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311" r:id="rId3"/>
    <p:sldId id="310" r:id="rId4"/>
    <p:sldId id="309" r:id="rId5"/>
    <p:sldId id="287" r:id="rId6"/>
    <p:sldId id="259" r:id="rId7"/>
    <p:sldId id="312" r:id="rId8"/>
    <p:sldId id="304" r:id="rId9"/>
    <p:sldId id="296" r:id="rId10"/>
    <p:sldId id="298" r:id="rId11"/>
    <p:sldId id="297" r:id="rId12"/>
    <p:sldId id="301" r:id="rId13"/>
    <p:sldId id="305" r:id="rId14"/>
    <p:sldId id="299" r:id="rId15"/>
    <p:sldId id="300" r:id="rId16"/>
    <p:sldId id="313" r:id="rId17"/>
    <p:sldId id="315" r:id="rId18"/>
    <p:sldId id="324" r:id="rId19"/>
    <p:sldId id="319" r:id="rId20"/>
    <p:sldId id="318" r:id="rId21"/>
    <p:sldId id="322" r:id="rId22"/>
    <p:sldId id="323" r:id="rId23"/>
    <p:sldId id="321" r:id="rId24"/>
    <p:sldId id="278" r:id="rId25"/>
    <p:sldId id="291" r:id="rId26"/>
    <p:sldId id="317" r:id="rId27"/>
    <p:sldId id="306" r:id="rId28"/>
    <p:sldId id="292" r:id="rId29"/>
    <p:sldId id="284" r:id="rId30"/>
    <p:sldId id="314" r:id="rId31"/>
    <p:sldId id="285" r:id="rId32"/>
    <p:sldId id="295" r:id="rId33"/>
    <p:sldId id="307" r:id="rId34"/>
    <p:sldId id="302" r:id="rId35"/>
    <p:sldId id="325" r:id="rId36"/>
    <p:sldId id="303" r:id="rId37"/>
    <p:sldId id="308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22" autoAdjust="0"/>
    <p:restoredTop sz="88632" autoAdjust="0"/>
  </p:normalViewPr>
  <p:slideViewPr>
    <p:cSldViewPr>
      <p:cViewPr>
        <p:scale>
          <a:sx n="60" d="100"/>
          <a:sy n="60" d="100"/>
        </p:scale>
        <p:origin x="-7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66569-6BE1-41C0-A319-83C107C1336F}" type="datetimeFigureOut">
              <a:rPr lang="fr-BE" smtClean="0"/>
              <a:t>30/08/2014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B0623-D575-44F2-914F-B4F7D7CCA2B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183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Can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connected</a:t>
            </a:r>
            <a:r>
              <a:rPr lang="fr-BE" dirty="0" smtClean="0"/>
              <a:t> to </a:t>
            </a:r>
            <a:r>
              <a:rPr lang="fr-BE" dirty="0" err="1" smtClean="0"/>
              <a:t>bioreactor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advanced</a:t>
            </a:r>
            <a:r>
              <a:rPr lang="fr-BE" dirty="0" smtClean="0"/>
              <a:t> mode of </a:t>
            </a:r>
            <a:r>
              <a:rPr lang="fr-BE" dirty="0" err="1" smtClean="0"/>
              <a:t>analysis</a:t>
            </a:r>
            <a:r>
              <a:rPr lang="fr-BE" baseline="0" dirty="0" smtClean="0"/>
              <a:t> : on-line, real time</a:t>
            </a:r>
          </a:p>
          <a:p>
            <a:r>
              <a:rPr lang="fr-BE" baseline="0" dirty="0" smtClean="0"/>
              <a:t>But </a:t>
            </a:r>
            <a:r>
              <a:rPr lang="fr-BE" baseline="0" dirty="0" err="1" smtClean="0"/>
              <a:t>loss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cell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history</a:t>
            </a:r>
            <a:r>
              <a:rPr lang="fr-BE" baseline="0" dirty="0" smtClean="0"/>
              <a:t> (</a:t>
            </a:r>
            <a:r>
              <a:rPr lang="fr-BE" baseline="0" dirty="0" err="1" smtClean="0"/>
              <a:t>e.g</a:t>
            </a:r>
            <a:r>
              <a:rPr lang="fr-BE" baseline="0" dirty="0" smtClean="0"/>
              <a:t>., </a:t>
            </a:r>
            <a:r>
              <a:rPr lang="fr-BE" baseline="0" dirty="0" err="1" smtClean="0"/>
              <a:t>cell</a:t>
            </a:r>
            <a:r>
              <a:rPr lang="fr-BE" baseline="0" dirty="0" smtClean="0"/>
              <a:t> cycle </a:t>
            </a:r>
            <a:r>
              <a:rPr lang="fr-BE" baseline="0" dirty="0" err="1" smtClean="0"/>
              <a:t>dependent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phenomena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cannot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observed</a:t>
            </a:r>
            <a:r>
              <a:rPr lang="fr-BE" baseline="0" dirty="0" smtClean="0"/>
              <a:t>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0623-D575-44F2-914F-B4F7D7CCA2B0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826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Scalable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process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microdevices</a:t>
            </a:r>
            <a:r>
              <a:rPr lang="fr-BE" baseline="0" dirty="0" smtClean="0"/>
              <a:t> to large-</a:t>
            </a:r>
            <a:r>
              <a:rPr lang="fr-BE" baseline="0" dirty="0" err="1" smtClean="0"/>
              <a:t>scale</a:t>
            </a:r>
            <a:r>
              <a:rPr lang="fr-BE" baseline="0" dirty="0" smtClean="0"/>
              <a:t> ?</a:t>
            </a:r>
          </a:p>
          <a:p>
            <a:r>
              <a:rPr lang="fr-BE" baseline="0" dirty="0" smtClean="0"/>
              <a:t>Flow </a:t>
            </a:r>
            <a:r>
              <a:rPr lang="fr-BE" baseline="0" dirty="0" err="1" smtClean="0"/>
              <a:t>regime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not the </a:t>
            </a:r>
            <a:r>
              <a:rPr lang="fr-BE" baseline="0" dirty="0" err="1" smtClean="0"/>
              <a:t>only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difference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0623-D575-44F2-914F-B4F7D7CCA2B0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921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We</a:t>
            </a:r>
            <a:r>
              <a:rPr lang="fr-BE" dirty="0" smtClean="0"/>
              <a:t> an </a:t>
            </a:r>
            <a:r>
              <a:rPr lang="fr-BE" dirty="0" err="1" smtClean="0"/>
              <a:t>also</a:t>
            </a:r>
            <a:r>
              <a:rPr lang="fr-BE" dirty="0" smtClean="0"/>
              <a:t> </a:t>
            </a:r>
            <a:r>
              <a:rPr lang="fr-BE" dirty="0" err="1" smtClean="0"/>
              <a:t>solve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problem</a:t>
            </a:r>
            <a:r>
              <a:rPr lang="fr-BE" baseline="0" dirty="0" smtClean="0"/>
              <a:t> by </a:t>
            </a:r>
            <a:r>
              <a:rPr lang="fr-BE" baseline="0" dirty="0" err="1" smtClean="0"/>
              <a:t>remodelling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microbial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phsyiology</a:t>
            </a:r>
            <a:endParaRPr lang="fr-BE" baseline="0" dirty="0" smtClean="0"/>
          </a:p>
          <a:p>
            <a:r>
              <a:rPr lang="fr-BE" baseline="0" dirty="0" smtClean="0"/>
              <a:t>But </a:t>
            </a:r>
            <a:r>
              <a:rPr lang="fr-BE" baseline="0" dirty="0" err="1" smtClean="0"/>
              <a:t>even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then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need</a:t>
            </a:r>
            <a:r>
              <a:rPr lang="fr-BE" baseline="0" dirty="0" smtClean="0"/>
              <a:t> single </a:t>
            </a:r>
            <a:r>
              <a:rPr lang="fr-BE" baseline="0" dirty="0" err="1" smtClean="0"/>
              <a:t>cell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tools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assess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efficiency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metabolic</a:t>
            </a:r>
            <a:r>
              <a:rPr lang="fr-BE" baseline="0" dirty="0" smtClean="0"/>
              <a:t> engineering </a:t>
            </a:r>
            <a:r>
              <a:rPr lang="fr-BE" baseline="0" dirty="0" err="1" smtClean="0"/>
              <a:t>strategies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0623-D575-44F2-914F-B4F7D7CCA2B0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53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F625-E7FC-4570-B310-20264489B71A}" type="datetime1">
              <a:rPr lang="fr-BE" smtClean="0"/>
              <a:t>30/08/2014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698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6A46-0B44-4DDB-A3EC-26FF550409D7}" type="datetime1">
              <a:rPr lang="fr-BE" smtClean="0"/>
              <a:t>30/08/2014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21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A33E-7A48-4D37-9E28-D20FDE3B9BD5}" type="datetime1">
              <a:rPr lang="fr-BE" smtClean="0"/>
              <a:t>30/08/2014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637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EE290-36F1-4915-9A43-885DA1E625C7}" type="datetime1">
              <a:rPr lang="fr-BE" smtClean="0"/>
              <a:t>30/08/2014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269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C0876-85F7-40DC-98A1-4526AFB835A9}" type="datetime1">
              <a:rPr lang="fr-BE" smtClean="0"/>
              <a:t>30/08/2014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0391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24254-2B67-4847-A318-A4F27CD0EDCE}" type="datetime1">
              <a:rPr lang="fr-BE" smtClean="0"/>
              <a:t>30/08/2014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111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B234-D07D-444D-A90D-721C213EE5B4}" type="datetime1">
              <a:rPr lang="fr-BE" smtClean="0"/>
              <a:t>30/08/2014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783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C9A4-B6AA-41AC-BF0A-ED5D86402794}" type="datetime1">
              <a:rPr lang="fr-BE" smtClean="0"/>
              <a:t>30/08/2014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85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3E6A-889E-4347-AFAA-2CA617F3E0E3}" type="datetime1">
              <a:rPr lang="fr-BE" smtClean="0"/>
              <a:t>30/08/2014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651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C619-08D5-4E33-82B9-4157D630B387}" type="datetime1">
              <a:rPr lang="fr-BE" smtClean="0"/>
              <a:t>30/08/2014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526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996E4-E83F-48DE-B252-0CC1C823C893}" type="datetime1">
              <a:rPr lang="fr-BE" smtClean="0"/>
              <a:t>30/08/2014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295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32F8-2A6D-4A57-A50B-0C3D18B1EAD3}" type="datetime1">
              <a:rPr lang="fr-BE" smtClean="0"/>
              <a:t>30/08/2014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4097B-FE96-4B71-9EE3-B99246C5DAD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224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hyperlink" Target="mailto:F.Delvigne@ulg.ac.b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1673374"/>
            <a:ext cx="8453566" cy="1755626"/>
          </a:xfrm>
        </p:spPr>
        <p:txBody>
          <a:bodyPr>
            <a:normAutofit/>
          </a:bodyPr>
          <a:lstStyle/>
          <a:p>
            <a:r>
              <a:rPr lang="en-US" sz="2800" b="1" dirty="0"/>
              <a:t>Implications of microbial phenotypic heterogeneity in large-scale bioprocessing conditions</a:t>
            </a:r>
            <a:endParaRPr lang="fr-BE" sz="27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772744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fr-BE" sz="1700" b="1" baseline="30000" dirty="0" smtClean="0"/>
              <a:t>1 </a:t>
            </a:r>
            <a:r>
              <a:rPr lang="fr-BE" sz="1700" b="1" dirty="0" smtClean="0"/>
              <a:t>Université </a:t>
            </a:r>
            <a:r>
              <a:rPr lang="fr-BE" sz="1700" b="1" dirty="0" smtClean="0"/>
              <a:t>de Liège, Gembloux Agro Bio Tech</a:t>
            </a:r>
          </a:p>
          <a:p>
            <a:r>
              <a:rPr lang="fr-BE" sz="1700" b="1" dirty="0" smtClean="0"/>
              <a:t>Passage des Déportés, 2</a:t>
            </a:r>
          </a:p>
          <a:p>
            <a:r>
              <a:rPr lang="fr-BE" sz="1700" b="1" dirty="0" smtClean="0"/>
              <a:t>5030 Gembloux BELGIUM</a:t>
            </a:r>
          </a:p>
          <a:p>
            <a:r>
              <a:rPr lang="fr-BE" sz="1700" b="1" dirty="0" smtClean="0">
                <a:hlinkClick r:id="rId2"/>
              </a:rPr>
              <a:t>F.Delvigne@ulg.ac.be</a:t>
            </a:r>
            <a:endParaRPr lang="fr-BE" sz="1700" b="1" dirty="0" smtClean="0"/>
          </a:p>
          <a:p>
            <a:r>
              <a:rPr lang="fr-BE" sz="1700" b="1" baseline="30000" dirty="0"/>
              <a:t>2</a:t>
            </a:r>
            <a:r>
              <a:rPr lang="fr-BE" sz="1700" b="1" dirty="0"/>
              <a:t> Université de Toulouse </a:t>
            </a:r>
            <a:r>
              <a:rPr lang="fr-BE" sz="1700" b="1" dirty="0" smtClean="0"/>
              <a:t>, UPS</a:t>
            </a:r>
            <a:r>
              <a:rPr lang="fr-BE" sz="1700" b="1" dirty="0"/>
              <a:t>, INSA, INP, LISBP, INRA, UMR792, CNRS, </a:t>
            </a:r>
            <a:r>
              <a:rPr lang="fr-BE" sz="1700" b="1" dirty="0" smtClean="0"/>
              <a:t>UMR5504, </a:t>
            </a:r>
            <a:r>
              <a:rPr lang="fr-BE" sz="1700" b="1" dirty="0"/>
              <a:t>F-31077 Toulouse, France </a:t>
            </a:r>
            <a:endParaRPr lang="fr-BE" sz="1700" b="1" dirty="0" smtClean="0"/>
          </a:p>
          <a:p>
            <a:endParaRPr lang="fr-BE" sz="2400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8112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/>
              <a:t>ESBES 2014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828540" y="3429000"/>
            <a:ext cx="74869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>
                <a:solidFill>
                  <a:schemeClr val="bg1">
                    <a:lumMod val="50000"/>
                  </a:schemeClr>
                </a:solidFill>
              </a:rPr>
              <a:t>Frank </a:t>
            </a:r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Delvigne</a:t>
            </a:r>
            <a:r>
              <a:rPr lang="fr-BE" sz="2400" b="1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, Nathalie Gorret</a:t>
            </a:r>
            <a:r>
              <a:rPr lang="fr-BE" sz="2400" b="1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, Carole Molina-Jouve</a:t>
            </a:r>
            <a:r>
              <a:rPr lang="fr-BE" sz="2400" b="1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Quentin Zune</a:t>
            </a:r>
            <a:r>
              <a:rPr lang="fr-BE" sz="2400" b="1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fr-BE" sz="2400" b="1" dirty="0" smtClean="0">
                <a:solidFill>
                  <a:schemeClr val="bg1">
                    <a:lumMod val="50000"/>
                  </a:schemeClr>
                </a:solidFill>
              </a:rPr>
              <a:t>, Alison Brognaux</a:t>
            </a:r>
            <a:r>
              <a:rPr lang="fr-BE" sz="2400" b="1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fr-BE" sz="24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5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4638675"/>
            <a:ext cx="5544615" cy="2219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3799" y="188640"/>
            <a:ext cx="792088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2743404" y="827420"/>
            <a:ext cx="89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Q</a:t>
            </a:r>
            <a:r>
              <a:rPr lang="fr-BE" baseline="-25000" dirty="0" smtClean="0"/>
              <a:t>FC</a:t>
            </a:r>
            <a:endParaRPr lang="fr-BE" baseline="-250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3287655" y="476672"/>
            <a:ext cx="4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645887" y="188640"/>
            <a:ext cx="1008112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1" y="342497"/>
            <a:ext cx="711263" cy="68957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5496" y="1268760"/>
            <a:ext cx="1422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/>
              <a:t>Manual</a:t>
            </a:r>
            <a:r>
              <a:rPr lang="fr-BE" b="1" dirty="0" smtClean="0"/>
              <a:t> </a:t>
            </a:r>
            <a:r>
              <a:rPr lang="fr-BE" b="1" dirty="0" err="1" smtClean="0"/>
              <a:t>sampling</a:t>
            </a:r>
            <a:endParaRPr lang="fr-BE" b="1" dirty="0"/>
          </a:p>
        </p:txBody>
      </p:sp>
      <p:sp>
        <p:nvSpPr>
          <p:cNvPr id="11" name="Flèche courbée vers le haut 10"/>
          <p:cNvSpPr/>
          <p:nvPr/>
        </p:nvSpPr>
        <p:spPr>
          <a:xfrm>
            <a:off x="1135831" y="1501836"/>
            <a:ext cx="1510056" cy="36178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2" name="Arrondir un rectangle avec un coin du même côté 11"/>
          <p:cNvSpPr/>
          <p:nvPr/>
        </p:nvSpPr>
        <p:spPr>
          <a:xfrm>
            <a:off x="3219839" y="1047179"/>
            <a:ext cx="144016" cy="576064"/>
          </a:xfrm>
          <a:prstGeom prst="round2Same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/>
          <p:cNvSpPr/>
          <p:nvPr/>
        </p:nvSpPr>
        <p:spPr>
          <a:xfrm>
            <a:off x="1470744" y="4256208"/>
            <a:ext cx="324655" cy="2528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/>
          <p:cNvSpPr/>
          <p:nvPr/>
        </p:nvSpPr>
        <p:spPr>
          <a:xfrm>
            <a:off x="2138074" y="2555612"/>
            <a:ext cx="792088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/>
          <p:cNvSpPr txBox="1"/>
          <p:nvPr/>
        </p:nvSpPr>
        <p:spPr>
          <a:xfrm>
            <a:off x="3027679" y="3194392"/>
            <a:ext cx="89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Q</a:t>
            </a:r>
            <a:r>
              <a:rPr lang="fr-BE" baseline="-25000" dirty="0" smtClean="0"/>
              <a:t>FC</a:t>
            </a:r>
            <a:endParaRPr lang="fr-BE" baseline="-25000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H="1" flipV="1">
            <a:off x="3571930" y="2843644"/>
            <a:ext cx="4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2225069" y="2658978"/>
            <a:ext cx="61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FCM</a:t>
            </a:r>
            <a:endParaRPr lang="fr-BE" b="1" dirty="0"/>
          </a:p>
        </p:txBody>
      </p:sp>
      <p:sp>
        <p:nvSpPr>
          <p:cNvPr id="22" name="Rectangle 21"/>
          <p:cNvSpPr/>
          <p:nvPr/>
        </p:nvSpPr>
        <p:spPr>
          <a:xfrm>
            <a:off x="2930162" y="2555612"/>
            <a:ext cx="1008112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Arrondir un rectangle avec un coin du même côté 22"/>
          <p:cNvSpPr/>
          <p:nvPr/>
        </p:nvSpPr>
        <p:spPr>
          <a:xfrm>
            <a:off x="3504114" y="3414151"/>
            <a:ext cx="144016" cy="576064"/>
          </a:xfrm>
          <a:prstGeom prst="round2Same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841930" y="3995772"/>
            <a:ext cx="0" cy="387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854684" y="4383432"/>
            <a:ext cx="27172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3576122" y="3968152"/>
            <a:ext cx="0" cy="415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riangle isocèle 26"/>
          <p:cNvSpPr/>
          <p:nvPr/>
        </p:nvSpPr>
        <p:spPr>
          <a:xfrm rot="5400000">
            <a:off x="1557315" y="4289458"/>
            <a:ext cx="181078" cy="18794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ZoneTexte 27"/>
          <p:cNvSpPr txBox="1"/>
          <p:nvPr/>
        </p:nvSpPr>
        <p:spPr>
          <a:xfrm>
            <a:off x="1404051" y="401642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Sampling</a:t>
            </a:r>
            <a:r>
              <a:rPr lang="fr-BE" sz="1200" dirty="0" smtClean="0"/>
              <a:t> </a:t>
            </a:r>
            <a:r>
              <a:rPr lang="fr-BE" sz="1200" dirty="0" err="1" smtClean="0"/>
              <a:t>pump</a:t>
            </a:r>
            <a:endParaRPr lang="fr-BE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1870898" y="292006"/>
            <a:ext cx="61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FCM</a:t>
            </a:r>
            <a:endParaRPr lang="fr-BE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3960997" y="1915091"/>
            <a:ext cx="120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On-line</a:t>
            </a:r>
            <a:endParaRPr lang="fr-BE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2516701" y="4926830"/>
            <a:ext cx="191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Real time</a:t>
            </a:r>
            <a:endParaRPr lang="fr-BE" b="1" dirty="0"/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71" y="2406347"/>
            <a:ext cx="1629733" cy="1578848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19" y="2443558"/>
            <a:ext cx="1629733" cy="1578848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852" y="2486268"/>
            <a:ext cx="1629733" cy="1578848"/>
          </a:xfrm>
          <a:prstGeom prst="rect">
            <a:avLst/>
          </a:prstGeom>
        </p:spPr>
      </p:pic>
      <p:grpSp>
        <p:nvGrpSpPr>
          <p:cNvPr id="51" name="Groupe 50"/>
          <p:cNvGrpSpPr/>
          <p:nvPr/>
        </p:nvGrpSpPr>
        <p:grpSpPr>
          <a:xfrm>
            <a:off x="662033" y="2789703"/>
            <a:ext cx="893892" cy="1527382"/>
            <a:chOff x="899592" y="2083042"/>
            <a:chExt cx="2088232" cy="3002142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1043608" y="2924944"/>
              <a:ext cx="1800200" cy="21602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99592" y="2708920"/>
              <a:ext cx="2088232" cy="57606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63688" y="2420888"/>
              <a:ext cx="288032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907704" y="2312876"/>
              <a:ext cx="45719" cy="108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920848" y="3271174"/>
              <a:ext cx="45719" cy="1467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547664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51720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63688" y="4725144"/>
              <a:ext cx="288032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331640" y="2083042"/>
              <a:ext cx="45719" cy="2376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3923928" y="44624"/>
            <a:ext cx="542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Flow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cytometry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(FCM) :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different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modes of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operation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10</a:t>
            </a:fld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-7987" y="5733256"/>
            <a:ext cx="3579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200" dirty="0" err="1"/>
              <a:t>Brognaux</a:t>
            </a:r>
            <a:r>
              <a:rPr lang="fr-BE" sz="1200" dirty="0"/>
              <a:t>, A., Han, S., Sorensen, S. J., Lebeau, F., </a:t>
            </a:r>
            <a:r>
              <a:rPr lang="fr-BE" sz="1200" dirty="0" err="1"/>
              <a:t>Thonart</a:t>
            </a:r>
            <a:r>
              <a:rPr lang="fr-BE" sz="1200" dirty="0"/>
              <a:t>, P., </a:t>
            </a:r>
            <a:r>
              <a:rPr lang="fr-BE" sz="1200" dirty="0" err="1"/>
              <a:t>Delvigne</a:t>
            </a:r>
            <a:r>
              <a:rPr lang="fr-BE" sz="1200" dirty="0"/>
              <a:t>, F., (2013) A low-cost, </a:t>
            </a:r>
            <a:r>
              <a:rPr lang="fr-BE" sz="1200" dirty="0" err="1"/>
              <a:t>multiplexable</a:t>
            </a:r>
            <a:r>
              <a:rPr lang="fr-BE" sz="1200" dirty="0"/>
              <a:t>, </a:t>
            </a:r>
            <a:r>
              <a:rPr lang="fr-BE" sz="1200" dirty="0" err="1"/>
              <a:t>automated</a:t>
            </a:r>
            <a:r>
              <a:rPr lang="fr-BE" sz="1200" dirty="0"/>
              <a:t> flow </a:t>
            </a:r>
            <a:r>
              <a:rPr lang="fr-BE" sz="1200" dirty="0" err="1"/>
              <a:t>cytometry</a:t>
            </a:r>
            <a:r>
              <a:rPr lang="fr-BE" sz="1200" dirty="0"/>
              <a:t> </a:t>
            </a:r>
            <a:r>
              <a:rPr lang="fr-BE" sz="1200" dirty="0" err="1"/>
              <a:t>procedure</a:t>
            </a:r>
            <a:r>
              <a:rPr lang="fr-BE" sz="1200" dirty="0"/>
              <a:t> for the </a:t>
            </a:r>
            <a:r>
              <a:rPr lang="fr-BE" sz="1200" dirty="0" err="1"/>
              <a:t>characterization</a:t>
            </a:r>
            <a:r>
              <a:rPr lang="fr-BE" sz="1200" dirty="0"/>
              <a:t> of </a:t>
            </a:r>
            <a:r>
              <a:rPr lang="fr-BE" sz="1200" dirty="0" err="1"/>
              <a:t>microbial</a:t>
            </a:r>
            <a:r>
              <a:rPr lang="fr-BE" sz="1200" dirty="0"/>
              <a:t> stress </a:t>
            </a:r>
            <a:r>
              <a:rPr lang="fr-BE" sz="1200" dirty="0" err="1"/>
              <a:t>dynamics</a:t>
            </a:r>
            <a:r>
              <a:rPr lang="fr-BE" sz="1200" dirty="0"/>
              <a:t> in </a:t>
            </a:r>
            <a:r>
              <a:rPr lang="fr-BE" sz="1200" dirty="0" err="1"/>
              <a:t>bioreactors</a:t>
            </a:r>
            <a:r>
              <a:rPr lang="fr-BE" sz="1200" dirty="0"/>
              <a:t>. </a:t>
            </a:r>
            <a:r>
              <a:rPr lang="fr-BE" sz="1200" i="1" dirty="0" err="1"/>
              <a:t>Microbial</a:t>
            </a:r>
            <a:r>
              <a:rPr lang="fr-BE" sz="1200" i="1" dirty="0"/>
              <a:t> </a:t>
            </a:r>
            <a:r>
              <a:rPr lang="fr-BE" sz="1200" i="1" dirty="0" err="1"/>
              <a:t>cell</a:t>
            </a:r>
            <a:r>
              <a:rPr lang="fr-BE" sz="1200" i="1" dirty="0"/>
              <a:t> </a:t>
            </a:r>
            <a:r>
              <a:rPr lang="fr-BE" sz="1200" i="1" dirty="0" err="1"/>
              <a:t>factories</a:t>
            </a:r>
            <a:r>
              <a:rPr lang="fr-BE" sz="1200" dirty="0"/>
              <a:t> 12, 1475-2859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353659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11</a:t>
            </a:fld>
            <a:endParaRPr lang="fr-BE"/>
          </a:p>
        </p:txBody>
      </p:sp>
      <p:grpSp>
        <p:nvGrpSpPr>
          <p:cNvPr id="4" name="Groupe 3"/>
          <p:cNvGrpSpPr/>
          <p:nvPr/>
        </p:nvGrpSpPr>
        <p:grpSpPr>
          <a:xfrm>
            <a:off x="318320" y="1124744"/>
            <a:ext cx="4611153" cy="4601165"/>
            <a:chOff x="429917" y="-324649"/>
            <a:chExt cx="9308657" cy="7066382"/>
          </a:xfrm>
        </p:grpSpPr>
        <p:cxnSp>
          <p:nvCxnSpPr>
            <p:cNvPr id="5" name="Connecteur droit avec flèche 4"/>
            <p:cNvCxnSpPr/>
            <p:nvPr/>
          </p:nvCxnSpPr>
          <p:spPr>
            <a:xfrm>
              <a:off x="1907704" y="791749"/>
              <a:ext cx="0" cy="478250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/>
            <p:cNvSpPr/>
            <p:nvPr/>
          </p:nvSpPr>
          <p:spPr>
            <a:xfrm>
              <a:off x="5076056" y="806736"/>
              <a:ext cx="1152128" cy="60603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Ellipse 6"/>
            <p:cNvSpPr/>
            <p:nvPr/>
          </p:nvSpPr>
          <p:spPr>
            <a:xfrm>
              <a:off x="5580112" y="962861"/>
              <a:ext cx="360040" cy="360040"/>
            </a:xfrm>
            <a:prstGeom prst="ellipse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5580112" y="948113"/>
              <a:ext cx="309717" cy="88490"/>
            </a:xfrm>
            <a:custGeom>
              <a:avLst/>
              <a:gdLst>
                <a:gd name="connsiteX0" fmla="*/ 0 w 309717"/>
                <a:gd name="connsiteY0" fmla="*/ 88490 h 88490"/>
                <a:gd name="connsiteX1" fmla="*/ 176981 w 309717"/>
                <a:gd name="connsiteY1" fmla="*/ 0 h 88490"/>
                <a:gd name="connsiteX2" fmla="*/ 309717 w 309717"/>
                <a:gd name="connsiteY2" fmla="*/ 8849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17" h="88490">
                  <a:moveTo>
                    <a:pt x="0" y="88490"/>
                  </a:moveTo>
                  <a:cubicBezTo>
                    <a:pt x="62681" y="44245"/>
                    <a:pt x="125362" y="0"/>
                    <a:pt x="176981" y="0"/>
                  </a:cubicBezTo>
                  <a:cubicBezTo>
                    <a:pt x="228600" y="0"/>
                    <a:pt x="269158" y="44245"/>
                    <a:pt x="309717" y="8849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Ellipse 8"/>
            <p:cNvSpPr/>
            <p:nvPr/>
          </p:nvSpPr>
          <p:spPr>
            <a:xfrm>
              <a:off x="5076056" y="1526817"/>
              <a:ext cx="1152128" cy="60603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Ellipse 9"/>
            <p:cNvSpPr/>
            <p:nvPr/>
          </p:nvSpPr>
          <p:spPr>
            <a:xfrm>
              <a:off x="5580112" y="1682942"/>
              <a:ext cx="360040" cy="360040"/>
            </a:xfrm>
            <a:prstGeom prst="ellipse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5580112" y="1668194"/>
              <a:ext cx="309717" cy="88490"/>
            </a:xfrm>
            <a:custGeom>
              <a:avLst/>
              <a:gdLst>
                <a:gd name="connsiteX0" fmla="*/ 0 w 309717"/>
                <a:gd name="connsiteY0" fmla="*/ 88490 h 88490"/>
                <a:gd name="connsiteX1" fmla="*/ 176981 w 309717"/>
                <a:gd name="connsiteY1" fmla="*/ 0 h 88490"/>
                <a:gd name="connsiteX2" fmla="*/ 309717 w 309717"/>
                <a:gd name="connsiteY2" fmla="*/ 8849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17" h="88490">
                  <a:moveTo>
                    <a:pt x="0" y="88490"/>
                  </a:moveTo>
                  <a:cubicBezTo>
                    <a:pt x="62681" y="44245"/>
                    <a:pt x="125362" y="0"/>
                    <a:pt x="176981" y="0"/>
                  </a:cubicBezTo>
                  <a:cubicBezTo>
                    <a:pt x="228600" y="0"/>
                    <a:pt x="269158" y="44245"/>
                    <a:pt x="309717" y="88490"/>
                  </a:cubicBezTo>
                </a:path>
              </a:pathLst>
            </a:custGeom>
            <a:noFill/>
            <a:ln>
              <a:solidFill>
                <a:srgbClr val="FFFF00"/>
              </a:solidFill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Ellipse 11"/>
            <p:cNvSpPr/>
            <p:nvPr/>
          </p:nvSpPr>
          <p:spPr>
            <a:xfrm>
              <a:off x="5076056" y="2348880"/>
              <a:ext cx="1152128" cy="60603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Ellipse 12"/>
            <p:cNvSpPr/>
            <p:nvPr/>
          </p:nvSpPr>
          <p:spPr>
            <a:xfrm>
              <a:off x="5580112" y="2505005"/>
              <a:ext cx="360040" cy="360040"/>
            </a:xfrm>
            <a:prstGeom prst="ellipse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5580112" y="2490257"/>
              <a:ext cx="309717" cy="88490"/>
            </a:xfrm>
            <a:custGeom>
              <a:avLst/>
              <a:gdLst>
                <a:gd name="connsiteX0" fmla="*/ 0 w 309717"/>
                <a:gd name="connsiteY0" fmla="*/ 88490 h 88490"/>
                <a:gd name="connsiteX1" fmla="*/ 176981 w 309717"/>
                <a:gd name="connsiteY1" fmla="*/ 0 h 88490"/>
                <a:gd name="connsiteX2" fmla="*/ 309717 w 309717"/>
                <a:gd name="connsiteY2" fmla="*/ 8849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17" h="88490">
                  <a:moveTo>
                    <a:pt x="0" y="88490"/>
                  </a:moveTo>
                  <a:cubicBezTo>
                    <a:pt x="62681" y="44245"/>
                    <a:pt x="125362" y="0"/>
                    <a:pt x="176981" y="0"/>
                  </a:cubicBezTo>
                  <a:cubicBezTo>
                    <a:pt x="228600" y="0"/>
                    <a:pt x="269158" y="44245"/>
                    <a:pt x="309717" y="88490"/>
                  </a:cubicBezTo>
                </a:path>
              </a:pathLst>
            </a:custGeom>
            <a:noFill/>
            <a:ln>
              <a:solidFill>
                <a:srgbClr val="0070C0"/>
              </a:solidFill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076056" y="3183001"/>
              <a:ext cx="1152128" cy="60603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580112" y="3339126"/>
              <a:ext cx="360040" cy="360040"/>
            </a:xfrm>
            <a:prstGeom prst="ellipse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5580112" y="3324378"/>
              <a:ext cx="309717" cy="88490"/>
            </a:xfrm>
            <a:custGeom>
              <a:avLst/>
              <a:gdLst>
                <a:gd name="connsiteX0" fmla="*/ 0 w 309717"/>
                <a:gd name="connsiteY0" fmla="*/ 88490 h 88490"/>
                <a:gd name="connsiteX1" fmla="*/ 176981 w 309717"/>
                <a:gd name="connsiteY1" fmla="*/ 0 h 88490"/>
                <a:gd name="connsiteX2" fmla="*/ 309717 w 309717"/>
                <a:gd name="connsiteY2" fmla="*/ 8849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17" h="88490">
                  <a:moveTo>
                    <a:pt x="0" y="88490"/>
                  </a:moveTo>
                  <a:cubicBezTo>
                    <a:pt x="62681" y="44245"/>
                    <a:pt x="125362" y="0"/>
                    <a:pt x="176981" y="0"/>
                  </a:cubicBezTo>
                  <a:cubicBezTo>
                    <a:pt x="228600" y="0"/>
                    <a:pt x="269158" y="44245"/>
                    <a:pt x="309717" y="88490"/>
                  </a:cubicBezTo>
                </a:path>
              </a:pathLst>
            </a:custGeom>
            <a:noFill/>
            <a:ln>
              <a:solidFill>
                <a:schemeClr val="accent3"/>
              </a:solidFill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5076056" y="4047097"/>
              <a:ext cx="1152128" cy="60603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5580112" y="4203222"/>
              <a:ext cx="360040" cy="360040"/>
            </a:xfrm>
            <a:prstGeom prst="ellipse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5580112" y="4188474"/>
              <a:ext cx="309717" cy="88490"/>
            </a:xfrm>
            <a:custGeom>
              <a:avLst/>
              <a:gdLst>
                <a:gd name="connsiteX0" fmla="*/ 0 w 309717"/>
                <a:gd name="connsiteY0" fmla="*/ 88490 h 88490"/>
                <a:gd name="connsiteX1" fmla="*/ 176981 w 309717"/>
                <a:gd name="connsiteY1" fmla="*/ 0 h 88490"/>
                <a:gd name="connsiteX2" fmla="*/ 309717 w 309717"/>
                <a:gd name="connsiteY2" fmla="*/ 8849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17" h="88490">
                  <a:moveTo>
                    <a:pt x="0" y="88490"/>
                  </a:moveTo>
                  <a:cubicBezTo>
                    <a:pt x="62681" y="44245"/>
                    <a:pt x="125362" y="0"/>
                    <a:pt x="176981" y="0"/>
                  </a:cubicBezTo>
                  <a:cubicBezTo>
                    <a:pt x="228600" y="0"/>
                    <a:pt x="269158" y="44245"/>
                    <a:pt x="309717" y="88490"/>
                  </a:cubicBezTo>
                </a:path>
              </a:pathLst>
            </a:custGeom>
            <a:noFill/>
            <a:ln>
              <a:solidFill>
                <a:srgbClr val="7030A0"/>
              </a:solidFill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5076056" y="4983201"/>
              <a:ext cx="1152128" cy="60603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5580112" y="5139326"/>
              <a:ext cx="360040" cy="360040"/>
            </a:xfrm>
            <a:prstGeom prst="ellipse">
              <a:avLst/>
            </a:prstGeom>
            <a:noFill/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5580112" y="5124578"/>
              <a:ext cx="309717" cy="88490"/>
            </a:xfrm>
            <a:custGeom>
              <a:avLst/>
              <a:gdLst>
                <a:gd name="connsiteX0" fmla="*/ 0 w 309717"/>
                <a:gd name="connsiteY0" fmla="*/ 88490 h 88490"/>
                <a:gd name="connsiteX1" fmla="*/ 176981 w 309717"/>
                <a:gd name="connsiteY1" fmla="*/ 0 h 88490"/>
                <a:gd name="connsiteX2" fmla="*/ 309717 w 309717"/>
                <a:gd name="connsiteY2" fmla="*/ 88490 h 8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17" h="88490">
                  <a:moveTo>
                    <a:pt x="0" y="88490"/>
                  </a:moveTo>
                  <a:cubicBezTo>
                    <a:pt x="62681" y="44245"/>
                    <a:pt x="125362" y="0"/>
                    <a:pt x="176981" y="0"/>
                  </a:cubicBezTo>
                  <a:cubicBezTo>
                    <a:pt x="228600" y="0"/>
                    <a:pt x="269158" y="44245"/>
                    <a:pt x="309717" y="88490"/>
                  </a:cubicBezTo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  <a:head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 flipH="1">
              <a:off x="4211960" y="1109755"/>
              <a:ext cx="720080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H="1">
              <a:off x="4211960" y="1844824"/>
              <a:ext cx="720080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>
              <a:off x="4211960" y="2708920"/>
              <a:ext cx="720080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>
              <a:off x="4211960" y="3573016"/>
              <a:ext cx="720080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4211960" y="5229200"/>
              <a:ext cx="720080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>
              <a:off x="4211960" y="4350116"/>
              <a:ext cx="648072" cy="14988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429917" y="476672"/>
              <a:ext cx="1728191" cy="803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smtClean="0">
                  <a:solidFill>
                    <a:schemeClr val="accent1"/>
                  </a:solidFill>
                </a:rPr>
                <a:t>Clone 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number</a:t>
              </a:r>
              <a:endParaRPr lang="fr-BE" sz="1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2411760" y="476672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>
              <a:off x="2411760" y="1142881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orme libre 32"/>
            <p:cNvSpPr/>
            <p:nvPr/>
          </p:nvSpPr>
          <p:spPr>
            <a:xfrm>
              <a:off x="2402223" y="670933"/>
              <a:ext cx="811162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 flipV="1">
              <a:off x="2421297" y="1412776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2421297" y="2078985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e libre 35"/>
            <p:cNvSpPr/>
            <p:nvPr/>
          </p:nvSpPr>
          <p:spPr>
            <a:xfrm>
              <a:off x="2411760" y="1607037"/>
              <a:ext cx="477589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 flipV="1">
              <a:off x="2421297" y="2330743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2421297" y="2996952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orme libre 38"/>
            <p:cNvSpPr/>
            <p:nvPr/>
          </p:nvSpPr>
          <p:spPr>
            <a:xfrm>
              <a:off x="2650554" y="2525004"/>
              <a:ext cx="572368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V="1">
              <a:off x="2493305" y="3194839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2493305" y="3861048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orme libre 41"/>
            <p:cNvSpPr/>
            <p:nvPr/>
          </p:nvSpPr>
          <p:spPr>
            <a:xfrm>
              <a:off x="2650554" y="3389100"/>
              <a:ext cx="572368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 flipV="1">
              <a:off x="2493305" y="4058935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2493305" y="4725144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Forme libre 44"/>
            <p:cNvSpPr/>
            <p:nvPr/>
          </p:nvSpPr>
          <p:spPr>
            <a:xfrm>
              <a:off x="2483768" y="4253196"/>
              <a:ext cx="477589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2927201" y="4181671"/>
              <a:ext cx="572368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 flipV="1">
              <a:off x="2493305" y="4995039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2493305" y="5661248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orme libre 48"/>
            <p:cNvSpPr/>
            <p:nvPr/>
          </p:nvSpPr>
          <p:spPr>
            <a:xfrm>
              <a:off x="2680718" y="5189300"/>
              <a:ext cx="811162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095835" y="-324649"/>
              <a:ext cx="3852429" cy="1134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smtClean="0">
                  <a:solidFill>
                    <a:schemeClr val="accent1"/>
                  </a:solidFill>
                </a:rPr>
                <a:t>Distribution of fluorescence 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among</a:t>
              </a:r>
              <a:r>
                <a:rPr lang="fr-BE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cell</a:t>
              </a:r>
              <a:r>
                <a:rPr lang="fr-BE" sz="1400" b="1" dirty="0" smtClean="0">
                  <a:solidFill>
                    <a:schemeClr val="accent1"/>
                  </a:solidFill>
                </a:rPr>
                <a:t> population</a:t>
              </a:r>
              <a:endParaRPr lang="fr-BE" sz="1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2022957" y="6093296"/>
              <a:ext cx="1944216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2780877" y="6130526"/>
              <a:ext cx="1728191" cy="472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smtClean="0">
                  <a:solidFill>
                    <a:schemeClr val="accent1"/>
                  </a:solidFill>
                </a:rPr>
                <a:t>Time</a:t>
              </a:r>
              <a:endParaRPr lang="fr-BE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53" name="Ellipse 52"/>
            <p:cNvSpPr/>
            <p:nvPr/>
          </p:nvSpPr>
          <p:spPr>
            <a:xfrm>
              <a:off x="6732240" y="908720"/>
              <a:ext cx="216024" cy="257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6732240" y="1731022"/>
              <a:ext cx="216024" cy="257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6732240" y="2523110"/>
              <a:ext cx="216024" cy="257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6732240" y="3315198"/>
              <a:ext cx="216024" cy="257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6732240" y="4179294"/>
              <a:ext cx="216024" cy="257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6732240" y="5043390"/>
              <a:ext cx="216024" cy="257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59" name="Connecteur droit 58"/>
            <p:cNvCxnSpPr/>
            <p:nvPr/>
          </p:nvCxnSpPr>
          <p:spPr>
            <a:xfrm flipV="1">
              <a:off x="6948264" y="1051710"/>
              <a:ext cx="720080" cy="102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flipV="1">
              <a:off x="6948264" y="1843798"/>
              <a:ext cx="720080" cy="102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flipV="1">
              <a:off x="6948264" y="2635886"/>
              <a:ext cx="720080" cy="102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flipV="1">
              <a:off x="6948264" y="3427974"/>
              <a:ext cx="720080" cy="102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flipV="1">
              <a:off x="6948264" y="4292070"/>
              <a:ext cx="720080" cy="102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V="1">
              <a:off x="6948264" y="5156166"/>
              <a:ext cx="720080" cy="102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7668344" y="1052736"/>
              <a:ext cx="0" cy="410445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flipV="1">
              <a:off x="7668344" y="3104964"/>
              <a:ext cx="720080" cy="1026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Ellipse 66"/>
            <p:cNvSpPr/>
            <p:nvPr/>
          </p:nvSpPr>
          <p:spPr>
            <a:xfrm>
              <a:off x="8316416" y="2996952"/>
              <a:ext cx="216024" cy="2578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6516216" y="5607307"/>
              <a:ext cx="3222358" cy="1134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err="1" smtClean="0">
                  <a:solidFill>
                    <a:schemeClr val="accent1"/>
                  </a:solidFill>
                </a:rPr>
                <a:t>Massively</a:t>
              </a:r>
              <a:r>
                <a:rPr lang="fr-BE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parallelized</a:t>
              </a:r>
              <a:r>
                <a:rPr lang="fr-BE" sz="1400" b="1" dirty="0" smtClean="0">
                  <a:solidFill>
                    <a:schemeClr val="accent1"/>
                  </a:solidFill>
                </a:rPr>
                <a:t> micro-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cultivation</a:t>
              </a:r>
              <a:r>
                <a:rPr lang="fr-BE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devices</a:t>
              </a:r>
              <a:endParaRPr lang="fr-BE" sz="1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69" name="ZoneTexte 68"/>
          <p:cNvSpPr txBox="1"/>
          <p:nvPr/>
        </p:nvSpPr>
        <p:spPr>
          <a:xfrm>
            <a:off x="265505" y="332656"/>
            <a:ext cx="459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System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biology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approach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: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17322"/>
            <a:ext cx="3205544" cy="2522311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5580112" y="2996952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Taniguchi Y, Choi PJ, Li GW, Chen H, </a:t>
            </a:r>
            <a:r>
              <a:rPr lang="en-US" sz="1000" dirty="0" err="1"/>
              <a:t>Babu</a:t>
            </a:r>
            <a:r>
              <a:rPr lang="en-US" sz="1000" dirty="0"/>
              <a:t> M, Hearn J, </a:t>
            </a:r>
            <a:r>
              <a:rPr lang="en-US" sz="1000" dirty="0" err="1"/>
              <a:t>Emili</a:t>
            </a:r>
            <a:r>
              <a:rPr lang="en-US" sz="1000" dirty="0"/>
              <a:t> A and </a:t>
            </a:r>
            <a:r>
              <a:rPr lang="en-US" sz="1000" dirty="0" err="1"/>
              <a:t>Xie</a:t>
            </a:r>
            <a:r>
              <a:rPr lang="en-US" sz="1000" dirty="0"/>
              <a:t> XS, Quantifying E. coli proteome and </a:t>
            </a:r>
            <a:r>
              <a:rPr lang="en-US" sz="1000" dirty="0" err="1"/>
              <a:t>transcriptome</a:t>
            </a:r>
            <a:r>
              <a:rPr lang="en-US" sz="1000" dirty="0"/>
              <a:t> with single-molecule sensitivity in single cells. </a:t>
            </a:r>
            <a:r>
              <a:rPr lang="en-US" sz="1000" i="1" dirty="0"/>
              <a:t>Science </a:t>
            </a:r>
            <a:r>
              <a:rPr lang="en-US" sz="1000" b="1" dirty="0"/>
              <a:t>329</a:t>
            </a:r>
            <a:r>
              <a:rPr lang="en-US" sz="1000" dirty="0"/>
              <a:t>: 533-538 (2010).</a:t>
            </a:r>
            <a:endParaRPr lang="fr-BE" sz="1000" dirty="0"/>
          </a:p>
        </p:txBody>
      </p:sp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7" y="3862705"/>
            <a:ext cx="3168352" cy="21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5616117" y="5982541"/>
            <a:ext cx="3498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Klein J, </a:t>
            </a:r>
            <a:r>
              <a:rPr lang="en-US" sz="1000" dirty="0" err="1"/>
              <a:t>Leupold</a:t>
            </a:r>
            <a:r>
              <a:rPr lang="en-US" sz="1000" dirty="0"/>
              <a:t> S, </a:t>
            </a:r>
            <a:r>
              <a:rPr lang="en-US" sz="1000" dirty="0" err="1"/>
              <a:t>Biegler</a:t>
            </a:r>
            <a:r>
              <a:rPr lang="en-US" sz="1000" dirty="0"/>
              <a:t> I, </a:t>
            </a:r>
            <a:r>
              <a:rPr lang="en-US" sz="1000" dirty="0" err="1"/>
              <a:t>Biedendieck</a:t>
            </a:r>
            <a:r>
              <a:rPr lang="en-US" sz="1000" dirty="0"/>
              <a:t> R, Munch R and </a:t>
            </a:r>
            <a:r>
              <a:rPr lang="en-US" sz="1000" dirty="0" err="1"/>
              <a:t>Jahn</a:t>
            </a:r>
            <a:r>
              <a:rPr lang="en-US" sz="1000" dirty="0"/>
              <a:t> D, TLM-Tracker: software for cell segmentation, tracking and lineage analysis in time-lapse microscopy movies. </a:t>
            </a:r>
            <a:r>
              <a:rPr lang="en-US" sz="1000" i="1" dirty="0"/>
              <a:t>Bioinformatics </a:t>
            </a:r>
            <a:r>
              <a:rPr lang="en-US" sz="1000" b="1" dirty="0"/>
              <a:t>28</a:t>
            </a:r>
            <a:r>
              <a:rPr lang="en-US" sz="1000" dirty="0"/>
              <a:t>: 2276-2277 (2012).</a:t>
            </a:r>
            <a:endParaRPr lang="fr-BE" sz="1000" dirty="0"/>
          </a:p>
        </p:txBody>
      </p:sp>
    </p:spTree>
    <p:extLst>
      <p:ext uri="{BB962C8B-B14F-4D97-AF65-F5344CB8AC3E}">
        <p14:creationId xmlns:p14="http://schemas.microsoft.com/office/powerpoint/2010/main" val="28623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12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395118" cy="41315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549806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Grunberger</a:t>
            </a:r>
            <a:r>
              <a:rPr lang="en-US" sz="1400" dirty="0"/>
              <a:t> A, </a:t>
            </a:r>
            <a:r>
              <a:rPr lang="en-US" sz="1400" dirty="0" err="1"/>
              <a:t>Wiechert</a:t>
            </a:r>
            <a:r>
              <a:rPr lang="en-US" sz="1400" dirty="0"/>
              <a:t>, W., </a:t>
            </a:r>
            <a:r>
              <a:rPr lang="en-US" sz="1400" dirty="0" err="1"/>
              <a:t>Kohlheyer</a:t>
            </a:r>
            <a:r>
              <a:rPr lang="en-US" sz="1400" dirty="0"/>
              <a:t>, D.,, Single-cell microfluidics: opportunity for bioprocess development. </a:t>
            </a:r>
            <a:r>
              <a:rPr lang="en-US" sz="1400" i="1" dirty="0"/>
              <a:t>Current opinion in biotechnology </a:t>
            </a:r>
            <a:r>
              <a:rPr lang="en-US" sz="1400" b="1" dirty="0"/>
              <a:t>29</a:t>
            </a:r>
            <a:r>
              <a:rPr lang="en-US" sz="1400" dirty="0"/>
              <a:t>: 15-23 (2014).</a:t>
            </a:r>
            <a:endParaRPr lang="fr-BE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323528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Integrating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mcirofluidics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(and single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microfluidics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) in the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-up/down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loop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?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13</a:t>
            </a:fld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79512" y="244961"/>
            <a:ext cx="88204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BUT, flow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regime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not the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only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difference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microfluidic-based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micro-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bioreactors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and large-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bioreactors</a:t>
            </a:r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BE" dirty="0" smtClean="0"/>
          </a:p>
          <a:p>
            <a:r>
              <a:rPr lang="fr-BE" dirty="0" err="1" smtClean="0"/>
              <a:t>Some</a:t>
            </a:r>
            <a:r>
              <a:rPr lang="fr-BE" dirty="0" smtClean="0"/>
              <a:t> </a:t>
            </a:r>
            <a:r>
              <a:rPr lang="fr-BE" dirty="0" err="1" smtClean="0"/>
              <a:t>examples</a:t>
            </a:r>
            <a:r>
              <a:rPr lang="fr-BE" dirty="0" smtClean="0"/>
              <a:t> </a:t>
            </a:r>
            <a:r>
              <a:rPr lang="fr-BE" dirty="0" err="1" smtClean="0"/>
              <a:t>reported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the </a:t>
            </a:r>
            <a:r>
              <a:rPr lang="fr-BE" dirty="0" err="1" smtClean="0"/>
              <a:t>litterature</a:t>
            </a:r>
            <a:r>
              <a:rPr lang="fr-BE" dirty="0" smtClean="0"/>
              <a:t> :</a:t>
            </a:r>
          </a:p>
          <a:p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err="1" smtClean="0"/>
              <a:t>Cell</a:t>
            </a:r>
            <a:r>
              <a:rPr lang="fr-BE" dirty="0" smtClean="0"/>
              <a:t> </a:t>
            </a:r>
            <a:r>
              <a:rPr lang="fr-BE" dirty="0" err="1" smtClean="0"/>
              <a:t>density</a:t>
            </a:r>
            <a:r>
              <a:rPr lang="fr-BE" dirty="0" smtClean="0"/>
              <a:t> </a:t>
            </a:r>
            <a:r>
              <a:rPr lang="fr-BE" dirty="0" err="1" smtClean="0"/>
              <a:t>effect</a:t>
            </a:r>
            <a:r>
              <a:rPr lang="fr-BE" dirty="0" smtClean="0"/>
              <a:t> (Quorum </a:t>
            </a:r>
            <a:r>
              <a:rPr lang="fr-BE" dirty="0" err="1" smtClean="0"/>
              <a:t>sensing</a:t>
            </a:r>
            <a:r>
              <a:rPr lang="fr-BE" dirty="0" smtClean="0"/>
              <a:t>)</a:t>
            </a:r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err="1" smtClean="0"/>
              <a:t>Competition</a:t>
            </a:r>
            <a:r>
              <a:rPr lang="fr-BE" dirty="0" smtClean="0"/>
              <a:t> for </a:t>
            </a:r>
            <a:r>
              <a:rPr lang="fr-BE" dirty="0" err="1" smtClean="0"/>
              <a:t>metabolically</a:t>
            </a:r>
            <a:r>
              <a:rPr lang="fr-BE" dirty="0" smtClean="0"/>
              <a:t> efficient </a:t>
            </a:r>
            <a:r>
              <a:rPr lang="fr-BE" dirty="0" err="1" smtClean="0"/>
              <a:t>phenotypes</a:t>
            </a: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err="1" smtClean="0"/>
              <a:t>Differences</a:t>
            </a:r>
            <a:r>
              <a:rPr lang="fr-BE" dirty="0" smtClean="0"/>
              <a:t> in </a:t>
            </a:r>
            <a:r>
              <a:rPr lang="fr-BE" dirty="0" err="1" smtClean="0"/>
              <a:t>growth</a:t>
            </a:r>
            <a:r>
              <a:rPr lang="fr-BE" dirty="0" smtClean="0"/>
              <a:t> rate </a:t>
            </a:r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smtClean="0"/>
              <a:t>Transition to « </a:t>
            </a:r>
            <a:r>
              <a:rPr lang="fr-BE" dirty="0" err="1" smtClean="0"/>
              <a:t>solid</a:t>
            </a:r>
            <a:r>
              <a:rPr lang="fr-BE" dirty="0" smtClean="0"/>
              <a:t>-culture » </a:t>
            </a:r>
            <a:r>
              <a:rPr lang="fr-BE" dirty="0" err="1" smtClean="0"/>
              <a:t>phenotypes</a:t>
            </a:r>
            <a:r>
              <a:rPr lang="fr-BE" dirty="0" smtClean="0"/>
              <a:t> (biofilm, floculation)</a:t>
            </a:r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smtClean="0"/>
              <a:t>…</a:t>
            </a: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539552" y="1898248"/>
            <a:ext cx="8334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Boedicker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J, Vincent, ME,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Ismagilov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RF., Microfluidic confinement of single cells of bacteria in small volumes initiates high-density behavior of quorum sensing and growth and reveals its variability. </a:t>
            </a:r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Angewandte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chemie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48: 5908-5911 (2009)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3050376"/>
            <a:ext cx="81186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Bachmann H,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Fischlechner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M,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Rabbers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I,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Barfa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N,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Branco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dos Santos, F,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Molenaar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D,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Teusink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B.,, Availability of public goods shapes the evolution of competing metabolic strategies. </a:t>
            </a:r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Proc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Natl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Acad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Sci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 U S A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110: 14302-14307 (2013)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0" y="4130496"/>
            <a:ext cx="7902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Dusny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C,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Fritzsch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F.S.O., Frick, O.,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Schmid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A., Isolated Microbial Single Cells and Resulting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Micropopulations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Grow Faster in Controlled Environments.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Applied and environmental microbiology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78: 7132-7136 (2012).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980" y="5229200"/>
            <a:ext cx="8478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Kortmann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H, Blank, LM,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Schmid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, A.,, Single cell analysis reveals unexpected growth phenotype of S.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cerevisiae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b="1" i="1" dirty="0" err="1">
                <a:solidFill>
                  <a:schemeClr val="bg1">
                    <a:lumMod val="50000"/>
                  </a:schemeClr>
                </a:solidFill>
              </a:rPr>
              <a:t>Cytometry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</a:rPr>
              <a:t> Part A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75: 130-139 (2009).</a:t>
            </a:r>
            <a:endParaRPr lang="fr-B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14</a:t>
            </a:fld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79512" y="11663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But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gives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usefull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informations at the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level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history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dependent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mechanisms</a:t>
            </a:r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BE" dirty="0"/>
          </a:p>
          <a:p>
            <a:endParaRPr lang="fr-BE" dirty="0"/>
          </a:p>
          <a:p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323528" y="5661248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Love K, </a:t>
            </a:r>
            <a:r>
              <a:rPr lang="en-US" sz="1400" dirty="0" err="1"/>
              <a:t>Panagiotou</a:t>
            </a:r>
            <a:r>
              <a:rPr lang="en-US" sz="1400" dirty="0"/>
              <a:t>, V, Jiang, B, </a:t>
            </a:r>
            <a:r>
              <a:rPr lang="en-US" sz="1400" dirty="0" err="1"/>
              <a:t>Stadheim</a:t>
            </a:r>
            <a:r>
              <a:rPr lang="en-US" sz="1400" dirty="0"/>
              <a:t>, TA, Love, JC., Integrated single-cell analysis shows </a:t>
            </a:r>
            <a:r>
              <a:rPr lang="en-US" sz="1400" dirty="0" err="1"/>
              <a:t>Pichia</a:t>
            </a:r>
            <a:r>
              <a:rPr lang="en-US" sz="1400" dirty="0"/>
              <a:t> </a:t>
            </a:r>
            <a:r>
              <a:rPr lang="en-US" sz="1400" dirty="0" err="1"/>
              <a:t>pastoris</a:t>
            </a:r>
            <a:r>
              <a:rPr lang="en-US" sz="1400" dirty="0"/>
              <a:t> secretes protein stochastically. </a:t>
            </a:r>
            <a:r>
              <a:rPr lang="en-US" sz="1400" i="1" dirty="0"/>
              <a:t>Biotechnology and bioengineering </a:t>
            </a:r>
            <a:r>
              <a:rPr lang="en-US" sz="1400" b="1" dirty="0"/>
              <a:t>106</a:t>
            </a:r>
            <a:r>
              <a:rPr lang="en-US" sz="1400" dirty="0"/>
              <a:t>: 319-325 (2010)</a:t>
            </a:r>
            <a:endParaRPr lang="fr-BE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400425" cy="3924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3181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590373" y="1638708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Recombinant </a:t>
            </a:r>
            <a:r>
              <a:rPr lang="fr-BE" dirty="0" err="1" smtClean="0"/>
              <a:t>protein</a:t>
            </a:r>
            <a:r>
              <a:rPr lang="fr-BE" dirty="0" smtClean="0"/>
              <a:t> </a:t>
            </a:r>
            <a:r>
              <a:rPr lang="fr-BE" dirty="0" err="1" smtClean="0"/>
              <a:t>secretion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cell</a:t>
            </a:r>
            <a:r>
              <a:rPr lang="fr-BE" dirty="0" smtClean="0"/>
              <a:t>-cycle </a:t>
            </a:r>
            <a:r>
              <a:rPr lang="fr-BE" dirty="0" err="1" smtClean="0"/>
              <a:t>dependent</a:t>
            </a:r>
            <a:r>
              <a:rPr lang="fr-BE" dirty="0" smtClean="0"/>
              <a:t> (</a:t>
            </a:r>
            <a:r>
              <a:rPr lang="fr-BE" dirty="0" err="1" smtClean="0"/>
              <a:t>swith</a:t>
            </a:r>
            <a:r>
              <a:rPr lang="fr-BE" dirty="0" smtClean="0"/>
              <a:t>  </a:t>
            </a:r>
            <a:r>
              <a:rPr lang="fr-BE" dirty="0" err="1" smtClean="0"/>
              <a:t>between</a:t>
            </a:r>
            <a:r>
              <a:rPr lang="fr-BE" dirty="0" smtClean="0"/>
              <a:t> </a:t>
            </a:r>
            <a:r>
              <a:rPr lang="fr-BE" dirty="0" err="1" smtClean="0"/>
              <a:t>producer</a:t>
            </a:r>
            <a:r>
              <a:rPr lang="fr-BE" dirty="0" smtClean="0"/>
              <a:t>/non </a:t>
            </a:r>
            <a:r>
              <a:rPr lang="fr-BE" dirty="0" err="1" smtClean="0"/>
              <a:t>producer</a:t>
            </a:r>
            <a:r>
              <a:rPr lang="fr-BE" dirty="0" smtClean="0"/>
              <a:t> state)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783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15</a:t>
            </a:fld>
            <a:endParaRPr lang="fr-BE"/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2618313" y="1020630"/>
            <a:ext cx="0" cy="241567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>
            <a:off x="2618313" y="3436306"/>
            <a:ext cx="309634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 rot="16200000">
            <a:off x="1328276" y="896564"/>
            <a:ext cx="177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/>
              <a:t>Metabolite</a:t>
            </a:r>
            <a:r>
              <a:rPr lang="fr-BE" b="1" dirty="0" smtClean="0"/>
              <a:t> </a:t>
            </a:r>
            <a:r>
              <a:rPr lang="fr-BE" b="1" dirty="0" err="1" smtClean="0"/>
              <a:t>concentation</a:t>
            </a:r>
            <a:r>
              <a:rPr lang="fr-BE" b="1" dirty="0" smtClean="0"/>
              <a:t> </a:t>
            </a:r>
            <a:endParaRPr lang="fr-BE" b="1" dirty="0"/>
          </a:p>
        </p:txBody>
      </p:sp>
      <p:sp>
        <p:nvSpPr>
          <p:cNvPr id="8" name="Forme libre 7"/>
          <p:cNvSpPr/>
          <p:nvPr/>
        </p:nvSpPr>
        <p:spPr>
          <a:xfrm>
            <a:off x="2646056" y="2887803"/>
            <a:ext cx="2890684" cy="516514"/>
          </a:xfrm>
          <a:custGeom>
            <a:avLst/>
            <a:gdLst>
              <a:gd name="connsiteX0" fmla="*/ 0 w 2890684"/>
              <a:gd name="connsiteY0" fmla="*/ 486697 h 516514"/>
              <a:gd name="connsiteX1" fmla="*/ 132735 w 2890684"/>
              <a:gd name="connsiteY1" fmla="*/ 471948 h 516514"/>
              <a:gd name="connsiteX2" fmla="*/ 221226 w 2890684"/>
              <a:gd name="connsiteY2" fmla="*/ 412955 h 516514"/>
              <a:gd name="connsiteX3" fmla="*/ 265471 w 2890684"/>
              <a:gd name="connsiteY3" fmla="*/ 442452 h 516514"/>
              <a:gd name="connsiteX4" fmla="*/ 309716 w 2890684"/>
              <a:gd name="connsiteY4" fmla="*/ 501445 h 516514"/>
              <a:gd name="connsiteX5" fmla="*/ 368710 w 2890684"/>
              <a:gd name="connsiteY5" fmla="*/ 516194 h 516514"/>
              <a:gd name="connsiteX6" fmla="*/ 412955 w 2890684"/>
              <a:gd name="connsiteY6" fmla="*/ 471948 h 516514"/>
              <a:gd name="connsiteX7" fmla="*/ 560439 w 2890684"/>
              <a:gd name="connsiteY7" fmla="*/ 235974 h 516514"/>
              <a:gd name="connsiteX8" fmla="*/ 634181 w 2890684"/>
              <a:gd name="connsiteY8" fmla="*/ 265471 h 516514"/>
              <a:gd name="connsiteX9" fmla="*/ 707923 w 2890684"/>
              <a:gd name="connsiteY9" fmla="*/ 324465 h 516514"/>
              <a:gd name="connsiteX10" fmla="*/ 737419 w 2890684"/>
              <a:gd name="connsiteY10" fmla="*/ 368710 h 516514"/>
              <a:gd name="connsiteX11" fmla="*/ 796413 w 2890684"/>
              <a:gd name="connsiteY11" fmla="*/ 398206 h 516514"/>
              <a:gd name="connsiteX12" fmla="*/ 884903 w 2890684"/>
              <a:gd name="connsiteY12" fmla="*/ 442452 h 516514"/>
              <a:gd name="connsiteX13" fmla="*/ 914400 w 2890684"/>
              <a:gd name="connsiteY13" fmla="*/ 398206 h 516514"/>
              <a:gd name="connsiteX14" fmla="*/ 943897 w 2890684"/>
              <a:gd name="connsiteY14" fmla="*/ 339213 h 516514"/>
              <a:gd name="connsiteX15" fmla="*/ 1032387 w 2890684"/>
              <a:gd name="connsiteY15" fmla="*/ 280219 h 516514"/>
              <a:gd name="connsiteX16" fmla="*/ 1106129 w 2890684"/>
              <a:gd name="connsiteY16" fmla="*/ 294968 h 516514"/>
              <a:gd name="connsiteX17" fmla="*/ 1224116 w 2890684"/>
              <a:gd name="connsiteY17" fmla="*/ 412955 h 516514"/>
              <a:gd name="connsiteX18" fmla="*/ 1268361 w 2890684"/>
              <a:gd name="connsiteY18" fmla="*/ 457200 h 516514"/>
              <a:gd name="connsiteX19" fmla="*/ 1312606 w 2890684"/>
              <a:gd name="connsiteY19" fmla="*/ 471948 h 516514"/>
              <a:gd name="connsiteX20" fmla="*/ 1327355 w 2890684"/>
              <a:gd name="connsiteY20" fmla="*/ 309716 h 516514"/>
              <a:gd name="connsiteX21" fmla="*/ 1342103 w 2890684"/>
              <a:gd name="connsiteY21" fmla="*/ 265471 h 516514"/>
              <a:gd name="connsiteX22" fmla="*/ 1415845 w 2890684"/>
              <a:gd name="connsiteY22" fmla="*/ 280219 h 516514"/>
              <a:gd name="connsiteX23" fmla="*/ 1519084 w 2890684"/>
              <a:gd name="connsiteY23" fmla="*/ 221226 h 516514"/>
              <a:gd name="connsiteX24" fmla="*/ 1563329 w 2890684"/>
              <a:gd name="connsiteY24" fmla="*/ 162232 h 516514"/>
              <a:gd name="connsiteX25" fmla="*/ 1696064 w 2890684"/>
              <a:gd name="connsiteY25" fmla="*/ 73742 h 516514"/>
              <a:gd name="connsiteX26" fmla="*/ 1769806 w 2890684"/>
              <a:gd name="connsiteY26" fmla="*/ 0 h 516514"/>
              <a:gd name="connsiteX27" fmla="*/ 1828800 w 2890684"/>
              <a:gd name="connsiteY27" fmla="*/ 29497 h 516514"/>
              <a:gd name="connsiteX28" fmla="*/ 1843548 w 2890684"/>
              <a:gd name="connsiteY28" fmla="*/ 73742 h 516514"/>
              <a:gd name="connsiteX29" fmla="*/ 1932039 w 2890684"/>
              <a:gd name="connsiteY29" fmla="*/ 132735 h 516514"/>
              <a:gd name="connsiteX30" fmla="*/ 2005781 w 2890684"/>
              <a:gd name="connsiteY30" fmla="*/ 206477 h 516514"/>
              <a:gd name="connsiteX31" fmla="*/ 2050026 w 2890684"/>
              <a:gd name="connsiteY31" fmla="*/ 176981 h 516514"/>
              <a:gd name="connsiteX32" fmla="*/ 2094271 w 2890684"/>
              <a:gd name="connsiteY32" fmla="*/ 162232 h 516514"/>
              <a:gd name="connsiteX33" fmla="*/ 2182761 w 2890684"/>
              <a:gd name="connsiteY33" fmla="*/ 176981 h 516514"/>
              <a:gd name="connsiteX34" fmla="*/ 2271252 w 2890684"/>
              <a:gd name="connsiteY34" fmla="*/ 235974 h 516514"/>
              <a:gd name="connsiteX35" fmla="*/ 2315497 w 2890684"/>
              <a:gd name="connsiteY35" fmla="*/ 265471 h 516514"/>
              <a:gd name="connsiteX36" fmla="*/ 2359742 w 2890684"/>
              <a:gd name="connsiteY36" fmla="*/ 280219 h 516514"/>
              <a:gd name="connsiteX37" fmla="*/ 2433484 w 2890684"/>
              <a:gd name="connsiteY37" fmla="*/ 206477 h 516514"/>
              <a:gd name="connsiteX38" fmla="*/ 2477729 w 2890684"/>
              <a:gd name="connsiteY38" fmla="*/ 221226 h 516514"/>
              <a:gd name="connsiteX39" fmla="*/ 2536723 w 2890684"/>
              <a:gd name="connsiteY39" fmla="*/ 294968 h 516514"/>
              <a:gd name="connsiteX40" fmla="*/ 2566219 w 2890684"/>
              <a:gd name="connsiteY40" fmla="*/ 250723 h 516514"/>
              <a:gd name="connsiteX41" fmla="*/ 2610464 w 2890684"/>
              <a:gd name="connsiteY41" fmla="*/ 117987 h 516514"/>
              <a:gd name="connsiteX42" fmla="*/ 2639961 w 2890684"/>
              <a:gd name="connsiteY42" fmla="*/ 162232 h 516514"/>
              <a:gd name="connsiteX43" fmla="*/ 2698955 w 2890684"/>
              <a:gd name="connsiteY43" fmla="*/ 147484 h 516514"/>
              <a:gd name="connsiteX44" fmla="*/ 2743200 w 2890684"/>
              <a:gd name="connsiteY44" fmla="*/ 29497 h 516514"/>
              <a:gd name="connsiteX45" fmla="*/ 2787445 w 2890684"/>
              <a:gd name="connsiteY45" fmla="*/ 14748 h 516514"/>
              <a:gd name="connsiteX46" fmla="*/ 2831690 w 2890684"/>
              <a:gd name="connsiteY46" fmla="*/ 44245 h 516514"/>
              <a:gd name="connsiteX47" fmla="*/ 2875935 w 2890684"/>
              <a:gd name="connsiteY47" fmla="*/ 58994 h 516514"/>
              <a:gd name="connsiteX48" fmla="*/ 2890684 w 2890684"/>
              <a:gd name="connsiteY48" fmla="*/ 88490 h 5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890684" h="516514">
                <a:moveTo>
                  <a:pt x="0" y="486697"/>
                </a:moveTo>
                <a:cubicBezTo>
                  <a:pt x="100491" y="526894"/>
                  <a:pt x="48917" y="530621"/>
                  <a:pt x="132735" y="471948"/>
                </a:cubicBezTo>
                <a:cubicBezTo>
                  <a:pt x="161777" y="451618"/>
                  <a:pt x="221226" y="412955"/>
                  <a:pt x="221226" y="412955"/>
                </a:cubicBezTo>
                <a:cubicBezTo>
                  <a:pt x="235974" y="422787"/>
                  <a:pt x="252937" y="429918"/>
                  <a:pt x="265471" y="442452"/>
                </a:cubicBezTo>
                <a:cubicBezTo>
                  <a:pt x="282852" y="459833"/>
                  <a:pt x="289714" y="487158"/>
                  <a:pt x="309716" y="501445"/>
                </a:cubicBezTo>
                <a:cubicBezTo>
                  <a:pt x="326210" y="513227"/>
                  <a:pt x="349045" y="511278"/>
                  <a:pt x="368710" y="516194"/>
                </a:cubicBezTo>
                <a:cubicBezTo>
                  <a:pt x="383458" y="501445"/>
                  <a:pt x="392381" y="475377"/>
                  <a:pt x="412955" y="471948"/>
                </a:cubicBezTo>
                <a:cubicBezTo>
                  <a:pt x="632460" y="435363"/>
                  <a:pt x="536374" y="645062"/>
                  <a:pt x="560439" y="235974"/>
                </a:cubicBezTo>
                <a:cubicBezTo>
                  <a:pt x="585020" y="245806"/>
                  <a:pt x="612638" y="250083"/>
                  <a:pt x="634181" y="265471"/>
                </a:cubicBezTo>
                <a:cubicBezTo>
                  <a:pt x="750925" y="348860"/>
                  <a:pt x="577901" y="281123"/>
                  <a:pt x="707923" y="324465"/>
                </a:cubicBezTo>
                <a:cubicBezTo>
                  <a:pt x="717755" y="339213"/>
                  <a:pt x="723802" y="357363"/>
                  <a:pt x="737419" y="368710"/>
                </a:cubicBezTo>
                <a:cubicBezTo>
                  <a:pt x="754309" y="382785"/>
                  <a:pt x="777324" y="387298"/>
                  <a:pt x="796413" y="398206"/>
                </a:cubicBezTo>
                <a:cubicBezTo>
                  <a:pt x="876471" y="443953"/>
                  <a:pt x="803777" y="415409"/>
                  <a:pt x="884903" y="442452"/>
                </a:cubicBezTo>
                <a:cubicBezTo>
                  <a:pt x="894735" y="427703"/>
                  <a:pt x="905606" y="413596"/>
                  <a:pt x="914400" y="398206"/>
                </a:cubicBezTo>
                <a:cubicBezTo>
                  <a:pt x="925308" y="379117"/>
                  <a:pt x="928351" y="354759"/>
                  <a:pt x="943897" y="339213"/>
                </a:cubicBezTo>
                <a:cubicBezTo>
                  <a:pt x="968964" y="314146"/>
                  <a:pt x="1032387" y="280219"/>
                  <a:pt x="1032387" y="280219"/>
                </a:cubicBezTo>
                <a:cubicBezTo>
                  <a:pt x="1056968" y="285135"/>
                  <a:pt x="1085519" y="280699"/>
                  <a:pt x="1106129" y="294968"/>
                </a:cubicBezTo>
                <a:cubicBezTo>
                  <a:pt x="1151859" y="326627"/>
                  <a:pt x="1184787" y="373626"/>
                  <a:pt x="1224116" y="412955"/>
                </a:cubicBezTo>
                <a:cubicBezTo>
                  <a:pt x="1238864" y="427703"/>
                  <a:pt x="1248574" y="450604"/>
                  <a:pt x="1268361" y="457200"/>
                </a:cubicBezTo>
                <a:lnTo>
                  <a:pt x="1312606" y="471948"/>
                </a:lnTo>
                <a:cubicBezTo>
                  <a:pt x="1317522" y="417871"/>
                  <a:pt x="1319676" y="363471"/>
                  <a:pt x="1327355" y="309716"/>
                </a:cubicBezTo>
                <a:cubicBezTo>
                  <a:pt x="1329554" y="294326"/>
                  <a:pt x="1327355" y="270387"/>
                  <a:pt x="1342103" y="265471"/>
                </a:cubicBezTo>
                <a:cubicBezTo>
                  <a:pt x="1365884" y="257544"/>
                  <a:pt x="1391264" y="275303"/>
                  <a:pt x="1415845" y="280219"/>
                </a:cubicBezTo>
                <a:cubicBezTo>
                  <a:pt x="1466468" y="263345"/>
                  <a:pt x="1474440" y="265870"/>
                  <a:pt x="1519084" y="221226"/>
                </a:cubicBezTo>
                <a:cubicBezTo>
                  <a:pt x="1536465" y="203845"/>
                  <a:pt x="1545948" y="179613"/>
                  <a:pt x="1563329" y="162232"/>
                </a:cubicBezTo>
                <a:cubicBezTo>
                  <a:pt x="1594049" y="131512"/>
                  <a:pt x="1660961" y="94804"/>
                  <a:pt x="1696064" y="73742"/>
                </a:cubicBezTo>
                <a:cubicBezTo>
                  <a:pt x="1709173" y="54078"/>
                  <a:pt x="1737033" y="0"/>
                  <a:pt x="1769806" y="0"/>
                </a:cubicBezTo>
                <a:cubicBezTo>
                  <a:pt x="1791792" y="0"/>
                  <a:pt x="1809135" y="19665"/>
                  <a:pt x="1828800" y="29497"/>
                </a:cubicBezTo>
                <a:cubicBezTo>
                  <a:pt x="1833716" y="44245"/>
                  <a:pt x="1834925" y="60807"/>
                  <a:pt x="1843548" y="73742"/>
                </a:cubicBezTo>
                <a:cubicBezTo>
                  <a:pt x="1875113" y="121088"/>
                  <a:pt x="1885652" y="117273"/>
                  <a:pt x="1932039" y="132735"/>
                </a:cubicBezTo>
                <a:cubicBezTo>
                  <a:pt x="1945150" y="152402"/>
                  <a:pt x="1973004" y="206477"/>
                  <a:pt x="2005781" y="206477"/>
                </a:cubicBezTo>
                <a:cubicBezTo>
                  <a:pt x="2023506" y="206477"/>
                  <a:pt x="2034172" y="184908"/>
                  <a:pt x="2050026" y="176981"/>
                </a:cubicBezTo>
                <a:cubicBezTo>
                  <a:pt x="2063931" y="170029"/>
                  <a:pt x="2079523" y="167148"/>
                  <a:pt x="2094271" y="162232"/>
                </a:cubicBezTo>
                <a:cubicBezTo>
                  <a:pt x="2123768" y="167148"/>
                  <a:pt x="2155158" y="165480"/>
                  <a:pt x="2182761" y="176981"/>
                </a:cubicBezTo>
                <a:cubicBezTo>
                  <a:pt x="2215485" y="190616"/>
                  <a:pt x="2241755" y="216310"/>
                  <a:pt x="2271252" y="235974"/>
                </a:cubicBezTo>
                <a:cubicBezTo>
                  <a:pt x="2286000" y="245806"/>
                  <a:pt x="2298681" y="259866"/>
                  <a:pt x="2315497" y="265471"/>
                </a:cubicBezTo>
                <a:lnTo>
                  <a:pt x="2359742" y="280219"/>
                </a:lnTo>
                <a:cubicBezTo>
                  <a:pt x="2376948" y="254410"/>
                  <a:pt x="2396614" y="212622"/>
                  <a:pt x="2433484" y="206477"/>
                </a:cubicBezTo>
                <a:cubicBezTo>
                  <a:pt x="2448819" y="203921"/>
                  <a:pt x="2462981" y="216310"/>
                  <a:pt x="2477729" y="221226"/>
                </a:cubicBezTo>
                <a:cubicBezTo>
                  <a:pt x="2484500" y="241541"/>
                  <a:pt x="2495028" y="303307"/>
                  <a:pt x="2536723" y="294968"/>
                </a:cubicBezTo>
                <a:cubicBezTo>
                  <a:pt x="2554104" y="291492"/>
                  <a:pt x="2556387" y="265471"/>
                  <a:pt x="2566219" y="250723"/>
                </a:cubicBezTo>
                <a:cubicBezTo>
                  <a:pt x="2571189" y="230842"/>
                  <a:pt x="2594598" y="125920"/>
                  <a:pt x="2610464" y="117987"/>
                </a:cubicBezTo>
                <a:cubicBezTo>
                  <a:pt x="2626318" y="110060"/>
                  <a:pt x="2630129" y="147484"/>
                  <a:pt x="2639961" y="162232"/>
                </a:cubicBezTo>
                <a:cubicBezTo>
                  <a:pt x="2659626" y="157316"/>
                  <a:pt x="2683383" y="160460"/>
                  <a:pt x="2698955" y="147484"/>
                </a:cubicBezTo>
                <a:cubicBezTo>
                  <a:pt x="2773296" y="85534"/>
                  <a:pt x="2690134" y="95830"/>
                  <a:pt x="2743200" y="29497"/>
                </a:cubicBezTo>
                <a:cubicBezTo>
                  <a:pt x="2752912" y="17357"/>
                  <a:pt x="2772697" y="19664"/>
                  <a:pt x="2787445" y="14748"/>
                </a:cubicBezTo>
                <a:cubicBezTo>
                  <a:pt x="2802193" y="24580"/>
                  <a:pt x="2815836" y="36318"/>
                  <a:pt x="2831690" y="44245"/>
                </a:cubicBezTo>
                <a:cubicBezTo>
                  <a:pt x="2845595" y="51198"/>
                  <a:pt x="2863498" y="49666"/>
                  <a:pt x="2875935" y="58994"/>
                </a:cubicBezTo>
                <a:cubicBezTo>
                  <a:pt x="2884729" y="65590"/>
                  <a:pt x="2885768" y="78658"/>
                  <a:pt x="2890684" y="8849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orme libre 8"/>
          <p:cNvSpPr/>
          <p:nvPr/>
        </p:nvSpPr>
        <p:spPr>
          <a:xfrm>
            <a:off x="2646056" y="3079532"/>
            <a:ext cx="2907249" cy="339213"/>
          </a:xfrm>
          <a:custGeom>
            <a:avLst/>
            <a:gdLst>
              <a:gd name="connsiteX0" fmla="*/ 0 w 2907249"/>
              <a:gd name="connsiteY0" fmla="*/ 339213 h 339213"/>
              <a:gd name="connsiteX1" fmla="*/ 294968 w 2907249"/>
              <a:gd name="connsiteY1" fmla="*/ 324465 h 339213"/>
              <a:gd name="connsiteX2" fmla="*/ 383458 w 2907249"/>
              <a:gd name="connsiteY2" fmla="*/ 294968 h 339213"/>
              <a:gd name="connsiteX3" fmla="*/ 442452 w 2907249"/>
              <a:gd name="connsiteY3" fmla="*/ 280219 h 339213"/>
              <a:gd name="connsiteX4" fmla="*/ 501445 w 2907249"/>
              <a:gd name="connsiteY4" fmla="*/ 294968 h 339213"/>
              <a:gd name="connsiteX5" fmla="*/ 516194 w 2907249"/>
              <a:gd name="connsiteY5" fmla="*/ 339213 h 339213"/>
              <a:gd name="connsiteX6" fmla="*/ 560439 w 2907249"/>
              <a:gd name="connsiteY6" fmla="*/ 294968 h 339213"/>
              <a:gd name="connsiteX7" fmla="*/ 619432 w 2907249"/>
              <a:gd name="connsiteY7" fmla="*/ 265471 h 339213"/>
              <a:gd name="connsiteX8" fmla="*/ 781664 w 2907249"/>
              <a:gd name="connsiteY8" fmla="*/ 265471 h 339213"/>
              <a:gd name="connsiteX9" fmla="*/ 870155 w 2907249"/>
              <a:gd name="connsiteY9" fmla="*/ 206477 h 339213"/>
              <a:gd name="connsiteX10" fmla="*/ 1165123 w 2907249"/>
              <a:gd name="connsiteY10" fmla="*/ 191729 h 339213"/>
              <a:gd name="connsiteX11" fmla="*/ 1224116 w 2907249"/>
              <a:gd name="connsiteY11" fmla="*/ 147484 h 339213"/>
              <a:gd name="connsiteX12" fmla="*/ 1238864 w 2907249"/>
              <a:gd name="connsiteY12" fmla="*/ 103239 h 339213"/>
              <a:gd name="connsiteX13" fmla="*/ 1297858 w 2907249"/>
              <a:gd name="connsiteY13" fmla="*/ 0 h 339213"/>
              <a:gd name="connsiteX14" fmla="*/ 1401097 w 2907249"/>
              <a:gd name="connsiteY14" fmla="*/ 14748 h 339213"/>
              <a:gd name="connsiteX15" fmla="*/ 1445342 w 2907249"/>
              <a:gd name="connsiteY15" fmla="*/ 58994 h 339213"/>
              <a:gd name="connsiteX16" fmla="*/ 1489587 w 2907249"/>
              <a:gd name="connsiteY16" fmla="*/ 73742 h 339213"/>
              <a:gd name="connsiteX17" fmla="*/ 1592826 w 2907249"/>
              <a:gd name="connsiteY17" fmla="*/ 147484 h 339213"/>
              <a:gd name="connsiteX18" fmla="*/ 1651819 w 2907249"/>
              <a:gd name="connsiteY18" fmla="*/ 206477 h 339213"/>
              <a:gd name="connsiteX19" fmla="*/ 1681316 w 2907249"/>
              <a:gd name="connsiteY19" fmla="*/ 250723 h 339213"/>
              <a:gd name="connsiteX20" fmla="*/ 1740310 w 2907249"/>
              <a:gd name="connsiteY20" fmla="*/ 294968 h 339213"/>
              <a:gd name="connsiteX21" fmla="*/ 1784555 w 2907249"/>
              <a:gd name="connsiteY21" fmla="*/ 280219 h 339213"/>
              <a:gd name="connsiteX22" fmla="*/ 1843548 w 2907249"/>
              <a:gd name="connsiteY22" fmla="*/ 221226 h 339213"/>
              <a:gd name="connsiteX23" fmla="*/ 1887794 w 2907249"/>
              <a:gd name="connsiteY23" fmla="*/ 191729 h 339213"/>
              <a:gd name="connsiteX24" fmla="*/ 1946787 w 2907249"/>
              <a:gd name="connsiteY24" fmla="*/ 235974 h 339213"/>
              <a:gd name="connsiteX25" fmla="*/ 2064774 w 2907249"/>
              <a:gd name="connsiteY25" fmla="*/ 250723 h 339213"/>
              <a:gd name="connsiteX26" fmla="*/ 2123768 w 2907249"/>
              <a:gd name="connsiteY26" fmla="*/ 265471 h 339213"/>
              <a:gd name="connsiteX27" fmla="*/ 2359742 w 2907249"/>
              <a:gd name="connsiteY27" fmla="*/ 250723 h 339213"/>
              <a:gd name="connsiteX28" fmla="*/ 2403987 w 2907249"/>
              <a:gd name="connsiteY28" fmla="*/ 221226 h 339213"/>
              <a:gd name="connsiteX29" fmla="*/ 2492477 w 2907249"/>
              <a:gd name="connsiteY29" fmla="*/ 206477 h 339213"/>
              <a:gd name="connsiteX30" fmla="*/ 2654710 w 2907249"/>
              <a:gd name="connsiteY30" fmla="*/ 176981 h 339213"/>
              <a:gd name="connsiteX31" fmla="*/ 2713703 w 2907249"/>
              <a:gd name="connsiteY31" fmla="*/ 132736 h 339213"/>
              <a:gd name="connsiteX32" fmla="*/ 2816942 w 2907249"/>
              <a:gd name="connsiteY32" fmla="*/ 162232 h 339213"/>
              <a:gd name="connsiteX33" fmla="*/ 2905432 w 2907249"/>
              <a:gd name="connsiteY33" fmla="*/ 147484 h 339213"/>
              <a:gd name="connsiteX34" fmla="*/ 2905432 w 2907249"/>
              <a:gd name="connsiteY34" fmla="*/ 162232 h 33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07249" h="339213">
                <a:moveTo>
                  <a:pt x="0" y="339213"/>
                </a:moveTo>
                <a:cubicBezTo>
                  <a:pt x="98323" y="334297"/>
                  <a:pt x="197171" y="335749"/>
                  <a:pt x="294968" y="324465"/>
                </a:cubicBezTo>
                <a:cubicBezTo>
                  <a:pt x="325855" y="320901"/>
                  <a:pt x="353294" y="302509"/>
                  <a:pt x="383458" y="294968"/>
                </a:cubicBezTo>
                <a:lnTo>
                  <a:pt x="442452" y="280219"/>
                </a:lnTo>
                <a:cubicBezTo>
                  <a:pt x="462116" y="285135"/>
                  <a:pt x="485617" y="282306"/>
                  <a:pt x="501445" y="294968"/>
                </a:cubicBezTo>
                <a:cubicBezTo>
                  <a:pt x="513584" y="304680"/>
                  <a:pt x="500648" y="339213"/>
                  <a:pt x="516194" y="339213"/>
                </a:cubicBezTo>
                <a:cubicBezTo>
                  <a:pt x="537051" y="339213"/>
                  <a:pt x="543467" y="307091"/>
                  <a:pt x="560439" y="294968"/>
                </a:cubicBezTo>
                <a:cubicBezTo>
                  <a:pt x="578329" y="282189"/>
                  <a:pt x="599768" y="275303"/>
                  <a:pt x="619432" y="265471"/>
                </a:cubicBezTo>
                <a:cubicBezTo>
                  <a:pt x="660892" y="271394"/>
                  <a:pt x="736669" y="295467"/>
                  <a:pt x="781664" y="265471"/>
                </a:cubicBezTo>
                <a:cubicBezTo>
                  <a:pt x="861569" y="212202"/>
                  <a:pt x="749179" y="216558"/>
                  <a:pt x="870155" y="206477"/>
                </a:cubicBezTo>
                <a:cubicBezTo>
                  <a:pt x="968260" y="198302"/>
                  <a:pt x="1066800" y="196645"/>
                  <a:pt x="1165123" y="191729"/>
                </a:cubicBezTo>
                <a:cubicBezTo>
                  <a:pt x="1184787" y="176981"/>
                  <a:pt x="1208380" y="166367"/>
                  <a:pt x="1224116" y="147484"/>
                </a:cubicBezTo>
                <a:cubicBezTo>
                  <a:pt x="1234068" y="135541"/>
                  <a:pt x="1232740" y="117528"/>
                  <a:pt x="1238864" y="103239"/>
                </a:cubicBezTo>
                <a:cubicBezTo>
                  <a:pt x="1261318" y="50845"/>
                  <a:pt x="1268234" y="44435"/>
                  <a:pt x="1297858" y="0"/>
                </a:cubicBezTo>
                <a:cubicBezTo>
                  <a:pt x="1332271" y="4916"/>
                  <a:pt x="1368821" y="1838"/>
                  <a:pt x="1401097" y="14748"/>
                </a:cubicBezTo>
                <a:cubicBezTo>
                  <a:pt x="1420463" y="22494"/>
                  <a:pt x="1427988" y="47424"/>
                  <a:pt x="1445342" y="58994"/>
                </a:cubicBezTo>
                <a:cubicBezTo>
                  <a:pt x="1458277" y="67617"/>
                  <a:pt x="1474839" y="68826"/>
                  <a:pt x="1489587" y="73742"/>
                </a:cubicBezTo>
                <a:cubicBezTo>
                  <a:pt x="1522622" y="95765"/>
                  <a:pt x="1563560" y="121876"/>
                  <a:pt x="1592826" y="147484"/>
                </a:cubicBezTo>
                <a:cubicBezTo>
                  <a:pt x="1613755" y="165797"/>
                  <a:pt x="1633721" y="185362"/>
                  <a:pt x="1651819" y="206477"/>
                </a:cubicBezTo>
                <a:cubicBezTo>
                  <a:pt x="1663355" y="219935"/>
                  <a:pt x="1668782" y="238189"/>
                  <a:pt x="1681316" y="250723"/>
                </a:cubicBezTo>
                <a:cubicBezTo>
                  <a:pt x="1698697" y="268104"/>
                  <a:pt x="1720645" y="280220"/>
                  <a:pt x="1740310" y="294968"/>
                </a:cubicBezTo>
                <a:cubicBezTo>
                  <a:pt x="1755058" y="290052"/>
                  <a:pt x="1771905" y="289255"/>
                  <a:pt x="1784555" y="280219"/>
                </a:cubicBezTo>
                <a:cubicBezTo>
                  <a:pt x="1807185" y="264055"/>
                  <a:pt x="1822433" y="239324"/>
                  <a:pt x="1843548" y="221226"/>
                </a:cubicBezTo>
                <a:cubicBezTo>
                  <a:pt x="1857006" y="209690"/>
                  <a:pt x="1873045" y="201561"/>
                  <a:pt x="1887794" y="191729"/>
                </a:cubicBezTo>
                <a:cubicBezTo>
                  <a:pt x="1907458" y="206477"/>
                  <a:pt x="1923468" y="228201"/>
                  <a:pt x="1946787" y="235974"/>
                </a:cubicBezTo>
                <a:cubicBezTo>
                  <a:pt x="1984388" y="248508"/>
                  <a:pt x="2025678" y="244207"/>
                  <a:pt x="2064774" y="250723"/>
                </a:cubicBezTo>
                <a:cubicBezTo>
                  <a:pt x="2084768" y="254055"/>
                  <a:pt x="2104103" y="260555"/>
                  <a:pt x="2123768" y="265471"/>
                </a:cubicBezTo>
                <a:cubicBezTo>
                  <a:pt x="2202426" y="260555"/>
                  <a:pt x="2281895" y="263015"/>
                  <a:pt x="2359742" y="250723"/>
                </a:cubicBezTo>
                <a:cubicBezTo>
                  <a:pt x="2377250" y="247959"/>
                  <a:pt x="2387171" y="226831"/>
                  <a:pt x="2403987" y="221226"/>
                </a:cubicBezTo>
                <a:cubicBezTo>
                  <a:pt x="2432356" y="211769"/>
                  <a:pt x="2463154" y="212342"/>
                  <a:pt x="2492477" y="206477"/>
                </a:cubicBezTo>
                <a:cubicBezTo>
                  <a:pt x="2666300" y="171712"/>
                  <a:pt x="2392312" y="214465"/>
                  <a:pt x="2654710" y="176981"/>
                </a:cubicBezTo>
                <a:cubicBezTo>
                  <a:pt x="2674374" y="162233"/>
                  <a:pt x="2689856" y="138698"/>
                  <a:pt x="2713703" y="132736"/>
                </a:cubicBezTo>
                <a:cubicBezTo>
                  <a:pt x="2724285" y="130090"/>
                  <a:pt x="2802164" y="157306"/>
                  <a:pt x="2816942" y="162232"/>
                </a:cubicBezTo>
                <a:cubicBezTo>
                  <a:pt x="2856717" y="135716"/>
                  <a:pt x="2859637" y="116954"/>
                  <a:pt x="2905432" y="147484"/>
                </a:cubicBezTo>
                <a:cubicBezTo>
                  <a:pt x="2909522" y="150211"/>
                  <a:pt x="2905432" y="157316"/>
                  <a:pt x="2905432" y="16223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orme libre 9"/>
          <p:cNvSpPr/>
          <p:nvPr/>
        </p:nvSpPr>
        <p:spPr>
          <a:xfrm>
            <a:off x="2749295" y="2342113"/>
            <a:ext cx="2625213" cy="1061884"/>
          </a:xfrm>
          <a:custGeom>
            <a:avLst/>
            <a:gdLst>
              <a:gd name="connsiteX0" fmla="*/ 0 w 2625213"/>
              <a:gd name="connsiteY0" fmla="*/ 1061884 h 1061884"/>
              <a:gd name="connsiteX1" fmla="*/ 294967 w 2625213"/>
              <a:gd name="connsiteY1" fmla="*/ 1032387 h 1061884"/>
              <a:gd name="connsiteX2" fmla="*/ 398206 w 2625213"/>
              <a:gd name="connsiteY2" fmla="*/ 1002890 h 1061884"/>
              <a:gd name="connsiteX3" fmla="*/ 516193 w 2625213"/>
              <a:gd name="connsiteY3" fmla="*/ 943896 h 1061884"/>
              <a:gd name="connsiteX4" fmla="*/ 707922 w 2625213"/>
              <a:gd name="connsiteY4" fmla="*/ 929148 h 1061884"/>
              <a:gd name="connsiteX5" fmla="*/ 737419 w 2625213"/>
              <a:gd name="connsiteY5" fmla="*/ 870155 h 1061884"/>
              <a:gd name="connsiteX6" fmla="*/ 752167 w 2625213"/>
              <a:gd name="connsiteY6" fmla="*/ 825909 h 1061884"/>
              <a:gd name="connsiteX7" fmla="*/ 825909 w 2625213"/>
              <a:gd name="connsiteY7" fmla="*/ 752167 h 1061884"/>
              <a:gd name="connsiteX8" fmla="*/ 899651 w 2625213"/>
              <a:gd name="connsiteY8" fmla="*/ 737419 h 1061884"/>
              <a:gd name="connsiteX9" fmla="*/ 929148 w 2625213"/>
              <a:gd name="connsiteY9" fmla="*/ 693174 h 1061884"/>
              <a:gd name="connsiteX10" fmla="*/ 943896 w 2625213"/>
              <a:gd name="connsiteY10" fmla="*/ 648929 h 1061884"/>
              <a:gd name="connsiteX11" fmla="*/ 1002890 w 2625213"/>
              <a:gd name="connsiteY11" fmla="*/ 545690 h 1061884"/>
              <a:gd name="connsiteX12" fmla="*/ 1047135 w 2625213"/>
              <a:gd name="connsiteY12" fmla="*/ 516193 h 1061884"/>
              <a:gd name="connsiteX13" fmla="*/ 1076632 w 2625213"/>
              <a:gd name="connsiteY13" fmla="*/ 471948 h 1061884"/>
              <a:gd name="connsiteX14" fmla="*/ 1179871 w 2625213"/>
              <a:gd name="connsiteY14" fmla="*/ 412955 h 1061884"/>
              <a:gd name="connsiteX15" fmla="*/ 1224116 w 2625213"/>
              <a:gd name="connsiteY15" fmla="*/ 339213 h 1061884"/>
              <a:gd name="connsiteX16" fmla="*/ 1268361 w 2625213"/>
              <a:gd name="connsiteY16" fmla="*/ 324464 h 1061884"/>
              <a:gd name="connsiteX17" fmla="*/ 1415845 w 2625213"/>
              <a:gd name="connsiteY17" fmla="*/ 353961 h 1061884"/>
              <a:gd name="connsiteX18" fmla="*/ 1474838 w 2625213"/>
              <a:gd name="connsiteY18" fmla="*/ 294967 h 1061884"/>
              <a:gd name="connsiteX19" fmla="*/ 1519084 w 2625213"/>
              <a:gd name="connsiteY19" fmla="*/ 250722 h 1061884"/>
              <a:gd name="connsiteX20" fmla="*/ 1548580 w 2625213"/>
              <a:gd name="connsiteY20" fmla="*/ 206477 h 1061884"/>
              <a:gd name="connsiteX21" fmla="*/ 1607574 w 2625213"/>
              <a:gd name="connsiteY21" fmla="*/ 221225 h 1061884"/>
              <a:gd name="connsiteX22" fmla="*/ 1725561 w 2625213"/>
              <a:gd name="connsiteY22" fmla="*/ 294967 h 1061884"/>
              <a:gd name="connsiteX23" fmla="*/ 1769806 w 2625213"/>
              <a:gd name="connsiteY23" fmla="*/ 162232 h 1061884"/>
              <a:gd name="connsiteX24" fmla="*/ 1784555 w 2625213"/>
              <a:gd name="connsiteY24" fmla="*/ 103238 h 1061884"/>
              <a:gd name="connsiteX25" fmla="*/ 1843548 w 2625213"/>
              <a:gd name="connsiteY25" fmla="*/ 14748 h 1061884"/>
              <a:gd name="connsiteX26" fmla="*/ 1902542 w 2625213"/>
              <a:gd name="connsiteY26" fmla="*/ 0 h 1061884"/>
              <a:gd name="connsiteX27" fmla="*/ 2005780 w 2625213"/>
              <a:gd name="connsiteY27" fmla="*/ 29496 h 1061884"/>
              <a:gd name="connsiteX28" fmla="*/ 2020529 w 2625213"/>
              <a:gd name="connsiteY28" fmla="*/ 73742 h 1061884"/>
              <a:gd name="connsiteX29" fmla="*/ 2064774 w 2625213"/>
              <a:gd name="connsiteY29" fmla="*/ 88490 h 1061884"/>
              <a:gd name="connsiteX30" fmla="*/ 2123767 w 2625213"/>
              <a:gd name="connsiteY30" fmla="*/ 73742 h 1061884"/>
              <a:gd name="connsiteX31" fmla="*/ 2168013 w 2625213"/>
              <a:gd name="connsiteY31" fmla="*/ 88490 h 1061884"/>
              <a:gd name="connsiteX32" fmla="*/ 2330245 w 2625213"/>
              <a:gd name="connsiteY32" fmla="*/ 117987 h 1061884"/>
              <a:gd name="connsiteX33" fmla="*/ 2374490 w 2625213"/>
              <a:gd name="connsiteY33" fmla="*/ 132735 h 1061884"/>
              <a:gd name="connsiteX34" fmla="*/ 2418735 w 2625213"/>
              <a:gd name="connsiteY34" fmla="*/ 162232 h 1061884"/>
              <a:gd name="connsiteX35" fmla="*/ 2448232 w 2625213"/>
              <a:gd name="connsiteY35" fmla="*/ 117987 h 1061884"/>
              <a:gd name="connsiteX36" fmla="*/ 2492477 w 2625213"/>
              <a:gd name="connsiteY36" fmla="*/ 88490 h 1061884"/>
              <a:gd name="connsiteX37" fmla="*/ 2625213 w 2625213"/>
              <a:gd name="connsiteY37" fmla="*/ 103238 h 10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25213" h="1061884">
                <a:moveTo>
                  <a:pt x="0" y="1061884"/>
                </a:moveTo>
                <a:cubicBezTo>
                  <a:pt x="180238" y="1025835"/>
                  <a:pt x="-51587" y="1068867"/>
                  <a:pt x="294967" y="1032387"/>
                </a:cubicBezTo>
                <a:cubicBezTo>
                  <a:pt x="309622" y="1030844"/>
                  <a:pt x="380304" y="1011027"/>
                  <a:pt x="398206" y="1002890"/>
                </a:cubicBezTo>
                <a:cubicBezTo>
                  <a:pt x="438236" y="984695"/>
                  <a:pt x="472351" y="947268"/>
                  <a:pt x="516193" y="943896"/>
                </a:cubicBezTo>
                <a:lnTo>
                  <a:pt x="707922" y="929148"/>
                </a:lnTo>
                <a:cubicBezTo>
                  <a:pt x="717754" y="909484"/>
                  <a:pt x="728759" y="890363"/>
                  <a:pt x="737419" y="870155"/>
                </a:cubicBezTo>
                <a:cubicBezTo>
                  <a:pt x="743543" y="855866"/>
                  <a:pt x="745215" y="839814"/>
                  <a:pt x="752167" y="825909"/>
                </a:cubicBezTo>
                <a:cubicBezTo>
                  <a:pt x="768806" y="792632"/>
                  <a:pt x="789606" y="765780"/>
                  <a:pt x="825909" y="752167"/>
                </a:cubicBezTo>
                <a:cubicBezTo>
                  <a:pt x="849380" y="743365"/>
                  <a:pt x="875070" y="742335"/>
                  <a:pt x="899651" y="737419"/>
                </a:cubicBezTo>
                <a:cubicBezTo>
                  <a:pt x="909483" y="722671"/>
                  <a:pt x="921221" y="709028"/>
                  <a:pt x="929148" y="693174"/>
                </a:cubicBezTo>
                <a:cubicBezTo>
                  <a:pt x="936100" y="679269"/>
                  <a:pt x="937772" y="663218"/>
                  <a:pt x="943896" y="648929"/>
                </a:cubicBezTo>
                <a:cubicBezTo>
                  <a:pt x="952572" y="628685"/>
                  <a:pt x="984375" y="564205"/>
                  <a:pt x="1002890" y="545690"/>
                </a:cubicBezTo>
                <a:cubicBezTo>
                  <a:pt x="1015424" y="533156"/>
                  <a:pt x="1032387" y="526025"/>
                  <a:pt x="1047135" y="516193"/>
                </a:cubicBezTo>
                <a:cubicBezTo>
                  <a:pt x="1056967" y="501445"/>
                  <a:pt x="1064098" y="484482"/>
                  <a:pt x="1076632" y="471948"/>
                </a:cubicBezTo>
                <a:cubicBezTo>
                  <a:pt x="1097480" y="451100"/>
                  <a:pt x="1156733" y="424524"/>
                  <a:pt x="1179871" y="412955"/>
                </a:cubicBezTo>
                <a:cubicBezTo>
                  <a:pt x="1194619" y="388374"/>
                  <a:pt x="1203846" y="359483"/>
                  <a:pt x="1224116" y="339213"/>
                </a:cubicBezTo>
                <a:cubicBezTo>
                  <a:pt x="1235109" y="328220"/>
                  <a:pt x="1252815" y="324464"/>
                  <a:pt x="1268361" y="324464"/>
                </a:cubicBezTo>
                <a:cubicBezTo>
                  <a:pt x="1304517" y="324464"/>
                  <a:pt x="1376867" y="344217"/>
                  <a:pt x="1415845" y="353961"/>
                </a:cubicBezTo>
                <a:cubicBezTo>
                  <a:pt x="1500122" y="325869"/>
                  <a:pt x="1429890" y="362389"/>
                  <a:pt x="1474838" y="294967"/>
                </a:cubicBezTo>
                <a:cubicBezTo>
                  <a:pt x="1486408" y="277612"/>
                  <a:pt x="1505731" y="266745"/>
                  <a:pt x="1519084" y="250722"/>
                </a:cubicBezTo>
                <a:cubicBezTo>
                  <a:pt x="1530431" y="237105"/>
                  <a:pt x="1538748" y="221225"/>
                  <a:pt x="1548580" y="206477"/>
                </a:cubicBezTo>
                <a:cubicBezTo>
                  <a:pt x="1568245" y="211393"/>
                  <a:pt x="1588595" y="214108"/>
                  <a:pt x="1607574" y="221225"/>
                </a:cubicBezTo>
                <a:cubicBezTo>
                  <a:pt x="1661557" y="241469"/>
                  <a:pt x="1679161" y="260167"/>
                  <a:pt x="1725561" y="294967"/>
                </a:cubicBezTo>
                <a:cubicBezTo>
                  <a:pt x="1740309" y="250722"/>
                  <a:pt x="1758494" y="207478"/>
                  <a:pt x="1769806" y="162232"/>
                </a:cubicBezTo>
                <a:cubicBezTo>
                  <a:pt x="1774722" y="142567"/>
                  <a:pt x="1775490" y="121368"/>
                  <a:pt x="1784555" y="103238"/>
                </a:cubicBezTo>
                <a:cubicBezTo>
                  <a:pt x="1800409" y="71530"/>
                  <a:pt x="1809156" y="23346"/>
                  <a:pt x="1843548" y="14748"/>
                </a:cubicBezTo>
                <a:lnTo>
                  <a:pt x="1902542" y="0"/>
                </a:lnTo>
                <a:cubicBezTo>
                  <a:pt x="1936955" y="9832"/>
                  <a:pt x="1975430" y="10527"/>
                  <a:pt x="2005780" y="29496"/>
                </a:cubicBezTo>
                <a:cubicBezTo>
                  <a:pt x="2018963" y="37736"/>
                  <a:pt x="2009536" y="62749"/>
                  <a:pt x="2020529" y="73742"/>
                </a:cubicBezTo>
                <a:cubicBezTo>
                  <a:pt x="2031522" y="84735"/>
                  <a:pt x="2050026" y="83574"/>
                  <a:pt x="2064774" y="88490"/>
                </a:cubicBezTo>
                <a:cubicBezTo>
                  <a:pt x="2084438" y="83574"/>
                  <a:pt x="2103497" y="73742"/>
                  <a:pt x="2123767" y="73742"/>
                </a:cubicBezTo>
                <a:cubicBezTo>
                  <a:pt x="2139313" y="73742"/>
                  <a:pt x="2153065" y="84219"/>
                  <a:pt x="2168013" y="88490"/>
                </a:cubicBezTo>
                <a:cubicBezTo>
                  <a:pt x="2237552" y="108358"/>
                  <a:pt x="2246692" y="106050"/>
                  <a:pt x="2330245" y="117987"/>
                </a:cubicBezTo>
                <a:cubicBezTo>
                  <a:pt x="2344993" y="122903"/>
                  <a:pt x="2360585" y="125783"/>
                  <a:pt x="2374490" y="132735"/>
                </a:cubicBezTo>
                <a:cubicBezTo>
                  <a:pt x="2390344" y="140662"/>
                  <a:pt x="2401354" y="165708"/>
                  <a:pt x="2418735" y="162232"/>
                </a:cubicBezTo>
                <a:cubicBezTo>
                  <a:pt x="2436116" y="158756"/>
                  <a:pt x="2435698" y="130521"/>
                  <a:pt x="2448232" y="117987"/>
                </a:cubicBezTo>
                <a:cubicBezTo>
                  <a:pt x="2460766" y="105453"/>
                  <a:pt x="2477729" y="98322"/>
                  <a:pt x="2492477" y="88490"/>
                </a:cubicBezTo>
                <a:cubicBezTo>
                  <a:pt x="2575318" y="109199"/>
                  <a:pt x="2531201" y="103238"/>
                  <a:pt x="2625213" y="1032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orme libre 10"/>
          <p:cNvSpPr/>
          <p:nvPr/>
        </p:nvSpPr>
        <p:spPr>
          <a:xfrm>
            <a:off x="2660804" y="999845"/>
            <a:ext cx="2743200" cy="2404302"/>
          </a:xfrm>
          <a:custGeom>
            <a:avLst/>
            <a:gdLst>
              <a:gd name="connsiteX0" fmla="*/ 0 w 2743200"/>
              <a:gd name="connsiteY0" fmla="*/ 2389403 h 2404302"/>
              <a:gd name="connsiteX1" fmla="*/ 191729 w 2743200"/>
              <a:gd name="connsiteY1" fmla="*/ 2389403 h 2404302"/>
              <a:gd name="connsiteX2" fmla="*/ 221226 w 2743200"/>
              <a:gd name="connsiteY2" fmla="*/ 2345158 h 2404302"/>
              <a:gd name="connsiteX3" fmla="*/ 265471 w 2743200"/>
              <a:gd name="connsiteY3" fmla="*/ 2286164 h 2404302"/>
              <a:gd name="connsiteX4" fmla="*/ 398207 w 2743200"/>
              <a:gd name="connsiteY4" fmla="*/ 2212423 h 2404302"/>
              <a:gd name="connsiteX5" fmla="*/ 442452 w 2743200"/>
              <a:gd name="connsiteY5" fmla="*/ 2123932 h 2404302"/>
              <a:gd name="connsiteX6" fmla="*/ 516194 w 2743200"/>
              <a:gd name="connsiteY6" fmla="*/ 2035442 h 2404302"/>
              <a:gd name="connsiteX7" fmla="*/ 545691 w 2743200"/>
              <a:gd name="connsiteY7" fmla="*/ 1976448 h 2404302"/>
              <a:gd name="connsiteX8" fmla="*/ 560439 w 2743200"/>
              <a:gd name="connsiteY8" fmla="*/ 1784719 h 2404302"/>
              <a:gd name="connsiteX9" fmla="*/ 678426 w 2743200"/>
              <a:gd name="connsiteY9" fmla="*/ 1769971 h 2404302"/>
              <a:gd name="connsiteX10" fmla="*/ 766916 w 2743200"/>
              <a:gd name="connsiteY10" fmla="*/ 1755223 h 2404302"/>
              <a:gd name="connsiteX11" fmla="*/ 884904 w 2743200"/>
              <a:gd name="connsiteY11" fmla="*/ 1725726 h 2404302"/>
              <a:gd name="connsiteX12" fmla="*/ 929149 w 2743200"/>
              <a:gd name="connsiteY12" fmla="*/ 1696229 h 2404302"/>
              <a:gd name="connsiteX13" fmla="*/ 943897 w 2743200"/>
              <a:gd name="connsiteY13" fmla="*/ 1504500 h 2404302"/>
              <a:gd name="connsiteX14" fmla="*/ 884904 w 2743200"/>
              <a:gd name="connsiteY14" fmla="*/ 1416010 h 2404302"/>
              <a:gd name="connsiteX15" fmla="*/ 884904 w 2743200"/>
              <a:gd name="connsiteY15" fmla="*/ 1268526 h 2404302"/>
              <a:gd name="connsiteX16" fmla="*/ 914400 w 2743200"/>
              <a:gd name="connsiteY16" fmla="*/ 1209532 h 2404302"/>
              <a:gd name="connsiteX17" fmla="*/ 973394 w 2743200"/>
              <a:gd name="connsiteY17" fmla="*/ 1135790 h 2404302"/>
              <a:gd name="connsiteX18" fmla="*/ 1017639 w 2743200"/>
              <a:gd name="connsiteY18" fmla="*/ 737584 h 2404302"/>
              <a:gd name="connsiteX19" fmla="*/ 1061884 w 2743200"/>
              <a:gd name="connsiteY19" fmla="*/ 708087 h 2404302"/>
              <a:gd name="connsiteX20" fmla="*/ 1135626 w 2743200"/>
              <a:gd name="connsiteY20" fmla="*/ 575352 h 2404302"/>
              <a:gd name="connsiteX21" fmla="*/ 1179871 w 2743200"/>
              <a:gd name="connsiteY21" fmla="*/ 501610 h 2404302"/>
              <a:gd name="connsiteX22" fmla="*/ 1238865 w 2743200"/>
              <a:gd name="connsiteY22" fmla="*/ 427868 h 2404302"/>
              <a:gd name="connsiteX23" fmla="*/ 1297858 w 2743200"/>
              <a:gd name="connsiteY23" fmla="*/ 442616 h 2404302"/>
              <a:gd name="connsiteX24" fmla="*/ 1342104 w 2743200"/>
              <a:gd name="connsiteY24" fmla="*/ 457364 h 2404302"/>
              <a:gd name="connsiteX25" fmla="*/ 1415846 w 2743200"/>
              <a:gd name="connsiteY25" fmla="*/ 354126 h 2404302"/>
              <a:gd name="connsiteX26" fmla="*/ 1666568 w 2743200"/>
              <a:gd name="connsiteY26" fmla="*/ 295132 h 2404302"/>
              <a:gd name="connsiteX27" fmla="*/ 1755058 w 2743200"/>
              <a:gd name="connsiteY27" fmla="*/ 250887 h 2404302"/>
              <a:gd name="connsiteX28" fmla="*/ 1887794 w 2743200"/>
              <a:gd name="connsiteY28" fmla="*/ 206642 h 2404302"/>
              <a:gd name="connsiteX29" fmla="*/ 1976284 w 2743200"/>
              <a:gd name="connsiteY29" fmla="*/ 147648 h 2404302"/>
              <a:gd name="connsiteX30" fmla="*/ 2035278 w 2743200"/>
              <a:gd name="connsiteY30" fmla="*/ 73906 h 2404302"/>
              <a:gd name="connsiteX31" fmla="*/ 2138516 w 2743200"/>
              <a:gd name="connsiteY31" fmla="*/ 103403 h 2404302"/>
              <a:gd name="connsiteX32" fmla="*/ 2227007 w 2743200"/>
              <a:gd name="connsiteY32" fmla="*/ 88655 h 2404302"/>
              <a:gd name="connsiteX33" fmla="*/ 2374491 w 2743200"/>
              <a:gd name="connsiteY33" fmla="*/ 59158 h 2404302"/>
              <a:gd name="connsiteX34" fmla="*/ 2389239 w 2743200"/>
              <a:gd name="connsiteY34" fmla="*/ 14913 h 2404302"/>
              <a:gd name="connsiteX35" fmla="*/ 2521975 w 2743200"/>
              <a:gd name="connsiteY35" fmla="*/ 29661 h 2404302"/>
              <a:gd name="connsiteX36" fmla="*/ 2595716 w 2743200"/>
              <a:gd name="connsiteY36" fmla="*/ 59158 h 2404302"/>
              <a:gd name="connsiteX37" fmla="*/ 2743200 w 2743200"/>
              <a:gd name="connsiteY37" fmla="*/ 103403 h 240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43200" h="2404302">
                <a:moveTo>
                  <a:pt x="0" y="2389403"/>
                </a:moveTo>
                <a:cubicBezTo>
                  <a:pt x="32661" y="2393032"/>
                  <a:pt x="144286" y="2421032"/>
                  <a:pt x="191729" y="2389403"/>
                </a:cubicBezTo>
                <a:cubicBezTo>
                  <a:pt x="206477" y="2379571"/>
                  <a:pt x="210923" y="2359582"/>
                  <a:pt x="221226" y="2345158"/>
                </a:cubicBezTo>
                <a:cubicBezTo>
                  <a:pt x="235513" y="2325156"/>
                  <a:pt x="247099" y="2302495"/>
                  <a:pt x="265471" y="2286164"/>
                </a:cubicBezTo>
                <a:cubicBezTo>
                  <a:pt x="326326" y="2232071"/>
                  <a:pt x="338122" y="2232451"/>
                  <a:pt x="398207" y="2212423"/>
                </a:cubicBezTo>
                <a:cubicBezTo>
                  <a:pt x="482746" y="2085614"/>
                  <a:pt x="381388" y="2246060"/>
                  <a:pt x="442452" y="2123932"/>
                </a:cubicBezTo>
                <a:cubicBezTo>
                  <a:pt x="481464" y="2045908"/>
                  <a:pt x="461833" y="2111548"/>
                  <a:pt x="516194" y="2035442"/>
                </a:cubicBezTo>
                <a:cubicBezTo>
                  <a:pt x="528973" y="2017551"/>
                  <a:pt x="535859" y="1996113"/>
                  <a:pt x="545691" y="1976448"/>
                </a:cubicBezTo>
                <a:cubicBezTo>
                  <a:pt x="550607" y="1912538"/>
                  <a:pt x="525777" y="1838637"/>
                  <a:pt x="560439" y="1784719"/>
                </a:cubicBezTo>
                <a:cubicBezTo>
                  <a:pt x="581872" y="1751379"/>
                  <a:pt x="639189" y="1775576"/>
                  <a:pt x="678426" y="1769971"/>
                </a:cubicBezTo>
                <a:cubicBezTo>
                  <a:pt x="708029" y="1765742"/>
                  <a:pt x="737676" y="1761489"/>
                  <a:pt x="766916" y="1755223"/>
                </a:cubicBezTo>
                <a:cubicBezTo>
                  <a:pt x="806556" y="1746729"/>
                  <a:pt x="884904" y="1725726"/>
                  <a:pt x="884904" y="1725726"/>
                </a:cubicBezTo>
                <a:cubicBezTo>
                  <a:pt x="899652" y="1715894"/>
                  <a:pt x="916615" y="1708763"/>
                  <a:pt x="929149" y="1696229"/>
                </a:cubicBezTo>
                <a:cubicBezTo>
                  <a:pt x="983235" y="1642143"/>
                  <a:pt x="968262" y="1582468"/>
                  <a:pt x="943897" y="1504500"/>
                </a:cubicBezTo>
                <a:cubicBezTo>
                  <a:pt x="933323" y="1470663"/>
                  <a:pt x="884904" y="1416010"/>
                  <a:pt x="884904" y="1416010"/>
                </a:cubicBezTo>
                <a:cubicBezTo>
                  <a:pt x="867359" y="1345831"/>
                  <a:pt x="860248" y="1350713"/>
                  <a:pt x="884904" y="1268526"/>
                </a:cubicBezTo>
                <a:cubicBezTo>
                  <a:pt x="891221" y="1247468"/>
                  <a:pt x="906680" y="1230118"/>
                  <a:pt x="914400" y="1209532"/>
                </a:cubicBezTo>
                <a:cubicBezTo>
                  <a:pt x="943501" y="1131930"/>
                  <a:pt x="901804" y="1159654"/>
                  <a:pt x="973394" y="1135790"/>
                </a:cubicBezTo>
                <a:cubicBezTo>
                  <a:pt x="955126" y="679084"/>
                  <a:pt x="849103" y="833892"/>
                  <a:pt x="1017639" y="737584"/>
                </a:cubicBezTo>
                <a:cubicBezTo>
                  <a:pt x="1033029" y="728790"/>
                  <a:pt x="1047136" y="717919"/>
                  <a:pt x="1061884" y="708087"/>
                </a:cubicBezTo>
                <a:cubicBezTo>
                  <a:pt x="1123694" y="615373"/>
                  <a:pt x="1057370" y="718821"/>
                  <a:pt x="1135626" y="575352"/>
                </a:cubicBezTo>
                <a:cubicBezTo>
                  <a:pt x="1149353" y="550186"/>
                  <a:pt x="1167051" y="527249"/>
                  <a:pt x="1179871" y="501610"/>
                </a:cubicBezTo>
                <a:cubicBezTo>
                  <a:pt x="1215490" y="430372"/>
                  <a:pt x="1164281" y="477590"/>
                  <a:pt x="1238865" y="427868"/>
                </a:cubicBezTo>
                <a:cubicBezTo>
                  <a:pt x="1258529" y="432784"/>
                  <a:pt x="1278368" y="437048"/>
                  <a:pt x="1297858" y="442616"/>
                </a:cubicBezTo>
                <a:cubicBezTo>
                  <a:pt x="1312806" y="446887"/>
                  <a:pt x="1331111" y="468357"/>
                  <a:pt x="1342104" y="457364"/>
                </a:cubicBezTo>
                <a:cubicBezTo>
                  <a:pt x="1435595" y="363875"/>
                  <a:pt x="1269150" y="393245"/>
                  <a:pt x="1415846" y="354126"/>
                </a:cubicBezTo>
                <a:cubicBezTo>
                  <a:pt x="1579628" y="310450"/>
                  <a:pt x="1542362" y="346885"/>
                  <a:pt x="1666568" y="295132"/>
                </a:cubicBezTo>
                <a:cubicBezTo>
                  <a:pt x="1697009" y="282448"/>
                  <a:pt x="1725036" y="264534"/>
                  <a:pt x="1755058" y="250887"/>
                </a:cubicBezTo>
                <a:cubicBezTo>
                  <a:pt x="1822939" y="220032"/>
                  <a:pt x="1822013" y="223087"/>
                  <a:pt x="1887794" y="206642"/>
                </a:cubicBezTo>
                <a:cubicBezTo>
                  <a:pt x="1917291" y="186977"/>
                  <a:pt x="1965073" y="181279"/>
                  <a:pt x="1976284" y="147648"/>
                </a:cubicBezTo>
                <a:cubicBezTo>
                  <a:pt x="1996638" y="86587"/>
                  <a:pt x="1978098" y="112027"/>
                  <a:pt x="2035278" y="73906"/>
                </a:cubicBezTo>
                <a:cubicBezTo>
                  <a:pt x="2056145" y="80862"/>
                  <a:pt x="2119994" y="103403"/>
                  <a:pt x="2138516" y="103403"/>
                </a:cubicBezTo>
                <a:cubicBezTo>
                  <a:pt x="2168420" y="103403"/>
                  <a:pt x="2197615" y="94166"/>
                  <a:pt x="2227007" y="88655"/>
                </a:cubicBezTo>
                <a:cubicBezTo>
                  <a:pt x="2276283" y="79416"/>
                  <a:pt x="2325330" y="68990"/>
                  <a:pt x="2374491" y="59158"/>
                </a:cubicBezTo>
                <a:cubicBezTo>
                  <a:pt x="2379407" y="44410"/>
                  <a:pt x="2378246" y="25906"/>
                  <a:pt x="2389239" y="14913"/>
                </a:cubicBezTo>
                <a:cubicBezTo>
                  <a:pt x="2425783" y="-21631"/>
                  <a:pt x="2493133" y="19173"/>
                  <a:pt x="2521975" y="29661"/>
                </a:cubicBezTo>
                <a:cubicBezTo>
                  <a:pt x="2546855" y="38708"/>
                  <a:pt x="2570784" y="50254"/>
                  <a:pt x="2595716" y="59158"/>
                </a:cubicBezTo>
                <a:cubicBezTo>
                  <a:pt x="2723954" y="104958"/>
                  <a:pt x="2682779" y="103403"/>
                  <a:pt x="2743200" y="103403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orme libre 11"/>
          <p:cNvSpPr/>
          <p:nvPr/>
        </p:nvSpPr>
        <p:spPr>
          <a:xfrm>
            <a:off x="2660804" y="1411880"/>
            <a:ext cx="2639962" cy="1992117"/>
          </a:xfrm>
          <a:custGeom>
            <a:avLst/>
            <a:gdLst>
              <a:gd name="connsiteX0" fmla="*/ 0 w 2639962"/>
              <a:gd name="connsiteY0" fmla="*/ 1992117 h 1992117"/>
              <a:gd name="connsiteX1" fmla="*/ 73742 w 2639962"/>
              <a:gd name="connsiteY1" fmla="*/ 1977368 h 1992117"/>
              <a:gd name="connsiteX2" fmla="*/ 191729 w 2639962"/>
              <a:gd name="connsiteY2" fmla="*/ 1947871 h 1992117"/>
              <a:gd name="connsiteX3" fmla="*/ 265471 w 2639962"/>
              <a:gd name="connsiteY3" fmla="*/ 1800388 h 1992117"/>
              <a:gd name="connsiteX4" fmla="*/ 280220 w 2639962"/>
              <a:gd name="connsiteY4" fmla="*/ 1726646 h 1992117"/>
              <a:gd name="connsiteX5" fmla="*/ 339213 w 2639962"/>
              <a:gd name="connsiteY5" fmla="*/ 1638155 h 1992117"/>
              <a:gd name="connsiteX6" fmla="*/ 412955 w 2639962"/>
              <a:gd name="connsiteY6" fmla="*/ 1652904 h 1992117"/>
              <a:gd name="connsiteX7" fmla="*/ 516194 w 2639962"/>
              <a:gd name="connsiteY7" fmla="*/ 1711897 h 1992117"/>
              <a:gd name="connsiteX8" fmla="*/ 545691 w 2639962"/>
              <a:gd name="connsiteY8" fmla="*/ 1652904 h 1992117"/>
              <a:gd name="connsiteX9" fmla="*/ 560439 w 2639962"/>
              <a:gd name="connsiteY9" fmla="*/ 1593910 h 1992117"/>
              <a:gd name="connsiteX10" fmla="*/ 693175 w 2639962"/>
              <a:gd name="connsiteY10" fmla="*/ 1564413 h 1992117"/>
              <a:gd name="connsiteX11" fmla="*/ 737420 w 2639962"/>
              <a:gd name="connsiteY11" fmla="*/ 1505420 h 1992117"/>
              <a:gd name="connsiteX12" fmla="*/ 766916 w 2639962"/>
              <a:gd name="connsiteY12" fmla="*/ 1402181 h 1992117"/>
              <a:gd name="connsiteX13" fmla="*/ 796413 w 2639962"/>
              <a:gd name="connsiteY13" fmla="*/ 1357936 h 1992117"/>
              <a:gd name="connsiteX14" fmla="*/ 1032387 w 2639962"/>
              <a:gd name="connsiteY14" fmla="*/ 1328439 h 1992117"/>
              <a:gd name="connsiteX15" fmla="*/ 1061884 w 2639962"/>
              <a:gd name="connsiteY15" fmla="*/ 1269446 h 1992117"/>
              <a:gd name="connsiteX16" fmla="*/ 1120878 w 2639962"/>
              <a:gd name="connsiteY16" fmla="*/ 1210452 h 1992117"/>
              <a:gd name="connsiteX17" fmla="*/ 1150375 w 2639962"/>
              <a:gd name="connsiteY17" fmla="*/ 1166207 h 1992117"/>
              <a:gd name="connsiteX18" fmla="*/ 1194620 w 2639962"/>
              <a:gd name="connsiteY18" fmla="*/ 974478 h 1992117"/>
              <a:gd name="connsiteX19" fmla="*/ 1224116 w 2639962"/>
              <a:gd name="connsiteY19" fmla="*/ 915484 h 1992117"/>
              <a:gd name="connsiteX20" fmla="*/ 1209368 w 2639962"/>
              <a:gd name="connsiteY20" fmla="*/ 826994 h 1992117"/>
              <a:gd name="connsiteX21" fmla="*/ 1268362 w 2639962"/>
              <a:gd name="connsiteY21" fmla="*/ 797497 h 1992117"/>
              <a:gd name="connsiteX22" fmla="*/ 1283110 w 2639962"/>
              <a:gd name="connsiteY22" fmla="*/ 664762 h 1992117"/>
              <a:gd name="connsiteX23" fmla="*/ 1297858 w 2639962"/>
              <a:gd name="connsiteY23" fmla="*/ 620517 h 1992117"/>
              <a:gd name="connsiteX24" fmla="*/ 1356852 w 2639962"/>
              <a:gd name="connsiteY24" fmla="*/ 605768 h 1992117"/>
              <a:gd name="connsiteX25" fmla="*/ 1371600 w 2639962"/>
              <a:gd name="connsiteY25" fmla="*/ 414039 h 1992117"/>
              <a:gd name="connsiteX26" fmla="*/ 1386349 w 2639962"/>
              <a:gd name="connsiteY26" fmla="*/ 325549 h 1992117"/>
              <a:gd name="connsiteX27" fmla="*/ 1430594 w 2639962"/>
              <a:gd name="connsiteY27" fmla="*/ 310800 h 1992117"/>
              <a:gd name="connsiteX28" fmla="*/ 1474839 w 2639962"/>
              <a:gd name="connsiteY28" fmla="*/ 281304 h 1992117"/>
              <a:gd name="connsiteX29" fmla="*/ 1504336 w 2639962"/>
              <a:gd name="connsiteY29" fmla="*/ 192813 h 1992117"/>
              <a:gd name="connsiteX30" fmla="*/ 1578078 w 2639962"/>
              <a:gd name="connsiteY30" fmla="*/ 207562 h 1992117"/>
              <a:gd name="connsiteX31" fmla="*/ 1666568 w 2639962"/>
              <a:gd name="connsiteY31" fmla="*/ 192813 h 1992117"/>
              <a:gd name="connsiteX32" fmla="*/ 1710813 w 2639962"/>
              <a:gd name="connsiteY32" fmla="*/ 148568 h 1992117"/>
              <a:gd name="connsiteX33" fmla="*/ 1976284 w 2639962"/>
              <a:gd name="connsiteY33" fmla="*/ 178065 h 1992117"/>
              <a:gd name="connsiteX34" fmla="*/ 2168013 w 2639962"/>
              <a:gd name="connsiteY34" fmla="*/ 163317 h 1992117"/>
              <a:gd name="connsiteX35" fmla="*/ 2286000 w 2639962"/>
              <a:gd name="connsiteY35" fmla="*/ 45329 h 1992117"/>
              <a:gd name="connsiteX36" fmla="*/ 2330246 w 2639962"/>
              <a:gd name="connsiteY36" fmla="*/ 15833 h 1992117"/>
              <a:gd name="connsiteX37" fmla="*/ 2418736 w 2639962"/>
              <a:gd name="connsiteY37" fmla="*/ 1084 h 1992117"/>
              <a:gd name="connsiteX38" fmla="*/ 2521975 w 2639962"/>
              <a:gd name="connsiteY38" fmla="*/ 15833 h 1992117"/>
              <a:gd name="connsiteX39" fmla="*/ 2580968 w 2639962"/>
              <a:gd name="connsiteY39" fmla="*/ 1084 h 1992117"/>
              <a:gd name="connsiteX40" fmla="*/ 2639962 w 2639962"/>
              <a:gd name="connsiteY40" fmla="*/ 1084 h 199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39962" h="1992117">
                <a:moveTo>
                  <a:pt x="0" y="1992117"/>
                </a:moveTo>
                <a:cubicBezTo>
                  <a:pt x="24581" y="1987201"/>
                  <a:pt x="49316" y="1983005"/>
                  <a:pt x="73742" y="1977368"/>
                </a:cubicBezTo>
                <a:cubicBezTo>
                  <a:pt x="113243" y="1968252"/>
                  <a:pt x="191729" y="1947871"/>
                  <a:pt x="191729" y="1947871"/>
                </a:cubicBezTo>
                <a:cubicBezTo>
                  <a:pt x="216310" y="1898710"/>
                  <a:pt x="254691" y="1854284"/>
                  <a:pt x="265471" y="1800388"/>
                </a:cubicBezTo>
                <a:cubicBezTo>
                  <a:pt x="270387" y="1775807"/>
                  <a:pt x="269847" y="1749467"/>
                  <a:pt x="280220" y="1726646"/>
                </a:cubicBezTo>
                <a:cubicBezTo>
                  <a:pt x="294890" y="1694373"/>
                  <a:pt x="339213" y="1638155"/>
                  <a:pt x="339213" y="1638155"/>
                </a:cubicBezTo>
                <a:cubicBezTo>
                  <a:pt x="363794" y="1643071"/>
                  <a:pt x="389174" y="1644977"/>
                  <a:pt x="412955" y="1652904"/>
                </a:cubicBezTo>
                <a:cubicBezTo>
                  <a:pt x="450383" y="1665380"/>
                  <a:pt x="483825" y="1690317"/>
                  <a:pt x="516194" y="1711897"/>
                </a:cubicBezTo>
                <a:cubicBezTo>
                  <a:pt x="526026" y="1692233"/>
                  <a:pt x="537971" y="1673490"/>
                  <a:pt x="545691" y="1652904"/>
                </a:cubicBezTo>
                <a:cubicBezTo>
                  <a:pt x="552808" y="1633925"/>
                  <a:pt x="543058" y="1604339"/>
                  <a:pt x="560439" y="1593910"/>
                </a:cubicBezTo>
                <a:cubicBezTo>
                  <a:pt x="599305" y="1570591"/>
                  <a:pt x="648930" y="1574245"/>
                  <a:pt x="693175" y="1564413"/>
                </a:cubicBezTo>
                <a:cubicBezTo>
                  <a:pt x="707923" y="1544749"/>
                  <a:pt x="725225" y="1526762"/>
                  <a:pt x="737420" y="1505420"/>
                </a:cubicBezTo>
                <a:cubicBezTo>
                  <a:pt x="753820" y="1476720"/>
                  <a:pt x="754601" y="1430915"/>
                  <a:pt x="766916" y="1402181"/>
                </a:cubicBezTo>
                <a:cubicBezTo>
                  <a:pt x="773898" y="1385889"/>
                  <a:pt x="779334" y="1362680"/>
                  <a:pt x="796413" y="1357936"/>
                </a:cubicBezTo>
                <a:cubicBezTo>
                  <a:pt x="872791" y="1336720"/>
                  <a:pt x="953729" y="1338271"/>
                  <a:pt x="1032387" y="1328439"/>
                </a:cubicBezTo>
                <a:cubicBezTo>
                  <a:pt x="1042219" y="1308775"/>
                  <a:pt x="1048693" y="1287034"/>
                  <a:pt x="1061884" y="1269446"/>
                </a:cubicBezTo>
                <a:cubicBezTo>
                  <a:pt x="1078570" y="1247198"/>
                  <a:pt x="1102779" y="1231567"/>
                  <a:pt x="1120878" y="1210452"/>
                </a:cubicBezTo>
                <a:cubicBezTo>
                  <a:pt x="1132414" y="1196994"/>
                  <a:pt x="1140543" y="1180955"/>
                  <a:pt x="1150375" y="1166207"/>
                </a:cubicBezTo>
                <a:cubicBezTo>
                  <a:pt x="1158253" y="1126816"/>
                  <a:pt x="1171665" y="1028040"/>
                  <a:pt x="1194620" y="974478"/>
                </a:cubicBezTo>
                <a:cubicBezTo>
                  <a:pt x="1203281" y="954270"/>
                  <a:pt x="1214284" y="935149"/>
                  <a:pt x="1224116" y="915484"/>
                </a:cubicBezTo>
                <a:cubicBezTo>
                  <a:pt x="1219200" y="885987"/>
                  <a:pt x="1198868" y="854993"/>
                  <a:pt x="1209368" y="826994"/>
                </a:cubicBezTo>
                <a:cubicBezTo>
                  <a:pt x="1217088" y="806408"/>
                  <a:pt x="1259264" y="817512"/>
                  <a:pt x="1268362" y="797497"/>
                </a:cubicBezTo>
                <a:cubicBezTo>
                  <a:pt x="1286783" y="756970"/>
                  <a:pt x="1275792" y="708674"/>
                  <a:pt x="1283110" y="664762"/>
                </a:cubicBezTo>
                <a:cubicBezTo>
                  <a:pt x="1285666" y="649427"/>
                  <a:pt x="1285719" y="630229"/>
                  <a:pt x="1297858" y="620517"/>
                </a:cubicBezTo>
                <a:cubicBezTo>
                  <a:pt x="1313686" y="607854"/>
                  <a:pt x="1337187" y="610684"/>
                  <a:pt x="1356852" y="605768"/>
                </a:cubicBezTo>
                <a:cubicBezTo>
                  <a:pt x="1392429" y="463462"/>
                  <a:pt x="1394300" y="527533"/>
                  <a:pt x="1371600" y="414039"/>
                </a:cubicBezTo>
                <a:cubicBezTo>
                  <a:pt x="1376516" y="384542"/>
                  <a:pt x="1371513" y="351513"/>
                  <a:pt x="1386349" y="325549"/>
                </a:cubicBezTo>
                <a:cubicBezTo>
                  <a:pt x="1394062" y="312051"/>
                  <a:pt x="1416689" y="317752"/>
                  <a:pt x="1430594" y="310800"/>
                </a:cubicBezTo>
                <a:cubicBezTo>
                  <a:pt x="1446448" y="302873"/>
                  <a:pt x="1460091" y="291136"/>
                  <a:pt x="1474839" y="281304"/>
                </a:cubicBezTo>
                <a:cubicBezTo>
                  <a:pt x="1484671" y="251807"/>
                  <a:pt x="1479035" y="210885"/>
                  <a:pt x="1504336" y="192813"/>
                </a:cubicBezTo>
                <a:cubicBezTo>
                  <a:pt x="1524734" y="178243"/>
                  <a:pt x="1553011" y="207562"/>
                  <a:pt x="1578078" y="207562"/>
                </a:cubicBezTo>
                <a:cubicBezTo>
                  <a:pt x="1607982" y="207562"/>
                  <a:pt x="1637071" y="197729"/>
                  <a:pt x="1666568" y="192813"/>
                </a:cubicBezTo>
                <a:cubicBezTo>
                  <a:pt x="1681316" y="178065"/>
                  <a:pt x="1690139" y="151325"/>
                  <a:pt x="1710813" y="148568"/>
                </a:cubicBezTo>
                <a:cubicBezTo>
                  <a:pt x="1768249" y="140910"/>
                  <a:pt x="1904842" y="166158"/>
                  <a:pt x="1976284" y="178065"/>
                </a:cubicBezTo>
                <a:lnTo>
                  <a:pt x="2168013" y="163317"/>
                </a:lnTo>
                <a:cubicBezTo>
                  <a:pt x="2219136" y="141407"/>
                  <a:pt x="2239721" y="76180"/>
                  <a:pt x="2286000" y="45329"/>
                </a:cubicBezTo>
                <a:cubicBezTo>
                  <a:pt x="2300749" y="35497"/>
                  <a:pt x="2313430" y="21438"/>
                  <a:pt x="2330246" y="15833"/>
                </a:cubicBezTo>
                <a:cubicBezTo>
                  <a:pt x="2358615" y="6377"/>
                  <a:pt x="2389239" y="6000"/>
                  <a:pt x="2418736" y="1084"/>
                </a:cubicBezTo>
                <a:cubicBezTo>
                  <a:pt x="2453149" y="6000"/>
                  <a:pt x="2487213" y="15833"/>
                  <a:pt x="2521975" y="15833"/>
                </a:cubicBezTo>
                <a:cubicBezTo>
                  <a:pt x="2542245" y="15833"/>
                  <a:pt x="2560855" y="3598"/>
                  <a:pt x="2580968" y="1084"/>
                </a:cubicBezTo>
                <a:cubicBezTo>
                  <a:pt x="2600481" y="-1355"/>
                  <a:pt x="2620297" y="1084"/>
                  <a:pt x="2639962" y="10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orme libre 12"/>
          <p:cNvSpPr/>
          <p:nvPr/>
        </p:nvSpPr>
        <p:spPr>
          <a:xfrm>
            <a:off x="2719798" y="1014758"/>
            <a:ext cx="2831690" cy="2374490"/>
          </a:xfrm>
          <a:custGeom>
            <a:avLst/>
            <a:gdLst>
              <a:gd name="connsiteX0" fmla="*/ 0 w 2831690"/>
              <a:gd name="connsiteY0" fmla="*/ 2374490 h 2374490"/>
              <a:gd name="connsiteX1" fmla="*/ 73742 w 2831690"/>
              <a:gd name="connsiteY1" fmla="*/ 2359742 h 2374490"/>
              <a:gd name="connsiteX2" fmla="*/ 117987 w 2831690"/>
              <a:gd name="connsiteY2" fmla="*/ 2330245 h 2374490"/>
              <a:gd name="connsiteX3" fmla="*/ 221226 w 2831690"/>
              <a:gd name="connsiteY3" fmla="*/ 2315497 h 2374490"/>
              <a:gd name="connsiteX4" fmla="*/ 265471 w 2831690"/>
              <a:gd name="connsiteY4" fmla="*/ 2300748 h 2374490"/>
              <a:gd name="connsiteX5" fmla="*/ 339213 w 2831690"/>
              <a:gd name="connsiteY5" fmla="*/ 2256503 h 2374490"/>
              <a:gd name="connsiteX6" fmla="*/ 398206 w 2831690"/>
              <a:gd name="connsiteY6" fmla="*/ 2227006 h 2374490"/>
              <a:gd name="connsiteX7" fmla="*/ 442452 w 2831690"/>
              <a:gd name="connsiteY7" fmla="*/ 2094271 h 2374490"/>
              <a:gd name="connsiteX8" fmla="*/ 457200 w 2831690"/>
              <a:gd name="connsiteY8" fmla="*/ 2050026 h 2374490"/>
              <a:gd name="connsiteX9" fmla="*/ 516193 w 2831690"/>
              <a:gd name="connsiteY9" fmla="*/ 2035277 h 2374490"/>
              <a:gd name="connsiteX10" fmla="*/ 486697 w 2831690"/>
              <a:gd name="connsiteY10" fmla="*/ 1843548 h 2374490"/>
              <a:gd name="connsiteX11" fmla="*/ 471948 w 2831690"/>
              <a:gd name="connsiteY11" fmla="*/ 1696064 h 2374490"/>
              <a:gd name="connsiteX12" fmla="*/ 457200 w 2831690"/>
              <a:gd name="connsiteY12" fmla="*/ 1637071 h 2374490"/>
              <a:gd name="connsiteX13" fmla="*/ 427703 w 2831690"/>
              <a:gd name="connsiteY13" fmla="*/ 1519084 h 2374490"/>
              <a:gd name="connsiteX14" fmla="*/ 442452 w 2831690"/>
              <a:gd name="connsiteY14" fmla="*/ 1415845 h 2374490"/>
              <a:gd name="connsiteX15" fmla="*/ 530942 w 2831690"/>
              <a:gd name="connsiteY15" fmla="*/ 1342103 h 2374490"/>
              <a:gd name="connsiteX16" fmla="*/ 575187 w 2831690"/>
              <a:gd name="connsiteY16" fmla="*/ 1297858 h 2374490"/>
              <a:gd name="connsiteX17" fmla="*/ 604684 w 2831690"/>
              <a:gd name="connsiteY17" fmla="*/ 1150374 h 2374490"/>
              <a:gd name="connsiteX18" fmla="*/ 589935 w 2831690"/>
              <a:gd name="connsiteY18" fmla="*/ 1091380 h 2374490"/>
              <a:gd name="connsiteX19" fmla="*/ 648929 w 2831690"/>
              <a:gd name="connsiteY19" fmla="*/ 1106129 h 2374490"/>
              <a:gd name="connsiteX20" fmla="*/ 678426 w 2831690"/>
              <a:gd name="connsiteY20" fmla="*/ 1165122 h 2374490"/>
              <a:gd name="connsiteX21" fmla="*/ 693174 w 2831690"/>
              <a:gd name="connsiteY21" fmla="*/ 1076632 h 2374490"/>
              <a:gd name="connsiteX22" fmla="*/ 663677 w 2831690"/>
              <a:gd name="connsiteY22" fmla="*/ 855406 h 2374490"/>
              <a:gd name="connsiteX23" fmla="*/ 678426 w 2831690"/>
              <a:gd name="connsiteY23" fmla="*/ 516193 h 2374490"/>
              <a:gd name="connsiteX24" fmla="*/ 693174 w 2831690"/>
              <a:gd name="connsiteY24" fmla="*/ 560439 h 2374490"/>
              <a:gd name="connsiteX25" fmla="*/ 722671 w 2831690"/>
              <a:gd name="connsiteY25" fmla="*/ 604684 h 2374490"/>
              <a:gd name="connsiteX26" fmla="*/ 752168 w 2831690"/>
              <a:gd name="connsiteY26" fmla="*/ 530942 h 2374490"/>
              <a:gd name="connsiteX27" fmla="*/ 796413 w 2831690"/>
              <a:gd name="connsiteY27" fmla="*/ 501445 h 2374490"/>
              <a:gd name="connsiteX28" fmla="*/ 811161 w 2831690"/>
              <a:gd name="connsiteY28" fmla="*/ 457200 h 2374490"/>
              <a:gd name="connsiteX29" fmla="*/ 840658 w 2831690"/>
              <a:gd name="connsiteY29" fmla="*/ 398206 h 2374490"/>
              <a:gd name="connsiteX30" fmla="*/ 855406 w 2831690"/>
              <a:gd name="connsiteY30" fmla="*/ 339213 h 2374490"/>
              <a:gd name="connsiteX31" fmla="*/ 884903 w 2831690"/>
              <a:gd name="connsiteY31" fmla="*/ 206477 h 2374490"/>
              <a:gd name="connsiteX32" fmla="*/ 914400 w 2831690"/>
              <a:gd name="connsiteY32" fmla="*/ 162232 h 2374490"/>
              <a:gd name="connsiteX33" fmla="*/ 973393 w 2831690"/>
              <a:gd name="connsiteY33" fmla="*/ 176980 h 2374490"/>
              <a:gd name="connsiteX34" fmla="*/ 1047135 w 2831690"/>
              <a:gd name="connsiteY34" fmla="*/ 206477 h 2374490"/>
              <a:gd name="connsiteX35" fmla="*/ 1120877 w 2831690"/>
              <a:gd name="connsiteY35" fmla="*/ 221226 h 2374490"/>
              <a:gd name="connsiteX36" fmla="*/ 1165122 w 2831690"/>
              <a:gd name="connsiteY36" fmla="*/ 235974 h 2374490"/>
              <a:gd name="connsiteX37" fmla="*/ 1268361 w 2831690"/>
              <a:gd name="connsiteY37" fmla="*/ 280219 h 2374490"/>
              <a:gd name="connsiteX38" fmla="*/ 1312606 w 2831690"/>
              <a:gd name="connsiteY38" fmla="*/ 265471 h 2374490"/>
              <a:gd name="connsiteX39" fmla="*/ 1356852 w 2831690"/>
              <a:gd name="connsiteY39" fmla="*/ 206477 h 2374490"/>
              <a:gd name="connsiteX40" fmla="*/ 1474839 w 2831690"/>
              <a:gd name="connsiteY40" fmla="*/ 235974 h 2374490"/>
              <a:gd name="connsiteX41" fmla="*/ 1489587 w 2831690"/>
              <a:gd name="connsiteY41" fmla="*/ 176980 h 2374490"/>
              <a:gd name="connsiteX42" fmla="*/ 1578077 w 2831690"/>
              <a:gd name="connsiteY42" fmla="*/ 103239 h 2374490"/>
              <a:gd name="connsiteX43" fmla="*/ 1696064 w 2831690"/>
              <a:gd name="connsiteY43" fmla="*/ 147484 h 2374490"/>
              <a:gd name="connsiteX44" fmla="*/ 1725561 w 2831690"/>
              <a:gd name="connsiteY44" fmla="*/ 191729 h 2374490"/>
              <a:gd name="connsiteX45" fmla="*/ 1961535 w 2831690"/>
              <a:gd name="connsiteY45" fmla="*/ 206477 h 2374490"/>
              <a:gd name="connsiteX46" fmla="*/ 2064774 w 2831690"/>
              <a:gd name="connsiteY46" fmla="*/ 235974 h 2374490"/>
              <a:gd name="connsiteX47" fmla="*/ 2123768 w 2831690"/>
              <a:gd name="connsiteY47" fmla="*/ 206477 h 2374490"/>
              <a:gd name="connsiteX48" fmla="*/ 2168013 w 2831690"/>
              <a:gd name="connsiteY48" fmla="*/ 58993 h 2374490"/>
              <a:gd name="connsiteX49" fmla="*/ 2227006 w 2831690"/>
              <a:gd name="connsiteY49" fmla="*/ 29497 h 2374490"/>
              <a:gd name="connsiteX50" fmla="*/ 2271252 w 2831690"/>
              <a:gd name="connsiteY50" fmla="*/ 44245 h 2374490"/>
              <a:gd name="connsiteX51" fmla="*/ 2433484 w 2831690"/>
              <a:gd name="connsiteY51" fmla="*/ 0 h 2374490"/>
              <a:gd name="connsiteX52" fmla="*/ 2521974 w 2831690"/>
              <a:gd name="connsiteY52" fmla="*/ 29497 h 2374490"/>
              <a:gd name="connsiteX53" fmla="*/ 2566219 w 2831690"/>
              <a:gd name="connsiteY53" fmla="*/ 44245 h 2374490"/>
              <a:gd name="connsiteX54" fmla="*/ 2654710 w 2831690"/>
              <a:gd name="connsiteY54" fmla="*/ 147484 h 2374490"/>
              <a:gd name="connsiteX55" fmla="*/ 2743200 w 2831690"/>
              <a:gd name="connsiteY55" fmla="*/ 132735 h 2374490"/>
              <a:gd name="connsiteX56" fmla="*/ 2802193 w 2831690"/>
              <a:gd name="connsiteY56" fmla="*/ 73742 h 2374490"/>
              <a:gd name="connsiteX57" fmla="*/ 2831690 w 2831690"/>
              <a:gd name="connsiteY57" fmla="*/ 29497 h 237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831690" h="2374490">
                <a:moveTo>
                  <a:pt x="0" y="2374490"/>
                </a:moveTo>
                <a:cubicBezTo>
                  <a:pt x="24581" y="2369574"/>
                  <a:pt x="50271" y="2368544"/>
                  <a:pt x="73742" y="2359742"/>
                </a:cubicBezTo>
                <a:cubicBezTo>
                  <a:pt x="90339" y="2353518"/>
                  <a:pt x="101009" y="2335338"/>
                  <a:pt x="117987" y="2330245"/>
                </a:cubicBezTo>
                <a:cubicBezTo>
                  <a:pt x="151283" y="2320256"/>
                  <a:pt x="186813" y="2320413"/>
                  <a:pt x="221226" y="2315497"/>
                </a:cubicBezTo>
                <a:cubicBezTo>
                  <a:pt x="235974" y="2310581"/>
                  <a:pt x="251566" y="2307701"/>
                  <a:pt x="265471" y="2300748"/>
                </a:cubicBezTo>
                <a:cubicBezTo>
                  <a:pt x="291110" y="2287928"/>
                  <a:pt x="314155" y="2270424"/>
                  <a:pt x="339213" y="2256503"/>
                </a:cubicBezTo>
                <a:cubicBezTo>
                  <a:pt x="358432" y="2245826"/>
                  <a:pt x="378542" y="2236838"/>
                  <a:pt x="398206" y="2227006"/>
                </a:cubicBezTo>
                <a:cubicBezTo>
                  <a:pt x="449053" y="2099891"/>
                  <a:pt x="410700" y="2205403"/>
                  <a:pt x="442452" y="2094271"/>
                </a:cubicBezTo>
                <a:cubicBezTo>
                  <a:pt x="446723" y="2079323"/>
                  <a:pt x="445061" y="2059738"/>
                  <a:pt x="457200" y="2050026"/>
                </a:cubicBezTo>
                <a:cubicBezTo>
                  <a:pt x="473028" y="2037364"/>
                  <a:pt x="496529" y="2040193"/>
                  <a:pt x="516193" y="2035277"/>
                </a:cubicBezTo>
                <a:cubicBezTo>
                  <a:pt x="506361" y="1971367"/>
                  <a:pt x="495060" y="1907666"/>
                  <a:pt x="486697" y="1843548"/>
                </a:cubicBezTo>
                <a:cubicBezTo>
                  <a:pt x="480307" y="1794556"/>
                  <a:pt x="478935" y="1744974"/>
                  <a:pt x="471948" y="1696064"/>
                </a:cubicBezTo>
                <a:cubicBezTo>
                  <a:pt x="469081" y="1675998"/>
                  <a:pt x="461597" y="1656858"/>
                  <a:pt x="457200" y="1637071"/>
                </a:cubicBezTo>
                <a:cubicBezTo>
                  <a:pt x="433472" y="1530290"/>
                  <a:pt x="454058" y="1598146"/>
                  <a:pt x="427703" y="1519084"/>
                </a:cubicBezTo>
                <a:cubicBezTo>
                  <a:pt x="432619" y="1484671"/>
                  <a:pt x="432463" y="1449141"/>
                  <a:pt x="442452" y="1415845"/>
                </a:cubicBezTo>
                <a:cubicBezTo>
                  <a:pt x="459897" y="1357695"/>
                  <a:pt x="486169" y="1374084"/>
                  <a:pt x="530942" y="1342103"/>
                </a:cubicBezTo>
                <a:cubicBezTo>
                  <a:pt x="547914" y="1329980"/>
                  <a:pt x="560439" y="1312606"/>
                  <a:pt x="575187" y="1297858"/>
                </a:cubicBezTo>
                <a:cubicBezTo>
                  <a:pt x="593348" y="1243372"/>
                  <a:pt x="604684" y="1218159"/>
                  <a:pt x="604684" y="1150374"/>
                </a:cubicBezTo>
                <a:cubicBezTo>
                  <a:pt x="604684" y="1130104"/>
                  <a:pt x="575602" y="1105713"/>
                  <a:pt x="589935" y="1091380"/>
                </a:cubicBezTo>
                <a:cubicBezTo>
                  <a:pt x="604268" y="1077047"/>
                  <a:pt x="629264" y="1101213"/>
                  <a:pt x="648929" y="1106129"/>
                </a:cubicBezTo>
                <a:cubicBezTo>
                  <a:pt x="658761" y="1125793"/>
                  <a:pt x="660133" y="1177317"/>
                  <a:pt x="678426" y="1165122"/>
                </a:cubicBezTo>
                <a:cubicBezTo>
                  <a:pt x="703307" y="1148534"/>
                  <a:pt x="694596" y="1106502"/>
                  <a:pt x="693174" y="1076632"/>
                </a:cubicBezTo>
                <a:cubicBezTo>
                  <a:pt x="689635" y="1002322"/>
                  <a:pt x="673509" y="929148"/>
                  <a:pt x="663677" y="855406"/>
                </a:cubicBezTo>
                <a:cubicBezTo>
                  <a:pt x="668593" y="742335"/>
                  <a:pt x="667164" y="628809"/>
                  <a:pt x="678426" y="516193"/>
                </a:cubicBezTo>
                <a:cubicBezTo>
                  <a:pt x="679973" y="500724"/>
                  <a:pt x="686222" y="546534"/>
                  <a:pt x="693174" y="560439"/>
                </a:cubicBezTo>
                <a:cubicBezTo>
                  <a:pt x="701101" y="576293"/>
                  <a:pt x="712839" y="589936"/>
                  <a:pt x="722671" y="604684"/>
                </a:cubicBezTo>
                <a:cubicBezTo>
                  <a:pt x="732503" y="580103"/>
                  <a:pt x="736780" y="552485"/>
                  <a:pt x="752168" y="530942"/>
                </a:cubicBezTo>
                <a:cubicBezTo>
                  <a:pt x="762471" y="516518"/>
                  <a:pt x="785340" y="515286"/>
                  <a:pt x="796413" y="501445"/>
                </a:cubicBezTo>
                <a:cubicBezTo>
                  <a:pt x="806124" y="489306"/>
                  <a:pt x="805037" y="471489"/>
                  <a:pt x="811161" y="457200"/>
                </a:cubicBezTo>
                <a:cubicBezTo>
                  <a:pt x="819822" y="436992"/>
                  <a:pt x="830826" y="417871"/>
                  <a:pt x="840658" y="398206"/>
                </a:cubicBezTo>
                <a:cubicBezTo>
                  <a:pt x="845574" y="378542"/>
                  <a:pt x="851431" y="359089"/>
                  <a:pt x="855406" y="339213"/>
                </a:cubicBezTo>
                <a:cubicBezTo>
                  <a:pt x="862957" y="301456"/>
                  <a:pt x="865769" y="244745"/>
                  <a:pt x="884903" y="206477"/>
                </a:cubicBezTo>
                <a:cubicBezTo>
                  <a:pt x="892830" y="190623"/>
                  <a:pt x="904568" y="176980"/>
                  <a:pt x="914400" y="162232"/>
                </a:cubicBezTo>
                <a:cubicBezTo>
                  <a:pt x="934064" y="167148"/>
                  <a:pt x="954164" y="170570"/>
                  <a:pt x="973393" y="176980"/>
                </a:cubicBezTo>
                <a:cubicBezTo>
                  <a:pt x="998509" y="185352"/>
                  <a:pt x="1021777" y="198870"/>
                  <a:pt x="1047135" y="206477"/>
                </a:cubicBezTo>
                <a:cubicBezTo>
                  <a:pt x="1071145" y="213680"/>
                  <a:pt x="1096558" y="215146"/>
                  <a:pt x="1120877" y="221226"/>
                </a:cubicBezTo>
                <a:cubicBezTo>
                  <a:pt x="1135959" y="224997"/>
                  <a:pt x="1150374" y="231058"/>
                  <a:pt x="1165122" y="235974"/>
                </a:cubicBezTo>
                <a:cubicBezTo>
                  <a:pt x="1201248" y="260058"/>
                  <a:pt x="1220742" y="280219"/>
                  <a:pt x="1268361" y="280219"/>
                </a:cubicBezTo>
                <a:cubicBezTo>
                  <a:pt x="1283907" y="280219"/>
                  <a:pt x="1297858" y="270387"/>
                  <a:pt x="1312606" y="265471"/>
                </a:cubicBezTo>
                <a:cubicBezTo>
                  <a:pt x="1327355" y="245806"/>
                  <a:pt x="1333836" y="215108"/>
                  <a:pt x="1356852" y="206477"/>
                </a:cubicBezTo>
                <a:cubicBezTo>
                  <a:pt x="1373599" y="200197"/>
                  <a:pt x="1451613" y="228232"/>
                  <a:pt x="1474839" y="235974"/>
                </a:cubicBezTo>
                <a:cubicBezTo>
                  <a:pt x="1479755" y="216309"/>
                  <a:pt x="1479530" y="194579"/>
                  <a:pt x="1489587" y="176980"/>
                </a:cubicBezTo>
                <a:cubicBezTo>
                  <a:pt x="1507058" y="146406"/>
                  <a:pt x="1549883" y="122035"/>
                  <a:pt x="1578077" y="103239"/>
                </a:cubicBezTo>
                <a:cubicBezTo>
                  <a:pt x="1630839" y="113791"/>
                  <a:pt x="1658087" y="109507"/>
                  <a:pt x="1696064" y="147484"/>
                </a:cubicBezTo>
                <a:cubicBezTo>
                  <a:pt x="1708598" y="160018"/>
                  <a:pt x="1708258" y="187884"/>
                  <a:pt x="1725561" y="191729"/>
                </a:cubicBezTo>
                <a:cubicBezTo>
                  <a:pt x="1802496" y="208825"/>
                  <a:pt x="1882877" y="201561"/>
                  <a:pt x="1961535" y="206477"/>
                </a:cubicBezTo>
                <a:cubicBezTo>
                  <a:pt x="1978526" y="212141"/>
                  <a:pt x="2051304" y="237658"/>
                  <a:pt x="2064774" y="235974"/>
                </a:cubicBezTo>
                <a:cubicBezTo>
                  <a:pt x="2086590" y="233247"/>
                  <a:pt x="2104103" y="216309"/>
                  <a:pt x="2123768" y="206477"/>
                </a:cubicBezTo>
                <a:cubicBezTo>
                  <a:pt x="2131427" y="175839"/>
                  <a:pt x="2154547" y="76947"/>
                  <a:pt x="2168013" y="58993"/>
                </a:cubicBezTo>
                <a:cubicBezTo>
                  <a:pt x="2181204" y="41405"/>
                  <a:pt x="2207342" y="39329"/>
                  <a:pt x="2227006" y="29497"/>
                </a:cubicBezTo>
                <a:cubicBezTo>
                  <a:pt x="2241755" y="34413"/>
                  <a:pt x="2255769" y="45653"/>
                  <a:pt x="2271252" y="44245"/>
                </a:cubicBezTo>
                <a:cubicBezTo>
                  <a:pt x="2316991" y="40087"/>
                  <a:pt x="2384269" y="16405"/>
                  <a:pt x="2433484" y="0"/>
                </a:cubicBezTo>
                <a:lnTo>
                  <a:pt x="2521974" y="29497"/>
                </a:lnTo>
                <a:lnTo>
                  <a:pt x="2566219" y="44245"/>
                </a:lnTo>
                <a:cubicBezTo>
                  <a:pt x="2602126" y="151965"/>
                  <a:pt x="2565552" y="125194"/>
                  <a:pt x="2654710" y="147484"/>
                </a:cubicBezTo>
                <a:cubicBezTo>
                  <a:pt x="2684207" y="142568"/>
                  <a:pt x="2716453" y="146108"/>
                  <a:pt x="2743200" y="132735"/>
                </a:cubicBezTo>
                <a:cubicBezTo>
                  <a:pt x="2768074" y="120298"/>
                  <a:pt x="2786029" y="96372"/>
                  <a:pt x="2802193" y="73742"/>
                </a:cubicBezTo>
                <a:cubicBezTo>
                  <a:pt x="2837128" y="24833"/>
                  <a:pt x="2795504" y="29497"/>
                  <a:pt x="2831690" y="2949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/>
          <p:cNvSpPr/>
          <p:nvPr/>
        </p:nvSpPr>
        <p:spPr>
          <a:xfrm>
            <a:off x="5934335" y="2772581"/>
            <a:ext cx="363284" cy="2009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934335" y="1150517"/>
            <a:ext cx="363284" cy="2009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190855" y="357301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Time</a:t>
            </a:r>
            <a:endParaRPr lang="fr-BE" b="1" dirty="0"/>
          </a:p>
        </p:txBody>
      </p:sp>
      <p:sp>
        <p:nvSpPr>
          <p:cNvPr id="24" name="Forme libre 23"/>
          <p:cNvSpPr/>
          <p:nvPr/>
        </p:nvSpPr>
        <p:spPr>
          <a:xfrm>
            <a:off x="6562251" y="1227233"/>
            <a:ext cx="1106093" cy="1712068"/>
          </a:xfrm>
          <a:custGeom>
            <a:avLst/>
            <a:gdLst>
              <a:gd name="connsiteX0" fmla="*/ 0 w 1106093"/>
              <a:gd name="connsiteY0" fmla="*/ 0 h 1712068"/>
              <a:gd name="connsiteX1" fmla="*/ 914400 w 1106093"/>
              <a:gd name="connsiteY1" fmla="*/ 350196 h 1712068"/>
              <a:gd name="connsiteX2" fmla="*/ 1050588 w 1106093"/>
              <a:gd name="connsiteY2" fmla="*/ 1284051 h 1712068"/>
              <a:gd name="connsiteX3" fmla="*/ 214009 w 1106093"/>
              <a:gd name="connsiteY3" fmla="*/ 1712068 h 171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6093" h="1712068">
                <a:moveTo>
                  <a:pt x="0" y="0"/>
                </a:moveTo>
                <a:cubicBezTo>
                  <a:pt x="369651" y="68094"/>
                  <a:pt x="739302" y="136188"/>
                  <a:pt x="914400" y="350196"/>
                </a:cubicBezTo>
                <a:cubicBezTo>
                  <a:pt x="1089498" y="564204"/>
                  <a:pt x="1167320" y="1057072"/>
                  <a:pt x="1050588" y="1284051"/>
                </a:cubicBezTo>
                <a:cubicBezTo>
                  <a:pt x="933856" y="1511030"/>
                  <a:pt x="573932" y="1611549"/>
                  <a:pt x="214009" y="1712068"/>
                </a:cubicBezTo>
              </a:path>
            </a:pathLst>
          </a:custGeom>
          <a:noFill/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ZoneTexte 24"/>
          <p:cNvSpPr txBox="1"/>
          <p:nvPr/>
        </p:nvSpPr>
        <p:spPr>
          <a:xfrm>
            <a:off x="611560" y="4221088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Impossible to point out </a:t>
            </a:r>
            <a:r>
              <a:rPr lang="fr-BE" dirty="0" err="1" smtClean="0"/>
              <a:t>this</a:t>
            </a:r>
            <a:r>
              <a:rPr lang="fr-BE" dirty="0" smtClean="0"/>
              <a:t> </a:t>
            </a:r>
            <a:r>
              <a:rPr lang="fr-BE" dirty="0" err="1" smtClean="0"/>
              <a:t>phenomenon</a:t>
            </a:r>
            <a:r>
              <a:rPr lang="fr-BE" dirty="0" smtClean="0"/>
              <a:t> in </a:t>
            </a:r>
            <a:r>
              <a:rPr lang="fr-BE" dirty="0" err="1" smtClean="0"/>
              <a:t>process</a:t>
            </a:r>
            <a:r>
              <a:rPr lang="fr-BE" dirty="0" smtClean="0"/>
              <a:t> conditions (</a:t>
            </a:r>
            <a:r>
              <a:rPr lang="fr-BE" dirty="0" err="1" smtClean="0"/>
              <a:t>history</a:t>
            </a:r>
            <a:r>
              <a:rPr lang="fr-BE" dirty="0" smtClean="0"/>
              <a:t> </a:t>
            </a:r>
            <a:r>
              <a:rPr lang="fr-BE" dirty="0" err="1" smtClean="0"/>
              <a:t>independent</a:t>
            </a:r>
            <a:r>
              <a:rPr lang="fr-BE" dirty="0" smtClean="0"/>
              <a:t> techniques)</a:t>
            </a:r>
          </a:p>
          <a:p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0231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16</a:t>
            </a:fld>
            <a:endParaRPr lang="fr-BE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42874" y="142875"/>
            <a:ext cx="8749605" cy="749141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28575" algn="ctr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BE" sz="2200" b="1" dirty="0" smtClean="0">
                <a:solidFill>
                  <a:schemeClr val="bg1"/>
                </a:solidFill>
              </a:rPr>
              <a:t>How to control </a:t>
            </a:r>
            <a:r>
              <a:rPr lang="fr-BE" sz="2200" b="1" dirty="0" err="1" smtClean="0">
                <a:solidFill>
                  <a:schemeClr val="bg1"/>
                </a:solidFill>
              </a:rPr>
              <a:t>microbial</a:t>
            </a:r>
            <a:r>
              <a:rPr lang="fr-BE" sz="2200" b="1" dirty="0" smtClean="0">
                <a:solidFill>
                  <a:schemeClr val="bg1"/>
                </a:solidFill>
              </a:rPr>
              <a:t> </a:t>
            </a:r>
            <a:r>
              <a:rPr lang="fr-BE" sz="2200" b="1" dirty="0" err="1">
                <a:solidFill>
                  <a:schemeClr val="bg1"/>
                </a:solidFill>
              </a:rPr>
              <a:t>phenotypic</a:t>
            </a:r>
            <a:r>
              <a:rPr lang="fr-BE" sz="2200" b="1" dirty="0">
                <a:solidFill>
                  <a:schemeClr val="bg1"/>
                </a:solidFill>
              </a:rPr>
              <a:t> </a:t>
            </a:r>
            <a:r>
              <a:rPr lang="fr-BE" sz="2200" b="1" dirty="0" err="1" smtClean="0">
                <a:solidFill>
                  <a:schemeClr val="bg1"/>
                </a:solidFill>
              </a:rPr>
              <a:t>heterogeneity</a:t>
            </a:r>
            <a:r>
              <a:rPr lang="fr-BE" sz="2200" b="1" dirty="0" smtClean="0">
                <a:solidFill>
                  <a:schemeClr val="bg1"/>
                </a:solidFill>
              </a:rPr>
              <a:t> ?</a:t>
            </a:r>
          </a:p>
          <a:p>
            <a:pPr eaLnBrk="1" hangingPunct="1">
              <a:buFont typeface="Wingdings" pitchFamily="2" charset="2"/>
              <a:buNone/>
            </a:pPr>
            <a:r>
              <a:rPr lang="fr-BE" sz="1600" b="1" dirty="0" smtClean="0">
                <a:solidFill>
                  <a:schemeClr val="bg1"/>
                </a:solidFill>
              </a:rPr>
              <a:t>Single </a:t>
            </a:r>
            <a:r>
              <a:rPr lang="fr-BE" sz="1600" b="1" dirty="0" err="1" smtClean="0">
                <a:solidFill>
                  <a:schemeClr val="bg1"/>
                </a:solidFill>
              </a:rPr>
              <a:t>cell</a:t>
            </a:r>
            <a:r>
              <a:rPr lang="fr-BE" sz="1600" b="1" dirty="0" smtClean="0">
                <a:solidFill>
                  <a:schemeClr val="bg1"/>
                </a:solidFill>
              </a:rPr>
              <a:t> </a:t>
            </a:r>
            <a:r>
              <a:rPr lang="fr-BE" sz="1600" b="1" dirty="0" err="1" smtClean="0">
                <a:solidFill>
                  <a:schemeClr val="bg1"/>
                </a:solidFill>
              </a:rPr>
              <a:t>analysis</a:t>
            </a:r>
            <a:r>
              <a:rPr lang="fr-BE" sz="1600" b="1" dirty="0" smtClean="0">
                <a:solidFill>
                  <a:schemeClr val="bg1"/>
                </a:solidFill>
              </a:rPr>
              <a:t> in </a:t>
            </a:r>
            <a:r>
              <a:rPr lang="fr-BE" sz="1600" b="1" dirty="0" err="1" smtClean="0">
                <a:solidFill>
                  <a:schemeClr val="bg1"/>
                </a:solidFill>
              </a:rPr>
              <a:t>process</a:t>
            </a:r>
            <a:r>
              <a:rPr lang="fr-BE" sz="1600" b="1" dirty="0" smtClean="0">
                <a:solidFill>
                  <a:schemeClr val="bg1"/>
                </a:solidFill>
              </a:rPr>
              <a:t> conditions : design of GFP </a:t>
            </a:r>
            <a:r>
              <a:rPr lang="fr-BE" sz="1600" b="1" dirty="0" err="1" smtClean="0">
                <a:solidFill>
                  <a:schemeClr val="bg1"/>
                </a:solidFill>
              </a:rPr>
              <a:t>biosensors</a:t>
            </a:r>
            <a:r>
              <a:rPr lang="fr-BE" sz="1600" b="1" dirty="0" smtClean="0">
                <a:solidFill>
                  <a:schemeClr val="bg1"/>
                </a:solidFill>
              </a:rPr>
              <a:t> 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83568" y="1988840"/>
            <a:ext cx="7848872" cy="3600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310793" y="4171146"/>
            <a:ext cx="684076" cy="0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1994869" y="4171146"/>
            <a:ext cx="1404156" cy="10870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310793" y="3604374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2318905" y="36043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gfpAAV</a:t>
            </a:r>
            <a:endParaRPr lang="fr-BE" dirty="0"/>
          </a:p>
        </p:txBody>
      </p:sp>
      <p:sp>
        <p:nvSpPr>
          <p:cNvPr id="10" name="Forme libre 9"/>
          <p:cNvSpPr/>
          <p:nvPr/>
        </p:nvSpPr>
        <p:spPr>
          <a:xfrm>
            <a:off x="2462921" y="2813007"/>
            <a:ext cx="1312606" cy="648929"/>
          </a:xfrm>
          <a:custGeom>
            <a:avLst/>
            <a:gdLst>
              <a:gd name="connsiteX0" fmla="*/ 0 w 1312606"/>
              <a:gd name="connsiteY0" fmla="*/ 309716 h 648929"/>
              <a:gd name="connsiteX1" fmla="*/ 147484 w 1312606"/>
              <a:gd name="connsiteY1" fmla="*/ 412955 h 648929"/>
              <a:gd name="connsiteX2" fmla="*/ 235974 w 1312606"/>
              <a:gd name="connsiteY2" fmla="*/ 398206 h 648929"/>
              <a:gd name="connsiteX3" fmla="*/ 250722 w 1312606"/>
              <a:gd name="connsiteY3" fmla="*/ 221226 h 648929"/>
              <a:gd name="connsiteX4" fmla="*/ 206477 w 1312606"/>
              <a:gd name="connsiteY4" fmla="*/ 191729 h 648929"/>
              <a:gd name="connsiteX5" fmla="*/ 132735 w 1312606"/>
              <a:gd name="connsiteY5" fmla="*/ 250723 h 648929"/>
              <a:gd name="connsiteX6" fmla="*/ 221225 w 1312606"/>
              <a:gd name="connsiteY6" fmla="*/ 280219 h 648929"/>
              <a:gd name="connsiteX7" fmla="*/ 324464 w 1312606"/>
              <a:gd name="connsiteY7" fmla="*/ 265471 h 648929"/>
              <a:gd name="connsiteX8" fmla="*/ 339213 w 1312606"/>
              <a:gd name="connsiteY8" fmla="*/ 117987 h 648929"/>
              <a:gd name="connsiteX9" fmla="*/ 294967 w 1312606"/>
              <a:gd name="connsiteY9" fmla="*/ 103239 h 648929"/>
              <a:gd name="connsiteX10" fmla="*/ 294967 w 1312606"/>
              <a:gd name="connsiteY10" fmla="*/ 206477 h 648929"/>
              <a:gd name="connsiteX11" fmla="*/ 412955 w 1312606"/>
              <a:gd name="connsiteY11" fmla="*/ 235974 h 648929"/>
              <a:gd name="connsiteX12" fmla="*/ 530942 w 1312606"/>
              <a:gd name="connsiteY12" fmla="*/ 147484 h 648929"/>
              <a:gd name="connsiteX13" fmla="*/ 442451 w 1312606"/>
              <a:gd name="connsiteY13" fmla="*/ 73742 h 648929"/>
              <a:gd name="connsiteX14" fmla="*/ 398206 w 1312606"/>
              <a:gd name="connsiteY14" fmla="*/ 88490 h 648929"/>
              <a:gd name="connsiteX15" fmla="*/ 412955 w 1312606"/>
              <a:gd name="connsiteY15" fmla="*/ 147484 h 648929"/>
              <a:gd name="connsiteX16" fmla="*/ 545690 w 1312606"/>
              <a:gd name="connsiteY16" fmla="*/ 147484 h 648929"/>
              <a:gd name="connsiteX17" fmla="*/ 575187 w 1312606"/>
              <a:gd name="connsiteY17" fmla="*/ 44245 h 648929"/>
              <a:gd name="connsiteX18" fmla="*/ 516193 w 1312606"/>
              <a:gd name="connsiteY18" fmla="*/ 29497 h 648929"/>
              <a:gd name="connsiteX19" fmla="*/ 501445 w 1312606"/>
              <a:gd name="connsiteY19" fmla="*/ 73742 h 648929"/>
              <a:gd name="connsiteX20" fmla="*/ 545690 w 1312606"/>
              <a:gd name="connsiteY20" fmla="*/ 88490 h 648929"/>
              <a:gd name="connsiteX21" fmla="*/ 648929 w 1312606"/>
              <a:gd name="connsiteY21" fmla="*/ 73742 h 648929"/>
              <a:gd name="connsiteX22" fmla="*/ 678425 w 1312606"/>
              <a:gd name="connsiteY22" fmla="*/ 29497 h 648929"/>
              <a:gd name="connsiteX23" fmla="*/ 781664 w 1312606"/>
              <a:gd name="connsiteY23" fmla="*/ 0 h 648929"/>
              <a:gd name="connsiteX24" fmla="*/ 825909 w 1312606"/>
              <a:gd name="connsiteY24" fmla="*/ 44245 h 648929"/>
              <a:gd name="connsiteX25" fmla="*/ 811161 w 1312606"/>
              <a:gd name="connsiteY25" fmla="*/ 176981 h 648929"/>
              <a:gd name="connsiteX26" fmla="*/ 796413 w 1312606"/>
              <a:gd name="connsiteY26" fmla="*/ 221226 h 648929"/>
              <a:gd name="connsiteX27" fmla="*/ 752167 w 1312606"/>
              <a:gd name="connsiteY27" fmla="*/ 265471 h 648929"/>
              <a:gd name="connsiteX28" fmla="*/ 766916 w 1312606"/>
              <a:gd name="connsiteY28" fmla="*/ 176981 h 648929"/>
              <a:gd name="connsiteX29" fmla="*/ 855406 w 1312606"/>
              <a:gd name="connsiteY29" fmla="*/ 206477 h 648929"/>
              <a:gd name="connsiteX30" fmla="*/ 884903 w 1312606"/>
              <a:gd name="connsiteY30" fmla="*/ 250723 h 648929"/>
              <a:gd name="connsiteX31" fmla="*/ 870155 w 1312606"/>
              <a:gd name="connsiteY31" fmla="*/ 339213 h 648929"/>
              <a:gd name="connsiteX32" fmla="*/ 855406 w 1312606"/>
              <a:gd name="connsiteY32" fmla="*/ 383458 h 648929"/>
              <a:gd name="connsiteX33" fmla="*/ 752167 w 1312606"/>
              <a:gd name="connsiteY33" fmla="*/ 442452 h 648929"/>
              <a:gd name="connsiteX34" fmla="*/ 737419 w 1312606"/>
              <a:gd name="connsiteY34" fmla="*/ 398206 h 648929"/>
              <a:gd name="connsiteX35" fmla="*/ 840658 w 1312606"/>
              <a:gd name="connsiteY35" fmla="*/ 383458 h 648929"/>
              <a:gd name="connsiteX36" fmla="*/ 884903 w 1312606"/>
              <a:gd name="connsiteY36" fmla="*/ 412955 h 648929"/>
              <a:gd name="connsiteX37" fmla="*/ 929148 w 1312606"/>
              <a:gd name="connsiteY37" fmla="*/ 545690 h 648929"/>
              <a:gd name="connsiteX38" fmla="*/ 884903 w 1312606"/>
              <a:gd name="connsiteY38" fmla="*/ 634181 h 648929"/>
              <a:gd name="connsiteX39" fmla="*/ 840658 w 1312606"/>
              <a:gd name="connsiteY39" fmla="*/ 648929 h 648929"/>
              <a:gd name="connsiteX40" fmla="*/ 766916 w 1312606"/>
              <a:gd name="connsiteY40" fmla="*/ 589935 h 648929"/>
              <a:gd name="connsiteX41" fmla="*/ 796413 w 1312606"/>
              <a:gd name="connsiteY41" fmla="*/ 545690 h 648929"/>
              <a:gd name="connsiteX42" fmla="*/ 929148 w 1312606"/>
              <a:gd name="connsiteY42" fmla="*/ 589935 h 648929"/>
              <a:gd name="connsiteX43" fmla="*/ 988142 w 1312606"/>
              <a:gd name="connsiteY43" fmla="*/ 648929 h 648929"/>
              <a:gd name="connsiteX44" fmla="*/ 1120877 w 1312606"/>
              <a:gd name="connsiteY44" fmla="*/ 604684 h 648929"/>
              <a:gd name="connsiteX45" fmla="*/ 1150374 w 1312606"/>
              <a:gd name="connsiteY45" fmla="*/ 560439 h 648929"/>
              <a:gd name="connsiteX46" fmla="*/ 1268361 w 1312606"/>
              <a:gd name="connsiteY46" fmla="*/ 486697 h 648929"/>
              <a:gd name="connsiteX47" fmla="*/ 1312606 w 1312606"/>
              <a:gd name="connsiteY47" fmla="*/ 486697 h 6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12606" h="648929">
                <a:moveTo>
                  <a:pt x="0" y="309716"/>
                </a:moveTo>
                <a:cubicBezTo>
                  <a:pt x="16469" y="323440"/>
                  <a:pt x="105058" y="408713"/>
                  <a:pt x="147484" y="412955"/>
                </a:cubicBezTo>
                <a:cubicBezTo>
                  <a:pt x="177239" y="415930"/>
                  <a:pt x="206477" y="403122"/>
                  <a:pt x="235974" y="398206"/>
                </a:cubicBezTo>
                <a:cubicBezTo>
                  <a:pt x="280383" y="331593"/>
                  <a:pt x="291996" y="334728"/>
                  <a:pt x="250722" y="221226"/>
                </a:cubicBezTo>
                <a:cubicBezTo>
                  <a:pt x="244664" y="204568"/>
                  <a:pt x="221225" y="201561"/>
                  <a:pt x="206477" y="191729"/>
                </a:cubicBezTo>
                <a:cubicBezTo>
                  <a:pt x="203484" y="192727"/>
                  <a:pt x="104646" y="215611"/>
                  <a:pt x="132735" y="250723"/>
                </a:cubicBezTo>
                <a:cubicBezTo>
                  <a:pt x="152158" y="275002"/>
                  <a:pt x="221225" y="280219"/>
                  <a:pt x="221225" y="280219"/>
                </a:cubicBezTo>
                <a:cubicBezTo>
                  <a:pt x="255638" y="275303"/>
                  <a:pt x="292698" y="279589"/>
                  <a:pt x="324464" y="265471"/>
                </a:cubicBezTo>
                <a:cubicBezTo>
                  <a:pt x="376311" y="242428"/>
                  <a:pt x="350453" y="140467"/>
                  <a:pt x="339213" y="117987"/>
                </a:cubicBezTo>
                <a:cubicBezTo>
                  <a:pt x="332260" y="104082"/>
                  <a:pt x="309716" y="108155"/>
                  <a:pt x="294967" y="103239"/>
                </a:cubicBezTo>
                <a:cubicBezTo>
                  <a:pt x="273390" y="135605"/>
                  <a:pt x="232595" y="169054"/>
                  <a:pt x="294967" y="206477"/>
                </a:cubicBezTo>
                <a:cubicBezTo>
                  <a:pt x="329730" y="227334"/>
                  <a:pt x="412955" y="235974"/>
                  <a:pt x="412955" y="235974"/>
                </a:cubicBezTo>
                <a:cubicBezTo>
                  <a:pt x="522302" y="199525"/>
                  <a:pt x="487540" y="234287"/>
                  <a:pt x="530942" y="147484"/>
                </a:cubicBezTo>
                <a:cubicBezTo>
                  <a:pt x="505129" y="108766"/>
                  <a:pt x="497602" y="81621"/>
                  <a:pt x="442451" y="73742"/>
                </a:cubicBezTo>
                <a:cubicBezTo>
                  <a:pt x="427061" y="71543"/>
                  <a:pt x="412954" y="83574"/>
                  <a:pt x="398206" y="88490"/>
                </a:cubicBezTo>
                <a:cubicBezTo>
                  <a:pt x="403122" y="108155"/>
                  <a:pt x="400292" y="131656"/>
                  <a:pt x="412955" y="147484"/>
                </a:cubicBezTo>
                <a:cubicBezTo>
                  <a:pt x="438583" y="179519"/>
                  <a:pt x="532245" y="149725"/>
                  <a:pt x="545690" y="147484"/>
                </a:cubicBezTo>
                <a:cubicBezTo>
                  <a:pt x="584558" y="121572"/>
                  <a:pt x="630512" y="110634"/>
                  <a:pt x="575187" y="44245"/>
                </a:cubicBezTo>
                <a:cubicBezTo>
                  <a:pt x="562211" y="28673"/>
                  <a:pt x="535858" y="34413"/>
                  <a:pt x="516193" y="29497"/>
                </a:cubicBezTo>
                <a:cubicBezTo>
                  <a:pt x="511277" y="44245"/>
                  <a:pt x="494492" y="59837"/>
                  <a:pt x="501445" y="73742"/>
                </a:cubicBezTo>
                <a:cubicBezTo>
                  <a:pt x="508398" y="87647"/>
                  <a:pt x="530144" y="88490"/>
                  <a:pt x="545690" y="88490"/>
                </a:cubicBezTo>
                <a:cubicBezTo>
                  <a:pt x="580452" y="88490"/>
                  <a:pt x="614516" y="78658"/>
                  <a:pt x="648929" y="73742"/>
                </a:cubicBezTo>
                <a:cubicBezTo>
                  <a:pt x="658761" y="58994"/>
                  <a:pt x="664584" y="40570"/>
                  <a:pt x="678425" y="29497"/>
                </a:cubicBezTo>
                <a:cubicBezTo>
                  <a:pt x="688044" y="21802"/>
                  <a:pt x="777807" y="964"/>
                  <a:pt x="781664" y="0"/>
                </a:cubicBezTo>
                <a:cubicBezTo>
                  <a:pt x="796412" y="14748"/>
                  <a:pt x="822480" y="23671"/>
                  <a:pt x="825909" y="44245"/>
                </a:cubicBezTo>
                <a:cubicBezTo>
                  <a:pt x="833228" y="88157"/>
                  <a:pt x="818479" y="133069"/>
                  <a:pt x="811161" y="176981"/>
                </a:cubicBezTo>
                <a:cubicBezTo>
                  <a:pt x="808605" y="192316"/>
                  <a:pt x="805036" y="208291"/>
                  <a:pt x="796413" y="221226"/>
                </a:cubicBezTo>
                <a:cubicBezTo>
                  <a:pt x="784843" y="238580"/>
                  <a:pt x="766916" y="250723"/>
                  <a:pt x="752167" y="265471"/>
                </a:cubicBezTo>
                <a:cubicBezTo>
                  <a:pt x="737723" y="243804"/>
                  <a:pt x="678812" y="186771"/>
                  <a:pt x="766916" y="176981"/>
                </a:cubicBezTo>
                <a:cubicBezTo>
                  <a:pt x="797818" y="173547"/>
                  <a:pt x="855406" y="206477"/>
                  <a:pt x="855406" y="206477"/>
                </a:cubicBezTo>
                <a:cubicBezTo>
                  <a:pt x="865238" y="221226"/>
                  <a:pt x="882945" y="233106"/>
                  <a:pt x="884903" y="250723"/>
                </a:cubicBezTo>
                <a:cubicBezTo>
                  <a:pt x="888205" y="280444"/>
                  <a:pt x="876642" y="310022"/>
                  <a:pt x="870155" y="339213"/>
                </a:cubicBezTo>
                <a:cubicBezTo>
                  <a:pt x="866783" y="354389"/>
                  <a:pt x="865358" y="371515"/>
                  <a:pt x="855406" y="383458"/>
                </a:cubicBezTo>
                <a:cubicBezTo>
                  <a:pt x="821064" y="424668"/>
                  <a:pt x="796275" y="427749"/>
                  <a:pt x="752167" y="442452"/>
                </a:cubicBezTo>
                <a:cubicBezTo>
                  <a:pt x="747251" y="427703"/>
                  <a:pt x="729420" y="411537"/>
                  <a:pt x="737419" y="398206"/>
                </a:cubicBezTo>
                <a:cubicBezTo>
                  <a:pt x="767793" y="347583"/>
                  <a:pt x="805625" y="371781"/>
                  <a:pt x="840658" y="383458"/>
                </a:cubicBezTo>
                <a:cubicBezTo>
                  <a:pt x="855406" y="393290"/>
                  <a:pt x="872369" y="400421"/>
                  <a:pt x="884903" y="412955"/>
                </a:cubicBezTo>
                <a:cubicBezTo>
                  <a:pt x="926379" y="454431"/>
                  <a:pt x="919260" y="486362"/>
                  <a:pt x="929148" y="545690"/>
                </a:cubicBezTo>
                <a:cubicBezTo>
                  <a:pt x="919432" y="574837"/>
                  <a:pt x="910894" y="613388"/>
                  <a:pt x="884903" y="634181"/>
                </a:cubicBezTo>
                <a:cubicBezTo>
                  <a:pt x="872764" y="643893"/>
                  <a:pt x="855406" y="644013"/>
                  <a:pt x="840658" y="648929"/>
                </a:cubicBezTo>
                <a:cubicBezTo>
                  <a:pt x="813030" y="639720"/>
                  <a:pt x="766916" y="634410"/>
                  <a:pt x="766916" y="589935"/>
                </a:cubicBezTo>
                <a:cubicBezTo>
                  <a:pt x="766916" y="572210"/>
                  <a:pt x="786581" y="560438"/>
                  <a:pt x="796413" y="545690"/>
                </a:cubicBezTo>
                <a:cubicBezTo>
                  <a:pt x="839588" y="552886"/>
                  <a:pt x="897245" y="550056"/>
                  <a:pt x="929148" y="589935"/>
                </a:cubicBezTo>
                <a:cubicBezTo>
                  <a:pt x="986354" y="661443"/>
                  <a:pt x="891605" y="616752"/>
                  <a:pt x="988142" y="648929"/>
                </a:cubicBezTo>
                <a:cubicBezTo>
                  <a:pt x="1034588" y="639640"/>
                  <a:pt x="1082311" y="636822"/>
                  <a:pt x="1120877" y="604684"/>
                </a:cubicBezTo>
                <a:cubicBezTo>
                  <a:pt x="1134494" y="593336"/>
                  <a:pt x="1137840" y="572973"/>
                  <a:pt x="1150374" y="560439"/>
                </a:cubicBezTo>
                <a:cubicBezTo>
                  <a:pt x="1172992" y="537821"/>
                  <a:pt x="1235649" y="496043"/>
                  <a:pt x="1268361" y="486697"/>
                </a:cubicBezTo>
                <a:cubicBezTo>
                  <a:pt x="1282542" y="482645"/>
                  <a:pt x="1297858" y="486697"/>
                  <a:pt x="1312606" y="48669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2678945" y="2471551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GFP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3543041" y="302903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ssrA</a:t>
            </a:r>
            <a:endParaRPr lang="fr-BE" dirty="0"/>
          </a:p>
        </p:txBody>
      </p:sp>
      <p:sp>
        <p:nvSpPr>
          <p:cNvPr id="13" name="Forme libre 12"/>
          <p:cNvSpPr/>
          <p:nvPr/>
        </p:nvSpPr>
        <p:spPr>
          <a:xfrm>
            <a:off x="4551153" y="2669848"/>
            <a:ext cx="1108478" cy="825910"/>
          </a:xfrm>
          <a:custGeom>
            <a:avLst/>
            <a:gdLst>
              <a:gd name="connsiteX0" fmla="*/ 46594 w 1108478"/>
              <a:gd name="connsiteY0" fmla="*/ 398206 h 825910"/>
              <a:gd name="connsiteX1" fmla="*/ 17098 w 1108478"/>
              <a:gd name="connsiteY1" fmla="*/ 530942 h 825910"/>
              <a:gd name="connsiteX2" fmla="*/ 61343 w 1108478"/>
              <a:gd name="connsiteY2" fmla="*/ 545690 h 825910"/>
              <a:gd name="connsiteX3" fmla="*/ 149833 w 1108478"/>
              <a:gd name="connsiteY3" fmla="*/ 486697 h 825910"/>
              <a:gd name="connsiteX4" fmla="*/ 135085 w 1108478"/>
              <a:gd name="connsiteY4" fmla="*/ 442451 h 825910"/>
              <a:gd name="connsiteX5" fmla="*/ 120336 w 1108478"/>
              <a:gd name="connsiteY5" fmla="*/ 619432 h 825910"/>
              <a:gd name="connsiteX6" fmla="*/ 164581 w 1108478"/>
              <a:gd name="connsiteY6" fmla="*/ 634181 h 825910"/>
              <a:gd name="connsiteX7" fmla="*/ 238323 w 1108478"/>
              <a:gd name="connsiteY7" fmla="*/ 619432 h 825910"/>
              <a:gd name="connsiteX8" fmla="*/ 194078 w 1108478"/>
              <a:gd name="connsiteY8" fmla="*/ 604684 h 825910"/>
              <a:gd name="connsiteX9" fmla="*/ 164581 w 1108478"/>
              <a:gd name="connsiteY9" fmla="*/ 648929 h 825910"/>
              <a:gd name="connsiteX10" fmla="*/ 149833 w 1108478"/>
              <a:gd name="connsiteY10" fmla="*/ 693174 h 825910"/>
              <a:gd name="connsiteX11" fmla="*/ 253072 w 1108478"/>
              <a:gd name="connsiteY11" fmla="*/ 737419 h 825910"/>
              <a:gd name="connsiteX12" fmla="*/ 371059 w 1108478"/>
              <a:gd name="connsiteY12" fmla="*/ 678426 h 825910"/>
              <a:gd name="connsiteX13" fmla="*/ 326814 w 1108478"/>
              <a:gd name="connsiteY13" fmla="*/ 663677 h 825910"/>
              <a:gd name="connsiteX14" fmla="*/ 282568 w 1108478"/>
              <a:gd name="connsiteY14" fmla="*/ 752168 h 825910"/>
              <a:gd name="connsiteX15" fmla="*/ 297317 w 1108478"/>
              <a:gd name="connsiteY15" fmla="*/ 796413 h 825910"/>
              <a:gd name="connsiteX16" fmla="*/ 356310 w 1108478"/>
              <a:gd name="connsiteY16" fmla="*/ 811161 h 825910"/>
              <a:gd name="connsiteX17" fmla="*/ 400556 w 1108478"/>
              <a:gd name="connsiteY17" fmla="*/ 825910 h 825910"/>
              <a:gd name="connsiteX18" fmla="*/ 459549 w 1108478"/>
              <a:gd name="connsiteY18" fmla="*/ 811161 h 825910"/>
              <a:gd name="connsiteX19" fmla="*/ 474298 w 1108478"/>
              <a:gd name="connsiteY19" fmla="*/ 766916 h 825910"/>
              <a:gd name="connsiteX20" fmla="*/ 430052 w 1108478"/>
              <a:gd name="connsiteY20" fmla="*/ 781664 h 825910"/>
              <a:gd name="connsiteX21" fmla="*/ 548039 w 1108478"/>
              <a:gd name="connsiteY21" fmla="*/ 781664 h 825910"/>
              <a:gd name="connsiteX22" fmla="*/ 577536 w 1108478"/>
              <a:gd name="connsiteY22" fmla="*/ 737419 h 825910"/>
              <a:gd name="connsiteX23" fmla="*/ 592285 w 1108478"/>
              <a:gd name="connsiteY23" fmla="*/ 648929 h 825910"/>
              <a:gd name="connsiteX24" fmla="*/ 607033 w 1108478"/>
              <a:gd name="connsiteY24" fmla="*/ 604684 h 825910"/>
              <a:gd name="connsiteX25" fmla="*/ 651278 w 1108478"/>
              <a:gd name="connsiteY25" fmla="*/ 589935 h 825910"/>
              <a:gd name="connsiteX26" fmla="*/ 666027 w 1108478"/>
              <a:gd name="connsiteY26" fmla="*/ 530942 h 825910"/>
              <a:gd name="connsiteX27" fmla="*/ 562788 w 1108478"/>
              <a:gd name="connsiteY27" fmla="*/ 516193 h 825910"/>
              <a:gd name="connsiteX28" fmla="*/ 577536 w 1108478"/>
              <a:gd name="connsiteY28" fmla="*/ 575187 h 825910"/>
              <a:gd name="connsiteX29" fmla="*/ 695523 w 1108478"/>
              <a:gd name="connsiteY29" fmla="*/ 560439 h 825910"/>
              <a:gd name="connsiteX30" fmla="*/ 725020 w 1108478"/>
              <a:gd name="connsiteY30" fmla="*/ 427703 h 825910"/>
              <a:gd name="connsiteX31" fmla="*/ 680775 w 1108478"/>
              <a:gd name="connsiteY31" fmla="*/ 442451 h 825910"/>
              <a:gd name="connsiteX32" fmla="*/ 725020 w 1108478"/>
              <a:gd name="connsiteY32" fmla="*/ 471948 h 825910"/>
              <a:gd name="connsiteX33" fmla="*/ 813510 w 1108478"/>
              <a:gd name="connsiteY33" fmla="*/ 457200 h 825910"/>
              <a:gd name="connsiteX34" fmla="*/ 754517 w 1108478"/>
              <a:gd name="connsiteY34" fmla="*/ 280219 h 825910"/>
              <a:gd name="connsiteX35" fmla="*/ 725020 w 1108478"/>
              <a:gd name="connsiteY35" fmla="*/ 324464 h 825910"/>
              <a:gd name="connsiteX36" fmla="*/ 813510 w 1108478"/>
              <a:gd name="connsiteY36" fmla="*/ 324464 h 825910"/>
              <a:gd name="connsiteX37" fmla="*/ 769265 w 1108478"/>
              <a:gd name="connsiteY37" fmla="*/ 235974 h 825910"/>
              <a:gd name="connsiteX38" fmla="*/ 754517 w 1108478"/>
              <a:gd name="connsiteY38" fmla="*/ 280219 h 825910"/>
              <a:gd name="connsiteX39" fmla="*/ 857756 w 1108478"/>
              <a:gd name="connsiteY39" fmla="*/ 265471 h 825910"/>
              <a:gd name="connsiteX40" fmla="*/ 902001 w 1108478"/>
              <a:gd name="connsiteY40" fmla="*/ 162232 h 825910"/>
              <a:gd name="connsiteX41" fmla="*/ 872504 w 1108478"/>
              <a:gd name="connsiteY41" fmla="*/ 117987 h 825910"/>
              <a:gd name="connsiteX42" fmla="*/ 887252 w 1108478"/>
              <a:gd name="connsiteY42" fmla="*/ 162232 h 825910"/>
              <a:gd name="connsiteX43" fmla="*/ 960994 w 1108478"/>
              <a:gd name="connsiteY43" fmla="*/ 103239 h 825910"/>
              <a:gd name="connsiteX44" fmla="*/ 1019988 w 1108478"/>
              <a:gd name="connsiteY44" fmla="*/ 73742 h 825910"/>
              <a:gd name="connsiteX45" fmla="*/ 1064233 w 1108478"/>
              <a:gd name="connsiteY45" fmla="*/ 29497 h 825910"/>
              <a:gd name="connsiteX46" fmla="*/ 1108478 w 1108478"/>
              <a:gd name="connsiteY46" fmla="*/ 0 h 8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8478" h="825910">
                <a:moveTo>
                  <a:pt x="46594" y="398206"/>
                </a:moveTo>
                <a:cubicBezTo>
                  <a:pt x="20856" y="441103"/>
                  <a:pt x="-25064" y="478239"/>
                  <a:pt x="17098" y="530942"/>
                </a:cubicBezTo>
                <a:cubicBezTo>
                  <a:pt x="26810" y="543081"/>
                  <a:pt x="46595" y="540774"/>
                  <a:pt x="61343" y="545690"/>
                </a:cubicBezTo>
                <a:cubicBezTo>
                  <a:pt x="101072" y="535758"/>
                  <a:pt x="140976" y="539836"/>
                  <a:pt x="149833" y="486697"/>
                </a:cubicBezTo>
                <a:cubicBezTo>
                  <a:pt x="152389" y="471362"/>
                  <a:pt x="140001" y="457200"/>
                  <a:pt x="135085" y="442451"/>
                </a:cubicBezTo>
                <a:cubicBezTo>
                  <a:pt x="91704" y="507524"/>
                  <a:pt x="76484" y="509800"/>
                  <a:pt x="120336" y="619432"/>
                </a:cubicBezTo>
                <a:cubicBezTo>
                  <a:pt x="126110" y="633866"/>
                  <a:pt x="149833" y="629265"/>
                  <a:pt x="164581" y="634181"/>
                </a:cubicBezTo>
                <a:cubicBezTo>
                  <a:pt x="189162" y="629265"/>
                  <a:pt x="220598" y="637157"/>
                  <a:pt x="238323" y="619432"/>
                </a:cubicBezTo>
                <a:cubicBezTo>
                  <a:pt x="249316" y="608439"/>
                  <a:pt x="208512" y="598910"/>
                  <a:pt x="194078" y="604684"/>
                </a:cubicBezTo>
                <a:cubicBezTo>
                  <a:pt x="177620" y="611267"/>
                  <a:pt x="174413" y="634181"/>
                  <a:pt x="164581" y="648929"/>
                </a:cubicBezTo>
                <a:cubicBezTo>
                  <a:pt x="159665" y="663677"/>
                  <a:pt x="144059" y="678740"/>
                  <a:pt x="149833" y="693174"/>
                </a:cubicBezTo>
                <a:cubicBezTo>
                  <a:pt x="161150" y="721467"/>
                  <a:pt x="233823" y="732607"/>
                  <a:pt x="253072" y="737419"/>
                </a:cubicBezTo>
                <a:cubicBezTo>
                  <a:pt x="256421" y="736861"/>
                  <a:pt x="385805" y="737414"/>
                  <a:pt x="371059" y="678426"/>
                </a:cubicBezTo>
                <a:cubicBezTo>
                  <a:pt x="367289" y="663344"/>
                  <a:pt x="341562" y="668593"/>
                  <a:pt x="326814" y="663677"/>
                </a:cubicBezTo>
                <a:cubicBezTo>
                  <a:pt x="311900" y="686047"/>
                  <a:pt x="282568" y="721637"/>
                  <a:pt x="282568" y="752168"/>
                </a:cubicBezTo>
                <a:cubicBezTo>
                  <a:pt x="282568" y="767714"/>
                  <a:pt x="285177" y="786701"/>
                  <a:pt x="297317" y="796413"/>
                </a:cubicBezTo>
                <a:cubicBezTo>
                  <a:pt x="313145" y="809075"/>
                  <a:pt x="336820" y="805593"/>
                  <a:pt x="356310" y="811161"/>
                </a:cubicBezTo>
                <a:cubicBezTo>
                  <a:pt x="371258" y="815432"/>
                  <a:pt x="385807" y="820994"/>
                  <a:pt x="400556" y="825910"/>
                </a:cubicBezTo>
                <a:cubicBezTo>
                  <a:pt x="420220" y="820994"/>
                  <a:pt x="443721" y="823823"/>
                  <a:pt x="459549" y="811161"/>
                </a:cubicBezTo>
                <a:cubicBezTo>
                  <a:pt x="471688" y="801449"/>
                  <a:pt x="485291" y="777909"/>
                  <a:pt x="474298" y="766916"/>
                </a:cubicBezTo>
                <a:cubicBezTo>
                  <a:pt x="463305" y="755923"/>
                  <a:pt x="444801" y="776748"/>
                  <a:pt x="430052" y="781664"/>
                </a:cubicBezTo>
                <a:cubicBezTo>
                  <a:pt x="475423" y="796788"/>
                  <a:pt x="495583" y="811639"/>
                  <a:pt x="548039" y="781664"/>
                </a:cubicBezTo>
                <a:cubicBezTo>
                  <a:pt x="563429" y="772870"/>
                  <a:pt x="567704" y="752167"/>
                  <a:pt x="577536" y="737419"/>
                </a:cubicBezTo>
                <a:cubicBezTo>
                  <a:pt x="582452" y="707922"/>
                  <a:pt x="585798" y="678120"/>
                  <a:pt x="592285" y="648929"/>
                </a:cubicBezTo>
                <a:cubicBezTo>
                  <a:pt x="595657" y="633753"/>
                  <a:pt x="596040" y="615677"/>
                  <a:pt x="607033" y="604684"/>
                </a:cubicBezTo>
                <a:cubicBezTo>
                  <a:pt x="618026" y="593691"/>
                  <a:pt x="636530" y="594851"/>
                  <a:pt x="651278" y="589935"/>
                </a:cubicBezTo>
                <a:cubicBezTo>
                  <a:pt x="656194" y="570271"/>
                  <a:pt x="675092" y="549072"/>
                  <a:pt x="666027" y="530942"/>
                </a:cubicBezTo>
                <a:cubicBezTo>
                  <a:pt x="639992" y="478872"/>
                  <a:pt x="594753" y="505538"/>
                  <a:pt x="562788" y="516193"/>
                </a:cubicBezTo>
                <a:cubicBezTo>
                  <a:pt x="567704" y="535858"/>
                  <a:pt x="564874" y="559359"/>
                  <a:pt x="577536" y="575187"/>
                </a:cubicBezTo>
                <a:cubicBezTo>
                  <a:pt x="608362" y="613720"/>
                  <a:pt x="672969" y="569460"/>
                  <a:pt x="695523" y="560439"/>
                </a:cubicBezTo>
                <a:cubicBezTo>
                  <a:pt x="734147" y="521814"/>
                  <a:pt x="781571" y="498392"/>
                  <a:pt x="725020" y="427703"/>
                </a:cubicBezTo>
                <a:cubicBezTo>
                  <a:pt x="715309" y="415564"/>
                  <a:pt x="695523" y="437535"/>
                  <a:pt x="680775" y="442451"/>
                </a:cubicBezTo>
                <a:cubicBezTo>
                  <a:pt x="695523" y="452283"/>
                  <a:pt x="707403" y="469990"/>
                  <a:pt x="725020" y="471948"/>
                </a:cubicBezTo>
                <a:cubicBezTo>
                  <a:pt x="754741" y="475250"/>
                  <a:pt x="800137" y="483947"/>
                  <a:pt x="813510" y="457200"/>
                </a:cubicBezTo>
                <a:cubicBezTo>
                  <a:pt x="858981" y="366257"/>
                  <a:pt x="800948" y="326650"/>
                  <a:pt x="754517" y="280219"/>
                </a:cubicBezTo>
                <a:cubicBezTo>
                  <a:pt x="744685" y="294967"/>
                  <a:pt x="720721" y="307268"/>
                  <a:pt x="725020" y="324464"/>
                </a:cubicBezTo>
                <a:cubicBezTo>
                  <a:pt x="734096" y="360769"/>
                  <a:pt x="804434" y="327489"/>
                  <a:pt x="813510" y="324464"/>
                </a:cubicBezTo>
                <a:cubicBezTo>
                  <a:pt x="798762" y="294967"/>
                  <a:pt x="795648" y="255761"/>
                  <a:pt x="769265" y="235974"/>
                </a:cubicBezTo>
                <a:cubicBezTo>
                  <a:pt x="756828" y="226646"/>
                  <a:pt x="739769" y="275303"/>
                  <a:pt x="754517" y="280219"/>
                </a:cubicBezTo>
                <a:cubicBezTo>
                  <a:pt x="787495" y="291212"/>
                  <a:pt x="823343" y="270387"/>
                  <a:pt x="857756" y="265471"/>
                </a:cubicBezTo>
                <a:cubicBezTo>
                  <a:pt x="859678" y="261627"/>
                  <a:pt x="904713" y="178505"/>
                  <a:pt x="902001" y="162232"/>
                </a:cubicBezTo>
                <a:cubicBezTo>
                  <a:pt x="899087" y="144748"/>
                  <a:pt x="882336" y="132735"/>
                  <a:pt x="872504" y="117987"/>
                </a:cubicBezTo>
                <a:cubicBezTo>
                  <a:pt x="877420" y="132735"/>
                  <a:pt x="872818" y="156458"/>
                  <a:pt x="887252" y="162232"/>
                </a:cubicBezTo>
                <a:cubicBezTo>
                  <a:pt x="947167" y="186198"/>
                  <a:pt x="950697" y="134130"/>
                  <a:pt x="960994" y="103239"/>
                </a:cubicBezTo>
                <a:cubicBezTo>
                  <a:pt x="930678" y="12287"/>
                  <a:pt x="943322" y="92908"/>
                  <a:pt x="1019988" y="73742"/>
                </a:cubicBezTo>
                <a:cubicBezTo>
                  <a:pt x="1040223" y="68683"/>
                  <a:pt x="1048210" y="42850"/>
                  <a:pt x="1064233" y="29497"/>
                </a:cubicBezTo>
                <a:cubicBezTo>
                  <a:pt x="1077850" y="18149"/>
                  <a:pt x="1108478" y="0"/>
                  <a:pt x="110847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5659631" y="2669848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Protease</a:t>
            </a:r>
            <a:r>
              <a:rPr lang="fr-BE" dirty="0" smtClean="0"/>
              <a:t> system</a:t>
            </a:r>
          </a:p>
          <a:p>
            <a:r>
              <a:rPr lang="fr-BE" dirty="0" err="1" smtClean="0"/>
              <a:t>e.g</a:t>
            </a:r>
            <a:r>
              <a:rPr lang="fr-BE" dirty="0" smtClean="0"/>
              <a:t>. </a:t>
            </a:r>
            <a:r>
              <a:rPr lang="fr-BE" dirty="0" err="1" smtClean="0"/>
              <a:t>ClpXP</a:t>
            </a:r>
            <a:endParaRPr lang="fr-BE" dirty="0"/>
          </a:p>
        </p:txBody>
      </p:sp>
      <p:sp>
        <p:nvSpPr>
          <p:cNvPr id="15" name="Flèche courbée vers le haut 14"/>
          <p:cNvSpPr/>
          <p:nvPr/>
        </p:nvSpPr>
        <p:spPr>
          <a:xfrm rot="10641831">
            <a:off x="3784481" y="2695592"/>
            <a:ext cx="879253" cy="2337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543041" y="2319680"/>
            <a:ext cx="188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ATP -&gt; ADP + Pi</a:t>
            </a:r>
            <a:endParaRPr lang="fr-BE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79512" y="1268760"/>
            <a:ext cx="60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</a:rPr>
              <a:t>E. coli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whole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biosensor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1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" y="1205463"/>
            <a:ext cx="7321296" cy="5489448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 flipV="1">
            <a:off x="2267744" y="1061447"/>
            <a:ext cx="0" cy="55446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 flipV="1">
            <a:off x="4572000" y="1061447"/>
            <a:ext cx="0" cy="554461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115616" y="108293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chemeClr val="tx2"/>
                </a:solidFill>
              </a:rPr>
              <a:t>Batch phase</a:t>
            </a:r>
            <a:endParaRPr lang="fr-BE" sz="1600" b="1" dirty="0">
              <a:solidFill>
                <a:schemeClr val="tx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11760" y="1082933"/>
            <a:ext cx="222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chemeClr val="tx2"/>
                </a:solidFill>
              </a:rPr>
              <a:t>Chemostat</a:t>
            </a:r>
            <a:r>
              <a:rPr lang="fr-BE" sz="1600" b="1" dirty="0" smtClean="0">
                <a:solidFill>
                  <a:schemeClr val="tx2"/>
                </a:solidFill>
              </a:rPr>
              <a:t> D = 0.14 h</a:t>
            </a:r>
            <a:r>
              <a:rPr lang="fr-BE" sz="1600" b="1" baseline="30000" dirty="0" smtClean="0">
                <a:solidFill>
                  <a:schemeClr val="tx2"/>
                </a:solidFill>
              </a:rPr>
              <a:t>-1</a:t>
            </a:r>
            <a:endParaRPr lang="fr-BE" sz="1600" b="1" baseline="30000" dirty="0">
              <a:solidFill>
                <a:schemeClr val="tx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04048" y="1074222"/>
            <a:ext cx="222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chemeClr val="tx2"/>
                </a:solidFill>
              </a:rPr>
              <a:t>Glucose pulses</a:t>
            </a:r>
            <a:endParaRPr lang="fr-BE" sz="1600" b="1" dirty="0">
              <a:solidFill>
                <a:schemeClr val="tx2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BC3A-2672-4650-98A9-CF5AAF77A3F8}" type="slidenum">
              <a:rPr lang="fr-BE" smtClean="0"/>
              <a:t>17</a:t>
            </a:fld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251520" y="18864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On-line flow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cytometry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: </a:t>
            </a:r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</a:rPr>
              <a:t>E. coli </a:t>
            </a:r>
            <a:r>
              <a:rPr lang="fr-BE" b="1" i="1" dirty="0" err="1" smtClean="0">
                <a:solidFill>
                  <a:schemeClr val="bg1">
                    <a:lumMod val="50000"/>
                  </a:schemeClr>
                </a:solidFill>
              </a:rPr>
              <a:t>pfis</a:t>
            </a:r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</a:rPr>
              <a:t>::</a:t>
            </a:r>
            <a:r>
              <a:rPr lang="fr-BE" b="1" i="1" dirty="0" err="1" smtClean="0">
                <a:solidFill>
                  <a:schemeClr val="bg1">
                    <a:lumMod val="50000"/>
                  </a:schemeClr>
                </a:solidFill>
              </a:rPr>
              <a:t>gfpAAV</a:t>
            </a:r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chemostat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18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482"/>
            <a:ext cx="9144000" cy="5166870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4860032" y="1436238"/>
            <a:ext cx="1080120" cy="1913355"/>
            <a:chOff x="2946680" y="127547"/>
            <a:chExt cx="1080120" cy="1913355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3008328" y="941849"/>
              <a:ext cx="770597" cy="10990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46680" y="831944"/>
              <a:ext cx="893892" cy="293081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16566" y="68540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8214" y="63045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83841" y="1117999"/>
              <a:ext cx="19571" cy="74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4095" y="182109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39862" y="182109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16566" y="1857727"/>
              <a:ext cx="123295" cy="23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Flèche vers le bas 13"/>
            <p:cNvSpPr/>
            <p:nvPr/>
          </p:nvSpPr>
          <p:spPr>
            <a:xfrm>
              <a:off x="3571269" y="494438"/>
              <a:ext cx="61647" cy="3269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3347390" y="127547"/>
              <a:ext cx="67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err="1" smtClean="0"/>
                <a:t>Feed</a:t>
              </a:r>
              <a:endParaRPr lang="fr-BE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7060304" y="3789040"/>
            <a:ext cx="2083696" cy="1410451"/>
            <a:chOff x="2956465" y="3386701"/>
            <a:chExt cx="2083696" cy="1410451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3018113" y="3698099"/>
              <a:ext cx="770597" cy="10990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56465" y="3588194"/>
              <a:ext cx="893892" cy="293081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26351" y="344165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87999" y="338670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93626" y="3874249"/>
              <a:ext cx="19571" cy="74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33880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49647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26351" y="4613977"/>
              <a:ext cx="123295" cy="23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360751" y="4179944"/>
              <a:ext cx="67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err="1" smtClean="0"/>
                <a:t>Feed</a:t>
              </a:r>
              <a:endParaRPr lang="fr-BE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44727" y="3734734"/>
              <a:ext cx="54006" cy="100491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>
              <a:off x="3727061" y="4684000"/>
              <a:ext cx="4428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èche gauche 27"/>
            <p:cNvSpPr/>
            <p:nvPr/>
          </p:nvSpPr>
          <p:spPr>
            <a:xfrm>
              <a:off x="4216735" y="4554481"/>
              <a:ext cx="339705" cy="4571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9" name="Connecteur droit avec flèche 28"/>
            <p:cNvCxnSpPr>
              <a:stCxn id="26" idx="0"/>
              <a:endCxn id="18" idx="3"/>
            </p:cNvCxnSpPr>
            <p:nvPr/>
          </p:nvCxnSpPr>
          <p:spPr>
            <a:xfrm flipH="1">
              <a:off x="3850357" y="3734734"/>
              <a:ext cx="32137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/>
          <p:cNvSpPr txBox="1"/>
          <p:nvPr/>
        </p:nvSpPr>
        <p:spPr>
          <a:xfrm>
            <a:off x="251520" y="3233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Well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-mixed /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-down comparative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1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827584" y="1916832"/>
            <a:ext cx="7848872" cy="3600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454809" y="4099138"/>
            <a:ext cx="684076" cy="0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2138885" y="4099138"/>
            <a:ext cx="1404156" cy="10870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454809" y="3532366"/>
            <a:ext cx="6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</a:t>
            </a:r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2462921" y="353236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gfpAAV</a:t>
            </a:r>
            <a:endParaRPr lang="fr-BE" dirty="0"/>
          </a:p>
        </p:txBody>
      </p:sp>
      <p:sp>
        <p:nvSpPr>
          <p:cNvPr id="12" name="Forme libre 11"/>
          <p:cNvSpPr/>
          <p:nvPr/>
        </p:nvSpPr>
        <p:spPr>
          <a:xfrm>
            <a:off x="2606937" y="2740999"/>
            <a:ext cx="1312606" cy="648929"/>
          </a:xfrm>
          <a:custGeom>
            <a:avLst/>
            <a:gdLst>
              <a:gd name="connsiteX0" fmla="*/ 0 w 1312606"/>
              <a:gd name="connsiteY0" fmla="*/ 309716 h 648929"/>
              <a:gd name="connsiteX1" fmla="*/ 147484 w 1312606"/>
              <a:gd name="connsiteY1" fmla="*/ 412955 h 648929"/>
              <a:gd name="connsiteX2" fmla="*/ 235974 w 1312606"/>
              <a:gd name="connsiteY2" fmla="*/ 398206 h 648929"/>
              <a:gd name="connsiteX3" fmla="*/ 250722 w 1312606"/>
              <a:gd name="connsiteY3" fmla="*/ 221226 h 648929"/>
              <a:gd name="connsiteX4" fmla="*/ 206477 w 1312606"/>
              <a:gd name="connsiteY4" fmla="*/ 191729 h 648929"/>
              <a:gd name="connsiteX5" fmla="*/ 132735 w 1312606"/>
              <a:gd name="connsiteY5" fmla="*/ 250723 h 648929"/>
              <a:gd name="connsiteX6" fmla="*/ 221225 w 1312606"/>
              <a:gd name="connsiteY6" fmla="*/ 280219 h 648929"/>
              <a:gd name="connsiteX7" fmla="*/ 324464 w 1312606"/>
              <a:gd name="connsiteY7" fmla="*/ 265471 h 648929"/>
              <a:gd name="connsiteX8" fmla="*/ 339213 w 1312606"/>
              <a:gd name="connsiteY8" fmla="*/ 117987 h 648929"/>
              <a:gd name="connsiteX9" fmla="*/ 294967 w 1312606"/>
              <a:gd name="connsiteY9" fmla="*/ 103239 h 648929"/>
              <a:gd name="connsiteX10" fmla="*/ 294967 w 1312606"/>
              <a:gd name="connsiteY10" fmla="*/ 206477 h 648929"/>
              <a:gd name="connsiteX11" fmla="*/ 412955 w 1312606"/>
              <a:gd name="connsiteY11" fmla="*/ 235974 h 648929"/>
              <a:gd name="connsiteX12" fmla="*/ 530942 w 1312606"/>
              <a:gd name="connsiteY12" fmla="*/ 147484 h 648929"/>
              <a:gd name="connsiteX13" fmla="*/ 442451 w 1312606"/>
              <a:gd name="connsiteY13" fmla="*/ 73742 h 648929"/>
              <a:gd name="connsiteX14" fmla="*/ 398206 w 1312606"/>
              <a:gd name="connsiteY14" fmla="*/ 88490 h 648929"/>
              <a:gd name="connsiteX15" fmla="*/ 412955 w 1312606"/>
              <a:gd name="connsiteY15" fmla="*/ 147484 h 648929"/>
              <a:gd name="connsiteX16" fmla="*/ 545690 w 1312606"/>
              <a:gd name="connsiteY16" fmla="*/ 147484 h 648929"/>
              <a:gd name="connsiteX17" fmla="*/ 575187 w 1312606"/>
              <a:gd name="connsiteY17" fmla="*/ 44245 h 648929"/>
              <a:gd name="connsiteX18" fmla="*/ 516193 w 1312606"/>
              <a:gd name="connsiteY18" fmla="*/ 29497 h 648929"/>
              <a:gd name="connsiteX19" fmla="*/ 501445 w 1312606"/>
              <a:gd name="connsiteY19" fmla="*/ 73742 h 648929"/>
              <a:gd name="connsiteX20" fmla="*/ 545690 w 1312606"/>
              <a:gd name="connsiteY20" fmla="*/ 88490 h 648929"/>
              <a:gd name="connsiteX21" fmla="*/ 648929 w 1312606"/>
              <a:gd name="connsiteY21" fmla="*/ 73742 h 648929"/>
              <a:gd name="connsiteX22" fmla="*/ 678425 w 1312606"/>
              <a:gd name="connsiteY22" fmla="*/ 29497 h 648929"/>
              <a:gd name="connsiteX23" fmla="*/ 781664 w 1312606"/>
              <a:gd name="connsiteY23" fmla="*/ 0 h 648929"/>
              <a:gd name="connsiteX24" fmla="*/ 825909 w 1312606"/>
              <a:gd name="connsiteY24" fmla="*/ 44245 h 648929"/>
              <a:gd name="connsiteX25" fmla="*/ 811161 w 1312606"/>
              <a:gd name="connsiteY25" fmla="*/ 176981 h 648929"/>
              <a:gd name="connsiteX26" fmla="*/ 796413 w 1312606"/>
              <a:gd name="connsiteY26" fmla="*/ 221226 h 648929"/>
              <a:gd name="connsiteX27" fmla="*/ 752167 w 1312606"/>
              <a:gd name="connsiteY27" fmla="*/ 265471 h 648929"/>
              <a:gd name="connsiteX28" fmla="*/ 766916 w 1312606"/>
              <a:gd name="connsiteY28" fmla="*/ 176981 h 648929"/>
              <a:gd name="connsiteX29" fmla="*/ 855406 w 1312606"/>
              <a:gd name="connsiteY29" fmla="*/ 206477 h 648929"/>
              <a:gd name="connsiteX30" fmla="*/ 884903 w 1312606"/>
              <a:gd name="connsiteY30" fmla="*/ 250723 h 648929"/>
              <a:gd name="connsiteX31" fmla="*/ 870155 w 1312606"/>
              <a:gd name="connsiteY31" fmla="*/ 339213 h 648929"/>
              <a:gd name="connsiteX32" fmla="*/ 855406 w 1312606"/>
              <a:gd name="connsiteY32" fmla="*/ 383458 h 648929"/>
              <a:gd name="connsiteX33" fmla="*/ 752167 w 1312606"/>
              <a:gd name="connsiteY33" fmla="*/ 442452 h 648929"/>
              <a:gd name="connsiteX34" fmla="*/ 737419 w 1312606"/>
              <a:gd name="connsiteY34" fmla="*/ 398206 h 648929"/>
              <a:gd name="connsiteX35" fmla="*/ 840658 w 1312606"/>
              <a:gd name="connsiteY35" fmla="*/ 383458 h 648929"/>
              <a:gd name="connsiteX36" fmla="*/ 884903 w 1312606"/>
              <a:gd name="connsiteY36" fmla="*/ 412955 h 648929"/>
              <a:gd name="connsiteX37" fmla="*/ 929148 w 1312606"/>
              <a:gd name="connsiteY37" fmla="*/ 545690 h 648929"/>
              <a:gd name="connsiteX38" fmla="*/ 884903 w 1312606"/>
              <a:gd name="connsiteY38" fmla="*/ 634181 h 648929"/>
              <a:gd name="connsiteX39" fmla="*/ 840658 w 1312606"/>
              <a:gd name="connsiteY39" fmla="*/ 648929 h 648929"/>
              <a:gd name="connsiteX40" fmla="*/ 766916 w 1312606"/>
              <a:gd name="connsiteY40" fmla="*/ 589935 h 648929"/>
              <a:gd name="connsiteX41" fmla="*/ 796413 w 1312606"/>
              <a:gd name="connsiteY41" fmla="*/ 545690 h 648929"/>
              <a:gd name="connsiteX42" fmla="*/ 929148 w 1312606"/>
              <a:gd name="connsiteY42" fmla="*/ 589935 h 648929"/>
              <a:gd name="connsiteX43" fmla="*/ 988142 w 1312606"/>
              <a:gd name="connsiteY43" fmla="*/ 648929 h 648929"/>
              <a:gd name="connsiteX44" fmla="*/ 1120877 w 1312606"/>
              <a:gd name="connsiteY44" fmla="*/ 604684 h 648929"/>
              <a:gd name="connsiteX45" fmla="*/ 1150374 w 1312606"/>
              <a:gd name="connsiteY45" fmla="*/ 560439 h 648929"/>
              <a:gd name="connsiteX46" fmla="*/ 1268361 w 1312606"/>
              <a:gd name="connsiteY46" fmla="*/ 486697 h 648929"/>
              <a:gd name="connsiteX47" fmla="*/ 1312606 w 1312606"/>
              <a:gd name="connsiteY47" fmla="*/ 486697 h 6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12606" h="648929">
                <a:moveTo>
                  <a:pt x="0" y="309716"/>
                </a:moveTo>
                <a:cubicBezTo>
                  <a:pt x="16469" y="323440"/>
                  <a:pt x="105058" y="408713"/>
                  <a:pt x="147484" y="412955"/>
                </a:cubicBezTo>
                <a:cubicBezTo>
                  <a:pt x="177239" y="415930"/>
                  <a:pt x="206477" y="403122"/>
                  <a:pt x="235974" y="398206"/>
                </a:cubicBezTo>
                <a:cubicBezTo>
                  <a:pt x="280383" y="331593"/>
                  <a:pt x="291996" y="334728"/>
                  <a:pt x="250722" y="221226"/>
                </a:cubicBezTo>
                <a:cubicBezTo>
                  <a:pt x="244664" y="204568"/>
                  <a:pt x="221225" y="201561"/>
                  <a:pt x="206477" y="191729"/>
                </a:cubicBezTo>
                <a:cubicBezTo>
                  <a:pt x="203484" y="192727"/>
                  <a:pt x="104646" y="215611"/>
                  <a:pt x="132735" y="250723"/>
                </a:cubicBezTo>
                <a:cubicBezTo>
                  <a:pt x="152158" y="275002"/>
                  <a:pt x="221225" y="280219"/>
                  <a:pt x="221225" y="280219"/>
                </a:cubicBezTo>
                <a:cubicBezTo>
                  <a:pt x="255638" y="275303"/>
                  <a:pt x="292698" y="279589"/>
                  <a:pt x="324464" y="265471"/>
                </a:cubicBezTo>
                <a:cubicBezTo>
                  <a:pt x="376311" y="242428"/>
                  <a:pt x="350453" y="140467"/>
                  <a:pt x="339213" y="117987"/>
                </a:cubicBezTo>
                <a:cubicBezTo>
                  <a:pt x="332260" y="104082"/>
                  <a:pt x="309716" y="108155"/>
                  <a:pt x="294967" y="103239"/>
                </a:cubicBezTo>
                <a:cubicBezTo>
                  <a:pt x="273390" y="135605"/>
                  <a:pt x="232595" y="169054"/>
                  <a:pt x="294967" y="206477"/>
                </a:cubicBezTo>
                <a:cubicBezTo>
                  <a:pt x="329730" y="227334"/>
                  <a:pt x="412955" y="235974"/>
                  <a:pt x="412955" y="235974"/>
                </a:cubicBezTo>
                <a:cubicBezTo>
                  <a:pt x="522302" y="199525"/>
                  <a:pt x="487540" y="234287"/>
                  <a:pt x="530942" y="147484"/>
                </a:cubicBezTo>
                <a:cubicBezTo>
                  <a:pt x="505129" y="108766"/>
                  <a:pt x="497602" y="81621"/>
                  <a:pt x="442451" y="73742"/>
                </a:cubicBezTo>
                <a:cubicBezTo>
                  <a:pt x="427061" y="71543"/>
                  <a:pt x="412954" y="83574"/>
                  <a:pt x="398206" y="88490"/>
                </a:cubicBezTo>
                <a:cubicBezTo>
                  <a:pt x="403122" y="108155"/>
                  <a:pt x="400292" y="131656"/>
                  <a:pt x="412955" y="147484"/>
                </a:cubicBezTo>
                <a:cubicBezTo>
                  <a:pt x="438583" y="179519"/>
                  <a:pt x="532245" y="149725"/>
                  <a:pt x="545690" y="147484"/>
                </a:cubicBezTo>
                <a:cubicBezTo>
                  <a:pt x="584558" y="121572"/>
                  <a:pt x="630512" y="110634"/>
                  <a:pt x="575187" y="44245"/>
                </a:cubicBezTo>
                <a:cubicBezTo>
                  <a:pt x="562211" y="28673"/>
                  <a:pt x="535858" y="34413"/>
                  <a:pt x="516193" y="29497"/>
                </a:cubicBezTo>
                <a:cubicBezTo>
                  <a:pt x="511277" y="44245"/>
                  <a:pt x="494492" y="59837"/>
                  <a:pt x="501445" y="73742"/>
                </a:cubicBezTo>
                <a:cubicBezTo>
                  <a:pt x="508398" y="87647"/>
                  <a:pt x="530144" y="88490"/>
                  <a:pt x="545690" y="88490"/>
                </a:cubicBezTo>
                <a:cubicBezTo>
                  <a:pt x="580452" y="88490"/>
                  <a:pt x="614516" y="78658"/>
                  <a:pt x="648929" y="73742"/>
                </a:cubicBezTo>
                <a:cubicBezTo>
                  <a:pt x="658761" y="58994"/>
                  <a:pt x="664584" y="40570"/>
                  <a:pt x="678425" y="29497"/>
                </a:cubicBezTo>
                <a:cubicBezTo>
                  <a:pt x="688044" y="21802"/>
                  <a:pt x="777807" y="964"/>
                  <a:pt x="781664" y="0"/>
                </a:cubicBezTo>
                <a:cubicBezTo>
                  <a:pt x="796412" y="14748"/>
                  <a:pt x="822480" y="23671"/>
                  <a:pt x="825909" y="44245"/>
                </a:cubicBezTo>
                <a:cubicBezTo>
                  <a:pt x="833228" y="88157"/>
                  <a:pt x="818479" y="133069"/>
                  <a:pt x="811161" y="176981"/>
                </a:cubicBezTo>
                <a:cubicBezTo>
                  <a:pt x="808605" y="192316"/>
                  <a:pt x="805036" y="208291"/>
                  <a:pt x="796413" y="221226"/>
                </a:cubicBezTo>
                <a:cubicBezTo>
                  <a:pt x="784843" y="238580"/>
                  <a:pt x="766916" y="250723"/>
                  <a:pt x="752167" y="265471"/>
                </a:cubicBezTo>
                <a:cubicBezTo>
                  <a:pt x="737723" y="243804"/>
                  <a:pt x="678812" y="186771"/>
                  <a:pt x="766916" y="176981"/>
                </a:cubicBezTo>
                <a:cubicBezTo>
                  <a:pt x="797818" y="173547"/>
                  <a:pt x="855406" y="206477"/>
                  <a:pt x="855406" y="206477"/>
                </a:cubicBezTo>
                <a:cubicBezTo>
                  <a:pt x="865238" y="221226"/>
                  <a:pt x="882945" y="233106"/>
                  <a:pt x="884903" y="250723"/>
                </a:cubicBezTo>
                <a:cubicBezTo>
                  <a:pt x="888205" y="280444"/>
                  <a:pt x="876642" y="310022"/>
                  <a:pt x="870155" y="339213"/>
                </a:cubicBezTo>
                <a:cubicBezTo>
                  <a:pt x="866783" y="354389"/>
                  <a:pt x="865358" y="371515"/>
                  <a:pt x="855406" y="383458"/>
                </a:cubicBezTo>
                <a:cubicBezTo>
                  <a:pt x="821064" y="424668"/>
                  <a:pt x="796275" y="427749"/>
                  <a:pt x="752167" y="442452"/>
                </a:cubicBezTo>
                <a:cubicBezTo>
                  <a:pt x="747251" y="427703"/>
                  <a:pt x="729420" y="411537"/>
                  <a:pt x="737419" y="398206"/>
                </a:cubicBezTo>
                <a:cubicBezTo>
                  <a:pt x="767793" y="347583"/>
                  <a:pt x="805625" y="371781"/>
                  <a:pt x="840658" y="383458"/>
                </a:cubicBezTo>
                <a:cubicBezTo>
                  <a:pt x="855406" y="393290"/>
                  <a:pt x="872369" y="400421"/>
                  <a:pt x="884903" y="412955"/>
                </a:cubicBezTo>
                <a:cubicBezTo>
                  <a:pt x="926379" y="454431"/>
                  <a:pt x="919260" y="486362"/>
                  <a:pt x="929148" y="545690"/>
                </a:cubicBezTo>
                <a:cubicBezTo>
                  <a:pt x="919432" y="574837"/>
                  <a:pt x="910894" y="613388"/>
                  <a:pt x="884903" y="634181"/>
                </a:cubicBezTo>
                <a:cubicBezTo>
                  <a:pt x="872764" y="643893"/>
                  <a:pt x="855406" y="644013"/>
                  <a:pt x="840658" y="648929"/>
                </a:cubicBezTo>
                <a:cubicBezTo>
                  <a:pt x="813030" y="639720"/>
                  <a:pt x="766916" y="634410"/>
                  <a:pt x="766916" y="589935"/>
                </a:cubicBezTo>
                <a:cubicBezTo>
                  <a:pt x="766916" y="572210"/>
                  <a:pt x="786581" y="560438"/>
                  <a:pt x="796413" y="545690"/>
                </a:cubicBezTo>
                <a:cubicBezTo>
                  <a:pt x="839588" y="552886"/>
                  <a:pt x="897245" y="550056"/>
                  <a:pt x="929148" y="589935"/>
                </a:cubicBezTo>
                <a:cubicBezTo>
                  <a:pt x="986354" y="661443"/>
                  <a:pt x="891605" y="616752"/>
                  <a:pt x="988142" y="648929"/>
                </a:cubicBezTo>
                <a:cubicBezTo>
                  <a:pt x="1034588" y="639640"/>
                  <a:pt x="1082311" y="636822"/>
                  <a:pt x="1120877" y="604684"/>
                </a:cubicBezTo>
                <a:cubicBezTo>
                  <a:pt x="1134494" y="593336"/>
                  <a:pt x="1137840" y="572973"/>
                  <a:pt x="1150374" y="560439"/>
                </a:cubicBezTo>
                <a:cubicBezTo>
                  <a:pt x="1172992" y="537821"/>
                  <a:pt x="1235649" y="496043"/>
                  <a:pt x="1268361" y="486697"/>
                </a:cubicBezTo>
                <a:cubicBezTo>
                  <a:pt x="1282542" y="482645"/>
                  <a:pt x="1297858" y="486697"/>
                  <a:pt x="1312606" y="48669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>
            <a:off x="2822961" y="239954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GFP</a:t>
            </a:r>
            <a:endParaRPr lang="fr-BE" dirty="0"/>
          </a:p>
        </p:txBody>
      </p:sp>
      <p:sp>
        <p:nvSpPr>
          <p:cNvPr id="14" name="ZoneTexte 13"/>
          <p:cNvSpPr txBox="1"/>
          <p:nvPr/>
        </p:nvSpPr>
        <p:spPr>
          <a:xfrm>
            <a:off x="3687057" y="295702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ssrA</a:t>
            </a:r>
            <a:endParaRPr lang="fr-BE" dirty="0"/>
          </a:p>
        </p:txBody>
      </p:sp>
      <p:sp>
        <p:nvSpPr>
          <p:cNvPr id="15" name="Forme libre 14"/>
          <p:cNvSpPr/>
          <p:nvPr/>
        </p:nvSpPr>
        <p:spPr>
          <a:xfrm>
            <a:off x="4695169" y="2597840"/>
            <a:ext cx="1108478" cy="825910"/>
          </a:xfrm>
          <a:custGeom>
            <a:avLst/>
            <a:gdLst>
              <a:gd name="connsiteX0" fmla="*/ 46594 w 1108478"/>
              <a:gd name="connsiteY0" fmla="*/ 398206 h 825910"/>
              <a:gd name="connsiteX1" fmla="*/ 17098 w 1108478"/>
              <a:gd name="connsiteY1" fmla="*/ 530942 h 825910"/>
              <a:gd name="connsiteX2" fmla="*/ 61343 w 1108478"/>
              <a:gd name="connsiteY2" fmla="*/ 545690 h 825910"/>
              <a:gd name="connsiteX3" fmla="*/ 149833 w 1108478"/>
              <a:gd name="connsiteY3" fmla="*/ 486697 h 825910"/>
              <a:gd name="connsiteX4" fmla="*/ 135085 w 1108478"/>
              <a:gd name="connsiteY4" fmla="*/ 442451 h 825910"/>
              <a:gd name="connsiteX5" fmla="*/ 120336 w 1108478"/>
              <a:gd name="connsiteY5" fmla="*/ 619432 h 825910"/>
              <a:gd name="connsiteX6" fmla="*/ 164581 w 1108478"/>
              <a:gd name="connsiteY6" fmla="*/ 634181 h 825910"/>
              <a:gd name="connsiteX7" fmla="*/ 238323 w 1108478"/>
              <a:gd name="connsiteY7" fmla="*/ 619432 h 825910"/>
              <a:gd name="connsiteX8" fmla="*/ 194078 w 1108478"/>
              <a:gd name="connsiteY8" fmla="*/ 604684 h 825910"/>
              <a:gd name="connsiteX9" fmla="*/ 164581 w 1108478"/>
              <a:gd name="connsiteY9" fmla="*/ 648929 h 825910"/>
              <a:gd name="connsiteX10" fmla="*/ 149833 w 1108478"/>
              <a:gd name="connsiteY10" fmla="*/ 693174 h 825910"/>
              <a:gd name="connsiteX11" fmla="*/ 253072 w 1108478"/>
              <a:gd name="connsiteY11" fmla="*/ 737419 h 825910"/>
              <a:gd name="connsiteX12" fmla="*/ 371059 w 1108478"/>
              <a:gd name="connsiteY12" fmla="*/ 678426 h 825910"/>
              <a:gd name="connsiteX13" fmla="*/ 326814 w 1108478"/>
              <a:gd name="connsiteY13" fmla="*/ 663677 h 825910"/>
              <a:gd name="connsiteX14" fmla="*/ 282568 w 1108478"/>
              <a:gd name="connsiteY14" fmla="*/ 752168 h 825910"/>
              <a:gd name="connsiteX15" fmla="*/ 297317 w 1108478"/>
              <a:gd name="connsiteY15" fmla="*/ 796413 h 825910"/>
              <a:gd name="connsiteX16" fmla="*/ 356310 w 1108478"/>
              <a:gd name="connsiteY16" fmla="*/ 811161 h 825910"/>
              <a:gd name="connsiteX17" fmla="*/ 400556 w 1108478"/>
              <a:gd name="connsiteY17" fmla="*/ 825910 h 825910"/>
              <a:gd name="connsiteX18" fmla="*/ 459549 w 1108478"/>
              <a:gd name="connsiteY18" fmla="*/ 811161 h 825910"/>
              <a:gd name="connsiteX19" fmla="*/ 474298 w 1108478"/>
              <a:gd name="connsiteY19" fmla="*/ 766916 h 825910"/>
              <a:gd name="connsiteX20" fmla="*/ 430052 w 1108478"/>
              <a:gd name="connsiteY20" fmla="*/ 781664 h 825910"/>
              <a:gd name="connsiteX21" fmla="*/ 548039 w 1108478"/>
              <a:gd name="connsiteY21" fmla="*/ 781664 h 825910"/>
              <a:gd name="connsiteX22" fmla="*/ 577536 w 1108478"/>
              <a:gd name="connsiteY22" fmla="*/ 737419 h 825910"/>
              <a:gd name="connsiteX23" fmla="*/ 592285 w 1108478"/>
              <a:gd name="connsiteY23" fmla="*/ 648929 h 825910"/>
              <a:gd name="connsiteX24" fmla="*/ 607033 w 1108478"/>
              <a:gd name="connsiteY24" fmla="*/ 604684 h 825910"/>
              <a:gd name="connsiteX25" fmla="*/ 651278 w 1108478"/>
              <a:gd name="connsiteY25" fmla="*/ 589935 h 825910"/>
              <a:gd name="connsiteX26" fmla="*/ 666027 w 1108478"/>
              <a:gd name="connsiteY26" fmla="*/ 530942 h 825910"/>
              <a:gd name="connsiteX27" fmla="*/ 562788 w 1108478"/>
              <a:gd name="connsiteY27" fmla="*/ 516193 h 825910"/>
              <a:gd name="connsiteX28" fmla="*/ 577536 w 1108478"/>
              <a:gd name="connsiteY28" fmla="*/ 575187 h 825910"/>
              <a:gd name="connsiteX29" fmla="*/ 695523 w 1108478"/>
              <a:gd name="connsiteY29" fmla="*/ 560439 h 825910"/>
              <a:gd name="connsiteX30" fmla="*/ 725020 w 1108478"/>
              <a:gd name="connsiteY30" fmla="*/ 427703 h 825910"/>
              <a:gd name="connsiteX31" fmla="*/ 680775 w 1108478"/>
              <a:gd name="connsiteY31" fmla="*/ 442451 h 825910"/>
              <a:gd name="connsiteX32" fmla="*/ 725020 w 1108478"/>
              <a:gd name="connsiteY32" fmla="*/ 471948 h 825910"/>
              <a:gd name="connsiteX33" fmla="*/ 813510 w 1108478"/>
              <a:gd name="connsiteY33" fmla="*/ 457200 h 825910"/>
              <a:gd name="connsiteX34" fmla="*/ 754517 w 1108478"/>
              <a:gd name="connsiteY34" fmla="*/ 280219 h 825910"/>
              <a:gd name="connsiteX35" fmla="*/ 725020 w 1108478"/>
              <a:gd name="connsiteY35" fmla="*/ 324464 h 825910"/>
              <a:gd name="connsiteX36" fmla="*/ 813510 w 1108478"/>
              <a:gd name="connsiteY36" fmla="*/ 324464 h 825910"/>
              <a:gd name="connsiteX37" fmla="*/ 769265 w 1108478"/>
              <a:gd name="connsiteY37" fmla="*/ 235974 h 825910"/>
              <a:gd name="connsiteX38" fmla="*/ 754517 w 1108478"/>
              <a:gd name="connsiteY38" fmla="*/ 280219 h 825910"/>
              <a:gd name="connsiteX39" fmla="*/ 857756 w 1108478"/>
              <a:gd name="connsiteY39" fmla="*/ 265471 h 825910"/>
              <a:gd name="connsiteX40" fmla="*/ 902001 w 1108478"/>
              <a:gd name="connsiteY40" fmla="*/ 162232 h 825910"/>
              <a:gd name="connsiteX41" fmla="*/ 872504 w 1108478"/>
              <a:gd name="connsiteY41" fmla="*/ 117987 h 825910"/>
              <a:gd name="connsiteX42" fmla="*/ 887252 w 1108478"/>
              <a:gd name="connsiteY42" fmla="*/ 162232 h 825910"/>
              <a:gd name="connsiteX43" fmla="*/ 960994 w 1108478"/>
              <a:gd name="connsiteY43" fmla="*/ 103239 h 825910"/>
              <a:gd name="connsiteX44" fmla="*/ 1019988 w 1108478"/>
              <a:gd name="connsiteY44" fmla="*/ 73742 h 825910"/>
              <a:gd name="connsiteX45" fmla="*/ 1064233 w 1108478"/>
              <a:gd name="connsiteY45" fmla="*/ 29497 h 825910"/>
              <a:gd name="connsiteX46" fmla="*/ 1108478 w 1108478"/>
              <a:gd name="connsiteY46" fmla="*/ 0 h 8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08478" h="825910">
                <a:moveTo>
                  <a:pt x="46594" y="398206"/>
                </a:moveTo>
                <a:cubicBezTo>
                  <a:pt x="20856" y="441103"/>
                  <a:pt x="-25064" y="478239"/>
                  <a:pt x="17098" y="530942"/>
                </a:cubicBezTo>
                <a:cubicBezTo>
                  <a:pt x="26810" y="543081"/>
                  <a:pt x="46595" y="540774"/>
                  <a:pt x="61343" y="545690"/>
                </a:cubicBezTo>
                <a:cubicBezTo>
                  <a:pt x="101072" y="535758"/>
                  <a:pt x="140976" y="539836"/>
                  <a:pt x="149833" y="486697"/>
                </a:cubicBezTo>
                <a:cubicBezTo>
                  <a:pt x="152389" y="471362"/>
                  <a:pt x="140001" y="457200"/>
                  <a:pt x="135085" y="442451"/>
                </a:cubicBezTo>
                <a:cubicBezTo>
                  <a:pt x="91704" y="507524"/>
                  <a:pt x="76484" y="509800"/>
                  <a:pt x="120336" y="619432"/>
                </a:cubicBezTo>
                <a:cubicBezTo>
                  <a:pt x="126110" y="633866"/>
                  <a:pt x="149833" y="629265"/>
                  <a:pt x="164581" y="634181"/>
                </a:cubicBezTo>
                <a:cubicBezTo>
                  <a:pt x="189162" y="629265"/>
                  <a:pt x="220598" y="637157"/>
                  <a:pt x="238323" y="619432"/>
                </a:cubicBezTo>
                <a:cubicBezTo>
                  <a:pt x="249316" y="608439"/>
                  <a:pt x="208512" y="598910"/>
                  <a:pt x="194078" y="604684"/>
                </a:cubicBezTo>
                <a:cubicBezTo>
                  <a:pt x="177620" y="611267"/>
                  <a:pt x="174413" y="634181"/>
                  <a:pt x="164581" y="648929"/>
                </a:cubicBezTo>
                <a:cubicBezTo>
                  <a:pt x="159665" y="663677"/>
                  <a:pt x="144059" y="678740"/>
                  <a:pt x="149833" y="693174"/>
                </a:cubicBezTo>
                <a:cubicBezTo>
                  <a:pt x="161150" y="721467"/>
                  <a:pt x="233823" y="732607"/>
                  <a:pt x="253072" y="737419"/>
                </a:cubicBezTo>
                <a:cubicBezTo>
                  <a:pt x="256421" y="736861"/>
                  <a:pt x="385805" y="737414"/>
                  <a:pt x="371059" y="678426"/>
                </a:cubicBezTo>
                <a:cubicBezTo>
                  <a:pt x="367289" y="663344"/>
                  <a:pt x="341562" y="668593"/>
                  <a:pt x="326814" y="663677"/>
                </a:cubicBezTo>
                <a:cubicBezTo>
                  <a:pt x="311900" y="686047"/>
                  <a:pt x="282568" y="721637"/>
                  <a:pt x="282568" y="752168"/>
                </a:cubicBezTo>
                <a:cubicBezTo>
                  <a:pt x="282568" y="767714"/>
                  <a:pt x="285177" y="786701"/>
                  <a:pt x="297317" y="796413"/>
                </a:cubicBezTo>
                <a:cubicBezTo>
                  <a:pt x="313145" y="809075"/>
                  <a:pt x="336820" y="805593"/>
                  <a:pt x="356310" y="811161"/>
                </a:cubicBezTo>
                <a:cubicBezTo>
                  <a:pt x="371258" y="815432"/>
                  <a:pt x="385807" y="820994"/>
                  <a:pt x="400556" y="825910"/>
                </a:cubicBezTo>
                <a:cubicBezTo>
                  <a:pt x="420220" y="820994"/>
                  <a:pt x="443721" y="823823"/>
                  <a:pt x="459549" y="811161"/>
                </a:cubicBezTo>
                <a:cubicBezTo>
                  <a:pt x="471688" y="801449"/>
                  <a:pt x="485291" y="777909"/>
                  <a:pt x="474298" y="766916"/>
                </a:cubicBezTo>
                <a:cubicBezTo>
                  <a:pt x="463305" y="755923"/>
                  <a:pt x="444801" y="776748"/>
                  <a:pt x="430052" y="781664"/>
                </a:cubicBezTo>
                <a:cubicBezTo>
                  <a:pt x="475423" y="796788"/>
                  <a:pt x="495583" y="811639"/>
                  <a:pt x="548039" y="781664"/>
                </a:cubicBezTo>
                <a:cubicBezTo>
                  <a:pt x="563429" y="772870"/>
                  <a:pt x="567704" y="752167"/>
                  <a:pt x="577536" y="737419"/>
                </a:cubicBezTo>
                <a:cubicBezTo>
                  <a:pt x="582452" y="707922"/>
                  <a:pt x="585798" y="678120"/>
                  <a:pt x="592285" y="648929"/>
                </a:cubicBezTo>
                <a:cubicBezTo>
                  <a:pt x="595657" y="633753"/>
                  <a:pt x="596040" y="615677"/>
                  <a:pt x="607033" y="604684"/>
                </a:cubicBezTo>
                <a:cubicBezTo>
                  <a:pt x="618026" y="593691"/>
                  <a:pt x="636530" y="594851"/>
                  <a:pt x="651278" y="589935"/>
                </a:cubicBezTo>
                <a:cubicBezTo>
                  <a:pt x="656194" y="570271"/>
                  <a:pt x="675092" y="549072"/>
                  <a:pt x="666027" y="530942"/>
                </a:cubicBezTo>
                <a:cubicBezTo>
                  <a:pt x="639992" y="478872"/>
                  <a:pt x="594753" y="505538"/>
                  <a:pt x="562788" y="516193"/>
                </a:cubicBezTo>
                <a:cubicBezTo>
                  <a:pt x="567704" y="535858"/>
                  <a:pt x="564874" y="559359"/>
                  <a:pt x="577536" y="575187"/>
                </a:cubicBezTo>
                <a:cubicBezTo>
                  <a:pt x="608362" y="613720"/>
                  <a:pt x="672969" y="569460"/>
                  <a:pt x="695523" y="560439"/>
                </a:cubicBezTo>
                <a:cubicBezTo>
                  <a:pt x="734147" y="521814"/>
                  <a:pt x="781571" y="498392"/>
                  <a:pt x="725020" y="427703"/>
                </a:cubicBezTo>
                <a:cubicBezTo>
                  <a:pt x="715309" y="415564"/>
                  <a:pt x="695523" y="437535"/>
                  <a:pt x="680775" y="442451"/>
                </a:cubicBezTo>
                <a:cubicBezTo>
                  <a:pt x="695523" y="452283"/>
                  <a:pt x="707403" y="469990"/>
                  <a:pt x="725020" y="471948"/>
                </a:cubicBezTo>
                <a:cubicBezTo>
                  <a:pt x="754741" y="475250"/>
                  <a:pt x="800137" y="483947"/>
                  <a:pt x="813510" y="457200"/>
                </a:cubicBezTo>
                <a:cubicBezTo>
                  <a:pt x="858981" y="366257"/>
                  <a:pt x="800948" y="326650"/>
                  <a:pt x="754517" y="280219"/>
                </a:cubicBezTo>
                <a:cubicBezTo>
                  <a:pt x="744685" y="294967"/>
                  <a:pt x="720721" y="307268"/>
                  <a:pt x="725020" y="324464"/>
                </a:cubicBezTo>
                <a:cubicBezTo>
                  <a:pt x="734096" y="360769"/>
                  <a:pt x="804434" y="327489"/>
                  <a:pt x="813510" y="324464"/>
                </a:cubicBezTo>
                <a:cubicBezTo>
                  <a:pt x="798762" y="294967"/>
                  <a:pt x="795648" y="255761"/>
                  <a:pt x="769265" y="235974"/>
                </a:cubicBezTo>
                <a:cubicBezTo>
                  <a:pt x="756828" y="226646"/>
                  <a:pt x="739769" y="275303"/>
                  <a:pt x="754517" y="280219"/>
                </a:cubicBezTo>
                <a:cubicBezTo>
                  <a:pt x="787495" y="291212"/>
                  <a:pt x="823343" y="270387"/>
                  <a:pt x="857756" y="265471"/>
                </a:cubicBezTo>
                <a:cubicBezTo>
                  <a:pt x="859678" y="261627"/>
                  <a:pt x="904713" y="178505"/>
                  <a:pt x="902001" y="162232"/>
                </a:cubicBezTo>
                <a:cubicBezTo>
                  <a:pt x="899087" y="144748"/>
                  <a:pt x="882336" y="132735"/>
                  <a:pt x="872504" y="117987"/>
                </a:cubicBezTo>
                <a:cubicBezTo>
                  <a:pt x="877420" y="132735"/>
                  <a:pt x="872818" y="156458"/>
                  <a:pt x="887252" y="162232"/>
                </a:cubicBezTo>
                <a:cubicBezTo>
                  <a:pt x="947167" y="186198"/>
                  <a:pt x="950697" y="134130"/>
                  <a:pt x="960994" y="103239"/>
                </a:cubicBezTo>
                <a:cubicBezTo>
                  <a:pt x="930678" y="12287"/>
                  <a:pt x="943322" y="92908"/>
                  <a:pt x="1019988" y="73742"/>
                </a:cubicBezTo>
                <a:cubicBezTo>
                  <a:pt x="1040223" y="68683"/>
                  <a:pt x="1048210" y="42850"/>
                  <a:pt x="1064233" y="29497"/>
                </a:cubicBezTo>
                <a:cubicBezTo>
                  <a:pt x="1077850" y="18149"/>
                  <a:pt x="1108478" y="0"/>
                  <a:pt x="110847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5803647" y="2597840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Protease</a:t>
            </a:r>
            <a:r>
              <a:rPr lang="fr-BE" dirty="0" smtClean="0"/>
              <a:t> system</a:t>
            </a:r>
          </a:p>
          <a:p>
            <a:r>
              <a:rPr lang="fr-BE" dirty="0" err="1" smtClean="0"/>
              <a:t>e.g</a:t>
            </a:r>
            <a:r>
              <a:rPr lang="fr-BE" dirty="0" smtClean="0"/>
              <a:t>. </a:t>
            </a:r>
            <a:r>
              <a:rPr lang="fr-BE" dirty="0" err="1" smtClean="0"/>
              <a:t>ClpXP</a:t>
            </a:r>
            <a:endParaRPr lang="fr-BE" dirty="0"/>
          </a:p>
        </p:txBody>
      </p:sp>
      <p:sp>
        <p:nvSpPr>
          <p:cNvPr id="20" name="Flèche courbée vers le haut 19"/>
          <p:cNvSpPr/>
          <p:nvPr/>
        </p:nvSpPr>
        <p:spPr>
          <a:xfrm rot="10641831">
            <a:off x="3928497" y="2623584"/>
            <a:ext cx="879253" cy="2337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687057" y="2247672"/>
            <a:ext cx="1880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ATP -&gt; ADP + Pi</a:t>
            </a:r>
            <a:endParaRPr lang="fr-BE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323528" y="260648"/>
            <a:ext cx="605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</a:rPr>
              <a:t>E. coli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whole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biosensor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: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status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543041" y="2060848"/>
            <a:ext cx="1706367" cy="5426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98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2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9144000" cy="75608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512" y="303039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 smtClean="0">
                <a:solidFill>
                  <a:srgbClr val="C00000"/>
                </a:solidFill>
              </a:rPr>
              <a:t>Red</a:t>
            </a:r>
            <a:r>
              <a:rPr lang="fr-BE" sz="2400" b="1" dirty="0" smtClean="0">
                <a:solidFill>
                  <a:srgbClr val="C00000"/>
                </a:solidFill>
              </a:rPr>
              <a:t> </a:t>
            </a:r>
            <a:r>
              <a:rPr lang="fr-BE" sz="2400" b="1" dirty="0" err="1" smtClean="0">
                <a:solidFill>
                  <a:srgbClr val="C00000"/>
                </a:solidFill>
              </a:rPr>
              <a:t>biotechnology</a:t>
            </a:r>
            <a:endParaRPr lang="fr-B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123728" y="548680"/>
            <a:ext cx="893892" cy="1527382"/>
            <a:chOff x="899592" y="2083042"/>
            <a:chExt cx="2088232" cy="3002142"/>
          </a:xfrm>
        </p:grpSpPr>
        <p:sp>
          <p:nvSpPr>
            <p:cNvPr id="3" name="Rectangle à coins arrondis 2"/>
            <p:cNvSpPr/>
            <p:nvPr/>
          </p:nvSpPr>
          <p:spPr>
            <a:xfrm>
              <a:off x="1043608" y="2924944"/>
              <a:ext cx="1800200" cy="21602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99592" y="2708920"/>
              <a:ext cx="2088232" cy="57606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63688" y="2420888"/>
              <a:ext cx="288032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7704" y="2312876"/>
              <a:ext cx="45719" cy="108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920848" y="3271174"/>
              <a:ext cx="45719" cy="1467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47664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1720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63688" y="4725144"/>
              <a:ext cx="288032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31640" y="2083042"/>
              <a:ext cx="45719" cy="2376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123728" y="4293096"/>
            <a:ext cx="893892" cy="1527382"/>
            <a:chOff x="899592" y="2083042"/>
            <a:chExt cx="2088232" cy="3002142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1043608" y="2924944"/>
              <a:ext cx="1800200" cy="21602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9592" y="2708920"/>
              <a:ext cx="2088232" cy="57606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63688" y="2420888"/>
              <a:ext cx="288032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07704" y="2312876"/>
              <a:ext cx="45719" cy="108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20848" y="3271174"/>
              <a:ext cx="45719" cy="1467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47664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51720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63688" y="4725144"/>
              <a:ext cx="288032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31640" y="2083042"/>
              <a:ext cx="45719" cy="2376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123728" y="2405674"/>
            <a:ext cx="893892" cy="1527382"/>
            <a:chOff x="899592" y="2083042"/>
            <a:chExt cx="2088232" cy="3002142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1043608" y="2924944"/>
              <a:ext cx="1800200" cy="21602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9592" y="2708920"/>
              <a:ext cx="2088232" cy="57606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63688" y="2420888"/>
              <a:ext cx="288032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07704" y="2312876"/>
              <a:ext cx="45719" cy="108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20848" y="3271174"/>
              <a:ext cx="45719" cy="1467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47664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51720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63688" y="4725144"/>
              <a:ext cx="288032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331640" y="2083042"/>
              <a:ext cx="45719" cy="2376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1547664" y="13314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30°C</a:t>
            </a:r>
            <a:endParaRPr lang="fr-BE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1547664" y="321889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37°C</a:t>
            </a:r>
            <a:endParaRPr lang="fr-BE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1547664" y="494709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42°C</a:t>
            </a:r>
            <a:endParaRPr lang="fr-BE" b="1" dirty="0"/>
          </a:p>
        </p:txBody>
      </p:sp>
      <p:cxnSp>
        <p:nvCxnSpPr>
          <p:cNvPr id="35" name="Connecteur droit avec flèche 34"/>
          <p:cNvCxnSpPr>
            <a:endCxn id="43" idx="1"/>
          </p:cNvCxnSpPr>
          <p:nvPr/>
        </p:nvCxnSpPr>
        <p:spPr>
          <a:xfrm>
            <a:off x="4035467" y="2634286"/>
            <a:ext cx="3157157" cy="36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029930" y="3312599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3750010" y="1322913"/>
            <a:ext cx="0" cy="3658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3750010" y="1312519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3750010" y="3312599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3750010" y="4980958"/>
            <a:ext cx="576064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932484" y="1410150"/>
            <a:ext cx="792088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/>
          <p:cNvSpPr/>
          <p:nvPr/>
        </p:nvSpPr>
        <p:spPr>
          <a:xfrm>
            <a:off x="7192624" y="2634286"/>
            <a:ext cx="351656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Rectangle 43"/>
          <p:cNvSpPr/>
          <p:nvPr/>
        </p:nvSpPr>
        <p:spPr>
          <a:xfrm rot="5400000">
            <a:off x="7280538" y="2578184"/>
            <a:ext cx="1758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5" name="Connecteur droit avec flèche 44"/>
          <p:cNvCxnSpPr/>
          <p:nvPr/>
        </p:nvCxnSpPr>
        <p:spPr>
          <a:xfrm>
            <a:off x="7544280" y="267029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7048608" y="279105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T-</a:t>
            </a:r>
            <a:r>
              <a:rPr lang="fr-BE" sz="1200" dirty="0" err="1" smtClean="0"/>
              <a:t>junction</a:t>
            </a:r>
            <a:endParaRPr lang="fr-BE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7327541" y="1960591"/>
            <a:ext cx="1852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/>
              <a:t>Q</a:t>
            </a:r>
            <a:r>
              <a:rPr lang="fr-BE" sz="1600" b="1" baseline="-25000" dirty="0" smtClean="0"/>
              <a:t>FC </a:t>
            </a:r>
            <a:r>
              <a:rPr lang="fr-BE" sz="1600" b="1" dirty="0" smtClean="0"/>
              <a:t>= 33 µL/min</a:t>
            </a:r>
            <a:endParaRPr lang="fr-BE" sz="1600" b="1" dirty="0"/>
          </a:p>
        </p:txBody>
      </p:sp>
      <p:cxnSp>
        <p:nvCxnSpPr>
          <p:cNvPr id="48" name="Connecteur droit avec flèche 47"/>
          <p:cNvCxnSpPr/>
          <p:nvPr/>
        </p:nvCxnSpPr>
        <p:spPr>
          <a:xfrm flipH="1" flipV="1">
            <a:off x="7366340" y="1698182"/>
            <a:ext cx="419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6019479" y="1085873"/>
            <a:ext cx="170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Flow </a:t>
            </a:r>
            <a:r>
              <a:rPr lang="fr-BE" b="1" dirty="0" err="1" smtClean="0"/>
              <a:t>Cytometry</a:t>
            </a:r>
            <a:endParaRPr lang="fr-BE" b="1" dirty="0"/>
          </a:p>
        </p:txBody>
      </p:sp>
      <p:sp>
        <p:nvSpPr>
          <p:cNvPr id="50" name="Rectangle 49"/>
          <p:cNvSpPr/>
          <p:nvPr/>
        </p:nvSpPr>
        <p:spPr>
          <a:xfrm>
            <a:off x="6724572" y="1410150"/>
            <a:ext cx="1008112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8120344" y="2670290"/>
            <a:ext cx="0" cy="948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>
            <a:off x="4467001" y="3618709"/>
            <a:ext cx="36533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5932484" y="3677543"/>
            <a:ext cx="232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Sampling</a:t>
            </a:r>
            <a:r>
              <a:rPr lang="fr-BE" dirty="0" smtClean="0"/>
              <a:t> </a:t>
            </a:r>
            <a:r>
              <a:rPr lang="fr-BE" dirty="0" err="1" smtClean="0"/>
              <a:t>loop</a:t>
            </a:r>
            <a:r>
              <a:rPr lang="fr-BE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32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21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29" y="0"/>
            <a:ext cx="767055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51520" y="134076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GFPmut3</a:t>
            </a:r>
          </a:p>
          <a:p>
            <a:r>
              <a:rPr lang="fr-BE" dirty="0" smtClean="0"/>
              <a:t>(stable variant)</a:t>
            </a: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254604" y="310583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GFPAAV</a:t>
            </a:r>
          </a:p>
          <a:p>
            <a:r>
              <a:rPr lang="fr-BE" dirty="0" smtClean="0"/>
              <a:t>(</a:t>
            </a:r>
            <a:r>
              <a:rPr lang="fr-BE" dirty="0" err="1" smtClean="0"/>
              <a:t>unstable</a:t>
            </a:r>
            <a:r>
              <a:rPr lang="fr-BE" dirty="0" smtClean="0"/>
              <a:t> variant)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5230941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GFPLAA</a:t>
            </a:r>
          </a:p>
          <a:p>
            <a:r>
              <a:rPr lang="fr-BE" dirty="0" smtClean="0"/>
              <a:t>(</a:t>
            </a:r>
            <a:r>
              <a:rPr lang="fr-BE" dirty="0" err="1" smtClean="0"/>
              <a:t>very</a:t>
            </a:r>
            <a:r>
              <a:rPr lang="fr-BE" dirty="0" smtClean="0"/>
              <a:t> </a:t>
            </a:r>
            <a:r>
              <a:rPr lang="fr-BE" dirty="0" err="1" smtClean="0"/>
              <a:t>unstable</a:t>
            </a:r>
            <a:r>
              <a:rPr lang="fr-BE" dirty="0" smtClean="0"/>
              <a:t> variant)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202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22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647"/>
            <a:ext cx="9144000" cy="469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915"/>
            <a:ext cx="7321296" cy="54894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63" y="4180023"/>
            <a:ext cx="4069085" cy="26602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1835696" y="2060848"/>
            <a:ext cx="2160240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1979712" y="908720"/>
            <a:ext cx="3816424" cy="3528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123728" y="908720"/>
            <a:ext cx="5305072" cy="3271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23528" y="515719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Batch </a:t>
            </a:r>
            <a:r>
              <a:rPr lang="fr-BE" dirty="0" err="1"/>
              <a:t>b</a:t>
            </a:r>
            <a:r>
              <a:rPr lang="fr-BE" dirty="0" err="1" smtClean="0"/>
              <a:t>ioreactor</a:t>
            </a:r>
            <a:r>
              <a:rPr lang="fr-BE" dirty="0" smtClean="0"/>
              <a:t> </a:t>
            </a:r>
            <a:r>
              <a:rPr lang="fr-BE" dirty="0" smtClean="0"/>
              <a:t>at 37°C</a:t>
            </a:r>
          </a:p>
          <a:p>
            <a:r>
              <a:rPr lang="fr-BE" dirty="0" err="1" smtClean="0"/>
              <a:t>Bistability</a:t>
            </a:r>
            <a:endParaRPr lang="fr-BE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521525" y="4725144"/>
            <a:ext cx="36004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868144" y="4725144"/>
            <a:ext cx="36004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7308304" y="4725144"/>
            <a:ext cx="36004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4470075" y="6165304"/>
            <a:ext cx="317949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5940152" y="6165304"/>
            <a:ext cx="317949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7308304" y="6165304"/>
            <a:ext cx="317949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58342" y="431086"/>
            <a:ext cx="3672408" cy="523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BACKGROUND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95536" y="1484784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Extracellular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perturbations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increases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viability</a:t>
            </a:r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endParaRPr lang="fr-BE" dirty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 smtClean="0"/>
          </a:p>
          <a:p>
            <a:r>
              <a:rPr lang="fr-BE" dirty="0" err="1" smtClean="0"/>
              <a:t>Analysis</a:t>
            </a:r>
            <a:r>
              <a:rPr lang="fr-BE" dirty="0" smtClean="0"/>
              <a:t> </a:t>
            </a:r>
            <a:r>
              <a:rPr lang="fr-BE" dirty="0" err="1" smtClean="0"/>
              <a:t>performed</a:t>
            </a:r>
            <a:r>
              <a:rPr lang="fr-BE" dirty="0" smtClean="0"/>
              <a:t> by flow </a:t>
            </a:r>
            <a:r>
              <a:rPr lang="fr-BE" dirty="0" err="1" smtClean="0"/>
              <a:t>cytometry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propidium</a:t>
            </a:r>
            <a:r>
              <a:rPr lang="fr-BE" dirty="0" smtClean="0"/>
              <a:t> </a:t>
            </a:r>
            <a:r>
              <a:rPr lang="fr-BE" dirty="0" err="1" smtClean="0"/>
              <a:t>iodide</a:t>
            </a:r>
            <a:r>
              <a:rPr lang="fr-BE" dirty="0" smtClean="0"/>
              <a:t> exclusion test and </a:t>
            </a:r>
            <a:r>
              <a:rPr lang="fr-BE" dirty="0" err="1" smtClean="0"/>
              <a:t>thus</a:t>
            </a:r>
            <a:r>
              <a:rPr lang="fr-BE" dirty="0" smtClean="0"/>
              <a:t> </a:t>
            </a:r>
            <a:r>
              <a:rPr lang="fr-BE" dirty="0" err="1" smtClean="0"/>
              <a:t>related</a:t>
            </a:r>
            <a:r>
              <a:rPr lang="fr-BE" dirty="0" smtClean="0"/>
              <a:t> to </a:t>
            </a:r>
            <a:r>
              <a:rPr lang="fr-BE" dirty="0" err="1" smtClean="0"/>
              <a:t>cell</a:t>
            </a:r>
            <a:r>
              <a:rPr lang="fr-BE" dirty="0" smtClean="0"/>
              <a:t> membrane </a:t>
            </a:r>
            <a:r>
              <a:rPr lang="fr-BE" dirty="0" err="1" smtClean="0"/>
              <a:t>permeability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E1C7-7533-4012-ACDF-D6D06B205413}" type="slidenum">
              <a:rPr lang="fr-BE" smtClean="0"/>
              <a:t>24</a:t>
            </a:fld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31876"/>
            <a:ext cx="4267200" cy="278130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3059832" y="2996952"/>
            <a:ext cx="2592288" cy="7200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5796136" y="2924944"/>
            <a:ext cx="83794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orme libre 11"/>
          <p:cNvSpPr/>
          <p:nvPr/>
        </p:nvSpPr>
        <p:spPr>
          <a:xfrm>
            <a:off x="2978727" y="3020291"/>
            <a:ext cx="2673928" cy="1385454"/>
          </a:xfrm>
          <a:custGeom>
            <a:avLst/>
            <a:gdLst>
              <a:gd name="connsiteX0" fmla="*/ 0 w 2673928"/>
              <a:gd name="connsiteY0" fmla="*/ 0 h 1385454"/>
              <a:gd name="connsiteX1" fmla="*/ 706582 w 2673928"/>
              <a:gd name="connsiteY1" fmla="*/ 27709 h 1385454"/>
              <a:gd name="connsiteX2" fmla="*/ 1330037 w 2673928"/>
              <a:gd name="connsiteY2" fmla="*/ 138545 h 1385454"/>
              <a:gd name="connsiteX3" fmla="*/ 1842655 w 2673928"/>
              <a:gd name="connsiteY3" fmla="*/ 304800 h 1385454"/>
              <a:gd name="connsiteX4" fmla="*/ 2161309 w 2673928"/>
              <a:gd name="connsiteY4" fmla="*/ 678873 h 1385454"/>
              <a:gd name="connsiteX5" fmla="*/ 2466109 w 2673928"/>
              <a:gd name="connsiteY5" fmla="*/ 983673 h 1385454"/>
              <a:gd name="connsiteX6" fmla="*/ 2673928 w 2673928"/>
              <a:gd name="connsiteY6" fmla="*/ 1385454 h 138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3928" h="1385454">
                <a:moveTo>
                  <a:pt x="0" y="0"/>
                </a:moveTo>
                <a:cubicBezTo>
                  <a:pt x="242454" y="2309"/>
                  <a:pt x="484909" y="4618"/>
                  <a:pt x="706582" y="27709"/>
                </a:cubicBezTo>
                <a:cubicBezTo>
                  <a:pt x="928255" y="50800"/>
                  <a:pt x="1140692" y="92363"/>
                  <a:pt x="1330037" y="138545"/>
                </a:cubicBezTo>
                <a:cubicBezTo>
                  <a:pt x="1519382" y="184727"/>
                  <a:pt x="1704110" y="214745"/>
                  <a:pt x="1842655" y="304800"/>
                </a:cubicBezTo>
                <a:cubicBezTo>
                  <a:pt x="1981200" y="394855"/>
                  <a:pt x="2057400" y="565728"/>
                  <a:pt x="2161309" y="678873"/>
                </a:cubicBezTo>
                <a:cubicBezTo>
                  <a:pt x="2265218" y="792018"/>
                  <a:pt x="2380672" y="865909"/>
                  <a:pt x="2466109" y="983673"/>
                </a:cubicBezTo>
                <a:cubicBezTo>
                  <a:pt x="2551546" y="1101437"/>
                  <a:pt x="2612737" y="1243445"/>
                  <a:pt x="2673928" y="1385454"/>
                </a:cubicBez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/>
          <p:cNvSpPr/>
          <p:nvPr/>
        </p:nvSpPr>
        <p:spPr>
          <a:xfrm>
            <a:off x="5868144" y="4149080"/>
            <a:ext cx="837948" cy="28803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359692" y="5013176"/>
            <a:ext cx="45823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Enfors</a:t>
            </a:r>
            <a:r>
              <a:rPr lang="en-US" sz="1400" dirty="0"/>
              <a:t> </a:t>
            </a:r>
            <a:r>
              <a:rPr lang="en-US" sz="1400" dirty="0" smtClean="0"/>
              <a:t>SO,</a:t>
            </a:r>
            <a:r>
              <a:rPr lang="en-US" sz="1400" i="1" dirty="0" smtClean="0"/>
              <a:t> et al.</a:t>
            </a:r>
            <a:r>
              <a:rPr lang="en-US" sz="1400" dirty="0" smtClean="0"/>
              <a:t> Physiological </a:t>
            </a:r>
            <a:r>
              <a:rPr lang="en-US" sz="1400" dirty="0"/>
              <a:t>responses to mixing in large scale bioreactors. </a:t>
            </a:r>
            <a:r>
              <a:rPr lang="en-US" sz="1400" i="1" dirty="0"/>
              <a:t>Journal of biotechnology </a:t>
            </a:r>
            <a:r>
              <a:rPr lang="en-US" sz="1400" b="1" dirty="0"/>
              <a:t>85</a:t>
            </a:r>
            <a:r>
              <a:rPr lang="en-US" sz="1400" dirty="0"/>
              <a:t>: 175-185 (2001)</a:t>
            </a:r>
            <a:endParaRPr lang="fr-BE" sz="1400" dirty="0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42874" y="142875"/>
            <a:ext cx="8749605" cy="749141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28575" algn="ctr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BE" sz="2200" b="1" dirty="0" smtClean="0">
                <a:solidFill>
                  <a:schemeClr val="bg1"/>
                </a:solidFill>
              </a:rPr>
              <a:t>How to control </a:t>
            </a:r>
            <a:r>
              <a:rPr lang="fr-BE" sz="2200" b="1" dirty="0" err="1" smtClean="0">
                <a:solidFill>
                  <a:schemeClr val="bg1"/>
                </a:solidFill>
              </a:rPr>
              <a:t>microbial</a:t>
            </a:r>
            <a:r>
              <a:rPr lang="fr-BE" sz="2200" b="1" dirty="0" smtClean="0">
                <a:solidFill>
                  <a:schemeClr val="bg1"/>
                </a:solidFill>
              </a:rPr>
              <a:t> </a:t>
            </a:r>
            <a:r>
              <a:rPr lang="fr-BE" sz="2200" b="1" dirty="0" err="1">
                <a:solidFill>
                  <a:schemeClr val="bg1"/>
                </a:solidFill>
              </a:rPr>
              <a:t>phenotypic</a:t>
            </a:r>
            <a:r>
              <a:rPr lang="fr-BE" sz="2200" b="1" dirty="0">
                <a:solidFill>
                  <a:schemeClr val="bg1"/>
                </a:solidFill>
              </a:rPr>
              <a:t> </a:t>
            </a:r>
            <a:r>
              <a:rPr lang="fr-BE" sz="2200" b="1" dirty="0" err="1" smtClean="0">
                <a:solidFill>
                  <a:schemeClr val="bg1"/>
                </a:solidFill>
              </a:rPr>
              <a:t>heterogeneity</a:t>
            </a:r>
            <a:r>
              <a:rPr lang="fr-BE" sz="2200" b="1" dirty="0" smtClean="0">
                <a:solidFill>
                  <a:schemeClr val="bg1"/>
                </a:solidFill>
              </a:rPr>
              <a:t> ?</a:t>
            </a:r>
          </a:p>
          <a:p>
            <a:pPr eaLnBrk="1" hangingPunct="1">
              <a:buFont typeface="Wingdings" pitchFamily="2" charset="2"/>
              <a:buNone/>
            </a:pPr>
            <a:r>
              <a:rPr lang="fr-BE" sz="1600" b="1" dirty="0" smtClean="0">
                <a:solidFill>
                  <a:schemeClr val="bg1"/>
                </a:solidFill>
              </a:rPr>
              <a:t>Single </a:t>
            </a:r>
            <a:r>
              <a:rPr lang="fr-BE" sz="1600" b="1" dirty="0" err="1" smtClean="0">
                <a:solidFill>
                  <a:schemeClr val="bg1"/>
                </a:solidFill>
              </a:rPr>
              <a:t>cell</a:t>
            </a:r>
            <a:r>
              <a:rPr lang="fr-BE" sz="1600" b="1" dirty="0" smtClean="0">
                <a:solidFill>
                  <a:schemeClr val="bg1"/>
                </a:solidFill>
              </a:rPr>
              <a:t> </a:t>
            </a:r>
            <a:r>
              <a:rPr lang="fr-BE" sz="1600" b="1" dirty="0" err="1" smtClean="0">
                <a:solidFill>
                  <a:schemeClr val="bg1"/>
                </a:solidFill>
              </a:rPr>
              <a:t>analysis</a:t>
            </a:r>
            <a:r>
              <a:rPr lang="fr-BE" sz="1600" b="1" dirty="0" smtClean="0">
                <a:solidFill>
                  <a:schemeClr val="bg1"/>
                </a:solidFill>
              </a:rPr>
              <a:t> in </a:t>
            </a:r>
            <a:r>
              <a:rPr lang="fr-BE" sz="1600" b="1" dirty="0" err="1" smtClean="0">
                <a:solidFill>
                  <a:schemeClr val="bg1"/>
                </a:solidFill>
              </a:rPr>
              <a:t>process</a:t>
            </a:r>
            <a:r>
              <a:rPr lang="fr-BE" sz="1600" b="1" dirty="0" smtClean="0">
                <a:solidFill>
                  <a:schemeClr val="bg1"/>
                </a:solidFill>
              </a:rPr>
              <a:t> conditions : membrane </a:t>
            </a:r>
            <a:r>
              <a:rPr lang="fr-BE" sz="1600" b="1" dirty="0" err="1" smtClean="0">
                <a:solidFill>
                  <a:schemeClr val="bg1"/>
                </a:solidFill>
              </a:rPr>
              <a:t>permeability</a:t>
            </a:r>
            <a:r>
              <a:rPr lang="fr-BE" sz="1600" b="1" dirty="0" smtClean="0">
                <a:solidFill>
                  <a:schemeClr val="bg1"/>
                </a:solidFill>
              </a:rPr>
              <a:t> and </a:t>
            </a:r>
            <a:r>
              <a:rPr lang="fr-BE" sz="1600" b="1" dirty="0" err="1" smtClean="0">
                <a:solidFill>
                  <a:schemeClr val="bg1"/>
                </a:solidFill>
              </a:rPr>
              <a:t>protein</a:t>
            </a:r>
            <a:r>
              <a:rPr lang="fr-BE" sz="1600" b="1" dirty="0" smtClean="0">
                <a:solidFill>
                  <a:schemeClr val="bg1"/>
                </a:solidFill>
              </a:rPr>
              <a:t> </a:t>
            </a:r>
            <a:r>
              <a:rPr lang="fr-BE" sz="1600" b="1" dirty="0" err="1" smtClean="0">
                <a:solidFill>
                  <a:schemeClr val="bg1"/>
                </a:solidFill>
              </a:rPr>
              <a:t>leakage</a:t>
            </a:r>
            <a:endParaRPr lang="fr-B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26064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/>
              <a:t>Intermediate</a:t>
            </a:r>
            <a:r>
              <a:rPr lang="fr-BE" b="1" dirty="0" smtClean="0"/>
              <a:t> PI </a:t>
            </a:r>
            <a:r>
              <a:rPr lang="fr-BE" b="1" dirty="0" err="1" smtClean="0"/>
              <a:t>uptake</a:t>
            </a:r>
            <a:r>
              <a:rPr lang="fr-BE" b="1" dirty="0"/>
              <a:t> </a:t>
            </a:r>
            <a:r>
              <a:rPr lang="fr-BE" b="1" dirty="0" smtClean="0"/>
              <a:t>:</a:t>
            </a:r>
          </a:p>
          <a:p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08720"/>
            <a:ext cx="6270452" cy="508518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76340" y="5445224"/>
            <a:ext cx="21602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 smtClean="0"/>
              <a:t>Fed-batch, </a:t>
            </a:r>
            <a:r>
              <a:rPr lang="fr-BE" dirty="0" err="1" smtClean="0"/>
              <a:t>well</a:t>
            </a:r>
            <a:r>
              <a:rPr lang="fr-BE" dirty="0" smtClean="0"/>
              <a:t>-mixed </a:t>
            </a:r>
            <a:r>
              <a:rPr lang="fr-BE" dirty="0" err="1" smtClean="0"/>
              <a:t>reactor</a:t>
            </a:r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82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BC3A-2672-4650-98A9-CF5AAF77A3F8}" type="slidenum">
              <a:rPr lang="fr-BE" smtClean="0"/>
              <a:t>26</a:t>
            </a:fld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4968552" cy="48134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260648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substrate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limitation on membrane partial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permeabilization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: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chemostat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experiment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5364088" y="1556792"/>
            <a:ext cx="504056" cy="19442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6156176" y="2276872"/>
            <a:ext cx="2460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Chemostat</a:t>
            </a:r>
            <a:r>
              <a:rPr lang="fr-B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fr-BE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substrate</a:t>
            </a:r>
            <a:r>
              <a:rPr lang="fr-B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limitation)</a:t>
            </a:r>
            <a:endParaRPr lang="fr-B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Accolade fermante 6"/>
          <p:cNvSpPr/>
          <p:nvPr/>
        </p:nvSpPr>
        <p:spPr>
          <a:xfrm>
            <a:off x="5364088" y="4149080"/>
            <a:ext cx="504056" cy="19442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6156176" y="486916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Pulses of glucose</a:t>
            </a:r>
            <a:endParaRPr lang="fr-B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38" y="2907306"/>
            <a:ext cx="2616532" cy="19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27</a:t>
            </a:fld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79512" y="188640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Link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mixing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quality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and population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segregation</a:t>
            </a:r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3528" y="90872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Trade-off </a:t>
            </a:r>
            <a:r>
              <a:rPr lang="fr-BE" dirty="0" err="1" smtClean="0"/>
              <a:t>effect</a:t>
            </a:r>
            <a:r>
              <a:rPr lang="fr-BE" dirty="0" smtClean="0"/>
              <a:t>  -  </a:t>
            </a:r>
            <a:r>
              <a:rPr lang="fr-BE" dirty="0" err="1" smtClean="0"/>
              <a:t>microbial</a:t>
            </a:r>
            <a:r>
              <a:rPr lang="fr-BE" dirty="0" smtClean="0"/>
              <a:t> </a:t>
            </a:r>
            <a:r>
              <a:rPr lang="fr-BE" dirty="0" err="1" smtClean="0"/>
              <a:t>cells</a:t>
            </a:r>
            <a:r>
              <a:rPr lang="fr-BE" dirty="0" smtClean="0"/>
              <a:t> have to </a:t>
            </a:r>
            <a:r>
              <a:rPr lang="fr-BE" dirty="0" err="1" smtClean="0"/>
              <a:t>choose</a:t>
            </a:r>
            <a:r>
              <a:rPr lang="fr-BE" dirty="0" smtClean="0"/>
              <a:t> </a:t>
            </a:r>
            <a:r>
              <a:rPr lang="fr-BE" dirty="0" err="1" smtClean="0"/>
              <a:t>between</a:t>
            </a:r>
            <a:r>
              <a:rPr lang="fr-BE" dirty="0" smtClean="0"/>
              <a:t> :</a:t>
            </a:r>
          </a:p>
          <a:p>
            <a:endParaRPr lang="fr-BE" dirty="0"/>
          </a:p>
        </p:txBody>
      </p:sp>
      <p:sp>
        <p:nvSpPr>
          <p:cNvPr id="6" name="Ellipse 5"/>
          <p:cNvSpPr/>
          <p:nvPr/>
        </p:nvSpPr>
        <p:spPr>
          <a:xfrm>
            <a:off x="1558170" y="1628800"/>
            <a:ext cx="3816424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1630178" y="2228671"/>
            <a:ext cx="3708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chemeClr val="bg1"/>
                </a:solidFill>
              </a:rPr>
              <a:t>Improvement</a:t>
            </a:r>
            <a:r>
              <a:rPr lang="fr-BE" b="1" dirty="0" smtClean="0">
                <a:solidFill>
                  <a:schemeClr val="bg1"/>
                </a:solidFill>
              </a:rPr>
              <a:t> of the </a:t>
            </a:r>
            <a:r>
              <a:rPr lang="fr-BE" b="1" dirty="0" err="1" smtClean="0">
                <a:solidFill>
                  <a:schemeClr val="bg1"/>
                </a:solidFill>
              </a:rPr>
              <a:t>nutritional</a:t>
            </a:r>
            <a:r>
              <a:rPr lang="fr-BE" b="1" dirty="0" smtClean="0">
                <a:solidFill>
                  <a:schemeClr val="bg1"/>
                </a:solidFill>
              </a:rPr>
              <a:t> </a:t>
            </a:r>
            <a:r>
              <a:rPr lang="fr-BE" b="1" dirty="0" err="1" smtClean="0">
                <a:solidFill>
                  <a:schemeClr val="bg1"/>
                </a:solidFill>
              </a:rPr>
              <a:t>level</a:t>
            </a:r>
            <a:r>
              <a:rPr lang="fr-BE" b="1" dirty="0" smtClean="0">
                <a:solidFill>
                  <a:schemeClr val="bg1"/>
                </a:solidFill>
              </a:rPr>
              <a:t> – </a:t>
            </a:r>
            <a:r>
              <a:rPr lang="fr-BE" b="1" dirty="0" err="1" smtClean="0">
                <a:solidFill>
                  <a:schemeClr val="bg1"/>
                </a:solidFill>
              </a:rPr>
              <a:t>growth</a:t>
            </a:r>
            <a:r>
              <a:rPr lang="fr-BE" b="1" dirty="0" smtClean="0">
                <a:solidFill>
                  <a:schemeClr val="bg1"/>
                </a:solidFill>
              </a:rPr>
              <a:t> rate</a:t>
            </a:r>
          </a:p>
          <a:p>
            <a:pPr algn="ctr"/>
            <a:endParaRPr lang="fr-BE" b="1" dirty="0">
              <a:solidFill>
                <a:schemeClr val="bg1"/>
              </a:solidFill>
            </a:endParaRPr>
          </a:p>
          <a:p>
            <a:pPr algn="ctr"/>
            <a:r>
              <a:rPr lang="fr-BE" b="1" dirty="0" smtClean="0">
                <a:solidFill>
                  <a:schemeClr val="bg1"/>
                </a:solidFill>
              </a:rPr>
              <a:t>Stress </a:t>
            </a:r>
            <a:r>
              <a:rPr lang="fr-BE" b="1" dirty="0" err="1" smtClean="0">
                <a:solidFill>
                  <a:schemeClr val="bg1"/>
                </a:solidFill>
              </a:rPr>
              <a:t>sensitivity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30178" y="4149080"/>
            <a:ext cx="3816424" cy="22322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1702186" y="4748951"/>
            <a:ext cx="3708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chemeClr val="bg1"/>
                </a:solidFill>
              </a:rPr>
              <a:t>Improvement</a:t>
            </a:r>
            <a:r>
              <a:rPr lang="fr-BE" b="1" dirty="0" smtClean="0">
                <a:solidFill>
                  <a:schemeClr val="bg1"/>
                </a:solidFill>
              </a:rPr>
              <a:t> of stress </a:t>
            </a:r>
            <a:r>
              <a:rPr lang="fr-BE" b="1" dirty="0" err="1" smtClean="0">
                <a:solidFill>
                  <a:schemeClr val="bg1"/>
                </a:solidFill>
              </a:rPr>
              <a:t>resistance</a:t>
            </a:r>
            <a:endParaRPr lang="fr-BE" b="1" dirty="0" smtClean="0">
              <a:solidFill>
                <a:schemeClr val="bg1"/>
              </a:solidFill>
            </a:endParaRPr>
          </a:p>
          <a:p>
            <a:pPr algn="ctr"/>
            <a:endParaRPr lang="fr-BE" b="1" dirty="0">
              <a:solidFill>
                <a:schemeClr val="bg1"/>
              </a:solidFill>
            </a:endParaRPr>
          </a:p>
          <a:p>
            <a:pPr algn="ctr"/>
            <a:r>
              <a:rPr lang="fr-BE" b="1" dirty="0" err="1" smtClean="0">
                <a:solidFill>
                  <a:schemeClr val="bg1"/>
                </a:solidFill>
              </a:rPr>
              <a:t>Lower</a:t>
            </a:r>
            <a:r>
              <a:rPr lang="fr-BE" b="1" dirty="0" smtClean="0">
                <a:solidFill>
                  <a:schemeClr val="bg1"/>
                </a:solidFill>
              </a:rPr>
              <a:t> </a:t>
            </a:r>
            <a:r>
              <a:rPr lang="fr-BE" b="1" dirty="0" err="1" smtClean="0">
                <a:solidFill>
                  <a:schemeClr val="bg1"/>
                </a:solidFill>
              </a:rPr>
              <a:t>nutritional</a:t>
            </a:r>
            <a:r>
              <a:rPr lang="fr-BE" b="1" dirty="0" smtClean="0">
                <a:solidFill>
                  <a:schemeClr val="bg1"/>
                </a:solidFill>
              </a:rPr>
              <a:t> </a:t>
            </a:r>
            <a:r>
              <a:rPr lang="fr-BE" b="1" dirty="0" err="1" smtClean="0">
                <a:solidFill>
                  <a:schemeClr val="bg1"/>
                </a:solidFill>
              </a:rPr>
              <a:t>status</a:t>
            </a:r>
            <a:r>
              <a:rPr lang="fr-BE" b="1" dirty="0" smtClean="0">
                <a:solidFill>
                  <a:schemeClr val="bg1"/>
                </a:solidFill>
              </a:rPr>
              <a:t>– </a:t>
            </a:r>
            <a:r>
              <a:rPr lang="fr-BE" b="1" dirty="0" err="1" smtClean="0">
                <a:solidFill>
                  <a:schemeClr val="bg1"/>
                </a:solidFill>
              </a:rPr>
              <a:t>growth</a:t>
            </a:r>
            <a:r>
              <a:rPr lang="fr-BE" b="1" dirty="0" smtClean="0">
                <a:solidFill>
                  <a:schemeClr val="bg1"/>
                </a:solidFill>
              </a:rPr>
              <a:t> rate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395536" y="2758966"/>
            <a:ext cx="994271" cy="2364827"/>
          </a:xfrm>
          <a:custGeom>
            <a:avLst/>
            <a:gdLst>
              <a:gd name="connsiteX0" fmla="*/ 994271 w 994271"/>
              <a:gd name="connsiteY0" fmla="*/ 2364827 h 2364827"/>
              <a:gd name="connsiteX1" fmla="*/ 158698 w 994271"/>
              <a:gd name="connsiteY1" fmla="*/ 1671144 h 2364827"/>
              <a:gd name="connsiteX2" fmla="*/ 64105 w 994271"/>
              <a:gd name="connsiteY2" fmla="*/ 599089 h 2364827"/>
              <a:gd name="connsiteX3" fmla="*/ 883912 w 994271"/>
              <a:gd name="connsiteY3" fmla="*/ 0 h 236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271" h="2364827">
                <a:moveTo>
                  <a:pt x="994271" y="2364827"/>
                </a:moveTo>
                <a:cubicBezTo>
                  <a:pt x="653998" y="2165130"/>
                  <a:pt x="313726" y="1965434"/>
                  <a:pt x="158698" y="1671144"/>
                </a:cubicBezTo>
                <a:cubicBezTo>
                  <a:pt x="3670" y="1376854"/>
                  <a:pt x="-56764" y="877613"/>
                  <a:pt x="64105" y="599089"/>
                </a:cubicBezTo>
                <a:cubicBezTo>
                  <a:pt x="184974" y="320565"/>
                  <a:pt x="534443" y="160282"/>
                  <a:pt x="883912" y="0"/>
                </a:cubicBezTo>
              </a:path>
            </a:pathLst>
          </a:custGeom>
          <a:noFill/>
          <a:ln w="5715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Forme libre 10"/>
          <p:cNvSpPr/>
          <p:nvPr/>
        </p:nvSpPr>
        <p:spPr>
          <a:xfrm rot="10800000">
            <a:off x="5590618" y="2678634"/>
            <a:ext cx="994271" cy="2364827"/>
          </a:xfrm>
          <a:custGeom>
            <a:avLst/>
            <a:gdLst>
              <a:gd name="connsiteX0" fmla="*/ 994271 w 994271"/>
              <a:gd name="connsiteY0" fmla="*/ 2364827 h 2364827"/>
              <a:gd name="connsiteX1" fmla="*/ 158698 w 994271"/>
              <a:gd name="connsiteY1" fmla="*/ 1671144 h 2364827"/>
              <a:gd name="connsiteX2" fmla="*/ 64105 w 994271"/>
              <a:gd name="connsiteY2" fmla="*/ 599089 h 2364827"/>
              <a:gd name="connsiteX3" fmla="*/ 883912 w 994271"/>
              <a:gd name="connsiteY3" fmla="*/ 0 h 236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4271" h="2364827">
                <a:moveTo>
                  <a:pt x="994271" y="2364827"/>
                </a:moveTo>
                <a:cubicBezTo>
                  <a:pt x="653998" y="2165130"/>
                  <a:pt x="313726" y="1965434"/>
                  <a:pt x="158698" y="1671144"/>
                </a:cubicBezTo>
                <a:cubicBezTo>
                  <a:pt x="3670" y="1376854"/>
                  <a:pt x="-56764" y="877613"/>
                  <a:pt x="64105" y="599089"/>
                </a:cubicBezTo>
                <a:cubicBezTo>
                  <a:pt x="184974" y="320565"/>
                  <a:pt x="534443" y="160282"/>
                  <a:pt x="883912" y="0"/>
                </a:cubicBezTo>
              </a:path>
            </a:pathLst>
          </a:custGeom>
          <a:noFill/>
          <a:ln w="5715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5940152" y="2016741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→ </a:t>
            </a:r>
            <a:r>
              <a:rPr lang="fr-BE" b="1" dirty="0" err="1" smtClean="0"/>
              <a:t>Well</a:t>
            </a:r>
            <a:r>
              <a:rPr lang="fr-BE" b="1" dirty="0" smtClean="0"/>
              <a:t>-mixed, </a:t>
            </a:r>
            <a:r>
              <a:rPr lang="fr-BE" b="1" dirty="0" err="1" smtClean="0"/>
              <a:t>lab-scale</a:t>
            </a:r>
            <a:r>
              <a:rPr lang="fr-BE" b="1" dirty="0" smtClean="0"/>
              <a:t> </a:t>
            </a:r>
            <a:r>
              <a:rPr lang="fr-BE" b="1" dirty="0" err="1" smtClean="0"/>
              <a:t>bioreactors</a:t>
            </a:r>
            <a:endParaRPr lang="fr-BE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5958408" y="5312159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→ </a:t>
            </a:r>
            <a:r>
              <a:rPr lang="fr-BE" b="1" dirty="0" err="1"/>
              <a:t>S</a:t>
            </a:r>
            <a:r>
              <a:rPr lang="fr-BE" b="1" dirty="0" err="1" smtClean="0"/>
              <a:t>cale</a:t>
            </a:r>
            <a:r>
              <a:rPr lang="fr-BE" b="1" dirty="0" smtClean="0"/>
              <a:t>-down </a:t>
            </a:r>
            <a:r>
              <a:rPr lang="fr-BE" b="1" dirty="0" err="1" smtClean="0"/>
              <a:t>bioreactors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7196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963803" y="1805082"/>
            <a:ext cx="7640645" cy="425221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mpd="dbl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llipse 2"/>
          <p:cNvSpPr/>
          <p:nvPr/>
        </p:nvSpPr>
        <p:spPr>
          <a:xfrm>
            <a:off x="1907704" y="2451595"/>
            <a:ext cx="5834674" cy="2969797"/>
          </a:xfrm>
          <a:prstGeom prst="ellipse">
            <a:avLst/>
          </a:prstGeom>
          <a:solidFill>
            <a:schemeClr val="bg1"/>
          </a:solidFill>
          <a:ln w="50800" cmpd="thickThin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llipse 3"/>
          <p:cNvSpPr/>
          <p:nvPr/>
        </p:nvSpPr>
        <p:spPr>
          <a:xfrm>
            <a:off x="2483768" y="1868028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/>
          <p:cNvSpPr/>
          <p:nvPr/>
        </p:nvSpPr>
        <p:spPr>
          <a:xfrm>
            <a:off x="2771800" y="1868028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/>
          <p:cNvSpPr/>
          <p:nvPr/>
        </p:nvSpPr>
        <p:spPr>
          <a:xfrm>
            <a:off x="2636168" y="1948420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/>
          <p:cNvSpPr/>
          <p:nvPr/>
        </p:nvSpPr>
        <p:spPr>
          <a:xfrm>
            <a:off x="6948264" y="2012044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/>
          <p:cNvSpPr/>
          <p:nvPr/>
        </p:nvSpPr>
        <p:spPr>
          <a:xfrm>
            <a:off x="7236296" y="2012044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/>
          <p:cNvSpPr/>
          <p:nvPr/>
        </p:nvSpPr>
        <p:spPr>
          <a:xfrm>
            <a:off x="7100664" y="2092436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/>
          <p:cNvSpPr/>
          <p:nvPr/>
        </p:nvSpPr>
        <p:spPr>
          <a:xfrm>
            <a:off x="3203848" y="5684452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/>
          <p:cNvSpPr/>
          <p:nvPr/>
        </p:nvSpPr>
        <p:spPr>
          <a:xfrm>
            <a:off x="3491880" y="5684452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llipse 11"/>
          <p:cNvSpPr/>
          <p:nvPr/>
        </p:nvSpPr>
        <p:spPr>
          <a:xfrm>
            <a:off x="3356248" y="5764844"/>
            <a:ext cx="208381" cy="4724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>
            <a:off x="1720155" y="1674918"/>
            <a:ext cx="97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tx2"/>
                </a:solidFill>
              </a:rPr>
              <a:t>OmpF</a:t>
            </a:r>
            <a:endParaRPr lang="fr-BE" b="1" dirty="0">
              <a:solidFill>
                <a:schemeClr val="tx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344308" y="1724640"/>
            <a:ext cx="97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tx2"/>
                </a:solidFill>
              </a:rPr>
              <a:t>OmpC</a:t>
            </a:r>
            <a:endParaRPr lang="fr-BE" b="1" dirty="0">
              <a:solidFill>
                <a:schemeClr val="tx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58464" y="6180064"/>
            <a:ext cx="97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tx2"/>
                </a:solidFill>
              </a:rPr>
              <a:t>LamB</a:t>
            </a:r>
            <a:endParaRPr lang="fr-BE" b="1" dirty="0">
              <a:solidFill>
                <a:schemeClr val="tx2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924244" y="6259538"/>
            <a:ext cx="1118888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err="1" smtClean="0"/>
              <a:t>Extracellular</a:t>
            </a:r>
            <a:r>
              <a:rPr lang="fr-BE" sz="1400" b="1" dirty="0" smtClean="0"/>
              <a:t> env.</a:t>
            </a:r>
            <a:endParaRPr lang="fr-BE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4903779" y="5518263"/>
            <a:ext cx="1118888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err="1" smtClean="0"/>
              <a:t>Periplasm</a:t>
            </a:r>
            <a:endParaRPr lang="fr-BE" sz="14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4859978" y="4651825"/>
            <a:ext cx="1118888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err="1" smtClean="0"/>
              <a:t>Cytoplasm</a:t>
            </a:r>
            <a:endParaRPr lang="fr-BE" sz="14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171288" y="-41794"/>
            <a:ext cx="89727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Propidium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iodide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(PI)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uptake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appearance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of an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intermediate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subpopulation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reduced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000" b="1" dirty="0" err="1" smtClean="0">
                <a:solidFill>
                  <a:schemeClr val="bg1">
                    <a:lumMod val="50000"/>
                  </a:schemeClr>
                </a:solidFill>
              </a:rPr>
              <a:t>red</a:t>
            </a:r>
            <a:r>
              <a:rPr lang="fr-BE" sz="2000" b="1" dirty="0" smtClean="0">
                <a:solidFill>
                  <a:schemeClr val="bg1">
                    <a:lumMod val="50000"/>
                  </a:schemeClr>
                </a:solidFill>
              </a:rPr>
              <a:t> fluorescence </a:t>
            </a:r>
          </a:p>
          <a:p>
            <a:r>
              <a:rPr lang="fr-BE" b="1" dirty="0" err="1" smtClean="0"/>
              <a:t>Hypothesis</a:t>
            </a:r>
            <a:r>
              <a:rPr lang="fr-BE" b="1" dirty="0" smtClean="0"/>
              <a:t> </a:t>
            </a:r>
            <a:r>
              <a:rPr lang="fr-BE" dirty="0" smtClean="0"/>
              <a:t>: accumulation of PI in the </a:t>
            </a:r>
            <a:r>
              <a:rPr lang="fr-BE" dirty="0" err="1" smtClean="0"/>
              <a:t>periplasm</a:t>
            </a:r>
            <a:r>
              <a:rPr lang="fr-BE" dirty="0" smtClean="0"/>
              <a:t> </a:t>
            </a:r>
            <a:r>
              <a:rPr lang="fr-BE" dirty="0" err="1" smtClean="0"/>
              <a:t>when</a:t>
            </a:r>
            <a:r>
              <a:rPr lang="fr-BE" dirty="0" smtClean="0"/>
              <a:t> </a:t>
            </a:r>
            <a:r>
              <a:rPr lang="fr-BE" dirty="0" err="1" smtClean="0"/>
              <a:t>cells</a:t>
            </a:r>
            <a:r>
              <a:rPr lang="fr-BE" dirty="0" smtClean="0"/>
              <a:t> are </a:t>
            </a:r>
            <a:r>
              <a:rPr lang="fr-BE" dirty="0" err="1" smtClean="0"/>
              <a:t>exposed</a:t>
            </a:r>
            <a:r>
              <a:rPr lang="fr-BE" dirty="0" smtClean="0"/>
              <a:t> to </a:t>
            </a:r>
            <a:r>
              <a:rPr lang="fr-BE" dirty="0" err="1" smtClean="0"/>
              <a:t>substrate</a:t>
            </a:r>
            <a:r>
              <a:rPr lang="fr-BE" dirty="0" smtClean="0"/>
              <a:t> limitation (</a:t>
            </a:r>
            <a:r>
              <a:rPr lang="fr-BE" dirty="0" err="1" smtClean="0"/>
              <a:t>increased</a:t>
            </a:r>
            <a:r>
              <a:rPr lang="fr-BE" dirty="0" smtClean="0"/>
              <a:t> expression of </a:t>
            </a:r>
            <a:r>
              <a:rPr lang="fr-BE" dirty="0" err="1" smtClean="0"/>
              <a:t>porins</a:t>
            </a:r>
            <a:r>
              <a:rPr lang="fr-BE" dirty="0" smtClean="0"/>
              <a:t>)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845020" y="2420888"/>
            <a:ext cx="194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err="1" smtClean="0">
                <a:solidFill>
                  <a:schemeClr val="accent1"/>
                </a:solidFill>
              </a:rPr>
              <a:t>Cut</a:t>
            </a:r>
            <a:r>
              <a:rPr lang="fr-BE" sz="1400" b="1" dirty="0" smtClean="0">
                <a:solidFill>
                  <a:schemeClr val="accent1"/>
                </a:solidFill>
              </a:rPr>
              <a:t>-off &lt; 800 Da</a:t>
            </a:r>
            <a:endParaRPr lang="fr-BE" sz="1400" b="1" dirty="0">
              <a:solidFill>
                <a:schemeClr val="accent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972184" y="2573288"/>
            <a:ext cx="194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err="1" smtClean="0">
                <a:solidFill>
                  <a:schemeClr val="accent1"/>
                </a:solidFill>
              </a:rPr>
              <a:t>Cut</a:t>
            </a:r>
            <a:r>
              <a:rPr lang="fr-BE" sz="1400" b="1" dirty="0" smtClean="0">
                <a:solidFill>
                  <a:schemeClr val="accent1"/>
                </a:solidFill>
              </a:rPr>
              <a:t>-off &lt; 600 Da</a:t>
            </a:r>
            <a:endParaRPr lang="fr-BE" sz="1400" b="1" dirty="0">
              <a:solidFill>
                <a:schemeClr val="accent1"/>
              </a:solidFill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" y="1453120"/>
            <a:ext cx="1336926" cy="829816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24594" y="2420888"/>
            <a:ext cx="1695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PI </a:t>
            </a:r>
            <a:r>
              <a:rPr lang="fr-BE" sz="1400" b="1" dirty="0" smtClean="0">
                <a:solidFill>
                  <a:srgbClr val="FF0000"/>
                </a:solidFill>
              </a:rPr>
              <a:t>(MW = 668 Da)</a:t>
            </a:r>
            <a:endParaRPr lang="fr-BE" sz="1400" b="1" dirty="0">
              <a:solidFill>
                <a:srgbClr val="FF000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376225" y="215583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PI</a:t>
            </a:r>
            <a:endParaRPr lang="fr-BE" b="1" dirty="0">
              <a:solidFill>
                <a:srgbClr val="FF0000"/>
              </a:solidFill>
            </a:endParaRP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8660">
            <a:off x="3887898" y="3513718"/>
            <a:ext cx="766792" cy="1059859"/>
          </a:xfrm>
          <a:prstGeom prst="rect">
            <a:avLst/>
          </a:prstGeom>
        </p:spPr>
      </p:pic>
      <p:sp>
        <p:nvSpPr>
          <p:cNvPr id="48" name="Forme libre 47"/>
          <p:cNvSpPr/>
          <p:nvPr/>
        </p:nvSpPr>
        <p:spPr>
          <a:xfrm>
            <a:off x="1064525" y="1303379"/>
            <a:ext cx="1978926" cy="1084979"/>
          </a:xfrm>
          <a:custGeom>
            <a:avLst/>
            <a:gdLst>
              <a:gd name="connsiteX0" fmla="*/ 0 w 1978926"/>
              <a:gd name="connsiteY0" fmla="*/ 1084979 h 1084979"/>
              <a:gd name="connsiteX1" fmla="*/ 641445 w 1978926"/>
              <a:gd name="connsiteY1" fmla="*/ 184227 h 1084979"/>
              <a:gd name="connsiteX2" fmla="*/ 1296538 w 1978926"/>
              <a:gd name="connsiteY2" fmla="*/ 75045 h 1084979"/>
              <a:gd name="connsiteX3" fmla="*/ 1978926 w 1978926"/>
              <a:gd name="connsiteY3" fmla="*/ 1071331 h 108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8926" h="1084979">
                <a:moveTo>
                  <a:pt x="0" y="1084979"/>
                </a:moveTo>
                <a:cubicBezTo>
                  <a:pt x="212677" y="718764"/>
                  <a:pt x="425355" y="352549"/>
                  <a:pt x="641445" y="184227"/>
                </a:cubicBezTo>
                <a:cubicBezTo>
                  <a:pt x="857535" y="15905"/>
                  <a:pt x="1073625" y="-72806"/>
                  <a:pt x="1296538" y="75045"/>
                </a:cubicBezTo>
                <a:cubicBezTo>
                  <a:pt x="1519452" y="222896"/>
                  <a:pt x="1749189" y="647113"/>
                  <a:pt x="1978926" y="1071331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Forme libre 48"/>
          <p:cNvSpPr/>
          <p:nvPr/>
        </p:nvSpPr>
        <p:spPr>
          <a:xfrm>
            <a:off x="578312" y="3029803"/>
            <a:ext cx="3133879" cy="3485066"/>
          </a:xfrm>
          <a:custGeom>
            <a:avLst/>
            <a:gdLst>
              <a:gd name="connsiteX0" fmla="*/ 35837 w 3133879"/>
              <a:gd name="connsiteY0" fmla="*/ 0 h 3485066"/>
              <a:gd name="connsiteX1" fmla="*/ 76781 w 3133879"/>
              <a:gd name="connsiteY1" fmla="*/ 1392072 h 3485066"/>
              <a:gd name="connsiteX2" fmla="*/ 718225 w 3133879"/>
              <a:gd name="connsiteY2" fmla="*/ 3029803 h 3485066"/>
              <a:gd name="connsiteX3" fmla="*/ 2192184 w 3133879"/>
              <a:gd name="connsiteY3" fmla="*/ 3466531 h 3485066"/>
              <a:gd name="connsiteX4" fmla="*/ 3133879 w 3133879"/>
              <a:gd name="connsiteY4" fmla="*/ 2565779 h 348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3879" h="3485066">
                <a:moveTo>
                  <a:pt x="35837" y="0"/>
                </a:moveTo>
                <a:cubicBezTo>
                  <a:pt x="-557" y="443552"/>
                  <a:pt x="-36950" y="887105"/>
                  <a:pt x="76781" y="1392072"/>
                </a:cubicBezTo>
                <a:cubicBezTo>
                  <a:pt x="190512" y="1897039"/>
                  <a:pt x="365658" y="2684060"/>
                  <a:pt x="718225" y="3029803"/>
                </a:cubicBezTo>
                <a:cubicBezTo>
                  <a:pt x="1070792" y="3375546"/>
                  <a:pt x="1789575" y="3543868"/>
                  <a:pt x="2192184" y="3466531"/>
                </a:cubicBezTo>
                <a:cubicBezTo>
                  <a:pt x="2594793" y="3389194"/>
                  <a:pt x="2864336" y="2977486"/>
                  <a:pt x="3133879" y="2565779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Forme libre 49"/>
          <p:cNvSpPr/>
          <p:nvPr/>
        </p:nvSpPr>
        <p:spPr>
          <a:xfrm>
            <a:off x="2411760" y="1315777"/>
            <a:ext cx="4728803" cy="1465151"/>
          </a:xfrm>
          <a:custGeom>
            <a:avLst/>
            <a:gdLst>
              <a:gd name="connsiteX0" fmla="*/ 0 w 4728803"/>
              <a:gd name="connsiteY0" fmla="*/ 59431 h 1465151"/>
              <a:gd name="connsiteX1" fmla="*/ 2620370 w 4728803"/>
              <a:gd name="connsiteY1" fmla="*/ 4840 h 1465151"/>
              <a:gd name="connsiteX2" fmla="*/ 4531057 w 4728803"/>
              <a:gd name="connsiteY2" fmla="*/ 168613 h 1465151"/>
              <a:gd name="connsiteX3" fmla="*/ 4572000 w 4728803"/>
              <a:gd name="connsiteY3" fmla="*/ 1465151 h 146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8803" h="1465151">
                <a:moveTo>
                  <a:pt x="0" y="59431"/>
                </a:moveTo>
                <a:cubicBezTo>
                  <a:pt x="932597" y="23037"/>
                  <a:pt x="1865194" y="-13357"/>
                  <a:pt x="2620370" y="4840"/>
                </a:cubicBezTo>
                <a:cubicBezTo>
                  <a:pt x="3375546" y="23037"/>
                  <a:pt x="4205785" y="-74772"/>
                  <a:pt x="4531057" y="168613"/>
                </a:cubicBezTo>
                <a:cubicBezTo>
                  <a:pt x="4856329" y="411998"/>
                  <a:pt x="4714164" y="938574"/>
                  <a:pt x="4572000" y="1465151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464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5492254"/>
            <a:ext cx="2895600" cy="365125"/>
          </a:xfrm>
        </p:spPr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E1C7-7533-4012-ACDF-D6D06B205413}" type="slidenum">
              <a:rPr lang="fr-BE" smtClean="0"/>
              <a:t>29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17843" y="26064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Well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-mixed /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scale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-down comparative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846" y="983009"/>
            <a:ext cx="5952763" cy="475076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511" y="1700808"/>
            <a:ext cx="204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Ref</a:t>
            </a:r>
            <a:r>
              <a:rPr lang="fr-BE" dirty="0"/>
              <a:t>.</a:t>
            </a:r>
            <a:r>
              <a:rPr lang="fr-BE" dirty="0" smtClean="0"/>
              <a:t> </a:t>
            </a:r>
            <a:r>
              <a:rPr lang="fr-BE" dirty="0" err="1" smtClean="0"/>
              <a:t>bioreactor</a:t>
            </a:r>
            <a:endParaRPr lang="fr-BE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835696" y="1885474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7504" y="3275692"/>
            <a:ext cx="204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SDR </a:t>
            </a:r>
            <a:r>
              <a:rPr lang="fr-BE" dirty="0" err="1" smtClean="0"/>
              <a:t>bioreactor</a:t>
            </a:r>
            <a:endParaRPr lang="fr-BE" dirty="0" smtClean="0"/>
          </a:p>
          <a:p>
            <a:r>
              <a:rPr lang="fr-BE" dirty="0" err="1" smtClean="0"/>
              <a:t>t</a:t>
            </a:r>
            <a:r>
              <a:rPr lang="fr-BE" baseline="-25000" dirty="0" err="1" smtClean="0"/>
              <a:t>R</a:t>
            </a:r>
            <a:r>
              <a:rPr lang="fr-BE" dirty="0" smtClean="0"/>
              <a:t> = 38s</a:t>
            </a:r>
            <a:endParaRPr lang="fr-BE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763689" y="346035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07504" y="4787860"/>
            <a:ext cx="2040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SDR </a:t>
            </a:r>
            <a:r>
              <a:rPr lang="fr-BE" dirty="0" err="1" smtClean="0"/>
              <a:t>bioreactor</a:t>
            </a:r>
            <a:endParaRPr lang="fr-BE" dirty="0" smtClean="0"/>
          </a:p>
          <a:p>
            <a:r>
              <a:rPr lang="fr-BE" dirty="0" err="1"/>
              <a:t>t</a:t>
            </a:r>
            <a:r>
              <a:rPr lang="fr-BE" baseline="-25000" dirty="0" err="1"/>
              <a:t>R</a:t>
            </a:r>
            <a:r>
              <a:rPr lang="fr-BE" dirty="0"/>
              <a:t> = </a:t>
            </a:r>
            <a:r>
              <a:rPr lang="fr-BE" dirty="0" smtClean="0"/>
              <a:t>79s</a:t>
            </a:r>
            <a:endParaRPr lang="fr-BE" dirty="0"/>
          </a:p>
          <a:p>
            <a:endParaRPr lang="fr-BE" dirty="0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1835697" y="497252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8132609" y="4514587"/>
            <a:ext cx="1260270" cy="915877"/>
            <a:chOff x="2956465" y="3386701"/>
            <a:chExt cx="2083696" cy="1410451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3018113" y="3698099"/>
              <a:ext cx="770597" cy="10990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56465" y="3588194"/>
              <a:ext cx="893892" cy="293081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26351" y="344165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87999" y="338670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93626" y="3874249"/>
              <a:ext cx="19571" cy="74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33880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49647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26351" y="4613977"/>
              <a:ext cx="123295" cy="23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360750" y="4179944"/>
              <a:ext cx="679411" cy="56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44727" y="3734734"/>
              <a:ext cx="54006" cy="100491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>
              <a:off x="3727061" y="4684000"/>
              <a:ext cx="4428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èche gauche 27"/>
            <p:cNvSpPr/>
            <p:nvPr/>
          </p:nvSpPr>
          <p:spPr>
            <a:xfrm>
              <a:off x="4216735" y="4554481"/>
              <a:ext cx="339705" cy="4571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29" name="Connecteur droit avec flèche 28"/>
            <p:cNvCxnSpPr>
              <a:stCxn id="26" idx="0"/>
              <a:endCxn id="18" idx="3"/>
            </p:cNvCxnSpPr>
            <p:nvPr/>
          </p:nvCxnSpPr>
          <p:spPr>
            <a:xfrm flipH="1">
              <a:off x="3850357" y="3734734"/>
              <a:ext cx="32137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 43"/>
          <p:cNvGrpSpPr/>
          <p:nvPr/>
        </p:nvGrpSpPr>
        <p:grpSpPr>
          <a:xfrm>
            <a:off x="8136266" y="3017035"/>
            <a:ext cx="1260270" cy="915877"/>
            <a:chOff x="2956465" y="3386701"/>
            <a:chExt cx="2083696" cy="1410451"/>
          </a:xfrm>
        </p:grpSpPr>
        <p:sp>
          <p:nvSpPr>
            <p:cNvPr id="45" name="Rectangle à coins arrondis 44"/>
            <p:cNvSpPr/>
            <p:nvPr/>
          </p:nvSpPr>
          <p:spPr>
            <a:xfrm>
              <a:off x="3018113" y="3698099"/>
              <a:ext cx="770597" cy="10990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56465" y="3588194"/>
              <a:ext cx="893892" cy="293081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326351" y="344165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387999" y="338670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93626" y="3874249"/>
              <a:ext cx="19571" cy="74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233880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49647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26351" y="4613977"/>
              <a:ext cx="123295" cy="23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4360750" y="4179944"/>
              <a:ext cx="679411" cy="568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144727" y="3734734"/>
              <a:ext cx="54006" cy="100491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>
              <a:off x="3727061" y="4684000"/>
              <a:ext cx="4428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lèche gauche 55"/>
            <p:cNvSpPr/>
            <p:nvPr/>
          </p:nvSpPr>
          <p:spPr>
            <a:xfrm>
              <a:off x="4216735" y="4554481"/>
              <a:ext cx="339705" cy="4571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57" name="Connecteur droit avec flèche 56"/>
            <p:cNvCxnSpPr>
              <a:stCxn id="54" idx="0"/>
              <a:endCxn id="46" idx="3"/>
            </p:cNvCxnSpPr>
            <p:nvPr/>
          </p:nvCxnSpPr>
          <p:spPr>
            <a:xfrm flipH="1">
              <a:off x="3850357" y="3734734"/>
              <a:ext cx="32137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e 57"/>
          <p:cNvGrpSpPr/>
          <p:nvPr/>
        </p:nvGrpSpPr>
        <p:grpSpPr>
          <a:xfrm>
            <a:off x="8100392" y="1220638"/>
            <a:ext cx="710234" cy="1208958"/>
            <a:chOff x="2946680" y="127547"/>
            <a:chExt cx="1080120" cy="1913355"/>
          </a:xfrm>
        </p:grpSpPr>
        <p:sp>
          <p:nvSpPr>
            <p:cNvPr id="59" name="Rectangle à coins arrondis 58"/>
            <p:cNvSpPr/>
            <p:nvPr/>
          </p:nvSpPr>
          <p:spPr>
            <a:xfrm>
              <a:off x="3008328" y="941849"/>
              <a:ext cx="770597" cy="10990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946680" y="831944"/>
              <a:ext cx="893892" cy="293081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16566" y="68540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378214" y="63045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383841" y="1117999"/>
              <a:ext cx="19571" cy="74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224095" y="182109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39862" y="182109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316566" y="1857727"/>
              <a:ext cx="123295" cy="23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7" name="Flèche vers le bas 66"/>
            <p:cNvSpPr/>
            <p:nvPr/>
          </p:nvSpPr>
          <p:spPr>
            <a:xfrm>
              <a:off x="3571269" y="494438"/>
              <a:ext cx="61647" cy="3269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3347390" y="127547"/>
              <a:ext cx="679410" cy="58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</p:grpSp>
    </p:spTree>
    <p:extLst>
      <p:ext uri="{BB962C8B-B14F-4D97-AF65-F5344CB8AC3E}">
        <p14:creationId xmlns:p14="http://schemas.microsoft.com/office/powerpoint/2010/main" val="37736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5"/>
            <a:ext cx="9180512" cy="690335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E9AC-417A-47C9-BC47-9E9B30775E8A}" type="slidenum">
              <a:rPr lang="fr-BE" smtClean="0"/>
              <a:t>3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79512" y="19365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>
                <a:solidFill>
                  <a:srgbClr val="00B050"/>
                </a:solidFill>
              </a:rPr>
              <a:t>Green </a:t>
            </a:r>
            <a:r>
              <a:rPr lang="fr-BE" sz="2400" b="1" dirty="0" err="1" smtClean="0">
                <a:solidFill>
                  <a:srgbClr val="00B050"/>
                </a:solidFill>
              </a:rPr>
              <a:t>biotechnology</a:t>
            </a:r>
            <a:endParaRPr lang="fr-BE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E1C7-7533-4012-ACDF-D6D06B205413}" type="slidenum">
              <a:rPr lang="fr-BE" smtClean="0"/>
              <a:t>30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179512" y="260648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GFP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leakage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: comparative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8" y="3138636"/>
            <a:ext cx="8343900" cy="331470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1959705" y="1196752"/>
            <a:ext cx="1080120" cy="1913355"/>
            <a:chOff x="2946680" y="127547"/>
            <a:chExt cx="1080120" cy="1913355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3008328" y="941849"/>
              <a:ext cx="770597" cy="10990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46680" y="831944"/>
              <a:ext cx="893892" cy="293081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16566" y="68540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78214" y="63045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83841" y="1117999"/>
              <a:ext cx="19571" cy="74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24095" y="182109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39862" y="182109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16566" y="1857727"/>
              <a:ext cx="123295" cy="23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Flèche vers le bas 18"/>
            <p:cNvSpPr/>
            <p:nvPr/>
          </p:nvSpPr>
          <p:spPr>
            <a:xfrm>
              <a:off x="3571269" y="494438"/>
              <a:ext cx="61647" cy="3269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347390" y="127547"/>
              <a:ext cx="67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err="1" smtClean="0"/>
                <a:t>Feed</a:t>
              </a:r>
              <a:endParaRPr lang="fr-BE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5229122" y="1658509"/>
            <a:ext cx="2083696" cy="1410451"/>
            <a:chOff x="2956465" y="3386701"/>
            <a:chExt cx="2083696" cy="1410451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3018113" y="3698099"/>
              <a:ext cx="770597" cy="109905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56465" y="3588194"/>
              <a:ext cx="893892" cy="293081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26351" y="344165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387999" y="338670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393626" y="3874249"/>
              <a:ext cx="19571" cy="7467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233880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49647" y="4577341"/>
              <a:ext cx="123295" cy="732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26351" y="4613977"/>
              <a:ext cx="123295" cy="232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360751" y="4179944"/>
              <a:ext cx="67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err="1" smtClean="0"/>
                <a:t>Feed</a:t>
              </a:r>
              <a:endParaRPr lang="fr-BE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144727" y="3734734"/>
              <a:ext cx="54006" cy="100491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3727061" y="4684000"/>
              <a:ext cx="4428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èche gauche 32"/>
            <p:cNvSpPr/>
            <p:nvPr/>
          </p:nvSpPr>
          <p:spPr>
            <a:xfrm>
              <a:off x="4216735" y="4554481"/>
              <a:ext cx="339705" cy="4571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34" name="Connecteur droit avec flèche 33"/>
            <p:cNvCxnSpPr>
              <a:stCxn id="31" idx="0"/>
              <a:endCxn id="23" idx="3"/>
            </p:cNvCxnSpPr>
            <p:nvPr/>
          </p:nvCxnSpPr>
          <p:spPr>
            <a:xfrm flipH="1">
              <a:off x="3850357" y="3734734"/>
              <a:ext cx="321373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66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2E1C7-7533-4012-ACDF-D6D06B205413}" type="slidenum">
              <a:rPr lang="fr-BE" smtClean="0"/>
              <a:t>31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558342" y="359078"/>
            <a:ext cx="3672408" cy="52322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solidFill>
                  <a:schemeClr val="bg1"/>
                </a:solidFill>
              </a:rPr>
              <a:t>PERSPECTIVES</a:t>
            </a:r>
            <a:endParaRPr lang="fr-BE" sz="2800" b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18864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Extracellular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proteome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of the impact of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bioreactor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performances</a:t>
            </a:r>
          </a:p>
          <a:p>
            <a:r>
              <a:rPr lang="fr-BE" dirty="0" err="1" smtClean="0"/>
              <a:t>Well</a:t>
            </a:r>
            <a:r>
              <a:rPr lang="fr-BE" dirty="0" smtClean="0"/>
              <a:t>-mixed/</a:t>
            </a:r>
            <a:r>
              <a:rPr lang="fr-BE" dirty="0" err="1" smtClean="0"/>
              <a:t>scale</a:t>
            </a:r>
            <a:r>
              <a:rPr lang="fr-BE" dirty="0" smtClean="0"/>
              <a:t>-down comparative </a:t>
            </a:r>
            <a:r>
              <a:rPr lang="fr-BE" dirty="0" err="1" smtClean="0"/>
              <a:t>analysis</a:t>
            </a:r>
            <a:r>
              <a:rPr lang="fr-BE" dirty="0" smtClean="0"/>
              <a:t> : 2-D </a:t>
            </a:r>
            <a:r>
              <a:rPr lang="fr-BE" dirty="0" err="1" smtClean="0"/>
              <a:t>differential</a:t>
            </a:r>
            <a:r>
              <a:rPr lang="fr-BE" dirty="0" smtClean="0"/>
              <a:t> in-gel </a:t>
            </a:r>
            <a:r>
              <a:rPr lang="fr-BE" dirty="0" err="1" smtClean="0"/>
              <a:t>electrophoresis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" y="906751"/>
            <a:ext cx="2331297" cy="25649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9776" y="5661248"/>
            <a:ext cx="8406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Brognaux</a:t>
            </a:r>
            <a:r>
              <a:rPr lang="en-US" sz="1400" dirty="0"/>
              <a:t> A, Francis F, </a:t>
            </a:r>
            <a:r>
              <a:rPr lang="en-US" sz="1400" dirty="0" err="1"/>
              <a:t>Twizere</a:t>
            </a:r>
            <a:r>
              <a:rPr lang="en-US" sz="1400" dirty="0"/>
              <a:t> JC, </a:t>
            </a:r>
            <a:r>
              <a:rPr lang="en-US" sz="1400" dirty="0" err="1"/>
              <a:t>Thonart</a:t>
            </a:r>
            <a:r>
              <a:rPr lang="en-US" sz="1400" dirty="0"/>
              <a:t> P and </a:t>
            </a:r>
            <a:r>
              <a:rPr lang="en-US" sz="1400" dirty="0" err="1"/>
              <a:t>Delvigne</a:t>
            </a:r>
            <a:r>
              <a:rPr lang="en-US" sz="1400" dirty="0"/>
              <a:t> F, Scale-down effect on the extracellular proteome of Escherichia coli: correlation with membrane permeability and modulation according to substrate heterogeneities. </a:t>
            </a:r>
            <a:r>
              <a:rPr lang="en-US" sz="1400" i="1" dirty="0"/>
              <a:t>Bioprocess </a:t>
            </a:r>
            <a:r>
              <a:rPr lang="en-US" sz="1400" i="1" dirty="0" err="1"/>
              <a:t>Biosyst</a:t>
            </a:r>
            <a:r>
              <a:rPr lang="en-US" sz="1400" i="1" dirty="0"/>
              <a:t> </a:t>
            </a:r>
            <a:r>
              <a:rPr lang="en-US" sz="1400" i="1" dirty="0" err="1"/>
              <a:t>Eng</a:t>
            </a:r>
            <a:r>
              <a:rPr lang="en-US" sz="1400" i="1" dirty="0"/>
              <a:t> </a:t>
            </a:r>
            <a:r>
              <a:rPr lang="en-US" sz="1400" b="1" dirty="0"/>
              <a:t>14</a:t>
            </a:r>
            <a:r>
              <a:rPr lang="en-US" sz="1400" dirty="0"/>
              <a:t>: 14 (2014)</a:t>
            </a:r>
            <a:endParaRPr lang="fr-BE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7096125" cy="3581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35641" y="4509120"/>
            <a:ext cx="1512168" cy="125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7164288" y="4634136"/>
            <a:ext cx="360040" cy="43204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7344308" y="5066184"/>
            <a:ext cx="1188132" cy="37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>
                <a:solidFill>
                  <a:srgbClr val="FF0000"/>
                </a:solidFill>
              </a:rPr>
              <a:t>OmpC</a:t>
            </a:r>
            <a:endParaRPr lang="fr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9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32</a:t>
            </a:fld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323528" y="332656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Interesting</a:t>
            </a:r>
            <a:r>
              <a:rPr lang="fr-BE" dirty="0" smtClean="0"/>
              <a:t> </a:t>
            </a:r>
            <a:r>
              <a:rPr lang="fr-BE" dirty="0" err="1" smtClean="0"/>
              <a:t>results</a:t>
            </a:r>
            <a:r>
              <a:rPr lang="fr-BE" dirty="0" smtClean="0"/>
              <a:t> but </a:t>
            </a:r>
            <a:r>
              <a:rPr lang="fr-BE" dirty="0" err="1" smtClean="0"/>
              <a:t>without</a:t>
            </a:r>
            <a:r>
              <a:rPr lang="fr-BE" dirty="0" smtClean="0"/>
              <a:t> </a:t>
            </a:r>
            <a:r>
              <a:rPr lang="fr-BE" dirty="0" err="1" smtClean="0"/>
              <a:t>any</a:t>
            </a:r>
            <a:r>
              <a:rPr lang="fr-BE" dirty="0" smtClean="0"/>
              <a:t> control at the </a:t>
            </a:r>
            <a:r>
              <a:rPr lang="fr-BE" dirty="0" err="1" smtClean="0"/>
              <a:t>level</a:t>
            </a:r>
            <a:r>
              <a:rPr lang="fr-BE" dirty="0" smtClean="0"/>
              <a:t> of the </a:t>
            </a:r>
            <a:r>
              <a:rPr lang="fr-BE" dirty="0" err="1" smtClean="0"/>
              <a:t>substrate</a:t>
            </a:r>
            <a:r>
              <a:rPr lang="fr-BE" dirty="0" smtClean="0"/>
              <a:t>  limitation and </a:t>
            </a:r>
            <a:r>
              <a:rPr lang="fr-BE" dirty="0" err="1" smtClean="0"/>
              <a:t>growth</a:t>
            </a:r>
            <a:r>
              <a:rPr lang="fr-BE" dirty="0" smtClean="0"/>
              <a:t> (batch)</a:t>
            </a:r>
          </a:p>
          <a:p>
            <a:endParaRPr lang="fr-BE" dirty="0"/>
          </a:p>
          <a:p>
            <a:endParaRPr lang="fr-BE" dirty="0" smtClean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/>
          </a:p>
          <a:p>
            <a:r>
              <a:rPr lang="fr-BE" dirty="0" smtClean="0"/>
              <a:t>Validation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needed</a:t>
            </a:r>
            <a:r>
              <a:rPr lang="fr-BE" dirty="0" smtClean="0"/>
              <a:t> (</a:t>
            </a:r>
            <a:r>
              <a:rPr lang="fr-BE" dirty="0" err="1" smtClean="0"/>
              <a:t>chemostat</a:t>
            </a:r>
            <a:r>
              <a:rPr lang="fr-BE" dirty="0" smtClean="0"/>
              <a:t>)</a:t>
            </a:r>
            <a:endParaRPr lang="fr-BE" dirty="0"/>
          </a:p>
        </p:txBody>
      </p:sp>
      <p:grpSp>
        <p:nvGrpSpPr>
          <p:cNvPr id="70" name="Groupe 69"/>
          <p:cNvGrpSpPr/>
          <p:nvPr/>
        </p:nvGrpSpPr>
        <p:grpSpPr>
          <a:xfrm>
            <a:off x="2604280" y="4584266"/>
            <a:ext cx="2761543" cy="1725054"/>
            <a:chOff x="2604280" y="3166536"/>
            <a:chExt cx="3983944" cy="3142784"/>
          </a:xfrm>
        </p:grpSpPr>
        <p:sp>
          <p:nvSpPr>
            <p:cNvPr id="6" name="Rectangle 5"/>
            <p:cNvSpPr/>
            <p:nvPr/>
          </p:nvSpPr>
          <p:spPr>
            <a:xfrm>
              <a:off x="3116390" y="3166536"/>
              <a:ext cx="792088" cy="720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H="1" flipV="1">
              <a:off x="4550246" y="3454568"/>
              <a:ext cx="4192" cy="79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203383" y="3269902"/>
              <a:ext cx="814814" cy="56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smtClean="0"/>
                <a:t>FCM</a:t>
              </a:r>
              <a:endParaRPr lang="fr-BE" sz="1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08478" y="3166536"/>
              <a:ext cx="1008112" cy="2880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grpSp>
          <p:nvGrpSpPr>
            <p:cNvPr id="17" name="Groupe 16"/>
            <p:cNvGrpSpPr/>
            <p:nvPr/>
          </p:nvGrpSpPr>
          <p:grpSpPr>
            <a:xfrm>
              <a:off x="2604280" y="4781938"/>
              <a:ext cx="893892" cy="1527382"/>
              <a:chOff x="899592" y="2083042"/>
              <a:chExt cx="2088232" cy="3002142"/>
            </a:xfrm>
          </p:grpSpPr>
          <p:sp>
            <p:nvSpPr>
              <p:cNvPr id="18" name="Rectangle à coins arrondis 17"/>
              <p:cNvSpPr/>
              <p:nvPr/>
            </p:nvSpPr>
            <p:spPr>
              <a:xfrm>
                <a:off x="1043608" y="2924944"/>
                <a:ext cx="1800200" cy="21602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708920"/>
                <a:ext cx="2088232" cy="57606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763688" y="2420888"/>
                <a:ext cx="288032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907704" y="2312876"/>
                <a:ext cx="45719" cy="108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920848" y="3271174"/>
                <a:ext cx="45719" cy="14677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547664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051720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763688" y="4725144"/>
                <a:ext cx="28803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31640" y="2083042"/>
                <a:ext cx="45719" cy="2376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3648312" y="4750712"/>
              <a:ext cx="893892" cy="1527382"/>
              <a:chOff x="899592" y="2083042"/>
              <a:chExt cx="2088232" cy="3002142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1043608" y="2924944"/>
                <a:ext cx="1800200" cy="21602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2708920"/>
                <a:ext cx="2088232" cy="57606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63688" y="2420888"/>
                <a:ext cx="288032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907704" y="2312876"/>
                <a:ext cx="45719" cy="108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920848" y="3271174"/>
                <a:ext cx="45719" cy="14677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547664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051720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763688" y="4725144"/>
                <a:ext cx="28803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331640" y="2083042"/>
                <a:ext cx="45719" cy="2376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39" name="Groupe 38"/>
            <p:cNvGrpSpPr/>
            <p:nvPr/>
          </p:nvGrpSpPr>
          <p:grpSpPr>
            <a:xfrm>
              <a:off x="4656424" y="4750712"/>
              <a:ext cx="893892" cy="1527382"/>
              <a:chOff x="899592" y="2083042"/>
              <a:chExt cx="2088232" cy="3002142"/>
            </a:xfrm>
          </p:grpSpPr>
          <p:sp>
            <p:nvSpPr>
              <p:cNvPr id="40" name="Rectangle à coins arrondis 39"/>
              <p:cNvSpPr/>
              <p:nvPr/>
            </p:nvSpPr>
            <p:spPr>
              <a:xfrm>
                <a:off x="1043608" y="2924944"/>
                <a:ext cx="1800200" cy="21602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2708920"/>
                <a:ext cx="2088232" cy="57606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763688" y="2420888"/>
                <a:ext cx="288032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907704" y="2312876"/>
                <a:ext cx="45719" cy="108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920848" y="3271174"/>
                <a:ext cx="45719" cy="14677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547664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051720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763688" y="4725144"/>
                <a:ext cx="28803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331640" y="2083042"/>
                <a:ext cx="45719" cy="2376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5694332" y="4741159"/>
              <a:ext cx="893892" cy="1527382"/>
              <a:chOff x="899592" y="2083042"/>
              <a:chExt cx="2088232" cy="3002142"/>
            </a:xfrm>
          </p:grpSpPr>
          <p:sp>
            <p:nvSpPr>
              <p:cNvPr id="51" name="Rectangle à coins arrondis 50"/>
              <p:cNvSpPr/>
              <p:nvPr/>
            </p:nvSpPr>
            <p:spPr>
              <a:xfrm>
                <a:off x="1043608" y="2924944"/>
                <a:ext cx="1800200" cy="21602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2708920"/>
                <a:ext cx="2088232" cy="57606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763688" y="2420888"/>
                <a:ext cx="288032" cy="2880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907704" y="2312876"/>
                <a:ext cx="45719" cy="10801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920848" y="3271174"/>
                <a:ext cx="45719" cy="14677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547664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051720" y="4653136"/>
                <a:ext cx="288032" cy="14401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763688" y="4725144"/>
                <a:ext cx="288032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331640" y="2083042"/>
                <a:ext cx="45719" cy="23762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  <p:cxnSp>
          <p:nvCxnSpPr>
            <p:cNvPr id="61" name="Connecteur droit 60"/>
            <p:cNvCxnSpPr/>
            <p:nvPr/>
          </p:nvCxnSpPr>
          <p:spPr>
            <a:xfrm>
              <a:off x="2784177" y="4246656"/>
              <a:ext cx="30900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2784177" y="4246656"/>
              <a:ext cx="5046" cy="4945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3822124" y="4256209"/>
              <a:ext cx="5046" cy="4945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flipH="1">
              <a:off x="4825190" y="4246656"/>
              <a:ext cx="5046" cy="4945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>
              <a:off x="5905310" y="4246656"/>
              <a:ext cx="5046" cy="4945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3765917" y="3886878"/>
              <a:ext cx="2118542" cy="61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600" dirty="0" smtClean="0"/>
                <a:t>Multiplex</a:t>
              </a:r>
              <a:endParaRPr lang="fr-BE" sz="1600" dirty="0"/>
            </a:p>
          </p:txBody>
        </p:sp>
      </p:grpSp>
      <p:pic>
        <p:nvPicPr>
          <p:cNvPr id="69" name="Imag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08719"/>
            <a:ext cx="5128952" cy="2917145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5843312" y="3678122"/>
            <a:ext cx="330068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err="1"/>
              <a:t>Ferenci</a:t>
            </a:r>
            <a:r>
              <a:rPr lang="en-US" sz="1300" dirty="0"/>
              <a:t> T., Hungry bacteria - definition and properties of a nutritional state. </a:t>
            </a:r>
            <a:r>
              <a:rPr lang="en-US" sz="1300" i="1" dirty="0"/>
              <a:t>Environmental microbiology </a:t>
            </a:r>
            <a:r>
              <a:rPr lang="en-US" sz="1300" b="1" dirty="0"/>
              <a:t>3</a:t>
            </a:r>
            <a:r>
              <a:rPr lang="en-US" sz="1300" dirty="0"/>
              <a:t>: 605-611 (2001)</a:t>
            </a:r>
            <a:endParaRPr lang="fr-BE" sz="1300" dirty="0"/>
          </a:p>
        </p:txBody>
      </p:sp>
    </p:spTree>
    <p:extLst>
      <p:ext uri="{BB962C8B-B14F-4D97-AF65-F5344CB8AC3E}">
        <p14:creationId xmlns:p14="http://schemas.microsoft.com/office/powerpoint/2010/main" val="28155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33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76672"/>
            <a:ext cx="5688632" cy="2734567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1979712" y="1052736"/>
            <a:ext cx="5976664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1944216" y="2636912"/>
            <a:ext cx="6156176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79512" y="-273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50000"/>
                  </a:schemeClr>
                </a:solidFill>
              </a:rPr>
              <a:t>Δ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ompC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0470" y="40050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>
                    <a:lumMod val="50000"/>
                  </a:schemeClr>
                </a:solidFill>
              </a:rPr>
              <a:t>Δ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lamB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36" y="3991166"/>
            <a:ext cx="5533815" cy="2665085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2015208" y="4509120"/>
            <a:ext cx="5976664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1979712" y="6093296"/>
            <a:ext cx="6156176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51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34</a:t>
            </a:fld>
            <a:endParaRPr lang="fr-BE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42875" y="142875"/>
            <a:ext cx="6642100" cy="100453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28575" algn="ctr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BE" altLang="fr-FR" sz="3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Next</a:t>
            </a:r>
            <a:r>
              <a:rPr lang="fr-BE" altLang="fr-FR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fr-BE" altLang="fr-FR" sz="3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step</a:t>
            </a:r>
            <a:endParaRPr lang="fr-BE" altLang="fr-FR" sz="3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fr-BE" altLang="fr-FR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How to control </a:t>
            </a:r>
            <a:r>
              <a:rPr lang="fr-BE" altLang="fr-FR" b="1" dirty="0" err="1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microbial</a:t>
            </a:r>
            <a:r>
              <a:rPr lang="fr-BE" altLang="fr-FR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fr-BE" altLang="fr-FR" b="1" dirty="0" err="1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phenotypic</a:t>
            </a:r>
            <a:r>
              <a:rPr lang="fr-BE" altLang="fr-FR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fr-BE" altLang="fr-FR" b="1" dirty="0" err="1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heterogeneity</a:t>
            </a:r>
            <a:r>
              <a:rPr lang="fr-BE" altLang="fr-FR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?</a:t>
            </a:r>
            <a:endParaRPr lang="fr-BE" altLang="fr-FR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2875" y="1196752"/>
            <a:ext cx="874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First solution </a:t>
            </a:r>
            <a:r>
              <a:rPr lang="fr-BE" dirty="0" smtClean="0"/>
              <a:t>: in situ control of </a:t>
            </a:r>
            <a:r>
              <a:rPr lang="fr-BE" dirty="0" err="1" smtClean="0"/>
              <a:t>microbial</a:t>
            </a:r>
            <a:r>
              <a:rPr lang="fr-BE" dirty="0" smtClean="0"/>
              <a:t> </a:t>
            </a:r>
            <a:r>
              <a:rPr lang="fr-BE" dirty="0" err="1" smtClean="0"/>
              <a:t>phenotypic</a:t>
            </a:r>
            <a:r>
              <a:rPr lang="fr-BE" dirty="0" smtClean="0"/>
              <a:t> </a:t>
            </a:r>
            <a:r>
              <a:rPr lang="fr-BE" dirty="0" err="1" smtClean="0"/>
              <a:t>heterogeneity</a:t>
            </a:r>
            <a:r>
              <a:rPr lang="fr-BE" dirty="0" smtClean="0"/>
              <a:t> </a:t>
            </a:r>
            <a:endParaRPr lang="fr-BE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403648" y="1846565"/>
            <a:ext cx="893892" cy="1527382"/>
            <a:chOff x="899592" y="2083042"/>
            <a:chExt cx="2088232" cy="3002142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1043608" y="2924944"/>
              <a:ext cx="1800200" cy="21602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99592" y="2708920"/>
              <a:ext cx="2088232" cy="576064"/>
            </a:xfrm>
            <a:prstGeom prst="rect">
              <a:avLst/>
            </a:prstGeom>
            <a:pattFill prst="dk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63688" y="2420888"/>
              <a:ext cx="288032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07704" y="2312876"/>
              <a:ext cx="45719" cy="108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920848" y="3271174"/>
              <a:ext cx="45719" cy="14677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47664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51720" y="4653136"/>
              <a:ext cx="288032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63688" y="4725144"/>
              <a:ext cx="288032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31640" y="2083042"/>
              <a:ext cx="45719" cy="2376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55152"/>
            <a:ext cx="1959376" cy="1467641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>
            <a:off x="2987824" y="2824420"/>
            <a:ext cx="2448272" cy="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6208"/>
            <a:ext cx="1238165" cy="1440557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3419872" y="364676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chemeClr val="accent1"/>
                </a:solidFill>
              </a:rPr>
              <a:t>Sampling</a:t>
            </a:r>
            <a:r>
              <a:rPr lang="fr-BE" b="1" dirty="0" smtClean="0">
                <a:solidFill>
                  <a:schemeClr val="accent1"/>
                </a:solidFill>
              </a:rPr>
              <a:t> interface</a:t>
            </a:r>
            <a:endParaRPr lang="fr-BE" b="1" dirty="0">
              <a:solidFill>
                <a:schemeClr val="accent1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6695728" y="3049521"/>
            <a:ext cx="0" cy="1459599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6" y="5733257"/>
            <a:ext cx="5520566" cy="864096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3622836" y="5076302"/>
            <a:ext cx="512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>
                <a:solidFill>
                  <a:schemeClr val="accent1"/>
                </a:solidFill>
              </a:rPr>
              <a:t>Specific</a:t>
            </a:r>
            <a:r>
              <a:rPr lang="fr-BE" b="1" dirty="0" smtClean="0">
                <a:solidFill>
                  <a:schemeClr val="accent1"/>
                </a:solidFill>
              </a:rPr>
              <a:t> software for </a:t>
            </a:r>
            <a:r>
              <a:rPr lang="fr-BE" b="1" dirty="0" err="1" smtClean="0">
                <a:solidFill>
                  <a:schemeClr val="accent1"/>
                </a:solidFill>
              </a:rPr>
              <a:t>analysis</a:t>
            </a:r>
            <a:r>
              <a:rPr lang="fr-BE" b="1" dirty="0" smtClean="0">
                <a:solidFill>
                  <a:schemeClr val="accent1"/>
                </a:solidFill>
              </a:rPr>
              <a:t> of </a:t>
            </a:r>
            <a:r>
              <a:rPr lang="fr-BE" b="1" dirty="0" err="1" smtClean="0">
                <a:solidFill>
                  <a:schemeClr val="accent1"/>
                </a:solidFill>
              </a:rPr>
              <a:t>complex</a:t>
            </a:r>
            <a:r>
              <a:rPr lang="fr-BE" b="1" dirty="0" smtClean="0">
                <a:solidFill>
                  <a:schemeClr val="accent1"/>
                </a:solidFill>
              </a:rPr>
              <a:t> data in real time</a:t>
            </a:r>
            <a:endParaRPr lang="fr-BE" b="1" dirty="0">
              <a:solidFill>
                <a:schemeClr val="accent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16969" y="4189228"/>
            <a:ext cx="256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>
                <a:solidFill>
                  <a:schemeClr val="accent1"/>
                </a:solidFill>
              </a:rPr>
              <a:t>P</a:t>
            </a:r>
            <a:r>
              <a:rPr lang="fr-BE" b="1" dirty="0" err="1" smtClean="0">
                <a:solidFill>
                  <a:schemeClr val="accent1"/>
                </a:solidFill>
              </a:rPr>
              <a:t>rocessed</a:t>
            </a:r>
            <a:r>
              <a:rPr lang="fr-BE" b="1" dirty="0" smtClean="0">
                <a:solidFill>
                  <a:schemeClr val="accent1"/>
                </a:solidFill>
              </a:rPr>
              <a:t> </a:t>
            </a:r>
            <a:r>
              <a:rPr lang="fr-BE" b="1" dirty="0" smtClean="0">
                <a:solidFill>
                  <a:schemeClr val="accent1"/>
                </a:solidFill>
              </a:rPr>
              <a:t>data </a:t>
            </a:r>
            <a:r>
              <a:rPr lang="fr-BE" b="1" dirty="0" smtClean="0">
                <a:solidFill>
                  <a:schemeClr val="accent1"/>
                </a:solidFill>
              </a:rPr>
              <a:t>to </a:t>
            </a:r>
            <a:r>
              <a:rPr lang="fr-BE" b="1" dirty="0" smtClean="0">
                <a:solidFill>
                  <a:schemeClr val="accent1"/>
                </a:solidFill>
              </a:rPr>
              <a:t>the </a:t>
            </a:r>
            <a:r>
              <a:rPr lang="fr-BE" b="1" dirty="0" err="1" smtClean="0">
                <a:solidFill>
                  <a:schemeClr val="accent1"/>
                </a:solidFill>
              </a:rPr>
              <a:t>biroeactor</a:t>
            </a:r>
            <a:r>
              <a:rPr lang="fr-BE" b="1" dirty="0" smtClean="0">
                <a:solidFill>
                  <a:schemeClr val="accent1"/>
                </a:solidFill>
              </a:rPr>
              <a:t> control </a:t>
            </a:r>
            <a:r>
              <a:rPr lang="fr-BE" b="1" dirty="0" err="1" smtClean="0">
                <a:solidFill>
                  <a:schemeClr val="accent1"/>
                </a:solidFill>
              </a:rPr>
              <a:t>loop</a:t>
            </a:r>
            <a:endParaRPr lang="fr-BE" b="1" dirty="0">
              <a:solidFill>
                <a:schemeClr val="accent1"/>
              </a:solidFill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1773534" y="3635516"/>
            <a:ext cx="0" cy="2385772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1773534" y="6021288"/>
            <a:ext cx="169039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1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35</a:t>
            </a:fld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142875" y="980728"/>
            <a:ext cx="87496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Limitation of the </a:t>
            </a:r>
            <a:r>
              <a:rPr lang="fr-BE" dirty="0" err="1" smtClean="0"/>
              <a:t>actual</a:t>
            </a:r>
            <a:r>
              <a:rPr lang="fr-BE" dirty="0" smtClean="0"/>
              <a:t> fluorescent reporter system  : global </a:t>
            </a:r>
            <a:r>
              <a:rPr lang="fr-BE" dirty="0" err="1" smtClean="0"/>
              <a:t>view</a:t>
            </a:r>
            <a:r>
              <a:rPr lang="fr-BE" dirty="0" smtClean="0"/>
              <a:t> of </a:t>
            </a:r>
            <a:r>
              <a:rPr lang="fr-BE" dirty="0" err="1" smtClean="0"/>
              <a:t>physiology</a:t>
            </a:r>
            <a:r>
              <a:rPr lang="fr-BE" dirty="0" smtClean="0"/>
              <a:t>. There </a:t>
            </a:r>
            <a:r>
              <a:rPr lang="fr-BE" dirty="0" err="1" smtClean="0"/>
              <a:t>is</a:t>
            </a:r>
            <a:r>
              <a:rPr lang="fr-BE" dirty="0" smtClean="0"/>
              <a:t> a </a:t>
            </a:r>
            <a:r>
              <a:rPr lang="fr-BE" dirty="0" err="1" smtClean="0"/>
              <a:t>need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closer</a:t>
            </a:r>
            <a:r>
              <a:rPr lang="fr-BE" dirty="0" smtClean="0"/>
              <a:t> to the </a:t>
            </a:r>
            <a:r>
              <a:rPr lang="fr-BE" dirty="0" err="1" smtClean="0"/>
              <a:t>metabolism</a:t>
            </a:r>
            <a:r>
              <a:rPr lang="fr-BE" dirty="0" smtClean="0"/>
              <a:t> :</a:t>
            </a:r>
          </a:p>
          <a:p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smtClean="0"/>
              <a:t>By </a:t>
            </a:r>
            <a:r>
              <a:rPr lang="fr-BE" dirty="0" err="1" smtClean="0"/>
              <a:t>appropriately</a:t>
            </a:r>
            <a:r>
              <a:rPr lang="fr-BE" dirty="0" smtClean="0"/>
              <a:t> </a:t>
            </a:r>
            <a:r>
              <a:rPr lang="fr-BE" dirty="0" err="1" smtClean="0"/>
              <a:t>choosing</a:t>
            </a:r>
            <a:r>
              <a:rPr lang="fr-BE" dirty="0" smtClean="0"/>
              <a:t> </a:t>
            </a:r>
            <a:r>
              <a:rPr lang="fr-BE" dirty="0" err="1" smtClean="0"/>
              <a:t>promoter</a:t>
            </a:r>
            <a:r>
              <a:rPr lang="fr-BE" dirty="0" smtClean="0"/>
              <a:t> </a:t>
            </a:r>
            <a:r>
              <a:rPr lang="fr-BE" dirty="0" err="1" smtClean="0"/>
              <a:t>sequences</a:t>
            </a:r>
            <a:r>
              <a:rPr lang="fr-BE" dirty="0" smtClean="0"/>
              <a:t> (</a:t>
            </a:r>
            <a:r>
              <a:rPr lang="fr-BE" dirty="0" err="1" smtClean="0"/>
              <a:t>expanding</a:t>
            </a:r>
            <a:r>
              <a:rPr lang="fr-BE" dirty="0" smtClean="0"/>
              <a:t> the GFP </a:t>
            </a:r>
            <a:r>
              <a:rPr lang="fr-BE" dirty="0" err="1" smtClean="0"/>
              <a:t>toolbox</a:t>
            </a:r>
            <a:r>
              <a:rPr lang="fr-BE" dirty="0" smtClean="0"/>
              <a:t>)</a:t>
            </a:r>
            <a:endParaRPr lang="fr-BE" dirty="0" smtClean="0"/>
          </a:p>
          <a:p>
            <a:pPr marL="285750" indent="-285750">
              <a:buFontTx/>
              <a:buChar char="-"/>
            </a:pPr>
            <a:r>
              <a:rPr lang="fr-BE" dirty="0" smtClean="0"/>
              <a:t>By </a:t>
            </a:r>
            <a:r>
              <a:rPr lang="fr-BE" dirty="0" err="1" smtClean="0"/>
              <a:t>using</a:t>
            </a:r>
            <a:r>
              <a:rPr lang="fr-BE" dirty="0" smtClean="0"/>
              <a:t> new </a:t>
            </a:r>
            <a:r>
              <a:rPr lang="fr-BE" dirty="0" err="1" smtClean="0"/>
              <a:t>generation</a:t>
            </a:r>
            <a:r>
              <a:rPr lang="fr-BE" dirty="0" smtClean="0"/>
              <a:t> of </a:t>
            </a:r>
            <a:r>
              <a:rPr lang="fr-BE" dirty="0" err="1" smtClean="0"/>
              <a:t>promoter</a:t>
            </a:r>
            <a:r>
              <a:rPr lang="fr-BE" dirty="0" smtClean="0"/>
              <a:t> </a:t>
            </a:r>
            <a:r>
              <a:rPr lang="fr-BE" dirty="0" err="1" smtClean="0"/>
              <a:t>independent</a:t>
            </a:r>
            <a:r>
              <a:rPr lang="fr-BE" dirty="0" smtClean="0"/>
              <a:t> fluorescent reporter</a:t>
            </a:r>
          </a:p>
          <a:p>
            <a:pPr marL="285750" indent="-285750">
              <a:buFontTx/>
              <a:buChar char="-"/>
            </a:pPr>
            <a:r>
              <a:rPr lang="fr-BE" dirty="0" err="1" smtClean="0"/>
              <a:t>Subpopulations</a:t>
            </a:r>
            <a:r>
              <a:rPr lang="fr-BE" dirty="0" smtClean="0"/>
              <a:t> </a:t>
            </a:r>
            <a:r>
              <a:rPr lang="fr-BE" dirty="0" err="1" smtClean="0"/>
              <a:t>omics</a:t>
            </a:r>
            <a:endParaRPr lang="fr-BE" dirty="0" smtClean="0"/>
          </a:p>
          <a:p>
            <a:pPr marL="285750" indent="-285750">
              <a:buFontTx/>
              <a:buChar char="-"/>
            </a:pPr>
            <a:endParaRPr lang="fr-BE" dirty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4716016" y="429309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Subpopulations</a:t>
            </a:r>
            <a:r>
              <a:rPr lang="fr-BE" dirty="0" smtClean="0"/>
              <a:t> → </a:t>
            </a:r>
            <a:r>
              <a:rPr lang="fr-BE" dirty="0" err="1" smtClean="0"/>
              <a:t>Metabolically</a:t>
            </a:r>
            <a:r>
              <a:rPr lang="fr-BE" dirty="0" smtClean="0"/>
              <a:t> relevant ?</a:t>
            </a:r>
          </a:p>
          <a:p>
            <a:r>
              <a:rPr lang="fr-BE" dirty="0" smtClean="0"/>
              <a:t>Switch </a:t>
            </a:r>
            <a:r>
              <a:rPr lang="fr-BE" dirty="0" err="1" smtClean="0"/>
              <a:t>between</a:t>
            </a:r>
            <a:r>
              <a:rPr lang="fr-BE" dirty="0" smtClean="0"/>
              <a:t> </a:t>
            </a:r>
            <a:r>
              <a:rPr lang="fr-BE" dirty="0" err="1" smtClean="0"/>
              <a:t>subpopulations</a:t>
            </a:r>
            <a:r>
              <a:rPr lang="fr-BE" dirty="0" smtClean="0"/>
              <a:t> ?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02" y="3276947"/>
            <a:ext cx="2847975" cy="2600325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>
            <a:off x="3059832" y="4438853"/>
            <a:ext cx="13953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3059832" y="4869160"/>
            <a:ext cx="13953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08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36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142874" y="332656"/>
            <a:ext cx="8749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econd solution </a:t>
            </a:r>
            <a:r>
              <a:rPr lang="fr-BE" dirty="0" smtClean="0"/>
              <a:t>: </a:t>
            </a:r>
            <a:r>
              <a:rPr lang="fr-BE" dirty="0" err="1" smtClean="0"/>
              <a:t>metabolic</a:t>
            </a:r>
            <a:r>
              <a:rPr lang="fr-BE" dirty="0" smtClean="0"/>
              <a:t> engineering for </a:t>
            </a:r>
            <a:r>
              <a:rPr lang="fr-BE" dirty="0" err="1" smtClean="0"/>
              <a:t>decreasing</a:t>
            </a:r>
            <a:r>
              <a:rPr lang="fr-BE" dirty="0" smtClean="0"/>
              <a:t> </a:t>
            </a:r>
            <a:r>
              <a:rPr lang="fr-BE" dirty="0" err="1" smtClean="0"/>
              <a:t>phenotypic</a:t>
            </a:r>
            <a:r>
              <a:rPr lang="fr-BE" dirty="0" smtClean="0"/>
              <a:t> switch </a:t>
            </a:r>
            <a:r>
              <a:rPr lang="fr-BE" dirty="0" err="1" smtClean="0"/>
              <a:t>related</a:t>
            </a:r>
            <a:r>
              <a:rPr lang="fr-BE" dirty="0" smtClean="0"/>
              <a:t> to </a:t>
            </a:r>
            <a:r>
              <a:rPr lang="fr-BE" dirty="0" err="1" smtClean="0"/>
              <a:t>metabolic</a:t>
            </a:r>
            <a:r>
              <a:rPr lang="fr-BE" dirty="0" smtClean="0"/>
              <a:t> </a:t>
            </a:r>
            <a:r>
              <a:rPr lang="fr-BE" dirty="0" err="1" smtClean="0"/>
              <a:t>burden</a:t>
            </a:r>
            <a:endParaRPr lang="fr-BE" dirty="0" smtClean="0"/>
          </a:p>
          <a:p>
            <a:endParaRPr lang="fr-BE" dirty="0"/>
          </a:p>
          <a:p>
            <a:r>
              <a:rPr lang="fr-BE" dirty="0" err="1" smtClean="0"/>
              <a:t>Very</a:t>
            </a:r>
            <a:r>
              <a:rPr lang="fr-BE" dirty="0" smtClean="0"/>
              <a:t> </a:t>
            </a:r>
            <a:r>
              <a:rPr lang="fr-BE" dirty="0" err="1" smtClean="0"/>
              <a:t>recent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point out the « </a:t>
            </a:r>
            <a:r>
              <a:rPr lang="fr-BE" dirty="0" err="1" smtClean="0"/>
              <a:t>metabolic</a:t>
            </a:r>
            <a:r>
              <a:rPr lang="fr-BE" dirty="0" smtClean="0"/>
              <a:t> component » of the </a:t>
            </a:r>
            <a:r>
              <a:rPr lang="fr-BE" dirty="0" err="1" smtClean="0"/>
              <a:t>stochasticity</a:t>
            </a:r>
            <a:r>
              <a:rPr lang="fr-BE" dirty="0" smtClean="0"/>
              <a:t> of </a:t>
            </a:r>
            <a:r>
              <a:rPr lang="fr-BE" dirty="0" err="1" smtClean="0"/>
              <a:t>physiology</a:t>
            </a:r>
            <a:endParaRPr lang="fr-BE" dirty="0" smtClean="0"/>
          </a:p>
          <a:p>
            <a:r>
              <a:rPr lang="fr-BE" dirty="0" smtClean="0"/>
              <a:t>(ATP and NADH </a:t>
            </a:r>
            <a:r>
              <a:rPr lang="fr-BE" dirty="0" err="1" smtClean="0"/>
              <a:t>availability</a:t>
            </a:r>
            <a:r>
              <a:rPr lang="fr-BE" dirty="0" smtClean="0"/>
              <a:t>)</a:t>
            </a:r>
          </a:p>
          <a:p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Several</a:t>
            </a:r>
            <a:r>
              <a:rPr lang="fr-BE" dirty="0" smtClean="0"/>
              <a:t> </a:t>
            </a:r>
            <a:r>
              <a:rPr lang="fr-BE" dirty="0" err="1" smtClean="0"/>
              <a:t>metabolic</a:t>
            </a:r>
            <a:r>
              <a:rPr lang="fr-BE" dirty="0" smtClean="0"/>
              <a:t> engineering (</a:t>
            </a:r>
            <a:r>
              <a:rPr lang="fr-BE" dirty="0" err="1" smtClean="0"/>
              <a:t>co</a:t>
            </a:r>
            <a:r>
              <a:rPr lang="fr-BE" dirty="0" smtClean="0"/>
              <a:t>-factor engineering) are </a:t>
            </a:r>
            <a:r>
              <a:rPr lang="fr-BE" dirty="0" err="1" smtClean="0"/>
              <a:t>available</a:t>
            </a:r>
            <a:r>
              <a:rPr lang="fr-BE" dirty="0" smtClean="0"/>
              <a:t> :</a:t>
            </a:r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5386933" cy="364238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5536" y="6453336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Chen </a:t>
            </a:r>
            <a:r>
              <a:rPr lang="fr-BE" sz="1400" i="1" dirty="0" smtClean="0"/>
              <a:t>et al.</a:t>
            </a:r>
            <a:r>
              <a:rPr lang="fr-BE" sz="1400" dirty="0" smtClean="0"/>
              <a:t> [2014] Trends in </a:t>
            </a:r>
            <a:r>
              <a:rPr lang="fr-BE" sz="1400" dirty="0" err="1" smtClean="0"/>
              <a:t>biotechnology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406314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4" y="-4598"/>
            <a:ext cx="9174824" cy="689884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44220" y="270892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 err="1" smtClean="0">
                <a:solidFill>
                  <a:schemeClr val="bg1"/>
                </a:solidFill>
              </a:rPr>
              <a:t>Thank</a:t>
            </a:r>
            <a:r>
              <a:rPr lang="fr-BE" sz="4400" b="1" dirty="0" smtClean="0">
                <a:solidFill>
                  <a:schemeClr val="bg1"/>
                </a:solidFill>
              </a:rPr>
              <a:t> </a:t>
            </a:r>
            <a:r>
              <a:rPr lang="fr-BE" sz="4400" b="1" dirty="0" err="1" smtClean="0">
                <a:solidFill>
                  <a:schemeClr val="bg1"/>
                </a:solidFill>
              </a:rPr>
              <a:t>you</a:t>
            </a:r>
            <a:endParaRPr lang="fr-BE" sz="44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BC3A-2672-4650-98A9-CF5AAF77A3F8}" type="slidenum">
              <a:rPr lang="fr-BE" smtClean="0"/>
              <a:t>37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595041"/>
            <a:ext cx="9141369" cy="22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5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4"/>
            <a:ext cx="9144000" cy="687442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9E9AC-417A-47C9-BC47-9E9B30775E8A}" type="slidenum">
              <a:rPr lang="fr-BE" smtClean="0"/>
              <a:t>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Ecole thématique CNRS</a:t>
            </a:r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59130" y="78063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smtClean="0"/>
              <a:t>White </a:t>
            </a:r>
            <a:r>
              <a:rPr lang="fr-BE" sz="2400" b="1" dirty="0" err="1" smtClean="0"/>
              <a:t>biotechnology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248835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42875" y="142875"/>
            <a:ext cx="6642100" cy="69806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28575" algn="ctr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BE" altLang="fr-FR" sz="3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Outline</a:t>
            </a:r>
            <a:endParaRPr lang="fr-BE" altLang="fr-FR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5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07504" y="1484784"/>
            <a:ext cx="914501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1. 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What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are the sources of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microbial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phenotypic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heterogeneity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(in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bioprocessin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conditions) ?</a:t>
            </a:r>
            <a:endParaRPr lang="fr-BE" sz="22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How to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measure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phenotypic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heterogeneity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(in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bioprocessing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conditions) ?</a:t>
            </a:r>
          </a:p>
          <a:p>
            <a:pPr marL="342900" indent="-342900">
              <a:buAutoNum type="arabicPeriod" startAt="2"/>
            </a:pP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How to control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microbial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phenotypic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sz="2200" b="1" dirty="0" err="1" smtClean="0">
                <a:solidFill>
                  <a:schemeClr val="bg1">
                    <a:lumMod val="50000"/>
                  </a:schemeClr>
                </a:solidFill>
              </a:rPr>
              <a:t>heterogneity</a:t>
            </a:r>
            <a:r>
              <a:rPr lang="fr-BE" sz="2200" b="1" dirty="0" smtClean="0">
                <a:solidFill>
                  <a:schemeClr val="bg1">
                    <a:lumMod val="50000"/>
                  </a:schemeClr>
                </a:solidFill>
              </a:rPr>
              <a:t> ?</a:t>
            </a:r>
          </a:p>
          <a:p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3.1</a:t>
            </a:r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. Single </a:t>
            </a:r>
            <a:r>
              <a:rPr lang="fr-BE" b="1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BE" b="1" dirty="0" err="1">
                <a:solidFill>
                  <a:schemeClr val="bg1">
                    <a:lumMod val="50000"/>
                  </a:schemeClr>
                </a:solidFill>
              </a:rPr>
              <a:t>process</a:t>
            </a:r>
            <a:r>
              <a:rPr lang="fr-BE" b="1" dirty="0">
                <a:solidFill>
                  <a:schemeClr val="bg1">
                    <a:lumMod val="50000"/>
                  </a:schemeClr>
                </a:solidFill>
              </a:rPr>
              <a:t> conditions 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: design of GFP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biosensors</a:t>
            </a:r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3.2. Single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process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conditions : membrane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permeability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protein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leakage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fr-BE" b="1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4788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142874" y="142875"/>
            <a:ext cx="8749605" cy="78319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28575" algn="ctr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BE" sz="2000" b="1" dirty="0" err="1" smtClean="0">
                <a:solidFill>
                  <a:schemeClr val="bg1"/>
                </a:solidFill>
              </a:rPr>
              <a:t>What</a:t>
            </a:r>
            <a:r>
              <a:rPr lang="fr-BE" sz="2000" b="1" dirty="0" smtClean="0">
                <a:solidFill>
                  <a:schemeClr val="bg1"/>
                </a:solidFill>
              </a:rPr>
              <a:t> </a:t>
            </a:r>
            <a:r>
              <a:rPr lang="fr-BE" sz="2000" b="1" dirty="0">
                <a:solidFill>
                  <a:schemeClr val="bg1"/>
                </a:solidFill>
              </a:rPr>
              <a:t>are the sources of </a:t>
            </a:r>
            <a:r>
              <a:rPr lang="fr-BE" sz="2000" b="1" dirty="0" err="1">
                <a:solidFill>
                  <a:schemeClr val="bg1"/>
                </a:solidFill>
              </a:rPr>
              <a:t>microbial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phenotypic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 smtClean="0">
                <a:solidFill>
                  <a:schemeClr val="bg1"/>
                </a:solidFill>
              </a:rPr>
              <a:t>heterogeneity</a:t>
            </a:r>
            <a:r>
              <a:rPr lang="fr-BE" sz="2000" b="1" dirty="0" smtClean="0">
                <a:solidFill>
                  <a:schemeClr val="bg1"/>
                </a:solidFill>
              </a:rPr>
              <a:t> ?</a:t>
            </a:r>
          </a:p>
          <a:p>
            <a:pPr eaLnBrk="1" hangingPunct="1">
              <a:buFont typeface="Wingdings" pitchFamily="2" charset="2"/>
              <a:buNone/>
            </a:pPr>
            <a:r>
              <a:rPr lang="fr-BE" sz="2000" b="1" dirty="0" smtClean="0">
                <a:solidFill>
                  <a:schemeClr val="bg1"/>
                </a:solidFill>
              </a:rPr>
              <a:t> </a:t>
            </a:r>
            <a:endParaRPr lang="fr-BE" sz="20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6</a:t>
            </a:fld>
            <a:endParaRPr lang="fr-BE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500270" y="3164271"/>
            <a:ext cx="0" cy="241567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2500270" y="5579947"/>
            <a:ext cx="309634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e libre 8"/>
          <p:cNvSpPr/>
          <p:nvPr/>
        </p:nvSpPr>
        <p:spPr>
          <a:xfrm>
            <a:off x="2442624" y="4157441"/>
            <a:ext cx="3281504" cy="1390197"/>
          </a:xfrm>
          <a:custGeom>
            <a:avLst/>
            <a:gdLst>
              <a:gd name="connsiteX0" fmla="*/ 0 w 2757948"/>
              <a:gd name="connsiteY0" fmla="*/ 1390197 h 1390197"/>
              <a:gd name="connsiteX1" fmla="*/ 634180 w 2757948"/>
              <a:gd name="connsiteY1" fmla="*/ 1168971 h 1390197"/>
              <a:gd name="connsiteX2" fmla="*/ 1120877 w 2757948"/>
              <a:gd name="connsiteY2" fmla="*/ 343061 h 1390197"/>
              <a:gd name="connsiteX3" fmla="*/ 1607574 w 2757948"/>
              <a:gd name="connsiteY3" fmla="*/ 48093 h 1390197"/>
              <a:gd name="connsiteX4" fmla="*/ 2757948 w 2757948"/>
              <a:gd name="connsiteY4" fmla="*/ 3848 h 139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7948" h="1390197">
                <a:moveTo>
                  <a:pt x="0" y="1390197"/>
                </a:moveTo>
                <a:cubicBezTo>
                  <a:pt x="223683" y="1366845"/>
                  <a:pt x="447367" y="1343494"/>
                  <a:pt x="634180" y="1168971"/>
                </a:cubicBezTo>
                <a:cubicBezTo>
                  <a:pt x="820993" y="994448"/>
                  <a:pt x="958645" y="529874"/>
                  <a:pt x="1120877" y="343061"/>
                </a:cubicBezTo>
                <a:cubicBezTo>
                  <a:pt x="1283109" y="156248"/>
                  <a:pt x="1334729" y="104628"/>
                  <a:pt x="1607574" y="48093"/>
                </a:cubicBezTo>
                <a:cubicBezTo>
                  <a:pt x="1880419" y="-8443"/>
                  <a:pt x="2319183" y="-2298"/>
                  <a:pt x="2757948" y="3848"/>
                </a:cubicBezTo>
              </a:path>
            </a:pathLst>
          </a:custGeom>
          <a:noFill/>
          <a:ln w="508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5072812" y="55799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Time</a:t>
            </a:r>
            <a:endParaRPr lang="fr-BE" b="1" dirty="0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1210233" y="3040205"/>
            <a:ext cx="177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 smtClean="0"/>
              <a:t>Metabolite</a:t>
            </a:r>
            <a:r>
              <a:rPr lang="fr-BE" b="1" dirty="0" smtClean="0"/>
              <a:t> </a:t>
            </a:r>
            <a:r>
              <a:rPr lang="fr-BE" b="1" dirty="0" err="1" smtClean="0"/>
              <a:t>concentation</a:t>
            </a:r>
            <a:r>
              <a:rPr lang="fr-BE" b="1" dirty="0" smtClean="0"/>
              <a:t> </a:t>
            </a:r>
            <a:endParaRPr lang="fr-BE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5348282" y="3770735"/>
            <a:ext cx="223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tx2"/>
                </a:solidFill>
              </a:rPr>
              <a:t>Global production profile</a:t>
            </a:r>
            <a:endParaRPr lang="fr-BE" b="1" dirty="0">
              <a:solidFill>
                <a:schemeClr val="tx2"/>
              </a:solidFill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2528013" y="5031444"/>
            <a:ext cx="2890684" cy="516514"/>
          </a:xfrm>
          <a:custGeom>
            <a:avLst/>
            <a:gdLst>
              <a:gd name="connsiteX0" fmla="*/ 0 w 2890684"/>
              <a:gd name="connsiteY0" fmla="*/ 486697 h 516514"/>
              <a:gd name="connsiteX1" fmla="*/ 132735 w 2890684"/>
              <a:gd name="connsiteY1" fmla="*/ 471948 h 516514"/>
              <a:gd name="connsiteX2" fmla="*/ 221226 w 2890684"/>
              <a:gd name="connsiteY2" fmla="*/ 412955 h 516514"/>
              <a:gd name="connsiteX3" fmla="*/ 265471 w 2890684"/>
              <a:gd name="connsiteY3" fmla="*/ 442452 h 516514"/>
              <a:gd name="connsiteX4" fmla="*/ 309716 w 2890684"/>
              <a:gd name="connsiteY4" fmla="*/ 501445 h 516514"/>
              <a:gd name="connsiteX5" fmla="*/ 368710 w 2890684"/>
              <a:gd name="connsiteY5" fmla="*/ 516194 h 516514"/>
              <a:gd name="connsiteX6" fmla="*/ 412955 w 2890684"/>
              <a:gd name="connsiteY6" fmla="*/ 471948 h 516514"/>
              <a:gd name="connsiteX7" fmla="*/ 560439 w 2890684"/>
              <a:gd name="connsiteY7" fmla="*/ 235974 h 516514"/>
              <a:gd name="connsiteX8" fmla="*/ 634181 w 2890684"/>
              <a:gd name="connsiteY8" fmla="*/ 265471 h 516514"/>
              <a:gd name="connsiteX9" fmla="*/ 707923 w 2890684"/>
              <a:gd name="connsiteY9" fmla="*/ 324465 h 516514"/>
              <a:gd name="connsiteX10" fmla="*/ 737419 w 2890684"/>
              <a:gd name="connsiteY10" fmla="*/ 368710 h 516514"/>
              <a:gd name="connsiteX11" fmla="*/ 796413 w 2890684"/>
              <a:gd name="connsiteY11" fmla="*/ 398206 h 516514"/>
              <a:gd name="connsiteX12" fmla="*/ 884903 w 2890684"/>
              <a:gd name="connsiteY12" fmla="*/ 442452 h 516514"/>
              <a:gd name="connsiteX13" fmla="*/ 914400 w 2890684"/>
              <a:gd name="connsiteY13" fmla="*/ 398206 h 516514"/>
              <a:gd name="connsiteX14" fmla="*/ 943897 w 2890684"/>
              <a:gd name="connsiteY14" fmla="*/ 339213 h 516514"/>
              <a:gd name="connsiteX15" fmla="*/ 1032387 w 2890684"/>
              <a:gd name="connsiteY15" fmla="*/ 280219 h 516514"/>
              <a:gd name="connsiteX16" fmla="*/ 1106129 w 2890684"/>
              <a:gd name="connsiteY16" fmla="*/ 294968 h 516514"/>
              <a:gd name="connsiteX17" fmla="*/ 1224116 w 2890684"/>
              <a:gd name="connsiteY17" fmla="*/ 412955 h 516514"/>
              <a:gd name="connsiteX18" fmla="*/ 1268361 w 2890684"/>
              <a:gd name="connsiteY18" fmla="*/ 457200 h 516514"/>
              <a:gd name="connsiteX19" fmla="*/ 1312606 w 2890684"/>
              <a:gd name="connsiteY19" fmla="*/ 471948 h 516514"/>
              <a:gd name="connsiteX20" fmla="*/ 1327355 w 2890684"/>
              <a:gd name="connsiteY20" fmla="*/ 309716 h 516514"/>
              <a:gd name="connsiteX21" fmla="*/ 1342103 w 2890684"/>
              <a:gd name="connsiteY21" fmla="*/ 265471 h 516514"/>
              <a:gd name="connsiteX22" fmla="*/ 1415845 w 2890684"/>
              <a:gd name="connsiteY22" fmla="*/ 280219 h 516514"/>
              <a:gd name="connsiteX23" fmla="*/ 1519084 w 2890684"/>
              <a:gd name="connsiteY23" fmla="*/ 221226 h 516514"/>
              <a:gd name="connsiteX24" fmla="*/ 1563329 w 2890684"/>
              <a:gd name="connsiteY24" fmla="*/ 162232 h 516514"/>
              <a:gd name="connsiteX25" fmla="*/ 1696064 w 2890684"/>
              <a:gd name="connsiteY25" fmla="*/ 73742 h 516514"/>
              <a:gd name="connsiteX26" fmla="*/ 1769806 w 2890684"/>
              <a:gd name="connsiteY26" fmla="*/ 0 h 516514"/>
              <a:gd name="connsiteX27" fmla="*/ 1828800 w 2890684"/>
              <a:gd name="connsiteY27" fmla="*/ 29497 h 516514"/>
              <a:gd name="connsiteX28" fmla="*/ 1843548 w 2890684"/>
              <a:gd name="connsiteY28" fmla="*/ 73742 h 516514"/>
              <a:gd name="connsiteX29" fmla="*/ 1932039 w 2890684"/>
              <a:gd name="connsiteY29" fmla="*/ 132735 h 516514"/>
              <a:gd name="connsiteX30" fmla="*/ 2005781 w 2890684"/>
              <a:gd name="connsiteY30" fmla="*/ 206477 h 516514"/>
              <a:gd name="connsiteX31" fmla="*/ 2050026 w 2890684"/>
              <a:gd name="connsiteY31" fmla="*/ 176981 h 516514"/>
              <a:gd name="connsiteX32" fmla="*/ 2094271 w 2890684"/>
              <a:gd name="connsiteY32" fmla="*/ 162232 h 516514"/>
              <a:gd name="connsiteX33" fmla="*/ 2182761 w 2890684"/>
              <a:gd name="connsiteY33" fmla="*/ 176981 h 516514"/>
              <a:gd name="connsiteX34" fmla="*/ 2271252 w 2890684"/>
              <a:gd name="connsiteY34" fmla="*/ 235974 h 516514"/>
              <a:gd name="connsiteX35" fmla="*/ 2315497 w 2890684"/>
              <a:gd name="connsiteY35" fmla="*/ 265471 h 516514"/>
              <a:gd name="connsiteX36" fmla="*/ 2359742 w 2890684"/>
              <a:gd name="connsiteY36" fmla="*/ 280219 h 516514"/>
              <a:gd name="connsiteX37" fmla="*/ 2433484 w 2890684"/>
              <a:gd name="connsiteY37" fmla="*/ 206477 h 516514"/>
              <a:gd name="connsiteX38" fmla="*/ 2477729 w 2890684"/>
              <a:gd name="connsiteY38" fmla="*/ 221226 h 516514"/>
              <a:gd name="connsiteX39" fmla="*/ 2536723 w 2890684"/>
              <a:gd name="connsiteY39" fmla="*/ 294968 h 516514"/>
              <a:gd name="connsiteX40" fmla="*/ 2566219 w 2890684"/>
              <a:gd name="connsiteY40" fmla="*/ 250723 h 516514"/>
              <a:gd name="connsiteX41" fmla="*/ 2610464 w 2890684"/>
              <a:gd name="connsiteY41" fmla="*/ 117987 h 516514"/>
              <a:gd name="connsiteX42" fmla="*/ 2639961 w 2890684"/>
              <a:gd name="connsiteY42" fmla="*/ 162232 h 516514"/>
              <a:gd name="connsiteX43" fmla="*/ 2698955 w 2890684"/>
              <a:gd name="connsiteY43" fmla="*/ 147484 h 516514"/>
              <a:gd name="connsiteX44" fmla="*/ 2743200 w 2890684"/>
              <a:gd name="connsiteY44" fmla="*/ 29497 h 516514"/>
              <a:gd name="connsiteX45" fmla="*/ 2787445 w 2890684"/>
              <a:gd name="connsiteY45" fmla="*/ 14748 h 516514"/>
              <a:gd name="connsiteX46" fmla="*/ 2831690 w 2890684"/>
              <a:gd name="connsiteY46" fmla="*/ 44245 h 516514"/>
              <a:gd name="connsiteX47" fmla="*/ 2875935 w 2890684"/>
              <a:gd name="connsiteY47" fmla="*/ 58994 h 516514"/>
              <a:gd name="connsiteX48" fmla="*/ 2890684 w 2890684"/>
              <a:gd name="connsiteY48" fmla="*/ 88490 h 51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890684" h="516514">
                <a:moveTo>
                  <a:pt x="0" y="486697"/>
                </a:moveTo>
                <a:cubicBezTo>
                  <a:pt x="100491" y="526894"/>
                  <a:pt x="48917" y="530621"/>
                  <a:pt x="132735" y="471948"/>
                </a:cubicBezTo>
                <a:cubicBezTo>
                  <a:pt x="161777" y="451618"/>
                  <a:pt x="221226" y="412955"/>
                  <a:pt x="221226" y="412955"/>
                </a:cubicBezTo>
                <a:cubicBezTo>
                  <a:pt x="235974" y="422787"/>
                  <a:pt x="252937" y="429918"/>
                  <a:pt x="265471" y="442452"/>
                </a:cubicBezTo>
                <a:cubicBezTo>
                  <a:pt x="282852" y="459833"/>
                  <a:pt x="289714" y="487158"/>
                  <a:pt x="309716" y="501445"/>
                </a:cubicBezTo>
                <a:cubicBezTo>
                  <a:pt x="326210" y="513227"/>
                  <a:pt x="349045" y="511278"/>
                  <a:pt x="368710" y="516194"/>
                </a:cubicBezTo>
                <a:cubicBezTo>
                  <a:pt x="383458" y="501445"/>
                  <a:pt x="392381" y="475377"/>
                  <a:pt x="412955" y="471948"/>
                </a:cubicBezTo>
                <a:cubicBezTo>
                  <a:pt x="632460" y="435363"/>
                  <a:pt x="536374" y="645062"/>
                  <a:pt x="560439" y="235974"/>
                </a:cubicBezTo>
                <a:cubicBezTo>
                  <a:pt x="585020" y="245806"/>
                  <a:pt x="612638" y="250083"/>
                  <a:pt x="634181" y="265471"/>
                </a:cubicBezTo>
                <a:cubicBezTo>
                  <a:pt x="750925" y="348860"/>
                  <a:pt x="577901" y="281123"/>
                  <a:pt x="707923" y="324465"/>
                </a:cubicBezTo>
                <a:cubicBezTo>
                  <a:pt x="717755" y="339213"/>
                  <a:pt x="723802" y="357363"/>
                  <a:pt x="737419" y="368710"/>
                </a:cubicBezTo>
                <a:cubicBezTo>
                  <a:pt x="754309" y="382785"/>
                  <a:pt x="777324" y="387298"/>
                  <a:pt x="796413" y="398206"/>
                </a:cubicBezTo>
                <a:cubicBezTo>
                  <a:pt x="876471" y="443953"/>
                  <a:pt x="803777" y="415409"/>
                  <a:pt x="884903" y="442452"/>
                </a:cubicBezTo>
                <a:cubicBezTo>
                  <a:pt x="894735" y="427703"/>
                  <a:pt x="905606" y="413596"/>
                  <a:pt x="914400" y="398206"/>
                </a:cubicBezTo>
                <a:cubicBezTo>
                  <a:pt x="925308" y="379117"/>
                  <a:pt x="928351" y="354759"/>
                  <a:pt x="943897" y="339213"/>
                </a:cubicBezTo>
                <a:cubicBezTo>
                  <a:pt x="968964" y="314146"/>
                  <a:pt x="1032387" y="280219"/>
                  <a:pt x="1032387" y="280219"/>
                </a:cubicBezTo>
                <a:cubicBezTo>
                  <a:pt x="1056968" y="285135"/>
                  <a:pt x="1085519" y="280699"/>
                  <a:pt x="1106129" y="294968"/>
                </a:cubicBezTo>
                <a:cubicBezTo>
                  <a:pt x="1151859" y="326627"/>
                  <a:pt x="1184787" y="373626"/>
                  <a:pt x="1224116" y="412955"/>
                </a:cubicBezTo>
                <a:cubicBezTo>
                  <a:pt x="1238864" y="427703"/>
                  <a:pt x="1248574" y="450604"/>
                  <a:pt x="1268361" y="457200"/>
                </a:cubicBezTo>
                <a:lnTo>
                  <a:pt x="1312606" y="471948"/>
                </a:lnTo>
                <a:cubicBezTo>
                  <a:pt x="1317522" y="417871"/>
                  <a:pt x="1319676" y="363471"/>
                  <a:pt x="1327355" y="309716"/>
                </a:cubicBezTo>
                <a:cubicBezTo>
                  <a:pt x="1329554" y="294326"/>
                  <a:pt x="1327355" y="270387"/>
                  <a:pt x="1342103" y="265471"/>
                </a:cubicBezTo>
                <a:cubicBezTo>
                  <a:pt x="1365884" y="257544"/>
                  <a:pt x="1391264" y="275303"/>
                  <a:pt x="1415845" y="280219"/>
                </a:cubicBezTo>
                <a:cubicBezTo>
                  <a:pt x="1466468" y="263345"/>
                  <a:pt x="1474440" y="265870"/>
                  <a:pt x="1519084" y="221226"/>
                </a:cubicBezTo>
                <a:cubicBezTo>
                  <a:pt x="1536465" y="203845"/>
                  <a:pt x="1545948" y="179613"/>
                  <a:pt x="1563329" y="162232"/>
                </a:cubicBezTo>
                <a:cubicBezTo>
                  <a:pt x="1594049" y="131512"/>
                  <a:pt x="1660961" y="94804"/>
                  <a:pt x="1696064" y="73742"/>
                </a:cubicBezTo>
                <a:cubicBezTo>
                  <a:pt x="1709173" y="54078"/>
                  <a:pt x="1737033" y="0"/>
                  <a:pt x="1769806" y="0"/>
                </a:cubicBezTo>
                <a:cubicBezTo>
                  <a:pt x="1791792" y="0"/>
                  <a:pt x="1809135" y="19665"/>
                  <a:pt x="1828800" y="29497"/>
                </a:cubicBezTo>
                <a:cubicBezTo>
                  <a:pt x="1833716" y="44245"/>
                  <a:pt x="1834925" y="60807"/>
                  <a:pt x="1843548" y="73742"/>
                </a:cubicBezTo>
                <a:cubicBezTo>
                  <a:pt x="1875113" y="121088"/>
                  <a:pt x="1885652" y="117273"/>
                  <a:pt x="1932039" y="132735"/>
                </a:cubicBezTo>
                <a:cubicBezTo>
                  <a:pt x="1945150" y="152402"/>
                  <a:pt x="1973004" y="206477"/>
                  <a:pt x="2005781" y="206477"/>
                </a:cubicBezTo>
                <a:cubicBezTo>
                  <a:pt x="2023506" y="206477"/>
                  <a:pt x="2034172" y="184908"/>
                  <a:pt x="2050026" y="176981"/>
                </a:cubicBezTo>
                <a:cubicBezTo>
                  <a:pt x="2063931" y="170029"/>
                  <a:pt x="2079523" y="167148"/>
                  <a:pt x="2094271" y="162232"/>
                </a:cubicBezTo>
                <a:cubicBezTo>
                  <a:pt x="2123768" y="167148"/>
                  <a:pt x="2155158" y="165480"/>
                  <a:pt x="2182761" y="176981"/>
                </a:cubicBezTo>
                <a:cubicBezTo>
                  <a:pt x="2215485" y="190616"/>
                  <a:pt x="2241755" y="216310"/>
                  <a:pt x="2271252" y="235974"/>
                </a:cubicBezTo>
                <a:cubicBezTo>
                  <a:pt x="2286000" y="245806"/>
                  <a:pt x="2298681" y="259866"/>
                  <a:pt x="2315497" y="265471"/>
                </a:cubicBezTo>
                <a:lnTo>
                  <a:pt x="2359742" y="280219"/>
                </a:lnTo>
                <a:cubicBezTo>
                  <a:pt x="2376948" y="254410"/>
                  <a:pt x="2396614" y="212622"/>
                  <a:pt x="2433484" y="206477"/>
                </a:cubicBezTo>
                <a:cubicBezTo>
                  <a:pt x="2448819" y="203921"/>
                  <a:pt x="2462981" y="216310"/>
                  <a:pt x="2477729" y="221226"/>
                </a:cubicBezTo>
                <a:cubicBezTo>
                  <a:pt x="2484500" y="241541"/>
                  <a:pt x="2495028" y="303307"/>
                  <a:pt x="2536723" y="294968"/>
                </a:cubicBezTo>
                <a:cubicBezTo>
                  <a:pt x="2554104" y="291492"/>
                  <a:pt x="2556387" y="265471"/>
                  <a:pt x="2566219" y="250723"/>
                </a:cubicBezTo>
                <a:cubicBezTo>
                  <a:pt x="2571189" y="230842"/>
                  <a:pt x="2594598" y="125920"/>
                  <a:pt x="2610464" y="117987"/>
                </a:cubicBezTo>
                <a:cubicBezTo>
                  <a:pt x="2626318" y="110060"/>
                  <a:pt x="2630129" y="147484"/>
                  <a:pt x="2639961" y="162232"/>
                </a:cubicBezTo>
                <a:cubicBezTo>
                  <a:pt x="2659626" y="157316"/>
                  <a:pt x="2683383" y="160460"/>
                  <a:pt x="2698955" y="147484"/>
                </a:cubicBezTo>
                <a:cubicBezTo>
                  <a:pt x="2773296" y="85534"/>
                  <a:pt x="2690134" y="95830"/>
                  <a:pt x="2743200" y="29497"/>
                </a:cubicBezTo>
                <a:cubicBezTo>
                  <a:pt x="2752912" y="17357"/>
                  <a:pt x="2772697" y="19664"/>
                  <a:pt x="2787445" y="14748"/>
                </a:cubicBezTo>
                <a:cubicBezTo>
                  <a:pt x="2802193" y="24580"/>
                  <a:pt x="2815836" y="36318"/>
                  <a:pt x="2831690" y="44245"/>
                </a:cubicBezTo>
                <a:cubicBezTo>
                  <a:pt x="2845595" y="51198"/>
                  <a:pt x="2863498" y="49666"/>
                  <a:pt x="2875935" y="58994"/>
                </a:cubicBezTo>
                <a:cubicBezTo>
                  <a:pt x="2884729" y="65590"/>
                  <a:pt x="2885768" y="78658"/>
                  <a:pt x="2890684" y="8849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orme libre 13"/>
          <p:cNvSpPr/>
          <p:nvPr/>
        </p:nvSpPr>
        <p:spPr>
          <a:xfrm>
            <a:off x="2528013" y="5223173"/>
            <a:ext cx="2907249" cy="339213"/>
          </a:xfrm>
          <a:custGeom>
            <a:avLst/>
            <a:gdLst>
              <a:gd name="connsiteX0" fmla="*/ 0 w 2907249"/>
              <a:gd name="connsiteY0" fmla="*/ 339213 h 339213"/>
              <a:gd name="connsiteX1" fmla="*/ 294968 w 2907249"/>
              <a:gd name="connsiteY1" fmla="*/ 324465 h 339213"/>
              <a:gd name="connsiteX2" fmla="*/ 383458 w 2907249"/>
              <a:gd name="connsiteY2" fmla="*/ 294968 h 339213"/>
              <a:gd name="connsiteX3" fmla="*/ 442452 w 2907249"/>
              <a:gd name="connsiteY3" fmla="*/ 280219 h 339213"/>
              <a:gd name="connsiteX4" fmla="*/ 501445 w 2907249"/>
              <a:gd name="connsiteY4" fmla="*/ 294968 h 339213"/>
              <a:gd name="connsiteX5" fmla="*/ 516194 w 2907249"/>
              <a:gd name="connsiteY5" fmla="*/ 339213 h 339213"/>
              <a:gd name="connsiteX6" fmla="*/ 560439 w 2907249"/>
              <a:gd name="connsiteY6" fmla="*/ 294968 h 339213"/>
              <a:gd name="connsiteX7" fmla="*/ 619432 w 2907249"/>
              <a:gd name="connsiteY7" fmla="*/ 265471 h 339213"/>
              <a:gd name="connsiteX8" fmla="*/ 781664 w 2907249"/>
              <a:gd name="connsiteY8" fmla="*/ 265471 h 339213"/>
              <a:gd name="connsiteX9" fmla="*/ 870155 w 2907249"/>
              <a:gd name="connsiteY9" fmla="*/ 206477 h 339213"/>
              <a:gd name="connsiteX10" fmla="*/ 1165123 w 2907249"/>
              <a:gd name="connsiteY10" fmla="*/ 191729 h 339213"/>
              <a:gd name="connsiteX11" fmla="*/ 1224116 w 2907249"/>
              <a:gd name="connsiteY11" fmla="*/ 147484 h 339213"/>
              <a:gd name="connsiteX12" fmla="*/ 1238864 w 2907249"/>
              <a:gd name="connsiteY12" fmla="*/ 103239 h 339213"/>
              <a:gd name="connsiteX13" fmla="*/ 1297858 w 2907249"/>
              <a:gd name="connsiteY13" fmla="*/ 0 h 339213"/>
              <a:gd name="connsiteX14" fmla="*/ 1401097 w 2907249"/>
              <a:gd name="connsiteY14" fmla="*/ 14748 h 339213"/>
              <a:gd name="connsiteX15" fmla="*/ 1445342 w 2907249"/>
              <a:gd name="connsiteY15" fmla="*/ 58994 h 339213"/>
              <a:gd name="connsiteX16" fmla="*/ 1489587 w 2907249"/>
              <a:gd name="connsiteY16" fmla="*/ 73742 h 339213"/>
              <a:gd name="connsiteX17" fmla="*/ 1592826 w 2907249"/>
              <a:gd name="connsiteY17" fmla="*/ 147484 h 339213"/>
              <a:gd name="connsiteX18" fmla="*/ 1651819 w 2907249"/>
              <a:gd name="connsiteY18" fmla="*/ 206477 h 339213"/>
              <a:gd name="connsiteX19" fmla="*/ 1681316 w 2907249"/>
              <a:gd name="connsiteY19" fmla="*/ 250723 h 339213"/>
              <a:gd name="connsiteX20" fmla="*/ 1740310 w 2907249"/>
              <a:gd name="connsiteY20" fmla="*/ 294968 h 339213"/>
              <a:gd name="connsiteX21" fmla="*/ 1784555 w 2907249"/>
              <a:gd name="connsiteY21" fmla="*/ 280219 h 339213"/>
              <a:gd name="connsiteX22" fmla="*/ 1843548 w 2907249"/>
              <a:gd name="connsiteY22" fmla="*/ 221226 h 339213"/>
              <a:gd name="connsiteX23" fmla="*/ 1887794 w 2907249"/>
              <a:gd name="connsiteY23" fmla="*/ 191729 h 339213"/>
              <a:gd name="connsiteX24" fmla="*/ 1946787 w 2907249"/>
              <a:gd name="connsiteY24" fmla="*/ 235974 h 339213"/>
              <a:gd name="connsiteX25" fmla="*/ 2064774 w 2907249"/>
              <a:gd name="connsiteY25" fmla="*/ 250723 h 339213"/>
              <a:gd name="connsiteX26" fmla="*/ 2123768 w 2907249"/>
              <a:gd name="connsiteY26" fmla="*/ 265471 h 339213"/>
              <a:gd name="connsiteX27" fmla="*/ 2359742 w 2907249"/>
              <a:gd name="connsiteY27" fmla="*/ 250723 h 339213"/>
              <a:gd name="connsiteX28" fmla="*/ 2403987 w 2907249"/>
              <a:gd name="connsiteY28" fmla="*/ 221226 h 339213"/>
              <a:gd name="connsiteX29" fmla="*/ 2492477 w 2907249"/>
              <a:gd name="connsiteY29" fmla="*/ 206477 h 339213"/>
              <a:gd name="connsiteX30" fmla="*/ 2654710 w 2907249"/>
              <a:gd name="connsiteY30" fmla="*/ 176981 h 339213"/>
              <a:gd name="connsiteX31" fmla="*/ 2713703 w 2907249"/>
              <a:gd name="connsiteY31" fmla="*/ 132736 h 339213"/>
              <a:gd name="connsiteX32" fmla="*/ 2816942 w 2907249"/>
              <a:gd name="connsiteY32" fmla="*/ 162232 h 339213"/>
              <a:gd name="connsiteX33" fmla="*/ 2905432 w 2907249"/>
              <a:gd name="connsiteY33" fmla="*/ 147484 h 339213"/>
              <a:gd name="connsiteX34" fmla="*/ 2905432 w 2907249"/>
              <a:gd name="connsiteY34" fmla="*/ 162232 h 33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07249" h="339213">
                <a:moveTo>
                  <a:pt x="0" y="339213"/>
                </a:moveTo>
                <a:cubicBezTo>
                  <a:pt x="98323" y="334297"/>
                  <a:pt x="197171" y="335749"/>
                  <a:pt x="294968" y="324465"/>
                </a:cubicBezTo>
                <a:cubicBezTo>
                  <a:pt x="325855" y="320901"/>
                  <a:pt x="353294" y="302509"/>
                  <a:pt x="383458" y="294968"/>
                </a:cubicBezTo>
                <a:lnTo>
                  <a:pt x="442452" y="280219"/>
                </a:lnTo>
                <a:cubicBezTo>
                  <a:pt x="462116" y="285135"/>
                  <a:pt x="485617" y="282306"/>
                  <a:pt x="501445" y="294968"/>
                </a:cubicBezTo>
                <a:cubicBezTo>
                  <a:pt x="513584" y="304680"/>
                  <a:pt x="500648" y="339213"/>
                  <a:pt x="516194" y="339213"/>
                </a:cubicBezTo>
                <a:cubicBezTo>
                  <a:pt x="537051" y="339213"/>
                  <a:pt x="543467" y="307091"/>
                  <a:pt x="560439" y="294968"/>
                </a:cubicBezTo>
                <a:cubicBezTo>
                  <a:pt x="578329" y="282189"/>
                  <a:pt x="599768" y="275303"/>
                  <a:pt x="619432" y="265471"/>
                </a:cubicBezTo>
                <a:cubicBezTo>
                  <a:pt x="660892" y="271394"/>
                  <a:pt x="736669" y="295467"/>
                  <a:pt x="781664" y="265471"/>
                </a:cubicBezTo>
                <a:cubicBezTo>
                  <a:pt x="861569" y="212202"/>
                  <a:pt x="749179" y="216558"/>
                  <a:pt x="870155" y="206477"/>
                </a:cubicBezTo>
                <a:cubicBezTo>
                  <a:pt x="968260" y="198302"/>
                  <a:pt x="1066800" y="196645"/>
                  <a:pt x="1165123" y="191729"/>
                </a:cubicBezTo>
                <a:cubicBezTo>
                  <a:pt x="1184787" y="176981"/>
                  <a:pt x="1208380" y="166367"/>
                  <a:pt x="1224116" y="147484"/>
                </a:cubicBezTo>
                <a:cubicBezTo>
                  <a:pt x="1234068" y="135541"/>
                  <a:pt x="1232740" y="117528"/>
                  <a:pt x="1238864" y="103239"/>
                </a:cubicBezTo>
                <a:cubicBezTo>
                  <a:pt x="1261318" y="50845"/>
                  <a:pt x="1268234" y="44435"/>
                  <a:pt x="1297858" y="0"/>
                </a:cubicBezTo>
                <a:cubicBezTo>
                  <a:pt x="1332271" y="4916"/>
                  <a:pt x="1368821" y="1838"/>
                  <a:pt x="1401097" y="14748"/>
                </a:cubicBezTo>
                <a:cubicBezTo>
                  <a:pt x="1420463" y="22494"/>
                  <a:pt x="1427988" y="47424"/>
                  <a:pt x="1445342" y="58994"/>
                </a:cubicBezTo>
                <a:cubicBezTo>
                  <a:pt x="1458277" y="67617"/>
                  <a:pt x="1474839" y="68826"/>
                  <a:pt x="1489587" y="73742"/>
                </a:cubicBezTo>
                <a:cubicBezTo>
                  <a:pt x="1522622" y="95765"/>
                  <a:pt x="1563560" y="121876"/>
                  <a:pt x="1592826" y="147484"/>
                </a:cubicBezTo>
                <a:cubicBezTo>
                  <a:pt x="1613755" y="165797"/>
                  <a:pt x="1633721" y="185362"/>
                  <a:pt x="1651819" y="206477"/>
                </a:cubicBezTo>
                <a:cubicBezTo>
                  <a:pt x="1663355" y="219935"/>
                  <a:pt x="1668782" y="238189"/>
                  <a:pt x="1681316" y="250723"/>
                </a:cubicBezTo>
                <a:cubicBezTo>
                  <a:pt x="1698697" y="268104"/>
                  <a:pt x="1720645" y="280220"/>
                  <a:pt x="1740310" y="294968"/>
                </a:cubicBezTo>
                <a:cubicBezTo>
                  <a:pt x="1755058" y="290052"/>
                  <a:pt x="1771905" y="289255"/>
                  <a:pt x="1784555" y="280219"/>
                </a:cubicBezTo>
                <a:cubicBezTo>
                  <a:pt x="1807185" y="264055"/>
                  <a:pt x="1822433" y="239324"/>
                  <a:pt x="1843548" y="221226"/>
                </a:cubicBezTo>
                <a:cubicBezTo>
                  <a:pt x="1857006" y="209690"/>
                  <a:pt x="1873045" y="201561"/>
                  <a:pt x="1887794" y="191729"/>
                </a:cubicBezTo>
                <a:cubicBezTo>
                  <a:pt x="1907458" y="206477"/>
                  <a:pt x="1923468" y="228201"/>
                  <a:pt x="1946787" y="235974"/>
                </a:cubicBezTo>
                <a:cubicBezTo>
                  <a:pt x="1984388" y="248508"/>
                  <a:pt x="2025678" y="244207"/>
                  <a:pt x="2064774" y="250723"/>
                </a:cubicBezTo>
                <a:cubicBezTo>
                  <a:pt x="2084768" y="254055"/>
                  <a:pt x="2104103" y="260555"/>
                  <a:pt x="2123768" y="265471"/>
                </a:cubicBezTo>
                <a:cubicBezTo>
                  <a:pt x="2202426" y="260555"/>
                  <a:pt x="2281895" y="263015"/>
                  <a:pt x="2359742" y="250723"/>
                </a:cubicBezTo>
                <a:cubicBezTo>
                  <a:pt x="2377250" y="247959"/>
                  <a:pt x="2387171" y="226831"/>
                  <a:pt x="2403987" y="221226"/>
                </a:cubicBezTo>
                <a:cubicBezTo>
                  <a:pt x="2432356" y="211769"/>
                  <a:pt x="2463154" y="212342"/>
                  <a:pt x="2492477" y="206477"/>
                </a:cubicBezTo>
                <a:cubicBezTo>
                  <a:pt x="2666300" y="171712"/>
                  <a:pt x="2392312" y="214465"/>
                  <a:pt x="2654710" y="176981"/>
                </a:cubicBezTo>
                <a:cubicBezTo>
                  <a:pt x="2674374" y="162233"/>
                  <a:pt x="2689856" y="138698"/>
                  <a:pt x="2713703" y="132736"/>
                </a:cubicBezTo>
                <a:cubicBezTo>
                  <a:pt x="2724285" y="130090"/>
                  <a:pt x="2802164" y="157306"/>
                  <a:pt x="2816942" y="162232"/>
                </a:cubicBezTo>
                <a:cubicBezTo>
                  <a:pt x="2856717" y="135716"/>
                  <a:pt x="2859637" y="116954"/>
                  <a:pt x="2905432" y="147484"/>
                </a:cubicBezTo>
                <a:cubicBezTo>
                  <a:pt x="2909522" y="150211"/>
                  <a:pt x="2905432" y="157316"/>
                  <a:pt x="2905432" y="16223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orme libre 14"/>
          <p:cNvSpPr/>
          <p:nvPr/>
        </p:nvSpPr>
        <p:spPr>
          <a:xfrm>
            <a:off x="2631252" y="4485754"/>
            <a:ext cx="2625213" cy="1061884"/>
          </a:xfrm>
          <a:custGeom>
            <a:avLst/>
            <a:gdLst>
              <a:gd name="connsiteX0" fmla="*/ 0 w 2625213"/>
              <a:gd name="connsiteY0" fmla="*/ 1061884 h 1061884"/>
              <a:gd name="connsiteX1" fmla="*/ 294967 w 2625213"/>
              <a:gd name="connsiteY1" fmla="*/ 1032387 h 1061884"/>
              <a:gd name="connsiteX2" fmla="*/ 398206 w 2625213"/>
              <a:gd name="connsiteY2" fmla="*/ 1002890 h 1061884"/>
              <a:gd name="connsiteX3" fmla="*/ 516193 w 2625213"/>
              <a:gd name="connsiteY3" fmla="*/ 943896 h 1061884"/>
              <a:gd name="connsiteX4" fmla="*/ 707922 w 2625213"/>
              <a:gd name="connsiteY4" fmla="*/ 929148 h 1061884"/>
              <a:gd name="connsiteX5" fmla="*/ 737419 w 2625213"/>
              <a:gd name="connsiteY5" fmla="*/ 870155 h 1061884"/>
              <a:gd name="connsiteX6" fmla="*/ 752167 w 2625213"/>
              <a:gd name="connsiteY6" fmla="*/ 825909 h 1061884"/>
              <a:gd name="connsiteX7" fmla="*/ 825909 w 2625213"/>
              <a:gd name="connsiteY7" fmla="*/ 752167 h 1061884"/>
              <a:gd name="connsiteX8" fmla="*/ 899651 w 2625213"/>
              <a:gd name="connsiteY8" fmla="*/ 737419 h 1061884"/>
              <a:gd name="connsiteX9" fmla="*/ 929148 w 2625213"/>
              <a:gd name="connsiteY9" fmla="*/ 693174 h 1061884"/>
              <a:gd name="connsiteX10" fmla="*/ 943896 w 2625213"/>
              <a:gd name="connsiteY10" fmla="*/ 648929 h 1061884"/>
              <a:gd name="connsiteX11" fmla="*/ 1002890 w 2625213"/>
              <a:gd name="connsiteY11" fmla="*/ 545690 h 1061884"/>
              <a:gd name="connsiteX12" fmla="*/ 1047135 w 2625213"/>
              <a:gd name="connsiteY12" fmla="*/ 516193 h 1061884"/>
              <a:gd name="connsiteX13" fmla="*/ 1076632 w 2625213"/>
              <a:gd name="connsiteY13" fmla="*/ 471948 h 1061884"/>
              <a:gd name="connsiteX14" fmla="*/ 1179871 w 2625213"/>
              <a:gd name="connsiteY14" fmla="*/ 412955 h 1061884"/>
              <a:gd name="connsiteX15" fmla="*/ 1224116 w 2625213"/>
              <a:gd name="connsiteY15" fmla="*/ 339213 h 1061884"/>
              <a:gd name="connsiteX16" fmla="*/ 1268361 w 2625213"/>
              <a:gd name="connsiteY16" fmla="*/ 324464 h 1061884"/>
              <a:gd name="connsiteX17" fmla="*/ 1415845 w 2625213"/>
              <a:gd name="connsiteY17" fmla="*/ 353961 h 1061884"/>
              <a:gd name="connsiteX18" fmla="*/ 1474838 w 2625213"/>
              <a:gd name="connsiteY18" fmla="*/ 294967 h 1061884"/>
              <a:gd name="connsiteX19" fmla="*/ 1519084 w 2625213"/>
              <a:gd name="connsiteY19" fmla="*/ 250722 h 1061884"/>
              <a:gd name="connsiteX20" fmla="*/ 1548580 w 2625213"/>
              <a:gd name="connsiteY20" fmla="*/ 206477 h 1061884"/>
              <a:gd name="connsiteX21" fmla="*/ 1607574 w 2625213"/>
              <a:gd name="connsiteY21" fmla="*/ 221225 h 1061884"/>
              <a:gd name="connsiteX22" fmla="*/ 1725561 w 2625213"/>
              <a:gd name="connsiteY22" fmla="*/ 294967 h 1061884"/>
              <a:gd name="connsiteX23" fmla="*/ 1769806 w 2625213"/>
              <a:gd name="connsiteY23" fmla="*/ 162232 h 1061884"/>
              <a:gd name="connsiteX24" fmla="*/ 1784555 w 2625213"/>
              <a:gd name="connsiteY24" fmla="*/ 103238 h 1061884"/>
              <a:gd name="connsiteX25" fmla="*/ 1843548 w 2625213"/>
              <a:gd name="connsiteY25" fmla="*/ 14748 h 1061884"/>
              <a:gd name="connsiteX26" fmla="*/ 1902542 w 2625213"/>
              <a:gd name="connsiteY26" fmla="*/ 0 h 1061884"/>
              <a:gd name="connsiteX27" fmla="*/ 2005780 w 2625213"/>
              <a:gd name="connsiteY27" fmla="*/ 29496 h 1061884"/>
              <a:gd name="connsiteX28" fmla="*/ 2020529 w 2625213"/>
              <a:gd name="connsiteY28" fmla="*/ 73742 h 1061884"/>
              <a:gd name="connsiteX29" fmla="*/ 2064774 w 2625213"/>
              <a:gd name="connsiteY29" fmla="*/ 88490 h 1061884"/>
              <a:gd name="connsiteX30" fmla="*/ 2123767 w 2625213"/>
              <a:gd name="connsiteY30" fmla="*/ 73742 h 1061884"/>
              <a:gd name="connsiteX31" fmla="*/ 2168013 w 2625213"/>
              <a:gd name="connsiteY31" fmla="*/ 88490 h 1061884"/>
              <a:gd name="connsiteX32" fmla="*/ 2330245 w 2625213"/>
              <a:gd name="connsiteY32" fmla="*/ 117987 h 1061884"/>
              <a:gd name="connsiteX33" fmla="*/ 2374490 w 2625213"/>
              <a:gd name="connsiteY33" fmla="*/ 132735 h 1061884"/>
              <a:gd name="connsiteX34" fmla="*/ 2418735 w 2625213"/>
              <a:gd name="connsiteY34" fmla="*/ 162232 h 1061884"/>
              <a:gd name="connsiteX35" fmla="*/ 2448232 w 2625213"/>
              <a:gd name="connsiteY35" fmla="*/ 117987 h 1061884"/>
              <a:gd name="connsiteX36" fmla="*/ 2492477 w 2625213"/>
              <a:gd name="connsiteY36" fmla="*/ 88490 h 1061884"/>
              <a:gd name="connsiteX37" fmla="*/ 2625213 w 2625213"/>
              <a:gd name="connsiteY37" fmla="*/ 103238 h 10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25213" h="1061884">
                <a:moveTo>
                  <a:pt x="0" y="1061884"/>
                </a:moveTo>
                <a:cubicBezTo>
                  <a:pt x="180238" y="1025835"/>
                  <a:pt x="-51587" y="1068867"/>
                  <a:pt x="294967" y="1032387"/>
                </a:cubicBezTo>
                <a:cubicBezTo>
                  <a:pt x="309622" y="1030844"/>
                  <a:pt x="380304" y="1011027"/>
                  <a:pt x="398206" y="1002890"/>
                </a:cubicBezTo>
                <a:cubicBezTo>
                  <a:pt x="438236" y="984695"/>
                  <a:pt x="472351" y="947268"/>
                  <a:pt x="516193" y="943896"/>
                </a:cubicBezTo>
                <a:lnTo>
                  <a:pt x="707922" y="929148"/>
                </a:lnTo>
                <a:cubicBezTo>
                  <a:pt x="717754" y="909484"/>
                  <a:pt x="728759" y="890363"/>
                  <a:pt x="737419" y="870155"/>
                </a:cubicBezTo>
                <a:cubicBezTo>
                  <a:pt x="743543" y="855866"/>
                  <a:pt x="745215" y="839814"/>
                  <a:pt x="752167" y="825909"/>
                </a:cubicBezTo>
                <a:cubicBezTo>
                  <a:pt x="768806" y="792632"/>
                  <a:pt x="789606" y="765780"/>
                  <a:pt x="825909" y="752167"/>
                </a:cubicBezTo>
                <a:cubicBezTo>
                  <a:pt x="849380" y="743365"/>
                  <a:pt x="875070" y="742335"/>
                  <a:pt x="899651" y="737419"/>
                </a:cubicBezTo>
                <a:cubicBezTo>
                  <a:pt x="909483" y="722671"/>
                  <a:pt x="921221" y="709028"/>
                  <a:pt x="929148" y="693174"/>
                </a:cubicBezTo>
                <a:cubicBezTo>
                  <a:pt x="936100" y="679269"/>
                  <a:pt x="937772" y="663218"/>
                  <a:pt x="943896" y="648929"/>
                </a:cubicBezTo>
                <a:cubicBezTo>
                  <a:pt x="952572" y="628685"/>
                  <a:pt x="984375" y="564205"/>
                  <a:pt x="1002890" y="545690"/>
                </a:cubicBezTo>
                <a:cubicBezTo>
                  <a:pt x="1015424" y="533156"/>
                  <a:pt x="1032387" y="526025"/>
                  <a:pt x="1047135" y="516193"/>
                </a:cubicBezTo>
                <a:cubicBezTo>
                  <a:pt x="1056967" y="501445"/>
                  <a:pt x="1064098" y="484482"/>
                  <a:pt x="1076632" y="471948"/>
                </a:cubicBezTo>
                <a:cubicBezTo>
                  <a:pt x="1097480" y="451100"/>
                  <a:pt x="1156733" y="424524"/>
                  <a:pt x="1179871" y="412955"/>
                </a:cubicBezTo>
                <a:cubicBezTo>
                  <a:pt x="1194619" y="388374"/>
                  <a:pt x="1203846" y="359483"/>
                  <a:pt x="1224116" y="339213"/>
                </a:cubicBezTo>
                <a:cubicBezTo>
                  <a:pt x="1235109" y="328220"/>
                  <a:pt x="1252815" y="324464"/>
                  <a:pt x="1268361" y="324464"/>
                </a:cubicBezTo>
                <a:cubicBezTo>
                  <a:pt x="1304517" y="324464"/>
                  <a:pt x="1376867" y="344217"/>
                  <a:pt x="1415845" y="353961"/>
                </a:cubicBezTo>
                <a:cubicBezTo>
                  <a:pt x="1500122" y="325869"/>
                  <a:pt x="1429890" y="362389"/>
                  <a:pt x="1474838" y="294967"/>
                </a:cubicBezTo>
                <a:cubicBezTo>
                  <a:pt x="1486408" y="277612"/>
                  <a:pt x="1505731" y="266745"/>
                  <a:pt x="1519084" y="250722"/>
                </a:cubicBezTo>
                <a:cubicBezTo>
                  <a:pt x="1530431" y="237105"/>
                  <a:pt x="1538748" y="221225"/>
                  <a:pt x="1548580" y="206477"/>
                </a:cubicBezTo>
                <a:cubicBezTo>
                  <a:pt x="1568245" y="211393"/>
                  <a:pt x="1588595" y="214108"/>
                  <a:pt x="1607574" y="221225"/>
                </a:cubicBezTo>
                <a:cubicBezTo>
                  <a:pt x="1661557" y="241469"/>
                  <a:pt x="1679161" y="260167"/>
                  <a:pt x="1725561" y="294967"/>
                </a:cubicBezTo>
                <a:cubicBezTo>
                  <a:pt x="1740309" y="250722"/>
                  <a:pt x="1758494" y="207478"/>
                  <a:pt x="1769806" y="162232"/>
                </a:cubicBezTo>
                <a:cubicBezTo>
                  <a:pt x="1774722" y="142567"/>
                  <a:pt x="1775490" y="121368"/>
                  <a:pt x="1784555" y="103238"/>
                </a:cubicBezTo>
                <a:cubicBezTo>
                  <a:pt x="1800409" y="71530"/>
                  <a:pt x="1809156" y="23346"/>
                  <a:pt x="1843548" y="14748"/>
                </a:cubicBezTo>
                <a:lnTo>
                  <a:pt x="1902542" y="0"/>
                </a:lnTo>
                <a:cubicBezTo>
                  <a:pt x="1936955" y="9832"/>
                  <a:pt x="1975430" y="10527"/>
                  <a:pt x="2005780" y="29496"/>
                </a:cubicBezTo>
                <a:cubicBezTo>
                  <a:pt x="2018963" y="37736"/>
                  <a:pt x="2009536" y="62749"/>
                  <a:pt x="2020529" y="73742"/>
                </a:cubicBezTo>
                <a:cubicBezTo>
                  <a:pt x="2031522" y="84735"/>
                  <a:pt x="2050026" y="83574"/>
                  <a:pt x="2064774" y="88490"/>
                </a:cubicBezTo>
                <a:cubicBezTo>
                  <a:pt x="2084438" y="83574"/>
                  <a:pt x="2103497" y="73742"/>
                  <a:pt x="2123767" y="73742"/>
                </a:cubicBezTo>
                <a:cubicBezTo>
                  <a:pt x="2139313" y="73742"/>
                  <a:pt x="2153065" y="84219"/>
                  <a:pt x="2168013" y="88490"/>
                </a:cubicBezTo>
                <a:cubicBezTo>
                  <a:pt x="2237552" y="108358"/>
                  <a:pt x="2246692" y="106050"/>
                  <a:pt x="2330245" y="117987"/>
                </a:cubicBezTo>
                <a:cubicBezTo>
                  <a:pt x="2344993" y="122903"/>
                  <a:pt x="2360585" y="125783"/>
                  <a:pt x="2374490" y="132735"/>
                </a:cubicBezTo>
                <a:cubicBezTo>
                  <a:pt x="2390344" y="140662"/>
                  <a:pt x="2401354" y="165708"/>
                  <a:pt x="2418735" y="162232"/>
                </a:cubicBezTo>
                <a:cubicBezTo>
                  <a:pt x="2436116" y="158756"/>
                  <a:pt x="2435698" y="130521"/>
                  <a:pt x="2448232" y="117987"/>
                </a:cubicBezTo>
                <a:cubicBezTo>
                  <a:pt x="2460766" y="105453"/>
                  <a:pt x="2477729" y="98322"/>
                  <a:pt x="2492477" y="88490"/>
                </a:cubicBezTo>
                <a:cubicBezTo>
                  <a:pt x="2575318" y="109199"/>
                  <a:pt x="2531201" y="103238"/>
                  <a:pt x="2625213" y="1032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5979425" y="4699953"/>
            <a:ext cx="176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FF0000"/>
                </a:solidFill>
              </a:rPr>
              <a:t>Non productive </a:t>
            </a:r>
            <a:r>
              <a:rPr lang="fr-BE" sz="1400" b="1" dirty="0" err="1" smtClean="0">
                <a:solidFill>
                  <a:srgbClr val="FF0000"/>
                </a:solidFill>
              </a:rPr>
              <a:t>phenotypes</a:t>
            </a:r>
            <a:endParaRPr lang="fr-BE" sz="1400" b="1" dirty="0">
              <a:solidFill>
                <a:srgbClr val="FF0000"/>
              </a:solidFill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2542761" y="3143486"/>
            <a:ext cx="2743200" cy="2404302"/>
          </a:xfrm>
          <a:custGeom>
            <a:avLst/>
            <a:gdLst>
              <a:gd name="connsiteX0" fmla="*/ 0 w 2743200"/>
              <a:gd name="connsiteY0" fmla="*/ 2389403 h 2404302"/>
              <a:gd name="connsiteX1" fmla="*/ 191729 w 2743200"/>
              <a:gd name="connsiteY1" fmla="*/ 2389403 h 2404302"/>
              <a:gd name="connsiteX2" fmla="*/ 221226 w 2743200"/>
              <a:gd name="connsiteY2" fmla="*/ 2345158 h 2404302"/>
              <a:gd name="connsiteX3" fmla="*/ 265471 w 2743200"/>
              <a:gd name="connsiteY3" fmla="*/ 2286164 h 2404302"/>
              <a:gd name="connsiteX4" fmla="*/ 398207 w 2743200"/>
              <a:gd name="connsiteY4" fmla="*/ 2212423 h 2404302"/>
              <a:gd name="connsiteX5" fmla="*/ 442452 w 2743200"/>
              <a:gd name="connsiteY5" fmla="*/ 2123932 h 2404302"/>
              <a:gd name="connsiteX6" fmla="*/ 516194 w 2743200"/>
              <a:gd name="connsiteY6" fmla="*/ 2035442 h 2404302"/>
              <a:gd name="connsiteX7" fmla="*/ 545691 w 2743200"/>
              <a:gd name="connsiteY7" fmla="*/ 1976448 h 2404302"/>
              <a:gd name="connsiteX8" fmla="*/ 560439 w 2743200"/>
              <a:gd name="connsiteY8" fmla="*/ 1784719 h 2404302"/>
              <a:gd name="connsiteX9" fmla="*/ 678426 w 2743200"/>
              <a:gd name="connsiteY9" fmla="*/ 1769971 h 2404302"/>
              <a:gd name="connsiteX10" fmla="*/ 766916 w 2743200"/>
              <a:gd name="connsiteY10" fmla="*/ 1755223 h 2404302"/>
              <a:gd name="connsiteX11" fmla="*/ 884904 w 2743200"/>
              <a:gd name="connsiteY11" fmla="*/ 1725726 h 2404302"/>
              <a:gd name="connsiteX12" fmla="*/ 929149 w 2743200"/>
              <a:gd name="connsiteY12" fmla="*/ 1696229 h 2404302"/>
              <a:gd name="connsiteX13" fmla="*/ 943897 w 2743200"/>
              <a:gd name="connsiteY13" fmla="*/ 1504500 h 2404302"/>
              <a:gd name="connsiteX14" fmla="*/ 884904 w 2743200"/>
              <a:gd name="connsiteY14" fmla="*/ 1416010 h 2404302"/>
              <a:gd name="connsiteX15" fmla="*/ 884904 w 2743200"/>
              <a:gd name="connsiteY15" fmla="*/ 1268526 h 2404302"/>
              <a:gd name="connsiteX16" fmla="*/ 914400 w 2743200"/>
              <a:gd name="connsiteY16" fmla="*/ 1209532 h 2404302"/>
              <a:gd name="connsiteX17" fmla="*/ 973394 w 2743200"/>
              <a:gd name="connsiteY17" fmla="*/ 1135790 h 2404302"/>
              <a:gd name="connsiteX18" fmla="*/ 1017639 w 2743200"/>
              <a:gd name="connsiteY18" fmla="*/ 737584 h 2404302"/>
              <a:gd name="connsiteX19" fmla="*/ 1061884 w 2743200"/>
              <a:gd name="connsiteY19" fmla="*/ 708087 h 2404302"/>
              <a:gd name="connsiteX20" fmla="*/ 1135626 w 2743200"/>
              <a:gd name="connsiteY20" fmla="*/ 575352 h 2404302"/>
              <a:gd name="connsiteX21" fmla="*/ 1179871 w 2743200"/>
              <a:gd name="connsiteY21" fmla="*/ 501610 h 2404302"/>
              <a:gd name="connsiteX22" fmla="*/ 1238865 w 2743200"/>
              <a:gd name="connsiteY22" fmla="*/ 427868 h 2404302"/>
              <a:gd name="connsiteX23" fmla="*/ 1297858 w 2743200"/>
              <a:gd name="connsiteY23" fmla="*/ 442616 h 2404302"/>
              <a:gd name="connsiteX24" fmla="*/ 1342104 w 2743200"/>
              <a:gd name="connsiteY24" fmla="*/ 457364 h 2404302"/>
              <a:gd name="connsiteX25" fmla="*/ 1415846 w 2743200"/>
              <a:gd name="connsiteY25" fmla="*/ 354126 h 2404302"/>
              <a:gd name="connsiteX26" fmla="*/ 1666568 w 2743200"/>
              <a:gd name="connsiteY26" fmla="*/ 295132 h 2404302"/>
              <a:gd name="connsiteX27" fmla="*/ 1755058 w 2743200"/>
              <a:gd name="connsiteY27" fmla="*/ 250887 h 2404302"/>
              <a:gd name="connsiteX28" fmla="*/ 1887794 w 2743200"/>
              <a:gd name="connsiteY28" fmla="*/ 206642 h 2404302"/>
              <a:gd name="connsiteX29" fmla="*/ 1976284 w 2743200"/>
              <a:gd name="connsiteY29" fmla="*/ 147648 h 2404302"/>
              <a:gd name="connsiteX30" fmla="*/ 2035278 w 2743200"/>
              <a:gd name="connsiteY30" fmla="*/ 73906 h 2404302"/>
              <a:gd name="connsiteX31" fmla="*/ 2138516 w 2743200"/>
              <a:gd name="connsiteY31" fmla="*/ 103403 h 2404302"/>
              <a:gd name="connsiteX32" fmla="*/ 2227007 w 2743200"/>
              <a:gd name="connsiteY32" fmla="*/ 88655 h 2404302"/>
              <a:gd name="connsiteX33" fmla="*/ 2374491 w 2743200"/>
              <a:gd name="connsiteY33" fmla="*/ 59158 h 2404302"/>
              <a:gd name="connsiteX34" fmla="*/ 2389239 w 2743200"/>
              <a:gd name="connsiteY34" fmla="*/ 14913 h 2404302"/>
              <a:gd name="connsiteX35" fmla="*/ 2521975 w 2743200"/>
              <a:gd name="connsiteY35" fmla="*/ 29661 h 2404302"/>
              <a:gd name="connsiteX36" fmla="*/ 2595716 w 2743200"/>
              <a:gd name="connsiteY36" fmla="*/ 59158 h 2404302"/>
              <a:gd name="connsiteX37" fmla="*/ 2743200 w 2743200"/>
              <a:gd name="connsiteY37" fmla="*/ 103403 h 240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43200" h="2404302">
                <a:moveTo>
                  <a:pt x="0" y="2389403"/>
                </a:moveTo>
                <a:cubicBezTo>
                  <a:pt x="32661" y="2393032"/>
                  <a:pt x="144286" y="2421032"/>
                  <a:pt x="191729" y="2389403"/>
                </a:cubicBezTo>
                <a:cubicBezTo>
                  <a:pt x="206477" y="2379571"/>
                  <a:pt x="210923" y="2359582"/>
                  <a:pt x="221226" y="2345158"/>
                </a:cubicBezTo>
                <a:cubicBezTo>
                  <a:pt x="235513" y="2325156"/>
                  <a:pt x="247099" y="2302495"/>
                  <a:pt x="265471" y="2286164"/>
                </a:cubicBezTo>
                <a:cubicBezTo>
                  <a:pt x="326326" y="2232071"/>
                  <a:pt x="338122" y="2232451"/>
                  <a:pt x="398207" y="2212423"/>
                </a:cubicBezTo>
                <a:cubicBezTo>
                  <a:pt x="482746" y="2085614"/>
                  <a:pt x="381388" y="2246060"/>
                  <a:pt x="442452" y="2123932"/>
                </a:cubicBezTo>
                <a:cubicBezTo>
                  <a:pt x="481464" y="2045908"/>
                  <a:pt x="461833" y="2111548"/>
                  <a:pt x="516194" y="2035442"/>
                </a:cubicBezTo>
                <a:cubicBezTo>
                  <a:pt x="528973" y="2017551"/>
                  <a:pt x="535859" y="1996113"/>
                  <a:pt x="545691" y="1976448"/>
                </a:cubicBezTo>
                <a:cubicBezTo>
                  <a:pt x="550607" y="1912538"/>
                  <a:pt x="525777" y="1838637"/>
                  <a:pt x="560439" y="1784719"/>
                </a:cubicBezTo>
                <a:cubicBezTo>
                  <a:pt x="581872" y="1751379"/>
                  <a:pt x="639189" y="1775576"/>
                  <a:pt x="678426" y="1769971"/>
                </a:cubicBezTo>
                <a:cubicBezTo>
                  <a:pt x="708029" y="1765742"/>
                  <a:pt x="737676" y="1761489"/>
                  <a:pt x="766916" y="1755223"/>
                </a:cubicBezTo>
                <a:cubicBezTo>
                  <a:pt x="806556" y="1746729"/>
                  <a:pt x="884904" y="1725726"/>
                  <a:pt x="884904" y="1725726"/>
                </a:cubicBezTo>
                <a:cubicBezTo>
                  <a:pt x="899652" y="1715894"/>
                  <a:pt x="916615" y="1708763"/>
                  <a:pt x="929149" y="1696229"/>
                </a:cubicBezTo>
                <a:cubicBezTo>
                  <a:pt x="983235" y="1642143"/>
                  <a:pt x="968262" y="1582468"/>
                  <a:pt x="943897" y="1504500"/>
                </a:cubicBezTo>
                <a:cubicBezTo>
                  <a:pt x="933323" y="1470663"/>
                  <a:pt x="884904" y="1416010"/>
                  <a:pt x="884904" y="1416010"/>
                </a:cubicBezTo>
                <a:cubicBezTo>
                  <a:pt x="867359" y="1345831"/>
                  <a:pt x="860248" y="1350713"/>
                  <a:pt x="884904" y="1268526"/>
                </a:cubicBezTo>
                <a:cubicBezTo>
                  <a:pt x="891221" y="1247468"/>
                  <a:pt x="906680" y="1230118"/>
                  <a:pt x="914400" y="1209532"/>
                </a:cubicBezTo>
                <a:cubicBezTo>
                  <a:pt x="943501" y="1131930"/>
                  <a:pt x="901804" y="1159654"/>
                  <a:pt x="973394" y="1135790"/>
                </a:cubicBezTo>
                <a:cubicBezTo>
                  <a:pt x="955126" y="679084"/>
                  <a:pt x="849103" y="833892"/>
                  <a:pt x="1017639" y="737584"/>
                </a:cubicBezTo>
                <a:cubicBezTo>
                  <a:pt x="1033029" y="728790"/>
                  <a:pt x="1047136" y="717919"/>
                  <a:pt x="1061884" y="708087"/>
                </a:cubicBezTo>
                <a:cubicBezTo>
                  <a:pt x="1123694" y="615373"/>
                  <a:pt x="1057370" y="718821"/>
                  <a:pt x="1135626" y="575352"/>
                </a:cubicBezTo>
                <a:cubicBezTo>
                  <a:pt x="1149353" y="550186"/>
                  <a:pt x="1167051" y="527249"/>
                  <a:pt x="1179871" y="501610"/>
                </a:cubicBezTo>
                <a:cubicBezTo>
                  <a:pt x="1215490" y="430372"/>
                  <a:pt x="1164281" y="477590"/>
                  <a:pt x="1238865" y="427868"/>
                </a:cubicBezTo>
                <a:cubicBezTo>
                  <a:pt x="1258529" y="432784"/>
                  <a:pt x="1278368" y="437048"/>
                  <a:pt x="1297858" y="442616"/>
                </a:cubicBezTo>
                <a:cubicBezTo>
                  <a:pt x="1312806" y="446887"/>
                  <a:pt x="1331111" y="468357"/>
                  <a:pt x="1342104" y="457364"/>
                </a:cubicBezTo>
                <a:cubicBezTo>
                  <a:pt x="1435595" y="363875"/>
                  <a:pt x="1269150" y="393245"/>
                  <a:pt x="1415846" y="354126"/>
                </a:cubicBezTo>
                <a:cubicBezTo>
                  <a:pt x="1579628" y="310450"/>
                  <a:pt x="1542362" y="346885"/>
                  <a:pt x="1666568" y="295132"/>
                </a:cubicBezTo>
                <a:cubicBezTo>
                  <a:pt x="1697009" y="282448"/>
                  <a:pt x="1725036" y="264534"/>
                  <a:pt x="1755058" y="250887"/>
                </a:cubicBezTo>
                <a:cubicBezTo>
                  <a:pt x="1822939" y="220032"/>
                  <a:pt x="1822013" y="223087"/>
                  <a:pt x="1887794" y="206642"/>
                </a:cubicBezTo>
                <a:cubicBezTo>
                  <a:pt x="1917291" y="186977"/>
                  <a:pt x="1965073" y="181279"/>
                  <a:pt x="1976284" y="147648"/>
                </a:cubicBezTo>
                <a:cubicBezTo>
                  <a:pt x="1996638" y="86587"/>
                  <a:pt x="1978098" y="112027"/>
                  <a:pt x="2035278" y="73906"/>
                </a:cubicBezTo>
                <a:cubicBezTo>
                  <a:pt x="2056145" y="80862"/>
                  <a:pt x="2119994" y="103403"/>
                  <a:pt x="2138516" y="103403"/>
                </a:cubicBezTo>
                <a:cubicBezTo>
                  <a:pt x="2168420" y="103403"/>
                  <a:pt x="2197615" y="94166"/>
                  <a:pt x="2227007" y="88655"/>
                </a:cubicBezTo>
                <a:cubicBezTo>
                  <a:pt x="2276283" y="79416"/>
                  <a:pt x="2325330" y="68990"/>
                  <a:pt x="2374491" y="59158"/>
                </a:cubicBezTo>
                <a:cubicBezTo>
                  <a:pt x="2379407" y="44410"/>
                  <a:pt x="2378246" y="25906"/>
                  <a:pt x="2389239" y="14913"/>
                </a:cubicBezTo>
                <a:cubicBezTo>
                  <a:pt x="2425783" y="-21631"/>
                  <a:pt x="2493133" y="19173"/>
                  <a:pt x="2521975" y="29661"/>
                </a:cubicBezTo>
                <a:cubicBezTo>
                  <a:pt x="2546855" y="38708"/>
                  <a:pt x="2570784" y="50254"/>
                  <a:pt x="2595716" y="59158"/>
                </a:cubicBezTo>
                <a:cubicBezTo>
                  <a:pt x="2723954" y="104958"/>
                  <a:pt x="2682779" y="103403"/>
                  <a:pt x="2743200" y="103403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Forme libre 17"/>
          <p:cNvSpPr/>
          <p:nvPr/>
        </p:nvSpPr>
        <p:spPr>
          <a:xfrm>
            <a:off x="2542761" y="3555521"/>
            <a:ext cx="2639962" cy="1992117"/>
          </a:xfrm>
          <a:custGeom>
            <a:avLst/>
            <a:gdLst>
              <a:gd name="connsiteX0" fmla="*/ 0 w 2639962"/>
              <a:gd name="connsiteY0" fmla="*/ 1992117 h 1992117"/>
              <a:gd name="connsiteX1" fmla="*/ 73742 w 2639962"/>
              <a:gd name="connsiteY1" fmla="*/ 1977368 h 1992117"/>
              <a:gd name="connsiteX2" fmla="*/ 191729 w 2639962"/>
              <a:gd name="connsiteY2" fmla="*/ 1947871 h 1992117"/>
              <a:gd name="connsiteX3" fmla="*/ 265471 w 2639962"/>
              <a:gd name="connsiteY3" fmla="*/ 1800388 h 1992117"/>
              <a:gd name="connsiteX4" fmla="*/ 280220 w 2639962"/>
              <a:gd name="connsiteY4" fmla="*/ 1726646 h 1992117"/>
              <a:gd name="connsiteX5" fmla="*/ 339213 w 2639962"/>
              <a:gd name="connsiteY5" fmla="*/ 1638155 h 1992117"/>
              <a:gd name="connsiteX6" fmla="*/ 412955 w 2639962"/>
              <a:gd name="connsiteY6" fmla="*/ 1652904 h 1992117"/>
              <a:gd name="connsiteX7" fmla="*/ 516194 w 2639962"/>
              <a:gd name="connsiteY7" fmla="*/ 1711897 h 1992117"/>
              <a:gd name="connsiteX8" fmla="*/ 545691 w 2639962"/>
              <a:gd name="connsiteY8" fmla="*/ 1652904 h 1992117"/>
              <a:gd name="connsiteX9" fmla="*/ 560439 w 2639962"/>
              <a:gd name="connsiteY9" fmla="*/ 1593910 h 1992117"/>
              <a:gd name="connsiteX10" fmla="*/ 693175 w 2639962"/>
              <a:gd name="connsiteY10" fmla="*/ 1564413 h 1992117"/>
              <a:gd name="connsiteX11" fmla="*/ 737420 w 2639962"/>
              <a:gd name="connsiteY11" fmla="*/ 1505420 h 1992117"/>
              <a:gd name="connsiteX12" fmla="*/ 766916 w 2639962"/>
              <a:gd name="connsiteY12" fmla="*/ 1402181 h 1992117"/>
              <a:gd name="connsiteX13" fmla="*/ 796413 w 2639962"/>
              <a:gd name="connsiteY13" fmla="*/ 1357936 h 1992117"/>
              <a:gd name="connsiteX14" fmla="*/ 1032387 w 2639962"/>
              <a:gd name="connsiteY14" fmla="*/ 1328439 h 1992117"/>
              <a:gd name="connsiteX15" fmla="*/ 1061884 w 2639962"/>
              <a:gd name="connsiteY15" fmla="*/ 1269446 h 1992117"/>
              <a:gd name="connsiteX16" fmla="*/ 1120878 w 2639962"/>
              <a:gd name="connsiteY16" fmla="*/ 1210452 h 1992117"/>
              <a:gd name="connsiteX17" fmla="*/ 1150375 w 2639962"/>
              <a:gd name="connsiteY17" fmla="*/ 1166207 h 1992117"/>
              <a:gd name="connsiteX18" fmla="*/ 1194620 w 2639962"/>
              <a:gd name="connsiteY18" fmla="*/ 974478 h 1992117"/>
              <a:gd name="connsiteX19" fmla="*/ 1224116 w 2639962"/>
              <a:gd name="connsiteY19" fmla="*/ 915484 h 1992117"/>
              <a:gd name="connsiteX20" fmla="*/ 1209368 w 2639962"/>
              <a:gd name="connsiteY20" fmla="*/ 826994 h 1992117"/>
              <a:gd name="connsiteX21" fmla="*/ 1268362 w 2639962"/>
              <a:gd name="connsiteY21" fmla="*/ 797497 h 1992117"/>
              <a:gd name="connsiteX22" fmla="*/ 1283110 w 2639962"/>
              <a:gd name="connsiteY22" fmla="*/ 664762 h 1992117"/>
              <a:gd name="connsiteX23" fmla="*/ 1297858 w 2639962"/>
              <a:gd name="connsiteY23" fmla="*/ 620517 h 1992117"/>
              <a:gd name="connsiteX24" fmla="*/ 1356852 w 2639962"/>
              <a:gd name="connsiteY24" fmla="*/ 605768 h 1992117"/>
              <a:gd name="connsiteX25" fmla="*/ 1371600 w 2639962"/>
              <a:gd name="connsiteY25" fmla="*/ 414039 h 1992117"/>
              <a:gd name="connsiteX26" fmla="*/ 1386349 w 2639962"/>
              <a:gd name="connsiteY26" fmla="*/ 325549 h 1992117"/>
              <a:gd name="connsiteX27" fmla="*/ 1430594 w 2639962"/>
              <a:gd name="connsiteY27" fmla="*/ 310800 h 1992117"/>
              <a:gd name="connsiteX28" fmla="*/ 1474839 w 2639962"/>
              <a:gd name="connsiteY28" fmla="*/ 281304 h 1992117"/>
              <a:gd name="connsiteX29" fmla="*/ 1504336 w 2639962"/>
              <a:gd name="connsiteY29" fmla="*/ 192813 h 1992117"/>
              <a:gd name="connsiteX30" fmla="*/ 1578078 w 2639962"/>
              <a:gd name="connsiteY30" fmla="*/ 207562 h 1992117"/>
              <a:gd name="connsiteX31" fmla="*/ 1666568 w 2639962"/>
              <a:gd name="connsiteY31" fmla="*/ 192813 h 1992117"/>
              <a:gd name="connsiteX32" fmla="*/ 1710813 w 2639962"/>
              <a:gd name="connsiteY32" fmla="*/ 148568 h 1992117"/>
              <a:gd name="connsiteX33" fmla="*/ 1976284 w 2639962"/>
              <a:gd name="connsiteY33" fmla="*/ 178065 h 1992117"/>
              <a:gd name="connsiteX34" fmla="*/ 2168013 w 2639962"/>
              <a:gd name="connsiteY34" fmla="*/ 163317 h 1992117"/>
              <a:gd name="connsiteX35" fmla="*/ 2286000 w 2639962"/>
              <a:gd name="connsiteY35" fmla="*/ 45329 h 1992117"/>
              <a:gd name="connsiteX36" fmla="*/ 2330246 w 2639962"/>
              <a:gd name="connsiteY36" fmla="*/ 15833 h 1992117"/>
              <a:gd name="connsiteX37" fmla="*/ 2418736 w 2639962"/>
              <a:gd name="connsiteY37" fmla="*/ 1084 h 1992117"/>
              <a:gd name="connsiteX38" fmla="*/ 2521975 w 2639962"/>
              <a:gd name="connsiteY38" fmla="*/ 15833 h 1992117"/>
              <a:gd name="connsiteX39" fmla="*/ 2580968 w 2639962"/>
              <a:gd name="connsiteY39" fmla="*/ 1084 h 1992117"/>
              <a:gd name="connsiteX40" fmla="*/ 2639962 w 2639962"/>
              <a:gd name="connsiteY40" fmla="*/ 1084 h 199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39962" h="1992117">
                <a:moveTo>
                  <a:pt x="0" y="1992117"/>
                </a:moveTo>
                <a:cubicBezTo>
                  <a:pt x="24581" y="1987201"/>
                  <a:pt x="49316" y="1983005"/>
                  <a:pt x="73742" y="1977368"/>
                </a:cubicBezTo>
                <a:cubicBezTo>
                  <a:pt x="113243" y="1968252"/>
                  <a:pt x="191729" y="1947871"/>
                  <a:pt x="191729" y="1947871"/>
                </a:cubicBezTo>
                <a:cubicBezTo>
                  <a:pt x="216310" y="1898710"/>
                  <a:pt x="254691" y="1854284"/>
                  <a:pt x="265471" y="1800388"/>
                </a:cubicBezTo>
                <a:cubicBezTo>
                  <a:pt x="270387" y="1775807"/>
                  <a:pt x="269847" y="1749467"/>
                  <a:pt x="280220" y="1726646"/>
                </a:cubicBezTo>
                <a:cubicBezTo>
                  <a:pt x="294890" y="1694373"/>
                  <a:pt x="339213" y="1638155"/>
                  <a:pt x="339213" y="1638155"/>
                </a:cubicBezTo>
                <a:cubicBezTo>
                  <a:pt x="363794" y="1643071"/>
                  <a:pt x="389174" y="1644977"/>
                  <a:pt x="412955" y="1652904"/>
                </a:cubicBezTo>
                <a:cubicBezTo>
                  <a:pt x="450383" y="1665380"/>
                  <a:pt x="483825" y="1690317"/>
                  <a:pt x="516194" y="1711897"/>
                </a:cubicBezTo>
                <a:cubicBezTo>
                  <a:pt x="526026" y="1692233"/>
                  <a:pt x="537971" y="1673490"/>
                  <a:pt x="545691" y="1652904"/>
                </a:cubicBezTo>
                <a:cubicBezTo>
                  <a:pt x="552808" y="1633925"/>
                  <a:pt x="543058" y="1604339"/>
                  <a:pt x="560439" y="1593910"/>
                </a:cubicBezTo>
                <a:cubicBezTo>
                  <a:pt x="599305" y="1570591"/>
                  <a:pt x="648930" y="1574245"/>
                  <a:pt x="693175" y="1564413"/>
                </a:cubicBezTo>
                <a:cubicBezTo>
                  <a:pt x="707923" y="1544749"/>
                  <a:pt x="725225" y="1526762"/>
                  <a:pt x="737420" y="1505420"/>
                </a:cubicBezTo>
                <a:cubicBezTo>
                  <a:pt x="753820" y="1476720"/>
                  <a:pt x="754601" y="1430915"/>
                  <a:pt x="766916" y="1402181"/>
                </a:cubicBezTo>
                <a:cubicBezTo>
                  <a:pt x="773898" y="1385889"/>
                  <a:pt x="779334" y="1362680"/>
                  <a:pt x="796413" y="1357936"/>
                </a:cubicBezTo>
                <a:cubicBezTo>
                  <a:pt x="872791" y="1336720"/>
                  <a:pt x="953729" y="1338271"/>
                  <a:pt x="1032387" y="1328439"/>
                </a:cubicBezTo>
                <a:cubicBezTo>
                  <a:pt x="1042219" y="1308775"/>
                  <a:pt x="1048693" y="1287034"/>
                  <a:pt x="1061884" y="1269446"/>
                </a:cubicBezTo>
                <a:cubicBezTo>
                  <a:pt x="1078570" y="1247198"/>
                  <a:pt x="1102779" y="1231567"/>
                  <a:pt x="1120878" y="1210452"/>
                </a:cubicBezTo>
                <a:cubicBezTo>
                  <a:pt x="1132414" y="1196994"/>
                  <a:pt x="1140543" y="1180955"/>
                  <a:pt x="1150375" y="1166207"/>
                </a:cubicBezTo>
                <a:cubicBezTo>
                  <a:pt x="1158253" y="1126816"/>
                  <a:pt x="1171665" y="1028040"/>
                  <a:pt x="1194620" y="974478"/>
                </a:cubicBezTo>
                <a:cubicBezTo>
                  <a:pt x="1203281" y="954270"/>
                  <a:pt x="1214284" y="935149"/>
                  <a:pt x="1224116" y="915484"/>
                </a:cubicBezTo>
                <a:cubicBezTo>
                  <a:pt x="1219200" y="885987"/>
                  <a:pt x="1198868" y="854993"/>
                  <a:pt x="1209368" y="826994"/>
                </a:cubicBezTo>
                <a:cubicBezTo>
                  <a:pt x="1217088" y="806408"/>
                  <a:pt x="1259264" y="817512"/>
                  <a:pt x="1268362" y="797497"/>
                </a:cubicBezTo>
                <a:cubicBezTo>
                  <a:pt x="1286783" y="756970"/>
                  <a:pt x="1275792" y="708674"/>
                  <a:pt x="1283110" y="664762"/>
                </a:cubicBezTo>
                <a:cubicBezTo>
                  <a:pt x="1285666" y="649427"/>
                  <a:pt x="1285719" y="630229"/>
                  <a:pt x="1297858" y="620517"/>
                </a:cubicBezTo>
                <a:cubicBezTo>
                  <a:pt x="1313686" y="607854"/>
                  <a:pt x="1337187" y="610684"/>
                  <a:pt x="1356852" y="605768"/>
                </a:cubicBezTo>
                <a:cubicBezTo>
                  <a:pt x="1392429" y="463462"/>
                  <a:pt x="1394300" y="527533"/>
                  <a:pt x="1371600" y="414039"/>
                </a:cubicBezTo>
                <a:cubicBezTo>
                  <a:pt x="1376516" y="384542"/>
                  <a:pt x="1371513" y="351513"/>
                  <a:pt x="1386349" y="325549"/>
                </a:cubicBezTo>
                <a:cubicBezTo>
                  <a:pt x="1394062" y="312051"/>
                  <a:pt x="1416689" y="317752"/>
                  <a:pt x="1430594" y="310800"/>
                </a:cubicBezTo>
                <a:cubicBezTo>
                  <a:pt x="1446448" y="302873"/>
                  <a:pt x="1460091" y="291136"/>
                  <a:pt x="1474839" y="281304"/>
                </a:cubicBezTo>
                <a:cubicBezTo>
                  <a:pt x="1484671" y="251807"/>
                  <a:pt x="1479035" y="210885"/>
                  <a:pt x="1504336" y="192813"/>
                </a:cubicBezTo>
                <a:cubicBezTo>
                  <a:pt x="1524734" y="178243"/>
                  <a:pt x="1553011" y="207562"/>
                  <a:pt x="1578078" y="207562"/>
                </a:cubicBezTo>
                <a:cubicBezTo>
                  <a:pt x="1607982" y="207562"/>
                  <a:pt x="1637071" y="197729"/>
                  <a:pt x="1666568" y="192813"/>
                </a:cubicBezTo>
                <a:cubicBezTo>
                  <a:pt x="1681316" y="178065"/>
                  <a:pt x="1690139" y="151325"/>
                  <a:pt x="1710813" y="148568"/>
                </a:cubicBezTo>
                <a:cubicBezTo>
                  <a:pt x="1768249" y="140910"/>
                  <a:pt x="1904842" y="166158"/>
                  <a:pt x="1976284" y="178065"/>
                </a:cubicBezTo>
                <a:lnTo>
                  <a:pt x="2168013" y="163317"/>
                </a:lnTo>
                <a:cubicBezTo>
                  <a:pt x="2219136" y="141407"/>
                  <a:pt x="2239721" y="76180"/>
                  <a:pt x="2286000" y="45329"/>
                </a:cubicBezTo>
                <a:cubicBezTo>
                  <a:pt x="2300749" y="35497"/>
                  <a:pt x="2313430" y="21438"/>
                  <a:pt x="2330246" y="15833"/>
                </a:cubicBezTo>
                <a:cubicBezTo>
                  <a:pt x="2358615" y="6377"/>
                  <a:pt x="2389239" y="6000"/>
                  <a:pt x="2418736" y="1084"/>
                </a:cubicBezTo>
                <a:cubicBezTo>
                  <a:pt x="2453149" y="6000"/>
                  <a:pt x="2487213" y="15833"/>
                  <a:pt x="2521975" y="15833"/>
                </a:cubicBezTo>
                <a:cubicBezTo>
                  <a:pt x="2542245" y="15833"/>
                  <a:pt x="2560855" y="3598"/>
                  <a:pt x="2580968" y="1084"/>
                </a:cubicBezTo>
                <a:cubicBezTo>
                  <a:pt x="2600481" y="-1355"/>
                  <a:pt x="2620297" y="1084"/>
                  <a:pt x="2639962" y="1084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orme libre 18"/>
          <p:cNvSpPr/>
          <p:nvPr/>
        </p:nvSpPr>
        <p:spPr>
          <a:xfrm>
            <a:off x="2601755" y="3158399"/>
            <a:ext cx="2831690" cy="2374490"/>
          </a:xfrm>
          <a:custGeom>
            <a:avLst/>
            <a:gdLst>
              <a:gd name="connsiteX0" fmla="*/ 0 w 2831690"/>
              <a:gd name="connsiteY0" fmla="*/ 2374490 h 2374490"/>
              <a:gd name="connsiteX1" fmla="*/ 73742 w 2831690"/>
              <a:gd name="connsiteY1" fmla="*/ 2359742 h 2374490"/>
              <a:gd name="connsiteX2" fmla="*/ 117987 w 2831690"/>
              <a:gd name="connsiteY2" fmla="*/ 2330245 h 2374490"/>
              <a:gd name="connsiteX3" fmla="*/ 221226 w 2831690"/>
              <a:gd name="connsiteY3" fmla="*/ 2315497 h 2374490"/>
              <a:gd name="connsiteX4" fmla="*/ 265471 w 2831690"/>
              <a:gd name="connsiteY4" fmla="*/ 2300748 h 2374490"/>
              <a:gd name="connsiteX5" fmla="*/ 339213 w 2831690"/>
              <a:gd name="connsiteY5" fmla="*/ 2256503 h 2374490"/>
              <a:gd name="connsiteX6" fmla="*/ 398206 w 2831690"/>
              <a:gd name="connsiteY6" fmla="*/ 2227006 h 2374490"/>
              <a:gd name="connsiteX7" fmla="*/ 442452 w 2831690"/>
              <a:gd name="connsiteY7" fmla="*/ 2094271 h 2374490"/>
              <a:gd name="connsiteX8" fmla="*/ 457200 w 2831690"/>
              <a:gd name="connsiteY8" fmla="*/ 2050026 h 2374490"/>
              <a:gd name="connsiteX9" fmla="*/ 516193 w 2831690"/>
              <a:gd name="connsiteY9" fmla="*/ 2035277 h 2374490"/>
              <a:gd name="connsiteX10" fmla="*/ 486697 w 2831690"/>
              <a:gd name="connsiteY10" fmla="*/ 1843548 h 2374490"/>
              <a:gd name="connsiteX11" fmla="*/ 471948 w 2831690"/>
              <a:gd name="connsiteY11" fmla="*/ 1696064 h 2374490"/>
              <a:gd name="connsiteX12" fmla="*/ 457200 w 2831690"/>
              <a:gd name="connsiteY12" fmla="*/ 1637071 h 2374490"/>
              <a:gd name="connsiteX13" fmla="*/ 427703 w 2831690"/>
              <a:gd name="connsiteY13" fmla="*/ 1519084 h 2374490"/>
              <a:gd name="connsiteX14" fmla="*/ 442452 w 2831690"/>
              <a:gd name="connsiteY14" fmla="*/ 1415845 h 2374490"/>
              <a:gd name="connsiteX15" fmla="*/ 530942 w 2831690"/>
              <a:gd name="connsiteY15" fmla="*/ 1342103 h 2374490"/>
              <a:gd name="connsiteX16" fmla="*/ 575187 w 2831690"/>
              <a:gd name="connsiteY16" fmla="*/ 1297858 h 2374490"/>
              <a:gd name="connsiteX17" fmla="*/ 604684 w 2831690"/>
              <a:gd name="connsiteY17" fmla="*/ 1150374 h 2374490"/>
              <a:gd name="connsiteX18" fmla="*/ 589935 w 2831690"/>
              <a:gd name="connsiteY18" fmla="*/ 1091380 h 2374490"/>
              <a:gd name="connsiteX19" fmla="*/ 648929 w 2831690"/>
              <a:gd name="connsiteY19" fmla="*/ 1106129 h 2374490"/>
              <a:gd name="connsiteX20" fmla="*/ 678426 w 2831690"/>
              <a:gd name="connsiteY20" fmla="*/ 1165122 h 2374490"/>
              <a:gd name="connsiteX21" fmla="*/ 693174 w 2831690"/>
              <a:gd name="connsiteY21" fmla="*/ 1076632 h 2374490"/>
              <a:gd name="connsiteX22" fmla="*/ 663677 w 2831690"/>
              <a:gd name="connsiteY22" fmla="*/ 855406 h 2374490"/>
              <a:gd name="connsiteX23" fmla="*/ 678426 w 2831690"/>
              <a:gd name="connsiteY23" fmla="*/ 516193 h 2374490"/>
              <a:gd name="connsiteX24" fmla="*/ 693174 w 2831690"/>
              <a:gd name="connsiteY24" fmla="*/ 560439 h 2374490"/>
              <a:gd name="connsiteX25" fmla="*/ 722671 w 2831690"/>
              <a:gd name="connsiteY25" fmla="*/ 604684 h 2374490"/>
              <a:gd name="connsiteX26" fmla="*/ 752168 w 2831690"/>
              <a:gd name="connsiteY26" fmla="*/ 530942 h 2374490"/>
              <a:gd name="connsiteX27" fmla="*/ 796413 w 2831690"/>
              <a:gd name="connsiteY27" fmla="*/ 501445 h 2374490"/>
              <a:gd name="connsiteX28" fmla="*/ 811161 w 2831690"/>
              <a:gd name="connsiteY28" fmla="*/ 457200 h 2374490"/>
              <a:gd name="connsiteX29" fmla="*/ 840658 w 2831690"/>
              <a:gd name="connsiteY29" fmla="*/ 398206 h 2374490"/>
              <a:gd name="connsiteX30" fmla="*/ 855406 w 2831690"/>
              <a:gd name="connsiteY30" fmla="*/ 339213 h 2374490"/>
              <a:gd name="connsiteX31" fmla="*/ 884903 w 2831690"/>
              <a:gd name="connsiteY31" fmla="*/ 206477 h 2374490"/>
              <a:gd name="connsiteX32" fmla="*/ 914400 w 2831690"/>
              <a:gd name="connsiteY32" fmla="*/ 162232 h 2374490"/>
              <a:gd name="connsiteX33" fmla="*/ 973393 w 2831690"/>
              <a:gd name="connsiteY33" fmla="*/ 176980 h 2374490"/>
              <a:gd name="connsiteX34" fmla="*/ 1047135 w 2831690"/>
              <a:gd name="connsiteY34" fmla="*/ 206477 h 2374490"/>
              <a:gd name="connsiteX35" fmla="*/ 1120877 w 2831690"/>
              <a:gd name="connsiteY35" fmla="*/ 221226 h 2374490"/>
              <a:gd name="connsiteX36" fmla="*/ 1165122 w 2831690"/>
              <a:gd name="connsiteY36" fmla="*/ 235974 h 2374490"/>
              <a:gd name="connsiteX37" fmla="*/ 1268361 w 2831690"/>
              <a:gd name="connsiteY37" fmla="*/ 280219 h 2374490"/>
              <a:gd name="connsiteX38" fmla="*/ 1312606 w 2831690"/>
              <a:gd name="connsiteY38" fmla="*/ 265471 h 2374490"/>
              <a:gd name="connsiteX39" fmla="*/ 1356852 w 2831690"/>
              <a:gd name="connsiteY39" fmla="*/ 206477 h 2374490"/>
              <a:gd name="connsiteX40" fmla="*/ 1474839 w 2831690"/>
              <a:gd name="connsiteY40" fmla="*/ 235974 h 2374490"/>
              <a:gd name="connsiteX41" fmla="*/ 1489587 w 2831690"/>
              <a:gd name="connsiteY41" fmla="*/ 176980 h 2374490"/>
              <a:gd name="connsiteX42" fmla="*/ 1578077 w 2831690"/>
              <a:gd name="connsiteY42" fmla="*/ 103239 h 2374490"/>
              <a:gd name="connsiteX43" fmla="*/ 1696064 w 2831690"/>
              <a:gd name="connsiteY43" fmla="*/ 147484 h 2374490"/>
              <a:gd name="connsiteX44" fmla="*/ 1725561 w 2831690"/>
              <a:gd name="connsiteY44" fmla="*/ 191729 h 2374490"/>
              <a:gd name="connsiteX45" fmla="*/ 1961535 w 2831690"/>
              <a:gd name="connsiteY45" fmla="*/ 206477 h 2374490"/>
              <a:gd name="connsiteX46" fmla="*/ 2064774 w 2831690"/>
              <a:gd name="connsiteY46" fmla="*/ 235974 h 2374490"/>
              <a:gd name="connsiteX47" fmla="*/ 2123768 w 2831690"/>
              <a:gd name="connsiteY47" fmla="*/ 206477 h 2374490"/>
              <a:gd name="connsiteX48" fmla="*/ 2168013 w 2831690"/>
              <a:gd name="connsiteY48" fmla="*/ 58993 h 2374490"/>
              <a:gd name="connsiteX49" fmla="*/ 2227006 w 2831690"/>
              <a:gd name="connsiteY49" fmla="*/ 29497 h 2374490"/>
              <a:gd name="connsiteX50" fmla="*/ 2271252 w 2831690"/>
              <a:gd name="connsiteY50" fmla="*/ 44245 h 2374490"/>
              <a:gd name="connsiteX51" fmla="*/ 2433484 w 2831690"/>
              <a:gd name="connsiteY51" fmla="*/ 0 h 2374490"/>
              <a:gd name="connsiteX52" fmla="*/ 2521974 w 2831690"/>
              <a:gd name="connsiteY52" fmla="*/ 29497 h 2374490"/>
              <a:gd name="connsiteX53" fmla="*/ 2566219 w 2831690"/>
              <a:gd name="connsiteY53" fmla="*/ 44245 h 2374490"/>
              <a:gd name="connsiteX54" fmla="*/ 2654710 w 2831690"/>
              <a:gd name="connsiteY54" fmla="*/ 147484 h 2374490"/>
              <a:gd name="connsiteX55" fmla="*/ 2743200 w 2831690"/>
              <a:gd name="connsiteY55" fmla="*/ 132735 h 2374490"/>
              <a:gd name="connsiteX56" fmla="*/ 2802193 w 2831690"/>
              <a:gd name="connsiteY56" fmla="*/ 73742 h 2374490"/>
              <a:gd name="connsiteX57" fmla="*/ 2831690 w 2831690"/>
              <a:gd name="connsiteY57" fmla="*/ 29497 h 237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831690" h="2374490">
                <a:moveTo>
                  <a:pt x="0" y="2374490"/>
                </a:moveTo>
                <a:cubicBezTo>
                  <a:pt x="24581" y="2369574"/>
                  <a:pt x="50271" y="2368544"/>
                  <a:pt x="73742" y="2359742"/>
                </a:cubicBezTo>
                <a:cubicBezTo>
                  <a:pt x="90339" y="2353518"/>
                  <a:pt x="101009" y="2335338"/>
                  <a:pt x="117987" y="2330245"/>
                </a:cubicBezTo>
                <a:cubicBezTo>
                  <a:pt x="151283" y="2320256"/>
                  <a:pt x="186813" y="2320413"/>
                  <a:pt x="221226" y="2315497"/>
                </a:cubicBezTo>
                <a:cubicBezTo>
                  <a:pt x="235974" y="2310581"/>
                  <a:pt x="251566" y="2307701"/>
                  <a:pt x="265471" y="2300748"/>
                </a:cubicBezTo>
                <a:cubicBezTo>
                  <a:pt x="291110" y="2287928"/>
                  <a:pt x="314155" y="2270424"/>
                  <a:pt x="339213" y="2256503"/>
                </a:cubicBezTo>
                <a:cubicBezTo>
                  <a:pt x="358432" y="2245826"/>
                  <a:pt x="378542" y="2236838"/>
                  <a:pt x="398206" y="2227006"/>
                </a:cubicBezTo>
                <a:cubicBezTo>
                  <a:pt x="449053" y="2099891"/>
                  <a:pt x="410700" y="2205403"/>
                  <a:pt x="442452" y="2094271"/>
                </a:cubicBezTo>
                <a:cubicBezTo>
                  <a:pt x="446723" y="2079323"/>
                  <a:pt x="445061" y="2059738"/>
                  <a:pt x="457200" y="2050026"/>
                </a:cubicBezTo>
                <a:cubicBezTo>
                  <a:pt x="473028" y="2037364"/>
                  <a:pt x="496529" y="2040193"/>
                  <a:pt x="516193" y="2035277"/>
                </a:cubicBezTo>
                <a:cubicBezTo>
                  <a:pt x="506361" y="1971367"/>
                  <a:pt x="495060" y="1907666"/>
                  <a:pt x="486697" y="1843548"/>
                </a:cubicBezTo>
                <a:cubicBezTo>
                  <a:pt x="480307" y="1794556"/>
                  <a:pt x="478935" y="1744974"/>
                  <a:pt x="471948" y="1696064"/>
                </a:cubicBezTo>
                <a:cubicBezTo>
                  <a:pt x="469081" y="1675998"/>
                  <a:pt x="461597" y="1656858"/>
                  <a:pt x="457200" y="1637071"/>
                </a:cubicBezTo>
                <a:cubicBezTo>
                  <a:pt x="433472" y="1530290"/>
                  <a:pt x="454058" y="1598146"/>
                  <a:pt x="427703" y="1519084"/>
                </a:cubicBezTo>
                <a:cubicBezTo>
                  <a:pt x="432619" y="1484671"/>
                  <a:pt x="432463" y="1449141"/>
                  <a:pt x="442452" y="1415845"/>
                </a:cubicBezTo>
                <a:cubicBezTo>
                  <a:pt x="459897" y="1357695"/>
                  <a:pt x="486169" y="1374084"/>
                  <a:pt x="530942" y="1342103"/>
                </a:cubicBezTo>
                <a:cubicBezTo>
                  <a:pt x="547914" y="1329980"/>
                  <a:pt x="560439" y="1312606"/>
                  <a:pt x="575187" y="1297858"/>
                </a:cubicBezTo>
                <a:cubicBezTo>
                  <a:pt x="593348" y="1243372"/>
                  <a:pt x="604684" y="1218159"/>
                  <a:pt x="604684" y="1150374"/>
                </a:cubicBezTo>
                <a:cubicBezTo>
                  <a:pt x="604684" y="1130104"/>
                  <a:pt x="575602" y="1105713"/>
                  <a:pt x="589935" y="1091380"/>
                </a:cubicBezTo>
                <a:cubicBezTo>
                  <a:pt x="604268" y="1077047"/>
                  <a:pt x="629264" y="1101213"/>
                  <a:pt x="648929" y="1106129"/>
                </a:cubicBezTo>
                <a:cubicBezTo>
                  <a:pt x="658761" y="1125793"/>
                  <a:pt x="660133" y="1177317"/>
                  <a:pt x="678426" y="1165122"/>
                </a:cubicBezTo>
                <a:cubicBezTo>
                  <a:pt x="703307" y="1148534"/>
                  <a:pt x="694596" y="1106502"/>
                  <a:pt x="693174" y="1076632"/>
                </a:cubicBezTo>
                <a:cubicBezTo>
                  <a:pt x="689635" y="1002322"/>
                  <a:pt x="673509" y="929148"/>
                  <a:pt x="663677" y="855406"/>
                </a:cubicBezTo>
                <a:cubicBezTo>
                  <a:pt x="668593" y="742335"/>
                  <a:pt x="667164" y="628809"/>
                  <a:pt x="678426" y="516193"/>
                </a:cubicBezTo>
                <a:cubicBezTo>
                  <a:pt x="679973" y="500724"/>
                  <a:pt x="686222" y="546534"/>
                  <a:pt x="693174" y="560439"/>
                </a:cubicBezTo>
                <a:cubicBezTo>
                  <a:pt x="701101" y="576293"/>
                  <a:pt x="712839" y="589936"/>
                  <a:pt x="722671" y="604684"/>
                </a:cubicBezTo>
                <a:cubicBezTo>
                  <a:pt x="732503" y="580103"/>
                  <a:pt x="736780" y="552485"/>
                  <a:pt x="752168" y="530942"/>
                </a:cubicBezTo>
                <a:cubicBezTo>
                  <a:pt x="762471" y="516518"/>
                  <a:pt x="785340" y="515286"/>
                  <a:pt x="796413" y="501445"/>
                </a:cubicBezTo>
                <a:cubicBezTo>
                  <a:pt x="806124" y="489306"/>
                  <a:pt x="805037" y="471489"/>
                  <a:pt x="811161" y="457200"/>
                </a:cubicBezTo>
                <a:cubicBezTo>
                  <a:pt x="819822" y="436992"/>
                  <a:pt x="830826" y="417871"/>
                  <a:pt x="840658" y="398206"/>
                </a:cubicBezTo>
                <a:cubicBezTo>
                  <a:pt x="845574" y="378542"/>
                  <a:pt x="851431" y="359089"/>
                  <a:pt x="855406" y="339213"/>
                </a:cubicBezTo>
                <a:cubicBezTo>
                  <a:pt x="862957" y="301456"/>
                  <a:pt x="865769" y="244745"/>
                  <a:pt x="884903" y="206477"/>
                </a:cubicBezTo>
                <a:cubicBezTo>
                  <a:pt x="892830" y="190623"/>
                  <a:pt x="904568" y="176980"/>
                  <a:pt x="914400" y="162232"/>
                </a:cubicBezTo>
                <a:cubicBezTo>
                  <a:pt x="934064" y="167148"/>
                  <a:pt x="954164" y="170570"/>
                  <a:pt x="973393" y="176980"/>
                </a:cubicBezTo>
                <a:cubicBezTo>
                  <a:pt x="998509" y="185352"/>
                  <a:pt x="1021777" y="198870"/>
                  <a:pt x="1047135" y="206477"/>
                </a:cubicBezTo>
                <a:cubicBezTo>
                  <a:pt x="1071145" y="213680"/>
                  <a:pt x="1096558" y="215146"/>
                  <a:pt x="1120877" y="221226"/>
                </a:cubicBezTo>
                <a:cubicBezTo>
                  <a:pt x="1135959" y="224997"/>
                  <a:pt x="1150374" y="231058"/>
                  <a:pt x="1165122" y="235974"/>
                </a:cubicBezTo>
                <a:cubicBezTo>
                  <a:pt x="1201248" y="260058"/>
                  <a:pt x="1220742" y="280219"/>
                  <a:pt x="1268361" y="280219"/>
                </a:cubicBezTo>
                <a:cubicBezTo>
                  <a:pt x="1283907" y="280219"/>
                  <a:pt x="1297858" y="270387"/>
                  <a:pt x="1312606" y="265471"/>
                </a:cubicBezTo>
                <a:cubicBezTo>
                  <a:pt x="1327355" y="245806"/>
                  <a:pt x="1333836" y="215108"/>
                  <a:pt x="1356852" y="206477"/>
                </a:cubicBezTo>
                <a:cubicBezTo>
                  <a:pt x="1373599" y="200197"/>
                  <a:pt x="1451613" y="228232"/>
                  <a:pt x="1474839" y="235974"/>
                </a:cubicBezTo>
                <a:cubicBezTo>
                  <a:pt x="1479755" y="216309"/>
                  <a:pt x="1479530" y="194579"/>
                  <a:pt x="1489587" y="176980"/>
                </a:cubicBezTo>
                <a:cubicBezTo>
                  <a:pt x="1507058" y="146406"/>
                  <a:pt x="1549883" y="122035"/>
                  <a:pt x="1578077" y="103239"/>
                </a:cubicBezTo>
                <a:cubicBezTo>
                  <a:pt x="1630839" y="113791"/>
                  <a:pt x="1658087" y="109507"/>
                  <a:pt x="1696064" y="147484"/>
                </a:cubicBezTo>
                <a:cubicBezTo>
                  <a:pt x="1708598" y="160018"/>
                  <a:pt x="1708258" y="187884"/>
                  <a:pt x="1725561" y="191729"/>
                </a:cubicBezTo>
                <a:cubicBezTo>
                  <a:pt x="1802496" y="208825"/>
                  <a:pt x="1882877" y="201561"/>
                  <a:pt x="1961535" y="206477"/>
                </a:cubicBezTo>
                <a:cubicBezTo>
                  <a:pt x="1978526" y="212141"/>
                  <a:pt x="2051304" y="237658"/>
                  <a:pt x="2064774" y="235974"/>
                </a:cubicBezTo>
                <a:cubicBezTo>
                  <a:pt x="2086590" y="233247"/>
                  <a:pt x="2104103" y="216309"/>
                  <a:pt x="2123768" y="206477"/>
                </a:cubicBezTo>
                <a:cubicBezTo>
                  <a:pt x="2131427" y="175839"/>
                  <a:pt x="2154547" y="76947"/>
                  <a:pt x="2168013" y="58993"/>
                </a:cubicBezTo>
                <a:cubicBezTo>
                  <a:pt x="2181204" y="41405"/>
                  <a:pt x="2207342" y="39329"/>
                  <a:pt x="2227006" y="29497"/>
                </a:cubicBezTo>
                <a:cubicBezTo>
                  <a:pt x="2241755" y="34413"/>
                  <a:pt x="2255769" y="45653"/>
                  <a:pt x="2271252" y="44245"/>
                </a:cubicBezTo>
                <a:cubicBezTo>
                  <a:pt x="2316991" y="40087"/>
                  <a:pt x="2384269" y="16405"/>
                  <a:pt x="2433484" y="0"/>
                </a:cubicBezTo>
                <a:lnTo>
                  <a:pt x="2521974" y="29497"/>
                </a:lnTo>
                <a:lnTo>
                  <a:pt x="2566219" y="44245"/>
                </a:lnTo>
                <a:cubicBezTo>
                  <a:pt x="2602126" y="151965"/>
                  <a:pt x="2565552" y="125194"/>
                  <a:pt x="2654710" y="147484"/>
                </a:cubicBezTo>
                <a:cubicBezTo>
                  <a:pt x="2684207" y="142568"/>
                  <a:pt x="2716453" y="146108"/>
                  <a:pt x="2743200" y="132735"/>
                </a:cubicBezTo>
                <a:cubicBezTo>
                  <a:pt x="2768074" y="120298"/>
                  <a:pt x="2786029" y="96372"/>
                  <a:pt x="2802193" y="73742"/>
                </a:cubicBezTo>
                <a:cubicBezTo>
                  <a:pt x="2837128" y="24833"/>
                  <a:pt x="2795504" y="29497"/>
                  <a:pt x="2831690" y="2949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5612872" y="2705837"/>
            <a:ext cx="2252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00B050"/>
                </a:solidFill>
              </a:rPr>
              <a:t>Productive </a:t>
            </a:r>
            <a:r>
              <a:rPr lang="fr-BE" sz="1400" b="1" dirty="0" err="1" smtClean="0">
                <a:solidFill>
                  <a:srgbClr val="00B050"/>
                </a:solidFill>
              </a:rPr>
              <a:t>phenotypes</a:t>
            </a:r>
            <a:endParaRPr lang="fr-BE" sz="1400" b="1" dirty="0">
              <a:solidFill>
                <a:srgbClr val="00B05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95536" y="1207205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Impact of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microbial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phenotypic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heterogeneity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process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productivity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fr-BE" dirty="0" err="1"/>
              <a:t>A</a:t>
            </a:r>
            <a:r>
              <a:rPr lang="fr-BE" dirty="0" err="1" smtClean="0"/>
              <a:t>ccepted</a:t>
            </a:r>
            <a:r>
              <a:rPr lang="fr-BE" dirty="0" smtClean="0"/>
              <a:t> </a:t>
            </a:r>
            <a:r>
              <a:rPr lang="fr-BE" dirty="0" err="1" smtClean="0"/>
              <a:t>picture</a:t>
            </a:r>
            <a:r>
              <a:rPr lang="fr-BE" dirty="0" smtClean="0"/>
              <a:t> : </a:t>
            </a:r>
            <a:r>
              <a:rPr lang="fr-BE" dirty="0" err="1" smtClean="0"/>
              <a:t>only</a:t>
            </a:r>
            <a:r>
              <a:rPr lang="fr-BE" dirty="0" smtClean="0"/>
              <a:t> a fraction of the population (non productive </a:t>
            </a:r>
            <a:r>
              <a:rPr lang="fr-BE" dirty="0" err="1" smtClean="0"/>
              <a:t>phenotypes</a:t>
            </a:r>
            <a:r>
              <a:rPr lang="fr-BE" dirty="0" smtClean="0"/>
              <a:t>) affects the global production profile</a:t>
            </a:r>
          </a:p>
        </p:txBody>
      </p:sp>
      <p:sp>
        <p:nvSpPr>
          <p:cNvPr id="22" name="Ellipse 21"/>
          <p:cNvSpPr/>
          <p:nvPr/>
        </p:nvSpPr>
        <p:spPr>
          <a:xfrm>
            <a:off x="5453008" y="5016696"/>
            <a:ext cx="363284" cy="2009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5583630" y="5346446"/>
            <a:ext cx="363284" cy="2009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5401988" y="4579843"/>
            <a:ext cx="363284" cy="2009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5435262" y="3063797"/>
            <a:ext cx="363284" cy="2009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5587662" y="3216197"/>
            <a:ext cx="363284" cy="2009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5220072" y="3499485"/>
            <a:ext cx="363284" cy="2009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7512700" y="3783877"/>
            <a:ext cx="363284" cy="2009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7665100" y="3936277"/>
            <a:ext cx="363284" cy="2009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7297510" y="4219565"/>
            <a:ext cx="363284" cy="20094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7246446" y="3993269"/>
            <a:ext cx="363284" cy="2009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7660794" y="4215503"/>
            <a:ext cx="363284" cy="2009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7149416" y="3670261"/>
            <a:ext cx="363284" cy="20094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9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7</a:t>
            </a:fld>
            <a:endParaRPr lang="fr-BE"/>
          </a:p>
        </p:txBody>
      </p:sp>
      <p:sp>
        <p:nvSpPr>
          <p:cNvPr id="4" name="Ellipse 3"/>
          <p:cNvSpPr/>
          <p:nvPr/>
        </p:nvSpPr>
        <p:spPr>
          <a:xfrm>
            <a:off x="2843808" y="188640"/>
            <a:ext cx="3024336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3169994" y="478413"/>
            <a:ext cx="2400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b="1" dirty="0" smtClean="0">
                <a:solidFill>
                  <a:schemeClr val="tx2"/>
                </a:solidFill>
              </a:rPr>
              <a:t>Single-</a:t>
            </a:r>
            <a:r>
              <a:rPr lang="fr-BE" sz="2000" b="1" dirty="0" err="1" smtClean="0">
                <a:solidFill>
                  <a:schemeClr val="tx2"/>
                </a:solidFill>
              </a:rPr>
              <a:t>species</a:t>
            </a:r>
            <a:endParaRPr lang="fr-BE" sz="2000" b="1" dirty="0" smtClean="0">
              <a:solidFill>
                <a:schemeClr val="tx2"/>
              </a:solidFill>
            </a:endParaRPr>
          </a:p>
          <a:p>
            <a:pPr algn="ctr"/>
            <a:r>
              <a:rPr lang="fr-BE" sz="2000" b="1" dirty="0" err="1" smtClean="0">
                <a:solidFill>
                  <a:schemeClr val="tx2"/>
                </a:solidFill>
              </a:rPr>
              <a:t>microbial</a:t>
            </a:r>
            <a:r>
              <a:rPr lang="fr-BE" sz="2000" b="1" dirty="0" smtClean="0">
                <a:solidFill>
                  <a:schemeClr val="tx2"/>
                </a:solidFill>
              </a:rPr>
              <a:t> population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43608" y="305966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chemeClr val="tx2"/>
                </a:solidFill>
              </a:rPr>
              <a:t>Genetic</a:t>
            </a:r>
            <a:r>
              <a:rPr lang="fr-BE" sz="2000" b="1" dirty="0" smtClean="0">
                <a:solidFill>
                  <a:schemeClr val="tx2"/>
                </a:solidFill>
              </a:rPr>
              <a:t> </a:t>
            </a:r>
            <a:r>
              <a:rPr lang="fr-BE" sz="2000" b="1" dirty="0" err="1" smtClean="0">
                <a:solidFill>
                  <a:schemeClr val="tx2"/>
                </a:solidFill>
              </a:rPr>
              <a:t>heterogeneity</a:t>
            </a:r>
            <a:endParaRPr lang="fr-BE" sz="2000" b="1" dirty="0">
              <a:solidFill>
                <a:schemeClr val="tx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76056" y="305966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 smtClean="0">
                <a:solidFill>
                  <a:schemeClr val="tx2"/>
                </a:solidFill>
              </a:rPr>
              <a:t>Phenotypic</a:t>
            </a:r>
            <a:r>
              <a:rPr lang="fr-BE" sz="2000" b="1" dirty="0" smtClean="0">
                <a:solidFill>
                  <a:schemeClr val="tx2"/>
                </a:solidFill>
              </a:rPr>
              <a:t> </a:t>
            </a:r>
            <a:r>
              <a:rPr lang="fr-BE" sz="2000" b="1" dirty="0" err="1" smtClean="0">
                <a:solidFill>
                  <a:schemeClr val="tx2"/>
                </a:solidFill>
              </a:rPr>
              <a:t>heterogeneity</a:t>
            </a:r>
            <a:endParaRPr lang="fr-BE" sz="2000" b="1" dirty="0" smtClean="0">
              <a:solidFill>
                <a:schemeClr val="tx2"/>
              </a:solidFill>
            </a:endParaRPr>
          </a:p>
        </p:txBody>
      </p:sp>
      <p:cxnSp>
        <p:nvCxnSpPr>
          <p:cNvPr id="8" name="Connecteur droit 7"/>
          <p:cNvCxnSpPr>
            <a:endCxn id="4" idx="4"/>
          </p:cNvCxnSpPr>
          <p:nvPr/>
        </p:nvCxnSpPr>
        <p:spPr>
          <a:xfrm flipV="1">
            <a:off x="4355976" y="1484784"/>
            <a:ext cx="0" cy="6480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2267744" y="2132856"/>
            <a:ext cx="410445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2267744" y="2132856"/>
            <a:ext cx="0" cy="68407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372200" y="2132856"/>
            <a:ext cx="0" cy="68407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39552" y="218570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/>
              <a:t>Mutation </a:t>
            </a:r>
          </a:p>
          <a:p>
            <a:pPr algn="ctr"/>
            <a:r>
              <a:rPr lang="fr-BE" sz="1400" b="1" dirty="0" smtClean="0"/>
              <a:t>(long-</a:t>
            </a:r>
            <a:r>
              <a:rPr lang="fr-BE" sz="1400" b="1" dirty="0" err="1" smtClean="0"/>
              <a:t>term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effect</a:t>
            </a:r>
            <a:r>
              <a:rPr lang="fr-BE" sz="1400" b="1" dirty="0" smtClean="0"/>
              <a:t>)</a:t>
            </a:r>
            <a:endParaRPr lang="fr-BE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444208" y="2113692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/>
              <a:t>Noise in </a:t>
            </a:r>
            <a:r>
              <a:rPr lang="fr-BE" sz="1400" b="1" dirty="0" err="1" smtClean="0"/>
              <a:t>biological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reactions</a:t>
            </a:r>
            <a:r>
              <a:rPr lang="fr-BE" sz="1400" b="1" dirty="0" smtClean="0"/>
              <a:t>/</a:t>
            </a:r>
            <a:r>
              <a:rPr lang="fr-BE" sz="1400" b="1" dirty="0" err="1" smtClean="0"/>
              <a:t>processes</a:t>
            </a:r>
            <a:endParaRPr lang="fr-BE" sz="1400" b="1" dirty="0" smtClean="0"/>
          </a:p>
          <a:p>
            <a:pPr algn="ctr"/>
            <a:r>
              <a:rPr lang="fr-BE" sz="1400" b="1" dirty="0" smtClean="0"/>
              <a:t>(short-</a:t>
            </a:r>
            <a:r>
              <a:rPr lang="fr-BE" sz="1400" b="1" dirty="0" err="1" smtClean="0"/>
              <a:t>term</a:t>
            </a:r>
            <a:r>
              <a:rPr lang="fr-BE" sz="1400" b="1" dirty="0" smtClean="0"/>
              <a:t> </a:t>
            </a:r>
            <a:r>
              <a:rPr lang="fr-BE" sz="1400" b="1" dirty="0" err="1" smtClean="0"/>
              <a:t>effect</a:t>
            </a:r>
            <a:r>
              <a:rPr lang="fr-BE" sz="1400" b="1" dirty="0" smtClean="0"/>
              <a:t>)</a:t>
            </a:r>
            <a:endParaRPr lang="fr-BE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4788024" y="522920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/>
              <a:t>First class of </a:t>
            </a:r>
            <a:r>
              <a:rPr lang="fr-BE" b="1" dirty="0" err="1" smtClean="0"/>
              <a:t>reactions</a:t>
            </a:r>
            <a:r>
              <a:rPr lang="fr-BE" b="1" dirty="0" smtClean="0"/>
              <a:t> </a:t>
            </a:r>
            <a:r>
              <a:rPr lang="fr-BE" dirty="0" smtClean="0"/>
              <a:t>: </a:t>
            </a:r>
            <a:r>
              <a:rPr lang="fr-BE" dirty="0" err="1" smtClean="0"/>
              <a:t>gene</a:t>
            </a:r>
            <a:r>
              <a:rPr lang="fr-BE" dirty="0" smtClean="0"/>
              <a:t> expression and </a:t>
            </a:r>
            <a:r>
              <a:rPr lang="fr-BE" dirty="0" err="1" smtClean="0"/>
              <a:t>protein</a:t>
            </a:r>
            <a:r>
              <a:rPr lang="fr-BE" dirty="0" smtClean="0"/>
              <a:t> </a:t>
            </a:r>
            <a:r>
              <a:rPr lang="fr-BE" dirty="0" err="1" smtClean="0"/>
              <a:t>synthesis</a:t>
            </a:r>
            <a:endParaRPr lang="fr-BE" dirty="0" smtClean="0"/>
          </a:p>
          <a:p>
            <a:r>
              <a:rPr lang="fr-BE" b="1" dirty="0" smtClean="0"/>
              <a:t>Second class of </a:t>
            </a:r>
            <a:r>
              <a:rPr lang="fr-BE" b="1" dirty="0" err="1" smtClean="0"/>
              <a:t>reactions</a:t>
            </a:r>
            <a:r>
              <a:rPr lang="fr-BE" b="1" dirty="0" smtClean="0"/>
              <a:t> </a:t>
            </a:r>
            <a:r>
              <a:rPr lang="fr-BE" dirty="0" smtClean="0"/>
              <a:t>: </a:t>
            </a:r>
            <a:r>
              <a:rPr lang="fr-BE" dirty="0" err="1" smtClean="0"/>
              <a:t>metabolic</a:t>
            </a:r>
            <a:r>
              <a:rPr lang="fr-BE" dirty="0" smtClean="0"/>
              <a:t> network</a:t>
            </a:r>
            <a:endParaRPr lang="fr-BE" dirty="0"/>
          </a:p>
        </p:txBody>
      </p:sp>
      <p:sp>
        <p:nvSpPr>
          <p:cNvPr id="15" name="Rectangle à coins arrondis 14"/>
          <p:cNvSpPr/>
          <p:nvPr/>
        </p:nvSpPr>
        <p:spPr>
          <a:xfrm>
            <a:off x="4427984" y="3059668"/>
            <a:ext cx="4248472" cy="36096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à coins arrondis 15"/>
          <p:cNvSpPr/>
          <p:nvPr/>
        </p:nvSpPr>
        <p:spPr>
          <a:xfrm>
            <a:off x="755576" y="3068961"/>
            <a:ext cx="3096344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/>
          <p:cNvSpPr txBox="1"/>
          <p:nvPr/>
        </p:nvSpPr>
        <p:spPr>
          <a:xfrm>
            <a:off x="4427984" y="3717033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tx2"/>
                </a:solidFill>
              </a:rPr>
              <a:t>1. </a:t>
            </a:r>
            <a:r>
              <a:rPr lang="fr-BE" b="1" dirty="0" err="1" smtClean="0">
                <a:solidFill>
                  <a:schemeClr val="tx2"/>
                </a:solidFill>
              </a:rPr>
              <a:t>Cell</a:t>
            </a:r>
            <a:r>
              <a:rPr lang="fr-BE" b="1" dirty="0" smtClean="0">
                <a:solidFill>
                  <a:schemeClr val="tx2"/>
                </a:solidFill>
              </a:rPr>
              <a:t> cycle/division</a:t>
            </a:r>
          </a:p>
          <a:p>
            <a:endParaRPr lang="fr-BE" b="1" dirty="0" smtClean="0">
              <a:solidFill>
                <a:schemeClr val="tx2"/>
              </a:solidFill>
            </a:endParaRPr>
          </a:p>
          <a:p>
            <a:r>
              <a:rPr lang="fr-BE" b="1" dirty="0" smtClean="0">
                <a:solidFill>
                  <a:schemeClr val="tx2"/>
                </a:solidFill>
              </a:rPr>
              <a:t>2. </a:t>
            </a:r>
            <a:r>
              <a:rPr lang="fr-BE" b="1" dirty="0" err="1" smtClean="0">
                <a:solidFill>
                  <a:schemeClr val="tx2"/>
                </a:solidFill>
              </a:rPr>
              <a:t>Epigenetics</a:t>
            </a:r>
            <a:endParaRPr lang="fr-BE" b="1" dirty="0" smtClean="0">
              <a:solidFill>
                <a:schemeClr val="tx2"/>
              </a:solidFill>
            </a:endParaRPr>
          </a:p>
          <a:p>
            <a:endParaRPr lang="fr-BE" b="1" dirty="0">
              <a:solidFill>
                <a:schemeClr val="tx2"/>
              </a:solidFill>
            </a:endParaRPr>
          </a:p>
          <a:p>
            <a:r>
              <a:rPr lang="fr-BE" b="1" dirty="0" smtClean="0">
                <a:solidFill>
                  <a:schemeClr val="tx2"/>
                </a:solidFill>
              </a:rPr>
              <a:t>3. </a:t>
            </a:r>
            <a:r>
              <a:rPr lang="fr-BE" b="1" dirty="0" err="1" smtClean="0">
                <a:solidFill>
                  <a:schemeClr val="tx2"/>
                </a:solidFill>
              </a:rPr>
              <a:t>Stochasticity</a:t>
            </a:r>
            <a:r>
              <a:rPr lang="fr-BE" b="1" dirty="0" smtClean="0">
                <a:solidFill>
                  <a:schemeClr val="tx2"/>
                </a:solidFill>
              </a:rPr>
              <a:t> of </a:t>
            </a:r>
            <a:r>
              <a:rPr lang="fr-BE" b="1" dirty="0" err="1" smtClean="0">
                <a:solidFill>
                  <a:schemeClr val="tx2"/>
                </a:solidFill>
              </a:rPr>
              <a:t>biochemical</a:t>
            </a:r>
            <a:r>
              <a:rPr lang="fr-BE" b="1" dirty="0" smtClean="0">
                <a:solidFill>
                  <a:schemeClr val="tx2"/>
                </a:solidFill>
              </a:rPr>
              <a:t> </a:t>
            </a:r>
            <a:r>
              <a:rPr lang="fr-BE" b="1" dirty="0" err="1" smtClean="0">
                <a:solidFill>
                  <a:schemeClr val="tx2"/>
                </a:solidFill>
              </a:rPr>
              <a:t>reactions</a:t>
            </a:r>
            <a:r>
              <a:rPr lang="fr-BE" b="1" dirty="0" smtClean="0">
                <a:solidFill>
                  <a:schemeClr val="tx2"/>
                </a:solidFill>
              </a:rPr>
              <a:t> </a:t>
            </a:r>
            <a:endParaRPr lang="fr-BE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8</a:t>
            </a:fld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611560" y="3507973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Chemical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engineering </a:t>
            </a:r>
            <a:r>
              <a:rPr lang="fr-BE" dirty="0" smtClean="0"/>
              <a:t>: </a:t>
            </a:r>
            <a:r>
              <a:rPr lang="fr-BE" dirty="0" err="1" smtClean="0"/>
              <a:t>focused</a:t>
            </a:r>
            <a:r>
              <a:rPr lang="fr-BE" dirty="0" smtClean="0"/>
              <a:t> on the </a:t>
            </a:r>
            <a:r>
              <a:rPr lang="fr-BE" dirty="0" err="1" smtClean="0"/>
              <a:t>effect</a:t>
            </a:r>
            <a:r>
              <a:rPr lang="fr-BE" dirty="0" smtClean="0"/>
              <a:t> of </a:t>
            </a:r>
            <a:r>
              <a:rPr lang="fr-BE" dirty="0" err="1" smtClean="0"/>
              <a:t>external</a:t>
            </a:r>
            <a:r>
              <a:rPr lang="fr-BE" dirty="0" smtClean="0"/>
              <a:t> perturbations on </a:t>
            </a:r>
            <a:r>
              <a:rPr lang="fr-BE" dirty="0" err="1" smtClean="0"/>
              <a:t>biological</a:t>
            </a:r>
            <a:r>
              <a:rPr lang="fr-BE" dirty="0" smtClean="0"/>
              <a:t> noise</a:t>
            </a:r>
          </a:p>
          <a:p>
            <a:pPr marL="342900" indent="-342900">
              <a:buAutoNum type="arabicPeriod"/>
            </a:pPr>
            <a:endParaRPr lang="fr-BE" dirty="0" smtClean="0"/>
          </a:p>
          <a:p>
            <a:pPr marL="342900" indent="-342900">
              <a:buAutoNum type="arabicPeriod"/>
            </a:pP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System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biology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dirty="0" smtClean="0"/>
              <a:t>: </a:t>
            </a:r>
            <a:r>
              <a:rPr lang="fr-BE" dirty="0" err="1" smtClean="0"/>
              <a:t>focused</a:t>
            </a:r>
            <a:r>
              <a:rPr lang="fr-BE" dirty="0" smtClean="0"/>
              <a:t> on the </a:t>
            </a:r>
            <a:r>
              <a:rPr lang="fr-BE" dirty="0" err="1" smtClean="0"/>
              <a:t>intrinsic</a:t>
            </a:r>
            <a:r>
              <a:rPr lang="fr-BE" dirty="0" smtClean="0"/>
              <a:t> and </a:t>
            </a:r>
            <a:r>
              <a:rPr lang="fr-BE" dirty="0" err="1" smtClean="0"/>
              <a:t>extrinsic</a:t>
            </a:r>
            <a:r>
              <a:rPr lang="fr-BE" dirty="0" smtClean="0"/>
              <a:t> source of noise</a:t>
            </a:r>
          </a:p>
          <a:p>
            <a:pPr marL="342900" indent="-342900">
              <a:buAutoNum type="arabicPeriod"/>
            </a:pPr>
            <a:endParaRPr lang="fr-BE" dirty="0" smtClean="0"/>
          </a:p>
          <a:p>
            <a:pPr marL="342900" indent="-342900">
              <a:buAutoNum type="arabicPeriod"/>
            </a:pPr>
            <a:endParaRPr lang="fr-BE" dirty="0" smtClean="0"/>
          </a:p>
          <a:p>
            <a:r>
              <a:rPr lang="fr-BE" dirty="0" err="1" smtClean="0"/>
              <a:t>Each</a:t>
            </a:r>
            <a:r>
              <a:rPr lang="fr-BE" dirty="0" smtClean="0"/>
              <a:t> discipline </a:t>
            </a:r>
            <a:r>
              <a:rPr lang="fr-BE" dirty="0" err="1" smtClean="0"/>
              <a:t>integrates</a:t>
            </a:r>
            <a:r>
              <a:rPr lang="fr-BE" dirty="0" smtClean="0"/>
              <a:t> </a:t>
            </a:r>
            <a:r>
              <a:rPr lang="fr-BE" dirty="0" err="1" smtClean="0"/>
              <a:t>only</a:t>
            </a:r>
            <a:r>
              <a:rPr lang="fr-BE" dirty="0" smtClean="0"/>
              <a:t> a fraction of the </a:t>
            </a:r>
            <a:r>
              <a:rPr lang="fr-BE" dirty="0" err="1" smtClean="0"/>
              <a:t>knowledge</a:t>
            </a:r>
            <a:r>
              <a:rPr lang="fr-BE" dirty="0" smtClean="0"/>
              <a:t> and have </a:t>
            </a:r>
            <a:r>
              <a:rPr lang="fr-BE" dirty="0" err="1" smtClean="0"/>
              <a:t>evolved</a:t>
            </a:r>
            <a:r>
              <a:rPr lang="fr-BE" dirty="0" smtClean="0"/>
              <a:t> by </a:t>
            </a:r>
            <a:r>
              <a:rPr lang="fr-BE" dirty="0" err="1" smtClean="0"/>
              <a:t>considering</a:t>
            </a:r>
            <a:r>
              <a:rPr lang="fr-BE" dirty="0" smtClean="0"/>
              <a:t> distincts  (</a:t>
            </a:r>
            <a:r>
              <a:rPr lang="fr-BE" dirty="0" err="1" smtClean="0"/>
              <a:t>cultivation</a:t>
            </a:r>
            <a:r>
              <a:rPr lang="fr-BE" dirty="0" smtClean="0"/>
              <a:t> and </a:t>
            </a:r>
            <a:r>
              <a:rPr lang="fr-BE" dirty="0" err="1" smtClean="0"/>
              <a:t>analytical</a:t>
            </a:r>
            <a:r>
              <a:rPr lang="fr-BE" dirty="0" smtClean="0"/>
              <a:t>) </a:t>
            </a:r>
            <a:r>
              <a:rPr lang="fr-BE" dirty="0" err="1" smtClean="0"/>
              <a:t>tools</a:t>
            </a:r>
            <a:r>
              <a:rPr lang="fr-BE" dirty="0" smtClean="0"/>
              <a:t> for the </a:t>
            </a:r>
            <a:r>
              <a:rPr lang="fr-BE" dirty="0" err="1" smtClean="0"/>
              <a:t>determination</a:t>
            </a:r>
            <a:r>
              <a:rPr lang="fr-BE" dirty="0" smtClean="0"/>
              <a:t> of </a:t>
            </a:r>
            <a:r>
              <a:rPr lang="fr-BE" dirty="0" err="1" smtClean="0"/>
              <a:t>microbial</a:t>
            </a:r>
            <a:r>
              <a:rPr lang="fr-BE" dirty="0" smtClean="0"/>
              <a:t> </a:t>
            </a:r>
            <a:r>
              <a:rPr lang="fr-BE" dirty="0" err="1" smtClean="0"/>
              <a:t>phenotypic</a:t>
            </a:r>
            <a:r>
              <a:rPr lang="fr-BE" dirty="0" smtClean="0"/>
              <a:t> </a:t>
            </a:r>
            <a:r>
              <a:rPr lang="fr-BE" dirty="0" err="1" smtClean="0"/>
              <a:t>heterogeneity</a:t>
            </a: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251520" y="1903765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Single 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studies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are of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great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importance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both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fundamental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an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applied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perspective:</a:t>
            </a:r>
          </a:p>
          <a:p>
            <a:endParaRPr lang="fr-BE" dirty="0" smtClean="0"/>
          </a:p>
          <a:p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fields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two</a:t>
            </a:r>
            <a:r>
              <a:rPr lang="fr-BE" dirty="0" smtClean="0"/>
              <a:t> distinct perceptions of </a:t>
            </a:r>
            <a:r>
              <a:rPr lang="fr-BE" dirty="0" err="1" smtClean="0"/>
              <a:t>microbial</a:t>
            </a:r>
            <a:r>
              <a:rPr lang="fr-BE" dirty="0" smtClean="0"/>
              <a:t> </a:t>
            </a:r>
            <a:r>
              <a:rPr lang="fr-BE" dirty="0" err="1" smtClean="0"/>
              <a:t>phenotypic</a:t>
            </a:r>
            <a:r>
              <a:rPr lang="fr-BE" dirty="0" smtClean="0"/>
              <a:t> </a:t>
            </a:r>
            <a:r>
              <a:rPr lang="fr-BE" dirty="0" err="1" smtClean="0"/>
              <a:t>heterogeneity</a:t>
            </a:r>
            <a:r>
              <a:rPr lang="fr-BE" dirty="0" smtClean="0"/>
              <a:t> :</a:t>
            </a: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42874" y="142875"/>
            <a:ext cx="8749605" cy="78319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28575" algn="ctr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fr-BE" sz="2000" b="1" dirty="0" smtClean="0">
                <a:solidFill>
                  <a:schemeClr val="bg1"/>
                </a:solidFill>
              </a:rPr>
              <a:t>How to </a:t>
            </a:r>
            <a:r>
              <a:rPr lang="fr-BE" sz="2000" b="1" dirty="0" err="1" smtClean="0">
                <a:solidFill>
                  <a:schemeClr val="bg1"/>
                </a:solidFill>
              </a:rPr>
              <a:t>measure</a:t>
            </a:r>
            <a:r>
              <a:rPr lang="fr-BE" sz="2000" b="1" dirty="0" smtClean="0">
                <a:solidFill>
                  <a:schemeClr val="bg1"/>
                </a:solidFill>
              </a:rPr>
              <a:t> </a:t>
            </a:r>
            <a:r>
              <a:rPr lang="fr-BE" sz="2000" b="1" dirty="0" err="1" smtClean="0">
                <a:solidFill>
                  <a:schemeClr val="bg1"/>
                </a:solidFill>
              </a:rPr>
              <a:t>microbial</a:t>
            </a:r>
            <a:r>
              <a:rPr lang="fr-BE" sz="2000" b="1" dirty="0" smtClean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phenotypic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 smtClean="0">
                <a:solidFill>
                  <a:schemeClr val="bg1"/>
                </a:solidFill>
              </a:rPr>
              <a:t>heterogeneity</a:t>
            </a:r>
            <a:r>
              <a:rPr lang="fr-BE" sz="2000" b="1" dirty="0" smtClean="0">
                <a:solidFill>
                  <a:schemeClr val="bg1"/>
                </a:solidFill>
              </a:rPr>
              <a:t> ?</a:t>
            </a:r>
          </a:p>
          <a:p>
            <a:pPr eaLnBrk="1" hangingPunct="1">
              <a:buFont typeface="Wingdings" pitchFamily="2" charset="2"/>
              <a:buNone/>
            </a:pPr>
            <a:r>
              <a:rPr lang="fr-BE" sz="2000" b="1" dirty="0" smtClean="0">
                <a:solidFill>
                  <a:schemeClr val="bg1"/>
                </a:solidFill>
              </a:rPr>
              <a:t> </a:t>
            </a:r>
            <a:endParaRPr lang="fr-B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ESBES 2014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4097B-FE96-4B71-9EE3-B99246C5DADC}" type="slidenum">
              <a:rPr lang="fr-BE" smtClean="0"/>
              <a:t>9</a:t>
            </a:fld>
            <a:endParaRPr lang="fr-BE"/>
          </a:p>
        </p:txBody>
      </p:sp>
      <p:grpSp>
        <p:nvGrpSpPr>
          <p:cNvPr id="70" name="Groupe 69"/>
          <p:cNvGrpSpPr/>
          <p:nvPr/>
        </p:nvGrpSpPr>
        <p:grpSpPr>
          <a:xfrm>
            <a:off x="113678" y="1844824"/>
            <a:ext cx="3810250" cy="4072941"/>
            <a:chOff x="1977682" y="-592682"/>
            <a:chExt cx="6914797" cy="6832989"/>
          </a:xfrm>
        </p:grpSpPr>
        <p:cxnSp>
          <p:nvCxnSpPr>
            <p:cNvPr id="71" name="Connecteur droit avec flèche 70"/>
            <p:cNvCxnSpPr/>
            <p:nvPr/>
          </p:nvCxnSpPr>
          <p:spPr>
            <a:xfrm>
              <a:off x="7056276" y="1013468"/>
              <a:ext cx="0" cy="478250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ZoneTexte 71"/>
            <p:cNvSpPr txBox="1"/>
            <p:nvPr/>
          </p:nvSpPr>
          <p:spPr>
            <a:xfrm>
              <a:off x="7164287" y="5723964"/>
              <a:ext cx="1728192" cy="51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smtClean="0">
                  <a:solidFill>
                    <a:schemeClr val="accent1"/>
                  </a:solidFill>
                </a:rPr>
                <a:t>Time</a:t>
              </a:r>
              <a:endParaRPr lang="fr-BE" sz="1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73" name="Connecteur droit avec flèche 72"/>
            <p:cNvCxnSpPr/>
            <p:nvPr/>
          </p:nvCxnSpPr>
          <p:spPr>
            <a:xfrm flipV="1">
              <a:off x="5040052" y="476672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/>
            <p:cNvCxnSpPr/>
            <p:nvPr/>
          </p:nvCxnSpPr>
          <p:spPr>
            <a:xfrm>
              <a:off x="5040052" y="1142881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orme libre 74"/>
            <p:cNvSpPr/>
            <p:nvPr/>
          </p:nvSpPr>
          <p:spPr>
            <a:xfrm>
              <a:off x="5030515" y="670933"/>
              <a:ext cx="811162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76" name="Connecteur droit avec flèche 75"/>
            <p:cNvCxnSpPr/>
            <p:nvPr/>
          </p:nvCxnSpPr>
          <p:spPr>
            <a:xfrm flipV="1">
              <a:off x="5049589" y="1412776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>
              <a:off x="5049589" y="2078985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Forme libre 77"/>
            <p:cNvSpPr/>
            <p:nvPr/>
          </p:nvSpPr>
          <p:spPr>
            <a:xfrm>
              <a:off x="5040052" y="1607037"/>
              <a:ext cx="477589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79" name="Connecteur droit avec flèche 78"/>
            <p:cNvCxnSpPr/>
            <p:nvPr/>
          </p:nvCxnSpPr>
          <p:spPr>
            <a:xfrm flipV="1">
              <a:off x="5049589" y="2330743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>
              <a:off x="5049589" y="2996952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orme libre 80"/>
            <p:cNvSpPr/>
            <p:nvPr/>
          </p:nvSpPr>
          <p:spPr>
            <a:xfrm>
              <a:off x="5278846" y="2525004"/>
              <a:ext cx="572368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82" name="Connecteur droit avec flèche 81"/>
            <p:cNvCxnSpPr/>
            <p:nvPr/>
          </p:nvCxnSpPr>
          <p:spPr>
            <a:xfrm flipV="1">
              <a:off x="5121597" y="3194839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>
              <a:off x="5121597" y="3861048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Forme libre 83"/>
            <p:cNvSpPr/>
            <p:nvPr/>
          </p:nvSpPr>
          <p:spPr>
            <a:xfrm>
              <a:off x="5278846" y="3389100"/>
              <a:ext cx="572368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 flipV="1">
              <a:off x="5121597" y="4058935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>
              <a:off x="5121597" y="4725144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orme libre 86"/>
            <p:cNvSpPr/>
            <p:nvPr/>
          </p:nvSpPr>
          <p:spPr>
            <a:xfrm>
              <a:off x="5112060" y="4253196"/>
              <a:ext cx="477589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88" name="Forme libre 87"/>
            <p:cNvSpPr/>
            <p:nvPr/>
          </p:nvSpPr>
          <p:spPr>
            <a:xfrm>
              <a:off x="5555493" y="4181671"/>
              <a:ext cx="572368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89" name="Connecteur droit avec flèche 88"/>
            <p:cNvCxnSpPr/>
            <p:nvPr/>
          </p:nvCxnSpPr>
          <p:spPr>
            <a:xfrm flipV="1">
              <a:off x="5121597" y="4995039"/>
              <a:ext cx="0" cy="6662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>
              <a:off x="5121597" y="5661248"/>
              <a:ext cx="9361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Forme libre 90"/>
            <p:cNvSpPr/>
            <p:nvPr/>
          </p:nvSpPr>
          <p:spPr>
            <a:xfrm>
              <a:off x="5309010" y="5189300"/>
              <a:ext cx="811162" cy="471948"/>
            </a:xfrm>
            <a:custGeom>
              <a:avLst/>
              <a:gdLst>
                <a:gd name="connsiteX0" fmla="*/ 0 w 811162"/>
                <a:gd name="connsiteY0" fmla="*/ 471948 h 471948"/>
                <a:gd name="connsiteX1" fmla="*/ 250723 w 811162"/>
                <a:gd name="connsiteY1" fmla="*/ 339212 h 471948"/>
                <a:gd name="connsiteX2" fmla="*/ 339213 w 811162"/>
                <a:gd name="connsiteY2" fmla="*/ 14748 h 471948"/>
                <a:gd name="connsiteX3" fmla="*/ 501446 w 811162"/>
                <a:gd name="connsiteY3" fmla="*/ 0 h 471948"/>
                <a:gd name="connsiteX4" fmla="*/ 604684 w 811162"/>
                <a:gd name="connsiteY4" fmla="*/ 294967 h 471948"/>
                <a:gd name="connsiteX5" fmla="*/ 811162 w 811162"/>
                <a:gd name="connsiteY5" fmla="*/ 412954 h 47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1162" h="471948">
                  <a:moveTo>
                    <a:pt x="0" y="471948"/>
                  </a:moveTo>
                  <a:cubicBezTo>
                    <a:pt x="97094" y="443680"/>
                    <a:pt x="194188" y="415412"/>
                    <a:pt x="250723" y="339212"/>
                  </a:cubicBezTo>
                  <a:cubicBezTo>
                    <a:pt x="307258" y="263012"/>
                    <a:pt x="297426" y="71283"/>
                    <a:pt x="339213" y="14748"/>
                  </a:cubicBezTo>
                  <a:cubicBezTo>
                    <a:pt x="381000" y="-41787"/>
                    <a:pt x="457201" y="-46703"/>
                    <a:pt x="501446" y="0"/>
                  </a:cubicBezTo>
                  <a:cubicBezTo>
                    <a:pt x="545691" y="46703"/>
                    <a:pt x="553065" y="226141"/>
                    <a:pt x="604684" y="294967"/>
                  </a:cubicBezTo>
                  <a:cubicBezTo>
                    <a:pt x="656303" y="363793"/>
                    <a:pt x="733732" y="388373"/>
                    <a:pt x="811162" y="4129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5174740" y="-592682"/>
              <a:ext cx="3384375" cy="1239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smtClean="0">
                  <a:solidFill>
                    <a:schemeClr val="accent1"/>
                  </a:solidFill>
                </a:rPr>
                <a:t>Distribution of fluorescence 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among</a:t>
              </a:r>
              <a:r>
                <a:rPr lang="fr-BE" sz="1400" b="1" dirty="0" smtClean="0">
                  <a:solidFill>
                    <a:schemeClr val="accent1"/>
                  </a:solidFill>
                </a:rPr>
                <a:t> </a:t>
              </a:r>
              <a:r>
                <a:rPr lang="fr-BE" sz="1400" b="1" dirty="0" err="1" smtClean="0">
                  <a:solidFill>
                    <a:schemeClr val="accent1"/>
                  </a:solidFill>
                </a:rPr>
                <a:t>cell</a:t>
              </a:r>
              <a:r>
                <a:rPr lang="fr-BE" sz="1400" b="1" dirty="0" smtClean="0">
                  <a:solidFill>
                    <a:schemeClr val="accent1"/>
                  </a:solidFill>
                </a:rPr>
                <a:t> population</a:t>
              </a:r>
              <a:endParaRPr lang="fr-BE" sz="1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93" name="Connecteur droit avec flèche 92"/>
            <p:cNvCxnSpPr/>
            <p:nvPr/>
          </p:nvCxnSpPr>
          <p:spPr>
            <a:xfrm>
              <a:off x="2987824" y="1109755"/>
              <a:ext cx="1561812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à coins arrondis 93"/>
            <p:cNvSpPr/>
            <p:nvPr/>
          </p:nvSpPr>
          <p:spPr>
            <a:xfrm>
              <a:off x="2175381" y="2072654"/>
              <a:ext cx="1378512" cy="242394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977682" y="2032797"/>
              <a:ext cx="1728192" cy="18513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769770" y="199938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831418" y="194443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8" name="Rectangle 97"/>
            <p:cNvSpPr/>
            <p:nvPr/>
          </p:nvSpPr>
          <p:spPr>
            <a:xfrm flipH="1">
              <a:off x="2841778" y="2231793"/>
              <a:ext cx="45719" cy="21463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006258" y="4255150"/>
              <a:ext cx="267568" cy="1230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2718225" y="4306164"/>
              <a:ext cx="267569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481738" y="4255150"/>
              <a:ext cx="267568" cy="1230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006258" y="3175030"/>
              <a:ext cx="267568" cy="1230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718225" y="3226044"/>
              <a:ext cx="267569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481738" y="3175030"/>
              <a:ext cx="267568" cy="1230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214427" y="199938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276075" y="194443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345834" y="1999384"/>
              <a:ext cx="123295" cy="1465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407482" y="1944431"/>
              <a:ext cx="19571" cy="549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253215" y="2546042"/>
              <a:ext cx="45719" cy="1517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444131" y="2572260"/>
              <a:ext cx="45719" cy="1517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11" name="Connecteur droit avec flèche 110"/>
            <p:cNvCxnSpPr/>
            <p:nvPr/>
          </p:nvCxnSpPr>
          <p:spPr>
            <a:xfrm>
              <a:off x="2987824" y="1844824"/>
              <a:ext cx="1561812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cteur droit avec flèche 111"/>
            <p:cNvCxnSpPr/>
            <p:nvPr/>
          </p:nvCxnSpPr>
          <p:spPr>
            <a:xfrm>
              <a:off x="2987824" y="2852936"/>
              <a:ext cx="1561812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avec flèche 112"/>
            <p:cNvCxnSpPr/>
            <p:nvPr/>
          </p:nvCxnSpPr>
          <p:spPr>
            <a:xfrm>
              <a:off x="2987824" y="3645024"/>
              <a:ext cx="1561812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/>
            <p:cNvCxnSpPr/>
            <p:nvPr/>
          </p:nvCxnSpPr>
          <p:spPr>
            <a:xfrm>
              <a:off x="3010188" y="4437112"/>
              <a:ext cx="1561812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avec flèche 114"/>
            <p:cNvCxnSpPr/>
            <p:nvPr/>
          </p:nvCxnSpPr>
          <p:spPr>
            <a:xfrm>
              <a:off x="3010188" y="5229200"/>
              <a:ext cx="1561812" cy="0"/>
            </a:xfrm>
            <a:prstGeom prst="straightConnector1">
              <a:avLst/>
            </a:prstGeom>
            <a:ln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ZoneTexte 115"/>
          <p:cNvSpPr txBox="1"/>
          <p:nvPr/>
        </p:nvSpPr>
        <p:spPr>
          <a:xfrm>
            <a:off x="265505" y="332656"/>
            <a:ext cx="459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(Bio)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chemical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engineering </a:t>
            </a:r>
            <a:r>
              <a:rPr lang="fr-BE" b="1" dirty="0" err="1" smtClean="0">
                <a:solidFill>
                  <a:schemeClr val="bg1">
                    <a:lumMod val="50000"/>
                  </a:schemeClr>
                </a:solidFill>
              </a:rPr>
              <a:t>approach</a:t>
            </a:r>
            <a:r>
              <a:rPr lang="fr-BE" b="1" dirty="0" smtClean="0">
                <a:solidFill>
                  <a:schemeClr val="bg1">
                    <a:lumMod val="50000"/>
                  </a:schemeClr>
                </a:solidFill>
              </a:rPr>
              <a:t> :</a:t>
            </a:r>
            <a:endParaRPr lang="fr-B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42681"/>
            <a:ext cx="3059832" cy="4331370"/>
          </a:xfrm>
          <a:prstGeom prst="rect">
            <a:avLst/>
          </a:prstGeom>
        </p:spPr>
      </p:pic>
      <p:cxnSp>
        <p:nvCxnSpPr>
          <p:cNvPr id="118" name="Connecteur droit 117"/>
          <p:cNvCxnSpPr/>
          <p:nvPr/>
        </p:nvCxnSpPr>
        <p:spPr>
          <a:xfrm flipV="1">
            <a:off x="5539896" y="1844824"/>
            <a:ext cx="1264352" cy="1245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Image 1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524" y="1814155"/>
            <a:ext cx="2090882" cy="2090882"/>
          </a:xfrm>
          <a:prstGeom prst="rect">
            <a:avLst/>
          </a:prstGeom>
        </p:spPr>
      </p:pic>
      <p:cxnSp>
        <p:nvCxnSpPr>
          <p:cNvPr id="120" name="Connecteur droit 119"/>
          <p:cNvCxnSpPr/>
          <p:nvPr/>
        </p:nvCxnSpPr>
        <p:spPr>
          <a:xfrm>
            <a:off x="5539896" y="3378806"/>
            <a:ext cx="1264352" cy="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Image 1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59" y="1846616"/>
            <a:ext cx="2246958" cy="2137882"/>
          </a:xfrm>
          <a:prstGeom prst="rect">
            <a:avLst/>
          </a:prstGeom>
        </p:spPr>
      </p:pic>
      <p:sp>
        <p:nvSpPr>
          <p:cNvPr id="122" name="Ellipse 121"/>
          <p:cNvSpPr/>
          <p:nvPr/>
        </p:nvSpPr>
        <p:spPr>
          <a:xfrm>
            <a:off x="5796136" y="4737737"/>
            <a:ext cx="3243212" cy="16430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3" name="Ellipse 122"/>
          <p:cNvSpPr/>
          <p:nvPr/>
        </p:nvSpPr>
        <p:spPr>
          <a:xfrm>
            <a:off x="6896223" y="5309237"/>
            <a:ext cx="571500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4" name="Forme libre 123"/>
          <p:cNvSpPr/>
          <p:nvPr/>
        </p:nvSpPr>
        <p:spPr>
          <a:xfrm>
            <a:off x="6881936" y="5426712"/>
            <a:ext cx="76200" cy="347663"/>
          </a:xfrm>
          <a:custGeom>
            <a:avLst/>
            <a:gdLst>
              <a:gd name="connsiteX0" fmla="*/ 76200 w 76200"/>
              <a:gd name="connsiteY0" fmla="*/ 348343 h 348343"/>
              <a:gd name="connsiteX1" fmla="*/ 0 w 76200"/>
              <a:gd name="connsiteY1" fmla="*/ 163286 h 348343"/>
              <a:gd name="connsiteX2" fmla="*/ 76200 w 76200"/>
              <a:gd name="connsiteY2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348343">
                <a:moveTo>
                  <a:pt x="76200" y="348343"/>
                </a:moveTo>
                <a:cubicBezTo>
                  <a:pt x="38100" y="284843"/>
                  <a:pt x="0" y="221343"/>
                  <a:pt x="0" y="163286"/>
                </a:cubicBezTo>
                <a:cubicBezTo>
                  <a:pt x="0" y="105229"/>
                  <a:pt x="38100" y="52614"/>
                  <a:pt x="76200" y="0"/>
                </a:cubicBezTo>
              </a:path>
            </a:pathLst>
          </a:cu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5" name="Forme libre 124"/>
          <p:cNvSpPr/>
          <p:nvPr/>
        </p:nvSpPr>
        <p:spPr>
          <a:xfrm>
            <a:off x="6958136" y="5294950"/>
            <a:ext cx="533400" cy="284162"/>
          </a:xfrm>
          <a:custGeom>
            <a:avLst/>
            <a:gdLst>
              <a:gd name="connsiteX0" fmla="*/ 0 w 533400"/>
              <a:gd name="connsiteY0" fmla="*/ 119743 h 283028"/>
              <a:gd name="connsiteX1" fmla="*/ 130628 w 533400"/>
              <a:gd name="connsiteY1" fmla="*/ 32657 h 283028"/>
              <a:gd name="connsiteX2" fmla="*/ 304800 w 533400"/>
              <a:gd name="connsiteY2" fmla="*/ 10886 h 283028"/>
              <a:gd name="connsiteX3" fmla="*/ 446314 w 533400"/>
              <a:gd name="connsiteY3" fmla="*/ 97971 h 283028"/>
              <a:gd name="connsiteX4" fmla="*/ 533400 w 533400"/>
              <a:gd name="connsiteY4" fmla="*/ 283028 h 28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283028">
                <a:moveTo>
                  <a:pt x="0" y="119743"/>
                </a:moveTo>
                <a:cubicBezTo>
                  <a:pt x="39914" y="85271"/>
                  <a:pt x="79828" y="50800"/>
                  <a:pt x="130628" y="32657"/>
                </a:cubicBezTo>
                <a:cubicBezTo>
                  <a:pt x="181428" y="14514"/>
                  <a:pt x="252186" y="0"/>
                  <a:pt x="304800" y="10886"/>
                </a:cubicBezTo>
                <a:cubicBezTo>
                  <a:pt x="357414" y="21772"/>
                  <a:pt x="408214" y="52614"/>
                  <a:pt x="446314" y="97971"/>
                </a:cubicBezTo>
                <a:cubicBezTo>
                  <a:pt x="484414" y="143328"/>
                  <a:pt x="508907" y="213178"/>
                  <a:pt x="533400" y="283028"/>
                </a:cubicBezTo>
              </a:path>
            </a:pathLst>
          </a:custGeom>
          <a:ln w="57150">
            <a:solidFill>
              <a:schemeClr val="accent3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6" name="ZoneTexte 125"/>
          <p:cNvSpPr txBox="1">
            <a:spLocks noChangeArrowheads="1"/>
          </p:cNvSpPr>
          <p:nvPr/>
        </p:nvSpPr>
        <p:spPr bwMode="auto">
          <a:xfrm>
            <a:off x="6396161" y="5666425"/>
            <a:ext cx="9286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1200" b="1" dirty="0" err="1" smtClean="0">
                <a:solidFill>
                  <a:srgbClr val="FF0000"/>
                </a:solidFill>
                <a:latin typeface="Calibri" pitchFamily="34" charset="0"/>
              </a:rPr>
              <a:t>Promoter</a:t>
            </a:r>
            <a:endParaRPr lang="fr-BE" sz="1200" b="1" baseline="-25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7" name="ZoneTexte 126"/>
          <p:cNvSpPr txBox="1">
            <a:spLocks noChangeArrowheads="1"/>
          </p:cNvSpPr>
          <p:nvPr/>
        </p:nvSpPr>
        <p:spPr bwMode="auto">
          <a:xfrm>
            <a:off x="6967661" y="4880612"/>
            <a:ext cx="1500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1200" b="1">
                <a:solidFill>
                  <a:srgbClr val="1D6D27"/>
                </a:solidFill>
                <a:latin typeface="Calibri" pitchFamily="34" charset="0"/>
              </a:rPr>
              <a:t>GFP coding sequence</a:t>
            </a:r>
            <a:endParaRPr lang="fr-BE" sz="1200" b="1" baseline="-25000">
              <a:solidFill>
                <a:srgbClr val="1D6D27"/>
              </a:solidFill>
              <a:latin typeface="Calibri" pitchFamily="34" charset="0"/>
            </a:endParaRPr>
          </a:p>
        </p:txBody>
      </p:sp>
      <p:cxnSp>
        <p:nvCxnSpPr>
          <p:cNvPr id="128" name="Connecteur droit avec flèche 127"/>
          <p:cNvCxnSpPr/>
          <p:nvPr/>
        </p:nvCxnSpPr>
        <p:spPr>
          <a:xfrm>
            <a:off x="7539161" y="5380675"/>
            <a:ext cx="571500" cy="71437"/>
          </a:xfrm>
          <a:prstGeom prst="straightConnector1">
            <a:avLst/>
          </a:prstGeom>
          <a:ln w="25400">
            <a:solidFill>
              <a:srgbClr val="92D05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ZoneTexte 128"/>
          <p:cNvSpPr txBox="1">
            <a:spLocks noChangeArrowheads="1"/>
          </p:cNvSpPr>
          <p:nvPr/>
        </p:nvSpPr>
        <p:spPr bwMode="auto">
          <a:xfrm>
            <a:off x="7643812" y="5572605"/>
            <a:ext cx="1500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1200" b="1" dirty="0">
                <a:solidFill>
                  <a:srgbClr val="92D050"/>
                </a:solidFill>
                <a:latin typeface="Calibri" pitchFamily="34" charset="0"/>
              </a:rPr>
              <a:t>GFP </a:t>
            </a:r>
            <a:r>
              <a:rPr lang="fr-BE" sz="1200" b="1" dirty="0" err="1">
                <a:solidFill>
                  <a:srgbClr val="92D050"/>
                </a:solidFill>
                <a:latin typeface="Calibri" pitchFamily="34" charset="0"/>
              </a:rPr>
              <a:t>synthesis</a:t>
            </a:r>
            <a:endParaRPr lang="fr-BE" sz="1200" b="1" baseline="-25000" dirty="0">
              <a:solidFill>
                <a:srgbClr val="92D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  <p:bldP spid="125" grpId="0" animBg="1"/>
      <p:bldP spid="126" grpId="0"/>
      <p:bldP spid="127" grpId="0"/>
      <p:bldP spid="12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23223</TotalTime>
  <Words>1610</Words>
  <Application>Microsoft Office PowerPoint</Application>
  <PresentationFormat>Affichage à l'écran (4:3)</PresentationFormat>
  <Paragraphs>331</Paragraphs>
  <Slides>37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Implications of microbial phenotypic heterogeneity in large-scale bioprocessing conditions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ULG</dc:creator>
  <cp:lastModifiedBy>ULG</cp:lastModifiedBy>
  <cp:revision>114</cp:revision>
  <dcterms:created xsi:type="dcterms:W3CDTF">2014-03-28T21:43:17Z</dcterms:created>
  <dcterms:modified xsi:type="dcterms:W3CDTF">2014-09-08T12:30:03Z</dcterms:modified>
</cp:coreProperties>
</file>