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385" r:id="rId2"/>
    <p:sldId id="421" r:id="rId3"/>
    <p:sldId id="425" r:id="rId4"/>
    <p:sldId id="426" r:id="rId5"/>
    <p:sldId id="429" r:id="rId6"/>
    <p:sldId id="428" r:id="rId7"/>
    <p:sldId id="430" r:id="rId8"/>
    <p:sldId id="432" r:id="rId9"/>
    <p:sldId id="453" r:id="rId10"/>
    <p:sldId id="434" r:id="rId11"/>
    <p:sldId id="457" r:id="rId12"/>
    <p:sldId id="438" r:id="rId13"/>
    <p:sldId id="440" r:id="rId14"/>
    <p:sldId id="443" r:id="rId15"/>
    <p:sldId id="458" r:id="rId16"/>
    <p:sldId id="444" r:id="rId17"/>
    <p:sldId id="445" r:id="rId18"/>
    <p:sldId id="446" r:id="rId19"/>
    <p:sldId id="447" r:id="rId20"/>
    <p:sldId id="448" r:id="rId21"/>
    <p:sldId id="449" r:id="rId22"/>
    <p:sldId id="459" r:id="rId23"/>
    <p:sldId id="460" r:id="rId24"/>
    <p:sldId id="436" r:id="rId25"/>
    <p:sldId id="451" r:id="rId26"/>
    <p:sldId id="452" r:id="rId27"/>
    <p:sldId id="413" r:id="rId28"/>
    <p:sldId id="462" r:id="rId29"/>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9900"/>
    <a:srgbClr val="7B78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3" autoAdjust="0"/>
    <p:restoredTop sz="90712" autoAdjust="0"/>
  </p:normalViewPr>
  <p:slideViewPr>
    <p:cSldViewPr>
      <p:cViewPr>
        <p:scale>
          <a:sx n="80" d="100"/>
          <a:sy n="80" d="100"/>
        </p:scale>
        <p:origin x="-1458" y="-294"/>
      </p:cViewPr>
      <p:guideLst>
        <p:guide orient="horz" pos="2160"/>
        <p:guide pos="2880"/>
      </p:guideLst>
    </p:cSldViewPr>
  </p:slideViewPr>
  <p:outlineViewPr>
    <p:cViewPr>
      <p:scale>
        <a:sx n="33" d="100"/>
        <a:sy n="33" d="100"/>
      </p:scale>
      <p:origin x="48" y="30846"/>
    </p:cViewPr>
  </p:outlineViewPr>
  <p:notesTextViewPr>
    <p:cViewPr>
      <p:scale>
        <a:sx n="1" d="1"/>
        <a:sy n="1" d="1"/>
      </p:scale>
      <p:origin x="0" y="0"/>
    </p:cViewPr>
  </p:notesTextViewPr>
  <p:sorterViewPr>
    <p:cViewPr>
      <p:scale>
        <a:sx n="80" d="100"/>
        <a:sy n="80" d="100"/>
      </p:scale>
      <p:origin x="0" y="0"/>
    </p:cViewPr>
  </p:sorterViewPr>
  <p:notesViewPr>
    <p:cSldViewPr>
      <p:cViewPr varScale="1">
        <p:scale>
          <a:sx n="74" d="100"/>
          <a:sy n="74" d="100"/>
        </p:scale>
        <p:origin x="-2172"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Feuil1!$B$1</c:f>
              <c:strCache>
                <c:ptCount val="1"/>
                <c:pt idx="0">
                  <c:v>Colonne1</c:v>
                </c:pt>
              </c:strCache>
            </c:strRef>
          </c:tx>
          <c:dPt>
            <c:idx val="0"/>
            <c:bubble3D val="0"/>
            <c:spPr>
              <a:solidFill>
                <a:srgbClr val="00B050"/>
              </a:solidFill>
            </c:spPr>
          </c:dPt>
          <c:dPt>
            <c:idx val="1"/>
            <c:bubble3D val="0"/>
            <c:explosion val="21"/>
          </c:dPt>
          <c:cat>
            <c:strRef>
              <c:f>Feuil1!$A$2:$A$3</c:f>
              <c:strCache>
                <c:ptCount val="2"/>
                <c:pt idx="0">
                  <c:v>catalogued</c:v>
                </c:pt>
                <c:pt idx="1">
                  <c:v>uncatalogued</c:v>
                </c:pt>
              </c:strCache>
            </c:strRef>
          </c:cat>
          <c:val>
            <c:numRef>
              <c:f>Feuil1!$B$2:$B$3</c:f>
              <c:numCache>
                <c:formatCode>General</c:formatCode>
                <c:ptCount val="2"/>
                <c:pt idx="0">
                  <c:v>120000</c:v>
                </c:pt>
                <c:pt idx="1">
                  <c:v>85000</c:v>
                </c:pt>
              </c:numCache>
            </c:numRef>
          </c:val>
        </c:ser>
        <c:dLbls>
          <c:showLegendKey val="0"/>
          <c:showVal val="0"/>
          <c:showCatName val="0"/>
          <c:showSerName val="0"/>
          <c:showPercent val="0"/>
          <c:showBubbleSize val="0"/>
          <c:showLeaderLines val="1"/>
        </c:dLbls>
        <c:firstSliceAng val="0"/>
      </c:pieChart>
    </c:plotArea>
    <c:legend>
      <c:legendPos val="b"/>
      <c:layout/>
      <c:overlay val="0"/>
    </c:legend>
    <c:plotVisOnly val="1"/>
    <c:dispBlanksAs val="gap"/>
    <c:showDLblsOverMax val="0"/>
  </c:chart>
  <c:txPr>
    <a:bodyPr/>
    <a:lstStyle/>
    <a:p>
      <a:pPr>
        <a:defRPr sz="1800"/>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Feuil1!$B$1</c:f>
              <c:strCache>
                <c:ptCount val="1"/>
                <c:pt idx="0">
                  <c:v>Série 1</c:v>
                </c:pt>
              </c:strCache>
            </c:strRef>
          </c:tx>
          <c:invertIfNegative val="0"/>
          <c:dLbls>
            <c:txPr>
              <a:bodyPr/>
              <a:lstStyle/>
              <a:p>
                <a:pPr>
                  <a:defRPr sz="1600"/>
                </a:pPr>
                <a:endParaRPr lang="fr-FR"/>
              </a:p>
            </c:txPr>
            <c:showLegendKey val="0"/>
            <c:showVal val="1"/>
            <c:showCatName val="0"/>
            <c:showSerName val="0"/>
            <c:showPercent val="0"/>
            <c:showBubbleSize val="0"/>
            <c:showLeaderLines val="0"/>
          </c:dLbls>
          <c:cat>
            <c:strRef>
              <c:f>Feuil1!$A$2:$A$13</c:f>
              <c:strCache>
                <c:ptCount val="12"/>
                <c:pt idx="0">
                  <c:v>….-1899</c:v>
                </c:pt>
                <c:pt idx="1">
                  <c:v>1900-1909</c:v>
                </c:pt>
                <c:pt idx="2">
                  <c:v>1910-1919</c:v>
                </c:pt>
                <c:pt idx="3">
                  <c:v>1920-1929</c:v>
                </c:pt>
                <c:pt idx="4">
                  <c:v>1930-1939</c:v>
                </c:pt>
                <c:pt idx="5">
                  <c:v>1940-1949</c:v>
                </c:pt>
                <c:pt idx="6">
                  <c:v>1950-1959</c:v>
                </c:pt>
                <c:pt idx="7">
                  <c:v>1960-1969</c:v>
                </c:pt>
                <c:pt idx="8">
                  <c:v>1970-1979</c:v>
                </c:pt>
                <c:pt idx="9">
                  <c:v>1980-1989</c:v>
                </c:pt>
                <c:pt idx="10">
                  <c:v>1990-1999</c:v>
                </c:pt>
                <c:pt idx="11">
                  <c:v>2000-….</c:v>
                </c:pt>
              </c:strCache>
            </c:strRef>
          </c:cat>
          <c:val>
            <c:numRef>
              <c:f>Feuil1!$B$2:$B$13</c:f>
              <c:numCache>
                <c:formatCode>#,##0</c:formatCode>
                <c:ptCount val="12"/>
                <c:pt idx="0">
                  <c:v>1521</c:v>
                </c:pt>
                <c:pt idx="1">
                  <c:v>696</c:v>
                </c:pt>
                <c:pt idx="2">
                  <c:v>657</c:v>
                </c:pt>
                <c:pt idx="3">
                  <c:v>1029</c:v>
                </c:pt>
                <c:pt idx="4">
                  <c:v>1371</c:v>
                </c:pt>
                <c:pt idx="5">
                  <c:v>1491</c:v>
                </c:pt>
                <c:pt idx="6">
                  <c:v>2865</c:v>
                </c:pt>
                <c:pt idx="7">
                  <c:v>4839</c:v>
                </c:pt>
                <c:pt idx="8">
                  <c:v>3600</c:v>
                </c:pt>
                <c:pt idx="9">
                  <c:v>879</c:v>
                </c:pt>
                <c:pt idx="10">
                  <c:v>298</c:v>
                </c:pt>
                <c:pt idx="11">
                  <c:v>16</c:v>
                </c:pt>
              </c:numCache>
            </c:numRef>
          </c:val>
        </c:ser>
        <c:dLbls>
          <c:showLegendKey val="0"/>
          <c:showVal val="0"/>
          <c:showCatName val="0"/>
          <c:showSerName val="0"/>
          <c:showPercent val="0"/>
          <c:showBubbleSize val="0"/>
        </c:dLbls>
        <c:gapWidth val="150"/>
        <c:axId val="70710400"/>
        <c:axId val="70711936"/>
      </c:barChart>
      <c:catAx>
        <c:axId val="70710400"/>
        <c:scaling>
          <c:orientation val="minMax"/>
        </c:scaling>
        <c:delete val="0"/>
        <c:axPos val="b"/>
        <c:majorTickMark val="out"/>
        <c:minorTickMark val="none"/>
        <c:tickLblPos val="nextTo"/>
        <c:crossAx val="70711936"/>
        <c:crosses val="autoZero"/>
        <c:auto val="1"/>
        <c:lblAlgn val="ctr"/>
        <c:lblOffset val="100"/>
        <c:noMultiLvlLbl val="0"/>
      </c:catAx>
      <c:valAx>
        <c:axId val="70711936"/>
        <c:scaling>
          <c:orientation val="minMax"/>
        </c:scaling>
        <c:delete val="0"/>
        <c:axPos val="l"/>
        <c:majorGridlines/>
        <c:numFmt formatCode="#,##0" sourceLinked="0"/>
        <c:majorTickMark val="out"/>
        <c:minorTickMark val="none"/>
        <c:tickLblPos val="nextTo"/>
        <c:crossAx val="70710400"/>
        <c:crosses val="autoZero"/>
        <c:crossBetween val="between"/>
      </c:valAx>
    </c:plotArea>
    <c:plotVisOnly val="1"/>
    <c:dispBlanksAs val="gap"/>
    <c:showDLblsOverMax val="0"/>
  </c:chart>
  <c:txPr>
    <a:bodyPr/>
    <a:lstStyle/>
    <a:p>
      <a:pPr>
        <a:defRPr sz="1800"/>
      </a:pPr>
      <a:endParaRPr lang="fr-F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B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dirty="0" smtClean="0"/>
              <a:t>Number </a:t>
            </a:r>
            <a:r>
              <a:rPr lang="en-US" sz="2000" dirty="0"/>
              <a:t>of Minutes per </a:t>
            </a:r>
            <a:r>
              <a:rPr lang="en-US" sz="2000" dirty="0" smtClean="0"/>
              <a:t>Record, including Manipulations</a:t>
            </a:r>
          </a:p>
          <a:p>
            <a:pPr>
              <a:defRPr/>
            </a:pPr>
            <a:r>
              <a:rPr lang="en-US" sz="1600" i="1" baseline="0" dirty="0" smtClean="0"/>
              <a:t>(</a:t>
            </a:r>
            <a:r>
              <a:rPr lang="en-US" sz="1600" i="1" dirty="0" smtClean="0"/>
              <a:t>for </a:t>
            </a:r>
            <a:r>
              <a:rPr lang="en-US" sz="1600" i="1" dirty="0"/>
              <a:t>one of the </a:t>
            </a:r>
            <a:r>
              <a:rPr lang="en-US" sz="1600" i="1" dirty="0" smtClean="0"/>
              <a:t>Instances)</a:t>
            </a:r>
            <a:endParaRPr lang="en-US" sz="1600" i="1" dirty="0"/>
          </a:p>
        </c:rich>
      </c:tx>
      <c:overlay val="0"/>
    </c:title>
    <c:autoTitleDeleted val="0"/>
    <c:plotArea>
      <c:layout/>
      <c:barChart>
        <c:barDir val="col"/>
        <c:grouping val="clustered"/>
        <c:varyColors val="0"/>
        <c:ser>
          <c:idx val="0"/>
          <c:order val="0"/>
          <c:tx>
            <c:strRef>
              <c:f>Feuil1!$B$1</c:f>
              <c:strCache>
                <c:ptCount val="1"/>
                <c:pt idx="0">
                  <c:v>Number of Minutes per Record for one of the Instances</c:v>
                </c:pt>
              </c:strCache>
            </c:strRef>
          </c:tx>
          <c:invertIfNegative val="0"/>
          <c:dPt>
            <c:idx val="0"/>
            <c:invertIfNegative val="0"/>
            <c:bubble3D val="0"/>
            <c:spPr>
              <a:solidFill>
                <a:srgbClr val="0070C0"/>
              </a:solidFill>
            </c:spPr>
          </c:dPt>
          <c:dPt>
            <c:idx val="1"/>
            <c:invertIfNegative val="0"/>
            <c:bubble3D val="0"/>
            <c:spPr>
              <a:solidFill>
                <a:srgbClr val="0070C0"/>
              </a:solidFill>
            </c:spPr>
          </c:dPt>
          <c:dPt>
            <c:idx val="2"/>
            <c:invertIfNegative val="0"/>
            <c:bubble3D val="0"/>
            <c:spPr>
              <a:solidFill>
                <a:srgbClr val="0070C0"/>
              </a:solidFill>
            </c:spPr>
          </c:dPt>
          <c:dPt>
            <c:idx val="3"/>
            <c:invertIfNegative val="0"/>
            <c:bubble3D val="0"/>
            <c:spPr>
              <a:solidFill>
                <a:srgbClr val="0070C0"/>
              </a:solidFill>
            </c:spPr>
          </c:dPt>
          <c:dPt>
            <c:idx val="4"/>
            <c:invertIfNegative val="0"/>
            <c:bubble3D val="0"/>
            <c:spPr>
              <a:solidFill>
                <a:srgbClr val="0070C0"/>
              </a:solidFill>
            </c:spPr>
          </c:dPt>
          <c:dPt>
            <c:idx val="5"/>
            <c:invertIfNegative val="0"/>
            <c:bubble3D val="0"/>
            <c:spPr>
              <a:solidFill>
                <a:srgbClr val="0070C0"/>
              </a:solidFill>
            </c:spPr>
          </c:dPt>
          <c:dPt>
            <c:idx val="6"/>
            <c:invertIfNegative val="0"/>
            <c:bubble3D val="0"/>
            <c:spPr>
              <a:solidFill>
                <a:srgbClr val="FFC000"/>
              </a:solidFill>
            </c:spPr>
          </c:dPt>
          <c:dPt>
            <c:idx val="7"/>
            <c:invertIfNegative val="0"/>
            <c:bubble3D val="0"/>
            <c:spPr>
              <a:solidFill>
                <a:srgbClr val="FFC000"/>
              </a:solidFill>
            </c:spPr>
          </c:dPt>
          <c:dPt>
            <c:idx val="8"/>
            <c:invertIfNegative val="0"/>
            <c:bubble3D val="0"/>
            <c:spPr>
              <a:solidFill>
                <a:srgbClr val="FFC000"/>
              </a:solidFill>
            </c:spPr>
          </c:dPt>
          <c:dPt>
            <c:idx val="9"/>
            <c:invertIfNegative val="0"/>
            <c:bubble3D val="0"/>
            <c:spPr>
              <a:solidFill>
                <a:srgbClr val="FFC000"/>
              </a:solidFill>
            </c:spPr>
          </c:dPt>
          <c:cat>
            <c:strRef>
              <c:f>Feuil1!$A$2:$A$28</c:f>
              <c:strCache>
                <c:ptCount val="27"/>
                <c:pt idx="0">
                  <c:v>Stud1</c:v>
                </c:pt>
                <c:pt idx="1">
                  <c:v>Stud2</c:v>
                </c:pt>
                <c:pt idx="2">
                  <c:v>Stud3</c:v>
                </c:pt>
                <c:pt idx="3">
                  <c:v>Stud4</c:v>
                </c:pt>
                <c:pt idx="4">
                  <c:v>Stud5</c:v>
                </c:pt>
                <c:pt idx="5">
                  <c:v>Stud6</c:v>
                </c:pt>
                <c:pt idx="6">
                  <c:v>Staff1</c:v>
                </c:pt>
                <c:pt idx="7">
                  <c:v>Staff2</c:v>
                </c:pt>
                <c:pt idx="8">
                  <c:v>Staff3</c:v>
                </c:pt>
                <c:pt idx="9">
                  <c:v>Staff4</c:v>
                </c:pt>
                <c:pt idx="10">
                  <c:v>Lib1</c:v>
                </c:pt>
                <c:pt idx="11">
                  <c:v>Lib2</c:v>
                </c:pt>
                <c:pt idx="12">
                  <c:v>Lib3</c:v>
                </c:pt>
                <c:pt idx="13">
                  <c:v>Lib4</c:v>
                </c:pt>
                <c:pt idx="14">
                  <c:v>Lib5</c:v>
                </c:pt>
                <c:pt idx="15">
                  <c:v>Lib6</c:v>
                </c:pt>
                <c:pt idx="16">
                  <c:v>Lib7</c:v>
                </c:pt>
                <c:pt idx="17">
                  <c:v>Lib8</c:v>
                </c:pt>
                <c:pt idx="18">
                  <c:v>Lib9</c:v>
                </c:pt>
                <c:pt idx="19">
                  <c:v>Lib10</c:v>
                </c:pt>
                <c:pt idx="20">
                  <c:v>Lib11</c:v>
                </c:pt>
                <c:pt idx="21">
                  <c:v>Lib12</c:v>
                </c:pt>
                <c:pt idx="22">
                  <c:v>Lib13</c:v>
                </c:pt>
                <c:pt idx="23">
                  <c:v>Lib14</c:v>
                </c:pt>
                <c:pt idx="24">
                  <c:v>Lib15</c:v>
                </c:pt>
                <c:pt idx="25">
                  <c:v>Lib16</c:v>
                </c:pt>
                <c:pt idx="26">
                  <c:v>Lib17</c:v>
                </c:pt>
              </c:strCache>
            </c:strRef>
          </c:cat>
          <c:val>
            <c:numRef>
              <c:f>Feuil1!$B$2:$B$28</c:f>
              <c:numCache>
                <c:formatCode>0.0</c:formatCode>
                <c:ptCount val="27"/>
                <c:pt idx="0">
                  <c:v>3.6880733944954129</c:v>
                </c:pt>
                <c:pt idx="1">
                  <c:v>4.1207815275310837</c:v>
                </c:pt>
                <c:pt idx="2">
                  <c:v>3.4916039374638101</c:v>
                </c:pt>
                <c:pt idx="3">
                  <c:v>2.8977272727272729</c:v>
                </c:pt>
                <c:pt idx="4">
                  <c:v>2.9508196721311477</c:v>
                </c:pt>
                <c:pt idx="5">
                  <c:v>3.7651821862348176</c:v>
                </c:pt>
                <c:pt idx="6">
                  <c:v>4.6820809248554918</c:v>
                </c:pt>
                <c:pt idx="7">
                  <c:v>6.1224489795918364</c:v>
                </c:pt>
                <c:pt idx="8">
                  <c:v>3.3333333333333335</c:v>
                </c:pt>
                <c:pt idx="9">
                  <c:v>4.4444444444444446</c:v>
                </c:pt>
                <c:pt idx="10">
                  <c:v>5.8032786885245899</c:v>
                </c:pt>
                <c:pt idx="11">
                  <c:v>2.4</c:v>
                </c:pt>
                <c:pt idx="12">
                  <c:v>6.4516129032258061</c:v>
                </c:pt>
                <c:pt idx="13">
                  <c:v>2.3255813953488373</c:v>
                </c:pt>
                <c:pt idx="14">
                  <c:v>4.838709677419355</c:v>
                </c:pt>
                <c:pt idx="15">
                  <c:v>3.2432432432432434</c:v>
                </c:pt>
                <c:pt idx="16">
                  <c:v>2.3420074349442381</c:v>
                </c:pt>
                <c:pt idx="17">
                  <c:v>1.8090452261306533</c:v>
                </c:pt>
                <c:pt idx="18">
                  <c:v>3.6</c:v>
                </c:pt>
                <c:pt idx="19">
                  <c:v>3.7974683544303796</c:v>
                </c:pt>
                <c:pt idx="20">
                  <c:v>2.5</c:v>
                </c:pt>
                <c:pt idx="21">
                  <c:v>2.6785714285714284</c:v>
                </c:pt>
                <c:pt idx="22">
                  <c:v>2.8301886792452828</c:v>
                </c:pt>
                <c:pt idx="23">
                  <c:v>2.3076923076923075</c:v>
                </c:pt>
                <c:pt idx="24">
                  <c:v>2.2222222222222223</c:v>
                </c:pt>
                <c:pt idx="25">
                  <c:v>4.026845637583893</c:v>
                </c:pt>
                <c:pt idx="26">
                  <c:v>2.2966507177033493</c:v>
                </c:pt>
              </c:numCache>
            </c:numRef>
          </c:val>
        </c:ser>
        <c:dLbls>
          <c:showLegendKey val="0"/>
          <c:showVal val="0"/>
          <c:showCatName val="0"/>
          <c:showSerName val="0"/>
          <c:showPercent val="0"/>
          <c:showBubbleSize val="0"/>
        </c:dLbls>
        <c:gapWidth val="150"/>
        <c:axId val="94035328"/>
        <c:axId val="83383424"/>
      </c:barChart>
      <c:catAx>
        <c:axId val="94035328"/>
        <c:scaling>
          <c:orientation val="minMax"/>
        </c:scaling>
        <c:delete val="0"/>
        <c:axPos val="b"/>
        <c:majorTickMark val="out"/>
        <c:minorTickMark val="none"/>
        <c:tickLblPos val="nextTo"/>
        <c:txPr>
          <a:bodyPr/>
          <a:lstStyle/>
          <a:p>
            <a:pPr>
              <a:defRPr sz="1600"/>
            </a:pPr>
            <a:endParaRPr lang="fr-FR"/>
          </a:p>
        </c:txPr>
        <c:crossAx val="83383424"/>
        <c:crosses val="autoZero"/>
        <c:auto val="1"/>
        <c:lblAlgn val="ctr"/>
        <c:lblOffset val="100"/>
        <c:tickLblSkip val="1"/>
        <c:noMultiLvlLbl val="0"/>
      </c:catAx>
      <c:valAx>
        <c:axId val="83383424"/>
        <c:scaling>
          <c:orientation val="minMax"/>
        </c:scaling>
        <c:delete val="0"/>
        <c:axPos val="l"/>
        <c:majorGridlines/>
        <c:numFmt formatCode="0.0" sourceLinked="1"/>
        <c:majorTickMark val="out"/>
        <c:minorTickMark val="none"/>
        <c:tickLblPos val="nextTo"/>
        <c:txPr>
          <a:bodyPr/>
          <a:lstStyle/>
          <a:p>
            <a:pPr>
              <a:defRPr sz="1400"/>
            </a:pPr>
            <a:endParaRPr lang="fr-FR"/>
          </a:p>
        </c:txPr>
        <c:crossAx val="94035328"/>
        <c:crosses val="autoZero"/>
        <c:crossBetween val="between"/>
      </c:valAx>
    </c:plotArea>
    <c:plotVisOnly val="1"/>
    <c:dispBlanksAs val="gap"/>
    <c:showDLblsOverMax val="0"/>
  </c:chart>
  <c:txPr>
    <a:bodyPr/>
    <a:lstStyle/>
    <a:p>
      <a:pPr>
        <a:defRPr sz="1800"/>
      </a:pPr>
      <a:endParaRPr lang="fr-FR"/>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0.0991</cdr:x>
      <cdr:y>0.29686</cdr:y>
    </cdr:from>
    <cdr:to>
      <cdr:x>0.22194</cdr:x>
      <cdr:y>0.39791</cdr:y>
    </cdr:to>
    <cdr:sp macro="" textlink="">
      <cdr:nvSpPr>
        <cdr:cNvPr id="2" name="ZoneTexte 1"/>
        <cdr:cNvSpPr txBox="1"/>
      </cdr:nvSpPr>
      <cdr:spPr>
        <a:xfrm xmlns:a="http://schemas.openxmlformats.org/drawingml/2006/main">
          <a:off x="792088" y="1368053"/>
          <a:ext cx="981846" cy="4656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fr-BE" sz="1800" b="1" dirty="0" smtClean="0">
              <a:solidFill>
                <a:srgbClr val="0070C0"/>
              </a:solidFill>
            </a:rPr>
            <a:t>3,5 min.</a:t>
          </a:r>
          <a:endParaRPr lang="fr-BE" sz="1800" b="1" dirty="0">
            <a:solidFill>
              <a:srgbClr val="0070C0"/>
            </a:solidFill>
          </a:endParaRPr>
        </a:p>
      </cdr:txBody>
    </cdr:sp>
  </cdr:relSizeAnchor>
  <cdr:relSizeAnchor xmlns:cdr="http://schemas.openxmlformats.org/drawingml/2006/chartDrawing">
    <cdr:from>
      <cdr:x>0.26126</cdr:x>
      <cdr:y>0.18748</cdr:y>
    </cdr:from>
    <cdr:to>
      <cdr:x>0.3964</cdr:x>
      <cdr:y>0.31752</cdr:y>
    </cdr:to>
    <cdr:sp macro="" textlink="">
      <cdr:nvSpPr>
        <cdr:cNvPr id="3" name="ZoneTexte 1"/>
        <cdr:cNvSpPr txBox="1"/>
      </cdr:nvSpPr>
      <cdr:spPr>
        <a:xfrm xmlns:a="http://schemas.openxmlformats.org/drawingml/2006/main">
          <a:off x="2088232" y="863997"/>
          <a:ext cx="1080119" cy="59927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BE" sz="1800" b="1" dirty="0" smtClean="0">
              <a:solidFill>
                <a:srgbClr val="FFC000"/>
              </a:solidFill>
            </a:rPr>
            <a:t>4,6 min.</a:t>
          </a:r>
          <a:endParaRPr lang="fr-BE" sz="1800" b="1" dirty="0">
            <a:solidFill>
              <a:srgbClr val="FFC000"/>
            </a:solidFill>
          </a:endParaRPr>
        </a:p>
      </cdr:txBody>
    </cdr:sp>
  </cdr:relSizeAnchor>
  <cdr:relSizeAnchor xmlns:cdr="http://schemas.openxmlformats.org/drawingml/2006/chartDrawing">
    <cdr:from>
      <cdr:x>0.67568</cdr:x>
      <cdr:y>0.29686</cdr:y>
    </cdr:from>
    <cdr:to>
      <cdr:x>0.79853</cdr:x>
      <cdr:y>0.3546</cdr:y>
    </cdr:to>
    <cdr:sp macro="" textlink="">
      <cdr:nvSpPr>
        <cdr:cNvPr id="4" name="ZoneTexte 1"/>
        <cdr:cNvSpPr txBox="1"/>
      </cdr:nvSpPr>
      <cdr:spPr>
        <a:xfrm xmlns:a="http://schemas.openxmlformats.org/drawingml/2006/main">
          <a:off x="5400600" y="1368053"/>
          <a:ext cx="981926" cy="2660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BE" sz="1800" b="1" dirty="0" smtClean="0">
              <a:solidFill>
                <a:schemeClr val="accent1"/>
              </a:solidFill>
            </a:rPr>
            <a:t>3,3 min.</a:t>
          </a:r>
          <a:endParaRPr lang="fr-BE" sz="1800" b="1" dirty="0">
            <a:solidFill>
              <a:schemeClr val="accent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2"/>
            <a:ext cx="2945659" cy="496332"/>
          </a:xfrm>
          <a:prstGeom prst="rect">
            <a:avLst/>
          </a:prstGeom>
        </p:spPr>
        <p:txBody>
          <a:bodyPr vert="horz" lIns="91424" tIns="45712" rIns="91424" bIns="45712" rtlCol="0"/>
          <a:lstStyle>
            <a:lvl1pPr algn="l">
              <a:defRPr sz="1200"/>
            </a:lvl1pPr>
          </a:lstStyle>
          <a:p>
            <a:endParaRPr lang="fr-BE"/>
          </a:p>
        </p:txBody>
      </p:sp>
      <p:sp>
        <p:nvSpPr>
          <p:cNvPr id="3" name="Espace réservé de la date 2"/>
          <p:cNvSpPr>
            <a:spLocks noGrp="1"/>
          </p:cNvSpPr>
          <p:nvPr>
            <p:ph type="dt" sz="quarter" idx="1"/>
          </p:nvPr>
        </p:nvSpPr>
        <p:spPr>
          <a:xfrm>
            <a:off x="3850445" y="2"/>
            <a:ext cx="2945659" cy="496332"/>
          </a:xfrm>
          <a:prstGeom prst="rect">
            <a:avLst/>
          </a:prstGeom>
        </p:spPr>
        <p:txBody>
          <a:bodyPr vert="horz" lIns="91424" tIns="45712" rIns="91424" bIns="45712" rtlCol="0"/>
          <a:lstStyle>
            <a:lvl1pPr algn="r">
              <a:defRPr sz="1200"/>
            </a:lvl1pPr>
          </a:lstStyle>
          <a:p>
            <a:fld id="{F5EA7798-A561-4C99-91F3-D24BACABD4A1}" type="datetimeFigureOut">
              <a:rPr lang="fr-BE" smtClean="0"/>
              <a:pPr/>
              <a:t>17/09/2014</a:t>
            </a:fld>
            <a:endParaRPr lang="fr-BE"/>
          </a:p>
        </p:txBody>
      </p:sp>
      <p:sp>
        <p:nvSpPr>
          <p:cNvPr id="4" name="Espace réservé du pied de page 3"/>
          <p:cNvSpPr>
            <a:spLocks noGrp="1"/>
          </p:cNvSpPr>
          <p:nvPr>
            <p:ph type="ftr" sz="quarter" idx="2"/>
          </p:nvPr>
        </p:nvSpPr>
        <p:spPr>
          <a:xfrm>
            <a:off x="2" y="9428585"/>
            <a:ext cx="2945659" cy="496332"/>
          </a:xfrm>
          <a:prstGeom prst="rect">
            <a:avLst/>
          </a:prstGeom>
        </p:spPr>
        <p:txBody>
          <a:bodyPr vert="horz" lIns="91424" tIns="45712" rIns="91424" bIns="45712"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0445" y="9428585"/>
            <a:ext cx="2945659" cy="496332"/>
          </a:xfrm>
          <a:prstGeom prst="rect">
            <a:avLst/>
          </a:prstGeom>
        </p:spPr>
        <p:txBody>
          <a:bodyPr vert="horz" lIns="91424" tIns="45712" rIns="91424" bIns="45712" rtlCol="0" anchor="b"/>
          <a:lstStyle>
            <a:lvl1pPr algn="r">
              <a:defRPr sz="1200"/>
            </a:lvl1pPr>
          </a:lstStyle>
          <a:p>
            <a:fld id="{BBD89D9C-4971-4BD5-A9AF-8B8AA5943C9D}" type="slidenum">
              <a:rPr lang="fr-BE" smtClean="0"/>
              <a:pPr/>
              <a:t>‹N°›</a:t>
            </a:fld>
            <a:endParaRPr lang="fr-BE"/>
          </a:p>
        </p:txBody>
      </p:sp>
    </p:spTree>
    <p:extLst>
      <p:ext uri="{BB962C8B-B14F-4D97-AF65-F5344CB8AC3E}">
        <p14:creationId xmlns:p14="http://schemas.microsoft.com/office/powerpoint/2010/main" val="19482969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2"/>
            <a:ext cx="2945659" cy="496332"/>
          </a:xfrm>
          <a:prstGeom prst="rect">
            <a:avLst/>
          </a:prstGeom>
        </p:spPr>
        <p:txBody>
          <a:bodyPr vert="horz" lIns="91424" tIns="45712" rIns="91424" bIns="45712" rtlCol="0"/>
          <a:lstStyle>
            <a:lvl1pPr algn="l">
              <a:defRPr sz="1200"/>
            </a:lvl1pPr>
          </a:lstStyle>
          <a:p>
            <a:endParaRPr lang="fr-BE"/>
          </a:p>
        </p:txBody>
      </p:sp>
      <p:sp>
        <p:nvSpPr>
          <p:cNvPr id="3" name="Espace réservé de la date 2"/>
          <p:cNvSpPr>
            <a:spLocks noGrp="1"/>
          </p:cNvSpPr>
          <p:nvPr>
            <p:ph type="dt" idx="1"/>
          </p:nvPr>
        </p:nvSpPr>
        <p:spPr>
          <a:xfrm>
            <a:off x="3850445" y="2"/>
            <a:ext cx="2945659" cy="496332"/>
          </a:xfrm>
          <a:prstGeom prst="rect">
            <a:avLst/>
          </a:prstGeom>
        </p:spPr>
        <p:txBody>
          <a:bodyPr vert="horz" lIns="91424" tIns="45712" rIns="91424" bIns="45712" rtlCol="0"/>
          <a:lstStyle>
            <a:lvl1pPr algn="r">
              <a:defRPr sz="1200"/>
            </a:lvl1pPr>
          </a:lstStyle>
          <a:p>
            <a:fld id="{5CFE7606-93E1-4414-B184-EF82DF2282F8}" type="datetimeFigureOut">
              <a:rPr lang="fr-BE" smtClean="0"/>
              <a:pPr/>
              <a:t>17/09/2014</a:t>
            </a:fld>
            <a:endParaRPr lang="fr-BE"/>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24" tIns="45712" rIns="91424" bIns="45712" rtlCol="0" anchor="ctr"/>
          <a:lstStyle/>
          <a:p>
            <a:endParaRPr lang="fr-BE"/>
          </a:p>
        </p:txBody>
      </p:sp>
      <p:sp>
        <p:nvSpPr>
          <p:cNvPr id="5" name="Espace réservé des commentaires 4"/>
          <p:cNvSpPr>
            <a:spLocks noGrp="1"/>
          </p:cNvSpPr>
          <p:nvPr>
            <p:ph type="body" sz="quarter" idx="3"/>
          </p:nvPr>
        </p:nvSpPr>
        <p:spPr>
          <a:xfrm>
            <a:off x="679768" y="4715155"/>
            <a:ext cx="5438140" cy="4466987"/>
          </a:xfrm>
          <a:prstGeom prst="rect">
            <a:avLst/>
          </a:prstGeom>
        </p:spPr>
        <p:txBody>
          <a:bodyPr vert="horz" lIns="91424" tIns="45712" rIns="91424" bIns="45712"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2" y="9428585"/>
            <a:ext cx="2945659" cy="496332"/>
          </a:xfrm>
          <a:prstGeom prst="rect">
            <a:avLst/>
          </a:prstGeom>
        </p:spPr>
        <p:txBody>
          <a:bodyPr vert="horz" lIns="91424" tIns="45712" rIns="91424" bIns="45712"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5" y="9428585"/>
            <a:ext cx="2945659" cy="496332"/>
          </a:xfrm>
          <a:prstGeom prst="rect">
            <a:avLst/>
          </a:prstGeom>
        </p:spPr>
        <p:txBody>
          <a:bodyPr vert="horz" lIns="91424" tIns="45712" rIns="91424" bIns="45712" rtlCol="0" anchor="b"/>
          <a:lstStyle>
            <a:lvl1pPr algn="r">
              <a:defRPr sz="1200"/>
            </a:lvl1pPr>
          </a:lstStyle>
          <a:p>
            <a:fld id="{9B6F5836-DC94-4EDB-AAF6-CE956D4E9F1D}" type="slidenum">
              <a:rPr lang="fr-BE" smtClean="0"/>
              <a:pPr/>
              <a:t>‹N°›</a:t>
            </a:fld>
            <a:endParaRPr lang="fr-BE"/>
          </a:p>
        </p:txBody>
      </p:sp>
    </p:spTree>
    <p:extLst>
      <p:ext uri="{BB962C8B-B14F-4D97-AF65-F5344CB8AC3E}">
        <p14:creationId xmlns:p14="http://schemas.microsoft.com/office/powerpoint/2010/main" val="4065229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gradFill>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3933056"/>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en-US" dirty="0"/>
          </a:p>
        </p:txBody>
      </p:sp>
      <p:sp>
        <p:nvSpPr>
          <p:cNvPr id="4" name="Espace réservé du pied de page 3"/>
          <p:cNvSpPr>
            <a:spLocks noGrp="1"/>
          </p:cNvSpPr>
          <p:nvPr>
            <p:ph type="ftr" sz="quarter" idx="10"/>
          </p:nvPr>
        </p:nvSpPr>
        <p:spPr/>
        <p:txBody>
          <a:bodyPr/>
          <a:lstStyle/>
          <a:p>
            <a:r>
              <a:rPr lang="en-US" smtClean="0"/>
              <a:t>Scriptorium, a retro-cataloguing tool...</a:t>
            </a:r>
            <a:endParaRPr lang="en-US" dirty="0"/>
          </a:p>
        </p:txBody>
      </p:sp>
      <p:sp>
        <p:nvSpPr>
          <p:cNvPr id="5" name="Espace réservé du numéro de diapositive 4"/>
          <p:cNvSpPr>
            <a:spLocks noGrp="1"/>
          </p:cNvSpPr>
          <p:nvPr>
            <p:ph type="sldNum" sz="quarter" idx="11"/>
          </p:nvPr>
        </p:nvSpPr>
        <p:spPr>
          <a:ln w="19050">
            <a:solidFill>
              <a:srgbClr val="FFFFFF"/>
            </a:solidFill>
          </a:ln>
        </p:spPr>
        <p:txBody>
          <a:bodyPr vert="horz" lIns="0" tIns="0" rIns="0" bIns="0" rtlCol="0" anchor="ctr"/>
          <a:lstStyle>
            <a:lvl1pPr>
              <a:defRPr lang="en-US" smtClean="0"/>
            </a:lvl1pPr>
          </a:lstStyle>
          <a:p>
            <a:fld id="{E667ED75-B537-4810-9364-B7D9FE7FDC55}" type="slidenum">
              <a:rPr lang="fr-BE" smtClean="0"/>
              <a:pPr/>
              <a:t>‹N°›</a:t>
            </a:fld>
            <a:endParaRPr lang="fr-BE"/>
          </a:p>
        </p:txBody>
      </p:sp>
      <p:sp>
        <p:nvSpPr>
          <p:cNvPr id="6" name="Titre 5"/>
          <p:cNvSpPr>
            <a:spLocks noGrp="1"/>
          </p:cNvSpPr>
          <p:nvPr>
            <p:ph type="title"/>
          </p:nvPr>
        </p:nvSpPr>
        <p:spPr>
          <a:xfrm>
            <a:off x="611560" y="2780928"/>
            <a:ext cx="7620000" cy="1143000"/>
          </a:xfrm>
        </p:spPr>
        <p:txBody>
          <a:bodyPr/>
          <a:lstStyle/>
          <a:p>
            <a:r>
              <a:rPr lang="fr-FR" dirty="0" smtClean="0"/>
              <a:t>Modifiez le style du titre</a:t>
            </a:r>
            <a:endParaRPr lang="fr-BE"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atin typeface="Arial Rounded MT Bold" pitchFamily="34" charset="0"/>
              </a:defRPr>
            </a:lvl1pPr>
          </a:lstStyle>
          <a:p>
            <a:r>
              <a:rPr lang="fr-FR" dirty="0" smtClean="0"/>
              <a:t>Modifiez le style du titre</a:t>
            </a:r>
            <a:endParaRPr lang="en-US" dirty="0"/>
          </a:p>
        </p:txBody>
      </p:sp>
      <p:sp>
        <p:nvSpPr>
          <p:cNvPr id="3" name="Content Placeholder 2"/>
          <p:cNvSpPr>
            <a:spLocks noGrp="1"/>
          </p:cNvSpPr>
          <p:nvPr>
            <p:ph idx="1"/>
          </p:nvPr>
        </p:nvSpPr>
        <p:spPr>
          <a:xfrm>
            <a:off x="457200" y="1412776"/>
            <a:ext cx="7620000" cy="4988024"/>
          </a:xfrm>
        </p:spPr>
        <p:txBody>
          <a:bodyPr/>
          <a:lstStyle>
            <a:lvl1pPr>
              <a:buSzPct val="120000"/>
              <a:defRPr/>
            </a:lvl1pPr>
            <a:lvl2pPr>
              <a:buClr>
                <a:schemeClr val="tx2"/>
              </a:buClr>
              <a:buSzPct val="120000"/>
              <a:defRPr/>
            </a:lvl2pPr>
            <a:lvl3pPr>
              <a:buClr>
                <a:schemeClr val="accent1"/>
              </a:buClr>
              <a:buSzPct val="120000"/>
              <a:defRPr/>
            </a:lvl3pPr>
            <a:lvl4pPr>
              <a:buClr>
                <a:schemeClr val="tx2"/>
              </a:buClr>
              <a:buSzPct val="120000"/>
              <a:defRPr/>
            </a:lvl4pPr>
            <a:lvl5pPr>
              <a:buClr>
                <a:schemeClr val="accent1"/>
              </a:buClr>
              <a:buSzPct val="120000"/>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6" name="Slide Number Placeholder 5"/>
          <p:cNvSpPr>
            <a:spLocks noGrp="1"/>
          </p:cNvSpPr>
          <p:nvPr>
            <p:ph type="sldNum" sz="quarter" idx="12"/>
          </p:nvPr>
        </p:nvSpPr>
        <p:spPr/>
        <p:txBody>
          <a:bodyPr/>
          <a:lstStyle/>
          <a:p>
            <a:fld id="{E667ED75-B537-4810-9364-B7D9FE7FDC55}" type="slidenum">
              <a:rPr lang="en-US" smtClean="0"/>
              <a:pPr/>
              <a:t>‹N°›</a:t>
            </a:fld>
            <a:endParaRPr lang="en-US" dirty="0"/>
          </a:p>
        </p:txBody>
      </p:sp>
      <p:sp>
        <p:nvSpPr>
          <p:cNvPr id="11"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Scriptorium, a retro-cataloguing tool...</a:t>
            </a:r>
            <a:endParaRPr lang="en-US" dirty="0"/>
          </a:p>
        </p:txBody>
      </p:sp>
      <p:sp>
        <p:nvSpPr>
          <p:cNvPr id="7" name="ZoneTexte 6"/>
          <p:cNvSpPr txBox="1"/>
          <p:nvPr userDrawn="1"/>
        </p:nvSpPr>
        <p:spPr>
          <a:xfrm>
            <a:off x="427688" y="6488970"/>
            <a:ext cx="4864392" cy="292388"/>
          </a:xfrm>
          <a:prstGeom prst="rect">
            <a:avLst/>
          </a:prstGeom>
          <a:noFill/>
        </p:spPr>
        <p:txBody>
          <a:bodyPr wrap="square" rtlCol="0">
            <a:spAutoFit/>
          </a:bodyPr>
          <a:lstStyle/>
          <a:p>
            <a:r>
              <a:rPr lang="fr-BE" sz="1300" i="1" baseline="0" dirty="0" err="1" smtClean="0">
                <a:solidFill>
                  <a:schemeClr val="bg2">
                    <a:lumMod val="50000"/>
                  </a:schemeClr>
                </a:solidFill>
                <a:latin typeface="+mn-lt"/>
                <a:ea typeface="Verdana" pitchFamily="34" charset="0"/>
                <a:cs typeface="Verdana" pitchFamily="34" charset="0"/>
              </a:rPr>
              <a:t>University</a:t>
            </a:r>
            <a:r>
              <a:rPr lang="fr-BE" sz="1300" i="1" baseline="0" dirty="0" smtClean="0">
                <a:solidFill>
                  <a:schemeClr val="bg2">
                    <a:lumMod val="50000"/>
                  </a:schemeClr>
                </a:solidFill>
                <a:latin typeface="+mn-lt"/>
                <a:ea typeface="Verdana" pitchFamily="34" charset="0"/>
                <a:cs typeface="Verdana" pitchFamily="34" charset="0"/>
              </a:rPr>
              <a:t> of </a:t>
            </a:r>
            <a:r>
              <a:rPr lang="fr-BE" sz="1300" i="1" baseline="0" dirty="0" err="1" smtClean="0">
                <a:solidFill>
                  <a:schemeClr val="bg2">
                    <a:lumMod val="50000"/>
                  </a:schemeClr>
                </a:solidFill>
                <a:latin typeface="+mn-lt"/>
                <a:ea typeface="Verdana" pitchFamily="34" charset="0"/>
                <a:cs typeface="Verdana" pitchFamily="34" charset="0"/>
              </a:rPr>
              <a:t>Liege</a:t>
            </a:r>
            <a:r>
              <a:rPr lang="fr-BE" sz="1300" i="1" baseline="0" dirty="0" smtClean="0">
                <a:solidFill>
                  <a:schemeClr val="bg2">
                    <a:lumMod val="50000"/>
                  </a:schemeClr>
                </a:solidFill>
                <a:latin typeface="+mn-lt"/>
                <a:ea typeface="Verdana" pitchFamily="34" charset="0"/>
                <a:cs typeface="Verdana" pitchFamily="34" charset="0"/>
              </a:rPr>
              <a:t> Library</a:t>
            </a:r>
            <a:endParaRPr lang="fr-BE" sz="1300" i="1" baseline="0" dirty="0">
              <a:solidFill>
                <a:schemeClr val="bg2">
                  <a:lumMod val="50000"/>
                </a:schemeClr>
              </a:solidFill>
              <a:latin typeface="+mn-lt"/>
              <a:ea typeface="Verdana" pitchFamily="34" charset="0"/>
              <a:cs typeface="Verdana" pitchFamily="34" charset="0"/>
            </a:endParaRPr>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6428047"/>
            <a:ext cx="3238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atin typeface="Arial Rounded MT Bold" pitchFamily="34" charset="0"/>
              </a:defRPr>
            </a:lvl1pPr>
          </a:lstStyle>
          <a:p>
            <a:r>
              <a:rPr lang="fr-FR" dirty="0" smtClean="0"/>
              <a:t>Modifiez le style du titre</a:t>
            </a:r>
            <a:endParaRPr lang="en-US" dirty="0"/>
          </a:p>
        </p:txBody>
      </p:sp>
      <p:sp>
        <p:nvSpPr>
          <p:cNvPr id="3" name="Content Placeholder 2"/>
          <p:cNvSpPr>
            <a:spLocks noGrp="1"/>
          </p:cNvSpPr>
          <p:nvPr>
            <p:ph sz="half" idx="1"/>
          </p:nvPr>
        </p:nvSpPr>
        <p:spPr>
          <a:xfrm>
            <a:off x="457200" y="1536192"/>
            <a:ext cx="3657600" cy="4590288"/>
          </a:xfrm>
        </p:spPr>
        <p:txBody>
          <a:bodyPr/>
          <a:lstStyle>
            <a:lvl1pPr>
              <a:buSzPct val="120000"/>
              <a:defRPr sz="2000"/>
            </a:lvl1pPr>
            <a:lvl2pPr>
              <a:buClr>
                <a:schemeClr val="tx2"/>
              </a:buClr>
              <a:buSzPct val="120000"/>
              <a:defRPr sz="2000"/>
            </a:lvl2pPr>
            <a:lvl3pPr>
              <a:buClr>
                <a:schemeClr val="accent1"/>
              </a:buClr>
              <a:buSzPct val="120000"/>
              <a:defRPr sz="1800"/>
            </a:lvl3pPr>
            <a:lvl4pPr>
              <a:buClr>
                <a:schemeClr val="tx2"/>
              </a:buClr>
              <a:buSzPct val="120000"/>
              <a:defRPr sz="1600"/>
            </a:lvl4pPr>
            <a:lvl5pPr marL="1554480" indent="-228600">
              <a:defRPr lang="en-US" sz="1400" kern="1200" baseline="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marL="1554480" lvl="4" indent="-228600" algn="l" defTabSz="914400" rtl="0" eaLnBrk="1" latinLnBrk="0" hangingPunct="1">
              <a:spcBef>
                <a:spcPct val="20000"/>
              </a:spcBef>
              <a:buClr>
                <a:schemeClr val="tx2"/>
              </a:buClr>
              <a:buSzPct val="120000"/>
              <a:buFont typeface="Arial" pitchFamily="34" charset="0"/>
              <a:buChar char="•"/>
            </a:pPr>
            <a:r>
              <a:rPr lang="fr-FR" dirty="0"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marL="342900" indent="-228600">
              <a:defRPr lang="fr-FR" sz="2000" kern="1200" dirty="0" smtClean="0">
                <a:solidFill>
                  <a:schemeClr val="tx1"/>
                </a:solidFill>
                <a:latin typeface="+mn-lt"/>
                <a:ea typeface="+mn-ea"/>
                <a:cs typeface="+mn-cs"/>
              </a:defRPr>
            </a:lvl1pPr>
            <a:lvl2pPr marL="640080" indent="-228600">
              <a:defRPr lang="fr-FR" sz="2000" kern="1200" dirty="0" smtClean="0">
                <a:solidFill>
                  <a:schemeClr val="tx1"/>
                </a:solidFill>
                <a:latin typeface="+mn-lt"/>
                <a:ea typeface="+mn-ea"/>
                <a:cs typeface="+mn-cs"/>
              </a:defRPr>
            </a:lvl2pPr>
            <a:lvl3pPr marL="1005840" indent="-228600">
              <a:buClr>
                <a:schemeClr val="accent1"/>
              </a:buClr>
              <a:defRPr lang="fr-FR" sz="1800" kern="1200" dirty="0" smtClean="0">
                <a:solidFill>
                  <a:schemeClr val="tx1"/>
                </a:solidFill>
                <a:latin typeface="+mn-lt"/>
                <a:ea typeface="+mn-ea"/>
                <a:cs typeface="+mn-cs"/>
              </a:defRPr>
            </a:lvl3pPr>
            <a:lvl4pPr marL="1280160" indent="-228600">
              <a:defRPr lang="fr-FR" sz="1600" kern="1200" dirty="0" smtClean="0">
                <a:solidFill>
                  <a:schemeClr val="tx1"/>
                </a:solidFill>
                <a:latin typeface="+mn-lt"/>
                <a:ea typeface="+mn-ea"/>
                <a:cs typeface="+mn-cs"/>
              </a:defRPr>
            </a:lvl4pPr>
            <a:lvl5pPr>
              <a:buClr>
                <a:schemeClr val="tx2"/>
              </a:buClr>
              <a:buSzPct val="120000"/>
              <a:defRPr sz="1400"/>
            </a:lvl5pPr>
            <a:lvl6pPr>
              <a:defRPr sz="1800"/>
            </a:lvl6pPr>
            <a:lvl7pPr>
              <a:defRPr sz="1800"/>
            </a:lvl7pPr>
            <a:lvl8pPr>
              <a:defRPr sz="1800"/>
            </a:lvl8pPr>
            <a:lvl9pPr>
              <a:defRPr sz="1800"/>
            </a:lvl9pPr>
          </a:lstStyle>
          <a:p>
            <a:pPr marL="342900" lvl="0" indent="-228600" algn="l" defTabSz="914400" rtl="0" eaLnBrk="1" latinLnBrk="0" hangingPunct="1">
              <a:spcBef>
                <a:spcPct val="20000"/>
              </a:spcBef>
              <a:buClr>
                <a:schemeClr val="accent1"/>
              </a:buClr>
              <a:buSzPct val="120000"/>
              <a:buFont typeface="Arial" pitchFamily="34" charset="0"/>
              <a:buChar char="•"/>
            </a:pPr>
            <a:r>
              <a:rPr lang="fr-FR" dirty="0" smtClean="0"/>
              <a:t>Modifiez les styles du texte du masque</a:t>
            </a:r>
          </a:p>
          <a:p>
            <a:pPr marL="640080" lvl="1" indent="-228600" algn="l" defTabSz="914400" rtl="0" eaLnBrk="1" latinLnBrk="0" hangingPunct="1">
              <a:spcBef>
                <a:spcPct val="20000"/>
              </a:spcBef>
              <a:buClr>
                <a:schemeClr val="tx2"/>
              </a:buClr>
              <a:buSzPct val="120000"/>
              <a:buFont typeface="Arial" pitchFamily="34" charset="0"/>
              <a:buChar char="•"/>
            </a:pPr>
            <a:r>
              <a:rPr lang="fr-FR" dirty="0" smtClean="0"/>
              <a:t>Deuxième niveau</a:t>
            </a:r>
          </a:p>
          <a:p>
            <a:pPr marL="1005840" lvl="2" indent="-228600" algn="l" defTabSz="914400" rtl="0" eaLnBrk="1" latinLnBrk="0" hangingPunct="1">
              <a:spcBef>
                <a:spcPct val="20000"/>
              </a:spcBef>
              <a:buClr>
                <a:schemeClr val="accent1"/>
              </a:buClr>
              <a:buSzPct val="120000"/>
              <a:buFont typeface="Arial" pitchFamily="34" charset="0"/>
              <a:buChar char="•"/>
            </a:pPr>
            <a:r>
              <a:rPr lang="fr-FR" dirty="0" smtClean="0"/>
              <a:t>Troisième niveau</a:t>
            </a:r>
          </a:p>
          <a:p>
            <a:pPr marL="1280160" lvl="3" indent="-228600" algn="l" defTabSz="914400" rtl="0" eaLnBrk="1" latinLnBrk="0" hangingPunct="1">
              <a:spcBef>
                <a:spcPct val="20000"/>
              </a:spcBef>
              <a:buClr>
                <a:schemeClr val="tx2"/>
              </a:buClr>
              <a:buSzPct val="120000"/>
              <a:buFont typeface="Arial" pitchFamily="34" charset="0"/>
              <a:buChar char="•"/>
            </a:pPr>
            <a:r>
              <a:rPr lang="fr-FR" dirty="0" smtClean="0"/>
              <a:t>Quatrième niveau</a:t>
            </a:r>
          </a:p>
          <a:p>
            <a:pPr lvl="4"/>
            <a:r>
              <a:rPr lang="fr-FR" dirty="0" smtClean="0"/>
              <a:t>Cinquième niveau</a:t>
            </a:r>
            <a:endParaRPr lang="en-US" dirty="0"/>
          </a:p>
        </p:txBody>
      </p:sp>
      <p:sp>
        <p:nvSpPr>
          <p:cNvPr id="7" name="Slide Number Placeholder 6"/>
          <p:cNvSpPr>
            <a:spLocks noGrp="1"/>
          </p:cNvSpPr>
          <p:nvPr>
            <p:ph type="sldNum" sz="quarter" idx="12"/>
          </p:nvPr>
        </p:nvSpPr>
        <p:spPr/>
        <p:txBody>
          <a:bodyPr/>
          <a:lstStyle/>
          <a:p>
            <a:fld id="{E667ED75-B537-4810-9364-B7D9FE7FDC55}" type="slidenum">
              <a:rPr lang="en-US" smtClean="0"/>
              <a:pPr/>
              <a:t>‹N°›</a:t>
            </a:fld>
            <a:endParaRPr lang="en-US" dirty="0"/>
          </a:p>
        </p:txBody>
      </p:sp>
      <p:sp>
        <p:nvSpPr>
          <p:cNvPr id="9"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Scriptorium, a retro-cataloguing tool...</a:t>
            </a:r>
            <a:endParaRPr lang="en-US" dirty="0"/>
          </a:p>
        </p:txBody>
      </p:sp>
      <p:sp>
        <p:nvSpPr>
          <p:cNvPr id="8" name="ZoneTexte 7"/>
          <p:cNvSpPr txBox="1"/>
          <p:nvPr userDrawn="1"/>
        </p:nvSpPr>
        <p:spPr>
          <a:xfrm>
            <a:off x="427688" y="6488970"/>
            <a:ext cx="4864392" cy="292388"/>
          </a:xfrm>
          <a:prstGeom prst="rect">
            <a:avLst/>
          </a:prstGeom>
          <a:noFill/>
        </p:spPr>
        <p:txBody>
          <a:bodyPr wrap="square" rtlCol="0">
            <a:spAutoFit/>
          </a:bodyPr>
          <a:lstStyle/>
          <a:p>
            <a:r>
              <a:rPr lang="fr-BE" sz="1300" i="1" baseline="0" dirty="0" err="1" smtClean="0">
                <a:solidFill>
                  <a:schemeClr val="bg2">
                    <a:lumMod val="50000"/>
                  </a:schemeClr>
                </a:solidFill>
                <a:latin typeface="+mn-lt"/>
                <a:ea typeface="Verdana" pitchFamily="34" charset="0"/>
                <a:cs typeface="Verdana" pitchFamily="34" charset="0"/>
              </a:rPr>
              <a:t>University</a:t>
            </a:r>
            <a:r>
              <a:rPr lang="fr-BE" sz="1300" i="1" baseline="0" dirty="0" smtClean="0">
                <a:solidFill>
                  <a:schemeClr val="bg2">
                    <a:lumMod val="50000"/>
                  </a:schemeClr>
                </a:solidFill>
                <a:latin typeface="+mn-lt"/>
                <a:ea typeface="Verdana" pitchFamily="34" charset="0"/>
                <a:cs typeface="Verdana" pitchFamily="34" charset="0"/>
              </a:rPr>
              <a:t> of </a:t>
            </a:r>
            <a:r>
              <a:rPr lang="fr-BE" sz="1300" i="1" baseline="0" dirty="0" err="1" smtClean="0">
                <a:solidFill>
                  <a:schemeClr val="bg2">
                    <a:lumMod val="50000"/>
                  </a:schemeClr>
                </a:solidFill>
                <a:latin typeface="+mn-lt"/>
                <a:ea typeface="Verdana" pitchFamily="34" charset="0"/>
                <a:cs typeface="Verdana" pitchFamily="34" charset="0"/>
              </a:rPr>
              <a:t>Liege</a:t>
            </a:r>
            <a:r>
              <a:rPr lang="fr-BE" sz="1300" i="1" baseline="0" dirty="0" smtClean="0">
                <a:solidFill>
                  <a:schemeClr val="bg2">
                    <a:lumMod val="50000"/>
                  </a:schemeClr>
                </a:solidFill>
                <a:latin typeface="+mn-lt"/>
                <a:ea typeface="Verdana" pitchFamily="34" charset="0"/>
                <a:cs typeface="Verdana" pitchFamily="34" charset="0"/>
              </a:rPr>
              <a:t> Library</a:t>
            </a:r>
            <a:endParaRPr lang="fr-BE" sz="1300" i="1" baseline="0" dirty="0">
              <a:solidFill>
                <a:schemeClr val="bg2">
                  <a:lumMod val="50000"/>
                </a:schemeClr>
              </a:solidFill>
              <a:latin typeface="+mn-lt"/>
              <a:ea typeface="Verdana" pitchFamily="34" charset="0"/>
              <a:cs typeface="Verdana" pitchFamily="34" charset="0"/>
            </a:endParaRPr>
          </a:p>
        </p:txBody>
      </p:sp>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6428047"/>
            <a:ext cx="3238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dirty="0" smtClean="0"/>
              <a:t>Modifiez le style du titre</a:t>
            </a:r>
            <a:endParaRPr lang="en-US" dirty="0"/>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l">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marL="342900" indent="-228600">
              <a:buClr>
                <a:schemeClr val="accent1"/>
              </a:buClr>
              <a:buSzPct val="120000"/>
              <a:buFont typeface="Arial" panose="020B0604020202020204" pitchFamily="34" charset="0"/>
              <a:buChar char="•"/>
              <a:defRPr sz="2000"/>
            </a:lvl1pPr>
            <a:lvl2pPr>
              <a:buClr>
                <a:schemeClr val="tx2"/>
              </a:buClr>
              <a:buSzPct val="120000"/>
              <a:defRPr sz="2000"/>
            </a:lvl2pPr>
            <a:lvl3pPr>
              <a:buClr>
                <a:schemeClr val="accent1"/>
              </a:buClr>
              <a:buSzPct val="120000"/>
              <a:defRPr sz="1800"/>
            </a:lvl3pPr>
            <a:lvl4pPr>
              <a:buClr>
                <a:schemeClr val="tx2"/>
              </a:buClr>
              <a:buSzPct val="120000"/>
              <a:defRPr sz="1600"/>
            </a:lvl4pPr>
            <a:lvl5pPr marL="1554480" indent="-228600">
              <a:defRPr lang="en-US" sz="1600" kern="1200" baseline="0" dirty="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marL="1554480" lvl="4" indent="-228600" algn="l" defTabSz="914400" rtl="0" eaLnBrk="1" latinLnBrk="0" hangingPunct="1">
              <a:spcBef>
                <a:spcPct val="20000"/>
              </a:spcBef>
              <a:buClr>
                <a:schemeClr val="accent1"/>
              </a:buClr>
              <a:buSzPct val="120000"/>
              <a:buFont typeface="Arial" pitchFamily="34" charset="0"/>
              <a:buChar char="•"/>
            </a:pPr>
            <a:r>
              <a:rPr lang="fr-FR" dirty="0"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l">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marL="342900" indent="-228600">
              <a:defRPr lang="fr-FR" sz="2000" kern="1200" dirty="0" smtClean="0">
                <a:solidFill>
                  <a:schemeClr val="tx1"/>
                </a:solidFill>
                <a:latin typeface="+mn-lt"/>
                <a:ea typeface="+mn-ea"/>
                <a:cs typeface="+mn-cs"/>
              </a:defRPr>
            </a:lvl1pPr>
            <a:lvl2pPr marL="640080" indent="-228600">
              <a:defRPr lang="fr-FR" sz="2000" kern="1200" dirty="0" smtClean="0">
                <a:solidFill>
                  <a:schemeClr val="tx1"/>
                </a:solidFill>
                <a:latin typeface="+mn-lt"/>
                <a:ea typeface="+mn-ea"/>
                <a:cs typeface="+mn-cs"/>
              </a:defRPr>
            </a:lvl2pPr>
            <a:lvl3pPr marL="1005840" indent="-228600">
              <a:defRPr lang="fr-FR" sz="1800" kern="1200" dirty="0" smtClean="0">
                <a:solidFill>
                  <a:schemeClr val="tx1"/>
                </a:solidFill>
                <a:latin typeface="+mn-lt"/>
                <a:ea typeface="+mn-ea"/>
                <a:cs typeface="+mn-cs"/>
              </a:defRPr>
            </a:lvl3pPr>
            <a:lvl4pPr marL="1280160" indent="-228600">
              <a:defRPr lang="fr-FR" sz="1600" kern="1200" dirty="0" smtClean="0">
                <a:solidFill>
                  <a:schemeClr val="tx1"/>
                </a:solidFill>
                <a:latin typeface="+mn-lt"/>
                <a:ea typeface="+mn-ea"/>
                <a:cs typeface="+mn-cs"/>
              </a:defRPr>
            </a:lvl4pPr>
            <a:lvl5pPr>
              <a:buClr>
                <a:schemeClr val="accent1"/>
              </a:buClr>
              <a:buSzPct val="120000"/>
              <a:defRPr sz="1600"/>
            </a:lvl5pPr>
            <a:lvl6pPr>
              <a:defRPr sz="1600"/>
            </a:lvl6pPr>
            <a:lvl7pPr>
              <a:defRPr sz="1600"/>
            </a:lvl7pPr>
            <a:lvl8pPr>
              <a:defRPr sz="1600"/>
            </a:lvl8pPr>
            <a:lvl9pPr>
              <a:defRPr sz="1600"/>
            </a:lvl9pPr>
          </a:lstStyle>
          <a:p>
            <a:pPr marL="342900" lvl="0" indent="-228600" algn="l" defTabSz="914400" rtl="0" eaLnBrk="1" latinLnBrk="0" hangingPunct="1">
              <a:spcBef>
                <a:spcPct val="20000"/>
              </a:spcBef>
              <a:buClr>
                <a:schemeClr val="accent1"/>
              </a:buClr>
              <a:buSzPct val="120000"/>
              <a:buFont typeface="Arial" panose="020B0604020202020204" pitchFamily="34" charset="0"/>
              <a:buChar char="•"/>
            </a:pPr>
            <a:r>
              <a:rPr lang="fr-FR" dirty="0" smtClean="0"/>
              <a:t>Modifiez les styles du texte du masque</a:t>
            </a:r>
          </a:p>
          <a:p>
            <a:pPr marL="640080" lvl="1" indent="-228600" algn="l" defTabSz="914400" rtl="0" eaLnBrk="1" latinLnBrk="0" hangingPunct="1">
              <a:spcBef>
                <a:spcPct val="20000"/>
              </a:spcBef>
              <a:buClr>
                <a:schemeClr val="tx2"/>
              </a:buClr>
              <a:buSzPct val="120000"/>
              <a:buFont typeface="Arial" pitchFamily="34" charset="0"/>
              <a:buChar char="•"/>
            </a:pPr>
            <a:r>
              <a:rPr lang="fr-FR" dirty="0" smtClean="0"/>
              <a:t>Deuxième niveau</a:t>
            </a:r>
          </a:p>
          <a:p>
            <a:pPr marL="1005840" lvl="2" indent="-228600" algn="l" defTabSz="914400" rtl="0" eaLnBrk="1" latinLnBrk="0" hangingPunct="1">
              <a:spcBef>
                <a:spcPct val="20000"/>
              </a:spcBef>
              <a:buClr>
                <a:schemeClr val="accent1"/>
              </a:buClr>
              <a:buSzPct val="120000"/>
              <a:buFont typeface="Arial" pitchFamily="34" charset="0"/>
              <a:buChar char="•"/>
            </a:pPr>
            <a:r>
              <a:rPr lang="fr-FR" dirty="0" smtClean="0"/>
              <a:t>Troisième niveau</a:t>
            </a:r>
          </a:p>
          <a:p>
            <a:pPr marL="1280160" lvl="3" indent="-228600" algn="l" defTabSz="914400" rtl="0" eaLnBrk="1" latinLnBrk="0" hangingPunct="1">
              <a:spcBef>
                <a:spcPct val="20000"/>
              </a:spcBef>
              <a:buClr>
                <a:schemeClr val="tx2"/>
              </a:buClr>
              <a:buSzPct val="120000"/>
              <a:buFont typeface="Arial" pitchFamily="34" charset="0"/>
              <a:buChar char="•"/>
            </a:pPr>
            <a:r>
              <a:rPr lang="fr-FR" dirty="0" smtClean="0"/>
              <a:t>Quatrième niveau</a:t>
            </a:r>
          </a:p>
          <a:p>
            <a:pPr lvl="4"/>
            <a:r>
              <a:rPr lang="fr-FR" dirty="0" smtClean="0"/>
              <a:t>Cinquième niveau</a:t>
            </a:r>
            <a:endParaRPr lang="en-US" dirty="0"/>
          </a:p>
        </p:txBody>
      </p:sp>
      <p:sp>
        <p:nvSpPr>
          <p:cNvPr id="9" name="Slide Number Placeholder 8"/>
          <p:cNvSpPr>
            <a:spLocks noGrp="1"/>
          </p:cNvSpPr>
          <p:nvPr>
            <p:ph type="sldNum" sz="quarter" idx="12"/>
          </p:nvPr>
        </p:nvSpPr>
        <p:spPr/>
        <p:txBody>
          <a:bodyPr/>
          <a:lstStyle/>
          <a:p>
            <a:fld id="{E667ED75-B537-4810-9364-B7D9FE7FDC55}" type="slidenum">
              <a:rPr lang="en-US" smtClean="0"/>
              <a:pPr/>
              <a:t>‹N°›</a:t>
            </a:fld>
            <a:endParaRPr lang="en-US" dirty="0"/>
          </a:p>
        </p:txBody>
      </p:sp>
      <p:sp>
        <p:nvSpPr>
          <p:cNvPr id="11" name="Footer Placeholder 4"/>
          <p:cNvSpPr>
            <a:spLocks noGrp="1"/>
          </p:cNvSpPr>
          <p:nvPr>
            <p:ph type="ftr" sz="quarter" idx="1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Scriptorium, a retro-cataloguing tool...</a:t>
            </a:r>
            <a:endParaRPr lang="en-US" dirty="0"/>
          </a:p>
        </p:txBody>
      </p:sp>
      <p:sp>
        <p:nvSpPr>
          <p:cNvPr id="10" name="ZoneTexte 9"/>
          <p:cNvSpPr txBox="1"/>
          <p:nvPr userDrawn="1"/>
        </p:nvSpPr>
        <p:spPr>
          <a:xfrm>
            <a:off x="427688" y="6488970"/>
            <a:ext cx="4864392" cy="292388"/>
          </a:xfrm>
          <a:prstGeom prst="rect">
            <a:avLst/>
          </a:prstGeom>
          <a:noFill/>
        </p:spPr>
        <p:txBody>
          <a:bodyPr wrap="square" rtlCol="0">
            <a:spAutoFit/>
          </a:bodyPr>
          <a:lstStyle/>
          <a:p>
            <a:r>
              <a:rPr lang="fr-BE" sz="1300" i="1" baseline="0" dirty="0" err="1" smtClean="0">
                <a:solidFill>
                  <a:schemeClr val="bg2">
                    <a:lumMod val="50000"/>
                  </a:schemeClr>
                </a:solidFill>
                <a:latin typeface="+mn-lt"/>
                <a:ea typeface="Verdana" pitchFamily="34" charset="0"/>
                <a:cs typeface="Verdana" pitchFamily="34" charset="0"/>
              </a:rPr>
              <a:t>University</a:t>
            </a:r>
            <a:r>
              <a:rPr lang="fr-BE" sz="1300" i="1" baseline="0" dirty="0" smtClean="0">
                <a:solidFill>
                  <a:schemeClr val="bg2">
                    <a:lumMod val="50000"/>
                  </a:schemeClr>
                </a:solidFill>
                <a:latin typeface="+mn-lt"/>
                <a:ea typeface="Verdana" pitchFamily="34" charset="0"/>
                <a:cs typeface="Verdana" pitchFamily="34" charset="0"/>
              </a:rPr>
              <a:t> of </a:t>
            </a:r>
            <a:r>
              <a:rPr lang="fr-BE" sz="1300" i="1" baseline="0" dirty="0" err="1" smtClean="0">
                <a:solidFill>
                  <a:schemeClr val="bg2">
                    <a:lumMod val="50000"/>
                  </a:schemeClr>
                </a:solidFill>
                <a:latin typeface="+mn-lt"/>
                <a:ea typeface="Verdana" pitchFamily="34" charset="0"/>
                <a:cs typeface="Verdana" pitchFamily="34" charset="0"/>
              </a:rPr>
              <a:t>Liege</a:t>
            </a:r>
            <a:r>
              <a:rPr lang="fr-BE" sz="1300" i="1" baseline="0" dirty="0" smtClean="0">
                <a:solidFill>
                  <a:schemeClr val="bg2">
                    <a:lumMod val="50000"/>
                  </a:schemeClr>
                </a:solidFill>
                <a:latin typeface="+mn-lt"/>
                <a:ea typeface="Verdana" pitchFamily="34" charset="0"/>
                <a:cs typeface="Verdana" pitchFamily="34" charset="0"/>
              </a:rPr>
              <a:t> Library</a:t>
            </a:r>
            <a:endParaRPr lang="fr-BE" sz="1300" i="1" baseline="0" dirty="0">
              <a:solidFill>
                <a:schemeClr val="bg2">
                  <a:lumMod val="50000"/>
                </a:schemeClr>
              </a:solidFill>
              <a:latin typeface="+mn-lt"/>
              <a:ea typeface="Verdana" pitchFamily="34" charset="0"/>
              <a:cs typeface="Verdana" pitchFamily="34" charset="0"/>
            </a:endParaRPr>
          </a:p>
        </p:txBody>
      </p:sp>
      <p:pic>
        <p:nvPicPr>
          <p:cNvPr id="12"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6428047"/>
            <a:ext cx="3238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atin typeface="Arial Rounded MT Bold" pitchFamily="34" charset="0"/>
              </a:defRPr>
            </a:lvl1pPr>
          </a:lstStyle>
          <a:p>
            <a:r>
              <a:rPr lang="fr-FR" dirty="0" smtClean="0"/>
              <a:t>Modifiez le style du titre</a:t>
            </a:r>
            <a:endParaRPr lang="en-US" dirty="0"/>
          </a:p>
        </p:txBody>
      </p:sp>
      <p:sp>
        <p:nvSpPr>
          <p:cNvPr id="5" name="Slide Number Placeholder 4"/>
          <p:cNvSpPr>
            <a:spLocks noGrp="1"/>
          </p:cNvSpPr>
          <p:nvPr>
            <p:ph type="sldNum" sz="quarter" idx="12"/>
          </p:nvPr>
        </p:nvSpPr>
        <p:spPr/>
        <p:txBody>
          <a:bodyPr/>
          <a:lstStyle/>
          <a:p>
            <a:fld id="{E667ED75-B537-4810-9364-B7D9FE7FDC55}" type="slidenum">
              <a:rPr lang="en-US" smtClean="0"/>
              <a:pPr/>
              <a:t>‹N°›</a:t>
            </a:fld>
            <a:endParaRPr lang="en-US" dirty="0"/>
          </a:p>
        </p:txBody>
      </p:sp>
      <p:sp>
        <p:nvSpPr>
          <p:cNvPr id="7"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Scriptorium, a retro-cataloguing tool...</a:t>
            </a:r>
            <a:endParaRPr lang="en-US" dirty="0"/>
          </a:p>
        </p:txBody>
      </p:sp>
      <p:sp>
        <p:nvSpPr>
          <p:cNvPr id="6" name="ZoneTexte 5"/>
          <p:cNvSpPr txBox="1"/>
          <p:nvPr userDrawn="1"/>
        </p:nvSpPr>
        <p:spPr>
          <a:xfrm>
            <a:off x="427688" y="6488970"/>
            <a:ext cx="4864392" cy="292388"/>
          </a:xfrm>
          <a:prstGeom prst="rect">
            <a:avLst/>
          </a:prstGeom>
          <a:noFill/>
        </p:spPr>
        <p:txBody>
          <a:bodyPr wrap="square" rtlCol="0">
            <a:spAutoFit/>
          </a:bodyPr>
          <a:lstStyle/>
          <a:p>
            <a:r>
              <a:rPr lang="fr-BE" sz="1300" i="1" baseline="0" dirty="0" err="1" smtClean="0">
                <a:solidFill>
                  <a:schemeClr val="bg2">
                    <a:lumMod val="50000"/>
                  </a:schemeClr>
                </a:solidFill>
                <a:latin typeface="+mn-lt"/>
                <a:ea typeface="Verdana" pitchFamily="34" charset="0"/>
                <a:cs typeface="Verdana" pitchFamily="34" charset="0"/>
              </a:rPr>
              <a:t>University</a:t>
            </a:r>
            <a:r>
              <a:rPr lang="fr-BE" sz="1300" i="1" baseline="0" dirty="0" smtClean="0">
                <a:solidFill>
                  <a:schemeClr val="bg2">
                    <a:lumMod val="50000"/>
                  </a:schemeClr>
                </a:solidFill>
                <a:latin typeface="+mn-lt"/>
                <a:ea typeface="Verdana" pitchFamily="34" charset="0"/>
                <a:cs typeface="Verdana" pitchFamily="34" charset="0"/>
              </a:rPr>
              <a:t> of </a:t>
            </a:r>
            <a:r>
              <a:rPr lang="fr-BE" sz="1300" i="1" baseline="0" dirty="0" err="1" smtClean="0">
                <a:solidFill>
                  <a:schemeClr val="bg2">
                    <a:lumMod val="50000"/>
                  </a:schemeClr>
                </a:solidFill>
                <a:latin typeface="+mn-lt"/>
                <a:ea typeface="Verdana" pitchFamily="34" charset="0"/>
                <a:cs typeface="Verdana" pitchFamily="34" charset="0"/>
              </a:rPr>
              <a:t>Liege</a:t>
            </a:r>
            <a:r>
              <a:rPr lang="fr-BE" sz="1300" i="1" baseline="0" dirty="0" smtClean="0">
                <a:solidFill>
                  <a:schemeClr val="bg2">
                    <a:lumMod val="50000"/>
                  </a:schemeClr>
                </a:solidFill>
                <a:latin typeface="+mn-lt"/>
                <a:ea typeface="Verdana" pitchFamily="34" charset="0"/>
                <a:cs typeface="Verdana" pitchFamily="34" charset="0"/>
              </a:rPr>
              <a:t> Library</a:t>
            </a:r>
            <a:endParaRPr lang="fr-BE" sz="1300" i="1" baseline="0" dirty="0">
              <a:solidFill>
                <a:schemeClr val="bg2">
                  <a:lumMod val="50000"/>
                </a:schemeClr>
              </a:solidFill>
              <a:latin typeface="+mn-lt"/>
              <a:ea typeface="Verdana" pitchFamily="34" charset="0"/>
              <a:cs typeface="Verdana" pitchFamily="34" charset="0"/>
            </a:endParaRPr>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6428047"/>
            <a:ext cx="3238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667ED75-B537-4810-9364-B7D9FE7FDC55}" type="slidenum">
              <a:rPr lang="en-US" smtClean="0"/>
              <a:pPr/>
              <a:t>‹N°›</a:t>
            </a:fld>
            <a:endParaRPr lang="en-US"/>
          </a:p>
        </p:txBody>
      </p:sp>
      <p:sp>
        <p:nvSpPr>
          <p:cNvPr id="6"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Scriptorium, a retro-cataloguing tool...</a:t>
            </a:r>
            <a:endParaRPr lang="en-US" dirty="0"/>
          </a:p>
        </p:txBody>
      </p:sp>
      <p:sp>
        <p:nvSpPr>
          <p:cNvPr id="5" name="ZoneTexte 4"/>
          <p:cNvSpPr txBox="1"/>
          <p:nvPr userDrawn="1"/>
        </p:nvSpPr>
        <p:spPr>
          <a:xfrm>
            <a:off x="427688" y="6488970"/>
            <a:ext cx="4864392" cy="292388"/>
          </a:xfrm>
          <a:prstGeom prst="rect">
            <a:avLst/>
          </a:prstGeom>
          <a:noFill/>
        </p:spPr>
        <p:txBody>
          <a:bodyPr wrap="square" rtlCol="0">
            <a:spAutoFit/>
          </a:bodyPr>
          <a:lstStyle/>
          <a:p>
            <a:r>
              <a:rPr lang="fr-BE" sz="1300" i="1" baseline="0" dirty="0" err="1" smtClean="0">
                <a:solidFill>
                  <a:schemeClr val="bg2">
                    <a:lumMod val="50000"/>
                  </a:schemeClr>
                </a:solidFill>
                <a:latin typeface="+mn-lt"/>
                <a:ea typeface="Verdana" pitchFamily="34" charset="0"/>
                <a:cs typeface="Verdana" pitchFamily="34" charset="0"/>
              </a:rPr>
              <a:t>University</a:t>
            </a:r>
            <a:r>
              <a:rPr lang="fr-BE" sz="1300" i="1" baseline="0" dirty="0" smtClean="0">
                <a:solidFill>
                  <a:schemeClr val="bg2">
                    <a:lumMod val="50000"/>
                  </a:schemeClr>
                </a:solidFill>
                <a:latin typeface="+mn-lt"/>
                <a:ea typeface="Verdana" pitchFamily="34" charset="0"/>
                <a:cs typeface="Verdana" pitchFamily="34" charset="0"/>
              </a:rPr>
              <a:t> of </a:t>
            </a:r>
            <a:r>
              <a:rPr lang="fr-BE" sz="1300" i="1" baseline="0" dirty="0" err="1" smtClean="0">
                <a:solidFill>
                  <a:schemeClr val="bg2">
                    <a:lumMod val="50000"/>
                  </a:schemeClr>
                </a:solidFill>
                <a:latin typeface="+mn-lt"/>
                <a:ea typeface="Verdana" pitchFamily="34" charset="0"/>
                <a:cs typeface="Verdana" pitchFamily="34" charset="0"/>
              </a:rPr>
              <a:t>Liege</a:t>
            </a:r>
            <a:r>
              <a:rPr lang="fr-BE" sz="1300" i="1" baseline="0" dirty="0" smtClean="0">
                <a:solidFill>
                  <a:schemeClr val="bg2">
                    <a:lumMod val="50000"/>
                  </a:schemeClr>
                </a:solidFill>
                <a:latin typeface="+mn-lt"/>
                <a:ea typeface="Verdana" pitchFamily="34" charset="0"/>
                <a:cs typeface="Verdana" pitchFamily="34" charset="0"/>
              </a:rPr>
              <a:t> Library</a:t>
            </a:r>
            <a:endParaRPr lang="fr-BE" sz="1300" i="1" baseline="0" dirty="0">
              <a:solidFill>
                <a:schemeClr val="bg2">
                  <a:lumMod val="50000"/>
                </a:schemeClr>
              </a:solidFill>
              <a:latin typeface="+mn-lt"/>
              <a:ea typeface="Verdana" pitchFamily="34" charset="0"/>
              <a:cs typeface="Verdana" pitchFamily="34" charset="0"/>
            </a:endParaRPr>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4" y="6428047"/>
            <a:ext cx="323850"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90000"/>
              </a:schemeClr>
            </a:gs>
            <a:gs pos="75000">
              <a:schemeClr val="bg1">
                <a:shade val="100000"/>
                <a:satMod val="115000"/>
              </a:schemeClr>
            </a:gs>
            <a:gs pos="100000">
              <a:schemeClr val="bg1">
                <a:shade val="70000"/>
                <a:satMod val="130000"/>
              </a:schemeClr>
            </a:gs>
          </a:gsLst>
          <a:path path="circle">
            <a:fillToRect l="20000" t="50000" r="10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dirty="0"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400">
                <a:solidFill>
                  <a:srgbClr val="FFFFFF"/>
                </a:solidFill>
              </a:defRPr>
            </a:lvl1pPr>
          </a:lstStyle>
          <a:p>
            <a:fld id="{E667ED75-B537-4810-9364-B7D9FE7FDC55}" type="slidenum">
              <a:rPr lang="en-US" smtClean="0"/>
              <a:pPr/>
              <a:t>‹N°›</a:t>
            </a:fld>
            <a:endParaRPr lang="en-US"/>
          </a:p>
        </p:txBody>
      </p:sp>
      <p:sp>
        <p:nvSpPr>
          <p:cNvPr id="9" name="Footer Placeholder 4"/>
          <p:cNvSpPr>
            <a:spLocks noGrp="1"/>
          </p:cNvSpPr>
          <p:nvPr>
            <p:ph type="ftr" sz="quarter" idx="3"/>
          </p:nvPr>
        </p:nvSpPr>
        <p:spPr>
          <a:xfrm rot="16200000">
            <a:off x="6246015" y="2547073"/>
            <a:ext cx="5082628" cy="365760"/>
          </a:xfrm>
          <a:prstGeom prst="rect">
            <a:avLst/>
          </a:prstGeom>
        </p:spPr>
        <p:txBody>
          <a:bodyPr/>
          <a:lstStyle>
            <a:lvl1pPr>
              <a:defRPr sz="1300" b="0" baseline="0">
                <a:solidFill>
                  <a:srgbClr val="FF9900"/>
                </a:solidFill>
              </a:defRPr>
            </a:lvl1pPr>
          </a:lstStyle>
          <a:p>
            <a:r>
              <a:rPr lang="en-US" smtClean="0"/>
              <a:t>Scriptorium, a retro-cataloguing tool...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Lst>
  <p:timing>
    <p:tnLst>
      <p:par>
        <p:cTn id="1" dur="indefinite" restart="never" nodeType="tmRoot"/>
      </p:par>
    </p:tnLst>
  </p:timing>
  <p:hf hdr="0" dt="0"/>
  <p:txStyles>
    <p:titleStyle>
      <a:lvl1pPr algn="l" defTabSz="914400" rtl="0" eaLnBrk="1" latinLnBrk="0" hangingPunct="1">
        <a:spcBef>
          <a:spcPct val="0"/>
        </a:spcBef>
        <a:buNone/>
        <a:defRPr sz="3200" kern="1200" cap="none" spc="-100" baseline="0">
          <a:ln>
            <a:noFill/>
          </a:ln>
          <a:solidFill>
            <a:schemeClr val="tx2"/>
          </a:solidFill>
          <a:effectLst/>
          <a:latin typeface="Arial Rounded MT Bold" pitchFamily="34" charset="0"/>
          <a:ea typeface="+mj-ea"/>
          <a:cs typeface="+mj-cs"/>
        </a:defRPr>
      </a:lvl1pPr>
    </p:titleStyle>
    <p:bodyStyle>
      <a:lvl1pPr marL="342900" indent="-228600" algn="l" defTabSz="914400" rtl="0" eaLnBrk="1" latinLnBrk="0" hangingPunct="1">
        <a:spcBef>
          <a:spcPct val="20000"/>
        </a:spcBef>
        <a:buClr>
          <a:schemeClr val="accent1"/>
        </a:buClr>
        <a:buSzPct val="120000"/>
        <a:buFont typeface="Arial" panose="020B0604020202020204"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tx2"/>
        </a:buClr>
        <a:buSzPct val="12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1"/>
        </a:buClr>
        <a:buSzPct val="12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tx2"/>
        </a:buClr>
        <a:buSzPct val="12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1"/>
        </a:buClr>
        <a:buSzPct val="12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hdl.handle.net/2268/171960"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hdl.handle.net/2268/171960" TargetMode="External"/><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39552" y="3140968"/>
            <a:ext cx="7620000" cy="1143000"/>
          </a:xfrm>
        </p:spPr>
        <p:txBody>
          <a:bodyPr/>
          <a:lstStyle/>
          <a:p>
            <a:r>
              <a:rPr lang="en-US" sz="2800" b="1" dirty="0"/>
              <a:t>Scriptorium, a retro-cataloguing tool to easily and quickly encode older book items</a:t>
            </a:r>
            <a:endParaRPr lang="fr-BE" sz="2800" dirty="0"/>
          </a:p>
        </p:txBody>
      </p:sp>
      <p:sp>
        <p:nvSpPr>
          <p:cNvPr id="5" name="ZoneTexte 4"/>
          <p:cNvSpPr txBox="1"/>
          <p:nvPr/>
        </p:nvSpPr>
        <p:spPr>
          <a:xfrm>
            <a:off x="4139952" y="303024"/>
            <a:ext cx="4216549" cy="677108"/>
          </a:xfrm>
          <a:prstGeom prst="rect">
            <a:avLst/>
          </a:prstGeom>
          <a:noFill/>
        </p:spPr>
        <p:txBody>
          <a:bodyPr wrap="square" rtlCol="0">
            <a:spAutoFit/>
          </a:bodyPr>
          <a:lstStyle/>
          <a:p>
            <a:pPr algn="r"/>
            <a:r>
              <a:rPr lang="fr-BE" sz="2000" b="1" dirty="0" err="1" smtClean="0"/>
              <a:t>IGeLU</a:t>
            </a:r>
            <a:r>
              <a:rPr lang="fr-BE" sz="2000" b="1" dirty="0" smtClean="0"/>
              <a:t> 2014 </a:t>
            </a:r>
            <a:r>
              <a:rPr lang="fr-BE" sz="2000" b="1" dirty="0" err="1" smtClean="0"/>
              <a:t>Conference</a:t>
            </a:r>
            <a:r>
              <a:rPr lang="fr-BE" sz="2000" b="1" dirty="0" smtClean="0"/>
              <a:t> Oxford</a:t>
            </a:r>
          </a:p>
          <a:p>
            <a:pPr algn="r"/>
            <a:r>
              <a:rPr lang="fr-BE" dirty="0" err="1" smtClean="0"/>
              <a:t>September</a:t>
            </a:r>
            <a:r>
              <a:rPr lang="fr-BE" dirty="0" smtClean="0"/>
              <a:t> 15-17, 2014</a:t>
            </a:r>
            <a:endParaRPr lang="fr-BE"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131840" cy="1010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ZoneTexte 6"/>
          <p:cNvSpPr txBox="1"/>
          <p:nvPr/>
        </p:nvSpPr>
        <p:spPr>
          <a:xfrm>
            <a:off x="2752195" y="5805264"/>
            <a:ext cx="5616624" cy="615553"/>
          </a:xfrm>
          <a:prstGeom prst="rect">
            <a:avLst/>
          </a:prstGeom>
          <a:noFill/>
        </p:spPr>
        <p:txBody>
          <a:bodyPr wrap="square" rtlCol="0">
            <a:spAutoFit/>
          </a:bodyPr>
          <a:lstStyle/>
          <a:p>
            <a:pPr algn="r"/>
            <a:r>
              <a:rPr lang="fr-BE" dirty="0" smtClean="0"/>
              <a:t>François Renaville, </a:t>
            </a:r>
            <a:r>
              <a:rPr lang="en-US" dirty="0"/>
              <a:t>University of </a:t>
            </a:r>
            <a:r>
              <a:rPr lang="en-US" dirty="0" smtClean="0"/>
              <a:t>Liege Library</a:t>
            </a:r>
          </a:p>
          <a:p>
            <a:pPr algn="r"/>
            <a:r>
              <a:rPr lang="en-US" sz="1600" dirty="0" smtClean="0"/>
              <a:t>with Sylvain </a:t>
            </a:r>
            <a:r>
              <a:rPr lang="en-US" sz="1600" dirty="0" err="1" smtClean="0"/>
              <a:t>Danhieux</a:t>
            </a:r>
            <a:r>
              <a:rPr lang="en-US" sz="1600" dirty="0" smtClean="0"/>
              <a:t>, University of Liege Library </a:t>
            </a:r>
          </a:p>
        </p:txBody>
      </p:sp>
      <p:sp>
        <p:nvSpPr>
          <p:cNvPr id="4" name="ZoneTexte 3"/>
          <p:cNvSpPr txBox="1"/>
          <p:nvPr/>
        </p:nvSpPr>
        <p:spPr>
          <a:xfrm>
            <a:off x="3779912" y="6494204"/>
            <a:ext cx="4464496" cy="338554"/>
          </a:xfrm>
          <a:prstGeom prst="rect">
            <a:avLst/>
          </a:prstGeom>
          <a:noFill/>
        </p:spPr>
        <p:txBody>
          <a:bodyPr wrap="square" rtlCol="0">
            <a:spAutoFit/>
          </a:bodyPr>
          <a:lstStyle/>
          <a:p>
            <a:pPr algn="r"/>
            <a:r>
              <a:rPr lang="fr-BE" sz="1600" dirty="0" err="1"/>
              <a:t>Download</a:t>
            </a:r>
            <a:r>
              <a:rPr lang="fr-BE" sz="1600" dirty="0"/>
              <a:t>: </a:t>
            </a:r>
            <a:r>
              <a:rPr lang="fr-BE" sz="1600" dirty="0">
                <a:hlinkClick r:id="rId3"/>
              </a:rPr>
              <a:t>http://</a:t>
            </a:r>
            <a:r>
              <a:rPr lang="fr-BE" sz="1600" dirty="0" smtClean="0">
                <a:hlinkClick r:id="rId3"/>
              </a:rPr>
              <a:t>hdl.handle.net/2268/171960</a:t>
            </a:r>
            <a:r>
              <a:rPr lang="fr-BE" sz="1600" dirty="0" smtClean="0"/>
              <a:t>  </a:t>
            </a:r>
            <a:endParaRPr lang="fr-BE" sz="1600" dirty="0"/>
          </a:p>
        </p:txBody>
      </p:sp>
      <p:pic>
        <p:nvPicPr>
          <p:cNvPr id="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667" y="5993635"/>
            <a:ext cx="1183635" cy="864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54118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4 </a:t>
            </a:r>
            <a:r>
              <a:rPr lang="fr-BE" dirty="0" err="1" smtClean="0"/>
              <a:t>Roles</a:t>
            </a:r>
            <a:r>
              <a:rPr lang="fr-BE" dirty="0" smtClean="0"/>
              <a:t> </a:t>
            </a:r>
            <a:r>
              <a:rPr lang="fr-BE" dirty="0" err="1" smtClean="0"/>
              <a:t>defined</a:t>
            </a:r>
            <a:endParaRPr lang="fr-BE" dirty="0"/>
          </a:p>
        </p:txBody>
      </p:sp>
      <p:sp>
        <p:nvSpPr>
          <p:cNvPr id="3" name="Espace réservé du contenu 2"/>
          <p:cNvSpPr>
            <a:spLocks noGrp="1"/>
          </p:cNvSpPr>
          <p:nvPr>
            <p:ph idx="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10</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
        <p:nvSpPr>
          <p:cNvPr id="6" name="ZoneTexte 5"/>
          <p:cNvSpPr txBox="1"/>
          <p:nvPr/>
        </p:nvSpPr>
        <p:spPr>
          <a:xfrm>
            <a:off x="395536" y="1772816"/>
            <a:ext cx="3672408" cy="184665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fr-BE" sz="2200" b="1" dirty="0" smtClean="0">
                <a:solidFill>
                  <a:schemeClr val="bg2"/>
                </a:solidFill>
              </a:rPr>
              <a:t>ENCODER</a:t>
            </a:r>
            <a:r>
              <a:rPr lang="fr-BE" sz="2400" b="1" dirty="0" smtClean="0">
                <a:solidFill>
                  <a:schemeClr val="bg2"/>
                </a:solidFill>
              </a:rPr>
              <a:t> </a:t>
            </a:r>
            <a:r>
              <a:rPr lang="fr-BE" sz="2000" b="1" dirty="0" err="1" smtClean="0">
                <a:solidFill>
                  <a:schemeClr val="bg1"/>
                </a:solidFill>
              </a:rPr>
              <a:t>can</a:t>
            </a:r>
            <a:endParaRPr lang="fr-BE" b="1" dirty="0" smtClean="0">
              <a:solidFill>
                <a:schemeClr val="bg1"/>
              </a:solidFill>
            </a:endParaRPr>
          </a:p>
          <a:p>
            <a:pPr marL="285750" indent="-285750">
              <a:buFont typeface="Arial" panose="020B0604020202020204" pitchFamily="34" charset="0"/>
              <a:buChar char="•"/>
            </a:pPr>
            <a:r>
              <a:rPr lang="fr-BE" dirty="0" err="1" smtClean="0"/>
              <a:t>create</a:t>
            </a:r>
            <a:r>
              <a:rPr lang="fr-BE" dirty="0" smtClean="0"/>
              <a:t> new items</a:t>
            </a:r>
          </a:p>
          <a:p>
            <a:pPr marL="285750" indent="-285750">
              <a:buFont typeface="Arial" panose="020B0604020202020204" pitchFamily="34" charset="0"/>
              <a:buChar char="•"/>
            </a:pPr>
            <a:r>
              <a:rPr lang="fr-BE" dirty="0" err="1" smtClean="0"/>
              <a:t>delete</a:t>
            </a:r>
            <a:r>
              <a:rPr lang="fr-BE" dirty="0" smtClean="0"/>
              <a:t>/</a:t>
            </a:r>
            <a:r>
              <a:rPr lang="fr-BE" dirty="0" err="1" smtClean="0"/>
              <a:t>modify</a:t>
            </a:r>
            <a:r>
              <a:rPr lang="fr-BE" dirty="0" smtClean="0"/>
              <a:t> items </a:t>
            </a:r>
            <a:r>
              <a:rPr lang="fr-BE" dirty="0" err="1" smtClean="0"/>
              <a:t>he</a:t>
            </a:r>
            <a:r>
              <a:rPr lang="fr-BE" dirty="0" smtClean="0"/>
              <a:t>/</a:t>
            </a:r>
            <a:r>
              <a:rPr lang="fr-BE" dirty="0" err="1" smtClean="0"/>
              <a:t>she</a:t>
            </a:r>
            <a:r>
              <a:rPr lang="fr-BE" dirty="0" smtClean="0"/>
              <a:t> has </a:t>
            </a:r>
            <a:r>
              <a:rPr lang="fr-BE" dirty="0" err="1" smtClean="0"/>
              <a:t>created</a:t>
            </a:r>
            <a:endParaRPr lang="fr-BE" dirty="0" smtClean="0"/>
          </a:p>
          <a:p>
            <a:pPr marL="285750" indent="-285750">
              <a:buFont typeface="Arial" panose="020B0604020202020204" pitchFamily="34" charset="0"/>
              <a:buChar char="•"/>
            </a:pPr>
            <a:r>
              <a:rPr lang="fr-BE" dirty="0" err="1" smtClean="0"/>
              <a:t>define</a:t>
            </a:r>
            <a:r>
              <a:rPr lang="fr-BE" dirty="0" smtClean="0"/>
              <a:t> default values for </a:t>
            </a:r>
            <a:r>
              <a:rPr lang="fr-BE" dirty="0" err="1" smtClean="0"/>
              <a:t>encoding</a:t>
            </a:r>
            <a:endParaRPr lang="fr-BE" dirty="0" smtClean="0"/>
          </a:p>
          <a:p>
            <a:endParaRPr lang="fr-BE" dirty="0"/>
          </a:p>
        </p:txBody>
      </p:sp>
      <p:sp>
        <p:nvSpPr>
          <p:cNvPr id="7" name="ZoneTexte 6"/>
          <p:cNvSpPr txBox="1"/>
          <p:nvPr/>
        </p:nvSpPr>
        <p:spPr>
          <a:xfrm>
            <a:off x="4499992" y="1791176"/>
            <a:ext cx="3672408" cy="184665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fr-BE" sz="2200" b="1" dirty="0" smtClean="0">
                <a:solidFill>
                  <a:schemeClr val="bg2"/>
                </a:solidFill>
              </a:rPr>
              <a:t>MANAGER</a:t>
            </a:r>
            <a:r>
              <a:rPr lang="fr-BE" sz="2400" b="1" dirty="0" smtClean="0">
                <a:solidFill>
                  <a:schemeClr val="bg2"/>
                </a:solidFill>
              </a:rPr>
              <a:t> </a:t>
            </a:r>
            <a:r>
              <a:rPr lang="fr-BE" sz="2000" b="1" dirty="0" err="1" smtClean="0">
                <a:solidFill>
                  <a:schemeClr val="bg1"/>
                </a:solidFill>
              </a:rPr>
              <a:t>can</a:t>
            </a:r>
            <a:endParaRPr lang="fr-BE" b="1" dirty="0" smtClean="0">
              <a:solidFill>
                <a:schemeClr val="bg1"/>
              </a:solidFill>
            </a:endParaRPr>
          </a:p>
          <a:p>
            <a:pPr marL="285750" indent="-285750">
              <a:buFont typeface="Arial" panose="020B0604020202020204" pitchFamily="34" charset="0"/>
              <a:buChar char="•"/>
            </a:pPr>
            <a:r>
              <a:rPr lang="fr-BE" dirty="0" err="1" smtClean="0"/>
              <a:t>Same</a:t>
            </a:r>
            <a:r>
              <a:rPr lang="fr-BE" dirty="0" smtClean="0"/>
              <a:t> as ENCODER</a:t>
            </a:r>
          </a:p>
          <a:p>
            <a:pPr marL="285750" indent="-285750">
              <a:buFont typeface="Arial" panose="020B0604020202020204" pitchFamily="34" charset="0"/>
              <a:buChar char="•"/>
            </a:pPr>
            <a:r>
              <a:rPr lang="fr-BE" dirty="0" smtClean="0"/>
              <a:t>+ </a:t>
            </a:r>
            <a:r>
              <a:rPr lang="fr-BE" dirty="0" err="1"/>
              <a:t>delete</a:t>
            </a:r>
            <a:r>
              <a:rPr lang="fr-BE" dirty="0"/>
              <a:t>/</a:t>
            </a:r>
            <a:r>
              <a:rPr lang="fr-BE" dirty="0" err="1"/>
              <a:t>modify</a:t>
            </a:r>
            <a:r>
              <a:rPr lang="fr-BE" dirty="0"/>
              <a:t> </a:t>
            </a:r>
            <a:r>
              <a:rPr lang="fr-BE" dirty="0" err="1" smtClean="0"/>
              <a:t>any</a:t>
            </a:r>
            <a:r>
              <a:rPr lang="fr-BE" dirty="0" smtClean="0"/>
              <a:t> items </a:t>
            </a:r>
            <a:r>
              <a:rPr lang="fr-BE" dirty="0" err="1" smtClean="0"/>
              <a:t>created</a:t>
            </a:r>
            <a:r>
              <a:rPr lang="fr-BE" dirty="0" smtClean="0"/>
              <a:t> by </a:t>
            </a:r>
            <a:r>
              <a:rPr lang="fr-BE" dirty="0" err="1" smtClean="0"/>
              <a:t>any</a:t>
            </a:r>
            <a:r>
              <a:rPr lang="fr-BE" dirty="0" smtClean="0"/>
              <a:t> encoder</a:t>
            </a:r>
          </a:p>
          <a:p>
            <a:pPr marL="285750" indent="-285750">
              <a:buFont typeface="Arial" panose="020B0604020202020204" pitchFamily="34" charset="0"/>
              <a:buChar char="•"/>
            </a:pPr>
            <a:r>
              <a:rPr lang="fr-BE" dirty="0" smtClean="0"/>
              <a:t>+ export records</a:t>
            </a:r>
          </a:p>
          <a:p>
            <a:endParaRPr lang="fr-BE" dirty="0"/>
          </a:p>
        </p:txBody>
      </p:sp>
      <p:sp>
        <p:nvSpPr>
          <p:cNvPr id="8" name="ZoneTexte 7"/>
          <p:cNvSpPr txBox="1"/>
          <p:nvPr/>
        </p:nvSpPr>
        <p:spPr>
          <a:xfrm>
            <a:off x="467544" y="4178852"/>
            <a:ext cx="3600400" cy="209288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fr-BE" sz="2200" b="1" dirty="0" smtClean="0">
                <a:solidFill>
                  <a:schemeClr val="bg2"/>
                </a:solidFill>
              </a:rPr>
              <a:t>ADMIN</a:t>
            </a:r>
            <a:r>
              <a:rPr lang="fr-BE" sz="2000" b="1" dirty="0" smtClean="0">
                <a:solidFill>
                  <a:schemeClr val="accent6">
                    <a:lumMod val="75000"/>
                  </a:schemeClr>
                </a:solidFill>
              </a:rPr>
              <a:t> </a:t>
            </a:r>
            <a:r>
              <a:rPr lang="fr-BE" sz="2000" b="1" dirty="0" err="1" smtClean="0">
                <a:solidFill>
                  <a:schemeClr val="bg1"/>
                </a:solidFill>
              </a:rPr>
              <a:t>can</a:t>
            </a:r>
            <a:endParaRPr lang="fr-BE" b="1" dirty="0" smtClean="0">
              <a:solidFill>
                <a:schemeClr val="bg1"/>
              </a:solidFill>
            </a:endParaRPr>
          </a:p>
          <a:p>
            <a:pPr marL="285750" indent="-285750">
              <a:buFont typeface="Arial" panose="020B0604020202020204" pitchFamily="34" charset="0"/>
              <a:buChar char="•"/>
            </a:pPr>
            <a:r>
              <a:rPr lang="fr-BE" dirty="0" err="1" smtClean="0"/>
              <a:t>Same</a:t>
            </a:r>
            <a:r>
              <a:rPr lang="fr-BE" dirty="0" smtClean="0"/>
              <a:t> as MANAGER</a:t>
            </a:r>
          </a:p>
          <a:p>
            <a:pPr marL="285750" indent="-285750">
              <a:buFont typeface="Arial" panose="020B0604020202020204" pitchFamily="34" charset="0"/>
              <a:buChar char="•"/>
            </a:pPr>
            <a:r>
              <a:rPr lang="fr-BE" dirty="0" smtClean="0"/>
              <a:t>+ manage the </a:t>
            </a:r>
            <a:r>
              <a:rPr lang="fr-BE" dirty="0" err="1" smtClean="0"/>
              <a:t>accounts</a:t>
            </a:r>
            <a:endParaRPr lang="fr-BE" dirty="0" smtClean="0"/>
          </a:p>
          <a:p>
            <a:pPr marL="285750" indent="-285750">
              <a:buFont typeface="Arial" panose="020B0604020202020204" pitchFamily="34" charset="0"/>
              <a:buChar char="•"/>
            </a:pPr>
            <a:r>
              <a:rPr lang="fr-BE" dirty="0" smtClean="0"/>
              <a:t>+ manage the </a:t>
            </a:r>
            <a:r>
              <a:rPr lang="fr-BE" dirty="0" err="1" smtClean="0"/>
              <a:t>encoding</a:t>
            </a:r>
            <a:r>
              <a:rPr lang="fr-BE" dirty="0" smtClean="0"/>
              <a:t> </a:t>
            </a:r>
            <a:r>
              <a:rPr lang="fr-BE" dirty="0" err="1" smtClean="0"/>
              <a:t>form</a:t>
            </a:r>
            <a:r>
              <a:rPr lang="fr-BE" dirty="0"/>
              <a:t> </a:t>
            </a:r>
            <a:r>
              <a:rPr lang="fr-BE" dirty="0" smtClean="0"/>
              <a:t>(</a:t>
            </a:r>
            <a:r>
              <a:rPr lang="fr-BE" dirty="0" err="1" smtClean="0"/>
              <a:t>metadata</a:t>
            </a:r>
            <a:r>
              <a:rPr lang="fr-BE" dirty="0" smtClean="0"/>
              <a:t> structure, </a:t>
            </a:r>
            <a:r>
              <a:rPr lang="fr-BE" dirty="0" err="1" smtClean="0"/>
              <a:t>mandatory</a:t>
            </a:r>
            <a:r>
              <a:rPr lang="fr-BE" dirty="0" smtClean="0"/>
              <a:t> or not, </a:t>
            </a:r>
            <a:r>
              <a:rPr lang="fr-BE" dirty="0" err="1" smtClean="0"/>
              <a:t>mapping</a:t>
            </a:r>
            <a:r>
              <a:rPr lang="fr-BE" dirty="0" smtClean="0"/>
              <a:t> </a:t>
            </a:r>
            <a:r>
              <a:rPr lang="fr-BE" dirty="0" err="1" smtClean="0"/>
              <a:t>with</a:t>
            </a:r>
            <a:r>
              <a:rPr lang="fr-BE" dirty="0" smtClean="0"/>
              <a:t> Marc </a:t>
            </a:r>
            <a:r>
              <a:rPr lang="fr-BE" dirty="0" err="1" smtClean="0"/>
              <a:t>fields</a:t>
            </a:r>
            <a:r>
              <a:rPr lang="fr-BE" dirty="0"/>
              <a:t>)</a:t>
            </a:r>
            <a:endParaRPr lang="fr-BE" dirty="0" smtClean="0"/>
          </a:p>
          <a:p>
            <a:endParaRPr lang="fr-BE" dirty="0"/>
          </a:p>
        </p:txBody>
      </p:sp>
      <p:sp>
        <p:nvSpPr>
          <p:cNvPr id="9" name="ZoneTexte 8"/>
          <p:cNvSpPr txBox="1"/>
          <p:nvPr/>
        </p:nvSpPr>
        <p:spPr>
          <a:xfrm>
            <a:off x="4499992" y="4178852"/>
            <a:ext cx="3672408" cy="209288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fr-BE" sz="2200" b="1" dirty="0" smtClean="0">
                <a:solidFill>
                  <a:schemeClr val="bg2"/>
                </a:solidFill>
              </a:rPr>
              <a:t>SUPERADMIN</a:t>
            </a:r>
            <a:r>
              <a:rPr lang="fr-BE" sz="2000" b="1" dirty="0" smtClean="0">
                <a:solidFill>
                  <a:schemeClr val="accent6">
                    <a:lumMod val="75000"/>
                  </a:schemeClr>
                </a:solidFill>
              </a:rPr>
              <a:t> </a:t>
            </a:r>
            <a:r>
              <a:rPr lang="fr-BE" sz="2000" b="1" dirty="0" err="1" smtClean="0">
                <a:solidFill>
                  <a:schemeClr val="bg1"/>
                </a:solidFill>
              </a:rPr>
              <a:t>can</a:t>
            </a:r>
            <a:r>
              <a:rPr lang="fr-BE" sz="2000" b="1" dirty="0" smtClean="0">
                <a:solidFill>
                  <a:schemeClr val="bg1"/>
                </a:solidFill>
              </a:rPr>
              <a:t> </a:t>
            </a:r>
            <a:endParaRPr lang="fr-BE" b="1" dirty="0" smtClean="0">
              <a:solidFill>
                <a:schemeClr val="bg1"/>
              </a:solidFill>
            </a:endParaRPr>
          </a:p>
          <a:p>
            <a:pPr marL="285750" indent="-285750">
              <a:buFont typeface="Arial" panose="020B0604020202020204" pitchFamily="34" charset="0"/>
              <a:buChar char="•"/>
            </a:pPr>
            <a:r>
              <a:rPr lang="fr-BE" dirty="0" err="1" smtClean="0"/>
              <a:t>Same</a:t>
            </a:r>
            <a:r>
              <a:rPr lang="fr-BE" dirty="0" smtClean="0"/>
              <a:t> as ADMIN</a:t>
            </a:r>
          </a:p>
          <a:p>
            <a:pPr marL="285750" indent="-285750">
              <a:buFont typeface="Arial" panose="020B0604020202020204" pitchFamily="34" charset="0"/>
              <a:buChar char="•"/>
            </a:pPr>
            <a:r>
              <a:rPr lang="fr-BE" dirty="0" smtClean="0"/>
              <a:t>+ manage ADMIN </a:t>
            </a:r>
            <a:r>
              <a:rPr lang="fr-BE" dirty="0" err="1" smtClean="0"/>
              <a:t>accounts</a:t>
            </a:r>
            <a:endParaRPr lang="fr-BE" dirty="0" smtClean="0"/>
          </a:p>
          <a:p>
            <a:pPr marL="285750" indent="-285750">
              <a:buFont typeface="Arial" panose="020B0604020202020204" pitchFamily="34" charset="0"/>
              <a:buChar char="•"/>
            </a:pPr>
            <a:r>
              <a:rPr lang="fr-BE" dirty="0" smtClean="0"/>
              <a:t>+ </a:t>
            </a:r>
            <a:r>
              <a:rPr lang="fr-BE" dirty="0" err="1" smtClean="0"/>
              <a:t>create</a:t>
            </a:r>
            <a:r>
              <a:rPr lang="fr-BE" dirty="0" smtClean="0"/>
              <a:t> instances</a:t>
            </a:r>
          </a:p>
          <a:p>
            <a:pPr marL="285750" indent="-285750">
              <a:buFont typeface="Arial" panose="020B0604020202020204" pitchFamily="34" charset="0"/>
              <a:buChar char="•"/>
            </a:pPr>
            <a:r>
              <a:rPr lang="fr-BE" dirty="0" smtClean="0"/>
              <a:t>+ manage backup</a:t>
            </a:r>
          </a:p>
          <a:p>
            <a:pPr marL="285750" indent="-285750">
              <a:buFont typeface="Arial" panose="020B0604020202020204" pitchFamily="34" charset="0"/>
              <a:buChar char="•"/>
            </a:pPr>
            <a:r>
              <a:rPr lang="fr-BE" dirty="0" smtClean="0"/>
              <a:t>+ manage export </a:t>
            </a:r>
            <a:r>
              <a:rPr lang="fr-BE" dirty="0" err="1" smtClean="0"/>
              <a:t>rules</a:t>
            </a:r>
            <a:endParaRPr lang="fr-BE" dirty="0" smtClean="0"/>
          </a:p>
          <a:p>
            <a:endParaRPr lang="fr-BE" dirty="0"/>
          </a:p>
        </p:txBody>
      </p:sp>
    </p:spTree>
    <p:extLst>
      <p:ext uri="{BB962C8B-B14F-4D97-AF65-F5344CB8AC3E}">
        <p14:creationId xmlns:p14="http://schemas.microsoft.com/office/powerpoint/2010/main" val="145466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E667ED75-B537-4810-9364-B7D9FE7FDC55}" type="slidenum">
              <a:rPr lang="en-US" smtClean="0"/>
              <a:pPr/>
              <a:t>11</a:t>
            </a:fld>
            <a:endParaRPr lang="en-US"/>
          </a:p>
        </p:txBody>
      </p:sp>
      <p:sp>
        <p:nvSpPr>
          <p:cNvPr id="3" name="Espace réservé du pied de page 2"/>
          <p:cNvSpPr>
            <a:spLocks noGrp="1"/>
          </p:cNvSpPr>
          <p:nvPr>
            <p:ph type="ftr" sz="quarter" idx="3"/>
          </p:nvPr>
        </p:nvSpPr>
        <p:spPr/>
        <p:txBody>
          <a:bodyPr/>
          <a:lstStyle/>
          <a:p>
            <a:r>
              <a:rPr lang="en-US" smtClean="0"/>
              <a:t>Scriptorium, a retro-cataloguing tool...</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0"/>
            <a:ext cx="8009306"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Ellipse 6"/>
          <p:cNvSpPr/>
          <p:nvPr/>
        </p:nvSpPr>
        <p:spPr>
          <a:xfrm>
            <a:off x="971600" y="6309320"/>
            <a:ext cx="3096344"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87632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How the Admin </a:t>
            </a:r>
            <a:r>
              <a:rPr lang="fr-BE" dirty="0"/>
              <a:t>C</a:t>
            </a:r>
            <a:r>
              <a:rPr lang="fr-BE" dirty="0" smtClean="0"/>
              <a:t>an Edit/</a:t>
            </a:r>
            <a:r>
              <a:rPr lang="fr-BE" dirty="0" err="1" smtClean="0"/>
              <a:t>Create</a:t>
            </a:r>
            <a:r>
              <a:rPr lang="fr-BE" dirty="0" smtClean="0"/>
              <a:t> a Field</a:t>
            </a:r>
            <a:endParaRPr lang="fr-BE" dirty="0"/>
          </a:p>
        </p:txBody>
      </p:sp>
      <p:sp>
        <p:nvSpPr>
          <p:cNvPr id="3" name="Espace réservé du contenu 2"/>
          <p:cNvSpPr>
            <a:spLocks noGrp="1"/>
          </p:cNvSpPr>
          <p:nvPr>
            <p:ph idx="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12</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196752"/>
            <a:ext cx="7703709" cy="55343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ZoneTexte 5"/>
          <p:cNvSpPr txBox="1"/>
          <p:nvPr/>
        </p:nvSpPr>
        <p:spPr>
          <a:xfrm>
            <a:off x="5255568" y="1516432"/>
            <a:ext cx="3888432" cy="58477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fr-BE" sz="1600" u="sng" dirty="0" err="1" smtClean="0"/>
              <a:t>Other</a:t>
            </a:r>
            <a:r>
              <a:rPr lang="fr-BE" sz="1600" u="sng" dirty="0" smtClean="0"/>
              <a:t> types</a:t>
            </a:r>
            <a:r>
              <a:rPr lang="fr-BE" sz="1600" dirty="0" smtClean="0"/>
              <a:t>: </a:t>
            </a:r>
          </a:p>
          <a:p>
            <a:r>
              <a:rPr lang="fr-BE" sz="1600" dirty="0" err="1" smtClean="0"/>
              <a:t>Textbox</a:t>
            </a:r>
            <a:r>
              <a:rPr lang="fr-BE" sz="1600" dirty="0" smtClean="0"/>
              <a:t>, </a:t>
            </a:r>
            <a:r>
              <a:rPr lang="fr-BE" sz="1600" dirty="0" err="1" smtClean="0"/>
              <a:t>Textarea</a:t>
            </a:r>
            <a:r>
              <a:rPr lang="fr-BE" sz="1600" dirty="0" smtClean="0"/>
              <a:t>, </a:t>
            </a:r>
            <a:r>
              <a:rPr lang="fr-BE" sz="1600" dirty="0" err="1" smtClean="0"/>
              <a:t>Checkbox</a:t>
            </a:r>
            <a:r>
              <a:rPr lang="fr-BE" sz="1600" dirty="0" smtClean="0"/>
              <a:t>, Radio, </a:t>
            </a:r>
            <a:r>
              <a:rPr lang="fr-BE" sz="1600" dirty="0" err="1" smtClean="0"/>
              <a:t>Hidden</a:t>
            </a:r>
            <a:endParaRPr lang="fr-BE" sz="1600" dirty="0"/>
          </a:p>
        </p:txBody>
      </p:sp>
      <p:cxnSp>
        <p:nvCxnSpPr>
          <p:cNvPr id="8" name="Connecteur droit avec flèche 7"/>
          <p:cNvCxnSpPr/>
          <p:nvPr/>
        </p:nvCxnSpPr>
        <p:spPr>
          <a:xfrm flipV="1">
            <a:off x="2771800" y="1808820"/>
            <a:ext cx="2304256" cy="104411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2" name="ZoneTexte 11"/>
          <p:cNvSpPr txBox="1"/>
          <p:nvPr/>
        </p:nvSpPr>
        <p:spPr>
          <a:xfrm>
            <a:off x="-3467" y="6453336"/>
            <a:ext cx="5904656" cy="338554"/>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defPPr>
              <a:defRPr lang="fr-FR"/>
            </a:defPPr>
            <a:lvl1pPr algn="r">
              <a:defRPr sz="1400" u="sng">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algn="l"/>
            <a:r>
              <a:rPr lang="fr-BE" sz="1600" dirty="0"/>
              <a:t>Option</a:t>
            </a:r>
            <a:r>
              <a:rPr lang="fr-BE" sz="1600" u="none" dirty="0"/>
              <a:t>: </a:t>
            </a:r>
            <a:r>
              <a:rPr lang="fr-BE" sz="1600" u="none" dirty="0" err="1"/>
              <a:t>Allows</a:t>
            </a:r>
            <a:r>
              <a:rPr lang="fr-BE" sz="1600" u="none" dirty="0"/>
              <a:t> the encoder to </a:t>
            </a:r>
            <a:r>
              <a:rPr lang="fr-BE" sz="1600" u="none" dirty="0" err="1"/>
              <a:t>define</a:t>
            </a:r>
            <a:r>
              <a:rPr lang="fr-BE" sz="1600" u="none" dirty="0"/>
              <a:t> default </a:t>
            </a:r>
            <a:r>
              <a:rPr lang="fr-BE" sz="1600" u="none" dirty="0" smtClean="0"/>
              <a:t>content </a:t>
            </a:r>
            <a:r>
              <a:rPr lang="fr-BE" sz="1600" u="none" dirty="0" err="1" smtClean="0"/>
              <a:t>within</a:t>
            </a:r>
            <a:r>
              <a:rPr lang="fr-BE" sz="1600" u="none" dirty="0" smtClean="0"/>
              <a:t> a session</a:t>
            </a:r>
            <a:endParaRPr lang="fr-BE" sz="1600" u="none" dirty="0"/>
          </a:p>
        </p:txBody>
      </p:sp>
      <p:cxnSp>
        <p:nvCxnSpPr>
          <p:cNvPr id="17" name="Connecteur droit avec flèche 16"/>
          <p:cNvCxnSpPr/>
          <p:nvPr/>
        </p:nvCxnSpPr>
        <p:spPr>
          <a:xfrm>
            <a:off x="827584" y="5941993"/>
            <a:ext cx="0" cy="42366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708406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E667ED75-B537-4810-9364-B7D9FE7FDC55}" type="slidenum">
              <a:rPr lang="en-US" smtClean="0"/>
              <a:pPr/>
              <a:t>13</a:t>
            </a:fld>
            <a:endParaRPr lang="en-US"/>
          </a:p>
        </p:txBody>
      </p:sp>
      <p:sp>
        <p:nvSpPr>
          <p:cNvPr id="3" name="Espace réservé du pied de page 2"/>
          <p:cNvSpPr>
            <a:spLocks noGrp="1"/>
          </p:cNvSpPr>
          <p:nvPr>
            <p:ph type="ftr" sz="quarter" idx="3"/>
          </p:nvPr>
        </p:nvSpPr>
        <p:spPr/>
        <p:txBody>
          <a:bodyPr/>
          <a:lstStyle/>
          <a:p>
            <a:r>
              <a:rPr lang="en-US" smtClean="0"/>
              <a:t>Scriptorium, a retro-cataloguing tool...</a:t>
            </a:r>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842" y="764704"/>
            <a:ext cx="5848350" cy="3095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ZoneTexte 4"/>
          <p:cNvSpPr txBox="1"/>
          <p:nvPr/>
        </p:nvSpPr>
        <p:spPr>
          <a:xfrm>
            <a:off x="827584" y="332656"/>
            <a:ext cx="2736304" cy="369332"/>
          </a:xfrm>
          <a:prstGeom prst="rect">
            <a:avLst/>
          </a:prstGeom>
          <a:noFill/>
        </p:spPr>
        <p:txBody>
          <a:bodyPr wrap="square" rtlCol="0">
            <a:spAutoFit/>
          </a:bodyPr>
          <a:lstStyle/>
          <a:p>
            <a:r>
              <a:rPr lang="fr-BE" b="1" dirty="0" err="1">
                <a:latin typeface="Courier New" panose="02070309020205020404" pitchFamily="49" charset="0"/>
                <a:cs typeface="Courier New" panose="02070309020205020404" pitchFamily="49" charset="0"/>
              </a:rPr>
              <a:t>a</a:t>
            </a:r>
            <a:r>
              <a:rPr lang="fr-BE" b="1" dirty="0" err="1" smtClean="0">
                <a:latin typeface="Courier New" panose="02070309020205020404" pitchFamily="49" charset="0"/>
                <a:cs typeface="Courier New" panose="02070309020205020404" pitchFamily="49" charset="0"/>
              </a:rPr>
              <a:t>uthority_code</a:t>
            </a:r>
            <a:endParaRPr lang="fr-BE" b="1" dirty="0">
              <a:latin typeface="Courier New" panose="02070309020205020404" pitchFamily="49" charset="0"/>
              <a:cs typeface="Courier New" panose="02070309020205020404" pitchFamily="49" charset="0"/>
            </a:endParaRPr>
          </a:p>
        </p:txBody>
      </p:sp>
      <p:sp>
        <p:nvSpPr>
          <p:cNvPr id="6" name="ZoneTexte 5"/>
          <p:cNvSpPr txBox="1"/>
          <p:nvPr/>
        </p:nvSpPr>
        <p:spPr>
          <a:xfrm>
            <a:off x="511399" y="4335886"/>
            <a:ext cx="2736304" cy="369332"/>
          </a:xfrm>
          <a:prstGeom prst="rect">
            <a:avLst/>
          </a:prstGeom>
          <a:noFill/>
        </p:spPr>
        <p:txBody>
          <a:bodyPr wrap="square" rtlCol="0">
            <a:spAutoFit/>
          </a:bodyPr>
          <a:lstStyle/>
          <a:p>
            <a:r>
              <a:rPr lang="fr-BE" b="1" dirty="0" smtClean="0">
                <a:latin typeface="Courier New" panose="02070309020205020404" pitchFamily="49" charset="0"/>
                <a:cs typeface="Courier New" panose="02070309020205020404" pitchFamily="49" charset="0"/>
              </a:rPr>
              <a:t>options</a:t>
            </a:r>
            <a:endParaRPr lang="fr-BE" b="1" dirty="0">
              <a:latin typeface="Courier New" panose="02070309020205020404" pitchFamily="49" charset="0"/>
              <a:cs typeface="Courier New" panose="02070309020205020404" pitchFamily="49" charset="0"/>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2" y="4705218"/>
            <a:ext cx="8964031" cy="21801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8041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Exports</a:t>
            </a:r>
            <a:endParaRPr lang="fr-BE" dirty="0"/>
          </a:p>
        </p:txBody>
      </p:sp>
      <p:sp>
        <p:nvSpPr>
          <p:cNvPr id="3" name="Espace réservé du contenu 2"/>
          <p:cNvSpPr>
            <a:spLocks noGrp="1"/>
          </p:cNvSpPr>
          <p:nvPr>
            <p:ph idx="1"/>
          </p:nvPr>
        </p:nvSpPr>
        <p:spPr/>
        <p:txBody>
          <a:bodyPr/>
          <a:lstStyle/>
          <a:p>
            <a:r>
              <a:rPr lang="fr-BE" dirty="0" err="1" smtClean="0"/>
              <a:t>Automatic</a:t>
            </a:r>
            <a:r>
              <a:rPr lang="fr-BE" dirty="0" smtClean="0"/>
              <a:t> </a:t>
            </a:r>
            <a:r>
              <a:rPr lang="fr-BE" dirty="0" err="1" smtClean="0"/>
              <a:t>daily</a:t>
            </a:r>
            <a:r>
              <a:rPr lang="fr-BE" dirty="0" smtClean="0"/>
              <a:t> export </a:t>
            </a:r>
            <a:r>
              <a:rPr lang="fr-BE" dirty="0" err="1" smtClean="0"/>
              <a:t>from</a:t>
            </a:r>
            <a:r>
              <a:rPr lang="fr-BE" dirty="0" smtClean="0"/>
              <a:t> Scriptorium to Aleph</a:t>
            </a:r>
          </a:p>
          <a:p>
            <a:r>
              <a:rPr lang="fr-BE" dirty="0" err="1" smtClean="0"/>
              <a:t>Manual</a:t>
            </a:r>
            <a:r>
              <a:rPr lang="fr-BE" dirty="0" smtClean="0"/>
              <a:t> export </a:t>
            </a:r>
            <a:r>
              <a:rPr lang="fr-BE" dirty="0" err="1" smtClean="0"/>
              <a:t>is</a:t>
            </a:r>
            <a:r>
              <a:rPr lang="fr-BE" dirty="0" smtClean="0"/>
              <a:t> </a:t>
            </a:r>
            <a:r>
              <a:rPr lang="fr-BE" dirty="0" err="1" smtClean="0"/>
              <a:t>also</a:t>
            </a:r>
            <a:r>
              <a:rPr lang="fr-BE" dirty="0" smtClean="0"/>
              <a:t> possible (csv or </a:t>
            </a:r>
            <a:r>
              <a:rPr lang="fr-BE" dirty="0" err="1" smtClean="0"/>
              <a:t>MarcXML</a:t>
            </a:r>
            <a:r>
              <a:rPr lang="fr-BE" dirty="0" smtClean="0"/>
              <a:t>)</a:t>
            </a: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14</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33655"/>
            <a:ext cx="8532440" cy="26175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927290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E667ED75-B537-4810-9364-B7D9FE7FDC55}" type="slidenum">
              <a:rPr lang="en-US" smtClean="0"/>
              <a:pPr/>
              <a:t>15</a:t>
            </a:fld>
            <a:endParaRPr lang="en-US"/>
          </a:p>
        </p:txBody>
      </p:sp>
      <p:sp>
        <p:nvSpPr>
          <p:cNvPr id="3" name="Espace réservé du pied de page 2"/>
          <p:cNvSpPr>
            <a:spLocks noGrp="1"/>
          </p:cNvSpPr>
          <p:nvPr>
            <p:ph type="ftr" sz="quarter" idx="3"/>
          </p:nvPr>
        </p:nvSpPr>
        <p:spPr/>
        <p:txBody>
          <a:bodyPr/>
          <a:lstStyle/>
          <a:p>
            <a:r>
              <a:rPr lang="en-US" smtClean="0"/>
              <a:t>Scriptorium, a retro-cataloguing tool...</a:t>
            </a:r>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657888"/>
            <a:ext cx="8120896" cy="6200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ZoneTexte 4"/>
          <p:cNvSpPr txBox="1"/>
          <p:nvPr/>
        </p:nvSpPr>
        <p:spPr>
          <a:xfrm>
            <a:off x="5076056" y="5373216"/>
            <a:ext cx="3168352" cy="1200329"/>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fr-BE" dirty="0" smtClean="0"/>
              <a:t>In the export </a:t>
            </a:r>
            <a:r>
              <a:rPr lang="fr-BE" dirty="0" err="1" smtClean="0"/>
              <a:t>rules</a:t>
            </a:r>
            <a:r>
              <a:rPr lang="fr-BE" dirty="0" smtClean="0"/>
              <a:t>, </a:t>
            </a:r>
            <a:r>
              <a:rPr lang="fr-BE" dirty="0" err="1" smtClean="0"/>
              <a:t>any</a:t>
            </a:r>
            <a:r>
              <a:rPr lang="fr-BE" dirty="0" smtClean="0"/>
              <a:t> content </a:t>
            </a:r>
            <a:r>
              <a:rPr lang="fr-BE" dirty="0" err="1" smtClean="0"/>
              <a:t>that</a:t>
            </a:r>
            <a:r>
              <a:rPr lang="fr-BE" dirty="0" smtClean="0"/>
              <a:t> </a:t>
            </a:r>
            <a:r>
              <a:rPr lang="fr-BE" dirty="0" err="1" smtClean="0"/>
              <a:t>should</a:t>
            </a:r>
            <a:r>
              <a:rPr lang="fr-BE" dirty="0" smtClean="0"/>
              <a:t> </a:t>
            </a:r>
            <a:r>
              <a:rPr lang="fr-BE" dirty="0" err="1" smtClean="0"/>
              <a:t>be</a:t>
            </a:r>
            <a:r>
              <a:rPr lang="fr-BE" dirty="0" smtClean="0"/>
              <a:t> in a 952 </a:t>
            </a:r>
            <a:r>
              <a:rPr lang="fr-BE" dirty="0" err="1" smtClean="0"/>
              <a:t>is</a:t>
            </a:r>
            <a:r>
              <a:rPr lang="fr-BE" dirty="0" smtClean="0"/>
              <a:t> </a:t>
            </a:r>
            <a:r>
              <a:rPr lang="fr-BE" dirty="0" err="1" smtClean="0"/>
              <a:t>concatenated</a:t>
            </a:r>
            <a:r>
              <a:rPr lang="fr-BE" dirty="0" smtClean="0"/>
              <a:t> </a:t>
            </a:r>
            <a:r>
              <a:rPr lang="fr-BE" dirty="0" err="1" smtClean="0"/>
              <a:t>into</a:t>
            </a:r>
            <a:r>
              <a:rPr lang="fr-BE" dirty="0" smtClean="0"/>
              <a:t> one single 952. </a:t>
            </a:r>
            <a:endParaRPr lang="fr-BE" dirty="0"/>
          </a:p>
        </p:txBody>
      </p:sp>
      <p:sp>
        <p:nvSpPr>
          <p:cNvPr id="8" name="ZoneTexte 7"/>
          <p:cNvSpPr txBox="1"/>
          <p:nvPr/>
        </p:nvSpPr>
        <p:spPr>
          <a:xfrm>
            <a:off x="5026888" y="4005064"/>
            <a:ext cx="2983663" cy="923330"/>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fr-BE" dirty="0" smtClean="0"/>
              <a:t>910 = admin values (encoder </a:t>
            </a:r>
            <a:r>
              <a:rPr lang="fr-BE" dirty="0" err="1" smtClean="0"/>
              <a:t>account</a:t>
            </a:r>
            <a:r>
              <a:rPr lang="fr-BE" dirty="0" smtClean="0"/>
              <a:t> + </a:t>
            </a:r>
            <a:r>
              <a:rPr lang="fr-BE" dirty="0" err="1" smtClean="0"/>
              <a:t>creation</a:t>
            </a:r>
            <a:r>
              <a:rPr lang="fr-BE" dirty="0" smtClean="0"/>
              <a:t> date)</a:t>
            </a:r>
          </a:p>
          <a:p>
            <a:r>
              <a:rPr lang="fr-BE" dirty="0" err="1" smtClean="0"/>
              <a:t>Hidden</a:t>
            </a:r>
            <a:r>
              <a:rPr lang="fr-BE" dirty="0" smtClean="0"/>
              <a:t> in the New Item </a:t>
            </a:r>
            <a:r>
              <a:rPr lang="fr-BE" dirty="0" err="1" smtClean="0"/>
              <a:t>form</a:t>
            </a:r>
            <a:endParaRPr lang="fr-BE" dirty="0"/>
          </a:p>
        </p:txBody>
      </p:sp>
      <p:sp>
        <p:nvSpPr>
          <p:cNvPr id="9" name="ZoneTexte 8"/>
          <p:cNvSpPr txBox="1"/>
          <p:nvPr/>
        </p:nvSpPr>
        <p:spPr>
          <a:xfrm>
            <a:off x="5260745" y="116632"/>
            <a:ext cx="2983663" cy="923330"/>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fr-BE" dirty="0" err="1" smtClean="0"/>
              <a:t>Year</a:t>
            </a:r>
            <a:r>
              <a:rPr lang="fr-BE" dirty="0" smtClean="0"/>
              <a:t> in 008/7-10 and 245 2</a:t>
            </a:r>
            <a:r>
              <a:rPr lang="fr-BE" baseline="30000" dirty="0" smtClean="0"/>
              <a:t>nd</a:t>
            </a:r>
            <a:r>
              <a:rPr lang="fr-BE" dirty="0" smtClean="0"/>
              <a:t> </a:t>
            </a:r>
            <a:r>
              <a:rPr lang="fr-BE" dirty="0" err="1" smtClean="0"/>
              <a:t>ind</a:t>
            </a:r>
            <a:r>
              <a:rPr lang="fr-BE" dirty="0" smtClean="0"/>
              <a:t>. are </a:t>
            </a:r>
            <a:r>
              <a:rPr lang="fr-BE" dirty="0" err="1" smtClean="0"/>
              <a:t>added</a:t>
            </a:r>
            <a:r>
              <a:rPr lang="fr-BE" dirty="0" smtClean="0"/>
              <a:t> </a:t>
            </a:r>
            <a:r>
              <a:rPr lang="fr-BE" dirty="0" err="1" smtClean="0"/>
              <a:t>with</a:t>
            </a:r>
            <a:r>
              <a:rPr lang="fr-BE" dirty="0" smtClean="0"/>
              <a:t> Aleph programs (</a:t>
            </a:r>
            <a:r>
              <a:rPr lang="fr-BE" dirty="0" err="1" smtClean="0"/>
              <a:t>tab_fix</a:t>
            </a:r>
            <a:r>
              <a:rPr lang="fr-BE" dirty="0" smtClean="0"/>
              <a:t>)</a:t>
            </a:r>
            <a:endParaRPr lang="fr-BE" dirty="0"/>
          </a:p>
        </p:txBody>
      </p:sp>
      <p:cxnSp>
        <p:nvCxnSpPr>
          <p:cNvPr id="7" name="Connecteur droit avec flèche 6"/>
          <p:cNvCxnSpPr/>
          <p:nvPr/>
        </p:nvCxnSpPr>
        <p:spPr>
          <a:xfrm flipH="1">
            <a:off x="3419872" y="476672"/>
            <a:ext cx="1840873" cy="72008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3912900" y="980728"/>
            <a:ext cx="1347845" cy="55577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Accolade fermante 16"/>
          <p:cNvSpPr/>
          <p:nvPr/>
        </p:nvSpPr>
        <p:spPr>
          <a:xfrm>
            <a:off x="4572000" y="5165576"/>
            <a:ext cx="367874" cy="1255232"/>
          </a:xfrm>
          <a:prstGeom prst="rightBrace">
            <a:avLst/>
          </a:prstGeom>
          <a:ln w="25400">
            <a:solidFill>
              <a:srgbClr val="FF33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
        <p:nvSpPr>
          <p:cNvPr id="18" name="Accolade fermante 17"/>
          <p:cNvSpPr/>
          <p:nvPr/>
        </p:nvSpPr>
        <p:spPr>
          <a:xfrm>
            <a:off x="4572000" y="3918379"/>
            <a:ext cx="367874" cy="1094797"/>
          </a:xfrm>
          <a:prstGeom prst="rightBrace">
            <a:avLst/>
          </a:prstGeom>
          <a:ln w="25400">
            <a:solidFill>
              <a:srgbClr val="FF33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spTree>
    <p:extLst>
      <p:ext uri="{BB962C8B-B14F-4D97-AF65-F5344CB8AC3E}">
        <p14:creationId xmlns:p14="http://schemas.microsoft.com/office/powerpoint/2010/main" val="3477975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7" grpId="0" animBg="1"/>
      <p:bldP spid="1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Aleph Scripts</a:t>
            </a:r>
            <a:endParaRPr lang="fr-BE" dirty="0"/>
          </a:p>
        </p:txBody>
      </p:sp>
      <p:sp>
        <p:nvSpPr>
          <p:cNvPr id="3" name="Espace réservé du contenu 2"/>
          <p:cNvSpPr>
            <a:spLocks noGrp="1"/>
          </p:cNvSpPr>
          <p:nvPr>
            <p:ph idx="1"/>
          </p:nvPr>
        </p:nvSpPr>
        <p:spPr/>
        <p:txBody>
          <a:bodyPr>
            <a:normAutofit fontScale="92500" lnSpcReduction="20000"/>
          </a:bodyPr>
          <a:lstStyle/>
          <a:p>
            <a:r>
              <a:rPr lang="fr-BE" dirty="0" smtClean="0"/>
              <a:t>BIB records, holdings and items </a:t>
            </a:r>
            <a:r>
              <a:rPr lang="fr-BE" dirty="0" err="1" smtClean="0"/>
              <a:t>created</a:t>
            </a:r>
            <a:r>
              <a:rPr lang="fr-BE" dirty="0" smtClean="0"/>
              <a:t> </a:t>
            </a:r>
            <a:r>
              <a:rPr lang="fr-BE" dirty="0" err="1" smtClean="0"/>
              <a:t>with</a:t>
            </a:r>
            <a:r>
              <a:rPr lang="fr-BE" dirty="0" smtClean="0"/>
              <a:t> Aleph services</a:t>
            </a:r>
          </a:p>
          <a:p>
            <a:r>
              <a:rPr lang="fr-BE" dirty="0" smtClean="0"/>
              <a:t>No </a:t>
            </a:r>
            <a:r>
              <a:rPr lang="fr-BE" dirty="0" err="1" smtClean="0"/>
              <a:t>deduplication</a:t>
            </a:r>
            <a:r>
              <a:rPr lang="fr-BE" dirty="0" smtClean="0"/>
              <a:t> </a:t>
            </a:r>
            <a:r>
              <a:rPr lang="fr-BE" dirty="0" err="1" smtClean="0"/>
              <a:t>verification</a:t>
            </a:r>
            <a:r>
              <a:rPr lang="fr-BE" dirty="0" smtClean="0"/>
              <a:t> </a:t>
            </a:r>
            <a:r>
              <a:rPr lang="fr-BE" dirty="0" err="1" smtClean="0"/>
              <a:t>with</a:t>
            </a:r>
            <a:r>
              <a:rPr lang="fr-BE" dirty="0" smtClean="0"/>
              <a:t> </a:t>
            </a:r>
            <a:r>
              <a:rPr lang="fr-BE" dirty="0" err="1" smtClean="0"/>
              <a:t>existing</a:t>
            </a:r>
            <a:r>
              <a:rPr lang="fr-BE" dirty="0" smtClean="0"/>
              <a:t> Aleph records</a:t>
            </a:r>
          </a:p>
          <a:p>
            <a:r>
              <a:rPr lang="fr-BE" dirty="0" err="1"/>
              <a:t>j</a:t>
            </a:r>
            <a:r>
              <a:rPr lang="fr-BE" dirty="0" err="1" smtClean="0"/>
              <a:t>ob_list</a:t>
            </a:r>
            <a:r>
              <a:rPr lang="fr-BE" dirty="0" smtClean="0"/>
              <a:t>:</a:t>
            </a:r>
          </a:p>
          <a:p>
            <a:pPr lvl="1"/>
            <a:r>
              <a:rPr lang="fr-BE" b="1" dirty="0"/>
              <a:t>p_file_02</a:t>
            </a:r>
            <a:r>
              <a:rPr lang="fr-BE" dirty="0"/>
              <a:t>     </a:t>
            </a:r>
          </a:p>
          <a:p>
            <a:pPr marL="114300" indent="0">
              <a:buNone/>
            </a:pPr>
            <a:r>
              <a:rPr lang="fr-BE" sz="1700" dirty="0" smtClean="0">
                <a:latin typeface="Courier" panose="02060409020205020404" pitchFamily="49" charset="0"/>
              </a:rPr>
              <a:t>	USM01,script</a:t>
            </a:r>
            <a:r>
              <a:rPr lang="fr-BE" sz="1700" dirty="0">
                <a:latin typeface="Courier" panose="02060409020205020404" pitchFamily="49" charset="0"/>
              </a:rPr>
              <a:t>_%DATE.xml,script_%DATE_alseq,06, </a:t>
            </a:r>
          </a:p>
          <a:p>
            <a:pPr lvl="1"/>
            <a:r>
              <a:rPr lang="fr-BE" b="1" dirty="0"/>
              <a:t>p_manage_18</a:t>
            </a:r>
            <a:r>
              <a:rPr lang="fr-BE" dirty="0"/>
              <a:t>   </a:t>
            </a:r>
            <a:r>
              <a:rPr lang="fr-BE" dirty="0" smtClean="0"/>
              <a:t>	</a:t>
            </a:r>
            <a:r>
              <a:rPr lang="fr-BE" sz="1700" dirty="0" smtClean="0">
                <a:latin typeface="Courier" panose="02060409020205020404" pitchFamily="49" charset="0"/>
              </a:rPr>
              <a:t>USM01,script</a:t>
            </a:r>
            <a:r>
              <a:rPr lang="fr-BE" sz="1700" dirty="0">
                <a:latin typeface="Courier" panose="02060409020205020404" pitchFamily="49" charset="0"/>
              </a:rPr>
              <a:t>_%DATE_alseq,script_%</a:t>
            </a:r>
            <a:r>
              <a:rPr lang="fr-BE" sz="1700" dirty="0" smtClean="0">
                <a:latin typeface="Courier" panose="02060409020205020404" pitchFamily="49" charset="0"/>
              </a:rPr>
              <a:t>DATE_alseq.reject,sc	ript</a:t>
            </a:r>
            <a:r>
              <a:rPr lang="fr-BE" sz="1700" dirty="0">
                <a:latin typeface="Courier" panose="02060409020205020404" pitchFamily="49" charset="0"/>
              </a:rPr>
              <a:t>_%</a:t>
            </a:r>
            <a:r>
              <a:rPr lang="fr-BE" sz="1700" dirty="0" err="1" smtClean="0">
                <a:latin typeface="Courier" panose="02060409020205020404" pitchFamily="49" charset="0"/>
              </a:rPr>
              <a:t>DATE_alseq.doc_log,NEW,SCR,,</a:t>
            </a:r>
            <a:r>
              <a:rPr lang="fr-BE" sz="1700" dirty="0" err="1">
                <a:latin typeface="Courier" panose="02060409020205020404" pitchFamily="49" charset="0"/>
              </a:rPr>
              <a:t>FULL,APP,M,,,</a:t>
            </a:r>
            <a:r>
              <a:rPr lang="fr-BE" sz="1700" dirty="0" err="1" smtClean="0">
                <a:latin typeface="Courier" panose="02060409020205020404" pitchFamily="49" charset="0"/>
              </a:rPr>
              <a:t>SCRI</a:t>
            </a:r>
            <a:r>
              <a:rPr lang="fr-BE" sz="1700" dirty="0" smtClean="0">
                <a:latin typeface="Courier" panose="02060409020205020404" pitchFamily="49" charset="0"/>
              </a:rPr>
              <a:t>	PTORIU, </a:t>
            </a:r>
            <a:endParaRPr lang="fr-BE" sz="1700" dirty="0">
              <a:latin typeface="Courier" panose="02060409020205020404" pitchFamily="49" charset="0"/>
            </a:endParaRPr>
          </a:p>
          <a:p>
            <a:pPr lvl="1"/>
            <a:r>
              <a:rPr lang="fr-BE" b="1" dirty="0" smtClean="0"/>
              <a:t>p_ret_03</a:t>
            </a:r>
            <a:r>
              <a:rPr lang="fr-BE" sz="1700" dirty="0" smtClean="0">
                <a:latin typeface="Courier" panose="02060409020205020404" pitchFamily="49" charset="0"/>
              </a:rPr>
              <a:t>                       	USM01,script_%DATE_man50,WCDA=SCRIPTORIU </a:t>
            </a:r>
            <a:r>
              <a:rPr lang="fr-BE" sz="1700" dirty="0">
                <a:latin typeface="Courier" panose="02060409020205020404" pitchFamily="49" charset="0"/>
              </a:rPr>
              <a:t>AND </a:t>
            </a:r>
            <a:r>
              <a:rPr lang="fr-BE" sz="1700" dirty="0" smtClean="0">
                <a:latin typeface="Courier" panose="02060409020205020404" pitchFamily="49" charset="0"/>
              </a:rPr>
              <a:t>	WCDA</a:t>
            </a:r>
            <a:r>
              <a:rPr lang="fr-BE" sz="1700" dirty="0">
                <a:latin typeface="Courier" panose="02060409020205020404" pitchFamily="49" charset="0"/>
              </a:rPr>
              <a:t>=%DATE</a:t>
            </a:r>
            <a:r>
              <a:rPr lang="fr-BE" sz="1700" dirty="0" smtClean="0">
                <a:latin typeface="Courier" panose="02060409020205020404" pitchFamily="49" charset="0"/>
              </a:rPr>
              <a:t>,</a:t>
            </a:r>
          </a:p>
          <a:p>
            <a:pPr lvl="1"/>
            <a:r>
              <a:rPr lang="fr-BE" sz="1900" b="1" dirty="0" smtClean="0"/>
              <a:t>p_manage_50   </a:t>
            </a:r>
            <a:r>
              <a:rPr lang="fr-BE" b="1" dirty="0" smtClean="0"/>
              <a:t>     </a:t>
            </a:r>
            <a:r>
              <a:rPr lang="fr-BE" dirty="0" smtClean="0"/>
              <a:t>	</a:t>
            </a:r>
            <a:r>
              <a:rPr lang="fr-BE" sz="1700" dirty="0" smtClean="0">
                <a:latin typeface="Courier" panose="02060409020205020404" pitchFamily="49" charset="0"/>
              </a:rPr>
              <a:t>USM01,script</a:t>
            </a:r>
            <a:r>
              <a:rPr lang="fr-BE" sz="1700" dirty="0">
                <a:latin typeface="Courier" panose="02060409020205020404" pitchFamily="49" charset="0"/>
              </a:rPr>
              <a:t>_%</a:t>
            </a:r>
            <a:r>
              <a:rPr lang="fr-BE" sz="1700" dirty="0" smtClean="0">
                <a:latin typeface="Courier" panose="02060409020205020404" pitchFamily="49" charset="0"/>
              </a:rPr>
              <a:t>DATE_man50,000000000,999999999,USM51,US	M61</a:t>
            </a:r>
            <a:r>
              <a:rPr lang="fr-BE" sz="1700" dirty="0">
                <a:latin typeface="Courier" panose="02060409020205020404" pitchFamily="49" charset="0"/>
              </a:rPr>
              <a:t>,,952##,</a:t>
            </a:r>
            <a:r>
              <a:rPr lang="fr-BE" sz="1700" dirty="0" err="1" smtClean="0">
                <a:latin typeface="Courier" panose="02060409020205020404" pitchFamily="49" charset="0"/>
              </a:rPr>
              <a:t>tab_hol_item_create_scriptorium</a:t>
            </a:r>
            <a:r>
              <a:rPr lang="fr-BE" sz="1700" dirty="0" err="1">
                <a:latin typeface="Courier" panose="02060409020205020404" pitchFamily="49" charset="0"/>
              </a:rPr>
              <a:t>,,</a:t>
            </a:r>
            <a:r>
              <a:rPr lang="fr-BE" sz="1700" dirty="0" err="1" smtClean="0">
                <a:latin typeface="Courier" panose="02060409020205020404" pitchFamily="49" charset="0"/>
              </a:rPr>
              <a:t>A,A,N,SCR</a:t>
            </a:r>
            <a:r>
              <a:rPr lang="fr-BE" sz="1700" dirty="0" smtClean="0">
                <a:latin typeface="Courier" panose="02060409020205020404" pitchFamily="49" charset="0"/>
              </a:rPr>
              <a:t>	IPTORIU,30,SCRIPTORIU,30,Y,N</a:t>
            </a:r>
            <a:r>
              <a:rPr lang="fr-BE" sz="1700" dirty="0">
                <a:latin typeface="Courier" panose="02060409020205020404" pitchFamily="49" charset="0"/>
              </a:rPr>
              <a:t>,</a:t>
            </a:r>
            <a:r>
              <a:rPr lang="fr-BE" sz="1700" dirty="0"/>
              <a:t> </a:t>
            </a:r>
          </a:p>
          <a:p>
            <a:pPr lvl="1"/>
            <a:r>
              <a:rPr lang="fr-BE" b="1" dirty="0"/>
              <a:t>p_manage_37    </a:t>
            </a:r>
            <a:r>
              <a:rPr lang="fr-BE" dirty="0"/>
              <a:t>    </a:t>
            </a:r>
            <a:r>
              <a:rPr lang="fr-BE" dirty="0" smtClean="0"/>
              <a:t>	</a:t>
            </a:r>
            <a:r>
              <a:rPr lang="fr-BE" sz="1700" dirty="0" smtClean="0">
                <a:latin typeface="Courier" panose="02060409020205020404" pitchFamily="49" charset="0"/>
              </a:rPr>
              <a:t>USM01,DOC_LIST</a:t>
            </a:r>
            <a:r>
              <a:rPr lang="fr-BE" sz="1700" dirty="0">
                <a:latin typeface="Courier" panose="02060409020205020404" pitchFamily="49" charset="0"/>
              </a:rPr>
              <a:t>,,001914034,999999999,script_%</a:t>
            </a:r>
            <a:r>
              <a:rPr lang="fr-BE" sz="1700" dirty="0" smtClean="0">
                <a:latin typeface="Courier" panose="02060409020205020404" pitchFamily="49" charset="0"/>
              </a:rPr>
              <a:t>DATE_man3	7,SCRI2,Y</a:t>
            </a:r>
            <a:r>
              <a:rPr lang="fr-BE" sz="1700" dirty="0">
                <a:latin typeface="Courier" panose="02060409020205020404" pitchFamily="49" charset="0"/>
              </a:rPr>
              <a:t>,, </a:t>
            </a:r>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16</a:t>
            </a:fld>
            <a:endParaRPr lang="en-US" dirty="0"/>
          </a:p>
        </p:txBody>
      </p:sp>
      <p:sp>
        <p:nvSpPr>
          <p:cNvPr id="5" name="Espace réservé du pied de page 4"/>
          <p:cNvSpPr>
            <a:spLocks noGrp="1"/>
          </p:cNvSpPr>
          <p:nvPr>
            <p:ph type="ftr" sz="quarter" idx="3"/>
          </p:nvPr>
        </p:nvSpPr>
        <p:spPr/>
        <p:txBody>
          <a:bodyPr/>
          <a:lstStyle/>
          <a:p>
            <a:r>
              <a:rPr lang="en-US" dirty="0" smtClean="0"/>
              <a:t>Scriptorium, a retro-cataloguing tool...</a:t>
            </a:r>
            <a:endParaRPr lang="en-US" dirty="0"/>
          </a:p>
        </p:txBody>
      </p:sp>
    </p:spTree>
    <p:extLst>
      <p:ext uri="{BB962C8B-B14F-4D97-AF65-F5344CB8AC3E}">
        <p14:creationId xmlns:p14="http://schemas.microsoft.com/office/powerpoint/2010/main" val="3752333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p_file_02</a:t>
            </a:r>
          </a:p>
        </p:txBody>
      </p:sp>
      <p:sp>
        <p:nvSpPr>
          <p:cNvPr id="3" name="Espace réservé du contenu 2"/>
          <p:cNvSpPr>
            <a:spLocks noGrp="1"/>
          </p:cNvSpPr>
          <p:nvPr>
            <p:ph idx="1"/>
          </p:nvPr>
        </p:nvSpPr>
        <p:spPr/>
        <p:txBody>
          <a:bodyPr/>
          <a:lstStyle/>
          <a:p>
            <a:pPr marL="0" lvl="1" indent="0">
              <a:buNone/>
            </a:pPr>
            <a:r>
              <a:rPr lang="fr-BE" sz="1800" dirty="0" smtClean="0">
                <a:latin typeface="Courier" panose="02060409020205020404" pitchFamily="49" charset="0"/>
              </a:rPr>
              <a:t>USM01,script</a:t>
            </a:r>
            <a:r>
              <a:rPr lang="fr-BE" sz="1800" dirty="0">
                <a:latin typeface="Courier" panose="02060409020205020404" pitchFamily="49" charset="0"/>
              </a:rPr>
              <a:t>_%DATE.xml,script_%DATE_alseq,06, </a:t>
            </a:r>
          </a:p>
          <a:p>
            <a:endParaRPr lang="fr-BE" dirty="0" smtClean="0"/>
          </a:p>
          <a:p>
            <a:pPr marL="114300" indent="0">
              <a:buNone/>
            </a:pPr>
            <a:r>
              <a:rPr lang="fr-BE" sz="2000" dirty="0" err="1" smtClean="0"/>
              <a:t>Where</a:t>
            </a:r>
            <a:r>
              <a:rPr lang="fr-BE" sz="2000" dirty="0" smtClean="0"/>
              <a:t>:</a:t>
            </a:r>
          </a:p>
          <a:p>
            <a:r>
              <a:rPr lang="fr-BE" sz="1600" dirty="0" smtClean="0">
                <a:latin typeface="Courier" panose="02060409020205020404" pitchFamily="49" charset="0"/>
              </a:rPr>
              <a:t>USM01</a:t>
            </a:r>
            <a:r>
              <a:rPr lang="fr-BE" sz="1600" dirty="0" smtClean="0"/>
              <a:t> = </a:t>
            </a:r>
            <a:r>
              <a:rPr lang="fr-BE" sz="1600" dirty="0" err="1" smtClean="0"/>
              <a:t>Bibliographic</a:t>
            </a:r>
            <a:r>
              <a:rPr lang="fr-BE" sz="1600" dirty="0" smtClean="0"/>
              <a:t> Base</a:t>
            </a:r>
          </a:p>
          <a:p>
            <a:r>
              <a:rPr lang="fr-BE" sz="1600" dirty="0">
                <a:latin typeface="Courier" panose="02060409020205020404" pitchFamily="49" charset="0"/>
              </a:rPr>
              <a:t>script_%DATE.xml</a:t>
            </a:r>
            <a:r>
              <a:rPr lang="fr-BE" sz="1600" dirty="0" smtClean="0"/>
              <a:t> = input file</a:t>
            </a:r>
          </a:p>
          <a:p>
            <a:pPr marL="411480" lvl="1" indent="0">
              <a:buNone/>
            </a:pPr>
            <a:r>
              <a:rPr lang="fr-BE" sz="1600" dirty="0" smtClean="0"/>
              <a:t>(</a:t>
            </a:r>
            <a:r>
              <a:rPr lang="en-US" sz="1600" dirty="0">
                <a:latin typeface="Courier" panose="02060409020205020404" pitchFamily="49" charset="0"/>
              </a:rPr>
              <a:t>%DATE</a:t>
            </a:r>
            <a:r>
              <a:rPr lang="en-US" sz="1600" dirty="0" smtClean="0"/>
              <a:t> creates </a:t>
            </a:r>
            <a:r>
              <a:rPr lang="en-US" sz="1600" dirty="0"/>
              <a:t>date relative to the current </a:t>
            </a:r>
            <a:r>
              <a:rPr lang="en-US" sz="1600" dirty="0" smtClean="0"/>
              <a:t>date)</a:t>
            </a:r>
          </a:p>
          <a:p>
            <a:r>
              <a:rPr lang="fr-BE" sz="1600" dirty="0">
                <a:latin typeface="Courier" panose="02060409020205020404" pitchFamily="49" charset="0"/>
              </a:rPr>
              <a:t>script_%</a:t>
            </a:r>
            <a:r>
              <a:rPr lang="fr-BE" sz="1600" dirty="0" err="1">
                <a:latin typeface="Courier" panose="02060409020205020404" pitchFamily="49" charset="0"/>
              </a:rPr>
              <a:t>DATE_alseq</a:t>
            </a:r>
            <a:r>
              <a:rPr lang="fr-BE" sz="1600" dirty="0"/>
              <a:t> </a:t>
            </a:r>
            <a:r>
              <a:rPr lang="fr-BE" sz="1600" dirty="0" smtClean="0"/>
              <a:t>= Output File</a:t>
            </a:r>
          </a:p>
          <a:p>
            <a:r>
              <a:rPr lang="fr-BE" sz="1600" dirty="0">
                <a:latin typeface="Courier" panose="02060409020205020404" pitchFamily="49" charset="0"/>
              </a:rPr>
              <a:t>06</a:t>
            </a:r>
            <a:r>
              <a:rPr lang="fr-BE" sz="1600" dirty="0" smtClean="0"/>
              <a:t> = </a:t>
            </a:r>
            <a:r>
              <a:rPr lang="fr-BE" sz="1600" dirty="0" err="1" smtClean="0"/>
              <a:t>MarcXML</a:t>
            </a:r>
            <a:r>
              <a:rPr lang="fr-BE" sz="1600" dirty="0" smtClean="0"/>
              <a:t> Format</a:t>
            </a:r>
            <a:endParaRPr lang="fr-BE" sz="1600"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17</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Tree>
    <p:extLst>
      <p:ext uri="{BB962C8B-B14F-4D97-AF65-F5344CB8AC3E}">
        <p14:creationId xmlns:p14="http://schemas.microsoft.com/office/powerpoint/2010/main" val="3981998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p_manage_18 </a:t>
            </a:r>
          </a:p>
        </p:txBody>
      </p:sp>
      <p:sp>
        <p:nvSpPr>
          <p:cNvPr id="3" name="Espace réservé du contenu 2"/>
          <p:cNvSpPr>
            <a:spLocks noGrp="1"/>
          </p:cNvSpPr>
          <p:nvPr>
            <p:ph idx="1"/>
          </p:nvPr>
        </p:nvSpPr>
        <p:spPr/>
        <p:txBody>
          <a:bodyPr>
            <a:normAutofit/>
          </a:bodyPr>
          <a:lstStyle/>
          <a:p>
            <a:pPr marL="114300" lvl="1" indent="0">
              <a:buClr>
                <a:schemeClr val="accent1"/>
              </a:buClr>
              <a:buNone/>
            </a:pPr>
            <a:r>
              <a:rPr lang="fr-BE" sz="1700" dirty="0" smtClean="0">
                <a:latin typeface="Courier" panose="02060409020205020404" pitchFamily="49" charset="0"/>
              </a:rPr>
              <a:t>USM01,script</a:t>
            </a:r>
            <a:r>
              <a:rPr lang="fr-BE" sz="1700" dirty="0">
                <a:latin typeface="Courier" panose="02060409020205020404" pitchFamily="49" charset="0"/>
              </a:rPr>
              <a:t>_%DATE_alseq,script_%</a:t>
            </a:r>
            <a:r>
              <a:rPr lang="fr-BE" sz="1700" dirty="0" smtClean="0">
                <a:latin typeface="Courier" panose="02060409020205020404" pitchFamily="49" charset="0"/>
              </a:rPr>
              <a:t>DATE_alseq.reject,script</a:t>
            </a:r>
            <a:r>
              <a:rPr lang="fr-BE" sz="1700" dirty="0">
                <a:latin typeface="Courier" panose="02060409020205020404" pitchFamily="49" charset="0"/>
              </a:rPr>
              <a:t>_%</a:t>
            </a:r>
            <a:r>
              <a:rPr lang="fr-BE" sz="1700" dirty="0" smtClean="0">
                <a:latin typeface="Courier" panose="02060409020205020404" pitchFamily="49" charset="0"/>
              </a:rPr>
              <a:t>DATE_alseq.doc_log,NEW,SCR,,</a:t>
            </a:r>
            <a:r>
              <a:rPr lang="fr-BE" sz="1700" dirty="0">
                <a:latin typeface="Courier" panose="02060409020205020404" pitchFamily="49" charset="0"/>
              </a:rPr>
              <a:t>FULL,APP,M,,,</a:t>
            </a:r>
            <a:r>
              <a:rPr lang="fr-BE" sz="1700" dirty="0" smtClean="0">
                <a:latin typeface="Courier" panose="02060409020205020404" pitchFamily="49" charset="0"/>
              </a:rPr>
              <a:t>SCRIPTORIU,</a:t>
            </a:r>
          </a:p>
          <a:p>
            <a:pPr marL="114300" lvl="1" indent="0">
              <a:buClr>
                <a:schemeClr val="accent1"/>
              </a:buClr>
              <a:buNone/>
            </a:pPr>
            <a:endParaRPr lang="fr-BE" sz="1700" dirty="0">
              <a:latin typeface="Courier" panose="02060409020205020404" pitchFamily="49" charset="0"/>
            </a:endParaRPr>
          </a:p>
          <a:p>
            <a:pPr marL="114300" indent="0">
              <a:buNone/>
            </a:pPr>
            <a:r>
              <a:rPr lang="fr-BE" sz="2000" dirty="0" err="1"/>
              <a:t>Where</a:t>
            </a:r>
            <a:r>
              <a:rPr lang="fr-BE" sz="2000" dirty="0"/>
              <a:t>:</a:t>
            </a:r>
          </a:p>
          <a:p>
            <a:r>
              <a:rPr lang="fr-BE" sz="1600" dirty="0" smtClean="0">
                <a:latin typeface="Courier" panose="02060409020205020404" pitchFamily="49" charset="0"/>
              </a:rPr>
              <a:t>USM01</a:t>
            </a:r>
            <a:r>
              <a:rPr lang="fr-BE" sz="1600" dirty="0" smtClean="0"/>
              <a:t> </a:t>
            </a:r>
            <a:r>
              <a:rPr lang="fr-BE" sz="1600" dirty="0"/>
              <a:t>= </a:t>
            </a:r>
            <a:r>
              <a:rPr lang="fr-BE" sz="1600" dirty="0" err="1"/>
              <a:t>Bibliographic</a:t>
            </a:r>
            <a:r>
              <a:rPr lang="fr-BE" sz="1600" dirty="0"/>
              <a:t> </a:t>
            </a:r>
            <a:r>
              <a:rPr lang="fr-BE" sz="1600" dirty="0" smtClean="0"/>
              <a:t>Base</a:t>
            </a:r>
            <a:endParaRPr lang="fr-BE" sz="1600" dirty="0"/>
          </a:p>
          <a:p>
            <a:r>
              <a:rPr lang="fr-BE" sz="1600" dirty="0">
                <a:latin typeface="Courier" panose="02060409020205020404" pitchFamily="49" charset="0"/>
              </a:rPr>
              <a:t>script_%</a:t>
            </a:r>
            <a:r>
              <a:rPr lang="fr-BE" sz="1600" dirty="0" err="1" smtClean="0">
                <a:latin typeface="Courier" panose="02060409020205020404" pitchFamily="49" charset="0"/>
              </a:rPr>
              <a:t>DATE_</a:t>
            </a:r>
            <a:r>
              <a:rPr lang="fr-BE" sz="1600" dirty="0" err="1" smtClean="0"/>
              <a:t>alseq</a:t>
            </a:r>
            <a:r>
              <a:rPr lang="fr-BE" sz="1600" dirty="0" smtClean="0"/>
              <a:t> = Input File (</a:t>
            </a:r>
            <a:r>
              <a:rPr lang="fr-BE" sz="1600" dirty="0" err="1"/>
              <a:t>from</a:t>
            </a:r>
            <a:r>
              <a:rPr lang="fr-BE" sz="1600" dirty="0"/>
              <a:t> file_02)</a:t>
            </a:r>
          </a:p>
          <a:p>
            <a:r>
              <a:rPr lang="fr-BE" sz="1600" dirty="0">
                <a:latin typeface="Courier" panose="02060409020205020404" pitchFamily="49" charset="0"/>
              </a:rPr>
              <a:t>script_%</a:t>
            </a:r>
            <a:r>
              <a:rPr lang="fr-BE" sz="1600" dirty="0" err="1">
                <a:latin typeface="Courier" panose="02060409020205020404" pitchFamily="49" charset="0"/>
              </a:rPr>
              <a:t>DATE_alseq.reject</a:t>
            </a:r>
            <a:r>
              <a:rPr lang="fr-BE" sz="1600" dirty="0" smtClean="0"/>
              <a:t> = Output File for </a:t>
            </a:r>
            <a:r>
              <a:rPr lang="fr-BE" sz="1600" dirty="0" err="1" smtClean="0"/>
              <a:t>Rejected</a:t>
            </a:r>
            <a:r>
              <a:rPr lang="fr-BE" sz="1600" dirty="0" smtClean="0"/>
              <a:t> Records</a:t>
            </a:r>
            <a:endParaRPr lang="fr-BE" sz="1600" dirty="0"/>
          </a:p>
          <a:p>
            <a:r>
              <a:rPr lang="fr-BE" sz="1600" dirty="0">
                <a:latin typeface="Courier" panose="02060409020205020404" pitchFamily="49" charset="0"/>
              </a:rPr>
              <a:t>script_%</a:t>
            </a:r>
            <a:r>
              <a:rPr lang="fr-BE" sz="1600" dirty="0" err="1">
                <a:latin typeface="Courier" panose="02060409020205020404" pitchFamily="49" charset="0"/>
              </a:rPr>
              <a:t>DATE_alseq.doc_log</a:t>
            </a:r>
            <a:r>
              <a:rPr lang="fr-BE" sz="1600" dirty="0"/>
              <a:t> = Output File for </a:t>
            </a:r>
            <a:r>
              <a:rPr lang="fr-BE" sz="1600" dirty="0" err="1"/>
              <a:t>Logging</a:t>
            </a:r>
            <a:r>
              <a:rPr lang="fr-BE" sz="1600" dirty="0"/>
              <a:t> System </a:t>
            </a:r>
            <a:r>
              <a:rPr lang="fr-BE" sz="1600" dirty="0" err="1"/>
              <a:t>Numbers</a:t>
            </a:r>
            <a:r>
              <a:rPr lang="fr-BE" sz="1600" dirty="0"/>
              <a:t> </a:t>
            </a:r>
          </a:p>
          <a:p>
            <a:r>
              <a:rPr lang="fr-BE" sz="1600" dirty="0">
                <a:latin typeface="Courier" panose="02060409020205020404" pitchFamily="49" charset="0"/>
              </a:rPr>
              <a:t>NEW</a:t>
            </a:r>
            <a:r>
              <a:rPr lang="fr-BE" sz="1600" dirty="0"/>
              <a:t> = </a:t>
            </a:r>
            <a:r>
              <a:rPr lang="fr-BE" sz="1600" dirty="0" err="1"/>
              <a:t>Add</a:t>
            </a:r>
            <a:r>
              <a:rPr lang="fr-BE" sz="1600" dirty="0"/>
              <a:t> new records</a:t>
            </a:r>
          </a:p>
          <a:p>
            <a:r>
              <a:rPr lang="fr-BE" sz="1600" dirty="0" smtClean="0">
                <a:latin typeface="Courier" panose="02060409020205020404" pitchFamily="49" charset="0"/>
              </a:rPr>
              <a:t>SCR</a:t>
            </a:r>
            <a:r>
              <a:rPr lang="fr-BE" sz="1600" dirty="0" smtClean="0"/>
              <a:t> </a:t>
            </a:r>
            <a:r>
              <a:rPr lang="fr-BE" sz="1600" dirty="0"/>
              <a:t>= </a:t>
            </a:r>
            <a:r>
              <a:rPr lang="fr-BE" sz="1600" dirty="0" smtClean="0"/>
              <a:t>Fix Routine</a:t>
            </a:r>
            <a:endParaRPr lang="fr-BE" sz="1600" dirty="0"/>
          </a:p>
          <a:p>
            <a:r>
              <a:rPr lang="fr-BE" sz="1600" dirty="0">
                <a:latin typeface="Courier" panose="02060409020205020404" pitchFamily="49" charset="0"/>
              </a:rPr>
              <a:t>FULL</a:t>
            </a:r>
            <a:r>
              <a:rPr lang="fr-BE" sz="1600" dirty="0"/>
              <a:t> = Full </a:t>
            </a:r>
            <a:r>
              <a:rPr lang="fr-BE" sz="1600" dirty="0" err="1" smtClean="0"/>
              <a:t>Indexing</a:t>
            </a:r>
            <a:endParaRPr lang="fr-BE" sz="1600" dirty="0"/>
          </a:p>
          <a:p>
            <a:r>
              <a:rPr lang="fr-BE" sz="1600" dirty="0">
                <a:latin typeface="Courier" panose="02060409020205020404" pitchFamily="49" charset="0"/>
              </a:rPr>
              <a:t>M</a:t>
            </a:r>
            <a:r>
              <a:rPr lang="fr-BE" sz="1600" dirty="0"/>
              <a:t> =  Multi-user</a:t>
            </a:r>
          </a:p>
          <a:p>
            <a:r>
              <a:rPr lang="fr-BE" sz="1600" dirty="0">
                <a:latin typeface="Courier" panose="02060409020205020404" pitchFamily="49" charset="0"/>
              </a:rPr>
              <a:t>SCRIPTORIU</a:t>
            </a:r>
            <a:r>
              <a:rPr lang="fr-BE" sz="1600" dirty="0"/>
              <a:t> = </a:t>
            </a:r>
            <a:r>
              <a:rPr lang="fr-BE" sz="1600" dirty="0" err="1"/>
              <a:t>Cataloger</a:t>
            </a:r>
            <a:r>
              <a:rPr lang="fr-BE" sz="1600" dirty="0"/>
              <a:t> Name</a:t>
            </a:r>
          </a:p>
          <a:p>
            <a:pPr marL="114300" lvl="1" indent="0">
              <a:buClr>
                <a:schemeClr val="accent1"/>
              </a:buClr>
              <a:buNone/>
            </a:pPr>
            <a:endParaRPr lang="fr-BE" sz="1700" dirty="0">
              <a:latin typeface="Courier" panose="02060409020205020404" pitchFamily="49" charset="0"/>
            </a:endParaRPr>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18</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
        <p:nvSpPr>
          <p:cNvPr id="6" name="ZoneTexte 5"/>
          <p:cNvSpPr txBox="1"/>
          <p:nvPr/>
        </p:nvSpPr>
        <p:spPr>
          <a:xfrm>
            <a:off x="4244249" y="4437112"/>
            <a:ext cx="3744416" cy="181588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BE" sz="1200" u="sng" dirty="0" err="1" smtClean="0"/>
              <a:t>tab_fix</a:t>
            </a:r>
            <a:endParaRPr lang="fr-BE" sz="1200" u="sng" dirty="0" smtClean="0"/>
          </a:p>
          <a:p>
            <a:r>
              <a:rPr lang="fr-BE" sz="1000" dirty="0" smtClean="0">
                <a:latin typeface="Courier" panose="02060409020205020404" pitchFamily="49" charset="0"/>
              </a:rPr>
              <a:t>SCR  fix_doc_do_file_08   </a:t>
            </a:r>
            <a:r>
              <a:rPr lang="fr-BE" sz="1000" dirty="0" err="1" smtClean="0">
                <a:latin typeface="Courier" panose="02060409020205020404" pitchFamily="49" charset="0"/>
              </a:rPr>
              <a:t>fix_scriptorium</a:t>
            </a:r>
            <a:endParaRPr lang="fr-BE" sz="1000" dirty="0">
              <a:latin typeface="Courier" panose="02060409020205020404" pitchFamily="49" charset="0"/>
            </a:endParaRPr>
          </a:p>
          <a:p>
            <a:r>
              <a:rPr lang="fr-BE" sz="1000" dirty="0" smtClean="0">
                <a:latin typeface="Courier" panose="02060409020205020404" pitchFamily="49" charset="0"/>
              </a:rPr>
              <a:t>SCR   </a:t>
            </a:r>
            <a:r>
              <a:rPr lang="fr-BE" sz="1000" dirty="0" err="1">
                <a:latin typeface="Courier" panose="02060409020205020404" pitchFamily="49" charset="0"/>
              </a:rPr>
              <a:t>fix_doc_create_fmt</a:t>
            </a:r>
            <a:endParaRPr lang="fr-BE" sz="1000" dirty="0">
              <a:latin typeface="Courier" panose="02060409020205020404" pitchFamily="49" charset="0"/>
            </a:endParaRPr>
          </a:p>
          <a:p>
            <a:r>
              <a:rPr lang="fr-BE" sz="1000" dirty="0" smtClean="0">
                <a:latin typeface="Courier" panose="02060409020205020404" pitchFamily="49" charset="0"/>
              </a:rPr>
              <a:t>SCR   </a:t>
            </a:r>
            <a:r>
              <a:rPr lang="fr-BE" sz="1000" dirty="0">
                <a:latin typeface="Courier" panose="02060409020205020404" pitchFamily="49" charset="0"/>
              </a:rPr>
              <a:t>fix_doc_001</a:t>
            </a:r>
          </a:p>
          <a:p>
            <a:r>
              <a:rPr lang="fr-BE" sz="1000" dirty="0" smtClean="0">
                <a:latin typeface="Courier" panose="02060409020205020404" pitchFamily="49" charset="0"/>
              </a:rPr>
              <a:t>SCR   </a:t>
            </a:r>
            <a:r>
              <a:rPr lang="fr-BE" sz="1000" dirty="0">
                <a:latin typeface="Courier" panose="02060409020205020404" pitchFamily="49" charset="0"/>
              </a:rPr>
              <a:t>fix_doc_005</a:t>
            </a:r>
          </a:p>
          <a:p>
            <a:r>
              <a:rPr lang="fr-BE" sz="1000" dirty="0" smtClean="0">
                <a:latin typeface="Courier" panose="02060409020205020404" pitchFamily="49" charset="0"/>
              </a:rPr>
              <a:t>SCR   </a:t>
            </a:r>
            <a:r>
              <a:rPr lang="fr-BE" sz="1000" dirty="0">
                <a:latin typeface="Courier" panose="02060409020205020404" pitchFamily="49" charset="0"/>
              </a:rPr>
              <a:t>fix_doc_tag_008_open_date</a:t>
            </a:r>
          </a:p>
          <a:p>
            <a:r>
              <a:rPr lang="fr-BE" sz="1000" dirty="0" smtClean="0">
                <a:latin typeface="Courier" panose="02060409020205020404" pitchFamily="49" charset="0"/>
              </a:rPr>
              <a:t>SCR   </a:t>
            </a:r>
            <a:r>
              <a:rPr lang="fr-BE" sz="1000" dirty="0">
                <a:latin typeface="Courier" panose="02060409020205020404" pitchFamily="49" charset="0"/>
              </a:rPr>
              <a:t>fix_doc_tag_008</a:t>
            </a:r>
          </a:p>
          <a:p>
            <a:r>
              <a:rPr lang="fr-BE" sz="1000" dirty="0" smtClean="0">
                <a:latin typeface="Courier" panose="02060409020205020404" pitchFamily="49" charset="0"/>
              </a:rPr>
              <a:t>SCR   </a:t>
            </a:r>
            <a:r>
              <a:rPr lang="fr-BE" sz="1000" dirty="0" err="1">
                <a:latin typeface="Courier" panose="02060409020205020404" pitchFamily="49" charset="0"/>
              </a:rPr>
              <a:t>fix_doc_punctuation_usm</a:t>
            </a:r>
            <a:endParaRPr lang="fr-BE" sz="1000" dirty="0">
              <a:latin typeface="Courier" panose="02060409020205020404" pitchFamily="49" charset="0"/>
            </a:endParaRPr>
          </a:p>
          <a:p>
            <a:r>
              <a:rPr lang="fr-BE" sz="1000" dirty="0" smtClean="0">
                <a:latin typeface="Courier" panose="02060409020205020404" pitchFamily="49" charset="0"/>
              </a:rPr>
              <a:t>SCR   </a:t>
            </a:r>
            <a:r>
              <a:rPr lang="fr-BE" sz="1000" dirty="0" err="1">
                <a:latin typeface="Courier" panose="02060409020205020404" pitchFamily="49" charset="0"/>
              </a:rPr>
              <a:t>fix_doc_non_filing_ind</a:t>
            </a:r>
            <a:endParaRPr lang="fr-BE" sz="1000" dirty="0">
              <a:latin typeface="Courier" panose="02060409020205020404" pitchFamily="49" charset="0"/>
            </a:endParaRPr>
          </a:p>
          <a:p>
            <a:r>
              <a:rPr lang="fr-BE" sz="1000" dirty="0" smtClean="0">
                <a:latin typeface="Courier" panose="02060409020205020404" pitchFamily="49" charset="0"/>
              </a:rPr>
              <a:t>SCR   </a:t>
            </a:r>
            <a:r>
              <a:rPr lang="fr-BE" sz="1000" dirty="0" err="1">
                <a:latin typeface="Courier" panose="02060409020205020404" pitchFamily="49" charset="0"/>
              </a:rPr>
              <a:t>fix_doc_delete_empty</a:t>
            </a:r>
            <a:endParaRPr lang="fr-BE" sz="1000" dirty="0">
              <a:latin typeface="Courier" panose="02060409020205020404" pitchFamily="49" charset="0"/>
            </a:endParaRPr>
          </a:p>
          <a:p>
            <a:r>
              <a:rPr lang="fr-BE" sz="1000" dirty="0" smtClean="0">
                <a:latin typeface="Courier" panose="02060409020205020404" pitchFamily="49" charset="0"/>
              </a:rPr>
              <a:t>SCR   </a:t>
            </a:r>
            <a:r>
              <a:rPr lang="fr-BE" sz="1000" dirty="0" err="1">
                <a:latin typeface="Courier" panose="02060409020205020404" pitchFamily="49" charset="0"/>
              </a:rPr>
              <a:t>fix_doc_sort</a:t>
            </a:r>
            <a:endParaRPr lang="fr-BE" sz="1000" dirty="0">
              <a:latin typeface="Courier" panose="02060409020205020404" pitchFamily="49" charset="0"/>
            </a:endParaRPr>
          </a:p>
        </p:txBody>
      </p:sp>
    </p:spTree>
    <p:extLst>
      <p:ext uri="{BB962C8B-B14F-4D97-AF65-F5344CB8AC3E}">
        <p14:creationId xmlns:p14="http://schemas.microsoft.com/office/powerpoint/2010/main" val="282230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p_ret_03</a:t>
            </a:r>
            <a:endParaRPr lang="fr-BE" dirty="0"/>
          </a:p>
        </p:txBody>
      </p:sp>
      <p:sp>
        <p:nvSpPr>
          <p:cNvPr id="3" name="Espace réservé du contenu 2"/>
          <p:cNvSpPr>
            <a:spLocks noGrp="1"/>
          </p:cNvSpPr>
          <p:nvPr>
            <p:ph idx="1"/>
          </p:nvPr>
        </p:nvSpPr>
        <p:spPr/>
        <p:txBody>
          <a:bodyPr/>
          <a:lstStyle/>
          <a:p>
            <a:pPr marL="0" lvl="1" indent="0">
              <a:buClr>
                <a:schemeClr val="accent1"/>
              </a:buClr>
              <a:buNone/>
            </a:pPr>
            <a:r>
              <a:rPr lang="fr-BE" sz="1800" dirty="0" smtClean="0">
                <a:latin typeface="Courier" panose="02060409020205020404" pitchFamily="49" charset="0"/>
              </a:rPr>
              <a:t>USM01,script_%</a:t>
            </a:r>
            <a:r>
              <a:rPr lang="fr-BE" sz="1800" dirty="0">
                <a:latin typeface="Courier" panose="02060409020205020404" pitchFamily="49" charset="0"/>
              </a:rPr>
              <a:t>DATE_man50,WCDA=SCRIPTORIU AND WCDA=%DATE</a:t>
            </a:r>
            <a:r>
              <a:rPr lang="fr-BE" sz="1800" dirty="0" smtClean="0">
                <a:latin typeface="Courier" panose="02060409020205020404" pitchFamily="49" charset="0"/>
              </a:rPr>
              <a:t>,</a:t>
            </a:r>
          </a:p>
          <a:p>
            <a:pPr marL="0" lvl="1" indent="0">
              <a:buClr>
                <a:schemeClr val="accent1"/>
              </a:buClr>
              <a:buNone/>
            </a:pPr>
            <a:endParaRPr lang="fr-BE" sz="1800" dirty="0">
              <a:latin typeface="Courier" panose="02060409020205020404" pitchFamily="49" charset="0"/>
            </a:endParaRPr>
          </a:p>
          <a:p>
            <a:pPr marL="114300" indent="0">
              <a:buNone/>
            </a:pPr>
            <a:r>
              <a:rPr lang="fr-BE" sz="2000" dirty="0" err="1"/>
              <a:t>Where</a:t>
            </a:r>
            <a:r>
              <a:rPr lang="fr-BE" sz="2000" dirty="0"/>
              <a:t>:</a:t>
            </a:r>
          </a:p>
          <a:p>
            <a:r>
              <a:rPr lang="fr-BE" sz="1600" dirty="0">
                <a:latin typeface="Courier" panose="02060409020205020404" pitchFamily="49" charset="0"/>
              </a:rPr>
              <a:t>USM01</a:t>
            </a:r>
            <a:r>
              <a:rPr lang="fr-BE" sz="1600" dirty="0"/>
              <a:t> = </a:t>
            </a:r>
            <a:r>
              <a:rPr lang="fr-BE" sz="1600" dirty="0" err="1"/>
              <a:t>Bibliographic</a:t>
            </a:r>
            <a:r>
              <a:rPr lang="fr-BE" sz="1600" dirty="0"/>
              <a:t> Base</a:t>
            </a:r>
          </a:p>
          <a:p>
            <a:r>
              <a:rPr lang="fr-BE" sz="1600" dirty="0">
                <a:latin typeface="Courier" panose="02060409020205020404" pitchFamily="49" charset="0"/>
              </a:rPr>
              <a:t>script_%</a:t>
            </a:r>
            <a:r>
              <a:rPr lang="fr-BE" sz="1600" dirty="0" smtClean="0">
                <a:latin typeface="Courier" panose="02060409020205020404" pitchFamily="49" charset="0"/>
              </a:rPr>
              <a:t>DATE_</a:t>
            </a:r>
            <a:r>
              <a:rPr lang="fr-BE" sz="1600" dirty="0" smtClean="0"/>
              <a:t>man50 </a:t>
            </a:r>
            <a:r>
              <a:rPr lang="fr-BE" sz="1600" dirty="0"/>
              <a:t>= </a:t>
            </a:r>
            <a:r>
              <a:rPr lang="fr-BE" sz="1600" dirty="0" smtClean="0"/>
              <a:t>Output File to </a:t>
            </a:r>
            <a:r>
              <a:rPr lang="fr-BE" sz="1600" dirty="0" err="1" smtClean="0"/>
              <a:t>be</a:t>
            </a:r>
            <a:r>
              <a:rPr lang="fr-BE" sz="1600" dirty="0" smtClean="0"/>
              <a:t> </a:t>
            </a:r>
            <a:r>
              <a:rPr lang="fr-BE" sz="1600" dirty="0" err="1" smtClean="0"/>
              <a:t>used</a:t>
            </a:r>
            <a:r>
              <a:rPr lang="fr-BE" sz="1600" dirty="0" smtClean="0"/>
              <a:t> </a:t>
            </a:r>
            <a:r>
              <a:rPr lang="fr-BE" sz="1600" dirty="0" err="1" smtClean="0"/>
              <a:t>with</a:t>
            </a:r>
            <a:r>
              <a:rPr lang="fr-BE" sz="1600" dirty="0" smtClean="0"/>
              <a:t> man-50</a:t>
            </a:r>
          </a:p>
          <a:p>
            <a:r>
              <a:rPr lang="fr-BE" sz="1600" dirty="0" smtClean="0">
                <a:latin typeface="Courier" panose="02060409020205020404" pitchFamily="49" charset="0"/>
              </a:rPr>
              <a:t>WCDA=SCRIPTORIU </a:t>
            </a:r>
            <a:r>
              <a:rPr lang="fr-BE" sz="1600" dirty="0">
                <a:latin typeface="Courier" panose="02060409020205020404" pitchFamily="49" charset="0"/>
              </a:rPr>
              <a:t>AND WCDA=%</a:t>
            </a:r>
            <a:r>
              <a:rPr lang="fr-BE" sz="1600" dirty="0" smtClean="0">
                <a:latin typeface="Courier" panose="02060409020205020404" pitchFamily="49" charset="0"/>
              </a:rPr>
              <a:t>DATE</a:t>
            </a:r>
            <a:r>
              <a:rPr lang="fr-BE" sz="1600" dirty="0" smtClean="0"/>
              <a:t> </a:t>
            </a:r>
            <a:r>
              <a:rPr lang="fr-BE" sz="1600" dirty="0"/>
              <a:t>= CCL </a:t>
            </a:r>
            <a:r>
              <a:rPr lang="fr-BE" sz="1600" dirty="0" err="1"/>
              <a:t>search</a:t>
            </a:r>
            <a:r>
              <a:rPr lang="fr-BE" sz="1600" dirty="0"/>
              <a:t> phrase </a:t>
            </a:r>
            <a:endParaRPr lang="fr-BE" sz="2400"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19</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Tree>
    <p:extLst>
      <p:ext uri="{BB962C8B-B14F-4D97-AF65-F5344CB8AC3E}">
        <p14:creationId xmlns:p14="http://schemas.microsoft.com/office/powerpoint/2010/main" val="2257785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Abstract</a:t>
            </a:r>
            <a:endParaRPr lang="fr-BE" dirty="0"/>
          </a:p>
        </p:txBody>
      </p:sp>
      <p:sp>
        <p:nvSpPr>
          <p:cNvPr id="3" name="Espace réservé du contenu 2"/>
          <p:cNvSpPr>
            <a:spLocks noGrp="1"/>
          </p:cNvSpPr>
          <p:nvPr>
            <p:ph idx="1"/>
          </p:nvPr>
        </p:nvSpPr>
        <p:spPr/>
        <p:txBody>
          <a:bodyPr/>
          <a:lstStyle/>
          <a:p>
            <a:pPr marL="114300" indent="0">
              <a:buNone/>
            </a:pPr>
            <a:r>
              <a:rPr lang="en-US" i="1" dirty="0" smtClean="0"/>
              <a:t>The </a:t>
            </a:r>
            <a:r>
              <a:rPr lang="en-US" i="1" dirty="0"/>
              <a:t>University of Liège Library’s books collection is composed of some 2,000,000 print volumes, of which only 60% are catalogued. Most of the uncatalogued books have been published before 1970 and cataloguing these according usual standards and norms would certainly take decades. To decrease the cost of treatments and increase the number of catalogued volumes, the Library developed a light PHP/MySQL application, Scriptorium, that enables non-catalogers (mostly students) to quickly encode the books (ca 3 min. per item) by providing the most essential information. References are then daily exported in </a:t>
            </a:r>
            <a:r>
              <a:rPr lang="en-US" i="1" dirty="0" err="1"/>
              <a:t>MarcXML</a:t>
            </a:r>
            <a:r>
              <a:rPr lang="en-US" i="1" dirty="0"/>
              <a:t> to the ILS. Scriptorium has been developed to permit to easily create new independent instances for different parallel retro-cataloguing projects and also to be used by other libraries.</a:t>
            </a:r>
            <a:endParaRPr lang="fr-BE" i="1"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Tree>
    <p:extLst>
      <p:ext uri="{BB962C8B-B14F-4D97-AF65-F5344CB8AC3E}">
        <p14:creationId xmlns:p14="http://schemas.microsoft.com/office/powerpoint/2010/main" val="478252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p_manage_50</a:t>
            </a:r>
          </a:p>
        </p:txBody>
      </p:sp>
      <p:sp>
        <p:nvSpPr>
          <p:cNvPr id="3" name="Espace réservé du contenu 2"/>
          <p:cNvSpPr>
            <a:spLocks noGrp="1"/>
          </p:cNvSpPr>
          <p:nvPr>
            <p:ph idx="1"/>
          </p:nvPr>
        </p:nvSpPr>
        <p:spPr/>
        <p:txBody>
          <a:bodyPr/>
          <a:lstStyle/>
          <a:p>
            <a:pPr marL="0" lvl="1" indent="0">
              <a:buNone/>
            </a:pPr>
            <a:r>
              <a:rPr lang="fr-BE" sz="1800" dirty="0" smtClean="0">
                <a:latin typeface="Courier" panose="02060409020205020404" pitchFamily="49" charset="0"/>
              </a:rPr>
              <a:t>USM01,script</a:t>
            </a:r>
            <a:r>
              <a:rPr lang="fr-BE" sz="1800" dirty="0">
                <a:latin typeface="Courier" panose="02060409020205020404" pitchFamily="49" charset="0"/>
              </a:rPr>
              <a:t>_%</a:t>
            </a:r>
            <a:r>
              <a:rPr lang="fr-BE" sz="1800" dirty="0" smtClean="0">
                <a:latin typeface="Courier" panose="02060409020205020404" pitchFamily="49" charset="0"/>
              </a:rPr>
              <a:t>DATE_man50,000000000,999999999,USM51,USM61</a:t>
            </a:r>
            <a:r>
              <a:rPr lang="fr-BE" sz="1800" dirty="0">
                <a:latin typeface="Courier" panose="02060409020205020404" pitchFamily="49" charset="0"/>
              </a:rPr>
              <a:t>,,952##,tab_hol_item_create_scriptorium,,</a:t>
            </a:r>
            <a:r>
              <a:rPr lang="fr-BE" sz="1800" dirty="0" smtClean="0">
                <a:latin typeface="Courier" panose="02060409020205020404" pitchFamily="49" charset="0"/>
              </a:rPr>
              <a:t>A,A,N,SCPIPTORIU,30,SCRIPTORIU,30,Y,N</a:t>
            </a:r>
            <a:r>
              <a:rPr lang="fr-BE" sz="1800" dirty="0">
                <a:latin typeface="Courier" panose="02060409020205020404" pitchFamily="49" charset="0"/>
              </a:rPr>
              <a:t>, </a:t>
            </a:r>
          </a:p>
          <a:p>
            <a:pPr marL="0" lvl="1" indent="0">
              <a:buClr>
                <a:schemeClr val="accent1"/>
              </a:buClr>
              <a:buNone/>
            </a:pPr>
            <a:endParaRPr lang="fr-BE" sz="1200" dirty="0">
              <a:latin typeface="Courier" panose="02060409020205020404" pitchFamily="49" charset="0"/>
            </a:endParaRPr>
          </a:p>
          <a:p>
            <a:pPr marL="114300" indent="0">
              <a:buNone/>
            </a:pPr>
            <a:r>
              <a:rPr lang="fr-BE" sz="2000" dirty="0" err="1"/>
              <a:t>Where</a:t>
            </a:r>
            <a:r>
              <a:rPr lang="fr-BE" sz="2000" dirty="0"/>
              <a:t>:</a:t>
            </a:r>
          </a:p>
          <a:p>
            <a:r>
              <a:rPr lang="fr-BE" sz="1500" dirty="0">
                <a:latin typeface="Courier" panose="02060409020205020404" pitchFamily="49" charset="0"/>
              </a:rPr>
              <a:t>USM01</a:t>
            </a:r>
            <a:r>
              <a:rPr lang="fr-BE" sz="1500" dirty="0"/>
              <a:t> = </a:t>
            </a:r>
            <a:r>
              <a:rPr lang="fr-BE" sz="1500" dirty="0" err="1"/>
              <a:t>Bibliographic</a:t>
            </a:r>
            <a:r>
              <a:rPr lang="fr-BE" sz="1500" dirty="0"/>
              <a:t> Base</a:t>
            </a:r>
          </a:p>
          <a:p>
            <a:r>
              <a:rPr lang="fr-BE" sz="1500" dirty="0">
                <a:latin typeface="Courier" panose="02060409020205020404" pitchFamily="49" charset="0"/>
              </a:rPr>
              <a:t>script_%DATE_</a:t>
            </a:r>
            <a:r>
              <a:rPr lang="fr-BE" sz="1500" dirty="0"/>
              <a:t>man50 = </a:t>
            </a:r>
            <a:r>
              <a:rPr lang="fr-BE" sz="1500" dirty="0" smtClean="0"/>
              <a:t>Input </a:t>
            </a:r>
            <a:r>
              <a:rPr lang="fr-BE" sz="1500" dirty="0"/>
              <a:t>File </a:t>
            </a:r>
            <a:r>
              <a:rPr lang="fr-BE" sz="1500" dirty="0" smtClean="0"/>
              <a:t>(</a:t>
            </a:r>
            <a:r>
              <a:rPr lang="fr-BE" sz="1500" dirty="0" err="1" smtClean="0"/>
              <a:t>from</a:t>
            </a:r>
            <a:r>
              <a:rPr lang="fr-BE" sz="1500" dirty="0" smtClean="0"/>
              <a:t> ret-03)</a:t>
            </a:r>
            <a:endParaRPr lang="fr-BE" sz="1500" dirty="0"/>
          </a:p>
          <a:p>
            <a:r>
              <a:rPr lang="fr-BE" sz="1500" dirty="0">
                <a:latin typeface="Courier" panose="02060409020205020404" pitchFamily="49" charset="0"/>
              </a:rPr>
              <a:t>USM51 </a:t>
            </a:r>
            <a:r>
              <a:rPr lang="fr-BE" sz="1500" dirty="0"/>
              <a:t>= Admin base</a:t>
            </a:r>
          </a:p>
          <a:p>
            <a:r>
              <a:rPr lang="fr-BE" sz="1500" dirty="0">
                <a:latin typeface="Courier" panose="02060409020205020404" pitchFamily="49" charset="0"/>
              </a:rPr>
              <a:t>USM61 </a:t>
            </a:r>
            <a:r>
              <a:rPr lang="fr-BE" sz="1500" dirty="0"/>
              <a:t>= HOL base</a:t>
            </a:r>
          </a:p>
          <a:p>
            <a:r>
              <a:rPr lang="fr-BE" sz="1500" dirty="0">
                <a:latin typeface="Courier" panose="02060409020205020404" pitchFamily="49" charset="0"/>
              </a:rPr>
              <a:t>952## </a:t>
            </a:r>
            <a:r>
              <a:rPr lang="fr-BE" sz="1500" dirty="0"/>
              <a:t>= Main Field</a:t>
            </a:r>
          </a:p>
          <a:p>
            <a:r>
              <a:rPr lang="fr-BE" sz="1500" dirty="0" err="1">
                <a:latin typeface="Courier" panose="02060409020205020404" pitchFamily="49" charset="0"/>
              </a:rPr>
              <a:t>tab_hol_item_create_scriptorium</a:t>
            </a:r>
            <a:r>
              <a:rPr lang="fr-BE" sz="1500" dirty="0">
                <a:latin typeface="Courier" panose="02060409020205020404" pitchFamily="49" charset="0"/>
              </a:rPr>
              <a:t> </a:t>
            </a:r>
            <a:r>
              <a:rPr lang="fr-BE" sz="1500" dirty="0"/>
              <a:t>= Item </a:t>
            </a:r>
            <a:r>
              <a:rPr lang="fr-BE" sz="1500" dirty="0" err="1"/>
              <a:t>Creation</a:t>
            </a:r>
            <a:r>
              <a:rPr lang="fr-BE" sz="1500" dirty="0"/>
              <a:t> Table</a:t>
            </a:r>
          </a:p>
          <a:p>
            <a:pPr marL="411480" lvl="1" indent="0">
              <a:buNone/>
            </a:pPr>
            <a:endParaRPr lang="fr-BE" sz="1700" dirty="0">
              <a:latin typeface="Courier" panose="02060409020205020404" pitchFamily="49" charset="0"/>
            </a:endParaRPr>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20</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
        <p:nvSpPr>
          <p:cNvPr id="6" name="ZoneTexte 5"/>
          <p:cNvSpPr txBox="1"/>
          <p:nvPr/>
        </p:nvSpPr>
        <p:spPr>
          <a:xfrm>
            <a:off x="1403648" y="4458885"/>
            <a:ext cx="6408712" cy="2354491"/>
          </a:xfrm>
          <a:prstGeom prst="rect">
            <a:avLst/>
          </a:prstGeom>
          <a:noFill/>
        </p:spPr>
        <p:txBody>
          <a:bodyPr wrap="square" rtlCol="0">
            <a:spAutoFit/>
          </a:bodyPr>
          <a:lstStyle/>
          <a:p>
            <a:r>
              <a:rPr lang="fr-BE" sz="1050" dirty="0">
                <a:latin typeface="Courier" panose="02060409020205020404" pitchFamily="49" charset="0"/>
              </a:rPr>
              <a:t>!      1                    2        3   4          5     6          </a:t>
            </a:r>
            <a:r>
              <a:rPr lang="fr-BE" sz="1050" dirty="0" smtClean="0">
                <a:latin typeface="Courier" panose="02060409020205020404" pitchFamily="49" charset="0"/>
              </a:rPr>
              <a:t>!!!!!!!!!!!!!!!!!!!!!!!!!-!!!!!!!!!!-!-!!!!!!!!!!-!!!!!-!!!!!!!!!!</a:t>
            </a:r>
            <a:endParaRPr lang="fr-BE" sz="1050" dirty="0">
              <a:latin typeface="Courier" panose="02060409020205020404" pitchFamily="49" charset="0"/>
            </a:endParaRPr>
          </a:p>
          <a:p>
            <a:r>
              <a:rPr lang="fr-BE" sz="1050" dirty="0" smtClean="0">
                <a:latin typeface="Courier" panose="02060409020205020404" pitchFamily="49" charset="0"/>
              </a:rPr>
              <a:t>HOL-040                              </a:t>
            </a:r>
            <a:r>
              <a:rPr lang="fr-BE" sz="1050" dirty="0">
                <a:latin typeface="Courier" panose="02060409020205020404" pitchFamily="49" charset="0"/>
              </a:rPr>
              <a:t>Y a          040   d</a:t>
            </a:r>
          </a:p>
          <a:p>
            <a:r>
              <a:rPr lang="fr-BE" sz="1050" dirty="0">
                <a:latin typeface="Courier" panose="02060409020205020404" pitchFamily="49" charset="0"/>
              </a:rPr>
              <a:t>CALL-NO-TYPE              a          N</a:t>
            </a:r>
          </a:p>
          <a:p>
            <a:r>
              <a:rPr lang="fr-BE" sz="1050" dirty="0">
                <a:latin typeface="Courier" panose="02060409020205020404" pitchFamily="49" charset="0"/>
              </a:rPr>
              <a:t>HOL-852                   b          Y a</a:t>
            </a:r>
          </a:p>
          <a:p>
            <a:r>
              <a:rPr lang="fr-BE" sz="1050" dirty="0">
                <a:latin typeface="Courier" panose="02060409020205020404" pitchFamily="49" charset="0"/>
              </a:rPr>
              <a:t>HOL-852                   1          Y b</a:t>
            </a:r>
          </a:p>
          <a:p>
            <a:r>
              <a:rPr lang="fr-BE" sz="1050" dirty="0">
                <a:latin typeface="Courier" panose="02060409020205020404" pitchFamily="49" charset="0"/>
              </a:rPr>
              <a:t>HOL-852                   2          Y c</a:t>
            </a:r>
          </a:p>
          <a:p>
            <a:r>
              <a:rPr lang="fr-BE" sz="1050" dirty="0">
                <a:latin typeface="Courier" panose="02060409020205020404" pitchFamily="49" charset="0"/>
              </a:rPr>
              <a:t>HOL-852                   j          Y j</a:t>
            </a:r>
          </a:p>
          <a:p>
            <a:r>
              <a:rPr lang="fr-BE" sz="1050" dirty="0">
                <a:latin typeface="Courier" panose="02060409020205020404" pitchFamily="49" charset="0"/>
              </a:rPr>
              <a:t>HOL-852                   q          Y q</a:t>
            </a:r>
          </a:p>
          <a:p>
            <a:r>
              <a:rPr lang="fr-BE" sz="1050" dirty="0">
                <a:latin typeface="Courier" panose="02060409020205020404" pitchFamily="49" charset="0"/>
              </a:rPr>
              <a:t>HOL-852                   x          Y x</a:t>
            </a:r>
          </a:p>
          <a:p>
            <a:r>
              <a:rPr lang="fr-BE" sz="1050" dirty="0">
                <a:latin typeface="Courier" panose="02060409020205020404" pitchFamily="49" charset="0"/>
              </a:rPr>
              <a:t>Z30-BARCODE               5          N</a:t>
            </a:r>
          </a:p>
          <a:p>
            <a:r>
              <a:rPr lang="fr-BE" sz="1050" dirty="0">
                <a:latin typeface="Courier" panose="02060409020205020404" pitchFamily="49" charset="0"/>
              </a:rPr>
              <a:t>Z30-ITEM-STATUS           f          N</a:t>
            </a:r>
          </a:p>
          <a:p>
            <a:r>
              <a:rPr lang="fr-BE" sz="1050" dirty="0">
                <a:latin typeface="Courier" panose="02060409020205020404" pitchFamily="49" charset="0"/>
              </a:rPr>
              <a:t>Z30-MATERIAL              m          N</a:t>
            </a:r>
          </a:p>
          <a:p>
            <a:r>
              <a:rPr lang="fr-BE" sz="1050" dirty="0">
                <a:latin typeface="Courier" panose="02060409020205020404" pitchFamily="49" charset="0"/>
              </a:rPr>
              <a:t>Z30-NOTE-CIRCULATION                 N            590   </a:t>
            </a:r>
            <a:r>
              <a:rPr lang="fr-BE" sz="1050" dirty="0" smtClean="0">
                <a:latin typeface="Courier" panose="02060409020205020404" pitchFamily="49" charset="0"/>
              </a:rPr>
              <a:t>b</a:t>
            </a:r>
            <a:endParaRPr lang="fr-BE" sz="1050" dirty="0">
              <a:latin typeface="Courier" panose="02060409020205020404" pitchFamily="49" charset="0"/>
            </a:endParaRPr>
          </a:p>
        </p:txBody>
      </p:sp>
    </p:spTree>
    <p:extLst>
      <p:ext uri="{BB962C8B-B14F-4D97-AF65-F5344CB8AC3E}">
        <p14:creationId xmlns:p14="http://schemas.microsoft.com/office/powerpoint/2010/main" val="2705480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p_manage_37</a:t>
            </a:r>
          </a:p>
        </p:txBody>
      </p:sp>
      <p:sp>
        <p:nvSpPr>
          <p:cNvPr id="3" name="Espace réservé du contenu 2"/>
          <p:cNvSpPr>
            <a:spLocks noGrp="1"/>
          </p:cNvSpPr>
          <p:nvPr>
            <p:ph idx="1"/>
          </p:nvPr>
        </p:nvSpPr>
        <p:spPr/>
        <p:txBody>
          <a:bodyPr>
            <a:normAutofit/>
          </a:bodyPr>
          <a:lstStyle/>
          <a:p>
            <a:pPr marL="114300" indent="0">
              <a:buNone/>
            </a:pPr>
            <a:r>
              <a:rPr lang="fr-BE" sz="1800" dirty="0" smtClean="0">
                <a:latin typeface="Courier" panose="02060409020205020404" pitchFamily="49" charset="0"/>
              </a:rPr>
              <a:t>USM01,DOC_LIST</a:t>
            </a:r>
            <a:r>
              <a:rPr lang="fr-BE" sz="1800" dirty="0">
                <a:latin typeface="Courier" panose="02060409020205020404" pitchFamily="49" charset="0"/>
              </a:rPr>
              <a:t>,,</a:t>
            </a:r>
            <a:r>
              <a:rPr lang="fr-BE" sz="1800" dirty="0">
                <a:solidFill>
                  <a:srgbClr val="FF0000"/>
                </a:solidFill>
                <a:latin typeface="Courier" panose="02060409020205020404" pitchFamily="49" charset="0"/>
              </a:rPr>
              <a:t>001914034</a:t>
            </a:r>
            <a:r>
              <a:rPr lang="fr-BE" sz="1800" dirty="0">
                <a:latin typeface="Courier" panose="02060409020205020404" pitchFamily="49" charset="0"/>
              </a:rPr>
              <a:t>,999999999,script_%</a:t>
            </a:r>
            <a:r>
              <a:rPr lang="fr-BE" sz="1800" dirty="0" smtClean="0">
                <a:latin typeface="Courier" panose="02060409020205020404" pitchFamily="49" charset="0"/>
              </a:rPr>
              <a:t>DATE_man37,SCRI2,Y,,</a:t>
            </a:r>
          </a:p>
          <a:p>
            <a:pPr marL="114300" indent="0">
              <a:buNone/>
            </a:pPr>
            <a:endParaRPr lang="fr-BE" sz="1800" dirty="0">
              <a:latin typeface="Courier" panose="02060409020205020404" pitchFamily="49" charset="0"/>
            </a:endParaRPr>
          </a:p>
          <a:p>
            <a:pPr marL="114300" indent="0">
              <a:buNone/>
            </a:pPr>
            <a:r>
              <a:rPr lang="fr-BE" sz="2400" dirty="0" err="1"/>
              <a:t>Where</a:t>
            </a:r>
            <a:r>
              <a:rPr lang="fr-BE" sz="2400" dirty="0"/>
              <a:t>:</a:t>
            </a:r>
          </a:p>
          <a:p>
            <a:r>
              <a:rPr lang="fr-BE" sz="1800" dirty="0">
                <a:latin typeface="Courier" panose="02060409020205020404" pitchFamily="49" charset="0"/>
              </a:rPr>
              <a:t>USM01</a:t>
            </a:r>
            <a:r>
              <a:rPr lang="fr-BE" sz="1800" dirty="0"/>
              <a:t> = </a:t>
            </a:r>
            <a:r>
              <a:rPr lang="fr-BE" sz="1800" dirty="0" err="1"/>
              <a:t>Bibliographic</a:t>
            </a:r>
            <a:r>
              <a:rPr lang="fr-BE" sz="1800" dirty="0"/>
              <a:t> </a:t>
            </a:r>
            <a:r>
              <a:rPr lang="fr-BE" sz="1800" dirty="0" smtClean="0"/>
              <a:t>Base</a:t>
            </a:r>
          </a:p>
          <a:p>
            <a:r>
              <a:rPr lang="fr-BE" sz="1800" dirty="0" smtClean="0">
                <a:latin typeface="Courier" panose="02060409020205020404" pitchFamily="49" charset="0"/>
              </a:rPr>
              <a:t>DOC_LIST </a:t>
            </a:r>
            <a:r>
              <a:rPr lang="fr-BE" sz="1800" dirty="0"/>
              <a:t>= Input File Type </a:t>
            </a:r>
          </a:p>
          <a:p>
            <a:r>
              <a:rPr lang="fr-BE" sz="1800" dirty="0">
                <a:solidFill>
                  <a:srgbClr val="FF0000"/>
                </a:solidFill>
                <a:latin typeface="Courier" panose="02060409020205020404" pitchFamily="49" charset="0"/>
              </a:rPr>
              <a:t>001914034</a:t>
            </a:r>
            <a:r>
              <a:rPr lang="fr-BE" sz="1800" dirty="0" smtClean="0"/>
              <a:t> </a:t>
            </a:r>
            <a:r>
              <a:rPr lang="fr-BE" sz="1800" dirty="0"/>
              <a:t>= </a:t>
            </a:r>
            <a:r>
              <a:rPr lang="fr-BE" sz="1800" dirty="0" err="1"/>
              <a:t>From</a:t>
            </a:r>
            <a:r>
              <a:rPr lang="fr-BE" sz="1800" dirty="0"/>
              <a:t> </a:t>
            </a:r>
            <a:r>
              <a:rPr lang="fr-BE" sz="1800" dirty="0" smtClean="0"/>
              <a:t>Document </a:t>
            </a:r>
            <a:r>
              <a:rPr lang="fr-BE" sz="1800" dirty="0" err="1" smtClean="0"/>
              <a:t>Number</a:t>
            </a:r>
            <a:r>
              <a:rPr lang="fr-BE" sz="1800" dirty="0" smtClean="0"/>
              <a:t> &lt;</a:t>
            </a:r>
            <a:r>
              <a:rPr lang="fr-BE" sz="1800" dirty="0" smtClean="0">
                <a:solidFill>
                  <a:srgbClr val="FF0000"/>
                </a:solidFill>
                <a:latin typeface="Courier" panose="02060409020205020404" pitchFamily="49" charset="0"/>
              </a:rPr>
              <a:t>001914034&gt;</a:t>
            </a:r>
            <a:r>
              <a:rPr lang="fr-BE" sz="1800" dirty="0" smtClean="0"/>
              <a:t> (must </a:t>
            </a:r>
            <a:r>
              <a:rPr lang="fr-BE" sz="1800" dirty="0" err="1" smtClean="0"/>
              <a:t>be</a:t>
            </a:r>
            <a:r>
              <a:rPr lang="fr-BE" sz="1800" dirty="0" smtClean="0"/>
              <a:t> </a:t>
            </a:r>
            <a:r>
              <a:rPr lang="fr-BE" sz="1800" dirty="0" err="1" smtClean="0"/>
              <a:t>updated</a:t>
            </a:r>
            <a:r>
              <a:rPr lang="fr-BE" sz="1800" dirty="0" smtClean="0"/>
              <a:t> </a:t>
            </a:r>
            <a:r>
              <a:rPr lang="fr-BE" sz="1800" dirty="0" err="1" smtClean="0"/>
              <a:t>regularly</a:t>
            </a:r>
            <a:r>
              <a:rPr lang="fr-BE" sz="1800" dirty="0" smtClean="0"/>
              <a:t> to </a:t>
            </a:r>
            <a:r>
              <a:rPr lang="fr-BE" sz="1800" dirty="0" err="1" smtClean="0"/>
              <a:t>avoid</a:t>
            </a:r>
            <a:r>
              <a:rPr lang="fr-BE" sz="1800" dirty="0" smtClean="0"/>
              <a:t> </a:t>
            </a:r>
            <a:r>
              <a:rPr lang="fr-BE" sz="1800" dirty="0" err="1" smtClean="0"/>
              <a:t>too</a:t>
            </a:r>
            <a:r>
              <a:rPr lang="fr-BE" sz="1800" dirty="0" smtClean="0"/>
              <a:t> large ranges!!)</a:t>
            </a:r>
          </a:p>
          <a:p>
            <a:r>
              <a:rPr lang="fr-BE" sz="1800" dirty="0" smtClean="0">
                <a:latin typeface="Courier" panose="02060409020205020404" pitchFamily="49" charset="0"/>
              </a:rPr>
              <a:t>999999999 </a:t>
            </a:r>
            <a:r>
              <a:rPr lang="fr-BE" sz="1800" dirty="0"/>
              <a:t>= To Document </a:t>
            </a:r>
            <a:r>
              <a:rPr lang="fr-BE" sz="1800" dirty="0" err="1"/>
              <a:t>Number</a:t>
            </a:r>
            <a:endParaRPr lang="fr-BE" sz="1800" dirty="0"/>
          </a:p>
          <a:p>
            <a:r>
              <a:rPr lang="fr-BE" sz="1800" dirty="0" smtClean="0">
                <a:latin typeface="Courier" panose="02060409020205020404" pitchFamily="49" charset="0"/>
              </a:rPr>
              <a:t>script</a:t>
            </a:r>
            <a:r>
              <a:rPr lang="fr-BE" sz="1800" dirty="0">
                <a:latin typeface="Courier" panose="02060409020205020404" pitchFamily="49" charset="0"/>
              </a:rPr>
              <a:t>_%</a:t>
            </a:r>
            <a:r>
              <a:rPr lang="fr-BE" sz="1800" dirty="0" smtClean="0">
                <a:latin typeface="Courier" panose="02060409020205020404" pitchFamily="49" charset="0"/>
              </a:rPr>
              <a:t>DATE_man37 </a:t>
            </a:r>
            <a:r>
              <a:rPr lang="fr-BE" sz="1800" dirty="0"/>
              <a:t>= Output File</a:t>
            </a:r>
          </a:p>
          <a:p>
            <a:r>
              <a:rPr lang="fr-BE" sz="1800" dirty="0" smtClean="0">
                <a:latin typeface="Courier" panose="02060409020205020404" pitchFamily="49" charset="0"/>
              </a:rPr>
              <a:t>SCRI2 </a:t>
            </a:r>
            <a:r>
              <a:rPr lang="fr-BE" sz="1800" dirty="0"/>
              <a:t>= Fix Routine</a:t>
            </a: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21</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
        <p:nvSpPr>
          <p:cNvPr id="6" name="ZoneTexte 5"/>
          <p:cNvSpPr txBox="1"/>
          <p:nvPr/>
        </p:nvSpPr>
        <p:spPr>
          <a:xfrm>
            <a:off x="2771800" y="5229200"/>
            <a:ext cx="5040560" cy="89255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BE" sz="1200" u="sng" dirty="0" err="1"/>
              <a:t>t</a:t>
            </a:r>
            <a:r>
              <a:rPr lang="fr-BE" sz="1200" u="sng" dirty="0" err="1" smtClean="0"/>
              <a:t>ab_fix</a:t>
            </a:r>
            <a:endParaRPr lang="fr-BE" sz="1200" u="sng" dirty="0" smtClean="0"/>
          </a:p>
          <a:p>
            <a:r>
              <a:rPr lang="fr-BE" sz="1200" dirty="0" smtClean="0">
                <a:latin typeface="Courier" panose="02060409020205020404" pitchFamily="49" charset="0"/>
              </a:rPr>
              <a:t>SCRI2 </a:t>
            </a:r>
            <a:r>
              <a:rPr lang="fr-BE" sz="1200" dirty="0">
                <a:latin typeface="Courier" panose="02060409020205020404" pitchFamily="49" charset="0"/>
              </a:rPr>
              <a:t>fix_doc_do_file_08    </a:t>
            </a:r>
            <a:r>
              <a:rPr lang="fr-BE" sz="1200" dirty="0" err="1" smtClean="0">
                <a:latin typeface="Courier" panose="02060409020205020404" pitchFamily="49" charset="0"/>
              </a:rPr>
              <a:t>fix_scriptorium_delete</a:t>
            </a:r>
            <a:endParaRPr lang="fr-BE" sz="1200" dirty="0">
              <a:latin typeface="Courier" panose="02060409020205020404" pitchFamily="49" charset="0"/>
            </a:endParaRPr>
          </a:p>
          <a:p>
            <a:endParaRPr lang="fr-BE" sz="1050" dirty="0" smtClean="0"/>
          </a:p>
          <a:p>
            <a:r>
              <a:rPr lang="fr-BE" sz="1600" i="1" dirty="0" smtClean="0"/>
              <a:t>(</a:t>
            </a:r>
            <a:r>
              <a:rPr lang="fr-BE" sz="1600" i="1" dirty="0" err="1" smtClean="0"/>
              <a:t>deletes</a:t>
            </a:r>
            <a:r>
              <a:rPr lang="fr-BE" sz="1600" i="1" dirty="0" smtClean="0"/>
              <a:t> </a:t>
            </a:r>
            <a:r>
              <a:rPr lang="fr-BE" sz="1600" i="1" dirty="0" err="1" smtClean="0"/>
              <a:t>fields</a:t>
            </a:r>
            <a:r>
              <a:rPr lang="fr-BE" sz="1600" i="1" dirty="0" smtClean="0"/>
              <a:t> </a:t>
            </a:r>
            <a:r>
              <a:rPr lang="fr-BE" sz="1600" i="1" dirty="0" err="1" smtClean="0"/>
              <a:t>become</a:t>
            </a:r>
            <a:r>
              <a:rPr lang="fr-BE" sz="1600" i="1" dirty="0" smtClean="0"/>
              <a:t> </a:t>
            </a:r>
            <a:r>
              <a:rPr lang="fr-BE" sz="1600" i="1" dirty="0" err="1" smtClean="0"/>
              <a:t>useless</a:t>
            </a:r>
            <a:r>
              <a:rPr lang="fr-BE" sz="1600" i="1" dirty="0" smtClean="0"/>
              <a:t>)</a:t>
            </a:r>
            <a:endParaRPr lang="fr-BE" sz="1600" i="1" dirty="0"/>
          </a:p>
        </p:txBody>
      </p:sp>
    </p:spTree>
    <p:extLst>
      <p:ext uri="{BB962C8B-B14F-4D97-AF65-F5344CB8AC3E}">
        <p14:creationId xmlns:p14="http://schemas.microsoft.com/office/powerpoint/2010/main" val="19015316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E667ED75-B537-4810-9364-B7D9FE7FDC55}" type="slidenum">
              <a:rPr lang="en-US" smtClean="0"/>
              <a:pPr/>
              <a:t>22</a:t>
            </a:fld>
            <a:endParaRPr lang="en-US"/>
          </a:p>
        </p:txBody>
      </p:sp>
      <p:sp>
        <p:nvSpPr>
          <p:cNvPr id="3" name="Espace réservé du pied de page 2"/>
          <p:cNvSpPr>
            <a:spLocks noGrp="1"/>
          </p:cNvSpPr>
          <p:nvPr>
            <p:ph type="ftr" sz="quarter" idx="3"/>
          </p:nvPr>
        </p:nvSpPr>
        <p:spPr/>
        <p:txBody>
          <a:bodyPr/>
          <a:lstStyle/>
          <a:p>
            <a:r>
              <a:rPr lang="en-US" smtClean="0"/>
              <a:t>Scriptorium, a retro-cataloguing tool...</a:t>
            </a:r>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84"/>
            <a:ext cx="5114925" cy="3429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967" y="2204864"/>
            <a:ext cx="4181475" cy="220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143375"/>
            <a:ext cx="4943475" cy="271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5004048" y="4962078"/>
            <a:ext cx="3350516"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BE" sz="1600" dirty="0" smtClean="0"/>
              <a:t>+ Circulation Note </a:t>
            </a:r>
            <a:r>
              <a:rPr lang="fr-BE" sz="1600" dirty="0" err="1" smtClean="0"/>
              <a:t>added</a:t>
            </a:r>
            <a:r>
              <a:rPr lang="fr-BE" sz="1600" dirty="0" smtClean="0"/>
              <a:t> </a:t>
            </a:r>
            <a:r>
              <a:rPr lang="fr-BE" sz="1600" dirty="0" err="1" smtClean="0"/>
              <a:t>with</a:t>
            </a:r>
            <a:endParaRPr lang="fr-BE" sz="1600" dirty="0"/>
          </a:p>
          <a:p>
            <a:r>
              <a:rPr lang="fr-BE" sz="1600" dirty="0" smtClean="0">
                <a:latin typeface="Courier" panose="02060409020205020404" pitchFamily="49" charset="0"/>
              </a:rPr>
              <a:t>  </a:t>
            </a:r>
            <a:r>
              <a:rPr lang="fr-BE" sz="1600" dirty="0" err="1" smtClean="0">
                <a:latin typeface="Courier" panose="02060409020205020404" pitchFamily="49" charset="0"/>
              </a:rPr>
              <a:t>tab_hol_item_create</a:t>
            </a:r>
            <a:endParaRPr lang="fr-BE" sz="1600" dirty="0" smtClean="0">
              <a:latin typeface="Courier" panose="02060409020205020404" pitchFamily="49" charset="0"/>
            </a:endParaRPr>
          </a:p>
          <a:p>
            <a:r>
              <a:rPr lang="fr-BE" sz="1600" dirty="0" smtClean="0">
                <a:sym typeface="Wingdings" panose="05000000000000000000" pitchFamily="2" charset="2"/>
              </a:rPr>
              <a:t> BIB </a:t>
            </a:r>
            <a:r>
              <a:rPr lang="fr-BE" sz="1600" dirty="0" err="1" smtClean="0">
                <a:sym typeface="Wingdings" panose="05000000000000000000" pitchFamily="2" charset="2"/>
              </a:rPr>
              <a:t>can</a:t>
            </a:r>
            <a:r>
              <a:rPr lang="fr-BE" sz="1600" dirty="0" smtClean="0">
                <a:sym typeface="Wingdings" panose="05000000000000000000" pitchFamily="2" charset="2"/>
              </a:rPr>
              <a:t> </a:t>
            </a:r>
            <a:r>
              <a:rPr lang="fr-BE" sz="1600" dirty="0" err="1" smtClean="0">
                <a:sym typeface="Wingdings" panose="05000000000000000000" pitchFamily="2" charset="2"/>
              </a:rPr>
              <a:t>be</a:t>
            </a:r>
            <a:r>
              <a:rPr lang="fr-BE" sz="1600" dirty="0" smtClean="0">
                <a:sym typeface="Wingdings" panose="05000000000000000000" pitchFamily="2" charset="2"/>
              </a:rPr>
              <a:t> </a:t>
            </a:r>
            <a:r>
              <a:rPr lang="fr-BE" sz="1600" dirty="0" err="1" smtClean="0">
                <a:sym typeface="Wingdings" panose="05000000000000000000" pitchFamily="2" charset="2"/>
              </a:rPr>
              <a:t>recatalogued</a:t>
            </a:r>
            <a:r>
              <a:rPr lang="fr-BE" sz="1600" dirty="0" smtClean="0">
                <a:sym typeface="Wingdings" panose="05000000000000000000" pitchFamily="2" charset="2"/>
              </a:rPr>
              <a:t> </a:t>
            </a:r>
            <a:r>
              <a:rPr lang="fr-BE" sz="1600" dirty="0" err="1" smtClean="0">
                <a:sym typeface="Wingdings" panose="05000000000000000000" pitchFamily="2" charset="2"/>
              </a:rPr>
              <a:t>after</a:t>
            </a:r>
            <a:r>
              <a:rPr lang="fr-BE" sz="1600" dirty="0" smtClean="0">
                <a:sym typeface="Wingdings" panose="05000000000000000000" pitchFamily="2" charset="2"/>
              </a:rPr>
              <a:t> </a:t>
            </a:r>
            <a:r>
              <a:rPr lang="fr-BE" sz="1600" dirty="0" err="1" smtClean="0">
                <a:sym typeface="Wingdings" panose="05000000000000000000" pitchFamily="2" charset="2"/>
              </a:rPr>
              <a:t>loan</a:t>
            </a:r>
            <a:endParaRPr lang="fr-BE" sz="1600" dirty="0"/>
          </a:p>
        </p:txBody>
      </p:sp>
    </p:spTree>
    <p:extLst>
      <p:ext uri="{BB962C8B-B14F-4D97-AF65-F5344CB8AC3E}">
        <p14:creationId xmlns:p14="http://schemas.microsoft.com/office/powerpoint/2010/main" val="366447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E667ED75-B537-4810-9364-B7D9FE7FDC55}" type="slidenum">
              <a:rPr lang="en-US" smtClean="0"/>
              <a:pPr/>
              <a:t>23</a:t>
            </a:fld>
            <a:endParaRPr lang="en-US"/>
          </a:p>
        </p:txBody>
      </p:sp>
      <p:sp>
        <p:nvSpPr>
          <p:cNvPr id="3" name="Espace réservé du pied de page 2"/>
          <p:cNvSpPr>
            <a:spLocks noGrp="1"/>
          </p:cNvSpPr>
          <p:nvPr>
            <p:ph type="ftr" sz="quarter" idx="3"/>
          </p:nvPr>
        </p:nvSpPr>
        <p:spPr/>
        <p:txBody>
          <a:bodyPr/>
          <a:lstStyle/>
          <a:p>
            <a:r>
              <a:rPr lang="en-US" smtClean="0"/>
              <a:t>Scriptorium, a retro-cataloguing tool...</a:t>
            </a:r>
            <a:endParaRPr lang="en-US"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63" y="980728"/>
            <a:ext cx="6943725" cy="2943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7" y="4149081"/>
            <a:ext cx="6624736" cy="2391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801946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Results</a:t>
            </a:r>
            <a:endParaRPr lang="fr-BE" dirty="0"/>
          </a:p>
        </p:txBody>
      </p:sp>
      <p:sp>
        <p:nvSpPr>
          <p:cNvPr id="3" name="Espace réservé du contenu 2"/>
          <p:cNvSpPr>
            <a:spLocks noGrp="1"/>
          </p:cNvSpPr>
          <p:nvPr>
            <p:ph idx="1"/>
          </p:nvPr>
        </p:nvSpPr>
        <p:spPr/>
        <p:txBody>
          <a:bodyPr>
            <a:normAutofit lnSpcReduction="10000"/>
          </a:bodyPr>
          <a:lstStyle/>
          <a:p>
            <a:r>
              <a:rPr lang="fr-BE" dirty="0" err="1" smtClean="0"/>
              <a:t>Deployed</a:t>
            </a:r>
            <a:r>
              <a:rPr lang="fr-BE" dirty="0" smtClean="0"/>
              <a:t> in </a:t>
            </a:r>
            <a:r>
              <a:rPr lang="fr-BE" dirty="0"/>
              <a:t>3 </a:t>
            </a:r>
            <a:r>
              <a:rPr lang="fr-BE" dirty="0" err="1"/>
              <a:t>library</a:t>
            </a:r>
            <a:r>
              <a:rPr lang="fr-BE" dirty="0"/>
              <a:t> </a:t>
            </a:r>
            <a:r>
              <a:rPr lang="fr-BE" dirty="0" smtClean="0"/>
              <a:t>branches  </a:t>
            </a:r>
          </a:p>
          <a:p>
            <a:pPr lvl="1"/>
            <a:r>
              <a:rPr lang="fr-BE" dirty="0">
                <a:sym typeface="Wingdings" panose="05000000000000000000" pitchFamily="2" charset="2"/>
              </a:rPr>
              <a:t>-&gt; </a:t>
            </a:r>
            <a:r>
              <a:rPr lang="fr-BE" dirty="0"/>
              <a:t>3 instances</a:t>
            </a:r>
          </a:p>
          <a:p>
            <a:pPr lvl="1"/>
            <a:r>
              <a:rPr lang="fr-BE" dirty="0" smtClean="0"/>
              <a:t>1st Instance for the </a:t>
            </a:r>
            <a:r>
              <a:rPr lang="fr-BE" dirty="0" err="1" smtClean="0"/>
              <a:t>History</a:t>
            </a:r>
            <a:r>
              <a:rPr lang="fr-BE" dirty="0" smtClean="0"/>
              <a:t> Section</a:t>
            </a:r>
          </a:p>
          <a:p>
            <a:pPr lvl="1"/>
            <a:r>
              <a:rPr lang="fr-BE" dirty="0" smtClean="0"/>
              <a:t>10,000 books to encode</a:t>
            </a:r>
          </a:p>
          <a:p>
            <a:pPr lvl="2"/>
            <a:r>
              <a:rPr lang="fr-BE" dirty="0" err="1" smtClean="0"/>
              <a:t>Started</a:t>
            </a:r>
            <a:r>
              <a:rPr lang="fr-BE" dirty="0" smtClean="0"/>
              <a:t> in </a:t>
            </a:r>
            <a:r>
              <a:rPr lang="fr-BE" dirty="0" err="1" smtClean="0"/>
              <a:t>Mid-November</a:t>
            </a:r>
            <a:r>
              <a:rPr lang="fr-BE" dirty="0" smtClean="0"/>
              <a:t> 2013, </a:t>
            </a:r>
            <a:r>
              <a:rPr lang="fr-BE" dirty="0" err="1" smtClean="0"/>
              <a:t>finished</a:t>
            </a:r>
            <a:r>
              <a:rPr lang="fr-BE" dirty="0" smtClean="0"/>
              <a:t> </a:t>
            </a:r>
            <a:r>
              <a:rPr lang="fr-BE" dirty="0" err="1" smtClean="0"/>
              <a:t>less</a:t>
            </a:r>
            <a:r>
              <a:rPr lang="fr-BE" dirty="0" smtClean="0"/>
              <a:t> </a:t>
            </a:r>
            <a:r>
              <a:rPr lang="fr-BE" dirty="0" err="1" smtClean="0"/>
              <a:t>than</a:t>
            </a:r>
            <a:r>
              <a:rPr lang="fr-BE" dirty="0" smtClean="0"/>
              <a:t> 5 </a:t>
            </a:r>
            <a:r>
              <a:rPr lang="fr-BE" dirty="0" err="1" smtClean="0"/>
              <a:t>months</a:t>
            </a:r>
            <a:r>
              <a:rPr lang="fr-BE" dirty="0" smtClean="0"/>
              <a:t> </a:t>
            </a:r>
            <a:r>
              <a:rPr lang="fr-BE" dirty="0" err="1" smtClean="0"/>
              <a:t>later</a:t>
            </a:r>
            <a:endParaRPr lang="fr-BE" dirty="0" smtClean="0"/>
          </a:p>
          <a:p>
            <a:pPr lvl="2"/>
            <a:r>
              <a:rPr lang="fr-BE" dirty="0" err="1" smtClean="0"/>
              <a:t>Ready</a:t>
            </a:r>
            <a:r>
              <a:rPr lang="fr-BE" dirty="0" smtClean="0"/>
              <a:t> for the RFID Project</a:t>
            </a:r>
          </a:p>
          <a:p>
            <a:pPr lvl="1"/>
            <a:endParaRPr lang="fr-BE" dirty="0" smtClean="0"/>
          </a:p>
          <a:p>
            <a:r>
              <a:rPr lang="fr-BE" dirty="0" smtClean="0"/>
              <a:t>For the 3 instances, </a:t>
            </a:r>
            <a:r>
              <a:rPr lang="fr-BE" b="1" dirty="0" smtClean="0"/>
              <a:t>more </a:t>
            </a:r>
            <a:r>
              <a:rPr lang="fr-BE" b="1" dirty="0" err="1" smtClean="0"/>
              <a:t>than</a:t>
            </a:r>
            <a:r>
              <a:rPr lang="fr-BE" b="1" dirty="0" smtClean="0"/>
              <a:t> 20,600 books </a:t>
            </a:r>
            <a:r>
              <a:rPr lang="fr-BE" dirty="0" err="1" smtClean="0"/>
              <a:t>added</a:t>
            </a:r>
            <a:r>
              <a:rPr lang="fr-BE" dirty="0" smtClean="0"/>
              <a:t> in the ILS in 9 </a:t>
            </a:r>
            <a:r>
              <a:rPr lang="fr-BE" dirty="0" err="1" smtClean="0"/>
              <a:t>months</a:t>
            </a:r>
            <a:r>
              <a:rPr lang="fr-BE" dirty="0" smtClean="0"/>
              <a:t> time:</a:t>
            </a:r>
          </a:p>
          <a:p>
            <a:pPr lvl="1"/>
            <a:r>
              <a:rPr lang="fr-BE" dirty="0" smtClean="0"/>
              <a:t>No </a:t>
            </a:r>
            <a:r>
              <a:rPr lang="fr-BE" dirty="0" err="1" smtClean="0"/>
              <a:t>encoding</a:t>
            </a:r>
            <a:r>
              <a:rPr lang="fr-BE" dirty="0" smtClean="0"/>
              <a:t> </a:t>
            </a:r>
            <a:r>
              <a:rPr lang="fr-BE" dirty="0" err="1" smtClean="0"/>
              <a:t>everyday</a:t>
            </a:r>
            <a:r>
              <a:rPr lang="fr-BE" dirty="0" smtClean="0"/>
              <a:t>!</a:t>
            </a:r>
          </a:p>
          <a:p>
            <a:pPr lvl="1"/>
            <a:r>
              <a:rPr lang="fr-BE" dirty="0" smtClean="0"/>
              <a:t>Most of </a:t>
            </a:r>
            <a:r>
              <a:rPr lang="fr-BE" dirty="0" err="1" smtClean="0"/>
              <a:t>them</a:t>
            </a:r>
            <a:r>
              <a:rPr lang="fr-BE" dirty="0" smtClean="0"/>
              <a:t> </a:t>
            </a:r>
            <a:r>
              <a:rPr lang="fr-BE" dirty="0" err="1" smtClean="0"/>
              <a:t>published</a:t>
            </a:r>
            <a:r>
              <a:rPr lang="fr-BE" dirty="0" smtClean="0"/>
              <a:t> </a:t>
            </a:r>
            <a:r>
              <a:rPr lang="fr-BE" dirty="0" err="1" smtClean="0"/>
              <a:t>between</a:t>
            </a:r>
            <a:r>
              <a:rPr lang="fr-BE" dirty="0" smtClean="0"/>
              <a:t> 1950 and 1979</a:t>
            </a:r>
          </a:p>
          <a:p>
            <a:pPr lvl="1"/>
            <a:r>
              <a:rPr lang="fr-BE" dirty="0" err="1"/>
              <a:t>Some</a:t>
            </a:r>
            <a:r>
              <a:rPr lang="fr-BE" dirty="0"/>
              <a:t> </a:t>
            </a:r>
            <a:r>
              <a:rPr lang="fr-BE" dirty="0" err="1"/>
              <a:t>were</a:t>
            </a:r>
            <a:r>
              <a:rPr lang="fr-BE" dirty="0"/>
              <a:t> </a:t>
            </a:r>
            <a:r>
              <a:rPr lang="fr-BE" dirty="0" err="1"/>
              <a:t>also</a:t>
            </a:r>
            <a:r>
              <a:rPr lang="fr-BE" dirty="0"/>
              <a:t> </a:t>
            </a:r>
            <a:r>
              <a:rPr lang="fr-BE" dirty="0" err="1"/>
              <a:t>published</a:t>
            </a:r>
            <a:r>
              <a:rPr lang="fr-BE" dirty="0"/>
              <a:t> in the 2000s!!</a:t>
            </a:r>
          </a:p>
          <a:p>
            <a:pPr lvl="1"/>
            <a:r>
              <a:rPr lang="fr-BE" dirty="0" smtClean="0"/>
              <a:t>1,882 have </a:t>
            </a:r>
            <a:r>
              <a:rPr lang="fr-BE" dirty="0" err="1" smtClean="0"/>
              <a:t>got</a:t>
            </a:r>
            <a:r>
              <a:rPr lang="fr-BE" dirty="0" smtClean="0"/>
              <a:t> an ISBN</a:t>
            </a:r>
          </a:p>
          <a:p>
            <a:pPr lvl="2"/>
            <a:r>
              <a:rPr lang="fr-BE" dirty="0" smtClean="0"/>
              <a:t>Most </a:t>
            </a:r>
            <a:r>
              <a:rPr lang="fr-BE" dirty="0" err="1"/>
              <a:t>recent</a:t>
            </a:r>
            <a:r>
              <a:rPr lang="fr-BE" dirty="0"/>
              <a:t> books are </a:t>
            </a:r>
            <a:r>
              <a:rPr lang="fr-BE" dirty="0" err="1"/>
              <a:t>properly</a:t>
            </a:r>
            <a:r>
              <a:rPr lang="fr-BE" dirty="0"/>
              <a:t> </a:t>
            </a:r>
            <a:r>
              <a:rPr lang="fr-BE" dirty="0" err="1" smtClean="0"/>
              <a:t>recatalogued</a:t>
            </a:r>
            <a:r>
              <a:rPr lang="fr-BE" dirty="0" smtClean="0"/>
              <a:t>!</a:t>
            </a:r>
          </a:p>
          <a:p>
            <a:pPr lvl="1"/>
            <a:r>
              <a:rPr lang="fr-BE" dirty="0" err="1" smtClean="0"/>
              <a:t>Better</a:t>
            </a:r>
            <a:r>
              <a:rPr lang="fr-BE" dirty="0" smtClean="0"/>
              <a:t> to check </a:t>
            </a:r>
            <a:r>
              <a:rPr lang="fr-BE" dirty="0" err="1" smtClean="0"/>
              <a:t>every</a:t>
            </a:r>
            <a:r>
              <a:rPr lang="fr-BE" dirty="0" smtClean="0"/>
              <a:t> </a:t>
            </a:r>
            <a:r>
              <a:rPr lang="fr-BE" dirty="0" err="1" smtClean="0"/>
              <a:t>morning</a:t>
            </a:r>
            <a:r>
              <a:rPr lang="fr-BE" dirty="0" smtClean="0"/>
              <a:t> if night import </a:t>
            </a:r>
            <a:r>
              <a:rPr lang="fr-BE" dirty="0" err="1" smtClean="0"/>
              <a:t>ran</a:t>
            </a:r>
            <a:r>
              <a:rPr lang="fr-BE" dirty="0" smtClean="0"/>
              <a:t> </a:t>
            </a:r>
            <a:r>
              <a:rPr lang="fr-BE" dirty="0" err="1" smtClean="0"/>
              <a:t>successfully</a:t>
            </a:r>
            <a:endParaRPr lang="fr-BE" dirty="0" smtClean="0"/>
          </a:p>
          <a:p>
            <a:pPr marL="114300" indent="0">
              <a:buNone/>
            </a:pP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24</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Tree>
    <p:extLst>
      <p:ext uri="{BB962C8B-B14F-4D97-AF65-F5344CB8AC3E}">
        <p14:creationId xmlns:p14="http://schemas.microsoft.com/office/powerpoint/2010/main" val="4169181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7920880" cy="1143000"/>
          </a:xfrm>
        </p:spPr>
        <p:txBody>
          <a:bodyPr/>
          <a:lstStyle/>
          <a:p>
            <a:r>
              <a:rPr lang="fr-BE" dirty="0" smtClean="0"/>
              <a:t>Publication </a:t>
            </a:r>
            <a:r>
              <a:rPr lang="fr-BE" dirty="0" err="1" smtClean="0"/>
              <a:t>Years</a:t>
            </a:r>
            <a:r>
              <a:rPr lang="fr-BE" dirty="0" smtClean="0"/>
              <a:t> of All Scriptorium Items</a:t>
            </a:r>
            <a:endParaRPr lang="fr-BE"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622725800"/>
              </p:ext>
            </p:extLst>
          </p:nvPr>
        </p:nvGraphicFramePr>
        <p:xfrm>
          <a:off x="457200" y="1412875"/>
          <a:ext cx="7620000" cy="4987925"/>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2"/>
          </p:nvPr>
        </p:nvSpPr>
        <p:spPr/>
        <p:txBody>
          <a:bodyPr/>
          <a:lstStyle/>
          <a:p>
            <a:fld id="{E667ED75-B537-4810-9364-B7D9FE7FDC55}" type="slidenum">
              <a:rPr lang="en-US" smtClean="0"/>
              <a:pPr/>
              <a:t>25</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Tree>
    <p:extLst>
      <p:ext uri="{BB962C8B-B14F-4D97-AF65-F5344CB8AC3E}">
        <p14:creationId xmlns:p14="http://schemas.microsoft.com/office/powerpoint/2010/main" val="31730509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How </a:t>
            </a:r>
            <a:r>
              <a:rPr lang="fr-BE" dirty="0" err="1" smtClean="0"/>
              <a:t>many</a:t>
            </a:r>
            <a:r>
              <a:rPr lang="fr-BE" dirty="0" smtClean="0"/>
              <a:t> minutes per record?</a:t>
            </a:r>
            <a:endParaRPr lang="fr-BE"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347445124"/>
              </p:ext>
            </p:extLst>
          </p:nvPr>
        </p:nvGraphicFramePr>
        <p:xfrm>
          <a:off x="251520" y="1412875"/>
          <a:ext cx="7992888" cy="4608413"/>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2"/>
          </p:nvPr>
        </p:nvSpPr>
        <p:spPr/>
        <p:txBody>
          <a:bodyPr/>
          <a:lstStyle/>
          <a:p>
            <a:fld id="{E667ED75-B537-4810-9364-B7D9FE7FDC55}" type="slidenum">
              <a:rPr lang="en-US" smtClean="0"/>
              <a:pPr/>
              <a:t>26</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
        <p:nvSpPr>
          <p:cNvPr id="10" name="ZoneTexte 9"/>
          <p:cNvSpPr txBox="1"/>
          <p:nvPr/>
        </p:nvSpPr>
        <p:spPr>
          <a:xfrm>
            <a:off x="614584" y="6186790"/>
            <a:ext cx="7632848" cy="338554"/>
          </a:xfrm>
          <a:prstGeom prst="rect">
            <a:avLst/>
          </a:prstGeom>
          <a:noFill/>
        </p:spPr>
        <p:txBody>
          <a:bodyPr wrap="square" rtlCol="0">
            <a:spAutoFit/>
          </a:bodyPr>
          <a:lstStyle/>
          <a:p>
            <a:pPr algn="ctr"/>
            <a:r>
              <a:rPr lang="fr-BE" sz="1600" b="1" dirty="0" err="1" smtClean="0">
                <a:solidFill>
                  <a:srgbClr val="0070C0"/>
                </a:solidFill>
              </a:rPr>
              <a:t>Stud</a:t>
            </a:r>
            <a:r>
              <a:rPr lang="fr-BE" sz="1600" dirty="0" smtClean="0">
                <a:solidFill>
                  <a:srgbClr val="0070C0"/>
                </a:solidFill>
              </a:rPr>
              <a:t> </a:t>
            </a:r>
            <a:r>
              <a:rPr lang="fr-BE" sz="1600" dirty="0" smtClean="0"/>
              <a:t>= </a:t>
            </a:r>
            <a:r>
              <a:rPr lang="fr-BE" sz="1600" dirty="0" err="1" smtClean="0"/>
              <a:t>Students</a:t>
            </a:r>
            <a:r>
              <a:rPr lang="fr-BE" sz="1600" dirty="0" smtClean="0"/>
              <a:t> ; </a:t>
            </a:r>
            <a:r>
              <a:rPr lang="fr-BE" sz="1600" b="1" dirty="0" smtClean="0">
                <a:solidFill>
                  <a:srgbClr val="FFC000"/>
                </a:solidFill>
              </a:rPr>
              <a:t>Staff</a:t>
            </a:r>
            <a:r>
              <a:rPr lang="fr-BE" sz="1600" dirty="0" smtClean="0"/>
              <a:t> = (</a:t>
            </a:r>
            <a:r>
              <a:rPr lang="fr-BE" sz="1600" dirty="0" err="1" smtClean="0"/>
              <a:t>Low</a:t>
            </a:r>
            <a:r>
              <a:rPr lang="fr-BE" sz="1600" dirty="0" smtClean="0"/>
              <a:t> </a:t>
            </a:r>
            <a:r>
              <a:rPr lang="fr-BE" sz="1600" dirty="0" err="1" smtClean="0"/>
              <a:t>Qualified</a:t>
            </a:r>
            <a:r>
              <a:rPr lang="fr-BE" sz="1600" dirty="0" smtClean="0"/>
              <a:t>) Library Staff ; </a:t>
            </a:r>
            <a:r>
              <a:rPr lang="fr-BE" sz="1600" b="1" dirty="0" smtClean="0">
                <a:solidFill>
                  <a:schemeClr val="accent1">
                    <a:lumMod val="50000"/>
                  </a:schemeClr>
                </a:solidFill>
              </a:rPr>
              <a:t>Lib</a:t>
            </a:r>
            <a:r>
              <a:rPr lang="fr-BE" sz="1600" dirty="0" smtClean="0">
                <a:solidFill>
                  <a:schemeClr val="accent1">
                    <a:lumMod val="50000"/>
                  </a:schemeClr>
                </a:solidFill>
              </a:rPr>
              <a:t> </a:t>
            </a:r>
            <a:r>
              <a:rPr lang="fr-BE" sz="1600" dirty="0" smtClean="0"/>
              <a:t>= </a:t>
            </a:r>
            <a:r>
              <a:rPr lang="fr-BE" sz="1600" dirty="0" err="1" smtClean="0"/>
              <a:t>Librarians</a:t>
            </a:r>
            <a:r>
              <a:rPr lang="fr-BE" sz="1600" dirty="0" smtClean="0"/>
              <a:t>/</a:t>
            </a:r>
            <a:r>
              <a:rPr lang="fr-BE" sz="1600" dirty="0" err="1" smtClean="0"/>
              <a:t>Cataloguers</a:t>
            </a:r>
            <a:endParaRPr lang="fr-BE" sz="1600" dirty="0"/>
          </a:p>
        </p:txBody>
      </p:sp>
    </p:spTree>
    <p:extLst>
      <p:ext uri="{BB962C8B-B14F-4D97-AF65-F5344CB8AC3E}">
        <p14:creationId xmlns:p14="http://schemas.microsoft.com/office/powerpoint/2010/main" val="40666590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Conclusions</a:t>
            </a:r>
            <a:endParaRPr lang="fr-BE" dirty="0"/>
          </a:p>
        </p:txBody>
      </p:sp>
      <p:sp>
        <p:nvSpPr>
          <p:cNvPr id="3" name="Espace réservé du contenu 2"/>
          <p:cNvSpPr>
            <a:spLocks noGrp="1"/>
          </p:cNvSpPr>
          <p:nvPr>
            <p:ph idx="1"/>
          </p:nvPr>
        </p:nvSpPr>
        <p:spPr/>
        <p:txBody>
          <a:bodyPr>
            <a:normAutofit lnSpcReduction="10000"/>
          </a:bodyPr>
          <a:lstStyle/>
          <a:p>
            <a:r>
              <a:rPr lang="fr-BE" sz="2000" dirty="0" err="1"/>
              <a:t>Probably</a:t>
            </a:r>
            <a:r>
              <a:rPr lang="fr-BE" sz="2000" dirty="0"/>
              <a:t> not </a:t>
            </a:r>
            <a:r>
              <a:rPr lang="fr-BE" sz="2000" dirty="0" err="1"/>
              <a:t>achieved</a:t>
            </a:r>
            <a:r>
              <a:rPr lang="fr-BE" sz="2000" dirty="0"/>
              <a:t> </a:t>
            </a:r>
            <a:r>
              <a:rPr lang="fr-BE" sz="2000" dirty="0" err="1"/>
              <a:t>with</a:t>
            </a:r>
            <a:r>
              <a:rPr lang="fr-BE" sz="2000" dirty="0"/>
              <a:t> Aleph Quick </a:t>
            </a:r>
            <a:r>
              <a:rPr lang="fr-BE" sz="2000" dirty="0" err="1"/>
              <a:t>Catalog</a:t>
            </a:r>
            <a:endParaRPr lang="fr-BE" sz="2000" dirty="0"/>
          </a:p>
          <a:p>
            <a:endParaRPr lang="fr-BE" sz="2000" dirty="0" smtClean="0"/>
          </a:p>
          <a:p>
            <a:r>
              <a:rPr lang="fr-BE" sz="2000" dirty="0" smtClean="0"/>
              <a:t>Project </a:t>
            </a:r>
            <a:r>
              <a:rPr lang="fr-BE" sz="2000" dirty="0" err="1" smtClean="0"/>
              <a:t>well</a:t>
            </a:r>
            <a:r>
              <a:rPr lang="fr-BE" sz="2000" dirty="0" smtClean="0"/>
              <a:t> </a:t>
            </a:r>
            <a:r>
              <a:rPr lang="fr-BE" sz="2000" dirty="0" err="1"/>
              <a:t>accepted</a:t>
            </a:r>
            <a:r>
              <a:rPr lang="fr-BE" sz="2000" dirty="0"/>
              <a:t> by the </a:t>
            </a:r>
            <a:r>
              <a:rPr lang="fr-BE" sz="2000" dirty="0" err="1" smtClean="0"/>
              <a:t>librarians</a:t>
            </a:r>
            <a:r>
              <a:rPr lang="fr-BE" sz="2000" dirty="0" smtClean="0"/>
              <a:t> </a:t>
            </a:r>
          </a:p>
          <a:p>
            <a:pPr lvl="1"/>
            <a:r>
              <a:rPr lang="fr-BE" sz="1800" dirty="0" err="1"/>
              <a:t>E</a:t>
            </a:r>
            <a:r>
              <a:rPr lang="fr-BE" sz="1800" dirty="0" err="1" smtClean="0"/>
              <a:t>ven</a:t>
            </a:r>
            <a:r>
              <a:rPr lang="fr-BE" sz="1800" dirty="0" smtClean="0"/>
              <a:t> by </a:t>
            </a:r>
            <a:r>
              <a:rPr lang="fr-BE" sz="1800" dirty="0" err="1" smtClean="0"/>
              <a:t>catalog</a:t>
            </a:r>
            <a:r>
              <a:rPr lang="fr-BE" sz="1800" dirty="0" smtClean="0"/>
              <a:t> </a:t>
            </a:r>
            <a:r>
              <a:rPr lang="fr-BE" sz="1800" dirty="0" err="1" smtClean="0"/>
              <a:t>specialists</a:t>
            </a:r>
            <a:endParaRPr lang="fr-BE" sz="1800" dirty="0" smtClean="0"/>
          </a:p>
          <a:p>
            <a:pPr lvl="1"/>
            <a:r>
              <a:rPr lang="fr-BE" sz="1800" dirty="0" err="1" smtClean="0"/>
              <a:t>Opportunity</a:t>
            </a:r>
            <a:r>
              <a:rPr lang="fr-BE" sz="1800" dirty="0" smtClean="0"/>
              <a:t> to have </a:t>
            </a:r>
            <a:r>
              <a:rPr lang="fr-BE" sz="1800" dirty="0" err="1" smtClean="0"/>
              <a:t>less</a:t>
            </a:r>
            <a:r>
              <a:rPr lang="fr-BE" sz="1800" dirty="0" smtClean="0"/>
              <a:t> </a:t>
            </a:r>
            <a:r>
              <a:rPr lang="fr-BE" sz="1800" dirty="0" err="1" smtClean="0"/>
              <a:t>uncatalogued</a:t>
            </a:r>
            <a:r>
              <a:rPr lang="fr-BE" sz="1800" dirty="0" smtClean="0"/>
              <a:t> items</a:t>
            </a:r>
          </a:p>
          <a:p>
            <a:pPr lvl="1"/>
            <a:r>
              <a:rPr lang="en-US" sz="1800" dirty="0" smtClean="0"/>
              <a:t>Some </a:t>
            </a:r>
            <a:r>
              <a:rPr lang="en-US" sz="1800" dirty="0"/>
              <a:t>other library branches would like an instance</a:t>
            </a:r>
          </a:p>
          <a:p>
            <a:pPr lvl="1"/>
            <a:endParaRPr lang="fr-BE" sz="1800" dirty="0" smtClean="0"/>
          </a:p>
          <a:p>
            <a:r>
              <a:rPr lang="fr-BE" sz="2000" dirty="0" smtClean="0"/>
              <a:t>Positive </a:t>
            </a:r>
            <a:r>
              <a:rPr lang="fr-BE" sz="2000" dirty="0" err="1" smtClean="0"/>
              <a:t>side</a:t>
            </a:r>
            <a:r>
              <a:rPr lang="fr-BE" sz="2000" dirty="0" smtClean="0"/>
              <a:t> </a:t>
            </a:r>
            <a:r>
              <a:rPr lang="fr-BE" sz="2000" dirty="0" err="1" smtClean="0"/>
              <a:t>effects</a:t>
            </a:r>
            <a:endParaRPr lang="fr-BE" sz="2000" dirty="0" smtClean="0"/>
          </a:p>
          <a:p>
            <a:pPr lvl="1"/>
            <a:r>
              <a:rPr lang="fr-BE" sz="1800" dirty="0" smtClean="0"/>
              <a:t>Team spirit: Collaborations </a:t>
            </a:r>
            <a:r>
              <a:rPr lang="fr-BE" sz="1800" dirty="0" err="1" smtClean="0"/>
              <a:t>between</a:t>
            </a:r>
            <a:r>
              <a:rPr lang="fr-BE" sz="1800" dirty="0" smtClean="0"/>
              <a:t> </a:t>
            </a:r>
            <a:r>
              <a:rPr lang="fr-BE" sz="1800" dirty="0" err="1" smtClean="0"/>
              <a:t>librarians</a:t>
            </a:r>
            <a:r>
              <a:rPr lang="fr-BE" sz="1800" dirty="0" smtClean="0"/>
              <a:t> have </a:t>
            </a:r>
            <a:r>
              <a:rPr lang="fr-BE" sz="1800" dirty="0" err="1" smtClean="0"/>
              <a:t>become</a:t>
            </a:r>
            <a:r>
              <a:rPr lang="fr-BE" sz="1800" dirty="0" smtClean="0"/>
              <a:t> more intense (</a:t>
            </a:r>
            <a:r>
              <a:rPr lang="fr-BE" sz="1800" dirty="0" err="1" smtClean="0"/>
              <a:t>some</a:t>
            </a:r>
            <a:r>
              <a:rPr lang="fr-BE" sz="1800" dirty="0" smtClean="0"/>
              <a:t> </a:t>
            </a:r>
            <a:r>
              <a:rPr lang="fr-BE" sz="1800" dirty="0" err="1" smtClean="0"/>
              <a:t>from</a:t>
            </a:r>
            <a:r>
              <a:rPr lang="fr-BE" sz="1800" dirty="0" smtClean="0"/>
              <a:t> </a:t>
            </a:r>
            <a:r>
              <a:rPr lang="fr-BE" sz="1800" dirty="0" err="1" smtClean="0"/>
              <a:t>other</a:t>
            </a:r>
            <a:r>
              <a:rPr lang="fr-BE" sz="1800" dirty="0" smtClean="0"/>
              <a:t> </a:t>
            </a:r>
            <a:r>
              <a:rPr lang="fr-BE" sz="1800" dirty="0" err="1" smtClean="0"/>
              <a:t>libraries</a:t>
            </a:r>
            <a:r>
              <a:rPr lang="fr-BE" sz="1800" dirty="0" smtClean="0"/>
              <a:t> came to help)</a:t>
            </a:r>
          </a:p>
          <a:p>
            <a:pPr lvl="1"/>
            <a:r>
              <a:rPr lang="fr-BE" sz="1800" dirty="0" err="1" smtClean="0"/>
              <a:t>Low</a:t>
            </a:r>
            <a:r>
              <a:rPr lang="fr-BE" sz="1800" dirty="0" smtClean="0"/>
              <a:t> </a:t>
            </a:r>
            <a:r>
              <a:rPr lang="fr-BE" sz="1800" dirty="0" err="1" smtClean="0"/>
              <a:t>qualified</a:t>
            </a:r>
            <a:r>
              <a:rPr lang="fr-BE" sz="1800" dirty="0" smtClean="0"/>
              <a:t> </a:t>
            </a:r>
            <a:r>
              <a:rPr lang="fr-BE" sz="1800" dirty="0" err="1" smtClean="0"/>
              <a:t>colleagues</a:t>
            </a:r>
            <a:r>
              <a:rPr lang="fr-BE" sz="1800" dirty="0" smtClean="0"/>
              <a:t> happy </a:t>
            </a:r>
            <a:r>
              <a:rPr lang="fr-BE" sz="1800" dirty="0"/>
              <a:t>to help -&gt; </a:t>
            </a:r>
            <a:r>
              <a:rPr lang="fr-BE" sz="1800" dirty="0" err="1" smtClean="0"/>
              <a:t>work</a:t>
            </a:r>
            <a:r>
              <a:rPr lang="fr-BE" sz="1800" dirty="0" smtClean="0"/>
              <a:t> </a:t>
            </a:r>
            <a:r>
              <a:rPr lang="fr-BE" sz="1800" dirty="0" err="1" smtClean="0"/>
              <a:t>acknowledged</a:t>
            </a:r>
            <a:endParaRPr lang="fr-BE" sz="1800" dirty="0"/>
          </a:p>
          <a:p>
            <a:endParaRPr lang="fr-BE" dirty="0"/>
          </a:p>
          <a:p>
            <a:r>
              <a:rPr lang="fr-BE" sz="2000" dirty="0" err="1" smtClean="0"/>
              <a:t>Additional</a:t>
            </a:r>
            <a:r>
              <a:rPr lang="fr-BE" sz="2000" dirty="0" smtClean="0"/>
              <a:t> jobs to </a:t>
            </a:r>
            <a:r>
              <a:rPr lang="fr-BE" sz="2000" dirty="0" err="1" smtClean="0"/>
              <a:t>enrich</a:t>
            </a:r>
            <a:r>
              <a:rPr lang="fr-BE" sz="2000" dirty="0" smtClean="0"/>
              <a:t> the </a:t>
            </a:r>
            <a:r>
              <a:rPr lang="fr-BE" sz="2000" dirty="0" err="1" smtClean="0"/>
              <a:t>metadata</a:t>
            </a:r>
            <a:r>
              <a:rPr lang="fr-BE" sz="2000" dirty="0" smtClean="0"/>
              <a:t> of the </a:t>
            </a:r>
            <a:r>
              <a:rPr lang="fr-BE" sz="2000" dirty="0" err="1" smtClean="0"/>
              <a:t>most</a:t>
            </a:r>
            <a:r>
              <a:rPr lang="fr-BE" sz="2000" dirty="0" smtClean="0"/>
              <a:t> </a:t>
            </a:r>
            <a:r>
              <a:rPr lang="fr-BE" sz="2000" dirty="0" err="1" smtClean="0"/>
              <a:t>recent</a:t>
            </a:r>
            <a:r>
              <a:rPr lang="fr-BE" sz="2000" dirty="0" smtClean="0"/>
              <a:t> books?</a:t>
            </a:r>
          </a:p>
          <a:p>
            <a:endParaRPr lang="fr-BE" sz="2000" dirty="0" smtClean="0"/>
          </a:p>
          <a:p>
            <a:r>
              <a:rPr lang="fr-BE" sz="2000" dirty="0" smtClean="0"/>
              <a:t>Open to </a:t>
            </a:r>
            <a:r>
              <a:rPr lang="fr-BE" sz="2000" dirty="0" err="1" smtClean="0"/>
              <a:t>create</a:t>
            </a:r>
            <a:r>
              <a:rPr lang="fr-BE" sz="2000" dirty="0" smtClean="0"/>
              <a:t> instances for </a:t>
            </a:r>
            <a:r>
              <a:rPr lang="fr-BE" sz="2000" dirty="0" err="1" smtClean="0"/>
              <a:t>any</a:t>
            </a:r>
            <a:r>
              <a:rPr lang="fr-BE" sz="2000" dirty="0" smtClean="0"/>
              <a:t> </a:t>
            </a:r>
            <a:r>
              <a:rPr lang="fr-BE" sz="2000" dirty="0" err="1" smtClean="0"/>
              <a:t>external</a:t>
            </a:r>
            <a:r>
              <a:rPr lang="fr-BE" sz="2000" dirty="0" smtClean="0"/>
              <a:t> </a:t>
            </a:r>
            <a:r>
              <a:rPr lang="fr-BE" sz="2000" dirty="0" err="1" smtClean="0"/>
              <a:t>partner</a:t>
            </a:r>
            <a:r>
              <a:rPr lang="fr-BE" sz="2000" dirty="0" smtClean="0"/>
              <a:t>/</a:t>
            </a:r>
            <a:r>
              <a:rPr lang="fr-BE" sz="2000" dirty="0" err="1" smtClean="0"/>
              <a:t>library</a:t>
            </a:r>
            <a:endParaRPr lang="fr-BE" sz="2000" dirty="0" smtClean="0"/>
          </a:p>
          <a:p>
            <a:endParaRPr lang="fr-BE" dirty="0">
              <a:solidFill>
                <a:srgbClr val="FF0000"/>
              </a:solidFill>
            </a:endParaRPr>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27</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spTree>
    <p:extLst>
      <p:ext uri="{BB962C8B-B14F-4D97-AF65-F5344CB8AC3E}">
        <p14:creationId xmlns:p14="http://schemas.microsoft.com/office/powerpoint/2010/main" val="1272335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28</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4724" y="1484784"/>
            <a:ext cx="3007221" cy="3007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Espace réservé du contenu 2"/>
          <p:cNvSpPr txBox="1">
            <a:spLocks/>
          </p:cNvSpPr>
          <p:nvPr/>
        </p:nvSpPr>
        <p:spPr>
          <a:xfrm>
            <a:off x="457200" y="5189024"/>
            <a:ext cx="7859216" cy="535888"/>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0" indent="0" algn="ctr">
              <a:buNone/>
            </a:pPr>
            <a:r>
              <a:rPr lang="fr-BE" sz="1800" u="sng" dirty="0" smtClean="0">
                <a:solidFill>
                  <a:schemeClr val="tx2"/>
                </a:solidFill>
              </a:rPr>
              <a:t>francois.renaville@ulg.ac.be</a:t>
            </a:r>
            <a:r>
              <a:rPr lang="fr-BE" sz="1800" dirty="0" smtClean="0"/>
              <a:t>   |   </a:t>
            </a:r>
            <a:r>
              <a:rPr lang="fr-BE" sz="1800" u="sng" dirty="0">
                <a:solidFill>
                  <a:schemeClr val="tx2"/>
                </a:solidFill>
              </a:rPr>
              <a:t>S.Danhieux@ulg.ac.be</a:t>
            </a:r>
            <a:r>
              <a:rPr lang="fr-BE" sz="1800" dirty="0" smtClean="0">
                <a:solidFill>
                  <a:schemeClr val="tx2"/>
                </a:solidFill>
              </a:rPr>
              <a:t>  </a:t>
            </a:r>
          </a:p>
          <a:p>
            <a:pPr marL="0" indent="0" algn="ctr">
              <a:buFont typeface="Arial" pitchFamily="34" charset="0"/>
              <a:buNone/>
            </a:pPr>
            <a:endParaRPr lang="fr-BE" sz="1800" dirty="0" smtClean="0"/>
          </a:p>
        </p:txBody>
      </p:sp>
      <p:sp>
        <p:nvSpPr>
          <p:cNvPr id="8" name="ZoneTexte 7"/>
          <p:cNvSpPr txBox="1"/>
          <p:nvPr/>
        </p:nvSpPr>
        <p:spPr>
          <a:xfrm>
            <a:off x="2514726" y="6148006"/>
            <a:ext cx="3487216" cy="338554"/>
          </a:xfrm>
          <a:prstGeom prst="rect">
            <a:avLst/>
          </a:prstGeom>
          <a:noFill/>
        </p:spPr>
        <p:txBody>
          <a:bodyPr wrap="square" rtlCol="0">
            <a:spAutoFit/>
          </a:bodyPr>
          <a:lstStyle/>
          <a:p>
            <a:pPr algn="r"/>
            <a:r>
              <a:rPr lang="fr-BE" sz="1600" dirty="0" smtClean="0">
                <a:hlinkClick r:id="rId3"/>
              </a:rPr>
              <a:t>http</a:t>
            </a:r>
            <a:r>
              <a:rPr lang="fr-BE" sz="1600" dirty="0">
                <a:hlinkClick r:id="rId3"/>
              </a:rPr>
              <a:t>://</a:t>
            </a:r>
            <a:r>
              <a:rPr lang="fr-BE" sz="1600" dirty="0" smtClean="0">
                <a:hlinkClick r:id="rId3"/>
              </a:rPr>
              <a:t>hdl.handle.net/2268/171960</a:t>
            </a:r>
            <a:r>
              <a:rPr lang="fr-BE" sz="1600" dirty="0" smtClean="0"/>
              <a:t>  </a:t>
            </a:r>
            <a:endParaRPr lang="fr-BE" sz="1600" dirty="0"/>
          </a:p>
        </p:txBody>
      </p:sp>
    </p:spTree>
    <p:extLst>
      <p:ext uri="{BB962C8B-B14F-4D97-AF65-F5344CB8AC3E}">
        <p14:creationId xmlns:p14="http://schemas.microsoft.com/office/powerpoint/2010/main" val="2614594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University of </a:t>
            </a:r>
            <a:r>
              <a:rPr lang="fr-BE" dirty="0" err="1" smtClean="0"/>
              <a:t>Liege</a:t>
            </a:r>
            <a:r>
              <a:rPr lang="fr-BE" dirty="0" smtClean="0"/>
              <a:t> Library</a:t>
            </a:r>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3</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pic>
        <p:nvPicPr>
          <p:cNvPr id="6" name="Picture 4" descr="R:\Documents\publications\2012_IGeLU-Zurich\Belgium-map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3645024"/>
            <a:ext cx="3405510" cy="280251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7" name="Espace réservé du contenu 2"/>
          <p:cNvSpPr txBox="1">
            <a:spLocks/>
          </p:cNvSpPr>
          <p:nvPr/>
        </p:nvSpPr>
        <p:spPr>
          <a:xfrm>
            <a:off x="289248" y="1586755"/>
            <a:ext cx="4678288" cy="3733800"/>
          </a:xfrm>
          <a:prstGeom prst="rect">
            <a:avLst/>
          </a:prstGeom>
        </p:spPr>
        <p:txBody>
          <a:bodyPr vert="horz" lIns="91440" tIns="45720" rIns="91440" bIns="45720" rtlCol="0">
            <a:normAutofit fontScale="92500" lnSpcReduction="10000"/>
          </a:bodyPr>
          <a:lstStyle>
            <a:lvl1pPr marL="342900" indent="-228600" algn="l" defTabSz="914400" rtl="0" eaLnBrk="1" latinLnBrk="0" hangingPunct="1">
              <a:spcBef>
                <a:spcPct val="20000"/>
              </a:spcBef>
              <a:buClr>
                <a:schemeClr val="accent1"/>
              </a:buClr>
              <a:buSzPct val="120000"/>
              <a:buFont typeface="Arial" panose="020B0604020202020204"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tx2"/>
              </a:buClr>
              <a:buSzPct val="12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1"/>
              </a:buClr>
              <a:buSzPct val="12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tx2"/>
              </a:buClr>
              <a:buSzPct val="12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1"/>
              </a:buClr>
              <a:buSzPct val="12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r>
              <a:rPr lang="en-US" dirty="0" smtClean="0"/>
              <a:t>University founded in 1817</a:t>
            </a:r>
          </a:p>
          <a:p>
            <a:r>
              <a:rPr lang="en-US" dirty="0" smtClean="0"/>
              <a:t>5 main libraries:</a:t>
            </a:r>
          </a:p>
          <a:p>
            <a:pPr lvl="1"/>
            <a:r>
              <a:rPr lang="en-US" dirty="0" smtClean="0"/>
              <a:t>Arts &amp; Humanities Library</a:t>
            </a:r>
          </a:p>
          <a:p>
            <a:pPr lvl="1"/>
            <a:r>
              <a:rPr lang="en-US" dirty="0" smtClean="0"/>
              <a:t>Agronomy Library</a:t>
            </a:r>
          </a:p>
          <a:p>
            <a:pPr lvl="1"/>
            <a:r>
              <a:rPr lang="en-US" dirty="0" smtClean="0"/>
              <a:t>Law &amp; Social Sciences Library</a:t>
            </a:r>
          </a:p>
          <a:p>
            <a:pPr lvl="1"/>
            <a:r>
              <a:rPr lang="en-US" dirty="0" smtClean="0"/>
              <a:t>Life Sciences Library</a:t>
            </a:r>
          </a:p>
          <a:p>
            <a:pPr lvl="1"/>
            <a:r>
              <a:rPr lang="en-US" dirty="0" smtClean="0"/>
              <a:t>Science &amp; Technology Library</a:t>
            </a:r>
          </a:p>
          <a:p>
            <a:pPr lvl="1"/>
            <a:endParaRPr lang="en-US" dirty="0" smtClean="0"/>
          </a:p>
          <a:p>
            <a:pPr>
              <a:buSzPct val="100000"/>
              <a:buFont typeface="Wingdings 3" pitchFamily="18" charset="2"/>
              <a:buChar char=""/>
            </a:pPr>
            <a:r>
              <a:rPr lang="fr-BE" dirty="0" smtClean="0"/>
              <a:t> 18 </a:t>
            </a:r>
            <a:r>
              <a:rPr lang="fr-BE" dirty="0" err="1" smtClean="0"/>
              <a:t>library</a:t>
            </a:r>
            <a:r>
              <a:rPr lang="fr-BE" dirty="0" smtClean="0"/>
              <a:t> </a:t>
            </a:r>
            <a:r>
              <a:rPr lang="fr-BE" dirty="0" err="1" smtClean="0"/>
              <a:t>facilities</a:t>
            </a:r>
            <a:r>
              <a:rPr lang="fr-BE" dirty="0" smtClean="0"/>
              <a:t> (branches)</a:t>
            </a:r>
          </a:p>
          <a:p>
            <a:endParaRPr lang="en-US" dirty="0" smtClean="0"/>
          </a:p>
          <a:p>
            <a:r>
              <a:rPr lang="en-US" dirty="0" smtClean="0"/>
              <a:t>+ 1 Remote Storage</a:t>
            </a:r>
          </a:p>
          <a:p>
            <a:pPr lvl="1"/>
            <a:endParaRPr lang="en-US" dirty="0"/>
          </a:p>
        </p:txBody>
      </p:sp>
      <p:sp>
        <p:nvSpPr>
          <p:cNvPr id="8" name="ZoneTexte 7"/>
          <p:cNvSpPr txBox="1"/>
          <p:nvPr/>
        </p:nvSpPr>
        <p:spPr>
          <a:xfrm>
            <a:off x="4716016" y="1808076"/>
            <a:ext cx="4176464" cy="1645579"/>
          </a:xfrm>
          <a:prstGeom prst="rect">
            <a:avLst/>
          </a:prstGeom>
          <a:noFill/>
        </p:spPr>
        <p:txBody>
          <a:bodyPr wrap="square" rtlCol="0">
            <a:spAutoFit/>
          </a:bodyPr>
          <a:lstStyle/>
          <a:p>
            <a:r>
              <a:rPr lang="fr-BE" sz="2000" dirty="0" smtClean="0"/>
              <a:t>4 </a:t>
            </a:r>
            <a:r>
              <a:rPr lang="fr-BE" sz="2000" dirty="0" err="1" smtClean="0"/>
              <a:t>campuses</a:t>
            </a:r>
            <a:r>
              <a:rPr lang="fr-BE" sz="2000" dirty="0" smtClean="0"/>
              <a:t>:</a:t>
            </a:r>
          </a:p>
          <a:p>
            <a:pPr marL="538163" lvl="1" indent="-265113">
              <a:lnSpc>
                <a:spcPct val="80000"/>
              </a:lnSpc>
              <a:spcBef>
                <a:spcPts val="700"/>
              </a:spcBef>
              <a:buClr>
                <a:schemeClr val="accent1"/>
              </a:buClr>
              <a:buSzPct val="85000"/>
              <a:buFont typeface="Wingdings 3" pitchFamily="18" charset="2"/>
              <a:buChar char=""/>
            </a:pPr>
            <a:r>
              <a:rPr lang="fr-BE" dirty="0"/>
              <a:t>Liège Sart-</a:t>
            </a:r>
            <a:r>
              <a:rPr lang="fr-BE" dirty="0" err="1"/>
              <a:t>Tilman</a:t>
            </a:r>
            <a:r>
              <a:rPr lang="fr-BE" dirty="0"/>
              <a:t> (main campus)</a:t>
            </a:r>
          </a:p>
          <a:p>
            <a:pPr marL="538163" lvl="1" indent="-265113">
              <a:lnSpc>
                <a:spcPct val="80000"/>
              </a:lnSpc>
              <a:spcBef>
                <a:spcPts val="700"/>
              </a:spcBef>
              <a:buClr>
                <a:schemeClr val="accent1"/>
              </a:buClr>
              <a:buSzPct val="85000"/>
              <a:buFont typeface="Wingdings 3" pitchFamily="18" charset="2"/>
              <a:buChar char=""/>
            </a:pPr>
            <a:r>
              <a:rPr lang="fr-BE" dirty="0"/>
              <a:t>Liège City centre</a:t>
            </a:r>
          </a:p>
          <a:p>
            <a:pPr marL="538163" lvl="1" indent="-265113">
              <a:lnSpc>
                <a:spcPct val="80000"/>
              </a:lnSpc>
              <a:spcBef>
                <a:spcPts val="700"/>
              </a:spcBef>
              <a:buClr>
                <a:schemeClr val="accent1"/>
              </a:buClr>
              <a:buSzPct val="85000"/>
              <a:buFont typeface="Wingdings 3" pitchFamily="18" charset="2"/>
              <a:buChar char=""/>
            </a:pPr>
            <a:r>
              <a:rPr lang="fr-BE" dirty="0" smtClean="0"/>
              <a:t>Gembloux</a:t>
            </a:r>
          </a:p>
          <a:p>
            <a:pPr marL="538163" lvl="1" indent="-265113">
              <a:lnSpc>
                <a:spcPct val="80000"/>
              </a:lnSpc>
              <a:spcBef>
                <a:spcPts val="700"/>
              </a:spcBef>
              <a:buClr>
                <a:schemeClr val="accent1"/>
              </a:buClr>
              <a:buSzPct val="85000"/>
              <a:buFont typeface="Wingdings 3" pitchFamily="18" charset="2"/>
              <a:buChar char=""/>
            </a:pPr>
            <a:r>
              <a:rPr lang="fr-BE" dirty="0" smtClean="0"/>
              <a:t>Arlon</a:t>
            </a:r>
            <a:endParaRPr lang="fr-BE" dirty="0"/>
          </a:p>
        </p:txBody>
      </p:sp>
    </p:spTree>
    <p:extLst>
      <p:ext uri="{BB962C8B-B14F-4D97-AF65-F5344CB8AC3E}">
        <p14:creationId xmlns:p14="http://schemas.microsoft.com/office/powerpoint/2010/main" val="2235782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Library </a:t>
            </a:r>
            <a:r>
              <a:rPr lang="fr-BE" dirty="0" err="1" smtClean="0"/>
              <a:t>Print</a:t>
            </a:r>
            <a:r>
              <a:rPr lang="fr-BE" dirty="0" smtClean="0"/>
              <a:t> Collections</a:t>
            </a:r>
            <a:endParaRPr lang="fr-BE" dirty="0"/>
          </a:p>
        </p:txBody>
      </p:sp>
      <p:sp>
        <p:nvSpPr>
          <p:cNvPr id="3" name="Espace réservé du contenu 2"/>
          <p:cNvSpPr>
            <a:spLocks noGrp="1"/>
          </p:cNvSpPr>
          <p:nvPr>
            <p:ph idx="1"/>
          </p:nvPr>
        </p:nvSpPr>
        <p:spPr/>
        <p:txBody>
          <a:bodyPr>
            <a:normAutofit lnSpcReduction="10000"/>
          </a:bodyPr>
          <a:lstStyle/>
          <a:p>
            <a:r>
              <a:rPr lang="fr-BE" sz="2000" dirty="0" smtClean="0"/>
              <a:t>More </a:t>
            </a:r>
            <a:r>
              <a:rPr lang="fr-BE" sz="2000" dirty="0" err="1" smtClean="0"/>
              <a:t>than</a:t>
            </a:r>
            <a:r>
              <a:rPr lang="fr-BE" sz="2000" dirty="0" smtClean="0"/>
              <a:t> 2,000,000 books</a:t>
            </a:r>
          </a:p>
          <a:p>
            <a:pPr lvl="1"/>
            <a:r>
              <a:rPr lang="fr-BE" sz="1800" dirty="0" smtClean="0"/>
              <a:t>1,200,000 </a:t>
            </a:r>
            <a:r>
              <a:rPr lang="fr-BE" sz="1800" dirty="0" err="1" smtClean="0"/>
              <a:t>catalogued</a:t>
            </a:r>
            <a:r>
              <a:rPr lang="fr-BE" sz="1800" dirty="0" smtClean="0"/>
              <a:t> books</a:t>
            </a:r>
          </a:p>
          <a:p>
            <a:pPr lvl="1"/>
            <a:r>
              <a:rPr lang="fr-BE" sz="1800" dirty="0" smtClean="0"/>
              <a:t>800,000 </a:t>
            </a:r>
            <a:r>
              <a:rPr lang="fr-BE" sz="1800" dirty="0" err="1" smtClean="0"/>
              <a:t>uncatalogued</a:t>
            </a:r>
            <a:r>
              <a:rPr lang="fr-BE" sz="1800" dirty="0" smtClean="0"/>
              <a:t> books</a:t>
            </a:r>
          </a:p>
          <a:p>
            <a:endParaRPr lang="fr-BE" dirty="0"/>
          </a:p>
          <a:p>
            <a:pPr marL="114300" indent="0">
              <a:buNone/>
            </a:pPr>
            <a:endParaRPr lang="fr-BE" dirty="0"/>
          </a:p>
          <a:p>
            <a:endParaRPr lang="fr-BE" dirty="0" smtClean="0"/>
          </a:p>
          <a:p>
            <a:endParaRPr lang="fr-BE" dirty="0"/>
          </a:p>
          <a:p>
            <a:endParaRPr lang="fr-BE" dirty="0" smtClean="0"/>
          </a:p>
          <a:p>
            <a:endParaRPr lang="fr-BE" dirty="0"/>
          </a:p>
          <a:p>
            <a:r>
              <a:rPr lang="fr-BE" sz="2000" dirty="0" smtClean="0"/>
              <a:t>Automation </a:t>
            </a:r>
            <a:r>
              <a:rPr lang="fr-BE" sz="2000" dirty="0" err="1" smtClean="0"/>
              <a:t>started</a:t>
            </a:r>
            <a:r>
              <a:rPr lang="fr-BE" sz="2000" dirty="0" smtClean="0"/>
              <a:t> in the 1960s</a:t>
            </a:r>
          </a:p>
          <a:p>
            <a:r>
              <a:rPr lang="fr-BE" sz="2000" dirty="0" smtClean="0"/>
              <a:t>But </a:t>
            </a:r>
            <a:r>
              <a:rPr lang="fr-BE" sz="2000" dirty="0" err="1" smtClean="0"/>
              <a:t>only</a:t>
            </a:r>
            <a:r>
              <a:rPr lang="fr-BE" sz="2000" dirty="0" smtClean="0"/>
              <a:t> in the 1990s for </a:t>
            </a:r>
            <a:r>
              <a:rPr lang="fr-BE" sz="2000" dirty="0" err="1" smtClean="0"/>
              <a:t>some</a:t>
            </a:r>
            <a:r>
              <a:rPr lang="fr-BE" sz="2000" dirty="0" smtClean="0"/>
              <a:t> HS branches (</a:t>
            </a:r>
            <a:r>
              <a:rPr lang="fr-BE" sz="2000" dirty="0" err="1" smtClean="0"/>
              <a:t>big</a:t>
            </a:r>
            <a:r>
              <a:rPr lang="fr-BE" sz="2000" dirty="0" smtClean="0"/>
              <a:t> collections)</a:t>
            </a:r>
          </a:p>
          <a:p>
            <a:r>
              <a:rPr lang="fr-BE" sz="2000" dirty="0" err="1" smtClean="0"/>
              <a:t>Many</a:t>
            </a:r>
            <a:r>
              <a:rPr lang="fr-BE" sz="2000" dirty="0" smtClean="0"/>
              <a:t> books </a:t>
            </a:r>
            <a:r>
              <a:rPr lang="fr-BE" sz="2000" dirty="0" err="1" smtClean="0"/>
              <a:t>located</a:t>
            </a:r>
            <a:r>
              <a:rPr lang="fr-BE" sz="2000" dirty="0" smtClean="0"/>
              <a:t> in the </a:t>
            </a:r>
            <a:r>
              <a:rPr lang="fr-BE" sz="2000" dirty="0" err="1" smtClean="0"/>
              <a:t>Remote</a:t>
            </a:r>
            <a:r>
              <a:rPr lang="fr-BE" sz="2000" dirty="0" smtClean="0"/>
              <a:t> Storage</a:t>
            </a:r>
            <a:endParaRPr lang="fr-BE" sz="2000" dirty="0"/>
          </a:p>
          <a:p>
            <a:pPr lvl="1"/>
            <a:r>
              <a:rPr lang="fr-BE" sz="1800" dirty="0" smtClean="0"/>
              <a:t>+/- 300,000 </a:t>
            </a:r>
            <a:r>
              <a:rPr lang="fr-BE" sz="1800" dirty="0" err="1"/>
              <a:t>catalogued</a:t>
            </a:r>
            <a:r>
              <a:rPr lang="fr-BE" sz="1800" dirty="0"/>
              <a:t> books</a:t>
            </a:r>
          </a:p>
          <a:p>
            <a:pPr lvl="1"/>
            <a:r>
              <a:rPr lang="fr-BE" sz="1800" dirty="0" smtClean="0"/>
              <a:t>+/- 500,000 </a:t>
            </a:r>
            <a:r>
              <a:rPr lang="fr-BE" sz="1800" dirty="0" err="1"/>
              <a:t>uncatalogued</a:t>
            </a:r>
            <a:r>
              <a:rPr lang="fr-BE" sz="1800" dirty="0"/>
              <a:t> </a:t>
            </a:r>
            <a:r>
              <a:rPr lang="fr-BE" sz="1800" dirty="0" smtClean="0"/>
              <a:t>books</a:t>
            </a:r>
            <a:endParaRPr lang="fr-BE" sz="1800"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4</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graphicFrame>
        <p:nvGraphicFramePr>
          <p:cNvPr id="6" name="Graphique 5"/>
          <p:cNvGraphicFramePr/>
          <p:nvPr>
            <p:extLst>
              <p:ext uri="{D42A27DB-BD31-4B8C-83A1-F6EECF244321}">
                <p14:modId xmlns:p14="http://schemas.microsoft.com/office/powerpoint/2010/main" val="2131661359"/>
              </p:ext>
            </p:extLst>
          </p:nvPr>
        </p:nvGraphicFramePr>
        <p:xfrm>
          <a:off x="4139952" y="1224868"/>
          <a:ext cx="4176464" cy="2824088"/>
        </p:xfrm>
        <a:graphic>
          <a:graphicData uri="http://schemas.openxmlformats.org/drawingml/2006/chart">
            <c:chart xmlns:c="http://schemas.openxmlformats.org/drawingml/2006/chart" xmlns:r="http://schemas.openxmlformats.org/officeDocument/2006/relationships" r:id="rId2"/>
          </a:graphicData>
        </a:graphic>
      </p:graphicFrame>
      <p:sp>
        <p:nvSpPr>
          <p:cNvPr id="7" name="ZoneTexte 6"/>
          <p:cNvSpPr txBox="1"/>
          <p:nvPr/>
        </p:nvSpPr>
        <p:spPr>
          <a:xfrm>
            <a:off x="1055262" y="2636912"/>
            <a:ext cx="2880320" cy="1569660"/>
          </a:xfrm>
          <a:prstGeom prst="rect">
            <a:avLst/>
          </a:prstGeom>
          <a:noFill/>
        </p:spPr>
        <p:txBody>
          <a:bodyPr wrap="square" rtlCol="0">
            <a:spAutoFit/>
          </a:bodyPr>
          <a:lstStyle/>
          <a:p>
            <a:r>
              <a:rPr lang="fr-BE" sz="1600" dirty="0" err="1"/>
              <a:t>Also</a:t>
            </a:r>
            <a:r>
              <a:rPr lang="fr-BE" sz="1600" dirty="0"/>
              <a:t>: </a:t>
            </a:r>
          </a:p>
          <a:p>
            <a:pPr marL="285750" indent="-285750">
              <a:buFont typeface="Arial" panose="020B0604020202020204" pitchFamily="34" charset="0"/>
              <a:buChar char="•"/>
            </a:pPr>
            <a:r>
              <a:rPr lang="en-US" sz="1600" dirty="0"/>
              <a:t>50,000 maps</a:t>
            </a:r>
          </a:p>
          <a:p>
            <a:pPr marL="285750" indent="-285750">
              <a:buFont typeface="Arial" panose="020B0604020202020204" pitchFamily="34" charset="0"/>
              <a:buChar char="•"/>
            </a:pPr>
            <a:r>
              <a:rPr lang="en-US" sz="1600" dirty="0"/>
              <a:t>30,000 dissertations</a:t>
            </a:r>
          </a:p>
          <a:p>
            <a:pPr marL="285750" indent="-285750">
              <a:buFont typeface="Arial" panose="020B0604020202020204" pitchFamily="34" charset="0"/>
              <a:buChar char="•"/>
            </a:pPr>
            <a:r>
              <a:rPr lang="en-US" sz="1600" dirty="0"/>
              <a:t>6,500 manuscripts</a:t>
            </a:r>
          </a:p>
          <a:p>
            <a:pPr marL="285750" indent="-285750">
              <a:buFont typeface="Arial" panose="020B0604020202020204" pitchFamily="34" charset="0"/>
              <a:buChar char="•"/>
            </a:pPr>
            <a:r>
              <a:rPr lang="en-US" sz="1600" dirty="0"/>
              <a:t>565 </a:t>
            </a:r>
            <a:r>
              <a:rPr lang="en-US" sz="1600" dirty="0" err="1"/>
              <a:t>incunables</a:t>
            </a:r>
            <a:endParaRPr lang="en-US" sz="1600" dirty="0"/>
          </a:p>
          <a:p>
            <a:pPr marL="285750" indent="-285750">
              <a:buFont typeface="Arial" panose="020B0604020202020204" pitchFamily="34" charset="0"/>
              <a:buChar char="•"/>
            </a:pPr>
            <a:r>
              <a:rPr lang="en-US" sz="1600" dirty="0" smtClean="0"/>
              <a:t>…</a:t>
            </a:r>
            <a:endParaRPr lang="fr-BE" sz="1600" dirty="0"/>
          </a:p>
        </p:txBody>
      </p:sp>
    </p:spTree>
    <p:extLst>
      <p:ext uri="{BB962C8B-B14F-4D97-AF65-F5344CB8AC3E}">
        <p14:creationId xmlns:p14="http://schemas.microsoft.com/office/powerpoint/2010/main" val="2469945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RFID </a:t>
            </a:r>
            <a:r>
              <a:rPr lang="fr-BE" dirty="0" smtClean="0"/>
              <a:t>as </a:t>
            </a:r>
            <a:r>
              <a:rPr lang="fr-BE" dirty="0"/>
              <a:t>a </a:t>
            </a:r>
            <a:r>
              <a:rPr lang="fr-BE" dirty="0" err="1"/>
              <a:t>catalyst</a:t>
            </a:r>
            <a:r>
              <a:rPr lang="fr-BE" dirty="0"/>
              <a:t> </a:t>
            </a:r>
          </a:p>
        </p:txBody>
      </p:sp>
      <p:sp>
        <p:nvSpPr>
          <p:cNvPr id="3" name="Espace réservé du contenu 2"/>
          <p:cNvSpPr>
            <a:spLocks noGrp="1"/>
          </p:cNvSpPr>
          <p:nvPr>
            <p:ph idx="1"/>
          </p:nvPr>
        </p:nvSpPr>
        <p:spPr/>
        <p:txBody>
          <a:bodyPr>
            <a:normAutofit/>
          </a:bodyPr>
          <a:lstStyle/>
          <a:p>
            <a:r>
              <a:rPr lang="fr-BE" dirty="0" smtClean="0"/>
              <a:t>In </a:t>
            </a:r>
            <a:r>
              <a:rPr lang="fr-BE" dirty="0" err="1" smtClean="0"/>
              <a:t>Spring</a:t>
            </a:r>
            <a:r>
              <a:rPr lang="fr-BE" dirty="0" smtClean="0"/>
              <a:t> 2014, RFID </a:t>
            </a:r>
            <a:r>
              <a:rPr lang="fr-BE" dirty="0" err="1" smtClean="0"/>
              <a:t>project</a:t>
            </a:r>
            <a:r>
              <a:rPr lang="fr-BE" dirty="0" smtClean="0"/>
              <a:t> for a </a:t>
            </a:r>
            <a:r>
              <a:rPr lang="fr-BE" dirty="0" err="1" smtClean="0"/>
              <a:t>library</a:t>
            </a:r>
            <a:r>
              <a:rPr lang="fr-BE" dirty="0" smtClean="0"/>
              <a:t> </a:t>
            </a:r>
            <a:r>
              <a:rPr lang="fr-BE" dirty="0" err="1" smtClean="0"/>
              <a:t>branch</a:t>
            </a:r>
            <a:endParaRPr lang="fr-BE" dirty="0" smtClean="0"/>
          </a:p>
          <a:p>
            <a:pPr lvl="1"/>
            <a:r>
              <a:rPr lang="fr-BE" dirty="0" err="1" smtClean="0"/>
              <a:t>History</a:t>
            </a:r>
            <a:r>
              <a:rPr lang="fr-BE" dirty="0" smtClean="0"/>
              <a:t> Library:  more </a:t>
            </a:r>
            <a:r>
              <a:rPr lang="fr-BE" dirty="0" err="1" smtClean="0"/>
              <a:t>than</a:t>
            </a:r>
            <a:r>
              <a:rPr lang="fr-BE" dirty="0" smtClean="0"/>
              <a:t> 80,000 books</a:t>
            </a:r>
          </a:p>
          <a:p>
            <a:pPr lvl="1"/>
            <a:r>
              <a:rPr lang="fr-BE" dirty="0" err="1" smtClean="0"/>
              <a:t>Around</a:t>
            </a:r>
            <a:r>
              <a:rPr lang="fr-BE" dirty="0" smtClean="0"/>
              <a:t> 10,000 not </a:t>
            </a:r>
            <a:r>
              <a:rPr lang="fr-BE" dirty="0" err="1" smtClean="0"/>
              <a:t>yet</a:t>
            </a:r>
            <a:r>
              <a:rPr lang="fr-BE" dirty="0" smtClean="0"/>
              <a:t> </a:t>
            </a:r>
            <a:r>
              <a:rPr lang="fr-BE" dirty="0" err="1" smtClean="0"/>
              <a:t>catalogued</a:t>
            </a:r>
            <a:r>
              <a:rPr lang="fr-BE" dirty="0" smtClean="0"/>
              <a:t> (12,5%)</a:t>
            </a:r>
          </a:p>
          <a:p>
            <a:pPr lvl="2"/>
            <a:r>
              <a:rPr lang="fr-BE" dirty="0" smtClean="0"/>
              <a:t>Documents </a:t>
            </a:r>
            <a:r>
              <a:rPr lang="fr-BE" dirty="0" err="1" smtClean="0"/>
              <a:t>related</a:t>
            </a:r>
            <a:r>
              <a:rPr lang="fr-BE" dirty="0" smtClean="0"/>
              <a:t> to the national or local </a:t>
            </a:r>
            <a:r>
              <a:rPr lang="fr-BE" dirty="0" err="1" smtClean="0"/>
              <a:t>history</a:t>
            </a:r>
            <a:endParaRPr lang="fr-BE" dirty="0" smtClean="0"/>
          </a:p>
          <a:p>
            <a:pPr lvl="2"/>
            <a:r>
              <a:rPr lang="fr-BE" dirty="0" err="1" smtClean="0"/>
              <a:t>Produced</a:t>
            </a:r>
            <a:r>
              <a:rPr lang="fr-BE" dirty="0" smtClean="0"/>
              <a:t> </a:t>
            </a:r>
            <a:r>
              <a:rPr lang="fr-BE" dirty="0" err="1" smtClean="0"/>
              <a:t>between</a:t>
            </a:r>
            <a:r>
              <a:rPr lang="fr-BE" dirty="0" smtClean="0"/>
              <a:t> 1800 and ca 1970</a:t>
            </a:r>
          </a:p>
          <a:p>
            <a:pPr lvl="2"/>
            <a:r>
              <a:rPr lang="fr-BE" dirty="0" smtClean="0"/>
              <a:t>Items to </a:t>
            </a:r>
            <a:r>
              <a:rPr lang="fr-BE" dirty="0" err="1" smtClean="0"/>
              <a:t>keep</a:t>
            </a:r>
            <a:r>
              <a:rPr lang="fr-BE" dirty="0" smtClean="0"/>
              <a:t> (not for </a:t>
            </a:r>
            <a:r>
              <a:rPr lang="fr-BE" dirty="0" err="1" smtClean="0"/>
              <a:t>pulp</a:t>
            </a:r>
            <a:r>
              <a:rPr lang="fr-BE" dirty="0" smtClean="0"/>
              <a:t>!), </a:t>
            </a:r>
            <a:r>
              <a:rPr lang="fr-BE" dirty="0" err="1" smtClean="0"/>
              <a:t>even</a:t>
            </a:r>
            <a:r>
              <a:rPr lang="fr-BE" dirty="0" smtClean="0"/>
              <a:t> if not on </a:t>
            </a:r>
            <a:r>
              <a:rPr lang="fr-BE" dirty="0" err="1" smtClean="0"/>
              <a:t>loan</a:t>
            </a:r>
            <a:r>
              <a:rPr lang="fr-BE" dirty="0" smtClean="0"/>
              <a:t> for </a:t>
            </a:r>
            <a:r>
              <a:rPr lang="fr-BE" dirty="0" err="1" smtClean="0"/>
              <a:t>years</a:t>
            </a:r>
            <a:r>
              <a:rPr lang="fr-BE" dirty="0" smtClean="0"/>
              <a:t>!</a:t>
            </a:r>
          </a:p>
          <a:p>
            <a:pPr lvl="2"/>
            <a:r>
              <a:rPr lang="fr-BE" dirty="0" smtClean="0"/>
              <a:t>Types</a:t>
            </a:r>
          </a:p>
          <a:p>
            <a:pPr lvl="3"/>
            <a:r>
              <a:rPr lang="fr-BE" dirty="0" err="1"/>
              <a:t>Published</a:t>
            </a:r>
            <a:r>
              <a:rPr lang="fr-BE" dirty="0"/>
              <a:t> books </a:t>
            </a:r>
          </a:p>
          <a:p>
            <a:pPr lvl="3"/>
            <a:r>
              <a:rPr lang="fr-BE" dirty="0"/>
              <a:t>Reports</a:t>
            </a:r>
          </a:p>
          <a:p>
            <a:pPr lvl="3"/>
            <a:r>
              <a:rPr lang="fr-BE" dirty="0"/>
              <a:t>Master dissertations</a:t>
            </a:r>
          </a:p>
          <a:p>
            <a:pPr lvl="3"/>
            <a:r>
              <a:rPr lang="fr-BE" dirty="0" err="1"/>
              <a:t>Offprints</a:t>
            </a:r>
            <a:endParaRPr lang="fr-BE" dirty="0"/>
          </a:p>
          <a:p>
            <a:pPr marL="777240" lvl="2" indent="0">
              <a:buNone/>
            </a:pPr>
            <a:endParaRPr lang="fr-BE" dirty="0" smtClean="0"/>
          </a:p>
          <a:p>
            <a:r>
              <a:rPr lang="fr-BE" dirty="0" smtClean="0"/>
              <a:t>For the RFID </a:t>
            </a:r>
            <a:r>
              <a:rPr lang="fr-BE" dirty="0" err="1" smtClean="0"/>
              <a:t>project</a:t>
            </a:r>
            <a:r>
              <a:rPr lang="fr-BE" dirty="0" smtClean="0"/>
              <a:t>, all items </a:t>
            </a:r>
            <a:r>
              <a:rPr lang="fr-BE" dirty="0" err="1" smtClean="0"/>
              <a:t>had</a:t>
            </a:r>
            <a:r>
              <a:rPr lang="fr-BE" dirty="0" smtClean="0"/>
              <a:t> to </a:t>
            </a:r>
            <a:r>
              <a:rPr lang="fr-BE" dirty="0" err="1" smtClean="0"/>
              <a:t>be</a:t>
            </a:r>
            <a:r>
              <a:rPr lang="fr-BE" dirty="0" smtClean="0"/>
              <a:t> </a:t>
            </a:r>
            <a:r>
              <a:rPr lang="fr-BE" dirty="0" err="1" smtClean="0"/>
              <a:t>catalogued</a:t>
            </a:r>
            <a:r>
              <a:rPr lang="fr-BE" dirty="0" smtClean="0"/>
              <a:t> (</a:t>
            </a:r>
            <a:r>
              <a:rPr lang="fr-BE" dirty="0" err="1" smtClean="0"/>
              <a:t>organisational</a:t>
            </a:r>
            <a:r>
              <a:rPr lang="fr-BE" dirty="0" smtClean="0"/>
              <a:t> </a:t>
            </a:r>
            <a:r>
              <a:rPr lang="fr-BE" dirty="0" err="1" smtClean="0"/>
              <a:t>reasons</a:t>
            </a:r>
            <a:r>
              <a:rPr lang="fr-BE" dirty="0" smtClean="0"/>
              <a:t>)</a:t>
            </a:r>
          </a:p>
          <a:p>
            <a:endParaRPr lang="fr-BE" dirty="0" smtClean="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5</a:t>
            </a:fld>
            <a:endParaRPr lang="en-US" dirty="0"/>
          </a:p>
        </p:txBody>
      </p:sp>
      <p:sp>
        <p:nvSpPr>
          <p:cNvPr id="5" name="Espace réservé du pied de page 4"/>
          <p:cNvSpPr>
            <a:spLocks noGrp="1"/>
          </p:cNvSpPr>
          <p:nvPr>
            <p:ph type="ftr" sz="quarter" idx="3"/>
          </p:nvPr>
        </p:nvSpPr>
        <p:spPr/>
        <p:txBody>
          <a:bodyPr/>
          <a:lstStyle/>
          <a:p>
            <a:r>
              <a:rPr lang="en-US" dirty="0" smtClean="0"/>
              <a:t>Scriptorium, a retro-cataloguing tool...</a:t>
            </a:r>
            <a:endParaRPr lang="en-US" dirty="0"/>
          </a:p>
        </p:txBody>
      </p:sp>
    </p:spTree>
    <p:extLst>
      <p:ext uri="{BB962C8B-B14F-4D97-AF65-F5344CB8AC3E}">
        <p14:creationId xmlns:p14="http://schemas.microsoft.com/office/powerpoint/2010/main" val="122123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a:t>Aleph Quick </a:t>
            </a:r>
            <a:r>
              <a:rPr lang="fr-BE" dirty="0" err="1"/>
              <a:t>Catalog</a:t>
            </a:r>
            <a:r>
              <a:rPr lang="fr-BE" dirty="0"/>
              <a:t> </a:t>
            </a:r>
            <a:r>
              <a:rPr lang="fr-BE" dirty="0" err="1" smtClean="0"/>
              <a:t>function</a:t>
            </a:r>
            <a:endParaRPr lang="fr-BE" dirty="0"/>
          </a:p>
        </p:txBody>
      </p:sp>
      <p:sp>
        <p:nvSpPr>
          <p:cNvPr id="3" name="Espace réservé du contenu 2"/>
          <p:cNvSpPr>
            <a:spLocks noGrp="1"/>
          </p:cNvSpPr>
          <p:nvPr>
            <p:ph idx="1"/>
          </p:nvPr>
        </p:nvSpPr>
        <p:spPr/>
        <p:txBody>
          <a:bodyPr/>
          <a:lstStyle/>
          <a:p>
            <a:r>
              <a:rPr lang="fr-BE" dirty="0" smtClean="0"/>
              <a:t>Not </a:t>
            </a:r>
            <a:r>
              <a:rPr lang="fr-BE" dirty="0" err="1" smtClean="0"/>
              <a:t>very</a:t>
            </a:r>
            <a:r>
              <a:rPr lang="fr-BE" dirty="0" smtClean="0"/>
              <a:t> happy </a:t>
            </a:r>
            <a:r>
              <a:rPr lang="fr-BE" dirty="0" err="1"/>
              <a:t>w</a:t>
            </a:r>
            <a:r>
              <a:rPr lang="fr-BE" dirty="0" err="1" smtClean="0"/>
              <a:t>ith</a:t>
            </a:r>
            <a:r>
              <a:rPr lang="fr-BE" dirty="0" smtClean="0"/>
              <a:t> Aleph Quick </a:t>
            </a:r>
            <a:r>
              <a:rPr lang="fr-BE" dirty="0" err="1" smtClean="0"/>
              <a:t>Catalog</a:t>
            </a:r>
            <a:r>
              <a:rPr lang="fr-BE" dirty="0" smtClean="0"/>
              <a:t> </a:t>
            </a:r>
            <a:r>
              <a:rPr lang="fr-BE" dirty="0" err="1" smtClean="0"/>
              <a:t>function</a:t>
            </a:r>
            <a:endParaRPr lang="fr-BE" dirty="0" smtClean="0"/>
          </a:p>
          <a:p>
            <a:pPr lvl="1"/>
            <a:r>
              <a:rPr lang="fr-BE" dirty="0" err="1" smtClean="0"/>
              <a:t>Two</a:t>
            </a:r>
            <a:r>
              <a:rPr lang="fr-BE" dirty="0" smtClean="0"/>
              <a:t> </a:t>
            </a:r>
            <a:r>
              <a:rPr lang="fr-BE" dirty="0" err="1" smtClean="0"/>
              <a:t>tabs</a:t>
            </a:r>
            <a:r>
              <a:rPr lang="fr-BE" dirty="0" smtClean="0"/>
              <a:t> (doc info + item info) -&gt; no global </a:t>
            </a:r>
            <a:r>
              <a:rPr lang="fr-BE" dirty="0" err="1" smtClean="0"/>
              <a:t>view</a:t>
            </a:r>
            <a:endParaRPr lang="fr-BE" dirty="0" smtClean="0"/>
          </a:p>
          <a:p>
            <a:pPr lvl="1"/>
            <a:r>
              <a:rPr lang="fr-BE" dirty="0" err="1"/>
              <a:t>S</a:t>
            </a:r>
            <a:r>
              <a:rPr lang="fr-BE" dirty="0" err="1" smtClean="0"/>
              <a:t>ame</a:t>
            </a:r>
            <a:r>
              <a:rPr lang="fr-BE" dirty="0" smtClean="0"/>
              <a:t> configuration for all -&gt; not </a:t>
            </a:r>
            <a:r>
              <a:rPr lang="fr-BE" dirty="0" err="1" smtClean="0"/>
              <a:t>very</a:t>
            </a:r>
            <a:r>
              <a:rPr lang="fr-BE" dirty="0" smtClean="0"/>
              <a:t> flexible, not </a:t>
            </a:r>
            <a:r>
              <a:rPr lang="fr-BE" dirty="0" err="1" smtClean="0"/>
              <a:t>context</a:t>
            </a:r>
            <a:r>
              <a:rPr lang="fr-BE" dirty="0" smtClean="0"/>
              <a:t> </a:t>
            </a:r>
            <a:r>
              <a:rPr lang="fr-BE" dirty="0" err="1" smtClean="0"/>
              <a:t>sentive</a:t>
            </a:r>
            <a:endParaRPr lang="fr-BE" dirty="0" smtClean="0"/>
          </a:p>
          <a:p>
            <a:pPr lvl="1"/>
            <a:r>
              <a:rPr lang="fr-BE" dirty="0" smtClean="0"/>
              <a:t>Few </a:t>
            </a:r>
            <a:r>
              <a:rPr lang="fr-BE" dirty="0" err="1" smtClean="0"/>
              <a:t>possibilities</a:t>
            </a:r>
            <a:r>
              <a:rPr lang="fr-BE" dirty="0" smtClean="0"/>
              <a:t> for default values (</a:t>
            </a:r>
            <a:r>
              <a:rPr lang="fr-BE" dirty="0" err="1" smtClean="0"/>
              <a:t>only</a:t>
            </a:r>
            <a:r>
              <a:rPr lang="fr-BE" dirty="0" smtClean="0"/>
              <a:t> for item info)</a:t>
            </a:r>
          </a:p>
          <a:p>
            <a:pPr lvl="1"/>
            <a:r>
              <a:rPr lang="fr-BE" dirty="0" smtClean="0"/>
              <a:t>Limited </a:t>
            </a:r>
            <a:r>
              <a:rPr lang="fr-BE" dirty="0" err="1" smtClean="0"/>
              <a:t>number</a:t>
            </a:r>
            <a:r>
              <a:rPr lang="fr-BE" dirty="0" smtClean="0"/>
              <a:t> of </a:t>
            </a:r>
            <a:r>
              <a:rPr lang="fr-BE" dirty="0" err="1" smtClean="0"/>
              <a:t>ccu</a:t>
            </a:r>
            <a:r>
              <a:rPr lang="fr-BE" dirty="0" smtClean="0"/>
              <a:t> (40 in </a:t>
            </a:r>
            <a:r>
              <a:rPr lang="fr-BE" dirty="0" err="1" smtClean="0"/>
              <a:t>our</a:t>
            </a:r>
            <a:r>
              <a:rPr lang="fr-BE" dirty="0" smtClean="0"/>
              <a:t> case)</a:t>
            </a:r>
          </a:p>
          <a:p>
            <a:pPr lvl="1"/>
            <a:r>
              <a:rPr lang="fr-BE" dirty="0" smtClean="0"/>
              <a:t>Drop down </a:t>
            </a:r>
            <a:r>
              <a:rPr lang="fr-BE" dirty="0" err="1" smtClean="0"/>
              <a:t>lists</a:t>
            </a:r>
            <a:r>
              <a:rPr lang="fr-BE" dirty="0" smtClean="0"/>
              <a:t> </a:t>
            </a:r>
            <a:r>
              <a:rPr lang="fr-BE" dirty="0" err="1" smtClean="0"/>
              <a:t>may</a:t>
            </a:r>
            <a:r>
              <a:rPr lang="fr-BE" dirty="0" smtClean="0"/>
              <a:t> have </a:t>
            </a:r>
            <a:r>
              <a:rPr lang="fr-BE" dirty="0" err="1" smtClean="0"/>
              <a:t>irrelevant</a:t>
            </a:r>
            <a:r>
              <a:rPr lang="fr-BE" dirty="0" smtClean="0"/>
              <a:t> content</a:t>
            </a:r>
          </a:p>
          <a:p>
            <a:pPr lvl="1"/>
            <a:r>
              <a:rPr lang="fr-BE" dirty="0" smtClean="0"/>
              <a:t>No duplicate </a:t>
            </a:r>
            <a:r>
              <a:rPr lang="fr-BE" dirty="0" err="1" smtClean="0"/>
              <a:t>function</a:t>
            </a:r>
            <a:endParaRPr lang="fr-BE" dirty="0" smtClean="0"/>
          </a:p>
          <a:p>
            <a:pPr lvl="1"/>
            <a:r>
              <a:rPr lang="fr-BE" dirty="0" smtClean="0"/>
              <a:t>…</a:t>
            </a:r>
          </a:p>
          <a:p>
            <a:pPr lvl="1"/>
            <a:endParaRPr lang="fr-BE" dirty="0" smtClean="0"/>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6</a:t>
            </a:fld>
            <a:endParaRPr lang="en-US" dirty="0"/>
          </a:p>
        </p:txBody>
      </p:sp>
      <p:sp>
        <p:nvSpPr>
          <p:cNvPr id="5" name="Espace réservé du pied de page 4"/>
          <p:cNvSpPr>
            <a:spLocks noGrp="1"/>
          </p:cNvSpPr>
          <p:nvPr>
            <p:ph type="ftr" sz="quarter" idx="3"/>
          </p:nvPr>
        </p:nvSpPr>
        <p:spPr/>
        <p:txBody>
          <a:bodyPr/>
          <a:lstStyle/>
          <a:p>
            <a:r>
              <a:rPr lang="en-US" dirty="0" smtClean="0"/>
              <a:t>Scriptorium, a retro-cataloguing tool...</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4134" y="4221088"/>
            <a:ext cx="5974290" cy="25725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0292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smtClean="0"/>
              <a:t>Homemade</a:t>
            </a:r>
            <a:r>
              <a:rPr lang="fr-BE" dirty="0" smtClean="0"/>
              <a:t> Quick </a:t>
            </a:r>
            <a:r>
              <a:rPr lang="fr-BE" dirty="0" err="1" smtClean="0"/>
              <a:t>Catalog</a:t>
            </a:r>
            <a:r>
              <a:rPr lang="fr-BE" dirty="0" smtClean="0"/>
              <a:t> Web Application</a:t>
            </a:r>
            <a:endParaRPr lang="fr-BE" dirty="0"/>
          </a:p>
        </p:txBody>
      </p:sp>
      <p:sp>
        <p:nvSpPr>
          <p:cNvPr id="3" name="Espace réservé du contenu 2"/>
          <p:cNvSpPr>
            <a:spLocks noGrp="1"/>
          </p:cNvSpPr>
          <p:nvPr>
            <p:ph idx="1"/>
          </p:nvPr>
        </p:nvSpPr>
        <p:spPr/>
        <p:txBody>
          <a:bodyPr>
            <a:normAutofit fontScale="92500"/>
          </a:bodyPr>
          <a:lstStyle/>
          <a:p>
            <a:r>
              <a:rPr lang="en-US" dirty="0"/>
              <a:t>Requested </a:t>
            </a:r>
            <a:r>
              <a:rPr lang="en-US" dirty="0" smtClean="0"/>
              <a:t>specifications</a:t>
            </a:r>
          </a:p>
          <a:p>
            <a:pPr lvl="1"/>
            <a:r>
              <a:rPr lang="en-US" dirty="0" smtClean="0"/>
              <a:t>Flexible and context sensitive</a:t>
            </a:r>
          </a:p>
          <a:p>
            <a:pPr lvl="1"/>
            <a:r>
              <a:rPr lang="en-US" dirty="0" smtClean="0"/>
              <a:t>For an unlimited number of users</a:t>
            </a:r>
          </a:p>
          <a:p>
            <a:pPr lvl="1"/>
            <a:r>
              <a:rPr lang="en-US" dirty="0" smtClean="0"/>
              <a:t>Easy to use, e</a:t>
            </a:r>
            <a:r>
              <a:rPr lang="fr-BE" dirty="0" err="1" smtClean="0"/>
              <a:t>specially</a:t>
            </a:r>
            <a:r>
              <a:rPr lang="fr-BE" dirty="0" smtClean="0"/>
              <a:t> made for non-</a:t>
            </a:r>
            <a:r>
              <a:rPr lang="fr-BE" dirty="0" err="1" smtClean="0"/>
              <a:t>cataloguers</a:t>
            </a:r>
            <a:endParaRPr lang="fr-BE" dirty="0" smtClean="0"/>
          </a:p>
          <a:p>
            <a:pPr lvl="2"/>
            <a:r>
              <a:rPr lang="fr-BE" dirty="0" err="1" smtClean="0"/>
              <a:t>Students</a:t>
            </a:r>
            <a:endParaRPr lang="fr-BE" dirty="0" smtClean="0"/>
          </a:p>
          <a:p>
            <a:pPr lvl="2"/>
            <a:r>
              <a:rPr lang="fr-BE" dirty="0" err="1" smtClean="0"/>
              <a:t>Low</a:t>
            </a:r>
            <a:r>
              <a:rPr lang="fr-BE" dirty="0" smtClean="0"/>
              <a:t> </a:t>
            </a:r>
            <a:r>
              <a:rPr lang="fr-BE" dirty="0" err="1" smtClean="0"/>
              <a:t>qualified</a:t>
            </a:r>
            <a:r>
              <a:rPr lang="fr-BE" dirty="0" smtClean="0"/>
              <a:t> </a:t>
            </a:r>
            <a:r>
              <a:rPr lang="fr-BE" dirty="0" err="1" smtClean="0"/>
              <a:t>library</a:t>
            </a:r>
            <a:r>
              <a:rPr lang="fr-BE" dirty="0" smtClean="0"/>
              <a:t> agents</a:t>
            </a:r>
          </a:p>
          <a:p>
            <a:pPr lvl="2"/>
            <a:r>
              <a:rPr lang="fr-BE" dirty="0" smtClean="0"/>
              <a:t>Non-</a:t>
            </a:r>
            <a:r>
              <a:rPr lang="fr-BE" dirty="0" err="1" smtClean="0"/>
              <a:t>librarian</a:t>
            </a:r>
            <a:r>
              <a:rPr lang="fr-BE" dirty="0" smtClean="0"/>
              <a:t> staff (</a:t>
            </a:r>
            <a:r>
              <a:rPr lang="fr-BE" dirty="0" err="1" smtClean="0"/>
              <a:t>accountants</a:t>
            </a:r>
            <a:r>
              <a:rPr lang="fr-BE" dirty="0" smtClean="0"/>
              <a:t>, </a:t>
            </a:r>
            <a:r>
              <a:rPr lang="fr-BE" dirty="0" err="1" smtClean="0"/>
              <a:t>secretaries</a:t>
            </a:r>
            <a:r>
              <a:rPr lang="fr-BE" dirty="0" smtClean="0"/>
              <a:t>…)</a:t>
            </a:r>
          </a:p>
          <a:p>
            <a:pPr lvl="2"/>
            <a:r>
              <a:rPr lang="fr-BE" dirty="0" err="1" smtClean="0"/>
              <a:t>Trainee</a:t>
            </a:r>
            <a:r>
              <a:rPr lang="fr-BE" dirty="0" smtClean="0"/>
              <a:t> </a:t>
            </a:r>
            <a:r>
              <a:rPr lang="fr-BE" dirty="0" err="1" smtClean="0"/>
              <a:t>librarians</a:t>
            </a:r>
            <a:endParaRPr lang="fr-BE" dirty="0" smtClean="0"/>
          </a:p>
          <a:p>
            <a:pPr lvl="2"/>
            <a:r>
              <a:rPr lang="fr-BE" dirty="0" err="1" smtClean="0"/>
              <a:t>Heads</a:t>
            </a:r>
            <a:r>
              <a:rPr lang="fr-BE" dirty="0" smtClean="0"/>
              <a:t> of sections, </a:t>
            </a:r>
            <a:r>
              <a:rPr lang="fr-BE" dirty="0" err="1" smtClean="0"/>
              <a:t>heads</a:t>
            </a:r>
            <a:r>
              <a:rPr lang="fr-BE" dirty="0" smtClean="0"/>
              <a:t> of services…</a:t>
            </a:r>
          </a:p>
          <a:p>
            <a:pPr lvl="1"/>
            <a:r>
              <a:rPr lang="fr-BE" dirty="0" smtClean="0"/>
              <a:t>Not </a:t>
            </a:r>
            <a:r>
              <a:rPr lang="fr-BE" dirty="0" err="1" smtClean="0"/>
              <a:t>only</a:t>
            </a:r>
            <a:r>
              <a:rPr lang="fr-BE" dirty="0" smtClean="0"/>
              <a:t> for BIB records and items, but </a:t>
            </a:r>
            <a:r>
              <a:rPr lang="fr-BE" dirty="0" err="1" smtClean="0"/>
              <a:t>also</a:t>
            </a:r>
            <a:r>
              <a:rPr lang="fr-BE" dirty="0" smtClean="0"/>
              <a:t> able to </a:t>
            </a:r>
            <a:r>
              <a:rPr lang="fr-BE" dirty="0" err="1" smtClean="0"/>
              <a:t>provide</a:t>
            </a:r>
            <a:r>
              <a:rPr lang="fr-BE" dirty="0" smtClean="0"/>
              <a:t> info in HOL records</a:t>
            </a:r>
          </a:p>
          <a:p>
            <a:pPr lvl="1"/>
            <a:r>
              <a:rPr lang="fr-BE" dirty="0" smtClean="0"/>
              <a:t>To </a:t>
            </a:r>
            <a:r>
              <a:rPr lang="fr-BE" dirty="0" err="1" smtClean="0"/>
              <a:t>be</a:t>
            </a:r>
            <a:r>
              <a:rPr lang="fr-BE" dirty="0" smtClean="0"/>
              <a:t> </a:t>
            </a:r>
            <a:r>
              <a:rPr lang="fr-BE" dirty="0" err="1" smtClean="0"/>
              <a:t>used</a:t>
            </a:r>
            <a:r>
              <a:rPr lang="fr-BE" dirty="0" smtClean="0"/>
              <a:t> for </a:t>
            </a:r>
            <a:r>
              <a:rPr lang="fr-BE" dirty="0" err="1" smtClean="0"/>
              <a:t>any</a:t>
            </a:r>
            <a:r>
              <a:rPr lang="fr-BE" dirty="0" smtClean="0"/>
              <a:t> retro-</a:t>
            </a:r>
            <a:r>
              <a:rPr lang="fr-BE" dirty="0" err="1" smtClean="0"/>
              <a:t>cataloguing</a:t>
            </a:r>
            <a:r>
              <a:rPr lang="fr-BE" dirty="0" smtClean="0"/>
              <a:t> </a:t>
            </a:r>
            <a:r>
              <a:rPr lang="fr-BE" dirty="0" err="1" smtClean="0"/>
              <a:t>project</a:t>
            </a:r>
            <a:r>
              <a:rPr lang="fr-BE" dirty="0" smtClean="0"/>
              <a:t> to come (</a:t>
            </a:r>
            <a:r>
              <a:rPr lang="fr-BE" dirty="0" err="1" smtClean="0"/>
              <a:t>eg</a:t>
            </a:r>
            <a:r>
              <a:rPr lang="fr-BE" dirty="0" smtClean="0"/>
              <a:t>. </a:t>
            </a:r>
            <a:r>
              <a:rPr lang="fr-BE" dirty="0" err="1" smtClean="0"/>
              <a:t>Remote</a:t>
            </a:r>
            <a:r>
              <a:rPr lang="fr-BE" dirty="0" smtClean="0"/>
              <a:t> Storage): </a:t>
            </a:r>
            <a:r>
              <a:rPr lang="fr-BE" dirty="0" err="1" smtClean="0"/>
              <a:t>each</a:t>
            </a:r>
            <a:r>
              <a:rPr lang="fr-BE" dirty="0" smtClean="0"/>
              <a:t> </a:t>
            </a:r>
            <a:r>
              <a:rPr lang="fr-BE" dirty="0"/>
              <a:t>retro-</a:t>
            </a:r>
            <a:r>
              <a:rPr lang="fr-BE" dirty="0" err="1"/>
              <a:t>cataloguing</a:t>
            </a:r>
            <a:r>
              <a:rPr lang="fr-BE" dirty="0"/>
              <a:t> </a:t>
            </a:r>
            <a:r>
              <a:rPr lang="fr-BE" dirty="0" err="1"/>
              <a:t>project</a:t>
            </a:r>
            <a:r>
              <a:rPr lang="fr-BE" dirty="0"/>
              <a:t> </a:t>
            </a:r>
            <a:r>
              <a:rPr lang="fr-BE" dirty="0" smtClean="0"/>
              <a:t>has </a:t>
            </a:r>
            <a:r>
              <a:rPr lang="fr-BE" dirty="0" err="1" smtClean="0"/>
              <a:t>its</a:t>
            </a:r>
            <a:r>
              <a:rPr lang="fr-BE" dirty="0" smtClean="0"/>
              <a:t> </a:t>
            </a:r>
            <a:r>
              <a:rPr lang="fr-BE" dirty="0" err="1" smtClean="0"/>
              <a:t>own</a:t>
            </a:r>
            <a:r>
              <a:rPr lang="fr-BE" dirty="0" smtClean="0"/>
              <a:t> </a:t>
            </a:r>
            <a:r>
              <a:rPr lang="fr-BE" b="1" dirty="0" smtClean="0"/>
              <a:t>instance</a:t>
            </a:r>
          </a:p>
          <a:p>
            <a:pPr lvl="1"/>
            <a:r>
              <a:rPr lang="fr-BE" dirty="0" err="1"/>
              <a:t>Also</a:t>
            </a:r>
            <a:r>
              <a:rPr lang="fr-BE" dirty="0"/>
              <a:t> </a:t>
            </a:r>
            <a:r>
              <a:rPr lang="fr-BE" dirty="0" err="1"/>
              <a:t>available</a:t>
            </a:r>
            <a:r>
              <a:rPr lang="fr-BE" dirty="0"/>
              <a:t> for non ULg </a:t>
            </a:r>
            <a:r>
              <a:rPr lang="fr-BE" dirty="0" err="1" smtClean="0"/>
              <a:t>libraries</a:t>
            </a:r>
            <a:r>
              <a:rPr lang="fr-BE" dirty="0"/>
              <a:t>: </a:t>
            </a:r>
            <a:r>
              <a:rPr lang="fr-BE" dirty="0" err="1"/>
              <a:t>easy</a:t>
            </a:r>
            <a:r>
              <a:rPr lang="fr-BE" dirty="0"/>
              <a:t> to </a:t>
            </a:r>
            <a:r>
              <a:rPr lang="fr-BE" dirty="0" err="1"/>
              <a:t>deploy</a:t>
            </a:r>
            <a:r>
              <a:rPr lang="fr-BE" dirty="0"/>
              <a:t> </a:t>
            </a:r>
            <a:r>
              <a:rPr lang="fr-BE" dirty="0" smtClean="0"/>
              <a:t>in </a:t>
            </a:r>
            <a:r>
              <a:rPr lang="fr-BE" dirty="0" err="1" smtClean="0"/>
              <a:t>other</a:t>
            </a:r>
            <a:r>
              <a:rPr lang="fr-BE" dirty="0" smtClean="0"/>
              <a:t> </a:t>
            </a:r>
            <a:r>
              <a:rPr lang="fr-BE" dirty="0" err="1" smtClean="0"/>
              <a:t>contexts</a:t>
            </a:r>
            <a:endParaRPr lang="fr-BE" dirty="0"/>
          </a:p>
          <a:p>
            <a:r>
              <a:rPr lang="en-US" dirty="0"/>
              <a:t>Developed </a:t>
            </a:r>
            <a:r>
              <a:rPr lang="en-US" dirty="0" smtClean="0"/>
              <a:t>with </a:t>
            </a:r>
            <a:r>
              <a:rPr lang="en-US" dirty="0"/>
              <a:t>PHP/MySQL</a:t>
            </a:r>
          </a:p>
          <a:p>
            <a:pPr lvl="2"/>
            <a:endParaRPr lang="fr-BE" dirty="0" smtClean="0"/>
          </a:p>
          <a:p>
            <a:pPr lvl="1"/>
            <a:endParaRPr lang="fr-BE" dirty="0" smtClean="0"/>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7</a:t>
            </a:fld>
            <a:endParaRPr lang="en-US" dirty="0"/>
          </a:p>
        </p:txBody>
      </p:sp>
      <p:sp>
        <p:nvSpPr>
          <p:cNvPr id="5" name="Espace réservé du pied de page 4"/>
          <p:cNvSpPr>
            <a:spLocks noGrp="1"/>
          </p:cNvSpPr>
          <p:nvPr>
            <p:ph type="ftr" sz="quarter" idx="3"/>
          </p:nvPr>
        </p:nvSpPr>
        <p:spPr/>
        <p:txBody>
          <a:bodyPr/>
          <a:lstStyle/>
          <a:p>
            <a:r>
              <a:rPr lang="en-US" dirty="0" smtClean="0"/>
              <a:t>Scriptorium, a retro-cataloguing tool...</a:t>
            </a:r>
            <a:endParaRPr lang="en-US" dirty="0"/>
          </a:p>
        </p:txBody>
      </p:sp>
    </p:spTree>
    <p:extLst>
      <p:ext uri="{BB962C8B-B14F-4D97-AF65-F5344CB8AC3E}">
        <p14:creationId xmlns:p14="http://schemas.microsoft.com/office/powerpoint/2010/main" val="1373915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Leitmotiv for the Application</a:t>
            </a:r>
            <a:endParaRPr lang="fr-BE" dirty="0"/>
          </a:p>
        </p:txBody>
      </p:sp>
      <p:sp>
        <p:nvSpPr>
          <p:cNvPr id="3" name="Espace réservé du contenu 2"/>
          <p:cNvSpPr>
            <a:spLocks noGrp="1"/>
          </p:cNvSpPr>
          <p:nvPr>
            <p:ph idx="1"/>
          </p:nvPr>
        </p:nvSpPr>
        <p:spPr/>
        <p:txBody>
          <a:bodyPr/>
          <a:lstStyle/>
          <a:p>
            <a:r>
              <a:rPr lang="fr-BE" dirty="0" smtClean="0"/>
              <a:t>For </a:t>
            </a:r>
            <a:r>
              <a:rPr lang="fr-BE" dirty="0" err="1" smtClean="0"/>
              <a:t>those</a:t>
            </a:r>
            <a:r>
              <a:rPr lang="fr-BE" dirty="0" smtClean="0"/>
              <a:t> </a:t>
            </a:r>
            <a:r>
              <a:rPr lang="fr-BE" dirty="0" err="1" smtClean="0"/>
              <a:t>older</a:t>
            </a:r>
            <a:r>
              <a:rPr lang="fr-BE" dirty="0" smtClean="0"/>
              <a:t> and un-</a:t>
            </a:r>
            <a:r>
              <a:rPr lang="fr-BE" dirty="0" err="1" smtClean="0"/>
              <a:t>catalogued</a:t>
            </a:r>
            <a:r>
              <a:rPr lang="fr-BE" dirty="0" smtClean="0"/>
              <a:t> collections:</a:t>
            </a:r>
          </a:p>
          <a:p>
            <a:pPr lvl="1"/>
            <a:r>
              <a:rPr lang="fr-BE" b="1" dirty="0" smtClean="0">
                <a:solidFill>
                  <a:schemeClr val="accent6">
                    <a:lumMod val="50000"/>
                  </a:schemeClr>
                </a:solidFill>
              </a:rPr>
              <a:t>VISIBILITY</a:t>
            </a:r>
            <a:endParaRPr lang="fr-BE" dirty="0" smtClean="0">
              <a:solidFill>
                <a:schemeClr val="accent6">
                  <a:lumMod val="50000"/>
                </a:schemeClr>
              </a:solidFill>
            </a:endParaRPr>
          </a:p>
          <a:p>
            <a:pPr lvl="2"/>
            <a:r>
              <a:rPr lang="fr-BE" sz="2000" dirty="0" err="1" smtClean="0"/>
              <a:t>Better</a:t>
            </a:r>
            <a:r>
              <a:rPr lang="fr-BE" sz="2000" dirty="0" smtClean="0"/>
              <a:t> in the ILS </a:t>
            </a:r>
            <a:r>
              <a:rPr lang="fr-BE" sz="2000" dirty="0" err="1" smtClean="0"/>
              <a:t>than</a:t>
            </a:r>
            <a:r>
              <a:rPr lang="fr-BE" sz="2000" dirty="0" smtClean="0"/>
              <a:t> not in the ILS</a:t>
            </a:r>
          </a:p>
          <a:p>
            <a:pPr lvl="1"/>
            <a:endParaRPr lang="fr-BE" dirty="0" smtClean="0"/>
          </a:p>
          <a:p>
            <a:pPr lvl="1"/>
            <a:r>
              <a:rPr lang="fr-BE" b="1" dirty="0" smtClean="0">
                <a:solidFill>
                  <a:schemeClr val="accent6">
                    <a:lumMod val="50000"/>
                  </a:schemeClr>
                </a:solidFill>
              </a:rPr>
              <a:t>QUANTITY</a:t>
            </a:r>
            <a:r>
              <a:rPr lang="fr-BE" dirty="0" smtClean="0">
                <a:solidFill>
                  <a:schemeClr val="accent6">
                    <a:lumMod val="50000"/>
                  </a:schemeClr>
                </a:solidFill>
              </a:rPr>
              <a:t> </a:t>
            </a:r>
            <a:r>
              <a:rPr lang="fr-BE" dirty="0" smtClean="0"/>
              <a:t>over </a:t>
            </a:r>
            <a:r>
              <a:rPr lang="fr-BE" dirty="0" err="1" smtClean="0"/>
              <a:t>Quality</a:t>
            </a:r>
            <a:endParaRPr lang="fr-BE" dirty="0" smtClean="0"/>
          </a:p>
          <a:p>
            <a:pPr lvl="2"/>
            <a:r>
              <a:rPr lang="fr-BE" sz="2000" dirty="0" err="1"/>
              <a:t>Better</a:t>
            </a:r>
            <a:r>
              <a:rPr lang="fr-BE" sz="2000" dirty="0"/>
              <a:t> in the </a:t>
            </a:r>
            <a:r>
              <a:rPr lang="fr-BE" sz="2000" dirty="0" smtClean="0"/>
              <a:t>ILS, </a:t>
            </a:r>
            <a:r>
              <a:rPr lang="fr-BE" sz="2000" dirty="0" err="1"/>
              <a:t>even</a:t>
            </a:r>
            <a:r>
              <a:rPr lang="fr-BE" sz="2000" dirty="0"/>
              <a:t> </a:t>
            </a:r>
            <a:r>
              <a:rPr lang="fr-BE" sz="2000" dirty="0" err="1"/>
              <a:t>with</a:t>
            </a:r>
            <a:r>
              <a:rPr lang="fr-BE" sz="2000" dirty="0"/>
              <a:t> </a:t>
            </a:r>
            <a:r>
              <a:rPr lang="fr-BE" sz="2000" dirty="0" err="1"/>
              <a:t>poor</a:t>
            </a:r>
            <a:r>
              <a:rPr lang="fr-BE" sz="2000" dirty="0"/>
              <a:t> </a:t>
            </a:r>
            <a:r>
              <a:rPr lang="fr-BE" sz="2000" dirty="0" err="1" smtClean="0"/>
              <a:t>metadata</a:t>
            </a:r>
            <a:r>
              <a:rPr lang="fr-BE" sz="2000" dirty="0" smtClean="0"/>
              <a:t>, </a:t>
            </a:r>
            <a:r>
              <a:rPr lang="fr-BE" sz="2000" dirty="0" err="1"/>
              <a:t>than</a:t>
            </a:r>
            <a:r>
              <a:rPr lang="fr-BE" sz="2000" dirty="0"/>
              <a:t> not in the ILS</a:t>
            </a:r>
          </a:p>
          <a:p>
            <a:pPr lvl="2"/>
            <a:r>
              <a:rPr lang="fr-BE" sz="2000" dirty="0" smtClean="0"/>
              <a:t>As </a:t>
            </a:r>
            <a:r>
              <a:rPr lang="fr-BE" sz="2000" dirty="0" err="1" smtClean="0"/>
              <a:t>many</a:t>
            </a:r>
            <a:r>
              <a:rPr lang="fr-BE" sz="2000" dirty="0" smtClean="0"/>
              <a:t> items </a:t>
            </a:r>
            <a:r>
              <a:rPr lang="fr-BE" sz="2000" dirty="0" err="1" smtClean="0"/>
              <a:t>catalogued</a:t>
            </a:r>
            <a:r>
              <a:rPr lang="fr-BE" sz="2000" dirty="0" smtClean="0"/>
              <a:t> as possible</a:t>
            </a:r>
          </a:p>
          <a:p>
            <a:pPr lvl="2"/>
            <a:endParaRPr lang="fr-BE" dirty="0" smtClean="0"/>
          </a:p>
          <a:p>
            <a:pPr lvl="1"/>
            <a:r>
              <a:rPr lang="fr-BE" b="1" dirty="0">
                <a:solidFill>
                  <a:schemeClr val="accent6">
                    <a:lumMod val="50000"/>
                  </a:schemeClr>
                </a:solidFill>
              </a:rPr>
              <a:t>SPEED</a:t>
            </a:r>
          </a:p>
          <a:p>
            <a:pPr lvl="2"/>
            <a:r>
              <a:rPr lang="fr-BE" sz="2000" dirty="0" smtClean="0"/>
              <a:t>ASAP </a:t>
            </a:r>
            <a:r>
              <a:rPr lang="fr-BE" sz="2000" dirty="0" err="1" smtClean="0"/>
              <a:t>added</a:t>
            </a:r>
            <a:r>
              <a:rPr lang="fr-BE" sz="2000" dirty="0" smtClean="0"/>
              <a:t> </a:t>
            </a:r>
            <a:r>
              <a:rPr lang="fr-BE" sz="2000" dirty="0" err="1" smtClean="0"/>
              <a:t>into</a:t>
            </a:r>
            <a:r>
              <a:rPr lang="fr-BE" sz="2000" dirty="0" smtClean="0"/>
              <a:t> the ILS</a:t>
            </a:r>
            <a:endParaRPr lang="fr-BE" sz="2000" dirty="0"/>
          </a:p>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8</a:t>
            </a:fld>
            <a:endParaRPr lang="en-US" dirty="0"/>
          </a:p>
        </p:txBody>
      </p:sp>
      <p:sp>
        <p:nvSpPr>
          <p:cNvPr id="5" name="Espace réservé du pied de page 4"/>
          <p:cNvSpPr>
            <a:spLocks noGrp="1"/>
          </p:cNvSpPr>
          <p:nvPr>
            <p:ph type="ftr" sz="quarter" idx="3"/>
          </p:nvPr>
        </p:nvSpPr>
        <p:spPr/>
        <p:txBody>
          <a:bodyPr/>
          <a:lstStyle/>
          <a:p>
            <a:r>
              <a:rPr lang="en-US" dirty="0" smtClean="0"/>
              <a:t>Scriptorium, a retro-cataloguing tool...</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4221088"/>
            <a:ext cx="2448272" cy="24482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9325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par>
                          <p:cTn id="17" fill="hold">
                            <p:stCondLst>
                              <p:cond delay="0"/>
                            </p:stCondLst>
                            <p:childTnLst>
                              <p:par>
                                <p:cTn id="18" presetID="6" presetClass="entr" presetSubtype="16" fill="hold" nodeType="afterEffect">
                                  <p:stCondLst>
                                    <p:cond delay="3500"/>
                                  </p:stCondLst>
                                  <p:childTnLst>
                                    <p:set>
                                      <p:cBhvr>
                                        <p:cTn id="19" dur="1" fill="hold">
                                          <p:stCondLst>
                                            <p:cond delay="0"/>
                                          </p:stCondLst>
                                        </p:cTn>
                                        <p:tgtEl>
                                          <p:spTgt spid="1026"/>
                                        </p:tgtEl>
                                        <p:attrNameLst>
                                          <p:attrName>style.visibility</p:attrName>
                                        </p:attrNameLst>
                                      </p:cBhvr>
                                      <p:to>
                                        <p:strVal val="visible"/>
                                      </p:to>
                                    </p:set>
                                    <p:animEffect transition="in" filter="circle(in)">
                                      <p:cBhvr>
                                        <p:cTn id="20" dur="2000"/>
                                        <p:tgtEl>
                                          <p:spTgt spid="102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dirty="0"/>
          </a:p>
        </p:txBody>
      </p:sp>
      <p:sp>
        <p:nvSpPr>
          <p:cNvPr id="3" name="Espace réservé du contenu 2"/>
          <p:cNvSpPr>
            <a:spLocks noGrp="1"/>
          </p:cNvSpPr>
          <p:nvPr>
            <p:ph idx="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E667ED75-B537-4810-9364-B7D9FE7FDC55}" type="slidenum">
              <a:rPr lang="en-US" smtClean="0"/>
              <a:pPr/>
              <a:t>9</a:t>
            </a:fld>
            <a:endParaRPr lang="en-US" dirty="0"/>
          </a:p>
        </p:txBody>
      </p:sp>
      <p:sp>
        <p:nvSpPr>
          <p:cNvPr id="5" name="Espace réservé du pied de page 4"/>
          <p:cNvSpPr>
            <a:spLocks noGrp="1"/>
          </p:cNvSpPr>
          <p:nvPr>
            <p:ph type="ftr" sz="quarter" idx="3"/>
          </p:nvPr>
        </p:nvSpPr>
        <p:spPr/>
        <p:txBody>
          <a:bodyPr/>
          <a:lstStyle/>
          <a:p>
            <a:r>
              <a:rPr lang="en-US" smtClean="0"/>
              <a:t>Scriptorium, a retro-cataloguing tool...</a:t>
            </a:r>
            <a:endParaRPr lang="en-US" dirty="0"/>
          </a:p>
        </p:txBody>
      </p:sp>
      <p:pic>
        <p:nvPicPr>
          <p:cNvPr id="2050" name="Picture 2" descr="Scriptorium grande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3061" y="2204864"/>
            <a:ext cx="5544616" cy="292646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0757" y="836712"/>
            <a:ext cx="5229225" cy="1200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ZoneTexte 5"/>
          <p:cNvSpPr txBox="1"/>
          <p:nvPr/>
        </p:nvSpPr>
        <p:spPr>
          <a:xfrm>
            <a:off x="697712" y="5517232"/>
            <a:ext cx="7272808" cy="646331"/>
          </a:xfrm>
          <a:prstGeom prst="rect">
            <a:avLst/>
          </a:prstGeom>
          <a:noFill/>
        </p:spPr>
        <p:txBody>
          <a:bodyPr wrap="square" rtlCol="0">
            <a:spAutoFit/>
          </a:bodyPr>
          <a:lstStyle/>
          <a:p>
            <a:r>
              <a:rPr lang="fr-BE" dirty="0" err="1" smtClean="0"/>
              <a:t>Where</a:t>
            </a:r>
            <a:r>
              <a:rPr lang="fr-BE" dirty="0" smtClean="0"/>
              <a:t> </a:t>
            </a:r>
            <a:r>
              <a:rPr lang="fr-BE" dirty="0" err="1" smtClean="0"/>
              <a:t>anyone</a:t>
            </a:r>
            <a:r>
              <a:rPr lang="fr-BE" dirty="0" smtClean="0"/>
              <a:t> (</a:t>
            </a:r>
            <a:r>
              <a:rPr lang="fr-BE" dirty="0" err="1" smtClean="0"/>
              <a:t>employed</a:t>
            </a:r>
            <a:r>
              <a:rPr lang="fr-BE" dirty="0" smtClean="0"/>
              <a:t> </a:t>
            </a:r>
            <a:r>
              <a:rPr lang="fr-BE" dirty="0" err="1" smtClean="0"/>
              <a:t>students</a:t>
            </a:r>
            <a:r>
              <a:rPr lang="fr-BE" dirty="0" smtClean="0"/>
              <a:t>, </a:t>
            </a:r>
            <a:r>
              <a:rPr lang="fr-BE" dirty="0" err="1" smtClean="0"/>
              <a:t>library</a:t>
            </a:r>
            <a:r>
              <a:rPr lang="fr-BE" dirty="0" smtClean="0"/>
              <a:t> staff, </a:t>
            </a:r>
            <a:r>
              <a:rPr lang="fr-BE" dirty="0" err="1" smtClean="0"/>
              <a:t>low</a:t>
            </a:r>
            <a:r>
              <a:rPr lang="fr-BE" dirty="0" smtClean="0"/>
              <a:t> </a:t>
            </a:r>
            <a:r>
              <a:rPr lang="fr-BE" dirty="0" err="1" smtClean="0"/>
              <a:t>qualified</a:t>
            </a:r>
            <a:r>
              <a:rPr lang="fr-BE" dirty="0" smtClean="0"/>
              <a:t> agents…) </a:t>
            </a:r>
            <a:r>
              <a:rPr lang="fr-BE" dirty="0" err="1" smtClean="0"/>
              <a:t>could</a:t>
            </a:r>
            <a:r>
              <a:rPr lang="fr-BE" dirty="0" smtClean="0"/>
              <a:t> encode </a:t>
            </a:r>
            <a:r>
              <a:rPr lang="fr-BE" dirty="0" err="1" smtClean="0"/>
              <a:t>older</a:t>
            </a:r>
            <a:r>
              <a:rPr lang="fr-BE" dirty="0" smtClean="0"/>
              <a:t> </a:t>
            </a:r>
            <a:r>
              <a:rPr lang="fr-BE" dirty="0" err="1" smtClean="0"/>
              <a:t>uncatalogued</a:t>
            </a:r>
            <a:r>
              <a:rPr lang="fr-BE" dirty="0" smtClean="0"/>
              <a:t> books….</a:t>
            </a:r>
            <a:endParaRPr lang="fr-BE" dirty="0"/>
          </a:p>
        </p:txBody>
      </p:sp>
    </p:spTree>
    <p:extLst>
      <p:ext uri="{BB962C8B-B14F-4D97-AF65-F5344CB8AC3E}">
        <p14:creationId xmlns:p14="http://schemas.microsoft.com/office/powerpoint/2010/main" val="13724873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Personnalisé 5">
      <a:dk1>
        <a:srgbClr val="2F2B20"/>
      </a:dk1>
      <a:lt1>
        <a:srgbClr val="FFFFFF"/>
      </a:lt1>
      <a:dk2>
        <a:srgbClr val="3C4457"/>
      </a:dk2>
      <a:lt2>
        <a:srgbClr val="FBBE34"/>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6757</TotalTime>
  <Words>1581</Words>
  <Application>Microsoft Office PowerPoint</Application>
  <PresentationFormat>Affichage à l'écran (4:3)</PresentationFormat>
  <Paragraphs>312</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Contiguïté</vt:lpstr>
      <vt:lpstr>Scriptorium, a retro-cataloguing tool to easily and quickly encode older book items</vt:lpstr>
      <vt:lpstr>Abstract</vt:lpstr>
      <vt:lpstr>University of Liege Library</vt:lpstr>
      <vt:lpstr>Library Print Collections</vt:lpstr>
      <vt:lpstr>RFID as a catalyst </vt:lpstr>
      <vt:lpstr>Aleph Quick Catalog function</vt:lpstr>
      <vt:lpstr>Homemade Quick Catalog Web Application</vt:lpstr>
      <vt:lpstr>Leitmotiv for the Application</vt:lpstr>
      <vt:lpstr>Présentation PowerPoint</vt:lpstr>
      <vt:lpstr>4 Roles defined</vt:lpstr>
      <vt:lpstr>Présentation PowerPoint</vt:lpstr>
      <vt:lpstr>How the Admin Can Edit/Create a Field</vt:lpstr>
      <vt:lpstr>Présentation PowerPoint</vt:lpstr>
      <vt:lpstr>Exports</vt:lpstr>
      <vt:lpstr>Présentation PowerPoint</vt:lpstr>
      <vt:lpstr>Aleph Scripts</vt:lpstr>
      <vt:lpstr>p_file_02</vt:lpstr>
      <vt:lpstr>p_manage_18 </vt:lpstr>
      <vt:lpstr>p_ret_03</vt:lpstr>
      <vt:lpstr>p_manage_50</vt:lpstr>
      <vt:lpstr>p_manage_37</vt:lpstr>
      <vt:lpstr>Présentation PowerPoint</vt:lpstr>
      <vt:lpstr>Présentation PowerPoint</vt:lpstr>
      <vt:lpstr>Results</vt:lpstr>
      <vt:lpstr>Publication Years of All Scriptorium Items</vt:lpstr>
      <vt:lpstr>How many minutes per record?</vt:lpstr>
      <vt:lpstr>Conclusions</vt:lpstr>
      <vt:lpstr>Présentation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Scriptorium, a retro-cataloguing tool to easily and quickly encode older book items</dc:title>
  <dc:creator>François Renaville</dc:creator>
  <cp:lastModifiedBy>François Renaville</cp:lastModifiedBy>
  <cp:revision>999</cp:revision>
  <cp:lastPrinted>2013-11-05T15:03:53Z</cp:lastPrinted>
  <dcterms:created xsi:type="dcterms:W3CDTF">2012-10-03T15:09:59Z</dcterms:created>
  <dcterms:modified xsi:type="dcterms:W3CDTF">2014-09-17T06:38:56Z</dcterms:modified>
</cp:coreProperties>
</file>