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sldIdLst>
    <p:sldId id="258" r:id="rId2"/>
    <p:sldId id="265" r:id="rId3"/>
    <p:sldId id="268" r:id="rId4"/>
    <p:sldId id="269" r:id="rId5"/>
    <p:sldId id="259" r:id="rId6"/>
    <p:sldId id="261" r:id="rId7"/>
    <p:sldId id="270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7" r:id="rId17"/>
    <p:sldId id="263" r:id="rId18"/>
    <p:sldId id="279" r:id="rId19"/>
    <p:sldId id="26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Pirard" initials="E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474F"/>
    <a:srgbClr val="004749"/>
    <a:srgbClr val="0000C0"/>
    <a:srgbClr val="00C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76" autoAdjust="0"/>
  </p:normalViewPr>
  <p:slideViewPr>
    <p:cSldViewPr>
      <p:cViewPr>
        <p:scale>
          <a:sx n="75" d="100"/>
          <a:sy n="75" d="100"/>
        </p:scale>
        <p:origin x="-1517" y="-3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6T08:55:56.620" idx="1">
    <p:pos x="-441" y="48"/>
    <p:text>1/ TITLE SLIDE
- Take time to think about a very attractive title.
- Keep it short and simple :Maximum 2 lines
- Don't forget you co-authors
2/ MAIN SLIDE
- Duplicate this slide CTRL+D as much as needed
- Always use the template
- Do not use other text sizes or text colours unless really needed.
- Avoid creating additional text frames.
- Best practice is to use a few lines of bulleted text and add one or two graphics/pictures to illustrate
4/Never...
- Overwrite any background logo or text
- Deform your graphics/logos or pictures
5/ FINAL SLIDE
- Thank audience and partners (funding agency,...)
- Invite to Liege, to an upocming event or conference, promote research or education in Liege
5/ Extra :
You can use the vertical banner to place a texture referring to your subject.
You can also use this space to add the name of the congress, place of presentation and dates.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B3F38-C712-4476-86E6-B031C2A0332F}" type="datetimeFigureOut">
              <a:rPr lang="fr-BE" smtClean="0"/>
              <a:t>1/09/2014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7DA30-9BBB-4C95-9AA6-B3DD699EC4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157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BE" sz="4400" b="1" i="0" kern="1200" dirty="0">
                <a:ln w="12700">
                  <a:solidFill>
                    <a:schemeClr val="tx2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412775"/>
            <a:ext cx="8064896" cy="49685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/>
            </a:lvl4pPr>
            <a:lvl5pPr>
              <a:defRPr sz="1400">
                <a:solidFill>
                  <a:srgbClr val="C00000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6" title="SOUS_TITRE"/>
          <p:cNvSpPr>
            <a:spLocks noGrp="1"/>
          </p:cNvSpPr>
          <p:nvPr>
            <p:ph sz="quarter" idx="13" hasCustomPrompt="1"/>
          </p:nvPr>
        </p:nvSpPr>
        <p:spPr>
          <a:xfrm>
            <a:off x="827584" y="908720"/>
            <a:ext cx="8064896" cy="576064"/>
          </a:xfrm>
          <a:noFill/>
          <a:ln w="28575">
            <a:noFill/>
          </a:ln>
        </p:spPr>
        <p:txBody>
          <a:bodyPr>
            <a:noAutofit/>
          </a:bodyPr>
          <a:lstStyle>
            <a:lvl1pPr algn="r">
              <a:defRPr lang="fr-FR" sz="2800" i="1" kern="120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200055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791" y="2177959"/>
            <a:ext cx="7081473" cy="2502082"/>
          </a:xfrm>
        </p:spPr>
        <p:txBody>
          <a:bodyPr anchor="ctr" anchorCtr="1"/>
          <a:lstStyle>
            <a:lvl1pPr algn="ctr">
              <a:defRPr lang="en-US" sz="4400" b="1" i="1" kern="1200" dirty="0">
                <a:ln w="12700">
                  <a:solidFill>
                    <a:schemeClr val="tx2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Eric P\Dropbox\GeMMe-Commun\Templates\ULg_GeMMe_300_trans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46" y="472383"/>
            <a:ext cx="2591850" cy="97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Eric P\Documents\U_ULg\ULg_Communication\logo_coul_texte_cadre_300_trans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820921" cy="13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logo_coul_texte_blason_cadre_30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15063"/>
            <a:ext cx="72548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466725" y="1431925"/>
            <a:ext cx="7620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May 15-17 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Leeds Short Course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07C3-D7EB-4F2B-90BB-9CD11CAC8D3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52114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412775"/>
            <a:ext cx="8064896" cy="4682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2698" y="6525010"/>
            <a:ext cx="339335" cy="2324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66C3FA5-BCF1-4293-BDB2-C23140B060F6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pied de page 5"/>
          <p:cNvSpPr txBox="1">
            <a:spLocks/>
          </p:cNvSpPr>
          <p:nvPr/>
        </p:nvSpPr>
        <p:spPr>
          <a:xfrm>
            <a:off x="1835696" y="6520117"/>
            <a:ext cx="7056783" cy="230761"/>
          </a:xfrm>
          <a:prstGeom prst="rect">
            <a:avLst/>
          </a:prstGeom>
          <a:noFill/>
          <a:ln w="3175">
            <a:solidFill>
              <a:schemeClr val="accent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 smtClean="0"/>
              <a:t>Université de Liège</a:t>
            </a:r>
            <a:r>
              <a:rPr lang="fr-BE" dirty="0" smtClean="0"/>
              <a:t> </a:t>
            </a:r>
            <a:r>
              <a:rPr lang="fr-BE" baseline="0" dirty="0" smtClean="0"/>
              <a:t> - </a:t>
            </a:r>
            <a:r>
              <a:rPr lang="fr-BE" i="1" dirty="0" err="1" smtClean="0">
                <a:latin typeface="Trebuchet MS" pitchFamily="34" charset="0"/>
              </a:rPr>
              <a:t>GeMMe</a:t>
            </a:r>
            <a:r>
              <a:rPr lang="fr-BE" dirty="0" smtClean="0"/>
              <a:t> -</a:t>
            </a:r>
            <a:r>
              <a:rPr lang="fr-BE" i="1" dirty="0" smtClean="0"/>
              <a:t> Génie Minéral, Matériaux &amp; Environnement</a:t>
            </a:r>
            <a:endParaRPr lang="fr-BE" i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259632" y="1340768"/>
            <a:ext cx="763284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8967394" y="6465642"/>
            <a:ext cx="141110" cy="347734"/>
            <a:chOff x="1043608" y="2492895"/>
            <a:chExt cx="800100" cy="1971675"/>
          </a:xfrm>
        </p:grpSpPr>
        <p:sp>
          <p:nvSpPr>
            <p:cNvPr id="13" name="Triangle isocèle 12"/>
            <p:cNvSpPr/>
            <p:nvPr/>
          </p:nvSpPr>
          <p:spPr>
            <a:xfrm rot="5400000">
              <a:off x="457820" y="3078683"/>
              <a:ext cx="1666875" cy="4953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riangle isocèle 13"/>
            <p:cNvSpPr/>
            <p:nvPr/>
          </p:nvSpPr>
          <p:spPr>
            <a:xfrm rot="5400000">
              <a:off x="610220" y="3231083"/>
              <a:ext cx="1666875" cy="495300"/>
            </a:xfrm>
            <a:prstGeom prst="triangle">
              <a:avLst/>
            </a:prstGeom>
            <a:solidFill>
              <a:srgbClr val="00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" name="Triangle isocèle 14"/>
            <p:cNvSpPr/>
            <p:nvPr/>
          </p:nvSpPr>
          <p:spPr>
            <a:xfrm rot="5400000">
              <a:off x="762620" y="3383483"/>
              <a:ext cx="1666875" cy="495300"/>
            </a:xfrm>
            <a:prstGeom prst="triangle">
              <a:avLst/>
            </a:prstGeom>
            <a:solidFill>
              <a:srgbClr val="000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571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Eric P\Dropbox\GeMMe-Commun\Templates\ULg_GeMMe_300_tran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8" y="6457618"/>
            <a:ext cx="948688" cy="3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8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4400" b="1" i="0" kern="1200" dirty="0">
          <a:ln w="12700">
            <a:solidFill>
              <a:schemeClr val="tx2"/>
            </a:solidFill>
          </a:ln>
          <a:solidFill>
            <a:schemeClr val="accent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5"/>
        </a:buClr>
        <a:buSzTx/>
        <a:buFont typeface="Arial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Tx/>
        <a:buFont typeface="Courier New" pitchFamily="49" charset="0"/>
        <a:buChar char="o"/>
        <a:tabLst/>
        <a:defRPr lang="fr-BE" sz="1600" kern="1200" dirty="0" smtClean="0">
          <a:solidFill>
            <a:schemeClr val="accent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ü"/>
        <a:tabLst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Mineralogy </a:t>
            </a:r>
            <a:r>
              <a:rPr lang="en-US" dirty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of fine particles in slurry from </a:t>
            </a:r>
            <a: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multispectral imaging</a:t>
            </a:r>
            <a:endParaRPr lang="fr-B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691680" y="5445224"/>
            <a:ext cx="6912853" cy="12059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2400" i="1" dirty="0" smtClean="0">
                <a:solidFill>
                  <a:schemeClr val="accent5"/>
                </a:solidFill>
              </a:rPr>
              <a:t>Sophie LEROY</a:t>
            </a:r>
          </a:p>
          <a:p>
            <a:pPr algn="r"/>
            <a:r>
              <a:rPr lang="fr-BE" sz="2400" i="1" dirty="0" smtClean="0">
                <a:solidFill>
                  <a:schemeClr val="accent4"/>
                </a:solidFill>
              </a:rPr>
              <a:t>G. </a:t>
            </a:r>
            <a:r>
              <a:rPr lang="fr-BE" sz="2400" i="1" dirty="0" err="1" smtClean="0">
                <a:solidFill>
                  <a:schemeClr val="accent4"/>
                </a:solidFill>
              </a:rPr>
              <a:t>Dislaire</a:t>
            </a:r>
            <a:r>
              <a:rPr lang="fr-BE" sz="2400" i="1" dirty="0" smtClean="0">
                <a:solidFill>
                  <a:schemeClr val="accent4"/>
                </a:solidFill>
              </a:rPr>
              <a:t>, P. Barnabé, </a:t>
            </a:r>
            <a:r>
              <a:rPr lang="fr-BE" sz="2400" i="1" u="sng" dirty="0" smtClean="0">
                <a:solidFill>
                  <a:schemeClr val="accent4"/>
                </a:solidFill>
              </a:rPr>
              <a:t>E. Pirard</a:t>
            </a:r>
            <a:endParaRPr lang="fr-BE" sz="2400" i="1" u="sng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Imaging System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Oxides vs Sulphides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err="1" smtClean="0"/>
              <a:t>Episcopic</a:t>
            </a:r>
            <a:r>
              <a:rPr lang="fr-BE" dirty="0" smtClean="0"/>
              <a:t> </a:t>
            </a:r>
            <a:r>
              <a:rPr lang="fr-BE" dirty="0" err="1" smtClean="0"/>
              <a:t>Darkfield</a:t>
            </a:r>
            <a:r>
              <a:rPr lang="fr-BE" dirty="0" smtClean="0"/>
              <a:t> RGB Imaging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395115" y="745710"/>
            <a:ext cx="4353771" cy="65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6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Imaging System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Chromite vs Pyrite</a:t>
            </a:r>
          </a:p>
          <a:p>
            <a:pPr lvl="1"/>
            <a:r>
              <a:rPr lang="en-US" dirty="0" smtClean="0"/>
              <a:t>Photonfocus MV1 D1312ie</a:t>
            </a:r>
          </a:p>
          <a:p>
            <a:pPr lvl="2"/>
            <a:r>
              <a:rPr lang="en-US" sz="1200" dirty="0" smtClean="0"/>
              <a:t>1312x1082 (binning)</a:t>
            </a:r>
          </a:p>
          <a:p>
            <a:pPr lvl="2"/>
            <a:r>
              <a:rPr lang="en-US" sz="1200" dirty="0" smtClean="0"/>
              <a:t>3,1 µm/pixel</a:t>
            </a:r>
          </a:p>
          <a:p>
            <a:pPr lvl="2"/>
            <a:r>
              <a:rPr lang="en-US" sz="1200" dirty="0" smtClean="0"/>
              <a:t>400 ms</a:t>
            </a:r>
          </a:p>
          <a:p>
            <a:pPr lvl="2"/>
            <a:endParaRPr lang="en-US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err="1" smtClean="0"/>
              <a:t>Episcopic</a:t>
            </a:r>
            <a:r>
              <a:rPr lang="fr-BE" dirty="0" smtClean="0"/>
              <a:t> </a:t>
            </a:r>
            <a:r>
              <a:rPr lang="fr-BE" dirty="0" err="1" smtClean="0"/>
              <a:t>Darkfield</a:t>
            </a:r>
            <a:r>
              <a:rPr lang="fr-BE" dirty="0" smtClean="0"/>
              <a:t> Spectral Imaging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11</a:t>
            </a:fld>
            <a:endParaRPr lang="fr-BE"/>
          </a:p>
        </p:txBody>
      </p:sp>
      <p:grpSp>
        <p:nvGrpSpPr>
          <p:cNvPr id="30" name="Groupe 29"/>
          <p:cNvGrpSpPr/>
          <p:nvPr/>
        </p:nvGrpSpPr>
        <p:grpSpPr>
          <a:xfrm>
            <a:off x="3745364" y="1502410"/>
            <a:ext cx="2416625" cy="1471330"/>
            <a:chOff x="3745364" y="1527231"/>
            <a:chExt cx="2416625" cy="147133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538" y="1527231"/>
              <a:ext cx="1870451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3745364" y="2736951"/>
              <a:ext cx="963153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r>
                <a:rPr lang="fr-BE" dirty="0" err="1"/>
                <a:t>Backlit</a:t>
              </a:r>
              <a:r>
                <a:rPr lang="fr-BE" dirty="0"/>
                <a:t> image</a:t>
              </a:r>
              <a:endParaRPr lang="en-US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6458810" y="1502410"/>
            <a:ext cx="2297383" cy="1570805"/>
            <a:chOff x="6458810" y="1502410"/>
            <a:chExt cx="2297383" cy="157080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6993" y="1502410"/>
              <a:ext cx="18492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6458810" y="2811605"/>
              <a:ext cx="849494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r>
                <a:rPr lang="fr-BE" dirty="0"/>
                <a:t>F0=405 nm</a:t>
              </a:r>
              <a:endParaRPr lang="en-US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105793" y="3133463"/>
            <a:ext cx="2255987" cy="1475068"/>
            <a:chOff x="1105793" y="3189598"/>
            <a:chExt cx="2255987" cy="1475068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704" y="3189598"/>
              <a:ext cx="1843076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1105793" y="4403056"/>
              <a:ext cx="849494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r>
                <a:rPr lang="fr-BE" dirty="0"/>
                <a:t>F1=455 nm</a:t>
              </a:r>
              <a:endParaRPr lang="en-US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458810" y="3133463"/>
            <a:ext cx="2343725" cy="1533129"/>
            <a:chOff x="6458810" y="3140968"/>
            <a:chExt cx="2343725" cy="1533129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6993" y="3140968"/>
              <a:ext cx="1895542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6458810" y="4412487"/>
              <a:ext cx="849494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r>
                <a:rPr lang="fr-BE" dirty="0"/>
                <a:t>F3=590 nm</a:t>
              </a:r>
              <a:endParaRPr lang="en-US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1105793" y="4853039"/>
            <a:ext cx="2299035" cy="1500973"/>
            <a:chOff x="1105793" y="4927160"/>
            <a:chExt cx="2299035" cy="1500973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927160"/>
              <a:ext cx="1929172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1105793" y="6166523"/>
              <a:ext cx="820878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r>
                <a:rPr lang="fr-BE" dirty="0"/>
                <a:t>F4=617 nm</a:t>
              </a:r>
              <a:endParaRPr lang="en-US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3846107" y="3133463"/>
            <a:ext cx="2321720" cy="1531451"/>
            <a:chOff x="3846107" y="3133463"/>
            <a:chExt cx="2321720" cy="1531451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373" y="3133463"/>
              <a:ext cx="1830454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3846107" y="4403304"/>
              <a:ext cx="86241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r>
                <a:rPr lang="fr-BE" dirty="0"/>
                <a:t>F2=530 nm</a:t>
              </a:r>
              <a:endParaRPr lang="en-US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846107" y="4853039"/>
            <a:ext cx="2315882" cy="1455132"/>
            <a:chOff x="3275856" y="4860091"/>
            <a:chExt cx="2315882" cy="1455132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122" y="4860091"/>
              <a:ext cx="1824616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3275856" y="6053613"/>
              <a:ext cx="855564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fr-BE" sz="1100" dirty="0" smtClean="0">
                  <a:solidFill>
                    <a:schemeClr val="accent1"/>
                  </a:solidFill>
                </a:rPr>
                <a:t>F5=735 nm</a:t>
              </a:r>
              <a:endParaRPr lang="en-US" sz="11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6452740" y="4853039"/>
            <a:ext cx="2318103" cy="1462184"/>
            <a:chOff x="6452740" y="4853039"/>
            <a:chExt cx="2318103" cy="1462184"/>
          </a:xfrm>
        </p:grpSpPr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8686" y="4853039"/>
              <a:ext cx="1832157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6452740" y="6053613"/>
              <a:ext cx="855564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fr-BE" sz="1100" dirty="0" smtClean="0">
                  <a:solidFill>
                    <a:schemeClr val="accent1"/>
                  </a:solidFill>
                </a:rPr>
                <a:t>F6=950 nm</a:t>
              </a:r>
              <a:endParaRPr lang="en-US" sz="11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3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Mineralogical</a:t>
            </a:r>
            <a:r>
              <a:rPr lang="fr-BE" dirty="0" smtClean="0"/>
              <a:t> </a:t>
            </a:r>
            <a:r>
              <a:rPr lang="fr-BE" dirty="0" err="1" smtClean="0"/>
              <a:t>Mapping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Darkfield imaging</a:t>
            </a:r>
          </a:p>
          <a:p>
            <a:pPr lvl="1"/>
            <a:r>
              <a:rPr lang="en-US" dirty="0" smtClean="0"/>
              <a:t>Reflectance angles</a:t>
            </a:r>
          </a:p>
          <a:p>
            <a:pPr lvl="2"/>
            <a:r>
              <a:rPr lang="en-US" dirty="0" smtClean="0"/>
              <a:t>Maximum reflectance depends on particle shape and </a:t>
            </a:r>
            <a:r>
              <a:rPr lang="el-GR" dirty="0" smtClean="0"/>
              <a:t>λ</a:t>
            </a:r>
            <a:endParaRPr lang="en-US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Calibration and discrimination</a:t>
            </a:r>
            <a:endParaRPr lang="fr-BE" dirty="0"/>
          </a:p>
        </p:txBody>
      </p:sp>
      <p:grpSp>
        <p:nvGrpSpPr>
          <p:cNvPr id="7" name="Groupe 6"/>
          <p:cNvGrpSpPr/>
          <p:nvPr/>
        </p:nvGrpSpPr>
        <p:grpSpPr>
          <a:xfrm>
            <a:off x="1619672" y="2492896"/>
            <a:ext cx="7090000" cy="3982079"/>
            <a:chOff x="2020712" y="2492896"/>
            <a:chExt cx="7090000" cy="3982079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712" y="2492896"/>
              <a:ext cx="7090000" cy="398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2020712" y="5589240"/>
              <a:ext cx="127639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r>
                <a:rPr lang="fr-BE" dirty="0" smtClean="0"/>
                <a:t>Cu </a:t>
              </a:r>
              <a:r>
                <a:rPr lang="fr-BE" dirty="0" err="1" smtClean="0"/>
                <a:t>wire</a:t>
              </a:r>
              <a:r>
                <a:rPr lang="fr-BE" dirty="0" smtClean="0"/>
                <a:t> Ø=100 µm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61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Mineralogical</a:t>
            </a:r>
            <a:r>
              <a:rPr lang="fr-BE" dirty="0" smtClean="0"/>
              <a:t> </a:t>
            </a:r>
            <a:r>
              <a:rPr lang="fr-BE" dirty="0" err="1" smtClean="0"/>
              <a:t>Mapping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Darkfield imaging</a:t>
            </a:r>
          </a:p>
          <a:p>
            <a:pPr lvl="1"/>
            <a:r>
              <a:rPr lang="en-US" dirty="0" smtClean="0"/>
              <a:t>Pyrite vs. Copper</a:t>
            </a:r>
          </a:p>
          <a:p>
            <a:pPr lvl="2"/>
            <a:r>
              <a:rPr lang="fr-BE" dirty="0" smtClean="0"/>
              <a:t>Percentile P</a:t>
            </a:r>
            <a:r>
              <a:rPr lang="fr-BE" baseline="-25000" dirty="0" smtClean="0"/>
              <a:t>80</a:t>
            </a:r>
            <a:r>
              <a:rPr lang="fr-BE" dirty="0" smtClean="0"/>
              <a:t> of </a:t>
            </a:r>
            <a:r>
              <a:rPr lang="fr-BE" dirty="0" err="1" smtClean="0"/>
              <a:t>intensity</a:t>
            </a:r>
            <a:r>
              <a:rPr lang="fr-BE" dirty="0" smtClean="0"/>
              <a:t> distribution </a:t>
            </a:r>
            <a:r>
              <a:rPr lang="fr-BE" dirty="0" err="1" smtClean="0"/>
              <a:t>within</a:t>
            </a:r>
            <a:r>
              <a:rPr lang="fr-BE" dirty="0" smtClean="0"/>
              <a:t> </a:t>
            </a:r>
            <a:r>
              <a:rPr lang="fr-BE" dirty="0" err="1" smtClean="0"/>
              <a:t>particle</a:t>
            </a:r>
            <a:endParaRPr lang="fr-BE" dirty="0" smtClean="0"/>
          </a:p>
          <a:p>
            <a:pPr lvl="3"/>
            <a:r>
              <a:rPr lang="fr-BE" dirty="0" err="1" smtClean="0"/>
              <a:t>Combination</a:t>
            </a:r>
            <a:r>
              <a:rPr lang="fr-BE" dirty="0" smtClean="0"/>
              <a:t> of &gt; P</a:t>
            </a:r>
            <a:r>
              <a:rPr lang="fr-BE" baseline="-25000" dirty="0" smtClean="0"/>
              <a:t>80</a:t>
            </a:r>
            <a:r>
              <a:rPr lang="fr-BE" dirty="0" smtClean="0"/>
              <a:t> per </a:t>
            </a:r>
            <a:r>
              <a:rPr lang="fr-BE" dirty="0" err="1" smtClean="0"/>
              <a:t>wavelength</a:t>
            </a:r>
            <a:endParaRPr lang="en-US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Discrimination</a:t>
            </a:r>
            <a:endParaRPr lang="fr-BE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11560" y="2713499"/>
            <a:ext cx="4328041" cy="3709932"/>
            <a:chOff x="892031" y="2713499"/>
            <a:chExt cx="4328041" cy="3709932"/>
          </a:xfrm>
        </p:grpSpPr>
        <p:pic>
          <p:nvPicPr>
            <p:cNvPr id="9" name="Imag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78708" y="2996952"/>
              <a:ext cx="1809115" cy="1496060"/>
            </a:xfrm>
            <a:prstGeom prst="rect">
              <a:avLst/>
            </a:prstGeom>
          </p:spPr>
        </p:pic>
        <p:pic>
          <p:nvPicPr>
            <p:cNvPr id="10" name="Image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66631" y="4653136"/>
              <a:ext cx="2033270" cy="1684655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3347864" y="4139744"/>
              <a:ext cx="1872208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fr-BE" dirty="0" smtClean="0"/>
                <a:t>Pixels </a:t>
              </a:r>
              <a:r>
                <a:rPr lang="fr-BE" dirty="0" err="1" smtClean="0"/>
                <a:t>voted</a:t>
              </a:r>
              <a:r>
                <a:rPr lang="fr-BE" dirty="0" smtClean="0"/>
                <a:t> &gt; P</a:t>
              </a:r>
              <a:r>
                <a:rPr lang="fr-BE" baseline="-25000" dirty="0" smtClean="0"/>
                <a:t>80</a:t>
              </a:r>
              <a:r>
                <a:rPr lang="fr-BE" dirty="0" smtClean="0"/>
                <a:t> for </a:t>
              </a:r>
              <a:r>
                <a:rPr lang="fr-BE" dirty="0" err="1" smtClean="0"/>
                <a:t>every</a:t>
              </a:r>
              <a:r>
                <a:rPr lang="fr-BE" dirty="0" smtClean="0"/>
                <a:t> </a:t>
              </a:r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445071" y="2713499"/>
              <a:ext cx="127639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r>
                <a:rPr lang="fr-BE" dirty="0" smtClean="0"/>
                <a:t>Pyrite Ø=52 µm</a:t>
              </a:r>
              <a:endParaRPr lang="en-US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902338" y="4306855"/>
              <a:ext cx="553041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r>
                <a:rPr lang="fr-BE" dirty="0" err="1" smtClean="0"/>
                <a:t>Mask</a:t>
              </a:r>
              <a:endParaRPr lang="en-US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92031" y="6161821"/>
              <a:ext cx="367602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r>
                <a:rPr lang="fr-BE" dirty="0" smtClean="0"/>
                <a:t>P</a:t>
              </a:r>
              <a:r>
                <a:rPr lang="fr-BE" baseline="-25000" dirty="0" smtClean="0"/>
                <a:t>80</a:t>
              </a:r>
              <a:endParaRPr lang="en-US" dirty="0"/>
            </a:p>
          </p:txBody>
        </p:sp>
        <p:cxnSp>
          <p:nvCxnSpPr>
            <p:cNvPr id="6" name="Connecteur droit avec flèche 5"/>
            <p:cNvCxnSpPr>
              <a:stCxn id="11" idx="1"/>
            </p:cNvCxnSpPr>
            <p:nvPr/>
          </p:nvCxnSpPr>
          <p:spPr>
            <a:xfrm flipH="1">
              <a:off x="2915816" y="4270549"/>
              <a:ext cx="432048" cy="5266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4932245" y="2695555"/>
            <a:ext cx="2304051" cy="3642236"/>
            <a:chOff x="6228184" y="2695555"/>
            <a:chExt cx="2304051" cy="3642236"/>
          </a:xfrm>
        </p:grpSpPr>
        <p:pic>
          <p:nvPicPr>
            <p:cNvPr id="17" name="Image 16"/>
            <p:cNvPicPr/>
            <p:nvPr/>
          </p:nvPicPr>
          <p:blipFill rotWithShape="1">
            <a:blip r:embed="rId4"/>
            <a:srcRect l="5023" r="5154"/>
            <a:stretch/>
          </p:blipFill>
          <p:spPr>
            <a:xfrm>
              <a:off x="6380369" y="4653136"/>
              <a:ext cx="2143761" cy="1497600"/>
            </a:xfrm>
            <a:prstGeom prst="rect">
              <a:avLst/>
            </a:prstGeom>
          </p:spPr>
        </p:pic>
        <p:pic>
          <p:nvPicPr>
            <p:cNvPr id="18" name="Image 17"/>
            <p:cNvPicPr/>
            <p:nvPr/>
          </p:nvPicPr>
          <p:blipFill rotWithShape="1">
            <a:blip r:embed="rId5"/>
            <a:srcRect r="4773"/>
            <a:stretch/>
          </p:blipFill>
          <p:spPr>
            <a:xfrm>
              <a:off x="6380369" y="2975109"/>
              <a:ext cx="2151866" cy="1497600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6814054" y="2695555"/>
              <a:ext cx="127639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r>
                <a:rPr lang="fr-BE" dirty="0" smtClean="0"/>
                <a:t>Cu </a:t>
              </a:r>
              <a:r>
                <a:rPr lang="fr-BE" dirty="0" err="1" smtClean="0"/>
                <a:t>wire</a:t>
              </a:r>
              <a:r>
                <a:rPr lang="fr-BE" dirty="0" smtClean="0"/>
                <a:t> Ø=100 µm</a:t>
              </a:r>
              <a:endParaRPr lang="en-US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228184" y="6076181"/>
              <a:ext cx="367602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r>
                <a:rPr lang="fr-BE" dirty="0" smtClean="0"/>
                <a:t>P</a:t>
              </a:r>
              <a:r>
                <a:rPr lang="fr-BE" baseline="-25000" dirty="0" smtClean="0"/>
                <a:t>80</a:t>
              </a:r>
              <a:endParaRPr lang="en-US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228184" y="4306855"/>
              <a:ext cx="367602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r>
                <a:rPr lang="fr-BE" dirty="0" smtClean="0"/>
                <a:t>P</a:t>
              </a:r>
              <a:r>
                <a:rPr lang="fr-BE" baseline="-25000" dirty="0" smtClean="0"/>
                <a:t>99</a:t>
              </a:r>
              <a:endParaRPr lang="en-US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7236296" y="4888181"/>
            <a:ext cx="1815854" cy="1449610"/>
            <a:chOff x="7236296" y="4888181"/>
            <a:chExt cx="1815854" cy="1449610"/>
          </a:xfrm>
        </p:grpSpPr>
        <p:pic>
          <p:nvPicPr>
            <p:cNvPr id="23" name="Image 2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236296" y="5149791"/>
              <a:ext cx="1815854" cy="11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ZoneTexte 25"/>
            <p:cNvSpPr txBox="1"/>
            <p:nvPr/>
          </p:nvSpPr>
          <p:spPr>
            <a:xfrm>
              <a:off x="7506028" y="4888181"/>
              <a:ext cx="1276390" cy="2616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fr-BE" dirty="0" err="1" smtClean="0"/>
                <a:t>Raw</a:t>
              </a:r>
              <a:r>
                <a:rPr lang="fr-BE" dirty="0" smtClean="0"/>
                <a:t> </a:t>
              </a:r>
              <a:r>
                <a:rPr lang="fr-BE" dirty="0" err="1" smtClean="0"/>
                <a:t>spectrum</a:t>
              </a:r>
              <a:endParaRPr lang="en-US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851369" y="4886981"/>
            <a:ext cx="1512168" cy="1450809"/>
            <a:chOff x="2851369" y="4886981"/>
            <a:chExt cx="1512168" cy="1450809"/>
          </a:xfrm>
        </p:grpSpPr>
        <p:pic>
          <p:nvPicPr>
            <p:cNvPr id="24" name="Espace réservé du contenu 5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51369" y="5148591"/>
              <a:ext cx="1512168" cy="11891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ZoneTexte 26"/>
            <p:cNvSpPr txBox="1"/>
            <p:nvPr/>
          </p:nvSpPr>
          <p:spPr>
            <a:xfrm>
              <a:off x="2969258" y="4886981"/>
              <a:ext cx="1276390" cy="2616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fr-BE" dirty="0" err="1" smtClean="0"/>
                <a:t>Raw</a:t>
              </a:r>
              <a:r>
                <a:rPr lang="fr-BE" dirty="0" smtClean="0"/>
                <a:t> </a:t>
              </a:r>
              <a:r>
                <a:rPr lang="fr-BE" dirty="0" err="1" smtClean="0"/>
                <a:t>spectrum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01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 on </a:t>
            </a:r>
            <a:r>
              <a:rPr lang="fr-BE" dirty="0" err="1" smtClean="0"/>
              <a:t>Sulphide</a:t>
            </a:r>
            <a:r>
              <a:rPr lang="fr-BE" dirty="0" smtClean="0"/>
              <a:t> </a:t>
            </a:r>
            <a:r>
              <a:rPr lang="fr-BE" dirty="0" err="1" smtClean="0"/>
              <a:t>Slurries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LYSC: Pyrite-rich (&gt; 91%) </a:t>
            </a:r>
          </a:p>
          <a:p>
            <a:r>
              <a:rPr lang="en-US" dirty="0" smtClean="0"/>
              <a:t>LYSB: Mixed sulphides (Py+Cp+…)</a:t>
            </a:r>
          </a:p>
          <a:p>
            <a:endParaRPr lang="en-US" dirty="0"/>
          </a:p>
          <a:p>
            <a:r>
              <a:rPr lang="en-US" dirty="0" smtClean="0"/>
              <a:t>Particle sizing vs. 405nm/617nm band ratio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Discrimination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58964" cy="9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/>
          <a:stretch/>
        </p:blipFill>
        <p:spPr bwMode="auto">
          <a:xfrm>
            <a:off x="3779014" y="2924944"/>
            <a:ext cx="4320283" cy="3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7304629" y="2709500"/>
            <a:ext cx="1589336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fr-BE" dirty="0">
                <a:solidFill>
                  <a:srgbClr val="3333FF"/>
                </a:solidFill>
              </a:rPr>
              <a:t>Pyrite-</a:t>
            </a:r>
            <a:r>
              <a:rPr lang="fr-BE" dirty="0" err="1">
                <a:solidFill>
                  <a:srgbClr val="3333FF"/>
                </a:solidFill>
              </a:rPr>
              <a:t>rich</a:t>
            </a:r>
            <a:r>
              <a:rPr lang="fr-BE" dirty="0">
                <a:solidFill>
                  <a:srgbClr val="3333FF"/>
                </a:solidFill>
              </a:rPr>
              <a:t> (LYSC )</a:t>
            </a:r>
          </a:p>
          <a:p>
            <a:r>
              <a:rPr lang="fr-BE" dirty="0">
                <a:solidFill>
                  <a:srgbClr val="FF0000"/>
                </a:solidFill>
              </a:rPr>
              <a:t>Mixed </a:t>
            </a:r>
            <a:r>
              <a:rPr lang="fr-BE" dirty="0" err="1" smtClean="0">
                <a:solidFill>
                  <a:srgbClr val="FF0000"/>
                </a:solidFill>
              </a:rPr>
              <a:t>sulphides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>
                <a:solidFill>
                  <a:srgbClr val="FF0000"/>
                </a:solidFill>
              </a:rPr>
              <a:t>(LYSB)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/>
          <a:stretch/>
        </p:blipFill>
        <p:spPr bwMode="auto">
          <a:xfrm>
            <a:off x="3779014" y="2924944"/>
            <a:ext cx="4320283" cy="35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 on </a:t>
            </a:r>
            <a:r>
              <a:rPr lang="fr-BE" dirty="0" err="1" smtClean="0"/>
              <a:t>Sulphide</a:t>
            </a:r>
            <a:r>
              <a:rPr lang="fr-BE" dirty="0" smtClean="0"/>
              <a:t> </a:t>
            </a:r>
            <a:r>
              <a:rPr lang="fr-BE" dirty="0" err="1" smtClean="0"/>
              <a:t>Slurries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LYSC: Pyrite-rich (&gt; 91%) </a:t>
            </a:r>
          </a:p>
          <a:p>
            <a:r>
              <a:rPr lang="en-US" dirty="0" smtClean="0"/>
              <a:t>LYSB: Mixed sulphides (Py+Cp+…)</a:t>
            </a:r>
          </a:p>
          <a:p>
            <a:endParaRPr lang="en-US" dirty="0"/>
          </a:p>
          <a:p>
            <a:r>
              <a:rPr lang="en-US" dirty="0" smtClean="0"/>
              <a:t>Particle sizing vs. 455nm/617nm band ratio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Discrimination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58964" cy="9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7304629" y="2709500"/>
            <a:ext cx="1589336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fr-BE" dirty="0">
                <a:solidFill>
                  <a:srgbClr val="3333FF"/>
                </a:solidFill>
              </a:rPr>
              <a:t>Pyrite-</a:t>
            </a:r>
            <a:r>
              <a:rPr lang="fr-BE" dirty="0" err="1">
                <a:solidFill>
                  <a:srgbClr val="3333FF"/>
                </a:solidFill>
              </a:rPr>
              <a:t>rich</a:t>
            </a:r>
            <a:r>
              <a:rPr lang="fr-BE" dirty="0">
                <a:solidFill>
                  <a:srgbClr val="3333FF"/>
                </a:solidFill>
              </a:rPr>
              <a:t> (LYSC )</a:t>
            </a:r>
          </a:p>
          <a:p>
            <a:r>
              <a:rPr lang="fr-BE" dirty="0">
                <a:solidFill>
                  <a:srgbClr val="FF0000"/>
                </a:solidFill>
              </a:rPr>
              <a:t>Mixed </a:t>
            </a:r>
            <a:r>
              <a:rPr lang="fr-BE" dirty="0" err="1" smtClean="0">
                <a:solidFill>
                  <a:srgbClr val="FF0000"/>
                </a:solidFill>
              </a:rPr>
              <a:t>sulphides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>
                <a:solidFill>
                  <a:srgbClr val="FF0000"/>
                </a:solidFill>
              </a:rPr>
              <a:t>(LYSB)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067944" y="4110940"/>
            <a:ext cx="4098052" cy="369332"/>
            <a:chOff x="4067944" y="4110940"/>
            <a:chExt cx="4098052" cy="369332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4067944" y="4293013"/>
              <a:ext cx="3689222" cy="83"/>
            </a:xfrm>
            <a:prstGeom prst="line">
              <a:avLst/>
            </a:prstGeom>
            <a:ln w="19050">
              <a:solidFill>
                <a:srgbClr val="00B05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ZoneTexte 2"/>
            <p:cNvSpPr txBox="1"/>
            <p:nvPr/>
          </p:nvSpPr>
          <p:spPr>
            <a:xfrm>
              <a:off x="7757166" y="4110940"/>
              <a:ext cx="40883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Py</a:t>
              </a:r>
              <a:endParaRPr lang="en-GB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995936" y="4892051"/>
            <a:ext cx="4191156" cy="369332"/>
            <a:chOff x="3995936" y="4892051"/>
            <a:chExt cx="4191156" cy="369332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3995936" y="5085184"/>
              <a:ext cx="3689222" cy="83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7757166" y="4892051"/>
              <a:ext cx="4299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C000"/>
                  </a:solidFill>
                </a:rPr>
                <a:t>Cp</a:t>
              </a:r>
              <a:endParaRPr lang="en-GB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19573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7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/>
          <a:stretch/>
        </p:blipFill>
        <p:spPr bwMode="auto">
          <a:xfrm>
            <a:off x="3779014" y="2924943"/>
            <a:ext cx="4308203" cy="35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 on </a:t>
            </a:r>
            <a:r>
              <a:rPr lang="fr-BE" dirty="0" err="1" smtClean="0"/>
              <a:t>Sulphide</a:t>
            </a:r>
            <a:r>
              <a:rPr lang="fr-BE" dirty="0" smtClean="0"/>
              <a:t> </a:t>
            </a:r>
            <a:r>
              <a:rPr lang="fr-BE" dirty="0" err="1" smtClean="0"/>
              <a:t>Slurries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LYSC: Pyrite-rich (&gt; 91%) </a:t>
            </a:r>
          </a:p>
          <a:p>
            <a:r>
              <a:rPr lang="en-US" dirty="0" smtClean="0"/>
              <a:t>LYSB: Mixed sulphides (Py+Cp+…)</a:t>
            </a:r>
          </a:p>
          <a:p>
            <a:endParaRPr lang="en-US" dirty="0"/>
          </a:p>
          <a:p>
            <a:r>
              <a:rPr lang="en-US" dirty="0" smtClean="0"/>
              <a:t>Particle sizing vs. 405nm/617nm band ratio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Discrimination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58964" cy="9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7304629" y="2709500"/>
            <a:ext cx="1589336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fr-BE" dirty="0">
                <a:solidFill>
                  <a:srgbClr val="3333FF"/>
                </a:solidFill>
              </a:rPr>
              <a:t>Pyrite-</a:t>
            </a:r>
            <a:r>
              <a:rPr lang="fr-BE" dirty="0" err="1">
                <a:solidFill>
                  <a:srgbClr val="3333FF"/>
                </a:solidFill>
              </a:rPr>
              <a:t>rich</a:t>
            </a:r>
            <a:r>
              <a:rPr lang="fr-BE" dirty="0">
                <a:solidFill>
                  <a:srgbClr val="3333FF"/>
                </a:solidFill>
              </a:rPr>
              <a:t> (LYSC )</a:t>
            </a:r>
          </a:p>
          <a:p>
            <a:r>
              <a:rPr lang="fr-BE" dirty="0">
                <a:solidFill>
                  <a:srgbClr val="FF0000"/>
                </a:solidFill>
              </a:rPr>
              <a:t>Mixed </a:t>
            </a:r>
            <a:r>
              <a:rPr lang="fr-BE" dirty="0" err="1" smtClean="0">
                <a:solidFill>
                  <a:srgbClr val="FF0000"/>
                </a:solidFill>
              </a:rPr>
              <a:t>sulphides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>
                <a:solidFill>
                  <a:srgbClr val="FF0000"/>
                </a:solidFill>
              </a:rPr>
              <a:t>(LYSB)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39552" y="3356992"/>
            <a:ext cx="3744416" cy="756260"/>
            <a:chOff x="539552" y="3356992"/>
            <a:chExt cx="3744416" cy="756260"/>
          </a:xfrm>
        </p:grpSpPr>
        <p:sp>
          <p:nvSpPr>
            <p:cNvPr id="3" name="ZoneTexte 2"/>
            <p:cNvSpPr txBox="1"/>
            <p:nvPr/>
          </p:nvSpPr>
          <p:spPr>
            <a:xfrm>
              <a:off x="539552" y="3590032"/>
              <a:ext cx="34572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Grey sulphide</a:t>
              </a:r>
              <a:br>
                <a:rPr lang="en-GB" sz="1400" dirty="0" smtClean="0"/>
              </a:br>
              <a:r>
                <a:rPr lang="en-GB" sz="1400" dirty="0" smtClean="0"/>
                <a:t>(sphalerite, galena, arsenopyrite,…) (tbc)</a:t>
              </a:r>
              <a:endParaRPr lang="en-GB" sz="1400" dirty="0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V="1">
              <a:off x="2915816" y="3356992"/>
              <a:ext cx="1368152" cy="36004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539552" y="4947016"/>
            <a:ext cx="3744416" cy="642224"/>
            <a:chOff x="539552" y="3590032"/>
            <a:chExt cx="3744416" cy="642224"/>
          </a:xfrm>
        </p:grpSpPr>
        <p:sp>
          <p:nvSpPr>
            <p:cNvPr id="13" name="ZoneTexte 12"/>
            <p:cNvSpPr txBox="1"/>
            <p:nvPr/>
          </p:nvSpPr>
          <p:spPr>
            <a:xfrm>
              <a:off x="539552" y="3590032"/>
              <a:ext cx="3457282" cy="523220"/>
            </a:xfrm>
            <a:prstGeom prst="rect">
              <a:avLst/>
            </a:prstGeom>
            <a:ln w="2857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Yellow sulphides mix</a:t>
              </a:r>
              <a:br>
                <a:rPr lang="en-GB" sz="1400" dirty="0" smtClean="0"/>
              </a:br>
              <a:r>
                <a:rPr lang="en-GB" sz="1400" dirty="0" smtClean="0"/>
                <a:t>(pyrite,chalcopyrite,…)</a:t>
              </a:r>
              <a:endParaRPr lang="en-GB" sz="1400" dirty="0"/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3275856" y="3944224"/>
              <a:ext cx="1008112" cy="28803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58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BE" dirty="0" err="1" smtClean="0"/>
              <a:t>Improved</a:t>
            </a:r>
            <a:r>
              <a:rPr lang="fr-BE" dirty="0" smtClean="0"/>
              <a:t> flow </a:t>
            </a:r>
            <a:r>
              <a:rPr lang="fr-BE" dirty="0" err="1" smtClean="0"/>
              <a:t>cell</a:t>
            </a:r>
            <a:r>
              <a:rPr lang="fr-BE" dirty="0" smtClean="0"/>
              <a:t> </a:t>
            </a:r>
            <a:r>
              <a:rPr lang="fr-BE" dirty="0" err="1" smtClean="0"/>
              <a:t>imaging</a:t>
            </a:r>
            <a:r>
              <a:rPr lang="fr-BE" dirty="0" smtClean="0"/>
              <a:t> system</a:t>
            </a:r>
          </a:p>
          <a:p>
            <a:pPr lvl="1"/>
            <a:r>
              <a:rPr lang="fr-BE" dirty="0" err="1" smtClean="0"/>
              <a:t>Combined</a:t>
            </a:r>
            <a:r>
              <a:rPr lang="fr-BE" dirty="0" smtClean="0"/>
              <a:t> dia- and </a:t>
            </a:r>
            <a:r>
              <a:rPr lang="fr-BE" dirty="0" err="1" smtClean="0"/>
              <a:t>episcopic</a:t>
            </a:r>
            <a:r>
              <a:rPr lang="fr-BE" dirty="0" smtClean="0"/>
              <a:t> </a:t>
            </a:r>
            <a:r>
              <a:rPr lang="fr-BE" dirty="0" err="1" smtClean="0"/>
              <a:t>imaging</a:t>
            </a:r>
            <a:endParaRPr lang="fr-BE" dirty="0" smtClean="0"/>
          </a:p>
          <a:p>
            <a:pPr lvl="1"/>
            <a:r>
              <a:rPr lang="fr-BE" dirty="0" err="1" smtClean="0"/>
              <a:t>Particle</a:t>
            </a:r>
            <a:r>
              <a:rPr lang="fr-BE" dirty="0" smtClean="0"/>
              <a:t> size, </a:t>
            </a:r>
            <a:r>
              <a:rPr lang="fr-BE" dirty="0" err="1" smtClean="0"/>
              <a:t>shape</a:t>
            </a:r>
            <a:r>
              <a:rPr lang="fr-BE" dirty="0" smtClean="0"/>
              <a:t> + </a:t>
            </a:r>
            <a:r>
              <a:rPr lang="fr-BE" dirty="0" err="1" smtClean="0"/>
              <a:t>mineralogy</a:t>
            </a:r>
            <a:r>
              <a:rPr lang="fr-BE" dirty="0" smtClean="0"/>
              <a:t>, (</a:t>
            </a:r>
            <a:r>
              <a:rPr lang="fr-BE" dirty="0" err="1" smtClean="0"/>
              <a:t>liberation</a:t>
            </a:r>
            <a:r>
              <a:rPr lang="fr-BE" dirty="0" smtClean="0"/>
              <a:t>)</a:t>
            </a:r>
          </a:p>
          <a:p>
            <a:endParaRPr lang="fr-BE" dirty="0" smtClean="0"/>
          </a:p>
          <a:p>
            <a:r>
              <a:rPr lang="fr-BE" dirty="0" err="1" smtClean="0"/>
              <a:t>Multispectral</a:t>
            </a:r>
            <a:r>
              <a:rPr lang="fr-BE" dirty="0" smtClean="0"/>
              <a:t> </a:t>
            </a:r>
            <a:r>
              <a:rPr lang="fr-BE" dirty="0" err="1" smtClean="0"/>
              <a:t>imaging</a:t>
            </a:r>
            <a:endParaRPr lang="fr-BE" dirty="0" smtClean="0"/>
          </a:p>
          <a:p>
            <a:pPr lvl="1"/>
            <a:r>
              <a:rPr lang="fr-BE" dirty="0" smtClean="0"/>
              <a:t>Simple and flexible</a:t>
            </a:r>
          </a:p>
          <a:p>
            <a:pPr lvl="1"/>
            <a:r>
              <a:rPr lang="fr-BE" dirty="0" err="1" smtClean="0"/>
              <a:t>Tunable</a:t>
            </a:r>
            <a:r>
              <a:rPr lang="fr-BE" dirty="0" smtClean="0"/>
              <a:t> to </a:t>
            </a:r>
            <a:r>
              <a:rPr lang="fr-BE" dirty="0" err="1" smtClean="0"/>
              <a:t>dedicated</a:t>
            </a:r>
            <a:r>
              <a:rPr lang="fr-BE" dirty="0" smtClean="0"/>
              <a:t> </a:t>
            </a:r>
            <a:r>
              <a:rPr lang="fr-BE" dirty="0" err="1" smtClean="0"/>
              <a:t>minerals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Image </a:t>
            </a:r>
            <a:r>
              <a:rPr lang="fr-BE" dirty="0" err="1"/>
              <a:t>processing</a:t>
            </a:r>
            <a:r>
              <a:rPr lang="fr-BE" dirty="0"/>
              <a:t> </a:t>
            </a:r>
          </a:p>
          <a:p>
            <a:pPr lvl="1"/>
            <a:r>
              <a:rPr lang="fr-BE" dirty="0" err="1"/>
              <a:t>Spectra</a:t>
            </a:r>
            <a:r>
              <a:rPr lang="fr-BE" dirty="0"/>
              <a:t> of </a:t>
            </a:r>
            <a:r>
              <a:rPr lang="fr-BE" dirty="0" err="1"/>
              <a:t>brightest</a:t>
            </a:r>
            <a:r>
              <a:rPr lang="fr-BE" dirty="0"/>
              <a:t> pixels (&gt; P</a:t>
            </a:r>
            <a:r>
              <a:rPr lang="fr-BE" baseline="-25000" dirty="0"/>
              <a:t>80</a:t>
            </a:r>
            <a:r>
              <a:rPr lang="fr-BE" dirty="0"/>
              <a:t>) to </a:t>
            </a:r>
            <a:r>
              <a:rPr lang="fr-BE" dirty="0" err="1"/>
              <a:t>limit</a:t>
            </a:r>
            <a:r>
              <a:rPr lang="fr-BE" dirty="0"/>
              <a:t> size and </a:t>
            </a:r>
            <a:r>
              <a:rPr lang="fr-BE" dirty="0" err="1"/>
              <a:t>shape</a:t>
            </a:r>
            <a:r>
              <a:rPr lang="fr-BE" dirty="0"/>
              <a:t> </a:t>
            </a:r>
            <a:r>
              <a:rPr lang="fr-BE" dirty="0" smtClean="0"/>
              <a:t>influence</a:t>
            </a:r>
          </a:p>
          <a:p>
            <a:pPr lvl="1"/>
            <a:endParaRPr lang="fr-BE" dirty="0"/>
          </a:p>
          <a:p>
            <a:r>
              <a:rPr lang="fr-BE" dirty="0" err="1" smtClean="0"/>
              <a:t>Mineralogy</a:t>
            </a:r>
            <a:endParaRPr lang="fr-BE" dirty="0" smtClean="0"/>
          </a:p>
          <a:p>
            <a:pPr lvl="1"/>
            <a:r>
              <a:rPr lang="fr-BE" dirty="0" smtClean="0"/>
              <a:t>Band-ratio discrimination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Online </a:t>
            </a:r>
            <a:r>
              <a:rPr lang="fr-BE" dirty="0" err="1" smtClean="0"/>
              <a:t>mineralogy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83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Perspectives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BE" dirty="0" err="1" smtClean="0"/>
              <a:t>Mineralogical</a:t>
            </a:r>
            <a:r>
              <a:rPr lang="fr-BE" dirty="0" smtClean="0"/>
              <a:t> </a:t>
            </a:r>
            <a:r>
              <a:rPr lang="fr-BE" dirty="0" err="1" smtClean="0"/>
              <a:t>Analysis</a:t>
            </a:r>
            <a:endParaRPr lang="fr-BE" dirty="0" smtClean="0"/>
          </a:p>
          <a:p>
            <a:pPr lvl="1"/>
            <a:r>
              <a:rPr lang="fr-BE" dirty="0" err="1" smtClean="0"/>
              <a:t>Needs</a:t>
            </a:r>
            <a:r>
              <a:rPr lang="fr-BE" dirty="0" smtClean="0"/>
              <a:t> </a:t>
            </a:r>
            <a:r>
              <a:rPr lang="fr-BE" dirty="0" err="1" smtClean="0"/>
              <a:t>further</a:t>
            </a:r>
            <a:r>
              <a:rPr lang="fr-BE" dirty="0" smtClean="0"/>
              <a:t> calibration</a:t>
            </a:r>
          </a:p>
          <a:p>
            <a:pPr lvl="1"/>
            <a:r>
              <a:rPr lang="fr-BE" dirty="0" smtClean="0"/>
              <a:t>Cross-validation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chemistry</a:t>
            </a:r>
            <a:r>
              <a:rPr lang="fr-BE" dirty="0" smtClean="0"/>
              <a:t> and XRD</a:t>
            </a:r>
          </a:p>
          <a:p>
            <a:r>
              <a:rPr lang="fr-BE" dirty="0" smtClean="0"/>
              <a:t>Discrimination </a:t>
            </a:r>
            <a:r>
              <a:rPr lang="fr-BE" dirty="0" err="1" smtClean="0"/>
              <a:t>limits</a:t>
            </a:r>
            <a:endParaRPr lang="fr-BE" dirty="0"/>
          </a:p>
          <a:p>
            <a:pPr lvl="1"/>
            <a:r>
              <a:rPr lang="fr-BE" dirty="0"/>
              <a:t>Gangue</a:t>
            </a:r>
          </a:p>
          <a:p>
            <a:pPr lvl="2"/>
            <a:r>
              <a:rPr lang="fr-BE" dirty="0" smtClean="0"/>
              <a:t>Carbonates vs. </a:t>
            </a:r>
            <a:r>
              <a:rPr lang="fr-BE" dirty="0"/>
              <a:t>Silicates</a:t>
            </a:r>
          </a:p>
          <a:p>
            <a:pPr lvl="1"/>
            <a:r>
              <a:rPr lang="fr-BE" dirty="0" err="1"/>
              <a:t>Sulphides</a:t>
            </a:r>
            <a:endParaRPr lang="fr-BE" dirty="0"/>
          </a:p>
          <a:p>
            <a:pPr lvl="2"/>
            <a:r>
              <a:rPr lang="fr-BE" dirty="0"/>
              <a:t>Cp, </a:t>
            </a:r>
            <a:r>
              <a:rPr lang="fr-BE" dirty="0" err="1"/>
              <a:t>Py</a:t>
            </a:r>
            <a:r>
              <a:rPr lang="fr-BE" dirty="0"/>
              <a:t>, Ga, </a:t>
            </a:r>
            <a:r>
              <a:rPr lang="fr-BE" dirty="0" err="1"/>
              <a:t>Sp</a:t>
            </a:r>
            <a:r>
              <a:rPr lang="fr-BE" dirty="0"/>
              <a:t>, Po,…</a:t>
            </a:r>
          </a:p>
          <a:p>
            <a:pPr lvl="1"/>
            <a:r>
              <a:rPr lang="fr-BE" dirty="0" err="1"/>
              <a:t>Oxides</a:t>
            </a:r>
            <a:endParaRPr lang="fr-BE" dirty="0"/>
          </a:p>
          <a:p>
            <a:pPr lvl="2"/>
            <a:r>
              <a:rPr lang="fr-BE" dirty="0" smtClean="0"/>
              <a:t>Hem vs. </a:t>
            </a:r>
            <a:r>
              <a:rPr lang="fr-BE" dirty="0" err="1" smtClean="0"/>
              <a:t>Goe</a:t>
            </a:r>
            <a:r>
              <a:rPr lang="fr-BE" dirty="0"/>
              <a:t>; </a:t>
            </a:r>
            <a:r>
              <a:rPr lang="fr-BE" dirty="0" err="1" smtClean="0"/>
              <a:t>Ilm</a:t>
            </a:r>
            <a:r>
              <a:rPr lang="fr-BE" dirty="0" smtClean="0"/>
              <a:t> vs. </a:t>
            </a:r>
            <a:r>
              <a:rPr lang="fr-BE" dirty="0" err="1" smtClean="0"/>
              <a:t>Lcx</a:t>
            </a:r>
            <a:r>
              <a:rPr lang="fr-BE" dirty="0" smtClean="0"/>
              <a:t> vs. Rut</a:t>
            </a:r>
            <a:r>
              <a:rPr lang="fr-BE" dirty="0"/>
              <a:t>; …</a:t>
            </a:r>
          </a:p>
          <a:p>
            <a:r>
              <a:rPr lang="fr-BE" dirty="0" err="1" smtClean="0"/>
              <a:t>Sample</a:t>
            </a:r>
            <a:r>
              <a:rPr lang="fr-BE" dirty="0" smtClean="0"/>
              <a:t> </a:t>
            </a:r>
            <a:r>
              <a:rPr lang="fr-BE" dirty="0" err="1" smtClean="0"/>
              <a:t>Preparation</a:t>
            </a:r>
            <a:endParaRPr lang="fr-BE" dirty="0" smtClean="0"/>
          </a:p>
          <a:p>
            <a:pPr lvl="1"/>
            <a:r>
              <a:rPr lang="fr-BE" dirty="0" smtClean="0"/>
              <a:t>Dilution </a:t>
            </a:r>
            <a:r>
              <a:rPr lang="fr-BE" dirty="0" err="1" smtClean="0"/>
              <a:t>needed</a:t>
            </a:r>
            <a:r>
              <a:rPr lang="fr-BE" dirty="0" smtClean="0"/>
              <a:t> for </a:t>
            </a:r>
            <a:r>
              <a:rPr lang="fr-BE" dirty="0" err="1" smtClean="0"/>
              <a:t>dirty</a:t>
            </a:r>
            <a:r>
              <a:rPr lang="fr-BE" dirty="0" smtClean="0"/>
              <a:t> </a:t>
            </a:r>
            <a:r>
              <a:rPr lang="fr-BE" dirty="0" smtClean="0"/>
              <a:t>and dense </a:t>
            </a:r>
            <a:r>
              <a:rPr lang="fr-BE" dirty="0" err="1" smtClean="0"/>
              <a:t>pulps</a:t>
            </a:r>
            <a:endParaRPr lang="fr-BE" dirty="0" smtClean="0"/>
          </a:p>
          <a:p>
            <a:pPr lvl="1"/>
            <a:endParaRPr lang="fr-BE" dirty="0"/>
          </a:p>
          <a:p>
            <a:r>
              <a:rPr lang="fr-BE" dirty="0" smtClean="0"/>
              <a:t>Multimodal </a:t>
            </a:r>
            <a:r>
              <a:rPr lang="fr-BE" dirty="0" err="1" smtClean="0"/>
              <a:t>imaging</a:t>
            </a:r>
            <a:endParaRPr lang="fr-BE" dirty="0" smtClean="0"/>
          </a:p>
          <a:p>
            <a:pPr lvl="1"/>
            <a:r>
              <a:rPr lang="fr-BE" dirty="0" err="1" smtClean="0"/>
              <a:t>Add</a:t>
            </a:r>
            <a:r>
              <a:rPr lang="fr-BE" dirty="0" smtClean="0"/>
              <a:t> </a:t>
            </a:r>
            <a:r>
              <a:rPr lang="fr-BE" dirty="0" err="1" smtClean="0"/>
              <a:t>other</a:t>
            </a:r>
            <a:r>
              <a:rPr lang="fr-BE" dirty="0" smtClean="0"/>
              <a:t> </a:t>
            </a:r>
            <a:r>
              <a:rPr lang="fr-BE" dirty="0" err="1" smtClean="0"/>
              <a:t>imaging</a:t>
            </a:r>
            <a:r>
              <a:rPr lang="fr-BE" dirty="0" smtClean="0"/>
              <a:t> modules (i.e. SWIR, Raman,…)</a:t>
            </a:r>
            <a:endParaRPr lang="fr-BE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Online </a:t>
            </a:r>
            <a:r>
              <a:rPr lang="fr-BE" dirty="0" err="1" smtClean="0"/>
              <a:t>mineralogy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26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err="1" smtClean="0">
                <a:solidFill>
                  <a:schemeClr val="accent1"/>
                </a:solidFill>
              </a:rPr>
              <a:t>Thank</a:t>
            </a:r>
            <a:r>
              <a:rPr lang="fr-BE" dirty="0" smtClean="0">
                <a:solidFill>
                  <a:schemeClr val="accent1"/>
                </a:solidFill>
              </a:rPr>
              <a:t> You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err="1" smtClean="0"/>
              <a:t>See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 in Liège in 2015</a:t>
            </a:r>
            <a:endParaRPr lang="fr-BE" dirty="0"/>
          </a:p>
        </p:txBody>
      </p:sp>
      <p:grpSp>
        <p:nvGrpSpPr>
          <p:cNvPr id="6" name="Groupe 5"/>
          <p:cNvGrpSpPr/>
          <p:nvPr/>
        </p:nvGrpSpPr>
        <p:grpSpPr>
          <a:xfrm>
            <a:off x="726074" y="3954412"/>
            <a:ext cx="2905125" cy="1243881"/>
            <a:chOff x="726074" y="3954412"/>
            <a:chExt cx="2905125" cy="1243881"/>
          </a:xfrm>
        </p:grpSpPr>
        <p:pic>
          <p:nvPicPr>
            <p:cNvPr id="1028" name="Picture 4" descr="C:\Users\Eric P\Documents\S_Sections\S_Ir Geol\IR_GEOL International\EM Georesources\Communication\Emerald_transparen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074" y="3954412"/>
              <a:ext cx="2905125" cy="850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897243" y="4890516"/>
              <a:ext cx="2562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i="1" dirty="0" smtClean="0">
                  <a:solidFill>
                    <a:schemeClr val="accent1"/>
                  </a:solidFill>
                </a:rPr>
                <a:t>www.em-georesources.eu</a:t>
              </a:r>
              <a:endParaRPr lang="fr-BE" sz="140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755576" y="1556792"/>
            <a:ext cx="8286196" cy="2480315"/>
            <a:chOff x="323528" y="2214870"/>
            <a:chExt cx="8718244" cy="2480315"/>
          </a:xfrm>
        </p:grpSpPr>
        <p:sp>
          <p:nvSpPr>
            <p:cNvPr id="2" name="ZoneTexte 1"/>
            <p:cNvSpPr txBox="1"/>
            <p:nvPr/>
          </p:nvSpPr>
          <p:spPr>
            <a:xfrm>
              <a:off x="7952691" y="4418186"/>
              <a:ext cx="1089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i="1" dirty="0" smtClean="0"/>
                <a:t>Liège, </a:t>
              </a:r>
              <a:r>
                <a:rPr lang="fr-BE" sz="1200" i="1" dirty="0" err="1" smtClean="0"/>
                <a:t>Belgium</a:t>
              </a:r>
              <a:endParaRPr lang="fr-BE" sz="1200" i="1" dirty="0"/>
            </a:p>
          </p:txBody>
        </p:sp>
        <p:pic>
          <p:nvPicPr>
            <p:cNvPr id="2050" name="Picture 2" descr="C:\Users\Eric P\Documents\G_GeMMe\GeMMe Communication\GeMMe Images\Liège\Pano_Liege_guillemins_5juin-0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14870"/>
              <a:ext cx="8718244" cy="21686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Retour Accue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10" y="5685174"/>
            <a:ext cx="4046327" cy="64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ric P\Dropbox\14ICS.IA\Communication\Bookmark\ICSIA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46" y="4143133"/>
            <a:ext cx="4003338" cy="137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6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7" descr="000254_ofliq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20" y="5223812"/>
            <a:ext cx="1212014" cy="8395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Ellipse 34"/>
          <p:cNvSpPr/>
          <p:nvPr/>
        </p:nvSpPr>
        <p:spPr>
          <a:xfrm>
            <a:off x="4932040" y="2791258"/>
            <a:ext cx="2564090" cy="256409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Predictive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Mineralogy</a:t>
            </a:r>
            <a:endParaRPr lang="fr-BE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fr-BE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Process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Control</a:t>
            </a:r>
          </a:p>
        </p:txBody>
      </p:sp>
      <p:sp>
        <p:nvSpPr>
          <p:cNvPr id="15" name="Ellipse 14"/>
          <p:cNvSpPr/>
          <p:nvPr/>
        </p:nvSpPr>
        <p:spPr>
          <a:xfrm>
            <a:off x="2852438" y="2791258"/>
            <a:ext cx="2564090" cy="256409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Exploration</a:t>
            </a:r>
          </a:p>
          <a:p>
            <a:pPr algn="ctr"/>
            <a:endParaRPr lang="fr-BE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Remote</a:t>
            </a:r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Sensing</a:t>
            </a:r>
            <a:endParaRPr lang="fr-BE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fr-BE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BE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Reserve Estimation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University</a:t>
            </a:r>
            <a:r>
              <a:rPr lang="fr-BE" dirty="0" smtClean="0"/>
              <a:t> of Liège (BE)</a:t>
            </a:r>
            <a:endParaRPr lang="fr-BE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err="1" smtClean="0"/>
              <a:t>Georesources</a:t>
            </a:r>
            <a:r>
              <a:rPr lang="fr-BE" dirty="0" smtClean="0"/>
              <a:t> &amp; </a:t>
            </a:r>
            <a:r>
              <a:rPr lang="fr-BE" dirty="0" err="1" smtClean="0"/>
              <a:t>Geo</a:t>
            </a:r>
            <a:r>
              <a:rPr lang="fr-BE" dirty="0" smtClean="0"/>
              <a:t>-Imaging </a:t>
            </a:r>
            <a:r>
              <a:rPr lang="fr-BE" dirty="0" err="1" smtClean="0"/>
              <a:t>Research</a:t>
            </a:r>
            <a:r>
              <a:rPr lang="fr-BE" dirty="0" smtClean="0"/>
              <a:t> Group</a:t>
            </a:r>
            <a:endParaRPr lang="fr-BE" dirty="0"/>
          </a:p>
        </p:txBody>
      </p:sp>
      <p:sp>
        <p:nvSpPr>
          <p:cNvPr id="41" name="ZoneTexte 40"/>
          <p:cNvSpPr txBox="1"/>
          <p:nvPr/>
        </p:nvSpPr>
        <p:spPr>
          <a:xfrm>
            <a:off x="867659" y="2901615"/>
            <a:ext cx="5870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900" i="1" dirty="0" smtClean="0">
                <a:solidFill>
                  <a:schemeClr val="bg1"/>
                </a:solidFill>
              </a:rPr>
              <a:t>© CSIRO</a:t>
            </a:r>
            <a:endParaRPr lang="fr-BE" sz="900" i="1" dirty="0">
              <a:solidFill>
                <a:schemeClr val="bg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932040" y="1433756"/>
            <a:ext cx="2109261" cy="1955208"/>
            <a:chOff x="7224938" y="1856019"/>
            <a:chExt cx="2109261" cy="1955208"/>
          </a:xfrm>
        </p:grpSpPr>
        <p:pic>
          <p:nvPicPr>
            <p:cNvPr id="66564" name="Picture 4" descr="C:\Users\Eric P\Documents\MiCa\MiCa Communication\MiCa Images\Labo Matvision\microscop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" t="33530" r="32000" b="14743"/>
            <a:stretch/>
          </p:blipFill>
          <p:spPr bwMode="auto">
            <a:xfrm>
              <a:off x="7224938" y="2189196"/>
              <a:ext cx="1562893" cy="1622031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ZoneTexte 42"/>
            <p:cNvSpPr txBox="1"/>
            <p:nvPr/>
          </p:nvSpPr>
          <p:spPr>
            <a:xfrm>
              <a:off x="7360710" y="1856019"/>
              <a:ext cx="1973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400" i="1" dirty="0" smtClean="0"/>
                <a:t>Quantitative </a:t>
              </a:r>
              <a:r>
                <a:rPr lang="fr-BE" sz="1400" i="1" dirty="0" err="1" smtClean="0"/>
                <a:t>Microscopy</a:t>
              </a:r>
              <a:endParaRPr lang="fr-BE" sz="1400" i="1" dirty="0"/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4438920" y="5909427"/>
            <a:ext cx="1346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i="1" dirty="0" smtClean="0"/>
              <a:t>On Line Vision</a:t>
            </a:r>
            <a:endParaRPr lang="fr-BE" sz="1400" i="1" dirty="0"/>
          </a:p>
        </p:txBody>
      </p:sp>
      <p:pic>
        <p:nvPicPr>
          <p:cNvPr id="59394" name="Picture 2" descr="C:\Users\Eric P\Documents\MiCa\MiCa Communication\MiCa Images\PENTAX_59\IMGP5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04" y="4709521"/>
            <a:ext cx="1868086" cy="18680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1301217" y="1412776"/>
            <a:ext cx="1636858" cy="2511116"/>
            <a:chOff x="1054527" y="3841303"/>
            <a:chExt cx="1636858" cy="2511116"/>
          </a:xfrm>
        </p:grpSpPr>
        <p:sp>
          <p:nvSpPr>
            <p:cNvPr id="18" name="ZoneTexte 17"/>
            <p:cNvSpPr txBox="1"/>
            <p:nvPr/>
          </p:nvSpPr>
          <p:spPr>
            <a:xfrm>
              <a:off x="1054527" y="3841303"/>
              <a:ext cx="1207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400" i="1" dirty="0" err="1" smtClean="0"/>
                <a:t>Core</a:t>
              </a:r>
              <a:r>
                <a:rPr lang="fr-BE" sz="1400" i="1" dirty="0" smtClean="0"/>
                <a:t> Scanning</a:t>
              </a:r>
              <a:endParaRPr lang="fr-BE" sz="1400" i="1" dirty="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527" y="4120574"/>
              <a:ext cx="1636858" cy="2231845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142" descr="IMGP485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5" t="29945" r="29945" b="29945"/>
          <a:stretch/>
        </p:blipFill>
        <p:spPr bwMode="auto">
          <a:xfrm>
            <a:off x="6775004" y="1587644"/>
            <a:ext cx="1658214" cy="11003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33" y="2380531"/>
            <a:ext cx="1257973" cy="98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9" descr="Y:\MiCa Communication\MiCa Images\Cogolin\cogolin prototype jemel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92099"/>
            <a:ext cx="1579149" cy="21055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Dropbox - Copy\Fragblast\fragblast_stone_acquisition_bulk_se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000">
            <a:off x="2762710" y="5027358"/>
            <a:ext cx="1020822" cy="150996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751955" y="2927180"/>
            <a:ext cx="1086195" cy="1680362"/>
            <a:chOff x="7751955" y="2927180"/>
            <a:chExt cx="1086195" cy="1680362"/>
          </a:xfrm>
        </p:grpSpPr>
        <p:pic>
          <p:nvPicPr>
            <p:cNvPr id="32" name="Picture 14" descr="zneDeq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904" y="2927180"/>
              <a:ext cx="904297" cy="125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ZoneTexte 32"/>
            <p:cNvSpPr txBox="1"/>
            <p:nvPr/>
          </p:nvSpPr>
          <p:spPr>
            <a:xfrm>
              <a:off x="7751955" y="4084322"/>
              <a:ext cx="10861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400" i="1" dirty="0" smtClean="0"/>
                <a:t>3D </a:t>
              </a:r>
              <a:r>
                <a:rPr lang="fr-BE" sz="1400" i="1" dirty="0" err="1" smtClean="0"/>
                <a:t>particle</a:t>
              </a:r>
              <a:r>
                <a:rPr lang="fr-BE" sz="1400" i="1" dirty="0" smtClean="0"/>
                <a:t> </a:t>
              </a:r>
              <a:br>
                <a:rPr lang="fr-BE" sz="1400" i="1" dirty="0" smtClean="0"/>
              </a:br>
              <a:r>
                <a:rPr lang="fr-BE" sz="1400" i="1" dirty="0" smtClean="0"/>
                <a:t>size &amp; </a:t>
              </a:r>
              <a:r>
                <a:rPr lang="fr-BE" sz="1400" i="1" dirty="0" err="1" smtClean="0"/>
                <a:t>shape</a:t>
              </a:r>
              <a:endParaRPr lang="fr-BE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70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2D Particle Imaging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Range </a:t>
            </a:r>
            <a:r>
              <a:rPr lang="en-GB" dirty="0"/>
              <a:t>50µm -&gt; 5mm</a:t>
            </a:r>
            <a:r>
              <a:rPr lang="en-GB" baseline="30000" dirty="0"/>
              <a:t>+</a:t>
            </a:r>
          </a:p>
          <a:p>
            <a:pPr lvl="2"/>
            <a:r>
              <a:rPr lang="en-GB" dirty="0"/>
              <a:t>10</a:t>
            </a:r>
            <a:r>
              <a:rPr lang="en-GB" baseline="30000" dirty="0"/>
              <a:t>4</a:t>
            </a:r>
            <a:r>
              <a:rPr lang="en-GB" dirty="0"/>
              <a:t> particles/min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Mechanical dispersion</a:t>
            </a:r>
          </a:p>
          <a:p>
            <a:pPr lvl="2"/>
            <a:r>
              <a:rPr lang="en-GB" dirty="0"/>
              <a:t>Vibration (tray)</a:t>
            </a:r>
          </a:p>
          <a:p>
            <a:pPr lvl="2"/>
            <a:r>
              <a:rPr lang="en-GB" dirty="0"/>
              <a:t>Acceleration (conveyor)</a:t>
            </a:r>
          </a:p>
          <a:p>
            <a:pPr lvl="2"/>
            <a:endParaRPr lang="en-GB" dirty="0"/>
          </a:p>
          <a:p>
            <a:pPr lvl="1"/>
            <a:r>
              <a:rPr lang="en-GB" dirty="0" smtClean="0"/>
              <a:t>Suction </a:t>
            </a:r>
            <a:endParaRPr lang="en-GB" dirty="0"/>
          </a:p>
          <a:p>
            <a:pPr lvl="2"/>
            <a:r>
              <a:rPr lang="en-GB" dirty="0"/>
              <a:t>Laminar </a:t>
            </a:r>
            <a:r>
              <a:rPr lang="en-GB" dirty="0" smtClean="0"/>
              <a:t>air flow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Free flowing powders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3232150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9" descr="p10s1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1128"/>
            <a:ext cx="3430721" cy="16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56992"/>
            <a:ext cx="18351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2" descr="F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25477"/>
            <a:ext cx="263842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49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Particle Imaging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Range </a:t>
            </a:r>
            <a:r>
              <a:rPr lang="en-GB" dirty="0"/>
              <a:t>500nm - 150µm</a:t>
            </a:r>
            <a:r>
              <a:rPr lang="en-GB" baseline="30000" dirty="0"/>
              <a:t>+</a:t>
            </a:r>
            <a:endParaRPr lang="en-GB" dirty="0"/>
          </a:p>
          <a:p>
            <a:pPr marL="823277" lvl="2">
              <a:buClr>
                <a:schemeClr val="accent3"/>
              </a:buClr>
              <a:defRPr/>
            </a:pPr>
            <a:r>
              <a:rPr lang="en-GB" dirty="0"/>
              <a:t>10</a:t>
            </a:r>
            <a:r>
              <a:rPr lang="en-GB" baseline="30000" dirty="0"/>
              <a:t>5</a:t>
            </a:r>
            <a:r>
              <a:rPr lang="en-GB" dirty="0"/>
              <a:t> particles / min</a:t>
            </a:r>
          </a:p>
          <a:p>
            <a:pPr marL="605155" lvl="1">
              <a:buFont typeface="Arial" pitchFamily="34" charset="0"/>
              <a:buChar char="•"/>
              <a:defRPr/>
            </a:pPr>
            <a:endParaRPr lang="en-GB" dirty="0"/>
          </a:p>
          <a:p>
            <a:pPr marL="605155" lvl="1">
              <a:buFont typeface="Arial" pitchFamily="34" charset="0"/>
              <a:buChar char="•"/>
              <a:defRPr/>
            </a:pPr>
            <a:r>
              <a:rPr lang="en-GB" dirty="0"/>
              <a:t>Vacuum dispersion</a:t>
            </a:r>
          </a:p>
          <a:p>
            <a:pPr marL="823277" lvl="2">
              <a:buClr>
                <a:schemeClr val="accent3"/>
              </a:buClr>
              <a:defRPr/>
            </a:pPr>
            <a:r>
              <a:rPr lang="en-GB" dirty="0"/>
              <a:t>For dry powders</a:t>
            </a:r>
          </a:p>
          <a:p>
            <a:pPr marL="605155" lvl="1">
              <a:buFont typeface="Arial" pitchFamily="34" charset="0"/>
              <a:buChar char="•"/>
              <a:defRPr/>
            </a:pPr>
            <a:endParaRPr lang="en-GB" dirty="0"/>
          </a:p>
          <a:p>
            <a:pPr marL="605155" lvl="1">
              <a:buFont typeface="Arial" pitchFamily="34" charset="0"/>
              <a:buChar char="•"/>
              <a:defRPr/>
            </a:pPr>
            <a:endParaRPr lang="en-GB" dirty="0"/>
          </a:p>
          <a:p>
            <a:pPr marL="605155" lvl="1">
              <a:buFont typeface="Arial" pitchFamily="34" charset="0"/>
              <a:buChar char="•"/>
              <a:defRPr/>
            </a:pPr>
            <a:endParaRPr lang="en-GB" dirty="0"/>
          </a:p>
          <a:p>
            <a:pPr marL="605155" lvl="1">
              <a:buFont typeface="Arial" pitchFamily="34" charset="0"/>
              <a:buChar char="•"/>
              <a:defRPr/>
            </a:pPr>
            <a:r>
              <a:rPr lang="en-GB" dirty="0"/>
              <a:t>Flow cell</a:t>
            </a:r>
          </a:p>
          <a:p>
            <a:pPr marL="823277" lvl="2">
              <a:buClr>
                <a:schemeClr val="accent3"/>
              </a:buClr>
              <a:defRPr/>
            </a:pPr>
            <a:r>
              <a:rPr lang="en-GB" dirty="0"/>
              <a:t>For wet powders</a:t>
            </a:r>
            <a:br>
              <a:rPr lang="en-GB" dirty="0"/>
            </a:br>
            <a:r>
              <a:rPr lang="en-GB" dirty="0"/>
              <a:t>	suspensions</a:t>
            </a:r>
            <a:br>
              <a:rPr lang="en-GB" dirty="0"/>
            </a:br>
            <a:r>
              <a:rPr lang="en-GB" dirty="0"/>
              <a:t>	emulsions,…</a:t>
            </a:r>
          </a:p>
          <a:p>
            <a:pPr lvl="1"/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Non </a:t>
            </a:r>
            <a:r>
              <a:rPr lang="en-GB" dirty="0" smtClean="0"/>
              <a:t>free </a:t>
            </a:r>
            <a:r>
              <a:rPr lang="en-GB" dirty="0"/>
              <a:t>flowing powders</a:t>
            </a:r>
          </a:p>
        </p:txBody>
      </p:sp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2" y="5873832"/>
            <a:ext cx="18351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3938" r="17348" b="6764"/>
          <a:stretch>
            <a:fillRect/>
          </a:stretch>
        </p:blipFill>
        <p:spPr bwMode="auto">
          <a:xfrm>
            <a:off x="4054476" y="1883197"/>
            <a:ext cx="137795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1880022"/>
            <a:ext cx="2635250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4796259"/>
            <a:ext cx="261778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8" descr="RoundPl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3205584"/>
            <a:ext cx="1576388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0" descr="FlowCe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4862934"/>
            <a:ext cx="167005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05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2D </a:t>
            </a:r>
            <a:r>
              <a:rPr lang="fr-BE" dirty="0" err="1" smtClean="0"/>
              <a:t>Particle</a:t>
            </a:r>
            <a:r>
              <a:rPr lang="fr-BE" dirty="0" smtClean="0"/>
              <a:t> Imaging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Estimation of chromite content in UG2 </a:t>
            </a:r>
            <a:r>
              <a:rPr lang="fr-BE" dirty="0" err="1" smtClean="0"/>
              <a:t>slurries</a:t>
            </a:r>
            <a:endParaRPr lang="fr-BE" dirty="0" smtClean="0"/>
          </a:p>
          <a:p>
            <a:pPr lvl="1"/>
            <a:r>
              <a:rPr lang="fr-BE" dirty="0" err="1" smtClean="0"/>
              <a:t>Modified</a:t>
            </a:r>
            <a:r>
              <a:rPr lang="fr-BE" dirty="0" smtClean="0"/>
              <a:t> flow </a:t>
            </a:r>
            <a:r>
              <a:rPr lang="fr-BE" dirty="0" err="1" smtClean="0"/>
              <a:t>cell</a:t>
            </a:r>
            <a:endParaRPr lang="fr-BE" dirty="0" smtClean="0"/>
          </a:p>
          <a:p>
            <a:pPr lvl="2"/>
            <a:r>
              <a:rPr lang="fr-BE" dirty="0" smtClean="0"/>
              <a:t>Identification of chromite grains (opaque)</a:t>
            </a:r>
          </a:p>
          <a:p>
            <a:pPr lvl="2"/>
            <a:r>
              <a:rPr lang="fr-BE" dirty="0" smtClean="0"/>
              <a:t>Real time estimation of chromite content and </a:t>
            </a:r>
            <a:r>
              <a:rPr lang="fr-BE" dirty="0" err="1" smtClean="0"/>
              <a:t>liberation</a:t>
            </a:r>
            <a:endParaRPr lang="fr-BE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Size and </a:t>
            </a:r>
            <a:r>
              <a:rPr lang="fr-BE" dirty="0" err="1" smtClean="0"/>
              <a:t>Mineralogy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8" r="9810"/>
          <a:stretch>
            <a:fillRect/>
          </a:stretch>
        </p:blipFill>
        <p:spPr bwMode="auto">
          <a:xfrm>
            <a:off x="3563888" y="4375116"/>
            <a:ext cx="2065878" cy="1883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3"/>
          <a:stretch/>
        </p:blipFill>
        <p:spPr bwMode="auto">
          <a:xfrm rot="5400000">
            <a:off x="3530259" y="2311065"/>
            <a:ext cx="1486500" cy="236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2263743" cy="237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5768201" y="3420532"/>
            <a:ext cx="3186144" cy="2828587"/>
            <a:chOff x="5768201" y="3420532"/>
            <a:chExt cx="3186144" cy="2828587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06" t="8861" b="10088"/>
            <a:stretch/>
          </p:blipFill>
          <p:spPr bwMode="auto">
            <a:xfrm>
              <a:off x="6045200" y="3420532"/>
              <a:ext cx="2909145" cy="255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7561271" y="5972120"/>
              <a:ext cx="13930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accent1"/>
                  </a:solidFill>
                </a:rPr>
                <a:t>[chromite] from AA</a:t>
              </a:r>
              <a:endParaRPr lang="en-GB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 rot="16200000">
              <a:off x="5084104" y="4545145"/>
              <a:ext cx="16451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accent1"/>
                  </a:solidFill>
                </a:rPr>
                <a:t>[chromite] from IMAGE</a:t>
              </a:r>
              <a:endParaRPr lang="en-GB" sz="12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4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Reflectance</a:t>
            </a:r>
            <a:r>
              <a:rPr lang="fr-BE" dirty="0" smtClean="0"/>
              <a:t> of </a:t>
            </a:r>
            <a:r>
              <a:rPr lang="fr-BE" dirty="0" err="1" smtClean="0"/>
              <a:t>particles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Existing</a:t>
            </a:r>
            <a:r>
              <a:rPr lang="fr-BE" dirty="0" smtClean="0"/>
              <a:t> spectral </a:t>
            </a:r>
            <a:r>
              <a:rPr lang="fr-BE" dirty="0" err="1" smtClean="0"/>
              <a:t>databases</a:t>
            </a:r>
            <a:endParaRPr lang="fr-BE" dirty="0" smtClean="0"/>
          </a:p>
          <a:p>
            <a:pPr lvl="1"/>
            <a:r>
              <a:rPr lang="fr-BE" dirty="0" err="1" smtClean="0"/>
              <a:t>Specular</a:t>
            </a:r>
            <a:r>
              <a:rPr lang="fr-BE" dirty="0" smtClean="0"/>
              <a:t> </a:t>
            </a:r>
            <a:r>
              <a:rPr lang="fr-BE" dirty="0" err="1" smtClean="0"/>
              <a:t>reflectance</a:t>
            </a:r>
            <a:r>
              <a:rPr lang="fr-BE" dirty="0" smtClean="0"/>
              <a:t> of ore-</a:t>
            </a:r>
            <a:r>
              <a:rPr lang="fr-BE" dirty="0" err="1" smtClean="0"/>
              <a:t>forming</a:t>
            </a:r>
            <a:r>
              <a:rPr lang="fr-BE" dirty="0" smtClean="0"/>
              <a:t> </a:t>
            </a:r>
            <a:r>
              <a:rPr lang="fr-BE" dirty="0" err="1" smtClean="0"/>
              <a:t>minerals</a:t>
            </a:r>
            <a:endParaRPr lang="fr-BE" dirty="0" smtClean="0"/>
          </a:p>
          <a:p>
            <a:pPr lvl="2"/>
            <a:r>
              <a:rPr lang="fr-BE" dirty="0"/>
              <a:t>QDFIII 400nm-700nm (</a:t>
            </a:r>
            <a:r>
              <a:rPr lang="fr-BE" dirty="0" err="1"/>
              <a:t>Criddle</a:t>
            </a:r>
            <a:r>
              <a:rPr lang="fr-BE" dirty="0"/>
              <a:t> &amp; Stanley, 1993</a:t>
            </a:r>
            <a:r>
              <a:rPr lang="fr-BE" dirty="0" smtClean="0"/>
              <a:t>)</a:t>
            </a:r>
          </a:p>
          <a:p>
            <a:pPr lvl="2"/>
            <a:r>
              <a:rPr lang="fr-BE" dirty="0" smtClean="0"/>
              <a:t>Extended to 1000nm (Brea et al., 2010)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err="1" smtClean="0"/>
              <a:t>Mineralogy</a:t>
            </a:r>
            <a:r>
              <a:rPr lang="fr-BE" dirty="0" smtClean="0"/>
              <a:t> &amp; </a:t>
            </a:r>
            <a:r>
              <a:rPr lang="fr-BE" dirty="0" err="1" smtClean="0"/>
              <a:t>Particle</a:t>
            </a:r>
            <a:r>
              <a:rPr lang="fr-BE" dirty="0" smtClean="0"/>
              <a:t> Size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8" name="Picture 8" descr="Base sulfid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16270"/>
            <a:ext cx="3984483" cy="29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4" r="14026"/>
          <a:stretch/>
        </p:blipFill>
        <p:spPr bwMode="auto">
          <a:xfrm>
            <a:off x="4716016" y="3683000"/>
            <a:ext cx="4402667" cy="286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8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Reflectance</a:t>
            </a:r>
            <a:r>
              <a:rPr lang="fr-BE" dirty="0" smtClean="0"/>
              <a:t> of </a:t>
            </a:r>
            <a:r>
              <a:rPr lang="fr-BE" dirty="0" err="1" smtClean="0"/>
              <a:t>particles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Existing</a:t>
            </a:r>
            <a:r>
              <a:rPr lang="fr-BE" dirty="0" smtClean="0"/>
              <a:t> spectral </a:t>
            </a:r>
            <a:r>
              <a:rPr lang="fr-BE" dirty="0" err="1" smtClean="0"/>
              <a:t>databases</a:t>
            </a:r>
            <a:endParaRPr lang="fr-BE" dirty="0" smtClean="0"/>
          </a:p>
          <a:p>
            <a:pPr lvl="1"/>
            <a:r>
              <a:rPr lang="fr-BE" dirty="0" smtClean="0"/>
              <a:t>Diffuse </a:t>
            </a:r>
            <a:r>
              <a:rPr lang="fr-BE" dirty="0" err="1" smtClean="0"/>
              <a:t>reflectance</a:t>
            </a:r>
            <a:r>
              <a:rPr lang="fr-BE" dirty="0" smtClean="0"/>
              <a:t> of rock </a:t>
            </a:r>
            <a:r>
              <a:rPr lang="fr-BE" dirty="0" err="1" smtClean="0"/>
              <a:t>forming</a:t>
            </a:r>
            <a:r>
              <a:rPr lang="fr-BE" dirty="0" smtClean="0"/>
              <a:t> </a:t>
            </a:r>
            <a:r>
              <a:rPr lang="fr-BE" dirty="0" err="1" smtClean="0"/>
              <a:t>minerals</a:t>
            </a:r>
            <a:endParaRPr lang="fr-BE" dirty="0" smtClean="0"/>
          </a:p>
          <a:p>
            <a:pPr lvl="2"/>
            <a:r>
              <a:rPr lang="fr-BE" dirty="0" err="1" smtClean="0"/>
              <a:t>Speclab</a:t>
            </a:r>
            <a:r>
              <a:rPr lang="fr-BE" dirty="0" smtClean="0"/>
              <a:t> USGS, Grove et al. (1992)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err="1" smtClean="0"/>
              <a:t>Mineralogy</a:t>
            </a:r>
            <a:r>
              <a:rPr lang="fr-BE" dirty="0" smtClean="0"/>
              <a:t> &amp; </a:t>
            </a:r>
            <a:r>
              <a:rPr lang="fr-BE" dirty="0" err="1" smtClean="0"/>
              <a:t>Particle</a:t>
            </a:r>
            <a:r>
              <a:rPr lang="fr-BE" dirty="0" smtClean="0"/>
              <a:t> Size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77997"/>
            <a:ext cx="2767390" cy="19738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47860"/>
            <a:ext cx="2855149" cy="19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e 30"/>
          <p:cNvGrpSpPr/>
          <p:nvPr/>
        </p:nvGrpSpPr>
        <p:grpSpPr>
          <a:xfrm>
            <a:off x="3664966" y="4083331"/>
            <a:ext cx="1511217" cy="722205"/>
            <a:chOff x="3470672" y="4438427"/>
            <a:chExt cx="1511217" cy="72220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3470672" y="4570923"/>
              <a:ext cx="7368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3483248" y="5030736"/>
              <a:ext cx="71169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3487440" y="4805536"/>
              <a:ext cx="70331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4296792" y="4438427"/>
              <a:ext cx="6527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&lt; 45 µm</a:t>
              </a:r>
              <a:endParaRPr lang="en-GB" sz="11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257011" y="4668725"/>
              <a:ext cx="7248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&lt; 125 µm</a:t>
              </a:r>
              <a:endParaRPr lang="en-GB" sz="11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247900" y="4899022"/>
              <a:ext cx="7248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&lt; 500 µm</a:t>
              </a:r>
              <a:endParaRPr lang="en-GB" sz="1100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4475673" y="2780928"/>
            <a:ext cx="1754803" cy="1267200"/>
            <a:chOff x="6444208" y="2780928"/>
            <a:chExt cx="1754803" cy="1267200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5" t="63431" r="63022" b="5535"/>
            <a:stretch/>
          </p:blipFill>
          <p:spPr bwMode="auto">
            <a:xfrm>
              <a:off x="6444208" y="2780928"/>
              <a:ext cx="1754803" cy="1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ZoneTexte 33"/>
            <p:cNvSpPr txBox="1"/>
            <p:nvPr/>
          </p:nvSpPr>
          <p:spPr>
            <a:xfrm>
              <a:off x="7214648" y="2807321"/>
              <a:ext cx="9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smtClean="0"/>
                <a:t>Chalcopyrite</a:t>
              </a:r>
              <a:endParaRPr lang="en-GB" sz="1200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475673" y="4941168"/>
            <a:ext cx="1698676" cy="1267774"/>
            <a:chOff x="6444208" y="4941168"/>
            <a:chExt cx="1698676" cy="1267774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8" t="58974" r="61900" b="7225"/>
            <a:stretch/>
          </p:blipFill>
          <p:spPr bwMode="auto">
            <a:xfrm>
              <a:off x="6444208" y="4941168"/>
              <a:ext cx="1698676" cy="1267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ZoneTexte 34"/>
            <p:cNvSpPr txBox="1"/>
            <p:nvPr/>
          </p:nvSpPr>
          <p:spPr>
            <a:xfrm>
              <a:off x="7595170" y="4952088"/>
              <a:ext cx="5477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smtClean="0"/>
                <a:t>Pyrite</a:t>
              </a:r>
              <a:endParaRPr lang="en-GB" sz="1200" dirty="0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6444208" y="3559360"/>
            <a:ext cx="2450208" cy="1782159"/>
            <a:chOff x="6444208" y="3559360"/>
            <a:chExt cx="2450208" cy="178215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06" b="13351"/>
            <a:stretch/>
          </p:blipFill>
          <p:spPr bwMode="auto">
            <a:xfrm>
              <a:off x="6444208" y="3559360"/>
              <a:ext cx="2450208" cy="1782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39" name="ZoneTexte 38"/>
            <p:cNvSpPr txBox="1"/>
            <p:nvPr/>
          </p:nvSpPr>
          <p:spPr>
            <a:xfrm>
              <a:off x="7749551" y="3861048"/>
              <a:ext cx="11448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chemeClr val="accent1"/>
                  </a:solidFill>
                </a:rPr>
                <a:t>Specular (QDFIII)</a:t>
              </a:r>
              <a:endParaRPr lang="en-GB" sz="11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2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Imaging System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of both worlds</a:t>
            </a:r>
          </a:p>
          <a:p>
            <a:pPr lvl="1"/>
            <a:r>
              <a:rPr lang="en-US" dirty="0" smtClean="0"/>
              <a:t>Diascopic imaging for opaques</a:t>
            </a:r>
          </a:p>
          <a:p>
            <a:pPr lvl="2"/>
            <a:r>
              <a:rPr lang="en-US" dirty="0" smtClean="0"/>
              <a:t>White LED illumination</a:t>
            </a:r>
          </a:p>
          <a:p>
            <a:pPr lvl="1"/>
            <a:r>
              <a:rPr lang="en-US" dirty="0" smtClean="0"/>
              <a:t>Episcopic imaging</a:t>
            </a:r>
          </a:p>
          <a:p>
            <a:pPr lvl="2"/>
            <a:r>
              <a:rPr lang="en-US" dirty="0" smtClean="0"/>
              <a:t>Selected LEDs</a:t>
            </a:r>
          </a:p>
          <a:p>
            <a:pPr lvl="3"/>
            <a:r>
              <a:rPr lang="en-US" dirty="0" smtClean="0">
                <a:solidFill>
                  <a:schemeClr val="accent1"/>
                </a:solidFill>
              </a:rPr>
              <a:t>Eight wavelength</a:t>
            </a:r>
          </a:p>
          <a:p>
            <a:pPr lvl="2"/>
            <a:r>
              <a:rPr lang="en-US" dirty="0" smtClean="0"/>
              <a:t>Dichroic mirrors</a:t>
            </a:r>
          </a:p>
          <a:p>
            <a:pPr lvl="2"/>
            <a:r>
              <a:rPr lang="en-US" dirty="0" smtClean="0"/>
              <a:t>Dark field objective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err="1" smtClean="0"/>
              <a:t>Multispectral</a:t>
            </a:r>
            <a:r>
              <a:rPr lang="fr-BE" dirty="0" smtClean="0"/>
              <a:t> Set Up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0" b="5404"/>
          <a:stretch/>
        </p:blipFill>
        <p:spPr bwMode="auto">
          <a:xfrm>
            <a:off x="4070842" y="2420889"/>
            <a:ext cx="5005426" cy="39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7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Imaging System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Gangue Silicates vs Sulphides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err="1" smtClean="0"/>
              <a:t>Diascopic</a:t>
            </a:r>
            <a:r>
              <a:rPr lang="fr-BE" dirty="0" smtClean="0"/>
              <a:t> Imaging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4063" y="746547"/>
            <a:ext cx="4355874" cy="65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7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MMe_13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GeMMe_13</Template>
  <TotalTime>162</TotalTime>
  <Words>613</Words>
  <Application>Microsoft Office PowerPoint</Application>
  <PresentationFormat>Affichage à l'écran (4:3)</PresentationFormat>
  <Paragraphs>191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GeMMe_13</vt:lpstr>
      <vt:lpstr>Mineralogy of fine particles in slurry from  multispectral imaging</vt:lpstr>
      <vt:lpstr>University of Liège (BE)</vt:lpstr>
      <vt:lpstr>2D Particle Imaging</vt:lpstr>
      <vt:lpstr>2D Particle Imaging</vt:lpstr>
      <vt:lpstr>2D Particle Imaging</vt:lpstr>
      <vt:lpstr>Reflectance of particles</vt:lpstr>
      <vt:lpstr>Reflectance of particles</vt:lpstr>
      <vt:lpstr>Imaging System</vt:lpstr>
      <vt:lpstr>Imaging System</vt:lpstr>
      <vt:lpstr>Imaging System</vt:lpstr>
      <vt:lpstr>Imaging System</vt:lpstr>
      <vt:lpstr>Mineralogical Mapping</vt:lpstr>
      <vt:lpstr>Mineralogical Mapping</vt:lpstr>
      <vt:lpstr>Test on Sulphide Slurries</vt:lpstr>
      <vt:lpstr>Test on Sulphide Slurries</vt:lpstr>
      <vt:lpstr>Test on Sulphide Slurries</vt:lpstr>
      <vt:lpstr>Conclusions</vt:lpstr>
      <vt:lpstr>Perspectives</vt:lpstr>
      <vt:lpstr>Thank You</vt:lpstr>
    </vt:vector>
  </TitlesOfParts>
  <Company>Université de Liège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European Master program  in Georesources Engineering. Opportunities for education</dc:title>
  <dc:creator>Eric Pirard</dc:creator>
  <cp:lastModifiedBy>Eric Pirard</cp:lastModifiedBy>
  <cp:revision>32</cp:revision>
  <dcterms:created xsi:type="dcterms:W3CDTF">2014-08-29T18:46:11Z</dcterms:created>
  <dcterms:modified xsi:type="dcterms:W3CDTF">2014-09-01T10:09:43Z</dcterms:modified>
</cp:coreProperties>
</file>