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8"/>
  </p:notesMasterIdLst>
  <p:sldIdLst>
    <p:sldId id="258" r:id="rId2"/>
    <p:sldId id="264" r:id="rId3"/>
    <p:sldId id="317" r:id="rId4"/>
    <p:sldId id="318" r:id="rId5"/>
    <p:sldId id="274" r:id="rId6"/>
    <p:sldId id="300" r:id="rId7"/>
    <p:sldId id="299" r:id="rId8"/>
    <p:sldId id="301" r:id="rId9"/>
    <p:sldId id="310" r:id="rId10"/>
    <p:sldId id="330" r:id="rId11"/>
    <p:sldId id="303" r:id="rId12"/>
    <p:sldId id="319" r:id="rId13"/>
    <p:sldId id="320" r:id="rId14"/>
    <p:sldId id="331" r:id="rId15"/>
    <p:sldId id="308" r:id="rId16"/>
    <p:sldId id="326" r:id="rId17"/>
    <p:sldId id="323" r:id="rId18"/>
    <p:sldId id="324" r:id="rId19"/>
    <p:sldId id="295" r:id="rId20"/>
    <p:sldId id="327" r:id="rId21"/>
    <p:sldId id="282" r:id="rId22"/>
    <p:sldId id="332" r:id="rId23"/>
    <p:sldId id="333" r:id="rId24"/>
    <p:sldId id="334" r:id="rId25"/>
    <p:sldId id="335" r:id="rId26"/>
    <p:sldId id="328" r:id="rId2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ric Pirard" initials="EP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00C000"/>
    <a:srgbClr val="FFFFFF"/>
    <a:srgbClr val="00474F"/>
    <a:srgbClr val="004749"/>
    <a:srgbClr val="3333FF"/>
    <a:srgbClr val="0000C0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94" autoAdjust="0"/>
  </p:normalViewPr>
  <p:slideViewPr>
    <p:cSldViewPr>
      <p:cViewPr>
        <p:scale>
          <a:sx n="75" d="100"/>
          <a:sy n="75" d="100"/>
        </p:scale>
        <p:origin x="-1128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B3F38-C712-4476-86E6-B031C2A0332F}" type="datetimeFigureOut">
              <a:rPr lang="fr-BE" smtClean="0"/>
              <a:t>1/09/2014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57DA30-9BBB-4C95-9AA6-B3DD699EC44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41572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7DA30-9BBB-4C95-9AA6-B3DD699EC446}" type="slidenum">
              <a:rPr lang="fr-BE" smtClean="0">
                <a:solidFill>
                  <a:prstClr val="black"/>
                </a:solidFill>
              </a:rPr>
              <a:pPr/>
              <a:t>3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108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7DA30-9BBB-4C95-9AA6-B3DD699EC446}" type="slidenum">
              <a:rPr lang="fr-BE" smtClean="0">
                <a:solidFill>
                  <a:prstClr val="black"/>
                </a:solidFill>
              </a:rPr>
              <a:pPr/>
              <a:t>8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108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5791" y="2177959"/>
            <a:ext cx="7081473" cy="2502082"/>
          </a:xfrm>
        </p:spPr>
        <p:txBody>
          <a:bodyPr anchor="ctr" anchorCtr="1"/>
          <a:lstStyle>
            <a:lvl1pPr algn="ctr">
              <a:defRPr lang="en-US" sz="4400" b="1" i="1" kern="1200" dirty="0">
                <a:ln w="12700">
                  <a:solidFill>
                    <a:schemeClr val="tx2"/>
                  </a:solidFill>
                </a:ln>
                <a:solidFill>
                  <a:schemeClr val="accent4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C:\Users\Eric P\Dropbox\GeMMe-Commun\Templates\ULg_GeMMe_300_trans.g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946" y="472383"/>
            <a:ext cx="2591850" cy="97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Eric P\Documents\U_ULg\ULg_Communication\logo_coul_texte_cadre_300_trans.gi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6632"/>
            <a:ext cx="1820921" cy="132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fr-BE" sz="4400" b="1" i="0" kern="1200" dirty="0">
                <a:ln w="12700">
                  <a:solidFill>
                    <a:schemeClr val="tx2"/>
                  </a:solidFill>
                </a:ln>
                <a:solidFill>
                  <a:schemeClr val="accent4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Modifiez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584" y="1412775"/>
            <a:ext cx="8064896" cy="4968553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C00000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accent5"/>
                </a:solidFill>
              </a:defRPr>
            </a:lvl3pPr>
            <a:lvl4pPr>
              <a:defRPr sz="1400" i="1">
                <a:solidFill>
                  <a:schemeClr val="accent4"/>
                </a:solidFill>
              </a:defRPr>
            </a:lvl4pPr>
            <a:lvl5pPr>
              <a:defRPr sz="1400">
                <a:solidFill>
                  <a:srgbClr val="C00000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4" name="Espace réservé du contenu 6" title="SOUS_TITRE"/>
          <p:cNvSpPr>
            <a:spLocks noGrp="1"/>
          </p:cNvSpPr>
          <p:nvPr>
            <p:ph sz="quarter" idx="13" hasCustomPrompt="1"/>
          </p:nvPr>
        </p:nvSpPr>
        <p:spPr>
          <a:xfrm>
            <a:off x="827584" y="908720"/>
            <a:ext cx="8064896" cy="576064"/>
          </a:xfrm>
          <a:prstGeom prst="rect">
            <a:avLst/>
          </a:prstGeom>
          <a:noFill/>
          <a:ln w="28575">
            <a:noFill/>
          </a:ln>
        </p:spPr>
        <p:txBody>
          <a:bodyPr>
            <a:noAutofit/>
          </a:bodyPr>
          <a:lstStyle>
            <a:lvl1pPr algn="r">
              <a:defRPr lang="fr-FR" sz="2800" i="1" kern="1200" baseline="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 smtClean="0"/>
              <a:t>Sous titre</a:t>
            </a:r>
          </a:p>
        </p:txBody>
      </p:sp>
    </p:spTree>
    <p:extLst>
      <p:ext uri="{BB962C8B-B14F-4D97-AF65-F5344CB8AC3E}">
        <p14:creationId xmlns:p14="http://schemas.microsoft.com/office/powerpoint/2010/main" val="216053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position personnalisé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54344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8064896" cy="7829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2698" y="6525010"/>
            <a:ext cx="339335" cy="2324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366C3FA5-BCF1-4293-BDB2-C23140B060F6}" type="slidenum">
              <a:rPr lang="fr-BE" smtClean="0"/>
              <a:t>‹N°›</a:t>
            </a:fld>
            <a:endParaRPr lang="fr-BE"/>
          </a:p>
        </p:txBody>
      </p:sp>
      <p:sp>
        <p:nvSpPr>
          <p:cNvPr id="11" name="Espace réservé du pied de page 5"/>
          <p:cNvSpPr txBox="1">
            <a:spLocks/>
          </p:cNvSpPr>
          <p:nvPr/>
        </p:nvSpPr>
        <p:spPr>
          <a:xfrm>
            <a:off x="1835696" y="6520117"/>
            <a:ext cx="7056783" cy="230761"/>
          </a:xfrm>
          <a:prstGeom prst="rect">
            <a:avLst/>
          </a:prstGeom>
          <a:noFill/>
          <a:ln w="3175">
            <a:solidFill>
              <a:schemeClr val="accent4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b="1" dirty="0" smtClean="0"/>
              <a:t>Université de Liège</a:t>
            </a:r>
            <a:r>
              <a:rPr lang="fr-BE" dirty="0" smtClean="0"/>
              <a:t> </a:t>
            </a:r>
            <a:r>
              <a:rPr lang="fr-BE" baseline="0" dirty="0" smtClean="0"/>
              <a:t> - </a:t>
            </a:r>
            <a:r>
              <a:rPr lang="fr-BE" i="1" dirty="0" err="1" smtClean="0">
                <a:latin typeface="Trebuchet MS" pitchFamily="34" charset="0"/>
              </a:rPr>
              <a:t>GeMMe</a:t>
            </a:r>
            <a:r>
              <a:rPr lang="fr-BE" dirty="0" smtClean="0"/>
              <a:t> -</a:t>
            </a:r>
            <a:r>
              <a:rPr lang="fr-BE" i="1" dirty="0" smtClean="0"/>
              <a:t> Génie Minéral, Matériaux &amp; Environnement</a:t>
            </a:r>
            <a:endParaRPr lang="fr-BE" i="1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1259632" y="1340768"/>
            <a:ext cx="763284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e 9"/>
          <p:cNvGrpSpPr/>
          <p:nvPr/>
        </p:nvGrpSpPr>
        <p:grpSpPr>
          <a:xfrm>
            <a:off x="8967394" y="6465642"/>
            <a:ext cx="141110" cy="347734"/>
            <a:chOff x="1043608" y="2492895"/>
            <a:chExt cx="800100" cy="1971675"/>
          </a:xfrm>
        </p:grpSpPr>
        <p:sp>
          <p:nvSpPr>
            <p:cNvPr id="13" name="Triangle isocèle 12"/>
            <p:cNvSpPr/>
            <p:nvPr/>
          </p:nvSpPr>
          <p:spPr>
            <a:xfrm rot="5400000">
              <a:off x="457820" y="3078683"/>
              <a:ext cx="1666875" cy="495300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4" name="Triangle isocèle 13"/>
            <p:cNvSpPr/>
            <p:nvPr/>
          </p:nvSpPr>
          <p:spPr>
            <a:xfrm rot="5400000">
              <a:off x="610220" y="3231083"/>
              <a:ext cx="1666875" cy="495300"/>
            </a:xfrm>
            <a:prstGeom prst="triangle">
              <a:avLst/>
            </a:prstGeom>
            <a:solidFill>
              <a:srgbClr val="00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5" name="Triangle isocèle 14"/>
            <p:cNvSpPr/>
            <p:nvPr/>
          </p:nvSpPr>
          <p:spPr>
            <a:xfrm rot="5400000">
              <a:off x="762620" y="3383483"/>
              <a:ext cx="1666875" cy="495300"/>
            </a:xfrm>
            <a:prstGeom prst="triangle">
              <a:avLst/>
            </a:prstGeom>
            <a:solidFill>
              <a:srgbClr val="000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571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 descr="C:\Users\Eric P\Dropbox\GeMMe-Commun\Templates\ULg_GeMMe_300_trans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88" y="6457618"/>
            <a:ext cx="948688" cy="35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03" r:id="rId2"/>
    <p:sldLayoutId id="2147483705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lang="en-US" sz="4400" b="1" i="0" kern="1200" dirty="0">
          <a:ln w="12700">
            <a:solidFill>
              <a:schemeClr val="tx2"/>
            </a:solidFill>
          </a:ln>
          <a:solidFill>
            <a:schemeClr val="accent4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marR="0" indent="-3429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424E5B"/>
        </a:buClr>
        <a:buSzTx/>
        <a:buFont typeface="Arial" pitchFamily="34" charset="0"/>
        <a:buChar char="•"/>
        <a:tabLst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marR="0" indent="-2857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AD0101"/>
        </a:buClr>
        <a:buSzTx/>
        <a:buFont typeface="Courier New" pitchFamily="49" charset="0"/>
        <a:buChar char="o"/>
        <a:tabLst/>
        <a:defRPr lang="fr-BE" sz="1400" kern="1200" dirty="0" smtClean="0">
          <a:solidFill>
            <a:schemeClr val="accent1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Wingdings" pitchFamily="2" charset="2"/>
        <a:buChar char="ü"/>
        <a:tabLst/>
        <a:defRPr sz="14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»"/>
        <a:tabLst/>
        <a:defRPr sz="12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32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image" Target="../media/image30.png"/><Relationship Id="rId4" Type="http://schemas.openxmlformats.org/officeDocument/2006/relationships/image" Target="../media/image29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1.png"/><Relationship Id="rId5" Type="http://schemas.openxmlformats.org/officeDocument/2006/relationships/image" Target="../media/image36.png"/><Relationship Id="rId10" Type="http://schemas.openxmlformats.org/officeDocument/2006/relationships/image" Target="../media/image40.png"/><Relationship Id="rId4" Type="http://schemas.openxmlformats.org/officeDocument/2006/relationships/image" Target="../media/image35.pn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openxmlformats.org/officeDocument/2006/relationships/image" Target="../media/image52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12" Type="http://schemas.openxmlformats.org/officeDocument/2006/relationships/image" Target="../media/image51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11" Type="http://schemas.openxmlformats.org/officeDocument/2006/relationships/image" Target="../media/image50.jpeg"/><Relationship Id="rId5" Type="http://schemas.openxmlformats.org/officeDocument/2006/relationships/image" Target="../media/image44.jpeg"/><Relationship Id="rId15" Type="http://schemas.openxmlformats.org/officeDocument/2006/relationships/image" Target="../media/image54.emf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Relationship Id="rId14" Type="http://schemas.openxmlformats.org/officeDocument/2006/relationships/image" Target="../media/image5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gif"/><Relationship Id="rId3" Type="http://schemas.openxmlformats.org/officeDocument/2006/relationships/image" Target="../media/image65.jpe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gif"/><Relationship Id="rId5" Type="http://schemas.openxmlformats.org/officeDocument/2006/relationships/image" Target="../media/image67.gif"/><Relationship Id="rId4" Type="http://schemas.openxmlformats.org/officeDocument/2006/relationships/image" Target="../media/image66.jpeg"/><Relationship Id="rId9" Type="http://schemas.openxmlformats.org/officeDocument/2006/relationships/image" Target="../media/image7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0.pn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>
                <a:ln w="12700">
                  <a:solidFill>
                    <a:srgbClr val="303030"/>
                  </a:solidFill>
                </a:ln>
                <a:solidFill>
                  <a:srgbClr val="808DA9"/>
                </a:solidFill>
              </a:rPr>
              <a:t>From Geometallurgy to Ecometallurgy</a:t>
            </a:r>
            <a:r>
              <a:rPr lang="en-US" dirty="0">
                <a:ln w="12700">
                  <a:solidFill>
                    <a:srgbClr val="303030"/>
                  </a:solidFill>
                </a:ln>
                <a:solidFill>
                  <a:srgbClr val="808DA9"/>
                </a:solidFill>
              </a:rPr>
              <a:t/>
            </a:r>
            <a:br>
              <a:rPr lang="en-US" dirty="0">
                <a:ln w="12700">
                  <a:solidFill>
                    <a:srgbClr val="303030"/>
                  </a:solidFill>
                </a:ln>
                <a:solidFill>
                  <a:srgbClr val="808DA9"/>
                </a:solidFill>
              </a:rPr>
            </a:br>
            <a:r>
              <a:rPr lang="en-US" sz="2800" b="0" dirty="0" smtClean="0">
                <a:ln w="12700">
                  <a:solidFill>
                    <a:srgbClr val="303030"/>
                  </a:solidFill>
                </a:ln>
                <a:solidFill>
                  <a:prstClr val="white"/>
                </a:solidFill>
              </a:rPr>
              <a:t>Building </a:t>
            </a:r>
            <a:r>
              <a:rPr lang="en-US" sz="2800" b="0" dirty="0">
                <a:ln w="12700">
                  <a:solidFill>
                    <a:srgbClr val="303030"/>
                  </a:solidFill>
                </a:ln>
                <a:solidFill>
                  <a:prstClr val="white"/>
                </a:solidFill>
              </a:rPr>
              <a:t>mines for the future</a:t>
            </a:r>
            <a:endParaRPr lang="fr-BE" sz="4000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691680" y="5517232"/>
            <a:ext cx="6912853" cy="7920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15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BE" sz="2400" i="1" dirty="0" err="1" smtClean="0">
                <a:solidFill>
                  <a:schemeClr val="accent5"/>
                </a:solidFill>
              </a:rPr>
              <a:t>Eric</a:t>
            </a:r>
            <a:r>
              <a:rPr lang="fr-BE" sz="2400" i="1" dirty="0" smtClean="0">
                <a:solidFill>
                  <a:schemeClr val="accent5"/>
                </a:solidFill>
              </a:rPr>
              <a:t> PIRARD</a:t>
            </a:r>
            <a:r>
              <a:rPr lang="fr-BE" sz="1600" i="1" dirty="0" smtClean="0">
                <a:solidFill>
                  <a:schemeClr val="accent5"/>
                </a:solidFill>
              </a:rPr>
              <a:t> Dr. Ir.</a:t>
            </a:r>
          </a:p>
          <a:p>
            <a:pPr algn="r"/>
            <a:endParaRPr lang="fr-BE" sz="1600" i="1" dirty="0">
              <a:solidFill>
                <a:schemeClr val="accent5"/>
              </a:solidFill>
            </a:endParaRPr>
          </a:p>
          <a:p>
            <a:pPr algn="r"/>
            <a:r>
              <a:rPr lang="fr-BE" sz="1600" i="1" dirty="0" err="1">
                <a:solidFill>
                  <a:schemeClr val="accent5"/>
                </a:solidFill>
              </a:rPr>
              <a:t>Rafaël</a:t>
            </a:r>
            <a:r>
              <a:rPr lang="fr-BE" sz="1600" i="1" dirty="0">
                <a:solidFill>
                  <a:schemeClr val="accent5"/>
                </a:solidFill>
              </a:rPr>
              <a:t> CONTRERAS, Godefroid DISLAIRE, Laura PEREZ-BARNUEVO, </a:t>
            </a:r>
          </a:p>
          <a:p>
            <a:pPr algn="r"/>
            <a:r>
              <a:rPr lang="fr-BE" sz="1600" i="1" dirty="0" smtClean="0">
                <a:solidFill>
                  <a:schemeClr val="accent5"/>
                </a:solidFill>
              </a:rPr>
              <a:t>Xavier DECAMP, Maxime EVRARD, Sophie LEROY, </a:t>
            </a:r>
            <a:r>
              <a:rPr lang="fr-BE" sz="1600" i="1" dirty="0" smtClean="0">
                <a:solidFill>
                  <a:schemeClr val="accent5"/>
                </a:solidFill>
              </a:rPr>
              <a:t/>
            </a:r>
            <a:br>
              <a:rPr lang="fr-BE" sz="1600" i="1" dirty="0" smtClean="0">
                <a:solidFill>
                  <a:schemeClr val="accent5"/>
                </a:solidFill>
              </a:rPr>
            </a:br>
            <a:r>
              <a:rPr lang="fr-BE" sz="1600" i="1" dirty="0" smtClean="0">
                <a:solidFill>
                  <a:schemeClr val="accent5"/>
                </a:solidFill>
              </a:rPr>
              <a:t>Pierre BARNABÉ, Fanny LAMBERT, David BASTIN </a:t>
            </a:r>
            <a:endParaRPr lang="fr-BE" sz="1600" i="1" dirty="0" smtClean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3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88224" y="1268760"/>
            <a:ext cx="2828218" cy="17281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Geometallurgy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Macro </a:t>
            </a:r>
            <a:r>
              <a:rPr lang="fr-BE" dirty="0" err="1" smtClean="0"/>
              <a:t>scale</a:t>
            </a:r>
            <a:r>
              <a:rPr lang="fr-BE" dirty="0" smtClean="0"/>
              <a:t> (</a:t>
            </a:r>
            <a:r>
              <a:rPr lang="fr-BE" dirty="0" err="1" smtClean="0"/>
              <a:t>Deposit</a:t>
            </a:r>
            <a:r>
              <a:rPr lang="fr-BE" dirty="0" smtClean="0"/>
              <a:t>)</a:t>
            </a:r>
          </a:p>
          <a:p>
            <a:pPr lvl="1"/>
            <a:r>
              <a:rPr lang="fr-BE" dirty="0" smtClean="0"/>
              <a:t>3D chips scanning</a:t>
            </a:r>
          </a:p>
          <a:p>
            <a:pPr lvl="2"/>
            <a:r>
              <a:rPr lang="en-US" dirty="0"/>
              <a:t>Destructive drilling generate cuttings whose size and shape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can </a:t>
            </a:r>
            <a:r>
              <a:rPr lang="en-US" dirty="0"/>
              <a:t>be used to estimate tensile and shear type failure </a:t>
            </a:r>
            <a:r>
              <a:rPr lang="en-US" dirty="0" smtClean="0"/>
              <a:t>modes.</a:t>
            </a:r>
            <a:endParaRPr lang="en-US" dirty="0"/>
          </a:p>
          <a:p>
            <a:pPr lvl="2"/>
            <a:endParaRPr lang="en-US" dirty="0"/>
          </a:p>
          <a:p>
            <a:pPr lvl="2"/>
            <a:r>
              <a:rPr lang="en-US" dirty="0"/>
              <a:t>3D image analysis of chips induced by core scratch testing indicate strong correlations with the intrinsic grain size and the cutting depth </a:t>
            </a:r>
          </a:p>
          <a:p>
            <a:pPr lvl="2"/>
            <a:endParaRPr lang="fr-BE" dirty="0" smtClean="0"/>
          </a:p>
          <a:p>
            <a:pPr lvl="2"/>
            <a:r>
              <a:rPr lang="en-US" dirty="0" smtClean="0"/>
              <a:t>Pirard, E. et al., WCPT Nürnberg (2010)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1100" dirty="0"/>
              <a:t>3D AND 2D PARTICLE IMAGE ANALYSIS OF ROCK CHIPS GENERATED BY CORE SCRATCH </a:t>
            </a:r>
            <a:r>
              <a:rPr lang="en-US" sz="1100" dirty="0" smtClean="0"/>
              <a:t>TESTS</a:t>
            </a:r>
            <a:endParaRPr lang="fr-BE" dirty="0" smtClean="0"/>
          </a:p>
          <a:p>
            <a:pPr lvl="2"/>
            <a:endParaRPr lang="fr-BE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dirty="0" err="1" smtClean="0"/>
              <a:t>Developping</a:t>
            </a:r>
            <a:r>
              <a:rPr lang="fr-BE" dirty="0" smtClean="0"/>
              <a:t> the right </a:t>
            </a:r>
            <a:r>
              <a:rPr lang="fr-BE" dirty="0" err="1" smtClean="0"/>
              <a:t>tools</a:t>
            </a:r>
            <a:endParaRPr lang="fr-BE" dirty="0"/>
          </a:p>
        </p:txBody>
      </p:sp>
      <p:grpSp>
        <p:nvGrpSpPr>
          <p:cNvPr id="12" name="Groupe 11"/>
          <p:cNvGrpSpPr/>
          <p:nvPr/>
        </p:nvGrpSpPr>
        <p:grpSpPr>
          <a:xfrm>
            <a:off x="755576" y="4137667"/>
            <a:ext cx="1260926" cy="2238144"/>
            <a:chOff x="6076934" y="4195441"/>
            <a:chExt cx="1260926" cy="2238144"/>
          </a:xfrm>
        </p:grpSpPr>
        <p:pic>
          <p:nvPicPr>
            <p:cNvPr id="13" name="Picture 2" descr="C:\Users\Eric P\Documents\MiCa\MiCa Publications\MICA_PUB_2010\2010_01_02_03 WCPT6 Nürnberg\Wombat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6934" y="4195441"/>
              <a:ext cx="1260926" cy="2238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ZoneTexte 13"/>
            <p:cNvSpPr txBox="1"/>
            <p:nvPr/>
          </p:nvSpPr>
          <p:spPr>
            <a:xfrm>
              <a:off x="6293020" y="6042774"/>
              <a:ext cx="828753" cy="338554"/>
            </a:xfrm>
            <a:prstGeom prst="rect">
              <a:avLst/>
            </a:prstGeom>
            <a:solidFill>
              <a:schemeClr val="bg2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r>
                <a:rPr lang="fr-BE" sz="1600" i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EPSLOG</a:t>
              </a:r>
              <a:endParaRPr lang="fr-BE" sz="1600" i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4" cstate="print">
            <a:lum bright="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761" y="3501008"/>
            <a:ext cx="1370727" cy="128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1" descr="1-Image Surfo 3D"/>
          <p:cNvPicPr>
            <a:picLocks noChangeAspect="1" noChangeArrowheads="1"/>
          </p:cNvPicPr>
          <p:nvPr/>
        </p:nvPicPr>
        <p:blipFill>
          <a:blip r:embed="rId5" cstate="print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962" y="4877850"/>
            <a:ext cx="2761078" cy="999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929404"/>
            <a:ext cx="1647769" cy="159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929405"/>
            <a:ext cx="1631219" cy="159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664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Geometallurgy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dirty="0" err="1" smtClean="0"/>
              <a:t>Meso</a:t>
            </a:r>
            <a:r>
              <a:rPr lang="fr-BE" dirty="0" smtClean="0"/>
              <a:t> </a:t>
            </a:r>
            <a:r>
              <a:rPr lang="fr-BE" dirty="0" err="1" smtClean="0"/>
              <a:t>scale</a:t>
            </a:r>
            <a:r>
              <a:rPr lang="fr-BE" dirty="0" smtClean="0"/>
              <a:t> (Rock/Ore)</a:t>
            </a:r>
          </a:p>
          <a:p>
            <a:pPr lvl="1"/>
            <a:r>
              <a:rPr lang="fr-BE" dirty="0" err="1" smtClean="0"/>
              <a:t>Multiradial</a:t>
            </a:r>
            <a:r>
              <a:rPr lang="fr-BE" dirty="0" smtClean="0"/>
              <a:t> </a:t>
            </a:r>
            <a:r>
              <a:rPr lang="fr-BE" dirty="0" err="1" smtClean="0"/>
              <a:t>Microscopy</a:t>
            </a:r>
            <a:endParaRPr lang="fr-BE" dirty="0" smtClean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Contreras </a:t>
            </a:r>
            <a:r>
              <a:rPr lang="en-US" dirty="0"/>
              <a:t>R., Pirard E., S4G Prague (</a:t>
            </a:r>
            <a:r>
              <a:rPr lang="en-US" dirty="0" smtClean="0"/>
              <a:t>2012)</a:t>
            </a:r>
            <a:br>
              <a:rPr lang="en-US" dirty="0" smtClean="0"/>
            </a:br>
            <a:r>
              <a:rPr lang="en-US" sz="1100" dirty="0" smtClean="0"/>
              <a:t>FABRIC </a:t>
            </a:r>
            <a:r>
              <a:rPr lang="en-US" sz="1100" dirty="0"/>
              <a:t>ANALYSIS OF CARBONATE ROCKS USING MULTIRADIAL IMAGING AND INTERCEPTS</a:t>
            </a:r>
          </a:p>
          <a:p>
            <a:pPr lvl="2"/>
            <a:endParaRPr lang="fr-BE" dirty="0" smtClean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dirty="0" err="1" smtClean="0"/>
              <a:t>Developping</a:t>
            </a:r>
            <a:r>
              <a:rPr lang="fr-BE" dirty="0" smtClean="0"/>
              <a:t> the right </a:t>
            </a:r>
            <a:r>
              <a:rPr lang="fr-BE" dirty="0" err="1" smtClean="0"/>
              <a:t>tools</a:t>
            </a:r>
            <a:endParaRPr lang="fr-BE" dirty="0"/>
          </a:p>
        </p:txBody>
      </p:sp>
      <p:pic>
        <p:nvPicPr>
          <p:cNvPr id="6" name="Picture 9" descr="MatVis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27" y="3358995"/>
            <a:ext cx="1678471" cy="250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e 6"/>
          <p:cNvGrpSpPr/>
          <p:nvPr/>
        </p:nvGrpSpPr>
        <p:grpSpPr>
          <a:xfrm>
            <a:off x="2405212" y="3382879"/>
            <a:ext cx="2566634" cy="2502890"/>
            <a:chOff x="2647371" y="2488218"/>
            <a:chExt cx="2566634" cy="2502890"/>
          </a:xfrm>
        </p:grpSpPr>
        <p:grpSp>
          <p:nvGrpSpPr>
            <p:cNvPr id="8" name="Group 36"/>
            <p:cNvGrpSpPr>
              <a:grpSpLocks/>
            </p:cNvGrpSpPr>
            <p:nvPr/>
          </p:nvGrpSpPr>
          <p:grpSpPr bwMode="auto">
            <a:xfrm>
              <a:off x="2647371" y="2488218"/>
              <a:ext cx="1236447" cy="1231759"/>
              <a:chOff x="1338" y="1570"/>
              <a:chExt cx="1319" cy="1314"/>
            </a:xfrm>
          </p:grpSpPr>
          <p:pic>
            <p:nvPicPr>
              <p:cNvPr id="24" name="Picture 6" descr="crop_4YZ_h_0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8" y="1570"/>
                <a:ext cx="1316" cy="13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" name="Picture 2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1" y="1570"/>
                <a:ext cx="276" cy="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9" name="Group 39"/>
            <p:cNvGrpSpPr>
              <a:grpSpLocks/>
            </p:cNvGrpSpPr>
            <p:nvPr/>
          </p:nvGrpSpPr>
          <p:grpSpPr bwMode="auto">
            <a:xfrm>
              <a:off x="3980371" y="2488218"/>
              <a:ext cx="1233634" cy="1231759"/>
              <a:chOff x="2760" y="1570"/>
              <a:chExt cx="1316" cy="1314"/>
            </a:xfrm>
          </p:grpSpPr>
          <p:pic>
            <p:nvPicPr>
              <p:cNvPr id="22" name="Picture 7" descr="crop_4YZ_h_30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60" y="1570"/>
                <a:ext cx="1316" cy="13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Picture 2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00000">
                <a:off x="3796" y="1570"/>
                <a:ext cx="276" cy="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0" name="Group 37"/>
            <p:cNvGrpSpPr>
              <a:grpSpLocks/>
            </p:cNvGrpSpPr>
            <p:nvPr/>
          </p:nvGrpSpPr>
          <p:grpSpPr bwMode="auto">
            <a:xfrm>
              <a:off x="2647371" y="3759349"/>
              <a:ext cx="1239259" cy="1231759"/>
              <a:chOff x="1338" y="2926"/>
              <a:chExt cx="1322" cy="1314"/>
            </a:xfrm>
          </p:grpSpPr>
          <p:pic>
            <p:nvPicPr>
              <p:cNvPr id="20" name="Picture 9" descr="crop_4YZ_h_90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8" y="2926"/>
                <a:ext cx="1316" cy="13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31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8" y="2934"/>
                <a:ext cx="282" cy="2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1" name="Group 35"/>
            <p:cNvGrpSpPr>
              <a:grpSpLocks/>
            </p:cNvGrpSpPr>
            <p:nvPr/>
          </p:nvGrpSpPr>
          <p:grpSpPr bwMode="auto">
            <a:xfrm>
              <a:off x="3971934" y="3759349"/>
              <a:ext cx="1242071" cy="1231759"/>
              <a:chOff x="4186" y="2926"/>
              <a:chExt cx="1325" cy="1314"/>
            </a:xfrm>
          </p:grpSpPr>
          <p:pic>
            <p:nvPicPr>
              <p:cNvPr id="18" name="Picture 11" descr="crop_4YZ_h_150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86" y="2926"/>
                <a:ext cx="1316" cy="13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3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9000000">
                <a:off x="5235" y="2931"/>
                <a:ext cx="276" cy="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2" name="Group 45"/>
            <p:cNvGrpSpPr>
              <a:grpSpLocks/>
            </p:cNvGrpSpPr>
            <p:nvPr/>
          </p:nvGrpSpPr>
          <p:grpSpPr bwMode="auto">
            <a:xfrm>
              <a:off x="4135044" y="2871620"/>
              <a:ext cx="298097" cy="595256"/>
              <a:chOff x="2925" y="1979"/>
              <a:chExt cx="318" cy="635"/>
            </a:xfrm>
          </p:grpSpPr>
          <p:sp>
            <p:nvSpPr>
              <p:cNvPr id="16" name="Line 41"/>
              <p:cNvSpPr>
                <a:spLocks noChangeShapeType="1"/>
              </p:cNvSpPr>
              <p:nvPr/>
            </p:nvSpPr>
            <p:spPr bwMode="auto">
              <a:xfrm>
                <a:off x="2925" y="1979"/>
                <a:ext cx="227" cy="136"/>
              </a:xfrm>
              <a:prstGeom prst="line">
                <a:avLst/>
              </a:prstGeom>
              <a:noFill/>
              <a:ln w="57150">
                <a:solidFill>
                  <a:srgbClr val="00CC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7" name="Line 42"/>
              <p:cNvSpPr>
                <a:spLocks noChangeShapeType="1"/>
              </p:cNvSpPr>
              <p:nvPr/>
            </p:nvSpPr>
            <p:spPr bwMode="auto">
              <a:xfrm flipV="1">
                <a:off x="3107" y="2432"/>
                <a:ext cx="136" cy="182"/>
              </a:xfrm>
              <a:prstGeom prst="line">
                <a:avLst/>
              </a:prstGeom>
              <a:noFill/>
              <a:ln w="57150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</p:grpSp>
        <p:grpSp>
          <p:nvGrpSpPr>
            <p:cNvPr id="13" name="Group 46"/>
            <p:cNvGrpSpPr>
              <a:grpSpLocks/>
            </p:cNvGrpSpPr>
            <p:nvPr/>
          </p:nvGrpSpPr>
          <p:grpSpPr bwMode="auto">
            <a:xfrm>
              <a:off x="4150980" y="4146500"/>
              <a:ext cx="297159" cy="596194"/>
              <a:chOff x="4377" y="3339"/>
              <a:chExt cx="317" cy="636"/>
            </a:xfrm>
          </p:grpSpPr>
          <p:sp>
            <p:nvSpPr>
              <p:cNvPr id="14" name="Line 43"/>
              <p:cNvSpPr>
                <a:spLocks noChangeShapeType="1"/>
              </p:cNvSpPr>
              <p:nvPr/>
            </p:nvSpPr>
            <p:spPr bwMode="auto">
              <a:xfrm>
                <a:off x="4377" y="3339"/>
                <a:ext cx="227" cy="136"/>
              </a:xfrm>
              <a:prstGeom prst="line">
                <a:avLst/>
              </a:prstGeom>
              <a:noFill/>
              <a:ln w="57150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5" name="Line 44"/>
              <p:cNvSpPr>
                <a:spLocks noChangeShapeType="1"/>
              </p:cNvSpPr>
              <p:nvPr/>
            </p:nvSpPr>
            <p:spPr bwMode="auto">
              <a:xfrm flipV="1">
                <a:off x="4558" y="3793"/>
                <a:ext cx="136" cy="182"/>
              </a:xfrm>
              <a:prstGeom prst="line">
                <a:avLst/>
              </a:prstGeom>
              <a:noFill/>
              <a:ln w="57150">
                <a:solidFill>
                  <a:srgbClr val="00CC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BE"/>
              </a:p>
            </p:txBody>
          </p:sp>
        </p:grpSp>
      </p:grpSp>
      <p:grpSp>
        <p:nvGrpSpPr>
          <p:cNvPr id="27" name="Groupe 26"/>
          <p:cNvGrpSpPr/>
          <p:nvPr/>
        </p:nvGrpSpPr>
        <p:grpSpPr>
          <a:xfrm>
            <a:off x="5020603" y="3503213"/>
            <a:ext cx="1884650" cy="2518075"/>
            <a:chOff x="6633393" y="2321755"/>
            <a:chExt cx="1884650" cy="2518075"/>
          </a:xfrm>
        </p:grpSpPr>
        <p:grpSp>
          <p:nvGrpSpPr>
            <p:cNvPr id="28" name="Groupe 27"/>
            <p:cNvGrpSpPr/>
            <p:nvPr/>
          </p:nvGrpSpPr>
          <p:grpSpPr>
            <a:xfrm>
              <a:off x="6633393" y="2321755"/>
              <a:ext cx="1884650" cy="2241076"/>
              <a:chOff x="6855692" y="2596523"/>
              <a:chExt cx="1884650" cy="2241076"/>
            </a:xfrm>
          </p:grpSpPr>
          <p:grpSp>
            <p:nvGrpSpPr>
              <p:cNvPr id="30" name="Groupe 29"/>
              <p:cNvGrpSpPr/>
              <p:nvPr/>
            </p:nvGrpSpPr>
            <p:grpSpPr>
              <a:xfrm>
                <a:off x="6855692" y="2596523"/>
                <a:ext cx="1884650" cy="2241076"/>
                <a:chOff x="1232384" y="2985531"/>
                <a:chExt cx="3159492" cy="3155476"/>
              </a:xfrm>
            </p:grpSpPr>
            <p:pic>
              <p:nvPicPr>
                <p:cNvPr id="32" name="Picture 12" descr="crop_4YZ_h_30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32384" y="2985531"/>
                  <a:ext cx="2549892" cy="25458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3" name="Picture 12" descr="crop_4YZ_h_30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84784" y="3137931"/>
                  <a:ext cx="2549892" cy="25458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" name="Picture 12" descr="crop_4YZ_h_30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37184" y="3290331"/>
                  <a:ext cx="2549892" cy="25458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5" name="Picture 12" descr="crop_4YZ_h_30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89584" y="3442731"/>
                  <a:ext cx="2549892" cy="25458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6" name="Picture 12" descr="crop_4YZ_h_30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41984" y="3595131"/>
                  <a:ext cx="2549892" cy="25458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31" name="Picture 2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07614" y="3103840"/>
                <a:ext cx="258726" cy="2643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9" name="Rectangle 28"/>
            <p:cNvSpPr/>
            <p:nvPr/>
          </p:nvSpPr>
          <p:spPr>
            <a:xfrm>
              <a:off x="6997022" y="4562831"/>
              <a:ext cx="152102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AU" sz="1200" dirty="0" err="1" smtClean="0">
                  <a:solidFill>
                    <a:srgbClr val="CC3300"/>
                  </a:solidFill>
                </a:rPr>
                <a:t>Multiradial</a:t>
              </a:r>
              <a:r>
                <a:rPr lang="en-AU" sz="1200" dirty="0" smtClean="0">
                  <a:solidFill>
                    <a:srgbClr val="CC3300"/>
                  </a:solidFill>
                </a:rPr>
                <a:t> Image</a:t>
              </a:r>
              <a:endParaRPr lang="fr-FR" sz="1200" dirty="0">
                <a:solidFill>
                  <a:srgbClr val="CC3300"/>
                </a:solidFill>
              </a:endParaRPr>
            </a:p>
          </p:txBody>
        </p:sp>
      </p:grpSp>
      <p:pic>
        <p:nvPicPr>
          <p:cNvPr id="37" name="Picture 12" descr="pierres_4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46" b="17446"/>
          <a:stretch/>
        </p:blipFill>
        <p:spPr bwMode="auto">
          <a:xfrm>
            <a:off x="6876256" y="1437698"/>
            <a:ext cx="2244176" cy="146114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Groupe 37"/>
          <p:cNvGrpSpPr/>
          <p:nvPr/>
        </p:nvGrpSpPr>
        <p:grpSpPr>
          <a:xfrm>
            <a:off x="7092280" y="2898845"/>
            <a:ext cx="1584521" cy="1812955"/>
            <a:chOff x="4504129" y="2227307"/>
            <a:chExt cx="1828714" cy="2092352"/>
          </a:xfrm>
        </p:grpSpPr>
        <p:pic>
          <p:nvPicPr>
            <p:cNvPr id="39" name="Picture 2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4129" y="2227307"/>
              <a:ext cx="1828714" cy="1828712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1" name="Rectangle 40"/>
            <p:cNvSpPr/>
            <p:nvPr/>
          </p:nvSpPr>
          <p:spPr>
            <a:xfrm>
              <a:off x="4504129" y="4065743"/>
              <a:ext cx="1828714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en-AU" sz="1050" dirty="0" smtClean="0">
                  <a:solidFill>
                    <a:srgbClr val="CC3300"/>
                  </a:solidFill>
                </a:rPr>
                <a:t>Porosity</a:t>
              </a:r>
              <a:endParaRPr lang="fr-FR" sz="1050" dirty="0">
                <a:solidFill>
                  <a:srgbClr val="CC3300"/>
                </a:solidFill>
              </a:endParaRPr>
            </a:p>
          </p:txBody>
        </p:sp>
      </p:grpSp>
      <p:grpSp>
        <p:nvGrpSpPr>
          <p:cNvPr id="42" name="Groupe 41"/>
          <p:cNvGrpSpPr/>
          <p:nvPr/>
        </p:nvGrpSpPr>
        <p:grpSpPr>
          <a:xfrm>
            <a:off x="7019735" y="4699107"/>
            <a:ext cx="1784675" cy="1828028"/>
            <a:chOff x="4400738" y="4531361"/>
            <a:chExt cx="2059714" cy="2109748"/>
          </a:xfrm>
        </p:grpSpPr>
        <p:pic>
          <p:nvPicPr>
            <p:cNvPr id="43" name="Picture 24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4720" y="4531361"/>
              <a:ext cx="1840232" cy="1840230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4" name="Rectangle 43"/>
            <p:cNvSpPr/>
            <p:nvPr/>
          </p:nvSpPr>
          <p:spPr>
            <a:xfrm>
              <a:off x="4400738" y="6387193"/>
              <a:ext cx="2059714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en-AU" sz="1050" dirty="0" smtClean="0">
                  <a:solidFill>
                    <a:srgbClr val="CC3300"/>
                  </a:solidFill>
                </a:rPr>
                <a:t>Grain Boundaries (gradient)</a:t>
              </a:r>
              <a:endParaRPr lang="fr-FR" sz="1050" dirty="0">
                <a:solidFill>
                  <a:srgbClr val="CC33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520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Geometallurgy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Meso scale (rock)</a:t>
            </a:r>
          </a:p>
          <a:p>
            <a:pPr lvl="1"/>
            <a:r>
              <a:rPr lang="en-GB" dirty="0" smtClean="0"/>
              <a:t>Multiradial Microscopy</a:t>
            </a:r>
          </a:p>
          <a:p>
            <a:pPr lvl="2"/>
            <a:r>
              <a:rPr lang="en-GB" dirty="0" smtClean="0"/>
              <a:t>Crystal Size Distribution to predict decrepitation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dirty="0" err="1" smtClean="0"/>
              <a:t>Developping</a:t>
            </a:r>
            <a:r>
              <a:rPr lang="fr-BE" dirty="0" smtClean="0"/>
              <a:t> the right </a:t>
            </a:r>
            <a:r>
              <a:rPr lang="fr-BE" dirty="0" err="1" smtClean="0"/>
              <a:t>tools</a:t>
            </a:r>
            <a:endParaRPr lang="fr-BE" dirty="0"/>
          </a:p>
        </p:txBody>
      </p:sp>
      <p:pic>
        <p:nvPicPr>
          <p:cNvPr id="37" name="Picture 12" descr="pierres_4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46" b="17446"/>
          <a:stretch/>
        </p:blipFill>
        <p:spPr bwMode="auto">
          <a:xfrm>
            <a:off x="6876256" y="1437698"/>
            <a:ext cx="2244176" cy="146114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Groupe 44"/>
          <p:cNvGrpSpPr/>
          <p:nvPr/>
        </p:nvGrpSpPr>
        <p:grpSpPr>
          <a:xfrm>
            <a:off x="1331640" y="2294178"/>
            <a:ext cx="6260439" cy="4160234"/>
            <a:chOff x="1561447" y="1916832"/>
            <a:chExt cx="6828280" cy="4537580"/>
          </a:xfrm>
        </p:grpSpPr>
        <p:grpSp>
          <p:nvGrpSpPr>
            <p:cNvPr id="46" name="Groupe 45"/>
            <p:cNvGrpSpPr/>
            <p:nvPr/>
          </p:nvGrpSpPr>
          <p:grpSpPr>
            <a:xfrm>
              <a:off x="2222841" y="1916832"/>
              <a:ext cx="5505493" cy="1063778"/>
              <a:chOff x="2219777" y="1916832"/>
              <a:chExt cx="5505493" cy="1063778"/>
            </a:xfrm>
          </p:grpSpPr>
          <p:pic>
            <p:nvPicPr>
              <p:cNvPr id="62" name="Picture 20" descr="C:\Documents and Settings\contreras\Desktop\1YZ_a_0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96356" y="1916832"/>
                <a:ext cx="1328914" cy="10637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" name="Picture 18" descr="C:\Documents and Settings\contreras\Desktop\1XY_a_0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19777" y="1916832"/>
                <a:ext cx="1328914" cy="10637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4" name="Picture 19" descr="C:\Documents and Settings\contreras\Desktop\1XZ_a_0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04163" y="1916832"/>
                <a:ext cx="1328914" cy="10637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5" name="Picture 19" descr="C:\Documents and Settings\contreras\Desktop\1XZ_a_0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11970" y="1916832"/>
                <a:ext cx="1328914" cy="10637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7" name="Groupe 46"/>
            <p:cNvGrpSpPr/>
            <p:nvPr/>
          </p:nvGrpSpPr>
          <p:grpSpPr>
            <a:xfrm>
              <a:off x="2129288" y="5390634"/>
              <a:ext cx="5692598" cy="1063778"/>
              <a:chOff x="2965231" y="5390634"/>
              <a:chExt cx="5692598" cy="1063778"/>
            </a:xfrm>
          </p:grpSpPr>
          <p:pic>
            <p:nvPicPr>
              <p:cNvPr id="58" name="Picture 19" descr="C:\Documents and Settings\contreras\Desktop\1XZ_a_0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5231" y="5390634"/>
                <a:ext cx="1328914" cy="10637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" name="Picture 18" descr="C:\Documents and Settings\contreras\Desktop\1XY_a_0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19793" y="5390634"/>
                <a:ext cx="1328914" cy="10637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0" name="Picture 20" descr="C:\Documents and Settings\contreras\Desktop\1YZ_a_0.JP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28915" y="5390634"/>
                <a:ext cx="1328914" cy="10637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" name="Picture 19" descr="C:\Documents and Settings\contreras\Desktop\1XZ_a_0.JP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74355" y="5390634"/>
                <a:ext cx="1328914" cy="10637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8" name="Groupe 47"/>
            <p:cNvGrpSpPr/>
            <p:nvPr/>
          </p:nvGrpSpPr>
          <p:grpSpPr>
            <a:xfrm>
              <a:off x="1561447" y="2987432"/>
              <a:ext cx="6828280" cy="2336669"/>
              <a:chOff x="1561447" y="2987432"/>
              <a:chExt cx="6828280" cy="2336669"/>
            </a:xfrm>
          </p:grpSpPr>
          <p:grpSp>
            <p:nvGrpSpPr>
              <p:cNvPr id="49" name="Groupe 48"/>
              <p:cNvGrpSpPr/>
              <p:nvPr/>
            </p:nvGrpSpPr>
            <p:grpSpPr>
              <a:xfrm>
                <a:off x="7060813" y="3045289"/>
                <a:ext cx="1328914" cy="2220954"/>
                <a:chOff x="7060813" y="3063912"/>
                <a:chExt cx="1328914" cy="2220954"/>
              </a:xfrm>
            </p:grpSpPr>
            <p:pic>
              <p:nvPicPr>
                <p:cNvPr id="56" name="Picture 19" descr="C:\Documents and Settings\contreras\Desktop\1XZ_a_0.JPG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60813" y="4221088"/>
                  <a:ext cx="1328914" cy="10637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7" name="Picture 19" descr="C:\Documents and Settings\contreras\Desktop\1XZ_a_0.JPG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60813" y="3063912"/>
                  <a:ext cx="1328914" cy="10637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0" name="Groupe 49"/>
              <p:cNvGrpSpPr/>
              <p:nvPr/>
            </p:nvGrpSpPr>
            <p:grpSpPr>
              <a:xfrm>
                <a:off x="1561447" y="3045289"/>
                <a:ext cx="1328914" cy="2220954"/>
                <a:chOff x="1561447" y="3063912"/>
                <a:chExt cx="1328914" cy="2220954"/>
              </a:xfrm>
            </p:grpSpPr>
            <p:pic>
              <p:nvPicPr>
                <p:cNvPr id="54" name="Picture 19" descr="C:\Documents and Settings\contreras\Desktop\1XZ_a_0.JPG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61447" y="3063912"/>
                  <a:ext cx="1328914" cy="10637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5" name="Picture 18" descr="C:\Documents and Settings\contreras\Desktop\1XY_a_0.JPG"/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61447" y="4221088"/>
                  <a:ext cx="1328914" cy="10637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1" name="Groupe 50"/>
              <p:cNvGrpSpPr/>
              <p:nvPr/>
            </p:nvGrpSpPr>
            <p:grpSpPr>
              <a:xfrm>
                <a:off x="2715575" y="2987432"/>
                <a:ext cx="4520025" cy="2336669"/>
                <a:chOff x="2744847" y="3063912"/>
                <a:chExt cx="4520025" cy="2336669"/>
              </a:xfrm>
            </p:grpSpPr>
            <p:pic>
              <p:nvPicPr>
                <p:cNvPr id="52" name="Picture 15"/>
                <p:cNvPicPr>
                  <a:picLocks noChangeAspect="1" noChangeArrowheads="1"/>
                </p:cNvPicPr>
                <p:nvPr/>
              </p:nvPicPr>
              <p:blipFill rotWithShape="1"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8992" b="5054"/>
                <a:stretch/>
              </p:blipFill>
              <p:spPr bwMode="auto">
                <a:xfrm>
                  <a:off x="2744847" y="3063912"/>
                  <a:ext cx="4518632" cy="23366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3" name="Rectangle 12"/>
                <p:cNvSpPr>
                  <a:spLocks noChangeArrowheads="1"/>
                </p:cNvSpPr>
                <p:nvPr/>
              </p:nvSpPr>
              <p:spPr bwMode="auto">
                <a:xfrm>
                  <a:off x="3592463" y="3063912"/>
                  <a:ext cx="3672409" cy="30212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AU" sz="1200" dirty="0" smtClean="0"/>
                    <a:t>Percentiles of Intercept Length (Crystal Size CSD)</a:t>
                  </a:r>
                  <a:endParaRPr lang="fr-FR" sz="1200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10706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Geometallurgy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Micro </a:t>
            </a:r>
            <a:r>
              <a:rPr lang="fr-BE" dirty="0" err="1"/>
              <a:t>scale</a:t>
            </a:r>
            <a:r>
              <a:rPr lang="fr-BE" dirty="0"/>
              <a:t> (</a:t>
            </a:r>
            <a:r>
              <a:rPr lang="fr-BE" dirty="0" err="1"/>
              <a:t>particle</a:t>
            </a:r>
            <a:r>
              <a:rPr lang="fr-BE" dirty="0"/>
              <a:t>)</a:t>
            </a:r>
            <a:endParaRPr lang="fr-BE" dirty="0" smtClean="0"/>
          </a:p>
          <a:p>
            <a:pPr lvl="1"/>
            <a:r>
              <a:rPr lang="fr-BE" dirty="0" err="1" smtClean="0"/>
              <a:t>MicroTexture</a:t>
            </a:r>
            <a:r>
              <a:rPr lang="fr-BE" dirty="0" smtClean="0"/>
              <a:t> Indices</a:t>
            </a:r>
          </a:p>
          <a:p>
            <a:pPr lvl="2"/>
            <a:r>
              <a:rPr lang="en-US" dirty="0"/>
              <a:t>Perez-Barnuevo L., Pirard E., Castroviejo R. Min. Eng. (</a:t>
            </a:r>
            <a:r>
              <a:rPr lang="en-US" dirty="0" smtClean="0"/>
              <a:t>2013)</a:t>
            </a:r>
            <a:br>
              <a:rPr lang="en-US" dirty="0" smtClean="0"/>
            </a:br>
            <a:r>
              <a:rPr lang="en-US" sz="1100" dirty="0" smtClean="0"/>
              <a:t>AUTOMATED </a:t>
            </a:r>
            <a:r>
              <a:rPr lang="en-US" sz="1100" dirty="0"/>
              <a:t>CHARACTERISATION OF INTERGROWTH TEXTURES IN MINERAL </a:t>
            </a:r>
            <a:r>
              <a:rPr lang="en-US" sz="1100" dirty="0" smtClean="0"/>
              <a:t>PARTICLES</a:t>
            </a:r>
            <a:endParaRPr lang="fr-BE" sz="1100" dirty="0" smtClean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dirty="0" err="1" smtClean="0"/>
              <a:t>Developping</a:t>
            </a:r>
            <a:r>
              <a:rPr lang="fr-BE" dirty="0" smtClean="0"/>
              <a:t> the right </a:t>
            </a:r>
            <a:r>
              <a:rPr lang="fr-BE" dirty="0" err="1" smtClean="0"/>
              <a:t>tools</a:t>
            </a:r>
            <a:endParaRPr lang="fr-BE" dirty="0"/>
          </a:p>
        </p:txBody>
      </p:sp>
      <p:pic>
        <p:nvPicPr>
          <p:cNvPr id="41" name="Picture 142" descr="IMGP485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45" t="29945" r="29945" b="29945"/>
          <a:stretch/>
        </p:blipFill>
        <p:spPr bwMode="auto">
          <a:xfrm>
            <a:off x="7033121" y="1542984"/>
            <a:ext cx="2102470" cy="13951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73"/>
          <a:stretch/>
        </p:blipFill>
        <p:spPr bwMode="auto">
          <a:xfrm>
            <a:off x="611560" y="2575683"/>
            <a:ext cx="2903800" cy="2858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005064"/>
            <a:ext cx="5335026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08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Geometallurgy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Micro </a:t>
            </a:r>
            <a:r>
              <a:rPr lang="fr-BE" dirty="0" err="1"/>
              <a:t>scale</a:t>
            </a:r>
            <a:r>
              <a:rPr lang="fr-BE" dirty="0"/>
              <a:t> (</a:t>
            </a:r>
            <a:r>
              <a:rPr lang="fr-BE" dirty="0" err="1"/>
              <a:t>particle</a:t>
            </a:r>
            <a:r>
              <a:rPr lang="fr-BE" dirty="0"/>
              <a:t>)</a:t>
            </a:r>
            <a:endParaRPr lang="fr-BE" dirty="0" smtClean="0"/>
          </a:p>
          <a:p>
            <a:pPr lvl="1"/>
            <a:r>
              <a:rPr lang="fr-BE" dirty="0" err="1" smtClean="0"/>
              <a:t>MicroTexture</a:t>
            </a:r>
            <a:r>
              <a:rPr lang="fr-BE" dirty="0" smtClean="0"/>
              <a:t> Indices</a:t>
            </a:r>
          </a:p>
          <a:p>
            <a:pPr lvl="2"/>
            <a:r>
              <a:rPr lang="en-US" dirty="0"/>
              <a:t>Perez-Barnuevo L., Pirard E., Castroviejo R. Min. Eng. (</a:t>
            </a:r>
            <a:r>
              <a:rPr lang="en-US" dirty="0" smtClean="0"/>
              <a:t>2013)</a:t>
            </a:r>
            <a:br>
              <a:rPr lang="en-US" dirty="0" smtClean="0"/>
            </a:br>
            <a:r>
              <a:rPr lang="en-US" sz="1100" dirty="0" smtClean="0"/>
              <a:t>AUTOMATED </a:t>
            </a:r>
            <a:r>
              <a:rPr lang="en-US" sz="1100" dirty="0"/>
              <a:t>CHARACTERISATION OF INTERGROWTH TEXTURES IN MINERAL </a:t>
            </a:r>
            <a:r>
              <a:rPr lang="en-US" sz="1100" dirty="0" smtClean="0"/>
              <a:t>PARTICLES</a:t>
            </a:r>
            <a:endParaRPr lang="fr-BE" sz="1100" dirty="0" smtClean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dirty="0" err="1" smtClean="0"/>
              <a:t>Developping</a:t>
            </a:r>
            <a:r>
              <a:rPr lang="fr-BE" dirty="0" smtClean="0"/>
              <a:t> the right </a:t>
            </a:r>
            <a:r>
              <a:rPr lang="fr-BE" dirty="0" err="1" smtClean="0"/>
              <a:t>tools</a:t>
            </a:r>
            <a:endParaRPr lang="fr-BE" dirty="0"/>
          </a:p>
        </p:txBody>
      </p:sp>
      <p:pic>
        <p:nvPicPr>
          <p:cNvPr id="41" name="Picture 142" descr="IMGP485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45" t="29945" r="29945" b="29945"/>
          <a:stretch/>
        </p:blipFill>
        <p:spPr bwMode="auto">
          <a:xfrm>
            <a:off x="7033121" y="1542984"/>
            <a:ext cx="2102470" cy="13951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e 5"/>
          <p:cNvGrpSpPr/>
          <p:nvPr/>
        </p:nvGrpSpPr>
        <p:grpSpPr>
          <a:xfrm>
            <a:off x="899592" y="5018166"/>
            <a:ext cx="1655763" cy="1219146"/>
            <a:chOff x="2653193" y="2799610"/>
            <a:chExt cx="1655763" cy="1219146"/>
          </a:xfrm>
        </p:grpSpPr>
        <p:sp>
          <p:nvSpPr>
            <p:cNvPr id="66" name="Text Box 48"/>
            <p:cNvSpPr txBox="1">
              <a:spLocks noChangeArrowheads="1"/>
            </p:cNvSpPr>
            <p:nvPr/>
          </p:nvSpPr>
          <p:spPr bwMode="auto">
            <a:xfrm>
              <a:off x="2653193" y="2799610"/>
              <a:ext cx="1655763" cy="27699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altLang="fr-FR" sz="1200" dirty="0" smtClean="0"/>
                <a:t>CC-STWK</a:t>
              </a:r>
              <a:endParaRPr lang="es-ES" altLang="fr-FR" sz="1200" dirty="0"/>
            </a:p>
          </p:txBody>
        </p:sp>
        <p:pic>
          <p:nvPicPr>
            <p:cNvPr id="68" name="Picture 5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14" t="32680" r="9724" b="6496"/>
            <a:stretch>
              <a:fillRect/>
            </a:stretch>
          </p:blipFill>
          <p:spPr bwMode="auto">
            <a:xfrm>
              <a:off x="2653193" y="3082131"/>
              <a:ext cx="1655763" cy="936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" name="Groupe 7"/>
          <p:cNvGrpSpPr/>
          <p:nvPr/>
        </p:nvGrpSpPr>
        <p:grpSpPr>
          <a:xfrm>
            <a:off x="1061517" y="2390171"/>
            <a:ext cx="1331913" cy="1303811"/>
            <a:chOff x="5570538" y="4443973"/>
            <a:chExt cx="1331913" cy="1303811"/>
          </a:xfrm>
        </p:grpSpPr>
        <p:pic>
          <p:nvPicPr>
            <p:cNvPr id="71" name="Picture 5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13" t="17206" r="8560" b="30444"/>
            <a:stretch>
              <a:fillRect/>
            </a:stretch>
          </p:blipFill>
          <p:spPr bwMode="auto">
            <a:xfrm>
              <a:off x="5570538" y="4747659"/>
              <a:ext cx="1331913" cy="1000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3" name="Text Box 54"/>
            <p:cNvSpPr txBox="1">
              <a:spLocks noChangeArrowheads="1"/>
            </p:cNvSpPr>
            <p:nvPr/>
          </p:nvSpPr>
          <p:spPr bwMode="auto">
            <a:xfrm>
              <a:off x="5570538" y="4443973"/>
              <a:ext cx="1331913" cy="27699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altLang="fr-FR" sz="1200" dirty="0" smtClean="0"/>
                <a:t>CC-MIX</a:t>
              </a:r>
              <a:endParaRPr lang="es-ES" altLang="fr-FR" sz="1200" dirty="0"/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964679" y="3689077"/>
            <a:ext cx="1525588" cy="1333994"/>
            <a:chOff x="914450" y="2734769"/>
            <a:chExt cx="1525588" cy="1333994"/>
          </a:xfrm>
        </p:grpSpPr>
        <p:sp>
          <p:nvSpPr>
            <p:cNvPr id="81" name="Text Box 60"/>
            <p:cNvSpPr txBox="1">
              <a:spLocks noChangeArrowheads="1"/>
            </p:cNvSpPr>
            <p:nvPr/>
          </p:nvSpPr>
          <p:spPr bwMode="auto">
            <a:xfrm>
              <a:off x="914450" y="2734769"/>
              <a:ext cx="1525588" cy="27699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altLang="fr-FR" sz="1200" dirty="0" smtClean="0"/>
                <a:t>CC- RIM</a:t>
              </a:r>
              <a:endParaRPr lang="es-ES" altLang="fr-FR" sz="1200" dirty="0"/>
            </a:p>
          </p:txBody>
        </p:sp>
        <p:pic>
          <p:nvPicPr>
            <p:cNvPr id="82" name="Picture 6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18" t="10957" r="18510" b="23576"/>
            <a:stretch>
              <a:fillRect/>
            </a:stretch>
          </p:blipFill>
          <p:spPr bwMode="auto">
            <a:xfrm>
              <a:off x="943025" y="3032125"/>
              <a:ext cx="1468438" cy="1036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" name="Groupe 8"/>
          <p:cNvGrpSpPr/>
          <p:nvPr/>
        </p:nvGrpSpPr>
        <p:grpSpPr>
          <a:xfrm>
            <a:off x="6545459" y="3936391"/>
            <a:ext cx="2486744" cy="1488691"/>
            <a:chOff x="7308304" y="4869160"/>
            <a:chExt cx="1818635" cy="1047228"/>
          </a:xfrm>
        </p:grpSpPr>
        <p:sp>
          <p:nvSpPr>
            <p:cNvPr id="85" name="Rectangle 2"/>
            <p:cNvSpPr>
              <a:spLocks noChangeArrowheads="1"/>
            </p:cNvSpPr>
            <p:nvPr/>
          </p:nvSpPr>
          <p:spPr bwMode="auto">
            <a:xfrm>
              <a:off x="7308304" y="4869889"/>
              <a:ext cx="73002" cy="7300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200"/>
            </a:p>
          </p:txBody>
        </p:sp>
        <p:sp>
          <p:nvSpPr>
            <p:cNvPr id="86" name="Rectangle 3"/>
            <p:cNvSpPr>
              <a:spLocks noChangeArrowheads="1"/>
            </p:cNvSpPr>
            <p:nvPr/>
          </p:nvSpPr>
          <p:spPr bwMode="auto">
            <a:xfrm>
              <a:off x="7308304" y="5088240"/>
              <a:ext cx="73002" cy="73002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200"/>
            </a:p>
          </p:txBody>
        </p:sp>
        <p:sp>
          <p:nvSpPr>
            <p:cNvPr id="87" name="Rectangle 4"/>
            <p:cNvSpPr>
              <a:spLocks noChangeArrowheads="1"/>
            </p:cNvSpPr>
            <p:nvPr/>
          </p:nvSpPr>
          <p:spPr bwMode="auto">
            <a:xfrm>
              <a:off x="7308304" y="5306591"/>
              <a:ext cx="73002" cy="73002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200"/>
            </a:p>
          </p:txBody>
        </p:sp>
        <p:sp>
          <p:nvSpPr>
            <p:cNvPr id="88" name="Rectangle 5"/>
            <p:cNvSpPr>
              <a:spLocks noChangeArrowheads="1"/>
            </p:cNvSpPr>
            <p:nvPr/>
          </p:nvSpPr>
          <p:spPr bwMode="auto">
            <a:xfrm>
              <a:off x="7308304" y="5524942"/>
              <a:ext cx="73002" cy="73002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200"/>
            </a:p>
          </p:txBody>
        </p:sp>
        <p:sp>
          <p:nvSpPr>
            <p:cNvPr id="89" name="Rectangle 6"/>
            <p:cNvSpPr>
              <a:spLocks noChangeArrowheads="1"/>
            </p:cNvSpPr>
            <p:nvPr/>
          </p:nvSpPr>
          <p:spPr bwMode="auto">
            <a:xfrm>
              <a:off x="7308304" y="5767506"/>
              <a:ext cx="73002" cy="73002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200"/>
            </a:p>
          </p:txBody>
        </p:sp>
        <p:sp>
          <p:nvSpPr>
            <p:cNvPr id="90" name="Rectangle 7"/>
            <p:cNvSpPr>
              <a:spLocks noChangeArrowheads="1"/>
            </p:cNvSpPr>
            <p:nvPr/>
          </p:nvSpPr>
          <p:spPr bwMode="auto">
            <a:xfrm>
              <a:off x="7308304" y="5646224"/>
              <a:ext cx="73002" cy="73002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200"/>
            </a:p>
          </p:txBody>
        </p:sp>
        <p:sp>
          <p:nvSpPr>
            <p:cNvPr id="91" name="Text Box 8"/>
            <p:cNvSpPr txBox="1">
              <a:spLocks noChangeArrowheads="1"/>
            </p:cNvSpPr>
            <p:nvPr/>
          </p:nvSpPr>
          <p:spPr bwMode="auto">
            <a:xfrm>
              <a:off x="7374888" y="4869160"/>
              <a:ext cx="1517592" cy="1496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s-ES" altLang="fr-FR" sz="1050" dirty="0" smtClean="0"/>
                <a:t>LIB CP</a:t>
              </a:r>
              <a:endParaRPr lang="es-ES" altLang="fr-FR" sz="1050" dirty="0"/>
            </a:p>
          </p:txBody>
        </p:sp>
        <p:sp>
          <p:nvSpPr>
            <p:cNvPr id="92" name="Text Box 9"/>
            <p:cNvSpPr txBox="1">
              <a:spLocks noChangeArrowheads="1"/>
            </p:cNvSpPr>
            <p:nvPr/>
          </p:nvSpPr>
          <p:spPr bwMode="auto">
            <a:xfrm>
              <a:off x="7378899" y="5087511"/>
              <a:ext cx="1746435" cy="1496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s-ES" altLang="fr-FR" sz="1050" dirty="0" smtClean="0"/>
                <a:t>CC-MIX</a:t>
              </a:r>
              <a:endParaRPr lang="es-ES" altLang="fr-FR" sz="1050" dirty="0"/>
            </a:p>
          </p:txBody>
        </p:sp>
        <p:sp>
          <p:nvSpPr>
            <p:cNvPr id="93" name="Text Box 10"/>
            <p:cNvSpPr txBox="1">
              <a:spLocks noChangeArrowheads="1"/>
            </p:cNvSpPr>
            <p:nvPr/>
          </p:nvSpPr>
          <p:spPr bwMode="auto">
            <a:xfrm>
              <a:off x="7380504" y="5524213"/>
              <a:ext cx="1581980" cy="1496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s-ES" altLang="fr-FR" sz="1050" dirty="0" smtClean="0"/>
                <a:t>CC-STWK</a:t>
              </a:r>
              <a:endParaRPr lang="es-ES" altLang="fr-FR" sz="1050" dirty="0"/>
            </a:p>
          </p:txBody>
        </p:sp>
        <p:sp>
          <p:nvSpPr>
            <p:cNvPr id="94" name="Text Box 11"/>
            <p:cNvSpPr txBox="1">
              <a:spLocks noChangeArrowheads="1"/>
            </p:cNvSpPr>
            <p:nvPr/>
          </p:nvSpPr>
          <p:spPr bwMode="auto">
            <a:xfrm>
              <a:off x="7378899" y="5305862"/>
              <a:ext cx="1746435" cy="1496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s-ES" altLang="fr-FR" sz="1050" dirty="0" smtClean="0"/>
                <a:t>CC-RIM</a:t>
              </a:r>
              <a:endParaRPr lang="es-ES" altLang="fr-FR" sz="1050" dirty="0"/>
            </a:p>
          </p:txBody>
        </p:sp>
        <p:sp>
          <p:nvSpPr>
            <p:cNvPr id="95" name="Text Box 12"/>
            <p:cNvSpPr txBox="1">
              <a:spLocks noChangeArrowheads="1"/>
            </p:cNvSpPr>
            <p:nvPr/>
          </p:nvSpPr>
          <p:spPr bwMode="auto">
            <a:xfrm>
              <a:off x="7380504" y="5766772"/>
              <a:ext cx="1261091" cy="1496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s-ES" altLang="fr-FR" sz="1050" dirty="0" err="1" smtClean="0"/>
                <a:t>Ex_Class</a:t>
              </a:r>
              <a:endParaRPr lang="es-ES" altLang="fr-FR" sz="1050" dirty="0"/>
            </a:p>
          </p:txBody>
        </p:sp>
        <p:sp>
          <p:nvSpPr>
            <p:cNvPr id="96" name="Text Box 16"/>
            <p:cNvSpPr txBox="1">
              <a:spLocks noChangeArrowheads="1"/>
            </p:cNvSpPr>
            <p:nvPr/>
          </p:nvSpPr>
          <p:spPr bwMode="auto">
            <a:xfrm>
              <a:off x="7380504" y="5645495"/>
              <a:ext cx="1746435" cy="1496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s-ES" altLang="fr-FR" sz="1050" dirty="0" smtClean="0"/>
                <a:t>CC-RIM+STWK</a:t>
              </a:r>
              <a:endParaRPr lang="es-ES" altLang="fr-FR" sz="1050" dirty="0"/>
            </a:p>
          </p:txBody>
        </p:sp>
      </p:grp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159247"/>
            <a:ext cx="2814961" cy="1742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3333954" y="4746072"/>
            <a:ext cx="15654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200" dirty="0" smtClean="0">
                <a:solidFill>
                  <a:srgbClr val="CC3300"/>
                </a:solidFill>
              </a:rPr>
              <a:t>Kansanshi Mixed Zone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56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8805863" y="6524625"/>
            <a:ext cx="338137" cy="233363"/>
          </a:xfrm>
        </p:spPr>
        <p:txBody>
          <a:bodyPr/>
          <a:lstStyle/>
          <a:p>
            <a:fld id="{366C3FA5-BCF1-4293-BDB2-C23140B060F6}" type="slidenum">
              <a:rPr lang="fr-BE" smtClean="0"/>
              <a:pPr/>
              <a:t>15</a:t>
            </a:fld>
            <a:endParaRPr lang="fr-BE"/>
          </a:p>
        </p:txBody>
      </p:sp>
      <p:grpSp>
        <p:nvGrpSpPr>
          <p:cNvPr id="7" name="Groupe 6"/>
          <p:cNvGrpSpPr/>
          <p:nvPr/>
        </p:nvGrpSpPr>
        <p:grpSpPr>
          <a:xfrm>
            <a:off x="-180528" y="-99392"/>
            <a:ext cx="4392488" cy="6879872"/>
            <a:chOff x="899592" y="235248"/>
            <a:chExt cx="4057651" cy="6355425"/>
          </a:xfrm>
        </p:grpSpPr>
        <p:pic>
          <p:nvPicPr>
            <p:cNvPr id="2050" name="Picture 2" descr="C:\Users\Eric P\Documents\MiCa\MiCa Recherches\MiCa Industrial Ecology\EdenProject_WEEE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235248"/>
              <a:ext cx="4057651" cy="609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1185554" y="6330943"/>
              <a:ext cx="2842685" cy="2597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Bef>
                  <a:spcPct val="20000"/>
                </a:spcBef>
                <a:buClr>
                  <a:srgbClr val="424E5B"/>
                </a:buClr>
              </a:pPr>
              <a:r>
                <a:rPr lang="fr-BE" sz="1100" dirty="0">
                  <a:solidFill>
                    <a:srgbClr val="808DA9"/>
                  </a:solidFill>
                </a:rPr>
                <a:t>WEEE sculpture (Eden Project, </a:t>
              </a:r>
              <a:r>
                <a:rPr lang="fr-BE" sz="1100" dirty="0" smtClean="0">
                  <a:solidFill>
                    <a:srgbClr val="808DA9"/>
                  </a:solidFill>
                </a:rPr>
                <a:t>UK</a:t>
              </a:r>
              <a:r>
                <a:rPr lang="fr-BE" sz="1100" dirty="0">
                  <a:solidFill>
                    <a:srgbClr val="808DA9"/>
                  </a:solidFill>
                </a:rPr>
                <a:t>)</a:t>
              </a:r>
            </a:p>
          </p:txBody>
        </p:sp>
      </p:grpSp>
      <p:sp>
        <p:nvSpPr>
          <p:cNvPr id="10" name="Titre 1"/>
          <p:cNvSpPr txBox="1">
            <a:spLocks/>
          </p:cNvSpPr>
          <p:nvPr/>
        </p:nvSpPr>
        <p:spPr>
          <a:xfrm>
            <a:off x="3275856" y="3140968"/>
            <a:ext cx="6048672" cy="16561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fr-BE" sz="4400" b="1" i="0" kern="1200" dirty="0">
                <a:ln w="12700">
                  <a:solidFill>
                    <a:schemeClr val="tx2"/>
                  </a:solidFill>
                </a:ln>
                <a:solidFill>
                  <a:schemeClr val="accent4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ln w="12700">
                  <a:solidFill>
                    <a:srgbClr val="303030"/>
                  </a:solidFill>
                </a:ln>
                <a:solidFill>
                  <a:srgbClr val="808DA9"/>
                </a:solidFill>
              </a:rPr>
              <a:t>From Geometallurgy to Ecometallurgy</a:t>
            </a:r>
            <a:br>
              <a:rPr lang="en-US" dirty="0" smtClean="0">
                <a:ln w="12700">
                  <a:solidFill>
                    <a:srgbClr val="303030"/>
                  </a:solidFill>
                </a:ln>
                <a:solidFill>
                  <a:srgbClr val="808DA9"/>
                </a:solidFill>
              </a:rPr>
            </a:br>
            <a:r>
              <a:rPr lang="en-US" sz="3600" b="0" dirty="0" smtClean="0">
                <a:ln w="12700">
                  <a:solidFill>
                    <a:srgbClr val="303030"/>
                  </a:solidFill>
                </a:ln>
                <a:solidFill>
                  <a:prstClr val="white"/>
                </a:solidFill>
              </a:rPr>
              <a:t>Getting ready for a new cycle</a:t>
            </a:r>
            <a:endParaRPr lang="en-US" sz="3600" b="0" dirty="0">
              <a:ln w="12700">
                <a:solidFill>
                  <a:srgbClr val="303030"/>
                </a:solidFill>
              </a:ln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23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Ecometallurgy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dirty="0" err="1" smtClean="0"/>
              <a:t>From</a:t>
            </a:r>
            <a:r>
              <a:rPr lang="fr-BE" dirty="0" smtClean="0"/>
              <a:t> </a:t>
            </a:r>
            <a:r>
              <a:rPr lang="fr-BE" dirty="0" err="1" smtClean="0"/>
              <a:t>Georesources</a:t>
            </a:r>
            <a:r>
              <a:rPr lang="fr-BE" dirty="0" smtClean="0"/>
              <a:t> to </a:t>
            </a:r>
            <a:r>
              <a:rPr lang="fr-BE" dirty="0" err="1" smtClean="0"/>
              <a:t>Ecoresources</a:t>
            </a:r>
            <a:endParaRPr lang="fr-BE" dirty="0" smtClean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dirty="0" err="1" smtClean="0"/>
              <a:t>Getting</a:t>
            </a:r>
            <a:r>
              <a:rPr lang="fr-BE" dirty="0" smtClean="0"/>
              <a:t> </a:t>
            </a:r>
            <a:r>
              <a:rPr lang="fr-BE" dirty="0" err="1" smtClean="0"/>
              <a:t>ready</a:t>
            </a:r>
            <a:r>
              <a:rPr lang="fr-BE" dirty="0" smtClean="0"/>
              <a:t> for a new cycle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8805863" y="6524625"/>
            <a:ext cx="338137" cy="233363"/>
          </a:xfrm>
        </p:spPr>
        <p:txBody>
          <a:bodyPr/>
          <a:lstStyle/>
          <a:p>
            <a:fld id="{366C3FA5-BCF1-4293-BDB2-C23140B060F6}" type="slidenum">
              <a:rPr lang="fr-BE" smtClean="0"/>
              <a:pPr/>
              <a:t>16</a:t>
            </a:fld>
            <a:endParaRPr lang="fr-BE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446" y="1753881"/>
            <a:ext cx="5908922" cy="446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309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Ecometallurgy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dirty="0" err="1" smtClean="0"/>
              <a:t>Material</a:t>
            </a:r>
            <a:r>
              <a:rPr lang="fr-BE" dirty="0" smtClean="0"/>
              <a:t> </a:t>
            </a:r>
            <a:r>
              <a:rPr lang="fr-BE" dirty="0" err="1" smtClean="0"/>
              <a:t>Centric</a:t>
            </a:r>
            <a:r>
              <a:rPr lang="fr-BE" dirty="0" smtClean="0"/>
              <a:t> Perspective</a:t>
            </a:r>
          </a:p>
          <a:p>
            <a:pPr lvl="1"/>
            <a:r>
              <a:rPr lang="fr-BE" dirty="0" smtClean="0"/>
              <a:t>Aluminium life-cycle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dirty="0" err="1" smtClean="0"/>
              <a:t>Getting</a:t>
            </a:r>
            <a:r>
              <a:rPr lang="fr-BE" dirty="0" smtClean="0"/>
              <a:t> </a:t>
            </a:r>
            <a:r>
              <a:rPr lang="fr-BE" dirty="0" err="1" smtClean="0"/>
              <a:t>ready</a:t>
            </a:r>
            <a:r>
              <a:rPr lang="fr-BE" dirty="0" smtClean="0"/>
              <a:t> for a new cycle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8805863" y="6524625"/>
            <a:ext cx="338137" cy="233363"/>
          </a:xfrm>
        </p:spPr>
        <p:txBody>
          <a:bodyPr/>
          <a:lstStyle/>
          <a:p>
            <a:fld id="{366C3FA5-BCF1-4293-BDB2-C23140B060F6}" type="slidenum">
              <a:rPr lang="fr-BE" smtClean="0"/>
              <a:pPr/>
              <a:t>17</a:t>
            </a:fld>
            <a:endParaRPr lang="fr-BE"/>
          </a:p>
        </p:txBody>
      </p:sp>
      <p:grpSp>
        <p:nvGrpSpPr>
          <p:cNvPr id="6" name="Groupe 5"/>
          <p:cNvGrpSpPr/>
          <p:nvPr/>
        </p:nvGrpSpPr>
        <p:grpSpPr>
          <a:xfrm>
            <a:off x="2411760" y="2174696"/>
            <a:ext cx="5257800" cy="4134624"/>
            <a:chOff x="2411760" y="1916832"/>
            <a:chExt cx="5257800" cy="4134624"/>
          </a:xfrm>
        </p:grpSpPr>
        <p:pic>
          <p:nvPicPr>
            <p:cNvPr id="9218" name="Picture 2" descr="http://www.alcoa.com/sustainability/en/images/product_cradle-to-cradle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1916832"/>
              <a:ext cx="5257800" cy="3857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5220072" y="5774457"/>
              <a:ext cx="244948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GB" sz="1200" dirty="0" smtClean="0"/>
                <a:t>Cradle-to-cradle © ALCOA</a:t>
              </a:r>
              <a:endParaRPr lang="en-GB" sz="1200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4860640" y="4581128"/>
            <a:ext cx="360040" cy="360000"/>
          </a:xfrm>
          <a:prstGeom prst="rect">
            <a:avLst/>
          </a:prstGeom>
          <a:solidFill>
            <a:srgbClr val="00C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anchor="ctr" anchorCtr="0">
            <a:noAutofit/>
          </a:bodyPr>
          <a:lstStyle/>
          <a:p>
            <a:pPr algn="ctr"/>
            <a:r>
              <a:rPr lang="en-GB" sz="1200" dirty="0" smtClean="0">
                <a:solidFill>
                  <a:schemeClr val="bg1"/>
                </a:solidFill>
              </a:rPr>
              <a:t>Al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72200" y="3581648"/>
            <a:ext cx="360040" cy="360000"/>
          </a:xfrm>
          <a:prstGeom prst="rect">
            <a:avLst/>
          </a:prstGeom>
          <a:solidFill>
            <a:srgbClr val="00C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anchor="ctr" anchorCtr="0">
            <a:noAutofit/>
          </a:bodyPr>
          <a:lstStyle/>
          <a:p>
            <a:pPr algn="ctr"/>
            <a:r>
              <a:rPr lang="en-GB" sz="1200" dirty="0" smtClean="0">
                <a:solidFill>
                  <a:schemeClr val="bg1"/>
                </a:solidFill>
              </a:rPr>
              <a:t>Al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16516" y="2348880"/>
            <a:ext cx="360040" cy="360000"/>
          </a:xfrm>
          <a:prstGeom prst="rect">
            <a:avLst/>
          </a:prstGeom>
          <a:solidFill>
            <a:schemeClr val="accent3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anchor="ctr" anchorCtr="0">
            <a:noAutofit/>
          </a:bodyPr>
          <a:lstStyle/>
          <a:p>
            <a:pPr algn="ctr"/>
            <a:r>
              <a:rPr lang="en-GB" sz="1200" dirty="0" smtClean="0">
                <a:solidFill>
                  <a:schemeClr val="bg1"/>
                </a:solidFill>
              </a:rPr>
              <a:t>Ga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9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rc 22"/>
          <p:cNvSpPr/>
          <p:nvPr/>
        </p:nvSpPr>
        <p:spPr>
          <a:xfrm flipH="1" flipV="1">
            <a:off x="761388" y="2001842"/>
            <a:ext cx="9793088" cy="3528265"/>
          </a:xfrm>
          <a:prstGeom prst="arc">
            <a:avLst>
              <a:gd name="adj1" fmla="val 19334687"/>
              <a:gd name="adj2" fmla="val 16274188"/>
            </a:avLst>
          </a:prstGeom>
          <a:ln w="127000" cap="rnd" cmpd="sng">
            <a:prstDash val="solid"/>
            <a:round/>
            <a:tailEnd type="stealth" w="lg" len="lg"/>
          </a:ln>
          <a:effectLst>
            <a:outerShdw blurRad="419100" dir="7020000" algn="bl" rotWithShape="0">
              <a:schemeClr val="accent1">
                <a:alpha val="89000"/>
              </a:schemeClr>
            </a:outerShdw>
          </a:effectLst>
          <a:scene3d>
            <a:camera prst="perspectiveContrastingRightFacing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black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Ecometallurgy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Product </a:t>
            </a:r>
            <a:r>
              <a:rPr lang="fr-BE" dirty="0" err="1" smtClean="0"/>
              <a:t>Centric</a:t>
            </a:r>
            <a:r>
              <a:rPr lang="fr-BE" dirty="0" smtClean="0"/>
              <a:t> Perspective</a:t>
            </a:r>
          </a:p>
          <a:p>
            <a:pPr lvl="1"/>
            <a:r>
              <a:rPr lang="fr-BE" dirty="0" err="1" smtClean="0"/>
              <a:t>Cellphone</a:t>
            </a:r>
            <a:r>
              <a:rPr lang="fr-BE" dirty="0" smtClean="0"/>
              <a:t> life-cycle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dirty="0" err="1" smtClean="0"/>
              <a:t>Getting</a:t>
            </a:r>
            <a:r>
              <a:rPr lang="fr-BE" dirty="0" smtClean="0"/>
              <a:t> </a:t>
            </a:r>
            <a:r>
              <a:rPr lang="fr-BE" dirty="0" err="1" smtClean="0"/>
              <a:t>ready</a:t>
            </a:r>
            <a:r>
              <a:rPr lang="fr-BE" dirty="0" smtClean="0"/>
              <a:t> for a new cycle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8805863" y="6524625"/>
            <a:ext cx="338137" cy="233363"/>
          </a:xfrm>
        </p:spPr>
        <p:txBody>
          <a:bodyPr/>
          <a:lstStyle/>
          <a:p>
            <a:fld id="{366C3FA5-BCF1-4293-BDB2-C23140B060F6}" type="slidenum">
              <a:rPr lang="fr-BE" smtClean="0"/>
              <a:pPr/>
              <a:t>18</a:t>
            </a:fld>
            <a:endParaRPr lang="fr-BE"/>
          </a:p>
        </p:txBody>
      </p:sp>
      <p:pic>
        <p:nvPicPr>
          <p:cNvPr id="9" name="Image 8" descr="C:\Users\Lambert Fanny\Desktop\Unif\Projet PCB\Caractérisation\PCB GSM\IMGP4869.PNG"/>
          <p:cNvPicPr/>
          <p:nvPr/>
        </p:nvPicPr>
        <p:blipFill>
          <a:blip r:embed="rId2"/>
          <a:srcRect t="17270" r="23475" b="15706"/>
          <a:stretch>
            <a:fillRect/>
          </a:stretch>
        </p:blipFill>
        <p:spPr>
          <a:xfrm rot="2700000">
            <a:off x="1763611" y="2922281"/>
            <a:ext cx="1872360" cy="1052781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10" name="Image 9" descr="C:\Users\Lambert Fanny\Desktop\Unif\SELFRAG\PCB\PCB 6\Après\DSC_0812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5" t="11476"/>
          <a:stretch/>
        </p:blipFill>
        <p:spPr bwMode="auto">
          <a:xfrm>
            <a:off x="4211960" y="1493042"/>
            <a:ext cx="1533484" cy="1017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5" name="Picture 7" descr="http://www.webuyics.com/gallery/data/media/6/scrap-bga-ics-recycl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575" y="1714037"/>
            <a:ext cx="1495949" cy="111597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403648" y="5949280"/>
            <a:ext cx="15654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200" dirty="0" smtClean="0">
                <a:solidFill>
                  <a:srgbClr val="CC3300"/>
                </a:solidFill>
              </a:rPr>
              <a:t>End of Life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764238" y="4651879"/>
            <a:ext cx="15654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200" dirty="0" smtClean="0">
                <a:solidFill>
                  <a:srgbClr val="CC3300"/>
                </a:solidFill>
              </a:rPr>
              <a:t>Disassembly</a:t>
            </a:r>
            <a:endParaRPr lang="en-GB" dirty="0"/>
          </a:p>
        </p:txBody>
      </p:sp>
      <p:pic>
        <p:nvPicPr>
          <p:cNvPr id="2059" name="Picture 11" descr="C:\Users\Eric P\Documents\MiCa\MiCa Recherches\MiCa Industrial Ecology\S_Battery1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597" y="3789497"/>
            <a:ext cx="926460" cy="69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Eric P\Documents\MiCa\MiCa Recherches\MiCa Industrial Ecology\S_Coque1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28" y="3133170"/>
            <a:ext cx="1495426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4245468" y="2485002"/>
            <a:ext cx="15654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200" dirty="0" smtClean="0">
                <a:solidFill>
                  <a:srgbClr val="CC3300"/>
                </a:solidFill>
              </a:rPr>
              <a:t>Shredding</a:t>
            </a:r>
          </a:p>
          <a:p>
            <a:pPr algn="ctr"/>
            <a:r>
              <a:rPr lang="en-AU" sz="1200" dirty="0" smtClean="0">
                <a:solidFill>
                  <a:srgbClr val="CC3300"/>
                </a:solidFill>
              </a:rPr>
              <a:t>Screening</a:t>
            </a:r>
          </a:p>
          <a:p>
            <a:pPr algn="ctr"/>
            <a:r>
              <a:rPr lang="en-AU" sz="1200" dirty="0" smtClean="0">
                <a:solidFill>
                  <a:srgbClr val="CC3300"/>
                </a:solidFill>
              </a:rPr>
              <a:t>Sorting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6002775" y="3315155"/>
            <a:ext cx="15654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200" dirty="0" smtClean="0">
                <a:solidFill>
                  <a:srgbClr val="CC3300"/>
                </a:solidFill>
              </a:rPr>
              <a:t>Pyrometallurgy</a:t>
            </a:r>
            <a:endParaRPr lang="en-GB" dirty="0"/>
          </a:p>
        </p:txBody>
      </p:sp>
      <p:sp>
        <p:nvSpPr>
          <p:cNvPr id="24" name="Rectangle 23"/>
          <p:cNvSpPr/>
          <p:nvPr/>
        </p:nvSpPr>
        <p:spPr>
          <a:xfrm>
            <a:off x="5364088" y="4209265"/>
            <a:ext cx="15654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200" dirty="0" smtClean="0">
                <a:solidFill>
                  <a:srgbClr val="CC3300"/>
                </a:solidFill>
              </a:rPr>
              <a:t>Hydrometallurgy</a:t>
            </a:r>
            <a:endParaRPr lang="en-GB" dirty="0"/>
          </a:p>
        </p:txBody>
      </p:sp>
      <p:grpSp>
        <p:nvGrpSpPr>
          <p:cNvPr id="6" name="Groupe 5"/>
          <p:cNvGrpSpPr/>
          <p:nvPr/>
        </p:nvGrpSpPr>
        <p:grpSpPr>
          <a:xfrm>
            <a:off x="7441425" y="2510642"/>
            <a:ext cx="1657983" cy="1929456"/>
            <a:chOff x="7441425" y="2510642"/>
            <a:chExt cx="1657983" cy="1929456"/>
          </a:xfrm>
        </p:grpSpPr>
        <p:pic>
          <p:nvPicPr>
            <p:cNvPr id="2061" name="Picture 1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1425" y="2510642"/>
              <a:ext cx="1498594" cy="1470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7441425" y="3978433"/>
              <a:ext cx="156540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AU" sz="1200" dirty="0" smtClean="0">
                  <a:solidFill>
                    <a:schemeClr val="accent4"/>
                  </a:solidFill>
                </a:rPr>
                <a:t>Outotec TSL</a:t>
              </a:r>
            </a:p>
            <a:p>
              <a:pPr algn="r"/>
              <a:r>
                <a:rPr lang="en-AU" sz="1200" dirty="0" smtClean="0">
                  <a:solidFill>
                    <a:schemeClr val="accent4"/>
                  </a:solidFill>
                </a:rPr>
                <a:t>© Reuter 2011</a:t>
              </a:r>
              <a:endParaRPr lang="en-GB" dirty="0">
                <a:solidFill>
                  <a:schemeClr val="accent4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344459" y="3611008"/>
              <a:ext cx="673752" cy="276999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AU" sz="1200" dirty="0" smtClean="0">
                  <a:solidFill>
                    <a:schemeClr val="bg1"/>
                  </a:solidFill>
                </a:rPr>
                <a:t>Cu, PM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344459" y="3126268"/>
              <a:ext cx="673752" cy="276999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AU" sz="1200" dirty="0" smtClean="0">
                  <a:solidFill>
                    <a:schemeClr val="bg1"/>
                  </a:solidFill>
                </a:rPr>
                <a:t>Slag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263262" y="2571871"/>
              <a:ext cx="836146" cy="276999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AU" sz="1200" dirty="0" smtClean="0">
                  <a:solidFill>
                    <a:schemeClr val="bg1"/>
                  </a:solidFill>
                </a:rPr>
                <a:t>Flue dust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27" name="Picture 3" descr="C:\Users\Eric P\Documents\MiCa\MiCa Recherches\MiCa Industrial Ecology\S_Phone1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584" y="5115479"/>
            <a:ext cx="1714500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e 6"/>
          <p:cNvGrpSpPr/>
          <p:nvPr/>
        </p:nvGrpSpPr>
        <p:grpSpPr>
          <a:xfrm>
            <a:off x="6300192" y="4497497"/>
            <a:ext cx="2706639" cy="1147014"/>
            <a:chOff x="6300192" y="4497497"/>
            <a:chExt cx="2706639" cy="1147014"/>
          </a:xfrm>
        </p:grpSpPr>
        <p:pic>
          <p:nvPicPr>
            <p:cNvPr id="1029" name="Picture 5" descr="http://www.sxkinetics.com/Sxk00p1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192" y="4497497"/>
              <a:ext cx="1470765" cy="9422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tangle 24"/>
            <p:cNvSpPr/>
            <p:nvPr/>
          </p:nvSpPr>
          <p:spPr>
            <a:xfrm>
              <a:off x="7441425" y="5367512"/>
              <a:ext cx="1565406" cy="276999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AU" sz="1200" dirty="0" smtClean="0">
                  <a:solidFill>
                    <a:schemeClr val="bg1"/>
                  </a:solidFill>
                </a:rPr>
                <a:t>Complex Leachate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5156515" y="5727779"/>
            <a:ext cx="360040" cy="360000"/>
          </a:xfrm>
          <a:prstGeom prst="rect">
            <a:avLst/>
          </a:prstGeom>
          <a:solidFill>
            <a:srgbClr val="00C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anchor="ctr" anchorCtr="0">
            <a:noAutofit/>
          </a:bodyPr>
          <a:lstStyle/>
          <a:p>
            <a:pPr algn="ctr"/>
            <a:r>
              <a:rPr lang="en-GB" sz="1200" dirty="0" smtClean="0">
                <a:solidFill>
                  <a:schemeClr val="bg1"/>
                </a:solidFill>
              </a:rPr>
              <a:t>Cu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033801" y="5727779"/>
            <a:ext cx="360040" cy="360000"/>
          </a:xfrm>
          <a:prstGeom prst="rect">
            <a:avLst/>
          </a:prstGeom>
          <a:solidFill>
            <a:srgbClr val="00C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anchor="ctr" anchorCtr="0">
            <a:no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Pb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595158" y="5727779"/>
            <a:ext cx="360040" cy="360000"/>
          </a:xfrm>
          <a:prstGeom prst="rect">
            <a:avLst/>
          </a:prstGeom>
          <a:solidFill>
            <a:srgbClr val="00C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anchor="ctr" anchorCtr="0">
            <a:noAutofit/>
          </a:bodyPr>
          <a:lstStyle/>
          <a:p>
            <a:pPr algn="ctr"/>
            <a:r>
              <a:rPr lang="en-GB" sz="1000" dirty="0">
                <a:solidFill>
                  <a:schemeClr val="bg1"/>
                </a:solidFill>
              </a:rPr>
              <a:t>PM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472444" y="5727779"/>
            <a:ext cx="360040" cy="360000"/>
          </a:xfrm>
          <a:prstGeom prst="rect">
            <a:avLst/>
          </a:prstGeom>
          <a:solidFill>
            <a:srgbClr val="00C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anchor="ctr" anchorCtr="1">
            <a:noAutofit/>
          </a:bodyPr>
          <a:lstStyle/>
          <a:p>
            <a:pPr algn="ctr"/>
            <a:r>
              <a:rPr lang="en-GB" sz="1200" dirty="0" smtClean="0">
                <a:solidFill>
                  <a:schemeClr val="bg1"/>
                </a:solidFill>
              </a:rPr>
              <a:t>Zn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020272" y="5988841"/>
            <a:ext cx="360040" cy="360000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anchor="ctr" anchorCtr="1">
            <a:noAutofit/>
          </a:bodyPr>
          <a:lstStyle/>
          <a:p>
            <a:pPr algn="ctr"/>
            <a:r>
              <a:rPr lang="en-GB" sz="1200" dirty="0" smtClean="0">
                <a:solidFill>
                  <a:schemeClr val="bg1"/>
                </a:solidFill>
              </a:rPr>
              <a:t>RE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442935" y="5988841"/>
            <a:ext cx="360040" cy="360000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anchor="ctr" anchorCtr="1">
            <a:noAutofit/>
          </a:bodyPr>
          <a:lstStyle/>
          <a:p>
            <a:pPr algn="ctr"/>
            <a:r>
              <a:rPr lang="en-GB" sz="1200" dirty="0" smtClean="0">
                <a:solidFill>
                  <a:schemeClr val="bg1"/>
                </a:solidFill>
              </a:rPr>
              <a:t>Ga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842109" y="5988841"/>
            <a:ext cx="360040" cy="360000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anchor="ctr" anchorCtr="1">
            <a:noAutofit/>
          </a:bodyPr>
          <a:lstStyle/>
          <a:p>
            <a:pPr algn="ctr"/>
            <a:r>
              <a:rPr lang="en-GB" sz="1200" dirty="0" smtClean="0">
                <a:solidFill>
                  <a:schemeClr val="bg1"/>
                </a:solidFill>
              </a:rPr>
              <a:t>Ta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260182" y="5988841"/>
            <a:ext cx="360040" cy="360000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anchor="ctr" anchorCtr="1">
            <a:noAutofit/>
          </a:bodyPr>
          <a:lstStyle/>
          <a:p>
            <a:pPr algn="ctr"/>
            <a:r>
              <a:rPr lang="en-GB" sz="1200" dirty="0" smtClean="0">
                <a:solidFill>
                  <a:schemeClr val="bg1"/>
                </a:solidFill>
              </a:rPr>
              <a:t>Li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671806" y="5988841"/>
            <a:ext cx="360040" cy="360000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anchor="ctr" anchorCtr="1">
            <a:no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…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39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spcBef>
                <a:spcPts val="0"/>
              </a:spcBef>
              <a:buClrTx/>
              <a:buNone/>
            </a:pPr>
            <a:endParaRPr lang="en-US" i="1" dirty="0" smtClean="0">
              <a:solidFill>
                <a:prstClr val="black"/>
              </a:solidFill>
            </a:endParaRPr>
          </a:p>
          <a:p>
            <a:pPr marL="0" lvl="0" indent="0" algn="just">
              <a:spcBef>
                <a:spcPts val="0"/>
              </a:spcBef>
              <a:buClrTx/>
              <a:buNone/>
            </a:pPr>
            <a:r>
              <a:rPr lang="en-US" i="1" dirty="0" smtClean="0">
                <a:solidFill>
                  <a:prstClr val="black"/>
                </a:solidFill>
              </a:rPr>
              <a:t>Future </a:t>
            </a:r>
            <a:r>
              <a:rPr lang="en-US" i="1" dirty="0">
                <a:solidFill>
                  <a:prstClr val="black"/>
                </a:solidFill>
              </a:rPr>
              <a:t>products will not only be optimized with regard to their </a:t>
            </a:r>
            <a:r>
              <a:rPr lang="en-US" i="1" dirty="0">
                <a:solidFill>
                  <a:srgbClr val="AD0101"/>
                </a:solidFill>
              </a:rPr>
              <a:t>functionality</a:t>
            </a:r>
            <a:r>
              <a:rPr lang="en-US" i="1" dirty="0">
                <a:solidFill>
                  <a:prstClr val="black"/>
                </a:solidFill>
              </a:rPr>
              <a:t> but also their </a:t>
            </a:r>
            <a:r>
              <a:rPr lang="en-US" i="1" dirty="0">
                <a:solidFill>
                  <a:srgbClr val="AD0101"/>
                </a:solidFill>
              </a:rPr>
              <a:t>recyclability </a:t>
            </a:r>
            <a:r>
              <a:rPr lang="en-US" i="1" dirty="0">
                <a:solidFill>
                  <a:prstClr val="black"/>
                </a:solidFill>
              </a:rPr>
              <a:t>and the </a:t>
            </a:r>
            <a:r>
              <a:rPr lang="en-US" i="1" dirty="0">
                <a:solidFill>
                  <a:srgbClr val="AD0101"/>
                </a:solidFill>
              </a:rPr>
              <a:t>sustainable</a:t>
            </a:r>
            <a:r>
              <a:rPr lang="en-US" i="1" dirty="0">
                <a:solidFill>
                  <a:prstClr val="black"/>
                </a:solidFill>
              </a:rPr>
              <a:t> </a:t>
            </a:r>
            <a:r>
              <a:rPr lang="en-US" i="1" dirty="0">
                <a:solidFill>
                  <a:srgbClr val="AD0101"/>
                </a:solidFill>
              </a:rPr>
              <a:t>availability </a:t>
            </a:r>
            <a:r>
              <a:rPr lang="en-US" i="1" dirty="0">
                <a:solidFill>
                  <a:prstClr val="black"/>
                </a:solidFill>
              </a:rPr>
              <a:t>of resources</a:t>
            </a:r>
          </a:p>
          <a:p>
            <a:endParaRPr lang="en-GB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Autofit/>
          </a:bodyPr>
          <a:lstStyle/>
          <a:p>
            <a:r>
              <a:rPr lang="en-GB" sz="4000" dirty="0"/>
              <a:t>Evolution </a:t>
            </a:r>
            <a:r>
              <a:rPr lang="en-GB" sz="4000" dirty="0" smtClean="0"/>
              <a:t>of Products</a:t>
            </a:r>
            <a:endParaRPr lang="en-GB" sz="4000" dirty="0">
              <a:solidFill>
                <a:schemeClr val="accent4"/>
              </a:solidFill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4"/>
                </a:solidFill>
              </a:rPr>
              <a:t>Is this progress </a:t>
            </a:r>
            <a:r>
              <a:rPr lang="en-GB" dirty="0">
                <a:solidFill>
                  <a:schemeClr val="accent4"/>
                </a:solidFill>
              </a:rPr>
              <a:t>?</a:t>
            </a:r>
            <a:endParaRPr lang="en-GB" dirty="0"/>
          </a:p>
        </p:txBody>
      </p:sp>
      <p:grpSp>
        <p:nvGrpSpPr>
          <p:cNvPr id="4" name="Groupe 3"/>
          <p:cNvGrpSpPr/>
          <p:nvPr/>
        </p:nvGrpSpPr>
        <p:grpSpPr>
          <a:xfrm>
            <a:off x="844052" y="2636912"/>
            <a:ext cx="8059086" cy="3628786"/>
            <a:chOff x="844052" y="2636912"/>
            <a:chExt cx="8059086" cy="3628786"/>
          </a:xfrm>
        </p:grpSpPr>
        <p:sp>
          <p:nvSpPr>
            <p:cNvPr id="69" name="Rectangle 68"/>
            <p:cNvSpPr/>
            <p:nvPr/>
          </p:nvSpPr>
          <p:spPr>
            <a:xfrm>
              <a:off x="986785" y="2706158"/>
              <a:ext cx="7742890" cy="267014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dirty="0"/>
            </a:p>
          </p:txBody>
        </p:sp>
        <p:grpSp>
          <p:nvGrpSpPr>
            <p:cNvPr id="71" name="Groupe 70"/>
            <p:cNvGrpSpPr/>
            <p:nvPr/>
          </p:nvGrpSpPr>
          <p:grpSpPr>
            <a:xfrm>
              <a:off x="844052" y="2658203"/>
              <a:ext cx="1679724" cy="2702158"/>
              <a:chOff x="755296" y="1947058"/>
              <a:chExt cx="1857236" cy="2987721"/>
            </a:xfrm>
          </p:grpSpPr>
          <p:pic>
            <p:nvPicPr>
              <p:cNvPr id="72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580" t="22580" r="22580" b="22580"/>
              <a:stretch/>
            </p:blipFill>
            <p:spPr bwMode="auto">
              <a:xfrm rot="16200000">
                <a:off x="464852" y="2724851"/>
                <a:ext cx="2438129" cy="13714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3" name="ZoneTexte 72"/>
              <p:cNvSpPr txBox="1"/>
              <p:nvPr/>
            </p:nvSpPr>
            <p:spPr>
              <a:xfrm>
                <a:off x="755297" y="1947058"/>
                <a:ext cx="1857235" cy="374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BE" sz="1600" i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Incandescent</a:t>
                </a:r>
                <a:endParaRPr lang="fr-BE" sz="16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4" name="ZoneTexte 73"/>
              <p:cNvSpPr txBox="1"/>
              <p:nvPr/>
            </p:nvSpPr>
            <p:spPr>
              <a:xfrm>
                <a:off x="755296" y="4531723"/>
                <a:ext cx="1857235" cy="403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BE" sz="1600" i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12-20 lm/W</a:t>
                </a:r>
                <a:endParaRPr lang="fr-BE" sz="16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75" name="Groupe 74"/>
            <p:cNvGrpSpPr/>
            <p:nvPr/>
          </p:nvGrpSpPr>
          <p:grpSpPr>
            <a:xfrm>
              <a:off x="2930081" y="2658203"/>
              <a:ext cx="1679724" cy="2702158"/>
              <a:chOff x="2841324" y="1947058"/>
              <a:chExt cx="1857237" cy="2987721"/>
            </a:xfrm>
          </p:grpSpPr>
          <p:pic>
            <p:nvPicPr>
              <p:cNvPr id="76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537" t="23537" r="23537" b="23537"/>
              <a:stretch/>
            </p:blipFill>
            <p:spPr bwMode="auto">
              <a:xfrm rot="16200000">
                <a:off x="2550879" y="2724852"/>
                <a:ext cx="2438129" cy="13714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7" name="ZoneTexte 76"/>
              <p:cNvSpPr txBox="1"/>
              <p:nvPr/>
            </p:nvSpPr>
            <p:spPr>
              <a:xfrm>
                <a:off x="2841326" y="1947058"/>
                <a:ext cx="1857235" cy="374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BE" sz="1600" i="1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Halogene</a:t>
                </a:r>
                <a:endParaRPr lang="fr-BE" sz="16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8" name="ZoneTexte 77"/>
              <p:cNvSpPr txBox="1"/>
              <p:nvPr/>
            </p:nvSpPr>
            <p:spPr>
              <a:xfrm>
                <a:off x="2841324" y="4531723"/>
                <a:ext cx="1857235" cy="403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BE" sz="1600" i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18-25 lm/W</a:t>
                </a:r>
                <a:endParaRPr lang="fr-BE" sz="16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79" name="Groupe 78"/>
            <p:cNvGrpSpPr/>
            <p:nvPr/>
          </p:nvGrpSpPr>
          <p:grpSpPr>
            <a:xfrm>
              <a:off x="5016108" y="2636912"/>
              <a:ext cx="1679724" cy="2722380"/>
              <a:chOff x="4927351" y="1924698"/>
              <a:chExt cx="1857237" cy="3010081"/>
            </a:xfrm>
          </p:grpSpPr>
          <p:pic>
            <p:nvPicPr>
              <p:cNvPr id="80" name="Picture 2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973" t="24973" r="24973" b="24973"/>
              <a:stretch/>
            </p:blipFill>
            <p:spPr bwMode="auto">
              <a:xfrm rot="16200000">
                <a:off x="4636906" y="2724852"/>
                <a:ext cx="2438129" cy="13714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81" name="ZoneTexte 80"/>
              <p:cNvSpPr txBox="1"/>
              <p:nvPr/>
            </p:nvSpPr>
            <p:spPr>
              <a:xfrm>
                <a:off x="4927353" y="1924698"/>
                <a:ext cx="1857235" cy="374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BE" sz="1600" i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Fluo-compact</a:t>
                </a:r>
                <a:endParaRPr lang="fr-BE" sz="16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2" name="ZoneTexte 81"/>
              <p:cNvSpPr txBox="1"/>
              <p:nvPr/>
            </p:nvSpPr>
            <p:spPr>
              <a:xfrm>
                <a:off x="4927351" y="4531723"/>
                <a:ext cx="1857235" cy="403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BE" sz="1600" i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60-80 lm/W</a:t>
                </a:r>
                <a:endParaRPr lang="fr-BE" sz="16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83" name="Groupe 82"/>
            <p:cNvGrpSpPr/>
            <p:nvPr/>
          </p:nvGrpSpPr>
          <p:grpSpPr>
            <a:xfrm>
              <a:off x="7102134" y="2645766"/>
              <a:ext cx="1679724" cy="2707666"/>
              <a:chOff x="7013377" y="1934331"/>
              <a:chExt cx="1857237" cy="2993810"/>
            </a:xfrm>
          </p:grpSpPr>
          <p:pic>
            <p:nvPicPr>
              <p:cNvPr id="84" name="Picture 2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681" t="24681" r="24681" b="24681"/>
              <a:stretch/>
            </p:blipFill>
            <p:spPr bwMode="auto">
              <a:xfrm rot="16200000">
                <a:off x="6722932" y="2724852"/>
                <a:ext cx="2438129" cy="13714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85" name="ZoneTexte 84"/>
              <p:cNvSpPr txBox="1"/>
              <p:nvPr/>
            </p:nvSpPr>
            <p:spPr>
              <a:xfrm>
                <a:off x="7013379" y="1934331"/>
                <a:ext cx="1857235" cy="403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BE" sz="1600" i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LED</a:t>
                </a:r>
                <a:endParaRPr lang="fr-BE" sz="16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6" name="ZoneTexte 85"/>
              <p:cNvSpPr txBox="1"/>
              <p:nvPr/>
            </p:nvSpPr>
            <p:spPr>
              <a:xfrm>
                <a:off x="7013377" y="4525085"/>
                <a:ext cx="1857235" cy="403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BE" sz="1600" i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25-140 lm/W</a:t>
                </a:r>
                <a:endParaRPr lang="fr-BE" sz="16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87" name="Espace réservé du contenu 3"/>
            <p:cNvSpPr txBox="1">
              <a:spLocks/>
            </p:cNvSpPr>
            <p:nvPr/>
          </p:nvSpPr>
          <p:spPr>
            <a:xfrm>
              <a:off x="2930080" y="5394506"/>
              <a:ext cx="1679722" cy="70426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marR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0C000"/>
                </a:buClr>
                <a:buSzTx/>
                <a:buFont typeface="Arial" pitchFamily="34" charset="0"/>
                <a:buChar char="►"/>
                <a:tabLst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marR="0" indent="-28575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C00000"/>
                </a:buClr>
                <a:buSzTx/>
                <a:buFont typeface="Arial" pitchFamily="34" charset="0"/>
                <a:buChar char="►"/>
                <a:tabLst/>
                <a:defRPr sz="18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2pPr>
              <a:lvl3pPr marL="1143000" marR="0" indent="-2286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marR="0" indent="-2286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 sz="1400" i="0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4pPr>
              <a:lvl5pPr marL="2057400" marR="0" indent="-2286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»"/>
                <a:tabLst/>
                <a:defRPr sz="1400" i="1" kern="120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Calibri" pitchFamily="34" charset="0"/>
                <a:buChar char="&gt;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Calibri" pitchFamily="34" charset="0"/>
                <a:buChar char="+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Calibri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Calibri" pitchFamily="34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fr-BE" sz="1200" dirty="0" err="1" smtClean="0">
                  <a:solidFill>
                    <a:schemeClr val="tx1"/>
                  </a:solidFill>
                </a:rPr>
                <a:t>Tungsten</a:t>
              </a:r>
              <a:endParaRPr lang="fr-BE" sz="1200" dirty="0" smtClean="0">
                <a:solidFill>
                  <a:schemeClr val="tx1"/>
                </a:solidFill>
              </a:endParaRPr>
            </a:p>
            <a:p>
              <a:pPr marL="0" indent="0" algn="ctr">
                <a:buFont typeface="Arial" pitchFamily="34" charset="0"/>
                <a:buNone/>
              </a:pPr>
              <a:r>
                <a:rPr lang="fr-BE" sz="1100" dirty="0" err="1" smtClean="0">
                  <a:solidFill>
                    <a:schemeClr val="accent5"/>
                  </a:solidFill>
                </a:rPr>
                <a:t>Iodine</a:t>
              </a:r>
              <a:r>
                <a:rPr lang="fr-BE" sz="1100" dirty="0" smtClean="0">
                  <a:solidFill>
                    <a:schemeClr val="accent5"/>
                  </a:solidFill>
                </a:rPr>
                <a:t>, </a:t>
              </a:r>
              <a:r>
                <a:rPr lang="fr-BE" sz="1100" dirty="0" err="1" smtClean="0">
                  <a:solidFill>
                    <a:schemeClr val="accent5"/>
                  </a:solidFill>
                </a:rPr>
                <a:t>Bromine</a:t>
              </a:r>
              <a:r>
                <a:rPr lang="fr-BE" sz="1100" dirty="0" smtClean="0">
                  <a:solidFill>
                    <a:schemeClr val="accent5"/>
                  </a:solidFill>
                </a:rPr>
                <a:t>, …</a:t>
              </a:r>
            </a:p>
            <a:p>
              <a:pPr marL="0" indent="0" algn="ctr">
                <a:buFont typeface="Arial" pitchFamily="34" charset="0"/>
                <a:buNone/>
              </a:pPr>
              <a:r>
                <a:rPr lang="fr-BE" sz="1100" dirty="0" smtClean="0">
                  <a:solidFill>
                    <a:schemeClr val="accent5"/>
                  </a:solidFill>
                </a:rPr>
                <a:t>Glass,…</a:t>
              </a:r>
              <a:endParaRPr lang="fr-BE" sz="1100" dirty="0">
                <a:solidFill>
                  <a:schemeClr val="accent5"/>
                </a:solidFill>
              </a:endParaRPr>
            </a:p>
          </p:txBody>
        </p:sp>
        <p:sp>
          <p:nvSpPr>
            <p:cNvPr id="88" name="Espace réservé du contenu 3"/>
            <p:cNvSpPr txBox="1">
              <a:spLocks/>
            </p:cNvSpPr>
            <p:nvPr/>
          </p:nvSpPr>
          <p:spPr>
            <a:xfrm>
              <a:off x="4889115" y="5394506"/>
              <a:ext cx="1933706" cy="70426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marR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0C000"/>
                </a:buClr>
                <a:buSzTx/>
                <a:buFont typeface="Arial" pitchFamily="34" charset="0"/>
                <a:buChar char="►"/>
                <a:tabLst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marR="0" indent="-28575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C00000"/>
                </a:buClr>
                <a:buSzTx/>
                <a:buFont typeface="Arial" pitchFamily="34" charset="0"/>
                <a:buChar char="►"/>
                <a:tabLst/>
                <a:defRPr sz="18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2pPr>
              <a:lvl3pPr marL="1143000" marR="0" indent="-2286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marR="0" indent="-2286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 sz="1400" i="0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4pPr>
              <a:lvl5pPr marL="2057400" marR="0" indent="-2286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»"/>
                <a:tabLst/>
                <a:defRPr sz="1400" i="1" kern="120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Calibri" pitchFamily="34" charset="0"/>
                <a:buChar char="&gt;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Calibri" pitchFamily="34" charset="0"/>
                <a:buChar char="+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Calibri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Calibri" pitchFamily="34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fr-BE" sz="1200" dirty="0" err="1" smtClean="0">
                  <a:solidFill>
                    <a:schemeClr val="tx1"/>
                  </a:solidFill>
                </a:rPr>
                <a:t>Tungsten</a:t>
              </a:r>
              <a:endParaRPr lang="fr-BE" sz="1200" dirty="0" smtClean="0">
                <a:solidFill>
                  <a:schemeClr val="tx1"/>
                </a:solidFill>
              </a:endParaRPr>
            </a:p>
            <a:p>
              <a:pPr marL="0" indent="0" algn="ctr">
                <a:buFont typeface="Arial" pitchFamily="34" charset="0"/>
                <a:buNone/>
              </a:pPr>
              <a:r>
                <a:rPr lang="fr-BE" sz="1100" dirty="0" smtClean="0">
                  <a:solidFill>
                    <a:schemeClr val="accent5"/>
                  </a:solidFill>
                </a:rPr>
                <a:t>Mercury, Rare </a:t>
              </a:r>
              <a:r>
                <a:rPr lang="fr-BE" sz="1100" dirty="0" err="1" smtClean="0">
                  <a:solidFill>
                    <a:schemeClr val="accent5"/>
                  </a:solidFill>
                </a:rPr>
                <a:t>Earths</a:t>
              </a:r>
              <a:r>
                <a:rPr lang="fr-BE" sz="1100" dirty="0" smtClean="0">
                  <a:solidFill>
                    <a:schemeClr val="accent5"/>
                  </a:solidFill>
                </a:rPr>
                <a:t>,… Glass, Plastics,…</a:t>
              </a:r>
              <a:endParaRPr lang="fr-BE" sz="1100" dirty="0">
                <a:solidFill>
                  <a:schemeClr val="accent5"/>
                </a:solidFill>
              </a:endParaRPr>
            </a:p>
          </p:txBody>
        </p:sp>
        <p:sp>
          <p:nvSpPr>
            <p:cNvPr id="89" name="Espace réservé du contenu 3"/>
            <p:cNvSpPr txBox="1">
              <a:spLocks/>
            </p:cNvSpPr>
            <p:nvPr/>
          </p:nvSpPr>
          <p:spPr>
            <a:xfrm>
              <a:off x="6980854" y="5394506"/>
              <a:ext cx="1922284" cy="87119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marR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0C000"/>
                </a:buClr>
                <a:buSzTx/>
                <a:buFont typeface="Arial" pitchFamily="34" charset="0"/>
                <a:buChar char="►"/>
                <a:tabLst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marR="0" indent="-28575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C00000"/>
                </a:buClr>
                <a:buSzTx/>
                <a:buFont typeface="Arial" pitchFamily="34" charset="0"/>
                <a:buChar char="►"/>
                <a:tabLst/>
                <a:defRPr sz="18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2pPr>
              <a:lvl3pPr marL="1143000" marR="0" indent="-2286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marR="0" indent="-2286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 sz="1400" i="0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4pPr>
              <a:lvl5pPr marL="2057400" marR="0" indent="-2286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»"/>
                <a:tabLst/>
                <a:defRPr sz="1400" i="1" kern="120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Calibri" pitchFamily="34" charset="0"/>
                <a:buChar char="&gt;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Calibri" pitchFamily="34" charset="0"/>
                <a:buChar char="+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Calibri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Calibri" pitchFamily="34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fr-BE" sz="1200" dirty="0" smtClean="0">
                  <a:solidFill>
                    <a:schemeClr val="tx1"/>
                  </a:solidFill>
                </a:rPr>
                <a:t>Gallium</a:t>
              </a:r>
            </a:p>
            <a:p>
              <a:pPr marL="0" indent="0" algn="ctr">
                <a:buNone/>
              </a:pPr>
              <a:r>
                <a:rPr lang="fr-BE" sz="1100" dirty="0" smtClean="0">
                  <a:solidFill>
                    <a:schemeClr val="accent5"/>
                  </a:solidFill>
                </a:rPr>
                <a:t>Indium, </a:t>
              </a:r>
              <a:r>
                <a:rPr lang="fr-BE" sz="1100" dirty="0" err="1" smtClean="0">
                  <a:solidFill>
                    <a:schemeClr val="accent5"/>
                  </a:solidFill>
                </a:rPr>
                <a:t>Cerium</a:t>
              </a:r>
              <a:r>
                <a:rPr lang="fr-BE" sz="1100" dirty="0">
                  <a:solidFill>
                    <a:schemeClr val="accent5"/>
                  </a:solidFill>
                </a:rPr>
                <a:t>, </a:t>
              </a:r>
              <a:r>
                <a:rPr lang="fr-BE" sz="1100" dirty="0" smtClean="0">
                  <a:solidFill>
                    <a:schemeClr val="accent5"/>
                  </a:solidFill>
                </a:rPr>
                <a:t>Yttrium, Copper, </a:t>
              </a:r>
              <a:r>
                <a:rPr lang="fr-BE" sz="1100" dirty="0" err="1" smtClean="0">
                  <a:solidFill>
                    <a:schemeClr val="accent5"/>
                  </a:solidFill>
                </a:rPr>
                <a:t>Silver</a:t>
              </a:r>
              <a:r>
                <a:rPr lang="fr-BE" sz="1100" dirty="0" smtClean="0">
                  <a:solidFill>
                    <a:schemeClr val="accent5"/>
                  </a:solidFill>
                </a:rPr>
                <a:t>, Silicium, …</a:t>
              </a:r>
            </a:p>
            <a:p>
              <a:pPr marL="0" indent="0" algn="ctr">
                <a:buFont typeface="Arial" pitchFamily="34" charset="0"/>
                <a:buNone/>
              </a:pPr>
              <a:r>
                <a:rPr lang="fr-BE" sz="1100" dirty="0" smtClean="0">
                  <a:solidFill>
                    <a:schemeClr val="accent5"/>
                  </a:solidFill>
                </a:rPr>
                <a:t>Plastics, …</a:t>
              </a:r>
              <a:endParaRPr lang="fr-BE" sz="1100" dirty="0">
                <a:solidFill>
                  <a:schemeClr val="accent5"/>
                </a:solidFill>
              </a:endParaRPr>
            </a:p>
          </p:txBody>
        </p:sp>
        <p:sp>
          <p:nvSpPr>
            <p:cNvPr id="26" name="Espace réservé du contenu 3"/>
            <p:cNvSpPr txBox="1">
              <a:spLocks/>
            </p:cNvSpPr>
            <p:nvPr/>
          </p:nvSpPr>
          <p:spPr>
            <a:xfrm>
              <a:off x="1001203" y="5373216"/>
              <a:ext cx="1679722" cy="70426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marR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0C000"/>
                </a:buClr>
                <a:buSzTx/>
                <a:buFont typeface="Arial" pitchFamily="34" charset="0"/>
                <a:buChar char="►"/>
                <a:tabLst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marR="0" indent="-28575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C00000"/>
                </a:buClr>
                <a:buSzTx/>
                <a:buFont typeface="Arial" pitchFamily="34" charset="0"/>
                <a:buChar char="►"/>
                <a:tabLst/>
                <a:defRPr sz="18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2pPr>
              <a:lvl3pPr marL="1143000" marR="0" indent="-2286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marR="0" indent="-2286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 sz="1400" i="0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4pPr>
              <a:lvl5pPr marL="2057400" marR="0" indent="-2286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»"/>
                <a:tabLst/>
                <a:defRPr sz="1400" i="1" kern="120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Calibri" pitchFamily="34" charset="0"/>
                <a:buChar char="&gt;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Calibri" pitchFamily="34" charset="0"/>
                <a:buChar char="+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Calibri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Calibri" pitchFamily="34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fr-BE" sz="1200" dirty="0" err="1" smtClean="0">
                  <a:solidFill>
                    <a:schemeClr val="tx1"/>
                  </a:solidFill>
                </a:rPr>
                <a:t>Tungsten</a:t>
              </a:r>
              <a:endParaRPr lang="fr-BE" sz="1200" dirty="0" smtClean="0">
                <a:solidFill>
                  <a:schemeClr val="tx1"/>
                </a:solidFill>
              </a:endParaRPr>
            </a:p>
            <a:p>
              <a:pPr marL="0" indent="0" algn="ctr">
                <a:buFont typeface="Arial" pitchFamily="34" charset="0"/>
                <a:buNone/>
              </a:pPr>
              <a:r>
                <a:rPr lang="fr-BE" sz="1100" dirty="0" smtClean="0">
                  <a:solidFill>
                    <a:schemeClr val="accent5"/>
                  </a:solidFill>
                </a:rPr>
                <a:t>Glass,…</a:t>
              </a:r>
              <a:endParaRPr lang="fr-BE" sz="1100" dirty="0">
                <a:solidFill>
                  <a:schemeClr val="accent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318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orme libre 39"/>
          <p:cNvSpPr/>
          <p:nvPr/>
        </p:nvSpPr>
        <p:spPr>
          <a:xfrm>
            <a:off x="2638425" y="2571750"/>
            <a:ext cx="3714750" cy="3038475"/>
          </a:xfrm>
          <a:custGeom>
            <a:avLst/>
            <a:gdLst>
              <a:gd name="connsiteX0" fmla="*/ 0 w 3714750"/>
              <a:gd name="connsiteY0" fmla="*/ 847725 h 3038475"/>
              <a:gd name="connsiteX1" fmla="*/ 2600325 w 3714750"/>
              <a:gd name="connsiteY1" fmla="*/ 0 h 3038475"/>
              <a:gd name="connsiteX2" fmla="*/ 3714750 w 3714750"/>
              <a:gd name="connsiteY2" fmla="*/ 3038475 h 3038475"/>
              <a:gd name="connsiteX3" fmla="*/ 0 w 3714750"/>
              <a:gd name="connsiteY3" fmla="*/ 847725 h 303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4750" h="3038475">
                <a:moveTo>
                  <a:pt x="0" y="847725"/>
                </a:moveTo>
                <a:lnTo>
                  <a:pt x="2600325" y="0"/>
                </a:lnTo>
                <a:lnTo>
                  <a:pt x="3714750" y="3038475"/>
                </a:lnTo>
                <a:lnTo>
                  <a:pt x="0" y="847725"/>
                </a:lnTo>
                <a:close/>
              </a:path>
            </a:pathLst>
          </a:custGeom>
          <a:solidFill>
            <a:schemeClr val="accent1">
              <a:alpha val="21000"/>
            </a:schemeClr>
          </a:solidFill>
          <a:ln w="57150">
            <a:solidFill>
              <a:schemeClr val="accent1">
                <a:alpha val="21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mtClean="0"/>
              <a:t>GeMMe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BE" dirty="0" err="1"/>
              <a:t>Minerals</a:t>
            </a:r>
            <a:r>
              <a:rPr lang="fr-BE" dirty="0"/>
              <a:t> Engineering, </a:t>
            </a:r>
            <a:r>
              <a:rPr lang="fr-BE" dirty="0" err="1"/>
              <a:t>Materials</a:t>
            </a:r>
            <a:r>
              <a:rPr lang="fr-BE" dirty="0"/>
              <a:t> &amp; </a:t>
            </a:r>
            <a:r>
              <a:rPr lang="fr-BE" dirty="0" err="1"/>
              <a:t>Environment</a:t>
            </a:r>
            <a:endParaRPr lang="fr-BE" dirty="0"/>
          </a:p>
          <a:p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1335436" y="1556792"/>
            <a:ext cx="7197004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+mn-lt"/>
                <a:cs typeface="+mn-cs"/>
              </a:rPr>
              <a:t>GeMMe operates on the characterization, 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cs typeface="+mn-cs"/>
              </a:rPr>
              <a:t>beneficiation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cs typeface="+mn-cs"/>
              </a:rPr>
              <a:t>, transformation, use and recycling of mineral materials at any stage of their life cycle.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354981" y="5436201"/>
            <a:ext cx="1479647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fr-FR"/>
            </a:defPPr>
            <a:lvl1pPr algn="ctr">
              <a:defRPr sz="1600" b="1">
                <a:solidFill>
                  <a:srgbClr val="C00000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BE" dirty="0" smtClean="0"/>
              <a:t>INNOVATION</a:t>
            </a:r>
            <a:endParaRPr lang="fr-BE" dirty="0"/>
          </a:p>
        </p:txBody>
      </p:sp>
      <p:pic>
        <p:nvPicPr>
          <p:cNvPr id="8" name="Picture 12" descr="LogoAMitt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123" y="6072971"/>
            <a:ext cx="636915" cy="284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http://clusters.wallonie.be/servlet/Repository/comet-traitments-sa.jpg?IDR=3794&amp;IDQ=20&amp;LANG=f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137" y="6147390"/>
            <a:ext cx="498368" cy="2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http://www.inspyro.be/images/LogoMagotteau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277" y="5875510"/>
            <a:ext cx="982007" cy="229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5" descr="http://www.ailg.be/uploads/images/Lhoist_peti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403" y="5888744"/>
            <a:ext cx="540447" cy="20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1" descr="http://www.wsl.be/upload/news/43/img_OCC%20LOGO%20(01-09-2003)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608" y="5535969"/>
            <a:ext cx="565094" cy="24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Eric P\Documents\S_Sections\S_Ir Geol\IR_GEOL International\EM Georesources\Communication\Emerald_transparen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847" y="2738810"/>
            <a:ext cx="2587942" cy="7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e 27"/>
          <p:cNvGrpSpPr/>
          <p:nvPr/>
        </p:nvGrpSpPr>
        <p:grpSpPr>
          <a:xfrm>
            <a:off x="579591" y="3879139"/>
            <a:ext cx="3416346" cy="1444095"/>
            <a:chOff x="579591" y="3879139"/>
            <a:chExt cx="3416346" cy="1444095"/>
          </a:xfrm>
        </p:grpSpPr>
        <p:grpSp>
          <p:nvGrpSpPr>
            <p:cNvPr id="17" name="Groupe 16"/>
            <p:cNvGrpSpPr/>
            <p:nvPr/>
          </p:nvGrpSpPr>
          <p:grpSpPr>
            <a:xfrm>
              <a:off x="1617204" y="3879139"/>
              <a:ext cx="1341119" cy="736601"/>
              <a:chOff x="0" y="0"/>
              <a:chExt cx="1538363" cy="844551"/>
            </a:xfrm>
          </p:grpSpPr>
          <p:grpSp>
            <p:nvGrpSpPr>
              <p:cNvPr id="18" name="Groupe 17"/>
              <p:cNvGrpSpPr/>
              <p:nvPr/>
            </p:nvGrpSpPr>
            <p:grpSpPr>
              <a:xfrm>
                <a:off x="0" y="0"/>
                <a:ext cx="848360" cy="844551"/>
                <a:chOff x="0" y="0"/>
                <a:chExt cx="848591" cy="845128"/>
              </a:xfrm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0" name="Secteurs 19"/>
                <p:cNvSpPr/>
                <p:nvPr/>
              </p:nvSpPr>
              <p:spPr>
                <a:xfrm rot="16200000">
                  <a:off x="10391" y="0"/>
                  <a:ext cx="838200" cy="838200"/>
                </a:xfrm>
                <a:prstGeom prst="pie">
                  <a:avLst>
                    <a:gd name="adj1" fmla="val 0"/>
                    <a:gd name="adj2" fmla="val 5461382"/>
                  </a:avLst>
                </a:prstGeom>
                <a:solidFill>
                  <a:srgbClr val="1F497D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21" name="Secteurs 20"/>
                <p:cNvSpPr/>
                <p:nvPr/>
              </p:nvSpPr>
              <p:spPr>
                <a:xfrm rot="5400000">
                  <a:off x="1" y="6927"/>
                  <a:ext cx="838201" cy="838201"/>
                </a:xfrm>
                <a:prstGeom prst="pie">
                  <a:avLst>
                    <a:gd name="adj1" fmla="val 0"/>
                    <a:gd name="adj2" fmla="val 5461382"/>
                  </a:avLst>
                </a:prstGeom>
                <a:solidFill>
                  <a:srgbClr val="C0504D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22" name="Arc 21"/>
                <p:cNvSpPr/>
                <p:nvPr/>
              </p:nvSpPr>
              <p:spPr>
                <a:xfrm rot="16200000">
                  <a:off x="0" y="3464"/>
                  <a:ext cx="839470" cy="839470"/>
                </a:xfrm>
                <a:prstGeom prst="arc">
                  <a:avLst>
                    <a:gd name="adj1" fmla="val 20216141"/>
                    <a:gd name="adj2" fmla="val 86454"/>
                  </a:avLst>
                </a:prstGeom>
                <a:noFill/>
                <a:ln w="3175" cap="flat" cmpd="sng" algn="ctr">
                  <a:solidFill>
                    <a:srgbClr val="1F497D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23" name="Arc 22"/>
                <p:cNvSpPr/>
                <p:nvPr/>
              </p:nvSpPr>
              <p:spPr>
                <a:xfrm rot="5400000">
                  <a:off x="1732" y="1732"/>
                  <a:ext cx="839470" cy="839470"/>
                </a:xfrm>
                <a:prstGeom prst="arc">
                  <a:avLst>
                    <a:gd name="adj1" fmla="val 20216141"/>
                    <a:gd name="adj2" fmla="val 86454"/>
                  </a:avLst>
                </a:prstGeom>
                <a:noFill/>
                <a:ln w="3175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B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</p:grpSp>
          <p:sp>
            <p:nvSpPr>
              <p:cNvPr id="19" name="Zone de texte 47"/>
              <p:cNvSpPr txBox="1"/>
              <p:nvPr/>
            </p:nvSpPr>
            <p:spPr>
              <a:xfrm>
                <a:off x="441084" y="404298"/>
                <a:ext cx="1097279" cy="41148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BE" sz="2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 Light"/>
                    <a:ea typeface="Calibri"/>
                    <a:cs typeface="Times New Roman"/>
                  </a:rPr>
                  <a:t>CReSus</a:t>
                </a:r>
                <a:endParaRPr kumimoji="0" lang="fr-BE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endParaRPr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579591" y="4738459"/>
              <a:ext cx="341634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1000"/>
                </a:spcBef>
                <a:spcAft>
                  <a:spcPts val="0"/>
                </a:spcAft>
              </a:pPr>
              <a:r>
                <a:rPr lang="en-GB" sz="1600" dirty="0" smtClean="0">
                  <a:solidFill>
                    <a:srgbClr val="1F497D"/>
                  </a:solidFill>
                  <a:latin typeface="Berlin Sans FB" panose="020E0602020502020306" pitchFamily="34" charset="0"/>
                  <a:ea typeface="Times New Roman"/>
                  <a:cs typeface="Times New Roman"/>
                </a:rPr>
                <a:t>Centre </a:t>
              </a:r>
              <a:r>
                <a:rPr lang="en-GB" sz="1600" dirty="0">
                  <a:solidFill>
                    <a:srgbClr val="1F497D"/>
                  </a:solidFill>
                  <a:latin typeface="Berlin Sans FB" panose="020E0602020502020306" pitchFamily="34" charset="0"/>
                  <a:ea typeface="Times New Roman"/>
                  <a:cs typeface="Times New Roman"/>
                </a:rPr>
                <a:t>for Resource Efficiency </a:t>
              </a:r>
              <a:r>
                <a:rPr lang="en-GB" sz="1600" dirty="0" smtClean="0">
                  <a:solidFill>
                    <a:srgbClr val="1F497D"/>
                  </a:solidFill>
                  <a:latin typeface="Berlin Sans FB" panose="020E0602020502020306" pitchFamily="34" charset="0"/>
                  <a:ea typeface="Times New Roman"/>
                  <a:cs typeface="Times New Roman"/>
                </a:rPr>
                <a:t/>
              </a:r>
              <a:br>
                <a:rPr lang="en-GB" sz="1600" dirty="0" smtClean="0">
                  <a:solidFill>
                    <a:srgbClr val="1F497D"/>
                  </a:solidFill>
                  <a:latin typeface="Berlin Sans FB" panose="020E0602020502020306" pitchFamily="34" charset="0"/>
                  <a:ea typeface="Times New Roman"/>
                  <a:cs typeface="Times New Roman"/>
                </a:rPr>
              </a:br>
              <a:r>
                <a:rPr lang="en-GB" sz="1600" dirty="0" smtClean="0">
                  <a:solidFill>
                    <a:srgbClr val="1F497D"/>
                  </a:solidFill>
                  <a:latin typeface="Berlin Sans FB" panose="020E0602020502020306" pitchFamily="34" charset="0"/>
                  <a:ea typeface="Times New Roman"/>
                  <a:cs typeface="Times New Roman"/>
                </a:rPr>
                <a:t>&amp; Sustainability</a:t>
              </a:r>
              <a:endParaRPr lang="fr-BE" sz="1600" dirty="0">
                <a:solidFill>
                  <a:schemeClr val="accent4"/>
                </a:solidFill>
                <a:effectLst/>
                <a:latin typeface="Berlin Sans FB" panose="020E0602020502020306" pitchFamily="34" charset="0"/>
                <a:ea typeface="Times New Roman"/>
                <a:cs typeface="Times New Roman"/>
              </a:endParaRPr>
            </a:p>
          </p:txBody>
        </p:sp>
      </p:grpSp>
      <p:sp>
        <p:nvSpPr>
          <p:cNvPr id="27" name="ZoneTexte 26"/>
          <p:cNvSpPr txBox="1"/>
          <p:nvPr/>
        </p:nvSpPr>
        <p:spPr>
          <a:xfrm>
            <a:off x="1369922" y="3249822"/>
            <a:ext cx="1263624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fr-FR"/>
            </a:defPPr>
            <a:lvl1pPr algn="ctr">
              <a:defRPr sz="1600" b="1">
                <a:solidFill>
                  <a:srgbClr val="C00000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BE" dirty="0" smtClean="0"/>
              <a:t>RESEARCH</a:t>
            </a:r>
            <a:endParaRPr lang="fr-BE" dirty="0"/>
          </a:p>
        </p:txBody>
      </p:sp>
      <p:pic>
        <p:nvPicPr>
          <p:cNvPr id="29" name="Picture 3" descr="hydrometal"/>
          <p:cNvPicPr>
            <a:picLocks noChangeAspect="1" noChangeArrowheads="1"/>
          </p:cNvPicPr>
          <p:nvPr/>
        </p:nvPicPr>
        <p:blipFill>
          <a:blip r:embed="rId8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174" y="6278904"/>
            <a:ext cx="640914" cy="217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345" y="3585300"/>
            <a:ext cx="2740812" cy="18509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8" descr="B52_geniecivil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300" y="2740724"/>
            <a:ext cx="2269340" cy="151216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5201568" y="2408133"/>
            <a:ext cx="1500362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BE" sz="1600" b="1" dirty="0">
                <a:solidFill>
                  <a:srgbClr val="C00000"/>
                </a:solidFill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60587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Mines for the Future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827584" y="2132856"/>
            <a:ext cx="8064896" cy="4248472"/>
          </a:xfrm>
        </p:spPr>
        <p:txBody>
          <a:bodyPr>
            <a:normAutofit/>
          </a:bodyPr>
          <a:lstStyle/>
          <a:p>
            <a:r>
              <a:rPr lang="en-GB" dirty="0" smtClean="0"/>
              <a:t>Metal </a:t>
            </a:r>
            <a:r>
              <a:rPr lang="en-GB" dirty="0"/>
              <a:t>concentrations</a:t>
            </a:r>
            <a:endParaRPr lang="fr-BE" dirty="0"/>
          </a:p>
          <a:p>
            <a:pPr lvl="1"/>
            <a:r>
              <a:rPr lang="en-GB" dirty="0"/>
              <a:t>Maintain grade above a technological </a:t>
            </a:r>
            <a:r>
              <a:rPr lang="en-GB" dirty="0" smtClean="0"/>
              <a:t>cut-off</a:t>
            </a:r>
          </a:p>
          <a:p>
            <a:r>
              <a:rPr lang="en-GB" dirty="0" smtClean="0"/>
              <a:t>Metal </a:t>
            </a:r>
            <a:r>
              <a:rPr lang="en-GB" dirty="0"/>
              <a:t>speciation</a:t>
            </a:r>
            <a:endParaRPr lang="fr-BE" dirty="0"/>
          </a:p>
          <a:p>
            <a:pPr lvl="1"/>
            <a:r>
              <a:rPr lang="en-GB" dirty="0"/>
              <a:t>Metal, alloy, salt , organic compound,…</a:t>
            </a:r>
            <a:endParaRPr lang="fr-BE" dirty="0"/>
          </a:p>
          <a:p>
            <a:r>
              <a:rPr lang="en-GB" dirty="0" smtClean="0"/>
              <a:t>Metal </a:t>
            </a:r>
            <a:r>
              <a:rPr lang="en-GB" dirty="0"/>
              <a:t>paragenesis</a:t>
            </a:r>
            <a:endParaRPr lang="fr-BE" dirty="0"/>
          </a:p>
          <a:p>
            <a:pPr lvl="1"/>
            <a:r>
              <a:rPr lang="en-GB" dirty="0"/>
              <a:t>Unexpected metal assemblages</a:t>
            </a:r>
            <a:r>
              <a:rPr lang="en-GB" dirty="0" smtClean="0"/>
              <a:t>,…, contamination</a:t>
            </a:r>
            <a:endParaRPr lang="fr-BE" dirty="0"/>
          </a:p>
          <a:p>
            <a:r>
              <a:rPr lang="en-GB" dirty="0" smtClean="0"/>
              <a:t>Textural </a:t>
            </a:r>
            <a:r>
              <a:rPr lang="en-GB" dirty="0"/>
              <a:t>assemblage</a:t>
            </a:r>
            <a:endParaRPr lang="fr-BE" dirty="0"/>
          </a:p>
          <a:p>
            <a:pPr lvl="1"/>
            <a:r>
              <a:rPr lang="en-GB" dirty="0"/>
              <a:t>Liberation and dismantling</a:t>
            </a:r>
            <a:endParaRPr lang="fr-BE" dirty="0"/>
          </a:p>
          <a:p>
            <a:r>
              <a:rPr lang="en-GB" dirty="0" smtClean="0"/>
              <a:t>Volume </a:t>
            </a:r>
            <a:r>
              <a:rPr lang="en-GB" dirty="0"/>
              <a:t>of mine</a:t>
            </a:r>
            <a:endParaRPr lang="fr-BE" dirty="0"/>
          </a:p>
          <a:p>
            <a:pPr lvl="1"/>
            <a:r>
              <a:rPr lang="fr-BE" dirty="0" err="1" smtClean="0"/>
              <a:t>Make</a:t>
            </a:r>
            <a:r>
              <a:rPr lang="fr-BE" dirty="0" smtClean="0"/>
              <a:t> sure large </a:t>
            </a:r>
            <a:r>
              <a:rPr lang="fr-BE" dirty="0" err="1" smtClean="0"/>
              <a:t>enough</a:t>
            </a:r>
            <a:r>
              <a:rPr lang="fr-BE" dirty="0" smtClean="0"/>
              <a:t> </a:t>
            </a:r>
            <a:r>
              <a:rPr lang="fr-BE" dirty="0" err="1" smtClean="0"/>
              <a:t>quantitities</a:t>
            </a:r>
            <a:r>
              <a:rPr lang="fr-BE" dirty="0" smtClean="0"/>
              <a:t> </a:t>
            </a:r>
            <a:r>
              <a:rPr lang="fr-BE" dirty="0" err="1" smtClean="0"/>
              <a:t>can</a:t>
            </a:r>
            <a:r>
              <a:rPr lang="fr-BE" dirty="0" smtClean="0"/>
              <a:t> </a:t>
            </a:r>
            <a:r>
              <a:rPr lang="fr-BE" dirty="0" err="1" smtClean="0"/>
              <a:t>be</a:t>
            </a:r>
            <a:r>
              <a:rPr lang="fr-BE" dirty="0" smtClean="0"/>
              <a:t> </a:t>
            </a:r>
            <a:r>
              <a:rPr lang="fr-BE" dirty="0" err="1" smtClean="0"/>
              <a:t>collected</a:t>
            </a:r>
            <a:endParaRPr lang="fr-BE" dirty="0" smtClean="0"/>
          </a:p>
          <a:p>
            <a:r>
              <a:rPr lang="en-GB" dirty="0" smtClean="0"/>
              <a:t>Homogeneity</a:t>
            </a:r>
            <a:endParaRPr lang="fr-BE" dirty="0"/>
          </a:p>
          <a:p>
            <a:pPr lvl="1"/>
            <a:r>
              <a:rPr lang="en-GB" dirty="0" smtClean="0"/>
              <a:t>Zonation, Blending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lvl="0" indent="0">
              <a:buClrTx/>
              <a:buNone/>
            </a:pPr>
            <a:r>
              <a:rPr lang="en-GB" dirty="0">
                <a:solidFill>
                  <a:srgbClr val="808DA9">
                    <a:lumMod val="40000"/>
                    <a:lumOff val="60000"/>
                  </a:srgbClr>
                </a:solidFill>
              </a:rPr>
              <a:t>Ecometallurgy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8805863" y="6524625"/>
            <a:ext cx="338137" cy="233363"/>
          </a:xfrm>
        </p:spPr>
        <p:txBody>
          <a:bodyPr/>
          <a:lstStyle/>
          <a:p>
            <a:fld id="{366C3FA5-BCF1-4293-BDB2-C23140B060F6}" type="slidenum">
              <a:rPr lang="fr-BE" smtClean="0"/>
              <a:pPr/>
              <a:t>20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8147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Mines for the Future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Metal </a:t>
            </a:r>
            <a:r>
              <a:rPr lang="en-US" dirty="0" smtClean="0"/>
              <a:t>concentrations in Urban Mines</a:t>
            </a:r>
            <a:endParaRPr lang="en-US" dirty="0"/>
          </a:p>
          <a:p>
            <a:pPr lvl="1"/>
            <a:r>
              <a:rPr lang="en-US" dirty="0"/>
              <a:t>Maintain grade above </a:t>
            </a:r>
            <a:r>
              <a:rPr lang="en-US" u="sng" dirty="0"/>
              <a:t>a technological cut-off</a:t>
            </a:r>
          </a:p>
          <a:p>
            <a:pPr lvl="2"/>
            <a:r>
              <a:rPr lang="en-US" dirty="0"/>
              <a:t>Often only precious metals (Au, PGM) pay for </a:t>
            </a:r>
            <a:r>
              <a:rPr lang="en-US" dirty="0" smtClean="0"/>
              <a:t>recycling</a:t>
            </a:r>
          </a:p>
          <a:p>
            <a:pPr lvl="1">
              <a:buClrTx/>
            </a:pPr>
            <a:r>
              <a:rPr lang="en-GB" dirty="0"/>
              <a:t> </a:t>
            </a:r>
            <a:r>
              <a:rPr lang="en-GB" dirty="0" smtClean="0"/>
              <a:t>Composition of PCB</a:t>
            </a:r>
            <a:endParaRPr lang="en-GB" dirty="0"/>
          </a:p>
          <a:p>
            <a:pPr lvl="2"/>
            <a:r>
              <a:rPr lang="en-GB" dirty="0"/>
              <a:t>Base metals (35%): Cu, Zn, Al, Pb, Sn, …</a:t>
            </a:r>
          </a:p>
          <a:p>
            <a:pPr lvl="3"/>
            <a:r>
              <a:rPr lang="en-GB" dirty="0"/>
              <a:t>Rare Metals</a:t>
            </a:r>
          </a:p>
          <a:p>
            <a:pPr lvl="4"/>
            <a:r>
              <a:rPr lang="en-GB" dirty="0"/>
              <a:t>Au  100-1000g/t</a:t>
            </a:r>
          </a:p>
          <a:p>
            <a:pPr lvl="4"/>
            <a:r>
              <a:rPr lang="en-GB" dirty="0"/>
              <a:t>Ga 30g/t; In 30g/t; Nd 300g/t</a:t>
            </a:r>
          </a:p>
          <a:p>
            <a:pPr lvl="2"/>
            <a:endParaRPr lang="en-US" dirty="0"/>
          </a:p>
          <a:p>
            <a:pPr lvl="2"/>
            <a:r>
              <a:rPr lang="en-US" dirty="0" smtClean="0"/>
              <a:t>Cellphones : 50 g/t Ga</a:t>
            </a:r>
          </a:p>
          <a:p>
            <a:pPr lvl="3"/>
            <a:r>
              <a:rPr lang="en-US" dirty="0" smtClean="0"/>
              <a:t>Up to 1000 g/t Ga in IC</a:t>
            </a:r>
          </a:p>
          <a:p>
            <a:pPr lvl="3"/>
            <a:r>
              <a:rPr lang="en-US" dirty="0" smtClean="0"/>
              <a:t>How to separate IC from PCB ?</a:t>
            </a:r>
          </a:p>
          <a:p>
            <a:pPr lvl="2"/>
            <a:endParaRPr lang="fr-BE" dirty="0"/>
          </a:p>
          <a:p>
            <a:pPr lvl="2"/>
            <a:r>
              <a:rPr lang="fr-BE" dirty="0" smtClean="0"/>
              <a:t>Ge </a:t>
            </a:r>
            <a:r>
              <a:rPr lang="fr-BE" dirty="0" err="1"/>
              <a:t>doped</a:t>
            </a:r>
            <a:r>
              <a:rPr lang="fr-BE" dirty="0"/>
              <a:t> </a:t>
            </a:r>
            <a:r>
              <a:rPr lang="fr-BE" dirty="0" err="1"/>
              <a:t>optical</a:t>
            </a:r>
            <a:r>
              <a:rPr lang="fr-BE" dirty="0"/>
              <a:t> </a:t>
            </a:r>
            <a:r>
              <a:rPr lang="fr-BE" dirty="0" err="1"/>
              <a:t>fibers</a:t>
            </a:r>
            <a:r>
              <a:rPr lang="fr-BE" dirty="0"/>
              <a:t> (14mg/km)</a:t>
            </a:r>
          </a:p>
          <a:p>
            <a:pPr lvl="2"/>
            <a:r>
              <a:rPr lang="en-US" dirty="0" smtClean="0"/>
              <a:t>Ge lost in PET bottles (dispersive use)</a:t>
            </a:r>
          </a:p>
          <a:p>
            <a:pPr marL="0" indent="0">
              <a:buNone/>
            </a:pPr>
            <a:endParaRPr lang="fr-BE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lvl="0" indent="0">
              <a:buClrTx/>
              <a:buNone/>
            </a:pPr>
            <a:r>
              <a:rPr lang="en-GB" dirty="0" smtClean="0">
                <a:solidFill>
                  <a:srgbClr val="808DA9">
                    <a:lumMod val="40000"/>
                    <a:lumOff val="60000"/>
                  </a:srgbClr>
                </a:solidFill>
              </a:rPr>
              <a:t>Ecometallurgy</a:t>
            </a:r>
            <a:endParaRPr lang="en-GB" dirty="0">
              <a:solidFill>
                <a:srgbClr val="808DA9">
                  <a:lumMod val="40000"/>
                  <a:lumOff val="60000"/>
                </a:srgb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8805863" y="6524625"/>
            <a:ext cx="338137" cy="233363"/>
          </a:xfrm>
        </p:spPr>
        <p:txBody>
          <a:bodyPr/>
          <a:lstStyle/>
          <a:p>
            <a:fld id="{366C3FA5-BCF1-4293-BDB2-C23140B060F6}" type="slidenum">
              <a:rPr lang="fr-BE" smtClean="0"/>
              <a:pPr/>
              <a:t>21</a:t>
            </a:fld>
            <a:endParaRPr lang="fr-BE"/>
          </a:p>
        </p:txBody>
      </p:sp>
      <p:pic>
        <p:nvPicPr>
          <p:cNvPr id="6" name="Picture 3" descr="C:\Users\Eric P\Documents\MiCa\MiCa Recherches\MiCa Industrial Ecology\S_Phone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501008"/>
            <a:ext cx="1714500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aboveinfranet.com/wp-content/uploads/2014/04/fiber-optic-cables-above-infranet-solution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782" y="5074869"/>
            <a:ext cx="1251690" cy="130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image.ec21.com/image/electronicworldwide/OF0008539458_1/Buy_Electronic_Scrap_Computer_Par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8994" y="2060848"/>
            <a:ext cx="1787785" cy="12961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637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Mines for the Future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Metal </a:t>
            </a:r>
            <a:r>
              <a:rPr lang="en-GB" dirty="0"/>
              <a:t>speciation</a:t>
            </a:r>
            <a:endParaRPr lang="fr-BE" dirty="0"/>
          </a:p>
          <a:p>
            <a:pPr lvl="1"/>
            <a:r>
              <a:rPr lang="en-GB" dirty="0"/>
              <a:t>Metal, alloy, salt , organic compound,…</a:t>
            </a:r>
            <a:endParaRPr lang="fr-BE" dirty="0"/>
          </a:p>
          <a:p>
            <a:pPr lvl="2"/>
            <a:r>
              <a:rPr lang="fr-BE" dirty="0" smtClean="0"/>
              <a:t>Wide </a:t>
            </a:r>
            <a:r>
              <a:rPr lang="fr-BE" dirty="0" err="1" smtClean="0"/>
              <a:t>variety</a:t>
            </a:r>
            <a:r>
              <a:rPr lang="fr-BE" dirty="0" smtClean="0"/>
              <a:t> of </a:t>
            </a:r>
            <a:r>
              <a:rPr lang="fr-BE" dirty="0" err="1" smtClean="0"/>
              <a:t>alloys</a:t>
            </a:r>
            <a:r>
              <a:rPr lang="fr-BE" dirty="0" smtClean="0"/>
              <a:t> (Ni, Al,…)</a:t>
            </a:r>
          </a:p>
          <a:p>
            <a:pPr lvl="2"/>
            <a:r>
              <a:rPr lang="fr-BE" dirty="0" smtClean="0"/>
              <a:t>Hard to </a:t>
            </a:r>
            <a:r>
              <a:rPr lang="fr-BE" dirty="0" err="1" smtClean="0"/>
              <a:t>separate</a:t>
            </a:r>
            <a:r>
              <a:rPr lang="fr-BE" dirty="0" smtClean="0"/>
              <a:t> by </a:t>
            </a:r>
            <a:r>
              <a:rPr lang="fr-BE" dirty="0" err="1" smtClean="0"/>
              <a:t>physical</a:t>
            </a:r>
            <a:r>
              <a:rPr lang="fr-BE" dirty="0" smtClean="0"/>
              <a:t> </a:t>
            </a:r>
            <a:r>
              <a:rPr lang="fr-BE" dirty="0" err="1" smtClean="0"/>
              <a:t>means</a:t>
            </a:r>
            <a:r>
              <a:rPr lang="fr-BE" dirty="0" smtClean="0"/>
              <a:t> (=&gt; </a:t>
            </a:r>
            <a:r>
              <a:rPr lang="fr-BE" dirty="0" err="1" smtClean="0"/>
              <a:t>innovative</a:t>
            </a:r>
            <a:r>
              <a:rPr lang="fr-BE" dirty="0" smtClean="0"/>
              <a:t> </a:t>
            </a:r>
            <a:r>
              <a:rPr lang="fr-BE" dirty="0" err="1" smtClean="0"/>
              <a:t>optical</a:t>
            </a:r>
            <a:r>
              <a:rPr lang="fr-BE" dirty="0" smtClean="0"/>
              <a:t> </a:t>
            </a:r>
            <a:r>
              <a:rPr lang="fr-BE" dirty="0" err="1" smtClean="0"/>
              <a:t>sorting</a:t>
            </a:r>
            <a:r>
              <a:rPr lang="fr-BE" dirty="0" smtClean="0"/>
              <a:t> </a:t>
            </a:r>
            <a:r>
              <a:rPr lang="fr-BE" dirty="0" err="1" smtClean="0"/>
              <a:t>needed</a:t>
            </a:r>
            <a:r>
              <a:rPr lang="fr-BE" dirty="0" smtClean="0"/>
              <a:t>)</a:t>
            </a:r>
          </a:p>
          <a:p>
            <a:endParaRPr lang="en-GB" dirty="0" smtClean="0"/>
          </a:p>
          <a:p>
            <a:r>
              <a:rPr lang="en-GB" dirty="0" smtClean="0"/>
              <a:t>Metal </a:t>
            </a:r>
            <a:r>
              <a:rPr lang="en-GB" dirty="0"/>
              <a:t>paragenesis</a:t>
            </a:r>
            <a:endParaRPr lang="fr-BE" dirty="0"/>
          </a:p>
          <a:p>
            <a:pPr lvl="1"/>
            <a:r>
              <a:rPr lang="en-GB" dirty="0"/>
              <a:t>Unexpected metal </a:t>
            </a:r>
            <a:r>
              <a:rPr lang="en-GB" dirty="0" smtClean="0"/>
              <a:t>assemblages</a:t>
            </a:r>
          </a:p>
          <a:p>
            <a:pPr lvl="2"/>
            <a:r>
              <a:rPr lang="fr-BE" dirty="0"/>
              <a:t>Copper </a:t>
            </a:r>
            <a:r>
              <a:rPr lang="fr-BE" dirty="0" err="1"/>
              <a:t>coated</a:t>
            </a:r>
            <a:r>
              <a:rPr lang="fr-BE" dirty="0"/>
              <a:t> aluminium </a:t>
            </a:r>
            <a:r>
              <a:rPr lang="fr-BE" dirty="0" err="1" smtClean="0"/>
              <a:t>wires</a:t>
            </a:r>
            <a:endParaRPr lang="en-GB" dirty="0" smtClean="0"/>
          </a:p>
          <a:p>
            <a:pPr lvl="1"/>
            <a:r>
              <a:rPr lang="en-GB" dirty="0" smtClean="0"/>
              <a:t>Association with deleterious elements</a:t>
            </a:r>
            <a:endParaRPr lang="fr-BE" dirty="0"/>
          </a:p>
          <a:p>
            <a:pPr lvl="2"/>
            <a:r>
              <a:rPr lang="fr-BE" dirty="0" err="1" smtClean="0"/>
              <a:t>InGaAs</a:t>
            </a:r>
            <a:endParaRPr lang="fr-BE" dirty="0" smtClean="0"/>
          </a:p>
          <a:p>
            <a:pPr lvl="2"/>
            <a:r>
              <a:rPr lang="fr-BE" dirty="0" smtClean="0"/>
              <a:t>As </a:t>
            </a:r>
            <a:r>
              <a:rPr lang="fr-BE" dirty="0" err="1" smtClean="0"/>
              <a:t>toxic</a:t>
            </a:r>
            <a:r>
              <a:rPr lang="fr-BE" dirty="0" smtClean="0"/>
              <a:t>, </a:t>
            </a:r>
            <a:r>
              <a:rPr lang="fr-BE" dirty="0" err="1" smtClean="0"/>
              <a:t>low</a:t>
            </a:r>
            <a:r>
              <a:rPr lang="fr-BE" dirty="0" smtClean="0"/>
              <a:t> value, impacts </a:t>
            </a:r>
            <a:r>
              <a:rPr lang="fr-BE" dirty="0" err="1" smtClean="0"/>
              <a:t>process</a:t>
            </a:r>
            <a:r>
              <a:rPr lang="fr-BE" dirty="0" smtClean="0"/>
              <a:t> </a:t>
            </a:r>
            <a:r>
              <a:rPr lang="fr-BE" dirty="0" err="1" smtClean="0"/>
              <a:t>costs</a:t>
            </a:r>
            <a:endParaRPr lang="fr-BE" dirty="0" smtClean="0"/>
          </a:p>
          <a:p>
            <a:pPr lvl="2"/>
            <a:endParaRPr lang="fr-BE" dirty="0"/>
          </a:p>
          <a:p>
            <a:r>
              <a:rPr lang="en-GB" dirty="0"/>
              <a:t>Textural assemblage</a:t>
            </a:r>
            <a:endParaRPr lang="fr-BE" dirty="0"/>
          </a:p>
          <a:p>
            <a:pPr lvl="1"/>
            <a:r>
              <a:rPr lang="en-GB" dirty="0"/>
              <a:t>Liberation and dismantling</a:t>
            </a:r>
            <a:endParaRPr lang="fr-BE" dirty="0"/>
          </a:p>
          <a:p>
            <a:pPr lvl="2"/>
            <a:r>
              <a:rPr lang="fr-BE" dirty="0" err="1"/>
              <a:t>Separate</a:t>
            </a:r>
            <a:r>
              <a:rPr lang="fr-BE" dirty="0"/>
              <a:t> </a:t>
            </a:r>
            <a:r>
              <a:rPr lang="fr-BE" dirty="0" err="1"/>
              <a:t>core</a:t>
            </a:r>
            <a:r>
              <a:rPr lang="fr-BE" dirty="0"/>
              <a:t> </a:t>
            </a:r>
            <a:r>
              <a:rPr lang="fr-BE" dirty="0" err="1"/>
              <a:t>from</a:t>
            </a:r>
            <a:r>
              <a:rPr lang="fr-BE" dirty="0"/>
              <a:t> </a:t>
            </a:r>
            <a:r>
              <a:rPr lang="fr-BE" dirty="0" err="1"/>
              <a:t>cladding</a:t>
            </a:r>
            <a:r>
              <a:rPr lang="fr-BE" dirty="0"/>
              <a:t> and jacket in </a:t>
            </a:r>
            <a:r>
              <a:rPr lang="fr-BE" dirty="0" err="1"/>
              <a:t>optical</a:t>
            </a:r>
            <a:r>
              <a:rPr lang="fr-BE" dirty="0"/>
              <a:t> </a:t>
            </a:r>
            <a:r>
              <a:rPr lang="fr-BE" dirty="0" err="1" smtClean="0"/>
              <a:t>fibers</a:t>
            </a:r>
            <a:endParaRPr lang="fr-BE" dirty="0" smtClean="0"/>
          </a:p>
          <a:p>
            <a:pPr lvl="2"/>
            <a:r>
              <a:rPr lang="fr-BE" dirty="0" err="1" smtClean="0"/>
              <a:t>Need</a:t>
            </a:r>
            <a:r>
              <a:rPr lang="fr-BE" dirty="0" smtClean="0"/>
              <a:t> for « design for </a:t>
            </a:r>
            <a:r>
              <a:rPr lang="fr-BE" dirty="0" err="1" smtClean="0"/>
              <a:t>recycling</a:t>
            </a:r>
            <a:r>
              <a:rPr lang="fr-BE" dirty="0" smtClean="0"/>
              <a:t> »; smart joints;…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lvl="0" indent="0">
              <a:buClrTx/>
              <a:buNone/>
            </a:pPr>
            <a:r>
              <a:rPr lang="en-GB" dirty="0">
                <a:solidFill>
                  <a:srgbClr val="808DA9">
                    <a:lumMod val="40000"/>
                    <a:lumOff val="60000"/>
                  </a:srgbClr>
                </a:solidFill>
              </a:rPr>
              <a:t>Ecometallurgy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8805863" y="6524625"/>
            <a:ext cx="338137" cy="233363"/>
          </a:xfrm>
        </p:spPr>
        <p:txBody>
          <a:bodyPr/>
          <a:lstStyle/>
          <a:p>
            <a:fld id="{366C3FA5-BCF1-4293-BDB2-C23140B060F6}" type="slidenum">
              <a:rPr lang="fr-BE" smtClean="0"/>
              <a:pPr/>
              <a:t>22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4970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Mines for the Future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Volume </a:t>
            </a:r>
            <a:r>
              <a:rPr lang="en-GB" dirty="0"/>
              <a:t>of </a:t>
            </a:r>
            <a:r>
              <a:rPr lang="en-GB" dirty="0" smtClean="0"/>
              <a:t>mine (resource evaluation)</a:t>
            </a:r>
            <a:endParaRPr lang="fr-BE" dirty="0"/>
          </a:p>
          <a:p>
            <a:pPr lvl="1"/>
            <a:r>
              <a:rPr lang="fr-BE" dirty="0" err="1" smtClean="0"/>
              <a:t>Make</a:t>
            </a:r>
            <a:r>
              <a:rPr lang="fr-BE" dirty="0" smtClean="0"/>
              <a:t> sure large </a:t>
            </a:r>
            <a:r>
              <a:rPr lang="fr-BE" dirty="0" err="1" smtClean="0"/>
              <a:t>enough</a:t>
            </a:r>
            <a:r>
              <a:rPr lang="fr-BE" dirty="0" smtClean="0"/>
              <a:t> </a:t>
            </a:r>
            <a:r>
              <a:rPr lang="fr-BE" dirty="0" err="1" smtClean="0"/>
              <a:t>quantitities</a:t>
            </a:r>
            <a:r>
              <a:rPr lang="fr-BE" dirty="0" smtClean="0"/>
              <a:t> </a:t>
            </a:r>
            <a:r>
              <a:rPr lang="fr-BE" dirty="0" err="1" smtClean="0"/>
              <a:t>can</a:t>
            </a:r>
            <a:r>
              <a:rPr lang="fr-BE" dirty="0" smtClean="0"/>
              <a:t> </a:t>
            </a:r>
            <a:r>
              <a:rPr lang="fr-BE" dirty="0" err="1" smtClean="0"/>
              <a:t>be</a:t>
            </a:r>
            <a:r>
              <a:rPr lang="fr-BE" dirty="0" smtClean="0"/>
              <a:t> </a:t>
            </a:r>
            <a:r>
              <a:rPr lang="fr-BE" dirty="0" err="1" smtClean="0"/>
              <a:t>collected</a:t>
            </a:r>
            <a:endParaRPr lang="fr-BE" dirty="0" smtClean="0"/>
          </a:p>
          <a:p>
            <a:pPr lvl="2"/>
            <a:r>
              <a:rPr lang="fr-BE" dirty="0" err="1" smtClean="0"/>
              <a:t>Collectables</a:t>
            </a:r>
            <a:r>
              <a:rPr lang="fr-BE" dirty="0" smtClean="0"/>
              <a:t> </a:t>
            </a:r>
            <a:r>
              <a:rPr lang="fr-BE" u="sng" dirty="0" smtClean="0"/>
              <a:t>not</a:t>
            </a:r>
            <a:r>
              <a:rPr lang="fr-BE" dirty="0" smtClean="0"/>
              <a:t> </a:t>
            </a:r>
            <a:r>
              <a:rPr lang="fr-BE" dirty="0" err="1" smtClean="0"/>
              <a:t>collectibles</a:t>
            </a:r>
            <a:endParaRPr lang="fr-BE" dirty="0"/>
          </a:p>
          <a:p>
            <a:pPr lvl="2"/>
            <a:r>
              <a:rPr lang="fr-BE" dirty="0" smtClean="0"/>
              <a:t>Infrastructure (</a:t>
            </a:r>
            <a:r>
              <a:rPr lang="fr-BE" dirty="0" err="1" smtClean="0"/>
              <a:t>lighting</a:t>
            </a:r>
            <a:r>
              <a:rPr lang="fr-BE" dirty="0" smtClean="0"/>
              <a:t> </a:t>
            </a:r>
            <a:r>
              <a:rPr lang="fr-BE" dirty="0" err="1" smtClean="0"/>
              <a:t>LEDs</a:t>
            </a:r>
            <a:r>
              <a:rPr lang="fr-BE" dirty="0" smtClean="0"/>
              <a:t>), Building (Electric </a:t>
            </a:r>
            <a:r>
              <a:rPr lang="fr-BE" dirty="0" err="1" smtClean="0"/>
              <a:t>wires</a:t>
            </a:r>
            <a:r>
              <a:rPr lang="fr-BE" dirty="0" smtClean="0"/>
              <a:t>; Cu tubes),… (OK)</a:t>
            </a:r>
            <a:endParaRPr lang="fr-BE" dirty="0" smtClean="0"/>
          </a:p>
          <a:p>
            <a:pPr lvl="2"/>
            <a:r>
              <a:rPr lang="fr-BE" dirty="0" err="1" smtClean="0"/>
              <a:t>Specialized</a:t>
            </a:r>
            <a:r>
              <a:rPr lang="fr-BE" dirty="0" smtClean="0"/>
              <a:t> IR </a:t>
            </a:r>
            <a:r>
              <a:rPr lang="fr-BE" dirty="0" err="1" smtClean="0"/>
              <a:t>lenses</a:t>
            </a:r>
            <a:r>
              <a:rPr lang="fr-BE" dirty="0" smtClean="0"/>
              <a:t>;  </a:t>
            </a:r>
            <a:r>
              <a:rPr lang="fr-BE" dirty="0" smtClean="0"/>
              <a:t>(?)</a:t>
            </a:r>
          </a:p>
          <a:p>
            <a:pPr lvl="1"/>
            <a:r>
              <a:rPr lang="fr-BE" dirty="0" err="1" smtClean="0"/>
              <a:t>Urban</a:t>
            </a:r>
            <a:r>
              <a:rPr lang="fr-BE" dirty="0" smtClean="0"/>
              <a:t> mines are mobile</a:t>
            </a:r>
          </a:p>
          <a:p>
            <a:pPr lvl="2"/>
            <a:r>
              <a:rPr lang="fr-BE" dirty="0" err="1" smtClean="0"/>
              <a:t>Tax</a:t>
            </a:r>
            <a:r>
              <a:rPr lang="fr-BE" dirty="0" smtClean="0"/>
              <a:t>, </a:t>
            </a:r>
            <a:r>
              <a:rPr lang="fr-BE" dirty="0" err="1" smtClean="0"/>
              <a:t>legislations</a:t>
            </a:r>
            <a:r>
              <a:rPr lang="fr-BE" dirty="0" smtClean="0"/>
              <a:t>, trading,…</a:t>
            </a:r>
          </a:p>
          <a:p>
            <a:pPr lvl="2"/>
            <a:endParaRPr lang="fr-BE" dirty="0" smtClean="0"/>
          </a:p>
          <a:p>
            <a:r>
              <a:rPr lang="en-GB" dirty="0" smtClean="0"/>
              <a:t>Homogeneity of the deposit (4D</a:t>
            </a:r>
            <a:r>
              <a:rPr lang="en-GB" baseline="30000" dirty="0" smtClean="0"/>
              <a:t>+</a:t>
            </a:r>
            <a:r>
              <a:rPr lang="en-GB" baseline="-25000" dirty="0" smtClean="0"/>
              <a:t> </a:t>
            </a:r>
            <a:r>
              <a:rPr lang="en-GB" dirty="0" smtClean="0"/>
              <a:t>problem)</a:t>
            </a:r>
            <a:endParaRPr lang="fr-BE" dirty="0"/>
          </a:p>
          <a:p>
            <a:pPr lvl="1"/>
            <a:r>
              <a:rPr lang="en-GB" dirty="0" smtClean="0"/>
              <a:t>Zonation, Blending</a:t>
            </a:r>
          </a:p>
          <a:p>
            <a:pPr lvl="2"/>
            <a:r>
              <a:rPr lang="en-GB" dirty="0" smtClean="0"/>
              <a:t>Technological </a:t>
            </a:r>
            <a:r>
              <a:rPr lang="en-GB" dirty="0"/>
              <a:t>evolution with </a:t>
            </a:r>
            <a:r>
              <a:rPr lang="en-GB" dirty="0" smtClean="0"/>
              <a:t>time changes </a:t>
            </a:r>
            <a:r>
              <a:rPr lang="en-GB" dirty="0" smtClean="0"/>
              <a:t>deposit</a:t>
            </a:r>
          </a:p>
          <a:p>
            <a:pPr lvl="3"/>
            <a:r>
              <a:rPr lang="en-GB" dirty="0" smtClean="0"/>
              <a:t>From Compact Fluo lamps to LEDs !</a:t>
            </a:r>
            <a:endParaRPr lang="en-GB" dirty="0" smtClean="0"/>
          </a:p>
          <a:p>
            <a:pPr lvl="2"/>
            <a:r>
              <a:rPr lang="en-GB" dirty="0" smtClean="0"/>
              <a:t>Need for flexible and adaptive processing plants</a:t>
            </a:r>
            <a:endParaRPr lang="fr-BE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lvl="0" indent="0">
              <a:buClrTx/>
              <a:buNone/>
            </a:pPr>
            <a:r>
              <a:rPr lang="en-GB" dirty="0">
                <a:solidFill>
                  <a:srgbClr val="808DA9">
                    <a:lumMod val="40000"/>
                    <a:lumOff val="60000"/>
                  </a:srgbClr>
                </a:solidFill>
              </a:rPr>
              <a:t>Ecometallurgy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8805863" y="6524625"/>
            <a:ext cx="338137" cy="233363"/>
          </a:xfrm>
        </p:spPr>
        <p:txBody>
          <a:bodyPr/>
          <a:lstStyle/>
          <a:p>
            <a:fld id="{366C3FA5-BCF1-4293-BDB2-C23140B060F6}" type="slidenum">
              <a:rPr lang="fr-BE" smtClean="0"/>
              <a:pPr/>
              <a:t>23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2325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Perspectives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Resource Efficiency</a:t>
            </a:r>
            <a:endParaRPr lang="fr-BE" dirty="0"/>
          </a:p>
          <a:p>
            <a:pPr lvl="1"/>
            <a:r>
              <a:rPr lang="fr-BE" dirty="0" err="1" smtClean="0"/>
              <a:t>Mineralogists</a:t>
            </a:r>
            <a:r>
              <a:rPr lang="fr-BE" dirty="0" smtClean="0"/>
              <a:t> and </a:t>
            </a:r>
            <a:r>
              <a:rPr lang="fr-BE" dirty="0" err="1" smtClean="0"/>
              <a:t>geologists</a:t>
            </a:r>
            <a:r>
              <a:rPr lang="fr-BE" dirty="0" smtClean="0"/>
              <a:t> have to </a:t>
            </a:r>
            <a:r>
              <a:rPr lang="fr-BE" dirty="0" err="1" smtClean="0"/>
              <a:t>contribute</a:t>
            </a:r>
            <a:r>
              <a:rPr lang="fr-BE" dirty="0" smtClean="0"/>
              <a:t> to a « </a:t>
            </a:r>
            <a:r>
              <a:rPr lang="fr-BE" dirty="0" err="1" smtClean="0"/>
              <a:t>resource</a:t>
            </a:r>
            <a:r>
              <a:rPr lang="fr-BE" dirty="0" smtClean="0"/>
              <a:t> efficient » society</a:t>
            </a:r>
          </a:p>
          <a:p>
            <a:pPr lvl="1"/>
            <a:r>
              <a:rPr lang="fr-BE" dirty="0" smtClean="0"/>
              <a:t>Excellent background to </a:t>
            </a:r>
            <a:r>
              <a:rPr lang="fr-BE" dirty="0" err="1" smtClean="0"/>
              <a:t>adress</a:t>
            </a:r>
            <a:r>
              <a:rPr lang="fr-BE" dirty="0" smtClean="0"/>
              <a:t> the </a:t>
            </a:r>
            <a:r>
              <a:rPr lang="fr-BE" dirty="0" err="1" smtClean="0"/>
              <a:t>circular</a:t>
            </a:r>
            <a:r>
              <a:rPr lang="fr-BE" dirty="0" smtClean="0"/>
              <a:t> </a:t>
            </a:r>
            <a:r>
              <a:rPr lang="fr-BE" dirty="0" err="1" smtClean="0"/>
              <a:t>economy</a:t>
            </a:r>
            <a:r>
              <a:rPr lang="fr-BE" dirty="0" smtClean="0"/>
              <a:t> (LCA, MFA,…)</a:t>
            </a:r>
          </a:p>
          <a:p>
            <a:pPr lvl="2"/>
            <a:r>
              <a:rPr lang="fr-BE" dirty="0" smtClean="0"/>
              <a:t>Resource </a:t>
            </a:r>
            <a:r>
              <a:rPr lang="fr-BE" dirty="0" err="1" smtClean="0"/>
              <a:t>characterization</a:t>
            </a:r>
            <a:r>
              <a:rPr lang="fr-BE" dirty="0" smtClean="0"/>
              <a:t> &amp; </a:t>
            </a:r>
            <a:r>
              <a:rPr lang="fr-BE" dirty="0" smtClean="0"/>
              <a:t>Evaluation</a:t>
            </a:r>
          </a:p>
          <a:p>
            <a:pPr lvl="2"/>
            <a:r>
              <a:rPr lang="fr-BE" dirty="0" err="1" smtClean="0"/>
              <a:t>Predictive</a:t>
            </a:r>
            <a:r>
              <a:rPr lang="fr-BE" dirty="0" smtClean="0"/>
              <a:t> </a:t>
            </a:r>
            <a:r>
              <a:rPr lang="fr-BE" dirty="0" err="1" smtClean="0"/>
              <a:t>approach</a:t>
            </a:r>
            <a:r>
              <a:rPr lang="fr-BE" dirty="0" smtClean="0"/>
              <a:t> to </a:t>
            </a:r>
            <a:r>
              <a:rPr lang="fr-BE" dirty="0" err="1" smtClean="0"/>
              <a:t>processing</a:t>
            </a:r>
            <a:endParaRPr lang="fr-BE" dirty="0" smtClean="0"/>
          </a:p>
          <a:p>
            <a:endParaRPr lang="fr-BE" dirty="0" smtClean="0"/>
          </a:p>
          <a:p>
            <a:r>
              <a:rPr lang="fr-BE" dirty="0" smtClean="0"/>
              <a:t>Education</a:t>
            </a:r>
          </a:p>
          <a:p>
            <a:pPr lvl="1"/>
            <a:r>
              <a:rPr lang="fr-BE" dirty="0" err="1" smtClean="0"/>
              <a:t>Multidisciplinary</a:t>
            </a:r>
            <a:r>
              <a:rPr lang="fr-BE" dirty="0" smtClean="0"/>
              <a:t> training</a:t>
            </a:r>
          </a:p>
          <a:p>
            <a:pPr lvl="1"/>
            <a:r>
              <a:rPr lang="fr-BE" dirty="0" err="1" smtClean="0"/>
              <a:t>From</a:t>
            </a:r>
            <a:r>
              <a:rPr lang="fr-BE" dirty="0" smtClean="0"/>
              <a:t> « </a:t>
            </a:r>
            <a:r>
              <a:rPr lang="fr-BE" dirty="0" err="1" smtClean="0"/>
              <a:t>geology</a:t>
            </a:r>
            <a:r>
              <a:rPr lang="fr-BE" dirty="0" smtClean="0"/>
              <a:t> to </a:t>
            </a:r>
            <a:r>
              <a:rPr lang="fr-BE" dirty="0" err="1" smtClean="0"/>
              <a:t>mineral</a:t>
            </a:r>
            <a:r>
              <a:rPr lang="fr-BE" dirty="0" smtClean="0"/>
              <a:t> </a:t>
            </a:r>
            <a:r>
              <a:rPr lang="fr-BE" dirty="0" err="1" smtClean="0"/>
              <a:t>processing</a:t>
            </a:r>
            <a:r>
              <a:rPr lang="fr-BE" dirty="0" smtClean="0"/>
              <a:t> »</a:t>
            </a:r>
          </a:p>
          <a:p>
            <a:pPr lvl="1"/>
            <a:r>
              <a:rPr lang="fr-BE" dirty="0" err="1" smtClean="0"/>
              <a:t>From</a:t>
            </a:r>
            <a:r>
              <a:rPr lang="fr-BE" dirty="0" smtClean="0"/>
              <a:t> « </a:t>
            </a:r>
            <a:r>
              <a:rPr lang="fr-BE" dirty="0" err="1" smtClean="0"/>
              <a:t>orebody</a:t>
            </a:r>
            <a:r>
              <a:rPr lang="fr-BE" dirty="0" smtClean="0"/>
              <a:t> </a:t>
            </a:r>
            <a:r>
              <a:rPr lang="fr-BE" dirty="0" err="1" smtClean="0"/>
              <a:t>modelling</a:t>
            </a:r>
            <a:r>
              <a:rPr lang="fr-BE" dirty="0" smtClean="0"/>
              <a:t> to </a:t>
            </a:r>
            <a:r>
              <a:rPr lang="fr-BE" dirty="0" err="1" smtClean="0"/>
              <a:t>metallurgical</a:t>
            </a:r>
            <a:r>
              <a:rPr lang="fr-BE" dirty="0" smtClean="0"/>
              <a:t> simulations »</a:t>
            </a:r>
          </a:p>
          <a:p>
            <a:pPr lvl="1"/>
            <a:r>
              <a:rPr lang="fr-BE" b="1" dirty="0" err="1" smtClean="0"/>
              <a:t>EM</a:t>
            </a:r>
            <a:r>
              <a:rPr lang="fr-BE" dirty="0" err="1" smtClean="0"/>
              <a:t>erald</a:t>
            </a:r>
            <a:r>
              <a:rPr lang="fr-BE" dirty="0" smtClean="0"/>
              <a:t> Master in </a:t>
            </a:r>
            <a:r>
              <a:rPr lang="fr-BE" dirty="0" err="1" smtClean="0"/>
              <a:t>Georesources</a:t>
            </a:r>
            <a:r>
              <a:rPr lang="fr-BE" dirty="0" smtClean="0"/>
              <a:t> Engineering</a:t>
            </a:r>
          </a:p>
          <a:p>
            <a:pPr lvl="2"/>
            <a:r>
              <a:rPr lang="fr-BE" dirty="0" err="1" smtClean="0"/>
              <a:t>Liege</a:t>
            </a:r>
            <a:r>
              <a:rPr lang="fr-BE" dirty="0" smtClean="0"/>
              <a:t> &gt; Nancy &gt; Lulea &gt; Freiberg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lvl="0" indent="0">
              <a:buClrTx/>
              <a:buNone/>
            </a:pPr>
            <a:r>
              <a:rPr lang="en-GB" dirty="0" smtClean="0">
                <a:solidFill>
                  <a:srgbClr val="808DA9">
                    <a:lumMod val="40000"/>
                    <a:lumOff val="60000"/>
                  </a:srgbClr>
                </a:solidFill>
              </a:rPr>
              <a:t>Geo/Ecometallurgy</a:t>
            </a:r>
            <a:endParaRPr lang="en-GB" dirty="0">
              <a:solidFill>
                <a:srgbClr val="808DA9">
                  <a:lumMod val="40000"/>
                  <a:lumOff val="60000"/>
                </a:srgb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8805863" y="6524625"/>
            <a:ext cx="338137" cy="233363"/>
          </a:xfrm>
        </p:spPr>
        <p:txBody>
          <a:bodyPr/>
          <a:lstStyle/>
          <a:p>
            <a:fld id="{366C3FA5-BCF1-4293-BDB2-C23140B060F6}" type="slidenum">
              <a:rPr lang="fr-BE" smtClean="0"/>
              <a:pPr/>
              <a:t>24</a:t>
            </a:fld>
            <a:endParaRPr lang="fr-BE"/>
          </a:p>
        </p:txBody>
      </p:sp>
      <p:grpSp>
        <p:nvGrpSpPr>
          <p:cNvPr id="6" name="Groupe 5"/>
          <p:cNvGrpSpPr/>
          <p:nvPr/>
        </p:nvGrpSpPr>
        <p:grpSpPr>
          <a:xfrm>
            <a:off x="6804248" y="3789016"/>
            <a:ext cx="2083535" cy="948365"/>
            <a:chOff x="726074" y="3954412"/>
            <a:chExt cx="2905125" cy="1322329"/>
          </a:xfrm>
        </p:grpSpPr>
        <p:pic>
          <p:nvPicPr>
            <p:cNvPr id="7" name="Picture 4" descr="C:\Users\Eric P\Documents\S_Sections\S_Ir Geol\IR_GEOL International\EM Georesources\Communication\Emerald_transparent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074" y="3954412"/>
              <a:ext cx="2905125" cy="850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ZoneTexte 7"/>
            <p:cNvSpPr txBox="1"/>
            <p:nvPr/>
          </p:nvSpPr>
          <p:spPr>
            <a:xfrm>
              <a:off x="897243" y="4890515"/>
              <a:ext cx="2562786" cy="386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200" i="1" dirty="0" smtClean="0">
                  <a:solidFill>
                    <a:schemeClr val="accent1"/>
                  </a:solidFill>
                </a:rPr>
                <a:t>www.em-georesources.eu</a:t>
              </a:r>
              <a:endParaRPr lang="fr-BE" sz="1200" i="1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89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480" y="3282829"/>
            <a:ext cx="4627596" cy="288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Perspectives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dirty="0" err="1" smtClean="0"/>
              <a:t>Creating</a:t>
            </a:r>
            <a:r>
              <a:rPr lang="fr-BE" dirty="0" smtClean="0"/>
              <a:t> </a:t>
            </a:r>
            <a:r>
              <a:rPr lang="fr-BE" dirty="0" err="1" smtClean="0"/>
              <a:t>KICs</a:t>
            </a:r>
            <a:r>
              <a:rPr lang="fr-BE" dirty="0" smtClean="0"/>
              <a:t> « </a:t>
            </a:r>
            <a:r>
              <a:rPr lang="fr-BE" dirty="0" err="1" smtClean="0"/>
              <a:t>Knowledge</a:t>
            </a:r>
            <a:r>
              <a:rPr lang="fr-BE" dirty="0" smtClean="0"/>
              <a:t> Innovation </a:t>
            </a:r>
            <a:r>
              <a:rPr lang="fr-BE" dirty="0" err="1" smtClean="0"/>
              <a:t>Communities</a:t>
            </a:r>
            <a:r>
              <a:rPr lang="fr-BE" dirty="0" smtClean="0"/>
              <a:t> »</a:t>
            </a:r>
            <a:endParaRPr lang="fr-BE" dirty="0"/>
          </a:p>
          <a:p>
            <a:pPr lvl="1"/>
            <a:r>
              <a:rPr lang="fr-BE" dirty="0" err="1" smtClean="0"/>
              <a:t>European</a:t>
            </a:r>
            <a:r>
              <a:rPr lang="fr-BE" dirty="0" smtClean="0"/>
              <a:t> </a:t>
            </a:r>
            <a:r>
              <a:rPr lang="fr-BE" dirty="0" err="1"/>
              <a:t>Raw</a:t>
            </a:r>
            <a:r>
              <a:rPr lang="fr-BE" dirty="0"/>
              <a:t> </a:t>
            </a:r>
            <a:r>
              <a:rPr lang="fr-BE" dirty="0" err="1"/>
              <a:t>Materials</a:t>
            </a:r>
            <a:r>
              <a:rPr lang="fr-BE" dirty="0"/>
              <a:t> </a:t>
            </a:r>
            <a:r>
              <a:rPr lang="fr-BE" dirty="0" smtClean="0"/>
              <a:t>Initiative</a:t>
            </a:r>
          </a:p>
          <a:p>
            <a:pPr lvl="1"/>
            <a:r>
              <a:rPr lang="en-US" dirty="0" smtClean="0"/>
              <a:t>EIT call for a KIC on </a:t>
            </a:r>
            <a:r>
              <a:rPr lang="en-US" i="1" dirty="0" smtClean="0"/>
              <a:t>Raw </a:t>
            </a:r>
            <a:r>
              <a:rPr lang="en-US" i="1" dirty="0"/>
              <a:t>materials: sustainable exploration, extraction, processing, recycling and </a:t>
            </a:r>
            <a:r>
              <a:rPr lang="en-US" i="1" dirty="0" smtClean="0"/>
              <a:t>substitution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250 M€ + for innovation</a:t>
            </a:r>
            <a:endParaRPr lang="en-GB" dirty="0"/>
          </a:p>
          <a:p>
            <a:pPr lvl="1"/>
            <a:endParaRPr lang="fr-BE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lvl="0" indent="0">
              <a:buClrTx/>
              <a:buNone/>
            </a:pPr>
            <a:r>
              <a:rPr lang="en-GB" dirty="0" smtClean="0">
                <a:solidFill>
                  <a:srgbClr val="808DA9">
                    <a:lumMod val="40000"/>
                    <a:lumOff val="60000"/>
                  </a:srgbClr>
                </a:solidFill>
              </a:rPr>
              <a:t>Geo/Ecometallurgy</a:t>
            </a:r>
            <a:endParaRPr lang="en-GB" dirty="0">
              <a:solidFill>
                <a:srgbClr val="808DA9">
                  <a:lumMod val="40000"/>
                  <a:lumOff val="60000"/>
                </a:srgb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8805863" y="6524625"/>
            <a:ext cx="338137" cy="233363"/>
          </a:xfrm>
        </p:spPr>
        <p:txBody>
          <a:bodyPr/>
          <a:lstStyle/>
          <a:p>
            <a:fld id="{366C3FA5-BCF1-4293-BDB2-C23140B060F6}" type="slidenum">
              <a:rPr lang="fr-BE" smtClean="0"/>
              <a:pPr/>
              <a:t>25</a:t>
            </a:fld>
            <a:endParaRPr lang="fr-BE"/>
          </a:p>
        </p:txBody>
      </p:sp>
      <p:pic>
        <p:nvPicPr>
          <p:cNvPr id="10" name="Picture 4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2280" y="1340768"/>
            <a:ext cx="1828800" cy="77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e 13"/>
          <p:cNvGrpSpPr/>
          <p:nvPr/>
        </p:nvGrpSpPr>
        <p:grpSpPr>
          <a:xfrm>
            <a:off x="5004048" y="2348880"/>
            <a:ext cx="3960440" cy="4138613"/>
            <a:chOff x="5004048" y="2558642"/>
            <a:chExt cx="3960440" cy="4138613"/>
          </a:xfrm>
        </p:grpSpPr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6153" y="2558642"/>
              <a:ext cx="3818335" cy="4138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ZoneTexte 11"/>
            <p:cNvSpPr txBox="1"/>
            <p:nvPr/>
          </p:nvSpPr>
          <p:spPr>
            <a:xfrm rot="1258030">
              <a:off x="7476497" y="2809309"/>
              <a:ext cx="1473480" cy="261610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GB" sz="1100" dirty="0" smtClean="0"/>
                <a:t>EU </a:t>
              </a:r>
              <a:r>
                <a:rPr lang="en-GB" sz="1100" dirty="0" smtClean="0"/>
                <a:t>Decision 09 DEC 14</a:t>
              </a:r>
              <a:endParaRPr lang="en-GB" sz="11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004048" y="2708920"/>
              <a:ext cx="504056" cy="1152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8382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BE" dirty="0" err="1" smtClean="0">
                <a:solidFill>
                  <a:schemeClr val="accent1"/>
                </a:solidFill>
              </a:rPr>
              <a:t>Thank</a:t>
            </a:r>
            <a:r>
              <a:rPr lang="fr-BE" dirty="0" smtClean="0">
                <a:solidFill>
                  <a:schemeClr val="accent1"/>
                </a:solidFill>
              </a:rPr>
              <a:t> You</a:t>
            </a:r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See you in Liège, 2015</a:t>
            </a:r>
            <a:endParaRPr lang="en-GB" dirty="0"/>
          </a:p>
        </p:txBody>
      </p:sp>
      <p:grpSp>
        <p:nvGrpSpPr>
          <p:cNvPr id="4" name="Groupe 3"/>
          <p:cNvGrpSpPr/>
          <p:nvPr/>
        </p:nvGrpSpPr>
        <p:grpSpPr>
          <a:xfrm>
            <a:off x="755576" y="1484784"/>
            <a:ext cx="8286196" cy="2480315"/>
            <a:chOff x="323528" y="2214870"/>
            <a:chExt cx="8718244" cy="2480315"/>
          </a:xfrm>
        </p:grpSpPr>
        <p:sp>
          <p:nvSpPr>
            <p:cNvPr id="2" name="ZoneTexte 1"/>
            <p:cNvSpPr txBox="1"/>
            <p:nvPr/>
          </p:nvSpPr>
          <p:spPr>
            <a:xfrm>
              <a:off x="7952691" y="4418186"/>
              <a:ext cx="108908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200" i="1" dirty="0" smtClean="0"/>
                <a:t>Liège, </a:t>
              </a:r>
              <a:r>
                <a:rPr lang="fr-BE" sz="1200" i="1" dirty="0" err="1" smtClean="0"/>
                <a:t>Belgium</a:t>
              </a:r>
              <a:endParaRPr lang="fr-BE" sz="1200" i="1" dirty="0"/>
            </a:p>
          </p:txBody>
        </p:sp>
        <p:pic>
          <p:nvPicPr>
            <p:cNvPr id="2050" name="Picture 2" descr="C:\Users\Eric P\Documents\G_GeMMe\GeMMe Communication\GeMMe Images\Liège\Pano_Liege_guillemins_5juin-00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2214870"/>
              <a:ext cx="8718244" cy="21686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e 2"/>
          <p:cNvGrpSpPr/>
          <p:nvPr/>
        </p:nvGrpSpPr>
        <p:grpSpPr>
          <a:xfrm>
            <a:off x="4918994" y="5248239"/>
            <a:ext cx="4046327" cy="917065"/>
            <a:chOff x="4918994" y="5248239"/>
            <a:chExt cx="4046327" cy="917065"/>
          </a:xfrm>
        </p:grpSpPr>
        <p:pic>
          <p:nvPicPr>
            <p:cNvPr id="8" name="Picture 2" descr="Retour Accuei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8994" y="5248239"/>
              <a:ext cx="4046327" cy="6400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ZoneTexte 12"/>
            <p:cNvSpPr txBox="1"/>
            <p:nvPr/>
          </p:nvSpPr>
          <p:spPr>
            <a:xfrm>
              <a:off x="4918994" y="5888305"/>
              <a:ext cx="40463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200" i="1" dirty="0" smtClean="0">
                  <a:solidFill>
                    <a:schemeClr val="accent1"/>
                  </a:solidFill>
                </a:rPr>
                <a:t>Session 11 : </a:t>
              </a:r>
              <a:r>
                <a:rPr lang="fr-BE" sz="1200" i="1" dirty="0" err="1" smtClean="0">
                  <a:solidFill>
                    <a:schemeClr val="accent1"/>
                  </a:solidFill>
                </a:rPr>
                <a:t>Geometallurgy</a:t>
              </a:r>
              <a:r>
                <a:rPr lang="fr-BE" sz="1200" i="1" dirty="0" smtClean="0">
                  <a:solidFill>
                    <a:schemeClr val="accent1"/>
                  </a:solidFill>
                </a:rPr>
                <a:t> </a:t>
              </a:r>
              <a:r>
                <a:rPr lang="fr-BE" sz="1200" i="1" dirty="0" smtClean="0">
                  <a:solidFill>
                    <a:schemeClr val="accent1"/>
                  </a:solidFill>
                </a:rPr>
                <a:t>(Pirard, </a:t>
              </a:r>
              <a:r>
                <a:rPr lang="fr-BE" sz="1200" i="1" dirty="0" err="1" smtClean="0">
                  <a:solidFill>
                    <a:schemeClr val="accent1"/>
                  </a:solidFill>
                </a:rPr>
                <a:t>Lamberg</a:t>
              </a:r>
              <a:r>
                <a:rPr lang="fr-BE" sz="1200" i="1" dirty="0" smtClean="0">
                  <a:solidFill>
                    <a:schemeClr val="accent1"/>
                  </a:solidFill>
                </a:rPr>
                <a:t>, Bradshaw)</a:t>
              </a:r>
              <a:endParaRPr lang="fr-BE" sz="1200" i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734081" y="3943429"/>
            <a:ext cx="4046327" cy="1651098"/>
            <a:chOff x="734081" y="3943429"/>
            <a:chExt cx="4046327" cy="1651098"/>
          </a:xfrm>
        </p:grpSpPr>
        <p:pic>
          <p:nvPicPr>
            <p:cNvPr id="2052" name="Picture 4" descr="C:\Users\Eric P\Dropbox\14ICS.IA\Communication\Bookmark\ICSIA_Front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3943429"/>
              <a:ext cx="4003338" cy="13740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ZoneTexte 13"/>
            <p:cNvSpPr txBox="1"/>
            <p:nvPr/>
          </p:nvSpPr>
          <p:spPr>
            <a:xfrm>
              <a:off x="734081" y="5317528"/>
              <a:ext cx="40463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200" b="1" i="1" dirty="0" err="1" smtClean="0">
                  <a:solidFill>
                    <a:schemeClr val="accent1"/>
                  </a:solidFill>
                </a:rPr>
                <a:t>Exploring</a:t>
              </a:r>
              <a:r>
                <a:rPr lang="fr-BE" sz="1200" b="1" i="1" dirty="0" smtClean="0">
                  <a:solidFill>
                    <a:schemeClr val="accent1"/>
                  </a:solidFill>
                </a:rPr>
                <a:t> new dimensions in </a:t>
              </a:r>
              <a:r>
                <a:rPr lang="fr-BE" sz="1200" b="1" i="1" dirty="0" err="1" smtClean="0">
                  <a:solidFill>
                    <a:schemeClr val="accent1"/>
                  </a:solidFill>
                </a:rPr>
                <a:t>imaging</a:t>
              </a:r>
              <a:r>
                <a:rPr lang="fr-BE" sz="1200" b="1" i="1" dirty="0" smtClean="0">
                  <a:solidFill>
                    <a:schemeClr val="accent1"/>
                  </a:solidFill>
                </a:rPr>
                <a:t>…</a:t>
              </a:r>
              <a:endParaRPr lang="fr-BE" sz="1200" b="1" i="1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61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 err="1" smtClean="0">
                <a:ln w="12700">
                  <a:solidFill>
                    <a:srgbClr val="303030"/>
                  </a:solidFill>
                </a:ln>
                <a:solidFill>
                  <a:srgbClr val="808DA9"/>
                </a:solidFill>
              </a:rPr>
              <a:t>Applied</a:t>
            </a:r>
            <a:r>
              <a:rPr lang="fr-BE" dirty="0" smtClean="0">
                <a:ln w="12700">
                  <a:solidFill>
                    <a:srgbClr val="303030"/>
                  </a:solidFill>
                </a:ln>
                <a:solidFill>
                  <a:srgbClr val="808DA9"/>
                </a:solidFill>
              </a:rPr>
              <a:t> </a:t>
            </a:r>
            <a:r>
              <a:rPr lang="fr-BE" dirty="0" err="1" smtClean="0">
                <a:ln w="12700">
                  <a:solidFill>
                    <a:srgbClr val="303030"/>
                  </a:solidFill>
                </a:ln>
                <a:solidFill>
                  <a:srgbClr val="808DA9"/>
                </a:solidFill>
              </a:rPr>
              <a:t>Mineralogy</a:t>
            </a:r>
            <a:r>
              <a:rPr lang="fr-BE" dirty="0" smtClean="0">
                <a:ln w="12700">
                  <a:solidFill>
                    <a:srgbClr val="303030"/>
                  </a:solidFill>
                </a:ln>
                <a:solidFill>
                  <a:srgbClr val="808DA9"/>
                </a:solidFill>
              </a:rPr>
              <a:t/>
            </a:r>
            <a:br>
              <a:rPr lang="fr-BE" dirty="0" smtClean="0">
                <a:ln w="12700">
                  <a:solidFill>
                    <a:srgbClr val="303030"/>
                  </a:solidFill>
                </a:ln>
                <a:solidFill>
                  <a:srgbClr val="808DA9"/>
                </a:solidFill>
              </a:rPr>
            </a:br>
            <a:r>
              <a:rPr lang="en-US" dirty="0" smtClean="0">
                <a:ln w="12700">
                  <a:solidFill>
                    <a:srgbClr val="303030"/>
                  </a:solidFill>
                </a:ln>
                <a:solidFill>
                  <a:srgbClr val="808DA9"/>
                </a:solidFill>
              </a:rPr>
              <a:t/>
            </a:r>
            <a:br>
              <a:rPr lang="en-US" dirty="0" smtClean="0">
                <a:ln w="12700">
                  <a:solidFill>
                    <a:srgbClr val="303030"/>
                  </a:solidFill>
                </a:ln>
                <a:solidFill>
                  <a:srgbClr val="808DA9"/>
                </a:solidFill>
              </a:rPr>
            </a:br>
            <a:r>
              <a:rPr lang="en-US" sz="3600" b="0" dirty="0" smtClean="0">
                <a:ln w="12700">
                  <a:solidFill>
                    <a:srgbClr val="303030"/>
                  </a:solidFill>
                </a:ln>
                <a:solidFill>
                  <a:prstClr val="white"/>
                </a:solidFill>
              </a:rPr>
              <a:t>Choosing the right perspective</a:t>
            </a:r>
            <a:endParaRPr lang="fr-BE" sz="3600" b="0" dirty="0">
              <a:ln w="12700">
                <a:solidFill>
                  <a:srgbClr val="303030"/>
                </a:solidFill>
              </a:ln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48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Applied</a:t>
            </a:r>
            <a:r>
              <a:rPr lang="fr-BE" dirty="0" smtClean="0"/>
              <a:t> </a:t>
            </a:r>
            <a:r>
              <a:rPr lang="fr-BE" dirty="0" err="1" smtClean="0"/>
              <a:t>Mineralogy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What is a mineral ?</a:t>
            </a:r>
          </a:p>
          <a:p>
            <a:pPr lvl="1"/>
            <a:r>
              <a:rPr lang="en-US" dirty="0" smtClean="0"/>
              <a:t>Dana’s definition encompasses :</a:t>
            </a:r>
            <a:endParaRPr lang="en-US" dirty="0"/>
          </a:p>
          <a:p>
            <a:pPr lvl="2"/>
            <a:r>
              <a:rPr lang="en-US" dirty="0" smtClean="0"/>
              <a:t>Naturally </a:t>
            </a:r>
            <a:r>
              <a:rPr lang="en-US" dirty="0"/>
              <a:t>occurring</a:t>
            </a:r>
          </a:p>
          <a:p>
            <a:pPr lvl="2"/>
            <a:r>
              <a:rPr lang="en-US" dirty="0"/>
              <a:t>Stable at room temperature</a:t>
            </a:r>
          </a:p>
          <a:p>
            <a:pPr lvl="2"/>
            <a:r>
              <a:rPr lang="en-US" dirty="0"/>
              <a:t>Represented by a chemical formula</a:t>
            </a:r>
          </a:p>
          <a:p>
            <a:pPr lvl="2"/>
            <a:r>
              <a:rPr lang="en-US" dirty="0"/>
              <a:t>Usually </a:t>
            </a:r>
            <a:r>
              <a:rPr lang="en-US" dirty="0" smtClean="0"/>
              <a:t>abiogenic</a:t>
            </a:r>
            <a:endParaRPr lang="en-US" dirty="0"/>
          </a:p>
          <a:p>
            <a:pPr lvl="2"/>
            <a:r>
              <a:rPr lang="en-US" dirty="0"/>
              <a:t>Ordered atomic arrangement</a:t>
            </a:r>
            <a:endParaRPr lang="fr-BE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Nickel,E. (IMA 1995)</a:t>
            </a:r>
          </a:p>
          <a:p>
            <a:pPr lvl="2"/>
            <a:r>
              <a:rPr lang="en-US" dirty="0" smtClean="0"/>
              <a:t>A </a:t>
            </a:r>
            <a:r>
              <a:rPr lang="en-US" dirty="0"/>
              <a:t>mineral is an element or chemical compound that is normally crystalline and that has been formed as a result of </a:t>
            </a:r>
            <a:r>
              <a:rPr lang="en-US" dirty="0">
                <a:solidFill>
                  <a:schemeClr val="accent1"/>
                </a:solidFill>
              </a:rPr>
              <a:t>geological</a:t>
            </a:r>
            <a:r>
              <a:rPr lang="en-US" dirty="0"/>
              <a:t> </a:t>
            </a:r>
            <a:r>
              <a:rPr lang="en-US" dirty="0" smtClean="0"/>
              <a:t>processes.</a:t>
            </a:r>
            <a:endParaRPr lang="fr-BE" dirty="0" smtClean="0"/>
          </a:p>
          <a:p>
            <a:pPr lvl="1"/>
            <a:endParaRPr lang="fr-BE" dirty="0" smtClean="0"/>
          </a:p>
          <a:p>
            <a:pPr lvl="1"/>
            <a:r>
              <a:rPr lang="fr-BE" dirty="0" smtClean="0"/>
              <a:t>… and </a:t>
            </a:r>
            <a:r>
              <a:rPr lang="en-US" dirty="0" smtClean="0">
                <a:solidFill>
                  <a:schemeClr val="accent1"/>
                </a:solidFill>
              </a:rPr>
              <a:t>industrial</a:t>
            </a:r>
            <a:r>
              <a:rPr lang="en-US" dirty="0" smtClean="0"/>
              <a:t> processes</a:t>
            </a:r>
          </a:p>
          <a:p>
            <a:pPr lvl="2"/>
            <a:r>
              <a:rPr lang="en-US" dirty="0" smtClean="0"/>
              <a:t>Addition needed for process and applied mineralogists</a:t>
            </a:r>
            <a:endParaRPr lang="en-US" dirty="0"/>
          </a:p>
          <a:p>
            <a:pPr lvl="2"/>
            <a:r>
              <a:rPr lang="fr-BE" dirty="0" smtClean="0"/>
              <a:t>ex. </a:t>
            </a:r>
            <a:r>
              <a:rPr lang="fr-BE" dirty="0" err="1" smtClean="0"/>
              <a:t>Wüstite</a:t>
            </a:r>
            <a:r>
              <a:rPr lang="fr-BE" dirty="0" smtClean="0"/>
              <a:t> </a:t>
            </a:r>
            <a:r>
              <a:rPr lang="fr-BE" dirty="0" err="1" smtClean="0"/>
              <a:t>FeO</a:t>
            </a:r>
            <a:endParaRPr lang="fr-BE" dirty="0" smtClean="0"/>
          </a:p>
          <a:p>
            <a:pPr lvl="3"/>
            <a:r>
              <a:rPr lang="en-US" dirty="0"/>
              <a:t>named for Fritz Wüst (1860–1938), a </a:t>
            </a:r>
            <a:r>
              <a:rPr lang="en-US" dirty="0" smtClean="0"/>
              <a:t>German…</a:t>
            </a:r>
            <a:r>
              <a:rPr lang="en-US" dirty="0"/>
              <a:t> metallurgist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(not Ewald the geologist)</a:t>
            </a:r>
            <a:endParaRPr lang="es-ES" dirty="0" smtClean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dirty="0" err="1"/>
              <a:t>Choosing</a:t>
            </a:r>
            <a:r>
              <a:rPr lang="fr-BE" dirty="0"/>
              <a:t> the right perspective</a:t>
            </a:r>
          </a:p>
          <a:p>
            <a:pPr marL="0" indent="0">
              <a:buNone/>
            </a:pP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8805863" y="6524625"/>
            <a:ext cx="338137" cy="233363"/>
          </a:xfrm>
        </p:spPr>
        <p:txBody>
          <a:bodyPr/>
          <a:lstStyle/>
          <a:p>
            <a:fld id="{366C3FA5-BCF1-4293-BDB2-C23140B060F6}" type="slidenum">
              <a:rPr lang="fr-BE" smtClean="0"/>
              <a:pPr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768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Applied</a:t>
            </a:r>
            <a:r>
              <a:rPr lang="fr-BE" dirty="0" smtClean="0"/>
              <a:t> </a:t>
            </a:r>
            <a:r>
              <a:rPr lang="fr-BE" dirty="0" err="1" smtClean="0"/>
              <a:t>Mineralogy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Tx/>
            </a:pPr>
            <a:r>
              <a:rPr lang="en-GB" dirty="0" smtClean="0"/>
              <a:t>A DIAGNOSTIC perspective</a:t>
            </a:r>
          </a:p>
          <a:p>
            <a:pPr lvl="1"/>
            <a:r>
              <a:rPr lang="fr-BE" dirty="0" err="1" smtClean="0"/>
              <a:t>Geology</a:t>
            </a:r>
            <a:endParaRPr lang="fr-BE" dirty="0"/>
          </a:p>
          <a:p>
            <a:pPr lvl="2"/>
            <a:endParaRPr lang="fr-BE" dirty="0" smtClean="0"/>
          </a:p>
          <a:p>
            <a:pPr lvl="2"/>
            <a:r>
              <a:rPr lang="fr-BE" dirty="0" smtClean="0"/>
              <a:t>Chemical </a:t>
            </a:r>
            <a:r>
              <a:rPr lang="fr-BE" dirty="0"/>
              <a:t>and </a:t>
            </a:r>
            <a:r>
              <a:rPr lang="fr-BE" dirty="0" err="1"/>
              <a:t>mineralogical</a:t>
            </a:r>
            <a:r>
              <a:rPr lang="fr-BE" dirty="0"/>
              <a:t> </a:t>
            </a:r>
            <a:r>
              <a:rPr lang="fr-BE" dirty="0" err="1"/>
              <a:t>analysis</a:t>
            </a:r>
            <a:r>
              <a:rPr lang="fr-BE" dirty="0"/>
              <a:t> for </a:t>
            </a:r>
            <a:r>
              <a:rPr lang="fr-BE" dirty="0" err="1"/>
              <a:t>each</a:t>
            </a:r>
            <a:r>
              <a:rPr lang="fr-BE" dirty="0"/>
              <a:t> rock </a:t>
            </a:r>
            <a:r>
              <a:rPr lang="fr-BE" dirty="0" err="1"/>
              <a:t>specimen</a:t>
            </a:r>
            <a:endParaRPr lang="fr-BE" dirty="0"/>
          </a:p>
          <a:p>
            <a:pPr lvl="2"/>
            <a:r>
              <a:rPr lang="fr-BE" dirty="0" smtClean="0"/>
              <a:t>Occurrence </a:t>
            </a:r>
            <a:r>
              <a:rPr lang="fr-BE" dirty="0"/>
              <a:t>of a </a:t>
            </a:r>
            <a:r>
              <a:rPr lang="fr-BE" dirty="0" err="1"/>
              <a:t>particular</a:t>
            </a:r>
            <a:r>
              <a:rPr lang="fr-BE" dirty="0"/>
              <a:t> and </a:t>
            </a:r>
            <a:r>
              <a:rPr lang="fr-BE" dirty="0" err="1"/>
              <a:t>very</a:t>
            </a:r>
            <a:r>
              <a:rPr lang="fr-BE" dirty="0"/>
              <a:t> rare </a:t>
            </a:r>
            <a:r>
              <a:rPr lang="fr-BE" dirty="0" err="1"/>
              <a:t>mineral</a:t>
            </a:r>
            <a:r>
              <a:rPr lang="fr-BE" dirty="0"/>
              <a:t> =&gt; (P,T</a:t>
            </a:r>
            <a:r>
              <a:rPr lang="fr-BE" dirty="0" smtClean="0"/>
              <a:t>°)</a:t>
            </a:r>
          </a:p>
          <a:p>
            <a:pPr lvl="2"/>
            <a:endParaRPr lang="fr-BE" dirty="0"/>
          </a:p>
          <a:p>
            <a:pPr lvl="2"/>
            <a:r>
              <a:rPr lang="fr-BE" dirty="0" smtClean="0"/>
              <a:t>Can </a:t>
            </a:r>
            <a:r>
              <a:rPr lang="fr-BE" dirty="0" err="1" smtClean="0"/>
              <a:t>only</a:t>
            </a:r>
            <a:r>
              <a:rPr lang="fr-BE" dirty="0" smtClean="0"/>
              <a:t> observe the final </a:t>
            </a:r>
            <a:r>
              <a:rPr lang="fr-BE" dirty="0" err="1" smtClean="0"/>
              <a:t>result</a:t>
            </a:r>
            <a:r>
              <a:rPr lang="fr-BE" dirty="0" smtClean="0"/>
              <a:t> (output).</a:t>
            </a:r>
            <a:endParaRPr lang="fr-BE" dirty="0" smtClean="0"/>
          </a:p>
          <a:p>
            <a:pPr lvl="2"/>
            <a:r>
              <a:rPr lang="fr-BE" dirty="0" err="1" smtClean="0"/>
              <a:t>Speculation</a:t>
            </a:r>
            <a:r>
              <a:rPr lang="fr-BE" dirty="0" smtClean="0"/>
              <a:t> about the </a:t>
            </a:r>
            <a:r>
              <a:rPr lang="fr-BE" dirty="0" err="1" smtClean="0"/>
              <a:t>geological</a:t>
            </a:r>
            <a:r>
              <a:rPr lang="fr-BE" dirty="0" smtClean="0"/>
              <a:t> </a:t>
            </a:r>
            <a:r>
              <a:rPr lang="fr-BE" dirty="0" err="1" smtClean="0"/>
              <a:t>process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8805863" y="6524625"/>
            <a:ext cx="338137" cy="233363"/>
          </a:xfrm>
        </p:spPr>
        <p:txBody>
          <a:bodyPr/>
          <a:lstStyle/>
          <a:p>
            <a:fld id="{366C3FA5-BCF1-4293-BDB2-C23140B060F6}" type="slidenum">
              <a:rPr lang="fr-BE" smtClean="0"/>
              <a:pPr/>
              <a:t>5</a:t>
            </a:fld>
            <a:endParaRPr lang="fr-BE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971600" y="5636180"/>
            <a:ext cx="7848872" cy="241092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2700" tIns="12700" rIns="12700" bIns="12700">
            <a:spAutoFit/>
          </a:bodyPr>
          <a:lstStyle/>
          <a:p>
            <a:r>
              <a:rPr lang="fr-BE" sz="1400" i="1" dirty="0"/>
              <a:t>A </a:t>
            </a:r>
            <a:r>
              <a:rPr lang="fr-BE" sz="1400" i="1" dirty="0" err="1"/>
              <a:t>geologist</a:t>
            </a:r>
            <a:r>
              <a:rPr lang="fr-BE" sz="1400" i="1" dirty="0"/>
              <a:t> </a:t>
            </a:r>
            <a:r>
              <a:rPr lang="fr-BE" sz="1400" i="1" dirty="0" err="1"/>
              <a:t>can</a:t>
            </a:r>
            <a:r>
              <a:rPr lang="fr-BE" sz="1400" i="1" dirty="0"/>
              <a:t> (</a:t>
            </a:r>
            <a:r>
              <a:rPr lang="fr-BE" sz="1400" i="1" dirty="0" err="1"/>
              <a:t>sometimes</a:t>
            </a:r>
            <a:r>
              <a:rPr lang="fr-BE" sz="1400" i="1" dirty="0"/>
              <a:t>) </a:t>
            </a:r>
            <a:r>
              <a:rPr lang="fr-BE" sz="1400" i="1" dirty="0" err="1"/>
              <a:t>extract</a:t>
            </a:r>
            <a:r>
              <a:rPr lang="fr-BE" sz="1400" i="1" dirty="0"/>
              <a:t> pertinent </a:t>
            </a:r>
            <a:r>
              <a:rPr lang="fr-BE" sz="1400" i="1" dirty="0" smtClean="0"/>
              <a:t>information </a:t>
            </a:r>
            <a:r>
              <a:rPr lang="fr-BE" sz="1400" i="1" dirty="0" err="1" smtClean="0"/>
              <a:t>from</a:t>
            </a:r>
            <a:r>
              <a:rPr lang="fr-BE" sz="1400" i="1" dirty="0" smtClean="0"/>
              <a:t> </a:t>
            </a:r>
            <a:r>
              <a:rPr lang="fr-BE" sz="1400" i="1" dirty="0"/>
              <a:t>the </a:t>
            </a:r>
            <a:r>
              <a:rPr lang="fr-BE" sz="1400" i="1" dirty="0" err="1"/>
              <a:t>smallest</a:t>
            </a:r>
            <a:r>
              <a:rPr lang="fr-BE" sz="1400" i="1" dirty="0"/>
              <a:t> and </a:t>
            </a:r>
            <a:r>
              <a:rPr lang="fr-BE" sz="1400" i="1" dirty="0" err="1"/>
              <a:t>most</a:t>
            </a:r>
            <a:r>
              <a:rPr lang="fr-BE" sz="1400" i="1" dirty="0"/>
              <a:t> </a:t>
            </a:r>
            <a:r>
              <a:rPr lang="fr-BE" sz="1400" i="1" dirty="0" err="1"/>
              <a:t>exotic</a:t>
            </a:r>
            <a:r>
              <a:rPr lang="fr-BE" sz="1400" i="1" dirty="0"/>
              <a:t> </a:t>
            </a:r>
            <a:r>
              <a:rPr lang="fr-BE" sz="1400" i="1" dirty="0" err="1"/>
              <a:t>features</a:t>
            </a:r>
            <a:r>
              <a:rPr lang="fr-BE" sz="1400" i="1" dirty="0"/>
              <a:t>!</a:t>
            </a:r>
          </a:p>
        </p:txBody>
      </p:sp>
      <p:pic>
        <p:nvPicPr>
          <p:cNvPr id="1026" name="Picture 2" descr="Big Phot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46" b="33762"/>
          <a:stretch/>
        </p:blipFill>
        <p:spPr bwMode="auto">
          <a:xfrm rot="5400000">
            <a:off x="6634138" y="2590998"/>
            <a:ext cx="307652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7308304" y="4946232"/>
            <a:ext cx="180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 smtClean="0"/>
              <a:t>Wüstite from Sikhote-Alin</a:t>
            </a:r>
            <a:br>
              <a:rPr lang="en-GB" sz="1200" dirty="0" smtClean="0"/>
            </a:br>
            <a:r>
              <a:rPr lang="en-GB" sz="1200" dirty="0" smtClean="0"/>
              <a:t> © Kartashov</a:t>
            </a:r>
            <a:endParaRPr lang="en-GB" sz="1200" dirty="0"/>
          </a:p>
        </p:txBody>
      </p:sp>
      <p:sp>
        <p:nvSpPr>
          <p:cNvPr id="10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827584" y="908720"/>
            <a:ext cx="8064896" cy="576064"/>
          </a:xfrm>
        </p:spPr>
        <p:txBody>
          <a:bodyPr/>
          <a:lstStyle/>
          <a:p>
            <a:pPr marL="0" indent="0">
              <a:buNone/>
            </a:pPr>
            <a:r>
              <a:rPr lang="fr-BE" dirty="0" err="1"/>
              <a:t>Choosing</a:t>
            </a:r>
            <a:r>
              <a:rPr lang="fr-BE" dirty="0"/>
              <a:t> the right perspective</a:t>
            </a:r>
          </a:p>
          <a:p>
            <a:pPr marL="0" indent="0">
              <a:buNone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31477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Applied</a:t>
            </a:r>
            <a:r>
              <a:rPr lang="fr-BE" dirty="0" smtClean="0"/>
              <a:t> </a:t>
            </a:r>
            <a:r>
              <a:rPr lang="fr-BE" dirty="0" err="1" smtClean="0"/>
              <a:t>Mineralogy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Tx/>
            </a:pPr>
            <a:r>
              <a:rPr lang="en-GB" dirty="0" smtClean="0"/>
              <a:t>A DIAGNOSTIC perspective</a:t>
            </a:r>
          </a:p>
          <a:p>
            <a:pPr lvl="1"/>
            <a:r>
              <a:rPr lang="fr-BE" dirty="0" err="1" smtClean="0"/>
              <a:t>Process</a:t>
            </a:r>
            <a:r>
              <a:rPr lang="fr-BE" dirty="0" smtClean="0"/>
              <a:t> </a:t>
            </a:r>
            <a:r>
              <a:rPr lang="fr-BE" dirty="0" err="1" smtClean="0"/>
              <a:t>Mineralogy</a:t>
            </a:r>
            <a:endParaRPr lang="fr-BE" dirty="0"/>
          </a:p>
          <a:p>
            <a:pPr lvl="2"/>
            <a:r>
              <a:rPr lang="fr-BE" dirty="0" smtClean="0"/>
              <a:t>Unit </a:t>
            </a:r>
            <a:r>
              <a:rPr lang="fr-BE" dirty="0" err="1" smtClean="0"/>
              <a:t>process</a:t>
            </a:r>
            <a:r>
              <a:rPr lang="fr-BE" dirty="0" smtClean="0"/>
              <a:t> monitoring</a:t>
            </a:r>
          </a:p>
          <a:p>
            <a:pPr lvl="2"/>
            <a:r>
              <a:rPr lang="fr-BE" dirty="0" smtClean="0"/>
              <a:t>Input/Output </a:t>
            </a:r>
            <a:r>
              <a:rPr lang="fr-BE" dirty="0" err="1" smtClean="0"/>
              <a:t>analysis</a:t>
            </a:r>
            <a:endParaRPr lang="fr-BE" dirty="0" smtClean="0"/>
          </a:p>
          <a:p>
            <a:pPr lvl="3"/>
            <a:r>
              <a:rPr lang="fr-BE" dirty="0" err="1" smtClean="0"/>
              <a:t>Differences</a:t>
            </a:r>
            <a:r>
              <a:rPr lang="fr-BE" dirty="0" smtClean="0"/>
              <a:t> </a:t>
            </a:r>
            <a:r>
              <a:rPr lang="fr-BE" dirty="0" err="1" smtClean="0"/>
              <a:t>intepreted</a:t>
            </a:r>
            <a:r>
              <a:rPr lang="fr-BE" dirty="0" smtClean="0"/>
              <a:t> in </a:t>
            </a:r>
            <a:r>
              <a:rPr lang="fr-BE" dirty="0" err="1" smtClean="0"/>
              <a:t>terms</a:t>
            </a:r>
            <a:r>
              <a:rPr lang="fr-BE" dirty="0" smtClean="0"/>
              <a:t> of </a:t>
            </a:r>
            <a:r>
              <a:rPr lang="fr-BE" dirty="0" err="1" smtClean="0"/>
              <a:t>process</a:t>
            </a:r>
            <a:r>
              <a:rPr lang="fr-BE" dirty="0" smtClean="0"/>
              <a:t> impact / </a:t>
            </a:r>
            <a:r>
              <a:rPr lang="fr-BE" dirty="0" err="1" smtClean="0"/>
              <a:t>deficiency</a:t>
            </a:r>
            <a:r>
              <a:rPr lang="fr-BE" dirty="0" smtClean="0"/>
              <a:t>,…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dirty="0" err="1" smtClean="0"/>
              <a:t>Choosing</a:t>
            </a:r>
            <a:r>
              <a:rPr lang="fr-BE" dirty="0" smtClean="0"/>
              <a:t> the right perspective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8805863" y="6524625"/>
            <a:ext cx="338137" cy="233363"/>
          </a:xfrm>
        </p:spPr>
        <p:txBody>
          <a:bodyPr/>
          <a:lstStyle/>
          <a:p>
            <a:fld id="{366C3FA5-BCF1-4293-BDB2-C23140B060F6}" type="slidenum">
              <a:rPr lang="fr-BE" smtClean="0"/>
              <a:pPr/>
              <a:t>6</a:t>
            </a:fld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043609" y="5601421"/>
            <a:ext cx="5760640" cy="45653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2700" tIns="12700" rIns="12700" bIns="12700">
            <a:spAutoFit/>
          </a:bodyPr>
          <a:lstStyle/>
          <a:p>
            <a:r>
              <a:rPr lang="fr-BE" sz="1400" i="1" dirty="0"/>
              <a:t>A </a:t>
            </a:r>
            <a:r>
              <a:rPr lang="fr-BE" sz="1400" i="1" dirty="0" err="1" smtClean="0"/>
              <a:t>process</a:t>
            </a:r>
            <a:r>
              <a:rPr lang="fr-BE" sz="1400" i="1" dirty="0" smtClean="0"/>
              <a:t> </a:t>
            </a:r>
            <a:r>
              <a:rPr lang="fr-BE" sz="1400" i="1" dirty="0" err="1" smtClean="0"/>
              <a:t>mineralogist</a:t>
            </a:r>
            <a:r>
              <a:rPr lang="fr-BE" sz="1400" i="1" dirty="0" smtClean="0"/>
              <a:t> </a:t>
            </a:r>
            <a:r>
              <a:rPr lang="fr-BE" sz="1400" i="1" dirty="0" err="1"/>
              <a:t>is</a:t>
            </a:r>
            <a:r>
              <a:rPr lang="fr-BE" sz="1400" i="1" dirty="0"/>
              <a:t> </a:t>
            </a:r>
            <a:r>
              <a:rPr lang="fr-BE" sz="1400" i="1" dirty="0" err="1"/>
              <a:t>interested</a:t>
            </a:r>
            <a:r>
              <a:rPr lang="fr-BE" sz="1400" i="1" dirty="0"/>
              <a:t> by </a:t>
            </a:r>
            <a:r>
              <a:rPr lang="fr-BE" sz="1400" i="1" dirty="0" err="1"/>
              <a:t>microscopical</a:t>
            </a:r>
            <a:r>
              <a:rPr lang="fr-BE" sz="1400" i="1" dirty="0"/>
              <a:t> </a:t>
            </a:r>
            <a:r>
              <a:rPr lang="fr-BE" sz="1400" i="1" dirty="0" err="1"/>
              <a:t>properties</a:t>
            </a:r>
            <a:r>
              <a:rPr lang="fr-BE" sz="1400" i="1" dirty="0"/>
              <a:t> of </a:t>
            </a:r>
            <a:r>
              <a:rPr lang="fr-BE" sz="1400" i="1" dirty="0" err="1"/>
              <a:t>materials</a:t>
            </a:r>
            <a:r>
              <a:rPr lang="fr-BE" sz="1400" i="1" dirty="0"/>
              <a:t> </a:t>
            </a:r>
            <a:r>
              <a:rPr lang="fr-BE" sz="1400" i="1" dirty="0" err="1"/>
              <a:t>daily</a:t>
            </a:r>
            <a:r>
              <a:rPr lang="fr-BE" sz="1400" i="1" dirty="0"/>
              <a:t> </a:t>
            </a:r>
            <a:r>
              <a:rPr lang="fr-BE" sz="1400" i="1" dirty="0" err="1"/>
              <a:t>fed</a:t>
            </a:r>
            <a:r>
              <a:rPr lang="fr-BE" sz="1400" i="1" dirty="0"/>
              <a:t> to the plant in </a:t>
            </a:r>
            <a:r>
              <a:rPr lang="fr-BE" sz="1400" i="1" dirty="0" err="1"/>
              <a:t>thousands</a:t>
            </a:r>
            <a:r>
              <a:rPr lang="fr-BE" sz="1400" i="1" dirty="0"/>
              <a:t> of tons! </a:t>
            </a:r>
            <a:endParaRPr lang="fr-FR" sz="1400" i="1" dirty="0">
              <a:solidFill>
                <a:srgbClr val="C00000"/>
              </a:solidFill>
            </a:endParaRPr>
          </a:p>
        </p:txBody>
      </p:sp>
      <p:pic>
        <p:nvPicPr>
          <p:cNvPr id="15" name="Picture 7" descr="P104000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2D2D2"/>
              </a:clrFrom>
              <a:clrTo>
                <a:srgbClr val="D2D2D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3" r="17542"/>
          <a:stretch>
            <a:fillRect/>
          </a:stretch>
        </p:blipFill>
        <p:spPr bwMode="auto">
          <a:xfrm>
            <a:off x="7037052" y="3061175"/>
            <a:ext cx="1783420" cy="195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e 8"/>
          <p:cNvGrpSpPr/>
          <p:nvPr/>
        </p:nvGrpSpPr>
        <p:grpSpPr>
          <a:xfrm>
            <a:off x="3009660" y="3225681"/>
            <a:ext cx="4027392" cy="2034258"/>
            <a:chOff x="5854036" y="692696"/>
            <a:chExt cx="4508501" cy="2277269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4036" y="692696"/>
              <a:ext cx="4508501" cy="2277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9" name="Rectangle 128"/>
            <p:cNvSpPr/>
            <p:nvPr/>
          </p:nvSpPr>
          <p:spPr>
            <a:xfrm>
              <a:off x="7920513" y="2462133"/>
              <a:ext cx="1800200" cy="2842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050" dirty="0" smtClean="0"/>
                <a:t>© JF Douce, ArcelorMittal</a:t>
              </a:r>
              <a:endParaRPr lang="en-GB" sz="1050" dirty="0"/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1229312" y="3061175"/>
            <a:ext cx="1666516" cy="1248596"/>
            <a:chOff x="1186666" y="2918077"/>
            <a:chExt cx="1666516" cy="1248596"/>
          </a:xfrm>
        </p:grpSpPr>
        <p:pic>
          <p:nvPicPr>
            <p:cNvPr id="21" name="Picture 26" descr="Carajas_200_2"/>
            <p:cNvPicPr preferRelativeResize="0"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6666" y="2918077"/>
              <a:ext cx="1666516" cy="1248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 Box 33"/>
            <p:cNvSpPr txBox="1">
              <a:spLocks noChangeArrowheads="1"/>
            </p:cNvSpPr>
            <p:nvPr/>
          </p:nvSpPr>
          <p:spPr bwMode="auto">
            <a:xfrm>
              <a:off x="1186666" y="2918077"/>
              <a:ext cx="1666516" cy="200055"/>
            </a:xfrm>
            <a:prstGeom prst="rect">
              <a:avLst/>
            </a:prstGeom>
            <a:solidFill>
              <a:srgbClr val="DDDDDD">
                <a:alpha val="8117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fr-FR"/>
              </a:defPPr>
              <a:lvl1pPr algn="ctr">
                <a:defRPr sz="700"/>
              </a:lvl1pPr>
            </a:lstStyle>
            <a:p>
              <a:r>
                <a:rPr lang="en-GB" altLang="fr-FR" dirty="0"/>
                <a:t>Microspecular(granular) : &lt; 20 µm grains</a:t>
              </a:r>
            </a:p>
          </p:txBody>
        </p:sp>
      </p:grpSp>
      <p:grpSp>
        <p:nvGrpSpPr>
          <p:cNvPr id="18" name="Group 35"/>
          <p:cNvGrpSpPr>
            <a:grpSpLocks/>
          </p:cNvGrpSpPr>
          <p:nvPr/>
        </p:nvGrpSpPr>
        <p:grpSpPr bwMode="auto">
          <a:xfrm>
            <a:off x="798222" y="3775592"/>
            <a:ext cx="1666516" cy="1454234"/>
            <a:chOff x="1105" y="587"/>
            <a:chExt cx="4514" cy="3939"/>
          </a:xfrm>
        </p:grpSpPr>
        <p:pic>
          <p:nvPicPr>
            <p:cNvPr id="19" name="Picture 25" descr="ReX_200_1"/>
            <p:cNvPicPr preferRelativeResize="0"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" y="587"/>
              <a:ext cx="4514" cy="3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 Box 27"/>
            <p:cNvSpPr txBox="1">
              <a:spLocks noChangeArrowheads="1"/>
            </p:cNvSpPr>
            <p:nvPr/>
          </p:nvSpPr>
          <p:spPr bwMode="auto">
            <a:xfrm>
              <a:off x="1105" y="3984"/>
              <a:ext cx="4514" cy="542"/>
            </a:xfrm>
            <a:prstGeom prst="rect">
              <a:avLst/>
            </a:prstGeom>
            <a:solidFill>
              <a:srgbClr val="DDDDDD">
                <a:alpha val="5098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GB" altLang="fr-FR" sz="700" dirty="0"/>
                <a:t>Recrystallized : &lt; 50 µm irregular grains</a:t>
              </a:r>
            </a:p>
          </p:txBody>
        </p:sp>
      </p:grpSp>
      <p:sp>
        <p:nvSpPr>
          <p:cNvPr id="23" name="Text Box 27"/>
          <p:cNvSpPr txBox="1">
            <a:spLocks noChangeArrowheads="1"/>
          </p:cNvSpPr>
          <p:nvPr/>
        </p:nvSpPr>
        <p:spPr bwMode="auto">
          <a:xfrm>
            <a:off x="7037052" y="5029726"/>
            <a:ext cx="1783420" cy="415498"/>
          </a:xfrm>
          <a:prstGeom prst="rect">
            <a:avLst/>
          </a:prstGeom>
          <a:solidFill>
            <a:srgbClr val="DDDDDD">
              <a:alpha val="5098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altLang="fr-FR" sz="700" dirty="0" smtClean="0"/>
              <a:t>Sinter with relict Hem, Mgt </a:t>
            </a:r>
            <a:br>
              <a:rPr lang="en-GB" altLang="fr-FR" sz="700" dirty="0" smtClean="0"/>
            </a:br>
            <a:r>
              <a:rPr lang="en-GB" altLang="fr-FR" sz="700" dirty="0" smtClean="0"/>
              <a:t>+ Neoformed Hem </a:t>
            </a:r>
            <a:br>
              <a:rPr lang="en-GB" altLang="fr-FR" sz="700" dirty="0" smtClean="0"/>
            </a:br>
            <a:r>
              <a:rPr lang="en-GB" altLang="fr-FR" sz="700" dirty="0" smtClean="0"/>
              <a:t>+ Ca ferrites + Si glass</a:t>
            </a:r>
            <a:endParaRPr lang="en-GB" altLang="fr-FR" sz="700" dirty="0"/>
          </a:p>
        </p:txBody>
      </p:sp>
      <p:sp>
        <p:nvSpPr>
          <p:cNvPr id="10" name="Rectangle 9"/>
          <p:cNvSpPr/>
          <p:nvPr/>
        </p:nvSpPr>
        <p:spPr>
          <a:xfrm>
            <a:off x="5868144" y="5877272"/>
            <a:ext cx="2016223" cy="52322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/>
            <a:r>
              <a:rPr lang="fr-BE" sz="1400" i="1" dirty="0" smtClean="0">
                <a:solidFill>
                  <a:srgbClr val="C00000"/>
                </a:solidFill>
              </a:rPr>
              <a:t>Critical </a:t>
            </a:r>
            <a:r>
              <a:rPr lang="fr-BE" sz="1400" i="1" dirty="0" err="1">
                <a:solidFill>
                  <a:srgbClr val="C00000"/>
                </a:solidFill>
              </a:rPr>
              <a:t>sampling</a:t>
            </a:r>
            <a:r>
              <a:rPr lang="fr-BE" sz="1400" i="1" dirty="0">
                <a:solidFill>
                  <a:srgbClr val="C00000"/>
                </a:solidFill>
              </a:rPr>
              <a:t> issues!</a:t>
            </a:r>
          </a:p>
          <a:p>
            <a:pPr lvl="0"/>
            <a:r>
              <a:rPr lang="fr-BE" sz="1400" i="1" dirty="0">
                <a:solidFill>
                  <a:srgbClr val="C00000"/>
                </a:solidFill>
              </a:rPr>
              <a:t>Do more </a:t>
            </a:r>
            <a:r>
              <a:rPr lang="fr-BE" sz="1400" i="1" dirty="0" err="1">
                <a:solidFill>
                  <a:srgbClr val="C00000"/>
                </a:solidFill>
              </a:rPr>
              <a:t>less</a:t>
            </a:r>
            <a:r>
              <a:rPr lang="fr-BE" sz="1400" i="1" dirty="0">
                <a:solidFill>
                  <a:srgbClr val="C00000"/>
                </a:solidFill>
              </a:rPr>
              <a:t> </a:t>
            </a:r>
            <a:r>
              <a:rPr lang="fr-BE" sz="1400" i="1" dirty="0" err="1">
                <a:solidFill>
                  <a:srgbClr val="C00000"/>
                </a:solidFill>
              </a:rPr>
              <a:t>well</a:t>
            </a:r>
            <a:endParaRPr lang="fr-FR" sz="14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05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Applied</a:t>
            </a:r>
            <a:r>
              <a:rPr lang="fr-BE" dirty="0" smtClean="0"/>
              <a:t> </a:t>
            </a:r>
            <a:r>
              <a:rPr lang="fr-BE" dirty="0" err="1" smtClean="0"/>
              <a:t>Mineralogy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A PROGNOSTIC perspective</a:t>
            </a:r>
            <a:endParaRPr lang="en-GB" dirty="0"/>
          </a:p>
          <a:p>
            <a:pPr lvl="1"/>
            <a:r>
              <a:rPr lang="fr-BE" dirty="0" err="1" smtClean="0"/>
              <a:t>Geometallurgy</a:t>
            </a:r>
            <a:endParaRPr lang="fr-BE" dirty="0" smtClean="0"/>
          </a:p>
          <a:p>
            <a:pPr lvl="2"/>
            <a:r>
              <a:rPr lang="es-PE" dirty="0" err="1" smtClean="0"/>
              <a:t>Deposit</a:t>
            </a:r>
            <a:endParaRPr lang="es-PE" dirty="0" smtClean="0"/>
          </a:p>
          <a:p>
            <a:pPr lvl="3"/>
            <a:r>
              <a:rPr lang="es-PE" b="1" dirty="0" smtClean="0"/>
              <a:t>Regional</a:t>
            </a:r>
            <a:r>
              <a:rPr lang="es-PE" dirty="0" smtClean="0"/>
              <a:t> </a:t>
            </a:r>
            <a:r>
              <a:rPr lang="es-PE" dirty="0" err="1" smtClean="0"/>
              <a:t>Variability</a:t>
            </a:r>
            <a:r>
              <a:rPr lang="es-PE" dirty="0" smtClean="0"/>
              <a:t>,…</a:t>
            </a:r>
            <a:endParaRPr lang="es-PE" dirty="0"/>
          </a:p>
          <a:p>
            <a:pPr lvl="3"/>
            <a:r>
              <a:rPr lang="es-PE" dirty="0" err="1" smtClean="0"/>
              <a:t>Zonation</a:t>
            </a:r>
            <a:r>
              <a:rPr lang="es-PE" dirty="0" smtClean="0"/>
              <a:t>, </a:t>
            </a:r>
            <a:r>
              <a:rPr lang="es-PE" dirty="0" err="1" smtClean="0"/>
              <a:t>stratification</a:t>
            </a:r>
            <a:r>
              <a:rPr lang="es-PE" dirty="0" smtClean="0"/>
              <a:t>,…</a:t>
            </a:r>
          </a:p>
          <a:p>
            <a:pPr lvl="3"/>
            <a:r>
              <a:rPr lang="es-PE" dirty="0" err="1" smtClean="0"/>
              <a:t>Faults</a:t>
            </a:r>
            <a:r>
              <a:rPr lang="es-PE" dirty="0" smtClean="0"/>
              <a:t>, </a:t>
            </a:r>
            <a:r>
              <a:rPr lang="es-PE" b="1" dirty="0" err="1"/>
              <a:t>Geomechanical</a:t>
            </a:r>
            <a:r>
              <a:rPr lang="es-PE" dirty="0"/>
              <a:t> </a:t>
            </a:r>
            <a:r>
              <a:rPr lang="es-PE" dirty="0" err="1" smtClean="0"/>
              <a:t>testing</a:t>
            </a:r>
            <a:r>
              <a:rPr lang="es-PE" dirty="0" smtClean="0"/>
              <a:t>,…</a:t>
            </a:r>
          </a:p>
          <a:p>
            <a:pPr lvl="2"/>
            <a:r>
              <a:rPr lang="es-PE" dirty="0" smtClean="0"/>
              <a:t>Rock/Ore</a:t>
            </a:r>
          </a:p>
          <a:p>
            <a:pPr lvl="3"/>
            <a:r>
              <a:rPr lang="es-PE" b="1" dirty="0" smtClean="0"/>
              <a:t>Local</a:t>
            </a:r>
            <a:r>
              <a:rPr lang="es-PE" dirty="0" smtClean="0"/>
              <a:t> </a:t>
            </a:r>
            <a:r>
              <a:rPr lang="es-PE" dirty="0" err="1" smtClean="0"/>
              <a:t>Variability</a:t>
            </a:r>
            <a:r>
              <a:rPr lang="es-PE" dirty="0" smtClean="0"/>
              <a:t>,…</a:t>
            </a:r>
          </a:p>
          <a:p>
            <a:pPr lvl="3"/>
            <a:r>
              <a:rPr lang="es-PE" dirty="0" smtClean="0"/>
              <a:t>Grade </a:t>
            </a:r>
            <a:r>
              <a:rPr lang="es-PE" u="sng" dirty="0" smtClean="0"/>
              <a:t>and</a:t>
            </a:r>
            <a:r>
              <a:rPr lang="es-PE" dirty="0" smtClean="0"/>
              <a:t> </a:t>
            </a:r>
            <a:r>
              <a:rPr lang="es-PE" dirty="0" err="1" smtClean="0"/>
              <a:t>Mineralogy</a:t>
            </a:r>
            <a:r>
              <a:rPr lang="es-PE" dirty="0" smtClean="0"/>
              <a:t> </a:t>
            </a:r>
          </a:p>
          <a:p>
            <a:pPr lvl="3"/>
            <a:r>
              <a:rPr lang="es-PE" dirty="0" err="1" smtClean="0"/>
              <a:t>Pores</a:t>
            </a:r>
            <a:r>
              <a:rPr lang="es-PE" dirty="0" smtClean="0"/>
              <a:t>, Fractures, </a:t>
            </a:r>
            <a:br>
              <a:rPr lang="es-PE" dirty="0" smtClean="0"/>
            </a:br>
            <a:r>
              <a:rPr lang="es-PE" dirty="0" err="1" smtClean="0"/>
              <a:t>Grain</a:t>
            </a:r>
            <a:r>
              <a:rPr lang="es-PE" dirty="0" smtClean="0"/>
              <a:t> </a:t>
            </a:r>
            <a:r>
              <a:rPr lang="es-PE" dirty="0" err="1" smtClean="0"/>
              <a:t>size</a:t>
            </a:r>
            <a:r>
              <a:rPr lang="es-PE" dirty="0" smtClean="0"/>
              <a:t>, </a:t>
            </a:r>
            <a:r>
              <a:rPr lang="es-PE" dirty="0" err="1" smtClean="0"/>
              <a:t>shape</a:t>
            </a:r>
            <a:r>
              <a:rPr lang="es-PE" dirty="0" smtClean="0"/>
              <a:t>, </a:t>
            </a:r>
            <a:r>
              <a:rPr lang="es-PE" dirty="0" err="1" smtClean="0"/>
              <a:t>arrangements</a:t>
            </a:r>
            <a:r>
              <a:rPr lang="es-PE" dirty="0" smtClean="0"/>
              <a:t>, …</a:t>
            </a:r>
          </a:p>
          <a:p>
            <a:pPr lvl="3"/>
            <a:r>
              <a:rPr lang="es-PE" b="1" dirty="0" err="1"/>
              <a:t>Mineralurgical</a:t>
            </a:r>
            <a:r>
              <a:rPr lang="es-PE" dirty="0"/>
              <a:t> </a:t>
            </a:r>
            <a:r>
              <a:rPr lang="es-PE" dirty="0" err="1" smtClean="0"/>
              <a:t>testing</a:t>
            </a:r>
            <a:r>
              <a:rPr lang="es-PE" dirty="0" smtClean="0"/>
              <a:t>,…</a:t>
            </a:r>
            <a:endParaRPr lang="es-PE" dirty="0"/>
          </a:p>
          <a:p>
            <a:pPr lvl="2"/>
            <a:r>
              <a:rPr lang="es-PE" dirty="0" err="1" smtClean="0"/>
              <a:t>Particulate</a:t>
            </a:r>
            <a:r>
              <a:rPr lang="es-PE" dirty="0" smtClean="0"/>
              <a:t> </a:t>
            </a:r>
            <a:r>
              <a:rPr lang="es-PE" dirty="0" err="1" smtClean="0"/>
              <a:t>system</a:t>
            </a:r>
            <a:endParaRPr lang="es-PE" dirty="0" smtClean="0"/>
          </a:p>
          <a:p>
            <a:pPr lvl="3"/>
            <a:r>
              <a:rPr lang="es-PE" b="1" dirty="0" err="1" smtClean="0"/>
              <a:t>Interparticle</a:t>
            </a:r>
            <a:r>
              <a:rPr lang="es-PE" dirty="0" smtClean="0"/>
              <a:t> </a:t>
            </a:r>
            <a:r>
              <a:rPr lang="es-PE" dirty="0" err="1" smtClean="0"/>
              <a:t>variability</a:t>
            </a:r>
            <a:r>
              <a:rPr lang="es-PE" dirty="0" smtClean="0"/>
              <a:t> (</a:t>
            </a:r>
            <a:r>
              <a:rPr lang="es-PE" dirty="0" err="1" smtClean="0"/>
              <a:t>Liberation</a:t>
            </a:r>
            <a:r>
              <a:rPr lang="es-PE" dirty="0" smtClean="0"/>
              <a:t>)</a:t>
            </a:r>
          </a:p>
          <a:p>
            <a:pPr lvl="3"/>
            <a:r>
              <a:rPr lang="es-PE" dirty="0" err="1" smtClean="0"/>
              <a:t>Microchemical</a:t>
            </a:r>
            <a:r>
              <a:rPr lang="es-PE" dirty="0" smtClean="0"/>
              <a:t> </a:t>
            </a:r>
            <a:r>
              <a:rPr lang="es-PE" dirty="0" err="1" smtClean="0"/>
              <a:t>probing</a:t>
            </a:r>
            <a:r>
              <a:rPr lang="es-PE" dirty="0"/>
              <a:t>,…</a:t>
            </a:r>
          </a:p>
          <a:p>
            <a:pPr lvl="1"/>
            <a:endParaRPr lang="fr-BE" dirty="0"/>
          </a:p>
          <a:p>
            <a:pPr lvl="1">
              <a:buClrTx/>
            </a:pPr>
            <a:endParaRPr lang="en-GB" dirty="0" smtClean="0"/>
          </a:p>
          <a:p>
            <a:pPr lvl="1">
              <a:buClrTx/>
            </a:pPr>
            <a:endParaRPr lang="en-GB" dirty="0" smtClean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dirty="0" err="1" smtClean="0"/>
              <a:t>Choosing</a:t>
            </a:r>
            <a:r>
              <a:rPr lang="fr-BE" dirty="0" smtClean="0"/>
              <a:t> the right perspective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8805863" y="6524625"/>
            <a:ext cx="338137" cy="233363"/>
          </a:xfrm>
        </p:spPr>
        <p:txBody>
          <a:bodyPr/>
          <a:lstStyle/>
          <a:p>
            <a:fld id="{366C3FA5-BCF1-4293-BDB2-C23140B060F6}" type="slidenum">
              <a:rPr lang="fr-BE" smtClean="0"/>
              <a:pPr/>
              <a:t>7</a:t>
            </a:fld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83568" y="5483165"/>
            <a:ext cx="6656260" cy="67197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2700" tIns="12700" rIns="12700" bIns="12700">
            <a:spAutoFit/>
          </a:bodyPr>
          <a:lstStyle/>
          <a:p>
            <a:r>
              <a:rPr lang="fr-BE" sz="1400" i="1" dirty="0"/>
              <a:t>A </a:t>
            </a:r>
            <a:r>
              <a:rPr lang="fr-BE" sz="1400" i="1" dirty="0" err="1"/>
              <a:t>geometallurgist</a:t>
            </a:r>
            <a:r>
              <a:rPr lang="fr-BE" sz="1400" i="1" dirty="0"/>
              <a:t> </a:t>
            </a:r>
            <a:r>
              <a:rPr lang="fr-BE" sz="1400" i="1" dirty="0" err="1" smtClean="0"/>
              <a:t>gathers</a:t>
            </a:r>
            <a:r>
              <a:rPr lang="fr-BE" sz="1400" i="1" dirty="0" smtClean="0"/>
              <a:t> quantitative data as input to </a:t>
            </a:r>
            <a:r>
              <a:rPr lang="fr-BE" sz="1400" i="1" dirty="0" err="1" smtClean="0"/>
              <a:t>models</a:t>
            </a:r>
            <a:r>
              <a:rPr lang="fr-BE" sz="1400" i="1" dirty="0" smtClean="0"/>
              <a:t> for </a:t>
            </a:r>
            <a:r>
              <a:rPr lang="fr-BE" sz="1400" i="1" dirty="0" err="1" smtClean="0"/>
              <a:t>predicting</a:t>
            </a:r>
            <a:r>
              <a:rPr lang="fr-BE" sz="1400" i="1" dirty="0" smtClean="0"/>
              <a:t> </a:t>
            </a:r>
            <a:r>
              <a:rPr lang="fr-BE" sz="1400" i="1" dirty="0" err="1" smtClean="0"/>
              <a:t>behaviour</a:t>
            </a:r>
            <a:r>
              <a:rPr lang="fr-BE" sz="1400" i="1" dirty="0" smtClean="0"/>
              <a:t> in </a:t>
            </a:r>
            <a:r>
              <a:rPr lang="fr-BE" sz="1400" i="1" dirty="0" err="1" smtClean="0"/>
              <a:t>several</a:t>
            </a:r>
            <a:r>
              <a:rPr lang="fr-BE" sz="1400" i="1" dirty="0" smtClean="0"/>
              <a:t> </a:t>
            </a:r>
            <a:r>
              <a:rPr lang="fr-BE" sz="1400" i="1" dirty="0" err="1" smtClean="0"/>
              <a:t>industrial</a:t>
            </a:r>
            <a:r>
              <a:rPr lang="fr-BE" sz="1400" i="1" dirty="0" smtClean="0"/>
              <a:t> </a:t>
            </a:r>
            <a:r>
              <a:rPr lang="fr-BE" sz="1400" i="1" dirty="0" err="1" smtClean="0"/>
              <a:t>processes</a:t>
            </a:r>
            <a:r>
              <a:rPr lang="fr-BE" sz="1400" i="1" dirty="0" smtClean="0"/>
              <a:t> (</a:t>
            </a:r>
            <a:r>
              <a:rPr lang="fr-BE" sz="1400" i="1" dirty="0" err="1" smtClean="0"/>
              <a:t>blasting</a:t>
            </a:r>
            <a:r>
              <a:rPr lang="fr-BE" sz="1400" i="1" dirty="0" smtClean="0"/>
              <a:t>; </a:t>
            </a:r>
            <a:r>
              <a:rPr lang="fr-BE" sz="1400" i="1" dirty="0" err="1" smtClean="0"/>
              <a:t>grinding</a:t>
            </a:r>
            <a:r>
              <a:rPr lang="fr-BE" sz="1400" i="1" dirty="0" smtClean="0"/>
              <a:t>; </a:t>
            </a:r>
            <a:r>
              <a:rPr lang="fr-BE" sz="1400" i="1" dirty="0" err="1" smtClean="0"/>
              <a:t>leaching</a:t>
            </a:r>
            <a:r>
              <a:rPr lang="fr-BE" sz="1400" i="1" dirty="0" smtClean="0"/>
              <a:t>; </a:t>
            </a:r>
            <a:r>
              <a:rPr lang="fr-BE" sz="1400" i="1" dirty="0" err="1" smtClean="0"/>
              <a:t>flotation</a:t>
            </a:r>
            <a:r>
              <a:rPr lang="fr-BE" sz="1400" i="1" dirty="0" smtClean="0"/>
              <a:t>;…)</a:t>
            </a:r>
          </a:p>
          <a:p>
            <a:r>
              <a:rPr lang="fr-BE" sz="1400" i="1" dirty="0" smtClean="0"/>
              <a:t>He </a:t>
            </a:r>
            <a:r>
              <a:rPr lang="fr-BE" sz="1400" i="1" dirty="0" err="1" smtClean="0"/>
              <a:t>considers</a:t>
            </a:r>
            <a:r>
              <a:rPr lang="fr-BE" sz="1400" i="1" dirty="0" smtClean="0"/>
              <a:t> </a:t>
            </a:r>
            <a:r>
              <a:rPr lang="fr-BE" sz="1400" i="1" dirty="0" err="1" smtClean="0"/>
              <a:t>valuable</a:t>
            </a:r>
            <a:r>
              <a:rPr lang="fr-BE" sz="1400" i="1" dirty="0" smtClean="0"/>
              <a:t>, </a:t>
            </a:r>
            <a:r>
              <a:rPr lang="fr-BE" sz="1400" i="1" dirty="0" err="1" smtClean="0"/>
              <a:t>deleterious</a:t>
            </a:r>
            <a:r>
              <a:rPr lang="fr-BE" sz="1400" i="1" dirty="0" smtClean="0"/>
              <a:t> and gangue-</a:t>
            </a:r>
            <a:r>
              <a:rPr lang="fr-BE" sz="1400" i="1" dirty="0" err="1" smtClean="0"/>
              <a:t>forming</a:t>
            </a:r>
            <a:r>
              <a:rPr lang="fr-BE" sz="1400" i="1" dirty="0" smtClean="0"/>
              <a:t> </a:t>
            </a:r>
            <a:r>
              <a:rPr lang="fr-BE" sz="1400" i="1" dirty="0" err="1" smtClean="0"/>
              <a:t>minerals</a:t>
            </a:r>
            <a:endParaRPr lang="fr-BE" sz="1400" i="1" dirty="0"/>
          </a:p>
        </p:txBody>
      </p:sp>
      <p:sp>
        <p:nvSpPr>
          <p:cNvPr id="43" name="Rectangle 42"/>
          <p:cNvSpPr/>
          <p:nvPr/>
        </p:nvSpPr>
        <p:spPr>
          <a:xfrm>
            <a:off x="6043684" y="5710435"/>
            <a:ext cx="2592288" cy="76944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/>
            <a:r>
              <a:rPr lang="en-US" sz="1100" i="1" dirty="0" smtClean="0">
                <a:solidFill>
                  <a:srgbClr val="C00000"/>
                </a:solidFill>
              </a:rPr>
              <a:t>Sampling, Geostatistics and Stereology: </a:t>
            </a:r>
          </a:p>
          <a:p>
            <a:pPr lvl="1"/>
            <a:r>
              <a:rPr lang="en-US" sz="1100" i="1" dirty="0" smtClean="0">
                <a:solidFill>
                  <a:srgbClr val="C00000"/>
                </a:solidFill>
              </a:rPr>
              <a:t>3D </a:t>
            </a:r>
            <a:r>
              <a:rPr lang="en-US" sz="1100" i="1" dirty="0">
                <a:solidFill>
                  <a:srgbClr val="C00000"/>
                </a:solidFill>
              </a:rPr>
              <a:t>from cores</a:t>
            </a:r>
          </a:p>
          <a:p>
            <a:pPr lvl="1"/>
            <a:r>
              <a:rPr lang="en-US" sz="1100" i="1" dirty="0">
                <a:solidFill>
                  <a:srgbClr val="C00000"/>
                </a:solidFill>
              </a:rPr>
              <a:t>3D from sections</a:t>
            </a:r>
          </a:p>
          <a:p>
            <a:pPr lvl="1"/>
            <a:r>
              <a:rPr lang="en-US" sz="1100" i="1" dirty="0">
                <a:solidFill>
                  <a:srgbClr val="C00000"/>
                </a:solidFill>
              </a:rPr>
              <a:t>3D from tomography</a:t>
            </a:r>
          </a:p>
        </p:txBody>
      </p:sp>
      <p:pic>
        <p:nvPicPr>
          <p:cNvPr id="4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15782" y="1308312"/>
            <a:ext cx="2828218" cy="17281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12" descr="pierres_4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46" b="17446"/>
          <a:stretch/>
        </p:blipFill>
        <p:spPr bwMode="auto">
          <a:xfrm>
            <a:off x="6607803" y="2774306"/>
            <a:ext cx="2244176" cy="146114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42" descr="IMGP485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45" t="29945" r="29945" b="29945"/>
          <a:stretch/>
        </p:blipFill>
        <p:spPr bwMode="auto">
          <a:xfrm>
            <a:off x="6678656" y="4266122"/>
            <a:ext cx="2102470" cy="13951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098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 err="1" smtClean="0">
                <a:ln w="12700">
                  <a:solidFill>
                    <a:srgbClr val="303030"/>
                  </a:solidFill>
                </a:ln>
                <a:solidFill>
                  <a:srgbClr val="808DA9"/>
                </a:solidFill>
              </a:rPr>
              <a:t>Geometallurgy</a:t>
            </a:r>
            <a:r>
              <a:rPr lang="fr-BE" dirty="0" smtClean="0">
                <a:ln w="12700">
                  <a:solidFill>
                    <a:srgbClr val="303030"/>
                  </a:solidFill>
                </a:ln>
                <a:solidFill>
                  <a:srgbClr val="808DA9"/>
                </a:solidFill>
              </a:rPr>
              <a:t/>
            </a:r>
            <a:br>
              <a:rPr lang="fr-BE" dirty="0" smtClean="0">
                <a:ln w="12700">
                  <a:solidFill>
                    <a:srgbClr val="303030"/>
                  </a:solidFill>
                </a:ln>
                <a:solidFill>
                  <a:srgbClr val="808DA9"/>
                </a:solidFill>
              </a:rPr>
            </a:br>
            <a:r>
              <a:rPr lang="en-US" dirty="0" smtClean="0">
                <a:ln w="12700">
                  <a:solidFill>
                    <a:srgbClr val="303030"/>
                  </a:solidFill>
                </a:ln>
                <a:solidFill>
                  <a:srgbClr val="808DA9"/>
                </a:solidFill>
              </a:rPr>
              <a:t/>
            </a:r>
            <a:br>
              <a:rPr lang="en-US" dirty="0" smtClean="0">
                <a:ln w="12700">
                  <a:solidFill>
                    <a:srgbClr val="303030"/>
                  </a:solidFill>
                </a:ln>
                <a:solidFill>
                  <a:srgbClr val="808DA9"/>
                </a:solidFill>
              </a:rPr>
            </a:br>
            <a:r>
              <a:rPr lang="en-US" sz="3600" b="0" dirty="0" smtClean="0">
                <a:ln w="12700">
                  <a:solidFill>
                    <a:srgbClr val="303030"/>
                  </a:solidFill>
                </a:ln>
                <a:solidFill>
                  <a:prstClr val="white"/>
                </a:solidFill>
              </a:rPr>
              <a:t>Developing the right tools</a:t>
            </a:r>
            <a:endParaRPr lang="fr-BE" sz="3600" b="0" dirty="0">
              <a:ln w="12700">
                <a:solidFill>
                  <a:srgbClr val="303030"/>
                </a:solidFill>
              </a:ln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22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Geometallurgy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Macro </a:t>
            </a:r>
            <a:r>
              <a:rPr lang="fr-BE" dirty="0" err="1" smtClean="0"/>
              <a:t>scale</a:t>
            </a:r>
            <a:r>
              <a:rPr lang="fr-BE" dirty="0" smtClean="0"/>
              <a:t> (</a:t>
            </a:r>
            <a:r>
              <a:rPr lang="fr-BE" dirty="0" err="1" smtClean="0"/>
              <a:t>Deposit</a:t>
            </a:r>
            <a:r>
              <a:rPr lang="fr-BE" dirty="0" smtClean="0"/>
              <a:t>)</a:t>
            </a:r>
          </a:p>
          <a:p>
            <a:pPr lvl="1"/>
            <a:r>
              <a:rPr lang="fr-BE" dirty="0" err="1" smtClean="0"/>
              <a:t>Opto-Mechanical</a:t>
            </a:r>
            <a:r>
              <a:rPr lang="fr-BE" dirty="0" smtClean="0"/>
              <a:t> </a:t>
            </a:r>
            <a:r>
              <a:rPr lang="fr-BE" dirty="0" err="1" smtClean="0"/>
              <a:t>Core</a:t>
            </a:r>
            <a:r>
              <a:rPr lang="fr-BE" dirty="0" smtClean="0"/>
              <a:t>-scanning</a:t>
            </a:r>
          </a:p>
          <a:p>
            <a:pPr lvl="2"/>
            <a:endParaRPr lang="fr-BE" dirty="0" smtClean="0"/>
          </a:p>
          <a:p>
            <a:pPr lvl="2"/>
            <a:r>
              <a:rPr lang="en-GB" dirty="0"/>
              <a:t>Decamp X., Barnabé P</a:t>
            </a:r>
            <a:r>
              <a:rPr lang="en-GB" dirty="0" smtClean="0"/>
              <a:t>., Pirard E., </a:t>
            </a:r>
            <a:r>
              <a:rPr lang="en-GB" dirty="0"/>
              <a:t>IMA </a:t>
            </a:r>
            <a:r>
              <a:rPr lang="en-GB" dirty="0" smtClean="0"/>
              <a:t>(2014)</a:t>
            </a:r>
            <a:r>
              <a:rPr lang="fr-BE" dirty="0"/>
              <a:t/>
            </a:r>
            <a:br>
              <a:rPr lang="fr-BE" dirty="0"/>
            </a:br>
            <a:r>
              <a:rPr lang="fr-BE" sz="1100" dirty="0" smtClean="0"/>
              <a:t>LITHOLOGICAL MAPPING FROM OPTICAL  &amp; MECHANICAL MEASUREMENTS</a:t>
            </a:r>
            <a:r>
              <a:rPr lang="fr-BE" sz="1100" dirty="0"/>
              <a:t/>
            </a:r>
            <a:br>
              <a:rPr lang="fr-BE" sz="1100" dirty="0"/>
            </a:br>
            <a:r>
              <a:rPr lang="fr-BE" sz="1100" dirty="0" smtClean="0"/>
              <a:t>HYPERSPECTRAL IMAGING &amp; 3D SENSING</a:t>
            </a:r>
            <a:endParaRPr lang="fr-BE" sz="1100" dirty="0"/>
          </a:p>
          <a:p>
            <a:pPr lvl="2"/>
            <a:endParaRPr lang="fr-BE" dirty="0" smtClean="0"/>
          </a:p>
          <a:p>
            <a:pPr lvl="2"/>
            <a:endParaRPr lang="fr-BE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dirty="0" err="1" smtClean="0"/>
              <a:t>Developping</a:t>
            </a:r>
            <a:r>
              <a:rPr lang="fr-BE" dirty="0" smtClean="0"/>
              <a:t> the right </a:t>
            </a:r>
            <a:r>
              <a:rPr lang="fr-BE" dirty="0" err="1" smtClean="0"/>
              <a:t>tools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8805863" y="6310162"/>
            <a:ext cx="338137" cy="233363"/>
          </a:xfrm>
        </p:spPr>
        <p:txBody>
          <a:bodyPr/>
          <a:lstStyle/>
          <a:p>
            <a:fld id="{366C3FA5-BCF1-4293-BDB2-C23140B060F6}" type="slidenum">
              <a:rPr lang="fr-BE" smtClean="0"/>
              <a:pPr/>
              <a:t>9</a:t>
            </a:fld>
            <a:endParaRPr lang="fr-BE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415234"/>
            <a:ext cx="1681757" cy="2242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pic>
        <p:nvPicPr>
          <p:cNvPr id="8" name="Picture 15" descr="019_MLL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9" r="31579"/>
          <a:stretch/>
        </p:blipFill>
        <p:spPr bwMode="auto">
          <a:xfrm>
            <a:off x="7956376" y="5300792"/>
            <a:ext cx="504056" cy="1029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e 11"/>
          <p:cNvGrpSpPr/>
          <p:nvPr/>
        </p:nvGrpSpPr>
        <p:grpSpPr>
          <a:xfrm>
            <a:off x="2699792" y="4005064"/>
            <a:ext cx="1260926" cy="2238144"/>
            <a:chOff x="6076934" y="4195441"/>
            <a:chExt cx="1260926" cy="2238144"/>
          </a:xfrm>
        </p:grpSpPr>
        <p:pic>
          <p:nvPicPr>
            <p:cNvPr id="13" name="Picture 2" descr="C:\Users\Eric P\Documents\MiCa\MiCa Publications\MICA_PUB_2010\2010_01_02_03 WCPT6 Nürnberg\Wombat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6934" y="4195441"/>
              <a:ext cx="1260926" cy="2238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ZoneTexte 13"/>
            <p:cNvSpPr txBox="1"/>
            <p:nvPr/>
          </p:nvSpPr>
          <p:spPr>
            <a:xfrm>
              <a:off x="6293020" y="6042774"/>
              <a:ext cx="828753" cy="338554"/>
            </a:xfrm>
            <a:prstGeom prst="rect">
              <a:avLst/>
            </a:prstGeom>
            <a:solidFill>
              <a:schemeClr val="bg2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r>
                <a:rPr lang="fr-BE" sz="1600" i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EPSLOG</a:t>
              </a:r>
              <a:endParaRPr lang="fr-BE" sz="1600" i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88224" y="1268760"/>
            <a:ext cx="2828218" cy="17281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798" y="3039865"/>
            <a:ext cx="1636858" cy="2231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583815"/>
            <a:ext cx="2236862" cy="157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5443749" y="3303149"/>
            <a:ext cx="20501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AU" sz="1200" dirty="0" smtClean="0">
                <a:solidFill>
                  <a:srgbClr val="CC3300"/>
                </a:solidFill>
              </a:rPr>
              <a:t>Co-registered diffuse reflectance imaging</a:t>
            </a:r>
          </a:p>
          <a:p>
            <a:pPr lvl="0" algn="ctr"/>
            <a:r>
              <a:rPr lang="en-AU" sz="1200" dirty="0" smtClean="0">
                <a:solidFill>
                  <a:srgbClr val="CC3300"/>
                </a:solidFill>
              </a:rPr>
              <a:t>Cam 1 : 400 nm - 1000 nm</a:t>
            </a:r>
          </a:p>
          <a:p>
            <a:pPr lvl="0" algn="ctr"/>
            <a:r>
              <a:rPr lang="en-AU" sz="1200" dirty="0" smtClean="0">
                <a:solidFill>
                  <a:srgbClr val="CC3300"/>
                </a:solidFill>
              </a:rPr>
              <a:t>Cam 2 : 970 nm – 2500 nm</a:t>
            </a:r>
            <a:endParaRPr lang="fr-FR" sz="1200" dirty="0">
              <a:solidFill>
                <a:srgbClr val="CC33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99792" y="6237312"/>
            <a:ext cx="12609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200" dirty="0" smtClean="0">
                <a:solidFill>
                  <a:srgbClr val="CC3300"/>
                </a:solidFill>
              </a:rPr>
              <a:t>Scratch test</a:t>
            </a:r>
            <a:endParaRPr lang="en-GB" dirty="0"/>
          </a:p>
        </p:txBody>
      </p:sp>
      <p:grpSp>
        <p:nvGrpSpPr>
          <p:cNvPr id="11" name="Groupe 10"/>
          <p:cNvGrpSpPr/>
          <p:nvPr/>
        </p:nvGrpSpPr>
        <p:grpSpPr>
          <a:xfrm>
            <a:off x="7524328" y="4068688"/>
            <a:ext cx="1368152" cy="1030254"/>
            <a:chOff x="7524328" y="3985806"/>
            <a:chExt cx="1368152" cy="1030254"/>
          </a:xfrm>
        </p:grpSpPr>
        <p:pic>
          <p:nvPicPr>
            <p:cNvPr id="7" name="Picture 13" descr="clust_01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3988690"/>
              <a:ext cx="1368152" cy="1027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7956376" y="3988690"/>
              <a:ext cx="504056" cy="1027370"/>
            </a:xfrm>
            <a:prstGeom prst="rect">
              <a:avLst/>
            </a:prstGeom>
            <a:solidFill>
              <a:srgbClr val="FFFFFF">
                <a:alpha val="2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524328" y="3985806"/>
              <a:ext cx="504056" cy="1027370"/>
            </a:xfrm>
            <a:prstGeom prst="rect">
              <a:avLst/>
            </a:prstGeom>
            <a:gradFill flip="none" rotWithShape="1">
              <a:gsLst>
                <a:gs pos="0">
                  <a:schemeClr val="accent6"/>
                </a:gs>
                <a:gs pos="67000">
                  <a:srgbClr val="FFFFFF">
                    <a:shade val="67500"/>
                    <a:satMod val="115000"/>
                    <a:alpha val="82000"/>
                  </a:srgbClr>
                </a:gs>
                <a:gs pos="100000">
                  <a:srgbClr val="FFFFFF">
                    <a:shade val="100000"/>
                    <a:satMod val="115000"/>
                    <a:alpha val="1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/>
            <p:cNvSpPr/>
            <p:nvPr/>
          </p:nvSpPr>
          <p:spPr>
            <a:xfrm rot="10800000">
              <a:off x="8383424" y="3985806"/>
              <a:ext cx="504056" cy="1027370"/>
            </a:xfrm>
            <a:prstGeom prst="rect">
              <a:avLst/>
            </a:prstGeom>
            <a:gradFill flip="none" rotWithShape="1">
              <a:gsLst>
                <a:gs pos="0">
                  <a:schemeClr val="accent6"/>
                </a:gs>
                <a:gs pos="67000">
                  <a:srgbClr val="FFFFFF">
                    <a:shade val="67500"/>
                    <a:satMod val="115000"/>
                    <a:alpha val="82000"/>
                  </a:srgbClr>
                </a:gs>
                <a:gs pos="100000">
                  <a:srgbClr val="FFFFFF">
                    <a:shade val="100000"/>
                    <a:satMod val="115000"/>
                    <a:alpha val="1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6626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MMe_13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thermiqu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iqu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1361</TotalTime>
  <Words>1116</Words>
  <Application>Microsoft Office PowerPoint</Application>
  <PresentationFormat>Affichage à l'écran (4:3)</PresentationFormat>
  <Paragraphs>307</Paragraphs>
  <Slides>26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GeMMe_13</vt:lpstr>
      <vt:lpstr>From Geometallurgy to Ecometallurgy Building mines for the future</vt:lpstr>
      <vt:lpstr>GeMMe</vt:lpstr>
      <vt:lpstr>Applied Mineralogy  Choosing the right perspective</vt:lpstr>
      <vt:lpstr>Applied Mineralogy</vt:lpstr>
      <vt:lpstr>Applied Mineralogy</vt:lpstr>
      <vt:lpstr>Applied Mineralogy</vt:lpstr>
      <vt:lpstr>Applied Mineralogy</vt:lpstr>
      <vt:lpstr>Geometallurgy  Developing the right tools</vt:lpstr>
      <vt:lpstr>Geometallurgy</vt:lpstr>
      <vt:lpstr>Geometallurgy</vt:lpstr>
      <vt:lpstr>Geometallurgy</vt:lpstr>
      <vt:lpstr>Geometallurgy</vt:lpstr>
      <vt:lpstr>Geometallurgy</vt:lpstr>
      <vt:lpstr>Geometallurgy</vt:lpstr>
      <vt:lpstr>Présentation PowerPoint</vt:lpstr>
      <vt:lpstr>Ecometallurgy</vt:lpstr>
      <vt:lpstr>Ecometallurgy</vt:lpstr>
      <vt:lpstr>Ecometallurgy</vt:lpstr>
      <vt:lpstr>Evolution of Products</vt:lpstr>
      <vt:lpstr>Building Mines for the Future</vt:lpstr>
      <vt:lpstr>Building Mines for the Future</vt:lpstr>
      <vt:lpstr>Building Mines for the Future</vt:lpstr>
      <vt:lpstr>Building Mines for the Future</vt:lpstr>
      <vt:lpstr>Perspectives</vt:lpstr>
      <vt:lpstr>Perspectives</vt:lpstr>
      <vt:lpstr>Thank You</vt:lpstr>
    </vt:vector>
  </TitlesOfParts>
  <Company>Université de Liège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Sustainable resource availability. Ge, Ni, Al three contrasting stories</dc:title>
  <dc:creator>Eric Pirard</dc:creator>
  <cp:lastModifiedBy>Eric Pirard</cp:lastModifiedBy>
  <cp:revision>159</cp:revision>
  <dcterms:created xsi:type="dcterms:W3CDTF">2014-05-13T15:02:41Z</dcterms:created>
  <dcterms:modified xsi:type="dcterms:W3CDTF">2014-09-01T21:16:00Z</dcterms:modified>
</cp:coreProperties>
</file>