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0" r:id="rId3"/>
    <p:sldId id="280" r:id="rId4"/>
    <p:sldId id="257" r:id="rId5"/>
    <p:sldId id="277" r:id="rId6"/>
    <p:sldId id="278" r:id="rId7"/>
    <p:sldId id="271" r:id="rId8"/>
    <p:sldId id="272" r:id="rId9"/>
    <p:sldId id="273" r:id="rId10"/>
    <p:sldId id="274" r:id="rId11"/>
    <p:sldId id="275" r:id="rId12"/>
    <p:sldId id="276" r:id="rId13"/>
    <p:sldId id="279" r:id="rId14"/>
    <p:sldId id="25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3" autoAdjust="0"/>
    <p:restoredTop sz="79715" autoAdjust="0"/>
  </p:normalViewPr>
  <p:slideViewPr>
    <p:cSldViewPr>
      <p:cViewPr varScale="1">
        <p:scale>
          <a:sx n="58" d="100"/>
          <a:sy n="58" d="100"/>
        </p:scale>
        <p:origin x="-172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90A736-682E-43EC-BA73-5A9ABC74522A}" type="datetimeFigureOut">
              <a:rPr lang="fr-BE" smtClean="0"/>
              <a:t>20-08-14</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E2355-7C96-4511-BE1F-F737D142288E}" type="slidenum">
              <a:rPr lang="fr-BE" smtClean="0"/>
              <a:t>‹N°›</a:t>
            </a:fld>
            <a:endParaRPr lang="fr-BE"/>
          </a:p>
        </p:txBody>
      </p:sp>
    </p:spTree>
    <p:extLst>
      <p:ext uri="{BB962C8B-B14F-4D97-AF65-F5344CB8AC3E}">
        <p14:creationId xmlns:p14="http://schemas.microsoft.com/office/powerpoint/2010/main" val="3619008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1</a:t>
            </a:fld>
            <a:endParaRPr lang="fr-BE"/>
          </a:p>
        </p:txBody>
      </p:sp>
    </p:spTree>
    <p:extLst>
      <p:ext uri="{BB962C8B-B14F-4D97-AF65-F5344CB8AC3E}">
        <p14:creationId xmlns:p14="http://schemas.microsoft.com/office/powerpoint/2010/main" val="2625679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baseline="0" dirty="0" smtClean="0"/>
              <a:t>Dans la situation politique actuelle, il est intéressant de questionner ces identités régionales. Or, ceux qui font l’expérience de ces identités régionales ce sont ceux, précisément qui sont en situation de négociation permanente de leur identité.</a:t>
            </a:r>
          </a:p>
          <a:p>
            <a:endParaRPr lang="fr-BE" baseline="0" dirty="0" smtClean="0"/>
          </a:p>
          <a:p>
            <a:r>
              <a:rPr lang="fr-BE" baseline="0" dirty="0" smtClean="0"/>
              <a:t>Construction identitaire, pas de place pour eux -&gt; négociations et créations</a:t>
            </a:r>
          </a:p>
          <a:p>
            <a:r>
              <a:rPr lang="fr-BE" baseline="0" dirty="0" smtClean="0"/>
              <a:t>Stratégies identitaires pour se présenter comme ils désirent qu’ils soient vus</a:t>
            </a:r>
          </a:p>
          <a:p>
            <a:endParaRPr lang="fr-BE" baseline="0" dirty="0" smtClean="0"/>
          </a:p>
          <a:p>
            <a:r>
              <a:rPr lang="fr-BE" baseline="0" dirty="0" smtClean="0"/>
              <a:t>To </a:t>
            </a:r>
            <a:r>
              <a:rPr lang="fr-BE" baseline="0" dirty="0" err="1" smtClean="0"/>
              <a:t>study</a:t>
            </a:r>
            <a:r>
              <a:rPr lang="fr-BE" baseline="0" dirty="0" smtClean="0"/>
              <a:t> the </a:t>
            </a:r>
            <a:r>
              <a:rPr lang="fr-BE" baseline="0" dirty="0" err="1" smtClean="0"/>
              <a:t>categorizations</a:t>
            </a:r>
            <a:r>
              <a:rPr lang="fr-BE" baseline="0" dirty="0" smtClean="0"/>
              <a:t> </a:t>
            </a:r>
            <a:r>
              <a:rPr lang="fr-BE" baseline="0" dirty="0" err="1" smtClean="0"/>
              <a:t>like</a:t>
            </a:r>
            <a:r>
              <a:rPr lang="fr-BE" baseline="0" dirty="0" smtClean="0"/>
              <a:t> </a:t>
            </a:r>
            <a:r>
              <a:rPr lang="fr-BE" baseline="0" dirty="0" err="1" smtClean="0"/>
              <a:t>flemish</a:t>
            </a:r>
            <a:r>
              <a:rPr lang="fr-BE" baseline="0" dirty="0" smtClean="0"/>
              <a:t> and </a:t>
            </a:r>
            <a:r>
              <a:rPr lang="fr-BE" baseline="0" dirty="0" err="1" smtClean="0"/>
              <a:t>Walloon</a:t>
            </a:r>
            <a:r>
              <a:rPr lang="fr-BE" baseline="0" dirty="0" smtClean="0"/>
              <a:t>, </a:t>
            </a:r>
            <a:r>
              <a:rPr lang="fr-BE" baseline="0" dirty="0" err="1" smtClean="0"/>
              <a:t>is</a:t>
            </a:r>
            <a:r>
              <a:rPr lang="fr-BE" baseline="0" dirty="0" smtClean="0"/>
              <a:t> </a:t>
            </a:r>
            <a:r>
              <a:rPr lang="fr-BE" baseline="0" dirty="0" err="1" smtClean="0"/>
              <a:t>it</a:t>
            </a:r>
            <a:r>
              <a:rPr lang="fr-BE" baseline="0" dirty="0" smtClean="0"/>
              <a:t> </a:t>
            </a:r>
            <a:r>
              <a:rPr lang="fr-BE" baseline="0" dirty="0" err="1" smtClean="0"/>
              <a:t>worthwhile</a:t>
            </a:r>
            <a:r>
              <a:rPr lang="fr-BE" baseline="0" dirty="0" smtClean="0"/>
              <a:t> to </a:t>
            </a:r>
            <a:r>
              <a:rPr lang="fr-BE" baseline="0" dirty="0" err="1" smtClean="0"/>
              <a:t>interviewed</a:t>
            </a:r>
            <a:r>
              <a:rPr lang="fr-BE" baseline="0" dirty="0" smtClean="0"/>
              <a:t> </a:t>
            </a:r>
            <a:r>
              <a:rPr lang="fr-BE" baseline="0" dirty="0" err="1" smtClean="0"/>
              <a:t>these</a:t>
            </a:r>
            <a:r>
              <a:rPr lang="fr-BE" baseline="0" dirty="0" smtClean="0"/>
              <a:t> </a:t>
            </a:r>
            <a:r>
              <a:rPr lang="fr-BE" baseline="0" dirty="0" err="1" smtClean="0"/>
              <a:t>persons</a:t>
            </a:r>
            <a:r>
              <a:rPr lang="fr-BE" baseline="0" dirty="0" smtClean="0"/>
              <a:t> </a:t>
            </a:r>
            <a:r>
              <a:rPr lang="fr-BE" baseline="0" dirty="0" err="1" smtClean="0"/>
              <a:t>because</a:t>
            </a:r>
            <a:r>
              <a:rPr lang="fr-BE" baseline="0" dirty="0" smtClean="0"/>
              <a:t> </a:t>
            </a:r>
            <a:r>
              <a:rPr lang="fr-BE" baseline="0" dirty="0" err="1" smtClean="0"/>
              <a:t>they</a:t>
            </a:r>
            <a:r>
              <a:rPr lang="fr-BE" baseline="0" dirty="0" smtClean="0"/>
              <a:t> have </a:t>
            </a:r>
            <a:r>
              <a:rPr lang="fr-BE" baseline="0" dirty="0" err="1" smtClean="0"/>
              <a:t>tested</a:t>
            </a:r>
            <a:r>
              <a:rPr lang="fr-BE" baseline="0" dirty="0" smtClean="0"/>
              <a:t> the </a:t>
            </a:r>
            <a:r>
              <a:rPr lang="fr-BE" baseline="0" dirty="0" err="1" smtClean="0"/>
              <a:t>limits</a:t>
            </a:r>
            <a:r>
              <a:rPr lang="fr-BE" baseline="0" dirty="0" smtClean="0"/>
              <a:t> of </a:t>
            </a:r>
            <a:r>
              <a:rPr lang="fr-BE" baseline="0" dirty="0" err="1" smtClean="0"/>
              <a:t>these</a:t>
            </a:r>
            <a:r>
              <a:rPr lang="fr-BE" baseline="0" dirty="0" smtClean="0"/>
              <a:t> </a:t>
            </a:r>
            <a:r>
              <a:rPr lang="fr-BE" baseline="0" dirty="0" err="1" smtClean="0"/>
              <a:t>regionals</a:t>
            </a:r>
            <a:r>
              <a:rPr lang="fr-BE" baseline="0" dirty="0" smtClean="0"/>
              <a:t> </a:t>
            </a:r>
            <a:r>
              <a:rPr lang="fr-BE" baseline="0" dirty="0" err="1" smtClean="0"/>
              <a:t>identities</a:t>
            </a:r>
            <a:r>
              <a:rPr lang="fr-BE" baseline="0" dirty="0" smtClean="0"/>
              <a:t>. This </a:t>
            </a:r>
            <a:r>
              <a:rPr lang="fr-BE" baseline="0" dirty="0" err="1" smtClean="0"/>
              <a:t>is</a:t>
            </a:r>
            <a:r>
              <a:rPr lang="fr-BE" baseline="0" dirty="0" smtClean="0"/>
              <a:t> </a:t>
            </a:r>
            <a:r>
              <a:rPr lang="fr-BE" baseline="0" dirty="0" err="1" smtClean="0"/>
              <a:t>why</a:t>
            </a:r>
            <a:r>
              <a:rPr lang="fr-BE" baseline="0" dirty="0" smtClean="0"/>
              <a:t> I </a:t>
            </a:r>
            <a:r>
              <a:rPr lang="fr-BE" baseline="0" dirty="0" err="1" smtClean="0"/>
              <a:t>ve</a:t>
            </a:r>
            <a:r>
              <a:rPr lang="fr-BE" baseline="0" dirty="0" smtClean="0"/>
              <a:t> </a:t>
            </a:r>
            <a:r>
              <a:rPr lang="fr-BE" baseline="0" dirty="0" err="1" smtClean="0"/>
              <a:t>decided</a:t>
            </a:r>
            <a:r>
              <a:rPr lang="fr-BE" baseline="0" dirty="0" smtClean="0"/>
              <a:t> to </a:t>
            </a:r>
            <a:r>
              <a:rPr lang="fr-BE" baseline="0" dirty="0" err="1" smtClean="0"/>
              <a:t>interviewed</a:t>
            </a:r>
            <a:r>
              <a:rPr lang="fr-BE" baseline="0" dirty="0" smtClean="0"/>
              <a:t> </a:t>
            </a:r>
            <a:r>
              <a:rPr lang="fr-BE" baseline="0" dirty="0" err="1" smtClean="0"/>
              <a:t>Frenchspeaking</a:t>
            </a:r>
            <a:r>
              <a:rPr lang="fr-BE" baseline="0" dirty="0" smtClean="0"/>
              <a:t> in </a:t>
            </a:r>
            <a:r>
              <a:rPr lang="fr-BE" baseline="0" dirty="0" err="1" smtClean="0"/>
              <a:t>Flanders</a:t>
            </a:r>
            <a:r>
              <a:rPr lang="fr-BE" baseline="0" dirty="0" smtClean="0"/>
              <a:t> and </a:t>
            </a:r>
            <a:r>
              <a:rPr lang="fr-BE" baseline="0" dirty="0" err="1" smtClean="0"/>
              <a:t>dutchspeaking</a:t>
            </a:r>
            <a:r>
              <a:rPr lang="fr-BE" baseline="0" dirty="0" smtClean="0"/>
              <a:t> in </a:t>
            </a:r>
            <a:r>
              <a:rPr lang="fr-BE" baseline="0" dirty="0" err="1" smtClean="0"/>
              <a:t>Wallonia</a:t>
            </a:r>
            <a:endParaRPr lang="fr-BE" baseline="0" dirty="0" smtClean="0"/>
          </a:p>
          <a:p>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2</a:t>
            </a:fld>
            <a:endParaRPr lang="fr-BE"/>
          </a:p>
        </p:txBody>
      </p:sp>
    </p:spTree>
    <p:extLst>
      <p:ext uri="{BB962C8B-B14F-4D97-AF65-F5344CB8AC3E}">
        <p14:creationId xmlns:p14="http://schemas.microsoft.com/office/powerpoint/2010/main" val="629465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3</a:t>
            </a:fld>
            <a:endParaRPr lang="fr-BE"/>
          </a:p>
        </p:txBody>
      </p:sp>
    </p:spTree>
    <p:extLst>
      <p:ext uri="{BB962C8B-B14F-4D97-AF65-F5344CB8AC3E}">
        <p14:creationId xmlns:p14="http://schemas.microsoft.com/office/powerpoint/2010/main" val="652356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4</a:t>
            </a:fld>
            <a:endParaRPr lang="fr-BE"/>
          </a:p>
        </p:txBody>
      </p:sp>
    </p:spTree>
    <p:extLst>
      <p:ext uri="{BB962C8B-B14F-4D97-AF65-F5344CB8AC3E}">
        <p14:creationId xmlns:p14="http://schemas.microsoft.com/office/powerpoint/2010/main" val="4049169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err="1" smtClean="0"/>
              <a:t>Knowledge</a:t>
            </a:r>
            <a:r>
              <a:rPr lang="fr-BE" dirty="0" smtClean="0"/>
              <a:t> </a:t>
            </a:r>
            <a:r>
              <a:rPr lang="fr-BE" dirty="0" err="1" smtClean="0"/>
              <a:t>domain</a:t>
            </a:r>
            <a:r>
              <a:rPr lang="fr-BE" dirty="0" smtClean="0"/>
              <a:t>:</a:t>
            </a:r>
          </a:p>
          <a:p>
            <a:r>
              <a:rPr lang="en-GB" sz="2400" dirty="0" smtClean="0"/>
              <a:t>Social marks register : clothes, cars, money</a:t>
            </a:r>
          </a:p>
          <a:p>
            <a:r>
              <a:rPr lang="en-GB" sz="2400" dirty="0" smtClean="0"/>
              <a:t>Cultural register: literature, TV, radio</a:t>
            </a:r>
          </a:p>
          <a:p>
            <a:r>
              <a:rPr lang="en-GB" sz="2400" dirty="0" smtClean="0"/>
              <a:t>Personality, mentality, comportment register (de </a:t>
            </a:r>
            <a:r>
              <a:rPr lang="en-GB" sz="2400" dirty="0" err="1" smtClean="0"/>
              <a:t>kus</a:t>
            </a:r>
            <a:r>
              <a:rPr lang="en-GB" sz="2400" dirty="0" smtClean="0"/>
              <a:t>, humour)</a:t>
            </a:r>
          </a:p>
          <a:p>
            <a:r>
              <a:rPr lang="en-GB" sz="2400" dirty="0" smtClean="0"/>
              <a:t>Political register  (« </a:t>
            </a:r>
            <a:r>
              <a:rPr lang="en-GB" sz="2400" dirty="0" err="1" smtClean="0"/>
              <a:t>politiek</a:t>
            </a:r>
            <a:r>
              <a:rPr lang="en-GB" sz="2400" dirty="0" smtClean="0"/>
              <a:t> </a:t>
            </a:r>
            <a:r>
              <a:rPr lang="en-GB" sz="2400" dirty="0" err="1" smtClean="0"/>
              <a:t>vluchteling</a:t>
            </a:r>
            <a:r>
              <a:rPr lang="en-GB" sz="2400" dirty="0" smtClean="0"/>
              <a:t> »)</a:t>
            </a:r>
          </a:p>
          <a:p>
            <a:r>
              <a:rPr lang="en-GB" sz="2400" dirty="0" smtClean="0"/>
              <a:t>Linguistic register:</a:t>
            </a:r>
          </a:p>
          <a:p>
            <a:pPr lvl="1"/>
            <a:r>
              <a:rPr lang="en-GB" sz="2000" dirty="0" err="1" smtClean="0"/>
              <a:t>Maitrise</a:t>
            </a:r>
            <a:r>
              <a:rPr lang="en-GB" sz="2000" dirty="0" smtClean="0"/>
              <a:t> de la langue</a:t>
            </a:r>
          </a:p>
          <a:p>
            <a:pPr lvl="1"/>
            <a:r>
              <a:rPr lang="en-GB" sz="2000" dirty="0" smtClean="0"/>
              <a:t>Linguistic mix </a:t>
            </a:r>
            <a:endParaRPr lang="en-GB" dirty="0" smtClean="0"/>
          </a:p>
          <a:p>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6</a:t>
            </a:fld>
            <a:endParaRPr lang="fr-BE"/>
          </a:p>
        </p:txBody>
      </p:sp>
    </p:spTree>
    <p:extLst>
      <p:ext uri="{BB962C8B-B14F-4D97-AF65-F5344CB8AC3E}">
        <p14:creationId xmlns:p14="http://schemas.microsoft.com/office/powerpoint/2010/main" val="2767675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8h10But: arriver à retirer les similitudes entre les différents parcours identitaires. </a:t>
            </a:r>
            <a:r>
              <a:rPr lang="fr-BE" dirty="0" err="1" smtClean="0"/>
              <a:t>Typology</a:t>
            </a:r>
            <a:r>
              <a:rPr lang="fr-BE" dirty="0" smtClean="0"/>
              <a:t> of </a:t>
            </a:r>
            <a:r>
              <a:rPr lang="fr-BE" dirty="0" err="1" smtClean="0"/>
              <a:t>different</a:t>
            </a:r>
            <a:r>
              <a:rPr lang="fr-BE" dirty="0" smtClean="0"/>
              <a:t> </a:t>
            </a:r>
            <a:r>
              <a:rPr lang="fr-BE" dirty="0" err="1" smtClean="0"/>
              <a:t>identity</a:t>
            </a:r>
            <a:r>
              <a:rPr lang="fr-BE" dirty="0" smtClean="0"/>
              <a:t> construction</a:t>
            </a:r>
          </a:p>
          <a:p>
            <a:r>
              <a:rPr lang="fr-BE" dirty="0" smtClean="0"/>
              <a:t>8h16</a:t>
            </a:r>
          </a:p>
          <a:p>
            <a:r>
              <a:rPr lang="fr-BE" dirty="0" smtClean="0"/>
              <a:t>Aide théorique : Dubar, théorie sur l’influence de l’identité pour soi identité pour autrui, grille de lecture intéressante</a:t>
            </a:r>
          </a:p>
          <a:p>
            <a:r>
              <a:rPr lang="fr-BE" dirty="0" smtClean="0"/>
              <a:t>Expliquer</a:t>
            </a:r>
            <a:r>
              <a:rPr lang="fr-BE" baseline="0" dirty="0" smtClean="0"/>
              <a:t> l’exemple du début avec cette théorie</a:t>
            </a:r>
            <a:endParaRPr lang="fr-BE" dirty="0" smtClean="0"/>
          </a:p>
          <a:p>
            <a:r>
              <a:rPr lang="fr-BE" dirty="0" smtClean="0"/>
              <a:t>Aide pratique: analyse des déictiques</a:t>
            </a:r>
          </a:p>
          <a:p>
            <a:pPr marL="68580" indent="0">
              <a:buNone/>
            </a:pPr>
            <a:r>
              <a:rPr lang="fr-FR" dirty="0" smtClean="0"/>
              <a:t>« […] comme les Flamands étaient minoritaires, je parle des petites classes [école primaire], et que les Francophones étaient majoritaires, </a:t>
            </a:r>
            <a:r>
              <a:rPr lang="fr-FR" b="1" dirty="0" smtClean="0"/>
              <a:t>on</a:t>
            </a:r>
            <a:r>
              <a:rPr lang="fr-FR" dirty="0" smtClean="0"/>
              <a:t> devait faire très attention parce que [dans] les batailles </a:t>
            </a:r>
            <a:r>
              <a:rPr lang="fr-FR" b="1" dirty="0" smtClean="0"/>
              <a:t>on</a:t>
            </a:r>
            <a:r>
              <a:rPr lang="fr-FR" dirty="0" smtClean="0"/>
              <a:t> se faisait attraper », </a:t>
            </a:r>
            <a:r>
              <a:rPr lang="fr-BE" dirty="0" smtClean="0"/>
              <a:t>Revenir à l’exemple</a:t>
            </a:r>
            <a:r>
              <a:rPr lang="fr-BE" baseline="0" dirty="0" smtClean="0"/>
              <a:t> du début qui peut s’expliquer par cette théorie.</a:t>
            </a:r>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7</a:t>
            </a:fld>
            <a:endParaRPr lang="fr-BE"/>
          </a:p>
        </p:txBody>
      </p:sp>
    </p:spTree>
    <p:extLst>
      <p:ext uri="{BB962C8B-B14F-4D97-AF65-F5344CB8AC3E}">
        <p14:creationId xmlns:p14="http://schemas.microsoft.com/office/powerpoint/2010/main" val="530547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Conclusion: </a:t>
            </a:r>
            <a:r>
              <a:rPr lang="fr-BE" dirty="0" err="1" smtClean="0"/>
              <a:t>so</a:t>
            </a:r>
            <a:r>
              <a:rPr lang="fr-BE" dirty="0" smtClean="0"/>
              <a:t>, </a:t>
            </a:r>
            <a:r>
              <a:rPr lang="fr-BE" dirty="0" err="1" smtClean="0"/>
              <a:t>this</a:t>
            </a:r>
            <a:r>
              <a:rPr lang="fr-BE" dirty="0" smtClean="0"/>
              <a:t> </a:t>
            </a:r>
            <a:r>
              <a:rPr lang="fr-BE" dirty="0" err="1" smtClean="0"/>
              <a:t>is</a:t>
            </a:r>
            <a:r>
              <a:rPr lang="fr-BE" dirty="0" smtClean="0"/>
              <a:t> a </a:t>
            </a:r>
            <a:r>
              <a:rPr lang="fr-BE" dirty="0" err="1" smtClean="0"/>
              <a:t>summary</a:t>
            </a:r>
            <a:r>
              <a:rPr lang="fr-BE" dirty="0" smtClean="0"/>
              <a:t> of </a:t>
            </a:r>
            <a:r>
              <a:rPr lang="fr-BE" dirty="0" err="1" smtClean="0"/>
              <a:t>what</a:t>
            </a:r>
            <a:r>
              <a:rPr lang="fr-BE" dirty="0" smtClean="0"/>
              <a:t> I</a:t>
            </a:r>
            <a:r>
              <a:rPr lang="fr-BE" baseline="0" dirty="0" smtClean="0"/>
              <a:t> </a:t>
            </a:r>
            <a:r>
              <a:rPr lang="fr-BE" baseline="0" dirty="0" err="1" smtClean="0"/>
              <a:t>would</a:t>
            </a:r>
            <a:r>
              <a:rPr lang="fr-BE" baseline="0" dirty="0" smtClean="0"/>
              <a:t> </a:t>
            </a:r>
            <a:r>
              <a:rPr lang="fr-BE" baseline="0" dirty="0" err="1" smtClean="0"/>
              <a:t>like</a:t>
            </a:r>
            <a:r>
              <a:rPr lang="fr-BE" baseline="0" dirty="0" smtClean="0"/>
              <a:t> to do in </a:t>
            </a:r>
            <a:r>
              <a:rPr lang="fr-BE" baseline="0" dirty="0" err="1" smtClean="0"/>
              <a:t>my</a:t>
            </a:r>
            <a:r>
              <a:rPr lang="fr-BE" baseline="0" dirty="0" smtClean="0"/>
              <a:t> </a:t>
            </a:r>
            <a:r>
              <a:rPr lang="fr-BE" baseline="0" dirty="0" err="1" smtClean="0"/>
              <a:t>research</a:t>
            </a:r>
            <a:r>
              <a:rPr lang="fr-BE" baseline="0" dirty="0" smtClean="0"/>
              <a:t>. The </a:t>
            </a:r>
            <a:r>
              <a:rPr lang="fr-BE" baseline="0" dirty="0" err="1" smtClean="0"/>
              <a:t>two</a:t>
            </a:r>
            <a:r>
              <a:rPr lang="fr-BE" baseline="0" dirty="0" smtClean="0"/>
              <a:t> part are </a:t>
            </a:r>
            <a:r>
              <a:rPr lang="fr-BE" baseline="0" dirty="0" err="1" smtClean="0"/>
              <a:t>strongly</a:t>
            </a:r>
            <a:r>
              <a:rPr lang="fr-BE" baseline="0" dirty="0" smtClean="0"/>
              <a:t> </a:t>
            </a:r>
            <a:r>
              <a:rPr lang="fr-BE" baseline="0" dirty="0" err="1" smtClean="0"/>
              <a:t>linked</a:t>
            </a:r>
            <a:r>
              <a:rPr lang="fr-BE" baseline="0" dirty="0" smtClean="0"/>
              <a:t> I </a:t>
            </a:r>
            <a:r>
              <a:rPr lang="fr-BE" baseline="0" dirty="0" err="1" smtClean="0"/>
              <a:t>cannot</a:t>
            </a:r>
            <a:r>
              <a:rPr lang="fr-BE" baseline="0" dirty="0" smtClean="0"/>
              <a:t> </a:t>
            </a:r>
            <a:r>
              <a:rPr lang="fr-BE" baseline="0" dirty="0" err="1" smtClean="0"/>
              <a:t>study</a:t>
            </a:r>
            <a:r>
              <a:rPr lang="fr-BE" baseline="0" dirty="0" smtClean="0"/>
              <a:t> the </a:t>
            </a:r>
            <a:r>
              <a:rPr lang="fr-BE" baseline="0" dirty="0" err="1" smtClean="0"/>
              <a:t>evolutions</a:t>
            </a:r>
            <a:r>
              <a:rPr lang="fr-BE" baseline="0" dirty="0" smtClean="0"/>
              <a:t> of </a:t>
            </a:r>
            <a:r>
              <a:rPr lang="fr-BE" baseline="0" dirty="0" err="1" smtClean="0"/>
              <a:t>identities</a:t>
            </a:r>
            <a:r>
              <a:rPr lang="fr-BE" baseline="0" dirty="0" smtClean="0"/>
              <a:t> </a:t>
            </a:r>
            <a:r>
              <a:rPr lang="fr-BE" baseline="0" dirty="0" err="1" smtClean="0"/>
              <a:t>whitout</a:t>
            </a:r>
            <a:r>
              <a:rPr lang="fr-BE" baseline="0" dirty="0" smtClean="0"/>
              <a:t> </a:t>
            </a:r>
            <a:r>
              <a:rPr lang="fr-BE" baseline="0" dirty="0" err="1" smtClean="0"/>
              <a:t>knowing</a:t>
            </a:r>
            <a:r>
              <a:rPr lang="fr-BE" baseline="0" dirty="0" smtClean="0"/>
              <a:t> the </a:t>
            </a:r>
            <a:r>
              <a:rPr lang="fr-BE" baseline="0" dirty="0" err="1" smtClean="0"/>
              <a:t>idiosignification</a:t>
            </a:r>
            <a:r>
              <a:rPr lang="fr-BE" baseline="0" dirty="0" smtClean="0"/>
              <a:t> of </a:t>
            </a:r>
            <a:r>
              <a:rPr lang="fr-BE" baseline="0" dirty="0" err="1" smtClean="0"/>
              <a:t>each</a:t>
            </a:r>
            <a:r>
              <a:rPr lang="fr-BE" baseline="0" dirty="0" smtClean="0"/>
              <a:t> </a:t>
            </a:r>
            <a:r>
              <a:rPr lang="fr-BE" baseline="0" dirty="0" err="1" smtClean="0"/>
              <a:t>identity</a:t>
            </a:r>
            <a:r>
              <a:rPr lang="fr-BE" baseline="0" dirty="0" smtClean="0"/>
              <a:t>. On the </a:t>
            </a:r>
            <a:r>
              <a:rPr lang="fr-BE" baseline="0" dirty="0" err="1" smtClean="0"/>
              <a:t>contrary</a:t>
            </a:r>
            <a:r>
              <a:rPr lang="fr-BE" baseline="0" dirty="0" smtClean="0"/>
              <a:t>, I </a:t>
            </a:r>
            <a:r>
              <a:rPr lang="fr-BE" baseline="0" dirty="0" err="1" smtClean="0"/>
              <a:t>cannot</a:t>
            </a:r>
            <a:r>
              <a:rPr lang="fr-BE" baseline="0" dirty="0" smtClean="0"/>
              <a:t> </a:t>
            </a:r>
            <a:r>
              <a:rPr lang="fr-BE" baseline="0" dirty="0" err="1" smtClean="0"/>
              <a:t>explain</a:t>
            </a:r>
            <a:r>
              <a:rPr lang="fr-BE" baseline="0" dirty="0" smtClean="0"/>
              <a:t> the identification </a:t>
            </a:r>
            <a:r>
              <a:rPr lang="fr-BE" baseline="0" dirty="0" err="1" smtClean="0"/>
              <a:t>systems</a:t>
            </a:r>
            <a:r>
              <a:rPr lang="fr-BE" baseline="0" dirty="0" smtClean="0"/>
              <a:t> of the </a:t>
            </a:r>
            <a:r>
              <a:rPr lang="fr-BE" baseline="0" dirty="0" err="1" smtClean="0"/>
              <a:t>informants</a:t>
            </a:r>
            <a:r>
              <a:rPr lang="fr-BE" baseline="0" dirty="0" smtClean="0"/>
              <a:t> </a:t>
            </a:r>
            <a:r>
              <a:rPr lang="fr-BE" baseline="0" dirty="0" err="1" smtClean="0"/>
              <a:t>without</a:t>
            </a:r>
            <a:r>
              <a:rPr lang="fr-BE" baseline="0" dirty="0" smtClean="0"/>
              <a:t> </a:t>
            </a:r>
            <a:r>
              <a:rPr lang="fr-BE" baseline="0" dirty="0" err="1" smtClean="0"/>
              <a:t>knowing</a:t>
            </a:r>
            <a:r>
              <a:rPr lang="fr-BE" baseline="0" dirty="0" smtClean="0"/>
              <a:t> </a:t>
            </a:r>
            <a:r>
              <a:rPr lang="fr-BE" baseline="0" dirty="0" err="1" smtClean="0"/>
              <a:t>their</a:t>
            </a:r>
            <a:r>
              <a:rPr lang="fr-BE" baseline="0" dirty="0" smtClean="0"/>
              <a:t> </a:t>
            </a:r>
            <a:r>
              <a:rPr lang="fr-BE" baseline="0" dirty="0" err="1" smtClean="0"/>
              <a:t>identity</a:t>
            </a:r>
            <a:r>
              <a:rPr lang="fr-BE" baseline="0" dirty="0" smtClean="0"/>
              <a:t> </a:t>
            </a:r>
            <a:r>
              <a:rPr lang="fr-BE" baseline="0" dirty="0" err="1" smtClean="0"/>
              <a:t>evolution</a:t>
            </a:r>
            <a:r>
              <a:rPr lang="fr-BE" baseline="0" dirty="0" smtClean="0"/>
              <a:t>. This </a:t>
            </a:r>
            <a:r>
              <a:rPr lang="fr-BE" baseline="0" dirty="0" err="1" smtClean="0"/>
              <a:t>is</a:t>
            </a:r>
            <a:r>
              <a:rPr lang="fr-BE" baseline="0" dirty="0" smtClean="0"/>
              <a:t> </a:t>
            </a:r>
            <a:r>
              <a:rPr lang="fr-BE" baseline="0" dirty="0" err="1" smtClean="0"/>
              <a:t>why</a:t>
            </a:r>
            <a:r>
              <a:rPr lang="fr-BE" baseline="0" dirty="0" smtClean="0"/>
              <a:t> the </a:t>
            </a:r>
            <a:r>
              <a:rPr lang="fr-BE" baseline="0" dirty="0" err="1" smtClean="0"/>
              <a:t>two</a:t>
            </a:r>
            <a:r>
              <a:rPr lang="fr-BE" baseline="0" dirty="0" smtClean="0"/>
              <a:t> </a:t>
            </a:r>
            <a:r>
              <a:rPr lang="fr-BE" baseline="0" dirty="0" err="1" smtClean="0"/>
              <a:t>approach</a:t>
            </a:r>
            <a:r>
              <a:rPr lang="fr-BE" baseline="0" dirty="0" smtClean="0"/>
              <a:t> are </a:t>
            </a:r>
            <a:r>
              <a:rPr lang="fr-BE" baseline="0" dirty="0" err="1" smtClean="0"/>
              <a:t>strongly</a:t>
            </a:r>
            <a:r>
              <a:rPr lang="fr-BE" baseline="0" dirty="0" smtClean="0"/>
              <a:t> </a:t>
            </a:r>
            <a:r>
              <a:rPr lang="fr-BE" baseline="0" dirty="0" err="1" smtClean="0"/>
              <a:t>linked</a:t>
            </a:r>
            <a:r>
              <a:rPr lang="fr-BE" baseline="0" dirty="0" smtClean="0"/>
              <a:t>. The </a:t>
            </a:r>
            <a:r>
              <a:rPr lang="fr-BE" baseline="0" dirty="0" err="1" smtClean="0"/>
              <a:t>methodology</a:t>
            </a:r>
            <a:r>
              <a:rPr lang="fr-BE" baseline="0" dirty="0" smtClean="0"/>
              <a:t> </a:t>
            </a:r>
            <a:r>
              <a:rPr lang="fr-BE" baseline="0" dirty="0" err="1" smtClean="0"/>
              <a:t>used</a:t>
            </a:r>
            <a:r>
              <a:rPr lang="fr-BE" baseline="0" dirty="0" smtClean="0"/>
              <a:t> in </a:t>
            </a:r>
            <a:r>
              <a:rPr lang="fr-BE" baseline="0" dirty="0" err="1" smtClean="0"/>
              <a:t>this</a:t>
            </a:r>
            <a:r>
              <a:rPr lang="fr-BE" baseline="0" dirty="0" smtClean="0"/>
              <a:t> </a:t>
            </a:r>
            <a:r>
              <a:rPr lang="fr-BE" baseline="0" dirty="0" err="1" smtClean="0"/>
              <a:t>work</a:t>
            </a:r>
            <a:r>
              <a:rPr lang="fr-BE" baseline="0" dirty="0" smtClean="0"/>
              <a:t> </a:t>
            </a:r>
            <a:r>
              <a:rPr lang="fr-BE" baseline="0" dirty="0" err="1" smtClean="0"/>
              <a:t>is</a:t>
            </a:r>
            <a:r>
              <a:rPr lang="fr-BE" baseline="0" dirty="0" smtClean="0"/>
              <a:t> </a:t>
            </a:r>
            <a:r>
              <a:rPr lang="fr-BE" baseline="0" dirty="0" err="1" smtClean="0"/>
              <a:t>adapted</a:t>
            </a:r>
            <a:r>
              <a:rPr lang="fr-BE" baseline="0" dirty="0" smtClean="0"/>
              <a:t> to fit the </a:t>
            </a:r>
            <a:r>
              <a:rPr lang="fr-BE" baseline="0" dirty="0" err="1" smtClean="0"/>
              <a:t>subject</a:t>
            </a:r>
            <a:r>
              <a:rPr lang="fr-BE" baseline="0" dirty="0" smtClean="0"/>
              <a:t> </a:t>
            </a:r>
            <a:r>
              <a:rPr lang="fr-BE" baseline="0" dirty="0" err="1" smtClean="0"/>
              <a:t>so</a:t>
            </a:r>
            <a:r>
              <a:rPr lang="fr-BE" baseline="0" dirty="0" smtClean="0"/>
              <a:t>, </a:t>
            </a:r>
            <a:r>
              <a:rPr lang="fr-BE" baseline="0" dirty="0" err="1" smtClean="0"/>
              <a:t>this</a:t>
            </a:r>
            <a:r>
              <a:rPr lang="fr-BE" baseline="0" dirty="0" smtClean="0"/>
              <a:t> </a:t>
            </a:r>
            <a:r>
              <a:rPr lang="fr-BE" baseline="0" dirty="0" err="1" smtClean="0"/>
              <a:t>is</a:t>
            </a:r>
            <a:r>
              <a:rPr lang="fr-BE" baseline="0" dirty="0" smtClean="0"/>
              <a:t> </a:t>
            </a:r>
            <a:r>
              <a:rPr lang="fr-BE" baseline="0" dirty="0" err="1" smtClean="0"/>
              <a:t>why</a:t>
            </a:r>
            <a:r>
              <a:rPr lang="fr-BE" baseline="0" dirty="0" smtClean="0"/>
              <a:t> I mix </a:t>
            </a:r>
            <a:r>
              <a:rPr lang="fr-BE" baseline="0" dirty="0" err="1" smtClean="0"/>
              <a:t>sociology</a:t>
            </a:r>
            <a:r>
              <a:rPr lang="fr-BE" baseline="0" dirty="0" smtClean="0"/>
              <a:t>, social </a:t>
            </a:r>
            <a:r>
              <a:rPr lang="fr-BE" baseline="0" dirty="0" err="1" smtClean="0"/>
              <a:t>psychology</a:t>
            </a:r>
            <a:r>
              <a:rPr lang="fr-BE" baseline="0" dirty="0" smtClean="0"/>
              <a:t>, cognitive </a:t>
            </a:r>
            <a:r>
              <a:rPr lang="fr-BE" baseline="0" dirty="0" err="1" smtClean="0"/>
              <a:t>linguistic</a:t>
            </a:r>
            <a:r>
              <a:rPr lang="fr-BE" baseline="0" dirty="0" smtClean="0"/>
              <a:t> and </a:t>
            </a:r>
            <a:r>
              <a:rPr lang="fr-BE" baseline="0" dirty="0" err="1" smtClean="0"/>
              <a:t>discourse</a:t>
            </a:r>
            <a:r>
              <a:rPr lang="fr-BE" baseline="0" dirty="0" smtClean="0"/>
              <a:t> </a:t>
            </a:r>
            <a:r>
              <a:rPr lang="fr-BE" baseline="0" dirty="0" err="1" smtClean="0"/>
              <a:t>analysis</a:t>
            </a:r>
            <a:r>
              <a:rPr lang="fr-BE" baseline="0" dirty="0" smtClean="0"/>
              <a:t>. I </a:t>
            </a:r>
            <a:r>
              <a:rPr lang="fr-BE" baseline="0" dirty="0" err="1" smtClean="0"/>
              <a:t>hope</a:t>
            </a:r>
            <a:r>
              <a:rPr lang="fr-BE" baseline="0" dirty="0" smtClean="0"/>
              <a:t> </a:t>
            </a:r>
            <a:r>
              <a:rPr lang="fr-BE" baseline="0" dirty="0" err="1" smtClean="0"/>
              <a:t>that</a:t>
            </a:r>
            <a:r>
              <a:rPr lang="fr-BE" baseline="0" dirty="0" smtClean="0"/>
              <a:t> </a:t>
            </a:r>
            <a:r>
              <a:rPr lang="fr-BE" baseline="0" dirty="0" err="1" smtClean="0"/>
              <a:t>this</a:t>
            </a:r>
            <a:r>
              <a:rPr lang="fr-BE" baseline="0" dirty="0" smtClean="0"/>
              <a:t> </a:t>
            </a:r>
            <a:r>
              <a:rPr lang="fr-BE" baseline="0" dirty="0" err="1" smtClean="0"/>
              <a:t>is</a:t>
            </a:r>
            <a:r>
              <a:rPr lang="fr-BE" baseline="0" dirty="0" smtClean="0"/>
              <a:t> not </a:t>
            </a:r>
            <a:r>
              <a:rPr lang="fr-BE" baseline="0" dirty="0" err="1" smtClean="0"/>
              <a:t>too</a:t>
            </a:r>
            <a:r>
              <a:rPr lang="fr-BE" baseline="0" dirty="0" smtClean="0"/>
              <a:t> </a:t>
            </a:r>
            <a:r>
              <a:rPr lang="fr-BE" baseline="0" dirty="0" err="1" smtClean="0"/>
              <a:t>inderdisciplinary</a:t>
            </a:r>
            <a:r>
              <a:rPr lang="fr-BE" baseline="0" dirty="0" smtClean="0"/>
              <a:t> for </a:t>
            </a:r>
            <a:r>
              <a:rPr lang="fr-BE" baseline="0" dirty="0" err="1" smtClean="0"/>
              <a:t>you</a:t>
            </a:r>
            <a:r>
              <a:rPr lang="fr-BE" baseline="0" dirty="0" smtClean="0"/>
              <a:t>.  </a:t>
            </a:r>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solidFill>
                  <a:prstClr val="black"/>
                </a:solidFill>
              </a:rPr>
              <a:pPr/>
              <a:t>13</a:t>
            </a:fld>
            <a:endParaRPr lang="fr-BE">
              <a:solidFill>
                <a:prstClr val="black"/>
              </a:solidFill>
            </a:endParaRPr>
          </a:p>
        </p:txBody>
      </p:sp>
    </p:spTree>
    <p:extLst>
      <p:ext uri="{BB962C8B-B14F-4D97-AF65-F5344CB8AC3E}">
        <p14:creationId xmlns:p14="http://schemas.microsoft.com/office/powerpoint/2010/main" val="2121270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err="1" smtClean="0"/>
              <a:t>Thank</a:t>
            </a:r>
            <a:r>
              <a:rPr lang="fr-BE" dirty="0" smtClean="0"/>
              <a:t> </a:t>
            </a:r>
            <a:r>
              <a:rPr lang="fr-BE" dirty="0" err="1" smtClean="0"/>
              <a:t>you</a:t>
            </a:r>
            <a:r>
              <a:rPr lang="fr-BE" dirty="0" smtClean="0"/>
              <a:t>!</a:t>
            </a:r>
            <a:endParaRPr lang="fr-BE" dirty="0"/>
          </a:p>
        </p:txBody>
      </p:sp>
      <p:sp>
        <p:nvSpPr>
          <p:cNvPr id="4" name="Espace réservé du numéro de diapositive 3"/>
          <p:cNvSpPr>
            <a:spLocks noGrp="1"/>
          </p:cNvSpPr>
          <p:nvPr>
            <p:ph type="sldNum" sz="quarter" idx="10"/>
          </p:nvPr>
        </p:nvSpPr>
        <p:spPr/>
        <p:txBody>
          <a:bodyPr/>
          <a:lstStyle/>
          <a:p>
            <a:fld id="{ECEE2355-7C96-4511-BE1F-F737D142288E}" type="slidenum">
              <a:rPr lang="fr-BE" smtClean="0"/>
              <a:t>14</a:t>
            </a:fld>
            <a:endParaRPr lang="fr-BE"/>
          </a:p>
        </p:txBody>
      </p:sp>
    </p:spTree>
    <p:extLst>
      <p:ext uri="{BB962C8B-B14F-4D97-AF65-F5344CB8AC3E}">
        <p14:creationId xmlns:p14="http://schemas.microsoft.com/office/powerpoint/2010/main" val="2589637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fr-FR" smtClean="0"/>
              <a:t>Modifiez le style du titre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402BEA7-1DD6-4541-8043-9FF5FF3277C6}" type="datetimeFigureOut">
              <a:rPr lang="fr-BE" smtClean="0"/>
              <a:t>20-08-14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normAutofit/>
          </a:bodyPr>
          <a:lstStyle/>
          <a:p>
            <a:fld id="{DAE19AC1-2586-448C-88FA-D779F9BB9663}"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402BEA7-1DD6-4541-8043-9FF5FF3277C6}" type="datetimeFigureOut">
              <a:rPr lang="fr-BE" smtClean="0"/>
              <a:t>20-08-14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402BEA7-1DD6-4541-8043-9FF5FF3277C6}" type="datetimeFigureOut">
              <a:rPr lang="fr-BE" smtClean="0"/>
              <a:t>20-08-14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a:xfrm>
            <a:off x="685800" y="1600201"/>
            <a:ext cx="7772400" cy="3733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402BEA7-1DD6-4541-8043-9FF5FF3277C6}" type="datetimeFigureOut">
              <a:rPr lang="fr-BE" smtClean="0"/>
              <a:t>20-08-14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402BEA7-1DD6-4541-8043-9FF5FF3277C6}" type="datetimeFigureOut">
              <a:rPr lang="fr-BE" smtClean="0"/>
              <a:t>20-08-14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fr-FR" smtClean="0"/>
              <a:t>Modifiez le style du titre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402BEA7-1DD6-4541-8043-9FF5FF3277C6}" type="datetimeFigureOut">
              <a:rPr lang="fr-BE" smtClean="0"/>
              <a:t>20-08-14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AE19AC1-2586-448C-88FA-D779F9BB9663}" type="slidenum">
              <a:rPr lang="fr-BE" smtClean="0"/>
              <a:t>‹N°›</a:t>
            </a:fld>
            <a:endParaRPr lang="fr-BE"/>
          </a:p>
        </p:txBody>
      </p:sp>
      <p:sp>
        <p:nvSpPr>
          <p:cNvPr id="13" name="Content Placeholder 12"/>
          <p:cNvSpPr>
            <a:spLocks noGrp="1"/>
          </p:cNvSpPr>
          <p:nvPr>
            <p:ph sz="quarter" idx="13"/>
          </p:nvPr>
        </p:nvSpPr>
        <p:spPr>
          <a:xfrm>
            <a:off x="685800" y="1536192"/>
            <a:ext cx="3657600" cy="387705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5402BEA7-1DD6-4541-8043-9FF5FF3277C6}" type="datetimeFigureOut">
              <a:rPr lang="fr-BE" smtClean="0"/>
              <a:t>20-08-14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DAE19AC1-2586-448C-88FA-D779F9BB9663}" type="slidenum">
              <a:rPr lang="fr-BE" smtClean="0"/>
              <a:t>‹N°›</a:t>
            </a:fld>
            <a:endParaRPr lang="fr-BE"/>
          </a:p>
        </p:txBody>
      </p:sp>
      <p:sp>
        <p:nvSpPr>
          <p:cNvPr id="15" name="Content Placeholder 14"/>
          <p:cNvSpPr>
            <a:spLocks noGrp="1"/>
          </p:cNvSpPr>
          <p:nvPr>
            <p:ph sz="quarter" idx="13"/>
          </p:nvPr>
        </p:nvSpPr>
        <p:spPr>
          <a:xfrm>
            <a:off x="685800" y="2209800"/>
            <a:ext cx="3657600" cy="3200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fr-FR" smtClean="0"/>
              <a:t>Modifiez le style du titre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5402BEA7-1DD6-4541-8043-9FF5FF3277C6}" type="datetimeFigureOut">
              <a:rPr lang="fr-BE" smtClean="0"/>
              <a:t>20-08-14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402BEA7-1DD6-4541-8043-9FF5FF3277C6}" type="datetimeFigureOut">
              <a:rPr lang="fr-BE" smtClean="0"/>
              <a:t>20-08-14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DAE19AC1-2586-448C-88FA-D779F9BB9663}"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fr-FR" smtClean="0"/>
              <a:t>Modifiez le style du titre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402BEA7-1DD6-4541-8043-9FF5FF3277C6}" type="datetimeFigureOut">
              <a:rPr lang="fr-BE" smtClean="0"/>
              <a:t>20-08-14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AE19AC1-2586-448C-88FA-D779F9BB9663}" type="slidenum">
              <a:rPr lang="fr-BE" smtClean="0"/>
              <a:t>‹N°›</a:t>
            </a:fld>
            <a:endParaRPr lang="fr-BE"/>
          </a:p>
        </p:txBody>
      </p:sp>
      <p:sp>
        <p:nvSpPr>
          <p:cNvPr id="13" name="Content Placeholder 12"/>
          <p:cNvSpPr>
            <a:spLocks noGrp="1"/>
          </p:cNvSpPr>
          <p:nvPr>
            <p:ph sz="quarter" idx="13"/>
          </p:nvPr>
        </p:nvSpPr>
        <p:spPr>
          <a:xfrm>
            <a:off x="4572000" y="609600"/>
            <a:ext cx="3886200" cy="41910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402BEA7-1DD6-4541-8043-9FF5FF3277C6}" type="datetimeFigureOut">
              <a:rPr lang="fr-BE" smtClean="0"/>
              <a:t>20-08-14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AE19AC1-2586-448C-88FA-D779F9BB9663}" type="slidenum">
              <a:rPr lang="fr-BE" smtClean="0"/>
              <a:t>‹N°›</a:t>
            </a:fld>
            <a:endParaRPr lang="fr-BE"/>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fr-FR" smtClean="0"/>
              <a:t>Modifiez le style du titre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5402BEA7-1DD6-4541-8043-9FF5FF3277C6}" type="datetimeFigureOut">
              <a:rPr lang="fr-BE" smtClean="0"/>
              <a:t>20-08-14</a:t>
            </a:fld>
            <a:endParaRPr lang="fr-BE"/>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fr-BE"/>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DAE19AC1-2586-448C-88FA-D779F9BB9663}"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851920" y="1556792"/>
            <a:ext cx="4606280" cy="1643608"/>
          </a:xfrm>
        </p:spPr>
        <p:txBody>
          <a:bodyPr>
            <a:noAutofit/>
          </a:bodyPr>
          <a:lstStyle/>
          <a:p>
            <a:r>
              <a:rPr lang="en-US" sz="2800" dirty="0" smtClean="0"/>
              <a:t>Methodological approach of identity construction &amp; strategies of allophones in Belgium</a:t>
            </a:r>
            <a:endParaRPr lang="en-US" sz="2800" dirty="0"/>
          </a:p>
        </p:txBody>
      </p:sp>
      <p:sp>
        <p:nvSpPr>
          <p:cNvPr id="3" name="Sous-titre 2"/>
          <p:cNvSpPr>
            <a:spLocks noGrp="1"/>
          </p:cNvSpPr>
          <p:nvPr>
            <p:ph type="subTitle" idx="1"/>
          </p:nvPr>
        </p:nvSpPr>
        <p:spPr>
          <a:xfrm>
            <a:off x="3851920" y="3294457"/>
            <a:ext cx="3886200" cy="1825625"/>
          </a:xfrm>
        </p:spPr>
        <p:txBody>
          <a:bodyPr>
            <a:normAutofit/>
          </a:bodyPr>
          <a:lstStyle/>
          <a:p>
            <a:endParaRPr lang="fr-BE" sz="2400" dirty="0" smtClean="0"/>
          </a:p>
          <a:p>
            <a:r>
              <a:rPr lang="fr-BE" sz="2400" dirty="0" err="1" smtClean="0"/>
              <a:t>D</a:t>
            </a:r>
            <a:r>
              <a:rPr lang="fr-BE" sz="2400" cap="small" dirty="0" err="1" smtClean="0"/>
              <a:t>assargues</a:t>
            </a:r>
            <a:r>
              <a:rPr lang="fr-BE" sz="2400" dirty="0" smtClean="0"/>
              <a:t> Alix</a:t>
            </a:r>
          </a:p>
          <a:p>
            <a:r>
              <a:rPr lang="fr-BE" sz="2400" cap="small" dirty="0" err="1" smtClean="0"/>
              <a:t>Perrez</a:t>
            </a:r>
            <a:r>
              <a:rPr lang="fr-BE" sz="2400" dirty="0" smtClean="0"/>
              <a:t> Julien</a:t>
            </a:r>
          </a:p>
          <a:p>
            <a:r>
              <a:rPr lang="fr-BE" sz="2400" dirty="0" err="1" smtClean="0"/>
              <a:t>University</a:t>
            </a:r>
            <a:r>
              <a:rPr lang="fr-BE" sz="2400" dirty="0" smtClean="0"/>
              <a:t> </a:t>
            </a:r>
            <a:r>
              <a:rPr lang="fr-BE" sz="2400" smtClean="0"/>
              <a:t>of Liège</a:t>
            </a:r>
            <a:endParaRPr lang="fr-BE" sz="2400" dirty="0"/>
          </a:p>
        </p:txBody>
      </p:sp>
      <p:sp>
        <p:nvSpPr>
          <p:cNvPr id="5" name="Rectangle 4"/>
          <p:cNvSpPr/>
          <p:nvPr/>
        </p:nvSpPr>
        <p:spPr>
          <a:xfrm>
            <a:off x="179512" y="4509120"/>
            <a:ext cx="1933543" cy="646331"/>
          </a:xfrm>
          <a:prstGeom prst="rect">
            <a:avLst/>
          </a:prstGeom>
        </p:spPr>
        <p:txBody>
          <a:bodyPr wrap="none">
            <a:spAutoFit/>
          </a:bodyPr>
          <a:lstStyle/>
          <a:p>
            <a:r>
              <a:rPr lang="fr-BE" dirty="0"/>
              <a:t>Groningen,  </a:t>
            </a:r>
            <a:endParaRPr lang="fr-BE" dirty="0" smtClean="0"/>
          </a:p>
          <a:p>
            <a:r>
              <a:rPr lang="fr-BE" dirty="0" smtClean="0"/>
              <a:t>March,  28th </a:t>
            </a:r>
            <a:r>
              <a:rPr lang="fr-BE" dirty="0"/>
              <a:t>2014</a:t>
            </a:r>
          </a:p>
        </p:txBody>
      </p:sp>
    </p:spTree>
    <p:extLst>
      <p:ext uri="{BB962C8B-B14F-4D97-AF65-F5344CB8AC3E}">
        <p14:creationId xmlns:p14="http://schemas.microsoft.com/office/powerpoint/2010/main" val="12503239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a:t>2</a:t>
            </a:r>
            <a:r>
              <a:rPr lang="en-US" sz="2400" dirty="0" smtClean="0"/>
              <a:t>. </a:t>
            </a:r>
            <a:r>
              <a:rPr lang="en-US" sz="2400" dirty="0"/>
              <a:t>Sociological &amp; psychosocial study </a:t>
            </a:r>
            <a:br>
              <a:rPr lang="en-US" sz="2400" dirty="0"/>
            </a:br>
            <a:r>
              <a:rPr lang="en-US" sz="2400" dirty="0"/>
              <a:t>2. 2. </a:t>
            </a:r>
            <a:r>
              <a:rPr lang="fr-BE" sz="2400" cap="none" dirty="0" err="1" smtClean="0"/>
              <a:t>Interactional</a:t>
            </a:r>
            <a:r>
              <a:rPr lang="fr-BE" sz="2400" cap="none" dirty="0" smtClean="0"/>
              <a:t> </a:t>
            </a:r>
            <a:r>
              <a:rPr lang="fr-BE" sz="2400" cap="none" dirty="0" err="1"/>
              <a:t>linguistic</a:t>
            </a:r>
            <a:r>
              <a:rPr lang="fr-BE" sz="2400" cap="none" dirty="0"/>
              <a:t> </a:t>
            </a:r>
            <a:r>
              <a:rPr lang="fr-BE" sz="2400" cap="none" dirty="0" smtClean="0"/>
              <a:t>&amp; </a:t>
            </a:r>
            <a:r>
              <a:rPr lang="fr-BE" sz="2400" cap="none" dirty="0" err="1" smtClean="0"/>
              <a:t>identity</a:t>
            </a:r>
            <a:r>
              <a:rPr lang="fr-BE" sz="2400" cap="none" dirty="0" smtClean="0"/>
              <a:t> </a:t>
            </a:r>
            <a:r>
              <a:rPr lang="fr-BE" sz="2400" cap="none" dirty="0" err="1" smtClean="0"/>
              <a:t>strategies</a:t>
            </a:r>
            <a:endParaRPr lang="fr-BE" sz="2400" dirty="0"/>
          </a:p>
        </p:txBody>
      </p:sp>
      <p:sp>
        <p:nvSpPr>
          <p:cNvPr id="3" name="Espace réservé du contenu 2"/>
          <p:cNvSpPr>
            <a:spLocks noGrp="1"/>
          </p:cNvSpPr>
          <p:nvPr>
            <p:ph idx="1"/>
          </p:nvPr>
        </p:nvSpPr>
        <p:spPr>
          <a:xfrm>
            <a:off x="683568" y="1412776"/>
            <a:ext cx="7772400" cy="4133055"/>
          </a:xfrm>
        </p:spPr>
        <p:txBody>
          <a:bodyPr>
            <a:normAutofit lnSpcReduction="10000"/>
          </a:bodyPr>
          <a:lstStyle/>
          <a:p>
            <a:r>
              <a:rPr lang="en-GB" sz="2400" dirty="0" smtClean="0"/>
              <a:t>Code-switching</a:t>
            </a:r>
          </a:p>
          <a:p>
            <a:pPr lvl="1"/>
            <a:r>
              <a:rPr lang="en-GB" sz="2400" dirty="0"/>
              <a:t>To make the communication process easier</a:t>
            </a:r>
          </a:p>
          <a:p>
            <a:pPr lvl="1"/>
            <a:r>
              <a:rPr lang="en-GB" sz="2400" dirty="0"/>
              <a:t>As part of a face-protection </a:t>
            </a:r>
            <a:r>
              <a:rPr lang="en-GB" sz="2400" dirty="0" smtClean="0"/>
              <a:t>strategy</a:t>
            </a:r>
          </a:p>
          <a:p>
            <a:pPr lvl="1"/>
            <a:r>
              <a:rPr lang="en-GB" sz="2400" dirty="0" smtClean="0"/>
              <a:t>To act, following a mental program</a:t>
            </a:r>
          </a:p>
          <a:p>
            <a:pPr lvl="2"/>
            <a:r>
              <a:rPr lang="en-GB" sz="2100" dirty="0" smtClean="0"/>
              <a:t>One person, one language</a:t>
            </a:r>
          </a:p>
          <a:p>
            <a:pPr lvl="2"/>
            <a:r>
              <a:rPr lang="en-GB" sz="2100" dirty="0" smtClean="0"/>
              <a:t>One place, one language</a:t>
            </a:r>
          </a:p>
          <a:p>
            <a:pPr lvl="2"/>
            <a:r>
              <a:rPr lang="en-GB" sz="2100" dirty="0" smtClean="0"/>
              <a:t>One territory, one language</a:t>
            </a:r>
          </a:p>
          <a:p>
            <a:pPr marL="868680" lvl="2" indent="0" algn="just">
              <a:buNone/>
            </a:pPr>
            <a:r>
              <a:rPr lang="en-GB" sz="2000" dirty="0" smtClean="0"/>
              <a:t>« and Brussels, each time we talk about what do we do when we arrive in Brussels, we talk in French? Flemish naturally! It was… there was no other… so we knew well that daddy was pro Flemish » FF3</a:t>
            </a:r>
          </a:p>
          <a:p>
            <a:pPr lvl="2"/>
            <a:endParaRPr lang="fr-BE" sz="1800" dirty="0"/>
          </a:p>
        </p:txBody>
      </p:sp>
    </p:spTree>
    <p:extLst>
      <p:ext uri="{BB962C8B-B14F-4D97-AF65-F5344CB8AC3E}">
        <p14:creationId xmlns:p14="http://schemas.microsoft.com/office/powerpoint/2010/main" val="126700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a:t>2</a:t>
            </a:r>
            <a:r>
              <a:rPr lang="en-US" sz="2400" dirty="0" smtClean="0"/>
              <a:t>. </a:t>
            </a:r>
            <a:r>
              <a:rPr lang="en-US" sz="2400" dirty="0"/>
              <a:t>Sociological &amp; psychosocial study </a:t>
            </a:r>
            <a:br>
              <a:rPr lang="en-US" sz="2400" dirty="0"/>
            </a:br>
            <a:r>
              <a:rPr lang="en-US" sz="2400" dirty="0"/>
              <a:t>2. </a:t>
            </a:r>
            <a:r>
              <a:rPr lang="en-US" sz="2400" dirty="0" smtClean="0"/>
              <a:t>2. </a:t>
            </a:r>
            <a:r>
              <a:rPr lang="en-US" sz="2400" cap="none" dirty="0" smtClean="0"/>
              <a:t>Interactional linguistic &amp; identity strategies</a:t>
            </a:r>
            <a:endParaRPr lang="en-US" sz="2400" dirty="0"/>
          </a:p>
        </p:txBody>
      </p:sp>
      <p:sp>
        <p:nvSpPr>
          <p:cNvPr id="3" name="Espace réservé du contenu 2"/>
          <p:cNvSpPr>
            <a:spLocks noGrp="1"/>
          </p:cNvSpPr>
          <p:nvPr>
            <p:ph idx="1"/>
          </p:nvPr>
        </p:nvSpPr>
        <p:spPr/>
        <p:txBody>
          <a:bodyPr>
            <a:normAutofit fontScale="92500" lnSpcReduction="20000"/>
          </a:bodyPr>
          <a:lstStyle/>
          <a:p>
            <a:r>
              <a:rPr lang="en-GB" sz="2400" dirty="0" smtClean="0"/>
              <a:t>Code-switching</a:t>
            </a:r>
          </a:p>
          <a:p>
            <a:r>
              <a:rPr lang="en-GB" sz="2400" dirty="0" smtClean="0"/>
              <a:t>Code-switching </a:t>
            </a:r>
            <a:r>
              <a:rPr lang="en-GB" sz="2400" dirty="0"/>
              <a:t>between language varieties</a:t>
            </a:r>
          </a:p>
          <a:p>
            <a:pPr lvl="1"/>
            <a:r>
              <a:rPr lang="en-GB" sz="2400" dirty="0"/>
              <a:t>To preserve social identity</a:t>
            </a:r>
          </a:p>
          <a:p>
            <a:pPr lvl="1"/>
            <a:endParaRPr lang="fr-BE" sz="2400" i="1" dirty="0"/>
          </a:p>
          <a:p>
            <a:pPr marL="68580" indent="0" algn="just">
              <a:buNone/>
            </a:pPr>
            <a:r>
              <a:rPr lang="fr-FR" i="1" dirty="0"/>
              <a:t>« - Est-ce que tu essayais d’imiter l’accent des autres ou… - Non ! Non </a:t>
            </a:r>
            <a:r>
              <a:rPr lang="fr-FR" i="1" dirty="0" err="1"/>
              <a:t>non</a:t>
            </a:r>
            <a:r>
              <a:rPr lang="fr-FR" i="1" dirty="0"/>
              <a:t> je parlais correctement mais sans… je roulais mon r plus que maintenant mais pas au point que [ma sœur] le faisait, [ma sœur], elle savait vraiment prendre le patois anversois mais ça j’avais nulle envie de le parler moi non-plus » </a:t>
            </a:r>
            <a:r>
              <a:rPr lang="fr-FR" dirty="0"/>
              <a:t>(FF3)</a:t>
            </a:r>
          </a:p>
          <a:p>
            <a:pPr marL="68580" indent="0" algn="just">
              <a:buNone/>
            </a:pPr>
            <a:r>
              <a:rPr lang="fr-FR" i="1" dirty="0"/>
              <a:t>« - </a:t>
            </a:r>
            <a:r>
              <a:rPr lang="fr-FR" i="1" dirty="0" err="1"/>
              <a:t>Were</a:t>
            </a:r>
            <a:r>
              <a:rPr lang="fr-FR" i="1" dirty="0"/>
              <a:t> </a:t>
            </a:r>
            <a:r>
              <a:rPr lang="fr-FR" i="1" dirty="0" err="1"/>
              <a:t>you</a:t>
            </a:r>
            <a:r>
              <a:rPr lang="fr-FR" i="1" dirty="0"/>
              <a:t> </a:t>
            </a:r>
            <a:r>
              <a:rPr lang="fr-FR" i="1" dirty="0" err="1"/>
              <a:t>trying</a:t>
            </a:r>
            <a:r>
              <a:rPr lang="fr-FR" i="1" dirty="0"/>
              <a:t> to </a:t>
            </a:r>
            <a:r>
              <a:rPr lang="fr-FR" i="1" dirty="0" err="1"/>
              <a:t>imitate</a:t>
            </a:r>
            <a:r>
              <a:rPr lang="fr-FR" i="1" dirty="0"/>
              <a:t> the accent of the </a:t>
            </a:r>
            <a:r>
              <a:rPr lang="fr-FR" i="1" dirty="0" err="1"/>
              <a:t>others</a:t>
            </a:r>
            <a:r>
              <a:rPr lang="fr-FR" i="1" dirty="0"/>
              <a:t> or …? – No! No! No! I </a:t>
            </a:r>
            <a:r>
              <a:rPr lang="fr-FR" i="1" dirty="0" err="1"/>
              <a:t>was</a:t>
            </a:r>
            <a:r>
              <a:rPr lang="fr-FR" i="1" dirty="0"/>
              <a:t> </a:t>
            </a:r>
            <a:r>
              <a:rPr lang="fr-FR" i="1" dirty="0" err="1"/>
              <a:t>speaking</a:t>
            </a:r>
            <a:r>
              <a:rPr lang="fr-FR" i="1" dirty="0"/>
              <a:t> </a:t>
            </a:r>
            <a:r>
              <a:rPr lang="fr-FR" i="1" dirty="0" err="1"/>
              <a:t>correctly</a:t>
            </a:r>
            <a:r>
              <a:rPr lang="fr-FR" i="1" dirty="0"/>
              <a:t> but </a:t>
            </a:r>
            <a:r>
              <a:rPr lang="fr-FR" i="1" dirty="0" err="1"/>
              <a:t>without</a:t>
            </a:r>
            <a:r>
              <a:rPr lang="fr-FR" i="1" dirty="0"/>
              <a:t> … I </a:t>
            </a:r>
            <a:r>
              <a:rPr lang="fr-FR" i="1" dirty="0" err="1"/>
              <a:t>was</a:t>
            </a:r>
            <a:r>
              <a:rPr lang="fr-FR" i="1" dirty="0"/>
              <a:t> </a:t>
            </a:r>
            <a:r>
              <a:rPr lang="fr-FR" i="1" dirty="0" err="1"/>
              <a:t>rolling</a:t>
            </a:r>
            <a:r>
              <a:rPr lang="fr-FR" i="1" dirty="0"/>
              <a:t> </a:t>
            </a:r>
            <a:r>
              <a:rPr lang="fr-FR" i="1" dirty="0" err="1"/>
              <a:t>my</a:t>
            </a:r>
            <a:r>
              <a:rPr lang="fr-FR" i="1" dirty="0"/>
              <a:t> </a:t>
            </a:r>
            <a:r>
              <a:rPr lang="fr-FR" i="1" dirty="0" err="1"/>
              <a:t>r’s</a:t>
            </a:r>
            <a:r>
              <a:rPr lang="fr-FR" i="1" dirty="0"/>
              <a:t> to a </a:t>
            </a:r>
            <a:r>
              <a:rPr lang="fr-FR" i="1" dirty="0" err="1"/>
              <a:t>larger</a:t>
            </a:r>
            <a:r>
              <a:rPr lang="fr-FR" i="1" dirty="0"/>
              <a:t> </a:t>
            </a:r>
            <a:r>
              <a:rPr lang="fr-FR" i="1" dirty="0" err="1"/>
              <a:t>extent</a:t>
            </a:r>
            <a:r>
              <a:rPr lang="fr-FR" i="1" dirty="0"/>
              <a:t>, but not as </a:t>
            </a:r>
            <a:r>
              <a:rPr lang="fr-FR" i="1" dirty="0" err="1"/>
              <a:t>much</a:t>
            </a:r>
            <a:r>
              <a:rPr lang="fr-FR" i="1" dirty="0"/>
              <a:t> as </a:t>
            </a:r>
            <a:r>
              <a:rPr lang="fr-FR" i="1" dirty="0" err="1"/>
              <a:t>my</a:t>
            </a:r>
            <a:r>
              <a:rPr lang="fr-FR" i="1" dirty="0"/>
              <a:t> </a:t>
            </a:r>
            <a:r>
              <a:rPr lang="fr-FR" i="1" dirty="0" err="1"/>
              <a:t>sister</a:t>
            </a:r>
            <a:r>
              <a:rPr lang="fr-FR" i="1" dirty="0"/>
              <a:t> </a:t>
            </a:r>
            <a:r>
              <a:rPr lang="fr-FR" i="1" dirty="0" err="1"/>
              <a:t>did</a:t>
            </a:r>
            <a:r>
              <a:rPr lang="fr-FR" i="1" dirty="0"/>
              <a:t>, </a:t>
            </a:r>
            <a:r>
              <a:rPr lang="fr-FR" i="1" dirty="0" err="1"/>
              <a:t>my</a:t>
            </a:r>
            <a:r>
              <a:rPr lang="fr-FR" i="1" dirty="0"/>
              <a:t> </a:t>
            </a:r>
            <a:r>
              <a:rPr lang="fr-FR" i="1" dirty="0" err="1"/>
              <a:t>sister</a:t>
            </a:r>
            <a:r>
              <a:rPr lang="fr-FR" i="1" dirty="0"/>
              <a:t> </a:t>
            </a:r>
            <a:r>
              <a:rPr lang="fr-FR" i="1" dirty="0" err="1"/>
              <a:t>was</a:t>
            </a:r>
            <a:r>
              <a:rPr lang="fr-FR" i="1" dirty="0"/>
              <a:t> able to use the </a:t>
            </a:r>
            <a:r>
              <a:rPr lang="fr-FR" i="1" dirty="0" err="1"/>
              <a:t>Antwerpian</a:t>
            </a:r>
            <a:r>
              <a:rPr lang="fr-FR" i="1" dirty="0"/>
              <a:t> </a:t>
            </a:r>
            <a:r>
              <a:rPr lang="fr-FR" i="1" dirty="0" err="1"/>
              <a:t>dialect</a:t>
            </a:r>
            <a:r>
              <a:rPr lang="fr-FR" i="1" dirty="0"/>
              <a:t> but I </a:t>
            </a:r>
            <a:r>
              <a:rPr lang="fr-FR" i="1" dirty="0" err="1"/>
              <a:t>didn’t</a:t>
            </a:r>
            <a:r>
              <a:rPr lang="fr-FR" i="1" dirty="0"/>
              <a:t> </a:t>
            </a:r>
            <a:r>
              <a:rPr lang="fr-FR" i="1" dirty="0" err="1"/>
              <a:t>want</a:t>
            </a:r>
            <a:r>
              <a:rPr lang="fr-FR" i="1" dirty="0"/>
              <a:t> to </a:t>
            </a:r>
            <a:r>
              <a:rPr lang="fr-FR" i="1" dirty="0" err="1"/>
              <a:t>speak</a:t>
            </a:r>
            <a:r>
              <a:rPr lang="fr-FR" i="1" dirty="0"/>
              <a:t> </a:t>
            </a:r>
            <a:r>
              <a:rPr lang="fr-FR" i="1" dirty="0" err="1"/>
              <a:t>it</a:t>
            </a:r>
            <a:r>
              <a:rPr lang="fr-FR" i="1" dirty="0"/>
              <a:t> </a:t>
            </a:r>
            <a:r>
              <a:rPr lang="fr-FR" i="1" dirty="0" err="1"/>
              <a:t>myself</a:t>
            </a:r>
            <a:r>
              <a:rPr lang="fr-FR" i="1" dirty="0"/>
              <a:t>»</a:t>
            </a:r>
          </a:p>
        </p:txBody>
      </p:sp>
    </p:spTree>
    <p:extLst>
      <p:ext uri="{BB962C8B-B14F-4D97-AF65-F5344CB8AC3E}">
        <p14:creationId xmlns:p14="http://schemas.microsoft.com/office/powerpoint/2010/main" val="31473819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t>2. </a:t>
            </a:r>
            <a:r>
              <a:rPr lang="en-US" sz="2400" dirty="0"/>
              <a:t>Sociological &amp; psychosocial study </a:t>
            </a:r>
            <a:br>
              <a:rPr lang="en-US" sz="2400" dirty="0"/>
            </a:br>
            <a:r>
              <a:rPr lang="en-US" sz="2400" dirty="0"/>
              <a:t>2. </a:t>
            </a:r>
            <a:r>
              <a:rPr lang="en-US" sz="2400" dirty="0" smtClean="0"/>
              <a:t>2. </a:t>
            </a:r>
            <a:r>
              <a:rPr lang="en-US" sz="2400" cap="none" dirty="0" smtClean="0"/>
              <a:t>Interactional linguistic &amp; identity strategies</a:t>
            </a:r>
            <a:endParaRPr lang="en-US" sz="2400" dirty="0"/>
          </a:p>
        </p:txBody>
      </p:sp>
      <p:sp>
        <p:nvSpPr>
          <p:cNvPr id="3" name="Espace réservé du contenu 2"/>
          <p:cNvSpPr>
            <a:spLocks noGrp="1"/>
          </p:cNvSpPr>
          <p:nvPr>
            <p:ph idx="1"/>
          </p:nvPr>
        </p:nvSpPr>
        <p:spPr/>
        <p:txBody>
          <a:bodyPr>
            <a:normAutofit fontScale="92500" lnSpcReduction="10000"/>
          </a:bodyPr>
          <a:lstStyle/>
          <a:p>
            <a:r>
              <a:rPr lang="en-GB" sz="2400" dirty="0"/>
              <a:t>Code-switching</a:t>
            </a:r>
          </a:p>
          <a:p>
            <a:r>
              <a:rPr lang="en-GB" sz="2400" dirty="0" smtClean="0"/>
              <a:t>Code-switching </a:t>
            </a:r>
            <a:r>
              <a:rPr lang="en-GB" sz="2400" dirty="0"/>
              <a:t>between language varieties</a:t>
            </a:r>
          </a:p>
          <a:p>
            <a:pPr lvl="1"/>
            <a:r>
              <a:rPr lang="en-GB" sz="2400" dirty="0"/>
              <a:t>To preserve social identity</a:t>
            </a:r>
          </a:p>
          <a:p>
            <a:pPr lvl="1"/>
            <a:r>
              <a:rPr lang="en-GB" sz="2400" dirty="0"/>
              <a:t>To protect oneself from linguistic reproaches</a:t>
            </a:r>
          </a:p>
          <a:p>
            <a:pPr lvl="1"/>
            <a:endParaRPr lang="en-GB" sz="2400" i="1" dirty="0"/>
          </a:p>
          <a:p>
            <a:pPr marL="468630" lvl="1" indent="0" algn="just">
              <a:buNone/>
            </a:pPr>
            <a:r>
              <a:rPr lang="fr-FR" sz="2000" i="1" dirty="0"/>
              <a:t>« Donc j’dis toujours, ‘Je viens de Tongres, je suis néerlandophone’ donc […] néerlandophone c’est juste pour préciser que voilà, des fois, il y aura des fautes, si j’ai un accent ben ça vient de là. » </a:t>
            </a:r>
            <a:r>
              <a:rPr lang="fr-FR" sz="2000" dirty="0"/>
              <a:t>(NW1)</a:t>
            </a:r>
          </a:p>
          <a:p>
            <a:pPr marL="468630" lvl="1" indent="0" algn="just">
              <a:buNone/>
            </a:pPr>
            <a:r>
              <a:rPr lang="fr-FR" sz="2000" i="1" dirty="0"/>
              <a:t>« So, I </a:t>
            </a:r>
            <a:r>
              <a:rPr lang="fr-FR" sz="2000" i="1" dirty="0" err="1"/>
              <a:t>always</a:t>
            </a:r>
            <a:r>
              <a:rPr lang="fr-FR" sz="2000" i="1" dirty="0"/>
              <a:t> </a:t>
            </a:r>
            <a:r>
              <a:rPr lang="fr-FR" sz="2000" i="1" dirty="0" err="1"/>
              <a:t>say</a:t>
            </a:r>
            <a:r>
              <a:rPr lang="fr-FR" sz="2000" i="1" dirty="0"/>
              <a:t>, </a:t>
            </a:r>
            <a:r>
              <a:rPr lang="fr-FR" sz="2000" i="1" dirty="0" err="1"/>
              <a:t>I’m</a:t>
            </a:r>
            <a:r>
              <a:rPr lang="fr-FR" sz="2000" i="1" dirty="0"/>
              <a:t> </a:t>
            </a:r>
            <a:r>
              <a:rPr lang="fr-FR" sz="2000" i="1" dirty="0" err="1"/>
              <a:t>coming</a:t>
            </a:r>
            <a:r>
              <a:rPr lang="fr-FR" sz="2000" i="1" dirty="0"/>
              <a:t> </a:t>
            </a:r>
            <a:r>
              <a:rPr lang="fr-FR" sz="2000" i="1" dirty="0" err="1"/>
              <a:t>from</a:t>
            </a:r>
            <a:r>
              <a:rPr lang="fr-FR" sz="2000" i="1" dirty="0"/>
              <a:t> Tongeren, </a:t>
            </a:r>
            <a:r>
              <a:rPr lang="fr-FR" sz="2000" i="1" dirty="0" err="1"/>
              <a:t>I’m</a:t>
            </a:r>
            <a:r>
              <a:rPr lang="fr-FR" sz="2000" i="1" dirty="0"/>
              <a:t> </a:t>
            </a:r>
            <a:r>
              <a:rPr lang="fr-FR" sz="2000" i="1" dirty="0" err="1"/>
              <a:t>Dutch-speaking</a:t>
            </a:r>
            <a:r>
              <a:rPr lang="fr-FR" sz="2000" i="1" dirty="0"/>
              <a:t>, </a:t>
            </a:r>
            <a:r>
              <a:rPr lang="fr-FR" sz="2000" i="1" dirty="0" err="1"/>
              <a:t>so</a:t>
            </a:r>
            <a:r>
              <a:rPr lang="fr-FR" sz="2000" i="1" dirty="0"/>
              <a:t> </a:t>
            </a:r>
            <a:r>
              <a:rPr lang="fr-FR" sz="2000" i="1" dirty="0" err="1"/>
              <a:t>that’s</a:t>
            </a:r>
            <a:r>
              <a:rPr lang="fr-FR" sz="2000" i="1" dirty="0"/>
              <a:t> </a:t>
            </a:r>
            <a:r>
              <a:rPr lang="fr-FR" sz="2000" i="1" dirty="0" err="1"/>
              <a:t>just</a:t>
            </a:r>
            <a:r>
              <a:rPr lang="fr-FR" sz="2000" i="1" dirty="0"/>
              <a:t> to </a:t>
            </a:r>
            <a:r>
              <a:rPr lang="fr-FR" sz="2000" i="1" dirty="0" err="1"/>
              <a:t>say</a:t>
            </a:r>
            <a:r>
              <a:rPr lang="fr-FR" sz="2000" i="1" dirty="0"/>
              <a:t> </a:t>
            </a:r>
            <a:r>
              <a:rPr lang="fr-FR" sz="2000" i="1" dirty="0" err="1"/>
              <a:t>that</a:t>
            </a:r>
            <a:r>
              <a:rPr lang="fr-FR" sz="2000" i="1" dirty="0"/>
              <a:t> </a:t>
            </a:r>
            <a:r>
              <a:rPr lang="fr-FR" sz="2000" i="1" dirty="0" err="1"/>
              <a:t>that</a:t>
            </a:r>
            <a:r>
              <a:rPr lang="fr-FR" sz="2000" i="1" dirty="0"/>
              <a:t> </a:t>
            </a:r>
            <a:r>
              <a:rPr lang="fr-FR" sz="2000" i="1" dirty="0" err="1"/>
              <a:t>might</a:t>
            </a:r>
            <a:r>
              <a:rPr lang="fr-FR" sz="2000" i="1" dirty="0"/>
              <a:t> </a:t>
            </a:r>
            <a:r>
              <a:rPr lang="fr-FR" sz="2000" i="1" dirty="0" err="1"/>
              <a:t>be</a:t>
            </a:r>
            <a:r>
              <a:rPr lang="fr-FR" sz="2000" i="1" dirty="0"/>
              <a:t> the </a:t>
            </a:r>
            <a:r>
              <a:rPr lang="fr-FR" sz="2000" i="1" dirty="0" err="1"/>
              <a:t>reason</a:t>
            </a:r>
            <a:r>
              <a:rPr lang="fr-FR" sz="2000" i="1" dirty="0"/>
              <a:t> </a:t>
            </a:r>
            <a:r>
              <a:rPr lang="fr-FR" sz="2000" i="1" dirty="0" err="1"/>
              <a:t>why</a:t>
            </a:r>
            <a:r>
              <a:rPr lang="fr-FR" sz="2000" i="1" dirty="0"/>
              <a:t> I </a:t>
            </a:r>
            <a:r>
              <a:rPr lang="fr-FR" sz="2000" i="1" dirty="0" err="1"/>
              <a:t>make</a:t>
            </a:r>
            <a:r>
              <a:rPr lang="fr-FR" sz="2000" i="1" dirty="0"/>
              <a:t> </a:t>
            </a:r>
            <a:r>
              <a:rPr lang="fr-FR" sz="2000" i="1" dirty="0" err="1"/>
              <a:t>some</a:t>
            </a:r>
            <a:r>
              <a:rPr lang="fr-FR" sz="2000" i="1" dirty="0"/>
              <a:t> </a:t>
            </a:r>
            <a:r>
              <a:rPr lang="fr-FR" sz="2000" i="1" dirty="0" err="1"/>
              <a:t>mistakes</a:t>
            </a:r>
            <a:r>
              <a:rPr lang="fr-FR" sz="2000" i="1" dirty="0"/>
              <a:t> or </a:t>
            </a:r>
            <a:r>
              <a:rPr lang="fr-FR" sz="2000" i="1" dirty="0" err="1"/>
              <a:t>why</a:t>
            </a:r>
            <a:r>
              <a:rPr lang="fr-FR" sz="2000" i="1" dirty="0"/>
              <a:t> I have an accent. »</a:t>
            </a:r>
            <a:endParaRPr lang="fr-BE" sz="2000" i="1" dirty="0"/>
          </a:p>
          <a:p>
            <a:pPr lvl="1"/>
            <a:endParaRPr lang="en-GB" sz="2400" i="1" dirty="0" smtClean="0"/>
          </a:p>
        </p:txBody>
      </p:sp>
    </p:spTree>
    <p:extLst>
      <p:ext uri="{BB962C8B-B14F-4D97-AF65-F5344CB8AC3E}">
        <p14:creationId xmlns:p14="http://schemas.microsoft.com/office/powerpoint/2010/main" val="3426855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dirty="0" smtClean="0"/>
              <a:t>identity </a:t>
            </a:r>
            <a:r>
              <a:rPr lang="en-US" sz="2800" dirty="0"/>
              <a:t>construction &amp; strategies of allophones in Belgium</a:t>
            </a:r>
            <a:endParaRPr lang="fr-BE" sz="2800" dirty="0"/>
          </a:p>
        </p:txBody>
      </p:sp>
      <p:sp>
        <p:nvSpPr>
          <p:cNvPr id="3" name="Espace réservé du contenu 2"/>
          <p:cNvSpPr>
            <a:spLocks noGrp="1"/>
          </p:cNvSpPr>
          <p:nvPr>
            <p:ph idx="1"/>
          </p:nvPr>
        </p:nvSpPr>
        <p:spPr/>
        <p:txBody>
          <a:bodyPr>
            <a:normAutofit/>
          </a:bodyPr>
          <a:lstStyle/>
          <a:p>
            <a:r>
              <a:rPr lang="en-GB" sz="2400" b="1" dirty="0" smtClean="0"/>
              <a:t>1. Semantic study</a:t>
            </a:r>
          </a:p>
          <a:p>
            <a:pPr marL="468630" lvl="1" indent="0">
              <a:buNone/>
            </a:pPr>
            <a:r>
              <a:rPr lang="en-GB" sz="2400" dirty="0" smtClean="0"/>
              <a:t>Cognitive construction of identities, new identification systems</a:t>
            </a:r>
          </a:p>
          <a:p>
            <a:pPr lvl="1"/>
            <a:endParaRPr lang="en-GB" sz="2400" dirty="0" smtClean="0"/>
          </a:p>
          <a:p>
            <a:r>
              <a:rPr lang="en-GB" sz="2400" b="1" dirty="0" smtClean="0"/>
              <a:t>2. Sociological &amp; psychosocial study</a:t>
            </a:r>
          </a:p>
          <a:p>
            <a:pPr marL="468630" lvl="1" indent="0">
              <a:buNone/>
            </a:pPr>
            <a:r>
              <a:rPr lang="en-GB" sz="2400" dirty="0" smtClean="0"/>
              <a:t>Typology of main identity evolutions and typology of contextual identities</a:t>
            </a:r>
            <a:endParaRPr lang="en-GB" sz="2400" dirty="0"/>
          </a:p>
        </p:txBody>
      </p:sp>
    </p:spTree>
    <p:extLst>
      <p:ext uri="{BB962C8B-B14F-4D97-AF65-F5344CB8AC3E}">
        <p14:creationId xmlns:p14="http://schemas.microsoft.com/office/powerpoint/2010/main" val="1697658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BE" sz="1800" cap="none" dirty="0" smtClean="0"/>
              <a:t>Groningen,  March 28th,  2014</a:t>
            </a:r>
            <a:endParaRPr lang="fr-BE" sz="1800" cap="none" dirty="0"/>
          </a:p>
        </p:txBody>
      </p:sp>
      <p:sp>
        <p:nvSpPr>
          <p:cNvPr id="3" name="Espace réservé du contenu 2"/>
          <p:cNvSpPr>
            <a:spLocks noGrp="1"/>
          </p:cNvSpPr>
          <p:nvPr>
            <p:ph idx="1"/>
          </p:nvPr>
        </p:nvSpPr>
        <p:spPr/>
        <p:txBody>
          <a:bodyPr/>
          <a:lstStyle/>
          <a:p>
            <a:endParaRPr lang="fr-BE" dirty="0" smtClean="0"/>
          </a:p>
          <a:p>
            <a:endParaRPr lang="fr-BE" dirty="0"/>
          </a:p>
          <a:p>
            <a:endParaRPr lang="fr-BE" dirty="0" smtClean="0"/>
          </a:p>
          <a:p>
            <a:endParaRPr lang="fr-BE" dirty="0"/>
          </a:p>
          <a:p>
            <a:pPr marL="68580" indent="0">
              <a:buNone/>
            </a:pPr>
            <a:r>
              <a:rPr lang="fr-BE" b="1" dirty="0" err="1" smtClean="0"/>
              <a:t>Dassargues</a:t>
            </a:r>
            <a:r>
              <a:rPr lang="fr-BE" b="1" dirty="0" smtClean="0"/>
              <a:t> Alix</a:t>
            </a:r>
            <a:endParaRPr lang="fr-BE" b="1" dirty="0"/>
          </a:p>
          <a:p>
            <a:r>
              <a:rPr lang="fr-BE" dirty="0" smtClean="0"/>
              <a:t>alix.dassargues@ulg.ac.be</a:t>
            </a:r>
          </a:p>
          <a:p>
            <a:endParaRPr lang="fr-BE" dirty="0" smtClean="0"/>
          </a:p>
          <a:p>
            <a:pPr marL="68580" indent="0">
              <a:buNone/>
            </a:pPr>
            <a:r>
              <a:rPr lang="fr-BE" b="1" dirty="0" err="1" smtClean="0"/>
              <a:t>Perrez</a:t>
            </a:r>
            <a:r>
              <a:rPr lang="fr-BE" b="1" dirty="0" smtClean="0"/>
              <a:t> Julien</a:t>
            </a:r>
          </a:p>
          <a:p>
            <a:r>
              <a:rPr lang="fr-BE" dirty="0"/>
              <a:t>j</a:t>
            </a:r>
            <a:r>
              <a:rPr lang="fr-BE" dirty="0" smtClean="0"/>
              <a:t>ulien.perrez@ulg.ac.be</a:t>
            </a:r>
            <a:endParaRPr lang="fr-BE" dirty="0"/>
          </a:p>
        </p:txBody>
      </p:sp>
    </p:spTree>
    <p:extLst>
      <p:ext uri="{BB962C8B-B14F-4D97-AF65-F5344CB8AC3E}">
        <p14:creationId xmlns:p14="http://schemas.microsoft.com/office/powerpoint/2010/main" val="21686905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 </a:t>
            </a:r>
            <a:endParaRPr lang="fr-BE" dirty="0"/>
          </a:p>
        </p:txBody>
      </p:sp>
      <p:sp>
        <p:nvSpPr>
          <p:cNvPr id="3" name="Espace réservé du contenu 2"/>
          <p:cNvSpPr>
            <a:spLocks noGrp="1"/>
          </p:cNvSpPr>
          <p:nvPr>
            <p:ph idx="1"/>
          </p:nvPr>
        </p:nvSpPr>
        <p:spPr>
          <a:xfrm>
            <a:off x="683568" y="1772816"/>
            <a:ext cx="7772400" cy="3733800"/>
          </a:xfrm>
        </p:spPr>
        <p:txBody>
          <a:bodyPr/>
          <a:lstStyle/>
          <a:p>
            <a:endParaRPr lang="fr-BE" dirty="0"/>
          </a:p>
          <a:p>
            <a:endParaRPr lang="fr-BE" dirty="0" smtClean="0"/>
          </a:p>
          <a:p>
            <a:endParaRPr lang="fr-BE" dirty="0"/>
          </a:p>
          <a:p>
            <a:endParaRPr lang="fr-BE" dirty="0" smtClean="0"/>
          </a:p>
          <a:p>
            <a:endParaRPr lang="fr-BE" dirty="0"/>
          </a:p>
          <a:p>
            <a:endParaRPr lang="fr-BE" dirty="0" smtClean="0"/>
          </a:p>
          <a:p>
            <a:endParaRPr lang="fr-BE" dirty="0"/>
          </a:p>
          <a:p>
            <a:r>
              <a:rPr lang="fr-BE" dirty="0" smtClean="0"/>
              <a:t>To </a:t>
            </a:r>
            <a:r>
              <a:rPr lang="fr-BE" dirty="0" err="1" smtClean="0"/>
              <a:t>be</a:t>
            </a:r>
            <a:r>
              <a:rPr lang="fr-BE" dirty="0" smtClean="0"/>
              <a:t> French-</a:t>
            </a:r>
            <a:r>
              <a:rPr lang="fr-BE" dirty="0" err="1" smtClean="0"/>
              <a:t>speaking</a:t>
            </a:r>
            <a:r>
              <a:rPr lang="fr-BE" dirty="0" smtClean="0"/>
              <a:t> in </a:t>
            </a:r>
            <a:r>
              <a:rPr lang="fr-BE" dirty="0" err="1" smtClean="0"/>
              <a:t>Flanders</a:t>
            </a:r>
            <a:endParaRPr lang="fr-BE" dirty="0" smtClean="0"/>
          </a:p>
          <a:p>
            <a:r>
              <a:rPr lang="fr-BE" dirty="0" smtClean="0"/>
              <a:t>To </a:t>
            </a:r>
            <a:r>
              <a:rPr lang="fr-BE" dirty="0" err="1" smtClean="0"/>
              <a:t>be</a:t>
            </a:r>
            <a:r>
              <a:rPr lang="fr-BE" dirty="0" smtClean="0"/>
              <a:t> </a:t>
            </a:r>
            <a:r>
              <a:rPr lang="fr-BE" dirty="0" err="1" smtClean="0"/>
              <a:t>Dutch-speaking</a:t>
            </a:r>
            <a:r>
              <a:rPr lang="fr-BE" dirty="0" smtClean="0"/>
              <a:t> in </a:t>
            </a:r>
            <a:r>
              <a:rPr lang="fr-BE" dirty="0" err="1" smtClean="0"/>
              <a:t>Wallonia</a:t>
            </a:r>
            <a:endParaRPr lang="fr-BE" dirty="0"/>
          </a:p>
        </p:txBody>
      </p:sp>
      <p:grpSp>
        <p:nvGrpSpPr>
          <p:cNvPr id="8" name="Groupe 7"/>
          <p:cNvGrpSpPr/>
          <p:nvPr/>
        </p:nvGrpSpPr>
        <p:grpSpPr>
          <a:xfrm>
            <a:off x="2287996" y="764704"/>
            <a:ext cx="5688632" cy="3384376"/>
            <a:chOff x="2287996" y="764704"/>
            <a:chExt cx="5688632" cy="3384376"/>
          </a:xfrm>
        </p:grpSpPr>
        <p:pic>
          <p:nvPicPr>
            <p:cNvPr id="4" name="Image 3"/>
            <p:cNvPicPr>
              <a:picLocks noChangeAspect="1"/>
            </p:cNvPicPr>
            <p:nvPr/>
          </p:nvPicPr>
          <p:blipFill rotWithShape="1">
            <a:blip r:embed="rId3">
              <a:extLst>
                <a:ext uri="{28A0092B-C50C-407E-A947-70E740481C1C}">
                  <a14:useLocalDpi xmlns:a14="http://schemas.microsoft.com/office/drawing/2010/main" val="0"/>
                </a:ext>
              </a:extLst>
            </a:blip>
            <a:srcRect l="996" t="3624" r="207" b="13196"/>
            <a:stretch/>
          </p:blipFill>
          <p:spPr>
            <a:xfrm>
              <a:off x="2287996" y="764704"/>
              <a:ext cx="5688632" cy="3384376"/>
            </a:xfrm>
            <a:prstGeom prst="rect">
              <a:avLst/>
            </a:prstGeom>
            <a:ln w="57150">
              <a:solidFill>
                <a:schemeClr val="tx1"/>
              </a:solidFill>
            </a:ln>
          </p:spPr>
        </p:pic>
        <p:pic>
          <p:nvPicPr>
            <p:cNvPr id="1030" name="Picture 6"/>
            <p:cNvPicPr>
              <a:picLocks noChangeAspect="1" noChangeArrowheads="1"/>
            </p:cNvPicPr>
            <p:nvPr/>
          </p:nvPicPr>
          <p:blipFill rotWithShape="1">
            <a:blip r:embed="rId4">
              <a:duotone>
                <a:prstClr val="black"/>
                <a:schemeClr val="accent1">
                  <a:tint val="45000"/>
                  <a:satMod val="400000"/>
                </a:schemeClr>
              </a:duotone>
              <a:extLst>
                <a:ext uri="{28A0092B-C50C-407E-A947-70E740481C1C}">
                  <a14:useLocalDpi xmlns:a14="http://schemas.microsoft.com/office/drawing/2010/main" val="0"/>
                </a:ext>
              </a:extLst>
            </a:blip>
            <a:srcRect r="15229"/>
            <a:stretch/>
          </p:blipFill>
          <p:spPr bwMode="auto">
            <a:xfrm>
              <a:off x="7211595" y="2279810"/>
              <a:ext cx="765033" cy="186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178795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800" dirty="0" smtClean="0"/>
              <a:t>Main </a:t>
            </a:r>
            <a:r>
              <a:rPr lang="fr-BE" sz="2800" dirty="0" err="1" smtClean="0"/>
              <a:t>Methodology</a:t>
            </a:r>
            <a:r>
              <a:rPr lang="fr-BE" sz="2800" dirty="0" smtClean="0"/>
              <a:t> </a:t>
            </a:r>
            <a:r>
              <a:rPr lang="fr-BE" sz="2000" dirty="0" smtClean="0"/>
              <a:t>(</a:t>
            </a:r>
            <a:r>
              <a:rPr lang="fr-BE" sz="2000" dirty="0" err="1" smtClean="0"/>
              <a:t>work</a:t>
            </a:r>
            <a:r>
              <a:rPr lang="fr-BE" sz="2000" dirty="0" smtClean="0"/>
              <a:t>-in-</a:t>
            </a:r>
            <a:r>
              <a:rPr lang="fr-BE" sz="2000" dirty="0" err="1" smtClean="0"/>
              <a:t>progress</a:t>
            </a:r>
            <a:r>
              <a:rPr lang="fr-BE" sz="2000" dirty="0" smtClean="0"/>
              <a:t>)</a:t>
            </a:r>
            <a:endParaRPr lang="fr-BE" sz="2000" dirty="0"/>
          </a:p>
        </p:txBody>
      </p:sp>
      <p:sp>
        <p:nvSpPr>
          <p:cNvPr id="3" name="Espace réservé du contenu 2"/>
          <p:cNvSpPr>
            <a:spLocks noGrp="1"/>
          </p:cNvSpPr>
          <p:nvPr>
            <p:ph idx="1"/>
          </p:nvPr>
        </p:nvSpPr>
        <p:spPr/>
        <p:txBody>
          <a:bodyPr>
            <a:normAutofit/>
          </a:bodyPr>
          <a:lstStyle/>
          <a:p>
            <a:r>
              <a:rPr lang="en-GB" sz="2400" dirty="0" smtClean="0"/>
              <a:t>Qualitative method (sociological interviews)</a:t>
            </a:r>
          </a:p>
          <a:p>
            <a:endParaRPr lang="en-GB" sz="2400" dirty="0" smtClean="0"/>
          </a:p>
          <a:p>
            <a:r>
              <a:rPr lang="en-GB" sz="2400" dirty="0" smtClean="0"/>
              <a:t>Characteristics of informants</a:t>
            </a:r>
          </a:p>
          <a:p>
            <a:pPr lvl="2"/>
            <a:r>
              <a:rPr lang="en-GB" sz="2400" dirty="0" smtClean="0"/>
              <a:t>Proximity with the linguistic border</a:t>
            </a:r>
          </a:p>
          <a:p>
            <a:pPr lvl="2"/>
            <a:r>
              <a:rPr lang="en-GB" sz="2400" dirty="0" smtClean="0"/>
              <a:t>Age (-50, from 50 to 65, more than 65)</a:t>
            </a:r>
          </a:p>
          <a:p>
            <a:pPr lvl="2"/>
            <a:r>
              <a:rPr lang="en-GB" sz="2400" dirty="0" smtClean="0"/>
              <a:t>Age when the immersion in an allophone </a:t>
            </a:r>
            <a:r>
              <a:rPr lang="en-GB" sz="2400" dirty="0" err="1" smtClean="0"/>
              <a:t>regio</a:t>
            </a:r>
            <a:r>
              <a:rPr lang="en-GB" sz="2400" dirty="0" smtClean="0"/>
              <a:t> begins</a:t>
            </a:r>
          </a:p>
          <a:p>
            <a:pPr lvl="3"/>
            <a:r>
              <a:rPr lang="en-GB" sz="2000" dirty="0" smtClean="0"/>
              <a:t>Since generations,  birth, basic/high school,  after studies, or after professional experiences</a:t>
            </a:r>
          </a:p>
        </p:txBody>
      </p:sp>
    </p:spTree>
    <p:extLst>
      <p:ext uri="{BB962C8B-B14F-4D97-AF65-F5344CB8AC3E}">
        <p14:creationId xmlns:p14="http://schemas.microsoft.com/office/powerpoint/2010/main" val="27585851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en-US" sz="2800" dirty="0" smtClean="0"/>
              <a:t>Methodological approach of </a:t>
            </a:r>
            <a:br>
              <a:rPr lang="en-US" sz="2800" dirty="0" smtClean="0"/>
            </a:br>
            <a:r>
              <a:rPr lang="en-US" sz="2800" dirty="0" smtClean="0"/>
              <a:t>identity construction &amp; strategies</a:t>
            </a:r>
            <a:endParaRPr lang="en-US" sz="2800" dirty="0"/>
          </a:p>
        </p:txBody>
      </p:sp>
      <p:sp>
        <p:nvSpPr>
          <p:cNvPr id="3" name="Espace réservé du contenu 2"/>
          <p:cNvSpPr>
            <a:spLocks noGrp="1"/>
          </p:cNvSpPr>
          <p:nvPr>
            <p:ph idx="1"/>
          </p:nvPr>
        </p:nvSpPr>
        <p:spPr>
          <a:xfrm>
            <a:off x="683568" y="1556792"/>
            <a:ext cx="7772400" cy="3949824"/>
          </a:xfrm>
        </p:spPr>
        <p:txBody>
          <a:bodyPr>
            <a:normAutofit/>
          </a:bodyPr>
          <a:lstStyle/>
          <a:p>
            <a:pPr marL="68580" indent="0">
              <a:buNone/>
            </a:pPr>
            <a:r>
              <a:rPr lang="en-US" sz="2800" dirty="0" smtClean="0"/>
              <a:t>1. Semantic study</a:t>
            </a:r>
          </a:p>
          <a:p>
            <a:pPr marL="468630" lvl="1" indent="0">
              <a:buNone/>
            </a:pPr>
            <a:r>
              <a:rPr lang="en-US" sz="2400" dirty="0" smtClean="0"/>
              <a:t>1.1. New categorizations</a:t>
            </a:r>
          </a:p>
          <a:p>
            <a:pPr marL="468630" lvl="1" indent="0">
              <a:buNone/>
            </a:pPr>
            <a:r>
              <a:rPr lang="en-US" sz="2400" dirty="0" smtClean="0"/>
              <a:t>1.2. </a:t>
            </a:r>
            <a:r>
              <a:rPr lang="en-GB" sz="2400" dirty="0"/>
              <a:t>Semantic registers of </a:t>
            </a:r>
            <a:r>
              <a:rPr lang="en-GB" sz="2400" dirty="0" smtClean="0"/>
              <a:t>categorizations </a:t>
            </a:r>
            <a:endParaRPr lang="en-US" sz="2400" dirty="0" smtClean="0"/>
          </a:p>
          <a:p>
            <a:pPr marL="468630" lvl="1" indent="0">
              <a:buNone/>
            </a:pPr>
            <a:endParaRPr lang="en-US" sz="2400" dirty="0" smtClean="0"/>
          </a:p>
          <a:p>
            <a:pPr marL="68580" indent="0">
              <a:buNone/>
            </a:pPr>
            <a:r>
              <a:rPr lang="en-US" sz="2800" dirty="0"/>
              <a:t>2</a:t>
            </a:r>
            <a:r>
              <a:rPr lang="en-US" sz="2800" dirty="0" smtClean="0"/>
              <a:t>. Sociological &amp; psychosocial study</a:t>
            </a:r>
          </a:p>
          <a:p>
            <a:pPr marL="68580" indent="0">
              <a:buNone/>
            </a:pPr>
            <a:r>
              <a:rPr lang="en-US" sz="2400" dirty="0" smtClean="0"/>
              <a:t>     2.1. </a:t>
            </a:r>
            <a:r>
              <a:rPr lang="en-US" sz="2400" dirty="0"/>
              <a:t>Sociology of identity construction</a:t>
            </a:r>
            <a:endParaRPr lang="en-US" sz="2400" dirty="0" smtClean="0"/>
          </a:p>
          <a:p>
            <a:pPr marL="68580" indent="0">
              <a:buNone/>
            </a:pPr>
            <a:r>
              <a:rPr lang="en-US" sz="2400" dirty="0" smtClean="0"/>
              <a:t>     2.2. Interactional </a:t>
            </a:r>
            <a:r>
              <a:rPr lang="en-US" sz="2400" dirty="0"/>
              <a:t>linguistic &amp; identity strategies</a:t>
            </a:r>
            <a:endParaRPr lang="en-US" sz="2400" dirty="0" smtClean="0"/>
          </a:p>
        </p:txBody>
      </p:sp>
    </p:spTree>
    <p:extLst>
      <p:ext uri="{BB962C8B-B14F-4D97-AF65-F5344CB8AC3E}">
        <p14:creationId xmlns:p14="http://schemas.microsoft.com/office/powerpoint/2010/main" val="3616815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800" dirty="0" smtClean="0"/>
              <a:t>1. </a:t>
            </a:r>
            <a:r>
              <a:rPr lang="en-GB" sz="2800" dirty="0" smtClean="0"/>
              <a:t>Semantic study</a:t>
            </a:r>
            <a:br>
              <a:rPr lang="en-GB" sz="2800" dirty="0" smtClean="0"/>
            </a:br>
            <a:r>
              <a:rPr lang="en-GB" sz="2400" cap="none" dirty="0" smtClean="0"/>
              <a:t>1.1. New categorizations</a:t>
            </a:r>
            <a:endParaRPr lang="en-GB" sz="2400" cap="none" dirty="0"/>
          </a:p>
        </p:txBody>
      </p:sp>
      <p:sp>
        <p:nvSpPr>
          <p:cNvPr id="3" name="Espace réservé du contenu 2"/>
          <p:cNvSpPr>
            <a:spLocks noGrp="1"/>
          </p:cNvSpPr>
          <p:nvPr>
            <p:ph idx="1"/>
          </p:nvPr>
        </p:nvSpPr>
        <p:spPr/>
        <p:txBody>
          <a:bodyPr/>
          <a:lstStyle/>
          <a:p>
            <a:r>
              <a:rPr lang="en-GB" sz="2200" dirty="0" smtClean="0"/>
              <a:t>Double identification</a:t>
            </a:r>
          </a:p>
          <a:p>
            <a:pPr lvl="1"/>
            <a:r>
              <a:rPr lang="en-GB" sz="2000" dirty="0" smtClean="0"/>
              <a:t>“</a:t>
            </a:r>
            <a:r>
              <a:rPr lang="en-GB" sz="2000" dirty="0" err="1" smtClean="0"/>
              <a:t>Flamands</a:t>
            </a:r>
            <a:r>
              <a:rPr lang="en-GB" sz="2000" dirty="0" smtClean="0"/>
              <a:t> </a:t>
            </a:r>
            <a:r>
              <a:rPr lang="en-GB" sz="2000" dirty="0" err="1" smtClean="0"/>
              <a:t>Flamands</a:t>
            </a:r>
            <a:r>
              <a:rPr lang="en-GB" sz="2000" dirty="0" smtClean="0"/>
              <a:t>”, “</a:t>
            </a:r>
            <a:r>
              <a:rPr lang="en-GB" sz="2000" dirty="0" err="1" smtClean="0"/>
              <a:t>Flamands</a:t>
            </a:r>
            <a:r>
              <a:rPr lang="en-GB" sz="2000" dirty="0" smtClean="0"/>
              <a:t> </a:t>
            </a:r>
            <a:r>
              <a:rPr lang="en-GB" sz="2000" dirty="0" err="1" smtClean="0"/>
              <a:t>Francophones</a:t>
            </a:r>
            <a:r>
              <a:rPr lang="en-GB" sz="2000" dirty="0" smtClean="0"/>
              <a:t>”, “</a:t>
            </a:r>
            <a:r>
              <a:rPr lang="en-GB" sz="2000" dirty="0" err="1" smtClean="0"/>
              <a:t>Waalse</a:t>
            </a:r>
            <a:r>
              <a:rPr lang="en-GB" sz="2000" dirty="0" smtClean="0"/>
              <a:t> </a:t>
            </a:r>
            <a:r>
              <a:rPr lang="en-GB" sz="2000" dirty="0" err="1" smtClean="0"/>
              <a:t>Vlaming</a:t>
            </a:r>
            <a:r>
              <a:rPr lang="en-GB" sz="2000" dirty="0" smtClean="0"/>
              <a:t>”</a:t>
            </a:r>
          </a:p>
          <a:p>
            <a:pPr lvl="1"/>
            <a:endParaRPr lang="en-GB" sz="1800" dirty="0" smtClean="0"/>
          </a:p>
          <a:p>
            <a:r>
              <a:rPr lang="en-GB" sz="2200" dirty="0" smtClean="0"/>
              <a:t>Expressions, fixed items</a:t>
            </a:r>
          </a:p>
          <a:p>
            <a:pPr lvl="1"/>
            <a:r>
              <a:rPr lang="en-GB" sz="2000" dirty="0"/>
              <a:t>“</a:t>
            </a:r>
            <a:r>
              <a:rPr lang="en-GB" sz="2000" dirty="0" err="1"/>
              <a:t>pointus</a:t>
            </a:r>
            <a:r>
              <a:rPr lang="en-GB" sz="2000" dirty="0"/>
              <a:t> </a:t>
            </a:r>
            <a:r>
              <a:rPr lang="en-GB" sz="2000" dirty="0" err="1" smtClean="0"/>
              <a:t>Flamingants</a:t>
            </a:r>
            <a:r>
              <a:rPr lang="en-GB" sz="2000" dirty="0"/>
              <a:t>”, “</a:t>
            </a:r>
            <a:r>
              <a:rPr lang="en-GB" sz="2000" dirty="0" err="1"/>
              <a:t>Flamands</a:t>
            </a:r>
            <a:r>
              <a:rPr lang="en-GB" sz="2000" dirty="0"/>
              <a:t> </a:t>
            </a:r>
            <a:r>
              <a:rPr lang="en-GB" sz="2000" dirty="0" err="1"/>
              <a:t>petits</a:t>
            </a:r>
            <a:r>
              <a:rPr lang="en-GB" sz="2000" dirty="0"/>
              <a:t> </a:t>
            </a:r>
            <a:r>
              <a:rPr lang="en-GB" sz="2000" dirty="0" err="1"/>
              <a:t>esprits</a:t>
            </a:r>
            <a:r>
              <a:rPr lang="en-GB" sz="2000" dirty="0"/>
              <a:t>”</a:t>
            </a:r>
          </a:p>
          <a:p>
            <a:pPr lvl="1"/>
            <a:endParaRPr lang="en-GB" sz="1800" dirty="0" smtClean="0"/>
          </a:p>
          <a:p>
            <a:r>
              <a:rPr lang="en-GB" sz="2200" dirty="0" smtClean="0"/>
              <a:t>Identification + adjective</a:t>
            </a:r>
          </a:p>
          <a:p>
            <a:pPr lvl="1"/>
            <a:r>
              <a:rPr lang="en-GB" sz="2000" dirty="0" smtClean="0"/>
              <a:t>“</a:t>
            </a:r>
            <a:r>
              <a:rPr lang="en-GB" sz="2000" dirty="0" err="1" smtClean="0"/>
              <a:t>Flamands</a:t>
            </a:r>
            <a:r>
              <a:rPr lang="en-GB" sz="2000" dirty="0" smtClean="0"/>
              <a:t> </a:t>
            </a:r>
            <a:r>
              <a:rPr lang="en-GB" sz="2000" dirty="0" err="1" smtClean="0"/>
              <a:t>tolérants</a:t>
            </a:r>
            <a:r>
              <a:rPr lang="en-GB" sz="2000" dirty="0" smtClean="0"/>
              <a:t>”, “</a:t>
            </a:r>
            <a:r>
              <a:rPr lang="en-GB" sz="2000" dirty="0" err="1" smtClean="0"/>
              <a:t>Flamands</a:t>
            </a:r>
            <a:r>
              <a:rPr lang="en-GB" sz="2000" dirty="0" smtClean="0"/>
              <a:t> </a:t>
            </a:r>
            <a:r>
              <a:rPr lang="en-GB" sz="2000" dirty="0" err="1" smtClean="0"/>
              <a:t>intellectuels</a:t>
            </a:r>
            <a:r>
              <a:rPr lang="en-GB" sz="2000" dirty="0" smtClean="0"/>
              <a:t>”, “</a:t>
            </a:r>
            <a:r>
              <a:rPr lang="en-GB" sz="2000" dirty="0" err="1" smtClean="0"/>
              <a:t>Echte</a:t>
            </a:r>
            <a:r>
              <a:rPr lang="en-GB" sz="2000" dirty="0" smtClean="0"/>
              <a:t> </a:t>
            </a:r>
            <a:r>
              <a:rPr lang="en-GB" sz="2000" dirty="0" err="1" smtClean="0"/>
              <a:t>Belgen</a:t>
            </a:r>
            <a:r>
              <a:rPr lang="en-GB" sz="2000" dirty="0" smtClean="0"/>
              <a:t>”, “</a:t>
            </a:r>
            <a:r>
              <a:rPr lang="en-GB" sz="2000" dirty="0" err="1" smtClean="0"/>
              <a:t>Grens-Belgen</a:t>
            </a:r>
            <a:r>
              <a:rPr lang="en-GB" sz="2000" dirty="0" smtClean="0"/>
              <a:t>”, “</a:t>
            </a:r>
            <a:r>
              <a:rPr lang="en-GB" sz="2000" dirty="0" err="1" smtClean="0"/>
              <a:t>Domme</a:t>
            </a:r>
            <a:r>
              <a:rPr lang="en-GB" sz="2000" dirty="0" smtClean="0"/>
              <a:t> </a:t>
            </a:r>
            <a:r>
              <a:rPr lang="en-GB" sz="2000" dirty="0" err="1" smtClean="0"/>
              <a:t>Belgen</a:t>
            </a:r>
            <a:r>
              <a:rPr lang="en-GB" sz="2000" dirty="0" smtClean="0"/>
              <a:t>”</a:t>
            </a:r>
          </a:p>
        </p:txBody>
      </p:sp>
    </p:spTree>
    <p:extLst>
      <p:ext uri="{BB962C8B-B14F-4D97-AF65-F5344CB8AC3E}">
        <p14:creationId xmlns:p14="http://schemas.microsoft.com/office/powerpoint/2010/main" val="6032156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800" dirty="0" smtClean="0"/>
              <a:t>1</a:t>
            </a:r>
            <a:r>
              <a:rPr lang="en-GB" sz="2800" dirty="0" smtClean="0"/>
              <a:t>. Semantic study</a:t>
            </a:r>
            <a:br>
              <a:rPr lang="en-GB" sz="2800" dirty="0" smtClean="0"/>
            </a:br>
            <a:r>
              <a:rPr lang="en-GB" sz="2400" dirty="0" smtClean="0"/>
              <a:t>1.2. </a:t>
            </a:r>
            <a:r>
              <a:rPr lang="en-GB" sz="2400" cap="none" dirty="0" smtClean="0"/>
              <a:t>Semantic registers of categorizations </a:t>
            </a:r>
            <a:endParaRPr lang="en-GB" sz="2400" cap="none" dirty="0"/>
          </a:p>
        </p:txBody>
      </p:sp>
      <p:sp>
        <p:nvSpPr>
          <p:cNvPr id="3" name="Espace réservé du contenu 2"/>
          <p:cNvSpPr>
            <a:spLocks noGrp="1"/>
          </p:cNvSpPr>
          <p:nvPr>
            <p:ph idx="1"/>
          </p:nvPr>
        </p:nvSpPr>
        <p:spPr>
          <a:xfrm>
            <a:off x="685800" y="1600200"/>
            <a:ext cx="7772400" cy="4493095"/>
          </a:xfrm>
        </p:spPr>
        <p:txBody>
          <a:bodyPr>
            <a:normAutofit/>
          </a:bodyPr>
          <a:lstStyle/>
          <a:p>
            <a:r>
              <a:rPr lang="en-GB" sz="2200" dirty="0" smtClean="0"/>
              <a:t>Social marks register</a:t>
            </a:r>
          </a:p>
          <a:p>
            <a:r>
              <a:rPr lang="en-GB" sz="2200" dirty="0" smtClean="0"/>
              <a:t>Cultural register</a:t>
            </a:r>
          </a:p>
          <a:p>
            <a:r>
              <a:rPr lang="en-GB" sz="2200" dirty="0" smtClean="0"/>
              <a:t>Personality, mentality, comportment register </a:t>
            </a:r>
          </a:p>
          <a:p>
            <a:r>
              <a:rPr lang="en-GB" sz="2200" dirty="0" smtClean="0"/>
              <a:t>Political register </a:t>
            </a:r>
          </a:p>
          <a:p>
            <a:pPr marL="468630" lvl="1" indent="0">
              <a:buNone/>
            </a:pPr>
            <a:r>
              <a:rPr lang="en-GB" sz="2000" dirty="0" smtClean="0"/>
              <a:t>“</a:t>
            </a:r>
            <a:r>
              <a:rPr lang="en-GB" sz="2000" dirty="0" err="1" smtClean="0"/>
              <a:t>Politiek</a:t>
            </a:r>
            <a:r>
              <a:rPr lang="en-GB" sz="2000" dirty="0" smtClean="0"/>
              <a:t> </a:t>
            </a:r>
            <a:r>
              <a:rPr lang="en-GB" sz="2000" dirty="0" err="1" smtClean="0"/>
              <a:t>vluchteling</a:t>
            </a:r>
            <a:r>
              <a:rPr lang="en-GB" sz="2000" dirty="0" smtClean="0"/>
              <a:t>”</a:t>
            </a:r>
          </a:p>
          <a:p>
            <a:r>
              <a:rPr lang="en-GB" sz="2200" dirty="0" smtClean="0"/>
              <a:t>Linguistic register</a:t>
            </a:r>
          </a:p>
          <a:p>
            <a:pPr marL="68580" indent="0" algn="just">
              <a:buNone/>
            </a:pPr>
            <a:r>
              <a:rPr lang="nl-BE" i="1" dirty="0"/>
              <a:t>“Dus in mijn dialect of in mijn taal zitten heel veel Franse woorden, dat is echt ja “Merci”, “trottoir”, allemaal dingen die voortdurend terugkomen. […] daar is echt wel een band tussen de twee talen en de twee bevolkingsgroepen</a:t>
            </a:r>
            <a:r>
              <a:rPr lang="nl-BE" sz="2400" i="1" dirty="0"/>
              <a:t>”</a:t>
            </a:r>
            <a:endParaRPr lang="fr-BE" sz="2400" i="1" dirty="0"/>
          </a:p>
          <a:p>
            <a:endParaRPr lang="en-GB" sz="2200" dirty="0" smtClean="0"/>
          </a:p>
        </p:txBody>
      </p:sp>
    </p:spTree>
    <p:extLst>
      <p:ext uri="{BB962C8B-B14F-4D97-AF65-F5344CB8AC3E}">
        <p14:creationId xmlns:p14="http://schemas.microsoft.com/office/powerpoint/2010/main" val="3908298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a:t>2</a:t>
            </a:r>
            <a:r>
              <a:rPr lang="en-US" sz="2400" dirty="0" smtClean="0"/>
              <a:t>. Sociological </a:t>
            </a:r>
            <a:r>
              <a:rPr lang="en-US" sz="2400" dirty="0"/>
              <a:t>&amp; psychosocial </a:t>
            </a:r>
            <a:r>
              <a:rPr lang="en-US" sz="2400" dirty="0" smtClean="0"/>
              <a:t>study</a:t>
            </a:r>
            <a:br>
              <a:rPr lang="en-US" sz="2400" dirty="0" smtClean="0"/>
            </a:br>
            <a:r>
              <a:rPr lang="en-US" sz="2400" dirty="0" smtClean="0"/>
              <a:t>2.1. </a:t>
            </a:r>
            <a:r>
              <a:rPr lang="en-US" sz="2400" cap="none" dirty="0" smtClean="0"/>
              <a:t>Sociology of identity construction</a:t>
            </a:r>
            <a:endParaRPr lang="fr-BE" sz="2400" cap="none" dirty="0"/>
          </a:p>
        </p:txBody>
      </p:sp>
      <p:sp>
        <p:nvSpPr>
          <p:cNvPr id="3" name="Espace réservé du contenu 2"/>
          <p:cNvSpPr>
            <a:spLocks noGrp="1"/>
          </p:cNvSpPr>
          <p:nvPr>
            <p:ph idx="1"/>
          </p:nvPr>
        </p:nvSpPr>
        <p:spPr>
          <a:xfrm>
            <a:off x="685800" y="1600200"/>
            <a:ext cx="7772400" cy="3917032"/>
          </a:xfrm>
        </p:spPr>
        <p:txBody>
          <a:bodyPr>
            <a:normAutofit fontScale="92500" lnSpcReduction="20000"/>
          </a:bodyPr>
          <a:lstStyle/>
          <a:p>
            <a:r>
              <a:rPr lang="en-GB" sz="2400" dirty="0" smtClean="0"/>
              <a:t>Establish a typology of identity constructions</a:t>
            </a:r>
          </a:p>
          <a:p>
            <a:endParaRPr lang="en-GB" sz="2200" dirty="0" smtClean="0"/>
          </a:p>
          <a:p>
            <a:pPr lvl="1"/>
            <a:r>
              <a:rPr lang="en-GB" sz="2200" dirty="0" err="1" smtClean="0"/>
              <a:t>Dubar’s</a:t>
            </a:r>
            <a:r>
              <a:rPr lang="en-GB" sz="2200" dirty="0" smtClean="0"/>
              <a:t> sociological theory of identity (2013)</a:t>
            </a:r>
          </a:p>
          <a:p>
            <a:pPr marL="468630" lvl="1" indent="0">
              <a:buNone/>
            </a:pPr>
            <a:r>
              <a:rPr lang="en-GB" sz="2200" dirty="0" smtClean="0"/>
              <a:t>	identity for oneself/ identity for the others</a:t>
            </a:r>
          </a:p>
          <a:p>
            <a:pPr marL="468630" lvl="1" indent="0">
              <a:buNone/>
            </a:pPr>
            <a:endParaRPr lang="en-GB" sz="2200" dirty="0" smtClean="0"/>
          </a:p>
          <a:p>
            <a:pPr lvl="1"/>
            <a:r>
              <a:rPr lang="en-GB" sz="2200" dirty="0" smtClean="0"/>
              <a:t>Analysis of </a:t>
            </a:r>
            <a:r>
              <a:rPr lang="en-GB" sz="2200" dirty="0" err="1" smtClean="0"/>
              <a:t>deictics</a:t>
            </a:r>
            <a:endParaRPr lang="en-GB" sz="2200" dirty="0" smtClean="0"/>
          </a:p>
          <a:p>
            <a:pPr marL="68580" indent="0" algn="just">
              <a:buNone/>
            </a:pPr>
            <a:r>
              <a:rPr lang="fr-FR" i="1" dirty="0" smtClean="0"/>
              <a:t>«</a:t>
            </a:r>
            <a:r>
              <a:rPr lang="fr-FR" i="1" dirty="0"/>
              <a:t> […] comme les Flamands étaient minoritaires, je parle des petites classes [école primaire], et que les Francophones étaient majoritaires, </a:t>
            </a:r>
            <a:r>
              <a:rPr lang="fr-FR" b="1" i="1" dirty="0">
                <a:solidFill>
                  <a:schemeClr val="accent1">
                    <a:lumMod val="60000"/>
                    <a:lumOff val="40000"/>
                  </a:schemeClr>
                </a:solidFill>
              </a:rPr>
              <a:t>on</a:t>
            </a:r>
            <a:r>
              <a:rPr lang="fr-FR" i="1" dirty="0"/>
              <a:t> devait faire très attention parce que [dans] les batailles </a:t>
            </a:r>
            <a:r>
              <a:rPr lang="fr-FR" b="1" i="1" dirty="0">
                <a:solidFill>
                  <a:srgbClr val="B7E776"/>
                </a:solidFill>
              </a:rPr>
              <a:t>on</a:t>
            </a:r>
            <a:r>
              <a:rPr lang="fr-FR" i="1" dirty="0"/>
              <a:t> se faisait attraper », </a:t>
            </a:r>
          </a:p>
          <a:p>
            <a:pPr marL="68580" indent="0" algn="just">
              <a:buNone/>
            </a:pPr>
            <a:r>
              <a:rPr lang="fr-FR" i="1" dirty="0"/>
              <a:t>« …</a:t>
            </a:r>
            <a:r>
              <a:rPr lang="fr-FR" i="1" dirty="0" err="1"/>
              <a:t>because</a:t>
            </a:r>
            <a:r>
              <a:rPr lang="fr-FR" i="1" dirty="0"/>
              <a:t> the </a:t>
            </a:r>
            <a:r>
              <a:rPr lang="fr-FR" i="1" dirty="0" err="1"/>
              <a:t>Flemish</a:t>
            </a:r>
            <a:r>
              <a:rPr lang="fr-FR" i="1" dirty="0"/>
              <a:t> people </a:t>
            </a:r>
            <a:r>
              <a:rPr lang="fr-FR" i="1" dirty="0" err="1"/>
              <a:t>were</a:t>
            </a:r>
            <a:r>
              <a:rPr lang="fr-FR" i="1" dirty="0"/>
              <a:t> in the </a:t>
            </a:r>
            <a:r>
              <a:rPr lang="fr-FR" i="1" dirty="0" err="1"/>
              <a:t>minority</a:t>
            </a:r>
            <a:r>
              <a:rPr lang="fr-FR" i="1" dirty="0"/>
              <a:t>, </a:t>
            </a:r>
            <a:r>
              <a:rPr lang="fr-FR" i="1" dirty="0" err="1"/>
              <a:t>I’m</a:t>
            </a:r>
            <a:r>
              <a:rPr lang="fr-FR" i="1" dirty="0"/>
              <a:t> </a:t>
            </a:r>
            <a:r>
              <a:rPr lang="fr-FR" i="1" dirty="0" err="1"/>
              <a:t>talking</a:t>
            </a:r>
            <a:r>
              <a:rPr lang="fr-FR" i="1" dirty="0"/>
              <a:t> about the </a:t>
            </a:r>
            <a:r>
              <a:rPr lang="fr-FR" i="1" dirty="0" err="1"/>
              <a:t>primary</a:t>
            </a:r>
            <a:r>
              <a:rPr lang="fr-FR" i="1" dirty="0"/>
              <a:t> </a:t>
            </a:r>
            <a:r>
              <a:rPr lang="fr-FR" i="1" dirty="0" err="1"/>
              <a:t>school</a:t>
            </a:r>
            <a:r>
              <a:rPr lang="fr-FR" i="1" dirty="0"/>
              <a:t>, and the French-</a:t>
            </a:r>
            <a:r>
              <a:rPr lang="fr-FR" i="1" dirty="0" err="1"/>
              <a:t>speaking</a:t>
            </a:r>
            <a:r>
              <a:rPr lang="fr-FR" i="1" dirty="0"/>
              <a:t> people </a:t>
            </a:r>
            <a:r>
              <a:rPr lang="fr-FR" i="1" dirty="0" err="1"/>
              <a:t>were</a:t>
            </a:r>
            <a:r>
              <a:rPr lang="fr-FR" i="1" dirty="0"/>
              <a:t> in the </a:t>
            </a:r>
            <a:r>
              <a:rPr lang="fr-FR" i="1" dirty="0" err="1"/>
              <a:t>majority</a:t>
            </a:r>
            <a:r>
              <a:rPr lang="fr-FR" i="1" dirty="0"/>
              <a:t>, </a:t>
            </a:r>
            <a:r>
              <a:rPr lang="fr-FR" b="1" i="1" dirty="0" err="1">
                <a:solidFill>
                  <a:srgbClr val="B7E776"/>
                </a:solidFill>
              </a:rPr>
              <a:t>we</a:t>
            </a:r>
            <a:r>
              <a:rPr lang="fr-FR" i="1" dirty="0"/>
              <a:t> </a:t>
            </a:r>
            <a:r>
              <a:rPr lang="fr-FR" i="1" dirty="0" err="1"/>
              <a:t>had</a:t>
            </a:r>
            <a:r>
              <a:rPr lang="fr-FR" i="1" dirty="0"/>
              <a:t> to </a:t>
            </a:r>
            <a:r>
              <a:rPr lang="fr-FR" i="1" dirty="0" err="1"/>
              <a:t>be</a:t>
            </a:r>
            <a:r>
              <a:rPr lang="fr-FR" i="1" dirty="0"/>
              <a:t> </a:t>
            </a:r>
            <a:r>
              <a:rPr lang="fr-FR" i="1" dirty="0" err="1"/>
              <a:t>very</a:t>
            </a:r>
            <a:r>
              <a:rPr lang="fr-FR" i="1" dirty="0"/>
              <a:t> </a:t>
            </a:r>
            <a:r>
              <a:rPr lang="fr-FR" i="1" dirty="0" err="1"/>
              <a:t>careful</a:t>
            </a:r>
            <a:r>
              <a:rPr lang="fr-FR" i="1" dirty="0"/>
              <a:t>, </a:t>
            </a:r>
            <a:r>
              <a:rPr lang="fr-FR" i="1" dirty="0" err="1"/>
              <a:t>because</a:t>
            </a:r>
            <a:r>
              <a:rPr lang="fr-FR" i="1" dirty="0"/>
              <a:t> in the </a:t>
            </a:r>
            <a:r>
              <a:rPr lang="fr-FR" i="1" dirty="0" err="1"/>
              <a:t>fights</a:t>
            </a:r>
            <a:r>
              <a:rPr lang="fr-FR" i="1" dirty="0"/>
              <a:t> </a:t>
            </a:r>
            <a:r>
              <a:rPr lang="fr-FR" b="1" i="1" dirty="0" err="1">
                <a:solidFill>
                  <a:srgbClr val="92D050"/>
                </a:solidFill>
              </a:rPr>
              <a:t>we</a:t>
            </a:r>
            <a:r>
              <a:rPr lang="fr-FR" i="1" dirty="0"/>
              <a:t> </a:t>
            </a:r>
            <a:r>
              <a:rPr lang="fr-FR" i="1" dirty="0" err="1"/>
              <a:t>were</a:t>
            </a:r>
            <a:r>
              <a:rPr lang="fr-FR" i="1" dirty="0"/>
              <a:t> </a:t>
            </a:r>
            <a:r>
              <a:rPr lang="fr-FR" i="1" dirty="0" err="1"/>
              <a:t>caught</a:t>
            </a:r>
            <a:r>
              <a:rPr lang="fr-FR" i="1" dirty="0"/>
              <a:t>. </a:t>
            </a:r>
            <a:r>
              <a:rPr lang="fr-FR" i="1" dirty="0" smtClean="0"/>
              <a:t>»</a:t>
            </a:r>
            <a:endParaRPr lang="fr-BE" i="1" dirty="0"/>
          </a:p>
        </p:txBody>
      </p:sp>
    </p:spTree>
    <p:extLst>
      <p:ext uri="{BB962C8B-B14F-4D97-AF65-F5344CB8AC3E}">
        <p14:creationId xmlns:p14="http://schemas.microsoft.com/office/powerpoint/2010/main" val="3836243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sz="2400" dirty="0" smtClean="0"/>
              <a:t>2. Sociological </a:t>
            </a:r>
            <a:r>
              <a:rPr lang="en-US" sz="2400" dirty="0"/>
              <a:t>&amp; psychosocial </a:t>
            </a:r>
            <a:r>
              <a:rPr lang="en-US" sz="2400" dirty="0" smtClean="0"/>
              <a:t>study </a:t>
            </a:r>
            <a:br>
              <a:rPr lang="en-US" sz="2400" dirty="0" smtClean="0"/>
            </a:br>
            <a:r>
              <a:rPr lang="en-US" sz="2400" dirty="0" smtClean="0"/>
              <a:t>2. 2. </a:t>
            </a:r>
            <a:r>
              <a:rPr lang="fr-BE" sz="2400" cap="none" dirty="0" err="1" smtClean="0"/>
              <a:t>Interactional</a:t>
            </a:r>
            <a:r>
              <a:rPr lang="fr-BE" sz="2400" cap="none" dirty="0" smtClean="0"/>
              <a:t> </a:t>
            </a:r>
            <a:r>
              <a:rPr lang="fr-BE" sz="2400" cap="none" dirty="0" err="1"/>
              <a:t>linguistic</a:t>
            </a:r>
            <a:r>
              <a:rPr lang="fr-BE" sz="2400" cap="none" dirty="0"/>
              <a:t> </a:t>
            </a:r>
            <a:r>
              <a:rPr lang="fr-BE" sz="2400" cap="none" dirty="0" smtClean="0"/>
              <a:t>&amp; </a:t>
            </a:r>
            <a:r>
              <a:rPr lang="fr-BE" sz="2400" cap="none" dirty="0" err="1" smtClean="0"/>
              <a:t>identity</a:t>
            </a:r>
            <a:r>
              <a:rPr lang="fr-BE" sz="2400" cap="none" dirty="0" smtClean="0"/>
              <a:t> </a:t>
            </a:r>
            <a:r>
              <a:rPr lang="fr-BE" sz="2400" cap="none" dirty="0" err="1" smtClean="0"/>
              <a:t>strategies</a:t>
            </a:r>
            <a:r>
              <a:rPr lang="fr-BE" sz="2400" cap="none" dirty="0"/>
              <a:t/>
            </a:r>
            <a:br>
              <a:rPr lang="fr-BE" sz="2400" cap="none" dirty="0"/>
            </a:br>
            <a:endParaRPr lang="fr-BE" sz="2400" cap="none" dirty="0"/>
          </a:p>
        </p:txBody>
      </p:sp>
      <p:sp>
        <p:nvSpPr>
          <p:cNvPr id="3" name="Espace réservé du contenu 2"/>
          <p:cNvSpPr>
            <a:spLocks noGrp="1"/>
          </p:cNvSpPr>
          <p:nvPr>
            <p:ph idx="1"/>
          </p:nvPr>
        </p:nvSpPr>
        <p:spPr/>
        <p:txBody>
          <a:bodyPr>
            <a:normAutofit/>
          </a:bodyPr>
          <a:lstStyle/>
          <a:p>
            <a:r>
              <a:rPr lang="en-GB" sz="2400" dirty="0" smtClean="0"/>
              <a:t>Code-switching</a:t>
            </a:r>
          </a:p>
          <a:p>
            <a:pPr lvl="1"/>
            <a:r>
              <a:rPr lang="en-GB" sz="2400" dirty="0"/>
              <a:t>To make the communication process easier</a:t>
            </a:r>
          </a:p>
          <a:p>
            <a:pPr marL="468630" lvl="1" indent="0">
              <a:buNone/>
            </a:pPr>
            <a:r>
              <a:rPr lang="en-GB" sz="2000" dirty="0" smtClean="0"/>
              <a:t>“</a:t>
            </a:r>
            <a:r>
              <a:rPr lang="en-GB" sz="2000" dirty="0" err="1" smtClean="0"/>
              <a:t>Als</a:t>
            </a:r>
            <a:r>
              <a:rPr lang="en-GB" sz="2000" dirty="0" smtClean="0"/>
              <a:t> </a:t>
            </a:r>
            <a:r>
              <a:rPr lang="en-GB" sz="2000" dirty="0" err="1" smtClean="0"/>
              <a:t>iemand</a:t>
            </a:r>
            <a:r>
              <a:rPr lang="en-GB" sz="2000" dirty="0" smtClean="0"/>
              <a:t>, [in de </a:t>
            </a:r>
            <a:r>
              <a:rPr lang="en-GB" sz="2000" dirty="0" err="1" smtClean="0"/>
              <a:t>Ardennen</a:t>
            </a:r>
            <a:r>
              <a:rPr lang="en-GB" sz="2000" dirty="0" smtClean="0"/>
              <a:t>], </a:t>
            </a:r>
            <a:r>
              <a:rPr lang="en-GB" sz="2000" dirty="0" err="1" smtClean="0"/>
              <a:t>garçons</a:t>
            </a:r>
            <a:r>
              <a:rPr lang="en-GB" sz="2000" dirty="0" smtClean="0"/>
              <a:t> of </a:t>
            </a:r>
            <a:r>
              <a:rPr lang="en-GB" sz="2000" dirty="0" err="1" smtClean="0"/>
              <a:t>serveurs</a:t>
            </a:r>
            <a:r>
              <a:rPr lang="en-GB" sz="2000" dirty="0" smtClean="0"/>
              <a:t> of </a:t>
            </a:r>
            <a:r>
              <a:rPr lang="en-GB" sz="2000" dirty="0" err="1" smtClean="0"/>
              <a:t>iets</a:t>
            </a:r>
            <a:r>
              <a:rPr lang="en-GB" sz="2000" dirty="0" smtClean="0"/>
              <a:t> </a:t>
            </a:r>
            <a:r>
              <a:rPr lang="en-GB" sz="2000" dirty="0" err="1" smtClean="0"/>
              <a:t>tegen</a:t>
            </a:r>
            <a:r>
              <a:rPr lang="en-GB" sz="2000" dirty="0" smtClean="0"/>
              <a:t> </a:t>
            </a:r>
            <a:r>
              <a:rPr lang="en-GB" sz="2000" dirty="0" err="1" smtClean="0"/>
              <a:t>mij</a:t>
            </a:r>
            <a:r>
              <a:rPr lang="en-GB" sz="2000" dirty="0" smtClean="0"/>
              <a:t> </a:t>
            </a:r>
            <a:r>
              <a:rPr lang="en-GB" sz="2000" dirty="0" err="1" smtClean="0"/>
              <a:t>zegt</a:t>
            </a:r>
            <a:r>
              <a:rPr lang="en-GB" sz="2000" dirty="0" smtClean="0"/>
              <a:t>: “</a:t>
            </a:r>
            <a:r>
              <a:rPr lang="en-GB" sz="2000" dirty="0" err="1" smtClean="0"/>
              <a:t>Meneer</a:t>
            </a:r>
            <a:r>
              <a:rPr lang="en-GB" sz="2000" dirty="0" smtClean="0"/>
              <a:t> </a:t>
            </a:r>
            <a:r>
              <a:rPr lang="en-GB" sz="2000" dirty="0" err="1" smtClean="0"/>
              <a:t>wat</a:t>
            </a:r>
            <a:r>
              <a:rPr lang="en-GB" sz="2000" dirty="0" smtClean="0"/>
              <a:t> </a:t>
            </a:r>
            <a:r>
              <a:rPr lang="en-GB" sz="2000" dirty="0" err="1" smtClean="0"/>
              <a:t>kan</a:t>
            </a:r>
            <a:r>
              <a:rPr lang="en-GB" sz="2000" dirty="0" smtClean="0"/>
              <a:t> </a:t>
            </a:r>
            <a:r>
              <a:rPr lang="en-GB" sz="2000" dirty="0" err="1" smtClean="0"/>
              <a:t>ik</a:t>
            </a:r>
            <a:r>
              <a:rPr lang="en-GB" sz="2000" dirty="0" smtClean="0"/>
              <a:t> </a:t>
            </a:r>
            <a:r>
              <a:rPr lang="en-GB" sz="2000" dirty="0" err="1" smtClean="0"/>
              <a:t>voor</a:t>
            </a:r>
            <a:r>
              <a:rPr lang="en-GB" sz="2000" dirty="0" smtClean="0"/>
              <a:t> u </a:t>
            </a:r>
            <a:r>
              <a:rPr lang="en-GB" sz="2000" dirty="0" err="1" smtClean="0"/>
              <a:t>doen</a:t>
            </a:r>
            <a:r>
              <a:rPr lang="en-GB" sz="2000" dirty="0" smtClean="0"/>
              <a:t> </a:t>
            </a:r>
            <a:r>
              <a:rPr lang="en-GB" sz="2000" dirty="0" err="1" smtClean="0"/>
              <a:t>dan</a:t>
            </a:r>
            <a:r>
              <a:rPr lang="en-GB" sz="2000" dirty="0" smtClean="0"/>
              <a:t> </a:t>
            </a:r>
            <a:r>
              <a:rPr lang="en-GB" sz="2000" dirty="0" err="1" smtClean="0"/>
              <a:t>zeg</a:t>
            </a:r>
            <a:r>
              <a:rPr lang="en-GB" sz="2000" dirty="0" smtClean="0"/>
              <a:t> </a:t>
            </a:r>
            <a:r>
              <a:rPr lang="en-GB" sz="2000" dirty="0" err="1" smtClean="0"/>
              <a:t>ik</a:t>
            </a:r>
            <a:r>
              <a:rPr lang="en-GB" sz="2000" dirty="0" smtClean="0"/>
              <a:t> “</a:t>
            </a:r>
            <a:r>
              <a:rPr lang="en-GB" sz="2000" dirty="0" err="1" smtClean="0"/>
              <a:t>Euh</a:t>
            </a:r>
            <a:r>
              <a:rPr lang="en-GB" sz="2000" dirty="0" smtClean="0"/>
              <a:t> on </a:t>
            </a:r>
            <a:r>
              <a:rPr lang="en-GB" sz="2000" dirty="0" err="1" smtClean="0"/>
              <a:t>peut</a:t>
            </a:r>
            <a:r>
              <a:rPr lang="en-GB" sz="2000" dirty="0" smtClean="0"/>
              <a:t> </a:t>
            </a:r>
            <a:r>
              <a:rPr lang="en-GB" sz="2000" dirty="0" err="1" smtClean="0"/>
              <a:t>peut-être</a:t>
            </a:r>
            <a:r>
              <a:rPr lang="en-GB" sz="2000" dirty="0" smtClean="0"/>
              <a:t> passer au </a:t>
            </a:r>
            <a:r>
              <a:rPr lang="en-GB" sz="2000" dirty="0" err="1" smtClean="0"/>
              <a:t>français</a:t>
            </a:r>
            <a:r>
              <a:rPr lang="en-GB" sz="2000" dirty="0" smtClean="0"/>
              <a:t>, fin… je </a:t>
            </a:r>
            <a:r>
              <a:rPr lang="en-GB" sz="2000" dirty="0" err="1" smtClean="0"/>
              <a:t>peux</a:t>
            </a:r>
            <a:r>
              <a:rPr lang="en-GB" sz="2000" dirty="0" smtClean="0"/>
              <a:t> </a:t>
            </a:r>
            <a:r>
              <a:rPr lang="en-GB" sz="2000" dirty="0" err="1" smtClean="0"/>
              <a:t>parler</a:t>
            </a:r>
            <a:r>
              <a:rPr lang="en-GB" sz="2000" dirty="0" smtClean="0"/>
              <a:t> </a:t>
            </a:r>
            <a:r>
              <a:rPr lang="en-GB" sz="2000" dirty="0" err="1" smtClean="0"/>
              <a:t>français</a:t>
            </a:r>
            <a:r>
              <a:rPr lang="en-GB" sz="2000" dirty="0" smtClean="0"/>
              <a:t> </a:t>
            </a:r>
            <a:r>
              <a:rPr lang="en-GB" sz="2000" dirty="0" err="1" smtClean="0"/>
              <a:t>donc</a:t>
            </a:r>
            <a:r>
              <a:rPr lang="en-GB" sz="2000" dirty="0" smtClean="0"/>
              <a:t> fin… </a:t>
            </a:r>
            <a:r>
              <a:rPr lang="en-GB" sz="2000" dirty="0" err="1" smtClean="0"/>
              <a:t>j’aime</a:t>
            </a:r>
            <a:r>
              <a:rPr lang="en-GB" sz="2000" dirty="0" smtClean="0"/>
              <a:t> </a:t>
            </a:r>
            <a:r>
              <a:rPr lang="en-GB" sz="2000" dirty="0" err="1" smtClean="0"/>
              <a:t>autant</a:t>
            </a:r>
            <a:r>
              <a:rPr lang="en-GB" sz="2000" dirty="0" smtClean="0"/>
              <a:t> le faire en </a:t>
            </a:r>
            <a:r>
              <a:rPr lang="en-GB" sz="2000" dirty="0" err="1" smtClean="0"/>
              <a:t>français</a:t>
            </a:r>
            <a:r>
              <a:rPr lang="en-GB" sz="2000" dirty="0" smtClean="0"/>
              <a:t> </a:t>
            </a:r>
            <a:r>
              <a:rPr lang="en-GB" sz="2000" dirty="0" err="1" smtClean="0"/>
              <a:t>comme</a:t>
            </a:r>
            <a:r>
              <a:rPr lang="en-GB" sz="2000" dirty="0" smtClean="0"/>
              <a:t> </a:t>
            </a:r>
            <a:r>
              <a:rPr lang="en-GB" sz="2000" dirty="0" err="1" smtClean="0"/>
              <a:t>ça</a:t>
            </a:r>
            <a:r>
              <a:rPr lang="en-GB" sz="2000" dirty="0" smtClean="0"/>
              <a:t> </a:t>
            </a:r>
            <a:r>
              <a:rPr lang="en-GB" sz="2000" dirty="0" err="1" smtClean="0"/>
              <a:t>vous</a:t>
            </a:r>
            <a:r>
              <a:rPr lang="en-GB" sz="2000" dirty="0" smtClean="0"/>
              <a:t> </a:t>
            </a:r>
            <a:r>
              <a:rPr lang="en-GB" sz="2000" dirty="0" err="1" smtClean="0"/>
              <a:t>vous</a:t>
            </a:r>
            <a:r>
              <a:rPr lang="en-GB" sz="2000" dirty="0" smtClean="0"/>
              <a:t> </a:t>
            </a:r>
            <a:r>
              <a:rPr lang="en-GB" sz="2000" dirty="0" err="1" smtClean="0"/>
              <a:t>fatiguez</a:t>
            </a:r>
            <a:r>
              <a:rPr lang="en-GB" sz="2000" dirty="0" smtClean="0"/>
              <a:t> pas et </a:t>
            </a:r>
            <a:r>
              <a:rPr lang="en-GB" sz="2000" dirty="0" err="1" smtClean="0"/>
              <a:t>moi</a:t>
            </a:r>
            <a:r>
              <a:rPr lang="en-GB" sz="2000" dirty="0" smtClean="0"/>
              <a:t>… » </a:t>
            </a:r>
            <a:r>
              <a:rPr lang="en-GB" sz="2000" dirty="0" err="1" smtClean="0"/>
              <a:t>Dus</a:t>
            </a:r>
            <a:r>
              <a:rPr lang="en-GB" sz="2000" dirty="0" smtClean="0"/>
              <a:t> </a:t>
            </a:r>
            <a:r>
              <a:rPr lang="en-GB" sz="2000" dirty="0" err="1" smtClean="0"/>
              <a:t>ik</a:t>
            </a:r>
            <a:r>
              <a:rPr lang="en-GB" sz="2000" dirty="0" smtClean="0"/>
              <a:t> </a:t>
            </a:r>
            <a:r>
              <a:rPr lang="en-GB" sz="2000" dirty="0" err="1" smtClean="0"/>
              <a:t>zal</a:t>
            </a:r>
            <a:r>
              <a:rPr lang="en-GB" sz="2000" dirty="0" smtClean="0"/>
              <a:t> </a:t>
            </a:r>
            <a:r>
              <a:rPr lang="en-GB" sz="2000" dirty="0" err="1" smtClean="0"/>
              <a:t>mij</a:t>
            </a:r>
            <a:r>
              <a:rPr lang="en-GB" sz="2000" dirty="0" smtClean="0"/>
              <a:t> </a:t>
            </a:r>
            <a:r>
              <a:rPr lang="en-GB" sz="2000" dirty="0" err="1" smtClean="0"/>
              <a:t>altijd</a:t>
            </a:r>
            <a:r>
              <a:rPr lang="en-GB" sz="2000" dirty="0" smtClean="0"/>
              <a:t> </a:t>
            </a:r>
            <a:r>
              <a:rPr lang="en-GB" sz="2000" dirty="0" err="1" smtClean="0"/>
              <a:t>aanpassen</a:t>
            </a:r>
            <a:r>
              <a:rPr lang="en-GB" sz="2000" dirty="0" smtClean="0"/>
              <a:t> </a:t>
            </a:r>
            <a:r>
              <a:rPr lang="en-GB" sz="2000" dirty="0" err="1" smtClean="0"/>
              <a:t>aan</a:t>
            </a:r>
            <a:r>
              <a:rPr lang="en-GB" sz="2000" dirty="0" smtClean="0"/>
              <a:t> de </a:t>
            </a:r>
            <a:r>
              <a:rPr lang="en-GB" sz="2000" dirty="0" err="1" smtClean="0"/>
              <a:t>situaties</a:t>
            </a:r>
            <a:r>
              <a:rPr lang="en-GB" sz="2000" dirty="0" smtClean="0"/>
              <a:t>, </a:t>
            </a:r>
            <a:r>
              <a:rPr lang="en-GB" sz="2000" dirty="0" err="1" smtClean="0"/>
              <a:t>wat</a:t>
            </a:r>
            <a:r>
              <a:rPr lang="en-GB" sz="2000" dirty="0" smtClean="0"/>
              <a:t> </a:t>
            </a:r>
            <a:r>
              <a:rPr lang="en-GB" sz="2000" dirty="0" err="1" smtClean="0"/>
              <a:t>ik</a:t>
            </a:r>
            <a:r>
              <a:rPr lang="en-GB" sz="2000" dirty="0" smtClean="0"/>
              <a:t> </a:t>
            </a:r>
            <a:r>
              <a:rPr lang="en-GB" sz="2000" dirty="0" err="1" smtClean="0"/>
              <a:t>moet</a:t>
            </a:r>
            <a:r>
              <a:rPr lang="en-GB" sz="2000" dirty="0" smtClean="0"/>
              <a:t>, </a:t>
            </a:r>
            <a:r>
              <a:rPr lang="en-GB" sz="2000" dirty="0" err="1" smtClean="0"/>
              <a:t>vind</a:t>
            </a:r>
            <a:r>
              <a:rPr lang="en-GB" sz="2000" dirty="0" smtClean="0"/>
              <a:t> </a:t>
            </a:r>
            <a:r>
              <a:rPr lang="en-GB" sz="2000" dirty="0" err="1" smtClean="0"/>
              <a:t>ik</a:t>
            </a:r>
            <a:r>
              <a:rPr lang="en-GB" sz="2000" dirty="0" smtClean="0"/>
              <a:t>, </a:t>
            </a:r>
            <a:r>
              <a:rPr lang="en-GB" sz="2000" dirty="0" err="1" smtClean="0"/>
              <a:t>ik</a:t>
            </a:r>
            <a:r>
              <a:rPr lang="en-GB" sz="2000" dirty="0" smtClean="0"/>
              <a:t> </a:t>
            </a:r>
            <a:r>
              <a:rPr lang="en-GB" sz="2000" dirty="0" err="1" smtClean="0"/>
              <a:t>bedoel</a:t>
            </a:r>
            <a:r>
              <a:rPr lang="en-GB" sz="2000" dirty="0" smtClean="0"/>
              <a:t>. […] </a:t>
            </a:r>
            <a:r>
              <a:rPr lang="en-GB" sz="2000" dirty="0" err="1" smtClean="0"/>
              <a:t>voor</a:t>
            </a:r>
            <a:r>
              <a:rPr lang="en-GB" sz="2000" dirty="0" smtClean="0"/>
              <a:t> </a:t>
            </a:r>
            <a:r>
              <a:rPr lang="en-GB" sz="2000" dirty="0" err="1" smtClean="0"/>
              <a:t>mij</a:t>
            </a:r>
            <a:r>
              <a:rPr lang="en-GB" sz="2000" dirty="0" smtClean="0"/>
              <a:t> is het even </a:t>
            </a:r>
            <a:r>
              <a:rPr lang="en-GB" sz="2000" dirty="0" err="1" smtClean="0"/>
              <a:t>gemakkelijk</a:t>
            </a:r>
            <a:r>
              <a:rPr lang="en-GB" sz="2000" dirty="0" smtClean="0"/>
              <a:t> de </a:t>
            </a:r>
            <a:r>
              <a:rPr lang="en-GB" sz="2000" dirty="0" err="1" smtClean="0"/>
              <a:t>éne</a:t>
            </a:r>
            <a:r>
              <a:rPr lang="en-GB" sz="2000" dirty="0" smtClean="0"/>
              <a:t> en de </a:t>
            </a:r>
            <a:r>
              <a:rPr lang="en-GB" sz="2000" dirty="0" err="1" smtClean="0"/>
              <a:t>ander</a:t>
            </a:r>
            <a:r>
              <a:rPr lang="en-GB" sz="2000" dirty="0" smtClean="0"/>
              <a:t> </a:t>
            </a:r>
            <a:r>
              <a:rPr lang="en-GB" sz="2000" dirty="0" err="1" smtClean="0"/>
              <a:t>dus</a:t>
            </a:r>
            <a:r>
              <a:rPr lang="en-GB" sz="2000" dirty="0" smtClean="0"/>
              <a:t>, je </a:t>
            </a:r>
            <a:r>
              <a:rPr lang="en-GB" sz="2000" dirty="0" err="1" smtClean="0"/>
              <a:t>vois</a:t>
            </a:r>
            <a:r>
              <a:rPr lang="en-GB" sz="2000" dirty="0" smtClean="0"/>
              <a:t> pas </a:t>
            </a:r>
            <a:r>
              <a:rPr lang="en-GB" sz="2000" dirty="0" err="1" smtClean="0"/>
              <a:t>pourquoi</a:t>
            </a:r>
            <a:r>
              <a:rPr lang="en-GB" sz="2000" dirty="0" smtClean="0"/>
              <a:t> je </a:t>
            </a:r>
            <a:r>
              <a:rPr lang="en-GB" sz="2000" dirty="0" err="1" smtClean="0"/>
              <a:t>dois</a:t>
            </a:r>
            <a:r>
              <a:rPr lang="en-GB" sz="2000" dirty="0" smtClean="0"/>
              <a:t> </a:t>
            </a:r>
            <a:r>
              <a:rPr lang="en-GB" sz="2000" dirty="0" err="1" smtClean="0"/>
              <a:t>fatiguer</a:t>
            </a:r>
            <a:r>
              <a:rPr lang="en-GB" sz="2000" dirty="0" smtClean="0"/>
              <a:t> le Monsieur… </a:t>
            </a:r>
            <a:r>
              <a:rPr lang="en-GB" sz="2000" dirty="0" err="1" smtClean="0"/>
              <a:t>Dus</a:t>
            </a:r>
            <a:r>
              <a:rPr lang="en-GB" sz="2000" dirty="0" smtClean="0"/>
              <a:t> </a:t>
            </a:r>
            <a:r>
              <a:rPr lang="en-GB" sz="2000" dirty="0" err="1" smtClean="0"/>
              <a:t>gewoon</a:t>
            </a:r>
            <a:r>
              <a:rPr lang="en-GB" sz="2000" dirty="0" smtClean="0"/>
              <a:t>, maar </a:t>
            </a:r>
            <a:r>
              <a:rPr lang="en-GB" sz="2000" dirty="0" err="1" smtClean="0"/>
              <a:t>ja</a:t>
            </a:r>
            <a:r>
              <a:rPr lang="en-GB" sz="2000" dirty="0" smtClean="0"/>
              <a:t>… </a:t>
            </a:r>
            <a:r>
              <a:rPr lang="en-GB" sz="2000" dirty="0" err="1" smtClean="0"/>
              <a:t>Ik</a:t>
            </a:r>
            <a:r>
              <a:rPr lang="en-GB" sz="2000" dirty="0" smtClean="0"/>
              <a:t> doe maar in het </a:t>
            </a:r>
            <a:r>
              <a:rPr lang="en-GB" sz="2000" dirty="0" err="1" smtClean="0"/>
              <a:t>Nederlands</a:t>
            </a:r>
            <a:r>
              <a:rPr lang="en-GB" sz="2000" dirty="0" smtClean="0"/>
              <a:t> of in het </a:t>
            </a:r>
            <a:r>
              <a:rPr lang="en-GB" sz="2000" dirty="0" err="1" smtClean="0"/>
              <a:t>Frans</a:t>
            </a:r>
            <a:r>
              <a:rPr lang="en-GB" sz="2000" dirty="0" smtClean="0"/>
              <a:t>” NW1</a:t>
            </a:r>
            <a:endParaRPr lang="en-GB" sz="2000" dirty="0"/>
          </a:p>
        </p:txBody>
      </p:sp>
    </p:spTree>
    <p:extLst>
      <p:ext uri="{BB962C8B-B14F-4D97-AF65-F5344CB8AC3E}">
        <p14:creationId xmlns:p14="http://schemas.microsoft.com/office/powerpoint/2010/main" val="1518892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a:t>2</a:t>
            </a:r>
            <a:r>
              <a:rPr lang="en-US" sz="2400" dirty="0" smtClean="0"/>
              <a:t>. </a:t>
            </a:r>
            <a:r>
              <a:rPr lang="en-US" sz="2400" dirty="0"/>
              <a:t>Sociological &amp; psychosocial study </a:t>
            </a:r>
            <a:br>
              <a:rPr lang="en-US" sz="2400" dirty="0"/>
            </a:br>
            <a:r>
              <a:rPr lang="en-US" sz="2400" dirty="0"/>
              <a:t>2. 2. </a:t>
            </a:r>
            <a:r>
              <a:rPr lang="fr-BE" sz="2400" cap="none" dirty="0" err="1" smtClean="0"/>
              <a:t>Interactional</a:t>
            </a:r>
            <a:r>
              <a:rPr lang="fr-BE" sz="2400" cap="none" dirty="0" smtClean="0"/>
              <a:t> </a:t>
            </a:r>
            <a:r>
              <a:rPr lang="fr-BE" sz="2400" cap="none" dirty="0" err="1"/>
              <a:t>linguistic</a:t>
            </a:r>
            <a:r>
              <a:rPr lang="fr-BE" sz="2400" cap="none" dirty="0"/>
              <a:t> </a:t>
            </a:r>
            <a:r>
              <a:rPr lang="fr-BE" sz="2400" cap="none" dirty="0" smtClean="0"/>
              <a:t>&amp; </a:t>
            </a:r>
            <a:r>
              <a:rPr lang="fr-BE" sz="2400" cap="none" dirty="0" err="1" smtClean="0"/>
              <a:t>identity</a:t>
            </a:r>
            <a:r>
              <a:rPr lang="fr-BE" sz="2400" cap="none" dirty="0" smtClean="0"/>
              <a:t> </a:t>
            </a:r>
            <a:r>
              <a:rPr lang="fr-BE" sz="2400" cap="none" dirty="0" err="1" smtClean="0"/>
              <a:t>strategies</a:t>
            </a:r>
            <a:endParaRPr lang="fr-BE" sz="2400" dirty="0"/>
          </a:p>
        </p:txBody>
      </p:sp>
      <p:sp>
        <p:nvSpPr>
          <p:cNvPr id="3" name="Espace réservé du contenu 2"/>
          <p:cNvSpPr>
            <a:spLocks noGrp="1"/>
          </p:cNvSpPr>
          <p:nvPr>
            <p:ph idx="1"/>
          </p:nvPr>
        </p:nvSpPr>
        <p:spPr/>
        <p:txBody>
          <a:bodyPr>
            <a:normAutofit fontScale="85000" lnSpcReduction="10000"/>
          </a:bodyPr>
          <a:lstStyle/>
          <a:p>
            <a:r>
              <a:rPr lang="en-GB" sz="2800" dirty="0" smtClean="0"/>
              <a:t>Code-switching</a:t>
            </a:r>
          </a:p>
          <a:p>
            <a:pPr lvl="1"/>
            <a:r>
              <a:rPr lang="en-GB" sz="2800" dirty="0"/>
              <a:t>To make the communication process easier</a:t>
            </a:r>
          </a:p>
          <a:p>
            <a:pPr lvl="1"/>
            <a:r>
              <a:rPr lang="en-GB" sz="2800" dirty="0"/>
              <a:t>As part of a face-protection strategy (to avoid identity reproaches)</a:t>
            </a:r>
          </a:p>
          <a:p>
            <a:pPr marL="468630" lvl="1" indent="0" algn="just">
              <a:buNone/>
            </a:pPr>
            <a:r>
              <a:rPr lang="fr-BE" sz="2400" i="1" dirty="0"/>
              <a:t>« </a:t>
            </a:r>
            <a:r>
              <a:rPr lang="fr-FR" sz="2400" i="1" dirty="0"/>
              <a:t>A l’heure actuelle, comment les autres vous identifient ?  - Ben à l’heure actuelle, on sait difficilement me reprocher quelque chose, si je rencontre des Flamands je parle Néerlandais si je rencontre des Francophones je parle Français »</a:t>
            </a:r>
            <a:r>
              <a:rPr lang="fr-FR" sz="2400" dirty="0"/>
              <a:t> (FF4)</a:t>
            </a:r>
          </a:p>
          <a:p>
            <a:pPr marL="468630" lvl="1" indent="0" algn="just">
              <a:buNone/>
            </a:pPr>
            <a:r>
              <a:rPr lang="fr-FR" sz="2400" i="1" dirty="0"/>
              <a:t>« </a:t>
            </a:r>
            <a:r>
              <a:rPr lang="fr-FR" sz="2400" i="1" dirty="0" smtClean="0"/>
              <a:t>- Right </a:t>
            </a:r>
            <a:r>
              <a:rPr lang="fr-FR" sz="2400" i="1" dirty="0" err="1"/>
              <a:t>now</a:t>
            </a:r>
            <a:r>
              <a:rPr lang="fr-FR" sz="2400" i="1" dirty="0"/>
              <a:t>, how are </a:t>
            </a:r>
            <a:r>
              <a:rPr lang="fr-FR" sz="2400" i="1" dirty="0" err="1"/>
              <a:t>you</a:t>
            </a:r>
            <a:r>
              <a:rPr lang="fr-FR" sz="2400" i="1" dirty="0"/>
              <a:t> </a:t>
            </a:r>
            <a:r>
              <a:rPr lang="fr-FR" sz="2400" i="1" dirty="0" err="1"/>
              <a:t>identified</a:t>
            </a:r>
            <a:r>
              <a:rPr lang="fr-FR" sz="2400" i="1" dirty="0"/>
              <a:t> by the </a:t>
            </a:r>
            <a:r>
              <a:rPr lang="fr-FR" sz="2400" i="1" dirty="0" err="1"/>
              <a:t>others</a:t>
            </a:r>
            <a:r>
              <a:rPr lang="fr-FR" sz="2400" i="1" dirty="0"/>
              <a:t>? </a:t>
            </a:r>
            <a:r>
              <a:rPr lang="fr-FR" sz="2400" i="1" dirty="0" smtClean="0"/>
              <a:t>- </a:t>
            </a:r>
            <a:r>
              <a:rPr lang="fr-FR" sz="2400" i="1" dirty="0" err="1" smtClean="0"/>
              <a:t>Well</a:t>
            </a:r>
            <a:r>
              <a:rPr lang="fr-FR" sz="2400" i="1" dirty="0"/>
              <a:t>, right </a:t>
            </a:r>
            <a:r>
              <a:rPr lang="fr-FR" sz="2400" i="1" dirty="0" err="1"/>
              <a:t>now</a:t>
            </a:r>
            <a:r>
              <a:rPr lang="fr-FR" sz="2400" i="1" dirty="0"/>
              <a:t>, one </a:t>
            </a:r>
            <a:r>
              <a:rPr lang="fr-FR" sz="2400" i="1" dirty="0" err="1"/>
              <a:t>can</a:t>
            </a:r>
            <a:r>
              <a:rPr lang="fr-FR" sz="2400" i="1" dirty="0"/>
              <a:t> </a:t>
            </a:r>
            <a:r>
              <a:rPr lang="fr-FR" sz="2400" i="1" dirty="0" err="1"/>
              <a:t>hardly</a:t>
            </a:r>
            <a:r>
              <a:rPr lang="fr-FR" sz="2400" i="1" dirty="0"/>
              <a:t> </a:t>
            </a:r>
            <a:r>
              <a:rPr lang="fr-FR" sz="2400" i="1" dirty="0" err="1"/>
              <a:t>reproach</a:t>
            </a:r>
            <a:r>
              <a:rPr lang="fr-FR" sz="2400" i="1" dirty="0"/>
              <a:t> me </a:t>
            </a:r>
            <a:r>
              <a:rPr lang="fr-FR" sz="2400" i="1" dirty="0" err="1"/>
              <a:t>anything</a:t>
            </a:r>
            <a:r>
              <a:rPr lang="fr-FR" sz="2400" i="1" dirty="0"/>
              <a:t>, if I </a:t>
            </a:r>
            <a:r>
              <a:rPr lang="fr-FR" sz="2400" i="1" dirty="0" err="1"/>
              <a:t>meet</a:t>
            </a:r>
            <a:r>
              <a:rPr lang="fr-FR" sz="2400" i="1" dirty="0"/>
              <a:t> </a:t>
            </a:r>
            <a:r>
              <a:rPr lang="fr-FR" sz="2400" i="1" dirty="0" err="1"/>
              <a:t>Flemish</a:t>
            </a:r>
            <a:r>
              <a:rPr lang="fr-FR" sz="2400" i="1" dirty="0"/>
              <a:t> people, I </a:t>
            </a:r>
            <a:r>
              <a:rPr lang="fr-FR" sz="2400" i="1" dirty="0" err="1"/>
              <a:t>speak</a:t>
            </a:r>
            <a:r>
              <a:rPr lang="fr-FR" sz="2400" i="1" dirty="0"/>
              <a:t> </a:t>
            </a:r>
            <a:r>
              <a:rPr lang="fr-FR" sz="2400" i="1" dirty="0" err="1"/>
              <a:t>Dutch</a:t>
            </a:r>
            <a:r>
              <a:rPr lang="fr-FR" sz="2400" i="1" dirty="0"/>
              <a:t> to </a:t>
            </a:r>
            <a:r>
              <a:rPr lang="fr-FR" sz="2400" i="1" dirty="0" err="1"/>
              <a:t>them</a:t>
            </a:r>
            <a:r>
              <a:rPr lang="fr-FR" sz="2400" i="1" dirty="0"/>
              <a:t>, if I </a:t>
            </a:r>
            <a:r>
              <a:rPr lang="fr-FR" sz="2400" i="1" dirty="0" err="1"/>
              <a:t>meet</a:t>
            </a:r>
            <a:r>
              <a:rPr lang="fr-FR" sz="2400" i="1" dirty="0"/>
              <a:t> French-</a:t>
            </a:r>
            <a:r>
              <a:rPr lang="fr-FR" sz="2400" i="1" dirty="0" err="1"/>
              <a:t>speaking</a:t>
            </a:r>
            <a:r>
              <a:rPr lang="fr-FR" sz="2400" i="1" dirty="0"/>
              <a:t> people, I </a:t>
            </a:r>
            <a:r>
              <a:rPr lang="fr-FR" sz="2400" i="1" dirty="0" err="1"/>
              <a:t>speak</a:t>
            </a:r>
            <a:r>
              <a:rPr lang="fr-FR" sz="2400" i="1" dirty="0"/>
              <a:t> French to </a:t>
            </a:r>
            <a:r>
              <a:rPr lang="fr-FR" sz="2400" i="1" dirty="0" err="1"/>
              <a:t>them</a:t>
            </a:r>
            <a:r>
              <a:rPr lang="fr-FR" sz="2400" i="1" dirty="0"/>
              <a:t> »</a:t>
            </a:r>
            <a:endParaRPr lang="fr-BE" sz="2000" dirty="0"/>
          </a:p>
        </p:txBody>
      </p:sp>
    </p:spTree>
    <p:extLst>
      <p:ext uri="{BB962C8B-B14F-4D97-AF65-F5344CB8AC3E}">
        <p14:creationId xmlns:p14="http://schemas.microsoft.com/office/powerpoint/2010/main" val="1194051893"/>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in pop">
  <a:themeElements>
    <a:clrScheme name="urbai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i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i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Pop urbain</Template>
  <TotalTime>873</TotalTime>
  <Words>816</Words>
  <Application>Microsoft Office PowerPoint</Application>
  <PresentationFormat>Affichage à l'écran (4:3)</PresentationFormat>
  <Paragraphs>139</Paragraphs>
  <Slides>14</Slides>
  <Notes>8</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urbain pop</vt:lpstr>
      <vt:lpstr>Methodological approach of identity construction &amp; strategies of allophones in Belgium</vt:lpstr>
      <vt:lpstr> </vt:lpstr>
      <vt:lpstr>Main Methodology (work-in-progress)</vt:lpstr>
      <vt:lpstr>Methodological approach of  identity construction &amp; strategies</vt:lpstr>
      <vt:lpstr>1. Semantic study 1.1. New categorizations</vt:lpstr>
      <vt:lpstr>1. Semantic study 1.2. Semantic registers of categorizations </vt:lpstr>
      <vt:lpstr>2. Sociological &amp; psychosocial study 2.1. Sociology of identity construction</vt:lpstr>
      <vt:lpstr>2. Sociological &amp; psychosocial study  2. 2. Interactional linguistic &amp; identity strategies </vt:lpstr>
      <vt:lpstr>2. Sociological &amp; psychosocial study  2. 2. Interactional linguistic &amp; identity strategies</vt:lpstr>
      <vt:lpstr>2. Sociological &amp; psychosocial study  2. 2. Interactional linguistic &amp; identity strategies</vt:lpstr>
      <vt:lpstr>2. Sociological &amp; psychosocial study  2. 2. Interactional linguistic &amp; identity strategies</vt:lpstr>
      <vt:lpstr>2. Sociological &amp; psychosocial study  2. 2. Interactional linguistic &amp; identity strategies</vt:lpstr>
      <vt:lpstr>identity construction &amp; strategies of allophones in Belgium</vt:lpstr>
      <vt:lpstr>Groningen,  March 28th,  2014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Alix Dassargues</dc:creator>
  <cp:lastModifiedBy>Alix Dassargues</cp:lastModifiedBy>
  <cp:revision>66</cp:revision>
  <dcterms:created xsi:type="dcterms:W3CDTF">2014-03-25T20:24:37Z</dcterms:created>
  <dcterms:modified xsi:type="dcterms:W3CDTF">2014-08-20T09:26:55Z</dcterms:modified>
</cp:coreProperties>
</file>