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8"/>
  </p:handoutMasterIdLst>
  <p:sldIdLst>
    <p:sldId id="256" r:id="rId2"/>
    <p:sldId id="258" r:id="rId3"/>
    <p:sldId id="263" r:id="rId4"/>
    <p:sldId id="261" r:id="rId5"/>
    <p:sldId id="259" r:id="rId6"/>
    <p:sldId id="262" r:id="rId7"/>
  </p:sldIdLst>
  <p:sldSz cx="9144000" cy="6858000" type="screen4x3"/>
  <p:notesSz cx="6858000" cy="97345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78CB0-BE87-457C-B4FC-C380ACD46635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24560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924560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413E7-9473-4D56-8F8A-09AF8AA2C0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12901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CFB122B-5DCC-4712-8F2E-9C5A685A2FE2}" type="datetimeFigureOut">
              <a:rPr lang="fr-BE" smtClean="0"/>
              <a:t>20-08-14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041BD71-65DA-479D-90DD-27E0738B0B33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 smtClean="0"/>
              <a:t>Langue(s) et identité(s) en Belgique</a:t>
            </a:r>
            <a:endParaRPr lang="fr-BE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smtClean="0"/>
              <a:t>Approche interdisciplinaire de la construction identitaire des francophones en Flandre et des néerlandophones en Wallonie</a:t>
            </a:r>
          </a:p>
          <a:p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4788024" y="404663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dirty="0" smtClean="0"/>
              <a:t>Le 24 mai 2013</a:t>
            </a:r>
          </a:p>
          <a:p>
            <a:pPr algn="r"/>
            <a:r>
              <a:rPr lang="fr-BE" dirty="0" smtClean="0"/>
              <a:t>Journée Langue(s) et Politique(s)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5254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3600" b="1" dirty="0">
                <a:solidFill>
                  <a:srgbClr val="675E47"/>
                </a:solidFill>
              </a:rPr>
              <a:t>Langue(s) et identité(s) en Belgique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BE" dirty="0" smtClean="0"/>
              <a:t>Régions unilingues (Flandre / Wallonie)</a:t>
            </a:r>
          </a:p>
          <a:p>
            <a:endParaRPr lang="fr-BE" dirty="0" smtClean="0"/>
          </a:p>
          <a:p>
            <a:r>
              <a:rPr lang="fr-BE" dirty="0" smtClean="0"/>
              <a:t>Dans les discours dominants, l’appartenance politico-territoriale est liée à l’appartenance linguistique</a:t>
            </a:r>
          </a:p>
          <a:p>
            <a:endParaRPr lang="fr-BE" dirty="0" smtClean="0"/>
          </a:p>
          <a:p>
            <a:pPr marL="68580" indent="0">
              <a:buNone/>
            </a:pPr>
            <a:r>
              <a:rPr lang="fr-BE" dirty="0" smtClean="0"/>
              <a:t>Or,</a:t>
            </a:r>
          </a:p>
          <a:p>
            <a:r>
              <a:rPr lang="fr-BE" dirty="0" smtClean="0"/>
              <a:t>Il existe des francophones vivant en Flandre et des néerlandophones vivant en Wallonie</a:t>
            </a:r>
          </a:p>
          <a:p>
            <a:endParaRPr lang="fr-BE" dirty="0" smtClean="0"/>
          </a:p>
          <a:p>
            <a:pPr marL="68580" indent="0">
              <a:buNone/>
            </a:pPr>
            <a:r>
              <a:rPr lang="fr-BE" dirty="0" smtClean="0"/>
              <a:t>Donc,</a:t>
            </a:r>
          </a:p>
          <a:p>
            <a:r>
              <a:rPr lang="fr-BE" dirty="0" smtClean="0"/>
              <a:t>Il est utile de nuancer les discours dominants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96136" y="-1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dirty="0" smtClean="0"/>
              <a:t>Le 7 mai 2013</a:t>
            </a:r>
          </a:p>
          <a:p>
            <a:pPr algn="r"/>
            <a:r>
              <a:rPr lang="fr-BE" dirty="0" smtClean="0"/>
              <a:t>Comité de thèse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105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3600" b="1" dirty="0">
                <a:solidFill>
                  <a:srgbClr val="675E47"/>
                </a:solidFill>
              </a:rPr>
              <a:t>Langue(s) et identité(s) en Belgique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841652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fr-BE" b="1" dirty="0" smtClean="0"/>
              <a:t>Trois objectifs :</a:t>
            </a:r>
          </a:p>
          <a:p>
            <a:pPr marL="571500" indent="-457200" algn="just">
              <a:buFont typeface="+mj-lt"/>
              <a:buAutoNum type="arabicParenR"/>
            </a:pPr>
            <a:r>
              <a:rPr lang="fr-BE" dirty="0" smtClean="0"/>
              <a:t>Observer l’articulation </a:t>
            </a:r>
            <a:r>
              <a:rPr lang="fr-BE" dirty="0"/>
              <a:t>qui existe entre les parcours identitaires individuels des informateurs et les identités </a:t>
            </a:r>
            <a:r>
              <a:rPr lang="fr-BE" dirty="0" smtClean="0"/>
              <a:t>collectives (catégories) véhiculées par les discours dominants </a:t>
            </a:r>
            <a:r>
              <a:rPr lang="fr-BE" dirty="0"/>
              <a:t>(qu’elles soient </a:t>
            </a:r>
            <a:r>
              <a:rPr lang="fr-BE" dirty="0" smtClean="0"/>
              <a:t>linguistiques</a:t>
            </a:r>
            <a:r>
              <a:rPr lang="fr-BE" dirty="0"/>
              <a:t> </a:t>
            </a:r>
            <a:r>
              <a:rPr lang="fr-BE" dirty="0" smtClean="0"/>
              <a:t>ou politico-territoriales)</a:t>
            </a:r>
          </a:p>
          <a:p>
            <a:pPr marL="571500" indent="-457200" algn="just">
              <a:buFont typeface="+mj-lt"/>
              <a:buAutoNum type="arabicParenR"/>
            </a:pPr>
            <a:endParaRPr lang="fr-BE" dirty="0" smtClean="0"/>
          </a:p>
          <a:p>
            <a:pPr marL="571500" indent="-457200" algn="just">
              <a:buFont typeface="+mj-lt"/>
              <a:buAutoNum type="arabicParenR"/>
            </a:pPr>
            <a:r>
              <a:rPr lang="fr-BE" dirty="0" smtClean="0"/>
              <a:t>Repérer les logiques de la </a:t>
            </a:r>
            <a:r>
              <a:rPr lang="fr-BE" dirty="0"/>
              <a:t>variation contextuelle de l’appropriation </a:t>
            </a:r>
            <a:r>
              <a:rPr lang="fr-BE" dirty="0" smtClean="0"/>
              <a:t>d’identités</a:t>
            </a:r>
          </a:p>
          <a:p>
            <a:pPr marL="571500" indent="-457200" algn="just">
              <a:buFont typeface="+mj-lt"/>
              <a:buAutoNum type="arabicParenR"/>
            </a:pPr>
            <a:endParaRPr lang="fr-BE" dirty="0" smtClean="0"/>
          </a:p>
          <a:p>
            <a:pPr marL="571500" indent="-457200" algn="just">
              <a:buFont typeface="+mj-lt"/>
              <a:buAutoNum type="arabicParenR"/>
            </a:pPr>
            <a:r>
              <a:rPr lang="fr-BE" dirty="0" smtClean="0"/>
              <a:t>Étudier les métaphores conceptuelles en ce qu’elles mettent </a:t>
            </a:r>
            <a:r>
              <a:rPr lang="fr-BE" dirty="0"/>
              <a:t>en évidence </a:t>
            </a:r>
            <a:r>
              <a:rPr lang="fr-BE" dirty="0" smtClean="0"/>
              <a:t>comment les </a:t>
            </a:r>
            <a:r>
              <a:rPr lang="fr-BE" dirty="0"/>
              <a:t>informateurs conçoivent leur appartenance à </a:t>
            </a:r>
            <a:r>
              <a:rPr lang="fr-BE" dirty="0" smtClean="0"/>
              <a:t>tel ou tel groupe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96136" y="-1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dirty="0" smtClean="0"/>
              <a:t>Le 7 mai 2013</a:t>
            </a:r>
          </a:p>
          <a:p>
            <a:pPr algn="r"/>
            <a:r>
              <a:rPr lang="fr-BE" dirty="0" smtClean="0"/>
              <a:t>Comité de thèse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6419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3600" b="1" dirty="0">
                <a:solidFill>
                  <a:srgbClr val="675E47"/>
                </a:solidFill>
              </a:rPr>
              <a:t>Langue(s) et identité(s) en Belgique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85668"/>
          </a:xfrm>
        </p:spPr>
        <p:txBody>
          <a:bodyPr>
            <a:normAutofit fontScale="77500" lnSpcReduction="20000"/>
          </a:bodyPr>
          <a:lstStyle/>
          <a:p>
            <a:pPr marL="68580" indent="0" algn="just">
              <a:buNone/>
            </a:pPr>
            <a:r>
              <a:rPr lang="fr-BE" b="1" dirty="0" smtClean="0"/>
              <a:t>Méthode</a:t>
            </a:r>
          </a:p>
          <a:p>
            <a:pPr algn="just"/>
            <a:r>
              <a:rPr lang="fr-BE" dirty="0" smtClean="0"/>
              <a:t>Synthèse des informations sur les catégories légitimées par les discours dominants (Francophone, Néerlandophone, Wallon, Flamand)</a:t>
            </a:r>
          </a:p>
          <a:p>
            <a:pPr algn="just"/>
            <a:endParaRPr lang="fr-BE" dirty="0" smtClean="0"/>
          </a:p>
          <a:p>
            <a:pPr algn="just"/>
            <a:r>
              <a:rPr lang="fr-BE" dirty="0" smtClean="0"/>
              <a:t>Enquête qualitative auprès de francophones en Flandre et de néerlandophones en Wallonie</a:t>
            </a:r>
          </a:p>
          <a:p>
            <a:pPr algn="just"/>
            <a:endParaRPr lang="fr-BE" dirty="0" smtClean="0"/>
          </a:p>
          <a:p>
            <a:pPr algn="just"/>
            <a:r>
              <a:rPr lang="fr-BE" dirty="0" smtClean="0"/>
              <a:t>Comparaison des catégories légitimées avec les représentations de celles-ci et les nouvelles catégories créées par les informateurs</a:t>
            </a:r>
          </a:p>
          <a:p>
            <a:pPr algn="just"/>
            <a:r>
              <a:rPr lang="fr-BE" dirty="0" smtClean="0"/>
              <a:t>Dans les transcriptions d’entretien, repérage de métaphores conceptuelles grâce à des logiciels </a:t>
            </a:r>
            <a:r>
              <a:rPr lang="fr-BE" dirty="0" err="1" smtClean="0"/>
              <a:t>lexicométriques</a:t>
            </a:r>
            <a:r>
              <a:rPr lang="fr-BE" dirty="0" smtClean="0"/>
              <a:t> travaillant à l’aide de registres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96136" y="-1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dirty="0" smtClean="0"/>
              <a:t>Le 7 mai 2013</a:t>
            </a:r>
          </a:p>
          <a:p>
            <a:pPr algn="r"/>
            <a:r>
              <a:rPr lang="fr-BE" dirty="0" smtClean="0"/>
              <a:t>Comité de thèse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1806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3600" b="1" dirty="0">
                <a:solidFill>
                  <a:srgbClr val="675E47"/>
                </a:solidFill>
              </a:rPr>
              <a:t>Langue(s) et identité(s) en </a:t>
            </a:r>
            <a:r>
              <a:rPr lang="fr-BE" sz="3600" b="1" dirty="0" smtClean="0">
                <a:solidFill>
                  <a:srgbClr val="675E47"/>
                </a:solidFill>
              </a:rPr>
              <a:t>Belgique : enquête qualitative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fr-BE" b="1" dirty="0" smtClean="0"/>
              <a:t>Objet, données à récolter :</a:t>
            </a:r>
          </a:p>
          <a:p>
            <a:r>
              <a:rPr lang="fr-BE" dirty="0" smtClean="0"/>
              <a:t>Représentations des informateurs des catégories légitimées par les discours dominants</a:t>
            </a:r>
          </a:p>
          <a:p>
            <a:r>
              <a:rPr lang="fr-BE" dirty="0" smtClean="0"/>
              <a:t>Vécus individuels des </a:t>
            </a:r>
            <a:r>
              <a:rPr lang="fr-BE" dirty="0"/>
              <a:t>informateurs par rapport à ces </a:t>
            </a:r>
            <a:r>
              <a:rPr lang="fr-BE" dirty="0" smtClean="0"/>
              <a:t>catégories</a:t>
            </a:r>
          </a:p>
          <a:p>
            <a:endParaRPr lang="fr-BE" dirty="0" smtClean="0"/>
          </a:p>
          <a:p>
            <a:pPr marL="114300" indent="0">
              <a:buNone/>
            </a:pPr>
            <a:r>
              <a:rPr lang="fr-BE" b="1" dirty="0" smtClean="0"/>
              <a:t>Méthode de récolte des données</a:t>
            </a:r>
            <a:r>
              <a:rPr lang="fr-BE" dirty="0" smtClean="0"/>
              <a:t> </a:t>
            </a:r>
            <a:r>
              <a:rPr lang="fr-BE" b="1" dirty="0" smtClean="0"/>
              <a:t>:</a:t>
            </a:r>
          </a:p>
          <a:p>
            <a:r>
              <a:rPr lang="fr-BE" dirty="0"/>
              <a:t>Identification de points d’accès aux informateurs potentiels; Effet boule de </a:t>
            </a:r>
            <a:r>
              <a:rPr lang="fr-BE" dirty="0" smtClean="0"/>
              <a:t>neige; </a:t>
            </a:r>
            <a:r>
              <a:rPr lang="fr-BE" dirty="0"/>
              <a:t>S</a:t>
            </a:r>
            <a:r>
              <a:rPr lang="fr-BE" dirty="0" smtClean="0"/>
              <a:t>aturation  </a:t>
            </a:r>
          </a:p>
          <a:p>
            <a:r>
              <a:rPr lang="fr-BE" dirty="0" smtClean="0"/>
              <a:t>Entretiens biographiques interactifs</a:t>
            </a:r>
          </a:p>
          <a:p>
            <a:r>
              <a:rPr lang="fr-BE" dirty="0" smtClean="0"/>
              <a:t>Transcriptions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96136" y="-1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dirty="0" smtClean="0"/>
              <a:t>Le 7 mai 2013</a:t>
            </a:r>
          </a:p>
          <a:p>
            <a:pPr algn="r"/>
            <a:r>
              <a:rPr lang="fr-BE" dirty="0" smtClean="0"/>
              <a:t>Comité de thèse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1430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3600" b="1" dirty="0">
                <a:solidFill>
                  <a:srgbClr val="675E47"/>
                </a:solidFill>
              </a:rPr>
              <a:t>Langue(s) et identité(s) en </a:t>
            </a:r>
            <a:r>
              <a:rPr lang="fr-BE" sz="3600" b="1" dirty="0" smtClean="0">
                <a:solidFill>
                  <a:srgbClr val="675E47"/>
                </a:solidFill>
              </a:rPr>
              <a:t>Belgique : enquête qualitative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057676"/>
          </a:xfrm>
        </p:spPr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fr-BE" b="1" dirty="0" smtClean="0"/>
              <a:t>Critères des informateurs :</a:t>
            </a:r>
          </a:p>
          <a:p>
            <a:r>
              <a:rPr lang="fr-BE" dirty="0" smtClean="0"/>
              <a:t>A partir de 20 ans et ayant au moins une expérience professionnelle</a:t>
            </a:r>
          </a:p>
          <a:p>
            <a:r>
              <a:rPr lang="fr-BE" dirty="0" smtClean="0"/>
              <a:t>Domiciliés dans  une région allophone par rapport à leur langue maternelle</a:t>
            </a:r>
          </a:p>
          <a:p>
            <a:r>
              <a:rPr lang="fr-BE" dirty="0" smtClean="0"/>
              <a:t>Ayant suivi un enseignement et/ou une expérience professionnelle dans cette région allophone</a:t>
            </a:r>
            <a:endParaRPr lang="fr-BE" b="1" dirty="0" smtClean="0"/>
          </a:p>
          <a:p>
            <a:pPr marL="114300" indent="0">
              <a:buNone/>
            </a:pPr>
            <a:endParaRPr lang="fr-BE" b="1" dirty="0" smtClean="0"/>
          </a:p>
          <a:p>
            <a:pPr marL="114300" indent="0">
              <a:buNone/>
            </a:pPr>
            <a:r>
              <a:rPr lang="fr-BE" b="1" dirty="0" smtClean="0"/>
              <a:t>Diversité des informateurs : </a:t>
            </a:r>
          </a:p>
          <a:p>
            <a:r>
              <a:rPr lang="fr-BE" dirty="0" smtClean="0"/>
              <a:t>Différentes tranches d’âge: 20-40, 40-60, 60 et plus </a:t>
            </a:r>
          </a:p>
          <a:p>
            <a:r>
              <a:rPr lang="fr-BE" dirty="0" smtClean="0"/>
              <a:t>Différences dans les durées de la domiciliation dans une région allophone: depuis toujours, depuis 10 ans ou plus, entre 2 et 10 ans</a:t>
            </a:r>
          </a:p>
          <a:p>
            <a:r>
              <a:rPr lang="fr-BE" dirty="0" smtClean="0"/>
              <a:t>Nationalité: Belge, Français, Néerlandais, ou autres</a:t>
            </a:r>
          </a:p>
          <a:p>
            <a:pPr marL="114300" indent="0">
              <a:buNone/>
            </a:pPr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5796136" y="-1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dirty="0" smtClean="0"/>
              <a:t>Le 7 mai 2013</a:t>
            </a:r>
          </a:p>
          <a:p>
            <a:pPr algn="r"/>
            <a:r>
              <a:rPr lang="fr-BE" dirty="0" smtClean="0"/>
              <a:t>Comité de thèse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8501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522</TotalTime>
  <Words>424</Words>
  <Application>Microsoft Office PowerPoint</Application>
  <PresentationFormat>Affichage à l'écran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Austin</vt:lpstr>
      <vt:lpstr>Langue(s) et identité(s) en Belgique</vt:lpstr>
      <vt:lpstr>Langue(s) et identité(s) en Belgique </vt:lpstr>
      <vt:lpstr>Langue(s) et identité(s) en Belgique </vt:lpstr>
      <vt:lpstr>Langue(s) et identité(s) en Belgique </vt:lpstr>
      <vt:lpstr>Langue(s) et identité(s) en Belgique : enquête qualitative </vt:lpstr>
      <vt:lpstr>Langue(s) et identité(s) en Belgique : enquête qualitative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Langue(s) et identité(s) en Belgique</dc:title>
  <dc:creator>Alix Dassargues</dc:creator>
  <cp:lastModifiedBy>Alix Dassargues</cp:lastModifiedBy>
  <cp:revision>34</cp:revision>
  <cp:lastPrinted>2013-05-23T14:58:06Z</cp:lastPrinted>
  <dcterms:created xsi:type="dcterms:W3CDTF">2013-05-06T11:44:15Z</dcterms:created>
  <dcterms:modified xsi:type="dcterms:W3CDTF">2014-08-20T09:45:34Z</dcterms:modified>
</cp:coreProperties>
</file>