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7" r:id="rId2"/>
    <p:sldId id="351" r:id="rId3"/>
    <p:sldId id="277" r:id="rId4"/>
    <p:sldId id="350" r:id="rId5"/>
    <p:sldId id="400" r:id="rId6"/>
    <p:sldId id="352" r:id="rId7"/>
    <p:sldId id="345" r:id="rId8"/>
    <p:sldId id="349" r:id="rId9"/>
    <p:sldId id="348" r:id="rId10"/>
    <p:sldId id="364" r:id="rId11"/>
    <p:sldId id="374" r:id="rId12"/>
    <p:sldId id="376" r:id="rId13"/>
    <p:sldId id="375" r:id="rId14"/>
    <p:sldId id="388" r:id="rId15"/>
    <p:sldId id="390" r:id="rId16"/>
    <p:sldId id="380" r:id="rId17"/>
    <p:sldId id="382" r:id="rId18"/>
    <p:sldId id="381" r:id="rId19"/>
    <p:sldId id="386" r:id="rId20"/>
    <p:sldId id="385" r:id="rId21"/>
    <p:sldId id="391" r:id="rId22"/>
    <p:sldId id="399" r:id="rId23"/>
    <p:sldId id="398" r:id="rId24"/>
    <p:sldId id="393" r:id="rId25"/>
    <p:sldId id="371" r:id="rId26"/>
    <p:sldId id="363" r:id="rId27"/>
    <p:sldId id="395" r:id="rId28"/>
    <p:sldId id="387" r:id="rId29"/>
    <p:sldId id="394" r:id="rId30"/>
    <p:sldId id="396" r:id="rId31"/>
    <p:sldId id="357" r:id="rId32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00"/>
    <a:srgbClr val="FF6600"/>
    <a:srgbClr val="FF9933"/>
    <a:srgbClr val="FFFF00"/>
    <a:srgbClr val="FFCC00"/>
    <a:srgbClr val="FF0000"/>
    <a:srgbClr val="99FF33"/>
    <a:srgbClr val="6699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34" autoAdjust="0"/>
    <p:restoredTop sz="89860" autoAdjust="0"/>
  </p:normalViewPr>
  <p:slideViewPr>
    <p:cSldViewPr>
      <p:cViewPr varScale="1">
        <p:scale>
          <a:sx n="70" d="100"/>
          <a:sy n="70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0F7DB13-D9E5-45CD-97CD-D7E18359B697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8F6682A-F25A-4921-8EEB-A969CB9F42E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7900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5860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216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57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060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892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758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9855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890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9408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145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446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845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979E3-60DB-4673-A064-4120688DA459}" type="datetimeFigureOut">
              <a:rPr lang="fr-BE" smtClean="0"/>
              <a:t>16/08/2014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7D7DE-1F6E-4F84-ACD3-D24C55ADBA6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46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tif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3.emf"/><Relationship Id="rId7" Type="http://schemas.openxmlformats.org/officeDocument/2006/relationships/image" Target="../media/image1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7.emf"/><Relationship Id="rId7" Type="http://schemas.openxmlformats.org/officeDocument/2006/relationships/image" Target="../media/image1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emf"/><Relationship Id="rId7" Type="http://schemas.openxmlformats.org/officeDocument/2006/relationships/image" Target="../media/image10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emf"/><Relationship Id="rId7" Type="http://schemas.openxmlformats.org/officeDocument/2006/relationships/image" Target="../media/image10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tif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tif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t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tif"/><Relationship Id="rId5" Type="http://schemas.openxmlformats.org/officeDocument/2006/relationships/image" Target="../media/image49.tif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1587420" y="2128357"/>
            <a:ext cx="6768752" cy="2369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Mapping key pollutants in the English Channel region: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Channel Catchments Cluster (3C) cross-border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Image 20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4" y="102508"/>
            <a:ext cx="2357485" cy="14881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60" name="Picture 36" descr="Im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2113"/>
            <a:ext cx="283628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5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31000" r="6813" b="10396"/>
          <a:stretch>
            <a:fillRect/>
          </a:stretch>
        </p:blipFill>
        <p:spPr bwMode="auto">
          <a:xfrm>
            <a:off x="7107072" y="85725"/>
            <a:ext cx="1981127" cy="118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ZoneTexte 2052"/>
          <p:cNvSpPr txBox="1"/>
          <p:nvPr/>
        </p:nvSpPr>
        <p:spPr>
          <a:xfrm>
            <a:off x="7020272" y="1247916"/>
            <a:ext cx="10081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b="1" dirty="0" err="1" smtClean="0">
                <a:latin typeface="Arial Narrow" panose="020B0606020202030204" pitchFamily="34" charset="0"/>
              </a:rPr>
              <a:t>Chronexpo</a:t>
            </a:r>
            <a:endParaRPr lang="fr-BE" sz="1500" b="1" dirty="0">
              <a:latin typeface="Arial Narrow" panose="020B0606020202030204" pitchFamily="34" charset="0"/>
            </a:endParaRPr>
          </a:p>
        </p:txBody>
      </p:sp>
      <p:sp>
        <p:nvSpPr>
          <p:cNvPr id="2064" name="ZoneTexte 2063"/>
          <p:cNvSpPr txBox="1"/>
          <p:nvPr/>
        </p:nvSpPr>
        <p:spPr>
          <a:xfrm>
            <a:off x="1469692" y="5120487"/>
            <a:ext cx="5420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Richir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J.,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Pinni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J.M. and Watson G.J.</a:t>
            </a:r>
          </a:p>
          <a:p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Glasgow, Scotland</a:t>
            </a:r>
          </a:p>
          <a:p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08-16-2014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www.conbio.org/images/content_static_pages/IMCC2014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64" y="4797490"/>
            <a:ext cx="1512839" cy="187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44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903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UNITED KINGDOM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Environment Agenc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23" y="1027461"/>
            <a:ext cx="3663901" cy="101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39416" y="2162448"/>
            <a:ext cx="78530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://www.geostore.com/environment-agency/</a:t>
            </a:r>
            <a:endParaRPr lang="fr-BE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“Making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information available is key to informing decisions, influencing actions and delivering sustained environmental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improvements.”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British Oceanographic Data Cent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5720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bodc.ac.uk/images/themes/ilfracombe/bann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9" b="14303"/>
          <a:stretch/>
        </p:blipFill>
        <p:spPr bwMode="auto">
          <a:xfrm>
            <a:off x="935028" y="3470567"/>
            <a:ext cx="8208972" cy="11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034083" y="4763244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BE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http://www.bodc.ac.uk/projects/uk/merman/</a:t>
            </a:r>
          </a:p>
          <a:p>
            <a:pPr algn="just"/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Marine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Monitoring and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fr-B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fr-BE" dirty="0" smtClean="0">
                <a:latin typeface="Arial" panose="020B0604020202020204" pitchFamily="34" charset="0"/>
                <a:cs typeface="Arial" panose="020B0604020202020204" pitchFamily="34" charset="0"/>
              </a:rPr>
              <a:t> (MERMAN) →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database which holds and provides access to data collected under the Clean Safe Seas Environmental Monitoring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(CSEMP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2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767990"/>
            <a:chOff x="0" y="0"/>
            <a:chExt cx="9144000" cy="676799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7679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903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UNITED KINGDOM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36563" r="50000"/>
          <a:stretch/>
        </p:blipFill>
        <p:spPr bwMode="auto">
          <a:xfrm>
            <a:off x="121829" y="1199338"/>
            <a:ext cx="8902013" cy="556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1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26"/>
          <p:cNvGrpSpPr>
            <a:grpSpLocks/>
          </p:cNvGrpSpPr>
          <p:nvPr/>
        </p:nvGrpSpPr>
        <p:grpSpPr bwMode="auto">
          <a:xfrm>
            <a:off x="0" y="0"/>
            <a:ext cx="9144000" cy="6767990"/>
            <a:chOff x="0" y="0"/>
            <a:chExt cx="9144000" cy="6767990"/>
          </a:xfrm>
        </p:grpSpPr>
        <p:sp>
          <p:nvSpPr>
            <p:cNvPr id="16" name="Rectangle 15"/>
            <p:cNvSpPr/>
            <p:nvPr/>
          </p:nvSpPr>
          <p:spPr>
            <a:xfrm>
              <a:off x="430213" y="0"/>
              <a:ext cx="503237" cy="67679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903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UNITED KINGDOM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36523" r="50000"/>
          <a:stretch/>
        </p:blipFill>
        <p:spPr bwMode="auto">
          <a:xfrm>
            <a:off x="121231" y="1201456"/>
            <a:ext cx="8902013" cy="55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9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26"/>
          <p:cNvGrpSpPr>
            <a:grpSpLocks/>
          </p:cNvGrpSpPr>
          <p:nvPr/>
        </p:nvGrpSpPr>
        <p:grpSpPr bwMode="auto">
          <a:xfrm>
            <a:off x="0" y="0"/>
            <a:ext cx="9144000" cy="6767990"/>
            <a:chOff x="0" y="0"/>
            <a:chExt cx="9144000" cy="6767990"/>
          </a:xfrm>
        </p:grpSpPr>
        <p:sp>
          <p:nvSpPr>
            <p:cNvPr id="15" name="Rectangle 14"/>
            <p:cNvSpPr/>
            <p:nvPr/>
          </p:nvSpPr>
          <p:spPr>
            <a:xfrm>
              <a:off x="430213" y="0"/>
              <a:ext cx="503237" cy="676799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903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UNITED KINGDOM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36523" r="50000"/>
          <a:stretch/>
        </p:blipFill>
        <p:spPr bwMode="auto">
          <a:xfrm>
            <a:off x="122018" y="1198232"/>
            <a:ext cx="8902013" cy="557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69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6739" r="50000"/>
          <a:stretch/>
        </p:blipFill>
        <p:spPr bwMode="auto">
          <a:xfrm>
            <a:off x="811152" y="-879"/>
            <a:ext cx="7505265" cy="685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323144" y="2829408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PORTSMOUTH</a:t>
            </a:r>
            <a:endParaRPr lang="fr-BE" sz="1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38886" y="1236689"/>
            <a:ext cx="1173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SOUTHAMPTON</a:t>
            </a:r>
            <a:endParaRPr lang="fr-BE" sz="1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4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6739" r="50000"/>
          <a:stretch/>
        </p:blipFill>
        <p:spPr bwMode="auto">
          <a:xfrm>
            <a:off x="808275" y="0"/>
            <a:ext cx="7508142" cy="686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323144" y="2829408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PORTSMOUTH</a:t>
            </a:r>
            <a:endParaRPr lang="fr-BE" sz="1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38886" y="1236689"/>
            <a:ext cx="1173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SOUTHAMPTON</a:t>
            </a:r>
            <a:endParaRPr lang="fr-BE" sz="1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1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51" y="128128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11" y="3604024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04" y="3603548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8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11" y="1283032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SOLENT</a:t>
            </a:r>
            <a:r>
              <a:rPr lang="en-US" sz="20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as a case study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61246" y="1205096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733654" y="1203895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Southampton city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060959" y="3528183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ndustrial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site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33367" y="3526982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Solent waters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7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49" y="1281310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25" y="1281460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4" y="360374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42" y="360374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036222" y="5949280"/>
            <a:ext cx="79366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/>
              <a:t>Baseline Zn level (BL) calculated from a dataset of total Zn concentrations in sediments of south-west British estuaries, measured in nitric acid digest of the &lt;100 µm fraction (Rainbow et al., 2011).</a:t>
            </a:r>
            <a:endParaRPr lang="fr-BE" sz="1500" dirty="0"/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849313" y="40481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SOLENT</a:t>
            </a:r>
            <a:r>
              <a:rPr lang="en-US" sz="20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as a case study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061246" y="1205096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733654" y="1203895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Southampton city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060959" y="3528183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ndustrial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site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733367" y="3526982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Solent waters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30" y="1283046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43" y="1281004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35" y="3604545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43" y="3604545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849313" y="40481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SOLENT</a:t>
            </a:r>
            <a:r>
              <a:rPr lang="en-US" sz="20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as a case study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6222" y="5949280"/>
            <a:ext cx="79366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/>
              <a:t>Canadian </a:t>
            </a:r>
            <a:r>
              <a:rPr lang="en-US" sz="1500" dirty="0"/>
              <a:t>Sediment Quality Guidelines </a:t>
            </a:r>
            <a:r>
              <a:rPr lang="en-US" sz="1500" dirty="0" smtClean="0"/>
              <a:t>for the </a:t>
            </a:r>
            <a:r>
              <a:rPr lang="en-US" sz="1500" dirty="0"/>
              <a:t>Protection of Aquatic </a:t>
            </a:r>
            <a:r>
              <a:rPr lang="en-US" sz="1500" dirty="0" smtClean="0"/>
              <a:t>Life. The 2 values Threshold </a:t>
            </a:r>
            <a:r>
              <a:rPr lang="en-US" sz="1500" dirty="0"/>
              <a:t>Effect Level (TEL) </a:t>
            </a:r>
            <a:r>
              <a:rPr lang="en-US" sz="1500" dirty="0" smtClean="0"/>
              <a:t>and Probable </a:t>
            </a:r>
            <a:r>
              <a:rPr lang="en-US" sz="1500" dirty="0"/>
              <a:t>Effect Level (PEL</a:t>
            </a:r>
            <a:r>
              <a:rPr lang="en-US" sz="1500" dirty="0" smtClean="0"/>
              <a:t>) indicate 3 ranges:  &lt;</a:t>
            </a:r>
            <a:r>
              <a:rPr lang="en-US" sz="1500" dirty="0"/>
              <a:t>TEL (</a:t>
            </a:r>
            <a:r>
              <a:rPr lang="en-US" sz="1500" dirty="0" smtClean="0"/>
              <a:t>adverse effects </a:t>
            </a:r>
            <a:r>
              <a:rPr lang="en-US" sz="1500" dirty="0"/>
              <a:t>rare), TEL-PEL (adverse effects occasional) and &gt;</a:t>
            </a:r>
            <a:r>
              <a:rPr lang="en-US" sz="1500" dirty="0" smtClean="0"/>
              <a:t>PEL (adverse </a:t>
            </a:r>
            <a:r>
              <a:rPr lang="en-US" sz="1500" dirty="0"/>
              <a:t>effects frequent</a:t>
            </a:r>
            <a:r>
              <a:rPr lang="en-US" sz="1500" dirty="0" smtClean="0"/>
              <a:t>) (</a:t>
            </a:r>
            <a:r>
              <a:rPr lang="en-US" sz="1500" dirty="0" err="1" smtClean="0"/>
              <a:t>Hübner</a:t>
            </a:r>
            <a:r>
              <a:rPr lang="en-US" sz="1500" dirty="0" smtClean="0"/>
              <a:t> et al., 2009).</a:t>
            </a:r>
            <a:endParaRPr lang="fr-BE" sz="1500" dirty="0"/>
          </a:p>
        </p:txBody>
      </p:sp>
      <p:sp>
        <p:nvSpPr>
          <p:cNvPr id="26" name="ZoneTexte 25"/>
          <p:cNvSpPr txBox="1"/>
          <p:nvPr/>
        </p:nvSpPr>
        <p:spPr>
          <a:xfrm>
            <a:off x="2061246" y="1205096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733654" y="1203895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Southampton city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060959" y="3528183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ndustrial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site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733367" y="3526982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Solent waters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30" y="1282874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30" y="360396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565" y="1281241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43" y="3603969"/>
            <a:ext cx="3470275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49313" y="404813"/>
            <a:ext cx="34644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SOLENT</a:t>
            </a:r>
            <a:r>
              <a:rPr lang="en-US" sz="20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as a case study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6222" y="5949280"/>
            <a:ext cx="79366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 smtClean="0"/>
              <a:t>Baseline TE levels (BL) (Rainbow et al., 2011);</a:t>
            </a:r>
          </a:p>
          <a:p>
            <a:pPr algn="just"/>
            <a:r>
              <a:rPr lang="en-US" sz="1500" dirty="0"/>
              <a:t>Canadian Sediment Quality Guidelines for the Protection of Aquatic </a:t>
            </a:r>
            <a:r>
              <a:rPr lang="en-US" sz="1500" dirty="0" smtClean="0"/>
              <a:t>Life: Threshold </a:t>
            </a:r>
            <a:r>
              <a:rPr lang="en-US" sz="1500" dirty="0"/>
              <a:t>Effect Level (TEL) and Probable Effect Level (PEL</a:t>
            </a:r>
            <a:r>
              <a:rPr lang="en-US" sz="1500" dirty="0" smtClean="0"/>
              <a:t>) (</a:t>
            </a:r>
            <a:r>
              <a:rPr lang="en-US" sz="1500" dirty="0" err="1"/>
              <a:t>Hübner</a:t>
            </a:r>
            <a:r>
              <a:rPr lang="en-US" sz="1500" dirty="0"/>
              <a:t> et al., 2009</a:t>
            </a:r>
            <a:r>
              <a:rPr lang="en-US" sz="1500" dirty="0" smtClean="0"/>
              <a:t>).</a:t>
            </a:r>
            <a:endParaRPr lang="fr-BE" sz="15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061246" y="1205096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733654" y="1203895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060959" y="3528183"/>
            <a:ext cx="25425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733367" y="3526982"/>
            <a:ext cx="254574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fr-BE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300" dirty="0" err="1">
                <a:latin typeface="Arial" panose="020B0604020202020204" pitchFamily="34" charset="0"/>
                <a:cs typeface="Arial" panose="020B0604020202020204" pitchFamily="34" charset="0"/>
              </a:rPr>
              <a:t>refinery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9" t="17710" r="50205" b="1"/>
          <a:stretch/>
        </p:blipFill>
        <p:spPr bwMode="auto">
          <a:xfrm>
            <a:off x="899592" y="3351"/>
            <a:ext cx="7416824" cy="6854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3053482" y="1700808"/>
            <a:ext cx="576064" cy="321940"/>
          </a:xfrm>
          <a:prstGeom prst="ellipse">
            <a:avLst/>
          </a:prstGeom>
          <a:solidFill>
            <a:srgbClr val="FF00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2714081" y="4648201"/>
            <a:ext cx="2890838" cy="1847850"/>
          </a:xfrm>
          <a:prstGeom prst="rect">
            <a:avLst/>
          </a:prstGeom>
          <a:solidFill>
            <a:srgbClr val="009900">
              <a:alpha val="30000"/>
            </a:srgbClr>
          </a:solidFill>
          <a:ln w="127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/>
          <p:cNvSpPr/>
          <p:nvPr/>
        </p:nvSpPr>
        <p:spPr>
          <a:xfrm>
            <a:off x="4271268" y="4978102"/>
            <a:ext cx="324036" cy="273323"/>
          </a:xfrm>
          <a:prstGeom prst="ellipse">
            <a:avLst/>
          </a:prstGeom>
          <a:solidFill>
            <a:srgbClr val="FF3300">
              <a:alpha val="40000"/>
            </a:srgbClr>
          </a:solidFill>
          <a:ln w="127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78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585" y="2425080"/>
            <a:ext cx="704344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49313" y="404813"/>
            <a:ext cx="3089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POLLUTION SCALE</a:t>
            </a:r>
            <a:endParaRPr lang="fr-BE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79" y="1357049"/>
            <a:ext cx="1437929" cy="28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10916"/>
            <a:ext cx="2392714" cy="32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585" y="4866382"/>
            <a:ext cx="7043443" cy="12311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Enrichment Factor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(EF) of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 = the ratio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between its concentration in the sediment and its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background concentration (Tomlinson et al., 1980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>
              <a:spcAft>
                <a:spcPts val="12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Depending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upon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Geoaccumulation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Index values (</a:t>
            </a:r>
            <a:r>
              <a:rPr lang="en-US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), sediments can be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classified into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7 classes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according to their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level of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pollution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Müller, 1979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469892"/>
              </p:ext>
            </p:extLst>
          </p:nvPr>
        </p:nvGraphicFramePr>
        <p:xfrm>
          <a:off x="7273555" y="2894211"/>
          <a:ext cx="1218985" cy="1656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85"/>
                <a:gridCol w="887100"/>
              </a:tblGrid>
              <a:tr h="207941">
                <a:tc>
                  <a:txBody>
                    <a:bodyPr/>
                    <a:lstStyle/>
                    <a:p>
                      <a:r>
                        <a:rPr lang="fr-BE" sz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1.5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6659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1.5 - 3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3 - 6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6 - 12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12 - 24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34787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207941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0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2252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GIS-MAPPING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047664"/>
            <a:ext cx="8827008" cy="5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047664"/>
            <a:ext cx="8827008" cy="5553456"/>
          </a:xfrm>
          <a:prstGeom prst="rect">
            <a:avLst/>
          </a:prstGeom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3405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GIS-MAPPING</a:t>
            </a:r>
            <a:r>
              <a:rPr lang="en-US" sz="220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e.g.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Pb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58840"/>
              </p:ext>
            </p:extLst>
          </p:nvPr>
        </p:nvGraphicFramePr>
        <p:xfrm>
          <a:off x="6300192" y="4045234"/>
          <a:ext cx="1114644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50"/>
                <a:gridCol w="783294"/>
              </a:tblGrid>
              <a:tr h="184178">
                <a:tc>
                  <a:txBody>
                    <a:bodyPr/>
                    <a:lstStyle/>
                    <a:p>
                      <a:r>
                        <a:rPr lang="fr-BE" sz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1.5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1.5 - 3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3 - 6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6 - 12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12 - 24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6625046" y="3785169"/>
            <a:ext cx="4392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99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047664"/>
            <a:ext cx="8827008" cy="5553456"/>
          </a:xfrm>
          <a:prstGeom prst="rect">
            <a:avLst/>
          </a:prstGeom>
        </p:spPr>
      </p:pic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341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GIS-MAPPING</a:t>
            </a:r>
            <a:r>
              <a:rPr lang="en-US" sz="2200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200" i="1" dirty="0" smtClean="0">
                <a:latin typeface="Arial" pitchFamily="34" charset="0"/>
                <a:cs typeface="Arial" pitchFamily="34" charset="0"/>
              </a:rPr>
              <a:t>e.g.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Cu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301736"/>
              </p:ext>
            </p:extLst>
          </p:nvPr>
        </p:nvGraphicFramePr>
        <p:xfrm>
          <a:off x="6300192" y="4043243"/>
          <a:ext cx="1114644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350"/>
                <a:gridCol w="783294"/>
              </a:tblGrid>
              <a:tr h="184178">
                <a:tc>
                  <a:txBody>
                    <a:bodyPr/>
                    <a:lstStyle/>
                    <a:p>
                      <a:r>
                        <a:rPr lang="fr-BE" sz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1.5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66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1.5 - 3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3 - 6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6 - 12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12 - 24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  <a:tr h="184178">
                <a:tc>
                  <a:txBody>
                    <a:bodyPr/>
                    <a:lstStyle/>
                    <a:p>
                      <a:endParaRPr lang="fr-BE" sz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48</a:t>
                      </a:r>
                      <a:endParaRPr lang="fr-BE" sz="13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6625046" y="3785169"/>
            <a:ext cx="4392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endParaRPr lang="fr-BE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827077" y="0"/>
            <a:ext cx="7504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5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èche droite 35"/>
          <p:cNvSpPr/>
          <p:nvPr/>
        </p:nvSpPr>
        <p:spPr bwMode="auto">
          <a:xfrm rot="7800000">
            <a:off x="3768646" y="4495054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7" name="Flèche droite 36"/>
          <p:cNvSpPr/>
          <p:nvPr/>
        </p:nvSpPr>
        <p:spPr bwMode="auto">
          <a:xfrm rot="3000000">
            <a:off x="5109728" y="4493777"/>
            <a:ext cx="718517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16012" y="1039813"/>
            <a:ext cx="68752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2200" u="sng" dirty="0" smtClean="0"/>
              <a:t>English Channel</a:t>
            </a:r>
            <a:r>
              <a:rPr lang="en-GB" altLang="fr-FR" sz="2200" dirty="0" smtClean="0"/>
              <a:t>          anthropogenic </a:t>
            </a:r>
            <a:r>
              <a:rPr lang="en-GB" altLang="fr-FR" sz="2200" dirty="0"/>
              <a:t>pressures</a:t>
            </a: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4050040" y="2087409"/>
            <a:ext cx="1504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200" u="sng" dirty="0" smtClean="0"/>
              <a:t> </a:t>
            </a:r>
            <a:endParaRPr lang="en-GB" sz="2200" u="sng" dirty="0"/>
          </a:p>
        </p:txBody>
      </p:sp>
      <p:sp>
        <p:nvSpPr>
          <p:cNvPr id="40" name="Flèche droite 39"/>
          <p:cNvSpPr/>
          <p:nvPr/>
        </p:nvSpPr>
        <p:spPr bwMode="auto">
          <a:xfrm rot="5400000">
            <a:off x="4538984" y="2706071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6" name="Flèche droite 45"/>
          <p:cNvSpPr/>
          <p:nvPr/>
        </p:nvSpPr>
        <p:spPr bwMode="auto">
          <a:xfrm>
            <a:off x="3357154" y="1112045"/>
            <a:ext cx="52127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8" name="Flèche droite 47"/>
          <p:cNvSpPr/>
          <p:nvPr/>
        </p:nvSpPr>
        <p:spPr bwMode="auto">
          <a:xfrm rot="5400000">
            <a:off x="4538984" y="1593678"/>
            <a:ext cx="50589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6406108" y="4262160"/>
            <a:ext cx="2088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http://www.marinespecies.org/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4408" y="4258707"/>
            <a:ext cx="2082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www.flickriver.com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2724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BIOMONITORING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314720" y="3267075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4840968" y="5258323"/>
            <a:ext cx="4170004" cy="1332698"/>
            <a:chOff x="3020221" y="2694409"/>
            <a:chExt cx="3034881" cy="1600200"/>
          </a:xfrm>
        </p:grpSpPr>
        <p:sp>
          <p:nvSpPr>
            <p:cNvPr id="41" name="Rectangle 40"/>
            <p:cNvSpPr/>
            <p:nvPr/>
          </p:nvSpPr>
          <p:spPr>
            <a:xfrm>
              <a:off x="3020221" y="2694409"/>
              <a:ext cx="3001963" cy="16002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45" name="ZoneTexte 40"/>
            <p:cNvSpPr txBox="1">
              <a:spLocks noChangeArrowheads="1"/>
            </p:cNvSpPr>
            <p:nvPr/>
          </p:nvSpPr>
          <p:spPr bwMode="auto">
            <a:xfrm>
              <a:off x="3053139" y="2700758"/>
              <a:ext cx="3001963" cy="1589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bioindicators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=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organisms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accumulating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bioavailable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pollutants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to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levels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representative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of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their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habitat pollution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status</a:t>
              </a:r>
              <a:endParaRPr lang="fr-BE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1566613" y="5260286"/>
            <a:ext cx="2907855" cy="1018443"/>
            <a:chOff x="1566613" y="5159155"/>
            <a:chExt cx="2907855" cy="1018443"/>
          </a:xfrm>
        </p:grpSpPr>
        <p:sp>
          <p:nvSpPr>
            <p:cNvPr id="49" name="Rectangle 48"/>
            <p:cNvSpPr/>
            <p:nvPr/>
          </p:nvSpPr>
          <p:spPr>
            <a:xfrm>
              <a:off x="1566613" y="5159155"/>
              <a:ext cx="2876315" cy="1018443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50" name="ZoneTexte 40"/>
            <p:cNvSpPr txBox="1">
              <a:spLocks noChangeArrowheads="1"/>
            </p:cNvSpPr>
            <p:nvPr/>
          </p:nvSpPr>
          <p:spPr bwMode="auto">
            <a:xfrm>
              <a:off x="1598153" y="5161935"/>
              <a:ext cx="287631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direct measurements in the environment, </a:t>
              </a:r>
            </a:p>
            <a:p>
              <a:pPr eaLnBrk="1" hangingPunct="1"/>
              <a:r>
                <a:rPr lang="en-GB" sz="2000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i.e.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water and sediment</a:t>
              </a:r>
              <a:endParaRPr lang="en-GB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arm3.static.flickr.com/2095/2170368562_b7d6bbeb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43585" y="2083079"/>
            <a:ext cx="2784311" cy="20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e 24"/>
          <p:cNvGrpSpPr/>
          <p:nvPr/>
        </p:nvGrpSpPr>
        <p:grpSpPr>
          <a:xfrm>
            <a:off x="4840968" y="5258323"/>
            <a:ext cx="4170004" cy="1332698"/>
            <a:chOff x="3020221" y="2694409"/>
            <a:chExt cx="3034881" cy="1600200"/>
          </a:xfrm>
        </p:grpSpPr>
        <p:sp>
          <p:nvSpPr>
            <p:cNvPr id="26" name="Rectangle 25"/>
            <p:cNvSpPr/>
            <p:nvPr/>
          </p:nvSpPr>
          <p:spPr>
            <a:xfrm>
              <a:off x="3020221" y="2694409"/>
              <a:ext cx="3001963" cy="1600200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27" name="ZoneTexte 40"/>
            <p:cNvSpPr txBox="1">
              <a:spLocks noChangeArrowheads="1"/>
            </p:cNvSpPr>
            <p:nvPr/>
          </p:nvSpPr>
          <p:spPr bwMode="auto">
            <a:xfrm>
              <a:off x="3053139" y="2700758"/>
              <a:ext cx="3001963" cy="1589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bioindicators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=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organisms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accumulating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bioavailable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pollutants</a:t>
              </a:r>
              <a:r>
                <a:rPr lang="fr-BE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to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levels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representative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of </a:t>
              </a:r>
              <a:r>
                <a:rPr lang="fr-BE" sz="2000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their</a:t>
              </a:r>
              <a:r>
                <a:rPr lang="fr-BE" sz="2000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habitat pollution </a:t>
              </a:r>
              <a:r>
                <a:rPr lang="fr-BE" sz="2000" dirty="0" err="1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status</a:t>
              </a:r>
              <a:endParaRPr lang="fr-BE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36" name="Flèche droite 35"/>
          <p:cNvSpPr/>
          <p:nvPr/>
        </p:nvSpPr>
        <p:spPr bwMode="auto">
          <a:xfrm rot="7800000">
            <a:off x="3768646" y="4495054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7" name="Flèche droite 36"/>
          <p:cNvSpPr/>
          <p:nvPr/>
        </p:nvSpPr>
        <p:spPr bwMode="auto">
          <a:xfrm rot="3000000">
            <a:off x="5109728" y="4493777"/>
            <a:ext cx="718517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16012" y="1039813"/>
            <a:ext cx="68752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2200" u="sng" dirty="0" smtClean="0"/>
              <a:t>English Channel</a:t>
            </a:r>
            <a:r>
              <a:rPr lang="en-GB" altLang="fr-FR" sz="2200" dirty="0" smtClean="0"/>
              <a:t>          anthropogenic </a:t>
            </a:r>
            <a:r>
              <a:rPr lang="en-GB" altLang="fr-FR" sz="2200" dirty="0"/>
              <a:t>pressures</a:t>
            </a: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4050040" y="2087409"/>
            <a:ext cx="1504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200" u="sng" dirty="0" smtClean="0"/>
              <a:t> </a:t>
            </a:r>
            <a:endParaRPr lang="en-GB" sz="2200" u="sng" dirty="0"/>
          </a:p>
        </p:txBody>
      </p:sp>
      <p:sp>
        <p:nvSpPr>
          <p:cNvPr id="40" name="Flèche droite 39"/>
          <p:cNvSpPr/>
          <p:nvPr/>
        </p:nvSpPr>
        <p:spPr bwMode="auto">
          <a:xfrm rot="5400000">
            <a:off x="4538984" y="2706071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6" name="Flèche droite 45"/>
          <p:cNvSpPr/>
          <p:nvPr/>
        </p:nvSpPr>
        <p:spPr bwMode="auto">
          <a:xfrm>
            <a:off x="3357154" y="1112045"/>
            <a:ext cx="52127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8" name="Flèche droite 47"/>
          <p:cNvSpPr/>
          <p:nvPr/>
        </p:nvSpPr>
        <p:spPr bwMode="auto">
          <a:xfrm rot="5400000">
            <a:off x="4538984" y="1593678"/>
            <a:ext cx="50589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pic>
        <p:nvPicPr>
          <p:cNvPr id="2050" name="Picture 2" descr="Nereis (Alitta) vir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58070" y="2080296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6108" y="4262160"/>
            <a:ext cx="2088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http://www.marinespecies.org/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4408" y="4258707"/>
            <a:ext cx="2082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www.flickriver.com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566613" y="5260286"/>
            <a:ext cx="2907855" cy="1018443"/>
            <a:chOff x="1566613" y="5159155"/>
            <a:chExt cx="2907855" cy="1018443"/>
          </a:xfrm>
        </p:grpSpPr>
        <p:sp>
          <p:nvSpPr>
            <p:cNvPr id="34" name="Rectangle 33"/>
            <p:cNvSpPr/>
            <p:nvPr/>
          </p:nvSpPr>
          <p:spPr>
            <a:xfrm>
              <a:off x="1566613" y="5159155"/>
              <a:ext cx="2876315" cy="1018443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5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>
                <a:solidFill>
                  <a:prstClr val="white"/>
                </a:solidFill>
              </a:endParaRPr>
            </a:p>
          </p:txBody>
        </p:sp>
        <p:sp>
          <p:nvSpPr>
            <p:cNvPr id="35" name="ZoneTexte 40"/>
            <p:cNvSpPr txBox="1">
              <a:spLocks noChangeArrowheads="1"/>
            </p:cNvSpPr>
            <p:nvPr/>
          </p:nvSpPr>
          <p:spPr bwMode="auto">
            <a:xfrm>
              <a:off x="1598153" y="5161935"/>
              <a:ext cx="287631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direct measurements in the environment, </a:t>
              </a:r>
            </a:p>
            <a:p>
              <a:pPr eaLnBrk="1" hangingPunct="1"/>
              <a:r>
                <a:rPr lang="en-GB" sz="2000" i="1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i.e.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cs typeface="Arial" charset="0"/>
                </a:rPr>
                <a:t> water and sediment</a:t>
              </a:r>
              <a:endParaRPr lang="en-GB" sz="2000" dirty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094408" y="4516567"/>
            <a:ext cx="20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Hediste</a:t>
            </a:r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diversicolor</a:t>
            </a:r>
            <a:endParaRPr lang="fr-BE" sz="1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ragworm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11675" y="4512052"/>
            <a:ext cx="20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Nereis</a:t>
            </a:r>
            <a:r>
              <a:rPr lang="fr-BE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virens</a:t>
            </a:r>
          </a:p>
          <a:p>
            <a:pPr algn="ctr"/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king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ragworm</a:t>
            </a:r>
            <a:r>
              <a:rPr lang="fr-B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2724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BIOMONITORING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3314720" y="3267075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" t="2286" r="4682" b="10069"/>
          <a:stretch/>
        </p:blipFill>
        <p:spPr>
          <a:xfrm>
            <a:off x="1043608" y="1747112"/>
            <a:ext cx="7533564" cy="5049672"/>
          </a:xfrm>
          <a:prstGeom prst="rect">
            <a:avLst/>
          </a:prstGeom>
        </p:spPr>
      </p:pic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724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BIOMONITORING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4216" y="1054587"/>
            <a:ext cx="7228508" cy="73866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Pini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J.M,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Richir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 and Watson G.J. (in press) - Metal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bioavailability and bioaccumulation in the polychaete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Nereis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virens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): the effects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site-specific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sediment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characteristics. Marine Pollution Bulletin (Special Issue).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9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2724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BIOMONITORING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28" y="1080031"/>
            <a:ext cx="7266667" cy="5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7246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BIOMONITORING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23583"/>
              </p:ext>
            </p:extLst>
          </p:nvPr>
        </p:nvGraphicFramePr>
        <p:xfrm>
          <a:off x="1473389" y="1340768"/>
          <a:ext cx="6629398" cy="1977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0724"/>
                <a:gridCol w="821304"/>
                <a:gridCol w="712668"/>
                <a:gridCol w="139366"/>
                <a:gridCol w="712668"/>
                <a:gridCol w="712668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Metals</a:t>
                      </a:r>
                      <a:endParaRPr lang="fr-B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B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B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B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Zn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fr-BE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BE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fr-BE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fr-BE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fr-BE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fr-BE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fr-BE" sz="14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 </a:t>
                      </a:r>
                      <a:r>
                        <a:rPr lang="fr-BE" sz="14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virens </a:t>
                      </a:r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concentrations 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fr-BE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bioavailable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-0.054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0.919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-0.471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0.346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 </a:t>
                      </a:r>
                      <a:r>
                        <a:rPr lang="fr-BE" sz="1400" i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virens</a:t>
                      </a:r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concentrations 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pore water </a:t>
                      </a:r>
                      <a:endParaRPr lang="fr-BE" sz="14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-0.054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0.958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0.837</a:t>
                      </a:r>
                      <a:endParaRPr lang="fr-BE" sz="14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Sediment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BE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bioavailable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concentrations </a:t>
                      </a:r>
                      <a:endParaRPr lang="fr-BE" sz="14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fr-B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 </a:t>
                      </a:r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pore water concentrations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0.855</a:t>
                      </a:r>
                      <a:endParaRPr lang="fr-BE" sz="14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0.321</a:t>
                      </a:r>
                      <a:endParaRPr lang="fr-BE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0.482</a:t>
                      </a:r>
                      <a:endParaRPr lang="fr-B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467261" y="3518424"/>
            <a:ext cx="6644731" cy="95410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Pearson's correlation coefficients (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and associated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-values for the relationships between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virens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metal concentrations and sediment bioavailable or pore water metal concentrations and for the relationships between sediment bioavailable metal concentrations and pore water metal concentrations.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14650" b="56397"/>
          <a:stretch/>
        </p:blipFill>
        <p:spPr>
          <a:xfrm>
            <a:off x="1437298" y="4740127"/>
            <a:ext cx="6719235" cy="178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4" y="69876"/>
            <a:ext cx="8388424" cy="67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89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7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49313" y="404813"/>
            <a:ext cx="2459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CONCLUSIONS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71600" y="1425476"/>
            <a:ext cx="49685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Long-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sediment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pollution data:</a:t>
            </a:r>
          </a:p>
          <a:p>
            <a:pPr algn="just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fr-BE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European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WFD;</a:t>
            </a: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Knowledge transfer from scientists to environmental managers: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practical environmental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management tools;</a:t>
            </a:r>
          </a:p>
          <a:p>
            <a:pPr algn="just"/>
            <a:endParaRPr lang="fr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fr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compartment</a:t>
            </a:r>
            <a:r>
              <a:rPr lang="fr-BE" sz="2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fr-B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BE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vs.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biota</a:t>
            </a:r>
            <a:r>
              <a:rPr lang="fr-B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14" y="2956528"/>
            <a:ext cx="3040056" cy="1912632"/>
          </a:xfrm>
          <a:prstGeom prst="rect">
            <a:avLst/>
          </a:prstGeom>
        </p:spPr>
      </p:pic>
      <p:grpSp>
        <p:nvGrpSpPr>
          <p:cNvPr id="33" name="Groupe 32"/>
          <p:cNvGrpSpPr/>
          <p:nvPr/>
        </p:nvGrpSpPr>
        <p:grpSpPr>
          <a:xfrm>
            <a:off x="6159216" y="4797151"/>
            <a:ext cx="1513172" cy="1905682"/>
            <a:chOff x="6159216" y="4797151"/>
            <a:chExt cx="1513172" cy="190568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4" t="14650" r="13082" b="56397"/>
            <a:stretch/>
          </p:blipFill>
          <p:spPr>
            <a:xfrm>
              <a:off x="6159216" y="5719929"/>
              <a:ext cx="1513172" cy="982904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6" t="14650" r="47678" b="56397"/>
            <a:stretch/>
          </p:blipFill>
          <p:spPr>
            <a:xfrm>
              <a:off x="6160145" y="4797151"/>
              <a:ext cx="1485129" cy="906593"/>
            </a:xfrm>
            <a:prstGeom prst="rect">
              <a:avLst/>
            </a:prstGeom>
          </p:spPr>
        </p:pic>
      </p:grp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6707" r="49999"/>
          <a:stretch/>
        </p:blipFill>
        <p:spPr bwMode="auto">
          <a:xfrm>
            <a:off x="6834375" y="1285652"/>
            <a:ext cx="1759025" cy="160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65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115616" y="2020592"/>
            <a:ext cx="7823524" cy="4576760"/>
            <a:chOff x="923511" y="1471902"/>
            <a:chExt cx="8146000" cy="4765410"/>
          </a:xfrm>
        </p:grpSpPr>
        <p:pic>
          <p:nvPicPr>
            <p:cNvPr id="8194" name="Picture 2" descr="http://www.naturalnews.com/cartoons/heavy_metals_c_6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511" y="1471902"/>
              <a:ext cx="8146000" cy="4765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483768" y="2101903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11" name="Picture 36" descr="Image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849313" y="404813"/>
            <a:ext cx="5450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2400" b="1" u="sng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987824" y="1208365"/>
            <a:ext cx="570053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… Thank you for your attention …</a:t>
            </a:r>
            <a:endParaRPr lang="en-US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4" y="73315"/>
            <a:ext cx="8301116" cy="672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97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4" y="73315"/>
            <a:ext cx="8301116" cy="672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alanth.plus.com/wildpics/langmu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6" y="738707"/>
            <a:ext cx="4299714" cy="27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9936" y="3185418"/>
            <a:ext cx="42997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http://www.alanth.plus.com/</a:t>
            </a:r>
          </a:p>
        </p:txBody>
      </p:sp>
      <p:sp>
        <p:nvSpPr>
          <p:cNvPr id="3" name="Ellipse 2"/>
          <p:cNvSpPr/>
          <p:nvPr/>
        </p:nvSpPr>
        <p:spPr>
          <a:xfrm>
            <a:off x="4938390" y="2082800"/>
            <a:ext cx="960760" cy="762000"/>
          </a:xfrm>
          <a:prstGeom prst="ellipse">
            <a:avLst/>
          </a:prstGeom>
          <a:solidFill>
            <a:srgbClr val="FF0000">
              <a:alpha val="25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507236" y="3497014"/>
            <a:ext cx="4331860" cy="32316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90000">
            <a:spAutoFit/>
          </a:bodyPr>
          <a:lstStyle/>
          <a:p>
            <a:pPr marL="285750" indent="-285750" algn="just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n-US" sz="17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Solent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Areas of Conservation (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SACs): strictly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protected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sites; important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high-quality conservation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sites.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Special Protection Areas (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SPAs): strictly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protected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sites; classified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for rare and vulnerable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birds.</a:t>
            </a:r>
          </a:p>
          <a:p>
            <a:pPr marL="285750" indent="-285750" algn="just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Site of Community Importance (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SCI): site which contributes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significantly to the maintenance or restoration at a </a:t>
            </a:r>
            <a:r>
              <a:rPr lang="en-US" sz="1700" dirty="0" err="1">
                <a:latin typeface="Arial" panose="020B0604020202020204" pitchFamily="34" charset="0"/>
                <a:cs typeface="Arial" panose="020B0604020202020204" pitchFamily="34" charset="0"/>
              </a:rPr>
              <a:t>favourable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conservation status of a natural habitat type or of a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species.</a:t>
            </a:r>
            <a:endParaRPr lang="fr-BE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49313" y="404813"/>
            <a:ext cx="5450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 CROSS-BORDER PROJECT</a:t>
            </a:r>
            <a:endParaRPr lang="fr-BE" sz="22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9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10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ZoneTexte 10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547663" y="1340768"/>
            <a:ext cx="70930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en-US" sz="2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Framework Directive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= a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response to concerns about the previous disparate ways in which </a:t>
            </a:r>
            <a:r>
              <a:rPr lang="en-US" sz="2200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quality</a:t>
            </a:r>
            <a:r>
              <a:rPr lang="en-US" sz="2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was managed under Member State law and early European Directives.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5736" y="3087970"/>
            <a:ext cx="6444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Interreg</a:t>
            </a:r>
            <a:r>
              <a:rPr lang="en-US" sz="22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 France (Channel) England Region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established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‘sustainable environmental development of this </a:t>
            </a:r>
            <a:r>
              <a:rPr lang="en-US" sz="2200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space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= to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integrate areas that face common problems. 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02564" y="4824604"/>
            <a:ext cx="57248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Wide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variety of cooperative cross-border projects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UK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and French scientists and environmental managers to develop practical </a:t>
            </a:r>
            <a:r>
              <a:rPr lang="en-US" sz="2200" u="sng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management tools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for the region (</a:t>
            </a:r>
            <a:r>
              <a:rPr lang="en-US" sz="22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3C </a:t>
            </a:r>
            <a:r>
              <a:rPr lang="en-US" sz="2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fr-B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ccolade ouvrante 15"/>
          <p:cNvSpPr/>
          <p:nvPr/>
        </p:nvSpPr>
        <p:spPr>
          <a:xfrm>
            <a:off x="1522263" y="1406426"/>
            <a:ext cx="72009" cy="1296144"/>
          </a:xfrm>
          <a:prstGeom prst="leftBrace">
            <a:avLst/>
          </a:prstGeom>
          <a:ln w="254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Virage 17"/>
          <p:cNvSpPr/>
          <p:nvPr/>
        </p:nvSpPr>
        <p:spPr>
          <a:xfrm rot="10800000">
            <a:off x="1115616" y="904874"/>
            <a:ext cx="288032" cy="1222423"/>
          </a:xfrm>
          <a:prstGeom prst="bentArrow">
            <a:avLst/>
          </a:prstGeom>
          <a:solidFill>
            <a:srgbClr val="009900">
              <a:alpha val="50000"/>
            </a:srgbClr>
          </a:solidFill>
          <a:ln w="19050">
            <a:solidFill>
              <a:srgbClr val="0099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9" name="Accolade ouvrante 18"/>
          <p:cNvSpPr/>
          <p:nvPr/>
        </p:nvSpPr>
        <p:spPr>
          <a:xfrm>
            <a:off x="2156607" y="3169859"/>
            <a:ext cx="72009" cy="1296144"/>
          </a:xfrm>
          <a:prstGeom prst="leftBrace">
            <a:avLst/>
          </a:prstGeom>
          <a:ln w="254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Virage 19"/>
          <p:cNvSpPr/>
          <p:nvPr/>
        </p:nvSpPr>
        <p:spPr>
          <a:xfrm rot="10800000">
            <a:off x="1749960" y="2942723"/>
            <a:ext cx="288032" cy="948005"/>
          </a:xfrm>
          <a:prstGeom prst="bentArrow">
            <a:avLst/>
          </a:prstGeom>
          <a:solidFill>
            <a:srgbClr val="009900">
              <a:alpha val="50000"/>
            </a:srgbClr>
          </a:solidFill>
          <a:ln w="19050">
            <a:solidFill>
              <a:srgbClr val="0099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1" name="Accolade ouvrante 20"/>
          <p:cNvSpPr/>
          <p:nvPr/>
        </p:nvSpPr>
        <p:spPr>
          <a:xfrm>
            <a:off x="2828546" y="4903833"/>
            <a:ext cx="74018" cy="1619522"/>
          </a:xfrm>
          <a:prstGeom prst="leftBrace">
            <a:avLst/>
          </a:prstGeom>
          <a:ln w="254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Virage 21"/>
          <p:cNvSpPr/>
          <p:nvPr/>
        </p:nvSpPr>
        <p:spPr>
          <a:xfrm rot="10800000">
            <a:off x="2423908" y="4673522"/>
            <a:ext cx="288032" cy="1109263"/>
          </a:xfrm>
          <a:prstGeom prst="bentArrow">
            <a:avLst/>
          </a:prstGeom>
          <a:solidFill>
            <a:srgbClr val="009900">
              <a:alpha val="50000"/>
            </a:srgbClr>
          </a:solidFill>
          <a:ln w="19050">
            <a:solidFill>
              <a:srgbClr val="0099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4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lipse 37"/>
          <p:cNvSpPr/>
          <p:nvPr/>
        </p:nvSpPr>
        <p:spPr>
          <a:xfrm>
            <a:off x="3314720" y="3267075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16012" y="1039813"/>
            <a:ext cx="68752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2200" u="sng" dirty="0" smtClean="0"/>
              <a:t>English Channel</a:t>
            </a:r>
            <a:r>
              <a:rPr lang="en-GB" altLang="fr-FR" sz="2200" dirty="0" smtClean="0"/>
              <a:t>          anthropogenic </a:t>
            </a:r>
            <a:r>
              <a:rPr lang="en-GB" altLang="fr-FR" sz="2200" dirty="0"/>
              <a:t>pressures</a:t>
            </a:r>
          </a:p>
        </p:txBody>
      </p:sp>
      <p:sp>
        <p:nvSpPr>
          <p:cNvPr id="3078" name="Rectangle 35"/>
          <p:cNvSpPr>
            <a:spLocks noChangeArrowheads="1"/>
          </p:cNvSpPr>
          <p:nvPr/>
        </p:nvSpPr>
        <p:spPr bwMode="auto">
          <a:xfrm>
            <a:off x="2586038" y="6088063"/>
            <a:ext cx="112712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>
              <a:latin typeface="Calibri" pitchFamily="34" charset="0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4050040" y="2087409"/>
            <a:ext cx="1504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200" u="sng" dirty="0" smtClean="0"/>
              <a:t> </a:t>
            </a:r>
            <a:endParaRPr lang="en-GB" sz="2200" u="sng" dirty="0"/>
          </a:p>
        </p:txBody>
      </p:sp>
      <p:sp>
        <p:nvSpPr>
          <p:cNvPr id="40" name="Flèche droite 39"/>
          <p:cNvSpPr/>
          <p:nvPr/>
        </p:nvSpPr>
        <p:spPr bwMode="auto">
          <a:xfrm rot="5400000">
            <a:off x="4538984" y="2706071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6" name="Flèche droite 45"/>
          <p:cNvSpPr/>
          <p:nvPr/>
        </p:nvSpPr>
        <p:spPr bwMode="auto">
          <a:xfrm>
            <a:off x="3357154" y="1112045"/>
            <a:ext cx="52127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8" name="Flèche droite 47"/>
          <p:cNvSpPr/>
          <p:nvPr/>
        </p:nvSpPr>
        <p:spPr bwMode="auto">
          <a:xfrm rot="5400000">
            <a:off x="4538984" y="1593678"/>
            <a:ext cx="50589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" name="Rectangle 2"/>
          <p:cNvSpPr/>
          <p:nvPr/>
        </p:nvSpPr>
        <p:spPr>
          <a:xfrm>
            <a:off x="6406108" y="4338360"/>
            <a:ext cx="20882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http://www.marinespecies.org/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4408" y="4334907"/>
            <a:ext cx="2082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www.flickriver.com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3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4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ZoneTexte 44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49313" y="404813"/>
            <a:ext cx="2178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3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lèche droite 35"/>
          <p:cNvSpPr/>
          <p:nvPr/>
        </p:nvSpPr>
        <p:spPr bwMode="auto">
          <a:xfrm rot="7800000">
            <a:off x="3768646" y="4495054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16012" y="1039813"/>
            <a:ext cx="68752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fr-FR" sz="2200" u="sng" dirty="0" smtClean="0"/>
              <a:t>English Channel</a:t>
            </a:r>
            <a:r>
              <a:rPr lang="en-GB" altLang="fr-FR" sz="2200" dirty="0" smtClean="0"/>
              <a:t>          anthropogenic </a:t>
            </a:r>
            <a:r>
              <a:rPr lang="en-GB" altLang="fr-FR" sz="2200" dirty="0"/>
              <a:t>pressures</a:t>
            </a: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4050040" y="2087409"/>
            <a:ext cx="15042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200" u="sng" dirty="0" smtClean="0">
                <a:latin typeface="Arial" pitchFamily="34" charset="0"/>
                <a:cs typeface="Arial" pitchFamily="34" charset="0"/>
              </a:rPr>
              <a:t>pollution</a:t>
            </a:r>
            <a:r>
              <a:rPr lang="en-GB" sz="2200" u="sng" dirty="0" smtClean="0"/>
              <a:t> </a:t>
            </a:r>
            <a:endParaRPr lang="en-GB" sz="2200" u="sng" dirty="0"/>
          </a:p>
        </p:txBody>
      </p:sp>
      <p:sp>
        <p:nvSpPr>
          <p:cNvPr id="40" name="Flèche droite 39"/>
          <p:cNvSpPr/>
          <p:nvPr/>
        </p:nvSpPr>
        <p:spPr bwMode="auto">
          <a:xfrm rot="5400000">
            <a:off x="4538984" y="2706071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6" name="Flèche droite 45"/>
          <p:cNvSpPr/>
          <p:nvPr/>
        </p:nvSpPr>
        <p:spPr bwMode="auto">
          <a:xfrm>
            <a:off x="3357154" y="1112045"/>
            <a:ext cx="52127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8" name="Flèche droite 47"/>
          <p:cNvSpPr/>
          <p:nvPr/>
        </p:nvSpPr>
        <p:spPr bwMode="auto">
          <a:xfrm rot="5400000">
            <a:off x="4538984" y="1593678"/>
            <a:ext cx="505890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1094408" y="4258707"/>
            <a:ext cx="2082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www.flickriver.com</a:t>
            </a:r>
          </a:p>
        </p:txBody>
      </p:sp>
      <p:sp>
        <p:nvSpPr>
          <p:cNvPr id="35" name="ZoneTexte 40"/>
          <p:cNvSpPr txBox="1">
            <a:spLocks noChangeArrowheads="1"/>
          </p:cNvSpPr>
          <p:nvPr/>
        </p:nvSpPr>
        <p:spPr bwMode="auto">
          <a:xfrm>
            <a:off x="1598153" y="5263066"/>
            <a:ext cx="2876315" cy="1015663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19050">
            <a:solidFill>
              <a:schemeClr val="accent3">
                <a:lumMod val="50000"/>
              </a:schemeClr>
            </a:solidFill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direct measurements in the environment, </a:t>
            </a:r>
          </a:p>
          <a:p>
            <a:pPr eaLnBrk="1" hangingPunct="1"/>
            <a:r>
              <a:rPr lang="en-GB" sz="20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i.e.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water and sediment</a:t>
            </a:r>
            <a:endParaRPr lang="en-GB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7118471" y="0"/>
            <a:ext cx="2025529" cy="894435"/>
            <a:chOff x="7118471" y="0"/>
            <a:chExt cx="2025529" cy="894435"/>
          </a:xfrm>
        </p:grpSpPr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392" y="1"/>
              <a:ext cx="1006608" cy="635434"/>
            </a:xfrm>
            <a:prstGeom prst="rect">
              <a:avLst/>
            </a:prstGeom>
          </p:spPr>
        </p:pic>
        <p:pic>
          <p:nvPicPr>
            <p:cNvPr id="42" name="Picture 36" descr="Image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450" y="638027"/>
              <a:ext cx="1445131" cy="256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EECE1"/>
                    </a:outerShdw>
                  </a:effectLst>
                </a14:hiddenEffects>
              </a:ext>
            </a:extLst>
          </p:spPr>
        </p:pic>
        <p:pic>
          <p:nvPicPr>
            <p:cNvPr id="43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" t="31000" r="6813" b="10396"/>
            <a:stretch>
              <a:fillRect/>
            </a:stretch>
          </p:blipFill>
          <p:spPr bwMode="auto">
            <a:xfrm>
              <a:off x="7196569" y="0"/>
              <a:ext cx="845909" cy="508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7118471" y="469529"/>
              <a:ext cx="592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600" b="1" dirty="0" err="1" smtClean="0">
                  <a:latin typeface="Arial Narrow" panose="020B0606020202030204" pitchFamily="34" charset="0"/>
                </a:rPr>
                <a:t>Chronexpo</a:t>
              </a:r>
              <a:endParaRPr lang="fr-BE" sz="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849313" y="404813"/>
            <a:ext cx="2178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3314720" y="3267075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40"/>
          <p:cNvSpPr txBox="1">
            <a:spLocks noChangeArrowheads="1"/>
          </p:cNvSpPr>
          <p:nvPr/>
        </p:nvSpPr>
        <p:spPr bwMode="auto">
          <a:xfrm>
            <a:off x="5559267" y="4725144"/>
            <a:ext cx="2829157" cy="923330"/>
          </a:xfrm>
          <a:prstGeom prst="rect">
            <a:avLst/>
          </a:prstGeom>
          <a:solidFill>
            <a:srgbClr val="FF9933">
              <a:alpha val="50000"/>
            </a:srgbClr>
          </a:solidFill>
          <a:ln w="19050">
            <a:solidFill>
              <a:srgbClr val="FF6600"/>
            </a:solidFill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field surveys: time consuming; limited </a:t>
            </a:r>
            <a:r>
              <a:rPr lang="en-GB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spatio</a:t>
            </a:r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-temporal resolution </a:t>
            </a:r>
          </a:p>
        </p:txBody>
      </p:sp>
      <p:sp>
        <p:nvSpPr>
          <p:cNvPr id="37" name="ZoneTexte 40"/>
          <p:cNvSpPr txBox="1">
            <a:spLocks noChangeArrowheads="1"/>
          </p:cNvSpPr>
          <p:nvPr/>
        </p:nvSpPr>
        <p:spPr bwMode="auto">
          <a:xfrm>
            <a:off x="5558191" y="6059388"/>
            <a:ext cx="2830233" cy="369332"/>
          </a:xfrm>
          <a:prstGeom prst="rect">
            <a:avLst/>
          </a:prstGeom>
          <a:solidFill>
            <a:srgbClr val="FF9933">
              <a:alpha val="50000"/>
            </a:srgbClr>
          </a:solidFill>
          <a:ln w="19050">
            <a:solidFill>
              <a:srgbClr val="FF6600"/>
            </a:solidFill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mining existing databases</a:t>
            </a:r>
            <a:endParaRPr lang="en-GB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 rot="223377">
            <a:off x="4575326" y="4831809"/>
            <a:ext cx="952905" cy="1186351"/>
            <a:chOff x="4551512" y="4766000"/>
            <a:chExt cx="952905" cy="1186351"/>
          </a:xfrm>
          <a:solidFill>
            <a:srgbClr val="FF6600">
              <a:alpha val="50000"/>
            </a:srgbClr>
          </a:solidFill>
        </p:grpSpPr>
        <p:sp>
          <p:nvSpPr>
            <p:cNvPr id="24" name="Flèche droite 23"/>
            <p:cNvSpPr/>
            <p:nvPr/>
          </p:nvSpPr>
          <p:spPr bwMode="auto">
            <a:xfrm rot="2484035">
              <a:off x="4551512" y="5711232"/>
              <a:ext cx="952905" cy="241119"/>
            </a:xfrm>
            <a:prstGeom prst="rightArrow">
              <a:avLst/>
            </a:prstGeom>
            <a:grpFill/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25" name="Flèche droite 24"/>
            <p:cNvSpPr/>
            <p:nvPr/>
          </p:nvSpPr>
          <p:spPr bwMode="auto">
            <a:xfrm rot="18668726">
              <a:off x="4513438" y="5121893"/>
              <a:ext cx="952905" cy="241119"/>
            </a:xfrm>
            <a:prstGeom prst="rightArrow">
              <a:avLst/>
            </a:prstGeom>
            <a:grpFill/>
            <a:ln w="63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6298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4" name="Rectangle 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936445" y="145660"/>
            <a:ext cx="6578775" cy="3390347"/>
            <a:chOff x="936445" y="145660"/>
            <a:chExt cx="6578775" cy="339034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93" r="-1108"/>
            <a:stretch/>
          </p:blipFill>
          <p:spPr bwMode="auto">
            <a:xfrm>
              <a:off x="936445" y="145660"/>
              <a:ext cx="6578775" cy="28469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941665" y="1729836"/>
              <a:ext cx="791547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85872" y="1729836"/>
              <a:ext cx="364976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31352" y="1945860"/>
              <a:ext cx="2960360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1560" y="2951232"/>
              <a:ext cx="6377940" cy="58477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just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 Environment and Land Action of the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Basque 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(Littoral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Water Quality Monitoring and Control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Network)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483768" y="3673490"/>
            <a:ext cx="6576637" cy="3108844"/>
            <a:chOff x="2483768" y="3673490"/>
            <a:chExt cx="6576637" cy="310884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35" r="-1134"/>
            <a:stretch/>
          </p:blipFill>
          <p:spPr bwMode="auto">
            <a:xfrm>
              <a:off x="2483768" y="3673490"/>
              <a:ext cx="6576637" cy="2566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089141" y="5452818"/>
              <a:ext cx="1778124" cy="216024"/>
            </a:xfrm>
            <a:prstGeom prst="rect">
              <a:avLst/>
            </a:prstGeom>
            <a:solidFill>
              <a:srgbClr val="009900">
                <a:alpha val="40000"/>
              </a:srgbClr>
            </a:solidFill>
            <a:ln w="127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587909" y="6197559"/>
              <a:ext cx="6372387" cy="58477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algn="just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n-US" sz="1600" b="1" dirty="0" smtClean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corporative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Marine Spatial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, developed in the Marine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Research Division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of AZTI-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Tecnalia</a:t>
              </a:r>
              <a:endParaRPr lang="fr-B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5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5700</TotalTime>
  <Words>927</Words>
  <Application>Microsoft Office PowerPoint</Application>
  <PresentationFormat>Affichage à l'écran (4:3)</PresentationFormat>
  <Paragraphs>208</Paragraphs>
  <Slides>31</Slides>
  <Notes>10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jonathan</dc:creator>
  <cp:lastModifiedBy>jonathan</cp:lastModifiedBy>
  <cp:revision>176</cp:revision>
  <cp:lastPrinted>2014-02-18T12:01:13Z</cp:lastPrinted>
  <dcterms:created xsi:type="dcterms:W3CDTF">2014-02-14T13:52:17Z</dcterms:created>
  <dcterms:modified xsi:type="dcterms:W3CDTF">2014-08-16T18:14:54Z</dcterms:modified>
</cp:coreProperties>
</file>