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61" r:id="rId3"/>
    <p:sldId id="264" r:id="rId4"/>
    <p:sldId id="278" r:id="rId5"/>
    <p:sldId id="279" r:id="rId6"/>
    <p:sldId id="280" r:id="rId7"/>
    <p:sldId id="259" r:id="rId8"/>
    <p:sldId id="263" r:id="rId9"/>
    <p:sldId id="275" r:id="rId10"/>
    <p:sldId id="267" r:id="rId11"/>
    <p:sldId id="277" r:id="rId12"/>
    <p:sldId id="283" r:id="rId13"/>
    <p:sldId id="268" r:id="rId14"/>
    <p:sldId id="269" r:id="rId15"/>
    <p:sldId id="284" r:id="rId16"/>
    <p:sldId id="265" r:id="rId17"/>
    <p:sldId id="286" r:id="rId18"/>
    <p:sldId id="288" r:id="rId19"/>
    <p:sldId id="272" r:id="rId20"/>
    <p:sldId id="262" r:id="rId21"/>
    <p:sldId id="287"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8011" autoAdjust="0"/>
    <p:restoredTop sz="79751" autoAdjust="0"/>
  </p:normalViewPr>
  <p:slideViewPr>
    <p:cSldViewPr>
      <p:cViewPr varScale="1">
        <p:scale>
          <a:sx n="54" d="100"/>
          <a:sy n="54" d="100"/>
        </p:scale>
        <p:origin x="-22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AB13D-A930-44A6-9968-E21B416CB1EE}"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fr-BE"/>
        </a:p>
      </dgm:t>
    </dgm:pt>
    <dgm:pt modelId="{B93C1A41-03A5-4002-93CC-A6D61D24888B}">
      <dgm:prSet phldrT="[Texte]" custT="1"/>
      <dgm:spPr/>
      <dgm:t>
        <a:bodyPr/>
        <a:lstStyle/>
        <a:p>
          <a:r>
            <a:rPr lang="fr-BE" sz="1800" dirty="0" smtClean="0"/>
            <a:t>Diminution des ressources transfusionnelles</a:t>
          </a:r>
          <a:endParaRPr lang="fr-BE" sz="1800" dirty="0"/>
        </a:p>
      </dgm:t>
    </dgm:pt>
    <dgm:pt modelId="{0F2C7759-673C-4C9E-8A09-10FD4A7E8E6B}" type="parTrans" cxnId="{DA623C14-7A52-4D3C-8B6F-87579FB8B847}">
      <dgm:prSet/>
      <dgm:spPr/>
      <dgm:t>
        <a:bodyPr/>
        <a:lstStyle/>
        <a:p>
          <a:endParaRPr lang="fr-BE" sz="1800"/>
        </a:p>
      </dgm:t>
    </dgm:pt>
    <dgm:pt modelId="{8BF30A83-5482-4750-B6C8-7E2FF76D76CB}" type="sibTrans" cxnId="{DA623C14-7A52-4D3C-8B6F-87579FB8B847}">
      <dgm:prSet/>
      <dgm:spPr/>
      <dgm:t>
        <a:bodyPr/>
        <a:lstStyle/>
        <a:p>
          <a:endParaRPr lang="fr-BE" sz="1800"/>
        </a:p>
      </dgm:t>
    </dgm:pt>
    <dgm:pt modelId="{680DF32A-9FD2-4009-AEAF-1FB27845D609}">
      <dgm:prSet phldrT="[Texte]" custT="1"/>
      <dgm:spPr/>
      <dgm:t>
        <a:bodyPr/>
        <a:lstStyle/>
        <a:p>
          <a:r>
            <a:rPr lang="fr-BE" sz="1800" dirty="0" smtClean="0"/>
            <a:t>Risques liés à l'anémie</a:t>
          </a:r>
          <a:endParaRPr lang="fr-BE" sz="1800" dirty="0"/>
        </a:p>
      </dgm:t>
    </dgm:pt>
    <dgm:pt modelId="{B457A73F-3BF7-4B9D-B55A-3E8D3D3E918A}" type="parTrans" cxnId="{A24A5B66-F049-44F5-9D77-FBF23AE60852}">
      <dgm:prSet/>
      <dgm:spPr/>
      <dgm:t>
        <a:bodyPr/>
        <a:lstStyle/>
        <a:p>
          <a:endParaRPr lang="fr-BE" sz="1800"/>
        </a:p>
      </dgm:t>
    </dgm:pt>
    <dgm:pt modelId="{6DC0E25E-CB26-4419-9E7C-F3555F9B5808}" type="sibTrans" cxnId="{A24A5B66-F049-44F5-9D77-FBF23AE60852}">
      <dgm:prSet/>
      <dgm:spPr/>
      <dgm:t>
        <a:bodyPr/>
        <a:lstStyle/>
        <a:p>
          <a:endParaRPr lang="fr-BE" sz="1800"/>
        </a:p>
      </dgm:t>
    </dgm:pt>
    <dgm:pt modelId="{2120A81E-88CF-49FB-8898-BDD7A4925A13}">
      <dgm:prSet phldrT="[Texte]" custT="1"/>
      <dgm:spPr/>
      <dgm:t>
        <a:bodyPr/>
        <a:lstStyle/>
        <a:p>
          <a:r>
            <a:rPr lang="fr-BE" sz="1800" dirty="0" smtClean="0"/>
            <a:t>Risques liés à la transfusion</a:t>
          </a:r>
          <a:endParaRPr lang="fr-BE" sz="1800" dirty="0"/>
        </a:p>
      </dgm:t>
    </dgm:pt>
    <dgm:pt modelId="{0D7DE892-957A-426C-B030-F1DDBFF437BE}" type="parTrans" cxnId="{E24D3450-E7AD-4EF1-AFA3-5C69C02360E8}">
      <dgm:prSet/>
      <dgm:spPr/>
      <dgm:t>
        <a:bodyPr/>
        <a:lstStyle/>
        <a:p>
          <a:endParaRPr lang="fr-BE" sz="1800"/>
        </a:p>
      </dgm:t>
    </dgm:pt>
    <dgm:pt modelId="{7A2A08CB-C674-4D16-89BD-0FF8D7D8806A}" type="sibTrans" cxnId="{E24D3450-E7AD-4EF1-AFA3-5C69C02360E8}">
      <dgm:prSet/>
      <dgm:spPr/>
      <dgm:t>
        <a:bodyPr/>
        <a:lstStyle/>
        <a:p>
          <a:endParaRPr lang="fr-BE" sz="1800"/>
        </a:p>
      </dgm:t>
    </dgm:pt>
    <dgm:pt modelId="{283E0E46-A0F5-45A6-BC53-159B21E3D5CA}">
      <dgm:prSet phldrT="[Texte]" custT="1"/>
      <dgm:spPr/>
      <dgm:t>
        <a:bodyPr/>
        <a:lstStyle/>
        <a:p>
          <a:r>
            <a:rPr lang="fr-BE" sz="1800" dirty="0" smtClean="0"/>
            <a:t>Augmentation du besoin transfusionnel</a:t>
          </a:r>
          <a:endParaRPr lang="fr-BE" sz="1800" dirty="0"/>
        </a:p>
      </dgm:t>
    </dgm:pt>
    <dgm:pt modelId="{9B45FC16-F33E-4496-9E27-1B777FFDAF84}" type="sibTrans" cxnId="{76EB4F8A-53B4-4AF7-94E2-C869397E0BD2}">
      <dgm:prSet/>
      <dgm:spPr/>
      <dgm:t>
        <a:bodyPr/>
        <a:lstStyle/>
        <a:p>
          <a:endParaRPr lang="fr-BE" sz="1800"/>
        </a:p>
      </dgm:t>
    </dgm:pt>
    <dgm:pt modelId="{C816CA5C-E99C-4A8B-BB91-DD3AB7AFE805}" type="parTrans" cxnId="{76EB4F8A-53B4-4AF7-94E2-C869397E0BD2}">
      <dgm:prSet/>
      <dgm:spPr/>
      <dgm:t>
        <a:bodyPr/>
        <a:lstStyle/>
        <a:p>
          <a:endParaRPr lang="fr-BE" sz="1800"/>
        </a:p>
      </dgm:t>
    </dgm:pt>
    <dgm:pt modelId="{EF7AFE29-A21D-433A-85A1-D6B4F2075CB5}" type="pres">
      <dgm:prSet presAssocID="{166AB13D-A930-44A6-9968-E21B416CB1EE}" presName="matrix" presStyleCnt="0">
        <dgm:presLayoutVars>
          <dgm:chMax val="1"/>
          <dgm:dir/>
          <dgm:resizeHandles val="exact"/>
        </dgm:presLayoutVars>
      </dgm:prSet>
      <dgm:spPr/>
      <dgm:t>
        <a:bodyPr/>
        <a:lstStyle/>
        <a:p>
          <a:endParaRPr lang="fr-BE"/>
        </a:p>
      </dgm:t>
    </dgm:pt>
    <dgm:pt modelId="{68A24096-EF80-4128-BE15-8EDA5A487621}" type="pres">
      <dgm:prSet presAssocID="{166AB13D-A930-44A6-9968-E21B416CB1EE}" presName="diamond" presStyleLbl="bgShp" presStyleIdx="0" presStyleCnt="1"/>
      <dgm:spPr/>
    </dgm:pt>
    <dgm:pt modelId="{58D73CCB-D139-4A48-8366-3A4AFD2C168C}" type="pres">
      <dgm:prSet presAssocID="{166AB13D-A930-44A6-9968-E21B416CB1EE}" presName="quad1" presStyleLbl="node1" presStyleIdx="0" presStyleCnt="4" custScaleX="104939" custScaleY="103615">
        <dgm:presLayoutVars>
          <dgm:chMax val="0"/>
          <dgm:chPref val="0"/>
          <dgm:bulletEnabled val="1"/>
        </dgm:presLayoutVars>
      </dgm:prSet>
      <dgm:spPr/>
      <dgm:t>
        <a:bodyPr/>
        <a:lstStyle/>
        <a:p>
          <a:endParaRPr lang="fr-BE"/>
        </a:p>
      </dgm:t>
    </dgm:pt>
    <dgm:pt modelId="{1CAAEA43-A1E3-4DEB-BF54-A4626957F1A4}" type="pres">
      <dgm:prSet presAssocID="{166AB13D-A930-44A6-9968-E21B416CB1EE}" presName="quad2" presStyleLbl="node1" presStyleIdx="1" presStyleCnt="4" custScaleX="104939" custScaleY="103615">
        <dgm:presLayoutVars>
          <dgm:chMax val="0"/>
          <dgm:chPref val="0"/>
          <dgm:bulletEnabled val="1"/>
        </dgm:presLayoutVars>
      </dgm:prSet>
      <dgm:spPr/>
      <dgm:t>
        <a:bodyPr/>
        <a:lstStyle/>
        <a:p>
          <a:endParaRPr lang="fr-BE"/>
        </a:p>
      </dgm:t>
    </dgm:pt>
    <dgm:pt modelId="{1BFBF3E3-1114-4FD2-B3FA-FFB60DD48991}" type="pres">
      <dgm:prSet presAssocID="{166AB13D-A930-44A6-9968-E21B416CB1EE}" presName="quad3" presStyleLbl="node1" presStyleIdx="2" presStyleCnt="4" custScaleX="104939" custScaleY="103615">
        <dgm:presLayoutVars>
          <dgm:chMax val="0"/>
          <dgm:chPref val="0"/>
          <dgm:bulletEnabled val="1"/>
        </dgm:presLayoutVars>
      </dgm:prSet>
      <dgm:spPr/>
      <dgm:t>
        <a:bodyPr/>
        <a:lstStyle/>
        <a:p>
          <a:endParaRPr lang="fr-BE"/>
        </a:p>
      </dgm:t>
    </dgm:pt>
    <dgm:pt modelId="{29BCBCC7-8569-4F15-8CC6-DDCE0BCB5A26}" type="pres">
      <dgm:prSet presAssocID="{166AB13D-A930-44A6-9968-E21B416CB1EE}" presName="quad4" presStyleLbl="node1" presStyleIdx="3" presStyleCnt="4" custScaleX="104939" custScaleY="103615">
        <dgm:presLayoutVars>
          <dgm:chMax val="0"/>
          <dgm:chPref val="0"/>
          <dgm:bulletEnabled val="1"/>
        </dgm:presLayoutVars>
      </dgm:prSet>
      <dgm:spPr/>
      <dgm:t>
        <a:bodyPr/>
        <a:lstStyle/>
        <a:p>
          <a:endParaRPr lang="fr-BE"/>
        </a:p>
      </dgm:t>
    </dgm:pt>
  </dgm:ptLst>
  <dgm:cxnLst>
    <dgm:cxn modelId="{E24D3450-E7AD-4EF1-AFA3-5C69C02360E8}" srcId="{166AB13D-A930-44A6-9968-E21B416CB1EE}" destId="{2120A81E-88CF-49FB-8898-BDD7A4925A13}" srcOrd="3" destOrd="0" parTransId="{0D7DE892-957A-426C-B030-F1DDBFF437BE}" sibTransId="{7A2A08CB-C674-4D16-89BD-0FF8D7D8806A}"/>
    <dgm:cxn modelId="{76EB4F8A-53B4-4AF7-94E2-C869397E0BD2}" srcId="{166AB13D-A930-44A6-9968-E21B416CB1EE}" destId="{283E0E46-A0F5-45A6-BC53-159B21E3D5CA}" srcOrd="1" destOrd="0" parTransId="{C816CA5C-E99C-4A8B-BB91-DD3AB7AFE805}" sibTransId="{9B45FC16-F33E-4496-9E27-1B777FFDAF84}"/>
    <dgm:cxn modelId="{DA623C14-7A52-4D3C-8B6F-87579FB8B847}" srcId="{166AB13D-A930-44A6-9968-E21B416CB1EE}" destId="{B93C1A41-03A5-4002-93CC-A6D61D24888B}" srcOrd="0" destOrd="0" parTransId="{0F2C7759-673C-4C9E-8A09-10FD4A7E8E6B}" sibTransId="{8BF30A83-5482-4750-B6C8-7E2FF76D76CB}"/>
    <dgm:cxn modelId="{E7DAA91F-FCE7-499B-AE49-41642E63E031}" type="presOf" srcId="{680DF32A-9FD2-4009-AEAF-1FB27845D609}" destId="{1BFBF3E3-1114-4FD2-B3FA-FFB60DD48991}" srcOrd="0" destOrd="0" presId="urn:microsoft.com/office/officeart/2005/8/layout/matrix3"/>
    <dgm:cxn modelId="{A24A5B66-F049-44F5-9D77-FBF23AE60852}" srcId="{166AB13D-A930-44A6-9968-E21B416CB1EE}" destId="{680DF32A-9FD2-4009-AEAF-1FB27845D609}" srcOrd="2" destOrd="0" parTransId="{B457A73F-3BF7-4B9D-B55A-3E8D3D3E918A}" sibTransId="{6DC0E25E-CB26-4419-9E7C-F3555F9B5808}"/>
    <dgm:cxn modelId="{733F346C-D903-4273-85D3-B8CD44C87F4B}" type="presOf" srcId="{2120A81E-88CF-49FB-8898-BDD7A4925A13}" destId="{29BCBCC7-8569-4F15-8CC6-DDCE0BCB5A26}" srcOrd="0" destOrd="0" presId="urn:microsoft.com/office/officeart/2005/8/layout/matrix3"/>
    <dgm:cxn modelId="{4CFA3E40-EE14-4062-8562-297E996F9C21}" type="presOf" srcId="{B93C1A41-03A5-4002-93CC-A6D61D24888B}" destId="{58D73CCB-D139-4A48-8366-3A4AFD2C168C}" srcOrd="0" destOrd="0" presId="urn:microsoft.com/office/officeart/2005/8/layout/matrix3"/>
    <dgm:cxn modelId="{2FBF0857-48C5-4ED0-A3FA-990240E4138B}" type="presOf" srcId="{283E0E46-A0F5-45A6-BC53-159B21E3D5CA}" destId="{1CAAEA43-A1E3-4DEB-BF54-A4626957F1A4}" srcOrd="0" destOrd="0" presId="urn:microsoft.com/office/officeart/2005/8/layout/matrix3"/>
    <dgm:cxn modelId="{52C3048B-0DA3-4DDF-84B6-174070400EBA}" type="presOf" srcId="{166AB13D-A930-44A6-9968-E21B416CB1EE}" destId="{EF7AFE29-A21D-433A-85A1-D6B4F2075CB5}" srcOrd="0" destOrd="0" presId="urn:microsoft.com/office/officeart/2005/8/layout/matrix3"/>
    <dgm:cxn modelId="{F064F329-33D8-4FB3-A34C-83E440AE0076}" type="presParOf" srcId="{EF7AFE29-A21D-433A-85A1-D6B4F2075CB5}" destId="{68A24096-EF80-4128-BE15-8EDA5A487621}" srcOrd="0" destOrd="0" presId="urn:microsoft.com/office/officeart/2005/8/layout/matrix3"/>
    <dgm:cxn modelId="{89ACA01E-1A8C-4CD1-A8BB-54ACE5372EE0}" type="presParOf" srcId="{EF7AFE29-A21D-433A-85A1-D6B4F2075CB5}" destId="{58D73CCB-D139-4A48-8366-3A4AFD2C168C}" srcOrd="1" destOrd="0" presId="urn:microsoft.com/office/officeart/2005/8/layout/matrix3"/>
    <dgm:cxn modelId="{77EE5A70-F873-4ECD-A548-46A7D15DDED8}" type="presParOf" srcId="{EF7AFE29-A21D-433A-85A1-D6B4F2075CB5}" destId="{1CAAEA43-A1E3-4DEB-BF54-A4626957F1A4}" srcOrd="2" destOrd="0" presId="urn:microsoft.com/office/officeart/2005/8/layout/matrix3"/>
    <dgm:cxn modelId="{95065C1B-FCBD-48FE-BE59-556E6B7AEAB2}" type="presParOf" srcId="{EF7AFE29-A21D-433A-85A1-D6B4F2075CB5}" destId="{1BFBF3E3-1114-4FD2-B3FA-FFB60DD48991}" srcOrd="3" destOrd="0" presId="urn:microsoft.com/office/officeart/2005/8/layout/matrix3"/>
    <dgm:cxn modelId="{534084A1-E8D2-4A1D-9E94-D6292013588B}" type="presParOf" srcId="{EF7AFE29-A21D-433A-85A1-D6B4F2075CB5}" destId="{29BCBCC7-8569-4F15-8CC6-DDCE0BCB5A2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6AB13D-A930-44A6-9968-E21B416CB1EE}"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fr-BE"/>
        </a:p>
      </dgm:t>
    </dgm:pt>
    <dgm:pt modelId="{B93C1A41-03A5-4002-93CC-A6D61D24888B}">
      <dgm:prSet phldrT="[Texte]" custT="1"/>
      <dgm:spPr/>
      <dgm:t>
        <a:bodyPr/>
        <a:lstStyle/>
        <a:p>
          <a:r>
            <a:rPr lang="fr-BE" sz="1800" dirty="0" smtClean="0"/>
            <a:t>Diminution des ressources transfusionnelles</a:t>
          </a:r>
          <a:endParaRPr lang="fr-BE" sz="1800" dirty="0"/>
        </a:p>
      </dgm:t>
    </dgm:pt>
    <dgm:pt modelId="{8BF30A83-5482-4750-B6C8-7E2FF76D76CB}" type="sibTrans" cxnId="{DA623C14-7A52-4D3C-8B6F-87579FB8B847}">
      <dgm:prSet/>
      <dgm:spPr/>
      <dgm:t>
        <a:bodyPr/>
        <a:lstStyle/>
        <a:p>
          <a:endParaRPr lang="fr-BE" sz="1800"/>
        </a:p>
      </dgm:t>
    </dgm:pt>
    <dgm:pt modelId="{0F2C7759-673C-4C9E-8A09-10FD4A7E8E6B}" type="parTrans" cxnId="{DA623C14-7A52-4D3C-8B6F-87579FB8B847}">
      <dgm:prSet/>
      <dgm:spPr/>
      <dgm:t>
        <a:bodyPr/>
        <a:lstStyle/>
        <a:p>
          <a:endParaRPr lang="fr-BE" sz="1800"/>
        </a:p>
      </dgm:t>
    </dgm:pt>
    <dgm:pt modelId="{283E0E46-A0F5-45A6-BC53-159B21E3D5CA}">
      <dgm:prSet phldrT="[Texte]" custT="1"/>
      <dgm:spPr/>
      <dgm:t>
        <a:bodyPr/>
        <a:lstStyle/>
        <a:p>
          <a:r>
            <a:rPr lang="fr-BE" sz="1800" dirty="0" smtClean="0"/>
            <a:t>Augmentation du besoin transfusionnel</a:t>
          </a:r>
          <a:endParaRPr lang="fr-BE" sz="1800" dirty="0"/>
        </a:p>
      </dgm:t>
    </dgm:pt>
    <dgm:pt modelId="{9B45FC16-F33E-4496-9E27-1B777FFDAF84}" type="sibTrans" cxnId="{76EB4F8A-53B4-4AF7-94E2-C869397E0BD2}">
      <dgm:prSet/>
      <dgm:spPr/>
      <dgm:t>
        <a:bodyPr/>
        <a:lstStyle/>
        <a:p>
          <a:endParaRPr lang="fr-BE" sz="1800"/>
        </a:p>
      </dgm:t>
    </dgm:pt>
    <dgm:pt modelId="{C816CA5C-E99C-4A8B-BB91-DD3AB7AFE805}" type="parTrans" cxnId="{76EB4F8A-53B4-4AF7-94E2-C869397E0BD2}">
      <dgm:prSet/>
      <dgm:spPr/>
      <dgm:t>
        <a:bodyPr/>
        <a:lstStyle/>
        <a:p>
          <a:endParaRPr lang="fr-BE" sz="1800"/>
        </a:p>
      </dgm:t>
    </dgm:pt>
    <dgm:pt modelId="{680DF32A-9FD2-4009-AEAF-1FB27845D609}">
      <dgm:prSet phldrT="[Texte]" custT="1"/>
      <dgm:spPr/>
      <dgm:t>
        <a:bodyPr/>
        <a:lstStyle/>
        <a:p>
          <a:r>
            <a:rPr lang="fr-BE" sz="1800" dirty="0" smtClean="0"/>
            <a:t>Risques liés à l'anémie</a:t>
          </a:r>
          <a:endParaRPr lang="fr-BE" sz="1800" dirty="0"/>
        </a:p>
      </dgm:t>
    </dgm:pt>
    <dgm:pt modelId="{6DC0E25E-CB26-4419-9E7C-F3555F9B5808}" type="sibTrans" cxnId="{A24A5B66-F049-44F5-9D77-FBF23AE60852}">
      <dgm:prSet/>
      <dgm:spPr/>
      <dgm:t>
        <a:bodyPr/>
        <a:lstStyle/>
        <a:p>
          <a:endParaRPr lang="fr-BE" sz="1800"/>
        </a:p>
      </dgm:t>
    </dgm:pt>
    <dgm:pt modelId="{B457A73F-3BF7-4B9D-B55A-3E8D3D3E918A}" type="parTrans" cxnId="{A24A5B66-F049-44F5-9D77-FBF23AE60852}">
      <dgm:prSet/>
      <dgm:spPr/>
      <dgm:t>
        <a:bodyPr/>
        <a:lstStyle/>
        <a:p>
          <a:endParaRPr lang="fr-BE" sz="1800"/>
        </a:p>
      </dgm:t>
    </dgm:pt>
    <dgm:pt modelId="{2120A81E-88CF-49FB-8898-BDD7A4925A13}">
      <dgm:prSet phldrT="[Texte]" custT="1"/>
      <dgm:spPr/>
      <dgm:t>
        <a:bodyPr/>
        <a:lstStyle/>
        <a:p>
          <a:r>
            <a:rPr lang="fr-BE" sz="1800" dirty="0" smtClean="0"/>
            <a:t>Risques liés à la transfusion</a:t>
          </a:r>
          <a:endParaRPr lang="fr-BE" sz="1800" dirty="0"/>
        </a:p>
      </dgm:t>
    </dgm:pt>
    <dgm:pt modelId="{7A2A08CB-C674-4D16-89BD-0FF8D7D8806A}" type="sibTrans" cxnId="{E24D3450-E7AD-4EF1-AFA3-5C69C02360E8}">
      <dgm:prSet/>
      <dgm:spPr/>
      <dgm:t>
        <a:bodyPr/>
        <a:lstStyle/>
        <a:p>
          <a:endParaRPr lang="fr-BE" sz="1800"/>
        </a:p>
      </dgm:t>
    </dgm:pt>
    <dgm:pt modelId="{0D7DE892-957A-426C-B030-F1DDBFF437BE}" type="parTrans" cxnId="{E24D3450-E7AD-4EF1-AFA3-5C69C02360E8}">
      <dgm:prSet/>
      <dgm:spPr/>
      <dgm:t>
        <a:bodyPr/>
        <a:lstStyle/>
        <a:p>
          <a:endParaRPr lang="fr-BE" sz="1800"/>
        </a:p>
      </dgm:t>
    </dgm:pt>
    <dgm:pt modelId="{EF7AFE29-A21D-433A-85A1-D6B4F2075CB5}" type="pres">
      <dgm:prSet presAssocID="{166AB13D-A930-44A6-9968-E21B416CB1EE}" presName="matrix" presStyleCnt="0">
        <dgm:presLayoutVars>
          <dgm:chMax val="1"/>
          <dgm:dir/>
          <dgm:resizeHandles val="exact"/>
        </dgm:presLayoutVars>
      </dgm:prSet>
      <dgm:spPr/>
      <dgm:t>
        <a:bodyPr/>
        <a:lstStyle/>
        <a:p>
          <a:endParaRPr lang="fr-BE"/>
        </a:p>
      </dgm:t>
    </dgm:pt>
    <dgm:pt modelId="{68A24096-EF80-4128-BE15-8EDA5A487621}" type="pres">
      <dgm:prSet presAssocID="{166AB13D-A930-44A6-9968-E21B416CB1EE}" presName="diamond" presStyleLbl="bgShp" presStyleIdx="0" presStyleCnt="1"/>
      <dgm:spPr/>
    </dgm:pt>
    <dgm:pt modelId="{58D73CCB-D139-4A48-8366-3A4AFD2C168C}" type="pres">
      <dgm:prSet presAssocID="{166AB13D-A930-44A6-9968-E21B416CB1EE}" presName="quad1" presStyleLbl="node1" presStyleIdx="0" presStyleCnt="4" custScaleX="104939" custScaleY="103615">
        <dgm:presLayoutVars>
          <dgm:chMax val="0"/>
          <dgm:chPref val="0"/>
          <dgm:bulletEnabled val="1"/>
        </dgm:presLayoutVars>
      </dgm:prSet>
      <dgm:spPr/>
      <dgm:t>
        <a:bodyPr/>
        <a:lstStyle/>
        <a:p>
          <a:endParaRPr lang="fr-BE"/>
        </a:p>
      </dgm:t>
    </dgm:pt>
    <dgm:pt modelId="{1CAAEA43-A1E3-4DEB-BF54-A4626957F1A4}" type="pres">
      <dgm:prSet presAssocID="{166AB13D-A930-44A6-9968-E21B416CB1EE}" presName="quad2" presStyleLbl="node1" presStyleIdx="1" presStyleCnt="4" custScaleX="104939" custScaleY="103615">
        <dgm:presLayoutVars>
          <dgm:chMax val="0"/>
          <dgm:chPref val="0"/>
          <dgm:bulletEnabled val="1"/>
        </dgm:presLayoutVars>
      </dgm:prSet>
      <dgm:spPr/>
      <dgm:t>
        <a:bodyPr/>
        <a:lstStyle/>
        <a:p>
          <a:endParaRPr lang="fr-BE"/>
        </a:p>
      </dgm:t>
    </dgm:pt>
    <dgm:pt modelId="{1BFBF3E3-1114-4FD2-B3FA-FFB60DD48991}" type="pres">
      <dgm:prSet presAssocID="{166AB13D-A930-44A6-9968-E21B416CB1EE}" presName="quad3" presStyleLbl="node1" presStyleIdx="2" presStyleCnt="4" custScaleX="104939" custScaleY="103615">
        <dgm:presLayoutVars>
          <dgm:chMax val="0"/>
          <dgm:chPref val="0"/>
          <dgm:bulletEnabled val="1"/>
        </dgm:presLayoutVars>
      </dgm:prSet>
      <dgm:spPr/>
      <dgm:t>
        <a:bodyPr/>
        <a:lstStyle/>
        <a:p>
          <a:endParaRPr lang="fr-BE"/>
        </a:p>
      </dgm:t>
    </dgm:pt>
    <dgm:pt modelId="{29BCBCC7-8569-4F15-8CC6-DDCE0BCB5A26}" type="pres">
      <dgm:prSet presAssocID="{166AB13D-A930-44A6-9968-E21B416CB1EE}" presName="quad4" presStyleLbl="node1" presStyleIdx="3" presStyleCnt="4" custScaleX="104939" custScaleY="103615">
        <dgm:presLayoutVars>
          <dgm:chMax val="0"/>
          <dgm:chPref val="0"/>
          <dgm:bulletEnabled val="1"/>
        </dgm:presLayoutVars>
      </dgm:prSet>
      <dgm:spPr/>
      <dgm:t>
        <a:bodyPr/>
        <a:lstStyle/>
        <a:p>
          <a:endParaRPr lang="fr-BE"/>
        </a:p>
      </dgm:t>
    </dgm:pt>
  </dgm:ptLst>
  <dgm:cxnLst>
    <dgm:cxn modelId="{E24D3450-E7AD-4EF1-AFA3-5C69C02360E8}" srcId="{166AB13D-A930-44A6-9968-E21B416CB1EE}" destId="{2120A81E-88CF-49FB-8898-BDD7A4925A13}" srcOrd="3" destOrd="0" parTransId="{0D7DE892-957A-426C-B030-F1DDBFF437BE}" sibTransId="{7A2A08CB-C674-4D16-89BD-0FF8D7D8806A}"/>
    <dgm:cxn modelId="{AD0ACEDD-D1EB-46FD-87E3-AB0B395ED7D4}" type="presOf" srcId="{283E0E46-A0F5-45A6-BC53-159B21E3D5CA}" destId="{1CAAEA43-A1E3-4DEB-BF54-A4626957F1A4}" srcOrd="0" destOrd="0" presId="urn:microsoft.com/office/officeart/2005/8/layout/matrix3"/>
    <dgm:cxn modelId="{76EB4F8A-53B4-4AF7-94E2-C869397E0BD2}" srcId="{166AB13D-A930-44A6-9968-E21B416CB1EE}" destId="{283E0E46-A0F5-45A6-BC53-159B21E3D5CA}" srcOrd="1" destOrd="0" parTransId="{C816CA5C-E99C-4A8B-BB91-DD3AB7AFE805}" sibTransId="{9B45FC16-F33E-4496-9E27-1B777FFDAF84}"/>
    <dgm:cxn modelId="{DA623C14-7A52-4D3C-8B6F-87579FB8B847}" srcId="{166AB13D-A930-44A6-9968-E21B416CB1EE}" destId="{B93C1A41-03A5-4002-93CC-A6D61D24888B}" srcOrd="0" destOrd="0" parTransId="{0F2C7759-673C-4C9E-8A09-10FD4A7E8E6B}" sibTransId="{8BF30A83-5482-4750-B6C8-7E2FF76D76CB}"/>
    <dgm:cxn modelId="{BD2CDC37-6426-416B-B147-5790D68CD8A9}" type="presOf" srcId="{B93C1A41-03A5-4002-93CC-A6D61D24888B}" destId="{58D73CCB-D139-4A48-8366-3A4AFD2C168C}" srcOrd="0" destOrd="0" presId="urn:microsoft.com/office/officeart/2005/8/layout/matrix3"/>
    <dgm:cxn modelId="{A24A5B66-F049-44F5-9D77-FBF23AE60852}" srcId="{166AB13D-A930-44A6-9968-E21B416CB1EE}" destId="{680DF32A-9FD2-4009-AEAF-1FB27845D609}" srcOrd="2" destOrd="0" parTransId="{B457A73F-3BF7-4B9D-B55A-3E8D3D3E918A}" sibTransId="{6DC0E25E-CB26-4419-9E7C-F3555F9B5808}"/>
    <dgm:cxn modelId="{A517E6D7-2941-4DFA-B5E9-D8B7FC341658}" type="presOf" srcId="{166AB13D-A930-44A6-9968-E21B416CB1EE}" destId="{EF7AFE29-A21D-433A-85A1-D6B4F2075CB5}" srcOrd="0" destOrd="0" presId="urn:microsoft.com/office/officeart/2005/8/layout/matrix3"/>
    <dgm:cxn modelId="{DEDDE275-78C6-4314-98F9-CD62AE2B2B7D}" type="presOf" srcId="{680DF32A-9FD2-4009-AEAF-1FB27845D609}" destId="{1BFBF3E3-1114-4FD2-B3FA-FFB60DD48991}" srcOrd="0" destOrd="0" presId="urn:microsoft.com/office/officeart/2005/8/layout/matrix3"/>
    <dgm:cxn modelId="{0EDF6F75-10B6-4AEC-9FCA-2F43F23D94EA}" type="presOf" srcId="{2120A81E-88CF-49FB-8898-BDD7A4925A13}" destId="{29BCBCC7-8569-4F15-8CC6-DDCE0BCB5A26}" srcOrd="0" destOrd="0" presId="urn:microsoft.com/office/officeart/2005/8/layout/matrix3"/>
    <dgm:cxn modelId="{4B441EED-4E4B-45F4-88D4-AF3483DF6A28}" type="presParOf" srcId="{EF7AFE29-A21D-433A-85A1-D6B4F2075CB5}" destId="{68A24096-EF80-4128-BE15-8EDA5A487621}" srcOrd="0" destOrd="0" presId="urn:microsoft.com/office/officeart/2005/8/layout/matrix3"/>
    <dgm:cxn modelId="{0C1FDEF5-E8BF-4248-B2F8-B40C1480CC7C}" type="presParOf" srcId="{EF7AFE29-A21D-433A-85A1-D6B4F2075CB5}" destId="{58D73CCB-D139-4A48-8366-3A4AFD2C168C}" srcOrd="1" destOrd="0" presId="urn:microsoft.com/office/officeart/2005/8/layout/matrix3"/>
    <dgm:cxn modelId="{BDEF31A8-3F06-4B0F-BF69-D21BE77F89C2}" type="presParOf" srcId="{EF7AFE29-A21D-433A-85A1-D6B4F2075CB5}" destId="{1CAAEA43-A1E3-4DEB-BF54-A4626957F1A4}" srcOrd="2" destOrd="0" presId="urn:microsoft.com/office/officeart/2005/8/layout/matrix3"/>
    <dgm:cxn modelId="{5D5BB280-8619-4118-9F02-3364283EADBB}" type="presParOf" srcId="{EF7AFE29-A21D-433A-85A1-D6B4F2075CB5}" destId="{1BFBF3E3-1114-4FD2-B3FA-FFB60DD48991}" srcOrd="3" destOrd="0" presId="urn:microsoft.com/office/officeart/2005/8/layout/matrix3"/>
    <dgm:cxn modelId="{368171FC-6D11-43D2-A9E6-A6A7D31D4B36}" type="presParOf" srcId="{EF7AFE29-A21D-433A-85A1-D6B4F2075CB5}" destId="{29BCBCC7-8569-4F15-8CC6-DDCE0BCB5A2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AB13D-A930-44A6-9968-E21B416CB1EE}"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fr-BE"/>
        </a:p>
      </dgm:t>
    </dgm:pt>
    <dgm:pt modelId="{283E0E46-A0F5-45A6-BC53-159B21E3D5CA}">
      <dgm:prSet phldrT="[Texte]" custT="1"/>
      <dgm:spPr/>
      <dgm:t>
        <a:bodyPr/>
        <a:lstStyle/>
        <a:p>
          <a:r>
            <a:rPr lang="fr-BE" sz="1800" dirty="0" smtClean="0"/>
            <a:t>Augmentation du besoin transfusionnel</a:t>
          </a:r>
          <a:endParaRPr lang="fr-BE" sz="1800" dirty="0"/>
        </a:p>
      </dgm:t>
    </dgm:pt>
    <dgm:pt modelId="{9B45FC16-F33E-4496-9E27-1B777FFDAF84}" type="sibTrans" cxnId="{76EB4F8A-53B4-4AF7-94E2-C869397E0BD2}">
      <dgm:prSet/>
      <dgm:spPr/>
      <dgm:t>
        <a:bodyPr/>
        <a:lstStyle/>
        <a:p>
          <a:endParaRPr lang="fr-BE" sz="1800"/>
        </a:p>
      </dgm:t>
    </dgm:pt>
    <dgm:pt modelId="{C816CA5C-E99C-4A8B-BB91-DD3AB7AFE805}" type="parTrans" cxnId="{76EB4F8A-53B4-4AF7-94E2-C869397E0BD2}">
      <dgm:prSet/>
      <dgm:spPr/>
      <dgm:t>
        <a:bodyPr/>
        <a:lstStyle/>
        <a:p>
          <a:endParaRPr lang="fr-BE" sz="1800"/>
        </a:p>
      </dgm:t>
    </dgm:pt>
    <dgm:pt modelId="{680DF32A-9FD2-4009-AEAF-1FB27845D609}">
      <dgm:prSet phldrT="[Texte]" custT="1"/>
      <dgm:spPr/>
      <dgm:t>
        <a:bodyPr/>
        <a:lstStyle/>
        <a:p>
          <a:r>
            <a:rPr lang="fr-BE" sz="1800" dirty="0" smtClean="0"/>
            <a:t>Risques liés à l'anémie</a:t>
          </a:r>
          <a:endParaRPr lang="fr-BE" sz="1800" dirty="0"/>
        </a:p>
      </dgm:t>
    </dgm:pt>
    <dgm:pt modelId="{6DC0E25E-CB26-4419-9E7C-F3555F9B5808}" type="sibTrans" cxnId="{A24A5B66-F049-44F5-9D77-FBF23AE60852}">
      <dgm:prSet/>
      <dgm:spPr/>
      <dgm:t>
        <a:bodyPr/>
        <a:lstStyle/>
        <a:p>
          <a:endParaRPr lang="fr-BE" sz="1800"/>
        </a:p>
      </dgm:t>
    </dgm:pt>
    <dgm:pt modelId="{B457A73F-3BF7-4B9D-B55A-3E8D3D3E918A}" type="parTrans" cxnId="{A24A5B66-F049-44F5-9D77-FBF23AE60852}">
      <dgm:prSet/>
      <dgm:spPr/>
      <dgm:t>
        <a:bodyPr/>
        <a:lstStyle/>
        <a:p>
          <a:endParaRPr lang="fr-BE" sz="1800"/>
        </a:p>
      </dgm:t>
    </dgm:pt>
    <dgm:pt modelId="{2120A81E-88CF-49FB-8898-BDD7A4925A13}">
      <dgm:prSet phldrT="[Texte]" custT="1"/>
      <dgm:spPr/>
      <dgm:t>
        <a:bodyPr/>
        <a:lstStyle/>
        <a:p>
          <a:r>
            <a:rPr lang="fr-BE" sz="1800" dirty="0" smtClean="0"/>
            <a:t>Risques liés à la transfusion</a:t>
          </a:r>
          <a:endParaRPr lang="fr-BE" sz="1800" dirty="0"/>
        </a:p>
      </dgm:t>
    </dgm:pt>
    <dgm:pt modelId="{7A2A08CB-C674-4D16-89BD-0FF8D7D8806A}" type="sibTrans" cxnId="{E24D3450-E7AD-4EF1-AFA3-5C69C02360E8}">
      <dgm:prSet/>
      <dgm:spPr/>
      <dgm:t>
        <a:bodyPr/>
        <a:lstStyle/>
        <a:p>
          <a:endParaRPr lang="fr-BE" sz="1800"/>
        </a:p>
      </dgm:t>
    </dgm:pt>
    <dgm:pt modelId="{0D7DE892-957A-426C-B030-F1DDBFF437BE}" type="parTrans" cxnId="{E24D3450-E7AD-4EF1-AFA3-5C69C02360E8}">
      <dgm:prSet/>
      <dgm:spPr/>
      <dgm:t>
        <a:bodyPr/>
        <a:lstStyle/>
        <a:p>
          <a:endParaRPr lang="fr-BE" sz="1800"/>
        </a:p>
      </dgm:t>
    </dgm:pt>
    <dgm:pt modelId="{EF7AFE29-A21D-433A-85A1-D6B4F2075CB5}" type="pres">
      <dgm:prSet presAssocID="{166AB13D-A930-44A6-9968-E21B416CB1EE}" presName="matrix" presStyleCnt="0">
        <dgm:presLayoutVars>
          <dgm:chMax val="1"/>
          <dgm:dir/>
          <dgm:resizeHandles val="exact"/>
        </dgm:presLayoutVars>
      </dgm:prSet>
      <dgm:spPr/>
      <dgm:t>
        <a:bodyPr/>
        <a:lstStyle/>
        <a:p>
          <a:endParaRPr lang="fr-BE"/>
        </a:p>
      </dgm:t>
    </dgm:pt>
    <dgm:pt modelId="{68A24096-EF80-4128-BE15-8EDA5A487621}" type="pres">
      <dgm:prSet presAssocID="{166AB13D-A930-44A6-9968-E21B416CB1EE}" presName="diamond" presStyleLbl="bgShp" presStyleIdx="0" presStyleCnt="1" custLinFactNeighborY="1466"/>
      <dgm:spPr/>
    </dgm:pt>
    <dgm:pt modelId="{58D73CCB-D139-4A48-8366-3A4AFD2C168C}" type="pres">
      <dgm:prSet presAssocID="{166AB13D-A930-44A6-9968-E21B416CB1EE}" presName="quad1" presStyleLbl="node1" presStyleIdx="0" presStyleCnt="4" custScaleX="104939" custScaleY="103615">
        <dgm:presLayoutVars>
          <dgm:chMax val="0"/>
          <dgm:chPref val="0"/>
          <dgm:bulletEnabled val="1"/>
        </dgm:presLayoutVars>
      </dgm:prSet>
      <dgm:spPr/>
      <dgm:t>
        <a:bodyPr/>
        <a:lstStyle/>
        <a:p>
          <a:endParaRPr lang="fr-BE"/>
        </a:p>
      </dgm:t>
    </dgm:pt>
    <dgm:pt modelId="{1CAAEA43-A1E3-4DEB-BF54-A4626957F1A4}" type="pres">
      <dgm:prSet presAssocID="{166AB13D-A930-44A6-9968-E21B416CB1EE}" presName="quad2" presStyleLbl="node1" presStyleIdx="1" presStyleCnt="4" custScaleX="104939" custScaleY="103615">
        <dgm:presLayoutVars>
          <dgm:chMax val="0"/>
          <dgm:chPref val="0"/>
          <dgm:bulletEnabled val="1"/>
        </dgm:presLayoutVars>
      </dgm:prSet>
      <dgm:spPr/>
      <dgm:t>
        <a:bodyPr/>
        <a:lstStyle/>
        <a:p>
          <a:endParaRPr lang="fr-BE"/>
        </a:p>
      </dgm:t>
    </dgm:pt>
    <dgm:pt modelId="{1BFBF3E3-1114-4FD2-B3FA-FFB60DD48991}" type="pres">
      <dgm:prSet presAssocID="{166AB13D-A930-44A6-9968-E21B416CB1EE}" presName="quad3" presStyleLbl="node1" presStyleIdx="2" presStyleCnt="4" custScaleX="104939" custScaleY="103615">
        <dgm:presLayoutVars>
          <dgm:chMax val="0"/>
          <dgm:chPref val="0"/>
          <dgm:bulletEnabled val="1"/>
        </dgm:presLayoutVars>
      </dgm:prSet>
      <dgm:spPr/>
      <dgm:t>
        <a:bodyPr/>
        <a:lstStyle/>
        <a:p>
          <a:endParaRPr lang="fr-BE"/>
        </a:p>
      </dgm:t>
    </dgm:pt>
    <dgm:pt modelId="{29BCBCC7-8569-4F15-8CC6-DDCE0BCB5A26}" type="pres">
      <dgm:prSet presAssocID="{166AB13D-A930-44A6-9968-E21B416CB1EE}" presName="quad4" presStyleLbl="node1" presStyleIdx="3" presStyleCnt="4" custScaleX="104939" custScaleY="103615">
        <dgm:presLayoutVars>
          <dgm:chMax val="0"/>
          <dgm:chPref val="0"/>
          <dgm:bulletEnabled val="1"/>
        </dgm:presLayoutVars>
      </dgm:prSet>
      <dgm:spPr/>
      <dgm:t>
        <a:bodyPr/>
        <a:lstStyle/>
        <a:p>
          <a:endParaRPr lang="fr-BE"/>
        </a:p>
      </dgm:t>
    </dgm:pt>
  </dgm:ptLst>
  <dgm:cxnLst>
    <dgm:cxn modelId="{E24D3450-E7AD-4EF1-AFA3-5C69C02360E8}" srcId="{166AB13D-A930-44A6-9968-E21B416CB1EE}" destId="{2120A81E-88CF-49FB-8898-BDD7A4925A13}" srcOrd="2" destOrd="0" parTransId="{0D7DE892-957A-426C-B030-F1DDBFF437BE}" sibTransId="{7A2A08CB-C674-4D16-89BD-0FF8D7D8806A}"/>
    <dgm:cxn modelId="{23B4AB41-8D58-4CF6-B78C-E0F24C4AA9EC}" type="presOf" srcId="{2120A81E-88CF-49FB-8898-BDD7A4925A13}" destId="{1BFBF3E3-1114-4FD2-B3FA-FFB60DD48991}" srcOrd="0" destOrd="0" presId="urn:microsoft.com/office/officeart/2005/8/layout/matrix3"/>
    <dgm:cxn modelId="{76EB4F8A-53B4-4AF7-94E2-C869397E0BD2}" srcId="{166AB13D-A930-44A6-9968-E21B416CB1EE}" destId="{283E0E46-A0F5-45A6-BC53-159B21E3D5CA}" srcOrd="0" destOrd="0" parTransId="{C816CA5C-E99C-4A8B-BB91-DD3AB7AFE805}" sibTransId="{9B45FC16-F33E-4496-9E27-1B777FFDAF84}"/>
    <dgm:cxn modelId="{A24A5B66-F049-44F5-9D77-FBF23AE60852}" srcId="{166AB13D-A930-44A6-9968-E21B416CB1EE}" destId="{680DF32A-9FD2-4009-AEAF-1FB27845D609}" srcOrd="1" destOrd="0" parTransId="{B457A73F-3BF7-4B9D-B55A-3E8D3D3E918A}" sibTransId="{6DC0E25E-CB26-4419-9E7C-F3555F9B5808}"/>
    <dgm:cxn modelId="{9E820851-9934-47D4-9E90-8F08A6A98E23}" type="presOf" srcId="{283E0E46-A0F5-45A6-BC53-159B21E3D5CA}" destId="{58D73CCB-D139-4A48-8366-3A4AFD2C168C}" srcOrd="0" destOrd="0" presId="urn:microsoft.com/office/officeart/2005/8/layout/matrix3"/>
    <dgm:cxn modelId="{8A3D7C94-A59A-489C-8390-7681000A11B0}" type="presOf" srcId="{680DF32A-9FD2-4009-AEAF-1FB27845D609}" destId="{1CAAEA43-A1E3-4DEB-BF54-A4626957F1A4}" srcOrd="0" destOrd="0" presId="urn:microsoft.com/office/officeart/2005/8/layout/matrix3"/>
    <dgm:cxn modelId="{AA5808B1-A85D-49A9-BA1A-93CF594B552A}" type="presOf" srcId="{166AB13D-A930-44A6-9968-E21B416CB1EE}" destId="{EF7AFE29-A21D-433A-85A1-D6B4F2075CB5}" srcOrd="0" destOrd="0" presId="urn:microsoft.com/office/officeart/2005/8/layout/matrix3"/>
    <dgm:cxn modelId="{ED542550-4768-4B32-9851-CB7EA6F62708}" type="presParOf" srcId="{EF7AFE29-A21D-433A-85A1-D6B4F2075CB5}" destId="{68A24096-EF80-4128-BE15-8EDA5A487621}" srcOrd="0" destOrd="0" presId="urn:microsoft.com/office/officeart/2005/8/layout/matrix3"/>
    <dgm:cxn modelId="{44AEF85D-C6C9-4A26-A7EF-E61F7B6FCC50}" type="presParOf" srcId="{EF7AFE29-A21D-433A-85A1-D6B4F2075CB5}" destId="{58D73CCB-D139-4A48-8366-3A4AFD2C168C}" srcOrd="1" destOrd="0" presId="urn:microsoft.com/office/officeart/2005/8/layout/matrix3"/>
    <dgm:cxn modelId="{5EB014E1-5487-452B-BCD1-E76383B3A501}" type="presParOf" srcId="{EF7AFE29-A21D-433A-85A1-D6B4F2075CB5}" destId="{1CAAEA43-A1E3-4DEB-BF54-A4626957F1A4}" srcOrd="2" destOrd="0" presId="urn:microsoft.com/office/officeart/2005/8/layout/matrix3"/>
    <dgm:cxn modelId="{87EED78C-144B-4D36-9ABF-7A40E03EB164}" type="presParOf" srcId="{EF7AFE29-A21D-433A-85A1-D6B4F2075CB5}" destId="{1BFBF3E3-1114-4FD2-B3FA-FFB60DD48991}" srcOrd="3" destOrd="0" presId="urn:microsoft.com/office/officeart/2005/8/layout/matrix3"/>
    <dgm:cxn modelId="{A97D811B-5534-4116-B63F-6FD1460FA3E4}" type="presParOf" srcId="{EF7AFE29-A21D-433A-85A1-D6B4F2075CB5}" destId="{29BCBCC7-8569-4F15-8CC6-DDCE0BCB5A2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24096-EF80-4128-BE15-8EDA5A487621}">
      <dsp:nvSpPr>
        <dsp:cNvPr id="0" name=""/>
        <dsp:cNvSpPr/>
      </dsp:nvSpPr>
      <dsp:spPr>
        <a:xfrm>
          <a:off x="868039" y="0"/>
          <a:ext cx="4912320" cy="49123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73CCB-D139-4A48-8366-3A4AFD2C168C}">
      <dsp:nvSpPr>
        <dsp:cNvPr id="0" name=""/>
        <dsp:cNvSpPr/>
      </dsp:nvSpPr>
      <dsp:spPr>
        <a:xfrm>
          <a:off x="1287399" y="432042"/>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Diminution des ressources transfusionnelles</a:t>
          </a:r>
          <a:endParaRPr lang="fr-BE" sz="1800" kern="1200" dirty="0"/>
        </a:p>
      </dsp:txBody>
      <dsp:txXfrm>
        <a:off x="1384302" y="528945"/>
        <a:ext cx="1816620" cy="1791255"/>
      </dsp:txXfrm>
    </dsp:sp>
    <dsp:sp modelId="{1CAAEA43-A1E3-4DEB-BF54-A4626957F1A4}">
      <dsp:nvSpPr>
        <dsp:cNvPr id="0" name=""/>
        <dsp:cNvSpPr/>
      </dsp:nvSpPr>
      <dsp:spPr>
        <a:xfrm>
          <a:off x="3350574" y="432042"/>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Augmentation du besoin transfusionnel</a:t>
          </a:r>
          <a:endParaRPr lang="fr-BE" sz="1800" kern="1200" dirty="0"/>
        </a:p>
      </dsp:txBody>
      <dsp:txXfrm>
        <a:off x="3447477" y="528945"/>
        <a:ext cx="1816620" cy="1791255"/>
      </dsp:txXfrm>
    </dsp:sp>
    <dsp:sp modelId="{1BFBF3E3-1114-4FD2-B3FA-FFB60DD48991}">
      <dsp:nvSpPr>
        <dsp:cNvPr id="0" name=""/>
        <dsp:cNvSpPr/>
      </dsp:nvSpPr>
      <dsp:spPr>
        <a:xfrm>
          <a:off x="1287399" y="2495216"/>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Risques liés à l'anémie</a:t>
          </a:r>
          <a:endParaRPr lang="fr-BE" sz="1800" kern="1200" dirty="0"/>
        </a:p>
      </dsp:txBody>
      <dsp:txXfrm>
        <a:off x="1384302" y="2592119"/>
        <a:ext cx="1816620" cy="1791255"/>
      </dsp:txXfrm>
    </dsp:sp>
    <dsp:sp modelId="{29BCBCC7-8569-4F15-8CC6-DDCE0BCB5A26}">
      <dsp:nvSpPr>
        <dsp:cNvPr id="0" name=""/>
        <dsp:cNvSpPr/>
      </dsp:nvSpPr>
      <dsp:spPr>
        <a:xfrm>
          <a:off x="3350574" y="2495216"/>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Risques liés à la transfusion</a:t>
          </a:r>
          <a:endParaRPr lang="fr-BE" sz="1800" kern="1200" dirty="0"/>
        </a:p>
      </dsp:txBody>
      <dsp:txXfrm>
        <a:off x="3447477" y="2592119"/>
        <a:ext cx="1816620" cy="1791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24096-EF80-4128-BE15-8EDA5A487621}">
      <dsp:nvSpPr>
        <dsp:cNvPr id="0" name=""/>
        <dsp:cNvSpPr/>
      </dsp:nvSpPr>
      <dsp:spPr>
        <a:xfrm>
          <a:off x="868039" y="0"/>
          <a:ext cx="4912320" cy="49123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73CCB-D139-4A48-8366-3A4AFD2C168C}">
      <dsp:nvSpPr>
        <dsp:cNvPr id="0" name=""/>
        <dsp:cNvSpPr/>
      </dsp:nvSpPr>
      <dsp:spPr>
        <a:xfrm>
          <a:off x="1287399" y="432042"/>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Diminution des ressources transfusionnelles</a:t>
          </a:r>
          <a:endParaRPr lang="fr-BE" sz="1800" kern="1200" dirty="0"/>
        </a:p>
      </dsp:txBody>
      <dsp:txXfrm>
        <a:off x="1384302" y="528945"/>
        <a:ext cx="1816620" cy="1791255"/>
      </dsp:txXfrm>
    </dsp:sp>
    <dsp:sp modelId="{1CAAEA43-A1E3-4DEB-BF54-A4626957F1A4}">
      <dsp:nvSpPr>
        <dsp:cNvPr id="0" name=""/>
        <dsp:cNvSpPr/>
      </dsp:nvSpPr>
      <dsp:spPr>
        <a:xfrm>
          <a:off x="3350574" y="432042"/>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Augmentation du besoin transfusionnel</a:t>
          </a:r>
          <a:endParaRPr lang="fr-BE" sz="1800" kern="1200" dirty="0"/>
        </a:p>
      </dsp:txBody>
      <dsp:txXfrm>
        <a:off x="3447477" y="528945"/>
        <a:ext cx="1816620" cy="1791255"/>
      </dsp:txXfrm>
    </dsp:sp>
    <dsp:sp modelId="{1BFBF3E3-1114-4FD2-B3FA-FFB60DD48991}">
      <dsp:nvSpPr>
        <dsp:cNvPr id="0" name=""/>
        <dsp:cNvSpPr/>
      </dsp:nvSpPr>
      <dsp:spPr>
        <a:xfrm>
          <a:off x="1287399" y="2495216"/>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Risques liés à l'anémie</a:t>
          </a:r>
          <a:endParaRPr lang="fr-BE" sz="1800" kern="1200" dirty="0"/>
        </a:p>
      </dsp:txBody>
      <dsp:txXfrm>
        <a:off x="1384302" y="2592119"/>
        <a:ext cx="1816620" cy="1791255"/>
      </dsp:txXfrm>
    </dsp:sp>
    <dsp:sp modelId="{29BCBCC7-8569-4F15-8CC6-DDCE0BCB5A26}">
      <dsp:nvSpPr>
        <dsp:cNvPr id="0" name=""/>
        <dsp:cNvSpPr/>
      </dsp:nvSpPr>
      <dsp:spPr>
        <a:xfrm>
          <a:off x="3350574" y="2495216"/>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Risques liés à la transfusion</a:t>
          </a:r>
          <a:endParaRPr lang="fr-BE" sz="1800" kern="1200" dirty="0"/>
        </a:p>
      </dsp:txBody>
      <dsp:txXfrm>
        <a:off x="3447477" y="2592119"/>
        <a:ext cx="1816620" cy="1791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24096-EF80-4128-BE15-8EDA5A487621}">
      <dsp:nvSpPr>
        <dsp:cNvPr id="0" name=""/>
        <dsp:cNvSpPr/>
      </dsp:nvSpPr>
      <dsp:spPr>
        <a:xfrm>
          <a:off x="868039" y="0"/>
          <a:ext cx="4912320" cy="49123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73CCB-D139-4A48-8366-3A4AFD2C168C}">
      <dsp:nvSpPr>
        <dsp:cNvPr id="0" name=""/>
        <dsp:cNvSpPr/>
      </dsp:nvSpPr>
      <dsp:spPr>
        <a:xfrm>
          <a:off x="1287399" y="432042"/>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Augmentation du besoin transfusionnel</a:t>
          </a:r>
          <a:endParaRPr lang="fr-BE" sz="1800" kern="1200" dirty="0"/>
        </a:p>
      </dsp:txBody>
      <dsp:txXfrm>
        <a:off x="1384302" y="528945"/>
        <a:ext cx="1816620" cy="1791255"/>
      </dsp:txXfrm>
    </dsp:sp>
    <dsp:sp modelId="{1CAAEA43-A1E3-4DEB-BF54-A4626957F1A4}">
      <dsp:nvSpPr>
        <dsp:cNvPr id="0" name=""/>
        <dsp:cNvSpPr/>
      </dsp:nvSpPr>
      <dsp:spPr>
        <a:xfrm>
          <a:off x="3350574" y="432042"/>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Risques liés à l'anémie</a:t>
          </a:r>
          <a:endParaRPr lang="fr-BE" sz="1800" kern="1200" dirty="0"/>
        </a:p>
      </dsp:txBody>
      <dsp:txXfrm>
        <a:off x="3447477" y="528945"/>
        <a:ext cx="1816620" cy="1791255"/>
      </dsp:txXfrm>
    </dsp:sp>
    <dsp:sp modelId="{1BFBF3E3-1114-4FD2-B3FA-FFB60DD48991}">
      <dsp:nvSpPr>
        <dsp:cNvPr id="0" name=""/>
        <dsp:cNvSpPr/>
      </dsp:nvSpPr>
      <dsp:spPr>
        <a:xfrm>
          <a:off x="1287399" y="2495216"/>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Risques liés à la transfusion</a:t>
          </a:r>
          <a:endParaRPr lang="fr-BE" sz="1800" kern="1200" dirty="0"/>
        </a:p>
      </dsp:txBody>
      <dsp:txXfrm>
        <a:off x="1384302" y="2592119"/>
        <a:ext cx="1816620" cy="1791255"/>
      </dsp:txXfrm>
    </dsp:sp>
    <dsp:sp modelId="{29BCBCC7-8569-4F15-8CC6-DDCE0BCB5A26}">
      <dsp:nvSpPr>
        <dsp:cNvPr id="0" name=""/>
        <dsp:cNvSpPr/>
      </dsp:nvSpPr>
      <dsp:spPr>
        <a:xfrm>
          <a:off x="3350574" y="2495216"/>
          <a:ext cx="2010426" cy="198506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FC8F8-3C3D-4377-ABD7-C213B43B1A1B}" type="datetimeFigureOut">
              <a:rPr lang="fr-BE" smtClean="0"/>
              <a:t>9/07/2014</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E81E6-9865-4C6C-9499-64DB13345F4D}" type="slidenum">
              <a:rPr lang="fr-BE" smtClean="0"/>
              <a:t>‹N°›</a:t>
            </a:fld>
            <a:endParaRPr lang="fr-BE"/>
          </a:p>
        </p:txBody>
      </p:sp>
    </p:spTree>
    <p:extLst>
      <p:ext uri="{BB962C8B-B14F-4D97-AF65-F5344CB8AC3E}">
        <p14:creationId xmlns:p14="http://schemas.microsoft.com/office/powerpoint/2010/main" val="118919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kern="1200" dirty="0" smtClean="0">
                <a:solidFill>
                  <a:schemeClr val="tx1"/>
                </a:solidFill>
                <a:effectLst/>
                <a:latin typeface="+mn-lt"/>
                <a:ea typeface="+mn-ea"/>
                <a:cs typeface="+mn-cs"/>
              </a:rPr>
              <a:t>Expérience </a:t>
            </a:r>
            <a:r>
              <a:rPr lang="fr-BE" sz="1200" b="0" kern="1200" dirty="0" smtClean="0">
                <a:solidFill>
                  <a:schemeClr val="tx1"/>
                </a:solidFill>
                <a:effectLst/>
                <a:latin typeface="+mn-lt"/>
                <a:ea typeface="+mn-ea"/>
                <a:cs typeface="+mn-cs"/>
              </a:rPr>
              <a:t>de gestion de projet « </a:t>
            </a:r>
            <a:r>
              <a:rPr lang="fr-BE" sz="1200" b="0" kern="1200" dirty="0" err="1" smtClean="0">
                <a:solidFill>
                  <a:schemeClr val="tx1"/>
                </a:solidFill>
                <a:effectLst/>
                <a:latin typeface="+mn-lt"/>
                <a:ea typeface="+mn-ea"/>
                <a:cs typeface="+mn-cs"/>
              </a:rPr>
              <a:t>bottom</a:t>
            </a:r>
            <a:r>
              <a:rPr lang="fr-BE" sz="1200" b="0" kern="1200" dirty="0" smtClean="0">
                <a:solidFill>
                  <a:schemeClr val="tx1"/>
                </a:solidFill>
                <a:effectLst/>
                <a:latin typeface="+mn-lt"/>
                <a:ea typeface="+mn-ea"/>
                <a:cs typeface="+mn-cs"/>
              </a:rPr>
              <a:t>-up » vécue au CHU de Liège. </a:t>
            </a:r>
            <a:endParaRPr lang="fr-BE" sz="1200" b="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Richesse </a:t>
            </a:r>
            <a:r>
              <a:rPr lang="fr-BE" sz="1200" kern="1200" dirty="0" smtClean="0">
                <a:solidFill>
                  <a:schemeClr val="tx1"/>
                </a:solidFill>
                <a:effectLst/>
                <a:latin typeface="+mn-lt"/>
                <a:ea typeface="+mn-ea"/>
                <a:cs typeface="+mn-cs"/>
              </a:rPr>
              <a:t>et </a:t>
            </a:r>
            <a:r>
              <a:rPr lang="fr-BE" sz="1200" kern="1200" dirty="0" smtClean="0">
                <a:solidFill>
                  <a:schemeClr val="tx1"/>
                </a:solidFill>
                <a:effectLst/>
                <a:latin typeface="+mn-lt"/>
                <a:ea typeface="+mn-ea"/>
                <a:cs typeface="+mn-cs"/>
              </a:rPr>
              <a:t>importance </a:t>
            </a:r>
            <a:r>
              <a:rPr lang="fr-BE" sz="1200" kern="1200" dirty="0" smtClean="0">
                <a:solidFill>
                  <a:schemeClr val="tx1"/>
                </a:solidFill>
                <a:effectLst/>
                <a:latin typeface="+mn-lt"/>
                <a:ea typeface="+mn-ea"/>
                <a:cs typeface="+mn-cs"/>
              </a:rPr>
              <a:t>de développer un management participatif au sein de nos institutions hospitalières.</a:t>
            </a:r>
            <a:endParaRPr lang="fr-BE" dirty="0"/>
          </a:p>
        </p:txBody>
      </p:sp>
      <p:sp>
        <p:nvSpPr>
          <p:cNvPr id="4" name="Espace réservé du numéro de diapositive 3"/>
          <p:cNvSpPr>
            <a:spLocks noGrp="1"/>
          </p:cNvSpPr>
          <p:nvPr>
            <p:ph type="sldNum" sz="quarter" idx="10"/>
          </p:nvPr>
        </p:nvSpPr>
        <p:spPr/>
        <p:txBody>
          <a:bodyPr/>
          <a:lstStyle/>
          <a:p>
            <a:fld id="{14157B4C-E825-44CB-B20A-94EDC6C3A505}" type="slidenum">
              <a:rPr lang="fr-BE" smtClean="0">
                <a:solidFill>
                  <a:prstClr val="black"/>
                </a:solidFill>
              </a:rPr>
              <a:pPr/>
              <a:t>1</a:t>
            </a:fld>
            <a:endParaRPr lang="fr-BE">
              <a:solidFill>
                <a:prstClr val="black"/>
              </a:solidFill>
            </a:endParaRPr>
          </a:p>
        </p:txBody>
      </p:sp>
    </p:spTree>
    <p:extLst>
      <p:ext uri="{BB962C8B-B14F-4D97-AF65-F5344CB8AC3E}">
        <p14:creationId xmlns:p14="http://schemas.microsoft.com/office/powerpoint/2010/main" val="2986672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Une approche et un soutien institutionnels s’avéraient indispensables pour la coordination de ce projet et son intégration dans les projets actuels.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Une méthode rigoureuse était </a:t>
            </a:r>
            <a:r>
              <a:rPr lang="fr-FR" sz="1200" kern="1200" dirty="0" smtClean="0">
                <a:solidFill>
                  <a:schemeClr val="tx1"/>
                </a:solidFill>
                <a:effectLst/>
                <a:latin typeface="+mn-lt"/>
                <a:ea typeface="+mn-ea"/>
                <a:cs typeface="+mn-cs"/>
              </a:rPr>
              <a:t>nécessaire.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10</a:t>
            </a:fld>
            <a:endParaRPr lang="fr-BE"/>
          </a:p>
        </p:txBody>
      </p:sp>
    </p:spTree>
    <p:extLst>
      <p:ext uri="{BB962C8B-B14F-4D97-AF65-F5344CB8AC3E}">
        <p14:creationId xmlns:p14="http://schemas.microsoft.com/office/powerpoint/2010/main" val="72919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C’est la méthode des itinéraires cliniques qui a été choisie pour ce projet désormais institutionnel</a:t>
            </a:r>
            <a:r>
              <a:rPr lang="fr-FR" sz="1200" b="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tx1"/>
                </a:solidFill>
                <a:effectLst/>
                <a:latin typeface="+mn-lt"/>
                <a:ea typeface="+mn-ea"/>
                <a:cs typeface="+mn-cs"/>
              </a:rPr>
              <a:t>Les IC </a:t>
            </a:r>
            <a:r>
              <a:rPr lang="fr-FR" sz="1200" b="0" kern="1200" dirty="0" smtClean="0">
                <a:solidFill>
                  <a:schemeClr val="tx1"/>
                </a:solidFill>
                <a:effectLst/>
                <a:latin typeface="+mn-lt"/>
                <a:ea typeface="+mn-ea"/>
                <a:cs typeface="+mn-cs"/>
              </a:rPr>
              <a:t>permettent d’organiser et d’optimaliser les processus de soins en mettant les membres d’une équipe pluridisciplinaire d’accord sur les tâches à accomplir pour un groupe défini de patients =&gt; favorise la transparence des soins, leur standardisation et leur suivi pour une amélioration continue. </a:t>
            </a:r>
            <a:endParaRPr lang="fr-BE" sz="1200" b="0" kern="1200" dirty="0" smtClean="0">
              <a:solidFill>
                <a:schemeClr val="tx1"/>
              </a:solidFill>
              <a:effectLst/>
              <a:latin typeface="+mn-lt"/>
              <a:ea typeface="+mn-ea"/>
              <a:cs typeface="+mn-cs"/>
            </a:endParaRPr>
          </a:p>
          <a:p>
            <a:endParaRPr lang="fr-BE" baseline="0" dirty="0" smtClean="0"/>
          </a:p>
        </p:txBody>
      </p:sp>
      <p:sp>
        <p:nvSpPr>
          <p:cNvPr id="4" name="Espace réservé du numéro de diapositive 3"/>
          <p:cNvSpPr>
            <a:spLocks noGrp="1"/>
          </p:cNvSpPr>
          <p:nvPr>
            <p:ph type="sldNum" sz="quarter" idx="10"/>
          </p:nvPr>
        </p:nvSpPr>
        <p:spPr/>
        <p:txBody>
          <a:bodyPr/>
          <a:lstStyle/>
          <a:p>
            <a:pPr>
              <a:defRPr/>
            </a:pPr>
            <a:fld id="{83C59634-A83E-4314-9594-2AA3DD826053}" type="slidenum">
              <a:rPr lang="fr-BE" smtClean="0"/>
              <a:pPr>
                <a:defRPr/>
              </a:pPr>
              <a:t>11</a:t>
            </a:fld>
            <a:endParaRPr lang="fr-BE"/>
          </a:p>
        </p:txBody>
      </p:sp>
    </p:spTree>
    <p:extLst>
      <p:ext uri="{BB962C8B-B14F-4D97-AF65-F5344CB8AC3E}">
        <p14:creationId xmlns:p14="http://schemas.microsoft.com/office/powerpoint/2010/main" val="43321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Des représentants de chaque groupe de professionnel impliqué dans la prise en charge des patients opérés cardiaques se sont donc mis autour de la table, afin de décrire et de planifier le « qui fait quoi quand où » pour ces patients (le « protocole »), faisant référence aux procédures (le « Comment ?») et le tout relié aux recommandations (le « Pourquoi ? »). </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Des indicateurs de structure, de processus et de résultats ont été définis afin d’évaluer et améliorer constamment le processus.</a:t>
            </a:r>
          </a:p>
          <a:p>
            <a:r>
              <a:rPr lang="fr-FR" sz="1200" b="0" kern="1200" dirty="0" smtClean="0">
                <a:solidFill>
                  <a:schemeClr val="tx1"/>
                </a:solidFill>
                <a:effectLst/>
                <a:latin typeface="+mn-lt"/>
                <a:ea typeface="+mn-ea"/>
                <a:cs typeface="+mn-cs"/>
              </a:rPr>
              <a:t> </a:t>
            </a:r>
            <a:endParaRPr lang="fr-BE" sz="1200" b="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 </a:t>
            </a:r>
          </a:p>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12</a:t>
            </a:fld>
            <a:endParaRPr lang="fr-BE"/>
          </a:p>
        </p:txBody>
      </p:sp>
    </p:spTree>
    <p:extLst>
      <p:ext uri="{BB962C8B-B14F-4D97-AF65-F5344CB8AC3E}">
        <p14:creationId xmlns:p14="http://schemas.microsoft.com/office/powerpoint/2010/main" val="72919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Les itinéraires cliniques, de par leurs caractéristiques, leur méthodologie de développement et leurs objectifs, représentent un support de choix au développement de nombreuses </a:t>
            </a:r>
            <a:r>
              <a:rPr lang="fr-BE" sz="1200" kern="1200" dirty="0" smtClean="0">
                <a:solidFill>
                  <a:schemeClr val="tx1"/>
                </a:solidFill>
                <a:effectLst/>
                <a:latin typeface="+mn-lt"/>
                <a:ea typeface="+mn-ea"/>
                <a:cs typeface="+mn-cs"/>
              </a:rPr>
              <a:t>démarches transversales. </a:t>
            </a:r>
          </a:p>
          <a:p>
            <a:endParaRPr lang="fr-BE"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13</a:t>
            </a:fld>
            <a:endParaRPr lang="fr-BE"/>
          </a:p>
        </p:txBody>
      </p:sp>
    </p:spTree>
    <p:extLst>
      <p:ext uri="{BB962C8B-B14F-4D97-AF65-F5344CB8AC3E}">
        <p14:creationId xmlns:p14="http://schemas.microsoft.com/office/powerpoint/2010/main" val="72919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kern="1200" dirty="0" smtClean="0">
                <a:solidFill>
                  <a:schemeClr val="tx1"/>
                </a:solidFill>
                <a:effectLst/>
                <a:latin typeface="+mn-lt"/>
                <a:ea typeface="+mn-ea"/>
                <a:cs typeface="+mn-cs"/>
              </a:rPr>
              <a:t>Les mesures nécessaires à l’épargne sanguine ont été intégrées au processus décrit et mesurées par des indicateurs spécifiques, au même titre que d’autres mesures qui pourraient nous permettre de répondre aux exigences du plan pluriannuel 2013-2017 du </a:t>
            </a:r>
            <a:r>
              <a:rPr lang="fr-BE" sz="1200" b="0" kern="1200" dirty="0" err="1" smtClean="0">
                <a:solidFill>
                  <a:schemeClr val="tx1"/>
                </a:solidFill>
                <a:effectLst/>
                <a:latin typeface="+mn-lt"/>
                <a:ea typeface="+mn-ea"/>
                <a:cs typeface="+mn-cs"/>
              </a:rPr>
              <a:t>SPF</a:t>
            </a:r>
            <a:r>
              <a:rPr lang="fr-BE" sz="1200" b="0" kern="1200" dirty="0" smtClean="0">
                <a:solidFill>
                  <a:schemeClr val="tx1"/>
                </a:solidFill>
                <a:effectLst/>
                <a:latin typeface="+mn-lt"/>
                <a:ea typeface="+mn-ea"/>
                <a:cs typeface="+mn-cs"/>
              </a:rPr>
              <a:t> Santé Publique pour la qualité et la sécurité des soins, notamment dans ses thèmes </a:t>
            </a:r>
            <a:r>
              <a:rPr lang="fr-BE" sz="1200" kern="1200" dirty="0" smtClean="0">
                <a:solidFill>
                  <a:schemeClr val="tx1"/>
                </a:solidFill>
                <a:effectLst/>
                <a:latin typeface="+mn-lt"/>
                <a:ea typeface="+mn-ea"/>
                <a:cs typeface="+mn-cs"/>
              </a:rPr>
              <a:t>spécifiques  « </a:t>
            </a:r>
            <a:r>
              <a:rPr lang="fr-BE" sz="1200" kern="1200" dirty="0" err="1" smtClean="0">
                <a:solidFill>
                  <a:schemeClr val="tx1"/>
                </a:solidFill>
                <a:effectLst/>
                <a:latin typeface="+mn-lt"/>
                <a:ea typeface="+mn-ea"/>
                <a:cs typeface="+mn-cs"/>
              </a:rPr>
              <a:t>safe</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surgery</a:t>
            </a:r>
            <a:r>
              <a:rPr lang="fr-BE" sz="1200" kern="1200" dirty="0" smtClean="0">
                <a:solidFill>
                  <a:schemeClr val="tx1"/>
                </a:solidFill>
                <a:effectLst/>
                <a:latin typeface="+mn-lt"/>
                <a:ea typeface="+mn-ea"/>
                <a:cs typeface="+mn-cs"/>
              </a:rPr>
              <a:t> » et « soins </a:t>
            </a:r>
            <a:r>
              <a:rPr lang="fr-BE" sz="1200" kern="1200" dirty="0" err="1" smtClean="0">
                <a:solidFill>
                  <a:schemeClr val="tx1"/>
                </a:solidFill>
                <a:effectLst/>
                <a:latin typeface="+mn-lt"/>
                <a:ea typeface="+mn-ea"/>
                <a:cs typeface="+mn-cs"/>
              </a:rPr>
              <a:t>transmuraux</a:t>
            </a:r>
            <a:r>
              <a:rPr lang="fr-BE" sz="1200" kern="1200" dirty="0" smtClean="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14</a:t>
            </a:fld>
            <a:endParaRPr lang="fr-BE"/>
          </a:p>
        </p:txBody>
      </p:sp>
    </p:spTree>
    <p:extLst>
      <p:ext uri="{BB962C8B-B14F-4D97-AF65-F5344CB8AC3E}">
        <p14:creationId xmlns:p14="http://schemas.microsoft.com/office/powerpoint/2010/main" val="729196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Un tel projet </a:t>
            </a:r>
            <a:r>
              <a:rPr lang="fr-BE" sz="1200" b="0" kern="1200" dirty="0" smtClean="0">
                <a:solidFill>
                  <a:schemeClr val="tx1"/>
                </a:solidFill>
                <a:effectLst/>
                <a:latin typeface="+mn-lt"/>
                <a:ea typeface="+mn-ea"/>
                <a:cs typeface="+mn-cs"/>
              </a:rPr>
              <a:t>n’a pas pour ambition de rester isolé</a:t>
            </a:r>
          </a:p>
          <a:p>
            <a:r>
              <a:rPr lang="fr-FR" sz="1200" b="0" kern="1200" dirty="0" smtClean="0">
                <a:solidFill>
                  <a:schemeClr val="tx1"/>
                </a:solidFill>
                <a:effectLst/>
                <a:latin typeface="+mn-lt"/>
                <a:ea typeface="+mn-ea"/>
                <a:cs typeface="+mn-cs"/>
              </a:rPr>
              <a:t>Deux autres itinéraires cliniques sont en cours de développement dans l’institution </a:t>
            </a:r>
          </a:p>
          <a:p>
            <a:r>
              <a:rPr lang="fr-BE" sz="1200" b="0" kern="1200" dirty="0" smtClean="0">
                <a:solidFill>
                  <a:schemeClr val="tx1"/>
                </a:solidFill>
                <a:effectLst/>
                <a:latin typeface="+mn-lt"/>
                <a:ea typeface="+mn-ea"/>
                <a:cs typeface="+mn-cs"/>
              </a:rPr>
              <a:t>Le concept fera partie intégrante du nouveau </a:t>
            </a:r>
            <a:r>
              <a:rPr lang="fr-BE" sz="1200" kern="1200" dirty="0" smtClean="0">
                <a:solidFill>
                  <a:schemeClr val="tx1"/>
                </a:solidFill>
                <a:effectLst/>
                <a:latin typeface="+mn-lt"/>
                <a:ea typeface="+mn-ea"/>
                <a:cs typeface="+mn-cs"/>
              </a:rPr>
              <a:t>plan stratégique du CHU de Liège CAP 2020.</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15</a:t>
            </a:fld>
            <a:endParaRPr lang="fr-BE"/>
          </a:p>
        </p:txBody>
      </p:sp>
    </p:spTree>
    <p:extLst>
      <p:ext uri="{BB962C8B-B14F-4D97-AF65-F5344CB8AC3E}">
        <p14:creationId xmlns:p14="http://schemas.microsoft.com/office/powerpoint/2010/main" val="2322634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Sa méthode se devait donc d’être rigoureuse mais aussi reproductible et diffusable. Le CHU a rejoint le Réseau Itinéraire Clinique de Belgique, qui </a:t>
            </a:r>
            <a:r>
              <a:rPr lang="fr-FR" sz="1200" b="0" kern="1200" dirty="0" smtClean="0">
                <a:solidFill>
                  <a:schemeClr val="tx1"/>
                </a:solidFill>
                <a:effectLst/>
                <a:latin typeface="+mn-lt"/>
                <a:ea typeface="+mn-ea"/>
                <a:cs typeface="+mn-cs"/>
              </a:rPr>
              <a:t>soutien les hôpitaux dans le développement d’itinéraires cliniques et dispense des formations aux coordinateurs de ces projets.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Outre notre formation dans ce domaine, il est envisagé de former ensemble une structure interuniversitaire, pour une gestion intégrée des processus centrés sur le patient et la promotion de la qualité /sécurité des soins. </a:t>
            </a:r>
            <a:endParaRPr lang="fr-BE" sz="1200" b="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16</a:t>
            </a:fld>
            <a:endParaRPr lang="fr-BE"/>
          </a:p>
        </p:txBody>
      </p:sp>
    </p:spTree>
    <p:extLst>
      <p:ext uri="{BB962C8B-B14F-4D97-AF65-F5344CB8AC3E}">
        <p14:creationId xmlns:p14="http://schemas.microsoft.com/office/powerpoint/2010/main" val="3914621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kern="1200" baseline="0" dirty="0" smtClean="0">
                <a:solidFill>
                  <a:schemeClr val="tx1"/>
                </a:solidFill>
                <a:latin typeface="+mn-lt"/>
                <a:ea typeface="+mn-ea"/>
                <a:cs typeface="+mn-cs"/>
              </a:rPr>
              <a:t>L’</a:t>
            </a:r>
            <a:r>
              <a:rPr lang="fr-BE" sz="1200" b="0" i="0" u="none" strike="noStrike" kern="1200" baseline="0" dirty="0" err="1" smtClean="0">
                <a:solidFill>
                  <a:schemeClr val="tx1"/>
                </a:solidFill>
                <a:latin typeface="+mn-lt"/>
                <a:ea typeface="+mn-ea"/>
                <a:cs typeface="+mn-cs"/>
              </a:rPr>
              <a:t>A.R</a:t>
            </a:r>
            <a:r>
              <a:rPr lang="fr-BE" sz="1200" b="0" i="0" u="none" strike="noStrike" kern="1200" baseline="0" dirty="0" smtClean="0">
                <a:solidFill>
                  <a:schemeClr val="tx1"/>
                </a:solidFill>
                <a:latin typeface="+mn-lt"/>
                <a:ea typeface="+mn-ea"/>
                <a:cs typeface="+mn-cs"/>
              </a:rPr>
              <a:t> de 2012 </a:t>
            </a:r>
            <a:r>
              <a:rPr lang="fr-BE" sz="1200" kern="1200" dirty="0" smtClean="0">
                <a:solidFill>
                  <a:schemeClr val="tx1"/>
                </a:solidFill>
                <a:effectLst/>
                <a:latin typeface="+mn-lt"/>
                <a:ea typeface="+mn-ea"/>
                <a:cs typeface="+mn-cs"/>
              </a:rPr>
              <a:t>fixant les normes auxquelles les programmes de soins « pathologie cardiaque » doivent répondre pour être agréés,</a:t>
            </a:r>
            <a:r>
              <a:rPr lang="fr-BE" sz="1200" kern="1200" baseline="0" dirty="0" smtClean="0">
                <a:solidFill>
                  <a:schemeClr val="tx1"/>
                </a:solidFill>
                <a:effectLst/>
                <a:latin typeface="+mn-lt"/>
                <a:ea typeface="+mn-ea"/>
                <a:cs typeface="+mn-cs"/>
              </a:rPr>
              <a:t> </a:t>
            </a:r>
            <a:r>
              <a:rPr lang="fr-BE" sz="1200" b="0" i="0" u="none" strike="noStrike" kern="1200" baseline="0" dirty="0" smtClean="0">
                <a:solidFill>
                  <a:schemeClr val="tx1"/>
                </a:solidFill>
                <a:latin typeface="+mn-lt"/>
                <a:ea typeface="+mn-ea"/>
                <a:cs typeface="+mn-cs"/>
              </a:rPr>
              <a:t>impose à tous les hôpitaux aigus pratiquant de la cardiologie de s’inscrire dans un réseau afin d’optimaliser la prise en charge des patients et de produire un manuel qualité décrivant les protocoles de soins. </a:t>
            </a:r>
          </a:p>
          <a:p>
            <a:r>
              <a:rPr lang="fr-BE" sz="1200" b="0" i="0" u="none" strike="noStrike" kern="1200" baseline="0" dirty="0" smtClean="0">
                <a:solidFill>
                  <a:schemeClr val="tx1"/>
                </a:solidFill>
                <a:latin typeface="+mn-lt"/>
                <a:ea typeface="+mn-ea"/>
                <a:cs typeface="+mn-cs"/>
              </a:rPr>
              <a:t>Fin 2013, la Convention </a:t>
            </a:r>
            <a:r>
              <a:rPr lang="fr-BE" sz="1200" b="0" i="0" u="none" strike="noStrike" kern="1200" baseline="0" dirty="0" err="1" smtClean="0">
                <a:solidFill>
                  <a:schemeClr val="tx1"/>
                </a:solidFill>
                <a:latin typeface="+mn-lt"/>
                <a:ea typeface="+mn-ea"/>
                <a:cs typeface="+mn-cs"/>
              </a:rPr>
              <a:t>RESCUE</a:t>
            </a:r>
            <a:r>
              <a:rPr lang="fr-BE" sz="1200" b="0" i="0" u="none" strike="noStrike" kern="1200" baseline="0" dirty="0" smtClean="0">
                <a:solidFill>
                  <a:schemeClr val="tx1"/>
                </a:solidFill>
                <a:latin typeface="+mn-lt"/>
                <a:ea typeface="+mn-ea"/>
                <a:cs typeface="+mn-cs"/>
              </a:rPr>
              <a:t> (Réseau Cardiaque Universitaire </a:t>
            </a:r>
            <a:r>
              <a:rPr lang="fr-BE" sz="1200" b="0" i="0" u="none" strike="noStrike" kern="1200" baseline="0" dirty="0" err="1" smtClean="0">
                <a:solidFill>
                  <a:schemeClr val="tx1"/>
                </a:solidFill>
                <a:latin typeface="+mn-lt"/>
                <a:ea typeface="+mn-ea"/>
                <a:cs typeface="+mn-cs"/>
              </a:rPr>
              <a:t>Eurorégional</a:t>
            </a:r>
            <a:r>
              <a:rPr lang="fr-BE" sz="1200" b="0" i="0" u="none" strike="noStrike" kern="1200" baseline="0" dirty="0" smtClean="0">
                <a:solidFill>
                  <a:schemeClr val="tx1"/>
                </a:solidFill>
                <a:latin typeface="+mn-lt"/>
                <a:ea typeface="+mn-ea"/>
                <a:cs typeface="+mn-cs"/>
              </a:rPr>
              <a:t>) a été signée entre les hôpitaux aigus liégeois, des hôpitaux de la Province de Luxembourg et des cercles de médecins généralistes. </a:t>
            </a:r>
            <a:r>
              <a:rPr lang="fr-BE" sz="1200" kern="1200" dirty="0" smtClean="0">
                <a:solidFill>
                  <a:schemeClr val="tx1"/>
                </a:solidFill>
                <a:effectLst/>
                <a:latin typeface="+mn-lt"/>
                <a:ea typeface="+mn-ea"/>
                <a:cs typeface="+mn-cs"/>
              </a:rPr>
              <a:t>Ce projet devrait à terme être relié au </a:t>
            </a:r>
            <a:r>
              <a:rPr lang="fr-FR" sz="1200" kern="1200" dirty="0" smtClean="0">
                <a:solidFill>
                  <a:schemeClr val="tx1"/>
                </a:solidFill>
                <a:effectLst/>
                <a:latin typeface="+mn-lt"/>
                <a:ea typeface="+mn-ea"/>
                <a:cs typeface="+mn-cs"/>
              </a:rPr>
              <a:t>manuel cardiologique pluridisciplinaire, </a:t>
            </a:r>
            <a:r>
              <a:rPr lang="fr-BE" sz="1200" kern="1200" dirty="0" smtClean="0">
                <a:solidFill>
                  <a:schemeClr val="tx1"/>
                </a:solidFill>
                <a:effectLst/>
                <a:latin typeface="+mn-lt"/>
                <a:ea typeface="+mn-ea"/>
                <a:cs typeface="+mn-cs"/>
              </a:rPr>
              <a:t>dans sa partie relative au </a:t>
            </a:r>
            <a:r>
              <a:rPr lang="fr-FR" sz="1200" kern="1200" dirty="0" smtClean="0">
                <a:solidFill>
                  <a:schemeClr val="tx1"/>
                </a:solidFill>
                <a:effectLst/>
                <a:latin typeface="+mn-lt"/>
                <a:ea typeface="+mn-ea"/>
                <a:cs typeface="+mn-cs"/>
              </a:rPr>
              <a:t>programme de soins « pathologie cardiaque »</a:t>
            </a:r>
            <a:r>
              <a:rPr lang="fr-BE" sz="1200" kern="1200" dirty="0" smtClean="0">
                <a:solidFill>
                  <a:schemeClr val="tx1"/>
                </a:solidFill>
                <a:effectLst/>
                <a:latin typeface="+mn-lt"/>
                <a:ea typeface="+mn-ea"/>
                <a:cs typeface="+mn-cs"/>
              </a:rPr>
              <a:t> B3. </a:t>
            </a:r>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17</a:t>
            </a:fld>
            <a:endParaRPr lang="fr-BE"/>
          </a:p>
        </p:txBody>
      </p:sp>
    </p:spTree>
    <p:extLst>
      <p:ext uri="{BB962C8B-B14F-4D97-AF65-F5344CB8AC3E}">
        <p14:creationId xmlns:p14="http://schemas.microsoft.com/office/powerpoint/2010/main" val="237213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18</a:t>
            </a:fld>
            <a:endParaRPr lang="fr-BE"/>
          </a:p>
        </p:txBody>
      </p:sp>
    </p:spTree>
    <p:extLst>
      <p:ext uri="{BB962C8B-B14F-4D97-AF65-F5344CB8AC3E}">
        <p14:creationId xmlns:p14="http://schemas.microsoft.com/office/powerpoint/2010/main" val="232263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Le projet itinéraire clinique chirurgical cardiaque est un exemple de projet </a:t>
            </a:r>
            <a:r>
              <a:rPr lang="fr-BE" sz="1200" b="0" kern="1200" dirty="0" err="1" smtClean="0">
                <a:solidFill>
                  <a:schemeClr val="tx1"/>
                </a:solidFill>
                <a:effectLst/>
                <a:latin typeface="+mn-lt"/>
                <a:ea typeface="+mn-ea"/>
                <a:cs typeface="+mn-cs"/>
              </a:rPr>
              <a:t>bottom</a:t>
            </a:r>
            <a:r>
              <a:rPr lang="fr-BE" sz="1200" b="0" kern="1200" dirty="0" smtClean="0">
                <a:solidFill>
                  <a:schemeClr val="tx1"/>
                </a:solidFill>
                <a:effectLst/>
                <a:latin typeface="+mn-lt"/>
                <a:ea typeface="+mn-ea"/>
                <a:cs typeface="+mn-cs"/>
              </a:rPr>
              <a:t>-up ; d’une problématique générale est né un projet local répondant à une réalité de terrain. Son évolution et sa mise en œuvre ont rencontré les objectifs stratégiques de l’institution, rejoignant et générant d’autres projets internes et trouvant une synergie avec des projets nationaux et interuniversitaires</a:t>
            </a:r>
          </a:p>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19</a:t>
            </a:fld>
            <a:endParaRPr lang="fr-BE"/>
          </a:p>
        </p:txBody>
      </p:sp>
    </p:spTree>
    <p:extLst>
      <p:ext uri="{BB962C8B-B14F-4D97-AF65-F5344CB8AC3E}">
        <p14:creationId xmlns:p14="http://schemas.microsoft.com/office/powerpoint/2010/main" val="81235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2</a:t>
            </a:fld>
            <a:endParaRPr lang="fr-BE"/>
          </a:p>
        </p:txBody>
      </p:sp>
    </p:spTree>
    <p:extLst>
      <p:ext uri="{BB962C8B-B14F-4D97-AF65-F5344CB8AC3E}">
        <p14:creationId xmlns:p14="http://schemas.microsoft.com/office/powerpoint/2010/main" val="729196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Aux directeurs, chefs de départements et chefs de service… : observez vos agents de terrains, donnez-leur la parole et invitez les à s’investir dans des projets de diverses ampleurs… vous pourriez être très étonnés de l’énergie et des idées que vous y trouverez</a:t>
            </a:r>
          </a:p>
          <a:p>
            <a:r>
              <a:rPr lang="fr-BE" sz="1200" kern="1200" dirty="0" smtClean="0">
                <a:solidFill>
                  <a:schemeClr val="tx1"/>
                </a:solidFill>
                <a:effectLst/>
                <a:latin typeface="+mn-lt"/>
                <a:ea typeface="+mn-ea"/>
                <a:cs typeface="+mn-cs"/>
              </a:rPr>
              <a:t>Au personnel de terrain</a:t>
            </a:r>
            <a:r>
              <a:rPr lang="fr-BE" sz="1200" kern="1200" smtClean="0">
                <a:solidFill>
                  <a:schemeClr val="tx1"/>
                </a:solidFill>
                <a:effectLst/>
                <a:latin typeface="+mn-lt"/>
                <a:ea typeface="+mn-ea"/>
                <a:cs typeface="+mn-cs"/>
              </a:rPr>
              <a:t>, cliniciens,</a:t>
            </a:r>
            <a:r>
              <a:rPr lang="fr-BE" sz="1200" kern="1200" baseline="0" smtClean="0">
                <a:solidFill>
                  <a:schemeClr val="tx1"/>
                </a:solidFill>
                <a:effectLst/>
                <a:latin typeface="+mn-lt"/>
                <a:ea typeface="+mn-ea"/>
                <a:cs typeface="+mn-cs"/>
              </a:rPr>
              <a:t> </a:t>
            </a:r>
            <a:r>
              <a:rPr lang="fr-BE" sz="1200" kern="120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osez répondre à l’appel, osez vous lancer dans la discussion et le débat, et ainsi construire ensemble l’hôpital de demain.</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4157B4C-E825-44CB-B20A-94EDC6C3A505}" type="slidenum">
              <a:rPr lang="fr-BE" smtClean="0">
                <a:solidFill>
                  <a:prstClr val="black"/>
                </a:solidFill>
              </a:rPr>
              <a:pPr/>
              <a:t>20</a:t>
            </a:fld>
            <a:endParaRPr lang="fr-BE">
              <a:solidFill>
                <a:prstClr val="black"/>
              </a:solidFill>
            </a:endParaRPr>
          </a:p>
        </p:txBody>
      </p:sp>
    </p:spTree>
    <p:extLst>
      <p:ext uri="{BB962C8B-B14F-4D97-AF65-F5344CB8AC3E}">
        <p14:creationId xmlns:p14="http://schemas.microsoft.com/office/powerpoint/2010/main" val="298667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L’aventure a débuté il y a quelques </a:t>
            </a:r>
            <a:r>
              <a:rPr lang="fr-BE" sz="1200" b="0" kern="1200" dirty="0" smtClean="0">
                <a:solidFill>
                  <a:schemeClr val="tx1"/>
                </a:solidFill>
                <a:effectLst/>
                <a:latin typeface="+mn-lt"/>
                <a:ea typeface="+mn-ea"/>
                <a:cs typeface="+mn-cs"/>
              </a:rPr>
              <a:t>années</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Prise </a:t>
            </a:r>
            <a:r>
              <a:rPr lang="fr-BE" sz="1200" b="0" kern="1200" dirty="0" smtClean="0">
                <a:solidFill>
                  <a:schemeClr val="tx1"/>
                </a:solidFill>
                <a:effectLst/>
                <a:latin typeface="+mn-lt"/>
                <a:ea typeface="+mn-ea"/>
                <a:cs typeface="+mn-cs"/>
              </a:rPr>
              <a:t>de conscience collective d’un risque de pénurie de produits sanguins labiles et des risques liés tant à l’anémie qu’à son traitement par la transfusion. </a:t>
            </a:r>
            <a:endParaRPr lang="fr-BE"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Ces </a:t>
            </a:r>
            <a:r>
              <a:rPr lang="fr-BE" sz="1200" b="0" kern="1200" dirty="0" smtClean="0">
                <a:solidFill>
                  <a:schemeClr val="tx1"/>
                </a:solidFill>
                <a:effectLst/>
                <a:latin typeface="+mn-lt"/>
                <a:ea typeface="+mn-ea"/>
                <a:cs typeface="+mn-cs"/>
              </a:rPr>
              <a:t>réalités imposaient aux secteurs de la santé de rationaliser l’utilisation des produits sanguins et de prévenir le besoin transfusionnel</a:t>
            </a:r>
            <a:r>
              <a:rPr lang="fr-BE" sz="1200" kern="1200" dirty="0" smtClean="0">
                <a:solidFill>
                  <a:schemeClr val="tx1"/>
                </a:solidFill>
                <a:effectLst/>
                <a:latin typeface="+mn-lt"/>
                <a:ea typeface="+mn-ea"/>
                <a:cs typeface="+mn-cs"/>
              </a:rPr>
              <a:t>, c’est-à-dire de faire de l’épargne sanguine. </a:t>
            </a:r>
          </a:p>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3</a:t>
            </a:fld>
            <a:endParaRPr lang="fr-BE"/>
          </a:p>
        </p:txBody>
      </p:sp>
    </p:spTree>
    <p:extLst>
      <p:ext uri="{BB962C8B-B14F-4D97-AF65-F5344CB8AC3E}">
        <p14:creationId xmlns:p14="http://schemas.microsoft.com/office/powerpoint/2010/main" val="72919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4</a:t>
            </a:fld>
            <a:endParaRPr lang="fr-BE"/>
          </a:p>
        </p:txBody>
      </p:sp>
    </p:spTree>
    <p:extLst>
      <p:ext uri="{BB962C8B-B14F-4D97-AF65-F5344CB8AC3E}">
        <p14:creationId xmlns:p14="http://schemas.microsoft.com/office/powerpoint/2010/main" val="72919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5</a:t>
            </a:fld>
            <a:endParaRPr lang="fr-BE"/>
          </a:p>
        </p:txBody>
      </p:sp>
    </p:spTree>
    <p:extLst>
      <p:ext uri="{BB962C8B-B14F-4D97-AF65-F5344CB8AC3E}">
        <p14:creationId xmlns:p14="http://schemas.microsoft.com/office/powerpoint/2010/main" val="72919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Les publications sur ce thème se sont succédées. </a:t>
            </a:r>
            <a:endParaRPr lang="fr-BE"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Les </a:t>
            </a:r>
            <a:r>
              <a:rPr lang="fr-BE" sz="1200" b="0" kern="1200" dirty="0" smtClean="0">
                <a:solidFill>
                  <a:schemeClr val="tx1"/>
                </a:solidFill>
                <a:effectLst/>
                <a:latin typeface="+mn-lt"/>
                <a:ea typeface="+mn-ea"/>
                <a:cs typeface="+mn-cs"/>
              </a:rPr>
              <a:t>programmes d’épargne sanguine devenaient aussi nombreux et variables que le nombre de centres et d’auteurs qui les élaboraient</a:t>
            </a:r>
            <a:r>
              <a:rPr lang="fr-BE" sz="1200" b="0" kern="1200" baseline="0" dirty="0" smtClean="0">
                <a:solidFill>
                  <a:schemeClr val="tx1"/>
                </a:solidFill>
                <a:effectLst/>
                <a:latin typeface="+mn-lt"/>
                <a:ea typeface="+mn-ea"/>
                <a:cs typeface="+mn-cs"/>
              </a:rPr>
              <a:t> </a:t>
            </a:r>
            <a:endParaRPr lang="fr-BE"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Un </a:t>
            </a:r>
            <a:r>
              <a:rPr lang="fr-BE" sz="1200" b="0" kern="1200" dirty="0" smtClean="0">
                <a:solidFill>
                  <a:schemeClr val="tx1"/>
                </a:solidFill>
                <a:effectLst/>
                <a:latin typeface="+mn-lt"/>
                <a:ea typeface="+mn-ea"/>
                <a:cs typeface="+mn-cs"/>
              </a:rPr>
              <a:t>tel programme nécessite une approche globale et pluridisciplinaire </a:t>
            </a:r>
            <a:r>
              <a:rPr lang="fr-BE" sz="1200" b="0" kern="1200" dirty="0" smtClean="0">
                <a:solidFill>
                  <a:schemeClr val="tx1"/>
                </a:solidFill>
                <a:effectLst/>
                <a:latin typeface="+mn-lt"/>
                <a:ea typeface="+mn-ea"/>
                <a:cs typeface="+mn-cs"/>
              </a:rPr>
              <a:t>=&gt; étroitement </a:t>
            </a:r>
            <a:r>
              <a:rPr lang="fr-BE" sz="1200" b="0" kern="1200" dirty="0" smtClean="0">
                <a:solidFill>
                  <a:schemeClr val="tx1"/>
                </a:solidFill>
                <a:effectLst/>
                <a:latin typeface="+mn-lt"/>
                <a:ea typeface="+mn-ea"/>
                <a:cs typeface="+mn-cs"/>
              </a:rPr>
              <a:t>lié à la pratique clinique du secteur, à sa structure sociale et à son organisation propre.</a:t>
            </a:r>
          </a:p>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6</a:t>
            </a:fld>
            <a:endParaRPr lang="fr-BE"/>
          </a:p>
        </p:txBody>
      </p:sp>
    </p:spTree>
    <p:extLst>
      <p:ext uri="{BB962C8B-B14F-4D97-AF65-F5344CB8AC3E}">
        <p14:creationId xmlns:p14="http://schemas.microsoft.com/office/powerpoint/2010/main" val="31508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kern="1200" dirty="0" smtClean="0">
                <a:solidFill>
                  <a:schemeClr val="tx1"/>
                </a:solidFill>
                <a:effectLst/>
                <a:latin typeface="+mn-lt"/>
                <a:ea typeface="+mn-ea"/>
                <a:cs typeface="+mn-cs"/>
              </a:rPr>
              <a:t>Le CHU a </a:t>
            </a:r>
            <a:r>
              <a:rPr lang="fr-BE" sz="1200" b="0" kern="1200" dirty="0" smtClean="0">
                <a:solidFill>
                  <a:schemeClr val="tx1"/>
                </a:solidFill>
                <a:effectLst/>
                <a:latin typeface="+mn-lt"/>
                <a:ea typeface="+mn-ea"/>
                <a:cs typeface="+mn-cs"/>
              </a:rPr>
              <a:t>soutenu les recherches qu’une infirmière </a:t>
            </a:r>
            <a:r>
              <a:rPr lang="fr-BE" sz="1200" kern="1200" dirty="0" smtClean="0">
                <a:solidFill>
                  <a:schemeClr val="tx1"/>
                </a:solidFill>
                <a:effectLst/>
                <a:latin typeface="+mn-lt"/>
                <a:ea typeface="+mn-ea"/>
                <a:cs typeface="+mn-cs"/>
              </a:rPr>
              <a:t>perfusionniste entreprenait dans ce </a:t>
            </a:r>
            <a:r>
              <a:rPr lang="fr-BE" sz="1200" kern="1200" dirty="0" smtClean="0">
                <a:solidFill>
                  <a:schemeClr val="tx1"/>
                </a:solidFill>
                <a:effectLst/>
                <a:latin typeface="+mn-lt"/>
                <a:ea typeface="+mn-ea"/>
                <a:cs typeface="+mn-cs"/>
              </a:rPr>
              <a:t>domaine </a:t>
            </a:r>
            <a:r>
              <a:rPr lang="fr-BE" sz="1200" kern="1200" dirty="0" smtClean="0">
                <a:solidFill>
                  <a:schemeClr val="tx1"/>
                </a:solidFill>
                <a:effectLst/>
                <a:latin typeface="+mn-lt"/>
                <a:ea typeface="+mn-ea"/>
                <a:cs typeface="+mn-cs"/>
              </a:rPr>
              <a:t>en chirurgie cardiaque.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7</a:t>
            </a:fld>
            <a:endParaRPr lang="fr-BE"/>
          </a:p>
        </p:txBody>
      </p:sp>
    </p:spTree>
    <p:extLst>
      <p:ext uri="{BB962C8B-B14F-4D97-AF65-F5344CB8AC3E}">
        <p14:creationId xmlns:p14="http://schemas.microsoft.com/office/powerpoint/2010/main" val="129451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Ces recherches ont débuté par la description des pratiques en chirurgie cardiaque et par l’analyse de leurs résultats en comparaison des résultats publiés dans la littérature. Cet état des lieux a permis d’identifier plusieurs éléments qui pouvaient être améliorés dans la période péri-opératoire. </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En plus de mesures très spécifiques comme le traitement de l’anémie, la récupération du sang épanché et la lutte contre l’hémodilution postopératoire, des mesures plus générales étaient mises en avant et concernaient notamment le support informatique, la communication interprofessionnelle et le circuit de distribution des </a:t>
            </a:r>
            <a:r>
              <a:rPr lang="fr-BE" sz="1200" b="0" kern="1200" dirty="0" err="1" smtClean="0">
                <a:solidFill>
                  <a:schemeClr val="tx1"/>
                </a:solidFill>
                <a:effectLst/>
                <a:latin typeface="+mn-lt"/>
                <a:ea typeface="+mn-ea"/>
                <a:cs typeface="+mn-cs"/>
              </a:rPr>
              <a:t>PSL</a:t>
            </a:r>
            <a:r>
              <a:rPr lang="fr-BE" sz="1200" b="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Certaines actions d’amélioration rejoignaient d’autres projets déjà en cours ou à venir au sein de l’institution. </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dirty="0" smtClean="0">
                <a:solidFill>
                  <a:schemeClr val="tx1"/>
                </a:solidFill>
                <a:effectLst/>
                <a:latin typeface="+mn-lt"/>
                <a:ea typeface="+mn-ea"/>
                <a:cs typeface="+mn-cs"/>
              </a:rPr>
              <a:t>L</a:t>
            </a:r>
            <a:r>
              <a:rPr lang="fr-FR" sz="1200" b="0" kern="1200" dirty="0" smtClean="0">
                <a:solidFill>
                  <a:schemeClr val="tx1"/>
                </a:solidFill>
                <a:effectLst/>
                <a:latin typeface="+mn-lt"/>
                <a:ea typeface="+mn-ea"/>
                <a:cs typeface="+mn-cs"/>
              </a:rPr>
              <a:t>e périmètre couvert dépassait largement le cadre du service de chirurgie cardio-vasculaire.</a:t>
            </a:r>
            <a:endParaRPr lang="fr-BE" sz="1200" b="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8</a:t>
            </a:fld>
            <a:endParaRPr lang="fr-BE"/>
          </a:p>
        </p:txBody>
      </p:sp>
    </p:spTree>
    <p:extLst>
      <p:ext uri="{BB962C8B-B14F-4D97-AF65-F5344CB8AC3E}">
        <p14:creationId xmlns:p14="http://schemas.microsoft.com/office/powerpoint/2010/main" val="129451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La collaboration d’acteurs </a:t>
            </a:r>
            <a:r>
              <a:rPr lang="fr-FR" sz="1200" kern="1200" dirty="0" smtClean="0">
                <a:solidFill>
                  <a:schemeClr val="tx1"/>
                </a:solidFill>
                <a:effectLst/>
                <a:latin typeface="+mn-lt"/>
                <a:ea typeface="+mn-ea"/>
                <a:cs typeface="+mn-cs"/>
              </a:rPr>
              <a:t>internes mais aussi externes était nécessaire, diverses unités de soins étaient impliquées, ainsi que de nombreux services et département différents, relevant d’autorités différentes. </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t>9</a:t>
            </a:fld>
            <a:endParaRPr lang="fr-BE"/>
          </a:p>
        </p:txBody>
      </p:sp>
    </p:spTree>
    <p:extLst>
      <p:ext uri="{BB962C8B-B14F-4D97-AF65-F5344CB8AC3E}">
        <p14:creationId xmlns:p14="http://schemas.microsoft.com/office/powerpoint/2010/main" val="72919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B48256C0-768E-4D3D-A5F0-AE6EE06410FB}" type="datetimeFigureOut">
              <a:rPr lang="fr-BE" smtClean="0"/>
              <a:t>9/07/2014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409892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48256C0-768E-4D3D-A5F0-AE6EE06410FB}" type="datetimeFigureOut">
              <a:rPr lang="fr-BE" smtClean="0"/>
              <a:t>9/07/2014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231546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48256C0-768E-4D3D-A5F0-AE6EE06410FB}" type="datetimeFigureOut">
              <a:rPr lang="fr-BE" smtClean="0"/>
              <a:t>9/07/2014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214193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3CC9963-E3B4-4ED0-9131-9A351D5D0FF3}" type="datetimeFigureOut">
              <a:rPr lang="fr-BE" smtClean="0"/>
              <a:pPr/>
              <a:t>9/07/2014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222633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3CC9963-E3B4-4ED0-9131-9A351D5D0FF3}" type="datetimeFigureOut">
              <a:rPr lang="fr-BE" smtClean="0"/>
              <a:pPr/>
              <a:t>9/07/2014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263115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83CC9963-E3B4-4ED0-9131-9A351D5D0FF3}" type="datetimeFigureOut">
              <a:rPr lang="fr-BE" smtClean="0"/>
              <a:pPr/>
              <a:t>9/07/2014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66774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3CC9963-E3B4-4ED0-9131-9A351D5D0FF3}" type="datetimeFigureOut">
              <a:rPr lang="fr-BE" smtClean="0"/>
              <a:pPr/>
              <a:t>9/07/2014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4575106-9143-4FC8-B756-2D816C218EA6}" type="slidenum">
              <a:rPr lang="fr-BE" smtClean="0"/>
              <a:pPr/>
              <a:t>‹N°›</a:t>
            </a:fld>
            <a:endParaRPr lang="fr-BE"/>
          </a:p>
        </p:txBody>
      </p:sp>
      <p:sp>
        <p:nvSpPr>
          <p:cNvPr id="8" name="Title 7"/>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1888439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3CC9963-E3B4-4ED0-9131-9A351D5D0FF3}" type="datetimeFigureOut">
              <a:rPr lang="fr-BE" smtClean="0"/>
              <a:pPr/>
              <a:t>9/07/2014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201609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3CC9963-E3B4-4ED0-9131-9A351D5D0FF3}" type="datetimeFigureOut">
              <a:rPr lang="fr-BE" smtClean="0"/>
              <a:pPr/>
              <a:t>9/07/2014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4202981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C9963-E3B4-4ED0-9131-9A351D5D0FF3}" type="datetimeFigureOut">
              <a:rPr lang="fr-BE" smtClean="0"/>
              <a:pPr/>
              <a:t>9/07/2014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3500840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83CC9963-E3B4-4ED0-9131-9A351D5D0FF3}" type="datetimeFigureOut">
              <a:rPr lang="fr-BE" smtClean="0"/>
              <a:pPr/>
              <a:t>9/07/2014</a:t>
            </a:fld>
            <a:endParaRPr lang="fr-BE"/>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BE">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4575106-9143-4FC8-B756-2D816C218EA6}" type="slidenum">
              <a:rPr lang="fr-BE" smtClean="0">
                <a:solidFill>
                  <a:srgbClr val="434342"/>
                </a:solidFill>
              </a:rPr>
              <a:pPr/>
              <a:t>‹N°›</a:t>
            </a:fld>
            <a:endParaRPr lang="fr-BE">
              <a:solidFill>
                <a:srgbClr val="434342"/>
              </a:solidFill>
            </a:endParaRPr>
          </a:p>
        </p:txBody>
      </p:sp>
    </p:spTree>
    <p:extLst>
      <p:ext uri="{BB962C8B-B14F-4D97-AF65-F5344CB8AC3E}">
        <p14:creationId xmlns:p14="http://schemas.microsoft.com/office/powerpoint/2010/main" val="57732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48256C0-768E-4D3D-A5F0-AE6EE06410FB}" type="datetimeFigureOut">
              <a:rPr lang="fr-BE" smtClean="0"/>
              <a:t>9/07/2014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3292343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3CC9963-E3B4-4ED0-9131-9A351D5D0FF3}" type="datetimeFigureOut">
              <a:rPr lang="fr-BE" smtClean="0"/>
              <a:pPr/>
              <a:t>9/07/2014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2916739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3CC9963-E3B4-4ED0-9131-9A351D5D0FF3}" type="datetimeFigureOut">
              <a:rPr lang="fr-BE" smtClean="0"/>
              <a:pPr/>
              <a:t>9/07/2014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372958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3CC9963-E3B4-4ED0-9131-9A351D5D0FF3}" type="datetimeFigureOut">
              <a:rPr lang="fr-BE" smtClean="0"/>
              <a:pPr/>
              <a:t>9/07/2014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4575106-9143-4FC8-B756-2D816C218EA6}" type="slidenum">
              <a:rPr lang="fr-BE" smtClean="0"/>
              <a:pPr/>
              <a:t>‹N°›</a:t>
            </a:fld>
            <a:endParaRPr lang="fr-BE"/>
          </a:p>
        </p:txBody>
      </p:sp>
    </p:spTree>
    <p:extLst>
      <p:ext uri="{BB962C8B-B14F-4D97-AF65-F5344CB8AC3E}">
        <p14:creationId xmlns:p14="http://schemas.microsoft.com/office/powerpoint/2010/main" val="22917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48256C0-768E-4D3D-A5F0-AE6EE06410FB}" type="datetimeFigureOut">
              <a:rPr lang="fr-BE" smtClean="0"/>
              <a:t>9/07/2014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366655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B48256C0-768E-4D3D-A5F0-AE6EE06410FB}" type="datetimeFigureOut">
              <a:rPr lang="fr-BE" smtClean="0"/>
              <a:t>9/07/2014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342028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B48256C0-768E-4D3D-A5F0-AE6EE06410FB}" type="datetimeFigureOut">
              <a:rPr lang="fr-BE" smtClean="0"/>
              <a:t>9/07/2014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171440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B48256C0-768E-4D3D-A5F0-AE6EE06410FB}" type="datetimeFigureOut">
              <a:rPr lang="fr-BE" smtClean="0"/>
              <a:t>9/07/2014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204734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8256C0-768E-4D3D-A5F0-AE6EE06410FB}" type="datetimeFigureOut">
              <a:rPr lang="fr-BE" smtClean="0"/>
              <a:t>9/07/2014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364908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48256C0-768E-4D3D-A5F0-AE6EE06410FB}" type="datetimeFigureOut">
              <a:rPr lang="fr-BE" smtClean="0"/>
              <a:t>9/07/2014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25297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48256C0-768E-4D3D-A5F0-AE6EE06410FB}" type="datetimeFigureOut">
              <a:rPr lang="fr-BE" smtClean="0"/>
              <a:t>9/07/2014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DF8417A-55DD-4B5C-9A88-6EFEE5A1E5F5}" type="slidenum">
              <a:rPr lang="fr-BE" smtClean="0"/>
              <a:t>‹N°›</a:t>
            </a:fld>
            <a:endParaRPr lang="fr-BE"/>
          </a:p>
        </p:txBody>
      </p:sp>
    </p:spTree>
    <p:extLst>
      <p:ext uri="{BB962C8B-B14F-4D97-AF65-F5344CB8AC3E}">
        <p14:creationId xmlns:p14="http://schemas.microsoft.com/office/powerpoint/2010/main" val="359298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256C0-768E-4D3D-A5F0-AE6EE06410FB}" type="datetimeFigureOut">
              <a:rPr lang="fr-BE" smtClean="0"/>
              <a:t>9/07/2014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8417A-55DD-4B5C-9A88-6EFEE5A1E5F5}" type="slidenum">
              <a:rPr lang="fr-BE" smtClean="0"/>
              <a:t>‹N°›</a:t>
            </a:fld>
            <a:endParaRPr lang="fr-BE"/>
          </a:p>
        </p:txBody>
      </p:sp>
    </p:spTree>
    <p:extLst>
      <p:ext uri="{BB962C8B-B14F-4D97-AF65-F5344CB8AC3E}">
        <p14:creationId xmlns:p14="http://schemas.microsoft.com/office/powerpoint/2010/main" val="3750001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3CC9963-E3B4-4ED0-9131-9A351D5D0FF3}" type="datetimeFigureOut">
              <a:rPr lang="fr-BE" smtClean="0"/>
              <a:pPr/>
              <a:t>9/07/2014</a:t>
            </a:fld>
            <a:endParaRPr lang="fr-BE"/>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BE"/>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4575106-9143-4FC8-B756-2D816C218EA6}" type="slidenum">
              <a:rPr lang="fr-BE" smtClean="0"/>
              <a:pPr/>
              <a:t>‹N°›</a:t>
            </a:fld>
            <a:endParaRPr lang="fr-BE"/>
          </a:p>
        </p:txBody>
      </p:sp>
    </p:spTree>
    <p:extLst>
      <p:ext uri="{BB962C8B-B14F-4D97-AF65-F5344CB8AC3E}">
        <p14:creationId xmlns:p14="http://schemas.microsoft.com/office/powerpoint/2010/main" val="2109367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BE" sz="3600" dirty="0" smtClean="0"/>
              <a:t>Du PROCESSUS</a:t>
            </a:r>
            <a:br>
              <a:rPr lang="fr-BE" sz="3600" dirty="0" smtClean="0"/>
            </a:br>
            <a:r>
              <a:rPr lang="fr-BE" sz="3600" dirty="0" smtClean="0"/>
              <a:t>aux soins intégrés</a:t>
            </a:r>
            <a:endParaRPr lang="fr-BE" sz="3600" dirty="0"/>
          </a:p>
        </p:txBody>
      </p:sp>
      <p:sp>
        <p:nvSpPr>
          <p:cNvPr id="3" name="ZoneTexte 2"/>
          <p:cNvSpPr txBox="1"/>
          <p:nvPr/>
        </p:nvSpPr>
        <p:spPr>
          <a:xfrm>
            <a:off x="3779912" y="4512022"/>
            <a:ext cx="4824536" cy="830997"/>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400" dirty="0" smtClean="0">
                <a:solidFill>
                  <a:srgbClr val="000000"/>
                </a:solidFill>
                <a:latin typeface="Arial" panose="020B0604020202020204" pitchFamily="34" charset="0"/>
                <a:cs typeface="Arial" panose="020B0604020202020204" pitchFamily="34" charset="0"/>
              </a:rPr>
              <a:t>Expérience de gestion de projet </a:t>
            </a:r>
          </a:p>
          <a:p>
            <a:pPr algn="ctr"/>
            <a:r>
              <a:rPr lang="fr-BE" sz="2400" dirty="0" err="1" smtClean="0">
                <a:solidFill>
                  <a:srgbClr val="000000"/>
                </a:solidFill>
                <a:latin typeface="Arial" panose="020B0604020202020204" pitchFamily="34" charset="0"/>
                <a:cs typeface="Arial" panose="020B0604020202020204" pitchFamily="34" charset="0"/>
              </a:rPr>
              <a:t>Bottom</a:t>
            </a:r>
            <a:r>
              <a:rPr lang="fr-BE" sz="2400" dirty="0" smtClean="0">
                <a:solidFill>
                  <a:srgbClr val="000000"/>
                </a:solidFill>
                <a:latin typeface="Arial" panose="020B0604020202020204" pitchFamily="34" charset="0"/>
                <a:cs typeface="Arial" panose="020B0604020202020204" pitchFamily="34" charset="0"/>
              </a:rPr>
              <a:t> - Up</a:t>
            </a:r>
            <a:endParaRPr lang="fr-BE" sz="2400" dirty="0">
              <a:solidFill>
                <a:srgbClr val="000000"/>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93296"/>
            <a:ext cx="1132003" cy="648072"/>
          </a:xfrm>
          <a:prstGeom prst="rect">
            <a:avLst/>
          </a:prstGeom>
        </p:spPr>
      </p:pic>
      <p:sp>
        <p:nvSpPr>
          <p:cNvPr id="6" name="ZoneTexte 5"/>
          <p:cNvSpPr txBox="1"/>
          <p:nvPr/>
        </p:nvSpPr>
        <p:spPr>
          <a:xfrm>
            <a:off x="3779912" y="6085392"/>
            <a:ext cx="3888512" cy="646331"/>
          </a:xfrm>
          <a:prstGeom prst="rect">
            <a:avLst/>
          </a:prstGeom>
          <a:noFill/>
        </p:spPr>
        <p:txBody>
          <a:bodyPr wrap="square" rtlCol="0">
            <a:spAutoFit/>
          </a:bodyPr>
          <a:lstStyle/>
          <a:p>
            <a:pPr algn="r"/>
            <a:r>
              <a:rPr lang="fr-BE" dirty="0" smtClean="0">
                <a:solidFill>
                  <a:schemeClr val="bg1"/>
                </a:solidFill>
              </a:rPr>
              <a:t>Erpicum Marie </a:t>
            </a:r>
          </a:p>
          <a:p>
            <a:pPr algn="r"/>
            <a:r>
              <a:rPr lang="fr-BE" dirty="0" smtClean="0">
                <a:solidFill>
                  <a:schemeClr val="bg1"/>
                </a:solidFill>
              </a:rPr>
              <a:t>Département Infirmier - CHU de Liège</a:t>
            </a:r>
            <a:endParaRPr lang="fr-BE" dirty="0">
              <a:solidFill>
                <a:schemeClr val="bg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6" t="1525" r="2653" b="3066"/>
          <a:stretch/>
        </p:blipFill>
        <p:spPr bwMode="auto">
          <a:xfrm>
            <a:off x="107504" y="116632"/>
            <a:ext cx="1444805" cy="104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9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89602" y="1916832"/>
            <a:ext cx="7164796" cy="11521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fr-BE" sz="3200" b="1" cap="none" dirty="0" smtClean="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rPr>
              <a:t>Projet de service &gt; </a:t>
            </a:r>
          </a:p>
          <a:p>
            <a:pPr algn="ctr"/>
            <a:r>
              <a:rPr lang="fr-BE" sz="3200" b="1" cap="none" dirty="0" smtClean="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rPr>
              <a:t>Projet institutionnel</a:t>
            </a:r>
            <a:endParaRPr lang="fr-BE" sz="3200" b="1" cap="none" dirty="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6" t="1525" r="2653" b="3066"/>
          <a:stretch/>
        </p:blipFill>
        <p:spPr bwMode="auto">
          <a:xfrm>
            <a:off x="107504" y="116632"/>
            <a:ext cx="1444805" cy="104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695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04096"/>
            <a:ext cx="7520940" cy="548640"/>
          </a:xfrm>
        </p:spPr>
        <p:txBody>
          <a:bodyPr/>
          <a:lstStyle/>
          <a:p>
            <a:pPr algn="ctr"/>
            <a:r>
              <a:rPr lang="fr-BE" dirty="0" smtClean="0">
                <a:cs typeface="Arial" panose="020B0604020202020204" pitchFamily="34" charset="0"/>
              </a:rPr>
              <a:t>Itinéraires cliniques</a:t>
            </a:r>
            <a:endParaRPr lang="fr-BE" dirty="0">
              <a:cs typeface="Arial" panose="020B0604020202020204" pitchFamily="34" charset="0"/>
            </a:endParaRPr>
          </a:p>
        </p:txBody>
      </p:sp>
      <p:sp>
        <p:nvSpPr>
          <p:cNvPr id="3" name="Espace réservé du contenu 2"/>
          <p:cNvSpPr>
            <a:spLocks noGrp="1"/>
          </p:cNvSpPr>
          <p:nvPr>
            <p:ph idx="1"/>
          </p:nvPr>
        </p:nvSpPr>
        <p:spPr>
          <a:xfrm>
            <a:off x="287383" y="1484784"/>
            <a:ext cx="8712926" cy="4176464"/>
          </a:xfrm>
        </p:spPr>
        <p:txBody>
          <a:bodyPr>
            <a:noAutofit/>
          </a:bodyPr>
          <a:lstStyle/>
          <a:p>
            <a:pPr>
              <a:lnSpc>
                <a:spcPct val="150000"/>
              </a:lnSpc>
            </a:pPr>
            <a:r>
              <a:rPr lang="fr-BE" sz="2000" b="1" dirty="0">
                <a:cs typeface="Arial" panose="020B0604020202020204" pitchFamily="34" charset="0"/>
              </a:rPr>
              <a:t>Aménagement optimal</a:t>
            </a:r>
            <a:r>
              <a:rPr lang="fr-BE" sz="2000" dirty="0">
                <a:cs typeface="Arial" panose="020B0604020202020204" pitchFamily="34" charset="0"/>
              </a:rPr>
              <a:t> </a:t>
            </a:r>
            <a:r>
              <a:rPr lang="fr-BE" sz="2000" b="0" dirty="0">
                <a:cs typeface="Arial" panose="020B0604020202020204" pitchFamily="34" charset="0"/>
              </a:rPr>
              <a:t>des actions entreprises par toutes les disciplines </a:t>
            </a:r>
            <a:r>
              <a:rPr lang="fr-BE" sz="2000" dirty="0">
                <a:cs typeface="Arial" panose="020B0604020202020204" pitchFamily="34" charset="0"/>
              </a:rPr>
              <a:t>pour les </a:t>
            </a:r>
            <a:r>
              <a:rPr lang="fr-BE" sz="2000" b="1" dirty="0">
                <a:cs typeface="Arial" panose="020B0604020202020204" pitchFamily="34" charset="0"/>
              </a:rPr>
              <a:t>soins d’un patient </a:t>
            </a:r>
            <a:r>
              <a:rPr lang="fr-BE" sz="2000" b="0" dirty="0">
                <a:cs typeface="Arial" panose="020B0604020202020204" pitchFamily="34" charset="0"/>
              </a:rPr>
              <a:t>et pour un diagnostic ou une procédure particulière</a:t>
            </a:r>
            <a:r>
              <a:rPr lang="fr-BE" sz="2000" b="0" baseline="30000" dirty="0">
                <a:cs typeface="Arial" panose="020B0604020202020204" pitchFamily="34" charset="0"/>
              </a:rPr>
              <a:t>1</a:t>
            </a:r>
            <a:r>
              <a:rPr lang="fr-BE" sz="2000" b="0" dirty="0">
                <a:cs typeface="Arial" panose="020B0604020202020204" pitchFamily="34" charset="0"/>
              </a:rPr>
              <a:t>. </a:t>
            </a:r>
          </a:p>
          <a:p>
            <a:pPr>
              <a:lnSpc>
                <a:spcPct val="150000"/>
              </a:lnSpc>
            </a:pPr>
            <a:r>
              <a:rPr lang="fr-BE" sz="2000" b="0" dirty="0" smtClean="0">
                <a:cs typeface="Arial" panose="020B0604020202020204" pitchFamily="34" charset="0"/>
              </a:rPr>
              <a:t>Regroupe </a:t>
            </a:r>
            <a:r>
              <a:rPr lang="fr-BE" sz="2000" b="0" dirty="0">
                <a:cs typeface="Arial" panose="020B0604020202020204" pitchFamily="34" charset="0"/>
              </a:rPr>
              <a:t>un ensemble de méthodes et d’instruments pour mettre les membres d’une</a:t>
            </a:r>
            <a:r>
              <a:rPr lang="fr-BE" sz="2000" dirty="0">
                <a:cs typeface="Arial" panose="020B0604020202020204" pitchFamily="34" charset="0"/>
              </a:rPr>
              <a:t> </a:t>
            </a:r>
            <a:r>
              <a:rPr lang="fr-BE" sz="2000" b="1" dirty="0">
                <a:cs typeface="Arial" panose="020B0604020202020204" pitchFamily="34" charset="0"/>
              </a:rPr>
              <a:t>équipe pluridisciplinaire </a:t>
            </a:r>
            <a:r>
              <a:rPr lang="fr-BE" sz="2000" b="0" dirty="0">
                <a:cs typeface="Arial" panose="020B0604020202020204" pitchFamily="34" charset="0"/>
              </a:rPr>
              <a:t>et interprofessionnelle </a:t>
            </a:r>
            <a:r>
              <a:rPr lang="fr-BE" sz="2000" b="1" dirty="0">
                <a:cs typeface="Arial" panose="020B0604020202020204" pitchFamily="34" charset="0"/>
              </a:rPr>
              <a:t>d’accord </a:t>
            </a:r>
            <a:r>
              <a:rPr lang="fr-BE" sz="2000" dirty="0">
                <a:cs typeface="Arial" panose="020B0604020202020204" pitchFamily="34" charset="0"/>
              </a:rPr>
              <a:t>sur les </a:t>
            </a:r>
            <a:r>
              <a:rPr lang="fr-BE" sz="2000" b="1" dirty="0">
                <a:cs typeface="Arial" panose="020B0604020202020204" pitchFamily="34" charset="0"/>
              </a:rPr>
              <a:t>tâches à </a:t>
            </a:r>
            <a:r>
              <a:rPr lang="fr-BE" sz="2000" b="0" dirty="0">
                <a:cs typeface="Arial" panose="020B0604020202020204" pitchFamily="34" charset="0"/>
              </a:rPr>
              <a:t>accomplir pour une population de patients spécifiques. </a:t>
            </a:r>
          </a:p>
          <a:p>
            <a:pPr>
              <a:lnSpc>
                <a:spcPct val="150000"/>
              </a:lnSpc>
            </a:pPr>
            <a:r>
              <a:rPr lang="fr-BE" sz="2000" b="0" dirty="0" smtClean="0">
                <a:cs typeface="Arial" panose="020B0604020202020204" pitchFamily="34" charset="0"/>
              </a:rPr>
              <a:t>Méthode </a:t>
            </a:r>
            <a:r>
              <a:rPr lang="fr-BE" sz="2000" b="0" dirty="0">
                <a:cs typeface="Arial" panose="020B0604020202020204" pitchFamily="34" charset="0"/>
              </a:rPr>
              <a:t>pour rendre </a:t>
            </a:r>
            <a:r>
              <a:rPr lang="fr-BE" sz="2000" b="1" dirty="0">
                <a:cs typeface="Arial" panose="020B0604020202020204" pitchFamily="34" charset="0"/>
              </a:rPr>
              <a:t>transparents</a:t>
            </a:r>
            <a:r>
              <a:rPr lang="fr-BE" sz="2000" dirty="0">
                <a:cs typeface="Arial" panose="020B0604020202020204" pitchFamily="34" charset="0"/>
              </a:rPr>
              <a:t>, </a:t>
            </a:r>
            <a:r>
              <a:rPr lang="fr-BE" sz="2000" b="0" dirty="0">
                <a:cs typeface="Arial" panose="020B0604020202020204" pitchFamily="34" charset="0"/>
              </a:rPr>
              <a:t>pour</a:t>
            </a:r>
            <a:r>
              <a:rPr lang="fr-BE" sz="2000" dirty="0">
                <a:cs typeface="Arial" panose="020B0604020202020204" pitchFamily="34" charset="0"/>
              </a:rPr>
              <a:t> </a:t>
            </a:r>
            <a:r>
              <a:rPr lang="fr-BE" sz="2000" b="1" dirty="0">
                <a:cs typeface="Arial" panose="020B0604020202020204" pitchFamily="34" charset="0"/>
              </a:rPr>
              <a:t>standardiser</a:t>
            </a:r>
            <a:r>
              <a:rPr lang="fr-BE" sz="2000" dirty="0">
                <a:cs typeface="Arial" panose="020B0604020202020204" pitchFamily="34" charset="0"/>
              </a:rPr>
              <a:t> </a:t>
            </a:r>
            <a:r>
              <a:rPr lang="fr-BE" sz="2000" b="0" dirty="0">
                <a:cs typeface="Arial" panose="020B0604020202020204" pitchFamily="34" charset="0"/>
              </a:rPr>
              <a:t>et pour </a:t>
            </a:r>
            <a:r>
              <a:rPr lang="fr-BE" sz="2000" b="1" dirty="0">
                <a:cs typeface="Arial" panose="020B0604020202020204" pitchFamily="34" charset="0"/>
              </a:rPr>
              <a:t>optimaliser</a:t>
            </a:r>
            <a:r>
              <a:rPr lang="fr-BE" sz="2000" dirty="0">
                <a:cs typeface="Arial" panose="020B0604020202020204" pitchFamily="34" charset="0"/>
              </a:rPr>
              <a:t> </a:t>
            </a:r>
            <a:r>
              <a:rPr lang="fr-BE" sz="2000" b="0" dirty="0">
                <a:cs typeface="Arial" panose="020B0604020202020204" pitchFamily="34" charset="0"/>
              </a:rPr>
              <a:t>les</a:t>
            </a:r>
            <a:r>
              <a:rPr lang="fr-BE" sz="2000" dirty="0">
                <a:cs typeface="Arial" panose="020B0604020202020204" pitchFamily="34" charset="0"/>
              </a:rPr>
              <a:t> processus de soins </a:t>
            </a:r>
            <a:r>
              <a:rPr lang="fr-BE" sz="2000" b="0" dirty="0">
                <a:cs typeface="Arial" panose="020B0604020202020204" pitchFamily="34" charset="0"/>
              </a:rPr>
              <a:t>centrés sur le patient et en assurer le </a:t>
            </a:r>
            <a:r>
              <a:rPr lang="fr-BE" sz="2000" b="1" dirty="0">
                <a:cs typeface="Arial" panose="020B0604020202020204" pitchFamily="34" charset="0"/>
              </a:rPr>
              <a:t>suivi </a:t>
            </a:r>
            <a:r>
              <a:rPr lang="fr-BE" sz="2000" b="0" dirty="0">
                <a:cs typeface="Arial" panose="020B0604020202020204" pitchFamily="34" charset="0"/>
              </a:rPr>
              <a:t>de manière </a:t>
            </a:r>
            <a:r>
              <a:rPr lang="fr-BE" sz="2000" b="0" dirty="0" smtClean="0">
                <a:cs typeface="Arial" panose="020B0604020202020204" pitchFamily="34" charset="0"/>
              </a:rPr>
              <a:t>continue.</a:t>
            </a:r>
          </a:p>
        </p:txBody>
      </p:sp>
      <p:sp>
        <p:nvSpPr>
          <p:cNvPr id="4" name="Rectangle 3"/>
          <p:cNvSpPr/>
          <p:nvPr/>
        </p:nvSpPr>
        <p:spPr>
          <a:xfrm>
            <a:off x="287383" y="6028509"/>
            <a:ext cx="8712926" cy="830997"/>
          </a:xfrm>
          <a:prstGeom prst="rect">
            <a:avLst/>
          </a:prstGeom>
          <a:ln>
            <a:noFill/>
          </a:ln>
        </p:spPr>
        <p:txBody>
          <a:bodyPr wrap="square">
            <a:spAutoFit/>
          </a:bodyPr>
          <a:lstStyle/>
          <a:p>
            <a:r>
              <a:rPr lang="en-US" sz="1200" i="1" baseline="30000" dirty="0" smtClean="0">
                <a:solidFill>
                  <a:srgbClr val="0070C0"/>
                </a:solidFill>
                <a:latin typeface="Arial" panose="020B0604020202020204" pitchFamily="34" charset="0"/>
                <a:cs typeface="Arial" panose="020B0604020202020204" pitchFamily="34" charset="0"/>
              </a:rPr>
              <a:t>1</a:t>
            </a:r>
            <a:r>
              <a:rPr lang="en-US" sz="1200" i="1" dirty="0" smtClean="0">
                <a:solidFill>
                  <a:srgbClr val="0070C0"/>
                </a:solidFill>
                <a:latin typeface="Arial" panose="020B0604020202020204" pitchFamily="34" charset="0"/>
                <a:cs typeface="Arial" panose="020B0604020202020204" pitchFamily="34" charset="0"/>
              </a:rPr>
              <a:t>Coffey </a:t>
            </a:r>
            <a:r>
              <a:rPr lang="en-US" sz="1200" i="1" dirty="0">
                <a:solidFill>
                  <a:srgbClr val="0070C0"/>
                </a:solidFill>
                <a:latin typeface="Arial" panose="020B0604020202020204" pitchFamily="34" charset="0"/>
                <a:cs typeface="Arial" panose="020B0604020202020204" pitchFamily="34" charset="0"/>
              </a:rPr>
              <a:t>RJ, Richards </a:t>
            </a:r>
            <a:r>
              <a:rPr lang="en-US" sz="1200" i="1" dirty="0" err="1">
                <a:solidFill>
                  <a:srgbClr val="0070C0"/>
                </a:solidFill>
                <a:latin typeface="Arial" panose="020B0604020202020204" pitchFamily="34" charset="0"/>
                <a:cs typeface="Arial" panose="020B0604020202020204" pitchFamily="34" charset="0"/>
              </a:rPr>
              <a:t>JS</a:t>
            </a:r>
            <a:r>
              <a:rPr lang="en-US" sz="1200" i="1" dirty="0">
                <a:solidFill>
                  <a:srgbClr val="0070C0"/>
                </a:solidFill>
                <a:latin typeface="Arial" panose="020B0604020202020204" pitchFamily="34" charset="0"/>
                <a:cs typeface="Arial" panose="020B0604020202020204" pitchFamily="34" charset="0"/>
              </a:rPr>
              <a:t>, </a:t>
            </a:r>
            <a:r>
              <a:rPr lang="en-US" sz="1200" i="1" dirty="0" err="1">
                <a:solidFill>
                  <a:srgbClr val="0070C0"/>
                </a:solidFill>
                <a:latin typeface="Arial" panose="020B0604020202020204" pitchFamily="34" charset="0"/>
                <a:cs typeface="Arial" panose="020B0604020202020204" pitchFamily="34" charset="0"/>
              </a:rPr>
              <a:t>Remmert</a:t>
            </a:r>
            <a:r>
              <a:rPr lang="en-US" sz="1200" i="1" dirty="0">
                <a:solidFill>
                  <a:srgbClr val="0070C0"/>
                </a:solidFill>
                <a:latin typeface="Arial" panose="020B0604020202020204" pitchFamily="34" charset="0"/>
                <a:cs typeface="Arial" panose="020B0604020202020204" pitchFamily="34" charset="0"/>
              </a:rPr>
              <a:t> CS, </a:t>
            </a:r>
            <a:r>
              <a:rPr lang="en-US" sz="1200" i="1" dirty="0" err="1">
                <a:solidFill>
                  <a:srgbClr val="0070C0"/>
                </a:solidFill>
                <a:latin typeface="Arial" panose="020B0604020202020204" pitchFamily="34" charset="0"/>
                <a:cs typeface="Arial" panose="020B0604020202020204" pitchFamily="34" charset="0"/>
              </a:rPr>
              <a:t>LeRoy</a:t>
            </a:r>
            <a:r>
              <a:rPr lang="en-US" sz="1200" i="1" dirty="0">
                <a:solidFill>
                  <a:srgbClr val="0070C0"/>
                </a:solidFill>
                <a:latin typeface="Arial" panose="020B0604020202020204" pitchFamily="34" charset="0"/>
                <a:cs typeface="Arial" panose="020B0604020202020204" pitchFamily="34" charset="0"/>
              </a:rPr>
              <a:t> SS, </a:t>
            </a:r>
            <a:r>
              <a:rPr lang="en-US" sz="1200" i="1" dirty="0" err="1">
                <a:solidFill>
                  <a:srgbClr val="0070C0"/>
                </a:solidFill>
                <a:latin typeface="Arial" panose="020B0604020202020204" pitchFamily="34" charset="0"/>
                <a:cs typeface="Arial" panose="020B0604020202020204" pitchFamily="34" charset="0"/>
              </a:rPr>
              <a:t>Schoville</a:t>
            </a:r>
            <a:r>
              <a:rPr lang="en-US" sz="1200" i="1" dirty="0">
                <a:solidFill>
                  <a:srgbClr val="0070C0"/>
                </a:solidFill>
                <a:latin typeface="Arial" panose="020B0604020202020204" pitchFamily="34" charset="0"/>
                <a:cs typeface="Arial" panose="020B0604020202020204" pitchFamily="34" charset="0"/>
              </a:rPr>
              <a:t> RR, Baldwin </a:t>
            </a:r>
            <a:r>
              <a:rPr lang="en-US" sz="1200" i="1" dirty="0" err="1">
                <a:solidFill>
                  <a:srgbClr val="0070C0"/>
                </a:solidFill>
                <a:latin typeface="Arial" panose="020B0604020202020204" pitchFamily="34" charset="0"/>
                <a:cs typeface="Arial" panose="020B0604020202020204" pitchFamily="34" charset="0"/>
              </a:rPr>
              <a:t>PJ</a:t>
            </a:r>
            <a:r>
              <a:rPr lang="en-US" sz="1200" i="1" dirty="0">
                <a:solidFill>
                  <a:srgbClr val="0070C0"/>
                </a:solidFill>
                <a:latin typeface="Arial" panose="020B0604020202020204" pitchFamily="34" charset="0"/>
                <a:cs typeface="Arial" panose="020B0604020202020204" pitchFamily="34" charset="0"/>
              </a:rPr>
              <a:t>. An introduction to critical paths. </a:t>
            </a:r>
            <a:r>
              <a:rPr lang="en-US" sz="1200" i="1" dirty="0" err="1">
                <a:solidFill>
                  <a:srgbClr val="0070C0"/>
                </a:solidFill>
                <a:latin typeface="Arial" panose="020B0604020202020204" pitchFamily="34" charset="0"/>
                <a:cs typeface="Arial" panose="020B0604020202020204" pitchFamily="34" charset="0"/>
              </a:rPr>
              <a:t>Qual</a:t>
            </a:r>
            <a:r>
              <a:rPr lang="en-US" sz="1200" i="1" dirty="0">
                <a:solidFill>
                  <a:srgbClr val="0070C0"/>
                </a:solidFill>
                <a:latin typeface="Arial" panose="020B0604020202020204" pitchFamily="34" charset="0"/>
                <a:cs typeface="Arial" panose="020B0604020202020204" pitchFamily="34" charset="0"/>
              </a:rPr>
              <a:t> </a:t>
            </a:r>
            <a:r>
              <a:rPr lang="en-US" sz="1200" i="1" dirty="0" err="1">
                <a:solidFill>
                  <a:srgbClr val="0070C0"/>
                </a:solidFill>
                <a:latin typeface="Arial" panose="020B0604020202020204" pitchFamily="34" charset="0"/>
                <a:cs typeface="Arial" panose="020B0604020202020204" pitchFamily="34" charset="0"/>
              </a:rPr>
              <a:t>Manag</a:t>
            </a:r>
            <a:r>
              <a:rPr lang="en-US" sz="1200" i="1" dirty="0">
                <a:solidFill>
                  <a:srgbClr val="0070C0"/>
                </a:solidFill>
                <a:latin typeface="Arial" panose="020B0604020202020204" pitchFamily="34" charset="0"/>
                <a:cs typeface="Arial" panose="020B0604020202020204" pitchFamily="34" charset="0"/>
              </a:rPr>
              <a:t> Health Care. Fall 1992;1(1):</a:t>
            </a:r>
            <a:r>
              <a:rPr lang="en-US" sz="1200" i="1" dirty="0" smtClean="0">
                <a:solidFill>
                  <a:srgbClr val="0070C0"/>
                </a:solidFill>
                <a:latin typeface="Arial" panose="020B0604020202020204" pitchFamily="34" charset="0"/>
                <a:cs typeface="Arial" panose="020B0604020202020204" pitchFamily="34" charset="0"/>
              </a:rPr>
              <a:t>45-54</a:t>
            </a:r>
          </a:p>
          <a:p>
            <a:r>
              <a:rPr lang="nl-BE" sz="1200" i="1" baseline="30000" dirty="0" smtClean="0">
                <a:solidFill>
                  <a:srgbClr val="0070C0"/>
                </a:solidFill>
                <a:latin typeface="Arial" panose="020B0604020202020204" pitchFamily="34" charset="0"/>
                <a:cs typeface="Arial" panose="020B0604020202020204" pitchFamily="34" charset="0"/>
              </a:rPr>
              <a:t>2</a:t>
            </a:r>
            <a:r>
              <a:rPr lang="nl-BE" sz="1200" i="1" dirty="0" smtClean="0">
                <a:solidFill>
                  <a:srgbClr val="0070C0"/>
                </a:solidFill>
                <a:latin typeface="Arial" panose="020B0604020202020204" pitchFamily="34" charset="0"/>
                <a:cs typeface="Arial" panose="020B0604020202020204" pitchFamily="34" charset="0"/>
              </a:rPr>
              <a:t>Vanhaecht </a:t>
            </a:r>
            <a:r>
              <a:rPr lang="nl-BE" sz="1200" i="1" dirty="0">
                <a:solidFill>
                  <a:srgbClr val="0070C0"/>
                </a:solidFill>
                <a:latin typeface="Arial" panose="020B0604020202020204" pitchFamily="34" charset="0"/>
                <a:cs typeface="Arial" panose="020B0604020202020204" pitchFamily="34" charset="0"/>
              </a:rPr>
              <a:t>K, </a:t>
            </a:r>
            <a:r>
              <a:rPr lang="nl-BE" sz="1200" i="1" dirty="0" err="1">
                <a:solidFill>
                  <a:srgbClr val="0070C0"/>
                </a:solidFill>
                <a:latin typeface="Arial" panose="020B0604020202020204" pitchFamily="34" charset="0"/>
                <a:cs typeface="Arial" panose="020B0604020202020204" pitchFamily="34" charset="0"/>
              </a:rPr>
              <a:t>Sermeus</a:t>
            </a:r>
            <a:r>
              <a:rPr lang="nl-BE" sz="1200" i="1" dirty="0">
                <a:solidFill>
                  <a:srgbClr val="0070C0"/>
                </a:solidFill>
                <a:latin typeface="Arial" panose="020B0604020202020204" pitchFamily="34" charset="0"/>
                <a:cs typeface="Arial" panose="020B0604020202020204" pitchFamily="34" charset="0"/>
              </a:rPr>
              <a:t> W. Draaiboek voor de ontwikkeling, implementatie en evaluatie van een klinisch pad. 30 stappenplan van het Netwerk Klinische Paden. </a:t>
            </a:r>
            <a:r>
              <a:rPr lang="fr-BE" sz="1200" i="1" dirty="0">
                <a:solidFill>
                  <a:srgbClr val="0070C0"/>
                </a:solidFill>
                <a:latin typeface="Arial" panose="020B0604020202020204" pitchFamily="34" charset="0"/>
                <a:cs typeface="Arial" panose="020B0604020202020204" pitchFamily="34" charset="0"/>
              </a:rPr>
              <a:t>Acta </a:t>
            </a:r>
            <a:r>
              <a:rPr lang="fr-BE" sz="1200" i="1" dirty="0" err="1">
                <a:solidFill>
                  <a:srgbClr val="0070C0"/>
                </a:solidFill>
                <a:latin typeface="Arial" panose="020B0604020202020204" pitchFamily="34" charset="0"/>
                <a:cs typeface="Arial" panose="020B0604020202020204" pitchFamily="34" charset="0"/>
              </a:rPr>
              <a:t>Hospitalia</a:t>
            </a:r>
            <a:r>
              <a:rPr lang="fr-BE" sz="1200" i="1" dirty="0">
                <a:solidFill>
                  <a:srgbClr val="0070C0"/>
                </a:solidFill>
                <a:latin typeface="Arial" panose="020B0604020202020204" pitchFamily="34" charset="0"/>
                <a:cs typeface="Arial" panose="020B0604020202020204" pitchFamily="34" charset="0"/>
              </a:rPr>
              <a:t>. 2002;2:13-27.</a:t>
            </a:r>
          </a:p>
        </p:txBody>
      </p:sp>
    </p:spTree>
    <p:extLst>
      <p:ext uri="{BB962C8B-B14F-4D97-AF65-F5344CB8AC3E}">
        <p14:creationId xmlns:p14="http://schemas.microsoft.com/office/powerpoint/2010/main" val="257898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pic>
        <p:nvPicPr>
          <p:cNvPr id="5" name="Image 4"/>
          <p:cNvPicPr/>
          <p:nvPr/>
        </p:nvPicPr>
        <p:blipFill rotWithShape="1">
          <a:blip r:embed="rId4"/>
          <a:srcRect l="5270" t="8823" r="23727" b="27540"/>
          <a:stretch/>
        </p:blipFill>
        <p:spPr bwMode="auto">
          <a:xfrm>
            <a:off x="323528" y="692696"/>
            <a:ext cx="8460432" cy="53186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48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pic>
        <p:nvPicPr>
          <p:cNvPr id="6" name="Image 5"/>
          <p:cNvPicPr/>
          <p:nvPr/>
        </p:nvPicPr>
        <p:blipFill rotWithShape="1">
          <a:blip r:embed="rId4"/>
          <a:srcRect l="37999" t="1797" r="37043" b="40001"/>
          <a:stretch/>
        </p:blipFill>
        <p:spPr bwMode="auto">
          <a:xfrm>
            <a:off x="2843808" y="1023578"/>
            <a:ext cx="3528392" cy="48108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155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pic>
        <p:nvPicPr>
          <p:cNvPr id="4" name="Image 3"/>
          <p:cNvPicPr/>
          <p:nvPr/>
        </p:nvPicPr>
        <p:blipFill rotWithShape="1">
          <a:blip r:embed="rId4"/>
          <a:srcRect l="62563" t="28389" r="7081" b="27684"/>
          <a:stretch/>
        </p:blipFill>
        <p:spPr bwMode="auto">
          <a:xfrm>
            <a:off x="6012160" y="1124744"/>
            <a:ext cx="2938826" cy="2583208"/>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4"/>
          <a:srcRect l="1301" r="37240" b="27684"/>
          <a:stretch/>
        </p:blipFill>
        <p:spPr bwMode="auto">
          <a:xfrm>
            <a:off x="107945" y="692696"/>
            <a:ext cx="5949955" cy="4252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653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89602" y="1916832"/>
            <a:ext cx="7164796" cy="11521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fr-BE" sz="3200" b="1" cap="none" dirty="0" smtClean="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rPr>
              <a:t>L’intégration du projet</a:t>
            </a:r>
            <a:endParaRPr lang="fr-BE" sz="3200" b="1" cap="none" dirty="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6" t="1525" r="2653" b="3066"/>
          <a:stretch/>
        </p:blipFill>
        <p:spPr bwMode="auto">
          <a:xfrm>
            <a:off x="107504" y="116632"/>
            <a:ext cx="1444805" cy="104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293996"/>
      </p:ext>
    </p:extLst>
  </p:cSld>
  <p:clrMapOvr>
    <a:masterClrMapping/>
  </p:clrMapOvr>
  <mc:AlternateContent xmlns:mc="http://schemas.openxmlformats.org/markup-compatibility/2006" xmlns:p14="http://schemas.microsoft.com/office/powerpoint/2010/main">
    <mc:Choice Requires="p14">
      <p:transition spd="slow" p14:dur="15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693992"/>
            <a:ext cx="2664296" cy="1527096"/>
          </a:xfrm>
          <a:prstGeom prst="rect">
            <a:avLst/>
          </a:prstGeom>
        </p:spPr>
      </p:pic>
      <p:sp>
        <p:nvSpPr>
          <p:cNvPr id="6" name="Titre 1"/>
          <p:cNvSpPr>
            <a:spLocks noGrp="1"/>
          </p:cNvSpPr>
          <p:nvPr>
            <p:ph type="title"/>
          </p:nvPr>
        </p:nvSpPr>
        <p:spPr>
          <a:xfrm>
            <a:off x="611560" y="-18256"/>
            <a:ext cx="7848872" cy="1143000"/>
          </a:xfrm>
        </p:spPr>
        <p:txBody>
          <a:bodyPr>
            <a:normAutofit/>
          </a:bodyPr>
          <a:lstStyle/>
          <a:p>
            <a:pPr algn="ctr"/>
            <a:r>
              <a:rPr lang="fr-BE" sz="3200" dirty="0"/>
              <a:t>Hôpitaux affiliés </a:t>
            </a:r>
            <a:r>
              <a:rPr lang="fr-BE" sz="3200" dirty="0" smtClean="0"/>
              <a:t>au RIC</a:t>
            </a:r>
            <a:r>
              <a:rPr lang="fr-BE" sz="3200" baseline="30000" dirty="0" smtClean="0"/>
              <a:t>2</a:t>
            </a:r>
            <a:r>
              <a:rPr lang="fr-BE" sz="3200" dirty="0" smtClean="0"/>
              <a:t> en </a:t>
            </a:r>
            <a:r>
              <a:rPr lang="fr-BE" sz="3200" dirty="0"/>
              <a:t>2014</a:t>
            </a:r>
            <a:endParaRPr lang="fr-BE" sz="4000" dirty="0">
              <a:cs typeface="Arial" pitchFamily="34" charset="0"/>
            </a:endParaRPr>
          </a:p>
        </p:txBody>
      </p:sp>
      <p:sp>
        <p:nvSpPr>
          <p:cNvPr id="7" name="Espace réservé du contenu 2"/>
          <p:cNvSpPr>
            <a:spLocks noGrp="1"/>
          </p:cNvSpPr>
          <p:nvPr>
            <p:ph idx="1"/>
          </p:nvPr>
        </p:nvSpPr>
        <p:spPr>
          <a:xfrm>
            <a:off x="2987824" y="846636"/>
            <a:ext cx="5544616" cy="5966740"/>
          </a:xfrm>
        </p:spPr>
        <p:txBody>
          <a:bodyPr>
            <a:noAutofit/>
          </a:bodyPr>
          <a:lstStyle/>
          <a:p>
            <a:pPr marL="0" lvl="0" indent="0">
              <a:spcBef>
                <a:spcPts val="0"/>
              </a:spcBef>
              <a:buNone/>
            </a:pPr>
            <a:endParaRPr lang="fr-BE" sz="1800" dirty="0" smtClean="0">
              <a:cs typeface="Tahoma" panose="020B0604030504040204" pitchFamily="34" charset="0"/>
            </a:endParaRPr>
          </a:p>
          <a:p>
            <a:pPr marL="0" lvl="0" indent="0">
              <a:spcBef>
                <a:spcPts val="0"/>
              </a:spcBef>
              <a:buNone/>
            </a:pPr>
            <a:r>
              <a:rPr lang="fr-BE" sz="1800" dirty="0" smtClean="0">
                <a:cs typeface="Tahoma" panose="020B0604030504040204" pitchFamily="34" charset="0"/>
              </a:rPr>
              <a:t>BELGIQUE </a:t>
            </a:r>
            <a:endParaRPr lang="fr-BE" sz="1800" dirty="0">
              <a:cs typeface="Tahoma" panose="020B0604030504040204" pitchFamily="34" charset="0"/>
            </a:endParaRPr>
          </a:p>
          <a:p>
            <a:pPr marL="895350" lvl="0">
              <a:spcBef>
                <a:spcPts val="0"/>
              </a:spcBef>
              <a:buFontTx/>
              <a:buChar char="-"/>
            </a:pPr>
            <a:r>
              <a:rPr lang="fr-BE" sz="1800" b="0" dirty="0" smtClean="0">
                <a:cs typeface="Tahoma" panose="020B0604030504040204" pitchFamily="34" charset="0"/>
              </a:rPr>
              <a:t>Centre </a:t>
            </a:r>
            <a:r>
              <a:rPr lang="fr-BE" sz="1800" b="0" dirty="0">
                <a:cs typeface="Tahoma" panose="020B0604030504040204" pitchFamily="34" charset="0"/>
              </a:rPr>
              <a:t>Neurologique William Lennox</a:t>
            </a:r>
          </a:p>
          <a:p>
            <a:pPr marL="895350" lvl="0">
              <a:spcBef>
                <a:spcPts val="0"/>
              </a:spcBef>
              <a:buFontTx/>
              <a:buChar char="-"/>
            </a:pPr>
            <a:r>
              <a:rPr lang="fr-BE" sz="1800" b="0" dirty="0">
                <a:cs typeface="Tahoma" panose="020B0604030504040204" pitchFamily="34" charset="0"/>
              </a:rPr>
              <a:t>Entité </a:t>
            </a:r>
            <a:r>
              <a:rPr lang="fr-BE" sz="1800" b="0" dirty="0" err="1">
                <a:cs typeface="Tahoma" panose="020B0604030504040204" pitchFamily="34" charset="0"/>
              </a:rPr>
              <a:t>Jolimontoise</a:t>
            </a:r>
            <a:endParaRPr lang="fr-BE" sz="1800" b="0" dirty="0">
              <a:cs typeface="Tahoma" panose="020B0604030504040204" pitchFamily="34" charset="0"/>
            </a:endParaRPr>
          </a:p>
          <a:p>
            <a:pPr marL="895350" lvl="0">
              <a:spcBef>
                <a:spcPts val="0"/>
              </a:spcBef>
              <a:buFontTx/>
              <a:buChar char="-"/>
            </a:pPr>
            <a:r>
              <a:rPr lang="fr-BE" sz="1800" b="0" dirty="0">
                <a:cs typeface="Tahoma" panose="020B0604030504040204" pitchFamily="34" charset="0"/>
              </a:rPr>
              <a:t>Grand Hôpital de Charleroi</a:t>
            </a:r>
          </a:p>
          <a:p>
            <a:pPr marL="895350" lvl="0">
              <a:spcBef>
                <a:spcPts val="0"/>
              </a:spcBef>
              <a:buFontTx/>
              <a:buChar char="-"/>
            </a:pPr>
            <a:r>
              <a:rPr lang="fr-BE" sz="1800" b="0" dirty="0">
                <a:cs typeface="Tahoma" panose="020B0604030504040204" pitchFamily="34" charset="0"/>
              </a:rPr>
              <a:t>Centre Hospitalier Chrétien (Liège)</a:t>
            </a:r>
          </a:p>
          <a:p>
            <a:pPr marL="895350" lvl="0">
              <a:spcBef>
                <a:spcPts val="0"/>
              </a:spcBef>
              <a:buFontTx/>
              <a:buChar char="-"/>
            </a:pPr>
            <a:r>
              <a:rPr lang="fr-BE" sz="1800" b="0" dirty="0">
                <a:cs typeface="Tahoma" panose="020B0604030504040204" pitchFamily="34" charset="0"/>
              </a:rPr>
              <a:t>Centre Hospitalier de Wallonie Picarde (Tournai)</a:t>
            </a:r>
          </a:p>
          <a:p>
            <a:pPr marL="895350" lvl="0">
              <a:spcBef>
                <a:spcPts val="0"/>
              </a:spcBef>
              <a:buFontTx/>
              <a:buChar char="-"/>
            </a:pPr>
            <a:r>
              <a:rPr lang="fr-BE" sz="1800" b="0" dirty="0" err="1">
                <a:cs typeface="Tahoma" panose="020B0604030504040204" pitchFamily="34" charset="0"/>
              </a:rPr>
              <a:t>Vivalia</a:t>
            </a:r>
            <a:r>
              <a:rPr lang="fr-BE" sz="1800" b="0" dirty="0">
                <a:cs typeface="Tahoma" panose="020B0604030504040204" pitchFamily="34" charset="0"/>
              </a:rPr>
              <a:t> (Cliniques de Sud Luxembourg et IFAC)</a:t>
            </a:r>
          </a:p>
          <a:p>
            <a:pPr marL="895350" lvl="0">
              <a:spcBef>
                <a:spcPts val="0"/>
              </a:spcBef>
              <a:buFontTx/>
              <a:buChar char="-"/>
            </a:pPr>
            <a:r>
              <a:rPr lang="fr-BE" sz="1800" b="0" dirty="0">
                <a:cs typeface="Tahoma" panose="020B0604030504040204" pitchFamily="34" charset="0"/>
              </a:rPr>
              <a:t>Cliniques Universitaires </a:t>
            </a:r>
            <a:r>
              <a:rPr lang="fr-BE" sz="1800" b="0" dirty="0" err="1">
                <a:cs typeface="Tahoma" panose="020B0604030504040204" pitchFamily="34" charset="0"/>
              </a:rPr>
              <a:t>Saint-Luc</a:t>
            </a:r>
            <a:endParaRPr lang="fr-BE" sz="1800" b="0" dirty="0">
              <a:cs typeface="Tahoma" panose="020B0604030504040204" pitchFamily="34" charset="0"/>
            </a:endParaRPr>
          </a:p>
          <a:p>
            <a:pPr marL="895350" lvl="0">
              <a:spcBef>
                <a:spcPts val="0"/>
              </a:spcBef>
              <a:buFontTx/>
              <a:buChar char="-"/>
            </a:pPr>
            <a:r>
              <a:rPr lang="fr-BE" sz="1800" b="0" dirty="0">
                <a:cs typeface="Tahoma" panose="020B0604030504040204" pitchFamily="34" charset="0"/>
              </a:rPr>
              <a:t>Iris Sud</a:t>
            </a:r>
          </a:p>
          <a:p>
            <a:pPr marL="895350" lvl="0">
              <a:spcBef>
                <a:spcPts val="0"/>
              </a:spcBef>
              <a:buFontTx/>
              <a:buChar char="-"/>
            </a:pPr>
            <a:r>
              <a:rPr lang="fr-BE" sz="1800" b="0" dirty="0">
                <a:cs typeface="Tahoma" panose="020B0604030504040204" pitchFamily="34" charset="0"/>
              </a:rPr>
              <a:t>Erasme</a:t>
            </a:r>
          </a:p>
          <a:p>
            <a:pPr marL="895350" lvl="0">
              <a:spcBef>
                <a:spcPts val="0"/>
              </a:spcBef>
              <a:buFontTx/>
              <a:buChar char="-"/>
            </a:pPr>
            <a:r>
              <a:rPr lang="fr-BE" sz="1800" b="0" dirty="0" err="1">
                <a:cs typeface="Tahoma" panose="020B0604030504040204" pitchFamily="34" charset="0"/>
              </a:rPr>
              <a:t>epiCURA</a:t>
            </a:r>
            <a:endParaRPr lang="fr-BE" sz="1800" b="0" dirty="0">
              <a:cs typeface="Tahoma" panose="020B0604030504040204" pitchFamily="34" charset="0"/>
            </a:endParaRPr>
          </a:p>
          <a:p>
            <a:pPr marL="895350" lvl="0">
              <a:spcBef>
                <a:spcPts val="0"/>
              </a:spcBef>
              <a:buFontTx/>
              <a:buChar char="-"/>
            </a:pPr>
            <a:r>
              <a:rPr lang="fr-BE" sz="1800" b="0" dirty="0">
                <a:cs typeface="Tahoma" panose="020B0604030504040204" pitchFamily="34" charset="0"/>
              </a:rPr>
              <a:t>CHU Mont-</a:t>
            </a:r>
            <a:r>
              <a:rPr lang="fr-BE" sz="1800" b="0" dirty="0" err="1">
                <a:cs typeface="Tahoma" panose="020B0604030504040204" pitchFamily="34" charset="0"/>
              </a:rPr>
              <a:t>Godinne</a:t>
            </a:r>
            <a:endParaRPr lang="fr-BE" sz="1800" b="0" dirty="0">
              <a:cs typeface="Tahoma" panose="020B0604030504040204" pitchFamily="34" charset="0"/>
            </a:endParaRPr>
          </a:p>
          <a:p>
            <a:pPr marL="895350" lvl="0">
              <a:spcBef>
                <a:spcPts val="0"/>
              </a:spcBef>
              <a:buFontTx/>
              <a:buChar char="-"/>
            </a:pPr>
            <a:r>
              <a:rPr lang="fr-BE" sz="1800" b="0" dirty="0">
                <a:cs typeface="Tahoma" panose="020B0604030504040204" pitchFamily="34" charset="0"/>
              </a:rPr>
              <a:t>Clinique de l’Europe</a:t>
            </a:r>
          </a:p>
          <a:p>
            <a:pPr marL="895350" lvl="0">
              <a:spcBef>
                <a:spcPts val="0"/>
              </a:spcBef>
              <a:buFontTx/>
              <a:buChar char="-"/>
            </a:pPr>
            <a:r>
              <a:rPr lang="fr-BE" sz="1800" b="0" dirty="0">
                <a:cs typeface="Tahoma" panose="020B0604030504040204" pitchFamily="34" charset="0"/>
              </a:rPr>
              <a:t>CHU </a:t>
            </a:r>
            <a:r>
              <a:rPr lang="fr-BE" sz="1800" b="0" dirty="0" smtClean="0">
                <a:cs typeface="Tahoma" panose="020B0604030504040204" pitchFamily="34" charset="0"/>
              </a:rPr>
              <a:t>Liège</a:t>
            </a:r>
            <a:endParaRPr lang="fr-BE" sz="1800" dirty="0">
              <a:cs typeface="Tahoma" panose="020B0604030504040204" pitchFamily="34" charset="0"/>
            </a:endParaRPr>
          </a:p>
          <a:p>
            <a:pPr marL="0" lvl="0" indent="0">
              <a:spcBef>
                <a:spcPts val="0"/>
              </a:spcBef>
              <a:buNone/>
            </a:pPr>
            <a:r>
              <a:rPr lang="fr-BE" sz="1800" dirty="0" smtClean="0">
                <a:cs typeface="Tahoma" panose="020B0604030504040204" pitchFamily="34" charset="0"/>
              </a:rPr>
              <a:t>LUXEMBOURG </a:t>
            </a:r>
            <a:endParaRPr lang="fr-BE" sz="1800" dirty="0">
              <a:cs typeface="Tahoma" panose="020B0604030504040204" pitchFamily="34" charset="0"/>
            </a:endParaRPr>
          </a:p>
          <a:p>
            <a:pPr marL="895350" lvl="0">
              <a:spcBef>
                <a:spcPts val="0"/>
              </a:spcBef>
              <a:buFontTx/>
              <a:buChar char="-"/>
            </a:pPr>
            <a:r>
              <a:rPr lang="fr-BE" sz="1800" b="0" dirty="0">
                <a:cs typeface="Tahoma" panose="020B0604030504040204" pitchFamily="34" charset="0"/>
              </a:rPr>
              <a:t>CH de Luxembourg </a:t>
            </a:r>
            <a:endParaRPr lang="fr-BE" sz="1800" b="0" dirty="0" smtClean="0">
              <a:cs typeface="Tahoma" panose="020B0604030504040204" pitchFamily="34" charset="0"/>
            </a:endParaRPr>
          </a:p>
          <a:p>
            <a:pPr marL="0" lvl="0" indent="0">
              <a:spcBef>
                <a:spcPts val="0"/>
              </a:spcBef>
              <a:buNone/>
            </a:pPr>
            <a:r>
              <a:rPr lang="fr-BE" sz="1800" dirty="0" smtClean="0">
                <a:cs typeface="Tahoma" panose="020B0604030504040204" pitchFamily="34" charset="0"/>
              </a:rPr>
              <a:t>SUISSE</a:t>
            </a:r>
            <a:endParaRPr lang="fr-BE" sz="1800" dirty="0">
              <a:cs typeface="Tahoma" panose="020B0604030504040204" pitchFamily="34" charset="0"/>
            </a:endParaRPr>
          </a:p>
          <a:p>
            <a:pPr marL="895350" lvl="0">
              <a:spcBef>
                <a:spcPts val="0"/>
              </a:spcBef>
              <a:buFontTx/>
              <a:buChar char="-"/>
            </a:pPr>
            <a:r>
              <a:rPr lang="fr-BE" sz="1800" b="0" dirty="0">
                <a:cs typeface="Tahoma" panose="020B0604030504040204" pitchFamily="34" charset="0"/>
              </a:rPr>
              <a:t>Hôpitaux Universitaires de Genève</a:t>
            </a:r>
          </a:p>
          <a:p>
            <a:endParaRPr lang="fr-BE" sz="1800" dirty="0">
              <a:cs typeface="Arial" pitchFamily="34" charset="0"/>
            </a:endParaRPr>
          </a:p>
        </p:txBody>
      </p:sp>
    </p:spTree>
    <p:extLst>
      <p:ext uri="{BB962C8B-B14F-4D97-AF65-F5344CB8AC3E}">
        <p14:creationId xmlns:p14="http://schemas.microsoft.com/office/powerpoint/2010/main" val="31015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sp>
        <p:nvSpPr>
          <p:cNvPr id="6" name="Titre 1"/>
          <p:cNvSpPr>
            <a:spLocks noGrp="1"/>
          </p:cNvSpPr>
          <p:nvPr>
            <p:ph type="title"/>
          </p:nvPr>
        </p:nvSpPr>
        <p:spPr>
          <a:xfrm>
            <a:off x="611560" y="-18256"/>
            <a:ext cx="7848872" cy="1143000"/>
          </a:xfrm>
        </p:spPr>
        <p:txBody>
          <a:bodyPr>
            <a:normAutofit/>
          </a:bodyPr>
          <a:lstStyle/>
          <a:p>
            <a:pPr algn="ctr"/>
            <a:r>
              <a:rPr lang="fr-BE" sz="3200" dirty="0" smtClean="0"/>
              <a:t>Réseau « pathologie cardiaque »</a:t>
            </a:r>
            <a:endParaRPr lang="fr-BE" sz="4000" dirty="0">
              <a:cs typeface="Arial"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672" t="3820" r="5595" b="4791"/>
          <a:stretch/>
        </p:blipFill>
        <p:spPr bwMode="auto">
          <a:xfrm>
            <a:off x="355927" y="2358804"/>
            <a:ext cx="2854712" cy="43105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24744"/>
            <a:ext cx="866523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4970436" y="3212976"/>
            <a:ext cx="2699164" cy="384998"/>
            <a:chOff x="72004" y="1253463"/>
            <a:chExt cx="2699164" cy="384998"/>
          </a:xfrm>
        </p:grpSpPr>
        <p:sp>
          <p:nvSpPr>
            <p:cNvPr id="14" name="Rectangle 13"/>
            <p:cNvSpPr/>
            <p:nvPr/>
          </p:nvSpPr>
          <p:spPr>
            <a:xfrm>
              <a:off x="72004" y="1253463"/>
              <a:ext cx="2699164" cy="384998"/>
            </a:xfrm>
            <a:prstGeom prst="rect">
              <a:avLst/>
            </a:pr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72004" y="1253463"/>
              <a:ext cx="2699164" cy="384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fr-BE" sz="2000" kern="1200" dirty="0" smtClean="0"/>
                <a:t>H+ universitaire</a:t>
              </a:r>
              <a:endParaRPr lang="fr-BE" sz="2000" kern="1200" dirty="0"/>
            </a:p>
          </p:txBody>
        </p:sp>
      </p:grpSp>
      <p:grpSp>
        <p:nvGrpSpPr>
          <p:cNvPr id="8" name="Groupe 7"/>
          <p:cNvGrpSpPr/>
          <p:nvPr/>
        </p:nvGrpSpPr>
        <p:grpSpPr>
          <a:xfrm>
            <a:off x="4970438" y="4175718"/>
            <a:ext cx="2061256" cy="384998"/>
            <a:chOff x="72006" y="2160238"/>
            <a:chExt cx="2061256" cy="384998"/>
          </a:xfrm>
        </p:grpSpPr>
        <p:sp>
          <p:nvSpPr>
            <p:cNvPr id="12" name="Rectangle 11"/>
            <p:cNvSpPr/>
            <p:nvPr/>
          </p:nvSpPr>
          <p:spPr>
            <a:xfrm>
              <a:off x="72006" y="2160238"/>
              <a:ext cx="2061256" cy="384998"/>
            </a:xfrm>
            <a:prstGeom prst="rect">
              <a:avLst/>
            </a:pr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72006" y="2160238"/>
              <a:ext cx="2061256" cy="384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fr-BE" sz="2000" kern="1200" dirty="0" smtClean="0"/>
                <a:t>H+ périphériques</a:t>
              </a:r>
              <a:endParaRPr lang="fr-BE" sz="2000" kern="1200" dirty="0"/>
            </a:p>
          </p:txBody>
        </p:sp>
      </p:grpSp>
      <p:grpSp>
        <p:nvGrpSpPr>
          <p:cNvPr id="9" name="Groupe 8"/>
          <p:cNvGrpSpPr/>
          <p:nvPr/>
        </p:nvGrpSpPr>
        <p:grpSpPr>
          <a:xfrm>
            <a:off x="4899685" y="5138459"/>
            <a:ext cx="2840667" cy="384998"/>
            <a:chOff x="1253" y="3178946"/>
            <a:chExt cx="2840667" cy="384998"/>
          </a:xfrm>
        </p:grpSpPr>
        <p:sp>
          <p:nvSpPr>
            <p:cNvPr id="10" name="Rectangle 9"/>
            <p:cNvSpPr/>
            <p:nvPr/>
          </p:nvSpPr>
          <p:spPr>
            <a:xfrm>
              <a:off x="1253" y="3178946"/>
              <a:ext cx="2840667" cy="384998"/>
            </a:xfrm>
            <a:prstGeom prst="rect">
              <a:avLst/>
            </a:pr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253" y="3178946"/>
              <a:ext cx="2840667" cy="384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l" defTabSz="889000">
                <a:lnSpc>
                  <a:spcPct val="90000"/>
                </a:lnSpc>
                <a:spcBef>
                  <a:spcPct val="0"/>
                </a:spcBef>
                <a:spcAft>
                  <a:spcPct val="35000"/>
                </a:spcAft>
              </a:pPr>
              <a:r>
                <a:rPr lang="fr-BE" sz="2000" kern="1200" dirty="0" smtClean="0"/>
                <a:t>Cercles généralistes</a:t>
              </a:r>
              <a:endParaRPr lang="fr-BE" sz="2000" kern="1200" dirty="0"/>
            </a:p>
          </p:txBody>
        </p:sp>
      </p:grpSp>
      <p:cxnSp>
        <p:nvCxnSpPr>
          <p:cNvPr id="3" name="Connecteur droit 2"/>
          <p:cNvCxnSpPr/>
          <p:nvPr/>
        </p:nvCxnSpPr>
        <p:spPr>
          <a:xfrm flipV="1">
            <a:off x="2483768" y="4504749"/>
            <a:ext cx="1656184" cy="364411"/>
          </a:xfrm>
          <a:prstGeom prst="line">
            <a:avLst/>
          </a:prstGeom>
        </p:spPr>
        <p:style>
          <a:lnRef idx="1">
            <a:schemeClr val="accent1"/>
          </a:lnRef>
          <a:fillRef idx="0">
            <a:schemeClr val="accent1"/>
          </a:fillRef>
          <a:effectRef idx="0">
            <a:schemeClr val="accent1"/>
          </a:effectRef>
          <a:fontRef idx="minor">
            <a:schemeClr val="tx1"/>
          </a:fontRef>
        </p:style>
      </p:cxnSp>
      <p:sp>
        <p:nvSpPr>
          <p:cNvPr id="5" name="Accolade ouvrante 4"/>
          <p:cNvSpPr/>
          <p:nvPr/>
        </p:nvSpPr>
        <p:spPr>
          <a:xfrm>
            <a:off x="4316323" y="2992581"/>
            <a:ext cx="543709" cy="3024336"/>
          </a:xfrm>
          <a:prstGeom prst="leftBrace">
            <a:avLst>
              <a:gd name="adj1" fmla="val 3089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164697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89602" y="1916832"/>
            <a:ext cx="7164796" cy="11521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fr-BE" sz="3200" b="1" cap="none" dirty="0" smtClean="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rPr>
              <a:t>Conclusion</a:t>
            </a:r>
            <a:endParaRPr lang="fr-BE" sz="3200" b="1" cap="none" dirty="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6" t="1525" r="2653" b="3066"/>
          <a:stretch/>
        </p:blipFill>
        <p:spPr bwMode="auto">
          <a:xfrm>
            <a:off x="107504" y="116632"/>
            <a:ext cx="1444805" cy="104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70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p:cNvSpPr txBox="1"/>
          <p:nvPr/>
        </p:nvSpPr>
        <p:spPr>
          <a:xfrm>
            <a:off x="35496" y="114262"/>
            <a:ext cx="738664" cy="6607258"/>
          </a:xfrm>
          <a:prstGeom prst="rect">
            <a:avLst/>
          </a:prstGeom>
          <a:ln>
            <a:noFill/>
          </a:ln>
        </p:spPr>
        <p:style>
          <a:lnRef idx="2">
            <a:schemeClr val="accent2"/>
          </a:lnRef>
          <a:fillRef idx="1">
            <a:schemeClr val="lt1"/>
          </a:fillRef>
          <a:effectRef idx="0">
            <a:schemeClr val="accent2"/>
          </a:effectRef>
          <a:fontRef idx="minor">
            <a:schemeClr val="dk1"/>
          </a:fontRef>
        </p:style>
        <p:txBody>
          <a:bodyPr vert="vert270"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BE" sz="3600" b="1" dirty="0" smtClean="0">
                <a:ln w="11430">
                  <a:noFill/>
                </a:ln>
                <a:gradFill>
                  <a:gsLst>
                    <a:gs pos="0">
                      <a:srgbClr val="002060">
                        <a:tint val="70000"/>
                        <a:satMod val="245000"/>
                      </a:srgbClr>
                    </a:gs>
                    <a:gs pos="75000">
                      <a:srgbClr val="002060">
                        <a:tint val="90000"/>
                        <a:shade val="60000"/>
                        <a:satMod val="240000"/>
                      </a:srgbClr>
                    </a:gs>
                    <a:gs pos="100000">
                      <a:srgbClr val="002060">
                        <a:tint val="100000"/>
                        <a:shade val="50000"/>
                        <a:satMod val="240000"/>
                      </a:srgbClr>
                    </a:gs>
                  </a:gsLst>
                  <a:lin ang="5400000"/>
                </a:gradFill>
                <a:effectLst>
                  <a:outerShdw blurRad="50800" dist="39000" dir="5460000" algn="tl">
                    <a:srgbClr val="000000">
                      <a:alpha val="38000"/>
                    </a:srgbClr>
                  </a:outerShdw>
                </a:effectLst>
              </a:rPr>
              <a:t>Problématique de Santé Publique</a:t>
            </a:r>
            <a:endParaRPr lang="fr-BE" sz="3600" b="1" dirty="0">
              <a:ln w="11430">
                <a:noFill/>
              </a:ln>
              <a:gradFill>
                <a:gsLst>
                  <a:gs pos="0">
                    <a:srgbClr val="002060">
                      <a:tint val="70000"/>
                      <a:satMod val="245000"/>
                    </a:srgbClr>
                  </a:gs>
                  <a:gs pos="75000">
                    <a:srgbClr val="002060">
                      <a:tint val="90000"/>
                      <a:shade val="60000"/>
                      <a:satMod val="240000"/>
                    </a:srgbClr>
                  </a:gs>
                  <a:gs pos="100000">
                    <a:srgbClr val="002060">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ZoneTexte 6"/>
          <p:cNvSpPr txBox="1"/>
          <p:nvPr/>
        </p:nvSpPr>
        <p:spPr>
          <a:xfrm>
            <a:off x="3149710" y="4075816"/>
            <a:ext cx="320462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fr-FR"/>
            </a:defPPr>
            <a:lvl1pPr algn="ctr">
              <a:defRPr sz="2800" b="1" spc="5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defRPr>
            </a:lvl1pPr>
          </a:lstStyle>
          <a:p>
            <a:r>
              <a:rPr lang="fr-BE" dirty="0" smtClean="0">
                <a:ln w="13500">
                  <a:solidFill>
                    <a:srgbClr val="797B7E">
                      <a:shade val="2500"/>
                      <a:alpha val="6500"/>
                    </a:srgbClr>
                  </a:solidFill>
                  <a:prstDash val="solid"/>
                </a:ln>
                <a:solidFill>
                  <a:srgbClr val="FFFFFF">
                    <a:alpha val="95000"/>
                  </a:srgbClr>
                </a:solidFill>
              </a:rPr>
              <a:t>Projet de service</a:t>
            </a:r>
            <a:endParaRPr lang="fr-BE" dirty="0">
              <a:ln w="13500">
                <a:solidFill>
                  <a:srgbClr val="797B7E">
                    <a:shade val="2500"/>
                    <a:alpha val="6500"/>
                  </a:srgbClr>
                </a:solidFill>
                <a:prstDash val="solid"/>
              </a:ln>
              <a:solidFill>
                <a:srgbClr val="FFFFFF">
                  <a:alpha val="95000"/>
                </a:srgbClr>
              </a:solidFill>
            </a:endParaRPr>
          </a:p>
        </p:txBody>
      </p:sp>
      <p:sp>
        <p:nvSpPr>
          <p:cNvPr id="9" name="ZoneTexte 8"/>
          <p:cNvSpPr txBox="1"/>
          <p:nvPr/>
        </p:nvSpPr>
        <p:spPr>
          <a:xfrm>
            <a:off x="2960755" y="2447310"/>
            <a:ext cx="358253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BE" sz="2800" b="1" spc="50" dirty="0" smtClean="0">
                <a:ln w="13500">
                  <a:solidFill>
                    <a:srgbClr val="797B7E">
                      <a:shade val="2500"/>
                      <a:alpha val="6500"/>
                    </a:srgbClr>
                  </a:solidFill>
                  <a:prstDash val="solid"/>
                </a:ln>
                <a:solidFill>
                  <a:srgbClr val="FFFFFF">
                    <a:alpha val="95000"/>
                  </a:srgbClr>
                </a:solidFill>
                <a:effectLst>
                  <a:innerShdw blurRad="50900" dist="38500" dir="13500000">
                    <a:srgbClr val="000000">
                      <a:alpha val="60000"/>
                    </a:srgbClr>
                  </a:innerShdw>
                </a:effectLst>
              </a:rPr>
              <a:t>Projet institutionnel</a:t>
            </a:r>
            <a:endParaRPr lang="fr-BE" sz="2800" b="1" spc="50" dirty="0">
              <a:ln w="13500">
                <a:solidFill>
                  <a:srgbClr val="797B7E">
                    <a:shade val="2500"/>
                    <a:alpha val="6500"/>
                  </a:srgbClr>
                </a:solidFill>
                <a:prstDash val="solid"/>
              </a:ln>
              <a:solidFill>
                <a:srgbClr val="FFFFFF">
                  <a:alpha val="95000"/>
                </a:srgbClr>
              </a:solidFill>
              <a:effectLst>
                <a:innerShdw blurRad="50900" dist="38500" dir="13500000">
                  <a:srgbClr val="000000">
                    <a:alpha val="60000"/>
                  </a:srgbClr>
                </a:innerShdw>
              </a:effectLst>
            </a:endParaRPr>
          </a:p>
        </p:txBody>
      </p:sp>
      <p:sp>
        <p:nvSpPr>
          <p:cNvPr id="16" name="Flèche vers le bas 15"/>
          <p:cNvSpPr/>
          <p:nvPr/>
        </p:nvSpPr>
        <p:spPr>
          <a:xfrm flipV="1">
            <a:off x="4590134" y="4812268"/>
            <a:ext cx="323772" cy="720080"/>
          </a:xfrm>
          <a:prstGeom prst="downArrow">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a:solidFill>
                <a:srgbClr val="000000"/>
              </a:solidFill>
            </a:endParaRPr>
          </a:p>
        </p:txBody>
      </p:sp>
      <p:sp>
        <p:nvSpPr>
          <p:cNvPr id="20" name="ZoneTexte 19"/>
          <p:cNvSpPr txBox="1"/>
          <p:nvPr/>
        </p:nvSpPr>
        <p:spPr>
          <a:xfrm>
            <a:off x="701702" y="2354977"/>
            <a:ext cx="1350018"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fr-FR"/>
            </a:defPPr>
            <a:lvl1pPr algn="ctr">
              <a:defRPr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BE" dirty="0" smtClean="0">
                <a:solidFill>
                  <a:srgbClr val="000000"/>
                </a:solidFill>
                <a:effectLst/>
              </a:rPr>
              <a:t>Projets internes</a:t>
            </a:r>
            <a:endParaRPr lang="fr-BE" dirty="0">
              <a:solidFill>
                <a:srgbClr val="000000"/>
              </a:solidFill>
              <a:effectLst/>
            </a:endParaRPr>
          </a:p>
        </p:txBody>
      </p:sp>
      <p:sp>
        <p:nvSpPr>
          <p:cNvPr id="21" name="ZoneTexte 20"/>
          <p:cNvSpPr txBox="1"/>
          <p:nvPr/>
        </p:nvSpPr>
        <p:spPr>
          <a:xfrm>
            <a:off x="7502520" y="2354977"/>
            <a:ext cx="1350018"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b="1" dirty="0">
                <a:ln w="11430"/>
                <a:solidFill>
                  <a:srgbClr val="000000"/>
                </a:solidFill>
              </a:rPr>
              <a:t>Projets </a:t>
            </a:r>
            <a:br>
              <a:rPr lang="fr-BE" sz="2000" b="1" dirty="0">
                <a:ln w="11430"/>
                <a:solidFill>
                  <a:srgbClr val="000000"/>
                </a:solidFill>
              </a:rPr>
            </a:br>
            <a:r>
              <a:rPr lang="fr-BE" sz="2000" b="1" dirty="0">
                <a:ln w="11430"/>
                <a:solidFill>
                  <a:srgbClr val="000000"/>
                </a:solidFill>
              </a:rPr>
              <a:t>nationaux</a:t>
            </a:r>
          </a:p>
        </p:txBody>
      </p: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sp>
        <p:nvSpPr>
          <p:cNvPr id="18" name="ZoneTexte 17"/>
          <p:cNvSpPr txBox="1"/>
          <p:nvPr/>
        </p:nvSpPr>
        <p:spPr>
          <a:xfrm>
            <a:off x="3149710" y="5714092"/>
            <a:ext cx="320462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fr-FR"/>
            </a:defPPr>
            <a:lvl1pPr algn="ctr">
              <a:defRPr sz="2800" b="1" spc="5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defRPr>
            </a:lvl1pPr>
          </a:lstStyle>
          <a:p>
            <a:r>
              <a:rPr lang="fr-BE" dirty="0" smtClean="0">
                <a:ln w="13500">
                  <a:solidFill>
                    <a:srgbClr val="797B7E">
                      <a:shade val="2500"/>
                      <a:alpha val="6500"/>
                    </a:srgbClr>
                  </a:solidFill>
                  <a:prstDash val="solid"/>
                </a:ln>
                <a:solidFill>
                  <a:srgbClr val="FFFFFF">
                    <a:alpha val="95000"/>
                  </a:srgbClr>
                </a:solidFill>
              </a:rPr>
              <a:t>Etude clinique</a:t>
            </a:r>
            <a:endParaRPr lang="fr-BE" dirty="0">
              <a:ln w="13500">
                <a:solidFill>
                  <a:srgbClr val="797B7E">
                    <a:shade val="2500"/>
                    <a:alpha val="6500"/>
                  </a:srgbClr>
                </a:solidFill>
                <a:prstDash val="solid"/>
              </a:ln>
              <a:solidFill>
                <a:srgbClr val="FFFFFF">
                  <a:alpha val="95000"/>
                </a:srgbClr>
              </a:solidFill>
            </a:endParaRPr>
          </a:p>
        </p:txBody>
      </p:sp>
      <p:sp>
        <p:nvSpPr>
          <p:cNvPr id="23" name="Flèche vers le bas 22"/>
          <p:cNvSpPr/>
          <p:nvPr/>
        </p:nvSpPr>
        <p:spPr>
          <a:xfrm flipV="1">
            <a:off x="4590134" y="3228092"/>
            <a:ext cx="323772" cy="720080"/>
          </a:xfrm>
          <a:prstGeom prst="downArrow">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a:solidFill>
                <a:srgbClr val="000000"/>
              </a:solidFill>
            </a:endParaRPr>
          </a:p>
        </p:txBody>
      </p:sp>
      <p:sp>
        <p:nvSpPr>
          <p:cNvPr id="24" name="Flèche vers le bas 23"/>
          <p:cNvSpPr/>
          <p:nvPr/>
        </p:nvSpPr>
        <p:spPr>
          <a:xfrm flipV="1">
            <a:off x="4590134" y="1499900"/>
            <a:ext cx="323772" cy="720080"/>
          </a:xfrm>
          <a:prstGeom prst="downArrow">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a:solidFill>
                <a:srgbClr val="000000"/>
              </a:solidFill>
            </a:endParaRPr>
          </a:p>
        </p:txBody>
      </p:sp>
      <p:sp>
        <p:nvSpPr>
          <p:cNvPr id="25" name="ZoneTexte 24"/>
          <p:cNvSpPr txBox="1"/>
          <p:nvPr/>
        </p:nvSpPr>
        <p:spPr>
          <a:xfrm>
            <a:off x="2771800" y="760656"/>
            <a:ext cx="396044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BE" sz="2800" b="1" spc="50" dirty="0" smtClean="0">
                <a:ln w="13500">
                  <a:solidFill>
                    <a:srgbClr val="797B7E">
                      <a:shade val="2500"/>
                      <a:alpha val="6500"/>
                    </a:srgbClr>
                  </a:solidFill>
                  <a:prstDash val="solid"/>
                </a:ln>
                <a:solidFill>
                  <a:srgbClr val="FFFFFF">
                    <a:alpha val="95000"/>
                  </a:srgbClr>
                </a:solidFill>
                <a:effectLst>
                  <a:innerShdw blurRad="50900" dist="38500" dir="13500000">
                    <a:srgbClr val="000000">
                      <a:alpha val="60000"/>
                    </a:srgbClr>
                  </a:innerShdw>
                </a:effectLst>
              </a:rPr>
              <a:t>Projet interuniversitaire</a:t>
            </a:r>
            <a:endParaRPr lang="fr-BE" sz="2800" b="1" spc="50" dirty="0">
              <a:ln w="13500">
                <a:solidFill>
                  <a:srgbClr val="797B7E">
                    <a:shade val="2500"/>
                    <a:alpha val="6500"/>
                  </a:srgbClr>
                </a:solidFill>
                <a:prstDash val="solid"/>
              </a:ln>
              <a:solidFill>
                <a:srgbClr val="FFFFFF">
                  <a:alpha val="95000"/>
                </a:srgbClr>
              </a:solidFill>
              <a:effectLst>
                <a:innerShdw blurRad="50900" dist="38500" dir="13500000">
                  <a:srgbClr val="000000">
                    <a:alpha val="60000"/>
                  </a:srgbClr>
                </a:innerShdw>
              </a:effectLst>
            </a:endParaRPr>
          </a:p>
        </p:txBody>
      </p:sp>
      <p:sp>
        <p:nvSpPr>
          <p:cNvPr id="2" name="Double flèche verticale 1"/>
          <p:cNvSpPr/>
          <p:nvPr/>
        </p:nvSpPr>
        <p:spPr>
          <a:xfrm rot="5400000">
            <a:off x="2333673" y="2371087"/>
            <a:ext cx="255778" cy="675667"/>
          </a:xfrm>
          <a:prstGeom prst="upDownArrow">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a:solidFill>
                <a:srgbClr val="000000"/>
              </a:solidFill>
            </a:endParaRPr>
          </a:p>
        </p:txBody>
      </p:sp>
      <p:sp>
        <p:nvSpPr>
          <p:cNvPr id="27" name="Double flèche verticale 26"/>
          <p:cNvSpPr/>
          <p:nvPr/>
        </p:nvSpPr>
        <p:spPr>
          <a:xfrm rot="5400000">
            <a:off x="6907564" y="2388497"/>
            <a:ext cx="255778" cy="675667"/>
          </a:xfrm>
          <a:prstGeom prst="upDownArrow">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a:solidFill>
                <a:srgbClr val="000000"/>
              </a:solidFill>
            </a:endParaRPr>
          </a:p>
        </p:txBody>
      </p:sp>
      <p:sp>
        <p:nvSpPr>
          <p:cNvPr id="15" name="ZoneTexte 14"/>
          <p:cNvSpPr txBox="1"/>
          <p:nvPr/>
        </p:nvSpPr>
        <p:spPr>
          <a:xfrm>
            <a:off x="1151619" y="2987967"/>
            <a:ext cx="7200801" cy="1384995"/>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800" dirty="0" smtClean="0">
                <a:solidFill>
                  <a:srgbClr val="000000"/>
                </a:solidFill>
                <a:latin typeface="Arial" panose="020B0604020202020204" pitchFamily="34" charset="0"/>
                <a:cs typeface="Arial" panose="020B0604020202020204" pitchFamily="34" charset="0"/>
              </a:rPr>
              <a:t>Itinéraire clinique chirurgical cardiaque</a:t>
            </a:r>
          </a:p>
          <a:p>
            <a:pPr algn="ctr"/>
            <a:endParaRPr lang="fr-BE" sz="2800" dirty="0" smtClean="0">
              <a:solidFill>
                <a:srgbClr val="000000"/>
              </a:solidFill>
              <a:latin typeface="Arial" panose="020B0604020202020204" pitchFamily="34" charset="0"/>
              <a:cs typeface="Arial" panose="020B0604020202020204" pitchFamily="34" charset="0"/>
            </a:endParaRPr>
          </a:p>
          <a:p>
            <a:pPr algn="ctr"/>
            <a:r>
              <a:rPr lang="fr-BE" sz="2800" dirty="0" smtClean="0">
                <a:solidFill>
                  <a:srgbClr val="000000"/>
                </a:solidFill>
                <a:latin typeface="Arial" panose="020B0604020202020204" pitchFamily="34" charset="0"/>
                <a:cs typeface="Arial" panose="020B0604020202020204" pitchFamily="34" charset="0"/>
              </a:rPr>
              <a:t>Projet </a:t>
            </a:r>
            <a:r>
              <a:rPr lang="fr-BE" sz="2800" dirty="0" err="1" smtClean="0">
                <a:solidFill>
                  <a:srgbClr val="000000"/>
                </a:solidFill>
                <a:latin typeface="Arial" panose="020B0604020202020204" pitchFamily="34" charset="0"/>
                <a:cs typeface="Arial" panose="020B0604020202020204" pitchFamily="34" charset="0"/>
              </a:rPr>
              <a:t>Bottom</a:t>
            </a:r>
            <a:r>
              <a:rPr lang="fr-BE" sz="2800" dirty="0" smtClean="0">
                <a:solidFill>
                  <a:srgbClr val="000000"/>
                </a:solidFill>
                <a:latin typeface="Arial" panose="020B0604020202020204" pitchFamily="34" charset="0"/>
                <a:cs typeface="Arial" panose="020B0604020202020204" pitchFamily="34" charset="0"/>
              </a:rPr>
              <a:t> - Up</a:t>
            </a:r>
            <a:endParaRPr lang="fr-BE"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45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1"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6" grpId="0" animBg="1"/>
      <p:bldP spid="20" grpId="0"/>
      <p:bldP spid="21" grpId="0" animBg="1"/>
      <p:bldP spid="18" grpId="0" animBg="1"/>
      <p:bldP spid="23" grpId="0" animBg="1"/>
      <p:bldP spid="24" grpId="0" animBg="1"/>
      <p:bldP spid="25" grpId="0" animBg="1"/>
      <p:bldP spid="2" grpId="0" animBg="1"/>
      <p:bldP spid="27"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007684" y="1844824"/>
            <a:ext cx="7164796" cy="11521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fr-BE" sz="3200" b="1" cap="none" dirty="0" smtClean="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rPr>
              <a:t>Problématique de Santé publique</a:t>
            </a:r>
            <a:endParaRPr lang="fr-BE" sz="3200" b="1" cap="none" dirty="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93296"/>
            <a:ext cx="1132003" cy="648072"/>
          </a:xfrm>
          <a:prstGeom prst="rect">
            <a:avLst/>
          </a:prstGeom>
        </p:spPr>
      </p:pic>
      <p:sp>
        <p:nvSpPr>
          <p:cNvPr id="7" name="ZoneTexte 6"/>
          <p:cNvSpPr txBox="1"/>
          <p:nvPr/>
        </p:nvSpPr>
        <p:spPr>
          <a:xfrm>
            <a:off x="3779912" y="6085392"/>
            <a:ext cx="3888512" cy="646331"/>
          </a:xfrm>
          <a:prstGeom prst="rect">
            <a:avLst/>
          </a:prstGeom>
          <a:noFill/>
        </p:spPr>
        <p:txBody>
          <a:bodyPr wrap="square" rtlCol="0">
            <a:spAutoFit/>
          </a:bodyPr>
          <a:lstStyle/>
          <a:p>
            <a:pPr algn="r"/>
            <a:r>
              <a:rPr lang="fr-BE" dirty="0" smtClean="0">
                <a:solidFill>
                  <a:schemeClr val="bg1"/>
                </a:solidFill>
              </a:rPr>
              <a:t>Erpicum Marie </a:t>
            </a:r>
          </a:p>
          <a:p>
            <a:pPr algn="r"/>
            <a:r>
              <a:rPr lang="fr-BE" dirty="0" smtClean="0">
                <a:solidFill>
                  <a:schemeClr val="bg1"/>
                </a:solidFill>
              </a:rPr>
              <a:t>Département Infirmier - CHU de Liège</a:t>
            </a:r>
            <a:endParaRPr lang="fr-BE" dirty="0">
              <a:solidFill>
                <a:schemeClr val="bg1"/>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6" t="1525" r="2653" b="3066"/>
          <a:stretch/>
        </p:blipFill>
        <p:spPr bwMode="auto">
          <a:xfrm>
            <a:off x="107504" y="116632"/>
            <a:ext cx="1444805" cy="104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945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779912" y="4182179"/>
            <a:ext cx="4824536" cy="830997"/>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4800" dirty="0" smtClean="0">
                <a:solidFill>
                  <a:srgbClr val="000000"/>
                </a:solidFill>
                <a:latin typeface="Arial" panose="020B0604020202020204" pitchFamily="34" charset="0"/>
                <a:cs typeface="Arial" panose="020B0604020202020204" pitchFamily="34" charset="0"/>
              </a:rPr>
              <a:t>Merci</a:t>
            </a:r>
            <a:endParaRPr lang="fr-BE" sz="4800" dirty="0">
              <a:solidFill>
                <a:srgbClr val="000000"/>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93296"/>
            <a:ext cx="1132003" cy="648072"/>
          </a:xfrm>
          <a:prstGeom prst="rect">
            <a:avLst/>
          </a:prstGeom>
        </p:spPr>
      </p:pic>
      <p:sp>
        <p:nvSpPr>
          <p:cNvPr id="6" name="ZoneTexte 5"/>
          <p:cNvSpPr txBox="1"/>
          <p:nvPr/>
        </p:nvSpPr>
        <p:spPr>
          <a:xfrm>
            <a:off x="3779912" y="6085392"/>
            <a:ext cx="3888512" cy="646331"/>
          </a:xfrm>
          <a:prstGeom prst="rect">
            <a:avLst/>
          </a:prstGeom>
          <a:noFill/>
        </p:spPr>
        <p:txBody>
          <a:bodyPr wrap="square" rtlCol="0">
            <a:spAutoFit/>
          </a:bodyPr>
          <a:lstStyle/>
          <a:p>
            <a:pPr algn="r"/>
            <a:r>
              <a:rPr lang="fr-BE" dirty="0" smtClean="0">
                <a:solidFill>
                  <a:schemeClr val="bg1"/>
                </a:solidFill>
              </a:rPr>
              <a:t>Erpicum Marie </a:t>
            </a:r>
          </a:p>
          <a:p>
            <a:pPr algn="r"/>
            <a:r>
              <a:rPr lang="fr-BE" dirty="0" smtClean="0">
                <a:solidFill>
                  <a:schemeClr val="bg1"/>
                </a:solidFill>
              </a:rPr>
              <a:t>Département Infirmier - CHU de Liège</a:t>
            </a:r>
            <a:endParaRPr lang="fr-BE" dirty="0">
              <a:solidFill>
                <a:schemeClr val="bg1"/>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6" t="1525" r="2653" b="3066"/>
          <a:stretch/>
        </p:blipFill>
        <p:spPr bwMode="auto">
          <a:xfrm>
            <a:off x="107504" y="116632"/>
            <a:ext cx="1444805" cy="104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68591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93296"/>
            <a:ext cx="1132003" cy="648072"/>
          </a:xfrm>
          <a:prstGeom prst="rect">
            <a:avLst/>
          </a:prstGeom>
        </p:spPr>
      </p:pic>
      <p:sp>
        <p:nvSpPr>
          <p:cNvPr id="7" name="ZoneTexte 6"/>
          <p:cNvSpPr txBox="1"/>
          <p:nvPr/>
        </p:nvSpPr>
        <p:spPr>
          <a:xfrm>
            <a:off x="3779912" y="6085392"/>
            <a:ext cx="3888512" cy="646331"/>
          </a:xfrm>
          <a:prstGeom prst="rect">
            <a:avLst/>
          </a:prstGeom>
          <a:noFill/>
        </p:spPr>
        <p:txBody>
          <a:bodyPr wrap="square" rtlCol="0">
            <a:spAutoFit/>
          </a:bodyPr>
          <a:lstStyle/>
          <a:p>
            <a:pPr algn="r"/>
            <a:r>
              <a:rPr lang="fr-BE" dirty="0" smtClean="0">
                <a:solidFill>
                  <a:schemeClr val="bg1"/>
                </a:solidFill>
              </a:rPr>
              <a:t>Erpicum Marie </a:t>
            </a:r>
          </a:p>
          <a:p>
            <a:pPr algn="r"/>
            <a:r>
              <a:rPr lang="fr-BE" dirty="0" smtClean="0">
                <a:solidFill>
                  <a:schemeClr val="bg1"/>
                </a:solidFill>
              </a:rPr>
              <a:t>Département Infirmier - CHU de Liège</a:t>
            </a:r>
            <a:endParaRPr lang="fr-BE" dirty="0">
              <a:solidFill>
                <a:schemeClr val="bg1"/>
              </a:solidFill>
            </a:endParaRPr>
          </a:p>
        </p:txBody>
      </p:sp>
      <p:graphicFrame>
        <p:nvGraphicFramePr>
          <p:cNvPr id="8" name="Diagramme 7"/>
          <p:cNvGraphicFramePr/>
          <p:nvPr>
            <p:extLst>
              <p:ext uri="{D42A27DB-BD31-4B8C-83A1-F6EECF244321}">
                <p14:modId xmlns:p14="http://schemas.microsoft.com/office/powerpoint/2010/main" val="3778959258"/>
              </p:ext>
            </p:extLst>
          </p:nvPr>
        </p:nvGraphicFramePr>
        <p:xfrm>
          <a:off x="1247800" y="972840"/>
          <a:ext cx="6648400"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3926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93296"/>
            <a:ext cx="1132003" cy="648072"/>
          </a:xfrm>
          <a:prstGeom prst="rect">
            <a:avLst/>
          </a:prstGeom>
        </p:spPr>
      </p:pic>
      <p:sp>
        <p:nvSpPr>
          <p:cNvPr id="7" name="ZoneTexte 6"/>
          <p:cNvSpPr txBox="1"/>
          <p:nvPr/>
        </p:nvSpPr>
        <p:spPr>
          <a:xfrm>
            <a:off x="3779912" y="6085392"/>
            <a:ext cx="3888512" cy="646331"/>
          </a:xfrm>
          <a:prstGeom prst="rect">
            <a:avLst/>
          </a:prstGeom>
          <a:noFill/>
        </p:spPr>
        <p:txBody>
          <a:bodyPr wrap="square" rtlCol="0">
            <a:spAutoFit/>
          </a:bodyPr>
          <a:lstStyle/>
          <a:p>
            <a:pPr algn="r"/>
            <a:r>
              <a:rPr lang="fr-BE" dirty="0" smtClean="0">
                <a:solidFill>
                  <a:schemeClr val="bg1"/>
                </a:solidFill>
              </a:rPr>
              <a:t>Erpicum Marie </a:t>
            </a:r>
          </a:p>
          <a:p>
            <a:pPr algn="r"/>
            <a:r>
              <a:rPr lang="fr-BE" dirty="0" smtClean="0">
                <a:solidFill>
                  <a:schemeClr val="bg1"/>
                </a:solidFill>
              </a:rPr>
              <a:t>Département Infirmier - CHU de Liège</a:t>
            </a:r>
            <a:endParaRPr lang="fr-BE" dirty="0">
              <a:solidFill>
                <a:schemeClr val="bg1"/>
              </a:solidFill>
            </a:endParaRPr>
          </a:p>
        </p:txBody>
      </p:sp>
      <p:graphicFrame>
        <p:nvGraphicFramePr>
          <p:cNvPr id="8" name="Diagramme 7"/>
          <p:cNvGraphicFramePr/>
          <p:nvPr>
            <p:extLst>
              <p:ext uri="{D42A27DB-BD31-4B8C-83A1-F6EECF244321}">
                <p14:modId xmlns:p14="http://schemas.microsoft.com/office/powerpoint/2010/main" val="2163096259"/>
              </p:ext>
            </p:extLst>
          </p:nvPr>
        </p:nvGraphicFramePr>
        <p:xfrm>
          <a:off x="1247800" y="972840"/>
          <a:ext cx="6648400"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e 4"/>
          <p:cNvGrpSpPr/>
          <p:nvPr/>
        </p:nvGrpSpPr>
        <p:grpSpPr>
          <a:xfrm>
            <a:off x="2555776" y="1412776"/>
            <a:ext cx="4068000" cy="1980000"/>
            <a:chOff x="1334710" y="466670"/>
            <a:chExt cx="1915804" cy="1915804"/>
          </a:xfrm>
        </p:grpSpPr>
        <p:sp>
          <p:nvSpPr>
            <p:cNvPr id="9" name="Rectangle à coins arrondis 8"/>
            <p:cNvSpPr/>
            <p:nvPr/>
          </p:nvSpPr>
          <p:spPr>
            <a:xfrm>
              <a:off x="1334710" y="466670"/>
              <a:ext cx="1915804" cy="1915804"/>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tangle 9"/>
            <p:cNvSpPr/>
            <p:nvPr/>
          </p:nvSpPr>
          <p:spPr>
            <a:xfrm>
              <a:off x="1428232" y="560192"/>
              <a:ext cx="1728760" cy="17287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2000" dirty="0"/>
                <a:t>Rationaliser </a:t>
              </a:r>
              <a:endParaRPr lang="fr-BE" sz="2000" dirty="0" smtClean="0"/>
            </a:p>
            <a:p>
              <a:pPr lvl="0" algn="ctr" defTabSz="800100">
                <a:lnSpc>
                  <a:spcPct val="90000"/>
                </a:lnSpc>
                <a:spcBef>
                  <a:spcPct val="0"/>
                </a:spcBef>
                <a:spcAft>
                  <a:spcPct val="35000"/>
                </a:spcAft>
              </a:pPr>
              <a:r>
                <a:rPr lang="fr-BE" sz="2000" dirty="0" smtClean="0"/>
                <a:t>l'utilisation </a:t>
              </a:r>
              <a:r>
                <a:rPr lang="fr-BE" sz="2000" dirty="0"/>
                <a:t>des produits sanguins </a:t>
              </a:r>
              <a:endParaRPr lang="fr-BE" sz="2000" kern="1200" dirty="0"/>
            </a:p>
          </p:txBody>
        </p:sp>
      </p:grpSp>
      <p:grpSp>
        <p:nvGrpSpPr>
          <p:cNvPr id="11" name="Groupe 10"/>
          <p:cNvGrpSpPr/>
          <p:nvPr/>
        </p:nvGrpSpPr>
        <p:grpSpPr>
          <a:xfrm>
            <a:off x="2555776" y="3465224"/>
            <a:ext cx="4068000" cy="1980000"/>
            <a:chOff x="1334710" y="466670"/>
            <a:chExt cx="1915804" cy="1915804"/>
          </a:xfrm>
        </p:grpSpPr>
        <p:sp>
          <p:nvSpPr>
            <p:cNvPr id="12" name="Rectangle à coins arrondis 11"/>
            <p:cNvSpPr/>
            <p:nvPr/>
          </p:nvSpPr>
          <p:spPr>
            <a:xfrm>
              <a:off x="1334710" y="466670"/>
              <a:ext cx="1915804" cy="1915804"/>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428232" y="560192"/>
              <a:ext cx="1728760" cy="17287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2000" dirty="0" smtClean="0"/>
                <a:t>Prévenir </a:t>
              </a:r>
            </a:p>
            <a:p>
              <a:pPr lvl="0" algn="ctr" defTabSz="800100">
                <a:lnSpc>
                  <a:spcPct val="90000"/>
                </a:lnSpc>
                <a:spcBef>
                  <a:spcPct val="0"/>
                </a:spcBef>
                <a:spcAft>
                  <a:spcPct val="35000"/>
                </a:spcAft>
              </a:pPr>
              <a:r>
                <a:rPr lang="fr-BE" sz="2000" dirty="0" smtClean="0"/>
                <a:t>le besoin transfusionnel</a:t>
              </a:r>
              <a:endParaRPr lang="fr-BE" sz="2000" kern="1200" dirty="0"/>
            </a:p>
          </p:txBody>
        </p:sp>
      </p:grpSp>
    </p:spTree>
    <p:extLst>
      <p:ext uri="{BB962C8B-B14F-4D97-AF65-F5344CB8AC3E}">
        <p14:creationId xmlns:p14="http://schemas.microsoft.com/office/powerpoint/2010/main" val="317513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93296"/>
            <a:ext cx="1132003" cy="648072"/>
          </a:xfrm>
          <a:prstGeom prst="rect">
            <a:avLst/>
          </a:prstGeom>
        </p:spPr>
      </p:pic>
      <p:sp>
        <p:nvSpPr>
          <p:cNvPr id="7" name="ZoneTexte 6"/>
          <p:cNvSpPr txBox="1"/>
          <p:nvPr/>
        </p:nvSpPr>
        <p:spPr>
          <a:xfrm>
            <a:off x="3779912" y="6085392"/>
            <a:ext cx="3888512" cy="646331"/>
          </a:xfrm>
          <a:prstGeom prst="rect">
            <a:avLst/>
          </a:prstGeom>
          <a:noFill/>
        </p:spPr>
        <p:txBody>
          <a:bodyPr wrap="square" rtlCol="0">
            <a:spAutoFit/>
          </a:bodyPr>
          <a:lstStyle/>
          <a:p>
            <a:pPr algn="r"/>
            <a:r>
              <a:rPr lang="fr-BE" dirty="0" smtClean="0">
                <a:solidFill>
                  <a:schemeClr val="bg1"/>
                </a:solidFill>
              </a:rPr>
              <a:t>Erpicum Marie </a:t>
            </a:r>
          </a:p>
          <a:p>
            <a:pPr algn="r"/>
            <a:r>
              <a:rPr lang="fr-BE" dirty="0" smtClean="0">
                <a:solidFill>
                  <a:schemeClr val="bg1"/>
                </a:solidFill>
              </a:rPr>
              <a:t>Département Infirmier - CHU de Liège</a:t>
            </a:r>
            <a:endParaRPr lang="fr-BE" dirty="0">
              <a:solidFill>
                <a:schemeClr val="bg1"/>
              </a:solidFill>
            </a:endParaRPr>
          </a:p>
        </p:txBody>
      </p:sp>
      <p:graphicFrame>
        <p:nvGraphicFramePr>
          <p:cNvPr id="8" name="Diagramme 7"/>
          <p:cNvGraphicFramePr/>
          <p:nvPr>
            <p:extLst>
              <p:ext uri="{D42A27DB-BD31-4B8C-83A1-F6EECF244321}">
                <p14:modId xmlns:p14="http://schemas.microsoft.com/office/powerpoint/2010/main" val="2177068938"/>
              </p:ext>
            </p:extLst>
          </p:nvPr>
        </p:nvGraphicFramePr>
        <p:xfrm>
          <a:off x="1247800" y="972840"/>
          <a:ext cx="6648400"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à coins arrondis 15"/>
          <p:cNvSpPr/>
          <p:nvPr/>
        </p:nvSpPr>
        <p:spPr>
          <a:xfrm>
            <a:off x="2520000" y="1395000"/>
            <a:ext cx="4104000" cy="4068000"/>
          </a:xfrm>
          <a:prstGeom prst="roundRect">
            <a:avLst>
              <a:gd name="adj" fmla="val 806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smtClean="0">
                <a:solidFill>
                  <a:sysClr val="windowText" lastClr="000000"/>
                </a:solidFill>
              </a:rPr>
              <a:t>Epargne sanguine</a:t>
            </a:r>
            <a:endParaRPr lang="fr-BE" sz="3600" dirty="0">
              <a:solidFill>
                <a:sysClr val="windowText" lastClr="000000"/>
              </a:solidFill>
            </a:endParaRPr>
          </a:p>
        </p:txBody>
      </p:sp>
    </p:spTree>
    <p:extLst>
      <p:ext uri="{BB962C8B-B14F-4D97-AF65-F5344CB8AC3E}">
        <p14:creationId xmlns:p14="http://schemas.microsoft.com/office/powerpoint/2010/main" val="260779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52536" y="-9582"/>
            <a:ext cx="9655548" cy="7399022"/>
            <a:chOff x="-5720" y="-27384"/>
            <a:chExt cx="9655548" cy="7399022"/>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12500"/>
            <a:stretch/>
          </p:blipFill>
          <p:spPr bwMode="auto">
            <a:xfrm>
              <a:off x="17112" y="0"/>
              <a:ext cx="3277628" cy="336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22154"/>
            <a:stretch/>
          </p:blipFill>
          <p:spPr bwMode="auto">
            <a:xfrm>
              <a:off x="0" y="2888008"/>
              <a:ext cx="3277628" cy="265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12500"/>
            <a:stretch/>
          </p:blipFill>
          <p:spPr bwMode="auto">
            <a:xfrm>
              <a:off x="3203848" y="-7984"/>
              <a:ext cx="3277628" cy="336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12500"/>
            <a:stretch/>
          </p:blipFill>
          <p:spPr bwMode="auto">
            <a:xfrm>
              <a:off x="6372200" y="-27384"/>
              <a:ext cx="3277628" cy="336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22154"/>
            <a:stretch/>
          </p:blipFill>
          <p:spPr bwMode="auto">
            <a:xfrm>
              <a:off x="3208456" y="2420888"/>
              <a:ext cx="3277628" cy="265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22154"/>
            <a:stretch/>
          </p:blipFill>
          <p:spPr bwMode="auto">
            <a:xfrm>
              <a:off x="6372200" y="2420888"/>
              <a:ext cx="3277628" cy="265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22154"/>
            <a:stretch/>
          </p:blipFill>
          <p:spPr bwMode="auto">
            <a:xfrm>
              <a:off x="6372200" y="4184369"/>
              <a:ext cx="3277628" cy="265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22154"/>
            <a:stretch/>
          </p:blipFill>
          <p:spPr bwMode="auto">
            <a:xfrm>
              <a:off x="3208456" y="4184369"/>
              <a:ext cx="3277628" cy="265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248" t="41500" r="39561" b="22154"/>
            <a:stretch/>
          </p:blipFill>
          <p:spPr bwMode="auto">
            <a:xfrm>
              <a:off x="-5720" y="4712858"/>
              <a:ext cx="3277628" cy="265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e 2"/>
          <p:cNvGrpSpPr/>
          <p:nvPr/>
        </p:nvGrpSpPr>
        <p:grpSpPr>
          <a:xfrm>
            <a:off x="3081019" y="269001"/>
            <a:ext cx="2988439" cy="3915368"/>
            <a:chOff x="3081269" y="269001"/>
            <a:chExt cx="2988439" cy="3915368"/>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78" t="26785" r="58949" b="31151"/>
            <a:stretch/>
          </p:blipFill>
          <p:spPr bwMode="auto">
            <a:xfrm>
              <a:off x="3081269" y="269001"/>
              <a:ext cx="2988439" cy="24938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8221" t="46943" r="60915" b="35321"/>
            <a:stretch/>
          </p:blipFill>
          <p:spPr bwMode="auto">
            <a:xfrm>
              <a:off x="3081269" y="2762822"/>
              <a:ext cx="2981463" cy="1421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03" t="33617" r="54046" b="56535"/>
          <a:stretch/>
        </p:blipFill>
        <p:spPr bwMode="auto">
          <a:xfrm>
            <a:off x="890579" y="5373216"/>
            <a:ext cx="7369318" cy="9369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806" t="34944" r="58093" b="54639"/>
          <a:stretch/>
        </p:blipFill>
        <p:spPr bwMode="auto">
          <a:xfrm>
            <a:off x="887342" y="5157452"/>
            <a:ext cx="7369317" cy="10500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2" t="35417" r="28111" b="48733"/>
          <a:stretch/>
        </p:blipFill>
        <p:spPr bwMode="auto">
          <a:xfrm>
            <a:off x="-96219" y="5102729"/>
            <a:ext cx="9336438" cy="11594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36462" r="29063" b="49391"/>
          <a:stretch/>
        </p:blipFill>
        <p:spPr bwMode="auto">
          <a:xfrm>
            <a:off x="-42862" y="5041121"/>
            <a:ext cx="9229725" cy="10349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t="41848" r="27489" b="42448"/>
          <a:stretch/>
        </p:blipFill>
        <p:spPr bwMode="auto">
          <a:xfrm>
            <a:off x="-33170" y="5013176"/>
            <a:ext cx="9181752" cy="111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6328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par>
                                <p:cTn id="22" presetID="47" presetClass="exit" presetSubtype="0" fill="hold" nodeType="withEffect">
                                  <p:stCondLst>
                                    <p:cond delay="50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par>
                          <p:cTn id="27" fill="hold">
                            <p:stCondLst>
                              <p:cond delay="4000"/>
                            </p:stCondLst>
                            <p:childTnLst>
                              <p:par>
                                <p:cTn id="28" presetID="42" presetClass="entr" presetSubtype="0" fill="hold" nodeType="after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7" presetClass="exit" presetSubtype="0" fill="hold" nodeType="withEffect">
                                  <p:stCondLst>
                                    <p:cond delay="500"/>
                                  </p:stCondLst>
                                  <p:childTnLst>
                                    <p:animEffect transition="out" filter="fade">
                                      <p:cBhvr>
                                        <p:cTn id="34" dur="1000"/>
                                        <p:tgtEl>
                                          <p:spTgt spid="1030"/>
                                        </p:tgtEl>
                                      </p:cBhvr>
                                    </p:animEffect>
                                    <p:anim calcmode="lin" valueType="num">
                                      <p:cBhvr>
                                        <p:cTn id="35" dur="1000"/>
                                        <p:tgtEl>
                                          <p:spTgt spid="1030"/>
                                        </p:tgtEl>
                                        <p:attrNameLst>
                                          <p:attrName>ppt_x</p:attrName>
                                        </p:attrNameLst>
                                      </p:cBhvr>
                                      <p:tavLst>
                                        <p:tav tm="0">
                                          <p:val>
                                            <p:strVal val="ppt_x"/>
                                          </p:val>
                                        </p:tav>
                                        <p:tav tm="100000">
                                          <p:val>
                                            <p:strVal val="ppt_x"/>
                                          </p:val>
                                        </p:tav>
                                      </p:tavLst>
                                    </p:anim>
                                    <p:anim calcmode="lin" valueType="num">
                                      <p:cBhvr>
                                        <p:cTn id="36" dur="1000"/>
                                        <p:tgtEl>
                                          <p:spTgt spid="1030"/>
                                        </p:tgtEl>
                                        <p:attrNameLst>
                                          <p:attrName>ppt_y</p:attrName>
                                        </p:attrNameLst>
                                      </p:cBhvr>
                                      <p:tavLst>
                                        <p:tav tm="0">
                                          <p:val>
                                            <p:strVal val="ppt_y"/>
                                          </p:val>
                                        </p:tav>
                                        <p:tav tm="100000">
                                          <p:val>
                                            <p:strVal val="ppt_y-.1"/>
                                          </p:val>
                                        </p:tav>
                                      </p:tavLst>
                                    </p:anim>
                                    <p:set>
                                      <p:cBhvr>
                                        <p:cTn id="37" dur="1" fill="hold">
                                          <p:stCondLst>
                                            <p:cond delay="999"/>
                                          </p:stCondLst>
                                        </p:cTn>
                                        <p:tgtEl>
                                          <p:spTgt spid="1030"/>
                                        </p:tgtEl>
                                        <p:attrNameLst>
                                          <p:attrName>style.visibility</p:attrName>
                                        </p:attrNameLst>
                                      </p:cBhvr>
                                      <p:to>
                                        <p:strVal val="hidden"/>
                                      </p:to>
                                    </p:set>
                                  </p:childTnLst>
                                </p:cTn>
                              </p:par>
                            </p:childTnLst>
                          </p:cTn>
                        </p:par>
                        <p:par>
                          <p:cTn id="38" fill="hold">
                            <p:stCondLst>
                              <p:cond delay="5500"/>
                            </p:stCondLst>
                            <p:childTnLst>
                              <p:par>
                                <p:cTn id="39" presetID="42" presetClass="entr" presetSubtype="0" fill="hold" nodeType="afterEffect">
                                  <p:stCondLst>
                                    <p:cond delay="50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1000"/>
                                        <p:tgtEl>
                                          <p:spTgt spid="1028"/>
                                        </p:tgtEl>
                                      </p:cBhvr>
                                    </p:animEffect>
                                    <p:anim calcmode="lin" valueType="num">
                                      <p:cBhvr>
                                        <p:cTn id="42" dur="1000" fill="hold"/>
                                        <p:tgtEl>
                                          <p:spTgt spid="1028"/>
                                        </p:tgtEl>
                                        <p:attrNameLst>
                                          <p:attrName>ppt_x</p:attrName>
                                        </p:attrNameLst>
                                      </p:cBhvr>
                                      <p:tavLst>
                                        <p:tav tm="0">
                                          <p:val>
                                            <p:strVal val="#ppt_x"/>
                                          </p:val>
                                        </p:tav>
                                        <p:tav tm="100000">
                                          <p:val>
                                            <p:strVal val="#ppt_x"/>
                                          </p:val>
                                        </p:tav>
                                      </p:tavLst>
                                    </p:anim>
                                    <p:anim calcmode="lin" valueType="num">
                                      <p:cBhvr>
                                        <p:cTn id="43" dur="1000" fill="hold"/>
                                        <p:tgtEl>
                                          <p:spTgt spid="1028"/>
                                        </p:tgtEl>
                                        <p:attrNameLst>
                                          <p:attrName>ppt_y</p:attrName>
                                        </p:attrNameLst>
                                      </p:cBhvr>
                                      <p:tavLst>
                                        <p:tav tm="0">
                                          <p:val>
                                            <p:strVal val="#ppt_y+.1"/>
                                          </p:val>
                                        </p:tav>
                                        <p:tav tm="100000">
                                          <p:val>
                                            <p:strVal val="#ppt_y"/>
                                          </p:val>
                                        </p:tav>
                                      </p:tavLst>
                                    </p:anim>
                                  </p:childTnLst>
                                </p:cTn>
                              </p:par>
                              <p:par>
                                <p:cTn id="44" presetID="47" presetClass="exit" presetSubtype="0" fill="hold" nodeType="withEffect">
                                  <p:stCondLst>
                                    <p:cond delay="50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childTnLst>
                          </p:cTn>
                        </p:par>
                        <p:par>
                          <p:cTn id="49" fill="hold">
                            <p:stCondLst>
                              <p:cond delay="7000"/>
                            </p:stCondLst>
                            <p:childTnLst>
                              <p:par>
                                <p:cTn id="50" presetID="42" presetClass="entr" presetSubtype="0" fill="hold" nodeType="afterEffect">
                                  <p:stCondLst>
                                    <p:cond delay="500"/>
                                  </p:stCondLst>
                                  <p:childTnLst>
                                    <p:set>
                                      <p:cBhvr>
                                        <p:cTn id="51" dur="1" fill="hold">
                                          <p:stCondLst>
                                            <p:cond delay="0"/>
                                          </p:stCondLst>
                                        </p:cTn>
                                        <p:tgtEl>
                                          <p:spTgt spid="1029"/>
                                        </p:tgtEl>
                                        <p:attrNameLst>
                                          <p:attrName>style.visibility</p:attrName>
                                        </p:attrNameLst>
                                      </p:cBhvr>
                                      <p:to>
                                        <p:strVal val="visible"/>
                                      </p:to>
                                    </p:set>
                                    <p:animEffect transition="in" filter="fade">
                                      <p:cBhvr>
                                        <p:cTn id="52" dur="1000"/>
                                        <p:tgtEl>
                                          <p:spTgt spid="1029"/>
                                        </p:tgtEl>
                                      </p:cBhvr>
                                    </p:animEffect>
                                    <p:anim calcmode="lin" valueType="num">
                                      <p:cBhvr>
                                        <p:cTn id="53" dur="1000" fill="hold"/>
                                        <p:tgtEl>
                                          <p:spTgt spid="1029"/>
                                        </p:tgtEl>
                                        <p:attrNameLst>
                                          <p:attrName>ppt_x</p:attrName>
                                        </p:attrNameLst>
                                      </p:cBhvr>
                                      <p:tavLst>
                                        <p:tav tm="0">
                                          <p:val>
                                            <p:strVal val="#ppt_x"/>
                                          </p:val>
                                        </p:tav>
                                        <p:tav tm="100000">
                                          <p:val>
                                            <p:strVal val="#ppt_x"/>
                                          </p:val>
                                        </p:tav>
                                      </p:tavLst>
                                    </p:anim>
                                    <p:anim calcmode="lin" valueType="num">
                                      <p:cBhvr>
                                        <p:cTn id="54" dur="1000" fill="hold"/>
                                        <p:tgtEl>
                                          <p:spTgt spid="1029"/>
                                        </p:tgtEl>
                                        <p:attrNameLst>
                                          <p:attrName>ppt_y</p:attrName>
                                        </p:attrNameLst>
                                      </p:cBhvr>
                                      <p:tavLst>
                                        <p:tav tm="0">
                                          <p:val>
                                            <p:strVal val="#ppt_y+.1"/>
                                          </p:val>
                                        </p:tav>
                                        <p:tav tm="100000">
                                          <p:val>
                                            <p:strVal val="#ppt_y"/>
                                          </p:val>
                                        </p:tav>
                                      </p:tavLst>
                                    </p:anim>
                                  </p:childTnLst>
                                </p:cTn>
                              </p:par>
                              <p:par>
                                <p:cTn id="55" presetID="47" presetClass="exit" presetSubtype="0" fill="hold" nodeType="withEffect">
                                  <p:stCondLst>
                                    <p:cond delay="500"/>
                                  </p:stCondLst>
                                  <p:childTnLst>
                                    <p:animEffect transition="out" filter="fade">
                                      <p:cBhvr>
                                        <p:cTn id="56" dur="1000"/>
                                        <p:tgtEl>
                                          <p:spTgt spid="1028"/>
                                        </p:tgtEl>
                                      </p:cBhvr>
                                    </p:animEffect>
                                    <p:anim calcmode="lin" valueType="num">
                                      <p:cBhvr>
                                        <p:cTn id="57" dur="1000"/>
                                        <p:tgtEl>
                                          <p:spTgt spid="1028"/>
                                        </p:tgtEl>
                                        <p:attrNameLst>
                                          <p:attrName>ppt_x</p:attrName>
                                        </p:attrNameLst>
                                      </p:cBhvr>
                                      <p:tavLst>
                                        <p:tav tm="0">
                                          <p:val>
                                            <p:strVal val="ppt_x"/>
                                          </p:val>
                                        </p:tav>
                                        <p:tav tm="100000">
                                          <p:val>
                                            <p:strVal val="ppt_x"/>
                                          </p:val>
                                        </p:tav>
                                      </p:tavLst>
                                    </p:anim>
                                    <p:anim calcmode="lin" valueType="num">
                                      <p:cBhvr>
                                        <p:cTn id="58" dur="1000"/>
                                        <p:tgtEl>
                                          <p:spTgt spid="1028"/>
                                        </p:tgtEl>
                                        <p:attrNameLst>
                                          <p:attrName>ppt_y</p:attrName>
                                        </p:attrNameLst>
                                      </p:cBhvr>
                                      <p:tavLst>
                                        <p:tav tm="0">
                                          <p:val>
                                            <p:strVal val="ppt_y"/>
                                          </p:val>
                                        </p:tav>
                                        <p:tav tm="100000">
                                          <p:val>
                                            <p:strVal val="ppt_y-.1"/>
                                          </p:val>
                                        </p:tav>
                                      </p:tavLst>
                                    </p:anim>
                                    <p:set>
                                      <p:cBhvr>
                                        <p:cTn id="59"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007604" y="1844824"/>
            <a:ext cx="7164796" cy="11521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fr-BE" sz="3200" b="1" cap="none" dirty="0" smtClean="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rPr>
              <a:t>Etude clinique &gt;</a:t>
            </a:r>
          </a:p>
          <a:p>
            <a:pPr algn="ctr"/>
            <a:r>
              <a:rPr lang="fr-BE" sz="3200" b="1" cap="none" dirty="0" smtClean="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rPr>
              <a:t>Projet de service</a:t>
            </a:r>
            <a:endParaRPr lang="fr-BE" sz="3200" b="1" cap="none" dirty="0">
              <a:ln w="1905"/>
              <a:gradFill>
                <a:gsLst>
                  <a:gs pos="0">
                    <a:srgbClr val="00B0F0">
                      <a:shade val="20000"/>
                      <a:satMod val="200000"/>
                    </a:srgbClr>
                  </a:gs>
                  <a:gs pos="78000">
                    <a:srgbClr val="00B0F0">
                      <a:tint val="90000"/>
                      <a:shade val="89000"/>
                      <a:satMod val="220000"/>
                    </a:srgbClr>
                  </a:gs>
                  <a:gs pos="100000">
                    <a:srgbClr val="00B0F0">
                      <a:tint val="12000"/>
                      <a:satMod val="255000"/>
                    </a:srgbClr>
                  </a:gs>
                </a:gsLst>
                <a:lin ang="5400000"/>
              </a:gradFill>
              <a:effectLst>
                <a:innerShdw blurRad="69850" dist="43180" dir="5400000">
                  <a:srgbClr val="000000">
                    <a:alpha val="65000"/>
                  </a:srgbClr>
                </a:innerShdw>
              </a:effectLst>
            </a:endParaRPr>
          </a:p>
        </p:txBody>
      </p:sp>
      <p:sp>
        <p:nvSpPr>
          <p:cNvPr id="11" name="ZoneTexte 10"/>
          <p:cNvSpPr txBox="1"/>
          <p:nvPr/>
        </p:nvSpPr>
        <p:spPr>
          <a:xfrm>
            <a:off x="3779912" y="6085392"/>
            <a:ext cx="3888512" cy="646331"/>
          </a:xfrm>
          <a:prstGeom prst="rect">
            <a:avLst/>
          </a:prstGeom>
          <a:noFill/>
        </p:spPr>
        <p:txBody>
          <a:bodyPr wrap="square" rtlCol="0">
            <a:spAutoFit/>
          </a:bodyPr>
          <a:lstStyle/>
          <a:p>
            <a:pPr algn="r"/>
            <a:r>
              <a:rPr lang="fr-BE" dirty="0" smtClean="0">
                <a:solidFill>
                  <a:schemeClr val="bg1"/>
                </a:solidFill>
              </a:rPr>
              <a:t>Erpicum Marie </a:t>
            </a:r>
          </a:p>
          <a:p>
            <a:pPr algn="r"/>
            <a:r>
              <a:rPr lang="fr-BE" dirty="0" smtClean="0">
                <a:solidFill>
                  <a:schemeClr val="bg1"/>
                </a:solidFill>
              </a:rPr>
              <a:t>Département Infirmier - CHU de Liège</a:t>
            </a:r>
            <a:endParaRPr lang="fr-BE" dirty="0">
              <a:solidFill>
                <a:schemeClr val="bg1"/>
              </a:solidFill>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93296"/>
            <a:ext cx="1132003" cy="648072"/>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26" t="1525" r="2653" b="3066"/>
          <a:stretch/>
        </p:blipFill>
        <p:spPr bwMode="auto">
          <a:xfrm>
            <a:off x="107504" y="116632"/>
            <a:ext cx="1444805" cy="104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357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ZoneTexte 11"/>
          <p:cNvSpPr txBox="1"/>
          <p:nvPr/>
        </p:nvSpPr>
        <p:spPr>
          <a:xfrm>
            <a:off x="559597" y="2617226"/>
            <a:ext cx="8208911" cy="3416320"/>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fr-BE" sz="2400" dirty="0" smtClean="0"/>
              <a:t>Description des pratiques d’épargne sanguine en chirurgie cardiaque </a:t>
            </a:r>
          </a:p>
          <a:p>
            <a:pPr marL="285750" indent="-285750">
              <a:buFont typeface="Wingdings" panose="05000000000000000000" pitchFamily="2" charset="2"/>
              <a:buChar char="Ø"/>
            </a:pPr>
            <a:endParaRPr lang="fr-BE" sz="2400" dirty="0" smtClean="0"/>
          </a:p>
          <a:p>
            <a:pPr marL="285750" indent="-285750">
              <a:buFont typeface="Wingdings" panose="05000000000000000000" pitchFamily="2" charset="2"/>
              <a:buChar char="Ø"/>
            </a:pPr>
            <a:r>
              <a:rPr lang="fr-BE" sz="2400" dirty="0" smtClean="0"/>
              <a:t>Résultats</a:t>
            </a:r>
          </a:p>
          <a:p>
            <a:pPr marL="742950" lvl="1" indent="-285750">
              <a:buFont typeface="Wingdings" panose="05000000000000000000" pitchFamily="2" charset="2"/>
              <a:buChar char="§"/>
            </a:pPr>
            <a:r>
              <a:rPr lang="fr-BE" sz="2400" dirty="0" smtClean="0"/>
              <a:t>Taux d’anémie</a:t>
            </a:r>
          </a:p>
          <a:p>
            <a:pPr marL="742950" lvl="1" indent="-285750">
              <a:buFont typeface="Wingdings" panose="05000000000000000000" pitchFamily="2" charset="2"/>
              <a:buChar char="§"/>
            </a:pPr>
            <a:r>
              <a:rPr lang="fr-BE" sz="2400" dirty="0" smtClean="0"/>
              <a:t>Taux de transfusion</a:t>
            </a:r>
          </a:p>
          <a:p>
            <a:pPr marL="742950" lvl="1" indent="-285750">
              <a:buFont typeface="Wingdings" panose="05000000000000000000" pitchFamily="2" charset="2"/>
              <a:buChar char="§"/>
            </a:pPr>
            <a:r>
              <a:rPr lang="fr-BE" sz="2400" dirty="0" err="1" smtClean="0"/>
              <a:t>Morbi</a:t>
            </a:r>
            <a:r>
              <a:rPr lang="fr-BE" sz="2400" dirty="0" smtClean="0"/>
              <a:t>-mortalité</a:t>
            </a:r>
          </a:p>
          <a:p>
            <a:pPr marL="742950" lvl="1" indent="-285750">
              <a:buFont typeface="Wingdings" panose="05000000000000000000" pitchFamily="2" charset="2"/>
              <a:buChar char="§"/>
            </a:pPr>
            <a:endParaRPr lang="fr-BE" sz="2400" dirty="0"/>
          </a:p>
          <a:p>
            <a:pPr marL="358775" lvl="1" indent="-342900">
              <a:buFont typeface="Wingdings" panose="05000000000000000000" pitchFamily="2" charset="2"/>
              <a:buChar char="Ø"/>
            </a:pPr>
            <a:r>
              <a:rPr lang="fr-BE" sz="2400" dirty="0" smtClean="0"/>
              <a:t>Pistes d’amélioration : pré, per et post opératoires</a:t>
            </a:r>
          </a:p>
        </p:txBody>
      </p:sp>
      <p:sp>
        <p:nvSpPr>
          <p:cNvPr id="2" name="ZoneTexte 1"/>
          <p:cNvSpPr txBox="1"/>
          <p:nvPr/>
        </p:nvSpPr>
        <p:spPr>
          <a:xfrm>
            <a:off x="559599" y="908720"/>
            <a:ext cx="8208911" cy="1200329"/>
          </a:xfrm>
          <a:prstGeom prst="rect">
            <a:avLst/>
          </a:prstGeom>
          <a:noFill/>
        </p:spPr>
        <p:txBody>
          <a:bodyPr wrap="square" rtlCol="0">
            <a:spAutoFit/>
          </a:bodyPr>
          <a:lstStyle/>
          <a:p>
            <a:pPr algn="ctr"/>
            <a:r>
              <a:rPr lang="fr-BE" sz="2400" dirty="0" smtClean="0"/>
              <a:t>Etude rétrospective</a:t>
            </a:r>
          </a:p>
          <a:p>
            <a:pPr algn="ctr"/>
            <a:r>
              <a:rPr lang="fr-BE" sz="2400" dirty="0" err="1" smtClean="0"/>
              <a:t>Monocentrique</a:t>
            </a:r>
            <a:endParaRPr lang="fr-BE" sz="2400" dirty="0" smtClean="0"/>
          </a:p>
          <a:p>
            <a:pPr algn="ctr"/>
            <a:r>
              <a:rPr lang="fr-BE" sz="2400" dirty="0" smtClean="0"/>
              <a:t>[2 ans] </a:t>
            </a:r>
          </a:p>
        </p:txBody>
      </p:sp>
      <p:pic>
        <p:nvPicPr>
          <p:cNvPr id="18" name="Image 17"/>
          <p:cNvPicPr/>
          <p:nvPr/>
        </p:nvPicPr>
        <p:blipFill rotWithShape="1">
          <a:blip r:embed="rId3"/>
          <a:srcRect l="54175" t="38839" r="12514" b="8796"/>
          <a:stretch/>
        </p:blipFill>
        <p:spPr bwMode="auto">
          <a:xfrm>
            <a:off x="35496" y="260648"/>
            <a:ext cx="9073008" cy="6336704"/>
          </a:xfrm>
          <a:prstGeom prst="rect">
            <a:avLst/>
          </a:prstGeom>
          <a:ln>
            <a:noFill/>
          </a:ln>
          <a:extLst>
            <a:ext uri="{53640926-AAD7-44D8-BBD7-CCE9431645EC}">
              <a14:shadowObscured xmlns:a14="http://schemas.microsoft.com/office/drawing/2010/main"/>
            </a:ext>
          </a:extLst>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093296"/>
            <a:ext cx="1132003" cy="648072"/>
          </a:xfrm>
          <a:prstGeom prst="rect">
            <a:avLst/>
          </a:prstGeom>
        </p:spPr>
      </p:pic>
    </p:spTree>
    <p:extLst>
      <p:ext uri="{BB962C8B-B14F-4D97-AF65-F5344CB8AC3E}">
        <p14:creationId xmlns:p14="http://schemas.microsoft.com/office/powerpoint/2010/main" val="35178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xit" presetSubtype="0" fill="hold" grpId="1" nodeType="with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p:nvPr/>
        </p:nvPicPr>
        <p:blipFill rotWithShape="1">
          <a:blip r:embed="rId3"/>
          <a:srcRect l="45232" t="10900" r="22754" b="5884"/>
          <a:stretch/>
        </p:blipFill>
        <p:spPr bwMode="auto">
          <a:xfrm>
            <a:off x="251520" y="0"/>
            <a:ext cx="8640960" cy="6858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80" y="6309320"/>
            <a:ext cx="720000" cy="412200"/>
          </a:xfrm>
          <a:prstGeom prst="rect">
            <a:avLst/>
          </a:prstGeom>
        </p:spPr>
      </p:pic>
    </p:spTree>
    <p:extLst>
      <p:ext uri="{BB962C8B-B14F-4D97-AF65-F5344CB8AC3E}">
        <p14:creationId xmlns:p14="http://schemas.microsoft.com/office/powerpoint/2010/main" val="2253745747"/>
      </p:ext>
    </p:extLst>
  </p:cSld>
  <p:clrMapOvr>
    <a:masterClrMapping/>
  </p:clrMapOvr>
  <p:transition spd="slow">
    <p:randomBar dir="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Personnalisé 5">
      <a:dk1>
        <a:srgbClr val="000000"/>
      </a:dk1>
      <a:lt1>
        <a:srgbClr val="FFFFFF"/>
      </a:lt1>
      <a:dk2>
        <a:srgbClr val="434342"/>
      </a:dk2>
      <a:lt2>
        <a:srgbClr val="CDD7D9"/>
      </a:lt2>
      <a:accent1>
        <a:srgbClr val="797B7E"/>
      </a:accent1>
      <a:accent2>
        <a:srgbClr val="002060"/>
      </a:accent2>
      <a:accent3>
        <a:srgbClr val="0070C0"/>
      </a:accent3>
      <a:accent4>
        <a:srgbClr val="7C984A"/>
      </a:accent4>
      <a:accent5>
        <a:srgbClr val="C2AD8D"/>
      </a:accent5>
      <a:accent6>
        <a:srgbClr val="00B0F0"/>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TotalTime>
  <Words>1179</Words>
  <Application>Microsoft Office PowerPoint</Application>
  <PresentationFormat>Affichage à l'écran (4:3)</PresentationFormat>
  <Paragraphs>146</Paragraphs>
  <Slides>20</Slides>
  <Notes>20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Thème Office</vt:lpstr>
      <vt:lpstr>Angles</vt:lpstr>
      <vt:lpstr>Du PROCESSUS aux soins intégrés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Itinéraires cliniques</vt:lpstr>
      <vt:lpstr>Présentation PowerPoint</vt:lpstr>
      <vt:lpstr>Présentation PowerPoint</vt:lpstr>
      <vt:lpstr>Présentation PowerPoint</vt:lpstr>
      <vt:lpstr>Présentation PowerPoint</vt:lpstr>
      <vt:lpstr>Hôpitaux affiliés au RIC2 en 2014</vt:lpstr>
      <vt:lpstr>Réseau « pathologie cardiaque »</vt:lpstr>
      <vt:lpstr>Présentation PowerPoint</vt:lpstr>
      <vt:lpstr>Présentation PowerPoint</vt:lpstr>
      <vt:lpstr>Présentation PowerPoint</vt:lpstr>
    </vt:vector>
  </TitlesOfParts>
  <Company>PRIMINFO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Erpicum</dc:creator>
  <cp:lastModifiedBy>Marie Erpicum</cp:lastModifiedBy>
  <cp:revision>62</cp:revision>
  <dcterms:created xsi:type="dcterms:W3CDTF">2014-03-26T10:23:54Z</dcterms:created>
  <dcterms:modified xsi:type="dcterms:W3CDTF">2014-07-09T18:36:38Z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