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7" r:id="rId4"/>
    <p:sldId id="260" r:id="rId5"/>
    <p:sldId id="261" r:id="rId6"/>
    <p:sldId id="263" r:id="rId7"/>
    <p:sldId id="265" r:id="rId8"/>
    <p:sldId id="266" r:id="rId9"/>
    <p:sldId id="267" r:id="rId10"/>
    <p:sldId id="269" r:id="rId11"/>
    <p:sldId id="268" r:id="rId12"/>
    <p:sldId id="258" r:id="rId13"/>
    <p:sldId id="259"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869" autoAdjust="0"/>
  </p:normalViewPr>
  <p:slideViewPr>
    <p:cSldViewPr snapToGrid="0">
      <p:cViewPr varScale="1">
        <p:scale>
          <a:sx n="66" d="100"/>
          <a:sy n="66" d="100"/>
        </p:scale>
        <p:origin x="9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BD940-B5A7-4FD4-BA25-EDE328F9CC5B}" type="datetimeFigureOut">
              <a:rPr lang="fr-BE" smtClean="0"/>
              <a:t>18-06-14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40DAB-F7A7-4F99-B1BC-172B1569362F}" type="slidenum">
              <a:rPr lang="fr-BE" smtClean="0"/>
              <a:t>‹N°›</a:t>
            </a:fld>
            <a:endParaRPr lang="fr-BE"/>
          </a:p>
        </p:txBody>
      </p:sp>
    </p:spTree>
    <p:extLst>
      <p:ext uri="{BB962C8B-B14F-4D97-AF65-F5344CB8AC3E}">
        <p14:creationId xmlns:p14="http://schemas.microsoft.com/office/powerpoint/2010/main" val="408998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Présentation personnelle</a:t>
            </a:r>
            <a:r>
              <a:rPr lang="fr-BE" baseline="0" dirty="0" smtClean="0"/>
              <a:t> – projet de recherche</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1</a:t>
            </a:fld>
            <a:endParaRPr lang="fr-BE"/>
          </a:p>
        </p:txBody>
      </p:sp>
    </p:spTree>
    <p:extLst>
      <p:ext uri="{BB962C8B-B14F-4D97-AF65-F5344CB8AC3E}">
        <p14:creationId xmlns:p14="http://schemas.microsoft.com/office/powerpoint/2010/main" val="351153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Point de départ : la situation</a:t>
            </a:r>
            <a:r>
              <a:rPr lang="fr-BE" baseline="0" dirty="0" smtClean="0"/>
              <a:t> institutionnelle et identitaire belge, toujours représentée dans des termes simples : ce n’est pas pour dénigrer l’équipe nationale qui jouait le 17</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2</a:t>
            </a:fld>
            <a:endParaRPr lang="fr-BE"/>
          </a:p>
        </p:txBody>
      </p:sp>
    </p:spTree>
    <p:extLst>
      <p:ext uri="{BB962C8B-B14F-4D97-AF65-F5344CB8AC3E}">
        <p14:creationId xmlns:p14="http://schemas.microsoft.com/office/powerpoint/2010/main" val="3377008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Or,</a:t>
            </a:r>
            <a:r>
              <a:rPr lang="fr-BE" baseline="0" dirty="0" smtClean="0"/>
              <a:t> au même titre que d’autres éléments en apparence non lié à l’identité, les STI jouent un rôle dans la représentation d’une communauté. &gt; c’est la question de recherche générale</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3</a:t>
            </a:fld>
            <a:endParaRPr lang="fr-BE"/>
          </a:p>
        </p:txBody>
      </p:sp>
    </p:spTree>
    <p:extLst>
      <p:ext uri="{BB962C8B-B14F-4D97-AF65-F5344CB8AC3E}">
        <p14:creationId xmlns:p14="http://schemas.microsoft.com/office/powerpoint/2010/main" val="2629419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Pour</a:t>
            </a:r>
            <a:r>
              <a:rPr lang="fr-BE" baseline="0" dirty="0" smtClean="0"/>
              <a:t> étudier l’impact des STI sur l’identité régionale, on a pris comme point de départ deux larges programmes gouvernementaux qui lient objectifs économiques et STI – ainsi que leur réception dans la presse</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4</a:t>
            </a:fld>
            <a:endParaRPr lang="fr-BE"/>
          </a:p>
        </p:txBody>
      </p:sp>
    </p:spTree>
    <p:extLst>
      <p:ext uri="{BB962C8B-B14F-4D97-AF65-F5344CB8AC3E}">
        <p14:creationId xmlns:p14="http://schemas.microsoft.com/office/powerpoint/2010/main" val="3995975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Recontextualisation</a:t>
            </a:r>
            <a:r>
              <a:rPr lang="en-US" baseline="0" dirty="0" smtClean="0"/>
              <a:t> de VIA et MP </a:t>
            </a:r>
            <a:r>
              <a:rPr lang="en-US" baseline="0" dirty="0" err="1" smtClean="0"/>
              <a:t>dans</a:t>
            </a:r>
            <a:r>
              <a:rPr lang="en-US" baseline="0" dirty="0" smtClean="0"/>
              <a:t> </a:t>
            </a:r>
            <a:r>
              <a:rPr lang="en-US" baseline="0" dirty="0" err="1" smtClean="0"/>
              <a:t>l’histoire</a:t>
            </a:r>
            <a:r>
              <a:rPr lang="en-US" baseline="0" dirty="0" smtClean="0"/>
              <a:t> </a:t>
            </a:r>
            <a:r>
              <a:rPr lang="en-US" baseline="0" dirty="0" err="1" smtClean="0"/>
              <a:t>régionale</a:t>
            </a:r>
            <a:r>
              <a:rPr lang="en-US" baseline="0" dirty="0" smtClean="0"/>
              <a:t> + </a:t>
            </a:r>
            <a:r>
              <a:rPr lang="en-US" baseline="0" dirty="0" err="1" smtClean="0"/>
              <a:t>kesako</a:t>
            </a:r>
            <a:r>
              <a:rPr lang="en-US" baseline="0" dirty="0" smtClean="0"/>
              <a:t> : </a:t>
            </a:r>
            <a:r>
              <a:rPr lang="en-US" baseline="0" dirty="0" err="1" smtClean="0"/>
              <a:t>objectifs</a:t>
            </a:r>
            <a:r>
              <a:rPr lang="en-US" baseline="0" dirty="0" smtClean="0"/>
              <a:t> </a:t>
            </a:r>
            <a:r>
              <a:rPr lang="en-US" baseline="0" dirty="0" err="1" smtClean="0"/>
              <a:t>généraux</a:t>
            </a:r>
            <a:r>
              <a:rPr lang="en-US" baseline="0" dirty="0" smtClean="0"/>
              <a:t> &amp; </a:t>
            </a:r>
            <a:r>
              <a:rPr lang="en-US" baseline="0" dirty="0" err="1" smtClean="0"/>
              <a:t>éléments</a:t>
            </a:r>
            <a:r>
              <a:rPr lang="en-US" baseline="0" dirty="0" smtClean="0"/>
              <a:t> STI </a:t>
            </a:r>
            <a:r>
              <a:rPr lang="en-US" baseline="0" dirty="0" err="1" smtClean="0"/>
              <a:t>spécifiques</a:t>
            </a:r>
            <a:endParaRPr lang="en-US" dirty="0"/>
          </a:p>
        </p:txBody>
      </p:sp>
      <p:sp>
        <p:nvSpPr>
          <p:cNvPr id="4" name="Slide Number Placeholder 3"/>
          <p:cNvSpPr>
            <a:spLocks noGrp="1"/>
          </p:cNvSpPr>
          <p:nvPr>
            <p:ph type="sldNum" sz="quarter" idx="10"/>
          </p:nvPr>
        </p:nvSpPr>
        <p:spPr/>
        <p:txBody>
          <a:bodyPr/>
          <a:lstStyle/>
          <a:p>
            <a:fld id="{D0B6CAC0-C0A3-4EEB-BA8B-9E6DD0D87D73}" type="slidenum">
              <a:rPr lang="en-US" smtClean="0"/>
              <a:t>5</a:t>
            </a:fld>
            <a:endParaRPr lang="en-US"/>
          </a:p>
        </p:txBody>
      </p:sp>
    </p:spTree>
    <p:extLst>
      <p:ext uri="{BB962C8B-B14F-4D97-AF65-F5344CB8AC3E}">
        <p14:creationId xmlns:p14="http://schemas.microsoft.com/office/powerpoint/2010/main" val="16658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Ce que les plans véhiculent comme</a:t>
            </a:r>
            <a:r>
              <a:rPr lang="fr-BE" baseline="0" dirty="0" smtClean="0"/>
              <a:t> image des régions : affirmation d’autonomie, dimension de rupture / méthode de transition, implication de tous, quels types de comparaisons (avec d’autres régions, avec son propre passé, …)</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7</a:t>
            </a:fld>
            <a:endParaRPr lang="fr-BE"/>
          </a:p>
        </p:txBody>
      </p:sp>
    </p:spTree>
    <p:extLst>
      <p:ext uri="{BB962C8B-B14F-4D97-AF65-F5344CB8AC3E}">
        <p14:creationId xmlns:p14="http://schemas.microsoft.com/office/powerpoint/2010/main" val="226914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Faire des liens avec le slide précédent</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8</a:t>
            </a:fld>
            <a:endParaRPr lang="fr-BE"/>
          </a:p>
        </p:txBody>
      </p:sp>
    </p:spTree>
    <p:extLst>
      <p:ext uri="{BB962C8B-B14F-4D97-AF65-F5344CB8AC3E}">
        <p14:creationId xmlns:p14="http://schemas.microsoft.com/office/powerpoint/2010/main" val="2946596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Le contexte de KBE comme une course –</a:t>
            </a:r>
            <a:r>
              <a:rPr lang="fr-BE" baseline="0" dirty="0" smtClean="0"/>
              <a:t> chacun défini ses objectifs en se comparant -</a:t>
            </a:r>
            <a:r>
              <a:rPr lang="fr-BE" dirty="0" smtClean="0"/>
              <a:t> Multiples discours et interprétations sur la performance régionale : VIA &amp; MP comme course vers le top</a:t>
            </a:r>
            <a:r>
              <a:rPr lang="fr-BE" baseline="0" dirty="0" smtClean="0"/>
              <a:t>… ou vers le fond ?</a:t>
            </a:r>
            <a:endParaRPr lang="fr-BE" dirty="0"/>
          </a:p>
        </p:txBody>
      </p:sp>
      <p:sp>
        <p:nvSpPr>
          <p:cNvPr id="4" name="Espace réservé du numéro de diapositive 3"/>
          <p:cNvSpPr>
            <a:spLocks noGrp="1"/>
          </p:cNvSpPr>
          <p:nvPr>
            <p:ph type="sldNum" sz="quarter" idx="10"/>
          </p:nvPr>
        </p:nvSpPr>
        <p:spPr/>
        <p:txBody>
          <a:bodyPr/>
          <a:lstStyle/>
          <a:p>
            <a:fld id="{53D40DAB-F7A7-4F99-B1BC-172B1569362F}" type="slidenum">
              <a:rPr lang="fr-BE" smtClean="0"/>
              <a:t>9</a:t>
            </a:fld>
            <a:endParaRPr lang="fr-BE"/>
          </a:p>
        </p:txBody>
      </p:sp>
    </p:spTree>
    <p:extLst>
      <p:ext uri="{BB962C8B-B14F-4D97-AF65-F5344CB8AC3E}">
        <p14:creationId xmlns:p14="http://schemas.microsoft.com/office/powerpoint/2010/main" val="3135500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351453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83710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3689106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97095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36831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549156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37332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BE">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708928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BE">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965061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BE">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53183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245343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425329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BE">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416242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62358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BE">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130310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92548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73085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892563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7914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92196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21938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19142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2092522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31254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011369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81824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8307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BFF91B2E-D475-4B76-A227-F0F028EA296B}" type="datetimeFigureOut">
              <a:rPr lang="fr-BE" smtClean="0"/>
              <a:t>18-06-14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171835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BFF91B2E-D475-4B76-A227-F0F028EA296B}" type="datetimeFigureOut">
              <a:rPr lang="fr-BE" smtClean="0"/>
              <a:t>18-06-14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393397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BFF91B2E-D475-4B76-A227-F0F028EA296B}" type="datetimeFigureOut">
              <a:rPr lang="fr-BE" smtClean="0"/>
              <a:t>18-06-14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138814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F91B2E-D475-4B76-A227-F0F028EA296B}" type="datetimeFigureOut">
              <a:rPr lang="fr-BE" smtClean="0"/>
              <a:t>18-06-14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64361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F91B2E-D475-4B76-A227-F0F028EA296B}" type="datetimeFigureOut">
              <a:rPr lang="fr-BE" smtClean="0"/>
              <a:t>18-06-14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3496477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F91B2E-D475-4B76-A227-F0F028EA296B}" type="datetimeFigureOut">
              <a:rPr lang="fr-BE" smtClean="0"/>
              <a:t>18-06-14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D0BC4047-13D5-4A4B-A7D9-F78F66F07D78}" type="slidenum">
              <a:rPr lang="fr-BE" smtClean="0"/>
              <a:t>‹N°›</a:t>
            </a:fld>
            <a:endParaRPr lang="fr-BE"/>
          </a:p>
        </p:txBody>
      </p:sp>
    </p:spTree>
    <p:extLst>
      <p:ext uri="{BB962C8B-B14F-4D97-AF65-F5344CB8AC3E}">
        <p14:creationId xmlns:p14="http://schemas.microsoft.com/office/powerpoint/2010/main" val="380349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91B2E-D475-4B76-A227-F0F028EA296B}" type="datetimeFigureOut">
              <a:rPr lang="fr-BE" smtClean="0"/>
              <a:t>18-06-14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C4047-13D5-4A4B-A7D9-F78F66F07D78}" type="slidenum">
              <a:rPr lang="fr-BE" smtClean="0"/>
              <a:t>‹N°›</a:t>
            </a:fld>
            <a:endParaRPr lang="fr-BE"/>
          </a:p>
        </p:txBody>
      </p:sp>
    </p:spTree>
    <p:extLst>
      <p:ext uri="{BB962C8B-B14F-4D97-AF65-F5344CB8AC3E}">
        <p14:creationId xmlns:p14="http://schemas.microsoft.com/office/powerpoint/2010/main" val="296355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000C9-5BC6-4EDC-8247-02369CD29211}" type="datetimeFigureOut">
              <a:rPr lang="fr-BE" smtClean="0">
                <a:solidFill>
                  <a:prstClr val="black">
                    <a:tint val="75000"/>
                  </a:prstClr>
                </a:solidFill>
              </a:rPr>
              <a:pPr/>
              <a:t>18-06-14</a:t>
            </a:fld>
            <a:endParaRPr lang="fr-BE">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06125-6510-42C0-8FF0-FBE41C7EBCAE}" type="slidenum">
              <a:rPr lang="fr-BE" smtClean="0">
                <a:solidFill>
                  <a:prstClr val="black">
                    <a:tint val="75000"/>
                  </a:prstClr>
                </a:solidFill>
              </a:rPr>
              <a:pPr/>
              <a:t>‹N°›</a:t>
            </a:fld>
            <a:endParaRPr lang="fr-BE">
              <a:solidFill>
                <a:prstClr val="black">
                  <a:tint val="75000"/>
                </a:prstClr>
              </a:solidFill>
            </a:endParaRPr>
          </a:p>
        </p:txBody>
      </p:sp>
    </p:spTree>
    <p:extLst>
      <p:ext uri="{BB962C8B-B14F-4D97-AF65-F5344CB8AC3E}">
        <p14:creationId xmlns:p14="http://schemas.microsoft.com/office/powerpoint/2010/main" val="1214637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64D69-FF61-43BC-B44D-05224E1C57C5}" type="datetimeFigureOut">
              <a:rPr lang="en-US" smtClean="0">
                <a:solidFill>
                  <a:prstClr val="black">
                    <a:tint val="75000"/>
                  </a:prstClr>
                </a:solidFill>
              </a:rPr>
              <a:pPr/>
              <a:t>6/18/2014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E7177-F8D5-4F69-885B-6BF78E888C64}"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866629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piral.ulg.ac.be/" TargetMode="Externa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838201"/>
            <a:ext cx="7772400" cy="1981200"/>
          </a:xfrm>
        </p:spPr>
        <p:txBody>
          <a:bodyPr>
            <a:normAutofit/>
          </a:bodyPr>
          <a:lstStyle/>
          <a:p>
            <a:r>
              <a:rPr lang="en-US" sz="4800" b="1" dirty="0">
                <a:solidFill>
                  <a:schemeClr val="accent1">
                    <a:lumMod val="75000"/>
                  </a:schemeClr>
                </a:solidFill>
                <a:latin typeface="+mn-lt"/>
              </a:rPr>
              <a:t>Flanders Ahead… Wallonia Behind (But Catching Up)</a:t>
            </a:r>
          </a:p>
        </p:txBody>
      </p:sp>
      <p:sp>
        <p:nvSpPr>
          <p:cNvPr id="3" name="Subtitle 2"/>
          <p:cNvSpPr>
            <a:spLocks noGrp="1"/>
          </p:cNvSpPr>
          <p:nvPr>
            <p:ph type="subTitle" idx="1"/>
          </p:nvPr>
        </p:nvSpPr>
        <p:spPr>
          <a:xfrm>
            <a:off x="2590800" y="2743200"/>
            <a:ext cx="7162800" cy="3657600"/>
          </a:xfrm>
        </p:spPr>
        <p:txBody>
          <a:bodyPr>
            <a:normAutofit/>
          </a:bodyPr>
          <a:lstStyle/>
          <a:p>
            <a:r>
              <a:rPr lang="en-US" sz="2800" i="1" dirty="0"/>
              <a:t>Reconstructing Communities through Science, Technology, and Innovation Policymaking</a:t>
            </a:r>
            <a:endParaRPr lang="en-US" sz="900" i="1" dirty="0"/>
          </a:p>
          <a:p>
            <a:endParaRPr lang="en-US" sz="1000" i="1" dirty="0"/>
          </a:p>
          <a:p>
            <a:r>
              <a:rPr lang="en-US" dirty="0" smtClean="0"/>
              <a:t>2014 </a:t>
            </a:r>
            <a:r>
              <a:rPr lang="en-US" dirty="0" err="1" smtClean="0"/>
              <a:t>Eu</a:t>
            </a:r>
            <a:r>
              <a:rPr lang="en-US" dirty="0" smtClean="0"/>
              <a:t>-SPRI Conference</a:t>
            </a:r>
          </a:p>
          <a:p>
            <a:r>
              <a:rPr lang="en-US" dirty="0" smtClean="0"/>
              <a:t>18</a:t>
            </a:r>
            <a:r>
              <a:rPr lang="en-US" baseline="30000" dirty="0" smtClean="0"/>
              <a:t>th</a:t>
            </a:r>
            <a:r>
              <a:rPr lang="en-US" dirty="0" smtClean="0"/>
              <a:t>-20</a:t>
            </a:r>
            <a:r>
              <a:rPr lang="en-US" baseline="30000" dirty="0" smtClean="0"/>
              <a:t>th</a:t>
            </a:r>
            <a:r>
              <a:rPr lang="en-US" dirty="0" smtClean="0"/>
              <a:t> June 2014, Manchester</a:t>
            </a:r>
            <a:r>
              <a:rPr lang="en-US" dirty="0"/>
              <a:t/>
            </a:r>
            <a:br>
              <a:rPr lang="en-US" dirty="0"/>
            </a:br>
            <a:endParaRPr lang="en-US" dirty="0"/>
          </a:p>
          <a:p>
            <a:r>
              <a:rPr lang="en-US" dirty="0"/>
              <a:t>M. van </a:t>
            </a:r>
            <a:r>
              <a:rPr lang="en-US" dirty="0" err="1"/>
              <a:t>Oudheusden</a:t>
            </a:r>
            <a:r>
              <a:rPr lang="en-US" dirty="0"/>
              <a:t> - N. </a:t>
            </a:r>
            <a:r>
              <a:rPr lang="en-US" dirty="0" smtClean="0"/>
              <a:t>Charlier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52" y="5815013"/>
            <a:ext cx="12493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228" y="5651623"/>
            <a:ext cx="1524000" cy="1053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599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Conclusions</a:t>
            </a:r>
            <a:endParaRPr lang="fr-BE" dirty="0"/>
          </a:p>
        </p:txBody>
      </p:sp>
      <p:sp>
        <p:nvSpPr>
          <p:cNvPr id="4" name="Content Placeholder 2"/>
          <p:cNvSpPr>
            <a:spLocks noGrp="1"/>
          </p:cNvSpPr>
          <p:nvPr>
            <p:ph idx="1"/>
          </p:nvPr>
        </p:nvSpPr>
        <p:spPr/>
        <p:txBody>
          <a:bodyPr>
            <a:normAutofit/>
          </a:bodyPr>
          <a:lstStyle/>
          <a:p>
            <a:r>
              <a:rPr lang="en-US" dirty="0" smtClean="0"/>
              <a:t>Flanders ahead… for now</a:t>
            </a:r>
          </a:p>
          <a:p>
            <a:pPr marL="457200" lvl="1" indent="0">
              <a:buNone/>
            </a:pPr>
            <a:r>
              <a:rPr lang="en-US" i="1" dirty="0" smtClean="0">
                <a:solidFill>
                  <a:schemeClr val="tx1">
                    <a:lumMod val="75000"/>
                    <a:lumOff val="25000"/>
                  </a:schemeClr>
                </a:solidFill>
              </a:rPr>
              <a:t>Leaving Behind, Catching Up, Winning the Future/La </a:t>
            </a:r>
            <a:r>
              <a:rPr lang="en-US" i="1" dirty="0" err="1" smtClean="0">
                <a:solidFill>
                  <a:schemeClr val="tx1">
                    <a:lumMod val="75000"/>
                    <a:lumOff val="25000"/>
                  </a:schemeClr>
                </a:solidFill>
              </a:rPr>
              <a:t>Wallonie</a:t>
            </a:r>
            <a:r>
              <a:rPr lang="en-US" i="1" dirty="0" smtClean="0">
                <a:solidFill>
                  <a:schemeClr val="tx1">
                    <a:lumMod val="75000"/>
                    <a:lumOff val="25000"/>
                  </a:schemeClr>
                </a:solidFill>
              </a:rPr>
              <a:t> qui </a:t>
            </a:r>
            <a:r>
              <a:rPr lang="en-US" i="1" dirty="0" err="1" smtClean="0">
                <a:solidFill>
                  <a:schemeClr val="tx1">
                    <a:lumMod val="75000"/>
                    <a:lumOff val="25000"/>
                  </a:schemeClr>
                </a:solidFill>
              </a:rPr>
              <a:t>gagne</a:t>
            </a:r>
            <a:r>
              <a:rPr lang="en-US" i="1" dirty="0" smtClean="0">
                <a:solidFill>
                  <a:schemeClr val="tx1">
                    <a:lumMod val="75000"/>
                    <a:lumOff val="25000"/>
                  </a:schemeClr>
                </a:solidFill>
              </a:rPr>
              <a:t>…</a:t>
            </a:r>
          </a:p>
          <a:p>
            <a:r>
              <a:rPr lang="en-US" dirty="0" smtClean="0"/>
              <a:t>Wallonia gives itself a national and international identity (Flanders already has)</a:t>
            </a:r>
          </a:p>
          <a:p>
            <a:r>
              <a:rPr lang="en-US" dirty="0" smtClean="0">
                <a:solidFill>
                  <a:schemeClr val="tx2"/>
                </a:solidFill>
              </a:rPr>
              <a:t>Identity reconstruction can </a:t>
            </a:r>
            <a:r>
              <a:rPr lang="en-US" u="sng" dirty="0" smtClean="0">
                <a:solidFill>
                  <a:schemeClr val="tx2"/>
                </a:solidFill>
              </a:rPr>
              <a:t>only</a:t>
            </a:r>
            <a:r>
              <a:rPr lang="en-US" dirty="0" smtClean="0">
                <a:solidFill>
                  <a:schemeClr val="tx2"/>
                </a:solidFill>
              </a:rPr>
              <a:t> be understood within a global KBE context</a:t>
            </a:r>
          </a:p>
          <a:p>
            <a:r>
              <a:rPr lang="en-US" dirty="0" err="1" smtClean="0">
                <a:solidFill>
                  <a:schemeClr val="tx2"/>
                </a:solidFill>
              </a:rPr>
              <a:t>Glocalization</a:t>
            </a:r>
            <a:r>
              <a:rPr lang="en-US" dirty="0" smtClean="0">
                <a:solidFill>
                  <a:schemeClr val="tx2"/>
                </a:solidFill>
              </a:rPr>
              <a:t>: F + W develop </a:t>
            </a:r>
            <a:r>
              <a:rPr lang="en-US" i="1" dirty="0" smtClean="0">
                <a:solidFill>
                  <a:schemeClr val="tx2"/>
                </a:solidFill>
              </a:rPr>
              <a:t>with </a:t>
            </a:r>
            <a:r>
              <a:rPr lang="en-US" dirty="0" smtClean="0">
                <a:solidFill>
                  <a:schemeClr val="tx2"/>
                </a:solidFill>
              </a:rPr>
              <a:t>KBE in region/nation-specific ways </a:t>
            </a:r>
            <a:r>
              <a:rPr lang="en-US" sz="2800" dirty="0" smtClean="0">
                <a:solidFill>
                  <a:schemeClr val="tx2"/>
                </a:solidFill>
              </a:rPr>
              <a:t>(multiple KBEs)</a:t>
            </a:r>
          </a:p>
          <a:p>
            <a:r>
              <a:rPr lang="en-US" sz="2800" dirty="0" smtClean="0">
                <a:solidFill>
                  <a:schemeClr val="tx2"/>
                </a:solidFill>
              </a:rPr>
              <a:t>Flexible </a:t>
            </a:r>
            <a:r>
              <a:rPr lang="en-US" sz="2800" u="sng" dirty="0" smtClean="0">
                <a:solidFill>
                  <a:schemeClr val="tx2"/>
                </a:solidFill>
              </a:rPr>
              <a:t>use</a:t>
            </a:r>
            <a:r>
              <a:rPr lang="en-US" sz="2800" dirty="0" smtClean="0">
                <a:solidFill>
                  <a:schemeClr val="tx2"/>
                </a:solidFill>
              </a:rPr>
              <a:t> of discourse</a:t>
            </a:r>
            <a:endParaRPr lang="en-US" sz="2800" dirty="0">
              <a:solidFill>
                <a:schemeClr val="tx2"/>
              </a:solidFill>
            </a:endParaRPr>
          </a:p>
        </p:txBody>
      </p:sp>
    </p:spTree>
    <p:extLst>
      <p:ext uri="{BB962C8B-B14F-4D97-AF65-F5344CB8AC3E}">
        <p14:creationId xmlns:p14="http://schemas.microsoft.com/office/powerpoint/2010/main" val="285398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michiel.vanoudheusden@ulg.ac.be</a:t>
            </a:r>
          </a:p>
          <a:p>
            <a:pPr marL="0" indent="0">
              <a:buNone/>
            </a:pPr>
            <a:r>
              <a:rPr lang="en-US" dirty="0" smtClean="0"/>
              <a:t>ncharlier@ulg.ac.be</a:t>
            </a:r>
          </a:p>
          <a:p>
            <a:pPr marL="0" indent="0">
              <a:buNone/>
            </a:pPr>
            <a:endParaRPr lang="fr-FR" sz="3600" b="1" cap="all" dirty="0">
              <a:solidFill>
                <a:prstClr val="black"/>
              </a:solidFill>
              <a:hlinkClick r:id="rId2"/>
            </a:endParaRPr>
          </a:p>
          <a:p>
            <a:pPr marL="0" indent="0">
              <a:buNone/>
            </a:pPr>
            <a:r>
              <a:rPr lang="fr-FR" sz="3600" b="1" cap="all" dirty="0">
                <a:solidFill>
                  <a:prstClr val="black"/>
                </a:solidFill>
                <a:hlinkClick r:id="rId2"/>
              </a:rPr>
              <a:t>www.spiral.ulg.ac.be</a:t>
            </a:r>
            <a:r>
              <a:rPr lang="fr-FR" sz="3600" b="1" cap="all" dirty="0">
                <a:solidFill>
                  <a:prstClr val="black"/>
                </a:solidFill>
              </a:rPr>
              <a:t> </a:t>
            </a:r>
            <a:r>
              <a:rPr lang="fr-FR" sz="3600" b="1" cap="all" dirty="0">
                <a:solidFill>
                  <a:prstClr val="black"/>
                </a:solidFill>
                <a:sym typeface="Wingdings" pitchFamily="2" charset="2"/>
              </a:rPr>
              <a:t> TASTI</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1944" y="304800"/>
            <a:ext cx="226885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927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3" y="3078051"/>
            <a:ext cx="2470764" cy="1647176"/>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480" y="3944156"/>
            <a:ext cx="4795520" cy="3041583"/>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 y="-3779"/>
            <a:ext cx="2819147" cy="308183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81702" y="643944"/>
            <a:ext cx="2399500" cy="2434107"/>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7910" y="4725226"/>
            <a:ext cx="2708570" cy="1809281"/>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21620" y="347729"/>
            <a:ext cx="5349285" cy="4377498"/>
          </a:xfrm>
          <a:prstGeom prst="rect">
            <a:avLst/>
          </a:prstGeom>
        </p:spPr>
      </p:pic>
      <p:pic>
        <p:nvPicPr>
          <p:cNvPr id="10" name="Imag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3" y="4862805"/>
            <a:ext cx="4685437" cy="1985355"/>
          </a:xfrm>
          <a:prstGeom prst="rect">
            <a:avLst/>
          </a:prstGeom>
        </p:spPr>
      </p:pic>
    </p:spTree>
    <p:extLst>
      <p:ext uri="{BB962C8B-B14F-4D97-AF65-F5344CB8AC3E}">
        <p14:creationId xmlns:p14="http://schemas.microsoft.com/office/powerpoint/2010/main" val="1278208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Regional</a:t>
            </a:r>
            <a:r>
              <a:rPr lang="fr-BE" dirty="0" smtClean="0"/>
              <a:t> </a:t>
            </a:r>
            <a:r>
              <a:rPr lang="fr-BE" dirty="0" err="1" smtClean="0"/>
              <a:t>identity</a:t>
            </a:r>
            <a:r>
              <a:rPr lang="fr-BE" dirty="0" smtClean="0"/>
              <a:t>, banal </a:t>
            </a:r>
            <a:r>
              <a:rPr lang="fr-BE" dirty="0" err="1" smtClean="0"/>
              <a:t>nationalism</a:t>
            </a:r>
            <a:r>
              <a:rPr lang="fr-BE" dirty="0" smtClean="0"/>
              <a:t> &amp; STI </a:t>
            </a:r>
            <a:r>
              <a:rPr lang="fr-BE" dirty="0" err="1" smtClean="0"/>
              <a:t>imaginaries</a:t>
            </a:r>
            <a:endParaRPr lang="fr-BE"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9408" y="1856425"/>
            <a:ext cx="3398422" cy="3964826"/>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094" y="1295663"/>
            <a:ext cx="6286500" cy="5086350"/>
          </a:xfrm>
          <a:prstGeom prst="rect">
            <a:avLst/>
          </a:prstGeom>
        </p:spPr>
      </p:pic>
    </p:spTree>
    <p:extLst>
      <p:ext uri="{BB962C8B-B14F-4D97-AF65-F5344CB8AC3E}">
        <p14:creationId xmlns:p14="http://schemas.microsoft.com/office/powerpoint/2010/main" val="3078181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6851" y="2279423"/>
            <a:ext cx="2712720" cy="147523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589" y="2197077"/>
            <a:ext cx="1905000" cy="176212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589" y="4198691"/>
            <a:ext cx="2298700" cy="22987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3441" y="4775918"/>
            <a:ext cx="3430805" cy="1144247"/>
          </a:xfrm>
          <a:prstGeom prst="rect">
            <a:avLst/>
          </a:prstGeom>
        </p:spPr>
      </p:pic>
      <p:sp>
        <p:nvSpPr>
          <p:cNvPr id="17" name="Quad Arrow 16"/>
          <p:cNvSpPr/>
          <p:nvPr/>
        </p:nvSpPr>
        <p:spPr>
          <a:xfrm>
            <a:off x="4066965" y="2748273"/>
            <a:ext cx="3352800" cy="2406028"/>
          </a:xfrm>
          <a:prstGeom prst="quadArrow">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p:cNvSpPr>
            <a:spLocks noGrp="1"/>
          </p:cNvSpPr>
          <p:nvPr>
            <p:ph idx="1"/>
          </p:nvPr>
        </p:nvSpPr>
        <p:spPr>
          <a:xfrm>
            <a:off x="695459" y="412124"/>
            <a:ext cx="10658341" cy="1784953"/>
          </a:xfrm>
        </p:spPr>
        <p:txBody>
          <a:bodyPr>
            <a:normAutofit/>
          </a:bodyPr>
          <a:lstStyle/>
          <a:p>
            <a:r>
              <a:rPr lang="en-US" dirty="0" smtClean="0"/>
              <a:t>How “Flanders” and “Wallonia” are construed through STI (government) policies</a:t>
            </a:r>
          </a:p>
          <a:p>
            <a:r>
              <a:rPr lang="en-US" dirty="0" smtClean="0"/>
              <a:t>and through </a:t>
            </a:r>
            <a:r>
              <a:rPr lang="en-US" i="1" dirty="0" smtClean="0"/>
              <a:t>mainstream media reporting on these policies</a:t>
            </a:r>
            <a:endParaRPr lang="fr-BE" dirty="0"/>
          </a:p>
        </p:txBody>
      </p:sp>
    </p:spTree>
    <p:extLst>
      <p:ext uri="{BB962C8B-B14F-4D97-AF65-F5344CB8AC3E}">
        <p14:creationId xmlns:p14="http://schemas.microsoft.com/office/powerpoint/2010/main" val="40363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 y="14074"/>
            <a:ext cx="2590800" cy="584775"/>
          </a:xfrm>
          <a:prstGeom prst="rect">
            <a:avLst/>
          </a:prstGeom>
          <a:noFill/>
        </p:spPr>
        <p:txBody>
          <a:bodyPr wrap="square" rtlCol="0">
            <a:spAutoFit/>
          </a:bodyPr>
          <a:lstStyle/>
          <a:p>
            <a:r>
              <a:rPr lang="en-US" sz="3200" b="1" dirty="0"/>
              <a:t>2006</a:t>
            </a:r>
          </a:p>
        </p:txBody>
      </p:sp>
      <p:sp>
        <p:nvSpPr>
          <p:cNvPr id="5" name="TextBox 4"/>
          <p:cNvSpPr txBox="1"/>
          <p:nvPr/>
        </p:nvSpPr>
        <p:spPr>
          <a:xfrm>
            <a:off x="259080" y="3770730"/>
            <a:ext cx="1266825" cy="584775"/>
          </a:xfrm>
          <a:prstGeom prst="rect">
            <a:avLst/>
          </a:prstGeom>
          <a:noFill/>
        </p:spPr>
        <p:txBody>
          <a:bodyPr wrap="square" rtlCol="0">
            <a:spAutoFit/>
          </a:bodyPr>
          <a:lstStyle/>
          <a:p>
            <a:r>
              <a:rPr lang="en-US" sz="3200" b="1" dirty="0"/>
              <a:t>2005</a:t>
            </a:r>
          </a:p>
        </p:txBody>
      </p:sp>
      <p:pic>
        <p:nvPicPr>
          <p:cNvPr id="717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34451" y="0"/>
            <a:ext cx="2857549" cy="3329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511603" y="76988"/>
            <a:ext cx="1447800" cy="584775"/>
          </a:xfrm>
          <a:prstGeom prst="rect">
            <a:avLst/>
          </a:prstGeom>
          <a:noFill/>
        </p:spPr>
        <p:txBody>
          <a:bodyPr wrap="square" rtlCol="0">
            <a:spAutoFit/>
          </a:bodyPr>
          <a:lstStyle/>
          <a:p>
            <a:r>
              <a:rPr lang="en-US" sz="3200" b="1" dirty="0">
                <a:solidFill>
                  <a:srgbClr val="FF0000"/>
                </a:solidFill>
              </a:rPr>
              <a:t>1980s</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 y="4418419"/>
            <a:ext cx="1920240" cy="214884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1572" y="4127679"/>
            <a:ext cx="3640428" cy="2730321"/>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781" y="4355505"/>
            <a:ext cx="2219569" cy="2211754"/>
          </a:xfrm>
          <a:prstGeom prst="rect">
            <a:avLst/>
          </a:prstGeom>
        </p:spPr>
      </p:pic>
      <p:pic>
        <p:nvPicPr>
          <p:cNvPr id="9"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0" y="661763"/>
            <a:ext cx="5022761" cy="1322674"/>
          </a:xfrm>
          <a:prstGeom prst="rect">
            <a:avLst/>
          </a:prstGeom>
        </p:spPr>
      </p:pic>
      <p:sp>
        <p:nvSpPr>
          <p:cNvPr id="10" name="ZoneTexte 9"/>
          <p:cNvSpPr txBox="1"/>
          <p:nvPr/>
        </p:nvSpPr>
        <p:spPr>
          <a:xfrm>
            <a:off x="2743200" y="2279561"/>
            <a:ext cx="6216203" cy="1569660"/>
          </a:xfrm>
          <a:prstGeom prst="rect">
            <a:avLst/>
          </a:prstGeom>
          <a:noFill/>
        </p:spPr>
        <p:txBody>
          <a:bodyPr wrap="square" rtlCol="0">
            <a:spAutoFit/>
          </a:bodyPr>
          <a:lstStyle/>
          <a:p>
            <a:pPr marL="457200" indent="-457200">
              <a:buFont typeface="Arial" panose="020B0604020202020204" pitchFamily="34" charset="0"/>
              <a:buChar char="•"/>
            </a:pPr>
            <a:r>
              <a:rPr lang="fr-BE" sz="3200" dirty="0" err="1" smtClean="0"/>
              <a:t>Competitiveness</a:t>
            </a:r>
            <a:r>
              <a:rPr lang="fr-BE" sz="3200" dirty="0" smtClean="0"/>
              <a:t> clusters</a:t>
            </a:r>
          </a:p>
          <a:p>
            <a:pPr marL="457200" indent="-457200">
              <a:buFont typeface="Arial" panose="020B0604020202020204" pitchFamily="34" charset="0"/>
              <a:buChar char="•"/>
            </a:pPr>
            <a:r>
              <a:rPr lang="fr-BE" sz="3200" dirty="0" err="1" smtClean="0"/>
              <a:t>University-Industry</a:t>
            </a:r>
            <a:r>
              <a:rPr lang="fr-BE" sz="3200" dirty="0" smtClean="0"/>
              <a:t> </a:t>
            </a:r>
            <a:r>
              <a:rPr lang="fr-BE" sz="3200" dirty="0" err="1" smtClean="0"/>
              <a:t>partnerships</a:t>
            </a:r>
            <a:endParaRPr lang="fr-BE" sz="3200" dirty="0" smtClean="0"/>
          </a:p>
          <a:p>
            <a:pPr marL="457200" indent="-457200">
              <a:buFont typeface="Arial" panose="020B0604020202020204" pitchFamily="34" charset="0"/>
              <a:buChar char="•"/>
            </a:pPr>
            <a:r>
              <a:rPr lang="fr-BE" sz="3200" dirty="0" err="1" smtClean="0"/>
              <a:t>Sustainable</a:t>
            </a:r>
            <a:r>
              <a:rPr lang="fr-BE" sz="3200" dirty="0" smtClean="0"/>
              <a:t> </a:t>
            </a:r>
            <a:r>
              <a:rPr lang="fr-BE" sz="3200" dirty="0" err="1" smtClean="0"/>
              <a:t>development</a:t>
            </a:r>
            <a:endParaRPr lang="fr-BE" sz="3200" dirty="0"/>
          </a:p>
        </p:txBody>
      </p:sp>
    </p:spTree>
    <p:extLst>
      <p:ext uri="{BB962C8B-B14F-4D97-AF65-F5344CB8AC3E}">
        <p14:creationId xmlns:p14="http://schemas.microsoft.com/office/powerpoint/2010/main" val="11296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Empirical</a:t>
            </a:r>
            <a:r>
              <a:rPr lang="fr-BE" dirty="0" smtClean="0"/>
              <a:t> data</a:t>
            </a:r>
            <a:endParaRPr lang="fr-BE" dirty="0"/>
          </a:p>
        </p:txBody>
      </p:sp>
      <p:sp>
        <p:nvSpPr>
          <p:cNvPr id="3" name="Espace réservé du contenu 2"/>
          <p:cNvSpPr>
            <a:spLocks noGrp="1"/>
          </p:cNvSpPr>
          <p:nvPr>
            <p:ph sz="half" idx="1"/>
          </p:nvPr>
        </p:nvSpPr>
        <p:spPr/>
        <p:txBody>
          <a:bodyPr/>
          <a:lstStyle/>
          <a:p>
            <a:r>
              <a:rPr lang="fr-BE" dirty="0" err="1" smtClean="0"/>
              <a:t>Offical</a:t>
            </a:r>
            <a:r>
              <a:rPr lang="fr-BE" dirty="0" smtClean="0"/>
              <a:t> </a:t>
            </a:r>
            <a:r>
              <a:rPr lang="fr-BE" dirty="0" err="1" smtClean="0"/>
              <a:t>discourse</a:t>
            </a:r>
            <a:r>
              <a:rPr lang="fr-BE" dirty="0" smtClean="0"/>
              <a:t> (</a:t>
            </a:r>
            <a:r>
              <a:rPr lang="fr-BE" dirty="0" err="1" smtClean="0"/>
              <a:t>policy</a:t>
            </a:r>
            <a:r>
              <a:rPr lang="fr-BE" dirty="0" smtClean="0"/>
              <a:t> documents, </a:t>
            </a:r>
            <a:r>
              <a:rPr lang="fr-BE" dirty="0" err="1" smtClean="0"/>
              <a:t>website</a:t>
            </a:r>
            <a:r>
              <a:rPr lang="fr-BE" dirty="0" smtClean="0"/>
              <a:t>, speeches)</a:t>
            </a:r>
          </a:p>
          <a:p>
            <a:endParaRPr lang="fr-BE" dirty="0" smtClean="0"/>
          </a:p>
          <a:p>
            <a:r>
              <a:rPr lang="fr-BE" dirty="0" smtClean="0"/>
              <a:t>Media </a:t>
            </a:r>
            <a:r>
              <a:rPr lang="fr-BE" dirty="0" err="1" smtClean="0"/>
              <a:t>discourse</a:t>
            </a:r>
            <a:r>
              <a:rPr lang="fr-BE" dirty="0" smtClean="0"/>
              <a:t>:</a:t>
            </a:r>
          </a:p>
          <a:p>
            <a:pPr lvl="1"/>
            <a:r>
              <a:rPr lang="fr-BE" dirty="0" err="1" smtClean="0"/>
              <a:t>Mediargus</a:t>
            </a:r>
            <a:r>
              <a:rPr lang="fr-BE" dirty="0" smtClean="0"/>
              <a:t> + </a:t>
            </a:r>
            <a:r>
              <a:rPr lang="fr-BE" dirty="0" err="1" smtClean="0"/>
              <a:t>Press</a:t>
            </a:r>
            <a:r>
              <a:rPr lang="fr-BE" dirty="0" smtClean="0"/>
              <a:t> </a:t>
            </a:r>
            <a:r>
              <a:rPr lang="fr-BE" dirty="0" err="1" smtClean="0"/>
              <a:t>Banking</a:t>
            </a:r>
            <a:endParaRPr lang="fr-BE" dirty="0" smtClean="0"/>
          </a:p>
          <a:p>
            <a:pPr lvl="1"/>
            <a:r>
              <a:rPr lang="fr-BE" dirty="0" smtClean="0"/>
              <a:t>30/08/05 &gt; 30/08/13</a:t>
            </a:r>
          </a:p>
          <a:p>
            <a:pPr lvl="1"/>
            <a:r>
              <a:rPr lang="fr-BE" dirty="0" smtClean="0"/>
              <a:t>« </a:t>
            </a:r>
            <a:r>
              <a:rPr lang="fr-BE" dirty="0" err="1" smtClean="0"/>
              <a:t>Vlaanderen</a:t>
            </a:r>
            <a:r>
              <a:rPr lang="fr-BE" dirty="0" smtClean="0"/>
              <a:t> in </a:t>
            </a:r>
            <a:r>
              <a:rPr lang="fr-BE" dirty="0" err="1" smtClean="0"/>
              <a:t>Actie</a:t>
            </a:r>
            <a:r>
              <a:rPr lang="fr-BE" dirty="0" smtClean="0"/>
              <a:t> » &amp; </a:t>
            </a:r>
            <a:r>
              <a:rPr lang="fr-BE" dirty="0" err="1" smtClean="0"/>
              <a:t>innov</a:t>
            </a:r>
            <a:r>
              <a:rPr lang="fr-BE" dirty="0" smtClean="0"/>
              <a:t>*</a:t>
            </a:r>
          </a:p>
          <a:p>
            <a:pPr lvl="1"/>
            <a:r>
              <a:rPr lang="fr-BE" dirty="0" smtClean="0"/>
              <a:t>« Plan Marshall » &amp; </a:t>
            </a:r>
            <a:r>
              <a:rPr lang="fr-BE" dirty="0" err="1" smtClean="0"/>
              <a:t>innov</a:t>
            </a:r>
            <a:r>
              <a:rPr lang="fr-BE" dirty="0" smtClean="0"/>
              <a:t>*</a:t>
            </a:r>
          </a:p>
          <a:p>
            <a:endParaRPr lang="fr-BE"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4523" y="4086207"/>
            <a:ext cx="3719277" cy="224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34523" y="1124979"/>
            <a:ext cx="3733485" cy="2030345"/>
          </a:xfrm>
          <a:prstGeom prst="rect">
            <a:avLst/>
          </a:prstGeom>
        </p:spPr>
      </p:pic>
    </p:spTree>
    <p:extLst>
      <p:ext uri="{BB962C8B-B14F-4D97-AF65-F5344CB8AC3E}">
        <p14:creationId xmlns:p14="http://schemas.microsoft.com/office/powerpoint/2010/main" val="173124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0599" y="1355787"/>
            <a:ext cx="9634471" cy="545675"/>
          </a:xfrm>
        </p:spPr>
        <p:txBody>
          <a:bodyPr>
            <a:normAutofit/>
          </a:bodyPr>
          <a:lstStyle/>
          <a:p>
            <a:pPr marL="457200" indent="-457200">
              <a:buFont typeface="Arial" panose="020B0604020202020204" pitchFamily="34" charset="0"/>
              <a:buChar char="•"/>
            </a:pPr>
            <a:r>
              <a:rPr lang="en-US" sz="2800" dirty="0" smtClean="0">
                <a:latin typeface="+mn-lt"/>
              </a:rPr>
              <a:t>Knowledge-based economies, entrepreneurship, future?</a:t>
            </a:r>
            <a:endParaRPr lang="en-US" sz="2800" dirty="0">
              <a:latin typeface="+mn-lt"/>
            </a:endParaRPr>
          </a:p>
        </p:txBody>
      </p:sp>
      <p:sp>
        <p:nvSpPr>
          <p:cNvPr id="4" name="Espace réservé du contenu 3"/>
          <p:cNvSpPr>
            <a:spLocks noGrp="1"/>
          </p:cNvSpPr>
          <p:nvPr>
            <p:ph sz="half" idx="1"/>
          </p:nvPr>
        </p:nvSpPr>
        <p:spPr>
          <a:xfrm>
            <a:off x="1066800" y="2021983"/>
            <a:ext cx="5181600" cy="4764446"/>
          </a:xfrm>
        </p:spPr>
        <p:txBody>
          <a:bodyPr/>
          <a:lstStyle/>
          <a:p>
            <a:r>
              <a:rPr lang="en-US" dirty="0" err="1" smtClean="0"/>
              <a:t>Vlaanderen</a:t>
            </a:r>
            <a:r>
              <a:rPr lang="en-US" dirty="0" smtClean="0"/>
              <a:t> In </a:t>
            </a:r>
            <a:r>
              <a:rPr lang="en-US" dirty="0" err="1" smtClean="0"/>
              <a:t>Actie</a:t>
            </a:r>
            <a:r>
              <a:rPr lang="en-US" dirty="0" smtClean="0"/>
              <a:t>:</a:t>
            </a:r>
            <a:endParaRPr lang="en-US" dirty="0" smtClean="0"/>
          </a:p>
          <a:p>
            <a:pPr lvl="1"/>
            <a:r>
              <a:rPr lang="en-US" dirty="0" smtClean="0"/>
              <a:t>« winning the future together »</a:t>
            </a:r>
          </a:p>
          <a:p>
            <a:pPr lvl="1"/>
            <a:r>
              <a:rPr lang="en-US" dirty="0" smtClean="0"/>
              <a:t>Top EU regions</a:t>
            </a:r>
          </a:p>
          <a:p>
            <a:pPr lvl="1"/>
            <a:r>
              <a:rPr lang="fr-BE" dirty="0" smtClean="0"/>
              <a:t>« </a:t>
            </a:r>
            <a:r>
              <a:rPr lang="fr-BE" dirty="0" err="1" smtClean="0"/>
              <a:t>We</a:t>
            </a:r>
            <a:r>
              <a:rPr lang="fr-BE" dirty="0" smtClean="0"/>
              <a:t> must do </a:t>
            </a:r>
            <a:r>
              <a:rPr lang="fr-BE" dirty="0" err="1" smtClean="0"/>
              <a:t>better</a:t>
            </a:r>
            <a:r>
              <a:rPr lang="fr-BE" dirty="0" smtClean="0"/>
              <a:t> »</a:t>
            </a:r>
            <a:endParaRPr lang="en-US" dirty="0" smtClean="0"/>
          </a:p>
          <a:p>
            <a:endParaRPr lang="en-US" dirty="0" smtClean="0"/>
          </a:p>
          <a:p>
            <a:endParaRPr lang="en-US" dirty="0"/>
          </a:p>
        </p:txBody>
      </p:sp>
      <p:sp>
        <p:nvSpPr>
          <p:cNvPr id="5" name="Espace réservé du contenu 4"/>
          <p:cNvSpPr>
            <a:spLocks noGrp="1"/>
          </p:cNvSpPr>
          <p:nvPr>
            <p:ph sz="half" idx="2"/>
          </p:nvPr>
        </p:nvSpPr>
        <p:spPr>
          <a:xfrm>
            <a:off x="6324600" y="2021983"/>
            <a:ext cx="5181600" cy="4764446"/>
          </a:xfrm>
        </p:spPr>
        <p:txBody>
          <a:bodyPr/>
          <a:lstStyle/>
          <a:p>
            <a:r>
              <a:rPr lang="en-US" dirty="0" smtClean="0"/>
              <a:t>Marshall Plan</a:t>
            </a:r>
          </a:p>
          <a:p>
            <a:pPr lvl="1"/>
            <a:r>
              <a:rPr lang="en-US" dirty="0" smtClean="0"/>
              <a:t>Becoming the master of its own destiny</a:t>
            </a:r>
          </a:p>
          <a:p>
            <a:pPr lvl="1"/>
            <a:r>
              <a:rPr lang="en-US" dirty="0" smtClean="0"/>
              <a:t>General mobilization</a:t>
            </a:r>
          </a:p>
          <a:p>
            <a:pPr lvl="1"/>
            <a:r>
              <a:rPr lang="en-US" dirty="0" smtClean="0"/>
              <a:t>Decline -&gt; recovery</a:t>
            </a:r>
          </a:p>
          <a:p>
            <a:pPr lvl="1"/>
            <a:endParaRPr lang="en-US" dirty="0" smtClean="0"/>
          </a:p>
          <a:p>
            <a:pPr lvl="1"/>
            <a:endParaRPr lang="en-US" dirty="0" smtClean="0"/>
          </a:p>
          <a:p>
            <a:pPr lvl="2"/>
            <a:endParaRPr lang="en-US" dirty="0" smtClean="0"/>
          </a:p>
          <a:p>
            <a:pPr lvl="2"/>
            <a:endParaRPr lang="en-US" dirty="0" smtClean="0"/>
          </a:p>
          <a:p>
            <a:pPr lvl="2"/>
            <a:endParaRPr lang="en-US" dirty="0" smtClean="0"/>
          </a:p>
          <a:p>
            <a:pPr marL="0" indent="0">
              <a:buNone/>
            </a:pPr>
            <a:r>
              <a:rPr lang="en-US" dirty="0" smtClean="0"/>
              <a:t>	</a:t>
            </a:r>
            <a:endParaRPr lang="en-US" dirty="0"/>
          </a:p>
        </p:txBody>
      </p:sp>
      <p:sp>
        <p:nvSpPr>
          <p:cNvPr id="10" name="Titre 1"/>
          <p:cNvSpPr txBox="1">
            <a:spLocks/>
          </p:cNvSpPr>
          <p:nvPr/>
        </p:nvSpPr>
        <p:spPr>
          <a:xfrm>
            <a:off x="990599" y="2401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VIA &amp; Marshall Plan : official discourses</a:t>
            </a:r>
            <a:endParaRPr lang="en-US" dirty="0"/>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807" y="3967003"/>
            <a:ext cx="4538193" cy="2890997"/>
          </a:xfrm>
          <a:prstGeom prst="rect">
            <a:avLst/>
          </a:prstGeom>
        </p:spPr>
      </p:pic>
    </p:spTree>
    <p:extLst>
      <p:ext uri="{BB962C8B-B14F-4D97-AF65-F5344CB8AC3E}">
        <p14:creationId xmlns:p14="http://schemas.microsoft.com/office/powerpoint/2010/main" val="2158165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STI discourse in the press: multiple repertoires</a:t>
            </a:r>
            <a:endParaRPr lang="en-US" dirty="0"/>
          </a:p>
        </p:txBody>
      </p:sp>
      <p:sp>
        <p:nvSpPr>
          <p:cNvPr id="5" name="Espace réservé du contenu 4"/>
          <p:cNvSpPr>
            <a:spLocks noGrp="1"/>
          </p:cNvSpPr>
          <p:nvPr>
            <p:ph idx="1"/>
          </p:nvPr>
        </p:nvSpPr>
        <p:spPr/>
        <p:txBody>
          <a:bodyPr/>
          <a:lstStyle/>
          <a:p>
            <a:r>
              <a:rPr lang="en-US" dirty="0" smtClean="0"/>
              <a:t>Transition repertoire : “can do” &amp; “rupture”</a:t>
            </a:r>
          </a:p>
          <a:p>
            <a:pPr lvl="1"/>
            <a:r>
              <a:rPr lang="en-US" dirty="0" smtClean="0"/>
              <a:t>How do we perform?</a:t>
            </a:r>
          </a:p>
          <a:p>
            <a:pPr lvl="1"/>
            <a:endParaRPr lang="en-US" dirty="0"/>
          </a:p>
          <a:p>
            <a:r>
              <a:rPr lang="en-US" dirty="0" smtClean="0"/>
              <a:t>Comparison repertoire: “</a:t>
            </a:r>
            <a:r>
              <a:rPr lang="en-US" dirty="0" err="1" smtClean="0"/>
              <a:t>wallonisation</a:t>
            </a:r>
            <a:r>
              <a:rPr lang="en-US" dirty="0" smtClean="0"/>
              <a:t>” &amp; “catching up”</a:t>
            </a:r>
          </a:p>
          <a:p>
            <a:pPr lvl="1"/>
            <a:r>
              <a:rPr lang="en-US" dirty="0" smtClean="0"/>
              <a:t>Autonomous regions – however constant comparisons</a:t>
            </a:r>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9413" y="4055302"/>
            <a:ext cx="4642587" cy="280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592428" y="4417454"/>
            <a:ext cx="6864439" cy="1323439"/>
          </a:xfrm>
          <a:prstGeom prst="rect">
            <a:avLst/>
          </a:prstGeom>
          <a:noFill/>
        </p:spPr>
        <p:txBody>
          <a:bodyPr wrap="square" rtlCol="0">
            <a:spAutoFit/>
          </a:bodyPr>
          <a:lstStyle/>
          <a:p>
            <a:pPr algn="just"/>
            <a:r>
              <a:rPr lang="en-US" sz="2000" dirty="0"/>
              <a:t>“The Walloon Miracle? Not quite yet. Wallonia will overtake Flanders… in 2087. 75 years will be necessary for the Walloon GDP pro capita to surpass Flanders if nothing changes. However, the Walloon government has implemented good policies.”</a:t>
            </a:r>
            <a:endParaRPr lang="fr-BE" sz="2000" dirty="0"/>
          </a:p>
        </p:txBody>
      </p:sp>
    </p:spTree>
    <p:extLst>
      <p:ext uri="{BB962C8B-B14F-4D97-AF65-F5344CB8AC3E}">
        <p14:creationId xmlns:p14="http://schemas.microsoft.com/office/powerpoint/2010/main" val="4085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Spiral ULg\Articles + papers\Flemish Walloon identity politics\Storyli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74385"/>
            <a:ext cx="9457385" cy="598967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838200" y="365126"/>
            <a:ext cx="10515600" cy="1064430"/>
          </a:xfrm>
        </p:spPr>
        <p:txBody>
          <a:bodyPr>
            <a:normAutofit fontScale="90000"/>
          </a:bodyPr>
          <a:lstStyle/>
          <a:p>
            <a:r>
              <a:rPr lang="en-US" dirty="0" smtClean="0"/>
              <a:t>Vying for position in a global Knowledge-based economy (KBE) – a global race?</a:t>
            </a:r>
            <a:endParaRPr lang="fr-BE" dirty="0"/>
          </a:p>
        </p:txBody>
      </p:sp>
    </p:spTree>
    <p:extLst>
      <p:ext uri="{BB962C8B-B14F-4D97-AF65-F5344CB8AC3E}">
        <p14:creationId xmlns:p14="http://schemas.microsoft.com/office/powerpoint/2010/main" val="305365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507</Words>
  <Application>Microsoft Office PowerPoint</Application>
  <PresentationFormat>Grand écran</PresentationFormat>
  <Paragraphs>74</Paragraphs>
  <Slides>11</Slides>
  <Notes>8</Notes>
  <HiddenSlides>0</HiddenSlides>
  <MMClips>0</MMClips>
  <ScaleCrop>false</ScaleCrop>
  <HeadingPairs>
    <vt:vector size="6" baseType="variant">
      <vt:variant>
        <vt:lpstr>Polices utilisées</vt:lpstr>
      </vt:variant>
      <vt:variant>
        <vt:i4>4</vt:i4>
      </vt:variant>
      <vt:variant>
        <vt:lpstr>Thème</vt:lpstr>
      </vt:variant>
      <vt:variant>
        <vt:i4>3</vt:i4>
      </vt:variant>
      <vt:variant>
        <vt:lpstr>Titres des diapositives</vt:lpstr>
      </vt:variant>
      <vt:variant>
        <vt:i4>11</vt:i4>
      </vt:variant>
    </vt:vector>
  </HeadingPairs>
  <TitlesOfParts>
    <vt:vector size="18" baseType="lpstr">
      <vt:lpstr>Arial</vt:lpstr>
      <vt:lpstr>Calibri</vt:lpstr>
      <vt:lpstr>Calibri Light</vt:lpstr>
      <vt:lpstr>Wingdings</vt:lpstr>
      <vt:lpstr>Thème Office</vt:lpstr>
      <vt:lpstr>1_Thème Office</vt:lpstr>
      <vt:lpstr>Office Theme</vt:lpstr>
      <vt:lpstr>Flanders Ahead… Wallonia Behind (But Catching Up)</vt:lpstr>
      <vt:lpstr>Présentation PowerPoint</vt:lpstr>
      <vt:lpstr>Regional identity, banal nationalism &amp; STI imaginaries</vt:lpstr>
      <vt:lpstr>Présentation PowerPoint</vt:lpstr>
      <vt:lpstr>Présentation PowerPoint</vt:lpstr>
      <vt:lpstr>Empirical data</vt:lpstr>
      <vt:lpstr>Knowledge-based economies, entrepreneurship, future?</vt:lpstr>
      <vt:lpstr>STI discourse in the press: multiple repertoires</vt:lpstr>
      <vt:lpstr>Vying for position in a global Knowledge-based economy (KBE) – a global race?</vt:lpstr>
      <vt:lpstr>Conclusions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Nathan Charlier</dc:creator>
  <cp:lastModifiedBy>Nathan Charlier</cp:lastModifiedBy>
  <cp:revision>17</cp:revision>
  <dcterms:created xsi:type="dcterms:W3CDTF">2014-06-15T08:34:10Z</dcterms:created>
  <dcterms:modified xsi:type="dcterms:W3CDTF">2014-06-19T09:26:51Z</dcterms:modified>
</cp:coreProperties>
</file>