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6004500" cy="51206400"/>
  <p:notesSz cx="6834188" cy="9979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BF"/>
    <a:srgbClr val="3399FF"/>
    <a:srgbClr val="CC0099"/>
    <a:srgbClr val="DDF9FF"/>
    <a:srgbClr val="E1F4FF"/>
    <a:srgbClr val="D6FEFE"/>
    <a:srgbClr val="DDF5F7"/>
    <a:srgbClr val="D6F1FA"/>
    <a:srgbClr val="B7FFDB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689" autoAdjust="0"/>
  </p:normalViewPr>
  <p:slideViewPr>
    <p:cSldViewPr>
      <p:cViewPr>
        <p:scale>
          <a:sx n="25" d="100"/>
          <a:sy n="25" d="100"/>
        </p:scale>
        <p:origin x="-612" y="1014"/>
      </p:cViewPr>
      <p:guideLst>
        <p:guide orient="horz" pos="16128"/>
        <p:guide pos="11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80" y="-108"/>
      </p:cViewPr>
      <p:guideLst>
        <p:guide orient="horz" pos="3143"/>
        <p:guide pos="215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2" tIns="46680" rIns="93362" bIns="46680" numCol="1" anchor="t" anchorCtr="0" compatLnSpc="1">
            <a:prstTxWarp prst="textNoShape">
              <a:avLst/>
            </a:prstTxWarp>
          </a:bodyPr>
          <a:lstStyle>
            <a:lvl1pPr defTabSz="933450">
              <a:defRPr sz="1300"/>
            </a:lvl1pPr>
          </a:lstStyle>
          <a:p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2" tIns="46680" rIns="93362" bIns="4668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/>
            </a:lvl1pPr>
          </a:lstStyle>
          <a:p>
            <a:endParaRPr lang="it-IT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7375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2" tIns="46680" rIns="93362" bIns="46680" numCol="1" anchor="b" anchorCtr="0" compatLnSpc="1">
            <a:prstTxWarp prst="textNoShape">
              <a:avLst/>
            </a:prstTxWarp>
          </a:bodyPr>
          <a:lstStyle>
            <a:lvl1pPr defTabSz="933450">
              <a:defRPr sz="1300"/>
            </a:lvl1pPr>
          </a:lstStyle>
          <a:p>
            <a:endParaRPr lang="it-I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9477375"/>
            <a:ext cx="2962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2" tIns="46680" rIns="93362" bIns="4668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/>
            </a:lvl1pPr>
          </a:lstStyle>
          <a:p>
            <a:fld id="{847DE8C9-F4C9-46B1-BD93-296B96381795}" type="slidenum">
              <a:rPr lang="it-IT"/>
              <a:pPr/>
              <a:t>‹N°›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906750"/>
            <a:ext cx="30603825" cy="109759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00675" y="29016325"/>
            <a:ext cx="25203150" cy="13087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7A4A0-CB26-4B61-AE85-22A8000214C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648C-30F4-40B9-BD64-9E1F7D190097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5654000" y="4549775"/>
            <a:ext cx="7651750" cy="409670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698750" y="4549775"/>
            <a:ext cx="22802850" cy="40967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41118-8F8E-45E8-BE36-C8DDCBB5885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9EDC7-1F8C-4BC4-BEDD-7CFD7D96EBF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4800" y="32904113"/>
            <a:ext cx="30603825" cy="101711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44800" y="21702713"/>
            <a:ext cx="30603825" cy="11201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E0B76-DB80-4CDA-BD09-6D81F25A053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98750" y="14789150"/>
            <a:ext cx="15227300" cy="307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078450" y="14789150"/>
            <a:ext cx="15227300" cy="307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17033-8EFD-43B1-8634-99BE78EC779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5" y="2051050"/>
            <a:ext cx="3240405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00225" y="11461750"/>
            <a:ext cx="15908338" cy="47767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00225" y="16238538"/>
            <a:ext cx="15908338" cy="29503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8289588" y="11461750"/>
            <a:ext cx="15914687" cy="47767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8289588" y="16238538"/>
            <a:ext cx="15914687" cy="29503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17EEB-4F10-4E4E-9D5E-770F091F880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77766-4B59-4B4E-97DB-916BAADD98B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D7076-6089-4EA9-9837-D7B82780EA5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0225" y="2038350"/>
            <a:ext cx="11845925" cy="8677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76363" y="2038350"/>
            <a:ext cx="20127912" cy="43703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00225" y="10715625"/>
            <a:ext cx="11845925" cy="3502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A73D-60DC-4280-894E-4E49844014D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56438" y="35844163"/>
            <a:ext cx="21602700" cy="423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056438" y="4575175"/>
            <a:ext cx="21602700" cy="30724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56438" y="40076438"/>
            <a:ext cx="21602700" cy="6008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FE213-499B-40FF-929E-F523F5A94EA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98750" y="4549775"/>
            <a:ext cx="30607000" cy="853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680" tIns="182841" rIns="365680" bIns="1828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0" y="14789150"/>
            <a:ext cx="30607000" cy="307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680" tIns="182841" rIns="365680" bIns="182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98750" y="46656625"/>
            <a:ext cx="74993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680" tIns="182841" rIns="365680" bIns="182841" numCol="1" anchor="t" anchorCtr="0" compatLnSpc="1">
            <a:prstTxWarp prst="textNoShape">
              <a:avLst/>
            </a:prstTxWarp>
          </a:bodyPr>
          <a:lstStyle>
            <a:lvl1pPr defTabSz="3656013">
              <a:defRPr sz="56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03125" y="46656625"/>
            <a:ext cx="11398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680" tIns="182841" rIns="365680" bIns="182841" numCol="1" anchor="t" anchorCtr="0" compatLnSpc="1">
            <a:prstTxWarp prst="textNoShape">
              <a:avLst/>
            </a:prstTxWarp>
          </a:bodyPr>
          <a:lstStyle>
            <a:lvl1pPr algn="ctr" defTabSz="3656013">
              <a:defRPr sz="56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806400" y="46656625"/>
            <a:ext cx="74993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680" tIns="182841" rIns="365680" bIns="182841" numCol="1" anchor="t" anchorCtr="0" compatLnSpc="1">
            <a:prstTxWarp prst="textNoShape">
              <a:avLst/>
            </a:prstTxWarp>
          </a:bodyPr>
          <a:lstStyle>
            <a:lvl1pPr algn="r" defTabSz="3656013">
              <a:defRPr sz="5600"/>
            </a:lvl1pPr>
          </a:lstStyle>
          <a:p>
            <a:fld id="{FE82B90C-3878-42D1-8A26-F59AB0865A5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2pPr>
      <a:lvl3pPr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3pPr>
      <a:lvl4pPr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4pPr>
      <a:lvl5pPr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5pPr>
      <a:lvl6pPr marL="457200"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6pPr>
      <a:lvl7pPr marL="914400"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7pPr>
      <a:lvl8pPr marL="1371600"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8pPr>
      <a:lvl9pPr marL="1828800" algn="ctr" defTabSz="3656013" rtl="0" eaLnBrk="0" fontAlgn="base" hangingPunct="0">
        <a:spcBef>
          <a:spcPct val="0"/>
        </a:spcBef>
        <a:spcAft>
          <a:spcPct val="0"/>
        </a:spcAft>
        <a:defRPr sz="17600">
          <a:solidFill>
            <a:schemeClr val="tx2"/>
          </a:solidFill>
          <a:latin typeface="Times New Roman" pitchFamily="18" charset="0"/>
        </a:defRPr>
      </a:lvl9pPr>
    </p:titleStyle>
    <p:bodyStyle>
      <a:lvl1pPr marL="1370013" indent="-1370013" algn="l" defTabSz="3656013" rtl="0" eaLnBrk="0" fontAlgn="base" hangingPunct="0">
        <a:spcBef>
          <a:spcPct val="20000"/>
        </a:spcBef>
        <a:spcAft>
          <a:spcPct val="0"/>
        </a:spcAft>
        <a:buChar char="•"/>
        <a:defRPr sz="12800">
          <a:solidFill>
            <a:schemeClr val="tx1"/>
          </a:solidFill>
          <a:latin typeface="+mn-lt"/>
          <a:ea typeface="+mn-ea"/>
          <a:cs typeface="+mn-cs"/>
        </a:defRPr>
      </a:lvl1pPr>
      <a:lvl2pPr marL="2968625" indent="-1139825" algn="l" defTabSz="3656013" rtl="0" eaLnBrk="0" fontAlgn="base" hangingPunct="0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</a:defRPr>
      </a:lvl2pPr>
      <a:lvl3pPr marL="4570413" indent="-914400" algn="l" defTabSz="3656013" rtl="0" eaLnBrk="0" fontAlgn="base" hangingPunct="0">
        <a:spcBef>
          <a:spcPct val="20000"/>
        </a:spcBef>
        <a:spcAft>
          <a:spcPct val="0"/>
        </a:spcAft>
        <a:buChar char="•"/>
        <a:defRPr sz="9600">
          <a:solidFill>
            <a:schemeClr val="tx1"/>
          </a:solidFill>
          <a:latin typeface="+mn-lt"/>
        </a:defRPr>
      </a:lvl3pPr>
      <a:lvl4pPr marL="6400800" indent="-915988" algn="l" defTabSz="3656013" rtl="0" eaLnBrk="0" fontAlgn="base" hangingPunct="0">
        <a:spcBef>
          <a:spcPct val="20000"/>
        </a:spcBef>
        <a:spcAft>
          <a:spcPct val="0"/>
        </a:spcAft>
        <a:buChar char="–"/>
        <a:defRPr sz="8000">
          <a:solidFill>
            <a:schemeClr val="tx1"/>
          </a:solidFill>
          <a:latin typeface="+mn-lt"/>
        </a:defRPr>
      </a:lvl4pPr>
      <a:lvl5pPr marL="8228013" indent="-914400" algn="l" defTabSz="3656013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5pPr>
      <a:lvl6pPr marL="8685213" indent="-914400" algn="l" defTabSz="3656013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6pPr>
      <a:lvl7pPr marL="9142413" indent="-914400" algn="l" defTabSz="3656013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7pPr>
      <a:lvl8pPr marL="9599613" indent="-914400" algn="l" defTabSz="3656013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8pPr>
      <a:lvl9pPr marL="10056813" indent="-914400" algn="l" defTabSz="3656013" rtl="0" eaLnBrk="0" fontAlgn="base" hangingPunct="0">
        <a:spcBef>
          <a:spcPct val="20000"/>
        </a:spcBef>
        <a:spcAft>
          <a:spcPct val="0"/>
        </a:spcAft>
        <a:buChar char="»"/>
        <a:defRPr sz="8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http://www.sipalpartners.com/files/photos_process/hydrolyse.jpg" TargetMode="External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hyperlink" Target="http://www.sci-cult.ulg.ac.be/images/logo_spw.jp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3" name="Group 4955"/>
          <p:cNvGrpSpPr>
            <a:grpSpLocks/>
          </p:cNvGrpSpPr>
          <p:nvPr/>
        </p:nvGrpSpPr>
        <p:grpSpPr bwMode="auto">
          <a:xfrm>
            <a:off x="0" y="4645025"/>
            <a:ext cx="35469513" cy="13063538"/>
            <a:chOff x="0" y="1728"/>
            <a:chExt cx="22343" cy="8229"/>
          </a:xfrm>
        </p:grpSpPr>
        <p:sp>
          <p:nvSpPr>
            <p:cNvPr id="12124" name="Text Box 4956"/>
            <p:cNvSpPr txBox="1">
              <a:spLocks noChangeArrowheads="1"/>
            </p:cNvSpPr>
            <p:nvPr/>
          </p:nvSpPr>
          <p:spPr bwMode="auto">
            <a:xfrm>
              <a:off x="1632" y="3000"/>
              <a:ext cx="19104" cy="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9993" tIns="39996" rIns="79993" bIns="39996">
              <a:spAutoFit/>
            </a:bodyPr>
            <a:lstStyle/>
            <a:p>
              <a:pPr algn="ctr" defTabSz="798513"/>
              <a:r>
                <a:rPr lang="en-US" sz="4000" b="1" u="sng" dirty="0">
                  <a:latin typeface="Century Gothic" pitchFamily="34" charset="0"/>
                </a:rPr>
                <a:t>Dorothée Goffin</a:t>
              </a:r>
              <a:r>
                <a:rPr lang="en-US" sz="4000" b="1" dirty="0">
                  <a:latin typeface="Century Gothic" pitchFamily="34" charset="0"/>
                </a:rPr>
                <a:t> </a:t>
              </a:r>
              <a:r>
                <a:rPr lang="en-US" sz="4000" b="1" baseline="30000" dirty="0" smtClean="0">
                  <a:latin typeface="Century Gothic" pitchFamily="34" charset="0"/>
                </a:rPr>
                <a:t>1,2</a:t>
              </a:r>
              <a:r>
                <a:rPr lang="en-US" sz="4000" b="1" dirty="0" smtClean="0">
                  <a:latin typeface="Century Gothic" pitchFamily="34" charset="0"/>
                </a:rPr>
                <a:t>, </a:t>
              </a:r>
              <a:r>
                <a:rPr lang="en-US" sz="4000" b="1" dirty="0">
                  <a:latin typeface="Century Gothic" pitchFamily="34" charset="0"/>
                </a:rPr>
                <a:t>Christophe </a:t>
              </a:r>
              <a:r>
                <a:rPr lang="en-US" sz="4000" b="1" dirty="0" err="1">
                  <a:latin typeface="Century Gothic" pitchFamily="34" charset="0"/>
                </a:rPr>
                <a:t>Blecker</a:t>
              </a:r>
              <a:r>
                <a:rPr lang="en-US" sz="4000" b="1" dirty="0">
                  <a:latin typeface="Century Gothic" pitchFamily="34" charset="0"/>
                </a:rPr>
                <a:t> </a:t>
              </a:r>
              <a:r>
                <a:rPr lang="en-US" sz="4000" b="1" baseline="30000" dirty="0">
                  <a:latin typeface="Century Gothic" pitchFamily="34" charset="0"/>
                </a:rPr>
                <a:t>2</a:t>
              </a:r>
              <a:r>
                <a:rPr lang="en-US" sz="4000" b="1" dirty="0">
                  <a:latin typeface="Century Gothic" pitchFamily="34" charset="0"/>
                </a:rPr>
                <a:t>, Michel Paquot </a:t>
              </a:r>
              <a:r>
                <a:rPr lang="en-US" sz="4000" b="1" baseline="30000" dirty="0">
                  <a:latin typeface="Century Gothic" pitchFamily="34" charset="0"/>
                </a:rPr>
                <a:t>1</a:t>
              </a:r>
            </a:p>
          </p:txBody>
        </p:sp>
        <p:sp>
          <p:nvSpPr>
            <p:cNvPr id="12125" name="Text Box 4957"/>
            <p:cNvSpPr txBox="1">
              <a:spLocks noChangeArrowheads="1"/>
            </p:cNvSpPr>
            <p:nvPr/>
          </p:nvSpPr>
          <p:spPr bwMode="auto">
            <a:xfrm>
              <a:off x="0" y="3454"/>
              <a:ext cx="22343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79993" tIns="39996" rIns="79993" bIns="39996">
              <a:spAutoFit/>
            </a:bodyPr>
            <a:lstStyle/>
            <a:p>
              <a:pPr algn="ctr" defTabSz="798513"/>
              <a:r>
                <a:rPr lang="en-GB" sz="3000" baseline="30000" dirty="0">
                  <a:solidFill>
                    <a:srgbClr val="92D050"/>
                  </a:solidFill>
                  <a:latin typeface="Century Gothic" pitchFamily="34" charset="0"/>
                </a:rPr>
                <a:t>1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 Department of Industrial Biological Chemistry, University of </a:t>
              </a:r>
              <a:r>
                <a:rPr lang="en-GB" sz="3000" dirty="0" err="1">
                  <a:solidFill>
                    <a:srgbClr val="92D050"/>
                  </a:solidFill>
                  <a:latin typeface="Century Gothic" pitchFamily="34" charset="0"/>
                </a:rPr>
                <a:t>Liège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, </a:t>
              </a:r>
              <a:r>
                <a:rPr lang="en-GB" sz="3000" dirty="0" err="1">
                  <a:solidFill>
                    <a:srgbClr val="92D050"/>
                  </a:solidFill>
                  <a:latin typeface="Century Gothic" pitchFamily="34" charset="0"/>
                </a:rPr>
                <a:t>Gembloux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 Agro-Bio Tech, Passage des </a:t>
              </a:r>
              <a:r>
                <a:rPr lang="en-GB" sz="3000" dirty="0" err="1">
                  <a:solidFill>
                    <a:srgbClr val="92D050"/>
                  </a:solidFill>
                  <a:latin typeface="Century Gothic" pitchFamily="34" charset="0"/>
                </a:rPr>
                <a:t>Déportés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, 2, B-5030, </a:t>
              </a:r>
              <a:r>
                <a:rPr lang="en-GB" sz="3000" dirty="0" err="1">
                  <a:solidFill>
                    <a:srgbClr val="92D050"/>
                  </a:solidFill>
                  <a:latin typeface="Century Gothic" pitchFamily="34" charset="0"/>
                </a:rPr>
                <a:t>Gembloux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, Belgium</a:t>
              </a:r>
            </a:p>
            <a:p>
              <a:pPr algn="ctr" defTabSz="798513"/>
              <a:r>
                <a:rPr lang="en-GB" sz="3000" baseline="30000" dirty="0">
                  <a:solidFill>
                    <a:srgbClr val="92D050"/>
                  </a:solidFill>
                  <a:latin typeface="Century Gothic" pitchFamily="34" charset="0"/>
                </a:rPr>
                <a:t>2 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Department of Food Technology, University of </a:t>
              </a:r>
              <a:r>
                <a:rPr lang="en-GB" sz="3000" dirty="0" err="1">
                  <a:solidFill>
                    <a:srgbClr val="92D050"/>
                  </a:solidFill>
                  <a:latin typeface="Century Gothic" pitchFamily="34" charset="0"/>
                </a:rPr>
                <a:t>Liège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, </a:t>
              </a:r>
              <a:r>
                <a:rPr lang="en-GB" sz="3000" dirty="0" err="1">
                  <a:solidFill>
                    <a:srgbClr val="92D050"/>
                  </a:solidFill>
                  <a:latin typeface="Century Gothic" pitchFamily="34" charset="0"/>
                </a:rPr>
                <a:t>Gembloux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 Agro-Bio Tech, Passage des </a:t>
              </a:r>
              <a:r>
                <a:rPr lang="en-GB" sz="3000" dirty="0" err="1">
                  <a:solidFill>
                    <a:srgbClr val="92D050"/>
                  </a:solidFill>
                  <a:latin typeface="Century Gothic" pitchFamily="34" charset="0"/>
                </a:rPr>
                <a:t>Déportés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, 2, B-5030, </a:t>
              </a:r>
              <a:r>
                <a:rPr lang="en-GB" sz="3000" dirty="0" err="1">
                  <a:solidFill>
                    <a:srgbClr val="92D050"/>
                  </a:solidFill>
                  <a:latin typeface="Century Gothic" pitchFamily="34" charset="0"/>
                </a:rPr>
                <a:t>Gembloux</a:t>
              </a:r>
              <a:r>
                <a:rPr lang="en-GB" sz="3000" dirty="0">
                  <a:solidFill>
                    <a:srgbClr val="92D050"/>
                  </a:solidFill>
                  <a:latin typeface="Century Gothic" pitchFamily="34" charset="0"/>
                </a:rPr>
                <a:t>, Belgium</a:t>
              </a:r>
              <a:r>
                <a:rPr lang="en-US" sz="3000" dirty="0">
                  <a:solidFill>
                    <a:srgbClr val="92D050"/>
                  </a:solidFill>
                  <a:latin typeface="Century Gothic" pitchFamily="34" charset="0"/>
                </a:rPr>
                <a:t> </a:t>
              </a:r>
              <a:endParaRPr lang="en-US" sz="3000" dirty="0" smtClean="0">
                <a:solidFill>
                  <a:srgbClr val="92D050"/>
                </a:solidFill>
                <a:latin typeface="Century Gothic" pitchFamily="34" charset="0"/>
              </a:endParaRPr>
            </a:p>
          </p:txBody>
        </p:sp>
        <p:grpSp>
          <p:nvGrpSpPr>
            <p:cNvPr id="12126" name="Group 4958"/>
            <p:cNvGrpSpPr>
              <a:grpSpLocks/>
            </p:cNvGrpSpPr>
            <p:nvPr/>
          </p:nvGrpSpPr>
          <p:grpSpPr bwMode="auto">
            <a:xfrm>
              <a:off x="528" y="1728"/>
              <a:ext cx="21199" cy="2352"/>
              <a:chOff x="1440" y="288"/>
              <a:chExt cx="15543" cy="1824"/>
            </a:xfrm>
          </p:grpSpPr>
          <p:sp>
            <p:nvSpPr>
              <p:cNvPr id="12127" name="Text Box 4959"/>
              <p:cNvSpPr txBox="1">
                <a:spLocks noChangeArrowheads="1"/>
              </p:cNvSpPr>
              <p:nvPr/>
            </p:nvSpPr>
            <p:spPr bwMode="auto">
              <a:xfrm>
                <a:off x="1485" y="369"/>
                <a:ext cx="15498" cy="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79993" tIns="39996" rIns="79993" bIns="39996">
                <a:spAutoFit/>
              </a:bodyPr>
              <a:lstStyle/>
              <a:p>
                <a:pPr algn="ctr" defTabSz="798513">
                  <a:lnSpc>
                    <a:spcPct val="90000"/>
                  </a:lnSpc>
                  <a:spcAft>
                    <a:spcPts val="2100"/>
                  </a:spcAft>
                </a:pPr>
                <a:r>
                  <a:rPr lang="en-US" sz="6400" b="1" dirty="0">
                    <a:solidFill>
                      <a:srgbClr val="3366CC"/>
                    </a:solidFill>
                    <a:latin typeface="Calibri" pitchFamily="34" charset="0"/>
                  </a:rPr>
                  <a:t>A </a:t>
                </a:r>
                <a:r>
                  <a:rPr lang="en-US" sz="6400" b="1" dirty="0" smtClean="0">
                    <a:solidFill>
                      <a:srgbClr val="3366CC"/>
                    </a:solidFill>
                    <a:latin typeface="Calibri" pitchFamily="34" charset="0"/>
                  </a:rPr>
                  <a:t>sustainable method </a:t>
                </a:r>
                <a:r>
                  <a:rPr lang="en-US" sz="6400" b="1" dirty="0">
                    <a:solidFill>
                      <a:srgbClr val="3366CC"/>
                    </a:solidFill>
                    <a:latin typeface="Calibri" pitchFamily="34" charset="0"/>
                  </a:rPr>
                  <a:t>inspired by nature for the production of original </a:t>
                </a:r>
                <a:r>
                  <a:rPr lang="en-US" sz="6400" b="1" dirty="0" smtClean="0">
                    <a:solidFill>
                      <a:srgbClr val="3366CC"/>
                    </a:solidFill>
                    <a:latin typeface="Calibri" pitchFamily="34" charset="0"/>
                  </a:rPr>
                  <a:t>bi-functional </a:t>
                </a:r>
                <a:r>
                  <a:rPr lang="en-US" sz="6400" b="1" dirty="0" err="1" smtClean="0">
                    <a:solidFill>
                      <a:srgbClr val="3366CC"/>
                    </a:solidFill>
                    <a:latin typeface="Calibri" pitchFamily="34" charset="0"/>
                  </a:rPr>
                  <a:t>nutraceuticals</a:t>
                </a:r>
                <a:r>
                  <a:rPr lang="en-US" sz="6400" b="1" dirty="0" smtClean="0">
                    <a:solidFill>
                      <a:srgbClr val="3366CC"/>
                    </a:solidFill>
                    <a:latin typeface="Calibri" pitchFamily="34" charset="0"/>
                  </a:rPr>
                  <a:t> containing </a:t>
                </a:r>
                <a:r>
                  <a:rPr lang="en-US" sz="6400" b="1" dirty="0" err="1" smtClean="0">
                    <a:solidFill>
                      <a:srgbClr val="3366CC"/>
                    </a:solidFill>
                    <a:latin typeface="Calibri" pitchFamily="34" charset="0"/>
                  </a:rPr>
                  <a:t>prebiotic</a:t>
                </a:r>
                <a:r>
                  <a:rPr lang="en-US" sz="6400" b="1" dirty="0" smtClean="0">
                    <a:solidFill>
                      <a:srgbClr val="3366CC"/>
                    </a:solidFill>
                    <a:latin typeface="Calibri" pitchFamily="34" charset="0"/>
                  </a:rPr>
                  <a:t> fibers and highly bio-available forms of calcium and magnesium.</a:t>
                </a:r>
                <a:endParaRPr lang="en-GB" sz="6400" b="1" dirty="0">
                  <a:solidFill>
                    <a:srgbClr val="3366CC"/>
                  </a:solidFill>
                  <a:latin typeface="Calibri" pitchFamily="34" charset="0"/>
                </a:endParaRPr>
              </a:p>
            </p:txBody>
          </p:sp>
          <p:sp>
            <p:nvSpPr>
              <p:cNvPr id="12128" name="AutoShape 4960"/>
              <p:cNvSpPr>
                <a:spLocks noChangeArrowheads="1"/>
              </p:cNvSpPr>
              <p:nvPr/>
            </p:nvSpPr>
            <p:spPr bwMode="auto">
              <a:xfrm>
                <a:off x="1440" y="288"/>
                <a:ext cx="15168" cy="1824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129" name="Text Box 4961"/>
            <p:cNvSpPr txBox="1">
              <a:spLocks noChangeArrowheads="1"/>
            </p:cNvSpPr>
            <p:nvPr/>
          </p:nvSpPr>
          <p:spPr bwMode="auto">
            <a:xfrm>
              <a:off x="771" y="4361"/>
              <a:ext cx="21138" cy="5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79993" tIns="39996" rIns="79993" bIns="39996">
              <a:spAutoFit/>
            </a:bodyPr>
            <a:lstStyle/>
            <a:p>
              <a:pPr algn="just"/>
              <a:r>
                <a:rPr lang="en-GB" sz="4400" dirty="0" err="1" smtClean="0">
                  <a:latin typeface="Calibri" pitchFamily="34" charset="0"/>
                </a:rPr>
                <a:t>Isomaltooligosaccharides</a:t>
              </a:r>
              <a:r>
                <a:rPr lang="en-GB" sz="4400" dirty="0" smtClean="0">
                  <a:latin typeface="Calibri" pitchFamily="34" charset="0"/>
                </a:rPr>
                <a:t> </a:t>
              </a:r>
              <a:r>
                <a:rPr lang="en-GB" sz="4400" dirty="0">
                  <a:latin typeface="Calibri" pitchFamily="34" charset="0"/>
                </a:rPr>
                <a:t>(IMOs) are non-digestible oligosaccharides, considered as </a:t>
              </a:r>
              <a:r>
                <a:rPr lang="en-GB" sz="4400" b="1" dirty="0" err="1">
                  <a:latin typeface="Calibri" pitchFamily="34" charset="0"/>
                </a:rPr>
                <a:t>prebiotics</a:t>
              </a:r>
              <a:r>
                <a:rPr lang="en-GB" sz="4400" dirty="0">
                  <a:latin typeface="Calibri" pitchFamily="34" charset="0"/>
                </a:rPr>
                <a:t> and </a:t>
              </a:r>
              <a:r>
                <a:rPr lang="en-US" sz="4400" dirty="0">
                  <a:latin typeface="Calibri" pitchFamily="34" charset="0"/>
                </a:rPr>
                <a:t>constituted of glucose monomers linked by at least one α-(1-6), or in a lower proportion α-(1-3) </a:t>
              </a:r>
              <a:r>
                <a:rPr lang="en-US" sz="4400" dirty="0" smtClean="0">
                  <a:latin typeface="Calibri" pitchFamily="34" charset="0"/>
                </a:rPr>
                <a:t>or </a:t>
              </a:r>
              <a:r>
                <a:rPr lang="en-US" sz="4400" dirty="0">
                  <a:latin typeface="Calibri" pitchFamily="34" charset="0"/>
                </a:rPr>
                <a:t>α-(1-2) </a:t>
              </a:r>
              <a:r>
                <a:rPr lang="en-US" sz="4400" dirty="0" smtClean="0">
                  <a:latin typeface="Calibri" pitchFamily="34" charset="0"/>
                </a:rPr>
                <a:t>linkages. They </a:t>
              </a:r>
              <a:r>
                <a:rPr lang="en-US" sz="4400" dirty="0">
                  <a:latin typeface="Calibri" pitchFamily="34" charset="0"/>
                </a:rPr>
                <a:t>are produced from either corn, tapioca, or rice hydrolyzed starch </a:t>
              </a:r>
              <a:r>
                <a:rPr lang="en-US" sz="4400" dirty="0" smtClean="0">
                  <a:latin typeface="Calibri" pitchFamily="34" charset="0"/>
                </a:rPr>
                <a:t>using </a:t>
              </a:r>
              <a:r>
                <a:rPr lang="en-US" sz="4400" dirty="0">
                  <a:latin typeface="Calibri" pitchFamily="34" charset="0"/>
                </a:rPr>
                <a:t>a </a:t>
              </a:r>
              <a:r>
                <a:rPr lang="en-US" sz="4400" dirty="0" err="1">
                  <a:latin typeface="Calibri" pitchFamily="34" charset="0"/>
                </a:rPr>
                <a:t>transglucosidase</a:t>
              </a:r>
              <a:r>
                <a:rPr lang="en-US" sz="4400" dirty="0">
                  <a:latin typeface="Calibri" pitchFamily="34" charset="0"/>
                </a:rPr>
                <a:t> (EC 2.4.1.24) from </a:t>
              </a:r>
              <a:r>
                <a:rPr lang="en-US" sz="4400" dirty="0" err="1">
                  <a:latin typeface="Calibri" pitchFamily="34" charset="0"/>
                </a:rPr>
                <a:t>Aspergillus</a:t>
              </a:r>
              <a:r>
                <a:rPr lang="en-US" sz="4400" dirty="0">
                  <a:latin typeface="Calibri" pitchFamily="34" charset="0"/>
                </a:rPr>
                <a:t> </a:t>
              </a:r>
              <a:r>
                <a:rPr lang="en-US" sz="4400" dirty="0" err="1" smtClean="0">
                  <a:latin typeface="Calibri" pitchFamily="34" charset="0"/>
                </a:rPr>
                <a:t>niger</a:t>
              </a:r>
              <a:r>
                <a:rPr lang="en-US" sz="4400" dirty="0" smtClean="0">
                  <a:latin typeface="Calibri" pitchFamily="34" charset="0"/>
                </a:rPr>
                <a:t> </a:t>
              </a:r>
              <a:r>
                <a:rPr lang="en-US" sz="4400" dirty="0" smtClean="0">
                  <a:solidFill>
                    <a:schemeClr val="accent2"/>
                  </a:solidFill>
                  <a:latin typeface="Calibri" pitchFamily="34" charset="0"/>
                  <a:sym typeface="Wingdings"/>
                </a:rPr>
                <a:t></a:t>
              </a:r>
              <a:r>
                <a:rPr lang="en-US" sz="4400" dirty="0" smtClean="0">
                  <a:latin typeface="Calibri" pitchFamily="34" charset="0"/>
                </a:rPr>
                <a:t>. </a:t>
              </a:r>
              <a:r>
                <a:rPr lang="en-US" sz="4400" dirty="0">
                  <a:latin typeface="Calibri" pitchFamily="34" charset="0"/>
                </a:rPr>
                <a:t>It results in complex mixtures </a:t>
              </a:r>
              <a:r>
                <a:rPr lang="en-US" sz="4400" dirty="0" smtClean="0">
                  <a:latin typeface="Calibri" pitchFamily="34" charset="0"/>
                </a:rPr>
                <a:t>of </a:t>
              </a:r>
              <a:r>
                <a:rPr lang="en-US" sz="4400" dirty="0">
                  <a:latin typeface="Calibri" pitchFamily="34" charset="0"/>
                </a:rPr>
                <a:t>DP </a:t>
              </a:r>
              <a:r>
                <a:rPr lang="en-US" sz="4400" dirty="0" smtClean="0">
                  <a:latin typeface="Calibri" pitchFamily="34" charset="0"/>
                </a:rPr>
                <a:t>2-10 oligosaccharides of different linkage types. </a:t>
              </a:r>
              <a:endParaRPr lang="fr-FR" sz="4400" dirty="0">
                <a:latin typeface="Calibri" pitchFamily="34" charset="0"/>
              </a:endParaRPr>
            </a:p>
            <a:p>
              <a:pPr algn="just"/>
              <a:r>
                <a:rPr lang="en-US" sz="4400" dirty="0">
                  <a:latin typeface="Calibri" pitchFamily="34" charset="0"/>
                </a:rPr>
                <a:t>However, </a:t>
              </a:r>
              <a:r>
                <a:rPr lang="en-US" sz="4400" dirty="0" smtClean="0">
                  <a:latin typeface="Calibri" pitchFamily="34" charset="0"/>
                </a:rPr>
                <a:t>during the process only </a:t>
              </a:r>
              <a:r>
                <a:rPr lang="en-US" sz="4400" dirty="0">
                  <a:latin typeface="Calibri" pitchFamily="34" charset="0"/>
                </a:rPr>
                <a:t>yields between 40-75 % </a:t>
              </a:r>
              <a:r>
                <a:rPr lang="en-US" sz="4400" dirty="0" smtClean="0">
                  <a:latin typeface="Calibri" pitchFamily="34" charset="0"/>
                </a:rPr>
                <a:t>are reached mainly due to glucose inhibition, </a:t>
              </a:r>
              <a:r>
                <a:rPr lang="en-US" sz="4400" dirty="0">
                  <a:latin typeface="Calibri" pitchFamily="34" charset="0"/>
                </a:rPr>
                <a:t>leaving </a:t>
              </a:r>
              <a:r>
                <a:rPr lang="en-US" sz="4400" dirty="0" smtClean="0">
                  <a:latin typeface="Calibri" pitchFamily="34" charset="0"/>
                </a:rPr>
                <a:t>residual digestible α-</a:t>
              </a:r>
              <a:r>
                <a:rPr lang="en-US" sz="4400" dirty="0">
                  <a:latin typeface="Calibri" pitchFamily="34" charset="0"/>
                </a:rPr>
                <a:t>(1-4) oligosaccharides and glucose released during the </a:t>
              </a:r>
              <a:r>
                <a:rPr lang="en-US" sz="4400" dirty="0" err="1">
                  <a:latin typeface="Calibri" pitchFamily="34" charset="0"/>
                </a:rPr>
                <a:t>transglucosylation</a:t>
              </a:r>
              <a:r>
                <a:rPr lang="en-US" sz="4400" dirty="0">
                  <a:latin typeface="Calibri" pitchFamily="34" charset="0"/>
                </a:rPr>
                <a:t>. </a:t>
              </a:r>
              <a:r>
                <a:rPr lang="en-GB" sz="4400" dirty="0">
                  <a:latin typeface="Calibri" pitchFamily="34" charset="0"/>
                </a:rPr>
                <a:t>In industry, selective </a:t>
              </a:r>
              <a:r>
                <a:rPr lang="en-GB" sz="4400" dirty="0" err="1">
                  <a:latin typeface="Calibri" pitchFamily="34" charset="0"/>
                </a:rPr>
                <a:t>ethanolic</a:t>
              </a:r>
              <a:r>
                <a:rPr lang="en-GB" sz="4400" dirty="0">
                  <a:latin typeface="Calibri" pitchFamily="34" charset="0"/>
                </a:rPr>
                <a:t> fermentation is used to purify IMO, but presents many drawbacks </a:t>
              </a:r>
              <a:r>
                <a:rPr lang="en-GB" sz="4400" dirty="0" smtClean="0">
                  <a:latin typeface="Calibri" pitchFamily="34" charset="0"/>
                </a:rPr>
                <a:t>(unselective fermentation, ethanol and side products generation, residual digestible </a:t>
              </a:r>
              <a:r>
                <a:rPr lang="en-GB" sz="4400" dirty="0" err="1" smtClean="0">
                  <a:latin typeface="Calibri" pitchFamily="34" charset="0"/>
                </a:rPr>
                <a:t>maltooligosaccharides</a:t>
              </a:r>
              <a:r>
                <a:rPr lang="en-GB" sz="4400" dirty="0" smtClean="0">
                  <a:latin typeface="Calibri" pitchFamily="34" charset="0"/>
                </a:rPr>
                <a:t>...) while </a:t>
              </a:r>
              <a:r>
                <a:rPr lang="en-GB" sz="4400" dirty="0">
                  <a:latin typeface="Calibri" pitchFamily="34" charset="0"/>
                </a:rPr>
                <a:t>loosing the digestible fraction for the final product yield. </a:t>
              </a:r>
              <a:endParaRPr lang="fr-FR" sz="4400" dirty="0">
                <a:latin typeface="Calibri" pitchFamily="34" charset="0"/>
              </a:endParaRPr>
            </a:p>
            <a:p>
              <a:pPr algn="just"/>
              <a:r>
                <a:rPr lang="en-US" sz="4400" dirty="0" smtClean="0">
                  <a:latin typeface="Calibri" pitchFamily="34" charset="0"/>
                </a:rPr>
                <a:t>A </a:t>
              </a:r>
              <a:r>
                <a:rPr lang="en-US" sz="4400" b="1" dirty="0" smtClean="0">
                  <a:latin typeface="Calibri" pitchFamily="34" charset="0"/>
                </a:rPr>
                <a:t>sustainable</a:t>
              </a:r>
              <a:r>
                <a:rPr lang="en-US" sz="4400" dirty="0" smtClean="0">
                  <a:latin typeface="Calibri" pitchFamily="34" charset="0"/>
                </a:rPr>
                <a:t> method </a:t>
              </a:r>
              <a:r>
                <a:rPr lang="en-US" sz="4400" b="1" dirty="0" smtClean="0">
                  <a:latin typeface="Calibri" pitchFamily="34" charset="0"/>
                </a:rPr>
                <a:t>inspired by nature </a:t>
              </a:r>
              <a:r>
                <a:rPr lang="en-US" sz="4400" dirty="0" smtClean="0">
                  <a:latin typeface="Calibri" pitchFamily="34" charset="0"/>
                </a:rPr>
                <a:t>is </a:t>
              </a:r>
              <a:r>
                <a:rPr lang="en-US" sz="4400" dirty="0">
                  <a:latin typeface="Calibri" pitchFamily="34" charset="0"/>
                </a:rPr>
                <a:t>thus proposed </a:t>
              </a:r>
              <a:r>
                <a:rPr lang="en-US" sz="4400" dirty="0" smtClean="0">
                  <a:latin typeface="Calibri" pitchFamily="34" charset="0"/>
                </a:rPr>
                <a:t>leading to an original </a:t>
              </a:r>
              <a:r>
                <a:rPr lang="en-US" sz="4400" b="1" dirty="0" err="1" smtClean="0">
                  <a:latin typeface="Calibri" pitchFamily="34" charset="0"/>
                </a:rPr>
                <a:t>bifunctional</a:t>
              </a:r>
              <a:r>
                <a:rPr lang="en-US" sz="4400" b="1" dirty="0" smtClean="0">
                  <a:latin typeface="Calibri" pitchFamily="34" charset="0"/>
                </a:rPr>
                <a:t> </a:t>
              </a:r>
              <a:r>
                <a:rPr lang="en-US" sz="4400" dirty="0" smtClean="0">
                  <a:latin typeface="Calibri" pitchFamily="34" charset="0"/>
                </a:rPr>
                <a:t>product active on gut health, metabolism regulation, immunity and mineral fortification, </a:t>
              </a:r>
              <a:r>
                <a:rPr lang="en-US" sz="4400" dirty="0" smtClean="0">
                  <a:latin typeface="Calibri" pitchFamily="34" charset="0"/>
                </a:rPr>
                <a:t>fighting </a:t>
              </a:r>
              <a:r>
                <a:rPr lang="en-US" sz="4400" dirty="0" smtClean="0">
                  <a:latin typeface="Calibri" pitchFamily="34" charset="0"/>
                </a:rPr>
                <a:t>against </a:t>
              </a:r>
              <a:r>
                <a:rPr lang="en-US" sz="4400" b="1" dirty="0" smtClean="0">
                  <a:latin typeface="Calibri" pitchFamily="34" charset="0"/>
                </a:rPr>
                <a:t>topical chronic diseases </a:t>
              </a:r>
              <a:r>
                <a:rPr lang="en-US" sz="4400" dirty="0" smtClean="0">
                  <a:latin typeface="Calibri" pitchFamily="34" charset="0"/>
                </a:rPr>
                <a:t>(type2 diabetes, osteoporosis, colon cancer…). Residual glucose is first converted to </a:t>
              </a:r>
              <a:r>
                <a:rPr lang="en-US" sz="4400" dirty="0" err="1" smtClean="0">
                  <a:latin typeface="Calibri" pitchFamily="34" charset="0"/>
                </a:rPr>
                <a:t>gluconic</a:t>
              </a:r>
              <a:r>
                <a:rPr lang="en-US" sz="4400" dirty="0" smtClean="0">
                  <a:latin typeface="Calibri" pitchFamily="34" charset="0"/>
                </a:rPr>
                <a:t> </a:t>
              </a:r>
              <a:r>
                <a:rPr lang="en-US" sz="4400" dirty="0">
                  <a:latin typeface="Calibri" pitchFamily="34" charset="0"/>
                </a:rPr>
                <a:t>acid </a:t>
              </a:r>
              <a:r>
                <a:rPr lang="en-US" sz="4400" dirty="0" smtClean="0">
                  <a:latin typeface="Calibri" pitchFamily="34" charset="0"/>
                </a:rPr>
                <a:t>and </a:t>
              </a:r>
              <a:r>
                <a:rPr lang="en-US" sz="4400" dirty="0">
                  <a:latin typeface="Calibri" pitchFamily="34" charset="0"/>
                </a:rPr>
                <a:t>its salts </a:t>
              </a:r>
              <a:r>
                <a:rPr lang="en-US" sz="4400" dirty="0" smtClean="0">
                  <a:latin typeface="Calibri" pitchFamily="34" charset="0"/>
                </a:rPr>
                <a:t>(Ca, Mg, Zn, Se…) using </a:t>
              </a:r>
              <a:r>
                <a:rPr lang="en-US" sz="4400" dirty="0">
                  <a:latin typeface="Calibri" pitchFamily="34" charset="0"/>
                </a:rPr>
                <a:t>a </a:t>
              </a:r>
              <a:r>
                <a:rPr lang="en-US" sz="4400" dirty="0" smtClean="0">
                  <a:latin typeface="Calibri" pitchFamily="34" charset="0"/>
                </a:rPr>
                <a:t>glucose-</a:t>
              </a:r>
              <a:r>
                <a:rPr lang="en-US" sz="4400" dirty="0" err="1" smtClean="0">
                  <a:latin typeface="Calibri" pitchFamily="34" charset="0"/>
                </a:rPr>
                <a:t>oxydase</a:t>
              </a:r>
              <a:r>
                <a:rPr lang="en-US" sz="4400" dirty="0" smtClean="0">
                  <a:latin typeface="Calibri" pitchFamily="34" charset="0"/>
                </a:rPr>
                <a:t> </a:t>
              </a:r>
              <a:r>
                <a:rPr lang="en-US" sz="4400" dirty="0">
                  <a:latin typeface="Calibri" pitchFamily="34" charset="0"/>
                </a:rPr>
                <a:t>(</a:t>
              </a:r>
              <a:r>
                <a:rPr lang="en-US" sz="4400" dirty="0" smtClean="0">
                  <a:latin typeface="Calibri" pitchFamily="34" charset="0"/>
                </a:rPr>
                <a:t>EC.1.1.3.4</a:t>
              </a:r>
              <a:r>
                <a:rPr lang="en-US" sz="4400" dirty="0">
                  <a:latin typeface="Calibri" pitchFamily="34" charset="0"/>
                </a:rPr>
                <a:t>) combined with a </a:t>
              </a:r>
              <a:r>
                <a:rPr lang="en-US" sz="4400" dirty="0" err="1">
                  <a:latin typeface="Calibri" pitchFamily="34" charset="0"/>
                </a:rPr>
                <a:t>catalase</a:t>
              </a:r>
              <a:r>
                <a:rPr lang="en-US" sz="4400" dirty="0">
                  <a:latin typeface="Calibri" pitchFamily="34" charset="0"/>
                </a:rPr>
                <a:t> (</a:t>
              </a:r>
              <a:r>
                <a:rPr lang="en-US" sz="4400" dirty="0" smtClean="0">
                  <a:latin typeface="Calibri" pitchFamily="34" charset="0"/>
                </a:rPr>
                <a:t>EC.1.11.1.6</a:t>
              </a:r>
              <a:r>
                <a:rPr lang="en-US" sz="4400" dirty="0" smtClean="0">
                  <a:latin typeface="Calibri" pitchFamily="34" charset="0"/>
                </a:rPr>
                <a:t>) </a:t>
              </a:r>
              <a:r>
                <a:rPr lang="en-US" sz="4400" dirty="0" smtClean="0">
                  <a:solidFill>
                    <a:schemeClr val="accent2"/>
                  </a:solidFill>
                  <a:latin typeface="Calibri" pitchFamily="34" charset="0"/>
                  <a:sym typeface="Wingdings"/>
                </a:rPr>
                <a:t></a:t>
              </a:r>
              <a:r>
                <a:rPr lang="en-US" sz="4400" dirty="0" smtClean="0">
                  <a:latin typeface="Calibri" pitchFamily="34" charset="0"/>
                </a:rPr>
                <a:t>. </a:t>
              </a:r>
              <a:r>
                <a:rPr lang="en-US" sz="4400" dirty="0" err="1" smtClean="0">
                  <a:latin typeface="Calibri" pitchFamily="34" charset="0"/>
                </a:rPr>
                <a:t>Transglucosylation</a:t>
              </a:r>
              <a:r>
                <a:rPr lang="en-US" sz="4400" dirty="0" smtClean="0">
                  <a:latin typeface="Calibri" pitchFamily="34" charset="0"/>
                </a:rPr>
                <a:t> can then restart after </a:t>
              </a:r>
              <a:r>
                <a:rPr lang="en-US" sz="4400" smtClean="0">
                  <a:latin typeface="Calibri" pitchFamily="34" charset="0"/>
                </a:rPr>
                <a:t>conditions </a:t>
              </a:r>
              <a:r>
                <a:rPr lang="en-US" sz="4400" smtClean="0">
                  <a:latin typeface="Calibri" pitchFamily="34" charset="0"/>
                </a:rPr>
                <a:t>modification </a:t>
              </a:r>
              <a:r>
                <a:rPr lang="en-US" sz="4400" smtClean="0">
                  <a:solidFill>
                    <a:schemeClr val="accent2"/>
                  </a:solidFill>
                  <a:latin typeface="Calibri" pitchFamily="34" charset="0"/>
                  <a:sym typeface="Wingdings"/>
                </a:rPr>
                <a:t></a:t>
              </a:r>
              <a:r>
                <a:rPr lang="en-US" sz="4400" dirty="0" smtClean="0">
                  <a:latin typeface="Calibri" pitchFamily="34" charset="0"/>
                </a:rPr>
                <a:t>, followed </a:t>
              </a:r>
              <a:r>
                <a:rPr lang="en-US" sz="4400" dirty="0" smtClean="0">
                  <a:latin typeface="Calibri" pitchFamily="34" charset="0"/>
                </a:rPr>
                <a:t>by another </a:t>
              </a:r>
              <a:r>
                <a:rPr lang="en-US" sz="4400" dirty="0" smtClean="0">
                  <a:latin typeface="Calibri" pitchFamily="34" charset="0"/>
                </a:rPr>
                <a:t>glucose-</a:t>
              </a:r>
              <a:r>
                <a:rPr lang="en-US" sz="4400" dirty="0" err="1" smtClean="0">
                  <a:latin typeface="Calibri" pitchFamily="34" charset="0"/>
                </a:rPr>
                <a:t>oxydation</a:t>
              </a:r>
              <a:r>
                <a:rPr lang="en-US" sz="4400" dirty="0" smtClean="0">
                  <a:latin typeface="Calibri" pitchFamily="34" charset="0"/>
                </a:rPr>
                <a:t> </a:t>
              </a:r>
              <a:r>
                <a:rPr lang="en-US" sz="4400" dirty="0" smtClean="0">
                  <a:solidFill>
                    <a:schemeClr val="accent2"/>
                  </a:solidFill>
                  <a:latin typeface="Calibri" pitchFamily="34" charset="0"/>
                  <a:sym typeface="Wingdings"/>
                </a:rPr>
                <a:t></a:t>
              </a:r>
              <a:r>
                <a:rPr lang="en-US" sz="4400" dirty="0" smtClean="0">
                  <a:latin typeface="Calibri" pitchFamily="34" charset="0"/>
                </a:rPr>
                <a:t>. </a:t>
              </a:r>
              <a:r>
                <a:rPr lang="en-US" sz="4400" dirty="0" smtClean="0">
                  <a:latin typeface="Calibri" pitchFamily="34" charset="0"/>
                </a:rPr>
                <a:t>The conditions fine optimization of this </a:t>
              </a:r>
              <a:r>
                <a:rPr lang="en-US" sz="4400" b="1" dirty="0" smtClean="0">
                  <a:latin typeface="Calibri" pitchFamily="34" charset="0"/>
                </a:rPr>
                <a:t>sequenced  enzymatic process </a:t>
              </a:r>
              <a:r>
                <a:rPr lang="en-US" sz="4400" dirty="0" smtClean="0">
                  <a:latin typeface="Calibri" pitchFamily="34" charset="0"/>
                </a:rPr>
                <a:t>allows to obtain a </a:t>
              </a:r>
              <a:r>
                <a:rPr lang="en-US" sz="4400" dirty="0" err="1" smtClean="0">
                  <a:latin typeface="Calibri" pitchFamily="34" charset="0"/>
                </a:rPr>
                <a:t>bifunctional</a:t>
              </a:r>
              <a:r>
                <a:rPr lang="en-US" sz="4400" dirty="0" smtClean="0">
                  <a:latin typeface="Calibri" pitchFamily="34" charset="0"/>
                </a:rPr>
                <a:t> product with less than 5% digestible oligosaccharides without generating waste.</a:t>
              </a:r>
              <a:endParaRPr lang="fr-FR" sz="4400" dirty="0">
                <a:latin typeface="Calibri" pitchFamily="34" charset="0"/>
              </a:endParaRPr>
            </a:p>
            <a:p>
              <a:pPr algn="just"/>
              <a:endParaRPr lang="en-US" sz="4400" dirty="0">
                <a:latin typeface="Calibri" pitchFamily="34" charset="0"/>
              </a:endParaRPr>
            </a:p>
          </p:txBody>
        </p:sp>
        <p:sp>
          <p:nvSpPr>
            <p:cNvPr id="12130" name="Line 4962"/>
            <p:cNvSpPr>
              <a:spLocks noChangeShapeType="1"/>
            </p:cNvSpPr>
            <p:nvPr/>
          </p:nvSpPr>
          <p:spPr bwMode="auto">
            <a:xfrm>
              <a:off x="813" y="4225"/>
              <a:ext cx="20733" cy="22"/>
            </a:xfrm>
            <a:prstGeom prst="line">
              <a:avLst/>
            </a:prstGeom>
            <a:noFill/>
            <a:ln w="50800">
              <a:solidFill>
                <a:schemeClr val="accent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06" name="Text Box 358"/>
          <p:cNvSpPr txBox="1">
            <a:spLocks noChangeArrowheads="1"/>
          </p:cNvSpPr>
          <p:nvPr/>
        </p:nvSpPr>
        <p:spPr bwMode="auto">
          <a:xfrm>
            <a:off x="2082800" y="35682238"/>
            <a:ext cx="15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993" tIns="39996" rIns="79993" bIns="39996">
            <a:spAutoFit/>
          </a:bodyPr>
          <a:lstStyle/>
          <a:p>
            <a:pPr defTabSz="798513"/>
            <a:endParaRPr lang="it-IT">
              <a:latin typeface="Tahoma" pitchFamily="34" charset="0"/>
            </a:endParaRPr>
          </a:p>
        </p:txBody>
      </p:sp>
      <p:sp>
        <p:nvSpPr>
          <p:cNvPr id="5013" name="Rectangle 2965"/>
          <p:cNvSpPr>
            <a:spLocks noChangeArrowheads="1"/>
          </p:cNvSpPr>
          <p:nvPr/>
        </p:nvSpPr>
        <p:spPr bwMode="auto">
          <a:xfrm>
            <a:off x="17164050" y="25131713"/>
            <a:ext cx="36004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015" name="Rectangle 2967"/>
          <p:cNvSpPr>
            <a:spLocks noChangeArrowheads="1"/>
          </p:cNvSpPr>
          <p:nvPr/>
        </p:nvSpPr>
        <p:spPr bwMode="auto">
          <a:xfrm>
            <a:off x="17145000" y="25146000"/>
            <a:ext cx="36004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0913" name="Rectangle 3745"/>
          <p:cNvSpPr>
            <a:spLocks noChangeArrowheads="1"/>
          </p:cNvSpPr>
          <p:nvPr/>
        </p:nvSpPr>
        <p:spPr bwMode="auto">
          <a:xfrm>
            <a:off x="17764125" y="25365075"/>
            <a:ext cx="36004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1955" name="AutoShape 4787"/>
          <p:cNvSpPr>
            <a:spLocks noChangeAspect="1" noChangeArrowheads="1"/>
          </p:cNvSpPr>
          <p:nvPr/>
        </p:nvSpPr>
        <p:spPr bwMode="auto">
          <a:xfrm rot="2704171">
            <a:off x="29903626" y="33801466"/>
            <a:ext cx="2736886" cy="785414"/>
          </a:xfrm>
          <a:prstGeom prst="rightArrow">
            <a:avLst>
              <a:gd name="adj1" fmla="val 50000"/>
              <a:gd name="adj2" fmla="val 8711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07" name="Rectangle 4839"/>
          <p:cNvSpPr>
            <a:spLocks noChangeArrowheads="1"/>
          </p:cNvSpPr>
          <p:nvPr/>
        </p:nvSpPr>
        <p:spPr bwMode="auto">
          <a:xfrm>
            <a:off x="0" y="24252238"/>
            <a:ext cx="36004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008" name="Rectangle 4840"/>
          <p:cNvSpPr>
            <a:spLocks noChangeArrowheads="1"/>
          </p:cNvSpPr>
          <p:nvPr/>
        </p:nvSpPr>
        <p:spPr bwMode="auto">
          <a:xfrm>
            <a:off x="17438688" y="25080913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</a:t>
            </a:r>
            <a:endParaRPr lang="fr-FR" sz="2400">
              <a:ea typeface="Times New Roman" pitchFamily="18" charset="0"/>
              <a:cs typeface="Arial" charset="0"/>
            </a:endParaRPr>
          </a:p>
        </p:txBody>
      </p:sp>
      <p:sp>
        <p:nvSpPr>
          <p:cNvPr id="12009" name="Rectangle 4841"/>
          <p:cNvSpPr>
            <a:spLocks noChangeArrowheads="1"/>
          </p:cNvSpPr>
          <p:nvPr/>
        </p:nvSpPr>
        <p:spPr bwMode="auto">
          <a:xfrm>
            <a:off x="17481550" y="26098500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</a:t>
            </a:r>
            <a:endParaRPr lang="fr-FR" sz="2400">
              <a:ea typeface="Times New Roman" pitchFamily="18" charset="0"/>
              <a:cs typeface="Arial" charset="0"/>
            </a:endParaRPr>
          </a:p>
        </p:txBody>
      </p:sp>
      <p:sp>
        <p:nvSpPr>
          <p:cNvPr id="12013" name="Rectangle 4845"/>
          <p:cNvSpPr>
            <a:spLocks noChangeArrowheads="1"/>
          </p:cNvSpPr>
          <p:nvPr/>
        </p:nvSpPr>
        <p:spPr bwMode="auto">
          <a:xfrm>
            <a:off x="0" y="24252238"/>
            <a:ext cx="36004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014" name="Rectangle 4846"/>
          <p:cNvSpPr>
            <a:spLocks noChangeArrowheads="1"/>
          </p:cNvSpPr>
          <p:nvPr/>
        </p:nvSpPr>
        <p:spPr bwMode="auto">
          <a:xfrm>
            <a:off x="17438688" y="25080913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</a:t>
            </a:r>
            <a:endParaRPr lang="fr-FR" sz="2400">
              <a:ea typeface="Times New Roman" pitchFamily="18" charset="0"/>
              <a:cs typeface="Arial" charset="0"/>
            </a:endParaRPr>
          </a:p>
        </p:txBody>
      </p:sp>
      <p:sp>
        <p:nvSpPr>
          <p:cNvPr id="12015" name="Rectangle 4847"/>
          <p:cNvSpPr>
            <a:spLocks noChangeArrowheads="1"/>
          </p:cNvSpPr>
          <p:nvPr/>
        </p:nvSpPr>
        <p:spPr bwMode="auto">
          <a:xfrm>
            <a:off x="17481550" y="26098500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</a:t>
            </a:r>
            <a:endParaRPr lang="fr-FR" sz="2400">
              <a:ea typeface="Times New Roman" pitchFamily="18" charset="0"/>
              <a:cs typeface="Arial" charset="0"/>
            </a:endParaRPr>
          </a:p>
        </p:txBody>
      </p:sp>
      <p:sp>
        <p:nvSpPr>
          <p:cNvPr id="12020" name="Rectangle 4852"/>
          <p:cNvSpPr>
            <a:spLocks noChangeArrowheads="1"/>
          </p:cNvSpPr>
          <p:nvPr/>
        </p:nvSpPr>
        <p:spPr bwMode="auto">
          <a:xfrm>
            <a:off x="17438688" y="25080913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</a:t>
            </a:r>
            <a:endParaRPr lang="fr-FR" sz="2400">
              <a:ea typeface="Times New Roman" pitchFamily="18" charset="0"/>
              <a:cs typeface="Arial" charset="0"/>
            </a:endParaRPr>
          </a:p>
        </p:txBody>
      </p:sp>
      <p:sp>
        <p:nvSpPr>
          <p:cNvPr id="12021" name="Rectangle 4853"/>
          <p:cNvSpPr>
            <a:spLocks noChangeArrowheads="1"/>
          </p:cNvSpPr>
          <p:nvPr/>
        </p:nvSpPr>
        <p:spPr bwMode="auto">
          <a:xfrm>
            <a:off x="17481550" y="26098500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</a:t>
            </a:r>
            <a:endParaRPr lang="fr-FR" sz="2400">
              <a:ea typeface="Times New Roman" pitchFamily="18" charset="0"/>
              <a:cs typeface="Arial" charset="0"/>
            </a:endParaRPr>
          </a:p>
        </p:txBody>
      </p:sp>
      <p:sp>
        <p:nvSpPr>
          <p:cNvPr id="12026" name="Rectangle 4858"/>
          <p:cNvSpPr>
            <a:spLocks noChangeArrowheads="1"/>
          </p:cNvSpPr>
          <p:nvPr/>
        </p:nvSpPr>
        <p:spPr bwMode="auto">
          <a:xfrm>
            <a:off x="17438688" y="25080913"/>
            <a:ext cx="1127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  </a:t>
            </a:r>
            <a:endParaRPr lang="fr-FR" sz="2400">
              <a:ea typeface="Times New Roman" pitchFamily="18" charset="0"/>
              <a:cs typeface="Arial" charset="0"/>
            </a:endParaRPr>
          </a:p>
        </p:txBody>
      </p:sp>
      <p:sp>
        <p:nvSpPr>
          <p:cNvPr id="12027" name="Rectangle 4859"/>
          <p:cNvSpPr>
            <a:spLocks noChangeArrowheads="1"/>
          </p:cNvSpPr>
          <p:nvPr/>
        </p:nvSpPr>
        <p:spPr bwMode="auto">
          <a:xfrm>
            <a:off x="17481550" y="26098500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fr-FR" sz="120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                   </a:t>
            </a:r>
            <a:endParaRPr lang="fr-FR" sz="2400">
              <a:ea typeface="Times New Roman" pitchFamily="18" charset="0"/>
              <a:cs typeface="Arial" charset="0"/>
            </a:endParaRPr>
          </a:p>
        </p:txBody>
      </p:sp>
      <p:sp>
        <p:nvSpPr>
          <p:cNvPr id="11074" name="Text Box 3906"/>
          <p:cNvSpPr txBox="1">
            <a:spLocks noChangeArrowheads="1"/>
          </p:cNvSpPr>
          <p:nvPr/>
        </p:nvSpPr>
        <p:spPr bwMode="auto">
          <a:xfrm>
            <a:off x="1944688" y="47493632"/>
            <a:ext cx="324040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lvl="1" defTabSz="798513"/>
            <a:r>
              <a:rPr lang="en-GB" sz="2800" b="1" dirty="0">
                <a:solidFill>
                  <a:schemeClr val="accent2"/>
                </a:solidFill>
                <a:latin typeface="Century Gothic" pitchFamily="34" charset="0"/>
              </a:rPr>
              <a:t>Patent :</a:t>
            </a:r>
            <a:r>
              <a:rPr lang="en-GB" sz="2800" b="1" dirty="0">
                <a:latin typeface="Century Gothic" pitchFamily="34" charset="0"/>
              </a:rPr>
              <a:t> Process for the production of a composition, the composition and the use there-of as food additive’. </a:t>
            </a:r>
            <a:r>
              <a:rPr lang="fr-FR" sz="2800" dirty="0">
                <a:latin typeface="Century Gothic" pitchFamily="34" charset="0"/>
              </a:rPr>
              <a:t>Goffin D., Paquot M., </a:t>
            </a:r>
            <a:r>
              <a:rPr lang="fr-FR" sz="2800" dirty="0" err="1">
                <a:latin typeface="Century Gothic" pitchFamily="34" charset="0"/>
              </a:rPr>
              <a:t>Blecker</a:t>
            </a:r>
            <a:r>
              <a:rPr lang="fr-FR" sz="2800" dirty="0">
                <a:latin typeface="Century Gothic" pitchFamily="34" charset="0"/>
              </a:rPr>
              <a:t> C.,  Robert C. </a:t>
            </a:r>
            <a:r>
              <a:rPr lang="fr-FR" sz="2800" dirty="0" err="1">
                <a:latin typeface="Century Gothic" pitchFamily="34" charset="0"/>
              </a:rPr>
              <a:t>European</a:t>
            </a:r>
            <a:r>
              <a:rPr lang="fr-FR" sz="2800" dirty="0">
                <a:latin typeface="Century Gothic" pitchFamily="34" charset="0"/>
              </a:rPr>
              <a:t> patent, n°PCT/EP2010/050596 </a:t>
            </a:r>
            <a:r>
              <a:rPr lang="fr-FR" sz="2800" dirty="0" err="1">
                <a:latin typeface="Century Gothic" pitchFamily="34" charset="0"/>
              </a:rPr>
              <a:t>published</a:t>
            </a:r>
            <a:r>
              <a:rPr lang="fr-FR" sz="2800" dirty="0">
                <a:latin typeface="Century Gothic" pitchFamily="34" charset="0"/>
              </a:rPr>
              <a:t> on 22 </a:t>
            </a:r>
            <a:r>
              <a:rPr lang="fr-FR" sz="2800" dirty="0" err="1">
                <a:latin typeface="Century Gothic" pitchFamily="34" charset="0"/>
              </a:rPr>
              <a:t>july</a:t>
            </a:r>
            <a:r>
              <a:rPr lang="fr-FR" sz="2800" dirty="0">
                <a:latin typeface="Century Gothic" pitchFamily="34" charset="0"/>
              </a:rPr>
              <a:t> 2010 </a:t>
            </a:r>
            <a:r>
              <a:rPr lang="fr-FR" sz="2800" dirty="0" err="1">
                <a:latin typeface="Century Gothic" pitchFamily="34" charset="0"/>
              </a:rPr>
              <a:t>under</a:t>
            </a:r>
            <a:r>
              <a:rPr lang="fr-FR" sz="2800" dirty="0">
                <a:latin typeface="Century Gothic" pitchFamily="34" charset="0"/>
              </a:rPr>
              <a:t> </a:t>
            </a:r>
            <a:r>
              <a:rPr lang="fr-FR" sz="2800" dirty="0" err="1">
                <a:latin typeface="Century Gothic" pitchFamily="34" charset="0"/>
              </a:rPr>
              <a:t>number</a:t>
            </a:r>
            <a:r>
              <a:rPr lang="fr-FR" sz="2800" dirty="0">
                <a:latin typeface="Century Gothic" pitchFamily="34" charset="0"/>
              </a:rPr>
              <a:t> </a:t>
            </a:r>
            <a:r>
              <a:rPr lang="fr-FR" sz="2800" b="1" dirty="0">
                <a:latin typeface="Century Gothic" pitchFamily="34" charset="0"/>
              </a:rPr>
              <a:t>2010/081913.</a:t>
            </a:r>
          </a:p>
          <a:p>
            <a:pPr marL="179388" lvl="1" defTabSz="798513"/>
            <a:r>
              <a:rPr lang="fr-BE" sz="2800" b="1" dirty="0" err="1" smtClean="0">
                <a:solidFill>
                  <a:schemeClr val="accent2"/>
                </a:solidFill>
                <a:latin typeface="Century Gothic" pitchFamily="34" charset="0"/>
              </a:rPr>
              <a:t>Prices</a:t>
            </a:r>
            <a:r>
              <a:rPr lang="fr-BE" sz="2800" b="1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fr-BE" sz="2800" b="1" dirty="0">
                <a:solidFill>
                  <a:schemeClr val="accent2"/>
                </a:solidFill>
                <a:latin typeface="Century Gothic" pitchFamily="34" charset="0"/>
              </a:rPr>
              <a:t>:</a:t>
            </a:r>
            <a:r>
              <a:rPr lang="fr-BE" sz="2800" b="1" dirty="0">
                <a:latin typeface="Century Gothic" pitchFamily="34" charset="0"/>
              </a:rPr>
              <a:t> 3rd place of the INNOVACT </a:t>
            </a:r>
            <a:r>
              <a:rPr lang="fr-BE" sz="2800" b="1" dirty="0" err="1">
                <a:latin typeface="Century Gothic" pitchFamily="34" charset="0"/>
              </a:rPr>
              <a:t>european</a:t>
            </a:r>
            <a:r>
              <a:rPr lang="fr-BE" sz="2800" b="1" dirty="0">
                <a:latin typeface="Century Gothic" pitchFamily="34" charset="0"/>
              </a:rPr>
              <a:t> campus </a:t>
            </a:r>
            <a:r>
              <a:rPr lang="fr-BE" sz="2800" b="1" dirty="0" err="1">
                <a:latin typeface="Century Gothic" pitchFamily="34" charset="0"/>
              </a:rPr>
              <a:t>awards</a:t>
            </a:r>
            <a:r>
              <a:rPr lang="fr-BE" sz="2800" b="1" dirty="0">
                <a:latin typeface="Century Gothic" pitchFamily="34" charset="0"/>
              </a:rPr>
              <a:t> </a:t>
            </a:r>
            <a:r>
              <a:rPr lang="fr-BE" sz="2800" b="1" dirty="0" smtClean="0">
                <a:latin typeface="Century Gothic" pitchFamily="34" charset="0"/>
              </a:rPr>
              <a:t>2011, </a:t>
            </a:r>
            <a:r>
              <a:rPr lang="fr-BE" sz="2800" dirty="0" err="1" smtClean="0">
                <a:latin typeface="Century Gothic" pitchFamily="34" charset="0"/>
              </a:rPr>
              <a:t>awarding</a:t>
            </a:r>
            <a:r>
              <a:rPr lang="fr-BE" sz="2800" b="1" dirty="0" smtClean="0">
                <a:latin typeface="Century Gothic" pitchFamily="34" charset="0"/>
              </a:rPr>
              <a:t> </a:t>
            </a:r>
            <a:r>
              <a:rPr lang="fr-BE" sz="2800" dirty="0">
                <a:latin typeface="Century Gothic" pitchFamily="34" charset="0"/>
              </a:rPr>
              <a:t>the </a:t>
            </a:r>
            <a:r>
              <a:rPr lang="fr-BE" sz="2800" dirty="0" err="1">
                <a:latin typeface="Century Gothic" pitchFamily="34" charset="0"/>
              </a:rPr>
              <a:t>most</a:t>
            </a:r>
            <a:r>
              <a:rPr lang="fr-BE" sz="2800" dirty="0">
                <a:latin typeface="Century Gothic" pitchFamily="34" charset="0"/>
              </a:rPr>
              <a:t> </a:t>
            </a:r>
            <a:r>
              <a:rPr lang="fr-BE" sz="2800" dirty="0" err="1">
                <a:latin typeface="Century Gothic" pitchFamily="34" charset="0"/>
              </a:rPr>
              <a:t>innovative</a:t>
            </a:r>
            <a:r>
              <a:rPr lang="fr-BE" sz="2800" dirty="0">
                <a:latin typeface="Century Gothic" pitchFamily="34" charset="0"/>
              </a:rPr>
              <a:t> </a:t>
            </a:r>
            <a:r>
              <a:rPr lang="fr-BE" sz="2800" dirty="0" err="1">
                <a:latin typeface="Century Gothic" pitchFamily="34" charset="0"/>
              </a:rPr>
              <a:t>european</a:t>
            </a:r>
            <a:r>
              <a:rPr lang="fr-BE" sz="2800" dirty="0">
                <a:latin typeface="Century Gothic" pitchFamily="34" charset="0"/>
              </a:rPr>
              <a:t> start-up </a:t>
            </a:r>
            <a:r>
              <a:rPr lang="fr-BE" sz="2800" dirty="0" err="1" smtClean="0">
                <a:latin typeface="Century Gothic" pitchFamily="34" charset="0"/>
              </a:rPr>
              <a:t>project</a:t>
            </a:r>
            <a:r>
              <a:rPr lang="fr-BE" sz="2800" dirty="0" smtClean="0">
                <a:latin typeface="Century Gothic" pitchFamily="34" charset="0"/>
              </a:rPr>
              <a:t>, </a:t>
            </a:r>
            <a:r>
              <a:rPr lang="fr-BE" sz="2800" b="1" dirty="0" smtClean="0">
                <a:latin typeface="Century Gothic" pitchFamily="34" charset="0"/>
              </a:rPr>
              <a:t>Best </a:t>
            </a:r>
            <a:r>
              <a:rPr lang="fr-BE" sz="2800" b="1" dirty="0" err="1" smtClean="0">
                <a:latin typeface="Century Gothic" pitchFamily="34" charset="0"/>
              </a:rPr>
              <a:t>scientific</a:t>
            </a:r>
            <a:r>
              <a:rPr lang="fr-BE" sz="2800" b="1" dirty="0" smtClean="0">
                <a:latin typeface="Century Gothic" pitchFamily="34" charset="0"/>
              </a:rPr>
              <a:t> poster </a:t>
            </a:r>
            <a:r>
              <a:rPr lang="fr-BE" sz="2800" b="1" dirty="0" err="1" smtClean="0">
                <a:latin typeface="Century Gothic" pitchFamily="34" charset="0"/>
              </a:rPr>
              <a:t>NutriAward</a:t>
            </a:r>
            <a:r>
              <a:rPr lang="fr-BE" sz="2800" b="1" dirty="0" smtClean="0">
                <a:latin typeface="Century Gothic" pitchFamily="34" charset="0"/>
              </a:rPr>
              <a:t> 2011</a:t>
            </a:r>
            <a:r>
              <a:rPr lang="fr-BE" sz="2800" dirty="0" smtClean="0">
                <a:latin typeface="Century Gothic" pitchFamily="34" charset="0"/>
              </a:rPr>
              <a:t>, Salon </a:t>
            </a:r>
            <a:r>
              <a:rPr lang="fr-BE" sz="2800" dirty="0" err="1" smtClean="0">
                <a:latin typeface="Century Gothic" pitchFamily="34" charset="0"/>
              </a:rPr>
              <a:t>NutrEvent</a:t>
            </a:r>
            <a:r>
              <a:rPr lang="fr-BE" sz="2800" dirty="0" smtClean="0">
                <a:latin typeface="Century Gothic" pitchFamily="34" charset="0"/>
              </a:rPr>
              <a:t>, Lille, </a:t>
            </a:r>
            <a:r>
              <a:rPr lang="fr-BE" sz="2800" b="1" dirty="0" smtClean="0">
                <a:latin typeface="Century Gothic" pitchFamily="34" charset="0"/>
              </a:rPr>
              <a:t>1,2,3 GO Business plan program </a:t>
            </a:r>
            <a:r>
              <a:rPr lang="fr-BE" sz="2800" dirty="0" smtClean="0">
                <a:latin typeface="Century Gothic" pitchFamily="34" charset="0"/>
              </a:rPr>
              <a:t>2011 </a:t>
            </a:r>
            <a:r>
              <a:rPr lang="fr-BE" sz="2800" dirty="0" err="1" smtClean="0">
                <a:latin typeface="Century Gothic" pitchFamily="34" charset="0"/>
              </a:rPr>
              <a:t>laureat</a:t>
            </a:r>
            <a:r>
              <a:rPr lang="fr-BE" sz="2800" dirty="0" smtClean="0">
                <a:latin typeface="Century Gothic" pitchFamily="34" charset="0"/>
              </a:rPr>
              <a:t>, </a:t>
            </a:r>
            <a:r>
              <a:rPr lang="fr-BE" sz="2800" b="1" dirty="0" err="1" smtClean="0">
                <a:latin typeface="Century Gothic" pitchFamily="34" charset="0"/>
              </a:rPr>
              <a:t>Enterprize</a:t>
            </a:r>
            <a:r>
              <a:rPr lang="fr-BE" sz="2800" dirty="0" smtClean="0">
                <a:latin typeface="Century Gothic" pitchFamily="34" charset="0"/>
              </a:rPr>
              <a:t> spin-off of the </a:t>
            </a:r>
            <a:r>
              <a:rPr lang="fr-BE" sz="2800" dirty="0" err="1" smtClean="0">
                <a:latin typeface="Century Gothic" pitchFamily="34" charset="0"/>
              </a:rPr>
              <a:t>year</a:t>
            </a:r>
            <a:endParaRPr lang="fr-BE" sz="2800" dirty="0">
              <a:latin typeface="Century Gothic" pitchFamily="34" charset="0"/>
            </a:endParaRPr>
          </a:p>
          <a:p>
            <a:pPr marL="179388" lvl="1" defTabSz="798513"/>
            <a:r>
              <a:rPr lang="fr-BE" sz="2800" b="1" dirty="0" err="1">
                <a:solidFill>
                  <a:schemeClr val="accent2"/>
                </a:solidFill>
                <a:latin typeface="Century Gothic" pitchFamily="34" charset="0"/>
              </a:rPr>
              <a:t>Review</a:t>
            </a:r>
            <a:r>
              <a:rPr lang="fr-BE" sz="2800" b="1" dirty="0">
                <a:solidFill>
                  <a:schemeClr val="accent2"/>
                </a:solidFill>
                <a:latin typeface="Century Gothic" pitchFamily="34" charset="0"/>
              </a:rPr>
              <a:t> article</a:t>
            </a:r>
            <a:r>
              <a:rPr lang="fr-BE" sz="2800" dirty="0">
                <a:latin typeface="Century Gothic" pitchFamily="34" charset="0"/>
              </a:rPr>
              <a:t> : </a:t>
            </a:r>
            <a:r>
              <a:rPr lang="en-GB" sz="2800" b="1" dirty="0">
                <a:latin typeface="Century Gothic" pitchFamily="34" charset="0"/>
              </a:rPr>
              <a:t>‘Will </a:t>
            </a:r>
            <a:r>
              <a:rPr lang="en-GB" sz="2800" b="1" dirty="0" err="1">
                <a:latin typeface="Century Gothic" pitchFamily="34" charset="0"/>
              </a:rPr>
              <a:t>Isomaltooligosaccharides</a:t>
            </a:r>
            <a:r>
              <a:rPr lang="en-GB" sz="2800" b="1" dirty="0">
                <a:latin typeface="Century Gothic" pitchFamily="34" charset="0"/>
              </a:rPr>
              <a:t>, a well established functional food in Asia, break through the European and American market : the status of knowledge on these </a:t>
            </a:r>
            <a:r>
              <a:rPr lang="en-GB" sz="2800" b="1" dirty="0" err="1">
                <a:latin typeface="Century Gothic" pitchFamily="34" charset="0"/>
              </a:rPr>
              <a:t>prebiotics</a:t>
            </a:r>
            <a:r>
              <a:rPr lang="en-GB" sz="2800" b="1" dirty="0">
                <a:latin typeface="Century Gothic" pitchFamily="34" charset="0"/>
              </a:rPr>
              <a:t>’.</a:t>
            </a:r>
            <a:r>
              <a:rPr lang="en-GB" sz="2800" dirty="0">
                <a:latin typeface="Century Gothic" pitchFamily="34" charset="0"/>
              </a:rPr>
              <a:t> </a:t>
            </a:r>
            <a:r>
              <a:rPr lang="en-GB" sz="2800" dirty="0" smtClean="0">
                <a:latin typeface="Century Gothic" pitchFamily="34" charset="0"/>
              </a:rPr>
              <a:t>Goffin </a:t>
            </a:r>
            <a:r>
              <a:rPr lang="en-GB" sz="2800" dirty="0">
                <a:latin typeface="Century Gothic" pitchFamily="34" charset="0"/>
              </a:rPr>
              <a:t>D., </a:t>
            </a:r>
            <a:r>
              <a:rPr lang="en-GB" sz="2800" dirty="0" err="1">
                <a:latin typeface="Century Gothic" pitchFamily="34" charset="0"/>
              </a:rPr>
              <a:t>Delzenne</a:t>
            </a:r>
            <a:r>
              <a:rPr lang="en-GB" sz="2800" dirty="0">
                <a:latin typeface="Century Gothic" pitchFamily="34" charset="0"/>
              </a:rPr>
              <a:t> N., </a:t>
            </a:r>
            <a:r>
              <a:rPr lang="en-GB" sz="2800" dirty="0" err="1">
                <a:latin typeface="Century Gothic" pitchFamily="34" charset="0"/>
              </a:rPr>
              <a:t>Blecker</a:t>
            </a:r>
            <a:r>
              <a:rPr lang="en-GB" sz="2800" dirty="0">
                <a:latin typeface="Century Gothic" pitchFamily="34" charset="0"/>
              </a:rPr>
              <a:t> C., Hanon E., </a:t>
            </a:r>
            <a:r>
              <a:rPr lang="en-GB" sz="2800" dirty="0" err="1">
                <a:latin typeface="Century Gothic" pitchFamily="34" charset="0"/>
              </a:rPr>
              <a:t>Deroanne</a:t>
            </a:r>
            <a:r>
              <a:rPr lang="en-GB" sz="2800" dirty="0">
                <a:latin typeface="Century Gothic" pitchFamily="34" charset="0"/>
              </a:rPr>
              <a:t> C., Paquot M.,</a:t>
            </a:r>
            <a:r>
              <a:rPr lang="en-GB" sz="2800" i="1" dirty="0">
                <a:latin typeface="Century Gothic" pitchFamily="34" charset="0"/>
              </a:rPr>
              <a:t> </a:t>
            </a:r>
            <a:r>
              <a:rPr lang="en-GB" sz="2800" dirty="0">
                <a:latin typeface="Century Gothic" pitchFamily="34" charset="0"/>
              </a:rPr>
              <a:t>2011.</a:t>
            </a:r>
            <a:r>
              <a:rPr lang="en-GB" sz="2800" i="1" dirty="0">
                <a:latin typeface="Century Gothic" pitchFamily="34" charset="0"/>
              </a:rPr>
              <a:t> Critical Reviews in Food Science and Nutrition, 00, 1-16</a:t>
            </a:r>
            <a:endParaRPr lang="fr-FR" sz="2800" dirty="0">
              <a:latin typeface="Century Gothic" pitchFamily="34" charset="0"/>
            </a:endParaRPr>
          </a:p>
        </p:txBody>
      </p:sp>
      <p:sp>
        <p:nvSpPr>
          <p:cNvPr id="12096" name="Text Box 4928"/>
          <p:cNvSpPr txBox="1">
            <a:spLocks noChangeArrowheads="1"/>
          </p:cNvSpPr>
          <p:nvPr/>
        </p:nvSpPr>
        <p:spPr bwMode="auto">
          <a:xfrm>
            <a:off x="19730268" y="38060584"/>
            <a:ext cx="3384550" cy="1152128"/>
          </a:xfrm>
          <a:prstGeom prst="rect">
            <a:avLst/>
          </a:prstGeom>
          <a:noFill/>
          <a:ln w="762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anchor="ctr" anchorCtr="0"/>
          <a:lstStyle/>
          <a:p>
            <a:pPr algn="ctr" defTabSz="798513"/>
            <a:r>
              <a:rPr lang="fr-BE" sz="4000" b="1" dirty="0" err="1" smtClean="0">
                <a:latin typeface="Calibri" pitchFamily="34" charset="0"/>
              </a:rPr>
              <a:t>Prebiotic</a:t>
            </a:r>
            <a:r>
              <a:rPr lang="fr-BE" sz="4000" b="1" dirty="0" smtClean="0">
                <a:latin typeface="Calibri" pitchFamily="34" charset="0"/>
              </a:rPr>
              <a:t> </a:t>
            </a:r>
          </a:p>
          <a:p>
            <a:pPr algn="ctr" defTabSz="798513"/>
            <a:r>
              <a:rPr lang="fr-BE" sz="4000" b="1" dirty="0" smtClean="0">
                <a:latin typeface="Calibri" pitchFamily="34" charset="0"/>
              </a:rPr>
              <a:t>IMO fraction</a:t>
            </a:r>
            <a:endParaRPr lang="fr-FR" sz="4000" b="1" dirty="0">
              <a:latin typeface="Calibri" pitchFamily="34" charset="0"/>
            </a:endParaRPr>
          </a:p>
        </p:txBody>
      </p:sp>
      <p:pic>
        <p:nvPicPr>
          <p:cNvPr id="11804" name="il_fi" descr="http://www.sipalpartners.com/files/photos_process/hydrolyse.jpg"/>
          <p:cNvPicPr>
            <a:picLocks noChangeAspect="1" noChangeArrowheads="1"/>
          </p:cNvPicPr>
          <p:nvPr/>
        </p:nvPicPr>
        <p:blipFill>
          <a:blip r:embed="rId2" r:link="rId3" cstate="print"/>
          <a:srcRect l="15553" t="11465" r="24458" b="7962"/>
          <a:stretch>
            <a:fillRect/>
          </a:stretch>
        </p:blipFill>
        <p:spPr bwMode="auto">
          <a:xfrm>
            <a:off x="12385674" y="20251440"/>
            <a:ext cx="8239897" cy="42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805" name="Group 4637"/>
          <p:cNvGrpSpPr>
            <a:grpSpLocks noChangeAspect="1"/>
          </p:cNvGrpSpPr>
          <p:nvPr/>
        </p:nvGrpSpPr>
        <p:grpSpPr bwMode="auto">
          <a:xfrm>
            <a:off x="23906906" y="20165224"/>
            <a:ext cx="7505531" cy="2773680"/>
            <a:chOff x="10418" y="8438"/>
            <a:chExt cx="3939" cy="1456"/>
          </a:xfrm>
        </p:grpSpPr>
        <p:grpSp>
          <p:nvGrpSpPr>
            <p:cNvPr id="11806" name="Group 4638"/>
            <p:cNvGrpSpPr>
              <a:grpSpLocks noChangeAspect="1"/>
            </p:cNvGrpSpPr>
            <p:nvPr/>
          </p:nvGrpSpPr>
          <p:grpSpPr bwMode="auto">
            <a:xfrm>
              <a:off x="10958" y="8438"/>
              <a:ext cx="840" cy="360"/>
              <a:chOff x="4297" y="7357"/>
              <a:chExt cx="360" cy="180"/>
            </a:xfrm>
          </p:grpSpPr>
          <p:sp>
            <p:nvSpPr>
              <p:cNvPr id="11807" name="AutoShape 4639"/>
              <p:cNvSpPr>
                <a:spLocks noChangeAspect="1" noChangeArrowheads="1"/>
              </p:cNvSpPr>
              <p:nvPr/>
            </p:nvSpPr>
            <p:spPr bwMode="auto">
              <a:xfrm>
                <a:off x="4297" y="735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08" name="AutoShape 4640"/>
              <p:cNvSpPr>
                <a:spLocks noChangeAspect="1" noChangeArrowheads="1"/>
              </p:cNvSpPr>
              <p:nvPr/>
            </p:nvSpPr>
            <p:spPr bwMode="auto">
              <a:xfrm>
                <a:off x="4477" y="735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809" name="AutoShape 4641"/>
            <p:cNvSpPr>
              <a:spLocks noChangeAspect="1" noChangeArrowheads="1"/>
            </p:cNvSpPr>
            <p:nvPr/>
          </p:nvSpPr>
          <p:spPr bwMode="auto">
            <a:xfrm>
              <a:off x="11283" y="9534"/>
              <a:ext cx="420" cy="36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810" name="Group 4642"/>
            <p:cNvGrpSpPr>
              <a:grpSpLocks noChangeAspect="1"/>
            </p:cNvGrpSpPr>
            <p:nvPr/>
          </p:nvGrpSpPr>
          <p:grpSpPr bwMode="auto">
            <a:xfrm>
              <a:off x="12383" y="8438"/>
              <a:ext cx="1263" cy="360"/>
              <a:chOff x="5035" y="7717"/>
              <a:chExt cx="541" cy="180"/>
            </a:xfrm>
          </p:grpSpPr>
          <p:sp>
            <p:nvSpPr>
              <p:cNvPr id="11811" name="AutoShape 4643"/>
              <p:cNvSpPr>
                <a:spLocks noChangeAspect="1" noChangeArrowheads="1"/>
              </p:cNvSpPr>
              <p:nvPr/>
            </p:nvSpPr>
            <p:spPr bwMode="auto">
              <a:xfrm>
                <a:off x="5035" y="771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12" name="AutoShape 4644"/>
              <p:cNvSpPr>
                <a:spLocks noChangeAspect="1" noChangeArrowheads="1"/>
              </p:cNvSpPr>
              <p:nvPr/>
            </p:nvSpPr>
            <p:spPr bwMode="auto">
              <a:xfrm>
                <a:off x="5216" y="771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13" name="AutoShape 4645"/>
              <p:cNvSpPr>
                <a:spLocks noChangeAspect="1" noChangeArrowheads="1"/>
              </p:cNvSpPr>
              <p:nvPr/>
            </p:nvSpPr>
            <p:spPr bwMode="auto">
              <a:xfrm>
                <a:off x="5396" y="771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814" name="Group 4646"/>
            <p:cNvGrpSpPr>
              <a:grpSpLocks noChangeAspect="1"/>
            </p:cNvGrpSpPr>
            <p:nvPr/>
          </p:nvGrpSpPr>
          <p:grpSpPr bwMode="auto">
            <a:xfrm>
              <a:off x="12493" y="9118"/>
              <a:ext cx="1260" cy="722"/>
              <a:chOff x="11773" y="10378"/>
              <a:chExt cx="1260" cy="722"/>
            </a:xfrm>
          </p:grpSpPr>
          <p:sp>
            <p:nvSpPr>
              <p:cNvPr id="11815" name="AutoShape 4647"/>
              <p:cNvSpPr>
                <a:spLocks noChangeAspect="1" noChangeArrowheads="1"/>
              </p:cNvSpPr>
              <p:nvPr/>
            </p:nvSpPr>
            <p:spPr bwMode="auto">
              <a:xfrm>
                <a:off x="12197" y="10378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1816" name="Group 4648"/>
              <p:cNvGrpSpPr>
                <a:grpSpLocks noChangeAspect="1"/>
              </p:cNvGrpSpPr>
              <p:nvPr/>
            </p:nvGrpSpPr>
            <p:grpSpPr bwMode="auto">
              <a:xfrm>
                <a:off x="11773" y="10740"/>
                <a:ext cx="1260" cy="360"/>
                <a:chOff x="5084" y="7698"/>
                <a:chExt cx="540" cy="180"/>
              </a:xfrm>
            </p:grpSpPr>
            <p:sp>
              <p:nvSpPr>
                <p:cNvPr id="11817" name="AutoShape 4649"/>
                <p:cNvSpPr>
                  <a:spLocks noChangeAspect="1" noChangeArrowheads="1"/>
                </p:cNvSpPr>
                <p:nvPr/>
              </p:nvSpPr>
              <p:spPr bwMode="auto">
                <a:xfrm>
                  <a:off x="5084" y="7698"/>
                  <a:ext cx="180" cy="18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3399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18" name="AutoShape 4650"/>
                <p:cNvSpPr>
                  <a:spLocks noChangeAspect="1" noChangeArrowheads="1"/>
                </p:cNvSpPr>
                <p:nvPr/>
              </p:nvSpPr>
              <p:spPr bwMode="auto">
                <a:xfrm>
                  <a:off x="5264" y="7698"/>
                  <a:ext cx="180" cy="18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3399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19" name="AutoShape 4651"/>
                <p:cNvSpPr>
                  <a:spLocks noChangeAspect="1" noChangeArrowheads="1"/>
                </p:cNvSpPr>
                <p:nvPr/>
              </p:nvSpPr>
              <p:spPr bwMode="auto">
                <a:xfrm>
                  <a:off x="5444" y="7698"/>
                  <a:ext cx="180" cy="18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3399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820" name="Group 4652"/>
            <p:cNvGrpSpPr>
              <a:grpSpLocks noChangeAspect="1"/>
            </p:cNvGrpSpPr>
            <p:nvPr/>
          </p:nvGrpSpPr>
          <p:grpSpPr bwMode="auto">
            <a:xfrm>
              <a:off x="10418" y="9158"/>
              <a:ext cx="840" cy="360"/>
              <a:chOff x="4297" y="7357"/>
              <a:chExt cx="360" cy="180"/>
            </a:xfrm>
          </p:grpSpPr>
          <p:sp>
            <p:nvSpPr>
              <p:cNvPr id="11821" name="AutoShape 4653"/>
              <p:cNvSpPr>
                <a:spLocks noChangeAspect="1" noChangeArrowheads="1"/>
              </p:cNvSpPr>
              <p:nvPr/>
            </p:nvSpPr>
            <p:spPr bwMode="auto">
              <a:xfrm>
                <a:off x="4297" y="735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22" name="AutoShape 4654"/>
              <p:cNvSpPr>
                <a:spLocks noChangeAspect="1" noChangeArrowheads="1"/>
              </p:cNvSpPr>
              <p:nvPr/>
            </p:nvSpPr>
            <p:spPr bwMode="auto">
              <a:xfrm>
                <a:off x="4477" y="735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823" name="Group 4655"/>
            <p:cNvGrpSpPr>
              <a:grpSpLocks noChangeAspect="1"/>
            </p:cNvGrpSpPr>
            <p:nvPr/>
          </p:nvGrpSpPr>
          <p:grpSpPr bwMode="auto">
            <a:xfrm>
              <a:off x="11657" y="9042"/>
              <a:ext cx="835" cy="360"/>
              <a:chOff x="4367" y="7299"/>
              <a:chExt cx="358" cy="180"/>
            </a:xfrm>
          </p:grpSpPr>
          <p:sp>
            <p:nvSpPr>
              <p:cNvPr id="11824" name="AutoShape 4656"/>
              <p:cNvSpPr>
                <a:spLocks noChangeAspect="1" noChangeArrowheads="1"/>
              </p:cNvSpPr>
              <p:nvPr/>
            </p:nvSpPr>
            <p:spPr bwMode="auto">
              <a:xfrm>
                <a:off x="4367" y="7299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25" name="AutoShape 4657"/>
              <p:cNvSpPr>
                <a:spLocks noChangeAspect="1" noChangeArrowheads="1"/>
              </p:cNvSpPr>
              <p:nvPr/>
            </p:nvSpPr>
            <p:spPr bwMode="auto">
              <a:xfrm>
                <a:off x="4545" y="7299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826" name="Group 4658"/>
            <p:cNvGrpSpPr>
              <a:grpSpLocks noChangeAspect="1"/>
            </p:cNvGrpSpPr>
            <p:nvPr/>
          </p:nvGrpSpPr>
          <p:grpSpPr bwMode="auto">
            <a:xfrm>
              <a:off x="13517" y="8986"/>
              <a:ext cx="840" cy="360"/>
              <a:chOff x="5392" y="6911"/>
              <a:chExt cx="360" cy="180"/>
            </a:xfrm>
          </p:grpSpPr>
          <p:sp>
            <p:nvSpPr>
              <p:cNvPr id="11827" name="AutoShape 4659"/>
              <p:cNvSpPr>
                <a:spLocks noChangeAspect="1" noChangeArrowheads="1"/>
              </p:cNvSpPr>
              <p:nvPr/>
            </p:nvSpPr>
            <p:spPr bwMode="auto">
              <a:xfrm>
                <a:off x="5392" y="6911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28" name="AutoShape 4660"/>
              <p:cNvSpPr>
                <a:spLocks noChangeAspect="1" noChangeArrowheads="1"/>
              </p:cNvSpPr>
              <p:nvPr/>
            </p:nvSpPr>
            <p:spPr bwMode="auto">
              <a:xfrm>
                <a:off x="5572" y="6911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21" name="Groupe 320"/>
          <p:cNvGrpSpPr/>
          <p:nvPr/>
        </p:nvGrpSpPr>
        <p:grpSpPr>
          <a:xfrm>
            <a:off x="17210162" y="32440512"/>
            <a:ext cx="7881730" cy="5116016"/>
            <a:chOff x="14690155" y="32443960"/>
            <a:chExt cx="7881730" cy="5116016"/>
          </a:xfrm>
        </p:grpSpPr>
        <p:grpSp>
          <p:nvGrpSpPr>
            <p:cNvPr id="11890" name="Group 4722"/>
            <p:cNvGrpSpPr>
              <a:grpSpLocks noChangeAspect="1"/>
            </p:cNvGrpSpPr>
            <p:nvPr/>
          </p:nvGrpSpPr>
          <p:grpSpPr bwMode="auto">
            <a:xfrm>
              <a:off x="15986026" y="35468296"/>
              <a:ext cx="1594685" cy="685800"/>
              <a:chOff x="4331" y="8040"/>
              <a:chExt cx="359" cy="180"/>
            </a:xfrm>
          </p:grpSpPr>
          <p:sp>
            <p:nvSpPr>
              <p:cNvPr id="11891" name="AutoShape 4723"/>
              <p:cNvSpPr>
                <a:spLocks noChangeAspect="1" noChangeArrowheads="1"/>
              </p:cNvSpPr>
              <p:nvPr/>
            </p:nvSpPr>
            <p:spPr bwMode="auto">
              <a:xfrm>
                <a:off x="4331" y="8040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92" name="AutoShape 4724"/>
              <p:cNvSpPr>
                <a:spLocks noChangeAspect="1" noChangeArrowheads="1"/>
              </p:cNvSpPr>
              <p:nvPr/>
            </p:nvSpPr>
            <p:spPr bwMode="auto">
              <a:xfrm>
                <a:off x="4510" y="8040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894" name="Group 4726"/>
            <p:cNvGrpSpPr>
              <a:grpSpLocks noChangeAspect="1"/>
            </p:cNvGrpSpPr>
            <p:nvPr/>
          </p:nvGrpSpPr>
          <p:grpSpPr bwMode="auto">
            <a:xfrm>
              <a:off x="19442410" y="34244160"/>
              <a:ext cx="2404411" cy="685800"/>
              <a:chOff x="5308" y="8682"/>
              <a:chExt cx="541" cy="180"/>
            </a:xfrm>
          </p:grpSpPr>
          <p:sp>
            <p:nvSpPr>
              <p:cNvPr id="11895" name="AutoShape 4727"/>
              <p:cNvSpPr>
                <a:spLocks noChangeAspect="1" noChangeArrowheads="1"/>
              </p:cNvSpPr>
              <p:nvPr/>
            </p:nvSpPr>
            <p:spPr bwMode="auto">
              <a:xfrm>
                <a:off x="5308" y="8682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96" name="AutoShape 4728"/>
              <p:cNvSpPr>
                <a:spLocks noChangeAspect="1" noChangeArrowheads="1"/>
              </p:cNvSpPr>
              <p:nvPr/>
            </p:nvSpPr>
            <p:spPr bwMode="auto">
              <a:xfrm>
                <a:off x="5489" y="8682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97" name="AutoShape 4729"/>
              <p:cNvSpPr>
                <a:spLocks noChangeAspect="1" noChangeArrowheads="1"/>
              </p:cNvSpPr>
              <p:nvPr/>
            </p:nvSpPr>
            <p:spPr bwMode="auto">
              <a:xfrm>
                <a:off x="5669" y="8682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898" name="Group 4730"/>
            <p:cNvGrpSpPr>
              <a:grpSpLocks noChangeAspect="1"/>
            </p:cNvGrpSpPr>
            <p:nvPr/>
          </p:nvGrpSpPr>
          <p:grpSpPr bwMode="auto">
            <a:xfrm>
              <a:off x="16706106" y="36188376"/>
              <a:ext cx="2391074" cy="1371600"/>
              <a:chOff x="12119" y="12144"/>
              <a:chExt cx="1255" cy="720"/>
            </a:xfrm>
          </p:grpSpPr>
          <p:sp>
            <p:nvSpPr>
              <p:cNvPr id="11899" name="AutoShape 4731"/>
              <p:cNvSpPr>
                <a:spLocks noChangeAspect="1" noChangeArrowheads="1"/>
              </p:cNvSpPr>
              <p:nvPr/>
            </p:nvSpPr>
            <p:spPr bwMode="auto">
              <a:xfrm>
                <a:off x="12538" y="12144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1900" name="Group 4732"/>
              <p:cNvGrpSpPr>
                <a:grpSpLocks noChangeAspect="1"/>
              </p:cNvGrpSpPr>
              <p:nvPr/>
            </p:nvGrpSpPr>
            <p:grpSpPr bwMode="auto">
              <a:xfrm>
                <a:off x="12119" y="12504"/>
                <a:ext cx="1255" cy="360"/>
                <a:chOff x="5233" y="8580"/>
                <a:chExt cx="538" cy="180"/>
              </a:xfrm>
            </p:grpSpPr>
            <p:sp>
              <p:nvSpPr>
                <p:cNvPr id="11901" name="AutoShape 4733"/>
                <p:cNvSpPr>
                  <a:spLocks noChangeAspect="1" noChangeArrowheads="1"/>
                </p:cNvSpPr>
                <p:nvPr/>
              </p:nvSpPr>
              <p:spPr bwMode="auto">
                <a:xfrm>
                  <a:off x="5233" y="8580"/>
                  <a:ext cx="180" cy="18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3399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902" name="AutoShape 4734"/>
                <p:cNvSpPr>
                  <a:spLocks noChangeAspect="1" noChangeArrowheads="1"/>
                </p:cNvSpPr>
                <p:nvPr/>
              </p:nvSpPr>
              <p:spPr bwMode="auto">
                <a:xfrm>
                  <a:off x="5413" y="8580"/>
                  <a:ext cx="180" cy="18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3399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903" name="AutoShape 4735"/>
                <p:cNvSpPr>
                  <a:spLocks noChangeAspect="1" noChangeArrowheads="1"/>
                </p:cNvSpPr>
                <p:nvPr/>
              </p:nvSpPr>
              <p:spPr bwMode="auto">
                <a:xfrm>
                  <a:off x="5591" y="8580"/>
                  <a:ext cx="180" cy="180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3399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904" name="Group 4736"/>
            <p:cNvGrpSpPr>
              <a:grpSpLocks noChangeAspect="1"/>
            </p:cNvGrpSpPr>
            <p:nvPr/>
          </p:nvGrpSpPr>
          <p:grpSpPr bwMode="auto">
            <a:xfrm>
              <a:off x="17332238" y="33956128"/>
              <a:ext cx="1606116" cy="685800"/>
              <a:chOff x="4546" y="8625"/>
              <a:chExt cx="362" cy="180"/>
            </a:xfrm>
          </p:grpSpPr>
          <p:sp>
            <p:nvSpPr>
              <p:cNvPr id="11905" name="AutoShape 4737"/>
              <p:cNvSpPr>
                <a:spLocks noChangeAspect="1" noChangeArrowheads="1"/>
              </p:cNvSpPr>
              <p:nvPr/>
            </p:nvSpPr>
            <p:spPr bwMode="auto">
              <a:xfrm>
                <a:off x="4546" y="8625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06" name="AutoShape 4738"/>
              <p:cNvSpPr>
                <a:spLocks noChangeAspect="1" noChangeArrowheads="1"/>
              </p:cNvSpPr>
              <p:nvPr/>
            </p:nvSpPr>
            <p:spPr bwMode="auto">
              <a:xfrm>
                <a:off x="4728" y="8625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07" name="Group 4739"/>
            <p:cNvGrpSpPr>
              <a:grpSpLocks noChangeAspect="1"/>
            </p:cNvGrpSpPr>
            <p:nvPr/>
          </p:nvGrpSpPr>
          <p:grpSpPr bwMode="auto">
            <a:xfrm>
              <a:off x="19514231" y="36551854"/>
              <a:ext cx="1590874" cy="685800"/>
              <a:chOff x="4872" y="8242"/>
              <a:chExt cx="358" cy="180"/>
            </a:xfrm>
          </p:grpSpPr>
          <p:sp>
            <p:nvSpPr>
              <p:cNvPr id="11908" name="AutoShape 4740"/>
              <p:cNvSpPr>
                <a:spLocks noChangeAspect="1" noChangeArrowheads="1"/>
              </p:cNvSpPr>
              <p:nvPr/>
            </p:nvSpPr>
            <p:spPr bwMode="auto">
              <a:xfrm>
                <a:off x="4872" y="8242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09" name="AutoShape 4741"/>
              <p:cNvSpPr>
                <a:spLocks noChangeAspect="1" noChangeArrowheads="1"/>
              </p:cNvSpPr>
              <p:nvPr/>
            </p:nvSpPr>
            <p:spPr bwMode="auto">
              <a:xfrm>
                <a:off x="5050" y="8242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10" name="Group 4742"/>
            <p:cNvGrpSpPr>
              <a:grpSpLocks noChangeAspect="1"/>
            </p:cNvGrpSpPr>
            <p:nvPr/>
          </p:nvGrpSpPr>
          <p:grpSpPr bwMode="auto">
            <a:xfrm>
              <a:off x="20522530" y="33236048"/>
              <a:ext cx="1590874" cy="685800"/>
              <a:chOff x="4333" y="8040"/>
              <a:chExt cx="358" cy="180"/>
            </a:xfrm>
          </p:grpSpPr>
          <p:sp>
            <p:nvSpPr>
              <p:cNvPr id="11911" name="AutoShape 4743"/>
              <p:cNvSpPr>
                <a:spLocks noChangeAspect="1" noChangeArrowheads="1"/>
              </p:cNvSpPr>
              <p:nvPr/>
            </p:nvSpPr>
            <p:spPr bwMode="auto">
              <a:xfrm>
                <a:off x="4333" y="8040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66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12" name="AutoShape 4744"/>
              <p:cNvSpPr>
                <a:spLocks noChangeAspect="1" noChangeArrowheads="1"/>
              </p:cNvSpPr>
              <p:nvPr/>
            </p:nvSpPr>
            <p:spPr bwMode="auto">
              <a:xfrm>
                <a:off x="4511" y="8040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66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13" name="Group 4745"/>
            <p:cNvGrpSpPr>
              <a:grpSpLocks noChangeAspect="1"/>
            </p:cNvGrpSpPr>
            <p:nvPr/>
          </p:nvGrpSpPr>
          <p:grpSpPr bwMode="auto">
            <a:xfrm>
              <a:off x="14690155" y="34319963"/>
              <a:ext cx="2400600" cy="685800"/>
              <a:chOff x="11170" y="18239"/>
              <a:chExt cx="1260" cy="360"/>
            </a:xfrm>
          </p:grpSpPr>
          <p:sp>
            <p:nvSpPr>
              <p:cNvPr id="11914" name="AutoShape 4746"/>
              <p:cNvSpPr>
                <a:spLocks noChangeAspect="1" noChangeArrowheads="1"/>
              </p:cNvSpPr>
              <p:nvPr/>
            </p:nvSpPr>
            <p:spPr bwMode="auto">
              <a:xfrm>
                <a:off x="11170" y="18239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15" name="AutoShape 4747"/>
              <p:cNvSpPr>
                <a:spLocks noChangeAspect="1" noChangeArrowheads="1"/>
              </p:cNvSpPr>
              <p:nvPr/>
            </p:nvSpPr>
            <p:spPr bwMode="auto">
              <a:xfrm>
                <a:off x="11590" y="18239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16" name="AutoShape 4748"/>
              <p:cNvSpPr>
                <a:spLocks noChangeAspect="1" noChangeArrowheads="1"/>
              </p:cNvSpPr>
              <p:nvPr/>
            </p:nvSpPr>
            <p:spPr bwMode="auto">
              <a:xfrm>
                <a:off x="12010" y="18239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66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17" name="Group 4749"/>
            <p:cNvGrpSpPr>
              <a:grpSpLocks noChangeAspect="1"/>
            </p:cNvGrpSpPr>
            <p:nvPr/>
          </p:nvGrpSpPr>
          <p:grpSpPr bwMode="auto">
            <a:xfrm>
              <a:off x="18290282" y="32443960"/>
              <a:ext cx="2400600" cy="685800"/>
              <a:chOff x="13558" y="20064"/>
              <a:chExt cx="1260" cy="360"/>
            </a:xfrm>
          </p:grpSpPr>
          <p:sp>
            <p:nvSpPr>
              <p:cNvPr id="11918" name="AutoShape 4750"/>
              <p:cNvSpPr>
                <a:spLocks noChangeAspect="1" noChangeArrowheads="1"/>
              </p:cNvSpPr>
              <p:nvPr/>
            </p:nvSpPr>
            <p:spPr bwMode="auto">
              <a:xfrm>
                <a:off x="13558" y="20064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19" name="AutoShape 4751"/>
              <p:cNvSpPr>
                <a:spLocks noChangeAspect="1" noChangeArrowheads="1"/>
              </p:cNvSpPr>
              <p:nvPr/>
            </p:nvSpPr>
            <p:spPr bwMode="auto">
              <a:xfrm>
                <a:off x="13978" y="20064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20" name="AutoShape 4752"/>
              <p:cNvSpPr>
                <a:spLocks noChangeAspect="1" noChangeArrowheads="1"/>
              </p:cNvSpPr>
              <p:nvPr/>
            </p:nvSpPr>
            <p:spPr bwMode="auto">
              <a:xfrm>
                <a:off x="14398" y="20064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21" name="Group 4753"/>
            <p:cNvGrpSpPr>
              <a:grpSpLocks noChangeAspect="1"/>
            </p:cNvGrpSpPr>
            <p:nvPr/>
          </p:nvGrpSpPr>
          <p:grpSpPr bwMode="auto">
            <a:xfrm>
              <a:off x="15697994" y="32948016"/>
              <a:ext cx="2400600" cy="685800"/>
              <a:chOff x="9418" y="19704"/>
              <a:chExt cx="1260" cy="360"/>
            </a:xfrm>
          </p:grpSpPr>
          <p:sp>
            <p:nvSpPr>
              <p:cNvPr id="11922" name="AutoShape 4754"/>
              <p:cNvSpPr>
                <a:spLocks noChangeAspect="1" noChangeArrowheads="1"/>
              </p:cNvSpPr>
              <p:nvPr/>
            </p:nvSpPr>
            <p:spPr bwMode="auto">
              <a:xfrm>
                <a:off x="9418" y="19704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23" name="AutoShape 4755"/>
              <p:cNvSpPr>
                <a:spLocks noChangeAspect="1" noChangeArrowheads="1"/>
              </p:cNvSpPr>
              <p:nvPr/>
            </p:nvSpPr>
            <p:spPr bwMode="auto">
              <a:xfrm>
                <a:off x="9838" y="19704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24" name="AutoShape 4756"/>
              <p:cNvSpPr>
                <a:spLocks noChangeAspect="1" noChangeArrowheads="1"/>
              </p:cNvSpPr>
              <p:nvPr/>
            </p:nvSpPr>
            <p:spPr bwMode="auto">
              <a:xfrm>
                <a:off x="10258" y="19704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99CC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25" name="Group 4757"/>
            <p:cNvGrpSpPr>
              <a:grpSpLocks noChangeAspect="1"/>
            </p:cNvGrpSpPr>
            <p:nvPr/>
          </p:nvGrpSpPr>
          <p:grpSpPr bwMode="auto">
            <a:xfrm>
              <a:off x="17714218" y="34892232"/>
              <a:ext cx="1592779" cy="685800"/>
              <a:chOff x="4331" y="8040"/>
              <a:chExt cx="358" cy="180"/>
            </a:xfrm>
          </p:grpSpPr>
          <p:sp>
            <p:nvSpPr>
              <p:cNvPr id="11926" name="AutoShape 4758"/>
              <p:cNvSpPr>
                <a:spLocks noChangeAspect="1" noChangeArrowheads="1"/>
              </p:cNvSpPr>
              <p:nvPr/>
            </p:nvSpPr>
            <p:spPr bwMode="auto">
              <a:xfrm>
                <a:off x="4331" y="8040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9CC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27" name="AutoShape 4759"/>
              <p:cNvSpPr>
                <a:spLocks noChangeAspect="1" noChangeArrowheads="1"/>
              </p:cNvSpPr>
              <p:nvPr/>
            </p:nvSpPr>
            <p:spPr bwMode="auto">
              <a:xfrm>
                <a:off x="4509" y="8040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9CC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28" name="Group 4760"/>
            <p:cNvGrpSpPr>
              <a:grpSpLocks noChangeAspect="1"/>
            </p:cNvGrpSpPr>
            <p:nvPr/>
          </p:nvGrpSpPr>
          <p:grpSpPr bwMode="auto">
            <a:xfrm>
              <a:off x="19371084" y="35542953"/>
              <a:ext cx="3200801" cy="685800"/>
              <a:chOff x="13256" y="16865"/>
              <a:chExt cx="1680" cy="360"/>
            </a:xfrm>
          </p:grpSpPr>
          <p:sp>
            <p:nvSpPr>
              <p:cNvPr id="11929" name="AutoShape 4761"/>
              <p:cNvSpPr>
                <a:spLocks noChangeAspect="1" noChangeArrowheads="1"/>
              </p:cNvSpPr>
              <p:nvPr/>
            </p:nvSpPr>
            <p:spPr bwMode="auto">
              <a:xfrm>
                <a:off x="13256" y="16865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30" name="AutoShape 4762"/>
              <p:cNvSpPr>
                <a:spLocks noChangeAspect="1" noChangeArrowheads="1"/>
              </p:cNvSpPr>
              <p:nvPr/>
            </p:nvSpPr>
            <p:spPr bwMode="auto">
              <a:xfrm>
                <a:off x="13676" y="16865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31" name="AutoShape 4763"/>
              <p:cNvSpPr>
                <a:spLocks noChangeAspect="1" noChangeArrowheads="1"/>
              </p:cNvSpPr>
              <p:nvPr/>
            </p:nvSpPr>
            <p:spPr bwMode="auto">
              <a:xfrm>
                <a:off x="14096" y="16865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32" name="AutoShape 4764"/>
              <p:cNvSpPr>
                <a:spLocks noChangeAspect="1" noChangeArrowheads="1"/>
              </p:cNvSpPr>
              <p:nvPr/>
            </p:nvSpPr>
            <p:spPr bwMode="auto">
              <a:xfrm>
                <a:off x="14516" y="16865"/>
                <a:ext cx="420" cy="360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1961" name="Text Box 4793"/>
          <p:cNvSpPr txBox="1">
            <a:spLocks noChangeAspect="1" noChangeArrowheads="1"/>
          </p:cNvSpPr>
          <p:nvPr/>
        </p:nvSpPr>
        <p:spPr bwMode="auto">
          <a:xfrm>
            <a:off x="27867346" y="35828336"/>
            <a:ext cx="7129462" cy="3456109"/>
          </a:xfrm>
          <a:prstGeom prst="rect">
            <a:avLst/>
          </a:prstGeom>
          <a:noFill/>
          <a:ln w="762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defTabSz="798513"/>
            <a:r>
              <a:rPr lang="en-GB" sz="4000" b="1" dirty="0">
                <a:latin typeface="Century Gothic" pitchFamily="34" charset="0"/>
              </a:rPr>
              <a:t>Alcoholic fermentation</a:t>
            </a:r>
          </a:p>
          <a:p>
            <a:pPr defTabSz="798513"/>
            <a:endParaRPr lang="en-GB" sz="1200" b="1" dirty="0">
              <a:latin typeface="Century Gothic" pitchFamily="34" charset="0"/>
            </a:endParaRPr>
          </a:p>
          <a:p>
            <a:pPr defTabSz="798513"/>
            <a:r>
              <a:rPr lang="fr-FR" sz="5400" b="1" dirty="0">
                <a:solidFill>
                  <a:srgbClr val="FF0000"/>
                </a:solidFill>
                <a:latin typeface="Century Gothic" pitchFamily="34" charset="0"/>
                <a:sym typeface="Wingdings 2" pitchFamily="18" charset="2"/>
              </a:rPr>
              <a:t></a:t>
            </a:r>
            <a:r>
              <a:rPr lang="en-GB" sz="4000" dirty="0">
                <a:latin typeface="Century Gothic" pitchFamily="34" charset="0"/>
              </a:rPr>
              <a:t> </a:t>
            </a:r>
            <a:r>
              <a:rPr lang="en-GB" sz="4000" dirty="0" smtClean="0">
                <a:latin typeface="Century Gothic" pitchFamily="34" charset="0"/>
              </a:rPr>
              <a:t>Production of ethanol…</a:t>
            </a:r>
            <a:endParaRPr lang="en-GB" sz="4000" dirty="0">
              <a:latin typeface="Century Gothic" pitchFamily="34" charset="0"/>
            </a:endParaRPr>
          </a:p>
          <a:p>
            <a:pPr defTabSz="798513"/>
            <a:r>
              <a:rPr lang="fr-FR" sz="5400" b="1" dirty="0">
                <a:solidFill>
                  <a:srgbClr val="FF0000"/>
                </a:solidFill>
                <a:latin typeface="Century Gothic" pitchFamily="34" charset="0"/>
                <a:sym typeface="Wingdings 2" pitchFamily="18" charset="2"/>
              </a:rPr>
              <a:t></a:t>
            </a:r>
            <a:r>
              <a:rPr lang="en-GB" sz="4000" dirty="0">
                <a:latin typeface="Century Gothic" pitchFamily="34" charset="0"/>
              </a:rPr>
              <a:t> loss of fraction</a:t>
            </a:r>
          </a:p>
          <a:p>
            <a:pPr defTabSz="798513"/>
            <a:r>
              <a:rPr lang="fr-FR" sz="5400" b="1" dirty="0">
                <a:solidFill>
                  <a:srgbClr val="FF0000"/>
                </a:solidFill>
                <a:latin typeface="Century Gothic" pitchFamily="34" charset="0"/>
                <a:sym typeface="Wingdings 2" pitchFamily="18" charset="2"/>
              </a:rPr>
              <a:t></a:t>
            </a:r>
            <a:r>
              <a:rPr lang="fr-FR" sz="4000" dirty="0">
                <a:latin typeface="Century Gothic" pitchFamily="34" charset="0"/>
              </a:rPr>
              <a:t> </a:t>
            </a:r>
            <a:r>
              <a:rPr lang="fr-FR" sz="4000" dirty="0" err="1">
                <a:latin typeface="Century Gothic" pitchFamily="34" charset="0"/>
              </a:rPr>
              <a:t>unselective</a:t>
            </a:r>
            <a:r>
              <a:rPr lang="fr-FR" sz="4000" dirty="0">
                <a:latin typeface="Century Gothic" pitchFamily="34" charset="0"/>
              </a:rPr>
              <a:t> fermentation</a:t>
            </a:r>
            <a:endParaRPr lang="fr-FR" sz="4000" dirty="0"/>
          </a:p>
        </p:txBody>
      </p:sp>
      <p:sp>
        <p:nvSpPr>
          <p:cNvPr id="12019" name="Rectangle 4851"/>
          <p:cNvSpPr>
            <a:spLocks noChangeArrowheads="1"/>
          </p:cNvSpPr>
          <p:nvPr/>
        </p:nvSpPr>
        <p:spPr bwMode="auto">
          <a:xfrm>
            <a:off x="0" y="23802975"/>
            <a:ext cx="36004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086" name="AutoShape 4918"/>
          <p:cNvSpPr>
            <a:spLocks noChangeAspect="1" noChangeArrowheads="1"/>
          </p:cNvSpPr>
          <p:nvPr/>
        </p:nvSpPr>
        <p:spPr bwMode="auto">
          <a:xfrm>
            <a:off x="9217274" y="21426786"/>
            <a:ext cx="2058988" cy="1008062"/>
          </a:xfrm>
          <a:prstGeom prst="rightArrow">
            <a:avLst>
              <a:gd name="adj1" fmla="val 50000"/>
              <a:gd name="adj2" fmla="val 5106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7" name="AutoShape 4919"/>
          <p:cNvSpPr>
            <a:spLocks noChangeAspect="1" noChangeArrowheads="1"/>
          </p:cNvSpPr>
          <p:nvPr/>
        </p:nvSpPr>
        <p:spPr bwMode="auto">
          <a:xfrm>
            <a:off x="20307300" y="21354778"/>
            <a:ext cx="2058988" cy="1008062"/>
          </a:xfrm>
          <a:prstGeom prst="rightArrow">
            <a:avLst>
              <a:gd name="adj1" fmla="val 50000"/>
              <a:gd name="adj2" fmla="val 5106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0" name="Text Box 4922"/>
          <p:cNvSpPr txBox="1">
            <a:spLocks noChangeArrowheads="1"/>
          </p:cNvSpPr>
          <p:nvPr/>
        </p:nvSpPr>
        <p:spPr bwMode="auto">
          <a:xfrm>
            <a:off x="25346942" y="23239130"/>
            <a:ext cx="4392612" cy="707886"/>
          </a:xfrm>
          <a:prstGeom prst="rect">
            <a:avLst/>
          </a:prstGeom>
          <a:noFill/>
          <a:ln w="762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anchor="ctr" anchorCtr="0"/>
          <a:lstStyle/>
          <a:p>
            <a:pPr algn="ctr" defTabSz="798513"/>
            <a:r>
              <a:rPr lang="fr-BE" sz="4000" b="1" dirty="0">
                <a:latin typeface="Calibri" pitchFamily="34" charset="0"/>
              </a:rPr>
              <a:t>Maltose </a:t>
            </a:r>
            <a:r>
              <a:rPr lang="fr-BE" sz="4000" b="1" dirty="0" err="1">
                <a:latin typeface="Calibri" pitchFamily="34" charset="0"/>
              </a:rPr>
              <a:t>rich</a:t>
            </a:r>
            <a:r>
              <a:rPr lang="fr-BE" sz="4000" b="1" dirty="0">
                <a:latin typeface="Calibri" pitchFamily="34" charset="0"/>
              </a:rPr>
              <a:t> </a:t>
            </a:r>
            <a:r>
              <a:rPr lang="fr-BE" sz="4000" b="1" dirty="0" err="1">
                <a:latin typeface="Calibri" pitchFamily="34" charset="0"/>
              </a:rPr>
              <a:t>syrup</a:t>
            </a:r>
            <a:endParaRPr lang="fr-FR" sz="4000" b="1" dirty="0">
              <a:latin typeface="Calibri" pitchFamily="34" charset="0"/>
            </a:endParaRPr>
          </a:p>
        </p:txBody>
      </p:sp>
      <p:sp>
        <p:nvSpPr>
          <p:cNvPr id="12091" name="Text Box 4923"/>
          <p:cNvSpPr txBox="1">
            <a:spLocks noChangeArrowheads="1"/>
          </p:cNvSpPr>
          <p:nvPr/>
        </p:nvSpPr>
        <p:spPr bwMode="auto">
          <a:xfrm>
            <a:off x="2088482" y="23226936"/>
            <a:ext cx="3744415" cy="1440160"/>
          </a:xfrm>
          <a:prstGeom prst="rect">
            <a:avLst/>
          </a:prstGeom>
          <a:noFill/>
          <a:ln w="762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anchor="ctr" anchorCtr="0"/>
          <a:lstStyle/>
          <a:p>
            <a:pPr algn="ctr" defTabSz="798513"/>
            <a:r>
              <a:rPr lang="fr-BE" sz="4000" b="1" dirty="0" err="1">
                <a:latin typeface="Calibri" pitchFamily="34" charset="0"/>
              </a:rPr>
              <a:t>Starch</a:t>
            </a:r>
            <a:r>
              <a:rPr lang="fr-BE" sz="4000" b="1" dirty="0">
                <a:latin typeface="Calibri" pitchFamily="34" charset="0"/>
              </a:rPr>
              <a:t> </a:t>
            </a:r>
            <a:r>
              <a:rPr lang="fr-BE" sz="4000" b="1" dirty="0" err="1">
                <a:latin typeface="Calibri" pitchFamily="34" charset="0"/>
              </a:rPr>
              <a:t>from</a:t>
            </a:r>
            <a:r>
              <a:rPr lang="fr-BE" sz="4000" b="1" dirty="0">
                <a:latin typeface="Calibri" pitchFamily="34" charset="0"/>
              </a:rPr>
              <a:t> </a:t>
            </a:r>
            <a:r>
              <a:rPr lang="fr-BE" sz="4000" b="1" dirty="0" err="1">
                <a:latin typeface="Calibri" pitchFamily="34" charset="0"/>
              </a:rPr>
              <a:t>various</a:t>
            </a:r>
            <a:r>
              <a:rPr lang="fr-BE" sz="4000" b="1" dirty="0">
                <a:latin typeface="Calibri" pitchFamily="34" charset="0"/>
              </a:rPr>
              <a:t> sources</a:t>
            </a:r>
            <a:endParaRPr lang="fr-FR" sz="4000" b="1" dirty="0">
              <a:latin typeface="Calibri" pitchFamily="34" charset="0"/>
            </a:endParaRPr>
          </a:p>
        </p:txBody>
      </p:sp>
      <p:sp>
        <p:nvSpPr>
          <p:cNvPr id="12092" name="Text Box 4924"/>
          <p:cNvSpPr txBox="1">
            <a:spLocks noChangeArrowheads="1"/>
          </p:cNvSpPr>
          <p:nvPr/>
        </p:nvSpPr>
        <p:spPr bwMode="auto">
          <a:xfrm>
            <a:off x="11881570" y="21925806"/>
            <a:ext cx="4104580" cy="707886"/>
          </a:xfrm>
          <a:prstGeom prst="rect">
            <a:avLst/>
          </a:prstGeom>
          <a:noFill/>
          <a:ln w="762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anchor="ctr" anchorCtr="0"/>
          <a:lstStyle/>
          <a:p>
            <a:pPr algn="ctr" defTabSz="798513"/>
            <a:r>
              <a:rPr lang="fr-BE" sz="4000" b="1" dirty="0" err="1">
                <a:latin typeface="Calibri" pitchFamily="34" charset="0"/>
              </a:rPr>
              <a:t>Starch hydrolysis</a:t>
            </a:r>
            <a:endParaRPr lang="fr-FR" sz="4000" b="1" dirty="0" err="1">
              <a:latin typeface="Calibri" pitchFamily="34" charset="0"/>
            </a:endParaRPr>
          </a:p>
        </p:txBody>
      </p:sp>
      <p:grpSp>
        <p:nvGrpSpPr>
          <p:cNvPr id="12137" name="Group 4969"/>
          <p:cNvGrpSpPr>
            <a:grpSpLocks/>
          </p:cNvGrpSpPr>
          <p:nvPr/>
        </p:nvGrpSpPr>
        <p:grpSpPr bwMode="auto">
          <a:xfrm>
            <a:off x="20306506" y="24235048"/>
            <a:ext cx="11660187" cy="4459287"/>
            <a:chOff x="13109" y="16219"/>
            <a:chExt cx="7345" cy="2809"/>
          </a:xfrm>
        </p:grpSpPr>
        <p:grpSp>
          <p:nvGrpSpPr>
            <p:cNvPr id="12136" name="Group 4968"/>
            <p:cNvGrpSpPr>
              <a:grpSpLocks/>
            </p:cNvGrpSpPr>
            <p:nvPr/>
          </p:nvGrpSpPr>
          <p:grpSpPr bwMode="auto">
            <a:xfrm>
              <a:off x="13109" y="16219"/>
              <a:ext cx="7345" cy="2809"/>
              <a:chOff x="13109" y="16219"/>
              <a:chExt cx="7345" cy="2809"/>
            </a:xfrm>
          </p:grpSpPr>
          <p:grpSp>
            <p:nvGrpSpPr>
              <p:cNvPr id="11829" name="Group 4661"/>
              <p:cNvGrpSpPr>
                <a:grpSpLocks noChangeAspect="1"/>
              </p:cNvGrpSpPr>
              <p:nvPr/>
            </p:nvGrpSpPr>
            <p:grpSpPr bwMode="auto">
              <a:xfrm>
                <a:off x="14011" y="16651"/>
                <a:ext cx="3021" cy="1780"/>
                <a:chOff x="10268" y="9878"/>
                <a:chExt cx="2516" cy="1483"/>
              </a:xfrm>
            </p:grpSpPr>
            <p:sp>
              <p:nvSpPr>
                <p:cNvPr id="11830" name="Text Box 466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532" y="10949"/>
                  <a:ext cx="252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45720" tIns="22860" rIns="45720" bIns="2286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</a:rPr>
                    <a:t>x</a:t>
                  </a:r>
                  <a:endParaRPr lang="fr-FR"/>
                </a:p>
              </p:txBody>
            </p:sp>
            <p:sp>
              <p:nvSpPr>
                <p:cNvPr id="11831" name="Rectangle 4663"/>
                <p:cNvSpPr>
                  <a:spLocks noChangeAspect="1" noChangeArrowheads="1"/>
                </p:cNvSpPr>
                <p:nvPr/>
              </p:nvSpPr>
              <p:spPr bwMode="auto">
                <a:xfrm>
                  <a:off x="10800" y="10483"/>
                  <a:ext cx="199" cy="1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>
                      <a:solidFill>
                        <a:srgbClr val="000000"/>
                      </a:solidFill>
                      <a:latin typeface="Tahoma" pitchFamily="34" charset="0"/>
                    </a:rPr>
                    <a:t>HO</a:t>
                  </a:r>
                  <a:endParaRPr lang="fr-FR" sz="1800"/>
                </a:p>
              </p:txBody>
            </p:sp>
            <p:sp>
              <p:nvSpPr>
                <p:cNvPr id="11832" name="Rectangle 4664"/>
                <p:cNvSpPr>
                  <a:spLocks noChangeAspect="1" noChangeArrowheads="1"/>
                </p:cNvSpPr>
                <p:nvPr/>
              </p:nvSpPr>
              <p:spPr bwMode="auto">
                <a:xfrm>
                  <a:off x="11885" y="10415"/>
                  <a:ext cx="94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/>
                </a:p>
              </p:txBody>
            </p:sp>
            <p:sp>
              <p:nvSpPr>
                <p:cNvPr id="11833" name="Freeform 4665"/>
                <p:cNvSpPr>
                  <a:spLocks noChangeAspect="1"/>
                </p:cNvSpPr>
                <p:nvPr/>
              </p:nvSpPr>
              <p:spPr bwMode="auto">
                <a:xfrm>
                  <a:off x="11770" y="10694"/>
                  <a:ext cx="391" cy="69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560" y="133"/>
                    </a:cxn>
                    <a:cxn ang="0">
                      <a:pos x="7" y="0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560" h="133">
                      <a:moveTo>
                        <a:pt x="0" y="46"/>
                      </a:moveTo>
                      <a:lnTo>
                        <a:pt x="560" y="133"/>
                      </a:lnTo>
                      <a:lnTo>
                        <a:pt x="7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34" name="Freeform 4666"/>
                <p:cNvSpPr>
                  <a:spLocks noChangeAspect="1"/>
                </p:cNvSpPr>
                <p:nvPr/>
              </p:nvSpPr>
              <p:spPr bwMode="auto">
                <a:xfrm>
                  <a:off x="11349" y="10695"/>
                  <a:ext cx="431" cy="116"/>
                </a:xfrm>
                <a:custGeom>
                  <a:avLst/>
                  <a:gdLst/>
                  <a:ahLst/>
                  <a:cxnLst>
                    <a:cxn ang="0">
                      <a:pos x="618" y="40"/>
                    </a:cxn>
                    <a:cxn ang="0">
                      <a:pos x="609" y="21"/>
                    </a:cxn>
                    <a:cxn ang="0">
                      <a:pos x="600" y="0"/>
                    </a:cxn>
                    <a:cxn ang="0">
                      <a:pos x="0" y="201"/>
                    </a:cxn>
                    <a:cxn ang="0">
                      <a:pos x="36" y="211"/>
                    </a:cxn>
                    <a:cxn ang="0">
                      <a:pos x="74" y="220"/>
                    </a:cxn>
                    <a:cxn ang="0">
                      <a:pos x="618" y="40"/>
                    </a:cxn>
                  </a:cxnLst>
                  <a:rect l="0" t="0" r="r" b="b"/>
                  <a:pathLst>
                    <a:path w="618" h="220">
                      <a:moveTo>
                        <a:pt x="618" y="40"/>
                      </a:moveTo>
                      <a:lnTo>
                        <a:pt x="609" y="21"/>
                      </a:lnTo>
                      <a:lnTo>
                        <a:pt x="600" y="0"/>
                      </a:lnTo>
                      <a:lnTo>
                        <a:pt x="0" y="201"/>
                      </a:lnTo>
                      <a:lnTo>
                        <a:pt x="36" y="211"/>
                      </a:lnTo>
                      <a:lnTo>
                        <a:pt x="74" y="220"/>
                      </a:lnTo>
                      <a:lnTo>
                        <a:pt x="618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35" name="Freeform 4667"/>
                <p:cNvSpPr>
                  <a:spLocks noChangeAspect="1"/>
                </p:cNvSpPr>
                <p:nvPr/>
              </p:nvSpPr>
              <p:spPr bwMode="auto">
                <a:xfrm>
                  <a:off x="11168" y="10518"/>
                  <a:ext cx="227" cy="300"/>
                </a:xfrm>
                <a:custGeom>
                  <a:avLst/>
                  <a:gdLst/>
                  <a:ahLst/>
                  <a:cxnLst>
                    <a:cxn ang="0">
                      <a:pos x="285" y="572"/>
                    </a:cxn>
                    <a:cxn ang="0">
                      <a:pos x="0" y="0"/>
                    </a:cxn>
                    <a:cxn ang="0">
                      <a:pos x="327" y="557"/>
                    </a:cxn>
                    <a:cxn ang="0">
                      <a:pos x="285" y="572"/>
                    </a:cxn>
                  </a:cxnLst>
                  <a:rect l="0" t="0" r="r" b="b"/>
                  <a:pathLst>
                    <a:path w="327" h="572">
                      <a:moveTo>
                        <a:pt x="285" y="572"/>
                      </a:moveTo>
                      <a:lnTo>
                        <a:pt x="0" y="0"/>
                      </a:lnTo>
                      <a:lnTo>
                        <a:pt x="327" y="557"/>
                      </a:lnTo>
                      <a:lnTo>
                        <a:pt x="285" y="5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36" name="Line 4668"/>
                <p:cNvSpPr>
                  <a:spLocks noChangeAspect="1" noChangeShapeType="1"/>
                </p:cNvSpPr>
                <p:nvPr/>
              </p:nvSpPr>
              <p:spPr bwMode="auto">
                <a:xfrm>
                  <a:off x="11168" y="10518"/>
                  <a:ext cx="347" cy="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37" name="Line 46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15" y="10491"/>
                  <a:ext cx="381" cy="1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38" name="Line 4670"/>
                <p:cNvSpPr>
                  <a:spLocks noChangeAspect="1" noChangeShapeType="1"/>
                </p:cNvSpPr>
                <p:nvPr/>
              </p:nvSpPr>
              <p:spPr bwMode="auto">
                <a:xfrm>
                  <a:off x="11993" y="10528"/>
                  <a:ext cx="168" cy="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39" name="Line 4671"/>
                <p:cNvSpPr>
                  <a:spLocks noChangeAspect="1" noChangeShapeType="1"/>
                </p:cNvSpPr>
                <p:nvPr/>
              </p:nvSpPr>
              <p:spPr bwMode="auto">
                <a:xfrm>
                  <a:off x="11382" y="10466"/>
                  <a:ext cx="13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40" name="Rectangle 46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0" y="10830"/>
                  <a:ext cx="95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/>
                </a:p>
              </p:txBody>
            </p:sp>
            <p:sp>
              <p:nvSpPr>
                <p:cNvPr id="11841" name="Rectangle 467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18" y="10830"/>
                  <a:ext cx="90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H</a:t>
                  </a:r>
                  <a:endParaRPr lang="fr-FR"/>
                </a:p>
              </p:txBody>
            </p:sp>
            <p:sp>
              <p:nvSpPr>
                <p:cNvPr id="11842" name="Line 4674"/>
                <p:cNvSpPr>
                  <a:spLocks noChangeAspect="1" noChangeShapeType="1"/>
                </p:cNvSpPr>
                <p:nvPr/>
              </p:nvSpPr>
              <p:spPr bwMode="auto">
                <a:xfrm>
                  <a:off x="11774" y="10706"/>
                  <a:ext cx="90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43" name="Rectangle 4675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4" y="10695"/>
                  <a:ext cx="94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/>
                </a:p>
              </p:txBody>
            </p:sp>
            <p:sp>
              <p:nvSpPr>
                <p:cNvPr id="11844" name="Rectangle 4676"/>
                <p:cNvSpPr>
                  <a:spLocks noChangeAspect="1" noChangeArrowheads="1"/>
                </p:cNvSpPr>
                <p:nvPr/>
              </p:nvSpPr>
              <p:spPr bwMode="auto">
                <a:xfrm>
                  <a:off x="10989" y="10695"/>
                  <a:ext cx="91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H</a:t>
                  </a:r>
                  <a:endParaRPr lang="fr-FR"/>
                </a:p>
              </p:txBody>
            </p:sp>
            <p:sp>
              <p:nvSpPr>
                <p:cNvPr id="11845" name="Line 4677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208" y="10769"/>
                  <a:ext cx="166" cy="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46" name="Line 46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993" y="10518"/>
                  <a:ext cx="175" cy="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47" name="Rectangle 4679"/>
                <p:cNvSpPr>
                  <a:spLocks noChangeAspect="1" noChangeArrowheads="1"/>
                </p:cNvSpPr>
                <p:nvPr/>
              </p:nvSpPr>
              <p:spPr bwMode="auto">
                <a:xfrm>
                  <a:off x="11490" y="10339"/>
                  <a:ext cx="96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/>
                </a:p>
              </p:txBody>
            </p:sp>
            <p:sp>
              <p:nvSpPr>
                <p:cNvPr id="11848" name="Rectangle 4680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8" y="10339"/>
                  <a:ext cx="91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H</a:t>
                  </a:r>
                  <a:endParaRPr lang="fr-FR"/>
                </a:p>
              </p:txBody>
            </p:sp>
            <p:sp>
              <p:nvSpPr>
                <p:cNvPr id="11849" name="Line 468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382" y="10419"/>
                  <a:ext cx="123" cy="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50" name="Freeform 4682"/>
                <p:cNvSpPr>
                  <a:spLocks noChangeAspect="1"/>
                </p:cNvSpPr>
                <p:nvPr/>
              </p:nvSpPr>
              <p:spPr bwMode="auto">
                <a:xfrm>
                  <a:off x="12161" y="10682"/>
                  <a:ext cx="180" cy="81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14" y="71"/>
                    </a:cxn>
                    <a:cxn ang="0">
                      <a:pos x="35" y="70"/>
                    </a:cxn>
                    <a:cxn ang="0">
                      <a:pos x="42" y="48"/>
                    </a:cxn>
                    <a:cxn ang="0">
                      <a:pos x="69" y="59"/>
                    </a:cxn>
                    <a:cxn ang="0">
                      <a:pos x="70" y="24"/>
                    </a:cxn>
                    <a:cxn ang="0">
                      <a:pos x="104" y="47"/>
                    </a:cxn>
                    <a:cxn ang="0">
                      <a:pos x="99" y="0"/>
                    </a:cxn>
                    <a:cxn ang="0">
                      <a:pos x="138" y="35"/>
                    </a:cxn>
                    <a:cxn ang="0">
                      <a:pos x="143" y="2"/>
                    </a:cxn>
                  </a:cxnLst>
                  <a:rect l="0" t="0" r="r" b="b"/>
                  <a:pathLst>
                    <a:path w="143" h="82">
                      <a:moveTo>
                        <a:pt x="0" y="82"/>
                      </a:moveTo>
                      <a:lnTo>
                        <a:pt x="14" y="71"/>
                      </a:lnTo>
                      <a:lnTo>
                        <a:pt x="35" y="70"/>
                      </a:lnTo>
                      <a:lnTo>
                        <a:pt x="42" y="48"/>
                      </a:lnTo>
                      <a:lnTo>
                        <a:pt x="69" y="59"/>
                      </a:lnTo>
                      <a:lnTo>
                        <a:pt x="70" y="24"/>
                      </a:lnTo>
                      <a:lnTo>
                        <a:pt x="104" y="47"/>
                      </a:lnTo>
                      <a:lnTo>
                        <a:pt x="99" y="0"/>
                      </a:lnTo>
                      <a:lnTo>
                        <a:pt x="138" y="35"/>
                      </a:lnTo>
                      <a:lnTo>
                        <a:pt x="143" y="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51" name="Rectangle 4683"/>
                <p:cNvSpPr>
                  <a:spLocks noChangeAspect="1" noChangeArrowheads="1"/>
                </p:cNvSpPr>
                <p:nvPr/>
              </p:nvSpPr>
              <p:spPr bwMode="auto">
                <a:xfrm>
                  <a:off x="12090" y="10892"/>
                  <a:ext cx="94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/>
                </a:p>
              </p:txBody>
            </p:sp>
            <p:sp>
              <p:nvSpPr>
                <p:cNvPr id="11852" name="Rectangle 4684"/>
                <p:cNvSpPr>
                  <a:spLocks noChangeAspect="1" noChangeArrowheads="1"/>
                </p:cNvSpPr>
                <p:nvPr/>
              </p:nvSpPr>
              <p:spPr bwMode="auto">
                <a:xfrm>
                  <a:off x="12178" y="10892"/>
                  <a:ext cx="9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  <a:latin typeface="Tahoma" pitchFamily="34" charset="0"/>
                    </a:rPr>
                    <a:t>H</a:t>
                  </a:r>
                  <a:endParaRPr lang="fr-FR"/>
                </a:p>
              </p:txBody>
            </p:sp>
            <p:sp>
              <p:nvSpPr>
                <p:cNvPr id="11853" name="Freeform 4685"/>
                <p:cNvSpPr>
                  <a:spLocks noChangeAspect="1"/>
                </p:cNvSpPr>
                <p:nvPr/>
              </p:nvSpPr>
              <p:spPr bwMode="auto">
                <a:xfrm>
                  <a:off x="12132" y="10763"/>
                  <a:ext cx="62" cy="13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6" y="17"/>
                    </a:cxn>
                    <a:cxn ang="0">
                      <a:pos x="16" y="35"/>
                    </a:cxn>
                    <a:cxn ang="0">
                      <a:pos x="34" y="53"/>
                    </a:cxn>
                    <a:cxn ang="0">
                      <a:pos x="8" y="71"/>
                    </a:cxn>
                    <a:cxn ang="0">
                      <a:pos x="42" y="89"/>
                    </a:cxn>
                    <a:cxn ang="0">
                      <a:pos x="0" y="107"/>
                    </a:cxn>
                    <a:cxn ang="0">
                      <a:pos x="50" y="125"/>
                    </a:cxn>
                    <a:cxn ang="0">
                      <a:pos x="23" y="136"/>
                    </a:cxn>
                  </a:cxnLst>
                  <a:rect l="0" t="0" r="r" b="b"/>
                  <a:pathLst>
                    <a:path w="50" h="136">
                      <a:moveTo>
                        <a:pt x="23" y="0"/>
                      </a:moveTo>
                      <a:lnTo>
                        <a:pt x="26" y="17"/>
                      </a:lnTo>
                      <a:lnTo>
                        <a:pt x="16" y="35"/>
                      </a:lnTo>
                      <a:lnTo>
                        <a:pt x="34" y="53"/>
                      </a:lnTo>
                      <a:lnTo>
                        <a:pt x="8" y="71"/>
                      </a:lnTo>
                      <a:lnTo>
                        <a:pt x="42" y="89"/>
                      </a:lnTo>
                      <a:lnTo>
                        <a:pt x="0" y="107"/>
                      </a:lnTo>
                      <a:lnTo>
                        <a:pt x="50" y="125"/>
                      </a:lnTo>
                      <a:lnTo>
                        <a:pt x="23" y="13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54" name="AutoShape 4686"/>
                <p:cNvSpPr>
                  <a:spLocks noChangeAspect="1" noChangeArrowheads="1"/>
                </p:cNvSpPr>
                <p:nvPr/>
              </p:nvSpPr>
              <p:spPr bwMode="auto">
                <a:xfrm rot="1857826">
                  <a:off x="10922" y="10203"/>
                  <a:ext cx="567" cy="95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11855" name="AutoShape 4687"/>
                <p:cNvSpPr>
                  <a:spLocks noChangeAspect="1" noChangeArrowheads="1"/>
                </p:cNvSpPr>
                <p:nvPr/>
              </p:nvSpPr>
              <p:spPr bwMode="auto">
                <a:xfrm rot="-2322091">
                  <a:off x="10408" y="10990"/>
                  <a:ext cx="567" cy="47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11856" name="AutoShape 4688"/>
                <p:cNvSpPr>
                  <a:spLocks noChangeAspect="1" noChangeArrowheads="1"/>
                </p:cNvSpPr>
                <p:nvPr/>
              </p:nvSpPr>
              <p:spPr bwMode="auto">
                <a:xfrm rot="-949569">
                  <a:off x="10270" y="10663"/>
                  <a:ext cx="568" cy="47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11857" name="AutoShape 4689"/>
                <p:cNvSpPr>
                  <a:spLocks noChangeAspect="1" noChangeArrowheads="1"/>
                </p:cNvSpPr>
                <p:nvPr/>
              </p:nvSpPr>
              <p:spPr bwMode="auto">
                <a:xfrm rot="-3156590">
                  <a:off x="11412" y="11103"/>
                  <a:ext cx="426" cy="89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11858" name="AutoShape 4690"/>
                <p:cNvSpPr>
                  <a:spLocks noChangeAspect="1" noChangeArrowheads="1"/>
                </p:cNvSpPr>
                <p:nvPr/>
              </p:nvSpPr>
              <p:spPr bwMode="auto">
                <a:xfrm>
                  <a:off x="10954" y="10142"/>
                  <a:ext cx="1577" cy="1044"/>
                </a:xfrm>
                <a:prstGeom prst="bracketPair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11859" name="Text Box 469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532" y="10949"/>
                  <a:ext cx="252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45720" tIns="22860" rIns="45720" bIns="22860"/>
                <a:lstStyle/>
                <a:p>
                  <a:pPr defTabSz="798513"/>
                  <a:r>
                    <a:rPr lang="fr-BE" sz="500">
                      <a:solidFill>
                        <a:srgbClr val="000000"/>
                      </a:solidFill>
                    </a:rPr>
                    <a:t>x</a:t>
                  </a:r>
                  <a:endParaRPr lang="fr-FR"/>
                </a:p>
              </p:txBody>
            </p:sp>
            <p:sp>
              <p:nvSpPr>
                <p:cNvPr id="11860" name="Rectangle 4692"/>
                <p:cNvSpPr>
                  <a:spLocks noChangeAspect="1" noChangeArrowheads="1"/>
                </p:cNvSpPr>
                <p:nvPr/>
              </p:nvSpPr>
              <p:spPr bwMode="auto">
                <a:xfrm>
                  <a:off x="11885" y="10415"/>
                  <a:ext cx="94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 sz="1800"/>
                </a:p>
              </p:txBody>
            </p:sp>
            <p:sp>
              <p:nvSpPr>
                <p:cNvPr id="11861" name="Freeform 4693"/>
                <p:cNvSpPr>
                  <a:spLocks noChangeAspect="1"/>
                </p:cNvSpPr>
                <p:nvPr/>
              </p:nvSpPr>
              <p:spPr bwMode="auto">
                <a:xfrm>
                  <a:off x="11770" y="10694"/>
                  <a:ext cx="391" cy="69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560" y="133"/>
                    </a:cxn>
                    <a:cxn ang="0">
                      <a:pos x="7" y="0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560" h="133">
                      <a:moveTo>
                        <a:pt x="0" y="46"/>
                      </a:moveTo>
                      <a:lnTo>
                        <a:pt x="560" y="133"/>
                      </a:lnTo>
                      <a:lnTo>
                        <a:pt x="7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62" name="Freeform 4694"/>
                <p:cNvSpPr>
                  <a:spLocks noChangeAspect="1"/>
                </p:cNvSpPr>
                <p:nvPr/>
              </p:nvSpPr>
              <p:spPr bwMode="auto">
                <a:xfrm>
                  <a:off x="11349" y="10695"/>
                  <a:ext cx="431" cy="116"/>
                </a:xfrm>
                <a:custGeom>
                  <a:avLst/>
                  <a:gdLst/>
                  <a:ahLst/>
                  <a:cxnLst>
                    <a:cxn ang="0">
                      <a:pos x="618" y="40"/>
                    </a:cxn>
                    <a:cxn ang="0">
                      <a:pos x="609" y="21"/>
                    </a:cxn>
                    <a:cxn ang="0">
                      <a:pos x="600" y="0"/>
                    </a:cxn>
                    <a:cxn ang="0">
                      <a:pos x="0" y="201"/>
                    </a:cxn>
                    <a:cxn ang="0">
                      <a:pos x="36" y="211"/>
                    </a:cxn>
                    <a:cxn ang="0">
                      <a:pos x="74" y="220"/>
                    </a:cxn>
                    <a:cxn ang="0">
                      <a:pos x="618" y="40"/>
                    </a:cxn>
                  </a:cxnLst>
                  <a:rect l="0" t="0" r="r" b="b"/>
                  <a:pathLst>
                    <a:path w="618" h="220">
                      <a:moveTo>
                        <a:pt x="618" y="40"/>
                      </a:moveTo>
                      <a:lnTo>
                        <a:pt x="609" y="21"/>
                      </a:lnTo>
                      <a:lnTo>
                        <a:pt x="600" y="0"/>
                      </a:lnTo>
                      <a:lnTo>
                        <a:pt x="0" y="201"/>
                      </a:lnTo>
                      <a:lnTo>
                        <a:pt x="36" y="211"/>
                      </a:lnTo>
                      <a:lnTo>
                        <a:pt x="74" y="220"/>
                      </a:lnTo>
                      <a:lnTo>
                        <a:pt x="618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63" name="Freeform 4695"/>
                <p:cNvSpPr>
                  <a:spLocks noChangeAspect="1"/>
                </p:cNvSpPr>
                <p:nvPr/>
              </p:nvSpPr>
              <p:spPr bwMode="auto">
                <a:xfrm>
                  <a:off x="11168" y="10518"/>
                  <a:ext cx="227" cy="300"/>
                </a:xfrm>
                <a:custGeom>
                  <a:avLst/>
                  <a:gdLst/>
                  <a:ahLst/>
                  <a:cxnLst>
                    <a:cxn ang="0">
                      <a:pos x="285" y="572"/>
                    </a:cxn>
                    <a:cxn ang="0">
                      <a:pos x="0" y="0"/>
                    </a:cxn>
                    <a:cxn ang="0">
                      <a:pos x="327" y="557"/>
                    </a:cxn>
                    <a:cxn ang="0">
                      <a:pos x="285" y="572"/>
                    </a:cxn>
                  </a:cxnLst>
                  <a:rect l="0" t="0" r="r" b="b"/>
                  <a:pathLst>
                    <a:path w="327" h="572">
                      <a:moveTo>
                        <a:pt x="285" y="572"/>
                      </a:moveTo>
                      <a:lnTo>
                        <a:pt x="0" y="0"/>
                      </a:lnTo>
                      <a:lnTo>
                        <a:pt x="327" y="557"/>
                      </a:lnTo>
                      <a:lnTo>
                        <a:pt x="285" y="5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64" name="Line 4696"/>
                <p:cNvSpPr>
                  <a:spLocks noChangeAspect="1" noChangeShapeType="1"/>
                </p:cNvSpPr>
                <p:nvPr/>
              </p:nvSpPr>
              <p:spPr bwMode="auto">
                <a:xfrm>
                  <a:off x="11168" y="10518"/>
                  <a:ext cx="347" cy="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65" name="Line 46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515" y="10491"/>
                  <a:ext cx="381" cy="1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66" name="Line 4698"/>
                <p:cNvSpPr>
                  <a:spLocks noChangeAspect="1" noChangeShapeType="1"/>
                </p:cNvSpPr>
                <p:nvPr/>
              </p:nvSpPr>
              <p:spPr bwMode="auto">
                <a:xfrm>
                  <a:off x="11993" y="10528"/>
                  <a:ext cx="168" cy="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67" name="Line 4699"/>
                <p:cNvSpPr>
                  <a:spLocks noChangeAspect="1" noChangeShapeType="1"/>
                </p:cNvSpPr>
                <p:nvPr/>
              </p:nvSpPr>
              <p:spPr bwMode="auto">
                <a:xfrm>
                  <a:off x="11382" y="10466"/>
                  <a:ext cx="133" cy="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68" name="Rectangle 4700"/>
                <p:cNvSpPr>
                  <a:spLocks noChangeAspect="1" noChangeArrowheads="1"/>
                </p:cNvSpPr>
                <p:nvPr/>
              </p:nvSpPr>
              <p:spPr bwMode="auto">
                <a:xfrm>
                  <a:off x="11830" y="10830"/>
                  <a:ext cx="95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 sz="1800"/>
                </a:p>
              </p:txBody>
            </p:sp>
            <p:sp>
              <p:nvSpPr>
                <p:cNvPr id="11869" name="Rectangle 470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18" y="10830"/>
                  <a:ext cx="90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>
                      <a:solidFill>
                        <a:srgbClr val="000000"/>
                      </a:solidFill>
                      <a:latin typeface="Tahoma" pitchFamily="34" charset="0"/>
                    </a:rPr>
                    <a:t>H</a:t>
                  </a:r>
                  <a:endParaRPr lang="fr-FR" sz="1800"/>
                </a:p>
              </p:txBody>
            </p:sp>
            <p:sp>
              <p:nvSpPr>
                <p:cNvPr id="11870" name="Line 4702"/>
                <p:cNvSpPr>
                  <a:spLocks noChangeAspect="1" noChangeShapeType="1"/>
                </p:cNvSpPr>
                <p:nvPr/>
              </p:nvSpPr>
              <p:spPr bwMode="auto">
                <a:xfrm>
                  <a:off x="11774" y="10706"/>
                  <a:ext cx="90" cy="1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71" name="Rectangle 4703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4" y="10695"/>
                  <a:ext cx="94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 sz="1800"/>
                </a:p>
              </p:txBody>
            </p:sp>
            <p:sp>
              <p:nvSpPr>
                <p:cNvPr id="11872" name="Rectangle 4704"/>
                <p:cNvSpPr>
                  <a:spLocks noChangeAspect="1" noChangeArrowheads="1"/>
                </p:cNvSpPr>
                <p:nvPr/>
              </p:nvSpPr>
              <p:spPr bwMode="auto">
                <a:xfrm>
                  <a:off x="10989" y="10695"/>
                  <a:ext cx="91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>
                      <a:solidFill>
                        <a:srgbClr val="000000"/>
                      </a:solidFill>
                      <a:latin typeface="Tahoma" pitchFamily="34" charset="0"/>
                    </a:rPr>
                    <a:t>H</a:t>
                  </a:r>
                  <a:endParaRPr lang="fr-FR" sz="1800"/>
                </a:p>
              </p:txBody>
            </p:sp>
            <p:sp>
              <p:nvSpPr>
                <p:cNvPr id="11873" name="Line 470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1208" y="10769"/>
                  <a:ext cx="166" cy="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74" name="Line 470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993" y="10518"/>
                  <a:ext cx="175" cy="6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75" name="Rectangle 4707"/>
                <p:cNvSpPr>
                  <a:spLocks noChangeAspect="1" noChangeArrowheads="1"/>
                </p:cNvSpPr>
                <p:nvPr/>
              </p:nvSpPr>
              <p:spPr bwMode="auto">
                <a:xfrm>
                  <a:off x="11490" y="10339"/>
                  <a:ext cx="96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endParaRPr lang="fr-FR" sz="1800"/>
                </a:p>
              </p:txBody>
            </p:sp>
            <p:sp>
              <p:nvSpPr>
                <p:cNvPr id="11876" name="Rectangle 4708"/>
                <p:cNvSpPr>
                  <a:spLocks noChangeAspect="1" noChangeArrowheads="1"/>
                </p:cNvSpPr>
                <p:nvPr/>
              </p:nvSpPr>
              <p:spPr bwMode="auto">
                <a:xfrm>
                  <a:off x="11578" y="10339"/>
                  <a:ext cx="91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endParaRPr lang="fr-FR" sz="1800"/>
                </a:p>
              </p:txBody>
            </p:sp>
            <p:sp>
              <p:nvSpPr>
                <p:cNvPr id="11877" name="Line 470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1382" y="10419"/>
                  <a:ext cx="123" cy="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78" name="Freeform 4710"/>
                <p:cNvSpPr>
                  <a:spLocks noChangeAspect="1"/>
                </p:cNvSpPr>
                <p:nvPr/>
              </p:nvSpPr>
              <p:spPr bwMode="auto">
                <a:xfrm>
                  <a:off x="12161" y="10682"/>
                  <a:ext cx="180" cy="81"/>
                </a:xfrm>
                <a:custGeom>
                  <a:avLst/>
                  <a:gdLst/>
                  <a:ahLst/>
                  <a:cxnLst>
                    <a:cxn ang="0">
                      <a:pos x="0" y="82"/>
                    </a:cxn>
                    <a:cxn ang="0">
                      <a:pos x="14" y="71"/>
                    </a:cxn>
                    <a:cxn ang="0">
                      <a:pos x="35" y="70"/>
                    </a:cxn>
                    <a:cxn ang="0">
                      <a:pos x="42" y="48"/>
                    </a:cxn>
                    <a:cxn ang="0">
                      <a:pos x="69" y="59"/>
                    </a:cxn>
                    <a:cxn ang="0">
                      <a:pos x="70" y="24"/>
                    </a:cxn>
                    <a:cxn ang="0">
                      <a:pos x="104" y="47"/>
                    </a:cxn>
                    <a:cxn ang="0">
                      <a:pos x="99" y="0"/>
                    </a:cxn>
                    <a:cxn ang="0">
                      <a:pos x="138" y="35"/>
                    </a:cxn>
                    <a:cxn ang="0">
                      <a:pos x="143" y="2"/>
                    </a:cxn>
                  </a:cxnLst>
                  <a:rect l="0" t="0" r="r" b="b"/>
                  <a:pathLst>
                    <a:path w="143" h="82">
                      <a:moveTo>
                        <a:pt x="0" y="82"/>
                      </a:moveTo>
                      <a:lnTo>
                        <a:pt x="14" y="71"/>
                      </a:lnTo>
                      <a:lnTo>
                        <a:pt x="35" y="70"/>
                      </a:lnTo>
                      <a:lnTo>
                        <a:pt x="42" y="48"/>
                      </a:lnTo>
                      <a:lnTo>
                        <a:pt x="69" y="59"/>
                      </a:lnTo>
                      <a:lnTo>
                        <a:pt x="70" y="24"/>
                      </a:lnTo>
                      <a:lnTo>
                        <a:pt x="104" y="47"/>
                      </a:lnTo>
                      <a:lnTo>
                        <a:pt x="99" y="0"/>
                      </a:lnTo>
                      <a:lnTo>
                        <a:pt x="138" y="35"/>
                      </a:lnTo>
                      <a:lnTo>
                        <a:pt x="143" y="2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79" name="Rectangle 4711"/>
                <p:cNvSpPr>
                  <a:spLocks noChangeAspect="1" noChangeArrowheads="1"/>
                </p:cNvSpPr>
                <p:nvPr/>
              </p:nvSpPr>
              <p:spPr bwMode="auto">
                <a:xfrm>
                  <a:off x="12090" y="10892"/>
                  <a:ext cx="94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>
                      <a:solidFill>
                        <a:srgbClr val="000000"/>
                      </a:solidFill>
                      <a:latin typeface="Tahoma" pitchFamily="34" charset="0"/>
                    </a:rPr>
                    <a:t>O</a:t>
                  </a:r>
                  <a:endParaRPr lang="fr-FR" sz="1800"/>
                </a:p>
              </p:txBody>
            </p:sp>
            <p:sp>
              <p:nvSpPr>
                <p:cNvPr id="11880" name="Rectangle 4712"/>
                <p:cNvSpPr>
                  <a:spLocks noChangeAspect="1" noChangeArrowheads="1"/>
                </p:cNvSpPr>
                <p:nvPr/>
              </p:nvSpPr>
              <p:spPr bwMode="auto">
                <a:xfrm>
                  <a:off x="12178" y="10892"/>
                  <a:ext cx="9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>
                      <a:solidFill>
                        <a:srgbClr val="000000"/>
                      </a:solidFill>
                      <a:latin typeface="Tahoma" pitchFamily="34" charset="0"/>
                    </a:rPr>
                    <a:t>H</a:t>
                  </a:r>
                  <a:endParaRPr lang="fr-FR" sz="1800"/>
                </a:p>
              </p:txBody>
            </p:sp>
            <p:sp>
              <p:nvSpPr>
                <p:cNvPr id="11881" name="Freeform 4713"/>
                <p:cNvSpPr>
                  <a:spLocks noChangeAspect="1"/>
                </p:cNvSpPr>
                <p:nvPr/>
              </p:nvSpPr>
              <p:spPr bwMode="auto">
                <a:xfrm>
                  <a:off x="12132" y="10763"/>
                  <a:ext cx="62" cy="13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6" y="17"/>
                    </a:cxn>
                    <a:cxn ang="0">
                      <a:pos x="16" y="35"/>
                    </a:cxn>
                    <a:cxn ang="0">
                      <a:pos x="34" y="53"/>
                    </a:cxn>
                    <a:cxn ang="0">
                      <a:pos x="8" y="71"/>
                    </a:cxn>
                    <a:cxn ang="0">
                      <a:pos x="42" y="89"/>
                    </a:cxn>
                    <a:cxn ang="0">
                      <a:pos x="0" y="107"/>
                    </a:cxn>
                    <a:cxn ang="0">
                      <a:pos x="50" y="125"/>
                    </a:cxn>
                    <a:cxn ang="0">
                      <a:pos x="23" y="136"/>
                    </a:cxn>
                  </a:cxnLst>
                  <a:rect l="0" t="0" r="r" b="b"/>
                  <a:pathLst>
                    <a:path w="50" h="136">
                      <a:moveTo>
                        <a:pt x="23" y="0"/>
                      </a:moveTo>
                      <a:lnTo>
                        <a:pt x="26" y="17"/>
                      </a:lnTo>
                      <a:lnTo>
                        <a:pt x="16" y="35"/>
                      </a:lnTo>
                      <a:lnTo>
                        <a:pt x="34" y="53"/>
                      </a:lnTo>
                      <a:lnTo>
                        <a:pt x="8" y="71"/>
                      </a:lnTo>
                      <a:lnTo>
                        <a:pt x="42" y="89"/>
                      </a:lnTo>
                      <a:lnTo>
                        <a:pt x="0" y="107"/>
                      </a:lnTo>
                      <a:lnTo>
                        <a:pt x="50" y="125"/>
                      </a:lnTo>
                      <a:lnTo>
                        <a:pt x="23" y="13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882" name="Rectangle 4714"/>
                <p:cNvSpPr>
                  <a:spLocks noChangeAspect="1" noChangeArrowheads="1"/>
                </p:cNvSpPr>
                <p:nvPr/>
              </p:nvSpPr>
              <p:spPr bwMode="auto">
                <a:xfrm>
                  <a:off x="12355" y="10595"/>
                  <a:ext cx="90" cy="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798513"/>
                  <a:r>
                    <a:rPr lang="fr-BE" sz="1800" dirty="0">
                      <a:solidFill>
                        <a:srgbClr val="000000"/>
                      </a:solidFill>
                      <a:latin typeface="Tahoma" pitchFamily="34" charset="0"/>
                    </a:rPr>
                    <a:t>H</a:t>
                  </a:r>
                  <a:endParaRPr lang="fr-FR" sz="1800" dirty="0"/>
                </a:p>
              </p:txBody>
            </p:sp>
            <p:sp>
              <p:nvSpPr>
                <p:cNvPr id="11883" name="Text Box 47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0954" y="9878"/>
                  <a:ext cx="1599" cy="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45720" tIns="22860" rIns="45720" bIns="22860"/>
                <a:lstStyle/>
                <a:p>
                  <a:pPr algn="ctr" defTabSz="798513"/>
                  <a:r>
                    <a:rPr lang="fr-BE" sz="2400" dirty="0" err="1" smtClean="0">
                      <a:solidFill>
                        <a:srgbClr val="000000"/>
                      </a:solidFill>
                      <a:latin typeface="Tahoma" pitchFamily="34" charset="0"/>
                    </a:rPr>
                    <a:t>Reducing</a:t>
                  </a:r>
                  <a:r>
                    <a:rPr lang="fr-BE" sz="2400" dirty="0" smtClean="0">
                      <a:solidFill>
                        <a:srgbClr val="000000"/>
                      </a:solidFill>
                      <a:latin typeface="Tahoma" pitchFamily="34" charset="0"/>
                    </a:rPr>
                    <a:t> end</a:t>
                  </a:r>
                  <a:endParaRPr lang="fr-FR" sz="2400" dirty="0">
                    <a:latin typeface="Tahoma" pitchFamily="34" charset="0"/>
                  </a:endParaRPr>
                </a:p>
              </p:txBody>
            </p:sp>
            <p:sp>
              <p:nvSpPr>
                <p:cNvPr id="11884" name="AutoShape 4716"/>
                <p:cNvSpPr>
                  <a:spLocks noChangeAspect="1" noChangeArrowheads="1"/>
                </p:cNvSpPr>
                <p:nvPr/>
              </p:nvSpPr>
              <p:spPr bwMode="auto">
                <a:xfrm rot="1857826">
                  <a:off x="10920" y="10203"/>
                  <a:ext cx="567" cy="95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11885" name="AutoShape 4717"/>
                <p:cNvSpPr>
                  <a:spLocks noChangeAspect="1" noChangeArrowheads="1"/>
                </p:cNvSpPr>
                <p:nvPr/>
              </p:nvSpPr>
              <p:spPr bwMode="auto">
                <a:xfrm rot="19277909">
                  <a:off x="10406" y="10990"/>
                  <a:ext cx="567" cy="47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11886" name="AutoShape 4718"/>
                <p:cNvSpPr>
                  <a:spLocks noChangeAspect="1" noChangeArrowheads="1"/>
                </p:cNvSpPr>
                <p:nvPr/>
              </p:nvSpPr>
              <p:spPr bwMode="auto">
                <a:xfrm rot="20650431">
                  <a:off x="10268" y="10663"/>
                  <a:ext cx="568" cy="47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  <p:sp>
              <p:nvSpPr>
                <p:cNvPr id="11887" name="AutoShape 4719"/>
                <p:cNvSpPr>
                  <a:spLocks noChangeAspect="1" noChangeArrowheads="1"/>
                </p:cNvSpPr>
                <p:nvPr/>
              </p:nvSpPr>
              <p:spPr bwMode="auto">
                <a:xfrm rot="18443410">
                  <a:off x="11410" y="11103"/>
                  <a:ext cx="426" cy="89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fr-FR"/>
                </a:p>
              </p:txBody>
            </p:sp>
          </p:grpSp>
          <p:sp>
            <p:nvSpPr>
              <p:cNvPr id="11779" name="AutoShape 4611"/>
              <p:cNvSpPr>
                <a:spLocks noChangeAspect="1" noChangeArrowheads="1"/>
              </p:cNvSpPr>
              <p:nvPr/>
            </p:nvSpPr>
            <p:spPr bwMode="auto">
              <a:xfrm>
                <a:off x="14189" y="16651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33B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80" name="AutoShape 4612"/>
              <p:cNvSpPr>
                <a:spLocks noChangeAspect="1" noChangeArrowheads="1"/>
              </p:cNvSpPr>
              <p:nvPr/>
            </p:nvSpPr>
            <p:spPr bwMode="auto">
              <a:xfrm>
                <a:off x="14981" y="18380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66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81" name="AutoShape 4613"/>
              <p:cNvSpPr>
                <a:spLocks noChangeAspect="1" noChangeArrowheads="1"/>
              </p:cNvSpPr>
              <p:nvPr/>
            </p:nvSpPr>
            <p:spPr bwMode="auto">
              <a:xfrm>
                <a:off x="13469" y="17515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82" name="AutoShape 4614"/>
              <p:cNvSpPr>
                <a:spLocks noChangeAspect="1" noChangeArrowheads="1"/>
              </p:cNvSpPr>
              <p:nvPr/>
            </p:nvSpPr>
            <p:spPr bwMode="auto">
              <a:xfrm>
                <a:off x="13757" y="18164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99CC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52" name="AutoShape 4784"/>
              <p:cNvSpPr>
                <a:spLocks noChangeAspect="1" noChangeArrowheads="1"/>
              </p:cNvSpPr>
              <p:nvPr/>
            </p:nvSpPr>
            <p:spPr bwMode="auto">
              <a:xfrm rot="7066006">
                <a:off x="16232" y="17604"/>
                <a:ext cx="2161" cy="433"/>
              </a:xfrm>
              <a:prstGeom prst="rightArrow">
                <a:avLst>
                  <a:gd name="adj1" fmla="val 50000"/>
                  <a:gd name="adj2" fmla="val 124769"/>
                </a:avLst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02" name="AutoShape 4834"/>
              <p:cNvSpPr>
                <a:spLocks noChangeAspect="1" noChangeArrowheads="1"/>
              </p:cNvSpPr>
              <p:nvPr/>
            </p:nvSpPr>
            <p:spPr bwMode="auto">
              <a:xfrm>
                <a:off x="13109" y="16219"/>
                <a:ext cx="7345" cy="2809"/>
              </a:xfrm>
              <a:prstGeom prst="roundRect">
                <a:avLst>
                  <a:gd name="adj" fmla="val 16667"/>
                </a:avLst>
              </a:prstGeom>
              <a:noFill/>
              <a:ln w="5080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77" name="Text Box 4909"/>
              <p:cNvSpPr txBox="1">
                <a:spLocks noChangeArrowheads="1"/>
              </p:cNvSpPr>
              <p:nvPr/>
            </p:nvSpPr>
            <p:spPr bwMode="auto">
              <a:xfrm>
                <a:off x="15463" y="17149"/>
                <a:ext cx="363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798513">
                  <a:spcBef>
                    <a:spcPct val="50000"/>
                  </a:spcBef>
                </a:pPr>
                <a:r>
                  <a:rPr lang="fr-BE" sz="1800">
                    <a:latin typeface="Tahoma" pitchFamily="34" charset="0"/>
                  </a:rPr>
                  <a:t>OH</a:t>
                </a:r>
                <a:endParaRPr lang="fr-FR" sz="1800">
                  <a:latin typeface="Tahoma" pitchFamily="34" charset="0"/>
                </a:endParaRPr>
              </a:p>
            </p:txBody>
          </p:sp>
        </p:grpSp>
        <p:sp>
          <p:nvSpPr>
            <p:cNvPr id="12093" name="Text Box 4925"/>
            <p:cNvSpPr txBox="1">
              <a:spLocks noChangeArrowheads="1"/>
            </p:cNvSpPr>
            <p:nvPr/>
          </p:nvSpPr>
          <p:spPr bwMode="auto">
            <a:xfrm>
              <a:off x="17550" y="17992"/>
              <a:ext cx="2767" cy="446"/>
            </a:xfrm>
            <a:prstGeom prst="rect">
              <a:avLst/>
            </a:prstGeom>
            <a:noFill/>
            <a:ln w="76200" algn="ctr">
              <a:solidFill>
                <a:srgbClr val="FF33B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98513">
                <a:spcBef>
                  <a:spcPct val="50000"/>
                </a:spcBef>
              </a:pPr>
              <a:r>
                <a:rPr lang="fr-BE" sz="4000" b="1" dirty="0" err="1">
                  <a:latin typeface="Calibri" pitchFamily="34" charset="0"/>
                </a:rPr>
                <a:t>Transglucosylation</a:t>
              </a:r>
              <a:endParaRPr lang="fr-FR" sz="4000" b="1" dirty="0">
                <a:latin typeface="Calibri" pitchFamily="34" charset="0"/>
              </a:endParaRPr>
            </a:p>
          </p:txBody>
        </p:sp>
      </p:grpSp>
      <p:sp>
        <p:nvSpPr>
          <p:cNvPr id="12097" name="Text Box 4929"/>
          <p:cNvSpPr txBox="1">
            <a:spLocks noChangeArrowheads="1"/>
          </p:cNvSpPr>
          <p:nvPr/>
        </p:nvSpPr>
        <p:spPr bwMode="auto">
          <a:xfrm>
            <a:off x="25635098" y="34172152"/>
            <a:ext cx="4176464" cy="864096"/>
          </a:xfrm>
          <a:prstGeom prst="rect">
            <a:avLst/>
          </a:prstGeom>
          <a:noFill/>
          <a:ln w="762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anchor="ctr" anchorCtr="0"/>
          <a:lstStyle/>
          <a:p>
            <a:pPr algn="ctr" defTabSz="798513"/>
            <a:r>
              <a:rPr lang="fr-BE" sz="4000" b="1" dirty="0">
                <a:latin typeface="Calibri" pitchFamily="34" charset="0"/>
              </a:rPr>
              <a:t>Digestible fraction</a:t>
            </a:r>
            <a:endParaRPr lang="fr-FR" sz="4000" b="1" dirty="0">
              <a:latin typeface="Calibri" pitchFamily="34" charset="0"/>
            </a:endParaRPr>
          </a:p>
        </p:txBody>
      </p:sp>
      <p:pic>
        <p:nvPicPr>
          <p:cNvPr id="12110" name="Picture 4942" descr="Logo Gemblou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82970" y="1552528"/>
            <a:ext cx="5408527" cy="1788564"/>
          </a:xfrm>
          <a:prstGeom prst="rect">
            <a:avLst/>
          </a:prstGeom>
          <a:noFill/>
        </p:spPr>
      </p:pic>
      <p:pic>
        <p:nvPicPr>
          <p:cNvPr id="12122" name="Picture 4954" descr="Afficher l'image en taille réel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7074" y="1552528"/>
            <a:ext cx="3959225" cy="2135187"/>
          </a:xfrm>
          <a:prstGeom prst="rect">
            <a:avLst/>
          </a:prstGeom>
          <a:noFill/>
        </p:spPr>
      </p:pic>
      <p:sp>
        <p:nvSpPr>
          <p:cNvPr id="12131" name="Line 4963"/>
          <p:cNvSpPr>
            <a:spLocks noChangeShapeType="1"/>
          </p:cNvSpPr>
          <p:nvPr/>
        </p:nvSpPr>
        <p:spPr bwMode="auto">
          <a:xfrm flipV="1">
            <a:off x="1447800" y="4576864"/>
            <a:ext cx="332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132" name="Line 4964"/>
          <p:cNvSpPr>
            <a:spLocks noChangeShapeType="1"/>
          </p:cNvSpPr>
          <p:nvPr/>
        </p:nvSpPr>
        <p:spPr bwMode="auto">
          <a:xfrm>
            <a:off x="1362421" y="16962240"/>
            <a:ext cx="32913637" cy="34925"/>
          </a:xfrm>
          <a:prstGeom prst="line">
            <a:avLst/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3" name="Groupe 262"/>
          <p:cNvGrpSpPr/>
          <p:nvPr/>
        </p:nvGrpSpPr>
        <p:grpSpPr>
          <a:xfrm rot="6834298">
            <a:off x="30044199" y="33272931"/>
            <a:ext cx="2448271" cy="1944216"/>
            <a:chOff x="18866346" y="34172427"/>
            <a:chExt cx="2448271" cy="1944216"/>
          </a:xfrm>
        </p:grpSpPr>
        <p:sp>
          <p:nvSpPr>
            <p:cNvPr id="12161" name="Line 4993"/>
            <p:cNvSpPr>
              <a:spLocks noChangeShapeType="1"/>
            </p:cNvSpPr>
            <p:nvPr/>
          </p:nvSpPr>
          <p:spPr bwMode="auto">
            <a:xfrm>
              <a:off x="19442409" y="34172427"/>
              <a:ext cx="1152129" cy="1944216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2162" name="Line 4994"/>
            <p:cNvSpPr>
              <a:spLocks noChangeShapeType="1"/>
            </p:cNvSpPr>
            <p:nvPr/>
          </p:nvSpPr>
          <p:spPr bwMode="auto">
            <a:xfrm flipH="1" flipV="1">
              <a:off x="18866346" y="35180539"/>
              <a:ext cx="2448271" cy="72008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1" name="Groupe 330"/>
          <p:cNvGrpSpPr/>
          <p:nvPr/>
        </p:nvGrpSpPr>
        <p:grpSpPr>
          <a:xfrm>
            <a:off x="1224386" y="32659984"/>
            <a:ext cx="7201792" cy="6580022"/>
            <a:chOff x="8208170" y="34644954"/>
            <a:chExt cx="7201792" cy="6580022"/>
          </a:xfrm>
        </p:grpSpPr>
        <p:sp>
          <p:nvSpPr>
            <p:cNvPr id="304" name="AutoShape 4829"/>
            <p:cNvSpPr>
              <a:spLocks noChangeAspect="1" noChangeArrowheads="1"/>
            </p:cNvSpPr>
            <p:nvPr/>
          </p:nvSpPr>
          <p:spPr bwMode="auto">
            <a:xfrm>
              <a:off x="12745666" y="37373478"/>
              <a:ext cx="720080" cy="617093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C000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330" name="Groupe 329"/>
            <p:cNvGrpSpPr/>
            <p:nvPr/>
          </p:nvGrpSpPr>
          <p:grpSpPr>
            <a:xfrm>
              <a:off x="8208170" y="34644954"/>
              <a:ext cx="7201792" cy="6580022"/>
              <a:chOff x="12384634" y="38245354"/>
              <a:chExt cx="7201792" cy="6580022"/>
            </a:xfrm>
          </p:grpSpPr>
          <p:grpSp>
            <p:nvGrpSpPr>
              <p:cNvPr id="286" name="Groupe 285"/>
              <p:cNvGrpSpPr>
                <a:grpSpLocks noChangeAspect="1"/>
              </p:cNvGrpSpPr>
              <p:nvPr/>
            </p:nvGrpSpPr>
            <p:grpSpPr>
              <a:xfrm>
                <a:off x="13177924" y="39211560"/>
                <a:ext cx="6047473" cy="5613816"/>
                <a:chOff x="4140991" y="993168"/>
                <a:chExt cx="3023330" cy="2660694"/>
              </a:xfrm>
            </p:grpSpPr>
            <p:grpSp>
              <p:nvGrpSpPr>
                <p:cNvPr id="287" name="Group 43"/>
                <p:cNvGrpSpPr>
                  <a:grpSpLocks/>
                </p:cNvGrpSpPr>
                <p:nvPr/>
              </p:nvGrpSpPr>
              <p:grpSpPr bwMode="auto">
                <a:xfrm>
                  <a:off x="4140991" y="993168"/>
                  <a:ext cx="2843523" cy="1210778"/>
                  <a:chOff x="4106" y="2126"/>
                  <a:chExt cx="2741" cy="1070"/>
                </a:xfrm>
              </p:grpSpPr>
              <p:sp>
                <p:nvSpPr>
                  <p:cNvPr id="29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5702" y="2126"/>
                    <a:ext cx="590" cy="44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fr-BE" sz="3600" dirty="0">
                        <a:latin typeface="Century Gothic" pitchFamily="34" charset="0"/>
                      </a:rPr>
                      <a:t>Zn</a:t>
                    </a:r>
                    <a:r>
                      <a:rPr lang="fr-BE" sz="3600" baseline="30000" dirty="0">
                        <a:latin typeface="Century Gothic" pitchFamily="34" charset="0"/>
                      </a:rPr>
                      <a:t>2+</a:t>
                    </a:r>
                    <a:endParaRPr lang="fr-FR" sz="3600" baseline="30000" dirty="0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28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106" y="2337"/>
                    <a:ext cx="563" cy="438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fr-BE" sz="3600" dirty="0">
                        <a:latin typeface="Century Gothic" pitchFamily="34" charset="0"/>
                      </a:rPr>
                      <a:t>Ca</a:t>
                    </a:r>
                    <a:r>
                      <a:rPr lang="fr-BE" sz="3600" baseline="30000" dirty="0">
                        <a:latin typeface="Century Gothic" pitchFamily="34" charset="0"/>
                      </a:rPr>
                      <a:t>2+</a:t>
                    </a:r>
                    <a:endParaRPr lang="fr-FR" sz="3600" baseline="30000" dirty="0">
                      <a:latin typeface="Century Gothic" pitchFamily="34" charset="0"/>
                    </a:endParaRPr>
                  </a:p>
                </p:txBody>
              </p:sp>
              <p:sp>
                <p:nvSpPr>
                  <p:cNvPr id="29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6264" y="2730"/>
                    <a:ext cx="583" cy="466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fr-BE" sz="3600" dirty="0">
                        <a:latin typeface="Century Gothic" pitchFamily="34" charset="0"/>
                      </a:rPr>
                      <a:t>Mg</a:t>
                    </a:r>
                    <a:r>
                      <a:rPr lang="fr-BE" sz="3600" baseline="30000" dirty="0">
                        <a:latin typeface="Century Gothic" pitchFamily="34" charset="0"/>
                      </a:rPr>
                      <a:t>2+</a:t>
                    </a:r>
                    <a:endParaRPr lang="fr-FR" sz="3600" baseline="30000" dirty="0">
                      <a:latin typeface="Century Gothic" pitchFamily="34" charset="0"/>
                    </a:endParaRPr>
                  </a:p>
                </p:txBody>
              </p:sp>
            </p:grpSp>
            <p:sp>
              <p:nvSpPr>
                <p:cNvPr id="288" name="ZoneTexte 287"/>
                <p:cNvSpPr txBox="1"/>
                <p:nvPr/>
              </p:nvSpPr>
              <p:spPr>
                <a:xfrm>
                  <a:off x="4356386" y="3026612"/>
                  <a:ext cx="2807935" cy="627250"/>
                </a:xfrm>
                <a:prstGeom prst="rect">
                  <a:avLst/>
                </a:prstGeom>
                <a:noFill/>
                <a:ln w="76200">
                  <a:solidFill>
                    <a:srgbClr val="FF33B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BE" sz="4000" b="1" dirty="0" err="1" smtClean="0">
                      <a:latin typeface="Century Gothic" pitchFamily="34" charset="0"/>
                    </a:rPr>
                    <a:t>Highly</a:t>
                  </a:r>
                  <a:r>
                    <a:rPr lang="fr-BE" sz="4000" b="1" dirty="0" smtClean="0">
                      <a:latin typeface="Century Gothic" pitchFamily="34" charset="0"/>
                    </a:rPr>
                    <a:t> </a:t>
                  </a:r>
                  <a:r>
                    <a:rPr lang="fr-BE" sz="4000" b="1" dirty="0" err="1" smtClean="0">
                      <a:latin typeface="Century Gothic" pitchFamily="34" charset="0"/>
                    </a:rPr>
                    <a:t>bioavailable</a:t>
                  </a:r>
                  <a:r>
                    <a:rPr lang="fr-BE" sz="4000" b="1" dirty="0" smtClean="0">
                      <a:latin typeface="Century Gothic" pitchFamily="34" charset="0"/>
                    </a:rPr>
                    <a:t> </a:t>
                  </a:r>
                  <a:r>
                    <a:rPr lang="fr-BE" sz="4000" b="1" dirty="0" err="1" smtClean="0">
                      <a:latin typeface="Century Gothic" pitchFamily="34" charset="0"/>
                    </a:rPr>
                    <a:t>minerals</a:t>
                  </a:r>
                  <a:endParaRPr lang="fr-FR" sz="4000" b="1" dirty="0">
                    <a:latin typeface="Century Gothic" pitchFamily="34" charset="0"/>
                  </a:endParaRPr>
                </a:p>
              </p:txBody>
            </p:sp>
          </p:grpSp>
          <p:sp>
            <p:nvSpPr>
              <p:cNvPr id="293" name="AutoShape 4829"/>
              <p:cNvSpPr>
                <a:spLocks noChangeAspect="1" noChangeArrowheads="1"/>
              </p:cNvSpPr>
              <p:nvPr/>
            </p:nvSpPr>
            <p:spPr bwMode="auto">
              <a:xfrm>
                <a:off x="18866346" y="40932849"/>
                <a:ext cx="720080" cy="617093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AutoShape 4829"/>
              <p:cNvSpPr>
                <a:spLocks noChangeAspect="1" noChangeArrowheads="1"/>
              </p:cNvSpPr>
              <p:nvPr/>
            </p:nvSpPr>
            <p:spPr bwMode="auto">
              <a:xfrm>
                <a:off x="17714592" y="39458373"/>
                <a:ext cx="720080" cy="617093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AutoShape 4829"/>
              <p:cNvSpPr>
                <a:spLocks noChangeAspect="1" noChangeArrowheads="1"/>
              </p:cNvSpPr>
              <p:nvPr/>
            </p:nvSpPr>
            <p:spPr bwMode="auto">
              <a:xfrm>
                <a:off x="15770376" y="39458373"/>
                <a:ext cx="720080" cy="617093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C0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02" name="Groupe 301"/>
              <p:cNvGrpSpPr/>
              <p:nvPr/>
            </p:nvGrpSpPr>
            <p:grpSpPr>
              <a:xfrm>
                <a:off x="13537754" y="38245354"/>
                <a:ext cx="2664296" cy="1055035"/>
                <a:chOff x="11377514" y="37093226"/>
                <a:chExt cx="2664296" cy="1055035"/>
              </a:xfrm>
            </p:grpSpPr>
            <p:sp>
              <p:nvSpPr>
                <p:cNvPr id="295" name="AutoShape 4829"/>
                <p:cNvSpPr>
                  <a:spLocks noChangeAspect="1" noChangeArrowheads="1"/>
                </p:cNvSpPr>
                <p:nvPr/>
              </p:nvSpPr>
              <p:spPr bwMode="auto">
                <a:xfrm>
                  <a:off x="11377514" y="37340229"/>
                  <a:ext cx="720080" cy="617093"/>
                </a:xfrm>
                <a:prstGeom prst="hexagon">
                  <a:avLst>
                    <a:gd name="adj" fmla="val 29167"/>
                    <a:gd name="vf" fmla="val 115470"/>
                  </a:avLst>
                </a:prstGeom>
                <a:solidFill>
                  <a:srgbClr val="00FF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6" name="AutoShape 4829"/>
                <p:cNvSpPr>
                  <a:spLocks noChangeAspect="1" noChangeArrowheads="1"/>
                </p:cNvSpPr>
                <p:nvPr/>
              </p:nvSpPr>
              <p:spPr bwMode="auto">
                <a:xfrm>
                  <a:off x="13321730" y="37309250"/>
                  <a:ext cx="720080" cy="617093"/>
                </a:xfrm>
                <a:prstGeom prst="hexagon">
                  <a:avLst>
                    <a:gd name="adj" fmla="val 29167"/>
                    <a:gd name="vf" fmla="val 115470"/>
                  </a:avLst>
                </a:prstGeom>
                <a:solidFill>
                  <a:srgbClr val="00FF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9" name="Oval 26"/>
                <p:cNvSpPr>
                  <a:spLocks noChangeArrowheads="1"/>
                </p:cNvSpPr>
                <p:nvPr/>
              </p:nvSpPr>
              <p:spPr bwMode="auto">
                <a:xfrm>
                  <a:off x="12097594" y="37093226"/>
                  <a:ext cx="1208635" cy="1055035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BE" sz="3600" dirty="0">
                      <a:latin typeface="Century Gothic" pitchFamily="34" charset="0"/>
                    </a:rPr>
                    <a:t>Mg</a:t>
                  </a:r>
                  <a:r>
                    <a:rPr lang="fr-BE" sz="3600" baseline="30000" dirty="0">
                      <a:latin typeface="Century Gothic" pitchFamily="34" charset="0"/>
                    </a:rPr>
                    <a:t>2+</a:t>
                  </a:r>
                  <a:endParaRPr lang="fr-FR" sz="3600" baseline="30000" dirty="0">
                    <a:latin typeface="Century Gothic" pitchFamily="34" charset="0"/>
                  </a:endParaRPr>
                </a:p>
              </p:txBody>
            </p:sp>
          </p:grpSp>
          <p:sp>
            <p:nvSpPr>
              <p:cNvPr id="303" name="AutoShape 4829"/>
              <p:cNvSpPr>
                <a:spLocks noChangeAspect="1" noChangeArrowheads="1"/>
              </p:cNvSpPr>
              <p:nvPr/>
            </p:nvSpPr>
            <p:spPr bwMode="auto">
              <a:xfrm>
                <a:off x="12384634" y="39928946"/>
                <a:ext cx="720080" cy="617093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C000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10" name="Groupe 309"/>
              <p:cNvGrpSpPr/>
              <p:nvPr/>
            </p:nvGrpSpPr>
            <p:grpSpPr>
              <a:xfrm>
                <a:off x="15481970" y="42093032"/>
                <a:ext cx="2664296" cy="991022"/>
                <a:chOff x="14257834" y="42093032"/>
                <a:chExt cx="2664296" cy="991022"/>
              </a:xfrm>
            </p:grpSpPr>
            <p:sp>
              <p:nvSpPr>
                <p:cNvPr id="292" name="AutoShape 4829"/>
                <p:cNvSpPr>
                  <a:spLocks noChangeAspect="1" noChangeArrowheads="1"/>
                </p:cNvSpPr>
                <p:nvPr/>
              </p:nvSpPr>
              <p:spPr bwMode="auto">
                <a:xfrm>
                  <a:off x="16202050" y="42237048"/>
                  <a:ext cx="720080" cy="617093"/>
                </a:xfrm>
                <a:prstGeom prst="hexagon">
                  <a:avLst>
                    <a:gd name="adj" fmla="val 29167"/>
                    <a:gd name="vf" fmla="val 115470"/>
                  </a:avLst>
                </a:prstGeom>
                <a:solidFill>
                  <a:srgbClr val="00FF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8" name="Oval 25"/>
                <p:cNvSpPr>
                  <a:spLocks noChangeArrowheads="1"/>
                </p:cNvSpPr>
                <p:nvPr/>
              </p:nvSpPr>
              <p:spPr bwMode="auto">
                <a:xfrm>
                  <a:off x="14977914" y="42093032"/>
                  <a:ext cx="1168850" cy="991022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BE" sz="3600" dirty="0">
                      <a:latin typeface="Century Gothic" pitchFamily="34" charset="0"/>
                    </a:rPr>
                    <a:t>Ca</a:t>
                  </a:r>
                  <a:r>
                    <a:rPr lang="fr-BE" sz="3600" baseline="30000" dirty="0">
                      <a:latin typeface="Century Gothic" pitchFamily="34" charset="0"/>
                    </a:rPr>
                    <a:t>2+</a:t>
                  </a:r>
                  <a:endParaRPr lang="fr-FR" sz="3600" baseline="30000" dirty="0">
                    <a:latin typeface="Century Gothic" pitchFamily="34" charset="0"/>
                  </a:endParaRPr>
                </a:p>
              </p:txBody>
            </p:sp>
            <p:sp>
              <p:nvSpPr>
                <p:cNvPr id="305" name="AutoShape 48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257834" y="42237048"/>
                  <a:ext cx="720080" cy="617093"/>
                </a:xfrm>
                <a:prstGeom prst="hexagon">
                  <a:avLst>
                    <a:gd name="adj" fmla="val 29167"/>
                    <a:gd name="vf" fmla="val 115470"/>
                  </a:avLst>
                </a:prstGeom>
                <a:solidFill>
                  <a:srgbClr val="00FF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09" name="Groupe 308"/>
              <p:cNvGrpSpPr/>
              <p:nvPr/>
            </p:nvGrpSpPr>
            <p:grpSpPr>
              <a:xfrm>
                <a:off x="13465746" y="40868896"/>
                <a:ext cx="2808312" cy="995368"/>
                <a:chOff x="12673658" y="42165040"/>
                <a:chExt cx="2808312" cy="995368"/>
              </a:xfrm>
            </p:grpSpPr>
            <p:sp>
              <p:nvSpPr>
                <p:cNvPr id="300" name="Oval 27"/>
                <p:cNvSpPr>
                  <a:spLocks noChangeArrowheads="1"/>
                </p:cNvSpPr>
                <p:nvPr/>
              </p:nvSpPr>
              <p:spPr bwMode="auto">
                <a:xfrm>
                  <a:off x="13465746" y="42165040"/>
                  <a:ext cx="1224137" cy="995368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fr-BE" sz="3600" dirty="0">
                      <a:latin typeface="Century Gothic" pitchFamily="34" charset="0"/>
                    </a:rPr>
                    <a:t>Zn</a:t>
                  </a:r>
                  <a:r>
                    <a:rPr lang="fr-BE" sz="3600" baseline="30000" dirty="0">
                      <a:latin typeface="Century Gothic" pitchFamily="34" charset="0"/>
                    </a:rPr>
                    <a:t>2+</a:t>
                  </a:r>
                  <a:endParaRPr lang="fr-FR" sz="3600" baseline="30000" dirty="0">
                    <a:latin typeface="Century Gothic" pitchFamily="34" charset="0"/>
                  </a:endParaRPr>
                </a:p>
              </p:txBody>
            </p:sp>
            <p:sp>
              <p:nvSpPr>
                <p:cNvPr id="306" name="AutoShape 4829"/>
                <p:cNvSpPr>
                  <a:spLocks noChangeAspect="1" noChangeArrowheads="1"/>
                </p:cNvSpPr>
                <p:nvPr/>
              </p:nvSpPr>
              <p:spPr bwMode="auto">
                <a:xfrm>
                  <a:off x="12673658" y="42381064"/>
                  <a:ext cx="720080" cy="617093"/>
                </a:xfrm>
                <a:prstGeom prst="hexagon">
                  <a:avLst>
                    <a:gd name="adj" fmla="val 29167"/>
                    <a:gd name="vf" fmla="val 115470"/>
                  </a:avLst>
                </a:prstGeom>
                <a:solidFill>
                  <a:srgbClr val="00FF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7" name="AutoShape 4829"/>
                <p:cNvSpPr>
                  <a:spLocks noChangeAspect="1" noChangeArrowheads="1"/>
                </p:cNvSpPr>
                <p:nvPr/>
              </p:nvSpPr>
              <p:spPr bwMode="auto">
                <a:xfrm>
                  <a:off x="14761890" y="42381064"/>
                  <a:ext cx="720080" cy="617093"/>
                </a:xfrm>
                <a:prstGeom prst="hexagon">
                  <a:avLst>
                    <a:gd name="adj" fmla="val 29167"/>
                    <a:gd name="vf" fmla="val 115470"/>
                  </a:avLst>
                </a:prstGeom>
                <a:solidFill>
                  <a:srgbClr val="00FFFF"/>
                </a:solidFill>
                <a:ln w="1270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08" name="AutoShape 4829"/>
              <p:cNvSpPr>
                <a:spLocks noChangeAspect="1" noChangeArrowheads="1"/>
              </p:cNvSpPr>
              <p:nvPr/>
            </p:nvSpPr>
            <p:spPr bwMode="auto">
              <a:xfrm>
                <a:off x="14400858" y="39928946"/>
                <a:ext cx="720080" cy="617093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11" name="AutoShape 4829"/>
          <p:cNvSpPr>
            <a:spLocks noChangeAspect="1" noChangeArrowheads="1"/>
          </p:cNvSpPr>
          <p:nvPr/>
        </p:nvSpPr>
        <p:spPr bwMode="auto">
          <a:xfrm>
            <a:off x="7561090" y="30962771"/>
            <a:ext cx="720080" cy="617093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FFC000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2" name="ZoneTexte 311"/>
          <p:cNvSpPr txBox="1"/>
          <p:nvPr/>
        </p:nvSpPr>
        <p:spPr>
          <a:xfrm>
            <a:off x="8496707" y="30931792"/>
            <a:ext cx="3600887" cy="707886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4000" b="1" dirty="0" err="1" smtClean="0">
                <a:latin typeface="Century Gothic" pitchFamily="34" charset="0"/>
              </a:rPr>
              <a:t>Lactic</a:t>
            </a:r>
            <a:r>
              <a:rPr lang="fr-BE" sz="4000" b="1" dirty="0" smtClean="0">
                <a:latin typeface="Century Gothic" pitchFamily="34" charset="0"/>
              </a:rPr>
              <a:t> </a:t>
            </a:r>
            <a:r>
              <a:rPr lang="fr-BE" sz="4000" b="1" dirty="0" err="1" smtClean="0">
                <a:latin typeface="Century Gothic" pitchFamily="34" charset="0"/>
              </a:rPr>
              <a:t>acid</a:t>
            </a:r>
            <a:endParaRPr lang="fr-FR" sz="4000" b="1" dirty="0" err="1" smtClean="0">
              <a:latin typeface="Century Gothic" pitchFamily="34" charset="0"/>
            </a:endParaRPr>
          </a:p>
        </p:txBody>
      </p:sp>
      <p:pic>
        <p:nvPicPr>
          <p:cNvPr id="313" name="Image 3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28442" y="1048472"/>
            <a:ext cx="50405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WordPictureWatermark29228923" descr="papier-en-têteGxABT"/>
          <p:cNvPicPr>
            <a:picLocks noChangeAspect="1" noChangeArrowheads="1"/>
          </p:cNvPicPr>
          <p:nvPr/>
        </p:nvPicPr>
        <p:blipFill>
          <a:blip r:embed="rId8" cstate="print"/>
          <a:srcRect l="74092" t="3207" r="6250" b="86102"/>
          <a:stretch>
            <a:fillRect/>
          </a:stretch>
        </p:blipFill>
        <p:spPr bwMode="auto">
          <a:xfrm>
            <a:off x="30315618" y="832448"/>
            <a:ext cx="392825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01650" y="1048472"/>
            <a:ext cx="9353299" cy="296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56434" y="20171321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8962" y="20191313"/>
            <a:ext cx="1711134" cy="23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4986" y="232219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6" name="Group 146"/>
          <p:cNvGrpSpPr>
            <a:grpSpLocks/>
          </p:cNvGrpSpPr>
          <p:nvPr/>
        </p:nvGrpSpPr>
        <p:grpSpPr bwMode="auto">
          <a:xfrm>
            <a:off x="2661082" y="17322279"/>
            <a:ext cx="29591825" cy="2448273"/>
            <a:chOff x="125" y="3064"/>
            <a:chExt cx="4013" cy="741"/>
          </a:xfrm>
        </p:grpSpPr>
        <p:sp>
          <p:nvSpPr>
            <p:cNvPr id="317" name="AutoShape 115"/>
            <p:cNvSpPr>
              <a:spLocks noChangeAspect="1" noChangeArrowheads="1"/>
            </p:cNvSpPr>
            <p:nvPr/>
          </p:nvSpPr>
          <p:spPr bwMode="auto">
            <a:xfrm>
              <a:off x="125" y="3064"/>
              <a:ext cx="4013" cy="741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Text Box 118"/>
            <p:cNvSpPr txBox="1">
              <a:spLocks noChangeArrowheads="1"/>
            </p:cNvSpPr>
            <p:nvPr/>
          </p:nvSpPr>
          <p:spPr bwMode="auto">
            <a:xfrm>
              <a:off x="145" y="3097"/>
              <a:ext cx="3977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b="1" dirty="0" smtClean="0">
                  <a:solidFill>
                    <a:srgbClr val="0070C0"/>
                  </a:solidFill>
                  <a:latin typeface="Calibri" pitchFamily="34" charset="0"/>
                </a:rPr>
                <a:t>The sustainable process is inspired by nature as two enzymatic reactions done by bees in honey are reproduced on the industrial scale.</a:t>
              </a:r>
              <a:endParaRPr lang="en-US" sz="6600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pic>
        <p:nvPicPr>
          <p:cNvPr id="32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03450" y="24585996"/>
            <a:ext cx="2108966" cy="15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85" name="Picture 46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7740" y="28298256"/>
            <a:ext cx="6516690" cy="1727202"/>
          </a:xfrm>
          <a:prstGeom prst="rect">
            <a:avLst/>
          </a:prstGeom>
          <a:noFill/>
          <a:ln w="38100" algn="ctr">
            <a:solidFill>
              <a:srgbClr val="996633"/>
            </a:solidFill>
            <a:miter lim="800000"/>
            <a:headEnd/>
            <a:tailEnd/>
          </a:ln>
          <a:effectLst/>
        </p:spPr>
      </p:pic>
      <p:grpSp>
        <p:nvGrpSpPr>
          <p:cNvPr id="12134" name="Group 4966"/>
          <p:cNvGrpSpPr>
            <a:grpSpLocks/>
          </p:cNvGrpSpPr>
          <p:nvPr/>
        </p:nvGrpSpPr>
        <p:grpSpPr bwMode="auto">
          <a:xfrm>
            <a:off x="13890583" y="28001397"/>
            <a:ext cx="4040190" cy="2354265"/>
            <a:chOff x="10565" y="27145"/>
            <a:chExt cx="2545" cy="1483"/>
          </a:xfrm>
        </p:grpSpPr>
        <p:sp>
          <p:nvSpPr>
            <p:cNvPr id="11787" name="AutoShape 4619"/>
            <p:cNvSpPr>
              <a:spLocks noChangeAspect="1" noChangeArrowheads="1"/>
            </p:cNvSpPr>
            <p:nvPr/>
          </p:nvSpPr>
          <p:spPr bwMode="auto">
            <a:xfrm>
              <a:off x="10565" y="27417"/>
              <a:ext cx="504" cy="432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88" name="AutoShape 4620"/>
            <p:cNvSpPr>
              <a:spLocks noChangeAspect="1" noChangeArrowheads="1"/>
            </p:cNvSpPr>
            <p:nvPr/>
          </p:nvSpPr>
          <p:spPr bwMode="auto">
            <a:xfrm>
              <a:off x="11023" y="27764"/>
              <a:ext cx="504" cy="432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89" name="AutoShape 4621"/>
            <p:cNvSpPr>
              <a:spLocks noChangeAspect="1" noChangeArrowheads="1"/>
            </p:cNvSpPr>
            <p:nvPr/>
          </p:nvSpPr>
          <p:spPr bwMode="auto">
            <a:xfrm>
              <a:off x="11290" y="27145"/>
              <a:ext cx="505" cy="432"/>
            </a:xfrm>
            <a:prstGeom prst="hexagon">
              <a:avLst>
                <a:gd name="adj" fmla="val 29225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90" name="AutoShape 4622"/>
            <p:cNvSpPr>
              <a:spLocks noChangeAspect="1" noChangeArrowheads="1"/>
            </p:cNvSpPr>
            <p:nvPr/>
          </p:nvSpPr>
          <p:spPr bwMode="auto">
            <a:xfrm>
              <a:off x="11971" y="27462"/>
              <a:ext cx="504" cy="432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91" name="AutoShape 4623"/>
            <p:cNvSpPr>
              <a:spLocks noChangeAspect="1" noChangeArrowheads="1"/>
            </p:cNvSpPr>
            <p:nvPr/>
          </p:nvSpPr>
          <p:spPr bwMode="auto">
            <a:xfrm>
              <a:off x="12606" y="27689"/>
              <a:ext cx="504" cy="432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92" name="AutoShape 4624"/>
            <p:cNvSpPr>
              <a:spLocks noChangeAspect="1" noChangeArrowheads="1"/>
            </p:cNvSpPr>
            <p:nvPr/>
          </p:nvSpPr>
          <p:spPr bwMode="auto">
            <a:xfrm>
              <a:off x="11455" y="28196"/>
              <a:ext cx="505" cy="432"/>
            </a:xfrm>
            <a:prstGeom prst="hexagon">
              <a:avLst>
                <a:gd name="adj" fmla="val 29225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1793" name="AutoShape 4625"/>
            <p:cNvSpPr>
              <a:spLocks noChangeAspect="1" noChangeArrowheads="1"/>
            </p:cNvSpPr>
            <p:nvPr/>
          </p:nvSpPr>
          <p:spPr bwMode="auto">
            <a:xfrm>
              <a:off x="12104" y="28196"/>
              <a:ext cx="504" cy="432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802" name="AutoShape 4634"/>
          <p:cNvSpPr>
            <a:spLocks noChangeAspect="1" noChangeArrowheads="1"/>
          </p:cNvSpPr>
          <p:nvPr/>
        </p:nvSpPr>
        <p:spPr bwMode="auto">
          <a:xfrm rot="5400000" flipV="1">
            <a:off x="5919740" y="31133535"/>
            <a:ext cx="2028827" cy="619125"/>
          </a:xfrm>
          <a:prstGeom prst="rightArrow">
            <a:avLst>
              <a:gd name="adj1" fmla="val 50000"/>
              <a:gd name="adj2" fmla="val 160274"/>
            </a:avLst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03" name="AutoShape 4835"/>
          <p:cNvSpPr>
            <a:spLocks noChangeAspect="1" noChangeArrowheads="1"/>
          </p:cNvSpPr>
          <p:nvPr/>
        </p:nvSpPr>
        <p:spPr bwMode="auto">
          <a:xfrm>
            <a:off x="3455940" y="26539304"/>
            <a:ext cx="7416803" cy="3848104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98" name="Text Box 4930"/>
          <p:cNvSpPr txBox="1">
            <a:spLocks noChangeArrowheads="1"/>
          </p:cNvSpPr>
          <p:nvPr/>
        </p:nvSpPr>
        <p:spPr bwMode="auto">
          <a:xfrm>
            <a:off x="14825091" y="30717509"/>
            <a:ext cx="2447926" cy="646331"/>
          </a:xfrm>
          <a:prstGeom prst="rect">
            <a:avLst/>
          </a:prstGeom>
          <a:noFill/>
          <a:ln w="762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798513">
              <a:spcBef>
                <a:spcPct val="50000"/>
              </a:spcBef>
            </a:pPr>
            <a:r>
              <a:rPr lang="fr-BE" sz="3600" b="1" dirty="0">
                <a:latin typeface="Century Gothic" pitchFamily="34" charset="0"/>
              </a:rPr>
              <a:t>glucose</a:t>
            </a:r>
            <a:endParaRPr lang="fr-FR" sz="3600" b="1" dirty="0">
              <a:latin typeface="Century Gothic" pitchFamily="34" charset="0"/>
            </a:endParaRPr>
          </a:p>
        </p:txBody>
      </p:sp>
      <p:sp>
        <p:nvSpPr>
          <p:cNvPr id="12099" name="Text Box 4931"/>
          <p:cNvSpPr txBox="1">
            <a:spLocks noChangeArrowheads="1"/>
          </p:cNvSpPr>
          <p:nvPr/>
        </p:nvSpPr>
        <p:spPr bwMode="auto">
          <a:xfrm>
            <a:off x="9649322" y="37916568"/>
            <a:ext cx="3527427" cy="1200151"/>
          </a:xfrm>
          <a:prstGeom prst="rect">
            <a:avLst/>
          </a:prstGeom>
          <a:noFill/>
          <a:ln w="76200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98513">
              <a:spcBef>
                <a:spcPts val="0"/>
              </a:spcBef>
            </a:pPr>
            <a:r>
              <a:rPr lang="fr-BE" sz="3600" b="1" dirty="0" err="1" smtClean="0">
                <a:latin typeface="Century Gothic" pitchFamily="34" charset="0"/>
              </a:rPr>
              <a:t>Prebiotic</a:t>
            </a:r>
            <a:endParaRPr lang="fr-BE" sz="3600" b="1" dirty="0" smtClean="0">
              <a:latin typeface="Century Gothic" pitchFamily="34" charset="0"/>
            </a:endParaRPr>
          </a:p>
          <a:p>
            <a:pPr algn="ctr" defTabSz="798513">
              <a:spcBef>
                <a:spcPts val="0"/>
              </a:spcBef>
            </a:pPr>
            <a:r>
              <a:rPr lang="fr-BE" sz="3600" b="1" dirty="0" err="1" smtClean="0">
                <a:latin typeface="Century Gothic" pitchFamily="34" charset="0"/>
              </a:rPr>
              <a:t>Gluconic</a:t>
            </a:r>
            <a:r>
              <a:rPr lang="fr-BE" sz="3600" b="1" dirty="0" smtClean="0">
                <a:latin typeface="Century Gothic" pitchFamily="34" charset="0"/>
              </a:rPr>
              <a:t> </a:t>
            </a:r>
            <a:r>
              <a:rPr lang="fr-BE" sz="3600" b="1" dirty="0" err="1">
                <a:latin typeface="Century Gothic" pitchFamily="34" charset="0"/>
              </a:rPr>
              <a:t>acid</a:t>
            </a:r>
            <a:endParaRPr lang="fr-FR" sz="3600" b="1" dirty="0">
              <a:latin typeface="Century Gothic" pitchFamily="34" charset="0"/>
            </a:endParaRPr>
          </a:p>
        </p:txBody>
      </p:sp>
      <p:sp>
        <p:nvSpPr>
          <p:cNvPr id="12100" name="Text Box 4932"/>
          <p:cNvSpPr txBox="1">
            <a:spLocks noChangeArrowheads="1"/>
          </p:cNvSpPr>
          <p:nvPr/>
        </p:nvSpPr>
        <p:spPr bwMode="auto">
          <a:xfrm>
            <a:off x="3744865" y="27044130"/>
            <a:ext cx="4752977" cy="646331"/>
          </a:xfrm>
          <a:prstGeom prst="rect">
            <a:avLst/>
          </a:prstGeom>
          <a:noFill/>
          <a:ln w="76200" algn="ctr">
            <a:solidFill>
              <a:srgbClr val="FF33B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98513">
              <a:spcBef>
                <a:spcPct val="50000"/>
              </a:spcBef>
            </a:pPr>
            <a:r>
              <a:rPr lang="fr-BE" sz="3600" b="1" dirty="0">
                <a:latin typeface="Century Gothic" pitchFamily="34" charset="0"/>
              </a:rPr>
              <a:t>Glucose-oxydation</a:t>
            </a:r>
            <a:endParaRPr lang="fr-FR" sz="3600" b="1" dirty="0">
              <a:latin typeface="Century Gothic" pitchFamily="34" charset="0"/>
            </a:endParaRPr>
          </a:p>
        </p:txBody>
      </p:sp>
      <p:pic>
        <p:nvPicPr>
          <p:cNvPr id="32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12942" y="26827813"/>
            <a:ext cx="1609570" cy="12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" name="AutoShape 4634"/>
          <p:cNvSpPr>
            <a:spLocks noChangeAspect="1" noChangeArrowheads="1"/>
          </p:cNvSpPr>
          <p:nvPr/>
        </p:nvSpPr>
        <p:spPr bwMode="auto">
          <a:xfrm rot="11241465" flipV="1">
            <a:off x="11041397" y="28555528"/>
            <a:ext cx="2029047" cy="504056"/>
          </a:xfrm>
          <a:prstGeom prst="rightArrow">
            <a:avLst>
              <a:gd name="adj1" fmla="val 50000"/>
              <a:gd name="adj2" fmla="val 160274"/>
            </a:avLst>
          </a:prstGeom>
          <a:solidFill>
            <a:srgbClr val="99CC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" name="Line 4917"/>
          <p:cNvSpPr>
            <a:spLocks noChangeShapeType="1"/>
          </p:cNvSpPr>
          <p:nvPr/>
        </p:nvSpPr>
        <p:spPr bwMode="auto">
          <a:xfrm>
            <a:off x="1008362" y="47205600"/>
            <a:ext cx="33267696" cy="0"/>
          </a:xfrm>
          <a:prstGeom prst="line">
            <a:avLst/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33" name="Text Box 4961"/>
          <p:cNvSpPr txBox="1">
            <a:spLocks noChangeArrowheads="1"/>
          </p:cNvSpPr>
          <p:nvPr/>
        </p:nvSpPr>
        <p:spPr bwMode="auto">
          <a:xfrm>
            <a:off x="864346" y="40148816"/>
            <a:ext cx="33556151" cy="68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9993" tIns="39996" rIns="79993" bIns="39996">
            <a:spAutoFit/>
          </a:bodyPr>
          <a:lstStyle/>
          <a:p>
            <a:pPr algn="just"/>
            <a:r>
              <a:rPr lang="en-US" sz="4400" dirty="0" smtClean="0">
                <a:latin typeface="Calibri" pitchFamily="34" charset="0"/>
              </a:rPr>
              <a:t>On a nutritional point of view, </a:t>
            </a:r>
            <a:r>
              <a:rPr lang="en-US" sz="4400" dirty="0" err="1" smtClean="0">
                <a:latin typeface="Calibri" pitchFamily="34" charset="0"/>
              </a:rPr>
              <a:t>gluconic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</a:rPr>
              <a:t>acid (C</a:t>
            </a:r>
            <a:r>
              <a:rPr lang="en-US" sz="4400" baseline="-25000" dirty="0">
                <a:latin typeface="Calibri" pitchFamily="34" charset="0"/>
              </a:rPr>
              <a:t>6</a:t>
            </a:r>
            <a:r>
              <a:rPr lang="en-US" sz="4400" dirty="0">
                <a:latin typeface="Calibri" pitchFamily="34" charset="0"/>
              </a:rPr>
              <a:t>H</a:t>
            </a:r>
            <a:r>
              <a:rPr lang="en-US" sz="4400" baseline="-25000" dirty="0">
                <a:latin typeface="Calibri" pitchFamily="34" charset="0"/>
              </a:rPr>
              <a:t>12</a:t>
            </a:r>
            <a:r>
              <a:rPr lang="en-US" sz="4400" dirty="0">
                <a:latin typeface="Calibri" pitchFamily="34" charset="0"/>
              </a:rPr>
              <a:t>O</a:t>
            </a:r>
            <a:r>
              <a:rPr lang="en-US" sz="4400" baseline="-25000" dirty="0">
                <a:latin typeface="Calibri" pitchFamily="34" charset="0"/>
              </a:rPr>
              <a:t>7</a:t>
            </a:r>
            <a:r>
              <a:rPr lang="en-US" sz="4400" dirty="0">
                <a:latin typeface="Calibri" pitchFamily="34" charset="0"/>
              </a:rPr>
              <a:t>) is </a:t>
            </a:r>
            <a:r>
              <a:rPr lang="en-US" sz="4400" dirty="0" smtClean="0">
                <a:latin typeface="Calibri" pitchFamily="34" charset="0"/>
              </a:rPr>
              <a:t>also considered as a </a:t>
            </a:r>
            <a:r>
              <a:rPr lang="en-US" sz="4400" b="1" dirty="0" err="1" smtClean="0">
                <a:latin typeface="Calibri" pitchFamily="34" charset="0"/>
              </a:rPr>
              <a:t>prebiotic</a:t>
            </a:r>
            <a:r>
              <a:rPr lang="en-US" sz="4400" dirty="0" smtClean="0">
                <a:latin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</a:rPr>
              <a:t>compound which particularly enhances the production of butyrate acting on the gut wall </a:t>
            </a:r>
            <a:r>
              <a:rPr lang="en-US" sz="4400" dirty="0" smtClean="0">
                <a:latin typeface="Calibri" pitchFamily="34" charset="0"/>
              </a:rPr>
              <a:t>integrity. The presence of two different types of </a:t>
            </a:r>
            <a:r>
              <a:rPr lang="en-US" sz="4400" dirty="0" err="1" smtClean="0">
                <a:latin typeface="Calibri" pitchFamily="34" charset="0"/>
              </a:rPr>
              <a:t>prebiotic</a:t>
            </a:r>
            <a:r>
              <a:rPr lang="en-US" sz="4400" dirty="0" smtClean="0">
                <a:latin typeface="Calibri" pitchFamily="34" charset="0"/>
              </a:rPr>
              <a:t> confers a larger </a:t>
            </a:r>
            <a:r>
              <a:rPr lang="en-US" sz="4400" dirty="0" err="1" smtClean="0">
                <a:latin typeface="Calibri" pitchFamily="34" charset="0"/>
              </a:rPr>
              <a:t>prebiotic</a:t>
            </a:r>
            <a:r>
              <a:rPr lang="en-US" sz="4400" dirty="0" smtClean="0">
                <a:latin typeface="Calibri" pitchFamily="34" charset="0"/>
              </a:rPr>
              <a:t> effect to the final product. Besides the </a:t>
            </a:r>
            <a:r>
              <a:rPr lang="en-US" sz="4400" dirty="0" err="1" smtClean="0">
                <a:latin typeface="Calibri" pitchFamily="34" charset="0"/>
              </a:rPr>
              <a:t>prebiotic</a:t>
            </a:r>
            <a:r>
              <a:rPr lang="en-US" sz="4400" dirty="0" smtClean="0">
                <a:latin typeface="Calibri" pitchFamily="34" charset="0"/>
              </a:rPr>
              <a:t> function, the presence of </a:t>
            </a:r>
            <a:r>
              <a:rPr lang="en-US" sz="4400" dirty="0" err="1" smtClean="0">
                <a:latin typeface="Calibri" pitchFamily="34" charset="0"/>
              </a:rPr>
              <a:t>gluconates</a:t>
            </a:r>
            <a:r>
              <a:rPr lang="en-US" sz="4400" dirty="0" smtClean="0">
                <a:latin typeface="Calibri" pitchFamily="34" charset="0"/>
              </a:rPr>
              <a:t> (Ca</a:t>
            </a:r>
            <a:r>
              <a:rPr lang="en-US" sz="4400" dirty="0">
                <a:latin typeface="Calibri" pitchFamily="34" charset="0"/>
              </a:rPr>
              <a:t>, Mg, Fe, Zn, Se…) </a:t>
            </a:r>
            <a:r>
              <a:rPr lang="en-US" sz="4400" dirty="0" smtClean="0">
                <a:latin typeface="Calibri" pitchFamily="34" charset="0"/>
              </a:rPr>
              <a:t>allows mineral fortification as they are </a:t>
            </a:r>
            <a:r>
              <a:rPr lang="en-US" sz="4400" b="1" dirty="0">
                <a:latin typeface="Calibri" pitchFamily="34" charset="0"/>
              </a:rPr>
              <a:t>highly </a:t>
            </a:r>
            <a:r>
              <a:rPr lang="en-US" sz="4400" b="1" dirty="0" smtClean="0">
                <a:latin typeface="Calibri" pitchFamily="34" charset="0"/>
              </a:rPr>
              <a:t>bio-available mineral forms</a:t>
            </a:r>
            <a:r>
              <a:rPr lang="en-US" sz="4400" dirty="0" smtClean="0">
                <a:latin typeface="Calibri" pitchFamily="34" charset="0"/>
              </a:rPr>
              <a:t>. </a:t>
            </a:r>
            <a:r>
              <a:rPr lang="en-US" sz="4400" dirty="0">
                <a:latin typeface="Calibri" pitchFamily="34" charset="0"/>
              </a:rPr>
              <a:t>Moreover, when adding lactic acid </a:t>
            </a:r>
            <a:r>
              <a:rPr lang="en-US" sz="4400" dirty="0" smtClean="0">
                <a:latin typeface="Calibri" pitchFamily="34" charset="0"/>
              </a:rPr>
              <a:t>after </a:t>
            </a:r>
            <a:r>
              <a:rPr lang="en-US" sz="4400" dirty="0">
                <a:latin typeface="Calibri" pitchFamily="34" charset="0"/>
              </a:rPr>
              <a:t>the process, </a:t>
            </a:r>
            <a:r>
              <a:rPr lang="en-US" sz="4400" b="1" dirty="0" smtClean="0">
                <a:latin typeface="Calibri" pitchFamily="34" charset="0"/>
              </a:rPr>
              <a:t>lacto-</a:t>
            </a:r>
            <a:r>
              <a:rPr lang="en-US" sz="4400" b="1" dirty="0" err="1" smtClean="0">
                <a:latin typeface="Calibri" pitchFamily="34" charset="0"/>
              </a:rPr>
              <a:t>gluconate</a:t>
            </a:r>
            <a:r>
              <a:rPr lang="en-US" sz="4400" b="1" dirty="0" smtClean="0">
                <a:latin typeface="Calibri" pitchFamily="34" charset="0"/>
              </a:rPr>
              <a:t> </a:t>
            </a:r>
            <a:r>
              <a:rPr lang="en-US" sz="4400" b="1" dirty="0">
                <a:latin typeface="Calibri" pitchFamily="34" charset="0"/>
              </a:rPr>
              <a:t>complexes </a:t>
            </a:r>
            <a:r>
              <a:rPr lang="en-US" sz="4400" dirty="0" smtClean="0">
                <a:latin typeface="Calibri" pitchFamily="34" charset="0"/>
              </a:rPr>
              <a:t>are formed</a:t>
            </a:r>
            <a:r>
              <a:rPr lang="en-US" sz="4400" dirty="0">
                <a:latin typeface="Calibri" pitchFamily="34" charset="0"/>
              </a:rPr>
              <a:t> </a:t>
            </a:r>
            <a:r>
              <a:rPr lang="en-US" sz="4400" dirty="0" smtClean="0">
                <a:latin typeface="Calibri" pitchFamily="34" charset="0"/>
              </a:rPr>
              <a:t>which allow even higher levels of fortification due to their higher solubility.</a:t>
            </a:r>
            <a:endParaRPr lang="fr-FR" sz="4400" dirty="0">
              <a:latin typeface="Calibri" pitchFamily="34" charset="0"/>
            </a:endParaRPr>
          </a:p>
          <a:p>
            <a:pPr algn="just"/>
            <a:r>
              <a:rPr lang="en-US" sz="4400" dirty="0" smtClean="0">
                <a:latin typeface="Calibri" pitchFamily="34" charset="0"/>
              </a:rPr>
              <a:t>Remarkably, this </a:t>
            </a:r>
            <a:r>
              <a:rPr lang="en-US" sz="4400" dirty="0">
                <a:latin typeface="Calibri" pitchFamily="34" charset="0"/>
              </a:rPr>
              <a:t>new </a:t>
            </a:r>
            <a:r>
              <a:rPr lang="en-US" sz="4400" dirty="0" smtClean="0">
                <a:latin typeface="Calibri" pitchFamily="34" charset="0"/>
              </a:rPr>
              <a:t>natural process is sustainable because it generates no waste while fulfilling organic specifications. In addition to their unique nutritional properties, both compound show singular </a:t>
            </a:r>
            <a:r>
              <a:rPr lang="en-US" sz="4400" b="1" dirty="0" smtClean="0">
                <a:latin typeface="Calibri" pitchFamily="34" charset="0"/>
              </a:rPr>
              <a:t>techno-functional properties </a:t>
            </a:r>
            <a:r>
              <a:rPr lang="en-US" sz="4400" dirty="0" smtClean="0">
                <a:latin typeface="Calibri" pitchFamily="34" charset="0"/>
              </a:rPr>
              <a:t>(low calorie sweetener, low </a:t>
            </a:r>
            <a:r>
              <a:rPr lang="en-US" sz="4400" dirty="0" err="1" smtClean="0">
                <a:latin typeface="Calibri" pitchFamily="34" charset="0"/>
              </a:rPr>
              <a:t>glycemic</a:t>
            </a:r>
            <a:r>
              <a:rPr lang="en-US" sz="4400" dirty="0" smtClean="0">
                <a:latin typeface="Calibri" pitchFamily="34" charset="0"/>
              </a:rPr>
              <a:t> index, natural biostatic,  water retention properties, masking sweeteners bitterness and resistant to thorough conditions). These properties allow an easy incorporation in a wide range of food matrix, especially those undergoing </a:t>
            </a:r>
            <a:r>
              <a:rPr lang="en-US" sz="4400" b="1" dirty="0" smtClean="0">
                <a:latin typeface="Calibri" pitchFamily="34" charset="0"/>
              </a:rPr>
              <a:t>high temperature </a:t>
            </a:r>
            <a:r>
              <a:rPr lang="en-US" sz="4400" dirty="0" smtClean="0">
                <a:latin typeface="Calibri" pitchFamily="34" charset="0"/>
              </a:rPr>
              <a:t>(cooked products) and </a:t>
            </a:r>
            <a:r>
              <a:rPr lang="en-US" sz="4400" b="1" dirty="0" smtClean="0">
                <a:latin typeface="Calibri" pitchFamily="34" charset="0"/>
              </a:rPr>
              <a:t>low pH </a:t>
            </a:r>
            <a:r>
              <a:rPr lang="en-US" sz="4400" dirty="0" smtClean="0">
                <a:latin typeface="Calibri" pitchFamily="34" charset="0"/>
              </a:rPr>
              <a:t>(beverages) unlike other </a:t>
            </a:r>
            <a:r>
              <a:rPr lang="en-US" sz="4400" dirty="0" err="1" smtClean="0">
                <a:latin typeface="Calibri" pitchFamily="34" charset="0"/>
              </a:rPr>
              <a:t>prebiotics</a:t>
            </a:r>
            <a:r>
              <a:rPr lang="en-US" sz="4400" dirty="0" smtClean="0">
                <a:latin typeface="Calibri" pitchFamily="34" charset="0"/>
              </a:rPr>
              <a:t> on the market. </a:t>
            </a:r>
            <a:r>
              <a:rPr lang="en-US" sz="4400" b="1" dirty="0" smtClean="0">
                <a:latin typeface="Calibri" pitchFamily="34" charset="0"/>
              </a:rPr>
              <a:t>This </a:t>
            </a:r>
            <a:r>
              <a:rPr lang="en-US" sz="4400" b="1" dirty="0">
                <a:latin typeface="Calibri" pitchFamily="34" charset="0"/>
              </a:rPr>
              <a:t>overall process, </a:t>
            </a:r>
            <a:r>
              <a:rPr lang="en-US" sz="4400" b="1" dirty="0" smtClean="0">
                <a:latin typeface="Calibri" pitchFamily="34" charset="0"/>
              </a:rPr>
              <a:t>is </a:t>
            </a:r>
            <a:r>
              <a:rPr lang="en-US" sz="4400" b="1" dirty="0">
                <a:latin typeface="Calibri" pitchFamily="34" charset="0"/>
              </a:rPr>
              <a:t>an elegant solution, from an economical, an environmental, a </a:t>
            </a:r>
            <a:r>
              <a:rPr lang="en-US" sz="4400" b="1" dirty="0" smtClean="0">
                <a:latin typeface="Calibri" pitchFamily="34" charset="0"/>
              </a:rPr>
              <a:t>nutritional </a:t>
            </a:r>
            <a:r>
              <a:rPr lang="en-US" sz="4400" b="1" dirty="0">
                <a:latin typeface="Calibri" pitchFamily="34" charset="0"/>
              </a:rPr>
              <a:t>and a techno-functional point of view. </a:t>
            </a:r>
          </a:p>
        </p:txBody>
      </p:sp>
      <p:sp>
        <p:nvSpPr>
          <p:cNvPr id="334" name="Line 4917"/>
          <p:cNvSpPr>
            <a:spLocks noChangeShapeType="1"/>
          </p:cNvSpPr>
          <p:nvPr/>
        </p:nvSpPr>
        <p:spPr bwMode="auto">
          <a:xfrm>
            <a:off x="1080370" y="39932792"/>
            <a:ext cx="33051672" cy="0"/>
          </a:xfrm>
          <a:prstGeom prst="line">
            <a:avLst/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47" name="Groupe 346"/>
          <p:cNvGrpSpPr/>
          <p:nvPr/>
        </p:nvGrpSpPr>
        <p:grpSpPr>
          <a:xfrm>
            <a:off x="9433298" y="33236048"/>
            <a:ext cx="3752852" cy="3927480"/>
            <a:chOff x="3168602" y="33235389"/>
            <a:chExt cx="3752852" cy="3927480"/>
          </a:xfrm>
        </p:grpSpPr>
        <p:grpSp>
          <p:nvGrpSpPr>
            <p:cNvPr id="12133" name="Group 4965"/>
            <p:cNvGrpSpPr>
              <a:grpSpLocks/>
            </p:cNvGrpSpPr>
            <p:nvPr/>
          </p:nvGrpSpPr>
          <p:grpSpPr bwMode="auto">
            <a:xfrm>
              <a:off x="3168602" y="33235389"/>
              <a:ext cx="3752852" cy="3927480"/>
              <a:chOff x="3811" y="30118"/>
              <a:chExt cx="2364" cy="2474"/>
            </a:xfrm>
          </p:grpSpPr>
          <p:sp>
            <p:nvSpPr>
              <p:cNvPr id="11795" name="AutoShape 4627"/>
              <p:cNvSpPr>
                <a:spLocks noChangeAspect="1" noChangeArrowheads="1"/>
              </p:cNvSpPr>
              <p:nvPr/>
            </p:nvSpPr>
            <p:spPr bwMode="auto">
              <a:xfrm>
                <a:off x="5671" y="32160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96" name="AutoShape 4628"/>
              <p:cNvSpPr>
                <a:spLocks noChangeAspect="1" noChangeArrowheads="1"/>
              </p:cNvSpPr>
              <p:nvPr/>
            </p:nvSpPr>
            <p:spPr bwMode="auto">
              <a:xfrm>
                <a:off x="4129" y="30118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97" name="AutoShape 4629"/>
              <p:cNvSpPr>
                <a:spLocks noChangeAspect="1" noChangeArrowheads="1"/>
              </p:cNvSpPr>
              <p:nvPr/>
            </p:nvSpPr>
            <p:spPr bwMode="auto">
              <a:xfrm>
                <a:off x="3811" y="31025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98" name="AutoShape 4630"/>
              <p:cNvSpPr>
                <a:spLocks noChangeAspect="1" noChangeArrowheads="1"/>
              </p:cNvSpPr>
              <p:nvPr/>
            </p:nvSpPr>
            <p:spPr bwMode="auto">
              <a:xfrm>
                <a:off x="4719" y="30617"/>
                <a:ext cx="505" cy="432"/>
              </a:xfrm>
              <a:prstGeom prst="hexagon">
                <a:avLst>
                  <a:gd name="adj" fmla="val 29225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99" name="AutoShape 4631"/>
              <p:cNvSpPr>
                <a:spLocks noChangeAspect="1" noChangeArrowheads="1"/>
              </p:cNvSpPr>
              <p:nvPr/>
            </p:nvSpPr>
            <p:spPr bwMode="auto">
              <a:xfrm>
                <a:off x="4764" y="32045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00" name="AutoShape 4632"/>
              <p:cNvSpPr>
                <a:spLocks noChangeAspect="1" noChangeArrowheads="1"/>
              </p:cNvSpPr>
              <p:nvPr/>
            </p:nvSpPr>
            <p:spPr bwMode="auto">
              <a:xfrm>
                <a:off x="5489" y="30935"/>
                <a:ext cx="504" cy="432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01" name="AutoShape 4633"/>
              <p:cNvSpPr>
                <a:spLocks noChangeAspect="1" noChangeArrowheads="1"/>
              </p:cNvSpPr>
              <p:nvPr/>
            </p:nvSpPr>
            <p:spPr bwMode="auto">
              <a:xfrm>
                <a:off x="3902" y="31978"/>
                <a:ext cx="505" cy="432"/>
              </a:xfrm>
              <a:prstGeom prst="hexagon">
                <a:avLst>
                  <a:gd name="adj" fmla="val 29225"/>
                  <a:gd name="vf" fmla="val 115470"/>
                </a:avLst>
              </a:prstGeom>
              <a:solidFill>
                <a:srgbClr val="00FF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62" name="AutoShape 4630"/>
            <p:cNvSpPr>
              <a:spLocks noChangeAspect="1" noChangeArrowheads="1"/>
            </p:cNvSpPr>
            <p:nvPr/>
          </p:nvSpPr>
          <p:spPr bwMode="auto">
            <a:xfrm>
              <a:off x="5688882" y="33380064"/>
              <a:ext cx="801688" cy="685801"/>
            </a:xfrm>
            <a:prstGeom prst="hexagon">
              <a:avLst>
                <a:gd name="adj" fmla="val 29225"/>
                <a:gd name="vf" fmla="val 115470"/>
              </a:avLst>
            </a:prstGeom>
            <a:solidFill>
              <a:srgbClr val="00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4" name="AutoShape 4632"/>
            <p:cNvSpPr>
              <a:spLocks noChangeAspect="1" noChangeArrowheads="1"/>
            </p:cNvSpPr>
            <p:nvPr/>
          </p:nvSpPr>
          <p:spPr bwMode="auto">
            <a:xfrm>
              <a:off x="4896794" y="35108256"/>
              <a:ext cx="800100" cy="685801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00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5" name="Ellipse 334"/>
          <p:cNvSpPr/>
          <p:nvPr/>
        </p:nvSpPr>
        <p:spPr bwMode="auto">
          <a:xfrm>
            <a:off x="27723330" y="25963240"/>
            <a:ext cx="720080" cy="79208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9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6" name="Ellipse 335"/>
          <p:cNvSpPr/>
          <p:nvPr/>
        </p:nvSpPr>
        <p:spPr bwMode="auto">
          <a:xfrm>
            <a:off x="5472858" y="30715768"/>
            <a:ext cx="720080" cy="79208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9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344" name="Groupe 343"/>
          <p:cNvGrpSpPr/>
          <p:nvPr/>
        </p:nvGrpSpPr>
        <p:grpSpPr>
          <a:xfrm rot="343445">
            <a:off x="31787899" y="28542772"/>
            <a:ext cx="1368152" cy="3600400"/>
            <a:chOff x="32174025" y="28024796"/>
            <a:chExt cx="1368152" cy="3600400"/>
          </a:xfrm>
        </p:grpSpPr>
        <p:sp>
          <p:nvSpPr>
            <p:cNvPr id="322" name="Flèche courbée vers le haut 321"/>
            <p:cNvSpPr/>
            <p:nvPr/>
          </p:nvSpPr>
          <p:spPr bwMode="auto">
            <a:xfrm rot="16452412">
              <a:off x="31057901" y="29140920"/>
              <a:ext cx="3600400" cy="1368152"/>
            </a:xfrm>
            <a:prstGeom prst="curved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79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7" name="Ellipse 336"/>
            <p:cNvSpPr/>
            <p:nvPr/>
          </p:nvSpPr>
          <p:spPr bwMode="auto">
            <a:xfrm>
              <a:off x="32475858" y="29491632"/>
              <a:ext cx="720080" cy="792088"/>
            </a:xfrm>
            <a:prstGeom prst="ellips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985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BE" sz="4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fr-F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45" name="Groupe 344"/>
          <p:cNvGrpSpPr/>
          <p:nvPr/>
        </p:nvGrpSpPr>
        <p:grpSpPr>
          <a:xfrm>
            <a:off x="25347066" y="29491632"/>
            <a:ext cx="5144144" cy="4464496"/>
            <a:chOff x="25347066" y="29923680"/>
            <a:chExt cx="5144144" cy="4464496"/>
          </a:xfrm>
        </p:grpSpPr>
        <p:sp>
          <p:nvSpPr>
            <p:cNvPr id="11893" name="AutoShape 4725"/>
            <p:cNvSpPr>
              <a:spLocks noChangeAspect="1" noChangeArrowheads="1"/>
            </p:cNvSpPr>
            <p:nvPr/>
          </p:nvSpPr>
          <p:spPr bwMode="auto">
            <a:xfrm>
              <a:off x="26571202" y="31435848"/>
              <a:ext cx="800200" cy="68580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933" name="Group 4765"/>
            <p:cNvGrpSpPr>
              <a:grpSpLocks noChangeAspect="1"/>
            </p:cNvGrpSpPr>
            <p:nvPr/>
          </p:nvGrpSpPr>
          <p:grpSpPr bwMode="auto">
            <a:xfrm>
              <a:off x="28083370" y="32982296"/>
              <a:ext cx="1608021" cy="685800"/>
              <a:chOff x="4254" y="7415"/>
              <a:chExt cx="362" cy="180"/>
            </a:xfrm>
          </p:grpSpPr>
          <p:sp>
            <p:nvSpPr>
              <p:cNvPr id="11934" name="AutoShape 4766"/>
              <p:cNvSpPr>
                <a:spLocks noChangeAspect="1" noChangeArrowheads="1"/>
              </p:cNvSpPr>
              <p:nvPr/>
            </p:nvSpPr>
            <p:spPr bwMode="auto">
              <a:xfrm>
                <a:off x="4254" y="7415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35" name="AutoShape 4767"/>
              <p:cNvSpPr>
                <a:spLocks noChangeAspect="1" noChangeArrowheads="1"/>
              </p:cNvSpPr>
              <p:nvPr/>
            </p:nvSpPr>
            <p:spPr bwMode="auto">
              <a:xfrm>
                <a:off x="4436" y="7415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36" name="Group 4768"/>
            <p:cNvGrpSpPr>
              <a:grpSpLocks noChangeAspect="1"/>
            </p:cNvGrpSpPr>
            <p:nvPr/>
          </p:nvGrpSpPr>
          <p:grpSpPr bwMode="auto">
            <a:xfrm>
              <a:off x="27867346" y="30499744"/>
              <a:ext cx="1600400" cy="685800"/>
              <a:chOff x="4297" y="7430"/>
              <a:chExt cx="360" cy="180"/>
            </a:xfrm>
          </p:grpSpPr>
          <p:sp>
            <p:nvSpPr>
              <p:cNvPr id="11937" name="AutoShape 4769"/>
              <p:cNvSpPr>
                <a:spLocks noChangeAspect="1" noChangeArrowheads="1"/>
              </p:cNvSpPr>
              <p:nvPr/>
            </p:nvSpPr>
            <p:spPr bwMode="auto">
              <a:xfrm>
                <a:off x="4297" y="7430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38" name="AutoShape 4770"/>
              <p:cNvSpPr>
                <a:spLocks noChangeAspect="1" noChangeArrowheads="1"/>
              </p:cNvSpPr>
              <p:nvPr/>
            </p:nvSpPr>
            <p:spPr bwMode="auto">
              <a:xfrm>
                <a:off x="4477" y="7430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1939" name="Group 4771"/>
            <p:cNvGrpSpPr>
              <a:grpSpLocks noChangeAspect="1"/>
            </p:cNvGrpSpPr>
            <p:nvPr/>
          </p:nvGrpSpPr>
          <p:grpSpPr bwMode="auto">
            <a:xfrm>
              <a:off x="27843010" y="31867896"/>
              <a:ext cx="2400600" cy="685800"/>
              <a:chOff x="5197" y="7897"/>
              <a:chExt cx="540" cy="180"/>
            </a:xfrm>
          </p:grpSpPr>
          <p:sp>
            <p:nvSpPr>
              <p:cNvPr id="11940" name="AutoShape 4772"/>
              <p:cNvSpPr>
                <a:spLocks noChangeAspect="1" noChangeArrowheads="1"/>
              </p:cNvSpPr>
              <p:nvPr/>
            </p:nvSpPr>
            <p:spPr bwMode="auto">
              <a:xfrm>
                <a:off x="5197" y="789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41" name="AutoShape 4773"/>
              <p:cNvSpPr>
                <a:spLocks noChangeAspect="1" noChangeArrowheads="1"/>
              </p:cNvSpPr>
              <p:nvPr/>
            </p:nvSpPr>
            <p:spPr bwMode="auto">
              <a:xfrm>
                <a:off x="5377" y="789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42" name="AutoShape 4774"/>
              <p:cNvSpPr>
                <a:spLocks noChangeAspect="1" noChangeArrowheads="1"/>
              </p:cNvSpPr>
              <p:nvPr/>
            </p:nvSpPr>
            <p:spPr bwMode="auto">
              <a:xfrm>
                <a:off x="5557" y="7897"/>
                <a:ext cx="180" cy="180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99FF"/>
              </a:solidFill>
              <a:ln w="127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943" name="Oval 4775"/>
            <p:cNvSpPr>
              <a:spLocks noChangeAspect="1" noChangeArrowheads="1"/>
            </p:cNvSpPr>
            <p:nvPr/>
          </p:nvSpPr>
          <p:spPr bwMode="auto">
            <a:xfrm>
              <a:off x="25347066" y="29923680"/>
              <a:ext cx="5144144" cy="445770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4" name="AutoShape 4725"/>
            <p:cNvSpPr>
              <a:spLocks noChangeAspect="1" noChangeArrowheads="1"/>
            </p:cNvSpPr>
            <p:nvPr/>
          </p:nvSpPr>
          <p:spPr bwMode="auto">
            <a:xfrm>
              <a:off x="25491082" y="31651872"/>
              <a:ext cx="800200" cy="68580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25" name="AutoShape 4725"/>
            <p:cNvSpPr>
              <a:spLocks noChangeAspect="1" noChangeArrowheads="1"/>
            </p:cNvSpPr>
            <p:nvPr/>
          </p:nvSpPr>
          <p:spPr bwMode="auto">
            <a:xfrm>
              <a:off x="26427186" y="30427736"/>
              <a:ext cx="800200" cy="68580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8" name="AutoShape 4725"/>
            <p:cNvSpPr>
              <a:spLocks noChangeAspect="1" noChangeArrowheads="1"/>
            </p:cNvSpPr>
            <p:nvPr/>
          </p:nvSpPr>
          <p:spPr bwMode="auto">
            <a:xfrm>
              <a:off x="26067146" y="32515968"/>
              <a:ext cx="800200" cy="68580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9" name="AutoShape 4725"/>
            <p:cNvSpPr>
              <a:spLocks noChangeAspect="1" noChangeArrowheads="1"/>
            </p:cNvSpPr>
            <p:nvPr/>
          </p:nvSpPr>
          <p:spPr bwMode="auto">
            <a:xfrm>
              <a:off x="26715218" y="33308056"/>
              <a:ext cx="800200" cy="685800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3399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cxnSp>
          <p:nvCxnSpPr>
            <p:cNvPr id="342" name="Connecteur droit 341"/>
            <p:cNvCxnSpPr/>
            <p:nvPr/>
          </p:nvCxnSpPr>
          <p:spPr bwMode="auto">
            <a:xfrm>
              <a:off x="27651322" y="29995688"/>
              <a:ext cx="72008" cy="43924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6" name="AutoShape 4784"/>
          <p:cNvSpPr>
            <a:spLocks noChangeAspect="1" noChangeArrowheads="1"/>
          </p:cNvSpPr>
          <p:nvPr/>
        </p:nvSpPr>
        <p:spPr bwMode="auto">
          <a:xfrm rot="11438295">
            <a:off x="20416563" y="30147481"/>
            <a:ext cx="3938258" cy="789109"/>
          </a:xfrm>
          <a:prstGeom prst="rightArrow">
            <a:avLst>
              <a:gd name="adj1" fmla="val 50000"/>
              <a:gd name="adj2" fmla="val 124769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9" name="Accolade fermante 348"/>
          <p:cNvSpPr/>
          <p:nvPr/>
        </p:nvSpPr>
        <p:spPr bwMode="auto">
          <a:xfrm rot="16200000">
            <a:off x="24951022" y="22902900"/>
            <a:ext cx="792088" cy="12673408"/>
          </a:xfrm>
          <a:prstGeom prst="rightBrac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9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3" name="Flèche courbée vers le haut 272"/>
          <p:cNvSpPr/>
          <p:nvPr/>
        </p:nvSpPr>
        <p:spPr bwMode="auto">
          <a:xfrm rot="8031271">
            <a:off x="16221237" y="25373580"/>
            <a:ext cx="3600400" cy="1368152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9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5" name="Ellipse 274"/>
          <p:cNvSpPr/>
          <p:nvPr/>
        </p:nvSpPr>
        <p:spPr bwMode="auto">
          <a:xfrm rot="343445">
            <a:off x="17679915" y="25637136"/>
            <a:ext cx="720080" cy="792088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98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985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985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8344</TotalTime>
  <Words>846</Words>
  <Application>Microsoft Office PowerPoint</Application>
  <PresentationFormat>Personnalisé</PresentationFormat>
  <Paragraphs>71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Struttura predefinita</vt:lpstr>
      <vt:lpstr>Diapositive 1</vt:lpstr>
    </vt:vector>
  </TitlesOfParts>
  <Company>bbcm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ccampa</dc:creator>
  <cp:lastModifiedBy>D. Goffin</cp:lastModifiedBy>
  <cp:revision>244</cp:revision>
  <cp:lastPrinted>2000-06-16T07:53:40Z</cp:lastPrinted>
  <dcterms:created xsi:type="dcterms:W3CDTF">2000-06-13T08:52:44Z</dcterms:created>
  <dcterms:modified xsi:type="dcterms:W3CDTF">2012-03-20T08:50:21Z</dcterms:modified>
</cp:coreProperties>
</file>