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6" r:id="rId2"/>
    <p:sldId id="258" r:id="rId3"/>
    <p:sldId id="261" r:id="rId4"/>
    <p:sldId id="262" r:id="rId5"/>
    <p:sldId id="267" r:id="rId6"/>
    <p:sldId id="277" r:id="rId7"/>
    <p:sldId id="265" r:id="rId8"/>
    <p:sldId id="278" r:id="rId9"/>
    <p:sldId id="263" r:id="rId10"/>
    <p:sldId id="268" r:id="rId11"/>
    <p:sldId id="280" r:id="rId12"/>
    <p:sldId id="269" r:id="rId13"/>
    <p:sldId id="272" r:id="rId14"/>
    <p:sldId id="273" r:id="rId15"/>
    <p:sldId id="274" r:id="rId16"/>
    <p:sldId id="281" r:id="rId17"/>
    <p:sldId id="275" r:id="rId18"/>
    <p:sldId id="279" r:id="rId19"/>
    <p:sldId id="282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A0AB"/>
    <a:srgbClr val="FC9F4C"/>
    <a:srgbClr val="FFFFFF"/>
    <a:srgbClr val="504A50"/>
    <a:srgbClr val="E4E4E4"/>
    <a:srgbClr val="9AB896"/>
    <a:srgbClr val="CDCDCD"/>
    <a:srgbClr val="B8B8B8"/>
    <a:srgbClr val="9D8F82"/>
    <a:srgbClr val="F2F2F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58" autoAdjust="0"/>
    <p:restoredTop sz="94746" autoAdjust="0"/>
  </p:normalViewPr>
  <p:slideViewPr>
    <p:cSldViewPr>
      <p:cViewPr>
        <p:scale>
          <a:sx n="66" d="100"/>
          <a:sy n="66" d="100"/>
        </p:scale>
        <p:origin x="-140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5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D1AE7-4F6B-4797-ACB5-E7C107215A07}" type="datetimeFigureOut">
              <a:rPr lang="fr-BE" smtClean="0"/>
              <a:pPr/>
              <a:t>16/07/2014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D2116-C809-4955-95DD-722A41DC0F7C}" type="slidenum">
              <a:rPr lang="fr-BE" smtClean="0"/>
              <a:pPr/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D2116-C809-4955-95DD-722A41DC0F7C}" type="slidenum">
              <a:rPr lang="fr-BE" smtClean="0"/>
              <a:pPr/>
              <a:t>18</a:t>
            </a:fld>
            <a:endParaRPr lang="fr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D2116-C809-4955-95DD-722A41DC0F7C}" type="slidenum">
              <a:rPr lang="fr-BE" smtClean="0"/>
              <a:pPr/>
              <a:t>19</a:t>
            </a:fld>
            <a:endParaRPr lang="fr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BDA1-F8A8-4F4D-953B-551388C71713}" type="datetimeFigureOut">
              <a:rPr lang="fr-BE" smtClean="0"/>
              <a:pPr/>
              <a:t>16/07/2014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C800-4B18-4786-B367-9C230E91467C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BDA1-F8A8-4F4D-953B-551388C71713}" type="datetimeFigureOut">
              <a:rPr lang="fr-BE" smtClean="0"/>
              <a:pPr/>
              <a:t>16/07/2014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C800-4B18-4786-B367-9C230E91467C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BDA1-F8A8-4F4D-953B-551388C71713}" type="datetimeFigureOut">
              <a:rPr lang="fr-BE" smtClean="0"/>
              <a:pPr/>
              <a:t>16/07/2014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C800-4B18-4786-B367-9C230E91467C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BDA1-F8A8-4F4D-953B-551388C71713}" type="datetimeFigureOut">
              <a:rPr lang="fr-BE" smtClean="0"/>
              <a:pPr/>
              <a:t>16/07/2014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C800-4B18-4786-B367-9C230E91467C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BDA1-F8A8-4F4D-953B-551388C71713}" type="datetimeFigureOut">
              <a:rPr lang="fr-BE" smtClean="0"/>
              <a:pPr/>
              <a:t>16/07/2014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C800-4B18-4786-B367-9C230E91467C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BDA1-F8A8-4F4D-953B-551388C71713}" type="datetimeFigureOut">
              <a:rPr lang="fr-BE" smtClean="0"/>
              <a:pPr/>
              <a:t>16/07/2014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C800-4B18-4786-B367-9C230E91467C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BDA1-F8A8-4F4D-953B-551388C71713}" type="datetimeFigureOut">
              <a:rPr lang="fr-BE" smtClean="0"/>
              <a:pPr/>
              <a:t>16/07/2014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C800-4B18-4786-B367-9C230E91467C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BDA1-F8A8-4F4D-953B-551388C71713}" type="datetimeFigureOut">
              <a:rPr lang="fr-BE" smtClean="0"/>
              <a:pPr/>
              <a:t>16/07/2014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C800-4B18-4786-B367-9C230E91467C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BDA1-F8A8-4F4D-953B-551388C71713}" type="datetimeFigureOut">
              <a:rPr lang="fr-BE" smtClean="0"/>
              <a:pPr/>
              <a:t>16/07/2014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C800-4B18-4786-B367-9C230E91467C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BDA1-F8A8-4F4D-953B-551388C71713}" type="datetimeFigureOut">
              <a:rPr lang="fr-BE" smtClean="0"/>
              <a:pPr/>
              <a:t>16/07/2014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C800-4B18-4786-B367-9C230E91467C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BDA1-F8A8-4F4D-953B-551388C71713}" type="datetimeFigureOut">
              <a:rPr lang="fr-BE" smtClean="0"/>
              <a:pPr/>
              <a:t>16/07/2014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5C800-4B18-4786-B367-9C230E91467C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FBDA1-F8A8-4F4D-953B-551388C71713}" type="datetimeFigureOut">
              <a:rPr lang="fr-BE" smtClean="0"/>
              <a:pPr/>
              <a:t>16/07/2014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5C800-4B18-4786-B367-9C230E91467C}" type="slidenum">
              <a:rPr lang="fr-BE" smtClean="0"/>
              <a:pPr/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://www.mgwallpaper.com/wp-content/uploads/2012/09/landscapes_nature_fields_crops_desktop_1920x1200_wallpaper-1049121.jpg"/>
          <p:cNvPicPr>
            <a:picLocks noChangeAspect="1" noChangeArrowheads="1"/>
          </p:cNvPicPr>
          <p:nvPr/>
        </p:nvPicPr>
        <p:blipFill>
          <a:blip r:embed="rId2" cstate="print"/>
          <a:srcRect r="16667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20" y="1340768"/>
            <a:ext cx="8568952" cy="4392488"/>
          </a:xfrm>
          <a:prstGeom prst="rect">
            <a:avLst/>
          </a:prstGeom>
          <a:solidFill>
            <a:srgbClr val="F2F2F2">
              <a:alpha val="69804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628800"/>
            <a:ext cx="8136904" cy="1944216"/>
          </a:xfrm>
        </p:spPr>
        <p:txBody>
          <a:bodyPr anchor="t">
            <a:normAutofit fontScale="90000"/>
          </a:bodyPr>
          <a:lstStyle/>
          <a:p>
            <a:r>
              <a:rPr lang="en-US" sz="3600" b="1" dirty="0" smtClean="0">
                <a:latin typeface="Grandesign Neue Serif" pitchFamily="2" charset="0"/>
              </a:rPr>
              <a:t>Modeling the </a:t>
            </a:r>
            <a:r>
              <a:rPr lang="en-US" sz="3600" b="1" dirty="0" err="1" smtClean="0">
                <a:latin typeface="Grandesign Neue Serif" pitchFamily="2" charset="0"/>
              </a:rPr>
              <a:t>hygrothermal</a:t>
            </a:r>
            <a:r>
              <a:rPr lang="en-US" sz="3600" b="1" dirty="0" smtClean="0">
                <a:latin typeface="Grandesign Neue Serif" pitchFamily="2" charset="0"/>
              </a:rPr>
              <a:t> response of a prefabricated straw bale wall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 </a:t>
            </a:r>
            <a:r>
              <a:rPr lang="en-US" sz="3100" dirty="0" smtClean="0">
                <a:solidFill>
                  <a:srgbClr val="504A50"/>
                </a:solidFill>
                <a:latin typeface="Grandesign Neue Serif" pitchFamily="2" charset="0"/>
              </a:rPr>
              <a:t>Assessing its impact on indoor climate</a:t>
            </a:r>
            <a:endParaRPr lang="fr-BE" sz="3100" dirty="0">
              <a:solidFill>
                <a:srgbClr val="504A50"/>
              </a:solidFill>
              <a:latin typeface="Grandesign Neue Serif" pitchFamily="2" charset="0"/>
              <a:ea typeface="Roboto Light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50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dirty="0">
              <a:latin typeface="Grandesign Neue Serif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76672"/>
            <a:ext cx="9144000" cy="18000"/>
          </a:xfrm>
          <a:prstGeom prst="rect">
            <a:avLst/>
          </a:prstGeom>
          <a:solidFill>
            <a:srgbClr val="50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2F2F2"/>
                </a:solidFill>
                <a:latin typeface="Gisha" pitchFamily="34" charset="-79"/>
                <a:cs typeface="Gisha" pitchFamily="34" charset="-79"/>
              </a:rPr>
              <a:t>2014 ASABE and CSBE/SCGAB Annual International Meeting</a:t>
            </a:r>
            <a:endParaRPr lang="fr-BE" sz="1600" dirty="0" smtClean="0">
              <a:solidFill>
                <a:srgbClr val="F2F2F2"/>
              </a:solidFill>
              <a:latin typeface="Gisha" pitchFamily="34" charset="-79"/>
              <a:cs typeface="Gisha" pitchFamily="34" charset="-79"/>
            </a:endParaRPr>
          </a:p>
          <a:p>
            <a:endParaRPr lang="fr-BE" dirty="0"/>
          </a:p>
        </p:txBody>
      </p:sp>
      <p:pic>
        <p:nvPicPr>
          <p:cNvPr id="2052" name="Picture 4" descr="http://popups.ulg.ac.be/share/images/img/logo/ulg300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4A50">
                <a:tint val="45000"/>
                <a:satMod val="400000"/>
              </a:srgbClr>
            </a:duotone>
          </a:blip>
          <a:srcRect l="58331"/>
          <a:stretch>
            <a:fillRect/>
          </a:stretch>
        </p:blipFill>
        <p:spPr bwMode="auto">
          <a:xfrm>
            <a:off x="3347864" y="3429000"/>
            <a:ext cx="576126" cy="1008112"/>
          </a:xfrm>
          <a:prstGeom prst="rect">
            <a:avLst/>
          </a:prstGeom>
          <a:noFill/>
        </p:spPr>
      </p:pic>
      <p:sp>
        <p:nvSpPr>
          <p:cNvPr id="2054" name="AutoShape 6" descr="data:image/jpeg;base64,/9j/4AAQSkZJRgABAQAAAQABAAD/2wCEAAkGBxQHEhUUExQWFRMXGR8XGBcYGRoXHRkbHxUYGhgbIBkgHCggGholHBkcITIjJiksMC4uGB8zODMsOCguLiwBCgoKDg0OGxAQGzQmICQ0LDQvMiw0LDQ0NC8sLCwsLCw0LCwsLCw0LCwsLCwsLCwsLCwsLCwsLDQsLCwsLCwsLP/AABEIAIEBhwMBEQACEQEDEQH/xAAcAAEAAgMBAQEAAAAAAAAAAAAABQYDBAcBAgj/xABMEAABAwIEAwYCAwsJBwUBAAABAAIDBBEFBhIhMUFRBxMiYXGBMpFCUqEUIzNicoKSsbLB0RVDU3N0orPh8CQ0NUSTwvEXNmPD0hb/xAAaAQEAAwEBAQAAAAAAAAAAAAAAAgMEBQEG/8QANREAAgIBAgIHBgYCAwEAAAAAAAECAxEEMRIhBRMyQVFhcSIzgZGx8BRSocHR4SNCFTTxYv/aAAwDAQACEQMRAD8A7igCAIAgCAIAgCAIAgCAIAgCAj8VxqnwcXnlZHfcAnc+jRufYKcK5z7KK52wh2nghW9omHuNu/PqY5LfsK78Jb4fQo/G0fm+pYMPxGLE26oZGSN6tINvI9D5FUShKLxJGmM4yWYvJtKJIqueMRfTBkbCWh1y4jYkCwAv0339lm1E2uSOP0rqJwUYReM5z/BU6DEX4a8PY47bkX2cOYIWaM3F5RxqdROmXFF/2dVBuukfYnqAIAgCAIAgCAIAgCAIAgCAIAgCAIAgCAIAgCAIAgCAIAgCAIAgCAIAgCAIAgCAIAgCAICv54x85dpXSNsZHEMjvw1EE3PoAT52A5q/T1dZPD2M+pu6qvi7+44NVVL6x7nyOL3uN3OcbkldqMVFYR87Kbk8y3MS9Im5hOJy4PIJYXljx8iOhHNp6KM4RmsSLKrZVy4on6Ay5iwxymjnaLaxuOjgSHD0DgVw7a+rm4n0lNisgpLvPnHsGbjDACdL2/C617X4gjmDYfILPZWpoo1ekjqI4fJrZkLh2TO7eHSvDmg30tB8XS5PLyVUdPh8zBT0TwzTsllLuLctJ2ggCAIAgCAIAgCAIAgCAIAgCAIAgCAIAgCAIAgCAIAgCAIAgCAIAgCAIAgCA+XvEYuSABxJ2CHjaSyyKqMy00HGUOP4oLvtAt9qqd0F3mOfSGnj/tn05/Q1TnGnH9Ifzf8ANR/EQKv+V0/n8jLFmymfxc5vq137gV6r4MlHpPTvvx8GSlJXR1m8b2v9CDb1HJWKSezNld1dnYkn6GwpFhUO1HCX4pRXjBLoniTSOJaGua63mA6/5q1aOxQs595j11Tsq5d3M4guwfPhAEB37IWGPwmhijkFn7vcOmpxcB6gEA+d1xNTNTsbR9Jpa3XUovcsCoNAQBAEAQBAEAQBAEAQBAEAQBAEAQBAEAQBAEAQBAEAQBAEAQBAEAQBAEAQBAEBB5izAMJGloDpSLgHg0dT/D9Sptt4OXec/W65ULhjzl97lDrq+TEDeR5d0B4D0HALHKTlufO23WWvM3n78DXUSsIAgPWOLCCCQRwINiPQ8kCbTyty0YFmx0RDJzqZwEnNv5XUefH1Wmu97SOvpOk5RfDdzXj4evkXcG61nfKZmHs5psWcXxkwSHc6QCwnqWdfQha6tZOCw+aMV2hrseVyZXR2SPv/AL023Xuzf5a/3q/8evymb/i//r9C0Za7P6bA3CQ3mlG4c+1mnq1nAHzNyOSz26udixsjVRoq6nndltWU2BAEAQBAEAQBAEAQBAEAQBAEAQBAEAQBAEAQBAEAQBAEAQBAEAQBAEBgrayOgYXyvaxg4ucQ0fM817GLk8JEZSUVlspGL9qVPTXEEb5j9Y/e2/Mgu/urZDQzfaeDDZ0jXHs8yrVnahWT30CKMcrNLj83Eg/JaY6Gtb8zJLpKx7JIi5M+Yg//AJl3syMfqYrPwtXh9Sn8df8Am+h43PeIM4VLvdsZ/Wxe/havyha6/wDN9DrRyzFiDWve55kc1pc8O+I6Rc2ILR6AALgWUwlJs6NnR1NvtSzl7vP2iMrclPZvFIHeThpPzFwfkFRLTPuZht6Ikudcs+v8/wBFcraGSgNpGFp5X4H0PA+yolFx3OXbTZU8TWDXUSsIAgCA6RlKYzUsZPK7R6NcQPsFvZb6XmCPqejpuWmi35r5PBMK02hAEAQBAEAQBAEAQBAEAQBAEBp4vVPooXPiiMz28I2kNLtwDueg39lOEVKWG8EJycYtpZKrkjOE2YqmaOSNkbWNuGjVqB1AEOJO/PkFp1GnjXBNPJl02plbOSaxguyxm0oWd87VOX3ljKYBp+CWQlzX7AmzW2tx5u9lt0+mhYsuXwMGq1c6nhR+Jead/eMaTxIB+YWNrDNy2Mi8PQgCAIAgCAIAgCAIAgCAIAgCAr2cc0x5ZiuRrld+Dj69SejR/kr6KHa/Iz6jURpjl7nEsaxqbHJO8neXHkODWjo1vAD7Tbe67Fdca1iKOBbdO15kyPUyoIAgCA7J2a5sZiMTKaVwbPGNLbn8I0Da3VwGxHlfrbk6vTuMuNbM7ui1SnFQe6/UvSxm8x1EDalpa9oc08QRdeNJ8mRnCM1wyWUUPMuXThn3yO5i5g7lnvzb5rHbVw81sfO67QdT7cOz9P6K+qDmhAbmF4a/FH6GD8p3Jo6n+HNThByeEXafTzvlww+L8PvwOm0VK2ijbG34Wiw/j6niuhFKKwj6yqtVwUI7Izr0sCAIAgCAIAgNPGMSZg8L5pL6GC5txO9gB5kkD3U4Qc5KKIWTUIuT7ioU+aK+vp3VkVPAKduo6HPeZHNaTqIIGnax49D5X1OiqMuBt5/QyR1Fs4dZGKx+pIZPzTNmTx/c7GQi7XPEocQ4AEAs0g7g8VXfRGrlnn6Fmn1ErlnGF6mvDmqpx6SVuHxROjiNjLM5wDz0a1vW2xJ4Wva6k6IVpdY+b7kRWonY2qlyXezaylm/+XDLFJF3dTDfVGDfVY6TboQ7Yg9RueUbtP1eGnlMlp9T1jcWsNEE/tHmbVNhdSPYNwWEOdK46SWBrdgLut9bY3Vy0ceDi4v4KHrpdZwOP8nzV9oFXhEzRV0YjifuACdVr7kO+FxFxtYcuF0jpK5x9iWWeT1tlc8WQwmZ8bzxV07e+hoyKW+0soddwJ2dpBBY08ib8R1svK9NW3wylz8iVursiuKMPZ8WWrKuOtzFTtma3Sblrm3vpcOIvzFiD6ELNdU65cLNVFythxI5hlLE5MNraswwPnlcXtaxuwH325c53Jo+0kDa66N8FKuPE8L+jmUWShbPhWX/AGWLCe0SVlSKetgEJLg241N0k/Dqa692m/xA+azz0keDireTRXrnx8FkcGHtr/B035T/ANlqloN5fA86S7MfUu9XiceD0vfSmzGMF7bkmwAAHMk7LGoOc+FG6U4whxS2KzQ5kxHG4zPTUsIhudIkedb7Eg6bEAbi2+1+a0Sppg+GcnnyM0L7rI8cIrHn3m/lHObcwtkaYzHPGCXRXvqA2u0m3OwIPAkKF2ndeHnkyen1StysYa7iMoM9zVtfHSmm7hriQ4SXL/gLgbbBvAdbgqyWljGpzzn0KoauUrlXw49RnTPk2APMbKUj6sst9D7WvpAtq4/W2vwSjSxsWXL5DU6yVT4VH4ss+PYhPQQiSCDv3DdzNWkhukkkbHUfIbrPXCMpYk8Gq2coxzFZKzgGfpMabO5tOxohiMm8wFzfYbtFhYG7uVh1WizSqDSzv5GanWOxSfDt5krk7Mc+YwXuphFBY6ZO81anAgWDdINuO/UW62qvpjXyUsst098rVlxwizrOaQgCAIAgCAIAgPzxm3FnY1Vyyk3GotZ5MaSGj5b+pK7tFfBBI+b1VrstbIhWmcIAgCAID1ri0gg2I3BHI8kPU2uaLngXaTVYaA2W1QwfXOl/6Yvf1cCfNZLNHCXNcjfV0hZDlLmW+i7UqSb8IyWM/khw+YN/sWSWhsW3M2x6Rqe+Ubsuf8NqGlrpiWuFiDFLuDx+goPR2vlj6E5avTyi4t8n6kTR5XlrWtexzO7eA5jnEglpF2m2nYkEGxXKemmpNPuONHou6XNNY7vT5E1Q5LYzeV5f+K3wj3O5PtZTjp0t2bauiILnZLPpy/v6FlpaZlI0NY0NaOQFv9FaEklhHVrrjXHhgsIyr0mEAQBAEAQBAEBB52o466imZLIIm2B1ng0hwLb9bkAWG5vturtPJxsTSyUamMZVNSeEU/LlRWx4b9zx0jn62uEUoewNLZC46iHEEW1EgEb7cFqtVbu4nL1XoZKHbGjgUfR8u8msv5ZkwDDp4rh08jHu8PAOMelrQedrDfqSqbblZan3LBdTp5VUuPe8lR7MaKPFGyRmpqIZA7UGRSmMObpA1Wt4iCNz00rXq5ODT4U15ox6GEZxceJp+TwXjAsrU2CVTpGTSPqHMcXNkka5xaXNLnkaQ4+K2/msVl85ww1yN1WnrrnlPm/Eq2I/+4o/zf8AAK0x/wCq/vvMs/8Aur77jd7aB/s8H9Yf2Co6DtMn0l7tepPYnvg7/wCyf/SqIe/+P7mmz3D9P2Insb/3KX+vd/hRK3X+8Xp+7M/Rvun6/wAET2Yf8QrPzv8AGVur91H77ivRe+s++8xdr1OKuqpo4xeZ7NNuZu+0ftcu+1NE+GEm9iPSEeKyCW5udtO0VN+U/wDZao6DeRPpLsx9Ta7VWOdh8BF9IkYXendPAJ8rkD1IUdG11rJ9IJ9SseKLHkSRsmH0xbw7sA+ouHf3gVn1Catlk06Zp1Rx4FEyI01OM1L494w6ZxI4aXS+Hfz2I9PJbdRy08U/L6GDSrOpm1tz+plxF4izEwuNhdouepp9I+ZNl5HnpeX3zJTeNas/fI++2x4P3K24vaQ252Pd2NvY/IrzQf7fD9zzpN9lev7HTKd4cxpBBFhvfbh1XPe51EcVzXSNrJp6ukicaRrg2V1yGPde7yACD3ZIbe3M32uLdemWIqE37Xd9+JxNRDik7K17Pf5+PwOsZWxeHGadj4AGtADTGLfeyAPBYchtbysuZdXKE2pHXosjZBOOxLqotCAIAgCAIAgCA/NWKUZw+aSJ3Fj3N+RIB9xv7r6CEuKKfifL2w4JuPgaykVhAEAQBAEAQBAZaSmdWPbGwXe8hrR1JNgvJSUVlkoRc5KK7z9I4dSihijiHCNjWD0a0AfqXAlLik34n1EI8MVFdxsKJIIAgCAIAgCAIAgCArPaPUR09BL3rDI12loAOnxagWnVY2sRfztbmtGlTdqwzNrHFUviWSn4P2fCthZLBXlrXNDjpaSAbDULiQWsdrEX2Wqer4ZOMoffyMdeizFShZ9/Mluzh88VRVQunNRBFYCTUXDX0aSTba9wDYEfOrVcDjGSWGy7R8anKLllLvNzGOzalxGQytdJC5xuQy2m97kgEbH0NvJRhrJxWHzJWaGucuLb0JbLWUqfLt3RhzpHbOkebuIve3AAC/Qb2F72VVt87N9i6nTwq238WRMnZ1FJL3xqqszXv3mtmq4Fgb93fYC3orfxcuHh4Vgq/BR4uPiefvyN3MOS48wOaZZ6izQAGtc3SDaxdYsPiPMqFWpdeyRO7Sxt7TZ6/JzX0opTU1PdA8dbdWnSGiO+i3di17W+xPxD4+PhWfvme/hl1fV8Tx98vQyZYylHlpzjFNO5rhvG9zSy+3isGjxWFr9F5dqHbukKNNGnstmrPkSJszp6eaemkdcu7t2xubnYg7E72vbyUlqpcPDJJrzIvSRUuOLafkbmC5ShwyUzudJPUH+dldqI2t4RYAbbdbbXtsozvlKPDsvBEq9NGEuN834s18x5JizFJ3k009h8LGuboZsAdILDa9gSpVamVawkiN2kja8ybJSjwNkNN9zSOfPGRY96Q4kchcAcOXMWVTtbnxrk/IuVS4OB815kDH2fspg5kNXVRRON3RteLb8bbdNud+d1e9U3zlFNmdaNRTUZNIn8AwGDL8fdwNsDu5x3c49Sf3cAqLLZWPMjRVTCpYiiLzTkiDMjxI9z2SAadTLeIX2uCDwud/8AJWU6mdSwtim/SQueXuR0nZjSyMY3XLcOLnvu0vfsABciwA8grFrZp5IPQVtYeSUlyXB9zfc0T5oYi4vf3b93kt0kOLgfCQBtw2Va1EuPjeGy16aHBwLKXkeUuTY6WkfSNnqO6eb31N1AG2po8Ng129xbfUeqPUNzU2lk8jpoxrdabwYsv5Giy/KJIp6j8Zhc3Q/YgagGC9r3HmvbdVKxYaR5TpIVPMWy1LMaggCAIAgCAIAgOf8AaRkx2K/7TTi8wFnsHGQAbEfjgbW5gDmADu0upUPYlsc7W6TrPbhv9TkTmlhIIsRsQdiDzHquocVpp4Z4h4EAQBAEAQGSmp31bwyNpe9xsGtFyfZeNpLLJRi5PEdzsWQMkfyH9/nsagjYDcRAjffm8jYkeYHMnlanU9Z7MdvqdzSaNVe1LtfQvCxm4IAgCAIAgCAIAgCAIDBW0jK9jo5Gh7HCxadwf9He69jJxeURlFSWHsVX/wBNKDVfQ+31e8db5/F9q0/jLfEy/gac7Fow+gjw1gjiY1jBwa0W9/M+ZWeUnJ5ZqjCMViKNlRJBAEAQBAEAQBAEBiqnujY4sbrcASG3DdR5C52HqvVhvmeNtLkV7KuZJcamqIpYBA6DSC3XrNzqvcgAcuXVX3UqEU085M9F8rJSjJYwWZZzSRWLZhp8IkiilfpfKbMGknmBuQNhc81ZCqU02u4qndCDUZPclVWWhAEAQBAEAQBAamKVEtNGXQxd88cGaxHf847BSgot4k8EZuSWYrLIrJeYXZkhkkdGIy2Ux6QdXBrDxsN/F9itvqVUkk8lWnudsW2sc8FgVBeEAQFezHk2mzB4nt0S/wBIzwu9+TvcX6WV9WonXtsZ7tLXb2lz8TnuK9l1TTXML2TN5D8G75Hw/wB5boa6D7Swc2zo2a7LyVurytWUh8VNN6tYXj5tuFojfW9pIyy0t0d4s0XYfKzjFIPVjh+5T44+JX1Vn5WfcWEzzfDBK70jef1BeOyC70eqix7RfyJWhyRXVtrU7mjq+0dvZxB+xVy1NUe8thorpd3zLVhHZQ51jUzAD6sQuf03Db9ErNPX/kXzNlfRn538i+4Rl6DA2FtNG1jiLayC8k8tRvqIvva48rLFO2U37TOjXTCtYgsHNs7U2K4c4zSTvdFwD4HOjawE7AsBBb6m/LxFb9O6JLhS5+ZzNUtTB8fFy8iu0+cq6m+Gqk/OIf8AtArQ9NU/9TJHWXL/AGJej7Tq2ntr7qUc9TLH5tIH2KqWire3Ivj0jat8Ms+E9qsM5AqInRfjNPeN9SLBw9gVmnoZLsvJqr6Sg+UlgvlFWR17BJE9r2O4Oabj/wA+SxSi4vDOhGSksxfIzrwkEAQBAEAQBAEAQBAEBHYzjMeEBuvW577hkcbS97yBc6WjjYcTwG2+6shW57FdlsYbmhgebYcYldDolhmaL93MzQ4ja5Aueo2O6nZRKEeLk15FdeojOXDzT8zcxvHYsG0h+p0jzaONjdb3noG/vNgoV1SnsWWWxhvu+4jpM6Q0rgyeKop3u+BskRdr/J7svBO428wrFp5NZi0/vzwVvUxi8STXw/jIxXO1NhmjU2Y67Fv3pzePDd+keovcJDTTltgWamEMZzz8jLhWb6fF6gwQ63EAnvLDuzpIBs69zuelvNeT084R4pHsNRCc+GP9GSszPHDK6GOOWolZ8bYWh2jpqcXBoO3C99l5GltcTeF5nruipcKWX5GTBcxw4w58bdcczN3wyt0PaOtuBG43BPEdQvLKZQWXt4o9rujNuK3XcyYVRac5wbFm4ViOJEslkc5zNLIo3SONtV9hsALjckcVvsrc6oc8epz67FC6zk3tsWXBM4QYvKYNMsM4/mpmaHGwubC53tvbjbe1gs9mnlCPFuvI0V6mE5cGz8Ga2N4/Rx1UMU0LpJ+8ayNxi2Y5zmgOD322vY3bfgOilXVY4OUXy9Tyy6tTjGS555cixV9bHh0bpJXBkbRcuPAfxN9rc1RGLk8IvlJRWZbEDJnOOJveOpqtsH9MYhptydbVrDfPSrlp23hNZ8MlL1KSy08eOPtlgo6plaxskbg5jhdrhwIVEouLwy+MlJZRE5vx8ZdpzJpL3nZgAJF7cXHk0fbwVtNXWSwVX3dVBywamXc3RYhHA15eZ3tbq+8yBustF/Fp02vzvZStocW8beqI1XqcV4vyZu4jmWOjlMLI5Z5mi72QtDiwHgXEkNbfpe/koxpbjxN4XmSlclLhSbfkZsCx6LHA7u9TXsOmSN7dL2Ho5vsfkeijZVKvc9qujYuXca+K5oiw95jayaolaAXsgjMhYDw1HYNv0vfyUoUSkstpLzPJ3xi8YbfksmTLuY4cwtcYtYcw2ex7dLmnewPEcjwPJeW0yrfM9qujavZ7ik5AzBHhFPO0sllkNQ93dwsMjtOiMaiODRcEbkXsbcCtmpqc5J7LHeYtLcoQksNvL2+Bc8uZpgzDqEetsjPijkGlw3te1yDvtsdudlktolXua6dRC3ON13Mm1SXhAEAQBAEAQBAEBGYtmCmwf8NMxh+re7v0Bdx+SshVOfZRXZdCvtPBz7NnaUyuikgp4yQ9pY6STbYix0sHkeJIt0W6nRuMlKT2ObqOkIuLjBbnNV0DkhAEB0Lsbq5G1EsQv3Rj1kcg4OaAfIkEjzsOiw6+K4U+86nRkpcTj3HXFyzsBAEAQBAEAQBAEAQBARmL4rFhjo9TS+aS7ImMAL38C4C5ADRYEkkDYXVkISknjZblc7Ixazu9ip1kz58ZoXPiMRMcgsXNcSO7lIvpJGxPC54rVFJaeaTzt9UZZtvUwbWOTMuab4NidPWyNLqfR3JcBqMbjrsdI3sdXL8byBjT7dMq1vuL/Yuja9tvQx5jrW5ukpYqPVJ3czZXzBrmtja3lqIHiN72H1V7VF0qTn3rYWyVzioc8POTP2tDVSwA8Puln+HKvNF236fwNd2I+q/ctuIPNLBIWDdkbi0Acw02FvZZY85LJslyi8FW7J4wKHXxe+R7nk7kuvbc+gHzWnWP/Jgy6H3We95yauZx3GM0DmfG5pa+3NviG/sXfLyUquenmmRu5amDW/MvqxG4pOT/APiWJ/lR/wDetd/uofEx0e+s+Bg7QYNNbhsjNpTMGbcS0PYd/IXP6ZUtM/8AHNPbBDVx/wAtbW+TN2h/7zhn9pb+3GvNL2J+n8ktX26/VGHtLf3s+HQu/AyT+MHgbPibv+a93zXuk5RnJbpfyR1jzKuL2b5/oXqaITNLXAFrgQQeBBFiPksaeHlG5rKwyj9j0hdSSC5LGzENJ6aGEj5m/wCcVs1y9tehh6Pf+N+rJrP5th9T+R/3NVOm97E0ar3MvQ28pbUNL/UR/wCG1Ru95L1ZKj3UfRfQp3Z+aqpFU+J8DXOqHGTvY3vdewPFsjfDubC3VatTwLhTT27v/DJpesfE01u91/ZP4Xl6ekrZKySSNzpI9DmRscwEjTpO73b+GyonbF1qCWxfCmSsdje67v8A00uyaUVFG95N5HzPdIeZcQ03PsQfdT1ixYl3YK9A81t9+XkubIwy9gBc3Nha5sBc9TYAeyyZNuCk9ko/2ao/tL/2I1s1vbXoYtD2Jer/AGFCwMx6awtemufM3i/gPkkv+svX+RFY1T9P3LwsZtCAIAgCAIDBW1kdAwvle1jBxc4gD/z5L2MXJ4RGUlFZkyhYz2qRQEtponSn67/A31A+I++lbq9DJ9p4OfZ0lBcoLJSMXzxW4rcOmMbT9GLwD5jxEepWuGlrh3Z9TBZrbp9+PQrhN1oMjeQgCAIDdwnCJsYdogjdIedhsPVx2b7lQnZGCzJltdM7HiKJulrK/JIc0RGHWRd7ow69hsA/dpA32B5lUuNV/POTTGV+mTXDgyDtGrx/Ot/6bP4Lz8HV4D/kLvIzxdp1dHx7p3qw/ucF49FV5kl0lb5Evh/ay8ECenaRzdG4j5Nde/6QVUtAv9X8y6HSf5o/IvuXsyU+YWkwvuR8THbOb6jp5i481itpnW/aOhTfC1ZiyXVRcEAQBAEAQBAVzNOX5cSlgqKeURzwE6dQu1wdYEHptcehPqr6bYxTjJZTM91MptSi8NGhXZXq62WGpNUxtVEbDTH97awghwDSdTnG53JF7224qcb4RThw8n8yEqLJSU+LmvLka+YqafEsQj+45m9/TxffA8fema72P0iHvB4AHwgbjnKpxjU+Ncn8/tEbYzlaurfNb525/u/oMRxPF8EjdLKykljYLu0F4NuZ3I/UUjDTzeE2mJz1Na4mk0vDJtZmwafN0UOiSOKLwTAOa4vD9B2Jvaw1cLKNNkaZPKy9id9UrorDx3lnoGyhgE5Y6TmYwWtPTYkn7Vnlw59k0Rzj2it0WW6jL75PuGWLuZHajDM1xDHcy1zTe1rCxHAD1V8ro2JdYua70Z40Sqb6t8n3M3MKy65lQaupkbLUFuhululkTd9mgkknc7k/SPVRncuDggsL6k4U+31k3l/QsKoLypOy9VYdVT1FJLCROQXsma7a3Czmm54npxWrrYSgozT5eBl6myNjnBrn4m7h+AvfUCqq5GyzNbpjaxpbHED8RaCSXOP1j19FXK1cPBBYX1JxqfFxzeX+iNLNOXarG5oXslhYyB4kjBa4kuu0+I3sRdvAW4qym6EItNPmQvpnZJNPGOZIY9l7/wDoqdsc7g2Zp1Nkjv4XjmATfT5X97gFV129XLMdidtPWwxLfy8TUlw7EaqMwvqKdrSNLpmRv7wi1ibatLXEcxwvspKdKfEk/TuIuFzjwuS9e8msEwmPBIWQxAhjeZ3JJ3LiepP+rKqyxzlxMtqrjXFRieY7hgxmnkgJ0iRttQF7HiDbnYgbJXPgkpeAthxwcfEhcAweuw9scUlTF3MVgNEd3uY3gwknS0W2uATbnfdW2WVSbko82VVV2xSi5cl5GrWZSqKKpkqKCobF3pvJG9t2E3JJ58yTwuLmxsbKavjKCjYs42IPTTjY51yxndE3g2H1EDjJU1HevLdIYxuiNouCfDxc7b4jyuFTOcWsRWPqX1wmnmbz9CEflOowuokmoJ2RtlOp8UjS5l9zcW8zsNrdbbK7r4Sio2LOO8o/DzhNyqeM7pkxSUFXTMe41DZah9gNTS2FgBOzWNN77m5JubDhZVOVbaWML9S5Qmk3nL/T5EfkvL1RlwPY+SKSJ7jIbNcHayAON7W8I2sp33Qsw0uZXp6Z1ZTeU+Zggy7Wx1prDLT63N7ss0P06PDsPFe/hBuvXbX1fBhnipsVvWZXgXJZTWEAQBAEBrYjWtw6J8rzZjGlx9AL7ealGLk0kRlJRi5PuOAZkzBNmKUySnw/QjB8LB0A69TxPyA7dVMa1hHzl+oldLL28CJVpQEAQG9hmDz4sbQxPk5XaPCPV3wj3KhOyEO0y2uiyzsouOE9llRUWM8jIR9Vv3x3mOTR6glZJ66K7Kybq+jZvtvBc8J7PKLDrExmZ3WU6h+gLN+YKyT1dku/Hobq9FTDuz6lphibAA1rQ1o4AAAD2Cztt7mpLGx7IwSAhwBB2IIuD7LzOD05xnvIEfdvqKVuhzAXPiHwuA3JaPouA5DY24X49DTat54ZnM1eii4ucFhnKl0jjBASeWa1+H1UL4ydXeNFh9IFwBb6EGyruipQaZfppyjbFo/Ra4J9KEAQBAEAQBAEAQFZxbK75Kg1VLUGnncA2S7RIyQAAC7SdjYAX8trHdaIXLg4JrKM06G58cJYfefX8gVGIWbWVIliuCYY4xG15BuNbrlzm/iiwPO6862MexHD8SXVSl23leCLINlQXhAEAQBAEAQBAEAQBAEAQBAEAQBAEAQBAEAQBAEBVe0+/wDJs1urL+nesWnSe9Xx+hl1vuJffecLXZPnQgM1FTGtkZG22p7msF9hdzg0XPS5XkpcKbZKEXOSiu87VgHZ7SYUAXt7+Tm6QXbfyj+ED1ufNcizV2T25I71Oiqr3WX5ltY0MFgAAOAGyymw9QBAEAQENmzG2YFTPkeRqILWN5vcRsPTmeguraa3ZNJFN9qqg5M/PI2XdPmT1AdI7NMmue9tXUN0sb4omEbuPJ5HJo4jqbHgBfBq9SscEfidXQ6R56yfw/k6suYdcIAgCAIAgCAIAgCAIAgCAIAgCAIAgCAIAgCAIAgCAIAgCAIAgCAIAgCAIDWxGibiMT4ni7HtLT6EcR581KMnFpojKKlFxfecCzNlubLkmiQXYfgkA8Lx+53VvLzFie3VdGxZR87fp50yw9vEh1aZz1ri03GxHAhD1PHNHW8n9o0dUxsdW4RyjbvD8D/Mn6Dut9vS9ly79G08w2O1ptdGS4bOTL/DM2oAcxwc08C0gg+4WJprc6CafNH2vD0ICOxLHabC/wANNGw9C4avZo3PsFZGqc+yiudsIdp4KVjnapHEC2ljMjuT33a31Dfid6HStdehk+c2YbekoLlBZOaYxi82NSd5O8vdy5Bo6AcAF0K64wWIo5Vt07XmTNrAss1OOkdzES3+kd4WD848fQXPko2Xwr7TJ06ay3srkdRyt2dQYSRJMRPKNxceBp8m/SPmfLYLnXauU+UeSOtRoYV83zZdljNwQBAEAQBAEAQBAEAQBAEAQBAEAQBAEAQBAEAQBAEAQBAEAQBAEAQBAEAQBAEBr11FHiDDHKxr2Hi1wuP8j5qUZOLyiMoqSxJHOse7Kw4l1JJb/wCOS9vZ4ufYg+q3167umvkc27o1PnW/mUfEsqVmG/hKeS31mjW39JtwPdbIX1y2Zz56S6G8SGO23NWlGGZaaqfSG8b3MPVji0/MFeOKe6PYzlHsvBvDMdWP+aqP+tJ/+lDqa/yr5Is/EXfmfzMbsSqcQ8JmnlJ+iXvff2uV7wQjzwkOsunyy38zdoMn1td8FNIB1eO7H9+1/ZQlqKo7snHSXS/1+ZZ8M7KZpbGeZkY6MBefS5sAfms09fFdlGuHRkv938i5YPkGiwux7vvXj6Uvj/u2Dfsuss9VZPvx6G6rR1V92fUtDRp2HBZjUeoAgCAIAgCAIAgCAIAgCAIAgCAIAgCAIAgCAIAgCAIAgCAIAgCAIAgCAIAgCAIAgCAIAgKrnX4fb9y0UFF2xxnGPwhXXr7Jw9T2icypy9VTea9NsdlwX8GFyZ7nWhsb6gSCAIAgCAIAgCAIAgCAIAgCAIAgCAIAgCAIAgCAIAgCAIAgCAIAgCAIAgCAIA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2056" name="Picture 8" descr="http://www.gembloux.ulg.ac.be/gp/grenera/images/logoGxABT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7347"/>
          <a:stretch>
            <a:fillRect/>
          </a:stretch>
        </p:blipFill>
        <p:spPr bwMode="auto">
          <a:xfrm>
            <a:off x="4211960" y="3573016"/>
            <a:ext cx="1022033" cy="79208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51520" y="4581128"/>
            <a:ext cx="85689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smtClean="0">
                <a:latin typeface="Roboto" pitchFamily="2" charset="0"/>
                <a:ea typeface="Roboto" pitchFamily="2" charset="0"/>
                <a:cs typeface="Segoe UI" pitchFamily="34" charset="0"/>
              </a:rPr>
              <a:t>Samuel DUBOIS, Arnaud EVRARD, Frédéric LEBEAU</a:t>
            </a:r>
          </a:p>
          <a:p>
            <a:pPr algn="ctr"/>
            <a:r>
              <a:rPr lang="fr-BE" sz="1600" dirty="0" err="1" smtClean="0">
                <a:latin typeface="Gisha" pitchFamily="34" charset="-79"/>
                <a:ea typeface="Roboto Light" pitchFamily="2" charset="0"/>
                <a:cs typeface="Gisha" pitchFamily="34" charset="-79"/>
              </a:rPr>
              <a:t>Environmental</a:t>
            </a:r>
            <a:r>
              <a:rPr lang="fr-BE" sz="1600" dirty="0" smtClean="0">
                <a:latin typeface="Gisha" pitchFamily="34" charset="-79"/>
                <a:ea typeface="Roboto Light" pitchFamily="2" charset="0"/>
                <a:cs typeface="Gisha" pitchFamily="34" charset="-79"/>
              </a:rPr>
              <a:t> Sciences &amp; Technologies Dpt.</a:t>
            </a:r>
          </a:p>
          <a:p>
            <a:pPr algn="ctr"/>
            <a:r>
              <a:rPr lang="fr-BE" sz="1600" dirty="0" err="1" smtClean="0">
                <a:latin typeface="Gisha" pitchFamily="34" charset="-79"/>
                <a:ea typeface="Roboto Light" pitchFamily="2" charset="0"/>
                <a:cs typeface="Gisha" pitchFamily="34" charset="-79"/>
              </a:rPr>
              <a:t>Liege</a:t>
            </a:r>
            <a:r>
              <a:rPr lang="fr-BE" sz="1600" dirty="0" smtClean="0">
                <a:latin typeface="Gisha" pitchFamily="34" charset="-79"/>
                <a:ea typeface="Roboto Light" pitchFamily="2" charset="0"/>
                <a:cs typeface="Gisha" pitchFamily="34" charset="-79"/>
              </a:rPr>
              <a:t> </a:t>
            </a:r>
            <a:r>
              <a:rPr lang="fr-BE" sz="1600" dirty="0" err="1" smtClean="0">
                <a:latin typeface="Gisha" pitchFamily="34" charset="-79"/>
                <a:ea typeface="Roboto Light" pitchFamily="2" charset="0"/>
                <a:cs typeface="Gisha" pitchFamily="34" charset="-79"/>
              </a:rPr>
              <a:t>University</a:t>
            </a:r>
            <a:r>
              <a:rPr lang="fr-BE" sz="1600" dirty="0" smtClean="0">
                <a:latin typeface="Gisha" pitchFamily="34" charset="-79"/>
                <a:ea typeface="Roboto Light" pitchFamily="2" charset="0"/>
                <a:cs typeface="Gisha" pitchFamily="34" charset="-79"/>
              </a:rPr>
              <a:t>, Gembloux Agro-Bio Tech</a:t>
            </a:r>
          </a:p>
          <a:p>
            <a:endParaRPr lang="fr-BE" sz="1600" dirty="0">
              <a:latin typeface="Roboto Light" pitchFamily="2" charset="0"/>
              <a:ea typeface="Roboto Light" pitchFamily="2" charset="0"/>
              <a:cs typeface="Meiryo UI" pitchFamily="34" charset="-128"/>
            </a:endParaRPr>
          </a:p>
        </p:txBody>
      </p:sp>
      <p:pic>
        <p:nvPicPr>
          <p:cNvPr id="18434" name="Picture 2" descr="http://www.maisonpassive.be/local/cache-vignettes/L180xH180/arton134-b9c7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501008"/>
            <a:ext cx="864096" cy="86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124744"/>
            <a:ext cx="9144000" cy="18000"/>
          </a:xfrm>
          <a:prstGeom prst="rect">
            <a:avLst/>
          </a:prstGeom>
          <a:solidFill>
            <a:srgbClr val="FC9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rmAutofit/>
          </a:bodyPr>
          <a:lstStyle/>
          <a:p>
            <a:r>
              <a:rPr lang="fr-BE" dirty="0" smtClean="0">
                <a:latin typeface="Grandesign Neue Serif" pitchFamily="2" charset="0"/>
              </a:rPr>
              <a:t>… in a bi-</a:t>
            </a:r>
            <a:r>
              <a:rPr lang="fr-BE" dirty="0" err="1" smtClean="0">
                <a:latin typeface="Grandesign Neue Serif" pitchFamily="2" charset="0"/>
              </a:rPr>
              <a:t>climatic</a:t>
            </a:r>
            <a:r>
              <a:rPr lang="fr-BE" dirty="0" smtClean="0">
                <a:latin typeface="Grandesign Neue Serif" pitchFamily="2" charset="0"/>
              </a:rPr>
              <a:t> </a:t>
            </a:r>
            <a:r>
              <a:rPr lang="fr-BE" dirty="0" err="1" smtClean="0">
                <a:latin typeface="Grandesign Neue Serif" pitchFamily="2" charset="0"/>
              </a:rPr>
              <a:t>chamber</a:t>
            </a:r>
            <a:endParaRPr lang="fr-BE" dirty="0" smtClean="0">
              <a:latin typeface="Grandesign Neue Serif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50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dirty="0">
              <a:latin typeface="Grandesign Neue Serif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39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C9F4C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Materials</a:t>
            </a:r>
            <a:r>
              <a:rPr kumimoji="0" lang="fr-B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C9F4C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 and </a:t>
            </a:r>
            <a:r>
              <a:rPr kumimoji="0" lang="fr-B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C9F4C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methods</a:t>
            </a:r>
            <a:endParaRPr kumimoji="0" lang="fr-BE" sz="3600" b="0" i="0" u="none" strike="noStrike" kern="1200" cap="none" spc="0" normalizeH="0" baseline="0" noProof="0" dirty="0">
              <a:ln>
                <a:noFill/>
              </a:ln>
              <a:solidFill>
                <a:srgbClr val="FC9F4C"/>
              </a:solidFill>
              <a:effectLst/>
              <a:uLnTx/>
              <a:uFillTx/>
              <a:latin typeface="Roboto Light" pitchFamily="2" charset="0"/>
              <a:ea typeface="Roboto Light" pitchFamily="2" charset="0"/>
              <a:cs typeface="Kalinga" pitchFamily="34" charset="0"/>
            </a:endParaRPr>
          </a:p>
        </p:txBody>
      </p:sp>
      <p:pic>
        <p:nvPicPr>
          <p:cNvPr id="22531" name="Picture 3" descr="K:\Thèse 2014\REDACTION\Article enceinte paille\Figures\vue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420888"/>
            <a:ext cx="7326868" cy="388843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>
                <a:solidFill>
                  <a:srgbClr val="F2F2F2"/>
                </a:solidFill>
                <a:latin typeface="Gisha" pitchFamily="34" charset="-79"/>
                <a:cs typeface="Gisha" pitchFamily="34" charset="-79"/>
              </a:rPr>
              <a:t>2014 ASABE and CSBE/SCGAB Annual International Meeting</a:t>
            </a:r>
            <a:endParaRPr lang="fr-BE" sz="1400" dirty="0" smtClean="0">
              <a:solidFill>
                <a:srgbClr val="F2F2F2"/>
              </a:solidFill>
              <a:latin typeface="Gisha" pitchFamily="34" charset="-79"/>
              <a:cs typeface="Gisha" pitchFamily="34" charset="-79"/>
            </a:endParaRPr>
          </a:p>
          <a:p>
            <a:endParaRPr lang="fr-BE" dirty="0"/>
          </a:p>
        </p:txBody>
      </p:sp>
      <p:sp>
        <p:nvSpPr>
          <p:cNvPr id="15" name="Oval 14"/>
          <p:cNvSpPr/>
          <p:nvPr/>
        </p:nvSpPr>
        <p:spPr>
          <a:xfrm>
            <a:off x="7596336" y="908720"/>
            <a:ext cx="144016" cy="144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Oval 15"/>
          <p:cNvSpPr/>
          <p:nvPr/>
        </p:nvSpPr>
        <p:spPr>
          <a:xfrm>
            <a:off x="8028384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Oval 16"/>
          <p:cNvSpPr/>
          <p:nvPr/>
        </p:nvSpPr>
        <p:spPr>
          <a:xfrm>
            <a:off x="8244408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Oval 17"/>
          <p:cNvSpPr/>
          <p:nvPr/>
        </p:nvSpPr>
        <p:spPr>
          <a:xfrm>
            <a:off x="846043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Oval 18"/>
          <p:cNvSpPr/>
          <p:nvPr/>
        </p:nvSpPr>
        <p:spPr>
          <a:xfrm>
            <a:off x="738031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Oval 19"/>
          <p:cNvSpPr/>
          <p:nvPr/>
        </p:nvSpPr>
        <p:spPr>
          <a:xfrm>
            <a:off x="7812360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124744"/>
            <a:ext cx="9144000" cy="18000"/>
          </a:xfrm>
          <a:prstGeom prst="rect">
            <a:avLst/>
          </a:prstGeom>
          <a:solidFill>
            <a:srgbClr val="FC9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rmAutofit/>
          </a:bodyPr>
          <a:lstStyle/>
          <a:p>
            <a:r>
              <a:rPr lang="fr-BE" dirty="0" smtClean="0">
                <a:latin typeface="Grandesign Neue Serif" pitchFamily="2" charset="0"/>
              </a:rPr>
              <a:t>… in a bi-</a:t>
            </a:r>
            <a:r>
              <a:rPr lang="fr-BE" dirty="0" err="1" smtClean="0">
                <a:latin typeface="Grandesign Neue Serif" pitchFamily="2" charset="0"/>
              </a:rPr>
              <a:t>climatic</a:t>
            </a:r>
            <a:r>
              <a:rPr lang="fr-BE" dirty="0" smtClean="0">
                <a:latin typeface="Grandesign Neue Serif" pitchFamily="2" charset="0"/>
              </a:rPr>
              <a:t> </a:t>
            </a:r>
            <a:r>
              <a:rPr lang="fr-BE" dirty="0" err="1" smtClean="0">
                <a:latin typeface="Grandesign Neue Serif" pitchFamily="2" charset="0"/>
              </a:rPr>
              <a:t>chamber</a:t>
            </a:r>
            <a:endParaRPr lang="fr-BE" dirty="0" smtClean="0">
              <a:latin typeface="Grandesign Neue Serif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50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dirty="0">
              <a:latin typeface="Grandesign Neue Serif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39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C9F4C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Materials</a:t>
            </a:r>
            <a:r>
              <a:rPr kumimoji="0" lang="fr-B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C9F4C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 and </a:t>
            </a:r>
            <a:r>
              <a:rPr kumimoji="0" lang="fr-B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C9F4C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methods</a:t>
            </a:r>
            <a:endParaRPr kumimoji="0" lang="fr-BE" sz="3600" b="0" i="0" u="none" strike="noStrike" kern="1200" cap="none" spc="0" normalizeH="0" baseline="0" noProof="0" dirty="0">
              <a:ln>
                <a:noFill/>
              </a:ln>
              <a:solidFill>
                <a:srgbClr val="FC9F4C"/>
              </a:solidFill>
              <a:effectLst/>
              <a:uLnTx/>
              <a:uFillTx/>
              <a:latin typeface="Roboto Light" pitchFamily="2" charset="0"/>
              <a:ea typeface="Roboto Light" pitchFamily="2" charset="0"/>
              <a:cs typeface="Kaling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>
                <a:solidFill>
                  <a:srgbClr val="F2F2F2"/>
                </a:solidFill>
                <a:latin typeface="Gisha" pitchFamily="34" charset="-79"/>
                <a:cs typeface="Gisha" pitchFamily="34" charset="-79"/>
              </a:rPr>
              <a:t>2014 ASABE and CSBE/SCGAB Annual International Meeting</a:t>
            </a:r>
            <a:endParaRPr lang="fr-BE" sz="1400" dirty="0" smtClean="0">
              <a:solidFill>
                <a:srgbClr val="F2F2F2"/>
              </a:solidFill>
              <a:latin typeface="Gisha" pitchFamily="34" charset="-79"/>
              <a:cs typeface="Gisha" pitchFamily="34" charset="-79"/>
            </a:endParaRPr>
          </a:p>
          <a:p>
            <a:endParaRPr lang="fr-BE" dirty="0"/>
          </a:p>
        </p:txBody>
      </p:sp>
      <p:sp>
        <p:nvSpPr>
          <p:cNvPr id="15" name="Oval 14"/>
          <p:cNvSpPr/>
          <p:nvPr/>
        </p:nvSpPr>
        <p:spPr>
          <a:xfrm>
            <a:off x="7812360" y="908720"/>
            <a:ext cx="144016" cy="144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Oval 15"/>
          <p:cNvSpPr/>
          <p:nvPr/>
        </p:nvSpPr>
        <p:spPr>
          <a:xfrm>
            <a:off x="8028384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Oval 16"/>
          <p:cNvSpPr/>
          <p:nvPr/>
        </p:nvSpPr>
        <p:spPr>
          <a:xfrm>
            <a:off x="8244408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Oval 17"/>
          <p:cNvSpPr/>
          <p:nvPr/>
        </p:nvSpPr>
        <p:spPr>
          <a:xfrm>
            <a:off x="846043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Oval 18"/>
          <p:cNvSpPr/>
          <p:nvPr/>
        </p:nvSpPr>
        <p:spPr>
          <a:xfrm>
            <a:off x="7596336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3" descr="C:\Users\Thirionsteph\Desktop\boulot\Enceinte tony\DSC00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492896"/>
            <a:ext cx="3200400" cy="2400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Picture 5" descr="C:\Users\Thirionsteph\Desktop\boulot\Enceinte tony\DSC009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708920"/>
            <a:ext cx="4320480" cy="32403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2" name="Oval 21"/>
          <p:cNvSpPr/>
          <p:nvPr/>
        </p:nvSpPr>
        <p:spPr>
          <a:xfrm>
            <a:off x="738031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K:\Thèse 2014\REDACTION\ASABE 2014\Figures\graph_sourceb copy2.tif"/>
          <p:cNvPicPr/>
          <p:nvPr/>
        </p:nvPicPr>
        <p:blipFill>
          <a:blip r:embed="rId2" cstate="print"/>
          <a:srcRect l="51551" b="7418"/>
          <a:stretch>
            <a:fillRect/>
          </a:stretch>
        </p:blipFill>
        <p:spPr bwMode="auto">
          <a:xfrm>
            <a:off x="-180527" y="4509120"/>
            <a:ext cx="33934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K:\Thèse 2014\REDACTION\ASABE 2014\Figures\graph_sourceb copy2.tif"/>
          <p:cNvPicPr/>
          <p:nvPr/>
        </p:nvPicPr>
        <p:blipFill>
          <a:blip r:embed="rId2" cstate="print"/>
          <a:srcRect r="54030" b="9919"/>
          <a:stretch>
            <a:fillRect/>
          </a:stretch>
        </p:blipFill>
        <p:spPr bwMode="auto">
          <a:xfrm>
            <a:off x="-252536" y="2132856"/>
            <a:ext cx="318664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0" y="1124744"/>
            <a:ext cx="9144000" cy="18000"/>
          </a:xfrm>
          <a:prstGeom prst="rect">
            <a:avLst/>
          </a:prstGeom>
          <a:solidFill>
            <a:srgbClr val="FC9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352928" cy="5256584"/>
          </a:xfrm>
        </p:spPr>
        <p:txBody>
          <a:bodyPr>
            <a:normAutofit/>
          </a:bodyPr>
          <a:lstStyle/>
          <a:p>
            <a:r>
              <a:rPr lang="fr-BE" dirty="0" err="1" smtClean="0">
                <a:latin typeface="Grandesign Neue Serif" pitchFamily="2" charset="0"/>
              </a:rPr>
              <a:t>Two</a:t>
            </a:r>
            <a:r>
              <a:rPr lang="fr-BE" dirty="0" smtClean="0">
                <a:latin typeface="Grandesign Neue Serif" pitchFamily="2" charset="0"/>
              </a:rPr>
              <a:t> 12 </a:t>
            </a:r>
            <a:r>
              <a:rPr lang="fr-BE" dirty="0" err="1" smtClean="0">
                <a:latin typeface="Grandesign Neue Serif" pitchFamily="2" charset="0"/>
              </a:rPr>
              <a:t>days</a:t>
            </a:r>
            <a:r>
              <a:rPr lang="fr-BE" dirty="0" smtClean="0">
                <a:latin typeface="Grandesign Neue Serif" pitchFamily="2" charset="0"/>
              </a:rPr>
              <a:t> case </a:t>
            </a:r>
            <a:r>
              <a:rPr lang="fr-BE" dirty="0" err="1" smtClean="0">
                <a:latin typeface="Grandesign Neue Serif" pitchFamily="2" charset="0"/>
              </a:rPr>
              <a:t>studies</a:t>
            </a:r>
            <a:endParaRPr lang="fr-BE" dirty="0" smtClean="0">
              <a:latin typeface="Grandesign Neue Serif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50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dirty="0">
              <a:latin typeface="Grandesign Neue Serif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39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C9F4C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Materials</a:t>
            </a:r>
            <a:r>
              <a:rPr kumimoji="0" lang="fr-B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C9F4C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 and </a:t>
            </a:r>
            <a:r>
              <a:rPr kumimoji="0" lang="fr-B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C9F4C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methods</a:t>
            </a:r>
            <a:endParaRPr kumimoji="0" lang="fr-BE" sz="3600" b="0" i="0" u="none" strike="noStrike" kern="1200" cap="none" spc="0" normalizeH="0" baseline="0" noProof="0" dirty="0">
              <a:ln>
                <a:noFill/>
              </a:ln>
              <a:solidFill>
                <a:srgbClr val="FC9F4C"/>
              </a:solidFill>
              <a:effectLst/>
              <a:uLnTx/>
              <a:uFillTx/>
              <a:latin typeface="Roboto Light" pitchFamily="2" charset="0"/>
              <a:ea typeface="Roboto Light" pitchFamily="2" charset="0"/>
              <a:cs typeface="Kalinga" pitchFamily="34" charset="0"/>
            </a:endParaRPr>
          </a:p>
        </p:txBody>
      </p:sp>
      <p:pic>
        <p:nvPicPr>
          <p:cNvPr id="23554" name="Picture 2" descr="K:\Thèse 2014\REDACTION\ASABE 2014\Figures\enceinte_cut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163" t="5551"/>
          <a:stretch>
            <a:fillRect/>
          </a:stretch>
        </p:blipFill>
        <p:spPr bwMode="auto">
          <a:xfrm>
            <a:off x="4283968" y="2060848"/>
            <a:ext cx="4860032" cy="479715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699792" y="2636912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 smtClean="0">
                <a:latin typeface="Grandesign Neue Serif" pitchFamily="2" charset="0"/>
              </a:rPr>
              <a:t>Heat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shock</a:t>
            </a:r>
            <a:endParaRPr lang="fr-BE" sz="2400" dirty="0" smtClean="0">
              <a:latin typeface="Grandesign Neue Serif" pitchFamily="2" charset="0"/>
            </a:endParaRPr>
          </a:p>
          <a:p>
            <a:r>
              <a:rPr lang="fr-BE" sz="2400" dirty="0" smtClean="0">
                <a:latin typeface="Grandesign Neue Serif" pitchFamily="2" charset="0"/>
              </a:rPr>
              <a:t>(20-35°C)</a:t>
            </a:r>
            <a:endParaRPr lang="fr-BE" sz="2400" dirty="0">
              <a:latin typeface="Grandesign Neue Serif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9792" y="5013176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 smtClean="0">
                <a:latin typeface="Grandesign Neue Serif" pitchFamily="2" charset="0"/>
              </a:rPr>
              <a:t>Hydric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shock</a:t>
            </a:r>
            <a:endParaRPr lang="fr-BE" sz="2400" dirty="0" smtClean="0">
              <a:latin typeface="Grandesign Neue Serif" pitchFamily="2" charset="0"/>
            </a:endParaRPr>
          </a:p>
          <a:p>
            <a:r>
              <a:rPr lang="fr-BE" sz="2400" dirty="0" smtClean="0">
                <a:latin typeface="Grandesign Neue Serif" pitchFamily="2" charset="0"/>
              </a:rPr>
              <a:t>(+/- 50 g/h)</a:t>
            </a:r>
            <a:endParaRPr lang="fr-BE" sz="2400" dirty="0">
              <a:latin typeface="Grandesign Neue Serif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20072" y="3284984"/>
            <a:ext cx="936104" cy="432048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/>
          <p:cNvSpPr/>
          <p:nvPr/>
        </p:nvSpPr>
        <p:spPr>
          <a:xfrm>
            <a:off x="5220072" y="4077072"/>
            <a:ext cx="936104" cy="432048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/>
          <p:cNvSpPr/>
          <p:nvPr/>
        </p:nvSpPr>
        <p:spPr>
          <a:xfrm>
            <a:off x="7164288" y="4077072"/>
            <a:ext cx="936104" cy="432048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Rectangle 19"/>
          <p:cNvSpPr/>
          <p:nvPr/>
        </p:nvSpPr>
        <p:spPr>
          <a:xfrm>
            <a:off x="5292080" y="4941168"/>
            <a:ext cx="936104" cy="288032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TextBox 2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>
                <a:solidFill>
                  <a:srgbClr val="F2F2F2"/>
                </a:solidFill>
                <a:latin typeface="Gisha" pitchFamily="34" charset="-79"/>
                <a:cs typeface="Gisha" pitchFamily="34" charset="-79"/>
              </a:rPr>
              <a:t>2014 ASABE and CSBE/SCGAB Annual International Meeting</a:t>
            </a:r>
            <a:endParaRPr lang="fr-BE" sz="1400" dirty="0" smtClean="0">
              <a:solidFill>
                <a:srgbClr val="F2F2F2"/>
              </a:solidFill>
              <a:latin typeface="Gisha" pitchFamily="34" charset="-79"/>
              <a:cs typeface="Gisha" pitchFamily="34" charset="-79"/>
            </a:endParaRPr>
          </a:p>
          <a:p>
            <a:endParaRPr lang="fr-BE" dirty="0"/>
          </a:p>
        </p:txBody>
      </p:sp>
      <p:pic>
        <p:nvPicPr>
          <p:cNvPr id="27" name="Picture 2" descr="C:\Users\Thirionsteph\Desktop\boulot\Intro et conclusions thèses\Latex\Final\fig\Modélisation_Enceinte_climatique_stylized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988840"/>
            <a:ext cx="5544616" cy="4485755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8028384" y="908720"/>
            <a:ext cx="144016" cy="144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Oval 30"/>
          <p:cNvSpPr/>
          <p:nvPr/>
        </p:nvSpPr>
        <p:spPr>
          <a:xfrm>
            <a:off x="7812360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2" name="Oval 31"/>
          <p:cNvSpPr/>
          <p:nvPr/>
        </p:nvSpPr>
        <p:spPr>
          <a:xfrm>
            <a:off x="8244408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3" name="Oval 32"/>
          <p:cNvSpPr/>
          <p:nvPr/>
        </p:nvSpPr>
        <p:spPr>
          <a:xfrm>
            <a:off x="846043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4" name="Oval 33"/>
          <p:cNvSpPr/>
          <p:nvPr/>
        </p:nvSpPr>
        <p:spPr>
          <a:xfrm>
            <a:off x="738031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5" name="Oval 34"/>
          <p:cNvSpPr/>
          <p:nvPr/>
        </p:nvSpPr>
        <p:spPr>
          <a:xfrm>
            <a:off x="7596336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6" name="Oval 35"/>
          <p:cNvSpPr/>
          <p:nvPr/>
        </p:nvSpPr>
        <p:spPr>
          <a:xfrm>
            <a:off x="5652120" y="4149080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Oval 36"/>
          <p:cNvSpPr/>
          <p:nvPr/>
        </p:nvSpPr>
        <p:spPr>
          <a:xfrm>
            <a:off x="6660232" y="177281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Oval 37"/>
          <p:cNvSpPr/>
          <p:nvPr/>
        </p:nvSpPr>
        <p:spPr>
          <a:xfrm>
            <a:off x="7596336" y="4149080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TextBox 38"/>
          <p:cNvSpPr txBox="1"/>
          <p:nvPr/>
        </p:nvSpPr>
        <p:spPr>
          <a:xfrm>
            <a:off x="6948264" y="1484784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  <a:latin typeface="Grandesign Neue Serif" pitchFamily="2" charset="0"/>
              </a:rPr>
              <a:t>T/HR </a:t>
            </a:r>
            <a:r>
              <a:rPr lang="fr-BE" dirty="0" err="1" smtClean="0">
                <a:solidFill>
                  <a:srgbClr val="FF0000"/>
                </a:solidFill>
                <a:latin typeface="Grandesign Neue Serif" pitchFamily="2" charset="0"/>
              </a:rPr>
              <a:t>sensors</a:t>
            </a:r>
            <a:endParaRPr lang="fr-BE" dirty="0">
              <a:solidFill>
                <a:srgbClr val="FF0000"/>
              </a:solidFill>
              <a:latin typeface="Grandesign Neue Serif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3" grpId="1"/>
      <p:bldP spid="17" grpId="0" animBg="1"/>
      <p:bldP spid="18" grpId="0" animBg="1"/>
      <p:bldP spid="19" grpId="0" animBg="1"/>
      <p:bldP spid="20" grpId="0" animBg="1"/>
      <p:bldP spid="36" grpId="0" animBg="1"/>
      <p:bldP spid="37" grpId="0" animBg="1"/>
      <p:bldP spid="38" grpId="0" animBg="1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124744"/>
            <a:ext cx="9144000" cy="18000"/>
          </a:xfrm>
          <a:prstGeom prst="rect">
            <a:avLst/>
          </a:prstGeom>
          <a:solidFill>
            <a:srgbClr val="FC9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352928" cy="5256584"/>
          </a:xfrm>
        </p:spPr>
        <p:txBody>
          <a:bodyPr>
            <a:normAutofit/>
          </a:bodyPr>
          <a:lstStyle/>
          <a:p>
            <a:r>
              <a:rPr lang="fr-BE" dirty="0" err="1" smtClean="0">
                <a:latin typeface="Grandesign Neue Serif" pitchFamily="2" charset="0"/>
              </a:rPr>
              <a:t>Hygrothermal</a:t>
            </a:r>
            <a:r>
              <a:rPr lang="fr-BE" dirty="0" smtClean="0">
                <a:latin typeface="Grandesign Neue Serif" pitchFamily="2" charset="0"/>
              </a:rPr>
              <a:t> model</a:t>
            </a:r>
          </a:p>
          <a:p>
            <a:pPr lvl="1"/>
            <a:r>
              <a:rPr lang="fr-BE" dirty="0" err="1" smtClean="0">
                <a:latin typeface="Grandesign Neue Serif" pitchFamily="2" charset="0"/>
              </a:rPr>
              <a:t>Predict</a:t>
            </a:r>
            <a:r>
              <a:rPr lang="fr-BE" dirty="0" smtClean="0">
                <a:latin typeface="Grandesign Neue Serif" pitchFamily="2" charset="0"/>
              </a:rPr>
              <a:t> T and </a:t>
            </a:r>
            <a:r>
              <a:rPr lang="fr-BE" dirty="0" err="1" smtClean="0">
                <a:latin typeface="Grandesign Neue Serif" pitchFamily="2" charset="0"/>
              </a:rPr>
              <a:t>Pv</a:t>
            </a:r>
            <a:r>
              <a:rPr lang="fr-BE" dirty="0" smtClean="0">
                <a:latin typeface="Grandesign Neue Serif" pitchFamily="2" charset="0"/>
              </a:rPr>
              <a:t> in zone-1</a:t>
            </a:r>
          </a:p>
          <a:p>
            <a:pPr lvl="1"/>
            <a:r>
              <a:rPr lang="fr-BE" dirty="0" smtClean="0">
                <a:latin typeface="Grandesign Neue Serif" pitchFamily="2" charset="0"/>
              </a:rPr>
              <a:t>2 </a:t>
            </a:r>
            <a:r>
              <a:rPr lang="fr-BE" dirty="0" err="1" smtClean="0">
                <a:latin typeface="Grandesign Neue Serif" pitchFamily="2" charset="0"/>
              </a:rPr>
              <a:t>subparts</a:t>
            </a:r>
            <a:endParaRPr lang="fr-BE" dirty="0" smtClean="0">
              <a:latin typeface="Grandesign Neue Serif" pitchFamily="2" charset="0"/>
            </a:endParaRPr>
          </a:p>
          <a:p>
            <a:pPr lvl="1">
              <a:buNone/>
            </a:pPr>
            <a:endParaRPr lang="fr-BE" dirty="0" smtClean="0">
              <a:latin typeface="Grandesign Neue Serif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50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dirty="0">
              <a:latin typeface="Grandesign Neue Serif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39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C9F4C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Materials</a:t>
            </a:r>
            <a:r>
              <a:rPr kumimoji="0" lang="fr-B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C9F4C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 and </a:t>
            </a:r>
            <a:r>
              <a:rPr kumimoji="0" lang="fr-B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C9F4C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methods</a:t>
            </a:r>
            <a:endParaRPr kumimoji="0" lang="fr-BE" sz="3600" b="0" i="0" u="none" strike="noStrike" kern="1200" cap="none" spc="0" normalizeH="0" baseline="0" noProof="0" dirty="0">
              <a:ln>
                <a:noFill/>
              </a:ln>
              <a:solidFill>
                <a:srgbClr val="FC9F4C"/>
              </a:solidFill>
              <a:effectLst/>
              <a:uLnTx/>
              <a:uFillTx/>
              <a:latin typeface="Roboto Light" pitchFamily="2" charset="0"/>
              <a:ea typeface="Roboto Light" pitchFamily="2" charset="0"/>
              <a:cs typeface="Kaling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>
                <a:solidFill>
                  <a:srgbClr val="F2F2F2"/>
                </a:solidFill>
                <a:latin typeface="Gisha" pitchFamily="34" charset="-79"/>
                <a:cs typeface="Gisha" pitchFamily="34" charset="-79"/>
              </a:rPr>
              <a:t>2014 ASABE and CSBE/SCGAB Annual International Meeting</a:t>
            </a:r>
            <a:endParaRPr lang="fr-BE" sz="1400" dirty="0" smtClean="0">
              <a:solidFill>
                <a:srgbClr val="F2F2F2"/>
              </a:solidFill>
              <a:latin typeface="Gisha" pitchFamily="34" charset="-79"/>
              <a:cs typeface="Gisha" pitchFamily="34" charset="-79"/>
            </a:endParaRPr>
          </a:p>
          <a:p>
            <a:endParaRPr lang="fr-BE" dirty="0"/>
          </a:p>
        </p:txBody>
      </p:sp>
      <p:sp>
        <p:nvSpPr>
          <p:cNvPr id="13" name="Oval 12"/>
          <p:cNvSpPr/>
          <p:nvPr/>
        </p:nvSpPr>
        <p:spPr>
          <a:xfrm>
            <a:off x="8244408" y="908720"/>
            <a:ext cx="144016" cy="144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Oval 14"/>
          <p:cNvSpPr/>
          <p:nvPr/>
        </p:nvSpPr>
        <p:spPr>
          <a:xfrm>
            <a:off x="7812360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Oval 15"/>
          <p:cNvSpPr/>
          <p:nvPr/>
        </p:nvSpPr>
        <p:spPr>
          <a:xfrm>
            <a:off x="8028384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Oval 16"/>
          <p:cNvSpPr/>
          <p:nvPr/>
        </p:nvSpPr>
        <p:spPr>
          <a:xfrm>
            <a:off x="846043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Oval 17"/>
          <p:cNvSpPr/>
          <p:nvPr/>
        </p:nvSpPr>
        <p:spPr>
          <a:xfrm>
            <a:off x="7596336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193" name="Picture 1" descr="C:\Users\Thirionsteph\Desktop\boulot\présentation asabe\Modélisation_Enceinte_climatique_stylize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420888"/>
            <a:ext cx="4887913" cy="3954463"/>
          </a:xfrm>
          <a:prstGeom prst="rect">
            <a:avLst/>
          </a:prstGeom>
          <a:noFill/>
        </p:spPr>
      </p:pic>
      <p:cxnSp>
        <p:nvCxnSpPr>
          <p:cNvPr id="20" name="Straight Connector 19"/>
          <p:cNvCxnSpPr/>
          <p:nvPr/>
        </p:nvCxnSpPr>
        <p:spPr>
          <a:xfrm flipH="1" flipV="1">
            <a:off x="4499992" y="3212976"/>
            <a:ext cx="720080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499992" y="3356992"/>
            <a:ext cx="1800200" cy="10081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851920" y="5301208"/>
            <a:ext cx="1800200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51520" y="3068960"/>
            <a:ext cx="41825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latin typeface="Grandesign Neue Serif" pitchFamily="2" charset="0"/>
              </a:rPr>
              <a:t>BEHAM part in </a:t>
            </a:r>
            <a:r>
              <a:rPr lang="fr-BE" i="1" dirty="0" smtClean="0">
                <a:latin typeface="Grandesign Neue Serif" pitchFamily="2" charset="0"/>
              </a:rPr>
              <a:t>COMSOL </a:t>
            </a:r>
            <a:r>
              <a:rPr lang="fr-BE" i="1" dirty="0" err="1" smtClean="0">
                <a:latin typeface="Grandesign Neue Serif" pitchFamily="2" charset="0"/>
              </a:rPr>
              <a:t>Multiphysics</a:t>
            </a:r>
            <a:endParaRPr lang="fr-BE" i="1" dirty="0" smtClean="0">
              <a:latin typeface="Grandesign Neue Serif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fr-BE" i="1" dirty="0" smtClean="0">
                <a:latin typeface="Grandesign Neue Serif" pitchFamily="2" charset="0"/>
              </a:rPr>
              <a:t>  </a:t>
            </a:r>
            <a:r>
              <a:rPr lang="fr-BE" dirty="0" err="1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Modularity</a:t>
            </a:r>
            <a:r>
              <a:rPr lang="fr-BE" dirty="0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, </a:t>
            </a:r>
            <a:r>
              <a:rPr lang="fr-BE" dirty="0" err="1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interoperability</a:t>
            </a:r>
            <a:endParaRPr lang="fr-BE" dirty="0" smtClean="0">
              <a:solidFill>
                <a:schemeClr val="accent5">
                  <a:lumMod val="50000"/>
                </a:schemeClr>
              </a:solidFill>
              <a:latin typeface="Grandesign Neue Serif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fr-BE" i="1" dirty="0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  </a:t>
            </a:r>
            <a:r>
              <a:rPr lang="fr-BE" dirty="0" err="1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Two</a:t>
            </a:r>
            <a:r>
              <a:rPr lang="fr-BE" dirty="0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 versions of the model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3923928" y="5157192"/>
            <a:ext cx="3168352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95536" y="5157192"/>
            <a:ext cx="33057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latin typeface="Grandesign Neue Serif" pitchFamily="2" charset="0"/>
              </a:rPr>
              <a:t>Air zones balance in </a:t>
            </a:r>
            <a:r>
              <a:rPr lang="fr-BE" i="1" dirty="0" err="1" smtClean="0">
                <a:latin typeface="Grandesign Neue Serif" pitchFamily="2" charset="0"/>
              </a:rPr>
              <a:t>Simulink</a:t>
            </a:r>
            <a:endParaRPr lang="fr-BE" i="1" dirty="0" smtClean="0">
              <a:latin typeface="Grandesign Neue Serif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fr-BE" i="1" dirty="0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 </a:t>
            </a:r>
            <a:r>
              <a:rPr lang="fr-BE" dirty="0" err="1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Modularity</a:t>
            </a:r>
            <a:r>
              <a:rPr lang="fr-BE" dirty="0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, </a:t>
            </a:r>
            <a:r>
              <a:rPr lang="fr-BE" dirty="0" err="1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interoperability</a:t>
            </a:r>
            <a:endParaRPr lang="fr-BE" i="1" dirty="0" smtClean="0">
              <a:solidFill>
                <a:schemeClr val="accent5">
                  <a:lumMod val="50000"/>
                </a:schemeClr>
              </a:solidFill>
              <a:latin typeface="Grandesign Neue Serif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fr-BE" dirty="0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 ODE </a:t>
            </a:r>
            <a:r>
              <a:rPr lang="fr-BE" dirty="0" err="1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based</a:t>
            </a:r>
            <a:r>
              <a:rPr lang="fr-BE" dirty="0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 </a:t>
            </a:r>
            <a:r>
              <a:rPr lang="fr-BE" dirty="0" err="1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modeling</a:t>
            </a:r>
            <a:endParaRPr lang="fr-BE" dirty="0" smtClean="0">
              <a:solidFill>
                <a:schemeClr val="accent5">
                  <a:lumMod val="50000"/>
                </a:schemeClr>
              </a:solidFill>
              <a:latin typeface="Grandesign Neue Serif" pitchFamily="2" charset="0"/>
            </a:endParaRPr>
          </a:p>
          <a:p>
            <a:pPr>
              <a:buFont typeface="Arial" pitchFamily="34" charset="0"/>
              <a:buChar char="•"/>
            </a:pPr>
            <a:endParaRPr lang="fr-BE" i="1" dirty="0">
              <a:solidFill>
                <a:schemeClr val="accent5">
                  <a:lumMod val="50000"/>
                </a:schemeClr>
              </a:solidFill>
              <a:latin typeface="Grandesign Neue Serif" pitchFamily="2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38031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1" name="TextBox 40"/>
          <p:cNvSpPr txBox="1"/>
          <p:nvPr/>
        </p:nvSpPr>
        <p:spPr>
          <a:xfrm>
            <a:off x="539552" y="4005064"/>
            <a:ext cx="3121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BEHAM-H </a:t>
            </a:r>
            <a:r>
              <a:rPr lang="fr-BE" sz="1600" dirty="0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= </a:t>
            </a:r>
            <a:r>
              <a:rPr lang="fr-BE" sz="1600" dirty="0" err="1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heat</a:t>
            </a:r>
            <a:r>
              <a:rPr lang="fr-BE" sz="1600" dirty="0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 </a:t>
            </a:r>
            <a:r>
              <a:rPr lang="fr-BE" sz="1600" dirty="0" err="1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transfer</a:t>
            </a:r>
            <a:r>
              <a:rPr lang="fr-BE" sz="1600" dirty="0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 </a:t>
            </a:r>
            <a:r>
              <a:rPr lang="fr-BE" sz="1600" dirty="0" err="1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only</a:t>
            </a:r>
            <a:endParaRPr lang="fr-BE" sz="1600" dirty="0" smtClean="0">
              <a:solidFill>
                <a:schemeClr val="accent5">
                  <a:lumMod val="50000"/>
                </a:schemeClr>
              </a:solidFill>
              <a:latin typeface="Grandesign Neue Serif" pitchFamily="2" charset="0"/>
            </a:endParaRPr>
          </a:p>
          <a:p>
            <a:r>
              <a:rPr lang="fr-BE" sz="1600" b="1" dirty="0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BEHAM-HM </a:t>
            </a:r>
            <a:r>
              <a:rPr lang="fr-BE" sz="1600" dirty="0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= </a:t>
            </a:r>
            <a:r>
              <a:rPr lang="fr-BE" sz="1600" dirty="0" err="1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heat</a:t>
            </a:r>
            <a:r>
              <a:rPr lang="fr-BE" sz="1600" dirty="0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 + </a:t>
            </a:r>
            <a:r>
              <a:rPr lang="fr-BE" sz="1600" dirty="0" err="1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moisture</a:t>
            </a:r>
            <a:endParaRPr lang="fr-BE" sz="1600" dirty="0">
              <a:solidFill>
                <a:schemeClr val="accent5">
                  <a:lumMod val="50000"/>
                </a:schemeClr>
              </a:solidFill>
              <a:latin typeface="Grandesign Neue Serif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124744"/>
            <a:ext cx="9144000" cy="18000"/>
          </a:xfrm>
          <a:prstGeom prst="rect">
            <a:avLst/>
          </a:prstGeom>
          <a:solidFill>
            <a:srgbClr val="FC9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352928" cy="5256584"/>
          </a:xfrm>
        </p:spPr>
        <p:txBody>
          <a:bodyPr>
            <a:normAutofit/>
          </a:bodyPr>
          <a:lstStyle/>
          <a:p>
            <a:r>
              <a:rPr lang="fr-BE" dirty="0" err="1" smtClean="0">
                <a:latin typeface="Grandesign Neue Serif" pitchFamily="2" charset="0"/>
              </a:rPr>
              <a:t>Hygrothermal</a:t>
            </a:r>
            <a:r>
              <a:rPr lang="fr-BE" dirty="0" smtClean="0">
                <a:latin typeface="Grandesign Neue Serif" pitchFamily="2" charset="0"/>
              </a:rPr>
              <a:t> model</a:t>
            </a:r>
          </a:p>
          <a:p>
            <a:pPr lvl="1"/>
            <a:r>
              <a:rPr lang="fr-BE" sz="2000" dirty="0" err="1" smtClean="0">
                <a:latin typeface="Grandesign Neue Serif" pitchFamily="2" charset="0"/>
              </a:rPr>
              <a:t>Integration</a:t>
            </a:r>
            <a:r>
              <a:rPr lang="fr-BE" sz="2000" dirty="0" smtClean="0">
                <a:latin typeface="Grandesign Neue Serif" pitchFamily="2" charset="0"/>
              </a:rPr>
              <a:t> of the </a:t>
            </a:r>
            <a:r>
              <a:rPr lang="fr-BE" sz="2000" dirty="0" smtClean="0">
                <a:latin typeface="Grandesign Neue Serif" pitchFamily="2" charset="0"/>
              </a:rPr>
              <a:t>COMSOL </a:t>
            </a:r>
            <a:r>
              <a:rPr lang="fr-BE" sz="2000" dirty="0" err="1" smtClean="0">
                <a:latin typeface="Grandesign Neue Serif" pitchFamily="2" charset="0"/>
              </a:rPr>
              <a:t>subpart</a:t>
            </a:r>
            <a:r>
              <a:rPr lang="fr-BE" sz="2000" dirty="0" smtClean="0">
                <a:latin typeface="Grandesign Neue Serif" pitchFamily="2" charset="0"/>
              </a:rPr>
              <a:t> </a:t>
            </a:r>
            <a:r>
              <a:rPr lang="fr-BE" sz="2000" dirty="0" smtClean="0">
                <a:latin typeface="Grandesign Neue Serif" pitchFamily="2" charset="0"/>
              </a:rPr>
              <a:t>in </a:t>
            </a:r>
            <a:r>
              <a:rPr lang="fr-BE" sz="2000" i="1" dirty="0" err="1" smtClean="0">
                <a:latin typeface="Grandesign Neue Serif" pitchFamily="2" charset="0"/>
              </a:rPr>
              <a:t>Simulink</a:t>
            </a:r>
            <a:r>
              <a:rPr lang="fr-BE" sz="2000" i="1" dirty="0" smtClean="0">
                <a:latin typeface="Grandesign Neue Serif" pitchFamily="2" charset="0"/>
              </a:rPr>
              <a:t> </a:t>
            </a:r>
            <a:r>
              <a:rPr lang="fr-BE" sz="2000" i="1" dirty="0" smtClean="0">
                <a:latin typeface="Grandesign Neue Serif" pitchFamily="2" charset="0"/>
              </a:rPr>
              <a:t> </a:t>
            </a:r>
            <a:r>
              <a:rPr lang="fr-BE" sz="2000" dirty="0" err="1" smtClean="0">
                <a:latin typeface="Grandesign Neue Serif" pitchFamily="2" charset="0"/>
              </a:rPr>
              <a:t>using</a:t>
            </a:r>
            <a:r>
              <a:rPr lang="fr-BE" sz="2000" dirty="0" smtClean="0">
                <a:latin typeface="Grandesign Neue Serif" pitchFamily="2" charset="0"/>
              </a:rPr>
              <a:t> </a:t>
            </a:r>
            <a:r>
              <a:rPr lang="fr-BE" sz="2000" i="1" dirty="0" smtClean="0">
                <a:latin typeface="Grandesign Neue Serif" pitchFamily="2" charset="0"/>
              </a:rPr>
              <a:t> S-</a:t>
            </a:r>
            <a:r>
              <a:rPr lang="fr-BE" sz="2000" i="1" dirty="0" err="1" smtClean="0">
                <a:latin typeface="Grandesign Neue Serif" pitchFamily="2" charset="0"/>
              </a:rPr>
              <a:t>Functions</a:t>
            </a:r>
            <a:endParaRPr lang="fr-BE" sz="2000" i="1" dirty="0" smtClean="0">
              <a:latin typeface="Grandesign Neue Serif" pitchFamily="2" charset="0"/>
            </a:endParaRPr>
          </a:p>
          <a:p>
            <a:pPr lvl="1"/>
            <a:r>
              <a:rPr lang="fr-BE" sz="2000" dirty="0" err="1" smtClean="0">
                <a:latin typeface="Grandesign Neue Serif" pitchFamily="2" charset="0"/>
              </a:rPr>
              <a:t>Hybrid</a:t>
            </a:r>
            <a:r>
              <a:rPr lang="fr-BE" sz="2000" dirty="0" smtClean="0">
                <a:latin typeface="Grandesign Neue Serif" pitchFamily="2" charset="0"/>
              </a:rPr>
              <a:t> model (</a:t>
            </a:r>
            <a:r>
              <a:rPr lang="fr-BE" sz="2000" dirty="0" err="1" smtClean="0">
                <a:latin typeface="Grandesign Neue Serif" pitchFamily="2" charset="0"/>
              </a:rPr>
              <a:t>continuous</a:t>
            </a:r>
            <a:r>
              <a:rPr lang="fr-BE" sz="2000" dirty="0" smtClean="0">
                <a:latin typeface="Grandesign Neue Serif" pitchFamily="2" charset="0"/>
              </a:rPr>
              <a:t> and </a:t>
            </a:r>
            <a:r>
              <a:rPr lang="fr-BE" sz="2000" dirty="0" err="1" smtClean="0">
                <a:latin typeface="Grandesign Neue Serif" pitchFamily="2" charset="0"/>
              </a:rPr>
              <a:t>discrete</a:t>
            </a:r>
            <a:r>
              <a:rPr lang="fr-BE" sz="2000" dirty="0" smtClean="0">
                <a:latin typeface="Grandesign Neue Serif" pitchFamily="2" charset="0"/>
              </a:rPr>
              <a:t> time </a:t>
            </a:r>
            <a:r>
              <a:rPr lang="fr-BE" sz="2000" dirty="0" err="1" smtClean="0">
                <a:latin typeface="Grandesign Neue Serif" pitchFamily="2" charset="0"/>
              </a:rPr>
              <a:t>stepping</a:t>
            </a:r>
            <a:r>
              <a:rPr lang="fr-BE" sz="2000" dirty="0" smtClean="0">
                <a:latin typeface="Grandesign Neue Serif" pitchFamily="2" charset="0"/>
              </a:rPr>
              <a:t>)</a:t>
            </a:r>
            <a:endParaRPr lang="fr-BE" sz="2000" dirty="0" smtClean="0">
              <a:latin typeface="Grandesign Neue Serif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50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dirty="0">
              <a:latin typeface="Grandesign Neue Serif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39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C9F4C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Materials</a:t>
            </a:r>
            <a:r>
              <a:rPr kumimoji="0" lang="fr-B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C9F4C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 and </a:t>
            </a:r>
            <a:r>
              <a:rPr kumimoji="0" lang="fr-B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C9F4C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methods</a:t>
            </a:r>
            <a:endParaRPr kumimoji="0" lang="fr-BE" sz="3600" b="0" i="0" u="none" strike="noStrike" kern="1200" cap="none" spc="0" normalizeH="0" baseline="0" noProof="0" dirty="0">
              <a:ln>
                <a:noFill/>
              </a:ln>
              <a:solidFill>
                <a:srgbClr val="FC9F4C"/>
              </a:solidFill>
              <a:effectLst/>
              <a:uLnTx/>
              <a:uFillTx/>
              <a:latin typeface="Roboto Light" pitchFamily="2" charset="0"/>
              <a:ea typeface="Roboto Light" pitchFamily="2" charset="0"/>
              <a:cs typeface="Kaling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>
                <a:solidFill>
                  <a:srgbClr val="F2F2F2"/>
                </a:solidFill>
                <a:latin typeface="Gisha" pitchFamily="34" charset="-79"/>
                <a:cs typeface="Gisha" pitchFamily="34" charset="-79"/>
              </a:rPr>
              <a:t>2014 ASABE and CSBE/SCGAB Annual International Meeting</a:t>
            </a:r>
            <a:endParaRPr lang="fr-BE" sz="1400" dirty="0" smtClean="0">
              <a:solidFill>
                <a:srgbClr val="F2F2F2"/>
              </a:solidFill>
              <a:latin typeface="Gisha" pitchFamily="34" charset="-79"/>
              <a:cs typeface="Gisha" pitchFamily="34" charset="-79"/>
            </a:endParaRPr>
          </a:p>
          <a:p>
            <a:endParaRPr lang="fr-BE" dirty="0"/>
          </a:p>
        </p:txBody>
      </p:sp>
      <p:sp>
        <p:nvSpPr>
          <p:cNvPr id="12" name="Oval 11"/>
          <p:cNvSpPr/>
          <p:nvPr/>
        </p:nvSpPr>
        <p:spPr>
          <a:xfrm>
            <a:off x="8460432" y="908720"/>
            <a:ext cx="144016" cy="144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Oval 12"/>
          <p:cNvSpPr/>
          <p:nvPr/>
        </p:nvSpPr>
        <p:spPr>
          <a:xfrm>
            <a:off x="7596336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Oval 14"/>
          <p:cNvSpPr/>
          <p:nvPr/>
        </p:nvSpPr>
        <p:spPr>
          <a:xfrm>
            <a:off x="7812360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Oval 15"/>
          <p:cNvSpPr/>
          <p:nvPr/>
        </p:nvSpPr>
        <p:spPr>
          <a:xfrm>
            <a:off x="8028384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Oval 16"/>
          <p:cNvSpPr/>
          <p:nvPr/>
        </p:nvSpPr>
        <p:spPr>
          <a:xfrm>
            <a:off x="738031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2" cstate="print"/>
          <a:srcRect b="6897"/>
          <a:stretch>
            <a:fillRect/>
          </a:stretch>
        </p:blipFill>
        <p:spPr bwMode="auto">
          <a:xfrm>
            <a:off x="827584" y="2924944"/>
            <a:ext cx="7632848" cy="36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Oval 18"/>
          <p:cNvSpPr/>
          <p:nvPr/>
        </p:nvSpPr>
        <p:spPr>
          <a:xfrm>
            <a:off x="8244408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:\Users\Frederic Lebeau\Desktop\Thèse 2014\REDACTION\ASABE 2014\Figures\4.tif"/>
          <p:cNvPicPr/>
          <p:nvPr/>
        </p:nvPicPr>
        <p:blipFill>
          <a:blip r:embed="rId2" cstate="print"/>
          <a:srcRect r="50909"/>
          <a:stretch>
            <a:fillRect/>
          </a:stretch>
        </p:blipFill>
        <p:spPr bwMode="auto">
          <a:xfrm>
            <a:off x="467544" y="2564904"/>
            <a:ext cx="3888432" cy="409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0" y="1124744"/>
            <a:ext cx="9144000" cy="1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rgbClr val="504A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352928" cy="5256584"/>
          </a:xfrm>
        </p:spPr>
        <p:txBody>
          <a:bodyPr>
            <a:normAutofit/>
          </a:bodyPr>
          <a:lstStyle/>
          <a:p>
            <a:r>
              <a:rPr lang="fr-BE" dirty="0" smtClean="0">
                <a:latin typeface="Grandesign Neue Serif" pitchFamily="2" charset="0"/>
              </a:rPr>
              <a:t>Case </a:t>
            </a:r>
            <a:r>
              <a:rPr lang="fr-BE" dirty="0" err="1" smtClean="0">
                <a:latin typeface="Grandesign Neue Serif" pitchFamily="2" charset="0"/>
              </a:rPr>
              <a:t>study</a:t>
            </a:r>
            <a:r>
              <a:rPr lang="fr-BE" dirty="0" smtClean="0">
                <a:latin typeface="Grandesign Neue Serif" pitchFamily="2" charset="0"/>
              </a:rPr>
              <a:t> 1 / </a:t>
            </a:r>
            <a:r>
              <a:rPr lang="fr-BE" dirty="0" err="1" smtClean="0">
                <a:latin typeface="Grandesign Neue Serif" pitchFamily="2" charset="0"/>
              </a:rPr>
              <a:t>vapor</a:t>
            </a:r>
            <a:r>
              <a:rPr lang="fr-BE" dirty="0" smtClean="0">
                <a:latin typeface="Grandesign Neue Serif" pitchFamily="2" charset="0"/>
              </a:rPr>
              <a:t> </a:t>
            </a:r>
            <a:r>
              <a:rPr lang="fr-BE" dirty="0" err="1" smtClean="0">
                <a:latin typeface="Grandesign Neue Serif" pitchFamily="2" charset="0"/>
              </a:rPr>
              <a:t>press</a:t>
            </a:r>
            <a:r>
              <a:rPr lang="fr-BE" dirty="0" smtClean="0">
                <a:latin typeface="Grandesign Neue Serif" pitchFamily="2" charset="0"/>
              </a:rPr>
              <a:t>. in </a:t>
            </a:r>
            <a:r>
              <a:rPr lang="fr-BE" u="sng" dirty="0" smtClean="0">
                <a:latin typeface="Grandesign Neue Serif" pitchFamily="2" charset="0"/>
              </a:rPr>
              <a:t>zone 1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50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dirty="0">
              <a:latin typeface="Grandesign Neue Serif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39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Results</a:t>
            </a:r>
            <a:endParaRPr kumimoji="0" lang="fr-BE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Light" pitchFamily="2" charset="0"/>
              <a:ea typeface="Roboto Light" pitchFamily="2" charset="0"/>
              <a:cs typeface="Kalinga" pitchFamily="34" charset="0"/>
            </a:endParaRPr>
          </a:p>
        </p:txBody>
      </p:sp>
      <p:cxnSp>
        <p:nvCxnSpPr>
          <p:cNvPr id="13" name="Straight Connector 12"/>
          <p:cNvCxnSpPr>
            <a:endCxn id="15" idx="1"/>
          </p:cNvCxnSpPr>
          <p:nvPr/>
        </p:nvCxnSpPr>
        <p:spPr>
          <a:xfrm flipV="1">
            <a:off x="1907704" y="3865404"/>
            <a:ext cx="360040" cy="57170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67744" y="3573016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 smtClean="0">
                <a:solidFill>
                  <a:schemeClr val="tx2"/>
                </a:solidFill>
                <a:latin typeface="Grandesign Neue Serif" pitchFamily="2" charset="0"/>
              </a:rPr>
              <a:t>With</a:t>
            </a:r>
            <a:r>
              <a:rPr lang="fr-BE" sz="1600" dirty="0" smtClean="0">
                <a:solidFill>
                  <a:schemeClr val="tx2"/>
                </a:solidFill>
                <a:latin typeface="Grandesign Neue Serif" pitchFamily="2" charset="0"/>
              </a:rPr>
              <a:t> </a:t>
            </a:r>
            <a:r>
              <a:rPr lang="fr-BE" sz="1600" dirty="0" err="1" smtClean="0">
                <a:solidFill>
                  <a:schemeClr val="tx2"/>
                </a:solidFill>
                <a:latin typeface="Grandesign Neue Serif" pitchFamily="2" charset="0"/>
              </a:rPr>
              <a:t>moisture</a:t>
            </a:r>
            <a:r>
              <a:rPr lang="fr-BE" sz="1600" dirty="0" smtClean="0">
                <a:solidFill>
                  <a:schemeClr val="tx2"/>
                </a:solidFill>
                <a:latin typeface="Grandesign Neue Serif" pitchFamily="2" charset="0"/>
              </a:rPr>
              <a:t> </a:t>
            </a:r>
            <a:r>
              <a:rPr lang="fr-BE" sz="1600" dirty="0" err="1" smtClean="0">
                <a:solidFill>
                  <a:schemeClr val="tx2"/>
                </a:solidFill>
                <a:latin typeface="Grandesign Neue Serif" pitchFamily="2" charset="0"/>
              </a:rPr>
              <a:t>transfer</a:t>
            </a:r>
            <a:r>
              <a:rPr lang="fr-BE" sz="1600" dirty="0" smtClean="0">
                <a:solidFill>
                  <a:schemeClr val="tx2"/>
                </a:solidFill>
                <a:latin typeface="Grandesign Neue Serif" pitchFamily="2" charset="0"/>
              </a:rPr>
              <a:t> in </a:t>
            </a:r>
            <a:r>
              <a:rPr lang="fr-BE" sz="1600" dirty="0" err="1" smtClean="0">
                <a:solidFill>
                  <a:schemeClr val="tx2"/>
                </a:solidFill>
                <a:latin typeface="Grandesign Neue Serif" pitchFamily="2" charset="0"/>
              </a:rPr>
              <a:t>straw</a:t>
            </a:r>
            <a:endParaRPr lang="fr-BE" sz="1600" dirty="0">
              <a:solidFill>
                <a:schemeClr val="tx2"/>
              </a:solidFill>
              <a:latin typeface="Grandesign Neue Serif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72000" y="4437112"/>
            <a:ext cx="41764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buFont typeface="Wingdings" pitchFamily="2" charset="2"/>
              <a:buChar char="§"/>
            </a:pPr>
            <a:r>
              <a:rPr lang="fr-BE" sz="2000" dirty="0" smtClean="0">
                <a:latin typeface="Grandesign Neue Serif" pitchFamily="2" charset="0"/>
              </a:rPr>
              <a:t>Good </a:t>
            </a:r>
            <a:r>
              <a:rPr lang="fr-BE" sz="2000" dirty="0" err="1" smtClean="0">
                <a:latin typeface="Grandesign Neue Serif" pitchFamily="2" charset="0"/>
              </a:rPr>
              <a:t>prediction</a:t>
            </a:r>
            <a:r>
              <a:rPr lang="fr-BE" sz="2000" dirty="0" smtClean="0">
                <a:latin typeface="Grandesign Neue Serif" pitchFamily="2" charset="0"/>
              </a:rPr>
              <a:t> of the </a:t>
            </a:r>
            <a:r>
              <a:rPr lang="fr-BE" sz="2000" dirty="0" err="1" smtClean="0">
                <a:latin typeface="Grandesign Neue Serif" pitchFamily="2" charset="0"/>
              </a:rPr>
              <a:t>complex</a:t>
            </a:r>
            <a:r>
              <a:rPr lang="fr-BE" sz="2000" dirty="0" smtClean="0">
                <a:latin typeface="Grandesign Neue Serif" pitchFamily="2" charset="0"/>
              </a:rPr>
              <a:t> model</a:t>
            </a:r>
          </a:p>
          <a:p>
            <a:pPr marL="252000" indent="-252000"/>
            <a:endParaRPr lang="fr-BE" sz="2000" dirty="0" smtClean="0">
              <a:latin typeface="Grandesign Neue Serif" pitchFamily="2" charset="0"/>
            </a:endParaRPr>
          </a:p>
          <a:p>
            <a:pPr marL="252000" indent="-252000">
              <a:buFont typeface="Wingdings" pitchFamily="2" charset="2"/>
              <a:buChar char="§"/>
            </a:pPr>
            <a:r>
              <a:rPr lang="fr-BE" sz="2000" dirty="0" smtClean="0">
                <a:latin typeface="Grandesign Neue Serif" pitchFamily="2" charset="0"/>
              </a:rPr>
              <a:t>The simple model </a:t>
            </a:r>
            <a:r>
              <a:rPr lang="fr-BE" sz="2000" dirty="0" err="1" smtClean="0">
                <a:latin typeface="Grandesign Neue Serif" pitchFamily="2" charset="0"/>
              </a:rPr>
              <a:t>overestimates</a:t>
            </a:r>
            <a:r>
              <a:rPr lang="fr-BE" sz="2000" dirty="0" smtClean="0">
                <a:latin typeface="Grandesign Neue Serif" pitchFamily="2" charset="0"/>
              </a:rPr>
              <a:t> the impact of ventilation</a:t>
            </a:r>
          </a:p>
          <a:p>
            <a:pPr>
              <a:buFont typeface="Wingdings" pitchFamily="2" charset="2"/>
              <a:buChar char="§"/>
            </a:pPr>
            <a:endParaRPr lang="fr-BE" sz="2400" dirty="0">
              <a:latin typeface="Grandesign Neue Serif" pitchFamily="2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4427984" y="3933056"/>
            <a:ext cx="44644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08104" y="2492896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err="1" smtClean="0">
                <a:latin typeface="Grandesign Neue Serif" pitchFamily="2" charset="0"/>
              </a:rPr>
              <a:t>Experimental</a:t>
            </a:r>
            <a:endParaRPr lang="fr-BE" b="1" dirty="0">
              <a:latin typeface="Grandesign Neue Serif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24128" y="3933056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err="1" smtClean="0">
                <a:latin typeface="Grandesign Neue Serif" pitchFamily="2" charset="0"/>
              </a:rPr>
              <a:t>Numerical</a:t>
            </a:r>
            <a:endParaRPr lang="fr-BE" b="1" dirty="0">
              <a:latin typeface="Grandesign Neue Serif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72000" y="2924944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buFont typeface="Wingdings" pitchFamily="2" charset="2"/>
              <a:buChar char="§"/>
            </a:pPr>
            <a:r>
              <a:rPr lang="fr-BE" sz="2000" dirty="0" smtClean="0">
                <a:latin typeface="Grandesign Neue Serif" pitchFamily="2" charset="0"/>
              </a:rPr>
              <a:t>Rise of </a:t>
            </a:r>
            <a:r>
              <a:rPr lang="fr-BE" sz="2000" dirty="0" err="1" smtClean="0">
                <a:latin typeface="Grandesign Neue Serif" pitchFamily="2" charset="0"/>
              </a:rPr>
              <a:t>pv</a:t>
            </a:r>
            <a:r>
              <a:rPr lang="fr-BE" sz="2000" dirty="0" smtClean="0">
                <a:latin typeface="Grandesign Neue Serif" pitchFamily="2" charset="0"/>
              </a:rPr>
              <a:t> due to </a:t>
            </a:r>
            <a:r>
              <a:rPr lang="fr-BE" sz="2000" dirty="0" err="1" smtClean="0">
                <a:latin typeface="Grandesign Neue Serif" pitchFamily="2" charset="0"/>
              </a:rPr>
              <a:t>heat</a:t>
            </a:r>
            <a:r>
              <a:rPr lang="fr-BE" sz="2000" dirty="0" smtClean="0">
                <a:latin typeface="Grandesign Neue Serif" pitchFamily="2" charset="0"/>
              </a:rPr>
              <a:t> </a:t>
            </a:r>
            <a:r>
              <a:rPr lang="fr-BE" sz="2000" dirty="0" err="1" smtClean="0">
                <a:latin typeface="Grandesign Neue Serif" pitchFamily="2" charset="0"/>
              </a:rPr>
              <a:t>shock</a:t>
            </a:r>
            <a:endParaRPr lang="fr-BE" sz="2000" dirty="0" smtClean="0">
              <a:latin typeface="Grandesign Neue Serif" pitchFamily="2" charset="0"/>
            </a:endParaRPr>
          </a:p>
          <a:p>
            <a:pPr marL="252000" indent="-252000"/>
            <a:r>
              <a:rPr lang="fr-BE" sz="2000" dirty="0" smtClean="0">
                <a:latin typeface="Grandesign Neue Serif" pitchFamily="2" charset="0"/>
              </a:rPr>
              <a:t> </a:t>
            </a:r>
            <a:r>
              <a:rPr lang="fr-BE" sz="2000" dirty="0" smtClean="0">
                <a:latin typeface="Grandesign Neue Serif" pitchFamily="2" charset="0"/>
                <a:sym typeface="Wingdings" pitchFamily="2" charset="2"/>
              </a:rPr>
              <a:t> </a:t>
            </a:r>
            <a:r>
              <a:rPr lang="fr-BE" sz="2000" dirty="0" err="1" smtClean="0">
                <a:latin typeface="Grandesign Neue Serif" pitchFamily="2" charset="0"/>
                <a:sym typeface="Wingdings" pitchFamily="2" charset="2"/>
              </a:rPr>
              <a:t>Moisture</a:t>
            </a:r>
            <a:r>
              <a:rPr lang="fr-BE" sz="2000" dirty="0" smtClean="0">
                <a:latin typeface="Grandesign Neue Serif" pitchFamily="2" charset="0"/>
                <a:sym typeface="Wingdings" pitchFamily="2" charset="2"/>
              </a:rPr>
              <a:t> buffer!</a:t>
            </a:r>
            <a:endParaRPr lang="fr-BE" sz="2000" dirty="0" smtClean="0">
              <a:latin typeface="Grandesign Neue Serif" pitchFamily="2" charset="0"/>
            </a:endParaRPr>
          </a:p>
          <a:p>
            <a:pPr marL="252000" indent="-252000"/>
            <a:endParaRPr lang="fr-BE" sz="2000" dirty="0" smtClean="0">
              <a:latin typeface="Grandesign Neue Serif" pitchFamily="2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2411760" y="4509120"/>
            <a:ext cx="432048" cy="8640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771800" y="4293096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 smtClean="0">
                <a:solidFill>
                  <a:srgbClr val="FF0000"/>
                </a:solidFill>
                <a:latin typeface="Grandesign Neue Serif" pitchFamily="2" charset="0"/>
              </a:rPr>
              <a:t>Without</a:t>
            </a:r>
            <a:r>
              <a:rPr lang="fr-BE" sz="1600" dirty="0" smtClean="0">
                <a:solidFill>
                  <a:srgbClr val="FF0000"/>
                </a:solidFill>
                <a:latin typeface="Grandesign Neue Serif" pitchFamily="2" charset="0"/>
              </a:rPr>
              <a:t>…</a:t>
            </a:r>
            <a:endParaRPr lang="fr-BE" sz="1600" dirty="0">
              <a:solidFill>
                <a:srgbClr val="FF0000"/>
              </a:solidFill>
              <a:latin typeface="Grandesign Neue Serif" pitchFamily="2" charset="0"/>
            </a:endParaRPr>
          </a:p>
        </p:txBody>
      </p:sp>
      <p:pic>
        <p:nvPicPr>
          <p:cNvPr id="3074" name="Picture 2" descr="C:\Users\Thirionsteph\Desktop\boulot\présentation asabe\Modélisation_Enceinte_climatique_styl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1268760"/>
            <a:ext cx="1643888" cy="1329953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>
                <a:solidFill>
                  <a:srgbClr val="F2F2F2"/>
                </a:solidFill>
                <a:latin typeface="Gisha" pitchFamily="34" charset="-79"/>
                <a:cs typeface="Gisha" pitchFamily="34" charset="-79"/>
              </a:rPr>
              <a:t>2014 ASABE and CSBE/SCGAB Annual International Meeting</a:t>
            </a:r>
            <a:endParaRPr lang="fr-BE" sz="1400" dirty="0" smtClean="0">
              <a:solidFill>
                <a:srgbClr val="F2F2F2"/>
              </a:solidFill>
              <a:latin typeface="Gisha" pitchFamily="34" charset="-79"/>
              <a:cs typeface="Gisha" pitchFamily="34" charset="-79"/>
            </a:endParaRPr>
          </a:p>
          <a:p>
            <a:endParaRPr lang="fr-BE" dirty="0"/>
          </a:p>
        </p:txBody>
      </p:sp>
      <p:sp>
        <p:nvSpPr>
          <p:cNvPr id="27" name="Oval 26"/>
          <p:cNvSpPr/>
          <p:nvPr/>
        </p:nvSpPr>
        <p:spPr>
          <a:xfrm>
            <a:off x="8028384" y="908720"/>
            <a:ext cx="144016" cy="144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Oval 28"/>
          <p:cNvSpPr/>
          <p:nvPr/>
        </p:nvSpPr>
        <p:spPr>
          <a:xfrm>
            <a:off x="846043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5" name="Oval 34"/>
          <p:cNvSpPr/>
          <p:nvPr/>
        </p:nvSpPr>
        <p:spPr>
          <a:xfrm>
            <a:off x="8244408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  <p:bldP spid="33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124744"/>
            <a:ext cx="9144000" cy="1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rgbClr val="504A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352928" cy="5256584"/>
          </a:xfrm>
        </p:spPr>
        <p:txBody>
          <a:bodyPr>
            <a:normAutofit/>
          </a:bodyPr>
          <a:lstStyle/>
          <a:p>
            <a:r>
              <a:rPr lang="fr-BE" dirty="0" smtClean="0">
                <a:latin typeface="Grandesign Neue Serif" pitchFamily="2" charset="0"/>
              </a:rPr>
              <a:t>Case </a:t>
            </a:r>
            <a:r>
              <a:rPr lang="fr-BE" dirty="0" err="1" smtClean="0">
                <a:latin typeface="Grandesign Neue Serif" pitchFamily="2" charset="0"/>
              </a:rPr>
              <a:t>study</a:t>
            </a:r>
            <a:r>
              <a:rPr lang="fr-BE" dirty="0" smtClean="0">
                <a:latin typeface="Grandesign Neue Serif" pitchFamily="2" charset="0"/>
              </a:rPr>
              <a:t> 1 / </a:t>
            </a:r>
            <a:r>
              <a:rPr lang="fr-BE" dirty="0" err="1" smtClean="0">
                <a:latin typeface="Grandesign Neue Serif" pitchFamily="2" charset="0"/>
              </a:rPr>
              <a:t>vapor</a:t>
            </a:r>
            <a:r>
              <a:rPr lang="fr-BE" dirty="0" smtClean="0">
                <a:latin typeface="Grandesign Neue Serif" pitchFamily="2" charset="0"/>
              </a:rPr>
              <a:t> </a:t>
            </a:r>
            <a:r>
              <a:rPr lang="fr-BE" dirty="0" err="1" smtClean="0">
                <a:latin typeface="Grandesign Neue Serif" pitchFamily="2" charset="0"/>
              </a:rPr>
              <a:t>press</a:t>
            </a:r>
            <a:r>
              <a:rPr lang="fr-BE" dirty="0" smtClean="0">
                <a:latin typeface="Grandesign Neue Serif" pitchFamily="2" charset="0"/>
              </a:rPr>
              <a:t>. in </a:t>
            </a:r>
            <a:r>
              <a:rPr lang="fr-BE" u="sng" dirty="0" smtClean="0">
                <a:latin typeface="Grandesign Neue Serif" pitchFamily="2" charset="0"/>
              </a:rPr>
              <a:t>zone 1</a:t>
            </a:r>
          </a:p>
          <a:p>
            <a:pPr lvl="1"/>
            <a:r>
              <a:rPr lang="fr-BE" sz="2400" dirty="0" smtClean="0">
                <a:latin typeface="Grandesign Neue Serif" pitchFamily="2" charset="0"/>
              </a:rPr>
              <a:t>The room </a:t>
            </a:r>
            <a:r>
              <a:rPr lang="fr-BE" sz="2400" dirty="0" err="1" smtClean="0">
                <a:latin typeface="Grandesign Neue Serif" pitchFamily="2" charset="0"/>
              </a:rPr>
              <a:t>scale</a:t>
            </a:r>
            <a:r>
              <a:rPr lang="fr-BE" sz="2400" dirty="0" smtClean="0">
                <a:latin typeface="Grandesign Neue Serif" pitchFamily="2" charset="0"/>
              </a:rPr>
              <a:t> model </a:t>
            </a:r>
            <a:r>
              <a:rPr lang="fr-BE" sz="2400" dirty="0" err="1" smtClean="0">
                <a:latin typeface="Grandesign Neue Serif" pitchFamily="2" charset="0"/>
              </a:rPr>
              <a:t>allows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evaluating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u="sng" dirty="0" err="1" smtClean="0">
                <a:latin typeface="Grandesign Neue Serif" pitchFamily="2" charset="0"/>
              </a:rPr>
              <a:t>actual</a:t>
            </a:r>
            <a:r>
              <a:rPr lang="fr-BE" sz="2400" u="sng" dirty="0" smtClean="0">
                <a:latin typeface="Grandesign Neue Serif" pitchFamily="2" charset="0"/>
              </a:rPr>
              <a:t> and </a:t>
            </a:r>
            <a:r>
              <a:rPr lang="fr-BE" sz="2400" u="sng" dirty="0" err="1" smtClean="0">
                <a:latin typeface="Grandesign Neue Serif" pitchFamily="2" charset="0"/>
              </a:rPr>
              <a:t>mutual</a:t>
            </a:r>
            <a:r>
              <a:rPr lang="fr-BE" sz="2400" u="sng" dirty="0" smtClean="0">
                <a:latin typeface="Grandesign Neue Serif" pitchFamily="2" charset="0"/>
              </a:rPr>
              <a:t> fluxes </a:t>
            </a:r>
            <a:r>
              <a:rPr lang="fr-BE" sz="2400" dirty="0" err="1" smtClean="0">
                <a:latin typeface="Grandesign Neue Serif" pitchFamily="2" charset="0"/>
              </a:rPr>
              <a:t>between</a:t>
            </a:r>
            <a:r>
              <a:rPr lang="fr-BE" sz="2400" dirty="0" smtClean="0">
                <a:latin typeface="Grandesign Neue Serif" pitchFamily="2" charset="0"/>
              </a:rPr>
              <a:t> the </a:t>
            </a:r>
            <a:r>
              <a:rPr lang="fr-BE" sz="2400" dirty="0" err="1" smtClean="0">
                <a:latin typeface="Grandesign Neue Serif" pitchFamily="2" charset="0"/>
              </a:rPr>
              <a:t>envelope</a:t>
            </a:r>
            <a:r>
              <a:rPr lang="fr-BE" sz="2400" dirty="0" smtClean="0">
                <a:latin typeface="Grandesign Neue Serif" pitchFamily="2" charset="0"/>
              </a:rPr>
              <a:t> and the indoor air</a:t>
            </a:r>
          </a:p>
          <a:p>
            <a:pPr lvl="1">
              <a:buNone/>
            </a:pPr>
            <a:endParaRPr lang="fr-BE" sz="2400" dirty="0" smtClean="0">
              <a:latin typeface="Grandesign Neue Serif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50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dirty="0">
              <a:latin typeface="Grandesign Neue Serif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39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Results</a:t>
            </a:r>
            <a:endParaRPr kumimoji="0" lang="fr-BE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Light" pitchFamily="2" charset="0"/>
              <a:ea typeface="Roboto Light" pitchFamily="2" charset="0"/>
              <a:cs typeface="Kaling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>
                <a:solidFill>
                  <a:srgbClr val="F2F2F2"/>
                </a:solidFill>
                <a:latin typeface="Gisha" pitchFamily="34" charset="-79"/>
                <a:cs typeface="Gisha" pitchFamily="34" charset="-79"/>
              </a:rPr>
              <a:t>2014 ASABE and CSBE/SCGAB Annual International Meeting</a:t>
            </a:r>
            <a:endParaRPr lang="fr-BE" sz="1400" dirty="0" smtClean="0">
              <a:solidFill>
                <a:srgbClr val="F2F2F2"/>
              </a:solidFill>
              <a:latin typeface="Gisha" pitchFamily="34" charset="-79"/>
              <a:cs typeface="Gisha" pitchFamily="34" charset="-79"/>
            </a:endParaRPr>
          </a:p>
          <a:p>
            <a:endParaRPr lang="fr-BE" dirty="0"/>
          </a:p>
        </p:txBody>
      </p:sp>
      <p:sp>
        <p:nvSpPr>
          <p:cNvPr id="27" name="Oval 26"/>
          <p:cNvSpPr/>
          <p:nvPr/>
        </p:nvSpPr>
        <p:spPr>
          <a:xfrm>
            <a:off x="8244408" y="908720"/>
            <a:ext cx="144016" cy="144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Oval 28"/>
          <p:cNvSpPr/>
          <p:nvPr/>
        </p:nvSpPr>
        <p:spPr>
          <a:xfrm>
            <a:off x="8028384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5" name="Oval 34"/>
          <p:cNvSpPr/>
          <p:nvPr/>
        </p:nvSpPr>
        <p:spPr>
          <a:xfrm>
            <a:off x="846043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996952"/>
            <a:ext cx="789622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ounded Rectangle 36"/>
          <p:cNvSpPr/>
          <p:nvPr/>
        </p:nvSpPr>
        <p:spPr>
          <a:xfrm>
            <a:off x="1475656" y="4581128"/>
            <a:ext cx="5616624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TextBox 37"/>
          <p:cNvSpPr txBox="1"/>
          <p:nvPr/>
        </p:nvSpPr>
        <p:spPr>
          <a:xfrm>
            <a:off x="1043608" y="508518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Flux </a:t>
            </a:r>
            <a:r>
              <a:rPr lang="fr-BE" dirty="0" err="1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from</a:t>
            </a:r>
            <a:r>
              <a:rPr lang="fr-BE" dirty="0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 zone-1 to </a:t>
            </a:r>
            <a:r>
              <a:rPr lang="fr-BE" dirty="0" err="1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straw</a:t>
            </a:r>
            <a:r>
              <a:rPr lang="fr-BE" dirty="0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 bale </a:t>
            </a:r>
            <a:r>
              <a:rPr lang="fr-BE" dirty="0" err="1" smtClean="0">
                <a:solidFill>
                  <a:schemeClr val="accent5">
                    <a:lumMod val="50000"/>
                  </a:schemeClr>
                </a:solidFill>
                <a:latin typeface="Grandesign Neue Serif" pitchFamily="2" charset="0"/>
              </a:rPr>
              <a:t>wall</a:t>
            </a:r>
            <a:endParaRPr lang="fr-BE" dirty="0">
              <a:solidFill>
                <a:schemeClr val="accent5">
                  <a:lumMod val="50000"/>
                </a:schemeClr>
              </a:solidFill>
              <a:latin typeface="Grandesign Neue Serif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124744"/>
            <a:ext cx="9144000" cy="1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rgbClr val="504A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7200800" cy="5256584"/>
          </a:xfrm>
        </p:spPr>
        <p:txBody>
          <a:bodyPr>
            <a:normAutofit/>
          </a:bodyPr>
          <a:lstStyle/>
          <a:p>
            <a:r>
              <a:rPr lang="fr-BE" dirty="0" smtClean="0">
                <a:latin typeface="Grandesign Neue Serif" pitchFamily="2" charset="0"/>
              </a:rPr>
              <a:t>Case </a:t>
            </a:r>
            <a:r>
              <a:rPr lang="fr-BE" dirty="0" err="1" smtClean="0">
                <a:latin typeface="Grandesign Neue Serif" pitchFamily="2" charset="0"/>
              </a:rPr>
              <a:t>study</a:t>
            </a:r>
            <a:r>
              <a:rPr lang="fr-BE" dirty="0" smtClean="0">
                <a:latin typeface="Grandesign Neue Serif" pitchFamily="2" charset="0"/>
              </a:rPr>
              <a:t> 2 / </a:t>
            </a:r>
            <a:r>
              <a:rPr lang="fr-BE" dirty="0" err="1" smtClean="0">
                <a:latin typeface="Grandesign Neue Serif" pitchFamily="2" charset="0"/>
              </a:rPr>
              <a:t>vapor</a:t>
            </a:r>
            <a:r>
              <a:rPr lang="fr-BE" dirty="0" smtClean="0">
                <a:latin typeface="Grandesign Neue Serif" pitchFamily="2" charset="0"/>
              </a:rPr>
              <a:t> </a:t>
            </a:r>
            <a:r>
              <a:rPr lang="fr-BE" dirty="0" err="1" smtClean="0">
                <a:latin typeface="Grandesign Neue Serif" pitchFamily="2" charset="0"/>
              </a:rPr>
              <a:t>press</a:t>
            </a:r>
            <a:r>
              <a:rPr lang="fr-BE" dirty="0" smtClean="0">
                <a:latin typeface="Grandesign Neue Serif" pitchFamily="2" charset="0"/>
              </a:rPr>
              <a:t>. in zone-1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50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dirty="0">
              <a:latin typeface="Grandesign Neue Serif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39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Results</a:t>
            </a:r>
            <a:endParaRPr kumimoji="0" lang="fr-BE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Light" pitchFamily="2" charset="0"/>
              <a:ea typeface="Roboto Light" pitchFamily="2" charset="0"/>
              <a:cs typeface="Kalinga" pitchFamily="34" charset="0"/>
            </a:endParaRPr>
          </a:p>
        </p:txBody>
      </p:sp>
      <p:pic>
        <p:nvPicPr>
          <p:cNvPr id="16" name="Picture 15" descr="C:\Users\Frederic Lebeau\Desktop\Thèse 2014\REDACTION\ASABE 2014\Figures\6.tif"/>
          <p:cNvPicPr/>
          <p:nvPr/>
        </p:nvPicPr>
        <p:blipFill>
          <a:blip r:embed="rId2" cstate="print"/>
          <a:srcRect r="50909"/>
          <a:stretch>
            <a:fillRect/>
          </a:stretch>
        </p:blipFill>
        <p:spPr bwMode="auto">
          <a:xfrm>
            <a:off x="395536" y="2564904"/>
            <a:ext cx="3888432" cy="409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C:\Users\Thirionsteph\Desktop\boulot\présentation asabe\Modélisation_Enceinte_climatique_styl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1268760"/>
            <a:ext cx="1643888" cy="1329953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4572000" y="4437112"/>
            <a:ext cx="4176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buFont typeface="Wingdings" pitchFamily="2" charset="2"/>
              <a:buChar char="§"/>
            </a:pPr>
            <a:r>
              <a:rPr lang="fr-BE" sz="2000" dirty="0" smtClean="0">
                <a:latin typeface="Grandesign Neue Serif" pitchFamily="2" charset="0"/>
              </a:rPr>
              <a:t>Good </a:t>
            </a:r>
            <a:r>
              <a:rPr lang="fr-BE" sz="2000" dirty="0" err="1" smtClean="0">
                <a:latin typeface="Grandesign Neue Serif" pitchFamily="2" charset="0"/>
              </a:rPr>
              <a:t>prediction</a:t>
            </a:r>
            <a:r>
              <a:rPr lang="fr-BE" sz="2000" dirty="0" smtClean="0">
                <a:latin typeface="Grandesign Neue Serif" pitchFamily="2" charset="0"/>
              </a:rPr>
              <a:t> of the </a:t>
            </a:r>
            <a:r>
              <a:rPr lang="fr-BE" sz="2000" dirty="0" err="1" smtClean="0">
                <a:latin typeface="Grandesign Neue Serif" pitchFamily="2" charset="0"/>
              </a:rPr>
              <a:t>complex</a:t>
            </a:r>
            <a:r>
              <a:rPr lang="fr-BE" sz="2000" dirty="0" smtClean="0">
                <a:latin typeface="Grandesign Neue Serif" pitchFamily="2" charset="0"/>
              </a:rPr>
              <a:t> model</a:t>
            </a:r>
          </a:p>
          <a:p>
            <a:pPr marL="252000" indent="-252000"/>
            <a:endParaRPr lang="fr-BE" sz="2000" dirty="0" smtClean="0">
              <a:latin typeface="Grandesign Neue Serif" pitchFamily="2" charset="0"/>
            </a:endParaRPr>
          </a:p>
          <a:p>
            <a:pPr marL="252000" indent="-252000">
              <a:buFont typeface="Wingdings" pitchFamily="2" charset="2"/>
              <a:buChar char="§"/>
            </a:pPr>
            <a:r>
              <a:rPr lang="fr-BE" sz="2000" dirty="0" smtClean="0">
                <a:latin typeface="Grandesign Neue Serif" pitchFamily="2" charset="0"/>
              </a:rPr>
              <a:t>The simple model </a:t>
            </a:r>
            <a:r>
              <a:rPr lang="fr-BE" sz="2000" dirty="0" err="1" smtClean="0">
                <a:latin typeface="Grandesign Neue Serif" pitchFamily="2" charset="0"/>
              </a:rPr>
              <a:t>predicts</a:t>
            </a:r>
            <a:r>
              <a:rPr lang="fr-BE" sz="2000" dirty="0" smtClean="0">
                <a:latin typeface="Grandesign Neue Serif" pitchFamily="2" charset="0"/>
              </a:rPr>
              <a:t> </a:t>
            </a:r>
            <a:r>
              <a:rPr lang="fr-BE" sz="2000" dirty="0" err="1" smtClean="0">
                <a:latin typeface="Grandesign Neue Serif" pitchFamily="2" charset="0"/>
              </a:rPr>
              <a:t>saturated</a:t>
            </a:r>
            <a:r>
              <a:rPr lang="fr-BE" sz="2000" dirty="0" smtClean="0">
                <a:latin typeface="Grandesign Neue Serif" pitchFamily="2" charset="0"/>
              </a:rPr>
              <a:t> pressure values for the </a:t>
            </a:r>
            <a:r>
              <a:rPr lang="fr-BE" sz="2000" dirty="0" err="1" smtClean="0">
                <a:latin typeface="Grandesign Neue Serif" pitchFamily="2" charset="0"/>
              </a:rPr>
              <a:t>entire</a:t>
            </a:r>
            <a:r>
              <a:rPr lang="fr-BE" sz="2000" dirty="0" smtClean="0">
                <a:latin typeface="Grandesign Neue Serif" pitchFamily="2" charset="0"/>
              </a:rPr>
              <a:t> </a:t>
            </a:r>
            <a:r>
              <a:rPr lang="fr-BE" sz="2000" dirty="0" err="1" smtClean="0">
                <a:latin typeface="Grandesign Neue Serif" pitchFamily="2" charset="0"/>
              </a:rPr>
              <a:t>period</a:t>
            </a:r>
            <a:endParaRPr lang="fr-BE" sz="2000" dirty="0" smtClean="0">
              <a:latin typeface="Grandesign Neue Serif" pitchFamily="2" charset="0"/>
            </a:endParaRPr>
          </a:p>
          <a:p>
            <a:pPr>
              <a:buFont typeface="Wingdings" pitchFamily="2" charset="2"/>
              <a:buChar char="§"/>
            </a:pPr>
            <a:endParaRPr lang="fr-BE" sz="2400" dirty="0">
              <a:latin typeface="Grandesign Neue Serif" pitchFamily="2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427984" y="3933056"/>
            <a:ext cx="44644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508104" y="2492896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err="1" smtClean="0">
                <a:latin typeface="Grandesign Neue Serif" pitchFamily="2" charset="0"/>
              </a:rPr>
              <a:t>Experimental</a:t>
            </a:r>
            <a:endParaRPr lang="fr-BE" b="1" dirty="0">
              <a:latin typeface="Grandesign Neue Serif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24128" y="3933056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err="1" smtClean="0">
                <a:latin typeface="Grandesign Neue Serif" pitchFamily="2" charset="0"/>
              </a:rPr>
              <a:t>Numerical</a:t>
            </a:r>
            <a:endParaRPr lang="fr-BE" b="1" dirty="0">
              <a:latin typeface="Grandesign Neue Serif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72000" y="2924944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buFont typeface="Wingdings" pitchFamily="2" charset="2"/>
              <a:buChar char="§"/>
            </a:pPr>
            <a:r>
              <a:rPr lang="fr-BE" sz="2000" dirty="0" smtClean="0">
                <a:latin typeface="Grandesign Neue Serif" pitchFamily="2" charset="0"/>
              </a:rPr>
              <a:t>Rise of </a:t>
            </a:r>
            <a:r>
              <a:rPr lang="fr-BE" sz="2000" dirty="0" err="1" smtClean="0">
                <a:latin typeface="Grandesign Neue Serif" pitchFamily="2" charset="0"/>
              </a:rPr>
              <a:t>pv</a:t>
            </a:r>
            <a:r>
              <a:rPr lang="fr-BE" sz="2000" dirty="0" smtClean="0">
                <a:latin typeface="Grandesign Neue Serif" pitchFamily="2" charset="0"/>
              </a:rPr>
              <a:t> </a:t>
            </a:r>
            <a:r>
              <a:rPr lang="fr-BE" sz="2000" dirty="0" err="1" smtClean="0">
                <a:latin typeface="Grandesign Neue Serif" pitchFamily="2" charset="0"/>
              </a:rPr>
              <a:t>below</a:t>
            </a:r>
            <a:r>
              <a:rPr lang="fr-BE" sz="2000" dirty="0" smtClean="0">
                <a:latin typeface="Grandesign Neue Serif" pitchFamily="2" charset="0"/>
              </a:rPr>
              <a:t> saturation values </a:t>
            </a:r>
            <a:r>
              <a:rPr lang="fr-BE" sz="2000" dirty="0" smtClean="0">
                <a:latin typeface="Grandesign Neue Serif" pitchFamily="2" charset="0"/>
                <a:sym typeface="Wingdings" pitchFamily="2" charset="2"/>
              </a:rPr>
              <a:t> </a:t>
            </a:r>
            <a:r>
              <a:rPr lang="fr-BE" sz="2000" dirty="0" err="1" smtClean="0">
                <a:latin typeface="Grandesign Neue Serif" pitchFamily="2" charset="0"/>
                <a:sym typeface="Wingdings" pitchFamily="2" charset="2"/>
              </a:rPr>
              <a:t>Moisture</a:t>
            </a:r>
            <a:r>
              <a:rPr lang="fr-BE" sz="2000" dirty="0" smtClean="0">
                <a:latin typeface="Grandesign Neue Serif" pitchFamily="2" charset="0"/>
                <a:sym typeface="Wingdings" pitchFamily="2" charset="2"/>
              </a:rPr>
              <a:t> buffer!</a:t>
            </a:r>
            <a:endParaRPr lang="fr-BE" sz="2000" dirty="0" smtClean="0">
              <a:latin typeface="Grandesign Neue Serif" pitchFamily="2" charset="0"/>
            </a:endParaRPr>
          </a:p>
          <a:p>
            <a:pPr marL="252000" indent="-252000"/>
            <a:endParaRPr lang="fr-BE" sz="2000" dirty="0" smtClean="0">
              <a:latin typeface="Grandesign Neue Serif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>
                <a:solidFill>
                  <a:srgbClr val="F2F2F2"/>
                </a:solidFill>
                <a:latin typeface="Gisha" pitchFamily="34" charset="-79"/>
                <a:cs typeface="Gisha" pitchFamily="34" charset="-79"/>
              </a:rPr>
              <a:t>2014 ASABE and CSBE/SCGAB Annual International Meeting</a:t>
            </a:r>
            <a:endParaRPr lang="fr-BE" sz="1400" dirty="0" smtClean="0">
              <a:solidFill>
                <a:srgbClr val="F2F2F2"/>
              </a:solidFill>
              <a:latin typeface="Gisha" pitchFamily="34" charset="-79"/>
              <a:cs typeface="Gisha" pitchFamily="34" charset="-79"/>
            </a:endParaRPr>
          </a:p>
          <a:p>
            <a:endParaRPr lang="fr-BE" dirty="0"/>
          </a:p>
        </p:txBody>
      </p:sp>
      <p:sp>
        <p:nvSpPr>
          <p:cNvPr id="19" name="Oval 18"/>
          <p:cNvSpPr/>
          <p:nvPr/>
        </p:nvSpPr>
        <p:spPr>
          <a:xfrm>
            <a:off x="8460432" y="908720"/>
            <a:ext cx="144016" cy="144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Oval 19"/>
          <p:cNvSpPr/>
          <p:nvPr/>
        </p:nvSpPr>
        <p:spPr>
          <a:xfrm>
            <a:off x="8028384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Oval 25"/>
          <p:cNvSpPr/>
          <p:nvPr/>
        </p:nvSpPr>
        <p:spPr>
          <a:xfrm>
            <a:off x="8244408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124744"/>
            <a:ext cx="9144000" cy="1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rgbClr val="504A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352928" cy="5256584"/>
          </a:xfrm>
        </p:spPr>
        <p:txBody>
          <a:bodyPr>
            <a:normAutofit/>
          </a:bodyPr>
          <a:lstStyle/>
          <a:p>
            <a:endParaRPr lang="fr-BE" sz="2400" dirty="0" smtClean="0">
              <a:latin typeface="Grandesign Neue Serif" pitchFamily="2" charset="0"/>
            </a:endParaRPr>
          </a:p>
          <a:p>
            <a:pPr>
              <a:spcAft>
                <a:spcPts val="1200"/>
              </a:spcAft>
            </a:pPr>
            <a:r>
              <a:rPr lang="fr-BE" sz="2400" dirty="0" smtClean="0">
                <a:latin typeface="Grandesign Neue Serif" pitchFamily="2" charset="0"/>
              </a:rPr>
              <a:t>Good </a:t>
            </a:r>
            <a:r>
              <a:rPr lang="fr-BE" sz="2400" dirty="0" err="1" smtClean="0">
                <a:latin typeface="Grandesign Neue Serif" pitchFamily="2" charset="0"/>
              </a:rPr>
              <a:t>correspondence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between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u="sng" dirty="0" err="1" smtClean="0">
                <a:latin typeface="Grandesign Neue Serif" pitchFamily="2" charset="0"/>
              </a:rPr>
              <a:t>observed</a:t>
            </a:r>
            <a:r>
              <a:rPr lang="fr-BE" sz="2400" dirty="0" smtClean="0">
                <a:latin typeface="Grandesign Neue Serif" pitchFamily="2" charset="0"/>
              </a:rPr>
              <a:t> and </a:t>
            </a:r>
            <a:r>
              <a:rPr lang="fr-BE" sz="2400" u="sng" dirty="0" err="1" smtClean="0">
                <a:latin typeface="Grandesign Neue Serif" pitchFamily="2" charset="0"/>
              </a:rPr>
              <a:t>simulated</a:t>
            </a:r>
            <a:r>
              <a:rPr lang="fr-BE" sz="2400" dirty="0" smtClean="0">
                <a:latin typeface="Grandesign Neue Serif" pitchFamily="2" charset="0"/>
              </a:rPr>
              <a:t> data</a:t>
            </a:r>
          </a:p>
          <a:p>
            <a:pPr>
              <a:spcAft>
                <a:spcPts val="1200"/>
              </a:spcAft>
            </a:pPr>
            <a:r>
              <a:rPr lang="fr-BE" sz="2400" dirty="0" smtClean="0">
                <a:latin typeface="Grandesign Neue Serif" pitchFamily="2" charset="0"/>
              </a:rPr>
              <a:t>The room-</a:t>
            </a:r>
            <a:r>
              <a:rPr lang="fr-BE" sz="2400" dirty="0" err="1" smtClean="0">
                <a:latin typeface="Grandesign Neue Serif" pitchFamily="2" charset="0"/>
              </a:rPr>
              <a:t>scale</a:t>
            </a:r>
            <a:r>
              <a:rPr lang="fr-BE" sz="2400" dirty="0" smtClean="0">
                <a:latin typeface="Grandesign Neue Serif" pitchFamily="2" charset="0"/>
              </a:rPr>
              <a:t> model </a:t>
            </a:r>
            <a:r>
              <a:rPr lang="fr-BE" sz="2400" dirty="0" err="1" smtClean="0">
                <a:latin typeface="Grandesign Neue Serif" pitchFamily="2" charset="0"/>
              </a:rPr>
              <a:t>allows</a:t>
            </a:r>
            <a:r>
              <a:rPr lang="fr-BE" sz="2400" dirty="0" smtClean="0">
                <a:latin typeface="Grandesign Neue Serif" pitchFamily="2" charset="0"/>
              </a:rPr>
              <a:t> to </a:t>
            </a:r>
            <a:r>
              <a:rPr lang="fr-BE" sz="2400" dirty="0" err="1" smtClean="0">
                <a:latin typeface="Grandesign Neue Serif" pitchFamily="2" charset="0"/>
              </a:rPr>
              <a:t>quantify</a:t>
            </a:r>
            <a:r>
              <a:rPr lang="fr-BE" sz="2400" dirty="0" smtClean="0">
                <a:latin typeface="Grandesign Neue Serif" pitchFamily="2" charset="0"/>
              </a:rPr>
              <a:t> the </a:t>
            </a:r>
            <a:r>
              <a:rPr lang="fr-BE" sz="2400" dirty="0" err="1" smtClean="0">
                <a:latin typeface="Grandesign Neue Serif" pitchFamily="2" charset="0"/>
              </a:rPr>
              <a:t>benefits</a:t>
            </a:r>
            <a:r>
              <a:rPr lang="fr-BE" sz="2400" dirty="0" smtClean="0">
                <a:latin typeface="Grandesign Neue Serif" pitchFamily="2" charset="0"/>
              </a:rPr>
              <a:t> of </a:t>
            </a:r>
            <a:r>
              <a:rPr lang="fr-BE" sz="2400" dirty="0" err="1" smtClean="0">
                <a:latin typeface="Grandesign Neue Serif" pitchFamily="2" charset="0"/>
              </a:rPr>
              <a:t>hygroscopic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materials</a:t>
            </a:r>
            <a:endParaRPr lang="fr-BE" sz="2400" dirty="0" smtClean="0">
              <a:latin typeface="Grandesign Neue Serif" pitchFamily="2" charset="0"/>
            </a:endParaRPr>
          </a:p>
          <a:p>
            <a:pPr>
              <a:spcAft>
                <a:spcPts val="1200"/>
              </a:spcAft>
            </a:pPr>
            <a:r>
              <a:rPr lang="fr-BE" sz="2400" dirty="0" smtClean="0">
                <a:latin typeface="Grandesign Neue Serif" pitchFamily="2" charset="0"/>
              </a:rPr>
              <a:t>The </a:t>
            </a:r>
            <a:r>
              <a:rPr lang="fr-BE" sz="2400" dirty="0" err="1" smtClean="0">
                <a:latin typeface="Grandesign Neue Serif" pitchFamily="2" charset="0"/>
              </a:rPr>
              <a:t>moisture</a:t>
            </a:r>
            <a:r>
              <a:rPr lang="fr-BE" sz="2400" dirty="0" smtClean="0">
                <a:latin typeface="Grandesign Neue Serif" pitchFamily="2" charset="0"/>
              </a:rPr>
              <a:t> buffer </a:t>
            </a:r>
            <a:r>
              <a:rPr lang="fr-BE" sz="2400" dirty="0" err="1" smtClean="0">
                <a:latin typeface="Grandesign Neue Serif" pitchFamily="2" charset="0"/>
              </a:rPr>
              <a:t>can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play</a:t>
            </a:r>
            <a:r>
              <a:rPr lang="fr-BE" sz="2400" dirty="0" smtClean="0">
                <a:latin typeface="Grandesign Neue Serif" pitchFamily="2" charset="0"/>
              </a:rPr>
              <a:t> a </a:t>
            </a:r>
            <a:r>
              <a:rPr lang="fr-BE" sz="2400" dirty="0" err="1" smtClean="0">
                <a:latin typeface="Grandesign Neue Serif" pitchFamily="2" charset="0"/>
              </a:rPr>
              <a:t>significant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role</a:t>
            </a:r>
            <a:r>
              <a:rPr lang="fr-BE" sz="2400" smtClean="0">
                <a:latin typeface="Grandesign Neue Serif" pitchFamily="2" charset="0"/>
              </a:rPr>
              <a:t> </a:t>
            </a:r>
            <a:r>
              <a:rPr lang="fr-BE" sz="2400" smtClean="0">
                <a:latin typeface="Grandesign Neue Serif" pitchFamily="2" charset="0"/>
              </a:rPr>
              <a:t>in </a:t>
            </a:r>
            <a:r>
              <a:rPr lang="fr-BE" sz="2400" dirty="0" err="1" smtClean="0">
                <a:latin typeface="Grandesign Neue Serif" pitchFamily="2" charset="0"/>
              </a:rPr>
              <a:t>heat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transfer</a:t>
            </a:r>
            <a:endParaRPr lang="fr-BE" sz="2400" dirty="0" smtClean="0">
              <a:latin typeface="Grandesign Neue Serif" pitchFamily="2" charset="0"/>
            </a:endParaRPr>
          </a:p>
          <a:p>
            <a:endParaRPr lang="fr-BE" dirty="0" smtClean="0">
              <a:latin typeface="Grandesign Neue Serif" pitchFamily="2" charset="0"/>
            </a:endParaRPr>
          </a:p>
          <a:p>
            <a:endParaRPr lang="fr-BE" dirty="0" smtClean="0">
              <a:latin typeface="Grandesign Neue Serif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50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dirty="0">
              <a:latin typeface="Grandesign Neue Serif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39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Conclusions</a:t>
            </a:r>
            <a:endParaRPr kumimoji="0" lang="fr-BE" sz="3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Roboto Light" pitchFamily="2" charset="0"/>
              <a:ea typeface="Roboto Light" pitchFamily="2" charset="0"/>
              <a:cs typeface="Kaling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>
                <a:solidFill>
                  <a:srgbClr val="F2F2F2"/>
                </a:solidFill>
                <a:latin typeface="Gisha" pitchFamily="34" charset="-79"/>
                <a:cs typeface="Gisha" pitchFamily="34" charset="-79"/>
              </a:rPr>
              <a:t>2014 ASABE and CSBE/SCGAB Annual International Meeting</a:t>
            </a:r>
            <a:endParaRPr lang="fr-BE" sz="1400" dirty="0" smtClean="0">
              <a:solidFill>
                <a:srgbClr val="F2F2F2"/>
              </a:solidFill>
              <a:latin typeface="Gisha" pitchFamily="34" charset="-79"/>
              <a:cs typeface="Gisha" pitchFamily="34" charset="-79"/>
            </a:endParaRPr>
          </a:p>
          <a:p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352928" cy="5256584"/>
          </a:xfrm>
        </p:spPr>
        <p:txBody>
          <a:bodyPr>
            <a:normAutofit/>
          </a:bodyPr>
          <a:lstStyle/>
          <a:p>
            <a:endParaRPr lang="fr-BE" dirty="0" smtClean="0">
              <a:latin typeface="Grandesign Neue Serif" pitchFamily="2" charset="0"/>
            </a:endParaRPr>
          </a:p>
          <a:p>
            <a:endParaRPr lang="fr-BE" dirty="0" smtClean="0">
              <a:latin typeface="Grandesign Neue Serif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50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dirty="0">
              <a:latin typeface="Grandesign Neue Serif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39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3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Roboto Light" pitchFamily="2" charset="0"/>
              <a:ea typeface="Roboto Light" pitchFamily="2" charset="0"/>
              <a:cs typeface="Kaling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>
                <a:solidFill>
                  <a:srgbClr val="F2F2F2"/>
                </a:solidFill>
                <a:latin typeface="Gisha" pitchFamily="34" charset="-79"/>
                <a:cs typeface="Gisha" pitchFamily="34" charset="-79"/>
              </a:rPr>
              <a:t>2014 ASABE and CSBE/SCGAB Annual International Meeting</a:t>
            </a:r>
            <a:endParaRPr lang="fr-BE" sz="1400" dirty="0" smtClean="0">
              <a:solidFill>
                <a:srgbClr val="F2F2F2"/>
              </a:solidFill>
              <a:latin typeface="Gisha" pitchFamily="34" charset="-79"/>
              <a:cs typeface="Gisha" pitchFamily="34" charset="-79"/>
            </a:endParaRPr>
          </a:p>
          <a:p>
            <a:endParaRPr lang="fr-BE" dirty="0"/>
          </a:p>
        </p:txBody>
      </p:sp>
      <p:pic>
        <p:nvPicPr>
          <p:cNvPr id="1028" name="Picture 4" descr="http://notnewyear.files.wordpress.com/2008/07/straw-ba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10561344" cy="704089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915816" y="2924944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0" dirty="0" err="1" smtClean="0">
                <a:solidFill>
                  <a:schemeClr val="bg1"/>
                </a:solidFill>
              </a:rPr>
              <a:t>Thank</a:t>
            </a:r>
            <a:r>
              <a:rPr lang="fr-BE" sz="6000" dirty="0" smtClean="0">
                <a:solidFill>
                  <a:schemeClr val="bg1"/>
                </a:solidFill>
              </a:rPr>
              <a:t> </a:t>
            </a:r>
            <a:r>
              <a:rPr lang="fr-BE" sz="6000" dirty="0" err="1" smtClean="0">
                <a:solidFill>
                  <a:schemeClr val="bg1"/>
                </a:solidFill>
              </a:rPr>
              <a:t>you</a:t>
            </a:r>
            <a:endParaRPr lang="fr-BE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124744"/>
            <a:ext cx="9144000" cy="18000"/>
          </a:xfrm>
          <a:prstGeom prst="rect">
            <a:avLst/>
          </a:prstGeom>
          <a:solidFill>
            <a:srgbClr val="9AB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rgbClr val="9AB89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60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fr-BE" sz="3600" dirty="0" err="1" smtClean="0">
                <a:solidFill>
                  <a:srgbClr val="9AB896"/>
                </a:solidFill>
                <a:latin typeface="Roboto Light" pitchFamily="2" charset="0"/>
                <a:ea typeface="Roboto Light" pitchFamily="2" charset="0"/>
              </a:rPr>
              <a:t>Presentation</a:t>
            </a:r>
            <a:r>
              <a:rPr lang="fr-BE" sz="3600" dirty="0" smtClean="0">
                <a:solidFill>
                  <a:srgbClr val="9AB896"/>
                </a:solidFill>
                <a:latin typeface="Roboto Light" pitchFamily="2" charset="0"/>
                <a:ea typeface="Roboto Light" pitchFamily="2" charset="0"/>
              </a:rPr>
              <a:t> </a:t>
            </a:r>
            <a:r>
              <a:rPr lang="fr-BE" sz="3600" dirty="0" err="1" smtClean="0">
                <a:solidFill>
                  <a:srgbClr val="9AB896"/>
                </a:solidFill>
                <a:latin typeface="Roboto Light" pitchFamily="2" charset="0"/>
                <a:ea typeface="Roboto Light" pitchFamily="2" charset="0"/>
              </a:rPr>
              <a:t>outline</a:t>
            </a:r>
            <a:endParaRPr lang="fr-BE" sz="3600" dirty="0">
              <a:solidFill>
                <a:srgbClr val="9AB896"/>
              </a:solidFill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TextBox 3"/>
          <p:cNvSpPr txBox="1"/>
          <p:nvPr/>
        </p:nvSpPr>
        <p:spPr>
          <a:xfrm>
            <a:off x="1835696" y="2420888"/>
            <a:ext cx="6984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 smtClean="0">
                <a:latin typeface="Grandesign Neue Serif" pitchFamily="2" charset="0"/>
                <a:ea typeface="Meiryo UI" pitchFamily="34" charset="-128"/>
                <a:cs typeface="Meiryo UI" pitchFamily="34" charset="-128"/>
              </a:rPr>
              <a:t>Context</a:t>
            </a:r>
            <a:r>
              <a:rPr lang="fr-BE" sz="2400" dirty="0" smtClean="0">
                <a:latin typeface="Grandesign Neue Serif" pitchFamily="2" charset="0"/>
                <a:ea typeface="Meiryo UI" pitchFamily="34" charset="-128"/>
                <a:cs typeface="Meiryo UI" pitchFamily="34" charset="-128"/>
              </a:rPr>
              <a:t> </a:t>
            </a:r>
          </a:p>
          <a:p>
            <a:endParaRPr lang="fr-BE" sz="2400" dirty="0" smtClean="0">
              <a:latin typeface="Grandesign Neue Serif" pitchFamily="2" charset="0"/>
              <a:ea typeface="Meiryo UI" pitchFamily="34" charset="-128"/>
              <a:cs typeface="Meiryo UI" pitchFamily="34" charset="-128"/>
            </a:endParaRPr>
          </a:p>
          <a:p>
            <a:r>
              <a:rPr lang="fr-BE" sz="2400" dirty="0" err="1" smtClean="0">
                <a:latin typeface="Grandesign Neue Serif" pitchFamily="2" charset="0"/>
                <a:ea typeface="Meiryo UI" pitchFamily="34" charset="-128"/>
                <a:cs typeface="Meiryo UI" pitchFamily="34" charset="-128"/>
              </a:rPr>
              <a:t>Materials</a:t>
            </a:r>
            <a:r>
              <a:rPr lang="fr-BE" sz="2400" dirty="0" smtClean="0">
                <a:latin typeface="Grandesign Neue Serif" pitchFamily="2" charset="0"/>
                <a:ea typeface="Meiryo UI" pitchFamily="34" charset="-128"/>
                <a:cs typeface="Meiryo UI" pitchFamily="34" charset="-128"/>
              </a:rPr>
              <a:t> and </a:t>
            </a:r>
            <a:r>
              <a:rPr lang="fr-BE" sz="2400" dirty="0" err="1" smtClean="0">
                <a:latin typeface="Grandesign Neue Serif" pitchFamily="2" charset="0"/>
                <a:ea typeface="Meiryo UI" pitchFamily="34" charset="-128"/>
                <a:cs typeface="Meiryo UI" pitchFamily="34" charset="-128"/>
              </a:rPr>
              <a:t>methods</a:t>
            </a:r>
            <a:r>
              <a:rPr lang="fr-BE" sz="2400" dirty="0" smtClean="0">
                <a:latin typeface="Grandesign Neue Serif" pitchFamily="2" charset="0"/>
                <a:ea typeface="Meiryo UI" pitchFamily="34" charset="-128"/>
                <a:cs typeface="Meiryo UI" pitchFamily="34" charset="-128"/>
              </a:rPr>
              <a:t>				</a:t>
            </a:r>
          </a:p>
          <a:p>
            <a:endParaRPr lang="fr-BE" sz="2400" dirty="0" smtClean="0">
              <a:latin typeface="Grandesign Neue Serif" pitchFamily="2" charset="0"/>
              <a:ea typeface="Meiryo UI" pitchFamily="34" charset="-128"/>
              <a:cs typeface="Meiryo UI" pitchFamily="34" charset="-128"/>
            </a:endParaRPr>
          </a:p>
          <a:p>
            <a:r>
              <a:rPr lang="fr-BE" sz="2400" dirty="0" err="1" smtClean="0">
                <a:latin typeface="Grandesign Neue Serif" pitchFamily="2" charset="0"/>
                <a:ea typeface="Meiryo UI" pitchFamily="34" charset="-128"/>
                <a:cs typeface="Meiryo UI" pitchFamily="34" charset="-128"/>
              </a:rPr>
              <a:t>Results</a:t>
            </a:r>
            <a:endParaRPr lang="fr-BE" sz="2400" dirty="0" smtClean="0">
              <a:latin typeface="Grandesign Neue Serif" pitchFamily="2" charset="0"/>
              <a:ea typeface="Meiryo UI" pitchFamily="34" charset="-128"/>
              <a:cs typeface="Meiryo UI" pitchFamily="34" charset="-128"/>
            </a:endParaRPr>
          </a:p>
          <a:p>
            <a:endParaRPr lang="fr-BE" sz="2400" dirty="0" smtClean="0">
              <a:latin typeface="Grandesign Neue Serif" pitchFamily="2" charset="0"/>
              <a:ea typeface="Meiryo UI" pitchFamily="34" charset="-128"/>
              <a:cs typeface="Meiryo UI" pitchFamily="34" charset="-128"/>
            </a:endParaRPr>
          </a:p>
          <a:p>
            <a:r>
              <a:rPr lang="fr-BE" sz="2400" dirty="0" smtClean="0">
                <a:latin typeface="Grandesign Neue Serif" pitchFamily="2" charset="0"/>
                <a:ea typeface="Meiryo UI" pitchFamily="34" charset="-128"/>
                <a:cs typeface="Meiryo UI" pitchFamily="34" charset="-128"/>
              </a:rPr>
              <a:t>Conclusions</a:t>
            </a:r>
          </a:p>
        </p:txBody>
      </p:sp>
      <p:sp>
        <p:nvSpPr>
          <p:cNvPr id="5" name="Oval 4"/>
          <p:cNvSpPr/>
          <p:nvPr/>
        </p:nvSpPr>
        <p:spPr>
          <a:xfrm>
            <a:off x="1403648" y="2420888"/>
            <a:ext cx="404664" cy="404664"/>
          </a:xfrm>
          <a:prstGeom prst="ellipse">
            <a:avLst/>
          </a:prstGeom>
          <a:solidFill>
            <a:srgbClr val="9AB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1</a:t>
            </a:r>
            <a:endParaRPr lang="fr-BE" dirty="0"/>
          </a:p>
        </p:txBody>
      </p:sp>
      <p:sp>
        <p:nvSpPr>
          <p:cNvPr id="6" name="Oval 5"/>
          <p:cNvSpPr/>
          <p:nvPr/>
        </p:nvSpPr>
        <p:spPr>
          <a:xfrm>
            <a:off x="1403648" y="3212976"/>
            <a:ext cx="404664" cy="404664"/>
          </a:xfrm>
          <a:prstGeom prst="ellipse">
            <a:avLst/>
          </a:prstGeom>
          <a:solidFill>
            <a:srgbClr val="9AB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2</a:t>
            </a:r>
            <a:endParaRPr lang="fr-BE" dirty="0"/>
          </a:p>
        </p:txBody>
      </p:sp>
      <p:sp>
        <p:nvSpPr>
          <p:cNvPr id="7" name="Oval 6"/>
          <p:cNvSpPr/>
          <p:nvPr/>
        </p:nvSpPr>
        <p:spPr>
          <a:xfrm>
            <a:off x="1403648" y="3933056"/>
            <a:ext cx="404664" cy="404664"/>
          </a:xfrm>
          <a:prstGeom prst="ellipse">
            <a:avLst/>
          </a:prstGeom>
          <a:solidFill>
            <a:srgbClr val="9AB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3</a:t>
            </a:r>
            <a:endParaRPr lang="fr-BE" dirty="0"/>
          </a:p>
        </p:txBody>
      </p:sp>
      <p:sp>
        <p:nvSpPr>
          <p:cNvPr id="8" name="Oval 7"/>
          <p:cNvSpPr/>
          <p:nvPr/>
        </p:nvSpPr>
        <p:spPr>
          <a:xfrm>
            <a:off x="1403648" y="4653136"/>
            <a:ext cx="404664" cy="404664"/>
          </a:xfrm>
          <a:prstGeom prst="ellipse">
            <a:avLst/>
          </a:prstGeom>
          <a:solidFill>
            <a:srgbClr val="9AB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4</a:t>
            </a:r>
            <a:endParaRPr lang="fr-BE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50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dirty="0">
              <a:latin typeface="Grandesign Neue Serif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>
                <a:solidFill>
                  <a:srgbClr val="F2F2F2"/>
                </a:solidFill>
                <a:latin typeface="Gisha" pitchFamily="34" charset="-79"/>
                <a:cs typeface="Gisha" pitchFamily="34" charset="-79"/>
              </a:rPr>
              <a:t>2014 ASABE and CSBE/SCGAB Annual International Meeting</a:t>
            </a:r>
            <a:endParaRPr lang="fr-BE" sz="1400" dirty="0" smtClean="0">
              <a:solidFill>
                <a:srgbClr val="F2F2F2"/>
              </a:solidFill>
              <a:latin typeface="Gisha" pitchFamily="34" charset="-79"/>
              <a:cs typeface="Gisha" pitchFamily="34" charset="-79"/>
            </a:endParaRPr>
          </a:p>
          <a:p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2.bp.blogspot.com/-Cc1HyPJN_04/UXwyUWTbOsI/AAAAAAAABDw/0SFFjH0i9lE/s1600/Photo081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44624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60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fr-BE" sz="3600" dirty="0" err="1" smtClean="0">
                <a:solidFill>
                  <a:schemeClr val="bg1"/>
                </a:solidFill>
                <a:latin typeface="Roboto Light" pitchFamily="2" charset="0"/>
                <a:ea typeface="Roboto Light" pitchFamily="2" charset="0"/>
                <a:cs typeface="Kalinga" pitchFamily="34" charset="0"/>
              </a:rPr>
              <a:t>Context</a:t>
            </a:r>
            <a:endParaRPr lang="fr-BE" sz="3600" dirty="0">
              <a:solidFill>
                <a:schemeClr val="bg1"/>
              </a:solidFill>
              <a:latin typeface="Roboto Light" pitchFamily="2" charset="0"/>
              <a:ea typeface="Roboto Light" pitchFamily="2" charset="0"/>
              <a:cs typeface="Kaling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7544" y="1556792"/>
            <a:ext cx="8280920" cy="489654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24536"/>
          </a:xfrm>
        </p:spPr>
        <p:txBody>
          <a:bodyPr>
            <a:normAutofit lnSpcReduction="10000"/>
          </a:bodyPr>
          <a:lstStyle/>
          <a:p>
            <a:r>
              <a:rPr lang="fr-BE" dirty="0" err="1" smtClean="0">
                <a:latin typeface="Grandesign Neue Serif" pitchFamily="2" charset="0"/>
              </a:rPr>
              <a:t>Crop</a:t>
            </a:r>
            <a:r>
              <a:rPr lang="fr-BE" dirty="0" smtClean="0">
                <a:latin typeface="Grandesign Neue Serif" pitchFamily="2" charset="0"/>
              </a:rPr>
              <a:t> </a:t>
            </a:r>
            <a:r>
              <a:rPr lang="fr-BE" dirty="0" err="1" smtClean="0">
                <a:latin typeface="Grandesign Neue Serif" pitchFamily="2" charset="0"/>
              </a:rPr>
              <a:t>based</a:t>
            </a:r>
            <a:r>
              <a:rPr lang="fr-BE" dirty="0" smtClean="0">
                <a:latin typeface="Grandesign Neue Serif" pitchFamily="2" charset="0"/>
              </a:rPr>
              <a:t> </a:t>
            </a:r>
            <a:r>
              <a:rPr lang="fr-BE" dirty="0" err="1" smtClean="0">
                <a:latin typeface="Grandesign Neue Serif" pitchFamily="2" charset="0"/>
              </a:rPr>
              <a:t>materials</a:t>
            </a:r>
            <a:endParaRPr lang="fr-BE" dirty="0" smtClean="0">
              <a:latin typeface="Grandesign Neue Serif" pitchFamily="2" charset="0"/>
            </a:endParaRPr>
          </a:p>
          <a:p>
            <a:pPr lvl="1"/>
            <a:endParaRPr lang="fr-BE" sz="2400" dirty="0" smtClean="0">
              <a:latin typeface="Grandesign Neue Serif" pitchFamily="2" charset="0"/>
            </a:endParaRPr>
          </a:p>
          <a:p>
            <a:pPr lvl="1"/>
            <a:endParaRPr lang="fr-BE" sz="2400" dirty="0" smtClean="0">
              <a:latin typeface="Grandesign Neue Serif" pitchFamily="2" charset="0"/>
            </a:endParaRPr>
          </a:p>
          <a:p>
            <a:pPr lvl="1"/>
            <a:endParaRPr lang="fr-BE" sz="2400" dirty="0" smtClean="0">
              <a:latin typeface="Grandesign Neue Serif" pitchFamily="2" charset="0"/>
            </a:endParaRPr>
          </a:p>
          <a:p>
            <a:pPr lvl="1"/>
            <a:endParaRPr lang="fr-BE" sz="2400" dirty="0" smtClean="0">
              <a:latin typeface="Grandesign Neue Serif" pitchFamily="2" charset="0"/>
            </a:endParaRPr>
          </a:p>
          <a:p>
            <a:pPr lvl="1"/>
            <a:endParaRPr lang="fr-BE" sz="2400" dirty="0" smtClean="0">
              <a:latin typeface="Grandesign Neue Serif" pitchFamily="2" charset="0"/>
            </a:endParaRPr>
          </a:p>
          <a:p>
            <a:pPr lvl="1"/>
            <a:endParaRPr lang="fr-BE" sz="2400" dirty="0" smtClean="0">
              <a:latin typeface="Grandesign Neue Serif" pitchFamily="2" charset="0"/>
            </a:endParaRPr>
          </a:p>
          <a:p>
            <a:pPr lvl="1"/>
            <a:endParaRPr lang="fr-BE" sz="2400" dirty="0" smtClean="0">
              <a:latin typeface="Grandesign Neue Serif" pitchFamily="2" charset="0"/>
            </a:endParaRPr>
          </a:p>
          <a:p>
            <a:pPr lvl="1"/>
            <a:r>
              <a:rPr lang="fr-BE" sz="2400" dirty="0" err="1" smtClean="0">
                <a:latin typeface="Grandesign Neue Serif" pitchFamily="2" charset="0"/>
              </a:rPr>
              <a:t>Numerous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crops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can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be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transformed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into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various</a:t>
            </a:r>
            <a:r>
              <a:rPr lang="fr-BE" sz="2400" dirty="0" smtClean="0">
                <a:latin typeface="Grandesign Neue Serif" pitchFamily="2" charset="0"/>
              </a:rPr>
              <a:t> construction </a:t>
            </a:r>
            <a:r>
              <a:rPr lang="fr-BE" sz="2400" dirty="0" err="1" smtClean="0">
                <a:latin typeface="Grandesign Neue Serif" pitchFamily="2" charset="0"/>
              </a:rPr>
              <a:t>materials</a:t>
            </a:r>
            <a:endParaRPr lang="fr-BE" sz="2400" dirty="0" smtClean="0">
              <a:latin typeface="Grandesign Neue Serif" pitchFamily="2" charset="0"/>
            </a:endParaRPr>
          </a:p>
          <a:p>
            <a:pPr lvl="1"/>
            <a:r>
              <a:rPr lang="fr-BE" sz="2400" dirty="0" err="1" smtClean="0">
                <a:latin typeface="Grandesign Neue Serif" pitchFamily="2" charset="0"/>
              </a:rPr>
              <a:t>Straw</a:t>
            </a:r>
            <a:r>
              <a:rPr lang="fr-BE" sz="2400" dirty="0" smtClean="0">
                <a:latin typeface="Grandesign Neue Serif" pitchFamily="2" charset="0"/>
              </a:rPr>
              <a:t> bale construction </a:t>
            </a:r>
            <a:r>
              <a:rPr lang="fr-BE" sz="2400" dirty="0" err="1" smtClean="0">
                <a:latin typeface="Grandesign Neue Serif" pitchFamily="2" charset="0"/>
              </a:rPr>
              <a:t>is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gaining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visibility</a:t>
            </a:r>
            <a:r>
              <a:rPr lang="fr-BE" sz="2400" dirty="0" smtClean="0">
                <a:latin typeface="Grandesign Neue Serif" pitchFamily="2" charset="0"/>
              </a:rPr>
              <a:t>!</a:t>
            </a:r>
            <a:endParaRPr lang="fr-BE" sz="2400" dirty="0">
              <a:latin typeface="Grandesign Neue Serif" pitchFamily="2" charset="0"/>
            </a:endParaRPr>
          </a:p>
        </p:txBody>
      </p:sp>
      <p:pic>
        <p:nvPicPr>
          <p:cNvPr id="19460" name="Picture 4" descr="http://www.construction-chanvre.asso.fr/pics_bdd/contenu_fr_visuel/1235587223__HAS1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348880"/>
            <a:ext cx="3277948" cy="2191727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3995936" y="3140968"/>
            <a:ext cx="1080120" cy="576064"/>
          </a:xfrm>
          <a:prstGeom prst="rightArrow">
            <a:avLst/>
          </a:prstGeom>
          <a:solidFill>
            <a:srgbClr val="64A0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50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dirty="0">
              <a:latin typeface="Grandesign Neue Serif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124744"/>
            <a:ext cx="9144000" cy="1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2" name="Picture 2" descr="http://caueactu.fr/wp-content/uploads/2013/06/enduit-chaux-chanvre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132856"/>
            <a:ext cx="1233264" cy="1233264"/>
          </a:xfrm>
          <a:prstGeom prst="rect">
            <a:avLst/>
          </a:prstGeom>
          <a:noFill/>
        </p:spPr>
      </p:pic>
      <p:pic>
        <p:nvPicPr>
          <p:cNvPr id="23" name="Picture 4" descr="http://chanvreauvergne.e-monsite.com/medias/images/chenevot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132856"/>
            <a:ext cx="1234967" cy="1233264"/>
          </a:xfrm>
          <a:prstGeom prst="rect">
            <a:avLst/>
          </a:prstGeom>
          <a:noFill/>
        </p:spPr>
      </p:pic>
      <p:pic>
        <p:nvPicPr>
          <p:cNvPr id="24" name="Picture 8" descr="http://peggyoberlininteriors.com/blog/wp-content/uploads/2011/08/clay-walls.jpg"/>
          <p:cNvPicPr>
            <a:picLocks noChangeArrowheads="1"/>
          </p:cNvPicPr>
          <p:nvPr/>
        </p:nvPicPr>
        <p:blipFill>
          <a:blip r:embed="rId6" cstate="print"/>
          <a:srcRect r="35069"/>
          <a:stretch>
            <a:fillRect/>
          </a:stretch>
        </p:blipFill>
        <p:spPr bwMode="auto">
          <a:xfrm>
            <a:off x="5005848" y="3510136"/>
            <a:ext cx="1233264" cy="1233264"/>
          </a:xfrm>
          <a:prstGeom prst="rect">
            <a:avLst/>
          </a:prstGeom>
          <a:noFill/>
        </p:spPr>
      </p:pic>
      <p:pic>
        <p:nvPicPr>
          <p:cNvPr id="25" name="Picture 12" descr="http://www.cannabric.com/media/img/catalogo/71e42_cannastictierra580.JPG"/>
          <p:cNvPicPr>
            <a:picLocks noChangeArrowheads="1"/>
          </p:cNvPicPr>
          <p:nvPr/>
        </p:nvPicPr>
        <p:blipFill>
          <a:blip r:embed="rId7" cstate="print"/>
          <a:srcRect r="36200"/>
          <a:stretch>
            <a:fillRect/>
          </a:stretch>
        </p:blipFill>
        <p:spPr bwMode="auto">
          <a:xfrm>
            <a:off x="6372200" y="3510136"/>
            <a:ext cx="1233264" cy="123326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>
                <a:solidFill>
                  <a:srgbClr val="F2F2F2"/>
                </a:solidFill>
                <a:latin typeface="Gisha" pitchFamily="34" charset="-79"/>
                <a:cs typeface="Gisha" pitchFamily="34" charset="-79"/>
              </a:rPr>
              <a:t>2014 ASABE and CSBE/SCGAB Annual International Meeting</a:t>
            </a:r>
            <a:endParaRPr lang="fr-BE" sz="1400" dirty="0" smtClean="0">
              <a:solidFill>
                <a:srgbClr val="F2F2F2"/>
              </a:solidFill>
              <a:latin typeface="Gisha" pitchFamily="34" charset="-79"/>
              <a:cs typeface="Gisha" pitchFamily="34" charset="-79"/>
            </a:endParaRPr>
          </a:p>
          <a:p>
            <a:endParaRPr lang="fr-BE" dirty="0"/>
          </a:p>
        </p:txBody>
      </p:sp>
      <p:sp>
        <p:nvSpPr>
          <p:cNvPr id="26" name="Oval 25"/>
          <p:cNvSpPr/>
          <p:nvPr/>
        </p:nvSpPr>
        <p:spPr>
          <a:xfrm>
            <a:off x="7596336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Oval 26"/>
          <p:cNvSpPr/>
          <p:nvPr/>
        </p:nvSpPr>
        <p:spPr>
          <a:xfrm>
            <a:off x="7812360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Oval 27"/>
          <p:cNvSpPr/>
          <p:nvPr/>
        </p:nvSpPr>
        <p:spPr>
          <a:xfrm>
            <a:off x="8028384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Oval 28"/>
          <p:cNvSpPr/>
          <p:nvPr/>
        </p:nvSpPr>
        <p:spPr>
          <a:xfrm>
            <a:off x="8244408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Oval 29"/>
          <p:cNvSpPr/>
          <p:nvPr/>
        </p:nvSpPr>
        <p:spPr>
          <a:xfrm>
            <a:off x="846043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2" name="Oval 31"/>
          <p:cNvSpPr/>
          <p:nvPr/>
        </p:nvSpPr>
        <p:spPr>
          <a:xfrm>
            <a:off x="7380312" y="908720"/>
            <a:ext cx="144016" cy="144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K:\Thèse\Essais\Chaux-chanvre\Porosité microscope\Image 4_ed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0038" cy="7897356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0" y="1124744"/>
            <a:ext cx="9144000" cy="1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/>
          <p:cNvSpPr/>
          <p:nvPr/>
        </p:nvSpPr>
        <p:spPr>
          <a:xfrm>
            <a:off x="467544" y="1556792"/>
            <a:ext cx="8280920" cy="4896544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87008" cy="4525963"/>
          </a:xfrm>
        </p:spPr>
        <p:txBody>
          <a:bodyPr>
            <a:normAutofit/>
          </a:bodyPr>
          <a:lstStyle/>
          <a:p>
            <a:r>
              <a:rPr lang="fr-BE" dirty="0" err="1" smtClean="0">
                <a:latin typeface="Grandesign Neue Serif" pitchFamily="2" charset="0"/>
              </a:rPr>
              <a:t>Crop</a:t>
            </a:r>
            <a:r>
              <a:rPr lang="fr-BE" dirty="0" smtClean="0">
                <a:latin typeface="Grandesign Neue Serif" pitchFamily="2" charset="0"/>
              </a:rPr>
              <a:t> </a:t>
            </a:r>
            <a:r>
              <a:rPr lang="fr-BE" dirty="0" err="1" smtClean="0">
                <a:latin typeface="Grandesign Neue Serif" pitchFamily="2" charset="0"/>
              </a:rPr>
              <a:t>based</a:t>
            </a:r>
            <a:r>
              <a:rPr lang="fr-BE" dirty="0" smtClean="0">
                <a:latin typeface="Grandesign Neue Serif" pitchFamily="2" charset="0"/>
              </a:rPr>
              <a:t> </a:t>
            </a:r>
            <a:r>
              <a:rPr lang="fr-BE" dirty="0" err="1" smtClean="0">
                <a:latin typeface="Grandesign Neue Serif" pitchFamily="2" charset="0"/>
              </a:rPr>
              <a:t>materials</a:t>
            </a:r>
            <a:endParaRPr lang="fr-BE" dirty="0" smtClean="0">
              <a:latin typeface="Grandesign Neue Serif" pitchFamily="2" charset="0"/>
            </a:endParaRPr>
          </a:p>
          <a:p>
            <a:pPr lvl="1">
              <a:lnSpc>
                <a:spcPct val="150000"/>
              </a:lnSpc>
              <a:buNone/>
            </a:pPr>
            <a:endParaRPr lang="fr-BE" sz="2400" dirty="0" smtClean="0">
              <a:latin typeface="Grandesign Neue Serif" pitchFamily="2" charset="0"/>
            </a:endParaRPr>
          </a:p>
          <a:p>
            <a:pPr lvl="1">
              <a:lnSpc>
                <a:spcPct val="150000"/>
              </a:lnSpc>
              <a:buNone/>
            </a:pPr>
            <a:endParaRPr lang="fr-BE" sz="2400" dirty="0" smtClean="0">
              <a:latin typeface="Grandesign Neue Serif" pitchFamily="2" charset="0"/>
            </a:endParaRPr>
          </a:p>
          <a:p>
            <a:pPr lvl="1">
              <a:lnSpc>
                <a:spcPct val="150000"/>
              </a:lnSpc>
            </a:pPr>
            <a:r>
              <a:rPr lang="fr-BE" sz="2400" dirty="0" err="1" smtClean="0">
                <a:latin typeface="Grandesign Neue Serif" pitchFamily="2" charset="0"/>
              </a:rPr>
              <a:t>Complex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porous</a:t>
            </a:r>
            <a:r>
              <a:rPr lang="fr-BE" sz="2400" dirty="0" smtClean="0">
                <a:latin typeface="Grandesign Neue Serif" pitchFamily="2" charset="0"/>
              </a:rPr>
              <a:t> structure</a:t>
            </a:r>
          </a:p>
          <a:p>
            <a:pPr lvl="1"/>
            <a:r>
              <a:rPr lang="fr-BE" sz="2400" dirty="0" err="1" smtClean="0">
                <a:latin typeface="Grandesign Neue Serif" pitchFamily="2" charset="0"/>
              </a:rPr>
              <a:t>Multiphase</a:t>
            </a:r>
            <a:r>
              <a:rPr lang="fr-BE" sz="2400" dirty="0" smtClean="0">
                <a:latin typeface="Grandesign Neue Serif" pitchFamily="2" charset="0"/>
              </a:rPr>
              <a:t> media</a:t>
            </a:r>
          </a:p>
          <a:p>
            <a:pPr lvl="1"/>
            <a:r>
              <a:rPr lang="fr-BE" sz="2400" dirty="0" err="1" smtClean="0">
                <a:latin typeface="Grandesign Neue Serif" pitchFamily="2" charset="0"/>
              </a:rPr>
              <a:t>Capillarity</a:t>
            </a:r>
            <a:r>
              <a:rPr lang="fr-BE" sz="2400" dirty="0" smtClean="0">
                <a:latin typeface="Grandesign Neue Serif" pitchFamily="2" charset="0"/>
              </a:rPr>
              <a:t> + </a:t>
            </a:r>
            <a:r>
              <a:rPr lang="fr-BE" sz="2400" dirty="0" err="1" smtClean="0">
                <a:latin typeface="Grandesign Neue Serif" pitchFamily="2" charset="0"/>
              </a:rPr>
              <a:t>hygroscopicity</a:t>
            </a:r>
            <a:r>
              <a:rPr lang="fr-BE" sz="2400" dirty="0" smtClean="0">
                <a:latin typeface="Grandesign Neue Serif" pitchFamily="2" charset="0"/>
              </a:rPr>
              <a:t>…</a:t>
            </a:r>
          </a:p>
          <a:p>
            <a:pPr lvl="1"/>
            <a:r>
              <a:rPr lang="fr-BE" sz="2400" dirty="0" smtClean="0">
                <a:latin typeface="Grandesign Neue Serif" pitchFamily="2" charset="0"/>
              </a:rPr>
              <a:t>Latent </a:t>
            </a:r>
            <a:r>
              <a:rPr lang="fr-BE" sz="2400" dirty="0" err="1" smtClean="0">
                <a:latin typeface="Grandesign Neue Serif" pitchFamily="2" charset="0"/>
              </a:rPr>
              <a:t>heat</a:t>
            </a:r>
            <a:r>
              <a:rPr lang="fr-BE" sz="2400" dirty="0" smtClean="0">
                <a:latin typeface="Grandesign Neue Serif" pitchFamily="2" charset="0"/>
              </a:rPr>
              <a:t>…</a:t>
            </a:r>
          </a:p>
          <a:p>
            <a:pPr lvl="1"/>
            <a:endParaRPr lang="fr-BE" sz="2400" dirty="0" smtClean="0">
              <a:latin typeface="Grandesign Neue Serif" pitchFamily="2" charset="0"/>
            </a:endParaRPr>
          </a:p>
          <a:p>
            <a:pPr lvl="1"/>
            <a:endParaRPr lang="fr-BE" sz="2400" dirty="0" smtClean="0">
              <a:latin typeface="Grandesign Neue Serif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50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dirty="0">
              <a:latin typeface="Grandesign Neue Serif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39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Context</a:t>
            </a:r>
            <a:endParaRPr kumimoji="0" lang="fr-BE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Light" pitchFamily="2" charset="0"/>
              <a:ea typeface="Roboto Light" pitchFamily="2" charset="0"/>
              <a:cs typeface="Kaling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>
                <a:solidFill>
                  <a:srgbClr val="F2F2F2"/>
                </a:solidFill>
                <a:latin typeface="Gisha" pitchFamily="34" charset="-79"/>
                <a:cs typeface="Gisha" pitchFamily="34" charset="-79"/>
              </a:rPr>
              <a:t>2014 ASABE and CSBE/SCGAB Annual International Meeting</a:t>
            </a:r>
            <a:endParaRPr lang="fr-BE" sz="1400" dirty="0" smtClean="0">
              <a:solidFill>
                <a:srgbClr val="F2F2F2"/>
              </a:solidFill>
              <a:latin typeface="Gisha" pitchFamily="34" charset="-79"/>
              <a:cs typeface="Gisha" pitchFamily="34" charset="-79"/>
            </a:endParaRPr>
          </a:p>
          <a:p>
            <a:endParaRPr lang="fr-BE" dirty="0"/>
          </a:p>
        </p:txBody>
      </p:sp>
      <p:sp>
        <p:nvSpPr>
          <p:cNvPr id="16" name="Right Arrow 15"/>
          <p:cNvSpPr/>
          <p:nvPr/>
        </p:nvSpPr>
        <p:spPr>
          <a:xfrm>
            <a:off x="467544" y="2060848"/>
            <a:ext cx="1296144" cy="936104"/>
          </a:xfrm>
          <a:prstGeom prst="rightArrow">
            <a:avLst/>
          </a:prstGeom>
          <a:solidFill>
            <a:srgbClr val="CDCDCD"/>
          </a:solidFill>
          <a:ln w="635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TextBox 16"/>
          <p:cNvSpPr txBox="1"/>
          <p:nvPr/>
        </p:nvSpPr>
        <p:spPr>
          <a:xfrm>
            <a:off x="1547664" y="2204864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u="sng" dirty="0" err="1" smtClean="0">
                <a:solidFill>
                  <a:schemeClr val="tx2">
                    <a:lumMod val="50000"/>
                  </a:schemeClr>
                </a:solidFill>
                <a:latin typeface="Grandesign Neue Serif" pitchFamily="2" charset="0"/>
              </a:rPr>
              <a:t>Specific</a:t>
            </a:r>
            <a:r>
              <a:rPr lang="fr-BE" sz="3200" u="sng" dirty="0" smtClean="0">
                <a:solidFill>
                  <a:schemeClr val="tx2">
                    <a:lumMod val="50000"/>
                  </a:schemeClr>
                </a:solidFill>
                <a:latin typeface="Grandesign Neue Serif" pitchFamily="2" charset="0"/>
              </a:rPr>
              <a:t> </a:t>
            </a:r>
            <a:r>
              <a:rPr lang="fr-BE" sz="3200" u="sng" dirty="0" err="1" smtClean="0">
                <a:solidFill>
                  <a:schemeClr val="tx2">
                    <a:lumMod val="50000"/>
                  </a:schemeClr>
                </a:solidFill>
                <a:latin typeface="Grandesign Neue Serif" pitchFamily="2" charset="0"/>
              </a:rPr>
              <a:t>hygrothermal</a:t>
            </a:r>
            <a:r>
              <a:rPr lang="fr-BE" sz="3200" u="sng" dirty="0" smtClean="0">
                <a:solidFill>
                  <a:schemeClr val="tx2">
                    <a:lumMod val="50000"/>
                  </a:schemeClr>
                </a:solidFill>
                <a:latin typeface="Grandesign Neue Serif" pitchFamily="2" charset="0"/>
              </a:rPr>
              <a:t> </a:t>
            </a:r>
            <a:r>
              <a:rPr lang="fr-BE" sz="3200" u="sng" dirty="0" err="1" smtClean="0">
                <a:solidFill>
                  <a:schemeClr val="tx2">
                    <a:lumMod val="50000"/>
                  </a:schemeClr>
                </a:solidFill>
                <a:latin typeface="Grandesign Neue Serif" pitchFamily="2" charset="0"/>
              </a:rPr>
              <a:t>behavior</a:t>
            </a:r>
            <a:r>
              <a:rPr lang="fr-BE" sz="3200" u="sng" dirty="0" smtClean="0">
                <a:solidFill>
                  <a:schemeClr val="tx2">
                    <a:lumMod val="50000"/>
                  </a:schemeClr>
                </a:solidFill>
                <a:latin typeface="Grandesign Neue Serif" pitchFamily="2" charset="0"/>
              </a:rPr>
              <a:t>!</a:t>
            </a:r>
            <a:endParaRPr lang="fr-BE" sz="3200" u="sng" dirty="0">
              <a:solidFill>
                <a:schemeClr val="tx2">
                  <a:lumMod val="50000"/>
                </a:schemeClr>
              </a:solidFill>
              <a:latin typeface="Grandesign Neue Serif" pitchFamily="2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128" y="3068960"/>
            <a:ext cx="1875177" cy="161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http://icb.u-bourgogne.fr/SCAI/Analyses/poudres/Pole_poudres_et_materiaux_poreux/Sorptometrie_files/droppedImag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2160" y="4005064"/>
            <a:ext cx="2170642" cy="1600201"/>
          </a:xfrm>
          <a:prstGeom prst="rect">
            <a:avLst/>
          </a:prstGeom>
          <a:noFill/>
        </p:spPr>
      </p:pic>
      <p:sp>
        <p:nvSpPr>
          <p:cNvPr id="19" name="Oval 18"/>
          <p:cNvSpPr/>
          <p:nvPr/>
        </p:nvSpPr>
        <p:spPr>
          <a:xfrm>
            <a:off x="7596336" y="908720"/>
            <a:ext cx="144016" cy="144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Oval 25"/>
          <p:cNvSpPr/>
          <p:nvPr/>
        </p:nvSpPr>
        <p:spPr>
          <a:xfrm>
            <a:off x="7812360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Oval 26"/>
          <p:cNvSpPr/>
          <p:nvPr/>
        </p:nvSpPr>
        <p:spPr>
          <a:xfrm>
            <a:off x="8028384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Oval 27"/>
          <p:cNvSpPr/>
          <p:nvPr/>
        </p:nvSpPr>
        <p:spPr>
          <a:xfrm>
            <a:off x="8244408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Oval 28"/>
          <p:cNvSpPr/>
          <p:nvPr/>
        </p:nvSpPr>
        <p:spPr>
          <a:xfrm>
            <a:off x="846043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Oval 30"/>
          <p:cNvSpPr/>
          <p:nvPr/>
        </p:nvSpPr>
        <p:spPr>
          <a:xfrm>
            <a:off x="738031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2" name="TextBox 31"/>
          <p:cNvSpPr txBox="1"/>
          <p:nvPr/>
        </p:nvSpPr>
        <p:spPr>
          <a:xfrm>
            <a:off x="1115616" y="5517232"/>
            <a:ext cx="4257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dirty="0" err="1" smtClean="0">
                <a:solidFill>
                  <a:schemeClr val="tx2">
                    <a:lumMod val="50000"/>
                  </a:schemeClr>
                </a:solidFill>
                <a:latin typeface="Grandesign Neue Serif" pitchFamily="2" charset="0"/>
              </a:rPr>
              <a:t>Benefits</a:t>
            </a:r>
            <a:r>
              <a:rPr lang="fr-BE" sz="3200" dirty="0" smtClean="0">
                <a:solidFill>
                  <a:schemeClr val="tx2">
                    <a:lumMod val="50000"/>
                  </a:schemeClr>
                </a:solidFill>
                <a:latin typeface="Grandesign Neue Serif" pitchFamily="2" charset="0"/>
              </a:rPr>
              <a:t> </a:t>
            </a:r>
            <a:r>
              <a:rPr lang="fr-BE" sz="3200" dirty="0" smtClean="0">
                <a:solidFill>
                  <a:schemeClr val="tx2">
                    <a:lumMod val="50000"/>
                  </a:schemeClr>
                </a:solidFill>
                <a:latin typeface="Grandesign Neue Serif" pitchFamily="2" charset="0"/>
              </a:rPr>
              <a:t>for </a:t>
            </a:r>
            <a:r>
              <a:rPr lang="fr-BE" sz="3200" dirty="0" smtClean="0">
                <a:solidFill>
                  <a:schemeClr val="tx2">
                    <a:lumMod val="50000"/>
                  </a:schemeClr>
                </a:solidFill>
                <a:latin typeface="Grandesign Neue Serif" pitchFamily="2" charset="0"/>
              </a:rPr>
              <a:t>buildings?</a:t>
            </a:r>
            <a:endParaRPr lang="fr-BE" sz="3200" dirty="0">
              <a:solidFill>
                <a:schemeClr val="tx2">
                  <a:lumMod val="50000"/>
                </a:schemeClr>
              </a:solidFill>
              <a:latin typeface="Grandesign Neue Serif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K:\Thèse 2014\REDACTION\ECOBAT 2014\HAM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6156176" y="2564904"/>
            <a:ext cx="2444579" cy="2088232"/>
          </a:xfrm>
          <a:prstGeom prst="rect">
            <a:avLst/>
          </a:prstGeom>
          <a:noFill/>
        </p:spPr>
      </p:pic>
      <p:pic>
        <p:nvPicPr>
          <p:cNvPr id="26" name="Picture 25" descr="modeleBES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tretch>
            <a:fillRect/>
          </a:stretch>
        </p:blipFill>
        <p:spPr>
          <a:xfrm>
            <a:off x="3131840" y="3473624"/>
            <a:ext cx="6196221" cy="3384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60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fr-BE" sz="3600" dirty="0" err="1" smtClean="0">
                <a:solidFill>
                  <a:srgbClr val="64A0AB"/>
                </a:solidFill>
                <a:latin typeface="Roboto Light" pitchFamily="2" charset="0"/>
                <a:ea typeface="Roboto Light" pitchFamily="2" charset="0"/>
                <a:cs typeface="Kalinga" pitchFamily="34" charset="0"/>
              </a:rPr>
              <a:t>Context</a:t>
            </a:r>
            <a:endParaRPr lang="fr-BE" sz="3600" dirty="0">
              <a:solidFill>
                <a:srgbClr val="64A0AB"/>
              </a:solidFill>
              <a:latin typeface="Roboto Light" pitchFamily="2" charset="0"/>
              <a:ea typeface="Roboto Light" pitchFamily="2" charset="0"/>
              <a:cs typeface="Kaling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525963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BE" dirty="0" smtClean="0">
                <a:latin typeface="Grandesign Neue Serif" pitchFamily="2" charset="0"/>
              </a:rPr>
              <a:t>The </a:t>
            </a:r>
            <a:r>
              <a:rPr lang="fr-BE" dirty="0" err="1" smtClean="0">
                <a:latin typeface="Grandesign Neue Serif" pitchFamily="2" charset="0"/>
              </a:rPr>
              <a:t>modeling</a:t>
            </a:r>
            <a:r>
              <a:rPr lang="fr-BE" dirty="0" smtClean="0">
                <a:latin typeface="Grandesign Neue Serif" pitchFamily="2" charset="0"/>
              </a:rPr>
              <a:t> </a:t>
            </a:r>
            <a:r>
              <a:rPr lang="fr-BE" dirty="0" err="1" smtClean="0">
                <a:latin typeface="Grandesign Neue Serif" pitchFamily="2" charset="0"/>
              </a:rPr>
              <a:t>tools</a:t>
            </a:r>
            <a:r>
              <a:rPr lang="fr-BE" dirty="0" smtClean="0">
                <a:latin typeface="Grandesign Neue Serif" pitchFamily="2" charset="0"/>
              </a:rPr>
              <a:t> are </a:t>
            </a:r>
            <a:r>
              <a:rPr lang="fr-BE" dirty="0" err="1" smtClean="0">
                <a:latin typeface="Grandesign Neue Serif" pitchFamily="2" charset="0"/>
              </a:rPr>
              <a:t>precious</a:t>
            </a:r>
            <a:r>
              <a:rPr lang="fr-BE" dirty="0" smtClean="0">
                <a:latin typeface="Grandesign Neue Serif" pitchFamily="2" charset="0"/>
              </a:rPr>
              <a:t> for the building designer</a:t>
            </a:r>
          </a:p>
          <a:p>
            <a:pPr lvl="1"/>
            <a:endParaRPr lang="fr-BE" sz="2400" dirty="0" smtClean="0">
              <a:latin typeface="Grandesign Neue Serif" pitchFamily="2" charset="0"/>
            </a:endParaRPr>
          </a:p>
          <a:p>
            <a:pPr lvl="1"/>
            <a:endParaRPr lang="fr-BE" sz="2400" dirty="0" smtClean="0">
              <a:latin typeface="Grandesign Neue Serif" pitchFamily="2" charset="0"/>
            </a:endParaRPr>
          </a:p>
          <a:p>
            <a:pPr lvl="1"/>
            <a:endParaRPr lang="fr-BE" sz="2400" dirty="0" smtClean="0">
              <a:latin typeface="Grandesign Neue Serif" pitchFamily="2" charset="0"/>
            </a:endParaRPr>
          </a:p>
          <a:p>
            <a:pPr lvl="1"/>
            <a:endParaRPr lang="fr-BE" sz="2400" dirty="0" smtClean="0">
              <a:latin typeface="Grandesign Neue Serif" pitchFamily="2" charset="0"/>
            </a:endParaRPr>
          </a:p>
          <a:p>
            <a:pPr lvl="1"/>
            <a:endParaRPr lang="fr-BE" sz="2400" dirty="0" smtClean="0">
              <a:latin typeface="Grandesign Neue Serif" pitchFamily="2" charset="0"/>
            </a:endParaRPr>
          </a:p>
          <a:p>
            <a:pPr lvl="1"/>
            <a:endParaRPr lang="fr-BE" sz="2400" dirty="0" smtClean="0">
              <a:latin typeface="Grandesign Neue Serif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50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dirty="0">
              <a:latin typeface="Grandesign Neue Serif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124744"/>
            <a:ext cx="9144000" cy="18000"/>
          </a:xfrm>
          <a:prstGeom prst="rect">
            <a:avLst/>
          </a:prstGeom>
          <a:solidFill>
            <a:srgbClr val="64A0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>
                <a:solidFill>
                  <a:srgbClr val="F2F2F2"/>
                </a:solidFill>
                <a:latin typeface="Gisha" pitchFamily="34" charset="-79"/>
                <a:cs typeface="Gisha" pitchFamily="34" charset="-79"/>
              </a:rPr>
              <a:t>2014 ASABE and CSBE/SCGAB Annual International Meeting</a:t>
            </a:r>
            <a:endParaRPr lang="fr-BE" sz="1400" dirty="0" smtClean="0">
              <a:solidFill>
                <a:srgbClr val="F2F2F2"/>
              </a:solidFill>
              <a:latin typeface="Gisha" pitchFamily="34" charset="-79"/>
              <a:cs typeface="Gisha" pitchFamily="34" charset="-79"/>
            </a:endParaRPr>
          </a:p>
          <a:p>
            <a:endParaRPr lang="fr-BE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67544" y="21328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BE" sz="2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Arc 21"/>
          <p:cNvSpPr/>
          <p:nvPr/>
        </p:nvSpPr>
        <p:spPr>
          <a:xfrm rot="10800000">
            <a:off x="1331640" y="2420888"/>
            <a:ext cx="1600200" cy="1219200"/>
          </a:xfrm>
          <a:prstGeom prst="arc">
            <a:avLst>
              <a:gd name="adj1" fmla="val 16276388"/>
              <a:gd name="adj2" fmla="val 0"/>
            </a:avLst>
          </a:prstGeom>
          <a:ln w="76200">
            <a:solidFill>
              <a:schemeClr val="bg1">
                <a:lumMod val="6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TextBox 22"/>
          <p:cNvSpPr txBox="1"/>
          <p:nvPr/>
        </p:nvSpPr>
        <p:spPr>
          <a:xfrm>
            <a:off x="2267744" y="3068960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 smtClean="0">
                <a:latin typeface="Grandesign Neue Serif" pitchFamily="2" charset="0"/>
              </a:rPr>
              <a:t>Understanding</a:t>
            </a:r>
            <a:r>
              <a:rPr lang="fr-BE" sz="2400" dirty="0" smtClean="0">
                <a:latin typeface="Grandesign Neue Serif" pitchFamily="2" charset="0"/>
              </a:rPr>
              <a:t> and </a:t>
            </a:r>
            <a:r>
              <a:rPr lang="fr-BE" sz="2400" dirty="0" err="1" smtClean="0">
                <a:latin typeface="Grandesign Neue Serif" pitchFamily="2" charset="0"/>
              </a:rPr>
              <a:t>predicting</a:t>
            </a:r>
            <a:r>
              <a:rPr lang="fr-BE" sz="2400" dirty="0" smtClean="0">
                <a:latin typeface="Grandesign Neue Serif" pitchFamily="2" charset="0"/>
              </a:rPr>
              <a:t> the CBM </a:t>
            </a:r>
            <a:r>
              <a:rPr lang="fr-BE" sz="2400" dirty="0" err="1" smtClean="0">
                <a:latin typeface="Grandesign Neue Serif" pitchFamily="2" charset="0"/>
              </a:rPr>
              <a:t>behavior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under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imposed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solicitations</a:t>
            </a:r>
            <a:r>
              <a:rPr lang="fr-BE" sz="2400" dirty="0" smtClean="0">
                <a:latin typeface="Grandesign Neue Serif" pitchFamily="2" charset="0"/>
              </a:rPr>
              <a:t> (</a:t>
            </a:r>
            <a:r>
              <a:rPr lang="fr-BE" sz="2400" i="1" u="sng" dirty="0" smtClean="0">
                <a:latin typeface="Grandesign Neue Serif" pitchFamily="2" charset="0"/>
              </a:rPr>
              <a:t>Stage 1</a:t>
            </a:r>
            <a:r>
              <a:rPr lang="fr-BE" sz="2400" dirty="0" smtClean="0">
                <a:latin typeface="Grandesign Neue Serif" pitchFamily="2" charset="0"/>
              </a:rPr>
              <a:t>)</a:t>
            </a:r>
            <a:endParaRPr lang="fr-BE" sz="2400" dirty="0">
              <a:latin typeface="Grandesign Neue Serif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83160" y="4897760"/>
            <a:ext cx="6045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 smtClean="0">
                <a:latin typeface="Grandesign Neue Serif" pitchFamily="2" charset="0"/>
              </a:rPr>
              <a:t>Evaluating</a:t>
            </a:r>
            <a:r>
              <a:rPr lang="fr-BE" sz="2400" dirty="0" smtClean="0">
                <a:latin typeface="Grandesign Neue Serif" pitchFamily="2" charset="0"/>
              </a:rPr>
              <a:t> the impact on </a:t>
            </a:r>
            <a:r>
              <a:rPr lang="fr-BE" sz="2400" b="1" dirty="0" smtClean="0">
                <a:latin typeface="Grandesign Neue Serif" pitchFamily="2" charset="0"/>
              </a:rPr>
              <a:t>indoor </a:t>
            </a:r>
            <a:r>
              <a:rPr lang="fr-BE" sz="2400" b="1" dirty="0" err="1" smtClean="0">
                <a:latin typeface="Grandesign Neue Serif" pitchFamily="2" charset="0"/>
              </a:rPr>
              <a:t>comfort</a:t>
            </a:r>
            <a:r>
              <a:rPr lang="fr-BE" sz="2400" b="1" dirty="0" smtClean="0">
                <a:latin typeface="Grandesign Neue Serif" pitchFamily="2" charset="0"/>
              </a:rPr>
              <a:t> </a:t>
            </a:r>
            <a:r>
              <a:rPr lang="fr-BE" sz="2400" dirty="0" smtClean="0">
                <a:latin typeface="Grandesign Neue Serif" pitchFamily="2" charset="0"/>
              </a:rPr>
              <a:t>and </a:t>
            </a:r>
            <a:r>
              <a:rPr lang="fr-BE" sz="2400" b="1" dirty="0" smtClean="0">
                <a:latin typeface="Grandesign Neue Serif" pitchFamily="2" charset="0"/>
              </a:rPr>
              <a:t>building </a:t>
            </a:r>
            <a:r>
              <a:rPr lang="fr-BE" sz="2400" b="1" dirty="0" err="1" smtClean="0">
                <a:latin typeface="Grandesign Neue Serif" pitchFamily="2" charset="0"/>
              </a:rPr>
              <a:t>energy</a:t>
            </a:r>
            <a:r>
              <a:rPr lang="fr-BE" sz="2400" b="1" dirty="0" smtClean="0">
                <a:latin typeface="Grandesign Neue Serif" pitchFamily="2" charset="0"/>
              </a:rPr>
              <a:t> performance </a:t>
            </a:r>
            <a:r>
              <a:rPr lang="fr-BE" sz="2400" dirty="0" smtClean="0">
                <a:latin typeface="Grandesign Neue Serif" pitchFamily="2" charset="0"/>
              </a:rPr>
              <a:t>(</a:t>
            </a:r>
            <a:r>
              <a:rPr lang="fr-BE" sz="2400" i="1" u="sng" dirty="0" smtClean="0">
                <a:latin typeface="Grandesign Neue Serif" pitchFamily="2" charset="0"/>
              </a:rPr>
              <a:t>Stage 2</a:t>
            </a:r>
            <a:r>
              <a:rPr lang="fr-BE" sz="2400" dirty="0" smtClean="0">
                <a:latin typeface="Grandesign Neue Serif" pitchFamily="2" charset="0"/>
              </a:rPr>
              <a:t>)</a:t>
            </a:r>
            <a:endParaRPr lang="fr-BE" sz="2400" dirty="0">
              <a:latin typeface="Grandesign Neue Serif" pitchFamily="2" charset="0"/>
            </a:endParaRPr>
          </a:p>
        </p:txBody>
      </p:sp>
      <p:sp>
        <p:nvSpPr>
          <p:cNvPr id="25" name="Arc 24"/>
          <p:cNvSpPr/>
          <p:nvPr/>
        </p:nvSpPr>
        <p:spPr>
          <a:xfrm rot="11136271">
            <a:off x="1073521" y="1432478"/>
            <a:ext cx="2057400" cy="3662586"/>
          </a:xfrm>
          <a:prstGeom prst="arc">
            <a:avLst>
              <a:gd name="adj1" fmla="val 16230670"/>
              <a:gd name="adj2" fmla="val 0"/>
            </a:avLst>
          </a:prstGeom>
          <a:ln w="76200">
            <a:solidFill>
              <a:schemeClr val="bg1">
                <a:lumMod val="6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Oval 26"/>
          <p:cNvSpPr/>
          <p:nvPr/>
        </p:nvSpPr>
        <p:spPr>
          <a:xfrm>
            <a:off x="7596336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Oval 27"/>
          <p:cNvSpPr/>
          <p:nvPr/>
        </p:nvSpPr>
        <p:spPr>
          <a:xfrm>
            <a:off x="7812360" y="908720"/>
            <a:ext cx="144016" cy="144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Oval 28"/>
          <p:cNvSpPr/>
          <p:nvPr/>
        </p:nvSpPr>
        <p:spPr>
          <a:xfrm>
            <a:off x="8028384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Oval 29"/>
          <p:cNvSpPr/>
          <p:nvPr/>
        </p:nvSpPr>
        <p:spPr>
          <a:xfrm>
            <a:off x="8244408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Oval 30"/>
          <p:cNvSpPr/>
          <p:nvPr/>
        </p:nvSpPr>
        <p:spPr>
          <a:xfrm>
            <a:off x="846043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3" name="Oval 32"/>
          <p:cNvSpPr/>
          <p:nvPr/>
        </p:nvSpPr>
        <p:spPr>
          <a:xfrm>
            <a:off x="738031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5" name="Rounded Rectangle 34"/>
          <p:cNvSpPr/>
          <p:nvPr/>
        </p:nvSpPr>
        <p:spPr>
          <a:xfrm>
            <a:off x="1979712" y="4797152"/>
            <a:ext cx="6264696" cy="1368152"/>
          </a:xfrm>
          <a:prstGeom prst="roundRect">
            <a:avLst/>
          </a:prstGeom>
          <a:noFill/>
          <a:ln>
            <a:solidFill>
              <a:srgbClr val="64A0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5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124744"/>
            <a:ext cx="9144000" cy="18000"/>
          </a:xfrm>
          <a:prstGeom prst="rect">
            <a:avLst/>
          </a:prstGeom>
          <a:solidFill>
            <a:srgbClr val="64A0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36503"/>
          </a:xfrm>
        </p:spPr>
        <p:txBody>
          <a:bodyPr>
            <a:normAutofit/>
          </a:bodyPr>
          <a:lstStyle/>
          <a:p>
            <a:r>
              <a:rPr lang="fr-B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randesign Neue Serif" pitchFamily="2" charset="0"/>
              </a:rPr>
              <a:t>Stage 1 –</a:t>
            </a:r>
            <a:r>
              <a:rPr lang="fr-BE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randesign Neue Serif" pitchFamily="2" charset="0"/>
              </a:rPr>
              <a:t>behavior</a:t>
            </a:r>
            <a:r>
              <a:rPr lang="fr-B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randesign Neue Serif" pitchFamily="2" charset="0"/>
              </a:rPr>
              <a:t> @Wall </a:t>
            </a:r>
            <a:r>
              <a:rPr lang="fr-BE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randesign Neue Serif" pitchFamily="2" charset="0"/>
              </a:rPr>
              <a:t>scale</a:t>
            </a:r>
            <a:endParaRPr lang="fr-BE" dirty="0" smtClean="0">
              <a:solidFill>
                <a:schemeClr val="tx1">
                  <a:lumMod val="50000"/>
                  <a:lumOff val="50000"/>
                </a:schemeClr>
              </a:solidFill>
              <a:latin typeface="Grandesign Neue Serif" pitchFamily="2" charset="0"/>
            </a:endParaRPr>
          </a:p>
          <a:p>
            <a:pPr lvl="1"/>
            <a:r>
              <a:rPr lang="fr-BE" dirty="0" smtClean="0">
                <a:latin typeface="Grandesign Neue Serif" pitchFamily="2" charset="0"/>
              </a:rPr>
              <a:t>Conditions </a:t>
            </a:r>
            <a:r>
              <a:rPr lang="fr-BE" dirty="0" err="1" smtClean="0">
                <a:latin typeface="Grandesign Neue Serif" pitchFamily="2" charset="0"/>
              </a:rPr>
              <a:t>inside</a:t>
            </a:r>
            <a:r>
              <a:rPr lang="fr-BE" dirty="0" smtClean="0">
                <a:latin typeface="Grandesign Neue Serif" pitchFamily="2" charset="0"/>
              </a:rPr>
              <a:t> the </a:t>
            </a:r>
            <a:r>
              <a:rPr lang="fr-BE" dirty="0" err="1" smtClean="0">
                <a:latin typeface="Grandesign Neue Serif" pitchFamily="2" charset="0"/>
              </a:rPr>
              <a:t>wall</a:t>
            </a:r>
            <a:endParaRPr lang="fr-BE" dirty="0" smtClean="0">
              <a:latin typeface="Grandesign Neue Serif" pitchFamily="2" charset="0"/>
            </a:endParaRPr>
          </a:p>
          <a:p>
            <a:pPr lvl="1">
              <a:buNone/>
            </a:pPr>
            <a:endParaRPr lang="fr-BE" dirty="0" smtClean="0">
              <a:latin typeface="Grandesign Neue Serif" pitchFamily="2" charset="0"/>
            </a:endParaRPr>
          </a:p>
          <a:p>
            <a:endParaRPr lang="fr-BE" dirty="0" smtClean="0">
              <a:latin typeface="Grandesign Neue Serif" pitchFamily="2" charset="0"/>
            </a:endParaRPr>
          </a:p>
          <a:p>
            <a:endParaRPr lang="fr-BE" dirty="0" smtClean="0">
              <a:latin typeface="Grandesign Neue Serif" pitchFamily="2" charset="0"/>
            </a:endParaRPr>
          </a:p>
          <a:p>
            <a:pPr>
              <a:buNone/>
            </a:pPr>
            <a:endParaRPr lang="fr-BE" dirty="0" smtClean="0">
              <a:latin typeface="Grandesign Neue Serif" pitchFamily="2" charset="0"/>
            </a:endParaRPr>
          </a:p>
          <a:p>
            <a:pPr>
              <a:buNone/>
            </a:pPr>
            <a:endParaRPr lang="fr-BE" dirty="0" smtClean="0">
              <a:latin typeface="Grandesign Neue Serif" pitchFamily="2" charset="0"/>
            </a:endParaRPr>
          </a:p>
          <a:p>
            <a:pPr>
              <a:buNone/>
            </a:pPr>
            <a:endParaRPr lang="fr-BE" dirty="0" smtClean="0">
              <a:latin typeface="Grandesign Neue Serif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50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dirty="0">
              <a:latin typeface="Grandesign Neue Serif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39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4A0AB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Context</a:t>
            </a:r>
            <a:endParaRPr kumimoji="0" lang="fr-BE" sz="3600" b="0" i="0" u="none" strike="noStrike" kern="1200" cap="none" spc="0" normalizeH="0" baseline="0" noProof="0" dirty="0">
              <a:ln>
                <a:noFill/>
              </a:ln>
              <a:solidFill>
                <a:srgbClr val="64A0AB"/>
              </a:solidFill>
              <a:effectLst/>
              <a:uLnTx/>
              <a:uFillTx/>
              <a:latin typeface="Roboto Light" pitchFamily="2" charset="0"/>
              <a:ea typeface="Roboto Light" pitchFamily="2" charset="0"/>
              <a:cs typeface="Kalinga" pitchFamily="34" charset="0"/>
            </a:endParaRPr>
          </a:p>
        </p:txBody>
      </p:sp>
      <p:pic>
        <p:nvPicPr>
          <p:cNvPr id="11" name="Picture 1" descr="K:\Thèse 2014\REDACTION\ECOBAT 2014\HAM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1259632" y="2779505"/>
            <a:ext cx="3384376" cy="289103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043608" y="3571593"/>
            <a:ext cx="1000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504A50"/>
                </a:solidFill>
              </a:rPr>
              <a:t>INDOOR</a:t>
            </a:r>
          </a:p>
          <a:p>
            <a:r>
              <a:rPr lang="fr-BE" dirty="0" smtClean="0">
                <a:solidFill>
                  <a:srgbClr val="504A50"/>
                </a:solidFill>
              </a:rPr>
              <a:t>CLIMATE</a:t>
            </a:r>
            <a:endParaRPr lang="fr-BE" dirty="0">
              <a:solidFill>
                <a:srgbClr val="504A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9912" y="3571593"/>
            <a:ext cx="1168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504A50"/>
                </a:solidFill>
              </a:rPr>
              <a:t>OUTDOOR</a:t>
            </a:r>
          </a:p>
          <a:p>
            <a:r>
              <a:rPr lang="fr-BE" dirty="0" smtClean="0">
                <a:solidFill>
                  <a:srgbClr val="504A50"/>
                </a:solidFill>
              </a:rPr>
              <a:t>CLIMATE</a:t>
            </a:r>
            <a:endParaRPr lang="fr-BE" dirty="0">
              <a:solidFill>
                <a:srgbClr val="504A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55776" y="2564904"/>
            <a:ext cx="708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504A50"/>
                </a:solidFill>
              </a:rPr>
              <a:t>WALL</a:t>
            </a:r>
            <a:endParaRPr lang="fr-BE" dirty="0">
              <a:solidFill>
                <a:srgbClr val="504A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>
                <a:solidFill>
                  <a:srgbClr val="F2F2F2"/>
                </a:solidFill>
                <a:latin typeface="Gisha" pitchFamily="34" charset="-79"/>
                <a:cs typeface="Gisha" pitchFamily="34" charset="-79"/>
              </a:rPr>
              <a:t>2014 ASABE and CSBE/SCGAB Annual International Meeting</a:t>
            </a:r>
            <a:endParaRPr lang="fr-BE" sz="1400" dirty="0" smtClean="0">
              <a:solidFill>
                <a:srgbClr val="F2F2F2"/>
              </a:solidFill>
              <a:latin typeface="Gisha" pitchFamily="34" charset="-79"/>
              <a:cs typeface="Gisha" pitchFamily="34" charset="-79"/>
            </a:endParaRPr>
          </a:p>
          <a:p>
            <a:endParaRPr lang="fr-BE" dirty="0"/>
          </a:p>
        </p:txBody>
      </p:sp>
      <p:sp>
        <p:nvSpPr>
          <p:cNvPr id="18" name="TextBox 17"/>
          <p:cNvSpPr txBox="1"/>
          <p:nvPr/>
        </p:nvSpPr>
        <p:spPr>
          <a:xfrm>
            <a:off x="5292080" y="3068960"/>
            <a:ext cx="35283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Blip>
                <a:blip r:embed="rId3"/>
              </a:buBlip>
            </a:pPr>
            <a:r>
              <a:rPr lang="fr-BE" dirty="0" smtClean="0">
                <a:latin typeface="Grandesign Neue Serif" pitchFamily="2" charset="0"/>
              </a:rPr>
              <a:t>BEHAM </a:t>
            </a:r>
            <a:r>
              <a:rPr lang="fr-BE" dirty="0" err="1" smtClean="0">
                <a:latin typeface="Grandesign Neue Serif" pitchFamily="2" charset="0"/>
              </a:rPr>
              <a:t>models</a:t>
            </a:r>
            <a:r>
              <a:rPr lang="fr-BE" dirty="0" smtClean="0">
                <a:latin typeface="Grandesign Neue Serif" pitchFamily="2" charset="0"/>
              </a:rPr>
              <a:t> (</a:t>
            </a:r>
            <a:r>
              <a:rPr lang="fr-BE" dirty="0" err="1" smtClean="0">
                <a:latin typeface="Grandesign Neue Serif" pitchFamily="2" charset="0"/>
              </a:rPr>
              <a:t>PDE’s</a:t>
            </a:r>
            <a:r>
              <a:rPr lang="fr-BE" dirty="0" smtClean="0">
                <a:latin typeface="Grandesign Neue Serif" pitchFamily="2" charset="0"/>
              </a:rPr>
              <a:t>)</a:t>
            </a:r>
          </a:p>
          <a:p>
            <a:pPr marL="342900" indent="-342900">
              <a:buBlip>
                <a:blip r:embed="rId3"/>
              </a:buBlip>
            </a:pPr>
            <a:endParaRPr lang="fr-BE" dirty="0" smtClean="0">
              <a:latin typeface="Grandesign Neue Serif" pitchFamily="2" charset="0"/>
            </a:endParaRPr>
          </a:p>
          <a:p>
            <a:pPr marL="342900" indent="-342900">
              <a:buBlip>
                <a:blip r:embed="rId3"/>
              </a:buBlip>
            </a:pPr>
            <a:endParaRPr lang="fr-BE" dirty="0" smtClean="0">
              <a:latin typeface="Grandesign Neue Serif" pitchFamily="2" charset="0"/>
            </a:endParaRPr>
          </a:p>
          <a:p>
            <a:pPr marL="342900" indent="-342900">
              <a:buBlip>
                <a:blip r:embed="rId3"/>
              </a:buBlip>
            </a:pPr>
            <a:endParaRPr lang="fr-BE" dirty="0" smtClean="0">
              <a:latin typeface="Grandesign Neue Serif" pitchFamily="2" charset="0"/>
            </a:endParaRPr>
          </a:p>
          <a:p>
            <a:pPr marL="342900" indent="-342900">
              <a:buBlip>
                <a:blip r:embed="rId3"/>
              </a:buBlip>
            </a:pPr>
            <a:endParaRPr lang="fr-BE" dirty="0" smtClean="0">
              <a:latin typeface="Grandesign Neue Serif" pitchFamily="2" charset="0"/>
            </a:endParaRPr>
          </a:p>
          <a:p>
            <a:pPr marL="342900" indent="-342900" algn="just">
              <a:buBlip>
                <a:blip r:embed="rId3"/>
              </a:buBlip>
            </a:pPr>
            <a:r>
              <a:rPr lang="fr-BE" dirty="0" smtClean="0">
                <a:latin typeface="Grandesign Neue Serif" pitchFamily="2" charset="0"/>
              </a:rPr>
              <a:t>Indoor </a:t>
            </a:r>
            <a:r>
              <a:rPr lang="fr-BE" dirty="0" err="1" smtClean="0">
                <a:latin typeface="Grandesign Neue Serif" pitchFamily="2" charset="0"/>
              </a:rPr>
              <a:t>climate</a:t>
            </a:r>
            <a:r>
              <a:rPr lang="fr-BE" dirty="0" smtClean="0">
                <a:latin typeface="Grandesign Neue Serif" pitchFamily="2" charset="0"/>
              </a:rPr>
              <a:t> as one of the </a:t>
            </a:r>
            <a:r>
              <a:rPr lang="fr-BE" dirty="0" err="1" smtClean="0">
                <a:latin typeface="Grandesign Neue Serif" pitchFamily="2" charset="0"/>
              </a:rPr>
              <a:t>boundary</a:t>
            </a:r>
            <a:r>
              <a:rPr lang="fr-BE" dirty="0" smtClean="0">
                <a:latin typeface="Grandesign Neue Serif" pitchFamily="2" charset="0"/>
              </a:rPr>
              <a:t> conditions</a:t>
            </a:r>
          </a:p>
          <a:p>
            <a:pPr marL="342900" indent="-342900">
              <a:buBlip>
                <a:blip r:embed="rId3"/>
              </a:buBlip>
            </a:pPr>
            <a:endParaRPr lang="fr-BE" dirty="0" smtClean="0">
              <a:latin typeface="Grandesign Neue Serif" pitchFamily="2" charset="0"/>
            </a:endParaRPr>
          </a:p>
          <a:p>
            <a:pPr marL="342900" indent="-342900" algn="just">
              <a:buFont typeface="Wingdings"/>
              <a:buChar char="à"/>
            </a:pPr>
            <a:r>
              <a:rPr lang="fr-BE" sz="2000" dirty="0" smtClean="0">
                <a:solidFill>
                  <a:schemeClr val="tx2">
                    <a:lumMod val="50000"/>
                  </a:schemeClr>
                </a:solidFill>
                <a:latin typeface="Grandesign Neue Serif" pitchFamily="2" charset="0"/>
                <a:sym typeface="Wingdings" pitchFamily="2" charset="2"/>
              </a:rPr>
              <a:t>The </a:t>
            </a:r>
            <a:r>
              <a:rPr lang="fr-BE" sz="2000" u="sng" dirty="0" smtClean="0">
                <a:solidFill>
                  <a:schemeClr val="tx2">
                    <a:lumMod val="50000"/>
                  </a:schemeClr>
                </a:solidFill>
                <a:latin typeface="Grandesign Neue Serif" pitchFamily="2" charset="0"/>
                <a:sym typeface="Wingdings" pitchFamily="2" charset="2"/>
              </a:rPr>
              <a:t>impact of </a:t>
            </a:r>
            <a:r>
              <a:rPr lang="fr-BE" sz="2000" u="sng" dirty="0" err="1" smtClean="0">
                <a:solidFill>
                  <a:schemeClr val="tx2">
                    <a:lumMod val="50000"/>
                  </a:schemeClr>
                </a:solidFill>
                <a:latin typeface="Grandesign Neue Serif" pitchFamily="2" charset="0"/>
                <a:sym typeface="Wingdings" pitchFamily="2" charset="2"/>
              </a:rPr>
              <a:t>heat</a:t>
            </a:r>
            <a:r>
              <a:rPr lang="fr-BE" sz="2000" u="sng" dirty="0" smtClean="0">
                <a:solidFill>
                  <a:schemeClr val="tx2">
                    <a:lumMod val="50000"/>
                  </a:schemeClr>
                </a:solidFill>
                <a:latin typeface="Grandesign Neue Serif" pitchFamily="2" charset="0"/>
                <a:sym typeface="Wingdings" pitchFamily="2" charset="2"/>
              </a:rPr>
              <a:t> and mass fluxes on indoor air?</a:t>
            </a:r>
          </a:p>
          <a:p>
            <a:pPr marL="342900" indent="-342900" algn="just">
              <a:buFont typeface="Wingdings"/>
              <a:buChar char="à"/>
            </a:pPr>
            <a:endParaRPr lang="fr-BE" sz="2000" u="sng" dirty="0" smtClean="0">
              <a:solidFill>
                <a:schemeClr val="tx2">
                  <a:lumMod val="50000"/>
                </a:schemeClr>
              </a:solidFill>
              <a:latin typeface="Grandesign Neue Serif" pitchFamily="2" charset="0"/>
              <a:sym typeface="Wingdings" pitchFamily="2" charset="2"/>
            </a:endParaRPr>
          </a:p>
          <a:p>
            <a:pPr marL="342900" indent="-342900" algn="just"/>
            <a:r>
              <a:rPr lang="fr-BE" sz="2000" dirty="0" smtClean="0">
                <a:solidFill>
                  <a:schemeClr val="tx2">
                    <a:lumMod val="50000"/>
                  </a:schemeClr>
                </a:solidFill>
                <a:latin typeface="Grandesign Neue Serif" pitchFamily="2" charset="0"/>
                <a:sym typeface="Wingdings" pitchFamily="2" charset="2"/>
              </a:rPr>
              <a:t>	No </a:t>
            </a:r>
            <a:r>
              <a:rPr lang="fr-BE" sz="2000" dirty="0" err="1" smtClean="0">
                <a:solidFill>
                  <a:schemeClr val="tx2">
                    <a:lumMod val="50000"/>
                  </a:schemeClr>
                </a:solidFill>
                <a:latin typeface="Grandesign Neue Serif" pitchFamily="2" charset="0"/>
                <a:sym typeface="Wingdings" pitchFamily="2" charset="2"/>
              </a:rPr>
              <a:t>mutual</a:t>
            </a:r>
            <a:r>
              <a:rPr lang="fr-BE" sz="2000" dirty="0" smtClean="0">
                <a:solidFill>
                  <a:schemeClr val="tx2">
                    <a:lumMod val="50000"/>
                  </a:schemeClr>
                </a:solidFill>
                <a:latin typeface="Grandesign Neue Serif" pitchFamily="2" charset="0"/>
                <a:sym typeface="Wingdings" pitchFamily="2" charset="2"/>
              </a:rPr>
              <a:t> exchange!</a:t>
            </a:r>
            <a:endParaRPr lang="fr-BE" sz="2000" dirty="0" smtClean="0">
              <a:solidFill>
                <a:schemeClr val="tx2">
                  <a:lumMod val="50000"/>
                </a:schemeClr>
              </a:solidFill>
              <a:latin typeface="Grandesign Neue Serif" pitchFamily="2" charset="0"/>
            </a:endParaRPr>
          </a:p>
        </p:txBody>
      </p:sp>
      <p:pic>
        <p:nvPicPr>
          <p:cNvPr id="19" name="Picture 2" descr="http://www.emeraldinsight.com/content_images/fig/1820200503048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5301208"/>
            <a:ext cx="3746205" cy="1296144"/>
          </a:xfrm>
          <a:prstGeom prst="rect">
            <a:avLst/>
          </a:prstGeom>
          <a:noFill/>
        </p:spPr>
      </p:pic>
      <p:sp>
        <p:nvSpPr>
          <p:cNvPr id="20" name="Oval 19"/>
          <p:cNvSpPr/>
          <p:nvPr/>
        </p:nvSpPr>
        <p:spPr>
          <a:xfrm>
            <a:off x="7596336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Oval 25"/>
          <p:cNvSpPr/>
          <p:nvPr/>
        </p:nvSpPr>
        <p:spPr>
          <a:xfrm>
            <a:off x="7812360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Oval 26"/>
          <p:cNvSpPr/>
          <p:nvPr/>
        </p:nvSpPr>
        <p:spPr>
          <a:xfrm>
            <a:off x="8028384" y="908720"/>
            <a:ext cx="144016" cy="144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Oval 27"/>
          <p:cNvSpPr/>
          <p:nvPr/>
        </p:nvSpPr>
        <p:spPr>
          <a:xfrm>
            <a:off x="8244408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Oval 28"/>
          <p:cNvSpPr/>
          <p:nvPr/>
        </p:nvSpPr>
        <p:spPr>
          <a:xfrm>
            <a:off x="846043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Oval 30"/>
          <p:cNvSpPr/>
          <p:nvPr/>
        </p:nvSpPr>
        <p:spPr>
          <a:xfrm>
            <a:off x="738031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2" name="Picture 2" descr="animated WUFI calculation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2780928"/>
            <a:ext cx="3888432" cy="3489419"/>
          </a:xfrm>
          <a:prstGeom prst="rect">
            <a:avLst/>
          </a:prstGeom>
          <a:noFill/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3573016"/>
            <a:ext cx="2088232" cy="75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124744"/>
            <a:ext cx="9144000" cy="18000"/>
          </a:xfrm>
          <a:prstGeom prst="rect">
            <a:avLst/>
          </a:prstGeom>
          <a:solidFill>
            <a:srgbClr val="64A0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36503"/>
          </a:xfrm>
        </p:spPr>
        <p:txBody>
          <a:bodyPr>
            <a:normAutofit/>
          </a:bodyPr>
          <a:lstStyle/>
          <a:p>
            <a:r>
              <a:rPr lang="fr-B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randesign Neue Serif" pitchFamily="2" charset="0"/>
              </a:rPr>
              <a:t>Stage 2 – Impact @Building </a:t>
            </a:r>
            <a:r>
              <a:rPr lang="fr-BE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randesign Neue Serif" pitchFamily="2" charset="0"/>
              </a:rPr>
              <a:t>scale</a:t>
            </a:r>
            <a:r>
              <a:rPr lang="fr-B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randesign Neue Serif" pitchFamily="2" charset="0"/>
              </a:rPr>
              <a:t> </a:t>
            </a:r>
          </a:p>
          <a:p>
            <a:pPr lvl="1" algn="just"/>
            <a:r>
              <a:rPr lang="fr-BE" dirty="0" smtClean="0">
                <a:latin typeface="Grandesign Neue Serif" pitchFamily="2" charset="0"/>
              </a:rPr>
              <a:t>Conditions in indoor air volumes </a:t>
            </a:r>
            <a:r>
              <a:rPr lang="fr-BE" u="sng" dirty="0" err="1" smtClean="0">
                <a:latin typeface="Grandesign Neue Serif" pitchFamily="2" charset="0"/>
              </a:rPr>
              <a:t>with</a:t>
            </a:r>
            <a:r>
              <a:rPr lang="fr-BE" u="sng" dirty="0" smtClean="0">
                <a:latin typeface="Grandesign Neue Serif" pitchFamily="2" charset="0"/>
              </a:rPr>
              <a:t> </a:t>
            </a:r>
            <a:r>
              <a:rPr lang="fr-BE" u="sng" dirty="0" err="1" smtClean="0">
                <a:latin typeface="Grandesign Neue Serif" pitchFamily="2" charset="0"/>
              </a:rPr>
              <a:t>actual</a:t>
            </a:r>
            <a:r>
              <a:rPr lang="fr-BE" u="sng" dirty="0" smtClean="0">
                <a:latin typeface="Grandesign Neue Serif" pitchFamily="2" charset="0"/>
              </a:rPr>
              <a:t> participation of the </a:t>
            </a:r>
            <a:r>
              <a:rPr lang="fr-BE" u="sng" dirty="0" err="1" smtClean="0">
                <a:latin typeface="Grandesign Neue Serif" pitchFamily="2" charset="0"/>
              </a:rPr>
              <a:t>envelope</a:t>
            </a:r>
            <a:endParaRPr lang="fr-BE" u="sng" dirty="0" smtClean="0">
              <a:latin typeface="Grandesign Neue Serif" pitchFamily="2" charset="0"/>
            </a:endParaRPr>
          </a:p>
          <a:p>
            <a:pPr lvl="1">
              <a:buNone/>
            </a:pPr>
            <a:endParaRPr lang="fr-BE" dirty="0" smtClean="0">
              <a:latin typeface="Grandesign Neue Serif" pitchFamily="2" charset="0"/>
            </a:endParaRPr>
          </a:p>
          <a:p>
            <a:pPr>
              <a:buNone/>
            </a:pPr>
            <a:endParaRPr lang="fr-BE" dirty="0" smtClean="0">
              <a:latin typeface="Grandesign Neue Serif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50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dirty="0">
              <a:latin typeface="Grandesign Neue Serif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39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4A0AB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Context</a:t>
            </a:r>
            <a:endParaRPr kumimoji="0" lang="fr-BE" sz="3600" b="0" i="0" u="none" strike="noStrike" kern="1200" cap="none" spc="0" normalizeH="0" baseline="0" noProof="0" dirty="0">
              <a:ln>
                <a:noFill/>
              </a:ln>
              <a:solidFill>
                <a:srgbClr val="64A0AB"/>
              </a:solidFill>
              <a:effectLst/>
              <a:uLnTx/>
              <a:uFillTx/>
              <a:latin typeface="Roboto Light" pitchFamily="2" charset="0"/>
              <a:ea typeface="Roboto Light" pitchFamily="2" charset="0"/>
              <a:cs typeface="Kaling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>
                <a:solidFill>
                  <a:srgbClr val="F2F2F2"/>
                </a:solidFill>
                <a:latin typeface="Gisha" pitchFamily="34" charset="-79"/>
                <a:cs typeface="Gisha" pitchFamily="34" charset="-79"/>
              </a:rPr>
              <a:t>2014 ASABE and CSBE/SCGAB Annual International Meeting</a:t>
            </a:r>
            <a:endParaRPr lang="fr-BE" sz="1400" dirty="0" smtClean="0">
              <a:solidFill>
                <a:srgbClr val="F2F2F2"/>
              </a:solidFill>
              <a:latin typeface="Gisha" pitchFamily="34" charset="-79"/>
              <a:cs typeface="Gisha" pitchFamily="34" charset="-79"/>
            </a:endParaRPr>
          </a:p>
          <a:p>
            <a:endParaRPr lang="fr-BE" dirty="0"/>
          </a:p>
        </p:txBody>
      </p:sp>
      <p:sp>
        <p:nvSpPr>
          <p:cNvPr id="12" name="Oval 11"/>
          <p:cNvSpPr/>
          <p:nvPr/>
        </p:nvSpPr>
        <p:spPr>
          <a:xfrm>
            <a:off x="7596336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Oval 12"/>
          <p:cNvSpPr/>
          <p:nvPr/>
        </p:nvSpPr>
        <p:spPr>
          <a:xfrm>
            <a:off x="7812360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Oval 14"/>
          <p:cNvSpPr/>
          <p:nvPr/>
        </p:nvSpPr>
        <p:spPr>
          <a:xfrm>
            <a:off x="8028384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Oval 15"/>
          <p:cNvSpPr/>
          <p:nvPr/>
        </p:nvSpPr>
        <p:spPr>
          <a:xfrm>
            <a:off x="8244408" y="908720"/>
            <a:ext cx="144016" cy="144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Oval 16"/>
          <p:cNvSpPr/>
          <p:nvPr/>
        </p:nvSpPr>
        <p:spPr>
          <a:xfrm>
            <a:off x="846043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Oval 18"/>
          <p:cNvSpPr/>
          <p:nvPr/>
        </p:nvSpPr>
        <p:spPr>
          <a:xfrm>
            <a:off x="738031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2289" name="Picture 1" descr="K:\Thèse 2014\REDACTION\Intro et conclusions thèses\Latex\Final\fig\BES_HAM.tif"/>
          <p:cNvPicPr>
            <a:picLocks noChangeAspect="1" noChangeArrowheads="1"/>
          </p:cNvPicPr>
          <p:nvPr/>
        </p:nvPicPr>
        <p:blipFill>
          <a:blip r:embed="rId2" cstate="print"/>
          <a:srcRect r="42090" b="23664"/>
          <a:stretch>
            <a:fillRect/>
          </a:stretch>
        </p:blipFill>
        <p:spPr bwMode="auto">
          <a:xfrm>
            <a:off x="323528" y="3212976"/>
            <a:ext cx="3960440" cy="273630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4355976" y="3284984"/>
            <a:ext cx="453650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spcAft>
                <a:spcPts val="1200"/>
              </a:spcAft>
              <a:buBlip>
                <a:blip r:embed="rId3"/>
              </a:buBlip>
            </a:pPr>
            <a:r>
              <a:rPr lang="fr-BE" sz="2000" dirty="0" err="1" smtClean="0">
                <a:latin typeface="Grandesign Neue Serif" pitchFamily="2" charset="0"/>
              </a:rPr>
              <a:t>Need</a:t>
            </a:r>
            <a:r>
              <a:rPr lang="fr-BE" sz="2000" dirty="0" smtClean="0">
                <a:latin typeface="Grandesign Neue Serif" pitchFamily="2" charset="0"/>
              </a:rPr>
              <a:t> to combine BEHAM </a:t>
            </a:r>
            <a:r>
              <a:rPr lang="fr-BE" sz="2000" dirty="0" err="1" smtClean="0">
                <a:latin typeface="Grandesign Neue Serif" pitchFamily="2" charset="0"/>
              </a:rPr>
              <a:t>models</a:t>
            </a:r>
            <a:r>
              <a:rPr lang="fr-BE" sz="2000" dirty="0" smtClean="0">
                <a:latin typeface="Grandesign Neue Serif" pitchFamily="2" charset="0"/>
              </a:rPr>
              <a:t> </a:t>
            </a:r>
            <a:r>
              <a:rPr lang="fr-BE" sz="2000" dirty="0" err="1" smtClean="0">
                <a:latin typeface="Grandesign Neue Serif" pitchFamily="2" charset="0"/>
              </a:rPr>
              <a:t>with</a:t>
            </a:r>
            <a:r>
              <a:rPr lang="fr-BE" sz="2000" dirty="0" smtClean="0">
                <a:latin typeface="Grandesign Neue Serif" pitchFamily="2" charset="0"/>
              </a:rPr>
              <a:t> zone balance (</a:t>
            </a:r>
            <a:r>
              <a:rPr lang="fr-BE" sz="2000" dirty="0" err="1" smtClean="0">
                <a:latin typeface="Grandesign Neue Serif" pitchFamily="2" charset="0"/>
              </a:rPr>
              <a:t>ODE’s</a:t>
            </a:r>
            <a:r>
              <a:rPr lang="fr-BE" sz="2000" dirty="0" smtClean="0">
                <a:latin typeface="Grandesign Neue Serif" pitchFamily="2" charset="0"/>
              </a:rPr>
              <a:t>)</a:t>
            </a:r>
          </a:p>
          <a:p>
            <a:pPr marL="360000" indent="-360000">
              <a:spcAft>
                <a:spcPts val="1200"/>
              </a:spcAft>
              <a:buBlip>
                <a:blip r:embed="rId3"/>
              </a:buBlip>
            </a:pPr>
            <a:r>
              <a:rPr lang="fr-BE" sz="2000" dirty="0" smtClean="0">
                <a:latin typeface="Grandesign Neue Serif" pitchFamily="2" charset="0"/>
              </a:rPr>
              <a:t>Upgrade of Building </a:t>
            </a:r>
            <a:r>
              <a:rPr lang="fr-BE" sz="2000" dirty="0" err="1" smtClean="0">
                <a:latin typeface="Grandesign Neue Serif" pitchFamily="2" charset="0"/>
              </a:rPr>
              <a:t>Energy</a:t>
            </a:r>
            <a:r>
              <a:rPr lang="fr-BE" sz="2000" dirty="0" smtClean="0">
                <a:latin typeface="Grandesign Neue Serif" pitchFamily="2" charset="0"/>
              </a:rPr>
              <a:t> Simulation </a:t>
            </a:r>
            <a:r>
              <a:rPr lang="fr-BE" sz="2000" dirty="0" err="1" smtClean="0">
                <a:latin typeface="Grandesign Neue Serif" pitchFamily="2" charset="0"/>
              </a:rPr>
              <a:t>tools</a:t>
            </a:r>
            <a:endParaRPr lang="fr-BE" sz="2000" dirty="0" smtClean="0">
              <a:latin typeface="Grandesign Neue Serif" pitchFamily="2" charset="0"/>
            </a:endParaRPr>
          </a:p>
          <a:p>
            <a:pPr marL="360000" indent="-360000">
              <a:spcAft>
                <a:spcPts val="1200"/>
              </a:spcAft>
              <a:buBlip>
                <a:blip r:embed="rId3"/>
              </a:buBlip>
            </a:pPr>
            <a:r>
              <a:rPr lang="fr-BE" sz="2000" dirty="0" err="1" smtClean="0">
                <a:latin typeface="Grandesign Neue Serif" pitchFamily="2" charset="0"/>
              </a:rPr>
              <a:t>Integration</a:t>
            </a:r>
            <a:r>
              <a:rPr lang="fr-BE" sz="2000" dirty="0" smtClean="0">
                <a:latin typeface="Grandesign Neue Serif" pitchFamily="2" charset="0"/>
              </a:rPr>
              <a:t> of </a:t>
            </a:r>
            <a:r>
              <a:rPr lang="fr-BE" sz="2000" dirty="0" err="1" smtClean="0">
                <a:latin typeface="Grandesign Neue Serif" pitchFamily="2" charset="0"/>
              </a:rPr>
              <a:t>models</a:t>
            </a:r>
            <a:r>
              <a:rPr lang="fr-BE" sz="2000" dirty="0" smtClean="0">
                <a:latin typeface="Grandesign Neue Serif" pitchFamily="2" charset="0"/>
              </a:rPr>
              <a:t> in General </a:t>
            </a:r>
            <a:r>
              <a:rPr lang="fr-BE" sz="2000" dirty="0" err="1" smtClean="0">
                <a:latin typeface="Grandesign Neue Serif" pitchFamily="2" charset="0"/>
              </a:rPr>
              <a:t>computational</a:t>
            </a:r>
            <a:r>
              <a:rPr lang="fr-BE" sz="2000" dirty="0" smtClean="0">
                <a:latin typeface="Grandesign Neue Serif" pitchFamily="2" charset="0"/>
              </a:rPr>
              <a:t> </a:t>
            </a:r>
            <a:r>
              <a:rPr lang="fr-BE" sz="2000" dirty="0" err="1" smtClean="0">
                <a:latin typeface="Grandesign Neue Serif" pitchFamily="2" charset="0"/>
              </a:rPr>
              <a:t>tools</a:t>
            </a:r>
            <a:r>
              <a:rPr lang="fr-BE" sz="2000" dirty="0" smtClean="0">
                <a:latin typeface="Grandesign Neue Serif" pitchFamily="2" charset="0"/>
              </a:rPr>
              <a:t> </a:t>
            </a:r>
            <a:r>
              <a:rPr lang="fr-BE" sz="2000" dirty="0" smtClean="0">
                <a:latin typeface="Grandesign Neue Serif" pitchFamily="2" charset="0"/>
              </a:rPr>
              <a:t>(</a:t>
            </a:r>
            <a:r>
              <a:rPr lang="fr-BE" sz="2000" i="1" dirty="0" err="1" smtClean="0">
                <a:latin typeface="Grandesign Neue Serif" pitchFamily="2" charset="0"/>
              </a:rPr>
              <a:t>Matlab</a:t>
            </a:r>
            <a:r>
              <a:rPr lang="fr-BE" sz="2000" i="1" dirty="0" smtClean="0">
                <a:latin typeface="Grandesign Neue Serif" pitchFamily="2" charset="0"/>
              </a:rPr>
              <a:t>, </a:t>
            </a:r>
            <a:r>
              <a:rPr lang="fr-BE" sz="2000" i="1" dirty="0" err="1" smtClean="0">
                <a:latin typeface="Grandesign Neue Serif" pitchFamily="2" charset="0"/>
              </a:rPr>
              <a:t>Simulink</a:t>
            </a:r>
            <a:r>
              <a:rPr lang="fr-BE" sz="2000" i="1" dirty="0" smtClean="0">
                <a:latin typeface="Grandesign Neue Serif" pitchFamily="2" charset="0"/>
              </a:rPr>
              <a:t>, SPARK, …)</a:t>
            </a:r>
          </a:p>
          <a:p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124744"/>
            <a:ext cx="9144000" cy="18000"/>
          </a:xfrm>
          <a:prstGeom prst="rect">
            <a:avLst/>
          </a:prstGeom>
          <a:solidFill>
            <a:srgbClr val="64A0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36503"/>
          </a:xfrm>
        </p:spPr>
        <p:txBody>
          <a:bodyPr>
            <a:normAutofit/>
          </a:bodyPr>
          <a:lstStyle/>
          <a:p>
            <a:r>
              <a:rPr lang="fr-BE" dirty="0" smtClean="0">
                <a:latin typeface="Grandesign Neue Serif" pitchFamily="2" charset="0"/>
              </a:rPr>
              <a:t>Objectives</a:t>
            </a:r>
          </a:p>
          <a:p>
            <a:endParaRPr lang="fr-BE" dirty="0" smtClean="0">
              <a:latin typeface="Grandesign Neue Serif" pitchFamily="2" charset="0"/>
            </a:endParaRPr>
          </a:p>
          <a:p>
            <a:pPr lvl="1">
              <a:spcAft>
                <a:spcPts val="1200"/>
              </a:spcAft>
              <a:buBlip>
                <a:blip r:embed="rId2"/>
              </a:buBlip>
            </a:pPr>
            <a:r>
              <a:rPr lang="fr-BE" sz="2400" dirty="0" err="1" smtClean="0">
                <a:latin typeface="Grandesign Neue Serif" pitchFamily="2" charset="0"/>
              </a:rPr>
              <a:t>Develop</a:t>
            </a:r>
            <a:r>
              <a:rPr lang="fr-BE" sz="2400" dirty="0" smtClean="0">
                <a:latin typeface="Grandesign Neue Serif" pitchFamily="2" charset="0"/>
              </a:rPr>
              <a:t> a room-</a:t>
            </a:r>
            <a:r>
              <a:rPr lang="fr-BE" sz="2400" dirty="0" err="1" smtClean="0">
                <a:latin typeface="Grandesign Neue Serif" pitchFamily="2" charset="0"/>
              </a:rPr>
              <a:t>scale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hygrothermal</a:t>
            </a:r>
            <a:r>
              <a:rPr lang="fr-BE" sz="2400" dirty="0" smtClean="0">
                <a:latin typeface="Grandesign Neue Serif" pitchFamily="2" charset="0"/>
              </a:rPr>
              <a:t> model </a:t>
            </a:r>
            <a:r>
              <a:rPr lang="fr-BE" sz="2400" dirty="0" err="1" smtClean="0">
                <a:latin typeface="Grandesign Neue Serif" pitchFamily="2" charset="0"/>
              </a:rPr>
              <a:t>with</a:t>
            </a:r>
            <a:r>
              <a:rPr lang="fr-BE" sz="2400" dirty="0" smtClean="0">
                <a:latin typeface="Grandesign Neue Serif" pitchFamily="2" charset="0"/>
              </a:rPr>
              <a:t> a BEHAM description of the </a:t>
            </a:r>
            <a:r>
              <a:rPr lang="fr-BE" sz="2400" dirty="0" err="1" smtClean="0">
                <a:latin typeface="Grandesign Neue Serif" pitchFamily="2" charset="0"/>
              </a:rPr>
              <a:t>envelope</a:t>
            </a:r>
            <a:endParaRPr lang="fr-BE" sz="2400" dirty="0" smtClean="0">
              <a:latin typeface="Grandesign Neue Serif" pitchFamily="2" charset="0"/>
            </a:endParaRPr>
          </a:p>
          <a:p>
            <a:pPr lvl="1">
              <a:buBlip>
                <a:blip r:embed="rId2"/>
              </a:buBlip>
            </a:pPr>
            <a:r>
              <a:rPr lang="fr-BE" sz="2400" dirty="0" err="1" smtClean="0">
                <a:latin typeface="Grandesign Neue Serif" pitchFamily="2" charset="0"/>
              </a:rPr>
              <a:t>Validate</a:t>
            </a:r>
            <a:r>
              <a:rPr lang="fr-BE" sz="2400" dirty="0" smtClean="0">
                <a:latin typeface="Grandesign Neue Serif" pitchFamily="2" charset="0"/>
              </a:rPr>
              <a:t> the model </a:t>
            </a:r>
            <a:r>
              <a:rPr lang="fr-BE" sz="2400" dirty="0" err="1" smtClean="0">
                <a:latin typeface="Grandesign Neue Serif" pitchFamily="2" charset="0"/>
              </a:rPr>
              <a:t>with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two</a:t>
            </a:r>
            <a:r>
              <a:rPr lang="fr-BE" sz="2400" dirty="0" smtClean="0">
                <a:latin typeface="Grandesign Neue Serif" pitchFamily="2" charset="0"/>
              </a:rPr>
              <a:t> simple </a:t>
            </a:r>
            <a:r>
              <a:rPr lang="fr-BE" sz="2400" dirty="0" err="1" smtClean="0">
                <a:latin typeface="Grandesign Neue Serif" pitchFamily="2" charset="0"/>
              </a:rPr>
              <a:t>experiments</a:t>
            </a:r>
            <a:r>
              <a:rPr lang="fr-BE" sz="2400" dirty="0" smtClean="0">
                <a:latin typeface="Grandesign Neue Serif" pitchFamily="2" charset="0"/>
              </a:rPr>
              <a:t>  </a:t>
            </a:r>
            <a:r>
              <a:rPr lang="fr-BE" sz="2400" dirty="0" err="1" smtClean="0">
                <a:latin typeface="Grandesign Neue Serif" pitchFamily="2" charset="0"/>
              </a:rPr>
              <a:t>performed</a:t>
            </a:r>
            <a:r>
              <a:rPr lang="fr-BE" sz="2400" dirty="0" smtClean="0">
                <a:latin typeface="Grandesign Neue Serif" pitchFamily="2" charset="0"/>
              </a:rPr>
              <a:t> on a </a:t>
            </a:r>
            <a:r>
              <a:rPr lang="fr-BE" sz="2400" u="sng" dirty="0" err="1" smtClean="0">
                <a:latin typeface="Grandesign Neue Serif" pitchFamily="2" charset="0"/>
              </a:rPr>
              <a:t>straw</a:t>
            </a:r>
            <a:r>
              <a:rPr lang="fr-BE" sz="2400" u="sng" dirty="0" smtClean="0">
                <a:latin typeface="Grandesign Neue Serif" pitchFamily="2" charset="0"/>
              </a:rPr>
              <a:t> bale </a:t>
            </a:r>
            <a:r>
              <a:rPr lang="fr-BE" sz="2400" u="sng" dirty="0" err="1" smtClean="0">
                <a:latin typeface="Grandesign Neue Serif" pitchFamily="2" charset="0"/>
              </a:rPr>
              <a:t>wall</a:t>
            </a:r>
            <a:r>
              <a:rPr lang="fr-BE" sz="2400" dirty="0" smtClean="0">
                <a:latin typeface="Grandesign Neue Serif" pitchFamily="2" charset="0"/>
              </a:rPr>
              <a:t> in a bi-</a:t>
            </a:r>
            <a:r>
              <a:rPr lang="fr-BE" sz="2400" dirty="0" err="1" smtClean="0">
                <a:latin typeface="Grandesign Neue Serif" pitchFamily="2" charset="0"/>
              </a:rPr>
              <a:t>climatic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chamber</a:t>
            </a:r>
            <a:endParaRPr lang="fr-BE" sz="2400" dirty="0" smtClean="0">
              <a:latin typeface="Grandesign Neue Serif" pitchFamily="2" charset="0"/>
            </a:endParaRPr>
          </a:p>
          <a:p>
            <a:pPr lvl="1">
              <a:buBlip>
                <a:blip r:embed="rId2"/>
              </a:buBlip>
            </a:pPr>
            <a:r>
              <a:rPr lang="fr-BE" sz="2400" dirty="0" err="1" smtClean="0">
                <a:latin typeface="Grandesign Neue Serif" pitchFamily="2" charset="0"/>
              </a:rPr>
              <a:t>Quantify</a:t>
            </a:r>
            <a:r>
              <a:rPr lang="fr-BE" sz="2400" dirty="0" smtClean="0">
                <a:latin typeface="Grandesign Neue Serif" pitchFamily="2" charset="0"/>
              </a:rPr>
              <a:t> the </a:t>
            </a:r>
            <a:r>
              <a:rPr lang="fr-BE" sz="2400" dirty="0" err="1" smtClean="0">
                <a:latin typeface="Grandesign Neue Serif" pitchFamily="2" charset="0"/>
              </a:rPr>
              <a:t>benefits</a:t>
            </a:r>
            <a:r>
              <a:rPr lang="fr-BE" sz="2400" dirty="0" smtClean="0">
                <a:latin typeface="Grandesign Neue Serif" pitchFamily="2" charset="0"/>
              </a:rPr>
              <a:t> of the </a:t>
            </a:r>
            <a:r>
              <a:rPr lang="fr-BE" sz="2400" dirty="0" err="1" smtClean="0">
                <a:latin typeface="Grandesign Neue Serif" pitchFamily="2" charset="0"/>
              </a:rPr>
              <a:t>straw</a:t>
            </a:r>
            <a:r>
              <a:rPr lang="fr-BE" sz="2400" dirty="0" smtClean="0">
                <a:latin typeface="Grandesign Neue Serif" pitchFamily="2" charset="0"/>
              </a:rPr>
              <a:t> bale </a:t>
            </a:r>
            <a:r>
              <a:rPr lang="fr-BE" sz="2400" dirty="0" err="1" smtClean="0">
                <a:latin typeface="Grandesign Neue Serif" pitchFamily="2" charset="0"/>
              </a:rPr>
              <a:t>wall</a:t>
            </a:r>
            <a:r>
              <a:rPr lang="fr-BE" sz="2400" dirty="0" smtClean="0">
                <a:latin typeface="Grandesign Neue Serif" pitchFamily="2" charset="0"/>
              </a:rPr>
              <a:t> </a:t>
            </a:r>
            <a:r>
              <a:rPr lang="fr-BE" sz="2400" dirty="0" err="1" smtClean="0">
                <a:latin typeface="Grandesign Neue Serif" pitchFamily="2" charset="0"/>
              </a:rPr>
              <a:t>during</a:t>
            </a:r>
            <a:r>
              <a:rPr lang="fr-BE" sz="2400" dirty="0" smtClean="0">
                <a:latin typeface="Grandesign Neue Serif" pitchFamily="2" charset="0"/>
              </a:rPr>
              <a:t> the </a:t>
            </a:r>
            <a:r>
              <a:rPr lang="fr-BE" sz="2400" dirty="0" err="1" smtClean="0">
                <a:latin typeface="Grandesign Neue Serif" pitchFamily="2" charset="0"/>
              </a:rPr>
              <a:t>proposed</a:t>
            </a:r>
            <a:r>
              <a:rPr lang="fr-BE" sz="2400" dirty="0" smtClean="0">
                <a:latin typeface="Grandesign Neue Serif" pitchFamily="2" charset="0"/>
              </a:rPr>
              <a:t> scenarii</a:t>
            </a:r>
            <a:endParaRPr lang="fr-BE" sz="2000" dirty="0" smtClean="0">
              <a:latin typeface="Grandesign Neue Serif" pitchFamily="2" charset="0"/>
            </a:endParaRPr>
          </a:p>
          <a:p>
            <a:pPr lvl="1">
              <a:buNone/>
            </a:pPr>
            <a:endParaRPr lang="fr-BE" dirty="0" smtClean="0">
              <a:latin typeface="Grandesign Neue Serif" pitchFamily="2" charset="0"/>
            </a:endParaRPr>
          </a:p>
          <a:p>
            <a:pPr lvl="1"/>
            <a:endParaRPr lang="fr-BE" dirty="0" smtClean="0">
              <a:latin typeface="Grandesign Neue Serif" pitchFamily="2" charset="0"/>
            </a:endParaRPr>
          </a:p>
          <a:p>
            <a:pPr lvl="1">
              <a:buNone/>
            </a:pPr>
            <a:endParaRPr lang="fr-BE" dirty="0" smtClean="0">
              <a:latin typeface="Grandesign Neue Serif" pitchFamily="2" charset="0"/>
            </a:endParaRPr>
          </a:p>
          <a:p>
            <a:pPr>
              <a:buNone/>
            </a:pPr>
            <a:endParaRPr lang="fr-BE" dirty="0" smtClean="0">
              <a:latin typeface="Grandesign Neue Serif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50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dirty="0">
              <a:latin typeface="Grandesign Neue Serif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96552" y="0"/>
            <a:ext cx="52437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smtClean="0">
                <a:solidFill>
                  <a:schemeClr val="bg1"/>
                </a:solidFill>
                <a:latin typeface="Grandesign Neue Serif" pitchFamily="2" charset="0"/>
              </a:rPr>
              <a:t>	Université de Liège, Gembloux Agro-Bio Tech</a:t>
            </a:r>
          </a:p>
          <a:p>
            <a:endParaRPr lang="fr-BE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39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4A0AB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Context</a:t>
            </a:r>
            <a:endParaRPr kumimoji="0" lang="fr-BE" sz="3600" b="0" i="0" u="none" strike="noStrike" kern="1200" cap="none" spc="0" normalizeH="0" baseline="0" noProof="0" dirty="0">
              <a:ln>
                <a:noFill/>
              </a:ln>
              <a:solidFill>
                <a:srgbClr val="64A0AB"/>
              </a:solidFill>
              <a:effectLst/>
              <a:uLnTx/>
              <a:uFillTx/>
              <a:latin typeface="Roboto Light" pitchFamily="2" charset="0"/>
              <a:ea typeface="Roboto Light" pitchFamily="2" charset="0"/>
              <a:cs typeface="Kalinga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96336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Oval 11"/>
          <p:cNvSpPr/>
          <p:nvPr/>
        </p:nvSpPr>
        <p:spPr>
          <a:xfrm>
            <a:off x="7812360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Oval 12"/>
          <p:cNvSpPr/>
          <p:nvPr/>
        </p:nvSpPr>
        <p:spPr>
          <a:xfrm>
            <a:off x="8028384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Oval 14"/>
          <p:cNvSpPr/>
          <p:nvPr/>
        </p:nvSpPr>
        <p:spPr>
          <a:xfrm>
            <a:off x="8244408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Oval 15"/>
          <p:cNvSpPr/>
          <p:nvPr/>
        </p:nvSpPr>
        <p:spPr>
          <a:xfrm>
            <a:off x="8460432" y="908720"/>
            <a:ext cx="144016" cy="144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Oval 16"/>
          <p:cNvSpPr/>
          <p:nvPr/>
        </p:nvSpPr>
        <p:spPr>
          <a:xfrm>
            <a:off x="738031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124744"/>
            <a:ext cx="9144000" cy="18000"/>
          </a:xfrm>
          <a:prstGeom prst="rect">
            <a:avLst/>
          </a:prstGeom>
          <a:solidFill>
            <a:srgbClr val="FC9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rmAutofit/>
          </a:bodyPr>
          <a:lstStyle/>
          <a:p>
            <a:r>
              <a:rPr lang="fr-BE" dirty="0" smtClean="0">
                <a:latin typeface="Grandesign Neue Serif" pitchFamily="2" charset="0"/>
              </a:rPr>
              <a:t>A </a:t>
            </a:r>
            <a:r>
              <a:rPr lang="fr-BE" dirty="0" err="1" smtClean="0">
                <a:latin typeface="Grandesign Neue Serif" pitchFamily="2" charset="0"/>
              </a:rPr>
              <a:t>straw</a:t>
            </a:r>
            <a:r>
              <a:rPr lang="fr-BE" dirty="0" smtClean="0">
                <a:latin typeface="Grandesign Neue Serif" pitchFamily="2" charset="0"/>
              </a:rPr>
              <a:t> bale </a:t>
            </a:r>
            <a:r>
              <a:rPr lang="fr-BE" dirty="0" err="1" smtClean="0">
                <a:latin typeface="Grandesign Neue Serif" pitchFamily="2" charset="0"/>
              </a:rPr>
              <a:t>wall</a:t>
            </a:r>
            <a:r>
              <a:rPr lang="fr-BE" dirty="0" smtClean="0">
                <a:latin typeface="Grandesign Neue Serif" pitchFamily="2" charset="0"/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50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dirty="0">
              <a:latin typeface="Grandesign Neue Serif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39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C9F4C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Materials</a:t>
            </a:r>
            <a:r>
              <a:rPr kumimoji="0" lang="fr-B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C9F4C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 and </a:t>
            </a:r>
            <a:r>
              <a:rPr kumimoji="0" lang="fr-B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C9F4C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Kalinga" pitchFamily="34" charset="0"/>
              </a:rPr>
              <a:t>methods</a:t>
            </a:r>
            <a:endParaRPr kumimoji="0" lang="fr-BE" sz="3600" b="0" i="0" u="none" strike="noStrike" kern="1200" cap="none" spc="0" normalizeH="0" baseline="0" noProof="0" dirty="0">
              <a:ln>
                <a:noFill/>
              </a:ln>
              <a:solidFill>
                <a:srgbClr val="FC9F4C"/>
              </a:solidFill>
              <a:effectLst/>
              <a:uLnTx/>
              <a:uFillTx/>
              <a:latin typeface="Roboto Light" pitchFamily="2" charset="0"/>
              <a:ea typeface="Roboto Light" pitchFamily="2" charset="0"/>
              <a:cs typeface="Kalinga" pitchFamily="34" charset="0"/>
            </a:endParaRPr>
          </a:p>
        </p:txBody>
      </p:sp>
      <p:pic>
        <p:nvPicPr>
          <p:cNvPr id="12" name="Picture 2" descr="K:\Thèse 2014\REDACTION\Article enceinte paille\Figures\wall_new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244725"/>
            <a:ext cx="6838950" cy="461327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>
                <a:solidFill>
                  <a:srgbClr val="F2F2F2"/>
                </a:solidFill>
                <a:latin typeface="Gisha" pitchFamily="34" charset="-79"/>
                <a:cs typeface="Gisha" pitchFamily="34" charset="-79"/>
              </a:rPr>
              <a:t>2014 ASABE and CSBE/SCGAB Annual International Meeting</a:t>
            </a:r>
            <a:endParaRPr lang="fr-BE" sz="1400" dirty="0" smtClean="0">
              <a:solidFill>
                <a:srgbClr val="F2F2F2"/>
              </a:solidFill>
              <a:latin typeface="Gisha" pitchFamily="34" charset="-79"/>
              <a:cs typeface="Gisha" pitchFamily="34" charset="-79"/>
            </a:endParaRPr>
          </a:p>
          <a:p>
            <a:endParaRPr lang="fr-BE" dirty="0"/>
          </a:p>
        </p:txBody>
      </p:sp>
      <p:sp>
        <p:nvSpPr>
          <p:cNvPr id="17" name="Oval 16"/>
          <p:cNvSpPr/>
          <p:nvPr/>
        </p:nvSpPr>
        <p:spPr>
          <a:xfrm>
            <a:off x="8028384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Oval 17"/>
          <p:cNvSpPr/>
          <p:nvPr/>
        </p:nvSpPr>
        <p:spPr>
          <a:xfrm>
            <a:off x="8244408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Oval 18"/>
          <p:cNvSpPr/>
          <p:nvPr/>
        </p:nvSpPr>
        <p:spPr>
          <a:xfrm>
            <a:off x="8460432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Oval 25"/>
          <p:cNvSpPr/>
          <p:nvPr/>
        </p:nvSpPr>
        <p:spPr>
          <a:xfrm>
            <a:off x="7812360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Oval 26"/>
          <p:cNvSpPr/>
          <p:nvPr/>
        </p:nvSpPr>
        <p:spPr>
          <a:xfrm>
            <a:off x="7380312" y="908720"/>
            <a:ext cx="144016" cy="14401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Oval 27"/>
          <p:cNvSpPr/>
          <p:nvPr/>
        </p:nvSpPr>
        <p:spPr>
          <a:xfrm>
            <a:off x="7596336" y="908720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</TotalTime>
  <Words>655</Words>
  <Application>Microsoft Office PowerPoint</Application>
  <PresentationFormat>On-screen Show (4:3)</PresentationFormat>
  <Paragraphs>160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Modeling the hygrothermal response of a prefabricated straw bale wall  Assessing its impact on indoor climate</vt:lpstr>
      <vt:lpstr>Presentation outline</vt:lpstr>
      <vt:lpstr>Context</vt:lpstr>
      <vt:lpstr>Slide 4</vt:lpstr>
      <vt:lpstr>Context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Modélisation du  comportement hygrothermique  des agro-matériaux utilisés dans la construction</dc:title>
  <dc:creator>User 1</dc:creator>
  <cp:lastModifiedBy>User 1</cp:lastModifiedBy>
  <cp:revision>169</cp:revision>
  <dcterms:created xsi:type="dcterms:W3CDTF">2014-05-23T08:37:08Z</dcterms:created>
  <dcterms:modified xsi:type="dcterms:W3CDTF">2014-07-16T11:15:10Z</dcterms:modified>
</cp:coreProperties>
</file>