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66" r:id="rId4"/>
    <p:sldId id="267" r:id="rId5"/>
    <p:sldId id="268" r:id="rId6"/>
    <p:sldId id="274" r:id="rId7"/>
    <p:sldId id="278" r:id="rId8"/>
    <p:sldId id="277" r:id="rId9"/>
    <p:sldId id="282" r:id="rId10"/>
    <p:sldId id="281" r:id="rId11"/>
    <p:sldId id="283"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58233-96E8-4CDE-98C4-3F8A9BDA502C}" type="doc">
      <dgm:prSet loTypeId="urn:microsoft.com/office/officeart/2005/8/layout/gear1" loCatId="process" qsTypeId="urn:microsoft.com/office/officeart/2005/8/quickstyle/simple1" qsCatId="simple" csTypeId="urn:microsoft.com/office/officeart/2005/8/colors/accent1_2" csCatId="accent1" phldr="1"/>
      <dgm:spPr/>
    </dgm:pt>
    <dgm:pt modelId="{17377BBA-1566-449F-B7FB-3D4ADA7342D1}">
      <dgm:prSet phldrT="[Text]" custT="1"/>
      <dgm:spPr>
        <a:solidFill>
          <a:srgbClr val="FF0000"/>
        </a:solidFill>
      </dgm:spPr>
      <dgm:t>
        <a:bodyPr/>
        <a:lstStyle/>
        <a:p>
          <a:r>
            <a:rPr lang="en-US" sz="3200" b="1" dirty="0" err="1" smtClean="0"/>
            <a:t>Nano</a:t>
          </a:r>
          <a:r>
            <a:rPr lang="en-US" sz="3200" b="1" dirty="0" smtClean="0"/>
            <a:t>-scientists</a:t>
          </a:r>
          <a:endParaRPr lang="en-US" sz="3200" b="1" dirty="0"/>
        </a:p>
      </dgm:t>
    </dgm:pt>
    <dgm:pt modelId="{D7F3319C-637A-4F66-B5E5-94827B5F8C66}" type="parTrans" cxnId="{9F39598E-9249-4200-9016-024853055168}">
      <dgm:prSet/>
      <dgm:spPr/>
      <dgm:t>
        <a:bodyPr/>
        <a:lstStyle/>
        <a:p>
          <a:endParaRPr lang="en-US"/>
        </a:p>
      </dgm:t>
    </dgm:pt>
    <dgm:pt modelId="{95A9081D-A611-4447-97AC-0B8DA08035F6}" type="sibTrans" cxnId="{9F39598E-9249-4200-9016-024853055168}">
      <dgm:prSet/>
      <dgm:spPr/>
      <dgm:t>
        <a:bodyPr/>
        <a:lstStyle/>
        <a:p>
          <a:endParaRPr lang="en-US"/>
        </a:p>
      </dgm:t>
    </dgm:pt>
    <dgm:pt modelId="{BECA92EC-8640-4C99-9111-FC9C76769239}">
      <dgm:prSet phldrT="[Text]" custT="1"/>
      <dgm:spPr/>
      <dgm:t>
        <a:bodyPr/>
        <a:lstStyle/>
        <a:p>
          <a:r>
            <a:rPr lang="en-US" sz="2400" b="1" dirty="0" smtClean="0"/>
            <a:t>Stake-holders</a:t>
          </a:r>
          <a:endParaRPr lang="en-US" sz="2400" b="1" dirty="0"/>
        </a:p>
      </dgm:t>
    </dgm:pt>
    <dgm:pt modelId="{6BF0BD7E-32D3-460D-A924-2DA0D7FD76AF}" type="parTrans" cxnId="{6CAE7D22-C724-4556-8277-B953455511BB}">
      <dgm:prSet/>
      <dgm:spPr/>
      <dgm:t>
        <a:bodyPr/>
        <a:lstStyle/>
        <a:p>
          <a:endParaRPr lang="en-US"/>
        </a:p>
      </dgm:t>
    </dgm:pt>
    <dgm:pt modelId="{4B16FCA5-DD2C-4704-A16F-0C16EA4C6DBB}" type="sibTrans" cxnId="{6CAE7D22-C724-4556-8277-B953455511BB}">
      <dgm:prSet/>
      <dgm:spPr/>
      <dgm:t>
        <a:bodyPr/>
        <a:lstStyle/>
        <a:p>
          <a:endParaRPr lang="en-US"/>
        </a:p>
      </dgm:t>
    </dgm:pt>
    <dgm:pt modelId="{972E21CA-7F1D-4450-B784-EB515094464A}">
      <dgm:prSet phldrT="[Text]"/>
      <dgm:spPr>
        <a:solidFill>
          <a:srgbClr val="FFC000"/>
        </a:solidFill>
      </dgm:spPr>
      <dgm:t>
        <a:bodyPr/>
        <a:lstStyle/>
        <a:p>
          <a:r>
            <a:rPr lang="en-US" b="1" dirty="0" smtClean="0"/>
            <a:t>Citizens</a:t>
          </a:r>
          <a:endParaRPr lang="en-US" b="1" dirty="0"/>
        </a:p>
      </dgm:t>
    </dgm:pt>
    <dgm:pt modelId="{5471D191-EA80-49F3-BA79-6C32000FAA6D}" type="parTrans" cxnId="{1412139E-3BA8-46B5-AD79-2352FD3C25BE}">
      <dgm:prSet/>
      <dgm:spPr/>
      <dgm:t>
        <a:bodyPr/>
        <a:lstStyle/>
        <a:p>
          <a:endParaRPr lang="en-US"/>
        </a:p>
      </dgm:t>
    </dgm:pt>
    <dgm:pt modelId="{A0CA86B3-D4D8-4C08-BEA4-90AC11FEC184}" type="sibTrans" cxnId="{1412139E-3BA8-46B5-AD79-2352FD3C25BE}">
      <dgm:prSet/>
      <dgm:spPr/>
      <dgm:t>
        <a:bodyPr/>
        <a:lstStyle/>
        <a:p>
          <a:endParaRPr lang="en-US"/>
        </a:p>
      </dgm:t>
    </dgm:pt>
    <dgm:pt modelId="{7F5AB0AD-11FD-4E15-895C-6A24002B5F3C}" type="pres">
      <dgm:prSet presAssocID="{21D58233-96E8-4CDE-98C4-3F8A9BDA502C}" presName="composite" presStyleCnt="0">
        <dgm:presLayoutVars>
          <dgm:chMax val="3"/>
          <dgm:animLvl val="lvl"/>
          <dgm:resizeHandles val="exact"/>
        </dgm:presLayoutVars>
      </dgm:prSet>
      <dgm:spPr/>
    </dgm:pt>
    <dgm:pt modelId="{417A4DD7-8BA8-44C9-8BC2-2CFDE5C0A8E9}" type="pres">
      <dgm:prSet presAssocID="{17377BBA-1566-449F-B7FB-3D4ADA7342D1}" presName="gear1" presStyleLbl="node1" presStyleIdx="0" presStyleCnt="3">
        <dgm:presLayoutVars>
          <dgm:chMax val="1"/>
          <dgm:bulletEnabled val="1"/>
        </dgm:presLayoutVars>
      </dgm:prSet>
      <dgm:spPr/>
      <dgm:t>
        <a:bodyPr/>
        <a:lstStyle/>
        <a:p>
          <a:endParaRPr lang="en-US"/>
        </a:p>
      </dgm:t>
    </dgm:pt>
    <dgm:pt modelId="{265C3828-9D7C-43DE-A5DA-341A2F97048A}" type="pres">
      <dgm:prSet presAssocID="{17377BBA-1566-449F-B7FB-3D4ADA7342D1}" presName="gear1srcNode" presStyleLbl="node1" presStyleIdx="0" presStyleCnt="3"/>
      <dgm:spPr/>
      <dgm:t>
        <a:bodyPr/>
        <a:lstStyle/>
        <a:p>
          <a:endParaRPr lang="en-US"/>
        </a:p>
      </dgm:t>
    </dgm:pt>
    <dgm:pt modelId="{AD72BCA4-0D74-4CCB-9017-00A277CD976F}" type="pres">
      <dgm:prSet presAssocID="{17377BBA-1566-449F-B7FB-3D4ADA7342D1}" presName="gear1dstNode" presStyleLbl="node1" presStyleIdx="0" presStyleCnt="3"/>
      <dgm:spPr/>
      <dgm:t>
        <a:bodyPr/>
        <a:lstStyle/>
        <a:p>
          <a:endParaRPr lang="en-US"/>
        </a:p>
      </dgm:t>
    </dgm:pt>
    <dgm:pt modelId="{6DC4E83D-3DF9-4949-B1F7-C2B0A714B911}" type="pres">
      <dgm:prSet presAssocID="{BECA92EC-8640-4C99-9111-FC9C76769239}" presName="gear2" presStyleLbl="node1" presStyleIdx="1" presStyleCnt="3">
        <dgm:presLayoutVars>
          <dgm:chMax val="1"/>
          <dgm:bulletEnabled val="1"/>
        </dgm:presLayoutVars>
      </dgm:prSet>
      <dgm:spPr/>
      <dgm:t>
        <a:bodyPr/>
        <a:lstStyle/>
        <a:p>
          <a:endParaRPr lang="en-US"/>
        </a:p>
      </dgm:t>
    </dgm:pt>
    <dgm:pt modelId="{4F3B6C8F-0C03-4AB0-B025-2CE4FD7B8802}" type="pres">
      <dgm:prSet presAssocID="{BECA92EC-8640-4C99-9111-FC9C76769239}" presName="gear2srcNode" presStyleLbl="node1" presStyleIdx="1" presStyleCnt="3"/>
      <dgm:spPr/>
      <dgm:t>
        <a:bodyPr/>
        <a:lstStyle/>
        <a:p>
          <a:endParaRPr lang="en-US"/>
        </a:p>
      </dgm:t>
    </dgm:pt>
    <dgm:pt modelId="{6CC19E70-5D51-4986-ABA5-2298E0BDE396}" type="pres">
      <dgm:prSet presAssocID="{BECA92EC-8640-4C99-9111-FC9C76769239}" presName="gear2dstNode" presStyleLbl="node1" presStyleIdx="1" presStyleCnt="3"/>
      <dgm:spPr/>
      <dgm:t>
        <a:bodyPr/>
        <a:lstStyle/>
        <a:p>
          <a:endParaRPr lang="en-US"/>
        </a:p>
      </dgm:t>
    </dgm:pt>
    <dgm:pt modelId="{5B87764B-CC35-4BA8-BCAA-FA1DA7149BA8}" type="pres">
      <dgm:prSet presAssocID="{972E21CA-7F1D-4450-B784-EB515094464A}" presName="gear3" presStyleLbl="node1" presStyleIdx="2" presStyleCnt="3"/>
      <dgm:spPr/>
      <dgm:t>
        <a:bodyPr/>
        <a:lstStyle/>
        <a:p>
          <a:endParaRPr lang="en-US"/>
        </a:p>
      </dgm:t>
    </dgm:pt>
    <dgm:pt modelId="{1C70B208-C3A5-4C9C-A5E6-361B8B15DF58}" type="pres">
      <dgm:prSet presAssocID="{972E21CA-7F1D-4450-B784-EB515094464A}" presName="gear3tx" presStyleLbl="node1" presStyleIdx="2" presStyleCnt="3">
        <dgm:presLayoutVars>
          <dgm:chMax val="1"/>
          <dgm:bulletEnabled val="1"/>
        </dgm:presLayoutVars>
      </dgm:prSet>
      <dgm:spPr/>
      <dgm:t>
        <a:bodyPr/>
        <a:lstStyle/>
        <a:p>
          <a:endParaRPr lang="en-US"/>
        </a:p>
      </dgm:t>
    </dgm:pt>
    <dgm:pt modelId="{8F805EA5-F2FE-47DE-8AB0-B364A96F3C1E}" type="pres">
      <dgm:prSet presAssocID="{972E21CA-7F1D-4450-B784-EB515094464A}" presName="gear3srcNode" presStyleLbl="node1" presStyleIdx="2" presStyleCnt="3"/>
      <dgm:spPr/>
      <dgm:t>
        <a:bodyPr/>
        <a:lstStyle/>
        <a:p>
          <a:endParaRPr lang="en-US"/>
        </a:p>
      </dgm:t>
    </dgm:pt>
    <dgm:pt modelId="{2F06728D-035E-409E-AA12-1818015919BE}" type="pres">
      <dgm:prSet presAssocID="{972E21CA-7F1D-4450-B784-EB515094464A}" presName="gear3dstNode" presStyleLbl="node1" presStyleIdx="2" presStyleCnt="3"/>
      <dgm:spPr/>
      <dgm:t>
        <a:bodyPr/>
        <a:lstStyle/>
        <a:p>
          <a:endParaRPr lang="en-US"/>
        </a:p>
      </dgm:t>
    </dgm:pt>
    <dgm:pt modelId="{B35580A8-0227-4285-A781-D6AB7D010AC3}" type="pres">
      <dgm:prSet presAssocID="{95A9081D-A611-4447-97AC-0B8DA08035F6}" presName="connector1" presStyleLbl="sibTrans2D1" presStyleIdx="0" presStyleCnt="3"/>
      <dgm:spPr/>
      <dgm:t>
        <a:bodyPr/>
        <a:lstStyle/>
        <a:p>
          <a:endParaRPr lang="en-US"/>
        </a:p>
      </dgm:t>
    </dgm:pt>
    <dgm:pt modelId="{6E40450E-30D8-4743-8C94-8A6E22F0C0C5}" type="pres">
      <dgm:prSet presAssocID="{4B16FCA5-DD2C-4704-A16F-0C16EA4C6DBB}" presName="connector2" presStyleLbl="sibTrans2D1" presStyleIdx="1" presStyleCnt="3"/>
      <dgm:spPr/>
      <dgm:t>
        <a:bodyPr/>
        <a:lstStyle/>
        <a:p>
          <a:endParaRPr lang="en-US"/>
        </a:p>
      </dgm:t>
    </dgm:pt>
    <dgm:pt modelId="{F5C86AF6-EC1E-4348-BB4D-5C85E1DF3439}" type="pres">
      <dgm:prSet presAssocID="{A0CA86B3-D4D8-4C08-BEA4-90AC11FEC184}" presName="connector3" presStyleLbl="sibTrans2D1" presStyleIdx="2" presStyleCnt="3"/>
      <dgm:spPr/>
      <dgm:t>
        <a:bodyPr/>
        <a:lstStyle/>
        <a:p>
          <a:endParaRPr lang="en-US"/>
        </a:p>
      </dgm:t>
    </dgm:pt>
  </dgm:ptLst>
  <dgm:cxnLst>
    <dgm:cxn modelId="{6CAE7D22-C724-4556-8277-B953455511BB}" srcId="{21D58233-96E8-4CDE-98C4-3F8A9BDA502C}" destId="{BECA92EC-8640-4C99-9111-FC9C76769239}" srcOrd="1" destOrd="0" parTransId="{6BF0BD7E-32D3-460D-A924-2DA0D7FD76AF}" sibTransId="{4B16FCA5-DD2C-4704-A16F-0C16EA4C6DBB}"/>
    <dgm:cxn modelId="{A34DF317-8508-494E-AA62-368FA55363DE}" type="presOf" srcId="{A0CA86B3-D4D8-4C08-BEA4-90AC11FEC184}" destId="{F5C86AF6-EC1E-4348-BB4D-5C85E1DF3439}" srcOrd="0" destOrd="0" presId="urn:microsoft.com/office/officeart/2005/8/layout/gear1"/>
    <dgm:cxn modelId="{3DEC7DB9-E491-4E5B-92D2-DE02FE0ADA92}" type="presOf" srcId="{972E21CA-7F1D-4450-B784-EB515094464A}" destId="{5B87764B-CC35-4BA8-BCAA-FA1DA7149BA8}" srcOrd="0" destOrd="0" presId="urn:microsoft.com/office/officeart/2005/8/layout/gear1"/>
    <dgm:cxn modelId="{60A2F564-AA3E-4753-B8CD-D351DDCDCD1F}" type="presOf" srcId="{972E21CA-7F1D-4450-B784-EB515094464A}" destId="{8F805EA5-F2FE-47DE-8AB0-B364A96F3C1E}" srcOrd="2" destOrd="0" presId="urn:microsoft.com/office/officeart/2005/8/layout/gear1"/>
    <dgm:cxn modelId="{74D5D626-50F4-4B66-9A8D-9036B6D8BD34}" type="presOf" srcId="{95A9081D-A611-4447-97AC-0B8DA08035F6}" destId="{B35580A8-0227-4285-A781-D6AB7D010AC3}" srcOrd="0" destOrd="0" presId="urn:microsoft.com/office/officeart/2005/8/layout/gear1"/>
    <dgm:cxn modelId="{2FF7BE77-AB79-4052-AF82-20C132B2383C}" type="presOf" srcId="{21D58233-96E8-4CDE-98C4-3F8A9BDA502C}" destId="{7F5AB0AD-11FD-4E15-895C-6A24002B5F3C}" srcOrd="0" destOrd="0" presId="urn:microsoft.com/office/officeart/2005/8/layout/gear1"/>
    <dgm:cxn modelId="{8D8E1967-04B1-42D4-B520-C396764F8121}" type="presOf" srcId="{972E21CA-7F1D-4450-B784-EB515094464A}" destId="{1C70B208-C3A5-4C9C-A5E6-361B8B15DF58}" srcOrd="1" destOrd="0" presId="urn:microsoft.com/office/officeart/2005/8/layout/gear1"/>
    <dgm:cxn modelId="{EABAD1B8-5311-4F7E-9D36-4CAB59F84B95}" type="presOf" srcId="{BECA92EC-8640-4C99-9111-FC9C76769239}" destId="{4F3B6C8F-0C03-4AB0-B025-2CE4FD7B8802}" srcOrd="1" destOrd="0" presId="urn:microsoft.com/office/officeart/2005/8/layout/gear1"/>
    <dgm:cxn modelId="{3D6C1D2C-25F2-4DA9-A743-62FECA1B5713}" type="presOf" srcId="{17377BBA-1566-449F-B7FB-3D4ADA7342D1}" destId="{AD72BCA4-0D74-4CCB-9017-00A277CD976F}" srcOrd="2" destOrd="0" presId="urn:microsoft.com/office/officeart/2005/8/layout/gear1"/>
    <dgm:cxn modelId="{7AC35963-9122-41A5-A3F7-C5339873EF37}" type="presOf" srcId="{17377BBA-1566-449F-B7FB-3D4ADA7342D1}" destId="{265C3828-9D7C-43DE-A5DA-341A2F97048A}" srcOrd="1" destOrd="0" presId="urn:microsoft.com/office/officeart/2005/8/layout/gear1"/>
    <dgm:cxn modelId="{39BEDEFE-9152-4F1B-89A2-C3DF1AE878FD}" type="presOf" srcId="{4B16FCA5-DD2C-4704-A16F-0C16EA4C6DBB}" destId="{6E40450E-30D8-4743-8C94-8A6E22F0C0C5}" srcOrd="0" destOrd="0" presId="urn:microsoft.com/office/officeart/2005/8/layout/gear1"/>
    <dgm:cxn modelId="{7A666317-A807-4D3C-9804-7B18D5F8446F}" type="presOf" srcId="{17377BBA-1566-449F-B7FB-3D4ADA7342D1}" destId="{417A4DD7-8BA8-44C9-8BC2-2CFDE5C0A8E9}" srcOrd="0" destOrd="0" presId="urn:microsoft.com/office/officeart/2005/8/layout/gear1"/>
    <dgm:cxn modelId="{1412139E-3BA8-46B5-AD79-2352FD3C25BE}" srcId="{21D58233-96E8-4CDE-98C4-3F8A9BDA502C}" destId="{972E21CA-7F1D-4450-B784-EB515094464A}" srcOrd="2" destOrd="0" parTransId="{5471D191-EA80-49F3-BA79-6C32000FAA6D}" sibTransId="{A0CA86B3-D4D8-4C08-BEA4-90AC11FEC184}"/>
    <dgm:cxn modelId="{248C1797-753D-47C5-A0C0-CBEBBFD0E329}" type="presOf" srcId="{BECA92EC-8640-4C99-9111-FC9C76769239}" destId="{6DC4E83D-3DF9-4949-B1F7-C2B0A714B911}" srcOrd="0" destOrd="0" presId="urn:microsoft.com/office/officeart/2005/8/layout/gear1"/>
    <dgm:cxn modelId="{43DEF731-0DAD-4837-91A7-F121969B8A97}" type="presOf" srcId="{972E21CA-7F1D-4450-B784-EB515094464A}" destId="{2F06728D-035E-409E-AA12-1818015919BE}" srcOrd="3" destOrd="0" presId="urn:microsoft.com/office/officeart/2005/8/layout/gear1"/>
    <dgm:cxn modelId="{9F39598E-9249-4200-9016-024853055168}" srcId="{21D58233-96E8-4CDE-98C4-3F8A9BDA502C}" destId="{17377BBA-1566-449F-B7FB-3D4ADA7342D1}" srcOrd="0" destOrd="0" parTransId="{D7F3319C-637A-4F66-B5E5-94827B5F8C66}" sibTransId="{95A9081D-A611-4447-97AC-0B8DA08035F6}"/>
    <dgm:cxn modelId="{D48D0A74-1736-4285-829A-CD0F966E7A09}" type="presOf" srcId="{BECA92EC-8640-4C99-9111-FC9C76769239}" destId="{6CC19E70-5D51-4986-ABA5-2298E0BDE396}" srcOrd="2" destOrd="0" presId="urn:microsoft.com/office/officeart/2005/8/layout/gear1"/>
    <dgm:cxn modelId="{559ACAED-B2C0-495B-A4D5-779514673BA7}" type="presParOf" srcId="{7F5AB0AD-11FD-4E15-895C-6A24002B5F3C}" destId="{417A4DD7-8BA8-44C9-8BC2-2CFDE5C0A8E9}" srcOrd="0" destOrd="0" presId="urn:microsoft.com/office/officeart/2005/8/layout/gear1"/>
    <dgm:cxn modelId="{B8F296E1-20F9-4524-8C6F-D7ECBA20F516}" type="presParOf" srcId="{7F5AB0AD-11FD-4E15-895C-6A24002B5F3C}" destId="{265C3828-9D7C-43DE-A5DA-341A2F97048A}" srcOrd="1" destOrd="0" presId="urn:microsoft.com/office/officeart/2005/8/layout/gear1"/>
    <dgm:cxn modelId="{752D03B6-43EB-4055-A779-723244CD9AB3}" type="presParOf" srcId="{7F5AB0AD-11FD-4E15-895C-6A24002B5F3C}" destId="{AD72BCA4-0D74-4CCB-9017-00A277CD976F}" srcOrd="2" destOrd="0" presId="urn:microsoft.com/office/officeart/2005/8/layout/gear1"/>
    <dgm:cxn modelId="{1A946F82-8CF7-4EA0-8172-90995ACF8794}" type="presParOf" srcId="{7F5AB0AD-11FD-4E15-895C-6A24002B5F3C}" destId="{6DC4E83D-3DF9-4949-B1F7-C2B0A714B911}" srcOrd="3" destOrd="0" presId="urn:microsoft.com/office/officeart/2005/8/layout/gear1"/>
    <dgm:cxn modelId="{680BAA95-1F9B-493E-993B-CE66753F5A56}" type="presParOf" srcId="{7F5AB0AD-11FD-4E15-895C-6A24002B5F3C}" destId="{4F3B6C8F-0C03-4AB0-B025-2CE4FD7B8802}" srcOrd="4" destOrd="0" presId="urn:microsoft.com/office/officeart/2005/8/layout/gear1"/>
    <dgm:cxn modelId="{93000AD9-3CBE-4BEB-97CF-989F6675BE9C}" type="presParOf" srcId="{7F5AB0AD-11FD-4E15-895C-6A24002B5F3C}" destId="{6CC19E70-5D51-4986-ABA5-2298E0BDE396}" srcOrd="5" destOrd="0" presId="urn:microsoft.com/office/officeart/2005/8/layout/gear1"/>
    <dgm:cxn modelId="{8FB68C29-4E09-4B1C-AE1A-48CF30D6A54A}" type="presParOf" srcId="{7F5AB0AD-11FD-4E15-895C-6A24002B5F3C}" destId="{5B87764B-CC35-4BA8-BCAA-FA1DA7149BA8}" srcOrd="6" destOrd="0" presId="urn:microsoft.com/office/officeart/2005/8/layout/gear1"/>
    <dgm:cxn modelId="{6C78DDA8-CEE8-4F14-B5F6-DE7F62459E9D}" type="presParOf" srcId="{7F5AB0AD-11FD-4E15-895C-6A24002B5F3C}" destId="{1C70B208-C3A5-4C9C-A5E6-361B8B15DF58}" srcOrd="7" destOrd="0" presId="urn:microsoft.com/office/officeart/2005/8/layout/gear1"/>
    <dgm:cxn modelId="{CF76A4A2-D481-48CD-9496-95C229B4EDBE}" type="presParOf" srcId="{7F5AB0AD-11FD-4E15-895C-6A24002B5F3C}" destId="{8F805EA5-F2FE-47DE-8AB0-B364A96F3C1E}" srcOrd="8" destOrd="0" presId="urn:microsoft.com/office/officeart/2005/8/layout/gear1"/>
    <dgm:cxn modelId="{56315168-10A1-46C8-BED2-E141B384B48B}" type="presParOf" srcId="{7F5AB0AD-11FD-4E15-895C-6A24002B5F3C}" destId="{2F06728D-035E-409E-AA12-1818015919BE}" srcOrd="9" destOrd="0" presId="urn:microsoft.com/office/officeart/2005/8/layout/gear1"/>
    <dgm:cxn modelId="{1B209D56-A269-4FA1-BBDC-262A4A44887B}" type="presParOf" srcId="{7F5AB0AD-11FD-4E15-895C-6A24002B5F3C}" destId="{B35580A8-0227-4285-A781-D6AB7D010AC3}" srcOrd="10" destOrd="0" presId="urn:microsoft.com/office/officeart/2005/8/layout/gear1"/>
    <dgm:cxn modelId="{613FDB70-923B-4B4F-81DF-8B779AF72DA4}" type="presParOf" srcId="{7F5AB0AD-11FD-4E15-895C-6A24002B5F3C}" destId="{6E40450E-30D8-4743-8C94-8A6E22F0C0C5}" srcOrd="11" destOrd="0" presId="urn:microsoft.com/office/officeart/2005/8/layout/gear1"/>
    <dgm:cxn modelId="{15999EB3-C11E-4CC7-A479-6F914C40B7FC}" type="presParOf" srcId="{7F5AB0AD-11FD-4E15-895C-6A24002B5F3C}" destId="{F5C86AF6-EC1E-4348-BB4D-5C85E1DF343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A4DD7-8BA8-44C9-8BC2-2CFDE5C0A8E9}">
      <dsp:nvSpPr>
        <dsp:cNvPr id="0" name=""/>
        <dsp:cNvSpPr/>
      </dsp:nvSpPr>
      <dsp:spPr>
        <a:xfrm>
          <a:off x="3286799" y="2308502"/>
          <a:ext cx="2821503" cy="2821503"/>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smtClean="0"/>
            <a:t>Nano</a:t>
          </a:r>
          <a:r>
            <a:rPr lang="en-US" sz="3200" b="1" kern="1200" dirty="0" smtClean="0"/>
            <a:t>-scientists</a:t>
          </a:r>
          <a:endParaRPr lang="en-US" sz="3200" b="1" kern="1200" dirty="0"/>
        </a:p>
      </dsp:txBody>
      <dsp:txXfrm>
        <a:off x="3854047" y="2969426"/>
        <a:ext cx="1687007" cy="1450310"/>
      </dsp:txXfrm>
    </dsp:sp>
    <dsp:sp modelId="{6DC4E83D-3DF9-4949-B1F7-C2B0A714B911}">
      <dsp:nvSpPr>
        <dsp:cNvPr id="0" name=""/>
        <dsp:cNvSpPr/>
      </dsp:nvSpPr>
      <dsp:spPr>
        <a:xfrm>
          <a:off x="1645197" y="1641601"/>
          <a:ext cx="2052002" cy="205200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Stake-holders</a:t>
          </a:r>
          <a:endParaRPr lang="en-US" sz="2400" b="1" kern="1200" dirty="0"/>
        </a:p>
      </dsp:txBody>
      <dsp:txXfrm>
        <a:off x="2161795" y="2161321"/>
        <a:ext cx="1018806" cy="1012562"/>
      </dsp:txXfrm>
    </dsp:sp>
    <dsp:sp modelId="{5B87764B-CC35-4BA8-BCAA-FA1DA7149BA8}">
      <dsp:nvSpPr>
        <dsp:cNvPr id="0" name=""/>
        <dsp:cNvSpPr/>
      </dsp:nvSpPr>
      <dsp:spPr>
        <a:xfrm rot="20700000">
          <a:off x="2794528" y="225929"/>
          <a:ext cx="2010543" cy="2010543"/>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Citizens</a:t>
          </a:r>
          <a:endParaRPr lang="en-US" sz="2600" b="1" kern="1200" dirty="0"/>
        </a:p>
      </dsp:txBody>
      <dsp:txXfrm rot="-20700000">
        <a:off x="3235499" y="666900"/>
        <a:ext cx="1128601" cy="1128601"/>
      </dsp:txXfrm>
    </dsp:sp>
    <dsp:sp modelId="{B35580A8-0227-4285-A781-D6AB7D010AC3}">
      <dsp:nvSpPr>
        <dsp:cNvPr id="0" name=""/>
        <dsp:cNvSpPr/>
      </dsp:nvSpPr>
      <dsp:spPr>
        <a:xfrm>
          <a:off x="3080253" y="1876797"/>
          <a:ext cx="3611524" cy="3611524"/>
        </a:xfrm>
        <a:prstGeom prst="circularArrow">
          <a:avLst>
            <a:gd name="adj1" fmla="val 4688"/>
            <a:gd name="adj2" fmla="val 299029"/>
            <a:gd name="adj3" fmla="val 2534745"/>
            <a:gd name="adj4" fmla="val 1582181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0450E-30D8-4743-8C94-8A6E22F0C0C5}">
      <dsp:nvSpPr>
        <dsp:cNvPr id="0" name=""/>
        <dsp:cNvSpPr/>
      </dsp:nvSpPr>
      <dsp:spPr>
        <a:xfrm>
          <a:off x="1281792" y="1183555"/>
          <a:ext cx="2623998" cy="26239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C86AF6-EC1E-4348-BB4D-5C85E1DF3439}">
      <dsp:nvSpPr>
        <dsp:cNvPr id="0" name=""/>
        <dsp:cNvSpPr/>
      </dsp:nvSpPr>
      <dsp:spPr>
        <a:xfrm>
          <a:off x="2329469" y="-218470"/>
          <a:ext cx="2829198" cy="282919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8AEE4-1F00-4C2A-877C-46B05D840660}" type="datetimeFigureOut">
              <a:rPr lang="en-US" smtClean="0"/>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AAD4C-02F1-4FC6-ACCE-842FFED2CA5C}" type="slidenum">
              <a:rPr lang="en-US" smtClean="0"/>
              <a:t>‹#›</a:t>
            </a:fld>
            <a:endParaRPr lang="en-US"/>
          </a:p>
        </p:txBody>
      </p:sp>
    </p:spTree>
    <p:extLst>
      <p:ext uri="{BB962C8B-B14F-4D97-AF65-F5344CB8AC3E}">
        <p14:creationId xmlns:p14="http://schemas.microsoft.com/office/powerpoint/2010/main" val="58884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326097-72FD-4E0D-B408-1E61E0C3244C}" type="slidenum">
              <a:rPr lang="en-US">
                <a:latin typeface="Arial" pitchFamily="84" charset="0"/>
                <a:ea typeface="ＭＳ Ｐゴシック" pitchFamily="84" charset="-128"/>
                <a:cs typeface="ＭＳ Ｐゴシック" pitchFamily="84" charset="-128"/>
              </a:rPr>
              <a:pPr fontAlgn="base">
                <a:spcBef>
                  <a:spcPct val="0"/>
                </a:spcBef>
                <a:spcAft>
                  <a:spcPct val="0"/>
                </a:spcAft>
              </a:pPr>
              <a:t>2</a:t>
            </a:fld>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1D2C21-E000-4E9B-9A5B-E5DE4408FB99}" type="slidenum">
              <a:rPr lang="en-US">
                <a:latin typeface="Arial" pitchFamily="84" charset="0"/>
                <a:ea typeface="ＭＳ Ｐゴシック" pitchFamily="84" charset="-128"/>
                <a:cs typeface="ＭＳ Ｐゴシック" pitchFamily="84" charset="-128"/>
              </a:rPr>
              <a:pPr fontAlgn="base">
                <a:spcBef>
                  <a:spcPct val="0"/>
                </a:spcBef>
                <a:spcAft>
                  <a:spcPct val="0"/>
                </a:spcAft>
              </a:pPr>
              <a:t>3</a:t>
            </a:fld>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p:cNvSpPr>
          <p:nvPr>
            <p:ph type="sldImg"/>
          </p:nvPr>
        </p:nvSpPr>
        <p:spPr bwMode="auto">
          <a:noFill/>
          <a:ln>
            <a:solidFill>
              <a:srgbClr val="000000"/>
            </a:solidFill>
            <a:miter lim="800000"/>
            <a:headEnd/>
            <a:tailEnd/>
          </a:ln>
        </p:spPr>
      </p:sp>
      <p:sp>
        <p:nvSpPr>
          <p:cNvPr id="522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instruments can be used</a:t>
            </a:r>
            <a:r>
              <a:rPr lang="en-US" baseline="0" dirty="0" smtClean="0"/>
              <a:t> for diff. agendas. </a:t>
            </a:r>
            <a:r>
              <a:rPr lang="en-US" dirty="0" smtClean="0"/>
              <a:t>/ No simple risk problems. Unknown</a:t>
            </a:r>
            <a:r>
              <a:rPr lang="en-US" baseline="0" dirty="0" smtClean="0"/>
              <a:t> unknowns. / Research in the wild. P-</a:t>
            </a:r>
            <a:r>
              <a:rPr lang="en-US" baseline="0" dirty="0" err="1" smtClean="0"/>
              <a:t>mkrs</a:t>
            </a:r>
            <a:r>
              <a:rPr lang="en-US" baseline="0" dirty="0" smtClean="0"/>
              <a:t> embrace CS.</a:t>
            </a:r>
            <a:endParaRPr lang="en-US" dirty="0"/>
          </a:p>
        </p:txBody>
      </p:sp>
      <p:sp>
        <p:nvSpPr>
          <p:cNvPr id="4" name="Slide Number Placeholder 3"/>
          <p:cNvSpPr>
            <a:spLocks noGrp="1"/>
          </p:cNvSpPr>
          <p:nvPr>
            <p:ph type="sldNum" sz="quarter" idx="10"/>
          </p:nvPr>
        </p:nvSpPr>
        <p:spPr/>
        <p:txBody>
          <a:bodyPr/>
          <a:lstStyle/>
          <a:p>
            <a:fld id="{D57AAD4C-02F1-4FC6-ACCE-842FFED2CA5C}" type="slidenum">
              <a:rPr lang="en-US" smtClean="0"/>
              <a:t>10</a:t>
            </a:fld>
            <a:endParaRPr lang="en-US"/>
          </a:p>
        </p:txBody>
      </p:sp>
    </p:spTree>
    <p:extLst>
      <p:ext uri="{BB962C8B-B14F-4D97-AF65-F5344CB8AC3E}">
        <p14:creationId xmlns:p14="http://schemas.microsoft.com/office/powerpoint/2010/main" val="210283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Ambiguity:</a:t>
            </a:r>
            <a:r>
              <a:rPr lang="en-US" baseline="0" dirty="0" smtClean="0"/>
              <a:t> </a:t>
            </a:r>
            <a:r>
              <a:rPr lang="en-US" baseline="0" dirty="0" err="1" smtClean="0"/>
              <a:t>perjorative</a:t>
            </a:r>
            <a:r>
              <a:rPr lang="en-US" baseline="0" dirty="0" smtClean="0"/>
              <a:t>. </a:t>
            </a:r>
            <a:r>
              <a:rPr lang="en-US" dirty="0" smtClean="0"/>
              <a:t>Optimistic ending. Multiple. Complex.</a:t>
            </a:r>
            <a:endParaRPr lang="en-US" dirty="0"/>
          </a:p>
        </p:txBody>
      </p:sp>
      <p:sp>
        <p:nvSpPr>
          <p:cNvPr id="4" name="Slide Number Placeholder 3"/>
          <p:cNvSpPr>
            <a:spLocks noGrp="1"/>
          </p:cNvSpPr>
          <p:nvPr>
            <p:ph type="sldNum" sz="quarter" idx="10"/>
          </p:nvPr>
        </p:nvSpPr>
        <p:spPr/>
        <p:txBody>
          <a:bodyPr/>
          <a:lstStyle/>
          <a:p>
            <a:fld id="{D57AAD4C-02F1-4FC6-ACCE-842FFED2CA5C}" type="slidenum">
              <a:rPr lang="en-US" smtClean="0"/>
              <a:t>11</a:t>
            </a:fld>
            <a:endParaRPr lang="en-US"/>
          </a:p>
        </p:txBody>
      </p:sp>
    </p:spTree>
    <p:extLst>
      <p:ext uri="{BB962C8B-B14F-4D97-AF65-F5344CB8AC3E}">
        <p14:creationId xmlns:p14="http://schemas.microsoft.com/office/powerpoint/2010/main" val="343826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0C6D7-9B9B-409B-A4D9-E1B266E95B3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132381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0C6D7-9B9B-409B-A4D9-E1B266E95B3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221554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0C6D7-9B9B-409B-A4D9-E1B266E95B3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325774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0C6D7-9B9B-409B-A4D9-E1B266E95B3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52840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0C6D7-9B9B-409B-A4D9-E1B266E95B39}"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322483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0C6D7-9B9B-409B-A4D9-E1B266E95B39}"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84855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0C6D7-9B9B-409B-A4D9-E1B266E95B39}"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202034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0C6D7-9B9B-409B-A4D9-E1B266E95B39}"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266005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0C6D7-9B9B-409B-A4D9-E1B266E95B39}"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333879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0C6D7-9B9B-409B-A4D9-E1B266E95B39}"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294315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0C6D7-9B9B-409B-A4D9-E1B266E95B39}"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5831A-E56D-407F-846E-35BF2FD37F75}" type="slidenum">
              <a:rPr lang="en-US" smtClean="0"/>
              <a:t>‹#›</a:t>
            </a:fld>
            <a:endParaRPr lang="en-US"/>
          </a:p>
        </p:txBody>
      </p:sp>
    </p:spTree>
    <p:extLst>
      <p:ext uri="{BB962C8B-B14F-4D97-AF65-F5344CB8AC3E}">
        <p14:creationId xmlns:p14="http://schemas.microsoft.com/office/powerpoint/2010/main" val="167085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0C6D7-9B9B-409B-A4D9-E1B266E95B39}" type="datetimeFigureOut">
              <a:rPr lang="en-US" smtClean="0"/>
              <a:t>7/17/2014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5831A-E56D-407F-846E-35BF2FD37F75}" type="slidenum">
              <a:rPr lang="en-US" smtClean="0"/>
              <a:t>‹#›</a:t>
            </a:fld>
            <a:endParaRPr lang="en-US"/>
          </a:p>
        </p:txBody>
      </p:sp>
    </p:spTree>
    <p:extLst>
      <p:ext uri="{BB962C8B-B14F-4D97-AF65-F5344CB8AC3E}">
        <p14:creationId xmlns:p14="http://schemas.microsoft.com/office/powerpoint/2010/main" val="71876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google.com/url?sa=i&amp;rct=j&amp;q=&amp;esrc=s&amp;source=images&amp;cd=&amp;cad=rja&amp;uact=8&amp;docid=5X-_YHlknCO-WM&amp;tbnid=efmk1cQytxmvBM:&amp;ved=0CAUQjRw&amp;url=http://cmr.nmmu.ac.za/Sea-Turtle-Citizen-Science-Initiative&amp;ei=Y6SxU7y0F4XKOIy5gPAH&amp;bvm=bv.69837884,d.ZGU&amp;psig=AFQjCNGC_IkI5kQGQyZCeNgx2yfqZUHghA&amp;ust=140423710858302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michiel.vanoudheusden@ulg.ac.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spc="300" dirty="0"/>
              <a:t>Let’s </a:t>
            </a:r>
            <a:r>
              <a:rPr lang="en-US" b="1" spc="300" dirty="0" smtClean="0"/>
              <a:t>Talk Ambiguity:</a:t>
            </a:r>
            <a:br>
              <a:rPr lang="en-US" b="1" spc="300" dirty="0" smtClean="0"/>
            </a:br>
            <a:r>
              <a:rPr lang="en-US" b="1" spc="300" dirty="0" smtClean="0"/>
              <a:t>Citizen Science </a:t>
            </a:r>
            <a:r>
              <a:rPr lang="en-US" b="1" spc="300" dirty="0"/>
              <a:t>in </a:t>
            </a:r>
            <a:r>
              <a:rPr lang="en-US" b="1" spc="300" dirty="0" smtClean="0"/>
              <a:t>New </a:t>
            </a:r>
            <a:r>
              <a:rPr lang="en-US" b="1" spc="300" dirty="0"/>
              <a:t>and </a:t>
            </a:r>
            <a:r>
              <a:rPr lang="en-US" b="1" spc="300" dirty="0" smtClean="0"/>
              <a:t>Emerging Technologies</a:t>
            </a:r>
            <a:r>
              <a:rPr lang="en-US" b="1" spc="300" dirty="0"/>
              <a:t/>
            </a:r>
            <a:br>
              <a:rPr lang="en-US" b="1" spc="300" dirty="0"/>
            </a:br>
            <a:endParaRPr lang="en-US" b="1" spc="300" dirty="0"/>
          </a:p>
        </p:txBody>
      </p:sp>
      <p:sp>
        <p:nvSpPr>
          <p:cNvPr id="3" name="Subtitle 2"/>
          <p:cNvSpPr>
            <a:spLocks noGrp="1"/>
          </p:cNvSpPr>
          <p:nvPr>
            <p:ph type="subTitle" idx="1"/>
          </p:nvPr>
        </p:nvSpPr>
        <p:spPr/>
        <p:txBody>
          <a:bodyPr/>
          <a:lstStyle/>
          <a:p>
            <a:r>
              <a:rPr lang="en-US" dirty="0" err="1" smtClean="0">
                <a:solidFill>
                  <a:schemeClr val="tx1">
                    <a:lumMod val="75000"/>
                    <a:lumOff val="25000"/>
                  </a:schemeClr>
                </a:solidFill>
              </a:rPr>
              <a:t>Michiel</a:t>
            </a:r>
            <a:r>
              <a:rPr lang="en-US" dirty="0" smtClean="0">
                <a:solidFill>
                  <a:schemeClr val="tx1">
                    <a:lumMod val="75000"/>
                    <a:lumOff val="25000"/>
                  </a:schemeClr>
                </a:solidFill>
              </a:rPr>
              <a:t> van </a:t>
            </a:r>
            <a:r>
              <a:rPr lang="en-US" dirty="0" err="1" smtClean="0">
                <a:solidFill>
                  <a:schemeClr val="tx1">
                    <a:lumMod val="75000"/>
                    <a:lumOff val="25000"/>
                  </a:schemeClr>
                </a:solidFill>
              </a:rPr>
              <a:t>Oudheusden</a:t>
            </a:r>
            <a:r>
              <a:rPr lang="en-US" dirty="0" smtClean="0">
                <a:solidFill>
                  <a:schemeClr val="tx1">
                    <a:lumMod val="75000"/>
                    <a:lumOff val="25000"/>
                  </a:schemeClr>
                </a:solidFill>
              </a:rPr>
              <a:t>, </a:t>
            </a:r>
            <a:r>
              <a:rPr lang="en-US" dirty="0" err="1" smtClean="0">
                <a:solidFill>
                  <a:schemeClr val="tx1">
                    <a:lumMod val="75000"/>
                    <a:lumOff val="25000"/>
                  </a:schemeClr>
                </a:solidFill>
              </a:rPr>
              <a:t>ULg</a:t>
            </a:r>
            <a:endParaRPr lang="en-US" dirty="0" smtClean="0">
              <a:solidFill>
                <a:schemeClr val="tx1">
                  <a:lumMod val="75000"/>
                  <a:lumOff val="25000"/>
                </a:schemeClr>
              </a:solidFill>
            </a:endParaRPr>
          </a:p>
          <a:p>
            <a:r>
              <a:rPr lang="en-US" dirty="0" smtClean="0">
                <a:solidFill>
                  <a:schemeClr val="tx1">
                    <a:lumMod val="75000"/>
                    <a:lumOff val="25000"/>
                  </a:schemeClr>
                </a:solidFill>
              </a:rPr>
              <a:t>July 4, 2014</a:t>
            </a:r>
          </a:p>
          <a:p>
            <a:r>
              <a:rPr lang="en-US" dirty="0" smtClean="0">
                <a:solidFill>
                  <a:schemeClr val="tx1">
                    <a:lumMod val="75000"/>
                    <a:lumOff val="25000"/>
                  </a:schemeClr>
                </a:solidFill>
              </a:rPr>
              <a:t>Science in Society - VUB</a:t>
            </a:r>
            <a:endParaRPr lang="en-US" dirty="0">
              <a:solidFill>
                <a:schemeClr val="tx1">
                  <a:lumMod val="75000"/>
                  <a:lumOff val="2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91200"/>
            <a:ext cx="1524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83011"/>
            <a:ext cx="478155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269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Recognize + work with tensions</a:t>
            </a:r>
            <a:endParaRPr lang="en-US" b="1" dirty="0"/>
          </a:p>
        </p:txBody>
      </p:sp>
      <p:sp>
        <p:nvSpPr>
          <p:cNvPr id="4" name="Content Placeholder 3"/>
          <p:cNvSpPr>
            <a:spLocks noGrp="1"/>
          </p:cNvSpPr>
          <p:nvPr>
            <p:ph sz="half" idx="2"/>
          </p:nvPr>
        </p:nvSpPr>
        <p:spPr>
          <a:xfrm>
            <a:off x="4953000" y="1600200"/>
            <a:ext cx="3733800" cy="4525963"/>
          </a:xfrm>
        </p:spPr>
        <p:txBody>
          <a:bodyPr/>
          <a:lstStyle/>
          <a:p>
            <a:r>
              <a:rPr lang="en-US" dirty="0" smtClean="0"/>
              <a:t>Problem framings and agendas</a:t>
            </a:r>
          </a:p>
          <a:p>
            <a:r>
              <a:rPr lang="en-US" dirty="0" smtClean="0"/>
              <a:t>NEST: unstructured problems, endless debates</a:t>
            </a:r>
          </a:p>
          <a:p>
            <a:r>
              <a:rPr lang="en-US" dirty="0" smtClean="0"/>
              <a:t>Political / institutional</a:t>
            </a:r>
          </a:p>
          <a:p>
            <a:endParaRPr lang="en-US" dirty="0" smtClean="0"/>
          </a:p>
          <a:p>
            <a:pPr marL="0" indent="0">
              <a:buNone/>
            </a:pPr>
            <a:endParaRPr lang="en-US" dirty="0" smtClean="0"/>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446892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cmr.nmmu.ac.za/cmr/media/Store/images/turtle/STCSI-0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002961"/>
            <a:ext cx="3360305" cy="1517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343400"/>
            <a:ext cx="3104256" cy="217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8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 the perfect ending</a:t>
            </a:r>
            <a:endParaRPr lang="en-US" b="1" dirty="0"/>
          </a:p>
        </p:txBody>
      </p:sp>
      <p:sp>
        <p:nvSpPr>
          <p:cNvPr id="5" name="Content Placeholder 4"/>
          <p:cNvSpPr>
            <a:spLocks noGrp="1"/>
          </p:cNvSpPr>
          <p:nvPr>
            <p:ph idx="1"/>
          </p:nvPr>
        </p:nvSpPr>
        <p:spPr/>
        <p:txBody>
          <a:bodyPr/>
          <a:lstStyle/>
          <a:p>
            <a:pPr marL="0" indent="0">
              <a:buNone/>
            </a:pPr>
            <a:r>
              <a:rPr lang="en-US" sz="3600" i="1" dirty="0" smtClean="0"/>
              <a:t>Take advantage of the ambiguity in the world. Look at something and think what else it might be.</a:t>
            </a:r>
          </a:p>
          <a:p>
            <a:pPr marL="0" indent="0">
              <a:buNone/>
            </a:pPr>
            <a:r>
              <a:rPr lang="en-US" dirty="0" smtClean="0"/>
              <a:t> - R. van </a:t>
            </a:r>
            <a:r>
              <a:rPr lang="en-US" dirty="0" err="1" smtClean="0"/>
              <a:t>Oech</a:t>
            </a:r>
            <a:endParaRPr lang="en-US" dirty="0"/>
          </a:p>
        </p:txBody>
      </p:sp>
    </p:spTree>
    <p:extLst>
      <p:ext uri="{BB962C8B-B14F-4D97-AF65-F5344CB8AC3E}">
        <p14:creationId xmlns:p14="http://schemas.microsoft.com/office/powerpoint/2010/main" val="3750678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hlinkClick r:id="rId2"/>
              </a:rPr>
              <a:t>michiel.vanoudheusden@ulg.ac.be</a:t>
            </a:r>
            <a:endParaRPr lang="en-US" dirty="0" smtClean="0"/>
          </a:p>
          <a:p>
            <a:pPr marL="0" indent="0">
              <a:buNone/>
            </a:pPr>
            <a:endParaRPr lang="en-US" dirty="0"/>
          </a:p>
        </p:txBody>
      </p:sp>
      <p:pic>
        <p:nvPicPr>
          <p:cNvPr id="5" name="Picture 4" descr="http://www.mesydel.com/theme/logo_spiral.png"/>
          <p:cNvPicPr>
            <a:picLocks noChangeAspect="1" noChangeArrowheads="1"/>
          </p:cNvPicPr>
          <p:nvPr/>
        </p:nvPicPr>
        <p:blipFill>
          <a:blip r:embed="rId3" cstate="print"/>
          <a:srcRect/>
          <a:stretch>
            <a:fillRect/>
          </a:stretch>
        </p:blipFill>
        <p:spPr bwMode="auto">
          <a:xfrm>
            <a:off x="609600" y="5181600"/>
            <a:ext cx="3394075" cy="1371600"/>
          </a:xfrm>
          <a:prstGeom prst="rect">
            <a:avLst/>
          </a:prstGeom>
          <a:noFill/>
          <a:ln w="9525">
            <a:noFill/>
            <a:miter lim="800000"/>
            <a:headEnd/>
            <a:tailEnd/>
          </a:ln>
        </p:spPr>
      </p:pic>
    </p:spTree>
    <p:extLst>
      <p:ext uri="{BB962C8B-B14F-4D97-AF65-F5344CB8AC3E}">
        <p14:creationId xmlns:p14="http://schemas.microsoft.com/office/powerpoint/2010/main" val="1441672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228600"/>
            <a:ext cx="7772400" cy="914400"/>
          </a:xfrm>
        </p:spPr>
        <p:txBody>
          <a:bodyPr/>
          <a:lstStyle/>
          <a:p>
            <a:r>
              <a:rPr lang="fr-FR" b="1" dirty="0" err="1" smtClean="0">
                <a:solidFill>
                  <a:schemeClr val="bg1"/>
                </a:solidFill>
              </a:rPr>
              <a:t>nanotechnology</a:t>
            </a:r>
            <a:endParaRPr lang="en-US" b="1" dirty="0" smtClean="0">
              <a:solidFill>
                <a:schemeClr val="bg1"/>
              </a:solidFill>
            </a:endParaRPr>
          </a:p>
        </p:txBody>
      </p:sp>
      <p:pic>
        <p:nvPicPr>
          <p:cNvPr id="15363" name="Content Placeholder 6" descr="Nanoscale_2.jpg"/>
          <p:cNvPicPr>
            <a:picLocks noGrp="1" noChangeAspect="1"/>
          </p:cNvPicPr>
          <p:nvPr>
            <p:ph idx="4294967295"/>
          </p:nvPr>
        </p:nvPicPr>
        <p:blipFill>
          <a:blip r:embed="rId3" cstate="print"/>
          <a:srcRect/>
          <a:stretch>
            <a:fillRect/>
          </a:stretch>
        </p:blipFill>
        <p:spPr>
          <a:xfrm>
            <a:off x="0" y="1295400"/>
            <a:ext cx="8305800" cy="5600700"/>
          </a:xfrm>
        </p:spPr>
      </p:pic>
    </p:spTree>
    <p:extLst>
      <p:ext uri="{BB962C8B-B14F-4D97-AF65-F5344CB8AC3E}">
        <p14:creationId xmlns:p14="http://schemas.microsoft.com/office/powerpoint/2010/main" val="59182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828800"/>
            <a:ext cx="1828800" cy="990600"/>
          </a:xfrm>
        </p:spPr>
        <p:txBody>
          <a:bodyPr rtlCol="0">
            <a:normAutofit fontScale="90000"/>
          </a:bodyPr>
          <a:lstStyle/>
          <a:p>
            <a:pPr fontAlgn="auto">
              <a:spcAft>
                <a:spcPts val="0"/>
              </a:spcAft>
              <a:defRPr/>
            </a:pPr>
            <a:r>
              <a:rPr lang="fr-FR" b="1" smtClean="0">
                <a:ea typeface="+mj-ea"/>
                <a:cs typeface="+mj-cs"/>
              </a:rPr>
              <a:t>BAN:</a:t>
            </a:r>
            <a:br>
              <a:rPr lang="fr-FR" b="1" smtClean="0">
                <a:ea typeface="+mj-ea"/>
                <a:cs typeface="+mj-cs"/>
              </a:rPr>
            </a:br>
            <a:r>
              <a:rPr lang="fr-FR" sz="2800" b="1" smtClean="0">
                <a:ea typeface="+mj-ea"/>
                <a:cs typeface="+mj-cs"/>
              </a:rPr>
              <a:t>Body Area Network</a:t>
            </a:r>
            <a:br>
              <a:rPr lang="fr-FR" sz="2800" b="1" smtClean="0">
                <a:ea typeface="+mj-ea"/>
                <a:cs typeface="+mj-cs"/>
              </a:rPr>
            </a:br>
            <a:r>
              <a:rPr lang="fr-FR" sz="2800" b="1" smtClean="0">
                <a:ea typeface="+mj-ea"/>
                <a:cs typeface="+mj-cs"/>
              </a:rPr>
              <a:t/>
            </a:r>
            <a:br>
              <a:rPr lang="fr-FR" sz="2800" b="1" smtClean="0">
                <a:ea typeface="+mj-ea"/>
                <a:cs typeface="+mj-cs"/>
              </a:rPr>
            </a:br>
            <a:r>
              <a:rPr lang="fr-FR" sz="2400" smtClean="0">
                <a:ea typeface="+mj-ea"/>
                <a:cs typeface="+mj-cs"/>
              </a:rPr>
              <a:t>nano as enabling technology</a:t>
            </a:r>
            <a:endParaRPr lang="en-US" smtClean="0">
              <a:ea typeface="+mj-ea"/>
              <a:cs typeface="+mj-cs"/>
            </a:endParaRPr>
          </a:p>
        </p:txBody>
      </p:sp>
      <p:pic>
        <p:nvPicPr>
          <p:cNvPr id="17410" name="Picture 7" descr="academic_scheme"/>
          <p:cNvPicPr>
            <a:picLocks noGrp="1" noChangeAspect="1" noChangeArrowheads="1"/>
          </p:cNvPicPr>
          <p:nvPr>
            <p:ph idx="1"/>
          </p:nvPr>
        </p:nvPicPr>
        <p:blipFill>
          <a:blip r:embed="rId3" cstate="print"/>
          <a:srcRect l="39146" t="3610" r="4271" b="4324"/>
          <a:stretch>
            <a:fillRect/>
          </a:stretch>
        </p:blipFill>
        <p:spPr>
          <a:xfrm>
            <a:off x="3298825" y="1209675"/>
            <a:ext cx="5159375" cy="4962525"/>
          </a:xfrm>
        </p:spPr>
      </p:pic>
    </p:spTree>
    <p:extLst>
      <p:ext uri="{BB962C8B-B14F-4D97-AF65-F5344CB8AC3E}">
        <p14:creationId xmlns:p14="http://schemas.microsoft.com/office/powerpoint/2010/main" val="264944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p>
        </p:txBody>
      </p:sp>
      <p:pic>
        <p:nvPicPr>
          <p:cNvPr id="24580" name="Picture 2"/>
          <p:cNvPicPr>
            <a:picLocks noChangeAspect="1" noChangeArrowheads="1"/>
          </p:cNvPicPr>
          <p:nvPr/>
        </p:nvPicPr>
        <p:blipFill>
          <a:blip r:embed="rId3" cstate="print"/>
          <a:srcRect/>
          <a:stretch>
            <a:fillRect/>
          </a:stretch>
        </p:blipFill>
        <p:spPr bwMode="auto">
          <a:xfrm>
            <a:off x="533400" y="228600"/>
            <a:ext cx="5340350" cy="2517775"/>
          </a:xfrm>
          <a:prstGeom prst="rect">
            <a:avLst/>
          </a:prstGeom>
          <a:noFill/>
          <a:ln w="9525">
            <a:noFill/>
            <a:miter lim="800000"/>
            <a:headEnd/>
            <a:tailEnd/>
          </a:ln>
        </p:spPr>
      </p:pic>
      <p:pic>
        <p:nvPicPr>
          <p:cNvPr id="24581" name="Picture 3"/>
          <p:cNvPicPr>
            <a:picLocks noChangeAspect="1" noChangeArrowheads="1"/>
          </p:cNvPicPr>
          <p:nvPr/>
        </p:nvPicPr>
        <p:blipFill>
          <a:blip r:embed="rId4" cstate="print"/>
          <a:srcRect/>
          <a:stretch>
            <a:fillRect/>
          </a:stretch>
        </p:blipFill>
        <p:spPr bwMode="auto">
          <a:xfrm>
            <a:off x="685800" y="4648200"/>
            <a:ext cx="3727450" cy="1981200"/>
          </a:xfrm>
          <a:prstGeom prst="rect">
            <a:avLst/>
          </a:prstGeom>
          <a:noFill/>
          <a:ln w="9525">
            <a:noFill/>
            <a:miter lim="800000"/>
            <a:headEnd/>
            <a:tailEnd/>
          </a:ln>
        </p:spPr>
      </p:pic>
      <p:pic>
        <p:nvPicPr>
          <p:cNvPr id="16388" name="Picture 4"/>
          <p:cNvPicPr>
            <a:picLocks noChangeAspect="1" noChangeArrowheads="1"/>
          </p:cNvPicPr>
          <p:nvPr/>
        </p:nvPicPr>
        <p:blipFill>
          <a:blip r:embed="rId5" cstate="print"/>
          <a:srcRect/>
          <a:stretch>
            <a:fillRect/>
          </a:stretch>
        </p:blipFill>
        <p:spPr bwMode="auto">
          <a:xfrm>
            <a:off x="6324600" y="1555750"/>
            <a:ext cx="2219325" cy="1190625"/>
          </a:xfrm>
          <a:prstGeom prst="rect">
            <a:avLst/>
          </a:prstGeom>
          <a:noFill/>
          <a:ln w="9525">
            <a:noFill/>
            <a:miter lim="800000"/>
            <a:headEnd/>
            <a:tailEnd/>
          </a:ln>
        </p:spPr>
      </p:pic>
      <p:pic>
        <p:nvPicPr>
          <p:cNvPr id="16389" name="Picture 5"/>
          <p:cNvPicPr>
            <a:picLocks noChangeAspect="1" noChangeArrowheads="1"/>
          </p:cNvPicPr>
          <p:nvPr/>
        </p:nvPicPr>
        <p:blipFill>
          <a:blip r:embed="rId6" cstate="print"/>
          <a:srcRect/>
          <a:stretch>
            <a:fillRect/>
          </a:stretch>
        </p:blipFill>
        <p:spPr bwMode="auto">
          <a:xfrm>
            <a:off x="6629400" y="533400"/>
            <a:ext cx="1714500" cy="762000"/>
          </a:xfrm>
          <a:prstGeom prst="rect">
            <a:avLst/>
          </a:prstGeom>
          <a:noFill/>
          <a:ln w="9525">
            <a:noFill/>
            <a:miter lim="800000"/>
            <a:headEnd/>
            <a:tailEnd/>
          </a:ln>
        </p:spPr>
      </p:pic>
      <p:pic>
        <p:nvPicPr>
          <p:cNvPr id="16390" name="Picture 6"/>
          <p:cNvPicPr>
            <a:picLocks noChangeAspect="1" noChangeArrowheads="1"/>
          </p:cNvPicPr>
          <p:nvPr/>
        </p:nvPicPr>
        <p:blipFill>
          <a:blip r:embed="rId7" cstate="print"/>
          <a:srcRect/>
          <a:stretch>
            <a:fillRect/>
          </a:stretch>
        </p:blipFill>
        <p:spPr bwMode="auto">
          <a:xfrm>
            <a:off x="1033463" y="2895600"/>
            <a:ext cx="2214562" cy="1600200"/>
          </a:xfrm>
          <a:prstGeom prst="rect">
            <a:avLst/>
          </a:prstGeom>
          <a:noFill/>
          <a:ln w="9525">
            <a:noFill/>
            <a:miter lim="800000"/>
            <a:headEnd/>
            <a:tailEnd/>
          </a:ln>
        </p:spPr>
      </p:pic>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276600"/>
            <a:ext cx="52578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24762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5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fade">
                                      <p:cBhvr>
                                        <p:cTn id="20" dur="500"/>
                                        <p:tgtEl>
                                          <p:spTgt spid="1638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0-#ppt_w/2"/>
                                          </p:val>
                                        </p:tav>
                                        <p:tav tm="100000">
                                          <p:val>
                                            <p:strVal val="#ppt_x"/>
                                          </p:val>
                                        </p:tav>
                                      </p:tavLst>
                                    </p:anim>
                                    <p:anim calcmode="lin" valueType="num">
                                      <p:cBhvr additive="base">
                                        <p:cTn id="26"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n-US" b="1" dirty="0" err="1" smtClean="0"/>
              <a:t>NanoSoc</a:t>
            </a:r>
            <a:r>
              <a:rPr lang="en-US" b="1" dirty="0" smtClean="0"/>
              <a:t> (2006-2011)</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3699715"/>
              </p:ext>
            </p:extLst>
          </p:nvPr>
        </p:nvGraphicFramePr>
        <p:xfrm>
          <a:off x="2362200" y="1118394"/>
          <a:ext cx="7086600" cy="513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715" y="1447800"/>
            <a:ext cx="193188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312" y="4673600"/>
            <a:ext cx="2605341"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50" y="5104980"/>
            <a:ext cx="2000250" cy="149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293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2. Nanotech Festival, Flemish Parliament 2007</a:t>
            </a:r>
            <a:endParaRPr lang="en-US" sz="3200" b="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5314" y="3048000"/>
            <a:ext cx="5199050" cy="360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descr="https://encrypted-tbn3.gstatic.com/images?q=tbn:ANd9GcTS3-TzBf5YfRfwJrbM8l0cGMFS9vDsqYXB6QpzhQoSirDcKodN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828800"/>
            <a:ext cx="180975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4114800"/>
            <a:ext cx="22479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86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why engage citizens in science?</a:t>
            </a:r>
            <a:endParaRPr lang="en-US" b="1"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1230" y="3505200"/>
            <a:ext cx="1718778" cy="333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1801228"/>
            <a:ext cx="2209800" cy="830997"/>
          </a:xfrm>
          <a:prstGeom prst="rect">
            <a:avLst/>
          </a:prstGeom>
          <a:noFill/>
        </p:spPr>
        <p:txBody>
          <a:bodyPr wrap="square" rtlCol="0">
            <a:spAutoFit/>
          </a:bodyPr>
          <a:lstStyle/>
          <a:p>
            <a:r>
              <a:rPr lang="en-US" sz="2400" dirty="0" smtClean="0"/>
              <a:t>Educate citizens about </a:t>
            </a:r>
            <a:r>
              <a:rPr lang="en-US" sz="2400" dirty="0" err="1" smtClean="0"/>
              <a:t>nano</a:t>
            </a:r>
            <a:endParaRPr lang="en-US" sz="2400" dirty="0"/>
          </a:p>
        </p:txBody>
      </p:sp>
      <p:sp>
        <p:nvSpPr>
          <p:cNvPr id="5" name="TextBox 4"/>
          <p:cNvSpPr txBox="1"/>
          <p:nvPr/>
        </p:nvSpPr>
        <p:spPr>
          <a:xfrm>
            <a:off x="4419600" y="1524000"/>
            <a:ext cx="2514600" cy="830997"/>
          </a:xfrm>
          <a:prstGeom prst="rect">
            <a:avLst/>
          </a:prstGeom>
          <a:noFill/>
        </p:spPr>
        <p:txBody>
          <a:bodyPr wrap="square" rtlCol="0">
            <a:spAutoFit/>
          </a:bodyPr>
          <a:lstStyle/>
          <a:p>
            <a:r>
              <a:rPr lang="en-US" sz="2400" dirty="0" smtClean="0"/>
              <a:t>Listen to citizens’ concerns</a:t>
            </a:r>
            <a:endParaRPr lang="en-US" sz="2400" dirty="0"/>
          </a:p>
        </p:txBody>
      </p:sp>
      <p:sp>
        <p:nvSpPr>
          <p:cNvPr id="6" name="TextBox 5"/>
          <p:cNvSpPr txBox="1"/>
          <p:nvPr/>
        </p:nvSpPr>
        <p:spPr>
          <a:xfrm>
            <a:off x="304800" y="2921168"/>
            <a:ext cx="1828800" cy="830997"/>
          </a:xfrm>
          <a:prstGeom prst="rect">
            <a:avLst/>
          </a:prstGeom>
          <a:noFill/>
        </p:spPr>
        <p:txBody>
          <a:bodyPr wrap="square" rtlCol="0">
            <a:spAutoFit/>
          </a:bodyPr>
          <a:lstStyle/>
          <a:p>
            <a:r>
              <a:rPr lang="en-US" sz="2400" dirty="0" smtClean="0">
                <a:solidFill>
                  <a:schemeClr val="tx2"/>
                </a:solidFill>
              </a:rPr>
              <a:t>Excite citizens!</a:t>
            </a:r>
            <a:endParaRPr lang="en-US" sz="2400" dirty="0">
              <a:solidFill>
                <a:schemeClr val="tx2"/>
              </a:solidFill>
            </a:endParaRPr>
          </a:p>
        </p:txBody>
      </p:sp>
      <p:sp>
        <p:nvSpPr>
          <p:cNvPr id="8" name="TextBox 7"/>
          <p:cNvSpPr txBox="1"/>
          <p:nvPr/>
        </p:nvSpPr>
        <p:spPr>
          <a:xfrm>
            <a:off x="4824844" y="2808053"/>
            <a:ext cx="3861955" cy="461665"/>
          </a:xfrm>
          <a:prstGeom prst="rect">
            <a:avLst/>
          </a:prstGeom>
          <a:noFill/>
        </p:spPr>
        <p:txBody>
          <a:bodyPr wrap="square" rtlCol="0">
            <a:spAutoFit/>
          </a:bodyPr>
          <a:lstStyle/>
          <a:p>
            <a:r>
              <a:rPr lang="en-US" sz="2400" dirty="0" smtClean="0">
                <a:solidFill>
                  <a:schemeClr val="tx2"/>
                </a:solidFill>
              </a:rPr>
              <a:t>Downplay unwarranted fears</a:t>
            </a:r>
            <a:endParaRPr lang="en-US" sz="2400" dirty="0">
              <a:solidFill>
                <a:schemeClr val="tx2"/>
              </a:solidFill>
            </a:endParaRPr>
          </a:p>
        </p:txBody>
      </p:sp>
      <p:sp>
        <p:nvSpPr>
          <p:cNvPr id="9" name="TextBox 8"/>
          <p:cNvSpPr txBox="1"/>
          <p:nvPr/>
        </p:nvSpPr>
        <p:spPr>
          <a:xfrm>
            <a:off x="692727" y="4198203"/>
            <a:ext cx="2514600" cy="830997"/>
          </a:xfrm>
          <a:prstGeom prst="rect">
            <a:avLst/>
          </a:prstGeom>
          <a:noFill/>
        </p:spPr>
        <p:txBody>
          <a:bodyPr wrap="square" rtlCol="0">
            <a:spAutoFit/>
          </a:bodyPr>
          <a:lstStyle/>
          <a:p>
            <a:r>
              <a:rPr lang="en-US" sz="2400" dirty="0" smtClean="0"/>
              <a:t>Involve citizens but…</a:t>
            </a:r>
            <a:endParaRPr lang="en-US" sz="2400" dirty="0"/>
          </a:p>
        </p:txBody>
      </p:sp>
      <p:sp>
        <p:nvSpPr>
          <p:cNvPr id="10" name="TextBox 9"/>
          <p:cNvSpPr txBox="1"/>
          <p:nvPr/>
        </p:nvSpPr>
        <p:spPr>
          <a:xfrm>
            <a:off x="5676900" y="4161656"/>
            <a:ext cx="3009899" cy="830997"/>
          </a:xfrm>
          <a:prstGeom prst="rect">
            <a:avLst/>
          </a:prstGeom>
          <a:noFill/>
        </p:spPr>
        <p:txBody>
          <a:bodyPr wrap="square" rtlCol="0">
            <a:spAutoFit/>
          </a:bodyPr>
          <a:lstStyle/>
          <a:p>
            <a:r>
              <a:rPr lang="en-US" sz="2400" dirty="0" smtClean="0"/>
              <a:t>… do not slow down innovation</a:t>
            </a:r>
            <a:endParaRPr lang="en-US" sz="2400" dirty="0"/>
          </a:p>
        </p:txBody>
      </p:sp>
      <p:sp>
        <p:nvSpPr>
          <p:cNvPr id="11" name="TextBox 10"/>
          <p:cNvSpPr txBox="1"/>
          <p:nvPr/>
        </p:nvSpPr>
        <p:spPr>
          <a:xfrm>
            <a:off x="304800" y="5791200"/>
            <a:ext cx="2895600" cy="461665"/>
          </a:xfrm>
          <a:prstGeom prst="rect">
            <a:avLst/>
          </a:prstGeom>
          <a:noFill/>
        </p:spPr>
        <p:txBody>
          <a:bodyPr wrap="square" rtlCol="0">
            <a:spAutoFit/>
          </a:bodyPr>
          <a:lstStyle/>
          <a:p>
            <a:r>
              <a:rPr lang="en-US" sz="2400" dirty="0" smtClean="0">
                <a:solidFill>
                  <a:schemeClr val="tx2"/>
                </a:solidFill>
              </a:rPr>
              <a:t>Explore choices</a:t>
            </a:r>
            <a:endParaRPr lang="en-US" sz="2400" dirty="0">
              <a:solidFill>
                <a:schemeClr val="tx2"/>
              </a:solidFill>
            </a:endParaRPr>
          </a:p>
        </p:txBody>
      </p:sp>
      <p:sp>
        <p:nvSpPr>
          <p:cNvPr id="12" name="TextBox 11"/>
          <p:cNvSpPr txBox="1"/>
          <p:nvPr/>
        </p:nvSpPr>
        <p:spPr>
          <a:xfrm>
            <a:off x="5867400" y="5934440"/>
            <a:ext cx="3061855" cy="461665"/>
          </a:xfrm>
          <a:prstGeom prst="rect">
            <a:avLst/>
          </a:prstGeom>
          <a:noFill/>
        </p:spPr>
        <p:txBody>
          <a:bodyPr wrap="square" rtlCol="0">
            <a:spAutoFit/>
          </a:bodyPr>
          <a:lstStyle/>
          <a:p>
            <a:r>
              <a:rPr lang="en-US" sz="2400" dirty="0" smtClean="0">
                <a:solidFill>
                  <a:schemeClr val="tx2"/>
                </a:solidFill>
              </a:rPr>
              <a:t>Decide together</a:t>
            </a:r>
            <a:endParaRPr lang="en-US" sz="2400" dirty="0">
              <a:solidFill>
                <a:schemeClr val="tx2"/>
              </a:solidFill>
            </a:endParaRPr>
          </a:p>
        </p:txBody>
      </p:sp>
    </p:spTree>
    <p:extLst>
      <p:ext uri="{BB962C8B-B14F-4D97-AF65-F5344CB8AC3E}">
        <p14:creationId xmlns:p14="http://schemas.microsoft.com/office/powerpoint/2010/main" val="332873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“Let’s talk science”:</a:t>
            </a:r>
            <a:endParaRPr lang="en-US" b="1" dirty="0"/>
          </a:p>
        </p:txBody>
      </p:sp>
      <p:sp>
        <p:nvSpPr>
          <p:cNvPr id="3" name="Content Placeholder 2"/>
          <p:cNvSpPr>
            <a:spLocks noGrp="1"/>
          </p:cNvSpPr>
          <p:nvPr>
            <p:ph idx="1"/>
          </p:nvPr>
        </p:nvSpPr>
        <p:spPr/>
        <p:txBody>
          <a:bodyPr>
            <a:normAutofit fontScale="92500" lnSpcReduction="10000"/>
          </a:bodyPr>
          <a:lstStyle/>
          <a:p>
            <a:pPr marL="0" lvl="0" indent="0">
              <a:spcBef>
                <a:spcPts val="0"/>
              </a:spcBef>
              <a:buNone/>
            </a:pPr>
            <a:r>
              <a:rPr lang="en-US" b="1" dirty="0" smtClean="0">
                <a:solidFill>
                  <a:srgbClr val="1F497D"/>
                </a:solidFill>
              </a:rPr>
              <a:t>Citizen science </a:t>
            </a:r>
            <a:r>
              <a:rPr lang="en-US" dirty="0">
                <a:solidFill>
                  <a:prstClr val="black"/>
                </a:solidFill>
              </a:rPr>
              <a:t>is the general public engagement in scientific research activities. Citizens actively contribute to science either with their intellectual effort or surrounding knowledge or with their tools and resources. Participants provide experimental data and facilities for researchers, raise new questions and </a:t>
            </a:r>
            <a:r>
              <a:rPr lang="en-US" dirty="0"/>
              <a:t>co-create a new scientific culture. While adding value, volunteers acquire new learning and skills</a:t>
            </a:r>
            <a:r>
              <a:rPr lang="en-US" dirty="0">
                <a:solidFill>
                  <a:prstClr val="black"/>
                </a:solidFill>
              </a:rPr>
              <a:t>, and deeper understanding of the scientific work in an appealing way.</a:t>
            </a:r>
          </a:p>
        </p:txBody>
      </p:sp>
    </p:spTree>
    <p:extLst>
      <p:ext uri="{BB962C8B-B14F-4D97-AF65-F5344CB8AC3E}">
        <p14:creationId xmlns:p14="http://schemas.microsoft.com/office/powerpoint/2010/main" val="2641198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Clearly, not so unambiguous…</a:t>
            </a:r>
            <a:endParaRPr lang="en-US" b="1"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87320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19400"/>
            <a:ext cx="2652713"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68731"/>
            <a:ext cx="32861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9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circle(in)">
                                      <p:cBhvr>
                                        <p:cTn id="18"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253</Words>
  <Application>Microsoft Office PowerPoint</Application>
  <PresentationFormat>On-screen Show (4:3)</PresentationFormat>
  <Paragraphs>38</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Let’s Talk Ambiguity: Citizen Science in New and Emerging Technologies </vt:lpstr>
      <vt:lpstr>nanotechnology</vt:lpstr>
      <vt:lpstr>BAN: Body Area Network  nano as enabling technology</vt:lpstr>
      <vt:lpstr>PowerPoint Presentation</vt:lpstr>
      <vt:lpstr>1. NanoSoc (2006-2011)</vt:lpstr>
      <vt:lpstr>2. Nanotech Festival, Flemish Parliament 2007</vt:lpstr>
      <vt:lpstr>So why engage citizens in science?</vt:lpstr>
      <vt:lpstr>“Let’s talk science”:</vt:lpstr>
      <vt:lpstr>Clearly, not so unambiguous…</vt:lpstr>
      <vt:lpstr>Recognize + work with tensions</vt:lpstr>
      <vt:lpstr>Not the perfect ending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Ambiguity: Citizen Science in New and Emerging Technologies</dc:title>
  <dc:creator>mvoudheu</dc:creator>
  <cp:lastModifiedBy>mvoudheu</cp:lastModifiedBy>
  <cp:revision>38</cp:revision>
  <dcterms:created xsi:type="dcterms:W3CDTF">2014-06-30T09:27:57Z</dcterms:created>
  <dcterms:modified xsi:type="dcterms:W3CDTF">2014-07-17T09:22:28Z</dcterms:modified>
</cp:coreProperties>
</file>