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omments/comment1.xml" ContentType="application/vnd.openxmlformats-officedocument.presentationml.comments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drawings/drawing2.xml" ContentType="application/vnd.openxmlformats-officedocument.drawingml.chartshapes+xml"/>
  <Override PartName="/ppt/charts/chart4.xml" ContentType="application/vnd.openxmlformats-officedocument.drawingml.chart+xml"/>
  <Override PartName="/ppt/drawings/drawing3.xml" ContentType="application/vnd.openxmlformats-officedocument.drawingml.chartshapes+xml"/>
  <Override PartName="/ppt/charts/chart5.xml" ContentType="application/vnd.openxmlformats-officedocument.drawingml.chart+xml"/>
  <Override PartName="/ppt/drawings/drawing4.xml" ContentType="application/vnd.openxmlformats-officedocument.drawingml.chartshapes+xml"/>
  <Override PartName="/ppt/charts/chart6.xml" ContentType="application/vnd.openxmlformats-officedocument.drawingml.chart+xml"/>
  <Override PartName="/ppt/drawings/drawing5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sldIdLst>
    <p:sldId id="257" r:id="rId3"/>
    <p:sldId id="259" r:id="rId4"/>
    <p:sldId id="260" r:id="rId5"/>
    <p:sldId id="261" r:id="rId6"/>
    <p:sldId id="273" r:id="rId7"/>
    <p:sldId id="263" r:id="rId8"/>
    <p:sldId id="276" r:id="rId9"/>
    <p:sldId id="266" r:id="rId10"/>
    <p:sldId id="269" r:id="rId11"/>
    <p:sldId id="267" r:id="rId12"/>
    <p:sldId id="274" r:id="rId13"/>
    <p:sldId id="275" r:id="rId14"/>
    <p:sldId id="270" r:id="rId15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Hanzen Christian" initials="HC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15620"/>
    <p:restoredTop sz="99143" autoAdjust="0"/>
  </p:normalViewPr>
  <p:slideViewPr>
    <p:cSldViewPr snapToGrid="0" snapToObjects="1">
      <p:cViewPr>
        <p:scale>
          <a:sx n="105" d="100"/>
          <a:sy n="105" d="100"/>
        </p:scale>
        <p:origin x="-900" y="-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package" Target="../embeddings/Microsoft_Excel_Worksheet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BE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plotArea>
      <c:layout>
        <c:manualLayout>
          <c:layoutTarget val="inner"/>
          <c:xMode val="edge"/>
          <c:yMode val="edge"/>
          <c:x val="9.3599202877418172E-2"/>
          <c:y val="3.6617311564936757E-2"/>
          <c:w val="0.90360102556624866"/>
          <c:h val="0.781379021484926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%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tx2"/>
              </a:solidFill>
            </c:spPr>
          </c:dPt>
          <c:dPt>
            <c:idx val="1"/>
            <c:invertIfNegative val="0"/>
            <c:bubble3D val="0"/>
            <c:spPr>
              <a:solidFill>
                <a:schemeClr val="tx2"/>
              </a:solidFill>
            </c:spPr>
          </c:dPt>
          <c:dPt>
            <c:idx val="2"/>
            <c:invertIfNegative val="0"/>
            <c:bubble3D val="0"/>
            <c:spPr>
              <a:solidFill>
                <a:schemeClr val="accent2">
                  <a:lumMod val="50000"/>
                </a:schemeClr>
              </a:solidFill>
            </c:spPr>
          </c:dPt>
          <c:cat>
            <c:strRef>
              <c:f>Hoja1!$A$2:$A$9</c:f>
              <c:strCache>
                <c:ptCount val="8"/>
                <c:pt idx="0">
                  <c:v>Cíclicas</c:v>
                </c:pt>
                <c:pt idx="1">
                  <c:v>Gestación</c:v>
                </c:pt>
                <c:pt idx="2">
                  <c:v>No cíclicas</c:v>
                </c:pt>
                <c:pt idx="3">
                  <c:v>An tipo 0</c:v>
                </c:pt>
                <c:pt idx="4">
                  <c:v>An tipo I</c:v>
                </c:pt>
                <c:pt idx="5">
                  <c:v>An tipo II</c:v>
                </c:pt>
                <c:pt idx="6">
                  <c:v>An quístico</c:v>
                </c:pt>
                <c:pt idx="7">
                  <c:v>An piometral</c:v>
                </c:pt>
              </c:strCache>
            </c:strRef>
          </c:cat>
          <c:val>
            <c:numRef>
              <c:f>Hoja1!$B$2:$B$9</c:f>
              <c:numCache>
                <c:formatCode>General</c:formatCode>
                <c:ptCount val="8"/>
                <c:pt idx="0">
                  <c:v>55.4</c:v>
                </c:pt>
                <c:pt idx="1">
                  <c:v>4.9000000000000004</c:v>
                </c:pt>
                <c:pt idx="2">
                  <c:v>39.700000000000003</c:v>
                </c:pt>
                <c:pt idx="3">
                  <c:v>5.7</c:v>
                </c:pt>
                <c:pt idx="4">
                  <c:v>14.8</c:v>
                </c:pt>
                <c:pt idx="5">
                  <c:v>16.8</c:v>
                </c:pt>
                <c:pt idx="6">
                  <c:v>2</c:v>
                </c:pt>
                <c:pt idx="7">
                  <c:v>0.4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9407104"/>
        <c:axId val="32940608"/>
      </c:barChart>
      <c:catAx>
        <c:axId val="3940710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lang="fr-BE"/>
            </a:pPr>
            <a:endParaRPr lang="fr-FR"/>
          </a:p>
        </c:txPr>
        <c:crossAx val="32940608"/>
        <c:crosses val="autoZero"/>
        <c:auto val="1"/>
        <c:lblAlgn val="ctr"/>
        <c:lblOffset val="100"/>
        <c:noMultiLvlLbl val="0"/>
      </c:catAx>
      <c:valAx>
        <c:axId val="32940608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lang="fr-BE">
                <a:latin typeface="Arial Narrow" panose="020B0606020202030204" pitchFamily="34" charset="0"/>
              </a:defRPr>
            </a:pPr>
            <a:endParaRPr lang="fr-FR"/>
          </a:p>
        </c:txPr>
        <c:crossAx val="39407104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lang="fr-BE">
                <a:latin typeface="Arial Narrow" panose="020B0606020202030204" pitchFamily="34" charset="0"/>
              </a:defRPr>
            </a:pPr>
            <a:endParaRPr lang="fr-FR"/>
          </a:p>
        </c:txPr>
      </c:dTable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fr-FR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BE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%</c:v>
                </c:pt>
              </c:strCache>
            </c:strRef>
          </c:tx>
          <c:invertIfNegative val="0"/>
          <c:cat>
            <c:strRef>
              <c:f>Feuil1!$A$2:$A$4</c:f>
              <c:strCache>
                <c:ptCount val="3"/>
                <c:pt idx="0">
                  <c:v>Metritis (vaginoscopia)</c:v>
                </c:pt>
                <c:pt idx="1">
                  <c:v>Neumovagina</c:v>
                </c:pt>
                <c:pt idx="2">
                  <c:v>Urovagina </c:v>
                </c:pt>
              </c:strCache>
            </c:strRef>
          </c:cat>
          <c:val>
            <c:numRef>
              <c:f>Feuil1!$B$2:$B$4</c:f>
              <c:numCache>
                <c:formatCode>General</c:formatCode>
                <c:ptCount val="3"/>
                <c:pt idx="0">
                  <c:v>12.1</c:v>
                </c:pt>
                <c:pt idx="1">
                  <c:v>33.1</c:v>
                </c:pt>
                <c:pt idx="2">
                  <c:v>14.7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9515648"/>
        <c:axId val="32945792"/>
      </c:barChart>
      <c:catAx>
        <c:axId val="395156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lang="fr-BE"/>
            </a:pPr>
            <a:endParaRPr lang="fr-FR"/>
          </a:p>
        </c:txPr>
        <c:crossAx val="32945792"/>
        <c:crosses val="autoZero"/>
        <c:auto val="1"/>
        <c:lblAlgn val="ctr"/>
        <c:lblOffset val="100"/>
        <c:noMultiLvlLbl val="0"/>
      </c:catAx>
      <c:valAx>
        <c:axId val="32945792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lang="fr-BE"/>
            </a:pPr>
            <a:endParaRPr lang="fr-FR"/>
          </a:p>
        </c:txPr>
        <c:crossAx val="39515648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lang="fr-BE"/>
            </a:pPr>
            <a:endParaRPr lang="fr-FR"/>
          </a:p>
        </c:txPr>
      </c:dTable>
    </c:plotArea>
    <c:plotVisOnly val="1"/>
    <c:dispBlanksAs val="gap"/>
    <c:showDLblsOverMax val="0"/>
  </c:chart>
  <c:txPr>
    <a:bodyPr/>
    <a:lstStyle/>
    <a:p>
      <a:pPr>
        <a:defRPr sz="1800"/>
      </a:pPr>
      <a:endParaRPr lang="fr-F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BE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% de tipo 0</c:v>
                </c:pt>
              </c:strCache>
            </c:strRef>
          </c:tx>
          <c:invertIfNegative val="0"/>
          <c:cat>
            <c:strRef>
              <c:f>Hoja1!$A$2:$A$4</c:f>
              <c:strCache>
                <c:ptCount val="3"/>
                <c:pt idx="0">
                  <c:v>&lt; 6años</c:v>
                </c:pt>
                <c:pt idx="1">
                  <c:v>&gt; 6 y ≤ 10 años</c:v>
                </c:pt>
                <c:pt idx="2">
                  <c:v>&gt; 10 años</c:v>
                </c:pt>
              </c:strCache>
            </c:strRef>
          </c:cat>
          <c:val>
            <c:numRef>
              <c:f>Hoja1!$B$2:$B$4</c:f>
              <c:numCache>
                <c:formatCode>General</c:formatCode>
                <c:ptCount val="3"/>
                <c:pt idx="0">
                  <c:v>9.1</c:v>
                </c:pt>
                <c:pt idx="1">
                  <c:v>5.0999999999999996</c:v>
                </c:pt>
                <c:pt idx="2">
                  <c:v>2.9</c:v>
                </c:pt>
              </c:numCache>
            </c:numRef>
          </c:val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% de tipo I</c:v>
                </c:pt>
              </c:strCache>
            </c:strRef>
          </c:tx>
          <c:invertIfNegative val="0"/>
          <c:cat>
            <c:strRef>
              <c:f>Hoja1!$A$2:$A$4</c:f>
              <c:strCache>
                <c:ptCount val="3"/>
                <c:pt idx="0">
                  <c:v>&lt; 6años</c:v>
                </c:pt>
                <c:pt idx="1">
                  <c:v>&gt; 6 y ≤ 10 años</c:v>
                </c:pt>
                <c:pt idx="2">
                  <c:v>&gt; 10 años</c:v>
                </c:pt>
              </c:strCache>
            </c:strRef>
          </c:cat>
          <c:val>
            <c:numRef>
              <c:f>Hoja1!$C$2:$C$4</c:f>
              <c:numCache>
                <c:formatCode>General</c:formatCode>
                <c:ptCount val="3"/>
                <c:pt idx="0">
                  <c:v>16</c:v>
                </c:pt>
                <c:pt idx="1">
                  <c:v>8.9</c:v>
                </c:pt>
                <c:pt idx="2">
                  <c:v>18.899999999999999</c:v>
                </c:pt>
              </c:numCache>
            </c:numRef>
          </c:val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% de tipo II</c:v>
                </c:pt>
              </c:strCache>
            </c:strRef>
          </c:tx>
          <c:invertIfNegative val="0"/>
          <c:cat>
            <c:strRef>
              <c:f>Hoja1!$A$2:$A$4</c:f>
              <c:strCache>
                <c:ptCount val="3"/>
                <c:pt idx="0">
                  <c:v>&lt; 6años</c:v>
                </c:pt>
                <c:pt idx="1">
                  <c:v>&gt; 6 y ≤ 10 años</c:v>
                </c:pt>
                <c:pt idx="2">
                  <c:v>&gt; 10 años</c:v>
                </c:pt>
              </c:strCache>
            </c:strRef>
          </c:cat>
          <c:val>
            <c:numRef>
              <c:f>Hoja1!$D$2:$D$4</c:f>
              <c:numCache>
                <c:formatCode>General</c:formatCode>
                <c:ptCount val="3"/>
                <c:pt idx="0">
                  <c:v>18.899999999999999</c:v>
                </c:pt>
                <c:pt idx="1">
                  <c:v>14</c:v>
                </c:pt>
                <c:pt idx="2">
                  <c:v>17.100000000000001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9552000"/>
        <c:axId val="42033152"/>
      </c:barChart>
      <c:catAx>
        <c:axId val="3955200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lang="fr-BE"/>
            </a:pPr>
            <a:endParaRPr lang="fr-FR"/>
          </a:p>
        </c:txPr>
        <c:crossAx val="42033152"/>
        <c:crosses val="autoZero"/>
        <c:auto val="1"/>
        <c:lblAlgn val="ctr"/>
        <c:lblOffset val="100"/>
        <c:noMultiLvlLbl val="0"/>
      </c:catAx>
      <c:valAx>
        <c:axId val="42033152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lang="fr-BE"/>
                </a:pPr>
                <a:r>
                  <a:rPr lang="es-ES_tradnl" dirty="0" smtClean="0"/>
                  <a:t>%</a:t>
                </a:r>
                <a:endParaRPr lang="es-ES" dirty="0"/>
              </a:p>
            </c:rich>
          </c:tx>
          <c:layout>
            <c:manualLayout>
              <c:xMode val="edge"/>
              <c:yMode val="edge"/>
              <c:x val="4.4753086419753133E-2"/>
              <c:y val="0.32529651700643597"/>
            </c:manualLayout>
          </c:layout>
          <c:overlay val="0"/>
        </c:title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lang="fr-BE"/>
            </a:pPr>
            <a:endParaRPr lang="fr-FR"/>
          </a:p>
        </c:txPr>
        <c:crossAx val="39552000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lang="fr-BE"/>
            </a:pPr>
            <a:endParaRPr lang="fr-FR"/>
          </a:p>
        </c:txPr>
      </c:dTable>
    </c:plotArea>
    <c:plotVisOnly val="1"/>
    <c:dispBlanksAs val="gap"/>
    <c:showDLblsOverMax val="0"/>
  </c:chart>
  <c:txPr>
    <a:bodyPr/>
    <a:lstStyle/>
    <a:p>
      <a:pPr>
        <a:defRPr sz="1800"/>
      </a:pPr>
      <a:endParaRPr lang="fr-FR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BE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600582574229367"/>
          <c:y val="5.2905243838566325E-2"/>
          <c:w val="0.77534229273413835"/>
          <c:h val="0.6469674747828848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% de tipo 0</c:v>
                </c:pt>
              </c:strCache>
            </c:strRef>
          </c:tx>
          <c:invertIfNegative val="0"/>
          <c:cat>
            <c:strRef>
              <c:f>Hoja1!$A$2:$A$4</c:f>
              <c:strCache>
                <c:ptCount val="3"/>
                <c:pt idx="0">
                  <c:v>CC:&lt; 2,5</c:v>
                </c:pt>
                <c:pt idx="1">
                  <c:v>≥ 2,5 y ≤3,5</c:v>
                </c:pt>
                <c:pt idx="2">
                  <c:v> &gt; 3,5</c:v>
                </c:pt>
              </c:strCache>
            </c:strRef>
          </c:cat>
          <c:val>
            <c:numRef>
              <c:f>Hoja1!$B$2:$B$4</c:f>
              <c:numCache>
                <c:formatCode>General</c:formatCode>
                <c:ptCount val="3"/>
                <c:pt idx="0">
                  <c:v>11.1</c:v>
                </c:pt>
                <c:pt idx="1">
                  <c:v>2.7</c:v>
                </c:pt>
                <c:pt idx="2">
                  <c:v>0</c:v>
                </c:pt>
              </c:numCache>
            </c:numRef>
          </c:val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% de tipo I</c:v>
                </c:pt>
              </c:strCache>
            </c:strRef>
          </c:tx>
          <c:invertIfNegative val="0"/>
          <c:cat>
            <c:strRef>
              <c:f>Hoja1!$A$2:$A$4</c:f>
              <c:strCache>
                <c:ptCount val="3"/>
                <c:pt idx="0">
                  <c:v>CC:&lt; 2,5</c:v>
                </c:pt>
                <c:pt idx="1">
                  <c:v>≥ 2,5 y ≤3,5</c:v>
                </c:pt>
                <c:pt idx="2">
                  <c:v> &gt; 3,5</c:v>
                </c:pt>
              </c:strCache>
            </c:strRef>
          </c:cat>
          <c:val>
            <c:numRef>
              <c:f>Hoja1!$C$2:$C$4</c:f>
              <c:numCache>
                <c:formatCode>General</c:formatCode>
                <c:ptCount val="3"/>
                <c:pt idx="0">
                  <c:v>29.3</c:v>
                </c:pt>
                <c:pt idx="1">
                  <c:v>6</c:v>
                </c:pt>
                <c:pt idx="2">
                  <c:v>0</c:v>
                </c:pt>
              </c:numCache>
            </c:numRef>
          </c:val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% de tipo II</c:v>
                </c:pt>
              </c:strCache>
            </c:strRef>
          </c:tx>
          <c:invertIfNegative val="0"/>
          <c:cat>
            <c:strRef>
              <c:f>Hoja1!$A$2:$A$4</c:f>
              <c:strCache>
                <c:ptCount val="3"/>
                <c:pt idx="0">
                  <c:v>CC:&lt; 2,5</c:v>
                </c:pt>
                <c:pt idx="1">
                  <c:v>≥ 2,5 y ≤3,5</c:v>
                </c:pt>
                <c:pt idx="2">
                  <c:v> &gt; 3,5</c:v>
                </c:pt>
              </c:strCache>
            </c:strRef>
          </c:cat>
          <c:val>
            <c:numRef>
              <c:f>Hoja1!$D$2:$D$4</c:f>
              <c:numCache>
                <c:formatCode>General</c:formatCode>
                <c:ptCount val="3"/>
                <c:pt idx="0">
                  <c:v>28.8</c:v>
                </c:pt>
                <c:pt idx="1">
                  <c:v>12.7</c:v>
                </c:pt>
                <c:pt idx="2">
                  <c:v>18.100000000000001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2078208"/>
        <c:axId val="42035456"/>
      </c:barChart>
      <c:catAx>
        <c:axId val="4207820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lang="fr-BE"/>
            </a:pPr>
            <a:endParaRPr lang="fr-FR"/>
          </a:p>
        </c:txPr>
        <c:crossAx val="42035456"/>
        <c:crosses val="autoZero"/>
        <c:auto val="1"/>
        <c:lblAlgn val="ctr"/>
        <c:lblOffset val="100"/>
        <c:noMultiLvlLbl val="0"/>
      </c:catAx>
      <c:valAx>
        <c:axId val="42035456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lang="fr-BE"/>
                </a:pPr>
                <a:r>
                  <a:rPr lang="es-ES_tradnl" dirty="0" smtClean="0"/>
                  <a:t>%</a:t>
                </a:r>
                <a:endParaRPr lang="es-ES" dirty="0"/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lang="fr-BE"/>
            </a:pPr>
            <a:endParaRPr lang="fr-FR"/>
          </a:p>
        </c:txPr>
        <c:crossAx val="42078208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lang="fr-BE"/>
            </a:pPr>
            <a:endParaRPr lang="fr-FR"/>
          </a:p>
        </c:txPr>
      </c:dTable>
    </c:plotArea>
    <c:plotVisOnly val="1"/>
    <c:dispBlanksAs val="gap"/>
    <c:showDLblsOverMax val="0"/>
  </c:chart>
  <c:txPr>
    <a:bodyPr/>
    <a:lstStyle/>
    <a:p>
      <a:pPr>
        <a:defRPr sz="1800"/>
      </a:pPr>
      <a:endParaRPr lang="fr-FR"/>
    </a:p>
  </c:tx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BE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2565346584575511"/>
          <c:y val="4.7693899913937021E-2"/>
          <c:w val="0.77534229273413868"/>
          <c:h val="0.6469674747828848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% neumovagina</c:v>
                </c:pt>
              </c:strCache>
            </c:strRef>
          </c:tx>
          <c:invertIfNegative val="0"/>
          <c:cat>
            <c:strRef>
              <c:f>Hoja1!$A$2:$A$4</c:f>
              <c:strCache>
                <c:ptCount val="3"/>
                <c:pt idx="0">
                  <c:v>≤ 6 años</c:v>
                </c:pt>
                <c:pt idx="1">
                  <c:v>&gt; 6 y ≤10</c:v>
                </c:pt>
                <c:pt idx="2">
                  <c:v>&gt;10</c:v>
                </c:pt>
              </c:strCache>
            </c:strRef>
          </c:cat>
          <c:val>
            <c:numRef>
              <c:f>Hoja1!$B$2:$B$4</c:f>
              <c:numCache>
                <c:formatCode>General</c:formatCode>
                <c:ptCount val="3"/>
                <c:pt idx="0">
                  <c:v>28.6</c:v>
                </c:pt>
                <c:pt idx="1">
                  <c:v>29.9</c:v>
                </c:pt>
                <c:pt idx="2">
                  <c:v>40.6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3898880"/>
        <c:axId val="42037760"/>
      </c:barChart>
      <c:catAx>
        <c:axId val="4389888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lang="fr-BE"/>
            </a:pPr>
            <a:endParaRPr lang="fr-FR"/>
          </a:p>
        </c:txPr>
        <c:crossAx val="42037760"/>
        <c:crosses val="autoZero"/>
        <c:auto val="1"/>
        <c:lblAlgn val="ctr"/>
        <c:lblOffset val="100"/>
        <c:noMultiLvlLbl val="0"/>
      </c:catAx>
      <c:valAx>
        <c:axId val="42037760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lang="fr-BE"/>
                </a:pPr>
                <a:r>
                  <a:rPr lang="es-ES_tradnl" dirty="0" smtClean="0"/>
                  <a:t>%</a:t>
                </a:r>
                <a:endParaRPr lang="es-ES" dirty="0"/>
              </a:p>
            </c:rich>
          </c:tx>
          <c:layout>
            <c:manualLayout>
              <c:xMode val="edge"/>
              <c:yMode val="edge"/>
              <c:x val="0.11714464636734297"/>
              <c:y val="0.32386527783749419"/>
            </c:manualLayout>
          </c:layout>
          <c:overlay val="0"/>
        </c:title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lang="fr-BE"/>
            </a:pPr>
            <a:endParaRPr lang="fr-FR"/>
          </a:p>
        </c:txPr>
        <c:crossAx val="43898880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lang="fr-BE"/>
            </a:pPr>
            <a:endParaRPr lang="fr-FR"/>
          </a:p>
        </c:txPr>
      </c:dTable>
    </c:plotArea>
    <c:plotVisOnly val="1"/>
    <c:dispBlanksAs val="gap"/>
    <c:showDLblsOverMax val="0"/>
  </c:chart>
  <c:txPr>
    <a:bodyPr/>
    <a:lstStyle/>
    <a:p>
      <a:pPr>
        <a:defRPr sz="1800"/>
      </a:pPr>
      <a:endParaRPr lang="fr-FR"/>
    </a:p>
  </c:txPr>
  <c:externalData r:id="rId1">
    <c:autoUpdate val="0"/>
  </c:externalData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BE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60804365563857"/>
          <c:y val="4.9011470934200357E-2"/>
          <c:w val="0.77534229273413913"/>
          <c:h val="0.6469674747828848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% urovagina</c:v>
                </c:pt>
              </c:strCache>
            </c:strRef>
          </c:tx>
          <c:invertIfNegative val="0"/>
          <c:cat>
            <c:strRef>
              <c:f>Hoja1!$A$2:$A$4</c:f>
              <c:strCache>
                <c:ptCount val="3"/>
                <c:pt idx="0">
                  <c:v>CC : &lt; 2,5</c:v>
                </c:pt>
                <c:pt idx="1">
                  <c:v>CC : ≥ 2,5 y ≤3,5</c:v>
                </c:pt>
                <c:pt idx="2">
                  <c:v>CC : &gt;3,5</c:v>
                </c:pt>
              </c:strCache>
            </c:strRef>
          </c:cat>
          <c:val>
            <c:numRef>
              <c:f>Hoja1!$B$2:$B$4</c:f>
              <c:numCache>
                <c:formatCode>General</c:formatCode>
                <c:ptCount val="3"/>
                <c:pt idx="0">
                  <c:v>24.9</c:v>
                </c:pt>
                <c:pt idx="1">
                  <c:v>10.1</c:v>
                </c:pt>
                <c:pt idx="2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3913216"/>
        <c:axId val="42040064"/>
      </c:barChart>
      <c:catAx>
        <c:axId val="4391321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lang="fr-BE"/>
            </a:pPr>
            <a:endParaRPr lang="fr-FR"/>
          </a:p>
        </c:txPr>
        <c:crossAx val="42040064"/>
        <c:crosses val="autoZero"/>
        <c:auto val="1"/>
        <c:lblAlgn val="ctr"/>
        <c:lblOffset val="100"/>
        <c:noMultiLvlLbl val="0"/>
      </c:catAx>
      <c:valAx>
        <c:axId val="42040064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lang="fr-BE"/>
                </a:pPr>
                <a:r>
                  <a:rPr lang="es-ES_tradnl" dirty="0" smtClean="0"/>
                  <a:t>%</a:t>
                </a:r>
                <a:endParaRPr lang="es-ES" dirty="0"/>
              </a:p>
            </c:rich>
          </c:tx>
          <c:layout>
            <c:manualLayout>
              <c:xMode val="edge"/>
              <c:yMode val="edge"/>
              <c:x val="0.1025883360293062"/>
              <c:y val="0.3274901121533938"/>
            </c:manualLayout>
          </c:layout>
          <c:overlay val="0"/>
        </c:title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lang="fr-BE"/>
            </a:pPr>
            <a:endParaRPr lang="fr-FR"/>
          </a:p>
        </c:txPr>
        <c:crossAx val="43913216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lang="fr-BE"/>
            </a:pPr>
            <a:endParaRPr lang="fr-FR"/>
          </a:p>
        </c:txPr>
      </c:dTable>
    </c:plotArea>
    <c:plotVisOnly val="1"/>
    <c:dispBlanksAs val="gap"/>
    <c:showDLblsOverMax val="0"/>
  </c:chart>
  <c:txPr>
    <a:bodyPr/>
    <a:lstStyle/>
    <a:p>
      <a:pPr>
        <a:defRPr sz="1800"/>
      </a:pPr>
      <a:endParaRPr lang="fr-FR"/>
    </a:p>
  </c:txPr>
  <c:externalData r:id="rId1">
    <c:autoUpdate val="0"/>
  </c:externalData>
  <c:userShapes r:id="rId2"/>
</c:chartSpace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4-06-18T17:20:25.004" idx="1">
    <p:pos x="10" y="10"/>
    <p:text>Mettre des flèches vers les figures la 2ème figure correspond à l'ansotrus typo 1 mais mais 0</p:text>
  </p:cm>
</p:cmLst>
</file>

<file path=ppt/drawing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microsoft.com/office/2007/relationships/hdphoto" Target="../media/hdphoto1.wdp"/><Relationship Id="rId1" Type="http://schemas.openxmlformats.org/officeDocument/2006/relationships/image" Target="../media/image6.png"/><Relationship Id="rId5" Type="http://schemas.openxmlformats.org/officeDocument/2006/relationships/image" Target="../media/image8.png"/><Relationship Id="rId4" Type="http://schemas.microsoft.com/office/2007/relationships/hdphoto" Target="../media/hdphoto2.wdp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0.68569</cdr:x>
      <cdr:y>0</cdr:y>
    </cdr:from>
    <cdr:to>
      <cdr:x>0.86416</cdr:x>
      <cdr:y>0.26196</cdr:y>
    </cdr:to>
    <cdr:pic>
      <cdr:nvPicPr>
        <cdr:cNvPr id="2" name="4 Imagen" descr="Follicular cyst 2.jpg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>
          <a:extLst>
            <a:ext uri="{BEBA8EAE-BF5A-486C-A8C5-ECC9F3942E4B}">
              <a14:imgProps xmlns:a14="http://schemas.microsoft.com/office/drawing/2010/main">
                <a14:imgLayer r:embed="rId2">
                  <a14:imgEffect>
                    <a14:brightnessContrast bright="30000"/>
                  </a14:imgEffect>
                </a14:imgLayer>
              </a14:imgProps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5642975" y="0"/>
          <a:ext cx="1468733" cy="1380335"/>
        </a:xfrm>
        <a:prstGeom xmlns:a="http://schemas.openxmlformats.org/drawingml/2006/main" prst="rect">
          <a:avLst/>
        </a:prstGeom>
        <a:ln xmlns:a="http://schemas.openxmlformats.org/drawingml/2006/main">
          <a:solidFill>
            <a:schemeClr val="tx1"/>
          </a:solidFill>
        </a:ln>
      </cdr:spPr>
    </cdr:pic>
  </cdr:relSizeAnchor>
  <cdr:relSizeAnchor xmlns:cdr="http://schemas.openxmlformats.org/drawingml/2006/chartDrawing">
    <cdr:from>
      <cdr:x>0.49598</cdr:x>
      <cdr:y>0</cdr:y>
    </cdr:from>
    <cdr:to>
      <cdr:x>0.67282</cdr:x>
      <cdr:y>0.26149</cdr:y>
    </cdr:to>
    <cdr:pic>
      <cdr:nvPicPr>
        <cdr:cNvPr id="3" name="5 Imagen" descr="Follicule De Graaf.jpg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3">
          <a:extLst>
            <a:ext uri="{BEBA8EAE-BF5A-486C-A8C5-ECC9F3942E4B}">
              <a14:imgProps xmlns:a14="http://schemas.microsoft.com/office/drawing/2010/main">
                <a14:imgLayer r:embed="rId4">
                  <a14:imgEffect>
                    <a14:brightnessContrast bright="26000"/>
                  </a14:imgEffect>
                </a14:imgLayer>
              </a14:imgProps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4081714" y="0"/>
          <a:ext cx="1455351" cy="1377863"/>
        </a:xfrm>
        <a:prstGeom xmlns:a="http://schemas.openxmlformats.org/drawingml/2006/main" prst="rect">
          <a:avLst/>
        </a:prstGeom>
        <a:ln xmlns:a="http://schemas.openxmlformats.org/drawingml/2006/main">
          <a:solidFill>
            <a:schemeClr val="tx1"/>
          </a:solidFill>
        </a:ln>
      </cdr:spPr>
    </cdr:pic>
  </cdr:relSizeAnchor>
  <cdr:relSizeAnchor xmlns:cdr="http://schemas.openxmlformats.org/drawingml/2006/chartDrawing">
    <cdr:from>
      <cdr:x>0.17075</cdr:x>
      <cdr:y>0</cdr:y>
    </cdr:from>
    <cdr:to>
      <cdr:x>0.30925</cdr:x>
      <cdr:y>0.2145</cdr:y>
    </cdr:to>
    <cdr:pic>
      <cdr:nvPicPr>
        <cdr:cNvPr id="5" name="Image 4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5">
          <a:extLst>
            <a:ext uri="{28A0092B-C50C-407E-A947-70E740481C1C}">
              <a14:useLocalDpi xmlns:a14="http://schemas.microsoft.com/office/drawing/2010/main" val="0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1405204" y="0"/>
          <a:ext cx="1139800" cy="1130250"/>
        </a:xfrm>
        <a:prstGeom xmlns:a="http://schemas.openxmlformats.org/drawingml/2006/main" prst="rect">
          <a:avLst/>
        </a:prstGeom>
        <a:ln xmlns:a="http://schemas.openxmlformats.org/drawingml/2006/main">
          <a:solidFill>
            <a:schemeClr val="tx1"/>
          </a:solidFill>
        </a:ln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0.33613</cdr:x>
      <cdr:y>0.76007</cdr:y>
    </cdr:from>
    <cdr:to>
      <cdr:x>0.4027</cdr:x>
      <cdr:y>0.83488</cdr:y>
    </cdr:to>
    <cdr:sp macro="" textlink="">
      <cdr:nvSpPr>
        <cdr:cNvPr id="2" name="ZoneTexte 4"/>
        <cdr:cNvSpPr txBox="1"/>
      </cdr:nvSpPr>
      <cdr:spPr>
        <a:xfrm xmlns:a="http://schemas.openxmlformats.org/drawingml/2006/main" flipH="1">
          <a:off x="2766190" y="3440060"/>
          <a:ext cx="547840" cy="33855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fr-BE" sz="1600" dirty="0">
              <a:latin typeface="Arial Narrow" panose="020B0606020202030204" pitchFamily="34" charset="0"/>
            </a:rPr>
            <a:t>a</a:t>
          </a:r>
        </a:p>
      </cdr:txBody>
    </cdr:sp>
  </cdr:relSizeAnchor>
  <cdr:relSizeAnchor xmlns:cdr="http://schemas.openxmlformats.org/drawingml/2006/chartDrawing">
    <cdr:from>
      <cdr:x>0.59961</cdr:x>
      <cdr:y>0.75973</cdr:y>
    </cdr:from>
    <cdr:to>
      <cdr:x>0.66618</cdr:x>
      <cdr:y>0.83454</cdr:y>
    </cdr:to>
    <cdr:sp macro="" textlink="">
      <cdr:nvSpPr>
        <cdr:cNvPr id="3" name="ZoneTexte 4"/>
        <cdr:cNvSpPr txBox="1"/>
      </cdr:nvSpPr>
      <cdr:spPr>
        <a:xfrm xmlns:a="http://schemas.openxmlformats.org/drawingml/2006/main" flipH="1">
          <a:off x="4934548" y="3438527"/>
          <a:ext cx="547840" cy="33855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fr-BE" sz="1600" dirty="0" smtClean="0">
              <a:latin typeface="Arial Narrow" panose="020B0606020202030204" pitchFamily="34" charset="0"/>
            </a:rPr>
            <a:t>ab</a:t>
          </a:r>
          <a:endParaRPr lang="fr-BE" sz="1600" dirty="0">
            <a:latin typeface="Arial Narrow" panose="020B0606020202030204" pitchFamily="34" charset="0"/>
          </a:endParaRPr>
        </a:p>
      </cdr:txBody>
    </cdr:sp>
  </cdr:relSizeAnchor>
  <cdr:relSizeAnchor xmlns:cdr="http://schemas.openxmlformats.org/drawingml/2006/chartDrawing">
    <cdr:from>
      <cdr:x>0.60253</cdr:x>
      <cdr:y>0.83454</cdr:y>
    </cdr:from>
    <cdr:to>
      <cdr:x>0.6691</cdr:x>
      <cdr:y>0.90934</cdr:y>
    </cdr:to>
    <cdr:sp macro="" textlink="">
      <cdr:nvSpPr>
        <cdr:cNvPr id="4" name="ZoneTexte 4"/>
        <cdr:cNvSpPr txBox="1"/>
      </cdr:nvSpPr>
      <cdr:spPr>
        <a:xfrm xmlns:a="http://schemas.openxmlformats.org/drawingml/2006/main" flipH="1">
          <a:off x="4958611" y="3777081"/>
          <a:ext cx="547840" cy="33855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fr-BE" sz="1600" dirty="0">
              <a:latin typeface="Arial Narrow" panose="020B0606020202030204" pitchFamily="34" charset="0"/>
            </a:rPr>
            <a:t>b</a:t>
          </a:r>
        </a:p>
      </cdr:txBody>
    </cdr:sp>
  </cdr:relSizeAnchor>
  <cdr:relSizeAnchor xmlns:cdr="http://schemas.openxmlformats.org/drawingml/2006/chartDrawing">
    <cdr:from>
      <cdr:x>0.86569</cdr:x>
      <cdr:y>0.75157</cdr:y>
    </cdr:from>
    <cdr:to>
      <cdr:x>0.93226</cdr:x>
      <cdr:y>0.82638</cdr:y>
    </cdr:to>
    <cdr:sp macro="" textlink="">
      <cdr:nvSpPr>
        <cdr:cNvPr id="5" name="ZoneTexte 4"/>
        <cdr:cNvSpPr txBox="1"/>
      </cdr:nvSpPr>
      <cdr:spPr>
        <a:xfrm xmlns:a="http://schemas.openxmlformats.org/drawingml/2006/main" flipH="1">
          <a:off x="7124295" y="3401597"/>
          <a:ext cx="547840" cy="33855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fr-BE" sz="1600" dirty="0" smtClean="0">
              <a:latin typeface="Arial Narrow" panose="020B0606020202030204" pitchFamily="34" charset="0"/>
            </a:rPr>
            <a:t>b</a:t>
          </a:r>
          <a:endParaRPr lang="fr-BE" sz="1600" dirty="0">
            <a:latin typeface="Arial Narrow" panose="020B0606020202030204" pitchFamily="34" charset="0"/>
          </a:endParaRPr>
        </a:p>
      </cdr:txBody>
    </cdr:sp>
  </cdr:relSizeAnchor>
  <cdr:relSizeAnchor xmlns:cdr="http://schemas.openxmlformats.org/drawingml/2006/chartDrawing">
    <cdr:from>
      <cdr:x>0.87154</cdr:x>
      <cdr:y>0.82372</cdr:y>
    </cdr:from>
    <cdr:to>
      <cdr:x>0.93811</cdr:x>
      <cdr:y>0.89852</cdr:y>
    </cdr:to>
    <cdr:sp macro="" textlink="">
      <cdr:nvSpPr>
        <cdr:cNvPr id="6" name="ZoneTexte 4"/>
        <cdr:cNvSpPr txBox="1"/>
      </cdr:nvSpPr>
      <cdr:spPr>
        <a:xfrm xmlns:a="http://schemas.openxmlformats.org/drawingml/2006/main" flipH="1">
          <a:off x="7172422" y="3728120"/>
          <a:ext cx="547840" cy="33855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fr-BE" sz="1600" dirty="0">
              <a:latin typeface="Arial Narrow" panose="020B0606020202030204" pitchFamily="34" charset="0"/>
            </a:rPr>
            <a:t>a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0.35664</cdr:x>
      <cdr:y>0.76675</cdr:y>
    </cdr:from>
    <cdr:to>
      <cdr:x>0.42721</cdr:x>
      <cdr:y>0.83554</cdr:y>
    </cdr:to>
    <cdr:sp macro="" textlink="">
      <cdr:nvSpPr>
        <cdr:cNvPr id="2" name="ZoneTexte 4"/>
        <cdr:cNvSpPr txBox="1"/>
      </cdr:nvSpPr>
      <cdr:spPr>
        <a:xfrm xmlns:a="http://schemas.openxmlformats.org/drawingml/2006/main" flipH="1">
          <a:off x="2969349" y="3999012"/>
          <a:ext cx="587555" cy="358778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fr-BE" sz="1600" dirty="0" smtClean="0">
              <a:latin typeface="Arial Narrow" panose="020B0606020202030204" pitchFamily="34" charset="0"/>
            </a:rPr>
            <a:t>a</a:t>
          </a:r>
          <a:endParaRPr lang="fr-BE" sz="1600" dirty="0">
            <a:latin typeface="Arial Narrow" panose="020B0606020202030204" pitchFamily="34" charset="0"/>
          </a:endParaRPr>
        </a:p>
      </cdr:txBody>
    </cdr:sp>
  </cdr:relSizeAnchor>
  <cdr:relSizeAnchor xmlns:cdr="http://schemas.openxmlformats.org/drawingml/2006/chartDrawing">
    <cdr:from>
      <cdr:x>0.35944</cdr:x>
      <cdr:y>0.82614</cdr:y>
    </cdr:from>
    <cdr:to>
      <cdr:x>0.43001</cdr:x>
      <cdr:y>0.89493</cdr:y>
    </cdr:to>
    <cdr:sp macro="" textlink="">
      <cdr:nvSpPr>
        <cdr:cNvPr id="3" name="ZoneTexte 4"/>
        <cdr:cNvSpPr txBox="1"/>
      </cdr:nvSpPr>
      <cdr:spPr>
        <a:xfrm xmlns:a="http://schemas.openxmlformats.org/drawingml/2006/main" flipH="1">
          <a:off x="2790253" y="4065702"/>
          <a:ext cx="547840" cy="33855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fr-BE" sz="1600" dirty="0">
              <a:latin typeface="Arial Narrow" panose="020B0606020202030204" pitchFamily="34" charset="0"/>
            </a:rPr>
            <a:t>a</a:t>
          </a:r>
        </a:p>
      </cdr:txBody>
    </cdr:sp>
  </cdr:relSizeAnchor>
  <cdr:relSizeAnchor xmlns:cdr="http://schemas.openxmlformats.org/drawingml/2006/chartDrawing">
    <cdr:from>
      <cdr:x>0.60618</cdr:x>
      <cdr:y>0.77562</cdr:y>
    </cdr:from>
    <cdr:to>
      <cdr:x>0.67675</cdr:x>
      <cdr:y>0.84441</cdr:y>
    </cdr:to>
    <cdr:sp macro="" textlink="">
      <cdr:nvSpPr>
        <cdr:cNvPr id="4" name="ZoneTexte 4"/>
        <cdr:cNvSpPr txBox="1"/>
      </cdr:nvSpPr>
      <cdr:spPr>
        <a:xfrm xmlns:a="http://schemas.openxmlformats.org/drawingml/2006/main" flipH="1">
          <a:off x="5046982" y="4045299"/>
          <a:ext cx="587555" cy="35877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fr-BE" sz="1600" dirty="0">
              <a:latin typeface="Arial Narrow" panose="020B0606020202030204" pitchFamily="34" charset="0"/>
            </a:rPr>
            <a:t>b</a:t>
          </a:r>
        </a:p>
      </cdr:txBody>
    </cdr:sp>
  </cdr:relSizeAnchor>
  <cdr:relSizeAnchor xmlns:cdr="http://schemas.openxmlformats.org/drawingml/2006/chartDrawing">
    <cdr:from>
      <cdr:x>0.60278</cdr:x>
      <cdr:y>0.83103</cdr:y>
    </cdr:from>
    <cdr:to>
      <cdr:x>0.67335</cdr:x>
      <cdr:y>0.89982</cdr:y>
    </cdr:to>
    <cdr:sp macro="" textlink="">
      <cdr:nvSpPr>
        <cdr:cNvPr id="5" name="ZoneTexte 4"/>
        <cdr:cNvSpPr txBox="1"/>
      </cdr:nvSpPr>
      <cdr:spPr>
        <a:xfrm xmlns:a="http://schemas.openxmlformats.org/drawingml/2006/main" flipH="1">
          <a:off x="4679212" y="4089765"/>
          <a:ext cx="547840" cy="33855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fr-BE" sz="1600" dirty="0">
              <a:latin typeface="Arial Narrow" panose="020B0606020202030204" pitchFamily="34" charset="0"/>
            </a:rPr>
            <a:t>b</a:t>
          </a:r>
        </a:p>
      </cdr:txBody>
    </cdr:sp>
  </cdr:relSizeAnchor>
  <cdr:relSizeAnchor xmlns:cdr="http://schemas.openxmlformats.org/drawingml/2006/chartDrawing">
    <cdr:from>
      <cdr:x>0.85756</cdr:x>
      <cdr:y>0.77164</cdr:y>
    </cdr:from>
    <cdr:to>
      <cdr:x>0.92813</cdr:x>
      <cdr:y>0.84043</cdr:y>
    </cdr:to>
    <cdr:sp macro="" textlink="">
      <cdr:nvSpPr>
        <cdr:cNvPr id="6" name="ZoneTexte 4"/>
        <cdr:cNvSpPr txBox="1"/>
      </cdr:nvSpPr>
      <cdr:spPr>
        <a:xfrm xmlns:a="http://schemas.openxmlformats.org/drawingml/2006/main" flipH="1">
          <a:off x="7139952" y="4024517"/>
          <a:ext cx="587556" cy="35877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fr-BE" sz="1600" dirty="0">
              <a:latin typeface="Arial Narrow" panose="020B0606020202030204" pitchFamily="34" charset="0"/>
            </a:rPr>
            <a:t>b</a:t>
          </a:r>
        </a:p>
      </cdr:txBody>
    </cdr:sp>
  </cdr:relSizeAnchor>
  <cdr:relSizeAnchor xmlns:cdr="http://schemas.openxmlformats.org/drawingml/2006/chartDrawing">
    <cdr:from>
      <cdr:x>0.86471</cdr:x>
      <cdr:y>0.82859</cdr:y>
    </cdr:from>
    <cdr:to>
      <cdr:x>0.93528</cdr:x>
      <cdr:y>0.89738</cdr:y>
    </cdr:to>
    <cdr:sp macro="" textlink="">
      <cdr:nvSpPr>
        <cdr:cNvPr id="7" name="ZoneTexte 4"/>
        <cdr:cNvSpPr txBox="1"/>
      </cdr:nvSpPr>
      <cdr:spPr>
        <a:xfrm xmlns:a="http://schemas.openxmlformats.org/drawingml/2006/main" flipH="1">
          <a:off x="6712548" y="4077733"/>
          <a:ext cx="547840" cy="33855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fr-BE" sz="1600" dirty="0" smtClean="0">
              <a:latin typeface="Arial Narrow" panose="020B0606020202030204" pitchFamily="34" charset="0"/>
            </a:rPr>
            <a:t>c</a:t>
          </a:r>
          <a:endParaRPr lang="fr-BE" sz="1600" dirty="0">
            <a:latin typeface="Arial Narrow" panose="020B0606020202030204" pitchFamily="34" charset="0"/>
          </a:endParaRP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0.41722</cdr:x>
      <cdr:y>0.82841</cdr:y>
    </cdr:from>
    <cdr:to>
      <cdr:x>0.49479</cdr:x>
      <cdr:y>0.91168</cdr:y>
    </cdr:to>
    <cdr:sp macro="" textlink="">
      <cdr:nvSpPr>
        <cdr:cNvPr id="2" name="ZoneTexte 4"/>
        <cdr:cNvSpPr txBox="1"/>
      </cdr:nvSpPr>
      <cdr:spPr>
        <a:xfrm xmlns:a="http://schemas.openxmlformats.org/drawingml/2006/main" flipH="1">
          <a:off x="2946664" y="3367870"/>
          <a:ext cx="547840" cy="33855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fr-BE" sz="1600" dirty="0" smtClean="0">
              <a:latin typeface="Arial Narrow" panose="020B0606020202030204" pitchFamily="34" charset="0"/>
            </a:rPr>
            <a:t>a</a:t>
          </a:r>
          <a:endParaRPr lang="fr-BE" sz="1600" dirty="0">
            <a:latin typeface="Arial Narrow" panose="020B0606020202030204" pitchFamily="34" charset="0"/>
          </a:endParaRPr>
        </a:p>
      </cdr:txBody>
    </cdr:sp>
  </cdr:relSizeAnchor>
  <cdr:relSizeAnchor xmlns:cdr="http://schemas.openxmlformats.org/drawingml/2006/chartDrawing">
    <cdr:from>
      <cdr:x>0.66424</cdr:x>
      <cdr:y>0.83137</cdr:y>
    </cdr:from>
    <cdr:to>
      <cdr:x>0.74181</cdr:x>
      <cdr:y>0.91464</cdr:y>
    </cdr:to>
    <cdr:sp macro="" textlink="">
      <cdr:nvSpPr>
        <cdr:cNvPr id="3" name="ZoneTexte 4"/>
        <cdr:cNvSpPr txBox="1"/>
      </cdr:nvSpPr>
      <cdr:spPr>
        <a:xfrm xmlns:a="http://schemas.openxmlformats.org/drawingml/2006/main" flipH="1">
          <a:off x="4691242" y="3379902"/>
          <a:ext cx="547840" cy="33855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fr-BE" sz="1600" dirty="0">
              <a:latin typeface="Arial Narrow" panose="020B0606020202030204" pitchFamily="34" charset="0"/>
            </a:rPr>
            <a:t>a</a:t>
          </a:r>
        </a:p>
      </cdr:txBody>
    </cdr:sp>
  </cdr:relSizeAnchor>
  <cdr:relSizeAnchor xmlns:cdr="http://schemas.openxmlformats.org/drawingml/2006/chartDrawing">
    <cdr:from>
      <cdr:x>0.90615</cdr:x>
      <cdr:y>0.83137</cdr:y>
    </cdr:from>
    <cdr:to>
      <cdr:x>0.98372</cdr:x>
      <cdr:y>0.91464</cdr:y>
    </cdr:to>
    <cdr:sp macro="" textlink="">
      <cdr:nvSpPr>
        <cdr:cNvPr id="4" name="ZoneTexte 4"/>
        <cdr:cNvSpPr txBox="1"/>
      </cdr:nvSpPr>
      <cdr:spPr>
        <a:xfrm xmlns:a="http://schemas.openxmlformats.org/drawingml/2006/main" flipH="1">
          <a:off x="6399727" y="3379901"/>
          <a:ext cx="547840" cy="33855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fr-BE" sz="1600" dirty="0" smtClean="0">
              <a:latin typeface="Arial Narrow" panose="020B0606020202030204" pitchFamily="34" charset="0"/>
            </a:rPr>
            <a:t>b</a:t>
          </a:r>
          <a:endParaRPr lang="fr-BE" sz="1600" dirty="0">
            <a:latin typeface="Arial Narrow" panose="020B0606020202030204" pitchFamily="34" charset="0"/>
          </a:endParaRP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0.88364</cdr:x>
      <cdr:y>0.76345</cdr:y>
    </cdr:from>
    <cdr:to>
      <cdr:x>0.98338</cdr:x>
      <cdr:y>0.84152</cdr:y>
    </cdr:to>
    <cdr:sp macro="" textlink="">
      <cdr:nvSpPr>
        <cdr:cNvPr id="2" name="ZoneTexte 4"/>
        <cdr:cNvSpPr txBox="1"/>
      </cdr:nvSpPr>
      <cdr:spPr>
        <a:xfrm xmlns:a="http://schemas.openxmlformats.org/drawingml/2006/main" flipH="1">
          <a:off x="7077344" y="3311003"/>
          <a:ext cx="798893" cy="33855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fr-FR"/>
          </a:defPPr>
          <a:lvl1pPr marL="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fr-BE" sz="1600" dirty="0" smtClean="0">
              <a:latin typeface="Arial Narrow" panose="020B0606020202030204" pitchFamily="34" charset="0"/>
            </a:rPr>
            <a:t>c</a:t>
          </a:r>
          <a:endParaRPr lang="fr-BE" sz="1600" dirty="0">
            <a:latin typeface="Arial Narrow" panose="020B0606020202030204" pitchFamily="34" charset="0"/>
          </a:endParaRP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979429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BE" smtClean="0"/>
              <a:t>Cliquez pour modifier les styles du texte du masque</a:t>
            </a:r>
          </a:p>
          <a:p>
            <a:pPr lvl="1"/>
            <a:r>
              <a:rPr lang="nl-BE" smtClean="0"/>
              <a:t>Deuxième niveau</a:t>
            </a:r>
          </a:p>
          <a:p>
            <a:pPr lvl="2"/>
            <a:r>
              <a:rPr lang="nl-BE" smtClean="0"/>
              <a:t>Troisième niveau</a:t>
            </a:r>
          </a:p>
          <a:p>
            <a:pPr lvl="3"/>
            <a:r>
              <a:rPr lang="nl-BE" smtClean="0"/>
              <a:t>Quatrième niveau</a:t>
            </a:r>
          </a:p>
          <a:p>
            <a:pPr lvl="4"/>
            <a:r>
              <a:rPr lang="nl-BE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61ED0E5-5201-D240-B379-D20AC180F5C9}" type="datetimeFigureOut">
              <a:rPr lang="fr-FR" smtClean="0"/>
              <a:pPr/>
              <a:t>15/07/2014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7C1DAF-9940-6040-B902-4598F7B7BDD3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4872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BE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BE" smtClean="0"/>
              <a:t>Cliquez pour modifier les styles du texte du masque</a:t>
            </a:r>
          </a:p>
          <a:p>
            <a:pPr lvl="1"/>
            <a:r>
              <a:rPr lang="nl-BE" smtClean="0"/>
              <a:t>Deuxième niveau</a:t>
            </a:r>
          </a:p>
          <a:p>
            <a:pPr lvl="2"/>
            <a:r>
              <a:rPr lang="nl-BE" smtClean="0"/>
              <a:t>Troisième niveau</a:t>
            </a:r>
          </a:p>
          <a:p>
            <a:pPr lvl="3"/>
            <a:r>
              <a:rPr lang="nl-BE" smtClean="0"/>
              <a:t>Quatrième niveau</a:t>
            </a:r>
          </a:p>
          <a:p>
            <a:pPr lvl="4"/>
            <a:r>
              <a:rPr lang="nl-BE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61ED0E5-5201-D240-B379-D20AC180F5C9}" type="datetimeFigureOut">
              <a:rPr lang="fr-FR" smtClean="0"/>
              <a:pPr/>
              <a:t>15/07/2014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7C1DAF-9940-6040-B902-4598F7B7BDD3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286025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BE" smtClean="0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BE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B3238-ADAB-3C40-B556-65F2D9426A8B}" type="datetimeFigureOut">
              <a:rPr lang="fr-FR" smtClean="0"/>
              <a:pPr/>
              <a:t>15/07/2014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8FB07-94DA-A544-AD71-7C6581EC696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56016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BE" smtClean="0"/>
              <a:t>Cliquez pour modifier les styles du texte du masque</a:t>
            </a:r>
          </a:p>
          <a:p>
            <a:pPr lvl="1"/>
            <a:r>
              <a:rPr lang="nl-BE" smtClean="0"/>
              <a:t>Deuxième niveau</a:t>
            </a:r>
          </a:p>
          <a:p>
            <a:pPr lvl="2"/>
            <a:r>
              <a:rPr lang="nl-BE" smtClean="0"/>
              <a:t>Troisième niveau</a:t>
            </a:r>
          </a:p>
          <a:p>
            <a:pPr lvl="3"/>
            <a:r>
              <a:rPr lang="nl-BE" smtClean="0"/>
              <a:t>Quatrième niveau</a:t>
            </a:r>
          </a:p>
          <a:p>
            <a:pPr lvl="4"/>
            <a:r>
              <a:rPr lang="nl-BE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B3238-ADAB-3C40-B556-65F2D9426A8B}" type="datetimeFigureOut">
              <a:rPr lang="fr-FR" smtClean="0"/>
              <a:pPr/>
              <a:t>15/07/2014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8FB07-94DA-A544-AD71-7C6581EC696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22115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BE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BE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B3238-ADAB-3C40-B556-65F2D9426A8B}" type="datetimeFigureOut">
              <a:rPr lang="fr-FR" smtClean="0"/>
              <a:pPr/>
              <a:t>15/07/2014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8FB07-94DA-A544-AD71-7C6581EC696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8655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BE" smtClean="0"/>
              <a:t>Cliquez pour modifier les styles du texte du masque</a:t>
            </a:r>
          </a:p>
          <a:p>
            <a:pPr lvl="1"/>
            <a:r>
              <a:rPr lang="nl-BE" smtClean="0"/>
              <a:t>Deuxième niveau</a:t>
            </a:r>
          </a:p>
          <a:p>
            <a:pPr lvl="2"/>
            <a:r>
              <a:rPr lang="nl-BE" smtClean="0"/>
              <a:t>Troisième niveau</a:t>
            </a:r>
          </a:p>
          <a:p>
            <a:pPr lvl="3"/>
            <a:r>
              <a:rPr lang="nl-BE" smtClean="0"/>
              <a:t>Quatrième niveau</a:t>
            </a:r>
          </a:p>
          <a:p>
            <a:pPr lvl="4"/>
            <a:r>
              <a:rPr lang="nl-BE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BE" smtClean="0"/>
              <a:t>Cliquez pour modifier les styles du texte du masque</a:t>
            </a:r>
          </a:p>
          <a:p>
            <a:pPr lvl="1"/>
            <a:r>
              <a:rPr lang="nl-BE" smtClean="0"/>
              <a:t>Deuxième niveau</a:t>
            </a:r>
          </a:p>
          <a:p>
            <a:pPr lvl="2"/>
            <a:r>
              <a:rPr lang="nl-BE" smtClean="0"/>
              <a:t>Troisième niveau</a:t>
            </a:r>
          </a:p>
          <a:p>
            <a:pPr lvl="3"/>
            <a:r>
              <a:rPr lang="nl-BE" smtClean="0"/>
              <a:t>Quatrième niveau</a:t>
            </a:r>
          </a:p>
          <a:p>
            <a:pPr lvl="4"/>
            <a:r>
              <a:rPr lang="nl-BE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B3238-ADAB-3C40-B556-65F2D9426A8B}" type="datetimeFigureOut">
              <a:rPr lang="fr-FR" smtClean="0"/>
              <a:pPr/>
              <a:t>15/07/2014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8FB07-94DA-A544-AD71-7C6581EC696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18899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BE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BE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BE" smtClean="0"/>
              <a:t>Cliquez pour modifier les styles du texte du masque</a:t>
            </a:r>
          </a:p>
          <a:p>
            <a:pPr lvl="1"/>
            <a:r>
              <a:rPr lang="nl-BE" smtClean="0"/>
              <a:t>Deuxième niveau</a:t>
            </a:r>
          </a:p>
          <a:p>
            <a:pPr lvl="2"/>
            <a:r>
              <a:rPr lang="nl-BE" smtClean="0"/>
              <a:t>Troisième niveau</a:t>
            </a:r>
          </a:p>
          <a:p>
            <a:pPr lvl="3"/>
            <a:r>
              <a:rPr lang="nl-BE" smtClean="0"/>
              <a:t>Quatrième niveau</a:t>
            </a:r>
          </a:p>
          <a:p>
            <a:pPr lvl="4"/>
            <a:r>
              <a:rPr lang="nl-BE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BE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BE" smtClean="0"/>
              <a:t>Cliquez pour modifier les styles du texte du masque</a:t>
            </a:r>
          </a:p>
          <a:p>
            <a:pPr lvl="1"/>
            <a:r>
              <a:rPr lang="nl-BE" smtClean="0"/>
              <a:t>Deuxième niveau</a:t>
            </a:r>
          </a:p>
          <a:p>
            <a:pPr lvl="2"/>
            <a:r>
              <a:rPr lang="nl-BE" smtClean="0"/>
              <a:t>Troisième niveau</a:t>
            </a:r>
          </a:p>
          <a:p>
            <a:pPr lvl="3"/>
            <a:r>
              <a:rPr lang="nl-BE" smtClean="0"/>
              <a:t>Quatrième niveau</a:t>
            </a:r>
          </a:p>
          <a:p>
            <a:pPr lvl="4"/>
            <a:r>
              <a:rPr lang="nl-BE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B3238-ADAB-3C40-B556-65F2D9426A8B}" type="datetimeFigureOut">
              <a:rPr lang="fr-FR" smtClean="0"/>
              <a:pPr/>
              <a:t>15/07/2014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8FB07-94DA-A544-AD71-7C6581EC696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63466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smtClean="0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B3238-ADAB-3C40-B556-65F2D9426A8B}" type="datetimeFigureOut">
              <a:rPr lang="fr-FR" smtClean="0"/>
              <a:pPr/>
              <a:t>15/07/2014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8FB07-94DA-A544-AD71-7C6581EC696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7724918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B3238-ADAB-3C40-B556-65F2D9426A8B}" type="datetimeFigureOut">
              <a:rPr lang="fr-FR" smtClean="0"/>
              <a:pPr/>
              <a:t>15/07/2014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8FB07-94DA-A544-AD71-7C6581EC696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06313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BE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BE" smtClean="0"/>
              <a:t>Cliquez pour modifier les styles du texte du masque</a:t>
            </a:r>
          </a:p>
          <a:p>
            <a:pPr lvl="1"/>
            <a:r>
              <a:rPr lang="nl-BE" smtClean="0"/>
              <a:t>Deuxième niveau</a:t>
            </a:r>
          </a:p>
          <a:p>
            <a:pPr lvl="2"/>
            <a:r>
              <a:rPr lang="nl-BE" smtClean="0"/>
              <a:t>Troisième niveau</a:t>
            </a:r>
          </a:p>
          <a:p>
            <a:pPr lvl="3"/>
            <a:r>
              <a:rPr lang="nl-BE" smtClean="0"/>
              <a:t>Quatrième niveau</a:t>
            </a:r>
          </a:p>
          <a:p>
            <a:pPr lvl="4"/>
            <a:r>
              <a:rPr lang="nl-BE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BE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B3238-ADAB-3C40-B556-65F2D9426A8B}" type="datetimeFigureOut">
              <a:rPr lang="fr-FR" smtClean="0"/>
              <a:pPr/>
              <a:t>15/07/2014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8FB07-94DA-A544-AD71-7C6581EC696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64395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BE" smtClean="0"/>
              <a:t>Cliquez pour modifier les styles du texte du masque</a:t>
            </a:r>
          </a:p>
          <a:p>
            <a:pPr lvl="1"/>
            <a:r>
              <a:rPr lang="nl-BE" smtClean="0"/>
              <a:t>Deuxième niveau</a:t>
            </a:r>
          </a:p>
          <a:p>
            <a:pPr lvl="2"/>
            <a:r>
              <a:rPr lang="nl-BE" smtClean="0"/>
              <a:t>Troisième niveau</a:t>
            </a:r>
          </a:p>
          <a:p>
            <a:pPr lvl="3"/>
            <a:r>
              <a:rPr lang="nl-BE" smtClean="0"/>
              <a:t>Quatrième niveau</a:t>
            </a:r>
          </a:p>
          <a:p>
            <a:pPr lvl="4"/>
            <a:r>
              <a:rPr lang="nl-BE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61ED0E5-5201-D240-B379-D20AC180F5C9}" type="datetimeFigureOut">
              <a:rPr lang="fr-FR" smtClean="0"/>
              <a:pPr/>
              <a:t>15/07/2014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7C1DAF-9940-6040-B902-4598F7B7BDD3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7895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BE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BE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B3238-ADAB-3C40-B556-65F2D9426A8B}" type="datetimeFigureOut">
              <a:rPr lang="fr-FR" smtClean="0"/>
              <a:pPr/>
              <a:t>15/07/2014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8FB07-94DA-A544-AD71-7C6581EC696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421331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BE" smtClean="0"/>
              <a:t>Cliquez pour modifier les styles du texte du masque</a:t>
            </a:r>
          </a:p>
          <a:p>
            <a:pPr lvl="1"/>
            <a:r>
              <a:rPr lang="nl-BE" smtClean="0"/>
              <a:t>Deuxième niveau</a:t>
            </a:r>
          </a:p>
          <a:p>
            <a:pPr lvl="2"/>
            <a:r>
              <a:rPr lang="nl-BE" smtClean="0"/>
              <a:t>Troisième niveau</a:t>
            </a:r>
          </a:p>
          <a:p>
            <a:pPr lvl="3"/>
            <a:r>
              <a:rPr lang="nl-BE" smtClean="0"/>
              <a:t>Quatrième niveau</a:t>
            </a:r>
          </a:p>
          <a:p>
            <a:pPr lvl="4"/>
            <a:r>
              <a:rPr lang="nl-BE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B3238-ADAB-3C40-B556-65F2D9426A8B}" type="datetimeFigureOut">
              <a:rPr lang="fr-FR" smtClean="0"/>
              <a:pPr/>
              <a:t>15/07/2014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8FB07-94DA-A544-AD71-7C6581EC696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7827052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BE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BE" smtClean="0"/>
              <a:t>Cliquez pour modifier les styles du texte du masque</a:t>
            </a:r>
          </a:p>
          <a:p>
            <a:pPr lvl="1"/>
            <a:r>
              <a:rPr lang="nl-BE" smtClean="0"/>
              <a:t>Deuxième niveau</a:t>
            </a:r>
          </a:p>
          <a:p>
            <a:pPr lvl="2"/>
            <a:r>
              <a:rPr lang="nl-BE" smtClean="0"/>
              <a:t>Troisième niveau</a:t>
            </a:r>
          </a:p>
          <a:p>
            <a:pPr lvl="3"/>
            <a:r>
              <a:rPr lang="nl-BE" smtClean="0"/>
              <a:t>Quatrième niveau</a:t>
            </a:r>
          </a:p>
          <a:p>
            <a:pPr lvl="4"/>
            <a:r>
              <a:rPr lang="nl-BE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B3238-ADAB-3C40-B556-65F2D9426A8B}" type="datetimeFigureOut">
              <a:rPr lang="fr-FR" smtClean="0"/>
              <a:pPr/>
              <a:t>15/07/2014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8FB07-94DA-A544-AD71-7C6581EC696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53862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BE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BE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61ED0E5-5201-D240-B379-D20AC180F5C9}" type="datetimeFigureOut">
              <a:rPr lang="fr-FR" smtClean="0"/>
              <a:pPr/>
              <a:t>15/07/2014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7C1DAF-9940-6040-B902-4598F7B7BDD3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6765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BE" smtClean="0"/>
              <a:t>Cliquez pour modifier les styles du texte du masque</a:t>
            </a:r>
          </a:p>
          <a:p>
            <a:pPr lvl="1"/>
            <a:r>
              <a:rPr lang="nl-BE" smtClean="0"/>
              <a:t>Deuxième niveau</a:t>
            </a:r>
          </a:p>
          <a:p>
            <a:pPr lvl="2"/>
            <a:r>
              <a:rPr lang="nl-BE" smtClean="0"/>
              <a:t>Troisième niveau</a:t>
            </a:r>
          </a:p>
          <a:p>
            <a:pPr lvl="3"/>
            <a:r>
              <a:rPr lang="nl-BE" smtClean="0"/>
              <a:t>Quatrième niveau</a:t>
            </a:r>
          </a:p>
          <a:p>
            <a:pPr lvl="4"/>
            <a:r>
              <a:rPr lang="nl-BE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BE" smtClean="0"/>
              <a:t>Cliquez pour modifier les styles du texte du masque</a:t>
            </a:r>
          </a:p>
          <a:p>
            <a:pPr lvl="1"/>
            <a:r>
              <a:rPr lang="nl-BE" smtClean="0"/>
              <a:t>Deuxième niveau</a:t>
            </a:r>
          </a:p>
          <a:p>
            <a:pPr lvl="2"/>
            <a:r>
              <a:rPr lang="nl-BE" smtClean="0"/>
              <a:t>Troisième niveau</a:t>
            </a:r>
          </a:p>
          <a:p>
            <a:pPr lvl="3"/>
            <a:r>
              <a:rPr lang="nl-BE" smtClean="0"/>
              <a:t>Quatrième niveau</a:t>
            </a:r>
          </a:p>
          <a:p>
            <a:pPr lvl="4"/>
            <a:r>
              <a:rPr lang="nl-BE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61ED0E5-5201-D240-B379-D20AC180F5C9}" type="datetimeFigureOut">
              <a:rPr lang="fr-FR" smtClean="0"/>
              <a:pPr/>
              <a:t>15/07/2014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7C1DAF-9940-6040-B902-4598F7B7BDD3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582850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BE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BE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BE" smtClean="0"/>
              <a:t>Cliquez pour modifier les styles du texte du masque</a:t>
            </a:r>
          </a:p>
          <a:p>
            <a:pPr lvl="1"/>
            <a:r>
              <a:rPr lang="nl-BE" smtClean="0"/>
              <a:t>Deuxième niveau</a:t>
            </a:r>
          </a:p>
          <a:p>
            <a:pPr lvl="2"/>
            <a:r>
              <a:rPr lang="nl-BE" smtClean="0"/>
              <a:t>Troisième niveau</a:t>
            </a:r>
          </a:p>
          <a:p>
            <a:pPr lvl="3"/>
            <a:r>
              <a:rPr lang="nl-BE" smtClean="0"/>
              <a:t>Quatrième niveau</a:t>
            </a:r>
          </a:p>
          <a:p>
            <a:pPr lvl="4"/>
            <a:r>
              <a:rPr lang="nl-BE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BE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BE" smtClean="0"/>
              <a:t>Cliquez pour modifier les styles du texte du masque</a:t>
            </a:r>
          </a:p>
          <a:p>
            <a:pPr lvl="1"/>
            <a:r>
              <a:rPr lang="nl-BE" smtClean="0"/>
              <a:t>Deuxième niveau</a:t>
            </a:r>
          </a:p>
          <a:p>
            <a:pPr lvl="2"/>
            <a:r>
              <a:rPr lang="nl-BE" smtClean="0"/>
              <a:t>Troisième niveau</a:t>
            </a:r>
          </a:p>
          <a:p>
            <a:pPr lvl="3"/>
            <a:r>
              <a:rPr lang="nl-BE" smtClean="0"/>
              <a:t>Quatrième niveau</a:t>
            </a:r>
          </a:p>
          <a:p>
            <a:pPr lvl="4"/>
            <a:r>
              <a:rPr lang="nl-BE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61ED0E5-5201-D240-B379-D20AC180F5C9}" type="datetimeFigureOut">
              <a:rPr lang="fr-FR" smtClean="0"/>
              <a:pPr/>
              <a:t>15/07/2014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7C1DAF-9940-6040-B902-4598F7B7BDD3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209470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smtClean="0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61ED0E5-5201-D240-B379-D20AC180F5C9}" type="datetimeFigureOut">
              <a:rPr lang="fr-FR" smtClean="0"/>
              <a:pPr/>
              <a:t>15/07/2014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7C1DAF-9940-6040-B902-4598F7B7BDD3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981319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61ED0E5-5201-D240-B379-D20AC180F5C9}" type="datetimeFigureOut">
              <a:rPr lang="fr-FR" smtClean="0"/>
              <a:pPr/>
              <a:t>15/07/2014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7C1DAF-9940-6040-B902-4598F7B7BDD3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6191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BE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BE" smtClean="0"/>
              <a:t>Cliquez pour modifier les styles du texte du masque</a:t>
            </a:r>
          </a:p>
          <a:p>
            <a:pPr lvl="1"/>
            <a:r>
              <a:rPr lang="nl-BE" smtClean="0"/>
              <a:t>Deuxième niveau</a:t>
            </a:r>
          </a:p>
          <a:p>
            <a:pPr lvl="2"/>
            <a:r>
              <a:rPr lang="nl-BE" smtClean="0"/>
              <a:t>Troisième niveau</a:t>
            </a:r>
          </a:p>
          <a:p>
            <a:pPr lvl="3"/>
            <a:r>
              <a:rPr lang="nl-BE" smtClean="0"/>
              <a:t>Quatrième niveau</a:t>
            </a:r>
          </a:p>
          <a:p>
            <a:pPr lvl="4"/>
            <a:r>
              <a:rPr lang="nl-BE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BE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61ED0E5-5201-D240-B379-D20AC180F5C9}" type="datetimeFigureOut">
              <a:rPr lang="fr-FR" smtClean="0"/>
              <a:pPr/>
              <a:t>15/07/2014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7C1DAF-9940-6040-B902-4598F7B7BDD3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01749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BE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BE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61ED0E5-5201-D240-B379-D20AC180F5C9}" type="datetimeFigureOut">
              <a:rPr lang="fr-FR" smtClean="0"/>
              <a:pPr/>
              <a:t>15/07/2014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47C1DAF-9940-6040-B902-4598F7B7BDD3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517966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1579287" y="274638"/>
            <a:ext cx="6789313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BE" dirty="0" smtClean="0"/>
              <a:t>Title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172256" y="1600200"/>
            <a:ext cx="7668504" cy="48304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BE" dirty="0" smtClean="0"/>
              <a:t> Xxxxx</a:t>
            </a:r>
          </a:p>
          <a:p>
            <a:pPr lvl="1"/>
            <a:r>
              <a:rPr lang="nl-BE" dirty="0" smtClean="0"/>
              <a:t> Xxxxx</a:t>
            </a:r>
          </a:p>
          <a:p>
            <a:pPr lvl="1"/>
            <a:r>
              <a:rPr lang="nl-BE" dirty="0" smtClean="0"/>
              <a:t> Xxxxxx</a:t>
            </a:r>
          </a:p>
        </p:txBody>
      </p:sp>
    </p:spTree>
    <p:extLst>
      <p:ext uri="{BB962C8B-B14F-4D97-AF65-F5344CB8AC3E}">
        <p14:creationId xmlns:p14="http://schemas.microsoft.com/office/powerpoint/2010/main" val="18681386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solidFill>
            <a:schemeClr val="tx1"/>
          </a:solidFill>
          <a:latin typeface="Century Gothic"/>
          <a:ea typeface="+mj-ea"/>
          <a:cs typeface="Century Gothic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Wingdings" charset="2"/>
        <a:buChar char="q"/>
        <a:defRPr sz="3200" kern="1200">
          <a:solidFill>
            <a:schemeClr val="tx1"/>
          </a:solidFill>
          <a:latin typeface="Century Gothic"/>
          <a:ea typeface="+mn-ea"/>
          <a:cs typeface="Century Gothic"/>
        </a:defRPr>
      </a:lvl1pPr>
      <a:lvl2pPr marL="742950" indent="-285750" algn="l" defTabSz="457200" rtl="0" eaLnBrk="1" latinLnBrk="0" hangingPunct="1">
        <a:spcBef>
          <a:spcPct val="20000"/>
        </a:spcBef>
        <a:buFont typeface="Wingdings" charset="2"/>
        <a:buChar char="Ø"/>
        <a:defRPr sz="2800" kern="1200" baseline="0">
          <a:solidFill>
            <a:schemeClr val="tx1"/>
          </a:solidFill>
          <a:latin typeface="Century Gothic"/>
          <a:ea typeface="+mn-ea"/>
          <a:cs typeface="Century Gothic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Century Gothic"/>
          <a:ea typeface="+mn-ea"/>
          <a:cs typeface="Century Gothic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Century Gothic"/>
          <a:ea typeface="+mn-ea"/>
          <a:cs typeface="Century Gothic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Century Gothic"/>
          <a:ea typeface="+mn-ea"/>
          <a:cs typeface="Century Gothic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BE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BE" smtClean="0"/>
              <a:t>Cliquez pour modifier les styles du texte du masque</a:t>
            </a:r>
          </a:p>
          <a:p>
            <a:pPr lvl="1"/>
            <a:r>
              <a:rPr lang="nl-BE" smtClean="0"/>
              <a:t>Deuxième niveau</a:t>
            </a:r>
          </a:p>
          <a:p>
            <a:pPr lvl="2"/>
            <a:r>
              <a:rPr lang="nl-BE" smtClean="0"/>
              <a:t>Troisième niveau</a:t>
            </a:r>
          </a:p>
          <a:p>
            <a:pPr lvl="3"/>
            <a:r>
              <a:rPr lang="nl-BE" smtClean="0"/>
              <a:t>Quatrième niveau</a:t>
            </a:r>
          </a:p>
          <a:p>
            <a:pPr lvl="4"/>
            <a:r>
              <a:rPr lang="nl-BE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BB3238-ADAB-3C40-B556-65F2D9426A8B}" type="datetimeFigureOut">
              <a:rPr lang="fr-FR" smtClean="0"/>
              <a:pPr/>
              <a:t>15/07/2014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18FB07-94DA-A544-AD71-7C6581EC696F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5890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3.xml"/><Relationship Id="rId5" Type="http://schemas.openxmlformats.org/officeDocument/2006/relationships/comments" Target="../comments/comment1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ctrTitle" idx="4294967295"/>
          </p:nvPr>
        </p:nvSpPr>
        <p:spPr>
          <a:xfrm>
            <a:off x="1639175" y="2142857"/>
            <a:ext cx="7275420" cy="1979485"/>
          </a:xfrm>
          <a:ln>
            <a:noFill/>
          </a:ln>
        </p:spPr>
        <p:txBody>
          <a:bodyPr>
            <a:noAutofit/>
          </a:bodyPr>
          <a:lstStyle/>
          <a:p>
            <a:r>
              <a:rPr lang="fr-FR" sz="3200" dirty="0" smtClean="0">
                <a:latin typeface="Century Gothic"/>
                <a:cs typeface="Century Gothic"/>
              </a:rPr>
              <a:t>ESTUDIO </a:t>
            </a:r>
            <a:r>
              <a:rPr lang="fr-FR" sz="3200" i="1" dirty="0" smtClean="0">
                <a:latin typeface="Century Gothic"/>
                <a:cs typeface="Century Gothic"/>
              </a:rPr>
              <a:t>ANTE Y POST-MORTEM </a:t>
            </a:r>
            <a:br>
              <a:rPr lang="fr-FR" sz="3200" i="1" dirty="0" smtClean="0">
                <a:latin typeface="Century Gothic"/>
                <a:cs typeface="Century Gothic"/>
              </a:rPr>
            </a:br>
            <a:r>
              <a:rPr lang="fr-FR" sz="3200" dirty="0" smtClean="0">
                <a:latin typeface="Century Gothic"/>
                <a:cs typeface="Century Gothic"/>
              </a:rPr>
              <a:t>DE LAS CARACTERÍSTICAS FISIOPATOLÓGICAS DEL TRACTO GENITAL Y SUS FACTORES DE RIESGO EN VACAS LECHERAS EN EL SUR DE VIETNAM.</a:t>
            </a:r>
            <a:endParaRPr lang="fr-FR" sz="3200" dirty="0">
              <a:latin typeface="Century Gothic"/>
              <a:cs typeface="Century Gothic"/>
            </a:endParaRPr>
          </a:p>
        </p:txBody>
      </p:sp>
      <p:sp>
        <p:nvSpPr>
          <p:cNvPr id="5" name="Sous-titre 4"/>
          <p:cNvSpPr>
            <a:spLocks noGrp="1"/>
          </p:cNvSpPr>
          <p:nvPr>
            <p:ph type="subTitle" idx="4294967295"/>
          </p:nvPr>
        </p:nvSpPr>
        <p:spPr>
          <a:xfrm>
            <a:off x="2072006" y="4988798"/>
            <a:ext cx="6400800" cy="17526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s-ES" sz="2400" dirty="0" smtClean="0"/>
              <a:t>N. </a:t>
            </a:r>
            <a:r>
              <a:rPr lang="es-ES" sz="2400" dirty="0" err="1" smtClean="0"/>
              <a:t>Kien</a:t>
            </a:r>
            <a:r>
              <a:rPr lang="es-ES" sz="2400" dirty="0" smtClean="0"/>
              <a:t> </a:t>
            </a:r>
            <a:r>
              <a:rPr lang="es-ES" sz="2400" dirty="0" err="1" smtClean="0"/>
              <a:t>Cuong</a:t>
            </a:r>
            <a:r>
              <a:rPr lang="es-ES" sz="2400" dirty="0" smtClean="0"/>
              <a:t>, </a:t>
            </a:r>
            <a:r>
              <a:rPr lang="es-ES" sz="2400" b="1" dirty="0" smtClean="0"/>
              <a:t>C. </a:t>
            </a:r>
            <a:r>
              <a:rPr lang="es-ES" sz="2400" b="1" dirty="0" err="1" smtClean="0"/>
              <a:t>Tomàs</a:t>
            </a:r>
            <a:r>
              <a:rPr lang="es-ES" sz="2400" b="1" dirty="0" smtClean="0"/>
              <a:t> </a:t>
            </a:r>
            <a:r>
              <a:rPr lang="es-ES" sz="2400" b="1" dirty="0" err="1" smtClean="0"/>
              <a:t>Mulet</a:t>
            </a:r>
            <a:r>
              <a:rPr lang="es-ES" sz="2400" dirty="0" smtClean="0"/>
              <a:t>, </a:t>
            </a:r>
          </a:p>
          <a:p>
            <a:pPr marL="0" indent="0" algn="ctr">
              <a:buNone/>
            </a:pPr>
            <a:r>
              <a:rPr lang="es-ES" sz="2400" dirty="0" err="1" smtClean="0"/>
              <a:t>Okouyi-Mfoumou</a:t>
            </a:r>
            <a:r>
              <a:rPr lang="es-ES" sz="2400" dirty="0" smtClean="0"/>
              <a:t> W.M, Ch. </a:t>
            </a:r>
            <a:r>
              <a:rPr lang="en-US" sz="2400" dirty="0" err="1" smtClean="0"/>
              <a:t>Hanzen</a:t>
            </a:r>
            <a:endParaRPr lang="fr-FR" sz="2400" dirty="0">
              <a:latin typeface="Century Gothic"/>
              <a:cs typeface="Century Gothic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3048000" y="212725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dirty="0"/>
          </a:p>
        </p:txBody>
      </p:sp>
      <p:sp>
        <p:nvSpPr>
          <p:cNvPr id="3" name="ZoneTexte 2"/>
          <p:cNvSpPr txBox="1"/>
          <p:nvPr/>
        </p:nvSpPr>
        <p:spPr>
          <a:xfrm>
            <a:off x="10779125" y="315912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78962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uadroTexto"/>
          <p:cNvSpPr txBox="1"/>
          <p:nvPr/>
        </p:nvSpPr>
        <p:spPr>
          <a:xfrm>
            <a:off x="288758" y="330179"/>
            <a:ext cx="8201163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_tradnl" sz="2800" dirty="0" smtClean="0">
                <a:latin typeface="Arial Narrow" panose="020B0606020202030204" pitchFamily="34" charset="0"/>
              </a:rPr>
              <a:t>Efecto de la edad en la frecuencia de </a:t>
            </a:r>
            <a:r>
              <a:rPr lang="es-ES_tradnl" sz="2800" dirty="0" err="1" smtClean="0">
                <a:latin typeface="Arial Narrow" panose="020B0606020202030204" pitchFamily="34" charset="0"/>
              </a:rPr>
              <a:t>neumovagina</a:t>
            </a:r>
            <a:r>
              <a:rPr lang="es-ES_tradnl" sz="2800" dirty="0" smtClean="0">
                <a:latin typeface="Arial Narrow" panose="020B0606020202030204" pitchFamily="34" charset="0"/>
              </a:rPr>
              <a:t>.</a:t>
            </a:r>
            <a:endParaRPr lang="es-ES" sz="2800" dirty="0">
              <a:latin typeface="Arial Narrow" panose="020B0606020202030204" pitchFamily="34" charset="0"/>
            </a:endParaRPr>
          </a:p>
        </p:txBody>
      </p:sp>
      <p:graphicFrame>
        <p:nvGraphicFramePr>
          <p:cNvPr id="11" name="10 Gráfico"/>
          <p:cNvGraphicFramePr/>
          <p:nvPr>
            <p:extLst>
              <p:ext uri="{D42A27DB-BD31-4B8C-83A1-F6EECF244321}">
                <p14:modId xmlns:p14="http://schemas.microsoft.com/office/powerpoint/2010/main" val="2189280396"/>
              </p:ext>
            </p:extLst>
          </p:nvPr>
        </p:nvGraphicFramePr>
        <p:xfrm>
          <a:off x="288758" y="1503947"/>
          <a:ext cx="7062537" cy="40654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uadroTexto"/>
          <p:cNvSpPr txBox="1"/>
          <p:nvPr/>
        </p:nvSpPr>
        <p:spPr>
          <a:xfrm>
            <a:off x="589547" y="389026"/>
            <a:ext cx="7838025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_tradnl" sz="2800" dirty="0" smtClean="0">
                <a:latin typeface="Arial Narrow" panose="020B0606020202030204" pitchFamily="34" charset="0"/>
              </a:rPr>
              <a:t>Efecto de la CC en la frecuencia de </a:t>
            </a:r>
            <a:r>
              <a:rPr lang="es-ES_tradnl" sz="2800" dirty="0" err="1" smtClean="0">
                <a:latin typeface="Arial Narrow" panose="020B0606020202030204" pitchFamily="34" charset="0"/>
              </a:rPr>
              <a:t>urovagina</a:t>
            </a:r>
            <a:r>
              <a:rPr lang="es-ES_tradnl" sz="2800" dirty="0" smtClean="0">
                <a:latin typeface="Arial Narrow" panose="020B0606020202030204" pitchFamily="34" charset="0"/>
              </a:rPr>
              <a:t>.</a:t>
            </a:r>
            <a:endParaRPr lang="es-ES" sz="2800" dirty="0">
              <a:latin typeface="Arial Narrow" panose="020B0606020202030204" pitchFamily="34" charset="0"/>
            </a:endParaRPr>
          </a:p>
        </p:txBody>
      </p:sp>
      <p:graphicFrame>
        <p:nvGraphicFramePr>
          <p:cNvPr id="8" name="7 Gráfico"/>
          <p:cNvGraphicFramePr/>
          <p:nvPr>
            <p:extLst>
              <p:ext uri="{D42A27DB-BD31-4B8C-83A1-F6EECF244321}">
                <p14:modId xmlns:p14="http://schemas.microsoft.com/office/powerpoint/2010/main" val="1274905479"/>
              </p:ext>
            </p:extLst>
          </p:nvPr>
        </p:nvGraphicFramePr>
        <p:xfrm>
          <a:off x="589547" y="1362808"/>
          <a:ext cx="8009330" cy="48533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ZoneTexte 1"/>
          <p:cNvSpPr txBox="1"/>
          <p:nvPr/>
        </p:nvSpPr>
        <p:spPr>
          <a:xfrm>
            <a:off x="3657137" y="5068065"/>
            <a:ext cx="1804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600" dirty="0" smtClean="0">
                <a:latin typeface="Arial Narrow" panose="020B0606020202030204" pitchFamily="34" charset="0"/>
              </a:rPr>
              <a:t>a</a:t>
            </a:r>
            <a:endParaRPr lang="fr-BE" sz="1600" dirty="0">
              <a:latin typeface="Arial Narrow" panose="020B0606020202030204" pitchFamily="34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 flipH="1">
            <a:off x="5654479" y="5068065"/>
            <a:ext cx="5478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600" dirty="0">
                <a:latin typeface="Arial Narrow" panose="020B0606020202030204" pitchFamily="34" charset="0"/>
              </a:rPr>
              <a:t>b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178386"/>
            <a:ext cx="3513221" cy="988678"/>
          </a:xfrm>
          <a:solidFill>
            <a:schemeClr val="accent3"/>
          </a:solidFill>
          <a:ln>
            <a:solidFill>
              <a:schemeClr val="tx1"/>
            </a:solidFill>
          </a:ln>
        </p:spPr>
        <p:txBody>
          <a:bodyPr/>
          <a:lstStyle/>
          <a:p>
            <a:r>
              <a:rPr lang="es-ES_tradnl" dirty="0" smtClean="0">
                <a:solidFill>
                  <a:schemeClr val="bg1"/>
                </a:solidFill>
              </a:rPr>
              <a:t>Conclusiones</a:t>
            </a:r>
            <a:endParaRPr lang="es-ES" dirty="0">
              <a:solidFill>
                <a:schemeClr val="bg1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525697"/>
            <a:ext cx="8229600" cy="4525963"/>
          </a:xfrm>
        </p:spPr>
        <p:txBody>
          <a:bodyPr>
            <a:noAutofit/>
          </a:bodyPr>
          <a:lstStyle/>
          <a:p>
            <a:r>
              <a:rPr lang="es-ES_tradnl" sz="2400" dirty="0">
                <a:latin typeface="Arial Narrow" panose="020B0606020202030204" pitchFamily="34" charset="0"/>
              </a:rPr>
              <a:t>Algunas características de reproducción de vacas lecheras en Vietnam han sido </a:t>
            </a:r>
            <a:r>
              <a:rPr lang="es-ES_tradnl" sz="2400" dirty="0" smtClean="0">
                <a:latin typeface="Arial Narrow" panose="020B0606020202030204" pitchFamily="34" charset="0"/>
              </a:rPr>
              <a:t>especificadas</a:t>
            </a:r>
          </a:p>
          <a:p>
            <a:r>
              <a:rPr lang="es-ES_tradnl" sz="2400" dirty="0" smtClean="0">
                <a:latin typeface="Arial Narrow" panose="020B0606020202030204" pitchFamily="34" charset="0"/>
              </a:rPr>
              <a:t>Impacto negativo de la baja CC sobre el rendimiento reproductivo.</a:t>
            </a:r>
          </a:p>
          <a:p>
            <a:pPr lvl="1"/>
            <a:r>
              <a:rPr lang="es-ES_tradnl" sz="2400" dirty="0" smtClean="0">
                <a:latin typeface="Arial Narrow" panose="020B0606020202030204" pitchFamily="34" charset="0"/>
              </a:rPr>
              <a:t>Frecuencia muy elevada de APF ( 37,7%)</a:t>
            </a:r>
          </a:p>
          <a:p>
            <a:pPr lvl="1"/>
            <a:r>
              <a:rPr lang="es-ES_tradnl" sz="2400" dirty="0" smtClean="0">
                <a:latin typeface="Arial Narrow" panose="020B0606020202030204" pitchFamily="34" charset="0"/>
              </a:rPr>
              <a:t>Presencia de </a:t>
            </a:r>
            <a:r>
              <a:rPr lang="es-ES_tradnl" sz="2400" dirty="0" err="1" smtClean="0">
                <a:latin typeface="Arial Narrow" panose="020B0606020202030204" pitchFamily="34" charset="0"/>
              </a:rPr>
              <a:t>urovagina</a:t>
            </a:r>
            <a:r>
              <a:rPr lang="es-ES_tradnl" sz="2400" dirty="0" smtClean="0">
                <a:latin typeface="Arial Narrow" panose="020B0606020202030204" pitchFamily="34" charset="0"/>
              </a:rPr>
              <a:t> elevada (14,7%)</a:t>
            </a:r>
            <a:endParaRPr lang="es-ES" sz="2400" dirty="0" smtClean="0">
              <a:latin typeface="Arial Narrow" panose="020B0606020202030204" pitchFamily="34" charset="0"/>
            </a:endParaRPr>
          </a:p>
          <a:p>
            <a:r>
              <a:rPr lang="es-ES_tradnl" sz="2400" dirty="0" smtClean="0">
                <a:latin typeface="Arial Narrow" panose="020B0606020202030204" pitchFamily="34" charset="0"/>
              </a:rPr>
              <a:t>Impacto negativo de la edad elevada de las vacas de desvieje.</a:t>
            </a:r>
          </a:p>
          <a:p>
            <a:pPr lvl="1"/>
            <a:r>
              <a:rPr lang="es-ES_tradnl" sz="2400" dirty="0" smtClean="0">
                <a:latin typeface="Arial Narrow" panose="020B0606020202030204" pitchFamily="34" charset="0"/>
              </a:rPr>
              <a:t>Frecuencia </a:t>
            </a:r>
            <a:r>
              <a:rPr lang="es-ES_tradnl" sz="2400" dirty="0">
                <a:latin typeface="Arial Narrow" panose="020B0606020202030204" pitchFamily="34" charset="0"/>
              </a:rPr>
              <a:t>elevada de </a:t>
            </a:r>
            <a:r>
              <a:rPr lang="es-ES_tradnl" sz="2400" dirty="0" err="1">
                <a:latin typeface="Arial Narrow" panose="020B0606020202030204" pitchFamily="34" charset="0"/>
              </a:rPr>
              <a:t>neumovagina</a:t>
            </a:r>
            <a:r>
              <a:rPr lang="es-ES_tradnl" sz="2400" dirty="0">
                <a:latin typeface="Arial Narrow" panose="020B0606020202030204" pitchFamily="34" charset="0"/>
              </a:rPr>
              <a:t> ( 33,1%)</a:t>
            </a:r>
          </a:p>
          <a:p>
            <a:r>
              <a:rPr lang="es-ES_tradnl" sz="2400" dirty="0" smtClean="0">
                <a:latin typeface="Arial Narrow" panose="020B0606020202030204" pitchFamily="34" charset="0"/>
              </a:rPr>
              <a:t>El numero elevado de </a:t>
            </a:r>
            <a:r>
              <a:rPr lang="es-ES_tradnl" sz="2400" dirty="0" err="1" smtClean="0">
                <a:latin typeface="Arial Narrow" panose="020B0606020202030204" pitchFamily="34" charset="0"/>
              </a:rPr>
              <a:t>anestros</a:t>
            </a:r>
            <a:r>
              <a:rPr lang="es-ES_tradnl" sz="2400" dirty="0" smtClean="0">
                <a:latin typeface="Arial Narrow" panose="020B0606020202030204" pitchFamily="34" charset="0"/>
              </a:rPr>
              <a:t> y uro/</a:t>
            </a:r>
            <a:r>
              <a:rPr lang="es-ES_tradnl" sz="2400" dirty="0" err="1" smtClean="0">
                <a:latin typeface="Arial Narrow" panose="020B0606020202030204" pitchFamily="34" charset="0"/>
              </a:rPr>
              <a:t>neumovaginas</a:t>
            </a:r>
            <a:r>
              <a:rPr lang="es-ES_tradnl" sz="2400" dirty="0" smtClean="0">
                <a:latin typeface="Arial Narrow" panose="020B0606020202030204" pitchFamily="34" charset="0"/>
              </a:rPr>
              <a:t> son reflejo de la infertilidad y la infecundidad que afecta a los rebaños del sur de Vietnam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Vietnam 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4499" y="1623682"/>
            <a:ext cx="6975101" cy="4807940"/>
          </a:xfrm>
          <a:prstGeom prst="rect">
            <a:avLst/>
          </a:prstGeom>
        </p:spPr>
      </p:pic>
      <p:sp>
        <p:nvSpPr>
          <p:cNvPr id="3" name="2 CuadroTexto"/>
          <p:cNvSpPr txBox="1"/>
          <p:nvPr/>
        </p:nvSpPr>
        <p:spPr>
          <a:xfrm>
            <a:off x="1205347" y="637042"/>
            <a:ext cx="7024253" cy="58477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_tradnl" sz="3200" b="1" dirty="0" smtClean="0">
                <a:latin typeface="Arial Narrow" panose="020B0606020202030204" pitchFamily="34" charset="0"/>
              </a:rPr>
              <a:t>MUCHAS GRACIAS POR SU ATENCIÓN</a:t>
            </a:r>
            <a:endParaRPr lang="es-ES" sz="3200" b="1" dirty="0">
              <a:latin typeface="Arial Narrow" panose="020B0606020202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07313" y="943454"/>
            <a:ext cx="6067425" cy="1980721"/>
          </a:xfr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r>
              <a:rPr lang="es-ES_tradnl" sz="2400" dirty="0">
                <a:latin typeface="Arial Narrow" panose="020B0606020202030204" pitchFamily="34" charset="0"/>
              </a:rPr>
              <a:t>Población Vietnam : 90 millones de personas</a:t>
            </a:r>
          </a:p>
          <a:p>
            <a:r>
              <a:rPr lang="es-ES_tradnl" sz="2400" dirty="0">
                <a:latin typeface="Arial Narrow" panose="020B0606020202030204" pitchFamily="34" charset="0"/>
              </a:rPr>
              <a:t>98.370 vacas </a:t>
            </a:r>
            <a:r>
              <a:rPr lang="es-ES_tradnl" sz="2400" dirty="0" smtClean="0">
                <a:latin typeface="Arial Narrow" panose="020B0606020202030204" pitchFamily="34" charset="0"/>
              </a:rPr>
              <a:t>lecheras</a:t>
            </a:r>
          </a:p>
          <a:p>
            <a:r>
              <a:rPr lang="es-ES_tradnl" sz="2400" dirty="0">
                <a:latin typeface="Arial Narrow" panose="020B0606020202030204" pitchFamily="34" charset="0"/>
              </a:rPr>
              <a:t>Producción total </a:t>
            </a:r>
            <a:r>
              <a:rPr lang="es-ES_tradnl" sz="2400" dirty="0" smtClean="0">
                <a:latin typeface="Arial Narrow" panose="020B0606020202030204" pitchFamily="34" charset="0"/>
              </a:rPr>
              <a:t>: 381.740 T</a:t>
            </a:r>
          </a:p>
          <a:p>
            <a:r>
              <a:rPr lang="es-ES_tradnl" sz="2400" dirty="0" smtClean="0">
                <a:latin typeface="Arial Narrow" panose="020B0606020202030204" pitchFamily="34" charset="0"/>
              </a:rPr>
              <a:t>Media </a:t>
            </a:r>
            <a:r>
              <a:rPr lang="es-ES_tradnl" sz="2400" dirty="0">
                <a:latin typeface="Arial Narrow" panose="020B0606020202030204" pitchFamily="34" charset="0"/>
              </a:rPr>
              <a:t>de producción de </a:t>
            </a:r>
            <a:r>
              <a:rPr lang="es-ES_tradnl" sz="2400" dirty="0" smtClean="0">
                <a:latin typeface="Arial Narrow" panose="020B0606020202030204" pitchFamily="34" charset="0"/>
              </a:rPr>
              <a:t>3.880 L</a:t>
            </a:r>
            <a:endParaRPr lang="es-ES_tradnl" sz="2400" dirty="0">
              <a:latin typeface="Arial Narrow" panose="020B0606020202030204" pitchFamily="34" charset="0"/>
            </a:endParaRPr>
          </a:p>
          <a:p>
            <a:pPr>
              <a:buNone/>
            </a:pPr>
            <a:endParaRPr lang="es-ES_tradnl" sz="2400" dirty="0" smtClean="0">
              <a:latin typeface="Arial Narrow" panose="020B0606020202030204" pitchFamily="34" charset="0"/>
            </a:endParaRPr>
          </a:p>
          <a:p>
            <a:pPr>
              <a:buNone/>
            </a:pPr>
            <a:endParaRPr lang="es-ES_tradnl" sz="2400" dirty="0" smtClean="0">
              <a:latin typeface="Arial Narrow" panose="020B0606020202030204" pitchFamily="34" charset="0"/>
            </a:endParaRPr>
          </a:p>
          <a:p>
            <a:pPr>
              <a:buNone/>
            </a:pPr>
            <a:endParaRPr lang="es-ES_tradnl" sz="2400" dirty="0" smtClean="0">
              <a:latin typeface="Arial Narrow" panose="020B0606020202030204" pitchFamily="34" charset="0"/>
            </a:endParaRPr>
          </a:p>
          <a:p>
            <a:pPr>
              <a:buNone/>
            </a:pPr>
            <a:endParaRPr lang="es-ES" sz="2400" dirty="0" smtClean="0">
              <a:latin typeface="Arial Narrow" panose="020B0606020202030204" pitchFamily="34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343119" y="221962"/>
            <a:ext cx="2638864" cy="584775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BE" sz="3200" dirty="0" err="1" smtClean="0">
                <a:solidFill>
                  <a:schemeClr val="bg1"/>
                </a:solidFill>
                <a:latin typeface="Arial Narrow" panose="020B0606020202030204" pitchFamily="34" charset="0"/>
              </a:rPr>
              <a:t>Datos</a:t>
            </a:r>
            <a:r>
              <a:rPr lang="fr-BE" sz="3200" dirty="0" smtClean="0">
                <a:latin typeface="Arial Narrow" panose="020B0606020202030204" pitchFamily="34" charset="0"/>
              </a:rPr>
              <a:t> </a:t>
            </a:r>
            <a:r>
              <a:rPr lang="fr-BE" sz="3200" dirty="0" err="1" smtClean="0">
                <a:solidFill>
                  <a:schemeClr val="bg1"/>
                </a:solidFill>
                <a:latin typeface="Arial Narrow" panose="020B0606020202030204" pitchFamily="34" charset="0"/>
              </a:rPr>
              <a:t>generales</a:t>
            </a:r>
            <a:endParaRPr lang="fr-BE" sz="32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15202" y="3726923"/>
            <a:ext cx="6954474" cy="46166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buNone/>
            </a:pPr>
            <a:r>
              <a:rPr lang="es-ES" sz="2400" dirty="0">
                <a:latin typeface="Arial Narrow" panose="020B0606020202030204" pitchFamily="34" charset="0"/>
              </a:rPr>
              <a:t>Importante potencial de </a:t>
            </a:r>
            <a:r>
              <a:rPr lang="es-ES" sz="2400" dirty="0" smtClean="0">
                <a:latin typeface="Arial Narrow" panose="020B0606020202030204" pitchFamily="34" charset="0"/>
              </a:rPr>
              <a:t>desarrollo de </a:t>
            </a:r>
            <a:r>
              <a:rPr lang="es-ES" sz="2400" dirty="0">
                <a:latin typeface="Arial Narrow" panose="020B0606020202030204" pitchFamily="34" charset="0"/>
              </a:rPr>
              <a:t>la producción </a:t>
            </a:r>
            <a:r>
              <a:rPr lang="es-ES" sz="2400" dirty="0" smtClean="0">
                <a:latin typeface="Arial Narrow" panose="020B0606020202030204" pitchFamily="34" charset="0"/>
              </a:rPr>
              <a:t>lechera</a:t>
            </a:r>
            <a:endParaRPr lang="es-ES" sz="2400" dirty="0">
              <a:latin typeface="Arial Narrow" panose="020B0606020202030204" pitchFamily="34" charset="0"/>
            </a:endParaRPr>
          </a:p>
        </p:txBody>
      </p:sp>
      <p:sp>
        <p:nvSpPr>
          <p:cNvPr id="8" name="Flèche droite 7"/>
          <p:cNvSpPr/>
          <p:nvPr/>
        </p:nvSpPr>
        <p:spPr>
          <a:xfrm rot="5400000">
            <a:off x="2246141" y="3072635"/>
            <a:ext cx="617705" cy="426988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9" name="Flèche droite 8"/>
          <p:cNvSpPr/>
          <p:nvPr/>
        </p:nvSpPr>
        <p:spPr>
          <a:xfrm rot="5400000">
            <a:off x="833959" y="4341098"/>
            <a:ext cx="617705" cy="426988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0" name="Flèche droite 9"/>
          <p:cNvSpPr/>
          <p:nvPr/>
        </p:nvSpPr>
        <p:spPr>
          <a:xfrm rot="5400000">
            <a:off x="2577222" y="4341098"/>
            <a:ext cx="617705" cy="426988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1" name="Flèche droite 10"/>
          <p:cNvSpPr/>
          <p:nvPr/>
        </p:nvSpPr>
        <p:spPr>
          <a:xfrm rot="5400000">
            <a:off x="4533979" y="4406249"/>
            <a:ext cx="617705" cy="426988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2" name="Flèche droite 11"/>
          <p:cNvSpPr/>
          <p:nvPr/>
        </p:nvSpPr>
        <p:spPr>
          <a:xfrm rot="5400000">
            <a:off x="6605185" y="4341098"/>
            <a:ext cx="617705" cy="426988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4" name="Rectangle 13"/>
          <p:cNvSpPr/>
          <p:nvPr/>
        </p:nvSpPr>
        <p:spPr>
          <a:xfrm>
            <a:off x="488862" y="5002590"/>
            <a:ext cx="1334451" cy="46166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buNone/>
            </a:pPr>
            <a:r>
              <a:rPr lang="es-ES" sz="2400" dirty="0" smtClean="0">
                <a:latin typeface="Arial Narrow" panose="020B0606020202030204" pitchFamily="34" charset="0"/>
              </a:rPr>
              <a:t> Nutrición</a:t>
            </a:r>
            <a:endParaRPr lang="es-ES" sz="2400" dirty="0">
              <a:latin typeface="Arial Narrow" panose="020B060602020203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247900" y="5012256"/>
            <a:ext cx="1276350" cy="46166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buNone/>
            </a:pPr>
            <a:r>
              <a:rPr lang="es-ES" sz="2400" dirty="0" smtClean="0">
                <a:latin typeface="Arial Narrow" panose="020B0606020202030204" pitchFamily="34" charset="0"/>
              </a:rPr>
              <a:t>Genética</a:t>
            </a:r>
            <a:endParaRPr lang="es-ES" sz="2400" dirty="0">
              <a:latin typeface="Arial Narrow" panose="020B0606020202030204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103757" y="5012256"/>
            <a:ext cx="1740562" cy="46166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buNone/>
            </a:pPr>
            <a:r>
              <a:rPr lang="es-ES" sz="2400" dirty="0" smtClean="0">
                <a:latin typeface="Arial Narrow" panose="020B0606020202030204" pitchFamily="34" charset="0"/>
              </a:rPr>
              <a:t>Reproducción</a:t>
            </a:r>
            <a:endParaRPr lang="es-ES" sz="2400" dirty="0">
              <a:latin typeface="Arial Narrow" panose="020B0606020202030204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792438" y="5002590"/>
            <a:ext cx="2223352" cy="46166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buNone/>
            </a:pPr>
            <a:r>
              <a:rPr lang="es-ES_tradnl" sz="2400" dirty="0" smtClean="0">
                <a:latin typeface="Arial Narrow" panose="020B0606020202030204" pitchFamily="34" charset="0"/>
              </a:rPr>
              <a:t> Calidad de leche </a:t>
            </a:r>
            <a:endParaRPr lang="es-ES" sz="2400" dirty="0">
              <a:latin typeface="Arial Narrow" panose="020B0606020202030204" pitchFamily="34" charset="0"/>
            </a:endParaRPr>
          </a:p>
        </p:txBody>
      </p:sp>
      <p:cxnSp>
        <p:nvCxnSpPr>
          <p:cNvPr id="19" name="Connecteur droit 18"/>
          <p:cNvCxnSpPr/>
          <p:nvPr/>
        </p:nvCxnSpPr>
        <p:spPr>
          <a:xfrm>
            <a:off x="6989801" y="5591175"/>
            <a:ext cx="0" cy="745283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avec flèche 20"/>
          <p:cNvCxnSpPr/>
          <p:nvPr/>
        </p:nvCxnSpPr>
        <p:spPr>
          <a:xfrm flipH="1">
            <a:off x="5775437" y="6324928"/>
            <a:ext cx="1198601" cy="0"/>
          </a:xfrm>
          <a:prstGeom prst="straightConnector1">
            <a:avLst/>
          </a:prstGeom>
          <a:ln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796684" y="6059082"/>
            <a:ext cx="4978753" cy="46166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buNone/>
            </a:pPr>
            <a:r>
              <a:rPr lang="es-ES" sz="2400" dirty="0" smtClean="0">
                <a:latin typeface="Arial Narrow" panose="020B0606020202030204" pitchFamily="34" charset="0"/>
              </a:rPr>
              <a:t>No estudios de rendimiento reproductivo</a:t>
            </a:r>
            <a:endParaRPr lang="es-ES" sz="24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6272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0" grpId="0" animBg="1"/>
      <p:bldP spid="11" grpId="0" animBg="1"/>
      <p:bldP spid="12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9232" y="274638"/>
            <a:ext cx="2400300" cy="773112"/>
          </a:xfr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txBody>
          <a:bodyPr/>
          <a:lstStyle/>
          <a:p>
            <a:r>
              <a:rPr lang="es-ES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Objetivo</a:t>
            </a:r>
            <a:endParaRPr lang="es-ES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400176"/>
            <a:ext cx="8229600" cy="299085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s-ES" dirty="0" smtClean="0">
                <a:latin typeface="Arial Narrow" panose="020B0606020202030204" pitchFamily="34" charset="0"/>
              </a:rPr>
              <a:t>Determinar las características </a:t>
            </a:r>
            <a:r>
              <a:rPr lang="es-ES" dirty="0" err="1" smtClean="0">
                <a:latin typeface="Arial Narrow" panose="020B0606020202030204" pitchFamily="34" charset="0"/>
              </a:rPr>
              <a:t>fisiopatológicas</a:t>
            </a:r>
            <a:r>
              <a:rPr lang="es-ES" dirty="0" smtClean="0">
                <a:latin typeface="Arial Narrow" panose="020B0606020202030204" pitchFamily="34" charset="0"/>
              </a:rPr>
              <a:t> de los ovarios y la frecuencia de </a:t>
            </a:r>
            <a:r>
              <a:rPr lang="es-ES" dirty="0" err="1" smtClean="0">
                <a:latin typeface="Arial Narrow" panose="020B0606020202030204" pitchFamily="34" charset="0"/>
              </a:rPr>
              <a:t>anestros</a:t>
            </a:r>
            <a:r>
              <a:rPr lang="es-ES" dirty="0" smtClean="0">
                <a:latin typeface="Arial Narrow" panose="020B0606020202030204" pitchFamily="34" charset="0"/>
              </a:rPr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es-ES_tradnl" dirty="0">
                <a:latin typeface="Arial Narrow" panose="020B0606020202030204" pitchFamily="34" charset="0"/>
              </a:rPr>
              <a:t>Determinar la frecuencia de afecciones del tracto genital.</a:t>
            </a:r>
          </a:p>
          <a:p>
            <a:pPr marL="514350" indent="-514350">
              <a:buFont typeface="+mj-lt"/>
              <a:buAutoNum type="arabicPeriod"/>
            </a:pPr>
            <a:r>
              <a:rPr lang="es-ES_tradnl" dirty="0" smtClean="0">
                <a:latin typeface="Arial Narrow" panose="020B0606020202030204" pitchFamily="34" charset="0"/>
              </a:rPr>
              <a:t>Establecer factores de riesgo (edad y CC).</a:t>
            </a:r>
            <a:endParaRPr lang="es-ES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7649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65868" y="209016"/>
            <a:ext cx="4101357" cy="638710"/>
          </a:xfr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l"/>
            <a:r>
              <a:rPr lang="es-ES_tradnl" sz="32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Materiales y métodos</a:t>
            </a:r>
            <a:endParaRPr lang="es-ES" sz="32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59507" y="1294865"/>
            <a:ext cx="4464893" cy="527352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>
              <a:buNone/>
            </a:pPr>
            <a:r>
              <a:rPr lang="es-ES_tradnl" sz="2400" dirty="0" smtClean="0">
                <a:latin typeface="Arial Narrow" panose="020B0606020202030204" pitchFamily="34" charset="0"/>
              </a:rPr>
              <a:t>507 Holstein- </a:t>
            </a:r>
            <a:r>
              <a:rPr lang="es-ES_tradnl" sz="2400" dirty="0" err="1" smtClean="0">
                <a:latin typeface="Arial Narrow" panose="020B0606020202030204" pitchFamily="34" charset="0"/>
              </a:rPr>
              <a:t>LaiSind</a:t>
            </a:r>
            <a:r>
              <a:rPr lang="es-ES_tradnl" sz="2400" dirty="0" smtClean="0">
                <a:latin typeface="Arial Narrow" panose="020B0606020202030204" pitchFamily="34" charset="0"/>
              </a:rPr>
              <a:t> de </a:t>
            </a:r>
            <a:r>
              <a:rPr lang="es-ES_tradnl" sz="2400" b="1" u="sng" dirty="0" smtClean="0">
                <a:latin typeface="Arial Narrow" panose="020B0606020202030204" pitchFamily="34" charset="0"/>
              </a:rPr>
              <a:t>desvieje </a:t>
            </a:r>
          </a:p>
          <a:p>
            <a:pPr>
              <a:buNone/>
            </a:pPr>
            <a:endParaRPr lang="es-ES_tradnl" sz="2400" dirty="0" smtClean="0">
              <a:latin typeface="Arial Narrow" panose="020B0606020202030204" pitchFamily="34" charset="0"/>
            </a:endParaRPr>
          </a:p>
          <a:p>
            <a:pPr>
              <a:buNone/>
            </a:pPr>
            <a:endParaRPr lang="es-ES_tradnl" sz="2400" i="1" dirty="0" smtClean="0">
              <a:latin typeface="Arial Narrow" panose="020B0606020202030204" pitchFamily="34" charset="0"/>
            </a:endParaRPr>
          </a:p>
          <a:p>
            <a:pPr>
              <a:buNone/>
            </a:pPr>
            <a:endParaRPr lang="es-ES_tradnl" sz="2400" i="1" dirty="0" smtClean="0">
              <a:latin typeface="Arial Narrow" panose="020B0606020202030204" pitchFamily="34" charset="0"/>
            </a:endParaRPr>
          </a:p>
          <a:p>
            <a:pPr>
              <a:buNone/>
            </a:pPr>
            <a:endParaRPr lang="es-ES" sz="2400" dirty="0">
              <a:latin typeface="Arial Narrow" panose="020B0606020202030204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7613150" y="4407613"/>
            <a:ext cx="9814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  <p:pic>
        <p:nvPicPr>
          <p:cNvPr id="6" name="3 Imagen" descr="map-vietna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2600" y="936712"/>
            <a:ext cx="2938409" cy="2571750"/>
          </a:xfrm>
          <a:prstGeom prst="rect">
            <a:avLst/>
          </a:prstGeom>
        </p:spPr>
      </p:pic>
      <p:sp>
        <p:nvSpPr>
          <p:cNvPr id="8" name="4 Elipse"/>
          <p:cNvSpPr/>
          <p:nvPr/>
        </p:nvSpPr>
        <p:spPr>
          <a:xfrm>
            <a:off x="6893210" y="2806102"/>
            <a:ext cx="544530" cy="40069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9" name="6 Imagen" descr="Vache vietnam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507" y="2022242"/>
            <a:ext cx="2688878" cy="1968413"/>
          </a:xfrm>
          <a:prstGeom prst="rect">
            <a:avLst/>
          </a:prstGeom>
        </p:spPr>
      </p:pic>
      <p:sp>
        <p:nvSpPr>
          <p:cNvPr id="10" name="2 Marcador de contenido"/>
          <p:cNvSpPr txBox="1">
            <a:spLocks/>
          </p:cNvSpPr>
          <p:nvPr/>
        </p:nvSpPr>
        <p:spPr>
          <a:xfrm>
            <a:off x="259507" y="4305194"/>
            <a:ext cx="3281667" cy="1914632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/>
              <a:buNone/>
            </a:pPr>
            <a:r>
              <a:rPr lang="es-ES_tradnl" sz="2600" dirty="0" smtClean="0">
                <a:latin typeface="Arial Narrow" panose="020B0606020202030204" pitchFamily="34" charset="0"/>
              </a:rPr>
              <a:t>Examen </a:t>
            </a:r>
            <a:r>
              <a:rPr lang="es-ES_tradnl" sz="2600" i="1" dirty="0" smtClean="0">
                <a:latin typeface="Arial Narrow" panose="020B0606020202030204" pitchFamily="34" charset="0"/>
              </a:rPr>
              <a:t>ante-mortem</a:t>
            </a:r>
          </a:p>
          <a:p>
            <a:r>
              <a:rPr lang="es-ES_tradnl" sz="2400" dirty="0" smtClean="0">
                <a:latin typeface="Arial Narrow" panose="020B0606020202030204" pitchFamily="34" charset="0"/>
              </a:rPr>
              <a:t>Condición corporal ( CC)</a:t>
            </a:r>
          </a:p>
          <a:p>
            <a:r>
              <a:rPr lang="es-ES_tradnl" sz="2400" dirty="0" smtClean="0">
                <a:latin typeface="Arial Narrow" panose="020B0606020202030204" pitchFamily="34" charset="0"/>
              </a:rPr>
              <a:t>Edad</a:t>
            </a:r>
          </a:p>
          <a:p>
            <a:r>
              <a:rPr lang="es-ES_tradnl" sz="2400" dirty="0" err="1" smtClean="0">
                <a:latin typeface="Arial Narrow" panose="020B0606020202030204" pitchFamily="34" charset="0"/>
              </a:rPr>
              <a:t>Vaginoscopia</a:t>
            </a:r>
            <a:r>
              <a:rPr lang="es-ES_tradnl" sz="2400" i="1" dirty="0" smtClean="0">
                <a:latin typeface="Arial Narrow" panose="020B0606020202030204" pitchFamily="34" charset="0"/>
              </a:rPr>
              <a:t> </a:t>
            </a:r>
            <a:endParaRPr lang="es-ES_tradnl" sz="2400" dirty="0" smtClean="0">
              <a:latin typeface="Arial Narrow" panose="020B0606020202030204" pitchFamily="34" charset="0"/>
            </a:endParaRPr>
          </a:p>
          <a:p>
            <a:pPr>
              <a:buFont typeface="Arial"/>
              <a:buNone/>
            </a:pPr>
            <a:endParaRPr lang="es-ES" sz="2400" dirty="0">
              <a:latin typeface="Arial Narrow" panose="020B0606020202030204" pitchFamily="34" charset="0"/>
            </a:endParaRPr>
          </a:p>
        </p:txBody>
      </p:sp>
      <p:sp>
        <p:nvSpPr>
          <p:cNvPr id="11" name="2 Marcador de contenido"/>
          <p:cNvSpPr txBox="1">
            <a:spLocks/>
          </p:cNvSpPr>
          <p:nvPr/>
        </p:nvSpPr>
        <p:spPr>
          <a:xfrm>
            <a:off x="3984033" y="3829689"/>
            <a:ext cx="4907501" cy="249491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/>
              <a:buNone/>
            </a:pPr>
            <a:r>
              <a:rPr lang="es-ES_tradnl" sz="2400" dirty="0" smtClean="0">
                <a:latin typeface="Arial Narrow" panose="020B0606020202030204" pitchFamily="34" charset="0"/>
              </a:rPr>
              <a:t>Examen </a:t>
            </a:r>
            <a:r>
              <a:rPr lang="es-ES_tradnl" sz="2400" i="1" dirty="0" smtClean="0">
                <a:latin typeface="Arial Narrow" panose="020B0606020202030204" pitchFamily="34" charset="0"/>
              </a:rPr>
              <a:t>post-mortem (visual y ecográfico)</a:t>
            </a:r>
          </a:p>
          <a:p>
            <a:r>
              <a:rPr lang="es-ES_tradnl" sz="2400" i="1" dirty="0" smtClean="0">
                <a:latin typeface="Arial Narrow" panose="020B0606020202030204" pitchFamily="34" charset="0"/>
              </a:rPr>
              <a:t>	</a:t>
            </a:r>
            <a:r>
              <a:rPr lang="es-ES_tradnl" sz="2200" dirty="0" smtClean="0">
                <a:latin typeface="Arial Narrow" panose="020B0606020202030204" pitchFamily="34" charset="0"/>
              </a:rPr>
              <a:t>Contenido uterino</a:t>
            </a:r>
          </a:p>
          <a:p>
            <a:r>
              <a:rPr lang="es-ES_tradnl" sz="2200" dirty="0" smtClean="0">
                <a:latin typeface="Arial Narrow" panose="020B0606020202030204" pitchFamily="34" charset="0"/>
              </a:rPr>
              <a:t>	Ovarios</a:t>
            </a:r>
          </a:p>
          <a:p>
            <a:pPr lvl="1"/>
            <a:r>
              <a:rPr lang="es-ES_tradnl" sz="2200" dirty="0" smtClean="0">
                <a:latin typeface="Arial Narrow" panose="020B0606020202030204" pitchFamily="34" charset="0"/>
              </a:rPr>
              <a:t>cuantificación estructuras ováricas</a:t>
            </a:r>
          </a:p>
          <a:p>
            <a:pPr lvl="1"/>
            <a:r>
              <a:rPr lang="es-ES_tradnl" sz="2200" dirty="0" smtClean="0">
                <a:latin typeface="Arial Narrow" panose="020B0606020202030204" pitchFamily="34" charset="0"/>
              </a:rPr>
              <a:t>diámetro de folículos, cuerpos lúteos y quistes</a:t>
            </a:r>
          </a:p>
          <a:p>
            <a:endParaRPr lang="es-ES" sz="2400" dirty="0">
              <a:latin typeface="Arial Narrow" panose="020B0606020202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8" grpId="0" animBg="1"/>
      <p:bldP spid="10" grpId="0" animBg="1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1 Título"/>
          <p:cNvSpPr>
            <a:spLocks noGrp="1"/>
          </p:cNvSpPr>
          <p:nvPr>
            <p:ph type="title"/>
          </p:nvPr>
        </p:nvSpPr>
        <p:spPr>
          <a:xfrm>
            <a:off x="365868" y="209016"/>
            <a:ext cx="2501157" cy="638710"/>
          </a:xfrm>
          <a:solidFill>
            <a:schemeClr val="accent3">
              <a:lumMod val="75000"/>
            </a:schemeClr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l"/>
            <a:r>
              <a:rPr lang="es-ES_tradnl" sz="3200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Resultados</a:t>
            </a:r>
            <a:endParaRPr lang="es-ES" sz="32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52952" y="1558385"/>
            <a:ext cx="7207416" cy="3046988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ES_tradnl" sz="3200" dirty="0">
                <a:latin typeface="Arial Narrow" panose="020B0606020202030204" pitchFamily="34" charset="0"/>
              </a:rPr>
              <a:t>Media de edad </a:t>
            </a:r>
            <a:r>
              <a:rPr lang="es-ES_tradnl" sz="3200" dirty="0" smtClean="0">
                <a:latin typeface="Arial Narrow" panose="020B0606020202030204" pitchFamily="34" charset="0"/>
              </a:rPr>
              <a:t>: 8,5 años</a:t>
            </a:r>
          </a:p>
          <a:p>
            <a:endParaRPr lang="es-ES_tradnl" sz="3200" dirty="0">
              <a:latin typeface="Arial Narrow" panose="020B0606020202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_tradnl" sz="3200" dirty="0">
                <a:latin typeface="Arial Narrow" panose="020B0606020202030204" pitchFamily="34" charset="0"/>
              </a:rPr>
              <a:t>44,4% de las vacas ( 226 vacas) CC &lt; </a:t>
            </a:r>
            <a:r>
              <a:rPr lang="es-ES_tradnl" sz="3200" dirty="0" smtClean="0">
                <a:latin typeface="Arial Narrow" panose="020B0606020202030204" pitchFamily="34" charset="0"/>
              </a:rPr>
              <a:t>2,5</a:t>
            </a:r>
          </a:p>
          <a:p>
            <a:endParaRPr lang="es-ES_tradnl" sz="3200" dirty="0" smtClean="0">
              <a:latin typeface="Arial Narrow" panose="020B0606020202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_tradnl" sz="3200" dirty="0" smtClean="0">
                <a:latin typeface="Arial Narrow" panose="020B0606020202030204" pitchFamily="34" charset="0"/>
              </a:rPr>
              <a:t>5 % gestación (25 vacas).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_tradnl" sz="3200" dirty="0">
                <a:latin typeface="Arial Narrow" panose="020B0606020202030204" pitchFamily="34" charset="0"/>
              </a:rPr>
              <a:t>(</a:t>
            </a:r>
            <a:r>
              <a:rPr lang="es-ES_tradnl" sz="3200" dirty="0" smtClean="0">
                <a:latin typeface="Arial Narrow" panose="020B0606020202030204" pitchFamily="34" charset="0"/>
              </a:rPr>
              <a:t>El 56% gestantes de &lt; de 3 meses)</a:t>
            </a:r>
            <a:endParaRPr lang="es-ES_tradnl" sz="3200" dirty="0">
              <a:latin typeface="Arial Narrow" panose="020B0606020202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81264" y="200025"/>
            <a:ext cx="8115300" cy="695325"/>
          </a:xfr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pPr algn="l"/>
            <a:r>
              <a:rPr lang="es-ES" sz="2800" dirty="0" smtClean="0">
                <a:latin typeface="Arial Narrow" panose="020B0606020202030204" pitchFamily="34" charset="0"/>
              </a:rPr>
              <a:t>Estructuras </a:t>
            </a:r>
            <a:r>
              <a:rPr lang="es-ES" sz="2800" dirty="0">
                <a:latin typeface="Arial Narrow" panose="020B0606020202030204" pitchFamily="34" charset="0"/>
              </a:rPr>
              <a:t>fisiopatológicas del </a:t>
            </a:r>
            <a:r>
              <a:rPr lang="es-ES" sz="2800" dirty="0" smtClean="0">
                <a:latin typeface="Arial Narrow" panose="020B0606020202030204" pitchFamily="34" charset="0"/>
              </a:rPr>
              <a:t>ovarios y tipo de </a:t>
            </a:r>
            <a:r>
              <a:rPr lang="es-ES" sz="2800" dirty="0" err="1" smtClean="0">
                <a:latin typeface="Arial Narrow" panose="020B0606020202030204" pitchFamily="34" charset="0"/>
              </a:rPr>
              <a:t>anestro</a:t>
            </a:r>
            <a:endParaRPr lang="es-ES" sz="2800" dirty="0">
              <a:latin typeface="Arial Narrow" panose="020B0606020202030204" pitchFamily="34" charset="0"/>
            </a:endParaRPr>
          </a:p>
        </p:txBody>
      </p:sp>
      <p:graphicFrame>
        <p:nvGraphicFramePr>
          <p:cNvPr id="7" name="6 Gráfico"/>
          <p:cNvGraphicFramePr/>
          <p:nvPr>
            <p:extLst>
              <p:ext uri="{D42A27DB-BD31-4B8C-83A1-F6EECF244321}">
                <p14:modId xmlns:p14="http://schemas.microsoft.com/office/powerpoint/2010/main" val="145890713"/>
              </p:ext>
            </p:extLst>
          </p:nvPr>
        </p:nvGraphicFramePr>
        <p:xfrm>
          <a:off x="457200" y="1331596"/>
          <a:ext cx="8229600" cy="52692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Imag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5481" y="1331596"/>
            <a:ext cx="1293681" cy="114783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9770" y="1331595"/>
            <a:ext cx="1376548" cy="1365337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4" name="Connecteur droit avec flèche 3"/>
          <p:cNvCxnSpPr/>
          <p:nvPr/>
        </p:nvCxnSpPr>
        <p:spPr>
          <a:xfrm flipV="1">
            <a:off x="1582615" y="1635369"/>
            <a:ext cx="263770" cy="202223"/>
          </a:xfrm>
          <a:prstGeom prst="straightConnector1">
            <a:avLst/>
          </a:prstGeom>
          <a:ln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190500"/>
            <a:ext cx="7315200" cy="548054"/>
          </a:xfr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s-ES_tradnl" sz="2800" dirty="0">
                <a:latin typeface="Arial Narrow" panose="020B0606020202030204" pitchFamily="34" charset="0"/>
              </a:rPr>
              <a:t>F</a:t>
            </a:r>
            <a:r>
              <a:rPr lang="es-ES_tradnl" sz="2800" dirty="0" smtClean="0">
                <a:latin typeface="Arial Narrow" panose="020B0606020202030204" pitchFamily="34" charset="0"/>
              </a:rPr>
              <a:t>recuencia </a:t>
            </a:r>
            <a:r>
              <a:rPr lang="es-ES_tradnl" sz="2800" dirty="0">
                <a:latin typeface="Arial Narrow" panose="020B0606020202030204" pitchFamily="34" charset="0"/>
              </a:rPr>
              <a:t>de afecciones del tracto genital.</a:t>
            </a:r>
            <a:endParaRPr lang="fr-BE" sz="2800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23398442"/>
              </p:ext>
            </p:extLst>
          </p:nvPr>
        </p:nvGraphicFramePr>
        <p:xfrm>
          <a:off x="457200" y="1347538"/>
          <a:ext cx="8229600" cy="47786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64546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37884" cy="534254"/>
          </a:xfr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r>
              <a:rPr lang="es-ES_tradnl" sz="2800" dirty="0" smtClean="0">
                <a:latin typeface="Arial Narrow" panose="020B0606020202030204" pitchFamily="34" charset="0"/>
              </a:rPr>
              <a:t>Efecto de la edad sobre la frecuencia de APF.</a:t>
            </a:r>
            <a:endParaRPr lang="es-ES" sz="2800" dirty="0">
              <a:latin typeface="Arial Narrow" panose="020B0606020202030204" pitchFamily="34" charset="0"/>
            </a:endParaRPr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24773970"/>
              </p:ext>
            </p:extLst>
          </p:nvPr>
        </p:nvGraphicFramePr>
        <p:xfrm>
          <a:off x="316523" y="1327638"/>
          <a:ext cx="8370277" cy="47985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ZoneTexte 4"/>
          <p:cNvSpPr txBox="1"/>
          <p:nvPr/>
        </p:nvSpPr>
        <p:spPr>
          <a:xfrm flipH="1">
            <a:off x="3215238" y="5377281"/>
            <a:ext cx="5478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fr-BE" sz="1600" dirty="0" smtClean="0">
                <a:latin typeface="Arial Narrow" panose="020B0606020202030204" pitchFamily="34" charset="0"/>
              </a:rPr>
              <a:t>a</a:t>
            </a:r>
            <a:endParaRPr lang="fr-BE" sz="1600" dirty="0">
              <a:latin typeface="Arial Narrow" panose="020B0606020202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4 Gráfico"/>
          <p:cNvGraphicFramePr/>
          <p:nvPr>
            <p:extLst>
              <p:ext uri="{D42A27DB-BD31-4B8C-83A1-F6EECF244321}">
                <p14:modId xmlns:p14="http://schemas.microsoft.com/office/powerpoint/2010/main" val="2854969064"/>
              </p:ext>
            </p:extLst>
          </p:nvPr>
        </p:nvGraphicFramePr>
        <p:xfrm>
          <a:off x="360947" y="1178169"/>
          <a:ext cx="8325853" cy="52155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1 Título"/>
          <p:cNvSpPr>
            <a:spLocks noGrp="1"/>
          </p:cNvSpPr>
          <p:nvPr>
            <p:ph type="title"/>
          </p:nvPr>
        </p:nvSpPr>
        <p:spPr>
          <a:xfrm>
            <a:off x="457200" y="329411"/>
            <a:ext cx="8229600" cy="576197"/>
          </a:xfr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r>
              <a:rPr lang="es-ES_tradnl" sz="2800" dirty="0" smtClean="0">
                <a:latin typeface="Arial Narrow" panose="020B0606020202030204" pitchFamily="34" charset="0"/>
              </a:rPr>
              <a:t>Efecto de la CC sobre la frecuencia de APF</a:t>
            </a:r>
            <a:endParaRPr lang="es-ES" sz="2800" dirty="0">
              <a:latin typeface="Arial Narrow" panose="020B0606020202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7996</TotalTime>
  <Words>320</Words>
  <Application>Microsoft Office PowerPoint</Application>
  <PresentationFormat>Affichage à l'écran (4:3)</PresentationFormat>
  <Paragraphs>77</Paragraphs>
  <Slides>13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2</vt:i4>
      </vt:variant>
      <vt:variant>
        <vt:lpstr>Titres des diapositives</vt:lpstr>
      </vt:variant>
      <vt:variant>
        <vt:i4>13</vt:i4>
      </vt:variant>
    </vt:vector>
  </HeadingPairs>
  <TitlesOfParts>
    <vt:vector size="15" baseType="lpstr">
      <vt:lpstr>Thème Office</vt:lpstr>
      <vt:lpstr>Conception personnalisée</vt:lpstr>
      <vt:lpstr>ESTUDIO ANTE Y POST-MORTEM  DE LAS CARACTERÍSTICAS FISIOPATOLÓGICAS DEL TRACTO GENITAL Y SUS FACTORES DE RIESGO EN VACAS LECHERAS EN EL SUR DE VIETNAM.</vt:lpstr>
      <vt:lpstr>Présentation PowerPoint</vt:lpstr>
      <vt:lpstr>Objetivo</vt:lpstr>
      <vt:lpstr>Materiales y métodos</vt:lpstr>
      <vt:lpstr>Resultados</vt:lpstr>
      <vt:lpstr>Estructuras fisiopatológicas del ovarios y tipo de anestro</vt:lpstr>
      <vt:lpstr>Frecuencia de afecciones del tracto genital.</vt:lpstr>
      <vt:lpstr>Efecto de la edad sobre la frecuencia de APF.</vt:lpstr>
      <vt:lpstr>Efecto de la CC sobre la frecuencia de APF</vt:lpstr>
      <vt:lpstr>Présentation PowerPoint</vt:lpstr>
      <vt:lpstr>Présentation PowerPoint</vt:lpstr>
      <vt:lpstr>Conclusiones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Arnaud Sartelet</dc:creator>
  <cp:lastModifiedBy>User</cp:lastModifiedBy>
  <cp:revision>267</cp:revision>
  <dcterms:created xsi:type="dcterms:W3CDTF">2013-06-30T19:11:25Z</dcterms:created>
  <dcterms:modified xsi:type="dcterms:W3CDTF">2014-07-15T18:54:29Z</dcterms:modified>
</cp:coreProperties>
</file>