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7" r:id="rId3"/>
    <p:sldId id="259" r:id="rId4"/>
    <p:sldId id="260" r:id="rId5"/>
    <p:sldId id="261" r:id="rId6"/>
    <p:sldId id="273" r:id="rId7"/>
    <p:sldId id="263" r:id="rId8"/>
    <p:sldId id="276" r:id="rId9"/>
    <p:sldId id="266" r:id="rId10"/>
    <p:sldId id="269" r:id="rId11"/>
    <p:sldId id="267" r:id="rId12"/>
    <p:sldId id="274" r:id="rId13"/>
    <p:sldId id="275" r:id="rId14"/>
    <p:sldId id="270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zen Christian" initials="H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9143" autoAdjust="0"/>
  </p:normalViewPr>
  <p:slideViewPr>
    <p:cSldViewPr snapToGrid="0" snapToObjects="1">
      <p:cViewPr>
        <p:scale>
          <a:sx n="105" d="100"/>
          <a:sy n="105" d="100"/>
        </p:scale>
        <p:origin x="-90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99202877418172E-2"/>
          <c:y val="3.6617311564936757E-2"/>
          <c:w val="0.90360102556624866"/>
          <c:h val="0.78137902148492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cat>
            <c:strRef>
              <c:f>Hoja1!$A$2:$A$9</c:f>
              <c:strCache>
                <c:ptCount val="8"/>
                <c:pt idx="0">
                  <c:v>Cíclicas</c:v>
                </c:pt>
                <c:pt idx="1">
                  <c:v>Gestación</c:v>
                </c:pt>
                <c:pt idx="2">
                  <c:v>No cíclicas</c:v>
                </c:pt>
                <c:pt idx="3">
                  <c:v>An tipo 0</c:v>
                </c:pt>
                <c:pt idx="4">
                  <c:v>An tipo I</c:v>
                </c:pt>
                <c:pt idx="5">
                  <c:v>An tipo II</c:v>
                </c:pt>
                <c:pt idx="6">
                  <c:v>An quístico</c:v>
                </c:pt>
                <c:pt idx="7">
                  <c:v>An piometral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55.4</c:v>
                </c:pt>
                <c:pt idx="1">
                  <c:v>4.9000000000000004</c:v>
                </c:pt>
                <c:pt idx="2">
                  <c:v>39.700000000000003</c:v>
                </c:pt>
                <c:pt idx="3">
                  <c:v>5.7</c:v>
                </c:pt>
                <c:pt idx="4">
                  <c:v>14.8</c:v>
                </c:pt>
                <c:pt idx="5">
                  <c:v>16.8</c:v>
                </c:pt>
                <c:pt idx="6">
                  <c:v>2</c:v>
                </c:pt>
                <c:pt idx="7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407104"/>
        <c:axId val="32940608"/>
      </c:barChart>
      <c:catAx>
        <c:axId val="3940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32940608"/>
        <c:crosses val="autoZero"/>
        <c:auto val="1"/>
        <c:lblAlgn val="ctr"/>
        <c:lblOffset val="100"/>
        <c:noMultiLvlLbl val="0"/>
      </c:catAx>
      <c:valAx>
        <c:axId val="329406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fr-BE">
                <a:latin typeface="Arial Narrow" panose="020B0606020202030204" pitchFamily="34" charset="0"/>
              </a:defRPr>
            </a:pPr>
            <a:endParaRPr lang="fr-FR"/>
          </a:p>
        </c:txPr>
        <c:crossAx val="394071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fr-BE">
                <a:latin typeface="Arial Narrow" panose="020B0606020202030204" pitchFamily="34" charset="0"/>
              </a:defRPr>
            </a:pPr>
            <a:endParaRPr lang="fr-F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Feuil1!$A$2:$A$4</c:f>
              <c:strCache>
                <c:ptCount val="3"/>
                <c:pt idx="0">
                  <c:v>Metritis (vaginoscopia)</c:v>
                </c:pt>
                <c:pt idx="1">
                  <c:v>Neumovagina</c:v>
                </c:pt>
                <c:pt idx="2">
                  <c:v>Urovagina 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12.1</c:v>
                </c:pt>
                <c:pt idx="1">
                  <c:v>33.1</c:v>
                </c:pt>
                <c:pt idx="2">
                  <c:v>14.7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515648"/>
        <c:axId val="32945792"/>
      </c:barChart>
      <c:catAx>
        <c:axId val="39515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32945792"/>
        <c:crosses val="autoZero"/>
        <c:auto val="1"/>
        <c:lblAlgn val="ctr"/>
        <c:lblOffset val="100"/>
        <c:noMultiLvlLbl val="0"/>
      </c:catAx>
      <c:valAx>
        <c:axId val="329457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3951564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fr-BE"/>
            </a:pPr>
            <a:endParaRPr lang="fr-FR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 de tipo 0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&lt; 6años</c:v>
                </c:pt>
                <c:pt idx="1">
                  <c:v>&gt; 6 y ≤ 10 años</c:v>
                </c:pt>
                <c:pt idx="2">
                  <c:v>&gt; 10 años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9.1</c:v>
                </c:pt>
                <c:pt idx="1">
                  <c:v>5.0999999999999996</c:v>
                </c:pt>
                <c:pt idx="2">
                  <c:v>2.9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% de tipo I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&lt; 6años</c:v>
                </c:pt>
                <c:pt idx="1">
                  <c:v>&gt; 6 y ≤ 10 años</c:v>
                </c:pt>
                <c:pt idx="2">
                  <c:v>&gt; 10 años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16</c:v>
                </c:pt>
                <c:pt idx="1">
                  <c:v>8.9</c:v>
                </c:pt>
                <c:pt idx="2">
                  <c:v>18.899999999999999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% de tipo II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&lt; 6años</c:v>
                </c:pt>
                <c:pt idx="1">
                  <c:v>&gt; 6 y ≤ 10 años</c:v>
                </c:pt>
                <c:pt idx="2">
                  <c:v>&gt; 10 años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18.899999999999999</c:v>
                </c:pt>
                <c:pt idx="1">
                  <c:v>14</c:v>
                </c:pt>
                <c:pt idx="2">
                  <c:v>17.100000000000001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552000"/>
        <c:axId val="42033152"/>
      </c:barChart>
      <c:catAx>
        <c:axId val="395520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42033152"/>
        <c:crosses val="autoZero"/>
        <c:auto val="1"/>
        <c:lblAlgn val="ctr"/>
        <c:lblOffset val="100"/>
        <c:noMultiLvlLbl val="0"/>
      </c:catAx>
      <c:valAx>
        <c:axId val="420331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fr-BE"/>
                </a:pPr>
                <a:r>
                  <a:rPr lang="es-ES_tradnl" dirty="0" smtClean="0"/>
                  <a:t>%</a:t>
                </a:r>
                <a:endParaRPr lang="es-ES" dirty="0"/>
              </a:p>
            </c:rich>
          </c:tx>
          <c:layout>
            <c:manualLayout>
              <c:xMode val="edge"/>
              <c:yMode val="edge"/>
              <c:x val="4.4753086419753133E-2"/>
              <c:y val="0.3252965170064359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395520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fr-BE"/>
            </a:pPr>
            <a:endParaRPr lang="fr-FR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00582574229367"/>
          <c:y val="5.2905243838566325E-2"/>
          <c:w val="0.77534229273413835"/>
          <c:h val="0.646967474782884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 de tipo 0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CC:&lt; 2,5</c:v>
                </c:pt>
                <c:pt idx="1">
                  <c:v>≥ 2,5 y ≤3,5</c:v>
                </c:pt>
                <c:pt idx="2">
                  <c:v> &gt; 3,5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11.1</c:v>
                </c:pt>
                <c:pt idx="1">
                  <c:v>2.7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% de tipo I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CC:&lt; 2,5</c:v>
                </c:pt>
                <c:pt idx="1">
                  <c:v>≥ 2,5 y ≤3,5</c:v>
                </c:pt>
                <c:pt idx="2">
                  <c:v> &gt; 3,5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29.3</c:v>
                </c:pt>
                <c:pt idx="1">
                  <c:v>6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% de tipo II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CC:&lt; 2,5</c:v>
                </c:pt>
                <c:pt idx="1">
                  <c:v>≥ 2,5 y ≤3,5</c:v>
                </c:pt>
                <c:pt idx="2">
                  <c:v> &gt; 3,5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28.8</c:v>
                </c:pt>
                <c:pt idx="1">
                  <c:v>12.7</c:v>
                </c:pt>
                <c:pt idx="2">
                  <c:v>18.100000000000001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078208"/>
        <c:axId val="42035456"/>
      </c:barChart>
      <c:catAx>
        <c:axId val="42078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42035456"/>
        <c:crosses val="autoZero"/>
        <c:auto val="1"/>
        <c:lblAlgn val="ctr"/>
        <c:lblOffset val="100"/>
        <c:noMultiLvlLbl val="0"/>
      </c:catAx>
      <c:valAx>
        <c:axId val="420354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fr-BE"/>
                </a:pPr>
                <a:r>
                  <a:rPr lang="es-ES_tradnl" dirty="0" smtClean="0"/>
                  <a:t>%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4207820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fr-BE"/>
            </a:pPr>
            <a:endParaRPr lang="fr-FR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65346584575511"/>
          <c:y val="4.7693899913937021E-2"/>
          <c:w val="0.77534229273413868"/>
          <c:h val="0.646967474782884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 neumovagina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≤ 6 años</c:v>
                </c:pt>
                <c:pt idx="1">
                  <c:v>&gt; 6 y ≤10</c:v>
                </c:pt>
                <c:pt idx="2">
                  <c:v>&gt;10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28.6</c:v>
                </c:pt>
                <c:pt idx="1">
                  <c:v>29.9</c:v>
                </c:pt>
                <c:pt idx="2">
                  <c:v>40.6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898880"/>
        <c:axId val="42037760"/>
      </c:barChart>
      <c:catAx>
        <c:axId val="43898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42037760"/>
        <c:crosses val="autoZero"/>
        <c:auto val="1"/>
        <c:lblAlgn val="ctr"/>
        <c:lblOffset val="100"/>
        <c:noMultiLvlLbl val="0"/>
      </c:catAx>
      <c:valAx>
        <c:axId val="420377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fr-BE"/>
                </a:pPr>
                <a:r>
                  <a:rPr lang="es-ES_tradnl" dirty="0" smtClean="0"/>
                  <a:t>%</a:t>
                </a:r>
                <a:endParaRPr lang="es-ES" dirty="0"/>
              </a:p>
            </c:rich>
          </c:tx>
          <c:layout>
            <c:manualLayout>
              <c:xMode val="edge"/>
              <c:yMode val="edge"/>
              <c:x val="0.11714464636734297"/>
              <c:y val="0.3238652778374941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438988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fr-BE"/>
            </a:pPr>
            <a:endParaRPr lang="fr-FR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804365563857"/>
          <c:y val="4.9011470934200357E-2"/>
          <c:w val="0.77534229273413913"/>
          <c:h val="0.646967474782884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 urovagina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CC : &lt; 2,5</c:v>
                </c:pt>
                <c:pt idx="1">
                  <c:v>CC : ≥ 2,5 y ≤3,5</c:v>
                </c:pt>
                <c:pt idx="2">
                  <c:v>CC : &gt;3,5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24.9</c:v>
                </c:pt>
                <c:pt idx="1">
                  <c:v>10.1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913216"/>
        <c:axId val="42040064"/>
      </c:barChart>
      <c:catAx>
        <c:axId val="439132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42040064"/>
        <c:crosses val="autoZero"/>
        <c:auto val="1"/>
        <c:lblAlgn val="ctr"/>
        <c:lblOffset val="100"/>
        <c:noMultiLvlLbl val="0"/>
      </c:catAx>
      <c:valAx>
        <c:axId val="420400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fr-BE"/>
                </a:pPr>
                <a:r>
                  <a:rPr lang="es-ES_tradnl" dirty="0" smtClean="0"/>
                  <a:t>%</a:t>
                </a:r>
                <a:endParaRPr lang="es-ES" dirty="0"/>
              </a:p>
            </c:rich>
          </c:tx>
          <c:layout>
            <c:manualLayout>
              <c:xMode val="edge"/>
              <c:yMode val="edge"/>
              <c:x val="0.1025883360293062"/>
              <c:y val="0.327490112153393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fr-BE"/>
            </a:pPr>
            <a:endParaRPr lang="fr-FR"/>
          </a:p>
        </c:txPr>
        <c:crossAx val="4391321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fr-BE"/>
            </a:pPr>
            <a:endParaRPr lang="fr-FR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18T17:20:25.004" idx="1">
    <p:pos x="10" y="10"/>
    <p:text>Mettre des flèches vers les figures la 2ème figure correspond à l'ansotrus typo 1 mais mais 0</p:text>
  </p:cm>
</p:cmLst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microsoft.com/office/2007/relationships/hdphoto" Target="../media/hdphoto1.wdp"/><Relationship Id="rId1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0.68569</cdr:x>
      <cdr:y>0</cdr:y>
    </cdr:from>
    <cdr:to>
      <cdr:x>0.86416</cdr:x>
      <cdr:y>0.26196</cdr:y>
    </cdr:to>
    <cdr:pic>
      <cdr:nvPicPr>
        <cdr:cNvPr id="2" name="4 Imagen" descr="Follicular cyst 2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rightnessContrast bright="30000"/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642975" y="0"/>
          <a:ext cx="1468733" cy="1380335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</cdr:pic>
  </cdr:relSizeAnchor>
  <cdr:relSizeAnchor xmlns:cdr="http://schemas.openxmlformats.org/drawingml/2006/chartDrawing">
    <cdr:from>
      <cdr:x>0.49598</cdr:x>
      <cdr:y>0</cdr:y>
    </cdr:from>
    <cdr:to>
      <cdr:x>0.67282</cdr:x>
      <cdr:y>0.26149</cdr:y>
    </cdr:to>
    <cdr:pic>
      <cdr:nvPicPr>
        <cdr:cNvPr id="3" name="5 Imagen" descr="Follicule De Graaf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brightnessContrast bright="26000"/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81714" y="0"/>
          <a:ext cx="1455351" cy="1377863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</cdr:pic>
  </cdr:relSizeAnchor>
  <cdr:relSizeAnchor xmlns:cdr="http://schemas.openxmlformats.org/drawingml/2006/chartDrawing">
    <cdr:from>
      <cdr:x>0.17075</cdr:x>
      <cdr:y>0</cdr:y>
    </cdr:from>
    <cdr:to>
      <cdr:x>0.30925</cdr:x>
      <cdr:y>0.2145</cdr:y>
    </cdr:to>
    <cdr:pic>
      <cdr:nvPicPr>
        <cdr:cNvPr id="5" name="Image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405204" y="0"/>
          <a:ext cx="1139800" cy="113025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0.33613</cdr:x>
      <cdr:y>0.76007</cdr:y>
    </cdr:from>
    <cdr:to>
      <cdr:x>0.4027</cdr:x>
      <cdr:y>0.83488</cdr:y>
    </cdr:to>
    <cdr:sp macro="" textlink="">
      <cdr:nvSpPr>
        <cdr:cNvPr id="2" name="ZoneTexte 4"/>
        <cdr:cNvSpPr txBox="1"/>
      </cdr:nvSpPr>
      <cdr:spPr>
        <a:xfrm xmlns:a="http://schemas.openxmlformats.org/drawingml/2006/main" flipH="1">
          <a:off x="2766190" y="3440060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>
              <a:latin typeface="Arial Narrow" panose="020B0606020202030204" pitchFamily="34" charset="0"/>
            </a:rPr>
            <a:t>a</a:t>
          </a:r>
        </a:p>
      </cdr:txBody>
    </cdr:sp>
  </cdr:relSizeAnchor>
  <cdr:relSizeAnchor xmlns:cdr="http://schemas.openxmlformats.org/drawingml/2006/chartDrawing">
    <cdr:from>
      <cdr:x>0.59961</cdr:x>
      <cdr:y>0.75973</cdr:y>
    </cdr:from>
    <cdr:to>
      <cdr:x>0.66618</cdr:x>
      <cdr:y>0.83454</cdr:y>
    </cdr:to>
    <cdr:sp macro="" textlink="">
      <cdr:nvSpPr>
        <cdr:cNvPr id="3" name="ZoneTexte 4"/>
        <cdr:cNvSpPr txBox="1"/>
      </cdr:nvSpPr>
      <cdr:spPr>
        <a:xfrm xmlns:a="http://schemas.openxmlformats.org/drawingml/2006/main" flipH="1">
          <a:off x="4934548" y="3438527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 smtClean="0">
              <a:latin typeface="Arial Narrow" panose="020B0606020202030204" pitchFamily="34" charset="0"/>
            </a:rPr>
            <a:t>ab</a:t>
          </a:r>
          <a:endParaRPr lang="fr-BE" sz="1600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0.60253</cdr:x>
      <cdr:y>0.83454</cdr:y>
    </cdr:from>
    <cdr:to>
      <cdr:x>0.6691</cdr:x>
      <cdr:y>0.90934</cdr:y>
    </cdr:to>
    <cdr:sp macro="" textlink="">
      <cdr:nvSpPr>
        <cdr:cNvPr id="4" name="ZoneTexte 4"/>
        <cdr:cNvSpPr txBox="1"/>
      </cdr:nvSpPr>
      <cdr:spPr>
        <a:xfrm xmlns:a="http://schemas.openxmlformats.org/drawingml/2006/main" flipH="1">
          <a:off x="4958611" y="3777081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>
              <a:latin typeface="Arial Narrow" panose="020B0606020202030204" pitchFamily="34" charset="0"/>
            </a:rPr>
            <a:t>b</a:t>
          </a:r>
        </a:p>
      </cdr:txBody>
    </cdr:sp>
  </cdr:relSizeAnchor>
  <cdr:relSizeAnchor xmlns:cdr="http://schemas.openxmlformats.org/drawingml/2006/chartDrawing">
    <cdr:from>
      <cdr:x>0.86569</cdr:x>
      <cdr:y>0.75157</cdr:y>
    </cdr:from>
    <cdr:to>
      <cdr:x>0.93226</cdr:x>
      <cdr:y>0.82638</cdr:y>
    </cdr:to>
    <cdr:sp macro="" textlink="">
      <cdr:nvSpPr>
        <cdr:cNvPr id="5" name="ZoneTexte 4"/>
        <cdr:cNvSpPr txBox="1"/>
      </cdr:nvSpPr>
      <cdr:spPr>
        <a:xfrm xmlns:a="http://schemas.openxmlformats.org/drawingml/2006/main" flipH="1">
          <a:off x="7124295" y="3401597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 smtClean="0">
              <a:latin typeface="Arial Narrow" panose="020B0606020202030204" pitchFamily="34" charset="0"/>
            </a:rPr>
            <a:t>b</a:t>
          </a:r>
          <a:endParaRPr lang="fr-BE" sz="1600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0.87154</cdr:x>
      <cdr:y>0.82372</cdr:y>
    </cdr:from>
    <cdr:to>
      <cdr:x>0.93811</cdr:x>
      <cdr:y>0.89852</cdr:y>
    </cdr:to>
    <cdr:sp macro="" textlink="">
      <cdr:nvSpPr>
        <cdr:cNvPr id="6" name="ZoneTexte 4"/>
        <cdr:cNvSpPr txBox="1"/>
      </cdr:nvSpPr>
      <cdr:spPr>
        <a:xfrm xmlns:a="http://schemas.openxmlformats.org/drawingml/2006/main" flipH="1">
          <a:off x="7172422" y="3728120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>
              <a:latin typeface="Arial Narrow" panose="020B0606020202030204" pitchFamily="34" charset="0"/>
            </a:rPr>
            <a:t>a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0.35664</cdr:x>
      <cdr:y>0.76675</cdr:y>
    </cdr:from>
    <cdr:to>
      <cdr:x>0.42721</cdr:x>
      <cdr:y>0.83554</cdr:y>
    </cdr:to>
    <cdr:sp macro="" textlink="">
      <cdr:nvSpPr>
        <cdr:cNvPr id="2" name="ZoneTexte 4"/>
        <cdr:cNvSpPr txBox="1"/>
      </cdr:nvSpPr>
      <cdr:spPr>
        <a:xfrm xmlns:a="http://schemas.openxmlformats.org/drawingml/2006/main" flipH="1">
          <a:off x="2969349" y="3999012"/>
          <a:ext cx="587555" cy="35877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 smtClean="0">
              <a:latin typeface="Arial Narrow" panose="020B0606020202030204" pitchFamily="34" charset="0"/>
            </a:rPr>
            <a:t>a</a:t>
          </a:r>
          <a:endParaRPr lang="fr-BE" sz="1600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0.35944</cdr:x>
      <cdr:y>0.82614</cdr:y>
    </cdr:from>
    <cdr:to>
      <cdr:x>0.43001</cdr:x>
      <cdr:y>0.89493</cdr:y>
    </cdr:to>
    <cdr:sp macro="" textlink="">
      <cdr:nvSpPr>
        <cdr:cNvPr id="3" name="ZoneTexte 4"/>
        <cdr:cNvSpPr txBox="1"/>
      </cdr:nvSpPr>
      <cdr:spPr>
        <a:xfrm xmlns:a="http://schemas.openxmlformats.org/drawingml/2006/main" flipH="1">
          <a:off x="2790253" y="4065702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>
              <a:latin typeface="Arial Narrow" panose="020B0606020202030204" pitchFamily="34" charset="0"/>
            </a:rPr>
            <a:t>a</a:t>
          </a:r>
        </a:p>
      </cdr:txBody>
    </cdr:sp>
  </cdr:relSizeAnchor>
  <cdr:relSizeAnchor xmlns:cdr="http://schemas.openxmlformats.org/drawingml/2006/chartDrawing">
    <cdr:from>
      <cdr:x>0.60618</cdr:x>
      <cdr:y>0.77562</cdr:y>
    </cdr:from>
    <cdr:to>
      <cdr:x>0.67675</cdr:x>
      <cdr:y>0.84441</cdr:y>
    </cdr:to>
    <cdr:sp macro="" textlink="">
      <cdr:nvSpPr>
        <cdr:cNvPr id="4" name="ZoneTexte 4"/>
        <cdr:cNvSpPr txBox="1"/>
      </cdr:nvSpPr>
      <cdr:spPr>
        <a:xfrm xmlns:a="http://schemas.openxmlformats.org/drawingml/2006/main" flipH="1">
          <a:off x="5046982" y="4045299"/>
          <a:ext cx="587555" cy="35877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>
              <a:latin typeface="Arial Narrow" panose="020B0606020202030204" pitchFamily="34" charset="0"/>
            </a:rPr>
            <a:t>b</a:t>
          </a:r>
        </a:p>
      </cdr:txBody>
    </cdr:sp>
  </cdr:relSizeAnchor>
  <cdr:relSizeAnchor xmlns:cdr="http://schemas.openxmlformats.org/drawingml/2006/chartDrawing">
    <cdr:from>
      <cdr:x>0.60278</cdr:x>
      <cdr:y>0.83103</cdr:y>
    </cdr:from>
    <cdr:to>
      <cdr:x>0.67335</cdr:x>
      <cdr:y>0.89982</cdr:y>
    </cdr:to>
    <cdr:sp macro="" textlink="">
      <cdr:nvSpPr>
        <cdr:cNvPr id="5" name="ZoneTexte 4"/>
        <cdr:cNvSpPr txBox="1"/>
      </cdr:nvSpPr>
      <cdr:spPr>
        <a:xfrm xmlns:a="http://schemas.openxmlformats.org/drawingml/2006/main" flipH="1">
          <a:off x="4679212" y="4089765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>
              <a:latin typeface="Arial Narrow" panose="020B0606020202030204" pitchFamily="34" charset="0"/>
            </a:rPr>
            <a:t>b</a:t>
          </a:r>
        </a:p>
      </cdr:txBody>
    </cdr:sp>
  </cdr:relSizeAnchor>
  <cdr:relSizeAnchor xmlns:cdr="http://schemas.openxmlformats.org/drawingml/2006/chartDrawing">
    <cdr:from>
      <cdr:x>0.85756</cdr:x>
      <cdr:y>0.77164</cdr:y>
    </cdr:from>
    <cdr:to>
      <cdr:x>0.92813</cdr:x>
      <cdr:y>0.84043</cdr:y>
    </cdr:to>
    <cdr:sp macro="" textlink="">
      <cdr:nvSpPr>
        <cdr:cNvPr id="6" name="ZoneTexte 4"/>
        <cdr:cNvSpPr txBox="1"/>
      </cdr:nvSpPr>
      <cdr:spPr>
        <a:xfrm xmlns:a="http://schemas.openxmlformats.org/drawingml/2006/main" flipH="1">
          <a:off x="7139952" y="4024517"/>
          <a:ext cx="587556" cy="35877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>
              <a:latin typeface="Arial Narrow" panose="020B0606020202030204" pitchFamily="34" charset="0"/>
            </a:rPr>
            <a:t>b</a:t>
          </a:r>
        </a:p>
      </cdr:txBody>
    </cdr:sp>
  </cdr:relSizeAnchor>
  <cdr:relSizeAnchor xmlns:cdr="http://schemas.openxmlformats.org/drawingml/2006/chartDrawing">
    <cdr:from>
      <cdr:x>0.86471</cdr:x>
      <cdr:y>0.82859</cdr:y>
    </cdr:from>
    <cdr:to>
      <cdr:x>0.93528</cdr:x>
      <cdr:y>0.89738</cdr:y>
    </cdr:to>
    <cdr:sp macro="" textlink="">
      <cdr:nvSpPr>
        <cdr:cNvPr id="7" name="ZoneTexte 4"/>
        <cdr:cNvSpPr txBox="1"/>
      </cdr:nvSpPr>
      <cdr:spPr>
        <a:xfrm xmlns:a="http://schemas.openxmlformats.org/drawingml/2006/main" flipH="1">
          <a:off x="6712548" y="4077733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 smtClean="0">
              <a:latin typeface="Arial Narrow" panose="020B0606020202030204" pitchFamily="34" charset="0"/>
            </a:rPr>
            <a:t>c</a:t>
          </a:r>
          <a:endParaRPr lang="fr-BE" sz="1600" dirty="0">
            <a:latin typeface="Arial Narrow" panose="020B060602020203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0.41722</cdr:x>
      <cdr:y>0.82841</cdr:y>
    </cdr:from>
    <cdr:to>
      <cdr:x>0.49479</cdr:x>
      <cdr:y>0.91168</cdr:y>
    </cdr:to>
    <cdr:sp macro="" textlink="">
      <cdr:nvSpPr>
        <cdr:cNvPr id="2" name="ZoneTexte 4"/>
        <cdr:cNvSpPr txBox="1"/>
      </cdr:nvSpPr>
      <cdr:spPr>
        <a:xfrm xmlns:a="http://schemas.openxmlformats.org/drawingml/2006/main" flipH="1">
          <a:off x="2946664" y="3367870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 smtClean="0">
              <a:latin typeface="Arial Narrow" panose="020B0606020202030204" pitchFamily="34" charset="0"/>
            </a:rPr>
            <a:t>a</a:t>
          </a:r>
          <a:endParaRPr lang="fr-BE" sz="1600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0.66424</cdr:x>
      <cdr:y>0.83137</cdr:y>
    </cdr:from>
    <cdr:to>
      <cdr:x>0.74181</cdr:x>
      <cdr:y>0.91464</cdr:y>
    </cdr:to>
    <cdr:sp macro="" textlink="">
      <cdr:nvSpPr>
        <cdr:cNvPr id="3" name="ZoneTexte 4"/>
        <cdr:cNvSpPr txBox="1"/>
      </cdr:nvSpPr>
      <cdr:spPr>
        <a:xfrm xmlns:a="http://schemas.openxmlformats.org/drawingml/2006/main" flipH="1">
          <a:off x="4691242" y="3379902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>
              <a:latin typeface="Arial Narrow" panose="020B0606020202030204" pitchFamily="34" charset="0"/>
            </a:rPr>
            <a:t>a</a:t>
          </a:r>
        </a:p>
      </cdr:txBody>
    </cdr:sp>
  </cdr:relSizeAnchor>
  <cdr:relSizeAnchor xmlns:cdr="http://schemas.openxmlformats.org/drawingml/2006/chartDrawing">
    <cdr:from>
      <cdr:x>0.90615</cdr:x>
      <cdr:y>0.83137</cdr:y>
    </cdr:from>
    <cdr:to>
      <cdr:x>0.98372</cdr:x>
      <cdr:y>0.91464</cdr:y>
    </cdr:to>
    <cdr:sp macro="" textlink="">
      <cdr:nvSpPr>
        <cdr:cNvPr id="4" name="ZoneTexte 4"/>
        <cdr:cNvSpPr txBox="1"/>
      </cdr:nvSpPr>
      <cdr:spPr>
        <a:xfrm xmlns:a="http://schemas.openxmlformats.org/drawingml/2006/main" flipH="1">
          <a:off x="6399727" y="3379901"/>
          <a:ext cx="54784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 smtClean="0">
              <a:latin typeface="Arial Narrow" panose="020B0606020202030204" pitchFamily="34" charset="0"/>
            </a:rPr>
            <a:t>b</a:t>
          </a:r>
          <a:endParaRPr lang="fr-BE" sz="1600" dirty="0">
            <a:latin typeface="Arial Narrow" panose="020B060602020203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0.88364</cdr:x>
      <cdr:y>0.76345</cdr:y>
    </cdr:from>
    <cdr:to>
      <cdr:x>0.98338</cdr:x>
      <cdr:y>0.84152</cdr:y>
    </cdr:to>
    <cdr:sp macro="" textlink="">
      <cdr:nvSpPr>
        <cdr:cNvPr id="2" name="ZoneTexte 4"/>
        <cdr:cNvSpPr txBox="1"/>
      </cdr:nvSpPr>
      <cdr:spPr>
        <a:xfrm xmlns:a="http://schemas.openxmlformats.org/drawingml/2006/main" flipH="1">
          <a:off x="7077344" y="3311003"/>
          <a:ext cx="79889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600" dirty="0" smtClean="0">
              <a:latin typeface="Arial Narrow" panose="020B0606020202030204" pitchFamily="34" charset="0"/>
            </a:rPr>
            <a:t>c</a:t>
          </a:r>
          <a:endParaRPr lang="fr-BE" sz="1600" dirty="0">
            <a:latin typeface="Arial Narrow" panose="020B0606020202030204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942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D0E5-5201-D240-B379-D20AC180F5C9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C1DAF-9940-6040-B902-4598F7B7BD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87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D0E5-5201-D240-B379-D20AC180F5C9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C1DAF-9940-6040-B902-4598F7B7BD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602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601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211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65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889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346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24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631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43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D0E5-5201-D240-B379-D20AC180F5C9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C1DAF-9940-6040-B902-4598F7B7BD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8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213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70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38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D0E5-5201-D240-B379-D20AC180F5C9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C1DAF-9940-6040-B902-4598F7B7BD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7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D0E5-5201-D240-B379-D20AC180F5C9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C1DAF-9940-6040-B902-4598F7B7BD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28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D0E5-5201-D240-B379-D20AC180F5C9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C1DAF-9940-6040-B902-4598F7B7BD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94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D0E5-5201-D240-B379-D20AC180F5C9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C1DAF-9940-6040-B902-4598F7B7BD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13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D0E5-5201-D240-B379-D20AC180F5C9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C1DAF-9940-6040-B902-4598F7B7BD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19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D0E5-5201-D240-B379-D20AC180F5C9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C1DAF-9940-6040-B902-4598F7B7BD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74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1ED0E5-5201-D240-B379-D20AC180F5C9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7C1DAF-9940-6040-B902-4598F7B7BDD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79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79287" y="274638"/>
            <a:ext cx="67893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72256" y="1600200"/>
            <a:ext cx="7668504" cy="4830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 Xxxxx</a:t>
            </a:r>
          </a:p>
          <a:p>
            <a:pPr lvl="1"/>
            <a:r>
              <a:rPr lang="nl-BE" dirty="0" smtClean="0"/>
              <a:t> Xxxxx</a:t>
            </a:r>
          </a:p>
          <a:p>
            <a:pPr lvl="1"/>
            <a:r>
              <a:rPr lang="nl-BE" dirty="0" smtClean="0"/>
              <a:t> Xxxxxx</a:t>
            </a:r>
          </a:p>
        </p:txBody>
      </p:sp>
    </p:spTree>
    <p:extLst>
      <p:ext uri="{BB962C8B-B14F-4D97-AF65-F5344CB8AC3E}">
        <p14:creationId xmlns:p14="http://schemas.microsoft.com/office/powerpoint/2010/main" val="18681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q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Ø"/>
        <a:defRPr sz="2800" kern="1200" baseline="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B3238-ADAB-3C40-B556-65F2D9426A8B}" type="datetimeFigureOut">
              <a:rPr lang="fr-FR" smtClean="0"/>
              <a:pPr/>
              <a:t>15/07/2014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8FB07-94DA-A544-AD71-7C6581EC69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8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 idx="4294967295"/>
          </p:nvPr>
        </p:nvSpPr>
        <p:spPr>
          <a:xfrm>
            <a:off x="1639175" y="2142857"/>
            <a:ext cx="7275420" cy="1979485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3200" dirty="0" smtClean="0">
                <a:latin typeface="Century Gothic"/>
                <a:cs typeface="Century Gothic"/>
              </a:rPr>
              <a:t>ESTUDIO </a:t>
            </a:r>
            <a:r>
              <a:rPr lang="fr-FR" sz="3200" i="1" dirty="0" smtClean="0">
                <a:latin typeface="Century Gothic"/>
                <a:cs typeface="Century Gothic"/>
              </a:rPr>
              <a:t>ANTE Y POST-MORTEM </a:t>
            </a:r>
            <a:br>
              <a:rPr lang="fr-FR" sz="3200" i="1" dirty="0" smtClean="0">
                <a:latin typeface="Century Gothic"/>
                <a:cs typeface="Century Gothic"/>
              </a:rPr>
            </a:br>
            <a:r>
              <a:rPr lang="fr-FR" sz="3200" dirty="0" smtClean="0">
                <a:latin typeface="Century Gothic"/>
                <a:cs typeface="Century Gothic"/>
              </a:rPr>
              <a:t>DE LAS CARACTERÍSTICAS FISIOPATOLÓGICAS DEL TRACTO GENITAL Y SUS FACTORES DE RIESGO EN VACAS LECHERAS EN EL SUR DE VIETNAM.</a:t>
            </a:r>
            <a:endParaRPr lang="fr-FR" sz="3200" dirty="0">
              <a:latin typeface="Century Gothic"/>
              <a:cs typeface="Century Gothic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2072006" y="4988798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 smtClean="0"/>
              <a:t>N. </a:t>
            </a:r>
            <a:r>
              <a:rPr lang="es-ES" sz="2400" dirty="0" err="1" smtClean="0"/>
              <a:t>Kien</a:t>
            </a:r>
            <a:r>
              <a:rPr lang="es-ES" sz="2400" dirty="0" smtClean="0"/>
              <a:t> </a:t>
            </a:r>
            <a:r>
              <a:rPr lang="es-ES" sz="2400" dirty="0" err="1" smtClean="0"/>
              <a:t>Cuong</a:t>
            </a:r>
            <a:r>
              <a:rPr lang="es-ES" sz="2400" dirty="0" smtClean="0"/>
              <a:t>, </a:t>
            </a:r>
            <a:r>
              <a:rPr lang="es-ES" sz="2400" b="1" dirty="0" smtClean="0"/>
              <a:t>C. </a:t>
            </a:r>
            <a:r>
              <a:rPr lang="es-ES" sz="2400" b="1" dirty="0" err="1" smtClean="0"/>
              <a:t>Tomàs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Mulet</a:t>
            </a:r>
            <a:r>
              <a:rPr lang="es-ES" sz="2400" dirty="0" smtClean="0"/>
              <a:t>, </a:t>
            </a:r>
          </a:p>
          <a:p>
            <a:pPr marL="0" indent="0" algn="ctr">
              <a:buNone/>
            </a:pPr>
            <a:r>
              <a:rPr lang="es-ES" sz="2400" dirty="0" err="1" smtClean="0"/>
              <a:t>Okouyi-Mfoumou</a:t>
            </a:r>
            <a:r>
              <a:rPr lang="es-ES" sz="2400" dirty="0" smtClean="0"/>
              <a:t> W.M, Ch. </a:t>
            </a:r>
            <a:r>
              <a:rPr lang="en-US" sz="2400" dirty="0" err="1" smtClean="0"/>
              <a:t>Hanzen</a:t>
            </a:r>
            <a:endParaRPr lang="fr-FR" sz="2400" dirty="0">
              <a:latin typeface="Century Gothic"/>
              <a:cs typeface="Century Gothic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048000" y="21272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779125" y="31591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89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88758" y="330179"/>
            <a:ext cx="820116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latin typeface="Arial Narrow" panose="020B0606020202030204" pitchFamily="34" charset="0"/>
              </a:rPr>
              <a:t>Efecto de la edad en la frecuencia de </a:t>
            </a:r>
            <a:r>
              <a:rPr lang="es-ES_tradnl" sz="2800" dirty="0" err="1" smtClean="0">
                <a:latin typeface="Arial Narrow" panose="020B0606020202030204" pitchFamily="34" charset="0"/>
              </a:rPr>
              <a:t>neumovagina</a:t>
            </a:r>
            <a:r>
              <a:rPr lang="es-ES_tradnl" sz="2800" dirty="0" smtClean="0">
                <a:latin typeface="Arial Narrow" panose="020B0606020202030204" pitchFamily="34" charset="0"/>
              </a:rPr>
              <a:t>.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2189280396"/>
              </p:ext>
            </p:extLst>
          </p:nvPr>
        </p:nvGraphicFramePr>
        <p:xfrm>
          <a:off x="288758" y="1503947"/>
          <a:ext cx="7062537" cy="4065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89547" y="389026"/>
            <a:ext cx="783802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latin typeface="Arial Narrow" panose="020B0606020202030204" pitchFamily="34" charset="0"/>
              </a:rPr>
              <a:t>Efecto de la CC en la frecuencia de </a:t>
            </a:r>
            <a:r>
              <a:rPr lang="es-ES_tradnl" sz="2800" dirty="0" err="1" smtClean="0">
                <a:latin typeface="Arial Narrow" panose="020B0606020202030204" pitchFamily="34" charset="0"/>
              </a:rPr>
              <a:t>urovagina</a:t>
            </a:r>
            <a:r>
              <a:rPr lang="es-ES_tradnl" sz="2800" dirty="0" smtClean="0">
                <a:latin typeface="Arial Narrow" panose="020B0606020202030204" pitchFamily="34" charset="0"/>
              </a:rPr>
              <a:t>.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1274905479"/>
              </p:ext>
            </p:extLst>
          </p:nvPr>
        </p:nvGraphicFramePr>
        <p:xfrm>
          <a:off x="589547" y="1362808"/>
          <a:ext cx="8009330" cy="4853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657137" y="5068065"/>
            <a:ext cx="180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latin typeface="Arial Narrow" panose="020B0606020202030204" pitchFamily="34" charset="0"/>
              </a:rPr>
              <a:t>a</a:t>
            </a:r>
            <a:endParaRPr lang="fr-BE" sz="1600" dirty="0">
              <a:latin typeface="Arial Narrow" panose="020B0606020202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 flipH="1">
            <a:off x="5654479" y="5068065"/>
            <a:ext cx="547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>
                <a:latin typeface="Arial Narrow" panose="020B0606020202030204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78386"/>
            <a:ext cx="3513221" cy="988678"/>
          </a:xfrm>
          <a:solidFill>
            <a:schemeClr val="accent3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Conclusiones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25697"/>
            <a:ext cx="8229600" cy="4525963"/>
          </a:xfrm>
        </p:spPr>
        <p:txBody>
          <a:bodyPr>
            <a:noAutofit/>
          </a:bodyPr>
          <a:lstStyle/>
          <a:p>
            <a:r>
              <a:rPr lang="es-ES_tradnl" sz="2400" dirty="0">
                <a:latin typeface="Arial Narrow" panose="020B0606020202030204" pitchFamily="34" charset="0"/>
              </a:rPr>
              <a:t>Algunas características de reproducción de vacas lecheras en Vietnam han sido </a:t>
            </a:r>
            <a:r>
              <a:rPr lang="es-ES_tradnl" sz="2400" dirty="0" smtClean="0">
                <a:latin typeface="Arial Narrow" panose="020B0606020202030204" pitchFamily="34" charset="0"/>
              </a:rPr>
              <a:t>especificadas</a:t>
            </a:r>
          </a:p>
          <a:p>
            <a:r>
              <a:rPr lang="es-ES_tradnl" sz="2400" dirty="0" smtClean="0">
                <a:latin typeface="Arial Narrow" panose="020B0606020202030204" pitchFamily="34" charset="0"/>
              </a:rPr>
              <a:t>Impacto negativo de la baja CC sobre el rendimiento reproductivo.</a:t>
            </a:r>
          </a:p>
          <a:p>
            <a:pPr lvl="1"/>
            <a:r>
              <a:rPr lang="es-ES_tradnl" sz="2400" dirty="0" smtClean="0">
                <a:latin typeface="Arial Narrow" panose="020B0606020202030204" pitchFamily="34" charset="0"/>
              </a:rPr>
              <a:t>Frecuencia muy elevada de APF ( 37,7%)</a:t>
            </a:r>
          </a:p>
          <a:p>
            <a:pPr lvl="1"/>
            <a:r>
              <a:rPr lang="es-ES_tradnl" sz="2400" dirty="0" smtClean="0">
                <a:latin typeface="Arial Narrow" panose="020B0606020202030204" pitchFamily="34" charset="0"/>
              </a:rPr>
              <a:t>Presencia de </a:t>
            </a:r>
            <a:r>
              <a:rPr lang="es-ES_tradnl" sz="2400" dirty="0" err="1" smtClean="0">
                <a:latin typeface="Arial Narrow" panose="020B0606020202030204" pitchFamily="34" charset="0"/>
              </a:rPr>
              <a:t>urovagina</a:t>
            </a:r>
            <a:r>
              <a:rPr lang="es-ES_tradnl" sz="2400" dirty="0" smtClean="0">
                <a:latin typeface="Arial Narrow" panose="020B0606020202030204" pitchFamily="34" charset="0"/>
              </a:rPr>
              <a:t> elevada (14,7%)</a:t>
            </a:r>
            <a:endParaRPr lang="es-ES" sz="2400" dirty="0" smtClean="0">
              <a:latin typeface="Arial Narrow" panose="020B0606020202030204" pitchFamily="34" charset="0"/>
            </a:endParaRPr>
          </a:p>
          <a:p>
            <a:r>
              <a:rPr lang="es-ES_tradnl" sz="2400" dirty="0" smtClean="0">
                <a:latin typeface="Arial Narrow" panose="020B0606020202030204" pitchFamily="34" charset="0"/>
              </a:rPr>
              <a:t>Impacto negativo de la edad elevada de las vacas de desvieje.</a:t>
            </a:r>
          </a:p>
          <a:p>
            <a:pPr lvl="1"/>
            <a:r>
              <a:rPr lang="es-ES_tradnl" sz="2400" dirty="0" smtClean="0">
                <a:latin typeface="Arial Narrow" panose="020B0606020202030204" pitchFamily="34" charset="0"/>
              </a:rPr>
              <a:t>Frecuencia </a:t>
            </a:r>
            <a:r>
              <a:rPr lang="es-ES_tradnl" sz="2400" dirty="0">
                <a:latin typeface="Arial Narrow" panose="020B0606020202030204" pitchFamily="34" charset="0"/>
              </a:rPr>
              <a:t>elevada de </a:t>
            </a:r>
            <a:r>
              <a:rPr lang="es-ES_tradnl" sz="2400" dirty="0" err="1">
                <a:latin typeface="Arial Narrow" panose="020B0606020202030204" pitchFamily="34" charset="0"/>
              </a:rPr>
              <a:t>neumovagina</a:t>
            </a:r>
            <a:r>
              <a:rPr lang="es-ES_tradnl" sz="2400" dirty="0">
                <a:latin typeface="Arial Narrow" panose="020B0606020202030204" pitchFamily="34" charset="0"/>
              </a:rPr>
              <a:t> ( 33,1%)</a:t>
            </a:r>
          </a:p>
          <a:p>
            <a:r>
              <a:rPr lang="es-ES_tradnl" sz="2400" dirty="0" smtClean="0">
                <a:latin typeface="Arial Narrow" panose="020B0606020202030204" pitchFamily="34" charset="0"/>
              </a:rPr>
              <a:t>El numero elevado de </a:t>
            </a:r>
            <a:r>
              <a:rPr lang="es-ES_tradnl" sz="2400" dirty="0" err="1" smtClean="0">
                <a:latin typeface="Arial Narrow" panose="020B0606020202030204" pitchFamily="34" charset="0"/>
              </a:rPr>
              <a:t>anestros</a:t>
            </a:r>
            <a:r>
              <a:rPr lang="es-ES_tradnl" sz="2400" dirty="0" smtClean="0">
                <a:latin typeface="Arial Narrow" panose="020B0606020202030204" pitchFamily="34" charset="0"/>
              </a:rPr>
              <a:t> y uro/</a:t>
            </a:r>
            <a:r>
              <a:rPr lang="es-ES_tradnl" sz="2400" dirty="0" err="1" smtClean="0">
                <a:latin typeface="Arial Narrow" panose="020B0606020202030204" pitchFamily="34" charset="0"/>
              </a:rPr>
              <a:t>neumovaginas</a:t>
            </a:r>
            <a:r>
              <a:rPr lang="es-ES_tradnl" sz="2400" dirty="0" smtClean="0">
                <a:latin typeface="Arial Narrow" panose="020B0606020202030204" pitchFamily="34" charset="0"/>
              </a:rPr>
              <a:t> son reflejo de la infertilidad y la infecundidad que afecta a los rebaños del sur de Vietnam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ietnam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99" y="1623682"/>
            <a:ext cx="6975101" cy="48079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05347" y="637042"/>
            <a:ext cx="7024253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atin typeface="Arial Narrow" panose="020B0606020202030204" pitchFamily="34" charset="0"/>
              </a:rPr>
              <a:t>MUCHAS GRACIAS POR SU ATENCIÓN</a:t>
            </a:r>
            <a:endParaRPr lang="es-ES" sz="32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7313" y="943454"/>
            <a:ext cx="6067425" cy="1980721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s-ES_tradnl" sz="2400" dirty="0">
                <a:latin typeface="Arial Narrow" panose="020B0606020202030204" pitchFamily="34" charset="0"/>
              </a:rPr>
              <a:t>Población Vietnam : 90 millones de personas</a:t>
            </a:r>
          </a:p>
          <a:p>
            <a:r>
              <a:rPr lang="es-ES_tradnl" sz="2400" dirty="0">
                <a:latin typeface="Arial Narrow" panose="020B0606020202030204" pitchFamily="34" charset="0"/>
              </a:rPr>
              <a:t>98.370 vacas </a:t>
            </a:r>
            <a:r>
              <a:rPr lang="es-ES_tradnl" sz="2400" dirty="0" smtClean="0">
                <a:latin typeface="Arial Narrow" panose="020B0606020202030204" pitchFamily="34" charset="0"/>
              </a:rPr>
              <a:t>lecheras</a:t>
            </a:r>
          </a:p>
          <a:p>
            <a:r>
              <a:rPr lang="es-ES_tradnl" sz="2400" dirty="0">
                <a:latin typeface="Arial Narrow" panose="020B0606020202030204" pitchFamily="34" charset="0"/>
              </a:rPr>
              <a:t>Producción total </a:t>
            </a:r>
            <a:r>
              <a:rPr lang="es-ES_tradnl" sz="2400" dirty="0" smtClean="0">
                <a:latin typeface="Arial Narrow" panose="020B0606020202030204" pitchFamily="34" charset="0"/>
              </a:rPr>
              <a:t>: 381.740 T</a:t>
            </a:r>
          </a:p>
          <a:p>
            <a:r>
              <a:rPr lang="es-ES_tradnl" sz="2400" dirty="0" smtClean="0">
                <a:latin typeface="Arial Narrow" panose="020B0606020202030204" pitchFamily="34" charset="0"/>
              </a:rPr>
              <a:t>Media </a:t>
            </a:r>
            <a:r>
              <a:rPr lang="es-ES_tradnl" sz="2400" dirty="0">
                <a:latin typeface="Arial Narrow" panose="020B0606020202030204" pitchFamily="34" charset="0"/>
              </a:rPr>
              <a:t>de producción de </a:t>
            </a:r>
            <a:r>
              <a:rPr lang="es-ES_tradnl" sz="2400" dirty="0" smtClean="0">
                <a:latin typeface="Arial Narrow" panose="020B0606020202030204" pitchFamily="34" charset="0"/>
              </a:rPr>
              <a:t>3.880 L</a:t>
            </a:r>
            <a:endParaRPr lang="es-ES_tradnl" sz="2400" dirty="0">
              <a:latin typeface="Arial Narrow" panose="020B0606020202030204" pitchFamily="34" charset="0"/>
            </a:endParaRPr>
          </a:p>
          <a:p>
            <a:pPr>
              <a:buNone/>
            </a:pPr>
            <a:endParaRPr lang="es-ES_tradnl" sz="2400" dirty="0" smtClean="0">
              <a:latin typeface="Arial Narrow" panose="020B0606020202030204" pitchFamily="34" charset="0"/>
            </a:endParaRPr>
          </a:p>
          <a:p>
            <a:pPr>
              <a:buNone/>
            </a:pPr>
            <a:endParaRPr lang="es-ES_tradnl" sz="2400" dirty="0" smtClean="0">
              <a:latin typeface="Arial Narrow" panose="020B0606020202030204" pitchFamily="34" charset="0"/>
            </a:endParaRPr>
          </a:p>
          <a:p>
            <a:pPr>
              <a:buNone/>
            </a:pPr>
            <a:endParaRPr lang="es-ES_tradnl" sz="2400" dirty="0" smtClean="0">
              <a:latin typeface="Arial Narrow" panose="020B0606020202030204" pitchFamily="34" charset="0"/>
            </a:endParaRPr>
          </a:p>
          <a:p>
            <a:pPr>
              <a:buNone/>
            </a:pPr>
            <a:endParaRPr lang="es-ES" sz="2400" dirty="0" smtClean="0">
              <a:latin typeface="Arial Narrow" panose="020B0606020202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43119" y="221962"/>
            <a:ext cx="2638864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Datos</a:t>
            </a:r>
            <a:r>
              <a:rPr lang="fr-BE" sz="3200" dirty="0" smtClean="0">
                <a:latin typeface="Arial Narrow" panose="020B0606020202030204" pitchFamily="34" charset="0"/>
              </a:rPr>
              <a:t> </a:t>
            </a:r>
            <a:r>
              <a:rPr lang="fr-BE" sz="32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generales</a:t>
            </a:r>
            <a:endParaRPr lang="fr-BE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5202" y="3726923"/>
            <a:ext cx="695447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400" dirty="0">
                <a:latin typeface="Arial Narrow" panose="020B0606020202030204" pitchFamily="34" charset="0"/>
              </a:rPr>
              <a:t>Importante potencial de </a:t>
            </a:r>
            <a:r>
              <a:rPr lang="es-ES" sz="2400" dirty="0" smtClean="0">
                <a:latin typeface="Arial Narrow" panose="020B0606020202030204" pitchFamily="34" charset="0"/>
              </a:rPr>
              <a:t>desarrollo de </a:t>
            </a:r>
            <a:r>
              <a:rPr lang="es-ES" sz="2400" dirty="0">
                <a:latin typeface="Arial Narrow" panose="020B0606020202030204" pitchFamily="34" charset="0"/>
              </a:rPr>
              <a:t>la producción </a:t>
            </a:r>
            <a:r>
              <a:rPr lang="es-ES" sz="2400" dirty="0" smtClean="0">
                <a:latin typeface="Arial Narrow" panose="020B0606020202030204" pitchFamily="34" charset="0"/>
              </a:rPr>
              <a:t>lechera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 rot="5400000">
            <a:off x="2246141" y="3072635"/>
            <a:ext cx="617705" cy="4269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Flèche droite 8"/>
          <p:cNvSpPr/>
          <p:nvPr/>
        </p:nvSpPr>
        <p:spPr>
          <a:xfrm rot="5400000">
            <a:off x="833959" y="4341098"/>
            <a:ext cx="617705" cy="4269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lèche droite 9"/>
          <p:cNvSpPr/>
          <p:nvPr/>
        </p:nvSpPr>
        <p:spPr>
          <a:xfrm rot="5400000">
            <a:off x="2577222" y="4341098"/>
            <a:ext cx="617705" cy="4269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lèche droite 10"/>
          <p:cNvSpPr/>
          <p:nvPr/>
        </p:nvSpPr>
        <p:spPr>
          <a:xfrm rot="5400000">
            <a:off x="4533979" y="4406249"/>
            <a:ext cx="617705" cy="4269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lèche droite 11"/>
          <p:cNvSpPr/>
          <p:nvPr/>
        </p:nvSpPr>
        <p:spPr>
          <a:xfrm rot="5400000">
            <a:off x="6605185" y="4341098"/>
            <a:ext cx="617705" cy="42698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488862" y="5002590"/>
            <a:ext cx="1334451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400" dirty="0" smtClean="0">
                <a:latin typeface="Arial Narrow" panose="020B0606020202030204" pitchFamily="34" charset="0"/>
              </a:rPr>
              <a:t> Nutrición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47900" y="5012256"/>
            <a:ext cx="1276350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400" dirty="0" smtClean="0">
                <a:latin typeface="Arial Narrow" panose="020B0606020202030204" pitchFamily="34" charset="0"/>
              </a:rPr>
              <a:t>Genética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03757" y="5012256"/>
            <a:ext cx="174056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400" dirty="0" smtClean="0">
                <a:latin typeface="Arial Narrow" panose="020B0606020202030204" pitchFamily="34" charset="0"/>
              </a:rPr>
              <a:t>Reproducción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92438" y="5002590"/>
            <a:ext cx="222335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_tradnl" sz="2400" dirty="0" smtClean="0">
                <a:latin typeface="Arial Narrow" panose="020B0606020202030204" pitchFamily="34" charset="0"/>
              </a:rPr>
              <a:t> Calidad de leche 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6989801" y="5591175"/>
            <a:ext cx="0" cy="74528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5775437" y="6324928"/>
            <a:ext cx="1198601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96684" y="6059082"/>
            <a:ext cx="497875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400" dirty="0" smtClean="0">
                <a:latin typeface="Arial Narrow" panose="020B0606020202030204" pitchFamily="34" charset="0"/>
              </a:rPr>
              <a:t>No estudios de rendimiento reproductivo</a:t>
            </a:r>
            <a:endParaRPr lang="es-E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9232" y="274638"/>
            <a:ext cx="2400300" cy="773112"/>
          </a:xfr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Objetivo</a:t>
            </a:r>
            <a:endParaRPr lang="es-E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00176"/>
            <a:ext cx="8229600" cy="29908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 smtClean="0">
                <a:latin typeface="Arial Narrow" panose="020B0606020202030204" pitchFamily="34" charset="0"/>
              </a:rPr>
              <a:t>Determinar las características </a:t>
            </a:r>
            <a:r>
              <a:rPr lang="es-ES" dirty="0" err="1" smtClean="0">
                <a:latin typeface="Arial Narrow" panose="020B0606020202030204" pitchFamily="34" charset="0"/>
              </a:rPr>
              <a:t>fisiopatológicas</a:t>
            </a:r>
            <a:r>
              <a:rPr lang="es-ES" dirty="0" smtClean="0">
                <a:latin typeface="Arial Narrow" panose="020B0606020202030204" pitchFamily="34" charset="0"/>
              </a:rPr>
              <a:t> de los ovarios y la frecuencia de </a:t>
            </a:r>
            <a:r>
              <a:rPr lang="es-ES" dirty="0" err="1" smtClean="0">
                <a:latin typeface="Arial Narrow" panose="020B0606020202030204" pitchFamily="34" charset="0"/>
              </a:rPr>
              <a:t>anestros</a:t>
            </a:r>
            <a:r>
              <a:rPr lang="es-ES" dirty="0" smtClean="0">
                <a:latin typeface="Arial Narrow" panose="020B060602020203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>
                <a:latin typeface="Arial Narrow" panose="020B0606020202030204" pitchFamily="34" charset="0"/>
              </a:rPr>
              <a:t>Determinar la frecuencia de afecciones del tracto genital.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>
                <a:latin typeface="Arial Narrow" panose="020B0606020202030204" pitchFamily="34" charset="0"/>
              </a:rPr>
              <a:t>Establecer factores de riesgo (edad y CC).</a:t>
            </a:r>
            <a:endParaRPr lang="es-E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5868" y="209016"/>
            <a:ext cx="4101357" cy="638710"/>
          </a:xfr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s-ES_tradnl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Materiales y métodos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9507" y="1294865"/>
            <a:ext cx="4464893" cy="52735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2400" dirty="0" smtClean="0">
                <a:latin typeface="Arial Narrow" panose="020B0606020202030204" pitchFamily="34" charset="0"/>
              </a:rPr>
              <a:t>507 Holstein- </a:t>
            </a:r>
            <a:r>
              <a:rPr lang="es-ES_tradnl" sz="2400" dirty="0" err="1" smtClean="0">
                <a:latin typeface="Arial Narrow" panose="020B0606020202030204" pitchFamily="34" charset="0"/>
              </a:rPr>
              <a:t>LaiSind</a:t>
            </a:r>
            <a:r>
              <a:rPr lang="es-ES_tradnl" sz="2400" dirty="0" smtClean="0">
                <a:latin typeface="Arial Narrow" panose="020B0606020202030204" pitchFamily="34" charset="0"/>
              </a:rPr>
              <a:t> de </a:t>
            </a:r>
            <a:r>
              <a:rPr lang="es-ES_tradnl" sz="2400" b="1" u="sng" dirty="0" smtClean="0">
                <a:latin typeface="Arial Narrow" panose="020B0606020202030204" pitchFamily="34" charset="0"/>
              </a:rPr>
              <a:t>desvieje </a:t>
            </a:r>
          </a:p>
          <a:p>
            <a:pPr>
              <a:buNone/>
            </a:pPr>
            <a:endParaRPr lang="es-ES_tradnl" sz="2400" dirty="0" smtClean="0">
              <a:latin typeface="Arial Narrow" panose="020B0606020202030204" pitchFamily="34" charset="0"/>
            </a:endParaRPr>
          </a:p>
          <a:p>
            <a:pPr>
              <a:buNone/>
            </a:pPr>
            <a:endParaRPr lang="es-ES_tradnl" sz="2400" i="1" dirty="0" smtClean="0">
              <a:latin typeface="Arial Narrow" panose="020B0606020202030204" pitchFamily="34" charset="0"/>
            </a:endParaRPr>
          </a:p>
          <a:p>
            <a:pPr>
              <a:buNone/>
            </a:pPr>
            <a:endParaRPr lang="es-ES_tradnl" sz="2400" i="1" dirty="0" smtClean="0">
              <a:latin typeface="Arial Narrow" panose="020B0606020202030204" pitchFamily="34" charset="0"/>
            </a:endParaRPr>
          </a:p>
          <a:p>
            <a:pPr>
              <a:buNone/>
            </a:pP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613150" y="4407613"/>
            <a:ext cx="98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6" name="3 Imagen" descr="map-vietn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936712"/>
            <a:ext cx="2938409" cy="2571750"/>
          </a:xfrm>
          <a:prstGeom prst="rect">
            <a:avLst/>
          </a:prstGeom>
        </p:spPr>
      </p:pic>
      <p:sp>
        <p:nvSpPr>
          <p:cNvPr id="8" name="4 Elipse"/>
          <p:cNvSpPr/>
          <p:nvPr/>
        </p:nvSpPr>
        <p:spPr>
          <a:xfrm>
            <a:off x="6893210" y="2806102"/>
            <a:ext cx="544530" cy="400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6 Imagen" descr="Vache vietn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07" y="2022242"/>
            <a:ext cx="2688878" cy="1968413"/>
          </a:xfrm>
          <a:prstGeom prst="rect">
            <a:avLst/>
          </a:prstGeom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259507" y="4305194"/>
            <a:ext cx="3281667" cy="19146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s-ES_tradnl" sz="2600" dirty="0" smtClean="0">
                <a:latin typeface="Arial Narrow" panose="020B0606020202030204" pitchFamily="34" charset="0"/>
              </a:rPr>
              <a:t>Examen </a:t>
            </a:r>
            <a:r>
              <a:rPr lang="es-ES_tradnl" sz="2600" i="1" dirty="0" smtClean="0">
                <a:latin typeface="Arial Narrow" panose="020B0606020202030204" pitchFamily="34" charset="0"/>
              </a:rPr>
              <a:t>ante-mortem</a:t>
            </a:r>
          </a:p>
          <a:p>
            <a:r>
              <a:rPr lang="es-ES_tradnl" sz="2400" dirty="0" smtClean="0">
                <a:latin typeface="Arial Narrow" panose="020B0606020202030204" pitchFamily="34" charset="0"/>
              </a:rPr>
              <a:t>Condición corporal ( CC)</a:t>
            </a:r>
          </a:p>
          <a:p>
            <a:r>
              <a:rPr lang="es-ES_tradnl" sz="2400" dirty="0" smtClean="0">
                <a:latin typeface="Arial Narrow" panose="020B0606020202030204" pitchFamily="34" charset="0"/>
              </a:rPr>
              <a:t>Edad</a:t>
            </a:r>
          </a:p>
          <a:p>
            <a:r>
              <a:rPr lang="es-ES_tradnl" sz="2400" dirty="0" err="1" smtClean="0">
                <a:latin typeface="Arial Narrow" panose="020B0606020202030204" pitchFamily="34" charset="0"/>
              </a:rPr>
              <a:t>Vaginoscopia</a:t>
            </a:r>
            <a:r>
              <a:rPr lang="es-ES_tradnl" sz="2400" i="1" dirty="0" smtClean="0">
                <a:latin typeface="Arial Narrow" panose="020B0606020202030204" pitchFamily="34" charset="0"/>
              </a:rPr>
              <a:t> </a:t>
            </a:r>
            <a:endParaRPr lang="es-ES_tradnl" sz="2400" dirty="0" smtClean="0">
              <a:latin typeface="Arial Narrow" panose="020B0606020202030204" pitchFamily="34" charset="0"/>
            </a:endParaRPr>
          </a:p>
          <a:p>
            <a:pPr>
              <a:buFont typeface="Arial"/>
              <a:buNone/>
            </a:pP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984033" y="3829689"/>
            <a:ext cx="4907501" cy="24949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s-ES_tradnl" sz="2400" dirty="0" smtClean="0">
                <a:latin typeface="Arial Narrow" panose="020B0606020202030204" pitchFamily="34" charset="0"/>
              </a:rPr>
              <a:t>Examen </a:t>
            </a:r>
            <a:r>
              <a:rPr lang="es-ES_tradnl" sz="2400" i="1" dirty="0" smtClean="0">
                <a:latin typeface="Arial Narrow" panose="020B0606020202030204" pitchFamily="34" charset="0"/>
              </a:rPr>
              <a:t>post-mortem (visual y ecográfico)</a:t>
            </a:r>
          </a:p>
          <a:p>
            <a:r>
              <a:rPr lang="es-ES_tradnl" sz="2400" i="1" dirty="0" smtClean="0">
                <a:latin typeface="Arial Narrow" panose="020B0606020202030204" pitchFamily="34" charset="0"/>
              </a:rPr>
              <a:t>	</a:t>
            </a:r>
            <a:r>
              <a:rPr lang="es-ES_tradnl" sz="2200" dirty="0" smtClean="0">
                <a:latin typeface="Arial Narrow" panose="020B0606020202030204" pitchFamily="34" charset="0"/>
              </a:rPr>
              <a:t>Contenido uterino</a:t>
            </a:r>
          </a:p>
          <a:p>
            <a:r>
              <a:rPr lang="es-ES_tradnl" sz="2200" dirty="0" smtClean="0">
                <a:latin typeface="Arial Narrow" panose="020B0606020202030204" pitchFamily="34" charset="0"/>
              </a:rPr>
              <a:t>	Ovarios</a:t>
            </a:r>
          </a:p>
          <a:p>
            <a:pPr lvl="1"/>
            <a:r>
              <a:rPr lang="es-ES_tradnl" sz="2200" dirty="0" smtClean="0">
                <a:latin typeface="Arial Narrow" panose="020B0606020202030204" pitchFamily="34" charset="0"/>
              </a:rPr>
              <a:t>cuantificación estructuras ováricas</a:t>
            </a:r>
          </a:p>
          <a:p>
            <a:pPr lvl="1"/>
            <a:r>
              <a:rPr lang="es-ES_tradnl" sz="2200" dirty="0" smtClean="0">
                <a:latin typeface="Arial Narrow" panose="020B0606020202030204" pitchFamily="34" charset="0"/>
              </a:rPr>
              <a:t>diámetro de folículos, cuerpos lúteos y quistes</a:t>
            </a:r>
          </a:p>
          <a:p>
            <a:endParaRPr lang="es-ES" sz="24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65868" y="209016"/>
            <a:ext cx="2501157" cy="638710"/>
          </a:xfr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s-ES_tradnl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Resultados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2952" y="1558385"/>
            <a:ext cx="7207416" cy="30469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3200" dirty="0">
                <a:latin typeface="Arial Narrow" panose="020B0606020202030204" pitchFamily="34" charset="0"/>
              </a:rPr>
              <a:t>Media de edad </a:t>
            </a:r>
            <a:r>
              <a:rPr lang="es-ES_tradnl" sz="3200" dirty="0" smtClean="0">
                <a:latin typeface="Arial Narrow" panose="020B0606020202030204" pitchFamily="34" charset="0"/>
              </a:rPr>
              <a:t>: 8,5 años</a:t>
            </a:r>
          </a:p>
          <a:p>
            <a:endParaRPr lang="es-ES_tradnl" sz="32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3200" dirty="0">
                <a:latin typeface="Arial Narrow" panose="020B0606020202030204" pitchFamily="34" charset="0"/>
              </a:rPr>
              <a:t>44,4% de las vacas ( 226 vacas) CC &lt; </a:t>
            </a:r>
            <a:r>
              <a:rPr lang="es-ES_tradnl" sz="3200" dirty="0" smtClean="0">
                <a:latin typeface="Arial Narrow" panose="020B0606020202030204" pitchFamily="34" charset="0"/>
              </a:rPr>
              <a:t>2,5</a:t>
            </a:r>
          </a:p>
          <a:p>
            <a:endParaRPr lang="es-ES_tradnl" sz="3200" dirty="0" smtClean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3200" dirty="0" smtClean="0">
                <a:latin typeface="Arial Narrow" panose="020B0606020202030204" pitchFamily="34" charset="0"/>
              </a:rPr>
              <a:t>5 % gestación (25 vacas).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3200" dirty="0">
                <a:latin typeface="Arial Narrow" panose="020B0606020202030204" pitchFamily="34" charset="0"/>
              </a:rPr>
              <a:t>(</a:t>
            </a:r>
            <a:r>
              <a:rPr lang="es-ES_tradnl" sz="3200" dirty="0" smtClean="0">
                <a:latin typeface="Arial Narrow" panose="020B0606020202030204" pitchFamily="34" charset="0"/>
              </a:rPr>
              <a:t>El 56% gestantes de &lt; de 3 meses)</a:t>
            </a:r>
            <a:endParaRPr lang="es-ES_tradnl" sz="32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1264" y="200025"/>
            <a:ext cx="8115300" cy="695325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es-ES" sz="2800" dirty="0" smtClean="0">
                <a:latin typeface="Arial Narrow" panose="020B0606020202030204" pitchFamily="34" charset="0"/>
              </a:rPr>
              <a:t>Estructuras </a:t>
            </a:r>
            <a:r>
              <a:rPr lang="es-ES" sz="2800" dirty="0">
                <a:latin typeface="Arial Narrow" panose="020B0606020202030204" pitchFamily="34" charset="0"/>
              </a:rPr>
              <a:t>fisiopatológicas del </a:t>
            </a:r>
            <a:r>
              <a:rPr lang="es-ES" sz="2800" dirty="0" smtClean="0">
                <a:latin typeface="Arial Narrow" panose="020B0606020202030204" pitchFamily="34" charset="0"/>
              </a:rPr>
              <a:t>ovarios y tipo de </a:t>
            </a:r>
            <a:r>
              <a:rPr lang="es-ES" sz="2800" dirty="0" err="1" smtClean="0">
                <a:latin typeface="Arial Narrow" panose="020B0606020202030204" pitchFamily="34" charset="0"/>
              </a:rPr>
              <a:t>anestro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145890713"/>
              </p:ext>
            </p:extLst>
          </p:nvPr>
        </p:nvGraphicFramePr>
        <p:xfrm>
          <a:off x="457200" y="1331596"/>
          <a:ext cx="8229600" cy="5269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81" y="1331596"/>
            <a:ext cx="1293681" cy="1147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770" y="1331595"/>
            <a:ext cx="1376548" cy="13653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Connecteur droit avec flèche 3"/>
          <p:cNvCxnSpPr/>
          <p:nvPr/>
        </p:nvCxnSpPr>
        <p:spPr>
          <a:xfrm flipV="1">
            <a:off x="1582615" y="1635369"/>
            <a:ext cx="263770" cy="20222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315200" cy="548054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_tradnl" sz="2800" dirty="0">
                <a:latin typeface="Arial Narrow" panose="020B0606020202030204" pitchFamily="34" charset="0"/>
              </a:rPr>
              <a:t>F</a:t>
            </a:r>
            <a:r>
              <a:rPr lang="es-ES_tradnl" sz="2800" dirty="0" smtClean="0">
                <a:latin typeface="Arial Narrow" panose="020B0606020202030204" pitchFamily="34" charset="0"/>
              </a:rPr>
              <a:t>recuencia </a:t>
            </a:r>
            <a:r>
              <a:rPr lang="es-ES_tradnl" sz="2800" dirty="0">
                <a:latin typeface="Arial Narrow" panose="020B0606020202030204" pitchFamily="34" charset="0"/>
              </a:rPr>
              <a:t>de afecciones del tracto genital.</a:t>
            </a:r>
            <a:endParaRPr lang="fr-BE" sz="28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3398442"/>
              </p:ext>
            </p:extLst>
          </p:nvPr>
        </p:nvGraphicFramePr>
        <p:xfrm>
          <a:off x="457200" y="1347538"/>
          <a:ext cx="8229600" cy="477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45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37884" cy="534254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s-ES_tradnl" sz="2800" dirty="0" smtClean="0">
                <a:latin typeface="Arial Narrow" panose="020B0606020202030204" pitchFamily="34" charset="0"/>
              </a:rPr>
              <a:t>Efecto de la edad sobre la frecuencia de APF.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773970"/>
              </p:ext>
            </p:extLst>
          </p:nvPr>
        </p:nvGraphicFramePr>
        <p:xfrm>
          <a:off x="316523" y="1327638"/>
          <a:ext cx="8370277" cy="479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 flipH="1">
            <a:off x="3215238" y="5377281"/>
            <a:ext cx="547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dirty="0" smtClean="0">
                <a:latin typeface="Arial Narrow" panose="020B0606020202030204" pitchFamily="34" charset="0"/>
              </a:rPr>
              <a:t>a</a:t>
            </a:r>
            <a:endParaRPr lang="fr-BE" sz="16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854969064"/>
              </p:ext>
            </p:extLst>
          </p:nvPr>
        </p:nvGraphicFramePr>
        <p:xfrm>
          <a:off x="360947" y="1178169"/>
          <a:ext cx="8325853" cy="521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329411"/>
            <a:ext cx="8229600" cy="576197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s-ES_tradnl" sz="2800" dirty="0" smtClean="0">
                <a:latin typeface="Arial Narrow" panose="020B0606020202030204" pitchFamily="34" charset="0"/>
              </a:rPr>
              <a:t>Efecto de la CC sobre la frecuencia de APF</a:t>
            </a:r>
            <a:endParaRPr lang="es-ES" sz="28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7996</TotalTime>
  <Words>320</Words>
  <Application>Microsoft Office PowerPoint</Application>
  <PresentationFormat>Affichage à l'écran (4:3)</PresentationFormat>
  <Paragraphs>77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15" baseType="lpstr">
      <vt:lpstr>Thème Office</vt:lpstr>
      <vt:lpstr>Conception personnalisée</vt:lpstr>
      <vt:lpstr>ESTUDIO ANTE Y POST-MORTEM  DE LAS CARACTERÍSTICAS FISIOPATOLÓGICAS DEL TRACTO GENITAL Y SUS FACTORES DE RIESGO EN VACAS LECHERAS EN EL SUR DE VIETNAM.</vt:lpstr>
      <vt:lpstr>Présentation PowerPoint</vt:lpstr>
      <vt:lpstr>Objetivo</vt:lpstr>
      <vt:lpstr>Materiales y métodos</vt:lpstr>
      <vt:lpstr>Resultados</vt:lpstr>
      <vt:lpstr>Estructuras fisiopatológicas del ovarios y tipo de anestro</vt:lpstr>
      <vt:lpstr>Frecuencia de afecciones del tracto genital.</vt:lpstr>
      <vt:lpstr>Efecto de la edad sobre la frecuencia de APF.</vt:lpstr>
      <vt:lpstr>Efecto de la CC sobre la frecuencia de APF</vt:lpstr>
      <vt:lpstr>Présentation PowerPoint</vt:lpstr>
      <vt:lpstr>Présentation PowerPoint</vt:lpstr>
      <vt:lpstr>Conclusiones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Sartelet</dc:creator>
  <cp:lastModifiedBy>User</cp:lastModifiedBy>
  <cp:revision>267</cp:revision>
  <dcterms:created xsi:type="dcterms:W3CDTF">2013-06-30T19:11:25Z</dcterms:created>
  <dcterms:modified xsi:type="dcterms:W3CDTF">2014-07-15T18:54:29Z</dcterms:modified>
</cp:coreProperties>
</file>