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9" r:id="rId3"/>
    <p:sldId id="260" r:id="rId4"/>
    <p:sldId id="281" r:id="rId5"/>
    <p:sldId id="263" r:id="rId6"/>
    <p:sldId id="258" r:id="rId7"/>
    <p:sldId id="265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66" r:id="rId17"/>
    <p:sldId id="267" r:id="rId18"/>
    <p:sldId id="268" r:id="rId19"/>
    <p:sldId id="269" r:id="rId20"/>
    <p:sldId id="270" r:id="rId21"/>
    <p:sldId id="271" r:id="rId22"/>
    <p:sldId id="264" r:id="rId23"/>
    <p:sldId id="272" r:id="rId24"/>
    <p:sldId id="282" r:id="rId25"/>
    <p:sldId id="283" r:id="rId26"/>
    <p:sldId id="284" r:id="rId27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9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BE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6A2A3-C4A6-0544-9D25-5F9C1500EA88}" type="datetimeFigureOut">
              <a:rPr lang="fr-FR" smtClean="0"/>
              <a:t>4/07/14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72F63C-BF2A-7C4F-B2FB-07B38CFA8CA8}" type="slidenum">
              <a:rPr lang="fr-FR" smtClean="0"/>
              <a:t>‹#›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6A2A3-C4A6-0544-9D25-5F9C1500EA88}" type="datetimeFigureOut">
              <a:rPr lang="fr-FR" smtClean="0"/>
              <a:t>4/07/14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2F63C-BF2A-7C4F-B2FB-07B38CFA8CA8}" type="slidenum">
              <a:rPr lang="fr-FR" smtClean="0"/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72F63C-BF2A-7C4F-B2FB-07B38CFA8CA8}" type="slidenum">
              <a:rPr lang="fr-FR" smtClean="0"/>
              <a:t>‹#›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6A2A3-C4A6-0544-9D25-5F9C1500EA88}" type="datetimeFigureOut">
              <a:rPr lang="fr-FR" smtClean="0"/>
              <a:t>4/07/14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6A2A3-C4A6-0544-9D25-5F9C1500EA88}" type="datetimeFigureOut">
              <a:rPr lang="fr-FR" smtClean="0"/>
              <a:t>4/07/14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72F63C-BF2A-7C4F-B2FB-07B38CFA8CA8}" type="slidenum">
              <a:rPr lang="fr-FR" smtClean="0"/>
              <a:t>‹#›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6A2A3-C4A6-0544-9D25-5F9C1500EA88}" type="datetimeFigureOut">
              <a:rPr lang="fr-FR" smtClean="0"/>
              <a:t>4/07/14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72F63C-BF2A-7C4F-B2FB-07B38CFA8CA8}" type="slidenum">
              <a:rPr lang="fr-FR" smtClean="0"/>
              <a:t>‹#›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216A2A3-C4A6-0544-9D25-5F9C1500EA88}" type="datetimeFigureOut">
              <a:rPr lang="fr-FR" smtClean="0"/>
              <a:t>4/07/14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2F63C-BF2A-7C4F-B2FB-07B38CFA8CA8}" type="slidenum">
              <a:rPr lang="fr-FR" smtClean="0"/>
              <a:t>‹#›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6A2A3-C4A6-0544-9D25-5F9C1500EA88}" type="datetimeFigureOut">
              <a:rPr lang="fr-FR" smtClean="0"/>
              <a:t>4/07/14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72F63C-BF2A-7C4F-B2FB-07B38CFA8CA8}" type="slidenum">
              <a:rPr lang="fr-FR" smtClean="0"/>
              <a:t>‹#›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6A2A3-C4A6-0544-9D25-5F9C1500EA88}" type="datetimeFigureOut">
              <a:rPr lang="fr-FR" smtClean="0"/>
              <a:t>4/07/14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72F63C-BF2A-7C4F-B2FB-07B38CFA8CA8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6A2A3-C4A6-0544-9D25-5F9C1500EA88}" type="datetimeFigureOut">
              <a:rPr lang="fr-FR" smtClean="0"/>
              <a:t>4/07/14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72F63C-BF2A-7C4F-B2FB-07B38CFA8CA8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72F63C-BF2A-7C4F-B2FB-07B38CFA8CA8}" type="slidenum">
              <a:rPr lang="fr-FR" smtClean="0"/>
              <a:t>‹#›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6A2A3-C4A6-0544-9D25-5F9C1500EA88}" type="datetimeFigureOut">
              <a:rPr lang="fr-FR" smtClean="0"/>
              <a:t>4/07/14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72F63C-BF2A-7C4F-B2FB-07B38CFA8CA8}" type="slidenum">
              <a:rPr lang="fr-FR" smtClean="0"/>
              <a:t>‹#›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BE" smtClean="0"/>
              <a:t>Faire glisser l'image vers l'espace réservé ou cliquer sur l'icône pour l'ajouter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216A2A3-C4A6-0544-9D25-5F9C1500EA88}" type="datetimeFigureOut">
              <a:rPr lang="fr-FR" smtClean="0"/>
              <a:t>4/07/14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216A2A3-C4A6-0544-9D25-5F9C1500EA88}" type="datetimeFigureOut">
              <a:rPr lang="fr-FR" smtClean="0"/>
              <a:t>4/07/14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72F63C-BF2A-7C4F-B2FB-07B38CFA8CA8}" type="slidenum">
              <a:rPr lang="fr-FR" smtClean="0"/>
              <a:t>‹#›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  <a:p>
            <a:pPr lvl="1" eaLnBrk="1" latinLnBrk="0" hangingPunct="1"/>
            <a:r>
              <a:rPr kumimoji="0" lang="nl-BE" smtClean="0"/>
              <a:t>Deuxième niveau</a:t>
            </a:r>
          </a:p>
          <a:p>
            <a:pPr lvl="2" eaLnBrk="1" latinLnBrk="0" hangingPunct="1"/>
            <a:r>
              <a:rPr kumimoji="0" lang="nl-BE" smtClean="0"/>
              <a:t>Troisième niveau</a:t>
            </a:r>
          </a:p>
          <a:p>
            <a:pPr lvl="3" eaLnBrk="1" latinLnBrk="0" hangingPunct="1"/>
            <a:r>
              <a:rPr kumimoji="0" lang="nl-BE" smtClean="0"/>
              <a:t>Quatrième niveau</a:t>
            </a:r>
          </a:p>
          <a:p>
            <a:pPr lvl="4" eaLnBrk="1" latinLnBrk="0" hangingPunct="1"/>
            <a:r>
              <a:rPr kumimoji="0" lang="nl-BE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Conférence pour l’UDPS de Liège</a:t>
            </a:r>
          </a:p>
          <a:p>
            <a:endParaRPr lang="fr-FR" dirty="0" smtClean="0"/>
          </a:p>
          <a:p>
            <a:r>
              <a:rPr lang="fr-FR" dirty="0" smtClean="0"/>
              <a:t>Samedi 5 juillet 2014</a:t>
            </a:r>
          </a:p>
          <a:p>
            <a:endParaRPr lang="fr-FR" dirty="0"/>
          </a:p>
          <a:p>
            <a:r>
              <a:rPr lang="fr-FR" dirty="0" smtClean="0"/>
              <a:t>Palais de congrès de Liège</a:t>
            </a:r>
          </a:p>
          <a:p>
            <a:r>
              <a:rPr lang="fr-FR" dirty="0" smtClean="0"/>
              <a:t>Pierre </a:t>
            </a:r>
            <a:r>
              <a:rPr lang="fr-FR" dirty="0" err="1" smtClean="0"/>
              <a:t>VErjans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Constitution de 2006 en RDC: limites de la </a:t>
            </a:r>
            <a:r>
              <a:rPr lang="fr-FR" dirty="0" err="1" smtClean="0"/>
              <a:t>révisabilité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72452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Légitimité du suppléant</a:t>
            </a:r>
          </a:p>
          <a:p>
            <a:pPr lvl="1"/>
            <a:r>
              <a:rPr lang="fr-FR" dirty="0" smtClean="0"/>
              <a:t>(</a:t>
            </a:r>
            <a:r>
              <a:rPr lang="fr-FR" dirty="0"/>
              <a:t>Légitimité du </a:t>
            </a:r>
            <a:r>
              <a:rPr lang="fr-FR" dirty="0" smtClean="0"/>
              <a:t>partant?)</a:t>
            </a:r>
          </a:p>
          <a:p>
            <a:r>
              <a:rPr lang="fr-FR" dirty="0" smtClean="0"/>
              <a:t>Logique d’élu</a:t>
            </a:r>
          </a:p>
          <a:p>
            <a:pPr lvl="1"/>
            <a:r>
              <a:rPr lang="fr-FR" dirty="0" smtClean="0"/>
              <a:t>(Logique de parti?)</a:t>
            </a:r>
            <a:endParaRPr lang="fr-FR" dirty="0"/>
          </a:p>
          <a:p>
            <a:pPr lvl="1"/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Suppléance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12106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Réalisme 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Crédits provisoires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4868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Solution réaliste adoptée par divers pays</a:t>
            </a:r>
          </a:p>
          <a:p>
            <a:endParaRPr lang="fr-FR" dirty="0" smtClean="0"/>
          </a:p>
          <a:p>
            <a:endParaRPr lang="fr-FR"/>
          </a:p>
          <a:p>
            <a:r>
              <a:rPr lang="fr-FR" smtClean="0"/>
              <a:t>Risque </a:t>
            </a:r>
            <a:r>
              <a:rPr lang="fr-FR" dirty="0" smtClean="0"/>
              <a:t>d’abus de pouvoir dénoncé par des ONG de droits de l’homme…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Parquet sous autorité du ministre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313850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Dissolution assemblée, fin fonctions gouverneur</a:t>
            </a:r>
          </a:p>
          <a:p>
            <a:endParaRPr lang="fr-FR" dirty="0"/>
          </a:p>
          <a:p>
            <a:r>
              <a:rPr lang="fr-FR" dirty="0" smtClean="0"/>
              <a:t>Si blocage</a:t>
            </a:r>
          </a:p>
          <a:p>
            <a:endParaRPr lang="fr-FR" dirty="0"/>
          </a:p>
          <a:p>
            <a:r>
              <a:rPr lang="fr-FR" dirty="0" smtClean="0"/>
              <a:t>2006-2010: 4 interventions / 11 provinces</a:t>
            </a:r>
          </a:p>
          <a:p>
            <a:endParaRPr lang="fr-FR" dirty="0"/>
          </a:p>
          <a:p>
            <a:r>
              <a:rPr lang="fr-FR" dirty="0" smtClean="0"/>
              <a:t>Mais augmentation de l’autoritarisme…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Arbitrage présidentiel en provinces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9626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Organisation présidentielle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Référendum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9100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Loi de programmation</a:t>
            </a:r>
          </a:p>
          <a:p>
            <a:endParaRPr lang="fr-FR" dirty="0"/>
          </a:p>
          <a:p>
            <a:r>
              <a:rPr lang="fr-FR" dirty="0" smtClean="0"/>
              <a:t>Impossibilité de respect du délai de 36 mois de la constitution de 2006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-&gt; 26 provinces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7110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Mécanisme de révision de la constitution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Titre VII : De la révision constitutionnelle</a:t>
            </a:r>
          </a:p>
          <a:p>
            <a:endParaRPr lang="fr-FR" dirty="0"/>
          </a:p>
          <a:p>
            <a:pPr lvl="1"/>
            <a:r>
              <a:rPr lang="fr-FR" dirty="0" smtClean="0"/>
              <a:t>Article 218: mécanisme</a:t>
            </a:r>
          </a:p>
          <a:p>
            <a:pPr lvl="1"/>
            <a:r>
              <a:rPr lang="fr-FR" dirty="0" smtClean="0"/>
              <a:t>Article 219: limites de temps</a:t>
            </a:r>
          </a:p>
          <a:p>
            <a:pPr lvl="1"/>
            <a:r>
              <a:rPr lang="fr-FR" dirty="0" smtClean="0"/>
              <a:t>Article 220: limites de matière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5050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Mécanisme de révision: a. 218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Qui peut prendre l’initiative?</a:t>
            </a:r>
          </a:p>
          <a:p>
            <a:r>
              <a:rPr lang="fr-FR" dirty="0" smtClean="0"/>
              <a:t>Quelle institution décide?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6195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Initiative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/>
              <a:t>Au Président de la République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Au Gouvernement après délibération en Conseil des Ministres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À chacune des deux Chambres à l’initiative de la moitié de ses membres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À une fraction du peuple congolais, à savoir 100.000 personnes s’exprimant par une pétition adressée à l’une des deux Chambres.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61993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Deux voies d’adoption: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Majorité absolue de chaque Chambre sur le bien fondé du projet, de la proposition ou de la pétition</a:t>
            </a:r>
          </a:p>
          <a:p>
            <a:pPr marL="0" indent="0">
              <a:buNone/>
            </a:pPr>
            <a:r>
              <a:rPr lang="fr-FR" dirty="0"/>
              <a:t>	puis approbation par référendum 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i="1" dirty="0" smtClean="0"/>
              <a:t>… sur convocation du Président (2011)</a:t>
            </a:r>
            <a:r>
              <a:rPr lang="fr-FR" dirty="0" smtClean="0"/>
              <a:t> </a:t>
            </a: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ou</a:t>
            </a:r>
          </a:p>
          <a:p>
            <a:r>
              <a:rPr lang="fr-FR" dirty="0" smtClean="0"/>
              <a:t>Approbation </a:t>
            </a:r>
            <a:r>
              <a:rPr lang="fr-FR" dirty="0"/>
              <a:t>par la Chambre et le Sénat réunis en congrès aux trois cinquièmes des </a:t>
            </a:r>
            <a:r>
              <a:rPr lang="fr-FR" dirty="0" smtClean="0"/>
              <a:t>membres sans référendum</a:t>
            </a:r>
            <a:endParaRPr lang="fr-FR" dirty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67036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endParaRPr lang="fr-FR" sz="1200" dirty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z="3400">
                <a:latin typeface="Verdana" charset="0"/>
              </a:rPr>
              <a:t>Constitution de la transition (2003)</a:t>
            </a:r>
            <a:endParaRPr lang="fr-FR" sz="3400">
              <a:latin typeface="Verdana" charset="0"/>
            </a:endParaRP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BE">
                <a:latin typeface="Verdana" charset="0"/>
              </a:rPr>
              <a:t>Assemblée nationale, Sénat</a:t>
            </a:r>
          </a:p>
          <a:p>
            <a:pPr eaLnBrk="1" hangingPunct="1"/>
            <a:r>
              <a:rPr lang="fr-BE">
                <a:latin typeface="Verdana" charset="0"/>
              </a:rPr>
              <a:t>Gouvernement</a:t>
            </a:r>
          </a:p>
          <a:p>
            <a:pPr eaLnBrk="1" hangingPunct="1"/>
            <a:r>
              <a:rPr lang="fr-BE">
                <a:latin typeface="Verdana" charset="0"/>
              </a:rPr>
              <a:t>Espace présidentiel: 1 Président et 4 Vice-présidents</a:t>
            </a:r>
          </a:p>
          <a:p>
            <a:pPr eaLnBrk="1" hangingPunct="1"/>
            <a:endParaRPr lang="fr-BE">
              <a:latin typeface="Verdana" charset="0"/>
            </a:endParaRPr>
          </a:p>
          <a:p>
            <a:pPr eaLnBrk="1" hangingPunct="1"/>
            <a:r>
              <a:rPr lang="fr-BE">
                <a:latin typeface="Verdana" charset="0"/>
              </a:rPr>
              <a:t>Logique: </a:t>
            </a:r>
          </a:p>
          <a:p>
            <a:pPr lvl="1" eaLnBrk="1" hangingPunct="1"/>
            <a:r>
              <a:rPr lang="fr-BE">
                <a:latin typeface="Verdana" charset="0"/>
                <a:ea typeface="ＭＳ Ｐゴシック" charset="0"/>
              </a:rPr>
              <a:t>Consensus = veto (méfiance)</a:t>
            </a:r>
          </a:p>
          <a:p>
            <a:pPr lvl="1" eaLnBrk="1" hangingPunct="1"/>
            <a:r>
              <a:rPr lang="fr-BE">
                <a:latin typeface="Verdana" charset="0"/>
                <a:ea typeface="ＭＳ Ｐゴシック" charset="0"/>
              </a:rPr>
              <a:t>Brassage armées</a:t>
            </a:r>
            <a:endParaRPr lang="fr-FR">
              <a:latin typeface="Verdan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4318046"/>
      </p:ext>
    </p:extLst>
  </p:cSld>
  <p:clrMapOvr>
    <a:masterClrMapping/>
  </p:clrMapOvr>
  <p:transition xmlns:p14="http://schemas.microsoft.com/office/powerpoint/2010/main" advTm="11484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Irrévisabilité</a:t>
            </a:r>
            <a:r>
              <a:rPr lang="fr-FR" dirty="0" smtClean="0"/>
              <a:t> temporelle: a.219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« Aucune </a:t>
            </a:r>
            <a:r>
              <a:rPr lang="fr-FR" dirty="0" err="1"/>
              <a:t>révision</a:t>
            </a:r>
            <a:r>
              <a:rPr lang="fr-FR" dirty="0"/>
              <a:t> ne peut intervenir </a:t>
            </a:r>
            <a:endParaRPr lang="fr-FR" dirty="0" smtClean="0"/>
          </a:p>
          <a:p>
            <a:pPr lvl="1"/>
            <a:r>
              <a:rPr lang="fr-FR" dirty="0" smtClean="0"/>
              <a:t>pendant </a:t>
            </a:r>
            <a:r>
              <a:rPr lang="fr-FR" dirty="0"/>
              <a:t>l’</a:t>
            </a:r>
            <a:r>
              <a:rPr lang="fr-FR" dirty="0" err="1"/>
              <a:t>état</a:t>
            </a:r>
            <a:r>
              <a:rPr lang="fr-FR" dirty="0"/>
              <a:t> de guerre, l’</a:t>
            </a:r>
            <a:r>
              <a:rPr lang="fr-FR" dirty="0" err="1"/>
              <a:t>état</a:t>
            </a:r>
            <a:r>
              <a:rPr lang="fr-FR" dirty="0"/>
              <a:t> d’urgence ou l’</a:t>
            </a:r>
            <a:r>
              <a:rPr lang="fr-FR" dirty="0" err="1"/>
              <a:t>état</a:t>
            </a:r>
            <a:r>
              <a:rPr lang="fr-FR" dirty="0"/>
              <a:t> de </a:t>
            </a:r>
            <a:r>
              <a:rPr lang="fr-FR" dirty="0" err="1"/>
              <a:t>siège</a:t>
            </a:r>
            <a:r>
              <a:rPr lang="fr-FR" dirty="0"/>
              <a:t> </a:t>
            </a:r>
            <a:endParaRPr lang="fr-FR" dirty="0" smtClean="0"/>
          </a:p>
          <a:p>
            <a:pPr lvl="1"/>
            <a:r>
              <a:rPr lang="fr-FR" dirty="0" smtClean="0"/>
              <a:t>ni </a:t>
            </a:r>
            <a:r>
              <a:rPr lang="fr-FR" dirty="0"/>
              <a:t>pendant l’</a:t>
            </a:r>
            <a:r>
              <a:rPr lang="fr-FR" dirty="0" err="1"/>
              <a:t>intérim</a:t>
            </a:r>
            <a:r>
              <a:rPr lang="fr-FR" dirty="0"/>
              <a:t> à la </a:t>
            </a:r>
            <a:r>
              <a:rPr lang="fr-FR" dirty="0" err="1"/>
              <a:t>présidence</a:t>
            </a:r>
            <a:r>
              <a:rPr lang="fr-FR" dirty="0"/>
              <a:t> de la </a:t>
            </a:r>
            <a:r>
              <a:rPr lang="fr-FR" dirty="0" err="1" smtClean="0"/>
              <a:t>République</a:t>
            </a:r>
            <a:endParaRPr lang="fr-FR" dirty="0" smtClean="0"/>
          </a:p>
          <a:p>
            <a:pPr lvl="1"/>
            <a:r>
              <a:rPr lang="fr-FR" dirty="0" smtClean="0"/>
              <a:t> </a:t>
            </a:r>
            <a:r>
              <a:rPr lang="fr-FR" dirty="0"/>
              <a:t>ni lorsque l’</a:t>
            </a:r>
            <a:r>
              <a:rPr lang="fr-FR" dirty="0" err="1"/>
              <a:t>Assemblée</a:t>
            </a:r>
            <a:r>
              <a:rPr lang="fr-FR" dirty="0"/>
              <a:t> nationale et le </a:t>
            </a:r>
            <a:r>
              <a:rPr lang="fr-FR" dirty="0" err="1"/>
              <a:t>Sénat</a:t>
            </a:r>
            <a:r>
              <a:rPr lang="fr-FR" dirty="0"/>
              <a:t> se trouvent </a:t>
            </a:r>
            <a:r>
              <a:rPr lang="fr-FR" dirty="0" err="1"/>
              <a:t>empêchés</a:t>
            </a:r>
            <a:r>
              <a:rPr lang="fr-FR" dirty="0"/>
              <a:t> de se </a:t>
            </a:r>
            <a:r>
              <a:rPr lang="fr-FR" dirty="0" err="1"/>
              <a:t>réunir</a:t>
            </a:r>
            <a:r>
              <a:rPr lang="fr-FR" dirty="0"/>
              <a:t> librement</a:t>
            </a:r>
            <a:r>
              <a:rPr lang="fr-FR" dirty="0" smtClean="0"/>
              <a:t>. »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3028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Irrévisabilité</a:t>
            </a:r>
            <a:r>
              <a:rPr lang="fr-FR" dirty="0" smtClean="0"/>
              <a:t> matérielle: article 220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« La </a:t>
            </a:r>
            <a:r>
              <a:rPr lang="fr-FR" dirty="0"/>
              <a:t>forme </a:t>
            </a:r>
            <a:r>
              <a:rPr lang="fr-FR" dirty="0" err="1"/>
              <a:t>républicaine</a:t>
            </a:r>
            <a:r>
              <a:rPr lang="fr-FR" dirty="0"/>
              <a:t> de l’Etat, le principe du suffrage universel, la forme </a:t>
            </a:r>
            <a:r>
              <a:rPr lang="fr-FR" dirty="0" err="1"/>
              <a:t>représentative</a:t>
            </a:r>
            <a:r>
              <a:rPr lang="fr-FR" dirty="0"/>
              <a:t> du Gouvernement, </a:t>
            </a:r>
            <a:r>
              <a:rPr lang="fr-FR" b="1" dirty="0"/>
              <a:t>le nombre et la </a:t>
            </a:r>
            <a:r>
              <a:rPr lang="fr-FR" b="1" dirty="0" err="1"/>
              <a:t>durée</a:t>
            </a:r>
            <a:r>
              <a:rPr lang="fr-FR" b="1" dirty="0"/>
              <a:t> des mandats du </a:t>
            </a:r>
            <a:r>
              <a:rPr lang="fr-FR" b="1" dirty="0" err="1"/>
              <a:t>Président</a:t>
            </a:r>
            <a:r>
              <a:rPr lang="fr-FR" b="1" dirty="0"/>
              <a:t> de la </a:t>
            </a:r>
            <a:r>
              <a:rPr lang="fr-FR" b="1" dirty="0" err="1"/>
              <a:t>République</a:t>
            </a:r>
            <a:r>
              <a:rPr lang="fr-FR" dirty="0"/>
              <a:t>, l’</a:t>
            </a:r>
            <a:r>
              <a:rPr lang="fr-FR" dirty="0" err="1"/>
              <a:t>indépendance</a:t>
            </a:r>
            <a:r>
              <a:rPr lang="fr-FR" dirty="0"/>
              <a:t> du pouvoir judiciaire, le pluralisme politique et syndical, ne peuvent faire l’objet d’aucune </a:t>
            </a:r>
            <a:r>
              <a:rPr lang="fr-FR" dirty="0" err="1"/>
              <a:t>révision</a:t>
            </a:r>
            <a:r>
              <a:rPr lang="fr-FR" dirty="0"/>
              <a:t> constitutionnelle. </a:t>
            </a:r>
          </a:p>
          <a:p>
            <a:r>
              <a:rPr lang="fr-FR" dirty="0"/>
              <a:t>Est formellement interdite toute </a:t>
            </a:r>
            <a:r>
              <a:rPr lang="fr-FR" dirty="0" err="1"/>
              <a:t>révision</a:t>
            </a:r>
            <a:r>
              <a:rPr lang="fr-FR" dirty="0"/>
              <a:t> constitutionnelle ayant pour objet ou pour effet de </a:t>
            </a:r>
            <a:r>
              <a:rPr lang="fr-FR" dirty="0" err="1"/>
              <a:t>réduire</a:t>
            </a:r>
            <a:r>
              <a:rPr lang="fr-FR" dirty="0"/>
              <a:t> les droits et </a:t>
            </a:r>
            <a:r>
              <a:rPr lang="fr-FR" dirty="0" err="1"/>
              <a:t>libertés</a:t>
            </a:r>
            <a:r>
              <a:rPr lang="fr-FR" dirty="0"/>
              <a:t> de la personne, ou de </a:t>
            </a:r>
            <a:r>
              <a:rPr lang="fr-FR" dirty="0" err="1"/>
              <a:t>réduire</a:t>
            </a:r>
            <a:r>
              <a:rPr lang="fr-FR" dirty="0"/>
              <a:t> les </a:t>
            </a:r>
            <a:r>
              <a:rPr lang="fr-FR" dirty="0" err="1"/>
              <a:t>prérogatives</a:t>
            </a:r>
            <a:r>
              <a:rPr lang="fr-FR" dirty="0"/>
              <a:t> des provinces et des </a:t>
            </a:r>
            <a:r>
              <a:rPr lang="fr-FR" dirty="0" err="1"/>
              <a:t>entités</a:t>
            </a:r>
            <a:r>
              <a:rPr lang="fr-FR" dirty="0"/>
              <a:t> territoriales </a:t>
            </a:r>
            <a:r>
              <a:rPr lang="fr-FR" dirty="0" err="1"/>
              <a:t>décentralisées</a:t>
            </a:r>
            <a:r>
              <a:rPr lang="fr-FR" dirty="0" smtClean="0"/>
              <a:t>. »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802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dirty="0" err="1" smtClean="0"/>
              <a:t>cadenassage</a:t>
            </a:r>
            <a:r>
              <a:rPr lang="fr-FR" dirty="0" smtClean="0"/>
              <a:t> de l’article 220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La </a:t>
            </a:r>
            <a:r>
              <a:rPr lang="fr-FR" dirty="0"/>
              <a:t>forme </a:t>
            </a:r>
            <a:r>
              <a:rPr lang="fr-FR" dirty="0" err="1"/>
              <a:t>républicaine</a:t>
            </a:r>
            <a:r>
              <a:rPr lang="fr-FR" dirty="0"/>
              <a:t> de l’Etat, </a:t>
            </a:r>
            <a:endParaRPr lang="fr-FR" dirty="0" smtClean="0"/>
          </a:p>
          <a:p>
            <a:r>
              <a:rPr lang="fr-FR" dirty="0" smtClean="0"/>
              <a:t>le </a:t>
            </a:r>
            <a:r>
              <a:rPr lang="fr-FR" dirty="0"/>
              <a:t>principe du suffrage universel, </a:t>
            </a:r>
            <a:endParaRPr lang="fr-FR" dirty="0" smtClean="0"/>
          </a:p>
          <a:p>
            <a:r>
              <a:rPr lang="fr-FR" dirty="0" smtClean="0"/>
              <a:t>la </a:t>
            </a:r>
            <a:r>
              <a:rPr lang="fr-FR" dirty="0"/>
              <a:t>forme </a:t>
            </a:r>
            <a:r>
              <a:rPr lang="fr-FR" dirty="0" err="1"/>
              <a:t>représentative</a:t>
            </a:r>
            <a:r>
              <a:rPr lang="fr-FR" dirty="0"/>
              <a:t> du Gouvernement, </a:t>
            </a:r>
            <a:endParaRPr lang="fr-FR" dirty="0" smtClean="0"/>
          </a:p>
          <a:p>
            <a:r>
              <a:rPr lang="fr-FR" b="1" dirty="0" smtClean="0"/>
              <a:t>le </a:t>
            </a:r>
            <a:r>
              <a:rPr lang="fr-FR" b="1" dirty="0"/>
              <a:t>nombre et la </a:t>
            </a:r>
            <a:r>
              <a:rPr lang="fr-FR" b="1" dirty="0" err="1"/>
              <a:t>durée</a:t>
            </a:r>
            <a:r>
              <a:rPr lang="fr-FR" b="1" dirty="0"/>
              <a:t> des mandats du </a:t>
            </a:r>
            <a:r>
              <a:rPr lang="fr-FR" b="1" dirty="0" err="1"/>
              <a:t>Président</a:t>
            </a:r>
            <a:r>
              <a:rPr lang="fr-FR" b="1" dirty="0"/>
              <a:t> de la </a:t>
            </a:r>
            <a:r>
              <a:rPr lang="fr-FR" b="1" dirty="0" err="1"/>
              <a:t>République</a:t>
            </a:r>
            <a:r>
              <a:rPr lang="fr-FR" dirty="0"/>
              <a:t>, </a:t>
            </a:r>
            <a:endParaRPr lang="fr-FR" dirty="0" smtClean="0"/>
          </a:p>
          <a:p>
            <a:r>
              <a:rPr lang="fr-FR" dirty="0" smtClean="0"/>
              <a:t>l’</a:t>
            </a:r>
            <a:r>
              <a:rPr lang="fr-FR" dirty="0" err="1" smtClean="0"/>
              <a:t>indépendance</a:t>
            </a:r>
            <a:r>
              <a:rPr lang="fr-FR" dirty="0" smtClean="0"/>
              <a:t> </a:t>
            </a:r>
            <a:r>
              <a:rPr lang="fr-FR" dirty="0"/>
              <a:t>du pouvoir judiciaire, </a:t>
            </a:r>
            <a:endParaRPr lang="fr-FR" dirty="0" smtClean="0"/>
          </a:p>
          <a:p>
            <a:r>
              <a:rPr lang="fr-FR" dirty="0" smtClean="0"/>
              <a:t>le </a:t>
            </a:r>
            <a:r>
              <a:rPr lang="fr-FR" dirty="0"/>
              <a:t>pluralisme politique et syndical, 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		ne </a:t>
            </a:r>
            <a:r>
              <a:rPr lang="fr-FR" dirty="0"/>
              <a:t>peuvent faire l’objet d’aucune </a:t>
            </a:r>
            <a:r>
              <a:rPr lang="fr-FR" dirty="0" err="1"/>
              <a:t>révision</a:t>
            </a:r>
            <a:r>
              <a:rPr lang="fr-FR" dirty="0"/>
              <a:t> </a:t>
            </a:r>
            <a:r>
              <a:rPr lang="fr-FR" dirty="0" smtClean="0"/>
              <a:t>			constitutionnelle</a:t>
            </a:r>
            <a:r>
              <a:rPr lang="fr-FR" dirty="0"/>
              <a:t>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8367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Sanctions?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Juridiques: </a:t>
            </a:r>
            <a:r>
              <a:rPr lang="fr-FR" dirty="0" smtClean="0"/>
              <a:t>Cour constitutionnelle</a:t>
            </a:r>
          </a:p>
          <a:p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65960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Cour constitutionnelle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Cons°: Sect°4 pouvoir judiciaire, Par.5, art. 157 à 169</a:t>
            </a:r>
          </a:p>
          <a:p>
            <a:r>
              <a:rPr lang="fr-FR" dirty="0" smtClean="0"/>
              <a:t>A.160: « La </a:t>
            </a:r>
            <a:r>
              <a:rPr lang="fr-FR" dirty="0"/>
              <a:t>Cour constitutionnelle est </a:t>
            </a:r>
            <a:r>
              <a:rPr lang="fr-FR" dirty="0" err="1"/>
              <a:t>chargée</a:t>
            </a:r>
            <a:r>
              <a:rPr lang="fr-FR" dirty="0"/>
              <a:t> du </a:t>
            </a:r>
            <a:r>
              <a:rPr lang="fr-FR" dirty="0" err="1"/>
              <a:t>contrôle</a:t>
            </a:r>
            <a:r>
              <a:rPr lang="fr-FR" dirty="0"/>
              <a:t> de la </a:t>
            </a:r>
            <a:r>
              <a:rPr lang="fr-FR" dirty="0" err="1"/>
              <a:t>constitutionnalite</a:t>
            </a:r>
            <a:r>
              <a:rPr lang="fr-FR" dirty="0"/>
              <a:t>́ des lois et des actes ayant force de loi. </a:t>
            </a:r>
            <a:endParaRPr lang="fr-FR" dirty="0"/>
          </a:p>
          <a:p>
            <a:r>
              <a:rPr lang="fr-FR" dirty="0" smtClean="0"/>
              <a:t>[…]</a:t>
            </a:r>
          </a:p>
          <a:p>
            <a:r>
              <a:rPr lang="fr-FR" dirty="0"/>
              <a:t>Aux </a:t>
            </a:r>
            <a:r>
              <a:rPr lang="fr-FR" dirty="0" err="1"/>
              <a:t>mêmes</a:t>
            </a:r>
            <a:r>
              <a:rPr lang="fr-FR" dirty="0"/>
              <a:t> fins d’examen de la </a:t>
            </a:r>
            <a:r>
              <a:rPr lang="fr-FR" dirty="0" smtClean="0"/>
              <a:t>constitutionnalité, </a:t>
            </a:r>
            <a:r>
              <a:rPr lang="fr-FR" dirty="0"/>
              <a:t>les lois peuvent </a:t>
            </a:r>
            <a:r>
              <a:rPr lang="fr-FR" dirty="0" err="1"/>
              <a:t>être</a:t>
            </a:r>
            <a:r>
              <a:rPr lang="fr-FR" dirty="0"/>
              <a:t> </a:t>
            </a:r>
            <a:r>
              <a:rPr lang="fr-FR" dirty="0" err="1"/>
              <a:t>déférées</a:t>
            </a:r>
            <a:r>
              <a:rPr lang="fr-FR" dirty="0"/>
              <a:t> à la Cour constitutionnelle, avant leur promulgation, par le </a:t>
            </a:r>
            <a:r>
              <a:rPr lang="fr-FR" dirty="0" err="1"/>
              <a:t>Président</a:t>
            </a:r>
            <a:r>
              <a:rPr lang="fr-FR" dirty="0"/>
              <a:t> de la </a:t>
            </a:r>
            <a:r>
              <a:rPr lang="fr-FR" dirty="0" err="1"/>
              <a:t>République</a:t>
            </a:r>
            <a:r>
              <a:rPr lang="fr-FR" dirty="0"/>
              <a:t>, le Premier ministre, le </a:t>
            </a:r>
            <a:r>
              <a:rPr lang="fr-FR" dirty="0" err="1"/>
              <a:t>Président</a:t>
            </a:r>
            <a:r>
              <a:rPr lang="fr-FR" dirty="0"/>
              <a:t> de l’</a:t>
            </a:r>
            <a:r>
              <a:rPr lang="fr-FR" dirty="0" err="1"/>
              <a:t>Assemblée</a:t>
            </a:r>
            <a:r>
              <a:rPr lang="fr-FR" dirty="0"/>
              <a:t> nationale, le </a:t>
            </a:r>
            <a:r>
              <a:rPr lang="fr-FR" dirty="0" err="1"/>
              <a:t>Président</a:t>
            </a:r>
            <a:r>
              <a:rPr lang="fr-FR" dirty="0"/>
              <a:t> du </a:t>
            </a:r>
            <a:r>
              <a:rPr lang="fr-FR" dirty="0" err="1"/>
              <a:t>Sénat</a:t>
            </a:r>
            <a:r>
              <a:rPr lang="fr-FR" dirty="0"/>
              <a:t> ou le </a:t>
            </a:r>
            <a:r>
              <a:rPr lang="fr-FR" b="1" dirty="0" err="1"/>
              <a:t>dixième</a:t>
            </a:r>
            <a:r>
              <a:rPr lang="fr-FR" b="1" dirty="0"/>
              <a:t> des </a:t>
            </a:r>
            <a:r>
              <a:rPr lang="fr-FR" b="1" dirty="0" err="1"/>
              <a:t>députés</a:t>
            </a:r>
            <a:r>
              <a:rPr lang="fr-FR" b="1" dirty="0"/>
              <a:t> ou des </a:t>
            </a:r>
            <a:r>
              <a:rPr lang="fr-FR" b="1" dirty="0" err="1"/>
              <a:t>sénateurs</a:t>
            </a:r>
            <a:r>
              <a:rPr lang="fr-FR" dirty="0" smtClean="0"/>
              <a:t>. » </a:t>
            </a: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180385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Saisine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Article 139: </a:t>
            </a:r>
            <a:r>
              <a:rPr lang="fr-FR" dirty="0"/>
              <a:t>La Cour constitutionnelle peut </a:t>
            </a:r>
            <a:r>
              <a:rPr lang="fr-FR" dirty="0" err="1"/>
              <a:t>être</a:t>
            </a:r>
            <a:r>
              <a:rPr lang="fr-FR" dirty="0"/>
              <a:t> saisie d’un recours visant à faire </a:t>
            </a:r>
            <a:r>
              <a:rPr lang="fr-FR" dirty="0" err="1"/>
              <a:t>déclarer</a:t>
            </a:r>
            <a:r>
              <a:rPr lang="fr-FR" dirty="0"/>
              <a:t> une loi à promulguer non conforme à la Constitution par : </a:t>
            </a:r>
            <a:endParaRPr lang="fr-FR" dirty="0"/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Le Président de la République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Le </a:t>
            </a:r>
            <a:r>
              <a:rPr lang="fr-FR" dirty="0"/>
              <a:t>P</a:t>
            </a:r>
            <a:r>
              <a:rPr lang="fr-FR" dirty="0" smtClean="0"/>
              <a:t>remier ministre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Le Président de l’AN ou celui du Sénat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 </a:t>
            </a:r>
            <a:r>
              <a:rPr lang="fr-FR" b="1" dirty="0"/>
              <a:t>un nombre de </a:t>
            </a:r>
            <a:r>
              <a:rPr lang="fr-FR" b="1" dirty="0" smtClean="0"/>
              <a:t>députés </a:t>
            </a:r>
            <a:r>
              <a:rPr lang="fr-FR" b="1" dirty="0"/>
              <a:t>ou de </a:t>
            </a:r>
            <a:r>
              <a:rPr lang="fr-FR" b="1" dirty="0" smtClean="0"/>
              <a:t>sénateurs </a:t>
            </a:r>
            <a:r>
              <a:rPr lang="fr-FR" b="1" dirty="0"/>
              <a:t>au moins </a:t>
            </a:r>
            <a:r>
              <a:rPr lang="fr-FR" b="1" dirty="0" smtClean="0"/>
              <a:t>égal </a:t>
            </a:r>
            <a:r>
              <a:rPr lang="fr-FR" b="1" dirty="0"/>
              <a:t>au </a:t>
            </a:r>
            <a:r>
              <a:rPr lang="fr-FR" b="1" dirty="0" smtClean="0"/>
              <a:t>dixième </a:t>
            </a:r>
            <a:r>
              <a:rPr lang="fr-FR" b="1" dirty="0"/>
              <a:t>des membres de chacune des Chambres, dans les quinze jours qui suivent son adoption </a:t>
            </a:r>
            <a:r>
              <a:rPr lang="fr-FR" b="1" dirty="0" smtClean="0"/>
              <a:t>définitive. </a:t>
            </a:r>
            <a:endParaRPr lang="fr-FR" b="1" dirty="0"/>
          </a:p>
          <a:p>
            <a:endParaRPr lang="fr-FR" b="1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1000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Sanction politique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Société civile:</a:t>
            </a:r>
          </a:p>
          <a:p>
            <a:pPr lvl="1"/>
            <a:r>
              <a:rPr lang="fr-FR" dirty="0" smtClean="0"/>
              <a:t>Syndicats,</a:t>
            </a:r>
          </a:p>
          <a:p>
            <a:pPr lvl="1"/>
            <a:r>
              <a:rPr lang="fr-FR" dirty="0" smtClean="0"/>
              <a:t>Eglises,</a:t>
            </a:r>
          </a:p>
          <a:p>
            <a:pPr lvl="1"/>
            <a:r>
              <a:rPr lang="fr-FR" dirty="0" smtClean="0"/>
              <a:t>Partis,</a:t>
            </a:r>
          </a:p>
          <a:p>
            <a:pPr lvl="1"/>
            <a:r>
              <a:rPr lang="fr-FR" dirty="0" err="1" smtClean="0"/>
              <a:t>Assocaitions</a:t>
            </a:r>
            <a:r>
              <a:rPr lang="fr-FR" dirty="0" smtClean="0"/>
              <a:t>,</a:t>
            </a:r>
          </a:p>
          <a:p>
            <a:pPr lvl="1"/>
            <a:r>
              <a:rPr lang="fr-FR" dirty="0" smtClean="0"/>
              <a:t>ONG,</a:t>
            </a:r>
          </a:p>
          <a:p>
            <a:pPr lvl="1"/>
            <a:r>
              <a:rPr lang="fr-FR" dirty="0" smtClean="0"/>
              <a:t>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3610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endParaRPr lang="fr-FR" sz="1200" dirty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dirty="0">
                <a:latin typeface="Verdana" charset="0"/>
              </a:rPr>
              <a:t>Travail de la </a:t>
            </a:r>
            <a:r>
              <a:rPr lang="fr-BE" dirty="0" smtClean="0">
                <a:latin typeface="Verdana" charset="0"/>
              </a:rPr>
              <a:t>transition 2003-2006:</a:t>
            </a:r>
            <a:endParaRPr lang="fr-FR" dirty="0">
              <a:latin typeface="Verdana" charset="0"/>
            </a:endParaRP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BE" dirty="0">
                <a:latin typeface="Verdana" charset="0"/>
              </a:rPr>
              <a:t>Faire adopter une Constitution par référendum</a:t>
            </a:r>
          </a:p>
          <a:p>
            <a:pPr eaLnBrk="1" hangingPunct="1"/>
            <a:r>
              <a:rPr lang="fr-BE" dirty="0">
                <a:latin typeface="Verdana" charset="0"/>
              </a:rPr>
              <a:t>Organiser des élections libres, transparentes et démocratiques</a:t>
            </a:r>
          </a:p>
          <a:p>
            <a:pPr eaLnBrk="1" hangingPunct="1">
              <a:buFont typeface="Wingdings" charset="0"/>
              <a:buNone/>
            </a:pPr>
            <a:endParaRPr lang="fr-BE" dirty="0">
              <a:latin typeface="Verdana" charset="0"/>
            </a:endParaRPr>
          </a:p>
          <a:p>
            <a:pPr eaLnBrk="1" hangingPunct="1">
              <a:buFont typeface="Wingdings" charset="0"/>
              <a:buNone/>
            </a:pPr>
            <a:r>
              <a:rPr lang="fr-BE" dirty="0">
                <a:latin typeface="Verdana" charset="0"/>
              </a:rPr>
              <a:t>	Et, pour ce faire,</a:t>
            </a:r>
          </a:p>
          <a:p>
            <a:pPr eaLnBrk="1" hangingPunct="1">
              <a:buFont typeface="Wingdings" charset="0"/>
              <a:buNone/>
            </a:pPr>
            <a:r>
              <a:rPr lang="fr-BE" dirty="0">
                <a:latin typeface="Verdana" charset="0"/>
              </a:rPr>
              <a:t>				Enregistrer les électeurs…</a:t>
            </a:r>
          </a:p>
          <a:p>
            <a:pPr eaLnBrk="1" hangingPunct="1">
              <a:buFont typeface="Wingdings" charset="0"/>
              <a:buNone/>
            </a:pPr>
            <a:endParaRPr lang="fr-FR" dirty="0"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536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Hiérarchie des normes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 smtClean="0"/>
              <a:t>Constitution</a:t>
            </a:r>
          </a:p>
          <a:p>
            <a:pPr marL="0" indent="0" algn="ctr">
              <a:buNone/>
            </a:pPr>
            <a:r>
              <a:rPr lang="fr-FR" dirty="0" smtClean="0"/>
              <a:t>Lois </a:t>
            </a:r>
            <a:r>
              <a:rPr lang="fr-FR" dirty="0" smtClean="0"/>
              <a:t>nationales       </a:t>
            </a:r>
            <a:endParaRPr lang="fr-FR" dirty="0" smtClean="0"/>
          </a:p>
          <a:p>
            <a:pPr marL="0" indent="0" algn="ctr">
              <a:buNone/>
            </a:pPr>
            <a:r>
              <a:rPr lang="fr-FR" dirty="0" smtClean="0"/>
              <a:t>												     </a:t>
            </a:r>
            <a:r>
              <a:rPr lang="fr-FR" dirty="0" smtClean="0"/>
              <a:t>Edits provinciaux</a:t>
            </a:r>
          </a:p>
          <a:p>
            <a:pPr marL="0" indent="0" algn="ctr">
              <a:buNone/>
            </a:pPr>
            <a:endParaRPr lang="fr-FR" dirty="0" smtClean="0"/>
          </a:p>
          <a:p>
            <a:pPr marL="0" indent="0" algn="ctr">
              <a:buNone/>
            </a:pPr>
            <a:r>
              <a:rPr lang="fr-FR" dirty="0" smtClean="0"/>
              <a:t>Arrêtés ministériels</a:t>
            </a:r>
          </a:p>
          <a:p>
            <a:pPr marL="0" indent="0" algn="ctr">
              <a:buNone/>
            </a:pPr>
            <a:r>
              <a:rPr lang="fr-FR" dirty="0" smtClean="0"/>
              <a:t>Circulaires ministérielles</a:t>
            </a:r>
          </a:p>
          <a:p>
            <a:pPr marL="0" indent="0" algn="ctr">
              <a:buNone/>
            </a:pPr>
            <a:endParaRPr lang="fr-FR" dirty="0" smtClean="0"/>
          </a:p>
          <a:p>
            <a:pPr marL="0" indent="0" algn="ctr">
              <a:buNone/>
            </a:pPr>
            <a:r>
              <a:rPr lang="fr-FR" dirty="0" smtClean="0"/>
              <a:t>Décisions particulières des autorités administratives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71975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L’adoption de la constitution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Commission du sénat de la transition: pré-projet en octobre 2004;</a:t>
            </a:r>
          </a:p>
          <a:p>
            <a:r>
              <a:rPr lang="fr-FR" dirty="0" smtClean="0"/>
              <a:t>Groupe d’experts (majorité RDC) avant-projet pour la commission sénatoriale: 4 janvier 2005</a:t>
            </a:r>
          </a:p>
          <a:p>
            <a:r>
              <a:rPr lang="fr-FR" dirty="0" smtClean="0"/>
              <a:t>Commission puis séance plénière du Sénat</a:t>
            </a:r>
          </a:p>
          <a:p>
            <a:r>
              <a:rPr lang="fr-FR" dirty="0" smtClean="0"/>
              <a:t>Commission puis séance plénière de la Chambre</a:t>
            </a:r>
          </a:p>
          <a:p>
            <a:r>
              <a:rPr lang="fr-FR" dirty="0" smtClean="0"/>
              <a:t>Référendum: </a:t>
            </a:r>
          </a:p>
          <a:p>
            <a:r>
              <a:rPr lang="fr-FR" dirty="0" smtClean="0"/>
              <a:t>Promulgation par le président de la République: 18 février 2006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0773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>
            <a:spLocks noChangeArrowheads="1"/>
          </p:cNvSpPr>
          <p:nvPr/>
        </p:nvSpPr>
        <p:spPr bwMode="auto">
          <a:xfrm>
            <a:off x="1042988" y="979488"/>
            <a:ext cx="73453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fr-FR" sz="2000" b="1">
                <a:latin typeface="Arial" charset="0"/>
                <a:cs typeface="Times New Roman" charset="0"/>
              </a:rPr>
              <a:t>Tableau 2 : Référendum des 18-19 décembre 2005</a:t>
            </a:r>
            <a:endParaRPr lang="fr-FR" sz="2000">
              <a:latin typeface="Arial" charset="0"/>
              <a:ea typeface="Times New Roman" charset="0"/>
              <a:cs typeface="Times New Roman" charset="0"/>
            </a:endParaRPr>
          </a:p>
        </p:txBody>
      </p:sp>
      <p:graphicFrame>
        <p:nvGraphicFramePr>
          <p:cNvPr id="157865" name="Group 169"/>
          <p:cNvGraphicFramePr>
            <a:graphicFrameLocks noGrp="1"/>
          </p:cNvGraphicFramePr>
          <p:nvPr/>
        </p:nvGraphicFramePr>
        <p:xfrm>
          <a:off x="611188" y="1844675"/>
          <a:ext cx="7777162" cy="4409759"/>
        </p:xfrm>
        <a:graphic>
          <a:graphicData uri="http://schemas.openxmlformats.org/drawingml/2006/table">
            <a:tbl>
              <a:tblPr/>
              <a:tblGrid>
                <a:gridCol w="1944687"/>
                <a:gridCol w="1944688"/>
                <a:gridCol w="1943100"/>
                <a:gridCol w="1944687"/>
              </a:tblGrid>
              <a:tr h="8128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Approbation de la Constitution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En % des inscrits</a:t>
                      </a:r>
                      <a:endParaRPr kumimoji="0" lang="fr-BE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En % des votes valables</a:t>
                      </a:r>
                      <a:endParaRPr kumimoji="0" lang="fr-BE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Total électeurs inscrits</a:t>
                      </a: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        25.021.703   </a:t>
                      </a: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100</a:t>
                      </a:r>
                      <a:endParaRPr kumimoji="0" lang="fr-BE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Votants au référendum</a:t>
                      </a: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        15.505.810   </a:t>
                      </a: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61,97</a:t>
                      </a: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Bulletins nuls</a:t>
                      </a: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             725.735   </a:t>
                      </a: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2,90</a:t>
                      </a: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Votes valables</a:t>
                      </a: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        14.780.075   </a:t>
                      </a: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59,07</a:t>
                      </a: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100</a:t>
                      </a:r>
                      <a:endParaRPr kumimoji="0" lang="fr-BE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Oui</a:t>
                      </a: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        12.461.001   </a:t>
                      </a: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49,80</a:t>
                      </a: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84,31</a:t>
                      </a: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42"/>
                    </a:solidFill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Non</a:t>
                      </a: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          2.319.074   </a:t>
                      </a: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9,27</a:t>
                      </a: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15,69</a:t>
                      </a: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41" name="Rectangle 163"/>
          <p:cNvSpPr>
            <a:spLocks noChangeArrowheads="1"/>
          </p:cNvSpPr>
          <p:nvPr/>
        </p:nvSpPr>
        <p:spPr bwMode="auto">
          <a:xfrm>
            <a:off x="1692275" y="6308725"/>
            <a:ext cx="55530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fr-BE" sz="1000" i="1">
                <a:cs typeface="Times New Roman" charset="0"/>
              </a:rPr>
              <a:t>Source : Commission électorale indépendante de </a:t>
            </a:r>
            <a:r>
              <a:rPr lang="fr-BE" sz="1000" i="1">
                <a:latin typeface="Arial" charset="0"/>
                <a:cs typeface="Times New Roman" charset="0"/>
              </a:rPr>
              <a:t>la République Démocratique du Congo</a:t>
            </a:r>
            <a:endParaRPr lang="fr-BE">
              <a:latin typeface="Arial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893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Révision de la constitution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8 articles le 20 janvier 2011: modifications importantes:</a:t>
            </a:r>
          </a:p>
          <a:p>
            <a:endParaRPr lang="fr-FR" dirty="0" smtClean="0"/>
          </a:p>
          <a:p>
            <a:pPr lvl="1"/>
            <a:r>
              <a:rPr lang="fr-FR" dirty="0" smtClean="0"/>
              <a:t>Article 71: président élu au suffrage à un tour</a:t>
            </a:r>
          </a:p>
          <a:p>
            <a:pPr lvl="1"/>
            <a:r>
              <a:rPr lang="fr-FR" dirty="0" smtClean="0"/>
              <a:t>A. 197, 198: Intervention du président de la République dans les pouvoirs provinciaux…</a:t>
            </a:r>
          </a:p>
          <a:p>
            <a:pPr lvl="1"/>
            <a:r>
              <a:rPr lang="fr-FR" dirty="0" smtClean="0"/>
              <a:t>A.218: Possibilité pour le président de la République d’organiser un  référendum d’approbation d’une révision de la constitution</a:t>
            </a:r>
          </a:p>
          <a:p>
            <a:pPr lvl="1"/>
            <a:r>
              <a:rPr lang="fr-FR" dirty="0" smtClean="0"/>
              <a:t>A. 226: Installation des nouvelles provinces par la loi</a:t>
            </a:r>
          </a:p>
          <a:p>
            <a:pPr lvl="1"/>
            <a:endParaRPr lang="fr-FR" dirty="0"/>
          </a:p>
          <a:p>
            <a:pPr lvl="1"/>
            <a:r>
              <a:rPr lang="fr-FR" dirty="0" smtClean="0"/>
              <a:t>Autres articles moins importants…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98672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8 articles révises:</a:t>
            </a:r>
          </a:p>
          <a:p>
            <a:pPr lvl="1"/>
            <a:r>
              <a:rPr lang="fr-FR" dirty="0" smtClean="0"/>
              <a:t>Art.71, al.1: présidentielle à 2 tours: -&gt; 1 tour</a:t>
            </a:r>
          </a:p>
          <a:p>
            <a:pPr lvl="1"/>
            <a:r>
              <a:rPr lang="fr-FR" dirty="0" smtClean="0"/>
              <a:t>Art.110: suppléant : droit de retour de l’effectif</a:t>
            </a:r>
          </a:p>
          <a:p>
            <a:pPr lvl="1"/>
            <a:r>
              <a:rPr lang="fr-FR" dirty="0" smtClean="0"/>
              <a:t>Art.126: crédits provisoires</a:t>
            </a:r>
          </a:p>
          <a:p>
            <a:pPr lvl="1"/>
            <a:r>
              <a:rPr lang="fr-FR" dirty="0" smtClean="0"/>
              <a:t>Art.149: Parquet sous autorité ministre Justice</a:t>
            </a:r>
          </a:p>
          <a:p>
            <a:pPr lvl="1"/>
            <a:r>
              <a:rPr lang="fr-FR" dirty="0" smtClean="0"/>
              <a:t>Art.197-198: arbitrage </a:t>
            </a:r>
            <a:r>
              <a:rPr lang="fr-FR" dirty="0" err="1" smtClean="0"/>
              <a:t>Pdt</a:t>
            </a:r>
            <a:r>
              <a:rPr lang="fr-FR" dirty="0" smtClean="0"/>
              <a:t> </a:t>
            </a:r>
            <a:r>
              <a:rPr lang="fr-FR" dirty="0" err="1" smtClean="0"/>
              <a:t>Rép</a:t>
            </a:r>
            <a:r>
              <a:rPr lang="fr-FR" dirty="0" smtClean="0"/>
              <a:t>. sur provinces</a:t>
            </a:r>
          </a:p>
          <a:p>
            <a:pPr lvl="1"/>
            <a:r>
              <a:rPr lang="fr-FR" dirty="0" smtClean="0"/>
              <a:t>Art.218: référendum: </a:t>
            </a:r>
            <a:r>
              <a:rPr lang="fr-FR" dirty="0" err="1" smtClean="0"/>
              <a:t>Pdt</a:t>
            </a:r>
            <a:r>
              <a:rPr lang="fr-FR" dirty="0" smtClean="0"/>
              <a:t> </a:t>
            </a:r>
            <a:r>
              <a:rPr lang="fr-FR" dirty="0" err="1" smtClean="0"/>
              <a:t>Rép</a:t>
            </a:r>
            <a:r>
              <a:rPr lang="fr-FR" dirty="0" smtClean="0"/>
              <a:t>.</a:t>
            </a:r>
          </a:p>
          <a:p>
            <a:pPr lvl="1"/>
            <a:r>
              <a:rPr lang="fr-FR" dirty="0" smtClean="0"/>
              <a:t>Art.226: 26 provinces: loi programmation</a:t>
            </a:r>
          </a:p>
          <a:p>
            <a:r>
              <a:rPr lang="fr-FR" dirty="0" smtClean="0"/>
              <a:t>Sans toucher 220 intangibilité</a:t>
            </a:r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Révision constitutionnelle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capac@misc.ulg.ac.be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377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Arguments: délai 1</a:t>
            </a:r>
            <a:r>
              <a:rPr lang="fr-FR" dirty="0"/>
              <a:t>5</a:t>
            </a:r>
            <a:r>
              <a:rPr lang="fr-FR" dirty="0" smtClean="0"/>
              <a:t> jours -&gt; 45 jours Cour suprême de justice, 2006 </a:t>
            </a:r>
          </a:p>
          <a:p>
            <a:r>
              <a:rPr lang="fr-FR" dirty="0" smtClean="0"/>
              <a:t>(30 juillet -&gt; 29 octobre = 91 jours)</a:t>
            </a:r>
          </a:p>
          <a:p>
            <a:r>
              <a:rPr lang="fr-FR" dirty="0" smtClean="0"/>
              <a:t>Bipolarisation: affrontements armés</a:t>
            </a:r>
          </a:p>
          <a:p>
            <a:pPr lvl="1"/>
            <a:r>
              <a:rPr lang="fr-FR" dirty="0" smtClean="0"/>
              <a:t>(??)</a:t>
            </a:r>
          </a:p>
          <a:p>
            <a:r>
              <a:rPr lang="fr-FR" dirty="0" smtClean="0"/>
              <a:t>Simplification, rapidité, réduction coûts</a:t>
            </a:r>
          </a:p>
          <a:p>
            <a:pPr lvl="1"/>
            <a:r>
              <a:rPr lang="fr-FR" dirty="0" smtClean="0"/>
              <a:t>(Autres élections!!, comptage!!)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Présidentielle à 1 tour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capac@misc.ulg.ac.be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511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que">
  <a:themeElements>
    <a:clrScheme name="Civique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que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que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Civique.thmx</Template>
  <TotalTime>2289</TotalTime>
  <Words>807</Words>
  <Application>Microsoft Macintosh PowerPoint</Application>
  <PresentationFormat>Présentation à l'écran (4:3)</PresentationFormat>
  <Paragraphs>185</Paragraphs>
  <Slides>26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27" baseType="lpstr">
      <vt:lpstr>Civique</vt:lpstr>
      <vt:lpstr>Constitution de 2006 en RDC: limites de la révisabilité</vt:lpstr>
      <vt:lpstr>Constitution de la transition (2003)</vt:lpstr>
      <vt:lpstr>Travail de la transition 2003-2006:</vt:lpstr>
      <vt:lpstr>Hiérarchie des normes</vt:lpstr>
      <vt:lpstr>L’adoption de la constitution</vt:lpstr>
      <vt:lpstr>Présentation PowerPoint</vt:lpstr>
      <vt:lpstr>Révision de la constitution</vt:lpstr>
      <vt:lpstr>Révision constitutionnelle</vt:lpstr>
      <vt:lpstr>Présidentielle à 1 tour</vt:lpstr>
      <vt:lpstr>Suppléance</vt:lpstr>
      <vt:lpstr>Crédits provisoires</vt:lpstr>
      <vt:lpstr>Parquet sous autorité du ministre</vt:lpstr>
      <vt:lpstr>Arbitrage présidentiel en provinces</vt:lpstr>
      <vt:lpstr>Référendum</vt:lpstr>
      <vt:lpstr>-&gt; 26 provinces</vt:lpstr>
      <vt:lpstr>Mécanisme de révision de la constitution</vt:lpstr>
      <vt:lpstr>Mécanisme de révision: a. 218</vt:lpstr>
      <vt:lpstr>Initiative</vt:lpstr>
      <vt:lpstr>Deux voies d’adoption:</vt:lpstr>
      <vt:lpstr>Irrévisabilité temporelle: a.219</vt:lpstr>
      <vt:lpstr>Irrévisabilité matérielle: article 220</vt:lpstr>
      <vt:lpstr>Le cadenassage de l’article 220</vt:lpstr>
      <vt:lpstr>Sanctions?</vt:lpstr>
      <vt:lpstr>Cour constitutionnelle</vt:lpstr>
      <vt:lpstr>Saisine</vt:lpstr>
      <vt:lpstr>Sanction politique</vt:lpstr>
    </vt:vector>
  </TitlesOfParts>
  <Company>ULg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Constitution de 2006 en RDC: limites de la révisabilité</dc:title>
  <dc:creator>Pierre Verjans</dc:creator>
  <cp:lastModifiedBy>Pierre Verjans</cp:lastModifiedBy>
  <cp:revision>18</cp:revision>
  <dcterms:created xsi:type="dcterms:W3CDTF">2014-07-03T13:49:38Z</dcterms:created>
  <dcterms:modified xsi:type="dcterms:W3CDTF">2014-07-05T20:48:25Z</dcterms:modified>
</cp:coreProperties>
</file>