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248"/>
    <a:srgbClr val="B1F573"/>
    <a:srgbClr val="FDFD6B"/>
    <a:srgbClr val="D3FD6B"/>
    <a:srgbClr val="5BD62A"/>
    <a:srgbClr val="A5FF00"/>
    <a:srgbClr val="C3F573"/>
    <a:srgbClr val="D0FD6B"/>
    <a:srgbClr val="A1C7AB"/>
    <a:srgbClr val="71F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7687" autoAdjust="0"/>
  </p:normalViewPr>
  <p:slideViewPr>
    <p:cSldViewPr>
      <p:cViewPr>
        <p:scale>
          <a:sx n="30" d="100"/>
          <a:sy n="30" d="100"/>
        </p:scale>
        <p:origin x="-1140" y="-102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D98EC-22CE-472E-95F3-DDE4E2AEB417}" type="datetimeFigureOut">
              <a:rPr lang="fr-FR" smtClean="0"/>
              <a:t>19/05/2014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69615-1F51-4715-B732-D1CE30B5A9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33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69615-1F51-4715-B732-D1CE30B5A9A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0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FD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19/05/2014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>
          <a:xfrm rot="5400000">
            <a:off x="11966571" y="-5116392"/>
            <a:ext cx="6346834" cy="29844602"/>
          </a:xfrm>
          <a:prstGeom prst="rect">
            <a:avLst/>
          </a:prstGeom>
          <a:solidFill>
            <a:schemeClr val="bg1"/>
          </a:solidFill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2" name="Rectangle 101"/>
          <p:cNvSpPr/>
          <p:nvPr/>
        </p:nvSpPr>
        <p:spPr>
          <a:xfrm>
            <a:off x="217687" y="38014047"/>
            <a:ext cx="29841572" cy="4269093"/>
          </a:xfrm>
          <a:prstGeom prst="rect">
            <a:avLst/>
          </a:prstGeom>
          <a:solidFill>
            <a:schemeClr val="bg1"/>
          </a:solidFill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Rectangle 85"/>
          <p:cNvSpPr/>
          <p:nvPr/>
        </p:nvSpPr>
        <p:spPr>
          <a:xfrm>
            <a:off x="217687" y="13193284"/>
            <a:ext cx="29844602" cy="8354994"/>
          </a:xfrm>
          <a:prstGeom prst="rect">
            <a:avLst/>
          </a:prstGeom>
          <a:solidFill>
            <a:schemeClr val="bg1"/>
          </a:solidFill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4" name="Picture 2" descr="http://t0.gstatic.com/images?q=tbn:ANd9GcQvEBaxaj09wqQ3QZj2chiobWQdj_5YEL0oGb405Vai5maZAzaixw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4" y="91743"/>
            <a:ext cx="4188604" cy="165445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0.gstatic.com/images?q=tbn:ANd9GcSjxnRUCRjgAAv5Ii4WXkSCRf8pJ3erZUaswZaB9194_GcFLvFq8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953" y="104415"/>
            <a:ext cx="2334594" cy="170514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fsagx.ac.be/zg/Page_index/Sigle%20Entom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14815" r="13481" b="7407"/>
          <a:stretch>
            <a:fillRect/>
          </a:stretch>
        </p:blipFill>
        <p:spPr bwMode="auto">
          <a:xfrm>
            <a:off x="13849400" y="91742"/>
            <a:ext cx="1687844" cy="1685984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0315" y="2134569"/>
            <a:ext cx="2980701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/>
              <a:t>Effects </a:t>
            </a:r>
            <a:r>
              <a:rPr lang="en-US" sz="7200" b="1" dirty="0"/>
              <a:t>of wheat/oilseed rape and wheat/pea associations on the diversity of aphids and aphidophagous </a:t>
            </a:r>
            <a:r>
              <a:rPr lang="en-US" sz="7200" b="1" dirty="0" smtClean="0"/>
              <a:t>beneficials</a:t>
            </a:r>
            <a:r>
              <a:rPr lang="en-GB" sz="7200" b="1" dirty="0" smtClean="0"/>
              <a:t> </a:t>
            </a:r>
          </a:p>
          <a:p>
            <a:pPr algn="ctr"/>
            <a:r>
              <a:rPr lang="fr-FR" sz="4000" dirty="0" smtClean="0"/>
              <a:t>Thomas Lopes</a:t>
            </a:r>
            <a:r>
              <a:rPr lang="fr-FR" sz="4000" baseline="30000" dirty="0" smtClean="0"/>
              <a:t>1</a:t>
            </a:r>
            <a:r>
              <a:rPr lang="fr-FR" sz="4000" b="1" baseline="30000" dirty="0" smtClean="0"/>
              <a:t>*</a:t>
            </a:r>
            <a:r>
              <a:rPr lang="fr-FR" sz="4000" dirty="0" smtClean="0"/>
              <a:t>, </a:t>
            </a:r>
            <a:r>
              <a:rPr lang="fr-FR" sz="4000" dirty="0"/>
              <a:t>Emilie </a:t>
            </a:r>
            <a:r>
              <a:rPr lang="fr-FR" sz="4000" dirty="0" smtClean="0"/>
              <a:t>Bosquée</a:t>
            </a:r>
            <a:r>
              <a:rPr lang="fr-FR" sz="4000" baseline="30000" dirty="0" smtClean="0"/>
              <a:t>1</a:t>
            </a:r>
            <a:r>
              <a:rPr lang="fr-FR" sz="4000" dirty="0" smtClean="0"/>
              <a:t>, </a:t>
            </a:r>
            <a:r>
              <a:rPr lang="fr-FR" sz="4000" dirty="0"/>
              <a:t>David </a:t>
            </a:r>
            <a:r>
              <a:rPr lang="fr-FR" sz="4000" dirty="0" smtClean="0"/>
              <a:t>Honba</a:t>
            </a:r>
            <a:r>
              <a:rPr lang="fr-FR" sz="4000" baseline="30000" dirty="0" smtClean="0"/>
              <a:t>1</a:t>
            </a:r>
            <a:r>
              <a:rPr lang="fr-FR" sz="4000" dirty="0" smtClean="0"/>
              <a:t>, </a:t>
            </a:r>
            <a:r>
              <a:rPr lang="fr-FR" sz="4000" dirty="0"/>
              <a:t>Laurent </a:t>
            </a:r>
            <a:r>
              <a:rPr lang="fr-FR" sz="4000" dirty="0" smtClean="0"/>
              <a:t>Serteyn</a:t>
            </a:r>
            <a:r>
              <a:rPr lang="fr-FR" sz="4000" baseline="30000" dirty="0" smtClean="0"/>
              <a:t>1</a:t>
            </a:r>
            <a:r>
              <a:rPr lang="fr-FR" sz="4000" dirty="0" smtClean="0"/>
              <a:t>, </a:t>
            </a:r>
            <a:r>
              <a:rPr lang="fr-FR" sz="4000" dirty="0" err="1"/>
              <a:t>Ju</a:t>
            </a:r>
            <a:r>
              <a:rPr lang="fr-FR" sz="4000" dirty="0"/>
              <a:t> </a:t>
            </a:r>
            <a:r>
              <a:rPr lang="fr-FR" sz="4000" dirty="0" err="1"/>
              <a:t>Lian</a:t>
            </a:r>
            <a:r>
              <a:rPr lang="fr-FR" sz="4000" dirty="0"/>
              <a:t> </a:t>
            </a:r>
            <a:r>
              <a:rPr lang="fr-FR" sz="4000" dirty="0" smtClean="0"/>
              <a:t>Chen</a:t>
            </a:r>
            <a:r>
              <a:rPr lang="fr-FR" sz="4000" baseline="30000" dirty="0" smtClean="0"/>
              <a:t>2</a:t>
            </a:r>
            <a:r>
              <a:rPr lang="fr-FR" sz="4000" dirty="0" smtClean="0"/>
              <a:t>, </a:t>
            </a:r>
            <a:r>
              <a:rPr lang="fr-FR" sz="4000" dirty="0"/>
              <a:t>Liu </a:t>
            </a:r>
            <a:r>
              <a:rPr lang="fr-FR" sz="4000" dirty="0" smtClean="0"/>
              <a:t>Yong</a:t>
            </a:r>
            <a:r>
              <a:rPr lang="fr-FR" sz="4000" baseline="30000" dirty="0" smtClean="0"/>
              <a:t>3</a:t>
            </a:r>
            <a:r>
              <a:rPr lang="fr-FR" sz="4000" dirty="0" smtClean="0"/>
              <a:t> </a:t>
            </a:r>
            <a:r>
              <a:rPr lang="fr-FR" sz="4000" dirty="0"/>
              <a:t>&amp; Frédéric </a:t>
            </a:r>
            <a:r>
              <a:rPr lang="fr-FR" sz="4000" dirty="0" smtClean="0"/>
              <a:t>Francis</a:t>
            </a:r>
            <a:r>
              <a:rPr lang="fr-FR" sz="4000" baseline="30000" dirty="0" smtClean="0"/>
              <a:t>1</a:t>
            </a:r>
            <a:endParaRPr lang="fr-BE" sz="4000" baseline="300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233" y="5245803"/>
            <a:ext cx="29807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0"/>
            <a:r>
              <a:rPr lang="en-GB" sz="4000" baseline="30000" dirty="0" smtClean="0"/>
              <a:t>1. 		Functional &amp; Evolutionary Entomology, </a:t>
            </a:r>
            <a:r>
              <a:rPr lang="en-GB" sz="4000" baseline="30000" dirty="0" err="1" smtClean="0"/>
              <a:t>Gembloux</a:t>
            </a:r>
            <a:r>
              <a:rPr lang="en-GB" sz="4000" baseline="30000" dirty="0" smtClean="0"/>
              <a:t> Agro-Bio Tech, University of Liège, Passage des </a:t>
            </a:r>
            <a:r>
              <a:rPr lang="en-GB" sz="4000" baseline="30000" dirty="0" err="1" smtClean="0"/>
              <a:t>Déportés</a:t>
            </a:r>
            <a:r>
              <a:rPr lang="en-GB" sz="4000" baseline="30000" dirty="0" smtClean="0"/>
              <a:t> 2, B-5030 </a:t>
            </a:r>
            <a:r>
              <a:rPr lang="en-GB" sz="4000" baseline="30000" dirty="0" err="1" smtClean="0"/>
              <a:t>Gembloux</a:t>
            </a:r>
            <a:r>
              <a:rPr lang="en-GB" sz="4000" baseline="30000" dirty="0" smtClean="0"/>
              <a:t>, </a:t>
            </a:r>
            <a:r>
              <a:rPr lang="en-GB" sz="4000" baseline="30000" dirty="0" err="1" smtClean="0"/>
              <a:t>Belgique</a:t>
            </a:r>
            <a:r>
              <a:rPr lang="en-GB" sz="4000" baseline="30000" dirty="0" smtClean="0"/>
              <a:t>. </a:t>
            </a:r>
            <a:r>
              <a:rPr lang="en-GB" sz="4000" b="1" baseline="30000" dirty="0"/>
              <a:t>*</a:t>
            </a:r>
            <a:r>
              <a:rPr lang="en-GB" sz="4000" baseline="30000" dirty="0" smtClean="0"/>
              <a:t>E-mail: </a:t>
            </a:r>
            <a:r>
              <a:rPr lang="en-GB" sz="4000" b="1" baseline="30000" dirty="0" smtClean="0"/>
              <a:t>entomologie.gembloux@ulg.ac.be</a:t>
            </a:r>
          </a:p>
          <a:p>
            <a:pPr algn="ctr" defTabSz="0"/>
            <a:r>
              <a:rPr lang="en-GB" sz="4000" baseline="30000" dirty="0" smtClean="0"/>
              <a:t>2.	 State Key Laboratory for Biology of Plant Diseases and Insect Pests, Institute of Plant Protection, Chinese Academy of Agricultural Sciences, 2 West </a:t>
            </a:r>
            <a:r>
              <a:rPr lang="en-GB" sz="4000" baseline="30000" dirty="0" err="1" smtClean="0"/>
              <a:t>Yuanmingyuan</a:t>
            </a:r>
            <a:r>
              <a:rPr lang="en-GB" sz="4000" baseline="30000" dirty="0" smtClean="0"/>
              <a:t> Road, Beijing 100193, P.R. China.</a:t>
            </a:r>
          </a:p>
          <a:p>
            <a:pPr algn="ctr" defTabSz="0"/>
            <a:r>
              <a:rPr lang="en-GB" sz="4000" baseline="30000" dirty="0" smtClean="0"/>
              <a:t>3.	College of Plant Protection, Shandong Agricultural University, </a:t>
            </a:r>
            <a:r>
              <a:rPr lang="en-GB" sz="4000" baseline="30000" dirty="0" err="1" smtClean="0"/>
              <a:t>Taian</a:t>
            </a:r>
            <a:r>
              <a:rPr lang="en-GB" sz="4000" baseline="30000" dirty="0" smtClean="0"/>
              <a:t>, Shandong 271018, P.R. China.</a:t>
            </a:r>
            <a:endParaRPr lang="fr-FR" sz="4000" baseline="30000" dirty="0"/>
          </a:p>
        </p:txBody>
      </p:sp>
      <p:sp>
        <p:nvSpPr>
          <p:cNvPr id="8" name="ZoneTexte 7"/>
          <p:cNvSpPr txBox="1"/>
          <p:nvPr/>
        </p:nvSpPr>
        <p:spPr>
          <a:xfrm>
            <a:off x="450220" y="38038110"/>
            <a:ext cx="29277498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 smtClean="0"/>
              <a:t>Discussion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/>
              <a:t>Observations of aphids on wheat tillers confirm the </a:t>
            </a:r>
            <a:r>
              <a:rPr lang="en-GB" sz="3200" b="1" i="1" dirty="0" smtClean="0"/>
              <a:t>resource concentration </a:t>
            </a:r>
            <a:r>
              <a:rPr lang="en-GB" sz="3200" dirty="0" smtClean="0"/>
              <a:t>hypothesis</a:t>
            </a:r>
            <a:r>
              <a:rPr lang="en-GB" sz="3200" b="1" i="1" dirty="0"/>
              <a:t> </a:t>
            </a:r>
            <a:r>
              <a:rPr lang="en-US" sz="3200" dirty="0" smtClean="0"/>
              <a:t>during </a:t>
            </a:r>
            <a:r>
              <a:rPr lang="en-US" sz="3200" dirty="0"/>
              <a:t>the two weeks that preceded </a:t>
            </a:r>
            <a:r>
              <a:rPr lang="en-US" sz="3200" dirty="0" smtClean="0"/>
              <a:t>their abundance peak.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One week later, </a:t>
            </a:r>
            <a:r>
              <a:rPr lang="en-GB" sz="3200" dirty="0" smtClean="0"/>
              <a:t>the </a:t>
            </a:r>
            <a:r>
              <a:rPr lang="en-GB" sz="3200" b="1" i="1" dirty="0" smtClean="0"/>
              <a:t>enemy </a:t>
            </a:r>
            <a:r>
              <a:rPr lang="en-GB" sz="3200" i="1" dirty="0" smtClean="0"/>
              <a:t>hypothesis </a:t>
            </a:r>
            <a:r>
              <a:rPr lang="en-GB" sz="3200" dirty="0" smtClean="0"/>
              <a:t>was also confirmed for ladybirds (adults + larvae) in both associations. They probably benefited from the presence of other aphid species in </a:t>
            </a:r>
            <a:r>
              <a:rPr lang="en-US" sz="3200" dirty="0" smtClean="0"/>
              <a:t>oilseed </a:t>
            </a:r>
            <a:r>
              <a:rPr lang="en-US" sz="3200" dirty="0"/>
              <a:t>rape and </a:t>
            </a:r>
            <a:r>
              <a:rPr lang="en-US" sz="3200" dirty="0" smtClean="0"/>
              <a:t>pea.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If observations on plants give a more realistic idea of the evolution of populations in crops, yellow traps </a:t>
            </a:r>
            <a:r>
              <a:rPr lang="en-US" sz="3200" dirty="0" smtClean="0"/>
              <a:t>are efficient to evaluate the entomological diversity.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Results show that parasitoids are the most abundant beneficials, followed by ladybirds. Comparing to Europe, few hoverflies and lacewings were trapped.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6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600" dirty="0" smtClean="0"/>
          </a:p>
          <a:p>
            <a:pPr algn="just"/>
            <a:r>
              <a:rPr lang="en-US" sz="3200" b="1" dirty="0" smtClean="0"/>
              <a:t>Perspectives: </a:t>
            </a:r>
            <a:r>
              <a:rPr lang="en-US" sz="3200" dirty="0" smtClean="0"/>
              <a:t>Combine crops associations with </a:t>
            </a:r>
            <a:r>
              <a:rPr lang="en-US" sz="3200" dirty="0" err="1" smtClean="0"/>
              <a:t>semiochemical</a:t>
            </a:r>
            <a:r>
              <a:rPr lang="en-US" sz="3200" dirty="0" smtClean="0"/>
              <a:t> releasers to attract more aphidophagous </a:t>
            </a:r>
            <a:r>
              <a:rPr lang="en-US" sz="3200" dirty="0" smtClean="0"/>
              <a:t>beneficials.</a:t>
            </a:r>
            <a:endParaRPr lang="en-US" sz="3200" dirty="0"/>
          </a:p>
        </p:txBody>
      </p:sp>
      <p:sp>
        <p:nvSpPr>
          <p:cNvPr id="76" name="ZoneTexte 75"/>
          <p:cNvSpPr txBox="1"/>
          <p:nvPr/>
        </p:nvSpPr>
        <p:spPr>
          <a:xfrm>
            <a:off x="158379" y="42331266"/>
            <a:ext cx="30088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Référence: </a:t>
            </a:r>
            <a:r>
              <a:rPr lang="en-US" sz="2400" dirty="0" smtClean="0"/>
              <a:t>Root </a:t>
            </a:r>
            <a:r>
              <a:rPr lang="en-US" sz="2400" dirty="0"/>
              <a:t>R.B. (1973). Organization of a plant-arthropod association in </a:t>
            </a:r>
            <a:r>
              <a:rPr lang="en-US" sz="2400" dirty="0" smtClean="0"/>
              <a:t>simple </a:t>
            </a:r>
            <a:r>
              <a:rPr lang="en-US" sz="2400" dirty="0"/>
              <a:t>and diverse habitats: the fauna of collards (</a:t>
            </a:r>
            <a:r>
              <a:rPr lang="en-US" sz="2400" i="1" dirty="0"/>
              <a:t>Brassica </a:t>
            </a:r>
            <a:r>
              <a:rPr lang="en-US" sz="2400" i="1" dirty="0" err="1"/>
              <a:t>oleracea</a:t>
            </a:r>
            <a:r>
              <a:rPr lang="en-US" sz="2400" dirty="0"/>
              <a:t>). </a:t>
            </a:r>
            <a:r>
              <a:rPr lang="en-US" sz="2400" i="1" dirty="0"/>
              <a:t>Ecological Monographs</a:t>
            </a:r>
            <a:r>
              <a:rPr lang="en-US" sz="2400" dirty="0"/>
              <a:t>, </a:t>
            </a:r>
            <a:r>
              <a:rPr lang="en-US" sz="2400" dirty="0" smtClean="0"/>
              <a:t>vol. </a:t>
            </a:r>
            <a:r>
              <a:rPr lang="en-US" sz="2400" b="1" dirty="0" smtClean="0"/>
              <a:t>43</a:t>
            </a:r>
            <a:r>
              <a:rPr lang="en-US" sz="2400" dirty="0"/>
              <a:t>, </a:t>
            </a:r>
            <a:r>
              <a:rPr lang="en-US" sz="2400" dirty="0" smtClean="0"/>
              <a:t>95–124</a:t>
            </a:r>
            <a:r>
              <a:rPr lang="en-US" sz="2400" dirty="0"/>
              <a:t>.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112" name="ZoneTexte 111"/>
          <p:cNvSpPr txBox="1"/>
          <p:nvPr/>
        </p:nvSpPr>
        <p:spPr>
          <a:xfrm>
            <a:off x="450219" y="6658873"/>
            <a:ext cx="2927749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 smtClean="0"/>
              <a:t>Introduction</a:t>
            </a:r>
          </a:p>
          <a:p>
            <a:pPr algn="ctr"/>
            <a:endParaRPr lang="fr-FR" sz="800" dirty="0"/>
          </a:p>
          <a:p>
            <a:pPr algn="just"/>
            <a:r>
              <a:rPr lang="en-US" sz="3200" dirty="0" smtClean="0"/>
              <a:t>The economic growth of China led to some changes in the agricultural model of the country. </a:t>
            </a:r>
          </a:p>
          <a:p>
            <a:pPr algn="just"/>
            <a:endParaRPr lang="en-GB" sz="800" dirty="0" smtClean="0"/>
          </a:p>
          <a:p>
            <a:pPr algn="just"/>
            <a:r>
              <a:rPr lang="en-GB" sz="3200" dirty="0" smtClean="0"/>
              <a:t>Chinese </a:t>
            </a:r>
            <a:r>
              <a:rPr lang="en-GB" sz="3200" dirty="0" smtClean="0"/>
              <a:t>farmers </a:t>
            </a:r>
            <a:r>
              <a:rPr lang="en-US" sz="3200" dirty="0" smtClean="0"/>
              <a:t>invested </a:t>
            </a:r>
            <a:r>
              <a:rPr lang="en-US" sz="3200" dirty="0" smtClean="0"/>
              <a:t>in mechanization </a:t>
            </a:r>
            <a:r>
              <a:rPr lang="en-US" sz="3200" dirty="0"/>
              <a:t>and abandoned some </a:t>
            </a:r>
            <a:r>
              <a:rPr lang="en-US" sz="3200" dirty="0" smtClean="0"/>
              <a:t>traditional </a:t>
            </a:r>
            <a:r>
              <a:rPr lang="en-US" sz="3200" dirty="0" smtClean="0"/>
              <a:t>practices, </a:t>
            </a:r>
            <a:r>
              <a:rPr lang="en-US" sz="3200" dirty="0" smtClean="0"/>
              <a:t>like </a:t>
            </a:r>
            <a:r>
              <a:rPr lang="en-US" sz="3200" b="1" dirty="0" smtClean="0"/>
              <a:t>crop associations</a:t>
            </a:r>
            <a:r>
              <a:rPr lang="en-US" sz="3200" dirty="0" smtClean="0"/>
              <a:t>. However, </a:t>
            </a:r>
            <a:r>
              <a:rPr lang="en-GB" sz="3200" dirty="0" smtClean="0"/>
              <a:t>increasing </a:t>
            </a:r>
            <a:r>
              <a:rPr lang="en-GB" sz="3200" dirty="0"/>
              <a:t>plant diversity within crops can be beneficial for pest control:</a:t>
            </a:r>
          </a:p>
          <a:p>
            <a:pPr algn="just"/>
            <a:endParaRPr lang="en-GB" sz="1000" b="1" dirty="0" smtClean="0"/>
          </a:p>
          <a:p>
            <a:pPr algn="just"/>
            <a:r>
              <a:rPr lang="en-GB" sz="3200" b="1" i="1" dirty="0" smtClean="0"/>
              <a:t>resource </a:t>
            </a:r>
            <a:r>
              <a:rPr lang="en-GB" sz="3200" b="1" i="1" dirty="0"/>
              <a:t>concentration </a:t>
            </a:r>
            <a:r>
              <a:rPr lang="en-GB" sz="3200" dirty="0" smtClean="0"/>
              <a:t>hypothesis</a:t>
            </a:r>
            <a:r>
              <a:rPr lang="en-GB" sz="3200" i="1" dirty="0" smtClean="0"/>
              <a:t> </a:t>
            </a:r>
            <a:r>
              <a:rPr lang="fr-FR" sz="3200" dirty="0" smtClean="0"/>
              <a:t>(</a:t>
            </a:r>
            <a:r>
              <a:rPr lang="fr-FR" sz="3200" dirty="0" err="1" smtClean="0"/>
              <a:t>Root</a:t>
            </a:r>
            <a:r>
              <a:rPr lang="fr-FR" sz="3200" dirty="0"/>
              <a:t>, 1973</a:t>
            </a:r>
            <a:r>
              <a:rPr lang="fr-FR" sz="3200" dirty="0" smtClean="0"/>
              <a:t>): </a:t>
            </a:r>
            <a:r>
              <a:rPr lang="en-GB" sz="3200" dirty="0" smtClean="0"/>
              <a:t>specialist </a:t>
            </a:r>
            <a:r>
              <a:rPr lang="en-GB" sz="3200" dirty="0"/>
              <a:t>herbivores are more likely to find and remain </a:t>
            </a:r>
            <a:r>
              <a:rPr lang="en-GB" sz="3200" dirty="0" smtClean="0"/>
              <a:t>on host </a:t>
            </a:r>
            <a:r>
              <a:rPr lang="en-GB" sz="3200" dirty="0"/>
              <a:t>plants that are concentrated in dense or pure </a:t>
            </a:r>
            <a:r>
              <a:rPr lang="en-GB" sz="3200" dirty="0" smtClean="0"/>
              <a:t>stands (their </a:t>
            </a:r>
            <a:r>
              <a:rPr lang="en-US" sz="3200" dirty="0" smtClean="0"/>
              <a:t>visual and olfactory location </a:t>
            </a:r>
            <a:r>
              <a:rPr lang="en-US" sz="3200" dirty="0"/>
              <a:t>is expected to be more complex in diverse </a:t>
            </a:r>
            <a:r>
              <a:rPr lang="en-US" sz="3200" dirty="0" smtClean="0"/>
              <a:t>environments</a:t>
            </a:r>
            <a:r>
              <a:rPr lang="en-US" sz="3200" dirty="0"/>
              <a:t>)</a:t>
            </a:r>
            <a:endParaRPr lang="en-US" sz="3200" dirty="0" smtClean="0"/>
          </a:p>
          <a:p>
            <a:pPr algn="just"/>
            <a:endParaRPr lang="en-GB" sz="1000" dirty="0" smtClean="0"/>
          </a:p>
          <a:p>
            <a:pPr algn="just"/>
            <a:r>
              <a:rPr lang="en-GB" sz="3200" b="1" i="1" dirty="0"/>
              <a:t>enemy </a:t>
            </a:r>
            <a:r>
              <a:rPr lang="en-GB" sz="3200" dirty="0"/>
              <a:t>hypothesis</a:t>
            </a:r>
            <a:r>
              <a:rPr lang="en-GB" sz="3200" b="1" dirty="0"/>
              <a:t> </a:t>
            </a:r>
            <a:r>
              <a:rPr lang="en-GB" sz="3200" dirty="0"/>
              <a:t>(</a:t>
            </a:r>
            <a:r>
              <a:rPr lang="en-GB" sz="3200" dirty="0" smtClean="0"/>
              <a:t>Root, </a:t>
            </a:r>
            <a:r>
              <a:rPr lang="en-GB" sz="3200" dirty="0"/>
              <a:t>1973</a:t>
            </a:r>
            <a:r>
              <a:rPr lang="en-GB" sz="3200" dirty="0" smtClean="0"/>
              <a:t>): </a:t>
            </a:r>
            <a:r>
              <a:rPr lang="en-GB" sz="3200" dirty="0"/>
              <a:t>natural </a:t>
            </a:r>
            <a:r>
              <a:rPr lang="en-GB" sz="3200" dirty="0" smtClean="0"/>
              <a:t>enemies are </a:t>
            </a:r>
            <a:r>
              <a:rPr lang="en-GB" sz="3200" dirty="0"/>
              <a:t>more abundant in complex </a:t>
            </a:r>
            <a:r>
              <a:rPr lang="en-GB" sz="3200" dirty="0" smtClean="0"/>
              <a:t>environments</a:t>
            </a:r>
            <a:r>
              <a:rPr lang="en-GB" sz="3200" dirty="0"/>
              <a:t> </a:t>
            </a:r>
            <a:r>
              <a:rPr lang="en-GB" sz="3200" dirty="0" smtClean="0"/>
              <a:t>(they </a:t>
            </a:r>
            <a:r>
              <a:rPr lang="en-GB" sz="3200" dirty="0"/>
              <a:t>can benefit from alternative sources of prey, nectar and pollen, as well as shelter and moderate </a:t>
            </a:r>
            <a:r>
              <a:rPr lang="en-GB" sz="3200" dirty="0" smtClean="0"/>
              <a:t>microclimate)</a:t>
            </a:r>
          </a:p>
          <a:p>
            <a:pPr algn="just"/>
            <a:endParaRPr lang="fr-FR" sz="2000" b="1" dirty="0" smtClean="0"/>
          </a:p>
          <a:p>
            <a:pPr algn="just"/>
            <a:r>
              <a:rPr lang="fr-FR" sz="3200" b="1" dirty="0" smtClean="0"/>
              <a:t>Objective: t</a:t>
            </a:r>
            <a:r>
              <a:rPr lang="en-GB" sz="3200" dirty="0" smtClean="0"/>
              <a:t>his </a:t>
            </a:r>
            <a:r>
              <a:rPr lang="en-GB" sz="3200" dirty="0"/>
              <a:t>study was conducted in the Shandong province (China) to better characterize the effect of wheat/oilseed rape and wheat/pea associations on the populations of aphids and aphidophagous beneficials. </a:t>
            </a:r>
            <a:endParaRPr lang="fr-FR" sz="3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homas Lopes\Desktop\FUSAGx\Doctorat\Docs unité\qrcode_entomologi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651" y="104717"/>
            <a:ext cx="1704540" cy="170454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17687" y="21776782"/>
            <a:ext cx="29844601" cy="16032821"/>
          </a:xfrm>
          <a:prstGeom prst="rect">
            <a:avLst/>
          </a:prstGeom>
          <a:solidFill>
            <a:schemeClr val="bg1"/>
          </a:solidFill>
          <a:ln w="730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0375" y="13199926"/>
            <a:ext cx="29267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/>
              <a:t>Materials and </a:t>
            </a:r>
            <a:r>
              <a:rPr lang="en-GB" sz="5000" b="1" dirty="0" smtClean="0"/>
              <a:t>methods</a:t>
            </a:r>
          </a:p>
          <a:p>
            <a:pPr algn="ctr"/>
            <a:endParaRPr lang="en-GB" sz="400" b="1" dirty="0"/>
          </a:p>
          <a:p>
            <a:r>
              <a:rPr lang="en-US" sz="3200" b="1" dirty="0" smtClean="0"/>
              <a:t>                      </a:t>
            </a:r>
            <a:r>
              <a:rPr lang="en-US" sz="3600" b="1" dirty="0" smtClean="0"/>
              <a:t>Experimental design:                                                                                                                   Sampling method (each week):</a:t>
            </a:r>
            <a:endParaRPr lang="fr-FR" sz="3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4"/>
          <a:stretch/>
        </p:blipFill>
        <p:spPr bwMode="auto">
          <a:xfrm>
            <a:off x="1418225" y="14790837"/>
            <a:ext cx="8537186" cy="659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6562370" y="9841841"/>
            <a:ext cx="276464" cy="407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460374" y="21800846"/>
            <a:ext cx="292673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 smtClean="0"/>
              <a:t>Results</a:t>
            </a:r>
          </a:p>
          <a:p>
            <a:pPr algn="ctr"/>
            <a:endParaRPr lang="en-GB" sz="800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279978" y="25276129"/>
            <a:ext cx="410631" cy="482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97"/>
          <p:cNvSpPr/>
          <p:nvPr/>
        </p:nvSpPr>
        <p:spPr>
          <a:xfrm>
            <a:off x="4392968" y="30753551"/>
            <a:ext cx="410631" cy="482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98"/>
          <p:cNvSpPr/>
          <p:nvPr/>
        </p:nvSpPr>
        <p:spPr>
          <a:xfrm>
            <a:off x="13992383" y="25327290"/>
            <a:ext cx="410631" cy="482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99"/>
          <p:cNvSpPr/>
          <p:nvPr/>
        </p:nvSpPr>
        <p:spPr>
          <a:xfrm>
            <a:off x="14034432" y="30674504"/>
            <a:ext cx="410631" cy="482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AutoShape 6" descr="data:image/jpeg;base64,/9j/4AAQSkZJRgABAQAAAQABAAD/2wCEAAkGBwgHBgkIBwgWEQkRGBYZGRgYGSIcHxwWHSQhIiAeHSYkKDQrJCElJx8dIjQtMSw2OjouHzQ/ODo4OjQxMisBCgoKDg0OGhAQGi0mHyYtNTc0NDM3ODIvNy0sNzcsNSstLDYrLC0uNTcuNy8wLC41LywxLCw2KzA3NCwsLC03LP/AABEIALQBGAMBEQACEQEDEQH/xAAbAAEBAAMBAQEAAAAAAAAAAAAABgIEBQcDAf/EADoQAAEDAAULAwEHAwUAAAAAAAABAgMEBQYRkgcWFyExNlNVc7HSEkFRYRMVIjJxgaEUkcEjQlRy8f/EABoBAQACAwEAAAAAAAAAAAAAAAAEBgIDBQH/xAA3EQEAAQIBBRABBAMBAQAAAAAAAQIDBBETUZGxBQYUFRYhMTM0QVJTYXKB0RJxocHwIuHxI9L/2gAMAwEAAhEDEQA/AK231ta1s/XjaFQWRrEsbXfiaqreqqnynwQMTia7deSFr3F3Fw+Mw83LkzlyzHNP6eib0o2g4cOBfI0cOuejr8l8Fpq1x9GlG0HDhwL5Dh1z0OS+C01a4+jSjaDhw4F8hw656HJfBaatcfRpRtBw4cC+Q4dc9DkvgtNWuPo0o2g4cOBfIcOuehyXwWmrXH0aUbQcOHAvkOHXPQ5L4LTVrj6NKNoOHDgXyHDrnocl8Fpq1x9GlG0HDhwL5Dh1z0OS+C01a4+jSjaDhw4F8hw656HJfBaatcfRpRtBw4cC+Q4dc9DkvgtNWuPo0o2g4cOBfIcOuehyXwWmrXH0aUbQcOHAvkOHXPQ5L4LTVrj6NKNoOHDgXyHDrnocl8Fpq1x9GlG0HDhwL5Dh1z0OS+C01a4+jSjaDhw4F8hw656HJfBaatcfRpRtBw4cC+Q4dc9DkvgtNWuPo0o2g4cOBfIcOuehyXwWmrXH0aUbQcOHAvkOHXPQ5L4LTVrj6NKNoOHDgXyHDrnocl8Fpq1x9GlG0HDhwL5Dh1z0OS+C01a4+jSjaDhw4F8hw656HJfBaatcfRpRtBw4cC+Q4dc9DkvgtNWuPo0o2g4cOBfIcOuehyXwWmrXH0aUbQcOHAvkOHXPQ5L4LTVrj6NKNoOHDgXyHDrnocl8Fpq1x9GlG0HDhwL5Dh1z0OS+C01a4+jSjaDhw4F8hw656HJfBaatcfRpRtBw4cC+Q4dc9DkvgtNWuPo0o2g4cOBfIcOuehyXwWmrXH0aUbQcOHAvkOHXPQ5L4LTVrj6NKNoOHDgXyHDrnocl8Fpq1x9GlG0HDhwL5Dh1z0OS+C01a4+jSjaDhw4F8hw656HJfBaatcfSksDbWtbQV46hU5kaRJG534Wqi3oqJ8r8m/DYmu5XklyN2txcPg8PFy3M5csRzz+vom8r+9UfRZ3caMd1nw6+9fsU+6dkIghrIAAAAAAAAZrFIkLZlb/puVURfqlyqn7epP7mP5Rl/Hv+2MVxNU098fz/AMlgZMgAAAAAAAAAAAAAAAAAAAAAAAAAALfJBvVJ0X92kzA9Z8K3vo7FHujZJlf3qj6LO7hjus+Dev2KfdOyEQQ1kAAAAAAAd6xqUKkVs2gVjQUmhn1e6Oaqa0VFTXd8/T9NfP3Rm5TazlurJNOqf73OXurN2ixN21X+M06p9J/hcWls9U8Fn4aNLS/6ajROcrVX8Sq51+r5X9E9kOHgsbiKsRNUU/lVMfpzRsVzc/dHFV4qa6afzqqiMvdzR+0PMKZHBFSHMotI+1iTY70+m/8AZS0W6qqqctcZJ0dK5Wqq6qYmunJOjLl/d8DY2gAAAAAAAAAAAAAAAAAAAAAAAAAt8kG9UnRf3aTMD1nwre+jsUe6NkmV/eqPos7uGO6z4N6/Yp907IRBDWQAAAAAABuVdWdKqx75KDJ6JXJd6rkVUT4S/Zf/AINN6xReiIrjLGhHv4a3fiIuRliO7ubtMtBSqfULatp0jpHtlR7XuW9fTc5Faq7V1ren/hot4Ki3fztERGWMmTVzo9rc+3ZxOetxERNOSYjTljn/AG53Gu1X+xMTw9egAAAAAAAAAAAAAAAAAAAAAAAAAt8kG9UnRf3aTMD1nwre+jsUe6NkmV/eqPos7uGO6z4N6/Yp907IRBDWQAAAO7Y+pEr2tHQSaoWsc5V+uxv8qi/sQN0MXwa1+UdMz/39nM3Ux3BLMVR0zMfc/s4s0T4JpIZW3PaqoqfVNSk2mqKoiqOiXRoqiumKo6JYGTIAAX9iLL0t8dL+96OiUGZl3pX83qvRWuT3S78Xxt2Fe3T3QoiaczP+VM9Pdk749e5Vt191LcTRmKv86Z6e7J3x69zXtzU1DqGq6JR6voa3PcvrldrW9E1Nv9r9a3Jd+X9TbuZirmJu1VXKuiOaP5/uVu3Hxl3F3q67tfRHNTHNHP35O/R39KIO4sYAAAAAAAAAAAAAAAAAAAAAAAAW+SDeqTov7tJmB6z4VvfR2KPdGyTK/vVH0Wd3DHdZ8G9fsU+6dkIghrIAbNXURKdSmUf+pZErtivVUS/4vRFuNV65m6PyyTP6dP8ADTfvZqia/wAZnJo6dsKjRxXP/IhxO8Tl8eYfRVqj7cXlHhfDVqj7WFibOSWfolI/qnNdSZHJerVVU9KbE1omu9XHG3Sx0Yqun8MuSNOn+5HB3X3RpxldP4ZYpiO/TPTp9HAtDYOn06uaVS6DLEkMi+q5yqi3rt2N+b1OhhN2LVuzTRcicsaP+6HTwO71m1h6bdyKssc3Nk+O/Q49NsJWNBoz6TTKbAyFu1Vc7xJlvde1cqimimqZ/SPt0LW7ti7XFFuiuZn0j/6Sqpcqoi3nVdqA9eurZiskqmu6LSpJFSFF/Fdr/CqKmz32kTG2M/YqoiOfuQd0cNwjD1W4jn7v1Z1laatqxSeOelqtHkVfwXJddfeifsY2cBYtZJpp5472OH3Mw1n8Zpp/yjv73HJroAAAAAAAAAAAAAAAAAAAAAAAABb5IN6pOi/u0mYHrPhW99HYo90bJMr+9UfRZ3cMd1nwb1+xT7p2QiCGsgAArLKWzpVUqyiUxFloWxE/3N/6/KfT+315GP3Lov5a6Oar9p/X7cPdLca3iMty3/jX+0/r9vWUW9EUqSjNKuKxjqmrZqdMxzmMRNTdutbv8m7D2Jv3ItxPSkYXD1Yi7TapmImdLx20NoKbX1J+0pTrokv9LE2NT/K/UuWEwVvDU5Kenvlf8DufawlGSjp7575/uhySYnAGbIZXxSSsjVY2XepfZL9l/wCpjNVMTFMzzywmumKopmeeej4Yo1yorkbqTae5YZZY6H4evQAAAAAAAAAAAAAAAAAAAAAAAAt8kG9UnRf3aTMD1nwre+jsUe6NkmV/eqPos7uGO6z4N6/Yp907IRBDWQAAdyxNA+8LSUONzb42L61/RutP5uT9yBulezWGqnvnm1/6czde/mcJXMdM82v/AFlXNp7c0eq5v6WrmtmpLVuff+Vvymravt9Pf4OFgtyar0fnc5o7tP8Adqubnbh14in87uWmmejTP+trdq6uavtbVFIorV9M72Kjo11qmranyiKqa+xovYW7gbsVzzxE80/x6I1/B39zr9NyeeInmnu/SdE5O7a8fkjdFI6ORLntVUVPqhcomJjLC+01RVETHRLE9ZAHoVgKlWjSzrWFJiWOdis+x9bXKvveqJq1Ii/39iu7q4r84jN0zlpnL+WTJCq7t4386ac1TVlpnL+WSYjRzfP9lllDq1aBUtFhqyiNZV7XXv8ATt9Wxvq+dq61v1/z5uRfzt6qq7VlrmOb9O/J9Mdw8TnsRVVeqma5jmy6Omcn1zfXnZY1sAAAAAAAAAAAAAAAAAAAAAAAAC3yQb1SdF/dpMwPWfCt76OxR7o2SZX96o+izu4Y7rPg3r9in3TshEENZAABt0GsaTQI520R/odInpc5Nvp90RfZF1X/AKGm7YouzE1xlyasulovYe3emma4y5OeI7sulqG5vfSjUiaizsno8itlat6Km1FMK6Ka6ZpqjLEsLlum5TNNcZYl+0qeSlUiSkTLfK9Vc5fly7V/ddYooiimKY6ILduLdEUU9EbHyRFVURE1mTIXUtygb1R1h91VtRqd6Fcka3qiLdemxe5oxVnPWqrelGxmH4RYqtZcmWGVMrqs6Y+ZZ6dIrJFVVb619Ov2uvuu+gt4WzbiPxpjm78nPrLWCw9qI/GiMsd+SMutzyQlAAAAAAAAAAAAAAAAAAAAAAAABb5IN6pOi/u0mYHrPhW99HYo90bJMr+9UfRZ3cMd1nwb1+xT7p2QiCGsgAAAAAADo1JVNY1nSm/dtHVzmqi+rY1q/VV1fsRsTibNmn/1nJl1omLxdixR/wC1WTL3d8/pD0+tbN1ZE6lVwlXfa0tGq77NNbXPT39Puq+/a/bV7GOvVRTY/PJTl6e/J+v91Kbht0sRVFOGzn405cmXviNGXZtyPIZHulkdI/8AM5VVf1UuERERkhe6aYpiIhiesgAAAAAAAAAAAAAAAAAAAAAAAAAW+SDeqTov7tJmB6z4VvfR2KPdGyTK/vVH0Wd3DHdZ8G9fsU+6dkIghrIAAAAAAAzZLJGlzJFRPopjNMT0wxmmmemFPLbKnQVPVlEq2lK2WNrkkVWot633NTWnsifycuncu3VeuV3KcsTPN/P7uNTuPZrv3bl2nLEzzc86Of8AdNUuky0ukyUikORZXreqoiJevzcmo6duimimKaeiHXt26bdEUU9EPkZtgAAAAAAAAAAAAAAAAAAAAAAAAALfJBvVJ0X92kzA9Z8K3vo7FHujZJlf3qj6LO7hjus+Dev2KfdOyEQQ1kAAAAAAAAAAAAAAAAAAAAAAAAAAAAAAAAAAAAAFvkg3qk6L+7SZges+Fb30dij3Rskyv71R9Fndwx3WfBvX7FPunZCIIayAAAAAAAAAAAAAAAAAAAAAAAAAAAAAAAAAAAAAC3yQb1SdF/dpMwPWfCt76OxR7o2SZX96o+izu4Y7rPg3r9in3TshEENZAAAAAAAAAAAAAAAAAAAAAAAAAAAAAAAAAAAAABb5IN6pOi/u0mYHrPhW99HYo90bJMr+9UfRZ3cMd1nwb1+xT7p2QiCGsgAAAAAAAAAAAAAAAAAAAAAAAAAAAAAAAAAAAAAt8kG9UnRf3aTMD1nwre+jsUe6NkmV/eqPos7uGO6z4N6/Yp907IRBDWQAAAAAAAAAAAAAAAAAAAAAAAAAAAAAAAAAAAAAW+SDeqTov7tJmB6z4VvfR2KPdGyTK/vVH0Wd3DHdZ8G9fsU+6dkIghrIAAAAAAAAAAAAAAAAAAAAAAAAAAAAAAAAAAAAALfJBvVJ0X92kzA9Z8K3vo7FHujZJlf3qj6LO7hjus+Dev2KfdOyEQQ1kAAAAAAAAAAAAAAAAAAAAAAAAAAAAAAAAAAAAAFvkg3qk6L+7SZges+Fb30dij3Rskyv71R9Fndwx3WfBvX7FPunZCIIayAAAAAAAAAAAAAAAAAAAAAAAAAAAAAAAAAAAAAC3yQb1SdF/dpMwPWfCt76OxR7o2SZX96o+izu4Y7rPg3r9in3TshEENZAAAAAAAAAAAAAAAAAAAAAAAAAAAAAAAAAAAAABb5IN6pOi/u0mYHrPhW99HYo90bJMr+9UfRZ3cMd1nwb1+xT7p2QiCGsgAAAAAAAAAAAAAAAAAAAAAAAAAAAAAAAAAAAAAt8kG9UnRf3aTMD1nwre+jsUe6NkmV/eqPos7uGO6z4N6/Yp907IRBDWQAAAAAAAAAAAAAAAAAAAAAAAAAAAAAAAAAAAAAW+SDeqTov7tJmB6z4VvfR2KPdGyXrFOqOqqxn+3p1Xxyy3XXuaird8HTqtUVTlmFHs47EWafxt3JiPSWvmrZ/k0OBDHMW/DDbxrjfNq1yZq2f5NDgQZi34YONcb5tWuTNWz/JocCDMW/DBxrjfNq1yZq2f5NDgQZi34YONcb5tWuTNWz/ACaHAgzFvwwca43zatcmatn+TQ4EGYt+GDjXG+bVrkzVs/yaHAgzFvwwca43zatcmatn+TQ4EGYt+GDjXG+bVrkzVs/yaHAgzFvwwca43zatcmatn+TQ4EGYt+GDjXG+bVrkzVs/yaHAgzFvwwca43zatcmatn+TQ4EGYt+GDjXG+bVrkzVs/wAmhwIMxb8MHGuN82rXJmrZ/k0OBBmLfhg41xvm1a5M1bP8mhwIMxb8MHGuN82rXJmrZ/k0OBBmLfhg41xvm1a5M1bP8mhwIMxb8MHGuN82rXJmrZ/k0OBBmLfhg41xvm1a5M1bP8mhwIMxb8MHGuN82rXJmrZ/k0OBBmLfhg41xvm1a5M1bP8AJocCDMW/DBxrjfNq1yZq2f5NDgQZi34YONcb5tWuTNWz/JocCDMW/DBxrjfNq1yZq2f5NDgQZi34YONcb5tWuTNWz/JocCDMW/DBxrjfNq1yZq2f5NDgQZi34YONcb5tWuTNWz/JocCDMW/DBxrjfNq1yZq2f5NDgQZi34YONcb5tWuTNWz/ACaHAgzFvwwca43zatcmatn+TQ4EGYt+GDjXG+bVrkzVs/yaHAgzFvwwca43zatcmatn+TQ4EGYt+GDjXG+bVrkzVs/yaHAgzFvwwca43zatctig1HVVXT/b0Gr44pbrr2tRFu+DKm1RTOWIar2OxF6n8blyZj1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067" y="6732382"/>
            <a:ext cx="1892150" cy="121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62"/>
          <a:stretch/>
        </p:blipFill>
        <p:spPr bwMode="auto">
          <a:xfrm>
            <a:off x="12259667" y="18366287"/>
            <a:ext cx="1143875" cy="148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ZoneTexte 106"/>
          <p:cNvSpPr txBox="1"/>
          <p:nvPr/>
        </p:nvSpPr>
        <p:spPr>
          <a:xfrm>
            <a:off x="13650396" y="15557975"/>
            <a:ext cx="171890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Observations on 10 wheat tillers :                              </a:t>
            </a:r>
          </a:p>
          <a:p>
            <a:endParaRPr lang="en-GB" sz="3200" b="1" dirty="0"/>
          </a:p>
          <a:p>
            <a:endParaRPr lang="en-GB" sz="3200" b="1" dirty="0" smtClean="0"/>
          </a:p>
          <a:p>
            <a:endParaRPr lang="en-GB" sz="3200" b="1" dirty="0"/>
          </a:p>
          <a:p>
            <a:r>
              <a:rPr lang="en-GB" sz="3200" b="1" dirty="0" smtClean="0"/>
              <a:t> </a:t>
            </a:r>
          </a:p>
          <a:p>
            <a:endParaRPr lang="en-GB" sz="3200" b="1" dirty="0"/>
          </a:p>
          <a:p>
            <a:endParaRPr lang="en-GB" sz="1800" b="1" dirty="0" smtClean="0"/>
          </a:p>
          <a:p>
            <a:r>
              <a:rPr lang="en-GB" sz="3200" b="1" dirty="0" smtClean="0"/>
              <a:t>Trapping (Yellow pan traps):</a:t>
            </a:r>
            <a:endParaRPr lang="fr-FR" sz="3200" b="1" dirty="0"/>
          </a:p>
        </p:txBody>
      </p:sp>
      <p:grpSp>
        <p:nvGrpSpPr>
          <p:cNvPr id="34" name="Groupe 33"/>
          <p:cNvGrpSpPr/>
          <p:nvPr/>
        </p:nvGrpSpPr>
        <p:grpSpPr>
          <a:xfrm>
            <a:off x="19676491" y="15041461"/>
            <a:ext cx="10009112" cy="2087021"/>
            <a:chOff x="19676491" y="15199116"/>
            <a:chExt cx="10009112" cy="2087021"/>
          </a:xfrm>
        </p:grpSpPr>
        <p:sp>
          <p:nvSpPr>
            <p:cNvPr id="15" name="ZoneTexte 14"/>
            <p:cNvSpPr txBox="1"/>
            <p:nvPr/>
          </p:nvSpPr>
          <p:spPr>
            <a:xfrm>
              <a:off x="19676491" y="16701362"/>
              <a:ext cx="9770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 smtClean="0"/>
                <a:t>Aphids</a:t>
              </a:r>
              <a:r>
                <a:rPr lang="en-GB" sz="3200" dirty="0" smtClean="0"/>
                <a:t>                              </a:t>
              </a:r>
              <a:r>
                <a:rPr lang="en-GB" sz="3200" b="1" dirty="0" smtClean="0"/>
                <a:t>Aphidophagous beneficials</a:t>
              </a:r>
              <a:endParaRPr lang="en-GB" sz="3200" dirty="0" smtClean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19820507" y="15199116"/>
              <a:ext cx="9865096" cy="1510448"/>
              <a:chOff x="20283290" y="16105641"/>
              <a:chExt cx="9865096" cy="1510448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23189782" y="16151480"/>
                <a:ext cx="3352069" cy="1348377"/>
                <a:chOff x="5035734" y="27661417"/>
                <a:chExt cx="3352069" cy="1348377"/>
              </a:xfrm>
            </p:grpSpPr>
            <p:pic>
              <p:nvPicPr>
                <p:cNvPr id="87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690" t="14768" r="64966" b="75276"/>
                <a:stretch/>
              </p:blipFill>
              <p:spPr bwMode="auto">
                <a:xfrm>
                  <a:off x="5035734" y="27770240"/>
                  <a:ext cx="1329086" cy="12057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8" name="Picture 12" descr="http://www.arehn.asso.fr/dossiers/coccinelle/images/cyclecoccinelle.jpg"/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913" t="7404" r="42893" b="75424"/>
                <a:stretch/>
              </p:blipFill>
              <p:spPr bwMode="auto">
                <a:xfrm>
                  <a:off x="6522665" y="27739218"/>
                  <a:ext cx="794118" cy="11440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7" name="Picture 23" descr="C:\Users\Thomas Lopes\Desktop\Sans titre.png"/>
                <p:cNvPicPr>
                  <a:picLocks noChangeAspect="1" noChangeArrowheads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74" t="4086" r="87232" b="70909"/>
                <a:stretch/>
              </p:blipFill>
              <p:spPr bwMode="auto">
                <a:xfrm>
                  <a:off x="7706653" y="27661417"/>
                  <a:ext cx="681150" cy="13483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7" name="Picture 10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93" t="52178" b="35784"/>
              <a:stretch/>
            </p:blipFill>
            <p:spPr bwMode="auto">
              <a:xfrm rot="16200000">
                <a:off x="20074105" y="16314826"/>
                <a:ext cx="1510448" cy="10920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0" name="Picture 14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87" t="29899" r="8687" b="36351"/>
              <a:stretch/>
            </p:blipFill>
            <p:spPr bwMode="auto">
              <a:xfrm>
                <a:off x="26697707" y="16314490"/>
                <a:ext cx="1768350" cy="1001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" name="Picture 15" descr="C:\Users\Thomas Lopes\Desktop\Sans titre.png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070" t="19884" r="21517" b="35975"/>
              <a:stretch/>
            </p:blipFill>
            <p:spPr bwMode="auto">
              <a:xfrm>
                <a:off x="28698042" y="16118099"/>
                <a:ext cx="1450344" cy="1222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6" name="ZoneTexte 95"/>
          <p:cNvSpPr txBox="1"/>
          <p:nvPr/>
        </p:nvSpPr>
        <p:spPr>
          <a:xfrm>
            <a:off x="18850813" y="19725728"/>
            <a:ext cx="1076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Collection and identification of adult </a:t>
            </a:r>
            <a:r>
              <a:rPr lang="en-GB" sz="3200" b="1" dirty="0" smtClean="0"/>
              <a:t>predators</a:t>
            </a:r>
            <a:r>
              <a:rPr lang="en-GB" sz="3200" dirty="0" smtClean="0"/>
              <a:t> and </a:t>
            </a:r>
            <a:r>
              <a:rPr lang="en-GB" sz="3200" b="1" dirty="0" smtClean="0"/>
              <a:t>parasitoids</a:t>
            </a:r>
            <a:endParaRPr lang="en-GB" sz="3200" dirty="0" smtClean="0"/>
          </a:p>
        </p:txBody>
      </p:sp>
      <p:grpSp>
        <p:nvGrpSpPr>
          <p:cNvPr id="17" name="Groupe 16"/>
          <p:cNvGrpSpPr/>
          <p:nvPr/>
        </p:nvGrpSpPr>
        <p:grpSpPr>
          <a:xfrm>
            <a:off x="20372468" y="18222042"/>
            <a:ext cx="7628728" cy="1411354"/>
            <a:chOff x="19728209" y="19027998"/>
            <a:chExt cx="7628728" cy="1411354"/>
          </a:xfrm>
        </p:grpSpPr>
        <p:pic>
          <p:nvPicPr>
            <p:cNvPr id="7" name="Picture 2" descr="C:\Users\Thomas Lopes\Desktop\FUSAGx\Doctorat\Formations et communications\Insectopolis 2014\Poster\schéma 1 tritrophiques.pn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93" t="6973" r="31300" b="82037"/>
            <a:stretch/>
          </p:blipFill>
          <p:spPr bwMode="auto">
            <a:xfrm>
              <a:off x="19728209" y="19033189"/>
              <a:ext cx="2225557" cy="139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5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0" t="14768" r="64966" b="75276"/>
            <a:stretch/>
          </p:blipFill>
          <p:spPr bwMode="auto">
            <a:xfrm>
              <a:off x="22041518" y="19128130"/>
              <a:ext cx="1329086" cy="1205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 descr="C:\Users\Thomas Lopes\Desktop\Sans titre.pn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89" r="38393" b="3746"/>
            <a:stretch/>
          </p:blipFill>
          <p:spPr bwMode="auto">
            <a:xfrm rot="5059662">
              <a:off x="25866676" y="18635169"/>
              <a:ext cx="1029774" cy="195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Thomas Lopes\Desktop\Sans titre 1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30" b="59709"/>
            <a:stretch/>
          </p:blipFill>
          <p:spPr bwMode="auto">
            <a:xfrm>
              <a:off x="23779137" y="19027998"/>
              <a:ext cx="1247651" cy="141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Plus 35"/>
          <p:cNvSpPr/>
          <p:nvPr/>
        </p:nvSpPr>
        <p:spPr>
          <a:xfrm>
            <a:off x="21387027" y="15454844"/>
            <a:ext cx="864096" cy="872865"/>
          </a:xfrm>
          <a:prstGeom prst="mathPlus">
            <a:avLst/>
          </a:prstGeom>
          <a:solidFill>
            <a:srgbClr val="5BD62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25" name="Groupe 1024"/>
          <p:cNvGrpSpPr/>
          <p:nvPr/>
        </p:nvGrpSpPr>
        <p:grpSpPr>
          <a:xfrm>
            <a:off x="833732" y="23914541"/>
            <a:ext cx="14090231" cy="13546760"/>
            <a:chOff x="998737" y="22761668"/>
            <a:chExt cx="14090231" cy="13546760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06" t="6199" b="87602"/>
            <a:stretch/>
          </p:blipFill>
          <p:spPr bwMode="auto">
            <a:xfrm>
              <a:off x="1102485" y="22761668"/>
              <a:ext cx="12434351" cy="459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" name="Groupe 23"/>
            <p:cNvGrpSpPr/>
            <p:nvPr/>
          </p:nvGrpSpPr>
          <p:grpSpPr>
            <a:xfrm>
              <a:off x="3731290" y="23685632"/>
              <a:ext cx="7068221" cy="5274779"/>
              <a:chOff x="9307339" y="30567506"/>
              <a:chExt cx="7068221" cy="5274779"/>
            </a:xfrm>
          </p:grpSpPr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56" t="9051" r="35492" b="13608"/>
              <a:stretch/>
            </p:blipFill>
            <p:spPr bwMode="auto">
              <a:xfrm>
                <a:off x="9307339" y="30567506"/>
                <a:ext cx="7068221" cy="52557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12577415" y="35100132"/>
                <a:ext cx="1512168" cy="742153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2943801" y="33755730"/>
                <a:ext cx="15630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/>
                  <a:t>**</a:t>
                </a:r>
                <a:endParaRPr lang="fr-FR" sz="2800" b="1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3627819" y="32821794"/>
                <a:ext cx="15630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/>
                  <a:t>***</a:t>
                </a:r>
                <a:endParaRPr lang="fr-FR" sz="2800" b="1" dirty="0"/>
              </a:p>
            </p:txBody>
          </p:sp>
          <p:pic>
            <p:nvPicPr>
              <p:cNvPr id="20" name="Picture 10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93" t="52178" b="35784"/>
              <a:stretch/>
            </p:blipFill>
            <p:spPr bwMode="auto">
              <a:xfrm rot="16200000">
                <a:off x="12251225" y="30897006"/>
                <a:ext cx="1510448" cy="10920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1" name="Groupe 40"/>
            <p:cNvGrpSpPr/>
            <p:nvPr/>
          </p:nvGrpSpPr>
          <p:grpSpPr>
            <a:xfrm>
              <a:off x="3690715" y="29253134"/>
              <a:ext cx="7108796" cy="5649910"/>
              <a:chOff x="1086333" y="30804024"/>
              <a:chExt cx="7108796" cy="5649910"/>
            </a:xfrm>
          </p:grpSpPr>
          <p:pic>
            <p:nvPicPr>
              <p:cNvPr id="1041" name="Picture 17"/>
              <p:cNvPicPr>
                <a:picLocks noChangeAspect="1" noChangeArrowheads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65" t="5939" r="22204" b="2479"/>
              <a:stretch/>
            </p:blipFill>
            <p:spPr bwMode="auto">
              <a:xfrm>
                <a:off x="1086333" y="30804024"/>
                <a:ext cx="7108796" cy="56499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7" name="Rectangle 76"/>
              <p:cNvSpPr/>
              <p:nvPr/>
            </p:nvSpPr>
            <p:spPr>
              <a:xfrm>
                <a:off x="5917860" y="35249787"/>
                <a:ext cx="775128" cy="742153"/>
              </a:xfrm>
              <a:prstGeom prst="rect">
                <a:avLst/>
              </a:prstGeom>
              <a:solidFill>
                <a:srgbClr val="FF0000">
                  <a:alpha val="0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205012" y="31166549"/>
                <a:ext cx="157948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/>
                  <a:t>***</a:t>
                </a:r>
                <a:endParaRPr lang="fr-FR" sz="2800" b="1" dirty="0"/>
              </a:p>
            </p:txBody>
          </p:sp>
          <p:grpSp>
            <p:nvGrpSpPr>
              <p:cNvPr id="25" name="Groupe 24"/>
              <p:cNvGrpSpPr/>
              <p:nvPr/>
            </p:nvGrpSpPr>
            <p:grpSpPr>
              <a:xfrm>
                <a:off x="3482309" y="31148582"/>
                <a:ext cx="2054868" cy="1205784"/>
                <a:chOff x="3476311" y="31287891"/>
                <a:chExt cx="2033425" cy="1205784"/>
              </a:xfrm>
            </p:grpSpPr>
            <p:pic>
              <p:nvPicPr>
                <p:cNvPr id="49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690" t="14768" r="64966" b="75276"/>
                <a:stretch/>
              </p:blipFill>
              <p:spPr bwMode="auto">
                <a:xfrm>
                  <a:off x="3476311" y="31287891"/>
                  <a:ext cx="1329086" cy="12057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6" name="Picture 12" descr="http://www.arehn.asso.fr/dossiers/coccinelle/images/cyclecoccinelle.jpg"/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913" t="7404" r="42893" b="75424"/>
                <a:stretch/>
              </p:blipFill>
              <p:spPr bwMode="auto">
                <a:xfrm>
                  <a:off x="4715618" y="31287891"/>
                  <a:ext cx="794118" cy="11440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61" name="Groupe 60"/>
            <p:cNvGrpSpPr/>
            <p:nvPr/>
          </p:nvGrpSpPr>
          <p:grpSpPr>
            <a:xfrm>
              <a:off x="10127640" y="34653734"/>
              <a:ext cx="4961328" cy="1348377"/>
              <a:chOff x="1174707" y="36548926"/>
              <a:chExt cx="4961328" cy="1348377"/>
            </a:xfrm>
          </p:grpSpPr>
          <p:pic>
            <p:nvPicPr>
              <p:cNvPr id="92" name="Picture 23" descr="C:\Users\Thomas Lopes\Desktop\Sans titre.png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4" t="4086" r="87232" b="70909"/>
              <a:stretch/>
            </p:blipFill>
            <p:spPr bwMode="auto">
              <a:xfrm>
                <a:off x="1174707" y="36548926"/>
                <a:ext cx="681150" cy="13483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9" name="ZoneTexte 108"/>
              <p:cNvSpPr txBox="1"/>
              <p:nvPr/>
            </p:nvSpPr>
            <p:spPr>
              <a:xfrm>
                <a:off x="1917480" y="36807615"/>
                <a:ext cx="42185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/>
                  <a:t>No significant differences were </a:t>
                </a:r>
              </a:p>
              <a:p>
                <a:r>
                  <a:rPr lang="en-GB" sz="2400" b="1" dirty="0"/>
                  <a:t>f</a:t>
                </a:r>
                <a:r>
                  <a:rPr lang="en-GB" sz="2400" b="1" dirty="0" smtClean="0"/>
                  <a:t>ound for </a:t>
                </a:r>
                <a:r>
                  <a:rPr lang="en-GB" sz="2400" b="1" dirty="0"/>
                  <a:t>parasitoid </a:t>
                </a:r>
                <a:r>
                  <a:rPr lang="en-GB" sz="2400" b="1" dirty="0" smtClean="0"/>
                  <a:t>mummies</a:t>
                </a:r>
                <a:endParaRPr lang="en-GB" sz="2400" b="1" dirty="0"/>
              </a:p>
            </p:txBody>
          </p:sp>
        </p:grpSp>
        <p:grpSp>
          <p:nvGrpSpPr>
            <p:cNvPr id="48" name="Groupe 47"/>
            <p:cNvGrpSpPr/>
            <p:nvPr/>
          </p:nvGrpSpPr>
          <p:grpSpPr>
            <a:xfrm>
              <a:off x="998737" y="34581726"/>
              <a:ext cx="3855314" cy="1565279"/>
              <a:chOff x="11058761" y="29908653"/>
              <a:chExt cx="3855314" cy="1565279"/>
            </a:xfrm>
          </p:grpSpPr>
          <p:pic>
            <p:nvPicPr>
              <p:cNvPr id="55" name="Picture 15" descr="C:\Users\Thomas Lopes\Desktop\Sans titre.png"/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070" t="19884" r="21517" b="35975"/>
              <a:stretch/>
            </p:blipFill>
            <p:spPr bwMode="auto">
              <a:xfrm>
                <a:off x="11058761" y="29908653"/>
                <a:ext cx="1659949" cy="1398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6" name="ZoneTexte 125"/>
              <p:cNvSpPr txBox="1"/>
              <p:nvPr/>
            </p:nvSpPr>
            <p:spPr>
              <a:xfrm>
                <a:off x="11888736" y="30642935"/>
                <a:ext cx="30253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 smtClean="0"/>
                  <a:t>Few hoverfly larvae </a:t>
                </a:r>
              </a:p>
              <a:p>
                <a:pPr algn="ctr"/>
                <a:r>
                  <a:rPr lang="en-GB" sz="2400" b="1" dirty="0" smtClean="0"/>
                  <a:t>were observed</a:t>
                </a:r>
                <a:endParaRPr lang="en-GB" sz="2400" b="1" dirty="0"/>
              </a:p>
            </p:txBody>
          </p:sp>
        </p:grpSp>
        <p:grpSp>
          <p:nvGrpSpPr>
            <p:cNvPr id="59" name="Groupe 58"/>
            <p:cNvGrpSpPr/>
            <p:nvPr/>
          </p:nvGrpSpPr>
          <p:grpSpPr>
            <a:xfrm>
              <a:off x="5366033" y="35013029"/>
              <a:ext cx="4495466" cy="1295399"/>
              <a:chOff x="11391902" y="32202137"/>
              <a:chExt cx="4495466" cy="1295399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187" t="29899" r="8687" b="36351"/>
              <a:stretch/>
            </p:blipFill>
            <p:spPr bwMode="auto">
              <a:xfrm>
                <a:off x="11410931" y="32437384"/>
                <a:ext cx="1768350" cy="1001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5" name="Groupe 64"/>
              <p:cNvGrpSpPr/>
              <p:nvPr/>
            </p:nvGrpSpPr>
            <p:grpSpPr>
              <a:xfrm>
                <a:off x="11391902" y="32202137"/>
                <a:ext cx="1863578" cy="1295399"/>
                <a:chOff x="24307295" y="30122025"/>
                <a:chExt cx="2941280" cy="2277183"/>
              </a:xfrm>
            </p:grpSpPr>
            <p:cxnSp>
              <p:nvCxnSpPr>
                <p:cNvPr id="60" name="Connecteur droit 59"/>
                <p:cNvCxnSpPr/>
                <p:nvPr/>
              </p:nvCxnSpPr>
              <p:spPr>
                <a:xfrm flipH="1">
                  <a:off x="24307295" y="30122025"/>
                  <a:ext cx="2941280" cy="2273818"/>
                </a:xfrm>
                <a:prstGeom prst="line">
                  <a:avLst/>
                </a:prstGeom>
                <a:ln w="476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Connecteur droit 100"/>
                <p:cNvCxnSpPr/>
                <p:nvPr/>
              </p:nvCxnSpPr>
              <p:spPr>
                <a:xfrm>
                  <a:off x="24307295" y="30122025"/>
                  <a:ext cx="2826255" cy="2277183"/>
                </a:xfrm>
                <a:prstGeom prst="line">
                  <a:avLst/>
                </a:prstGeom>
                <a:ln w="476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0" name="ZoneTexte 129"/>
              <p:cNvSpPr txBox="1"/>
              <p:nvPr/>
            </p:nvSpPr>
            <p:spPr>
              <a:xfrm>
                <a:off x="12898155" y="32491938"/>
                <a:ext cx="29892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 smtClean="0"/>
                  <a:t>No lacewing larvae</a:t>
                </a:r>
              </a:p>
              <a:p>
                <a:pPr algn="ctr"/>
                <a:r>
                  <a:rPr lang="en-GB" sz="2400" b="1" dirty="0" smtClean="0"/>
                  <a:t> were observed</a:t>
                </a:r>
                <a:endParaRPr lang="en-GB" sz="2400" b="1" dirty="0"/>
              </a:p>
            </p:txBody>
          </p:sp>
        </p:grpSp>
      </p:grp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11731625" y="21366163"/>
            <a:ext cx="3027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5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tabLst>
                <a:tab pos="185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tabLst>
                <a:tab pos="185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tabLst>
                <a:tab pos="185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tabLst>
                <a:tab pos="185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185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185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185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1851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1025" algn="l"/>
              </a:tabLst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Groupe 71"/>
          <p:cNvGrpSpPr/>
          <p:nvPr/>
        </p:nvGrpSpPr>
        <p:grpSpPr>
          <a:xfrm>
            <a:off x="18020307" y="36093894"/>
            <a:ext cx="12144248" cy="1411354"/>
            <a:chOff x="16580147" y="33491690"/>
            <a:chExt cx="12144248" cy="1411354"/>
          </a:xfrm>
        </p:grpSpPr>
        <p:sp>
          <p:nvSpPr>
            <p:cNvPr id="120" name="ZoneTexte 119"/>
            <p:cNvSpPr txBox="1"/>
            <p:nvPr/>
          </p:nvSpPr>
          <p:spPr>
            <a:xfrm>
              <a:off x="16580147" y="33746807"/>
              <a:ext cx="12144248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400" b="1" dirty="0" smtClean="0"/>
                <a:t>Few hoverflies and lacewings were trapped     </a:t>
              </a:r>
              <a:endParaRPr lang="en-GB" sz="2400" b="1" dirty="0"/>
            </a:p>
          </p:txBody>
        </p:sp>
        <p:grpSp>
          <p:nvGrpSpPr>
            <p:cNvPr id="70" name="Groupe 69"/>
            <p:cNvGrpSpPr/>
            <p:nvPr/>
          </p:nvGrpSpPr>
          <p:grpSpPr>
            <a:xfrm>
              <a:off x="22506478" y="33491690"/>
              <a:ext cx="3650733" cy="1411354"/>
              <a:chOff x="22244339" y="33491690"/>
              <a:chExt cx="3650733" cy="1411354"/>
            </a:xfrm>
          </p:grpSpPr>
          <p:pic>
            <p:nvPicPr>
              <p:cNvPr id="127" name="Picture 3" descr="C:\Users\Thomas Lopes\Desktop\Sans titre.png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989" r="38393" b="3746"/>
              <a:stretch/>
            </p:blipFill>
            <p:spPr bwMode="auto">
              <a:xfrm rot="5059662">
                <a:off x="24404811" y="33072206"/>
                <a:ext cx="1029774" cy="1950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4" descr="C:\Users\Thomas Lopes\Desktop\Sans titre 1.png"/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530" b="59709"/>
              <a:stretch/>
            </p:blipFill>
            <p:spPr bwMode="auto">
              <a:xfrm>
                <a:off x="22244339" y="33491690"/>
                <a:ext cx="1247651" cy="1411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59" name="Groupe 1058"/>
          <p:cNvGrpSpPr/>
          <p:nvPr/>
        </p:nvGrpSpPr>
        <p:grpSpPr>
          <a:xfrm>
            <a:off x="16030264" y="24011018"/>
            <a:ext cx="13415843" cy="11782362"/>
            <a:chOff x="16030264" y="24383540"/>
            <a:chExt cx="13415843" cy="1178236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3062" y="24383540"/>
              <a:ext cx="13323045" cy="10962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ZoneTexte 45"/>
            <p:cNvSpPr txBox="1"/>
            <p:nvPr/>
          </p:nvSpPr>
          <p:spPr>
            <a:xfrm>
              <a:off x="16030264" y="35221362"/>
              <a:ext cx="13254319" cy="94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aseline="30000" dirty="0"/>
                <a:t>a</a:t>
              </a:r>
              <a:r>
                <a:rPr lang="en-GB" sz="2400" dirty="0"/>
                <a:t> </a:t>
              </a:r>
              <a:r>
                <a:rPr lang="en-US" sz="2400" dirty="0"/>
                <a:t>Proportional representation of each species by family</a:t>
              </a:r>
              <a:endParaRPr lang="fr-FR" sz="2400" dirty="0"/>
            </a:p>
            <a:p>
              <a:r>
                <a:rPr lang="en-GB" sz="2400" b="1" baseline="30000" dirty="0"/>
                <a:t>b</a:t>
              </a:r>
              <a:r>
                <a:rPr lang="en-GB" sz="2400" dirty="0"/>
                <a:t> </a:t>
              </a:r>
              <a:r>
                <a:rPr lang="en-US" sz="2400" dirty="0"/>
                <a:t>Relative occurrence of each family in the beneficial population</a:t>
              </a:r>
              <a:endParaRPr lang="fr-FR" sz="2400" dirty="0"/>
            </a:p>
          </p:txBody>
        </p:sp>
      </p:grpSp>
      <p:grpSp>
        <p:nvGrpSpPr>
          <p:cNvPr id="1057" name="Groupe 1056"/>
          <p:cNvGrpSpPr/>
          <p:nvPr/>
        </p:nvGrpSpPr>
        <p:grpSpPr>
          <a:xfrm>
            <a:off x="14275891" y="31097974"/>
            <a:ext cx="15042989" cy="421778"/>
            <a:chOff x="14275891" y="31470496"/>
            <a:chExt cx="15042989" cy="421778"/>
          </a:xfrm>
        </p:grpSpPr>
        <p:cxnSp>
          <p:nvCxnSpPr>
            <p:cNvPr id="143" name="Connecteur droit avec flèche 142"/>
            <p:cNvCxnSpPr/>
            <p:nvPr/>
          </p:nvCxnSpPr>
          <p:spPr>
            <a:xfrm flipH="1">
              <a:off x="14275891" y="31638070"/>
              <a:ext cx="187221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16171601" y="31470496"/>
              <a:ext cx="13147279" cy="421778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58" name="Groupe 1057"/>
          <p:cNvGrpSpPr/>
          <p:nvPr/>
        </p:nvGrpSpPr>
        <p:grpSpPr>
          <a:xfrm>
            <a:off x="14275891" y="26986337"/>
            <a:ext cx="15042989" cy="1222263"/>
            <a:chOff x="14275891" y="27358859"/>
            <a:chExt cx="15042989" cy="1222263"/>
          </a:xfrm>
        </p:grpSpPr>
        <p:sp>
          <p:nvSpPr>
            <p:cNvPr id="116" name="Rectangle 115"/>
            <p:cNvSpPr/>
            <p:nvPr/>
          </p:nvSpPr>
          <p:spPr>
            <a:xfrm>
              <a:off x="16171601" y="28159344"/>
              <a:ext cx="13147279" cy="421778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6171601" y="27358859"/>
              <a:ext cx="13147279" cy="421778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8" name="Connecteur droit 77"/>
            <p:cNvCxnSpPr/>
            <p:nvPr/>
          </p:nvCxnSpPr>
          <p:spPr>
            <a:xfrm flipH="1">
              <a:off x="14760066" y="28386445"/>
              <a:ext cx="141153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flipH="1">
              <a:off x="14760067" y="27567576"/>
              <a:ext cx="141153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>
              <a:off x="14780792" y="27553765"/>
              <a:ext cx="1" cy="8326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 flipH="1">
              <a:off x="14275891" y="27950099"/>
              <a:ext cx="50490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9" name="Groupe 1048"/>
          <p:cNvGrpSpPr/>
          <p:nvPr/>
        </p:nvGrpSpPr>
        <p:grpSpPr>
          <a:xfrm>
            <a:off x="11179547" y="26576356"/>
            <a:ext cx="4218555" cy="1964773"/>
            <a:chOff x="11221568" y="26463174"/>
            <a:chExt cx="4218555" cy="1964773"/>
          </a:xfrm>
        </p:grpSpPr>
        <p:pic>
          <p:nvPicPr>
            <p:cNvPr id="129" name="Picture 5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90" t="14768" r="64966" b="75276"/>
            <a:stretch/>
          </p:blipFill>
          <p:spPr bwMode="auto">
            <a:xfrm>
              <a:off x="12730781" y="26463174"/>
              <a:ext cx="1329086" cy="1205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0" name="ZoneTexte 139"/>
            <p:cNvSpPr txBox="1"/>
            <p:nvPr/>
          </p:nvSpPr>
          <p:spPr>
            <a:xfrm>
              <a:off x="11221568" y="27596950"/>
              <a:ext cx="42185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Most abundant </a:t>
              </a:r>
            </a:p>
            <a:p>
              <a:pPr algn="ctr"/>
              <a:r>
                <a:rPr lang="en-GB" sz="2400" b="1" dirty="0" smtClean="0"/>
                <a:t>ladybird species</a:t>
              </a:r>
              <a:endParaRPr lang="en-GB" sz="2400" b="1" dirty="0"/>
            </a:p>
          </p:txBody>
        </p:sp>
      </p:grpSp>
      <p:grpSp>
        <p:nvGrpSpPr>
          <p:cNvPr id="1050" name="Groupe 1049"/>
          <p:cNvGrpSpPr/>
          <p:nvPr/>
        </p:nvGrpSpPr>
        <p:grpSpPr>
          <a:xfrm>
            <a:off x="11065448" y="30176756"/>
            <a:ext cx="4218555" cy="2175086"/>
            <a:chOff x="11251555" y="29781253"/>
            <a:chExt cx="4218555" cy="2175086"/>
          </a:xfrm>
        </p:grpSpPr>
        <p:pic>
          <p:nvPicPr>
            <p:cNvPr id="119" name="Picture 2" descr="C:\Users\Thomas Lopes\Desktop\FUSAGx\Doctorat\Formations et communications\Insectopolis 2014\Poster\schéma 1 tritrophiques.pn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47" t="6973" r="32496" b="82037"/>
            <a:stretch/>
          </p:blipFill>
          <p:spPr bwMode="auto">
            <a:xfrm>
              <a:off x="12295106" y="29781253"/>
              <a:ext cx="1918887" cy="139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8" name="ZoneTexte 147"/>
            <p:cNvSpPr txBox="1"/>
            <p:nvPr/>
          </p:nvSpPr>
          <p:spPr>
            <a:xfrm>
              <a:off x="11251555" y="31125342"/>
              <a:ext cx="42185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Most abundant </a:t>
              </a:r>
            </a:p>
            <a:p>
              <a:pPr algn="ctr"/>
              <a:r>
                <a:rPr lang="en-GB" sz="2400" b="1" dirty="0" smtClean="0"/>
                <a:t>Parasitoid specie</a:t>
              </a:r>
              <a:endParaRPr lang="en-GB" sz="2400" b="1" dirty="0"/>
            </a:p>
          </p:txBody>
        </p:sp>
      </p:grpSp>
      <p:grpSp>
        <p:nvGrpSpPr>
          <p:cNvPr id="1042" name="Groupe 1041"/>
          <p:cNvGrpSpPr/>
          <p:nvPr/>
        </p:nvGrpSpPr>
        <p:grpSpPr>
          <a:xfrm>
            <a:off x="11075831" y="15182777"/>
            <a:ext cx="2574565" cy="1727949"/>
            <a:chOff x="11075831" y="15340432"/>
            <a:chExt cx="2574565" cy="172794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4" t="9582" r="40484" b="23523"/>
            <a:stretch/>
          </p:blipFill>
          <p:spPr bwMode="auto">
            <a:xfrm>
              <a:off x="12459148" y="15428006"/>
              <a:ext cx="1191248" cy="146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4" descr="C:\Users\Thomas Lopes\Desktop\Sans titre 3.png"/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r="83976" b="81224"/>
            <a:stretch/>
          </p:blipFill>
          <p:spPr bwMode="auto">
            <a:xfrm>
              <a:off x="11075831" y="15340432"/>
              <a:ext cx="1383317" cy="1727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8" name="Groupe 1047"/>
          <p:cNvGrpSpPr/>
          <p:nvPr/>
        </p:nvGrpSpPr>
        <p:grpSpPr>
          <a:xfrm>
            <a:off x="2682603" y="22138054"/>
            <a:ext cx="20738304" cy="1727949"/>
            <a:chOff x="2682603" y="22138054"/>
            <a:chExt cx="20738304" cy="1727949"/>
          </a:xfrm>
        </p:grpSpPr>
        <p:grpSp>
          <p:nvGrpSpPr>
            <p:cNvPr id="1045" name="Groupe 1044"/>
            <p:cNvGrpSpPr/>
            <p:nvPr/>
          </p:nvGrpSpPr>
          <p:grpSpPr>
            <a:xfrm>
              <a:off x="2682603" y="22138054"/>
              <a:ext cx="8033521" cy="1727949"/>
              <a:chOff x="2682603" y="22138054"/>
              <a:chExt cx="8033521" cy="1727949"/>
            </a:xfrm>
          </p:grpSpPr>
          <p:sp>
            <p:nvSpPr>
              <p:cNvPr id="153" name="ZoneTexte 152"/>
              <p:cNvSpPr txBox="1"/>
              <p:nvPr/>
            </p:nvSpPr>
            <p:spPr>
              <a:xfrm>
                <a:off x="2682603" y="22761668"/>
                <a:ext cx="52365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/>
                  <a:t>Observations on wheat tillers </a:t>
                </a:r>
                <a:endParaRPr lang="fr-FR" sz="3200" b="1" dirty="0"/>
              </a:p>
            </p:txBody>
          </p:sp>
          <p:grpSp>
            <p:nvGrpSpPr>
              <p:cNvPr id="159" name="Groupe 158"/>
              <p:cNvGrpSpPr/>
              <p:nvPr/>
            </p:nvGrpSpPr>
            <p:grpSpPr>
              <a:xfrm>
                <a:off x="8141559" y="22138054"/>
                <a:ext cx="2574565" cy="1727949"/>
                <a:chOff x="11075831" y="15340432"/>
                <a:chExt cx="2574565" cy="1727949"/>
              </a:xfrm>
            </p:grpSpPr>
            <p:pic>
              <p:nvPicPr>
                <p:cNvPr id="160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34" t="9582" r="40484" b="23523"/>
                <a:stretch/>
              </p:blipFill>
              <p:spPr bwMode="auto">
                <a:xfrm>
                  <a:off x="12459148" y="15428006"/>
                  <a:ext cx="1191248" cy="1462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1" name="Picture 14" descr="C:\Users\Thomas Lopes\Desktop\Sans titre 3.png"/>
                <p:cNvPicPr>
                  <a:picLocks noChangeAspect="1" noChangeArrowheads="1"/>
                </p:cNvPicPr>
                <p:nvPr/>
              </p:nvPicPr>
              <p:blipFill rotWithShape="1"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99" r="83976" b="81224"/>
                <a:stretch/>
              </p:blipFill>
              <p:spPr bwMode="auto">
                <a:xfrm>
                  <a:off x="11075831" y="15340432"/>
                  <a:ext cx="1383317" cy="17279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46" name="Groupe 1045"/>
            <p:cNvGrpSpPr/>
            <p:nvPr/>
          </p:nvGrpSpPr>
          <p:grpSpPr>
            <a:xfrm>
              <a:off x="20379232" y="22225628"/>
              <a:ext cx="3041675" cy="1482140"/>
              <a:chOff x="20379232" y="22225628"/>
              <a:chExt cx="3041675" cy="1482140"/>
            </a:xfrm>
          </p:grpSpPr>
          <p:sp>
            <p:nvSpPr>
              <p:cNvPr id="154" name="ZoneTexte 153"/>
              <p:cNvSpPr txBox="1"/>
              <p:nvPr/>
            </p:nvSpPr>
            <p:spPr>
              <a:xfrm>
                <a:off x="20379232" y="22772414"/>
                <a:ext cx="18895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 smtClean="0"/>
                  <a:t>Trapping</a:t>
                </a:r>
                <a:endParaRPr lang="fr-FR" sz="3200" b="1" dirty="0"/>
              </a:p>
            </p:txBody>
          </p:sp>
          <p:pic>
            <p:nvPicPr>
              <p:cNvPr id="162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8762"/>
              <a:stretch/>
            </p:blipFill>
            <p:spPr bwMode="auto">
              <a:xfrm>
                <a:off x="22277032" y="22225628"/>
                <a:ext cx="1143875" cy="1482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292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459</Words>
  <Application>Microsoft Office PowerPoint</Application>
  <PresentationFormat>Personnalisé</PresentationFormat>
  <Paragraphs>61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mendes lopes thomas</dc:creator>
  <cp:lastModifiedBy>mendes lopes thomas</cp:lastModifiedBy>
  <cp:revision>340</cp:revision>
  <dcterms:created xsi:type="dcterms:W3CDTF">2013-10-16T10:07:38Z</dcterms:created>
  <dcterms:modified xsi:type="dcterms:W3CDTF">2014-05-19T06:28:24Z</dcterms:modified>
</cp:coreProperties>
</file>