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17" r:id="rId2"/>
    <p:sldId id="318" r:id="rId3"/>
    <p:sldId id="341" r:id="rId4"/>
    <p:sldId id="328" r:id="rId5"/>
    <p:sldId id="339" r:id="rId6"/>
    <p:sldId id="329" r:id="rId7"/>
    <p:sldId id="320" r:id="rId8"/>
    <p:sldId id="340" r:id="rId9"/>
    <p:sldId id="326" r:id="rId10"/>
    <p:sldId id="321" r:id="rId11"/>
    <p:sldId id="347" r:id="rId12"/>
    <p:sldId id="325" r:id="rId13"/>
    <p:sldId id="332" r:id="rId14"/>
    <p:sldId id="322" r:id="rId15"/>
    <p:sldId id="335" r:id="rId16"/>
    <p:sldId id="323" r:id="rId17"/>
    <p:sldId id="349" r:id="rId18"/>
    <p:sldId id="350" r:id="rId19"/>
    <p:sldId id="351" r:id="rId20"/>
    <p:sldId id="352" r:id="rId21"/>
    <p:sldId id="355" r:id="rId22"/>
    <p:sldId id="356" r:id="rId23"/>
    <p:sldId id="348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CCECFF"/>
    <a:srgbClr val="00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868E1-10C9-48D0-900D-93F0E93E25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D5B28-5EA9-4073-AC00-B20E1D99D3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B896-C4EE-4437-9E18-467DF8C813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1E4B9-4211-4D09-B76E-4A2F7A2658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ED41-499C-410C-A165-6DC5CBB6A4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B879-93BA-4918-B130-956E5F9945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68C65-F598-456D-B43B-96EDAF58BC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A85B-FADD-4D84-9615-1C4222481B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3E2C-8BEA-41B2-8658-2B3B2B8922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D7F4D-F4E5-4E99-ADCF-C8040A6008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F84E9-9C69-433A-9B12-2A398C9E51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F87ED7E-8CE2-4FE3-BF49-A355EB6B81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722313" y="4357688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Paligot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Audrey – de </a:t>
            </a: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Fabribeckers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John – Moray Logan</a:t>
            </a:r>
            <a:endParaRPr lang="fr-BE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27584" y="3356992"/>
            <a:ext cx="7632848" cy="589954"/>
          </a:xfrm>
        </p:spPr>
        <p:txBody>
          <a:bodyPr/>
          <a:lstStyle/>
          <a:p>
            <a:pPr algn="ctr">
              <a:defRPr/>
            </a:pPr>
            <a: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  <a:t>Colloque inaugural des « Midis du </a:t>
            </a:r>
            <a:r>
              <a:rPr lang="fr-BE" sz="3200" b="0" dirty="0" err="1" smtClean="0">
                <a:solidFill>
                  <a:srgbClr val="FE007F"/>
                </a:solidFill>
                <a:latin typeface="Calibri" pitchFamily="34" charset="0"/>
              </a:rPr>
              <a:t>technology</a:t>
            </a:r>
            <a: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  <a:t> </a:t>
            </a:r>
            <a:r>
              <a:rPr lang="fr-BE" sz="3200" b="0" dirty="0" err="1" smtClean="0">
                <a:solidFill>
                  <a:srgbClr val="FE007F"/>
                </a:solidFill>
                <a:latin typeface="Calibri" pitchFamily="34" charset="0"/>
              </a:rPr>
              <a:t>assessment</a:t>
            </a:r>
            <a: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  <a:t> »</a:t>
            </a:r>
            <a:b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</a:br>
            <a: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  <a:t/>
            </a:r>
            <a:b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</a:br>
            <a: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  <a:t> </a:t>
            </a:r>
            <a:r>
              <a:rPr lang="fr-BE" sz="3200" i="1" cap="none" dirty="0" smtClean="0">
                <a:solidFill>
                  <a:srgbClr val="FE007F"/>
                </a:solidFill>
                <a:latin typeface="Calibri" pitchFamily="34" charset="0"/>
              </a:rPr>
              <a:t>Technologies de l’alimentation</a:t>
            </a:r>
            <a:endParaRPr lang="fr-BE" sz="3200" i="1" dirty="0">
              <a:solidFill>
                <a:srgbClr val="FE007F"/>
              </a:solidFill>
              <a:latin typeface="Calibri" pitchFamily="34" charset="0"/>
            </a:endParaRPr>
          </a:p>
        </p:txBody>
      </p:sp>
      <p:grpSp>
        <p:nvGrpSpPr>
          <p:cNvPr id="3077" name="Groupe 8"/>
          <p:cNvGrpSpPr>
            <a:grpSpLocks/>
          </p:cNvGrpSpPr>
          <p:nvPr/>
        </p:nvGrpSpPr>
        <p:grpSpPr bwMode="auto">
          <a:xfrm>
            <a:off x="2637192" y="969158"/>
            <a:ext cx="3869615" cy="1865202"/>
            <a:chOff x="2000232" y="1857364"/>
            <a:chExt cx="5001817" cy="2440993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32" y="1857364"/>
              <a:ext cx="4874221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ZoneTexte 10"/>
            <p:cNvSpPr txBox="1">
              <a:spLocks noChangeArrowheads="1"/>
            </p:cNvSpPr>
            <p:nvPr/>
          </p:nvSpPr>
          <p:spPr bwMode="auto">
            <a:xfrm>
              <a:off x="2051708" y="3929066"/>
              <a:ext cx="4950341" cy="369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b="1" dirty="0" err="1" smtClean="0">
                  <a:solidFill>
                    <a:schemeClr val="accent2"/>
                  </a:solidFill>
                  <a:latin typeface="Calibri" pitchFamily="34" charset="0"/>
                </a:rPr>
                <a:t>Health</a:t>
              </a:r>
              <a:r>
                <a:rPr lang="fr-BE" b="1" dirty="0" smtClean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fr-BE" b="1" dirty="0" err="1" smtClean="0">
                  <a:solidFill>
                    <a:schemeClr val="accent2"/>
                  </a:solidFill>
                  <a:latin typeface="Calibri" pitchFamily="34" charset="0"/>
                </a:rPr>
                <a:t>Ingredients</a:t>
              </a:r>
              <a:r>
                <a:rPr lang="fr-BE" b="1" dirty="0" smtClean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fr-BE" b="1" dirty="0" err="1" smtClean="0">
                  <a:solidFill>
                    <a:schemeClr val="accent2"/>
                  </a:solidFill>
                  <a:latin typeface="Calibri" pitchFamily="34" charset="0"/>
                </a:rPr>
                <a:t>Designed</a:t>
              </a:r>
              <a:r>
                <a:rPr lang="fr-BE" b="1" dirty="0" smtClean="0">
                  <a:solidFill>
                    <a:schemeClr val="accent2"/>
                  </a:solidFill>
                  <a:latin typeface="Calibri" pitchFamily="34" charset="0"/>
                </a:rPr>
                <a:t> by </a:t>
              </a:r>
              <a:r>
                <a:rPr lang="fr-BE" b="1" dirty="0">
                  <a:solidFill>
                    <a:schemeClr val="accent2"/>
                  </a:solidFill>
                  <a:latin typeface="Calibri" pitchFamily="34" charset="0"/>
                </a:rPr>
                <a:t>nature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296863"/>
            <a:ext cx="7820347" cy="846137"/>
          </a:xfrm>
        </p:spPr>
        <p:txBody>
          <a:bodyPr/>
          <a:lstStyle/>
          <a:p>
            <a:r>
              <a:rPr lang="fr-BE" sz="3200" dirty="0" smtClean="0">
                <a:solidFill>
                  <a:srgbClr val="FE007F"/>
                </a:solidFill>
                <a:latin typeface="Century Gothic" pitchFamily="34" charset="0"/>
              </a:rPr>
              <a:t>Procédé durable inspiré de la nature</a:t>
            </a:r>
            <a:endParaRPr lang="fr-BE" sz="3200" dirty="0">
              <a:solidFill>
                <a:srgbClr val="FE007F"/>
              </a:solidFill>
              <a:latin typeface="Century Gothi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91" y="1268760"/>
            <a:ext cx="6371418" cy="48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296863"/>
            <a:ext cx="7820347" cy="846137"/>
          </a:xfrm>
        </p:spPr>
        <p:txBody>
          <a:bodyPr/>
          <a:lstStyle/>
          <a:p>
            <a:r>
              <a:rPr lang="fr-BE" sz="3200" dirty="0" smtClean="0">
                <a:solidFill>
                  <a:srgbClr val="FE007F"/>
                </a:solidFill>
                <a:latin typeface="Century Gothic" pitchFamily="34" charset="0"/>
              </a:rPr>
              <a:t>Procédé durable inspiré de la nature</a:t>
            </a:r>
            <a:endParaRPr lang="fr-BE" sz="3200" dirty="0">
              <a:solidFill>
                <a:srgbClr val="FE007F"/>
              </a:solidFill>
              <a:latin typeface="Century Gothic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3492388"/>
          </a:xfrm>
        </p:spPr>
        <p:txBody>
          <a:bodyPr/>
          <a:lstStyle/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Procédé inspiré de la nature</a:t>
            </a: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Répondant au cahier de charge Biologique</a:t>
            </a: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Durable : pas de déchets, pas de solvants</a:t>
            </a: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Produits santé bi-fonctionnels</a:t>
            </a: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Propriétés techno-fonctionnelles intéressantes</a:t>
            </a:r>
            <a:endParaRPr lang="fr-BE" sz="3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19" y="1412776"/>
            <a:ext cx="532452" cy="5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t1.gstatic.com/images?q=tbn:ANd9GcQZ4GAM4AbKynuAHU3o0P5EoZx6VdCypIPotqlBL8n-G-AfH9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04864"/>
            <a:ext cx="947158" cy="6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justepourrire.biz/wp-content/uploads/2012/11/sant%C3%A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81" y="4149080"/>
            <a:ext cx="1260286" cy="7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cdn-gulli.ladmedia.fr/var/jeunesse/storage/images/gulli/activites/cuisine/boissons/smoothie-fraise-peche/20225646-1-fre-FR/Smoothie-fraise-peche_16_9_extra_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01208"/>
            <a:ext cx="1369214" cy="77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nergiesdev.fr/uploads/images/EnergiesDev-Carbone-Energies-Formations-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114" y="2956214"/>
            <a:ext cx="843531" cy="94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494631"/>
            <a:ext cx="7686675" cy="846137"/>
          </a:xfrm>
        </p:spPr>
        <p:txBody>
          <a:bodyPr/>
          <a:lstStyle/>
          <a:p>
            <a:r>
              <a:rPr lang="fr-BE" sz="2800" dirty="0" smtClean="0">
                <a:solidFill>
                  <a:srgbClr val="FE007F"/>
                </a:solidFill>
                <a:latin typeface="Century Gothic" pitchFamily="34" charset="0"/>
              </a:rPr>
              <a:t>Inscription d’IMONIC dans l’activité économique wallonne</a:t>
            </a:r>
            <a:endParaRPr lang="fr-BE" sz="2800" dirty="0">
              <a:solidFill>
                <a:srgbClr val="FE007F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15105"/>
            <a:ext cx="2859417" cy="125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812650" y="1754813"/>
            <a:ext cx="316835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latin typeface="Century Gothic" pitchFamily="34" charset="0"/>
              </a:rPr>
              <a:t>Développement durable</a:t>
            </a:r>
            <a:endParaRPr lang="fr-BE" sz="2800" dirty="0"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59095" y="3789040"/>
            <a:ext cx="280133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latin typeface="Century Gothic" pitchFamily="34" charset="0"/>
              </a:rPr>
              <a:t>Alimentation Santé</a:t>
            </a:r>
            <a:endParaRPr lang="fr-BE" sz="2800" dirty="0">
              <a:latin typeface="Century Gothic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4465" y="1849076"/>
            <a:ext cx="3168353" cy="8598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BE" sz="2800" dirty="0" err="1" smtClean="0">
                <a:latin typeface="Century Gothic" pitchFamily="34" charset="0"/>
              </a:rPr>
              <a:t>Bio-technologie</a:t>
            </a:r>
            <a:endParaRPr lang="fr-BE" sz="2800" dirty="0">
              <a:latin typeface="Century Gothic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0402" y="3701691"/>
            <a:ext cx="284435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latin typeface="Century Gothic" pitchFamily="34" charset="0"/>
              </a:rPr>
              <a:t>Potentiel international</a:t>
            </a:r>
            <a:endParaRPr lang="fr-BE" sz="2800" dirty="0">
              <a:latin typeface="Century Gothic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51520" y="5084762"/>
            <a:ext cx="7611053" cy="1376363"/>
            <a:chOff x="251520" y="5084762"/>
            <a:chExt cx="7611053" cy="1376363"/>
          </a:xfrm>
        </p:grpSpPr>
        <p:pic>
          <p:nvPicPr>
            <p:cNvPr id="17" name="Image 4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00"/>
            <a:stretch>
              <a:fillRect/>
            </a:stretch>
          </p:blipFill>
          <p:spPr bwMode="auto">
            <a:xfrm>
              <a:off x="2915817" y="5084762"/>
              <a:ext cx="792162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48"/>
            <p:cNvSpPr txBox="1">
              <a:spLocks noChangeArrowheads="1"/>
            </p:cNvSpPr>
            <p:nvPr/>
          </p:nvSpPr>
          <p:spPr bwMode="auto">
            <a:xfrm>
              <a:off x="2195737" y="5829299"/>
              <a:ext cx="2376263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fr-BE" sz="1600" b="1" dirty="0">
                  <a:latin typeface="Calibri" pitchFamily="34" charset="0"/>
                </a:rPr>
                <a:t>Best poster ‘Gut </a:t>
              </a:r>
              <a:r>
                <a:rPr lang="fr-BE" sz="1600" b="1" dirty="0" err="1">
                  <a:latin typeface="Calibri" pitchFamily="34" charset="0"/>
                </a:rPr>
                <a:t>health</a:t>
              </a:r>
              <a:r>
                <a:rPr lang="fr-BE" sz="1600" b="1" dirty="0">
                  <a:latin typeface="Calibri" pitchFamily="34" charset="0"/>
                </a:rPr>
                <a:t> and </a:t>
              </a:r>
              <a:r>
                <a:rPr lang="fr-BE" sz="1600" b="1" dirty="0" err="1">
                  <a:latin typeface="Calibri" pitchFamily="34" charset="0"/>
                </a:rPr>
                <a:t>immunity</a:t>
              </a:r>
              <a:r>
                <a:rPr lang="fr-BE" sz="1600" b="1" dirty="0">
                  <a:latin typeface="Calibri" pitchFamily="34" charset="0"/>
                </a:rPr>
                <a:t>’</a:t>
              </a:r>
              <a:endParaRPr lang="fr-FR" sz="1600" b="1" dirty="0">
                <a:latin typeface="Calibri" pitchFamily="34" charset="0"/>
              </a:endParaRPr>
            </a:p>
          </p:txBody>
        </p:sp>
        <p:grpSp>
          <p:nvGrpSpPr>
            <p:cNvPr id="19" name="Groupe 47"/>
            <p:cNvGrpSpPr>
              <a:grpSpLocks/>
            </p:cNvGrpSpPr>
            <p:nvPr/>
          </p:nvGrpSpPr>
          <p:grpSpPr bwMode="auto">
            <a:xfrm>
              <a:off x="4355976" y="5190913"/>
              <a:ext cx="1584325" cy="1157288"/>
              <a:chOff x="12523881" y="17538304"/>
              <a:chExt cx="8568952" cy="6257842"/>
            </a:xfrm>
          </p:grpSpPr>
          <p:pic>
            <p:nvPicPr>
              <p:cNvPr id="20" name="Picture 4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3881" y="17538304"/>
                <a:ext cx="8427817" cy="3024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ZoneTexte 46"/>
              <p:cNvSpPr txBox="1">
                <a:spLocks noChangeArrowheads="1"/>
              </p:cNvSpPr>
              <p:nvPr/>
            </p:nvSpPr>
            <p:spPr bwMode="auto">
              <a:xfrm>
                <a:off x="13027938" y="20634649"/>
                <a:ext cx="8064895" cy="316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fr-BE" sz="1600" b="1">
                    <a:latin typeface="Calibri" pitchFamily="34" charset="0"/>
                  </a:rPr>
                  <a:t>Spin off of the year 2011</a:t>
                </a:r>
                <a:endParaRPr lang="fr-FR" sz="1600" b="1">
                  <a:latin typeface="Calibri" pitchFamily="34" charset="0"/>
                </a:endParaRPr>
              </a:p>
            </p:txBody>
          </p:sp>
        </p:grpSp>
        <p:grpSp>
          <p:nvGrpSpPr>
            <p:cNvPr id="22" name="Groupe 43"/>
            <p:cNvGrpSpPr>
              <a:grpSpLocks/>
            </p:cNvGrpSpPr>
            <p:nvPr/>
          </p:nvGrpSpPr>
          <p:grpSpPr bwMode="auto">
            <a:xfrm>
              <a:off x="5940152" y="5305896"/>
              <a:ext cx="1922421" cy="787400"/>
              <a:chOff x="6660232" y="28132024"/>
              <a:chExt cx="2898619" cy="787808"/>
            </a:xfrm>
          </p:grpSpPr>
          <p:pic>
            <p:nvPicPr>
              <p:cNvPr id="23" name="Image 44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0237" y="28132024"/>
                <a:ext cx="1408407" cy="499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ZoneTexte 48"/>
              <p:cNvSpPr txBox="1">
                <a:spLocks noChangeArrowheads="1"/>
              </p:cNvSpPr>
              <p:nvPr/>
            </p:nvSpPr>
            <p:spPr bwMode="auto">
              <a:xfrm>
                <a:off x="6660232" y="28581278"/>
                <a:ext cx="28986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fr-BE" sz="1600" b="1" dirty="0">
                    <a:latin typeface="Calibri" pitchFamily="34" charset="0"/>
                  </a:rPr>
                  <a:t>Lauréat 1,2,3, GO 2011</a:t>
                </a:r>
              </a:p>
            </p:txBody>
          </p:sp>
        </p:grp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08" y="5283782"/>
              <a:ext cx="1955784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ZoneTexte 48"/>
            <p:cNvSpPr txBox="1">
              <a:spLocks noChangeArrowheads="1"/>
            </p:cNvSpPr>
            <p:nvPr/>
          </p:nvSpPr>
          <p:spPr bwMode="auto">
            <a:xfrm>
              <a:off x="251520" y="5876925"/>
              <a:ext cx="201647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fr-BE" sz="1600" b="1" dirty="0">
                  <a:latin typeface="Calibri" pitchFamily="34" charset="0"/>
                </a:rPr>
                <a:t>3</a:t>
              </a:r>
              <a:r>
                <a:rPr lang="fr-BE" sz="1600" b="1" baseline="30000" dirty="0">
                  <a:latin typeface="Calibri" pitchFamily="34" charset="0"/>
                </a:rPr>
                <a:t>ème</a:t>
              </a:r>
              <a:r>
                <a:rPr lang="fr-BE" sz="1600" b="1" dirty="0">
                  <a:latin typeface="Calibri" pitchFamily="34" charset="0"/>
                </a:rPr>
                <a:t> prix européen</a:t>
              </a:r>
            </a:p>
            <a:p>
              <a:pPr algn="ctr" eaLnBrk="1" hangingPunct="1"/>
              <a:r>
                <a:rPr lang="fr-BE" sz="1600" b="1" dirty="0">
                  <a:latin typeface="Calibri" pitchFamily="34" charset="0"/>
                </a:rPr>
                <a:t>de l’innovation</a:t>
              </a:r>
              <a:endParaRPr lang="fr-FR" sz="16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296863"/>
            <a:ext cx="7686675" cy="846137"/>
          </a:xfrm>
        </p:spPr>
        <p:txBody>
          <a:bodyPr/>
          <a:lstStyle/>
          <a:p>
            <a:pPr marL="0" indent="0">
              <a:defRPr/>
            </a:pPr>
            <a:r>
              <a:rPr lang="fr-BE" sz="3600" dirty="0" smtClean="0">
                <a:solidFill>
                  <a:srgbClr val="FE007F"/>
                </a:solidFill>
                <a:latin typeface="Century Gothic" pitchFamily="34" charset="0"/>
              </a:rPr>
              <a:t>Industrie Agro-alimentaire en EU</a:t>
            </a:r>
            <a:endParaRPr lang="fr-BE" sz="3600" dirty="0">
              <a:solidFill>
                <a:srgbClr val="FE007F"/>
              </a:solidFill>
              <a:latin typeface="Century Gothic" pitchFamily="34" charset="0"/>
            </a:endParaRPr>
          </a:p>
        </p:txBody>
      </p:sp>
      <p:pic>
        <p:nvPicPr>
          <p:cNvPr id="2050" name="Picture 2" descr="http://ak9.picdn.net/shutterstock/videos/1392307/preview/stock-footage-red-ocean-surf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348880"/>
            <a:ext cx="1626515" cy="12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87625" y="1268760"/>
            <a:ext cx="2952328" cy="85984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BE" sz="2400" dirty="0" smtClean="0">
                <a:latin typeface="Century Gothic" pitchFamily="34" charset="0"/>
              </a:rPr>
              <a:t>Production à grande échelle</a:t>
            </a:r>
            <a:endParaRPr lang="fr-BE" sz="2400" dirty="0"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6056" y="1340768"/>
            <a:ext cx="3384376" cy="69917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BE" sz="2400" dirty="0" smtClean="0">
                <a:latin typeface="Century Gothic" pitchFamily="34" charset="0"/>
              </a:rPr>
              <a:t>Focus sur les prix bas</a:t>
            </a:r>
            <a:endParaRPr lang="fr-BE" sz="240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00732" y="2592286"/>
            <a:ext cx="3024336" cy="70218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BE" sz="2400" dirty="0" smtClean="0">
                <a:latin typeface="Century Gothic" pitchFamily="34" charset="0"/>
              </a:rPr>
              <a:t>Rationalisation de la production</a:t>
            </a:r>
            <a:endParaRPr lang="fr-BE" sz="2400" dirty="0"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31840" y="3828800"/>
            <a:ext cx="3240359" cy="70218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BE" sz="2400" dirty="0" smtClean="0">
                <a:latin typeface="Century Gothic" pitchFamily="34" charset="0"/>
              </a:rPr>
              <a:t>Barrières législatives</a:t>
            </a:r>
            <a:endParaRPr lang="fr-BE" sz="2400" dirty="0"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2420887"/>
            <a:ext cx="3024336" cy="104498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BE" sz="2400" dirty="0" smtClean="0">
                <a:latin typeface="Century Gothic" pitchFamily="34" charset="0"/>
              </a:rPr>
              <a:t>Copie par la grande distribution</a:t>
            </a:r>
            <a:endParaRPr lang="fr-BE" sz="2400" dirty="0">
              <a:latin typeface="Century Gothic" pitchFamily="34" charset="0"/>
            </a:endParaRPr>
          </a:p>
        </p:txBody>
      </p:sp>
      <p:sp>
        <p:nvSpPr>
          <p:cNvPr id="12" name="Espace réservé du contenu 4"/>
          <p:cNvSpPr>
            <a:spLocks noGrp="1"/>
          </p:cNvSpPr>
          <p:nvPr>
            <p:ph idx="1"/>
          </p:nvPr>
        </p:nvSpPr>
        <p:spPr>
          <a:xfrm>
            <a:off x="287524" y="4797152"/>
            <a:ext cx="8568952" cy="1008112"/>
          </a:xfrm>
        </p:spPr>
        <p:txBody>
          <a:bodyPr/>
          <a:lstStyle/>
          <a:p>
            <a:pPr marL="0" indent="0">
              <a:buClr>
                <a:schemeClr val="tx2"/>
              </a:buClr>
              <a:buSzPct val="100000"/>
              <a:buNone/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→</a:t>
            </a:r>
            <a:r>
              <a:rPr lang="fr-BE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 Frein à l’innovation et coûts cachés (environnement, bien-être animal, conditions de travail, chômage, soins de santé…)</a:t>
            </a:r>
            <a:endParaRPr lang="fr-BE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188640"/>
            <a:ext cx="7686675" cy="846137"/>
          </a:xfrm>
        </p:spPr>
        <p:txBody>
          <a:bodyPr/>
          <a:lstStyle/>
          <a:p>
            <a:r>
              <a:rPr lang="fr-BE" sz="3600" dirty="0">
                <a:solidFill>
                  <a:srgbClr val="FE007F"/>
                </a:solidFill>
                <a:latin typeface="Century Gothic" pitchFamily="34" charset="0"/>
              </a:rPr>
              <a:t>Nouvelles technologies en A.A.</a:t>
            </a:r>
          </a:p>
        </p:txBody>
      </p:sp>
      <p:pic>
        <p:nvPicPr>
          <p:cNvPr id="3" name="Picture 2" descr="http://www.blueoceanstrategy.com/too/images/RDAUPH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1528564" cy="176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287524" y="1268760"/>
            <a:ext cx="8568952" cy="1008112"/>
          </a:xfrm>
        </p:spPr>
        <p:txBody>
          <a:bodyPr/>
          <a:lstStyle/>
          <a:p>
            <a:pPr marL="0" indent="0">
              <a:buClr>
                <a:schemeClr val="tx2"/>
              </a:buClr>
              <a:buSzPct val="100000"/>
              <a:buNone/>
              <a:defRPr/>
            </a:pPr>
            <a:r>
              <a:rPr lang="fr-BE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→ </a:t>
            </a:r>
            <a:r>
              <a:rPr lang="fr-BE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Développer des nouveaux modèles pour le business et l’innovation</a:t>
            </a:r>
            <a:endParaRPr lang="fr-BE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439924" y="4293096"/>
            <a:ext cx="8568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2"/>
              </a:buClr>
              <a:buSzPct val="100000"/>
              <a:buNone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sym typeface="Symbol"/>
              </a:rPr>
              <a:t>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Indust</a:t>
            </a:r>
            <a:r>
              <a:rPr lang="fr-BE" kern="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r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ie A.A. doit sortir de </a:t>
            </a:r>
            <a:r>
              <a:rPr lang="fr-BE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l’océan rouge </a:t>
            </a:r>
            <a:r>
              <a:rPr lang="fr-BE" kern="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et</a:t>
            </a:r>
            <a:r>
              <a:rPr lang="fr-BE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fr-BE" kern="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plonger dans l’océan bleu 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: innovation sur les produits/marques/business/organisation… (ex. : Digest innovation </a:t>
            </a:r>
            <a:r>
              <a:rPr lang="fr-BE" kern="0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project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, P. </a:t>
            </a:r>
            <a:r>
              <a:rPr lang="fr-BE" kern="0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Wennstrom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)</a:t>
            </a:r>
            <a:endParaRPr lang="fr-BE" kern="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296863"/>
            <a:ext cx="7686675" cy="846137"/>
          </a:xfrm>
        </p:spPr>
        <p:txBody>
          <a:bodyPr/>
          <a:lstStyle/>
          <a:p>
            <a:pPr marL="531813" lvl="0" indent="-531813">
              <a:defRPr/>
            </a:pPr>
            <a:r>
              <a:rPr lang="fr-BE" sz="3600" dirty="0">
                <a:solidFill>
                  <a:srgbClr val="FE007F"/>
                </a:solidFill>
                <a:latin typeface="Century Gothic" pitchFamily="34" charset="0"/>
              </a:rPr>
              <a:t>Nouvelles technologies en A.A.</a:t>
            </a:r>
            <a:endParaRPr lang="fr-BE" sz="36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76064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Clr>
                <a:schemeClr val="accent2"/>
              </a:buClr>
              <a:buSzPct val="100000"/>
              <a:buNone/>
              <a:defRPr/>
            </a:pPr>
            <a:r>
              <a:rPr lang="fr-BE" sz="3200" dirty="0" smtClean="0">
                <a:solidFill>
                  <a:srgbClr val="99FF33"/>
                </a:solidFill>
                <a:latin typeface="Calibri" pitchFamily="34" charset="0"/>
              </a:rPr>
              <a:t>Nouveaux challenges pour industrie A.A.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511660" y="2137108"/>
            <a:ext cx="5688632" cy="859844"/>
            <a:chOff x="1511660" y="2137108"/>
            <a:chExt cx="5688632" cy="859844"/>
          </a:xfrm>
        </p:grpSpPr>
        <p:sp>
          <p:nvSpPr>
            <p:cNvPr id="6" name="ZoneTexte 5"/>
            <p:cNvSpPr txBox="1"/>
            <p:nvPr/>
          </p:nvSpPr>
          <p:spPr>
            <a:xfrm>
              <a:off x="1511660" y="2137108"/>
              <a:ext cx="1656183" cy="8598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fr-BE" sz="2800" dirty="0" smtClean="0">
                  <a:latin typeface="Century Gothic" pitchFamily="34" charset="0"/>
                </a:rPr>
                <a:t>Goût</a:t>
              </a:r>
              <a:endParaRPr lang="fr-BE" sz="2800" dirty="0">
                <a:latin typeface="Century Gothic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613335" y="2137108"/>
              <a:ext cx="1872208" cy="8598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fr-BE" sz="2800" dirty="0" smtClean="0">
                  <a:latin typeface="Century Gothic" pitchFamily="34" charset="0"/>
                </a:rPr>
                <a:t>Praticité</a:t>
              </a:r>
              <a:endParaRPr lang="fr-BE" sz="2800" dirty="0">
                <a:latin typeface="Century Gothic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976156" y="2137108"/>
              <a:ext cx="1224136" cy="8598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fr-BE" sz="2800" dirty="0" smtClean="0">
                  <a:latin typeface="Century Gothic" pitchFamily="34" charset="0"/>
                </a:rPr>
                <a:t>Prix</a:t>
              </a:r>
              <a:endParaRPr lang="fr-BE" sz="2800" dirty="0">
                <a:latin typeface="Century Gothic" pitchFamily="34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635896" y="3176191"/>
            <a:ext cx="2160240" cy="8598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BE" sz="2800" dirty="0" smtClean="0">
                <a:latin typeface="Century Gothic" pitchFamily="34" charset="0"/>
              </a:rPr>
              <a:t>Naturalité</a:t>
            </a:r>
            <a:endParaRPr lang="fr-BE" sz="2800" dirty="0"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3438" y="3176191"/>
            <a:ext cx="2604426" cy="8598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BE" sz="2800" dirty="0" err="1" smtClean="0">
                <a:latin typeface="Century Gothic" pitchFamily="34" charset="0"/>
              </a:rPr>
              <a:t>Dév</a:t>
            </a:r>
            <a:r>
              <a:rPr lang="fr-BE" sz="2800" dirty="0" smtClean="0">
                <a:latin typeface="Century Gothic" pitchFamily="34" charset="0"/>
              </a:rPr>
              <a:t>. durable</a:t>
            </a:r>
            <a:endParaRPr lang="fr-BE" sz="2800" dirty="0"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28184" y="3176191"/>
            <a:ext cx="1872208" cy="8598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BE" sz="2800" dirty="0" smtClean="0">
                <a:latin typeface="Century Gothic" pitchFamily="34" charset="0"/>
              </a:rPr>
              <a:t>Santé</a:t>
            </a:r>
            <a:endParaRPr lang="fr-BE" sz="2800" dirty="0">
              <a:latin typeface="Century Gothic" pitchFamily="34" charset="0"/>
            </a:endParaRP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 bwMode="auto">
          <a:xfrm>
            <a:off x="264963" y="4437112"/>
            <a:ext cx="8568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42913" indent="-442913">
              <a:buClr>
                <a:schemeClr val="tx2"/>
              </a:buClr>
              <a:buSzPct val="100000"/>
              <a:buNone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sym typeface="Symbol"/>
              </a:rPr>
              <a:t>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Pas effet de mode : tendance lourde portée par des données scientifiques et des problématiques sociétales</a:t>
            </a:r>
            <a:endParaRPr lang="fr-BE" kern="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 bwMode="auto">
          <a:xfrm>
            <a:off x="2155173" y="5877272"/>
            <a:ext cx="47885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fr-BE" kern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→</a:t>
            </a:r>
            <a:r>
              <a:rPr lang="fr-BE" kern="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 Nouvelles technologies</a:t>
            </a:r>
            <a:endParaRPr lang="fr-BE" kern="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016657" y="4080738"/>
            <a:ext cx="5435663" cy="1796535"/>
            <a:chOff x="2016657" y="4080738"/>
            <a:chExt cx="5435663" cy="1796535"/>
          </a:xfrm>
        </p:grpSpPr>
        <p:sp>
          <p:nvSpPr>
            <p:cNvPr id="2" name="Double flèche verticale 1"/>
            <p:cNvSpPr/>
            <p:nvPr/>
          </p:nvSpPr>
          <p:spPr>
            <a:xfrm>
              <a:off x="4507648" y="4149081"/>
              <a:ext cx="208368" cy="172819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Double flèche verticale 14"/>
            <p:cNvSpPr/>
            <p:nvPr/>
          </p:nvSpPr>
          <p:spPr>
            <a:xfrm rot="2700000">
              <a:off x="6484040" y="4123507"/>
              <a:ext cx="208368" cy="172819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Double flèche verticale 15"/>
            <p:cNvSpPr/>
            <p:nvPr/>
          </p:nvSpPr>
          <p:spPr>
            <a:xfrm rot="8100000">
              <a:off x="2016657" y="4080738"/>
              <a:ext cx="208368" cy="172819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34825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build="p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494631"/>
            <a:ext cx="7686675" cy="846137"/>
          </a:xfrm>
        </p:spPr>
        <p:txBody>
          <a:bodyPr/>
          <a:lstStyle/>
          <a:p>
            <a:r>
              <a:rPr lang="fr-BE" sz="3200" dirty="0" smtClean="0">
                <a:solidFill>
                  <a:schemeClr val="bg2"/>
                </a:solidFill>
                <a:latin typeface="Century Gothic" pitchFamily="34" charset="0"/>
              </a:rPr>
              <a:t>Ces nouveaux challenges face à la législation et le monde politique</a:t>
            </a:r>
            <a:endParaRPr lang="fr-BE" sz="32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297947" y="1484784"/>
            <a:ext cx="8568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42913" indent="-442913">
              <a:buClr>
                <a:schemeClr val="tx2"/>
              </a:buClr>
              <a:buSzPct val="100000"/>
              <a:buNone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sym typeface="Symbol"/>
              </a:rPr>
              <a:t>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Besoin d’un travail concerté entre experts industriels, chercheurs et le législateur</a:t>
            </a:r>
            <a:endParaRPr lang="fr-BE" kern="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www.lavoixeco.com/stories/thumb250x00/mediastore/VDN/A2010/M02/l-agroalimentaire-secteur-fort-de-la-zo-281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88345"/>
            <a:ext cx="1728192" cy="173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rue89.com/sites/blogs/files/assets/image/2012/06/idees-recues-science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3450"/>
            <a:ext cx="1872208" cy="17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6CwsiD0m1j_1HNSBx3fR6uWD00fauwgdsA3hbYqjYAYmy3yZK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7999"/>
            <a:ext cx="1985014" cy="17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courbée vers la gauche 2"/>
          <p:cNvSpPr/>
          <p:nvPr/>
        </p:nvSpPr>
        <p:spPr>
          <a:xfrm rot="20577143">
            <a:off x="5796136" y="2996952"/>
            <a:ext cx="504056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Flèche courbée vers la gauche 13"/>
          <p:cNvSpPr/>
          <p:nvPr/>
        </p:nvSpPr>
        <p:spPr>
          <a:xfrm rot="5400000">
            <a:off x="4103948" y="5460172"/>
            <a:ext cx="504056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 rot="13614982">
            <a:off x="2385231" y="2768021"/>
            <a:ext cx="504056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494631"/>
            <a:ext cx="7686675" cy="846137"/>
          </a:xfrm>
        </p:spPr>
        <p:txBody>
          <a:bodyPr/>
          <a:lstStyle/>
          <a:p>
            <a:r>
              <a:rPr lang="fr-BE" sz="3200" dirty="0" smtClean="0">
                <a:solidFill>
                  <a:schemeClr val="bg2"/>
                </a:solidFill>
                <a:latin typeface="Century Gothic" pitchFamily="34" charset="0"/>
              </a:rPr>
              <a:t>Le challenge du </a:t>
            </a:r>
            <a:r>
              <a:rPr lang="fr-BE" sz="3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Dév</a:t>
            </a:r>
            <a:r>
              <a:rPr lang="fr-BE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durable </a:t>
            </a:r>
            <a:r>
              <a:rPr lang="fr-BE" sz="3200" dirty="0" smtClean="0">
                <a:solidFill>
                  <a:schemeClr val="bg2"/>
                </a:solidFill>
                <a:latin typeface="Century Gothic" pitchFamily="34" charset="0"/>
              </a:rPr>
              <a:t>face à la législation et le monde politique</a:t>
            </a:r>
            <a:endParaRPr lang="fr-BE" sz="32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524645" y="1844824"/>
            <a:ext cx="8568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Enjeu sociétal à long terme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Argument pas 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toujours bien compris par le consommateur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S’applique à différents niveaux de la chaîne de valeur (substrat, production, gestion, transports…)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Peu d’indicateurs officiels et pas de labels et étiquetages compréhensibles</a:t>
            </a:r>
          </a:p>
          <a:p>
            <a:pPr>
              <a:buClr>
                <a:schemeClr val="tx2"/>
              </a:buClr>
              <a:buSzPct val="100000"/>
              <a:buFont typeface="Symbol"/>
              <a:buChar char="Þ"/>
              <a:defRPr/>
            </a:pPr>
            <a:endParaRPr lang="fr-BE" kern="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" name="Picture 2" descr="http://www.energiesdev.fr/uploads/images/EnergiesDev-Carbone-Energies-Formations-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709" y="1124744"/>
            <a:ext cx="843531" cy="94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494631"/>
            <a:ext cx="7686675" cy="846137"/>
          </a:xfrm>
        </p:spPr>
        <p:txBody>
          <a:bodyPr/>
          <a:lstStyle/>
          <a:p>
            <a:r>
              <a:rPr lang="fr-BE" sz="3200" dirty="0">
                <a:solidFill>
                  <a:schemeClr val="bg2"/>
                </a:solidFill>
                <a:latin typeface="Century Gothic" pitchFamily="34" charset="0"/>
              </a:rPr>
              <a:t>Le challenge </a:t>
            </a:r>
            <a:r>
              <a:rPr lang="fr-BE" sz="3200" dirty="0" smtClean="0">
                <a:solidFill>
                  <a:schemeClr val="bg2"/>
                </a:solidFill>
                <a:latin typeface="Century Gothic" pitchFamily="34" charset="0"/>
              </a:rPr>
              <a:t>de la </a:t>
            </a:r>
            <a:r>
              <a:rPr lang="fr-BE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naturalité</a:t>
            </a:r>
            <a:r>
              <a:rPr lang="fr-BE" sz="3200" dirty="0" smtClean="0">
                <a:solidFill>
                  <a:schemeClr val="bg2"/>
                </a:solidFill>
                <a:latin typeface="Century Gothic" pitchFamily="34" charset="0"/>
              </a:rPr>
              <a:t> face à la législation et le monde politique</a:t>
            </a:r>
            <a:endParaRPr lang="fr-BE" sz="32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323528" y="1916832"/>
            <a:ext cx="8568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Pas de législation actuellement en EU (sauf additifs) mais beaucoup de discussions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Notion très large et avec différents niveaux de perception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Demande très forte du consommateur suite aux différents scandales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Besoin de </a:t>
            </a:r>
            <a:r>
              <a:rPr lang="fr-BE" kern="0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bcp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de R&amp;D pour l’application du ‘fait maison’ à l’industrie 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Problèmes liés aux coûts</a:t>
            </a:r>
          </a:p>
          <a:p>
            <a:pPr>
              <a:buClr>
                <a:schemeClr val="tx2"/>
              </a:buClr>
              <a:buSzPct val="100000"/>
              <a:buFont typeface="Symbol"/>
              <a:buChar char="Þ"/>
              <a:defRPr/>
            </a:pPr>
            <a:endParaRPr lang="fr-BE" kern="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6" y="1126071"/>
            <a:ext cx="532452" cy="5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9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494631"/>
            <a:ext cx="7686675" cy="846137"/>
          </a:xfrm>
        </p:spPr>
        <p:txBody>
          <a:bodyPr/>
          <a:lstStyle/>
          <a:p>
            <a:r>
              <a:rPr lang="fr-BE" sz="3200" dirty="0">
                <a:solidFill>
                  <a:schemeClr val="bg2"/>
                </a:solidFill>
                <a:latin typeface="Century Gothic" pitchFamily="34" charset="0"/>
              </a:rPr>
              <a:t>Le challenge de la </a:t>
            </a:r>
            <a:r>
              <a:rPr lang="fr-BE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santé</a:t>
            </a:r>
            <a:r>
              <a:rPr lang="fr-BE" sz="3200" dirty="0" smtClean="0">
                <a:solidFill>
                  <a:schemeClr val="bg2"/>
                </a:solidFill>
                <a:latin typeface="Century Gothic" pitchFamily="34" charset="0"/>
              </a:rPr>
              <a:t> face à la législation et le monde politique</a:t>
            </a:r>
            <a:endParaRPr lang="fr-BE" sz="32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73643" y="1412776"/>
            <a:ext cx="89999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Ingrédients/compléments santé vs médicaments : délimiter le champs thérapeutique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564307"/>
              </p:ext>
            </p:extLst>
          </p:nvPr>
        </p:nvGraphicFramePr>
        <p:xfrm>
          <a:off x="683568" y="2492896"/>
          <a:ext cx="6768752" cy="340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966"/>
                <a:gridCol w="2092514"/>
                <a:gridCol w="2448272"/>
              </a:tblGrid>
              <a:tr h="571432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Médicaments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Ingrédients santé</a:t>
                      </a:r>
                      <a:endParaRPr lang="fr-BE" dirty="0"/>
                    </a:p>
                  </a:txBody>
                  <a:tcPr/>
                </a:tc>
              </a:tr>
              <a:tr h="695568">
                <a:tc>
                  <a:txBody>
                    <a:bodyPr/>
                    <a:lstStyle/>
                    <a:p>
                      <a:r>
                        <a:rPr lang="fr-BE" b="1" dirty="0" smtClean="0">
                          <a:effectLst/>
                        </a:rPr>
                        <a:t>Effets thérapeutiques</a:t>
                      </a:r>
                      <a:endParaRPr lang="fr-BE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Action ciblée et thérapeutique</a:t>
                      </a:r>
                      <a:endParaRPr lang="fr-B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Prévention,</a:t>
                      </a:r>
                      <a:r>
                        <a:rPr lang="fr-B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effet plus large, confort</a:t>
                      </a:r>
                      <a:endParaRPr lang="fr-B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5264">
                <a:tc>
                  <a:txBody>
                    <a:bodyPr/>
                    <a:lstStyle/>
                    <a:p>
                      <a:r>
                        <a:rPr lang="fr-BE" b="1" dirty="0" smtClean="0">
                          <a:effectLst/>
                        </a:rPr>
                        <a:t>R&amp;D</a:t>
                      </a:r>
                      <a:endParaRPr lang="fr-BE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Long</a:t>
                      </a:r>
                      <a:r>
                        <a:rPr lang="fr-B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terme, standardisée</a:t>
                      </a:r>
                      <a:endParaRPr lang="fr-B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Court</a:t>
                      </a:r>
                      <a:r>
                        <a:rPr lang="fr-B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terme, non standardisée</a:t>
                      </a:r>
                      <a:endParaRPr lang="fr-B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61230">
                <a:tc>
                  <a:txBody>
                    <a:bodyPr/>
                    <a:lstStyle/>
                    <a:p>
                      <a:r>
                        <a:rPr lang="fr-BE" b="1" dirty="0" smtClean="0">
                          <a:effectLst/>
                        </a:rPr>
                        <a:t>Preuves</a:t>
                      </a:r>
                      <a:r>
                        <a:rPr lang="fr-BE" b="1" baseline="0" dirty="0" smtClean="0">
                          <a:effectLst/>
                        </a:rPr>
                        <a:t> d’efficacité</a:t>
                      </a:r>
                      <a:endParaRPr lang="fr-BE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Bio-marqueurs déterminés</a:t>
                      </a:r>
                      <a:endParaRPr lang="fr-B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Mécanisme</a:t>
                      </a:r>
                      <a:r>
                        <a:rPr lang="fr-B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 plus complexes et manque de BM</a:t>
                      </a:r>
                      <a:endParaRPr lang="fr-B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1068">
                <a:tc>
                  <a:txBody>
                    <a:bodyPr/>
                    <a:lstStyle/>
                    <a:p>
                      <a:r>
                        <a:rPr lang="fr-BE" b="1" dirty="0" smtClean="0">
                          <a:effectLst/>
                        </a:rPr>
                        <a:t>Valeur ajoutée</a:t>
                      </a:r>
                      <a:endParaRPr lang="fr-BE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Très haute</a:t>
                      </a:r>
                      <a:endParaRPr lang="fr-B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Faible-moyenne</a:t>
                      </a:r>
                      <a:endParaRPr lang="fr-B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2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296863"/>
            <a:ext cx="7686675" cy="846137"/>
          </a:xfrm>
        </p:spPr>
        <p:txBody>
          <a:bodyPr/>
          <a:lstStyle/>
          <a:p>
            <a:r>
              <a:rPr lang="fr-BE" sz="3600" dirty="0" smtClean="0">
                <a:solidFill>
                  <a:srgbClr val="FE007F"/>
                </a:solidFill>
                <a:latin typeface="Century Gothic" pitchFamily="34" charset="0"/>
              </a:rPr>
              <a:t>Présentation</a:t>
            </a:r>
            <a:endParaRPr lang="fr-BE" sz="3600" dirty="0">
              <a:solidFill>
                <a:srgbClr val="FE007F"/>
              </a:solidFill>
              <a:latin typeface="Century Gothic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9305" y="1772816"/>
            <a:ext cx="2592288" cy="647526"/>
          </a:xfrm>
        </p:spPr>
        <p:txBody>
          <a:bodyPr/>
          <a:lstStyle/>
          <a:p>
            <a:pPr marL="0" indent="0">
              <a:buClr>
                <a:schemeClr val="tx2"/>
              </a:buClr>
              <a:buSzPct val="100000"/>
              <a:buNone/>
              <a:defRPr/>
            </a:pPr>
            <a:r>
              <a:rPr lang="fr-BE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Dorothée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23528" y="3140968"/>
            <a:ext cx="8496943" cy="2303710"/>
            <a:chOff x="323528" y="3140968"/>
            <a:chExt cx="8496943" cy="2303710"/>
          </a:xfrm>
        </p:grpSpPr>
        <p:grpSp>
          <p:nvGrpSpPr>
            <p:cNvPr id="2" name="Groupe 1"/>
            <p:cNvGrpSpPr/>
            <p:nvPr/>
          </p:nvGrpSpPr>
          <p:grpSpPr>
            <a:xfrm>
              <a:off x="323528" y="3140968"/>
              <a:ext cx="7521525" cy="1439862"/>
              <a:chOff x="323528" y="3140968"/>
              <a:chExt cx="7521525" cy="1439862"/>
            </a:xfrm>
          </p:grpSpPr>
          <p:grpSp>
            <p:nvGrpSpPr>
              <p:cNvPr id="7" name="Groupe 16"/>
              <p:cNvGrpSpPr>
                <a:grpSpLocks/>
              </p:cNvGrpSpPr>
              <p:nvPr/>
            </p:nvGrpSpPr>
            <p:grpSpPr bwMode="auto">
              <a:xfrm>
                <a:off x="2915816" y="3140968"/>
                <a:ext cx="3889375" cy="1439862"/>
                <a:chOff x="3419872" y="3356992"/>
                <a:chExt cx="3888457" cy="1440160"/>
              </a:xfrm>
            </p:grpSpPr>
            <p:pic>
              <p:nvPicPr>
                <p:cNvPr id="8" name="WordPictureWatermark29228923" descr="papier-en-têteGxAB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49" t="6413" r="63710" b="86104"/>
                <a:stretch>
                  <a:fillRect/>
                </a:stretch>
              </p:blipFill>
              <p:spPr bwMode="auto">
                <a:xfrm>
                  <a:off x="5508104" y="3573016"/>
                  <a:ext cx="1800225" cy="630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238" t="30240" r="42419" b="17786"/>
                <a:stretch>
                  <a:fillRect/>
                </a:stretch>
              </p:blipFill>
              <p:spPr bwMode="auto">
                <a:xfrm>
                  <a:off x="3419872" y="3356992"/>
                  <a:ext cx="1832930" cy="1440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" name="Picture 2" descr="http://www2.ulg.ac.be/prehist/colloque/logo-UL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3429000"/>
                <a:ext cx="896789" cy="653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Espace réservé du contenu 4"/>
              <p:cNvSpPr txBox="1">
                <a:spLocks/>
              </p:cNvSpPr>
              <p:nvPr/>
            </p:nvSpPr>
            <p:spPr bwMode="auto">
              <a:xfrm>
                <a:off x="323528" y="3501008"/>
                <a:ext cx="2592288" cy="647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p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>
                    <a:schemeClr val="tx2"/>
                  </a:buClr>
                  <a:buSzPct val="100000"/>
                  <a:buFont typeface="Wingdings" pitchFamily="2" charset="2"/>
                  <a:buNone/>
                  <a:defRPr/>
                </a:pPr>
                <a:r>
                  <a:rPr lang="fr-BE" sz="360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itchFamily="34" charset="0"/>
                  </a:rPr>
                  <a:t>Dr Goffin</a:t>
                </a:r>
              </a:p>
            </p:txBody>
          </p:sp>
        </p:grpSp>
        <p:sp>
          <p:nvSpPr>
            <p:cNvPr id="11" name="Espace réservé du contenu 4"/>
            <p:cNvSpPr txBox="1">
              <a:spLocks/>
            </p:cNvSpPr>
            <p:nvPr/>
          </p:nvSpPr>
          <p:spPr bwMode="auto">
            <a:xfrm>
              <a:off x="539352" y="4797152"/>
              <a:ext cx="8281119" cy="647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Clr>
                  <a:schemeClr val="tx2"/>
                </a:buClr>
                <a:buSzPct val="100000"/>
                <a:buFont typeface="Wingdings" pitchFamily="2" charset="2"/>
                <a:buNone/>
                <a:defRPr/>
              </a:pPr>
              <a:r>
                <a:rPr lang="fr-BE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Ir Chimiste et des Bio-industries et </a:t>
              </a:r>
            </a:p>
            <a:p>
              <a:pPr marL="0" indent="0">
                <a:buClr>
                  <a:schemeClr val="tx2"/>
                </a:buClr>
                <a:buSzPct val="100000"/>
                <a:buFont typeface="Wingdings" pitchFamily="2" charset="2"/>
                <a:buNone/>
                <a:defRPr/>
              </a:pPr>
              <a:r>
                <a:rPr lang="fr-BE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Dr Sc. agronomiques et ingénierie biologique</a:t>
              </a:r>
            </a:p>
          </p:txBody>
        </p:sp>
      </p:grp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30240" r="42419" b="8336"/>
          <a:stretch>
            <a:fillRect/>
          </a:stretch>
        </p:blipFill>
        <p:spPr bwMode="auto">
          <a:xfrm>
            <a:off x="3419475" y="1327919"/>
            <a:ext cx="20177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494631"/>
            <a:ext cx="7686675" cy="846137"/>
          </a:xfrm>
        </p:spPr>
        <p:txBody>
          <a:bodyPr/>
          <a:lstStyle/>
          <a:p>
            <a:r>
              <a:rPr lang="fr-BE" sz="3200" dirty="0">
                <a:solidFill>
                  <a:schemeClr val="bg2"/>
                </a:solidFill>
                <a:latin typeface="Century Gothic" pitchFamily="34" charset="0"/>
              </a:rPr>
              <a:t>Le challenge de la </a:t>
            </a:r>
            <a:r>
              <a:rPr lang="fr-B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santé</a:t>
            </a:r>
            <a:r>
              <a:rPr lang="fr-BE" sz="3200" dirty="0">
                <a:solidFill>
                  <a:schemeClr val="bg2"/>
                </a:solidFill>
                <a:latin typeface="Century Gothic" pitchFamily="34" charset="0"/>
              </a:rPr>
              <a:t> face </a:t>
            </a:r>
            <a:r>
              <a:rPr lang="fr-BE" sz="3200" dirty="0" smtClean="0">
                <a:solidFill>
                  <a:schemeClr val="bg2"/>
                </a:solidFill>
                <a:latin typeface="Century Gothic" pitchFamily="34" charset="0"/>
              </a:rPr>
              <a:t>à la législation et le monde politique</a:t>
            </a:r>
            <a:endParaRPr lang="fr-BE" sz="32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75396" y="1597072"/>
            <a:ext cx="89999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Difficulté de vulgariser les données scientifiques et d’envoyer un message clair au consommateur</a:t>
            </a:r>
          </a:p>
          <a:p>
            <a:pPr>
              <a:buClr>
                <a:schemeClr val="tx2"/>
              </a:buClr>
              <a:buSzPct val="100000"/>
              <a:buFont typeface="Symbol"/>
              <a:buChar char="Þ"/>
              <a:defRPr/>
            </a:pPr>
            <a:endParaRPr lang="fr-BE" kern="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124" name="Picture 4" descr="http://www.fei-online.com/typo3temp/pics/488c9425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90" y="3097451"/>
            <a:ext cx="1893369" cy="17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2558" r="18449" b="5307"/>
          <a:stretch>
            <a:fillRect/>
          </a:stretch>
        </p:blipFill>
        <p:spPr bwMode="auto">
          <a:xfrm>
            <a:off x="331300" y="3117820"/>
            <a:ext cx="3448612" cy="186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activia.be/sites/all/themes/activ/img/homepage-belly-f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82092"/>
            <a:ext cx="1739273" cy="17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rayée 2"/>
          <p:cNvSpPr/>
          <p:nvPr/>
        </p:nvSpPr>
        <p:spPr>
          <a:xfrm>
            <a:off x="2026986" y="5315558"/>
            <a:ext cx="5150734" cy="288032"/>
          </a:xfrm>
          <a:custGeom>
            <a:avLst/>
            <a:gdLst>
              <a:gd name="connsiteX0" fmla="*/ 0 w 4752528"/>
              <a:gd name="connsiteY0" fmla="*/ 72008 h 288032"/>
              <a:gd name="connsiteX1" fmla="*/ 9001 w 4752528"/>
              <a:gd name="connsiteY1" fmla="*/ 72008 h 288032"/>
              <a:gd name="connsiteX2" fmla="*/ 9001 w 4752528"/>
              <a:gd name="connsiteY2" fmla="*/ 216024 h 288032"/>
              <a:gd name="connsiteX3" fmla="*/ 0 w 4752528"/>
              <a:gd name="connsiteY3" fmla="*/ 216024 h 288032"/>
              <a:gd name="connsiteX4" fmla="*/ 0 w 4752528"/>
              <a:gd name="connsiteY4" fmla="*/ 72008 h 288032"/>
              <a:gd name="connsiteX5" fmla="*/ 18002 w 4752528"/>
              <a:gd name="connsiteY5" fmla="*/ 72008 h 288032"/>
              <a:gd name="connsiteX6" fmla="*/ 36004 w 4752528"/>
              <a:gd name="connsiteY6" fmla="*/ 72008 h 288032"/>
              <a:gd name="connsiteX7" fmla="*/ 36004 w 4752528"/>
              <a:gd name="connsiteY7" fmla="*/ 216024 h 288032"/>
              <a:gd name="connsiteX8" fmla="*/ 18002 w 4752528"/>
              <a:gd name="connsiteY8" fmla="*/ 216024 h 288032"/>
              <a:gd name="connsiteX9" fmla="*/ 18002 w 4752528"/>
              <a:gd name="connsiteY9" fmla="*/ 72008 h 288032"/>
              <a:gd name="connsiteX10" fmla="*/ 45005 w 4752528"/>
              <a:gd name="connsiteY10" fmla="*/ 72008 h 288032"/>
              <a:gd name="connsiteX11" fmla="*/ 4608512 w 4752528"/>
              <a:gd name="connsiteY11" fmla="*/ 72008 h 288032"/>
              <a:gd name="connsiteX12" fmla="*/ 4608512 w 4752528"/>
              <a:gd name="connsiteY12" fmla="*/ 0 h 288032"/>
              <a:gd name="connsiteX13" fmla="*/ 4752528 w 4752528"/>
              <a:gd name="connsiteY13" fmla="*/ 144016 h 288032"/>
              <a:gd name="connsiteX14" fmla="*/ 4608512 w 4752528"/>
              <a:gd name="connsiteY14" fmla="*/ 288032 h 288032"/>
              <a:gd name="connsiteX15" fmla="*/ 4608512 w 4752528"/>
              <a:gd name="connsiteY15" fmla="*/ 216024 h 288032"/>
              <a:gd name="connsiteX16" fmla="*/ 45005 w 4752528"/>
              <a:gd name="connsiteY16" fmla="*/ 216024 h 288032"/>
              <a:gd name="connsiteX17" fmla="*/ 45005 w 4752528"/>
              <a:gd name="connsiteY17" fmla="*/ 72008 h 288032"/>
              <a:gd name="connsiteX0" fmla="*/ 0 w 5135986"/>
              <a:gd name="connsiteY0" fmla="*/ 72008 h 288032"/>
              <a:gd name="connsiteX1" fmla="*/ 9001 w 5135986"/>
              <a:gd name="connsiteY1" fmla="*/ 72008 h 288032"/>
              <a:gd name="connsiteX2" fmla="*/ 9001 w 5135986"/>
              <a:gd name="connsiteY2" fmla="*/ 216024 h 288032"/>
              <a:gd name="connsiteX3" fmla="*/ 0 w 5135986"/>
              <a:gd name="connsiteY3" fmla="*/ 216024 h 288032"/>
              <a:gd name="connsiteX4" fmla="*/ 0 w 5135986"/>
              <a:gd name="connsiteY4" fmla="*/ 72008 h 288032"/>
              <a:gd name="connsiteX5" fmla="*/ 18002 w 5135986"/>
              <a:gd name="connsiteY5" fmla="*/ 72008 h 288032"/>
              <a:gd name="connsiteX6" fmla="*/ 36004 w 5135986"/>
              <a:gd name="connsiteY6" fmla="*/ 72008 h 288032"/>
              <a:gd name="connsiteX7" fmla="*/ 36004 w 5135986"/>
              <a:gd name="connsiteY7" fmla="*/ 216024 h 288032"/>
              <a:gd name="connsiteX8" fmla="*/ 18002 w 5135986"/>
              <a:gd name="connsiteY8" fmla="*/ 216024 h 288032"/>
              <a:gd name="connsiteX9" fmla="*/ 18002 w 5135986"/>
              <a:gd name="connsiteY9" fmla="*/ 72008 h 288032"/>
              <a:gd name="connsiteX10" fmla="*/ 45005 w 5135986"/>
              <a:gd name="connsiteY10" fmla="*/ 72008 h 288032"/>
              <a:gd name="connsiteX11" fmla="*/ 4608512 w 5135986"/>
              <a:gd name="connsiteY11" fmla="*/ 72008 h 288032"/>
              <a:gd name="connsiteX12" fmla="*/ 4608512 w 5135986"/>
              <a:gd name="connsiteY12" fmla="*/ 0 h 288032"/>
              <a:gd name="connsiteX13" fmla="*/ 5135986 w 5135986"/>
              <a:gd name="connsiteY13" fmla="*/ 70275 h 288032"/>
              <a:gd name="connsiteX14" fmla="*/ 4608512 w 5135986"/>
              <a:gd name="connsiteY14" fmla="*/ 288032 h 288032"/>
              <a:gd name="connsiteX15" fmla="*/ 4608512 w 5135986"/>
              <a:gd name="connsiteY15" fmla="*/ 216024 h 288032"/>
              <a:gd name="connsiteX16" fmla="*/ 45005 w 5135986"/>
              <a:gd name="connsiteY16" fmla="*/ 216024 h 288032"/>
              <a:gd name="connsiteX17" fmla="*/ 45005 w 5135986"/>
              <a:gd name="connsiteY17" fmla="*/ 72008 h 288032"/>
              <a:gd name="connsiteX0" fmla="*/ 0 w 5150734"/>
              <a:gd name="connsiteY0" fmla="*/ 72008 h 288032"/>
              <a:gd name="connsiteX1" fmla="*/ 9001 w 5150734"/>
              <a:gd name="connsiteY1" fmla="*/ 72008 h 288032"/>
              <a:gd name="connsiteX2" fmla="*/ 9001 w 5150734"/>
              <a:gd name="connsiteY2" fmla="*/ 216024 h 288032"/>
              <a:gd name="connsiteX3" fmla="*/ 0 w 5150734"/>
              <a:gd name="connsiteY3" fmla="*/ 216024 h 288032"/>
              <a:gd name="connsiteX4" fmla="*/ 0 w 5150734"/>
              <a:gd name="connsiteY4" fmla="*/ 72008 h 288032"/>
              <a:gd name="connsiteX5" fmla="*/ 18002 w 5150734"/>
              <a:gd name="connsiteY5" fmla="*/ 72008 h 288032"/>
              <a:gd name="connsiteX6" fmla="*/ 36004 w 5150734"/>
              <a:gd name="connsiteY6" fmla="*/ 72008 h 288032"/>
              <a:gd name="connsiteX7" fmla="*/ 36004 w 5150734"/>
              <a:gd name="connsiteY7" fmla="*/ 216024 h 288032"/>
              <a:gd name="connsiteX8" fmla="*/ 18002 w 5150734"/>
              <a:gd name="connsiteY8" fmla="*/ 216024 h 288032"/>
              <a:gd name="connsiteX9" fmla="*/ 18002 w 5150734"/>
              <a:gd name="connsiteY9" fmla="*/ 72008 h 288032"/>
              <a:gd name="connsiteX10" fmla="*/ 45005 w 5150734"/>
              <a:gd name="connsiteY10" fmla="*/ 72008 h 288032"/>
              <a:gd name="connsiteX11" fmla="*/ 4608512 w 5150734"/>
              <a:gd name="connsiteY11" fmla="*/ 72008 h 288032"/>
              <a:gd name="connsiteX12" fmla="*/ 4608512 w 5150734"/>
              <a:gd name="connsiteY12" fmla="*/ 0 h 288032"/>
              <a:gd name="connsiteX13" fmla="*/ 5150734 w 5150734"/>
              <a:gd name="connsiteY13" fmla="*/ 158765 h 288032"/>
              <a:gd name="connsiteX14" fmla="*/ 4608512 w 5150734"/>
              <a:gd name="connsiteY14" fmla="*/ 288032 h 288032"/>
              <a:gd name="connsiteX15" fmla="*/ 4608512 w 5150734"/>
              <a:gd name="connsiteY15" fmla="*/ 216024 h 288032"/>
              <a:gd name="connsiteX16" fmla="*/ 45005 w 5150734"/>
              <a:gd name="connsiteY16" fmla="*/ 216024 h 288032"/>
              <a:gd name="connsiteX17" fmla="*/ 45005 w 5150734"/>
              <a:gd name="connsiteY17" fmla="*/ 72008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50734" h="288032">
                <a:moveTo>
                  <a:pt x="0" y="72008"/>
                </a:moveTo>
                <a:lnTo>
                  <a:pt x="9001" y="72008"/>
                </a:lnTo>
                <a:lnTo>
                  <a:pt x="9001" y="216024"/>
                </a:lnTo>
                <a:lnTo>
                  <a:pt x="0" y="216024"/>
                </a:lnTo>
                <a:lnTo>
                  <a:pt x="0" y="72008"/>
                </a:lnTo>
                <a:close/>
                <a:moveTo>
                  <a:pt x="18002" y="72008"/>
                </a:moveTo>
                <a:lnTo>
                  <a:pt x="36004" y="72008"/>
                </a:lnTo>
                <a:lnTo>
                  <a:pt x="36004" y="216024"/>
                </a:lnTo>
                <a:lnTo>
                  <a:pt x="18002" y="216024"/>
                </a:lnTo>
                <a:lnTo>
                  <a:pt x="18002" y="72008"/>
                </a:lnTo>
                <a:close/>
                <a:moveTo>
                  <a:pt x="45005" y="72008"/>
                </a:moveTo>
                <a:lnTo>
                  <a:pt x="4608512" y="72008"/>
                </a:lnTo>
                <a:lnTo>
                  <a:pt x="4608512" y="0"/>
                </a:lnTo>
                <a:lnTo>
                  <a:pt x="5150734" y="158765"/>
                </a:lnTo>
                <a:lnTo>
                  <a:pt x="4608512" y="288032"/>
                </a:lnTo>
                <a:lnTo>
                  <a:pt x="4608512" y="216024"/>
                </a:lnTo>
                <a:lnTo>
                  <a:pt x="45005" y="216024"/>
                </a:lnTo>
                <a:lnTo>
                  <a:pt x="45005" y="7200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35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494631"/>
            <a:ext cx="7686675" cy="846137"/>
          </a:xfrm>
        </p:spPr>
        <p:txBody>
          <a:bodyPr/>
          <a:lstStyle/>
          <a:p>
            <a:r>
              <a:rPr lang="fr-BE" sz="3200" dirty="0">
                <a:solidFill>
                  <a:schemeClr val="bg2"/>
                </a:solidFill>
                <a:latin typeface="Century Gothic" pitchFamily="34" charset="0"/>
              </a:rPr>
              <a:t>Le challenge de la </a:t>
            </a:r>
            <a:r>
              <a:rPr lang="fr-B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santé</a:t>
            </a:r>
            <a:r>
              <a:rPr lang="fr-BE" sz="3200" dirty="0">
                <a:solidFill>
                  <a:schemeClr val="bg2"/>
                </a:solidFill>
                <a:latin typeface="Century Gothic" pitchFamily="34" charset="0"/>
              </a:rPr>
              <a:t> face </a:t>
            </a:r>
            <a:r>
              <a:rPr lang="fr-BE" sz="3200" dirty="0" smtClean="0">
                <a:solidFill>
                  <a:schemeClr val="bg2"/>
                </a:solidFill>
                <a:latin typeface="Century Gothic" pitchFamily="34" charset="0"/>
              </a:rPr>
              <a:t>à la législation et le monde politique</a:t>
            </a:r>
            <a:endParaRPr lang="fr-BE" sz="32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132656" y="1484784"/>
            <a:ext cx="89999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Le législateur applique au max le principe de précaution et exige des bio-marqueurs validés</a:t>
            </a:r>
          </a:p>
          <a:p>
            <a:pPr>
              <a:buClr>
                <a:schemeClr val="tx2"/>
              </a:buClr>
              <a:buSzPct val="100000"/>
              <a:buFont typeface="Symbol"/>
              <a:buChar char="Þ"/>
              <a:defRPr/>
            </a:pPr>
            <a:endParaRPr lang="fr-BE" kern="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Espace réservé du contenu 4"/>
          <p:cNvSpPr>
            <a:spLocks noGrp="1"/>
          </p:cNvSpPr>
          <p:nvPr>
            <p:ph idx="1"/>
          </p:nvPr>
        </p:nvSpPr>
        <p:spPr>
          <a:xfrm>
            <a:off x="348172" y="4221088"/>
            <a:ext cx="8568952" cy="1008112"/>
          </a:xfrm>
        </p:spPr>
        <p:txBody>
          <a:bodyPr/>
          <a:lstStyle/>
          <a:p>
            <a:pPr marL="0" indent="0">
              <a:buClr>
                <a:schemeClr val="tx2"/>
              </a:buClr>
              <a:buSzPct val="100000"/>
              <a:buNone/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→</a:t>
            </a:r>
            <a:r>
              <a:rPr lang="fr-BE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 D’innombrables preuves scientifiques et études cliniques </a:t>
            </a:r>
          </a:p>
          <a:p>
            <a:pPr marL="0" indent="0">
              <a:buClr>
                <a:schemeClr val="tx2"/>
              </a:buClr>
              <a:buSzPct val="100000"/>
              <a:buNone/>
              <a:defRPr/>
            </a:pPr>
            <a:r>
              <a:rPr lang="fr-B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→ </a:t>
            </a:r>
            <a:r>
              <a:rPr lang="fr-BE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Pas de définition par l’EFSA de bio-marqueurs et de standards pour les études cliniques 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456173" y="2397377"/>
            <a:ext cx="5564099" cy="1734634"/>
            <a:chOff x="1456173" y="2397377"/>
            <a:chExt cx="5564099" cy="1734634"/>
          </a:xfrm>
        </p:grpSpPr>
        <p:pic>
          <p:nvPicPr>
            <p:cNvPr id="2050" name="Picture 2" descr="http://www.direct-signaletique.com/I-Grande-2995-panneaux-d-interdiction-pic-234.ne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173" y="2397377"/>
              <a:ext cx="1675667" cy="167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direct-signaletique.com/I-Grande-2995-panneaux-d-interdiction-pic-234.ne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252" y="2420888"/>
              <a:ext cx="1707020" cy="171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ZoneTexte 9"/>
          <p:cNvSpPr txBox="1"/>
          <p:nvPr/>
        </p:nvSpPr>
        <p:spPr>
          <a:xfrm>
            <a:off x="4900688" y="2846284"/>
            <a:ext cx="2401046" cy="6438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BE" sz="2800" dirty="0" err="1" smtClean="0">
                <a:latin typeface="Century Gothic" pitchFamily="34" charset="0"/>
              </a:rPr>
              <a:t>Probiotiques</a:t>
            </a:r>
            <a:endParaRPr lang="fr-BE" sz="280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5616" y="2832144"/>
            <a:ext cx="2401046" cy="6688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BE" sz="2800" dirty="0" err="1" smtClean="0">
                <a:latin typeface="Century Gothic" pitchFamily="34" charset="0"/>
              </a:rPr>
              <a:t>Prébiotiques</a:t>
            </a:r>
            <a:endParaRPr lang="fr-BE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494631"/>
            <a:ext cx="7686675" cy="846137"/>
          </a:xfrm>
        </p:spPr>
        <p:txBody>
          <a:bodyPr/>
          <a:lstStyle/>
          <a:p>
            <a:r>
              <a:rPr lang="fr-BE" sz="3200" dirty="0">
                <a:solidFill>
                  <a:schemeClr val="bg2"/>
                </a:solidFill>
                <a:latin typeface="Century Gothic" pitchFamily="34" charset="0"/>
              </a:rPr>
              <a:t>Le challenge de la </a:t>
            </a:r>
            <a:r>
              <a:rPr lang="fr-B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santé</a:t>
            </a:r>
            <a:r>
              <a:rPr lang="fr-BE" sz="3200" dirty="0">
                <a:solidFill>
                  <a:schemeClr val="bg2"/>
                </a:solidFill>
                <a:latin typeface="Century Gothic" pitchFamily="34" charset="0"/>
              </a:rPr>
              <a:t> face </a:t>
            </a:r>
            <a:r>
              <a:rPr lang="fr-BE" sz="3200" dirty="0" smtClean="0">
                <a:solidFill>
                  <a:schemeClr val="bg2"/>
                </a:solidFill>
                <a:latin typeface="Century Gothic" pitchFamily="34" charset="0"/>
              </a:rPr>
              <a:t>à la législation et le monde politique</a:t>
            </a:r>
            <a:endParaRPr lang="fr-BE" sz="32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132656" y="1484784"/>
            <a:ext cx="89999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Rôle du scientifique : </a:t>
            </a:r>
            <a:r>
              <a:rPr lang="fr-BE" b="1" kern="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approfondir</a:t>
            </a:r>
            <a:r>
              <a:rPr lang="fr-BE" kern="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les 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recherches, élucider un max de </a:t>
            </a:r>
            <a:r>
              <a:rPr lang="fr-BE" b="1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mécanismes 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et trouver des </a:t>
            </a:r>
            <a:r>
              <a:rPr lang="fr-BE" b="1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bio-marqueurs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solides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Rôle de l’industriel : 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savoir </a:t>
            </a:r>
            <a:r>
              <a:rPr lang="fr-BE" b="1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communiquer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autrement, être à l’écoute des </a:t>
            </a:r>
            <a:r>
              <a:rPr lang="fr-BE" b="1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besoins 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du consommateur, avoir un </a:t>
            </a:r>
            <a:r>
              <a:rPr lang="fr-BE" b="1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message clair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"/>
              <a:defRPr/>
            </a:pPr>
            <a:r>
              <a:rPr lang="fr-BE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Rôle du législateur :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être à </a:t>
            </a:r>
            <a:r>
              <a:rPr lang="fr-BE" b="1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l’écoute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des scientifiques et industriels, plus </a:t>
            </a:r>
            <a:r>
              <a:rPr lang="fr-BE" b="1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soutenir 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les démarches des industriels et établir des </a:t>
            </a:r>
            <a:r>
              <a:rPr lang="fr-BE" b="1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critères de sélection</a:t>
            </a:r>
            <a:r>
              <a:rPr lang="fr-BE" kern="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clairs et standardisés d’obtention d’allégations</a:t>
            </a:r>
            <a:endParaRPr lang="fr-BE" kern="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tx2"/>
              </a:buClr>
              <a:buSzPct val="100000"/>
              <a:buFont typeface="Symbol"/>
              <a:buChar char="Þ"/>
              <a:defRPr/>
            </a:pPr>
            <a:endParaRPr lang="fr-BE" kern="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722313" y="4357688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Paligot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Audrey – de </a:t>
            </a: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Fabribeckers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John – Moray Logan</a:t>
            </a:r>
            <a:endParaRPr lang="fr-BE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27584" y="3356992"/>
            <a:ext cx="7632848" cy="589954"/>
          </a:xfrm>
        </p:spPr>
        <p:txBody>
          <a:bodyPr/>
          <a:lstStyle/>
          <a:p>
            <a:pPr algn="ctr">
              <a:defRPr/>
            </a:pPr>
            <a: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  <a:t>Colloque inaugural des « Midis du </a:t>
            </a:r>
            <a:r>
              <a:rPr lang="fr-BE" sz="3200" b="0" dirty="0" err="1" smtClean="0">
                <a:solidFill>
                  <a:srgbClr val="FE007F"/>
                </a:solidFill>
                <a:latin typeface="Calibri" pitchFamily="34" charset="0"/>
              </a:rPr>
              <a:t>technology</a:t>
            </a:r>
            <a: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  <a:t> </a:t>
            </a:r>
            <a:r>
              <a:rPr lang="fr-BE" sz="3200" b="0" dirty="0" err="1" smtClean="0">
                <a:solidFill>
                  <a:srgbClr val="FE007F"/>
                </a:solidFill>
                <a:latin typeface="Calibri" pitchFamily="34" charset="0"/>
              </a:rPr>
              <a:t>assessment</a:t>
            </a:r>
            <a: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  <a:t> »</a:t>
            </a:r>
            <a:b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</a:br>
            <a: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  <a:t/>
            </a:r>
            <a:b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</a:br>
            <a:r>
              <a:rPr lang="fr-BE" sz="3200" b="0" dirty="0" smtClean="0">
                <a:solidFill>
                  <a:srgbClr val="FE007F"/>
                </a:solidFill>
                <a:latin typeface="Calibri" pitchFamily="34" charset="0"/>
              </a:rPr>
              <a:t> </a:t>
            </a:r>
            <a:r>
              <a:rPr lang="fr-BE" sz="3200" i="1" cap="none" dirty="0" smtClean="0">
                <a:solidFill>
                  <a:srgbClr val="FE007F"/>
                </a:solidFill>
                <a:latin typeface="Calibri" pitchFamily="34" charset="0"/>
              </a:rPr>
              <a:t>Technologies de l’alimentation</a:t>
            </a:r>
            <a:endParaRPr lang="fr-BE" sz="3200" i="1" dirty="0">
              <a:solidFill>
                <a:srgbClr val="FE007F"/>
              </a:solidFill>
              <a:latin typeface="Calibri" pitchFamily="34" charset="0"/>
            </a:endParaRPr>
          </a:p>
        </p:txBody>
      </p:sp>
      <p:grpSp>
        <p:nvGrpSpPr>
          <p:cNvPr id="3077" name="Groupe 8"/>
          <p:cNvGrpSpPr>
            <a:grpSpLocks/>
          </p:cNvGrpSpPr>
          <p:nvPr/>
        </p:nvGrpSpPr>
        <p:grpSpPr bwMode="auto">
          <a:xfrm>
            <a:off x="2637192" y="969158"/>
            <a:ext cx="3869615" cy="1865202"/>
            <a:chOff x="2000232" y="1857364"/>
            <a:chExt cx="5001817" cy="2440993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32" y="1857364"/>
              <a:ext cx="4874221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ZoneTexte 10"/>
            <p:cNvSpPr txBox="1">
              <a:spLocks noChangeArrowheads="1"/>
            </p:cNvSpPr>
            <p:nvPr/>
          </p:nvSpPr>
          <p:spPr bwMode="auto">
            <a:xfrm>
              <a:off x="2051708" y="3929066"/>
              <a:ext cx="4950341" cy="369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b="1" dirty="0" err="1" smtClean="0">
                  <a:solidFill>
                    <a:schemeClr val="accent2"/>
                  </a:solidFill>
                  <a:latin typeface="Calibri" pitchFamily="34" charset="0"/>
                </a:rPr>
                <a:t>Health</a:t>
              </a:r>
              <a:r>
                <a:rPr lang="fr-BE" b="1" dirty="0" smtClean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fr-BE" b="1" dirty="0" err="1" smtClean="0">
                  <a:solidFill>
                    <a:schemeClr val="accent2"/>
                  </a:solidFill>
                  <a:latin typeface="Calibri" pitchFamily="34" charset="0"/>
                </a:rPr>
                <a:t>Ingredients</a:t>
              </a:r>
              <a:r>
                <a:rPr lang="fr-BE" b="1" dirty="0" smtClean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fr-BE" b="1" dirty="0" err="1" smtClean="0">
                  <a:solidFill>
                    <a:schemeClr val="accent2"/>
                  </a:solidFill>
                  <a:latin typeface="Calibri" pitchFamily="34" charset="0"/>
                </a:rPr>
                <a:t>Designed</a:t>
              </a:r>
              <a:r>
                <a:rPr lang="fr-BE" b="1" dirty="0" smtClean="0">
                  <a:solidFill>
                    <a:schemeClr val="accent2"/>
                  </a:solidFill>
                  <a:latin typeface="Calibri" pitchFamily="34" charset="0"/>
                </a:rPr>
                <a:t> by </a:t>
              </a:r>
              <a:r>
                <a:rPr lang="fr-BE" b="1" dirty="0">
                  <a:solidFill>
                    <a:schemeClr val="accent2"/>
                  </a:solidFill>
                  <a:latin typeface="Calibri" pitchFamily="34" charset="0"/>
                </a:rPr>
                <a:t>nature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296863"/>
            <a:ext cx="7686675" cy="846137"/>
          </a:xfrm>
        </p:spPr>
        <p:txBody>
          <a:bodyPr/>
          <a:lstStyle/>
          <a:p>
            <a:r>
              <a:rPr lang="fr-BE" sz="3600" dirty="0">
                <a:solidFill>
                  <a:srgbClr val="FE007F"/>
                </a:solidFill>
                <a:latin typeface="Century Gothic" pitchFamily="34" charset="0"/>
              </a:rPr>
              <a:t>Présentation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46547"/>
            <a:ext cx="8229600" cy="4530725"/>
          </a:xfrm>
        </p:spPr>
        <p:txBody>
          <a:bodyPr/>
          <a:lstStyle/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8 ans de recherche universitaire</a:t>
            </a: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Domaine des ingrédients santé</a:t>
            </a: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Thèse de doctorat → développement des produits santé innovants</a:t>
            </a:r>
            <a:endParaRPr lang="fr-BE" sz="32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FIRST spin-off IMONIC</a:t>
            </a: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fr-BE" sz="3200" baseline="30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er</a:t>
            </a: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assistante cellule ‘Innovation et créativité’ 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→ changement institutionnel vers une recherche multidisciplinaire et valorisation industriel de la recherche </a:t>
            </a:r>
            <a:endParaRPr lang="fr-BE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endParaRPr lang="fr-BE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296863"/>
            <a:ext cx="7686675" cy="846137"/>
          </a:xfrm>
        </p:spPr>
        <p:txBody>
          <a:bodyPr/>
          <a:lstStyle/>
          <a:p>
            <a:r>
              <a:rPr lang="fr-BE" sz="4000" dirty="0" smtClean="0">
                <a:solidFill>
                  <a:srgbClr val="FE007F"/>
                </a:solidFill>
                <a:latin typeface="Century Gothic" pitchFamily="34" charset="0"/>
              </a:rPr>
              <a:t>Le contexte</a:t>
            </a:r>
            <a:endParaRPr lang="fr-BE" sz="4000" dirty="0" smtClean="0"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784"/>
            <a:ext cx="31686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35375" y="2600003"/>
            <a:ext cx="2449513" cy="1079500"/>
          </a:xfrm>
          <a:prstGeom prst="rect">
            <a:avLst/>
          </a:prstGeom>
          <a:noFill/>
          <a:ln w="44450" cmpd="thinThick">
            <a:solidFill>
              <a:schemeClr val="accent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Maladies chroniques </a:t>
            </a:r>
            <a:r>
              <a:rPr lang="fr-BE" sz="22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: </a:t>
            </a:r>
            <a:r>
              <a:rPr lang="fr-BE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63%</a:t>
            </a:r>
            <a:r>
              <a:rPr lang="fr-BE" sz="22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 </a:t>
            </a:r>
            <a:r>
              <a:rPr lang="fr-BE" sz="2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morts(2008</a:t>
            </a:r>
            <a:r>
              <a:rPr lang="fr-BE" sz="22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) </a:t>
            </a:r>
            <a:endParaRPr lang="fr-FR" sz="220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</p:txBody>
      </p:sp>
      <p:grpSp>
        <p:nvGrpSpPr>
          <p:cNvPr id="8" name="Groupe 10"/>
          <p:cNvGrpSpPr>
            <a:grpSpLocks/>
          </p:cNvGrpSpPr>
          <p:nvPr/>
        </p:nvGrpSpPr>
        <p:grpSpPr bwMode="auto">
          <a:xfrm>
            <a:off x="6084887" y="1520825"/>
            <a:ext cx="2808287" cy="4032250"/>
            <a:chOff x="6084168" y="2060848"/>
            <a:chExt cx="2808312" cy="4032448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060848"/>
              <a:ext cx="2014665" cy="277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084168" y="5013743"/>
              <a:ext cx="2808312" cy="1079553"/>
            </a:xfrm>
            <a:prstGeom prst="rect">
              <a:avLst/>
            </a:prstGeom>
            <a:noFill/>
            <a:ln w="44450" cmpd="thinThick">
              <a:solidFill>
                <a:schemeClr val="accent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BE" sz="22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itchFamily="34" charset="0"/>
                </a:rPr>
                <a:t>Connaissance croissante du lien alimentation/santé</a:t>
              </a:r>
              <a:endParaRPr lang="fr-FR" sz="22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65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296863"/>
            <a:ext cx="7686675" cy="846137"/>
          </a:xfrm>
        </p:spPr>
        <p:txBody>
          <a:bodyPr/>
          <a:lstStyle/>
          <a:p>
            <a:pPr>
              <a:defRPr/>
            </a:pPr>
            <a:r>
              <a:rPr lang="fr-BE" sz="3600" dirty="0" smtClean="0">
                <a:solidFill>
                  <a:srgbClr val="FE007F"/>
                </a:solidFill>
                <a:latin typeface="Century Gothic" pitchFamily="34" charset="0"/>
              </a:rPr>
              <a:t>Les activités d'IMONIC</a:t>
            </a:r>
            <a:endParaRPr lang="fr-BE" sz="3600" dirty="0">
              <a:solidFill>
                <a:srgbClr val="FE007F"/>
              </a:solidFill>
              <a:latin typeface="Century Gothic" pitchFamily="34" charset="0"/>
            </a:endParaRPr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457200" y="1346547"/>
            <a:ext cx="8229600" cy="4530725"/>
          </a:xfrm>
        </p:spPr>
        <p:txBody>
          <a:bodyPr/>
          <a:lstStyle/>
          <a:p>
            <a:pPr marL="0" indent="0" algn="ctr">
              <a:buClr>
                <a:schemeClr val="tx2"/>
              </a:buClr>
              <a:buSzPct val="100000"/>
              <a:buNone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Développement et commercialisation d’ingrédients santé bi-fonctionnels</a:t>
            </a:r>
          </a:p>
          <a:p>
            <a:pPr marL="0" indent="0">
              <a:buClr>
                <a:schemeClr val="tx2"/>
              </a:buClr>
              <a:buSzPct val="100000"/>
              <a:buNone/>
              <a:defRPr/>
            </a:pPr>
            <a:endParaRPr lang="fr-BE" sz="160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algn="ctr">
              <a:buClr>
                <a:schemeClr val="tx2"/>
              </a:buClr>
              <a:buSzPct val="100000"/>
              <a:buNone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Procédés inspirés de la nature (</a:t>
            </a:r>
            <a:r>
              <a:rPr lang="fr-BE" sz="3200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biomimétisme</a:t>
            </a: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) et durables</a:t>
            </a:r>
            <a:endParaRPr lang="fr-BE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endParaRPr lang="fr-BE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7" name="Image 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7"/>
          <a:stretch/>
        </p:blipFill>
        <p:spPr bwMode="auto">
          <a:xfrm>
            <a:off x="3491880" y="4156613"/>
            <a:ext cx="2112651" cy="9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323849" y="4364260"/>
            <a:ext cx="2807991" cy="1296988"/>
          </a:xfrm>
          <a:prstGeom prst="ellipse">
            <a:avLst/>
          </a:prstGeom>
          <a:noFill/>
          <a:ln w="44450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B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fibres</a:t>
            </a:r>
            <a:endParaRPr lang="fr-FR" sz="2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fr-BE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Prébiotiques</a:t>
            </a:r>
            <a:endParaRPr lang="fr-FR" sz="2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868144" y="4364260"/>
            <a:ext cx="2808733" cy="1296988"/>
          </a:xfrm>
          <a:prstGeom prst="ellipse">
            <a:avLst/>
          </a:prstGeom>
          <a:noFill/>
          <a:ln w="44450" cmpd="thinThick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Minéraux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Hautement </a:t>
            </a:r>
            <a:r>
              <a:rPr lang="fr-BE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biodisponibles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971600" y="404664"/>
            <a:ext cx="8064896" cy="846137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fr-BE" sz="3200" dirty="0" smtClean="0">
                <a:solidFill>
                  <a:srgbClr val="FE007F"/>
                </a:solidFill>
                <a:latin typeface="Century Gothic" pitchFamily="34" charset="0"/>
                <a:ea typeface="+mn-ea"/>
                <a:cs typeface="+mn-cs"/>
              </a:rPr>
              <a:t>Bénéfices de nos produits sur la santé</a:t>
            </a:r>
            <a:endParaRPr lang="fr-BE" sz="3200" dirty="0" smtClean="0">
              <a:latin typeface="Calibri" pitchFamily="34" charset="0"/>
            </a:endParaRPr>
          </a:p>
        </p:txBody>
      </p: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611560" y="1912990"/>
            <a:ext cx="2014538" cy="2219709"/>
            <a:chOff x="385" y="1026"/>
            <a:chExt cx="1542" cy="1603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026"/>
              <a:ext cx="1542" cy="1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9"/>
            <p:cNvSpPr txBox="1">
              <a:spLocks noChangeArrowheads="1"/>
            </p:cNvSpPr>
            <p:nvPr/>
          </p:nvSpPr>
          <p:spPr bwMode="auto">
            <a:xfrm>
              <a:off x="657" y="2251"/>
              <a:ext cx="1225" cy="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BE" sz="1400" dirty="0" smtClean="0"/>
                <a:t>Régulation métabolique</a:t>
              </a:r>
              <a:endParaRPr lang="fr-FR" sz="1400" dirty="0"/>
            </a:p>
          </p:txBody>
        </p:sp>
      </p:grpSp>
      <p:pic>
        <p:nvPicPr>
          <p:cNvPr id="17" name="Image 2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3463131" y="2399764"/>
            <a:ext cx="2217737" cy="103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2342570" y="4423630"/>
            <a:ext cx="1600395" cy="1387946"/>
            <a:chOff x="1531989" y="4437063"/>
            <a:chExt cx="1600395" cy="1387946"/>
          </a:xfrm>
        </p:grpSpPr>
        <p:pic>
          <p:nvPicPr>
            <p:cNvPr id="13" name="Picture 32" descr="IB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89" y="4437063"/>
              <a:ext cx="1584325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59"/>
            <p:cNvSpPr txBox="1">
              <a:spLocks noChangeArrowheads="1"/>
            </p:cNvSpPr>
            <p:nvPr/>
          </p:nvSpPr>
          <p:spPr bwMode="auto">
            <a:xfrm>
              <a:off x="1531989" y="5517232"/>
              <a:ext cx="160039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BE" sz="1400" dirty="0" smtClean="0"/>
                <a:t>Santé digestive</a:t>
              </a:r>
              <a:endParaRPr lang="fr-FR" sz="1400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860032" y="4288692"/>
            <a:ext cx="2022475" cy="1676772"/>
            <a:chOff x="4860032" y="4288692"/>
            <a:chExt cx="2022475" cy="1676772"/>
          </a:xfrm>
        </p:grpSpPr>
        <p:pic>
          <p:nvPicPr>
            <p:cNvPr id="18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288692"/>
              <a:ext cx="2022475" cy="127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9"/>
            <p:cNvSpPr txBox="1">
              <a:spLocks noChangeArrowheads="1"/>
            </p:cNvSpPr>
            <p:nvPr/>
          </p:nvSpPr>
          <p:spPr bwMode="auto">
            <a:xfrm>
              <a:off x="5076056" y="5657687"/>
              <a:ext cx="160039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BE" sz="1400" dirty="0" smtClean="0"/>
                <a:t>Immunité</a:t>
              </a:r>
              <a:endParaRPr lang="fr-FR" sz="1400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825260" y="1782789"/>
            <a:ext cx="2275132" cy="2240312"/>
            <a:chOff x="5825260" y="1782789"/>
            <a:chExt cx="2275132" cy="2240312"/>
          </a:xfrm>
        </p:grpSpPr>
        <p:sp>
          <p:nvSpPr>
            <p:cNvPr id="23" name="Text Box 59"/>
            <p:cNvSpPr txBox="1">
              <a:spLocks noChangeArrowheads="1"/>
            </p:cNvSpPr>
            <p:nvPr/>
          </p:nvSpPr>
          <p:spPr bwMode="auto">
            <a:xfrm>
              <a:off x="5825260" y="3499881"/>
              <a:ext cx="227513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BE" sz="1400" dirty="0" smtClean="0"/>
                <a:t>Fortification/absorption des minéraux</a:t>
              </a:r>
              <a:endParaRPr lang="fr-FR" sz="14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076" y="1782789"/>
              <a:ext cx="697159" cy="76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906" y="1849695"/>
              <a:ext cx="725218" cy="73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672400"/>
              <a:ext cx="704876" cy="76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86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296863"/>
            <a:ext cx="7686675" cy="846137"/>
          </a:xfrm>
        </p:spPr>
        <p:txBody>
          <a:bodyPr/>
          <a:lstStyle/>
          <a:p>
            <a:r>
              <a:rPr lang="fr-BE" sz="3600" dirty="0" smtClean="0">
                <a:solidFill>
                  <a:srgbClr val="FE007F"/>
                </a:solidFill>
                <a:latin typeface="Century Gothic" pitchFamily="34" charset="0"/>
                <a:ea typeface="+mn-ea"/>
                <a:cs typeface="+mn-cs"/>
              </a:rPr>
              <a:t>Importance de la flore intestinale</a:t>
            </a:r>
            <a:endParaRPr lang="fr-BE" sz="3600" dirty="0">
              <a:solidFill>
                <a:srgbClr val="FE007F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27342"/>
            <a:ext cx="4824536" cy="29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612019"/>
          </a:xfrm>
        </p:spPr>
        <p:txBody>
          <a:bodyPr/>
          <a:lstStyle/>
          <a:p>
            <a:pPr marL="0" indent="0" algn="ctr">
              <a:buClr>
                <a:schemeClr val="tx2"/>
              </a:buClr>
              <a:buSzPct val="100000"/>
              <a:buNone/>
              <a:defRPr/>
            </a:pPr>
            <a:r>
              <a:rPr lang="fr-BE" sz="30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→ 1</a:t>
            </a:r>
            <a:r>
              <a:rPr lang="fr-BE" sz="3000" baseline="300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er</a:t>
            </a:r>
            <a:r>
              <a:rPr lang="fr-BE" sz="30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système immunitaire</a:t>
            </a:r>
          </a:p>
          <a:p>
            <a:pPr marL="0" indent="0" algn="ctr">
              <a:buClr>
                <a:schemeClr val="tx2"/>
              </a:buClr>
              <a:buSzPct val="100000"/>
              <a:buNone/>
              <a:defRPr/>
            </a:pPr>
            <a:r>
              <a:rPr lang="fr-BE" sz="30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→ Le second soi</a:t>
            </a:r>
          </a:p>
          <a:p>
            <a:pPr marL="0" indent="0" algn="ctr">
              <a:buClr>
                <a:schemeClr val="tx2"/>
              </a:buClr>
              <a:buSzPct val="100000"/>
              <a:buNone/>
              <a:defRPr/>
            </a:pPr>
            <a:r>
              <a:rPr lang="fr-BE" sz="30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→ + de cellules que le corps humain</a:t>
            </a:r>
            <a:endParaRPr lang="fr-BE" sz="30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340310" y="404664"/>
            <a:ext cx="6686253" cy="846137"/>
          </a:xfrm>
        </p:spPr>
        <p:txBody>
          <a:bodyPr/>
          <a:lstStyle/>
          <a:p>
            <a:r>
              <a:rPr lang="fr-BE" sz="3600" dirty="0" smtClean="0">
                <a:solidFill>
                  <a:srgbClr val="FE007F"/>
                </a:solidFill>
                <a:latin typeface="Century Gothic" pitchFamily="34" charset="0"/>
              </a:rPr>
              <a:t>Les PRO et les PRE-BIOTIQUES</a:t>
            </a:r>
            <a:endParaRPr lang="fr-BE" sz="3600" dirty="0">
              <a:latin typeface="Calibri" pitchFamily="34" charset="0"/>
            </a:endParaRPr>
          </a:p>
        </p:txBody>
      </p:sp>
      <p:pic>
        <p:nvPicPr>
          <p:cNvPr id="7" name="Picture 3" descr="The success of prebiotics may be down to their beyond-the-gut versat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29" y="1588034"/>
            <a:ext cx="1278756" cy="15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68"/>
          <p:cNvGrpSpPr>
            <a:grpSpLocks/>
          </p:cNvGrpSpPr>
          <p:nvPr/>
        </p:nvGrpSpPr>
        <p:grpSpPr bwMode="auto">
          <a:xfrm>
            <a:off x="611188" y="1525588"/>
            <a:ext cx="3817937" cy="4870449"/>
            <a:chOff x="683890" y="1525588"/>
            <a:chExt cx="3816674" cy="4870450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757239" y="1525588"/>
              <a:ext cx="3743325" cy="4870450"/>
              <a:chOff x="477" y="961"/>
              <a:chExt cx="2358" cy="3068"/>
            </a:xfrm>
          </p:grpSpPr>
          <p:pic>
            <p:nvPicPr>
              <p:cNvPr id="15" name="Picture 20" descr="Probiotics_NS_0508_htm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1439"/>
                <a:ext cx="964" cy="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2" descr="yakult-probiotic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" y="1540"/>
                <a:ext cx="701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1104" y="961"/>
                <a:ext cx="861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BE" sz="3800" dirty="0">
                    <a:solidFill>
                      <a:schemeClr val="tx2"/>
                    </a:solidFill>
                    <a:latin typeface="Century Gothic" pitchFamily="34" charset="0"/>
                  </a:rPr>
                  <a:t>PRO</a:t>
                </a:r>
                <a:endParaRPr lang="fr-FR" sz="3800" dirty="0">
                  <a:solidFill>
                    <a:schemeClr val="tx2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>
                <a:off x="477" y="2614"/>
                <a:ext cx="2358" cy="1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63538" indent="-363538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>
                    <a:srgbClr val="3333FF"/>
                  </a:buClr>
                  <a:buSzPct val="150000"/>
                </a:pPr>
                <a:r>
                  <a:rPr lang="fr-FR" sz="2000" dirty="0" smtClean="0">
                    <a:latin typeface="Century Gothic" pitchFamily="34" charset="0"/>
                    <a:sym typeface="Wingdings 2" pitchFamily="18" charset="2"/>
                  </a:rPr>
                  <a:t>   Bactéries vivantes</a:t>
                </a:r>
                <a:endParaRPr lang="fr-FR" sz="2000" dirty="0">
                  <a:latin typeface="Century Gothic" pitchFamily="34" charset="0"/>
                  <a:sym typeface="Wingdings 2" pitchFamily="18" charset="2"/>
                </a:endParaRPr>
              </a:p>
              <a:p>
                <a:pPr eaLnBrk="1" hangingPunct="1">
                  <a:spcBef>
                    <a:spcPct val="50000"/>
                  </a:spcBef>
                  <a:buClr>
                    <a:srgbClr val="3333FF"/>
                  </a:buClr>
                  <a:buSzPct val="150000"/>
                </a:pPr>
                <a:r>
                  <a:rPr lang="fr-BE" sz="2000" dirty="0">
                    <a:latin typeface="Century Gothic" pitchFamily="34" charset="0"/>
                    <a:sym typeface="Wingdings 2" pitchFamily="18" charset="2"/>
                  </a:rPr>
                  <a:t>  </a:t>
                </a:r>
                <a:r>
                  <a:rPr lang="fr-BE" sz="2000" dirty="0" smtClean="0">
                    <a:latin typeface="Century Gothic" pitchFamily="34" charset="0"/>
                    <a:sym typeface="Wingdings 2" pitchFamily="18" charset="2"/>
                  </a:rPr>
                  <a:t>Problèmes technologiques </a:t>
                </a:r>
              </a:p>
              <a:p>
                <a:pPr eaLnBrk="1" hangingPunct="1">
                  <a:spcBef>
                    <a:spcPct val="50000"/>
                  </a:spcBef>
                  <a:buClr>
                    <a:srgbClr val="3333FF"/>
                  </a:buClr>
                  <a:buSzPct val="150000"/>
                </a:pPr>
                <a:r>
                  <a:rPr lang="fr-BE" sz="2000" dirty="0">
                    <a:latin typeface="Century Gothic" pitchFamily="34" charset="0"/>
                    <a:sym typeface="Wingdings 2" pitchFamily="18" charset="2"/>
                  </a:rPr>
                  <a:t> </a:t>
                </a:r>
                <a:r>
                  <a:rPr lang="fr-BE" sz="2000" dirty="0" smtClean="0">
                    <a:latin typeface="Century Gothic" pitchFamily="34" charset="0"/>
                    <a:sym typeface="Wingdings 2" pitchFamily="18" charset="2"/>
                  </a:rPr>
                  <a:t> Viabilité avant colon</a:t>
                </a:r>
                <a:endParaRPr lang="fr-BE" sz="2000" dirty="0">
                  <a:latin typeface="Century Gothic" pitchFamily="34" charset="0"/>
                  <a:sym typeface="Wingdings 2" pitchFamily="18" charset="2"/>
                </a:endParaRPr>
              </a:p>
              <a:p>
                <a:pPr eaLnBrk="1" hangingPunct="1">
                  <a:spcBef>
                    <a:spcPct val="50000"/>
                  </a:spcBef>
                  <a:buClr>
                    <a:srgbClr val="3333FF"/>
                  </a:buClr>
                  <a:buSzPct val="150000"/>
                </a:pPr>
                <a:r>
                  <a:rPr lang="fr-BE" sz="2000" dirty="0">
                    <a:latin typeface="Century Gothic" pitchFamily="34" charset="0"/>
                    <a:sym typeface="Wingdings 2" pitchFamily="18" charset="2"/>
                  </a:rPr>
                  <a:t>  </a:t>
                </a:r>
                <a:r>
                  <a:rPr lang="fr-BE" sz="2000" dirty="0" smtClean="0">
                    <a:latin typeface="Century Gothic" pitchFamily="34" charset="0"/>
                    <a:sym typeface="Wingdings 2" pitchFamily="18" charset="2"/>
                  </a:rPr>
                  <a:t>Nb limité d’espèces</a:t>
                </a:r>
                <a:endParaRPr lang="fr-BE" sz="2000" dirty="0">
                  <a:latin typeface="Century Gothic" pitchFamily="34" charset="0"/>
                  <a:sym typeface="Wingdings 2" pitchFamily="18" charset="2"/>
                </a:endParaRPr>
              </a:p>
              <a:p>
                <a:pPr eaLnBrk="1" hangingPunct="1">
                  <a:spcBef>
                    <a:spcPct val="50000"/>
                  </a:spcBef>
                  <a:buClr>
                    <a:srgbClr val="3333FF"/>
                  </a:buClr>
                  <a:buSzPct val="150000"/>
                </a:pPr>
                <a:r>
                  <a:rPr lang="fr-BE" sz="2000" dirty="0">
                    <a:latin typeface="Century Gothic" pitchFamily="34" charset="0"/>
                    <a:sym typeface="Wingdings 2" pitchFamily="18" charset="2"/>
                  </a:rPr>
                  <a:t>  </a:t>
                </a:r>
                <a:r>
                  <a:rPr lang="fr-BE" sz="2000" dirty="0" smtClean="0">
                    <a:latin typeface="Century Gothic" pitchFamily="34" charset="0"/>
                    <a:sym typeface="Wingdings 2" pitchFamily="18" charset="2"/>
                  </a:rPr>
                  <a:t>Efficacité mise en question</a:t>
                </a:r>
                <a:endParaRPr lang="fr-FR" sz="2000" dirty="0">
                  <a:latin typeface="Century Gothic" pitchFamily="34" charset="0"/>
                  <a:sym typeface="Wingdings 2" pitchFamily="18" charset="2"/>
                </a:endParaRPr>
              </a:p>
            </p:txBody>
          </p:sp>
        </p:grpSp>
        <p:pic>
          <p:nvPicPr>
            <p:cNvPr id="10" name="Picture 1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37" t="22046" r="48100" b="62524"/>
            <a:stretch>
              <a:fillRect/>
            </a:stretch>
          </p:blipFill>
          <p:spPr bwMode="auto">
            <a:xfrm>
              <a:off x="683890" y="4221089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37" t="22046" r="48100" b="62524"/>
            <a:stretch>
              <a:fillRect/>
            </a:stretch>
          </p:blipFill>
          <p:spPr bwMode="auto">
            <a:xfrm>
              <a:off x="683890" y="46531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37" t="22046" r="48100" b="62524"/>
            <a:stretch>
              <a:fillRect/>
            </a:stretch>
          </p:blipFill>
          <p:spPr bwMode="auto">
            <a:xfrm>
              <a:off x="683890" y="5157193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37" t="22046" r="48100" b="62524"/>
            <a:stretch>
              <a:fillRect/>
            </a:stretch>
          </p:blipFill>
          <p:spPr bwMode="auto">
            <a:xfrm>
              <a:off x="683890" y="5589241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37" t="22046" r="48100" b="62524"/>
            <a:stretch>
              <a:fillRect/>
            </a:stretch>
          </p:blipFill>
          <p:spPr bwMode="auto">
            <a:xfrm>
              <a:off x="683890" y="6021289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4860031" y="1525588"/>
            <a:ext cx="4176470" cy="4639717"/>
            <a:chOff x="4860031" y="1525588"/>
            <a:chExt cx="4176470" cy="4639717"/>
          </a:xfrm>
        </p:grpSpPr>
        <p:grpSp>
          <p:nvGrpSpPr>
            <p:cNvPr id="19" name="Groupe 74"/>
            <p:cNvGrpSpPr>
              <a:grpSpLocks/>
            </p:cNvGrpSpPr>
            <p:nvPr/>
          </p:nvGrpSpPr>
          <p:grpSpPr bwMode="auto">
            <a:xfrm>
              <a:off x="4860031" y="1525588"/>
              <a:ext cx="4176470" cy="4639717"/>
              <a:chOff x="4859628" y="1525566"/>
              <a:chExt cx="4176793" cy="4640299"/>
            </a:xfrm>
          </p:grpSpPr>
          <p:sp>
            <p:nvSpPr>
              <p:cNvPr id="20" name="Text Box 69"/>
              <p:cNvSpPr txBox="1">
                <a:spLocks noChangeArrowheads="1"/>
              </p:cNvSpPr>
              <p:nvPr/>
            </p:nvSpPr>
            <p:spPr bwMode="auto">
              <a:xfrm>
                <a:off x="6659565" y="1525566"/>
                <a:ext cx="1366838" cy="671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BE" sz="3800" dirty="0">
                    <a:solidFill>
                      <a:schemeClr val="tx2"/>
                    </a:solidFill>
                    <a:latin typeface="Century Gothic" pitchFamily="34" charset="0"/>
                  </a:rPr>
                  <a:t>PRE</a:t>
                </a:r>
                <a:endParaRPr lang="fr-FR" sz="3800" dirty="0">
                  <a:solidFill>
                    <a:schemeClr val="tx2"/>
                  </a:solidFill>
                  <a:latin typeface="Century Gothic" pitchFamily="34" charset="0"/>
                </a:endParaRPr>
              </a:p>
            </p:txBody>
          </p:sp>
          <p:grpSp>
            <p:nvGrpSpPr>
              <p:cNvPr id="22" name="Groupe 73"/>
              <p:cNvGrpSpPr>
                <a:grpSpLocks/>
              </p:cNvGrpSpPr>
              <p:nvPr/>
            </p:nvGrpSpPr>
            <p:grpSpPr bwMode="auto">
              <a:xfrm>
                <a:off x="4859628" y="4226630"/>
                <a:ext cx="4176793" cy="1939235"/>
                <a:chOff x="4355572" y="4226630"/>
                <a:chExt cx="4176793" cy="1939235"/>
              </a:xfrm>
            </p:grpSpPr>
            <p:sp>
              <p:nvSpPr>
                <p:cNvPr id="2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427585" y="4226630"/>
                  <a:ext cx="4104780" cy="1939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363538" indent="-363538">
                    <a:spcBef>
                      <a:spcPct val="50000"/>
                    </a:spcBef>
                    <a:buClr>
                      <a:srgbClr val="3333FF"/>
                    </a:buClr>
                    <a:buSzPct val="150000"/>
                    <a:defRPr/>
                  </a:pPr>
                  <a:r>
                    <a:rPr lang="fr-FR" sz="2000" dirty="0">
                      <a:latin typeface="Century Gothic" pitchFamily="34" charset="0"/>
                      <a:sym typeface="Wingdings 2" pitchFamily="18" charset="2"/>
                    </a:rPr>
                    <a:t>   </a:t>
                  </a:r>
                  <a:r>
                    <a:rPr lang="fr-FR" sz="2000" dirty="0" smtClean="0">
                      <a:latin typeface="Century Gothic" pitchFamily="34" charset="0"/>
                      <a:sym typeface="Wingdings 2" pitchFamily="18" charset="2"/>
                    </a:rPr>
                    <a:t>Fibres solubles non digestibles</a:t>
                  </a:r>
                </a:p>
                <a:p>
                  <a:pPr marL="363538" indent="-363538">
                    <a:spcBef>
                      <a:spcPct val="50000"/>
                    </a:spcBef>
                    <a:buClr>
                      <a:srgbClr val="3333FF"/>
                    </a:buClr>
                    <a:buSzPct val="150000"/>
                    <a:defRPr/>
                  </a:pPr>
                  <a:r>
                    <a:rPr lang="fr-FR" sz="2000" dirty="0">
                      <a:latin typeface="Century Gothic" pitchFamily="34" charset="0"/>
                      <a:sym typeface="Wingdings 2" pitchFamily="18" charset="2"/>
                    </a:rPr>
                    <a:t> </a:t>
                  </a:r>
                  <a:r>
                    <a:rPr lang="fr-FR" sz="2000" dirty="0" smtClean="0">
                      <a:latin typeface="Century Gothic" pitchFamily="34" charset="0"/>
                      <a:sym typeface="Wingdings 2" pitchFamily="18" charset="2"/>
                    </a:rPr>
                    <a:t>  </a:t>
                  </a:r>
                  <a:r>
                    <a:rPr lang="fr-BE" sz="2000" dirty="0" smtClean="0">
                      <a:latin typeface="Century Gothic" pitchFamily="34" charset="0"/>
                      <a:sym typeface="Wingdings" pitchFamily="2" charset="2"/>
                    </a:rPr>
                    <a:t>Promeuvent </a:t>
                  </a:r>
                  <a:r>
                    <a:rPr lang="fr-BE" sz="2000" dirty="0" smtClean="0">
                      <a:latin typeface="Century Gothic" pitchFamily="34" charset="0"/>
                      <a:sym typeface="Symbol" pitchFamily="18" charset="2"/>
                    </a:rPr>
                    <a:t> espèces de    </a:t>
                  </a:r>
                  <a:r>
                    <a:rPr lang="fr-BE" sz="2000" dirty="0" err="1" smtClean="0">
                      <a:latin typeface="Century Gothic" pitchFamily="34" charset="0"/>
                      <a:sym typeface="Wingdings" pitchFamily="2" charset="2"/>
                    </a:rPr>
                    <a:t>probiotiques</a:t>
                  </a:r>
                  <a:endParaRPr lang="fr-BE" sz="2000" dirty="0">
                    <a:latin typeface="Century Gothic" pitchFamily="34" charset="0"/>
                    <a:sym typeface="Wingdings" pitchFamily="2" charset="2"/>
                  </a:endParaRPr>
                </a:p>
                <a:p>
                  <a:pPr marL="363538" indent="-363538">
                    <a:spcBef>
                      <a:spcPct val="50000"/>
                    </a:spcBef>
                    <a:buClr>
                      <a:srgbClr val="3333FF"/>
                    </a:buClr>
                    <a:buSzPct val="150000"/>
                    <a:defRPr/>
                  </a:pPr>
                  <a:r>
                    <a:rPr lang="fr-BE" sz="2000" dirty="0">
                      <a:latin typeface="Century Gothic" pitchFamily="34" charset="0"/>
                      <a:sym typeface="Wingdings 2" pitchFamily="18" charset="2"/>
                    </a:rPr>
                    <a:t>   </a:t>
                  </a:r>
                  <a:r>
                    <a:rPr lang="fr-BE" sz="2000" dirty="0" smtClean="0">
                      <a:latin typeface="Century Gothic" pitchFamily="34" charset="0"/>
                      <a:sym typeface="Wingdings 2" pitchFamily="18" charset="2"/>
                    </a:rPr>
                    <a:t>Effets directs sur le métabolisme </a:t>
                  </a:r>
                  <a:endParaRPr lang="fr-BE" sz="2000" dirty="0">
                    <a:latin typeface="Century Gothic" pitchFamily="34" charset="0"/>
                    <a:sym typeface="Wingdings 2" pitchFamily="18" charset="2"/>
                  </a:endParaRPr>
                </a:p>
              </p:txBody>
            </p:sp>
            <p:pic>
              <p:nvPicPr>
                <p:cNvPr id="24" name="Picture 11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037" t="22046" r="48100" b="62524"/>
                <a:stretch>
                  <a:fillRect/>
                </a:stretch>
              </p:blipFill>
              <p:spPr bwMode="auto">
                <a:xfrm>
                  <a:off x="4355572" y="4293611"/>
                  <a:ext cx="288032" cy="288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11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037" t="22046" r="48100" b="62524"/>
                <a:stretch>
                  <a:fillRect/>
                </a:stretch>
              </p:blipFill>
              <p:spPr bwMode="auto">
                <a:xfrm>
                  <a:off x="4355573" y="4797667"/>
                  <a:ext cx="288032" cy="288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11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037" t="22046" r="48100" b="62524"/>
                <a:stretch>
                  <a:fillRect/>
                </a:stretch>
              </p:blipFill>
              <p:spPr bwMode="auto">
                <a:xfrm>
                  <a:off x="4355573" y="5517747"/>
                  <a:ext cx="288032" cy="288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310791"/>
              <a:ext cx="2451922" cy="1688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20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n\Downloads\FondPPT_Imon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000125" y="296863"/>
            <a:ext cx="7820347" cy="846137"/>
          </a:xfrm>
        </p:spPr>
        <p:txBody>
          <a:bodyPr/>
          <a:lstStyle/>
          <a:p>
            <a:r>
              <a:rPr lang="fr-BE" sz="3200" dirty="0" smtClean="0">
                <a:solidFill>
                  <a:srgbClr val="FE007F"/>
                </a:solidFill>
                <a:latin typeface="Century Gothic" pitchFamily="34" charset="0"/>
              </a:rPr>
              <a:t>Minéraux hautement bio-disponibles</a:t>
            </a:r>
            <a:endParaRPr lang="fr-BE" sz="3200" dirty="0">
              <a:solidFill>
                <a:srgbClr val="FE007F"/>
              </a:solidFill>
              <a:latin typeface="Century Gothic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3492388"/>
          </a:xfrm>
        </p:spPr>
        <p:txBody>
          <a:bodyPr/>
          <a:lstStyle/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Occurrence des carences en minéraux (ex : Ostéoporose)</a:t>
            </a:r>
            <a:endParaRPr lang="fr-BE" sz="320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Besoins important dans l’enfance et la ménopause</a:t>
            </a:r>
            <a:endParaRPr lang="fr-BE" sz="320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Consommation n’attend pas les besoins</a:t>
            </a:r>
            <a:endParaRPr lang="fr-BE" sz="320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>
              <a:buClr>
                <a:schemeClr val="tx2"/>
              </a:buClr>
              <a:buSzPct val="100000"/>
              <a:buNone/>
              <a:defRPr/>
            </a:pP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→</a:t>
            </a:r>
            <a:r>
              <a:rPr lang="fr-BE" sz="3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fr-BE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Besoin de fortification en minéraux bio-disponibles </a:t>
            </a:r>
            <a:endParaRPr lang="fr-BE" sz="3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2" descr="http://www.holisticsquid.com/holistickidwordpress/wp-content/uploads/2010/11/leaky-g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52855" y="5224209"/>
            <a:ext cx="1119089" cy="84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00920"/>
            <a:ext cx="697159" cy="7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static.ddmcdn.com/gif/blood-cel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22" y="5203420"/>
            <a:ext cx="1134175" cy="8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eachpe.com/images/anatomy/bone_struct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69190"/>
            <a:ext cx="1084202" cy="11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3324943" y="5644728"/>
            <a:ext cx="301329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veau">
  <a:themeElements>
    <a:clrScheme name="Personnalisé 11">
      <a:dk1>
        <a:srgbClr val="000000"/>
      </a:dk1>
      <a:lt1>
        <a:srgbClr val="FFFFFF"/>
      </a:lt1>
      <a:dk2>
        <a:srgbClr val="79CC2E"/>
      </a:dk2>
      <a:lt2>
        <a:srgbClr val="FE007F"/>
      </a:lt2>
      <a:accent1>
        <a:srgbClr val="00CCFF"/>
      </a:accent1>
      <a:accent2>
        <a:srgbClr val="00CCFF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Niveau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veau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9">
        <a:dk1>
          <a:srgbClr val="000000"/>
        </a:dk1>
        <a:lt1>
          <a:srgbClr val="FFFFFF"/>
        </a:lt1>
        <a:dk2>
          <a:srgbClr val="00FF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10">
        <a:dk1>
          <a:srgbClr val="000000"/>
        </a:dk1>
        <a:lt1>
          <a:srgbClr val="FFFFFF"/>
        </a:lt1>
        <a:dk2>
          <a:srgbClr val="179E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11">
        <a:dk1>
          <a:srgbClr val="000000"/>
        </a:dk1>
        <a:lt1>
          <a:srgbClr val="FFFFFF"/>
        </a:lt1>
        <a:dk2>
          <a:srgbClr val="339966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12678</TotalTime>
  <Words>817</Words>
  <Application>Microsoft Office PowerPoint</Application>
  <PresentationFormat>Affichage à l'écran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Niveau</vt:lpstr>
      <vt:lpstr>Colloque inaugural des « Midis du technology assessment »   Technologies de l’alimentation</vt:lpstr>
      <vt:lpstr>Présentation</vt:lpstr>
      <vt:lpstr>Présentation</vt:lpstr>
      <vt:lpstr>Le contexte</vt:lpstr>
      <vt:lpstr>Les activités d'IMONIC</vt:lpstr>
      <vt:lpstr>Bénéfices de nos produits sur la santé</vt:lpstr>
      <vt:lpstr>Importance de la flore intestinale</vt:lpstr>
      <vt:lpstr>Les PRO et les PRE-BIOTIQUES</vt:lpstr>
      <vt:lpstr>Minéraux hautement bio-disponibles</vt:lpstr>
      <vt:lpstr>Procédé durable inspiré de la nature</vt:lpstr>
      <vt:lpstr>Procédé durable inspiré de la nature</vt:lpstr>
      <vt:lpstr>Inscription d’IMONIC dans l’activité économique wallonne</vt:lpstr>
      <vt:lpstr>Industrie Agro-alimentaire en EU</vt:lpstr>
      <vt:lpstr>Nouvelles technologies en A.A.</vt:lpstr>
      <vt:lpstr>Nouvelles technologies en A.A.</vt:lpstr>
      <vt:lpstr>Ces nouveaux challenges face à la législation et le monde politique</vt:lpstr>
      <vt:lpstr>Le challenge du Dév. durable face à la législation et le monde politique</vt:lpstr>
      <vt:lpstr>Le challenge de la naturalité face à la législation et le monde politique</vt:lpstr>
      <vt:lpstr>Le challenge de la santé face à la législation et le monde politique</vt:lpstr>
      <vt:lpstr>Le challenge de la santé face à la législation et le monde politique</vt:lpstr>
      <vt:lpstr>Le challenge de la santé face à la législation et le monde politique</vt:lpstr>
      <vt:lpstr>Le challenge de la santé face à la législation et le monde politique</vt:lpstr>
      <vt:lpstr>Colloque inaugural des « Midis du technology assessment »   Technologies de l’alimentation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de bioproduits issus de la biomasse végétale dans une approche globale et intégrée</dc:title>
  <dc:creator>GOFFIN</dc:creator>
  <cp:lastModifiedBy>ULg</cp:lastModifiedBy>
  <cp:revision>288</cp:revision>
  <dcterms:created xsi:type="dcterms:W3CDTF">2010-11-03T17:28:25Z</dcterms:created>
  <dcterms:modified xsi:type="dcterms:W3CDTF">2013-03-06T13:54:33Z</dcterms:modified>
</cp:coreProperties>
</file>