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484675"/>
  <p:notesSz cx="6858000" cy="9144000"/>
  <p:defaultTextStyle>
    <a:defPPr>
      <a:defRPr lang="fr-FR"/>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60" d="100"/>
          <a:sy n="60" d="100"/>
        </p:scale>
        <p:origin x="3998" y="12586"/>
      </p:cViewPr>
      <p:guideLst>
        <p:guide orient="horz" pos="13381"/>
        <p:guide pos="953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197789"/>
            <a:ext cx="25737979" cy="9106669"/>
          </a:xfrm>
        </p:spPr>
        <p:txBody>
          <a:bodyPr/>
          <a:lstStyle/>
          <a:p>
            <a:r>
              <a:rPr lang="fr-FR" smtClean="0"/>
              <a:t>Modifiez le style du titre</a:t>
            </a:r>
            <a:endParaRPr lang="fr-BE"/>
          </a:p>
        </p:txBody>
      </p:sp>
      <p:sp>
        <p:nvSpPr>
          <p:cNvPr id="3" name="Sous-titre 2"/>
          <p:cNvSpPr>
            <a:spLocks noGrp="1"/>
          </p:cNvSpPr>
          <p:nvPr>
            <p:ph type="subTitle" idx="1"/>
          </p:nvPr>
        </p:nvSpPr>
        <p:spPr>
          <a:xfrm>
            <a:off x="4541996" y="24074649"/>
            <a:ext cx="21195983" cy="10857195"/>
          </a:xfrm>
        </p:spPr>
        <p:txBody>
          <a:bodyPr/>
          <a:lstStyle>
            <a:lvl1pPr marL="0" indent="0" algn="ctr">
              <a:buNone/>
              <a:defRPr>
                <a:solidFill>
                  <a:schemeClr val="tx1">
                    <a:tint val="75000"/>
                  </a:schemeClr>
                </a:solidFill>
              </a:defRPr>
            </a:lvl1pPr>
            <a:lvl2pPr marL="2078980" indent="0" algn="ctr">
              <a:buNone/>
              <a:defRPr>
                <a:solidFill>
                  <a:schemeClr val="tx1">
                    <a:tint val="75000"/>
                  </a:schemeClr>
                </a:solidFill>
              </a:defRPr>
            </a:lvl2pPr>
            <a:lvl3pPr marL="4157960" indent="0" algn="ctr">
              <a:buNone/>
              <a:defRPr>
                <a:solidFill>
                  <a:schemeClr val="tx1">
                    <a:tint val="75000"/>
                  </a:schemeClr>
                </a:solidFill>
              </a:defRPr>
            </a:lvl3pPr>
            <a:lvl4pPr marL="6236940" indent="0" algn="ctr">
              <a:buNone/>
              <a:defRPr>
                <a:solidFill>
                  <a:schemeClr val="tx1">
                    <a:tint val="75000"/>
                  </a:schemeClr>
                </a:solidFill>
              </a:defRPr>
            </a:lvl4pPr>
            <a:lvl5pPr marL="8315919" indent="0" algn="ctr">
              <a:buNone/>
              <a:defRPr>
                <a:solidFill>
                  <a:schemeClr val="tx1">
                    <a:tint val="75000"/>
                  </a:schemeClr>
                </a:solidFill>
              </a:defRPr>
            </a:lvl5pPr>
            <a:lvl6pPr marL="10394899" indent="0" algn="ctr">
              <a:buNone/>
              <a:defRPr>
                <a:solidFill>
                  <a:schemeClr val="tx1">
                    <a:tint val="75000"/>
                  </a:schemeClr>
                </a:solidFill>
              </a:defRPr>
            </a:lvl6pPr>
            <a:lvl7pPr marL="12473879" indent="0" algn="ctr">
              <a:buNone/>
              <a:defRPr>
                <a:solidFill>
                  <a:schemeClr val="tx1">
                    <a:tint val="75000"/>
                  </a:schemeClr>
                </a:solidFill>
              </a:defRPr>
            </a:lvl7pPr>
            <a:lvl8pPr marL="14552859" indent="0" algn="ctr">
              <a:buNone/>
              <a:defRPr>
                <a:solidFill>
                  <a:schemeClr val="tx1">
                    <a:tint val="75000"/>
                  </a:schemeClr>
                </a:solidFill>
              </a:defRPr>
            </a:lvl8pPr>
            <a:lvl9pPr marL="16631839"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16/04/2013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95788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16/04/2013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407229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2982" y="1701360"/>
            <a:ext cx="6812994" cy="36249656"/>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1513999" y="1701360"/>
            <a:ext cx="19934317" cy="36249656"/>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16/04/2013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306584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390A12E-F3EA-482D-BD05-9C492464D9A8}" type="datetimeFigureOut">
              <a:rPr lang="fr-BE" smtClean="0"/>
              <a:t>16/04/2013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17771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09" y="27300340"/>
            <a:ext cx="25737979" cy="8437929"/>
          </a:xfrm>
        </p:spPr>
        <p:txBody>
          <a:bodyPr anchor="t"/>
          <a:lstStyle>
            <a:lvl1pPr algn="l">
              <a:defRPr sz="18200" b="1" cap="all"/>
            </a:lvl1pPr>
          </a:lstStyle>
          <a:p>
            <a:r>
              <a:rPr lang="fr-FR" smtClean="0"/>
              <a:t>Modifiez le style du titre</a:t>
            </a:r>
            <a:endParaRPr lang="fr-BE"/>
          </a:p>
        </p:txBody>
      </p:sp>
      <p:sp>
        <p:nvSpPr>
          <p:cNvPr id="3" name="Espace réservé du texte 2"/>
          <p:cNvSpPr>
            <a:spLocks noGrp="1"/>
          </p:cNvSpPr>
          <p:nvPr>
            <p:ph type="body" idx="1"/>
          </p:nvPr>
        </p:nvSpPr>
        <p:spPr>
          <a:xfrm>
            <a:off x="2391909" y="18006821"/>
            <a:ext cx="25737979" cy="9293520"/>
          </a:xfrm>
        </p:spPr>
        <p:txBody>
          <a:bodyPr anchor="b"/>
          <a:lstStyle>
            <a:lvl1pPr marL="0" indent="0">
              <a:buNone/>
              <a:defRPr sz="9100">
                <a:solidFill>
                  <a:schemeClr val="tx1">
                    <a:tint val="75000"/>
                  </a:schemeClr>
                </a:solidFill>
              </a:defRPr>
            </a:lvl1pPr>
            <a:lvl2pPr marL="2078980" indent="0">
              <a:buNone/>
              <a:defRPr sz="8200">
                <a:solidFill>
                  <a:schemeClr val="tx1">
                    <a:tint val="75000"/>
                  </a:schemeClr>
                </a:solidFill>
              </a:defRPr>
            </a:lvl2pPr>
            <a:lvl3pPr marL="4157960" indent="0">
              <a:buNone/>
              <a:defRPr sz="7300">
                <a:solidFill>
                  <a:schemeClr val="tx1">
                    <a:tint val="75000"/>
                  </a:schemeClr>
                </a:solidFill>
              </a:defRPr>
            </a:lvl3pPr>
            <a:lvl4pPr marL="6236940" indent="0">
              <a:buNone/>
              <a:defRPr sz="6400">
                <a:solidFill>
                  <a:schemeClr val="tx1">
                    <a:tint val="75000"/>
                  </a:schemeClr>
                </a:solidFill>
              </a:defRPr>
            </a:lvl4pPr>
            <a:lvl5pPr marL="8315919" indent="0">
              <a:buNone/>
              <a:defRPr sz="6400">
                <a:solidFill>
                  <a:schemeClr val="tx1">
                    <a:tint val="75000"/>
                  </a:schemeClr>
                </a:solidFill>
              </a:defRPr>
            </a:lvl5pPr>
            <a:lvl6pPr marL="10394899" indent="0">
              <a:buNone/>
              <a:defRPr sz="6400">
                <a:solidFill>
                  <a:schemeClr val="tx1">
                    <a:tint val="75000"/>
                  </a:schemeClr>
                </a:solidFill>
              </a:defRPr>
            </a:lvl6pPr>
            <a:lvl7pPr marL="12473879" indent="0">
              <a:buNone/>
              <a:defRPr sz="6400">
                <a:solidFill>
                  <a:schemeClr val="tx1">
                    <a:tint val="75000"/>
                  </a:schemeClr>
                </a:solidFill>
              </a:defRPr>
            </a:lvl7pPr>
            <a:lvl8pPr marL="14552859" indent="0">
              <a:buNone/>
              <a:defRPr sz="6400">
                <a:solidFill>
                  <a:schemeClr val="tx1">
                    <a:tint val="75000"/>
                  </a:schemeClr>
                </a:solidFill>
              </a:defRPr>
            </a:lvl8pPr>
            <a:lvl9pPr marL="16631839"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390A12E-F3EA-482D-BD05-9C492464D9A8}" type="datetimeFigureOut">
              <a:rPr lang="fr-BE" smtClean="0"/>
              <a:t>16/04/2013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75870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1513999" y="9913094"/>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5392320" y="9913094"/>
            <a:ext cx="13373656" cy="28037922"/>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390A12E-F3EA-482D-BD05-9C492464D9A8}" type="datetimeFigureOut">
              <a:rPr lang="fr-BE" smtClean="0"/>
              <a:t>16/04/2013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26597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513999" y="9509883"/>
            <a:ext cx="13378914" cy="3963266"/>
          </a:xfrm>
        </p:spPr>
        <p:txBody>
          <a:bodyPr anchor="b"/>
          <a:lstStyle>
            <a:lvl1pPr marL="0" indent="0">
              <a:buNone/>
              <a:defRPr sz="10900" b="1"/>
            </a:lvl1pPr>
            <a:lvl2pPr marL="2078980" indent="0">
              <a:buNone/>
              <a:defRPr sz="9100" b="1"/>
            </a:lvl2pPr>
            <a:lvl3pPr marL="4157960" indent="0">
              <a:buNone/>
              <a:defRPr sz="8200" b="1"/>
            </a:lvl3pPr>
            <a:lvl4pPr marL="6236940" indent="0">
              <a:buNone/>
              <a:defRPr sz="7300" b="1"/>
            </a:lvl4pPr>
            <a:lvl5pPr marL="8315919" indent="0">
              <a:buNone/>
              <a:defRPr sz="7300" b="1"/>
            </a:lvl5pPr>
            <a:lvl6pPr marL="10394899" indent="0">
              <a:buNone/>
              <a:defRPr sz="7300" b="1"/>
            </a:lvl6pPr>
            <a:lvl7pPr marL="12473879" indent="0">
              <a:buNone/>
              <a:defRPr sz="7300" b="1"/>
            </a:lvl7pPr>
            <a:lvl8pPr marL="14552859" indent="0">
              <a:buNone/>
              <a:defRPr sz="7300" b="1"/>
            </a:lvl8pPr>
            <a:lvl9pPr marL="16631839"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1513999" y="13473149"/>
            <a:ext cx="13378914"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5381808" y="9509883"/>
            <a:ext cx="13384170" cy="3963266"/>
          </a:xfrm>
        </p:spPr>
        <p:txBody>
          <a:bodyPr anchor="b"/>
          <a:lstStyle>
            <a:lvl1pPr marL="0" indent="0">
              <a:buNone/>
              <a:defRPr sz="10900" b="1"/>
            </a:lvl1pPr>
            <a:lvl2pPr marL="2078980" indent="0">
              <a:buNone/>
              <a:defRPr sz="9100" b="1"/>
            </a:lvl2pPr>
            <a:lvl3pPr marL="4157960" indent="0">
              <a:buNone/>
              <a:defRPr sz="8200" b="1"/>
            </a:lvl3pPr>
            <a:lvl4pPr marL="6236940" indent="0">
              <a:buNone/>
              <a:defRPr sz="7300" b="1"/>
            </a:lvl4pPr>
            <a:lvl5pPr marL="8315919" indent="0">
              <a:buNone/>
              <a:defRPr sz="7300" b="1"/>
            </a:lvl5pPr>
            <a:lvl6pPr marL="10394899" indent="0">
              <a:buNone/>
              <a:defRPr sz="7300" b="1"/>
            </a:lvl6pPr>
            <a:lvl7pPr marL="12473879" indent="0">
              <a:buNone/>
              <a:defRPr sz="7300" b="1"/>
            </a:lvl7pPr>
            <a:lvl8pPr marL="14552859" indent="0">
              <a:buNone/>
              <a:defRPr sz="7300" b="1"/>
            </a:lvl8pPr>
            <a:lvl9pPr marL="16631839"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15381808" y="13473149"/>
            <a:ext cx="13384170" cy="24477863"/>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390A12E-F3EA-482D-BD05-9C492464D9A8}" type="datetimeFigureOut">
              <a:rPr lang="fr-BE" smtClean="0"/>
              <a:t>16/04/2013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37819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390A12E-F3EA-482D-BD05-9C492464D9A8}" type="datetimeFigureOut">
              <a:rPr lang="fr-BE" smtClean="0"/>
              <a:t>16/04/2013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77858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90A12E-F3EA-482D-BD05-9C492464D9A8}" type="datetimeFigureOut">
              <a:rPr lang="fr-BE" smtClean="0"/>
              <a:t>16/04/2013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4595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0" y="1691520"/>
            <a:ext cx="9961903" cy="7198792"/>
          </a:xfrm>
        </p:spPr>
        <p:txBody>
          <a:bodyPr anchor="b"/>
          <a:lstStyle>
            <a:lvl1pPr algn="l">
              <a:defRPr sz="9100" b="1"/>
            </a:lvl1pPr>
          </a:lstStyle>
          <a:p>
            <a:r>
              <a:rPr lang="fr-FR" smtClean="0"/>
              <a:t>Modifiez le style du titre</a:t>
            </a:r>
            <a:endParaRPr lang="fr-BE"/>
          </a:p>
        </p:txBody>
      </p:sp>
      <p:sp>
        <p:nvSpPr>
          <p:cNvPr id="3" name="Espace réservé du contenu 2"/>
          <p:cNvSpPr>
            <a:spLocks noGrp="1"/>
          </p:cNvSpPr>
          <p:nvPr>
            <p:ph idx="1"/>
          </p:nvPr>
        </p:nvSpPr>
        <p:spPr>
          <a:xfrm>
            <a:off x="11838629" y="1691523"/>
            <a:ext cx="16927347" cy="36259493"/>
          </a:xfrm>
        </p:spPr>
        <p:txBody>
          <a:bodyPr/>
          <a:lstStyle>
            <a:lvl1pPr>
              <a:defRPr sz="146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14000" y="8890315"/>
            <a:ext cx="9961903" cy="29060701"/>
          </a:xfrm>
        </p:spPr>
        <p:txBody>
          <a:bodyPr/>
          <a:lstStyle>
            <a:lvl1pPr marL="0" indent="0">
              <a:buNone/>
              <a:defRPr sz="6400"/>
            </a:lvl1pPr>
            <a:lvl2pPr marL="2078980" indent="0">
              <a:buNone/>
              <a:defRPr sz="5500"/>
            </a:lvl2pPr>
            <a:lvl3pPr marL="4157960" indent="0">
              <a:buNone/>
              <a:defRPr sz="4500"/>
            </a:lvl3pPr>
            <a:lvl4pPr marL="6236940" indent="0">
              <a:buNone/>
              <a:defRPr sz="4100"/>
            </a:lvl4pPr>
            <a:lvl5pPr marL="8315919" indent="0">
              <a:buNone/>
              <a:defRPr sz="4100"/>
            </a:lvl5pPr>
            <a:lvl6pPr marL="10394899" indent="0">
              <a:buNone/>
              <a:defRPr sz="4100"/>
            </a:lvl6pPr>
            <a:lvl7pPr marL="12473879" indent="0">
              <a:buNone/>
              <a:defRPr sz="4100"/>
            </a:lvl7pPr>
            <a:lvl8pPr marL="14552859" indent="0">
              <a:buNone/>
              <a:defRPr sz="4100"/>
            </a:lvl8pPr>
            <a:lvl9pPr marL="16631839"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90A12E-F3EA-482D-BD05-9C492464D9A8}" type="datetimeFigureOut">
              <a:rPr lang="fr-BE" smtClean="0"/>
              <a:t>16/04/2013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219496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739273"/>
            <a:ext cx="18167985" cy="3510889"/>
          </a:xfrm>
        </p:spPr>
        <p:txBody>
          <a:bodyPr anchor="b"/>
          <a:lstStyle>
            <a:lvl1pPr algn="l">
              <a:defRPr sz="9100" b="1"/>
            </a:lvl1pPr>
          </a:lstStyle>
          <a:p>
            <a:r>
              <a:rPr lang="fr-FR" smtClean="0"/>
              <a:t>Modifiez le style du titre</a:t>
            </a:r>
            <a:endParaRPr lang="fr-BE"/>
          </a:p>
        </p:txBody>
      </p:sp>
      <p:sp>
        <p:nvSpPr>
          <p:cNvPr id="3" name="Espace réservé pour une image  2"/>
          <p:cNvSpPr>
            <a:spLocks noGrp="1"/>
          </p:cNvSpPr>
          <p:nvPr>
            <p:ph type="pic" idx="1"/>
          </p:nvPr>
        </p:nvSpPr>
        <p:spPr>
          <a:xfrm>
            <a:off x="5935087" y="3796084"/>
            <a:ext cx="18167985" cy="25490805"/>
          </a:xfrm>
        </p:spPr>
        <p:txBody>
          <a:bodyPr/>
          <a:lstStyle>
            <a:lvl1pPr marL="0" indent="0">
              <a:buNone/>
              <a:defRPr sz="14600"/>
            </a:lvl1pPr>
            <a:lvl2pPr marL="2078980" indent="0">
              <a:buNone/>
              <a:defRPr sz="12700"/>
            </a:lvl2pPr>
            <a:lvl3pPr marL="4157960" indent="0">
              <a:buNone/>
              <a:defRPr sz="10900"/>
            </a:lvl3pPr>
            <a:lvl4pPr marL="6236940" indent="0">
              <a:buNone/>
              <a:defRPr sz="9100"/>
            </a:lvl4pPr>
            <a:lvl5pPr marL="8315919" indent="0">
              <a:buNone/>
              <a:defRPr sz="9100"/>
            </a:lvl5pPr>
            <a:lvl6pPr marL="10394899" indent="0">
              <a:buNone/>
              <a:defRPr sz="9100"/>
            </a:lvl6pPr>
            <a:lvl7pPr marL="12473879" indent="0">
              <a:buNone/>
              <a:defRPr sz="9100"/>
            </a:lvl7pPr>
            <a:lvl8pPr marL="14552859" indent="0">
              <a:buNone/>
              <a:defRPr sz="9100"/>
            </a:lvl8pPr>
            <a:lvl9pPr marL="16631839" indent="0">
              <a:buNone/>
              <a:defRPr sz="9100"/>
            </a:lvl9pPr>
          </a:lstStyle>
          <a:p>
            <a:endParaRPr lang="fr-BE"/>
          </a:p>
        </p:txBody>
      </p:sp>
      <p:sp>
        <p:nvSpPr>
          <p:cNvPr id="4" name="Espace réservé du texte 3"/>
          <p:cNvSpPr>
            <a:spLocks noGrp="1"/>
          </p:cNvSpPr>
          <p:nvPr>
            <p:ph type="body" sz="half" idx="2"/>
          </p:nvPr>
        </p:nvSpPr>
        <p:spPr>
          <a:xfrm>
            <a:off x="5935087" y="33250162"/>
            <a:ext cx="18167985" cy="4986046"/>
          </a:xfrm>
        </p:spPr>
        <p:txBody>
          <a:bodyPr/>
          <a:lstStyle>
            <a:lvl1pPr marL="0" indent="0">
              <a:buNone/>
              <a:defRPr sz="6400"/>
            </a:lvl1pPr>
            <a:lvl2pPr marL="2078980" indent="0">
              <a:buNone/>
              <a:defRPr sz="5500"/>
            </a:lvl2pPr>
            <a:lvl3pPr marL="4157960" indent="0">
              <a:buNone/>
              <a:defRPr sz="4500"/>
            </a:lvl3pPr>
            <a:lvl4pPr marL="6236940" indent="0">
              <a:buNone/>
              <a:defRPr sz="4100"/>
            </a:lvl4pPr>
            <a:lvl5pPr marL="8315919" indent="0">
              <a:buNone/>
              <a:defRPr sz="4100"/>
            </a:lvl5pPr>
            <a:lvl6pPr marL="10394899" indent="0">
              <a:buNone/>
              <a:defRPr sz="4100"/>
            </a:lvl6pPr>
            <a:lvl7pPr marL="12473879" indent="0">
              <a:buNone/>
              <a:defRPr sz="4100"/>
            </a:lvl7pPr>
            <a:lvl8pPr marL="14552859" indent="0">
              <a:buNone/>
              <a:defRPr sz="4100"/>
            </a:lvl8pPr>
            <a:lvl9pPr marL="16631839"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390A12E-F3EA-482D-BD05-9C492464D9A8}" type="datetimeFigureOut">
              <a:rPr lang="fr-BE" smtClean="0"/>
              <a:t>16/04/2013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FDA3A303-299E-4068-B816-A3B044E93954}" type="slidenum">
              <a:rPr lang="fr-BE" smtClean="0"/>
              <a:t>‹N°›</a:t>
            </a:fld>
            <a:endParaRPr lang="fr-BE"/>
          </a:p>
        </p:txBody>
      </p:sp>
    </p:spTree>
    <p:extLst>
      <p:ext uri="{BB962C8B-B14F-4D97-AF65-F5344CB8AC3E}">
        <p14:creationId xmlns:p14="http://schemas.microsoft.com/office/powerpoint/2010/main" val="12031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01357"/>
            <a:ext cx="27251978" cy="7080779"/>
          </a:xfrm>
          <a:prstGeom prst="rect">
            <a:avLst/>
          </a:prstGeom>
        </p:spPr>
        <p:txBody>
          <a:bodyPr vert="horz" lIns="415796" tIns="207898" rIns="415796" bIns="207898"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513999" y="9913094"/>
            <a:ext cx="27251978" cy="28037922"/>
          </a:xfrm>
          <a:prstGeom prst="rect">
            <a:avLst/>
          </a:prstGeom>
        </p:spPr>
        <p:txBody>
          <a:bodyPr vert="horz" lIns="415796" tIns="207898" rIns="415796" bIns="20789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513999" y="39377003"/>
            <a:ext cx="7065328" cy="2261916"/>
          </a:xfrm>
          <a:prstGeom prst="rect">
            <a:avLst/>
          </a:prstGeom>
        </p:spPr>
        <p:txBody>
          <a:bodyPr vert="horz" lIns="415796" tIns="207898" rIns="415796" bIns="207898" rtlCol="0" anchor="ctr"/>
          <a:lstStyle>
            <a:lvl1pPr algn="l">
              <a:defRPr sz="5500">
                <a:solidFill>
                  <a:schemeClr val="tx1">
                    <a:tint val="75000"/>
                  </a:schemeClr>
                </a:solidFill>
              </a:defRPr>
            </a:lvl1pPr>
          </a:lstStyle>
          <a:p>
            <a:fld id="{A390A12E-F3EA-482D-BD05-9C492464D9A8}" type="datetimeFigureOut">
              <a:rPr lang="fr-BE" smtClean="0"/>
              <a:t>16/04/2013</a:t>
            </a:fld>
            <a:endParaRPr lang="fr-BE"/>
          </a:p>
        </p:txBody>
      </p:sp>
      <p:sp>
        <p:nvSpPr>
          <p:cNvPr id="5" name="Espace réservé du pied de page 4"/>
          <p:cNvSpPr>
            <a:spLocks noGrp="1"/>
          </p:cNvSpPr>
          <p:nvPr>
            <p:ph type="ftr" sz="quarter" idx="3"/>
          </p:nvPr>
        </p:nvSpPr>
        <p:spPr>
          <a:xfrm>
            <a:off x="10345658" y="39377003"/>
            <a:ext cx="9588659" cy="2261916"/>
          </a:xfrm>
          <a:prstGeom prst="rect">
            <a:avLst/>
          </a:prstGeom>
        </p:spPr>
        <p:txBody>
          <a:bodyPr vert="horz" lIns="415796" tIns="207898" rIns="415796" bIns="207898" rtlCol="0" anchor="ctr"/>
          <a:lstStyle>
            <a:lvl1pPr algn="ctr">
              <a:defRPr sz="5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700649" y="39377003"/>
            <a:ext cx="7065328" cy="2261916"/>
          </a:xfrm>
          <a:prstGeom prst="rect">
            <a:avLst/>
          </a:prstGeom>
        </p:spPr>
        <p:txBody>
          <a:bodyPr vert="horz" lIns="415796" tIns="207898" rIns="415796" bIns="207898" rtlCol="0" anchor="ctr"/>
          <a:lstStyle>
            <a:lvl1pPr algn="r">
              <a:defRPr sz="5500">
                <a:solidFill>
                  <a:schemeClr val="tx1">
                    <a:tint val="75000"/>
                  </a:schemeClr>
                </a:solidFill>
              </a:defRPr>
            </a:lvl1pPr>
          </a:lstStyle>
          <a:p>
            <a:fld id="{FDA3A303-299E-4068-B816-A3B044E93954}" type="slidenum">
              <a:rPr lang="fr-BE" smtClean="0"/>
              <a:t>‹N°›</a:t>
            </a:fld>
            <a:endParaRPr lang="fr-BE"/>
          </a:p>
        </p:txBody>
      </p:sp>
    </p:spTree>
    <p:extLst>
      <p:ext uri="{BB962C8B-B14F-4D97-AF65-F5344CB8AC3E}">
        <p14:creationId xmlns:p14="http://schemas.microsoft.com/office/powerpoint/2010/main" val="2327869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7960" rtl="0" eaLnBrk="1" latinLnBrk="0" hangingPunct="1">
        <a:spcBef>
          <a:spcPct val="0"/>
        </a:spcBef>
        <a:buNone/>
        <a:defRPr sz="20000" kern="1200">
          <a:solidFill>
            <a:schemeClr val="tx1"/>
          </a:solidFill>
          <a:latin typeface="+mj-lt"/>
          <a:ea typeface="+mj-ea"/>
          <a:cs typeface="+mj-cs"/>
        </a:defRPr>
      </a:lvl1pPr>
    </p:titleStyle>
    <p:bodyStyle>
      <a:lvl1pPr marL="1559235" indent="-1559235" algn="l" defTabSz="4157960"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78342" indent="-1299362" algn="l" defTabSz="4157960" rtl="0" eaLnBrk="1" latinLnBrk="0" hangingPunct="1">
        <a:spcBef>
          <a:spcPct val="20000"/>
        </a:spcBef>
        <a:buFont typeface="Arial" pitchFamily="34" charset="0"/>
        <a:buChar char="–"/>
        <a:defRPr sz="12700" kern="1200">
          <a:solidFill>
            <a:schemeClr val="tx1"/>
          </a:solidFill>
          <a:latin typeface="+mn-lt"/>
          <a:ea typeface="+mn-ea"/>
          <a:cs typeface="+mn-cs"/>
        </a:defRPr>
      </a:lvl2pPr>
      <a:lvl3pPr marL="5197450" indent="-1039490" algn="l" defTabSz="4157960"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2764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5540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3438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1336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59234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671329" indent="-1039490" algn="l" defTabSz="4157960"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57960" rtl="0" eaLnBrk="1" latinLnBrk="0" hangingPunct="1">
        <a:defRPr sz="8200" kern="1200">
          <a:solidFill>
            <a:schemeClr val="tx1"/>
          </a:solidFill>
          <a:latin typeface="+mn-lt"/>
          <a:ea typeface="+mn-ea"/>
          <a:cs typeface="+mn-cs"/>
        </a:defRPr>
      </a:lvl1pPr>
      <a:lvl2pPr marL="2078980" algn="l" defTabSz="4157960" rtl="0" eaLnBrk="1" latinLnBrk="0" hangingPunct="1">
        <a:defRPr sz="8200" kern="1200">
          <a:solidFill>
            <a:schemeClr val="tx1"/>
          </a:solidFill>
          <a:latin typeface="+mn-lt"/>
          <a:ea typeface="+mn-ea"/>
          <a:cs typeface="+mn-cs"/>
        </a:defRPr>
      </a:lvl2pPr>
      <a:lvl3pPr marL="4157960" algn="l" defTabSz="4157960" rtl="0" eaLnBrk="1" latinLnBrk="0" hangingPunct="1">
        <a:defRPr sz="8200" kern="1200">
          <a:solidFill>
            <a:schemeClr val="tx1"/>
          </a:solidFill>
          <a:latin typeface="+mn-lt"/>
          <a:ea typeface="+mn-ea"/>
          <a:cs typeface="+mn-cs"/>
        </a:defRPr>
      </a:lvl3pPr>
      <a:lvl4pPr marL="6236940" algn="l" defTabSz="4157960" rtl="0" eaLnBrk="1" latinLnBrk="0" hangingPunct="1">
        <a:defRPr sz="8200" kern="1200">
          <a:solidFill>
            <a:schemeClr val="tx1"/>
          </a:solidFill>
          <a:latin typeface="+mn-lt"/>
          <a:ea typeface="+mn-ea"/>
          <a:cs typeface="+mn-cs"/>
        </a:defRPr>
      </a:lvl4pPr>
      <a:lvl5pPr marL="8315919" algn="l" defTabSz="4157960" rtl="0" eaLnBrk="1" latinLnBrk="0" hangingPunct="1">
        <a:defRPr sz="8200" kern="1200">
          <a:solidFill>
            <a:schemeClr val="tx1"/>
          </a:solidFill>
          <a:latin typeface="+mn-lt"/>
          <a:ea typeface="+mn-ea"/>
          <a:cs typeface="+mn-cs"/>
        </a:defRPr>
      </a:lvl5pPr>
      <a:lvl6pPr marL="10394899" algn="l" defTabSz="4157960" rtl="0" eaLnBrk="1" latinLnBrk="0" hangingPunct="1">
        <a:defRPr sz="8200" kern="1200">
          <a:solidFill>
            <a:schemeClr val="tx1"/>
          </a:solidFill>
          <a:latin typeface="+mn-lt"/>
          <a:ea typeface="+mn-ea"/>
          <a:cs typeface="+mn-cs"/>
        </a:defRPr>
      </a:lvl6pPr>
      <a:lvl7pPr marL="12473879" algn="l" defTabSz="4157960" rtl="0" eaLnBrk="1" latinLnBrk="0" hangingPunct="1">
        <a:defRPr sz="8200" kern="1200">
          <a:solidFill>
            <a:schemeClr val="tx1"/>
          </a:solidFill>
          <a:latin typeface="+mn-lt"/>
          <a:ea typeface="+mn-ea"/>
          <a:cs typeface="+mn-cs"/>
        </a:defRPr>
      </a:lvl7pPr>
      <a:lvl8pPr marL="14552859" algn="l" defTabSz="4157960" rtl="0" eaLnBrk="1" latinLnBrk="0" hangingPunct="1">
        <a:defRPr sz="8200" kern="1200">
          <a:solidFill>
            <a:schemeClr val="tx1"/>
          </a:solidFill>
          <a:latin typeface="+mn-lt"/>
          <a:ea typeface="+mn-ea"/>
          <a:cs typeface="+mn-cs"/>
        </a:defRPr>
      </a:lvl8pPr>
      <a:lvl9pPr marL="16631839" algn="l" defTabSz="415796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9.tiff"/><Relationship Id="rId18" Type="http://schemas.openxmlformats.org/officeDocument/2006/relationships/image" Target="../media/image14.tiff"/><Relationship Id="rId26" Type="http://schemas.openxmlformats.org/officeDocument/2006/relationships/image" Target="../media/image20.tiff"/><Relationship Id="rId3" Type="http://schemas.openxmlformats.org/officeDocument/2006/relationships/image" Target="../media/image3.png"/><Relationship Id="rId21" Type="http://schemas.openxmlformats.org/officeDocument/2006/relationships/image" Target="../media/image17.tiff"/><Relationship Id="rId7" Type="http://schemas.openxmlformats.org/officeDocument/2006/relationships/image" Target="../media/image1.wmf"/><Relationship Id="rId12" Type="http://schemas.openxmlformats.org/officeDocument/2006/relationships/image" Target="../media/image8.tiff"/><Relationship Id="rId17" Type="http://schemas.openxmlformats.org/officeDocument/2006/relationships/image" Target="../media/image13.tiff"/><Relationship Id="rId25" Type="http://schemas.openxmlformats.org/officeDocument/2006/relationships/image" Target="../media/image19.tiff"/><Relationship Id="rId2" Type="http://schemas.openxmlformats.org/officeDocument/2006/relationships/slideLayout" Target="../slideLayouts/slideLayout7.xml"/><Relationship Id="rId16" Type="http://schemas.openxmlformats.org/officeDocument/2006/relationships/image" Target="../media/image12.tiff"/><Relationship Id="rId20" Type="http://schemas.openxmlformats.org/officeDocument/2006/relationships/image" Target="../media/image16.tiff"/><Relationship Id="rId29" Type="http://schemas.openxmlformats.org/officeDocument/2006/relationships/image" Target="../media/image23.tif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tiff"/><Relationship Id="rId24" Type="http://schemas.openxmlformats.org/officeDocument/2006/relationships/oleObject" Target="../embeddings/oleObject4.bin"/><Relationship Id="rId32" Type="http://schemas.openxmlformats.org/officeDocument/2006/relationships/image" Target="../media/image26.tiff"/><Relationship Id="rId5" Type="http://schemas.openxmlformats.org/officeDocument/2006/relationships/image" Target="../media/image5.tif"/><Relationship Id="rId15" Type="http://schemas.openxmlformats.org/officeDocument/2006/relationships/image" Target="../media/image11.tiff"/><Relationship Id="rId23" Type="http://schemas.openxmlformats.org/officeDocument/2006/relationships/oleObject" Target="../embeddings/oleObject3.bin"/><Relationship Id="rId28" Type="http://schemas.openxmlformats.org/officeDocument/2006/relationships/image" Target="../media/image22.tiff"/><Relationship Id="rId10" Type="http://schemas.openxmlformats.org/officeDocument/2006/relationships/image" Target="../media/image6.tiff"/><Relationship Id="rId19" Type="http://schemas.openxmlformats.org/officeDocument/2006/relationships/image" Target="../media/image15.tiff"/><Relationship Id="rId31" Type="http://schemas.openxmlformats.org/officeDocument/2006/relationships/image" Target="../media/image25.tiff"/><Relationship Id="rId4" Type="http://schemas.openxmlformats.org/officeDocument/2006/relationships/image" Target="../media/image4.jpeg"/><Relationship Id="rId9" Type="http://schemas.openxmlformats.org/officeDocument/2006/relationships/image" Target="../media/image2.wmf"/><Relationship Id="rId14" Type="http://schemas.openxmlformats.org/officeDocument/2006/relationships/image" Target="../media/image10.tiff"/><Relationship Id="rId22" Type="http://schemas.openxmlformats.org/officeDocument/2006/relationships/image" Target="../media/image18.png"/><Relationship Id="rId27" Type="http://schemas.openxmlformats.org/officeDocument/2006/relationships/image" Target="../media/image21.tiff"/><Relationship Id="rId30" Type="http://schemas.openxmlformats.org/officeDocument/2006/relationships/image" Target="../media/image2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3"/>
          <p:cNvSpPr>
            <a:spLocks noChangeArrowheads="1"/>
          </p:cNvSpPr>
          <p:nvPr/>
        </p:nvSpPr>
        <p:spPr bwMode="auto">
          <a:xfrm>
            <a:off x="293118" y="432025"/>
            <a:ext cx="29718590" cy="669674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p>
        </p:txBody>
      </p:sp>
      <p:sp>
        <p:nvSpPr>
          <p:cNvPr id="5" name="Text Box 7"/>
          <p:cNvSpPr txBox="1">
            <a:spLocks noChangeArrowheads="1"/>
          </p:cNvSpPr>
          <p:nvPr/>
        </p:nvSpPr>
        <p:spPr bwMode="auto">
          <a:xfrm>
            <a:off x="990600" y="989296"/>
            <a:ext cx="28406971" cy="527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ctr" eaLnBrk="0" hangingPunct="0"/>
            <a:r>
              <a:rPr lang="en-GB" sz="6600" b="1" dirty="0" smtClean="0">
                <a:latin typeface="Arial" pitchFamily="34" charset="0"/>
                <a:cs typeface="Arial" pitchFamily="34" charset="0"/>
              </a:rPr>
              <a:t>Hyperpolarization-activated </a:t>
            </a:r>
            <a:r>
              <a:rPr lang="en-GB" sz="6600" b="1" dirty="0" err="1" smtClean="0">
                <a:latin typeface="Arial" pitchFamily="34" charset="0"/>
                <a:cs typeface="Arial" pitchFamily="34" charset="0"/>
              </a:rPr>
              <a:t>cation</a:t>
            </a:r>
            <a:r>
              <a:rPr lang="en-GB" sz="6600" b="1" dirty="0" smtClean="0">
                <a:latin typeface="Arial" pitchFamily="34" charset="0"/>
                <a:cs typeface="Arial" pitchFamily="34" charset="0"/>
              </a:rPr>
              <a:t> currents </a:t>
            </a:r>
            <a:r>
              <a:rPr lang="en-GB" sz="6600" b="1" i="1" dirty="0" err="1" smtClean="0">
                <a:latin typeface="Arial" pitchFamily="34" charset="0"/>
                <a:cs typeface="Arial" pitchFamily="34" charset="0"/>
              </a:rPr>
              <a:t>I</a:t>
            </a:r>
            <a:r>
              <a:rPr lang="en-GB" sz="6600" baseline="-25000" dirty="0" err="1" smtClean="0">
                <a:latin typeface="Arial" pitchFamily="34" charset="0"/>
                <a:cs typeface="Arial" pitchFamily="34" charset="0"/>
              </a:rPr>
              <a:t>h</a:t>
            </a:r>
            <a:r>
              <a:rPr lang="en-GB" sz="6600" b="1" dirty="0" smtClean="0">
                <a:latin typeface="Arial" pitchFamily="34" charset="0"/>
                <a:cs typeface="Arial" pitchFamily="34" charset="0"/>
              </a:rPr>
              <a:t> influence synaptic integration properties in </a:t>
            </a:r>
            <a:r>
              <a:rPr lang="en-GB" sz="6600" b="1" dirty="0" err="1" smtClean="0">
                <a:latin typeface="Arial" pitchFamily="34" charset="0"/>
                <a:cs typeface="Arial" pitchFamily="34" charset="0"/>
              </a:rPr>
              <a:t>substantia</a:t>
            </a:r>
            <a:r>
              <a:rPr lang="en-GB" sz="6600" b="1" dirty="0" smtClean="0">
                <a:latin typeface="Arial" pitchFamily="34" charset="0"/>
                <a:cs typeface="Arial" pitchFamily="34" charset="0"/>
              </a:rPr>
              <a:t> </a:t>
            </a:r>
            <a:r>
              <a:rPr lang="en-GB" sz="6600" b="1" dirty="0" err="1" smtClean="0">
                <a:latin typeface="Arial" pitchFamily="34" charset="0"/>
                <a:cs typeface="Arial" pitchFamily="34" charset="0"/>
              </a:rPr>
              <a:t>nigra</a:t>
            </a:r>
            <a:r>
              <a:rPr lang="en-GB" sz="6600" b="1" dirty="0" smtClean="0">
                <a:latin typeface="Arial" pitchFamily="34" charset="0"/>
                <a:cs typeface="Arial" pitchFamily="34" charset="0"/>
              </a:rPr>
              <a:t> dopamine neurons</a:t>
            </a:r>
          </a:p>
          <a:p>
            <a:pPr algn="ctr" eaLnBrk="0" hangingPunct="0"/>
            <a:endParaRPr lang="en-GB" sz="2800" b="1" dirty="0" smtClean="0">
              <a:latin typeface="Arial" pitchFamily="34" charset="0"/>
              <a:cs typeface="Arial" pitchFamily="34" charset="0"/>
            </a:endParaRPr>
          </a:p>
          <a:p>
            <a:pPr algn="ctr"/>
            <a:r>
              <a:rPr lang="en-US" sz="5400" dirty="0" smtClean="0">
                <a:latin typeface="Arial" pitchFamily="34" charset="0"/>
                <a:cs typeface="Arial" pitchFamily="34" charset="0"/>
              </a:rPr>
              <a:t>Dominique Engel and Vincent </a:t>
            </a:r>
            <a:r>
              <a:rPr lang="en-US" sz="5400" dirty="0" err="1" smtClean="0">
                <a:latin typeface="Arial" pitchFamily="34" charset="0"/>
                <a:cs typeface="Arial" pitchFamily="34" charset="0"/>
              </a:rPr>
              <a:t>Seutin</a:t>
            </a:r>
            <a:endParaRPr lang="en-US" sz="5400" dirty="0" smtClean="0">
              <a:latin typeface="Arial" pitchFamily="34" charset="0"/>
              <a:cs typeface="Arial" pitchFamily="34" charset="0"/>
            </a:endParaRPr>
          </a:p>
          <a:p>
            <a:pPr algn="ctr"/>
            <a:endParaRPr lang="en-US" sz="5400" dirty="0" smtClean="0">
              <a:latin typeface="Arial" pitchFamily="34" charset="0"/>
              <a:cs typeface="Arial" pitchFamily="34" charset="0"/>
            </a:endParaRPr>
          </a:p>
          <a:p>
            <a:pPr algn="ctr"/>
            <a:r>
              <a:rPr lang="en-US" sz="4800" i="1" dirty="0" smtClean="0">
                <a:latin typeface="Arial" pitchFamily="34" charset="0"/>
                <a:cs typeface="Arial" pitchFamily="34" charset="0"/>
              </a:rPr>
              <a:t>GIGA-Neurosciences, Electrophysiology unit, B-4000 Liège, Belgium</a:t>
            </a:r>
            <a:endParaRPr lang="en-US" sz="4800" i="1" dirty="0">
              <a:latin typeface="Arial" pitchFamily="34" charset="0"/>
              <a:cs typeface="Arial" pitchFamily="34" charset="0"/>
            </a:endParaRPr>
          </a:p>
        </p:txBody>
      </p:sp>
      <p:pic>
        <p:nvPicPr>
          <p:cNvPr id="6" name="Picture 4" descr="FRS-FNRS_rose_transp"/>
          <p:cNvPicPr>
            <a:picLocks noChangeAspect="1" noChangeArrowheads="1"/>
          </p:cNvPicPr>
          <p:nvPr/>
        </p:nvPicPr>
        <p:blipFill>
          <a:blip r:embed="rId3" cstate="print"/>
          <a:srcRect/>
          <a:stretch>
            <a:fillRect/>
          </a:stretch>
        </p:blipFill>
        <p:spPr bwMode="auto">
          <a:xfrm>
            <a:off x="25890281" y="3916073"/>
            <a:ext cx="3507290" cy="2204584"/>
          </a:xfrm>
          <a:prstGeom prst="rect">
            <a:avLst/>
          </a:prstGeom>
          <a:noFill/>
        </p:spPr>
      </p:pic>
      <p:pic>
        <p:nvPicPr>
          <p:cNvPr id="7" name="Picture 2" descr="http://www.giga.ulg.ac.be/jcms/prod_26479/giga-logo"/>
          <p:cNvPicPr>
            <a:picLocks noChangeAspect="1" noChangeArrowheads="1"/>
          </p:cNvPicPr>
          <p:nvPr/>
        </p:nvPicPr>
        <p:blipFill>
          <a:blip r:embed="rId4" cstate="print"/>
          <a:srcRect/>
          <a:stretch>
            <a:fillRect/>
          </a:stretch>
        </p:blipFill>
        <p:spPr bwMode="auto">
          <a:xfrm>
            <a:off x="666379" y="3350398"/>
            <a:ext cx="3540877" cy="2986283"/>
          </a:xfrm>
          <a:prstGeom prst="rect">
            <a:avLst/>
          </a:prstGeom>
          <a:noFill/>
        </p:spPr>
      </p:pic>
      <p:sp>
        <p:nvSpPr>
          <p:cNvPr id="8" name="AutoShape 58"/>
          <p:cNvSpPr>
            <a:spLocks noChangeArrowheads="1"/>
          </p:cNvSpPr>
          <p:nvPr/>
        </p:nvSpPr>
        <p:spPr bwMode="auto">
          <a:xfrm>
            <a:off x="293118" y="15409912"/>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9" name="AutoShape 58"/>
          <p:cNvSpPr>
            <a:spLocks noChangeArrowheads="1"/>
          </p:cNvSpPr>
          <p:nvPr/>
        </p:nvSpPr>
        <p:spPr bwMode="auto">
          <a:xfrm>
            <a:off x="15324792" y="15409912"/>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r>
              <a:rPr lang="fr-FR" sz="10700" b="1" dirty="0" smtClean="0">
                <a:latin typeface="Arial" charset="0"/>
              </a:rPr>
              <a:t> ()</a:t>
            </a:r>
            <a:endParaRPr lang="fr-FR" sz="10700" b="1" dirty="0">
              <a:latin typeface="Arial" charset="0"/>
            </a:endParaRPr>
          </a:p>
        </p:txBody>
      </p:sp>
      <p:sp>
        <p:nvSpPr>
          <p:cNvPr id="10" name="AutoShape 58"/>
          <p:cNvSpPr>
            <a:spLocks noChangeArrowheads="1"/>
          </p:cNvSpPr>
          <p:nvPr/>
        </p:nvSpPr>
        <p:spPr bwMode="auto">
          <a:xfrm>
            <a:off x="293119" y="24410912"/>
            <a:ext cx="14648842"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11" name="AutoShape 58"/>
          <p:cNvSpPr>
            <a:spLocks noChangeArrowheads="1"/>
          </p:cNvSpPr>
          <p:nvPr/>
        </p:nvSpPr>
        <p:spPr bwMode="auto">
          <a:xfrm>
            <a:off x="15324793" y="24410912"/>
            <a:ext cx="14648842"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dirty="0">
              <a:latin typeface="Arial" charset="0"/>
            </a:endParaRPr>
          </a:p>
        </p:txBody>
      </p:sp>
      <p:sp>
        <p:nvSpPr>
          <p:cNvPr id="12" name="AutoShape 58"/>
          <p:cNvSpPr>
            <a:spLocks noChangeArrowheads="1"/>
          </p:cNvSpPr>
          <p:nvPr/>
        </p:nvSpPr>
        <p:spPr bwMode="auto">
          <a:xfrm>
            <a:off x="293118" y="33411689"/>
            <a:ext cx="14648843"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dirty="0">
              <a:latin typeface="Arial" charset="0"/>
            </a:endParaRPr>
          </a:p>
        </p:txBody>
      </p:sp>
      <p:sp>
        <p:nvSpPr>
          <p:cNvPr id="13" name="AutoShape 58"/>
          <p:cNvSpPr>
            <a:spLocks noChangeArrowheads="1"/>
          </p:cNvSpPr>
          <p:nvPr/>
        </p:nvSpPr>
        <p:spPr bwMode="auto">
          <a:xfrm>
            <a:off x="15324792" y="33411689"/>
            <a:ext cx="14686916" cy="8568729"/>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400" b="1" dirty="0">
              <a:latin typeface="Arial" charset="0"/>
            </a:endParaRPr>
          </a:p>
        </p:txBody>
      </p:sp>
      <p:sp>
        <p:nvSpPr>
          <p:cNvPr id="14" name="AutoShape 74"/>
          <p:cNvSpPr>
            <a:spLocks noChangeArrowheads="1"/>
          </p:cNvSpPr>
          <p:nvPr/>
        </p:nvSpPr>
        <p:spPr bwMode="auto">
          <a:xfrm>
            <a:off x="293118" y="7594364"/>
            <a:ext cx="14648843" cy="7383277"/>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a:latin typeface="Arial" charset="0"/>
            </a:endParaRPr>
          </a:p>
        </p:txBody>
      </p:sp>
      <p:sp>
        <p:nvSpPr>
          <p:cNvPr id="16" name="AutoShape 74"/>
          <p:cNvSpPr>
            <a:spLocks noChangeArrowheads="1"/>
          </p:cNvSpPr>
          <p:nvPr/>
        </p:nvSpPr>
        <p:spPr bwMode="auto">
          <a:xfrm>
            <a:off x="15324792" y="7594363"/>
            <a:ext cx="14648843" cy="7383278"/>
          </a:xfrm>
          <a:prstGeom prst="roundRect">
            <a:avLst>
              <a:gd name="adj" fmla="val 744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517" tIns="204259" rIns="408517" bIns="204259" anchor="ctr"/>
          <a:lstStyle/>
          <a:p>
            <a:pPr defTabSz="4084638"/>
            <a:endParaRPr lang="fr-FR" sz="10700" b="1" dirty="0">
              <a:latin typeface="Arial" charset="0"/>
            </a:endParaRPr>
          </a:p>
        </p:txBody>
      </p:sp>
      <p:grpSp>
        <p:nvGrpSpPr>
          <p:cNvPr id="17" name="Group 174"/>
          <p:cNvGrpSpPr>
            <a:grpSpLocks/>
          </p:cNvGrpSpPr>
          <p:nvPr/>
        </p:nvGrpSpPr>
        <p:grpSpPr bwMode="auto">
          <a:xfrm>
            <a:off x="533400" y="15697721"/>
            <a:ext cx="1219200" cy="1219200"/>
            <a:chOff x="192" y="4848"/>
            <a:chExt cx="768" cy="768"/>
          </a:xfrm>
        </p:grpSpPr>
        <p:sp>
          <p:nvSpPr>
            <p:cNvPr id="18" name="Oval 173"/>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19" name="Text Box 172"/>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dirty="0">
                  <a:latin typeface="Arial" charset="0"/>
                </a:rPr>
                <a:t>1</a:t>
              </a:r>
            </a:p>
          </p:txBody>
        </p:sp>
      </p:grpSp>
      <p:grpSp>
        <p:nvGrpSpPr>
          <p:cNvPr id="20" name="Group 178"/>
          <p:cNvGrpSpPr>
            <a:grpSpLocks/>
          </p:cNvGrpSpPr>
          <p:nvPr/>
        </p:nvGrpSpPr>
        <p:grpSpPr bwMode="auto">
          <a:xfrm>
            <a:off x="15572035" y="15697721"/>
            <a:ext cx="1219200" cy="1219200"/>
            <a:chOff x="192" y="4848"/>
            <a:chExt cx="768" cy="768"/>
          </a:xfrm>
        </p:grpSpPr>
        <p:sp>
          <p:nvSpPr>
            <p:cNvPr id="21" name="Oval 179"/>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2" name="Text Box 180"/>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2</a:t>
              </a:r>
            </a:p>
          </p:txBody>
        </p:sp>
      </p:grpSp>
      <p:grpSp>
        <p:nvGrpSpPr>
          <p:cNvPr id="23" name="Group 175"/>
          <p:cNvGrpSpPr>
            <a:grpSpLocks/>
          </p:cNvGrpSpPr>
          <p:nvPr/>
        </p:nvGrpSpPr>
        <p:grpSpPr bwMode="auto">
          <a:xfrm>
            <a:off x="532606" y="24626713"/>
            <a:ext cx="1219200" cy="1219200"/>
            <a:chOff x="192" y="4848"/>
            <a:chExt cx="768" cy="768"/>
          </a:xfrm>
        </p:grpSpPr>
        <p:sp>
          <p:nvSpPr>
            <p:cNvPr id="24" name="Oval 176"/>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5" name="Text Box 177"/>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3</a:t>
              </a:r>
            </a:p>
          </p:txBody>
        </p:sp>
      </p:grpSp>
      <p:grpSp>
        <p:nvGrpSpPr>
          <p:cNvPr id="26" name="Group 184"/>
          <p:cNvGrpSpPr>
            <a:grpSpLocks/>
          </p:cNvGrpSpPr>
          <p:nvPr/>
        </p:nvGrpSpPr>
        <p:grpSpPr bwMode="auto">
          <a:xfrm>
            <a:off x="15572035" y="24662580"/>
            <a:ext cx="1219200" cy="1219200"/>
            <a:chOff x="192" y="4848"/>
            <a:chExt cx="768" cy="768"/>
          </a:xfrm>
        </p:grpSpPr>
        <p:sp>
          <p:nvSpPr>
            <p:cNvPr id="27" name="Oval 185"/>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8" name="Text Box 186"/>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4</a:t>
              </a:r>
            </a:p>
          </p:txBody>
        </p:sp>
      </p:grpSp>
      <p:grpSp>
        <p:nvGrpSpPr>
          <p:cNvPr id="29" name="Group 181"/>
          <p:cNvGrpSpPr>
            <a:grpSpLocks/>
          </p:cNvGrpSpPr>
          <p:nvPr/>
        </p:nvGrpSpPr>
        <p:grpSpPr bwMode="auto">
          <a:xfrm>
            <a:off x="533400" y="33771729"/>
            <a:ext cx="1219200" cy="1219200"/>
            <a:chOff x="192" y="4848"/>
            <a:chExt cx="768" cy="768"/>
          </a:xfrm>
        </p:grpSpPr>
        <p:sp>
          <p:nvSpPr>
            <p:cNvPr id="30" name="Oval 182"/>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31" name="Text Box 183"/>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5</a:t>
              </a:r>
            </a:p>
          </p:txBody>
        </p:sp>
      </p:grpSp>
      <p:grpSp>
        <p:nvGrpSpPr>
          <p:cNvPr id="32" name="Group 187"/>
          <p:cNvGrpSpPr>
            <a:grpSpLocks/>
          </p:cNvGrpSpPr>
          <p:nvPr/>
        </p:nvGrpSpPr>
        <p:grpSpPr bwMode="auto">
          <a:xfrm>
            <a:off x="15572035" y="33581675"/>
            <a:ext cx="1219200" cy="1219200"/>
            <a:chOff x="192" y="4848"/>
            <a:chExt cx="768" cy="768"/>
          </a:xfrm>
        </p:grpSpPr>
        <p:sp>
          <p:nvSpPr>
            <p:cNvPr id="33" name="Oval 188"/>
            <p:cNvSpPr>
              <a:spLocks noChangeArrowheads="1"/>
            </p:cNvSpPr>
            <p:nvPr/>
          </p:nvSpPr>
          <p:spPr bwMode="auto">
            <a:xfrm>
              <a:off x="192" y="4848"/>
              <a:ext cx="768" cy="76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34" name="Text Box 189"/>
            <p:cNvSpPr txBox="1">
              <a:spLocks noChangeArrowheads="1"/>
            </p:cNvSpPr>
            <p:nvPr/>
          </p:nvSpPr>
          <p:spPr bwMode="auto">
            <a:xfrm>
              <a:off x="384" y="4886"/>
              <a:ext cx="383"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000" b="1">
                  <a:latin typeface="Arial" charset="0"/>
                </a:rPr>
                <a:t>6</a:t>
              </a:r>
            </a:p>
          </p:txBody>
        </p:sp>
      </p:grpSp>
      <p:grpSp>
        <p:nvGrpSpPr>
          <p:cNvPr id="44" name="Groupe 43"/>
          <p:cNvGrpSpPr/>
          <p:nvPr/>
        </p:nvGrpSpPr>
        <p:grpSpPr>
          <a:xfrm>
            <a:off x="2590786" y="15714166"/>
            <a:ext cx="5671914" cy="5839150"/>
            <a:chOff x="2783809" y="15697721"/>
            <a:chExt cx="5671914" cy="5839150"/>
          </a:xfrm>
        </p:grpSpPr>
        <p:pic>
          <p:nvPicPr>
            <p:cNvPr id="41" name="Imag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809" y="15697721"/>
              <a:ext cx="5671914" cy="5839150"/>
            </a:xfrm>
            <a:prstGeom prst="rect">
              <a:avLst/>
            </a:prstGeom>
          </p:spPr>
        </p:pic>
        <p:cxnSp>
          <p:nvCxnSpPr>
            <p:cNvPr id="38" name="Connecteur droit 37"/>
            <p:cNvCxnSpPr/>
            <p:nvPr/>
          </p:nvCxnSpPr>
          <p:spPr>
            <a:xfrm>
              <a:off x="3470059" y="20522257"/>
              <a:ext cx="89321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4" name="TextBox 12"/>
          <p:cNvSpPr txBox="1"/>
          <p:nvPr/>
        </p:nvSpPr>
        <p:spPr>
          <a:xfrm>
            <a:off x="3276773" y="20629537"/>
            <a:ext cx="958917" cy="369332"/>
          </a:xfrm>
          <a:prstGeom prst="rect">
            <a:avLst/>
          </a:prstGeom>
          <a:noFill/>
        </p:spPr>
        <p:txBody>
          <a:bodyPr wrap="none" rtlCol="0">
            <a:spAutoFit/>
          </a:bodyPr>
          <a:lstStyle/>
          <a:p>
            <a:r>
              <a:rPr lang="de-DE" sz="1800" dirty="0" smtClean="0">
                <a:solidFill>
                  <a:schemeClr val="bg1"/>
                </a:solidFill>
                <a:latin typeface="Arial" pitchFamily="34" charset="0"/>
                <a:cs typeface="Arial" pitchFamily="34" charset="0"/>
              </a:rPr>
              <a:t>100 µm</a:t>
            </a:r>
            <a:endParaRPr lang="de-DE" sz="1800" dirty="0">
              <a:solidFill>
                <a:schemeClr val="bg1"/>
              </a:solidFill>
              <a:latin typeface="Arial" pitchFamily="34" charset="0"/>
              <a:cs typeface="Arial" pitchFamily="34" charset="0"/>
            </a:endParaRPr>
          </a:p>
        </p:txBody>
      </p:sp>
      <p:sp>
        <p:nvSpPr>
          <p:cNvPr id="75" name="TextBox 6"/>
          <p:cNvSpPr txBox="1"/>
          <p:nvPr/>
        </p:nvSpPr>
        <p:spPr>
          <a:xfrm>
            <a:off x="4595730" y="17802181"/>
            <a:ext cx="684803" cy="369332"/>
          </a:xfrm>
          <a:prstGeom prst="rect">
            <a:avLst/>
          </a:prstGeom>
          <a:noFill/>
        </p:spPr>
        <p:txBody>
          <a:bodyPr wrap="none" rtlCol="0">
            <a:spAutoFit/>
          </a:bodyPr>
          <a:lstStyle/>
          <a:p>
            <a:r>
              <a:rPr lang="de-DE" sz="1800" dirty="0" smtClean="0">
                <a:solidFill>
                  <a:schemeClr val="bg1"/>
                </a:solidFill>
                <a:latin typeface="Arial" pitchFamily="34" charset="0"/>
                <a:cs typeface="Arial" pitchFamily="34" charset="0"/>
              </a:rPr>
              <a:t>axon</a:t>
            </a:r>
            <a:endParaRPr lang="de-DE" sz="1800" dirty="0">
              <a:solidFill>
                <a:schemeClr val="bg1"/>
              </a:solidFill>
              <a:latin typeface="Arial" pitchFamily="34" charset="0"/>
              <a:cs typeface="Arial" pitchFamily="34" charset="0"/>
            </a:endParaRPr>
          </a:p>
        </p:txBody>
      </p:sp>
      <p:sp>
        <p:nvSpPr>
          <p:cNvPr id="76" name="Right Arrow 8"/>
          <p:cNvSpPr/>
          <p:nvPr/>
        </p:nvSpPr>
        <p:spPr bwMode="auto">
          <a:xfrm rot="1045343">
            <a:off x="5287532" y="18378350"/>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77" name="Right Arrow 9"/>
          <p:cNvSpPr/>
          <p:nvPr/>
        </p:nvSpPr>
        <p:spPr bwMode="auto">
          <a:xfrm rot="1045343">
            <a:off x="5416193" y="18059171"/>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78" name="Right Arrow 10"/>
          <p:cNvSpPr/>
          <p:nvPr/>
        </p:nvSpPr>
        <p:spPr bwMode="auto">
          <a:xfrm rot="1045343">
            <a:off x="5532838" y="17692727"/>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79" name="Right Arrow 13"/>
          <p:cNvSpPr/>
          <p:nvPr/>
        </p:nvSpPr>
        <p:spPr bwMode="auto">
          <a:xfrm rot="21088660">
            <a:off x="5236258" y="18699093"/>
            <a:ext cx="131212" cy="58066"/>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0" name="Right Arrow 14"/>
          <p:cNvSpPr/>
          <p:nvPr/>
        </p:nvSpPr>
        <p:spPr bwMode="auto">
          <a:xfrm rot="1045343">
            <a:off x="5987381" y="17270297"/>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1" name="Right Arrow 15"/>
          <p:cNvSpPr/>
          <p:nvPr/>
        </p:nvSpPr>
        <p:spPr bwMode="auto">
          <a:xfrm rot="1045343">
            <a:off x="6428330" y="16734867"/>
            <a:ext cx="119071" cy="64988"/>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2" name="Right Arrow 16"/>
          <p:cNvSpPr/>
          <p:nvPr/>
        </p:nvSpPr>
        <p:spPr bwMode="auto">
          <a:xfrm rot="9511239">
            <a:off x="7123339" y="16079500"/>
            <a:ext cx="131044" cy="6488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3" name="Right Arrow 17"/>
          <p:cNvSpPr/>
          <p:nvPr/>
        </p:nvSpPr>
        <p:spPr bwMode="auto">
          <a:xfrm rot="4971738">
            <a:off x="6658831" y="15965833"/>
            <a:ext cx="138171" cy="7129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4" name="Right Arrow 18"/>
          <p:cNvSpPr/>
          <p:nvPr/>
        </p:nvSpPr>
        <p:spPr bwMode="auto">
          <a:xfrm rot="18103467">
            <a:off x="6141980" y="16309412"/>
            <a:ext cx="134748" cy="60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85" name="Right Arrow 19"/>
          <p:cNvSpPr/>
          <p:nvPr/>
        </p:nvSpPr>
        <p:spPr bwMode="auto">
          <a:xfrm rot="18103467">
            <a:off x="5498992" y="16117308"/>
            <a:ext cx="134748" cy="6099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graphicFrame>
        <p:nvGraphicFramePr>
          <p:cNvPr id="86" name="Object 4"/>
          <p:cNvGraphicFramePr>
            <a:graphicFrameLocks noChangeAspect="1"/>
          </p:cNvGraphicFramePr>
          <p:nvPr>
            <p:extLst>
              <p:ext uri="{D42A27DB-BD31-4B8C-83A1-F6EECF244321}">
                <p14:modId xmlns:p14="http://schemas.microsoft.com/office/powerpoint/2010/main" val="1396542600"/>
              </p:ext>
            </p:extLst>
          </p:nvPr>
        </p:nvGraphicFramePr>
        <p:xfrm>
          <a:off x="5591266" y="19082097"/>
          <a:ext cx="360477" cy="171323"/>
        </p:xfrm>
        <a:graphic>
          <a:graphicData uri="http://schemas.openxmlformats.org/presentationml/2006/ole">
            <mc:AlternateContent xmlns:mc="http://schemas.openxmlformats.org/markup-compatibility/2006">
              <mc:Choice xmlns:v="urn:schemas-microsoft-com:vml" Requires="v">
                <p:oleObj spid="_x0000_s2474" name="CorelDRAW" r:id="rId6" imgW="310320" imgH="147600" progId="CorelDRAW.Graphic.13">
                  <p:embed/>
                </p:oleObj>
              </mc:Choice>
              <mc:Fallback>
                <p:oleObj name="CorelDRAW" r:id="rId6" imgW="310320" imgH="147600" progId="CorelDRAW.Graphic.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266" y="19082097"/>
                        <a:ext cx="360477" cy="17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 name="Object 5"/>
          <p:cNvGraphicFramePr>
            <a:graphicFrameLocks noChangeAspect="1"/>
          </p:cNvGraphicFramePr>
          <p:nvPr>
            <p:extLst>
              <p:ext uri="{D42A27DB-BD31-4B8C-83A1-F6EECF244321}">
                <p14:modId xmlns:p14="http://schemas.microsoft.com/office/powerpoint/2010/main" val="4220574766"/>
              </p:ext>
            </p:extLst>
          </p:nvPr>
        </p:nvGraphicFramePr>
        <p:xfrm>
          <a:off x="4972661" y="19298121"/>
          <a:ext cx="377890" cy="145101"/>
        </p:xfrm>
        <a:graphic>
          <a:graphicData uri="http://schemas.openxmlformats.org/presentationml/2006/ole">
            <mc:AlternateContent xmlns:mc="http://schemas.openxmlformats.org/markup-compatibility/2006">
              <mc:Choice xmlns:v="urn:schemas-microsoft-com:vml" Requires="v">
                <p:oleObj spid="_x0000_s2475" name="CorelDRAW" r:id="rId8" imgW="325800" imgH="124560" progId="CorelDRAW.Graphic.13">
                  <p:embed/>
                </p:oleObj>
              </mc:Choice>
              <mc:Fallback>
                <p:oleObj name="CorelDRAW" r:id="rId8" imgW="325800" imgH="124560" progId="CorelDRAW.Graphic.1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2661" y="19298121"/>
                        <a:ext cx="377890" cy="145101"/>
                      </a:xfrm>
                      <a:prstGeom prst="rect">
                        <a:avLst/>
                      </a:prstGeom>
                      <a:noFill/>
                      <a:ln>
                        <a:noFill/>
                      </a:ln>
                      <a:effectLst/>
                      <a:extLst/>
                    </p:spPr>
                  </p:pic>
                </p:oleObj>
              </mc:Fallback>
            </mc:AlternateContent>
          </a:graphicData>
        </a:graphic>
      </p:graphicFrame>
      <p:pic>
        <p:nvPicPr>
          <p:cNvPr id="46" name="Imag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91315" y="15642231"/>
            <a:ext cx="5314890" cy="6176170"/>
          </a:xfrm>
          <a:prstGeom prst="rect">
            <a:avLst/>
          </a:prstGeom>
        </p:spPr>
      </p:pic>
      <p:cxnSp>
        <p:nvCxnSpPr>
          <p:cNvPr id="95" name="Straight Connector 32"/>
          <p:cNvCxnSpPr/>
          <p:nvPr/>
        </p:nvCxnSpPr>
        <p:spPr bwMode="auto">
          <a:xfrm flipV="1">
            <a:off x="10027419" y="20044707"/>
            <a:ext cx="335437" cy="423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33"/>
          <p:cNvCxnSpPr/>
          <p:nvPr/>
        </p:nvCxnSpPr>
        <p:spPr bwMode="auto">
          <a:xfrm flipV="1">
            <a:off x="10085019" y="20231457"/>
            <a:ext cx="332382" cy="35487"/>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98" name="TextBox 35"/>
          <p:cNvSpPr txBox="1"/>
          <p:nvPr/>
        </p:nvSpPr>
        <p:spPr>
          <a:xfrm>
            <a:off x="10417401" y="19834467"/>
            <a:ext cx="622286" cy="307777"/>
          </a:xfrm>
          <a:prstGeom prst="rect">
            <a:avLst/>
          </a:prstGeom>
          <a:noFill/>
        </p:spPr>
        <p:txBody>
          <a:bodyPr wrap="none" rtlCol="0">
            <a:spAutoFit/>
          </a:bodyPr>
          <a:lstStyle/>
          <a:p>
            <a:r>
              <a:rPr lang="de-DE" sz="1400" dirty="0" smtClean="0">
                <a:latin typeface="Arial" pitchFamily="34" charset="0"/>
                <a:cs typeface="Arial" pitchFamily="34" charset="0"/>
              </a:rPr>
              <a:t>soma</a:t>
            </a:r>
            <a:endParaRPr lang="de-DE" sz="1400" dirty="0">
              <a:latin typeface="Arial" pitchFamily="34" charset="0"/>
              <a:cs typeface="Arial" pitchFamily="34" charset="0"/>
            </a:endParaRPr>
          </a:p>
        </p:txBody>
      </p:sp>
      <p:sp>
        <p:nvSpPr>
          <p:cNvPr id="99" name="TextBox 36"/>
          <p:cNvSpPr txBox="1"/>
          <p:nvPr/>
        </p:nvSpPr>
        <p:spPr>
          <a:xfrm>
            <a:off x="12922216" y="20879529"/>
            <a:ext cx="1500732" cy="307777"/>
          </a:xfrm>
          <a:prstGeom prst="rect">
            <a:avLst/>
          </a:prstGeom>
          <a:noFill/>
        </p:spPr>
        <p:txBody>
          <a:bodyPr wrap="none" rtlCol="0">
            <a:spAutoFit/>
          </a:bodyPr>
          <a:lstStyle/>
          <a:p>
            <a:r>
              <a:rPr lang="de-DE" sz="1400" dirty="0" smtClean="0">
                <a:solidFill>
                  <a:srgbClr val="FF0000"/>
                </a:solidFill>
                <a:latin typeface="Arial" pitchFamily="34" charset="0"/>
                <a:cs typeface="Arial" pitchFamily="34" charset="0"/>
              </a:rPr>
              <a:t>dendrite (70 µm)</a:t>
            </a:r>
            <a:endParaRPr lang="de-DE" sz="1400" dirty="0">
              <a:solidFill>
                <a:srgbClr val="FF0000"/>
              </a:solidFill>
              <a:latin typeface="Arial" pitchFamily="34" charset="0"/>
              <a:cs typeface="Arial" pitchFamily="34" charset="0"/>
            </a:endParaRPr>
          </a:p>
        </p:txBody>
      </p:sp>
      <p:sp>
        <p:nvSpPr>
          <p:cNvPr id="100" name="TextBox 37"/>
          <p:cNvSpPr txBox="1"/>
          <p:nvPr/>
        </p:nvSpPr>
        <p:spPr>
          <a:xfrm>
            <a:off x="12635714" y="19897203"/>
            <a:ext cx="622286" cy="307777"/>
          </a:xfrm>
          <a:prstGeom prst="rect">
            <a:avLst/>
          </a:prstGeom>
          <a:noFill/>
        </p:spPr>
        <p:txBody>
          <a:bodyPr wrap="none" rtlCol="0">
            <a:spAutoFit/>
          </a:bodyPr>
          <a:lstStyle/>
          <a:p>
            <a:r>
              <a:rPr lang="de-DE" sz="1400" dirty="0" smtClean="0">
                <a:latin typeface="Arial" pitchFamily="34" charset="0"/>
                <a:cs typeface="Arial" pitchFamily="34" charset="0"/>
              </a:rPr>
              <a:t>soma</a:t>
            </a:r>
            <a:endParaRPr lang="de-DE" sz="1400" dirty="0">
              <a:latin typeface="Arial" pitchFamily="34" charset="0"/>
              <a:cs typeface="Arial" pitchFamily="34" charset="0"/>
            </a:endParaRPr>
          </a:p>
        </p:txBody>
      </p:sp>
      <p:cxnSp>
        <p:nvCxnSpPr>
          <p:cNvPr id="101" name="Straight Connector 38"/>
          <p:cNvCxnSpPr/>
          <p:nvPr/>
        </p:nvCxnSpPr>
        <p:spPr bwMode="auto">
          <a:xfrm flipV="1">
            <a:off x="12334859" y="20070717"/>
            <a:ext cx="335437" cy="4231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39"/>
          <p:cNvCxnSpPr/>
          <p:nvPr/>
        </p:nvCxnSpPr>
        <p:spPr bwMode="auto">
          <a:xfrm flipV="1">
            <a:off x="12635705" y="21047791"/>
            <a:ext cx="332382" cy="35487"/>
          </a:xfrm>
          <a:prstGeom prst="line">
            <a:avLst/>
          </a:prstGeom>
          <a:solidFill>
            <a:schemeClr val="accent1"/>
          </a:solidFill>
          <a:ln w="9525" cap="flat" cmpd="sng" algn="ctr">
            <a:solidFill>
              <a:srgbClr val="FF3300"/>
            </a:solidFill>
            <a:prstDash val="solid"/>
            <a:round/>
            <a:headEnd type="none" w="med" len="med"/>
            <a:tailEnd type="none" w="med" len="med"/>
          </a:ln>
          <a:effectLst/>
        </p:spPr>
      </p:cxnSp>
      <p:sp>
        <p:nvSpPr>
          <p:cNvPr id="103" name="Text Box 136"/>
          <p:cNvSpPr txBox="1">
            <a:spLocks noChangeArrowheads="1"/>
          </p:cNvSpPr>
          <p:nvPr/>
        </p:nvSpPr>
        <p:spPr bwMode="auto">
          <a:xfrm>
            <a:off x="1890515" y="15703818"/>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104" name="Text Box 139"/>
          <p:cNvSpPr txBox="1">
            <a:spLocks noChangeArrowheads="1"/>
          </p:cNvSpPr>
          <p:nvPr/>
        </p:nvSpPr>
        <p:spPr bwMode="auto">
          <a:xfrm>
            <a:off x="8515251" y="15697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B</a:t>
            </a:r>
          </a:p>
        </p:txBody>
      </p:sp>
      <p:sp>
        <p:nvSpPr>
          <p:cNvPr id="109" name="Text Box 36"/>
          <p:cNvSpPr txBox="1">
            <a:spLocks noChangeArrowheads="1"/>
          </p:cNvSpPr>
          <p:nvPr/>
        </p:nvSpPr>
        <p:spPr bwMode="auto">
          <a:xfrm>
            <a:off x="293120" y="21674385"/>
            <a:ext cx="14648842" cy="2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Correlation of observed action potential initiation site with location of the axon origin in </a:t>
            </a:r>
            <a:r>
              <a:rPr lang="en-US" sz="1800" b="1" dirty="0" err="1" smtClean="0">
                <a:latin typeface="Arial" charset="0"/>
                <a:cs typeface="Times New Roman" pitchFamily="18" charset="0"/>
              </a:rPr>
              <a:t>substantia</a:t>
            </a:r>
            <a:r>
              <a:rPr lang="en-US" sz="1800" b="1" dirty="0" smtClean="0">
                <a:latin typeface="Arial" charset="0"/>
                <a:cs typeface="Times New Roman" pitchFamily="18" charset="0"/>
              </a:rPr>
              <a:t> </a:t>
            </a:r>
            <a:r>
              <a:rPr lang="en-US" sz="1800" b="1" dirty="0" err="1" smtClean="0">
                <a:latin typeface="Arial" charset="0"/>
                <a:cs typeface="Times New Roman" pitchFamily="18" charset="0"/>
              </a:rPr>
              <a:t>nigra</a:t>
            </a:r>
            <a:r>
              <a:rPr lang="en-US" sz="1800" b="1" dirty="0" smtClean="0">
                <a:latin typeface="Arial" charset="0"/>
                <a:cs typeface="Times New Roman" pitchFamily="18" charset="0"/>
              </a:rPr>
              <a:t> dopamine neurons. </a:t>
            </a:r>
            <a:endParaRPr lang="en-US" sz="1800" b="1" dirty="0">
              <a:latin typeface="Arial" charset="0"/>
              <a:cs typeface="Times New Roman" pitchFamily="18" charset="0"/>
            </a:endParaRPr>
          </a:p>
          <a:p>
            <a:pPr algn="just"/>
            <a:r>
              <a:rPr lang="en-US" sz="1800" dirty="0">
                <a:latin typeface="Arial" charset="0"/>
                <a:cs typeface="Times New Roman" pitchFamily="18" charset="0"/>
              </a:rPr>
              <a:t>A, </a:t>
            </a:r>
            <a:r>
              <a:rPr lang="en-US" sz="1800" dirty="0" smtClean="0">
                <a:latin typeface="Arial" charset="0"/>
                <a:cs typeface="Times New Roman" pitchFamily="18" charset="0"/>
              </a:rPr>
              <a:t>Confocal micrograph of a dopamine neuron filled with </a:t>
            </a:r>
            <a:r>
              <a:rPr lang="en-US" sz="1800" dirty="0" err="1" smtClean="0">
                <a:latin typeface="Arial" charset="0"/>
                <a:cs typeface="Times New Roman" pitchFamily="18" charset="0"/>
              </a:rPr>
              <a:t>biocytin</a:t>
            </a:r>
            <a:r>
              <a:rPr lang="en-US" sz="1800" dirty="0" smtClean="0">
                <a:latin typeface="Arial" charset="0"/>
                <a:cs typeface="Times New Roman" pitchFamily="18" charset="0"/>
              </a:rPr>
              <a:t> and stained with fluorescein </a:t>
            </a:r>
            <a:r>
              <a:rPr lang="en-US" sz="1800" dirty="0" err="1" smtClean="0">
                <a:latin typeface="Arial" charset="0"/>
                <a:cs typeface="Times New Roman" pitchFamily="18" charset="0"/>
              </a:rPr>
              <a:t>isothiocyanate</a:t>
            </a:r>
            <a:r>
              <a:rPr lang="en-US" sz="1800" dirty="0" smtClean="0">
                <a:latin typeface="Arial" charset="0"/>
                <a:cs typeface="Times New Roman" pitchFamily="18" charset="0"/>
              </a:rPr>
              <a:t> (FITC)-conjugated </a:t>
            </a:r>
            <a:r>
              <a:rPr lang="en-US" sz="1800" dirty="0" err="1" smtClean="0">
                <a:latin typeface="Arial" charset="0"/>
                <a:cs typeface="Times New Roman" pitchFamily="18" charset="0"/>
              </a:rPr>
              <a:t>avidin</a:t>
            </a:r>
            <a:r>
              <a:rPr lang="en-US" sz="1800" dirty="0" smtClean="0">
                <a:latin typeface="Arial" charset="0"/>
                <a:cs typeface="Times New Roman" pitchFamily="18" charset="0"/>
              </a:rPr>
              <a:t>. 20 µm stack projection. Simultaneous somatic (white pipette) and dendritic recording with the dendritic pipette (red) at 70 µm from the soma center. </a:t>
            </a:r>
            <a:r>
              <a:rPr lang="en-US" sz="1800" dirty="0">
                <a:latin typeface="Arial" charset="0"/>
                <a:cs typeface="Times New Roman" pitchFamily="18" charset="0"/>
              </a:rPr>
              <a:t>White arrows indicate the axon. An axon bled is observed at the end of the axon and results from the slicing procedure. </a:t>
            </a:r>
          </a:p>
          <a:p>
            <a:pPr algn="just"/>
            <a:r>
              <a:rPr lang="en-US" sz="1800" dirty="0">
                <a:latin typeface="Arial" charset="0"/>
                <a:cs typeface="Times New Roman" pitchFamily="18" charset="0"/>
              </a:rPr>
              <a:t>B, </a:t>
            </a:r>
            <a:r>
              <a:rPr lang="en-US" sz="1800" dirty="0" smtClean="0">
                <a:latin typeface="Arial" charset="0"/>
                <a:cs typeface="Times New Roman" pitchFamily="18" charset="0"/>
              </a:rPr>
              <a:t>A 1 s current was injected alternatively in the soma and in the dendrite and an action potential was recorded at the soma (black) and dendrite (red). The action potential is generated first in the compartment where the axon was found to emerge. This criteria was adopted to differentiate axon- from non-axon bearing dendrites. </a:t>
            </a:r>
            <a:endParaRPr lang="en-US" sz="1800" dirty="0">
              <a:latin typeface="Arial" charset="0"/>
              <a:cs typeface="Times New Roman" pitchFamily="18" charset="0"/>
            </a:endParaRPr>
          </a:p>
        </p:txBody>
      </p:sp>
      <p:pic>
        <p:nvPicPr>
          <p:cNvPr id="114" name="Grafik 26" descr="zd_epsp_tot1h.tif"/>
          <p:cNvPicPr>
            <a:picLocks noChangeAspect="1"/>
          </p:cNvPicPr>
          <p:nvPr/>
        </p:nvPicPr>
        <p:blipFill>
          <a:blip r:embed="rId11" cstate="print"/>
          <a:srcRect l="45198" b="85994"/>
          <a:stretch>
            <a:fillRect/>
          </a:stretch>
        </p:blipFill>
        <p:spPr>
          <a:xfrm>
            <a:off x="11820598" y="28371129"/>
            <a:ext cx="1336431" cy="744540"/>
          </a:xfrm>
          <a:prstGeom prst="rect">
            <a:avLst/>
          </a:prstGeom>
        </p:spPr>
      </p:pic>
      <p:sp>
        <p:nvSpPr>
          <p:cNvPr id="115" name="ZoneTexte 114"/>
          <p:cNvSpPr txBox="1"/>
          <p:nvPr/>
        </p:nvSpPr>
        <p:spPr>
          <a:xfrm>
            <a:off x="21299001" y="29091209"/>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16" name="ZoneTexte 115"/>
          <p:cNvSpPr txBox="1"/>
          <p:nvPr/>
        </p:nvSpPr>
        <p:spPr>
          <a:xfrm rot="16200000">
            <a:off x="19633597" y="27583869"/>
            <a:ext cx="2146742" cy="400110"/>
          </a:xfrm>
          <a:prstGeom prst="rect">
            <a:avLst/>
          </a:prstGeom>
          <a:noFill/>
        </p:spPr>
        <p:txBody>
          <a:bodyPr wrap="none" rtlCol="0">
            <a:spAutoFit/>
          </a:bodyPr>
          <a:lstStyle/>
          <a:p>
            <a:r>
              <a:rPr lang="de-DE" sz="2000" dirty="0" smtClean="0">
                <a:latin typeface="Arial" pitchFamily="34" charset="0"/>
                <a:cs typeface="Arial" pitchFamily="34" charset="0"/>
              </a:rPr>
              <a:t>Integral (mV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pic>
        <p:nvPicPr>
          <p:cNvPr id="117" name="Picture 20" descr="gintNorm.tif"/>
          <p:cNvPicPr>
            <a:picLocks noChangeAspect="1"/>
          </p:cNvPicPr>
          <p:nvPr/>
        </p:nvPicPr>
        <p:blipFill>
          <a:blip r:embed="rId12" cstate="print"/>
          <a:stretch>
            <a:fillRect/>
          </a:stretch>
        </p:blipFill>
        <p:spPr>
          <a:xfrm>
            <a:off x="21028335" y="26794616"/>
            <a:ext cx="3492284" cy="2224585"/>
          </a:xfrm>
          <a:prstGeom prst="rect">
            <a:avLst/>
          </a:prstGeom>
        </p:spPr>
      </p:pic>
      <p:sp>
        <p:nvSpPr>
          <p:cNvPr id="135" name="ZoneTexte 134"/>
          <p:cNvSpPr txBox="1"/>
          <p:nvPr/>
        </p:nvSpPr>
        <p:spPr>
          <a:xfrm>
            <a:off x="25907513" y="29080594"/>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36" name="ZoneTexte 135"/>
          <p:cNvSpPr txBox="1"/>
          <p:nvPr/>
        </p:nvSpPr>
        <p:spPr>
          <a:xfrm rot="16200000">
            <a:off x="24541617" y="27597679"/>
            <a:ext cx="1835759" cy="400110"/>
          </a:xfrm>
          <a:prstGeom prst="rect">
            <a:avLst/>
          </a:prstGeom>
          <a:noFill/>
        </p:spPr>
        <p:txBody>
          <a:bodyPr wrap="none" rtlCol="0">
            <a:spAutoFit/>
          </a:bodyPr>
          <a:lstStyle/>
          <a:p>
            <a:r>
              <a:rPr lang="de-DE" sz="2000" dirty="0" err="1" smtClean="0">
                <a:latin typeface="Arial" pitchFamily="34" charset="0"/>
                <a:cs typeface="Arial" pitchFamily="34" charset="0"/>
              </a:rPr>
              <a:t>Rise</a:t>
            </a:r>
            <a:r>
              <a:rPr lang="de-DE" sz="2000" dirty="0" smtClean="0">
                <a:latin typeface="Arial" pitchFamily="34" charset="0"/>
                <a:cs typeface="Arial" pitchFamily="34" charset="0"/>
              </a:rPr>
              <a:t> time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pic>
        <p:nvPicPr>
          <p:cNvPr id="137" name="Picture 19" descr="gttp.tif"/>
          <p:cNvPicPr>
            <a:picLocks noChangeAspect="1"/>
          </p:cNvPicPr>
          <p:nvPr/>
        </p:nvPicPr>
        <p:blipFill>
          <a:blip r:embed="rId13" cstate="print"/>
          <a:stretch>
            <a:fillRect/>
          </a:stretch>
        </p:blipFill>
        <p:spPr>
          <a:xfrm>
            <a:off x="25840111" y="26790849"/>
            <a:ext cx="3323227" cy="2206623"/>
          </a:xfrm>
          <a:prstGeom prst="rect">
            <a:avLst/>
          </a:prstGeom>
        </p:spPr>
      </p:pic>
      <p:sp>
        <p:nvSpPr>
          <p:cNvPr id="139" name="Text Box 36"/>
          <p:cNvSpPr txBox="1">
            <a:spLocks noChangeArrowheads="1"/>
          </p:cNvSpPr>
          <p:nvPr/>
        </p:nvSpPr>
        <p:spPr bwMode="auto">
          <a:xfrm>
            <a:off x="293120" y="30747393"/>
            <a:ext cx="14648842" cy="23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Effect of </a:t>
            </a:r>
            <a:r>
              <a:rPr lang="en-US" sz="1800" b="1" i="1" dirty="0" err="1" smtClean="0">
                <a:latin typeface="Arial" charset="0"/>
                <a:cs typeface="Times New Roman" pitchFamily="18" charset="0"/>
              </a:rPr>
              <a:t>I</a:t>
            </a:r>
            <a:r>
              <a:rPr lang="en-US" sz="1800" b="1" baseline="-25000" dirty="0" err="1" smtClean="0">
                <a:latin typeface="Arial" charset="0"/>
                <a:cs typeface="Times New Roman" pitchFamily="18" charset="0"/>
              </a:rPr>
              <a:t>h</a:t>
            </a:r>
            <a:r>
              <a:rPr lang="en-US" sz="1800" b="1" dirty="0" smtClean="0">
                <a:latin typeface="Arial" charset="0"/>
                <a:cs typeface="Times New Roman" pitchFamily="18" charset="0"/>
              </a:rPr>
              <a:t> on single </a:t>
            </a:r>
            <a:r>
              <a:rPr lang="en-US" sz="1800" b="1" dirty="0" err="1">
                <a:latin typeface="Arial" charset="0"/>
                <a:cs typeface="Times New Roman" pitchFamily="18" charset="0"/>
              </a:rPr>
              <a:t>s</a:t>
            </a:r>
            <a:r>
              <a:rPr lang="en-US" sz="1800" b="1" dirty="0" err="1" smtClean="0">
                <a:latin typeface="Arial" charset="0"/>
                <a:cs typeface="Times New Roman" pitchFamily="18" charset="0"/>
              </a:rPr>
              <a:t>EPSP</a:t>
            </a:r>
            <a:r>
              <a:rPr lang="en-US" sz="1800" b="1" dirty="0" smtClean="0">
                <a:latin typeface="Arial" charset="0"/>
                <a:cs typeface="Times New Roman" pitchFamily="18" charset="0"/>
              </a:rPr>
              <a:t> waveform. </a:t>
            </a:r>
            <a:endParaRPr lang="en-US" sz="1800" b="1" dirty="0">
              <a:latin typeface="Arial" charset="0"/>
              <a:cs typeface="Times New Roman" pitchFamily="18" charset="0"/>
            </a:endParaRPr>
          </a:p>
          <a:p>
            <a:pPr algn="just"/>
            <a:r>
              <a:rPr lang="en-US" sz="1800" dirty="0" smtClean="0">
                <a:latin typeface="Arial" charset="0"/>
                <a:cs typeface="Times New Roman" pitchFamily="18" charset="0"/>
              </a:rPr>
              <a:t>A, </a:t>
            </a:r>
            <a:r>
              <a:rPr lang="en-US" sz="1800" dirty="0">
                <a:latin typeface="Arial" charset="0"/>
                <a:cs typeface="Times New Roman" pitchFamily="18" charset="0"/>
              </a:rPr>
              <a:t>Confocal micrograph of a dopamine neuron filled with </a:t>
            </a:r>
            <a:r>
              <a:rPr lang="en-US" sz="1800" dirty="0" err="1">
                <a:latin typeface="Arial" charset="0"/>
                <a:cs typeface="Times New Roman" pitchFamily="18" charset="0"/>
              </a:rPr>
              <a:t>biocytin</a:t>
            </a:r>
            <a:r>
              <a:rPr lang="en-US" sz="1800" dirty="0">
                <a:latin typeface="Arial" charset="0"/>
                <a:cs typeface="Times New Roman" pitchFamily="18" charset="0"/>
              </a:rPr>
              <a:t> and stained with </a:t>
            </a:r>
            <a:r>
              <a:rPr lang="en-US" sz="1800" dirty="0" smtClean="0">
                <a:latin typeface="Arial" charset="0"/>
                <a:cs typeface="Times New Roman" pitchFamily="18" charset="0"/>
              </a:rPr>
              <a:t>FITC-conjugated </a:t>
            </a:r>
            <a:r>
              <a:rPr lang="en-US" sz="1800" dirty="0" err="1">
                <a:latin typeface="Arial" charset="0"/>
                <a:cs typeface="Times New Roman" pitchFamily="18" charset="0"/>
              </a:rPr>
              <a:t>avidin</a:t>
            </a:r>
            <a:r>
              <a:rPr lang="en-US" sz="1800" dirty="0">
                <a:latin typeface="Arial" charset="0"/>
                <a:cs typeface="Times New Roman" pitchFamily="18" charset="0"/>
              </a:rPr>
              <a:t>. </a:t>
            </a:r>
            <a:r>
              <a:rPr lang="en-US" sz="1800" dirty="0" smtClean="0">
                <a:latin typeface="Arial" charset="0"/>
                <a:cs typeface="Times New Roman" pitchFamily="18" charset="0"/>
              </a:rPr>
              <a:t>100 </a:t>
            </a:r>
            <a:r>
              <a:rPr lang="en-US" sz="1800" dirty="0">
                <a:latin typeface="Arial" charset="0"/>
                <a:cs typeface="Times New Roman" pitchFamily="18" charset="0"/>
              </a:rPr>
              <a:t>µm stack </a:t>
            </a:r>
            <a:r>
              <a:rPr lang="en-US" sz="1800" dirty="0" smtClean="0">
                <a:latin typeface="Arial" charset="0"/>
                <a:cs typeface="Times New Roman" pitchFamily="18" charset="0"/>
              </a:rPr>
              <a:t>projection. Note the presence of the bleb at the end of the axon. </a:t>
            </a:r>
            <a:endParaRPr lang="en-US" sz="1800" dirty="0">
              <a:latin typeface="Arial" charset="0"/>
              <a:cs typeface="Times New Roman" pitchFamily="18" charset="0"/>
            </a:endParaRPr>
          </a:p>
          <a:p>
            <a:pPr algn="just"/>
            <a:r>
              <a:rPr lang="en-US" sz="1800" dirty="0">
                <a:latin typeface="Arial" charset="0"/>
                <a:cs typeface="Times New Roman" pitchFamily="18" charset="0"/>
              </a:rPr>
              <a:t>B, </a:t>
            </a:r>
            <a:r>
              <a:rPr lang="en-US" sz="1800" dirty="0" smtClean="0">
                <a:latin typeface="Arial" charset="0"/>
                <a:cs typeface="Times New Roman" pitchFamily="18" charset="0"/>
              </a:rPr>
              <a:t>Voltage responses to a hyperpolarizing and a depolarizing current pulse in the dopamine neuron stained in A. Observe the sag potential and the long </a:t>
            </a:r>
            <a:r>
              <a:rPr lang="en-US" sz="1800" dirty="0" err="1" smtClean="0">
                <a:latin typeface="Arial" charset="0"/>
                <a:cs typeface="Times New Roman" pitchFamily="18" charset="0"/>
              </a:rPr>
              <a:t>afterhyperpolarization</a:t>
            </a:r>
            <a:r>
              <a:rPr lang="en-US" sz="1800" dirty="0" smtClean="0">
                <a:latin typeface="Arial" charset="0"/>
                <a:cs typeface="Times New Roman" pitchFamily="18" charset="0"/>
              </a:rPr>
              <a:t>. The holding potential was -70 mV. </a:t>
            </a:r>
          </a:p>
          <a:p>
            <a:pPr algn="just"/>
            <a:r>
              <a:rPr lang="en-US" sz="1800" dirty="0" smtClean="0">
                <a:latin typeface="Arial" charset="0"/>
                <a:cs typeface="Times New Roman" pitchFamily="18" charset="0"/>
              </a:rPr>
              <a:t>C, </a:t>
            </a:r>
            <a:r>
              <a:rPr lang="en-US" sz="1800" dirty="0" err="1" smtClean="0">
                <a:latin typeface="Arial" charset="0"/>
                <a:cs typeface="Times New Roman" pitchFamily="18" charset="0"/>
              </a:rPr>
              <a:t>sEPSPs</a:t>
            </a:r>
            <a:r>
              <a:rPr lang="en-US" sz="1800" dirty="0" smtClean="0">
                <a:latin typeface="Arial" charset="0"/>
                <a:cs typeface="Times New Roman" pitchFamily="18" charset="0"/>
              </a:rPr>
              <a:t> evoked by injection of EPSC-like double-exponential waveforms (</a:t>
            </a:r>
            <a:r>
              <a:rPr lang="de-DE" sz="1800" dirty="0" err="1" smtClean="0">
                <a:latin typeface="Symbol" pitchFamily="18" charset="2"/>
              </a:rPr>
              <a:t>t</a:t>
            </a:r>
            <a:r>
              <a:rPr lang="de-DE" sz="1800" baseline="-25000" dirty="0" err="1" smtClean="0">
                <a:latin typeface="Arial" pitchFamily="34" charset="0"/>
                <a:cs typeface="Arial" pitchFamily="34" charset="0"/>
              </a:rPr>
              <a:t>rise</a:t>
            </a:r>
            <a:r>
              <a:rPr lang="de-DE" sz="1800" dirty="0" smtClean="0">
                <a:latin typeface="Arial" pitchFamily="34" charset="0"/>
                <a:cs typeface="Arial" pitchFamily="34" charset="0"/>
              </a:rPr>
              <a:t> </a:t>
            </a:r>
            <a:r>
              <a:rPr lang="de-DE" sz="1800" dirty="0">
                <a:latin typeface="Arial" pitchFamily="34" charset="0"/>
                <a:cs typeface="Arial" pitchFamily="34" charset="0"/>
              </a:rPr>
              <a:t>= 0.6 </a:t>
            </a:r>
            <a:r>
              <a:rPr lang="de-DE" sz="1800" dirty="0" err="1">
                <a:latin typeface="Arial" pitchFamily="34" charset="0"/>
                <a:cs typeface="Arial" pitchFamily="34" charset="0"/>
              </a:rPr>
              <a:t>ms</a:t>
            </a:r>
            <a:r>
              <a:rPr lang="de-DE" sz="1800" dirty="0"/>
              <a:t>; </a:t>
            </a:r>
            <a:r>
              <a:rPr lang="de-DE" sz="1800" dirty="0" err="1">
                <a:latin typeface="Symbol" pitchFamily="18" charset="2"/>
              </a:rPr>
              <a:t>t</a:t>
            </a:r>
            <a:r>
              <a:rPr lang="de-DE" sz="1800" baseline="-25000" dirty="0" err="1">
                <a:latin typeface="Arial" pitchFamily="34" charset="0"/>
                <a:cs typeface="Arial" pitchFamily="34" charset="0"/>
              </a:rPr>
              <a:t>decay</a:t>
            </a:r>
            <a:r>
              <a:rPr lang="de-DE" sz="1800" baseline="-25000" dirty="0">
                <a:latin typeface="Arial" pitchFamily="34" charset="0"/>
                <a:cs typeface="Arial" pitchFamily="34" charset="0"/>
              </a:rPr>
              <a:t>  </a:t>
            </a:r>
            <a:r>
              <a:rPr lang="de-DE" sz="1800" dirty="0">
                <a:latin typeface="Arial" pitchFamily="34" charset="0"/>
                <a:cs typeface="Arial" pitchFamily="34" charset="0"/>
              </a:rPr>
              <a:t>= 3 </a:t>
            </a:r>
            <a:r>
              <a:rPr lang="de-DE" sz="1800" dirty="0" err="1" smtClean="0">
                <a:latin typeface="Arial" pitchFamily="34" charset="0"/>
                <a:cs typeface="Arial" pitchFamily="34" charset="0"/>
              </a:rPr>
              <a:t>ms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different </a:t>
            </a:r>
            <a:r>
              <a:rPr lang="de-DE" sz="1800" dirty="0" err="1" smtClean="0">
                <a:latin typeface="Arial" pitchFamily="34" charset="0"/>
                <a:cs typeface="Arial" pitchFamily="34" charset="0"/>
              </a:rPr>
              <a:t>amplitudes</a:t>
            </a:r>
            <a:r>
              <a:rPr lang="de-DE" sz="1800" dirty="0" smtClean="0">
                <a:latin typeface="Arial" pitchFamily="34" charset="0"/>
                <a:cs typeface="Arial" pitchFamily="34" charset="0"/>
              </a:rPr>
              <a:t>. </a:t>
            </a:r>
            <a:r>
              <a:rPr lang="en-US" sz="1800" dirty="0">
                <a:latin typeface="Arial" charset="0"/>
                <a:cs typeface="Times New Roman" pitchFamily="18" charset="0"/>
              </a:rPr>
              <a:t>The holding potential </a:t>
            </a:r>
            <a:r>
              <a:rPr lang="en-US" sz="1800" dirty="0" smtClean="0">
                <a:latin typeface="Arial" charset="0"/>
                <a:cs typeface="Times New Roman" pitchFamily="18" charset="0"/>
              </a:rPr>
              <a:t>was maintained to </a:t>
            </a:r>
            <a:r>
              <a:rPr lang="en-US" sz="1800" dirty="0">
                <a:latin typeface="Arial" charset="0"/>
                <a:cs typeface="Times New Roman" pitchFamily="18" charset="0"/>
              </a:rPr>
              <a:t>-70 </a:t>
            </a:r>
            <a:r>
              <a:rPr lang="en-US" sz="1800" dirty="0" smtClean="0">
                <a:latin typeface="Arial" charset="0"/>
                <a:cs typeface="Times New Roman" pitchFamily="18" charset="0"/>
              </a:rPr>
              <a:t>mV using holding current to avoid spontaneous firing. </a:t>
            </a:r>
            <a:endParaRPr lang="de-DE" sz="1800" dirty="0" smtClean="0">
              <a:latin typeface="Arial" pitchFamily="34" charset="0"/>
              <a:cs typeface="Arial" pitchFamily="34" charset="0"/>
            </a:endParaRPr>
          </a:p>
        </p:txBody>
      </p:sp>
      <p:pic>
        <p:nvPicPr>
          <p:cNvPr id="2" name="Imag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716051" y="17765447"/>
            <a:ext cx="4572000" cy="2942844"/>
          </a:xfrm>
          <a:prstGeom prst="rect">
            <a:avLst/>
          </a:prstGeom>
        </p:spPr>
      </p:pic>
      <p:sp>
        <p:nvSpPr>
          <p:cNvPr id="91" name="ZoneTexte 3"/>
          <p:cNvSpPr txBox="1"/>
          <p:nvPr/>
        </p:nvSpPr>
        <p:spPr>
          <a:xfrm>
            <a:off x="16843083" y="20818757"/>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92" name="ZoneTexte 6"/>
          <p:cNvSpPr txBox="1"/>
          <p:nvPr/>
        </p:nvSpPr>
        <p:spPr>
          <a:xfrm>
            <a:off x="16105172" y="17114411"/>
            <a:ext cx="2275175" cy="400110"/>
          </a:xfrm>
          <a:prstGeom prst="rect">
            <a:avLst/>
          </a:prstGeom>
          <a:noFill/>
        </p:spPr>
        <p:txBody>
          <a:bodyPr wrap="none" rtlCol="0">
            <a:spAutoFit/>
          </a:bodyPr>
          <a:lstStyle/>
          <a:p>
            <a:r>
              <a:rPr lang="de-DE" sz="2000" dirty="0" smtClean="0">
                <a:latin typeface="Arial" pitchFamily="34" charset="0"/>
                <a:cs typeface="Arial" pitchFamily="34" charset="0"/>
              </a:rPr>
              <a:t>AP </a:t>
            </a:r>
            <a:r>
              <a:rPr lang="de-DE" sz="2000" dirty="0" err="1" smtClean="0">
                <a:latin typeface="Arial" pitchFamily="34" charset="0"/>
                <a:cs typeface="Arial" pitchFamily="34" charset="0"/>
              </a:rPr>
              <a:t>amplitude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ratio</a:t>
            </a:r>
            <a:endParaRPr lang="de-DE" sz="2000" dirty="0">
              <a:latin typeface="Arial" pitchFamily="34" charset="0"/>
              <a:cs typeface="Arial" pitchFamily="34" charset="0"/>
            </a:endParaRPr>
          </a:p>
        </p:txBody>
      </p:sp>
      <p:pic>
        <p:nvPicPr>
          <p:cNvPr id="93" name="Image 92" descr="zd_epsp_tot1h.tif"/>
          <p:cNvPicPr>
            <a:picLocks noChangeAspect="1"/>
          </p:cNvPicPr>
          <p:nvPr/>
        </p:nvPicPr>
        <p:blipFill>
          <a:blip r:embed="rId15" cstate="print"/>
          <a:srcRect t="60100"/>
          <a:stretch>
            <a:fillRect/>
          </a:stretch>
        </p:blipFill>
        <p:spPr>
          <a:xfrm>
            <a:off x="4537145" y="34879873"/>
            <a:ext cx="2630360" cy="2736376"/>
          </a:xfrm>
          <a:prstGeom prst="rect">
            <a:avLst/>
          </a:prstGeom>
        </p:spPr>
      </p:pic>
      <p:sp>
        <p:nvSpPr>
          <p:cNvPr id="94" name="ZoneTexte 93"/>
          <p:cNvSpPr txBox="1"/>
          <p:nvPr/>
        </p:nvSpPr>
        <p:spPr>
          <a:xfrm>
            <a:off x="9075375" y="37216139"/>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05" name="ZoneTexte 104"/>
          <p:cNvSpPr txBox="1"/>
          <p:nvPr/>
        </p:nvSpPr>
        <p:spPr>
          <a:xfrm rot="16200000">
            <a:off x="7369459" y="35700398"/>
            <a:ext cx="2146742" cy="400110"/>
          </a:xfrm>
          <a:prstGeom prst="rect">
            <a:avLst/>
          </a:prstGeom>
          <a:noFill/>
        </p:spPr>
        <p:txBody>
          <a:bodyPr wrap="none" rtlCol="0">
            <a:spAutoFit/>
          </a:bodyPr>
          <a:lstStyle/>
          <a:p>
            <a:r>
              <a:rPr lang="de-DE" sz="2000" dirty="0" smtClean="0">
                <a:latin typeface="Arial" pitchFamily="34" charset="0"/>
                <a:cs typeface="Arial" pitchFamily="34" charset="0"/>
              </a:rPr>
              <a:t>Integral (mV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pic>
        <p:nvPicPr>
          <p:cNvPr id="106" name="Picture 10" descr="gintnormsum.tif"/>
          <p:cNvPicPr>
            <a:picLocks noChangeAspect="1"/>
          </p:cNvPicPr>
          <p:nvPr/>
        </p:nvPicPr>
        <p:blipFill>
          <a:blip r:embed="rId16" cstate="print"/>
          <a:stretch>
            <a:fillRect/>
          </a:stretch>
        </p:blipFill>
        <p:spPr>
          <a:xfrm>
            <a:off x="8775927" y="34930700"/>
            <a:ext cx="3582536" cy="2204453"/>
          </a:xfrm>
          <a:prstGeom prst="rect">
            <a:avLst/>
          </a:prstGeom>
        </p:spPr>
      </p:pic>
      <p:sp>
        <p:nvSpPr>
          <p:cNvPr id="140" name="Textfeld 38"/>
          <p:cNvSpPr txBox="1"/>
          <p:nvPr/>
        </p:nvSpPr>
        <p:spPr>
          <a:xfrm>
            <a:off x="3199481" y="35264784"/>
            <a:ext cx="1220206" cy="307777"/>
          </a:xfrm>
          <a:prstGeom prst="rect">
            <a:avLst/>
          </a:prstGeom>
          <a:noFill/>
        </p:spPr>
        <p:txBody>
          <a:bodyPr wrap="none" rtlCol="0">
            <a:spAutoFit/>
          </a:bodyPr>
          <a:lstStyle/>
          <a:p>
            <a:r>
              <a:rPr lang="de-DE" sz="1400" dirty="0" smtClean="0">
                <a:latin typeface="Arial" pitchFamily="34" charset="0"/>
                <a:cs typeface="Arial" pitchFamily="34" charset="0"/>
              </a:rPr>
              <a:t>20 </a:t>
            </a:r>
            <a:r>
              <a:rPr lang="de-DE" sz="1400" dirty="0" err="1" smtClean="0">
                <a:latin typeface="Arial" pitchFamily="34" charset="0"/>
                <a:cs typeface="Arial" pitchFamily="34" charset="0"/>
              </a:rPr>
              <a:t>pA</a:t>
            </a:r>
            <a:r>
              <a:rPr lang="de-DE" sz="1400" dirty="0" smtClean="0">
                <a:latin typeface="Arial" pitchFamily="34" charset="0"/>
                <a:cs typeface="Arial" pitchFamily="34" charset="0"/>
              </a:rPr>
              <a:t>, 50 Hz</a:t>
            </a:r>
            <a:endParaRPr lang="de-DE" sz="1400" dirty="0">
              <a:latin typeface="Arial" pitchFamily="34" charset="0"/>
              <a:cs typeface="Arial" pitchFamily="34" charset="0"/>
            </a:endParaRPr>
          </a:p>
        </p:txBody>
      </p:sp>
      <p:pic>
        <p:nvPicPr>
          <p:cNvPr id="3" name="Imag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98184" y="28011089"/>
            <a:ext cx="10058400" cy="2511606"/>
          </a:xfrm>
          <a:prstGeom prst="rect">
            <a:avLst/>
          </a:prstGeom>
        </p:spPr>
      </p:pic>
      <p:sp>
        <p:nvSpPr>
          <p:cNvPr id="146" name="Textfeld 22"/>
          <p:cNvSpPr txBox="1"/>
          <p:nvPr/>
        </p:nvSpPr>
        <p:spPr>
          <a:xfrm>
            <a:off x="904764" y="29991709"/>
            <a:ext cx="1971502" cy="584775"/>
          </a:xfrm>
          <a:prstGeom prst="rect">
            <a:avLst/>
          </a:prstGeom>
          <a:noFill/>
        </p:spPr>
        <p:txBody>
          <a:bodyPr wrap="none" rtlCol="0">
            <a:spAutoFit/>
          </a:bodyPr>
          <a:lstStyle/>
          <a:p>
            <a:pPr algn="l"/>
            <a:r>
              <a:rPr lang="de-DE" sz="1600" dirty="0" err="1" smtClean="0">
                <a:latin typeface="Arial" pitchFamily="34" charset="0"/>
                <a:cs typeface="Arial" pitchFamily="34" charset="0"/>
              </a:rPr>
              <a:t>Artificial</a:t>
            </a:r>
            <a:r>
              <a:rPr lang="de-DE" sz="1600" dirty="0" smtClean="0">
                <a:latin typeface="Arial" pitchFamily="34" charset="0"/>
                <a:cs typeface="Arial" pitchFamily="34" charset="0"/>
              </a:rPr>
              <a:t> EPSPs, </a:t>
            </a:r>
          </a:p>
          <a:p>
            <a:pPr algn="l"/>
            <a:r>
              <a:rPr lang="de-DE" sz="1600" dirty="0" smtClean="0">
                <a:latin typeface="Arial" pitchFamily="34" charset="0"/>
                <a:cs typeface="Arial" pitchFamily="34" charset="0"/>
              </a:rPr>
              <a:t>different </a:t>
            </a:r>
            <a:r>
              <a:rPr lang="de-DE" sz="1600" dirty="0" err="1" smtClean="0">
                <a:latin typeface="Arial" pitchFamily="34" charset="0"/>
                <a:cs typeface="Arial" pitchFamily="34" charset="0"/>
              </a:rPr>
              <a:t>amplitudes</a:t>
            </a:r>
            <a:endParaRPr lang="de-DE" sz="1600" dirty="0">
              <a:latin typeface="Arial" pitchFamily="34" charset="0"/>
              <a:cs typeface="Arial" pitchFamily="34" charset="0"/>
            </a:endParaRPr>
          </a:p>
        </p:txBody>
      </p:sp>
      <p:sp>
        <p:nvSpPr>
          <p:cNvPr id="147" name="Text Box 17"/>
          <p:cNvSpPr txBox="1">
            <a:spLocks noChangeArrowheads="1"/>
          </p:cNvSpPr>
          <p:nvPr/>
        </p:nvSpPr>
        <p:spPr bwMode="auto">
          <a:xfrm>
            <a:off x="293121" y="7477561"/>
            <a:ext cx="14602054" cy="796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Introduction</a:t>
            </a:r>
            <a:endParaRPr lang="en-US" b="1" dirty="0">
              <a:latin typeface="Arial" charset="0"/>
              <a:cs typeface="Times New Roman" pitchFamily="18" charset="0"/>
            </a:endParaRPr>
          </a:p>
          <a:p>
            <a:r>
              <a:rPr lang="en-US" sz="1800" dirty="0" smtClean="0">
                <a:latin typeface="Arial" charset="0"/>
                <a:cs typeface="Times New Roman" pitchFamily="18" charset="0"/>
              </a:rPr>
              <a:t>The integration of synaptic potentials to form an output signal, the action potential, is the most fundamental operation neurons perform. </a:t>
            </a:r>
          </a:p>
          <a:p>
            <a:r>
              <a:rPr lang="en-US" sz="1800" dirty="0" smtClean="0">
                <a:latin typeface="Arial" charset="0"/>
                <a:cs typeface="Times New Roman" pitchFamily="18" charset="0"/>
              </a:rPr>
              <a:t>Excitatory </a:t>
            </a:r>
            <a:r>
              <a:rPr lang="en-US" sz="1800" dirty="0">
                <a:latin typeface="Arial" charset="0"/>
                <a:cs typeface="Times New Roman" pitchFamily="18" charset="0"/>
              </a:rPr>
              <a:t>postsynaptic potentials (EPSPs</a:t>
            </a:r>
            <a:r>
              <a:rPr lang="en-US" sz="1800" dirty="0" smtClean="0">
                <a:latin typeface="Arial" charset="0"/>
                <a:cs typeface="Times New Roman" pitchFamily="18" charset="0"/>
              </a:rPr>
              <a:t>), elicited by the activation of excitatory synaptic contacts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domain, have to propagate to the subcellular structure where action potentials are generated to influence them. The propagation of synaptic potentials along dendrites is controlled by both the passive and active membrane properties of the dendritic tree. The influence of dendritic filtering on EPSP amplitude and time course will be apparent in neurons with large dendritic trees, such as CNS pyramidal neurons. However, in contrast to the results obtained with modeling studies, experimental data indicate little relationship between somatic EPSP time course and their presumed site of generation. These observations suggest either that distal synaptic events have different time courses at source or that their propagation is influenced by </a:t>
            </a:r>
            <a:r>
              <a:rPr lang="en-US" sz="1800" dirty="0" err="1" smtClean="0">
                <a:latin typeface="Arial" charset="0"/>
                <a:cs typeface="Times New Roman" pitchFamily="18" charset="0"/>
              </a:rPr>
              <a:t>nonuniform</a:t>
            </a:r>
            <a:r>
              <a:rPr lang="en-US" sz="1800" dirty="0" smtClean="0">
                <a:latin typeface="Arial" charset="0"/>
                <a:cs typeface="Times New Roman" pitchFamily="18" charset="0"/>
              </a:rPr>
              <a:t> membrane properties and/or voltage-activated channels. In cortical and hippocampal pyramidal neurons, the hyperpolarization-activated </a:t>
            </a:r>
            <a:r>
              <a:rPr lang="en-US" sz="1800" dirty="0" err="1" smtClean="0">
                <a:latin typeface="Arial" charset="0"/>
                <a:cs typeface="Times New Roman" pitchFamily="18" charset="0"/>
              </a:rPr>
              <a:t>cation</a:t>
            </a:r>
            <a:r>
              <a:rPr lang="en-US" sz="1800" dirty="0" smtClean="0">
                <a:latin typeface="Arial" charset="0"/>
                <a:cs typeface="Times New Roman" pitchFamily="18" charset="0"/>
              </a:rPr>
              <a:t> current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has been shown to shorten the width of EPSPs and dampen the summation of trains of inputs. The magnitude of this effect is distance dependent: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has a large effect on EPSPs originating in the distal dendrites and a smaller effect on proximal inputs. Thus, regardless of their origin, all EPSPs arriving at the soma have similar width, and therefore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said to normalize the broadening effect of dendritic filtering on synaptic inputs. The presence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well recognized in </a:t>
            </a:r>
            <a:r>
              <a:rPr lang="en-US" sz="1800" dirty="0" err="1" smtClean="0">
                <a:latin typeface="Arial" charset="0"/>
                <a:cs typeface="Times New Roman" pitchFamily="18" charset="0"/>
              </a:rPr>
              <a:t>substantia</a:t>
            </a:r>
            <a:r>
              <a:rPr lang="en-US" sz="1800" dirty="0" smtClean="0">
                <a:latin typeface="Arial" charset="0"/>
                <a:cs typeface="Times New Roman" pitchFamily="18" charset="0"/>
              </a:rPr>
              <a:t> </a:t>
            </a:r>
            <a:r>
              <a:rPr lang="en-US" sz="1800" dirty="0" err="1" smtClean="0">
                <a:latin typeface="Arial" charset="0"/>
                <a:cs typeface="Times New Roman" pitchFamily="18" charset="0"/>
              </a:rPr>
              <a:t>nigra</a:t>
            </a:r>
            <a:r>
              <a:rPr lang="en-US" sz="1800" dirty="0" smtClean="0">
                <a:latin typeface="Arial" charset="0"/>
                <a:cs typeface="Times New Roman" pitchFamily="18" charset="0"/>
              </a:rPr>
              <a:t> dopamine neurons, which exhibit a large sag potential in response to hyperpolarizing current injections. However, the contribution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to synaptic integration in dopamine neurons is fully unknown. The goal of this study  was (1) to map the specific distribution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a:latin typeface="Arial" charset="0"/>
                <a:cs typeface="Times New Roman" pitchFamily="18" charset="0"/>
              </a:rPr>
              <a:t> </a:t>
            </a:r>
            <a:r>
              <a:rPr lang="en-US" sz="1800" dirty="0" smtClean="0">
                <a:latin typeface="Arial" charset="0"/>
                <a:cs typeface="Times New Roman" pitchFamily="18" charset="0"/>
              </a:rPr>
              <a:t>currents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axis of dopamine neurons (2) to determine whether the specific distribution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influences synaptic integration in these neurons. </a:t>
            </a:r>
            <a:endParaRPr lang="en-US" sz="1800" dirty="0">
              <a:latin typeface="Arial" charset="0"/>
              <a:cs typeface="Times New Roman" pitchFamily="18" charset="0"/>
            </a:endParaRPr>
          </a:p>
          <a:p>
            <a:endParaRPr lang="en-US" sz="1100" dirty="0">
              <a:latin typeface="Arial" charset="0"/>
              <a:cs typeface="Times New Roman" pitchFamily="18" charset="0"/>
            </a:endParaRPr>
          </a:p>
          <a:p>
            <a:r>
              <a:rPr lang="en-US" b="1" dirty="0" smtClean="0">
                <a:latin typeface="Arial" charset="0"/>
                <a:cs typeface="Times New Roman" pitchFamily="18" charset="0"/>
              </a:rPr>
              <a:t>Conclusion</a:t>
            </a:r>
          </a:p>
          <a:p>
            <a:pPr marL="285750" indent="-285750">
              <a:buFontTx/>
              <a:buChar char="-"/>
            </a:pPr>
            <a:r>
              <a:rPr lang="en-US" sz="1800" dirty="0" smtClean="0">
                <a:latin typeface="Arial" charset="0"/>
                <a:cs typeface="Times New Roman" pitchFamily="18" charset="0"/>
              </a:rPr>
              <a:t>Our results show that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shortens EPSP duration and minimize EPSP summation. </a:t>
            </a:r>
          </a:p>
          <a:p>
            <a:pPr marL="285750" indent="-285750">
              <a:buFontTx/>
              <a:buChar char="-"/>
            </a:pP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present in dendrites of dopamine neurons and particularly in dendrites bearing the axon. The amplitude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in the somatic compartment is very small indicating that the presence of</a:t>
            </a:r>
            <a:r>
              <a:rPr lang="en-US" sz="1800" i="1" dirty="0" smtClean="0">
                <a:latin typeface="Arial" charset="0"/>
                <a:cs typeface="Times New Roman" pitchFamily="18" charset="0"/>
              </a:rPr>
              <a: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more concentrated in the dendritic compartment. </a:t>
            </a:r>
          </a:p>
          <a:p>
            <a:pPr marL="285750" indent="-285750">
              <a:buFontTx/>
              <a:buChar char="-"/>
            </a:pPr>
            <a:r>
              <a:rPr lang="en-US" sz="1800" dirty="0" smtClean="0">
                <a:latin typeface="Arial" charset="0"/>
                <a:cs typeface="Times New Roman" pitchFamily="18" charset="0"/>
              </a:rPr>
              <a:t>The influence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is smaller for EPSPs evoked in the soma in comparison to those evoked in the dendrites, consistent with a larger amplitude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in dendrites in comparison to the soma. </a:t>
            </a:r>
          </a:p>
          <a:p>
            <a:pPr marL="285750" indent="-285750">
              <a:buFontTx/>
              <a:buChar char="-"/>
            </a:pPr>
            <a:r>
              <a:rPr lang="en-US" sz="1800" dirty="0" smtClean="0">
                <a:latin typeface="Arial" charset="0"/>
                <a:cs typeface="Times New Roman" pitchFamily="18" charset="0"/>
              </a:rPr>
              <a:t>Overall, the data suggests a correlation between the distribution of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axis of dopamine neurons and its effects on synaptic integration in these neurons. </a:t>
            </a:r>
            <a:endParaRPr lang="en-US" sz="1800" dirty="0">
              <a:latin typeface="Arial" charset="0"/>
              <a:cs typeface="Times New Roman" pitchFamily="18" charset="0"/>
            </a:endParaRPr>
          </a:p>
          <a:p>
            <a:endParaRPr lang="en-US" sz="1800" dirty="0">
              <a:latin typeface="Arial" charset="0"/>
              <a:cs typeface="Times New Roman" pitchFamily="18" charset="0"/>
            </a:endParaRPr>
          </a:p>
        </p:txBody>
      </p:sp>
      <p:sp>
        <p:nvSpPr>
          <p:cNvPr id="149" name="Text Box 17"/>
          <p:cNvSpPr txBox="1">
            <a:spLocks noChangeArrowheads="1"/>
          </p:cNvSpPr>
          <p:nvPr/>
        </p:nvSpPr>
        <p:spPr bwMode="auto">
          <a:xfrm>
            <a:off x="15324792" y="7486853"/>
            <a:ext cx="14648843" cy="798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r>
              <a:rPr lang="en-US" b="1" dirty="0" smtClean="0">
                <a:latin typeface="Arial" charset="0"/>
                <a:cs typeface="Times New Roman" pitchFamily="18" charset="0"/>
              </a:rPr>
              <a:t>Methods</a:t>
            </a:r>
            <a:endParaRPr lang="en-US" b="1" dirty="0">
              <a:latin typeface="Arial" charset="0"/>
              <a:cs typeface="Times New Roman" pitchFamily="18" charset="0"/>
            </a:endParaRPr>
          </a:p>
          <a:p>
            <a:r>
              <a:rPr lang="en-US" sz="1800" dirty="0" smtClean="0">
                <a:latin typeface="Arial" charset="0"/>
                <a:cs typeface="Times New Roman" pitchFamily="18" charset="0"/>
              </a:rPr>
              <a:t>Coronal 300-350 </a:t>
            </a:r>
            <a:r>
              <a:rPr lang="en-US" sz="1800" dirty="0">
                <a:latin typeface="Arial" charset="0"/>
                <a:cs typeface="Times New Roman" pitchFamily="18" charset="0"/>
              </a:rPr>
              <a:t>µm-thick slices were </a:t>
            </a:r>
            <a:r>
              <a:rPr lang="en-US" sz="1800" dirty="0" smtClean="0">
                <a:latin typeface="Arial" charset="0"/>
                <a:cs typeface="Times New Roman" pitchFamily="18" charset="0"/>
              </a:rPr>
              <a:t>prepared </a:t>
            </a:r>
            <a:r>
              <a:rPr lang="en-US" sz="1800" dirty="0">
                <a:latin typeface="Arial" charset="0"/>
                <a:cs typeface="Times New Roman" pitchFamily="18" charset="0"/>
              </a:rPr>
              <a:t>from the </a:t>
            </a:r>
            <a:r>
              <a:rPr lang="en-US" sz="1800" dirty="0" smtClean="0">
                <a:latin typeface="Arial" charset="0"/>
                <a:cs typeface="Times New Roman" pitchFamily="18" charset="0"/>
              </a:rPr>
              <a:t>brains </a:t>
            </a:r>
            <a:r>
              <a:rPr lang="en-US" sz="1800" dirty="0">
                <a:latin typeface="Arial" charset="0"/>
                <a:cs typeface="Times New Roman" pitchFamily="18" charset="0"/>
              </a:rPr>
              <a:t>of </a:t>
            </a:r>
            <a:r>
              <a:rPr lang="en-US" sz="1800" dirty="0" smtClean="0">
                <a:latin typeface="Arial" charset="0"/>
                <a:cs typeface="Times New Roman" pitchFamily="18" charset="0"/>
              </a:rPr>
              <a:t>16- </a:t>
            </a:r>
            <a:r>
              <a:rPr lang="en-US" sz="1800" dirty="0">
                <a:latin typeface="Arial" charset="0"/>
                <a:cs typeface="Times New Roman" pitchFamily="18" charset="0"/>
              </a:rPr>
              <a:t>to </a:t>
            </a:r>
            <a:r>
              <a:rPr lang="en-US" sz="1800" dirty="0" smtClean="0">
                <a:latin typeface="Arial" charset="0"/>
                <a:cs typeface="Times New Roman" pitchFamily="18" charset="0"/>
              </a:rPr>
              <a:t>21-day-old </a:t>
            </a:r>
            <a:r>
              <a:rPr lang="en-US" sz="1800" dirty="0" err="1">
                <a:latin typeface="Arial" charset="0"/>
                <a:cs typeface="Times New Roman" pitchFamily="18" charset="0"/>
              </a:rPr>
              <a:t>Wistar</a:t>
            </a:r>
            <a:r>
              <a:rPr lang="en-US" sz="1800" dirty="0">
                <a:latin typeface="Arial" charset="0"/>
                <a:cs typeface="Times New Roman" pitchFamily="18" charset="0"/>
              </a:rPr>
              <a:t> </a:t>
            </a:r>
            <a:r>
              <a:rPr lang="en-US" sz="1800" dirty="0" smtClean="0">
                <a:latin typeface="Arial" charset="0"/>
                <a:cs typeface="Times New Roman" pitchFamily="18" charset="0"/>
              </a:rPr>
              <a:t>rats. Animal were killed by decapitation, in accordance with national an institutional guidelines. For dissection, the </a:t>
            </a:r>
            <a:r>
              <a:rPr lang="en-US" sz="1800" dirty="0">
                <a:latin typeface="Arial" charset="0"/>
                <a:cs typeface="Times New Roman" pitchFamily="18" charset="0"/>
              </a:rPr>
              <a:t>solution contained in </a:t>
            </a:r>
            <a:r>
              <a:rPr lang="en-US" sz="1800" dirty="0" err="1">
                <a:latin typeface="Arial" charset="0"/>
                <a:cs typeface="Times New Roman" pitchFamily="18" charset="0"/>
              </a:rPr>
              <a:t>mM</a:t>
            </a:r>
            <a:r>
              <a:rPr lang="en-US" sz="1800" dirty="0">
                <a:latin typeface="Arial" charset="0"/>
                <a:cs typeface="Times New Roman" pitchFamily="18" charset="0"/>
              </a:rPr>
              <a:t>: </a:t>
            </a:r>
            <a:r>
              <a:rPr lang="en-US" sz="1800" dirty="0" smtClean="0">
                <a:latin typeface="Arial" charset="0"/>
                <a:cs typeface="Times New Roman" pitchFamily="18" charset="0"/>
              </a:rPr>
              <a:t>87  </a:t>
            </a:r>
            <a:r>
              <a:rPr lang="en-US" sz="1800" dirty="0">
                <a:latin typeface="Arial" charset="0"/>
                <a:cs typeface="Times New Roman" pitchFamily="18" charset="0"/>
              </a:rPr>
              <a:t>NaCl, 25  NaHCO</a:t>
            </a:r>
            <a:r>
              <a:rPr lang="en-US" sz="1800" baseline="-25000" dirty="0">
                <a:latin typeface="Arial" charset="0"/>
                <a:cs typeface="Times New Roman" pitchFamily="18" charset="0"/>
              </a:rPr>
              <a:t>3</a:t>
            </a:r>
            <a:r>
              <a:rPr lang="en-US" sz="1800" dirty="0">
                <a:latin typeface="Arial" charset="0"/>
                <a:cs typeface="Times New Roman" pitchFamily="18" charset="0"/>
              </a:rPr>
              <a:t>, 10 </a:t>
            </a:r>
            <a:r>
              <a:rPr lang="en-US" sz="1800" dirty="0" smtClean="0">
                <a:latin typeface="Arial" charset="0"/>
                <a:cs typeface="Times New Roman" pitchFamily="18" charset="0"/>
              </a:rPr>
              <a:t>D-glucose</a:t>
            </a:r>
            <a:r>
              <a:rPr lang="en-US" sz="1800" dirty="0">
                <a:latin typeface="Arial" charset="0"/>
                <a:cs typeface="Times New Roman" pitchFamily="18" charset="0"/>
              </a:rPr>
              <a:t>, </a:t>
            </a:r>
            <a:r>
              <a:rPr lang="en-US" sz="1800" dirty="0" smtClean="0">
                <a:latin typeface="Arial" charset="0"/>
                <a:cs typeface="Times New Roman" pitchFamily="18" charset="0"/>
              </a:rPr>
              <a:t>75 </a:t>
            </a:r>
            <a:r>
              <a:rPr lang="en-US" sz="1800" dirty="0">
                <a:latin typeface="Arial" charset="0"/>
                <a:cs typeface="Times New Roman" pitchFamily="18" charset="0"/>
              </a:rPr>
              <a:t>sucrose, 2.5 KCl, 1.25 NaH</a:t>
            </a:r>
            <a:r>
              <a:rPr lang="en-US" sz="1800" baseline="-25000" dirty="0">
                <a:latin typeface="Arial" charset="0"/>
                <a:cs typeface="Times New Roman" pitchFamily="18" charset="0"/>
              </a:rPr>
              <a:t>2</a:t>
            </a:r>
            <a:r>
              <a:rPr lang="en-US" sz="1800" dirty="0">
                <a:latin typeface="Arial" charset="0"/>
                <a:cs typeface="Times New Roman" pitchFamily="18" charset="0"/>
              </a:rPr>
              <a:t>PO</a:t>
            </a:r>
            <a:r>
              <a:rPr lang="en-US" sz="1800" baseline="-25000" dirty="0">
                <a:latin typeface="Arial" charset="0"/>
                <a:cs typeface="Times New Roman" pitchFamily="18" charset="0"/>
              </a:rPr>
              <a:t>4</a:t>
            </a:r>
            <a:r>
              <a:rPr lang="en-US" sz="1800" dirty="0">
                <a:latin typeface="Arial" charset="0"/>
                <a:cs typeface="Times New Roman" pitchFamily="18" charset="0"/>
              </a:rPr>
              <a:t>, 0.5 CaCl</a:t>
            </a:r>
            <a:r>
              <a:rPr lang="en-US" sz="1800" baseline="-25000" dirty="0">
                <a:latin typeface="Arial" charset="0"/>
                <a:cs typeface="Times New Roman" pitchFamily="18" charset="0"/>
              </a:rPr>
              <a:t>2</a:t>
            </a:r>
            <a:r>
              <a:rPr lang="en-US" sz="1800" dirty="0">
                <a:latin typeface="Arial" charset="0"/>
                <a:cs typeface="Times New Roman" pitchFamily="18" charset="0"/>
              </a:rPr>
              <a:t> and 7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equilibrated </a:t>
            </a:r>
            <a:r>
              <a:rPr lang="en-US" sz="1800" dirty="0">
                <a:latin typeface="Arial" charset="0"/>
                <a:cs typeface="Times New Roman" pitchFamily="18" charset="0"/>
              </a:rPr>
              <a:t>with 95 % O</a:t>
            </a:r>
            <a:r>
              <a:rPr lang="en-US" sz="1800" baseline="-25000" dirty="0">
                <a:latin typeface="Arial" charset="0"/>
                <a:cs typeface="Times New Roman" pitchFamily="18" charset="0"/>
              </a:rPr>
              <a:t>2</a:t>
            </a:r>
            <a:r>
              <a:rPr lang="en-US" sz="1800" dirty="0">
                <a:latin typeface="Arial" charset="0"/>
                <a:cs typeface="Times New Roman" pitchFamily="18" charset="0"/>
              </a:rPr>
              <a:t> / 5 % CO</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Slices containing the </a:t>
            </a:r>
            <a:r>
              <a:rPr lang="en-US" sz="1800" dirty="0" err="1" smtClean="0">
                <a:latin typeface="Arial" charset="0"/>
                <a:cs typeface="Times New Roman" pitchFamily="18" charset="0"/>
              </a:rPr>
              <a:t>substantia</a:t>
            </a:r>
            <a:r>
              <a:rPr lang="en-US" sz="1800" dirty="0" smtClean="0">
                <a:latin typeface="Arial" charset="0"/>
                <a:cs typeface="Times New Roman" pitchFamily="18" charset="0"/>
              </a:rPr>
              <a:t> </a:t>
            </a:r>
            <a:r>
              <a:rPr lang="en-US" sz="1800" dirty="0" err="1" smtClean="0">
                <a:latin typeface="Arial" charset="0"/>
                <a:cs typeface="Times New Roman" pitchFamily="18" charset="0"/>
              </a:rPr>
              <a:t>nigra</a:t>
            </a:r>
            <a:r>
              <a:rPr lang="en-US" sz="1800" dirty="0" smtClean="0">
                <a:latin typeface="Arial" charset="0"/>
                <a:cs typeface="Times New Roman" pitchFamily="18" charset="0"/>
              </a:rPr>
              <a:t> were stored in standard physiological saline. For </a:t>
            </a:r>
            <a:r>
              <a:rPr lang="en-US" sz="1800" dirty="0">
                <a:latin typeface="Arial" charset="0"/>
                <a:cs typeface="Times New Roman" pitchFamily="18" charset="0"/>
              </a:rPr>
              <a:t>recordings, the slices were perfused with saline containing in </a:t>
            </a:r>
            <a:r>
              <a:rPr lang="en-US" sz="1800" dirty="0" err="1">
                <a:latin typeface="Arial" charset="0"/>
                <a:cs typeface="Times New Roman" pitchFamily="18" charset="0"/>
              </a:rPr>
              <a:t>mM</a:t>
            </a:r>
            <a:r>
              <a:rPr lang="en-US" sz="1800" dirty="0">
                <a:latin typeface="Arial" charset="0"/>
                <a:cs typeface="Times New Roman" pitchFamily="18" charset="0"/>
              </a:rPr>
              <a:t>: 125 NaCl, 25  NaHCO</a:t>
            </a:r>
            <a:r>
              <a:rPr lang="en-US" sz="1800" baseline="-25000" dirty="0">
                <a:latin typeface="Arial" charset="0"/>
                <a:cs typeface="Times New Roman" pitchFamily="18" charset="0"/>
              </a:rPr>
              <a:t>3</a:t>
            </a:r>
            <a:r>
              <a:rPr lang="en-US" sz="1800" dirty="0" smtClean="0">
                <a:latin typeface="Arial" charset="0"/>
                <a:cs typeface="Times New Roman" pitchFamily="18" charset="0"/>
              </a:rPr>
              <a:t>, </a:t>
            </a:r>
            <a:r>
              <a:rPr lang="en-US" sz="1800" dirty="0">
                <a:latin typeface="Arial" charset="0"/>
                <a:cs typeface="Times New Roman" pitchFamily="18" charset="0"/>
              </a:rPr>
              <a:t>25 </a:t>
            </a:r>
            <a:r>
              <a:rPr lang="en-US" sz="1800" dirty="0" smtClean="0">
                <a:latin typeface="Arial" charset="0"/>
                <a:cs typeface="Times New Roman" pitchFamily="18" charset="0"/>
              </a:rPr>
              <a:t>D-glucose</a:t>
            </a:r>
            <a:r>
              <a:rPr lang="en-US" sz="1800" dirty="0">
                <a:latin typeface="Arial" charset="0"/>
                <a:cs typeface="Times New Roman" pitchFamily="18" charset="0"/>
              </a:rPr>
              <a:t>, 2.5 KCl, 1.25 NaH</a:t>
            </a:r>
            <a:r>
              <a:rPr lang="en-US" sz="1800" baseline="-25000" dirty="0">
                <a:latin typeface="Arial" charset="0"/>
                <a:cs typeface="Times New Roman" pitchFamily="18" charset="0"/>
              </a:rPr>
              <a:t>2</a:t>
            </a:r>
            <a:r>
              <a:rPr lang="en-US" sz="1800" dirty="0">
                <a:latin typeface="Arial" charset="0"/>
                <a:cs typeface="Times New Roman" pitchFamily="18" charset="0"/>
              </a:rPr>
              <a:t>PO</a:t>
            </a:r>
            <a:r>
              <a:rPr lang="en-US" sz="1800" baseline="-25000" dirty="0">
                <a:latin typeface="Arial" charset="0"/>
                <a:cs typeface="Times New Roman" pitchFamily="18" charset="0"/>
              </a:rPr>
              <a:t>4</a:t>
            </a:r>
            <a:r>
              <a:rPr lang="en-US" sz="1800" dirty="0" smtClean="0">
                <a:latin typeface="Arial" charset="0"/>
                <a:cs typeface="Times New Roman" pitchFamily="18" charset="0"/>
              </a:rPr>
              <a:t>, </a:t>
            </a:r>
            <a:r>
              <a:rPr lang="en-US" sz="1800" dirty="0">
                <a:latin typeface="Arial" charset="0"/>
                <a:cs typeface="Times New Roman" pitchFamily="18" charset="0"/>
              </a:rPr>
              <a:t>2 CaCl</a:t>
            </a:r>
            <a:r>
              <a:rPr lang="en-US" sz="1800" baseline="-25000" dirty="0">
                <a:latin typeface="Arial" charset="0"/>
                <a:cs typeface="Times New Roman" pitchFamily="18" charset="0"/>
              </a:rPr>
              <a:t>2</a:t>
            </a:r>
            <a:r>
              <a:rPr lang="en-US" sz="1800" dirty="0">
                <a:latin typeface="Arial" charset="0"/>
                <a:cs typeface="Times New Roman" pitchFamily="18" charset="0"/>
              </a:rPr>
              <a:t> and 1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Pipette tip resistances were between 6 and 10 M</a:t>
            </a:r>
            <a:r>
              <a:rPr lang="en-US" sz="1800" dirty="0" smtClean="0">
                <a:latin typeface="Arial" charset="0"/>
                <a:cs typeface="Times New Roman" pitchFamily="18" charset="0"/>
                <a:sym typeface="Symbol"/>
              </a:rPr>
              <a:t></a:t>
            </a:r>
            <a:r>
              <a:rPr lang="en-US" sz="1800" dirty="0" smtClean="0">
                <a:latin typeface="Arial" charset="0"/>
                <a:cs typeface="Times New Roman" pitchFamily="18" charset="0"/>
              </a:rPr>
              <a:t> and between 8 and 11 </a:t>
            </a:r>
            <a:r>
              <a:rPr lang="en-US" sz="1800" dirty="0">
                <a:latin typeface="Arial" charset="0"/>
                <a:cs typeface="Times New Roman" pitchFamily="18" charset="0"/>
              </a:rPr>
              <a:t>M</a:t>
            </a:r>
            <a:r>
              <a:rPr lang="en-US" sz="1800" dirty="0" smtClean="0">
                <a:latin typeface="Arial" charset="0"/>
                <a:cs typeface="Times New Roman" pitchFamily="18" charset="0"/>
                <a:sym typeface="Symbol"/>
              </a:rPr>
              <a:t> for whole-cell somatic and dendritic recordings respectively.</a:t>
            </a:r>
            <a:r>
              <a:rPr lang="en-US" sz="1800" dirty="0" smtClean="0">
                <a:latin typeface="Arial" charset="0"/>
                <a:cs typeface="Times New Roman" pitchFamily="18" charset="0"/>
              </a:rPr>
              <a:t> The composition of the internal solution was, </a:t>
            </a:r>
            <a:r>
              <a:rPr lang="en-US" sz="1800" dirty="0">
                <a:latin typeface="Arial" charset="0"/>
                <a:cs typeface="Times New Roman" pitchFamily="18" charset="0"/>
              </a:rPr>
              <a:t>in </a:t>
            </a:r>
            <a:r>
              <a:rPr lang="en-US" sz="1800" dirty="0" err="1">
                <a:latin typeface="Arial" charset="0"/>
                <a:cs typeface="Times New Roman" pitchFamily="18" charset="0"/>
              </a:rPr>
              <a:t>mM</a:t>
            </a:r>
            <a:r>
              <a:rPr lang="en-US" sz="1800" dirty="0">
                <a:latin typeface="Arial" charset="0"/>
                <a:cs typeface="Times New Roman" pitchFamily="18" charset="0"/>
              </a:rPr>
              <a:t>: </a:t>
            </a:r>
            <a:r>
              <a:rPr lang="en-US" sz="1800" dirty="0" smtClean="0">
                <a:latin typeface="Arial" charset="0"/>
                <a:cs typeface="Times New Roman" pitchFamily="18" charset="0"/>
              </a:rPr>
              <a:t>120 KMeSO</a:t>
            </a:r>
            <a:r>
              <a:rPr lang="en-US" sz="1800" baseline="-25000" dirty="0" smtClean="0">
                <a:latin typeface="Arial" charset="0"/>
                <a:cs typeface="Times New Roman" pitchFamily="18" charset="0"/>
              </a:rPr>
              <a:t>4</a:t>
            </a:r>
            <a:r>
              <a:rPr lang="en-US" sz="1800" dirty="0" smtClean="0">
                <a:latin typeface="Arial" charset="0"/>
                <a:cs typeface="Times New Roman" pitchFamily="18" charset="0"/>
              </a:rPr>
              <a:t>, 20 KCl, </a:t>
            </a:r>
            <a:r>
              <a:rPr lang="en-US" sz="1800" dirty="0">
                <a:latin typeface="Arial" charset="0"/>
                <a:cs typeface="Times New Roman" pitchFamily="18" charset="0"/>
              </a:rPr>
              <a:t>2 MgCl</a:t>
            </a:r>
            <a:r>
              <a:rPr lang="en-US" sz="1800" baseline="-25000" dirty="0">
                <a:latin typeface="Arial" charset="0"/>
                <a:cs typeface="Times New Roman" pitchFamily="18" charset="0"/>
              </a:rPr>
              <a:t>2</a:t>
            </a:r>
            <a:r>
              <a:rPr lang="en-US" sz="1800" dirty="0">
                <a:latin typeface="Arial" charset="0"/>
                <a:cs typeface="Times New Roman" pitchFamily="18" charset="0"/>
              </a:rPr>
              <a:t>, </a:t>
            </a:r>
            <a:r>
              <a:rPr lang="en-US" sz="1800" dirty="0" smtClean="0">
                <a:latin typeface="Arial" charset="0"/>
                <a:cs typeface="Times New Roman" pitchFamily="18" charset="0"/>
              </a:rPr>
              <a:t>2 </a:t>
            </a:r>
            <a:r>
              <a:rPr lang="en-US" sz="1800" dirty="0">
                <a:latin typeface="Arial" charset="0"/>
                <a:cs typeface="Times New Roman" pitchFamily="18" charset="0"/>
              </a:rPr>
              <a:t>Na</a:t>
            </a:r>
            <a:r>
              <a:rPr lang="en-US" sz="1800" baseline="-25000" dirty="0">
                <a:latin typeface="Arial" charset="0"/>
                <a:cs typeface="Times New Roman" pitchFamily="18" charset="0"/>
              </a:rPr>
              <a:t>2</a:t>
            </a:r>
            <a:r>
              <a:rPr lang="en-US" sz="1800" dirty="0">
                <a:latin typeface="Arial" charset="0"/>
                <a:cs typeface="Times New Roman" pitchFamily="18" charset="0"/>
              </a:rPr>
              <a:t>ATP, 0.5 Na</a:t>
            </a:r>
            <a:r>
              <a:rPr lang="en-US" sz="1800" baseline="-25000" dirty="0">
                <a:latin typeface="Arial" charset="0"/>
                <a:cs typeface="Times New Roman" pitchFamily="18" charset="0"/>
              </a:rPr>
              <a:t>2</a:t>
            </a:r>
            <a:r>
              <a:rPr lang="en-US" sz="1800" dirty="0">
                <a:latin typeface="Arial" charset="0"/>
                <a:cs typeface="Times New Roman" pitchFamily="18" charset="0"/>
              </a:rPr>
              <a:t>GTP, 5 Na</a:t>
            </a:r>
            <a:r>
              <a:rPr lang="en-US" sz="1800" baseline="-25000" dirty="0">
                <a:latin typeface="Arial" charset="0"/>
                <a:cs typeface="Times New Roman" pitchFamily="18" charset="0"/>
              </a:rPr>
              <a:t>2</a:t>
            </a:r>
            <a:r>
              <a:rPr lang="en-US" sz="1800" dirty="0">
                <a:latin typeface="Arial" charset="0"/>
                <a:cs typeface="Times New Roman" pitchFamily="18" charset="0"/>
              </a:rPr>
              <a:t>-phosphocreatine, </a:t>
            </a:r>
            <a:r>
              <a:rPr lang="en-US" sz="1800" dirty="0" smtClean="0">
                <a:latin typeface="Arial" charset="0"/>
                <a:cs typeface="Times New Roman" pitchFamily="18" charset="0"/>
              </a:rPr>
              <a:t>0.1 EGTA, </a:t>
            </a:r>
            <a:r>
              <a:rPr lang="en-US" sz="1800" dirty="0">
                <a:latin typeface="Arial" charset="0"/>
                <a:cs typeface="Times New Roman" pitchFamily="18" charset="0"/>
              </a:rPr>
              <a:t>10 </a:t>
            </a:r>
            <a:r>
              <a:rPr lang="en-US" sz="1800" dirty="0" smtClean="0">
                <a:latin typeface="Arial" charset="0"/>
                <a:cs typeface="Times New Roman" pitchFamily="18" charset="0"/>
              </a:rPr>
              <a:t>HEPES and 0.1% </a:t>
            </a:r>
            <a:r>
              <a:rPr lang="en-US" sz="1800" dirty="0" err="1" smtClean="0">
                <a:latin typeface="Arial" charset="0"/>
                <a:cs typeface="Times New Roman" pitchFamily="18" charset="0"/>
              </a:rPr>
              <a:t>biocytin</a:t>
            </a:r>
            <a:r>
              <a:rPr lang="en-US" sz="1800" dirty="0" smtClean="0">
                <a:latin typeface="Arial" charset="0"/>
                <a:cs typeface="Times New Roman" pitchFamily="18" charset="0"/>
              </a:rPr>
              <a:t> </a:t>
            </a:r>
            <a:r>
              <a:rPr lang="en-US" sz="1800" dirty="0">
                <a:latin typeface="Arial" charset="0"/>
                <a:cs typeface="Times New Roman" pitchFamily="18" charset="0"/>
              </a:rPr>
              <a:t>(pH = 7.3</a:t>
            </a:r>
            <a:r>
              <a:rPr lang="en-US" sz="1800" dirty="0" smtClean="0">
                <a:latin typeface="Arial" charset="0"/>
                <a:cs typeface="Times New Roman" pitchFamily="18" charset="0"/>
              </a:rPr>
              <a:t>). In all cell-attached experiments, pipette resistance was standardized at 10 M</a:t>
            </a:r>
            <a:r>
              <a:rPr lang="en-US" sz="1800" dirty="0" smtClean="0">
                <a:latin typeface="Arial" charset="0"/>
                <a:cs typeface="Times New Roman" pitchFamily="18" charset="0"/>
                <a:sym typeface="Symbol"/>
              </a:rPr>
              <a:t></a:t>
            </a:r>
            <a:r>
              <a:rPr lang="en-US" sz="1800" dirty="0" smtClean="0">
                <a:latin typeface="Arial" charset="0"/>
                <a:cs typeface="Times New Roman" pitchFamily="18" charset="0"/>
              </a:rPr>
              <a:t>. Cell-attached pipettes were filled with high potassium solution of the following composition, in </a:t>
            </a:r>
            <a:r>
              <a:rPr lang="en-US" sz="1800" dirty="0" err="1" smtClean="0">
                <a:latin typeface="Arial" charset="0"/>
                <a:cs typeface="Times New Roman" pitchFamily="18" charset="0"/>
              </a:rPr>
              <a:t>mM</a:t>
            </a:r>
            <a:r>
              <a:rPr lang="en-US" sz="1800" dirty="0" smtClean="0">
                <a:latin typeface="Arial" charset="0"/>
                <a:cs typeface="Times New Roman" pitchFamily="18" charset="0"/>
              </a:rPr>
              <a:t>: 120 KCl, 2 CaCl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1 MgCl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10 HEPES, 20 TEA-</a:t>
            </a:r>
            <a:r>
              <a:rPr lang="en-US" sz="1800" dirty="0" err="1" smtClean="0">
                <a:latin typeface="Arial" charset="0"/>
                <a:cs typeface="Times New Roman" pitchFamily="18" charset="0"/>
              </a:rPr>
              <a:t>Cl</a:t>
            </a:r>
            <a:r>
              <a:rPr lang="en-US" sz="1800" dirty="0" smtClean="0">
                <a:latin typeface="Arial" charset="0"/>
                <a:cs typeface="Times New Roman" pitchFamily="18" charset="0"/>
              </a:rPr>
              <a:t>, 5 4-AP, 1 BaCl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0.02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and 200 </a:t>
            </a:r>
            <a:r>
              <a:rPr lang="en-US" sz="1800" dirty="0" err="1" smtClean="0">
                <a:latin typeface="Arial" charset="0"/>
                <a:cs typeface="Times New Roman" pitchFamily="18" charset="0"/>
              </a:rPr>
              <a:t>nM</a:t>
            </a:r>
            <a:r>
              <a:rPr lang="en-US" sz="1800" dirty="0" smtClean="0">
                <a:latin typeface="Arial" charset="0"/>
                <a:cs typeface="Times New Roman" pitchFamily="18" charset="0"/>
              </a:rPr>
              <a:t> TTX. The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dirty="0" smtClean="0">
                <a:latin typeface="Arial" charset="0"/>
                <a:cs typeface="Times New Roman" pitchFamily="18" charset="0"/>
              </a:rPr>
              <a:t> blocker ZD 7288 (</a:t>
            </a:r>
            <a:r>
              <a:rPr lang="en-US" sz="1800" dirty="0" err="1" smtClean="0">
                <a:latin typeface="Arial" charset="0"/>
                <a:cs typeface="Times New Roman" pitchFamily="18" charset="0"/>
              </a:rPr>
              <a:t>Tocris</a:t>
            </a:r>
            <a:r>
              <a:rPr lang="en-US" sz="1800" dirty="0" smtClean="0">
                <a:latin typeface="Arial" charset="0"/>
                <a:cs typeface="Times New Roman" pitchFamily="18" charset="0"/>
              </a:rPr>
              <a:t>) was dissolved in </a:t>
            </a:r>
            <a:r>
              <a:rPr lang="en-US" sz="1800" dirty="0" err="1" smtClean="0">
                <a:latin typeface="Arial" charset="0"/>
                <a:cs typeface="Times New Roman" pitchFamily="18" charset="0"/>
              </a:rPr>
              <a:t>distilated</a:t>
            </a:r>
            <a:r>
              <a:rPr lang="en-US" sz="1800" dirty="0" smtClean="0">
                <a:latin typeface="Arial" charset="0"/>
                <a:cs typeface="Times New Roman" pitchFamily="18" charset="0"/>
              </a:rPr>
              <a:t> water to obtain a final concentration of 30 µM. To prevent spontaneous firing during cell-attached recording, 200 </a:t>
            </a:r>
            <a:r>
              <a:rPr lang="en-US" sz="1800" dirty="0" err="1" smtClean="0">
                <a:latin typeface="Arial" charset="0"/>
                <a:cs typeface="Times New Roman" pitchFamily="18" charset="0"/>
              </a:rPr>
              <a:t>nM</a:t>
            </a:r>
            <a:r>
              <a:rPr lang="en-US" sz="1800" dirty="0" smtClean="0">
                <a:latin typeface="Arial" charset="0"/>
                <a:cs typeface="Times New Roman" pitchFamily="18" charset="0"/>
              </a:rPr>
              <a:t> TTX and 200 µM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were added to the external solution. Recordings were performed using two </a:t>
            </a:r>
            <a:r>
              <a:rPr lang="en-US" sz="1800" dirty="0" err="1" smtClean="0">
                <a:latin typeface="Arial" charset="0"/>
                <a:cs typeface="Times New Roman" pitchFamily="18" charset="0"/>
              </a:rPr>
              <a:t>Axopatch</a:t>
            </a:r>
            <a:r>
              <a:rPr lang="en-US" sz="1800" dirty="0" smtClean="0">
                <a:latin typeface="Arial" charset="0"/>
                <a:cs typeface="Times New Roman" pitchFamily="18" charset="0"/>
              </a:rPr>
              <a:t> 200B amplifiers (Molecular devices, Palo Alto, CA) connected to a PC via a </a:t>
            </a:r>
            <a:r>
              <a:rPr lang="en-US" sz="1800" dirty="0" err="1" smtClean="0">
                <a:latin typeface="Arial" charset="0"/>
                <a:cs typeface="Times New Roman" pitchFamily="18" charset="0"/>
              </a:rPr>
              <a:t>Digidata</a:t>
            </a:r>
            <a:r>
              <a:rPr lang="en-US" sz="1800" dirty="0" smtClean="0">
                <a:latin typeface="Arial" charset="0"/>
                <a:cs typeface="Times New Roman" pitchFamily="18" charset="0"/>
              </a:rPr>
              <a:t> 1440A interface. Data were acquired with </a:t>
            </a:r>
            <a:r>
              <a:rPr lang="en-US" sz="1800" dirty="0" err="1" smtClean="0">
                <a:latin typeface="Arial" charset="0"/>
                <a:cs typeface="Times New Roman" pitchFamily="18" charset="0"/>
              </a:rPr>
              <a:t>clampEx</a:t>
            </a:r>
            <a:r>
              <a:rPr lang="en-US" sz="1800" dirty="0" smtClean="0">
                <a:latin typeface="Arial" charset="0"/>
                <a:cs typeface="Times New Roman" pitchFamily="18" charset="0"/>
              </a:rPr>
              <a:t> 10. The current-clamp signal was </a:t>
            </a:r>
            <a:r>
              <a:rPr lang="en-US" sz="1800" dirty="0" err="1" smtClean="0">
                <a:latin typeface="Arial" charset="0"/>
                <a:cs typeface="Times New Roman" pitchFamily="18" charset="0"/>
              </a:rPr>
              <a:t>bessel</a:t>
            </a:r>
            <a:r>
              <a:rPr lang="en-US" sz="1800" dirty="0" smtClean="0">
                <a:latin typeface="Arial" charset="0"/>
                <a:cs typeface="Times New Roman" pitchFamily="18" charset="0"/>
              </a:rPr>
              <a:t> filtered at 10 kHz and sampled at 100 kHz. Whole-cell dendritic recordings were discarded if the access increased &gt; 50 M</a:t>
            </a:r>
            <a:r>
              <a:rPr lang="en-US" sz="1800" dirty="0" smtClean="0">
                <a:latin typeface="Arial" charset="0"/>
                <a:cs typeface="Times New Roman" pitchFamily="18" charset="0"/>
                <a:sym typeface="Symbol"/>
              </a:rPr>
              <a:t>. PSPs were mimicked by injecting double-exponential current waveforms (</a:t>
            </a:r>
            <a:r>
              <a:rPr lang="en-US" sz="1800" baseline="-25000" dirty="0" smtClean="0">
                <a:latin typeface="Arial" charset="0"/>
                <a:cs typeface="Times New Roman" pitchFamily="18" charset="0"/>
                <a:sym typeface="Symbol"/>
              </a:rPr>
              <a:t>rise</a:t>
            </a:r>
            <a:r>
              <a:rPr lang="en-US" sz="1800" dirty="0" smtClean="0">
                <a:latin typeface="Arial" charset="0"/>
                <a:cs typeface="Times New Roman" pitchFamily="18" charset="0"/>
                <a:sym typeface="Symbol"/>
              </a:rPr>
              <a:t>, 0.6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t>
            </a:r>
            <a:r>
              <a:rPr lang="en-US" sz="1800" baseline="-25000" dirty="0" smtClean="0">
                <a:latin typeface="Arial" charset="0"/>
                <a:cs typeface="Times New Roman" pitchFamily="18" charset="0"/>
                <a:sym typeface="Symbol"/>
              </a:rPr>
              <a:t>decay</a:t>
            </a:r>
            <a:r>
              <a:rPr lang="en-US" sz="1800" dirty="0" smtClean="0">
                <a:latin typeface="Arial" charset="0"/>
                <a:cs typeface="Times New Roman" pitchFamily="18" charset="0"/>
                <a:sym typeface="Symbol"/>
              </a:rPr>
              <a:t>, 3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All voltage recordings shown are the average of 40 single traces. The cell-attached voltage-clamp recordings were </a:t>
            </a:r>
            <a:r>
              <a:rPr lang="en-US" sz="1800" dirty="0" err="1" smtClean="0">
                <a:latin typeface="Arial" charset="0"/>
                <a:cs typeface="Times New Roman" pitchFamily="18" charset="0"/>
                <a:sym typeface="Symbol"/>
              </a:rPr>
              <a:t>bessel</a:t>
            </a:r>
            <a:r>
              <a:rPr lang="en-US" sz="1800" dirty="0" smtClean="0">
                <a:latin typeface="Arial" charset="0"/>
                <a:cs typeface="Times New Roman" pitchFamily="18" charset="0"/>
                <a:sym typeface="Symbol"/>
              </a:rPr>
              <a:t> filtered at 2 kHz and acquired at 20 kHz. Leak subtraction of cell-attached data were done on-line by running a P/4 subtraction protocol. The liquid junction potential was not corrected for. All recordings performed at 2024°C. All data analysis was performed in </a:t>
            </a:r>
            <a:r>
              <a:rPr lang="en-US" sz="1800" dirty="0" err="1" smtClean="0">
                <a:latin typeface="Arial" charset="0"/>
                <a:cs typeface="Times New Roman" pitchFamily="18" charset="0"/>
                <a:sym typeface="Symbol"/>
              </a:rPr>
              <a:t>Mathematica</a:t>
            </a:r>
            <a:r>
              <a:rPr lang="en-US" sz="1800" dirty="0" smtClean="0">
                <a:latin typeface="Arial" charset="0"/>
                <a:cs typeface="Times New Roman" pitchFamily="18" charset="0"/>
                <a:sym typeface="Symbol"/>
              </a:rPr>
              <a:t> 7 or 8 (Wolfram Research), together with </a:t>
            </a:r>
            <a:r>
              <a:rPr lang="en-US" sz="1800" dirty="0" err="1" smtClean="0">
                <a:latin typeface="Arial" charset="0"/>
                <a:cs typeface="Times New Roman" pitchFamily="18" charset="0"/>
                <a:sym typeface="Symbol"/>
              </a:rPr>
              <a:t>Stimfit</a:t>
            </a:r>
            <a:r>
              <a:rPr lang="en-US" sz="1800" dirty="0" smtClean="0">
                <a:latin typeface="Arial" charset="0"/>
                <a:cs typeface="Times New Roman" pitchFamily="18" charset="0"/>
                <a:sym typeface="Symbol"/>
              </a:rPr>
              <a:t> 0.10 (</a:t>
            </a:r>
            <a:r>
              <a:rPr lang="en-US" sz="1800" dirty="0" err="1" smtClean="0">
                <a:latin typeface="Arial" charset="0"/>
                <a:cs typeface="Times New Roman" pitchFamily="18" charset="0"/>
                <a:sym typeface="Symbol"/>
              </a:rPr>
              <a:t>Christoph</a:t>
            </a:r>
            <a:r>
              <a:rPr lang="en-US" sz="1800" dirty="0" smtClean="0">
                <a:latin typeface="Arial" charset="0"/>
                <a:cs typeface="Times New Roman" pitchFamily="18" charset="0"/>
                <a:sym typeface="Symbol"/>
              </a:rPr>
              <a:t> Schmidt-</a:t>
            </a:r>
            <a:r>
              <a:rPr lang="en-US" sz="1800" dirty="0" err="1" smtClean="0">
                <a:latin typeface="Arial" charset="0"/>
                <a:cs typeface="Times New Roman" pitchFamily="18" charset="0"/>
                <a:sym typeface="Symbol"/>
              </a:rPr>
              <a:t>Hieber</a:t>
            </a:r>
            <a:r>
              <a:rPr lang="en-US" sz="1800" dirty="0" smtClean="0">
                <a:latin typeface="Arial" charset="0"/>
                <a:cs typeface="Times New Roman" pitchFamily="18" charset="0"/>
                <a:sym typeface="Symbol"/>
              </a:rPr>
              <a:t>, UCL) and Excel (Microsoft). The integral of single </a:t>
            </a:r>
            <a:r>
              <a:rPr lang="en-US" sz="1800" dirty="0" err="1" smtClean="0">
                <a:latin typeface="Arial" charset="0"/>
                <a:cs typeface="Times New Roman" pitchFamily="18" charset="0"/>
                <a:sym typeface="Symbol"/>
              </a:rPr>
              <a:t>sEPSPs</a:t>
            </a:r>
            <a:r>
              <a:rPr lang="en-US" sz="1800" dirty="0" smtClean="0">
                <a:latin typeface="Arial" charset="0"/>
                <a:cs typeface="Times New Roman" pitchFamily="18" charset="0"/>
                <a:sym typeface="Symbol"/>
              </a:rPr>
              <a:t> is calculated as the area, normalized to peak amplitude, from the beginning of the voltage trace to 400 </a:t>
            </a:r>
            <a:r>
              <a:rPr lang="en-US" sz="1800" dirty="0" err="1" smtClean="0">
                <a:latin typeface="Arial" charset="0"/>
                <a:cs typeface="Times New Roman" pitchFamily="18" charset="0"/>
                <a:sym typeface="Symbol"/>
              </a:rPr>
              <a:t>ms</a:t>
            </a:r>
            <a:r>
              <a:rPr lang="en-US" sz="1800" dirty="0" smtClean="0">
                <a:latin typeface="Arial" charset="0"/>
                <a:cs typeface="Times New Roman" pitchFamily="18" charset="0"/>
                <a:sym typeface="Symbol"/>
              </a:rPr>
              <a:t> after. For the morphology of dopamine neurons, slices were fixed for ~12 h in 4% paraformaldehyde, washed and incubated overnight with 1 µl Fluorescein </a:t>
            </a:r>
            <a:r>
              <a:rPr lang="en-US" sz="1800" dirty="0" err="1" smtClean="0">
                <a:latin typeface="Arial" charset="0"/>
                <a:cs typeface="Times New Roman" pitchFamily="18" charset="0"/>
                <a:sym typeface="Symbol"/>
              </a:rPr>
              <a:t>Avidin</a:t>
            </a:r>
            <a:r>
              <a:rPr lang="en-US" sz="1800" dirty="0" smtClean="0">
                <a:latin typeface="Arial" charset="0"/>
                <a:cs typeface="Times New Roman" pitchFamily="18" charset="0"/>
                <a:sym typeface="Symbol"/>
              </a:rPr>
              <a:t> DCS (Lab consult) per ml Triton X-100. After washing, slices were embedded in </a:t>
            </a:r>
            <a:r>
              <a:rPr lang="en-US" sz="1800" dirty="0" err="1" smtClean="0">
                <a:latin typeface="Arial" charset="0"/>
                <a:cs typeface="Times New Roman" pitchFamily="18" charset="0"/>
                <a:sym typeface="Symbol"/>
              </a:rPr>
              <a:t>ProLong</a:t>
            </a:r>
            <a:r>
              <a:rPr lang="en-US" sz="1800" dirty="0" smtClean="0">
                <a:latin typeface="Arial" charset="0"/>
                <a:cs typeface="Times New Roman" pitchFamily="18" charset="0"/>
                <a:sym typeface="Symbol"/>
              </a:rPr>
              <a:t> </a:t>
            </a:r>
            <a:r>
              <a:rPr lang="en-US" sz="1800" dirty="0" err="1" smtClean="0">
                <a:latin typeface="Arial" charset="0"/>
                <a:cs typeface="Times New Roman" pitchFamily="18" charset="0"/>
                <a:sym typeface="Symbol"/>
              </a:rPr>
              <a:t>Antifade</a:t>
            </a:r>
            <a:r>
              <a:rPr lang="en-US" sz="1800" dirty="0" smtClean="0">
                <a:latin typeface="Arial" charset="0"/>
                <a:cs typeface="Times New Roman" pitchFamily="18" charset="0"/>
                <a:sym typeface="Symbol"/>
              </a:rPr>
              <a:t> (Invitrogen). For tyrosine hydroxylase immunohistochemistry, slices were incubated with a primary monoclonal antibody against TH, (mouse, </a:t>
            </a:r>
            <a:r>
              <a:rPr lang="en-US" sz="1800" dirty="0" err="1" smtClean="0">
                <a:latin typeface="Arial" charset="0"/>
                <a:cs typeface="Times New Roman" pitchFamily="18" charset="0"/>
                <a:sym typeface="Symbol"/>
              </a:rPr>
              <a:t>Immunostar</a:t>
            </a:r>
            <a:r>
              <a:rPr lang="en-US" sz="1800" dirty="0" smtClean="0">
                <a:latin typeface="Arial" charset="0"/>
                <a:cs typeface="Times New Roman" pitchFamily="18" charset="0"/>
                <a:sym typeface="Symbol"/>
              </a:rPr>
              <a:t>). The secondary antibody (goat anti-mouse-</a:t>
            </a:r>
            <a:r>
              <a:rPr lang="en-US" sz="1800" dirty="0" err="1" smtClean="0">
                <a:latin typeface="Arial" charset="0"/>
                <a:cs typeface="Times New Roman" pitchFamily="18" charset="0"/>
                <a:sym typeface="Symbol"/>
              </a:rPr>
              <a:t>Alexa</a:t>
            </a:r>
            <a:r>
              <a:rPr lang="en-US" sz="1800" dirty="0" smtClean="0">
                <a:latin typeface="Arial" charset="0"/>
                <a:cs typeface="Times New Roman" pitchFamily="18" charset="0"/>
                <a:sym typeface="Symbol"/>
              </a:rPr>
              <a:t> 568) was applied together </a:t>
            </a:r>
            <a:r>
              <a:rPr lang="en-US" sz="1800" dirty="0">
                <a:latin typeface="Arial" charset="0"/>
                <a:cs typeface="Times New Roman" pitchFamily="18" charset="0"/>
                <a:sym typeface="Symbol"/>
              </a:rPr>
              <a:t>with Fluorescein </a:t>
            </a:r>
            <a:r>
              <a:rPr lang="en-US" sz="1800" dirty="0" err="1">
                <a:latin typeface="Arial" charset="0"/>
                <a:cs typeface="Times New Roman" pitchFamily="18" charset="0"/>
                <a:sym typeface="Symbol"/>
              </a:rPr>
              <a:t>Avidin</a:t>
            </a:r>
            <a:r>
              <a:rPr lang="en-US" sz="1800" dirty="0">
                <a:latin typeface="Arial" charset="0"/>
                <a:cs typeface="Times New Roman" pitchFamily="18" charset="0"/>
                <a:sym typeface="Symbol"/>
              </a:rPr>
              <a:t> </a:t>
            </a:r>
            <a:r>
              <a:rPr lang="en-US" sz="1800" dirty="0" smtClean="0">
                <a:latin typeface="Arial" charset="0"/>
                <a:cs typeface="Times New Roman" pitchFamily="18" charset="0"/>
                <a:sym typeface="Symbol"/>
              </a:rPr>
              <a:t>DCS. The fluorescence was observed with a Olympus confocal microscope (FV1000) in collaboration with the GIGA-Imaging platform. </a:t>
            </a:r>
          </a:p>
          <a:p>
            <a:r>
              <a:rPr lang="en-US" sz="1800" dirty="0" smtClean="0">
                <a:latin typeface="Arial" charset="0"/>
              </a:rPr>
              <a:t>We </a:t>
            </a:r>
            <a:r>
              <a:rPr lang="en-US" sz="1800" dirty="0">
                <a:latin typeface="Arial" charset="0"/>
              </a:rPr>
              <a:t>thank </a:t>
            </a:r>
            <a:r>
              <a:rPr lang="en-US" sz="1800" dirty="0" err="1">
                <a:latin typeface="Arial" charset="0"/>
              </a:rPr>
              <a:t>Christelle</a:t>
            </a:r>
            <a:r>
              <a:rPr lang="en-US" sz="1800" dirty="0">
                <a:latin typeface="Arial" charset="0"/>
              </a:rPr>
              <a:t> </a:t>
            </a:r>
            <a:r>
              <a:rPr lang="en-US" sz="1800" dirty="0" err="1" smtClean="0">
                <a:latin typeface="Arial" charset="0"/>
              </a:rPr>
              <a:t>Gillissen</a:t>
            </a:r>
            <a:r>
              <a:rPr lang="en-US" sz="1800" dirty="0" smtClean="0">
                <a:latin typeface="Arial" charset="0"/>
              </a:rPr>
              <a:t> </a:t>
            </a:r>
            <a:r>
              <a:rPr lang="en-US" sz="1800" dirty="0">
                <a:latin typeface="Arial" charset="0"/>
              </a:rPr>
              <a:t>for helping with </a:t>
            </a:r>
            <a:r>
              <a:rPr lang="en-US" sz="1800" dirty="0" smtClean="0">
                <a:latin typeface="Arial" charset="0"/>
              </a:rPr>
              <a:t>histochemistry </a:t>
            </a:r>
            <a:r>
              <a:rPr lang="en-US" sz="1800" dirty="0">
                <a:latin typeface="Arial" charset="0"/>
              </a:rPr>
              <a:t>and Dr. Jean </a:t>
            </a:r>
            <a:r>
              <a:rPr lang="en-US" sz="1800" dirty="0" err="1">
                <a:latin typeface="Arial" charset="0"/>
              </a:rPr>
              <a:t>Defourny</a:t>
            </a:r>
            <a:r>
              <a:rPr lang="en-US" sz="1800" dirty="0">
                <a:latin typeface="Arial" charset="0"/>
              </a:rPr>
              <a:t> for helping with the confocal microscope. </a:t>
            </a:r>
          </a:p>
        </p:txBody>
      </p:sp>
      <p:sp>
        <p:nvSpPr>
          <p:cNvPr id="118" name="Text Box 36"/>
          <p:cNvSpPr txBox="1">
            <a:spLocks noChangeArrowheads="1"/>
          </p:cNvSpPr>
          <p:nvPr/>
        </p:nvSpPr>
        <p:spPr bwMode="auto">
          <a:xfrm>
            <a:off x="15324793" y="21242337"/>
            <a:ext cx="14648842" cy="290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Action potential parameters along the </a:t>
            </a:r>
            <a:r>
              <a:rPr lang="en-US" sz="1800" b="1" dirty="0" err="1" smtClean="0">
                <a:latin typeface="Arial" charset="0"/>
                <a:cs typeface="Times New Roman" pitchFamily="18" charset="0"/>
              </a:rPr>
              <a:t>somato</a:t>
            </a:r>
            <a:r>
              <a:rPr lang="en-US" sz="1800" b="1" dirty="0" smtClean="0">
                <a:latin typeface="Arial" charset="0"/>
                <a:cs typeface="Times New Roman" pitchFamily="18" charset="0"/>
              </a:rPr>
              <a:t>-dendritic compartment of dopamine neurons. </a:t>
            </a:r>
            <a:endParaRPr lang="en-US" sz="1800" b="1" dirty="0">
              <a:latin typeface="Arial" charset="0"/>
              <a:cs typeface="Times New Roman" pitchFamily="18" charset="0"/>
            </a:endParaRPr>
          </a:p>
          <a:p>
            <a:pPr algn="just"/>
            <a:r>
              <a:rPr lang="en-US" sz="1800" dirty="0">
                <a:latin typeface="Arial" charset="0"/>
                <a:cs typeface="Times New Roman" pitchFamily="18" charset="0"/>
              </a:rPr>
              <a:t>A</a:t>
            </a:r>
            <a:r>
              <a:rPr lang="en-US" sz="1800" dirty="0" smtClean="0">
                <a:latin typeface="Arial" charset="0"/>
                <a:cs typeface="Times New Roman" pitchFamily="18" charset="0"/>
              </a:rPr>
              <a:t>, Comparison of the amplitudes of the somatic and dendritic action potentials in dopamine neurons at different distances from the soma, expressed as the ratio of the peak of the dendritic/somatic action potential amplitude. The data are pooled to allow comparison between dendrites bearing the axon (right) and those lacking an axon (left). APs propagate without marked amplitude attenuation along dendrites. </a:t>
            </a:r>
            <a:endParaRPr lang="en-US" sz="1800" dirty="0">
              <a:latin typeface="Arial" charset="0"/>
              <a:cs typeface="Times New Roman" pitchFamily="18" charset="0"/>
            </a:endParaRPr>
          </a:p>
          <a:p>
            <a:pPr algn="just"/>
            <a:r>
              <a:rPr lang="en-US" sz="1800" dirty="0">
                <a:latin typeface="Arial" charset="0"/>
                <a:cs typeface="Times New Roman" pitchFamily="18" charset="0"/>
              </a:rPr>
              <a:t>B, Comparison of the </a:t>
            </a:r>
            <a:r>
              <a:rPr lang="en-US" sz="1800" dirty="0" smtClean="0">
                <a:latin typeface="Arial" charset="0"/>
                <a:cs typeface="Times New Roman" pitchFamily="18" charset="0"/>
              </a:rPr>
              <a:t>half-width </a:t>
            </a:r>
            <a:r>
              <a:rPr lang="en-US" sz="1800" dirty="0">
                <a:latin typeface="Arial" charset="0"/>
                <a:cs typeface="Times New Roman" pitchFamily="18" charset="0"/>
              </a:rPr>
              <a:t>of the somatic and dendritic action potentials </a:t>
            </a:r>
            <a:r>
              <a:rPr lang="en-US" sz="1800" dirty="0" smtClean="0">
                <a:latin typeface="Arial" charset="0"/>
                <a:cs typeface="Times New Roman" pitchFamily="18" charset="0"/>
              </a:rPr>
              <a:t>at </a:t>
            </a:r>
            <a:r>
              <a:rPr lang="en-US" sz="1800" dirty="0">
                <a:latin typeface="Arial" charset="0"/>
                <a:cs typeface="Times New Roman" pitchFamily="18" charset="0"/>
              </a:rPr>
              <a:t>different distances from the soma, expressed as the ratio of the </a:t>
            </a:r>
            <a:r>
              <a:rPr lang="en-US" sz="1800" dirty="0" smtClean="0">
                <a:latin typeface="Arial" charset="0"/>
                <a:cs typeface="Times New Roman" pitchFamily="18" charset="0"/>
              </a:rPr>
              <a:t>dendritic/somatic </a:t>
            </a:r>
            <a:r>
              <a:rPr lang="en-US" sz="1800" dirty="0">
                <a:latin typeface="Arial" charset="0"/>
                <a:cs typeface="Times New Roman" pitchFamily="18" charset="0"/>
              </a:rPr>
              <a:t>action potential </a:t>
            </a:r>
            <a:r>
              <a:rPr lang="en-US" sz="1800" dirty="0" smtClean="0">
                <a:latin typeface="Arial" charset="0"/>
                <a:cs typeface="Times New Roman" pitchFamily="18" charset="0"/>
              </a:rPr>
              <a:t>half-width. </a:t>
            </a:r>
          </a:p>
          <a:p>
            <a:pPr algn="just"/>
            <a:r>
              <a:rPr lang="en-US" sz="1800" dirty="0" smtClean="0">
                <a:latin typeface="Arial" charset="0"/>
                <a:cs typeface="Times New Roman" pitchFamily="18" charset="0"/>
              </a:rPr>
              <a:t>C</a:t>
            </a:r>
            <a:r>
              <a:rPr lang="en-US" sz="1800" dirty="0">
                <a:latin typeface="Arial" charset="0"/>
                <a:cs typeface="Times New Roman" pitchFamily="18" charset="0"/>
              </a:rPr>
              <a:t>, Comparison of the </a:t>
            </a:r>
            <a:r>
              <a:rPr lang="en-US" sz="1800" dirty="0" smtClean="0">
                <a:latin typeface="Arial" charset="0"/>
                <a:cs typeface="Times New Roman" pitchFamily="18" charset="0"/>
              </a:rPr>
              <a:t>maximal rate of rise </a:t>
            </a:r>
            <a:r>
              <a:rPr lang="en-US" sz="1800" dirty="0">
                <a:latin typeface="Arial" charset="0"/>
                <a:cs typeface="Times New Roman" pitchFamily="18" charset="0"/>
              </a:rPr>
              <a:t>of the somatic and dendritic action potentials at different distances from the soma, expressed as the ratio of the dendritic/somatic action potential </a:t>
            </a:r>
            <a:r>
              <a:rPr lang="en-US" sz="1800" dirty="0" smtClean="0">
                <a:latin typeface="Arial" charset="0"/>
                <a:cs typeface="Times New Roman" pitchFamily="18" charset="0"/>
              </a:rPr>
              <a:t>maximal rate of rise. </a:t>
            </a:r>
            <a:endParaRPr lang="en-US" sz="1800" dirty="0">
              <a:latin typeface="Arial" charset="0"/>
              <a:cs typeface="Times New Roman" pitchFamily="18" charset="0"/>
            </a:endParaRPr>
          </a:p>
        </p:txBody>
      </p:sp>
      <p:sp>
        <p:nvSpPr>
          <p:cNvPr id="145" name="Text Box 36"/>
          <p:cNvSpPr txBox="1">
            <a:spLocks noChangeArrowheads="1"/>
          </p:cNvSpPr>
          <p:nvPr/>
        </p:nvSpPr>
        <p:spPr bwMode="auto">
          <a:xfrm>
            <a:off x="15324792" y="30171329"/>
            <a:ext cx="14648842" cy="272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a:latin typeface="Arial" charset="0"/>
                <a:cs typeface="Times New Roman" pitchFamily="18" charset="0"/>
              </a:rPr>
              <a:t>Effect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on single </a:t>
            </a:r>
            <a:r>
              <a:rPr lang="en-US" sz="1800" b="1" dirty="0" err="1">
                <a:latin typeface="Arial" charset="0"/>
                <a:cs typeface="Times New Roman" pitchFamily="18" charset="0"/>
              </a:rPr>
              <a:t>sEPSP</a:t>
            </a:r>
            <a:r>
              <a:rPr lang="en-US" sz="1800" b="1" dirty="0">
                <a:latin typeface="Arial" charset="0"/>
                <a:cs typeface="Times New Roman" pitchFamily="18" charset="0"/>
              </a:rPr>
              <a:t> </a:t>
            </a:r>
            <a:r>
              <a:rPr lang="en-US" sz="1800" b="1" dirty="0" smtClean="0">
                <a:latin typeface="Arial" charset="0"/>
                <a:cs typeface="Times New Roman" pitchFamily="18" charset="0"/>
              </a:rPr>
              <a:t>waveforms. </a:t>
            </a:r>
            <a:endParaRPr lang="en-US" sz="1800" b="1" dirty="0">
              <a:latin typeface="Arial" charset="0"/>
              <a:cs typeface="Times New Roman" pitchFamily="18" charset="0"/>
            </a:endParaRPr>
          </a:p>
          <a:p>
            <a:pPr algn="just"/>
            <a:r>
              <a:rPr lang="de-DE" sz="1800" dirty="0" smtClean="0">
                <a:latin typeface="Arial" pitchFamily="34" charset="0"/>
                <a:cs typeface="Arial" pitchFamily="34" charset="0"/>
              </a:rPr>
              <a:t>A, Half-</a:t>
            </a:r>
            <a:r>
              <a:rPr lang="de-DE" sz="1800" dirty="0" err="1" smtClean="0">
                <a:latin typeface="Arial" pitchFamily="34" charset="0"/>
                <a:cs typeface="Arial" pitchFamily="34" charset="0"/>
              </a:rPr>
              <a:t>width</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plotted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as</a:t>
            </a:r>
            <a:r>
              <a:rPr lang="de-DE" sz="1800" dirty="0" smtClean="0">
                <a:latin typeface="Arial" pitchFamily="34" charset="0"/>
                <a:cs typeface="Arial" pitchFamily="34" charset="0"/>
              </a:rPr>
              <a:t> a </a:t>
            </a:r>
            <a:r>
              <a:rPr lang="de-DE" sz="1800" dirty="0" err="1" smtClean="0">
                <a:latin typeface="Arial" pitchFamily="34" charset="0"/>
                <a:cs typeface="Arial" pitchFamily="34" charset="0"/>
              </a:rPr>
              <a:t>function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distance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from</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injection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site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Pooled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data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show</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under</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control</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conditions</a:t>
            </a:r>
            <a:r>
              <a:rPr lang="de-DE" sz="1800" dirty="0" smtClean="0">
                <a:latin typeface="Arial" pitchFamily="34" charset="0"/>
                <a:cs typeface="Arial" pitchFamily="34" charset="0"/>
              </a:rPr>
              <a:t> </a:t>
            </a:r>
          </a:p>
          <a:p>
            <a:pPr algn="just"/>
            <a:r>
              <a:rPr lang="de-DE" sz="1800" dirty="0" smtClean="0">
                <a:latin typeface="Arial" pitchFamily="34" charset="0"/>
                <a:cs typeface="Arial" pitchFamily="34" charset="0"/>
              </a:rPr>
              <a:t>(</a:t>
            </a:r>
            <a:r>
              <a:rPr lang="de-DE" sz="2000" dirty="0" smtClean="0">
                <a:latin typeface="Arial" pitchFamily="34" charset="0"/>
                <a:cs typeface="Arial" pitchFamily="34" charset="0"/>
                <a:sym typeface="Symbol"/>
              </a:rPr>
              <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half-</a:t>
            </a:r>
            <a:r>
              <a:rPr lang="de-DE" sz="1800" dirty="0" err="1" smtClean="0">
                <a:latin typeface="Arial" pitchFamily="34" charset="0"/>
                <a:cs typeface="Arial" pitchFamily="34" charset="0"/>
              </a:rPr>
              <a:t>width</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dendritic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recorded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similar</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to</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In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presence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ZD 7288 (</a:t>
            </a:r>
            <a:r>
              <a:rPr lang="de-DE" sz="2000" dirty="0" smtClean="0">
                <a:solidFill>
                  <a:srgbClr val="FF0000"/>
                </a:solidFill>
                <a:latin typeface="Arial" pitchFamily="34" charset="0"/>
                <a:cs typeface="Arial" pitchFamily="34" charset="0"/>
                <a:sym typeface="Symbol"/>
              </a:rPr>
              <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more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dendritically</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generated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have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longer</a:t>
            </a:r>
            <a:r>
              <a:rPr lang="de-DE" sz="1800" dirty="0" smtClean="0">
                <a:latin typeface="Arial" pitchFamily="34" charset="0"/>
                <a:cs typeface="Arial" pitchFamily="34" charset="0"/>
              </a:rPr>
              <a:t> half-</a:t>
            </a:r>
            <a:r>
              <a:rPr lang="de-DE" sz="1800" dirty="0" err="1" smtClean="0">
                <a:latin typeface="Arial" pitchFamily="34" charset="0"/>
                <a:cs typeface="Arial" pitchFamily="34" charset="0"/>
              </a:rPr>
              <a:t>width</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a:t>
            </a:r>
            <a:r>
              <a:rPr lang="de-DE" sz="1800" dirty="0" smtClean="0">
                <a:latin typeface="Arial" pitchFamily="34" charset="0"/>
                <a:cs typeface="Arial" pitchFamily="34" charset="0"/>
              </a:rPr>
              <a:t>. </a:t>
            </a:r>
            <a:r>
              <a:rPr lang="en-US" sz="1800" i="1" dirty="0" err="1">
                <a:latin typeface="Arial" charset="0"/>
                <a:cs typeface="Times New Roman" pitchFamily="18" charset="0"/>
              </a:rPr>
              <a:t>I</a:t>
            </a:r>
            <a:r>
              <a:rPr lang="en-US" sz="1800" baseline="-25000" dirty="0" err="1">
                <a:latin typeface="Arial" charset="0"/>
                <a:cs typeface="Times New Roman" pitchFamily="18" charset="0"/>
              </a:rPr>
              <a:t>h</a:t>
            </a:r>
            <a:r>
              <a:rPr lang="en-US" sz="1800" dirty="0">
                <a:latin typeface="Arial" charset="0"/>
                <a:cs typeface="Times New Roman" pitchFamily="18" charset="0"/>
              </a:rPr>
              <a:t> </a:t>
            </a:r>
            <a:r>
              <a:rPr lang="en-US" sz="1800" dirty="0" smtClean="0">
                <a:latin typeface="Arial" charset="0"/>
                <a:cs typeface="Times New Roman" pitchFamily="18" charset="0"/>
              </a:rPr>
              <a:t>generates site independence of EPSP time course. </a:t>
            </a:r>
            <a:endParaRPr lang="de-DE" sz="1800" dirty="0" smtClean="0">
              <a:latin typeface="Arial" pitchFamily="34" charset="0"/>
              <a:cs typeface="Arial" pitchFamily="34" charset="0"/>
            </a:endParaRPr>
          </a:p>
          <a:p>
            <a:pPr algn="just"/>
            <a:r>
              <a:rPr lang="de-DE" sz="1800" dirty="0" smtClean="0">
                <a:latin typeface="Arial" pitchFamily="34" charset="0"/>
                <a:cs typeface="Arial" pitchFamily="34" charset="0"/>
              </a:rPr>
              <a:t>B, Integral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somatic</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plotted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as</a:t>
            </a:r>
            <a:r>
              <a:rPr lang="de-DE" sz="1800" dirty="0" smtClean="0">
                <a:latin typeface="Arial" pitchFamily="34" charset="0"/>
                <a:cs typeface="Arial" pitchFamily="34" charset="0"/>
              </a:rPr>
              <a:t> a </a:t>
            </a:r>
            <a:r>
              <a:rPr lang="de-DE" sz="1800" dirty="0" err="1" smtClean="0">
                <a:latin typeface="Arial" pitchFamily="34" charset="0"/>
                <a:cs typeface="Arial" pitchFamily="34" charset="0"/>
              </a:rPr>
              <a:t>function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distance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from</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injection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site</a:t>
            </a:r>
            <a:r>
              <a:rPr lang="de-DE" sz="1800" dirty="0" smtClean="0">
                <a:latin typeface="Arial" pitchFamily="34" charset="0"/>
                <a:cs typeface="Arial" pitchFamily="34" charset="0"/>
              </a:rPr>
              <a:t>. The integral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single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sEPSPs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is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calculated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area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normalized</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to</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peak</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amplitude</a:t>
            </a:r>
            <a:r>
              <a:rPr lang="de-DE" sz="1800" dirty="0" smtClean="0">
                <a:latin typeface="Arial" pitchFamily="34" charset="0"/>
                <a:cs typeface="Arial" pitchFamily="34" charset="0"/>
              </a:rPr>
              <a:t>.</a:t>
            </a:r>
          </a:p>
          <a:p>
            <a:pPr algn="just"/>
            <a:r>
              <a:rPr lang="de-DE" sz="1800" dirty="0" smtClean="0">
                <a:latin typeface="Arial" pitchFamily="34" charset="0"/>
                <a:cs typeface="Arial" pitchFamily="34" charset="0"/>
              </a:rPr>
              <a:t>C, </a:t>
            </a:r>
            <a:r>
              <a:rPr lang="de-DE" sz="1800" dirty="0" err="1" smtClean="0">
                <a:latin typeface="Arial" pitchFamily="34" charset="0"/>
                <a:cs typeface="Arial" pitchFamily="34" charset="0"/>
              </a:rPr>
              <a:t>Rise</a:t>
            </a:r>
            <a:r>
              <a:rPr lang="de-DE" sz="1800" dirty="0" smtClean="0">
                <a:latin typeface="Arial" pitchFamily="34" charset="0"/>
                <a:cs typeface="Arial" pitchFamily="34" charset="0"/>
              </a:rPr>
              <a:t> </a:t>
            </a:r>
            <a:r>
              <a:rPr lang="de-DE" sz="1800" dirty="0">
                <a:latin typeface="Arial" pitchFamily="34" charset="0"/>
                <a:cs typeface="Arial" pitchFamily="34" charset="0"/>
              </a:rPr>
              <a:t>time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a:t>
            </a:r>
            <a:r>
              <a:rPr lang="de-DE" sz="1800" dirty="0" err="1">
                <a:latin typeface="Arial" pitchFamily="34" charset="0"/>
                <a:cs typeface="Arial" pitchFamily="34" charset="0"/>
              </a:rPr>
              <a:t>somatic</a:t>
            </a:r>
            <a:r>
              <a:rPr lang="de-DE" sz="1800" dirty="0">
                <a:latin typeface="Arial" pitchFamily="34" charset="0"/>
                <a:cs typeface="Arial" pitchFamily="34" charset="0"/>
              </a:rPr>
              <a:t> </a:t>
            </a:r>
            <a:r>
              <a:rPr lang="de-DE" sz="1800" dirty="0" err="1">
                <a:latin typeface="Arial" pitchFamily="34" charset="0"/>
                <a:cs typeface="Arial" pitchFamily="34" charset="0"/>
              </a:rPr>
              <a:t>sEPSPs</a:t>
            </a:r>
            <a:r>
              <a:rPr lang="de-DE" sz="1800" dirty="0">
                <a:latin typeface="Arial" pitchFamily="34" charset="0"/>
                <a:cs typeface="Arial" pitchFamily="34" charset="0"/>
              </a:rPr>
              <a:t> </a:t>
            </a:r>
            <a:r>
              <a:rPr lang="de-DE" sz="1800" dirty="0" err="1">
                <a:latin typeface="Arial" pitchFamily="34" charset="0"/>
                <a:cs typeface="Arial" pitchFamily="34" charset="0"/>
              </a:rPr>
              <a:t>plotted</a:t>
            </a:r>
            <a:r>
              <a:rPr lang="de-DE" sz="1800" dirty="0">
                <a:latin typeface="Arial" pitchFamily="34" charset="0"/>
                <a:cs typeface="Arial" pitchFamily="34" charset="0"/>
              </a:rPr>
              <a:t> </a:t>
            </a:r>
            <a:r>
              <a:rPr lang="de-DE" sz="1800" dirty="0" err="1">
                <a:latin typeface="Arial" pitchFamily="34" charset="0"/>
                <a:cs typeface="Arial" pitchFamily="34" charset="0"/>
              </a:rPr>
              <a:t>as</a:t>
            </a:r>
            <a:r>
              <a:rPr lang="de-DE" sz="1800" dirty="0">
                <a:latin typeface="Arial" pitchFamily="34" charset="0"/>
                <a:cs typeface="Arial" pitchFamily="34" charset="0"/>
              </a:rPr>
              <a:t> a </a:t>
            </a:r>
            <a:r>
              <a:rPr lang="de-DE" sz="1800" dirty="0" err="1">
                <a:latin typeface="Arial" pitchFamily="34" charset="0"/>
                <a:cs typeface="Arial" pitchFamily="34" charset="0"/>
              </a:rPr>
              <a:t>function</a:t>
            </a:r>
            <a:r>
              <a:rPr lang="de-DE" sz="1800" dirty="0">
                <a:latin typeface="Arial" pitchFamily="34" charset="0"/>
                <a:cs typeface="Arial" pitchFamily="34" charset="0"/>
              </a:rPr>
              <a:t> </a:t>
            </a:r>
            <a:r>
              <a:rPr lang="de-DE" sz="1800" dirty="0" err="1">
                <a:latin typeface="Arial" pitchFamily="34" charset="0"/>
                <a:cs typeface="Arial" pitchFamily="34" charset="0"/>
              </a:rPr>
              <a:t>of</a:t>
            </a:r>
            <a:r>
              <a:rPr lang="de-DE" sz="1800" dirty="0">
                <a:latin typeface="Arial" pitchFamily="34" charset="0"/>
                <a:cs typeface="Arial" pitchFamily="34" charset="0"/>
              </a:rPr>
              <a:t> </a:t>
            </a:r>
            <a:r>
              <a:rPr lang="de-DE" sz="1800" dirty="0" err="1">
                <a:latin typeface="Arial" pitchFamily="34" charset="0"/>
                <a:cs typeface="Arial" pitchFamily="34" charset="0"/>
              </a:rPr>
              <a:t>distance</a:t>
            </a:r>
            <a:r>
              <a:rPr lang="de-DE" sz="1800" dirty="0">
                <a:latin typeface="Arial" pitchFamily="34" charset="0"/>
                <a:cs typeface="Arial" pitchFamily="34" charset="0"/>
              </a:rPr>
              <a:t> </a:t>
            </a:r>
            <a:r>
              <a:rPr lang="de-DE" sz="1800" dirty="0" err="1">
                <a:latin typeface="Arial" pitchFamily="34" charset="0"/>
                <a:cs typeface="Arial" pitchFamily="34" charset="0"/>
              </a:rPr>
              <a:t>from</a:t>
            </a:r>
            <a:r>
              <a:rPr lang="de-DE" sz="1800" dirty="0">
                <a:latin typeface="Arial" pitchFamily="34" charset="0"/>
                <a:cs typeface="Arial" pitchFamily="34" charset="0"/>
              </a:rPr>
              <a:t> </a:t>
            </a:r>
            <a:r>
              <a:rPr lang="de-DE" sz="1800" dirty="0" err="1">
                <a:latin typeface="Arial" pitchFamily="34" charset="0"/>
                <a:cs typeface="Arial" pitchFamily="34" charset="0"/>
              </a:rPr>
              <a:t>the</a:t>
            </a:r>
            <a:r>
              <a:rPr lang="de-DE" sz="1800" dirty="0">
                <a:latin typeface="Arial" pitchFamily="34" charset="0"/>
                <a:cs typeface="Arial" pitchFamily="34" charset="0"/>
              </a:rPr>
              <a:t> </a:t>
            </a:r>
            <a:r>
              <a:rPr lang="de-DE" sz="1800" dirty="0" err="1" smtClean="0">
                <a:latin typeface="Arial" pitchFamily="34" charset="0"/>
                <a:cs typeface="Arial" pitchFamily="34" charset="0"/>
              </a:rPr>
              <a:t>injection</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site</a:t>
            </a:r>
            <a:r>
              <a:rPr lang="de-DE" sz="1800" dirty="0" smtClean="0">
                <a:latin typeface="Arial" pitchFamily="34" charset="0"/>
                <a:cs typeface="Arial" pitchFamily="34" charset="0"/>
              </a:rPr>
              <a:t>. The </a:t>
            </a:r>
            <a:r>
              <a:rPr lang="de-DE" sz="1800" dirty="0" err="1" smtClean="0">
                <a:latin typeface="Arial" pitchFamily="34" charset="0"/>
                <a:cs typeface="Arial" pitchFamily="34" charset="0"/>
              </a:rPr>
              <a:t>data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points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at</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soma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are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mean</a:t>
            </a:r>
            <a:r>
              <a:rPr lang="de-DE" sz="1800" dirty="0" smtClean="0">
                <a:latin typeface="Arial" pitchFamily="34" charset="0"/>
                <a:cs typeface="Arial" pitchFamily="34" charset="0"/>
              </a:rPr>
              <a:t> ± SEM </a:t>
            </a:r>
            <a:r>
              <a:rPr lang="de-DE" sz="1800" dirty="0" err="1" smtClean="0">
                <a:latin typeface="Arial" pitchFamily="34" charset="0"/>
                <a:cs typeface="Arial" pitchFamily="34" charset="0"/>
              </a:rPr>
              <a:t>of</a:t>
            </a:r>
            <a:r>
              <a:rPr lang="de-DE" sz="1800" dirty="0" smtClean="0">
                <a:latin typeface="Arial" pitchFamily="34" charset="0"/>
                <a:cs typeface="Arial" pitchFamily="34" charset="0"/>
              </a:rPr>
              <a:t> 11 </a:t>
            </a:r>
            <a:r>
              <a:rPr lang="de-DE" sz="1800" dirty="0">
                <a:latin typeface="Arial" pitchFamily="34" charset="0"/>
                <a:cs typeface="Arial" pitchFamily="34" charset="0"/>
              </a:rPr>
              <a:t>double </a:t>
            </a:r>
            <a:r>
              <a:rPr lang="de-DE" sz="1800" dirty="0" err="1">
                <a:latin typeface="Arial" pitchFamily="34" charset="0"/>
                <a:cs typeface="Arial" pitchFamily="34" charset="0"/>
              </a:rPr>
              <a:t>somatic</a:t>
            </a:r>
            <a:r>
              <a:rPr lang="de-DE" sz="1800" dirty="0">
                <a:latin typeface="Arial" pitchFamily="34" charset="0"/>
                <a:cs typeface="Arial" pitchFamily="34" charset="0"/>
              </a:rPr>
              <a:t> </a:t>
            </a:r>
            <a:r>
              <a:rPr lang="de-DE" sz="1800" dirty="0" err="1" smtClean="0">
                <a:latin typeface="Arial" pitchFamily="34" charset="0"/>
                <a:cs typeface="Arial" pitchFamily="34" charset="0"/>
              </a:rPr>
              <a:t>recordings</a:t>
            </a:r>
            <a:r>
              <a:rPr lang="de-DE" sz="1800" dirty="0" smtClean="0">
                <a:latin typeface="Arial" pitchFamily="34" charset="0"/>
                <a:cs typeface="Arial" pitchFamily="34" charset="0"/>
              </a:rPr>
              <a:t>. The </a:t>
            </a:r>
            <a:r>
              <a:rPr lang="de-DE" sz="1800" dirty="0" err="1" smtClean="0">
                <a:latin typeface="Arial" pitchFamily="34" charset="0"/>
                <a:cs typeface="Arial" pitchFamily="34" charset="0"/>
              </a:rPr>
              <a:t>data</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points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for</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the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dendrites</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are</a:t>
            </a:r>
            <a:r>
              <a:rPr lang="de-DE" sz="1800" dirty="0" smtClean="0">
                <a:latin typeface="Arial" pitchFamily="34" charset="0"/>
                <a:cs typeface="Arial" pitchFamily="34" charset="0"/>
              </a:rPr>
              <a:t> </a:t>
            </a:r>
            <a:r>
              <a:rPr lang="de-DE" sz="1800" dirty="0" err="1" smtClean="0">
                <a:latin typeface="Arial" pitchFamily="34" charset="0"/>
                <a:cs typeface="Arial" pitchFamily="34" charset="0"/>
              </a:rPr>
              <a:t>from</a:t>
            </a:r>
            <a:r>
              <a:rPr lang="de-DE" sz="1800" dirty="0" smtClean="0">
                <a:latin typeface="Arial" pitchFamily="34" charset="0"/>
                <a:cs typeface="Arial" pitchFamily="34" charset="0"/>
              </a:rPr>
              <a:t> 14 </a:t>
            </a:r>
            <a:r>
              <a:rPr lang="de-DE" sz="1800" dirty="0" err="1">
                <a:latin typeface="Arial" pitchFamily="34" charset="0"/>
                <a:cs typeface="Arial" pitchFamily="34" charset="0"/>
              </a:rPr>
              <a:t>simultaneous</a:t>
            </a:r>
            <a:r>
              <a:rPr lang="de-DE" sz="1800" dirty="0">
                <a:latin typeface="Arial" pitchFamily="34" charset="0"/>
                <a:cs typeface="Arial" pitchFamily="34" charset="0"/>
              </a:rPr>
              <a:t> </a:t>
            </a:r>
            <a:r>
              <a:rPr lang="de-DE" sz="1800" dirty="0" err="1">
                <a:latin typeface="Arial" pitchFamily="34" charset="0"/>
                <a:cs typeface="Arial" pitchFamily="34" charset="0"/>
              </a:rPr>
              <a:t>somatic</a:t>
            </a:r>
            <a:r>
              <a:rPr lang="de-DE" sz="1800" dirty="0">
                <a:latin typeface="Arial" pitchFamily="34" charset="0"/>
                <a:cs typeface="Arial" pitchFamily="34" charset="0"/>
              </a:rPr>
              <a:t> </a:t>
            </a:r>
            <a:r>
              <a:rPr lang="de-DE" sz="1800" dirty="0" err="1">
                <a:latin typeface="Arial" pitchFamily="34" charset="0"/>
                <a:cs typeface="Arial" pitchFamily="34" charset="0"/>
              </a:rPr>
              <a:t>and</a:t>
            </a:r>
            <a:r>
              <a:rPr lang="de-DE" sz="1800" dirty="0">
                <a:latin typeface="Arial" pitchFamily="34" charset="0"/>
                <a:cs typeface="Arial" pitchFamily="34" charset="0"/>
              </a:rPr>
              <a:t> </a:t>
            </a:r>
            <a:r>
              <a:rPr lang="de-DE" sz="1800" dirty="0" err="1">
                <a:latin typeface="Arial" pitchFamily="34" charset="0"/>
                <a:cs typeface="Arial" pitchFamily="34" charset="0"/>
              </a:rPr>
              <a:t>dendritic</a:t>
            </a:r>
            <a:r>
              <a:rPr lang="de-DE" sz="1800" dirty="0">
                <a:latin typeface="Arial" pitchFamily="34" charset="0"/>
                <a:cs typeface="Arial" pitchFamily="34" charset="0"/>
              </a:rPr>
              <a:t> </a:t>
            </a:r>
            <a:r>
              <a:rPr lang="de-DE" sz="1800" dirty="0" err="1">
                <a:latin typeface="Arial" pitchFamily="34" charset="0"/>
                <a:cs typeface="Arial" pitchFamily="34" charset="0"/>
              </a:rPr>
              <a:t>recordings</a:t>
            </a:r>
            <a:r>
              <a:rPr lang="de-DE" sz="1800" dirty="0" smtClean="0">
                <a:latin typeface="Arial" pitchFamily="34" charset="0"/>
                <a:cs typeface="Arial" pitchFamily="34" charset="0"/>
              </a:rPr>
              <a:t>.</a:t>
            </a:r>
            <a:endParaRPr lang="de-DE" sz="1800" dirty="0">
              <a:latin typeface="Arial" pitchFamily="34" charset="0"/>
              <a:cs typeface="Arial" pitchFamily="34" charset="0"/>
            </a:endParaRPr>
          </a:p>
        </p:txBody>
      </p:sp>
      <p:sp>
        <p:nvSpPr>
          <p:cNvPr id="154" name="TextBox 36"/>
          <p:cNvSpPr txBox="1"/>
          <p:nvPr/>
        </p:nvSpPr>
        <p:spPr>
          <a:xfrm>
            <a:off x="5980384" y="19078900"/>
            <a:ext cx="760144" cy="338554"/>
          </a:xfrm>
          <a:prstGeom prst="rect">
            <a:avLst/>
          </a:prstGeom>
          <a:noFill/>
        </p:spPr>
        <p:txBody>
          <a:bodyPr wrap="none" rtlCol="0">
            <a:spAutoFit/>
          </a:bodyPr>
          <a:lstStyle/>
          <a:p>
            <a:r>
              <a:rPr lang="de-DE" sz="1600" dirty="0" smtClean="0">
                <a:solidFill>
                  <a:srgbClr val="FF0000"/>
                </a:solidFill>
                <a:latin typeface="Arial" pitchFamily="34" charset="0"/>
                <a:cs typeface="Arial" pitchFamily="34" charset="0"/>
              </a:rPr>
              <a:t>70 µm</a:t>
            </a:r>
            <a:endParaRPr lang="de-DE" sz="1600" dirty="0">
              <a:solidFill>
                <a:srgbClr val="FF0000"/>
              </a:solidFill>
              <a:latin typeface="Arial" pitchFamily="34" charset="0"/>
              <a:cs typeface="Arial" pitchFamily="34" charset="0"/>
            </a:endParaRPr>
          </a:p>
        </p:txBody>
      </p:sp>
      <p:sp>
        <p:nvSpPr>
          <p:cNvPr id="156" name="TextBox 36"/>
          <p:cNvSpPr txBox="1"/>
          <p:nvPr/>
        </p:nvSpPr>
        <p:spPr>
          <a:xfrm>
            <a:off x="10452448" y="20116932"/>
            <a:ext cx="1500732" cy="307777"/>
          </a:xfrm>
          <a:prstGeom prst="rect">
            <a:avLst/>
          </a:prstGeom>
          <a:noFill/>
        </p:spPr>
        <p:txBody>
          <a:bodyPr wrap="none" rtlCol="0">
            <a:spAutoFit/>
          </a:bodyPr>
          <a:lstStyle/>
          <a:p>
            <a:r>
              <a:rPr lang="de-DE" sz="1400" dirty="0" smtClean="0">
                <a:solidFill>
                  <a:srgbClr val="FF0000"/>
                </a:solidFill>
                <a:latin typeface="Arial" pitchFamily="34" charset="0"/>
                <a:cs typeface="Arial" pitchFamily="34" charset="0"/>
              </a:rPr>
              <a:t>dendrite (70 µm)</a:t>
            </a:r>
            <a:endParaRPr lang="de-DE" sz="1400" dirty="0">
              <a:solidFill>
                <a:srgbClr val="FF0000"/>
              </a:solidFill>
              <a:latin typeface="Arial" pitchFamily="34" charset="0"/>
              <a:cs typeface="Arial" pitchFamily="34" charset="0"/>
            </a:endParaRPr>
          </a:p>
        </p:txBody>
      </p:sp>
      <p:sp>
        <p:nvSpPr>
          <p:cNvPr id="159" name="Text Box 36"/>
          <p:cNvSpPr txBox="1">
            <a:spLocks noChangeArrowheads="1"/>
          </p:cNvSpPr>
          <p:nvPr/>
        </p:nvSpPr>
        <p:spPr bwMode="auto">
          <a:xfrm>
            <a:off x="15329124" y="38668273"/>
            <a:ext cx="14648842" cy="34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smtClean="0">
                <a:latin typeface="Arial" charset="0"/>
                <a:cs typeface="Times New Roman" pitchFamily="18" charset="0"/>
              </a:rPr>
              <a:t>Distribution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a:t>
            </a:r>
            <a:r>
              <a:rPr lang="en-US" sz="1800" b="1" dirty="0" smtClean="0">
                <a:latin typeface="Arial" charset="0"/>
                <a:cs typeface="Times New Roman" pitchFamily="18" charset="0"/>
              </a:rPr>
              <a:t>along the </a:t>
            </a:r>
            <a:r>
              <a:rPr lang="en-US" sz="1800" b="1" dirty="0" err="1" smtClean="0">
                <a:latin typeface="Arial" charset="0"/>
                <a:cs typeface="Times New Roman" pitchFamily="18" charset="0"/>
              </a:rPr>
              <a:t>somato</a:t>
            </a:r>
            <a:r>
              <a:rPr lang="en-US" sz="1800" b="1" dirty="0" smtClean="0">
                <a:latin typeface="Arial" charset="0"/>
                <a:cs typeface="Times New Roman" pitchFamily="18" charset="0"/>
              </a:rPr>
              <a:t>-dendritic axis of dopamine neurons. </a:t>
            </a:r>
            <a:endParaRPr lang="en-US" sz="1800" b="1" dirty="0">
              <a:latin typeface="Arial" charset="0"/>
              <a:cs typeface="Times New Roman" pitchFamily="18" charset="0"/>
            </a:endParaRPr>
          </a:p>
          <a:p>
            <a:pPr algn="just"/>
            <a:r>
              <a:rPr lang="en-US" sz="1800" dirty="0" smtClean="0">
                <a:latin typeface="Arial" charset="0"/>
                <a:cs typeface="Times New Roman" pitchFamily="18" charset="0"/>
              </a:rPr>
              <a:t>A, Infrared </a:t>
            </a:r>
            <a:r>
              <a:rPr lang="en-US" sz="1800" dirty="0" err="1" smtClean="0">
                <a:latin typeface="Arial" charset="0"/>
                <a:cs typeface="Times New Roman" pitchFamily="18" charset="0"/>
              </a:rPr>
              <a:t>Dodt</a:t>
            </a:r>
            <a:r>
              <a:rPr lang="en-US" sz="1800" dirty="0" smtClean="0">
                <a:latin typeface="Arial" charset="0"/>
                <a:cs typeface="Times New Roman" pitchFamily="18" charset="0"/>
              </a:rPr>
              <a:t> gradient contrast (IR-DGC) </a:t>
            </a:r>
            <a:r>
              <a:rPr lang="en-US" sz="1800" dirty="0" err="1" smtClean="0">
                <a:latin typeface="Arial" charset="0"/>
                <a:cs typeface="Times New Roman" pitchFamily="18" charset="0"/>
              </a:rPr>
              <a:t>videoimage</a:t>
            </a:r>
            <a:r>
              <a:rPr lang="en-US" sz="1800" dirty="0" smtClean="0">
                <a:latin typeface="Arial" charset="0"/>
                <a:cs typeface="Times New Roman" pitchFamily="18" charset="0"/>
              </a:rPr>
              <a:t> showing a dendritic cell-attached recording.</a:t>
            </a:r>
          </a:p>
          <a:p>
            <a:pPr algn="just"/>
            <a:r>
              <a:rPr lang="en-US" sz="1800" dirty="0" smtClean="0">
                <a:latin typeface="Arial" charset="0"/>
                <a:cs typeface="Times New Roman" pitchFamily="18" charset="0"/>
              </a:rPr>
              <a:t>B, IR-DGC </a:t>
            </a:r>
            <a:r>
              <a:rPr lang="en-US" sz="1800" dirty="0" err="1" smtClean="0">
                <a:latin typeface="Arial" charset="0"/>
                <a:cs typeface="Times New Roman" pitchFamily="18" charset="0"/>
              </a:rPr>
              <a:t>videoimage</a:t>
            </a:r>
            <a:r>
              <a:rPr lang="en-US" sz="1800" dirty="0" smtClean="0">
                <a:latin typeface="Arial" charset="0"/>
                <a:cs typeface="Times New Roman" pitchFamily="18" charset="0"/>
              </a:rPr>
              <a:t> of the soma corresponding to the dendrite in panel A, showing a whole-cell recording.</a:t>
            </a:r>
          </a:p>
          <a:p>
            <a:pPr algn="just"/>
            <a:r>
              <a:rPr lang="en-US" sz="1800" dirty="0" smtClean="0">
                <a:latin typeface="Arial" charset="0"/>
                <a:cs typeface="Times New Roman" pitchFamily="18" charset="0"/>
              </a:rPr>
              <a:t>C, Current to voltage relationship of the dopamine neuron observed in panel B. Note the absence of action potentials due to the presence of TTX and CdCl</a:t>
            </a:r>
            <a:r>
              <a:rPr lang="en-US" sz="1800" baseline="-25000" dirty="0" smtClean="0">
                <a:latin typeface="Arial" charset="0"/>
                <a:cs typeface="Times New Roman" pitchFamily="18" charset="0"/>
              </a:rPr>
              <a:t>2</a:t>
            </a:r>
            <a:r>
              <a:rPr lang="en-US" sz="1800" dirty="0" smtClean="0">
                <a:latin typeface="Arial" charset="0"/>
                <a:cs typeface="Times New Roman" pitchFamily="18" charset="0"/>
              </a:rPr>
              <a:t> in the bath. Observe the presence of the sag potential with hyperpolarizing current pulses. </a:t>
            </a:r>
          </a:p>
          <a:p>
            <a:pPr algn="just"/>
            <a:r>
              <a:rPr lang="en-US" sz="1800" dirty="0" smtClean="0">
                <a:latin typeface="Arial" charset="0"/>
                <a:cs typeface="Times New Roman" pitchFamily="18" charset="0"/>
              </a:rPr>
              <a:t>D, (Left) Confocal micrograph of a dopamine neuron filled with </a:t>
            </a:r>
            <a:r>
              <a:rPr lang="en-US" sz="1800" dirty="0" err="1" smtClean="0">
                <a:latin typeface="Arial" charset="0"/>
                <a:cs typeface="Times New Roman" pitchFamily="18" charset="0"/>
              </a:rPr>
              <a:t>biocytin</a:t>
            </a:r>
            <a:r>
              <a:rPr lang="en-US" sz="1800" dirty="0" smtClean="0">
                <a:latin typeface="Arial" charset="0"/>
                <a:cs typeface="Times New Roman" pitchFamily="18" charset="0"/>
              </a:rPr>
              <a:t> and stained with FITC-conjugated </a:t>
            </a:r>
            <a:r>
              <a:rPr lang="en-US" sz="1800" dirty="0" err="1" smtClean="0">
                <a:latin typeface="Arial" charset="0"/>
                <a:cs typeface="Times New Roman" pitchFamily="18" charset="0"/>
              </a:rPr>
              <a:t>avidin</a:t>
            </a:r>
            <a:r>
              <a:rPr lang="en-US" sz="1800" dirty="0" smtClean="0">
                <a:latin typeface="Arial" charset="0"/>
                <a:cs typeface="Times New Roman" pitchFamily="18" charset="0"/>
              </a:rPr>
              <a:t>; (center) tyrosine hydroxylase </a:t>
            </a:r>
            <a:r>
              <a:rPr lang="en-US" sz="1800" dirty="0" err="1" smtClean="0">
                <a:latin typeface="Arial" charset="0"/>
                <a:cs typeface="Times New Roman" pitchFamily="18" charset="0"/>
              </a:rPr>
              <a:t>immunoreactivity</a:t>
            </a:r>
            <a:r>
              <a:rPr lang="en-US" sz="1800" dirty="0" smtClean="0">
                <a:latin typeface="Arial" charset="0"/>
                <a:cs typeface="Times New Roman" pitchFamily="18" charset="0"/>
              </a:rPr>
              <a:t> of the same neuron; (right) overlay. 22-µm stack projection.</a:t>
            </a:r>
          </a:p>
          <a:p>
            <a:pPr algn="just"/>
            <a:r>
              <a:rPr lang="en-US" sz="1800" dirty="0" smtClean="0">
                <a:latin typeface="Arial" charset="0"/>
                <a:cs typeface="Times New Roman" pitchFamily="18" charset="0"/>
              </a:rPr>
              <a:t>E, Cell-attached recording in a dendrite at 70 µm from the center of the soma. Steps from ~-60 to -150 mV evoked slowly rising inward currents. The current trace is the average of 15 sweeps.  </a:t>
            </a:r>
            <a:endParaRPr lang="en-US" sz="1800" dirty="0">
              <a:latin typeface="Arial" charset="0"/>
              <a:cs typeface="Times New Roman" pitchFamily="18" charset="0"/>
            </a:endParaRPr>
          </a:p>
          <a:p>
            <a:pPr algn="just"/>
            <a:r>
              <a:rPr lang="en-US" sz="1800" dirty="0" smtClean="0">
                <a:latin typeface="Arial" charset="0"/>
                <a:cs typeface="Times New Roman" pitchFamily="18" charset="0"/>
              </a:rPr>
              <a:t>F, Distribution of</a:t>
            </a:r>
            <a:r>
              <a:rPr lang="en-US" sz="1800" i="1" dirty="0">
                <a:latin typeface="Arial" charset="0"/>
                <a:cs typeface="Times New Roman" pitchFamily="18" charset="0"/>
              </a:rPr>
              <a:t> </a:t>
            </a:r>
            <a:r>
              <a:rPr lang="en-US" sz="1800" i="1" dirty="0" err="1" smtClean="0">
                <a:latin typeface="Arial" charset="0"/>
                <a:cs typeface="Times New Roman" pitchFamily="18" charset="0"/>
              </a:rPr>
              <a:t>I</a:t>
            </a:r>
            <a:r>
              <a:rPr lang="en-US" sz="1800" baseline="-25000" dirty="0" err="1" smtClean="0">
                <a:latin typeface="Arial" charset="0"/>
                <a:cs typeface="Times New Roman" pitchFamily="18" charset="0"/>
              </a:rPr>
              <a:t>h</a:t>
            </a:r>
            <a:r>
              <a:rPr lang="en-US" sz="1800" baseline="-25000" dirty="0" smtClean="0">
                <a:latin typeface="Arial" charset="0"/>
                <a:cs typeface="Times New Roman" pitchFamily="18" charset="0"/>
              </a:rPr>
              <a:t> </a:t>
            </a:r>
            <a:r>
              <a:rPr lang="en-US" sz="1800" dirty="0" smtClean="0">
                <a:latin typeface="Arial" charset="0"/>
                <a:cs typeface="Times New Roman" pitchFamily="18" charset="0"/>
              </a:rPr>
              <a:t> along the </a:t>
            </a:r>
            <a:r>
              <a:rPr lang="en-US" sz="1800" dirty="0" err="1" smtClean="0">
                <a:latin typeface="Arial" charset="0"/>
                <a:cs typeface="Times New Roman" pitchFamily="18" charset="0"/>
              </a:rPr>
              <a:t>somato</a:t>
            </a:r>
            <a:r>
              <a:rPr lang="en-US" sz="1800" dirty="0" smtClean="0">
                <a:latin typeface="Arial" charset="0"/>
                <a:cs typeface="Times New Roman" pitchFamily="18" charset="0"/>
              </a:rPr>
              <a:t>-dendritic axis. The steady-state</a:t>
            </a:r>
            <a:r>
              <a:rPr lang="en-US" sz="1800" i="1" dirty="0" smtClean="0">
                <a:latin typeface="Arial" charset="0"/>
                <a:cs typeface="Times New Roman" pitchFamily="18" charset="0"/>
              </a:rPr>
              <a:t> </a:t>
            </a:r>
            <a:r>
              <a:rPr lang="en-US" sz="1800" i="1" dirty="0" err="1">
                <a:latin typeface="Arial" charset="0"/>
                <a:cs typeface="Times New Roman" pitchFamily="18" charset="0"/>
              </a:rPr>
              <a:t>I</a:t>
            </a:r>
            <a:r>
              <a:rPr lang="en-US" sz="1800" baseline="-25000" dirty="0" err="1">
                <a:latin typeface="Arial" charset="0"/>
                <a:cs typeface="Times New Roman" pitchFamily="18" charset="0"/>
              </a:rPr>
              <a:t>h</a:t>
            </a:r>
            <a:r>
              <a:rPr lang="en-US" sz="1800" baseline="-25000" dirty="0">
                <a:latin typeface="Arial" charset="0"/>
                <a:cs typeface="Times New Roman" pitchFamily="18" charset="0"/>
              </a:rPr>
              <a:t> </a:t>
            </a:r>
            <a:r>
              <a:rPr lang="en-US" sz="1800" dirty="0">
                <a:latin typeface="Arial" charset="0"/>
                <a:cs typeface="Times New Roman" pitchFamily="18" charset="0"/>
              </a:rPr>
              <a:t> </a:t>
            </a:r>
            <a:r>
              <a:rPr lang="en-US" sz="1800" dirty="0" smtClean="0">
                <a:latin typeface="Arial" charset="0"/>
                <a:cs typeface="Times New Roman" pitchFamily="18" charset="0"/>
              </a:rPr>
              <a:t>amplitudes from full activation of the current at ~-150 mV (arrow in panel D) are plotted as a function of distance from the soma (n = 32 cell-attached patches). </a:t>
            </a:r>
            <a:endParaRPr lang="en-US" sz="1800" dirty="0">
              <a:latin typeface="Arial" charset="0"/>
              <a:cs typeface="Times New Roman" pitchFamily="18" charset="0"/>
            </a:endParaRPr>
          </a:p>
        </p:txBody>
      </p:sp>
      <p:sp>
        <p:nvSpPr>
          <p:cNvPr id="162" name="Text Box 136"/>
          <p:cNvSpPr txBox="1">
            <a:spLocks noChangeArrowheads="1"/>
          </p:cNvSpPr>
          <p:nvPr/>
        </p:nvSpPr>
        <p:spPr bwMode="auto">
          <a:xfrm>
            <a:off x="3474691" y="2469872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163" name="Text Box 136"/>
          <p:cNvSpPr txBox="1">
            <a:spLocks noChangeArrowheads="1"/>
          </p:cNvSpPr>
          <p:nvPr/>
        </p:nvSpPr>
        <p:spPr bwMode="auto">
          <a:xfrm>
            <a:off x="16843083" y="33411689"/>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164" name="Text Box 136"/>
          <p:cNvSpPr txBox="1">
            <a:spLocks noChangeArrowheads="1"/>
          </p:cNvSpPr>
          <p:nvPr/>
        </p:nvSpPr>
        <p:spPr bwMode="auto">
          <a:xfrm>
            <a:off x="19820507" y="33411689"/>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65" name="Text Box 136"/>
          <p:cNvSpPr txBox="1">
            <a:spLocks noChangeArrowheads="1"/>
          </p:cNvSpPr>
          <p:nvPr/>
        </p:nvSpPr>
        <p:spPr bwMode="auto">
          <a:xfrm>
            <a:off x="8947299" y="24728489"/>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66" name="Text Box 136"/>
          <p:cNvSpPr txBox="1">
            <a:spLocks noChangeArrowheads="1"/>
          </p:cNvSpPr>
          <p:nvPr/>
        </p:nvSpPr>
        <p:spPr bwMode="auto">
          <a:xfrm>
            <a:off x="505616" y="27987390"/>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pic>
        <p:nvPicPr>
          <p:cNvPr id="39" name="Image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92758" y="24947992"/>
            <a:ext cx="4054606" cy="2879253"/>
          </a:xfrm>
          <a:prstGeom prst="rect">
            <a:avLst/>
          </a:prstGeom>
        </p:spPr>
      </p:pic>
      <p:grpSp>
        <p:nvGrpSpPr>
          <p:cNvPr id="36" name="Groupe 35"/>
          <p:cNvGrpSpPr/>
          <p:nvPr/>
        </p:nvGrpSpPr>
        <p:grpSpPr>
          <a:xfrm>
            <a:off x="24326947" y="33627713"/>
            <a:ext cx="4829708" cy="2034310"/>
            <a:chOff x="17375794" y="36310806"/>
            <a:chExt cx="5741974" cy="2880431"/>
          </a:xfrm>
        </p:grpSpPr>
        <p:pic>
          <p:nvPicPr>
            <p:cNvPr id="37" name="Image 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845439" y="36970738"/>
              <a:ext cx="5244526" cy="1906886"/>
            </a:xfrm>
            <a:prstGeom prst="rect">
              <a:avLst/>
            </a:prstGeom>
          </p:spPr>
        </p:pic>
        <p:sp>
          <p:nvSpPr>
            <p:cNvPr id="160" name="Textfeld 38"/>
            <p:cNvSpPr txBox="1"/>
            <p:nvPr/>
          </p:nvSpPr>
          <p:spPr>
            <a:xfrm>
              <a:off x="17375794" y="36416757"/>
              <a:ext cx="1024639" cy="338554"/>
            </a:xfrm>
            <a:prstGeom prst="rect">
              <a:avLst/>
            </a:prstGeom>
            <a:noFill/>
          </p:spPr>
          <p:txBody>
            <a:bodyPr wrap="none" rtlCol="0">
              <a:spAutoFit/>
            </a:bodyPr>
            <a:lstStyle/>
            <a:p>
              <a:r>
                <a:rPr lang="de-DE" sz="1600" dirty="0" smtClean="0">
                  <a:latin typeface="Arial" pitchFamily="34" charset="0"/>
                  <a:cs typeface="Arial" pitchFamily="34" charset="0"/>
                </a:rPr>
                <a:t>~ -60 mV</a:t>
              </a:r>
              <a:endParaRPr lang="de-DE" sz="1600" dirty="0">
                <a:latin typeface="Arial" pitchFamily="34" charset="0"/>
                <a:cs typeface="Arial" pitchFamily="34" charset="0"/>
              </a:endParaRPr>
            </a:p>
          </p:txBody>
        </p:sp>
        <p:sp>
          <p:nvSpPr>
            <p:cNvPr id="161" name="Textfeld 38"/>
            <p:cNvSpPr txBox="1"/>
            <p:nvPr/>
          </p:nvSpPr>
          <p:spPr>
            <a:xfrm>
              <a:off x="21548909" y="37159353"/>
              <a:ext cx="960519" cy="338554"/>
            </a:xfrm>
            <a:prstGeom prst="rect">
              <a:avLst/>
            </a:prstGeom>
            <a:noFill/>
          </p:spPr>
          <p:txBody>
            <a:bodyPr wrap="none" rtlCol="0">
              <a:spAutoFit/>
            </a:bodyPr>
            <a:lstStyle/>
            <a:p>
              <a:r>
                <a:rPr lang="de-DE" sz="1600" dirty="0" smtClean="0">
                  <a:latin typeface="Arial" pitchFamily="34" charset="0"/>
                  <a:cs typeface="Arial" pitchFamily="34" charset="0"/>
                </a:rPr>
                <a:t>-150 mV</a:t>
              </a:r>
              <a:endParaRPr lang="de-DE" sz="1600" dirty="0">
                <a:latin typeface="Arial" pitchFamily="34" charset="0"/>
                <a:cs typeface="Arial" pitchFamily="34" charset="0"/>
              </a:endParaRPr>
            </a:p>
          </p:txBody>
        </p:sp>
        <p:sp>
          <p:nvSpPr>
            <p:cNvPr id="168" name="TextBox 36"/>
            <p:cNvSpPr txBox="1"/>
            <p:nvPr/>
          </p:nvSpPr>
          <p:spPr>
            <a:xfrm>
              <a:off x="21421470" y="36310806"/>
              <a:ext cx="1696298" cy="338554"/>
            </a:xfrm>
            <a:prstGeom prst="rect">
              <a:avLst/>
            </a:prstGeom>
            <a:noFill/>
          </p:spPr>
          <p:txBody>
            <a:bodyPr wrap="none" rtlCol="0">
              <a:spAutoFit/>
            </a:bodyPr>
            <a:lstStyle/>
            <a:p>
              <a:r>
                <a:rPr lang="de-DE" sz="1600" dirty="0" smtClean="0">
                  <a:latin typeface="Arial" pitchFamily="34" charset="0"/>
                  <a:cs typeface="Arial" pitchFamily="34" charset="0"/>
                </a:rPr>
                <a:t>dendrite (70 µm)</a:t>
              </a:r>
              <a:endParaRPr lang="de-DE" sz="1600" dirty="0">
                <a:latin typeface="Arial" pitchFamily="34" charset="0"/>
                <a:cs typeface="Arial" pitchFamily="34" charset="0"/>
              </a:endParaRPr>
            </a:p>
          </p:txBody>
        </p:sp>
        <p:cxnSp>
          <p:nvCxnSpPr>
            <p:cNvPr id="45" name="Connecteur droit avec flèche 44"/>
            <p:cNvCxnSpPr/>
            <p:nvPr/>
          </p:nvCxnSpPr>
          <p:spPr>
            <a:xfrm flipV="1">
              <a:off x="21271775" y="38877625"/>
              <a:ext cx="0" cy="3136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1" name="Text Box 136"/>
          <p:cNvSpPr txBox="1">
            <a:spLocks noChangeArrowheads="1"/>
          </p:cNvSpPr>
          <p:nvPr/>
        </p:nvSpPr>
        <p:spPr bwMode="auto">
          <a:xfrm>
            <a:off x="19841611" y="2599486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52" name="Text Box 136"/>
          <p:cNvSpPr txBox="1">
            <a:spLocks noChangeArrowheads="1"/>
          </p:cNvSpPr>
          <p:nvPr/>
        </p:nvSpPr>
        <p:spPr bwMode="auto">
          <a:xfrm>
            <a:off x="24810163" y="26007059"/>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pic>
        <p:nvPicPr>
          <p:cNvPr id="170" name="Grafik 26" descr="zd_epsp_tot1h.tif"/>
          <p:cNvPicPr>
            <a:picLocks noChangeAspect="1"/>
          </p:cNvPicPr>
          <p:nvPr/>
        </p:nvPicPr>
        <p:blipFill>
          <a:blip r:embed="rId11" cstate="print"/>
          <a:srcRect l="-9118" t="-2931" r="60662" b="91287"/>
          <a:stretch>
            <a:fillRect/>
          </a:stretch>
        </p:blipFill>
        <p:spPr>
          <a:xfrm>
            <a:off x="2819200" y="29952283"/>
            <a:ext cx="1181686" cy="618979"/>
          </a:xfrm>
          <a:prstGeom prst="rect">
            <a:avLst/>
          </a:prstGeom>
        </p:spPr>
      </p:pic>
      <p:pic>
        <p:nvPicPr>
          <p:cNvPr id="171" name="Grafik 26" descr="zd_epsp_tot1h.tif"/>
          <p:cNvPicPr>
            <a:picLocks noChangeAspect="1"/>
          </p:cNvPicPr>
          <p:nvPr/>
        </p:nvPicPr>
        <p:blipFill>
          <a:blip r:embed="rId11" cstate="print"/>
          <a:srcRect l="-9118" t="-2931" r="60662" b="91287"/>
          <a:stretch>
            <a:fillRect/>
          </a:stretch>
        </p:blipFill>
        <p:spPr>
          <a:xfrm>
            <a:off x="6240000" y="29670957"/>
            <a:ext cx="1181686" cy="1059416"/>
          </a:xfrm>
          <a:prstGeom prst="rect">
            <a:avLst/>
          </a:prstGeom>
        </p:spPr>
      </p:pic>
      <p:pic>
        <p:nvPicPr>
          <p:cNvPr id="172" name="Grafik 26" descr="zd_epsp_tot1h.tif"/>
          <p:cNvPicPr>
            <a:picLocks noChangeAspect="1"/>
          </p:cNvPicPr>
          <p:nvPr/>
        </p:nvPicPr>
        <p:blipFill>
          <a:blip r:embed="rId11" cstate="print"/>
          <a:srcRect l="-9118" t="-2931" r="60662" b="91287"/>
          <a:stretch>
            <a:fillRect/>
          </a:stretch>
        </p:blipFill>
        <p:spPr>
          <a:xfrm>
            <a:off x="9706063" y="29317632"/>
            <a:ext cx="1181686" cy="1624517"/>
          </a:xfrm>
          <a:prstGeom prst="rect">
            <a:avLst/>
          </a:prstGeom>
        </p:spPr>
      </p:pic>
      <p:sp>
        <p:nvSpPr>
          <p:cNvPr id="173" name="Textfeld 38"/>
          <p:cNvSpPr txBox="1"/>
          <p:nvPr/>
        </p:nvSpPr>
        <p:spPr>
          <a:xfrm>
            <a:off x="2975657" y="30422596"/>
            <a:ext cx="752129" cy="307777"/>
          </a:xfrm>
          <a:prstGeom prst="rect">
            <a:avLst/>
          </a:prstGeom>
          <a:noFill/>
        </p:spPr>
        <p:txBody>
          <a:bodyPr wrap="none" rtlCol="0">
            <a:spAutoFit/>
          </a:bodyPr>
          <a:lstStyle/>
          <a:p>
            <a:r>
              <a:rPr lang="de-DE" sz="1400" dirty="0" smtClean="0">
                <a:latin typeface="Arial" pitchFamily="34" charset="0"/>
                <a:cs typeface="Arial" pitchFamily="34" charset="0"/>
              </a:rPr>
              <a:t>100 </a:t>
            </a:r>
            <a:r>
              <a:rPr lang="de-DE" sz="1400" dirty="0" err="1" smtClean="0">
                <a:latin typeface="Arial" pitchFamily="34" charset="0"/>
                <a:cs typeface="Arial" pitchFamily="34" charset="0"/>
              </a:rPr>
              <a:t>pA</a:t>
            </a:r>
            <a:endParaRPr lang="de-DE" sz="1400" dirty="0">
              <a:latin typeface="Arial" pitchFamily="34" charset="0"/>
              <a:cs typeface="Arial" pitchFamily="34" charset="0"/>
            </a:endParaRPr>
          </a:p>
        </p:txBody>
      </p:sp>
      <p:sp>
        <p:nvSpPr>
          <p:cNvPr id="174" name="Textfeld 38"/>
          <p:cNvSpPr txBox="1"/>
          <p:nvPr/>
        </p:nvSpPr>
        <p:spPr>
          <a:xfrm>
            <a:off x="6378612" y="30412241"/>
            <a:ext cx="752129" cy="307777"/>
          </a:xfrm>
          <a:prstGeom prst="rect">
            <a:avLst/>
          </a:prstGeom>
          <a:noFill/>
        </p:spPr>
        <p:txBody>
          <a:bodyPr wrap="none" rtlCol="0">
            <a:spAutoFit/>
          </a:bodyPr>
          <a:lstStyle/>
          <a:p>
            <a:r>
              <a:rPr lang="de-DE" sz="1400" dirty="0" smtClean="0">
                <a:latin typeface="Arial" pitchFamily="34" charset="0"/>
                <a:cs typeface="Arial" pitchFamily="34" charset="0"/>
              </a:rPr>
              <a:t>200 </a:t>
            </a:r>
            <a:r>
              <a:rPr lang="de-DE" sz="1400" dirty="0" err="1" smtClean="0">
                <a:latin typeface="Arial" pitchFamily="34" charset="0"/>
                <a:cs typeface="Arial" pitchFamily="34" charset="0"/>
              </a:rPr>
              <a:t>pA</a:t>
            </a:r>
            <a:endParaRPr lang="de-DE" sz="1400" dirty="0">
              <a:latin typeface="Arial" pitchFamily="34" charset="0"/>
              <a:cs typeface="Arial" pitchFamily="34" charset="0"/>
            </a:endParaRPr>
          </a:p>
        </p:txBody>
      </p:sp>
      <p:sp>
        <p:nvSpPr>
          <p:cNvPr id="175" name="Textfeld 38"/>
          <p:cNvSpPr txBox="1"/>
          <p:nvPr/>
        </p:nvSpPr>
        <p:spPr>
          <a:xfrm>
            <a:off x="9923362" y="30401347"/>
            <a:ext cx="752129" cy="307777"/>
          </a:xfrm>
          <a:prstGeom prst="rect">
            <a:avLst/>
          </a:prstGeom>
          <a:noFill/>
        </p:spPr>
        <p:txBody>
          <a:bodyPr wrap="none" rtlCol="0">
            <a:spAutoFit/>
          </a:bodyPr>
          <a:lstStyle/>
          <a:p>
            <a:r>
              <a:rPr lang="de-DE" sz="1400" dirty="0" smtClean="0">
                <a:latin typeface="Arial" pitchFamily="34" charset="0"/>
                <a:cs typeface="Arial" pitchFamily="34" charset="0"/>
              </a:rPr>
              <a:t>500 </a:t>
            </a:r>
            <a:r>
              <a:rPr lang="de-DE" sz="1400" dirty="0" err="1" smtClean="0">
                <a:latin typeface="Arial" pitchFamily="34" charset="0"/>
                <a:cs typeface="Arial" pitchFamily="34" charset="0"/>
              </a:rPr>
              <a:t>pA</a:t>
            </a:r>
            <a:endParaRPr lang="de-DE" sz="1400" dirty="0">
              <a:latin typeface="Arial" pitchFamily="34" charset="0"/>
              <a:cs typeface="Arial" pitchFamily="34" charset="0"/>
            </a:endParaRPr>
          </a:p>
        </p:txBody>
      </p:sp>
      <p:sp>
        <p:nvSpPr>
          <p:cNvPr id="48" name="Rectangle 47"/>
          <p:cNvSpPr/>
          <p:nvPr/>
        </p:nvSpPr>
        <p:spPr>
          <a:xfrm>
            <a:off x="3551528" y="27867073"/>
            <a:ext cx="8465222" cy="578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0" name="Organigramme : Connecteur 179"/>
          <p:cNvSpPr/>
          <p:nvPr/>
        </p:nvSpPr>
        <p:spPr>
          <a:xfrm>
            <a:off x="12488814" y="35096191"/>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1" name="Textfeld 38"/>
          <p:cNvSpPr txBox="1"/>
          <p:nvPr/>
        </p:nvSpPr>
        <p:spPr>
          <a:xfrm>
            <a:off x="12693776" y="34977367"/>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182" name="Textfeld 38"/>
          <p:cNvSpPr txBox="1"/>
          <p:nvPr/>
        </p:nvSpPr>
        <p:spPr>
          <a:xfrm>
            <a:off x="12719042" y="35207138"/>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183" name="Organigramme : Connecteur 182"/>
          <p:cNvSpPr/>
          <p:nvPr/>
        </p:nvSpPr>
        <p:spPr>
          <a:xfrm>
            <a:off x="12488814" y="35316045"/>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4" name="Organigramme : Connecteur 183"/>
          <p:cNvSpPr/>
          <p:nvPr/>
        </p:nvSpPr>
        <p:spPr>
          <a:xfrm>
            <a:off x="23330107" y="26257705"/>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5" name="Textfeld 38"/>
          <p:cNvSpPr txBox="1"/>
          <p:nvPr/>
        </p:nvSpPr>
        <p:spPr>
          <a:xfrm>
            <a:off x="23535069" y="26138881"/>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186" name="Textfeld 38"/>
          <p:cNvSpPr txBox="1"/>
          <p:nvPr/>
        </p:nvSpPr>
        <p:spPr>
          <a:xfrm>
            <a:off x="23553978" y="26368652"/>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187" name="Organigramme : Connecteur 186"/>
          <p:cNvSpPr/>
          <p:nvPr/>
        </p:nvSpPr>
        <p:spPr>
          <a:xfrm>
            <a:off x="23330107" y="26477559"/>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0" name="Image 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0540587" y="17871027"/>
            <a:ext cx="4572000" cy="2843784"/>
          </a:xfrm>
          <a:prstGeom prst="rect">
            <a:avLst/>
          </a:prstGeom>
        </p:spPr>
      </p:pic>
      <p:sp>
        <p:nvSpPr>
          <p:cNvPr id="188" name="ZoneTexte 3"/>
          <p:cNvSpPr txBox="1"/>
          <p:nvPr/>
        </p:nvSpPr>
        <p:spPr>
          <a:xfrm>
            <a:off x="21476691" y="20818757"/>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89" name="ZoneTexte 6"/>
          <p:cNvSpPr txBox="1"/>
          <p:nvPr/>
        </p:nvSpPr>
        <p:spPr>
          <a:xfrm>
            <a:off x="20944136" y="17128096"/>
            <a:ext cx="2260747" cy="400110"/>
          </a:xfrm>
          <a:prstGeom prst="rect">
            <a:avLst/>
          </a:prstGeom>
          <a:noFill/>
        </p:spPr>
        <p:txBody>
          <a:bodyPr wrap="none" rtlCol="0">
            <a:spAutoFit/>
          </a:bodyPr>
          <a:lstStyle/>
          <a:p>
            <a:r>
              <a:rPr lang="de-DE" sz="2000" dirty="0" smtClean="0">
                <a:latin typeface="Arial" pitchFamily="34" charset="0"/>
                <a:cs typeface="Arial" pitchFamily="34" charset="0"/>
              </a:rPr>
              <a:t>AP half-</a:t>
            </a:r>
            <a:r>
              <a:rPr lang="de-DE" sz="2000" dirty="0" err="1" smtClean="0">
                <a:latin typeface="Arial" pitchFamily="34" charset="0"/>
                <a:cs typeface="Arial" pitchFamily="34" charset="0"/>
              </a:rPr>
              <a:t>width</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ratio</a:t>
            </a:r>
            <a:endParaRPr lang="de-DE" sz="2000" dirty="0">
              <a:latin typeface="Arial" pitchFamily="34" charset="0"/>
              <a:cs typeface="Arial" pitchFamily="34" charset="0"/>
            </a:endParaRPr>
          </a:p>
        </p:txBody>
      </p:sp>
      <p:pic>
        <p:nvPicPr>
          <p:cNvPr id="51" name="Image 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257619" y="17871027"/>
            <a:ext cx="4572000" cy="2843784"/>
          </a:xfrm>
          <a:prstGeom prst="rect">
            <a:avLst/>
          </a:prstGeom>
        </p:spPr>
      </p:pic>
      <p:sp>
        <p:nvSpPr>
          <p:cNvPr id="190" name="ZoneTexte 6"/>
          <p:cNvSpPr txBox="1"/>
          <p:nvPr/>
        </p:nvSpPr>
        <p:spPr>
          <a:xfrm>
            <a:off x="25643993" y="17114411"/>
            <a:ext cx="2925994" cy="400110"/>
          </a:xfrm>
          <a:prstGeom prst="rect">
            <a:avLst/>
          </a:prstGeom>
          <a:noFill/>
        </p:spPr>
        <p:txBody>
          <a:bodyPr wrap="none" rtlCol="0">
            <a:spAutoFit/>
          </a:bodyPr>
          <a:lstStyle/>
          <a:p>
            <a:r>
              <a:rPr lang="de-DE" sz="2000" dirty="0" smtClean="0">
                <a:latin typeface="Arial" pitchFamily="34" charset="0"/>
                <a:cs typeface="Arial" pitchFamily="34" charset="0"/>
              </a:rPr>
              <a:t>AP </a:t>
            </a:r>
            <a:r>
              <a:rPr lang="de-DE" sz="2000" dirty="0" err="1" smtClean="0">
                <a:latin typeface="Arial" pitchFamily="34" charset="0"/>
                <a:cs typeface="Arial" pitchFamily="34" charset="0"/>
              </a:rPr>
              <a:t>max</a:t>
            </a:r>
            <a:r>
              <a:rPr lang="de-DE" sz="2000" dirty="0" smtClean="0">
                <a:latin typeface="Arial" pitchFamily="34" charset="0"/>
                <a:cs typeface="Arial" pitchFamily="34" charset="0"/>
              </a:rPr>
              <a:t> rate </a:t>
            </a:r>
            <a:r>
              <a:rPr lang="de-DE" sz="2000" dirty="0" err="1" smtClean="0">
                <a:latin typeface="Arial" pitchFamily="34" charset="0"/>
                <a:cs typeface="Arial" pitchFamily="34" charset="0"/>
              </a:rPr>
              <a:t>of</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rise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ratio</a:t>
            </a:r>
            <a:endParaRPr lang="de-DE" sz="2000" dirty="0">
              <a:latin typeface="Arial" pitchFamily="34" charset="0"/>
              <a:cs typeface="Arial" pitchFamily="34" charset="0"/>
            </a:endParaRPr>
          </a:p>
        </p:txBody>
      </p:sp>
      <p:sp>
        <p:nvSpPr>
          <p:cNvPr id="191" name="Text Box 139"/>
          <p:cNvSpPr txBox="1">
            <a:spLocks noChangeArrowheads="1"/>
          </p:cNvSpPr>
          <p:nvPr/>
        </p:nvSpPr>
        <p:spPr bwMode="auto">
          <a:xfrm>
            <a:off x="15329124" y="16705833"/>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A</a:t>
            </a:r>
            <a:endParaRPr lang="en-US" sz="4000" b="1" dirty="0">
              <a:latin typeface="Arial" charset="0"/>
            </a:endParaRPr>
          </a:p>
        </p:txBody>
      </p:sp>
      <p:sp>
        <p:nvSpPr>
          <p:cNvPr id="192" name="ZoneTexte 3"/>
          <p:cNvSpPr txBox="1"/>
          <p:nvPr/>
        </p:nvSpPr>
        <p:spPr>
          <a:xfrm>
            <a:off x="26149403" y="20818757"/>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93" name="Text Box 139"/>
          <p:cNvSpPr txBox="1">
            <a:spLocks noChangeArrowheads="1"/>
          </p:cNvSpPr>
          <p:nvPr/>
        </p:nvSpPr>
        <p:spPr bwMode="auto">
          <a:xfrm>
            <a:off x="20055661" y="16740714"/>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194" name="Text Box 139"/>
          <p:cNvSpPr txBox="1">
            <a:spLocks noChangeArrowheads="1"/>
          </p:cNvSpPr>
          <p:nvPr/>
        </p:nvSpPr>
        <p:spPr bwMode="auto">
          <a:xfrm>
            <a:off x="24782198" y="1677559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sp>
        <p:nvSpPr>
          <p:cNvPr id="195" name="ZoneTexte 3"/>
          <p:cNvSpPr txBox="1"/>
          <p:nvPr/>
        </p:nvSpPr>
        <p:spPr>
          <a:xfrm>
            <a:off x="18540901" y="19965533"/>
            <a:ext cx="1636987" cy="307777"/>
          </a:xfrm>
          <a:prstGeom prst="rect">
            <a:avLst/>
          </a:prstGeom>
          <a:noFill/>
        </p:spPr>
        <p:txBody>
          <a:bodyPr wrap="none" rtlCol="0">
            <a:spAutoFit/>
          </a:bodyPr>
          <a:lstStyle/>
          <a:p>
            <a:r>
              <a:rPr lang="de-DE" sz="1400" dirty="0" err="1" smtClean="0">
                <a:latin typeface="Arial" pitchFamily="34" charset="0"/>
                <a:cs typeface="Arial" pitchFamily="34" charset="0"/>
              </a:rPr>
              <a:t>dendrite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with</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197" name="ZoneTexte 3"/>
          <p:cNvSpPr txBox="1"/>
          <p:nvPr/>
        </p:nvSpPr>
        <p:spPr>
          <a:xfrm>
            <a:off x="23329762" y="19965533"/>
            <a:ext cx="1636987" cy="307777"/>
          </a:xfrm>
          <a:prstGeom prst="rect">
            <a:avLst/>
          </a:prstGeom>
          <a:noFill/>
        </p:spPr>
        <p:txBody>
          <a:bodyPr wrap="none" rtlCol="0">
            <a:spAutoFit/>
          </a:bodyPr>
          <a:lstStyle/>
          <a:p>
            <a:r>
              <a:rPr lang="de-DE" sz="1400" dirty="0" err="1" smtClean="0">
                <a:latin typeface="Arial" pitchFamily="34" charset="0"/>
                <a:cs typeface="Arial" pitchFamily="34" charset="0"/>
              </a:rPr>
              <a:t>dendrite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with</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198" name="ZoneTexte 3"/>
          <p:cNvSpPr txBox="1"/>
          <p:nvPr/>
        </p:nvSpPr>
        <p:spPr>
          <a:xfrm>
            <a:off x="28118623" y="19965533"/>
            <a:ext cx="1636987" cy="307777"/>
          </a:xfrm>
          <a:prstGeom prst="rect">
            <a:avLst/>
          </a:prstGeom>
          <a:noFill/>
        </p:spPr>
        <p:txBody>
          <a:bodyPr wrap="none" rtlCol="0">
            <a:spAutoFit/>
          </a:bodyPr>
          <a:lstStyle/>
          <a:p>
            <a:r>
              <a:rPr lang="de-DE" sz="1400" dirty="0" err="1" smtClean="0">
                <a:latin typeface="Arial" pitchFamily="34" charset="0"/>
                <a:cs typeface="Arial" pitchFamily="34" charset="0"/>
              </a:rPr>
              <a:t>dendrite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with</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199" name="ZoneTexte 3"/>
          <p:cNvSpPr txBox="1"/>
          <p:nvPr/>
        </p:nvSpPr>
        <p:spPr>
          <a:xfrm>
            <a:off x="16196360" y="19790791"/>
            <a:ext cx="1189749" cy="523220"/>
          </a:xfrm>
          <a:prstGeom prst="rect">
            <a:avLst/>
          </a:prstGeom>
          <a:noFill/>
        </p:spPr>
        <p:txBody>
          <a:bodyPr wrap="none" rtlCol="0">
            <a:spAutoFit/>
          </a:bodyPr>
          <a:lstStyle/>
          <a:p>
            <a:r>
              <a:rPr lang="de-DE" sz="1400" dirty="0" err="1">
                <a:latin typeface="Arial" pitchFamily="34" charset="0"/>
                <a:cs typeface="Arial" pitchFamily="34" charset="0"/>
              </a:rPr>
              <a:t>d</a:t>
            </a:r>
            <a:r>
              <a:rPr lang="de-DE" sz="1400" dirty="0" err="1" smtClean="0">
                <a:latin typeface="Arial" pitchFamily="34" charset="0"/>
                <a:cs typeface="Arial" pitchFamily="34" charset="0"/>
              </a:rPr>
              <a:t>endrite</a:t>
            </a:r>
            <a:endParaRPr lang="de-DE" sz="1400" dirty="0" smtClean="0">
              <a:latin typeface="Arial" pitchFamily="34" charset="0"/>
              <a:cs typeface="Arial" pitchFamily="34" charset="0"/>
            </a:endParaRPr>
          </a:p>
          <a:p>
            <a:r>
              <a:rPr lang="de-DE" sz="1400" dirty="0" err="1" smtClean="0">
                <a:latin typeface="Arial" pitchFamily="34" charset="0"/>
                <a:cs typeface="Arial" pitchFamily="34" charset="0"/>
              </a:rPr>
              <a:t>without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200" name="ZoneTexte 3"/>
          <p:cNvSpPr txBox="1"/>
          <p:nvPr/>
        </p:nvSpPr>
        <p:spPr>
          <a:xfrm>
            <a:off x="21031111" y="19827045"/>
            <a:ext cx="1189749" cy="523220"/>
          </a:xfrm>
          <a:prstGeom prst="rect">
            <a:avLst/>
          </a:prstGeom>
          <a:noFill/>
        </p:spPr>
        <p:txBody>
          <a:bodyPr wrap="none" rtlCol="0">
            <a:spAutoFit/>
          </a:bodyPr>
          <a:lstStyle/>
          <a:p>
            <a:r>
              <a:rPr lang="de-DE" sz="1400" dirty="0" err="1">
                <a:latin typeface="Arial" pitchFamily="34" charset="0"/>
                <a:cs typeface="Arial" pitchFamily="34" charset="0"/>
              </a:rPr>
              <a:t>d</a:t>
            </a:r>
            <a:r>
              <a:rPr lang="de-DE" sz="1400" dirty="0" err="1" smtClean="0">
                <a:latin typeface="Arial" pitchFamily="34" charset="0"/>
                <a:cs typeface="Arial" pitchFamily="34" charset="0"/>
              </a:rPr>
              <a:t>endrite</a:t>
            </a:r>
            <a:endParaRPr lang="de-DE" sz="1400" dirty="0" smtClean="0">
              <a:latin typeface="Arial" pitchFamily="34" charset="0"/>
              <a:cs typeface="Arial" pitchFamily="34" charset="0"/>
            </a:endParaRPr>
          </a:p>
          <a:p>
            <a:r>
              <a:rPr lang="de-DE" sz="1400" dirty="0" err="1" smtClean="0">
                <a:latin typeface="Arial" pitchFamily="34" charset="0"/>
                <a:cs typeface="Arial" pitchFamily="34" charset="0"/>
              </a:rPr>
              <a:t>without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201" name="ZoneTexte 3"/>
          <p:cNvSpPr txBox="1"/>
          <p:nvPr/>
        </p:nvSpPr>
        <p:spPr>
          <a:xfrm>
            <a:off x="25742511" y="19827045"/>
            <a:ext cx="1189749" cy="523220"/>
          </a:xfrm>
          <a:prstGeom prst="rect">
            <a:avLst/>
          </a:prstGeom>
          <a:noFill/>
        </p:spPr>
        <p:txBody>
          <a:bodyPr wrap="none" rtlCol="0">
            <a:spAutoFit/>
          </a:bodyPr>
          <a:lstStyle/>
          <a:p>
            <a:r>
              <a:rPr lang="de-DE" sz="1400" dirty="0" err="1">
                <a:latin typeface="Arial" pitchFamily="34" charset="0"/>
                <a:cs typeface="Arial" pitchFamily="34" charset="0"/>
              </a:rPr>
              <a:t>d</a:t>
            </a:r>
            <a:r>
              <a:rPr lang="de-DE" sz="1400" dirty="0" err="1" smtClean="0">
                <a:latin typeface="Arial" pitchFamily="34" charset="0"/>
                <a:cs typeface="Arial" pitchFamily="34" charset="0"/>
              </a:rPr>
              <a:t>endrite</a:t>
            </a:r>
            <a:endParaRPr lang="de-DE" sz="1400" dirty="0" smtClean="0">
              <a:latin typeface="Arial" pitchFamily="34" charset="0"/>
              <a:cs typeface="Arial" pitchFamily="34" charset="0"/>
            </a:endParaRPr>
          </a:p>
          <a:p>
            <a:r>
              <a:rPr lang="de-DE" sz="1400" dirty="0" err="1" smtClean="0">
                <a:latin typeface="Arial" pitchFamily="34" charset="0"/>
                <a:cs typeface="Arial" pitchFamily="34" charset="0"/>
              </a:rPr>
              <a:t>without</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axon</a:t>
            </a:r>
            <a:endParaRPr lang="de-DE" sz="1400" dirty="0">
              <a:latin typeface="Arial" pitchFamily="34" charset="0"/>
              <a:cs typeface="Arial" pitchFamily="34" charset="0"/>
            </a:endParaRPr>
          </a:p>
        </p:txBody>
      </p:sp>
      <p:sp>
        <p:nvSpPr>
          <p:cNvPr id="202" name="ZoneTexte 3"/>
          <p:cNvSpPr txBox="1"/>
          <p:nvPr/>
        </p:nvSpPr>
        <p:spPr>
          <a:xfrm>
            <a:off x="10452675" y="36517412"/>
            <a:ext cx="1428596" cy="276999"/>
          </a:xfrm>
          <a:prstGeom prst="rect">
            <a:avLst/>
          </a:prstGeom>
          <a:noFill/>
        </p:spPr>
        <p:txBody>
          <a:bodyPr wrap="none" rtlCol="0">
            <a:spAutoFit/>
          </a:bodyPr>
          <a:lstStyle/>
          <a:p>
            <a:r>
              <a:rPr lang="de-DE" sz="1200" dirty="0" err="1" smtClean="0">
                <a:latin typeface="Arial" pitchFamily="34" charset="0"/>
                <a:cs typeface="Arial" pitchFamily="34" charset="0"/>
              </a:rPr>
              <a:t>dendrite</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with</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3" name="ZoneTexte 3"/>
          <p:cNvSpPr txBox="1"/>
          <p:nvPr/>
        </p:nvSpPr>
        <p:spPr>
          <a:xfrm>
            <a:off x="9083175" y="36358826"/>
            <a:ext cx="1045479" cy="461665"/>
          </a:xfrm>
          <a:prstGeom prst="rect">
            <a:avLst/>
          </a:prstGeom>
          <a:noFill/>
        </p:spPr>
        <p:txBody>
          <a:bodyPr wrap="none" rtlCol="0">
            <a:spAutoFit/>
          </a:bodyPr>
          <a:lstStyle/>
          <a:p>
            <a:r>
              <a:rPr lang="de-DE" sz="1200" dirty="0" err="1">
                <a:latin typeface="Arial" pitchFamily="34" charset="0"/>
                <a:cs typeface="Arial" pitchFamily="34" charset="0"/>
              </a:rPr>
              <a:t>d</a:t>
            </a:r>
            <a:r>
              <a:rPr lang="de-DE" sz="1200" dirty="0" err="1" smtClean="0">
                <a:latin typeface="Arial" pitchFamily="34" charset="0"/>
                <a:cs typeface="Arial" pitchFamily="34" charset="0"/>
              </a:rPr>
              <a:t>endrite</a:t>
            </a:r>
            <a:endParaRPr lang="de-DE" sz="1200" dirty="0" smtClean="0">
              <a:latin typeface="Arial" pitchFamily="34" charset="0"/>
              <a:cs typeface="Arial" pitchFamily="34" charset="0"/>
            </a:endParaRPr>
          </a:p>
          <a:p>
            <a:r>
              <a:rPr lang="de-DE" sz="1200" dirty="0" err="1" smtClean="0">
                <a:latin typeface="Arial" pitchFamily="34" charset="0"/>
                <a:cs typeface="Arial" pitchFamily="34" charset="0"/>
              </a:rPr>
              <a:t>without</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6" name="Text Box 36"/>
          <p:cNvSpPr txBox="1">
            <a:spLocks noChangeArrowheads="1"/>
          </p:cNvSpPr>
          <p:nvPr/>
        </p:nvSpPr>
        <p:spPr bwMode="auto">
          <a:xfrm>
            <a:off x="312194" y="38758318"/>
            <a:ext cx="14648842" cy="207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08517" tIns="204259" rIns="408517" bIns="204259">
            <a:spAutoFit/>
          </a:bodyPr>
          <a:lstStyle>
            <a:lvl1pPr defTabSz="4084638">
              <a:defRPr sz="2400">
                <a:solidFill>
                  <a:schemeClr val="tx1"/>
                </a:solidFill>
                <a:latin typeface="Times New Roman" pitchFamily="18" charset="0"/>
              </a:defRPr>
            </a:lvl1pPr>
            <a:lvl2pPr marL="2043113" defTabSz="4084638">
              <a:defRPr sz="2400">
                <a:solidFill>
                  <a:schemeClr val="tx1"/>
                </a:solidFill>
                <a:latin typeface="Times New Roman" pitchFamily="18" charset="0"/>
              </a:defRPr>
            </a:lvl2pPr>
            <a:lvl3pPr marL="4084638" defTabSz="4084638">
              <a:defRPr sz="2400">
                <a:solidFill>
                  <a:schemeClr val="tx1"/>
                </a:solidFill>
                <a:latin typeface="Times New Roman" pitchFamily="18" charset="0"/>
              </a:defRPr>
            </a:lvl3pPr>
            <a:lvl4pPr marL="6127750" defTabSz="4084638">
              <a:defRPr sz="2400">
                <a:solidFill>
                  <a:schemeClr val="tx1"/>
                </a:solidFill>
                <a:latin typeface="Times New Roman" pitchFamily="18" charset="0"/>
              </a:defRPr>
            </a:lvl4pPr>
            <a:lvl5pPr marL="8170863" defTabSz="4084638">
              <a:defRPr sz="2400">
                <a:solidFill>
                  <a:schemeClr val="tx1"/>
                </a:solidFill>
                <a:latin typeface="Times New Roman" pitchFamily="18" charset="0"/>
              </a:defRPr>
            </a:lvl5pPr>
            <a:lvl6pPr marL="8628063" defTabSz="4084638" fontAlgn="base">
              <a:spcBef>
                <a:spcPct val="0"/>
              </a:spcBef>
              <a:spcAft>
                <a:spcPct val="0"/>
              </a:spcAft>
              <a:defRPr sz="2400">
                <a:solidFill>
                  <a:schemeClr val="tx1"/>
                </a:solidFill>
                <a:latin typeface="Times New Roman" pitchFamily="18" charset="0"/>
              </a:defRPr>
            </a:lvl6pPr>
            <a:lvl7pPr marL="9085263" defTabSz="4084638" fontAlgn="base">
              <a:spcBef>
                <a:spcPct val="0"/>
              </a:spcBef>
              <a:spcAft>
                <a:spcPct val="0"/>
              </a:spcAft>
              <a:defRPr sz="2400">
                <a:solidFill>
                  <a:schemeClr val="tx1"/>
                </a:solidFill>
                <a:latin typeface="Times New Roman" pitchFamily="18" charset="0"/>
              </a:defRPr>
            </a:lvl7pPr>
            <a:lvl8pPr marL="9542463" defTabSz="4084638" fontAlgn="base">
              <a:spcBef>
                <a:spcPct val="0"/>
              </a:spcBef>
              <a:spcAft>
                <a:spcPct val="0"/>
              </a:spcAft>
              <a:defRPr sz="2400">
                <a:solidFill>
                  <a:schemeClr val="tx1"/>
                </a:solidFill>
                <a:latin typeface="Times New Roman" pitchFamily="18" charset="0"/>
              </a:defRPr>
            </a:lvl8pPr>
            <a:lvl9pPr marL="9999663" defTabSz="4084638" fontAlgn="base">
              <a:spcBef>
                <a:spcPct val="0"/>
              </a:spcBef>
              <a:spcAft>
                <a:spcPct val="0"/>
              </a:spcAft>
              <a:defRPr sz="2400">
                <a:solidFill>
                  <a:schemeClr val="tx1"/>
                </a:solidFill>
                <a:latin typeface="Times New Roman" pitchFamily="18" charset="0"/>
              </a:defRPr>
            </a:lvl9pPr>
          </a:lstStyle>
          <a:p>
            <a:pPr algn="just"/>
            <a:r>
              <a:rPr lang="en-US" sz="1800" b="1" dirty="0">
                <a:latin typeface="Arial" charset="0"/>
                <a:cs typeface="Times New Roman" pitchFamily="18" charset="0"/>
              </a:rPr>
              <a:t>Effect of </a:t>
            </a:r>
            <a:r>
              <a:rPr lang="en-US" sz="1800" b="1" i="1" dirty="0" err="1">
                <a:latin typeface="Arial" charset="0"/>
                <a:cs typeface="Times New Roman" pitchFamily="18" charset="0"/>
              </a:rPr>
              <a:t>I</a:t>
            </a:r>
            <a:r>
              <a:rPr lang="en-US" sz="1800" b="1" baseline="-25000" dirty="0" err="1">
                <a:latin typeface="Arial" charset="0"/>
                <a:cs typeface="Times New Roman" pitchFamily="18" charset="0"/>
              </a:rPr>
              <a:t>h</a:t>
            </a:r>
            <a:r>
              <a:rPr lang="en-US" sz="1800" b="1" dirty="0">
                <a:latin typeface="Arial" charset="0"/>
                <a:cs typeface="Times New Roman" pitchFamily="18" charset="0"/>
              </a:rPr>
              <a:t> </a:t>
            </a:r>
            <a:r>
              <a:rPr lang="en-US" sz="1800" b="1" dirty="0" smtClean="0">
                <a:latin typeface="Arial" charset="0"/>
                <a:cs typeface="Times New Roman" pitchFamily="18" charset="0"/>
              </a:rPr>
              <a:t>on temporal summation of </a:t>
            </a:r>
            <a:r>
              <a:rPr lang="en-US" sz="1800" b="1" dirty="0" err="1" smtClean="0">
                <a:latin typeface="Arial" charset="0"/>
                <a:cs typeface="Times New Roman" pitchFamily="18" charset="0"/>
              </a:rPr>
              <a:t>sEPSPs</a:t>
            </a:r>
            <a:r>
              <a:rPr lang="en-US" sz="1800" b="1" dirty="0" smtClean="0">
                <a:latin typeface="Arial" charset="0"/>
                <a:cs typeface="Times New Roman" pitchFamily="18" charset="0"/>
              </a:rPr>
              <a:t>. </a:t>
            </a:r>
          </a:p>
          <a:p>
            <a:pPr algn="just"/>
            <a:r>
              <a:rPr lang="en-US" sz="1800" dirty="0" smtClean="0">
                <a:latin typeface="Arial" charset="0"/>
                <a:cs typeface="Times New Roman" pitchFamily="18" charset="0"/>
              </a:rPr>
              <a:t>A, </a:t>
            </a:r>
            <a:r>
              <a:rPr lang="en-US" sz="1800" dirty="0">
                <a:latin typeface="Arial" charset="0"/>
                <a:cs typeface="Times New Roman" pitchFamily="18" charset="0"/>
              </a:rPr>
              <a:t>Representative somatic </a:t>
            </a:r>
            <a:r>
              <a:rPr lang="en-US" sz="1800" dirty="0" err="1">
                <a:latin typeface="Arial" charset="0"/>
                <a:cs typeface="Times New Roman" pitchFamily="18" charset="0"/>
              </a:rPr>
              <a:t>sEPSPs</a:t>
            </a:r>
            <a:r>
              <a:rPr lang="en-US" sz="1800" dirty="0">
                <a:latin typeface="Arial" charset="0"/>
                <a:cs typeface="Times New Roman" pitchFamily="18" charset="0"/>
              </a:rPr>
              <a:t> traces from injection of five EPSC-like waveforms at a frequency of 50 Hz in the absence (black) and presence of ZD 7288 (red). </a:t>
            </a:r>
            <a:r>
              <a:rPr lang="en-US" sz="1800" dirty="0" smtClean="0">
                <a:latin typeface="Arial" charset="0"/>
                <a:cs typeface="Times New Roman" pitchFamily="18" charset="0"/>
              </a:rPr>
              <a:t>The control and ZD 7288 traces from the same recording are overlaid. </a:t>
            </a:r>
            <a:endParaRPr lang="en-US" sz="1800" dirty="0">
              <a:latin typeface="Arial" charset="0"/>
              <a:cs typeface="Times New Roman" pitchFamily="18" charset="0"/>
            </a:endParaRPr>
          </a:p>
          <a:p>
            <a:pPr algn="just"/>
            <a:r>
              <a:rPr lang="en-US" sz="1800" dirty="0" smtClean="0">
                <a:latin typeface="Arial" charset="0"/>
                <a:cs typeface="Times New Roman" pitchFamily="18" charset="0"/>
              </a:rPr>
              <a:t>B, </a:t>
            </a:r>
            <a:r>
              <a:rPr lang="en-US" sz="1800" dirty="0">
                <a:latin typeface="Arial" charset="0"/>
                <a:cs typeface="Times New Roman" pitchFamily="18" charset="0"/>
              </a:rPr>
              <a:t>Pooled data from experiments performed according to the experiment in panel </a:t>
            </a:r>
            <a:r>
              <a:rPr lang="en-US" sz="1800" dirty="0" smtClean="0">
                <a:latin typeface="Arial" charset="0"/>
                <a:cs typeface="Times New Roman" pitchFamily="18" charset="0"/>
              </a:rPr>
              <a:t>A. </a:t>
            </a:r>
            <a:r>
              <a:rPr lang="en-US" sz="1800" dirty="0">
                <a:latin typeface="Arial" charset="0"/>
                <a:cs typeface="Times New Roman" pitchFamily="18" charset="0"/>
              </a:rPr>
              <a:t>The summation recorded with the somatic pipette is plotted as a function of distance from the injection site. Data points represent 10 double somatic recordings and 12 simultaneous somatic- dendritic recordings. </a:t>
            </a:r>
          </a:p>
        </p:txBody>
      </p:sp>
      <p:pic>
        <p:nvPicPr>
          <p:cNvPr id="119" name="Picture 22" descr="MAX_16_03_12_confx10_4.bmp"/>
          <p:cNvPicPr>
            <a:picLocks noChangeAspect="1"/>
          </p:cNvPicPr>
          <p:nvPr/>
        </p:nvPicPr>
        <p:blipFill>
          <a:blip r:embed="rId22" cstate="print"/>
          <a:srcRect l="24861" t="12672" r="12114" b="27856"/>
          <a:stretch>
            <a:fillRect/>
          </a:stretch>
        </p:blipFill>
        <p:spPr>
          <a:xfrm>
            <a:off x="4277811" y="24698721"/>
            <a:ext cx="3752698" cy="3344548"/>
          </a:xfrm>
          <a:prstGeom prst="rect">
            <a:avLst/>
          </a:prstGeom>
        </p:spPr>
      </p:pic>
      <p:cxnSp>
        <p:nvCxnSpPr>
          <p:cNvPr id="120" name="Straight Connector 26"/>
          <p:cNvCxnSpPr/>
          <p:nvPr/>
        </p:nvCxnSpPr>
        <p:spPr bwMode="auto">
          <a:xfrm>
            <a:off x="6973701" y="27549969"/>
            <a:ext cx="457664"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21" name="TextBox 27"/>
          <p:cNvSpPr txBox="1"/>
          <p:nvPr/>
        </p:nvSpPr>
        <p:spPr>
          <a:xfrm>
            <a:off x="6760743" y="27578042"/>
            <a:ext cx="873957"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100 µm</a:t>
            </a:r>
            <a:endParaRPr lang="de-DE" sz="1600" dirty="0">
              <a:solidFill>
                <a:schemeClr val="bg1"/>
              </a:solidFill>
              <a:latin typeface="Arial" pitchFamily="34" charset="0"/>
              <a:cs typeface="Arial" pitchFamily="34" charset="0"/>
            </a:endParaRPr>
          </a:p>
        </p:txBody>
      </p:sp>
      <p:sp>
        <p:nvSpPr>
          <p:cNvPr id="122" name="TextBox 28"/>
          <p:cNvSpPr txBox="1"/>
          <p:nvPr/>
        </p:nvSpPr>
        <p:spPr>
          <a:xfrm>
            <a:off x="7242331" y="24892285"/>
            <a:ext cx="628698" cy="338554"/>
          </a:xfrm>
          <a:prstGeom prst="rect">
            <a:avLst/>
          </a:prstGeom>
          <a:noFill/>
        </p:spPr>
        <p:txBody>
          <a:bodyPr wrap="none" rtlCol="0">
            <a:spAutoFit/>
          </a:bodyPr>
          <a:lstStyle/>
          <a:p>
            <a:r>
              <a:rPr lang="de-DE" sz="1600" dirty="0" smtClean="0">
                <a:solidFill>
                  <a:schemeClr val="bg1"/>
                </a:solidFill>
                <a:latin typeface="Arial" pitchFamily="34" charset="0"/>
                <a:cs typeface="Arial" pitchFamily="34" charset="0"/>
              </a:rPr>
              <a:t>axon</a:t>
            </a:r>
            <a:endParaRPr lang="de-DE" sz="1600" dirty="0">
              <a:solidFill>
                <a:schemeClr val="bg1"/>
              </a:solidFill>
              <a:latin typeface="Arial" pitchFamily="34" charset="0"/>
              <a:cs typeface="Arial" pitchFamily="34" charset="0"/>
            </a:endParaRPr>
          </a:p>
        </p:txBody>
      </p:sp>
      <p:sp>
        <p:nvSpPr>
          <p:cNvPr id="123" name="Right Arrow 29"/>
          <p:cNvSpPr/>
          <p:nvPr/>
        </p:nvSpPr>
        <p:spPr bwMode="auto">
          <a:xfrm rot="1045343">
            <a:off x="6545945" y="25466580"/>
            <a:ext cx="129498" cy="6770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4" name="Right Arrow 32"/>
          <p:cNvSpPr/>
          <p:nvPr/>
        </p:nvSpPr>
        <p:spPr bwMode="auto">
          <a:xfrm rot="1045343">
            <a:off x="6595186" y="25220703"/>
            <a:ext cx="129498" cy="6770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5" name="Right Arrow 33"/>
          <p:cNvSpPr/>
          <p:nvPr/>
        </p:nvSpPr>
        <p:spPr bwMode="auto">
          <a:xfrm rot="1045343">
            <a:off x="6453139" y="25717920"/>
            <a:ext cx="129498" cy="67705"/>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6" name="Right Arrow 36"/>
          <p:cNvSpPr/>
          <p:nvPr/>
        </p:nvSpPr>
        <p:spPr bwMode="auto">
          <a:xfrm rot="7411641">
            <a:off x="6966812" y="25149600"/>
            <a:ext cx="113723"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7" name="Right Arrow 38"/>
          <p:cNvSpPr/>
          <p:nvPr/>
        </p:nvSpPr>
        <p:spPr bwMode="auto">
          <a:xfrm rot="4971738">
            <a:off x="7783816" y="26095945"/>
            <a:ext cx="143949" cy="7753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28" name="Right Arrow 39"/>
          <p:cNvSpPr/>
          <p:nvPr/>
        </p:nvSpPr>
        <p:spPr bwMode="auto">
          <a:xfrm rot="19160834">
            <a:off x="7565306" y="26269556"/>
            <a:ext cx="152899" cy="98137"/>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graphicFrame>
        <p:nvGraphicFramePr>
          <p:cNvPr id="129" name="Object 4"/>
          <p:cNvGraphicFramePr>
            <a:graphicFrameLocks noChangeAspect="1"/>
          </p:cNvGraphicFramePr>
          <p:nvPr>
            <p:extLst>
              <p:ext uri="{D42A27DB-BD31-4B8C-83A1-F6EECF244321}">
                <p14:modId xmlns:p14="http://schemas.microsoft.com/office/powerpoint/2010/main" val="4096658439"/>
              </p:ext>
            </p:extLst>
          </p:nvPr>
        </p:nvGraphicFramePr>
        <p:xfrm>
          <a:off x="6507942" y="25854109"/>
          <a:ext cx="392043" cy="178488"/>
        </p:xfrm>
        <a:graphic>
          <a:graphicData uri="http://schemas.openxmlformats.org/presentationml/2006/ole">
            <mc:AlternateContent xmlns:mc="http://schemas.openxmlformats.org/markup-compatibility/2006">
              <mc:Choice xmlns:v="urn:schemas-microsoft-com:vml" Requires="v">
                <p:oleObj spid="_x0000_s2476" name="CorelDRAW" r:id="rId23" imgW="310320" imgH="147600" progId="CorelDRAW.Graphic.13">
                  <p:embed/>
                </p:oleObj>
              </mc:Choice>
              <mc:Fallback>
                <p:oleObj name="CorelDRAW" r:id="rId23" imgW="310320" imgH="147600" progId="CorelDRAW.Graphic.1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7942" y="25854109"/>
                        <a:ext cx="392043" cy="1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 name="Object 5"/>
          <p:cNvGraphicFramePr>
            <a:graphicFrameLocks noChangeAspect="1"/>
          </p:cNvGraphicFramePr>
          <p:nvPr>
            <p:extLst>
              <p:ext uri="{D42A27DB-BD31-4B8C-83A1-F6EECF244321}">
                <p14:modId xmlns:p14="http://schemas.microsoft.com/office/powerpoint/2010/main" val="3523273274"/>
              </p:ext>
            </p:extLst>
          </p:nvPr>
        </p:nvGraphicFramePr>
        <p:xfrm>
          <a:off x="5559086" y="26201977"/>
          <a:ext cx="410981" cy="151169"/>
        </p:xfrm>
        <a:graphic>
          <a:graphicData uri="http://schemas.openxmlformats.org/presentationml/2006/ole">
            <mc:AlternateContent xmlns:mc="http://schemas.openxmlformats.org/markup-compatibility/2006">
              <mc:Choice xmlns:v="urn:schemas-microsoft-com:vml" Requires="v">
                <p:oleObj spid="_x0000_s2477" name="CorelDRAW" r:id="rId24" imgW="325800" imgH="124560" progId="CorelDRAW.Graphic.13">
                  <p:embed/>
                </p:oleObj>
              </mc:Choice>
              <mc:Fallback>
                <p:oleObj name="CorelDRAW" r:id="rId24" imgW="325800" imgH="124560" progId="CorelDRAW.Graphic.1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086" y="26201977"/>
                        <a:ext cx="410981" cy="15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 name="Right Arrow 44"/>
          <p:cNvSpPr/>
          <p:nvPr/>
        </p:nvSpPr>
        <p:spPr bwMode="auto">
          <a:xfrm rot="7411641">
            <a:off x="7186507" y="25280735"/>
            <a:ext cx="113723"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32" name="Right Arrow 45"/>
          <p:cNvSpPr/>
          <p:nvPr/>
        </p:nvSpPr>
        <p:spPr bwMode="auto">
          <a:xfrm rot="7411641">
            <a:off x="7406203" y="25411870"/>
            <a:ext cx="113723" cy="7285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33" name="Right Arrow 46"/>
          <p:cNvSpPr/>
          <p:nvPr/>
        </p:nvSpPr>
        <p:spPr bwMode="auto">
          <a:xfrm rot="8545336">
            <a:off x="7582653" y="25574678"/>
            <a:ext cx="143181" cy="8587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34" name="Right Arrow 47"/>
          <p:cNvSpPr/>
          <p:nvPr/>
        </p:nvSpPr>
        <p:spPr bwMode="auto">
          <a:xfrm rot="8545336">
            <a:off x="7715916" y="25823512"/>
            <a:ext cx="143181" cy="85871"/>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Arial" charset="0"/>
            </a:endParaRPr>
          </a:p>
        </p:txBody>
      </p:sp>
      <p:sp>
        <p:nvSpPr>
          <p:cNvPr id="155" name="TextBox 36"/>
          <p:cNvSpPr txBox="1"/>
          <p:nvPr/>
        </p:nvSpPr>
        <p:spPr>
          <a:xfrm>
            <a:off x="6393865" y="26128892"/>
            <a:ext cx="873957" cy="338554"/>
          </a:xfrm>
          <a:prstGeom prst="rect">
            <a:avLst/>
          </a:prstGeom>
          <a:noFill/>
        </p:spPr>
        <p:txBody>
          <a:bodyPr wrap="none" rtlCol="0">
            <a:spAutoFit/>
          </a:bodyPr>
          <a:lstStyle/>
          <a:p>
            <a:r>
              <a:rPr lang="de-DE" sz="1600" dirty="0" smtClean="0">
                <a:solidFill>
                  <a:srgbClr val="FF0000"/>
                </a:solidFill>
                <a:latin typeface="Arial" pitchFamily="34" charset="0"/>
                <a:cs typeface="Arial" pitchFamily="34" charset="0"/>
              </a:rPr>
              <a:t>170 µm</a:t>
            </a:r>
            <a:endParaRPr lang="de-DE" sz="1600" dirty="0">
              <a:solidFill>
                <a:srgbClr val="FF0000"/>
              </a:solidFill>
              <a:latin typeface="Arial" pitchFamily="34" charset="0"/>
              <a:cs typeface="Arial" pitchFamily="34" charset="0"/>
            </a:endParaRPr>
          </a:p>
        </p:txBody>
      </p:sp>
      <p:sp>
        <p:nvSpPr>
          <p:cNvPr id="196" name="Text Box 136"/>
          <p:cNvSpPr txBox="1">
            <a:spLocks noChangeArrowheads="1"/>
          </p:cNvSpPr>
          <p:nvPr/>
        </p:nvSpPr>
        <p:spPr bwMode="auto">
          <a:xfrm>
            <a:off x="2919731" y="34027386"/>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a:latin typeface="Arial" charset="0"/>
              </a:rPr>
              <a:t>A</a:t>
            </a:r>
          </a:p>
        </p:txBody>
      </p:sp>
      <p:sp>
        <p:nvSpPr>
          <p:cNvPr id="207" name="Text Box 136"/>
          <p:cNvSpPr txBox="1">
            <a:spLocks noChangeArrowheads="1"/>
          </p:cNvSpPr>
          <p:nvPr/>
        </p:nvSpPr>
        <p:spPr bwMode="auto">
          <a:xfrm>
            <a:off x="7795171" y="3406020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B</a:t>
            </a:r>
            <a:endParaRPr lang="en-US" sz="4000" b="1" dirty="0">
              <a:latin typeface="Arial" charset="0"/>
            </a:endParaRPr>
          </a:p>
        </p:txBody>
      </p:sp>
      <p:sp>
        <p:nvSpPr>
          <p:cNvPr id="208" name="Textfeld 38"/>
          <p:cNvSpPr txBox="1"/>
          <p:nvPr/>
        </p:nvSpPr>
        <p:spPr>
          <a:xfrm>
            <a:off x="2060752" y="29405069"/>
            <a:ext cx="846707" cy="338554"/>
          </a:xfrm>
          <a:prstGeom prst="rect">
            <a:avLst/>
          </a:prstGeom>
          <a:noFill/>
        </p:spPr>
        <p:txBody>
          <a:bodyPr wrap="none" rtlCol="0">
            <a:spAutoFit/>
          </a:bodyPr>
          <a:lstStyle/>
          <a:p>
            <a:r>
              <a:rPr lang="de-DE" sz="1600" dirty="0" smtClean="0">
                <a:latin typeface="Arial" pitchFamily="34" charset="0"/>
                <a:cs typeface="Arial" pitchFamily="34" charset="0"/>
              </a:rPr>
              <a:t>-70 mV</a:t>
            </a:r>
            <a:endParaRPr lang="de-DE" sz="1600" dirty="0">
              <a:latin typeface="Arial" pitchFamily="34" charset="0"/>
              <a:cs typeface="Arial" pitchFamily="34" charset="0"/>
            </a:endParaRPr>
          </a:p>
        </p:txBody>
      </p:sp>
      <p:sp>
        <p:nvSpPr>
          <p:cNvPr id="210" name="Textfeld 38"/>
          <p:cNvSpPr txBox="1"/>
          <p:nvPr/>
        </p:nvSpPr>
        <p:spPr>
          <a:xfrm>
            <a:off x="3551528" y="36589658"/>
            <a:ext cx="846707" cy="338554"/>
          </a:xfrm>
          <a:prstGeom prst="rect">
            <a:avLst/>
          </a:prstGeom>
          <a:noFill/>
        </p:spPr>
        <p:txBody>
          <a:bodyPr wrap="none" rtlCol="0">
            <a:spAutoFit/>
          </a:bodyPr>
          <a:lstStyle/>
          <a:p>
            <a:r>
              <a:rPr lang="de-DE" sz="1600" dirty="0" smtClean="0">
                <a:latin typeface="Arial" pitchFamily="34" charset="0"/>
                <a:cs typeface="Arial" pitchFamily="34" charset="0"/>
              </a:rPr>
              <a:t>-70 mV</a:t>
            </a:r>
            <a:endParaRPr lang="de-DE" sz="1600" dirty="0">
              <a:latin typeface="Arial" pitchFamily="34" charset="0"/>
              <a:cs typeface="Arial" pitchFamily="34" charset="0"/>
            </a:endParaRPr>
          </a:p>
        </p:txBody>
      </p:sp>
      <p:sp>
        <p:nvSpPr>
          <p:cNvPr id="211" name="Textfeld 38"/>
          <p:cNvSpPr txBox="1"/>
          <p:nvPr/>
        </p:nvSpPr>
        <p:spPr>
          <a:xfrm>
            <a:off x="8623635" y="26149347"/>
            <a:ext cx="846707" cy="338554"/>
          </a:xfrm>
          <a:prstGeom prst="rect">
            <a:avLst/>
          </a:prstGeom>
          <a:noFill/>
        </p:spPr>
        <p:txBody>
          <a:bodyPr wrap="none" rtlCol="0">
            <a:spAutoFit/>
          </a:bodyPr>
          <a:lstStyle/>
          <a:p>
            <a:r>
              <a:rPr lang="de-DE" sz="1600" dirty="0" smtClean="0">
                <a:latin typeface="Arial" pitchFamily="34" charset="0"/>
                <a:cs typeface="Arial" pitchFamily="34" charset="0"/>
              </a:rPr>
              <a:t>-70 mV</a:t>
            </a:r>
            <a:endParaRPr lang="de-DE" sz="1600" dirty="0">
              <a:latin typeface="Arial" pitchFamily="34" charset="0"/>
              <a:cs typeface="Arial" pitchFamily="34" charset="0"/>
            </a:endParaRPr>
          </a:p>
        </p:txBody>
      </p:sp>
      <p:sp>
        <p:nvSpPr>
          <p:cNvPr id="212" name="TextBox 37"/>
          <p:cNvSpPr txBox="1"/>
          <p:nvPr/>
        </p:nvSpPr>
        <p:spPr>
          <a:xfrm>
            <a:off x="8647464" y="18558886"/>
            <a:ext cx="638316" cy="261610"/>
          </a:xfrm>
          <a:prstGeom prst="rect">
            <a:avLst/>
          </a:prstGeom>
          <a:noFill/>
        </p:spPr>
        <p:txBody>
          <a:bodyPr wrap="none" rtlCol="0">
            <a:spAutoFit/>
          </a:bodyPr>
          <a:lstStyle/>
          <a:p>
            <a:r>
              <a:rPr lang="de-DE" sz="1100" dirty="0" smtClean="0">
                <a:latin typeface="Arial" pitchFamily="34" charset="0"/>
                <a:cs typeface="Arial" pitchFamily="34" charset="0"/>
              </a:rPr>
              <a:t>-60 mV</a:t>
            </a:r>
            <a:endParaRPr lang="de-DE" sz="1100" dirty="0">
              <a:latin typeface="Arial" pitchFamily="34" charset="0"/>
              <a:cs typeface="Arial" pitchFamily="34" charset="0"/>
            </a:endParaRPr>
          </a:p>
        </p:txBody>
      </p:sp>
      <p:sp>
        <p:nvSpPr>
          <p:cNvPr id="213" name="TextBox 37"/>
          <p:cNvSpPr txBox="1"/>
          <p:nvPr/>
        </p:nvSpPr>
        <p:spPr>
          <a:xfrm>
            <a:off x="8647886" y="16716798"/>
            <a:ext cx="638316" cy="261610"/>
          </a:xfrm>
          <a:prstGeom prst="rect">
            <a:avLst/>
          </a:prstGeom>
          <a:noFill/>
        </p:spPr>
        <p:txBody>
          <a:bodyPr wrap="none" rtlCol="0">
            <a:spAutoFit/>
          </a:bodyPr>
          <a:lstStyle/>
          <a:p>
            <a:r>
              <a:rPr lang="de-DE" sz="1100" dirty="0" smtClean="0">
                <a:latin typeface="Arial" pitchFamily="34" charset="0"/>
                <a:cs typeface="Arial" pitchFamily="34" charset="0"/>
              </a:rPr>
              <a:t>-60 mV</a:t>
            </a:r>
            <a:endParaRPr lang="de-DE" sz="1100" dirty="0">
              <a:latin typeface="Arial" pitchFamily="34" charset="0"/>
              <a:cs typeface="Arial" pitchFamily="34" charset="0"/>
            </a:endParaRPr>
          </a:p>
        </p:txBody>
      </p:sp>
      <p:sp>
        <p:nvSpPr>
          <p:cNvPr id="214" name="Organigramme : Connecteur 213"/>
          <p:cNvSpPr/>
          <p:nvPr/>
        </p:nvSpPr>
        <p:spPr>
          <a:xfrm>
            <a:off x="28062450" y="26402903"/>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5" name="Textfeld 38"/>
          <p:cNvSpPr txBox="1"/>
          <p:nvPr/>
        </p:nvSpPr>
        <p:spPr>
          <a:xfrm>
            <a:off x="28267412" y="26284079"/>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216" name="Textfeld 38"/>
          <p:cNvSpPr txBox="1"/>
          <p:nvPr/>
        </p:nvSpPr>
        <p:spPr>
          <a:xfrm>
            <a:off x="28286321" y="26513850"/>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217" name="Organigramme : Connecteur 216"/>
          <p:cNvSpPr/>
          <p:nvPr/>
        </p:nvSpPr>
        <p:spPr>
          <a:xfrm>
            <a:off x="28062450" y="26622757"/>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8" name="Textfeld 38"/>
          <p:cNvSpPr txBox="1"/>
          <p:nvPr/>
        </p:nvSpPr>
        <p:spPr>
          <a:xfrm>
            <a:off x="3813140" y="34335291"/>
            <a:ext cx="3110147" cy="307777"/>
          </a:xfrm>
          <a:prstGeom prst="rect">
            <a:avLst/>
          </a:prstGeom>
          <a:noFill/>
        </p:spPr>
        <p:txBody>
          <a:bodyPr wrap="none" rtlCol="0">
            <a:spAutoFit/>
          </a:bodyPr>
          <a:lstStyle/>
          <a:p>
            <a:r>
              <a:rPr lang="de-DE" sz="1400" dirty="0" err="1" smtClean="0">
                <a:latin typeface="Arial" pitchFamily="34" charset="0"/>
                <a:cs typeface="Arial" pitchFamily="34" charset="0"/>
              </a:rPr>
              <a:t>Dendritic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injection</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somatic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recording</a:t>
            </a:r>
            <a:endParaRPr lang="de-DE" sz="1400" dirty="0">
              <a:latin typeface="Arial" pitchFamily="34" charset="0"/>
              <a:cs typeface="Arial" pitchFamily="34" charset="0"/>
            </a:endParaRPr>
          </a:p>
        </p:txBody>
      </p:sp>
      <p:sp>
        <p:nvSpPr>
          <p:cNvPr id="219" name="Textfeld 38"/>
          <p:cNvSpPr txBox="1"/>
          <p:nvPr/>
        </p:nvSpPr>
        <p:spPr>
          <a:xfrm>
            <a:off x="1420583" y="28291826"/>
            <a:ext cx="3110147" cy="307777"/>
          </a:xfrm>
          <a:prstGeom prst="rect">
            <a:avLst/>
          </a:prstGeom>
          <a:noFill/>
        </p:spPr>
        <p:txBody>
          <a:bodyPr wrap="none" rtlCol="0">
            <a:spAutoFit/>
          </a:bodyPr>
          <a:lstStyle/>
          <a:p>
            <a:r>
              <a:rPr lang="de-DE" sz="1400" dirty="0" err="1" smtClean="0">
                <a:latin typeface="Arial" pitchFamily="34" charset="0"/>
                <a:cs typeface="Arial" pitchFamily="34" charset="0"/>
              </a:rPr>
              <a:t>Dendritic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injection</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somatic</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recording</a:t>
            </a:r>
            <a:endParaRPr lang="de-DE" sz="1400" dirty="0">
              <a:latin typeface="Arial" pitchFamily="34" charset="0"/>
              <a:cs typeface="Arial" pitchFamily="34" charset="0"/>
            </a:endParaRPr>
          </a:p>
        </p:txBody>
      </p:sp>
      <p:pic>
        <p:nvPicPr>
          <p:cNvPr id="35" name="Image 3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7480756" y="35283897"/>
            <a:ext cx="2915815" cy="1238886"/>
          </a:xfrm>
          <a:prstGeom prst="rect">
            <a:avLst/>
          </a:prstGeom>
        </p:spPr>
      </p:pic>
      <p:pic>
        <p:nvPicPr>
          <p:cNvPr id="42" name="Image 41"/>
          <p:cNvPicPr>
            <a:picLocks noChangeAspect="1"/>
          </p:cNvPicPr>
          <p:nvPr/>
        </p:nvPicPr>
        <p:blipFill rotWithShape="1">
          <a:blip r:embed="rId26" cstate="print">
            <a:extLst>
              <a:ext uri="{28A0092B-C50C-407E-A947-70E740481C1C}">
                <a14:useLocalDpi xmlns:a14="http://schemas.microsoft.com/office/drawing/2010/main" val="0"/>
              </a:ext>
            </a:extLst>
          </a:blip>
          <a:srcRect l="4789" t="5555" r="2910" b="3922"/>
          <a:stretch/>
        </p:blipFill>
        <p:spPr>
          <a:xfrm>
            <a:off x="20483481" y="33569913"/>
            <a:ext cx="2145338" cy="1570568"/>
          </a:xfrm>
          <a:prstGeom prst="rect">
            <a:avLst/>
          </a:prstGeom>
        </p:spPr>
      </p:pic>
      <p:pic>
        <p:nvPicPr>
          <p:cNvPr id="43" name="Image 42"/>
          <p:cNvPicPr>
            <a:picLocks noChangeAspect="1"/>
          </p:cNvPicPr>
          <p:nvPr/>
        </p:nvPicPr>
        <p:blipFill rotWithShape="1">
          <a:blip r:embed="rId27" cstate="print">
            <a:extLst>
              <a:ext uri="{28A0092B-C50C-407E-A947-70E740481C1C}">
                <a14:useLocalDpi xmlns:a14="http://schemas.microsoft.com/office/drawing/2010/main" val="0"/>
              </a:ext>
            </a:extLst>
          </a:blip>
          <a:srcRect l="3714" t="2759" r="3761" b="4307"/>
          <a:stretch/>
        </p:blipFill>
        <p:spPr>
          <a:xfrm>
            <a:off x="17488343" y="33569913"/>
            <a:ext cx="2116140" cy="1569968"/>
          </a:xfrm>
          <a:prstGeom prst="rect">
            <a:avLst/>
          </a:prstGeom>
        </p:spPr>
      </p:pic>
      <p:sp>
        <p:nvSpPr>
          <p:cNvPr id="176" name="Text Box 136"/>
          <p:cNvSpPr txBox="1">
            <a:spLocks noChangeArrowheads="1"/>
          </p:cNvSpPr>
          <p:nvPr/>
        </p:nvSpPr>
        <p:spPr bwMode="auto">
          <a:xfrm>
            <a:off x="16830938" y="35139881"/>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C</a:t>
            </a:r>
            <a:endParaRPr lang="en-US" sz="4000" b="1" dirty="0">
              <a:latin typeface="Arial" charset="0"/>
            </a:endParaRPr>
          </a:p>
        </p:txBody>
      </p:sp>
      <p:sp>
        <p:nvSpPr>
          <p:cNvPr id="177" name="Text Box 136"/>
          <p:cNvSpPr txBox="1">
            <a:spLocks noChangeArrowheads="1"/>
          </p:cNvSpPr>
          <p:nvPr/>
        </p:nvSpPr>
        <p:spPr bwMode="auto">
          <a:xfrm>
            <a:off x="15643235" y="3679606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D</a:t>
            </a:r>
            <a:endParaRPr lang="en-US" sz="4000" b="1" dirty="0">
              <a:latin typeface="Arial" charset="0"/>
            </a:endParaRPr>
          </a:p>
        </p:txBody>
      </p:sp>
      <p:sp>
        <p:nvSpPr>
          <p:cNvPr id="178" name="Text Box 136"/>
          <p:cNvSpPr txBox="1">
            <a:spLocks noChangeArrowheads="1"/>
          </p:cNvSpPr>
          <p:nvPr/>
        </p:nvSpPr>
        <p:spPr bwMode="auto">
          <a:xfrm>
            <a:off x="23429883" y="33411689"/>
            <a:ext cx="52610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E</a:t>
            </a:r>
            <a:endParaRPr lang="en-US" sz="4000" b="1" dirty="0">
              <a:latin typeface="Arial" charset="0"/>
            </a:endParaRPr>
          </a:p>
        </p:txBody>
      </p:sp>
      <p:pic>
        <p:nvPicPr>
          <p:cNvPr id="49" name="Image 4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6580147" y="26896931"/>
            <a:ext cx="3448977" cy="2122270"/>
          </a:xfrm>
          <a:prstGeom prst="rect">
            <a:avLst/>
          </a:prstGeom>
        </p:spPr>
      </p:pic>
      <p:sp>
        <p:nvSpPr>
          <p:cNvPr id="209" name="ZoneTexte 208"/>
          <p:cNvSpPr txBox="1"/>
          <p:nvPr/>
        </p:nvSpPr>
        <p:spPr>
          <a:xfrm rot="16200000">
            <a:off x="15151223" y="27687385"/>
            <a:ext cx="1907895" cy="400110"/>
          </a:xfrm>
          <a:prstGeom prst="rect">
            <a:avLst/>
          </a:prstGeom>
          <a:noFill/>
        </p:spPr>
        <p:txBody>
          <a:bodyPr wrap="none" rtlCol="0">
            <a:spAutoFit/>
          </a:bodyPr>
          <a:lstStyle/>
          <a:p>
            <a:r>
              <a:rPr lang="de-DE" sz="2000" dirty="0" smtClean="0">
                <a:latin typeface="Arial" pitchFamily="34" charset="0"/>
                <a:cs typeface="Arial" pitchFamily="34" charset="0"/>
              </a:rPr>
              <a:t>Half-</a:t>
            </a:r>
            <a:r>
              <a:rPr lang="de-DE" sz="2000" dirty="0" err="1" smtClean="0">
                <a:latin typeface="Arial" pitchFamily="34" charset="0"/>
                <a:cs typeface="Arial" pitchFamily="34" charset="0"/>
              </a:rPr>
              <a:t>width</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ms</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sp>
        <p:nvSpPr>
          <p:cNvPr id="220" name="Text Box 136"/>
          <p:cNvSpPr txBox="1">
            <a:spLocks noChangeArrowheads="1"/>
          </p:cNvSpPr>
          <p:nvPr/>
        </p:nvSpPr>
        <p:spPr bwMode="auto">
          <a:xfrm>
            <a:off x="15641400" y="25994865"/>
            <a:ext cx="554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a:latin typeface="Arial" charset="0"/>
              </a:rPr>
              <a:t>A</a:t>
            </a:r>
          </a:p>
        </p:txBody>
      </p:sp>
      <p:sp>
        <p:nvSpPr>
          <p:cNvPr id="221" name="ZoneTexte 220"/>
          <p:cNvSpPr txBox="1"/>
          <p:nvPr/>
        </p:nvSpPr>
        <p:spPr>
          <a:xfrm>
            <a:off x="16671829" y="29091209"/>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222" name="Organigramme : Connecteur 221"/>
          <p:cNvSpPr/>
          <p:nvPr/>
        </p:nvSpPr>
        <p:spPr>
          <a:xfrm>
            <a:off x="18749038" y="26314805"/>
            <a:ext cx="60466" cy="571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3" name="Textfeld 38"/>
          <p:cNvSpPr txBox="1"/>
          <p:nvPr/>
        </p:nvSpPr>
        <p:spPr>
          <a:xfrm>
            <a:off x="18954000" y="26195981"/>
            <a:ext cx="678391" cy="276999"/>
          </a:xfrm>
          <a:prstGeom prst="rect">
            <a:avLst/>
          </a:prstGeom>
          <a:noFill/>
        </p:spPr>
        <p:txBody>
          <a:bodyPr wrap="none" rtlCol="0">
            <a:spAutoFit/>
          </a:bodyPr>
          <a:lstStyle/>
          <a:p>
            <a:r>
              <a:rPr lang="de-DE" sz="1200" dirty="0" err="1" smtClean="0">
                <a:latin typeface="Arial" pitchFamily="34" charset="0"/>
                <a:cs typeface="Arial" pitchFamily="34" charset="0"/>
              </a:rPr>
              <a:t>Control</a:t>
            </a:r>
            <a:endParaRPr lang="de-DE" sz="1200" dirty="0">
              <a:latin typeface="Arial" pitchFamily="34" charset="0"/>
              <a:cs typeface="Arial" pitchFamily="34" charset="0"/>
            </a:endParaRPr>
          </a:p>
        </p:txBody>
      </p:sp>
      <p:sp>
        <p:nvSpPr>
          <p:cNvPr id="224" name="Textfeld 38"/>
          <p:cNvSpPr txBox="1"/>
          <p:nvPr/>
        </p:nvSpPr>
        <p:spPr>
          <a:xfrm>
            <a:off x="18972909" y="26425752"/>
            <a:ext cx="772969" cy="276999"/>
          </a:xfrm>
          <a:prstGeom prst="rect">
            <a:avLst/>
          </a:prstGeom>
          <a:noFill/>
        </p:spPr>
        <p:txBody>
          <a:bodyPr wrap="none" rtlCol="0">
            <a:spAutoFit/>
          </a:bodyPr>
          <a:lstStyle/>
          <a:p>
            <a:r>
              <a:rPr lang="de-DE" sz="1200" dirty="0" smtClean="0">
                <a:solidFill>
                  <a:srgbClr val="FF0000"/>
                </a:solidFill>
                <a:latin typeface="Arial" pitchFamily="34" charset="0"/>
                <a:cs typeface="Arial" pitchFamily="34" charset="0"/>
              </a:rPr>
              <a:t>ZD 7288</a:t>
            </a:r>
            <a:endParaRPr lang="de-DE" sz="1200" dirty="0">
              <a:solidFill>
                <a:srgbClr val="FF0000"/>
              </a:solidFill>
              <a:latin typeface="Arial" pitchFamily="34" charset="0"/>
              <a:cs typeface="Arial" pitchFamily="34" charset="0"/>
            </a:endParaRPr>
          </a:p>
        </p:txBody>
      </p:sp>
      <p:sp>
        <p:nvSpPr>
          <p:cNvPr id="225" name="Organigramme : Connecteur 224"/>
          <p:cNvSpPr/>
          <p:nvPr/>
        </p:nvSpPr>
        <p:spPr>
          <a:xfrm>
            <a:off x="18749038" y="26534659"/>
            <a:ext cx="60466" cy="57150"/>
          </a:xfrm>
          <a:prstGeom prst="flowChartConnector">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26" name="Groupe 225"/>
          <p:cNvGrpSpPr/>
          <p:nvPr/>
        </p:nvGrpSpPr>
        <p:grpSpPr>
          <a:xfrm>
            <a:off x="16322055" y="36961818"/>
            <a:ext cx="1707978" cy="1830982"/>
            <a:chOff x="1143000" y="0"/>
            <a:chExt cx="6858000" cy="6858000"/>
          </a:xfrm>
        </p:grpSpPr>
        <p:pic>
          <p:nvPicPr>
            <p:cNvPr id="227" name="Image 22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cxnSp>
          <p:nvCxnSpPr>
            <p:cNvPr id="228" name="Connecteur droit 227"/>
            <p:cNvCxnSpPr/>
            <p:nvPr/>
          </p:nvCxnSpPr>
          <p:spPr>
            <a:xfrm>
              <a:off x="1691680" y="6525344"/>
              <a:ext cx="2156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9" name="ZoneTexte 228"/>
          <p:cNvSpPr txBox="1"/>
          <p:nvPr/>
        </p:nvSpPr>
        <p:spPr>
          <a:xfrm>
            <a:off x="16364123" y="38401449"/>
            <a:ext cx="730989" cy="307777"/>
          </a:xfrm>
          <a:prstGeom prst="rect">
            <a:avLst/>
          </a:prstGeom>
          <a:noFill/>
        </p:spPr>
        <p:txBody>
          <a:bodyPr wrap="square" rtlCol="0">
            <a:spAutoFit/>
          </a:bodyPr>
          <a:lstStyle/>
          <a:p>
            <a:r>
              <a:rPr lang="fr-BE" sz="1400" dirty="0" smtClean="0">
                <a:solidFill>
                  <a:schemeClr val="bg1"/>
                </a:solidFill>
                <a:latin typeface="Arial" pitchFamily="34" charset="0"/>
                <a:cs typeface="Arial" pitchFamily="34" charset="0"/>
              </a:rPr>
              <a:t>100µm</a:t>
            </a:r>
            <a:endParaRPr lang="fr-BE" sz="1400" dirty="0">
              <a:solidFill>
                <a:schemeClr val="bg1"/>
              </a:solidFill>
              <a:latin typeface="Arial" pitchFamily="34" charset="0"/>
              <a:cs typeface="Arial" pitchFamily="34" charset="0"/>
            </a:endParaRPr>
          </a:p>
        </p:txBody>
      </p:sp>
      <p:pic>
        <p:nvPicPr>
          <p:cNvPr id="230" name="Image 22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647428" y="36971648"/>
            <a:ext cx="1821151" cy="1821151"/>
          </a:xfrm>
          <a:prstGeom prst="rect">
            <a:avLst/>
          </a:prstGeom>
        </p:spPr>
      </p:pic>
      <p:pic>
        <p:nvPicPr>
          <p:cNvPr id="231" name="Image 230"/>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1074583" y="36971648"/>
            <a:ext cx="1821152" cy="1821152"/>
          </a:xfrm>
          <a:prstGeom prst="rect">
            <a:avLst/>
          </a:prstGeom>
        </p:spPr>
      </p:pic>
      <p:sp>
        <p:nvSpPr>
          <p:cNvPr id="232" name="Text Box 136"/>
          <p:cNvSpPr txBox="1">
            <a:spLocks noChangeArrowheads="1"/>
          </p:cNvSpPr>
          <p:nvPr/>
        </p:nvSpPr>
        <p:spPr bwMode="auto">
          <a:xfrm>
            <a:off x="23513458" y="35806552"/>
            <a:ext cx="4972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latin typeface="Arial" charset="0"/>
              </a:rPr>
              <a:t>F</a:t>
            </a:r>
            <a:endParaRPr lang="en-US" sz="4000" b="1" dirty="0">
              <a:latin typeface="Arial" charset="0"/>
            </a:endParaRPr>
          </a:p>
        </p:txBody>
      </p:sp>
      <p:sp>
        <p:nvSpPr>
          <p:cNvPr id="233" name="ZoneTexte 232"/>
          <p:cNvSpPr txBox="1"/>
          <p:nvPr/>
        </p:nvSpPr>
        <p:spPr>
          <a:xfrm>
            <a:off x="16628458" y="36580041"/>
            <a:ext cx="992579" cy="369332"/>
          </a:xfrm>
          <a:prstGeom prst="rect">
            <a:avLst/>
          </a:prstGeom>
          <a:noFill/>
        </p:spPr>
        <p:txBody>
          <a:bodyPr wrap="none" rtlCol="0">
            <a:spAutoFit/>
          </a:bodyPr>
          <a:lstStyle/>
          <a:p>
            <a:r>
              <a:rPr lang="fr-BE" sz="1800" dirty="0" err="1" smtClean="0">
                <a:latin typeface="Arial" pitchFamily="34" charset="0"/>
                <a:cs typeface="Arial" pitchFamily="34" charset="0"/>
              </a:rPr>
              <a:t>Biocytin</a:t>
            </a:r>
            <a:endParaRPr lang="fr-BE" sz="1800" dirty="0">
              <a:latin typeface="Arial" pitchFamily="34" charset="0"/>
              <a:cs typeface="Arial" pitchFamily="34" charset="0"/>
            </a:endParaRPr>
          </a:p>
        </p:txBody>
      </p:sp>
      <p:pic>
        <p:nvPicPr>
          <p:cNvPr id="236" name="Image 2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5059678" y="35995674"/>
            <a:ext cx="4063484" cy="2518006"/>
          </a:xfrm>
          <a:prstGeom prst="rect">
            <a:avLst/>
          </a:prstGeom>
        </p:spPr>
      </p:pic>
      <p:sp>
        <p:nvSpPr>
          <p:cNvPr id="234" name="ZoneTexte 233"/>
          <p:cNvSpPr txBox="1"/>
          <p:nvPr/>
        </p:nvSpPr>
        <p:spPr>
          <a:xfrm>
            <a:off x="19386169" y="36604762"/>
            <a:ext cx="492443" cy="369332"/>
          </a:xfrm>
          <a:prstGeom prst="rect">
            <a:avLst/>
          </a:prstGeom>
          <a:noFill/>
        </p:spPr>
        <p:txBody>
          <a:bodyPr wrap="none" rtlCol="0">
            <a:spAutoFit/>
          </a:bodyPr>
          <a:lstStyle/>
          <a:p>
            <a:r>
              <a:rPr lang="fr-BE" sz="1800" dirty="0" smtClean="0">
                <a:latin typeface="Arial" pitchFamily="34" charset="0"/>
                <a:cs typeface="Arial" pitchFamily="34" charset="0"/>
              </a:rPr>
              <a:t>TH</a:t>
            </a:r>
            <a:endParaRPr lang="fr-BE" sz="1800" dirty="0">
              <a:latin typeface="Arial" pitchFamily="34" charset="0"/>
              <a:cs typeface="Arial" pitchFamily="34" charset="0"/>
            </a:endParaRPr>
          </a:p>
        </p:txBody>
      </p:sp>
      <p:sp>
        <p:nvSpPr>
          <p:cNvPr id="235" name="ZoneTexte 234"/>
          <p:cNvSpPr txBox="1"/>
          <p:nvPr/>
        </p:nvSpPr>
        <p:spPr>
          <a:xfrm>
            <a:off x="21476691" y="36604083"/>
            <a:ext cx="979755" cy="369332"/>
          </a:xfrm>
          <a:prstGeom prst="rect">
            <a:avLst/>
          </a:prstGeom>
          <a:noFill/>
        </p:spPr>
        <p:txBody>
          <a:bodyPr wrap="none" rtlCol="0">
            <a:spAutoFit/>
          </a:bodyPr>
          <a:lstStyle/>
          <a:p>
            <a:r>
              <a:rPr lang="fr-BE" sz="1800" dirty="0" smtClean="0">
                <a:latin typeface="Arial" pitchFamily="34" charset="0"/>
                <a:cs typeface="Arial" pitchFamily="34" charset="0"/>
              </a:rPr>
              <a:t>Overlay</a:t>
            </a:r>
            <a:endParaRPr lang="fr-BE" sz="1800" dirty="0">
              <a:latin typeface="Arial" pitchFamily="34" charset="0"/>
              <a:cs typeface="Arial" pitchFamily="34" charset="0"/>
            </a:endParaRPr>
          </a:p>
        </p:txBody>
      </p:sp>
      <p:sp>
        <p:nvSpPr>
          <p:cNvPr id="204" name="ZoneTexte 3"/>
          <p:cNvSpPr txBox="1"/>
          <p:nvPr/>
        </p:nvSpPr>
        <p:spPr>
          <a:xfrm>
            <a:off x="27595242" y="35995674"/>
            <a:ext cx="1428596" cy="276999"/>
          </a:xfrm>
          <a:prstGeom prst="rect">
            <a:avLst/>
          </a:prstGeom>
          <a:noFill/>
        </p:spPr>
        <p:txBody>
          <a:bodyPr wrap="none" rtlCol="0">
            <a:spAutoFit/>
          </a:bodyPr>
          <a:lstStyle/>
          <a:p>
            <a:r>
              <a:rPr lang="de-DE" sz="1200" dirty="0" err="1" smtClean="0">
                <a:latin typeface="Arial" pitchFamily="34" charset="0"/>
                <a:cs typeface="Arial" pitchFamily="34" charset="0"/>
              </a:rPr>
              <a:t>dendrite</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with</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205" name="ZoneTexte 3"/>
          <p:cNvSpPr txBox="1"/>
          <p:nvPr/>
        </p:nvSpPr>
        <p:spPr>
          <a:xfrm>
            <a:off x="25103924" y="35929663"/>
            <a:ext cx="1045479" cy="461665"/>
          </a:xfrm>
          <a:prstGeom prst="rect">
            <a:avLst/>
          </a:prstGeom>
          <a:noFill/>
        </p:spPr>
        <p:txBody>
          <a:bodyPr wrap="none" rtlCol="0">
            <a:spAutoFit/>
          </a:bodyPr>
          <a:lstStyle/>
          <a:p>
            <a:r>
              <a:rPr lang="de-DE" sz="1200" dirty="0" err="1">
                <a:latin typeface="Arial" pitchFamily="34" charset="0"/>
                <a:cs typeface="Arial" pitchFamily="34" charset="0"/>
              </a:rPr>
              <a:t>d</a:t>
            </a:r>
            <a:r>
              <a:rPr lang="de-DE" sz="1200" dirty="0" err="1" smtClean="0">
                <a:latin typeface="Arial" pitchFamily="34" charset="0"/>
                <a:cs typeface="Arial" pitchFamily="34" charset="0"/>
              </a:rPr>
              <a:t>endrite</a:t>
            </a:r>
            <a:endParaRPr lang="de-DE" sz="1200" dirty="0" smtClean="0">
              <a:latin typeface="Arial" pitchFamily="34" charset="0"/>
              <a:cs typeface="Arial" pitchFamily="34" charset="0"/>
            </a:endParaRPr>
          </a:p>
          <a:p>
            <a:r>
              <a:rPr lang="de-DE" sz="1200" dirty="0" err="1" smtClean="0">
                <a:latin typeface="Arial" pitchFamily="34" charset="0"/>
                <a:cs typeface="Arial" pitchFamily="34" charset="0"/>
              </a:rPr>
              <a:t>without</a:t>
            </a:r>
            <a:r>
              <a:rPr lang="de-DE" sz="1200" dirty="0" smtClean="0">
                <a:latin typeface="Arial" pitchFamily="34" charset="0"/>
                <a:cs typeface="Arial" pitchFamily="34" charset="0"/>
              </a:rPr>
              <a:t> </a:t>
            </a:r>
            <a:r>
              <a:rPr lang="de-DE" sz="1200" dirty="0" err="1" smtClean="0">
                <a:latin typeface="Arial" pitchFamily="34" charset="0"/>
                <a:cs typeface="Arial" pitchFamily="34" charset="0"/>
              </a:rPr>
              <a:t>axon</a:t>
            </a:r>
            <a:endParaRPr lang="de-DE" sz="1200" dirty="0">
              <a:latin typeface="Arial" pitchFamily="34" charset="0"/>
              <a:cs typeface="Arial" pitchFamily="34" charset="0"/>
            </a:endParaRPr>
          </a:p>
        </p:txBody>
      </p:sp>
      <p:sp>
        <p:nvSpPr>
          <p:cNvPr id="157" name="ZoneTexte 156"/>
          <p:cNvSpPr txBox="1"/>
          <p:nvPr/>
        </p:nvSpPr>
        <p:spPr>
          <a:xfrm>
            <a:off x="25756334" y="38596383"/>
            <a:ext cx="3490058" cy="400110"/>
          </a:xfrm>
          <a:prstGeom prst="rect">
            <a:avLst/>
          </a:prstGeom>
          <a:noFill/>
        </p:spPr>
        <p:txBody>
          <a:bodyPr wrap="none" rtlCol="0">
            <a:spAutoFit/>
          </a:bodyPr>
          <a:lstStyle/>
          <a:p>
            <a:r>
              <a:rPr lang="de-DE" sz="2000" dirty="0" err="1" smtClean="0">
                <a:latin typeface="Arial" pitchFamily="34" charset="0"/>
                <a:cs typeface="Arial" pitchFamily="34" charset="0"/>
              </a:rPr>
              <a:t>Distance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from</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the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soma</a:t>
            </a:r>
            <a:r>
              <a:rPr lang="de-DE" sz="2000" dirty="0" smtClean="0">
                <a:latin typeface="Arial" pitchFamily="34" charset="0"/>
                <a:cs typeface="Arial" pitchFamily="34" charset="0"/>
              </a:rPr>
              <a:t> (µm)</a:t>
            </a:r>
            <a:endParaRPr lang="de-DE" sz="2000" dirty="0">
              <a:latin typeface="Arial" pitchFamily="34" charset="0"/>
              <a:cs typeface="Arial" pitchFamily="34" charset="0"/>
            </a:endParaRPr>
          </a:p>
        </p:txBody>
      </p:sp>
      <p:sp>
        <p:nvSpPr>
          <p:cNvPr id="158" name="ZoneTexte 157"/>
          <p:cNvSpPr txBox="1"/>
          <p:nvPr/>
        </p:nvSpPr>
        <p:spPr>
          <a:xfrm rot="16200000">
            <a:off x="23214160" y="36904251"/>
            <a:ext cx="2776722" cy="400110"/>
          </a:xfrm>
          <a:prstGeom prst="rect">
            <a:avLst/>
          </a:prstGeom>
          <a:noFill/>
        </p:spPr>
        <p:txBody>
          <a:bodyPr wrap="none" rtlCol="0">
            <a:spAutoFit/>
          </a:bodyPr>
          <a:lstStyle/>
          <a:p>
            <a:r>
              <a:rPr lang="de-DE" sz="2000" dirty="0" err="1" smtClean="0">
                <a:latin typeface="Arial" pitchFamily="34" charset="0"/>
                <a:cs typeface="Arial" pitchFamily="34" charset="0"/>
              </a:rPr>
              <a:t>Current</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amplitude</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pA</a:t>
            </a:r>
            <a:r>
              <a:rPr lang="de-DE" sz="2000" dirty="0" smtClean="0">
                <a:latin typeface="Arial" pitchFamily="34" charset="0"/>
                <a:cs typeface="Arial" pitchFamily="34" charset="0"/>
              </a:rPr>
              <a:t>)</a:t>
            </a:r>
            <a:endParaRPr lang="de-DE" sz="2000" dirty="0">
              <a:latin typeface="Arial" pitchFamily="34" charset="0"/>
              <a:cs typeface="Arial" pitchFamily="34" charset="0"/>
            </a:endParaRPr>
          </a:p>
        </p:txBody>
      </p:sp>
    </p:spTree>
    <p:extLst>
      <p:ext uri="{BB962C8B-B14F-4D97-AF65-F5344CB8AC3E}">
        <p14:creationId xmlns:p14="http://schemas.microsoft.com/office/powerpoint/2010/main" val="3100349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3158</TotalTime>
  <Words>2263</Words>
  <Application>Microsoft Office PowerPoint</Application>
  <PresentationFormat>Personnalisé</PresentationFormat>
  <Paragraphs>138</Paragraphs>
  <Slides>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3" baseType="lpstr">
      <vt:lpstr>Thème Office</vt:lpstr>
      <vt:lpstr>CorelDRAW</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322</cp:revision>
  <dcterms:created xsi:type="dcterms:W3CDTF">2012-12-12T17:35:17Z</dcterms:created>
  <dcterms:modified xsi:type="dcterms:W3CDTF">2013-04-16T08:24:24Z</dcterms:modified>
</cp:coreProperties>
</file>