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80" r:id="rId10"/>
    <p:sldId id="263" r:id="rId11"/>
    <p:sldId id="264" r:id="rId12"/>
    <p:sldId id="265" r:id="rId13"/>
    <p:sldId id="266" r:id="rId14"/>
    <p:sldId id="267" r:id="rId15"/>
    <p:sldId id="268" r:id="rId16"/>
    <p:sldId id="279" r:id="rId17"/>
    <p:sldId id="269" r:id="rId18"/>
    <p:sldId id="272" r:id="rId19"/>
    <p:sldId id="270" r:id="rId20"/>
    <p:sldId id="271" r:id="rId21"/>
    <p:sldId id="274" r:id="rId22"/>
    <p:sldId id="273" r:id="rId23"/>
    <p:sldId id="275" r:id="rId24"/>
    <p:sldId id="276" r:id="rId25"/>
    <p:sldId id="27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verjanspierre:Documents:recherche:Belgique:2014:R&#233;sultats:votes19-1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verjanspierre:Documents:recherche:Art2013:Sampol:Brux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verjanspierre:Documents:recherche:Art2013:Sampol:flandr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verjanspierre:Documents:recherche:Belgique:2014:R&#233;sultats:Wal%2081-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donnéesTab!$B$1</c:f>
              <c:strCache>
                <c:ptCount val="1"/>
                <c:pt idx="0">
                  <c:v>Socialistes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donnéesTab!$A$2:$A$30</c:f>
              <c:numCache>
                <c:formatCode>General</c:formatCode>
                <c:ptCount val="29"/>
                <c:pt idx="0">
                  <c:v>1919.0</c:v>
                </c:pt>
                <c:pt idx="1">
                  <c:v>1921.0</c:v>
                </c:pt>
                <c:pt idx="2">
                  <c:v>1925.0</c:v>
                </c:pt>
                <c:pt idx="3">
                  <c:v>1929.0</c:v>
                </c:pt>
                <c:pt idx="4">
                  <c:v>1932.0</c:v>
                </c:pt>
                <c:pt idx="5">
                  <c:v>1936.0</c:v>
                </c:pt>
                <c:pt idx="6">
                  <c:v>1939.0</c:v>
                </c:pt>
                <c:pt idx="7">
                  <c:v>1946.0</c:v>
                </c:pt>
                <c:pt idx="8">
                  <c:v>1949.0</c:v>
                </c:pt>
                <c:pt idx="9">
                  <c:v>1950.0</c:v>
                </c:pt>
                <c:pt idx="10">
                  <c:v>1954.0</c:v>
                </c:pt>
                <c:pt idx="11">
                  <c:v>1958.0</c:v>
                </c:pt>
                <c:pt idx="12">
                  <c:v>1961.0</c:v>
                </c:pt>
                <c:pt idx="13">
                  <c:v>1965.0</c:v>
                </c:pt>
                <c:pt idx="14">
                  <c:v>1968.0</c:v>
                </c:pt>
                <c:pt idx="15">
                  <c:v>1971.0</c:v>
                </c:pt>
                <c:pt idx="16">
                  <c:v>1974.0</c:v>
                </c:pt>
                <c:pt idx="17">
                  <c:v>1977.0</c:v>
                </c:pt>
                <c:pt idx="18">
                  <c:v>1978.0</c:v>
                </c:pt>
                <c:pt idx="19">
                  <c:v>1981.0</c:v>
                </c:pt>
                <c:pt idx="20">
                  <c:v>1985.0</c:v>
                </c:pt>
                <c:pt idx="21">
                  <c:v>1987.0</c:v>
                </c:pt>
                <c:pt idx="22">
                  <c:v>1991.0</c:v>
                </c:pt>
                <c:pt idx="23">
                  <c:v>1995.0</c:v>
                </c:pt>
                <c:pt idx="24">
                  <c:v>1999.0</c:v>
                </c:pt>
                <c:pt idx="25">
                  <c:v>2003.0</c:v>
                </c:pt>
                <c:pt idx="26">
                  <c:v>2007.0</c:v>
                </c:pt>
                <c:pt idx="27">
                  <c:v>2010.0</c:v>
                </c:pt>
                <c:pt idx="28">
                  <c:v>2014.0</c:v>
                </c:pt>
              </c:numCache>
            </c:numRef>
          </c:cat>
          <c:val>
            <c:numRef>
              <c:f>donnéesTab!$B$2:$B$30</c:f>
              <c:numCache>
                <c:formatCode>0.0%</c:formatCode>
                <c:ptCount val="29"/>
                <c:pt idx="0">
                  <c:v>0.306805978950973</c:v>
                </c:pt>
                <c:pt idx="1">
                  <c:v>0.301993401284446</c:v>
                </c:pt>
                <c:pt idx="2">
                  <c:v>0.349992498175693</c:v>
                </c:pt>
                <c:pt idx="3">
                  <c:v>0.321667415431605</c:v>
                </c:pt>
                <c:pt idx="4">
                  <c:v>0.322742544927248</c:v>
                </c:pt>
                <c:pt idx="5">
                  <c:v>0.285928675877132</c:v>
                </c:pt>
                <c:pt idx="6">
                  <c:v>0.215861039139728</c:v>
                </c:pt>
                <c:pt idx="7">
                  <c:v>0.274052809825029</c:v>
                </c:pt>
                <c:pt idx="8">
                  <c:v>0.265557935725475</c:v>
                </c:pt>
                <c:pt idx="9">
                  <c:v>0.302687521781749</c:v>
                </c:pt>
                <c:pt idx="10">
                  <c:v>0.328668729741918</c:v>
                </c:pt>
                <c:pt idx="11">
                  <c:v>0.318952015239271</c:v>
                </c:pt>
                <c:pt idx="12">
                  <c:v>0.320306684790757</c:v>
                </c:pt>
                <c:pt idx="13">
                  <c:v>0.240580287329924</c:v>
                </c:pt>
                <c:pt idx="14">
                  <c:v>0.227401786693942</c:v>
                </c:pt>
                <c:pt idx="15">
                  <c:v>0.187024894598197</c:v>
                </c:pt>
                <c:pt idx="16">
                  <c:v>0.247716323210386</c:v>
                </c:pt>
                <c:pt idx="17">
                  <c:v>0.233258641985276</c:v>
                </c:pt>
                <c:pt idx="18">
                  <c:v>0.215945736026218</c:v>
                </c:pt>
                <c:pt idx="19">
                  <c:v>0.214865475161927</c:v>
                </c:pt>
                <c:pt idx="20">
                  <c:v>0.24519571159458</c:v>
                </c:pt>
                <c:pt idx="21">
                  <c:v>0.266430548431897</c:v>
                </c:pt>
                <c:pt idx="22">
                  <c:v>0.219646650489188</c:v>
                </c:pt>
                <c:pt idx="23">
                  <c:v>0.2060247741491</c:v>
                </c:pt>
                <c:pt idx="24">
                  <c:v>0.166818411583416</c:v>
                </c:pt>
                <c:pt idx="25">
                  <c:v>0.242491450512705</c:v>
                </c:pt>
                <c:pt idx="26">
                  <c:v>0.18251706171229</c:v>
                </c:pt>
                <c:pt idx="27">
                  <c:v>0.19277759582427</c:v>
                </c:pt>
                <c:pt idx="28">
                  <c:v>0.175450013540826</c:v>
                </c:pt>
              </c:numCache>
            </c:numRef>
          </c:val>
        </c:ser>
        <c:ser>
          <c:idx val="1"/>
          <c:order val="1"/>
          <c:tx>
            <c:strRef>
              <c:f>donnéesTab!$C$1</c:f>
              <c:strCache>
                <c:ptCount val="1"/>
                <c:pt idx="0">
                  <c:v>Chrétiens</c:v>
                </c:pt>
              </c:strCache>
            </c:strRef>
          </c:tx>
          <c:spPr>
            <a:solidFill>
              <a:srgbClr val="FF6600"/>
            </a:solidFill>
          </c:spPr>
          <c:cat>
            <c:numRef>
              <c:f>donnéesTab!$A$2:$A$30</c:f>
              <c:numCache>
                <c:formatCode>General</c:formatCode>
                <c:ptCount val="29"/>
                <c:pt idx="0">
                  <c:v>1919.0</c:v>
                </c:pt>
                <c:pt idx="1">
                  <c:v>1921.0</c:v>
                </c:pt>
                <c:pt idx="2">
                  <c:v>1925.0</c:v>
                </c:pt>
                <c:pt idx="3">
                  <c:v>1929.0</c:v>
                </c:pt>
                <c:pt idx="4">
                  <c:v>1932.0</c:v>
                </c:pt>
                <c:pt idx="5">
                  <c:v>1936.0</c:v>
                </c:pt>
                <c:pt idx="6">
                  <c:v>1939.0</c:v>
                </c:pt>
                <c:pt idx="7">
                  <c:v>1946.0</c:v>
                </c:pt>
                <c:pt idx="8">
                  <c:v>1949.0</c:v>
                </c:pt>
                <c:pt idx="9">
                  <c:v>1950.0</c:v>
                </c:pt>
                <c:pt idx="10">
                  <c:v>1954.0</c:v>
                </c:pt>
                <c:pt idx="11">
                  <c:v>1958.0</c:v>
                </c:pt>
                <c:pt idx="12">
                  <c:v>1961.0</c:v>
                </c:pt>
                <c:pt idx="13">
                  <c:v>1965.0</c:v>
                </c:pt>
                <c:pt idx="14">
                  <c:v>1968.0</c:v>
                </c:pt>
                <c:pt idx="15">
                  <c:v>1971.0</c:v>
                </c:pt>
                <c:pt idx="16">
                  <c:v>1974.0</c:v>
                </c:pt>
                <c:pt idx="17">
                  <c:v>1977.0</c:v>
                </c:pt>
                <c:pt idx="18">
                  <c:v>1978.0</c:v>
                </c:pt>
                <c:pt idx="19">
                  <c:v>1981.0</c:v>
                </c:pt>
                <c:pt idx="20">
                  <c:v>1985.0</c:v>
                </c:pt>
                <c:pt idx="21">
                  <c:v>1987.0</c:v>
                </c:pt>
                <c:pt idx="22">
                  <c:v>1991.0</c:v>
                </c:pt>
                <c:pt idx="23">
                  <c:v>1995.0</c:v>
                </c:pt>
                <c:pt idx="24">
                  <c:v>1999.0</c:v>
                </c:pt>
                <c:pt idx="25">
                  <c:v>2003.0</c:v>
                </c:pt>
                <c:pt idx="26">
                  <c:v>2007.0</c:v>
                </c:pt>
                <c:pt idx="27">
                  <c:v>2010.0</c:v>
                </c:pt>
                <c:pt idx="28">
                  <c:v>2014.0</c:v>
                </c:pt>
              </c:numCache>
            </c:numRef>
          </c:cat>
          <c:val>
            <c:numRef>
              <c:f>donnéesTab!$C$2:$C$30</c:f>
              <c:numCache>
                <c:formatCode>0.0%</c:formatCode>
                <c:ptCount val="29"/>
                <c:pt idx="0">
                  <c:v>0.294815262209244</c:v>
                </c:pt>
                <c:pt idx="1">
                  <c:v>0.295152634029954</c:v>
                </c:pt>
                <c:pt idx="2">
                  <c:v>0.331770737429329</c:v>
                </c:pt>
                <c:pt idx="3">
                  <c:v>0.315888311499027</c:v>
                </c:pt>
                <c:pt idx="4">
                  <c:v>0.334942519650841</c:v>
                </c:pt>
                <c:pt idx="5">
                  <c:v>0.246433925797308</c:v>
                </c:pt>
                <c:pt idx="6">
                  <c:v>0.222743548725116</c:v>
                </c:pt>
                <c:pt idx="7">
                  <c:v>0.369309482251148</c:v>
                </c:pt>
                <c:pt idx="8">
                  <c:v>0.388770057840968</c:v>
                </c:pt>
                <c:pt idx="9">
                  <c:v>0.418175507483694</c:v>
                </c:pt>
                <c:pt idx="10">
                  <c:v>0.362165219307492</c:v>
                </c:pt>
                <c:pt idx="11">
                  <c:v>0.414403857316469</c:v>
                </c:pt>
                <c:pt idx="12">
                  <c:v>0.361594157880045</c:v>
                </c:pt>
                <c:pt idx="13">
                  <c:v>0.293064275763707</c:v>
                </c:pt>
                <c:pt idx="14">
                  <c:v>0.266408510498986</c:v>
                </c:pt>
                <c:pt idx="15">
                  <c:v>0.253091095221998</c:v>
                </c:pt>
                <c:pt idx="16">
                  <c:v>0.268993790474088</c:v>
                </c:pt>
                <c:pt idx="17">
                  <c:v>0.295638899152749</c:v>
                </c:pt>
                <c:pt idx="18">
                  <c:v>0.31532288148172</c:v>
                </c:pt>
                <c:pt idx="19">
                  <c:v>0.22626574962348</c:v>
                </c:pt>
                <c:pt idx="20">
                  <c:v>0.253309922432943</c:v>
                </c:pt>
                <c:pt idx="21">
                  <c:v>0.239525902900978</c:v>
                </c:pt>
                <c:pt idx="22">
                  <c:v>0.211768807999006</c:v>
                </c:pt>
                <c:pt idx="23">
                  <c:v>0.210021057193337</c:v>
                </c:pt>
                <c:pt idx="24">
                  <c:v>0.168962903610612</c:v>
                </c:pt>
                <c:pt idx="25">
                  <c:v>0.162530281016552</c:v>
                </c:pt>
                <c:pt idx="26">
                  <c:v>0.212287308199828</c:v>
                </c:pt>
                <c:pt idx="27">
                  <c:v>0.137550028631929</c:v>
                </c:pt>
                <c:pt idx="28">
                  <c:v>0.142035773668462</c:v>
                </c:pt>
              </c:numCache>
            </c:numRef>
          </c:val>
        </c:ser>
        <c:ser>
          <c:idx val="2"/>
          <c:order val="2"/>
          <c:tx>
            <c:strRef>
              <c:f>donnéesTab!$D$1</c:f>
              <c:strCache>
                <c:ptCount val="1"/>
                <c:pt idx="0">
                  <c:v>Libéraux</c:v>
                </c:pt>
              </c:strCache>
            </c:strRef>
          </c:tx>
          <c:spPr>
            <a:solidFill>
              <a:srgbClr val="3366FF"/>
            </a:solidFill>
          </c:spPr>
          <c:cat>
            <c:numRef>
              <c:f>donnéesTab!$A$2:$A$30</c:f>
              <c:numCache>
                <c:formatCode>General</c:formatCode>
                <c:ptCount val="29"/>
                <c:pt idx="0">
                  <c:v>1919.0</c:v>
                </c:pt>
                <c:pt idx="1">
                  <c:v>1921.0</c:v>
                </c:pt>
                <c:pt idx="2">
                  <c:v>1925.0</c:v>
                </c:pt>
                <c:pt idx="3">
                  <c:v>1929.0</c:v>
                </c:pt>
                <c:pt idx="4">
                  <c:v>1932.0</c:v>
                </c:pt>
                <c:pt idx="5">
                  <c:v>1936.0</c:v>
                </c:pt>
                <c:pt idx="6">
                  <c:v>1939.0</c:v>
                </c:pt>
                <c:pt idx="7">
                  <c:v>1946.0</c:v>
                </c:pt>
                <c:pt idx="8">
                  <c:v>1949.0</c:v>
                </c:pt>
                <c:pt idx="9">
                  <c:v>1950.0</c:v>
                </c:pt>
                <c:pt idx="10">
                  <c:v>1954.0</c:v>
                </c:pt>
                <c:pt idx="11">
                  <c:v>1958.0</c:v>
                </c:pt>
                <c:pt idx="12">
                  <c:v>1961.0</c:v>
                </c:pt>
                <c:pt idx="13">
                  <c:v>1965.0</c:v>
                </c:pt>
                <c:pt idx="14">
                  <c:v>1968.0</c:v>
                </c:pt>
                <c:pt idx="15">
                  <c:v>1971.0</c:v>
                </c:pt>
                <c:pt idx="16">
                  <c:v>1974.0</c:v>
                </c:pt>
                <c:pt idx="17">
                  <c:v>1977.0</c:v>
                </c:pt>
                <c:pt idx="18">
                  <c:v>1978.0</c:v>
                </c:pt>
                <c:pt idx="19">
                  <c:v>1981.0</c:v>
                </c:pt>
                <c:pt idx="20">
                  <c:v>1985.0</c:v>
                </c:pt>
                <c:pt idx="21">
                  <c:v>1987.0</c:v>
                </c:pt>
                <c:pt idx="22">
                  <c:v>1991.0</c:v>
                </c:pt>
                <c:pt idx="23">
                  <c:v>1995.0</c:v>
                </c:pt>
                <c:pt idx="24">
                  <c:v>1999.0</c:v>
                </c:pt>
                <c:pt idx="25">
                  <c:v>2003.0</c:v>
                </c:pt>
                <c:pt idx="26">
                  <c:v>2007.0</c:v>
                </c:pt>
                <c:pt idx="27">
                  <c:v>2010.0</c:v>
                </c:pt>
                <c:pt idx="28">
                  <c:v>2014.0</c:v>
                </c:pt>
              </c:numCache>
            </c:numRef>
          </c:cat>
          <c:val>
            <c:numRef>
              <c:f>donnéesTab!$D$2:$D$30</c:f>
              <c:numCache>
                <c:formatCode>0.0%</c:formatCode>
                <c:ptCount val="29"/>
                <c:pt idx="0">
                  <c:v>0.147845399508254</c:v>
                </c:pt>
                <c:pt idx="1">
                  <c:v>0.154463563584826</c:v>
                </c:pt>
                <c:pt idx="2">
                  <c:v>0.129899629000689</c:v>
                </c:pt>
                <c:pt idx="3">
                  <c:v>0.147796588995318</c:v>
                </c:pt>
                <c:pt idx="4">
                  <c:v>0.122751779032555</c:v>
                </c:pt>
                <c:pt idx="5">
                  <c:v>0.110441899538848</c:v>
                </c:pt>
                <c:pt idx="6">
                  <c:v>0.125955399028471</c:v>
                </c:pt>
                <c:pt idx="7">
                  <c:v>0.0774894707713899</c:v>
                </c:pt>
                <c:pt idx="8">
                  <c:v>0.136134599318741</c:v>
                </c:pt>
                <c:pt idx="9">
                  <c:v>0.0986792186323297</c:v>
                </c:pt>
                <c:pt idx="10">
                  <c:v>0.106937261090223</c:v>
                </c:pt>
                <c:pt idx="11">
                  <c:v>0.098493376519223</c:v>
                </c:pt>
                <c:pt idx="12">
                  <c:v>0.107580889521741</c:v>
                </c:pt>
                <c:pt idx="13">
                  <c:v>0.183860255889567</c:v>
                </c:pt>
                <c:pt idx="14">
                  <c:v>0.175180671771121</c:v>
                </c:pt>
                <c:pt idx="15">
                  <c:v>0.123663103309712</c:v>
                </c:pt>
                <c:pt idx="16">
                  <c:v>0.129637909184952</c:v>
                </c:pt>
                <c:pt idx="17">
                  <c:v>0.105611634752659</c:v>
                </c:pt>
                <c:pt idx="18">
                  <c:v>0.136890093777659</c:v>
                </c:pt>
                <c:pt idx="19">
                  <c:v>0.182807301410141</c:v>
                </c:pt>
                <c:pt idx="20">
                  <c:v>0.18156578702489</c:v>
                </c:pt>
                <c:pt idx="21">
                  <c:v>0.182805001156269</c:v>
                </c:pt>
                <c:pt idx="22">
                  <c:v>0.173522918530679</c:v>
                </c:pt>
                <c:pt idx="23">
                  <c:v>0.197461608125076</c:v>
                </c:pt>
                <c:pt idx="24">
                  <c:v>0.206861502963724</c:v>
                </c:pt>
                <c:pt idx="25">
                  <c:v>0.232245275210337</c:v>
                </c:pt>
                <c:pt idx="26">
                  <c:v>0.210408097817893</c:v>
                </c:pt>
                <c:pt idx="27">
                  <c:v>0.150560948932173</c:v>
                </c:pt>
                <c:pt idx="28">
                  <c:v>0.166224866032122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27234888"/>
        <c:axId val="-2127244456"/>
      </c:areaChart>
      <c:catAx>
        <c:axId val="-2127234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27244456"/>
        <c:crosses val="autoZero"/>
        <c:auto val="1"/>
        <c:lblAlgn val="ctr"/>
        <c:lblOffset val="100"/>
        <c:noMultiLvlLbl val="0"/>
      </c:catAx>
      <c:valAx>
        <c:axId val="-2127244456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-2127234888"/>
        <c:crosses val="autoZero"/>
        <c:crossBetween val="midCat"/>
      </c:valAx>
    </c:plotArea>
    <c:legend>
      <c:legendPos val="b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areaChart>
        <c:grouping val="percentStacked"/>
        <c:varyColors val="0"/>
        <c:ser>
          <c:idx val="0"/>
          <c:order val="0"/>
          <c:tx>
            <c:strRef>
              <c:f>'PLtBx%'!$A$3</c:f>
              <c:strCache>
                <c:ptCount val="1"/>
                <c:pt idx="0">
                  <c:v>PS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'PLtBx%'!$B$3:$G$3</c:f>
              <c:numCache>
                <c:formatCode>0.00%</c:formatCode>
                <c:ptCount val="6"/>
                <c:pt idx="0">
                  <c:v>0.165004708832878</c:v>
                </c:pt>
                <c:pt idx="1">
                  <c:v>0.164441731764776</c:v>
                </c:pt>
                <c:pt idx="2">
                  <c:v>0.125554183117542</c:v>
                </c:pt>
                <c:pt idx="3">
                  <c:v>0.231240982519825</c:v>
                </c:pt>
                <c:pt idx="4">
                  <c:v>0.186681118246047</c:v>
                </c:pt>
                <c:pt idx="5">
                  <c:v>0.186125515565368</c:v>
                </c:pt>
              </c:numCache>
            </c:numRef>
          </c:val>
        </c:ser>
        <c:ser>
          <c:idx val="1"/>
          <c:order val="1"/>
          <c:tx>
            <c:strRef>
              <c:f>'PLtBx%'!$A$4</c:f>
              <c:strCache>
                <c:ptCount val="1"/>
                <c:pt idx="0">
                  <c:v>CDH</c:v>
                </c:pt>
              </c:strCache>
            </c:strRef>
          </c:tx>
          <c:spPr>
            <a:solidFill>
              <a:srgbClr val="FF6600"/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'PLtBx%'!$B$4:$G$4</c:f>
              <c:numCache>
                <c:formatCode>0.00%</c:formatCode>
                <c:ptCount val="6"/>
                <c:pt idx="0">
                  <c:v>0.0890372538155269</c:v>
                </c:pt>
                <c:pt idx="1">
                  <c:v>0.0711656624376156</c:v>
                </c:pt>
                <c:pt idx="2">
                  <c:v>0.0621548992360912</c:v>
                </c:pt>
                <c:pt idx="3">
                  <c:v>0.0976245254191023</c:v>
                </c:pt>
                <c:pt idx="4">
                  <c:v>0.105302256638477</c:v>
                </c:pt>
                <c:pt idx="5">
                  <c:v>0.0821687118139344</c:v>
                </c:pt>
              </c:numCache>
            </c:numRef>
          </c:val>
        </c:ser>
        <c:ser>
          <c:idx val="2"/>
          <c:order val="2"/>
          <c:tx>
            <c:strRef>
              <c:f>'PLtBx%'!$A$5</c:f>
              <c:strCache>
                <c:ptCount val="1"/>
                <c:pt idx="0">
                  <c:v>MR</c:v>
                </c:pt>
              </c:strCache>
            </c:strRef>
          </c:tx>
          <c:spPr>
            <a:solidFill>
              <a:srgbClr val="3366FF"/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'PLtBx%'!$B$5:$G$5</c:f>
              <c:numCache>
                <c:formatCode>0.00%</c:formatCode>
                <c:ptCount val="6"/>
                <c:pt idx="0">
                  <c:v>0.14239888017264</c:v>
                </c:pt>
                <c:pt idx="1">
                  <c:v>0.268849298652385</c:v>
                </c:pt>
                <c:pt idx="2">
                  <c:v>0.269913830499004</c:v>
                </c:pt>
                <c:pt idx="3">
                  <c:v>0.225320907083175</c:v>
                </c:pt>
                <c:pt idx="4">
                  <c:v>0.212085046268831</c:v>
                </c:pt>
                <c:pt idx="5">
                  <c:v>0.161262001334908</c:v>
                </c:pt>
              </c:numCache>
            </c:numRef>
          </c:val>
        </c:ser>
        <c:ser>
          <c:idx val="3"/>
          <c:order val="3"/>
          <c:tx>
            <c:strRef>
              <c:f>'PLtBx%'!$A$6</c:f>
              <c:strCache>
                <c:ptCount val="1"/>
                <c:pt idx="0">
                  <c:v>ECOLO</c:v>
                </c:pt>
              </c:strCache>
            </c:strRef>
          </c:tx>
          <c:spPr>
            <a:solidFill>
              <a:srgbClr val="008000"/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'PLtBx%'!$B$6:$G$6</c:f>
              <c:numCache>
                <c:formatCode>0.00%</c:formatCode>
                <c:ptCount val="6"/>
                <c:pt idx="0">
                  <c:v>0.0769778384655895</c:v>
                </c:pt>
                <c:pt idx="1">
                  <c:v>0.0694239236016777</c:v>
                </c:pt>
                <c:pt idx="2">
                  <c:v>0.14331377609164</c:v>
                </c:pt>
                <c:pt idx="3">
                  <c:v>0.0671910837283004</c:v>
                </c:pt>
                <c:pt idx="4">
                  <c:v>0.143813511994753</c:v>
                </c:pt>
                <c:pt idx="5">
                  <c:v>0.070784343927025</c:v>
                </c:pt>
              </c:numCache>
            </c:numRef>
          </c:val>
        </c:ser>
        <c:ser>
          <c:idx val="4"/>
          <c:order val="4"/>
          <c:tx>
            <c:strRef>
              <c:f>'PLtBx%'!$A$7</c:f>
              <c:strCache>
                <c:ptCount val="1"/>
                <c:pt idx="0">
                  <c:v>ListesFlamandes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'PLtBx%'!$B$7:$G$7</c:f>
              <c:numCache>
                <c:formatCode>0.00%</c:formatCode>
                <c:ptCount val="6"/>
                <c:pt idx="0">
                  <c:v>0.11493326151434</c:v>
                </c:pt>
                <c:pt idx="1">
                  <c:v>0.113386081720302</c:v>
                </c:pt>
                <c:pt idx="2">
                  <c:v>0.111288792818228</c:v>
                </c:pt>
                <c:pt idx="3">
                  <c:v>0.11080821437054</c:v>
                </c:pt>
                <c:pt idx="4">
                  <c:v>0.0901507151270109</c:v>
                </c:pt>
                <c:pt idx="5">
                  <c:v>0.091353904605432</c:v>
                </c:pt>
              </c:numCache>
            </c:numRef>
          </c:val>
        </c:ser>
        <c:ser>
          <c:idx val="5"/>
          <c:order val="5"/>
          <c:tx>
            <c:strRef>
              <c:f>'PLtBx%'!$A$8</c:f>
              <c:strCache>
                <c:ptCount val="1"/>
                <c:pt idx="0">
                  <c:v>AUTRES Fr</c:v>
                </c:pt>
              </c:strCache>
            </c:strRef>
          </c:tx>
          <c:spPr>
            <a:solidFill>
              <a:schemeClr val="accent6">
                <a:lumMod val="25000"/>
                <a:lumOff val="75000"/>
              </a:schemeClr>
            </a:solidFill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'PLtBx%'!$B$8:$G$8</c:f>
              <c:numCache>
                <c:formatCode>0.00%</c:formatCode>
                <c:ptCount val="6"/>
                <c:pt idx="0">
                  <c:v>0.163332172564573</c:v>
                </c:pt>
                <c:pt idx="1">
                  <c:v>0.0810280725129048</c:v>
                </c:pt>
                <c:pt idx="2">
                  <c:v>0.0721614428244774</c:v>
                </c:pt>
                <c:pt idx="3">
                  <c:v>0.0720441276042128</c:v>
                </c:pt>
                <c:pt idx="4">
                  <c:v>0.0634524080843016</c:v>
                </c:pt>
                <c:pt idx="5">
                  <c:v>0.199712481388304</c:v>
                </c:pt>
              </c:numCache>
            </c:numRef>
          </c:val>
        </c:ser>
        <c:ser>
          <c:idx val="6"/>
          <c:order val="6"/>
          <c:tx>
            <c:strRef>
              <c:f>'PLtBx%'!$A$9</c:f>
              <c:strCache>
                <c:ptCount val="1"/>
                <c:pt idx="0">
                  <c:v>hors jeu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5400">
              <a:noFill/>
            </a:ln>
          </c:spPr>
          <c:cat>
            <c:numRef>
              <c:f>'PLtBx%'!$B$2:$G$2</c:f>
              <c:numCache>
                <c:formatCode>General</c:formatCode>
                <c:ptCount val="6"/>
                <c:pt idx="0" formatCode="0">
                  <c:v>1989.0</c:v>
                </c:pt>
                <c:pt idx="1">
                  <c:v>1995.0</c:v>
                </c:pt>
                <c:pt idx="2">
                  <c:v>1999.0</c:v>
                </c:pt>
                <c:pt idx="3">
                  <c:v>2004.0</c:v>
                </c:pt>
                <c:pt idx="4">
                  <c:v>2009.0</c:v>
                </c:pt>
                <c:pt idx="5">
                  <c:v>2014.0</c:v>
                </c:pt>
              </c:numCache>
            </c:numRef>
          </c:cat>
          <c:val>
            <c:numRef>
              <c:f>'PLtBx%'!$B$9:$G$9</c:f>
              <c:numCache>
                <c:formatCode>0.00%</c:formatCode>
                <c:ptCount val="6"/>
                <c:pt idx="0">
                  <c:v>0.248315884634452</c:v>
                </c:pt>
                <c:pt idx="1">
                  <c:v>0.231705229310338</c:v>
                </c:pt>
                <c:pt idx="2">
                  <c:v>0.215613075413018</c:v>
                </c:pt>
                <c:pt idx="3">
                  <c:v>0.195770159274844</c:v>
                </c:pt>
                <c:pt idx="4">
                  <c:v>0.19851494364058</c:v>
                </c:pt>
                <c:pt idx="5">
                  <c:v>0.208593041365029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27418984"/>
        <c:axId val="-2127427560"/>
      </c:areaChart>
      <c:catAx>
        <c:axId val="-212741898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-2127427560"/>
        <c:crosses val="autoZero"/>
        <c:auto val="1"/>
        <c:lblAlgn val="ctr"/>
        <c:lblOffset val="100"/>
        <c:noMultiLvlLbl val="0"/>
      </c:catAx>
      <c:valAx>
        <c:axId val="-21274275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2127418984"/>
        <c:crosses val="autoZero"/>
        <c:crossBetween val="midCat"/>
      </c:valAx>
    </c:plotArea>
    <c:legend>
      <c:legendPos val="b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areaChart>
        <c:grouping val="percentStacked"/>
        <c:varyColors val="0"/>
        <c:ser>
          <c:idx val="0"/>
          <c:order val="0"/>
          <c:tx>
            <c:strRef>
              <c:f>'%'!$A$2</c:f>
              <c:strCache>
                <c:ptCount val="1"/>
                <c:pt idx="0">
                  <c:v>CD&amp;V</c:v>
                </c:pt>
              </c:strCache>
            </c:strRef>
          </c:tx>
          <c:spPr>
            <a:solidFill>
              <a:srgbClr val="FF6600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'%'!$B$2:$H$2</c:f>
              <c:numCache>
                <c:formatCode>0.00%</c:formatCode>
                <c:ptCount val="7"/>
                <c:pt idx="0">
                  <c:v>0.23005335708908</c:v>
                </c:pt>
                <c:pt idx="1">
                  <c:v>0.191813618773194</c:v>
                </c:pt>
                <c:pt idx="2">
                  <c:v>0.232163301045258</c:v>
                </c:pt>
                <c:pt idx="3">
                  <c:v>0.200978383778596</c:v>
                </c:pt>
                <c:pt idx="4">
                  <c:v>0.148662730188354</c:v>
                </c:pt>
                <c:pt idx="5">
                  <c:v>0.184724937138987</c:v>
                </c:pt>
                <c:pt idx="6">
                  <c:v>0.18009187419337</c:v>
                </c:pt>
              </c:numCache>
            </c:numRef>
          </c:val>
        </c:ser>
        <c:ser>
          <c:idx val="1"/>
          <c:order val="1"/>
          <c:tx>
            <c:strRef>
              <c:f>'%'!$A$3</c:f>
              <c:strCache>
                <c:ptCount val="1"/>
                <c:pt idx="0">
                  <c:v>OVLD</c:v>
                </c:pt>
              </c:strCache>
            </c:strRef>
          </c:tx>
          <c:spPr>
            <a:solidFill>
              <a:srgbClr val="3366FF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'%'!$B$3:$H$3</c:f>
              <c:numCache>
                <c:formatCode>0.00%</c:formatCode>
                <c:ptCount val="7"/>
                <c:pt idx="0">
                  <c:v>0.173310254500816</c:v>
                </c:pt>
                <c:pt idx="1">
                  <c:v>0.191396550972282</c:v>
                </c:pt>
                <c:pt idx="2">
                  <c:v>0.176123898648279</c:v>
                </c:pt>
                <c:pt idx="3">
                  <c:v>0.131853219766628</c:v>
                </c:pt>
                <c:pt idx="4">
                  <c:v>0.11736053164321</c:v>
                </c:pt>
                <c:pt idx="5">
                  <c:v>0.125539038052259</c:v>
                </c:pt>
                <c:pt idx="6">
                  <c:v>0.124387128741047</c:v>
                </c:pt>
              </c:numCache>
            </c:numRef>
          </c:val>
        </c:ser>
        <c:ser>
          <c:idx val="2"/>
          <c:order val="2"/>
          <c:tx>
            <c:strRef>
              <c:f>'%'!$A$4</c:f>
              <c:strCache>
                <c:ptCount val="1"/>
                <c:pt idx="0">
                  <c:v>SPA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'%'!$B$4:$H$4</c:f>
              <c:numCache>
                <c:formatCode>0.00%</c:formatCode>
                <c:ptCount val="7"/>
                <c:pt idx="0">
                  <c:v>0.167036123776062</c:v>
                </c:pt>
                <c:pt idx="1">
                  <c:v>0.130245689833497</c:v>
                </c:pt>
                <c:pt idx="2">
                  <c:v>0.174974005363104</c:v>
                </c:pt>
                <c:pt idx="3">
                  <c:v>0.134257160501641</c:v>
                </c:pt>
                <c:pt idx="4">
                  <c:v>0.125935819285121</c:v>
                </c:pt>
                <c:pt idx="5">
                  <c:v>0.122346976785909</c:v>
                </c:pt>
                <c:pt idx="6">
                  <c:v>0.123013870266307</c:v>
                </c:pt>
              </c:numCache>
            </c:numRef>
          </c:val>
        </c:ser>
        <c:ser>
          <c:idx val="3"/>
          <c:order val="3"/>
          <c:tx>
            <c:strRef>
              <c:f>'%'!$A$5</c:f>
              <c:strCache>
                <c:ptCount val="1"/>
                <c:pt idx="0">
                  <c:v>Groen</c:v>
                </c:pt>
              </c:strCache>
            </c:strRef>
          </c:tx>
          <c:spPr>
            <a:solidFill>
              <a:srgbClr val="008000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'%'!$B$5:$H$5</c:f>
              <c:numCache>
                <c:formatCode>0.00%</c:formatCode>
                <c:ptCount val="7"/>
                <c:pt idx="0">
                  <c:v>0.0608209802159645</c:v>
                </c:pt>
                <c:pt idx="1">
                  <c:v>0.100937340315026</c:v>
                </c:pt>
                <c:pt idx="2">
                  <c:v>0.0676184534559185</c:v>
                </c:pt>
                <c:pt idx="3">
                  <c:v>0.0594914388746427</c:v>
                </c:pt>
                <c:pt idx="4">
                  <c:v>0.0591148888585578</c:v>
                </c:pt>
                <c:pt idx="5">
                  <c:v>0.0663202897302551</c:v>
                </c:pt>
                <c:pt idx="6">
                  <c:v>0.0765365094669673</c:v>
                </c:pt>
              </c:numCache>
            </c:numRef>
          </c:val>
        </c:ser>
        <c:ser>
          <c:idx val="4"/>
          <c:order val="4"/>
          <c:tx>
            <c:strRef>
              <c:f>'%'!$A$6</c:f>
              <c:strCache>
                <c:ptCount val="1"/>
                <c:pt idx="0">
                  <c:v>N-VA (VU)</c:v>
                </c:pt>
              </c:strCache>
            </c:strRef>
          </c:tx>
          <c:spPr>
            <a:solidFill>
              <a:srgbClr val="FFFF00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'%'!$B$6:$H$6</c:f>
              <c:numCache>
                <c:formatCode>0.00%</c:formatCode>
                <c:ptCount val="7"/>
                <c:pt idx="0">
                  <c:v>0.0769890638115452</c:v>
                </c:pt>
                <c:pt idx="1">
                  <c:v>0.0803332964345735</c:v>
                </c:pt>
                <c:pt idx="2">
                  <c:v>0.0</c:v>
                </c:pt>
                <c:pt idx="3">
                  <c:v>0.114838314564263</c:v>
                </c:pt>
                <c:pt idx="4">
                  <c:v>0.239140314571557</c:v>
                </c:pt>
                <c:pt idx="5">
                  <c:v>0.245880105766115</c:v>
                </c:pt>
                <c:pt idx="6">
                  <c:v>0.280373012405569</c:v>
                </c:pt>
              </c:numCache>
            </c:numRef>
          </c:val>
        </c:ser>
        <c:ser>
          <c:idx val="5"/>
          <c:order val="5"/>
          <c:tx>
            <c:strRef>
              <c:f>'%'!$A$7</c:f>
              <c:strCache>
                <c:ptCount val="1"/>
                <c:pt idx="0">
                  <c:v>VB</c:v>
                </c:pt>
              </c:strCache>
            </c:strRef>
          </c:tx>
          <c:spPr>
            <a:solidFill>
              <a:schemeClr val="tx1"/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'%'!$B$7:$H$7</c:f>
              <c:numCache>
                <c:formatCode>0.00%</c:formatCode>
                <c:ptCount val="7"/>
                <c:pt idx="0">
                  <c:v>0.105917134302914</c:v>
                </c:pt>
                <c:pt idx="1">
                  <c:v>0.134925347099925</c:v>
                </c:pt>
                <c:pt idx="2">
                  <c:v>0.214871559130958</c:v>
                </c:pt>
                <c:pt idx="3">
                  <c:v>0.134409411507097</c:v>
                </c:pt>
                <c:pt idx="4">
                  <c:v>0.105913017230601</c:v>
                </c:pt>
                <c:pt idx="5">
                  <c:v>0.0770872583080664</c:v>
                </c:pt>
                <c:pt idx="6">
                  <c:v>0.0520679016995512</c:v>
                </c:pt>
              </c:numCache>
            </c:numRef>
          </c:val>
        </c:ser>
        <c:ser>
          <c:idx val="6"/>
          <c:order val="6"/>
          <c:tx>
            <c:strRef>
              <c:f>'%'!$A$8</c:f>
              <c:strCache>
                <c:ptCount val="1"/>
                <c:pt idx="0">
                  <c:v>anderen</c:v>
                </c:pt>
              </c:strCache>
            </c:strRef>
          </c:tx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'%'!$B$8:$H$8</c:f>
              <c:numCache>
                <c:formatCode>0.00%</c:formatCode>
                <c:ptCount val="7"/>
                <c:pt idx="0">
                  <c:v>0.0448862499348318</c:v>
                </c:pt>
                <c:pt idx="1">
                  <c:v>0.0387401197979737</c:v>
                </c:pt>
                <c:pt idx="2">
                  <c:v>0.0240306463087616</c:v>
                </c:pt>
                <c:pt idx="3">
                  <c:v>0.103533891244883</c:v>
                </c:pt>
                <c:pt idx="4">
                  <c:v>0.0644010512464606</c:v>
                </c:pt>
                <c:pt idx="5">
                  <c:v>0.0397387306592231</c:v>
                </c:pt>
                <c:pt idx="6">
                  <c:v>0.0428576749309081</c:v>
                </c:pt>
              </c:numCache>
            </c:numRef>
          </c:val>
        </c:ser>
        <c:ser>
          <c:idx val="7"/>
          <c:order val="7"/>
          <c:tx>
            <c:strRef>
              <c:f>'%'!$A$9</c:f>
              <c:strCache>
                <c:ptCount val="1"/>
                <c:pt idx="0">
                  <c:v>off side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</c:spPr>
          <c:cat>
            <c:numRef>
              <c:f>'%'!$B$1:$H$1</c:f>
              <c:numCache>
                <c:formatCode>General</c:formatCode>
                <c:ptCount val="7"/>
                <c:pt idx="0">
                  <c:v>1995.0</c:v>
                </c:pt>
                <c:pt idx="1">
                  <c:v>1999.0</c:v>
                </c:pt>
                <c:pt idx="2">
                  <c:v>2004.0</c:v>
                </c:pt>
                <c:pt idx="3">
                  <c:v>2009.0</c:v>
                </c:pt>
                <c:pt idx="4">
                  <c:v>2010.0</c:v>
                </c:pt>
                <c:pt idx="5">
                  <c:v>2012.0</c:v>
                </c:pt>
                <c:pt idx="6">
                  <c:v>2014.0</c:v>
                </c:pt>
              </c:numCache>
            </c:numRef>
          </c:cat>
          <c:val>
            <c:numRef>
              <c:f>'%'!$B$9:$H$9</c:f>
              <c:numCache>
                <c:formatCode>0.00%</c:formatCode>
                <c:ptCount val="7"/>
                <c:pt idx="0">
                  <c:v>0.140986836368786</c:v>
                </c:pt>
                <c:pt idx="1">
                  <c:v>0.131608036773528</c:v>
                </c:pt>
                <c:pt idx="2">
                  <c:v>0.110218136047721</c:v>
                </c:pt>
                <c:pt idx="3">
                  <c:v>0.120638179762249</c:v>
                </c:pt>
                <c:pt idx="4">
                  <c:v>0.139471646976138</c:v>
                </c:pt>
                <c:pt idx="5">
                  <c:v>0.138362663559185</c:v>
                </c:pt>
                <c:pt idx="6">
                  <c:v>0.120672028296281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4648248"/>
        <c:axId val="-2145094168"/>
      </c:areaChart>
      <c:catAx>
        <c:axId val="-2144648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45094168"/>
        <c:crosses val="autoZero"/>
        <c:auto val="1"/>
        <c:lblAlgn val="ctr"/>
        <c:lblOffset val="100"/>
        <c:noMultiLvlLbl val="0"/>
      </c:catAx>
      <c:valAx>
        <c:axId val="-21450941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2144648248"/>
        <c:crosses val="autoZero"/>
        <c:crossBetween val="midCat"/>
      </c:valAx>
    </c:plotArea>
    <c:legend>
      <c:legendPos val="b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areaChart>
        <c:grouping val="percentStacked"/>
        <c:varyColors val="0"/>
        <c:ser>
          <c:idx val="0"/>
          <c:order val="0"/>
          <c:tx>
            <c:strRef>
              <c:f>'81_14'!$A$3</c:f>
              <c:strCache>
                <c:ptCount val="1"/>
                <c:pt idx="0">
                  <c:v>PS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'81_14'!$B$3:$Q$3</c:f>
              <c:numCache>
                <c:formatCode>0.0%</c:formatCode>
                <c:ptCount val="16"/>
                <c:pt idx="0">
                  <c:v>0.315</c:v>
                </c:pt>
                <c:pt idx="1">
                  <c:v>0.338</c:v>
                </c:pt>
                <c:pt idx="2">
                  <c:v>0.379</c:v>
                </c:pt>
                <c:pt idx="3">
                  <c:v>0.326</c:v>
                </c:pt>
                <c:pt idx="4">
                  <c:v>0.298</c:v>
                </c:pt>
                <c:pt idx="5">
                  <c:v>0.279</c:v>
                </c:pt>
                <c:pt idx="6">
                  <c:v>0.238</c:v>
                </c:pt>
                <c:pt idx="7">
                  <c:v>0.305</c:v>
                </c:pt>
                <c:pt idx="8">
                  <c:v>0.304</c:v>
                </c:pt>
                <c:pt idx="9">
                  <c:v>0.308</c:v>
                </c:pt>
                <c:pt idx="10">
                  <c:v>0.273</c:v>
                </c:pt>
                <c:pt idx="11">
                  <c:v>0.248</c:v>
                </c:pt>
                <c:pt idx="12">
                  <c:v>0.269293735571788</c:v>
                </c:pt>
                <c:pt idx="13">
                  <c:v>0.305916904143608</c:v>
                </c:pt>
                <c:pt idx="14">
                  <c:v>0.254358373343918</c:v>
                </c:pt>
                <c:pt idx="15">
                  <c:v>0.251409939517251</c:v>
                </c:pt>
              </c:numCache>
            </c:numRef>
          </c:val>
        </c:ser>
        <c:ser>
          <c:idx val="1"/>
          <c:order val="1"/>
          <c:tx>
            <c:strRef>
              <c:f>'81_14'!$A$4</c:f>
              <c:strCache>
                <c:ptCount val="1"/>
                <c:pt idx="0">
                  <c:v>CDH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'81_14'!$B$4:$Q$4</c:f>
              <c:numCache>
                <c:formatCode>0.0%</c:formatCode>
                <c:ptCount val="16"/>
                <c:pt idx="0">
                  <c:v>0.189</c:v>
                </c:pt>
                <c:pt idx="1">
                  <c:v>0.207</c:v>
                </c:pt>
                <c:pt idx="2">
                  <c:v>0.192</c:v>
                </c:pt>
                <c:pt idx="3">
                  <c:v>0.19</c:v>
                </c:pt>
                <c:pt idx="4">
                  <c:v>0.196</c:v>
                </c:pt>
                <c:pt idx="5">
                  <c:v>0.187</c:v>
                </c:pt>
                <c:pt idx="6">
                  <c:v>0.137</c:v>
                </c:pt>
                <c:pt idx="7">
                  <c:v>0.161</c:v>
                </c:pt>
                <c:pt idx="8">
                  <c:v>0.128</c:v>
                </c:pt>
                <c:pt idx="9">
                  <c:v>0.147</c:v>
                </c:pt>
                <c:pt idx="10">
                  <c:v>0.16</c:v>
                </c:pt>
                <c:pt idx="11">
                  <c:v>0.132</c:v>
                </c:pt>
                <c:pt idx="12">
                  <c:v>0.132620623843236</c:v>
                </c:pt>
                <c:pt idx="13">
                  <c:v>0.118785884954174</c:v>
                </c:pt>
                <c:pt idx="14">
                  <c:v>0.13483610513528</c:v>
                </c:pt>
                <c:pt idx="15">
                  <c:v>0.123387590306865</c:v>
                </c:pt>
              </c:numCache>
            </c:numRef>
          </c:val>
        </c:ser>
        <c:ser>
          <c:idx val="2"/>
          <c:order val="2"/>
          <c:tx>
            <c:strRef>
              <c:f>'81_14'!$A$5</c:f>
              <c:strCache>
                <c:ptCount val="1"/>
                <c:pt idx="0">
                  <c:v>MR</c:v>
                </c:pt>
              </c:strCache>
            </c:strRef>
          </c:tx>
          <c:spPr>
            <a:solidFill>
              <a:srgbClr val="3366FF"/>
            </a:solidFill>
          </c:spPr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'81_14'!$B$5:$Q$5</c:f>
              <c:numCache>
                <c:formatCode>0.0%</c:formatCode>
                <c:ptCount val="16"/>
                <c:pt idx="0">
                  <c:v>0.17</c:v>
                </c:pt>
                <c:pt idx="1">
                  <c:v>0.194</c:v>
                </c:pt>
                <c:pt idx="2">
                  <c:v>0.2</c:v>
                </c:pt>
                <c:pt idx="3">
                  <c:v>0.166</c:v>
                </c:pt>
                <c:pt idx="4">
                  <c:v>0.174</c:v>
                </c:pt>
                <c:pt idx="5">
                  <c:v>0.198</c:v>
                </c:pt>
                <c:pt idx="6">
                  <c:v>0.202</c:v>
                </c:pt>
                <c:pt idx="7">
                  <c:v>0.201</c:v>
                </c:pt>
                <c:pt idx="8">
                  <c:v>0.237</c:v>
                </c:pt>
                <c:pt idx="9">
                  <c:v>0.203</c:v>
                </c:pt>
                <c:pt idx="10">
                  <c:v>0.231</c:v>
                </c:pt>
                <c:pt idx="11">
                  <c:v>0.262</c:v>
                </c:pt>
                <c:pt idx="12">
                  <c:v>0.192325122600142</c:v>
                </c:pt>
                <c:pt idx="13">
                  <c:v>0.180622286846209</c:v>
                </c:pt>
                <c:pt idx="14">
                  <c:v>0.220380184336412</c:v>
                </c:pt>
                <c:pt idx="15">
                  <c:v>0.217119161348265</c:v>
                </c:pt>
              </c:numCache>
            </c:numRef>
          </c:val>
        </c:ser>
        <c:ser>
          <c:idx val="3"/>
          <c:order val="3"/>
          <c:tx>
            <c:strRef>
              <c:f>'81_14'!$A$6</c:f>
              <c:strCache>
                <c:ptCount val="1"/>
                <c:pt idx="0">
                  <c:v>ECOLO</c:v>
                </c:pt>
              </c:strCache>
            </c:strRef>
          </c:tx>
          <c:spPr>
            <a:solidFill>
              <a:srgbClr val="008000"/>
            </a:solidFill>
          </c:spPr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'81_14'!$B$6:$Q$6</c:f>
              <c:numCache>
                <c:formatCode>0.0%</c:formatCode>
                <c:ptCount val="16"/>
                <c:pt idx="0">
                  <c:v>0.0589</c:v>
                </c:pt>
                <c:pt idx="1">
                  <c:v>0.057</c:v>
                </c:pt>
                <c:pt idx="2">
                  <c:v>0.0647</c:v>
                </c:pt>
                <c:pt idx="3">
                  <c:v>0.124</c:v>
                </c:pt>
                <c:pt idx="4">
                  <c:v>0.082</c:v>
                </c:pt>
                <c:pt idx="5">
                  <c:v>0.086</c:v>
                </c:pt>
                <c:pt idx="6">
                  <c:v>0.149</c:v>
                </c:pt>
                <c:pt idx="7">
                  <c:v>0.122</c:v>
                </c:pt>
                <c:pt idx="8">
                  <c:v>0.062</c:v>
                </c:pt>
                <c:pt idx="9">
                  <c:v>0.071</c:v>
                </c:pt>
                <c:pt idx="10">
                  <c:v>0.104</c:v>
                </c:pt>
                <c:pt idx="11">
                  <c:v>0.107</c:v>
                </c:pt>
                <c:pt idx="12">
                  <c:v>0.152318113953552</c:v>
                </c:pt>
                <c:pt idx="13">
                  <c:v>0.099840007002733</c:v>
                </c:pt>
                <c:pt idx="14">
                  <c:v>0.104736743235184</c:v>
                </c:pt>
                <c:pt idx="15">
                  <c:v>0.0701337614547651</c:v>
                </c:pt>
              </c:numCache>
            </c:numRef>
          </c:val>
        </c:ser>
        <c:ser>
          <c:idx val="4"/>
          <c:order val="4"/>
          <c:tx>
            <c:strRef>
              <c:f>'81_14'!$A$7</c:f>
              <c:strCache>
                <c:ptCount val="1"/>
                <c:pt idx="0">
                  <c:v>EXTRDR</c:v>
                </c:pt>
              </c:strCache>
            </c:strRef>
          </c:tx>
          <c:spPr>
            <a:solidFill>
              <a:schemeClr val="bg2">
                <a:lumMod val="10000"/>
              </a:schemeClr>
            </a:solidFill>
          </c:spPr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'81_14'!$B$7:$Q$7</c:f>
              <c:numCache>
                <c:formatCode>0.0%</c:formatCode>
                <c:ptCount val="16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0.013</c:v>
                </c:pt>
                <c:pt idx="4">
                  <c:v>0.06</c:v>
                </c:pt>
                <c:pt idx="5">
                  <c:v>0.051</c:v>
                </c:pt>
                <c:pt idx="6">
                  <c:v>0.044</c:v>
                </c:pt>
                <c:pt idx="7">
                  <c:v>0.024</c:v>
                </c:pt>
                <c:pt idx="8">
                  <c:v>0.053</c:v>
                </c:pt>
                <c:pt idx="9">
                  <c:v>0.073</c:v>
                </c:pt>
                <c:pt idx="10">
                  <c:v>0.047</c:v>
                </c:pt>
                <c:pt idx="11">
                  <c:v>0.053</c:v>
                </c:pt>
                <c:pt idx="12">
                  <c:v>0.0367401278177359</c:v>
                </c:pt>
                <c:pt idx="13">
                  <c:v>0.0296631393641129</c:v>
                </c:pt>
                <c:pt idx="14">
                  <c:v>0.0125581233269955</c:v>
                </c:pt>
                <c:pt idx="15">
                  <c:v>0.0258212063169105</c:v>
                </c:pt>
              </c:numCache>
            </c:numRef>
          </c:val>
        </c:ser>
        <c:ser>
          <c:idx val="5"/>
          <c:order val="5"/>
          <c:tx>
            <c:strRef>
              <c:f>'81_14'!$A$8</c:f>
              <c:strCache>
                <c:ptCount val="1"/>
                <c:pt idx="0">
                  <c:v>AUTRES</c:v>
                </c:pt>
              </c:strCache>
            </c:strRef>
          </c:tx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'81_14'!$B$8:$Q$8</c:f>
              <c:numCache>
                <c:formatCode>0.0%</c:formatCode>
                <c:ptCount val="16"/>
                <c:pt idx="0">
                  <c:v>0.1656</c:v>
                </c:pt>
                <c:pt idx="1">
                  <c:v>0.0804</c:v>
                </c:pt>
                <c:pt idx="2">
                  <c:v>0.042</c:v>
                </c:pt>
                <c:pt idx="3">
                  <c:v>0.02</c:v>
                </c:pt>
                <c:pt idx="4">
                  <c:v>0.028</c:v>
                </c:pt>
                <c:pt idx="5">
                  <c:v>0.028</c:v>
                </c:pt>
                <c:pt idx="6">
                  <c:v>0.045</c:v>
                </c:pt>
                <c:pt idx="7">
                  <c:v>0.04</c:v>
                </c:pt>
                <c:pt idx="8">
                  <c:v>0.051</c:v>
                </c:pt>
                <c:pt idx="9">
                  <c:v>0.033</c:v>
                </c:pt>
                <c:pt idx="10">
                  <c:v>0.028</c:v>
                </c:pt>
                <c:pt idx="11">
                  <c:v>0.037</c:v>
                </c:pt>
                <c:pt idx="12">
                  <c:v>0.0383506427526623</c:v>
                </c:pt>
                <c:pt idx="13">
                  <c:v>0.0778810897030647</c:v>
                </c:pt>
                <c:pt idx="14">
                  <c:v>0.0683032454535732</c:v>
                </c:pt>
                <c:pt idx="15">
                  <c:v>0.125739343988682</c:v>
                </c:pt>
              </c:numCache>
            </c:numRef>
          </c:val>
        </c:ser>
        <c:ser>
          <c:idx val="6"/>
          <c:order val="6"/>
          <c:tx>
            <c:strRef>
              <c:f>'81_14'!$A$9</c:f>
              <c:strCache>
                <c:ptCount val="1"/>
                <c:pt idx="0">
                  <c:v>hors jeu</c:v>
                </c:pt>
              </c:strCache>
            </c:strRef>
          </c:tx>
          <c:cat>
            <c:strRef>
              <c:f>'81_14'!$B$2:$Q$2</c:f>
              <c:strCache>
                <c:ptCount val="16"/>
                <c:pt idx="0">
                  <c:v>Ch81</c:v>
                </c:pt>
                <c:pt idx="1">
                  <c:v>Ch85</c:v>
                </c:pt>
                <c:pt idx="2">
                  <c:v>Ch87</c:v>
                </c:pt>
                <c:pt idx="3">
                  <c:v> Ch. 91 </c:v>
                </c:pt>
                <c:pt idx="4">
                  <c:v> Prov94 </c:v>
                </c:pt>
                <c:pt idx="5">
                  <c:v> ChF 95 </c:v>
                </c:pt>
                <c:pt idx="6">
                  <c:v> Ch F 99 </c:v>
                </c:pt>
                <c:pt idx="7">
                  <c:v> Prov2000 </c:v>
                </c:pt>
                <c:pt idx="8">
                  <c:v>ChF 03</c:v>
                </c:pt>
                <c:pt idx="9">
                  <c:v> RW 04 </c:v>
                </c:pt>
                <c:pt idx="10">
                  <c:v> Prov06 </c:v>
                </c:pt>
                <c:pt idx="11">
                  <c:v>ChF07</c:v>
                </c:pt>
                <c:pt idx="12">
                  <c:v>RW09</c:v>
                </c:pt>
                <c:pt idx="13">
                  <c:v>ChF10</c:v>
                </c:pt>
                <c:pt idx="14">
                  <c:v>Prov12</c:v>
                </c:pt>
                <c:pt idx="15">
                  <c:v>PW2014</c:v>
                </c:pt>
              </c:strCache>
            </c:strRef>
          </c:cat>
          <c:val>
            <c:numRef>
              <c:f>'81_14'!$B$9:$Q$9</c:f>
              <c:numCache>
                <c:formatCode>0.0%</c:formatCode>
                <c:ptCount val="16"/>
                <c:pt idx="0">
                  <c:v>0.131</c:v>
                </c:pt>
                <c:pt idx="1">
                  <c:v>0.144</c:v>
                </c:pt>
                <c:pt idx="2">
                  <c:v>0.136</c:v>
                </c:pt>
                <c:pt idx="3">
                  <c:v>0.162</c:v>
                </c:pt>
                <c:pt idx="4">
                  <c:v>0.162</c:v>
                </c:pt>
                <c:pt idx="5">
                  <c:v>0.171</c:v>
                </c:pt>
                <c:pt idx="6">
                  <c:v>0.185</c:v>
                </c:pt>
                <c:pt idx="7">
                  <c:v>0.149</c:v>
                </c:pt>
                <c:pt idx="8">
                  <c:v>0.164</c:v>
                </c:pt>
                <c:pt idx="9">
                  <c:v>0.164</c:v>
                </c:pt>
                <c:pt idx="10">
                  <c:v>0.156</c:v>
                </c:pt>
                <c:pt idx="11">
                  <c:v>0.153</c:v>
                </c:pt>
                <c:pt idx="12">
                  <c:v>0.178351633460884</c:v>
                </c:pt>
                <c:pt idx="13">
                  <c:v>0.187290687986098</c:v>
                </c:pt>
                <c:pt idx="14">
                  <c:v>0.204827225168637</c:v>
                </c:pt>
                <c:pt idx="15">
                  <c:v>0.186388997067262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4642504"/>
        <c:axId val="-2144652280"/>
      </c:areaChart>
      <c:catAx>
        <c:axId val="-2144642504"/>
        <c:scaling>
          <c:orientation val="minMax"/>
        </c:scaling>
        <c:delete val="0"/>
        <c:axPos val="b"/>
        <c:majorTickMark val="out"/>
        <c:minorTickMark val="none"/>
        <c:tickLblPos val="nextTo"/>
        <c:crossAx val="-2144652280"/>
        <c:crosses val="autoZero"/>
        <c:auto val="1"/>
        <c:lblAlgn val="ctr"/>
        <c:lblOffset val="100"/>
        <c:noMultiLvlLbl val="0"/>
      </c:catAx>
      <c:valAx>
        <c:axId val="-21446522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2144642504"/>
        <c:crosses val="autoZero"/>
        <c:crossBetween val="midCat"/>
      </c:valAx>
    </c:plotArea>
    <c:legend>
      <c:legendPos val="b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, imag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20/06/14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Elections: les résultats et les effets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25 mai 2014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555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Comparer les résultats </a:t>
            </a:r>
            <a:r>
              <a:rPr lang="fr-FR" dirty="0"/>
              <a:t>Europe-</a:t>
            </a:r>
            <a:r>
              <a:rPr lang="fr-FR" dirty="0" smtClean="0"/>
              <a:t>fédéral 7.948.854 &gt; </a:t>
            </a:r>
            <a:r>
              <a:rPr lang="fr-FR" dirty="0"/>
              <a:t>7.879.874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N-V A: 	1.123.355		</a:t>
            </a:r>
            <a:r>
              <a:rPr lang="fr-FR" dirty="0"/>
              <a:t>1.366.397</a:t>
            </a:r>
            <a:endParaRPr lang="fr-FR" dirty="0" smtClean="0"/>
          </a:p>
          <a:p>
            <a:r>
              <a:rPr lang="fr-FR" dirty="0" smtClean="0"/>
              <a:t>OVLD: 		859.099		</a:t>
            </a:r>
            <a:r>
              <a:rPr lang="fr-FR" dirty="0"/>
              <a:t>659.571</a:t>
            </a:r>
            <a:endParaRPr lang="fr-FR" dirty="0" smtClean="0"/>
          </a:p>
          <a:p>
            <a:r>
              <a:rPr lang="fr-FR" dirty="0" smtClean="0"/>
              <a:t>CD&amp;V: 	840.783		</a:t>
            </a:r>
            <a:r>
              <a:rPr lang="fr-FR" dirty="0"/>
              <a:t>783.040</a:t>
            </a:r>
            <a:endParaRPr lang="fr-FR" dirty="0" smtClean="0"/>
          </a:p>
          <a:p>
            <a:r>
              <a:rPr lang="fr-FR" dirty="0" smtClean="0"/>
              <a:t>PS: 		714.645		</a:t>
            </a:r>
            <a:r>
              <a:rPr lang="fr-FR" dirty="0"/>
              <a:t>787.058</a:t>
            </a:r>
            <a:endParaRPr lang="fr-FR" dirty="0" smtClean="0"/>
          </a:p>
          <a:p>
            <a:r>
              <a:rPr lang="fr-FR" dirty="0" smtClean="0"/>
              <a:t>MR: 		661.332		</a:t>
            </a:r>
            <a:r>
              <a:rPr lang="fr-FR" dirty="0"/>
              <a:t>650.260</a:t>
            </a:r>
            <a:endParaRPr lang="fr-FR" dirty="0" smtClean="0"/>
          </a:p>
          <a:p>
            <a:r>
              <a:rPr lang="fr-FR" dirty="0" smtClean="0"/>
              <a:t>SP.A: 		555.348		</a:t>
            </a:r>
            <a:r>
              <a:rPr lang="fr-FR" dirty="0"/>
              <a:t>595.466</a:t>
            </a:r>
            <a:endParaRPr lang="fr-FR" dirty="0" smtClean="0"/>
          </a:p>
          <a:p>
            <a:r>
              <a:rPr lang="fr-FR" dirty="0" smtClean="0"/>
              <a:t>Groen: 	447.391		</a:t>
            </a:r>
            <a:r>
              <a:rPr lang="fr-FR" dirty="0"/>
              <a:t>358.947</a:t>
            </a:r>
            <a:endParaRPr lang="fr-FR" dirty="0" smtClean="0"/>
          </a:p>
          <a:p>
            <a:r>
              <a:rPr lang="fr-FR" dirty="0" smtClean="0"/>
              <a:t>Ecolo: 		285.196		222.524</a:t>
            </a:r>
          </a:p>
          <a:p>
            <a:r>
              <a:rPr lang="fr-FR" dirty="0" err="1" smtClean="0"/>
              <a:t>VlaamsB</a:t>
            </a:r>
            <a:r>
              <a:rPr lang="fr-FR" dirty="0" smtClean="0"/>
              <a:t>: 	284.856		</a:t>
            </a:r>
            <a:r>
              <a:rPr lang="fr-FR" dirty="0"/>
              <a:t>247.738</a:t>
            </a:r>
            <a:endParaRPr lang="fr-FR" dirty="0" smtClean="0"/>
          </a:p>
          <a:p>
            <a:r>
              <a:rPr lang="fr-FR" dirty="0" err="1" smtClean="0"/>
              <a:t>cdH</a:t>
            </a:r>
            <a:r>
              <a:rPr lang="fr-FR" dirty="0" smtClean="0"/>
              <a:t>: 		277.246		336.184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1922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Comparer </a:t>
            </a:r>
            <a:r>
              <a:rPr lang="fr-FR" dirty="0" err="1" smtClean="0"/>
              <a:t>Eur</a:t>
            </a:r>
            <a:r>
              <a:rPr lang="fr-FR" dirty="0" smtClean="0"/>
              <a:t>-Fédé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879056"/>
              </p:ext>
            </p:extLst>
          </p:nvPr>
        </p:nvGraphicFramePr>
        <p:xfrm>
          <a:off x="1099703" y="1560470"/>
          <a:ext cx="7077078" cy="51917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9513"/>
                <a:gridCol w="1179513"/>
                <a:gridCol w="1179513"/>
                <a:gridCol w="1179513"/>
                <a:gridCol w="1179513"/>
                <a:gridCol w="1179513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Europe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Chambre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diff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%</a:t>
                      </a:r>
                      <a:r>
                        <a:rPr lang="fr-FR" sz="1400" u="none" strike="noStrike" dirty="0" err="1" smtClean="0">
                          <a:effectLst/>
                        </a:rPr>
                        <a:t>Tot.Inscr.Ch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%voixEur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N-V A: </a:t>
                      </a:r>
                      <a:endParaRPr lang="fr-FR" sz="1400" b="1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1.123.355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1.366.397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effectLst/>
                        </a:rPr>
                        <a:t>-243.042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-3,1%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-21,6%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OVLD: </a:t>
                      </a:r>
                      <a:endParaRPr lang="fr-FR" sz="1400" b="1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859.099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659.571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effectLst/>
                        </a:rPr>
                        <a:t>199.528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2,5%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23,2%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CD&amp;V: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840.783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783.040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57.743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0,7%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6,9%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PS: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714.645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787.058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-72.413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-0,9%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-10,1%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MR: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661.332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650.260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11.072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0,1%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1,7%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SP.A: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555.348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595.466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-40.118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-0,5%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-7,2%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Groen: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447.391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358.947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88.444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1,1%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19,8%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Ecolo: </a:t>
                      </a:r>
                      <a:endParaRPr lang="fr-FR" sz="1400" b="1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285.196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222.524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effectLst/>
                        </a:rPr>
                        <a:t>62.672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0,8%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22,0%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VlaamsB: 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284.856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247.738</a:t>
                      </a:r>
                      <a:endParaRPr lang="fr-FR" sz="1400" b="0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37.118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0,5%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13,0%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cdH: 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277.246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u="none" strike="noStrike" dirty="0">
                          <a:effectLst/>
                        </a:rPr>
                        <a:t>336.184</a:t>
                      </a:r>
                      <a:endParaRPr lang="fr-FR" sz="1400" b="1" i="0" u="none" strike="noStrike" dirty="0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effectLst/>
                        </a:rPr>
                        <a:t>-58.938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-0,7%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-21,3%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PP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145.909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102.581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u="none" strike="noStrike">
                          <a:effectLst/>
                        </a:rPr>
                        <a:t>43.328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0,5%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u="none" strike="noStrike" dirty="0">
                          <a:effectLst/>
                        </a:rPr>
                        <a:t>29,7%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PTB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133.811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132.943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868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0,0%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0,6%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PVDA</a:t>
                      </a:r>
                      <a:endParaRPr lang="fr-FR" sz="1400" b="0" i="0" u="none" strike="noStrike">
                        <a:solidFill>
                          <a:srgbClr val="262626"/>
                        </a:solidFill>
                        <a:effectLst/>
                        <a:latin typeface="Calibri"/>
                      </a:endParaRPr>
                    </a:p>
                  </a:txBody>
                  <a:tcPr marL="4572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101.237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118.333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u="none" strike="noStrike">
                          <a:effectLst/>
                        </a:rPr>
                        <a:t>-17.096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-0,2%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-16,9%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4950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Comparer Europe-Régionales: </a:t>
            </a:r>
            <a:r>
              <a:rPr lang="fr-FR" dirty="0"/>
              <a:t>F</a:t>
            </a:r>
            <a:r>
              <a:rPr lang="fr-FR" dirty="0" smtClean="0"/>
              <a:t>landre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68529"/>
              </p:ext>
            </p:extLst>
          </p:nvPr>
        </p:nvGraphicFramePr>
        <p:xfrm>
          <a:off x="604048" y="1889726"/>
          <a:ext cx="8254200" cy="4073755"/>
        </p:xfrm>
        <a:graphic>
          <a:graphicData uri="http://schemas.openxmlformats.org/drawingml/2006/table">
            <a:tbl>
              <a:tblPr/>
              <a:tblGrid>
                <a:gridCol w="1375700"/>
                <a:gridCol w="1375700"/>
                <a:gridCol w="1375700"/>
                <a:gridCol w="1375700"/>
                <a:gridCol w="1375700"/>
                <a:gridCol w="1375700"/>
              </a:tblGrid>
              <a:tr h="882252"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Flandre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Tot.Insc</a:t>
                      </a:r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  <a:p>
                      <a:pPr algn="ctr" fontAlgn="b"/>
                      <a:r>
                        <a:rPr lang="fr-FR" sz="2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Rég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°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%V.Eur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NVA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1.123.355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1.339.943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-216.588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-4,5%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-19,3%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OVLD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859.099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594.464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264.635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CD&amp;V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840.783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860.685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-19.902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SP.A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555.348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587.901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-32.553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GROEN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447.391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365.779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284.856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248.840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36.016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929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PVDA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101.237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106.114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-4.877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002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Comparer </a:t>
            </a:r>
            <a:r>
              <a:rPr lang="fr-FR" dirty="0" err="1" smtClean="0"/>
              <a:t>Eur</a:t>
            </a:r>
            <a:r>
              <a:rPr lang="fr-FR" dirty="0" smtClean="0"/>
              <a:t>-Régionales: Wallonie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991261" y="267969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279896"/>
              </p:ext>
            </p:extLst>
          </p:nvPr>
        </p:nvGraphicFramePr>
        <p:xfrm>
          <a:off x="402700" y="1967172"/>
          <a:ext cx="8455548" cy="3717497"/>
        </p:xfrm>
        <a:graphic>
          <a:graphicData uri="http://schemas.openxmlformats.org/drawingml/2006/table">
            <a:tbl>
              <a:tblPr/>
              <a:tblGrid>
                <a:gridCol w="1409258"/>
                <a:gridCol w="1409258"/>
                <a:gridCol w="1409258"/>
                <a:gridCol w="1409258"/>
                <a:gridCol w="1409258"/>
                <a:gridCol w="1409258"/>
              </a:tblGrid>
              <a:tr h="906557"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PltW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r>
                        <a:rPr lang="fr-F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TotIns</a:t>
                      </a:r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  <a:p>
                      <a:pPr algn="ctr" fontAlgn="b"/>
                      <a:r>
                        <a:rPr lang="fr-FR" sz="2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Rég</a:t>
                      </a:r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°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%VoteEur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597.270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632.653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-35.383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552.565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546.363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6.202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234.628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310.495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-75.867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-32,3%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219.553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176.486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43.067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133.610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99.580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34.030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90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114.399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117.882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-3.483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443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Comparer Européennes-Communauté germanophone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556656"/>
              </p:ext>
            </p:extLst>
          </p:nvPr>
        </p:nvGraphicFramePr>
        <p:xfrm>
          <a:off x="284164" y="1796788"/>
          <a:ext cx="8574084" cy="4089964"/>
        </p:xfrm>
        <a:graphic>
          <a:graphicData uri="http://schemas.openxmlformats.org/drawingml/2006/table">
            <a:tbl>
              <a:tblPr/>
              <a:tblGrid>
                <a:gridCol w="1429014"/>
                <a:gridCol w="1429014"/>
                <a:gridCol w="1429014"/>
                <a:gridCol w="1429014"/>
                <a:gridCol w="1429014"/>
                <a:gridCol w="1429014"/>
              </a:tblGrid>
              <a:tr h="557624"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%Tot Ins DG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%voteEur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9.351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2.359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Pro-DG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8.352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-3.246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-63,6%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6.047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PFF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5.847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Vivant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3.319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-675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-20,3%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6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6.429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2.839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44,2%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496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Comparer Européennes Région Bru-Cap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292515"/>
              </p:ext>
            </p:extLst>
          </p:nvPr>
        </p:nvGraphicFramePr>
        <p:xfrm>
          <a:off x="284164" y="1874235"/>
          <a:ext cx="8574084" cy="4801762"/>
        </p:xfrm>
        <a:graphic>
          <a:graphicData uri="http://schemas.openxmlformats.org/drawingml/2006/table">
            <a:tbl>
              <a:tblPr/>
              <a:tblGrid>
                <a:gridCol w="1429014"/>
                <a:gridCol w="1429014"/>
                <a:gridCol w="1429014"/>
                <a:gridCol w="1429014"/>
                <a:gridCol w="1429014"/>
                <a:gridCol w="1429014"/>
              </a:tblGrid>
              <a:tr h="342983"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PltBruCAp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%TotInscR°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%VoteEur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114.341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108.755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5.586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99.344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94.227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33.515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60.547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-27.032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-4,63%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-80,7%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40.733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48.012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-7.279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-1,25%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-17,9%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62.306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41.360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20.946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19.053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15.777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3.276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OVLD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15.844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SP.A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7.652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10.446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-2.794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-0,48%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-36,5%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GROEN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9.696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9.551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N-VA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8.835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9.075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-0,04%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CD&amp;V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7.266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6.102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1.164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83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3.548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2.987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215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Comparer dans le temps: déclin des familles </a:t>
            </a:r>
            <a:r>
              <a:rPr lang="fr-FR" smtClean="0"/>
              <a:t>politiques traditionnelles </a:t>
            </a:r>
            <a:endParaRPr lang="fr-FR" dirty="0"/>
          </a:p>
        </p:txBody>
      </p:sp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0780435"/>
              </p:ext>
            </p:extLst>
          </p:nvPr>
        </p:nvGraphicFramePr>
        <p:xfrm>
          <a:off x="284163" y="1874236"/>
          <a:ext cx="8574087" cy="4166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8283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Comparer dans le temps: </a:t>
            </a:r>
            <a:br>
              <a:rPr lang="fr-FR" dirty="0" smtClean="0"/>
            </a:br>
            <a:r>
              <a:rPr lang="fr-FR" dirty="0" smtClean="0"/>
              <a:t>Bruxelles-capitale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256973"/>
              </p:ext>
            </p:extLst>
          </p:nvPr>
        </p:nvGraphicFramePr>
        <p:xfrm>
          <a:off x="284160" y="1796786"/>
          <a:ext cx="8574088" cy="3748473"/>
        </p:xfrm>
        <a:graphic>
          <a:graphicData uri="http://schemas.openxmlformats.org/drawingml/2006/table">
            <a:tbl>
              <a:tblPr/>
              <a:tblGrid>
                <a:gridCol w="1071761"/>
                <a:gridCol w="1071761"/>
                <a:gridCol w="1071761"/>
                <a:gridCol w="1071761"/>
                <a:gridCol w="1071761"/>
                <a:gridCol w="1071761"/>
                <a:gridCol w="1071761"/>
                <a:gridCol w="1071761"/>
              </a:tblGrid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%TotElect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Moyenne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16,50%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12,56%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23,12%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8,46%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14,24%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26,88%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22,53%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21,21%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16,13%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21,33%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14,38%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9,53%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80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Listes</a:t>
                      </a:r>
                      <a:r>
                        <a:rPr lang="fr-FR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2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néerland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11,49%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9,02%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autres </a:t>
                      </a: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16,33%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8,10%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7,22%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7,20%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10,86%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9524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hors jeu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24,83%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23,17%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21,56%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19,58%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19,85%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20,86%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57585" y="6180332"/>
            <a:ext cx="754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Le FDF en 1989 obtenait </a:t>
            </a:r>
            <a:r>
              <a:rPr lang="fr-FR" sz="2000" dirty="0" smtClean="0">
                <a:solidFill>
                  <a:srgbClr val="000000"/>
                </a:solidFill>
                <a:ea typeface="Lucida Grande"/>
                <a:cs typeface="Lucida Grande"/>
              </a:rPr>
              <a:t>64489 voix</a:t>
            </a:r>
            <a:r>
              <a:rPr lang="fr-FR" sz="2000" dirty="0" smtClean="0"/>
              <a:t> et obtient 60.547 voix  en 2014.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940360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4271603"/>
              </p:ext>
            </p:extLst>
          </p:nvPr>
        </p:nvGraphicFramePr>
        <p:xfrm>
          <a:off x="835025" y="1247775"/>
          <a:ext cx="7473950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7837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Comparer dans le temps: Flandre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635161"/>
              </p:ext>
            </p:extLst>
          </p:nvPr>
        </p:nvGraphicFramePr>
        <p:xfrm>
          <a:off x="284159" y="1812282"/>
          <a:ext cx="8699148" cy="4490642"/>
        </p:xfrm>
        <a:graphic>
          <a:graphicData uri="http://schemas.openxmlformats.org/drawingml/2006/table">
            <a:tbl>
              <a:tblPr/>
              <a:tblGrid>
                <a:gridCol w="966572"/>
                <a:gridCol w="966572"/>
                <a:gridCol w="966572"/>
                <a:gridCol w="966572"/>
                <a:gridCol w="966572"/>
                <a:gridCol w="966572"/>
                <a:gridCol w="966572"/>
                <a:gridCol w="966572"/>
                <a:gridCol w="966572"/>
              </a:tblGrid>
              <a:tr h="483618">
                <a:tc>
                  <a:txBody>
                    <a:bodyPr/>
                    <a:lstStyle/>
                    <a:p>
                      <a:pPr algn="ctr" fontAlgn="b"/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1995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1999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2004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Moyen.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CD&amp;V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23,01%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19,18%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23,22%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20,10%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14,87%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18,47%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18,01%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OVLD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13,19%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11,74%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12,55%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12,44%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16,70%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13,02%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17,50%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13,43%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12,59%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12,23%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Groen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6,08%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6,76%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N-VA (VU)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11,48%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23,91%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24,59%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VB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13,49%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21,49%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13,44%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5,21%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anderen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4,29%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36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off side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14,10%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13,16%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11,02%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12,06%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13,95%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13,84%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12,07%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13%</a:t>
                      </a:r>
                    </a:p>
                  </a:txBody>
                  <a:tcPr marL="12098" marR="12098" marT="120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377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européennes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76" y="1819760"/>
            <a:ext cx="4699000" cy="2413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69808" y="2920854"/>
            <a:ext cx="4572000" cy="3877985"/>
          </a:xfrm>
          <a:prstGeom prst="rect">
            <a:avLst/>
          </a:prstGeom>
        </p:spPr>
        <p:txBody>
          <a:bodyPr tIns="0" bIns="0">
            <a:spAutoFit/>
          </a:bodyPr>
          <a:lstStyle/>
          <a:p>
            <a:r>
              <a:rPr lang="fr-FR" dirty="0"/>
              <a:t>	</a:t>
            </a:r>
            <a:r>
              <a:rPr lang="fr-FR" b="1" dirty="0" smtClean="0"/>
              <a:t>N</a:t>
            </a:r>
            <a:r>
              <a:rPr lang="fr-FR" b="1" dirty="0"/>
              <a:t>-VA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4</a:t>
            </a:r>
            <a:r>
              <a:rPr lang="fr-FR" dirty="0"/>
              <a:t>	</a:t>
            </a:r>
            <a:r>
              <a:rPr lang="fr-FR" dirty="0" smtClean="0"/>
              <a:t>+3</a:t>
            </a:r>
            <a:r>
              <a:rPr lang="fr-FR" dirty="0"/>
              <a:t> 	</a:t>
            </a:r>
          </a:p>
          <a:p>
            <a:r>
              <a:rPr lang="fr-FR" dirty="0"/>
              <a:t> 	</a:t>
            </a:r>
            <a:r>
              <a:rPr lang="fr-FR" b="1" dirty="0" smtClean="0"/>
              <a:t>PS </a:t>
            </a:r>
            <a:r>
              <a:rPr lang="fr-FR" b="1" dirty="0"/>
              <a:t>- SP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3</a:t>
            </a:r>
            <a:r>
              <a:rPr lang="fr-FR" dirty="0"/>
              <a:t>	0	</a:t>
            </a:r>
            <a:r>
              <a:rPr lang="fr-FR" b="1" dirty="0" smtClean="0"/>
              <a:t>MR </a:t>
            </a:r>
            <a:r>
              <a:rPr lang="fr-FR" b="1" dirty="0"/>
              <a:t>- PFF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3</a:t>
            </a:r>
            <a:r>
              <a:rPr lang="fr-FR" dirty="0"/>
              <a:t>	+</a:t>
            </a:r>
            <a:r>
              <a:rPr lang="fr-FR" dirty="0" smtClean="0"/>
              <a:t>1</a:t>
            </a:r>
            <a:endParaRPr lang="fr-FR" dirty="0"/>
          </a:p>
          <a:p>
            <a:r>
              <a:rPr lang="fr-FR" b="1" dirty="0"/>
              <a:t>	</a:t>
            </a:r>
            <a:r>
              <a:rPr lang="de-DE" b="1" dirty="0" smtClean="0"/>
              <a:t>Open </a:t>
            </a:r>
            <a:r>
              <a:rPr lang="de-DE" b="1" dirty="0" err="1"/>
              <a:t>Vld</a:t>
            </a:r>
            <a:r>
              <a:rPr lang="de-DE" dirty="0"/>
              <a:t>	</a:t>
            </a:r>
            <a:r>
              <a:rPr lang="de-DE" b="1" dirty="0"/>
              <a:t> </a:t>
            </a:r>
            <a:r>
              <a:rPr lang="de-DE" dirty="0"/>
              <a:t>	</a:t>
            </a:r>
            <a:r>
              <a:rPr lang="de-DE" b="1" dirty="0"/>
              <a:t>3</a:t>
            </a:r>
            <a:r>
              <a:rPr lang="de-DE" dirty="0"/>
              <a:t>	0	 	</a:t>
            </a:r>
          </a:p>
          <a:p>
            <a:r>
              <a:rPr lang="de-DE" dirty="0"/>
              <a:t> 	</a:t>
            </a:r>
            <a:r>
              <a:rPr lang="de-DE" b="1" dirty="0" err="1" smtClean="0"/>
              <a:t>cdH</a:t>
            </a:r>
            <a:r>
              <a:rPr lang="de-DE" b="1" dirty="0" smtClean="0"/>
              <a:t> </a:t>
            </a:r>
            <a:r>
              <a:rPr lang="de-DE" b="1" dirty="0"/>
              <a:t>- CSP</a:t>
            </a:r>
            <a:r>
              <a:rPr lang="de-DE" dirty="0"/>
              <a:t>	</a:t>
            </a:r>
            <a:r>
              <a:rPr lang="de-DE" b="1" dirty="0"/>
              <a:t> </a:t>
            </a:r>
            <a:r>
              <a:rPr lang="de-DE" dirty="0"/>
              <a:t>	</a:t>
            </a:r>
            <a:r>
              <a:rPr lang="de-DE" b="1" dirty="0"/>
              <a:t>2</a:t>
            </a:r>
            <a:r>
              <a:rPr lang="de-DE" dirty="0"/>
              <a:t>	0	 </a:t>
            </a:r>
            <a:r>
              <a:rPr lang="de-DE" b="1" dirty="0" smtClean="0"/>
              <a:t>CD</a:t>
            </a:r>
            <a:r>
              <a:rPr lang="de-DE" b="1" dirty="0"/>
              <a:t>&amp;V</a:t>
            </a:r>
            <a:r>
              <a:rPr lang="de-DE" dirty="0"/>
              <a:t>	</a:t>
            </a:r>
            <a:r>
              <a:rPr lang="de-DE" b="1" dirty="0"/>
              <a:t> </a:t>
            </a:r>
            <a:r>
              <a:rPr lang="de-DE" dirty="0"/>
              <a:t>	</a:t>
            </a:r>
            <a:r>
              <a:rPr lang="de-DE" b="1" dirty="0"/>
              <a:t>2</a:t>
            </a:r>
            <a:r>
              <a:rPr lang="de-DE" dirty="0"/>
              <a:t>	-1	 	</a:t>
            </a:r>
          </a:p>
          <a:p>
            <a:r>
              <a:rPr lang="de-DE" dirty="0"/>
              <a:t> 	</a:t>
            </a:r>
            <a:r>
              <a:rPr lang="de-DE" b="1" dirty="0" smtClean="0"/>
              <a:t>SP.A</a:t>
            </a:r>
            <a:r>
              <a:rPr lang="de-DE" dirty="0"/>
              <a:t>	</a:t>
            </a:r>
            <a:r>
              <a:rPr lang="de-DE" b="1" dirty="0"/>
              <a:t> </a:t>
            </a:r>
            <a:r>
              <a:rPr lang="de-DE" dirty="0"/>
              <a:t>	</a:t>
            </a:r>
            <a:r>
              <a:rPr lang="de-DE" b="1" dirty="0"/>
              <a:t>1</a:t>
            </a:r>
            <a:r>
              <a:rPr lang="de-DE" dirty="0"/>
              <a:t>	-1	</a:t>
            </a:r>
            <a:r>
              <a:rPr lang="nl-NL" b="1" dirty="0" smtClean="0"/>
              <a:t>Vlaams B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1</a:t>
            </a:r>
            <a:r>
              <a:rPr lang="nl-NL" dirty="0"/>
              <a:t>	-</a:t>
            </a:r>
            <a:r>
              <a:rPr lang="nl-NL" dirty="0" smtClean="0"/>
              <a:t>1</a:t>
            </a:r>
          </a:p>
          <a:p>
            <a:r>
              <a:rPr lang="nl-NL" b="1" dirty="0" smtClean="0"/>
              <a:t>	GROEN</a:t>
            </a:r>
            <a:r>
              <a:rPr lang="nl-NL" dirty="0" smtClean="0"/>
              <a:t>	</a:t>
            </a:r>
            <a:r>
              <a:rPr lang="nl-NL" b="1" dirty="0" smtClean="0"/>
              <a:t> </a:t>
            </a:r>
            <a:r>
              <a:rPr lang="nl-NL" dirty="0" smtClean="0"/>
              <a:t>	</a:t>
            </a:r>
            <a:r>
              <a:rPr lang="nl-NL" b="1" dirty="0" smtClean="0"/>
              <a:t>1</a:t>
            </a:r>
            <a:r>
              <a:rPr lang="nl-NL" dirty="0" smtClean="0"/>
              <a:t>	0</a:t>
            </a:r>
          </a:p>
          <a:p>
            <a:r>
              <a:rPr lang="nl-NL" dirty="0"/>
              <a:t>	 </a:t>
            </a:r>
            <a:r>
              <a:rPr lang="nl-NL" b="1" dirty="0" smtClean="0"/>
              <a:t>Ecolo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1</a:t>
            </a:r>
            <a:r>
              <a:rPr lang="nl-NL" dirty="0"/>
              <a:t>	-1	 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637800" y="2215006"/>
            <a:ext cx="2612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Majorité = 376/751 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789911" y="5158021"/>
            <a:ext cx="2163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Négociation en cours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81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290243"/>
              </p:ext>
            </p:extLst>
          </p:nvPr>
        </p:nvGraphicFramePr>
        <p:xfrm>
          <a:off x="263303" y="650561"/>
          <a:ext cx="8642561" cy="511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08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Comparer dans le temps: Wallonie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270603"/>
              </p:ext>
            </p:extLst>
          </p:nvPr>
        </p:nvGraphicFramePr>
        <p:xfrm>
          <a:off x="284166" y="1796791"/>
          <a:ext cx="8574080" cy="3702000"/>
        </p:xfrm>
        <a:graphic>
          <a:graphicData uri="http://schemas.openxmlformats.org/drawingml/2006/table">
            <a:tbl>
              <a:tblPr/>
              <a:tblGrid>
                <a:gridCol w="857408"/>
                <a:gridCol w="857408"/>
                <a:gridCol w="857408"/>
                <a:gridCol w="857408"/>
                <a:gridCol w="857408"/>
                <a:gridCol w="857408"/>
                <a:gridCol w="857408"/>
                <a:gridCol w="857408"/>
                <a:gridCol w="857408"/>
                <a:gridCol w="857408"/>
              </a:tblGrid>
              <a:tr h="46275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Ch F 99 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Prov00 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ChF 03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RW 04 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Prov06 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ChF07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RW09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ChF10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Prov12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PW14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30,6%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14,9%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15,2%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750"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14,9%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15,6%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15,3%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17,8%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18,7%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18,6%</a:t>
                      </a:r>
                    </a:p>
                  </a:txBody>
                  <a:tcPr marL="10888" marR="10888" marT="10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2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061206"/>
              </p:ext>
            </p:extLst>
          </p:nvPr>
        </p:nvGraphicFramePr>
        <p:xfrm>
          <a:off x="294281" y="619582"/>
          <a:ext cx="8565119" cy="5065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6537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Estimations des mouvements de voix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850227"/>
              </p:ext>
            </p:extLst>
          </p:nvPr>
        </p:nvGraphicFramePr>
        <p:xfrm>
          <a:off x="284164" y="1982665"/>
          <a:ext cx="3711858" cy="2009140"/>
        </p:xfrm>
        <a:graphic>
          <a:graphicData uri="http://schemas.openxmlformats.org/drawingml/2006/table">
            <a:tbl>
              <a:tblPr/>
              <a:tblGrid>
                <a:gridCol w="1237286"/>
                <a:gridCol w="1237286"/>
                <a:gridCol w="1237286"/>
              </a:tblGrid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entrée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sortie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29.100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36360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31725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31265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03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6515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960107"/>
              </p:ext>
            </p:extLst>
          </p:nvPr>
        </p:nvGraphicFramePr>
        <p:xfrm>
          <a:off x="5343489" y="1812275"/>
          <a:ext cx="3420598" cy="2296160"/>
        </p:xfrm>
        <a:graphic>
          <a:graphicData uri="http://schemas.openxmlformats.org/drawingml/2006/table">
            <a:tbl>
              <a:tblPr/>
              <a:tblGrid>
                <a:gridCol w="643000"/>
                <a:gridCol w="1388799"/>
                <a:gridCol w="1388799"/>
              </a:tblGrid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entrée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sortie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53220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28180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12570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31725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5865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7140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528270"/>
              </p:ext>
            </p:extLst>
          </p:nvPr>
        </p:nvGraphicFramePr>
        <p:xfrm>
          <a:off x="433677" y="4522659"/>
          <a:ext cx="4507143" cy="2296160"/>
        </p:xfrm>
        <a:graphic>
          <a:graphicData uri="http://schemas.openxmlformats.org/drawingml/2006/table">
            <a:tbl>
              <a:tblPr/>
              <a:tblGrid>
                <a:gridCol w="1502381"/>
                <a:gridCol w="1502381"/>
                <a:gridCol w="1502381"/>
              </a:tblGrid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entrée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sortie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53220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24270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CDH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36360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ECOLO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29100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3840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PTB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35500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912">
                <a:tc>
                  <a:txBody>
                    <a:bodyPr/>
                    <a:lstStyle/>
                    <a:p>
                      <a:pPr algn="ctr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FDF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5797042" y="5034098"/>
            <a:ext cx="29728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Moyenne:</a:t>
            </a:r>
          </a:p>
          <a:p>
            <a:r>
              <a:rPr lang="fr-FR" sz="2400" dirty="0" smtClean="0"/>
              <a:t>257% de mouvements </a:t>
            </a:r>
          </a:p>
          <a:p>
            <a:r>
              <a:rPr lang="fr-FR" sz="2400" dirty="0" smtClean="0"/>
              <a:t>non visibles;</a:t>
            </a:r>
          </a:p>
          <a:p>
            <a:r>
              <a:rPr lang="fr-FR" sz="2400" dirty="0" err="1" smtClean="0"/>
              <a:t>P.Delwit</a:t>
            </a:r>
            <a:r>
              <a:rPr lang="fr-FR" sz="2400" dirty="0" smtClean="0"/>
              <a:t>; ULB, LS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98179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Rapport de forces au parlement fédéral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252363"/>
              </p:ext>
            </p:extLst>
          </p:nvPr>
        </p:nvGraphicFramePr>
        <p:xfrm>
          <a:off x="1037751" y="2133600"/>
          <a:ext cx="7077075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025"/>
                <a:gridCol w="2359025"/>
                <a:gridCol w="2359025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VB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N-V A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Socialistes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23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13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Libéraux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20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14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Chrétiens-Centristes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9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18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Ecologistes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</a:t>
                      </a:r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FDF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PTB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63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87</a:t>
                      </a:r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321646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rgbClr val="FFFFFF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761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2014-2019: législatures socio-économiques ou institutionnelles?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950" y="1744663"/>
            <a:ext cx="5062538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858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fédérales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24" y="1788780"/>
            <a:ext cx="4699000" cy="241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30064" y="2910828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N</a:t>
            </a:r>
            <a:r>
              <a:rPr lang="fr-FR" b="1" dirty="0"/>
              <a:t>-VA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33</a:t>
            </a:r>
            <a:r>
              <a:rPr lang="fr-FR" dirty="0"/>
              <a:t>	+</a:t>
            </a:r>
            <a:r>
              <a:rPr lang="fr-FR" dirty="0" smtClean="0"/>
              <a:t>6</a:t>
            </a:r>
            <a:endParaRPr lang="fr-FR" dirty="0"/>
          </a:p>
          <a:p>
            <a:r>
              <a:rPr lang="fr-FR" b="1" dirty="0" smtClean="0"/>
              <a:t>PS</a:t>
            </a:r>
            <a:r>
              <a:rPr lang="fr-FR" dirty="0" smtClean="0"/>
              <a:t>	</a:t>
            </a:r>
            <a:r>
              <a:rPr lang="fr-FR" b="1" dirty="0" smtClean="0"/>
              <a:t> </a:t>
            </a:r>
            <a:r>
              <a:rPr lang="fr-FR" dirty="0" smtClean="0"/>
              <a:t>	</a:t>
            </a:r>
            <a:r>
              <a:rPr lang="fr-FR" b="1" dirty="0" smtClean="0"/>
              <a:t>23</a:t>
            </a:r>
            <a:r>
              <a:rPr lang="fr-FR" dirty="0" smtClean="0"/>
              <a:t>	-3</a:t>
            </a:r>
            <a:endParaRPr lang="fr-FR" dirty="0"/>
          </a:p>
          <a:p>
            <a:r>
              <a:rPr lang="fr-FR" b="1" dirty="0" smtClean="0"/>
              <a:t>MR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20</a:t>
            </a:r>
            <a:r>
              <a:rPr lang="fr-FR" dirty="0"/>
              <a:t>	+</a:t>
            </a:r>
            <a:r>
              <a:rPr lang="fr-FR" dirty="0" smtClean="0"/>
              <a:t>2</a:t>
            </a:r>
            <a:endParaRPr lang="fr-FR" dirty="0"/>
          </a:p>
          <a:p>
            <a:r>
              <a:rPr lang="fr-FR" b="1" dirty="0" smtClean="0"/>
              <a:t>CD</a:t>
            </a:r>
            <a:r>
              <a:rPr lang="fr-FR" b="1" dirty="0"/>
              <a:t>&amp;V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18</a:t>
            </a:r>
            <a:r>
              <a:rPr lang="fr-FR" dirty="0"/>
              <a:t>	+</a:t>
            </a:r>
            <a:r>
              <a:rPr lang="fr-FR" dirty="0" smtClean="0"/>
              <a:t>1</a:t>
            </a:r>
            <a:endParaRPr lang="fr-FR" dirty="0"/>
          </a:p>
          <a:p>
            <a:r>
              <a:rPr lang="fr-FR" b="1" dirty="0" err="1" smtClean="0"/>
              <a:t>OpenVld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14</a:t>
            </a:r>
            <a:r>
              <a:rPr lang="fr-FR" dirty="0"/>
              <a:t>	+</a:t>
            </a:r>
            <a:r>
              <a:rPr lang="fr-FR" dirty="0" smtClean="0"/>
              <a:t>1</a:t>
            </a:r>
            <a:endParaRPr lang="fr-FR" dirty="0"/>
          </a:p>
          <a:p>
            <a:r>
              <a:rPr lang="fr-FR" b="1" dirty="0" err="1" smtClean="0"/>
              <a:t>sp.a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13</a:t>
            </a:r>
            <a:r>
              <a:rPr lang="fr-FR" dirty="0"/>
              <a:t>	</a:t>
            </a:r>
            <a:r>
              <a:rPr lang="fr-FR" dirty="0" smtClean="0"/>
              <a:t>0</a:t>
            </a:r>
            <a:endParaRPr lang="fr-FR" dirty="0"/>
          </a:p>
          <a:p>
            <a:r>
              <a:rPr lang="fr-FR" b="1" dirty="0" err="1" smtClean="0"/>
              <a:t>cdH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9</a:t>
            </a:r>
            <a:r>
              <a:rPr lang="fr-FR" dirty="0"/>
              <a:t>	</a:t>
            </a:r>
            <a:r>
              <a:rPr lang="fr-FR" dirty="0" smtClean="0"/>
              <a:t>0</a:t>
            </a:r>
            <a:endParaRPr lang="fr-FR" dirty="0"/>
          </a:p>
          <a:p>
            <a:r>
              <a:rPr lang="nl-NL" b="1" dirty="0" smtClean="0"/>
              <a:t>Groen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6</a:t>
            </a:r>
            <a:r>
              <a:rPr lang="nl-NL" dirty="0"/>
              <a:t>	+</a:t>
            </a:r>
            <a:r>
              <a:rPr lang="nl-NL" dirty="0" smtClean="0"/>
              <a:t>1</a:t>
            </a:r>
            <a:endParaRPr lang="nl-NL" dirty="0"/>
          </a:p>
          <a:p>
            <a:r>
              <a:rPr lang="nl-NL" b="1" dirty="0" smtClean="0"/>
              <a:t>Ecolo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6</a:t>
            </a:r>
            <a:r>
              <a:rPr lang="nl-NL" dirty="0"/>
              <a:t>	-</a:t>
            </a:r>
            <a:r>
              <a:rPr lang="nl-NL" dirty="0" smtClean="0"/>
              <a:t>2</a:t>
            </a:r>
            <a:endParaRPr lang="nl-NL" dirty="0"/>
          </a:p>
          <a:p>
            <a:r>
              <a:rPr lang="nl-NL" b="1" dirty="0" smtClean="0"/>
              <a:t>Vlaams B</a:t>
            </a:r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b="1" dirty="0"/>
              <a:t> </a:t>
            </a:r>
            <a:r>
              <a:rPr lang="nl-NL" b="1" dirty="0" smtClean="0"/>
              <a:t>3</a:t>
            </a:r>
            <a:r>
              <a:rPr lang="nl-NL" dirty="0"/>
              <a:t>	-</a:t>
            </a:r>
            <a:r>
              <a:rPr lang="nl-NL" dirty="0" smtClean="0"/>
              <a:t>9</a:t>
            </a:r>
            <a:endParaRPr lang="nl-NL" dirty="0"/>
          </a:p>
          <a:p>
            <a:r>
              <a:rPr lang="pt-BR" b="1" dirty="0" smtClean="0"/>
              <a:t>PTB</a:t>
            </a:r>
            <a:r>
              <a:rPr lang="pt-BR" b="1" dirty="0"/>
              <a:t>-GO !</a:t>
            </a:r>
            <a:r>
              <a:rPr lang="pt-BR" dirty="0"/>
              <a:t>	</a:t>
            </a:r>
            <a:r>
              <a:rPr lang="pt-BR" b="1" dirty="0"/>
              <a:t> </a:t>
            </a:r>
            <a:r>
              <a:rPr lang="pt-BR" dirty="0"/>
              <a:t>	</a:t>
            </a:r>
            <a:r>
              <a:rPr lang="pt-BR" b="1" dirty="0"/>
              <a:t>2</a:t>
            </a:r>
            <a:r>
              <a:rPr lang="pt-BR" dirty="0"/>
              <a:t>	</a:t>
            </a:r>
            <a:r>
              <a:rPr lang="pt-BR" dirty="0" smtClean="0"/>
              <a:t>-</a:t>
            </a:r>
            <a:endParaRPr lang="pt-BR" dirty="0"/>
          </a:p>
          <a:p>
            <a:r>
              <a:rPr lang="pt-BR" b="1" dirty="0" smtClean="0"/>
              <a:t>FDF</a:t>
            </a:r>
            <a:r>
              <a:rPr lang="pt-BR" dirty="0" smtClean="0"/>
              <a:t>	</a:t>
            </a:r>
            <a:r>
              <a:rPr lang="pt-BR" b="1" dirty="0" smtClean="0"/>
              <a:t> </a:t>
            </a:r>
            <a:r>
              <a:rPr lang="pt-BR" dirty="0" smtClean="0"/>
              <a:t>	</a:t>
            </a:r>
            <a:r>
              <a:rPr lang="pt-BR" b="1" dirty="0" smtClean="0"/>
              <a:t>2</a:t>
            </a:r>
            <a:r>
              <a:rPr lang="pt-BR" dirty="0" smtClean="0"/>
              <a:t>	-	 </a:t>
            </a:r>
          </a:p>
          <a:p>
            <a:r>
              <a:rPr lang="fr-FR" b="1" dirty="0" smtClean="0"/>
              <a:t>Parti Popu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b="1" dirty="0" smtClean="0"/>
              <a:t>1</a:t>
            </a:r>
            <a:r>
              <a:rPr lang="fr-FR" dirty="0"/>
              <a:t>	0	 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560357" y="2153048"/>
            <a:ext cx="2316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Majorité: 76/150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929308" y="5111553"/>
            <a:ext cx="3932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Négociations en cours: 33+18+9+20= 80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66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régionales: Wallonie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964" y="1804270"/>
            <a:ext cx="4699000" cy="241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07504" y="469492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PS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30</a:t>
            </a:r>
            <a:r>
              <a:rPr lang="fr-FR" dirty="0"/>
              <a:t>	+1	 </a:t>
            </a:r>
          </a:p>
          <a:p>
            <a:r>
              <a:rPr lang="fr-FR" dirty="0"/>
              <a:t> </a:t>
            </a:r>
            <a:r>
              <a:rPr lang="fr-FR" b="1" dirty="0" smtClean="0"/>
              <a:t>MR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25</a:t>
            </a:r>
            <a:r>
              <a:rPr lang="fr-FR" dirty="0"/>
              <a:t>	+6	 </a:t>
            </a:r>
          </a:p>
          <a:p>
            <a:r>
              <a:rPr lang="fr-FR" dirty="0"/>
              <a:t> </a:t>
            </a:r>
            <a:r>
              <a:rPr lang="fr-FR" b="1" dirty="0" err="1" smtClean="0"/>
              <a:t>cdH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13</a:t>
            </a:r>
            <a:r>
              <a:rPr lang="fr-FR" dirty="0"/>
              <a:t>	0	 </a:t>
            </a:r>
          </a:p>
          <a:p>
            <a:r>
              <a:rPr lang="fr-FR" dirty="0"/>
              <a:t> </a:t>
            </a:r>
            <a:r>
              <a:rPr lang="fr-FR" b="1" dirty="0" smtClean="0"/>
              <a:t>Ecolo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4</a:t>
            </a:r>
            <a:r>
              <a:rPr lang="fr-FR" dirty="0"/>
              <a:t>	-10	 </a:t>
            </a:r>
          </a:p>
          <a:p>
            <a:r>
              <a:rPr lang="pt-BR" dirty="0"/>
              <a:t> </a:t>
            </a:r>
            <a:r>
              <a:rPr lang="pt-BR" b="1" dirty="0" smtClean="0"/>
              <a:t>PTB</a:t>
            </a:r>
            <a:r>
              <a:rPr lang="pt-BR" b="1" dirty="0"/>
              <a:t>-GO !</a:t>
            </a:r>
            <a:r>
              <a:rPr lang="pt-BR" dirty="0"/>
              <a:t>	</a:t>
            </a:r>
            <a:r>
              <a:rPr lang="pt-BR" b="1" dirty="0"/>
              <a:t> </a:t>
            </a:r>
            <a:r>
              <a:rPr lang="pt-BR" dirty="0"/>
              <a:t>	</a:t>
            </a:r>
            <a:r>
              <a:rPr lang="pt-BR" b="1" dirty="0"/>
              <a:t>2</a:t>
            </a:r>
            <a:r>
              <a:rPr lang="pt-BR" dirty="0"/>
              <a:t>	-	 </a:t>
            </a:r>
          </a:p>
          <a:p>
            <a:r>
              <a:rPr lang="fr-FR" dirty="0"/>
              <a:t> </a:t>
            </a:r>
            <a:r>
              <a:rPr lang="fr-FR" b="1" dirty="0" smtClean="0"/>
              <a:t>Parti Popu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</a:t>
            </a:r>
            <a:r>
              <a:rPr lang="fr-FR" dirty="0"/>
              <a:t>	-	 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777196" y="2695182"/>
            <a:ext cx="2160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Majorité: 38/75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371738" y="5390365"/>
            <a:ext cx="30258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Négociations en cours: </a:t>
            </a:r>
          </a:p>
          <a:p>
            <a:r>
              <a:rPr lang="fr-FR" sz="2400" dirty="0" smtClean="0"/>
              <a:t>30+13= 43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27346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régionales: Flandre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52" y="1788780"/>
            <a:ext cx="4699000" cy="241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47248" y="437145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N</a:t>
            </a:r>
            <a:r>
              <a:rPr lang="fr-FR" b="1" dirty="0"/>
              <a:t>-VA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43</a:t>
            </a:r>
            <a:r>
              <a:rPr lang="fr-FR" dirty="0"/>
              <a:t>	+27	 </a:t>
            </a:r>
          </a:p>
          <a:p>
            <a:r>
              <a:rPr lang="fr-FR" dirty="0"/>
              <a:t> </a:t>
            </a:r>
            <a:r>
              <a:rPr lang="fr-FR" b="1" dirty="0" smtClean="0"/>
              <a:t>CD</a:t>
            </a:r>
            <a:r>
              <a:rPr lang="fr-FR" b="1" dirty="0"/>
              <a:t>&amp;V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27</a:t>
            </a:r>
            <a:r>
              <a:rPr lang="fr-FR" dirty="0"/>
              <a:t>	-4	 </a:t>
            </a:r>
          </a:p>
          <a:p>
            <a:r>
              <a:rPr lang="fr-FR" dirty="0"/>
              <a:t> </a:t>
            </a:r>
            <a:r>
              <a:rPr lang="fr-FR" b="1" dirty="0" err="1" smtClean="0"/>
              <a:t>OpenVld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19</a:t>
            </a:r>
            <a:r>
              <a:rPr lang="fr-FR" dirty="0"/>
              <a:t>	-2	 </a:t>
            </a:r>
          </a:p>
          <a:p>
            <a:r>
              <a:rPr lang="fr-FR" dirty="0"/>
              <a:t> </a:t>
            </a:r>
            <a:r>
              <a:rPr lang="fr-FR" b="1" dirty="0" err="1" smtClean="0"/>
              <a:t>sp.a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18</a:t>
            </a:r>
            <a:r>
              <a:rPr lang="fr-FR" dirty="0"/>
              <a:t>	-1	 </a:t>
            </a:r>
          </a:p>
          <a:p>
            <a:r>
              <a:rPr lang="nl-NL" dirty="0"/>
              <a:t> </a:t>
            </a:r>
            <a:r>
              <a:rPr lang="nl-NL" b="1" dirty="0" smtClean="0"/>
              <a:t>Groen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10</a:t>
            </a:r>
            <a:r>
              <a:rPr lang="nl-NL" dirty="0"/>
              <a:t>	+3	 </a:t>
            </a:r>
          </a:p>
          <a:p>
            <a:r>
              <a:rPr lang="nl-NL" dirty="0"/>
              <a:t> </a:t>
            </a:r>
            <a:r>
              <a:rPr lang="nl-NL" b="1" dirty="0" smtClean="0"/>
              <a:t>Vlaams B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6</a:t>
            </a:r>
            <a:r>
              <a:rPr lang="nl-NL" dirty="0"/>
              <a:t>	-15	 </a:t>
            </a:r>
          </a:p>
          <a:p>
            <a:r>
              <a:rPr lang="hr-HR" dirty="0"/>
              <a:t> </a:t>
            </a:r>
            <a:r>
              <a:rPr lang="hr-HR" b="1" dirty="0" smtClean="0"/>
              <a:t>U </a:t>
            </a:r>
            <a:r>
              <a:rPr lang="hr-HR" b="1" dirty="0"/>
              <a:t>F</a:t>
            </a:r>
            <a:r>
              <a:rPr lang="hr-HR" dirty="0"/>
              <a:t>	</a:t>
            </a:r>
            <a:r>
              <a:rPr lang="hr-HR" b="1" dirty="0"/>
              <a:t> </a:t>
            </a:r>
            <a:r>
              <a:rPr lang="hr-HR" dirty="0"/>
              <a:t>	</a:t>
            </a:r>
            <a:r>
              <a:rPr lang="hr-HR" b="1" dirty="0"/>
              <a:t>1</a:t>
            </a:r>
            <a:r>
              <a:rPr lang="hr-HR" dirty="0"/>
              <a:t>	0	 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699754" y="2431860"/>
            <a:ext cx="2316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Majorité: 63/124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820888" y="5204490"/>
            <a:ext cx="3351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Négociations en cours: 43+27= 70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1773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Elections Communauté germanophone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1866240"/>
            <a:ext cx="4699000" cy="241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62736" y="452453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CSP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7</a:t>
            </a:r>
            <a:r>
              <a:rPr lang="fr-FR" dirty="0"/>
              <a:t>	0	 </a:t>
            </a:r>
          </a:p>
          <a:p>
            <a:r>
              <a:rPr lang="fr-FR" u="sng" dirty="0"/>
              <a:t> </a:t>
            </a:r>
            <a:r>
              <a:rPr lang="fr-FR" b="1" u="sng" dirty="0" err="1" smtClean="0"/>
              <a:t>ProDG</a:t>
            </a:r>
            <a:r>
              <a:rPr lang="fr-FR" u="sng" dirty="0"/>
              <a:t>	</a:t>
            </a:r>
            <a:r>
              <a:rPr lang="fr-FR" b="1" u="sng" dirty="0"/>
              <a:t> </a:t>
            </a:r>
            <a:r>
              <a:rPr lang="fr-FR" u="sng" dirty="0"/>
              <a:t>	</a:t>
            </a:r>
            <a:r>
              <a:rPr lang="fr-FR" b="1" u="sng" dirty="0"/>
              <a:t>6</a:t>
            </a:r>
            <a:r>
              <a:rPr lang="fr-FR" u="sng" dirty="0"/>
              <a:t>	+2	 </a:t>
            </a:r>
          </a:p>
          <a:p>
            <a:r>
              <a:rPr lang="fr-FR" u="sng" dirty="0"/>
              <a:t> </a:t>
            </a:r>
            <a:r>
              <a:rPr lang="fr-FR" b="1" u="sng" dirty="0" smtClean="0"/>
              <a:t>SP</a:t>
            </a:r>
            <a:r>
              <a:rPr lang="fr-FR" u="sng" dirty="0"/>
              <a:t>	</a:t>
            </a:r>
            <a:r>
              <a:rPr lang="fr-FR" b="1" u="sng" dirty="0"/>
              <a:t> </a:t>
            </a:r>
            <a:r>
              <a:rPr lang="fr-FR" u="sng" dirty="0"/>
              <a:t>	</a:t>
            </a:r>
            <a:r>
              <a:rPr lang="fr-FR" b="1" u="sng" dirty="0"/>
              <a:t>4</a:t>
            </a:r>
            <a:r>
              <a:rPr lang="fr-FR" u="sng" dirty="0"/>
              <a:t>	-1	 </a:t>
            </a:r>
          </a:p>
          <a:p>
            <a:r>
              <a:rPr lang="fr-FR" u="sng" dirty="0"/>
              <a:t> </a:t>
            </a:r>
            <a:r>
              <a:rPr lang="fr-FR" b="1" u="sng" dirty="0" smtClean="0"/>
              <a:t>PFF</a:t>
            </a:r>
            <a:r>
              <a:rPr lang="fr-FR" u="sng" dirty="0"/>
              <a:t>	</a:t>
            </a:r>
            <a:r>
              <a:rPr lang="fr-FR" b="1" u="sng" dirty="0"/>
              <a:t> </a:t>
            </a:r>
            <a:r>
              <a:rPr lang="fr-FR" u="sng" dirty="0"/>
              <a:t>	</a:t>
            </a:r>
            <a:r>
              <a:rPr lang="fr-FR" b="1" u="sng" dirty="0"/>
              <a:t>4</a:t>
            </a:r>
            <a:r>
              <a:rPr lang="fr-FR" u="sng" dirty="0"/>
              <a:t>	0	 </a:t>
            </a:r>
          </a:p>
          <a:p>
            <a:r>
              <a:rPr lang="fr-FR" dirty="0"/>
              <a:t> </a:t>
            </a:r>
            <a:r>
              <a:rPr lang="fr-FR" b="1" dirty="0" smtClean="0"/>
              <a:t>Vivant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</a:t>
            </a:r>
            <a:r>
              <a:rPr lang="fr-FR" dirty="0"/>
              <a:t>	0	 </a:t>
            </a:r>
          </a:p>
          <a:p>
            <a:r>
              <a:rPr lang="fr-FR" dirty="0"/>
              <a:t> </a:t>
            </a:r>
            <a:r>
              <a:rPr lang="fr-FR" b="1" dirty="0" smtClean="0"/>
              <a:t>Ecolo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</a:t>
            </a:r>
            <a:r>
              <a:rPr lang="fr-FR" dirty="0"/>
              <a:t>	-1	 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560357" y="2509308"/>
            <a:ext cx="2160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Majorité: 13/25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01379" y="5235469"/>
            <a:ext cx="32280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Négociations terminées: </a:t>
            </a:r>
          </a:p>
          <a:p>
            <a:r>
              <a:rPr lang="fr-FR" sz="2400" dirty="0" smtClean="0"/>
              <a:t>6+4+4= 14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9188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Elections Région Bruxelles-capitale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1819771"/>
            <a:ext cx="4699000" cy="2413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89328" y="3311746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PS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21</a:t>
            </a:r>
            <a:r>
              <a:rPr lang="fr-FR" dirty="0"/>
              <a:t>	0	 </a:t>
            </a:r>
          </a:p>
          <a:p>
            <a:r>
              <a:rPr lang="fr-FR" dirty="0"/>
              <a:t> </a:t>
            </a:r>
            <a:r>
              <a:rPr lang="fr-FR" b="1" dirty="0" smtClean="0"/>
              <a:t>MR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18</a:t>
            </a:r>
            <a:r>
              <a:rPr lang="fr-FR" dirty="0"/>
              <a:t>	-6	 </a:t>
            </a:r>
          </a:p>
          <a:p>
            <a:r>
              <a:rPr lang="fr-FR" dirty="0"/>
              <a:t> </a:t>
            </a:r>
            <a:r>
              <a:rPr lang="fr-FR" b="1" dirty="0" smtClean="0"/>
              <a:t>FDF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12</a:t>
            </a:r>
            <a:r>
              <a:rPr lang="fr-FR" dirty="0"/>
              <a:t>	-	 </a:t>
            </a:r>
          </a:p>
          <a:p>
            <a:r>
              <a:rPr lang="fr-FR" dirty="0"/>
              <a:t> </a:t>
            </a:r>
            <a:r>
              <a:rPr lang="fr-FR" b="1" dirty="0" err="1" smtClean="0"/>
              <a:t>cdH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9</a:t>
            </a:r>
            <a:r>
              <a:rPr lang="fr-FR" dirty="0"/>
              <a:t>	-2	 </a:t>
            </a:r>
          </a:p>
          <a:p>
            <a:r>
              <a:rPr lang="fr-FR" dirty="0"/>
              <a:t> </a:t>
            </a:r>
            <a:r>
              <a:rPr lang="fr-FR" b="1" dirty="0" smtClean="0"/>
              <a:t>ECOLO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8</a:t>
            </a:r>
            <a:r>
              <a:rPr lang="fr-FR" dirty="0"/>
              <a:t>	-8	 </a:t>
            </a:r>
          </a:p>
          <a:p>
            <a:r>
              <a:rPr lang="fr-FR" dirty="0"/>
              <a:t> </a:t>
            </a:r>
            <a:r>
              <a:rPr lang="fr-FR" b="1" dirty="0" err="1" smtClean="0"/>
              <a:t>OpenVld</a:t>
            </a:r>
            <a:r>
              <a:rPr lang="fr-FR" dirty="0"/>
              <a:t>	</a:t>
            </a:r>
            <a:r>
              <a:rPr lang="fr-FR" b="1" dirty="0"/>
              <a:t> </a:t>
            </a:r>
            <a:r>
              <a:rPr lang="fr-FR" dirty="0"/>
              <a:t>	</a:t>
            </a:r>
            <a:r>
              <a:rPr lang="fr-FR" b="1" dirty="0"/>
              <a:t>5</a:t>
            </a:r>
            <a:r>
              <a:rPr lang="fr-FR" dirty="0"/>
              <a:t>	+1	 </a:t>
            </a:r>
          </a:p>
          <a:p>
            <a:r>
              <a:rPr lang="pt-BR" dirty="0"/>
              <a:t> </a:t>
            </a:r>
            <a:r>
              <a:rPr lang="pt-BR" b="1" dirty="0" smtClean="0"/>
              <a:t>PTB*</a:t>
            </a:r>
            <a:r>
              <a:rPr lang="pt-BR" dirty="0"/>
              <a:t>	</a:t>
            </a:r>
            <a:r>
              <a:rPr lang="pt-BR" b="1" dirty="0"/>
              <a:t> </a:t>
            </a:r>
            <a:r>
              <a:rPr lang="pt-BR" dirty="0"/>
              <a:t>	</a:t>
            </a:r>
            <a:r>
              <a:rPr lang="pt-BR" b="1" dirty="0"/>
              <a:t>4</a:t>
            </a:r>
            <a:r>
              <a:rPr lang="pt-BR" dirty="0"/>
              <a:t>	-	 </a:t>
            </a:r>
          </a:p>
          <a:p>
            <a:r>
              <a:rPr lang="nl-NL" dirty="0"/>
              <a:t> </a:t>
            </a:r>
            <a:r>
              <a:rPr lang="nl-NL" b="1" dirty="0" smtClean="0"/>
              <a:t>Groen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3</a:t>
            </a:r>
            <a:r>
              <a:rPr lang="nl-NL" dirty="0"/>
              <a:t>	+1	 </a:t>
            </a:r>
          </a:p>
          <a:p>
            <a:r>
              <a:rPr lang="nl-NL" dirty="0"/>
              <a:t> </a:t>
            </a:r>
            <a:r>
              <a:rPr lang="nl-NL" b="1" dirty="0" err="1" smtClean="0"/>
              <a:t>sp.a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3</a:t>
            </a:r>
            <a:r>
              <a:rPr lang="nl-NL" dirty="0"/>
              <a:t>	-1	 </a:t>
            </a:r>
          </a:p>
          <a:p>
            <a:r>
              <a:rPr lang="nl-NL" dirty="0"/>
              <a:t> </a:t>
            </a:r>
            <a:r>
              <a:rPr lang="nl-NL" b="1" dirty="0" smtClean="0"/>
              <a:t>N</a:t>
            </a:r>
            <a:r>
              <a:rPr lang="nl-NL" b="1" dirty="0"/>
              <a:t>-VA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3</a:t>
            </a:r>
            <a:r>
              <a:rPr lang="nl-NL" dirty="0"/>
              <a:t>	+2	 </a:t>
            </a:r>
          </a:p>
          <a:p>
            <a:r>
              <a:rPr lang="nl-NL" dirty="0"/>
              <a:t> </a:t>
            </a:r>
            <a:r>
              <a:rPr lang="nl-NL" b="1" dirty="0" smtClean="0"/>
              <a:t>CD</a:t>
            </a:r>
            <a:r>
              <a:rPr lang="nl-NL" b="1" dirty="0"/>
              <a:t>&amp;V</a:t>
            </a:r>
            <a:r>
              <a:rPr lang="nl-NL" dirty="0"/>
              <a:t>	</a:t>
            </a:r>
            <a:r>
              <a:rPr lang="nl-NL" b="1" dirty="0"/>
              <a:t> </a:t>
            </a:r>
            <a:r>
              <a:rPr lang="nl-NL" dirty="0"/>
              <a:t>	</a:t>
            </a:r>
            <a:r>
              <a:rPr lang="nl-NL" b="1" dirty="0"/>
              <a:t>2</a:t>
            </a:r>
            <a:r>
              <a:rPr lang="nl-NL" dirty="0"/>
              <a:t>	-1	 </a:t>
            </a:r>
          </a:p>
          <a:p>
            <a:r>
              <a:rPr lang="nl-NL" dirty="0"/>
              <a:t> </a:t>
            </a:r>
            <a:r>
              <a:rPr lang="nl-NL" b="1" dirty="0" smtClean="0"/>
              <a:t>VLAAMS B</a:t>
            </a:r>
            <a:r>
              <a:rPr lang="nl-NL" dirty="0"/>
              <a:t>	</a:t>
            </a:r>
            <a:r>
              <a:rPr lang="nl-NL" b="1" dirty="0"/>
              <a:t>1</a:t>
            </a:r>
            <a:r>
              <a:rPr lang="nl-NL" dirty="0"/>
              <a:t>	-2	 	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080215" y="2060111"/>
            <a:ext cx="3254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Majorité: 32/62 + 9/17 Total= 89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223588" y="4786272"/>
            <a:ext cx="302588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Négociations en cours: </a:t>
            </a:r>
          </a:p>
          <a:p>
            <a:r>
              <a:rPr lang="fr-FR" sz="2400" dirty="0" smtClean="0"/>
              <a:t>21+12+9= 42;</a:t>
            </a:r>
          </a:p>
          <a:p>
            <a:r>
              <a:rPr lang="fr-FR" sz="2400" dirty="0" smtClean="0"/>
              <a:t>5+3 (</a:t>
            </a:r>
            <a:r>
              <a:rPr lang="fr-FR" sz="2400" dirty="0" err="1" smtClean="0"/>
              <a:t>sp.a</a:t>
            </a:r>
            <a:r>
              <a:rPr lang="fr-FR" sz="2400" dirty="0" smtClean="0"/>
              <a:t>)+2=9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155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Nouveau canton de Rhode-Saint-Genèse</a:t>
            </a:r>
            <a:endParaRPr lang="fr-FR" dirty="0"/>
          </a:p>
        </p:txBody>
      </p:sp>
      <p:pic>
        <p:nvPicPr>
          <p:cNvPr id="3" name="Image 8" descr="infofacilite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718" y="1765809"/>
            <a:ext cx="6386412" cy="483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461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minorités en Belgique en 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Néerlandophones à Bruxelles: </a:t>
            </a:r>
          </a:p>
          <a:p>
            <a:pPr lvl="1"/>
            <a:r>
              <a:rPr lang="fr-FR" dirty="0" smtClean="0"/>
              <a:t>53.379 voix = 9,14% des électeurs inscrits</a:t>
            </a:r>
          </a:p>
          <a:p>
            <a:pPr lvl="1"/>
            <a:r>
              <a:rPr lang="fr-FR" dirty="0" smtClean="0"/>
              <a:t>53.379/4.779.144 = 1,11% des inscrits en Flandre</a:t>
            </a:r>
          </a:p>
          <a:p>
            <a:pPr lvl="1"/>
            <a:r>
              <a:rPr lang="fr-FR" dirty="0" smtClean="0"/>
              <a:t>17/89= 19,1% des sièges garantis au PB</a:t>
            </a:r>
          </a:p>
          <a:p>
            <a:r>
              <a:rPr lang="fr-FR" dirty="0" smtClean="0"/>
              <a:t>Francophones en Flandre</a:t>
            </a:r>
          </a:p>
          <a:p>
            <a:pPr lvl="1"/>
            <a:r>
              <a:rPr lang="fr-FR" dirty="0" smtClean="0"/>
              <a:t>UF: 34.741/4.779.144 = 0,73% des votes flamands</a:t>
            </a:r>
          </a:p>
          <a:p>
            <a:pPr lvl="1"/>
            <a:r>
              <a:rPr lang="fr-FR" dirty="0" smtClean="0"/>
              <a:t>Canton </a:t>
            </a:r>
            <a:r>
              <a:rPr lang="fr-FR" dirty="0" err="1" smtClean="0"/>
              <a:t>Rhode</a:t>
            </a:r>
            <a:r>
              <a:rPr lang="fr-FR" dirty="0" smtClean="0"/>
              <a:t>-St-Genèse, Chambre: </a:t>
            </a:r>
          </a:p>
          <a:p>
            <a:pPr lvl="2"/>
            <a:r>
              <a:rPr lang="fr-FR" dirty="0" smtClean="0"/>
              <a:t>Votes blancs et nuls:	52,6%</a:t>
            </a:r>
          </a:p>
          <a:p>
            <a:pPr lvl="2"/>
            <a:r>
              <a:rPr lang="fr-FR" dirty="0" smtClean="0"/>
              <a:t>Francophones:	48,2% (21.408)</a:t>
            </a:r>
          </a:p>
          <a:p>
            <a:pPr lvl="2"/>
            <a:r>
              <a:rPr lang="fr-FR" dirty="0" smtClean="0"/>
              <a:t>Néerlandophones:	4,5%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726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2072</TotalTime>
  <Words>1331</Words>
  <Application>Microsoft Macintosh PowerPoint</Application>
  <PresentationFormat>Présentation à l'écran (4:3)</PresentationFormat>
  <Paragraphs>717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Spectrum</vt:lpstr>
      <vt:lpstr>Elections: les résultats et les effets</vt:lpstr>
      <vt:lpstr>Elections européennes</vt:lpstr>
      <vt:lpstr>Elections fédérales</vt:lpstr>
      <vt:lpstr>Elections régionales: Wallonie</vt:lpstr>
      <vt:lpstr>Elections régionales: Flandre</vt:lpstr>
      <vt:lpstr>Elections Communauté germanophone</vt:lpstr>
      <vt:lpstr>Elections Région Bruxelles-capitale</vt:lpstr>
      <vt:lpstr>Nouveau canton de Rhode-Saint-Genèse</vt:lpstr>
      <vt:lpstr>Les minorités en Belgique en 2014</vt:lpstr>
      <vt:lpstr>Comparer les résultats Europe-fédéral 7.948.854 &gt; 7.879.874 </vt:lpstr>
      <vt:lpstr>Comparer Eur-Fédé</vt:lpstr>
      <vt:lpstr>Comparer Europe-Régionales: Flandre</vt:lpstr>
      <vt:lpstr>Comparer Eur-Régionales: Wallonie</vt:lpstr>
      <vt:lpstr>Comparer Européennes-Communauté germanophone</vt:lpstr>
      <vt:lpstr>Comparer Européennes Région Bru-Cap</vt:lpstr>
      <vt:lpstr>Comparer dans le temps: déclin des familles politiques traditionnelles </vt:lpstr>
      <vt:lpstr>Comparer dans le temps:  Bruxelles-capitale</vt:lpstr>
      <vt:lpstr>Présentation PowerPoint</vt:lpstr>
      <vt:lpstr>Comparer dans le temps: Flandre</vt:lpstr>
      <vt:lpstr>Présentation PowerPoint</vt:lpstr>
      <vt:lpstr>Comparer dans le temps: Wallonie</vt:lpstr>
      <vt:lpstr>Présentation PowerPoint</vt:lpstr>
      <vt:lpstr>Estimations des mouvements de voix</vt:lpstr>
      <vt:lpstr>Rapport de forces au parlement fédéral</vt:lpstr>
      <vt:lpstr>2014-2019: législatures socio-économiques ou institutionnelles?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Elections: les résultats et les effets</dc:title>
  <dc:creator>Pierre Verjans</dc:creator>
  <cp:lastModifiedBy>Pierre Verjans</cp:lastModifiedBy>
  <cp:revision>30</cp:revision>
  <dcterms:created xsi:type="dcterms:W3CDTF">2014-06-18T05:45:00Z</dcterms:created>
  <dcterms:modified xsi:type="dcterms:W3CDTF">2014-06-20T15:20:29Z</dcterms:modified>
</cp:coreProperties>
</file>