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9" r:id="rId12"/>
    <p:sldId id="281" r:id="rId13"/>
    <p:sldId id="267" r:id="rId14"/>
    <p:sldId id="268" r:id="rId15"/>
    <p:sldId id="269" r:id="rId16"/>
    <p:sldId id="270" r:id="rId17"/>
    <p:sldId id="271" r:id="rId18"/>
    <p:sldId id="280" r:id="rId19"/>
    <p:sldId id="273" r:id="rId20"/>
    <p:sldId id="276" r:id="rId21"/>
    <p:sldId id="277" r:id="rId22"/>
    <p:sldId id="282"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1119" autoAdjust="0"/>
  </p:normalViewPr>
  <p:slideViewPr>
    <p:cSldViewPr>
      <p:cViewPr>
        <p:scale>
          <a:sx n="66" d="100"/>
          <a:sy n="66" d="100"/>
        </p:scale>
        <p:origin x="-145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doughnutChart>
        <c:varyColors val="1"/>
        <c:ser>
          <c:idx val="0"/>
          <c:order val="0"/>
          <c:tx>
            <c:strRef>
              <c:f>Sheet1!$B$1</c:f>
              <c:strCache>
                <c:ptCount val="1"/>
                <c:pt idx="0">
                  <c:v>Edible species</c:v>
                </c:pt>
              </c:strCache>
            </c:strRef>
          </c:tx>
          <c:explosion val="25"/>
          <c:cat>
            <c:strRef>
              <c:f>Sheet1!$A$2:$A$6</c:f>
              <c:strCache>
                <c:ptCount val="5"/>
                <c:pt idx="0">
                  <c:v>Africa (524)</c:v>
                </c:pt>
                <c:pt idx="1">
                  <c:v>Asia (349)</c:v>
                </c:pt>
                <c:pt idx="2">
                  <c:v>America (679)</c:v>
                </c:pt>
                <c:pt idx="3">
                  <c:v>Europe (41)</c:v>
                </c:pt>
                <c:pt idx="4">
                  <c:v>Australia (152)</c:v>
                </c:pt>
              </c:strCache>
            </c:strRef>
          </c:cat>
          <c:val>
            <c:numRef>
              <c:f>Sheet1!$B$2:$B$6</c:f>
              <c:numCache>
                <c:formatCode>General</c:formatCode>
                <c:ptCount val="5"/>
                <c:pt idx="0">
                  <c:v>524</c:v>
                </c:pt>
                <c:pt idx="1">
                  <c:v>349</c:v>
                </c:pt>
                <c:pt idx="2">
                  <c:v>679</c:v>
                </c:pt>
                <c:pt idx="3">
                  <c:v>41</c:v>
                </c:pt>
                <c:pt idx="4">
                  <c:v>152</c:v>
                </c:pt>
              </c:numCache>
            </c:numRef>
          </c:val>
        </c:ser>
        <c:dLbls>
          <c:showLegendKey val="0"/>
          <c:showVal val="0"/>
          <c:showCatName val="0"/>
          <c:showSerName val="0"/>
          <c:showPercent val="0"/>
          <c:showBubbleSize val="0"/>
          <c:showLeaderLines val="0"/>
        </c:dLbls>
        <c:firstSliceAng val="0"/>
        <c:holeSize val="50"/>
      </c:doughnut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doughnutChart>
        <c:varyColors val="1"/>
        <c:ser>
          <c:idx val="0"/>
          <c:order val="0"/>
          <c:tx>
            <c:strRef>
              <c:f>Sheet1!$B$1</c:f>
              <c:strCache>
                <c:ptCount val="1"/>
                <c:pt idx="0">
                  <c:v>%</c:v>
                </c:pt>
              </c:strCache>
            </c:strRef>
          </c:tx>
          <c:explosion val="25"/>
          <c:dLbls>
            <c:showLegendKey val="0"/>
            <c:showVal val="0"/>
            <c:showCatName val="0"/>
            <c:showSerName val="0"/>
            <c:showPercent val="1"/>
            <c:showBubbleSize val="0"/>
            <c:showLeaderLines val="1"/>
          </c:dLbls>
          <c:cat>
            <c:strRef>
              <c:f>Sheet1!$A$2:$A$6</c:f>
              <c:strCache>
                <c:ptCount val="5"/>
                <c:pt idx="0">
                  <c:v>Beetles</c:v>
                </c:pt>
                <c:pt idx="1">
                  <c:v>Caterpillars</c:v>
                </c:pt>
                <c:pt idx="2">
                  <c:v>Bees, Ants and Wasps</c:v>
                </c:pt>
                <c:pt idx="3">
                  <c:v>Grasshoppers, Locusts and Crickets</c:v>
                </c:pt>
                <c:pt idx="4">
                  <c:v>Others</c:v>
                </c:pt>
              </c:strCache>
            </c:strRef>
          </c:cat>
          <c:val>
            <c:numRef>
              <c:f>Sheet1!$B$2:$B$6</c:f>
              <c:numCache>
                <c:formatCode>General</c:formatCode>
                <c:ptCount val="5"/>
                <c:pt idx="0">
                  <c:v>31</c:v>
                </c:pt>
                <c:pt idx="1">
                  <c:v>18</c:v>
                </c:pt>
                <c:pt idx="2">
                  <c:v>14</c:v>
                </c:pt>
                <c:pt idx="3">
                  <c:v>13</c:v>
                </c:pt>
                <c:pt idx="4">
                  <c:v>24</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Proximate</a:t>
            </a:r>
            <a:r>
              <a:rPr lang="en-US" baseline="0" dirty="0" smtClean="0"/>
              <a:t> Nutritional Composition of Some Grasshoppers Species</a:t>
            </a:r>
            <a:endParaRPr lang="en-IN" dirty="0"/>
          </a:p>
        </c:rich>
      </c:tx>
      <c:layout>
        <c:manualLayout>
          <c:xMode val="edge"/>
          <c:yMode val="edge"/>
          <c:x val="0.41882086614173247"/>
          <c:y val="0"/>
        </c:manualLayout>
      </c:layout>
      <c:overlay val="0"/>
    </c:title>
    <c:autoTitleDeleted val="0"/>
    <c:plotArea>
      <c:layout/>
      <c:barChart>
        <c:barDir val="col"/>
        <c:grouping val="clustered"/>
        <c:varyColors val="0"/>
        <c:ser>
          <c:idx val="0"/>
          <c:order val="0"/>
          <c:tx>
            <c:strRef>
              <c:f>Sheet1!$B$1</c:f>
              <c:strCache>
                <c:ptCount val="1"/>
                <c:pt idx="0">
                  <c:v>Ruspolia differens (green)</c:v>
                </c:pt>
              </c:strCache>
            </c:strRef>
          </c:tx>
          <c:invertIfNegative val="0"/>
          <c:cat>
            <c:strRef>
              <c:f>Sheet1!$A$2:$A$6</c:f>
              <c:strCache>
                <c:ptCount val="5"/>
                <c:pt idx="0">
                  <c:v>Proteins</c:v>
                </c:pt>
                <c:pt idx="1">
                  <c:v>Lipids</c:v>
                </c:pt>
                <c:pt idx="2">
                  <c:v>Fibre</c:v>
                </c:pt>
                <c:pt idx="3">
                  <c:v>NFE</c:v>
                </c:pt>
                <c:pt idx="4">
                  <c:v>Ash</c:v>
                </c:pt>
              </c:strCache>
            </c:strRef>
          </c:cat>
          <c:val>
            <c:numRef>
              <c:f>Sheet1!$B$2:$B$6</c:f>
              <c:numCache>
                <c:formatCode>General</c:formatCode>
                <c:ptCount val="5"/>
                <c:pt idx="0">
                  <c:v>43.1</c:v>
                </c:pt>
                <c:pt idx="1">
                  <c:v>48.2</c:v>
                </c:pt>
                <c:pt idx="2">
                  <c:v>3.9</c:v>
                </c:pt>
                <c:pt idx="3">
                  <c:v>0</c:v>
                </c:pt>
                <c:pt idx="4">
                  <c:v>2.8</c:v>
                </c:pt>
              </c:numCache>
            </c:numRef>
          </c:val>
        </c:ser>
        <c:ser>
          <c:idx val="1"/>
          <c:order val="1"/>
          <c:tx>
            <c:strRef>
              <c:f>Sheet1!$C$1</c:f>
              <c:strCache>
                <c:ptCount val="1"/>
                <c:pt idx="0">
                  <c:v>Sphenarium mexicanum</c:v>
                </c:pt>
              </c:strCache>
            </c:strRef>
          </c:tx>
          <c:invertIfNegative val="0"/>
          <c:cat>
            <c:strRef>
              <c:f>Sheet1!$A$2:$A$6</c:f>
              <c:strCache>
                <c:ptCount val="5"/>
                <c:pt idx="0">
                  <c:v>Proteins</c:v>
                </c:pt>
                <c:pt idx="1">
                  <c:v>Lipids</c:v>
                </c:pt>
                <c:pt idx="2">
                  <c:v>Fibre</c:v>
                </c:pt>
                <c:pt idx="3">
                  <c:v>NFE</c:v>
                </c:pt>
                <c:pt idx="4">
                  <c:v>Ash</c:v>
                </c:pt>
              </c:strCache>
            </c:strRef>
          </c:cat>
          <c:val>
            <c:numRef>
              <c:f>Sheet1!$C$2:$C$6</c:f>
              <c:numCache>
                <c:formatCode>General</c:formatCode>
                <c:ptCount val="5"/>
                <c:pt idx="0">
                  <c:v>62.1</c:v>
                </c:pt>
                <c:pt idx="1">
                  <c:v>10.8</c:v>
                </c:pt>
                <c:pt idx="2">
                  <c:v>4.0599999999999996</c:v>
                </c:pt>
                <c:pt idx="3">
                  <c:v>22.64</c:v>
                </c:pt>
                <c:pt idx="4">
                  <c:v>0.34</c:v>
                </c:pt>
              </c:numCache>
            </c:numRef>
          </c:val>
        </c:ser>
        <c:ser>
          <c:idx val="2"/>
          <c:order val="2"/>
          <c:tx>
            <c:strRef>
              <c:f>Sheet1!$D$1</c:f>
              <c:strCache>
                <c:ptCount val="1"/>
                <c:pt idx="0">
                  <c:v>Arphia fallax</c:v>
                </c:pt>
              </c:strCache>
            </c:strRef>
          </c:tx>
          <c:invertIfNegative val="0"/>
          <c:cat>
            <c:strRef>
              <c:f>Sheet1!$A$2:$A$6</c:f>
              <c:strCache>
                <c:ptCount val="5"/>
                <c:pt idx="0">
                  <c:v>Proteins</c:v>
                </c:pt>
                <c:pt idx="1">
                  <c:v>Lipids</c:v>
                </c:pt>
                <c:pt idx="2">
                  <c:v>Fibre</c:v>
                </c:pt>
                <c:pt idx="3">
                  <c:v>NFE</c:v>
                </c:pt>
                <c:pt idx="4">
                  <c:v>Ash</c:v>
                </c:pt>
              </c:strCache>
            </c:strRef>
          </c:cat>
          <c:val>
            <c:numRef>
              <c:f>Sheet1!$D$2:$D$6</c:f>
              <c:numCache>
                <c:formatCode>General</c:formatCode>
                <c:ptCount val="5"/>
                <c:pt idx="0">
                  <c:v>71.3</c:v>
                </c:pt>
                <c:pt idx="1">
                  <c:v>6.52</c:v>
                </c:pt>
                <c:pt idx="2">
                  <c:v>11.58</c:v>
                </c:pt>
                <c:pt idx="3">
                  <c:v>8.11</c:v>
                </c:pt>
                <c:pt idx="4">
                  <c:v>2.4099999999999997</c:v>
                </c:pt>
              </c:numCache>
            </c:numRef>
          </c:val>
        </c:ser>
        <c:ser>
          <c:idx val="3"/>
          <c:order val="3"/>
          <c:tx>
            <c:strRef>
              <c:f>Sheet1!$E$1</c:f>
              <c:strCache>
                <c:ptCount val="1"/>
                <c:pt idx="0">
                  <c:v>Romalea colorata</c:v>
                </c:pt>
              </c:strCache>
            </c:strRef>
          </c:tx>
          <c:invertIfNegative val="0"/>
          <c:cat>
            <c:strRef>
              <c:f>Sheet1!$A$2:$A$6</c:f>
              <c:strCache>
                <c:ptCount val="5"/>
                <c:pt idx="0">
                  <c:v>Proteins</c:v>
                </c:pt>
                <c:pt idx="1">
                  <c:v>Lipids</c:v>
                </c:pt>
                <c:pt idx="2">
                  <c:v>Fibre</c:v>
                </c:pt>
                <c:pt idx="3">
                  <c:v>NFE</c:v>
                </c:pt>
                <c:pt idx="4">
                  <c:v>Ash</c:v>
                </c:pt>
              </c:strCache>
            </c:strRef>
          </c:cat>
          <c:val>
            <c:numRef>
              <c:f>Sheet1!$E$2:$E$6</c:f>
              <c:numCache>
                <c:formatCode>General</c:formatCode>
                <c:ptCount val="5"/>
                <c:pt idx="0">
                  <c:v>72.7</c:v>
                </c:pt>
                <c:pt idx="1">
                  <c:v>16.3</c:v>
                </c:pt>
                <c:pt idx="2">
                  <c:v>6.33</c:v>
                </c:pt>
                <c:pt idx="3">
                  <c:v>0</c:v>
                </c:pt>
                <c:pt idx="4">
                  <c:v>4.6399999999999997</c:v>
                </c:pt>
              </c:numCache>
            </c:numRef>
          </c:val>
        </c:ser>
        <c:dLbls>
          <c:showLegendKey val="0"/>
          <c:showVal val="0"/>
          <c:showCatName val="0"/>
          <c:showSerName val="0"/>
          <c:showPercent val="0"/>
          <c:showBubbleSize val="0"/>
        </c:dLbls>
        <c:gapWidth val="150"/>
        <c:axId val="118258176"/>
        <c:axId val="37734080"/>
      </c:barChart>
      <c:catAx>
        <c:axId val="118258176"/>
        <c:scaling>
          <c:orientation val="minMax"/>
        </c:scaling>
        <c:delete val="0"/>
        <c:axPos val="b"/>
        <c:majorTickMark val="none"/>
        <c:minorTickMark val="none"/>
        <c:tickLblPos val="nextTo"/>
        <c:crossAx val="37734080"/>
        <c:crosses val="autoZero"/>
        <c:auto val="1"/>
        <c:lblAlgn val="ctr"/>
        <c:lblOffset val="100"/>
        <c:noMultiLvlLbl val="0"/>
      </c:catAx>
      <c:valAx>
        <c:axId val="37734080"/>
        <c:scaling>
          <c:orientation val="minMax"/>
        </c:scaling>
        <c:delete val="1"/>
        <c:axPos val="l"/>
        <c:majorGridlines/>
        <c:title>
          <c:tx>
            <c:rich>
              <a:bodyPr/>
              <a:lstStyle/>
              <a:p>
                <a:pPr>
                  <a:defRPr/>
                </a:pPr>
                <a:r>
                  <a:rPr lang="en-US" dirty="0" smtClean="0"/>
                  <a:t>Percentage</a:t>
                </a:r>
                <a:endParaRPr lang="en-IN" dirty="0"/>
              </a:p>
            </c:rich>
          </c:tx>
          <c:layout>
            <c:manualLayout>
              <c:xMode val="edge"/>
              <c:yMode val="edge"/>
              <c:x val="0.27153212370192853"/>
              <c:y val="0.33208622819206457"/>
            </c:manualLayout>
          </c:layout>
          <c:overlay val="0"/>
        </c:title>
        <c:numFmt formatCode="General" sourceLinked="1"/>
        <c:majorTickMark val="none"/>
        <c:minorTickMark val="none"/>
        <c:tickLblPos val="none"/>
        <c:crossAx val="118258176"/>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 SFA, MUFA &amp; PUFA in Some Edible Grasshopper Species</a:t>
            </a:r>
          </a:p>
        </c:rich>
      </c:tx>
      <c:layout/>
      <c:overlay val="0"/>
    </c:title>
    <c:autoTitleDeleted val="0"/>
    <c:plotArea>
      <c:layout/>
      <c:barChart>
        <c:barDir val="col"/>
        <c:grouping val="clustered"/>
        <c:varyColors val="0"/>
        <c:ser>
          <c:idx val="0"/>
          <c:order val="0"/>
          <c:tx>
            <c:strRef>
              <c:f>Sheet1!$B$1</c:f>
              <c:strCache>
                <c:ptCount val="1"/>
                <c:pt idx="0">
                  <c:v>SFA</c:v>
                </c:pt>
              </c:strCache>
            </c:strRef>
          </c:tx>
          <c:invertIfNegative val="0"/>
          <c:cat>
            <c:strRef>
              <c:f>Sheet1!$A$2:$A$5</c:f>
              <c:strCache>
                <c:ptCount val="4"/>
                <c:pt idx="0">
                  <c:v>Chondracis roseapbrunner</c:v>
                </c:pt>
                <c:pt idx="1">
                  <c:v>Homorocoryphus nitidulus</c:v>
                </c:pt>
                <c:pt idx="2">
                  <c:v>Ruspolia differens (green)</c:v>
                </c:pt>
                <c:pt idx="3">
                  <c:v>Ruspolia differens (brown)</c:v>
                </c:pt>
              </c:strCache>
            </c:strRef>
          </c:cat>
          <c:val>
            <c:numRef>
              <c:f>Sheet1!$B$2:$B$5</c:f>
              <c:numCache>
                <c:formatCode>General</c:formatCode>
                <c:ptCount val="4"/>
                <c:pt idx="0">
                  <c:v>26.5</c:v>
                </c:pt>
                <c:pt idx="1">
                  <c:v>0.59</c:v>
                </c:pt>
                <c:pt idx="2">
                  <c:v>38.300000000000004</c:v>
                </c:pt>
                <c:pt idx="3">
                  <c:v>38.9</c:v>
                </c:pt>
              </c:numCache>
            </c:numRef>
          </c:val>
        </c:ser>
        <c:ser>
          <c:idx val="1"/>
          <c:order val="1"/>
          <c:tx>
            <c:strRef>
              <c:f>Sheet1!$C$1</c:f>
              <c:strCache>
                <c:ptCount val="1"/>
                <c:pt idx="0">
                  <c:v>MUFA</c:v>
                </c:pt>
              </c:strCache>
            </c:strRef>
          </c:tx>
          <c:invertIfNegative val="0"/>
          <c:cat>
            <c:strRef>
              <c:f>Sheet1!$A$2:$A$5</c:f>
              <c:strCache>
                <c:ptCount val="4"/>
                <c:pt idx="0">
                  <c:v>Chondracis roseapbrunner</c:v>
                </c:pt>
                <c:pt idx="1">
                  <c:v>Homorocoryphus nitidulus</c:v>
                </c:pt>
                <c:pt idx="2">
                  <c:v>Ruspolia differens (green)</c:v>
                </c:pt>
                <c:pt idx="3">
                  <c:v>Ruspolia differens (brown)</c:v>
                </c:pt>
              </c:strCache>
            </c:strRef>
          </c:cat>
          <c:val>
            <c:numRef>
              <c:f>Sheet1!$C$2:$C$5</c:f>
              <c:numCache>
                <c:formatCode>General</c:formatCode>
                <c:ptCount val="4"/>
                <c:pt idx="0">
                  <c:v>21.2</c:v>
                </c:pt>
                <c:pt idx="1">
                  <c:v>34.760000000000012</c:v>
                </c:pt>
                <c:pt idx="2">
                  <c:v>26.5</c:v>
                </c:pt>
                <c:pt idx="3">
                  <c:v>26.3</c:v>
                </c:pt>
              </c:numCache>
            </c:numRef>
          </c:val>
        </c:ser>
        <c:ser>
          <c:idx val="2"/>
          <c:order val="2"/>
          <c:tx>
            <c:strRef>
              <c:f>Sheet1!$D$1</c:f>
              <c:strCache>
                <c:ptCount val="1"/>
                <c:pt idx="0">
                  <c:v>PUFA</c:v>
                </c:pt>
              </c:strCache>
            </c:strRef>
          </c:tx>
          <c:invertIfNegative val="0"/>
          <c:cat>
            <c:strRef>
              <c:f>Sheet1!$A$2:$A$5</c:f>
              <c:strCache>
                <c:ptCount val="4"/>
                <c:pt idx="0">
                  <c:v>Chondracis roseapbrunner</c:v>
                </c:pt>
                <c:pt idx="1">
                  <c:v>Homorocoryphus nitidulus</c:v>
                </c:pt>
                <c:pt idx="2">
                  <c:v>Ruspolia differens (green)</c:v>
                </c:pt>
                <c:pt idx="3">
                  <c:v>Ruspolia differens (brown)</c:v>
                </c:pt>
              </c:strCache>
            </c:strRef>
          </c:cat>
          <c:val>
            <c:numRef>
              <c:f>Sheet1!$D$2:$D$5</c:f>
              <c:numCache>
                <c:formatCode>General</c:formatCode>
                <c:ptCount val="4"/>
                <c:pt idx="0">
                  <c:v>52.4</c:v>
                </c:pt>
                <c:pt idx="1">
                  <c:v>62.4</c:v>
                </c:pt>
                <c:pt idx="2">
                  <c:v>34.4</c:v>
                </c:pt>
                <c:pt idx="3">
                  <c:v>33.700000000000003</c:v>
                </c:pt>
              </c:numCache>
            </c:numRef>
          </c:val>
        </c:ser>
        <c:dLbls>
          <c:showLegendKey val="0"/>
          <c:showVal val="0"/>
          <c:showCatName val="0"/>
          <c:showSerName val="0"/>
          <c:showPercent val="0"/>
          <c:showBubbleSize val="0"/>
        </c:dLbls>
        <c:gapWidth val="150"/>
        <c:axId val="34606592"/>
        <c:axId val="37737536"/>
      </c:barChart>
      <c:catAx>
        <c:axId val="34606592"/>
        <c:scaling>
          <c:orientation val="minMax"/>
        </c:scaling>
        <c:delete val="0"/>
        <c:axPos val="b"/>
        <c:majorTickMark val="none"/>
        <c:minorTickMark val="none"/>
        <c:tickLblPos val="nextTo"/>
        <c:crossAx val="37737536"/>
        <c:crosses val="autoZero"/>
        <c:auto val="1"/>
        <c:lblAlgn val="ctr"/>
        <c:lblOffset val="100"/>
        <c:noMultiLvlLbl val="0"/>
      </c:catAx>
      <c:valAx>
        <c:axId val="37737536"/>
        <c:scaling>
          <c:orientation val="minMax"/>
        </c:scaling>
        <c:delete val="1"/>
        <c:axPos val="l"/>
        <c:majorGridlines/>
        <c:title>
          <c:tx>
            <c:rich>
              <a:bodyPr/>
              <a:lstStyle/>
              <a:p>
                <a:pPr>
                  <a:defRPr/>
                </a:pPr>
                <a:r>
                  <a:rPr lang="en-US"/>
                  <a:t>Percentage</a:t>
                </a:r>
                <a:endParaRPr lang="en-IN"/>
              </a:p>
            </c:rich>
          </c:tx>
          <c:layout>
            <c:manualLayout>
              <c:xMode val="edge"/>
              <c:yMode val="edge"/>
              <c:x val="5.8997050147492645E-2"/>
              <c:y val="0.15876282510140788"/>
            </c:manualLayout>
          </c:layout>
          <c:overlay val="0"/>
        </c:title>
        <c:numFmt formatCode="General" sourceLinked="1"/>
        <c:majorTickMark val="none"/>
        <c:minorTickMark val="none"/>
        <c:tickLblPos val="none"/>
        <c:crossAx val="34606592"/>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B751D-6490-4D56-800E-AECA3B17D1CF}"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n-US"/>
        </a:p>
      </dgm:t>
    </dgm:pt>
    <dgm:pt modelId="{2E07650D-7517-4614-9695-2667C14FB3BB}">
      <dgm:prSet phldrT="[Text]"/>
      <dgm:spPr/>
      <dgm:t>
        <a:bodyPr/>
        <a:lstStyle/>
        <a:p>
          <a:r>
            <a:rPr lang="en-US" b="0" dirty="0" smtClean="0">
              <a:solidFill>
                <a:schemeClr val="tx1"/>
              </a:solidFill>
            </a:rPr>
            <a:t>Bioaccumulation- specially heavy metals</a:t>
          </a:r>
          <a:endParaRPr lang="en-US" b="0" dirty="0">
            <a:solidFill>
              <a:schemeClr val="tx1"/>
            </a:solidFill>
          </a:endParaRPr>
        </a:p>
      </dgm:t>
    </dgm:pt>
    <dgm:pt modelId="{C29AB518-DAD8-4581-A4EB-B290A7FAD288}" type="parTrans" cxnId="{9EB9672A-4EF8-4757-8FAB-2B18FAE11DB4}">
      <dgm:prSet/>
      <dgm:spPr/>
      <dgm:t>
        <a:bodyPr/>
        <a:lstStyle/>
        <a:p>
          <a:endParaRPr lang="en-US" b="0">
            <a:solidFill>
              <a:schemeClr val="tx1"/>
            </a:solidFill>
          </a:endParaRPr>
        </a:p>
      </dgm:t>
    </dgm:pt>
    <dgm:pt modelId="{92D2120F-1763-4E2E-9CCB-584F4A8BA64B}" type="sibTrans" cxnId="{9EB9672A-4EF8-4757-8FAB-2B18FAE11DB4}">
      <dgm:prSet/>
      <dgm:spPr/>
      <dgm:t>
        <a:bodyPr/>
        <a:lstStyle/>
        <a:p>
          <a:endParaRPr lang="en-US" b="0">
            <a:solidFill>
              <a:schemeClr val="tx1"/>
            </a:solidFill>
          </a:endParaRPr>
        </a:p>
      </dgm:t>
    </dgm:pt>
    <dgm:pt modelId="{6E0BDC7B-644E-49BE-984B-B739C3194101}">
      <dgm:prSet phldrT="[Text]"/>
      <dgm:spPr/>
      <dgm:t>
        <a:bodyPr/>
        <a:lstStyle/>
        <a:p>
          <a:r>
            <a:rPr lang="en-US" b="0" dirty="0" smtClean="0">
              <a:solidFill>
                <a:schemeClr val="tx1"/>
              </a:solidFill>
            </a:rPr>
            <a:t>Some grasshoppers (</a:t>
          </a:r>
          <a:r>
            <a:rPr lang="en-US" b="0" i="1" dirty="0" err="1" smtClean="0">
              <a:solidFill>
                <a:schemeClr val="tx1"/>
              </a:solidFill>
            </a:rPr>
            <a:t>Zonocerus</a:t>
          </a:r>
          <a:r>
            <a:rPr lang="en-US" b="0" i="1" dirty="0" smtClean="0">
              <a:solidFill>
                <a:schemeClr val="tx1"/>
              </a:solidFill>
            </a:rPr>
            <a:t> </a:t>
          </a:r>
          <a:r>
            <a:rPr lang="en-US" b="0" i="1" dirty="0" err="1" smtClean="0">
              <a:solidFill>
                <a:schemeClr val="tx1"/>
              </a:solidFill>
            </a:rPr>
            <a:t>variegtus</a:t>
          </a:r>
          <a:r>
            <a:rPr lang="en-US" b="0" i="0" dirty="0" smtClean="0">
              <a:solidFill>
                <a:schemeClr val="tx1"/>
              </a:solidFill>
            </a:rPr>
            <a:t> nymphs) </a:t>
          </a:r>
          <a:r>
            <a:rPr lang="en-US" b="0" dirty="0" smtClean="0">
              <a:solidFill>
                <a:schemeClr val="tx1"/>
              </a:solidFill>
            </a:rPr>
            <a:t>are toxic- proper cooking required</a:t>
          </a:r>
          <a:endParaRPr lang="en-US" b="0" dirty="0">
            <a:solidFill>
              <a:schemeClr val="tx1"/>
            </a:solidFill>
          </a:endParaRPr>
        </a:p>
      </dgm:t>
    </dgm:pt>
    <dgm:pt modelId="{BEDCBF35-3B1C-42B1-8448-77522E1983CD}" type="parTrans" cxnId="{6F79F7A8-2106-475A-9FD9-0796CA35BE04}">
      <dgm:prSet/>
      <dgm:spPr/>
      <dgm:t>
        <a:bodyPr/>
        <a:lstStyle/>
        <a:p>
          <a:endParaRPr lang="en-US" b="0">
            <a:solidFill>
              <a:schemeClr val="tx1"/>
            </a:solidFill>
          </a:endParaRPr>
        </a:p>
      </dgm:t>
    </dgm:pt>
    <dgm:pt modelId="{761F249A-780C-4BA2-9AA1-9996AD806AB4}" type="sibTrans" cxnId="{6F79F7A8-2106-475A-9FD9-0796CA35BE04}">
      <dgm:prSet/>
      <dgm:spPr/>
      <dgm:t>
        <a:bodyPr/>
        <a:lstStyle/>
        <a:p>
          <a:endParaRPr lang="en-US" b="0">
            <a:solidFill>
              <a:schemeClr val="tx1"/>
            </a:solidFill>
          </a:endParaRPr>
        </a:p>
      </dgm:t>
    </dgm:pt>
    <dgm:pt modelId="{A1AB32A1-BD0D-4F3E-9CC6-80CD6444B08C}">
      <dgm:prSet phldrT="[Text]"/>
      <dgm:spPr/>
      <dgm:t>
        <a:bodyPr/>
        <a:lstStyle/>
        <a:p>
          <a:r>
            <a:rPr lang="en-US" b="0" dirty="0" smtClean="0">
              <a:solidFill>
                <a:schemeClr val="tx1"/>
              </a:solidFill>
            </a:rPr>
            <a:t>Legs need to be removed- else surgery required after ingestion</a:t>
          </a:r>
          <a:endParaRPr lang="en-US" b="0" dirty="0">
            <a:solidFill>
              <a:schemeClr val="tx1"/>
            </a:solidFill>
          </a:endParaRPr>
        </a:p>
      </dgm:t>
    </dgm:pt>
    <dgm:pt modelId="{13D4EB5D-A15E-48AD-AA46-6612DFD4D3F6}" type="parTrans" cxnId="{45218FAD-CA89-4747-AEE2-9C4500DBDEBD}">
      <dgm:prSet/>
      <dgm:spPr/>
      <dgm:t>
        <a:bodyPr/>
        <a:lstStyle/>
        <a:p>
          <a:endParaRPr lang="en-US" b="0">
            <a:solidFill>
              <a:schemeClr val="tx1"/>
            </a:solidFill>
          </a:endParaRPr>
        </a:p>
      </dgm:t>
    </dgm:pt>
    <dgm:pt modelId="{BE8C7F46-D451-47E1-B917-A4D310614742}" type="sibTrans" cxnId="{45218FAD-CA89-4747-AEE2-9C4500DBDEBD}">
      <dgm:prSet/>
      <dgm:spPr/>
      <dgm:t>
        <a:bodyPr/>
        <a:lstStyle/>
        <a:p>
          <a:endParaRPr lang="en-US" b="0">
            <a:solidFill>
              <a:schemeClr val="tx1"/>
            </a:solidFill>
          </a:endParaRPr>
        </a:p>
      </dgm:t>
    </dgm:pt>
    <dgm:pt modelId="{D3528E4E-9DC8-4419-A825-244DE78BDFDB}" type="pres">
      <dgm:prSet presAssocID="{681B751D-6490-4D56-800E-AECA3B17D1CF}" presName="Name0" presStyleCnt="0">
        <dgm:presLayoutVars>
          <dgm:chMax val="7"/>
          <dgm:chPref val="7"/>
          <dgm:dir/>
        </dgm:presLayoutVars>
      </dgm:prSet>
      <dgm:spPr/>
      <dgm:t>
        <a:bodyPr/>
        <a:lstStyle/>
        <a:p>
          <a:endParaRPr lang="en-US"/>
        </a:p>
      </dgm:t>
    </dgm:pt>
    <dgm:pt modelId="{639FE31B-881B-4036-B92A-338DE230F4C8}" type="pres">
      <dgm:prSet presAssocID="{681B751D-6490-4D56-800E-AECA3B17D1CF}" presName="Name1" presStyleCnt="0"/>
      <dgm:spPr/>
    </dgm:pt>
    <dgm:pt modelId="{CAF470DC-1CBC-4E19-9BC9-BE32D3AC7EAE}" type="pres">
      <dgm:prSet presAssocID="{681B751D-6490-4D56-800E-AECA3B17D1CF}" presName="cycle" presStyleCnt="0"/>
      <dgm:spPr/>
    </dgm:pt>
    <dgm:pt modelId="{3EDE5CED-A3FA-4DF1-B1A3-B04D869C8FE8}" type="pres">
      <dgm:prSet presAssocID="{681B751D-6490-4D56-800E-AECA3B17D1CF}" presName="srcNode" presStyleLbl="node1" presStyleIdx="0" presStyleCnt="3"/>
      <dgm:spPr/>
    </dgm:pt>
    <dgm:pt modelId="{DA189681-E038-494B-9AA7-E0BC42452458}" type="pres">
      <dgm:prSet presAssocID="{681B751D-6490-4D56-800E-AECA3B17D1CF}" presName="conn" presStyleLbl="parChTrans1D2" presStyleIdx="0" presStyleCnt="1"/>
      <dgm:spPr/>
      <dgm:t>
        <a:bodyPr/>
        <a:lstStyle/>
        <a:p>
          <a:endParaRPr lang="en-US"/>
        </a:p>
      </dgm:t>
    </dgm:pt>
    <dgm:pt modelId="{976FF92A-6EFC-4DD3-9906-0D19C44E59B1}" type="pres">
      <dgm:prSet presAssocID="{681B751D-6490-4D56-800E-AECA3B17D1CF}" presName="extraNode" presStyleLbl="node1" presStyleIdx="0" presStyleCnt="3"/>
      <dgm:spPr/>
    </dgm:pt>
    <dgm:pt modelId="{DD922209-1E5A-4B30-9388-E2783F7E8222}" type="pres">
      <dgm:prSet presAssocID="{681B751D-6490-4D56-800E-AECA3B17D1CF}" presName="dstNode" presStyleLbl="node1" presStyleIdx="0" presStyleCnt="3"/>
      <dgm:spPr/>
    </dgm:pt>
    <dgm:pt modelId="{31AF88C1-1D0F-443C-955E-0A76FE21D126}" type="pres">
      <dgm:prSet presAssocID="{2E07650D-7517-4614-9695-2667C14FB3BB}" presName="text_1" presStyleLbl="node1" presStyleIdx="0" presStyleCnt="3">
        <dgm:presLayoutVars>
          <dgm:bulletEnabled val="1"/>
        </dgm:presLayoutVars>
      </dgm:prSet>
      <dgm:spPr/>
      <dgm:t>
        <a:bodyPr/>
        <a:lstStyle/>
        <a:p>
          <a:endParaRPr lang="en-US"/>
        </a:p>
      </dgm:t>
    </dgm:pt>
    <dgm:pt modelId="{FB8BEAE1-011A-41BB-87C0-7B41B0619DC2}" type="pres">
      <dgm:prSet presAssocID="{2E07650D-7517-4614-9695-2667C14FB3BB}" presName="accent_1" presStyleCnt="0"/>
      <dgm:spPr/>
    </dgm:pt>
    <dgm:pt modelId="{2FA14408-B99C-46F0-8F31-1D6E6DEDBAAB}" type="pres">
      <dgm:prSet presAssocID="{2E07650D-7517-4614-9695-2667C14FB3BB}" presName="accentRepeatNode" presStyleLbl="solidFgAcc1" presStyleIdx="0" presStyleCnt="3"/>
      <dgm:spPr/>
    </dgm:pt>
    <dgm:pt modelId="{1439A809-BA82-4EBB-9F1B-8FAAB36FBA06}" type="pres">
      <dgm:prSet presAssocID="{6E0BDC7B-644E-49BE-984B-B739C3194101}" presName="text_2" presStyleLbl="node1" presStyleIdx="1" presStyleCnt="3">
        <dgm:presLayoutVars>
          <dgm:bulletEnabled val="1"/>
        </dgm:presLayoutVars>
      </dgm:prSet>
      <dgm:spPr/>
      <dgm:t>
        <a:bodyPr/>
        <a:lstStyle/>
        <a:p>
          <a:endParaRPr lang="en-US"/>
        </a:p>
      </dgm:t>
    </dgm:pt>
    <dgm:pt modelId="{EE3AF3F1-8564-49F3-A4B2-A9DF6A593F38}" type="pres">
      <dgm:prSet presAssocID="{6E0BDC7B-644E-49BE-984B-B739C3194101}" presName="accent_2" presStyleCnt="0"/>
      <dgm:spPr/>
    </dgm:pt>
    <dgm:pt modelId="{38F322D3-1216-415A-841F-01033C3B7B17}" type="pres">
      <dgm:prSet presAssocID="{6E0BDC7B-644E-49BE-984B-B739C3194101}" presName="accentRepeatNode" presStyleLbl="solidFgAcc1" presStyleIdx="1" presStyleCnt="3"/>
      <dgm:spPr/>
    </dgm:pt>
    <dgm:pt modelId="{7D41266A-2AF3-46B7-8D59-B235D0793D23}" type="pres">
      <dgm:prSet presAssocID="{A1AB32A1-BD0D-4F3E-9CC6-80CD6444B08C}" presName="text_3" presStyleLbl="node1" presStyleIdx="2" presStyleCnt="3">
        <dgm:presLayoutVars>
          <dgm:bulletEnabled val="1"/>
        </dgm:presLayoutVars>
      </dgm:prSet>
      <dgm:spPr/>
      <dgm:t>
        <a:bodyPr/>
        <a:lstStyle/>
        <a:p>
          <a:endParaRPr lang="en-US"/>
        </a:p>
      </dgm:t>
    </dgm:pt>
    <dgm:pt modelId="{29B6E345-766B-4CA4-B994-8B5BA0768BFE}" type="pres">
      <dgm:prSet presAssocID="{A1AB32A1-BD0D-4F3E-9CC6-80CD6444B08C}" presName="accent_3" presStyleCnt="0"/>
      <dgm:spPr/>
    </dgm:pt>
    <dgm:pt modelId="{0AD72478-2BA5-4417-B9E4-6534D6017151}" type="pres">
      <dgm:prSet presAssocID="{A1AB32A1-BD0D-4F3E-9CC6-80CD6444B08C}" presName="accentRepeatNode" presStyleLbl="solidFgAcc1" presStyleIdx="2" presStyleCnt="3"/>
      <dgm:spPr/>
    </dgm:pt>
  </dgm:ptLst>
  <dgm:cxnLst>
    <dgm:cxn modelId="{9EB9672A-4EF8-4757-8FAB-2B18FAE11DB4}" srcId="{681B751D-6490-4D56-800E-AECA3B17D1CF}" destId="{2E07650D-7517-4614-9695-2667C14FB3BB}" srcOrd="0" destOrd="0" parTransId="{C29AB518-DAD8-4581-A4EB-B290A7FAD288}" sibTransId="{92D2120F-1763-4E2E-9CCB-584F4A8BA64B}"/>
    <dgm:cxn modelId="{6F79F7A8-2106-475A-9FD9-0796CA35BE04}" srcId="{681B751D-6490-4D56-800E-AECA3B17D1CF}" destId="{6E0BDC7B-644E-49BE-984B-B739C3194101}" srcOrd="1" destOrd="0" parTransId="{BEDCBF35-3B1C-42B1-8448-77522E1983CD}" sibTransId="{761F249A-780C-4BA2-9AA1-9996AD806AB4}"/>
    <dgm:cxn modelId="{9B322617-C19D-4B08-BE7E-282112CBC672}" type="presOf" srcId="{92D2120F-1763-4E2E-9CCB-584F4A8BA64B}" destId="{DA189681-E038-494B-9AA7-E0BC42452458}" srcOrd="0" destOrd="0" presId="urn:microsoft.com/office/officeart/2008/layout/VerticalCurvedList"/>
    <dgm:cxn modelId="{45218FAD-CA89-4747-AEE2-9C4500DBDEBD}" srcId="{681B751D-6490-4D56-800E-AECA3B17D1CF}" destId="{A1AB32A1-BD0D-4F3E-9CC6-80CD6444B08C}" srcOrd="2" destOrd="0" parTransId="{13D4EB5D-A15E-48AD-AA46-6612DFD4D3F6}" sibTransId="{BE8C7F46-D451-47E1-B917-A4D310614742}"/>
    <dgm:cxn modelId="{FA180DC1-3397-4951-A037-3E5FD8BF6E4C}" type="presOf" srcId="{2E07650D-7517-4614-9695-2667C14FB3BB}" destId="{31AF88C1-1D0F-443C-955E-0A76FE21D126}" srcOrd="0" destOrd="0" presId="urn:microsoft.com/office/officeart/2008/layout/VerticalCurvedList"/>
    <dgm:cxn modelId="{19CBD89E-D324-4BEF-ABFF-A570FA2DFDCD}" type="presOf" srcId="{A1AB32A1-BD0D-4F3E-9CC6-80CD6444B08C}" destId="{7D41266A-2AF3-46B7-8D59-B235D0793D23}" srcOrd="0" destOrd="0" presId="urn:microsoft.com/office/officeart/2008/layout/VerticalCurvedList"/>
    <dgm:cxn modelId="{1F879C67-0583-462A-957B-300F90C01A3B}" type="presOf" srcId="{681B751D-6490-4D56-800E-AECA3B17D1CF}" destId="{D3528E4E-9DC8-4419-A825-244DE78BDFDB}" srcOrd="0" destOrd="0" presId="urn:microsoft.com/office/officeart/2008/layout/VerticalCurvedList"/>
    <dgm:cxn modelId="{BF9A076C-AE63-4E8F-BE8A-A1148D9EC2A0}" type="presOf" srcId="{6E0BDC7B-644E-49BE-984B-B739C3194101}" destId="{1439A809-BA82-4EBB-9F1B-8FAAB36FBA06}" srcOrd="0" destOrd="0" presId="urn:microsoft.com/office/officeart/2008/layout/VerticalCurvedList"/>
    <dgm:cxn modelId="{083BBAFE-CC69-4FC8-9E52-76F5A2B3AC5B}" type="presParOf" srcId="{D3528E4E-9DC8-4419-A825-244DE78BDFDB}" destId="{639FE31B-881B-4036-B92A-338DE230F4C8}" srcOrd="0" destOrd="0" presId="urn:microsoft.com/office/officeart/2008/layout/VerticalCurvedList"/>
    <dgm:cxn modelId="{F55CF55A-6461-47A0-A8F6-E654EE6A7986}" type="presParOf" srcId="{639FE31B-881B-4036-B92A-338DE230F4C8}" destId="{CAF470DC-1CBC-4E19-9BC9-BE32D3AC7EAE}" srcOrd="0" destOrd="0" presId="urn:microsoft.com/office/officeart/2008/layout/VerticalCurvedList"/>
    <dgm:cxn modelId="{A485EC97-A0CF-467E-B4EF-30FD7DF3EA07}" type="presParOf" srcId="{CAF470DC-1CBC-4E19-9BC9-BE32D3AC7EAE}" destId="{3EDE5CED-A3FA-4DF1-B1A3-B04D869C8FE8}" srcOrd="0" destOrd="0" presId="urn:microsoft.com/office/officeart/2008/layout/VerticalCurvedList"/>
    <dgm:cxn modelId="{BE0D4EBD-F84E-4F6F-AF7B-201B0095B3B6}" type="presParOf" srcId="{CAF470DC-1CBC-4E19-9BC9-BE32D3AC7EAE}" destId="{DA189681-E038-494B-9AA7-E0BC42452458}" srcOrd="1" destOrd="0" presId="urn:microsoft.com/office/officeart/2008/layout/VerticalCurvedList"/>
    <dgm:cxn modelId="{0E195890-F245-4BBB-AFA0-973BA44ADCD4}" type="presParOf" srcId="{CAF470DC-1CBC-4E19-9BC9-BE32D3AC7EAE}" destId="{976FF92A-6EFC-4DD3-9906-0D19C44E59B1}" srcOrd="2" destOrd="0" presId="urn:microsoft.com/office/officeart/2008/layout/VerticalCurvedList"/>
    <dgm:cxn modelId="{4256BD64-1F55-443A-A33B-85DDCD0B71DC}" type="presParOf" srcId="{CAF470DC-1CBC-4E19-9BC9-BE32D3AC7EAE}" destId="{DD922209-1E5A-4B30-9388-E2783F7E8222}" srcOrd="3" destOrd="0" presId="urn:microsoft.com/office/officeart/2008/layout/VerticalCurvedList"/>
    <dgm:cxn modelId="{CD81E113-E5A8-49FE-9AF8-72D625E45A82}" type="presParOf" srcId="{639FE31B-881B-4036-B92A-338DE230F4C8}" destId="{31AF88C1-1D0F-443C-955E-0A76FE21D126}" srcOrd="1" destOrd="0" presId="urn:microsoft.com/office/officeart/2008/layout/VerticalCurvedList"/>
    <dgm:cxn modelId="{22A577A8-5C25-43E7-BAE0-9B0E1584A786}" type="presParOf" srcId="{639FE31B-881B-4036-B92A-338DE230F4C8}" destId="{FB8BEAE1-011A-41BB-87C0-7B41B0619DC2}" srcOrd="2" destOrd="0" presId="urn:microsoft.com/office/officeart/2008/layout/VerticalCurvedList"/>
    <dgm:cxn modelId="{CAAD5BA3-E9CE-4AEF-AD9D-14FF00B81223}" type="presParOf" srcId="{FB8BEAE1-011A-41BB-87C0-7B41B0619DC2}" destId="{2FA14408-B99C-46F0-8F31-1D6E6DEDBAAB}" srcOrd="0" destOrd="0" presId="urn:microsoft.com/office/officeart/2008/layout/VerticalCurvedList"/>
    <dgm:cxn modelId="{54D0093E-D4D8-40AD-B5B6-B7B9ADA4D3CA}" type="presParOf" srcId="{639FE31B-881B-4036-B92A-338DE230F4C8}" destId="{1439A809-BA82-4EBB-9F1B-8FAAB36FBA06}" srcOrd="3" destOrd="0" presId="urn:microsoft.com/office/officeart/2008/layout/VerticalCurvedList"/>
    <dgm:cxn modelId="{206410A2-F3A1-4D0E-90B2-56544E6E3E8C}" type="presParOf" srcId="{639FE31B-881B-4036-B92A-338DE230F4C8}" destId="{EE3AF3F1-8564-49F3-A4B2-A9DF6A593F38}" srcOrd="4" destOrd="0" presId="urn:microsoft.com/office/officeart/2008/layout/VerticalCurvedList"/>
    <dgm:cxn modelId="{E2632203-E024-4465-83C4-3172A75AF5A1}" type="presParOf" srcId="{EE3AF3F1-8564-49F3-A4B2-A9DF6A593F38}" destId="{38F322D3-1216-415A-841F-01033C3B7B17}" srcOrd="0" destOrd="0" presId="urn:microsoft.com/office/officeart/2008/layout/VerticalCurvedList"/>
    <dgm:cxn modelId="{7B153333-3C49-40BA-A23A-E28990C8C4D0}" type="presParOf" srcId="{639FE31B-881B-4036-B92A-338DE230F4C8}" destId="{7D41266A-2AF3-46B7-8D59-B235D0793D23}" srcOrd="5" destOrd="0" presId="urn:microsoft.com/office/officeart/2008/layout/VerticalCurvedList"/>
    <dgm:cxn modelId="{B3D24914-3147-470B-A0F5-17FBE1ECA3C5}" type="presParOf" srcId="{639FE31B-881B-4036-B92A-338DE230F4C8}" destId="{29B6E345-766B-4CA4-B994-8B5BA0768BFE}" srcOrd="6" destOrd="0" presId="urn:microsoft.com/office/officeart/2008/layout/VerticalCurvedList"/>
    <dgm:cxn modelId="{CD746124-141F-41C2-91F1-12EC4CAC4A19}" type="presParOf" srcId="{29B6E345-766B-4CA4-B994-8B5BA0768BFE}" destId="{0AD72478-2BA5-4417-B9E4-6534D601715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74FF38-8F23-4C9E-B260-5A5EE612B994}" type="doc">
      <dgm:prSet loTypeId="urn:microsoft.com/office/officeart/2005/8/layout/vList3#1" loCatId="picture" qsTypeId="urn:microsoft.com/office/officeart/2005/8/quickstyle/simple1" qsCatId="simple" csTypeId="urn:microsoft.com/office/officeart/2005/8/colors/accent3_1" csCatId="accent3" phldr="1"/>
      <dgm:spPr/>
    </dgm:pt>
    <dgm:pt modelId="{93B774AF-979C-49DD-918D-CF83D3D80E99}">
      <dgm:prSet phldrT="[Text]"/>
      <dgm:spPr/>
      <dgm:t>
        <a:bodyPr/>
        <a:lstStyle/>
        <a:p>
          <a:r>
            <a:rPr lang="en-US" i="1" dirty="0" err="1" smtClean="0"/>
            <a:t>Sphenarium</a:t>
          </a:r>
          <a:r>
            <a:rPr lang="en-US" i="1" dirty="0" smtClean="0"/>
            <a:t> </a:t>
          </a:r>
          <a:r>
            <a:rPr lang="en-US" i="1" dirty="0" err="1" smtClean="0"/>
            <a:t>purpurascens</a:t>
          </a:r>
          <a:endParaRPr lang="en-US" i="1" dirty="0" smtClean="0"/>
        </a:p>
        <a:p>
          <a:r>
            <a:rPr lang="en-US" i="1" dirty="0" smtClean="0"/>
            <a:t> </a:t>
          </a:r>
          <a:r>
            <a:rPr lang="en-US" dirty="0" smtClean="0"/>
            <a:t>(</a:t>
          </a:r>
          <a:r>
            <a:rPr lang="en-US" b="1" dirty="0" smtClean="0"/>
            <a:t>Mexico</a:t>
          </a:r>
          <a:r>
            <a:rPr lang="en-US" dirty="0" smtClean="0"/>
            <a:t>)</a:t>
          </a:r>
          <a:endParaRPr lang="en-US" dirty="0"/>
        </a:p>
      </dgm:t>
    </dgm:pt>
    <dgm:pt modelId="{D2D2A162-A67D-42E7-8A24-60BB9458C3FC}" type="parTrans" cxnId="{F0F73F8A-494C-4409-8B83-2DF30F3855FC}">
      <dgm:prSet/>
      <dgm:spPr/>
      <dgm:t>
        <a:bodyPr/>
        <a:lstStyle/>
        <a:p>
          <a:endParaRPr lang="en-US"/>
        </a:p>
      </dgm:t>
    </dgm:pt>
    <dgm:pt modelId="{6D6D3C0B-182F-4D6B-A541-E657F52E44C0}" type="sibTrans" cxnId="{F0F73F8A-494C-4409-8B83-2DF30F3855FC}">
      <dgm:prSet/>
      <dgm:spPr/>
      <dgm:t>
        <a:bodyPr/>
        <a:lstStyle/>
        <a:p>
          <a:endParaRPr lang="en-US"/>
        </a:p>
      </dgm:t>
    </dgm:pt>
    <dgm:pt modelId="{D68396EE-48E7-45FB-9FBE-9A68C13841F2}">
      <dgm:prSet phldrT="[Text]"/>
      <dgm:spPr/>
      <dgm:t>
        <a:bodyPr/>
        <a:lstStyle/>
        <a:p>
          <a:r>
            <a:rPr lang="en-US" i="1" dirty="0" err="1" smtClean="0"/>
            <a:t>Patanga</a:t>
          </a:r>
          <a:r>
            <a:rPr lang="en-US" i="1" dirty="0" smtClean="0"/>
            <a:t> </a:t>
          </a:r>
          <a:r>
            <a:rPr lang="en-US" i="1" dirty="0" err="1" smtClean="0"/>
            <a:t>succinata</a:t>
          </a:r>
          <a:endParaRPr lang="en-US" i="1" dirty="0" smtClean="0"/>
        </a:p>
        <a:p>
          <a:r>
            <a:rPr lang="en-US" dirty="0" smtClean="0"/>
            <a:t>(</a:t>
          </a:r>
          <a:r>
            <a:rPr lang="en-US" b="1" dirty="0" smtClean="0"/>
            <a:t>Thailand</a:t>
          </a:r>
          <a:r>
            <a:rPr lang="en-US" dirty="0" smtClean="0"/>
            <a:t>)</a:t>
          </a:r>
          <a:endParaRPr lang="en-US" dirty="0"/>
        </a:p>
      </dgm:t>
    </dgm:pt>
    <dgm:pt modelId="{6D1E5300-ED64-408F-98D5-AF45774F1744}" type="parTrans" cxnId="{DD32AE18-C43B-42A5-9924-7124D780EDDD}">
      <dgm:prSet/>
      <dgm:spPr/>
      <dgm:t>
        <a:bodyPr/>
        <a:lstStyle/>
        <a:p>
          <a:endParaRPr lang="en-US"/>
        </a:p>
      </dgm:t>
    </dgm:pt>
    <dgm:pt modelId="{97CB5165-509B-4DC1-97BE-BCDD95AECF3C}" type="sibTrans" cxnId="{DD32AE18-C43B-42A5-9924-7124D780EDDD}">
      <dgm:prSet/>
      <dgm:spPr/>
      <dgm:t>
        <a:bodyPr/>
        <a:lstStyle/>
        <a:p>
          <a:endParaRPr lang="en-US"/>
        </a:p>
      </dgm:t>
    </dgm:pt>
    <dgm:pt modelId="{24959C68-F252-4092-894A-FED1A997C7D8}" type="pres">
      <dgm:prSet presAssocID="{8A74FF38-8F23-4C9E-B260-5A5EE612B994}" presName="linearFlow" presStyleCnt="0">
        <dgm:presLayoutVars>
          <dgm:dir/>
          <dgm:resizeHandles val="exact"/>
        </dgm:presLayoutVars>
      </dgm:prSet>
      <dgm:spPr/>
    </dgm:pt>
    <dgm:pt modelId="{0DF8CF67-8037-4C43-90CD-A122434BB772}" type="pres">
      <dgm:prSet presAssocID="{93B774AF-979C-49DD-918D-CF83D3D80E99}" presName="composite" presStyleCnt="0"/>
      <dgm:spPr/>
    </dgm:pt>
    <dgm:pt modelId="{09646EEB-3028-49DE-8D2F-EDC106434461}" type="pres">
      <dgm:prSet presAssocID="{93B774AF-979C-49DD-918D-CF83D3D80E99}"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69A445D-6B36-43D7-9F94-C73354174DDC}" type="pres">
      <dgm:prSet presAssocID="{93B774AF-979C-49DD-918D-CF83D3D80E99}" presName="txShp" presStyleLbl="node1" presStyleIdx="0" presStyleCnt="2">
        <dgm:presLayoutVars>
          <dgm:bulletEnabled val="1"/>
        </dgm:presLayoutVars>
      </dgm:prSet>
      <dgm:spPr/>
      <dgm:t>
        <a:bodyPr/>
        <a:lstStyle/>
        <a:p>
          <a:endParaRPr lang="en-US"/>
        </a:p>
      </dgm:t>
    </dgm:pt>
    <dgm:pt modelId="{BB1A17D8-0919-4F5A-885A-87E549A3630B}" type="pres">
      <dgm:prSet presAssocID="{6D6D3C0B-182F-4D6B-A541-E657F52E44C0}" presName="spacing" presStyleCnt="0"/>
      <dgm:spPr/>
    </dgm:pt>
    <dgm:pt modelId="{46013BFD-7BCA-4F06-9C99-E1955A893316}" type="pres">
      <dgm:prSet presAssocID="{D68396EE-48E7-45FB-9FBE-9A68C13841F2}" presName="composite" presStyleCnt="0"/>
      <dgm:spPr/>
    </dgm:pt>
    <dgm:pt modelId="{BD8DACCA-4AEF-4F17-9DF4-0764B096FA8B}" type="pres">
      <dgm:prSet presAssocID="{D68396EE-48E7-45FB-9FBE-9A68C13841F2}" presName="imgShp" presStyleLbl="fgImgPlace1" presStyleIdx="1" presStyleCnt="2" custLinFactNeighborX="-57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154" t="1154" r="1154" b="1154"/>
          </a:stretch>
        </a:blipFill>
        <a:scene3d>
          <a:camera prst="orthographicFront">
            <a:rot lat="0" lon="0" rev="0"/>
          </a:camera>
          <a:lightRig rig="threePt" dir="t"/>
        </a:scene3d>
      </dgm:spPr>
    </dgm:pt>
    <dgm:pt modelId="{3DB1B954-B6E3-4502-9D4C-09F68420B5CE}" type="pres">
      <dgm:prSet presAssocID="{D68396EE-48E7-45FB-9FBE-9A68C13841F2}" presName="txShp" presStyleLbl="node1" presStyleIdx="1" presStyleCnt="2">
        <dgm:presLayoutVars>
          <dgm:bulletEnabled val="1"/>
        </dgm:presLayoutVars>
      </dgm:prSet>
      <dgm:spPr/>
      <dgm:t>
        <a:bodyPr/>
        <a:lstStyle/>
        <a:p>
          <a:endParaRPr lang="en-US"/>
        </a:p>
      </dgm:t>
    </dgm:pt>
  </dgm:ptLst>
  <dgm:cxnLst>
    <dgm:cxn modelId="{84B070C5-0FE8-4374-8E94-8FBE0D56AF60}" type="presOf" srcId="{D68396EE-48E7-45FB-9FBE-9A68C13841F2}" destId="{3DB1B954-B6E3-4502-9D4C-09F68420B5CE}" srcOrd="0" destOrd="0" presId="urn:microsoft.com/office/officeart/2005/8/layout/vList3#1"/>
    <dgm:cxn modelId="{D07F30A4-462C-498E-A8AF-FC031C732FFB}" type="presOf" srcId="{93B774AF-979C-49DD-918D-CF83D3D80E99}" destId="{569A445D-6B36-43D7-9F94-C73354174DDC}" srcOrd="0" destOrd="0" presId="urn:microsoft.com/office/officeart/2005/8/layout/vList3#1"/>
    <dgm:cxn modelId="{F0F73F8A-494C-4409-8B83-2DF30F3855FC}" srcId="{8A74FF38-8F23-4C9E-B260-5A5EE612B994}" destId="{93B774AF-979C-49DD-918D-CF83D3D80E99}" srcOrd="0" destOrd="0" parTransId="{D2D2A162-A67D-42E7-8A24-60BB9458C3FC}" sibTransId="{6D6D3C0B-182F-4D6B-A541-E657F52E44C0}"/>
    <dgm:cxn modelId="{DD32AE18-C43B-42A5-9924-7124D780EDDD}" srcId="{8A74FF38-8F23-4C9E-B260-5A5EE612B994}" destId="{D68396EE-48E7-45FB-9FBE-9A68C13841F2}" srcOrd="1" destOrd="0" parTransId="{6D1E5300-ED64-408F-98D5-AF45774F1744}" sibTransId="{97CB5165-509B-4DC1-97BE-BCDD95AECF3C}"/>
    <dgm:cxn modelId="{8E141005-1B5E-4A6D-8C9F-D3E34D1272C4}" type="presOf" srcId="{8A74FF38-8F23-4C9E-B260-5A5EE612B994}" destId="{24959C68-F252-4092-894A-FED1A997C7D8}" srcOrd="0" destOrd="0" presId="urn:microsoft.com/office/officeart/2005/8/layout/vList3#1"/>
    <dgm:cxn modelId="{4DEC79B8-6428-4347-AFD7-C7A0ADE8ADBA}" type="presParOf" srcId="{24959C68-F252-4092-894A-FED1A997C7D8}" destId="{0DF8CF67-8037-4C43-90CD-A122434BB772}" srcOrd="0" destOrd="0" presId="urn:microsoft.com/office/officeart/2005/8/layout/vList3#1"/>
    <dgm:cxn modelId="{A0C1043C-7AAB-4DA6-AAD9-75033E086C5B}" type="presParOf" srcId="{0DF8CF67-8037-4C43-90CD-A122434BB772}" destId="{09646EEB-3028-49DE-8D2F-EDC106434461}" srcOrd="0" destOrd="0" presId="urn:microsoft.com/office/officeart/2005/8/layout/vList3#1"/>
    <dgm:cxn modelId="{4731EDB8-69EC-4CA0-9615-5356570E0F69}" type="presParOf" srcId="{0DF8CF67-8037-4C43-90CD-A122434BB772}" destId="{569A445D-6B36-43D7-9F94-C73354174DDC}" srcOrd="1" destOrd="0" presId="urn:microsoft.com/office/officeart/2005/8/layout/vList3#1"/>
    <dgm:cxn modelId="{0BF4EA36-A0C3-40A5-981D-6FB46C1B160C}" type="presParOf" srcId="{24959C68-F252-4092-894A-FED1A997C7D8}" destId="{BB1A17D8-0919-4F5A-885A-87E549A3630B}" srcOrd="1" destOrd="0" presId="urn:microsoft.com/office/officeart/2005/8/layout/vList3#1"/>
    <dgm:cxn modelId="{330A1473-1F9E-4AA0-9E71-47B29EE90781}" type="presParOf" srcId="{24959C68-F252-4092-894A-FED1A997C7D8}" destId="{46013BFD-7BCA-4F06-9C99-E1955A893316}" srcOrd="2" destOrd="0" presId="urn:microsoft.com/office/officeart/2005/8/layout/vList3#1"/>
    <dgm:cxn modelId="{E997FB92-922C-4C3E-95F8-EF5259D29BA6}" type="presParOf" srcId="{46013BFD-7BCA-4F06-9C99-E1955A893316}" destId="{BD8DACCA-4AEF-4F17-9DF4-0764B096FA8B}" srcOrd="0" destOrd="0" presId="urn:microsoft.com/office/officeart/2005/8/layout/vList3#1"/>
    <dgm:cxn modelId="{7BE7DCBC-41F4-4C47-B50F-1A06F07207C4}" type="presParOf" srcId="{46013BFD-7BCA-4F06-9C99-E1955A893316}" destId="{3DB1B954-B6E3-4502-9D4C-09F68420B5CE}" srcOrd="1" destOrd="0" presId="urn:microsoft.com/office/officeart/2005/8/layout/vList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175E00-5F58-4838-AE4B-7AE489D2C11D}" type="doc">
      <dgm:prSet loTypeId="urn:microsoft.com/office/officeart/2005/8/layout/target3" loCatId="relationship" qsTypeId="urn:microsoft.com/office/officeart/2005/8/quickstyle/simple1" qsCatId="simple" csTypeId="urn:microsoft.com/office/officeart/2005/8/colors/accent4_3" csCatId="accent4" phldr="1"/>
      <dgm:spPr/>
      <dgm:t>
        <a:bodyPr/>
        <a:lstStyle/>
        <a:p>
          <a:endParaRPr lang="en-US"/>
        </a:p>
      </dgm:t>
    </dgm:pt>
    <dgm:pt modelId="{256A6C8A-3DB9-422B-8CAF-C65EBF1602A3}">
      <dgm:prSet custT="1"/>
      <dgm:spPr/>
      <dgm:t>
        <a:bodyPr/>
        <a:lstStyle/>
        <a:p>
          <a:pPr rtl="0"/>
          <a:r>
            <a:rPr lang="en-US" sz="1800" dirty="0" smtClean="0"/>
            <a:t>Most of the people eat when and wherever they catch</a:t>
          </a:r>
          <a:endParaRPr lang="en-US" sz="1800" dirty="0"/>
        </a:p>
      </dgm:t>
    </dgm:pt>
    <dgm:pt modelId="{F7669DEE-074E-4F56-92D1-8B507282B83A}" type="parTrans" cxnId="{7DF78AA2-9400-40FD-A769-7D489399F752}">
      <dgm:prSet/>
      <dgm:spPr/>
      <dgm:t>
        <a:bodyPr/>
        <a:lstStyle/>
        <a:p>
          <a:endParaRPr lang="en-US" sz="2000"/>
        </a:p>
      </dgm:t>
    </dgm:pt>
    <dgm:pt modelId="{7A04CDDD-A3A3-439D-98A0-D91F0B3968A3}" type="sibTrans" cxnId="{7DF78AA2-9400-40FD-A769-7D489399F752}">
      <dgm:prSet/>
      <dgm:spPr/>
      <dgm:t>
        <a:bodyPr/>
        <a:lstStyle/>
        <a:p>
          <a:endParaRPr lang="en-US" sz="2000"/>
        </a:p>
      </dgm:t>
    </dgm:pt>
    <dgm:pt modelId="{9A21D9BE-7E44-4CD2-A3BF-466E316CDCEC}">
      <dgm:prSet custT="1"/>
      <dgm:spPr/>
      <dgm:t>
        <a:bodyPr/>
        <a:lstStyle/>
        <a:p>
          <a:pPr rtl="0"/>
          <a:r>
            <a:rPr lang="en-US" sz="1800" dirty="0" smtClean="0"/>
            <a:t>Legs removed</a:t>
          </a:r>
          <a:endParaRPr lang="en-US" sz="1800" dirty="0"/>
        </a:p>
      </dgm:t>
    </dgm:pt>
    <dgm:pt modelId="{F842ED85-5963-4B5B-B512-EE1431D1A6B3}" type="parTrans" cxnId="{4FCC2F5B-1223-4DD0-AFAC-ED0FA277010D}">
      <dgm:prSet/>
      <dgm:spPr/>
      <dgm:t>
        <a:bodyPr/>
        <a:lstStyle/>
        <a:p>
          <a:endParaRPr lang="en-US" sz="2000"/>
        </a:p>
      </dgm:t>
    </dgm:pt>
    <dgm:pt modelId="{7EF0E78A-83F6-4E1E-94A1-44149147372E}" type="sibTrans" cxnId="{4FCC2F5B-1223-4DD0-AFAC-ED0FA277010D}">
      <dgm:prSet/>
      <dgm:spPr/>
      <dgm:t>
        <a:bodyPr/>
        <a:lstStyle/>
        <a:p>
          <a:endParaRPr lang="en-US" sz="2000"/>
        </a:p>
      </dgm:t>
    </dgm:pt>
    <dgm:pt modelId="{2F269AA2-F4C2-4719-B99D-62CAE77D9E0D}">
      <dgm:prSet custT="1"/>
      <dgm:spPr/>
      <dgm:t>
        <a:bodyPr/>
        <a:lstStyle/>
        <a:p>
          <a:pPr rtl="0"/>
          <a:r>
            <a:rPr lang="en-US" sz="1800" dirty="0" smtClean="0"/>
            <a:t>Cooked with condiments, </a:t>
          </a:r>
          <a:r>
            <a:rPr lang="en-US" sz="1800" dirty="0" smtClean="0"/>
            <a:t>fried or roasted</a:t>
          </a:r>
          <a:endParaRPr lang="en-US" sz="1800" dirty="0"/>
        </a:p>
      </dgm:t>
    </dgm:pt>
    <dgm:pt modelId="{6107B315-5866-4E26-9F85-7A7EF7A9D118}" type="parTrans" cxnId="{715A47A2-3A1F-4ACB-A9A7-5180002FF807}">
      <dgm:prSet/>
      <dgm:spPr/>
      <dgm:t>
        <a:bodyPr/>
        <a:lstStyle/>
        <a:p>
          <a:endParaRPr lang="en-US" sz="2000"/>
        </a:p>
      </dgm:t>
    </dgm:pt>
    <dgm:pt modelId="{E504D0CE-C945-42BC-A7E3-549207C6EC60}" type="sibTrans" cxnId="{715A47A2-3A1F-4ACB-A9A7-5180002FF807}">
      <dgm:prSet/>
      <dgm:spPr/>
      <dgm:t>
        <a:bodyPr/>
        <a:lstStyle/>
        <a:p>
          <a:endParaRPr lang="en-US" sz="2000"/>
        </a:p>
      </dgm:t>
    </dgm:pt>
    <dgm:pt modelId="{9FD4715A-5032-4ABB-94C9-F03A01EADD51}">
      <dgm:prSet custT="1"/>
      <dgm:spPr/>
      <dgm:t>
        <a:bodyPr/>
        <a:lstStyle/>
        <a:p>
          <a:pPr rtl="0"/>
          <a:r>
            <a:rPr lang="en-US" sz="1800" dirty="0" smtClean="0"/>
            <a:t>Sometimes dried, powdered and mixed with flour </a:t>
          </a:r>
          <a:endParaRPr lang="en-US" sz="1800" dirty="0"/>
        </a:p>
      </dgm:t>
    </dgm:pt>
    <dgm:pt modelId="{8CF61464-DBAB-497C-95B4-9D28819BC79F}" type="parTrans" cxnId="{FE162C10-9953-442E-8792-B0FB9A7FD01D}">
      <dgm:prSet/>
      <dgm:spPr/>
      <dgm:t>
        <a:bodyPr/>
        <a:lstStyle/>
        <a:p>
          <a:endParaRPr lang="en-US" sz="2000"/>
        </a:p>
      </dgm:t>
    </dgm:pt>
    <dgm:pt modelId="{9DDD332C-D79C-4C64-9FA2-40EA5ECA18D7}" type="sibTrans" cxnId="{FE162C10-9953-442E-8792-B0FB9A7FD01D}">
      <dgm:prSet/>
      <dgm:spPr/>
      <dgm:t>
        <a:bodyPr/>
        <a:lstStyle/>
        <a:p>
          <a:endParaRPr lang="en-US" sz="2000"/>
        </a:p>
      </dgm:t>
    </dgm:pt>
    <dgm:pt modelId="{DB60C4DE-2D5F-4798-A5FE-D60273950E0E}">
      <dgm:prSet custT="1"/>
      <dgm:spPr/>
      <dgm:t>
        <a:bodyPr/>
        <a:lstStyle/>
        <a:p>
          <a:pPr rtl="0"/>
          <a:r>
            <a:rPr lang="en-US" sz="1800" dirty="0" smtClean="0"/>
            <a:t>Some tribes make powder and mix with maize flour in porridge</a:t>
          </a:r>
          <a:endParaRPr lang="en-US" sz="1800" dirty="0"/>
        </a:p>
      </dgm:t>
    </dgm:pt>
    <dgm:pt modelId="{96B2BE05-DB7C-475E-A7CD-61D4FD541818}" type="parTrans" cxnId="{D44CABE5-3194-433B-8E5D-C48147856851}">
      <dgm:prSet/>
      <dgm:spPr/>
      <dgm:t>
        <a:bodyPr/>
        <a:lstStyle/>
        <a:p>
          <a:endParaRPr lang="en-US" sz="2000"/>
        </a:p>
      </dgm:t>
    </dgm:pt>
    <dgm:pt modelId="{19A2430D-4334-4E70-9FED-74E164ED59AB}" type="sibTrans" cxnId="{D44CABE5-3194-433B-8E5D-C48147856851}">
      <dgm:prSet/>
      <dgm:spPr/>
      <dgm:t>
        <a:bodyPr/>
        <a:lstStyle/>
        <a:p>
          <a:endParaRPr lang="en-US" sz="2000"/>
        </a:p>
      </dgm:t>
    </dgm:pt>
    <dgm:pt modelId="{D86CE1A1-C7F5-42D9-AE25-C9F6F77B63F3}" type="pres">
      <dgm:prSet presAssocID="{69175E00-5F58-4838-AE4B-7AE489D2C11D}" presName="Name0" presStyleCnt="0">
        <dgm:presLayoutVars>
          <dgm:chMax val="7"/>
          <dgm:dir/>
          <dgm:animLvl val="lvl"/>
          <dgm:resizeHandles val="exact"/>
        </dgm:presLayoutVars>
      </dgm:prSet>
      <dgm:spPr/>
      <dgm:t>
        <a:bodyPr/>
        <a:lstStyle/>
        <a:p>
          <a:endParaRPr lang="en-US"/>
        </a:p>
      </dgm:t>
    </dgm:pt>
    <dgm:pt modelId="{32CDC7ED-F784-4F9F-B704-64B2C68C859A}" type="pres">
      <dgm:prSet presAssocID="{256A6C8A-3DB9-422B-8CAF-C65EBF1602A3}" presName="circle1" presStyleLbl="node1" presStyleIdx="0" presStyleCnt="5"/>
      <dgm:spPr/>
    </dgm:pt>
    <dgm:pt modelId="{C23545EC-34B0-4656-A06A-5065C3D27C70}" type="pres">
      <dgm:prSet presAssocID="{256A6C8A-3DB9-422B-8CAF-C65EBF1602A3}" presName="space" presStyleCnt="0"/>
      <dgm:spPr/>
    </dgm:pt>
    <dgm:pt modelId="{1E31DD7C-79F3-4550-A0E3-C272606CADDD}" type="pres">
      <dgm:prSet presAssocID="{256A6C8A-3DB9-422B-8CAF-C65EBF1602A3}" presName="rect1" presStyleLbl="alignAcc1" presStyleIdx="0" presStyleCnt="5" custLinFactNeighborY="3030"/>
      <dgm:spPr/>
      <dgm:t>
        <a:bodyPr/>
        <a:lstStyle/>
        <a:p>
          <a:endParaRPr lang="en-US"/>
        </a:p>
      </dgm:t>
    </dgm:pt>
    <dgm:pt modelId="{5182A287-4E44-4404-A592-906CDC1D758D}" type="pres">
      <dgm:prSet presAssocID="{9A21D9BE-7E44-4CD2-A3BF-466E316CDCEC}" presName="vertSpace2" presStyleLbl="node1" presStyleIdx="0" presStyleCnt="5"/>
      <dgm:spPr/>
    </dgm:pt>
    <dgm:pt modelId="{1A1168BA-F875-4ED1-B691-74818AD4C9AA}" type="pres">
      <dgm:prSet presAssocID="{9A21D9BE-7E44-4CD2-A3BF-466E316CDCEC}" presName="circle2" presStyleLbl="node1" presStyleIdx="1" presStyleCnt="5"/>
      <dgm:spPr/>
    </dgm:pt>
    <dgm:pt modelId="{44F75922-9985-4217-833B-37C61C8ADF49}" type="pres">
      <dgm:prSet presAssocID="{9A21D9BE-7E44-4CD2-A3BF-466E316CDCEC}" presName="rect2" presStyleLbl="alignAcc1" presStyleIdx="1" presStyleCnt="5"/>
      <dgm:spPr/>
      <dgm:t>
        <a:bodyPr/>
        <a:lstStyle/>
        <a:p>
          <a:endParaRPr lang="en-US"/>
        </a:p>
      </dgm:t>
    </dgm:pt>
    <dgm:pt modelId="{67806FAF-D1BB-4E7E-AED0-B6B02A4566FF}" type="pres">
      <dgm:prSet presAssocID="{2F269AA2-F4C2-4719-B99D-62CAE77D9E0D}" presName="vertSpace3" presStyleLbl="node1" presStyleIdx="1" presStyleCnt="5"/>
      <dgm:spPr/>
    </dgm:pt>
    <dgm:pt modelId="{FA50DA7F-CF48-473C-97BD-4D486E9B307C}" type="pres">
      <dgm:prSet presAssocID="{2F269AA2-F4C2-4719-B99D-62CAE77D9E0D}" presName="circle3" presStyleLbl="node1" presStyleIdx="2" presStyleCnt="5"/>
      <dgm:spPr/>
    </dgm:pt>
    <dgm:pt modelId="{FA70FBE4-0188-4821-A344-83A41991CD1D}" type="pres">
      <dgm:prSet presAssocID="{2F269AA2-F4C2-4719-B99D-62CAE77D9E0D}" presName="rect3" presStyleLbl="alignAcc1" presStyleIdx="2" presStyleCnt="5"/>
      <dgm:spPr/>
      <dgm:t>
        <a:bodyPr/>
        <a:lstStyle/>
        <a:p>
          <a:endParaRPr lang="en-US"/>
        </a:p>
      </dgm:t>
    </dgm:pt>
    <dgm:pt modelId="{27E6DC29-D8BF-4188-A1BC-4B9DE747F91A}" type="pres">
      <dgm:prSet presAssocID="{9FD4715A-5032-4ABB-94C9-F03A01EADD51}" presName="vertSpace4" presStyleLbl="node1" presStyleIdx="2" presStyleCnt="5"/>
      <dgm:spPr/>
    </dgm:pt>
    <dgm:pt modelId="{6704AD7B-5DFE-4492-87CD-D90614F451BA}" type="pres">
      <dgm:prSet presAssocID="{9FD4715A-5032-4ABB-94C9-F03A01EADD51}" presName="circle4" presStyleLbl="node1" presStyleIdx="3" presStyleCnt="5"/>
      <dgm:spPr/>
    </dgm:pt>
    <dgm:pt modelId="{22A9E3F6-B290-4C45-A851-8760E0E27E74}" type="pres">
      <dgm:prSet presAssocID="{9FD4715A-5032-4ABB-94C9-F03A01EADD51}" presName="rect4" presStyleLbl="alignAcc1" presStyleIdx="3" presStyleCnt="5"/>
      <dgm:spPr/>
      <dgm:t>
        <a:bodyPr/>
        <a:lstStyle/>
        <a:p>
          <a:endParaRPr lang="en-US"/>
        </a:p>
      </dgm:t>
    </dgm:pt>
    <dgm:pt modelId="{DDE1A639-FFBB-47D9-AEAB-DB81AE3EB63A}" type="pres">
      <dgm:prSet presAssocID="{DB60C4DE-2D5F-4798-A5FE-D60273950E0E}" presName="vertSpace5" presStyleLbl="node1" presStyleIdx="3" presStyleCnt="5"/>
      <dgm:spPr/>
    </dgm:pt>
    <dgm:pt modelId="{81AAD845-F038-4BDC-95EC-2B6455D2D43B}" type="pres">
      <dgm:prSet presAssocID="{DB60C4DE-2D5F-4798-A5FE-D60273950E0E}" presName="circle5" presStyleLbl="node1" presStyleIdx="4" presStyleCnt="5"/>
      <dgm:spPr/>
    </dgm:pt>
    <dgm:pt modelId="{87E706B2-7001-43E8-928A-6C00DAC29998}" type="pres">
      <dgm:prSet presAssocID="{DB60C4DE-2D5F-4798-A5FE-D60273950E0E}" presName="rect5" presStyleLbl="alignAcc1" presStyleIdx="4" presStyleCnt="5"/>
      <dgm:spPr/>
      <dgm:t>
        <a:bodyPr/>
        <a:lstStyle/>
        <a:p>
          <a:endParaRPr lang="en-US"/>
        </a:p>
      </dgm:t>
    </dgm:pt>
    <dgm:pt modelId="{26468CEA-DFEC-4305-B0E1-D5299F73F40E}" type="pres">
      <dgm:prSet presAssocID="{256A6C8A-3DB9-422B-8CAF-C65EBF1602A3}" presName="rect1ParTxNoCh" presStyleLbl="alignAcc1" presStyleIdx="4" presStyleCnt="5">
        <dgm:presLayoutVars>
          <dgm:chMax val="1"/>
          <dgm:bulletEnabled val="1"/>
        </dgm:presLayoutVars>
      </dgm:prSet>
      <dgm:spPr/>
      <dgm:t>
        <a:bodyPr/>
        <a:lstStyle/>
        <a:p>
          <a:endParaRPr lang="en-US"/>
        </a:p>
      </dgm:t>
    </dgm:pt>
    <dgm:pt modelId="{63AE0E06-FBAA-489F-BF59-9E715C50CD9E}" type="pres">
      <dgm:prSet presAssocID="{9A21D9BE-7E44-4CD2-A3BF-466E316CDCEC}" presName="rect2ParTxNoCh" presStyleLbl="alignAcc1" presStyleIdx="4" presStyleCnt="5">
        <dgm:presLayoutVars>
          <dgm:chMax val="1"/>
          <dgm:bulletEnabled val="1"/>
        </dgm:presLayoutVars>
      </dgm:prSet>
      <dgm:spPr/>
      <dgm:t>
        <a:bodyPr/>
        <a:lstStyle/>
        <a:p>
          <a:endParaRPr lang="en-US"/>
        </a:p>
      </dgm:t>
    </dgm:pt>
    <dgm:pt modelId="{F87066B4-1C3B-4FD1-9C5E-E19F7BDC8F17}" type="pres">
      <dgm:prSet presAssocID="{2F269AA2-F4C2-4719-B99D-62CAE77D9E0D}" presName="rect3ParTxNoCh" presStyleLbl="alignAcc1" presStyleIdx="4" presStyleCnt="5">
        <dgm:presLayoutVars>
          <dgm:chMax val="1"/>
          <dgm:bulletEnabled val="1"/>
        </dgm:presLayoutVars>
      </dgm:prSet>
      <dgm:spPr/>
      <dgm:t>
        <a:bodyPr/>
        <a:lstStyle/>
        <a:p>
          <a:endParaRPr lang="en-US"/>
        </a:p>
      </dgm:t>
    </dgm:pt>
    <dgm:pt modelId="{99A77570-C4BF-4B59-95B1-3FDBDD3F09BF}" type="pres">
      <dgm:prSet presAssocID="{9FD4715A-5032-4ABB-94C9-F03A01EADD51}" presName="rect4ParTxNoCh" presStyleLbl="alignAcc1" presStyleIdx="4" presStyleCnt="5">
        <dgm:presLayoutVars>
          <dgm:chMax val="1"/>
          <dgm:bulletEnabled val="1"/>
        </dgm:presLayoutVars>
      </dgm:prSet>
      <dgm:spPr/>
      <dgm:t>
        <a:bodyPr/>
        <a:lstStyle/>
        <a:p>
          <a:endParaRPr lang="en-US"/>
        </a:p>
      </dgm:t>
    </dgm:pt>
    <dgm:pt modelId="{E5E3D545-E85F-47AE-B4F3-91E14C0182D8}" type="pres">
      <dgm:prSet presAssocID="{DB60C4DE-2D5F-4798-A5FE-D60273950E0E}" presName="rect5ParTxNoCh" presStyleLbl="alignAcc1" presStyleIdx="4" presStyleCnt="5">
        <dgm:presLayoutVars>
          <dgm:chMax val="1"/>
          <dgm:bulletEnabled val="1"/>
        </dgm:presLayoutVars>
      </dgm:prSet>
      <dgm:spPr/>
      <dgm:t>
        <a:bodyPr/>
        <a:lstStyle/>
        <a:p>
          <a:endParaRPr lang="en-US"/>
        </a:p>
      </dgm:t>
    </dgm:pt>
  </dgm:ptLst>
  <dgm:cxnLst>
    <dgm:cxn modelId="{D44CABE5-3194-433B-8E5D-C48147856851}" srcId="{69175E00-5F58-4838-AE4B-7AE489D2C11D}" destId="{DB60C4DE-2D5F-4798-A5FE-D60273950E0E}" srcOrd="4" destOrd="0" parTransId="{96B2BE05-DB7C-475E-A7CD-61D4FD541818}" sibTransId="{19A2430D-4334-4E70-9FED-74E164ED59AB}"/>
    <dgm:cxn modelId="{7DF78AA2-9400-40FD-A769-7D489399F752}" srcId="{69175E00-5F58-4838-AE4B-7AE489D2C11D}" destId="{256A6C8A-3DB9-422B-8CAF-C65EBF1602A3}" srcOrd="0" destOrd="0" parTransId="{F7669DEE-074E-4F56-92D1-8B507282B83A}" sibTransId="{7A04CDDD-A3A3-439D-98A0-D91F0B3968A3}"/>
    <dgm:cxn modelId="{15BFDEEF-6D0C-4F8C-A096-93DC8B46FF0B}" type="presOf" srcId="{256A6C8A-3DB9-422B-8CAF-C65EBF1602A3}" destId="{26468CEA-DFEC-4305-B0E1-D5299F73F40E}" srcOrd="1" destOrd="0" presId="urn:microsoft.com/office/officeart/2005/8/layout/target3"/>
    <dgm:cxn modelId="{FE162C10-9953-442E-8792-B0FB9A7FD01D}" srcId="{69175E00-5F58-4838-AE4B-7AE489D2C11D}" destId="{9FD4715A-5032-4ABB-94C9-F03A01EADD51}" srcOrd="3" destOrd="0" parTransId="{8CF61464-DBAB-497C-95B4-9D28819BC79F}" sibTransId="{9DDD332C-D79C-4C64-9FA2-40EA5ECA18D7}"/>
    <dgm:cxn modelId="{40C54A06-2169-430C-98F9-B6DDE68C7A26}" type="presOf" srcId="{DB60C4DE-2D5F-4798-A5FE-D60273950E0E}" destId="{E5E3D545-E85F-47AE-B4F3-91E14C0182D8}" srcOrd="1" destOrd="0" presId="urn:microsoft.com/office/officeart/2005/8/layout/target3"/>
    <dgm:cxn modelId="{A2772E8F-1882-4ED3-9F34-A6FCB0DEFFFE}" type="presOf" srcId="{9FD4715A-5032-4ABB-94C9-F03A01EADD51}" destId="{22A9E3F6-B290-4C45-A851-8760E0E27E74}" srcOrd="0" destOrd="0" presId="urn:microsoft.com/office/officeart/2005/8/layout/target3"/>
    <dgm:cxn modelId="{4FCC2F5B-1223-4DD0-AFAC-ED0FA277010D}" srcId="{69175E00-5F58-4838-AE4B-7AE489D2C11D}" destId="{9A21D9BE-7E44-4CD2-A3BF-466E316CDCEC}" srcOrd="1" destOrd="0" parTransId="{F842ED85-5963-4B5B-B512-EE1431D1A6B3}" sibTransId="{7EF0E78A-83F6-4E1E-94A1-44149147372E}"/>
    <dgm:cxn modelId="{A08333B3-2EA9-4BEC-8438-8EE6591817BD}" type="presOf" srcId="{2F269AA2-F4C2-4719-B99D-62CAE77D9E0D}" destId="{F87066B4-1C3B-4FD1-9C5E-E19F7BDC8F17}" srcOrd="1" destOrd="0" presId="urn:microsoft.com/office/officeart/2005/8/layout/target3"/>
    <dgm:cxn modelId="{AF215B2E-3BC4-4307-877F-716F85617ACD}" type="presOf" srcId="{9A21D9BE-7E44-4CD2-A3BF-466E316CDCEC}" destId="{44F75922-9985-4217-833B-37C61C8ADF49}" srcOrd="0" destOrd="0" presId="urn:microsoft.com/office/officeart/2005/8/layout/target3"/>
    <dgm:cxn modelId="{E5990483-4E00-481C-974E-61FFFD7FD0BE}" type="presOf" srcId="{69175E00-5F58-4838-AE4B-7AE489D2C11D}" destId="{D86CE1A1-C7F5-42D9-AE25-C9F6F77B63F3}" srcOrd="0" destOrd="0" presId="urn:microsoft.com/office/officeart/2005/8/layout/target3"/>
    <dgm:cxn modelId="{C929F140-54B0-40E0-87C9-C76E0FC71465}" type="presOf" srcId="{DB60C4DE-2D5F-4798-A5FE-D60273950E0E}" destId="{87E706B2-7001-43E8-928A-6C00DAC29998}" srcOrd="0" destOrd="0" presId="urn:microsoft.com/office/officeart/2005/8/layout/target3"/>
    <dgm:cxn modelId="{6CC61006-3311-43E3-9D69-0E4A6CAF069E}" type="presOf" srcId="{9FD4715A-5032-4ABB-94C9-F03A01EADD51}" destId="{99A77570-C4BF-4B59-95B1-3FDBDD3F09BF}" srcOrd="1" destOrd="0" presId="urn:microsoft.com/office/officeart/2005/8/layout/target3"/>
    <dgm:cxn modelId="{C3C9E04B-4AA1-411A-BA68-6312F8BEEC19}" type="presOf" srcId="{9A21D9BE-7E44-4CD2-A3BF-466E316CDCEC}" destId="{63AE0E06-FBAA-489F-BF59-9E715C50CD9E}" srcOrd="1" destOrd="0" presId="urn:microsoft.com/office/officeart/2005/8/layout/target3"/>
    <dgm:cxn modelId="{EC48CAE9-EC14-46EB-B828-6CC3F8BF2139}" type="presOf" srcId="{256A6C8A-3DB9-422B-8CAF-C65EBF1602A3}" destId="{1E31DD7C-79F3-4550-A0E3-C272606CADDD}" srcOrd="0" destOrd="0" presId="urn:microsoft.com/office/officeart/2005/8/layout/target3"/>
    <dgm:cxn modelId="{715A47A2-3A1F-4ACB-A9A7-5180002FF807}" srcId="{69175E00-5F58-4838-AE4B-7AE489D2C11D}" destId="{2F269AA2-F4C2-4719-B99D-62CAE77D9E0D}" srcOrd="2" destOrd="0" parTransId="{6107B315-5866-4E26-9F85-7A7EF7A9D118}" sibTransId="{E504D0CE-C945-42BC-A7E3-549207C6EC60}"/>
    <dgm:cxn modelId="{2BE7AB68-FB35-4C0F-A5B7-3CE92D1D99A3}" type="presOf" srcId="{2F269AA2-F4C2-4719-B99D-62CAE77D9E0D}" destId="{FA70FBE4-0188-4821-A344-83A41991CD1D}" srcOrd="0" destOrd="0" presId="urn:microsoft.com/office/officeart/2005/8/layout/target3"/>
    <dgm:cxn modelId="{3FF2EA2C-1F1C-4FE8-95C0-0A8E1A368A98}" type="presParOf" srcId="{D86CE1A1-C7F5-42D9-AE25-C9F6F77B63F3}" destId="{32CDC7ED-F784-4F9F-B704-64B2C68C859A}" srcOrd="0" destOrd="0" presId="urn:microsoft.com/office/officeart/2005/8/layout/target3"/>
    <dgm:cxn modelId="{F3F88E2F-D902-4DCD-8DD8-CC6527311D67}" type="presParOf" srcId="{D86CE1A1-C7F5-42D9-AE25-C9F6F77B63F3}" destId="{C23545EC-34B0-4656-A06A-5065C3D27C70}" srcOrd="1" destOrd="0" presId="urn:microsoft.com/office/officeart/2005/8/layout/target3"/>
    <dgm:cxn modelId="{AD61AE19-B128-4320-80F9-847356996BDA}" type="presParOf" srcId="{D86CE1A1-C7F5-42D9-AE25-C9F6F77B63F3}" destId="{1E31DD7C-79F3-4550-A0E3-C272606CADDD}" srcOrd="2" destOrd="0" presId="urn:microsoft.com/office/officeart/2005/8/layout/target3"/>
    <dgm:cxn modelId="{5FFB9992-D5C9-4CB9-8C9E-3FE8D2D99C24}" type="presParOf" srcId="{D86CE1A1-C7F5-42D9-AE25-C9F6F77B63F3}" destId="{5182A287-4E44-4404-A592-906CDC1D758D}" srcOrd="3" destOrd="0" presId="urn:microsoft.com/office/officeart/2005/8/layout/target3"/>
    <dgm:cxn modelId="{65843A80-8AE3-496B-A06C-3041CE851A9E}" type="presParOf" srcId="{D86CE1A1-C7F5-42D9-AE25-C9F6F77B63F3}" destId="{1A1168BA-F875-4ED1-B691-74818AD4C9AA}" srcOrd="4" destOrd="0" presId="urn:microsoft.com/office/officeart/2005/8/layout/target3"/>
    <dgm:cxn modelId="{F927587E-A4E9-4623-92D9-F1BB4020C9C9}" type="presParOf" srcId="{D86CE1A1-C7F5-42D9-AE25-C9F6F77B63F3}" destId="{44F75922-9985-4217-833B-37C61C8ADF49}" srcOrd="5" destOrd="0" presId="urn:microsoft.com/office/officeart/2005/8/layout/target3"/>
    <dgm:cxn modelId="{D63E3666-BD4A-484D-84EB-54BA99DA9782}" type="presParOf" srcId="{D86CE1A1-C7F5-42D9-AE25-C9F6F77B63F3}" destId="{67806FAF-D1BB-4E7E-AED0-B6B02A4566FF}" srcOrd="6" destOrd="0" presId="urn:microsoft.com/office/officeart/2005/8/layout/target3"/>
    <dgm:cxn modelId="{931BB359-BC4A-411A-9F36-D45E45A9E404}" type="presParOf" srcId="{D86CE1A1-C7F5-42D9-AE25-C9F6F77B63F3}" destId="{FA50DA7F-CF48-473C-97BD-4D486E9B307C}" srcOrd="7" destOrd="0" presId="urn:microsoft.com/office/officeart/2005/8/layout/target3"/>
    <dgm:cxn modelId="{05E50906-5B31-4A62-9320-131A7A69A803}" type="presParOf" srcId="{D86CE1A1-C7F5-42D9-AE25-C9F6F77B63F3}" destId="{FA70FBE4-0188-4821-A344-83A41991CD1D}" srcOrd="8" destOrd="0" presId="urn:microsoft.com/office/officeart/2005/8/layout/target3"/>
    <dgm:cxn modelId="{6A914893-1AEA-4B3C-B94C-0072E0E2EA2A}" type="presParOf" srcId="{D86CE1A1-C7F5-42D9-AE25-C9F6F77B63F3}" destId="{27E6DC29-D8BF-4188-A1BC-4B9DE747F91A}" srcOrd="9" destOrd="0" presId="urn:microsoft.com/office/officeart/2005/8/layout/target3"/>
    <dgm:cxn modelId="{A0434983-A8B6-43FF-8202-25F06DD31977}" type="presParOf" srcId="{D86CE1A1-C7F5-42D9-AE25-C9F6F77B63F3}" destId="{6704AD7B-5DFE-4492-87CD-D90614F451BA}" srcOrd="10" destOrd="0" presId="urn:microsoft.com/office/officeart/2005/8/layout/target3"/>
    <dgm:cxn modelId="{4B5B8CC9-ED75-4070-9C88-D51FBF0F2457}" type="presParOf" srcId="{D86CE1A1-C7F5-42D9-AE25-C9F6F77B63F3}" destId="{22A9E3F6-B290-4C45-A851-8760E0E27E74}" srcOrd="11" destOrd="0" presId="urn:microsoft.com/office/officeart/2005/8/layout/target3"/>
    <dgm:cxn modelId="{4B228453-EB45-435B-908C-9ABDEC3383A0}" type="presParOf" srcId="{D86CE1A1-C7F5-42D9-AE25-C9F6F77B63F3}" destId="{DDE1A639-FFBB-47D9-AEAB-DB81AE3EB63A}" srcOrd="12" destOrd="0" presId="urn:microsoft.com/office/officeart/2005/8/layout/target3"/>
    <dgm:cxn modelId="{4E877117-3886-4A2E-AE77-925D22AEB486}" type="presParOf" srcId="{D86CE1A1-C7F5-42D9-AE25-C9F6F77B63F3}" destId="{81AAD845-F038-4BDC-95EC-2B6455D2D43B}" srcOrd="13" destOrd="0" presId="urn:microsoft.com/office/officeart/2005/8/layout/target3"/>
    <dgm:cxn modelId="{2FD143A0-C055-470C-91CC-C722E403C525}" type="presParOf" srcId="{D86CE1A1-C7F5-42D9-AE25-C9F6F77B63F3}" destId="{87E706B2-7001-43E8-928A-6C00DAC29998}" srcOrd="14" destOrd="0" presId="urn:microsoft.com/office/officeart/2005/8/layout/target3"/>
    <dgm:cxn modelId="{55CEBB12-70F0-485B-B378-D40EE86AE795}" type="presParOf" srcId="{D86CE1A1-C7F5-42D9-AE25-C9F6F77B63F3}" destId="{26468CEA-DFEC-4305-B0E1-D5299F73F40E}" srcOrd="15" destOrd="0" presId="urn:microsoft.com/office/officeart/2005/8/layout/target3"/>
    <dgm:cxn modelId="{8DA5CBEC-A2F7-4BD7-8C66-6707840737F0}" type="presParOf" srcId="{D86CE1A1-C7F5-42D9-AE25-C9F6F77B63F3}" destId="{63AE0E06-FBAA-489F-BF59-9E715C50CD9E}" srcOrd="16" destOrd="0" presId="urn:microsoft.com/office/officeart/2005/8/layout/target3"/>
    <dgm:cxn modelId="{7CB9AB79-31EB-4DD1-9B1F-EE6264900206}" type="presParOf" srcId="{D86CE1A1-C7F5-42D9-AE25-C9F6F77B63F3}" destId="{F87066B4-1C3B-4FD1-9C5E-E19F7BDC8F17}" srcOrd="17" destOrd="0" presId="urn:microsoft.com/office/officeart/2005/8/layout/target3"/>
    <dgm:cxn modelId="{2F598619-54E4-4AD1-899E-24015CD97656}" type="presParOf" srcId="{D86CE1A1-C7F5-42D9-AE25-C9F6F77B63F3}" destId="{99A77570-C4BF-4B59-95B1-3FDBDD3F09BF}" srcOrd="18" destOrd="0" presId="urn:microsoft.com/office/officeart/2005/8/layout/target3"/>
    <dgm:cxn modelId="{D4DEC3C9-F774-4DCC-ACF2-D818FA8AAC17}" type="presParOf" srcId="{D86CE1A1-C7F5-42D9-AE25-C9F6F77B63F3}" destId="{E5E3D545-E85F-47AE-B4F3-91E14C0182D8}"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89681-E038-494B-9AA7-E0BC42452458}">
      <dsp:nvSpPr>
        <dsp:cNvPr id="0" name=""/>
        <dsp:cNvSpPr/>
      </dsp:nvSpPr>
      <dsp:spPr>
        <a:xfrm>
          <a:off x="-5513198" y="-844209"/>
          <a:ext cx="6565219" cy="6565219"/>
        </a:xfrm>
        <a:prstGeom prst="blockArc">
          <a:avLst>
            <a:gd name="adj1" fmla="val 18900000"/>
            <a:gd name="adj2" fmla="val 2700000"/>
            <a:gd name="adj3" fmla="val 32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F88C1-1D0F-443C-955E-0A76FE21D126}">
      <dsp:nvSpPr>
        <dsp:cNvPr id="0" name=""/>
        <dsp:cNvSpPr/>
      </dsp:nvSpPr>
      <dsp:spPr>
        <a:xfrm>
          <a:off x="676899" y="487680"/>
          <a:ext cx="5580400" cy="97536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74192" tIns="50800" rIns="50800" bIns="5080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tx1"/>
              </a:solidFill>
            </a:rPr>
            <a:t>Bioaccumulation- specially heavy metals</a:t>
          </a:r>
          <a:endParaRPr lang="en-US" sz="2000" b="0" kern="1200" dirty="0">
            <a:solidFill>
              <a:schemeClr val="tx1"/>
            </a:solidFill>
          </a:endParaRPr>
        </a:p>
      </dsp:txBody>
      <dsp:txXfrm>
        <a:off x="676899" y="487680"/>
        <a:ext cx="5580400" cy="975360"/>
      </dsp:txXfrm>
    </dsp:sp>
    <dsp:sp modelId="{2FA14408-B99C-46F0-8F31-1D6E6DEDBAAB}">
      <dsp:nvSpPr>
        <dsp:cNvPr id="0" name=""/>
        <dsp:cNvSpPr/>
      </dsp:nvSpPr>
      <dsp:spPr>
        <a:xfrm>
          <a:off x="67299" y="365760"/>
          <a:ext cx="1219200" cy="12192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9A809-BA82-4EBB-9F1B-8FAAB36FBA06}">
      <dsp:nvSpPr>
        <dsp:cNvPr id="0" name=""/>
        <dsp:cNvSpPr/>
      </dsp:nvSpPr>
      <dsp:spPr>
        <a:xfrm>
          <a:off x="1031443" y="1950720"/>
          <a:ext cx="5225856" cy="975360"/>
        </a:xfrm>
        <a:prstGeom prst="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74192" tIns="50800" rIns="50800" bIns="5080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tx1"/>
              </a:solidFill>
            </a:rPr>
            <a:t>Some grasshoppers (</a:t>
          </a:r>
          <a:r>
            <a:rPr lang="en-US" sz="2000" b="0" i="1" kern="1200" dirty="0" err="1" smtClean="0">
              <a:solidFill>
                <a:schemeClr val="tx1"/>
              </a:solidFill>
            </a:rPr>
            <a:t>Zonocerus</a:t>
          </a:r>
          <a:r>
            <a:rPr lang="en-US" sz="2000" b="0" i="1" kern="1200" dirty="0" smtClean="0">
              <a:solidFill>
                <a:schemeClr val="tx1"/>
              </a:solidFill>
            </a:rPr>
            <a:t> </a:t>
          </a:r>
          <a:r>
            <a:rPr lang="en-US" sz="2000" b="0" i="1" kern="1200" dirty="0" err="1" smtClean="0">
              <a:solidFill>
                <a:schemeClr val="tx1"/>
              </a:solidFill>
            </a:rPr>
            <a:t>variegtus</a:t>
          </a:r>
          <a:r>
            <a:rPr lang="en-US" sz="2000" b="0" i="0" kern="1200" dirty="0" smtClean="0">
              <a:solidFill>
                <a:schemeClr val="tx1"/>
              </a:solidFill>
            </a:rPr>
            <a:t> nymphs) </a:t>
          </a:r>
          <a:r>
            <a:rPr lang="en-US" sz="2000" b="0" kern="1200" dirty="0" smtClean="0">
              <a:solidFill>
                <a:schemeClr val="tx1"/>
              </a:solidFill>
            </a:rPr>
            <a:t>are toxic- proper cooking required</a:t>
          </a:r>
          <a:endParaRPr lang="en-US" sz="2000" b="0" kern="1200" dirty="0">
            <a:solidFill>
              <a:schemeClr val="tx1"/>
            </a:solidFill>
          </a:endParaRPr>
        </a:p>
      </dsp:txBody>
      <dsp:txXfrm>
        <a:off x="1031443" y="1950720"/>
        <a:ext cx="5225856" cy="975360"/>
      </dsp:txXfrm>
    </dsp:sp>
    <dsp:sp modelId="{38F322D3-1216-415A-841F-01033C3B7B17}">
      <dsp:nvSpPr>
        <dsp:cNvPr id="0" name=""/>
        <dsp:cNvSpPr/>
      </dsp:nvSpPr>
      <dsp:spPr>
        <a:xfrm>
          <a:off x="421843" y="1828800"/>
          <a:ext cx="1219200" cy="121920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7D41266A-2AF3-46B7-8D59-B235D0793D23}">
      <dsp:nvSpPr>
        <dsp:cNvPr id="0" name=""/>
        <dsp:cNvSpPr/>
      </dsp:nvSpPr>
      <dsp:spPr>
        <a:xfrm>
          <a:off x="676899" y="3413760"/>
          <a:ext cx="5580400" cy="975360"/>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74192" tIns="50800" rIns="50800" bIns="5080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tx1"/>
              </a:solidFill>
            </a:rPr>
            <a:t>Legs need to be removed- else surgery required after ingestion</a:t>
          </a:r>
          <a:endParaRPr lang="en-US" sz="2000" b="0" kern="1200" dirty="0">
            <a:solidFill>
              <a:schemeClr val="tx1"/>
            </a:solidFill>
          </a:endParaRPr>
        </a:p>
      </dsp:txBody>
      <dsp:txXfrm>
        <a:off x="676899" y="3413760"/>
        <a:ext cx="5580400" cy="975360"/>
      </dsp:txXfrm>
    </dsp:sp>
    <dsp:sp modelId="{0AD72478-2BA5-4417-B9E4-6534D6017151}">
      <dsp:nvSpPr>
        <dsp:cNvPr id="0" name=""/>
        <dsp:cNvSpPr/>
      </dsp:nvSpPr>
      <dsp:spPr>
        <a:xfrm>
          <a:off x="67299" y="3291840"/>
          <a:ext cx="1219200" cy="121920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445D-6B36-43D7-9F94-C73354174DDC}">
      <dsp:nvSpPr>
        <dsp:cNvPr id="0" name=""/>
        <dsp:cNvSpPr/>
      </dsp:nvSpPr>
      <dsp:spPr>
        <a:xfrm rot="10800000">
          <a:off x="842390" y="639571"/>
          <a:ext cx="2229612" cy="1123188"/>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295" tIns="72390" rIns="135128" bIns="72390" numCol="1" spcCol="1270" anchor="ctr" anchorCtr="0">
          <a:noAutofit/>
        </a:bodyPr>
        <a:lstStyle/>
        <a:p>
          <a:pPr lvl="0" algn="ctr" defTabSz="844550">
            <a:lnSpc>
              <a:spcPct val="90000"/>
            </a:lnSpc>
            <a:spcBef>
              <a:spcPct val="0"/>
            </a:spcBef>
            <a:spcAft>
              <a:spcPct val="35000"/>
            </a:spcAft>
          </a:pPr>
          <a:r>
            <a:rPr lang="en-US" sz="1900" i="1" kern="1200" dirty="0" err="1" smtClean="0"/>
            <a:t>Sphenarium</a:t>
          </a:r>
          <a:r>
            <a:rPr lang="en-US" sz="1900" i="1" kern="1200" dirty="0" smtClean="0"/>
            <a:t> </a:t>
          </a:r>
          <a:r>
            <a:rPr lang="en-US" sz="1900" i="1" kern="1200" dirty="0" err="1" smtClean="0"/>
            <a:t>purpurascens</a:t>
          </a:r>
          <a:endParaRPr lang="en-US" sz="1900" i="1" kern="1200" dirty="0" smtClean="0"/>
        </a:p>
        <a:p>
          <a:pPr lvl="0" algn="ctr" defTabSz="844550">
            <a:lnSpc>
              <a:spcPct val="90000"/>
            </a:lnSpc>
            <a:spcBef>
              <a:spcPct val="0"/>
            </a:spcBef>
            <a:spcAft>
              <a:spcPct val="35000"/>
            </a:spcAft>
          </a:pPr>
          <a:r>
            <a:rPr lang="en-US" sz="1900" i="1" kern="1200" dirty="0" smtClean="0"/>
            <a:t> </a:t>
          </a:r>
          <a:r>
            <a:rPr lang="en-US" sz="1900" kern="1200" dirty="0" smtClean="0"/>
            <a:t>(</a:t>
          </a:r>
          <a:r>
            <a:rPr lang="en-US" sz="1900" b="1" kern="1200" dirty="0" smtClean="0"/>
            <a:t>Mexico</a:t>
          </a:r>
          <a:r>
            <a:rPr lang="en-US" sz="1900" kern="1200" dirty="0" smtClean="0"/>
            <a:t>)</a:t>
          </a:r>
          <a:endParaRPr lang="en-US" sz="1900" kern="1200" dirty="0"/>
        </a:p>
      </dsp:txBody>
      <dsp:txXfrm rot="10800000">
        <a:off x="1123187" y="639571"/>
        <a:ext cx="1948815" cy="1123188"/>
      </dsp:txXfrm>
    </dsp:sp>
    <dsp:sp modelId="{09646EEB-3028-49DE-8D2F-EDC106434461}">
      <dsp:nvSpPr>
        <dsp:cNvPr id="0" name=""/>
        <dsp:cNvSpPr/>
      </dsp:nvSpPr>
      <dsp:spPr>
        <a:xfrm>
          <a:off x="280796" y="639571"/>
          <a:ext cx="1123188" cy="11231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1B954-B6E3-4502-9D4C-09F68420B5CE}">
      <dsp:nvSpPr>
        <dsp:cNvPr id="0" name=""/>
        <dsp:cNvSpPr/>
      </dsp:nvSpPr>
      <dsp:spPr>
        <a:xfrm rot="10800000">
          <a:off x="842390" y="2098040"/>
          <a:ext cx="2229612" cy="1123188"/>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295" tIns="72390" rIns="135128" bIns="72390" numCol="1" spcCol="1270" anchor="ctr" anchorCtr="0">
          <a:noAutofit/>
        </a:bodyPr>
        <a:lstStyle/>
        <a:p>
          <a:pPr lvl="0" algn="ctr" defTabSz="844550">
            <a:lnSpc>
              <a:spcPct val="90000"/>
            </a:lnSpc>
            <a:spcBef>
              <a:spcPct val="0"/>
            </a:spcBef>
            <a:spcAft>
              <a:spcPct val="35000"/>
            </a:spcAft>
          </a:pPr>
          <a:r>
            <a:rPr lang="en-US" sz="1900" i="1" kern="1200" dirty="0" err="1" smtClean="0"/>
            <a:t>Patanga</a:t>
          </a:r>
          <a:r>
            <a:rPr lang="en-US" sz="1900" i="1" kern="1200" dirty="0" smtClean="0"/>
            <a:t> </a:t>
          </a:r>
          <a:r>
            <a:rPr lang="en-US" sz="1900" i="1" kern="1200" dirty="0" err="1" smtClean="0"/>
            <a:t>succinata</a:t>
          </a:r>
          <a:endParaRPr lang="en-US" sz="1900" i="1" kern="1200" dirty="0" smtClean="0"/>
        </a:p>
        <a:p>
          <a:pPr lvl="0" algn="ctr" defTabSz="844550">
            <a:lnSpc>
              <a:spcPct val="90000"/>
            </a:lnSpc>
            <a:spcBef>
              <a:spcPct val="0"/>
            </a:spcBef>
            <a:spcAft>
              <a:spcPct val="35000"/>
            </a:spcAft>
          </a:pPr>
          <a:r>
            <a:rPr lang="en-US" sz="1900" kern="1200" dirty="0" smtClean="0"/>
            <a:t>(</a:t>
          </a:r>
          <a:r>
            <a:rPr lang="en-US" sz="1900" b="1" kern="1200" dirty="0" smtClean="0"/>
            <a:t>Thailand</a:t>
          </a:r>
          <a:r>
            <a:rPr lang="en-US" sz="1900" kern="1200" dirty="0" smtClean="0"/>
            <a:t>)</a:t>
          </a:r>
          <a:endParaRPr lang="en-US" sz="1900" kern="1200" dirty="0"/>
        </a:p>
      </dsp:txBody>
      <dsp:txXfrm rot="10800000">
        <a:off x="1123187" y="2098040"/>
        <a:ext cx="1948815" cy="1123188"/>
      </dsp:txXfrm>
    </dsp:sp>
    <dsp:sp modelId="{BD8DACCA-4AEF-4F17-9DF4-0764B096FA8B}">
      <dsp:nvSpPr>
        <dsp:cNvPr id="0" name=""/>
        <dsp:cNvSpPr/>
      </dsp:nvSpPr>
      <dsp:spPr>
        <a:xfrm>
          <a:off x="274316" y="2098040"/>
          <a:ext cx="1123188" cy="11231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154" t="1154" r="1154" b="1154"/>
          </a:stretch>
        </a:blipFill>
        <a:ln w="25400" cap="flat" cmpd="sng" algn="ctr">
          <a:solidFill>
            <a:schemeClr val="accent3">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C7ED-F784-4F9F-B704-64B2C68C859A}">
      <dsp:nvSpPr>
        <dsp:cNvPr id="0" name=""/>
        <dsp:cNvSpPr/>
      </dsp:nvSpPr>
      <dsp:spPr>
        <a:xfrm>
          <a:off x="0" y="0"/>
          <a:ext cx="2514599" cy="2514599"/>
        </a:xfrm>
        <a:prstGeom prst="pie">
          <a:avLst>
            <a:gd name="adj1" fmla="val 5400000"/>
            <a:gd name="adj2" fmla="val 1620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1DD7C-79F3-4550-A0E3-C272606CADDD}">
      <dsp:nvSpPr>
        <dsp:cNvPr id="0" name=""/>
        <dsp:cNvSpPr/>
      </dsp:nvSpPr>
      <dsp:spPr>
        <a:xfrm>
          <a:off x="1257299" y="0"/>
          <a:ext cx="7048499" cy="2514599"/>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Most of the people eat when and wherever they catch</a:t>
          </a:r>
          <a:endParaRPr lang="en-US" sz="1800" kern="1200" dirty="0"/>
        </a:p>
      </dsp:txBody>
      <dsp:txXfrm>
        <a:off x="1257299" y="0"/>
        <a:ext cx="7048499" cy="402336"/>
      </dsp:txXfrm>
    </dsp:sp>
    <dsp:sp modelId="{1A1168BA-F875-4ED1-B691-74818AD4C9AA}">
      <dsp:nvSpPr>
        <dsp:cNvPr id="0" name=""/>
        <dsp:cNvSpPr/>
      </dsp:nvSpPr>
      <dsp:spPr>
        <a:xfrm>
          <a:off x="264033" y="402335"/>
          <a:ext cx="1986533" cy="1986533"/>
        </a:xfrm>
        <a:prstGeom prst="pie">
          <a:avLst>
            <a:gd name="adj1" fmla="val 5400000"/>
            <a:gd name="adj2" fmla="val 16200000"/>
          </a:avLst>
        </a:prstGeom>
        <a:solidFill>
          <a:schemeClr val="accent4">
            <a:shade val="80000"/>
            <a:hueOff val="-44139"/>
            <a:satOff val="-1091"/>
            <a:lumOff val="6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75922-9985-4217-833B-37C61C8ADF49}">
      <dsp:nvSpPr>
        <dsp:cNvPr id="0" name=""/>
        <dsp:cNvSpPr/>
      </dsp:nvSpPr>
      <dsp:spPr>
        <a:xfrm>
          <a:off x="1257299" y="402335"/>
          <a:ext cx="7048499" cy="1986533"/>
        </a:xfrm>
        <a:prstGeom prst="rect">
          <a:avLst/>
        </a:prstGeom>
        <a:solidFill>
          <a:schemeClr val="lt1">
            <a:alpha val="90000"/>
            <a:hueOff val="0"/>
            <a:satOff val="0"/>
            <a:lumOff val="0"/>
            <a:alphaOff val="0"/>
          </a:schemeClr>
        </a:solidFill>
        <a:ln w="25400" cap="flat" cmpd="sng" algn="ctr">
          <a:solidFill>
            <a:schemeClr val="accent4">
              <a:shade val="80000"/>
              <a:hueOff val="-44139"/>
              <a:satOff val="-1091"/>
              <a:lumOff val="62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Legs removed</a:t>
          </a:r>
          <a:endParaRPr lang="en-US" sz="1800" kern="1200" dirty="0"/>
        </a:p>
      </dsp:txBody>
      <dsp:txXfrm>
        <a:off x="1257299" y="402335"/>
        <a:ext cx="7048499" cy="402335"/>
      </dsp:txXfrm>
    </dsp:sp>
    <dsp:sp modelId="{FA50DA7F-CF48-473C-97BD-4D486E9B307C}">
      <dsp:nvSpPr>
        <dsp:cNvPr id="0" name=""/>
        <dsp:cNvSpPr/>
      </dsp:nvSpPr>
      <dsp:spPr>
        <a:xfrm>
          <a:off x="528065" y="804671"/>
          <a:ext cx="1458468" cy="1458468"/>
        </a:xfrm>
        <a:prstGeom prst="pie">
          <a:avLst>
            <a:gd name="adj1" fmla="val 5400000"/>
            <a:gd name="adj2" fmla="val 16200000"/>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0FBE4-0188-4821-A344-83A41991CD1D}">
      <dsp:nvSpPr>
        <dsp:cNvPr id="0" name=""/>
        <dsp:cNvSpPr/>
      </dsp:nvSpPr>
      <dsp:spPr>
        <a:xfrm>
          <a:off x="1257299" y="804671"/>
          <a:ext cx="7048499" cy="1458468"/>
        </a:xfrm>
        <a:prstGeom prst="rect">
          <a:avLst/>
        </a:prstGeom>
        <a:solidFill>
          <a:schemeClr val="lt1">
            <a:alpha val="90000"/>
            <a:hueOff val="0"/>
            <a:satOff val="0"/>
            <a:lumOff val="0"/>
            <a:alphaOff val="0"/>
          </a:schemeClr>
        </a:solidFill>
        <a:ln w="25400" cap="flat" cmpd="sng" algn="ctr">
          <a:solidFill>
            <a:schemeClr val="accent4">
              <a:shade val="80000"/>
              <a:hueOff val="-88279"/>
              <a:satOff val="-2183"/>
              <a:lumOff val="124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Cooked with condiments, </a:t>
          </a:r>
          <a:r>
            <a:rPr lang="en-US" sz="1800" kern="1200" dirty="0" smtClean="0"/>
            <a:t>fried or roasted</a:t>
          </a:r>
          <a:endParaRPr lang="en-US" sz="1800" kern="1200" dirty="0"/>
        </a:p>
      </dsp:txBody>
      <dsp:txXfrm>
        <a:off x="1257299" y="804671"/>
        <a:ext cx="7048499" cy="402336"/>
      </dsp:txXfrm>
    </dsp:sp>
    <dsp:sp modelId="{6704AD7B-5DFE-4492-87CD-D90614F451BA}">
      <dsp:nvSpPr>
        <dsp:cNvPr id="0" name=""/>
        <dsp:cNvSpPr/>
      </dsp:nvSpPr>
      <dsp:spPr>
        <a:xfrm>
          <a:off x="792099" y="1207007"/>
          <a:ext cx="930401" cy="930401"/>
        </a:xfrm>
        <a:prstGeom prst="pie">
          <a:avLst>
            <a:gd name="adj1" fmla="val 5400000"/>
            <a:gd name="adj2" fmla="val 16200000"/>
          </a:avLst>
        </a:prstGeom>
        <a:solidFill>
          <a:schemeClr val="accent4">
            <a:shade val="80000"/>
            <a:hueOff val="-132418"/>
            <a:satOff val="-3274"/>
            <a:lumOff val="18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9E3F6-B290-4C45-A851-8760E0E27E74}">
      <dsp:nvSpPr>
        <dsp:cNvPr id="0" name=""/>
        <dsp:cNvSpPr/>
      </dsp:nvSpPr>
      <dsp:spPr>
        <a:xfrm>
          <a:off x="1257299" y="1207007"/>
          <a:ext cx="7048499" cy="930401"/>
        </a:xfrm>
        <a:prstGeom prst="rect">
          <a:avLst/>
        </a:prstGeom>
        <a:solidFill>
          <a:schemeClr val="lt1">
            <a:alpha val="90000"/>
            <a:hueOff val="0"/>
            <a:satOff val="0"/>
            <a:lumOff val="0"/>
            <a:alphaOff val="0"/>
          </a:schemeClr>
        </a:solidFill>
        <a:ln w="25400" cap="flat" cmpd="sng" algn="ctr">
          <a:solidFill>
            <a:schemeClr val="accent4">
              <a:shade val="80000"/>
              <a:hueOff val="-132418"/>
              <a:satOff val="-3274"/>
              <a:lumOff val="18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Sometimes dried, powdered and mixed with flour </a:t>
          </a:r>
          <a:endParaRPr lang="en-US" sz="1800" kern="1200" dirty="0"/>
        </a:p>
      </dsp:txBody>
      <dsp:txXfrm>
        <a:off x="1257299" y="1207007"/>
        <a:ext cx="7048499" cy="402335"/>
      </dsp:txXfrm>
    </dsp:sp>
    <dsp:sp modelId="{81AAD845-F038-4BDC-95EC-2B6455D2D43B}">
      <dsp:nvSpPr>
        <dsp:cNvPr id="0" name=""/>
        <dsp:cNvSpPr/>
      </dsp:nvSpPr>
      <dsp:spPr>
        <a:xfrm>
          <a:off x="1056131" y="1609343"/>
          <a:ext cx="402335" cy="402335"/>
        </a:xfrm>
        <a:prstGeom prst="pie">
          <a:avLst>
            <a:gd name="adj1" fmla="val 5400000"/>
            <a:gd name="adj2" fmla="val 16200000"/>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706B2-7001-43E8-928A-6C00DAC29998}">
      <dsp:nvSpPr>
        <dsp:cNvPr id="0" name=""/>
        <dsp:cNvSpPr/>
      </dsp:nvSpPr>
      <dsp:spPr>
        <a:xfrm>
          <a:off x="1257299" y="1609343"/>
          <a:ext cx="7048499" cy="402335"/>
        </a:xfrm>
        <a:prstGeom prst="rect">
          <a:avLst/>
        </a:prstGeom>
        <a:solidFill>
          <a:schemeClr val="lt1">
            <a:alpha val="90000"/>
            <a:hueOff val="0"/>
            <a:satOff val="0"/>
            <a:lumOff val="0"/>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Some tribes make powder and mix with maize flour in porridge</a:t>
          </a:r>
          <a:endParaRPr lang="en-US" sz="1800" kern="1200" dirty="0"/>
        </a:p>
      </dsp:txBody>
      <dsp:txXfrm>
        <a:off x="1257299" y="1609343"/>
        <a:ext cx="7048499" cy="4023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99E6E-258A-4194-9174-7242F48FEDE8}" type="datetimeFigureOut">
              <a:rPr lang="en-US" smtClean="0"/>
              <a:t>5/2/2014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4EF33-1B5B-4F4F-B5A2-CFBC5355E601}" type="slidenum">
              <a:rPr lang="en-US" smtClean="0"/>
              <a:t>‹#›</a:t>
            </a:fld>
            <a:endParaRPr lang="en-US"/>
          </a:p>
        </p:txBody>
      </p:sp>
    </p:spTree>
    <p:extLst>
      <p:ext uri="{BB962C8B-B14F-4D97-AF65-F5344CB8AC3E}">
        <p14:creationId xmlns:p14="http://schemas.microsoft.com/office/powerpoint/2010/main" val="400443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on</a:t>
            </a:r>
            <a:r>
              <a:rPr lang="en-US" baseline="0" dirty="0" smtClean="0"/>
              <a:t> a sunny day, you decide to open your window and take some fresh air. But as you open your window a grasshoppers pops in. What will you do? Smash it? But lets rewind,  and look it from a different perspective, imagine that you are someone who lives in tropical region…..</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a:t>
            </a:fld>
            <a:endParaRPr lang="en-US"/>
          </a:p>
        </p:txBody>
      </p:sp>
    </p:spTree>
    <p:extLst>
      <p:ext uri="{BB962C8B-B14F-4D97-AF65-F5344CB8AC3E}">
        <p14:creationId xmlns:p14="http://schemas.microsoft.com/office/powerpoint/2010/main" val="406554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moving</a:t>
            </a:r>
            <a:r>
              <a:rPr lang="en-US" baseline="0" dirty="0" smtClean="0"/>
              <a:t> on to the health part. We have seen that the consumption of conventional meats has always been associated with some infections. Consumption of chicken is associated with avian flu, pork with swine flu and beef with BSE. But the cases of such zoonotic infection have never been reported from the insect eating population. Probably because insects are genetically much more distant to humans. We and all other animals come in </a:t>
            </a:r>
            <a:r>
              <a:rPr lang="en-US" baseline="0" dirty="0" err="1" smtClean="0"/>
              <a:t>animilia</a:t>
            </a:r>
            <a:r>
              <a:rPr lang="en-US" baseline="0" dirty="0" smtClean="0"/>
              <a:t> kingdom and for there viruses to grow in our body is really easy.</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10</a:t>
            </a:fld>
            <a:endParaRPr lang="en-US"/>
          </a:p>
        </p:txBody>
      </p:sp>
    </p:spTree>
    <p:extLst>
      <p:ext uri="{BB962C8B-B14F-4D97-AF65-F5344CB8AC3E}">
        <p14:creationId xmlns:p14="http://schemas.microsoft.com/office/powerpoint/2010/main" val="198071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Grasshoppers</a:t>
            </a:r>
            <a:r>
              <a:rPr lang="en-US" baseline="0" dirty="0" smtClean="0"/>
              <a:t> are also used for medications in many part of the world.</a:t>
            </a:r>
          </a:p>
          <a:p>
            <a:r>
              <a:rPr lang="en-US" baseline="0" dirty="0" smtClean="0"/>
              <a:t>For example in India body oil from </a:t>
            </a:r>
            <a:r>
              <a:rPr lang="en-US" baseline="0" dirty="0" err="1" smtClean="0"/>
              <a:t>Schistocerca</a:t>
            </a:r>
            <a:r>
              <a:rPr lang="en-US" baseline="0" dirty="0" smtClean="0"/>
              <a:t> </a:t>
            </a:r>
            <a:r>
              <a:rPr lang="en-US" baseline="0" dirty="0" err="1" smtClean="0"/>
              <a:t>gregaria</a:t>
            </a:r>
            <a:r>
              <a:rPr lang="en-US" baseline="0" dirty="0" smtClean="0"/>
              <a:t> is used as a remedy for lip cracking. While in Gujarat when the cattle don’t come in heat, people make them eat 2-3 grasshoppers and they come to heat within few days.</a:t>
            </a:r>
          </a:p>
          <a:p>
            <a:r>
              <a:rPr lang="en-US" baseline="0" dirty="0" smtClean="0"/>
              <a:t>In Mexico, the legs of these 3 species are powdered and mixed with water. This mix is consumed for treatment of some kidney disease. Grasshopper are commonly consumed to treat mal </a:t>
            </a:r>
            <a:r>
              <a:rPr lang="en-US" baseline="0" dirty="0" err="1" smtClean="0"/>
              <a:t>nutritiona</a:t>
            </a:r>
            <a:r>
              <a:rPr lang="en-US" baseline="0" dirty="0" smtClean="0"/>
              <a:t>, post birth anemia and some kind of lungs disease</a:t>
            </a:r>
          </a:p>
          <a:p>
            <a:r>
              <a:rPr lang="en-US" baseline="0" dirty="0" smtClean="0"/>
              <a:t>In Zaire, grasshopper powder is used to treat some kind </a:t>
            </a:r>
            <a:r>
              <a:rPr lang="en-US" baseline="0" dirty="0" err="1" smtClean="0"/>
              <a:t>og</a:t>
            </a:r>
            <a:r>
              <a:rPr lang="en-US" baseline="0" dirty="0" smtClean="0"/>
              <a:t> violent headaches.</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11</a:t>
            </a:fld>
            <a:endParaRPr lang="en-US"/>
          </a:p>
        </p:txBody>
      </p:sp>
    </p:spTree>
    <p:extLst>
      <p:ext uri="{BB962C8B-B14F-4D97-AF65-F5344CB8AC3E}">
        <p14:creationId xmlns:p14="http://schemas.microsoft.com/office/powerpoint/2010/main" val="415091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common even </a:t>
            </a:r>
            <a:r>
              <a:rPr lang="en-US" baseline="0" dirty="0" err="1" smtClean="0"/>
              <a:t>virat</a:t>
            </a:r>
            <a:r>
              <a:rPr lang="en-US" baseline="0" dirty="0" smtClean="0"/>
              <a:t> </a:t>
            </a:r>
            <a:r>
              <a:rPr lang="en-US" baseline="0" dirty="0" err="1" smtClean="0"/>
              <a:t>kohli</a:t>
            </a:r>
            <a:r>
              <a:rPr lang="en-US" baseline="0" dirty="0" smtClean="0"/>
              <a:t> is not able to march towards victory in every match. So even some food safety are associated with grasshopper as food.</a:t>
            </a:r>
          </a:p>
          <a:p>
            <a:endParaRPr lang="en-US" baseline="0" dirty="0" smtClean="0"/>
          </a:p>
          <a:p>
            <a:r>
              <a:rPr lang="en-US" baseline="0" dirty="0" smtClean="0"/>
              <a:t>The grasshopper typically feed on the crops which have been treated with pesticides, so there are case of bioaccumulation. The heavy metals accumulated in grasshoppers have been a matter of concern. They can cause heavy matter induced disorders in humans.</a:t>
            </a:r>
          </a:p>
          <a:p>
            <a:endParaRPr lang="en-US" baseline="0" dirty="0" smtClean="0"/>
          </a:p>
          <a:p>
            <a:r>
              <a:rPr lang="en-US" baseline="0" dirty="0" smtClean="0"/>
              <a:t>Some species of grasshopper at some stage of life produce some metabolite which can be toxic to humans. Proper cooking is required to deactivate these toxin. For example in the case of </a:t>
            </a:r>
            <a:r>
              <a:rPr lang="en-US" baseline="0" dirty="0" err="1" smtClean="0"/>
              <a:t>Zonocerus</a:t>
            </a:r>
            <a:r>
              <a:rPr lang="en-US" baseline="0" dirty="0" smtClean="0"/>
              <a:t> </a:t>
            </a:r>
            <a:r>
              <a:rPr lang="en-US" baseline="0" dirty="0" err="1" smtClean="0"/>
              <a:t>variegtus</a:t>
            </a:r>
            <a:r>
              <a:rPr lang="en-US" baseline="0" dirty="0" smtClean="0"/>
              <a:t>, its </a:t>
            </a:r>
            <a:r>
              <a:rPr lang="en-US" baseline="0" dirty="0" err="1" smtClean="0"/>
              <a:t>nymps</a:t>
            </a:r>
            <a:r>
              <a:rPr lang="en-US" baseline="0" dirty="0" smtClean="0"/>
              <a:t> are toxic. But they are still a delicacy in central </a:t>
            </a:r>
            <a:r>
              <a:rPr lang="en-US" baseline="0" dirty="0" err="1" smtClean="0"/>
              <a:t>africa</a:t>
            </a:r>
            <a:r>
              <a:rPr lang="en-US" baseline="0" dirty="0" smtClean="0"/>
              <a:t>.</a:t>
            </a:r>
          </a:p>
          <a:p>
            <a:endParaRPr lang="en-US" baseline="0" dirty="0" smtClean="0"/>
          </a:p>
          <a:p>
            <a:r>
              <a:rPr lang="en-US" baseline="0" dirty="0" smtClean="0"/>
              <a:t>Legs of the grasshoppers need to be removed before consumption, else surgery is required to take them out.</a:t>
            </a:r>
          </a:p>
        </p:txBody>
      </p:sp>
      <p:sp>
        <p:nvSpPr>
          <p:cNvPr id="4" name="Slide Number Placeholder 3"/>
          <p:cNvSpPr>
            <a:spLocks noGrp="1"/>
          </p:cNvSpPr>
          <p:nvPr>
            <p:ph type="sldNum" sz="quarter" idx="10"/>
          </p:nvPr>
        </p:nvSpPr>
        <p:spPr/>
        <p:txBody>
          <a:bodyPr/>
          <a:lstStyle/>
          <a:p>
            <a:fld id="{9684EF33-1B5B-4F4F-B5A2-CFBC5355E601}" type="slidenum">
              <a:rPr lang="en-US" smtClean="0"/>
              <a:t>12</a:t>
            </a:fld>
            <a:endParaRPr lang="en-US"/>
          </a:p>
        </p:txBody>
      </p:sp>
    </p:spTree>
    <p:extLst>
      <p:ext uri="{BB962C8B-B14F-4D97-AF65-F5344CB8AC3E}">
        <p14:creationId xmlns:p14="http://schemas.microsoft.com/office/powerpoint/2010/main" val="377549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Grasshopper usually appear as</a:t>
            </a:r>
            <a:r>
              <a:rPr lang="en-US" baseline="0" dirty="0" smtClean="0"/>
              <a:t> pests, they accumulate in large number and make large locusts swarms. They destroy all the crops which come in the way. The mention of these swarms is also there in bible. So if eat them we reduce there population and resist them to do harm to the crops. I will explain this with two case studies. </a:t>
            </a:r>
          </a:p>
          <a:p>
            <a:pPr marL="228600" indent="-228600">
              <a:buAutoNum type="arabicPeriod"/>
            </a:pPr>
            <a:r>
              <a:rPr lang="en-US" baseline="0" dirty="0" smtClean="0"/>
              <a:t>Case study from Mexico. </a:t>
            </a:r>
            <a:r>
              <a:rPr lang="en-US" baseline="0" dirty="0" err="1" smtClean="0"/>
              <a:t>Sphenarium</a:t>
            </a:r>
            <a:r>
              <a:rPr lang="en-US" baseline="0" dirty="0" smtClean="0"/>
              <a:t> </a:t>
            </a:r>
            <a:r>
              <a:rPr lang="en-US" baseline="0" dirty="0" err="1" smtClean="0"/>
              <a:t>purpurascnes</a:t>
            </a:r>
            <a:r>
              <a:rPr lang="en-US" baseline="0" dirty="0" smtClean="0"/>
              <a:t> is a pest in Mexico and they is commonly eaten as food. The control fields in this study were one with pesticides used and the experimental fields were the one with no pesticides used. So in the control fields we had the crops, that also with the risk of pesticide residues in the crops. In the experimental fields we had the crops (with lesser risk of pesticide residue) and grasshoppers. The economic and ethical provisioning was much more from the experimental fields then control fields.</a:t>
            </a:r>
          </a:p>
          <a:p>
            <a:pPr marL="228600" indent="-228600">
              <a:buAutoNum type="arabicPeriod"/>
            </a:pPr>
            <a:r>
              <a:rPr lang="en-US" baseline="0" dirty="0" smtClean="0"/>
              <a:t>Like 40 years back, in Thailand there was an outbreak of </a:t>
            </a:r>
            <a:r>
              <a:rPr lang="en-US" baseline="0" dirty="0" err="1" smtClean="0"/>
              <a:t>Patanga</a:t>
            </a:r>
            <a:r>
              <a:rPr lang="en-US" baseline="0" dirty="0" smtClean="0"/>
              <a:t> </a:t>
            </a:r>
            <a:r>
              <a:rPr lang="en-US" baseline="0" dirty="0" err="1" smtClean="0"/>
              <a:t>succinata</a:t>
            </a:r>
            <a:r>
              <a:rPr lang="en-US" baseline="0" dirty="0" smtClean="0"/>
              <a:t>. They sprayed pesticides but grasshoppers were becoming resistant to pesticides and risk of pesticide residues in crops was increasing. So Thai </a:t>
            </a:r>
            <a:r>
              <a:rPr lang="en-US" baseline="0" dirty="0" err="1" smtClean="0"/>
              <a:t>govt</a:t>
            </a:r>
            <a:r>
              <a:rPr lang="en-US" baseline="0" dirty="0" smtClean="0"/>
              <a:t> launched a system campaign to promote this species as food. As a result the population was significantly reduced, less harm to crops and now this is one of the delicacy in Thailand.</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13</a:t>
            </a:fld>
            <a:endParaRPr lang="en-US"/>
          </a:p>
        </p:txBody>
      </p:sp>
    </p:spTree>
    <p:extLst>
      <p:ext uri="{BB962C8B-B14F-4D97-AF65-F5344CB8AC3E}">
        <p14:creationId xmlns:p14="http://schemas.microsoft.com/office/powerpoint/2010/main" val="135754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total human induced</a:t>
            </a:r>
            <a:r>
              <a:rPr lang="en-US" baseline="0" dirty="0" smtClean="0"/>
              <a:t> greenhouse gas and ammonia emissions, emission from livestock production has the major share. Methane from enteric fermentation and manure &amp; nitrogen dioxide from feed production and manure have major impact on environment. These emission are maximum in case of cows, then pigs and lastly poultry. Some other consequences are atmospheric </a:t>
            </a:r>
            <a:r>
              <a:rPr lang="en-US" baseline="0" dirty="0" err="1" smtClean="0"/>
              <a:t>amonia</a:t>
            </a:r>
            <a:r>
              <a:rPr lang="en-US" baseline="0" dirty="0" smtClean="0"/>
              <a:t> emission, eutrophication of surface water and acidification of soil.</a:t>
            </a:r>
          </a:p>
          <a:p>
            <a:endParaRPr lang="en-US" baseline="0" dirty="0" smtClean="0"/>
          </a:p>
          <a:p>
            <a:r>
              <a:rPr lang="en-US" baseline="0" dirty="0" smtClean="0"/>
              <a:t>There is only one grasshopper which is breeded commercially </a:t>
            </a:r>
            <a:r>
              <a:rPr lang="en-US" baseline="0" dirty="0" err="1" smtClean="0"/>
              <a:t>Locusta</a:t>
            </a:r>
            <a:r>
              <a:rPr lang="en-US" baseline="0" dirty="0" smtClean="0"/>
              <a:t> </a:t>
            </a:r>
            <a:r>
              <a:rPr lang="en-US" baseline="0" dirty="0" err="1" smtClean="0"/>
              <a:t>migratoria</a:t>
            </a:r>
            <a:r>
              <a:rPr lang="en-US" baseline="0" dirty="0" smtClean="0"/>
              <a:t>, which has much lower ammonia emissions in comparison to conventional livestock.</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14</a:t>
            </a:fld>
            <a:endParaRPr lang="en-US"/>
          </a:p>
        </p:txBody>
      </p:sp>
    </p:spTree>
    <p:extLst>
      <p:ext uri="{BB962C8B-B14F-4D97-AF65-F5344CB8AC3E}">
        <p14:creationId xmlns:p14="http://schemas.microsoft.com/office/powerpoint/2010/main" val="351441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a:t>
            </a:r>
            <a:r>
              <a:rPr lang="en-US" baseline="0" dirty="0" smtClean="0"/>
              <a:t> 20000 to 40000 liters of water are required to produce 1kg meat. Some kinds of insects like yellow mealworm require virtually no water for production. We require research to confirm this thing for grasshoppers.</a:t>
            </a:r>
          </a:p>
          <a:p>
            <a:r>
              <a:rPr lang="en-US" baseline="0" dirty="0" smtClean="0"/>
              <a:t>Some species of grasshoppers follow </a:t>
            </a:r>
            <a:r>
              <a:rPr lang="en-US" baseline="0" dirty="0" err="1" smtClean="0"/>
              <a:t>carnivory</a:t>
            </a:r>
            <a:r>
              <a:rPr lang="en-US" baseline="0" dirty="0" smtClean="0"/>
              <a:t> or </a:t>
            </a:r>
            <a:r>
              <a:rPr lang="en-US" baseline="0" dirty="0" err="1" smtClean="0"/>
              <a:t>necrophagy</a:t>
            </a:r>
            <a:r>
              <a:rPr lang="en-US" baseline="0" dirty="0" smtClean="0"/>
              <a:t>. They feed on dead </a:t>
            </a:r>
            <a:r>
              <a:rPr lang="en-US" baseline="0" dirty="0" err="1" smtClean="0"/>
              <a:t>oraganic</a:t>
            </a:r>
            <a:r>
              <a:rPr lang="en-US" baseline="0" dirty="0" smtClean="0"/>
              <a:t> matter, even on there own dead </a:t>
            </a:r>
            <a:r>
              <a:rPr lang="en-US" baseline="0" dirty="0" err="1" smtClean="0"/>
              <a:t>sibblings</a:t>
            </a:r>
            <a:r>
              <a:rPr lang="en-US" baseline="0" dirty="0" smtClean="0"/>
              <a:t>. Commercial models may be develop where these grasshoppers can be feed on dead organic matter or even the house hold waste for production.</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15</a:t>
            </a:fld>
            <a:endParaRPr lang="en-US"/>
          </a:p>
        </p:txBody>
      </p:sp>
    </p:spTree>
    <p:extLst>
      <p:ext uri="{BB962C8B-B14F-4D97-AF65-F5344CB8AC3E}">
        <p14:creationId xmlns:p14="http://schemas.microsoft.com/office/powerpoint/2010/main" val="219515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Religion</a:t>
            </a:r>
            <a:r>
              <a:rPr lang="en-US" baseline="0" dirty="0" smtClean="0"/>
              <a:t> and culture have also the influence of the consumption of grasshopper as human food. Out of all the insects religious literature of Christian and Muslims only support eating grasshoppers. There is also mention of grasshopper as food in </a:t>
            </a:r>
            <a:r>
              <a:rPr lang="en-US" baseline="0" dirty="0" err="1" smtClean="0"/>
              <a:t>jewish</a:t>
            </a:r>
            <a:r>
              <a:rPr lang="en-US" baseline="0" dirty="0" smtClean="0"/>
              <a:t> literature but, is decreased with modernization.</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16</a:t>
            </a:fld>
            <a:endParaRPr lang="en-US"/>
          </a:p>
        </p:txBody>
      </p:sp>
    </p:spTree>
    <p:extLst>
      <p:ext uri="{BB962C8B-B14F-4D97-AF65-F5344CB8AC3E}">
        <p14:creationId xmlns:p14="http://schemas.microsoft.com/office/powerpoint/2010/main" val="73805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Grasshopper food supply chain has played an important role</a:t>
            </a:r>
            <a:r>
              <a:rPr lang="en-US" baseline="0" dirty="0" smtClean="0"/>
              <a:t> in improving the livelihood of the third world countries. Unemployed women and children are majorly involved in this trade. They wake up early in the morning and go to catch grasshoppers.</a:t>
            </a:r>
          </a:p>
          <a:p>
            <a:r>
              <a:rPr lang="en-US" baseline="0" dirty="0" smtClean="0"/>
              <a:t>It play an important role in there nutrition. No investment is required, just go to fields to catch them. They also sell it in the market, in Uganda 1kg grasshopper is even expensive then 1kg chicken or beef. Grasshopper have played an important role in assuring food security.</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17</a:t>
            </a:fld>
            <a:endParaRPr lang="en-US"/>
          </a:p>
        </p:txBody>
      </p:sp>
    </p:spTree>
    <p:extLst>
      <p:ext uri="{BB962C8B-B14F-4D97-AF65-F5344CB8AC3E}">
        <p14:creationId xmlns:p14="http://schemas.microsoft.com/office/powerpoint/2010/main" val="350194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18</a:t>
            </a:fld>
            <a:endParaRPr lang="en-US"/>
          </a:p>
        </p:txBody>
      </p:sp>
    </p:spTree>
    <p:extLst>
      <p:ext uri="{BB962C8B-B14F-4D97-AF65-F5344CB8AC3E}">
        <p14:creationId xmlns:p14="http://schemas.microsoft.com/office/powerpoint/2010/main" val="340291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grasshopper products which are commercial available in the market. The</a:t>
            </a:r>
            <a:r>
              <a:rPr lang="en-US" baseline="0" dirty="0" smtClean="0"/>
              <a:t> first pic is from a </a:t>
            </a:r>
            <a:r>
              <a:rPr lang="en-US" baseline="0" dirty="0" err="1" smtClean="0"/>
              <a:t>belgian</a:t>
            </a:r>
            <a:r>
              <a:rPr lang="en-US" baseline="0" dirty="0" smtClean="0"/>
              <a:t> </a:t>
            </a:r>
            <a:r>
              <a:rPr lang="en-US" baseline="0" dirty="0" err="1" smtClean="0"/>
              <a:t>manufactuer</a:t>
            </a:r>
            <a:r>
              <a:rPr lang="en-US" baseline="0" dirty="0" smtClean="0"/>
              <a:t>, second one is from our lab, last two are processed grasshopper products are from </a:t>
            </a:r>
            <a:r>
              <a:rPr lang="en-US" baseline="0" dirty="0" err="1" smtClean="0"/>
              <a:t>thailand</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9684EF33-1B5B-4F4F-B5A2-CFBC5355E601}" type="slidenum">
              <a:rPr lang="en-US" smtClean="0"/>
              <a:t>21</a:t>
            </a:fld>
            <a:endParaRPr lang="en-US"/>
          </a:p>
        </p:txBody>
      </p:sp>
    </p:spTree>
    <p:extLst>
      <p:ext uri="{BB962C8B-B14F-4D97-AF65-F5344CB8AC3E}">
        <p14:creationId xmlns:p14="http://schemas.microsoft.com/office/powerpoint/2010/main" val="256410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you open your window</a:t>
            </a:r>
            <a:r>
              <a:rPr lang="en-US" baseline="0" dirty="0" smtClean="0"/>
              <a:t> and a grasshopper pops in…. What you will do know?? Eat it….</a:t>
            </a:r>
          </a:p>
          <a:p>
            <a:r>
              <a:rPr lang="en-US" baseline="0" dirty="0" smtClean="0"/>
              <a:t>So why there is difference in mentality and these actions?? Ok I will try to develop a bridge between the two mentalities…. With my presentation….</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2</a:t>
            </a:fld>
            <a:endParaRPr lang="en-US"/>
          </a:p>
        </p:txBody>
      </p:sp>
    </p:spTree>
    <p:extLst>
      <p:ext uri="{BB962C8B-B14F-4D97-AF65-F5344CB8AC3E}">
        <p14:creationId xmlns:p14="http://schemas.microsoft.com/office/powerpoint/2010/main" val="111287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 our </a:t>
            </a:r>
            <a:r>
              <a:rPr lang="en-US" baseline="0" dirty="0" err="1" smtClean="0"/>
              <a:t>sponsorer</a:t>
            </a:r>
            <a:r>
              <a:rPr lang="en-US" baseline="0" dirty="0" smtClean="0"/>
              <a:t>….  </a:t>
            </a:r>
            <a:r>
              <a:rPr lang="en-US" baseline="0" dirty="0" err="1" smtClean="0"/>
              <a:t>Agricultureislife</a:t>
            </a:r>
            <a:r>
              <a:rPr lang="en-US" baseline="0" dirty="0" smtClean="0"/>
              <a:t> is a interdisciplinary platform where 20 people coming from 10 different countries are working to improve the global agriculture practices… And these are my contact details…..</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22</a:t>
            </a:fld>
            <a:endParaRPr lang="en-US"/>
          </a:p>
        </p:txBody>
      </p:sp>
    </p:spTree>
    <p:extLst>
      <p:ext uri="{BB962C8B-B14F-4D97-AF65-F5344CB8AC3E}">
        <p14:creationId xmlns:p14="http://schemas.microsoft.com/office/powerpoint/2010/main" val="313870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today</a:t>
            </a:r>
            <a:r>
              <a:rPr lang="en-US" baseline="0" dirty="0" smtClean="0"/>
              <a:t> I will present on Locusts and Grasshoppers: Future Foods?</a:t>
            </a:r>
          </a:p>
          <a:p>
            <a:r>
              <a:rPr lang="en-US" baseline="0" dirty="0" smtClean="0"/>
              <a:t>This our team, we have people from food technology, entomology, pharmacy and biodiversity units working together.</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3</a:t>
            </a:fld>
            <a:endParaRPr lang="en-US"/>
          </a:p>
        </p:txBody>
      </p:sp>
    </p:spTree>
    <p:extLst>
      <p:ext uri="{BB962C8B-B14F-4D97-AF65-F5344CB8AC3E}">
        <p14:creationId xmlns:p14="http://schemas.microsoft.com/office/powerpoint/2010/main" val="141129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flow of my presentation. I will first present the context of my</a:t>
            </a:r>
            <a:r>
              <a:rPr lang="en-US" baseline="0" dirty="0" smtClean="0"/>
              <a:t> presentation, then explain you the nutritional, health, environmental and some miscellaneous aspects of eating grasshoppers and locusts. Hope I will not bore you during my presentation and we will develop an understanding towards insects as food.</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4</a:t>
            </a:fld>
            <a:endParaRPr lang="en-US"/>
          </a:p>
        </p:txBody>
      </p:sp>
    </p:spTree>
    <p:extLst>
      <p:ext uri="{BB962C8B-B14F-4D97-AF65-F5344CB8AC3E}">
        <p14:creationId xmlns:p14="http://schemas.microsoft.com/office/powerpoint/2010/main" val="176825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strong need to discover alternate</a:t>
            </a:r>
            <a:r>
              <a:rPr lang="en-US" baseline="0" dirty="0" smtClean="0"/>
              <a:t> sources of protein in the recent year. Due to rapid urbanization, more and more people are coming to cities, they have now high salaries then before and need more and more meat. On the other hand the teaming million populations have really diminished the total area under agriculture. But for more population we need more meat, to produce meat we need the feed, but the area under agriculture is declining, so it is expected that meat prices will rise </a:t>
            </a:r>
            <a:r>
              <a:rPr lang="en-US" baseline="0" dirty="0" err="1" smtClean="0"/>
              <a:t>upto</a:t>
            </a:r>
            <a:r>
              <a:rPr lang="en-US" baseline="0" dirty="0" smtClean="0"/>
              <a:t> two times in next 10years. So what can we do now? Ok lets throw some light on entomophagy, it is the science on eating insects. Its not something not new, for </a:t>
            </a:r>
            <a:r>
              <a:rPr lang="en-US" baseline="0" dirty="0" err="1" smtClean="0"/>
              <a:t>eg</a:t>
            </a:r>
            <a:r>
              <a:rPr lang="en-US" baseline="0" dirty="0" smtClean="0"/>
              <a:t> these number of species are eaten in these parts… 542 in Africa….. </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5</a:t>
            </a:fld>
            <a:endParaRPr lang="en-US"/>
          </a:p>
        </p:txBody>
      </p:sp>
    </p:spTree>
    <p:extLst>
      <p:ext uri="{BB962C8B-B14F-4D97-AF65-F5344CB8AC3E}">
        <p14:creationId xmlns:p14="http://schemas.microsoft.com/office/powerpoint/2010/main" val="194799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out of some</a:t>
            </a:r>
            <a:r>
              <a:rPr lang="en-US" baseline="0" dirty="0" smtClean="0"/>
              <a:t> many insects, why only grasshoppers? This chart shows you the share of insect categories in global entomophagy. So grasshopper and locusts come in 4</a:t>
            </a:r>
            <a:r>
              <a:rPr lang="en-US" baseline="30000" dirty="0" smtClean="0"/>
              <a:t>th</a:t>
            </a:r>
            <a:r>
              <a:rPr lang="en-US" baseline="0" dirty="0" smtClean="0"/>
              <a:t> position. So out of 60% population of the world who consume insects, grasshopper and locusts have a share of 13%. This is a big deal. But when I say grasshoppers, I strictly stick to these four families. And out of these 4 families total 80 species are edible.</a:t>
            </a:r>
          </a:p>
          <a:p>
            <a:r>
              <a:rPr lang="en-US" baseline="0" dirty="0" smtClean="0"/>
              <a:t>Now what can be the advantages of eating grasshopper?</a:t>
            </a:r>
          </a:p>
          <a:p>
            <a:r>
              <a:rPr lang="en-US" baseline="0" dirty="0" smtClean="0"/>
              <a:t>Firstly, it’s a way to utilize the solar energy. Then the constitute an enormous biomass. (Common guys, we are humans, we have exploited almost everything, why not grasshoppers? Then there grasshoppers provide good nutrition, associated with positive health and low damage to environment. We will see all these four categories one by one in the slides to follow….</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6</a:t>
            </a:fld>
            <a:endParaRPr lang="en-US"/>
          </a:p>
        </p:txBody>
      </p:sp>
    </p:spTree>
    <p:extLst>
      <p:ext uri="{BB962C8B-B14F-4D97-AF65-F5344CB8AC3E}">
        <p14:creationId xmlns:p14="http://schemas.microsoft.com/office/powerpoint/2010/main" val="237717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the nutritional composition of four species of grasshopper (popularly consumed). So you can clearly see that all of them are rich source of proteins and some of them are rich in lipids. Now this is the average nutritional composition of grasshoppers derived from literature. N presents the number of data taken into account. NFE is nitrogen free extract which corresponds to carbohydrates. So you can clearly see that grasshoppers are rich protein source and have considerable amount of lipids.</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7</a:t>
            </a:fld>
            <a:endParaRPr lang="en-US"/>
          </a:p>
        </p:txBody>
      </p:sp>
    </p:spTree>
    <p:extLst>
      <p:ext uri="{BB962C8B-B14F-4D97-AF65-F5344CB8AC3E}">
        <p14:creationId xmlns:p14="http://schemas.microsoft.com/office/powerpoint/2010/main" val="82031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a:t>
            </a:r>
            <a:r>
              <a:rPr lang="en-US" baseline="0" dirty="0" smtClean="0"/>
              <a:t> see the essential amino acid content of grasshoppers, in the last row, we have the recommended daily uptake levels from WHO. So you can clearly see that grasshoppers are rich in essential amino acids.</a:t>
            </a:r>
          </a:p>
          <a:p>
            <a:r>
              <a:rPr lang="en-US" baseline="0" dirty="0" smtClean="0"/>
              <a:t>In the graph below you see the fatty acid composition of some grasshopper species. To simplify I have grouped fatty acids into Saturated Fatty Acids, </a:t>
            </a:r>
            <a:r>
              <a:rPr lang="en-US" baseline="0" dirty="0" err="1" smtClean="0"/>
              <a:t>Monounsatured</a:t>
            </a:r>
            <a:r>
              <a:rPr lang="en-US" baseline="0" dirty="0" smtClean="0"/>
              <a:t> Fatty Acids and Polyunsaturated Fatty Acids. So you can clearly see the most of the grasshoppers are Rich in MUFA+PUFA.</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8</a:t>
            </a:fld>
            <a:endParaRPr lang="en-US"/>
          </a:p>
        </p:txBody>
      </p:sp>
    </p:spTree>
    <p:extLst>
      <p:ext uri="{BB962C8B-B14F-4D97-AF65-F5344CB8AC3E}">
        <p14:creationId xmlns:p14="http://schemas.microsoft.com/office/powerpoint/2010/main" val="77058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 lets quickly</a:t>
            </a:r>
            <a:r>
              <a:rPr lang="en-US" baseline="0" dirty="0" smtClean="0"/>
              <a:t> talk about other components. I have taken 4 examples from the literature about the minerals and vitamins &amp; compared them with the recommend daily intake by WHO. So we can see that some grasshoppers are rich source of minerals like Ca and Fe and also vitamins.</a:t>
            </a:r>
          </a:p>
          <a:p>
            <a:r>
              <a:rPr lang="en-US" baseline="0" dirty="0" smtClean="0"/>
              <a:t>Besides, they have been also detected with some minor components like phospholipids and </a:t>
            </a:r>
            <a:r>
              <a:rPr lang="en-US" baseline="0" dirty="0" err="1" smtClean="0"/>
              <a:t>sphingolipids</a:t>
            </a:r>
            <a:r>
              <a:rPr lang="en-US" baseline="0" dirty="0" smtClean="0"/>
              <a:t>. They are responsible for lowered cholesterol adsorption in body, for healthy skin, etc.</a:t>
            </a:r>
            <a:endParaRPr lang="en-US" dirty="0"/>
          </a:p>
        </p:txBody>
      </p:sp>
      <p:sp>
        <p:nvSpPr>
          <p:cNvPr id="4" name="Slide Number Placeholder 3"/>
          <p:cNvSpPr>
            <a:spLocks noGrp="1"/>
          </p:cNvSpPr>
          <p:nvPr>
            <p:ph type="sldNum" sz="quarter" idx="10"/>
          </p:nvPr>
        </p:nvSpPr>
        <p:spPr/>
        <p:txBody>
          <a:bodyPr/>
          <a:lstStyle/>
          <a:p>
            <a:fld id="{9684EF33-1B5B-4F4F-B5A2-CFBC5355E601}" type="slidenum">
              <a:rPr lang="en-US" smtClean="0"/>
              <a:t>9</a:t>
            </a:fld>
            <a:endParaRPr lang="en-US"/>
          </a:p>
        </p:txBody>
      </p:sp>
    </p:spTree>
    <p:extLst>
      <p:ext uri="{BB962C8B-B14F-4D97-AF65-F5344CB8AC3E}">
        <p14:creationId xmlns:p14="http://schemas.microsoft.com/office/powerpoint/2010/main" val="152000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1.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jpe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8.jpe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3.w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800"/>
            <a:ext cx="44100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371600"/>
            <a:ext cx="39147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Doc\AppData\Local\Microsoft\Windows\Temporary Internet Files\Content.IE5\Y2W4ZQMZ\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762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c\AppData\Local\Microsoft\Windows\Temporary Internet Files\Content.IE5\LR2PLNUX\MC90043802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038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06465" y="4416136"/>
            <a:ext cx="1531069" cy="1250373"/>
          </a:xfrm>
          <a:prstGeom prst="rect">
            <a:avLst/>
          </a:prstGeom>
        </p:spPr>
      </p:pic>
      <p:pic>
        <p:nvPicPr>
          <p:cNvPr id="9" name="Picture 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1046" y="2776537"/>
            <a:ext cx="2361906" cy="2524125"/>
          </a:xfrm>
          <a:prstGeom prst="rect">
            <a:avLst/>
          </a:prstGeom>
        </p:spPr>
      </p:pic>
      <p:pic>
        <p:nvPicPr>
          <p:cNvPr id="10" name="Picture 9"/>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10000"/>
          <a:stretch/>
        </p:blipFill>
        <p:spPr>
          <a:xfrm>
            <a:off x="1295400" y="-228600"/>
            <a:ext cx="6858000" cy="6172200"/>
          </a:xfrm>
          <a:prstGeom prst="rect">
            <a:avLst/>
          </a:prstGeom>
        </p:spPr>
      </p:pic>
    </p:spTree>
    <p:extLst>
      <p:ext uri="{BB962C8B-B14F-4D97-AF65-F5344CB8AC3E}">
        <p14:creationId xmlns:p14="http://schemas.microsoft.com/office/powerpoint/2010/main" val="29292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80">
                                          <p:stCondLst>
                                            <p:cond delay="0"/>
                                          </p:stCondLst>
                                        </p:cTn>
                                        <p:tgtEl>
                                          <p:spTgt spid="1029"/>
                                        </p:tgtEl>
                                      </p:cBhvr>
                                    </p:animEffect>
                                    <p:anim calcmode="lin" valueType="num">
                                      <p:cBhvr>
                                        <p:cTn id="13"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9"/>
                                        </p:tgtEl>
                                      </p:cBhvr>
                                      <p:to x="100000" y="60000"/>
                                    </p:animScale>
                                    <p:animScale>
                                      <p:cBhvr>
                                        <p:cTn id="19" dur="166" decel="50000">
                                          <p:stCondLst>
                                            <p:cond delay="676"/>
                                          </p:stCondLst>
                                        </p:cTn>
                                        <p:tgtEl>
                                          <p:spTgt spid="1029"/>
                                        </p:tgtEl>
                                      </p:cBhvr>
                                      <p:to x="100000" y="100000"/>
                                    </p:animScale>
                                    <p:animScale>
                                      <p:cBhvr>
                                        <p:cTn id="20" dur="26">
                                          <p:stCondLst>
                                            <p:cond delay="1312"/>
                                          </p:stCondLst>
                                        </p:cTn>
                                        <p:tgtEl>
                                          <p:spTgt spid="1029"/>
                                        </p:tgtEl>
                                      </p:cBhvr>
                                      <p:to x="100000" y="80000"/>
                                    </p:animScale>
                                    <p:animScale>
                                      <p:cBhvr>
                                        <p:cTn id="21" dur="166" decel="50000">
                                          <p:stCondLst>
                                            <p:cond delay="1338"/>
                                          </p:stCondLst>
                                        </p:cTn>
                                        <p:tgtEl>
                                          <p:spTgt spid="1029"/>
                                        </p:tgtEl>
                                      </p:cBhvr>
                                      <p:to x="100000" y="100000"/>
                                    </p:animScale>
                                    <p:animScale>
                                      <p:cBhvr>
                                        <p:cTn id="22" dur="26">
                                          <p:stCondLst>
                                            <p:cond delay="1642"/>
                                          </p:stCondLst>
                                        </p:cTn>
                                        <p:tgtEl>
                                          <p:spTgt spid="1029"/>
                                        </p:tgtEl>
                                      </p:cBhvr>
                                      <p:to x="100000" y="90000"/>
                                    </p:animScale>
                                    <p:animScale>
                                      <p:cBhvr>
                                        <p:cTn id="23" dur="166" decel="50000">
                                          <p:stCondLst>
                                            <p:cond delay="1668"/>
                                          </p:stCondLst>
                                        </p:cTn>
                                        <p:tgtEl>
                                          <p:spTgt spid="1029"/>
                                        </p:tgtEl>
                                      </p:cBhvr>
                                      <p:to x="100000" y="100000"/>
                                    </p:animScale>
                                    <p:animScale>
                                      <p:cBhvr>
                                        <p:cTn id="24" dur="26">
                                          <p:stCondLst>
                                            <p:cond delay="1808"/>
                                          </p:stCondLst>
                                        </p:cTn>
                                        <p:tgtEl>
                                          <p:spTgt spid="1029"/>
                                        </p:tgtEl>
                                      </p:cBhvr>
                                      <p:to x="100000" y="95000"/>
                                    </p:animScale>
                                    <p:animScale>
                                      <p:cBhvr>
                                        <p:cTn id="25" dur="166" decel="50000">
                                          <p:stCondLst>
                                            <p:cond delay="1834"/>
                                          </p:stCondLst>
                                        </p:cTn>
                                        <p:tgtEl>
                                          <p:spTgt spid="102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Health</a:t>
              </a:r>
              <a:endParaRPr lang="en-US" sz="2000" b="1"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066800"/>
            <a:ext cx="959577" cy="585788"/>
          </a:xfrm>
          <a:prstGeom prst="rect">
            <a:avLst/>
          </a:prstGeom>
        </p:spPr>
      </p:pic>
      <p:sp>
        <p:nvSpPr>
          <p:cNvPr id="49" name="Rectangle 48"/>
          <p:cNvSpPr/>
          <p:nvPr/>
        </p:nvSpPr>
        <p:spPr>
          <a:xfrm>
            <a:off x="152400" y="2438400"/>
            <a:ext cx="8839200" cy="411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N"/>
          </a:p>
        </p:txBody>
      </p:sp>
      <p:sp>
        <p:nvSpPr>
          <p:cNvPr id="58" name="Rectangle 57"/>
          <p:cNvSpPr/>
          <p:nvPr/>
        </p:nvSpPr>
        <p:spPr>
          <a:xfrm>
            <a:off x="457200" y="1752600"/>
            <a:ext cx="2133600" cy="533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b="1" dirty="0" smtClean="0"/>
              <a:t>Risk of Zoonotic Infections</a:t>
            </a:r>
            <a:endParaRPr lang="en-IN" b="1" dirty="0"/>
          </a:p>
        </p:txBody>
      </p:sp>
      <p:grpSp>
        <p:nvGrpSpPr>
          <p:cNvPr id="24" name="Group 23"/>
          <p:cNvGrpSpPr/>
          <p:nvPr/>
        </p:nvGrpSpPr>
        <p:grpSpPr>
          <a:xfrm>
            <a:off x="228600" y="2514600"/>
            <a:ext cx="5638800" cy="3352800"/>
            <a:chOff x="152400" y="3124200"/>
            <a:chExt cx="5638800" cy="3352800"/>
          </a:xfrm>
        </p:grpSpPr>
        <p:grpSp>
          <p:nvGrpSpPr>
            <p:cNvPr id="22" name="Group 21"/>
            <p:cNvGrpSpPr/>
            <p:nvPr/>
          </p:nvGrpSpPr>
          <p:grpSpPr>
            <a:xfrm>
              <a:off x="1250223" y="3124200"/>
              <a:ext cx="2788377" cy="2590800"/>
              <a:chOff x="1250223" y="3124200"/>
              <a:chExt cx="2788377" cy="2590800"/>
            </a:xfrm>
          </p:grpSpPr>
          <p:sp>
            <p:nvSpPr>
              <p:cNvPr id="4" name="Oval 3"/>
              <p:cNvSpPr/>
              <p:nvPr/>
            </p:nvSpPr>
            <p:spPr>
              <a:xfrm>
                <a:off x="1250223" y="3124200"/>
                <a:ext cx="2788377" cy="2590800"/>
              </a:xfrm>
              <a:prstGeom prst="ellipse">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1600" b="1" dirty="0" smtClean="0">
                    <a:solidFill>
                      <a:srgbClr val="FF0000"/>
                    </a:solidFill>
                  </a:rPr>
                  <a:t>Risk of Zoonotic Infection via Livestock as Food</a:t>
                </a:r>
                <a:endParaRPr lang="en-US" sz="1600" b="1" dirty="0">
                  <a:solidFill>
                    <a:srgbClr val="FF0000"/>
                  </a:solidFill>
                </a:endParaRPr>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 y="4343400"/>
                <a:ext cx="495300" cy="552450"/>
              </a:xfrm>
              <a:prstGeom prst="rect">
                <a:avLst/>
              </a:prstGeom>
            </p:spPr>
          </p:pic>
          <p:pic>
            <p:nvPicPr>
              <p:cNvPr id="20" name="Picture 1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3762" y="4343400"/>
                <a:ext cx="828638" cy="500310"/>
              </a:xfrm>
              <a:prstGeom prst="rect">
                <a:avLst/>
              </a:prstGeom>
            </p:spPr>
          </p:pic>
          <p:pic>
            <p:nvPicPr>
              <p:cNvPr id="21" name="Picture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2701" y="5086350"/>
                <a:ext cx="704522" cy="628650"/>
              </a:xfrm>
              <a:prstGeom prst="rect">
                <a:avLst/>
              </a:prstGeom>
            </p:spPr>
          </p:pic>
        </p:grpSp>
        <p:sp>
          <p:nvSpPr>
            <p:cNvPr id="23" name="Rectangle 22"/>
            <p:cNvSpPr/>
            <p:nvPr/>
          </p:nvSpPr>
          <p:spPr>
            <a:xfrm>
              <a:off x="152400" y="4267200"/>
              <a:ext cx="114300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Avian Influenza</a:t>
              </a:r>
            </a:p>
            <a:p>
              <a:pPr algn="ctr"/>
              <a:r>
                <a:rPr lang="en-US" b="1" dirty="0" smtClean="0">
                  <a:solidFill>
                    <a:schemeClr val="tx1"/>
                  </a:solidFill>
                </a:rPr>
                <a:t>H5N1</a:t>
              </a:r>
              <a:endParaRPr lang="en-US" b="1" dirty="0">
                <a:solidFill>
                  <a:schemeClr val="tx1"/>
                </a:solidFill>
              </a:endParaRPr>
            </a:p>
          </p:txBody>
        </p:sp>
        <p:sp>
          <p:nvSpPr>
            <p:cNvPr id="32" name="Rectangle 31"/>
            <p:cNvSpPr/>
            <p:nvPr/>
          </p:nvSpPr>
          <p:spPr>
            <a:xfrm>
              <a:off x="3962400" y="4048125"/>
              <a:ext cx="1828800" cy="1133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Bovine Spongiform encephalopathy</a:t>
              </a:r>
            </a:p>
            <a:p>
              <a:pPr algn="ctr"/>
              <a:r>
                <a:rPr lang="en-US" b="1" dirty="0" smtClean="0">
                  <a:solidFill>
                    <a:schemeClr val="tx1"/>
                  </a:solidFill>
                </a:rPr>
                <a:t>BSE</a:t>
              </a:r>
              <a:endParaRPr lang="en-US" b="1" dirty="0">
                <a:solidFill>
                  <a:schemeClr val="tx1"/>
                </a:solidFill>
              </a:endParaRPr>
            </a:p>
          </p:txBody>
        </p:sp>
        <p:sp>
          <p:nvSpPr>
            <p:cNvPr id="33" name="Rectangle 32"/>
            <p:cNvSpPr/>
            <p:nvPr/>
          </p:nvSpPr>
          <p:spPr>
            <a:xfrm>
              <a:off x="2133600" y="5810250"/>
              <a:ext cx="114300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Swine Influenza A</a:t>
              </a:r>
              <a:endParaRPr lang="en-US" b="1" dirty="0">
                <a:solidFill>
                  <a:schemeClr val="tx1"/>
                </a:solidFill>
              </a:endParaRPr>
            </a:p>
          </p:txBody>
        </p:sp>
      </p:grpSp>
      <p:grpSp>
        <p:nvGrpSpPr>
          <p:cNvPr id="29" name="Group 28"/>
          <p:cNvGrpSpPr/>
          <p:nvPr/>
        </p:nvGrpSpPr>
        <p:grpSpPr>
          <a:xfrm>
            <a:off x="3352800" y="2630988"/>
            <a:ext cx="5210556" cy="3822200"/>
            <a:chOff x="3352800" y="2630988"/>
            <a:chExt cx="5210556" cy="3822200"/>
          </a:xfrm>
        </p:grpSpPr>
        <p:grpSp>
          <p:nvGrpSpPr>
            <p:cNvPr id="27" name="Group 26"/>
            <p:cNvGrpSpPr/>
            <p:nvPr/>
          </p:nvGrpSpPr>
          <p:grpSpPr>
            <a:xfrm>
              <a:off x="5848678" y="2630988"/>
              <a:ext cx="2714678" cy="3822200"/>
              <a:chOff x="5848678" y="2630988"/>
              <a:chExt cx="2714678" cy="382220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423" y="5867400"/>
                <a:ext cx="959577" cy="585788"/>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7848600" y="2667000"/>
                <a:ext cx="714756" cy="3657600"/>
              </a:xfrm>
              <a:prstGeom prst="rect">
                <a:avLst/>
              </a:prstGeom>
            </p:spPr>
          </p:pic>
          <p:pic>
            <p:nvPicPr>
              <p:cNvPr id="26" name="Picture 2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2630988"/>
                <a:ext cx="942751" cy="1179012"/>
              </a:xfrm>
              <a:prstGeom prst="rect">
                <a:avLst/>
              </a:prstGeom>
            </p:spPr>
          </p:pic>
          <p:pic>
            <p:nvPicPr>
              <p:cNvPr id="38" name="Picture 3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4011539"/>
                <a:ext cx="828638" cy="500310"/>
              </a:xfrm>
              <a:prstGeom prst="rect">
                <a:avLst/>
              </a:prstGeom>
            </p:spPr>
          </p:pic>
          <p:pic>
            <p:nvPicPr>
              <p:cNvPr id="39" name="Picture 3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8678" y="3962400"/>
                <a:ext cx="704522" cy="628650"/>
              </a:xfrm>
              <a:prstGeom prst="rect">
                <a:avLst/>
              </a:prstGeom>
            </p:spPr>
          </p:pic>
          <p:pic>
            <p:nvPicPr>
              <p:cNvPr id="40" name="Picture 3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4940" y="4572000"/>
                <a:ext cx="495300" cy="552450"/>
              </a:xfrm>
              <a:prstGeom prst="rect">
                <a:avLst/>
              </a:prstGeom>
            </p:spPr>
          </p:pic>
        </p:grpSp>
        <p:sp>
          <p:nvSpPr>
            <p:cNvPr id="28" name="Rectangle 27"/>
            <p:cNvSpPr/>
            <p:nvPr/>
          </p:nvSpPr>
          <p:spPr>
            <a:xfrm>
              <a:off x="3352800" y="5462588"/>
              <a:ext cx="300282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Genetically much more distant to grasshoppers so risk of infections from them is lower </a:t>
              </a:r>
              <a:endParaRPr lang="en-US" b="1" dirty="0">
                <a:solidFill>
                  <a:srgbClr val="00B050"/>
                </a:solidFill>
              </a:endParaRPr>
            </a:p>
          </p:txBody>
        </p:sp>
      </p:grpSp>
    </p:spTree>
    <p:extLst>
      <p:ext uri="{BB962C8B-B14F-4D97-AF65-F5344CB8AC3E}">
        <p14:creationId xmlns:p14="http://schemas.microsoft.com/office/powerpoint/2010/main" val="12679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Health</a:t>
              </a:r>
              <a:endParaRPr lang="en-US" sz="2000" b="1"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066800"/>
            <a:ext cx="959577" cy="585788"/>
          </a:xfrm>
          <a:prstGeom prst="rect">
            <a:avLst/>
          </a:prstGeom>
        </p:spPr>
      </p:pic>
      <p:sp>
        <p:nvSpPr>
          <p:cNvPr id="63" name="Rectangle 62"/>
          <p:cNvSpPr/>
          <p:nvPr/>
        </p:nvSpPr>
        <p:spPr>
          <a:xfrm>
            <a:off x="381000" y="1676400"/>
            <a:ext cx="2133600" cy="533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b="1" dirty="0" smtClean="0"/>
              <a:t>Therapeutical Uses</a:t>
            </a:r>
            <a:endParaRPr lang="en-IN" b="1" dirty="0"/>
          </a:p>
        </p:txBody>
      </p:sp>
      <p:grpSp>
        <p:nvGrpSpPr>
          <p:cNvPr id="42" name="Group 41"/>
          <p:cNvGrpSpPr/>
          <p:nvPr/>
        </p:nvGrpSpPr>
        <p:grpSpPr>
          <a:xfrm>
            <a:off x="381000" y="2362200"/>
            <a:ext cx="2896881" cy="4343400"/>
            <a:chOff x="381000" y="2514600"/>
            <a:chExt cx="2896881" cy="4343400"/>
          </a:xfrm>
        </p:grpSpPr>
        <p:pic>
          <p:nvPicPr>
            <p:cNvPr id="35" name="Picture 34" descr="3431545-406880-the-indian-flag-set-of-icons-and-flags-glossy-and-matte-on-a-white-backgroun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81000" y="2514600"/>
              <a:ext cx="2168495" cy="2209800"/>
            </a:xfrm>
            <a:prstGeom prst="rect">
              <a:avLst/>
            </a:prstGeom>
          </p:spPr>
        </p:pic>
        <p:sp>
          <p:nvSpPr>
            <p:cNvPr id="38" name="Rectangle 37"/>
            <p:cNvSpPr/>
            <p:nvPr/>
          </p:nvSpPr>
          <p:spPr>
            <a:xfrm>
              <a:off x="381000" y="4876800"/>
              <a:ext cx="2896881"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en-US" b="1" dirty="0" smtClean="0">
                  <a:solidFill>
                    <a:srgbClr val="7030A0"/>
                  </a:solidFill>
                </a:rPr>
                <a:t>Lip cracking remedy</a:t>
              </a:r>
            </a:p>
            <a:p>
              <a:pPr marL="285750" indent="-285750"/>
              <a:r>
                <a:rPr lang="en-US" dirty="0" smtClean="0">
                  <a:solidFill>
                    <a:srgbClr val="7030A0"/>
                  </a:solidFill>
                </a:rPr>
                <a:t>(</a:t>
              </a:r>
              <a:r>
                <a:rPr lang="en-US" i="1" dirty="0" err="1" smtClean="0">
                  <a:solidFill>
                    <a:srgbClr val="7030A0"/>
                  </a:solidFill>
                </a:rPr>
                <a:t>Schistocerca</a:t>
              </a:r>
              <a:r>
                <a:rPr lang="en-US" i="1" dirty="0" smtClean="0">
                  <a:solidFill>
                    <a:srgbClr val="7030A0"/>
                  </a:solidFill>
                </a:rPr>
                <a:t> </a:t>
              </a:r>
              <a:r>
                <a:rPr lang="en-US" i="1" dirty="0" err="1" smtClean="0">
                  <a:solidFill>
                    <a:srgbClr val="7030A0"/>
                  </a:solidFill>
                </a:rPr>
                <a:t>gregaria</a:t>
              </a:r>
              <a:r>
                <a:rPr lang="en-US" dirty="0" smtClean="0">
                  <a:solidFill>
                    <a:srgbClr val="7030A0"/>
                  </a:solidFill>
                </a:rPr>
                <a:t> )</a:t>
              </a:r>
            </a:p>
            <a:p>
              <a:pPr marL="285750" indent="-285750"/>
              <a:r>
                <a:rPr lang="en-US" b="1" dirty="0" smtClean="0">
                  <a:solidFill>
                    <a:srgbClr val="7030A0"/>
                  </a:solidFill>
                </a:rPr>
                <a:t>Bring cattle into heat</a:t>
              </a:r>
            </a:p>
            <a:p>
              <a:pPr marL="285750" indent="-285750"/>
              <a:r>
                <a:rPr lang="en-US" dirty="0" smtClean="0">
                  <a:solidFill>
                    <a:srgbClr val="7030A0"/>
                  </a:solidFill>
                </a:rPr>
                <a:t>(unspecified species)</a:t>
              </a:r>
              <a:endParaRPr lang="en-IN" dirty="0" smtClean="0">
                <a:solidFill>
                  <a:srgbClr val="7030A0"/>
                </a:solidFill>
              </a:endParaRPr>
            </a:p>
          </p:txBody>
        </p:sp>
      </p:grpSp>
      <p:grpSp>
        <p:nvGrpSpPr>
          <p:cNvPr id="43" name="Group 42"/>
          <p:cNvGrpSpPr/>
          <p:nvPr/>
        </p:nvGrpSpPr>
        <p:grpSpPr>
          <a:xfrm>
            <a:off x="3276600" y="2418893"/>
            <a:ext cx="2748323" cy="4286707"/>
            <a:chOff x="3500718" y="2571293"/>
            <a:chExt cx="2748323" cy="4286707"/>
          </a:xfrm>
        </p:grpSpPr>
        <p:pic>
          <p:nvPicPr>
            <p:cNvPr id="36" name="Picture 35" descr="mexican-holidays-201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581400" y="2571293"/>
              <a:ext cx="2066544" cy="2000707"/>
            </a:xfrm>
            <a:prstGeom prst="rect">
              <a:avLst/>
            </a:prstGeom>
          </p:spPr>
        </p:pic>
        <p:sp>
          <p:nvSpPr>
            <p:cNvPr id="39" name="Rectangle 38"/>
            <p:cNvSpPr/>
            <p:nvPr/>
          </p:nvSpPr>
          <p:spPr>
            <a:xfrm>
              <a:off x="3500718" y="4876800"/>
              <a:ext cx="2748323"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2">
                      <a:lumMod val="75000"/>
                    </a:schemeClr>
                  </a:solidFill>
                </a:rPr>
                <a:t>Treatment of kidney disease </a:t>
              </a:r>
              <a:r>
                <a:rPr lang="en-US" dirty="0" smtClean="0">
                  <a:solidFill>
                    <a:srgbClr val="C00000"/>
                  </a:solidFill>
                </a:rPr>
                <a:t>(</a:t>
              </a:r>
              <a:r>
                <a:rPr lang="en-US" i="1" dirty="0" err="1" smtClean="0">
                  <a:solidFill>
                    <a:srgbClr val="C00000"/>
                  </a:solidFill>
                </a:rPr>
                <a:t>Sphenarium</a:t>
              </a:r>
              <a:r>
                <a:rPr lang="en-US" i="1" dirty="0" smtClean="0">
                  <a:solidFill>
                    <a:srgbClr val="C00000"/>
                  </a:solidFill>
                </a:rPr>
                <a:t> spp.</a:t>
              </a:r>
              <a:r>
                <a:rPr lang="en-US" dirty="0" smtClean="0">
                  <a:solidFill>
                    <a:srgbClr val="C00000"/>
                  </a:solidFill>
                </a:rPr>
                <a:t>, </a:t>
              </a:r>
              <a:r>
                <a:rPr lang="en-US" i="1" dirty="0" err="1" smtClean="0">
                  <a:solidFill>
                    <a:srgbClr val="C00000"/>
                  </a:solidFill>
                </a:rPr>
                <a:t>Taenipoda</a:t>
              </a:r>
              <a:r>
                <a:rPr lang="en-US" i="1" dirty="0" smtClean="0">
                  <a:solidFill>
                    <a:srgbClr val="C00000"/>
                  </a:solidFill>
                </a:rPr>
                <a:t> sp.</a:t>
              </a:r>
              <a:r>
                <a:rPr lang="en-US" dirty="0" smtClean="0">
                  <a:solidFill>
                    <a:srgbClr val="C00000"/>
                  </a:solidFill>
                </a:rPr>
                <a:t> and </a:t>
              </a:r>
              <a:r>
                <a:rPr lang="en-US" i="1" dirty="0" err="1" smtClean="0">
                  <a:solidFill>
                    <a:srgbClr val="C00000"/>
                  </a:solidFill>
                </a:rPr>
                <a:t>Melanoplus</a:t>
              </a:r>
              <a:r>
                <a:rPr lang="en-US" i="1" dirty="0" smtClean="0">
                  <a:solidFill>
                    <a:srgbClr val="C00000"/>
                  </a:solidFill>
                </a:rPr>
                <a:t> sp.</a:t>
              </a:r>
              <a:r>
                <a:rPr lang="en-US" dirty="0" smtClean="0">
                  <a:solidFill>
                    <a:srgbClr val="C00000"/>
                  </a:solidFill>
                </a:rPr>
                <a:t> )</a:t>
              </a:r>
            </a:p>
            <a:p>
              <a:r>
                <a:rPr lang="en-US" b="1" dirty="0" smtClean="0">
                  <a:solidFill>
                    <a:schemeClr val="accent2">
                      <a:lumMod val="75000"/>
                    </a:schemeClr>
                  </a:solidFill>
                </a:rPr>
                <a:t>Treatment of nutritional disorders, post birth anemia and some lung disease </a:t>
              </a:r>
              <a:r>
                <a:rPr lang="en-US" dirty="0" smtClean="0">
                  <a:solidFill>
                    <a:srgbClr val="C00000"/>
                  </a:solidFill>
                </a:rPr>
                <a:t>(</a:t>
              </a:r>
              <a:r>
                <a:rPr lang="en-US" i="1" dirty="0" err="1" smtClean="0">
                  <a:solidFill>
                    <a:srgbClr val="C00000"/>
                  </a:solidFill>
                </a:rPr>
                <a:t>Schistocerca</a:t>
              </a:r>
              <a:r>
                <a:rPr lang="en-US" i="1" dirty="0" smtClean="0">
                  <a:solidFill>
                    <a:srgbClr val="C00000"/>
                  </a:solidFill>
                </a:rPr>
                <a:t> spp</a:t>
              </a:r>
              <a:r>
                <a:rPr lang="en-US" dirty="0" smtClean="0">
                  <a:solidFill>
                    <a:srgbClr val="C00000"/>
                  </a:solidFill>
                </a:rPr>
                <a:t>.)</a:t>
              </a:r>
            </a:p>
          </p:txBody>
        </p:sp>
      </p:grpSp>
      <p:grpSp>
        <p:nvGrpSpPr>
          <p:cNvPr id="44" name="Group 43"/>
          <p:cNvGrpSpPr/>
          <p:nvPr/>
        </p:nvGrpSpPr>
        <p:grpSpPr>
          <a:xfrm>
            <a:off x="6172200" y="2057400"/>
            <a:ext cx="3048000" cy="4648200"/>
            <a:chOff x="6172200" y="2209800"/>
            <a:chExt cx="3048000" cy="4648200"/>
          </a:xfrm>
        </p:grpSpPr>
        <p:pic>
          <p:nvPicPr>
            <p:cNvPr id="31" name="Picture 30" descr="zair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172200" y="2209800"/>
              <a:ext cx="2743200" cy="2743200"/>
            </a:xfrm>
            <a:prstGeom prst="rect">
              <a:avLst/>
            </a:prstGeom>
          </p:spPr>
        </p:pic>
        <p:sp>
          <p:nvSpPr>
            <p:cNvPr id="40" name="Rectangle 39"/>
            <p:cNvSpPr/>
            <p:nvPr/>
          </p:nvSpPr>
          <p:spPr>
            <a:xfrm>
              <a:off x="6471877" y="4876800"/>
              <a:ext cx="2748323"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5">
                      <a:lumMod val="75000"/>
                    </a:schemeClr>
                  </a:solidFill>
                </a:rPr>
                <a:t>Treatment of violent headache</a:t>
              </a:r>
            </a:p>
            <a:p>
              <a:r>
                <a:rPr lang="en-US" dirty="0" smtClean="0">
                  <a:solidFill>
                    <a:schemeClr val="accent5">
                      <a:lumMod val="75000"/>
                    </a:schemeClr>
                  </a:solidFill>
                </a:rPr>
                <a:t>(unspecified species)</a:t>
              </a:r>
              <a:endParaRPr lang="en-IN" dirty="0">
                <a:solidFill>
                  <a:schemeClr val="accent5">
                    <a:lumMod val="75000"/>
                  </a:schemeClr>
                </a:solidFill>
              </a:endParaRPr>
            </a:p>
          </p:txBody>
        </p:sp>
      </p:grp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81600"/>
            <a:ext cx="460285" cy="280988"/>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715000"/>
            <a:ext cx="460285" cy="280988"/>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600" y="4595812"/>
            <a:ext cx="460285" cy="280988"/>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600" y="5715000"/>
            <a:ext cx="460285" cy="280988"/>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5281612"/>
            <a:ext cx="460285" cy="280988"/>
          </a:xfrm>
          <a:prstGeom prst="rect">
            <a:avLst/>
          </a:prstGeom>
        </p:spPr>
      </p:pic>
    </p:spTree>
    <p:extLst>
      <p:ext uri="{BB962C8B-B14F-4D97-AF65-F5344CB8AC3E}">
        <p14:creationId xmlns:p14="http://schemas.microsoft.com/office/powerpoint/2010/main" val="174249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Health</a:t>
              </a:r>
              <a:endParaRPr lang="en-US" sz="2000" b="1"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066800"/>
            <a:ext cx="959577" cy="585788"/>
          </a:xfrm>
          <a:prstGeom prst="rect">
            <a:avLst/>
          </a:prstGeom>
        </p:spPr>
      </p:pic>
      <p:graphicFrame>
        <p:nvGraphicFramePr>
          <p:cNvPr id="4" name="Diagram 3"/>
          <p:cNvGraphicFramePr/>
          <p:nvPr>
            <p:extLst>
              <p:ext uri="{D42A27DB-BD31-4B8C-83A1-F6EECF244321}">
                <p14:modId xmlns:p14="http://schemas.microsoft.com/office/powerpoint/2010/main" val="3016926299"/>
              </p:ext>
            </p:extLst>
          </p:nvPr>
        </p:nvGraphicFramePr>
        <p:xfrm>
          <a:off x="2667000" y="1828800"/>
          <a:ext cx="6324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p:cNvSpPr/>
          <p:nvPr/>
        </p:nvSpPr>
        <p:spPr>
          <a:xfrm>
            <a:off x="76200" y="2895600"/>
            <a:ext cx="2590800" cy="2667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dirty="0" smtClean="0"/>
              <a:t>Food Safety</a:t>
            </a:r>
            <a:endParaRPr lang="en-US" sz="4800" dirty="0"/>
          </a:p>
        </p:txBody>
      </p:sp>
    </p:spTree>
    <p:extLst>
      <p:ext uri="{BB962C8B-B14F-4D97-AF65-F5344CB8AC3E}">
        <p14:creationId xmlns:p14="http://schemas.microsoft.com/office/powerpoint/2010/main" val="439151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Environment</a:t>
              </a:r>
              <a:endParaRPr lang="en-US" sz="2000" b="1"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223" y="76200"/>
            <a:ext cx="959577" cy="5857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52" y="2438401"/>
            <a:ext cx="5226248" cy="3962399"/>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1524000" y="1905000"/>
            <a:ext cx="2667000" cy="3810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t>Grasshoppers as pests</a:t>
            </a:r>
            <a:endParaRPr lang="en-US" b="1" dirty="0"/>
          </a:p>
        </p:txBody>
      </p:sp>
      <p:graphicFrame>
        <p:nvGraphicFramePr>
          <p:cNvPr id="22" name="Diagram 21"/>
          <p:cNvGraphicFramePr/>
          <p:nvPr>
            <p:extLst>
              <p:ext uri="{D42A27DB-BD31-4B8C-83A1-F6EECF244321}">
                <p14:modId xmlns:p14="http://schemas.microsoft.com/office/powerpoint/2010/main" val="3745705551"/>
              </p:ext>
            </p:extLst>
          </p:nvPr>
        </p:nvGraphicFramePr>
        <p:xfrm>
          <a:off x="5669071" y="2489200"/>
          <a:ext cx="3352800" cy="3860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Rectangle 30"/>
          <p:cNvSpPr/>
          <p:nvPr/>
        </p:nvSpPr>
        <p:spPr>
          <a:xfrm>
            <a:off x="6096000" y="2514600"/>
            <a:ext cx="26670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t>Case Studies</a:t>
            </a:r>
            <a:endParaRPr lang="en-US" b="1" dirty="0"/>
          </a:p>
        </p:txBody>
      </p:sp>
    </p:spTree>
    <p:extLst>
      <p:ext uri="{BB962C8B-B14F-4D97-AF65-F5344CB8AC3E}">
        <p14:creationId xmlns:p14="http://schemas.microsoft.com/office/powerpoint/2010/main" val="4230112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Environment</a:t>
              </a:r>
              <a:endParaRPr lang="en-US" sz="2000" b="1"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223" y="76200"/>
            <a:ext cx="959577" cy="585788"/>
          </a:xfrm>
          <a:prstGeom prst="rect">
            <a:avLst/>
          </a:prstGeom>
        </p:spPr>
      </p:pic>
      <p:sp>
        <p:nvSpPr>
          <p:cNvPr id="21" name="Rectangle 20"/>
          <p:cNvSpPr/>
          <p:nvPr/>
        </p:nvSpPr>
        <p:spPr>
          <a:xfrm>
            <a:off x="2514600" y="1600200"/>
            <a:ext cx="42672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Greenhouse Gas and Ammonia Emission</a:t>
            </a:r>
            <a:endParaRPr lang="en-US" b="1" dirty="0"/>
          </a:p>
        </p:txBody>
      </p:sp>
      <p:grpSp>
        <p:nvGrpSpPr>
          <p:cNvPr id="38" name="Group 37"/>
          <p:cNvGrpSpPr/>
          <p:nvPr/>
        </p:nvGrpSpPr>
        <p:grpSpPr>
          <a:xfrm>
            <a:off x="174989" y="2209800"/>
            <a:ext cx="4701811" cy="2286000"/>
            <a:chOff x="457200" y="2590800"/>
            <a:chExt cx="4701811" cy="2286000"/>
          </a:xfrm>
        </p:grpSpPr>
        <p:sp>
          <p:nvSpPr>
            <p:cNvPr id="4" name="Rectangle 3"/>
            <p:cNvSpPr/>
            <p:nvPr/>
          </p:nvSpPr>
          <p:spPr>
            <a:xfrm>
              <a:off x="457200" y="2590800"/>
              <a:ext cx="4701811"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Total Human Induced Emissions</a:t>
              </a:r>
              <a:endParaRPr lang="en-US" b="1" dirty="0"/>
            </a:p>
          </p:txBody>
        </p:sp>
        <p:sp>
          <p:nvSpPr>
            <p:cNvPr id="23" name="Rectangle 22"/>
            <p:cNvSpPr/>
            <p:nvPr/>
          </p:nvSpPr>
          <p:spPr>
            <a:xfrm>
              <a:off x="457200" y="3124200"/>
              <a:ext cx="3047999"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Livestock Production</a:t>
              </a:r>
              <a:endParaRPr lang="en-US" b="1" dirty="0"/>
            </a:p>
          </p:txBody>
        </p:sp>
        <p:sp>
          <p:nvSpPr>
            <p:cNvPr id="24" name="Rectangle 23"/>
            <p:cNvSpPr/>
            <p:nvPr/>
          </p:nvSpPr>
          <p:spPr>
            <a:xfrm>
              <a:off x="457200" y="3657600"/>
              <a:ext cx="1524000" cy="12192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a:t>
              </a:r>
              <a:r>
                <a:rPr lang="en-US" b="1" baseline="-25000" dirty="0" smtClean="0"/>
                <a:t>4</a:t>
              </a:r>
              <a:r>
                <a:rPr lang="en-US" b="1" dirty="0" smtClean="0"/>
                <a:t> from enteric fermentation and manure</a:t>
              </a:r>
              <a:endParaRPr lang="en-US" b="1" baseline="-25000" dirty="0"/>
            </a:p>
          </p:txBody>
        </p:sp>
        <p:sp>
          <p:nvSpPr>
            <p:cNvPr id="25" name="Rectangle 24"/>
            <p:cNvSpPr/>
            <p:nvPr/>
          </p:nvSpPr>
          <p:spPr>
            <a:xfrm>
              <a:off x="1981200" y="3657600"/>
              <a:ext cx="1524000" cy="1219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NO</a:t>
              </a:r>
              <a:r>
                <a:rPr lang="en-US" b="1" baseline="-25000" dirty="0" smtClean="0"/>
                <a:t>2</a:t>
              </a:r>
              <a:r>
                <a:rPr lang="en-US" b="1" dirty="0" smtClean="0"/>
                <a:t> from feed production and manure</a:t>
              </a:r>
              <a:endParaRPr lang="en-US" b="1" baseline="-25000" dirty="0"/>
            </a:p>
          </p:txBody>
        </p:sp>
      </p:grpSp>
      <p:grpSp>
        <p:nvGrpSpPr>
          <p:cNvPr id="36" name="Group 35"/>
          <p:cNvGrpSpPr/>
          <p:nvPr/>
        </p:nvGrpSpPr>
        <p:grpSpPr>
          <a:xfrm>
            <a:off x="4028615" y="2743200"/>
            <a:ext cx="2511875" cy="3860682"/>
            <a:chOff x="5844185" y="2819400"/>
            <a:chExt cx="1650555" cy="2286000"/>
          </a:xfrm>
        </p:grpSpPr>
        <p:cxnSp>
          <p:nvCxnSpPr>
            <p:cNvPr id="28" name="Straight Arrow Connector 27"/>
            <p:cNvCxnSpPr/>
            <p:nvPr/>
          </p:nvCxnSpPr>
          <p:spPr>
            <a:xfrm flipV="1">
              <a:off x="6400800" y="2819400"/>
              <a:ext cx="0" cy="2209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Rectangle 31"/>
            <p:cNvSpPr/>
            <p:nvPr/>
          </p:nvSpPr>
          <p:spPr>
            <a:xfrm>
              <a:off x="5844185" y="2819400"/>
              <a:ext cx="457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smtClean="0">
                  <a:solidFill>
                    <a:schemeClr val="tx1"/>
                  </a:solidFill>
                </a:rPr>
                <a:t>Greenhouse gas and Ammonia Emissions</a:t>
              </a:r>
              <a:endParaRPr lang="en-US" sz="2000" b="1" dirty="0">
                <a:solidFill>
                  <a:schemeClr val="tx1"/>
                </a:solidFill>
              </a:endParaRPr>
            </a:p>
          </p:txBody>
        </p:sp>
        <p:pic>
          <p:nvPicPr>
            <p:cNvPr id="33" name="Picture 3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6102" y="2819400"/>
              <a:ext cx="828638" cy="500310"/>
            </a:xfrm>
            <a:prstGeom prst="rect">
              <a:avLst/>
            </a:prstGeom>
          </p:spPr>
        </p:pic>
        <p:pic>
          <p:nvPicPr>
            <p:cNvPr id="34" name="Picture 3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2025" y="3405957"/>
              <a:ext cx="704522" cy="628650"/>
            </a:xfrm>
            <a:prstGeom prst="rect">
              <a:avLst/>
            </a:prstGeom>
          </p:spPr>
        </p:pic>
        <p:pic>
          <p:nvPicPr>
            <p:cNvPr id="35" name="Picture 3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2237" y="4161982"/>
              <a:ext cx="495300" cy="552450"/>
            </a:xfrm>
            <a:prstGeom prst="rect">
              <a:avLst/>
            </a:prstGeom>
          </p:spPr>
        </p:pic>
      </p:grpSp>
      <p:sp>
        <p:nvSpPr>
          <p:cNvPr id="37" name="Rounded Rectangle 36"/>
          <p:cNvSpPr/>
          <p:nvPr/>
        </p:nvSpPr>
        <p:spPr>
          <a:xfrm>
            <a:off x="152400" y="4572000"/>
            <a:ext cx="3070588" cy="2152650"/>
          </a:xfrm>
          <a:prstGeom prst="roundRect">
            <a:avLst/>
          </a:prstGeom>
          <a:solidFill>
            <a:schemeClr val="accent5">
              <a:lumMod val="75000"/>
            </a:schemeClr>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dirty="0" smtClean="0"/>
              <a:t>Other Consequences</a:t>
            </a:r>
          </a:p>
          <a:p>
            <a:pPr algn="ctr"/>
            <a:endParaRPr lang="en-US" sz="2000" b="1" dirty="0"/>
          </a:p>
          <a:p>
            <a:pPr marL="285750" indent="-285750">
              <a:buFontTx/>
              <a:buChar char="-"/>
            </a:pPr>
            <a:r>
              <a:rPr lang="en-US" b="1" dirty="0" smtClean="0"/>
              <a:t>Atmospheric NH</a:t>
            </a:r>
            <a:r>
              <a:rPr lang="en-US" b="1" baseline="-25000" dirty="0" smtClean="0"/>
              <a:t>3 </a:t>
            </a:r>
            <a:r>
              <a:rPr lang="en-US" b="1" dirty="0" smtClean="0"/>
              <a:t>emission</a:t>
            </a:r>
          </a:p>
          <a:p>
            <a:pPr marL="285750" indent="-285750">
              <a:buFontTx/>
              <a:buChar char="-"/>
            </a:pPr>
            <a:r>
              <a:rPr lang="en-US" b="1" dirty="0" smtClean="0"/>
              <a:t>Eutrophication of surface water</a:t>
            </a:r>
          </a:p>
          <a:p>
            <a:pPr marL="285750" indent="-285750">
              <a:buFontTx/>
              <a:buChar char="-"/>
            </a:pPr>
            <a:r>
              <a:rPr lang="en-US" b="1" dirty="0" smtClean="0"/>
              <a:t>Acidification of soil</a:t>
            </a:r>
            <a:endParaRPr lang="en-US" b="1" dirty="0"/>
          </a:p>
        </p:txBody>
      </p:sp>
      <p:grpSp>
        <p:nvGrpSpPr>
          <p:cNvPr id="42" name="Group 41"/>
          <p:cNvGrpSpPr/>
          <p:nvPr/>
        </p:nvGrpSpPr>
        <p:grpSpPr>
          <a:xfrm>
            <a:off x="6934200" y="2209800"/>
            <a:ext cx="2057400" cy="4034236"/>
            <a:chOff x="6934200" y="2209800"/>
            <a:chExt cx="2057400" cy="4034236"/>
          </a:xfrm>
        </p:grpSpPr>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6398" y="2209800"/>
              <a:ext cx="2055202" cy="1539418"/>
            </a:xfrm>
            <a:prstGeom prst="rect">
              <a:avLst/>
            </a:prstGeom>
          </p:spPr>
        </p:pic>
        <p:sp>
          <p:nvSpPr>
            <p:cNvPr id="40" name="Rectangle 39"/>
            <p:cNvSpPr/>
            <p:nvPr/>
          </p:nvSpPr>
          <p:spPr>
            <a:xfrm>
              <a:off x="6934200" y="3810000"/>
              <a:ext cx="2057400" cy="378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solidFill>
                    <a:schemeClr val="tx1"/>
                  </a:solidFill>
                </a:rPr>
                <a:t>Locusta</a:t>
              </a:r>
              <a:r>
                <a:rPr lang="en-US" b="1" i="1" dirty="0" smtClean="0">
                  <a:solidFill>
                    <a:schemeClr val="tx1"/>
                  </a:solidFill>
                </a:rPr>
                <a:t> </a:t>
              </a:r>
              <a:r>
                <a:rPr lang="en-US" b="1" i="1" dirty="0" err="1" smtClean="0">
                  <a:solidFill>
                    <a:schemeClr val="tx1"/>
                  </a:solidFill>
                </a:rPr>
                <a:t>migratoria</a:t>
              </a:r>
              <a:endParaRPr lang="en-US" b="1" i="1" dirty="0">
                <a:solidFill>
                  <a:schemeClr val="tx1"/>
                </a:solidFill>
              </a:endParaRPr>
            </a:p>
          </p:txBody>
        </p:sp>
        <p:sp>
          <p:nvSpPr>
            <p:cNvPr id="41" name="Rectangle 40"/>
            <p:cNvSpPr/>
            <p:nvPr/>
          </p:nvSpPr>
          <p:spPr>
            <a:xfrm>
              <a:off x="6934200" y="4191000"/>
              <a:ext cx="2057400" cy="205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Much less greenhouse gases and Ammonia emission than commercially reared livestock</a:t>
              </a:r>
              <a:endParaRPr lang="en-US" b="1" dirty="0">
                <a:solidFill>
                  <a:schemeClr val="accent3">
                    <a:lumMod val="75000"/>
                  </a:schemeClr>
                </a:solidFill>
              </a:endParaRPr>
            </a:p>
          </p:txBody>
        </p:sp>
      </p:grpSp>
    </p:spTree>
    <p:extLst>
      <p:ext uri="{BB962C8B-B14F-4D97-AF65-F5344CB8AC3E}">
        <p14:creationId xmlns:p14="http://schemas.microsoft.com/office/powerpoint/2010/main" val="42221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Environment</a:t>
              </a:r>
              <a:endParaRPr lang="en-US" sz="2000" b="1"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223" y="76200"/>
            <a:ext cx="959577" cy="585788"/>
          </a:xfrm>
          <a:prstGeom prst="rect">
            <a:avLst/>
          </a:prstGeom>
        </p:spPr>
      </p:pic>
      <p:grpSp>
        <p:nvGrpSpPr>
          <p:cNvPr id="22" name="Group 21"/>
          <p:cNvGrpSpPr/>
          <p:nvPr/>
        </p:nvGrpSpPr>
        <p:grpSpPr>
          <a:xfrm>
            <a:off x="838200" y="1752600"/>
            <a:ext cx="3276600" cy="5334000"/>
            <a:chOff x="76200" y="1752600"/>
            <a:chExt cx="3276600" cy="53340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78" y="2209800"/>
              <a:ext cx="1828800" cy="2438400"/>
            </a:xfrm>
            <a:prstGeom prst="rect">
              <a:avLst/>
            </a:prstGeom>
          </p:spPr>
        </p:pic>
        <p:sp>
          <p:nvSpPr>
            <p:cNvPr id="20" name="Rectangle 19"/>
            <p:cNvSpPr/>
            <p:nvPr/>
          </p:nvSpPr>
          <p:spPr>
            <a:xfrm>
              <a:off x="609600" y="1752600"/>
              <a:ext cx="220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75000"/>
                    </a:schemeClr>
                  </a:solidFill>
                </a:rPr>
                <a:t>Water Requirement</a:t>
              </a:r>
              <a:endParaRPr lang="en-US" sz="2400" b="1" dirty="0">
                <a:solidFill>
                  <a:schemeClr val="accent5">
                    <a:lumMod val="75000"/>
                  </a:schemeClr>
                </a:solidFill>
              </a:endParaRPr>
            </a:p>
          </p:txBody>
        </p:sp>
        <p:sp>
          <p:nvSpPr>
            <p:cNvPr id="43" name="Rectangle 42"/>
            <p:cNvSpPr/>
            <p:nvPr/>
          </p:nvSpPr>
          <p:spPr>
            <a:xfrm>
              <a:off x="76200" y="4343400"/>
              <a:ext cx="3276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FF0000"/>
                  </a:solidFill>
                </a:rPr>
                <a:t>Thousands of </a:t>
              </a:r>
              <a:r>
                <a:rPr lang="en-US" b="1" dirty="0" err="1" smtClean="0">
                  <a:solidFill>
                    <a:srgbClr val="FF0000"/>
                  </a:solidFill>
                </a:rPr>
                <a:t>litre</a:t>
              </a:r>
              <a:r>
                <a:rPr lang="en-US" b="1" dirty="0" smtClean="0">
                  <a:solidFill>
                    <a:srgbClr val="FF0000"/>
                  </a:solidFill>
                </a:rPr>
                <a:t> of water is required to produce 1kg of meat (for beef 22,000 – 43,000 l/kg).</a:t>
              </a:r>
            </a:p>
          </p:txBody>
        </p:sp>
        <p:sp>
          <p:nvSpPr>
            <p:cNvPr id="44" name="Rectangle 43"/>
            <p:cNvSpPr/>
            <p:nvPr/>
          </p:nvSpPr>
          <p:spPr>
            <a:xfrm>
              <a:off x="76200" y="5867400"/>
              <a:ext cx="32766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B050"/>
                  </a:solidFill>
                </a:rPr>
                <a:t>Research is required to confirm this for grasshoppers.</a:t>
              </a:r>
            </a:p>
          </p:txBody>
        </p:sp>
      </p:gr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5257800"/>
            <a:ext cx="1309687" cy="876300"/>
          </a:xfrm>
          <a:prstGeom prst="rect">
            <a:avLst/>
          </a:prstGeom>
        </p:spPr>
      </p:pic>
      <p:sp>
        <p:nvSpPr>
          <p:cNvPr id="45" name="Rectangle 44"/>
          <p:cNvSpPr/>
          <p:nvPr/>
        </p:nvSpPr>
        <p:spPr>
          <a:xfrm>
            <a:off x="2286000" y="5105400"/>
            <a:ext cx="32766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FFC000"/>
                </a:solidFill>
              </a:rPr>
              <a:t>Yellow mealworms</a:t>
            </a:r>
          </a:p>
          <a:p>
            <a:r>
              <a:rPr lang="en-US" b="1" dirty="0" smtClean="0">
                <a:solidFill>
                  <a:schemeClr val="tx1"/>
                </a:solidFill>
              </a:rPr>
              <a:t>(no water required for production)</a:t>
            </a:r>
          </a:p>
        </p:txBody>
      </p:sp>
      <p:grpSp>
        <p:nvGrpSpPr>
          <p:cNvPr id="31" name="Group 30"/>
          <p:cNvGrpSpPr/>
          <p:nvPr/>
        </p:nvGrpSpPr>
        <p:grpSpPr>
          <a:xfrm>
            <a:off x="4267200" y="1752600"/>
            <a:ext cx="4800600" cy="4572000"/>
            <a:chOff x="4267200" y="1752600"/>
            <a:chExt cx="4800600" cy="4572000"/>
          </a:xfrm>
        </p:grpSpPr>
        <p:sp>
          <p:nvSpPr>
            <p:cNvPr id="46" name="Rectangle 45"/>
            <p:cNvSpPr/>
            <p:nvPr/>
          </p:nvSpPr>
          <p:spPr>
            <a:xfrm>
              <a:off x="5334000" y="1752600"/>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75000"/>
                    </a:schemeClr>
                  </a:solidFill>
                </a:rPr>
                <a:t>Disposal of Dead Organic Waste</a:t>
              </a:r>
              <a:endParaRPr lang="en-US" sz="2400" b="1" dirty="0">
                <a:solidFill>
                  <a:schemeClr val="accent3">
                    <a:lumMod val="75000"/>
                  </a:schemeClr>
                </a:solidFill>
              </a:endParaRPr>
            </a:p>
          </p:txBody>
        </p:sp>
        <p:grpSp>
          <p:nvGrpSpPr>
            <p:cNvPr id="30" name="Group 29"/>
            <p:cNvGrpSpPr/>
            <p:nvPr/>
          </p:nvGrpSpPr>
          <p:grpSpPr>
            <a:xfrm>
              <a:off x="4267200" y="2819400"/>
              <a:ext cx="4800600" cy="1447800"/>
              <a:chOff x="4267200" y="2819400"/>
              <a:chExt cx="4800600" cy="1447800"/>
            </a:xfrm>
          </p:grpSpPr>
          <p:sp>
            <p:nvSpPr>
              <p:cNvPr id="27" name="Rectangle 26"/>
              <p:cNvSpPr/>
              <p:nvPr/>
            </p:nvSpPr>
            <p:spPr>
              <a:xfrm>
                <a:off x="4267200" y="2819400"/>
                <a:ext cx="2895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dirty="0" err="1" smtClean="0">
                    <a:solidFill>
                      <a:schemeClr val="tx1"/>
                    </a:solidFill>
                  </a:rPr>
                  <a:t>Schistocerca</a:t>
                </a:r>
                <a:r>
                  <a:rPr lang="en-US" b="1" i="1" dirty="0" smtClean="0">
                    <a:solidFill>
                      <a:schemeClr val="tx1"/>
                    </a:solidFill>
                  </a:rPr>
                  <a:t> </a:t>
                </a:r>
                <a:r>
                  <a:rPr lang="en-US" b="1" i="1" dirty="0" err="1" smtClean="0">
                    <a:solidFill>
                      <a:schemeClr val="tx1"/>
                    </a:solidFill>
                  </a:rPr>
                  <a:t>gregaria</a:t>
                </a:r>
                <a:endParaRPr lang="en-US" b="1" i="1" dirty="0">
                  <a:solidFill>
                    <a:schemeClr val="tx1"/>
                  </a:solidFill>
                </a:endParaRPr>
              </a:p>
            </p:txBody>
          </p:sp>
          <p:sp>
            <p:nvSpPr>
              <p:cNvPr id="47" name="Rectangle 46"/>
              <p:cNvSpPr/>
              <p:nvPr/>
            </p:nvSpPr>
            <p:spPr>
              <a:xfrm>
                <a:off x="4267200" y="3352800"/>
                <a:ext cx="2895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dirty="0" err="1" smtClean="0">
                    <a:solidFill>
                      <a:schemeClr val="tx1"/>
                    </a:solidFill>
                  </a:rPr>
                  <a:t>Melanoplus</a:t>
                </a:r>
                <a:r>
                  <a:rPr lang="en-US" b="1" i="1" dirty="0" smtClean="0">
                    <a:solidFill>
                      <a:schemeClr val="tx1"/>
                    </a:solidFill>
                  </a:rPr>
                  <a:t> </a:t>
                </a:r>
                <a:r>
                  <a:rPr lang="en-US" b="1" i="1" dirty="0" err="1" smtClean="0">
                    <a:solidFill>
                      <a:schemeClr val="tx1"/>
                    </a:solidFill>
                  </a:rPr>
                  <a:t>foedus</a:t>
                </a:r>
                <a:endParaRPr lang="en-US" b="1" i="1" dirty="0">
                  <a:solidFill>
                    <a:schemeClr val="tx1"/>
                  </a:solidFill>
                </a:endParaRPr>
              </a:p>
            </p:txBody>
          </p:sp>
          <p:sp>
            <p:nvSpPr>
              <p:cNvPr id="48" name="Rectangle 47"/>
              <p:cNvSpPr/>
              <p:nvPr/>
            </p:nvSpPr>
            <p:spPr>
              <a:xfrm>
                <a:off x="4267200" y="3886200"/>
                <a:ext cx="2895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dirty="0" err="1" smtClean="0">
                    <a:solidFill>
                      <a:schemeClr val="tx1"/>
                    </a:solidFill>
                  </a:rPr>
                  <a:t>Taneniopoda</a:t>
                </a:r>
                <a:r>
                  <a:rPr lang="en-US" b="1" i="1" dirty="0" smtClean="0">
                    <a:solidFill>
                      <a:schemeClr val="tx1"/>
                    </a:solidFill>
                  </a:rPr>
                  <a:t> </a:t>
                </a:r>
                <a:r>
                  <a:rPr lang="en-US" b="1" i="1" dirty="0" err="1" smtClean="0">
                    <a:solidFill>
                      <a:schemeClr val="tx1"/>
                    </a:solidFill>
                  </a:rPr>
                  <a:t>eques</a:t>
                </a:r>
                <a:endParaRPr lang="en-US" b="1" i="1" dirty="0">
                  <a:solidFill>
                    <a:schemeClr val="tx1"/>
                  </a:solidFill>
                </a:endParaRPr>
              </a:p>
            </p:txBody>
          </p:sp>
          <p:sp>
            <p:nvSpPr>
              <p:cNvPr id="29" name="Right Brace 28"/>
              <p:cNvSpPr/>
              <p:nvPr/>
            </p:nvSpPr>
            <p:spPr>
              <a:xfrm>
                <a:off x="7010400" y="2819400"/>
                <a:ext cx="609600" cy="1447800"/>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49" name="Rectangle 48"/>
              <p:cNvSpPr/>
              <p:nvPr/>
            </p:nvSpPr>
            <p:spPr>
              <a:xfrm>
                <a:off x="7467600" y="3086100"/>
                <a:ext cx="160020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7030A0"/>
                    </a:solidFill>
                  </a:rPr>
                  <a:t>Carnivory</a:t>
                </a:r>
                <a:r>
                  <a:rPr lang="en-US" b="1" dirty="0">
                    <a:solidFill>
                      <a:srgbClr val="7030A0"/>
                    </a:solidFill>
                  </a:rPr>
                  <a:t> </a:t>
                </a:r>
                <a:r>
                  <a:rPr lang="en-US" b="1" dirty="0" smtClean="0">
                    <a:solidFill>
                      <a:srgbClr val="7030A0"/>
                    </a:solidFill>
                  </a:rPr>
                  <a:t>or </a:t>
                </a:r>
                <a:r>
                  <a:rPr lang="en-US" b="1" dirty="0" err="1" smtClean="0">
                    <a:solidFill>
                      <a:srgbClr val="7030A0"/>
                    </a:solidFill>
                  </a:rPr>
                  <a:t>Necrophagy</a:t>
                </a:r>
                <a:endParaRPr lang="en-US" b="1" dirty="0">
                  <a:solidFill>
                    <a:srgbClr val="7030A0"/>
                  </a:solidFill>
                </a:endParaRPr>
              </a:p>
            </p:txBody>
          </p:sp>
        </p:grpSp>
        <p:sp>
          <p:nvSpPr>
            <p:cNvPr id="50" name="Rectangle 49"/>
            <p:cNvSpPr/>
            <p:nvPr/>
          </p:nvSpPr>
          <p:spPr>
            <a:xfrm>
              <a:off x="5181600" y="4267200"/>
              <a:ext cx="32766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Commercial breeding models can be developed, where dead organic waste or probably even household waste can be used for their production</a:t>
              </a:r>
              <a:endParaRPr lang="en-US" b="1" dirty="0">
                <a:solidFill>
                  <a:schemeClr val="accent3">
                    <a:lumMod val="75000"/>
                  </a:schemeClr>
                </a:solidFill>
              </a:endParaRPr>
            </a:p>
          </p:txBody>
        </p:sp>
      </p:grpSp>
    </p:spTree>
    <p:extLst>
      <p:ext uri="{BB962C8B-B14F-4D97-AF65-F5344CB8AC3E}">
        <p14:creationId xmlns:p14="http://schemas.microsoft.com/office/powerpoint/2010/main" val="304642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Miscellaneous</a:t>
              </a:r>
              <a:endParaRPr lang="en-US" sz="2000" b="1"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66800"/>
            <a:ext cx="959577" cy="585788"/>
          </a:xfrm>
          <a:prstGeom prst="rect">
            <a:avLst/>
          </a:prstGeom>
        </p:spPr>
      </p:pic>
      <p:sp>
        <p:nvSpPr>
          <p:cNvPr id="4" name="Rectangle 3"/>
          <p:cNvSpPr/>
          <p:nvPr/>
        </p:nvSpPr>
        <p:spPr>
          <a:xfrm>
            <a:off x="304800" y="1676400"/>
            <a:ext cx="4305300"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t>Religion and Culture</a:t>
            </a:r>
            <a:endParaRPr lang="en-US" sz="2400" b="1" dirty="0"/>
          </a:p>
        </p:txBody>
      </p:sp>
      <p:sp>
        <p:nvSpPr>
          <p:cNvPr id="21" name="Rounded Rectangle 20"/>
          <p:cNvSpPr/>
          <p:nvPr/>
        </p:nvSpPr>
        <p:spPr>
          <a:xfrm>
            <a:off x="228600" y="2209800"/>
            <a:ext cx="8534400" cy="19050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smtClean="0">
                <a:solidFill>
                  <a:schemeClr val="tx1"/>
                </a:solidFill>
              </a:rPr>
              <a:t>Christianity</a:t>
            </a:r>
          </a:p>
          <a:p>
            <a:pPr algn="just"/>
            <a:r>
              <a:rPr lang="en-US" dirty="0" smtClean="0">
                <a:solidFill>
                  <a:schemeClr val="tx1"/>
                </a:solidFill>
              </a:rPr>
              <a:t>1. ´´</a:t>
            </a:r>
            <a:r>
              <a:rPr lang="en-US" dirty="0">
                <a:solidFill>
                  <a:schemeClr val="tx1"/>
                </a:solidFill>
              </a:rPr>
              <a:t>Yet these may ye eat of every flying creeping thing that </a:t>
            </a:r>
            <a:r>
              <a:rPr lang="en-US" dirty="0" err="1">
                <a:solidFill>
                  <a:schemeClr val="tx1"/>
                </a:solidFill>
              </a:rPr>
              <a:t>goeth</a:t>
            </a:r>
            <a:r>
              <a:rPr lang="en-US" dirty="0">
                <a:solidFill>
                  <a:schemeClr val="tx1"/>
                </a:solidFill>
              </a:rPr>
              <a:t> upon all four, which have legs above their feet, to leap withal upon earth </a:t>
            </a:r>
            <a:r>
              <a:rPr lang="en-US" b="1" dirty="0">
                <a:solidFill>
                  <a:schemeClr val="tx1"/>
                </a:solidFill>
              </a:rPr>
              <a:t>(Leviticus </a:t>
            </a:r>
            <a:r>
              <a:rPr lang="en-US" b="1" dirty="0" smtClean="0">
                <a:solidFill>
                  <a:schemeClr val="tx1"/>
                </a:solidFill>
              </a:rPr>
              <a:t>XI:21)</a:t>
            </a:r>
            <a:r>
              <a:rPr lang="en-US" dirty="0" smtClean="0">
                <a:solidFill>
                  <a:schemeClr val="tx1"/>
                </a:solidFill>
              </a:rPr>
              <a:t>´´</a:t>
            </a:r>
          </a:p>
          <a:p>
            <a:pPr algn="just"/>
            <a:r>
              <a:rPr lang="en-US" dirty="0" smtClean="0">
                <a:solidFill>
                  <a:schemeClr val="tx1"/>
                </a:solidFill>
              </a:rPr>
              <a:t>2. ´´</a:t>
            </a:r>
            <a:r>
              <a:rPr lang="en-US" dirty="0">
                <a:solidFill>
                  <a:schemeClr val="tx1"/>
                </a:solidFill>
              </a:rPr>
              <a:t>Even these of them ye may eat; the locust after his kind, and the bald locust after his kind, and the cricket after his kind, and the grasshopper after his kind </a:t>
            </a:r>
            <a:r>
              <a:rPr lang="en-US" b="1" dirty="0">
                <a:solidFill>
                  <a:schemeClr val="tx1"/>
                </a:solidFill>
              </a:rPr>
              <a:t>(Leviticus </a:t>
            </a:r>
            <a:r>
              <a:rPr lang="en-US" b="1" dirty="0" smtClean="0">
                <a:solidFill>
                  <a:schemeClr val="tx1"/>
                </a:solidFill>
              </a:rPr>
              <a:t>XI:22)</a:t>
            </a:r>
            <a:r>
              <a:rPr lang="en-US" dirty="0" smtClean="0">
                <a:solidFill>
                  <a:schemeClr val="tx1"/>
                </a:solidFill>
              </a:rPr>
              <a:t>´´</a:t>
            </a:r>
          </a:p>
        </p:txBody>
      </p:sp>
      <p:sp>
        <p:nvSpPr>
          <p:cNvPr id="36" name="Rounded Rectangle 35"/>
          <p:cNvSpPr/>
          <p:nvPr/>
        </p:nvSpPr>
        <p:spPr>
          <a:xfrm>
            <a:off x="228600" y="4191000"/>
            <a:ext cx="8534400" cy="14478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smtClean="0">
                <a:solidFill>
                  <a:schemeClr val="tx1"/>
                </a:solidFill>
              </a:rPr>
              <a:t>Islam</a:t>
            </a:r>
          </a:p>
          <a:p>
            <a:pPr marL="342900" indent="-342900" algn="just">
              <a:buAutoNum type="arabicPeriod"/>
            </a:pPr>
            <a:r>
              <a:rPr lang="en-US" dirty="0" smtClean="0">
                <a:solidFill>
                  <a:schemeClr val="tx1"/>
                </a:solidFill>
              </a:rPr>
              <a:t>´´</a:t>
            </a:r>
            <a:r>
              <a:rPr lang="en-US" dirty="0">
                <a:solidFill>
                  <a:schemeClr val="tx1"/>
                </a:solidFill>
              </a:rPr>
              <a:t>It is permissible to eat locusts </a:t>
            </a:r>
            <a:r>
              <a:rPr lang="en-US" b="1" dirty="0">
                <a:solidFill>
                  <a:schemeClr val="tx1"/>
                </a:solidFill>
              </a:rPr>
              <a:t>(</a:t>
            </a:r>
            <a:r>
              <a:rPr lang="en-US" b="1" dirty="0" err="1">
                <a:solidFill>
                  <a:schemeClr val="tx1"/>
                </a:solidFill>
              </a:rPr>
              <a:t>Sahih</a:t>
            </a:r>
            <a:r>
              <a:rPr lang="en-US" b="1" dirty="0">
                <a:solidFill>
                  <a:schemeClr val="tx1"/>
                </a:solidFill>
              </a:rPr>
              <a:t> Muslim, 21.4801</a:t>
            </a:r>
            <a:r>
              <a:rPr lang="en-US" b="1" dirty="0" smtClean="0">
                <a:solidFill>
                  <a:schemeClr val="tx1"/>
                </a:solidFill>
              </a:rPr>
              <a:t>)</a:t>
            </a:r>
            <a:r>
              <a:rPr lang="en-US" dirty="0" smtClean="0">
                <a:solidFill>
                  <a:schemeClr val="tx1"/>
                </a:solidFill>
              </a:rPr>
              <a:t>´´</a:t>
            </a:r>
          </a:p>
          <a:p>
            <a:pPr marL="342900" indent="-342900" algn="just">
              <a:buAutoNum type="arabicPeriod"/>
            </a:pPr>
            <a:r>
              <a:rPr lang="en-US" dirty="0" smtClean="0">
                <a:solidFill>
                  <a:schemeClr val="tx1"/>
                </a:solidFill>
              </a:rPr>
              <a:t>´´</a:t>
            </a:r>
            <a:r>
              <a:rPr lang="en-US" dirty="0">
                <a:solidFill>
                  <a:schemeClr val="tx1"/>
                </a:solidFill>
              </a:rPr>
              <a:t>Locusts are game of the sea; you may eats them </a:t>
            </a:r>
            <a:r>
              <a:rPr lang="en-US" b="1" dirty="0">
                <a:solidFill>
                  <a:schemeClr val="tx1"/>
                </a:solidFill>
              </a:rPr>
              <a:t>(</a:t>
            </a:r>
            <a:r>
              <a:rPr lang="en-US" b="1" dirty="0" err="1">
                <a:solidFill>
                  <a:schemeClr val="tx1"/>
                </a:solidFill>
              </a:rPr>
              <a:t>Sunaan</a:t>
            </a:r>
            <a:r>
              <a:rPr lang="en-US" b="1" dirty="0">
                <a:solidFill>
                  <a:schemeClr val="tx1"/>
                </a:solidFill>
              </a:rPr>
              <a:t> ibn </a:t>
            </a:r>
            <a:r>
              <a:rPr lang="en-US" b="1" dirty="0" err="1">
                <a:solidFill>
                  <a:schemeClr val="tx1"/>
                </a:solidFill>
              </a:rPr>
              <a:t>Majah</a:t>
            </a:r>
            <a:r>
              <a:rPr lang="en-US" b="1" dirty="0">
                <a:solidFill>
                  <a:schemeClr val="tx1"/>
                </a:solidFill>
              </a:rPr>
              <a:t>, 4.3222</a:t>
            </a:r>
            <a:r>
              <a:rPr lang="en-US" b="1" dirty="0" smtClean="0">
                <a:solidFill>
                  <a:schemeClr val="tx1"/>
                </a:solidFill>
              </a:rPr>
              <a:t>)</a:t>
            </a:r>
            <a:r>
              <a:rPr lang="en-US" dirty="0" smtClean="0">
                <a:solidFill>
                  <a:schemeClr val="tx1"/>
                </a:solidFill>
              </a:rPr>
              <a:t>´´</a:t>
            </a:r>
          </a:p>
          <a:p>
            <a:pPr marL="342900" indent="-342900" algn="just">
              <a:buAutoNum type="arabicPeriod"/>
            </a:pPr>
            <a:r>
              <a:rPr lang="en-US" dirty="0" smtClean="0">
                <a:solidFill>
                  <a:schemeClr val="tx1"/>
                </a:solidFill>
              </a:rPr>
              <a:t>´´</a:t>
            </a:r>
            <a:r>
              <a:rPr lang="en-US" dirty="0">
                <a:solidFill>
                  <a:schemeClr val="tx1"/>
                </a:solidFill>
              </a:rPr>
              <a:t>Locusts are Allah´s troops, you may eat them </a:t>
            </a:r>
            <a:r>
              <a:rPr lang="en-US" b="1" dirty="0">
                <a:solidFill>
                  <a:schemeClr val="tx1"/>
                </a:solidFill>
              </a:rPr>
              <a:t>(</a:t>
            </a:r>
            <a:r>
              <a:rPr lang="en-US" b="1" dirty="0" err="1">
                <a:solidFill>
                  <a:schemeClr val="tx1"/>
                </a:solidFill>
              </a:rPr>
              <a:t>Sunaan</a:t>
            </a:r>
            <a:r>
              <a:rPr lang="en-US" b="1" dirty="0">
                <a:solidFill>
                  <a:schemeClr val="tx1"/>
                </a:solidFill>
              </a:rPr>
              <a:t> ibn </a:t>
            </a:r>
            <a:r>
              <a:rPr lang="en-US" b="1" dirty="0" err="1">
                <a:solidFill>
                  <a:schemeClr val="tx1"/>
                </a:solidFill>
              </a:rPr>
              <a:t>Majah</a:t>
            </a:r>
            <a:r>
              <a:rPr lang="en-US" b="1" dirty="0">
                <a:solidFill>
                  <a:schemeClr val="tx1"/>
                </a:solidFill>
              </a:rPr>
              <a:t>, 4.3219, 3220)</a:t>
            </a:r>
            <a:r>
              <a:rPr lang="en-US" dirty="0">
                <a:solidFill>
                  <a:schemeClr val="tx1"/>
                </a:solidFill>
              </a:rPr>
              <a:t>´´. </a:t>
            </a:r>
            <a:endParaRPr lang="en-US" dirty="0" smtClean="0">
              <a:solidFill>
                <a:schemeClr val="tx1"/>
              </a:solidFill>
            </a:endParaRPr>
          </a:p>
        </p:txBody>
      </p:sp>
      <p:sp>
        <p:nvSpPr>
          <p:cNvPr id="37" name="Rounded Rectangle 36"/>
          <p:cNvSpPr/>
          <p:nvPr/>
        </p:nvSpPr>
        <p:spPr>
          <a:xfrm>
            <a:off x="228600" y="5715000"/>
            <a:ext cx="8534400" cy="9906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b="1" dirty="0" smtClean="0">
                <a:solidFill>
                  <a:schemeClr val="tx1"/>
                </a:solidFill>
              </a:rPr>
              <a:t>Jewish Culture</a:t>
            </a:r>
          </a:p>
          <a:p>
            <a:pPr marL="342900" indent="-342900" algn="just">
              <a:buAutoNum type="arabicPeriod"/>
            </a:pPr>
            <a:r>
              <a:rPr lang="en-US" dirty="0" smtClean="0">
                <a:solidFill>
                  <a:schemeClr val="tx1"/>
                </a:solidFill>
              </a:rPr>
              <a:t>There are many </a:t>
            </a:r>
            <a:r>
              <a:rPr lang="en-US" dirty="0" err="1" smtClean="0">
                <a:solidFill>
                  <a:schemeClr val="tx1"/>
                </a:solidFill>
              </a:rPr>
              <a:t>citings</a:t>
            </a:r>
            <a:r>
              <a:rPr lang="en-US" dirty="0" smtClean="0">
                <a:solidFill>
                  <a:schemeClr val="tx1"/>
                </a:solidFill>
              </a:rPr>
              <a:t> in Jewish literature indicating many insects as kosher</a:t>
            </a:r>
          </a:p>
          <a:p>
            <a:pPr marL="342900" indent="-342900" algn="just">
              <a:buAutoNum type="arabicPeriod"/>
            </a:pPr>
            <a:r>
              <a:rPr lang="en-US" dirty="0" smtClean="0">
                <a:solidFill>
                  <a:schemeClr val="tx1"/>
                </a:solidFill>
              </a:rPr>
              <a:t>With modernization the culture is declining.</a:t>
            </a:r>
          </a:p>
        </p:txBody>
      </p:sp>
    </p:spTree>
    <p:extLst>
      <p:ext uri="{BB962C8B-B14F-4D97-AF65-F5344CB8AC3E}">
        <p14:creationId xmlns:p14="http://schemas.microsoft.com/office/powerpoint/2010/main" val="51876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Miscellaneous</a:t>
              </a:r>
              <a:endParaRPr lang="en-US" sz="2000" b="1"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66800"/>
            <a:ext cx="959577" cy="585788"/>
          </a:xfrm>
          <a:prstGeom prst="rect">
            <a:avLst/>
          </a:prstGeom>
        </p:spPr>
      </p:pic>
      <p:sp>
        <p:nvSpPr>
          <p:cNvPr id="4" name="Rectangle 3"/>
          <p:cNvSpPr/>
          <p:nvPr/>
        </p:nvSpPr>
        <p:spPr>
          <a:xfrm>
            <a:off x="304800" y="1676400"/>
            <a:ext cx="4305300" cy="381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t>Improvement of Livelihood</a:t>
            </a:r>
            <a:endParaRPr lang="en-US" sz="2400"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438400"/>
            <a:ext cx="6096000" cy="4114800"/>
          </a:xfrm>
          <a:prstGeom prst="rect">
            <a:avLst/>
          </a:prstGeom>
        </p:spPr>
      </p:pic>
      <p:grpSp>
        <p:nvGrpSpPr>
          <p:cNvPr id="22" name="Group 21"/>
          <p:cNvGrpSpPr/>
          <p:nvPr/>
        </p:nvGrpSpPr>
        <p:grpSpPr>
          <a:xfrm>
            <a:off x="6553200" y="2743200"/>
            <a:ext cx="2438400" cy="3581400"/>
            <a:chOff x="6553200" y="2590800"/>
            <a:chExt cx="2438400" cy="3581400"/>
          </a:xfrm>
        </p:grpSpPr>
        <p:sp>
          <p:nvSpPr>
            <p:cNvPr id="20" name="Rectangle 19"/>
            <p:cNvSpPr/>
            <p:nvPr/>
          </p:nvSpPr>
          <p:spPr>
            <a:xfrm>
              <a:off x="6575788" y="2590800"/>
              <a:ext cx="241581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3">
                      <a:lumMod val="75000"/>
                    </a:schemeClr>
                  </a:solidFill>
                </a:rPr>
                <a:t>Unemployed women and children involved</a:t>
              </a:r>
              <a:endParaRPr lang="en-US" b="1" dirty="0">
                <a:solidFill>
                  <a:schemeClr val="accent3">
                    <a:lumMod val="75000"/>
                  </a:schemeClr>
                </a:solidFill>
              </a:endParaRPr>
            </a:p>
          </p:txBody>
        </p:sp>
        <p:sp>
          <p:nvSpPr>
            <p:cNvPr id="24" name="Rectangle 23"/>
            <p:cNvSpPr/>
            <p:nvPr/>
          </p:nvSpPr>
          <p:spPr>
            <a:xfrm>
              <a:off x="6575788" y="3352800"/>
              <a:ext cx="241581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3">
                      <a:lumMod val="75000"/>
                    </a:schemeClr>
                  </a:solidFill>
                </a:rPr>
                <a:t>Nutrition</a:t>
              </a:r>
              <a:endParaRPr lang="en-US" b="1" dirty="0">
                <a:solidFill>
                  <a:schemeClr val="accent3">
                    <a:lumMod val="75000"/>
                  </a:schemeClr>
                </a:solidFill>
              </a:endParaRPr>
            </a:p>
          </p:txBody>
        </p:sp>
        <p:sp>
          <p:nvSpPr>
            <p:cNvPr id="25" name="Rectangle 24"/>
            <p:cNvSpPr/>
            <p:nvPr/>
          </p:nvSpPr>
          <p:spPr>
            <a:xfrm>
              <a:off x="6553200" y="4114800"/>
              <a:ext cx="241581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3">
                      <a:lumMod val="75000"/>
                    </a:schemeClr>
                  </a:solidFill>
                </a:rPr>
                <a:t>No investments</a:t>
              </a:r>
              <a:endParaRPr lang="en-US" b="1" dirty="0">
                <a:solidFill>
                  <a:schemeClr val="accent3">
                    <a:lumMod val="75000"/>
                  </a:schemeClr>
                </a:solidFill>
              </a:endParaRPr>
            </a:p>
          </p:txBody>
        </p:sp>
        <p:sp>
          <p:nvSpPr>
            <p:cNvPr id="26" name="Rectangle 25"/>
            <p:cNvSpPr/>
            <p:nvPr/>
          </p:nvSpPr>
          <p:spPr>
            <a:xfrm>
              <a:off x="6553200" y="4876800"/>
              <a:ext cx="241581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3">
                      <a:lumMod val="75000"/>
                    </a:schemeClr>
                  </a:solidFill>
                </a:rPr>
                <a:t>Good returns</a:t>
              </a:r>
              <a:endParaRPr lang="en-US" b="1" dirty="0">
                <a:solidFill>
                  <a:schemeClr val="accent3">
                    <a:lumMod val="75000"/>
                  </a:schemeClr>
                </a:solidFill>
              </a:endParaRPr>
            </a:p>
          </p:txBody>
        </p:sp>
        <p:sp>
          <p:nvSpPr>
            <p:cNvPr id="27" name="Rectangle 26"/>
            <p:cNvSpPr/>
            <p:nvPr/>
          </p:nvSpPr>
          <p:spPr>
            <a:xfrm>
              <a:off x="6553200" y="5638800"/>
              <a:ext cx="241581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3">
                      <a:lumMod val="75000"/>
                    </a:schemeClr>
                  </a:solidFill>
                </a:rPr>
                <a:t>Food security</a:t>
              </a:r>
              <a:endParaRPr lang="en-US" b="1" dirty="0">
                <a:solidFill>
                  <a:schemeClr val="accent3">
                    <a:lumMod val="75000"/>
                  </a:schemeClr>
                </a:solidFill>
              </a:endParaRPr>
            </a:p>
          </p:txBody>
        </p:sp>
      </p:grpSp>
    </p:spTree>
    <p:extLst>
      <p:ext uri="{BB962C8B-B14F-4D97-AF65-F5344CB8AC3E}">
        <p14:creationId xmlns:p14="http://schemas.microsoft.com/office/powerpoint/2010/main" val="917970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Miscellaneous</a:t>
              </a:r>
              <a:endParaRPr lang="en-US" sz="2000" b="1"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66800"/>
            <a:ext cx="959577" cy="585788"/>
          </a:xfrm>
          <a:prstGeom prst="rect">
            <a:avLst/>
          </a:prstGeom>
        </p:spPr>
      </p:pic>
      <p:sp>
        <p:nvSpPr>
          <p:cNvPr id="4" name="Rectangle 3"/>
          <p:cNvSpPr/>
          <p:nvPr/>
        </p:nvSpPr>
        <p:spPr>
          <a:xfrm>
            <a:off x="304800" y="1676400"/>
            <a:ext cx="4305300" cy="381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Farming of Grasshopper</a:t>
            </a:r>
            <a:endParaRPr lang="en-US" sz="2400" b="1" dirty="0"/>
          </a:p>
        </p:txBody>
      </p:sp>
      <p:sp>
        <p:nvSpPr>
          <p:cNvPr id="23" name="Rectangle 22"/>
          <p:cNvSpPr/>
          <p:nvPr/>
        </p:nvSpPr>
        <p:spPr>
          <a:xfrm>
            <a:off x="152400" y="2286000"/>
            <a:ext cx="8763000" cy="1295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dirty="0" smtClean="0"/>
              <a:t>Eating grasshopper is common practice is the tropical parts of world because there:</a:t>
            </a:r>
          </a:p>
          <a:p>
            <a:pPr marL="285750" indent="-285750" algn="just">
              <a:buFontTx/>
              <a:buChar char="-"/>
            </a:pPr>
            <a:r>
              <a:rPr lang="en-US" dirty="0" smtClean="0"/>
              <a:t>Insects tend to be larger in size (less quantity can yield large biomass)</a:t>
            </a:r>
          </a:p>
          <a:p>
            <a:pPr marL="285750" indent="-285750" algn="just">
              <a:buFontTx/>
              <a:buChar char="-"/>
            </a:pPr>
            <a:r>
              <a:rPr lang="en-US" dirty="0" smtClean="0"/>
              <a:t>Insects often congregate in large numbers (facilitate harvesting)</a:t>
            </a:r>
          </a:p>
          <a:p>
            <a:pPr marL="285750" indent="-285750" algn="just">
              <a:buFontTx/>
              <a:buChar char="-"/>
            </a:pPr>
            <a:r>
              <a:rPr lang="en-US" dirty="0" smtClean="0"/>
              <a:t>Large variety of insects are available throughout the year</a:t>
            </a:r>
          </a:p>
        </p:txBody>
      </p:sp>
      <p:grpSp>
        <p:nvGrpSpPr>
          <p:cNvPr id="27" name="Group 26"/>
          <p:cNvGrpSpPr/>
          <p:nvPr/>
        </p:nvGrpSpPr>
        <p:grpSpPr>
          <a:xfrm>
            <a:off x="152400" y="3733800"/>
            <a:ext cx="8839200" cy="2971800"/>
            <a:chOff x="152400" y="3733800"/>
            <a:chExt cx="8839200" cy="2971800"/>
          </a:xfrm>
        </p:grpSpPr>
        <p:pic>
          <p:nvPicPr>
            <p:cNvPr id="22" name="Picture 21" descr="670px-Take-Care-of-and-Breed-Grasshoppers-Step-7.jpg"/>
            <p:cNvPicPr>
              <a:picLocks noChangeAspect="1"/>
            </p:cNvPicPr>
            <p:nvPr/>
          </p:nvPicPr>
          <p:blipFill>
            <a:blip r:embed="rId4" cstate="print"/>
            <a:stretch>
              <a:fillRect/>
            </a:stretch>
          </p:blipFill>
          <p:spPr>
            <a:xfrm>
              <a:off x="1066800" y="3733800"/>
              <a:ext cx="2209800" cy="2955315"/>
            </a:xfrm>
            <a:prstGeom prst="rect">
              <a:avLst/>
            </a:prstGeom>
          </p:spPr>
        </p:pic>
        <p:sp>
          <p:nvSpPr>
            <p:cNvPr id="24" name="Rounded Rectangle 23"/>
            <p:cNvSpPr/>
            <p:nvPr/>
          </p:nvSpPr>
          <p:spPr>
            <a:xfrm>
              <a:off x="152400" y="3733800"/>
              <a:ext cx="914400" cy="297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smtClean="0">
                  <a:solidFill>
                    <a:schemeClr val="accent3">
                      <a:lumMod val="75000"/>
                    </a:schemeClr>
                  </a:solidFill>
                </a:rPr>
                <a:t>Farming of </a:t>
              </a:r>
              <a:r>
                <a:rPr lang="en-US" sz="2000" b="1" dirty="0" smtClean="0">
                  <a:solidFill>
                    <a:schemeClr val="accent3">
                      <a:lumMod val="75000"/>
                    </a:schemeClr>
                  </a:solidFill>
                </a:rPr>
                <a:t>Grasshoppers</a:t>
              </a:r>
              <a:endParaRPr lang="en-US" sz="2000" b="1" dirty="0" smtClean="0">
                <a:solidFill>
                  <a:schemeClr val="accent3">
                    <a:lumMod val="75000"/>
                  </a:schemeClr>
                </a:solidFill>
              </a:endParaRPr>
            </a:p>
          </p:txBody>
        </p:sp>
        <p:sp>
          <p:nvSpPr>
            <p:cNvPr id="25" name="Rounded Rectangle 24"/>
            <p:cNvSpPr/>
            <p:nvPr/>
          </p:nvSpPr>
          <p:spPr>
            <a:xfrm>
              <a:off x="3276600" y="3733800"/>
              <a:ext cx="3200400" cy="2819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7030A0"/>
                  </a:solidFill>
                </a:rPr>
                <a:t>A laboratory based study on the farming of grasshopper </a:t>
              </a:r>
              <a:r>
                <a:rPr lang="en-US" b="1" i="1" dirty="0" err="1" smtClean="0">
                  <a:solidFill>
                    <a:srgbClr val="7030A0"/>
                  </a:solidFill>
                </a:rPr>
                <a:t>Oxya</a:t>
              </a:r>
              <a:r>
                <a:rPr lang="en-US" b="1" i="1" dirty="0" smtClean="0">
                  <a:solidFill>
                    <a:srgbClr val="7030A0"/>
                  </a:solidFill>
                </a:rPr>
                <a:t> </a:t>
              </a:r>
              <a:r>
                <a:rPr lang="en-US" b="1" i="1" dirty="0" err="1" smtClean="0">
                  <a:solidFill>
                    <a:srgbClr val="7030A0"/>
                  </a:solidFill>
                </a:rPr>
                <a:t>fuscovittata</a:t>
              </a:r>
              <a:r>
                <a:rPr lang="en-US" b="1" i="1" dirty="0" smtClean="0">
                  <a:solidFill>
                    <a:srgbClr val="7030A0"/>
                  </a:solidFill>
                </a:rPr>
                <a:t> </a:t>
              </a:r>
              <a:r>
                <a:rPr lang="en-US" b="1" dirty="0" smtClean="0">
                  <a:solidFill>
                    <a:srgbClr val="7030A0"/>
                  </a:solidFill>
                </a:rPr>
                <a:t>resulted in a production of 1 kg of biomass in 29-35 days by 84 females. </a:t>
              </a:r>
            </a:p>
          </p:txBody>
        </p:sp>
        <p:sp>
          <p:nvSpPr>
            <p:cNvPr id="26" name="Rounded Rectangle 25"/>
            <p:cNvSpPr/>
            <p:nvPr/>
          </p:nvSpPr>
          <p:spPr>
            <a:xfrm>
              <a:off x="6477000" y="3733800"/>
              <a:ext cx="2514600" cy="2819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rPr>
                <a:t>Future directions</a:t>
              </a:r>
            </a:p>
            <a:p>
              <a:pPr algn="just">
                <a:buFontTx/>
                <a:buChar char="-"/>
              </a:pPr>
              <a:r>
                <a:rPr lang="en-US" b="1" dirty="0" smtClean="0">
                  <a:solidFill>
                    <a:schemeClr val="accent5">
                      <a:lumMod val="75000"/>
                    </a:schemeClr>
                  </a:solidFill>
                </a:rPr>
                <a:t>More Research required</a:t>
              </a:r>
            </a:p>
            <a:p>
              <a:pPr algn="just">
                <a:buFontTx/>
                <a:buChar char="-"/>
              </a:pPr>
              <a:r>
                <a:rPr lang="en-US" b="1" dirty="0" smtClean="0">
                  <a:solidFill>
                    <a:schemeClr val="accent5">
                      <a:lumMod val="75000"/>
                    </a:schemeClr>
                  </a:solidFill>
                </a:rPr>
                <a:t>Special diets to feed grasshopper for improving biomass quantity and quality</a:t>
              </a:r>
            </a:p>
          </p:txBody>
        </p:sp>
      </p:grpSp>
    </p:spTree>
    <p:extLst>
      <p:ext uri="{BB962C8B-B14F-4D97-AF65-F5344CB8AC3E}">
        <p14:creationId xmlns:p14="http://schemas.microsoft.com/office/powerpoint/2010/main" val="33633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Miscellaneous</a:t>
              </a:r>
              <a:endParaRPr lang="en-US" sz="2000" b="1"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066800"/>
            <a:ext cx="959577" cy="585788"/>
          </a:xfrm>
          <a:prstGeom prst="rect">
            <a:avLst/>
          </a:prstGeom>
        </p:spPr>
      </p:pic>
      <p:sp>
        <p:nvSpPr>
          <p:cNvPr id="4" name="Rectangle 3"/>
          <p:cNvSpPr/>
          <p:nvPr/>
        </p:nvSpPr>
        <p:spPr>
          <a:xfrm>
            <a:off x="304800" y="1676400"/>
            <a:ext cx="6096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Preparation, Preservation and Marketing</a:t>
            </a:r>
            <a:endParaRPr lang="en-US" sz="2400" b="1" dirty="0"/>
          </a:p>
        </p:txBody>
      </p:sp>
      <p:graphicFrame>
        <p:nvGraphicFramePr>
          <p:cNvPr id="20" name="Diagram 19"/>
          <p:cNvGraphicFramePr/>
          <p:nvPr>
            <p:extLst>
              <p:ext uri="{D42A27DB-BD31-4B8C-83A1-F6EECF244321}">
                <p14:modId xmlns:p14="http://schemas.microsoft.com/office/powerpoint/2010/main" val="2050233377"/>
              </p:ext>
            </p:extLst>
          </p:nvPr>
        </p:nvGraphicFramePr>
        <p:xfrm>
          <a:off x="304800" y="2209800"/>
          <a:ext cx="8305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04800" y="5124271"/>
            <a:ext cx="5638800" cy="1200329"/>
          </a:xfrm>
          <a:prstGeom prst="rect">
            <a:avLst/>
          </a:prstGeom>
        </p:spPr>
        <p:txBody>
          <a:bodyPr wrap="square">
            <a:spAutoFit/>
          </a:bodyPr>
          <a:lstStyle/>
          <a:p>
            <a:pPr algn="just"/>
            <a:r>
              <a:rPr lang="en-US" b="1" dirty="0">
                <a:solidFill>
                  <a:schemeClr val="accent3">
                    <a:lumMod val="75000"/>
                  </a:schemeClr>
                </a:solidFill>
              </a:rPr>
              <a:t>Many companies are trying to develop value added products incorporated with grasshoppers or made completely using grasshoppers to encourage them as food</a:t>
            </a: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800600"/>
            <a:ext cx="2083836" cy="1862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234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800"/>
            <a:ext cx="44100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371600"/>
            <a:ext cx="39147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Doc\AppData\Local\Microsoft\Windows\Temporary Internet Files\Content.IE5\Y2W4ZQMZ\MC90044040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762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c\AppData\Local\Microsoft\Windows\Temporary Internet Files\Content.IE5\LR2PLNUX\MC90043802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038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7302"/>
          <a:stretch/>
        </p:blipFill>
        <p:spPr>
          <a:xfrm>
            <a:off x="2666999" y="2801257"/>
            <a:ext cx="5009787" cy="4038600"/>
          </a:xfrm>
          <a:prstGeom prst="rect">
            <a:avLst/>
          </a:prstGeom>
        </p:spPr>
      </p:pic>
    </p:spTree>
    <p:extLst>
      <p:ext uri="{BB962C8B-B14F-4D97-AF65-F5344CB8AC3E}">
        <p14:creationId xmlns:p14="http://schemas.microsoft.com/office/powerpoint/2010/main" val="34784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80">
                                          <p:stCondLst>
                                            <p:cond delay="0"/>
                                          </p:stCondLst>
                                        </p:cTn>
                                        <p:tgtEl>
                                          <p:spTgt spid="1029"/>
                                        </p:tgtEl>
                                      </p:cBhvr>
                                    </p:animEffect>
                                    <p:anim calcmode="lin" valueType="num">
                                      <p:cBhvr>
                                        <p:cTn id="13"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9"/>
                                        </p:tgtEl>
                                      </p:cBhvr>
                                      <p:to x="100000" y="60000"/>
                                    </p:animScale>
                                    <p:animScale>
                                      <p:cBhvr>
                                        <p:cTn id="19" dur="166" decel="50000">
                                          <p:stCondLst>
                                            <p:cond delay="676"/>
                                          </p:stCondLst>
                                        </p:cTn>
                                        <p:tgtEl>
                                          <p:spTgt spid="1029"/>
                                        </p:tgtEl>
                                      </p:cBhvr>
                                      <p:to x="100000" y="100000"/>
                                    </p:animScale>
                                    <p:animScale>
                                      <p:cBhvr>
                                        <p:cTn id="20" dur="26">
                                          <p:stCondLst>
                                            <p:cond delay="1312"/>
                                          </p:stCondLst>
                                        </p:cTn>
                                        <p:tgtEl>
                                          <p:spTgt spid="1029"/>
                                        </p:tgtEl>
                                      </p:cBhvr>
                                      <p:to x="100000" y="80000"/>
                                    </p:animScale>
                                    <p:animScale>
                                      <p:cBhvr>
                                        <p:cTn id="21" dur="166" decel="50000">
                                          <p:stCondLst>
                                            <p:cond delay="1338"/>
                                          </p:stCondLst>
                                        </p:cTn>
                                        <p:tgtEl>
                                          <p:spTgt spid="1029"/>
                                        </p:tgtEl>
                                      </p:cBhvr>
                                      <p:to x="100000" y="100000"/>
                                    </p:animScale>
                                    <p:animScale>
                                      <p:cBhvr>
                                        <p:cTn id="22" dur="26">
                                          <p:stCondLst>
                                            <p:cond delay="1642"/>
                                          </p:stCondLst>
                                        </p:cTn>
                                        <p:tgtEl>
                                          <p:spTgt spid="1029"/>
                                        </p:tgtEl>
                                      </p:cBhvr>
                                      <p:to x="100000" y="90000"/>
                                    </p:animScale>
                                    <p:animScale>
                                      <p:cBhvr>
                                        <p:cTn id="23" dur="166" decel="50000">
                                          <p:stCondLst>
                                            <p:cond delay="1668"/>
                                          </p:stCondLst>
                                        </p:cTn>
                                        <p:tgtEl>
                                          <p:spTgt spid="1029"/>
                                        </p:tgtEl>
                                      </p:cBhvr>
                                      <p:to x="100000" y="100000"/>
                                    </p:animScale>
                                    <p:animScale>
                                      <p:cBhvr>
                                        <p:cTn id="24" dur="26">
                                          <p:stCondLst>
                                            <p:cond delay="1808"/>
                                          </p:stCondLst>
                                        </p:cTn>
                                        <p:tgtEl>
                                          <p:spTgt spid="1029"/>
                                        </p:tgtEl>
                                      </p:cBhvr>
                                      <p:to x="100000" y="95000"/>
                                    </p:animScale>
                                    <p:animScale>
                                      <p:cBhvr>
                                        <p:cTn id="25" dur="166" decel="50000">
                                          <p:stCondLst>
                                            <p:cond delay="1834"/>
                                          </p:stCondLst>
                                        </p:cTn>
                                        <p:tgtEl>
                                          <p:spTgt spid="102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Summary</a:t>
              </a:r>
              <a:endParaRPr lang="en-US" sz="2000" b="1" dirty="0">
                <a:solidFill>
                  <a:schemeClr val="bg2">
                    <a:lumMod val="50000"/>
                  </a:schemeClr>
                </a:solidFill>
              </a:endParaRPr>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23812"/>
            <a:ext cx="959577" cy="585788"/>
          </a:xfrm>
          <a:prstGeom prst="rect">
            <a:avLst/>
          </a:prstGeom>
        </p:spPr>
      </p:pic>
      <p:grpSp>
        <p:nvGrpSpPr>
          <p:cNvPr id="42" name="Group 41"/>
          <p:cNvGrpSpPr/>
          <p:nvPr/>
        </p:nvGrpSpPr>
        <p:grpSpPr>
          <a:xfrm>
            <a:off x="76200" y="1524001"/>
            <a:ext cx="2286000" cy="2057400"/>
            <a:chOff x="76200" y="1676401"/>
            <a:chExt cx="2286000" cy="1752599"/>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3" y="1752600"/>
              <a:ext cx="1340577" cy="754762"/>
            </a:xfrm>
            <a:prstGeom prst="rect">
              <a:avLst/>
            </a:prstGeom>
          </p:spPr>
        </p:pic>
        <p:sp>
          <p:nvSpPr>
            <p:cNvPr id="4" name="Rectangle 3"/>
            <p:cNvSpPr/>
            <p:nvPr/>
          </p:nvSpPr>
          <p:spPr>
            <a:xfrm>
              <a:off x="76200" y="2514601"/>
              <a:ext cx="2286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700" b="1" dirty="0" smtClean="0">
                  <a:solidFill>
                    <a:schemeClr val="accent3">
                      <a:lumMod val="75000"/>
                    </a:schemeClr>
                  </a:solidFill>
                </a:rPr>
                <a:t>80 edible species</a:t>
              </a:r>
            </a:p>
            <a:p>
              <a:pPr marL="285750" indent="-285750">
                <a:buFontTx/>
                <a:buChar char="-"/>
              </a:pPr>
              <a:r>
                <a:rPr lang="en-US" sz="1700" b="1" dirty="0" smtClean="0">
                  <a:solidFill>
                    <a:schemeClr val="accent3">
                      <a:lumMod val="75000"/>
                    </a:schemeClr>
                  </a:solidFill>
                </a:rPr>
                <a:t>Important role in food security</a:t>
              </a:r>
              <a:endParaRPr lang="en-US" sz="1700" b="1" dirty="0">
                <a:solidFill>
                  <a:schemeClr val="accent3">
                    <a:lumMod val="75000"/>
                  </a:schemeClr>
                </a:solidFill>
              </a:endParaRPr>
            </a:p>
          </p:txBody>
        </p:sp>
        <p:sp>
          <p:nvSpPr>
            <p:cNvPr id="28" name="Rectangle 27"/>
            <p:cNvSpPr/>
            <p:nvPr/>
          </p:nvSpPr>
          <p:spPr>
            <a:xfrm>
              <a:off x="76200" y="1676401"/>
              <a:ext cx="2133600" cy="1752599"/>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286000" y="1524000"/>
            <a:ext cx="3810000" cy="2057400"/>
            <a:chOff x="2286000" y="1676400"/>
            <a:chExt cx="3810000" cy="1752599"/>
          </a:xfrm>
        </p:grpSpPr>
        <p:pic>
          <p:nvPicPr>
            <p:cNvPr id="25" name="Picture 24"/>
            <p:cNvPicPr>
              <a:picLocks noChangeAspect="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2819400" y="1843294"/>
              <a:ext cx="2507622" cy="629742"/>
            </a:xfrm>
            <a:prstGeom prst="rect">
              <a:avLst/>
            </a:prstGeom>
          </p:spPr>
        </p:pic>
        <p:sp>
          <p:nvSpPr>
            <p:cNvPr id="26" name="Rectangle 25"/>
            <p:cNvSpPr/>
            <p:nvPr/>
          </p:nvSpPr>
          <p:spPr>
            <a:xfrm>
              <a:off x="2286000" y="2473036"/>
              <a:ext cx="381000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700" b="1" dirty="0" smtClean="0">
                  <a:solidFill>
                    <a:srgbClr val="7030A0"/>
                  </a:solidFill>
                </a:rPr>
                <a:t>Important source of proteins and lipids</a:t>
              </a:r>
            </a:p>
            <a:p>
              <a:pPr marL="285750" indent="-285750">
                <a:buFontTx/>
                <a:buChar char="-"/>
              </a:pPr>
              <a:r>
                <a:rPr lang="en-US" sz="1700" b="1" dirty="0" smtClean="0">
                  <a:solidFill>
                    <a:srgbClr val="7030A0"/>
                  </a:solidFill>
                </a:rPr>
                <a:t>Also good source of some vitamins and minerals</a:t>
              </a:r>
              <a:endParaRPr lang="en-US" sz="1700" b="1" dirty="0">
                <a:solidFill>
                  <a:srgbClr val="7030A0"/>
                </a:solidFill>
              </a:endParaRPr>
            </a:p>
          </p:txBody>
        </p:sp>
        <p:sp>
          <p:nvSpPr>
            <p:cNvPr id="30" name="Rectangle 29"/>
            <p:cNvSpPr/>
            <p:nvPr/>
          </p:nvSpPr>
          <p:spPr>
            <a:xfrm>
              <a:off x="2286000" y="1676400"/>
              <a:ext cx="3581400" cy="17525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6200" y="3657600"/>
            <a:ext cx="4419600" cy="3124200"/>
            <a:chOff x="76200" y="3505200"/>
            <a:chExt cx="4419600" cy="3124200"/>
          </a:xfrm>
        </p:grpSpPr>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343401"/>
              <a:ext cx="1066800" cy="990599"/>
            </a:xfrm>
            <a:prstGeom prst="rect">
              <a:avLst/>
            </a:prstGeom>
          </p:spPr>
        </p:pic>
        <p:sp>
          <p:nvSpPr>
            <p:cNvPr id="33" name="Rectangle 32"/>
            <p:cNvSpPr/>
            <p:nvPr/>
          </p:nvSpPr>
          <p:spPr>
            <a:xfrm>
              <a:off x="76200" y="3505200"/>
              <a:ext cx="4343400" cy="312420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ectangle 33"/>
            <p:cNvSpPr/>
            <p:nvPr/>
          </p:nvSpPr>
          <p:spPr>
            <a:xfrm>
              <a:off x="1219200" y="3505200"/>
              <a:ext cx="3276600" cy="312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700" b="1" dirty="0" smtClean="0">
                  <a:solidFill>
                    <a:schemeClr val="accent2">
                      <a:lumMod val="75000"/>
                    </a:schemeClr>
                  </a:solidFill>
                </a:rPr>
                <a:t>Consumption could result in controlling population without use of harmful pesticides</a:t>
              </a:r>
            </a:p>
            <a:p>
              <a:pPr marL="285750" indent="-285750">
                <a:buFontTx/>
                <a:buChar char="-"/>
              </a:pPr>
              <a:r>
                <a:rPr lang="en-US" sz="1700" b="1" dirty="0" smtClean="0">
                  <a:solidFill>
                    <a:schemeClr val="accent2">
                      <a:lumMod val="75000"/>
                    </a:schemeClr>
                  </a:solidFill>
                </a:rPr>
                <a:t>Production usually generate lower amount of greenhouse gases</a:t>
              </a:r>
              <a:endParaRPr lang="en-US" sz="1700" b="1" dirty="0">
                <a:solidFill>
                  <a:schemeClr val="accent2">
                    <a:lumMod val="75000"/>
                  </a:schemeClr>
                </a:solidFill>
              </a:endParaRPr>
            </a:p>
            <a:p>
              <a:pPr marL="285750" indent="-285750">
                <a:buFontTx/>
                <a:buChar char="-"/>
              </a:pPr>
              <a:r>
                <a:rPr lang="en-US" sz="1700" b="1" dirty="0" smtClean="0">
                  <a:solidFill>
                    <a:schemeClr val="accent2">
                      <a:lumMod val="75000"/>
                    </a:schemeClr>
                  </a:solidFill>
                </a:rPr>
                <a:t>Lesser water requirement</a:t>
              </a:r>
            </a:p>
            <a:p>
              <a:pPr marL="285750" indent="-285750">
                <a:buFontTx/>
                <a:buChar char="-"/>
              </a:pPr>
              <a:r>
                <a:rPr lang="en-US" sz="1700" b="1" dirty="0" smtClean="0">
                  <a:solidFill>
                    <a:schemeClr val="accent2">
                      <a:lumMod val="75000"/>
                    </a:schemeClr>
                  </a:solidFill>
                </a:rPr>
                <a:t>Some species feed on dead organic matter, which may reduce environmental load</a:t>
              </a:r>
            </a:p>
          </p:txBody>
        </p:sp>
      </p:grpSp>
      <p:sp>
        <p:nvSpPr>
          <p:cNvPr id="35" name="Rectangle 34"/>
          <p:cNvSpPr/>
          <p:nvPr/>
        </p:nvSpPr>
        <p:spPr>
          <a:xfrm>
            <a:off x="4495800" y="3657600"/>
            <a:ext cx="4572000" cy="3124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43" name="Group 42"/>
          <p:cNvGrpSpPr/>
          <p:nvPr/>
        </p:nvGrpSpPr>
        <p:grpSpPr>
          <a:xfrm>
            <a:off x="5943600" y="1524001"/>
            <a:ext cx="3124200" cy="2057400"/>
            <a:chOff x="5943600" y="1676401"/>
            <a:chExt cx="3124200" cy="1752599"/>
          </a:xfrm>
        </p:grpSpPr>
        <p:sp>
          <p:nvSpPr>
            <p:cNvPr id="32" name="Rectangle 31"/>
            <p:cNvSpPr/>
            <p:nvPr/>
          </p:nvSpPr>
          <p:spPr>
            <a:xfrm>
              <a:off x="5943600" y="1676401"/>
              <a:ext cx="3124200" cy="17525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t="24049" b="33363"/>
            <a:stretch/>
          </p:blipFill>
          <p:spPr>
            <a:xfrm>
              <a:off x="6587978" y="1749435"/>
              <a:ext cx="1870222" cy="796481"/>
            </a:xfrm>
            <a:prstGeom prst="rect">
              <a:avLst/>
            </a:prstGeom>
          </p:spPr>
        </p:pic>
        <p:sp>
          <p:nvSpPr>
            <p:cNvPr id="38" name="Rectangle 37"/>
            <p:cNvSpPr/>
            <p:nvPr/>
          </p:nvSpPr>
          <p:spPr>
            <a:xfrm>
              <a:off x="5943600" y="2476500"/>
              <a:ext cx="312420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700" b="1" dirty="0" smtClean="0">
                  <a:solidFill>
                    <a:schemeClr val="accent5">
                      <a:lumMod val="75000"/>
                    </a:schemeClr>
                  </a:solidFill>
                </a:rPr>
                <a:t>Lesser risk of infections &amp; used in some medications</a:t>
              </a:r>
            </a:p>
            <a:p>
              <a:pPr marL="285750" indent="-285750">
                <a:buFontTx/>
                <a:buChar char="-"/>
              </a:pPr>
              <a:r>
                <a:rPr lang="en-US" sz="1700" b="1" dirty="0" smtClean="0">
                  <a:solidFill>
                    <a:schemeClr val="accent5">
                      <a:lumMod val="75000"/>
                    </a:schemeClr>
                  </a:solidFill>
                </a:rPr>
                <a:t>Some health risks also involved</a:t>
              </a:r>
              <a:endParaRPr lang="en-US" sz="1700" b="1" dirty="0">
                <a:solidFill>
                  <a:schemeClr val="accent5">
                    <a:lumMod val="75000"/>
                  </a:schemeClr>
                </a:solidFill>
              </a:endParaRPr>
            </a:p>
          </p:txBody>
        </p:sp>
      </p:grpSp>
      <p:sp>
        <p:nvSpPr>
          <p:cNvPr id="44" name="Rectangle 43"/>
          <p:cNvSpPr/>
          <p:nvPr/>
        </p:nvSpPr>
        <p:spPr>
          <a:xfrm>
            <a:off x="1450604" y="3657600"/>
            <a:ext cx="2968996" cy="28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endParaRPr lang="en-US" sz="1500" b="1" dirty="0">
              <a:solidFill>
                <a:schemeClr val="accent5">
                  <a:lumMod val="75000"/>
                </a:schemeClr>
              </a:solidFill>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1420" y="3738707"/>
            <a:ext cx="1322180" cy="1442893"/>
          </a:xfrm>
          <a:prstGeom prst="rect">
            <a:avLst/>
          </a:prstGeom>
        </p:spPr>
      </p:pic>
      <p:sp>
        <p:nvSpPr>
          <p:cNvPr id="47" name="Rectangle 46"/>
          <p:cNvSpPr/>
          <p:nvPr/>
        </p:nvSpPr>
        <p:spPr>
          <a:xfrm>
            <a:off x="5867400" y="3771900"/>
            <a:ext cx="3276600" cy="156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700" b="1" dirty="0" smtClean="0">
                <a:solidFill>
                  <a:schemeClr val="bg1">
                    <a:lumMod val="50000"/>
                  </a:schemeClr>
                </a:solidFill>
              </a:rPr>
              <a:t>Consumption is also supported by some religious literature</a:t>
            </a:r>
          </a:p>
          <a:p>
            <a:pPr marL="285750" indent="-285750">
              <a:buFontTx/>
              <a:buChar char="-"/>
            </a:pPr>
            <a:r>
              <a:rPr lang="en-US" sz="1700" b="1" dirty="0" smtClean="0">
                <a:solidFill>
                  <a:schemeClr val="bg1">
                    <a:lumMod val="50000"/>
                  </a:schemeClr>
                </a:solidFill>
              </a:rPr>
              <a:t>Grasshopper food supply chain plays important role in improving livelihood in the developing world</a:t>
            </a:r>
          </a:p>
        </p:txBody>
      </p:sp>
      <p:sp>
        <p:nvSpPr>
          <p:cNvPr id="48" name="Rectangle 47"/>
          <p:cNvSpPr/>
          <p:nvPr/>
        </p:nvSpPr>
        <p:spPr>
          <a:xfrm>
            <a:off x="4572000" y="5181600"/>
            <a:ext cx="4495800" cy="156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700" b="1" dirty="0" smtClean="0">
                <a:solidFill>
                  <a:schemeClr val="bg1">
                    <a:lumMod val="50000"/>
                  </a:schemeClr>
                </a:solidFill>
              </a:rPr>
              <a:t>Commercial breeding needs to be established to generate sufficient biomass for human consumption</a:t>
            </a:r>
          </a:p>
          <a:p>
            <a:pPr marL="285750" indent="-285750">
              <a:buFontTx/>
              <a:buChar char="-"/>
            </a:pPr>
            <a:r>
              <a:rPr lang="en-US" sz="1700" b="1" dirty="0" smtClean="0">
                <a:solidFill>
                  <a:schemeClr val="bg1">
                    <a:lumMod val="50000"/>
                  </a:schemeClr>
                </a:solidFill>
              </a:rPr>
              <a:t>More research is required to promote grasshoppers as future food source</a:t>
            </a:r>
          </a:p>
        </p:txBody>
      </p:sp>
    </p:spTree>
    <p:extLst>
      <p:ext uri="{BB962C8B-B14F-4D97-AF65-F5344CB8AC3E}">
        <p14:creationId xmlns:p14="http://schemas.microsoft.com/office/powerpoint/2010/main" val="348188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69249"/>
            <a:ext cx="3455755" cy="228355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066800"/>
            <a:ext cx="3431437" cy="228355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99" y="3886200"/>
            <a:ext cx="3455755" cy="2743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3810000"/>
            <a:ext cx="3048000" cy="2667000"/>
          </a:xfrm>
          <a:prstGeom prst="rect">
            <a:avLst/>
          </a:prstGeom>
        </p:spPr>
      </p:pic>
      <p:sp>
        <p:nvSpPr>
          <p:cNvPr id="7" name="Rectangle 6"/>
          <p:cNvSpPr/>
          <p:nvPr/>
        </p:nvSpPr>
        <p:spPr>
          <a:xfrm>
            <a:off x="914400" y="152400"/>
            <a:ext cx="731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Some Commercially Available Grasshopper Products</a:t>
            </a:r>
            <a:endParaRPr lang="en-IN" sz="2400" b="1" dirty="0">
              <a:solidFill>
                <a:srgbClr val="7030A0"/>
              </a:solidFill>
            </a:endParaRPr>
          </a:p>
        </p:txBody>
      </p:sp>
      <p:sp>
        <p:nvSpPr>
          <p:cNvPr id="9" name="Rectangle 8"/>
          <p:cNvSpPr/>
          <p:nvPr/>
        </p:nvSpPr>
        <p:spPr>
          <a:xfrm>
            <a:off x="609600" y="3429000"/>
            <a:ext cx="388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75000"/>
                  </a:schemeClr>
                </a:solidFill>
              </a:rPr>
              <a:t>Grasshopper Candies</a:t>
            </a:r>
            <a:endParaRPr lang="en-IN" sz="2400" b="1" dirty="0">
              <a:solidFill>
                <a:schemeClr val="accent3">
                  <a:lumMod val="75000"/>
                </a:schemeClr>
              </a:solidFill>
            </a:endParaRPr>
          </a:p>
        </p:txBody>
      </p:sp>
      <p:sp>
        <p:nvSpPr>
          <p:cNvPr id="10" name="Rectangle 9"/>
          <p:cNvSpPr/>
          <p:nvPr/>
        </p:nvSpPr>
        <p:spPr>
          <a:xfrm>
            <a:off x="4648200" y="3429000"/>
            <a:ext cx="388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75000"/>
                  </a:schemeClr>
                </a:solidFill>
              </a:rPr>
              <a:t>Grasshopper Cookies</a:t>
            </a:r>
            <a:endParaRPr lang="en-IN" sz="2400" b="1" dirty="0">
              <a:solidFill>
                <a:schemeClr val="accent3">
                  <a:lumMod val="75000"/>
                </a:schemeClr>
              </a:solidFill>
            </a:endParaRPr>
          </a:p>
        </p:txBody>
      </p:sp>
      <p:sp>
        <p:nvSpPr>
          <p:cNvPr id="11" name="Rectangle 10"/>
          <p:cNvSpPr/>
          <p:nvPr/>
        </p:nvSpPr>
        <p:spPr>
          <a:xfrm>
            <a:off x="4724400" y="6172200"/>
            <a:ext cx="388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75000"/>
                  </a:schemeClr>
                </a:solidFill>
              </a:rPr>
              <a:t>Dried Grasshopper Sachets</a:t>
            </a:r>
            <a:endParaRPr lang="en-IN" sz="2400" b="1" dirty="0">
              <a:solidFill>
                <a:schemeClr val="accent3">
                  <a:lumMod val="75000"/>
                </a:schemeClr>
              </a:solidFill>
            </a:endParaRPr>
          </a:p>
        </p:txBody>
      </p:sp>
      <p:sp>
        <p:nvSpPr>
          <p:cNvPr id="12" name="Rectangle 11"/>
          <p:cNvSpPr/>
          <p:nvPr/>
        </p:nvSpPr>
        <p:spPr>
          <a:xfrm>
            <a:off x="685800" y="6172200"/>
            <a:ext cx="388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75000"/>
                  </a:schemeClr>
                </a:solidFill>
              </a:rPr>
              <a:t>Canned Grasshoppers</a:t>
            </a:r>
            <a:endParaRPr lang="en-IN" sz="2400" b="1" dirty="0">
              <a:solidFill>
                <a:schemeClr val="accent3">
                  <a:lumMod val="75000"/>
                </a:schemeClr>
              </a:solidFill>
            </a:endParaRPr>
          </a:p>
        </p:txBody>
      </p:sp>
    </p:spTree>
    <p:extLst>
      <p:ext uri="{BB962C8B-B14F-4D97-AF65-F5344CB8AC3E}">
        <p14:creationId xmlns:p14="http://schemas.microsoft.com/office/powerpoint/2010/main" val="2323668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37" r="58044" b="20408"/>
          <a:stretch/>
        </p:blipFill>
        <p:spPr bwMode="auto">
          <a:xfrm>
            <a:off x="2304143" y="1444171"/>
            <a:ext cx="4249057" cy="114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43200" y="533400"/>
            <a:ext cx="3505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5">
                    <a:lumMod val="75000"/>
                  </a:schemeClr>
                </a:solidFill>
              </a:rPr>
              <a:t>Sponsored by</a:t>
            </a:r>
            <a:endParaRPr lang="en-US" sz="3600" b="1" dirty="0">
              <a:solidFill>
                <a:schemeClr val="accent5">
                  <a:lumMod val="75000"/>
                </a:schemeClr>
              </a:solidFill>
            </a:endParaRPr>
          </a:p>
        </p:txBody>
      </p:sp>
      <p:sp>
        <p:nvSpPr>
          <p:cNvPr id="6" name="Rectangle 5"/>
          <p:cNvSpPr/>
          <p:nvPr/>
        </p:nvSpPr>
        <p:spPr>
          <a:xfrm>
            <a:off x="2743200" y="3505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Contact details</a:t>
            </a:r>
            <a:endParaRPr lang="en-US" sz="3600" b="1" dirty="0">
              <a:solidFill>
                <a:schemeClr val="tx1"/>
              </a:solidFill>
            </a:endParaRPr>
          </a:p>
        </p:txBody>
      </p:sp>
      <p:sp>
        <p:nvSpPr>
          <p:cNvPr id="7" name="Rectangle 6"/>
          <p:cNvSpPr/>
          <p:nvPr/>
        </p:nvSpPr>
        <p:spPr>
          <a:xfrm>
            <a:off x="152400" y="3810000"/>
            <a:ext cx="8763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accent3">
                    <a:lumMod val="75000"/>
                  </a:schemeClr>
                </a:solidFill>
              </a:rPr>
              <a:t>AgricultureIsLife project 4B </a:t>
            </a:r>
          </a:p>
          <a:p>
            <a:pPr algn="ctr"/>
            <a:r>
              <a:rPr lang="en-US" sz="2200" dirty="0" smtClean="0">
                <a:solidFill>
                  <a:schemeClr val="accent3">
                    <a:lumMod val="75000"/>
                  </a:schemeClr>
                </a:solidFill>
              </a:rPr>
              <a:t>Field </a:t>
            </a:r>
            <a:r>
              <a:rPr lang="en-US" sz="2200" dirty="0">
                <a:solidFill>
                  <a:schemeClr val="accent3">
                    <a:lumMod val="75000"/>
                  </a:schemeClr>
                </a:solidFill>
              </a:rPr>
              <a:t>border flowering strips as a source for food or non-food </a:t>
            </a:r>
            <a:r>
              <a:rPr lang="en-US" sz="2200" dirty="0" smtClean="0">
                <a:solidFill>
                  <a:schemeClr val="accent3">
                    <a:lumMod val="75000"/>
                  </a:schemeClr>
                </a:solidFill>
              </a:rPr>
              <a:t>compounds</a:t>
            </a:r>
            <a:endParaRPr lang="en-US" sz="2200" b="1" dirty="0" smtClean="0">
              <a:solidFill>
                <a:schemeClr val="accent3">
                  <a:lumMod val="75000"/>
                </a:schemeClr>
              </a:solidFill>
            </a:endParaRPr>
          </a:p>
          <a:p>
            <a:pPr algn="ctr"/>
            <a:r>
              <a:rPr lang="en-US" sz="2200" b="1" dirty="0" smtClean="0">
                <a:solidFill>
                  <a:srgbClr val="7030A0"/>
                </a:solidFill>
              </a:rPr>
              <a:t>http</a:t>
            </a:r>
            <a:r>
              <a:rPr lang="en-US" sz="2200" b="1" dirty="0">
                <a:solidFill>
                  <a:srgbClr val="7030A0"/>
                </a:solidFill>
              </a:rPr>
              <a:t>://www.gembloux.ulg.ac.be/agricultureislife/?page_id=200</a:t>
            </a:r>
          </a:p>
          <a:p>
            <a:pPr algn="ctr"/>
            <a:r>
              <a:rPr lang="en-US" sz="2200" b="1" dirty="0" smtClean="0">
                <a:solidFill>
                  <a:schemeClr val="tx1"/>
                </a:solidFill>
              </a:rPr>
              <a:t>Email id: </a:t>
            </a:r>
            <a:r>
              <a:rPr lang="en-US" sz="2200" b="1" dirty="0" smtClean="0">
                <a:solidFill>
                  <a:srgbClr val="0070C0"/>
                </a:solidFill>
              </a:rPr>
              <a:t>paul.aman@ulg.ac.be</a:t>
            </a:r>
            <a:endParaRPr lang="en-US" sz="2200" b="1" dirty="0">
              <a:solidFill>
                <a:srgbClr val="0070C0"/>
              </a:solidFill>
            </a:endParaRPr>
          </a:p>
        </p:txBody>
      </p:sp>
    </p:spTree>
    <p:extLst>
      <p:ext uri="{BB962C8B-B14F-4D97-AF65-F5344CB8AC3E}">
        <p14:creationId xmlns:p14="http://schemas.microsoft.com/office/powerpoint/2010/main" val="1323542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1927"/>
          <a:stretch>
            <a:fillRect/>
          </a:stretch>
        </p:blipFill>
        <p:spPr>
          <a:xfrm>
            <a:off x="3276600" y="533400"/>
            <a:ext cx="2676525"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ounded Rectangle 2"/>
          <p:cNvSpPr/>
          <p:nvPr/>
        </p:nvSpPr>
        <p:spPr>
          <a:xfrm>
            <a:off x="685800" y="4572000"/>
            <a:ext cx="7696200" cy="1752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latin typeface="Cooper Black" pitchFamily="18" charset="0"/>
              </a:rPr>
              <a:t>Hope I’ll play an important role in future food security</a:t>
            </a:r>
            <a:endParaRPr lang="en-IN" sz="3600" b="1" dirty="0">
              <a:solidFill>
                <a:srgbClr val="7030A0"/>
              </a:solidFill>
              <a:latin typeface="Cooper Black" pitchFamily="18" charset="0"/>
            </a:endParaRPr>
          </a:p>
        </p:txBody>
      </p:sp>
    </p:spTree>
    <p:extLst>
      <p:ext uri="{BB962C8B-B14F-4D97-AF65-F5344CB8AC3E}">
        <p14:creationId xmlns:p14="http://schemas.microsoft.com/office/powerpoint/2010/main" val="236334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1371600"/>
          </a:xfrm>
        </p:spPr>
        <p:txBody>
          <a:bodyPr anchor="ctr">
            <a:noAutofit/>
          </a:bodyPr>
          <a:lstStyle/>
          <a:p>
            <a:pPr marL="0" indent="0" algn="ctr">
              <a:buNone/>
            </a:pPr>
            <a:r>
              <a:rPr lang="en-US" sz="4000" b="1" dirty="0">
                <a:solidFill>
                  <a:schemeClr val="accent3">
                    <a:lumMod val="75000"/>
                  </a:schemeClr>
                </a:solidFill>
                <a:latin typeface="Cooper Black" panose="0208090404030B020404" pitchFamily="18" charset="0"/>
              </a:rPr>
              <a:t>Locusts and Grasshoppers: Future Foods?</a:t>
            </a:r>
            <a:endParaRPr lang="en-US" sz="4000" dirty="0">
              <a:solidFill>
                <a:schemeClr val="accent3">
                  <a:lumMod val="75000"/>
                </a:schemeClr>
              </a:solidFill>
              <a:latin typeface="Cooper Black" panose="0208090404030B020404" pitchFamily="18" charset="0"/>
            </a:endParaRPr>
          </a:p>
        </p:txBody>
      </p:sp>
      <p:sp>
        <p:nvSpPr>
          <p:cNvPr id="4" name="Content Placeholder 2"/>
          <p:cNvSpPr txBox="1">
            <a:spLocks/>
          </p:cNvSpPr>
          <p:nvPr/>
        </p:nvSpPr>
        <p:spPr>
          <a:xfrm>
            <a:off x="381000" y="838200"/>
            <a:ext cx="8229600" cy="38862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Aman Paul</a:t>
            </a:r>
            <a:r>
              <a:rPr lang="en-US" sz="2000" b="1" baseline="30000" dirty="0"/>
              <a:t>1</a:t>
            </a:r>
            <a:r>
              <a:rPr lang="en-US" sz="2000" b="1" dirty="0"/>
              <a:t>, Michel </a:t>
            </a:r>
            <a:r>
              <a:rPr lang="en-US" sz="2000" b="1" dirty="0" smtClean="0"/>
              <a:t>Frederich</a:t>
            </a:r>
            <a:r>
              <a:rPr lang="en-US" sz="2000" b="1" baseline="30000" dirty="0"/>
              <a:t>2</a:t>
            </a:r>
            <a:r>
              <a:rPr lang="en-US" sz="2000" b="1" dirty="0" smtClean="0"/>
              <a:t>, </a:t>
            </a:r>
            <a:r>
              <a:rPr lang="en-US" sz="2000" b="1" dirty="0"/>
              <a:t>Roel Uyttenbroeck</a:t>
            </a:r>
            <a:r>
              <a:rPr lang="en-US" sz="2000" b="1" baseline="30000" dirty="0"/>
              <a:t>1</a:t>
            </a:r>
            <a:r>
              <a:rPr lang="en-US" sz="2000" b="1" dirty="0"/>
              <a:t>, Severin Hatt</a:t>
            </a:r>
            <a:r>
              <a:rPr lang="en-US" sz="2000" b="1" baseline="30000" dirty="0"/>
              <a:t>1</a:t>
            </a:r>
            <a:r>
              <a:rPr lang="en-US" sz="2000" b="1" dirty="0"/>
              <a:t>, Christophe </a:t>
            </a:r>
            <a:r>
              <a:rPr lang="en-US" sz="2000" b="1" dirty="0" smtClean="0"/>
              <a:t>Blecker</a:t>
            </a:r>
            <a:r>
              <a:rPr lang="en-US" sz="2000" b="1" baseline="30000" dirty="0"/>
              <a:t>3</a:t>
            </a:r>
            <a:r>
              <a:rPr lang="en-US" sz="2000" b="1" dirty="0" smtClean="0"/>
              <a:t>, </a:t>
            </a:r>
            <a:r>
              <a:rPr lang="en-US" sz="2000" b="1" dirty="0"/>
              <a:t>Frederic </a:t>
            </a:r>
            <a:r>
              <a:rPr lang="en-US" sz="2000" b="1" dirty="0" smtClean="0"/>
              <a:t>Francis</a:t>
            </a:r>
            <a:r>
              <a:rPr lang="en-US" sz="2000" b="1" baseline="30000" dirty="0"/>
              <a:t>3</a:t>
            </a:r>
            <a:r>
              <a:rPr lang="en-US" sz="2000" b="1" dirty="0" smtClean="0"/>
              <a:t>, </a:t>
            </a:r>
            <a:r>
              <a:rPr lang="en-US" sz="2000" b="1" dirty="0"/>
              <a:t>Arnaud </a:t>
            </a:r>
            <a:r>
              <a:rPr lang="en-US" sz="2000" b="1" dirty="0" smtClean="0"/>
              <a:t>Monty</a:t>
            </a:r>
            <a:r>
              <a:rPr lang="en-US" sz="2000" b="1" baseline="30000" dirty="0"/>
              <a:t>3</a:t>
            </a:r>
            <a:r>
              <a:rPr lang="en-US" sz="2000" b="1" dirty="0" smtClean="0"/>
              <a:t>, </a:t>
            </a:r>
            <a:r>
              <a:rPr lang="en-US" sz="2000" b="1" dirty="0"/>
              <a:t>Eric </a:t>
            </a:r>
            <a:r>
              <a:rPr lang="en-US" sz="2000" b="1" dirty="0" smtClean="0"/>
              <a:t>Haubruge</a:t>
            </a:r>
            <a:r>
              <a:rPr lang="en-US" sz="2000" b="1" baseline="30000" dirty="0"/>
              <a:t>3</a:t>
            </a:r>
            <a:r>
              <a:rPr lang="en-US" sz="2000" b="1" dirty="0" smtClean="0"/>
              <a:t> </a:t>
            </a:r>
            <a:r>
              <a:rPr lang="en-US" sz="2000" b="1" dirty="0"/>
              <a:t>&amp; Sabine </a:t>
            </a:r>
            <a:r>
              <a:rPr lang="en-US" sz="2000" b="1" dirty="0" smtClean="0"/>
              <a:t>Danthine</a:t>
            </a:r>
            <a:r>
              <a:rPr lang="en-US" sz="2000" b="1" baseline="30000" dirty="0" smtClean="0"/>
              <a:t>3</a:t>
            </a:r>
          </a:p>
          <a:p>
            <a:pPr marL="0" indent="0" algn="ctr">
              <a:buNone/>
            </a:pPr>
            <a:r>
              <a:rPr lang="en-US" sz="1800" baseline="30000" dirty="0" smtClean="0">
                <a:solidFill>
                  <a:srgbClr val="7030A0"/>
                </a:solidFill>
              </a:rPr>
              <a:t>1</a:t>
            </a:r>
            <a:r>
              <a:rPr lang="en-US" sz="1800" dirty="0" smtClean="0">
                <a:solidFill>
                  <a:srgbClr val="7030A0"/>
                </a:solidFill>
              </a:rPr>
              <a:t>Agricultureislife </a:t>
            </a:r>
            <a:r>
              <a:rPr lang="en-US" sz="1800" dirty="0">
                <a:solidFill>
                  <a:srgbClr val="7030A0"/>
                </a:solidFill>
              </a:rPr>
              <a:t>Platform, University of Liege (Belgium</a:t>
            </a:r>
            <a:r>
              <a:rPr lang="en-US" sz="1800" dirty="0" smtClean="0">
                <a:solidFill>
                  <a:srgbClr val="7030A0"/>
                </a:solidFill>
              </a:rPr>
              <a:t>)</a:t>
            </a:r>
          </a:p>
          <a:p>
            <a:pPr marL="0" indent="0" algn="ctr">
              <a:buNone/>
            </a:pPr>
            <a:r>
              <a:rPr lang="en-US" sz="1800" baseline="30000" dirty="0" smtClean="0">
                <a:solidFill>
                  <a:srgbClr val="7030A0"/>
                </a:solidFill>
              </a:rPr>
              <a:t>2 </a:t>
            </a:r>
            <a:r>
              <a:rPr lang="en-US" sz="1800" dirty="0">
                <a:solidFill>
                  <a:srgbClr val="7030A0"/>
                </a:solidFill>
              </a:rPr>
              <a:t>Institute of Pharmacy, University of Liege (Belgium)</a:t>
            </a:r>
          </a:p>
          <a:p>
            <a:pPr marL="0" indent="0" algn="ctr">
              <a:buNone/>
            </a:pPr>
            <a:r>
              <a:rPr lang="en-US" sz="1800" baseline="30000" dirty="0" smtClean="0">
                <a:solidFill>
                  <a:srgbClr val="7030A0"/>
                </a:solidFill>
              </a:rPr>
              <a:t>3 </a:t>
            </a:r>
            <a:r>
              <a:rPr lang="en-US" sz="1800" dirty="0">
                <a:solidFill>
                  <a:srgbClr val="7030A0"/>
                </a:solidFill>
              </a:rPr>
              <a:t>Gembloux Agro-Bio Tech, University of Liege (Belgium</a:t>
            </a:r>
            <a:r>
              <a:rPr lang="en-US" sz="1800" dirty="0" smtClean="0">
                <a:solidFill>
                  <a:srgbClr val="7030A0"/>
                </a:solidFill>
              </a:rPr>
              <a:t>)</a:t>
            </a:r>
            <a:endParaRPr lang="en-US" sz="1800" dirty="0">
              <a:solidFill>
                <a:srgbClr val="7030A0"/>
              </a:solidFill>
            </a:endParaRPr>
          </a:p>
        </p:txBody>
      </p:sp>
      <p:pic>
        <p:nvPicPr>
          <p:cNvPr id="5" name="Picture 4"/>
          <p:cNvPicPr>
            <a:picLocks noChangeAspect="1"/>
          </p:cNvPicPr>
          <p:nvPr/>
        </p:nvPicPr>
        <p:blipFill>
          <a:blip r:embed="rId3" cstate="print">
            <a:clrChange>
              <a:clrFrom>
                <a:srgbClr val="C3D4A7"/>
              </a:clrFrom>
              <a:clrTo>
                <a:srgbClr val="C3D4A7">
                  <a:alpha val="0"/>
                </a:srgbClr>
              </a:clrTo>
            </a:clrChange>
            <a:extLst>
              <a:ext uri="{28A0092B-C50C-407E-A947-70E740481C1C}">
                <a14:useLocalDpi xmlns:a14="http://schemas.microsoft.com/office/drawing/2010/main" val="0"/>
              </a:ext>
            </a:extLst>
          </a:blip>
          <a:stretch>
            <a:fillRect/>
          </a:stretch>
        </p:blipFill>
        <p:spPr>
          <a:xfrm>
            <a:off x="3276600" y="3962400"/>
            <a:ext cx="2819400" cy="2819400"/>
          </a:xfrm>
          <a:prstGeom prst="rect">
            <a:avLst/>
          </a:prstGeom>
        </p:spPr>
      </p:pic>
    </p:spTree>
    <p:extLst>
      <p:ext uri="{BB962C8B-B14F-4D97-AF65-F5344CB8AC3E}">
        <p14:creationId xmlns:p14="http://schemas.microsoft.com/office/powerpoint/2010/main" val="2049352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73162"/>
          </a:xfrm>
        </p:spPr>
        <p:txBody>
          <a:bodyPr>
            <a:normAutofit/>
          </a:bodyPr>
          <a:lstStyle/>
          <a:p>
            <a:r>
              <a:rPr lang="en-US" sz="4800" b="1" dirty="0" smtClean="0">
                <a:solidFill>
                  <a:schemeClr val="accent5">
                    <a:lumMod val="75000"/>
                  </a:schemeClr>
                </a:solidFill>
              </a:rPr>
              <a:t>Flow of presentation</a:t>
            </a:r>
            <a:endParaRPr lang="en-US" sz="4800" b="1" dirty="0">
              <a:solidFill>
                <a:schemeClr val="accent5">
                  <a:lumMod val="75000"/>
                </a:schemeClr>
              </a:solidFill>
            </a:endParaRPr>
          </a:p>
        </p:txBody>
      </p:sp>
      <p:grpSp>
        <p:nvGrpSpPr>
          <p:cNvPr id="6" name="Group 5"/>
          <p:cNvGrpSpPr/>
          <p:nvPr/>
        </p:nvGrpSpPr>
        <p:grpSpPr>
          <a:xfrm>
            <a:off x="957050" y="762000"/>
            <a:ext cx="7882150" cy="4403992"/>
            <a:chOff x="609600" y="320408"/>
            <a:chExt cx="7882150" cy="4403992"/>
          </a:xfrm>
        </p:grpSpPr>
        <p:sp>
          <p:nvSpPr>
            <p:cNvPr id="5" name="Rounded Rectangle 4"/>
            <p:cNvSpPr/>
            <p:nvPr/>
          </p:nvSpPr>
          <p:spPr>
            <a:xfrm>
              <a:off x="609600" y="1257754"/>
              <a:ext cx="6858000" cy="3466646"/>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sz="3200" b="1" dirty="0" smtClean="0">
                  <a:solidFill>
                    <a:schemeClr val="tx1">
                      <a:lumMod val="75000"/>
                      <a:lumOff val="25000"/>
                    </a:schemeClr>
                  </a:solidFill>
                </a:rPr>
                <a:t>Introduction</a:t>
              </a:r>
            </a:p>
            <a:p>
              <a:pPr marL="285750" indent="-285750">
                <a:buFontTx/>
                <a:buChar char="-"/>
              </a:pPr>
              <a:r>
                <a:rPr lang="en-US" sz="3200" b="1" dirty="0" smtClean="0">
                  <a:solidFill>
                    <a:schemeClr val="tx1">
                      <a:lumMod val="75000"/>
                      <a:lumOff val="25000"/>
                    </a:schemeClr>
                  </a:solidFill>
                </a:rPr>
                <a:t>Nutrition</a:t>
              </a:r>
            </a:p>
            <a:p>
              <a:pPr marL="285750" indent="-285750">
                <a:buFontTx/>
                <a:buChar char="-"/>
              </a:pPr>
              <a:r>
                <a:rPr lang="en-US" sz="3200" b="1" dirty="0" smtClean="0">
                  <a:solidFill>
                    <a:schemeClr val="tx1">
                      <a:lumMod val="75000"/>
                      <a:lumOff val="25000"/>
                    </a:schemeClr>
                  </a:solidFill>
                </a:rPr>
                <a:t>Health</a:t>
              </a:r>
            </a:p>
            <a:p>
              <a:pPr marL="285750" indent="-285750">
                <a:buFontTx/>
                <a:buChar char="-"/>
              </a:pPr>
              <a:r>
                <a:rPr lang="en-US" sz="3200" b="1" dirty="0" smtClean="0">
                  <a:solidFill>
                    <a:schemeClr val="tx1">
                      <a:lumMod val="75000"/>
                      <a:lumOff val="25000"/>
                    </a:schemeClr>
                  </a:solidFill>
                </a:rPr>
                <a:t>Environment</a:t>
              </a:r>
            </a:p>
            <a:p>
              <a:pPr marL="285750" indent="-285750">
                <a:buFontTx/>
                <a:buChar char="-"/>
              </a:pPr>
              <a:r>
                <a:rPr lang="en-US" sz="3200" b="1" dirty="0" smtClean="0">
                  <a:solidFill>
                    <a:schemeClr val="tx1">
                      <a:lumMod val="75000"/>
                      <a:lumOff val="25000"/>
                    </a:schemeClr>
                  </a:solidFill>
                </a:rPr>
                <a:t>Miscellaneous</a:t>
              </a:r>
            </a:p>
            <a:p>
              <a:pPr marL="285750" indent="-285750">
                <a:buFontTx/>
                <a:buChar char="-"/>
              </a:pPr>
              <a:r>
                <a:rPr lang="en-US" sz="3200" b="1" dirty="0" smtClean="0">
                  <a:solidFill>
                    <a:schemeClr val="tx1">
                      <a:lumMod val="75000"/>
                      <a:lumOff val="25000"/>
                    </a:schemeClr>
                  </a:solidFill>
                </a:rPr>
                <a:t>Summary</a:t>
              </a:r>
            </a:p>
          </p:txBody>
        </p:sp>
        <p:pic>
          <p:nvPicPr>
            <p:cNvPr id="4" name="Picture 3"/>
            <p:cNvPicPr>
              <a:picLocks noChangeAspect="1"/>
            </p:cNvPicPr>
            <p:nvPr/>
          </p:nvPicPr>
          <p:blipFill>
            <a:blip r:embed="rId3" cstate="print">
              <a:clrChange>
                <a:clrFrom>
                  <a:srgbClr val="E5E5E5"/>
                </a:clrFrom>
                <a:clrTo>
                  <a:srgbClr val="E5E5E5">
                    <a:alpha val="0"/>
                  </a:srgbClr>
                </a:clrTo>
              </a:clrChange>
              <a:extLst>
                <a:ext uri="{28A0092B-C50C-407E-A947-70E740481C1C}">
                  <a14:useLocalDpi xmlns:a14="http://schemas.microsoft.com/office/drawing/2010/main" val="0"/>
                </a:ext>
              </a:extLst>
            </a:blip>
            <a:stretch>
              <a:fillRect/>
            </a:stretch>
          </p:blipFill>
          <p:spPr>
            <a:xfrm rot="338725">
              <a:off x="6548650" y="320408"/>
              <a:ext cx="1943100" cy="1552575"/>
            </a:xfrm>
            <a:prstGeom prst="rect">
              <a:avLst/>
            </a:prstGeom>
          </p:spPr>
        </p:pic>
      </p:grpSp>
    </p:spTree>
    <p:extLst>
      <p:ext uri="{BB962C8B-B14F-4D97-AF65-F5344CB8AC3E}">
        <p14:creationId xmlns:p14="http://schemas.microsoft.com/office/powerpoint/2010/main" val="140579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228600"/>
            <a:ext cx="8686800" cy="1219200"/>
            <a:chOff x="0" y="228600"/>
            <a:chExt cx="8686800" cy="1219200"/>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Introduction</a:t>
              </a:r>
              <a:endParaRPr lang="en-US" sz="2000" b="1"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23" y="1066800"/>
            <a:ext cx="959577" cy="585788"/>
          </a:xfrm>
          <a:prstGeom prst="rect">
            <a:avLst/>
          </a:prstGeom>
        </p:spPr>
      </p:pic>
      <p:sp>
        <p:nvSpPr>
          <p:cNvPr id="20" name="Rounded Rectangle 19"/>
          <p:cNvSpPr/>
          <p:nvPr/>
        </p:nvSpPr>
        <p:spPr>
          <a:xfrm>
            <a:off x="152400" y="2057400"/>
            <a:ext cx="3352800" cy="990600"/>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2400" b="1" dirty="0" smtClean="0">
                <a:solidFill>
                  <a:schemeClr val="bg1"/>
                </a:solidFill>
              </a:rPr>
              <a:t>Need for Alternate Sources of Protein</a:t>
            </a:r>
          </a:p>
        </p:txBody>
      </p:sp>
      <p:sp>
        <p:nvSpPr>
          <p:cNvPr id="21" name="Rounded Rectangle 20"/>
          <p:cNvSpPr/>
          <p:nvPr/>
        </p:nvSpPr>
        <p:spPr>
          <a:xfrm>
            <a:off x="3657600" y="2057400"/>
            <a:ext cx="5334000" cy="990600"/>
          </a:xfrm>
          <a:prstGeom prst="round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smtClean="0"/>
              <a:t>Entomophagy</a:t>
            </a:r>
            <a:endParaRPr lang="en-US" sz="4000" b="1" dirty="0"/>
          </a:p>
        </p:txBody>
      </p:sp>
      <p:sp>
        <p:nvSpPr>
          <p:cNvPr id="22" name="Rounded Rectangle 21"/>
          <p:cNvSpPr/>
          <p:nvPr/>
        </p:nvSpPr>
        <p:spPr>
          <a:xfrm>
            <a:off x="152400" y="3124200"/>
            <a:ext cx="3352800" cy="495300"/>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ctr"/>
            <a:r>
              <a:rPr lang="en-US" sz="2400" b="1" dirty="0" smtClean="0">
                <a:solidFill>
                  <a:schemeClr val="tx1"/>
                </a:solidFill>
              </a:rPr>
              <a:t>Rapid Urbanization</a:t>
            </a:r>
          </a:p>
        </p:txBody>
      </p:sp>
      <p:sp>
        <p:nvSpPr>
          <p:cNvPr id="23" name="Rounded Rectangle 22"/>
          <p:cNvSpPr/>
          <p:nvPr/>
        </p:nvSpPr>
        <p:spPr>
          <a:xfrm>
            <a:off x="152400" y="3695700"/>
            <a:ext cx="3352800" cy="495300"/>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ctr"/>
            <a:r>
              <a:rPr lang="en-US" sz="2400" b="1" dirty="0" smtClean="0">
                <a:solidFill>
                  <a:schemeClr val="tx1"/>
                </a:solidFill>
              </a:rPr>
              <a:t>Teaming Millions</a:t>
            </a:r>
          </a:p>
        </p:txBody>
      </p:sp>
      <p:pic>
        <p:nvPicPr>
          <p:cNvPr id="25" name="Picture 24"/>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206375" y="4349750"/>
            <a:ext cx="3244850" cy="2127250"/>
          </a:xfrm>
          <a:prstGeom prst="rect">
            <a:avLst/>
          </a:prstGeom>
        </p:spPr>
      </p:pic>
      <p:pic>
        <p:nvPicPr>
          <p:cNvPr id="2051" name="Picture 3" descr="C:\Users\Doc\AppData\Local\Microsoft\Windows\Temporary Internet Files\Content.IE5\Y2W4ZQMZ\MC9003036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121" y="4520463"/>
            <a:ext cx="1776679" cy="178582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3733800" y="2634514"/>
            <a:ext cx="5181600" cy="4147286"/>
            <a:chOff x="3733800" y="2710714"/>
            <a:chExt cx="5181600" cy="4147286"/>
          </a:xfrm>
        </p:grpSpPr>
        <p:grpSp>
          <p:nvGrpSpPr>
            <p:cNvPr id="28" name="Group 27"/>
            <p:cNvGrpSpPr/>
            <p:nvPr/>
          </p:nvGrpSpPr>
          <p:grpSpPr>
            <a:xfrm>
              <a:off x="3733800" y="2710714"/>
              <a:ext cx="5181600" cy="4147286"/>
              <a:chOff x="3733800" y="2710714"/>
              <a:chExt cx="5181600" cy="4147286"/>
            </a:xfrm>
          </p:grpSpPr>
          <p:sp>
            <p:nvSpPr>
              <p:cNvPr id="27" name="Rectangle 26"/>
              <p:cNvSpPr/>
              <p:nvPr/>
            </p:nvSpPr>
            <p:spPr>
              <a:xfrm>
                <a:off x="3733800" y="3200400"/>
                <a:ext cx="5181600" cy="35052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6" name="Chart 25"/>
              <p:cNvGraphicFramePr/>
              <p:nvPr>
                <p:extLst>
                  <p:ext uri="{D42A27DB-BD31-4B8C-83A1-F6EECF244321}">
                    <p14:modId xmlns:p14="http://schemas.microsoft.com/office/powerpoint/2010/main" val="2734773942"/>
                  </p:ext>
                </p:extLst>
              </p:nvPr>
            </p:nvGraphicFramePr>
            <p:xfrm>
              <a:off x="3848100" y="2710714"/>
              <a:ext cx="4953000" cy="4147286"/>
            </p:xfrm>
            <a:graphic>
              <a:graphicData uri="http://schemas.openxmlformats.org/drawingml/2006/chart">
                <c:chart xmlns:c="http://schemas.openxmlformats.org/drawingml/2006/chart" xmlns:r="http://schemas.openxmlformats.org/officeDocument/2006/relationships" r:id="rId6"/>
              </a:graphicData>
            </a:graphic>
          </p:graphicFrame>
        </p:grpSp>
        <p:sp>
          <p:nvSpPr>
            <p:cNvPr id="29" name="Rectangle 28"/>
            <p:cNvSpPr/>
            <p:nvPr/>
          </p:nvSpPr>
          <p:spPr>
            <a:xfrm>
              <a:off x="3886200" y="6324600"/>
              <a:ext cx="48768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Edible Insect Species Overview</a:t>
              </a:r>
              <a:endParaRPr lang="en-IN" dirty="0"/>
            </a:p>
          </p:txBody>
        </p:sp>
      </p:grpSp>
    </p:spTree>
    <p:extLst>
      <p:ext uri="{BB962C8B-B14F-4D97-AF65-F5344CB8AC3E}">
        <p14:creationId xmlns:p14="http://schemas.microsoft.com/office/powerpoint/2010/main" val="12679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Introduction</a:t>
              </a:r>
              <a:endParaRPr lang="en-US" sz="2000" b="1"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Nutrition</a:t>
              </a:r>
              <a:endParaRPr lang="en-US" sz="2000"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23" y="1066800"/>
            <a:ext cx="959577" cy="585788"/>
          </a:xfrm>
          <a:prstGeom prst="rect">
            <a:avLst/>
          </a:prstGeom>
        </p:spPr>
      </p:pic>
      <p:graphicFrame>
        <p:nvGraphicFramePr>
          <p:cNvPr id="35" name="Chart 34"/>
          <p:cNvGraphicFramePr/>
          <p:nvPr>
            <p:extLst>
              <p:ext uri="{D42A27DB-BD31-4B8C-83A1-F6EECF244321}">
                <p14:modId xmlns:p14="http://schemas.microsoft.com/office/powerpoint/2010/main" val="3996802316"/>
              </p:ext>
            </p:extLst>
          </p:nvPr>
        </p:nvGraphicFramePr>
        <p:xfrm>
          <a:off x="0" y="2438400"/>
          <a:ext cx="4953000" cy="4147286"/>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32"/>
          <p:cNvSpPr/>
          <p:nvPr/>
        </p:nvSpPr>
        <p:spPr>
          <a:xfrm>
            <a:off x="76200" y="6019800"/>
            <a:ext cx="48768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Percentage share of different insect groups</a:t>
            </a:r>
            <a:endParaRPr lang="en-IN" dirty="0"/>
          </a:p>
        </p:txBody>
      </p:sp>
      <p:sp>
        <p:nvSpPr>
          <p:cNvPr id="36" name="Oval 35"/>
          <p:cNvSpPr/>
          <p:nvPr/>
        </p:nvSpPr>
        <p:spPr>
          <a:xfrm>
            <a:off x="152400" y="4343400"/>
            <a:ext cx="1066800" cy="990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pic>
        <p:nvPicPr>
          <p:cNvPr id="38" name="Picture 37" descr="confused.jpg"/>
          <p:cNvPicPr>
            <a:picLocks noChangeAspect="1"/>
          </p:cNvPicPr>
          <p:nvPr/>
        </p:nvPicPr>
        <p:blipFill>
          <a:blip r:embed="rId5" cstate="print"/>
          <a:stretch>
            <a:fillRect/>
          </a:stretch>
        </p:blipFill>
        <p:spPr>
          <a:xfrm>
            <a:off x="685800" y="1752600"/>
            <a:ext cx="1759527" cy="1371600"/>
          </a:xfrm>
          <a:prstGeom prst="rect">
            <a:avLst/>
          </a:prstGeom>
        </p:spPr>
      </p:pic>
      <p:sp>
        <p:nvSpPr>
          <p:cNvPr id="39" name="Cloud Callout 38"/>
          <p:cNvSpPr/>
          <p:nvPr/>
        </p:nvSpPr>
        <p:spPr>
          <a:xfrm>
            <a:off x="2057400" y="1676400"/>
            <a:ext cx="1905000" cy="609600"/>
          </a:xfrm>
          <a:prstGeom prst="cloudCallout">
            <a:avLst>
              <a:gd name="adj1" fmla="val -63418"/>
              <a:gd name="adj2" fmla="val 5788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Why me?</a:t>
            </a:r>
            <a:endParaRPr lang="en-IN" dirty="0"/>
          </a:p>
        </p:txBody>
      </p:sp>
      <p:grpSp>
        <p:nvGrpSpPr>
          <p:cNvPr id="43" name="Group 42"/>
          <p:cNvGrpSpPr/>
          <p:nvPr/>
        </p:nvGrpSpPr>
        <p:grpSpPr>
          <a:xfrm>
            <a:off x="1524000" y="3886200"/>
            <a:ext cx="3200400" cy="1219200"/>
            <a:chOff x="1524000" y="3886200"/>
            <a:chExt cx="3200400" cy="1219200"/>
          </a:xfrm>
        </p:grpSpPr>
        <p:sp>
          <p:nvSpPr>
            <p:cNvPr id="37" name="Rectangle 36"/>
            <p:cNvSpPr/>
            <p:nvPr/>
          </p:nvSpPr>
          <p:spPr>
            <a:xfrm>
              <a:off x="1524000" y="3886200"/>
              <a:ext cx="3200400" cy="1219200"/>
            </a:xfrm>
            <a:prstGeom prst="rect">
              <a:avLst/>
            </a:prstGeom>
            <a:solidFill>
              <a:schemeClr val="bg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IN" b="1" dirty="0" err="1" smtClean="0">
                  <a:solidFill>
                    <a:schemeClr val="tx1">
                      <a:lumMod val="95000"/>
                      <a:lumOff val="5000"/>
                    </a:schemeClr>
                  </a:solidFill>
                </a:rPr>
                <a:t>Tettigoniidae</a:t>
              </a:r>
              <a:endParaRPr lang="en-IN" b="1" dirty="0" smtClean="0">
                <a:solidFill>
                  <a:schemeClr val="tx1">
                    <a:lumMod val="95000"/>
                    <a:lumOff val="5000"/>
                  </a:schemeClr>
                </a:solidFill>
              </a:endParaRPr>
            </a:p>
            <a:p>
              <a:r>
                <a:rPr lang="en-IN" b="1" dirty="0" err="1" smtClean="0">
                  <a:solidFill>
                    <a:schemeClr val="tx1">
                      <a:lumMod val="95000"/>
                      <a:lumOff val="5000"/>
                    </a:schemeClr>
                  </a:solidFill>
                </a:rPr>
                <a:t>Acrididae</a:t>
              </a:r>
              <a:endParaRPr lang="en-IN" b="1" dirty="0" smtClean="0">
                <a:solidFill>
                  <a:schemeClr val="tx1">
                    <a:lumMod val="95000"/>
                    <a:lumOff val="5000"/>
                  </a:schemeClr>
                </a:solidFill>
              </a:endParaRPr>
            </a:p>
            <a:p>
              <a:r>
                <a:rPr lang="en-IN" b="1" dirty="0" err="1" smtClean="0">
                  <a:solidFill>
                    <a:schemeClr val="tx1">
                      <a:lumMod val="95000"/>
                      <a:lumOff val="5000"/>
                    </a:schemeClr>
                  </a:solidFill>
                </a:rPr>
                <a:t>Romaleidae</a:t>
              </a:r>
              <a:endParaRPr lang="en-IN" b="1" dirty="0" smtClean="0">
                <a:solidFill>
                  <a:schemeClr val="tx1">
                    <a:lumMod val="95000"/>
                    <a:lumOff val="5000"/>
                  </a:schemeClr>
                </a:solidFill>
              </a:endParaRPr>
            </a:p>
            <a:p>
              <a:r>
                <a:rPr lang="en-IN" b="1" dirty="0" err="1" smtClean="0">
                  <a:solidFill>
                    <a:schemeClr val="tx1">
                      <a:lumMod val="95000"/>
                      <a:lumOff val="5000"/>
                    </a:schemeClr>
                  </a:solidFill>
                </a:rPr>
                <a:t>Pyrgomorphidae</a:t>
              </a:r>
              <a:endParaRPr lang="en-IN" b="1" dirty="0">
                <a:solidFill>
                  <a:schemeClr val="tx1">
                    <a:lumMod val="95000"/>
                    <a:lumOff val="5000"/>
                  </a:schemeClr>
                </a:solidFill>
              </a:endParaRPr>
            </a:p>
          </p:txBody>
        </p:sp>
        <p:sp>
          <p:nvSpPr>
            <p:cNvPr id="41" name="Right Brace 40"/>
            <p:cNvSpPr/>
            <p:nvPr/>
          </p:nvSpPr>
          <p:spPr>
            <a:xfrm>
              <a:off x="3352800" y="3962400"/>
              <a:ext cx="381000" cy="10668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2" name="Rounded Rectangle 41"/>
            <p:cNvSpPr/>
            <p:nvPr/>
          </p:nvSpPr>
          <p:spPr>
            <a:xfrm>
              <a:off x="3657600" y="4114800"/>
              <a:ext cx="10668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80 edible species</a:t>
              </a:r>
              <a:endParaRPr lang="en-IN" dirty="0">
                <a:solidFill>
                  <a:schemeClr val="tx1">
                    <a:lumMod val="95000"/>
                    <a:lumOff val="5000"/>
                  </a:schemeClr>
                </a:solidFill>
              </a:endParaRPr>
            </a:p>
          </p:txBody>
        </p:sp>
      </p:grpSp>
      <p:grpSp>
        <p:nvGrpSpPr>
          <p:cNvPr id="66" name="Group 65"/>
          <p:cNvGrpSpPr/>
          <p:nvPr/>
        </p:nvGrpSpPr>
        <p:grpSpPr>
          <a:xfrm>
            <a:off x="5105400" y="1676400"/>
            <a:ext cx="3733800" cy="5105400"/>
            <a:chOff x="5105400" y="1676400"/>
            <a:chExt cx="3733800" cy="5105400"/>
          </a:xfrm>
        </p:grpSpPr>
        <p:grpSp>
          <p:nvGrpSpPr>
            <p:cNvPr id="65" name="Group 64"/>
            <p:cNvGrpSpPr/>
            <p:nvPr/>
          </p:nvGrpSpPr>
          <p:grpSpPr>
            <a:xfrm>
              <a:off x="5105400" y="1676400"/>
              <a:ext cx="3733800" cy="3733800"/>
              <a:chOff x="5105400" y="1676400"/>
              <a:chExt cx="3733800" cy="3733800"/>
            </a:xfrm>
          </p:grpSpPr>
          <p:grpSp>
            <p:nvGrpSpPr>
              <p:cNvPr id="64" name="Group 63"/>
              <p:cNvGrpSpPr/>
              <p:nvPr/>
            </p:nvGrpSpPr>
            <p:grpSpPr>
              <a:xfrm>
                <a:off x="5105400" y="1676400"/>
                <a:ext cx="3733800" cy="2133600"/>
                <a:chOff x="5105400" y="1676400"/>
                <a:chExt cx="3733800" cy="2133600"/>
              </a:xfrm>
            </p:grpSpPr>
            <p:sp>
              <p:nvSpPr>
                <p:cNvPr id="40" name="Rounded Rectangle 39"/>
                <p:cNvSpPr/>
                <p:nvPr/>
              </p:nvSpPr>
              <p:spPr>
                <a:xfrm>
                  <a:off x="5105400" y="1676400"/>
                  <a:ext cx="37338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Advantages</a:t>
                  </a:r>
                </a:p>
              </p:txBody>
            </p:sp>
            <p:grpSp>
              <p:nvGrpSpPr>
                <p:cNvPr id="63" name="Group 62"/>
                <p:cNvGrpSpPr/>
                <p:nvPr/>
              </p:nvGrpSpPr>
              <p:grpSpPr>
                <a:xfrm>
                  <a:off x="5181600" y="2590800"/>
                  <a:ext cx="3657600" cy="1219200"/>
                  <a:chOff x="5181600" y="2590800"/>
                  <a:chExt cx="3657600" cy="1219200"/>
                </a:xfrm>
              </p:grpSpPr>
              <p:sp>
                <p:nvSpPr>
                  <p:cNvPr id="50" name="Rectangle 49"/>
                  <p:cNvSpPr/>
                  <p:nvPr/>
                </p:nvSpPr>
                <p:spPr>
                  <a:xfrm>
                    <a:off x="5181600" y="2590800"/>
                    <a:ext cx="3657600" cy="1219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grpSp>
                <p:nvGrpSpPr>
                  <p:cNvPr id="49" name="Group 48"/>
                  <p:cNvGrpSpPr/>
                  <p:nvPr/>
                </p:nvGrpSpPr>
                <p:grpSpPr>
                  <a:xfrm>
                    <a:off x="5181600" y="2667000"/>
                    <a:ext cx="3550377" cy="914400"/>
                    <a:chOff x="5257800" y="2590800"/>
                    <a:chExt cx="3550377" cy="914400"/>
                  </a:xfrm>
                </p:grpSpPr>
                <p:pic>
                  <p:nvPicPr>
                    <p:cNvPr id="44" name="Picture 4" descr="C:\Users\Doc\AppData\Local\Microsoft\Windows\Temporary Internet Files\Content.IE5\Y2W4ZQMZ\MC90044040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2590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ass.jpg"/>
                    <p:cNvPicPr>
                      <a:picLocks noChangeAspect="1"/>
                    </p:cNvPicPr>
                    <p:nvPr/>
                  </p:nvPicPr>
                  <p:blipFill>
                    <a:blip r:embed="rId7" cstate="print"/>
                    <a:stretch>
                      <a:fillRect/>
                    </a:stretch>
                  </p:blipFill>
                  <p:spPr>
                    <a:xfrm>
                      <a:off x="6705600" y="2743200"/>
                      <a:ext cx="609600" cy="555126"/>
                    </a:xfrm>
                    <a:prstGeom prst="rect">
                      <a:avLst/>
                    </a:prstGeom>
                  </p:spPr>
                </p:pic>
                <p:pic>
                  <p:nvPicPr>
                    <p:cNvPr id="46" name="Picture 45"/>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7848600" y="2743200"/>
                      <a:ext cx="959577" cy="585788"/>
                    </a:xfrm>
                    <a:prstGeom prst="rect">
                      <a:avLst/>
                    </a:prstGeom>
                  </p:spPr>
                </p:pic>
                <p:sp>
                  <p:nvSpPr>
                    <p:cNvPr id="47" name="Pentagon 46"/>
                    <p:cNvSpPr/>
                    <p:nvPr/>
                  </p:nvSpPr>
                  <p:spPr>
                    <a:xfrm>
                      <a:off x="6324600" y="2971800"/>
                      <a:ext cx="304800" cy="2286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
                  <p:nvSpPr>
                    <p:cNvPr id="48" name="Pentagon 47"/>
                    <p:cNvSpPr/>
                    <p:nvPr/>
                  </p:nvSpPr>
                  <p:spPr>
                    <a:xfrm>
                      <a:off x="7391400" y="2971800"/>
                      <a:ext cx="304800" cy="2286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grpSp>
              <p:sp>
                <p:nvSpPr>
                  <p:cNvPr id="51" name="Rectangle 50"/>
                  <p:cNvSpPr/>
                  <p:nvPr/>
                </p:nvSpPr>
                <p:spPr>
                  <a:xfrm>
                    <a:off x="5334000" y="3505200"/>
                    <a:ext cx="3352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Utilization of Solar Energy</a:t>
                    </a:r>
                    <a:endParaRPr lang="en-IN" b="1" dirty="0">
                      <a:solidFill>
                        <a:schemeClr val="tx1">
                          <a:lumMod val="95000"/>
                          <a:lumOff val="5000"/>
                        </a:schemeClr>
                      </a:solidFill>
                    </a:endParaRPr>
                  </a:p>
                </p:txBody>
              </p:sp>
            </p:grpSp>
          </p:grpSp>
          <p:grpSp>
            <p:nvGrpSpPr>
              <p:cNvPr id="55" name="Group 54"/>
              <p:cNvGrpSpPr/>
              <p:nvPr/>
            </p:nvGrpSpPr>
            <p:grpSpPr>
              <a:xfrm>
                <a:off x="5181600" y="3886200"/>
                <a:ext cx="3657600" cy="1524000"/>
                <a:chOff x="5181600" y="3962400"/>
                <a:chExt cx="3657600" cy="1524000"/>
              </a:xfrm>
            </p:grpSpPr>
            <p:pic>
              <p:nvPicPr>
                <p:cNvPr id="53" name="Picture 52" descr="flat,550x550,075,f.jpg"/>
                <p:cNvPicPr>
                  <a:picLocks noChangeAspect="1"/>
                </p:cNvPicPr>
                <p:nvPr/>
              </p:nvPicPr>
              <p:blipFill>
                <a:blip r:embed="rId8" cstate="print"/>
                <a:stretch>
                  <a:fillRect/>
                </a:stretch>
              </p:blipFill>
              <p:spPr>
                <a:xfrm>
                  <a:off x="5181600" y="3962400"/>
                  <a:ext cx="3657600" cy="1524000"/>
                </a:xfrm>
                <a:prstGeom prst="rect">
                  <a:avLst/>
                </a:prstGeom>
              </p:spPr>
            </p:pic>
            <p:sp>
              <p:nvSpPr>
                <p:cNvPr id="54" name="Rectangle 53"/>
                <p:cNvSpPr/>
                <p:nvPr/>
              </p:nvSpPr>
              <p:spPr>
                <a:xfrm>
                  <a:off x="5334000" y="5105400"/>
                  <a:ext cx="3352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Enormous Biomass</a:t>
                  </a:r>
                  <a:endParaRPr lang="en-IN" b="1" dirty="0">
                    <a:solidFill>
                      <a:schemeClr val="bg1"/>
                    </a:solidFill>
                  </a:endParaRPr>
                </a:p>
              </p:txBody>
            </p:sp>
          </p:grpSp>
        </p:grpSp>
        <p:sp>
          <p:nvSpPr>
            <p:cNvPr id="56" name="Rectangle 55"/>
            <p:cNvSpPr/>
            <p:nvPr/>
          </p:nvSpPr>
          <p:spPr>
            <a:xfrm>
              <a:off x="5181600" y="5486400"/>
              <a:ext cx="1676400" cy="609600"/>
            </a:xfrm>
            <a:prstGeom prst="rect">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Nutrition</a:t>
              </a:r>
              <a:endParaRPr lang="en-IN" b="1" dirty="0"/>
            </a:p>
          </p:txBody>
        </p:sp>
        <p:sp>
          <p:nvSpPr>
            <p:cNvPr id="59" name="Rectangle 58"/>
            <p:cNvSpPr/>
            <p:nvPr/>
          </p:nvSpPr>
          <p:spPr>
            <a:xfrm>
              <a:off x="7162800" y="5486400"/>
              <a:ext cx="1676400" cy="609600"/>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Health</a:t>
              </a:r>
              <a:endParaRPr lang="en-IN" b="1" dirty="0"/>
            </a:p>
          </p:txBody>
        </p:sp>
        <p:sp>
          <p:nvSpPr>
            <p:cNvPr id="60" name="Rectangle 59"/>
            <p:cNvSpPr/>
            <p:nvPr/>
          </p:nvSpPr>
          <p:spPr>
            <a:xfrm>
              <a:off x="5181600" y="6172200"/>
              <a:ext cx="1676400" cy="609600"/>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Environment</a:t>
              </a:r>
              <a:endParaRPr lang="en-IN" b="1" dirty="0"/>
            </a:p>
          </p:txBody>
        </p:sp>
        <p:sp>
          <p:nvSpPr>
            <p:cNvPr id="61" name="Rectangle 60"/>
            <p:cNvSpPr/>
            <p:nvPr/>
          </p:nvSpPr>
          <p:spPr>
            <a:xfrm>
              <a:off x="7162800" y="6172200"/>
              <a:ext cx="1676400" cy="609600"/>
            </a:xfrm>
            <a:prstGeom prst="rect">
              <a:avLst/>
            </a:prstGeom>
            <a:solidFill>
              <a:schemeClr val="bg1">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Miscellaneous</a:t>
              </a:r>
              <a:endParaRPr lang="en-IN" b="1" dirty="0"/>
            </a:p>
          </p:txBody>
        </p:sp>
      </p:grpSp>
    </p:spTree>
    <p:extLst>
      <p:ext uri="{BB962C8B-B14F-4D97-AF65-F5344CB8AC3E}">
        <p14:creationId xmlns:p14="http://schemas.microsoft.com/office/powerpoint/2010/main" val="12679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linds(horizontal)">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Nutrition</a:t>
              </a:r>
              <a:endParaRPr lang="en-US" sz="2000" b="1"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76200"/>
            <a:ext cx="959577" cy="585788"/>
          </a:xfrm>
          <a:prstGeom prst="rect">
            <a:avLst/>
          </a:prstGeom>
        </p:spPr>
      </p:pic>
      <p:grpSp>
        <p:nvGrpSpPr>
          <p:cNvPr id="55" name="Group 54"/>
          <p:cNvGrpSpPr/>
          <p:nvPr/>
        </p:nvGrpSpPr>
        <p:grpSpPr>
          <a:xfrm>
            <a:off x="228600" y="1524000"/>
            <a:ext cx="8763000" cy="5181600"/>
            <a:chOff x="228600" y="1524000"/>
            <a:chExt cx="8763000" cy="5181600"/>
          </a:xfrm>
        </p:grpSpPr>
        <p:graphicFrame>
          <p:nvGraphicFramePr>
            <p:cNvPr id="49" name="Chart 48"/>
            <p:cNvGraphicFramePr/>
            <p:nvPr/>
          </p:nvGraphicFramePr>
          <p:xfrm>
            <a:off x="228600" y="1524000"/>
            <a:ext cx="87630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52" name="Rectangle 51"/>
            <p:cNvSpPr/>
            <p:nvPr/>
          </p:nvSpPr>
          <p:spPr>
            <a:xfrm>
              <a:off x="6629400" y="5410200"/>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a:t>
              </a:r>
              <a:endParaRPr lang="en-IN" dirty="0">
                <a:solidFill>
                  <a:schemeClr val="tx1"/>
                </a:solidFill>
              </a:endParaRPr>
            </a:p>
          </p:txBody>
        </p:sp>
      </p:grpSp>
      <p:pic>
        <p:nvPicPr>
          <p:cNvPr id="1026" name="Picture 2"/>
          <p:cNvPicPr>
            <a:picLocks noChangeAspect="1" noChangeArrowheads="1"/>
          </p:cNvPicPr>
          <p:nvPr/>
        </p:nvPicPr>
        <p:blipFill>
          <a:blip r:embed="rId5" cstate="print"/>
          <a:srcRect/>
          <a:stretch>
            <a:fillRect/>
          </a:stretch>
        </p:blipFill>
        <p:spPr bwMode="auto">
          <a:xfrm>
            <a:off x="1143000" y="1524000"/>
            <a:ext cx="7543800" cy="5071251"/>
          </a:xfrm>
          <a:prstGeom prst="rect">
            <a:avLst/>
          </a:prstGeom>
          <a:noFill/>
          <a:ln w="9525">
            <a:noFill/>
            <a:miter lim="800000"/>
            <a:headEnd/>
            <a:tailEnd/>
          </a:ln>
        </p:spPr>
      </p:pic>
    </p:spTree>
    <p:extLst>
      <p:ext uri="{BB962C8B-B14F-4D97-AF65-F5344CB8AC3E}">
        <p14:creationId xmlns:p14="http://schemas.microsoft.com/office/powerpoint/2010/main" val="12679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Nutrition</a:t>
              </a:r>
              <a:endParaRPr lang="en-US" sz="2000" b="1"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76200"/>
            <a:ext cx="959577" cy="585788"/>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3959126708"/>
              </p:ext>
            </p:extLst>
          </p:nvPr>
        </p:nvGraphicFramePr>
        <p:xfrm>
          <a:off x="228600" y="1828800"/>
          <a:ext cx="8640000" cy="2194560"/>
        </p:xfrm>
        <a:graphic>
          <a:graphicData uri="http://schemas.openxmlformats.org/drawingml/2006/table">
            <a:tbl>
              <a:tblPr firstRow="1" bandRow="1">
                <a:tableStyleId>{C083E6E3-FA7D-4D7B-A595-EF9225AFEA82}</a:tableStyleId>
              </a:tblPr>
              <a:tblGrid>
                <a:gridCol w="2808000"/>
                <a:gridCol w="648000"/>
                <a:gridCol w="648000"/>
                <a:gridCol w="648000"/>
                <a:gridCol w="648000"/>
                <a:gridCol w="648000"/>
                <a:gridCol w="648000"/>
                <a:gridCol w="648000"/>
                <a:gridCol w="648000"/>
                <a:gridCol w="648000"/>
              </a:tblGrid>
              <a:tr h="365760">
                <a:tc>
                  <a:txBody>
                    <a:bodyPr/>
                    <a:lstStyle/>
                    <a:p>
                      <a:r>
                        <a:rPr lang="en-US" dirty="0" smtClean="0"/>
                        <a:t>Species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Ile</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Leu</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Lys</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Phe</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Try</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Thr</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a:t>
                      </a:r>
                      <a:endParaRPr lang="en-IN" dirty="0" smtClean="0"/>
                    </a:p>
                  </a:txBody>
                  <a:tcPr/>
                </a:tc>
              </a:tr>
              <a:tr h="360000">
                <a:tc>
                  <a:txBody>
                    <a:bodyPr/>
                    <a:lstStyle/>
                    <a:p>
                      <a:r>
                        <a:rPr lang="en-US" i="1" dirty="0" err="1" smtClean="0"/>
                        <a:t>Boopendon</a:t>
                      </a:r>
                      <a:r>
                        <a:rPr lang="en-US" i="1" baseline="0" dirty="0" smtClean="0"/>
                        <a:t> </a:t>
                      </a:r>
                      <a:r>
                        <a:rPr lang="en-US" i="1" baseline="0" dirty="0" err="1" smtClean="0"/>
                        <a:t>flaviventris</a:t>
                      </a:r>
                      <a:endParaRPr lang="en-IN" i="1" dirty="0"/>
                    </a:p>
                  </a:txBody>
                  <a:tcPr/>
                </a:tc>
                <a:tc>
                  <a:txBody>
                    <a:bodyPr/>
                    <a:lstStyle/>
                    <a:p>
                      <a:pPr algn="ctr"/>
                      <a:r>
                        <a:rPr lang="en-US" dirty="0" smtClean="0"/>
                        <a:t>24</a:t>
                      </a:r>
                      <a:endParaRPr lang="en-IN" dirty="0"/>
                    </a:p>
                  </a:txBody>
                  <a:tcPr/>
                </a:tc>
                <a:tc>
                  <a:txBody>
                    <a:bodyPr/>
                    <a:lstStyle/>
                    <a:p>
                      <a:pPr algn="ctr"/>
                      <a:r>
                        <a:rPr lang="en-US" dirty="0" smtClean="0"/>
                        <a:t>47</a:t>
                      </a:r>
                      <a:endParaRPr lang="en-IN" dirty="0"/>
                    </a:p>
                  </a:txBody>
                  <a:tcPr/>
                </a:tc>
                <a:tc>
                  <a:txBody>
                    <a:bodyPr/>
                    <a:lstStyle/>
                    <a:p>
                      <a:pPr algn="ctr"/>
                      <a:r>
                        <a:rPr lang="en-US" dirty="0" smtClean="0"/>
                        <a:t>88</a:t>
                      </a:r>
                      <a:endParaRPr lang="en-IN" dirty="0"/>
                    </a:p>
                  </a:txBody>
                  <a:tcPr/>
                </a:tc>
                <a:tc>
                  <a:txBody>
                    <a:bodyPr/>
                    <a:lstStyle/>
                    <a:p>
                      <a:pPr algn="ctr"/>
                      <a:r>
                        <a:rPr lang="en-US" dirty="0" smtClean="0"/>
                        <a:t>55</a:t>
                      </a:r>
                      <a:endParaRPr lang="en-IN" dirty="0"/>
                    </a:p>
                  </a:txBody>
                  <a:tcPr/>
                </a:tc>
                <a:tc>
                  <a:txBody>
                    <a:bodyPr/>
                    <a:lstStyle/>
                    <a:p>
                      <a:pPr algn="ctr"/>
                      <a:r>
                        <a:rPr lang="en-US" dirty="0" smtClean="0"/>
                        <a:t>18</a:t>
                      </a:r>
                      <a:endParaRPr lang="en-IN" dirty="0"/>
                    </a:p>
                  </a:txBody>
                  <a:tcPr/>
                </a:tc>
                <a:tc>
                  <a:txBody>
                    <a:bodyPr/>
                    <a:lstStyle/>
                    <a:p>
                      <a:pPr algn="ctr"/>
                      <a:r>
                        <a:rPr lang="en-US" dirty="0" smtClean="0"/>
                        <a:t>41</a:t>
                      </a:r>
                      <a:endParaRPr lang="en-IN" dirty="0"/>
                    </a:p>
                  </a:txBody>
                  <a:tcPr/>
                </a:tc>
                <a:tc>
                  <a:txBody>
                    <a:bodyPr/>
                    <a:lstStyle/>
                    <a:p>
                      <a:pPr algn="ctr"/>
                      <a:r>
                        <a:rPr lang="en-US" dirty="0" smtClean="0"/>
                        <a:t>74</a:t>
                      </a:r>
                      <a:endParaRPr lang="en-IN" dirty="0"/>
                    </a:p>
                  </a:txBody>
                  <a:tcPr/>
                </a:tc>
                <a:tc>
                  <a:txBody>
                    <a:bodyPr/>
                    <a:lstStyle/>
                    <a:p>
                      <a:pPr algn="ctr"/>
                      <a:r>
                        <a:rPr lang="en-US" dirty="0" smtClean="0"/>
                        <a:t>44</a:t>
                      </a:r>
                      <a:endParaRPr lang="en-IN" dirty="0"/>
                    </a:p>
                  </a:txBody>
                  <a:tcPr/>
                </a:tc>
                <a:tc>
                  <a:txBody>
                    <a:bodyPr/>
                    <a:lstStyle/>
                    <a:p>
                      <a:pPr algn="ctr"/>
                      <a:r>
                        <a:rPr lang="en-US" dirty="0" smtClean="0"/>
                        <a:t>57</a:t>
                      </a:r>
                      <a:endParaRPr lang="en-IN" dirty="0"/>
                    </a:p>
                  </a:txBody>
                  <a:tcPr/>
                </a:tc>
              </a:tr>
              <a:tr h="360000">
                <a:tc>
                  <a:txBody>
                    <a:bodyPr/>
                    <a:lstStyle/>
                    <a:p>
                      <a:r>
                        <a:rPr lang="en-US" i="1" dirty="0" err="1" smtClean="0"/>
                        <a:t>Patanga</a:t>
                      </a:r>
                      <a:r>
                        <a:rPr lang="en-US" i="1" dirty="0" smtClean="0"/>
                        <a:t> </a:t>
                      </a:r>
                      <a:r>
                        <a:rPr lang="en-US" i="1" dirty="0" err="1" smtClean="0"/>
                        <a:t>succinata</a:t>
                      </a:r>
                      <a:endParaRPr lang="en-IN" i="1" dirty="0"/>
                    </a:p>
                  </a:txBody>
                  <a:tcPr/>
                </a:tc>
                <a:tc>
                  <a:txBody>
                    <a:bodyPr/>
                    <a:lstStyle/>
                    <a:p>
                      <a:pPr algn="ctr"/>
                      <a:r>
                        <a:rPr lang="en-US" dirty="0" smtClean="0"/>
                        <a:t>13.5</a:t>
                      </a:r>
                      <a:endParaRPr lang="en-IN" dirty="0"/>
                    </a:p>
                  </a:txBody>
                  <a:tcPr/>
                </a:tc>
                <a:tc>
                  <a:txBody>
                    <a:bodyPr/>
                    <a:lstStyle/>
                    <a:p>
                      <a:pPr algn="ctr"/>
                      <a:r>
                        <a:rPr lang="en-US" dirty="0" smtClean="0"/>
                        <a:t>32.7</a:t>
                      </a:r>
                      <a:endParaRPr lang="en-IN" dirty="0"/>
                    </a:p>
                  </a:txBody>
                  <a:tcPr/>
                </a:tc>
                <a:tc>
                  <a:txBody>
                    <a:bodyPr/>
                    <a:lstStyle/>
                    <a:p>
                      <a:pPr algn="ctr"/>
                      <a:r>
                        <a:rPr lang="en-US" dirty="0" smtClean="0"/>
                        <a:t>59.5</a:t>
                      </a:r>
                      <a:endParaRPr lang="en-IN" dirty="0"/>
                    </a:p>
                  </a:txBody>
                  <a:tcPr/>
                </a:tc>
                <a:tc>
                  <a:txBody>
                    <a:bodyPr/>
                    <a:lstStyle/>
                    <a:p>
                      <a:pPr algn="ctr"/>
                      <a:r>
                        <a:rPr lang="en-US" dirty="0" smtClean="0"/>
                        <a:t>35.7</a:t>
                      </a:r>
                      <a:endParaRPr lang="en-IN" dirty="0"/>
                    </a:p>
                  </a:txBody>
                  <a:tcPr/>
                </a:tc>
                <a:tc>
                  <a:txBody>
                    <a:bodyPr/>
                    <a:lstStyle/>
                    <a:p>
                      <a:pPr algn="ctr"/>
                      <a:r>
                        <a:rPr lang="en-US" dirty="0" smtClean="0"/>
                        <a:t>N.A.</a:t>
                      </a:r>
                      <a:endParaRPr lang="en-IN" dirty="0"/>
                    </a:p>
                  </a:txBody>
                  <a:tcPr/>
                </a:tc>
                <a:tc>
                  <a:txBody>
                    <a:bodyPr/>
                    <a:lstStyle/>
                    <a:p>
                      <a:pPr algn="ctr"/>
                      <a:r>
                        <a:rPr lang="en-US" dirty="0" smtClean="0"/>
                        <a:t>N.A.</a:t>
                      </a:r>
                      <a:endParaRPr lang="en-IN" dirty="0"/>
                    </a:p>
                  </a:txBody>
                  <a:tcPr/>
                </a:tc>
                <a:tc>
                  <a:txBody>
                    <a:bodyPr/>
                    <a:lstStyle/>
                    <a:p>
                      <a:pPr algn="ctr"/>
                      <a:r>
                        <a:rPr lang="en-US" dirty="0" smtClean="0"/>
                        <a:t>N.A.</a:t>
                      </a:r>
                      <a:endParaRPr lang="en-IN" dirty="0"/>
                    </a:p>
                  </a:txBody>
                  <a:tcPr/>
                </a:tc>
                <a:tc>
                  <a:txBody>
                    <a:bodyPr/>
                    <a:lstStyle/>
                    <a:p>
                      <a:pPr algn="ctr"/>
                      <a:r>
                        <a:rPr lang="en-US" dirty="0" smtClean="0"/>
                        <a:t>22.3</a:t>
                      </a:r>
                      <a:endParaRPr lang="en-IN" dirty="0"/>
                    </a:p>
                  </a:txBody>
                  <a:tcPr/>
                </a:tc>
                <a:tc>
                  <a:txBody>
                    <a:bodyPr/>
                    <a:lstStyle/>
                    <a:p>
                      <a:pPr algn="ctr"/>
                      <a:r>
                        <a:rPr lang="en-US" dirty="0" smtClean="0"/>
                        <a:t>35.6</a:t>
                      </a:r>
                      <a:endParaRPr lang="en-IN" dirty="0"/>
                    </a:p>
                  </a:txBody>
                  <a:tcPr/>
                </a:tc>
              </a:tr>
              <a:tr h="360000">
                <a:tc>
                  <a:txBody>
                    <a:bodyPr/>
                    <a:lstStyle/>
                    <a:p>
                      <a:r>
                        <a:rPr lang="en-US" i="1" dirty="0" err="1" smtClean="0"/>
                        <a:t>Sphenarium</a:t>
                      </a:r>
                      <a:r>
                        <a:rPr lang="en-US" i="1" baseline="0" dirty="0" smtClean="0"/>
                        <a:t> </a:t>
                      </a:r>
                      <a:r>
                        <a:rPr lang="en-US" i="1" baseline="0" dirty="0" err="1" smtClean="0"/>
                        <a:t>purpurascens</a:t>
                      </a:r>
                      <a:endParaRPr lang="en-IN" i="1" dirty="0"/>
                    </a:p>
                  </a:txBody>
                  <a:tcPr/>
                </a:tc>
                <a:tc>
                  <a:txBody>
                    <a:bodyPr/>
                    <a:lstStyle/>
                    <a:p>
                      <a:pPr algn="ctr"/>
                      <a:r>
                        <a:rPr lang="en-US" dirty="0" smtClean="0"/>
                        <a:t>22</a:t>
                      </a:r>
                      <a:endParaRPr lang="en-IN" dirty="0"/>
                    </a:p>
                  </a:txBody>
                  <a:tcPr/>
                </a:tc>
                <a:tc>
                  <a:txBody>
                    <a:bodyPr/>
                    <a:lstStyle/>
                    <a:p>
                      <a:pPr algn="ctr"/>
                      <a:r>
                        <a:rPr lang="en-US" dirty="0" smtClean="0"/>
                        <a:t>42</a:t>
                      </a:r>
                      <a:endParaRPr lang="en-IN" dirty="0"/>
                    </a:p>
                  </a:txBody>
                  <a:tcPr/>
                </a:tc>
                <a:tc>
                  <a:txBody>
                    <a:bodyPr/>
                    <a:lstStyle/>
                    <a:p>
                      <a:pPr algn="ctr"/>
                      <a:r>
                        <a:rPr lang="en-US" dirty="0" smtClean="0"/>
                        <a:t>89</a:t>
                      </a:r>
                      <a:endParaRPr lang="en-IN" dirty="0"/>
                    </a:p>
                  </a:txBody>
                  <a:tcPr/>
                </a:tc>
                <a:tc>
                  <a:txBody>
                    <a:bodyPr/>
                    <a:lstStyle/>
                    <a:p>
                      <a:pPr algn="ctr"/>
                      <a:r>
                        <a:rPr lang="en-US" dirty="0" smtClean="0"/>
                        <a:t>57</a:t>
                      </a:r>
                      <a:endParaRPr lang="en-IN" dirty="0"/>
                    </a:p>
                  </a:txBody>
                  <a:tcPr/>
                </a:tc>
                <a:tc>
                  <a:txBody>
                    <a:bodyPr/>
                    <a:lstStyle/>
                    <a:p>
                      <a:pPr algn="ctr"/>
                      <a:r>
                        <a:rPr lang="en-US" dirty="0" smtClean="0"/>
                        <a:t>25</a:t>
                      </a:r>
                      <a:endParaRPr lang="en-IN" dirty="0"/>
                    </a:p>
                  </a:txBody>
                  <a:tcPr/>
                </a:tc>
                <a:tc>
                  <a:txBody>
                    <a:bodyPr/>
                    <a:lstStyle/>
                    <a:p>
                      <a:pPr algn="ctr"/>
                      <a:r>
                        <a:rPr lang="en-US" dirty="0" smtClean="0"/>
                        <a:t>103</a:t>
                      </a:r>
                      <a:endParaRPr lang="en-IN" dirty="0"/>
                    </a:p>
                  </a:txBody>
                  <a:tcPr/>
                </a:tc>
                <a:tc>
                  <a:txBody>
                    <a:bodyPr/>
                    <a:lstStyle/>
                    <a:p>
                      <a:pPr algn="ctr"/>
                      <a:r>
                        <a:rPr lang="en-US" dirty="0" smtClean="0"/>
                        <a:t>63</a:t>
                      </a:r>
                      <a:endParaRPr lang="en-IN" dirty="0"/>
                    </a:p>
                  </a:txBody>
                  <a:tcPr/>
                </a:tc>
                <a:tc>
                  <a:txBody>
                    <a:bodyPr/>
                    <a:lstStyle/>
                    <a:p>
                      <a:pPr algn="ctr"/>
                      <a:r>
                        <a:rPr lang="en-US" dirty="0" smtClean="0"/>
                        <a:t>31</a:t>
                      </a:r>
                      <a:endParaRPr lang="en-IN" dirty="0"/>
                    </a:p>
                  </a:txBody>
                  <a:tcPr/>
                </a:tc>
                <a:tc>
                  <a:txBody>
                    <a:bodyPr/>
                    <a:lstStyle/>
                    <a:p>
                      <a:pPr algn="ctr"/>
                      <a:r>
                        <a:rPr lang="en-US" dirty="0" smtClean="0"/>
                        <a:t>57</a:t>
                      </a:r>
                      <a:endParaRPr lang="en-IN" dirty="0"/>
                    </a:p>
                  </a:txBody>
                  <a:tcPr/>
                </a:tc>
              </a:tr>
              <a:tr h="360000">
                <a:tc>
                  <a:txBody>
                    <a:bodyPr/>
                    <a:lstStyle/>
                    <a:p>
                      <a:r>
                        <a:rPr lang="en-US" i="1" dirty="0" err="1" smtClean="0"/>
                        <a:t>Taeniopoda</a:t>
                      </a:r>
                      <a:r>
                        <a:rPr lang="en-US" i="1" dirty="0" smtClean="0"/>
                        <a:t> </a:t>
                      </a:r>
                      <a:r>
                        <a:rPr lang="en-US" i="1" dirty="0" err="1" smtClean="0"/>
                        <a:t>auricornis</a:t>
                      </a:r>
                      <a:endParaRPr lang="en-IN" i="1" dirty="0"/>
                    </a:p>
                  </a:txBody>
                  <a:tcPr/>
                </a:tc>
                <a:tc>
                  <a:txBody>
                    <a:bodyPr/>
                    <a:lstStyle/>
                    <a:p>
                      <a:pPr algn="ctr"/>
                      <a:r>
                        <a:rPr lang="en-US" dirty="0" smtClean="0"/>
                        <a:t>14.8</a:t>
                      </a:r>
                      <a:endParaRPr lang="en-IN" dirty="0"/>
                    </a:p>
                  </a:txBody>
                  <a:tcPr/>
                </a:tc>
                <a:tc>
                  <a:txBody>
                    <a:bodyPr/>
                    <a:lstStyle/>
                    <a:p>
                      <a:pPr algn="ctr"/>
                      <a:r>
                        <a:rPr lang="en-US" dirty="0" smtClean="0"/>
                        <a:t>41.2</a:t>
                      </a:r>
                      <a:endParaRPr lang="en-IN" dirty="0"/>
                    </a:p>
                  </a:txBody>
                  <a:tcPr/>
                </a:tc>
                <a:tc>
                  <a:txBody>
                    <a:bodyPr/>
                    <a:lstStyle/>
                    <a:p>
                      <a:pPr algn="ctr"/>
                      <a:r>
                        <a:rPr lang="en-US" dirty="0" smtClean="0"/>
                        <a:t>42.5</a:t>
                      </a:r>
                      <a:endParaRPr lang="en-IN" dirty="0"/>
                    </a:p>
                  </a:txBody>
                  <a:tcPr/>
                </a:tc>
                <a:tc>
                  <a:txBody>
                    <a:bodyPr/>
                    <a:lstStyle/>
                    <a:p>
                      <a:pPr algn="ctr"/>
                      <a:r>
                        <a:rPr lang="en-US" dirty="0" smtClean="0"/>
                        <a:t>41.5</a:t>
                      </a:r>
                      <a:endParaRPr lang="en-IN" dirty="0"/>
                    </a:p>
                  </a:txBody>
                  <a:tcPr/>
                </a:tc>
                <a:tc>
                  <a:txBody>
                    <a:bodyPr/>
                    <a:lstStyle/>
                    <a:p>
                      <a:pPr algn="ctr"/>
                      <a:r>
                        <a:rPr lang="en-US" dirty="0" smtClean="0"/>
                        <a:t>18.9</a:t>
                      </a:r>
                      <a:endParaRPr lang="en-IN" dirty="0"/>
                    </a:p>
                  </a:txBody>
                  <a:tcPr/>
                </a:tc>
                <a:tc>
                  <a:txBody>
                    <a:bodyPr/>
                    <a:lstStyle/>
                    <a:p>
                      <a:pPr algn="ctr"/>
                      <a:r>
                        <a:rPr lang="en-US" dirty="0" smtClean="0"/>
                        <a:t>51.2</a:t>
                      </a:r>
                      <a:endParaRPr lang="en-IN" dirty="0"/>
                    </a:p>
                  </a:txBody>
                  <a:tcPr/>
                </a:tc>
                <a:tc>
                  <a:txBody>
                    <a:bodyPr/>
                    <a:lstStyle/>
                    <a:p>
                      <a:pPr algn="ctr"/>
                      <a:r>
                        <a:rPr lang="en-US" dirty="0" smtClean="0"/>
                        <a:t>76.4</a:t>
                      </a:r>
                      <a:endParaRPr lang="en-IN" dirty="0"/>
                    </a:p>
                  </a:txBody>
                  <a:tcPr/>
                </a:tc>
                <a:tc>
                  <a:txBody>
                    <a:bodyPr/>
                    <a:lstStyle/>
                    <a:p>
                      <a:pPr algn="ctr"/>
                      <a:r>
                        <a:rPr lang="en-US" dirty="0" smtClean="0"/>
                        <a:t>20.6</a:t>
                      </a:r>
                      <a:endParaRPr lang="en-IN" dirty="0"/>
                    </a:p>
                  </a:txBody>
                  <a:tcPr/>
                </a:tc>
                <a:tc>
                  <a:txBody>
                    <a:bodyPr/>
                    <a:lstStyle/>
                    <a:p>
                      <a:pPr algn="ctr"/>
                      <a:r>
                        <a:rPr lang="en-US" dirty="0" smtClean="0"/>
                        <a:t>49</a:t>
                      </a:r>
                      <a:endParaRPr lang="en-IN" dirty="0"/>
                    </a:p>
                  </a:txBody>
                  <a:tcPr/>
                </a:tc>
              </a:tr>
              <a:tr h="360000">
                <a:tc>
                  <a:txBody>
                    <a:bodyPr/>
                    <a:lstStyle/>
                    <a:p>
                      <a:r>
                        <a:rPr lang="en-US" b="1" dirty="0" smtClean="0"/>
                        <a:t>Requirements in human</a:t>
                      </a:r>
                      <a:endParaRPr lang="en-IN" b="1" dirty="0"/>
                    </a:p>
                  </a:txBody>
                  <a:tcPr/>
                </a:tc>
                <a:tc>
                  <a:txBody>
                    <a:bodyPr/>
                    <a:lstStyle/>
                    <a:p>
                      <a:pPr algn="ctr"/>
                      <a:r>
                        <a:rPr lang="en-US" b="1" dirty="0" smtClean="0"/>
                        <a:t>15</a:t>
                      </a:r>
                      <a:endParaRPr lang="en-IN" b="1" dirty="0"/>
                    </a:p>
                  </a:txBody>
                  <a:tcPr/>
                </a:tc>
                <a:tc>
                  <a:txBody>
                    <a:bodyPr/>
                    <a:lstStyle/>
                    <a:p>
                      <a:pPr algn="ctr"/>
                      <a:r>
                        <a:rPr lang="en-US" b="1" dirty="0" smtClean="0"/>
                        <a:t>30</a:t>
                      </a:r>
                      <a:endParaRPr lang="en-IN" b="1" dirty="0"/>
                    </a:p>
                  </a:txBody>
                  <a:tcPr/>
                </a:tc>
                <a:tc>
                  <a:txBody>
                    <a:bodyPr/>
                    <a:lstStyle/>
                    <a:p>
                      <a:pPr algn="ctr"/>
                      <a:r>
                        <a:rPr lang="en-US" b="1" dirty="0" smtClean="0"/>
                        <a:t>59</a:t>
                      </a:r>
                      <a:endParaRPr lang="en-IN" b="1" dirty="0"/>
                    </a:p>
                  </a:txBody>
                  <a:tcPr/>
                </a:tc>
                <a:tc>
                  <a:txBody>
                    <a:bodyPr/>
                    <a:lstStyle/>
                    <a:p>
                      <a:pPr algn="ctr"/>
                      <a:r>
                        <a:rPr lang="en-US" b="1" dirty="0" smtClean="0"/>
                        <a:t>45</a:t>
                      </a:r>
                      <a:endParaRPr lang="en-IN" b="1" dirty="0"/>
                    </a:p>
                  </a:txBody>
                  <a:tcPr/>
                </a:tc>
                <a:tc>
                  <a:txBody>
                    <a:bodyPr/>
                    <a:lstStyle/>
                    <a:p>
                      <a:pPr algn="ctr"/>
                      <a:r>
                        <a:rPr lang="en-US" b="1" dirty="0" smtClean="0"/>
                        <a:t>16</a:t>
                      </a:r>
                      <a:endParaRPr lang="en-IN" b="1" dirty="0"/>
                    </a:p>
                  </a:txBody>
                  <a:tcPr/>
                </a:tc>
                <a:tc>
                  <a:txBody>
                    <a:bodyPr/>
                    <a:lstStyle/>
                    <a:p>
                      <a:pPr algn="ctr"/>
                      <a:r>
                        <a:rPr lang="en-US" b="1" dirty="0" smtClean="0"/>
                        <a:t>N.A.</a:t>
                      </a:r>
                      <a:endParaRPr lang="en-IN" b="1" dirty="0"/>
                    </a:p>
                  </a:txBody>
                  <a:tcPr/>
                </a:tc>
                <a:tc>
                  <a:txBody>
                    <a:bodyPr/>
                    <a:lstStyle/>
                    <a:p>
                      <a:pPr algn="ctr"/>
                      <a:r>
                        <a:rPr lang="en-US" b="1" dirty="0" smtClean="0"/>
                        <a:t>N.A.</a:t>
                      </a:r>
                      <a:endParaRPr lang="en-IN" b="1" dirty="0"/>
                    </a:p>
                  </a:txBody>
                  <a:tcPr/>
                </a:tc>
                <a:tc>
                  <a:txBody>
                    <a:bodyPr/>
                    <a:lstStyle/>
                    <a:p>
                      <a:pPr algn="ctr"/>
                      <a:r>
                        <a:rPr lang="en-US" b="1" dirty="0" smtClean="0"/>
                        <a:t>23</a:t>
                      </a:r>
                      <a:endParaRPr lang="en-IN" b="1" dirty="0"/>
                    </a:p>
                  </a:txBody>
                  <a:tcPr/>
                </a:tc>
                <a:tc>
                  <a:txBody>
                    <a:bodyPr/>
                    <a:lstStyle/>
                    <a:p>
                      <a:pPr algn="ctr"/>
                      <a:r>
                        <a:rPr lang="en-US" b="1" dirty="0" smtClean="0"/>
                        <a:t>39</a:t>
                      </a:r>
                      <a:endParaRPr lang="en-IN" b="1" dirty="0"/>
                    </a:p>
                  </a:txBody>
                  <a:tcPr/>
                </a:tc>
              </a:tr>
            </a:tbl>
          </a:graphicData>
        </a:graphic>
      </p:graphicFrame>
      <p:sp>
        <p:nvSpPr>
          <p:cNvPr id="21" name="Rectangle 20"/>
          <p:cNvSpPr/>
          <p:nvPr/>
        </p:nvSpPr>
        <p:spPr>
          <a:xfrm>
            <a:off x="76200" y="1524000"/>
            <a:ext cx="800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Essential Amino Acid Content of Some Edible Grasshopper Species (mg/g protein)</a:t>
            </a:r>
            <a:endParaRPr lang="en-IN" b="1" dirty="0">
              <a:solidFill>
                <a:schemeClr val="tx1"/>
              </a:solidFill>
            </a:endParaRPr>
          </a:p>
        </p:txBody>
      </p:sp>
      <p:graphicFrame>
        <p:nvGraphicFramePr>
          <p:cNvPr id="22" name="Chart 21"/>
          <p:cNvGraphicFramePr/>
          <p:nvPr/>
        </p:nvGraphicFramePr>
        <p:xfrm>
          <a:off x="228600" y="4114800"/>
          <a:ext cx="8610600" cy="251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79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2400" y="228600"/>
            <a:ext cx="8686800" cy="1219200"/>
            <a:chOff x="0" y="228600"/>
            <a:chExt cx="8686800" cy="1219200"/>
          </a:xfrm>
        </p:grpSpPr>
        <p:grpSp>
          <p:nvGrpSpPr>
            <p:cNvPr id="3"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1336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3505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4876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Oval 17"/>
              <p:cNvSpPr/>
              <p:nvPr/>
            </p:nvSpPr>
            <p:spPr>
              <a:xfrm>
                <a:off x="7620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sp>
          <p:nvSpPr>
            <p:cNvPr id="7" name="Rectangle 6"/>
            <p:cNvSpPr/>
            <p:nvPr/>
          </p:nvSpPr>
          <p:spPr>
            <a:xfrm>
              <a:off x="13716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Nutrition</a:t>
              </a:r>
              <a:endParaRPr lang="en-US" sz="2000" b="1" dirty="0">
                <a:solidFill>
                  <a:schemeClr val="bg2">
                    <a:lumMod val="50000"/>
                  </a:schemeClr>
                </a:solidFill>
              </a:endParaRPr>
            </a:p>
          </p:txBody>
        </p:sp>
        <p:sp>
          <p:nvSpPr>
            <p:cNvPr id="8" name="Rectangle 7"/>
            <p:cNvSpPr/>
            <p:nvPr/>
          </p:nvSpPr>
          <p:spPr>
            <a:xfrm>
              <a:off x="2743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Health</a:t>
              </a:r>
              <a:endParaRPr lang="en-US" sz="2000" dirty="0">
                <a:solidFill>
                  <a:schemeClr val="bg2">
                    <a:lumMod val="50000"/>
                  </a:schemeClr>
                </a:solidFill>
              </a:endParaRPr>
            </a:p>
          </p:txBody>
        </p:sp>
        <p:sp>
          <p:nvSpPr>
            <p:cNvPr id="9" name="Rectangle 8"/>
            <p:cNvSpPr/>
            <p:nvPr/>
          </p:nvSpPr>
          <p:spPr>
            <a:xfrm>
              <a:off x="4114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Environment</a:t>
              </a:r>
              <a:endParaRPr lang="en-US" sz="2000" dirty="0">
                <a:solidFill>
                  <a:schemeClr val="bg2">
                    <a:lumMod val="50000"/>
                  </a:schemeClr>
                </a:solidFill>
              </a:endParaRPr>
            </a:p>
          </p:txBody>
        </p:sp>
        <p:sp>
          <p:nvSpPr>
            <p:cNvPr id="10" name="Rectangle 9"/>
            <p:cNvSpPr/>
            <p:nvPr/>
          </p:nvSpPr>
          <p:spPr>
            <a:xfrm>
              <a:off x="5486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Miscellaneous</a:t>
              </a:r>
              <a:endParaRPr lang="en-US" sz="2000" dirty="0">
                <a:solidFill>
                  <a:schemeClr val="bg2">
                    <a:lumMod val="50000"/>
                  </a:schemeClr>
                </a:solidFill>
              </a:endParaRPr>
            </a:p>
          </p:txBody>
        </p:sp>
        <p:sp>
          <p:nvSpPr>
            <p:cNvPr id="11" name="Rectangle 10"/>
            <p:cNvSpPr/>
            <p:nvPr/>
          </p:nvSpPr>
          <p:spPr>
            <a:xfrm>
              <a:off x="68580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Summary</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76200"/>
            <a:ext cx="959577" cy="585788"/>
          </a:xfrm>
          <a:prstGeom prst="rect">
            <a:avLst/>
          </a:prstGeom>
        </p:spPr>
      </p:pic>
      <p:sp>
        <p:nvSpPr>
          <p:cNvPr id="23" name="Rounded Rectangle 22"/>
          <p:cNvSpPr/>
          <p:nvPr/>
        </p:nvSpPr>
        <p:spPr>
          <a:xfrm>
            <a:off x="304800" y="1600200"/>
            <a:ext cx="3429000" cy="4572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Other components</a:t>
            </a:r>
            <a:endParaRPr lang="en-IN" sz="2800" b="1" dirty="0">
              <a:solidFill>
                <a:schemeClr val="tx1"/>
              </a:solidFill>
            </a:endParaRPr>
          </a:p>
        </p:txBody>
      </p:sp>
      <p:sp>
        <p:nvSpPr>
          <p:cNvPr id="27" name="Rounded Rectangle 26"/>
          <p:cNvSpPr/>
          <p:nvPr/>
        </p:nvSpPr>
        <p:spPr>
          <a:xfrm>
            <a:off x="228600" y="4800600"/>
            <a:ext cx="8686800" cy="16764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just"/>
            <a:r>
              <a:rPr lang="en-US" sz="2400" b="1" dirty="0" smtClean="0">
                <a:solidFill>
                  <a:schemeClr val="tx1"/>
                </a:solidFill>
              </a:rPr>
              <a:t>Other components</a:t>
            </a:r>
          </a:p>
          <a:p>
            <a:pPr algn="just">
              <a:buFontTx/>
              <a:buChar char="-"/>
            </a:pPr>
            <a:r>
              <a:rPr lang="en-IN" dirty="0" smtClean="0">
                <a:solidFill>
                  <a:schemeClr val="tx1"/>
                </a:solidFill>
              </a:rPr>
              <a:t>Analysis of lipids from </a:t>
            </a:r>
            <a:r>
              <a:rPr lang="en-IN" b="1" i="1" dirty="0" err="1" smtClean="0">
                <a:solidFill>
                  <a:schemeClr val="tx1"/>
                </a:solidFill>
              </a:rPr>
              <a:t>Ruspolia</a:t>
            </a:r>
            <a:r>
              <a:rPr lang="en-IN" b="1" i="1" dirty="0" smtClean="0">
                <a:solidFill>
                  <a:schemeClr val="tx1"/>
                </a:solidFill>
              </a:rPr>
              <a:t> differens</a:t>
            </a:r>
            <a:r>
              <a:rPr lang="en-IN" dirty="0" smtClean="0">
                <a:solidFill>
                  <a:schemeClr val="tx1"/>
                </a:solidFill>
              </a:rPr>
              <a:t> revealed the presence of 7.4% and 9.3% </a:t>
            </a:r>
            <a:r>
              <a:rPr lang="en-IN" b="1" dirty="0" smtClean="0">
                <a:solidFill>
                  <a:schemeClr val="tx1"/>
                </a:solidFill>
              </a:rPr>
              <a:t>phospholipids</a:t>
            </a:r>
            <a:r>
              <a:rPr lang="en-IN" dirty="0" smtClean="0">
                <a:solidFill>
                  <a:schemeClr val="tx1"/>
                </a:solidFill>
              </a:rPr>
              <a:t> (based on total lipids) in the green and brown variant respectively. </a:t>
            </a:r>
          </a:p>
          <a:p>
            <a:pPr algn="just">
              <a:buFontTx/>
              <a:buChar char="-"/>
            </a:pPr>
            <a:r>
              <a:rPr lang="en-IN" b="1" dirty="0" err="1" smtClean="0">
                <a:solidFill>
                  <a:schemeClr val="tx1"/>
                </a:solidFill>
              </a:rPr>
              <a:t>Sphingolipids</a:t>
            </a:r>
            <a:r>
              <a:rPr lang="en-IN" dirty="0" smtClean="0">
                <a:solidFill>
                  <a:schemeClr val="tx1"/>
                </a:solidFill>
              </a:rPr>
              <a:t> (</a:t>
            </a:r>
            <a:r>
              <a:rPr lang="en-IN" dirty="0" err="1" smtClean="0">
                <a:solidFill>
                  <a:schemeClr val="tx1"/>
                </a:solidFill>
              </a:rPr>
              <a:t>glucocerebrosides</a:t>
            </a:r>
            <a:r>
              <a:rPr lang="en-IN" dirty="0" smtClean="0">
                <a:solidFill>
                  <a:schemeClr val="tx1"/>
                </a:solidFill>
              </a:rPr>
              <a:t>) were reported in the head of differential grasshopper, </a:t>
            </a:r>
            <a:r>
              <a:rPr lang="en-IN" b="1" i="1" dirty="0" err="1" smtClean="0">
                <a:solidFill>
                  <a:schemeClr val="tx1"/>
                </a:solidFill>
              </a:rPr>
              <a:t>Melanoplus</a:t>
            </a:r>
            <a:r>
              <a:rPr lang="en-IN" b="1" i="1" dirty="0" smtClean="0">
                <a:solidFill>
                  <a:schemeClr val="tx1"/>
                </a:solidFill>
              </a:rPr>
              <a:t> </a:t>
            </a:r>
            <a:r>
              <a:rPr lang="en-IN" b="1" i="1" dirty="0" err="1" smtClean="0">
                <a:solidFill>
                  <a:schemeClr val="tx1"/>
                </a:solidFill>
              </a:rPr>
              <a:t>differentialis</a:t>
            </a:r>
            <a:r>
              <a:rPr lang="en-IN" dirty="0" smtClean="0">
                <a:solidFill>
                  <a:schemeClr val="tx1"/>
                </a:solidFill>
              </a:rPr>
              <a:t>. </a:t>
            </a:r>
            <a:endParaRPr lang="en-US" dirty="0" smtClean="0">
              <a:solidFill>
                <a:schemeClr val="tx1"/>
              </a:solidFill>
            </a:endParaRPr>
          </a:p>
          <a:p>
            <a:pPr algn="ctr"/>
            <a:endParaRPr lang="en-IN" sz="2000" b="1" dirty="0">
              <a:solidFill>
                <a:schemeClr val="tx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122374041"/>
              </p:ext>
            </p:extLst>
          </p:nvPr>
        </p:nvGraphicFramePr>
        <p:xfrm>
          <a:off x="228600" y="2372360"/>
          <a:ext cx="8686800" cy="2123440"/>
        </p:xfrm>
        <a:graphic>
          <a:graphicData uri="http://schemas.openxmlformats.org/drawingml/2006/table">
            <a:tbl>
              <a:tblPr firstRow="1" bandRow="1">
                <a:tableStyleId>{F2DE63D5-997A-4646-A377-4702673A728D}</a:tableStyleId>
              </a:tblPr>
              <a:tblGrid>
                <a:gridCol w="2514600"/>
                <a:gridCol w="2743200"/>
                <a:gridCol w="1676400"/>
                <a:gridCol w="1752600"/>
              </a:tblGrid>
              <a:tr h="370840">
                <a:tc>
                  <a:txBody>
                    <a:bodyPr/>
                    <a:lstStyle/>
                    <a:p>
                      <a:pPr algn="ctr"/>
                      <a:r>
                        <a:rPr lang="en-US" dirty="0" smtClean="0"/>
                        <a:t>Minor</a:t>
                      </a:r>
                      <a:r>
                        <a:rPr lang="en-US" baseline="0" dirty="0" smtClean="0"/>
                        <a:t> Component</a:t>
                      </a:r>
                      <a:endParaRPr lang="en-IN" dirty="0"/>
                    </a:p>
                  </a:txBody>
                  <a:tcPr/>
                </a:tc>
                <a:tc>
                  <a:txBody>
                    <a:bodyPr/>
                    <a:lstStyle/>
                    <a:p>
                      <a:pPr algn="ctr"/>
                      <a:r>
                        <a:rPr lang="en-US" dirty="0" smtClean="0"/>
                        <a:t>Species</a:t>
                      </a:r>
                      <a:endParaRPr lang="en-IN" dirty="0"/>
                    </a:p>
                  </a:txBody>
                  <a:tcPr/>
                </a:tc>
                <a:tc>
                  <a:txBody>
                    <a:bodyPr/>
                    <a:lstStyle/>
                    <a:p>
                      <a:pPr algn="ctr"/>
                      <a:r>
                        <a:rPr lang="en-US" dirty="0" smtClean="0"/>
                        <a:t>Amount</a:t>
                      </a:r>
                      <a:endParaRPr lang="en-IN" dirty="0"/>
                    </a:p>
                  </a:txBody>
                  <a:tcPr/>
                </a:tc>
                <a:tc>
                  <a:txBody>
                    <a:bodyPr/>
                    <a:lstStyle/>
                    <a:p>
                      <a:pPr algn="ctr"/>
                      <a:r>
                        <a:rPr lang="en-US" dirty="0" smtClean="0"/>
                        <a:t>Requirement in Humans</a:t>
                      </a:r>
                      <a:endParaRPr lang="en-IN" dirty="0"/>
                    </a:p>
                  </a:txBody>
                  <a:tcPr/>
                </a:tc>
              </a:tr>
              <a:tr h="370840">
                <a:tc>
                  <a:txBody>
                    <a:bodyPr/>
                    <a:lstStyle/>
                    <a:p>
                      <a:pPr algn="ctr"/>
                      <a:r>
                        <a:rPr lang="en-US" b="1" dirty="0" smtClean="0"/>
                        <a:t>Calcium</a:t>
                      </a:r>
                      <a:endParaRPr lang="en-IN" b="1" dirty="0"/>
                    </a:p>
                  </a:txBody>
                  <a:tcPr/>
                </a:tc>
                <a:tc>
                  <a:txBody>
                    <a:bodyPr/>
                    <a:lstStyle/>
                    <a:p>
                      <a:pPr algn="ctr"/>
                      <a:r>
                        <a:rPr lang="en-US" sz="1800" i="1" dirty="0" err="1" smtClean="0"/>
                        <a:t>Zonocerus</a:t>
                      </a:r>
                      <a:r>
                        <a:rPr lang="en-US" sz="1800" i="1" dirty="0" smtClean="0"/>
                        <a:t> </a:t>
                      </a:r>
                      <a:r>
                        <a:rPr lang="en-US" sz="1800" i="1" dirty="0" err="1" smtClean="0"/>
                        <a:t>variegatus</a:t>
                      </a:r>
                      <a:endParaRPr lang="en-IN" i="1" dirty="0"/>
                    </a:p>
                  </a:txBody>
                  <a:tcPr/>
                </a:tc>
                <a:tc>
                  <a:txBody>
                    <a:bodyPr/>
                    <a:lstStyle/>
                    <a:p>
                      <a:pPr algn="ctr"/>
                      <a:r>
                        <a:rPr lang="en-US" dirty="0" smtClean="0"/>
                        <a:t>552 mg/100g</a:t>
                      </a:r>
                      <a:endParaRPr lang="en-IN" dirty="0"/>
                    </a:p>
                  </a:txBody>
                  <a:tcPr/>
                </a:tc>
                <a:tc>
                  <a:txBody>
                    <a:bodyPr/>
                    <a:lstStyle/>
                    <a:p>
                      <a:pPr algn="ctr"/>
                      <a:r>
                        <a:rPr lang="en-US" dirty="0" smtClean="0"/>
                        <a:t>1300 mg/day</a:t>
                      </a:r>
                      <a:endParaRPr lang="en-IN" dirty="0"/>
                    </a:p>
                  </a:txBody>
                  <a:tcPr/>
                </a:tc>
              </a:tr>
              <a:tr h="370840">
                <a:tc>
                  <a:txBody>
                    <a:bodyPr/>
                    <a:lstStyle/>
                    <a:p>
                      <a:pPr algn="ctr"/>
                      <a:r>
                        <a:rPr lang="en-US" b="1" dirty="0" smtClean="0"/>
                        <a:t>Iron</a:t>
                      </a:r>
                      <a:endParaRPr lang="en-IN"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smtClean="0"/>
                        <a:t>Melanoplus</a:t>
                      </a:r>
                      <a:r>
                        <a:rPr lang="en-US" i="1" baseline="0" dirty="0" smtClean="0"/>
                        <a:t> </a:t>
                      </a:r>
                      <a:r>
                        <a:rPr lang="en-US" i="1" baseline="0" dirty="0" err="1" smtClean="0"/>
                        <a:t>femurrubrum</a:t>
                      </a:r>
                      <a:endParaRPr lang="en-IN" i="1" dirty="0" smtClean="0"/>
                    </a:p>
                  </a:txBody>
                  <a:tcPr/>
                </a:tc>
                <a:tc>
                  <a:txBody>
                    <a:bodyPr/>
                    <a:lstStyle/>
                    <a:p>
                      <a:pPr algn="ctr"/>
                      <a:r>
                        <a:rPr lang="en-US" dirty="0" smtClean="0"/>
                        <a:t>37 mg/100g</a:t>
                      </a:r>
                      <a:endParaRPr lang="en-IN" dirty="0"/>
                    </a:p>
                  </a:txBody>
                  <a:tcPr/>
                </a:tc>
                <a:tc>
                  <a:txBody>
                    <a:bodyPr/>
                    <a:lstStyle/>
                    <a:p>
                      <a:pPr algn="ctr"/>
                      <a:r>
                        <a:rPr lang="en-US" dirty="0" smtClean="0"/>
                        <a:t>7.5-58.8 mg/day</a:t>
                      </a:r>
                      <a:endParaRPr lang="en-IN" dirty="0"/>
                    </a:p>
                  </a:txBody>
                  <a:tcPr/>
                </a:tc>
              </a:tr>
              <a:tr h="370840">
                <a:tc>
                  <a:txBody>
                    <a:bodyPr/>
                    <a:lstStyle/>
                    <a:p>
                      <a:pPr algn="ctr"/>
                      <a:r>
                        <a:rPr lang="en-US" b="1" dirty="0" smtClean="0"/>
                        <a:t>Vitamin</a:t>
                      </a:r>
                      <a:r>
                        <a:rPr lang="en-US" b="1" baseline="0" dirty="0" smtClean="0"/>
                        <a:t> A (Retinol)</a:t>
                      </a:r>
                      <a:endParaRPr lang="en-IN" b="1" dirty="0"/>
                    </a:p>
                  </a:txBody>
                  <a:tcPr/>
                </a:tc>
                <a:tc>
                  <a:txBody>
                    <a:bodyPr/>
                    <a:lstStyle/>
                    <a:p>
                      <a:pPr algn="ctr"/>
                      <a:r>
                        <a:rPr lang="en-US" sz="1800" i="1" dirty="0" err="1" smtClean="0"/>
                        <a:t>Zonocerus</a:t>
                      </a:r>
                      <a:r>
                        <a:rPr lang="en-US" sz="1800" i="1" dirty="0" smtClean="0"/>
                        <a:t> </a:t>
                      </a:r>
                      <a:r>
                        <a:rPr lang="en-US" sz="1800" i="1" dirty="0" err="1" smtClean="0"/>
                        <a:t>variegatus</a:t>
                      </a:r>
                      <a:r>
                        <a:rPr lang="en-US" sz="1800" i="1" dirty="0" smtClean="0"/>
                        <a:t> </a:t>
                      </a:r>
                      <a:endParaRPr lang="en-IN" i="1" dirty="0"/>
                    </a:p>
                  </a:txBody>
                  <a:tcPr/>
                </a:tc>
                <a:tc>
                  <a:txBody>
                    <a:bodyPr/>
                    <a:lstStyle/>
                    <a:p>
                      <a:pPr algn="ctr"/>
                      <a:r>
                        <a:rPr lang="en-US" dirty="0" smtClean="0"/>
                        <a:t>814.5 µg/100g</a:t>
                      </a:r>
                      <a:endParaRPr lang="en-IN" dirty="0"/>
                    </a:p>
                  </a:txBody>
                  <a:tcPr/>
                </a:tc>
                <a:tc>
                  <a:txBody>
                    <a:bodyPr/>
                    <a:lstStyle/>
                    <a:p>
                      <a:pPr algn="ctr"/>
                      <a:r>
                        <a:rPr lang="en-US" dirty="0" smtClean="0"/>
                        <a:t>500-600 µg/day</a:t>
                      </a:r>
                      <a:endParaRPr lang="en-IN" dirty="0"/>
                    </a:p>
                  </a:txBody>
                  <a:tcPr/>
                </a:tc>
              </a:tr>
              <a:tr h="370840">
                <a:tc>
                  <a:txBody>
                    <a:bodyPr/>
                    <a:lstStyle/>
                    <a:p>
                      <a:pPr algn="ctr"/>
                      <a:r>
                        <a:rPr lang="en-US" b="1" dirty="0" smtClean="0"/>
                        <a:t>Vitamin</a:t>
                      </a:r>
                      <a:r>
                        <a:rPr lang="en-US" b="1" baseline="0" dirty="0" smtClean="0"/>
                        <a:t> B2 (Riboflavin)</a:t>
                      </a:r>
                      <a:endParaRPr lang="en-IN" b="1" dirty="0"/>
                    </a:p>
                  </a:txBody>
                  <a:tcPr/>
                </a:tc>
                <a:tc>
                  <a:txBody>
                    <a:bodyPr/>
                    <a:lstStyle/>
                    <a:p>
                      <a:pPr algn="ctr"/>
                      <a:r>
                        <a:rPr lang="en-US" sz="1800" i="1" dirty="0" err="1" smtClean="0"/>
                        <a:t>Ruspolia</a:t>
                      </a:r>
                      <a:r>
                        <a:rPr lang="en-US" sz="1800" i="1" dirty="0" smtClean="0"/>
                        <a:t> differens </a:t>
                      </a:r>
                      <a:r>
                        <a:rPr lang="en-US" sz="1800" i="0" dirty="0" smtClean="0"/>
                        <a:t>(brown)</a:t>
                      </a:r>
                      <a:endParaRPr lang="en-IN" i="0" dirty="0"/>
                    </a:p>
                  </a:txBody>
                  <a:tcPr/>
                </a:tc>
                <a:tc>
                  <a:txBody>
                    <a:bodyPr/>
                    <a:lstStyle/>
                    <a:p>
                      <a:pPr algn="ctr"/>
                      <a:r>
                        <a:rPr lang="en-US" dirty="0" smtClean="0"/>
                        <a:t>1.4 mg/100g</a:t>
                      </a:r>
                      <a:endParaRPr lang="en-IN" dirty="0"/>
                    </a:p>
                  </a:txBody>
                  <a:tcPr/>
                </a:tc>
                <a:tc>
                  <a:txBody>
                    <a:bodyPr/>
                    <a:lstStyle/>
                    <a:p>
                      <a:pPr algn="ctr"/>
                      <a:r>
                        <a:rPr lang="en-US" dirty="0" smtClean="0"/>
                        <a:t>1.2-1.3 mg/day</a:t>
                      </a:r>
                      <a:endParaRPr lang="en-IN" dirty="0"/>
                    </a:p>
                  </a:txBody>
                  <a:tcPr/>
                </a:tc>
              </a:tr>
            </a:tbl>
          </a:graphicData>
        </a:graphic>
      </p:graphicFrame>
    </p:spTree>
    <p:extLst>
      <p:ext uri="{BB962C8B-B14F-4D97-AF65-F5344CB8AC3E}">
        <p14:creationId xmlns:p14="http://schemas.microsoft.com/office/powerpoint/2010/main" val="1267913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2971</Words>
  <Application>Microsoft Office PowerPoint</Application>
  <PresentationFormat>On-screen Show (4:3)</PresentationFormat>
  <Paragraphs>388</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Flow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dc:creator>
  <cp:lastModifiedBy>Doc</cp:lastModifiedBy>
  <cp:revision>142</cp:revision>
  <dcterms:created xsi:type="dcterms:W3CDTF">2006-08-16T00:00:00Z</dcterms:created>
  <dcterms:modified xsi:type="dcterms:W3CDTF">2014-05-02T13:25:39Z</dcterms:modified>
</cp:coreProperties>
</file>