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FC4A"/>
    <a:srgbClr val="C5FD6B"/>
    <a:srgbClr val="B4FC3E"/>
    <a:srgbClr val="6CAD03"/>
    <a:srgbClr val="71AE02"/>
    <a:srgbClr val="48AE02"/>
    <a:srgbClr val="15B000"/>
    <a:srgbClr val="01AF47"/>
    <a:srgbClr val="05AB6C"/>
    <a:srgbClr val="AE7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44" autoAdjust="0"/>
  </p:normalViewPr>
  <p:slideViewPr>
    <p:cSldViewPr>
      <p:cViewPr>
        <p:scale>
          <a:sx n="30" d="100"/>
          <a:sy n="30" d="100"/>
        </p:scale>
        <p:origin x="-1140" y="127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98EC-22CE-472E-95F3-DDE4E2AEB417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9615-1F51-4715-B732-D1CE30B5A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3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9615-1F51-4715-B732-D1CE30B5A9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31/03/2014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 rot="5400000">
            <a:off x="12218598" y="-5368419"/>
            <a:ext cx="5842780" cy="29844602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Rectangle 101"/>
          <p:cNvSpPr/>
          <p:nvPr/>
        </p:nvSpPr>
        <p:spPr>
          <a:xfrm>
            <a:off x="217687" y="38371035"/>
            <a:ext cx="29841572" cy="3832264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217687" y="12682456"/>
            <a:ext cx="29844602" cy="10017950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2" descr="http://t0.gstatic.com/images?q=tbn:ANd9GcQvEBaxaj09wqQ3QZj2chiobWQdj_5YEL0oGb405Vai5maZAzaixw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4" y="91743"/>
            <a:ext cx="4188604" cy="16544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SjxnRUCRjgAAv5Ii4WXkSCRf8pJ3erZUaswZaB9194_GcFLvFq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953" y="104415"/>
            <a:ext cx="2334594" cy="170514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sagx.ac.be/zg/Page_index/Sigle%20Entom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4815" r="13481" b="7407"/>
          <a:stretch>
            <a:fillRect/>
          </a:stretch>
        </p:blipFill>
        <p:spPr bwMode="auto">
          <a:xfrm>
            <a:off x="13849400" y="91742"/>
            <a:ext cx="1687844" cy="1685984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2248" y="1850913"/>
            <a:ext cx="29807010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/>
              <a:t>Biological control of aphids in wheat and vegetable crops: a multi-approach case study in Shandong province (China)</a:t>
            </a:r>
            <a:endParaRPr lang="fr-FR" sz="7200" dirty="0"/>
          </a:p>
          <a:p>
            <a:pPr algn="ctr"/>
            <a:r>
              <a:rPr lang="fr-FR" sz="4000" dirty="0" smtClean="0"/>
              <a:t>Thomas </a:t>
            </a:r>
            <a:r>
              <a:rPr lang="fr-FR" sz="4000" dirty="0"/>
              <a:t>Lopes</a:t>
            </a:r>
            <a:r>
              <a:rPr lang="fr-FR" sz="4000" baseline="30000" dirty="0"/>
              <a:t>1</a:t>
            </a:r>
            <a:r>
              <a:rPr lang="fr-FR" sz="4000" dirty="0"/>
              <a:t>, Emilie Bosquée</a:t>
            </a:r>
            <a:r>
              <a:rPr lang="fr-FR" sz="4000" baseline="30000" dirty="0"/>
              <a:t>1</a:t>
            </a:r>
            <a:r>
              <a:rPr lang="fr-FR" sz="4000" dirty="0"/>
              <a:t>, Julian Chen</a:t>
            </a:r>
            <a:r>
              <a:rPr lang="fr-FR" sz="4000" baseline="30000" dirty="0"/>
              <a:t>2</a:t>
            </a:r>
            <a:r>
              <a:rPr lang="fr-FR" sz="4000" dirty="0"/>
              <a:t>, Liu Yong</a:t>
            </a:r>
            <a:r>
              <a:rPr lang="fr-FR" sz="4000" baseline="30000" dirty="0"/>
              <a:t>3</a:t>
            </a:r>
            <a:r>
              <a:rPr lang="fr-FR" sz="4000" dirty="0"/>
              <a:t>, Claude Bragard</a:t>
            </a:r>
            <a:r>
              <a:rPr lang="fr-FR" sz="4000" baseline="30000" dirty="0"/>
              <a:t>4</a:t>
            </a:r>
            <a:r>
              <a:rPr lang="fr-FR" sz="4000" dirty="0"/>
              <a:t> &amp; Frédéric </a:t>
            </a:r>
            <a:r>
              <a:rPr lang="fr-FR" sz="4000" dirty="0" smtClean="0"/>
              <a:t>Francis</a:t>
            </a:r>
            <a:r>
              <a:rPr lang="fr-FR" sz="4000" baseline="30000" dirty="0" smtClean="0"/>
              <a:t>1</a:t>
            </a:r>
          </a:p>
          <a:p>
            <a:pPr algn="ctr"/>
            <a:endParaRPr lang="fr-FR" sz="4000" dirty="0"/>
          </a:p>
          <a:p>
            <a:pPr lvl="0" algn="ctr"/>
            <a:endParaRPr lang="fr-BE" sz="4000" baseline="300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33" y="4930493"/>
            <a:ext cx="2980701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/>
            <a:r>
              <a:rPr lang="fr-FR" sz="4000" baseline="30000" dirty="0" smtClean="0"/>
              <a:t>1</a:t>
            </a:r>
            <a:r>
              <a:rPr lang="fr-FR" sz="4000" baseline="30000" dirty="0"/>
              <a:t>.	Unité d’Entomologie fonctionnelle et évolutive, Gembloux Agro-Bio Tech, Université de Liège, Passage des Déportés 2, B-5030 Gembloux, Belgique. E-mail: </a:t>
            </a:r>
            <a:r>
              <a:rPr lang="fr-FR" sz="4000" b="1" baseline="30000" dirty="0"/>
              <a:t>entomologie.gembloux@ulg.ac.be</a:t>
            </a:r>
          </a:p>
          <a:p>
            <a:pPr algn="ctr" defTabSz="0"/>
            <a:r>
              <a:rPr lang="fr-FR" sz="4000" baseline="30000" dirty="0" smtClean="0"/>
              <a:t>2.	 State Key </a:t>
            </a:r>
            <a:r>
              <a:rPr lang="fr-FR" sz="4000" baseline="30000" dirty="0" err="1" smtClean="0"/>
              <a:t>Laboratory</a:t>
            </a:r>
            <a:r>
              <a:rPr lang="fr-FR" sz="4000" baseline="30000" dirty="0" smtClean="0"/>
              <a:t> for </a:t>
            </a:r>
            <a:r>
              <a:rPr lang="fr-FR" sz="4000" baseline="30000" dirty="0" err="1" smtClean="0"/>
              <a:t>Biology</a:t>
            </a:r>
            <a:r>
              <a:rPr lang="fr-FR" sz="4000" baseline="30000" dirty="0" smtClean="0"/>
              <a:t> of Plant </a:t>
            </a:r>
            <a:r>
              <a:rPr lang="fr-FR" sz="4000" baseline="30000" dirty="0" err="1" smtClean="0"/>
              <a:t>Diseases</a:t>
            </a:r>
            <a:r>
              <a:rPr lang="fr-FR" sz="4000" baseline="30000" dirty="0" smtClean="0"/>
              <a:t> and </a:t>
            </a:r>
            <a:r>
              <a:rPr lang="fr-FR" sz="4000" baseline="30000" dirty="0" err="1" smtClean="0"/>
              <a:t>Insect</a:t>
            </a:r>
            <a:r>
              <a:rPr lang="fr-FR" sz="4000" baseline="30000" dirty="0" smtClean="0"/>
              <a:t> </a:t>
            </a:r>
            <a:r>
              <a:rPr lang="fr-FR" sz="4000" baseline="30000" dirty="0" err="1" smtClean="0"/>
              <a:t>Pests</a:t>
            </a:r>
            <a:r>
              <a:rPr lang="fr-FR" sz="4000" baseline="30000" dirty="0" smtClean="0"/>
              <a:t>, Institute of Plant Protection, </a:t>
            </a:r>
            <a:r>
              <a:rPr lang="fr-FR" sz="4000" baseline="30000" dirty="0" err="1" smtClean="0"/>
              <a:t>Chinese</a:t>
            </a:r>
            <a:r>
              <a:rPr lang="fr-FR" sz="4000" baseline="30000" dirty="0" smtClean="0"/>
              <a:t> </a:t>
            </a:r>
            <a:r>
              <a:rPr lang="fr-FR" sz="4000" baseline="30000" dirty="0" err="1" smtClean="0"/>
              <a:t>Academy</a:t>
            </a:r>
            <a:r>
              <a:rPr lang="fr-FR" sz="4000" baseline="30000" dirty="0" smtClean="0"/>
              <a:t> of Agricultural Sciences, 2 West </a:t>
            </a:r>
            <a:r>
              <a:rPr lang="fr-FR" sz="4000" baseline="30000" dirty="0" err="1" smtClean="0"/>
              <a:t>Yuanmingyuan</a:t>
            </a:r>
            <a:r>
              <a:rPr lang="fr-FR" sz="4000" baseline="30000" dirty="0" smtClean="0"/>
              <a:t> Road, Beijing 100193, P.R. China.</a:t>
            </a:r>
          </a:p>
          <a:p>
            <a:pPr algn="ctr" defTabSz="0"/>
            <a:r>
              <a:rPr lang="fr-FR" sz="4000" baseline="30000" dirty="0" smtClean="0"/>
              <a:t>3.	</a:t>
            </a:r>
            <a:r>
              <a:rPr lang="fr-FR" sz="4000" baseline="30000" dirty="0" err="1" smtClean="0"/>
              <a:t>College</a:t>
            </a:r>
            <a:r>
              <a:rPr lang="fr-FR" sz="4000" baseline="30000" dirty="0" smtClean="0"/>
              <a:t> of Plant Protection, Shandong Agricultural </a:t>
            </a:r>
            <a:r>
              <a:rPr lang="fr-FR" sz="4000" baseline="30000" dirty="0" err="1" smtClean="0"/>
              <a:t>University</a:t>
            </a:r>
            <a:r>
              <a:rPr lang="fr-FR" sz="4000" baseline="30000" dirty="0" smtClean="0"/>
              <a:t>, </a:t>
            </a:r>
            <a:r>
              <a:rPr lang="fr-FR" sz="4000" baseline="30000" dirty="0" err="1" smtClean="0"/>
              <a:t>Taian</a:t>
            </a:r>
            <a:r>
              <a:rPr lang="fr-FR" sz="4000" baseline="30000" dirty="0" smtClean="0"/>
              <a:t>, Shandong 271018, P.R. China.</a:t>
            </a:r>
          </a:p>
          <a:p>
            <a:pPr algn="ctr" defTabSz="0"/>
            <a:r>
              <a:rPr lang="fr-FR" sz="4000" baseline="30000" dirty="0" smtClean="0"/>
              <a:t>4.	</a:t>
            </a:r>
            <a:r>
              <a:rPr lang="fr-FR" sz="4000" baseline="30000" dirty="0" err="1" smtClean="0"/>
              <a:t>Earth</a:t>
            </a:r>
            <a:r>
              <a:rPr lang="fr-FR" sz="4000" baseline="30000" dirty="0" smtClean="0"/>
              <a:t> &amp; Life Institute, Unité de Phytopathologie, Université Catholique de Louvain, Croix du Sud, 2 bte L7.05.05, B-1348 Louvain-la-Neuve, Belgique.</a:t>
            </a:r>
          </a:p>
          <a:p>
            <a:pPr algn="ctr" defTabSz="0"/>
            <a:endParaRPr lang="fr-FR" sz="4000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450220" y="38369217"/>
            <a:ext cx="292774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/>
              <a:t>Discussion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The </a:t>
            </a:r>
            <a:r>
              <a:rPr lang="en-GB" sz="3200" i="1" dirty="0"/>
              <a:t>resource </a:t>
            </a:r>
            <a:r>
              <a:rPr lang="en-GB" sz="3200" i="1" dirty="0" smtClean="0"/>
              <a:t>concentration </a:t>
            </a:r>
            <a:r>
              <a:rPr lang="en-GB" sz="3200" dirty="0" smtClean="0"/>
              <a:t>and</a:t>
            </a:r>
            <a:r>
              <a:rPr lang="en-GB" sz="3200" i="1" dirty="0" smtClean="0"/>
              <a:t> enemy hypotheses </a:t>
            </a:r>
            <a:r>
              <a:rPr lang="en-GB" sz="3200" dirty="0" smtClean="0"/>
              <a:t>were</a:t>
            </a:r>
            <a:r>
              <a:rPr lang="en-GB" sz="3200" i="1" dirty="0"/>
              <a:t> </a:t>
            </a:r>
            <a:r>
              <a:rPr lang="en-GB" sz="3200" dirty="0" smtClean="0"/>
              <a:t>confirmed for both wheat associations. Therefore, these </a:t>
            </a:r>
            <a:r>
              <a:rPr lang="en-US" sz="3200" dirty="0" smtClean="0"/>
              <a:t>have </a:t>
            </a:r>
            <a:r>
              <a:rPr lang="en-US" sz="3200" dirty="0"/>
              <a:t>the </a:t>
            </a:r>
            <a:r>
              <a:rPr lang="en-US" sz="3200" dirty="0" smtClean="0"/>
              <a:t>best potential </a:t>
            </a:r>
            <a:r>
              <a:rPr lang="en-US" sz="3200" dirty="0"/>
              <a:t>to reduce aphid infestations</a:t>
            </a:r>
            <a:r>
              <a:rPr lang="en-GB" sz="3200" dirty="0" smtClean="0"/>
              <a:t> 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6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/>
              <a:t>O</a:t>
            </a:r>
            <a:r>
              <a:rPr lang="en-GB" sz="3200" dirty="0" smtClean="0"/>
              <a:t>nly </a:t>
            </a:r>
            <a:r>
              <a:rPr lang="en-GB" sz="3200" dirty="0" smtClean="0"/>
              <a:t>the </a:t>
            </a:r>
            <a:r>
              <a:rPr lang="en-GB" sz="3200" i="1" dirty="0" smtClean="0"/>
              <a:t>enemy hypothesis </a:t>
            </a:r>
            <a:r>
              <a:rPr lang="en-GB" sz="3200" dirty="0" smtClean="0"/>
              <a:t> was </a:t>
            </a:r>
            <a:r>
              <a:rPr lang="en-GB" sz="3200" dirty="0" smtClean="0"/>
              <a:t>confirmed for </a:t>
            </a:r>
            <a:r>
              <a:rPr lang="en-GB" sz="3200" dirty="0"/>
              <a:t>the potatoes/pea association </a:t>
            </a:r>
            <a:r>
              <a:rPr lang="en-GB" sz="3200" dirty="0" smtClean="0"/>
              <a:t>. </a:t>
            </a:r>
            <a:r>
              <a:rPr lang="en-GB" sz="3200" dirty="0" smtClean="0"/>
              <a:t>No </a:t>
            </a:r>
            <a:r>
              <a:rPr lang="en-GB" sz="3200" dirty="0" smtClean="0"/>
              <a:t>significant differences were observed for aphids.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6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/>
              <a:t>None of the </a:t>
            </a:r>
            <a:r>
              <a:rPr lang="en-GB" sz="3200" dirty="0" smtClean="0"/>
              <a:t>hypotheses were </a:t>
            </a:r>
            <a:r>
              <a:rPr lang="en-GB" sz="3200" dirty="0" smtClean="0"/>
              <a:t>confirmed</a:t>
            </a:r>
            <a:r>
              <a:rPr lang="en-GB" sz="3200" dirty="0" smtClean="0"/>
              <a:t> </a:t>
            </a:r>
            <a:r>
              <a:rPr lang="en-GB" sz="3200" dirty="0" smtClean="0"/>
              <a:t>for </a:t>
            </a:r>
            <a:r>
              <a:rPr lang="en-GB" sz="3200" dirty="0"/>
              <a:t>the E-</a:t>
            </a:r>
            <a:r>
              <a:rPr lang="el-GR" sz="3200" dirty="0"/>
              <a:t>β-</a:t>
            </a:r>
            <a:r>
              <a:rPr lang="en-GB" sz="3200" dirty="0" err="1" smtClean="0"/>
              <a:t>farnesene</a:t>
            </a:r>
            <a:r>
              <a:rPr lang="en-GB" sz="3200" dirty="0" smtClean="0"/>
              <a:t>. The fact that no aphidophagous </a:t>
            </a:r>
            <a:r>
              <a:rPr lang="en-GB" sz="3200" dirty="0" smtClean="0"/>
              <a:t>beneficials were </a:t>
            </a:r>
            <a:r>
              <a:rPr lang="en-GB" sz="3200" dirty="0" smtClean="0"/>
              <a:t>observed is probably due to </a:t>
            </a:r>
            <a:r>
              <a:rPr lang="en-US" sz="3200" dirty="0" smtClean="0"/>
              <a:t>low </a:t>
            </a:r>
            <a:r>
              <a:rPr lang="en-US" sz="3200" dirty="0"/>
              <a:t>plant diversity </a:t>
            </a:r>
            <a:r>
              <a:rPr lang="en-US" sz="3200" dirty="0" smtClean="0"/>
              <a:t>around the tunnels.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The trapping of adult aphid natural  enemies allowed to determine which are the most abundant species in this region.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158379" y="42283140"/>
            <a:ext cx="3008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Référence: </a:t>
            </a:r>
            <a:r>
              <a:rPr lang="en-US" sz="2400" dirty="0" smtClean="0"/>
              <a:t>Root </a:t>
            </a:r>
            <a:r>
              <a:rPr lang="en-US" sz="2400" dirty="0"/>
              <a:t>R.B. (1973). Organization of a plant-arthropod association in </a:t>
            </a:r>
            <a:r>
              <a:rPr lang="en-US" sz="2400" dirty="0" smtClean="0"/>
              <a:t>simple </a:t>
            </a:r>
            <a:r>
              <a:rPr lang="en-US" sz="2400" dirty="0"/>
              <a:t>and diverse habitats: the fauna of collards (</a:t>
            </a:r>
            <a:r>
              <a:rPr lang="en-US" sz="2400" i="1" dirty="0"/>
              <a:t>Brassica </a:t>
            </a:r>
            <a:r>
              <a:rPr lang="en-US" sz="2400" i="1" dirty="0" err="1"/>
              <a:t>oleracea</a:t>
            </a:r>
            <a:r>
              <a:rPr lang="en-US" sz="2400" dirty="0"/>
              <a:t>). </a:t>
            </a:r>
            <a:r>
              <a:rPr lang="en-US" sz="2400" i="1" dirty="0"/>
              <a:t>Ecological Monographs</a:t>
            </a:r>
            <a:r>
              <a:rPr lang="en-US" sz="2400" dirty="0"/>
              <a:t>, </a:t>
            </a:r>
            <a:r>
              <a:rPr lang="en-US" sz="2400" dirty="0" smtClean="0"/>
              <a:t>vol. </a:t>
            </a:r>
            <a:r>
              <a:rPr lang="en-US" sz="2400" b="1" dirty="0" smtClean="0"/>
              <a:t>43</a:t>
            </a:r>
            <a:r>
              <a:rPr lang="en-US" sz="2400" dirty="0"/>
              <a:t>, </a:t>
            </a:r>
            <a:r>
              <a:rPr lang="en-US" sz="2400" dirty="0" smtClean="0"/>
              <a:t>95–124</a:t>
            </a:r>
            <a:r>
              <a:rPr lang="en-US" sz="2400" dirty="0"/>
              <a:t>.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450219" y="6615760"/>
            <a:ext cx="2927749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/>
              <a:t>Introduction</a:t>
            </a:r>
            <a:endParaRPr lang="fr-FR" sz="5000" dirty="0"/>
          </a:p>
          <a:p>
            <a:pPr algn="just"/>
            <a:r>
              <a:rPr lang="en-GB" sz="3200" b="1" dirty="0"/>
              <a:t>Increasing plant diversity within crops can be beneficial for pest </a:t>
            </a:r>
            <a:r>
              <a:rPr lang="en-GB" sz="3200" b="1" dirty="0" smtClean="0"/>
              <a:t>control:</a:t>
            </a:r>
          </a:p>
          <a:p>
            <a:pPr algn="just"/>
            <a:endParaRPr lang="en-GB" sz="1000" b="1" dirty="0" smtClean="0"/>
          </a:p>
          <a:p>
            <a:pPr algn="just"/>
            <a:r>
              <a:rPr lang="en-GB" sz="3200" i="1" dirty="0" smtClean="0"/>
              <a:t>resource </a:t>
            </a:r>
            <a:r>
              <a:rPr lang="en-GB" sz="3200" i="1" dirty="0"/>
              <a:t>concentration </a:t>
            </a:r>
            <a:r>
              <a:rPr lang="en-GB" sz="3200" i="1" dirty="0" smtClean="0"/>
              <a:t>hypothesis </a:t>
            </a:r>
            <a:r>
              <a:rPr lang="fr-FR" sz="3200" dirty="0" smtClean="0"/>
              <a:t>(</a:t>
            </a:r>
            <a:r>
              <a:rPr lang="fr-FR" sz="3200" dirty="0" err="1" smtClean="0"/>
              <a:t>Root</a:t>
            </a:r>
            <a:r>
              <a:rPr lang="fr-FR" sz="3200" dirty="0"/>
              <a:t>, 1973</a:t>
            </a:r>
            <a:r>
              <a:rPr lang="fr-FR" sz="3200" dirty="0" smtClean="0"/>
              <a:t>): </a:t>
            </a:r>
            <a:r>
              <a:rPr lang="en-GB" sz="3200" dirty="0" smtClean="0"/>
              <a:t>specialist </a:t>
            </a:r>
            <a:r>
              <a:rPr lang="en-GB" sz="3200" dirty="0"/>
              <a:t>herbivores are more likely to find and remain </a:t>
            </a:r>
            <a:r>
              <a:rPr lang="en-GB" sz="3200" dirty="0" smtClean="0"/>
              <a:t>on host </a:t>
            </a:r>
            <a:r>
              <a:rPr lang="en-GB" sz="3200" dirty="0"/>
              <a:t>plants that are concentrated in dense or pure </a:t>
            </a:r>
            <a:r>
              <a:rPr lang="en-GB" sz="3200" dirty="0" smtClean="0"/>
              <a:t>stands  (their </a:t>
            </a:r>
            <a:r>
              <a:rPr lang="en-US" sz="3200" dirty="0" smtClean="0"/>
              <a:t>visual and olfactory location </a:t>
            </a:r>
            <a:r>
              <a:rPr lang="en-US" sz="3200" dirty="0"/>
              <a:t>is expected to be more complex in diverse </a:t>
            </a:r>
            <a:r>
              <a:rPr lang="en-US" sz="3200" dirty="0" smtClean="0"/>
              <a:t>environments</a:t>
            </a:r>
            <a:r>
              <a:rPr lang="en-US" sz="3200" dirty="0"/>
              <a:t>)</a:t>
            </a:r>
            <a:endParaRPr lang="en-US" sz="3200" dirty="0" smtClean="0"/>
          </a:p>
          <a:p>
            <a:pPr algn="just"/>
            <a:endParaRPr lang="en-GB" sz="1000" dirty="0" smtClean="0"/>
          </a:p>
          <a:p>
            <a:pPr algn="just"/>
            <a:r>
              <a:rPr lang="en-GB" sz="3200" i="1" dirty="0"/>
              <a:t>enemy hypothesis</a:t>
            </a:r>
            <a:r>
              <a:rPr lang="en-GB" sz="3200" dirty="0"/>
              <a:t> (</a:t>
            </a:r>
            <a:r>
              <a:rPr lang="en-GB" sz="3200" dirty="0" smtClean="0"/>
              <a:t>Root, </a:t>
            </a:r>
            <a:r>
              <a:rPr lang="en-GB" sz="3200" dirty="0"/>
              <a:t>1973</a:t>
            </a:r>
            <a:r>
              <a:rPr lang="en-GB" sz="3200" dirty="0" smtClean="0"/>
              <a:t>): </a:t>
            </a:r>
            <a:r>
              <a:rPr lang="en-GB" sz="3200" dirty="0"/>
              <a:t>natural </a:t>
            </a:r>
            <a:r>
              <a:rPr lang="en-GB" sz="3200" dirty="0" smtClean="0"/>
              <a:t>enemies are </a:t>
            </a:r>
            <a:r>
              <a:rPr lang="en-GB" sz="3200" dirty="0"/>
              <a:t>more abundant in complex </a:t>
            </a:r>
            <a:r>
              <a:rPr lang="en-GB" sz="3200" dirty="0" smtClean="0"/>
              <a:t>environments</a:t>
            </a:r>
            <a:r>
              <a:rPr lang="en-GB" sz="3200" dirty="0"/>
              <a:t> </a:t>
            </a:r>
            <a:r>
              <a:rPr lang="en-GB" sz="3200" dirty="0" smtClean="0"/>
              <a:t>(they </a:t>
            </a:r>
            <a:r>
              <a:rPr lang="en-GB" sz="3200" dirty="0"/>
              <a:t>can benefit from alternative sources of prey, nectar and pollen, as well as shelter and moderate </a:t>
            </a:r>
            <a:r>
              <a:rPr lang="en-GB" sz="3200" dirty="0" smtClean="0"/>
              <a:t>microclimate)</a:t>
            </a:r>
          </a:p>
          <a:p>
            <a:pPr algn="just"/>
            <a:endParaRPr lang="en-GB" sz="1000" b="1" dirty="0"/>
          </a:p>
          <a:p>
            <a:pPr algn="just"/>
            <a:r>
              <a:rPr lang="en-US" sz="3200" b="1" dirty="0" smtClean="0"/>
              <a:t>Semiochemicals </a:t>
            </a:r>
            <a:r>
              <a:rPr lang="en-US" sz="3200" b="1" dirty="0"/>
              <a:t> </a:t>
            </a:r>
            <a:r>
              <a:rPr lang="en-US" sz="3200" b="1" dirty="0" smtClean="0"/>
              <a:t>can also promote pest control: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3200" dirty="0" smtClean="0"/>
              <a:t>The aphid </a:t>
            </a:r>
            <a:r>
              <a:rPr lang="en-US" sz="3200" dirty="0"/>
              <a:t>alarm pheromone (</a:t>
            </a:r>
            <a:r>
              <a:rPr lang="en-US" sz="3200" dirty="0" smtClean="0"/>
              <a:t>E-β-</a:t>
            </a:r>
            <a:r>
              <a:rPr lang="en-US" sz="3200" dirty="0" err="1" smtClean="0"/>
              <a:t>farnesene</a:t>
            </a:r>
            <a:r>
              <a:rPr lang="en-US" sz="3200" dirty="0" smtClean="0"/>
              <a:t>) has </a:t>
            </a:r>
            <a:r>
              <a:rPr lang="en-US" sz="3200" dirty="0"/>
              <a:t>a good </a:t>
            </a:r>
            <a:r>
              <a:rPr lang="en-US" sz="3200" dirty="0" smtClean="0"/>
              <a:t>potential </a:t>
            </a:r>
            <a:r>
              <a:rPr lang="en-US" sz="3200" dirty="0"/>
              <a:t>to repel aphids </a:t>
            </a:r>
            <a:r>
              <a:rPr lang="en-US" sz="3200" dirty="0" smtClean="0"/>
              <a:t>and </a:t>
            </a:r>
            <a:r>
              <a:rPr lang="en-US" sz="3200" dirty="0"/>
              <a:t>simultaneously </a:t>
            </a:r>
            <a:r>
              <a:rPr lang="en-US" sz="3200" dirty="0" smtClean="0"/>
              <a:t>attract their </a:t>
            </a:r>
            <a:r>
              <a:rPr lang="en-GB" sz="3200" dirty="0" smtClean="0"/>
              <a:t>natural enemies (</a:t>
            </a:r>
            <a:r>
              <a:rPr lang="en-US" sz="3200" dirty="0"/>
              <a:t>"</a:t>
            </a:r>
            <a:r>
              <a:rPr lang="en-US" sz="3200" i="1" dirty="0"/>
              <a:t>push-pull</a:t>
            </a:r>
            <a:r>
              <a:rPr lang="en-US" sz="3200" dirty="0"/>
              <a:t>“ </a:t>
            </a:r>
            <a:r>
              <a:rPr lang="en-US" sz="3200" dirty="0" smtClean="0"/>
              <a:t>effect)</a:t>
            </a:r>
            <a:endParaRPr lang="en-US" sz="3200" b="1" dirty="0"/>
          </a:p>
          <a:p>
            <a:pPr algn="just"/>
            <a:endParaRPr lang="fr-F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3200" b="1" dirty="0" smtClean="0"/>
              <a:t>Objective: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assess </a:t>
            </a:r>
            <a:r>
              <a:rPr lang="en-GB" sz="3200" dirty="0"/>
              <a:t>t</a:t>
            </a:r>
            <a:r>
              <a:rPr lang="en-US" sz="3200" dirty="0"/>
              <a:t>he effect of different crop </a:t>
            </a:r>
            <a:r>
              <a:rPr lang="en-GB" sz="3200" dirty="0" smtClean="0"/>
              <a:t>associations</a:t>
            </a:r>
            <a:r>
              <a:rPr lang="en-US" sz="3200" dirty="0" smtClean="0"/>
              <a:t> </a:t>
            </a:r>
            <a:r>
              <a:rPr lang="en-US" sz="3200" dirty="0"/>
              <a:t>and E-</a:t>
            </a:r>
            <a:r>
              <a:rPr lang="el-GR" sz="3200" dirty="0"/>
              <a:t>β-</a:t>
            </a:r>
            <a:r>
              <a:rPr lang="en-US" sz="3200" dirty="0" err="1" smtClean="0"/>
              <a:t>farnesene</a:t>
            </a:r>
            <a:r>
              <a:rPr lang="en-US" sz="3200" dirty="0" smtClean="0"/>
              <a:t> on the populations of aphids and aphidophagous beneficials</a:t>
            </a:r>
            <a:endParaRPr lang="fr-FR" sz="3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homas Lopes\Desktop\FUSAGx\Doctorat\Docs unité\qrcode_entomologi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651" y="104717"/>
            <a:ext cx="1704540" cy="17045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50220" y="12694603"/>
            <a:ext cx="29277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/>
              <a:t>Materials and </a:t>
            </a:r>
            <a:r>
              <a:rPr lang="en-GB" sz="5000" b="1" dirty="0" smtClean="0"/>
              <a:t>methods</a:t>
            </a:r>
          </a:p>
          <a:p>
            <a:pPr algn="ctr"/>
            <a:endParaRPr lang="en-GB" sz="800" b="1" dirty="0"/>
          </a:p>
          <a:p>
            <a:r>
              <a:rPr lang="en-US" sz="3200" b="1" dirty="0" smtClean="0"/>
              <a:t>                 (1) wheat/oilseed </a:t>
            </a:r>
            <a:r>
              <a:rPr lang="en-US" sz="3200" b="1" dirty="0"/>
              <a:t>rape and wheat/pea </a:t>
            </a:r>
            <a:r>
              <a:rPr lang="en-US" sz="3200" b="1" dirty="0" smtClean="0"/>
              <a:t>associations                                (</a:t>
            </a:r>
            <a:r>
              <a:rPr lang="en-US" sz="3200" b="1" dirty="0"/>
              <a:t>2) </a:t>
            </a:r>
            <a:r>
              <a:rPr lang="en-US" sz="3200" b="1" dirty="0" smtClean="0"/>
              <a:t>potatoes/pea </a:t>
            </a:r>
            <a:r>
              <a:rPr lang="en-US" sz="3200" b="1" dirty="0" smtClean="0"/>
              <a:t>association   </a:t>
            </a:r>
            <a:r>
              <a:rPr lang="en-US" sz="3200" b="1" dirty="0" smtClean="0"/>
              <a:t>            </a:t>
            </a:r>
            <a:r>
              <a:rPr lang="en-US" sz="3200" b="1" dirty="0" smtClean="0"/>
              <a:t>(</a:t>
            </a:r>
            <a:r>
              <a:rPr lang="en-GB" sz="3200" b="1" dirty="0" smtClean="0"/>
              <a:t>3</a:t>
            </a:r>
            <a:r>
              <a:rPr lang="en-GB" sz="3200" b="1" dirty="0"/>
              <a:t>) </a:t>
            </a:r>
            <a:r>
              <a:rPr lang="en-GB" sz="3200" b="1" dirty="0" smtClean="0"/>
              <a:t>E-β-</a:t>
            </a:r>
            <a:r>
              <a:rPr lang="en-GB" sz="3200" b="1" dirty="0" err="1" smtClean="0"/>
              <a:t>farnesene</a:t>
            </a:r>
            <a:r>
              <a:rPr lang="en-GB" sz="3200" b="1" dirty="0"/>
              <a:t> </a:t>
            </a:r>
            <a:r>
              <a:rPr lang="en-GB" sz="3200" b="1" dirty="0" smtClean="0"/>
              <a:t>in </a:t>
            </a:r>
            <a:r>
              <a:rPr lang="en-GB" sz="3200" b="1" dirty="0"/>
              <a:t>squashes </a:t>
            </a:r>
            <a:r>
              <a:rPr lang="en-GB" sz="3200" b="1" dirty="0" smtClean="0"/>
              <a:t>under open </a:t>
            </a:r>
            <a:r>
              <a:rPr lang="en-GB" sz="3200" b="1" dirty="0"/>
              <a:t>plastic </a:t>
            </a:r>
            <a:r>
              <a:rPr lang="en-GB" sz="3200" b="1" dirty="0" smtClean="0"/>
              <a:t>tunnels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4"/>
          <a:stretch/>
        </p:blipFill>
        <p:spPr bwMode="auto">
          <a:xfrm>
            <a:off x="2003914" y="14372428"/>
            <a:ext cx="8537186" cy="659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26520582" y="1023137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28461467" y="1023137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7167" r="4766" b="6494"/>
          <a:stretch/>
        </p:blipFill>
        <p:spPr bwMode="auto">
          <a:xfrm>
            <a:off x="23060867" y="14378447"/>
            <a:ext cx="4366715" cy="203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1" b="2277"/>
          <a:stretch/>
        </p:blipFill>
        <p:spPr bwMode="auto">
          <a:xfrm>
            <a:off x="13946153" y="14248633"/>
            <a:ext cx="4658703" cy="672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73266" y="21080006"/>
            <a:ext cx="31040529" cy="2431435"/>
            <a:chOff x="373266" y="21395316"/>
            <a:chExt cx="31040529" cy="2431435"/>
          </a:xfrm>
        </p:grpSpPr>
        <p:sp>
          <p:nvSpPr>
            <p:cNvPr id="15" name="ZoneTexte 14"/>
            <p:cNvSpPr txBox="1"/>
            <p:nvPr/>
          </p:nvSpPr>
          <p:spPr>
            <a:xfrm>
              <a:off x="373266" y="21395316"/>
              <a:ext cx="11310337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Each week: </a:t>
              </a:r>
            </a:p>
            <a:p>
              <a:endParaRPr lang="en-GB" sz="800" b="1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dirty="0" smtClean="0"/>
                <a:t>Observation of </a:t>
              </a:r>
              <a:r>
                <a:rPr lang="en-GB" sz="2400" b="1" dirty="0" smtClean="0"/>
                <a:t>aphids</a:t>
              </a:r>
              <a:r>
                <a:rPr lang="en-GB" sz="2400" dirty="0" smtClean="0"/>
                <a:t> and </a:t>
              </a:r>
              <a:r>
                <a:rPr lang="en-GB" sz="2400" b="1" dirty="0" smtClean="0"/>
                <a:t>aphidophagous beneficials</a:t>
              </a:r>
              <a:r>
                <a:rPr lang="en-GB" sz="2400" dirty="0" smtClean="0"/>
                <a:t> on 10 wheat tillers</a:t>
              </a:r>
            </a:p>
            <a:p>
              <a:endParaRPr lang="en-GB" sz="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dirty="0" smtClean="0"/>
                <a:t>Identification of aphid </a:t>
              </a:r>
              <a:r>
                <a:rPr lang="en-GB" sz="2400" b="1" dirty="0" smtClean="0"/>
                <a:t>predators</a:t>
              </a:r>
              <a:r>
                <a:rPr lang="en-GB" sz="2400" dirty="0" smtClean="0"/>
                <a:t> and </a:t>
              </a:r>
              <a:r>
                <a:rPr lang="en-GB" sz="2400" b="1" dirty="0" smtClean="0"/>
                <a:t>parasitoids</a:t>
              </a:r>
              <a:r>
                <a:rPr lang="en-GB" sz="2400" dirty="0" smtClean="0"/>
                <a:t> collected in the traps</a:t>
              </a:r>
            </a:p>
            <a:p>
              <a:pPr algn="ctr"/>
              <a:endParaRPr lang="fr-FR" sz="3200" b="1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3200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3915851" y="21877470"/>
              <a:ext cx="79928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dirty="0" smtClean="0"/>
                <a:t>Idem on 10 potato plants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dirty="0" smtClean="0"/>
                <a:t>Idem</a:t>
              </a:r>
              <a:endParaRPr lang="fr-FR" sz="2400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3420907" y="21514668"/>
              <a:ext cx="79928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dirty="0" smtClean="0"/>
                <a:t>Idem on 10 squash plants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400" dirty="0" smtClean="0"/>
                <a:t>Idem</a:t>
              </a:r>
              <a:endParaRPr lang="fr-FR" sz="2400" b="1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17687" y="22938649"/>
            <a:ext cx="29844601" cy="15189361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086" y="16360898"/>
            <a:ext cx="7784503" cy="50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6562370" y="9841841"/>
            <a:ext cx="276464" cy="407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50219" y="22931423"/>
            <a:ext cx="29277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/>
              <a:t>Results</a:t>
            </a:r>
          </a:p>
          <a:p>
            <a:pPr algn="ctr"/>
            <a:endParaRPr lang="en-GB" sz="800" b="1" dirty="0" smtClean="0"/>
          </a:p>
          <a:p>
            <a:r>
              <a:rPr lang="en-US" sz="3200" b="1" dirty="0" smtClean="0"/>
              <a:t>                  (</a:t>
            </a:r>
            <a:r>
              <a:rPr lang="en-US" sz="3200" b="1" dirty="0"/>
              <a:t>1) wheat/oilseed rape and wheat/pea associations        </a:t>
            </a:r>
            <a:r>
              <a:rPr lang="en-US" sz="3200" b="1" dirty="0" smtClean="0"/>
              <a:t>                        (</a:t>
            </a:r>
            <a:r>
              <a:rPr lang="en-US" sz="3200" b="1" dirty="0"/>
              <a:t>2) </a:t>
            </a:r>
            <a:r>
              <a:rPr lang="en-US" sz="3200" b="1" dirty="0" smtClean="0"/>
              <a:t>potatoes/pea association                (</a:t>
            </a:r>
            <a:r>
              <a:rPr lang="en-GB" sz="3200" b="1" dirty="0" smtClean="0"/>
              <a:t>3</a:t>
            </a:r>
            <a:r>
              <a:rPr lang="en-GB" sz="3200" b="1" dirty="0"/>
              <a:t>) </a:t>
            </a:r>
            <a:r>
              <a:rPr lang="en-GB" sz="3200" b="1" dirty="0" smtClean="0"/>
              <a:t>E-β-</a:t>
            </a:r>
            <a:r>
              <a:rPr lang="en-GB" sz="3200" b="1" dirty="0" err="1" smtClean="0"/>
              <a:t>farnesene</a:t>
            </a:r>
            <a:r>
              <a:rPr lang="en-GB" sz="3200" b="1" dirty="0"/>
              <a:t> </a:t>
            </a:r>
            <a:r>
              <a:rPr lang="en-GB" sz="3200" b="1" dirty="0" smtClean="0"/>
              <a:t>in </a:t>
            </a:r>
            <a:r>
              <a:rPr lang="en-GB" sz="3200" b="1" dirty="0"/>
              <a:t>squashes under </a:t>
            </a:r>
            <a:r>
              <a:rPr lang="en-GB" sz="3200" b="1" dirty="0" smtClean="0"/>
              <a:t>open plastic tunnels</a:t>
            </a:r>
            <a:endParaRPr lang="fr-FR" dirty="0"/>
          </a:p>
        </p:txBody>
      </p:sp>
      <p:grpSp>
        <p:nvGrpSpPr>
          <p:cNvPr id="42" name="Groupe 41"/>
          <p:cNvGrpSpPr/>
          <p:nvPr/>
        </p:nvGrpSpPr>
        <p:grpSpPr>
          <a:xfrm>
            <a:off x="2209122" y="24499118"/>
            <a:ext cx="8580174" cy="11671037"/>
            <a:chOff x="2209122" y="24782897"/>
            <a:chExt cx="8580174" cy="11671037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6" t="6199" b="87602"/>
            <a:stretch/>
          </p:blipFill>
          <p:spPr bwMode="auto">
            <a:xfrm>
              <a:off x="2209122" y="24782897"/>
              <a:ext cx="8580174" cy="317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e 23"/>
            <p:cNvGrpSpPr/>
            <p:nvPr/>
          </p:nvGrpSpPr>
          <p:grpSpPr>
            <a:xfrm>
              <a:off x="2608865" y="25356775"/>
              <a:ext cx="7068221" cy="5274779"/>
              <a:chOff x="9307339" y="30567506"/>
              <a:chExt cx="7068221" cy="5274779"/>
            </a:xfrm>
          </p:grpSpPr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56" t="9051" r="35492" b="13608"/>
              <a:stretch/>
            </p:blipFill>
            <p:spPr bwMode="auto">
              <a:xfrm>
                <a:off x="9307339" y="30567506"/>
                <a:ext cx="7068221" cy="5255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2577415" y="35100132"/>
                <a:ext cx="1512168" cy="742153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2943801" y="33755730"/>
                <a:ext cx="1563004" cy="419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**</a:t>
                </a:r>
                <a:endParaRPr lang="fr-FR" sz="28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3627819" y="32821794"/>
                <a:ext cx="15630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***</a:t>
                </a:r>
                <a:endParaRPr lang="fr-FR" sz="2800" dirty="0"/>
              </a:p>
            </p:txBody>
          </p:sp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93" t="52178" b="35784"/>
              <a:stretch/>
            </p:blipFill>
            <p:spPr bwMode="auto">
              <a:xfrm rot="16200000">
                <a:off x="12251225" y="30897006"/>
                <a:ext cx="1510448" cy="1092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1" name="Groupe 40"/>
            <p:cNvGrpSpPr/>
            <p:nvPr/>
          </p:nvGrpSpPr>
          <p:grpSpPr>
            <a:xfrm>
              <a:off x="2568290" y="30804024"/>
              <a:ext cx="7108796" cy="5649910"/>
              <a:chOff x="1086333" y="30804024"/>
              <a:chExt cx="7108796" cy="5649910"/>
            </a:xfrm>
          </p:grpSpPr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5" t="5939" r="22204" b="2479"/>
              <a:stretch/>
            </p:blipFill>
            <p:spPr bwMode="auto">
              <a:xfrm>
                <a:off x="1086333" y="30804024"/>
                <a:ext cx="7108796" cy="5649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5917860" y="35249787"/>
                <a:ext cx="775128" cy="742153"/>
              </a:xfrm>
              <a:prstGeom prst="rect">
                <a:avLst/>
              </a:prstGeom>
              <a:solidFill>
                <a:srgbClr val="FF0000">
                  <a:alpha val="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205012" y="31166549"/>
                <a:ext cx="15794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***</a:t>
                </a:r>
                <a:endParaRPr lang="fr-FR" sz="2800" dirty="0"/>
              </a:p>
            </p:txBody>
          </p:sp>
          <p:grpSp>
            <p:nvGrpSpPr>
              <p:cNvPr id="25" name="Groupe 24"/>
              <p:cNvGrpSpPr/>
              <p:nvPr/>
            </p:nvGrpSpPr>
            <p:grpSpPr>
              <a:xfrm>
                <a:off x="3482309" y="31148582"/>
                <a:ext cx="2054868" cy="1205784"/>
                <a:chOff x="3476311" y="31287891"/>
                <a:chExt cx="2033425" cy="1205784"/>
              </a:xfrm>
            </p:grpSpPr>
            <p:pic>
              <p:nvPicPr>
                <p:cNvPr id="49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90" t="14768" r="64966" b="75276"/>
                <a:stretch/>
              </p:blipFill>
              <p:spPr bwMode="auto">
                <a:xfrm>
                  <a:off x="3476311" y="31287891"/>
                  <a:ext cx="1329086" cy="12057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6" name="Picture 12" descr="http://www.arehn.asso.fr/dossiers/coccinelle/images/cyclecoccinelle.jpg"/>
                <p:cNvPicPr>
                  <a:picLocks noChangeAspect="1" noChangeArrowheads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13" t="7404" r="42893" b="75424"/>
                <a:stretch/>
              </p:blipFill>
              <p:spPr bwMode="auto">
                <a:xfrm>
                  <a:off x="4715618" y="31287891"/>
                  <a:ext cx="794118" cy="1144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82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3" t="52178" b="35784"/>
          <a:stretch/>
        </p:blipFill>
        <p:spPr bwMode="auto">
          <a:xfrm rot="16200000">
            <a:off x="14193829" y="25674950"/>
            <a:ext cx="1510448" cy="109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616144" y="26732854"/>
            <a:ext cx="1543968" cy="1969994"/>
            <a:chOff x="19894920" y="31276773"/>
            <a:chExt cx="2835880" cy="311076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4962" r="4729" b="9903"/>
            <a:stretch/>
          </p:blipFill>
          <p:spPr bwMode="auto">
            <a:xfrm>
              <a:off x="19894920" y="31276773"/>
              <a:ext cx="1939284" cy="137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4" t="9582" r="40484" b="23523"/>
            <a:stretch/>
          </p:blipFill>
          <p:spPr bwMode="auto">
            <a:xfrm>
              <a:off x="21124679" y="32382342"/>
              <a:ext cx="1606121" cy="2005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Groupe 74"/>
          <p:cNvGrpSpPr/>
          <p:nvPr/>
        </p:nvGrpSpPr>
        <p:grpSpPr>
          <a:xfrm>
            <a:off x="568906" y="32467716"/>
            <a:ext cx="1543968" cy="1969994"/>
            <a:chOff x="19894920" y="31276773"/>
            <a:chExt cx="2835880" cy="3110763"/>
          </a:xfrm>
        </p:grpSpPr>
        <p:pic>
          <p:nvPicPr>
            <p:cNvPr id="78" name="Picture 7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" t="4962" r="4729" b="9903"/>
            <a:stretch/>
          </p:blipFill>
          <p:spPr bwMode="auto">
            <a:xfrm>
              <a:off x="19894920" y="31276773"/>
              <a:ext cx="1939284" cy="137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8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4" t="9582" r="40484" b="23523"/>
            <a:stretch/>
          </p:blipFill>
          <p:spPr bwMode="auto">
            <a:xfrm>
              <a:off x="21124679" y="32382342"/>
              <a:ext cx="1606121" cy="2005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e 49"/>
          <p:cNvGrpSpPr/>
          <p:nvPr/>
        </p:nvGrpSpPr>
        <p:grpSpPr>
          <a:xfrm>
            <a:off x="12062415" y="24540402"/>
            <a:ext cx="8625503" cy="11697508"/>
            <a:chOff x="11337202" y="24794772"/>
            <a:chExt cx="8625503" cy="11697508"/>
          </a:xfrm>
        </p:grpSpPr>
        <p:grpSp>
          <p:nvGrpSpPr>
            <p:cNvPr id="45" name="Groupe 44"/>
            <p:cNvGrpSpPr/>
            <p:nvPr/>
          </p:nvGrpSpPr>
          <p:grpSpPr>
            <a:xfrm>
              <a:off x="11337202" y="24794772"/>
              <a:ext cx="8625503" cy="11697508"/>
              <a:chOff x="11179547" y="24794772"/>
              <a:chExt cx="8625503" cy="11697508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26" t="3565" r="12405" b="90162"/>
              <a:stretch/>
            </p:blipFill>
            <p:spPr bwMode="auto">
              <a:xfrm>
                <a:off x="12115651" y="24794772"/>
                <a:ext cx="5748342" cy="318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e 42"/>
              <p:cNvGrpSpPr/>
              <p:nvPr/>
            </p:nvGrpSpPr>
            <p:grpSpPr>
              <a:xfrm>
                <a:off x="11179547" y="25376483"/>
                <a:ext cx="8238633" cy="5216311"/>
                <a:chOff x="11179547" y="25376483"/>
                <a:chExt cx="8238633" cy="5216311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8" t="7550" r="24341" b="9169"/>
                <a:stretch/>
              </p:blipFill>
              <p:spPr bwMode="auto">
                <a:xfrm>
                  <a:off x="11179547" y="25376483"/>
                  <a:ext cx="7431652" cy="5216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1" name="ZoneTexte 30"/>
                <p:cNvSpPr txBox="1"/>
                <p:nvPr/>
              </p:nvSpPr>
              <p:spPr>
                <a:xfrm>
                  <a:off x="15940166" y="25805488"/>
                  <a:ext cx="347801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/>
                    <a:t>No significant </a:t>
                  </a:r>
                </a:p>
                <a:p>
                  <a:pPr algn="ctr"/>
                  <a:r>
                    <a:rPr lang="en-GB" sz="2400" b="1" dirty="0" smtClean="0"/>
                    <a:t>differences</a:t>
                  </a:r>
                  <a:endParaRPr lang="en-GB" sz="2400" b="1" dirty="0"/>
                </a:p>
              </p:txBody>
            </p:sp>
          </p:grpSp>
          <p:grpSp>
            <p:nvGrpSpPr>
              <p:cNvPr id="44" name="Groupe 43"/>
              <p:cNvGrpSpPr/>
              <p:nvPr/>
            </p:nvGrpSpPr>
            <p:grpSpPr>
              <a:xfrm>
                <a:off x="11315475" y="30804024"/>
                <a:ext cx="8489575" cy="5688256"/>
                <a:chOff x="11315475" y="30804024"/>
                <a:chExt cx="8489575" cy="5688256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52" t="6265" r="27664" b="2720"/>
                <a:stretch/>
              </p:blipFill>
              <p:spPr bwMode="auto">
                <a:xfrm>
                  <a:off x="11315475" y="30804024"/>
                  <a:ext cx="7358788" cy="5688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2" name="Groupe 11"/>
                <p:cNvGrpSpPr/>
                <p:nvPr/>
              </p:nvGrpSpPr>
              <p:grpSpPr>
                <a:xfrm>
                  <a:off x="13780737" y="31069051"/>
                  <a:ext cx="2799410" cy="1348377"/>
                  <a:chOff x="13184857" y="31005989"/>
                  <a:chExt cx="2799410" cy="1348377"/>
                </a:xfrm>
              </p:grpSpPr>
              <p:pic>
                <p:nvPicPr>
                  <p:cNvPr id="87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690" t="14768" r="64966" b="75276"/>
                  <a:stretch/>
                </p:blipFill>
                <p:spPr bwMode="auto">
                  <a:xfrm>
                    <a:off x="13184857" y="31050908"/>
                    <a:ext cx="1329086" cy="12057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8" name="Picture 12" descr="http://www.arehn.asso.fr/dossiers/coccinelle/images/cyclecoccinell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913" t="7404" r="42893" b="75424"/>
                  <a:stretch/>
                </p:blipFill>
                <p:spPr bwMode="auto">
                  <a:xfrm>
                    <a:off x="14424164" y="31050908"/>
                    <a:ext cx="794118" cy="1144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7" name="Picture 23" descr="C:\Users\Thomas Lopes\Desktop\Sans titre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674" t="4086" r="87232" b="70909"/>
                  <a:stretch/>
                </p:blipFill>
                <p:spPr bwMode="auto">
                  <a:xfrm>
                    <a:off x="15303117" y="31005989"/>
                    <a:ext cx="681150" cy="13483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7087777" y="30829489"/>
                  <a:ext cx="1563004" cy="4198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/>
                    <a:t>**</a:t>
                  </a:r>
                  <a:endParaRPr lang="fr-FR" sz="2800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242046" y="33534690"/>
                  <a:ext cx="156300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/>
                    <a:t>*</a:t>
                  </a:r>
                  <a:endParaRPr lang="fr-FR" sz="2800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6705814" y="35273557"/>
                  <a:ext cx="1881321" cy="742153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pic>
          <p:nvPicPr>
            <p:cNvPr id="83" name="Picture 10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93" t="52178" b="35784"/>
            <a:stretch/>
          </p:blipFill>
          <p:spPr bwMode="auto">
            <a:xfrm rot="16200000">
              <a:off x="14558804" y="25770549"/>
              <a:ext cx="1510448" cy="1092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Groupe 79"/>
          <p:cNvGrpSpPr/>
          <p:nvPr/>
        </p:nvGrpSpPr>
        <p:grpSpPr>
          <a:xfrm>
            <a:off x="23417576" y="31382991"/>
            <a:ext cx="4971883" cy="4283108"/>
            <a:chOff x="23489584" y="31979826"/>
            <a:chExt cx="4971883" cy="4283108"/>
          </a:xfrm>
        </p:grpSpPr>
        <p:grpSp>
          <p:nvGrpSpPr>
            <p:cNvPr id="71" name="Groupe 70"/>
            <p:cNvGrpSpPr/>
            <p:nvPr/>
          </p:nvGrpSpPr>
          <p:grpSpPr>
            <a:xfrm>
              <a:off x="23795007" y="31979826"/>
              <a:ext cx="4178842" cy="3193981"/>
              <a:chOff x="23795007" y="32220456"/>
              <a:chExt cx="4178842" cy="3193981"/>
            </a:xfrm>
          </p:grpSpPr>
          <p:pic>
            <p:nvPicPr>
              <p:cNvPr id="90" name="Picture 5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90" t="14768" r="64966" b="75276"/>
              <a:stretch/>
            </p:blipFill>
            <p:spPr bwMode="auto">
              <a:xfrm>
                <a:off x="23795007" y="32328906"/>
                <a:ext cx="1329086" cy="1205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12" descr="http://www.arehn.asso.fr/dossiers/coccinelle/images/cyclecoccinelle.jpg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13" t="7404" r="42893" b="75424"/>
              <a:stretch/>
            </p:blipFill>
            <p:spPr bwMode="auto">
              <a:xfrm>
                <a:off x="25589972" y="33001553"/>
                <a:ext cx="794118" cy="1144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3" descr="C:\Users\Thomas Lopes\Desktop\Sans titre.png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4" t="4086" r="87232" b="70909"/>
              <a:stretch/>
            </p:blipFill>
            <p:spPr bwMode="auto">
              <a:xfrm>
                <a:off x="27038491" y="32220456"/>
                <a:ext cx="681150" cy="134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7" t="29899" r="8687" b="36351"/>
              <a:stretch/>
            </p:blipFill>
            <p:spPr bwMode="auto">
              <a:xfrm>
                <a:off x="23804319" y="34413346"/>
                <a:ext cx="1768350" cy="100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5" descr="C:\Users\Thomas Lopes\Desktop\Sans titre.png"/>
              <p:cNvPicPr>
                <a:picLocks noChangeAspect="1" noChangeArrowheads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70" t="19884" r="21517" b="35975"/>
              <a:stretch/>
            </p:blipFill>
            <p:spPr bwMode="auto">
              <a:xfrm>
                <a:off x="26313900" y="34015558"/>
                <a:ext cx="1659949" cy="1398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0" name="Groupe 69"/>
              <p:cNvGrpSpPr/>
              <p:nvPr/>
            </p:nvGrpSpPr>
            <p:grpSpPr>
              <a:xfrm>
                <a:off x="24108424" y="32292650"/>
                <a:ext cx="3547870" cy="2823584"/>
                <a:chOff x="21248792" y="35414437"/>
                <a:chExt cx="1484275" cy="1471545"/>
              </a:xfrm>
            </p:grpSpPr>
            <p:cxnSp>
              <p:nvCxnSpPr>
                <p:cNvPr id="60" name="Connecteur droit 59"/>
                <p:cNvCxnSpPr/>
                <p:nvPr/>
              </p:nvCxnSpPr>
              <p:spPr>
                <a:xfrm flipH="1">
                  <a:off x="21300004" y="35414437"/>
                  <a:ext cx="1433063" cy="143929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100"/>
                <p:cNvCxnSpPr/>
                <p:nvPr/>
              </p:nvCxnSpPr>
              <p:spPr>
                <a:xfrm>
                  <a:off x="21248792" y="35414437"/>
                  <a:ext cx="1472400" cy="14715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ZoneTexte 108"/>
            <p:cNvSpPr txBox="1"/>
            <p:nvPr/>
          </p:nvSpPr>
          <p:spPr>
            <a:xfrm>
              <a:off x="23489584" y="35431937"/>
              <a:ext cx="4971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No aphidophagous beneficials were observed</a:t>
              </a:r>
              <a:endParaRPr lang="en-GB" sz="2400" b="1" dirty="0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4914851" y="36453942"/>
            <a:ext cx="28507181" cy="1584168"/>
            <a:chOff x="1106414" y="36598214"/>
            <a:chExt cx="28507181" cy="1584168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62"/>
            <a:stretch/>
          </p:blipFill>
          <p:spPr bwMode="auto">
            <a:xfrm>
              <a:off x="1106414" y="36598214"/>
              <a:ext cx="1000125" cy="1295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ZoneTexte 113"/>
            <p:cNvSpPr txBox="1"/>
            <p:nvPr/>
          </p:nvSpPr>
          <p:spPr>
            <a:xfrm>
              <a:off x="2209122" y="37072389"/>
              <a:ext cx="2045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Main species collected in the traps for all experiments:</a:t>
              </a:r>
              <a:endParaRPr lang="en-GB" sz="2400" b="1" dirty="0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9161714" y="36982053"/>
              <a:ext cx="204518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2400" b="1" i="1" dirty="0" err="1" smtClean="0"/>
                <a:t>Aphidius</a:t>
              </a:r>
              <a:r>
                <a:rPr lang="en-GB" sz="2400" b="1" i="1" dirty="0" smtClean="0"/>
                <a:t> </a:t>
              </a:r>
              <a:r>
                <a:rPr lang="en-GB" sz="2400" b="1" i="1" dirty="0" err="1" smtClean="0"/>
                <a:t>gifuensis</a:t>
              </a:r>
              <a:r>
                <a:rPr lang="en-GB" sz="2400" b="1" i="1" dirty="0" smtClean="0"/>
                <a:t> </a:t>
              </a:r>
              <a:r>
                <a:rPr lang="en-GB" sz="2400" dirty="0" smtClean="0"/>
                <a:t>(Parasitoid) </a:t>
              </a:r>
              <a:r>
                <a:rPr lang="en-GB" sz="2400" b="1" dirty="0"/>
                <a:t>; </a:t>
              </a:r>
              <a:r>
                <a:rPr lang="en-GB" sz="2400" b="1" i="1" dirty="0" err="1"/>
                <a:t>Propylea</a:t>
              </a:r>
              <a:r>
                <a:rPr lang="en-GB" sz="2400" b="1" i="1" dirty="0"/>
                <a:t> </a:t>
              </a:r>
              <a:r>
                <a:rPr lang="en-GB" sz="2400" b="1" i="1" dirty="0" smtClean="0"/>
                <a:t>japonica </a:t>
              </a:r>
              <a:r>
                <a:rPr lang="en-GB" sz="2400" dirty="0" smtClean="0"/>
                <a:t>(Predator</a:t>
              </a:r>
              <a:r>
                <a:rPr lang="en-GB" sz="2400" dirty="0"/>
                <a:t>) </a:t>
              </a:r>
              <a:r>
                <a:rPr lang="en-GB" sz="2400" b="1" dirty="0"/>
                <a:t>; </a:t>
              </a:r>
              <a:r>
                <a:rPr lang="en-GB" sz="2400" b="1" i="1" dirty="0" err="1"/>
                <a:t>Harmonia</a:t>
              </a:r>
              <a:r>
                <a:rPr lang="en-GB" sz="2400" b="1" i="1" dirty="0"/>
                <a:t> </a:t>
              </a:r>
              <a:r>
                <a:rPr lang="en-GB" sz="2400" b="1" i="1" dirty="0" err="1" smtClean="0"/>
                <a:t>axyridis</a:t>
              </a:r>
              <a:r>
                <a:rPr lang="en-GB" sz="2400" b="1" i="1" dirty="0" smtClean="0"/>
                <a:t> </a:t>
              </a:r>
              <a:r>
                <a:rPr lang="en-GB" sz="2400" dirty="0" smtClean="0"/>
                <a:t>(Predator)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2400" dirty="0" smtClean="0"/>
                <a:t>Few hoverflies and lacewings were trapped     </a:t>
              </a:r>
              <a:endParaRPr lang="en-GB" sz="2400" dirty="0"/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21548699" y="24473749"/>
            <a:ext cx="7617890" cy="6442140"/>
            <a:chOff x="21548699" y="24724409"/>
            <a:chExt cx="7617890" cy="6442140"/>
          </a:xfrm>
        </p:grpSpPr>
        <p:grpSp>
          <p:nvGrpSpPr>
            <p:cNvPr id="48" name="Groupe 47"/>
            <p:cNvGrpSpPr/>
            <p:nvPr/>
          </p:nvGrpSpPr>
          <p:grpSpPr>
            <a:xfrm>
              <a:off x="21548699" y="25304247"/>
              <a:ext cx="7617890" cy="5862302"/>
              <a:chOff x="21347633" y="25304247"/>
              <a:chExt cx="7617890" cy="5862302"/>
            </a:xfrm>
          </p:grpSpPr>
          <p:pic>
            <p:nvPicPr>
              <p:cNvPr id="47" name="Picture 12"/>
              <p:cNvPicPr>
                <a:picLocks noChangeAspect="1" noChangeArrowheads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" t="21948" r="34757" b="800"/>
              <a:stretch/>
            </p:blipFill>
            <p:spPr bwMode="auto">
              <a:xfrm>
                <a:off x="21347633" y="25304247"/>
                <a:ext cx="7473874" cy="5862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10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93" t="52178" b="35784"/>
              <a:stretch/>
            </p:blipFill>
            <p:spPr bwMode="auto">
              <a:xfrm rot="16200000">
                <a:off x="24783940" y="25700248"/>
                <a:ext cx="1510448" cy="1092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5" name="ZoneTexte 84"/>
              <p:cNvSpPr txBox="1"/>
              <p:nvPr/>
            </p:nvSpPr>
            <p:spPr>
              <a:xfrm>
                <a:off x="25487509" y="25819335"/>
                <a:ext cx="3478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/>
                  <a:t>No significant </a:t>
                </a:r>
              </a:p>
              <a:p>
                <a:pPr algn="ctr"/>
                <a:r>
                  <a:rPr lang="en-GB" sz="2400" b="1" dirty="0" smtClean="0"/>
                  <a:t>differences</a:t>
                </a:r>
                <a:endParaRPr lang="en-GB" sz="2400" b="1" dirty="0"/>
              </a:p>
            </p:txBody>
          </p:sp>
        </p:grpSp>
        <p:pic>
          <p:nvPicPr>
            <p:cNvPr id="94" name="Picture 17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5" t="6616" r="35797" b="86767"/>
            <a:stretch/>
          </p:blipFill>
          <p:spPr bwMode="auto">
            <a:xfrm>
              <a:off x="24285003" y="24724409"/>
              <a:ext cx="3553055" cy="375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25923431" y="9648977"/>
            <a:ext cx="3533775" cy="2529871"/>
            <a:chOff x="25984200" y="9663381"/>
            <a:chExt cx="3533775" cy="252987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9" t="27301" r="13658" b="3845"/>
            <a:stretch/>
          </p:blipFill>
          <p:spPr bwMode="auto">
            <a:xfrm>
              <a:off x="25984200" y="9786730"/>
              <a:ext cx="3533775" cy="240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28746109" y="9663381"/>
              <a:ext cx="276464" cy="407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6520582" y="9663381"/>
              <a:ext cx="276464" cy="407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79978" y="25276129"/>
            <a:ext cx="410631" cy="4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4392968" y="30753551"/>
            <a:ext cx="410631" cy="4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13992383" y="25327290"/>
            <a:ext cx="410631" cy="4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14034432" y="30674504"/>
            <a:ext cx="410631" cy="4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457</Words>
  <Application>Microsoft Office PowerPoint</Application>
  <PresentationFormat>Personnalisé</PresentationFormat>
  <Paragraphs>59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mendes lopes thomas</dc:creator>
  <cp:lastModifiedBy>mendes lopes thomas</cp:lastModifiedBy>
  <cp:revision>297</cp:revision>
  <dcterms:created xsi:type="dcterms:W3CDTF">2013-10-16T10:07:38Z</dcterms:created>
  <dcterms:modified xsi:type="dcterms:W3CDTF">2014-03-31T07:34:27Z</dcterms:modified>
</cp:coreProperties>
</file>