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30279975" cy="42808525"/>
  <p:notesSz cx="6797675" cy="9926638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CC0000"/>
    <a:srgbClr val="008000"/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928" autoAdjust="0"/>
    <p:restoredTop sz="98908" autoAdjust="0"/>
  </p:normalViewPr>
  <p:slideViewPr>
    <p:cSldViewPr snapToGrid="0">
      <p:cViewPr>
        <p:scale>
          <a:sx n="33" d="100"/>
          <a:sy n="33" d="100"/>
        </p:scale>
        <p:origin x="-372" y="4182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71E5-0762-4B1D-ABD5-956842E782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B774-86C3-4D17-AAF2-F1C72C2A3D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3538" y="1714500"/>
            <a:ext cx="6811962" cy="365267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4475" y="1714500"/>
            <a:ext cx="20286663" cy="365267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DC38-A66A-4776-B142-479DD4648D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F7E6-BA50-40A1-A5F8-034D46A803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61E20-AD13-4C47-AA09-C690652FEA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4475" y="9988550"/>
            <a:ext cx="13549313" cy="2825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16188" y="9988550"/>
            <a:ext cx="13549312" cy="2825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EB5C-53CB-490C-828A-F987EB0C43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DEFF-4D06-482B-BD36-01EF4A53AA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45A3-FFFF-460D-909D-B88FEAA67B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66FC7-D41C-4019-9E66-026DF0ABD3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B083C-A52E-4B5B-B2DC-15CD9E29B0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474B-93FE-4F7A-8133-6E7328FAF9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736" tIns="211868" rIns="423736" bIns="211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8550"/>
            <a:ext cx="27251025" cy="282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736" tIns="211868" rIns="423736" bIns="211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82650"/>
            <a:ext cx="70643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36" tIns="211868" rIns="423736" bIns="211868" numCol="1" anchor="t" anchorCtr="0" compatLnSpc="1">
            <a:prstTxWarp prst="textNoShape">
              <a:avLst/>
            </a:prstTxWarp>
          </a:bodyPr>
          <a:lstStyle>
            <a:lvl1pPr algn="l">
              <a:defRPr sz="6500" i="0" u="none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82650"/>
            <a:ext cx="95885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36" tIns="211868" rIns="423736" bIns="211868" numCol="1" anchor="t" anchorCtr="0" compatLnSpc="1">
            <a:prstTxWarp prst="textNoShape">
              <a:avLst/>
            </a:prstTxWarp>
          </a:bodyPr>
          <a:lstStyle>
            <a:lvl1pPr algn="ctr">
              <a:defRPr sz="6500" i="0" u="none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82650"/>
            <a:ext cx="70643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36" tIns="211868" rIns="423736" bIns="211868" numCol="1" anchor="t" anchorCtr="0" compatLnSpc="1">
            <a:prstTxWarp prst="textNoShape">
              <a:avLst/>
            </a:prstTxWarp>
          </a:bodyPr>
          <a:lstStyle>
            <a:lvl1pPr>
              <a:defRPr sz="6500" i="0" u="none">
                <a:latin typeface="Arial" charset="0"/>
              </a:defRPr>
            </a:lvl1pPr>
          </a:lstStyle>
          <a:p>
            <a:pPr>
              <a:defRPr/>
            </a:pPr>
            <a:fld id="{51764CED-1277-487F-8337-E618604972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862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3862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2pPr>
      <a:lvl3pPr algn="ctr" defTabSz="423862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3pPr>
      <a:lvl4pPr algn="ctr" defTabSz="423862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4pPr>
      <a:lvl5pPr algn="ctr" defTabSz="423862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5pPr>
      <a:lvl6pPr marL="457200" algn="ctr" defTabSz="4238625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6pPr>
      <a:lvl7pPr marL="914400" algn="ctr" defTabSz="4238625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7pPr>
      <a:lvl8pPr marL="1371600" algn="ctr" defTabSz="4238625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8pPr>
      <a:lvl9pPr marL="1828800" algn="ctr" defTabSz="4238625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9pPr>
    </p:titleStyle>
    <p:bodyStyle>
      <a:lvl1pPr marL="1589088" indent="-1589088" algn="l" defTabSz="4238625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43288" indent="-1323975" algn="l" defTabSz="4238625" rtl="0" eaLnBrk="0" fontAlgn="base" hangingPunct="0">
        <a:spcBef>
          <a:spcPct val="20000"/>
        </a:spcBef>
        <a:spcAft>
          <a:spcPct val="0"/>
        </a:spcAft>
        <a:buChar char="–"/>
        <a:defRPr sz="13000">
          <a:solidFill>
            <a:schemeClr val="tx1"/>
          </a:solidFill>
          <a:latin typeface="+mn-lt"/>
        </a:defRPr>
      </a:lvl2pPr>
      <a:lvl3pPr marL="5297488" indent="-1058863" algn="l" defTabSz="4238625" rtl="0" eaLnBrk="0" fontAlgn="base" hangingPunct="0">
        <a:spcBef>
          <a:spcPct val="20000"/>
        </a:spcBef>
        <a:spcAft>
          <a:spcPct val="0"/>
        </a:spcAft>
        <a:buChar char="•"/>
        <a:defRPr sz="11100">
          <a:solidFill>
            <a:schemeClr val="tx1"/>
          </a:solidFill>
          <a:latin typeface="+mn-lt"/>
        </a:defRPr>
      </a:lvl3pPr>
      <a:lvl4pPr marL="7415213" indent="-1060450" algn="l" defTabSz="4238625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534525" indent="-1060450" algn="l" defTabSz="4238625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9991725" indent="-1060450" algn="l" defTabSz="4238625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448925" indent="-1060450" algn="l" defTabSz="4238625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0906125" indent="-1060450" algn="l" defTabSz="4238625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363325" indent="-1060450" algn="l" defTabSz="4238625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5.pn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 Box 9"/>
          <p:cNvSpPr txBox="1">
            <a:spLocks noChangeArrowheads="1"/>
          </p:cNvSpPr>
          <p:nvPr/>
        </p:nvSpPr>
        <p:spPr bwMode="auto">
          <a:xfrm>
            <a:off x="971551" y="22829838"/>
            <a:ext cx="28832174" cy="134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44" tIns="45272" rIns="90544" bIns="45272">
            <a:spAutoFit/>
          </a:bodyPr>
          <a:lstStyle/>
          <a:p>
            <a:pPr algn="l" defTabSz="4238625">
              <a:spcBef>
                <a:spcPct val="50000"/>
              </a:spcBef>
              <a:spcAft>
                <a:spcPct val="50000"/>
              </a:spcAft>
            </a:pPr>
            <a:r>
              <a:rPr lang="en-US" sz="4400" b="1" i="0" u="none" dirty="0" smtClean="0">
                <a:solidFill>
                  <a:schemeClr val="accent2"/>
                </a:solidFill>
              </a:rPr>
              <a:t>Results</a:t>
            </a:r>
          </a:p>
          <a:p>
            <a:pPr algn="just" defTabSz="4238625"/>
            <a:r>
              <a:rPr lang="en-US" sz="3500" i="0" u="none" dirty="0" smtClean="0"/>
              <a:t>- </a:t>
            </a:r>
            <a:r>
              <a:rPr lang="en-US" sz="3500" i="0" u="none" dirty="0" err="1" smtClean="0"/>
              <a:t>Localisation</a:t>
            </a:r>
            <a:r>
              <a:rPr lang="en-US" sz="3500" i="0" u="none" dirty="0" smtClean="0"/>
              <a:t> zone :</a:t>
            </a:r>
          </a:p>
          <a:p>
            <a:pPr algn="just" defTabSz="4238625"/>
            <a:r>
              <a:rPr lang="en-US" sz="3500" i="0" u="none" dirty="0" smtClean="0"/>
              <a:t>     Fracturing pattern and extension as </a:t>
            </a:r>
            <a:r>
              <a:rPr lang="en-US" sz="3500" u="none" dirty="0" smtClean="0"/>
              <a:t>in situ</a:t>
            </a:r>
            <a:r>
              <a:rPr lang="en-US" sz="3500" i="0" u="none" dirty="0" smtClean="0"/>
              <a:t>. </a:t>
            </a:r>
            <a:r>
              <a:rPr lang="en-US" sz="3500" i="0" u="none" dirty="0" err="1" smtClean="0"/>
              <a:t>Localisation</a:t>
            </a:r>
            <a:r>
              <a:rPr lang="en-US" sz="3500" i="0" u="none" dirty="0" smtClean="0"/>
              <a:t> bands appear during excavation. </a:t>
            </a:r>
          </a:p>
          <a:p>
            <a:pPr algn="just" defTabSz="4238625"/>
            <a:r>
              <a:rPr lang="en-US" sz="3500" i="0" u="none" dirty="0" smtClean="0"/>
              <a:t>     Chevron fractures concentrated above the gallery due to the anisotropic stress state. </a:t>
            </a:r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3500" i="0" u="none" dirty="0" smtClean="0"/>
          </a:p>
          <a:p>
            <a:pPr algn="just" defTabSz="4238625"/>
            <a:endParaRPr lang="en-US" sz="2000" i="0" u="none" dirty="0" smtClean="0"/>
          </a:p>
          <a:p>
            <a:pPr algn="just" defTabSz="4238625"/>
            <a:r>
              <a:rPr lang="en-US" sz="3500" i="0" u="none" dirty="0" smtClean="0"/>
              <a:t>- Convergence :		                            - Pore water pressure :		- Plasticity zone :</a:t>
            </a:r>
          </a:p>
          <a:p>
            <a:pPr algn="just" defTabSz="4238625"/>
            <a:r>
              <a:rPr lang="en-US" sz="3500" i="0" u="none" dirty="0" smtClean="0"/>
              <a:t>     Anisotropic because of the shear strain </a:t>
            </a:r>
            <a:r>
              <a:rPr lang="en-US" sz="3500" i="0" u="none" dirty="0" err="1" smtClean="0"/>
              <a:t>localisation</a:t>
            </a:r>
            <a:r>
              <a:rPr lang="en-US" sz="3500" i="0" u="none" dirty="0" smtClean="0"/>
              <a:t>.               Influence of the </a:t>
            </a:r>
            <a:r>
              <a:rPr lang="en-US" sz="3500" i="0" u="none" dirty="0" err="1" smtClean="0"/>
              <a:t>localisation</a:t>
            </a:r>
            <a:r>
              <a:rPr lang="en-US" sz="3500" i="0" u="none" dirty="0" smtClean="0"/>
              <a:t> bands	     Ventilation inhibits the </a:t>
            </a:r>
            <a:r>
              <a:rPr lang="en-US" sz="3500" i="0" u="none" dirty="0" err="1" smtClean="0"/>
              <a:t>localisation</a:t>
            </a:r>
            <a:endParaRPr lang="en-US" sz="3500" i="0" u="none" dirty="0" smtClean="0"/>
          </a:p>
          <a:p>
            <a:pPr algn="just" defTabSz="4238625"/>
            <a:r>
              <a:rPr lang="en-US" sz="3500" i="0" u="none" dirty="0" smtClean="0"/>
              <a:t>     Ventilation limits the convergence after excavation.                Influence of the ventilation.	     close to the gallery.</a:t>
            </a:r>
          </a:p>
          <a:p>
            <a:pPr algn="just" defTabSz="4238625"/>
            <a:r>
              <a:rPr lang="en-US" sz="3500" i="0" u="none" dirty="0" smtClean="0"/>
              <a:t>     Good matching in the vertical direction.</a:t>
            </a:r>
          </a:p>
        </p:txBody>
      </p:sp>
      <p:grpSp>
        <p:nvGrpSpPr>
          <p:cNvPr id="181" name="Group 180"/>
          <p:cNvGrpSpPr>
            <a:grpSpLocks noChangeAspect="1"/>
          </p:cNvGrpSpPr>
          <p:nvPr/>
        </p:nvGrpSpPr>
        <p:grpSpPr>
          <a:xfrm>
            <a:off x="10531005" y="26700284"/>
            <a:ext cx="4661005" cy="4680000"/>
            <a:chOff x="10673880" y="26986034"/>
            <a:chExt cx="4204912" cy="4222050"/>
          </a:xfrm>
        </p:grpSpPr>
        <p:pic>
          <p:nvPicPr>
            <p:cNvPr id="1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00442" y="26986034"/>
              <a:ext cx="4078350" cy="3988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" name="TextBox 165"/>
            <p:cNvSpPr txBox="1"/>
            <p:nvPr/>
          </p:nvSpPr>
          <p:spPr>
            <a:xfrm>
              <a:off x="12015152" y="30746419"/>
              <a:ext cx="231918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0" u="none" smtClean="0"/>
                <a:t>d = 4.6 m</a:t>
              </a:r>
              <a:endParaRPr lang="en-US" sz="2400" i="0" u="none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0673880" y="27760354"/>
              <a:ext cx="1611093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i="0" u="none" dirty="0" smtClean="0"/>
                <a:t>Shear fractures</a:t>
              </a:r>
            </a:p>
            <a:p>
              <a:pPr algn="l"/>
              <a:endParaRPr lang="en-US" sz="2400" i="0" u="none" dirty="0" smtClean="0"/>
            </a:p>
            <a:p>
              <a:pPr algn="l"/>
              <a:r>
                <a:rPr lang="en-US" sz="2400" i="0" u="none" dirty="0" smtClean="0"/>
                <a:t>Mixed fractures</a:t>
              </a:r>
              <a:endParaRPr lang="en-US" sz="2400" i="0" u="none" dirty="0"/>
            </a:p>
          </p:txBody>
        </p:sp>
        <p:cxnSp>
          <p:nvCxnSpPr>
            <p:cNvPr id="169" name="Straight Connector 168"/>
            <p:cNvCxnSpPr/>
            <p:nvPr/>
          </p:nvCxnSpPr>
          <p:spPr bwMode="auto">
            <a:xfrm>
              <a:off x="10767371" y="27688684"/>
              <a:ext cx="900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10767375" y="28737993"/>
              <a:ext cx="900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30" name="Table 129"/>
          <p:cNvGraphicFramePr>
            <a:graphicFrameLocks noGrp="1"/>
          </p:cNvGraphicFramePr>
          <p:nvPr/>
        </p:nvGraphicFramePr>
        <p:xfrm>
          <a:off x="1390652" y="25723571"/>
          <a:ext cx="7743825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275"/>
                <a:gridCol w="2581275"/>
                <a:gridCol w="2581275"/>
              </a:tblGrid>
              <a:tr h="236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fr-FR" sz="2400" b="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fr-FR" sz="2400" b="0" i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fr-FR" sz="2400" b="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fr-FR" sz="2400" b="0" i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1000 </a:t>
                      </a:r>
                      <a:r>
                        <a:rPr lang="fr-FR" sz="2400" b="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fr-FR" sz="2400" b="0" i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10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BE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FR" sz="2000" b="0" i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fr-F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0.2</a:t>
                      </a:r>
                      <a:endParaRPr lang="fr-FR" sz="2000" b="0" i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BE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FR" sz="2000" b="0" i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fr-F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0.0</a:t>
                      </a:r>
                      <a:endParaRPr lang="fr-BE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BE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FR" sz="2000" b="0" i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fr-F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0.0</a:t>
                      </a:r>
                      <a:endParaRPr lang="fr-FR" sz="2000" b="0" i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33" name="Text Box 2"/>
          <p:cNvSpPr txBox="1">
            <a:spLocks noChangeArrowheads="1"/>
          </p:cNvSpPr>
          <p:nvPr/>
        </p:nvSpPr>
        <p:spPr bwMode="auto">
          <a:xfrm>
            <a:off x="685799" y="41138475"/>
            <a:ext cx="295941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238625">
              <a:tabLst>
                <a:tab pos="2428875" algn="l"/>
              </a:tabLst>
            </a:pP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References :	[</a:t>
            </a:r>
            <a:r>
              <a:rPr lang="en-US" sz="2500" u="none" dirty="0">
                <a:solidFill>
                  <a:srgbClr val="000080"/>
                </a:solidFill>
                <a:latin typeface="Verdana" pitchFamily="34" charset="0"/>
              </a:rPr>
              <a:t>1] 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Armand G,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Leveau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F, Nussbaum C, de La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Vaissiere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R,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Noiret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A,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Jaeggi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D,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Landrein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P,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Righini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C (2013 in press) Geometry and properties of the excavation induced </a:t>
            </a:r>
          </a:p>
          <a:p>
            <a:pPr algn="l" defTabSz="4238625">
              <a:tabLst>
                <a:tab pos="2428875" algn="l"/>
              </a:tabLst>
            </a:pP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	fractures at the Meuse/Haute-Marne URL drifts. Rock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Mech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Rock Eng</a:t>
            </a:r>
          </a:p>
          <a:p>
            <a:pPr algn="l" defTabSz="4238625">
              <a:tabLst>
                <a:tab pos="2428875" algn="l"/>
              </a:tabLst>
            </a:pP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	[2] Collin F,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Chambon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R, Charlier R (2006) A finite element method for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poro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mechanical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modelling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of geotechnical problems using local second gradient models. 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Int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J </a:t>
            </a:r>
          </a:p>
          <a:p>
            <a:pPr algn="l" defTabSz="4238625">
              <a:tabLst>
                <a:tab pos="2428875" algn="l"/>
              </a:tabLst>
            </a:pP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	</a:t>
            </a:r>
            <a:r>
              <a:rPr lang="en-US" sz="2500" u="none" dirty="0" err="1" smtClean="0">
                <a:solidFill>
                  <a:srgbClr val="000080"/>
                </a:solidFill>
                <a:latin typeface="Verdana" pitchFamily="34" charset="0"/>
              </a:rPr>
              <a:t>Numer</a:t>
            </a:r>
            <a:r>
              <a:rPr lang="en-US" sz="2500" u="none" dirty="0" smtClean="0">
                <a:solidFill>
                  <a:srgbClr val="000080"/>
                </a:solidFill>
                <a:latin typeface="Verdana" pitchFamily="34" charset="0"/>
              </a:rPr>
              <a:t> Meth Eng 65(11):1749–1772</a:t>
            </a:r>
          </a:p>
        </p:txBody>
      </p:sp>
      <p:sp>
        <p:nvSpPr>
          <p:cNvPr id="1034" name="Text Box 3"/>
          <p:cNvSpPr txBox="1">
            <a:spLocks noChangeArrowheads="1"/>
          </p:cNvSpPr>
          <p:nvPr/>
        </p:nvSpPr>
        <p:spPr bwMode="auto">
          <a:xfrm>
            <a:off x="3771900" y="330200"/>
            <a:ext cx="23031450" cy="341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2" tIns="45489" rIns="90982" bIns="45489">
            <a:spAutoFit/>
          </a:bodyPr>
          <a:lstStyle/>
          <a:p>
            <a:pPr algn="ctr" defTabSz="4135438">
              <a:spcBef>
                <a:spcPct val="50000"/>
              </a:spcBef>
            </a:pPr>
            <a:r>
              <a:rPr lang="en-US" sz="6000" b="1" i="0" u="none" dirty="0">
                <a:solidFill>
                  <a:schemeClr val="accent2"/>
                </a:solidFill>
              </a:rPr>
              <a:t>Damage zone </a:t>
            </a:r>
            <a:r>
              <a:rPr lang="en-US" sz="6000" b="1" i="0" u="none" dirty="0" err="1">
                <a:solidFill>
                  <a:schemeClr val="accent2"/>
                </a:solidFill>
              </a:rPr>
              <a:t>modelling</a:t>
            </a:r>
            <a:r>
              <a:rPr lang="en-US" sz="6000" b="1" i="0" u="none" dirty="0">
                <a:solidFill>
                  <a:schemeClr val="accent2"/>
                </a:solidFill>
              </a:rPr>
              <a:t> due to underground drilling in unsaturated </a:t>
            </a:r>
            <a:r>
              <a:rPr lang="en-US" sz="6000" b="1" i="0" u="none" dirty="0" err="1">
                <a:solidFill>
                  <a:schemeClr val="accent2"/>
                </a:solidFill>
              </a:rPr>
              <a:t>argilaceous</a:t>
            </a:r>
            <a:r>
              <a:rPr lang="en-US" sz="6000" b="1" i="0" u="none" dirty="0">
                <a:solidFill>
                  <a:schemeClr val="accent2"/>
                </a:solidFill>
              </a:rPr>
              <a:t> rock </a:t>
            </a:r>
            <a:r>
              <a:rPr lang="en-US" sz="6000" b="1" i="0" u="none" dirty="0" smtClean="0">
                <a:solidFill>
                  <a:schemeClr val="accent2"/>
                </a:solidFill>
              </a:rPr>
              <a:t>with </a:t>
            </a:r>
            <a:r>
              <a:rPr lang="en-US" sz="6000" b="1" i="0" u="none" dirty="0">
                <a:solidFill>
                  <a:schemeClr val="accent2"/>
                </a:solidFill>
              </a:rPr>
              <a:t>shear strain </a:t>
            </a:r>
            <a:r>
              <a:rPr lang="en-US" sz="6000" b="1" i="0" u="none" dirty="0" err="1" smtClean="0">
                <a:solidFill>
                  <a:schemeClr val="accent2"/>
                </a:solidFill>
              </a:rPr>
              <a:t>localisation</a:t>
            </a:r>
            <a:endParaRPr lang="en-US" sz="6000" b="1" i="0" u="none" dirty="0" smtClean="0">
              <a:solidFill>
                <a:srgbClr val="0000FF"/>
              </a:solidFill>
            </a:endParaRPr>
          </a:p>
          <a:p>
            <a:pPr algn="ctr" defTabSz="4135438">
              <a:lnSpc>
                <a:spcPct val="70000"/>
              </a:lnSpc>
              <a:spcBef>
                <a:spcPct val="50000"/>
              </a:spcBef>
            </a:pPr>
            <a:endParaRPr lang="en-US" sz="1000" b="1" i="0" u="none" dirty="0" smtClean="0">
              <a:solidFill>
                <a:srgbClr val="0000FF"/>
              </a:solidFill>
            </a:endParaRPr>
          </a:p>
          <a:p>
            <a:pPr algn="ctr" defTabSz="4135438">
              <a:lnSpc>
                <a:spcPct val="70000"/>
              </a:lnSpc>
              <a:spcBef>
                <a:spcPct val="50000"/>
              </a:spcBef>
            </a:pPr>
            <a:r>
              <a:rPr lang="en-US" sz="4000" i="0" u="none" dirty="0" smtClean="0"/>
              <a:t>B</a:t>
            </a:r>
            <a:r>
              <a:rPr lang="en-US" sz="4000" i="0" u="none" dirty="0"/>
              <a:t>. Pardoen</a:t>
            </a:r>
            <a:r>
              <a:rPr lang="en-US" sz="4000" i="0" u="none" baseline="30000" dirty="0"/>
              <a:t>1</a:t>
            </a:r>
            <a:r>
              <a:rPr lang="en-US" sz="4000" i="0" u="none" dirty="0"/>
              <a:t>, S. Levasseur, F. Collin, </a:t>
            </a:r>
            <a:r>
              <a:rPr lang="en-US" sz="4000" i="0" u="none" dirty="0" err="1"/>
              <a:t>ULg</a:t>
            </a:r>
            <a:r>
              <a:rPr lang="en-US" sz="4000" i="0" u="none" dirty="0"/>
              <a:t>, </a:t>
            </a:r>
            <a:r>
              <a:rPr lang="en-US" sz="4000" i="0" u="none" dirty="0" smtClean="0"/>
              <a:t>Belgium</a:t>
            </a:r>
          </a:p>
          <a:p>
            <a:pPr algn="ctr" defTabSz="4135438">
              <a:lnSpc>
                <a:spcPct val="70000"/>
              </a:lnSpc>
              <a:spcBef>
                <a:spcPct val="50000"/>
              </a:spcBef>
            </a:pPr>
            <a:r>
              <a:rPr lang="en-US" sz="3000" i="0" u="none" baseline="30000" dirty="0" smtClean="0"/>
              <a:t>1</a:t>
            </a:r>
            <a:r>
              <a:rPr lang="en-US" sz="3000" i="0" u="none" dirty="0" smtClean="0"/>
              <a:t>FRIA, F.R.S.-FNRS scholarship holder, b.pardoen@ulg.ac.be</a:t>
            </a:r>
            <a:endParaRPr lang="en-US" sz="3000" i="0" u="none" dirty="0"/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04887" y="9879013"/>
            <a:ext cx="29275087" cy="53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44" tIns="45272" rIns="90544" bIns="45272">
            <a:spAutoFit/>
          </a:bodyPr>
          <a:lstStyle/>
          <a:p>
            <a:pPr algn="l" defTabSz="4238625">
              <a:spcBef>
                <a:spcPct val="50000"/>
              </a:spcBef>
              <a:spcAft>
                <a:spcPct val="50000"/>
              </a:spcAft>
            </a:pPr>
            <a:r>
              <a:rPr lang="en-US" sz="4400" b="1" i="0" u="none" dirty="0" smtClean="0">
                <a:solidFill>
                  <a:schemeClr val="accent2"/>
                </a:solidFill>
              </a:rPr>
              <a:t>Constitutive models</a:t>
            </a:r>
          </a:p>
          <a:p>
            <a:pPr algn="just" defTabSz="4238625">
              <a:spcAft>
                <a:spcPts val="600"/>
              </a:spcAft>
            </a:pPr>
            <a:r>
              <a:rPr lang="en-US" sz="3500" i="0" u="none" dirty="0" smtClean="0"/>
              <a:t>A </a:t>
            </a:r>
            <a:r>
              <a:rPr lang="en-US" sz="3500" i="0" u="none" dirty="0" err="1" smtClean="0"/>
              <a:t>regularisation</a:t>
            </a:r>
            <a:r>
              <a:rPr lang="en-US" sz="3500" i="0" u="none" dirty="0" smtClean="0"/>
              <a:t> method is required to correctly                 Recent </a:t>
            </a:r>
            <a:r>
              <a:rPr lang="en-US" sz="3500" i="0" u="none" dirty="0"/>
              <a:t>improvements : </a:t>
            </a:r>
            <a:r>
              <a:rPr lang="en-US" sz="3500" i="0" u="none" dirty="0" smtClean="0"/>
              <a:t>		</a:t>
            </a:r>
            <a:r>
              <a:rPr lang="en-US" sz="3500" i="0" u="none" dirty="0" err="1" smtClean="0"/>
              <a:t>Elasto</a:t>
            </a:r>
            <a:r>
              <a:rPr lang="en-US" sz="3500" i="0" u="none" dirty="0" smtClean="0"/>
              <a:t>-plastic internal friction model. </a:t>
            </a:r>
          </a:p>
          <a:p>
            <a:pPr algn="just" defTabSz="4238625">
              <a:spcAft>
                <a:spcPts val="600"/>
              </a:spcAft>
            </a:pPr>
            <a:r>
              <a:rPr lang="en-US" sz="3500" i="0" u="none" dirty="0" smtClean="0"/>
              <a:t>model the shear strain </a:t>
            </a:r>
            <a:r>
              <a:rPr lang="en-US" sz="3500" i="0" u="none" dirty="0" err="1" smtClean="0"/>
              <a:t>localisation</a:t>
            </a:r>
            <a:r>
              <a:rPr lang="en-US" sz="3500" i="0" u="none" dirty="0" smtClean="0"/>
              <a:t>. The coupled                - unsaturated condition (p</a:t>
            </a:r>
            <a:r>
              <a:rPr lang="en-US" sz="3500" i="0" u="none" baseline="-25000" dirty="0" smtClean="0"/>
              <a:t>g</a:t>
            </a:r>
            <a:r>
              <a:rPr lang="en-US" sz="3500" i="0" u="none" dirty="0" smtClean="0"/>
              <a:t>=</a:t>
            </a:r>
            <a:r>
              <a:rPr lang="en-US" sz="3500" i="0" u="none" dirty="0" err="1" smtClean="0"/>
              <a:t>cst</a:t>
            </a:r>
            <a:r>
              <a:rPr lang="en-US" sz="3500" i="0" u="none" dirty="0" smtClean="0"/>
              <a:t>)	</a:t>
            </a:r>
            <a:r>
              <a:rPr lang="en-US" sz="3500" i="0" u="none" dirty="0" err="1" smtClean="0"/>
              <a:t>Drucker-Prager</a:t>
            </a:r>
            <a:r>
              <a:rPr lang="en-US" sz="3500" i="0" u="none" dirty="0" smtClean="0"/>
              <a:t>  yield surface </a:t>
            </a:r>
          </a:p>
          <a:p>
            <a:pPr algn="just" defTabSz="4238625">
              <a:spcAft>
                <a:spcPts val="600"/>
              </a:spcAft>
            </a:pPr>
            <a:r>
              <a:rPr lang="en-US" sz="3500" i="0" u="none" dirty="0" smtClean="0"/>
              <a:t>second gradient local model [2] is chosen.                         </a:t>
            </a:r>
            <a:r>
              <a:rPr lang="en-US" sz="3500" i="0" u="none" dirty="0"/>
              <a:t>- compressibility of the solid grain </a:t>
            </a:r>
            <a:r>
              <a:rPr lang="en-US" sz="3500" i="0" u="none" dirty="0" smtClean="0"/>
              <a:t>skeleton	with </a:t>
            </a:r>
            <a:r>
              <a:rPr lang="en-US" sz="3500" i="0" u="none" dirty="0" smtClean="0">
                <a:latin typeface="Times New Roman"/>
                <a:cs typeface="Times New Roman"/>
              </a:rPr>
              <a:t>φ </a:t>
            </a:r>
            <a:r>
              <a:rPr lang="en-US" sz="3500" i="0" u="none" dirty="0" smtClean="0"/>
              <a:t>hardening and c softening.</a:t>
            </a:r>
            <a:endParaRPr lang="en-US" sz="3500" i="0" u="none" dirty="0"/>
          </a:p>
          <a:p>
            <a:pPr algn="just" defTabSz="4238625">
              <a:spcAft>
                <a:spcPts val="600"/>
              </a:spcAft>
            </a:pPr>
            <a:r>
              <a:rPr lang="en-US" sz="3500" i="0" u="none" dirty="0" smtClean="0"/>
              <a:t>The balance equations are :	                       </a:t>
            </a:r>
            <a:r>
              <a:rPr lang="en-US" sz="3500" i="0" u="none" dirty="0"/>
              <a:t>- permeability </a:t>
            </a:r>
            <a:r>
              <a:rPr lang="en-US" sz="3500" i="0" u="none" dirty="0" smtClean="0"/>
              <a:t>anisotropy</a:t>
            </a:r>
            <a:endParaRPr lang="en-US" sz="3500" i="0" u="none" dirty="0"/>
          </a:p>
          <a:p>
            <a:pPr algn="just" defTabSz="4238625">
              <a:spcAft>
                <a:spcPts val="600"/>
              </a:spcAft>
            </a:pPr>
            <a:endParaRPr lang="en-US" sz="3500" i="0" u="none" dirty="0"/>
          </a:p>
          <a:p>
            <a:pPr algn="just" defTabSz="4238625">
              <a:spcAft>
                <a:spcPts val="600"/>
              </a:spcAft>
            </a:pPr>
            <a:endParaRPr lang="en-US" sz="3500" i="0" u="none" dirty="0"/>
          </a:p>
          <a:p>
            <a:pPr algn="just" defTabSz="4238625">
              <a:spcAft>
                <a:spcPts val="600"/>
              </a:spcAft>
            </a:pPr>
            <a:endParaRPr lang="en-US" sz="3500" i="0" u="none" dirty="0"/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1033463" y="4889500"/>
            <a:ext cx="17254537" cy="435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44" tIns="45272" rIns="90544" bIns="45272">
            <a:spAutoFit/>
          </a:bodyPr>
          <a:lstStyle/>
          <a:p>
            <a:pPr algn="l" defTabSz="4238625">
              <a:spcBef>
                <a:spcPct val="50000"/>
              </a:spcBef>
              <a:spcAft>
                <a:spcPct val="50000"/>
              </a:spcAft>
            </a:pPr>
            <a:r>
              <a:rPr lang="en-US" sz="4400" b="1" i="0" u="none" dirty="0" smtClean="0">
                <a:solidFill>
                  <a:schemeClr val="accent2"/>
                </a:solidFill>
              </a:rPr>
              <a:t>Excavation damaged zone</a:t>
            </a:r>
          </a:p>
          <a:p>
            <a:pPr algn="just" defTabSz="4238625">
              <a:spcAft>
                <a:spcPts val="600"/>
              </a:spcAft>
            </a:pPr>
            <a:r>
              <a:rPr lang="en-US" sz="3500" i="0" u="none" dirty="0" smtClean="0"/>
              <a:t>Origin :	Fractures and damage appear around underground </a:t>
            </a:r>
          </a:p>
          <a:p>
            <a:pPr algn="just" defTabSz="4238625">
              <a:spcAft>
                <a:spcPts val="600"/>
              </a:spcAft>
            </a:pPr>
            <a:r>
              <a:rPr lang="en-US" sz="3500" i="0" u="none" dirty="0" smtClean="0"/>
              <a:t>	galleries due to drilling and stress redistribution.</a:t>
            </a:r>
          </a:p>
          <a:p>
            <a:pPr algn="just" defTabSz="4238625">
              <a:spcAft>
                <a:spcPts val="600"/>
              </a:spcAft>
            </a:pPr>
            <a:endParaRPr lang="en-US" sz="300" i="0" u="none" dirty="0" smtClean="0"/>
          </a:p>
          <a:p>
            <a:pPr algn="just" defTabSz="4238625">
              <a:spcAft>
                <a:spcPts val="600"/>
              </a:spcAft>
            </a:pPr>
            <a:r>
              <a:rPr lang="en-US" sz="3500" i="0" u="none" dirty="0" smtClean="0"/>
              <a:t>Major </a:t>
            </a:r>
            <a:r>
              <a:rPr lang="en-US" sz="3500" i="0" u="none" dirty="0"/>
              <a:t>issues : 	</a:t>
            </a:r>
            <a:r>
              <a:rPr lang="en-US" sz="3500" i="0" u="none" dirty="0" smtClean="0"/>
              <a:t>Prediction </a:t>
            </a:r>
            <a:r>
              <a:rPr lang="en-US" sz="3500" i="0" u="none" dirty="0"/>
              <a:t>of extension and fracturing structure</a:t>
            </a:r>
            <a:r>
              <a:rPr lang="en-US" sz="3500" i="0" u="none" dirty="0" smtClean="0"/>
              <a:t>.</a:t>
            </a:r>
          </a:p>
          <a:p>
            <a:pPr algn="just" defTabSz="4238625">
              <a:spcAft>
                <a:spcPts val="600"/>
              </a:spcAft>
            </a:pPr>
            <a:endParaRPr lang="en-US" sz="300" i="0" u="none" dirty="0"/>
          </a:p>
          <a:p>
            <a:pPr algn="just" defTabSz="4238625">
              <a:spcAft>
                <a:spcPts val="600"/>
              </a:spcAft>
            </a:pPr>
            <a:r>
              <a:rPr lang="en-US" sz="3500" i="0" u="none" dirty="0"/>
              <a:t>Study : 	EDZ development with shear strain </a:t>
            </a:r>
            <a:r>
              <a:rPr lang="en-US" sz="3500" i="0" u="none" dirty="0" err="1" smtClean="0"/>
              <a:t>localisation</a:t>
            </a:r>
            <a:r>
              <a:rPr lang="en-US" sz="3500" i="0" u="none" dirty="0" smtClean="0"/>
              <a:t> </a:t>
            </a:r>
          </a:p>
          <a:p>
            <a:pPr algn="just" defTabSz="4238625">
              <a:spcAft>
                <a:spcPts val="600"/>
              </a:spcAft>
            </a:pPr>
            <a:r>
              <a:rPr lang="en-US" sz="3500" i="0" u="none" dirty="0" smtClean="0"/>
              <a:t>	and gallery ventilation.</a:t>
            </a:r>
            <a:endParaRPr lang="en-US" sz="3500" i="0" u="none" dirty="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40967025"/>
            <a:ext cx="30279975" cy="1793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8" name="Picture 22" descr="logo_arge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52513" y="703263"/>
            <a:ext cx="32400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6" descr="C:\Users\ULG\Desktop\logo_coul_texte_blason_cadre_300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630238"/>
            <a:ext cx="28797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1"/>
          <p:cNvGraphicFramePr>
            <a:graphicFrameLocks noChangeAspect="1"/>
          </p:cNvGraphicFramePr>
          <p:nvPr/>
        </p:nvGraphicFramePr>
        <p:xfrm>
          <a:off x="1384300" y="13482638"/>
          <a:ext cx="9531350" cy="2725737"/>
        </p:xfrm>
        <a:graphic>
          <a:graphicData uri="http://schemas.openxmlformats.org/presentationml/2006/ole">
            <p:oleObj spid="_x0000_s30722" name="Equation" r:id="rId6" imgW="3085920" imgH="876240" progId="Equation.DSMT4">
              <p:embed/>
            </p:oleObj>
          </a:graphicData>
        </a:graphic>
      </p:graphicFrame>
      <p:sp>
        <p:nvSpPr>
          <p:cNvPr id="42" name="Rectangle 41"/>
          <p:cNvSpPr/>
          <p:nvPr/>
        </p:nvSpPr>
        <p:spPr bwMode="auto">
          <a:xfrm>
            <a:off x="0" y="0"/>
            <a:ext cx="30279975" cy="428085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238625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3" name="Text Box 9"/>
          <p:cNvSpPr txBox="1">
            <a:spLocks noChangeArrowheads="1"/>
          </p:cNvSpPr>
          <p:nvPr/>
        </p:nvSpPr>
        <p:spPr bwMode="auto">
          <a:xfrm>
            <a:off x="971551" y="17000538"/>
            <a:ext cx="9429749" cy="487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44" tIns="45272" rIns="90544" bIns="45272">
            <a:spAutoFit/>
          </a:bodyPr>
          <a:lstStyle/>
          <a:p>
            <a:pPr algn="l" defTabSz="4238625">
              <a:spcBef>
                <a:spcPct val="50000"/>
              </a:spcBef>
              <a:spcAft>
                <a:spcPct val="50000"/>
              </a:spcAft>
            </a:pPr>
            <a:r>
              <a:rPr lang="en-US" sz="4400" b="1" i="0" u="none" dirty="0" smtClean="0">
                <a:solidFill>
                  <a:schemeClr val="accent2"/>
                </a:solidFill>
              </a:rPr>
              <a:t>Numerical </a:t>
            </a:r>
            <a:r>
              <a:rPr lang="en-US" sz="4400" b="1" i="0" u="none" dirty="0" err="1" smtClean="0">
                <a:solidFill>
                  <a:schemeClr val="accent2"/>
                </a:solidFill>
              </a:rPr>
              <a:t>modelling</a:t>
            </a:r>
            <a:endParaRPr lang="en-US" sz="4400" b="1" i="0" u="none" dirty="0" smtClean="0">
              <a:solidFill>
                <a:schemeClr val="accent2"/>
              </a:solidFill>
            </a:endParaRPr>
          </a:p>
          <a:p>
            <a:pPr algn="just" defTabSz="4238625"/>
            <a:r>
              <a:rPr lang="en-US" sz="3500" i="0" u="none" dirty="0" smtClean="0"/>
              <a:t>- 2D </a:t>
            </a:r>
            <a:r>
              <a:rPr lang="en-US" sz="3500" i="0" u="none" dirty="0"/>
              <a:t>plane strain </a:t>
            </a:r>
            <a:r>
              <a:rPr lang="en-US" sz="3500" i="0" u="none" dirty="0" smtClean="0"/>
              <a:t>state, HM coupling : </a:t>
            </a:r>
          </a:p>
          <a:p>
            <a:pPr algn="just" defTabSz="4238625"/>
            <a:r>
              <a:rPr lang="en-US" sz="3500" i="0" u="none" dirty="0" smtClean="0"/>
              <a:t>     Excavation</a:t>
            </a:r>
            <a:r>
              <a:rPr lang="en-US" sz="3500" i="0" u="none" dirty="0"/>
              <a:t>, </a:t>
            </a:r>
            <a:r>
              <a:rPr lang="en-US" sz="3500" i="0" u="none" dirty="0" smtClean="0"/>
              <a:t>ventilation (Kelvin’s law), </a:t>
            </a:r>
          </a:p>
          <a:p>
            <a:pPr algn="just" defTabSz="4238625"/>
            <a:r>
              <a:rPr lang="en-US" sz="3500" i="0" u="none" dirty="0" smtClean="0"/>
              <a:t>     anisotropy </a:t>
            </a:r>
            <a:r>
              <a:rPr lang="en-US" sz="3500" i="0" u="none" dirty="0" smtClean="0">
                <a:sym typeface="Wingdings" pitchFamily="2" charset="2"/>
              </a:rPr>
              <a:t>of p</a:t>
            </a:r>
            <a:r>
              <a:rPr lang="en-US" sz="3500" i="0" u="none" dirty="0" smtClean="0"/>
              <a:t>ermeability and stress state </a:t>
            </a:r>
          </a:p>
          <a:p>
            <a:pPr algn="just" defTabSz="4238625"/>
            <a:r>
              <a:rPr lang="en-US" sz="3500" i="0" u="none" dirty="0" smtClean="0"/>
              <a:t>     of the </a:t>
            </a:r>
            <a:r>
              <a:rPr lang="en-US" sz="3500" i="0" u="none" dirty="0" err="1" smtClean="0"/>
              <a:t>Callovo-Oxfordian</a:t>
            </a:r>
            <a:r>
              <a:rPr lang="en-US" sz="3500" i="0" u="none" dirty="0" smtClean="0"/>
              <a:t> </a:t>
            </a:r>
            <a:r>
              <a:rPr lang="en-US" sz="3500" i="0" u="none" dirty="0" err="1" smtClean="0"/>
              <a:t>claystone</a:t>
            </a:r>
            <a:r>
              <a:rPr lang="en-US" sz="3500" i="0" u="none" dirty="0" smtClean="0"/>
              <a:t>.</a:t>
            </a:r>
            <a:endParaRPr lang="en-US" sz="3500" i="0" u="none" dirty="0"/>
          </a:p>
          <a:p>
            <a:pPr algn="just" defTabSz="4238625"/>
            <a:endParaRPr lang="en-US" sz="3500" i="0" u="none" dirty="0"/>
          </a:p>
          <a:p>
            <a:pPr algn="just" defTabSz="4238625"/>
            <a:r>
              <a:rPr lang="en-US" sz="3500" i="0" u="none" dirty="0" smtClean="0"/>
              <a:t>- 3D state, mechanics only :</a:t>
            </a:r>
          </a:p>
          <a:p>
            <a:pPr algn="just" defTabSz="4238625"/>
            <a:r>
              <a:rPr lang="en-US" sz="3500" i="0" u="none" dirty="0" smtClean="0"/>
              <a:t>     Excavation and anisotropy.</a:t>
            </a:r>
          </a:p>
        </p:txBody>
      </p:sp>
      <p:pic>
        <p:nvPicPr>
          <p:cNvPr id="1050" name="Picture 55" descr="D:\MyDoc_b.pardoen\These\FRS-FNRS_Logos\Logo QUADRI\FNRS 2 QUADR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000" y="665163"/>
            <a:ext cx="170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55250" y="4457700"/>
            <a:ext cx="5970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218025" y="4583113"/>
            <a:ext cx="53149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43"/>
          <p:cNvGraphicFramePr>
            <a:graphicFrameLocks noChangeAspect="1"/>
          </p:cNvGraphicFramePr>
          <p:nvPr/>
        </p:nvGraphicFramePr>
        <p:xfrm>
          <a:off x="12136438" y="13435013"/>
          <a:ext cx="4121150" cy="701675"/>
        </p:xfrm>
        <a:graphic>
          <a:graphicData uri="http://schemas.openxmlformats.org/presentationml/2006/ole">
            <p:oleObj spid="_x0000_s30723" name="Equation" r:id="rId10" imgW="1244520" imgH="215640" progId="Equation.DSMT4">
              <p:embed/>
            </p:oleObj>
          </a:graphicData>
        </a:graphic>
      </p:graphicFrame>
      <p:graphicFrame>
        <p:nvGraphicFramePr>
          <p:cNvPr id="1028" name="Object 57"/>
          <p:cNvGraphicFramePr>
            <a:graphicFrameLocks noChangeAspect="1"/>
          </p:cNvGraphicFramePr>
          <p:nvPr/>
        </p:nvGraphicFramePr>
        <p:xfrm>
          <a:off x="12139613" y="14208125"/>
          <a:ext cx="2647950" cy="660400"/>
        </p:xfrm>
        <a:graphic>
          <a:graphicData uri="http://schemas.openxmlformats.org/presentationml/2006/ole">
            <p:oleObj spid="_x0000_s30724" name="Equation" r:id="rId11" imgW="799920" imgH="203040" progId="Equation.DSMT4">
              <p:embed/>
            </p:oleObj>
          </a:graphicData>
        </a:graphic>
      </p:graphicFrame>
      <p:graphicFrame>
        <p:nvGraphicFramePr>
          <p:cNvPr id="1029" name="Object 58"/>
          <p:cNvGraphicFramePr>
            <a:graphicFrameLocks noChangeAspect="1"/>
          </p:cNvGraphicFramePr>
          <p:nvPr/>
        </p:nvGraphicFramePr>
        <p:xfrm>
          <a:off x="12141200" y="14741525"/>
          <a:ext cx="4079875" cy="1403350"/>
        </p:xfrm>
        <a:graphic>
          <a:graphicData uri="http://schemas.openxmlformats.org/presentationml/2006/ole">
            <p:oleObj spid="_x0000_s30725" name="Equation" r:id="rId12" imgW="1231560" imgH="431640" progId="Equation.DSMT4">
              <p:embed/>
            </p:oleObj>
          </a:graphicData>
        </a:graphic>
      </p:graphicFrame>
      <p:pic>
        <p:nvPicPr>
          <p:cNvPr id="1059" name="Picture 6" descr="D:\MyDoc_b.pardoen\TRAVAUX\Localisation\Galerie\10 Rapport\DP_hard_so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12400" y="12714288"/>
            <a:ext cx="5399376" cy="341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1" name="Text Box 17"/>
          <p:cNvSpPr txBox="1">
            <a:spLocks noChangeArrowheads="1"/>
          </p:cNvSpPr>
          <p:nvPr/>
        </p:nvSpPr>
        <p:spPr bwMode="auto">
          <a:xfrm>
            <a:off x="22269450" y="39974838"/>
            <a:ext cx="7000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238625"/>
            <a:r>
              <a:rPr lang="en-US" sz="2800" u="none" dirty="0" smtClean="0"/>
              <a:t>Influence of ventilation on the plasticity zone : no ventilation (left), ventilation (right)</a:t>
            </a:r>
            <a:endParaRPr lang="en-US" sz="2800" u="none" dirty="0"/>
          </a:p>
        </p:txBody>
      </p:sp>
      <p:sp>
        <p:nvSpPr>
          <p:cNvPr id="1064" name="Text Box 17"/>
          <p:cNvSpPr txBox="1">
            <a:spLocks noChangeArrowheads="1"/>
          </p:cNvSpPr>
          <p:nvPr/>
        </p:nvSpPr>
        <p:spPr bwMode="auto">
          <a:xfrm>
            <a:off x="10287000" y="21915438"/>
            <a:ext cx="6600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238625"/>
            <a:r>
              <a:rPr lang="en-US" sz="2800" u="none" dirty="0" smtClean="0"/>
              <a:t>Imposed total stresses and </a:t>
            </a:r>
            <a:r>
              <a:rPr lang="en-US" sz="2800" u="none" smtClean="0"/>
              <a:t>pore water pressure </a:t>
            </a:r>
            <a:r>
              <a:rPr lang="en-US" sz="2800" u="none" dirty="0" smtClean="0"/>
              <a:t>on the gallery </a:t>
            </a:r>
            <a:r>
              <a:rPr lang="en-US" sz="2800" u="none" smtClean="0"/>
              <a:t>wall to </a:t>
            </a:r>
            <a:r>
              <a:rPr lang="en-US" sz="2800" u="none" dirty="0" smtClean="0"/>
              <a:t>model the excavation and ventilation.</a:t>
            </a:r>
            <a:endParaRPr lang="en-US" sz="2800" u="none" dirty="0"/>
          </a:p>
        </p:txBody>
      </p:sp>
      <p:grpSp>
        <p:nvGrpSpPr>
          <p:cNvPr id="195" name="Group 194"/>
          <p:cNvGrpSpPr>
            <a:grpSpLocks noChangeAspect="1"/>
          </p:cNvGrpSpPr>
          <p:nvPr/>
        </p:nvGrpSpPr>
        <p:grpSpPr>
          <a:xfrm>
            <a:off x="22824692" y="35575875"/>
            <a:ext cx="7399958" cy="4320000"/>
            <a:chOff x="23958168" y="36699825"/>
            <a:chExt cx="4386262" cy="2560638"/>
          </a:xfrm>
        </p:grpSpPr>
        <p:grpSp>
          <p:nvGrpSpPr>
            <p:cNvPr id="2" name="Group 96"/>
            <p:cNvGrpSpPr>
              <a:grpSpLocks/>
            </p:cNvGrpSpPr>
            <p:nvPr/>
          </p:nvGrpSpPr>
          <p:grpSpPr bwMode="auto">
            <a:xfrm>
              <a:off x="23958168" y="36699825"/>
              <a:ext cx="2417762" cy="2551113"/>
              <a:chOff x="757429" y="25527000"/>
              <a:chExt cx="2417288" cy="2551233"/>
            </a:xfrm>
          </p:grpSpPr>
          <p:pic>
            <p:nvPicPr>
              <p:cNvPr id="1076" name="Picture 11" descr="C:\Users\ULg\Desktop\New folder\localis_421bis_(7)_bishop_pla_1000j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57429" y="25558233"/>
                <a:ext cx="2417288" cy="25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Rectangle 93"/>
              <p:cNvSpPr/>
              <p:nvPr/>
            </p:nvSpPr>
            <p:spPr bwMode="auto">
              <a:xfrm>
                <a:off x="2514446" y="25527000"/>
                <a:ext cx="647573" cy="6667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238625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" name="Group 97"/>
            <p:cNvGrpSpPr>
              <a:grpSpLocks/>
            </p:cNvGrpSpPr>
            <p:nvPr/>
          </p:nvGrpSpPr>
          <p:grpSpPr bwMode="auto">
            <a:xfrm>
              <a:off x="25939368" y="36699825"/>
              <a:ext cx="2405062" cy="2560638"/>
              <a:chOff x="2738626" y="25488900"/>
              <a:chExt cx="2404874" cy="2561075"/>
            </a:xfrm>
          </p:grpSpPr>
          <p:pic>
            <p:nvPicPr>
              <p:cNvPr id="1074" name="Picture 11" descr="C:\Users\ULg\Desktop\New folder\localis_421bis_(7)_bishop_ventil80percent_pla_1000j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38626" y="25529975"/>
                <a:ext cx="2394647" cy="25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" name="Rectangle 94"/>
              <p:cNvSpPr/>
              <p:nvPr/>
            </p:nvSpPr>
            <p:spPr bwMode="auto">
              <a:xfrm>
                <a:off x="4495851" y="25488900"/>
                <a:ext cx="647649" cy="66686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238625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" name="Group 101"/>
          <p:cNvGrpSpPr>
            <a:grpSpLocks noChangeAspect="1"/>
          </p:cNvGrpSpPr>
          <p:nvPr/>
        </p:nvGrpSpPr>
        <p:grpSpPr bwMode="auto">
          <a:xfrm>
            <a:off x="10844228" y="18029238"/>
            <a:ext cx="5444218" cy="3960000"/>
            <a:chOff x="12775400" y="21297900"/>
            <a:chExt cx="6928820" cy="5040000"/>
          </a:xfrm>
        </p:grpSpPr>
        <p:pic>
          <p:nvPicPr>
            <p:cNvPr id="1068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775400" y="21297900"/>
              <a:ext cx="6871098" cy="50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Rectangle 86"/>
            <p:cNvSpPr/>
            <p:nvPr/>
          </p:nvSpPr>
          <p:spPr>
            <a:xfrm>
              <a:off x="18785140" y="23163097"/>
              <a:ext cx="919080" cy="127627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6450135" y="24775897"/>
              <a:ext cx="1238140" cy="2650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238625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1" name="TextBox 84"/>
            <p:cNvSpPr txBox="1">
              <a:spLocks noChangeArrowheads="1"/>
            </p:cNvSpPr>
            <p:nvPr/>
          </p:nvSpPr>
          <p:spPr bwMode="auto">
            <a:xfrm>
              <a:off x="16237702" y="24109217"/>
              <a:ext cx="2848956" cy="105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u="none" dirty="0" smtClean="0">
                  <a:cs typeface="Arial" charset="0"/>
                </a:rPr>
                <a:t>Ventilation</a:t>
              </a:r>
            </a:p>
            <a:p>
              <a:pPr algn="l"/>
              <a:r>
                <a:rPr lang="en-US" sz="2400" u="none" dirty="0" smtClean="0">
                  <a:cs typeface="Arial" charset="0"/>
                </a:rPr>
                <a:t>Air RH = 80%</a:t>
              </a:r>
              <a:endParaRPr lang="en-US" sz="2400" u="none" dirty="0">
                <a:cs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6545376" y="22582108"/>
              <a:ext cx="1236553" cy="2650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238625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3" name="TextBox 85"/>
            <p:cNvSpPr txBox="1">
              <a:spLocks noChangeArrowheads="1"/>
            </p:cNvSpPr>
            <p:nvPr/>
          </p:nvSpPr>
          <p:spPr bwMode="auto">
            <a:xfrm>
              <a:off x="16096995" y="21782938"/>
              <a:ext cx="3202639" cy="10576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u="none" dirty="0" smtClean="0">
                  <a:cs typeface="Arial" charset="0"/>
                </a:rPr>
                <a:t>No ventilation</a:t>
              </a:r>
            </a:p>
            <a:p>
              <a:pPr algn="l"/>
              <a:r>
                <a:rPr lang="en-US" sz="2400" u="none" dirty="0" smtClean="0">
                  <a:cs typeface="Arial" charset="0"/>
                </a:rPr>
                <a:t>Air RH = 100% </a:t>
              </a:r>
              <a:endParaRPr lang="en-US" sz="2400" u="none" dirty="0">
                <a:cs typeface="Arial" charset="0"/>
              </a:endParaRPr>
            </a:p>
          </p:txBody>
        </p:sp>
      </p:grp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17659351" y="23077488"/>
            <a:ext cx="12506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238625"/>
            <a:r>
              <a:rPr lang="en-US" sz="2800" u="none" dirty="0" smtClean="0"/>
              <a:t>Meshes and boundary conditions in 2D plane strain (left) and 3D (right) state.</a:t>
            </a:r>
            <a:endParaRPr lang="en-US" sz="2800" u="none" dirty="0"/>
          </a:p>
        </p:txBody>
      </p:sp>
      <p:sp>
        <p:nvSpPr>
          <p:cNvPr id="72" name="Text Box 17"/>
          <p:cNvSpPr txBox="1">
            <a:spLocks noChangeArrowheads="1"/>
          </p:cNvSpPr>
          <p:nvPr/>
        </p:nvSpPr>
        <p:spPr bwMode="auto">
          <a:xfrm>
            <a:off x="16630650" y="9132888"/>
            <a:ext cx="12973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238625"/>
            <a:r>
              <a:rPr lang="en-US" sz="2800" u="none" dirty="0" smtClean="0"/>
              <a:t>Fractures around and at the front of a gallery of the </a:t>
            </a:r>
            <a:r>
              <a:rPr lang="en-US" sz="2800" u="none" dirty="0" err="1" smtClean="0"/>
              <a:t>Andra</a:t>
            </a:r>
            <a:r>
              <a:rPr lang="en-US" sz="2800" u="none" dirty="0" smtClean="0"/>
              <a:t> URL (left), extension of shear and mixed fractures zone (right) [1].</a:t>
            </a:r>
            <a:endParaRPr lang="en-US" sz="2800" u="none" dirty="0"/>
          </a:p>
        </p:txBody>
      </p:sp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52575" y="36142179"/>
            <a:ext cx="8486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8699754" y="37347587"/>
            <a:ext cx="15948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i="0" u="none" dirty="0" smtClean="0">
                <a:latin typeface="Arial" pitchFamily="34" charset="0"/>
                <a:cs typeface="Arial" pitchFamily="34" charset="0"/>
              </a:rPr>
              <a:t>no ventilation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700120" y="37918664"/>
            <a:ext cx="12163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i="0" u="none" dirty="0" smtClean="0">
                <a:latin typeface="Arial" pitchFamily="34" charset="0"/>
                <a:cs typeface="Arial" pitchFamily="34" charset="0"/>
              </a:rPr>
              <a:t>ventilation</a:t>
            </a: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485900" y="39822438"/>
            <a:ext cx="85153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238625"/>
            <a:r>
              <a:rPr lang="en-US" sz="2800" u="none" dirty="0" smtClean="0"/>
              <a:t>Vertical (left) and horizontal (right) convergence with </a:t>
            </a:r>
            <a:r>
              <a:rPr lang="en-US" sz="2800" u="none" dirty="0" err="1" smtClean="0"/>
              <a:t>comparaison</a:t>
            </a:r>
            <a:r>
              <a:rPr lang="en-US" sz="2800" u="none" dirty="0" smtClean="0"/>
              <a:t> to experimental measurements [1].</a:t>
            </a:r>
            <a:endParaRPr lang="en-US" sz="2800" u="none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19230974" y="25408797"/>
          <a:ext cx="10372725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575"/>
                <a:gridCol w="3457575"/>
                <a:gridCol w="3457575"/>
              </a:tblGrid>
              <a:tr h="236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3.25 </a:t>
                      </a:r>
                      <a:r>
                        <a:rPr lang="fr-FR" sz="2400" b="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fr-FR" sz="2400" b="0" i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3.75 </a:t>
                      </a:r>
                      <a:r>
                        <a:rPr lang="fr-FR" sz="2400" b="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fr-FR" sz="2400" b="0" i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4.25 </a:t>
                      </a:r>
                      <a:r>
                        <a:rPr lang="fr-FR" sz="2400" b="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fr-FR" sz="2400" b="0" i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10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BE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FR" sz="2000" b="0" i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fr-F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0.35</a:t>
                      </a:r>
                      <a:endParaRPr lang="fr-FR" sz="2000" b="0" i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BE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FR" sz="2000" b="0" i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fr-F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0.25</a:t>
                      </a:r>
                      <a:endParaRPr lang="fr-BE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BE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fr-FR" sz="2000" b="0" i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fr-FR" sz="2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0.15</a:t>
                      </a:r>
                      <a:endParaRPr lang="fr-FR" sz="2000" b="0" i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82" name="Group 181"/>
          <p:cNvGrpSpPr>
            <a:grpSpLocks noChangeAspect="1"/>
          </p:cNvGrpSpPr>
          <p:nvPr/>
        </p:nvGrpSpPr>
        <p:grpSpPr>
          <a:xfrm>
            <a:off x="-304239" y="26531525"/>
            <a:ext cx="10677418" cy="6840000"/>
            <a:chOff x="-247086" y="26531525"/>
            <a:chExt cx="10396433" cy="6660000"/>
          </a:xfrm>
        </p:grpSpPr>
        <p:pic>
          <p:nvPicPr>
            <p:cNvPr id="133" name="Picture 3" descr="D:\MyDoc_b.pardoen\TRAVAUX\Localisation\Galerie\06 Full gallery\Fig\loca_461_E5e3_drained_tot_ech_4j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458501" y="26565532"/>
              <a:ext cx="2831200" cy="3235094"/>
            </a:xfrm>
            <a:prstGeom prst="rect">
              <a:avLst/>
            </a:prstGeom>
            <a:noFill/>
          </p:spPr>
        </p:pic>
        <p:sp>
          <p:nvSpPr>
            <p:cNvPr id="155" name="Rectangle 154"/>
            <p:cNvSpPr/>
            <p:nvPr/>
          </p:nvSpPr>
          <p:spPr bwMode="auto">
            <a:xfrm>
              <a:off x="3804230" y="26549742"/>
              <a:ext cx="577548" cy="32667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238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3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085" name="Picture 4" descr="D:\MyDoc_b.pardoen\TRAVAUX\Localisation\Galerie\06 Full gallery\Fig\loca_461_E5e3_drained_tot_ech_5j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975003" y="26580116"/>
              <a:ext cx="2828318" cy="323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155"/>
            <p:cNvSpPr/>
            <p:nvPr/>
          </p:nvSpPr>
          <p:spPr bwMode="auto">
            <a:xfrm>
              <a:off x="6312959" y="26585841"/>
              <a:ext cx="577548" cy="32667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238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3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079" name="Picture 1" descr="D:\MyDoc_b.pardoen\TRAVAUX\Localisation\Galerie\06 Full gallery\Fig\loca_461_E5e3_drained_tot_ech_1000j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507291" y="26561586"/>
              <a:ext cx="2828318" cy="323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7" name="Rectangle 156"/>
            <p:cNvSpPr/>
            <p:nvPr/>
          </p:nvSpPr>
          <p:spPr bwMode="auto">
            <a:xfrm>
              <a:off x="8839740" y="26549745"/>
              <a:ext cx="577548" cy="32667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238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3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32" name="Picture 7" descr="D:\MyDoc_b.pardoen\TRAVAUX\Localisation\Galerie\06 Full gallery\Fig\loca_461_E5e3_drained_pla_4j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447090" y="29908263"/>
              <a:ext cx="2831200" cy="3235094"/>
            </a:xfrm>
            <a:prstGeom prst="rect">
              <a:avLst/>
            </a:prstGeom>
            <a:noFill/>
          </p:spPr>
        </p:pic>
        <p:sp>
          <p:nvSpPr>
            <p:cNvPr id="142" name="TextBox 141"/>
            <p:cNvSpPr txBox="1"/>
            <p:nvPr/>
          </p:nvSpPr>
          <p:spPr>
            <a:xfrm>
              <a:off x="8780147" y="27932352"/>
              <a:ext cx="1369200" cy="49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 u="none" dirty="0" smtClean="0">
                  <a:latin typeface="Arial" pitchFamily="34" charset="0"/>
                  <a:cs typeface="Arial" pitchFamily="34" charset="0"/>
                </a:rPr>
                <a:t>0.5 m</a:t>
              </a: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7660958" y="26851043"/>
              <a:ext cx="0" cy="894382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8817031" y="27057149"/>
              <a:ext cx="1314266" cy="49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 u="none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4.6 m</a:t>
              </a:r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>
              <a:off x="8074708" y="28173387"/>
              <a:ext cx="17887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/>
            <p:cNvSpPr/>
            <p:nvPr/>
          </p:nvSpPr>
          <p:spPr bwMode="auto">
            <a:xfrm>
              <a:off x="3795206" y="29888680"/>
              <a:ext cx="577548" cy="32667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238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3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081" name="Picture 8" descr="D:\MyDoc_b.pardoen\TRAVAUX\Localisation\Galerie\06 Full gallery\Fig\loca_461_E5e3_drained_pla_5j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966453" y="29913669"/>
              <a:ext cx="2828318" cy="323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9" name="Rectangle 158"/>
            <p:cNvSpPr/>
            <p:nvPr/>
          </p:nvSpPr>
          <p:spPr bwMode="auto">
            <a:xfrm>
              <a:off x="6303935" y="29924779"/>
              <a:ext cx="577548" cy="32667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238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3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078" name="Picture 2" descr="D:\MyDoc_b.pardoen\TRAVAUX\Localisation\Galerie\06 Full gallery\Fig\loca_461_E5e3_drained_pla_1000j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498740" y="29903212"/>
              <a:ext cx="2828318" cy="323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" name="Rectangle 159"/>
            <p:cNvSpPr/>
            <p:nvPr/>
          </p:nvSpPr>
          <p:spPr bwMode="auto">
            <a:xfrm>
              <a:off x="8830716" y="29864994"/>
              <a:ext cx="577548" cy="32667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238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3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8142508" y="28173736"/>
              <a:ext cx="80578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7669233" y="27303866"/>
              <a:ext cx="1298201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20821" y="26934714"/>
              <a:ext cx="207322" cy="254313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ZoneTexte 88"/>
            <p:cNvSpPr txBox="1"/>
            <p:nvPr/>
          </p:nvSpPr>
          <p:spPr>
            <a:xfrm>
              <a:off x="841060" y="29486894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u="none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2000" b="0" i="0" u="non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ZoneTexte 89"/>
            <p:cNvSpPr txBox="1"/>
            <p:nvPr/>
          </p:nvSpPr>
          <p:spPr>
            <a:xfrm>
              <a:off x="545248" y="26531525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0" u="none" dirty="0" smtClean="0">
                  <a:latin typeface="Arial" pitchFamily="34" charset="0"/>
                  <a:cs typeface="Arial" pitchFamily="34" charset="0"/>
                </a:rPr>
                <a:t>0.066</a:t>
              </a:r>
              <a:endParaRPr lang="en-US" sz="2000" b="0" i="0" u="non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14555274" y="26868242"/>
            <a:ext cx="1833431" cy="335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i="0" u="none" dirty="0" smtClean="0"/>
              <a:t>3.9 m</a:t>
            </a:r>
          </a:p>
          <a:p>
            <a:pPr algn="l"/>
            <a:r>
              <a:rPr lang="en-US" sz="2400" i="0" u="none" dirty="0" smtClean="0"/>
              <a:t>1.7 m</a:t>
            </a:r>
          </a:p>
          <a:p>
            <a:pPr algn="l"/>
            <a:endParaRPr lang="en-US" sz="2400" i="0" u="none" dirty="0" smtClean="0"/>
          </a:p>
          <a:p>
            <a:pPr algn="l"/>
            <a:endParaRPr lang="en-US" sz="2400" i="0" u="none" dirty="0" smtClean="0"/>
          </a:p>
          <a:p>
            <a:pPr algn="l"/>
            <a:r>
              <a:rPr lang="en-US" sz="2400" i="0" u="none" dirty="0" smtClean="0"/>
              <a:t>0.5 m</a:t>
            </a:r>
          </a:p>
          <a:p>
            <a:pPr algn="l"/>
            <a:endParaRPr lang="en-US" sz="2400" i="0" u="none" dirty="0" smtClean="0"/>
          </a:p>
          <a:p>
            <a:pPr algn="l"/>
            <a:endParaRPr lang="en-US" sz="1800" i="0" u="none" dirty="0" smtClean="0"/>
          </a:p>
          <a:p>
            <a:pPr algn="l"/>
            <a:r>
              <a:rPr lang="en-US" sz="2400" i="0" u="none" dirty="0" smtClean="0"/>
              <a:t>2.0 m</a:t>
            </a:r>
          </a:p>
          <a:p>
            <a:pPr algn="l"/>
            <a:r>
              <a:rPr lang="en-US" sz="2400" i="0" u="none" dirty="0" smtClean="0"/>
              <a:t>5.1 m</a:t>
            </a:r>
            <a:endParaRPr lang="en-US" sz="2400" i="0" u="none" dirty="0"/>
          </a:p>
        </p:txBody>
      </p:sp>
      <p:sp>
        <p:nvSpPr>
          <p:cNvPr id="177" name="Text Box 17"/>
          <p:cNvSpPr txBox="1">
            <a:spLocks noChangeArrowheads="1"/>
          </p:cNvSpPr>
          <p:nvPr/>
        </p:nvSpPr>
        <p:spPr bwMode="auto">
          <a:xfrm>
            <a:off x="17411701" y="32463243"/>
            <a:ext cx="126491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238625"/>
            <a:r>
              <a:rPr lang="en-US" sz="2800" u="none" dirty="0" smtClean="0"/>
              <a:t>3D M, development of the </a:t>
            </a:r>
            <a:r>
              <a:rPr lang="en-US" sz="2800" u="none" dirty="0" err="1" smtClean="0"/>
              <a:t>localisation</a:t>
            </a:r>
            <a:r>
              <a:rPr lang="en-US" sz="2800" u="none" dirty="0" smtClean="0"/>
              <a:t> zone : total </a:t>
            </a:r>
            <a:r>
              <a:rPr lang="en-US" sz="2800" u="none" dirty="0" err="1" smtClean="0"/>
              <a:t>deviatoric</a:t>
            </a:r>
            <a:r>
              <a:rPr lang="en-US" sz="2800" u="none" dirty="0" smtClean="0"/>
              <a:t> strain in 3D view  from the inside of the gallery (up) and longitudinal view (down).</a:t>
            </a:r>
            <a:endParaRPr lang="en-US" sz="2800" u="none" dirty="0"/>
          </a:p>
        </p:txBody>
      </p:sp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701814" y="35975185"/>
            <a:ext cx="3795089" cy="35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668350" y="36001793"/>
            <a:ext cx="3761663" cy="35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11"/>
          <p:cNvGrpSpPr>
            <a:grpSpLocks noChangeAspect="1"/>
          </p:cNvGrpSpPr>
          <p:nvPr/>
        </p:nvGrpSpPr>
        <p:grpSpPr>
          <a:xfrm>
            <a:off x="24408716" y="16997973"/>
            <a:ext cx="5581220" cy="5488899"/>
            <a:chOff x="6724089" y="685800"/>
            <a:chExt cx="2028246" cy="1994699"/>
          </a:xfrm>
        </p:grpSpPr>
        <p:pic>
          <p:nvPicPr>
            <p:cNvPr id="188" name="Image 7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98922" y="685800"/>
              <a:ext cx="1454931" cy="1696483"/>
            </a:xfrm>
            <a:prstGeom prst="rect">
              <a:avLst/>
            </a:prstGeom>
          </p:spPr>
        </p:pic>
        <p:sp>
          <p:nvSpPr>
            <p:cNvPr id="189" name="Line 6"/>
            <p:cNvSpPr>
              <a:spLocks noChangeShapeType="1"/>
            </p:cNvSpPr>
            <p:nvPr/>
          </p:nvSpPr>
          <p:spPr bwMode="auto">
            <a:xfrm flipV="1">
              <a:off x="7770448" y="2211146"/>
              <a:ext cx="722635" cy="3976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Text Box 7"/>
            <p:cNvSpPr txBox="1">
              <a:spLocks noChangeArrowheads="1"/>
            </p:cNvSpPr>
            <p:nvPr/>
          </p:nvSpPr>
          <p:spPr bwMode="auto">
            <a:xfrm>
              <a:off x="7923623" y="2509510"/>
              <a:ext cx="261142" cy="17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i="0" u="non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 m</a:t>
              </a:r>
              <a:endParaRPr lang="en-US" sz="2000" b="0" i="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Line 8"/>
            <p:cNvSpPr>
              <a:spLocks noChangeShapeType="1"/>
            </p:cNvSpPr>
            <p:nvPr/>
          </p:nvSpPr>
          <p:spPr bwMode="auto">
            <a:xfrm flipV="1">
              <a:off x="8451126" y="1177154"/>
              <a:ext cx="7624" cy="8584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Text Box 11"/>
            <p:cNvSpPr txBox="1">
              <a:spLocks noChangeArrowheads="1"/>
            </p:cNvSpPr>
            <p:nvPr/>
          </p:nvSpPr>
          <p:spPr bwMode="auto">
            <a:xfrm>
              <a:off x="8430224" y="1547395"/>
              <a:ext cx="322111" cy="17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i="0" u="non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 m</a:t>
              </a:r>
              <a:endParaRPr lang="en-US" sz="2000" b="0" i="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Line 8"/>
            <p:cNvSpPr>
              <a:spLocks noChangeShapeType="1"/>
            </p:cNvSpPr>
            <p:nvPr/>
          </p:nvSpPr>
          <p:spPr bwMode="auto">
            <a:xfrm flipH="1" flipV="1">
              <a:off x="6766047" y="2011031"/>
              <a:ext cx="711449" cy="5659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Text Box 11"/>
            <p:cNvSpPr txBox="1">
              <a:spLocks noChangeArrowheads="1"/>
            </p:cNvSpPr>
            <p:nvPr/>
          </p:nvSpPr>
          <p:spPr bwMode="auto">
            <a:xfrm>
              <a:off x="6823031" y="2272349"/>
              <a:ext cx="322111" cy="17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i="0" u="non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 m</a:t>
              </a:r>
              <a:endParaRPr lang="en-US" sz="2000" b="0" i="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e 38"/>
            <p:cNvGrpSpPr/>
            <p:nvPr/>
          </p:nvGrpSpPr>
          <p:grpSpPr>
            <a:xfrm rot="2339674">
              <a:off x="7141191" y="1311259"/>
              <a:ext cx="116276" cy="69979"/>
              <a:chOff x="899592" y="2528900"/>
              <a:chExt cx="360040" cy="296415"/>
            </a:xfrm>
            <a:solidFill>
              <a:srgbClr val="00CC99">
                <a:alpha val="50000"/>
              </a:srgbClr>
            </a:solidFill>
          </p:grpSpPr>
          <p:sp>
            <p:nvSpPr>
              <p:cNvPr id="235" name="Triangle isocèle 25"/>
              <p:cNvSpPr/>
              <p:nvPr/>
            </p:nvSpPr>
            <p:spPr bwMode="auto">
              <a:xfrm>
                <a:off x="899592" y="2528900"/>
                <a:ext cx="360040" cy="21602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Ellipse 40"/>
              <p:cNvSpPr/>
              <p:nvPr/>
            </p:nvSpPr>
            <p:spPr bwMode="auto">
              <a:xfrm flipV="1">
                <a:off x="1033990" y="2744924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Ellipse 41"/>
              <p:cNvSpPr/>
              <p:nvPr/>
            </p:nvSpPr>
            <p:spPr bwMode="auto">
              <a:xfrm flipV="1">
                <a:off x="1140768" y="2744922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Ellipse 42"/>
              <p:cNvSpPr/>
              <p:nvPr/>
            </p:nvSpPr>
            <p:spPr bwMode="auto">
              <a:xfrm flipV="1">
                <a:off x="925451" y="2744923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e 44"/>
            <p:cNvGrpSpPr/>
            <p:nvPr/>
          </p:nvGrpSpPr>
          <p:grpSpPr>
            <a:xfrm rot="2339674">
              <a:off x="7111687" y="2143633"/>
              <a:ext cx="116276" cy="81968"/>
              <a:chOff x="899592" y="2528900"/>
              <a:chExt cx="360040" cy="296415"/>
            </a:xfrm>
            <a:solidFill>
              <a:srgbClr val="00CC99">
                <a:alpha val="50000"/>
              </a:srgbClr>
            </a:solidFill>
          </p:grpSpPr>
          <p:sp>
            <p:nvSpPr>
              <p:cNvPr id="231" name="Triangle isocèle 45"/>
              <p:cNvSpPr/>
              <p:nvPr/>
            </p:nvSpPr>
            <p:spPr bwMode="auto">
              <a:xfrm>
                <a:off x="899592" y="2528900"/>
                <a:ext cx="360040" cy="21602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Ellipse 46"/>
              <p:cNvSpPr/>
              <p:nvPr/>
            </p:nvSpPr>
            <p:spPr bwMode="auto">
              <a:xfrm flipV="1">
                <a:off x="1033990" y="2744924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" name="Ellipse 47"/>
              <p:cNvSpPr/>
              <p:nvPr/>
            </p:nvSpPr>
            <p:spPr bwMode="auto">
              <a:xfrm flipV="1">
                <a:off x="1140768" y="2744922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" name="Ellipse 48"/>
              <p:cNvSpPr/>
              <p:nvPr/>
            </p:nvSpPr>
            <p:spPr bwMode="auto">
              <a:xfrm flipV="1">
                <a:off x="925451" y="2744923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e 49"/>
            <p:cNvGrpSpPr/>
            <p:nvPr/>
          </p:nvGrpSpPr>
          <p:grpSpPr>
            <a:xfrm rot="19889064">
              <a:off x="7974157" y="1417138"/>
              <a:ext cx="116276" cy="85587"/>
              <a:chOff x="899592" y="2528900"/>
              <a:chExt cx="360040" cy="296415"/>
            </a:xfrm>
            <a:solidFill>
              <a:srgbClr val="00CC99">
                <a:alpha val="50000"/>
              </a:srgbClr>
            </a:solidFill>
          </p:grpSpPr>
          <p:sp>
            <p:nvSpPr>
              <p:cNvPr id="227" name="Triangle isocèle 50"/>
              <p:cNvSpPr/>
              <p:nvPr/>
            </p:nvSpPr>
            <p:spPr bwMode="auto">
              <a:xfrm>
                <a:off x="899592" y="2528900"/>
                <a:ext cx="360040" cy="21602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Ellipse 51"/>
              <p:cNvSpPr/>
              <p:nvPr/>
            </p:nvSpPr>
            <p:spPr bwMode="auto">
              <a:xfrm flipV="1">
                <a:off x="1033990" y="2744924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Ellipse 52"/>
              <p:cNvSpPr/>
              <p:nvPr/>
            </p:nvSpPr>
            <p:spPr bwMode="auto">
              <a:xfrm flipV="1">
                <a:off x="1140768" y="2744922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" name="Ellipse 53"/>
              <p:cNvSpPr/>
              <p:nvPr/>
            </p:nvSpPr>
            <p:spPr bwMode="auto">
              <a:xfrm flipV="1">
                <a:off x="925451" y="2744923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e 54"/>
            <p:cNvGrpSpPr/>
            <p:nvPr/>
          </p:nvGrpSpPr>
          <p:grpSpPr>
            <a:xfrm rot="19889064">
              <a:off x="8075512" y="2225384"/>
              <a:ext cx="116276" cy="85094"/>
              <a:chOff x="899592" y="2528900"/>
              <a:chExt cx="360040" cy="296415"/>
            </a:xfrm>
            <a:solidFill>
              <a:srgbClr val="00CC99">
                <a:alpha val="50000"/>
              </a:srgbClr>
            </a:solidFill>
          </p:grpSpPr>
          <p:sp>
            <p:nvSpPr>
              <p:cNvPr id="223" name="Triangle isocèle 55"/>
              <p:cNvSpPr/>
              <p:nvPr/>
            </p:nvSpPr>
            <p:spPr bwMode="auto">
              <a:xfrm>
                <a:off x="899592" y="2528900"/>
                <a:ext cx="360040" cy="21602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Ellipse 56"/>
              <p:cNvSpPr/>
              <p:nvPr/>
            </p:nvSpPr>
            <p:spPr bwMode="auto">
              <a:xfrm flipV="1">
                <a:off x="1033990" y="2744924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Ellipse 57"/>
              <p:cNvSpPr/>
              <p:nvPr/>
            </p:nvSpPr>
            <p:spPr bwMode="auto">
              <a:xfrm flipV="1">
                <a:off x="1140768" y="2744922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Ellipse 58"/>
              <p:cNvSpPr/>
              <p:nvPr/>
            </p:nvSpPr>
            <p:spPr bwMode="auto">
              <a:xfrm flipV="1">
                <a:off x="925451" y="2744923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e 62"/>
            <p:cNvGrpSpPr/>
            <p:nvPr/>
          </p:nvGrpSpPr>
          <p:grpSpPr>
            <a:xfrm>
              <a:off x="7477496" y="2363369"/>
              <a:ext cx="116276" cy="112549"/>
              <a:chOff x="899592" y="2528900"/>
              <a:chExt cx="360040" cy="296415"/>
            </a:xfrm>
            <a:solidFill>
              <a:srgbClr val="00CC99">
                <a:alpha val="50000"/>
              </a:srgbClr>
            </a:solidFill>
          </p:grpSpPr>
          <p:sp>
            <p:nvSpPr>
              <p:cNvPr id="219" name="Triangle isocèle 63"/>
              <p:cNvSpPr/>
              <p:nvPr/>
            </p:nvSpPr>
            <p:spPr bwMode="auto">
              <a:xfrm>
                <a:off x="899592" y="2528900"/>
                <a:ext cx="360040" cy="21602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Ellipse 64"/>
              <p:cNvSpPr/>
              <p:nvPr/>
            </p:nvSpPr>
            <p:spPr bwMode="auto">
              <a:xfrm flipV="1">
                <a:off x="1033990" y="2744924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Ellipse 65"/>
              <p:cNvSpPr/>
              <p:nvPr/>
            </p:nvSpPr>
            <p:spPr bwMode="auto">
              <a:xfrm flipV="1">
                <a:off x="1140768" y="2744922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Ellipse 66"/>
              <p:cNvSpPr/>
              <p:nvPr/>
            </p:nvSpPr>
            <p:spPr bwMode="auto">
              <a:xfrm flipV="1">
                <a:off x="925451" y="2744923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e 67"/>
            <p:cNvGrpSpPr/>
            <p:nvPr/>
          </p:nvGrpSpPr>
          <p:grpSpPr>
            <a:xfrm>
              <a:off x="8231762" y="2127301"/>
              <a:ext cx="116276" cy="112549"/>
              <a:chOff x="899592" y="2528900"/>
              <a:chExt cx="360040" cy="296415"/>
            </a:xfrm>
            <a:solidFill>
              <a:srgbClr val="00CC99">
                <a:alpha val="50000"/>
              </a:srgbClr>
            </a:solidFill>
          </p:grpSpPr>
          <p:sp>
            <p:nvSpPr>
              <p:cNvPr id="215" name="Triangle isocèle 68"/>
              <p:cNvSpPr/>
              <p:nvPr/>
            </p:nvSpPr>
            <p:spPr bwMode="auto">
              <a:xfrm>
                <a:off x="899592" y="2528900"/>
                <a:ext cx="360040" cy="21602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Ellipse 69"/>
              <p:cNvSpPr/>
              <p:nvPr/>
            </p:nvSpPr>
            <p:spPr bwMode="auto">
              <a:xfrm flipV="1">
                <a:off x="1033990" y="2744924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Ellipse 70"/>
              <p:cNvSpPr/>
              <p:nvPr/>
            </p:nvSpPr>
            <p:spPr bwMode="auto">
              <a:xfrm flipV="1">
                <a:off x="1140768" y="2744922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Ellipse 71"/>
              <p:cNvSpPr/>
              <p:nvPr/>
            </p:nvSpPr>
            <p:spPr bwMode="auto">
              <a:xfrm flipV="1">
                <a:off x="925451" y="2744923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e 72"/>
            <p:cNvGrpSpPr/>
            <p:nvPr/>
          </p:nvGrpSpPr>
          <p:grpSpPr>
            <a:xfrm>
              <a:off x="6894137" y="1956269"/>
              <a:ext cx="116276" cy="112549"/>
              <a:chOff x="899592" y="2528900"/>
              <a:chExt cx="360040" cy="296415"/>
            </a:xfrm>
            <a:solidFill>
              <a:srgbClr val="00CC99">
                <a:alpha val="50000"/>
              </a:srgbClr>
            </a:solidFill>
          </p:grpSpPr>
          <p:sp>
            <p:nvSpPr>
              <p:cNvPr id="211" name="Triangle isocèle 73"/>
              <p:cNvSpPr/>
              <p:nvPr/>
            </p:nvSpPr>
            <p:spPr bwMode="auto">
              <a:xfrm>
                <a:off x="899592" y="2528900"/>
                <a:ext cx="360040" cy="21602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" name="Ellipse 74"/>
              <p:cNvSpPr/>
              <p:nvPr/>
            </p:nvSpPr>
            <p:spPr bwMode="auto">
              <a:xfrm flipV="1">
                <a:off x="1033990" y="2744924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Ellipse 75"/>
              <p:cNvSpPr/>
              <p:nvPr/>
            </p:nvSpPr>
            <p:spPr bwMode="auto">
              <a:xfrm flipV="1">
                <a:off x="1140768" y="2744922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Ellipse 76"/>
              <p:cNvSpPr/>
              <p:nvPr/>
            </p:nvSpPr>
            <p:spPr bwMode="auto">
              <a:xfrm flipV="1">
                <a:off x="925451" y="2744923"/>
                <a:ext cx="91244" cy="80391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2" name="Line 6"/>
            <p:cNvSpPr>
              <a:spLocks noChangeShapeType="1"/>
            </p:cNvSpPr>
            <p:nvPr/>
          </p:nvSpPr>
          <p:spPr bwMode="auto">
            <a:xfrm flipV="1">
              <a:off x="7405695" y="1975311"/>
              <a:ext cx="1157389" cy="62896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Line 8"/>
            <p:cNvSpPr>
              <a:spLocks noChangeShapeType="1"/>
            </p:cNvSpPr>
            <p:nvPr/>
          </p:nvSpPr>
          <p:spPr bwMode="auto">
            <a:xfrm flipH="1" flipV="1">
              <a:off x="7501856" y="2387467"/>
              <a:ext cx="294584" cy="2426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 type="none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Line 8"/>
            <p:cNvSpPr>
              <a:spLocks noChangeShapeType="1"/>
            </p:cNvSpPr>
            <p:nvPr/>
          </p:nvSpPr>
          <p:spPr bwMode="auto">
            <a:xfrm flipH="1" flipV="1">
              <a:off x="7989513" y="2290650"/>
              <a:ext cx="165918" cy="13310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 type="none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Line 8"/>
            <p:cNvSpPr>
              <a:spLocks noChangeShapeType="1"/>
            </p:cNvSpPr>
            <p:nvPr/>
          </p:nvSpPr>
          <p:spPr bwMode="auto">
            <a:xfrm flipH="1" flipV="1">
              <a:off x="8339118" y="2091484"/>
              <a:ext cx="165918" cy="13310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 type="none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Line 8"/>
            <p:cNvSpPr>
              <a:spLocks noChangeShapeType="1"/>
            </p:cNvSpPr>
            <p:nvPr/>
          </p:nvSpPr>
          <p:spPr bwMode="auto">
            <a:xfrm flipH="1">
              <a:off x="8349522" y="1161550"/>
              <a:ext cx="145638" cy="751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 type="none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Line 8"/>
            <p:cNvSpPr>
              <a:spLocks noChangeShapeType="1"/>
            </p:cNvSpPr>
            <p:nvPr/>
          </p:nvSpPr>
          <p:spPr bwMode="auto">
            <a:xfrm flipH="1">
              <a:off x="6724089" y="1928676"/>
              <a:ext cx="192605" cy="980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ash"/>
              <a:round/>
              <a:headEnd type="none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Text Box 7"/>
            <p:cNvSpPr txBox="1">
              <a:spLocks noChangeArrowheads="1"/>
            </p:cNvSpPr>
            <p:nvPr/>
          </p:nvSpPr>
          <p:spPr bwMode="auto">
            <a:xfrm>
              <a:off x="8259955" y="2336078"/>
              <a:ext cx="261142" cy="17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i="0" u="non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 m</a:t>
              </a:r>
              <a:endParaRPr lang="en-US" sz="2000" b="0" i="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Line 8"/>
            <p:cNvSpPr>
              <a:spLocks noChangeShapeType="1"/>
            </p:cNvSpPr>
            <p:nvPr/>
          </p:nvSpPr>
          <p:spPr bwMode="auto">
            <a:xfrm flipV="1">
              <a:off x="7620986" y="2329908"/>
              <a:ext cx="0" cy="1519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Text Box 7"/>
            <p:cNvSpPr txBox="1">
              <a:spLocks noChangeArrowheads="1"/>
            </p:cNvSpPr>
            <p:nvPr/>
          </p:nvSpPr>
          <p:spPr bwMode="auto">
            <a:xfrm>
              <a:off x="7563477" y="2328593"/>
              <a:ext cx="492004" cy="17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i="0" u="non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R: 2.3 m</a:t>
              </a:r>
              <a:endParaRPr lang="en-US" sz="2000" b="0" i="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85"/>
          <p:cNvGrpSpPr/>
          <p:nvPr/>
        </p:nvGrpSpPr>
        <p:grpSpPr>
          <a:xfrm>
            <a:off x="17767299" y="15916275"/>
            <a:ext cx="7157603" cy="6917864"/>
            <a:chOff x="17767299" y="17202150"/>
            <a:chExt cx="7157603" cy="6917864"/>
          </a:xfrm>
        </p:grpSpPr>
        <p:pic>
          <p:nvPicPr>
            <p:cNvPr id="64" name="Picture 1" descr="D:\MyDoc_b.pardoen\Conferences\2012_10_02_ALERT 2012\Presentation\Fig\gal_geom03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7767299" y="17242979"/>
              <a:ext cx="7157603" cy="6877035"/>
            </a:xfrm>
            <a:prstGeom prst="rect">
              <a:avLst/>
            </a:prstGeom>
            <a:noFill/>
          </p:spPr>
        </p:pic>
        <p:sp>
          <p:nvSpPr>
            <p:cNvPr id="67" name="Rectangle 66"/>
            <p:cNvSpPr/>
            <p:nvPr/>
          </p:nvSpPr>
          <p:spPr bwMode="auto">
            <a:xfrm>
              <a:off x="23955375" y="20612100"/>
              <a:ext cx="942975" cy="628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238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3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20678775" y="17202150"/>
              <a:ext cx="942975" cy="1104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238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3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00" name="Text Box 17"/>
          <p:cNvSpPr txBox="1">
            <a:spLocks noChangeArrowheads="1"/>
          </p:cNvSpPr>
          <p:nvPr/>
        </p:nvSpPr>
        <p:spPr bwMode="auto">
          <a:xfrm>
            <a:off x="12611099" y="39527163"/>
            <a:ext cx="80867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238625"/>
            <a:r>
              <a:rPr lang="fr-BE" sz="2800" u="none" dirty="0"/>
              <a:t>Influence of </a:t>
            </a:r>
            <a:r>
              <a:rPr lang="fr-BE" sz="2800" u="none" dirty="0" smtClean="0"/>
              <a:t>localisation bands and ventilation </a:t>
            </a:r>
            <a:r>
              <a:rPr lang="fr-BE" sz="2800" u="none" dirty="0"/>
              <a:t>on </a:t>
            </a:r>
            <a:r>
              <a:rPr lang="fr-BE" sz="2800" u="none" dirty="0" smtClean="0"/>
              <a:t>pore water </a:t>
            </a:r>
            <a:r>
              <a:rPr lang="fr-BE" sz="2800" u="none" dirty="0"/>
              <a:t>pressure </a:t>
            </a:r>
            <a:r>
              <a:rPr lang="en-US" sz="2800" u="none" dirty="0" smtClean="0"/>
              <a:t>along vertical cross-section </a:t>
            </a:r>
            <a:r>
              <a:rPr lang="fr-BE" sz="2800" u="none" dirty="0" smtClean="0"/>
              <a:t>: </a:t>
            </a:r>
            <a:r>
              <a:rPr lang="fr-BE" sz="2800" u="none" dirty="0"/>
              <a:t>no ventilation (</a:t>
            </a:r>
            <a:r>
              <a:rPr lang="fr-BE" sz="2800" u="none" dirty="0" err="1"/>
              <a:t>left</a:t>
            </a:r>
            <a:r>
              <a:rPr lang="fr-BE" sz="2800" u="none" dirty="0"/>
              <a:t>), ventilation (right)</a:t>
            </a:r>
          </a:p>
        </p:txBody>
      </p:sp>
      <p:pic>
        <p:nvPicPr>
          <p:cNvPr id="239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9272181" y="37988278"/>
            <a:ext cx="1206554" cy="90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5161191" y="37992088"/>
            <a:ext cx="1206554" cy="90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Text Box 17"/>
          <p:cNvSpPr txBox="1">
            <a:spLocks noChangeArrowheads="1"/>
          </p:cNvSpPr>
          <p:nvPr/>
        </p:nvSpPr>
        <p:spPr bwMode="auto">
          <a:xfrm>
            <a:off x="9677400" y="31558368"/>
            <a:ext cx="66579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238625"/>
            <a:r>
              <a:rPr lang="en-US" sz="2800" u="none" dirty="0" smtClean="0"/>
              <a:t>2D HM, development of the </a:t>
            </a:r>
            <a:r>
              <a:rPr lang="en-US" sz="2800" u="none" dirty="0" err="1" smtClean="0"/>
              <a:t>localisation</a:t>
            </a:r>
            <a:r>
              <a:rPr lang="en-US" sz="2800" u="none" dirty="0" smtClean="0"/>
              <a:t> zone : total </a:t>
            </a:r>
            <a:r>
              <a:rPr lang="en-US" sz="2800" u="none" dirty="0" err="1" smtClean="0"/>
              <a:t>deviatoric</a:t>
            </a:r>
            <a:r>
              <a:rPr lang="en-US" sz="2800" u="none" dirty="0" smtClean="0"/>
              <a:t> strain (up), plasticity zone (down) and comparison with in situ measurements (right).</a:t>
            </a:r>
            <a:endParaRPr lang="en-US" sz="2800" u="none" dirty="0"/>
          </a:p>
        </p:txBody>
      </p:sp>
      <p:pic>
        <p:nvPicPr>
          <p:cNvPr id="81" name="Image 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86" b="9919"/>
          <a:stretch/>
        </p:blipFill>
        <p:spPr>
          <a:xfrm>
            <a:off x="22862437" y="26265030"/>
            <a:ext cx="3485462" cy="3326125"/>
          </a:xfrm>
          <a:prstGeom prst="rect">
            <a:avLst/>
          </a:prstGeom>
        </p:spPr>
      </p:pic>
      <p:pic>
        <p:nvPicPr>
          <p:cNvPr id="82" name="Image 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55" b="8535"/>
          <a:stretch/>
        </p:blipFill>
        <p:spPr>
          <a:xfrm>
            <a:off x="26490199" y="26265030"/>
            <a:ext cx="3485462" cy="3326125"/>
          </a:xfrm>
          <a:prstGeom prst="rect">
            <a:avLst/>
          </a:prstGeom>
        </p:spPr>
      </p:pic>
      <p:pic>
        <p:nvPicPr>
          <p:cNvPr id="83" name="Image 11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88" b="9946"/>
          <a:stretch/>
        </p:blipFill>
        <p:spPr>
          <a:xfrm>
            <a:off x="19184429" y="26269687"/>
            <a:ext cx="3485462" cy="3326125"/>
          </a:xfrm>
          <a:prstGeom prst="rect">
            <a:avLst/>
          </a:prstGeom>
        </p:spPr>
      </p:pic>
      <p:pic>
        <p:nvPicPr>
          <p:cNvPr id="84" name="Image 102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868425" y="29826964"/>
            <a:ext cx="3327979" cy="2536224"/>
          </a:xfrm>
          <a:prstGeom prst="rect">
            <a:avLst/>
          </a:prstGeom>
        </p:spPr>
      </p:pic>
      <p:pic>
        <p:nvPicPr>
          <p:cNvPr id="85" name="Image 102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534699" y="29826964"/>
            <a:ext cx="3327979" cy="2536224"/>
          </a:xfrm>
          <a:prstGeom prst="rect">
            <a:avLst/>
          </a:prstGeom>
        </p:spPr>
      </p:pic>
      <p:pic>
        <p:nvPicPr>
          <p:cNvPr id="86" name="Image 103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9225480" y="29848806"/>
            <a:ext cx="3327979" cy="2536224"/>
          </a:xfrm>
          <a:prstGeom prst="rect">
            <a:avLst/>
          </a:prstGeom>
        </p:spPr>
      </p:pic>
      <p:cxnSp>
        <p:nvCxnSpPr>
          <p:cNvPr id="88" name="Connecteur droit 4"/>
          <p:cNvCxnSpPr/>
          <p:nvPr/>
        </p:nvCxnSpPr>
        <p:spPr bwMode="auto">
          <a:xfrm flipV="1">
            <a:off x="19031988" y="32347986"/>
            <a:ext cx="11160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e 21"/>
          <p:cNvGrpSpPr>
            <a:grpSpLocks noChangeAspect="1"/>
          </p:cNvGrpSpPr>
          <p:nvPr/>
        </p:nvGrpSpPr>
        <p:grpSpPr>
          <a:xfrm>
            <a:off x="16833696" y="27337230"/>
            <a:ext cx="1416560" cy="1732916"/>
            <a:chOff x="2047522" y="-94691"/>
            <a:chExt cx="942510" cy="657086"/>
          </a:xfrm>
        </p:grpSpPr>
        <p:sp>
          <p:nvSpPr>
            <p:cNvPr id="90" name="ZoneTexte 4"/>
            <p:cNvSpPr txBox="1"/>
            <p:nvPr/>
          </p:nvSpPr>
          <p:spPr>
            <a:xfrm>
              <a:off x="2650566" y="110487"/>
              <a:ext cx="339466" cy="26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0" u="none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en-US" sz="2400" b="0" i="0" u="non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ZoneTexte 19"/>
            <p:cNvSpPr txBox="1"/>
            <p:nvPr/>
          </p:nvSpPr>
          <p:spPr>
            <a:xfrm>
              <a:off x="2047522" y="-94691"/>
              <a:ext cx="339466" cy="26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0" u="none" dirty="0" smtClean="0">
                  <a:latin typeface="Arial" pitchFamily="34" charset="0"/>
                  <a:cs typeface="Arial" pitchFamily="34" charset="0"/>
                </a:rPr>
                <a:t>y</a:t>
              </a:r>
              <a:endParaRPr lang="en-US" sz="2400" b="0" i="0" u="non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ZoneTexte 20"/>
            <p:cNvSpPr txBox="1"/>
            <p:nvPr/>
          </p:nvSpPr>
          <p:spPr>
            <a:xfrm>
              <a:off x="2049502" y="298586"/>
              <a:ext cx="339466" cy="26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0" u="none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2400" b="0" i="0" u="none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3" name="Connecteur droit avec flèche 6"/>
            <p:cNvCxnSpPr/>
            <p:nvPr/>
          </p:nvCxnSpPr>
          <p:spPr bwMode="auto">
            <a:xfrm>
              <a:off x="2475564" y="203974"/>
              <a:ext cx="287258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6" name="Connecteur droit avec flèche 22"/>
            <p:cNvCxnSpPr/>
            <p:nvPr/>
          </p:nvCxnSpPr>
          <p:spPr bwMode="auto">
            <a:xfrm>
              <a:off x="2219548" y="119001"/>
              <a:ext cx="287258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scene3d>
              <a:camera prst="orthographicFront">
                <a:rot lat="0" lon="0" rev="7200000"/>
              </a:camera>
              <a:lightRig rig="threePt" dir="t"/>
            </a:scene3d>
          </p:spPr>
        </p:cxnSp>
        <p:cxnSp>
          <p:nvCxnSpPr>
            <p:cNvPr id="97" name="Connecteur droit avec flèche 23"/>
            <p:cNvCxnSpPr/>
            <p:nvPr/>
          </p:nvCxnSpPr>
          <p:spPr bwMode="auto">
            <a:xfrm>
              <a:off x="2219534" y="300505"/>
              <a:ext cx="287256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scene3d>
              <a:camera prst="orthographicFront">
                <a:rot lat="0" lon="0" rev="14400000"/>
              </a:camera>
              <a:lightRig rig="threePt" dir="t"/>
            </a:scene3d>
          </p:spPr>
        </p:cxnSp>
      </p:grpSp>
      <p:grpSp>
        <p:nvGrpSpPr>
          <p:cNvPr id="6" name="Group 58"/>
          <p:cNvGrpSpPr>
            <a:grpSpLocks noChangeAspect="1"/>
          </p:cNvGrpSpPr>
          <p:nvPr/>
        </p:nvGrpSpPr>
        <p:grpSpPr>
          <a:xfrm>
            <a:off x="16971048" y="30519167"/>
            <a:ext cx="1315511" cy="1558314"/>
            <a:chOff x="890222" y="4469715"/>
            <a:chExt cx="498816" cy="583807"/>
          </a:xfrm>
        </p:grpSpPr>
        <p:sp>
          <p:nvSpPr>
            <p:cNvPr id="100" name="ZoneTexte 4"/>
            <p:cNvSpPr txBox="1"/>
            <p:nvPr/>
          </p:nvSpPr>
          <p:spPr>
            <a:xfrm>
              <a:off x="1195578" y="4792871"/>
              <a:ext cx="193460" cy="260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0" u="none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en-US" sz="2400" b="0" i="0" u="non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ZoneTexte 19"/>
            <p:cNvSpPr txBox="1"/>
            <p:nvPr/>
          </p:nvSpPr>
          <p:spPr>
            <a:xfrm>
              <a:off x="890222" y="4469715"/>
              <a:ext cx="193460" cy="260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0" u="none" dirty="0" smtClean="0">
                  <a:latin typeface="Arial" pitchFamily="34" charset="0"/>
                  <a:cs typeface="Arial" pitchFamily="34" charset="0"/>
                </a:rPr>
                <a:t>y</a:t>
              </a:r>
              <a:endParaRPr lang="en-US" sz="2400" b="0" i="0" u="none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Connecteur droit avec flèche 6"/>
            <p:cNvCxnSpPr/>
            <p:nvPr/>
          </p:nvCxnSpPr>
          <p:spPr bwMode="auto">
            <a:xfrm>
              <a:off x="1012976" y="4887993"/>
              <a:ext cx="232589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4" name="Connecteur droit avec flèche 6"/>
            <p:cNvCxnSpPr/>
            <p:nvPr/>
          </p:nvCxnSpPr>
          <p:spPr bwMode="auto">
            <a:xfrm flipV="1">
              <a:off x="1019099" y="4660297"/>
              <a:ext cx="0" cy="230401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" name="Group 200"/>
          <p:cNvGrpSpPr/>
          <p:nvPr/>
        </p:nvGrpSpPr>
        <p:grpSpPr>
          <a:xfrm flipH="1">
            <a:off x="20068470" y="27477322"/>
            <a:ext cx="1732335" cy="1136687"/>
            <a:chOff x="1103470" y="3881311"/>
            <a:chExt cx="656865" cy="431008"/>
          </a:xfrm>
        </p:grpSpPr>
        <p:cxnSp>
          <p:nvCxnSpPr>
            <p:cNvPr id="109" name="Straight Connector 108"/>
            <p:cNvCxnSpPr/>
            <p:nvPr/>
          </p:nvCxnSpPr>
          <p:spPr>
            <a:xfrm flipV="1">
              <a:off x="1105849" y="3886200"/>
              <a:ext cx="122876" cy="2181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1103470" y="4099559"/>
              <a:ext cx="151449" cy="1985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228854" y="3888016"/>
              <a:ext cx="46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250286" y="4292828"/>
              <a:ext cx="46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Arc 112"/>
            <p:cNvSpPr/>
            <p:nvPr/>
          </p:nvSpPr>
          <p:spPr>
            <a:xfrm rot="21448194">
              <a:off x="1109806" y="3881312"/>
              <a:ext cx="179042" cy="431007"/>
            </a:xfrm>
            <a:prstGeom prst="arc">
              <a:avLst>
                <a:gd name="adj1" fmla="val 16632195"/>
                <a:gd name="adj2" fmla="val 488293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21448194">
              <a:off x="1581293" y="3881311"/>
              <a:ext cx="179042" cy="431007"/>
            </a:xfrm>
            <a:prstGeom prst="arc">
              <a:avLst>
                <a:gd name="adj1" fmla="val 16632195"/>
                <a:gd name="adj2" fmla="val 488293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14"/>
          <p:cNvGrpSpPr/>
          <p:nvPr/>
        </p:nvGrpSpPr>
        <p:grpSpPr>
          <a:xfrm flipH="1">
            <a:off x="23751022" y="27471043"/>
            <a:ext cx="1732335" cy="1136687"/>
            <a:chOff x="1103470" y="3881311"/>
            <a:chExt cx="656865" cy="431008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1105849" y="3886200"/>
              <a:ext cx="122876" cy="2181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1103470" y="4099559"/>
              <a:ext cx="151449" cy="1985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228854" y="3888016"/>
              <a:ext cx="46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250286" y="4292828"/>
              <a:ext cx="46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Arc 119"/>
            <p:cNvSpPr/>
            <p:nvPr/>
          </p:nvSpPr>
          <p:spPr>
            <a:xfrm rot="21448194">
              <a:off x="1109806" y="3881312"/>
              <a:ext cx="179042" cy="431007"/>
            </a:xfrm>
            <a:prstGeom prst="arc">
              <a:avLst>
                <a:gd name="adj1" fmla="val 16632195"/>
                <a:gd name="adj2" fmla="val 488293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/>
          </p:nvSpPr>
          <p:spPr>
            <a:xfrm rot="21448194">
              <a:off x="1581293" y="3881311"/>
              <a:ext cx="179042" cy="431007"/>
            </a:xfrm>
            <a:prstGeom prst="arc">
              <a:avLst>
                <a:gd name="adj1" fmla="val 16632195"/>
                <a:gd name="adj2" fmla="val 488293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28"/>
          <p:cNvGrpSpPr/>
          <p:nvPr/>
        </p:nvGrpSpPr>
        <p:grpSpPr>
          <a:xfrm flipH="1">
            <a:off x="27374589" y="27464764"/>
            <a:ext cx="1732335" cy="1136687"/>
            <a:chOff x="1103470" y="3881311"/>
            <a:chExt cx="656865" cy="431008"/>
          </a:xfrm>
        </p:grpSpPr>
        <p:cxnSp>
          <p:nvCxnSpPr>
            <p:cNvPr id="123" name="Straight Connector 122"/>
            <p:cNvCxnSpPr/>
            <p:nvPr/>
          </p:nvCxnSpPr>
          <p:spPr>
            <a:xfrm flipV="1">
              <a:off x="1105849" y="3886200"/>
              <a:ext cx="122876" cy="2181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1103470" y="4099559"/>
              <a:ext cx="151449" cy="1985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228854" y="3888016"/>
              <a:ext cx="46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250286" y="4292828"/>
              <a:ext cx="46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Arc 126"/>
            <p:cNvSpPr/>
            <p:nvPr/>
          </p:nvSpPr>
          <p:spPr>
            <a:xfrm rot="21448194">
              <a:off x="1109806" y="3881312"/>
              <a:ext cx="179042" cy="431007"/>
            </a:xfrm>
            <a:prstGeom prst="arc">
              <a:avLst>
                <a:gd name="adj1" fmla="val 16632195"/>
                <a:gd name="adj2" fmla="val 488293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/>
            <p:cNvSpPr/>
            <p:nvPr/>
          </p:nvSpPr>
          <p:spPr>
            <a:xfrm rot="21448194">
              <a:off x="1581293" y="3881311"/>
              <a:ext cx="179042" cy="431007"/>
            </a:xfrm>
            <a:prstGeom prst="arc">
              <a:avLst>
                <a:gd name="adj1" fmla="val 16632195"/>
                <a:gd name="adj2" fmla="val 488293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ZoneTexte 88"/>
          <p:cNvSpPr txBox="1"/>
          <p:nvPr/>
        </p:nvSpPr>
        <p:spPr>
          <a:xfrm>
            <a:off x="18563389" y="30829719"/>
            <a:ext cx="347791" cy="425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u="none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000" b="0" i="0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ZoneTexte 89"/>
          <p:cNvSpPr txBox="1"/>
          <p:nvPr/>
        </p:nvSpPr>
        <p:spPr>
          <a:xfrm>
            <a:off x="18264941" y="27658539"/>
            <a:ext cx="877484" cy="425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u="none" dirty="0" smtClean="0">
                <a:latin typeface="Arial" pitchFamily="34" charset="0"/>
                <a:cs typeface="Arial" pitchFamily="34" charset="0"/>
              </a:rPr>
              <a:t>0.025</a:t>
            </a:r>
            <a:endParaRPr lang="en-US" sz="2000" b="0" i="0" u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42892" y="28069563"/>
            <a:ext cx="220280" cy="270208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238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238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6310</TotalTime>
  <Words>428</Words>
  <Application>Microsoft Office PowerPoint</Application>
  <PresentationFormat>Custom</PresentationFormat>
  <Paragraphs>109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Modèle par défaut</vt:lpstr>
      <vt:lpstr>Equation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B. Pardoen</dc:creator>
  <cp:lastModifiedBy>b.pardoen</cp:lastModifiedBy>
  <cp:revision>373</cp:revision>
  <dcterms:created xsi:type="dcterms:W3CDTF">2006-03-30T07:44:25Z</dcterms:created>
  <dcterms:modified xsi:type="dcterms:W3CDTF">2013-09-25T11:07:00Z</dcterms:modified>
</cp:coreProperties>
</file>