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7099300" cy="10234613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49D"/>
    <a:srgbClr val="56B26C"/>
    <a:srgbClr val="008000"/>
    <a:srgbClr val="CD8B15"/>
    <a:srgbClr val="A06D10"/>
    <a:srgbClr val="BD8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181" autoAdjust="0"/>
    <p:restoredTop sz="99864" autoAdjust="0"/>
  </p:normalViewPr>
  <p:slideViewPr>
    <p:cSldViewPr>
      <p:cViewPr>
        <p:scale>
          <a:sx n="40" d="100"/>
          <a:sy n="40" d="100"/>
        </p:scale>
        <p:origin x="600" y="494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88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84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04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222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48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731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82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0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78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988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93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1083-CA4A-4F9A-A64B-B4AFD1FFBDA3}" type="datetimeFigureOut">
              <a:rPr lang="fr-BE" smtClean="0"/>
              <a:pPr/>
              <a:t>20-05-14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158B-B537-4BAD-8590-8D3FAE36879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330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jpg"/><Relationship Id="rId3" Type="http://schemas.openxmlformats.org/officeDocument/2006/relationships/image" Target="../media/image2.jpeg"/><Relationship Id="rId21" Type="http://schemas.openxmlformats.org/officeDocument/2006/relationships/image" Target="../media/image16.jpe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17" Type="http://schemas.openxmlformats.org/officeDocument/2006/relationships/image" Target="../media/image14.jpeg"/><Relationship Id="rId25" Type="http://schemas.openxmlformats.org/officeDocument/2006/relationships/image" Target="../media/image19.emf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18.png"/><Relationship Id="rId10" Type="http://schemas.openxmlformats.org/officeDocument/2006/relationships/image" Target="../media/image9.jpeg"/><Relationship Id="rId19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" descr="093BL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1470" y="33800645"/>
            <a:ext cx="25452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CaixaDeTexto 10"/>
          <p:cNvSpPr txBox="1"/>
          <p:nvPr/>
        </p:nvSpPr>
        <p:spPr>
          <a:xfrm>
            <a:off x="378346" y="21476270"/>
            <a:ext cx="331526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Hemicellulose:</a:t>
            </a:r>
            <a:r>
              <a:rPr lang="fr-BE" sz="2400" dirty="0"/>
              <a:t> </a:t>
            </a:r>
            <a:r>
              <a:rPr lang="fr-BE" sz="2400" dirty="0" smtClean="0"/>
              <a:t>47%</a:t>
            </a:r>
            <a:endParaRPr lang="fr-BE" sz="2400" dirty="0"/>
          </a:p>
          <a:p>
            <a:pPr algn="l"/>
            <a:r>
              <a:rPr lang="fr-BE" sz="2400" b="1" dirty="0" smtClean="0"/>
              <a:t>Cellulose: </a:t>
            </a:r>
            <a:r>
              <a:rPr lang="fr-BE" sz="2400" dirty="0" smtClean="0"/>
              <a:t>15%</a:t>
            </a:r>
          </a:p>
          <a:p>
            <a:r>
              <a:rPr lang="fr-BE" sz="2400" b="1" dirty="0"/>
              <a:t>Lignin </a:t>
            </a:r>
            <a:r>
              <a:rPr lang="fr-BE" sz="2400" b="1" dirty="0" smtClean="0"/>
              <a:t>(van Soest): 8</a:t>
            </a:r>
            <a:r>
              <a:rPr lang="fr-BE" sz="2400" dirty="0" smtClean="0"/>
              <a:t>%</a:t>
            </a:r>
          </a:p>
          <a:p>
            <a:r>
              <a:rPr lang="fr-BE" sz="2400" dirty="0" err="1" smtClean="0"/>
              <a:t>Proteins</a:t>
            </a:r>
            <a:r>
              <a:rPr lang="fr-BE" sz="2400" dirty="0" smtClean="0"/>
              <a:t>: 12%</a:t>
            </a:r>
          </a:p>
        </p:txBody>
      </p:sp>
      <p:sp>
        <p:nvSpPr>
          <p:cNvPr id="109" name="Flèche courbée vers la droite 108"/>
          <p:cNvSpPr/>
          <p:nvPr/>
        </p:nvSpPr>
        <p:spPr>
          <a:xfrm rot="3203636">
            <a:off x="5973779" y="25508918"/>
            <a:ext cx="1919361" cy="9523723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58" name="Flèche courbée vers la droite 2057"/>
          <p:cNvSpPr/>
          <p:nvPr/>
        </p:nvSpPr>
        <p:spPr>
          <a:xfrm rot="2178234">
            <a:off x="3258820" y="21235751"/>
            <a:ext cx="1868750" cy="6694250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916" y="3906318"/>
            <a:ext cx="30232516" cy="2923895"/>
          </a:xfrm>
        </p:spPr>
        <p:txBody>
          <a:bodyPr tIns="0">
            <a:noAutofit/>
          </a:bodyPr>
          <a:lstStyle/>
          <a:p>
            <a:r>
              <a:rPr lang="en-US" sz="8900" b="1" dirty="0" smtClean="0"/>
              <a:t>A </a:t>
            </a:r>
            <a:r>
              <a:rPr lang="en-US" sz="8900" b="1" dirty="0"/>
              <a:t>multi-step process </a:t>
            </a:r>
            <a:r>
              <a:rPr lang="en-US" sz="8900" b="1" dirty="0" smtClean="0"/>
              <a:t>for an </a:t>
            </a:r>
            <a:r>
              <a:rPr lang="en-US" sz="8900" b="1" dirty="0"/>
              <a:t>alternative </a:t>
            </a:r>
            <a:r>
              <a:rPr lang="en-US" sz="8900" b="1" dirty="0" smtClean="0"/>
              <a:t>wheat bran biorefinery</a:t>
            </a:r>
            <a:endParaRPr lang="fr-BE" sz="8900" dirty="0"/>
          </a:p>
        </p:txBody>
      </p:sp>
      <p:sp>
        <p:nvSpPr>
          <p:cNvPr id="6" name="ZoneTexte 5"/>
          <p:cNvSpPr txBox="1"/>
          <p:nvPr/>
        </p:nvSpPr>
        <p:spPr>
          <a:xfrm>
            <a:off x="15147945" y="9010510"/>
            <a:ext cx="14681674" cy="8177692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r>
              <a:rPr lang="en-US" sz="4200" dirty="0"/>
              <a:t>Wheat bran </a:t>
            </a:r>
            <a:r>
              <a:rPr lang="en-US" sz="4200" dirty="0" smtClean="0"/>
              <a:t>(WB) is a </a:t>
            </a:r>
            <a:r>
              <a:rPr lang="en-US" sz="4200" dirty="0"/>
              <a:t>highly available and cheap agriculture </a:t>
            </a:r>
            <a:r>
              <a:rPr lang="en-US" sz="4200" dirty="0" smtClean="0"/>
              <a:t>byproduct that constitutes a feedstock of choice for biorefineries. Classical </a:t>
            </a:r>
            <a:r>
              <a:rPr lang="en-US" sz="4200" dirty="0"/>
              <a:t>WB biorefining </a:t>
            </a:r>
            <a:r>
              <a:rPr lang="en-US" sz="4200" dirty="0" smtClean="0"/>
              <a:t>is premised on the fermentation of the monosaccharides from starch </a:t>
            </a:r>
            <a:r>
              <a:rPr lang="en-US" sz="4200" dirty="0"/>
              <a:t>and hemicellulose into </a:t>
            </a:r>
            <a:r>
              <a:rPr lang="en-US" sz="4200" dirty="0" smtClean="0"/>
              <a:t>fuel </a:t>
            </a:r>
            <a:r>
              <a:rPr lang="en-US" sz="4200" dirty="0"/>
              <a:t>and chemicals. </a:t>
            </a:r>
            <a:r>
              <a:rPr lang="en-US" sz="4200" dirty="0" smtClean="0"/>
              <a:t>Here is presented an alternative concept based on a multi-step process aiming at the production </a:t>
            </a:r>
            <a:r>
              <a:rPr lang="en-US" sz="4200" dirty="0"/>
              <a:t>of three fractions </a:t>
            </a:r>
            <a:r>
              <a:rPr lang="en-US" sz="4200" dirty="0" smtClean="0"/>
              <a:t>with high added-value </a:t>
            </a:r>
            <a:r>
              <a:rPr lang="en-US" sz="4200" dirty="0"/>
              <a:t>from </a:t>
            </a:r>
            <a:r>
              <a:rPr lang="en-US" sz="4200" dirty="0" err="1" smtClean="0"/>
              <a:t>destarched</a:t>
            </a:r>
            <a:r>
              <a:rPr lang="en-US" sz="4200" dirty="0" smtClean="0"/>
              <a:t> </a:t>
            </a:r>
            <a:r>
              <a:rPr lang="en-US" sz="4200" dirty="0"/>
              <a:t>wheat bran (</a:t>
            </a:r>
            <a:r>
              <a:rPr lang="en-US" sz="4200" dirty="0" smtClean="0"/>
              <a:t>DWB). </a:t>
            </a:r>
            <a:endParaRPr lang="en-US" sz="4200" dirty="0"/>
          </a:p>
          <a:p>
            <a:r>
              <a:rPr lang="en-US" sz="4200" dirty="0" smtClean="0"/>
              <a:t>After WB </a:t>
            </a:r>
            <a:r>
              <a:rPr lang="en-US" sz="4200" dirty="0" err="1" smtClean="0"/>
              <a:t>destarching</a:t>
            </a:r>
            <a:r>
              <a:rPr lang="en-US" sz="4200" dirty="0" smtClean="0"/>
              <a:t> (10 min in water </a:t>
            </a:r>
            <a:r>
              <a:rPr lang="en-US" sz="4200" dirty="0"/>
              <a:t>at </a:t>
            </a:r>
            <a:r>
              <a:rPr lang="en-US" sz="4200" dirty="0" smtClean="0"/>
              <a:t>95 °C), the DWB underwent an extraction of its </a:t>
            </a:r>
            <a:r>
              <a:rPr lang="en-US" sz="4200" dirty="0" err="1" smtClean="0"/>
              <a:t>arabinoxylans</a:t>
            </a:r>
            <a:r>
              <a:rPr lang="en-US" sz="4200" dirty="0" smtClean="0"/>
              <a:t> (</a:t>
            </a:r>
            <a:r>
              <a:rPr lang="en-US" sz="4200" dirty="0" smtClean="0"/>
              <a:t>AXs), </a:t>
            </a:r>
            <a:r>
              <a:rPr lang="en-US" sz="4200" dirty="0" smtClean="0"/>
              <a:t>then in a second step its lignin was recovered, leaving a solid residue </a:t>
            </a:r>
            <a:r>
              <a:rPr lang="en-US" sz="4200" dirty="0" smtClean="0"/>
              <a:t>rich </a:t>
            </a:r>
            <a:r>
              <a:rPr lang="en-US" sz="4200" dirty="0" smtClean="0"/>
              <a:t>in cellulose which could be further </a:t>
            </a:r>
            <a:r>
              <a:rPr lang="en-US" sz="4200" dirty="0" smtClean="0"/>
              <a:t>bleached and </a:t>
            </a:r>
            <a:r>
              <a:rPr lang="en-US" sz="4200" dirty="0" err="1" smtClean="0"/>
              <a:t>hydrolysed</a:t>
            </a:r>
            <a:r>
              <a:rPr lang="en-US" sz="4200" dirty="0" smtClean="0"/>
              <a:t>.</a:t>
            </a:r>
            <a:endParaRPr lang="en-US" sz="4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011195" y="42316082"/>
            <a:ext cx="109861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dirty="0">
                <a:solidFill>
                  <a:schemeClr val="bg1"/>
                </a:solidFill>
              </a:rPr>
              <a:t>© CBI – Gembloux Agro-Bio Tech – Université de Liège</a:t>
            </a:r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1242443" y="6138566"/>
            <a:ext cx="27507056" cy="2880320"/>
          </a:xfrm>
          <a:prstGeom prst="rect">
            <a:avLst/>
          </a:prstGeom>
        </p:spPr>
        <p:txBody>
          <a:bodyPr vert="horz" lIns="417643" tIns="0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/>
              <a:t>Mario Aguedo</a:t>
            </a:r>
            <a:r>
              <a:rPr lang="en-US" sz="5400" baseline="30000" dirty="0" smtClean="0"/>
              <a:t>a</a:t>
            </a:r>
            <a:r>
              <a:rPr lang="en-US" sz="5400" dirty="0" smtClean="0"/>
              <a:t>*, </a:t>
            </a:r>
            <a:r>
              <a:rPr lang="en-US" sz="5400" dirty="0"/>
              <a:t>Christian </a:t>
            </a:r>
            <a:r>
              <a:rPr lang="en-US" sz="5400" dirty="0" err="1" smtClean="0"/>
              <a:t>Fougnies</a:t>
            </a:r>
            <a:r>
              <a:rPr lang="en-US" sz="5400" baseline="30000" dirty="0" err="1" smtClean="0"/>
              <a:t>b</a:t>
            </a:r>
            <a:r>
              <a:rPr lang="en-US" sz="5400" dirty="0" smtClean="0"/>
              <a:t>, </a:t>
            </a:r>
            <a:r>
              <a:rPr lang="en-US" sz="5400" dirty="0" err="1" smtClean="0"/>
              <a:t>Aurore</a:t>
            </a:r>
            <a:r>
              <a:rPr lang="en-US" sz="5400" dirty="0" smtClean="0"/>
              <a:t> </a:t>
            </a:r>
            <a:r>
              <a:rPr lang="en-US" sz="5400" dirty="0" err="1" smtClean="0"/>
              <a:t>Richel</a:t>
            </a:r>
            <a:r>
              <a:rPr lang="en-US" sz="5400" baseline="30000" dirty="0" err="1" smtClean="0"/>
              <a:t>a</a:t>
            </a:r>
            <a:r>
              <a:rPr lang="fr-BE" sz="5400" i="1" dirty="0" smtClean="0"/>
              <a:t/>
            </a:r>
            <a:br>
              <a:rPr lang="fr-BE" sz="5400" i="1" dirty="0" smtClean="0"/>
            </a:br>
            <a:r>
              <a:rPr lang="en-US" sz="4400" baseline="30000" dirty="0" err="1"/>
              <a:t>a</a:t>
            </a:r>
            <a:r>
              <a:rPr lang="en-US" sz="4400" i="1" dirty="0" err="1" smtClean="0"/>
              <a:t>Unit</a:t>
            </a:r>
            <a:r>
              <a:rPr lang="en-US" sz="4400" i="1" dirty="0" smtClean="0"/>
              <a:t> of Biological and Industrial Chemistry, </a:t>
            </a:r>
            <a:r>
              <a:rPr lang="en-US" sz="4400" i="1" dirty="0" err="1" smtClean="0"/>
              <a:t>Gembloux</a:t>
            </a:r>
            <a:r>
              <a:rPr lang="en-US" sz="4400" i="1" dirty="0" smtClean="0"/>
              <a:t> Agro-Bio Tech - University of Liège, 5030 </a:t>
            </a:r>
            <a:r>
              <a:rPr lang="en-US" sz="4400" i="1" dirty="0" err="1" smtClean="0"/>
              <a:t>Gembloux</a:t>
            </a:r>
            <a:r>
              <a:rPr lang="en-US" sz="4400" i="1" dirty="0" smtClean="0"/>
              <a:t>, Belgium</a:t>
            </a:r>
          </a:p>
          <a:p>
            <a:pPr algn="l"/>
            <a:r>
              <a:rPr lang="en-US" sz="4800" baseline="30000" dirty="0" smtClean="0"/>
              <a:t>b</a:t>
            </a:r>
            <a:r>
              <a:rPr lang="fr-BE" sz="4400" i="1" dirty="0" err="1" smtClean="0"/>
              <a:t>Cosucra</a:t>
            </a:r>
            <a:r>
              <a:rPr lang="fr-BE" sz="4400" i="1" dirty="0" smtClean="0"/>
              <a:t> Groupe </a:t>
            </a:r>
            <a:r>
              <a:rPr lang="fr-BE" sz="4400" i="1" dirty="0" err="1"/>
              <a:t>Warcoing</a:t>
            </a:r>
            <a:r>
              <a:rPr lang="fr-BE" sz="4400" i="1" dirty="0"/>
              <a:t> S.A., Rue de la Sucrerie 1, 7740 </a:t>
            </a:r>
            <a:r>
              <a:rPr lang="fr-BE" sz="4400" i="1" dirty="0" err="1"/>
              <a:t>Warcoing</a:t>
            </a:r>
            <a:r>
              <a:rPr lang="fr-BE" sz="4400" i="1" dirty="0"/>
              <a:t>, </a:t>
            </a:r>
            <a:r>
              <a:rPr lang="fr-BE" sz="4400" i="1" dirty="0" err="1"/>
              <a:t>Belgium</a:t>
            </a:r>
            <a:r>
              <a:rPr lang="fr-BE" sz="5000" dirty="0" smtClean="0"/>
              <a:t/>
            </a:r>
            <a:br>
              <a:rPr lang="fr-BE" sz="5000" dirty="0" smtClean="0"/>
            </a:br>
            <a:r>
              <a:rPr lang="en-US" sz="3400" dirty="0" smtClean="0"/>
              <a:t>*mario.aguedo@ulg.ac.be</a:t>
            </a:r>
            <a:endParaRPr lang="fr-BE" sz="3400" dirty="0"/>
          </a:p>
        </p:txBody>
      </p:sp>
      <p:sp>
        <p:nvSpPr>
          <p:cNvPr id="63" name="Rectangle 62"/>
          <p:cNvSpPr/>
          <p:nvPr/>
        </p:nvSpPr>
        <p:spPr>
          <a:xfrm>
            <a:off x="-31525" y="40469986"/>
            <a:ext cx="30311501" cy="23899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4" name="Picture 6" descr="C:\Documents and Settings\Mario\Bureau\Nouveau-logo-wallonie gri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ABABA"/>
              </a:clrFrom>
              <a:clrTo>
                <a:srgbClr val="BABA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0237" y="40758411"/>
            <a:ext cx="1008112" cy="1391380"/>
          </a:xfrm>
          <a:prstGeom prst="rect">
            <a:avLst/>
          </a:prstGeom>
          <a:noFill/>
        </p:spPr>
      </p:pic>
      <p:pic>
        <p:nvPicPr>
          <p:cNvPr id="65" name="Picture 151" descr="C:\MARIO\Techniques et protocoles\logo PLan Marshall2 fond gri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4B4B4"/>
              </a:clrFrom>
              <a:clrTo>
                <a:srgbClr val="B4B4B4">
                  <a:alpha val="0"/>
                </a:srgbClr>
              </a:clrTo>
            </a:clrChange>
          </a:blip>
          <a:srcRect t="7012" b="12020"/>
          <a:stretch>
            <a:fillRect/>
          </a:stretch>
        </p:blipFill>
        <p:spPr bwMode="auto">
          <a:xfrm>
            <a:off x="12092792" y="40691545"/>
            <a:ext cx="2254413" cy="1825416"/>
          </a:xfrm>
          <a:prstGeom prst="rect">
            <a:avLst/>
          </a:prstGeom>
          <a:noFill/>
        </p:spPr>
      </p:pic>
      <p:sp>
        <p:nvSpPr>
          <p:cNvPr id="66" name="ZoneTexte 65"/>
          <p:cNvSpPr txBox="1"/>
          <p:nvPr/>
        </p:nvSpPr>
        <p:spPr>
          <a:xfrm>
            <a:off x="485895" y="40654940"/>
            <a:ext cx="6013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Unit of </a:t>
            </a:r>
            <a:r>
              <a:rPr lang="fr-FR" sz="2400" dirty="0" err="1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Biological</a:t>
            </a:r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 and </a:t>
            </a:r>
            <a:r>
              <a:rPr lang="fr-FR" sz="2400" dirty="0" err="1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Industrial</a:t>
            </a:r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Chemistry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</a:br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Passage des déportés, 2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</a:br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5030 Gembloux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/>
            </a:r>
            <a:br>
              <a:rPr lang="fr-FR" sz="2400" dirty="0" smtClean="0">
                <a:solidFill>
                  <a:schemeClr val="bg1"/>
                </a:solidFill>
                <a:latin typeface="Verdana" pitchFamily="34" charset="0"/>
                <a:cs typeface="Mangal" pitchFamily="2"/>
              </a:rPr>
            </a:br>
            <a:r>
              <a:rPr lang="fr-FR" sz="2400" dirty="0">
                <a:solidFill>
                  <a:schemeClr val="bg1"/>
                </a:solidFill>
                <a:latin typeface="Verdana" pitchFamily="34" charset="0"/>
                <a:cs typeface="Mangal" pitchFamily="2"/>
              </a:rPr>
              <a:t>Tel: +32 81 62 22 31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634931" y="42502606"/>
            <a:ext cx="66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© 2014  CBI - Gembloux Agro-Bio Tech - Université de Liège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auto">
          <a:xfrm>
            <a:off x="15915" y="39953870"/>
            <a:ext cx="30264061" cy="532512"/>
          </a:xfrm>
          <a:prstGeom prst="rect">
            <a:avLst/>
          </a:prstGeom>
          <a:solidFill>
            <a:srgbClr val="D6C9B2">
              <a:alpha val="6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rIns="90000" anchor="ctr"/>
          <a:lstStyle/>
          <a:p>
            <a:pPr algn="r"/>
            <a:r>
              <a:rPr lang="fr-FR" sz="3000" dirty="0" smtClean="0">
                <a:solidFill>
                  <a:srgbClr val="56688C"/>
                </a:solidFill>
                <a:latin typeface="Arial" pitchFamily="34" charset="0"/>
              </a:rPr>
              <a:t>www.gembloux.ulg.ac.be/chimie-biologique-industrielle  </a:t>
            </a:r>
            <a:endParaRPr lang="fr-FR" sz="3000" dirty="0">
              <a:solidFill>
                <a:srgbClr val="56688C"/>
              </a:solidFill>
              <a:latin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5869180" y="40755790"/>
            <a:ext cx="4032447" cy="1696927"/>
            <a:chOff x="25702072" y="40846422"/>
            <a:chExt cx="4343571" cy="1608229"/>
          </a:xfrm>
        </p:grpSpPr>
        <p:sp>
          <p:nvSpPr>
            <p:cNvPr id="69" name="Rectangle 68"/>
            <p:cNvSpPr/>
            <p:nvPr/>
          </p:nvSpPr>
          <p:spPr>
            <a:xfrm>
              <a:off x="25702072" y="40846422"/>
              <a:ext cx="4343571" cy="1608229"/>
            </a:xfrm>
            <a:prstGeom prst="rect">
              <a:avLst/>
            </a:prstGeom>
            <a:blipFill>
              <a:blip r:embed="rId5" cstate="print">
                <a:alphaModFix amt="90000"/>
              </a:blip>
              <a:stretch>
                <a:fillRect/>
              </a:stretch>
            </a:blipFill>
            <a:ln w="6350">
              <a:solidFill>
                <a:srgbClr val="4E5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5714940" y="42118024"/>
              <a:ext cx="4330703" cy="30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Segoe UI" pitchFamily="34" charset="0"/>
                  <a:ea typeface="Arial Unicode MS" pitchFamily="34" charset="-128"/>
                  <a:cs typeface="Segoe UI" pitchFamily="34" charset="0"/>
                </a:rPr>
                <a:t>Unit of Biological and Industrial Chemistry</a:t>
              </a:r>
              <a:endParaRPr lang="fr-FR" sz="1400" b="1" dirty="0"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-18289" y="0"/>
            <a:ext cx="30279956" cy="3845313"/>
            <a:chOff x="-31524" y="0"/>
            <a:chExt cx="30279956" cy="3845313"/>
          </a:xfrm>
        </p:grpSpPr>
        <p:pic>
          <p:nvPicPr>
            <p:cNvPr id="2117" name="Picture 69" descr="C:\Users\Administrateur\Desktop\Congrès Gembloux\unknow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616" y="0"/>
              <a:ext cx="25599816" cy="384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9" descr="C:\Users\Administrateur\Desktop\Congrès Gembloux\unknow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3878"/>
            <a:stretch/>
          </p:blipFill>
          <p:spPr bwMode="auto">
            <a:xfrm>
              <a:off x="-31524" y="0"/>
              <a:ext cx="19483995" cy="3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ZoneTexte 60"/>
            <p:cNvSpPr txBox="1"/>
            <p:nvPr/>
          </p:nvSpPr>
          <p:spPr>
            <a:xfrm>
              <a:off x="2682603" y="2898206"/>
              <a:ext cx="2011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Segoe UI" pitchFamily="34" charset="0"/>
                  <a:ea typeface="Arial Unicode MS" pitchFamily="34" charset="-128"/>
                  <a:cs typeface="Segoe UI" pitchFamily="34" charset="0"/>
                </a:rPr>
                <a:t>Unit of Biological and Industrial Chemistry</a:t>
              </a:r>
              <a:endParaRPr lang="fr-FR" sz="3500" dirty="0">
                <a:solidFill>
                  <a:schemeClr val="accent3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839056" y="10694621"/>
            <a:ext cx="5884093" cy="3157717"/>
            <a:chOff x="755576" y="3140968"/>
            <a:chExt cx="4032448" cy="2304256"/>
          </a:xfrm>
        </p:grpSpPr>
        <p:pic>
          <p:nvPicPr>
            <p:cNvPr id="50" name="Picture 2" descr="C:\Documents and Settings\Mario\Bureau\Présentation Stockholm\wheat-bra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5576" y="3140968"/>
              <a:ext cx="3966018" cy="2304256"/>
            </a:xfrm>
            <a:prstGeom prst="rect">
              <a:avLst/>
            </a:prstGeom>
            <a:noFill/>
          </p:spPr>
        </p:pic>
        <p:sp>
          <p:nvSpPr>
            <p:cNvPr id="52" name="Rectangle 51"/>
            <p:cNvSpPr/>
            <p:nvPr/>
          </p:nvSpPr>
          <p:spPr bwMode="auto">
            <a:xfrm>
              <a:off x="3851920" y="5229200"/>
              <a:ext cx="93610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911065" y="13413115"/>
            <a:ext cx="643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3600" b="1" dirty="0" smtClean="0"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cs typeface="Arial" charset="0"/>
              </a:rPr>
              <a:t>DESTARCHED WHEAT BRAN</a:t>
            </a:r>
            <a:endParaRPr lang="fr-FR" sz="3600" b="1" dirty="0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  <a:latin typeface="Berlin Sans FB Demi" pitchFamily="34" charset="0"/>
              <a:cs typeface="Arial" charset="0"/>
            </a:endParaRPr>
          </a:p>
        </p:txBody>
      </p:sp>
      <p:pic>
        <p:nvPicPr>
          <p:cNvPr id="56" name="Picture 3" descr="C:\Documents and Settings\Mario\Bureau\lign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5960" y="8370814"/>
            <a:ext cx="5803987" cy="5042997"/>
          </a:xfrm>
          <a:prstGeom prst="rect">
            <a:avLst/>
          </a:prstGeom>
          <a:noFill/>
        </p:spPr>
      </p:pic>
      <p:pic>
        <p:nvPicPr>
          <p:cNvPr id="57" name="Picture 4" descr="C:\Documents and Settings\Mario\Bureau\cellulo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20176" y="13627399"/>
            <a:ext cx="3703086" cy="3021918"/>
          </a:xfrm>
          <a:prstGeom prst="rect">
            <a:avLst/>
          </a:prstGeom>
          <a:noFill/>
        </p:spPr>
      </p:pic>
      <p:pic>
        <p:nvPicPr>
          <p:cNvPr id="58" name="Picture 5" descr="C:\Documents and Settings\Mario\Bureau\A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4774" y="15427598"/>
            <a:ext cx="3223743" cy="1208903"/>
          </a:xfrm>
          <a:prstGeom prst="rect">
            <a:avLst/>
          </a:prstGeom>
          <a:noFill/>
        </p:spPr>
      </p:pic>
      <p:sp>
        <p:nvSpPr>
          <p:cNvPr id="59" name="Flèche droite 58"/>
          <p:cNvSpPr/>
          <p:nvPr/>
        </p:nvSpPr>
        <p:spPr bwMode="auto">
          <a:xfrm rot="20892290">
            <a:off x="5897764" y="10944053"/>
            <a:ext cx="2578402" cy="4439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132094" y="10096972"/>
            <a:ext cx="264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 smtClean="0"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cs typeface="Arial" charset="0"/>
              </a:rPr>
              <a:t>LIGNIN</a:t>
            </a:r>
            <a:endParaRPr lang="fr-FR" sz="2400" b="1" dirty="0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  <a:latin typeface="Berlin Sans FB Demi" pitchFamily="34" charset="0"/>
              <a:cs typeface="Arial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8183873" y="14419487"/>
            <a:ext cx="377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 smtClean="0"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cs typeface="Arial" charset="0"/>
              </a:rPr>
              <a:t>CELLULOSE</a:t>
            </a:r>
            <a:endParaRPr lang="fr-FR" sz="2400" b="1" dirty="0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  <a:latin typeface="Berlin Sans FB Demi" pitchFamily="34" charset="0"/>
              <a:cs typeface="Arial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511777" y="16677517"/>
            <a:ext cx="510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2400" b="1" dirty="0" smtClean="0">
                <a:solidFill>
                  <a:srgbClr val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Berlin Sans FB Demi" pitchFamily="34" charset="0"/>
                <a:cs typeface="Arial" charset="0"/>
              </a:rPr>
              <a:t>HEMICELLULOSE</a:t>
            </a:r>
            <a:endParaRPr lang="fr-FR" sz="2400" b="1" dirty="0">
              <a:solidFill>
                <a:srgbClr val="000000"/>
              </a:solidFill>
              <a:effectLst>
                <a:reflection blurRad="6350" stA="55000" endA="300" endPos="45500" dir="5400000" sy="-100000" algn="bl" rotWithShape="0"/>
              </a:effectLst>
              <a:latin typeface="Berlin Sans FB Demi" pitchFamily="34" charset="0"/>
              <a:cs typeface="Arial" charset="0"/>
            </a:endParaRPr>
          </a:p>
        </p:txBody>
      </p:sp>
      <p:sp>
        <p:nvSpPr>
          <p:cNvPr id="72" name="Flèche droite 71"/>
          <p:cNvSpPr/>
          <p:nvPr/>
        </p:nvSpPr>
        <p:spPr bwMode="auto">
          <a:xfrm rot="1190487">
            <a:off x="6932470" y="13164720"/>
            <a:ext cx="3284813" cy="40526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73" name="Flèche droite 72"/>
          <p:cNvSpPr/>
          <p:nvPr/>
        </p:nvSpPr>
        <p:spPr bwMode="auto">
          <a:xfrm rot="2216471">
            <a:off x="6366293" y="14680397"/>
            <a:ext cx="1907311" cy="48052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74" name="Titre 1"/>
          <p:cNvSpPr txBox="1">
            <a:spLocks/>
          </p:cNvSpPr>
          <p:nvPr/>
        </p:nvSpPr>
        <p:spPr>
          <a:xfrm>
            <a:off x="4706" y="16939766"/>
            <a:ext cx="10670785" cy="1728192"/>
          </a:xfrm>
          <a:prstGeom prst="rect">
            <a:avLst/>
          </a:prstGeom>
        </p:spPr>
        <p:txBody>
          <a:bodyPr vert="horz" lIns="417643" tIns="0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Extraction of </a:t>
            </a:r>
            <a:r>
              <a:rPr lang="en-US" sz="4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arabinoxylans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(AXs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fr-BE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651" y="41069262"/>
            <a:ext cx="4248472" cy="99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 bwMode="auto">
          <a:xfrm>
            <a:off x="15903397" y="41291478"/>
            <a:ext cx="4133134" cy="7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10315451" y="17803862"/>
            <a:ext cx="19944000" cy="0"/>
          </a:xfrm>
          <a:prstGeom prst="line">
            <a:avLst/>
          </a:prstGeom>
          <a:ln w="79375">
            <a:gradFill flip="none" rotWithShape="1">
              <a:gsLst>
                <a:gs pos="0">
                  <a:srgbClr val="008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5915" y="39612994"/>
            <a:ext cx="1864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study was financially supported by </a:t>
            </a:r>
            <a:r>
              <a:rPr lang="en-US" sz="1800" dirty="0" smtClean="0"/>
              <a:t>the Walloon </a:t>
            </a:r>
            <a:r>
              <a:rPr lang="en-US" sz="1800" dirty="0"/>
              <a:t>Region through BARCELONE project (number SPW 6511)</a:t>
            </a:r>
            <a:endParaRPr lang="fr-BE" sz="1800" dirty="0"/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-13063" y="30477270"/>
            <a:ext cx="10328514" cy="1728192"/>
          </a:xfrm>
          <a:prstGeom prst="rect">
            <a:avLst/>
          </a:prstGeom>
        </p:spPr>
        <p:txBody>
          <a:bodyPr vert="horz" lIns="417643" tIns="0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: Obtaining of a cellulose fraction</a:t>
            </a:r>
            <a:endParaRPr lang="fr-BE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1" name="Connecteur droit 80"/>
          <p:cNvCxnSpPr/>
          <p:nvPr/>
        </p:nvCxnSpPr>
        <p:spPr>
          <a:xfrm flipV="1">
            <a:off x="6967036" y="24860646"/>
            <a:ext cx="23292000" cy="0"/>
          </a:xfrm>
          <a:prstGeom prst="line">
            <a:avLst/>
          </a:prstGeom>
          <a:ln w="79375">
            <a:gradFill flip="none" rotWithShape="1">
              <a:gsLst>
                <a:gs pos="0">
                  <a:srgbClr val="008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10073628" y="31341366"/>
            <a:ext cx="20196000" cy="0"/>
          </a:xfrm>
          <a:prstGeom prst="line">
            <a:avLst/>
          </a:prstGeom>
          <a:ln w="79375">
            <a:gradFill flip="none" rotWithShape="1">
              <a:gsLst>
                <a:gs pos="0">
                  <a:srgbClr val="008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re 1"/>
          <p:cNvSpPr txBox="1">
            <a:spLocks/>
          </p:cNvSpPr>
          <p:nvPr/>
        </p:nvSpPr>
        <p:spPr>
          <a:xfrm>
            <a:off x="13762" y="24068558"/>
            <a:ext cx="7277353" cy="1728192"/>
          </a:xfrm>
          <a:prstGeom prst="rect">
            <a:avLst/>
          </a:prstGeom>
        </p:spPr>
        <p:txBody>
          <a:bodyPr vert="horz" lIns="417643" tIns="0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: Extraction of lignin </a:t>
            </a:r>
            <a:endParaRPr lang="fr-BE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26" name="Picture 78" descr="C:\Users\Administrateur\Desktop\Congrès Gembloux\dry-ingredients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3" y="18451934"/>
            <a:ext cx="335853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aixaDeTexto 19"/>
          <p:cNvSpPr txBox="1"/>
          <p:nvPr/>
        </p:nvSpPr>
        <p:spPr>
          <a:xfrm>
            <a:off x="1458467" y="19244022"/>
            <a:ext cx="22351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DWB </a:t>
            </a:r>
            <a:endParaRPr lang="fr-B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Flèche droite 93"/>
          <p:cNvSpPr/>
          <p:nvPr/>
        </p:nvSpPr>
        <p:spPr bwMode="auto">
          <a:xfrm>
            <a:off x="4574703" y="19017857"/>
            <a:ext cx="12509500" cy="2520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2050" name="ZoneTexte 2049"/>
          <p:cNvSpPr txBox="1"/>
          <p:nvPr/>
        </p:nvSpPr>
        <p:spPr>
          <a:xfrm>
            <a:off x="5562923" y="18710349"/>
            <a:ext cx="5387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smtClean="0"/>
              <a:t>0.44 M </a:t>
            </a:r>
            <a:r>
              <a:rPr lang="fr-BE" sz="2200" dirty="0" err="1" smtClean="0"/>
              <a:t>NaOH</a:t>
            </a:r>
            <a:r>
              <a:rPr lang="fr-BE" sz="2200" dirty="0" smtClean="0"/>
              <a:t>, 80 </a:t>
            </a:r>
            <a:r>
              <a:rPr lang="fr-BE" sz="2200" dirty="0"/>
              <a:t>°C/15 </a:t>
            </a:r>
            <a:r>
              <a:rPr lang="fr-BE" sz="2200" dirty="0" smtClean="0"/>
              <a:t>h, </a:t>
            </a:r>
            <a:r>
              <a:rPr lang="fr-BE" sz="2200" dirty="0" err="1" smtClean="0"/>
              <a:t>under</a:t>
            </a:r>
            <a:r>
              <a:rPr lang="fr-BE" sz="2200" dirty="0" smtClean="0"/>
              <a:t> </a:t>
            </a:r>
            <a:r>
              <a:rPr lang="fr-BE" sz="2200" dirty="0" err="1"/>
              <a:t>srring</a:t>
            </a:r>
            <a:endParaRPr lang="fr-BE" sz="2200" dirty="0"/>
          </a:p>
        </p:txBody>
      </p:sp>
      <p:grpSp>
        <p:nvGrpSpPr>
          <p:cNvPr id="2053" name="Groupe 2052"/>
          <p:cNvGrpSpPr/>
          <p:nvPr/>
        </p:nvGrpSpPr>
        <p:grpSpPr>
          <a:xfrm>
            <a:off x="17543551" y="18379926"/>
            <a:ext cx="4374801" cy="1548287"/>
            <a:chOff x="11032597" y="18577549"/>
            <a:chExt cx="4374801" cy="1548287"/>
          </a:xfrm>
        </p:grpSpPr>
        <p:sp>
          <p:nvSpPr>
            <p:cNvPr id="2052" name="Ellipse 2051"/>
            <p:cNvSpPr/>
            <p:nvPr/>
          </p:nvSpPr>
          <p:spPr>
            <a:xfrm>
              <a:off x="11032597" y="18577549"/>
              <a:ext cx="4374801" cy="1548287"/>
            </a:xfrm>
            <a:prstGeom prst="ellipse">
              <a:avLst/>
            </a:prstGeom>
            <a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9" name="CaixaDeTexto 19"/>
            <p:cNvSpPr txBox="1"/>
            <p:nvPr/>
          </p:nvSpPr>
          <p:spPr>
            <a:xfrm>
              <a:off x="12010510" y="18953107"/>
              <a:ext cx="223514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BE" sz="4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AXs</a:t>
              </a:r>
              <a:endParaRPr lang="fr-B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" name="Ellipse 101"/>
          <p:cNvSpPr/>
          <p:nvPr/>
        </p:nvSpPr>
        <p:spPr>
          <a:xfrm>
            <a:off x="12305088" y="21972775"/>
            <a:ext cx="4374801" cy="1548287"/>
          </a:xfrm>
          <a:prstGeom prst="ellipse">
            <a:avLst/>
          </a:prstGeom>
          <a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6000" contrast="-4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3" name="CaixaDeTexto 19"/>
          <p:cNvSpPr txBox="1"/>
          <p:nvPr/>
        </p:nvSpPr>
        <p:spPr>
          <a:xfrm>
            <a:off x="12187659" y="22220157"/>
            <a:ext cx="4458232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AXs</a:t>
            </a:r>
            <a:r>
              <a:rPr lang="fr-B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AXOS </a:t>
            </a:r>
            <a:r>
              <a:rPr lang="fr-B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(AX-oligosaccharides)</a:t>
            </a:r>
            <a:endParaRPr lang="fr-B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Accolade ouvrante 2054"/>
          <p:cNvSpPr/>
          <p:nvPr/>
        </p:nvSpPr>
        <p:spPr>
          <a:xfrm>
            <a:off x="20468579" y="26484686"/>
            <a:ext cx="516151" cy="2317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56" name="ZoneTexte 2055"/>
          <p:cNvSpPr txBox="1"/>
          <p:nvPr/>
        </p:nvSpPr>
        <p:spPr>
          <a:xfrm>
            <a:off x="22556811" y="17803862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800" dirty="0" err="1" smtClean="0"/>
              <a:t>Deesterified</a:t>
            </a:r>
            <a:r>
              <a:rPr lang="en-US" sz="3800" dirty="0" smtClean="0"/>
              <a:t> </a:t>
            </a:r>
            <a:r>
              <a:rPr lang="en-US" sz="3800" dirty="0" err="1" smtClean="0"/>
              <a:t>Axs</a:t>
            </a:r>
            <a:r>
              <a:rPr lang="en-US" sz="3800" dirty="0" smtClean="0"/>
              <a:t>, Molecular </a:t>
            </a:r>
            <a:r>
              <a:rPr lang="en-US" sz="3800" dirty="0"/>
              <a:t>mass </a:t>
            </a:r>
            <a:r>
              <a:rPr lang="en-US" sz="3800" dirty="0" smtClean="0"/>
              <a:t>&gt;670 </a:t>
            </a:r>
            <a:r>
              <a:rPr lang="en-US" sz="3800" dirty="0" err="1"/>
              <a:t>kDa</a:t>
            </a:r>
            <a:r>
              <a:rPr lang="en-US" sz="3800" dirty="0"/>
              <a:t> </a:t>
            </a:r>
            <a:r>
              <a:rPr lang="en-US" sz="3800" dirty="0" smtClean="0"/>
              <a:t>Arabinose/xylose ≈ </a:t>
            </a:r>
            <a:r>
              <a:rPr lang="en-US" sz="3800" dirty="0"/>
              <a:t>1</a:t>
            </a:r>
            <a:r>
              <a:rPr lang="fr-BE" sz="3800" dirty="0" smtClean="0"/>
              <a:t> </a:t>
            </a:r>
          </a:p>
          <a:p>
            <a:r>
              <a:rPr lang="fr-BE" sz="3000" dirty="0" smtClean="0"/>
              <a:t>+ </a:t>
            </a:r>
            <a:r>
              <a:rPr lang="en-US" sz="3000" dirty="0"/>
              <a:t>≈ </a:t>
            </a:r>
            <a:r>
              <a:rPr lang="en-US" sz="3000" dirty="0" smtClean="0"/>
              <a:t>7% proteins</a:t>
            </a:r>
            <a:endParaRPr lang="fr-BE" sz="3000" dirty="0"/>
          </a:p>
        </p:txBody>
      </p:sp>
      <p:sp>
        <p:nvSpPr>
          <p:cNvPr id="107" name="Accolade ouvrante 106"/>
          <p:cNvSpPr/>
          <p:nvPr/>
        </p:nvSpPr>
        <p:spPr>
          <a:xfrm>
            <a:off x="16763321" y="21476270"/>
            <a:ext cx="464899" cy="252033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8" name="ZoneTexte 107"/>
          <p:cNvSpPr txBox="1"/>
          <p:nvPr/>
        </p:nvSpPr>
        <p:spPr>
          <a:xfrm>
            <a:off x="17263398" y="21247466"/>
            <a:ext cx="91098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800" dirty="0" err="1"/>
              <a:t>E</a:t>
            </a:r>
            <a:r>
              <a:rPr lang="fr-BE" sz="3800" dirty="0" err="1" smtClean="0"/>
              <a:t>sterified</a:t>
            </a:r>
            <a:r>
              <a:rPr lang="en-US" sz="3800" dirty="0" smtClean="0"/>
              <a:t> </a:t>
            </a:r>
            <a:r>
              <a:rPr lang="en-US" sz="3800" dirty="0" err="1" smtClean="0"/>
              <a:t>Axs</a:t>
            </a:r>
            <a:r>
              <a:rPr lang="en-US" sz="3800" dirty="0" smtClean="0"/>
              <a:t>,</a:t>
            </a:r>
          </a:p>
          <a:p>
            <a:r>
              <a:rPr lang="en-US" sz="3800" dirty="0" smtClean="0"/>
              <a:t>2 populations: one main with mol. </a:t>
            </a:r>
            <a:r>
              <a:rPr lang="en-US" sz="3800" dirty="0"/>
              <a:t>mass ≈ </a:t>
            </a:r>
            <a:r>
              <a:rPr lang="en-US" sz="3800" dirty="0" smtClean="0"/>
              <a:t>5-12.5 Da </a:t>
            </a:r>
            <a:r>
              <a:rPr lang="en-US" sz="3800" dirty="0"/>
              <a:t>and a </a:t>
            </a:r>
            <a:r>
              <a:rPr lang="en-US" sz="3800" dirty="0" smtClean="0"/>
              <a:t>smaller one </a:t>
            </a:r>
            <a:r>
              <a:rPr lang="en-US" sz="3800" dirty="0"/>
              <a:t>at </a:t>
            </a:r>
            <a:r>
              <a:rPr lang="en-US" sz="3800" dirty="0" smtClean="0"/>
              <a:t>140-160 </a:t>
            </a:r>
            <a:r>
              <a:rPr lang="en-US" sz="3800" dirty="0" err="1" smtClean="0"/>
              <a:t>kDa</a:t>
            </a:r>
            <a:endParaRPr lang="en-US" sz="3800" dirty="0" smtClean="0"/>
          </a:p>
          <a:p>
            <a:r>
              <a:rPr lang="en-US" sz="3800" dirty="0" smtClean="0"/>
              <a:t>Arabinose/xylose ≈ 0.5</a:t>
            </a:r>
          </a:p>
          <a:p>
            <a:r>
              <a:rPr lang="fr-BE" sz="3000" dirty="0"/>
              <a:t>+ </a:t>
            </a:r>
            <a:r>
              <a:rPr lang="en-US" sz="3000" dirty="0"/>
              <a:t>≈ 7% </a:t>
            </a:r>
            <a:r>
              <a:rPr lang="en-US" sz="3000" dirty="0" smtClean="0"/>
              <a:t>proteins</a:t>
            </a:r>
            <a:r>
              <a:rPr lang="fr-BE" sz="3000" dirty="0" smtClean="0"/>
              <a:t> </a:t>
            </a:r>
            <a:endParaRPr lang="fr-BE" sz="3000" dirty="0"/>
          </a:p>
        </p:txBody>
      </p:sp>
      <p:sp>
        <p:nvSpPr>
          <p:cNvPr id="2057" name="Flèche à angle droit 2056"/>
          <p:cNvSpPr/>
          <p:nvPr/>
        </p:nvSpPr>
        <p:spPr>
          <a:xfrm rot="5820000">
            <a:off x="7807677" y="17868391"/>
            <a:ext cx="468000" cy="8136000"/>
          </a:xfrm>
          <a:prstGeom prst="bentUp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1" name="Picture 78" descr="C:\Users\Administrateur\Desktop\Congrès Gembloux\dry-ingredients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83" y="25586473"/>
            <a:ext cx="335853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aixaDeTexto 19"/>
          <p:cNvSpPr txBox="1"/>
          <p:nvPr/>
        </p:nvSpPr>
        <p:spPr>
          <a:xfrm>
            <a:off x="3402683" y="25946513"/>
            <a:ext cx="3358528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EDWB</a:t>
            </a:r>
          </a:p>
          <a:p>
            <a:pPr algn="ctr"/>
            <a:r>
              <a:rPr lang="fr-B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(=DWB </a:t>
            </a:r>
            <a:r>
              <a:rPr lang="fr-BE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exhausted</a:t>
            </a:r>
            <a:r>
              <a:rPr lang="fr-B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BE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extractable-AXs</a:t>
            </a:r>
            <a:r>
              <a:rPr lang="fr-BE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fr-B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Flèche droite 113"/>
          <p:cNvSpPr/>
          <p:nvPr/>
        </p:nvSpPr>
        <p:spPr bwMode="auto">
          <a:xfrm>
            <a:off x="7075091" y="27150403"/>
            <a:ext cx="9721080" cy="25189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2351434" y="23420486"/>
            <a:ext cx="3211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200" dirty="0" smtClean="0">
                <a:solidFill>
                  <a:schemeClr val="bg1">
                    <a:lumMod val="50000"/>
                  </a:schemeClr>
                </a:solidFill>
              </a:rPr>
              <a:t>Solid residue</a:t>
            </a:r>
            <a:endParaRPr lang="fr-BE" sz="4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" name="Picture 6" descr="C:\Documents and Settings\Mario\Bureau\Photos\6 à 40pc.jpg"/>
          <p:cNvPicPr>
            <a:picLocks noChangeAspect="1" noChangeArrowheads="1"/>
          </p:cNvPicPr>
          <p:nvPr/>
        </p:nvPicPr>
        <p:blipFill>
          <a:blip r:embed="rId21" cstate="print"/>
          <a:srcRect l="2869" r="6695"/>
          <a:stretch>
            <a:fillRect/>
          </a:stretch>
        </p:blipFill>
        <p:spPr bwMode="auto">
          <a:xfrm>
            <a:off x="13061080" y="27559489"/>
            <a:ext cx="2654971" cy="3048458"/>
          </a:xfrm>
          <a:prstGeom prst="rect">
            <a:avLst/>
          </a:prstGeom>
          <a:noFill/>
        </p:spPr>
      </p:pic>
      <p:sp>
        <p:nvSpPr>
          <p:cNvPr id="84" name="Flèche courbée vers la droite 83"/>
          <p:cNvSpPr/>
          <p:nvPr/>
        </p:nvSpPr>
        <p:spPr>
          <a:xfrm rot="1014603">
            <a:off x="8074237" y="19224139"/>
            <a:ext cx="871599" cy="2613927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959946" y="19892094"/>
            <a:ext cx="3211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200" dirty="0" smtClean="0">
                <a:solidFill>
                  <a:schemeClr val="bg1">
                    <a:lumMod val="50000"/>
                  </a:schemeClr>
                </a:solidFill>
              </a:rPr>
              <a:t>Solid residue</a:t>
            </a:r>
            <a:endParaRPr lang="fr-BE" sz="4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 bwMode="auto">
          <a:xfrm>
            <a:off x="22344765" y="23143304"/>
            <a:ext cx="4028470" cy="70923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7" name="Oval 2"/>
          <p:cNvSpPr/>
          <p:nvPr/>
        </p:nvSpPr>
        <p:spPr bwMode="auto">
          <a:xfrm>
            <a:off x="26498037" y="22998573"/>
            <a:ext cx="3371617" cy="1754513"/>
          </a:xfrm>
          <a:prstGeom prst="ellipse">
            <a:avLst/>
          </a:prstGeom>
          <a:solidFill>
            <a:schemeClr val="bg1">
              <a:lumMod val="65000"/>
              <a:alpha val="1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26877291" y="23095286"/>
            <a:ext cx="2736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Food grade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commercial</a:t>
            </a:r>
          </a:p>
          <a:p>
            <a:pPr algn="ctr"/>
            <a:r>
              <a:rPr lang="en-US" sz="3000" b="1" dirty="0" err="1" smtClean="0">
                <a:solidFill>
                  <a:srgbClr val="C00000"/>
                </a:solidFill>
              </a:rPr>
              <a:t>prebiotic</a:t>
            </a:r>
            <a:r>
              <a:rPr lang="en-US" sz="3000" b="1" dirty="0" smtClean="0">
                <a:solidFill>
                  <a:srgbClr val="C00000"/>
                </a:solidFill>
              </a:rPr>
              <a:t> AXOS</a:t>
            </a:r>
            <a:endParaRPr lang="fr-FR" sz="3000" b="1" dirty="0">
              <a:solidFill>
                <a:srgbClr val="C00000"/>
              </a:solidFill>
            </a:endParaRPr>
          </a:p>
        </p:txBody>
      </p:sp>
      <p:cxnSp>
        <p:nvCxnSpPr>
          <p:cNvPr id="89" name="Connecteur droit avec flèche 88"/>
          <p:cNvCxnSpPr/>
          <p:nvPr/>
        </p:nvCxnSpPr>
        <p:spPr bwMode="auto">
          <a:xfrm>
            <a:off x="26157211" y="19604062"/>
            <a:ext cx="713927" cy="713686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90" name="Connecteur droit avec flèche 89"/>
          <p:cNvCxnSpPr/>
          <p:nvPr/>
        </p:nvCxnSpPr>
        <p:spPr bwMode="auto">
          <a:xfrm flipV="1">
            <a:off x="23427524" y="21247993"/>
            <a:ext cx="3070514" cy="37016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91" name="Oval 2"/>
          <p:cNvSpPr/>
          <p:nvPr/>
        </p:nvSpPr>
        <p:spPr bwMode="auto">
          <a:xfrm>
            <a:off x="26498038" y="20261426"/>
            <a:ext cx="3371617" cy="2078940"/>
          </a:xfrm>
          <a:prstGeom prst="ellipse">
            <a:avLst/>
          </a:prstGeom>
          <a:solidFill>
            <a:schemeClr val="bg1">
              <a:lumMod val="65000"/>
              <a:alpha val="1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6373235" y="20596492"/>
            <a:ext cx="3660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Green polymers for: materials, cosmetics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pharmaceutics,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food,…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95" name="Connecteur droit avec flèche 94"/>
          <p:cNvCxnSpPr/>
          <p:nvPr/>
        </p:nvCxnSpPr>
        <p:spPr bwMode="auto">
          <a:xfrm>
            <a:off x="23427524" y="28821086"/>
            <a:ext cx="1793583" cy="76839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96" name="Oval 2"/>
          <p:cNvSpPr/>
          <p:nvPr/>
        </p:nvSpPr>
        <p:spPr bwMode="auto">
          <a:xfrm>
            <a:off x="24933075" y="28893094"/>
            <a:ext cx="4812192" cy="2306457"/>
          </a:xfrm>
          <a:prstGeom prst="ellipse">
            <a:avLst/>
          </a:prstGeom>
          <a:solidFill>
            <a:schemeClr val="bg1">
              <a:lumMod val="65000"/>
              <a:alpha val="1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5149099" y="29037110"/>
            <a:ext cx="4504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High-purity lignin for </a:t>
            </a:r>
            <a:r>
              <a:rPr lang="en-US" sz="3000" b="1" dirty="0">
                <a:solidFill>
                  <a:srgbClr val="C00000"/>
                </a:solidFill>
              </a:rPr>
              <a:t>potential </a:t>
            </a:r>
            <a:r>
              <a:rPr lang="en-US" sz="3000" b="1" dirty="0" smtClean="0">
                <a:solidFill>
                  <a:srgbClr val="C00000"/>
                </a:solidFill>
              </a:rPr>
              <a:t>high-added-value applications in materials…</a:t>
            </a:r>
          </a:p>
          <a:p>
            <a:pPr algn="ctr"/>
            <a:r>
              <a:rPr lang="en-US" sz="3000" b="1" dirty="0" smtClean="0">
                <a:solidFill>
                  <a:srgbClr val="C00000"/>
                </a:solidFill>
              </a:rPr>
              <a:t>Properties to be tested</a:t>
            </a:r>
            <a:endParaRPr lang="fr-FR" sz="3000" b="1" dirty="0">
              <a:solidFill>
                <a:srgbClr val="C00000"/>
              </a:solidFill>
            </a:endParaRPr>
          </a:p>
        </p:txBody>
      </p:sp>
      <p:sp>
        <p:nvSpPr>
          <p:cNvPr id="100" name="CaixaDeTexto 10"/>
          <p:cNvSpPr txBox="1"/>
          <p:nvPr/>
        </p:nvSpPr>
        <p:spPr>
          <a:xfrm>
            <a:off x="306339" y="28500522"/>
            <a:ext cx="5040560" cy="12003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2400" b="1" dirty="0" smtClean="0"/>
              <a:t>Cellulose: </a:t>
            </a:r>
            <a:r>
              <a:rPr lang="fr-BE" sz="2400" dirty="0" smtClean="0"/>
              <a:t>50%</a:t>
            </a:r>
          </a:p>
          <a:p>
            <a:pPr algn="l"/>
            <a:r>
              <a:rPr lang="fr-BE" sz="2400" b="1" dirty="0" smtClean="0"/>
              <a:t>Lignin (Klason or van Soest): </a:t>
            </a:r>
            <a:r>
              <a:rPr lang="fr-BE" sz="2400" dirty="0" smtClean="0"/>
              <a:t>30-31%</a:t>
            </a:r>
          </a:p>
          <a:p>
            <a:pPr algn="l"/>
            <a:r>
              <a:rPr lang="fr-BE" sz="2400" b="1" dirty="0" smtClean="0"/>
              <a:t>Hemicellulose:</a:t>
            </a:r>
            <a:r>
              <a:rPr lang="fr-BE" sz="2400" dirty="0" smtClean="0"/>
              <a:t> &lt;2%</a:t>
            </a:r>
            <a:endParaRPr lang="fr-BE" sz="2400" dirty="0"/>
          </a:p>
        </p:txBody>
      </p:sp>
      <p:sp>
        <p:nvSpPr>
          <p:cNvPr id="2051" name="ZoneTexte 2050"/>
          <p:cNvSpPr txBox="1"/>
          <p:nvPr/>
        </p:nvSpPr>
        <p:spPr>
          <a:xfrm rot="420000">
            <a:off x="4222060" y="21449360"/>
            <a:ext cx="7569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200" dirty="0"/>
              <a:t>Water, pH </a:t>
            </a:r>
            <a:r>
              <a:rPr lang="fr-BE" sz="2200" dirty="0" smtClean="0"/>
              <a:t>5, Thermal </a:t>
            </a:r>
            <a:r>
              <a:rPr lang="fr-BE" sz="2200" dirty="0" err="1" smtClean="0"/>
              <a:t>reactor</a:t>
            </a:r>
            <a:r>
              <a:rPr lang="fr-BE" sz="2200" dirty="0"/>
              <a:t>, 5 °C/min to 180 °C/3 </a:t>
            </a:r>
            <a:r>
              <a:rPr lang="fr-BE" sz="2200" dirty="0" smtClean="0"/>
              <a:t>min,  3 times</a:t>
            </a:r>
          </a:p>
          <a:p>
            <a:pPr>
              <a:lnSpc>
                <a:spcPct val="150000"/>
              </a:lnSpc>
            </a:pPr>
            <a:r>
              <a:rPr lang="fr-BE" sz="2200" dirty="0" smtClean="0"/>
              <a:t>Ethanol precipitation, filtration </a:t>
            </a:r>
            <a:r>
              <a:rPr lang="fr-BE" sz="2200" dirty="0"/>
              <a:t>25 </a:t>
            </a:r>
            <a:r>
              <a:rPr lang="el-GR" sz="2200" dirty="0"/>
              <a:t>μ</a:t>
            </a:r>
            <a:r>
              <a:rPr lang="fr-BE" sz="2200" dirty="0"/>
              <a:t>m</a:t>
            </a:r>
          </a:p>
        </p:txBody>
      </p:sp>
      <p:cxnSp>
        <p:nvCxnSpPr>
          <p:cNvPr id="104" name="Connecteur droit avec flèche 103"/>
          <p:cNvCxnSpPr/>
          <p:nvPr/>
        </p:nvCxnSpPr>
        <p:spPr bwMode="auto">
          <a:xfrm flipH="1">
            <a:off x="3813162" y="27962473"/>
            <a:ext cx="940265" cy="538049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/>
          </a:ln>
          <a:effectLst/>
        </p:spPr>
      </p:cxnSp>
      <p:cxnSp>
        <p:nvCxnSpPr>
          <p:cNvPr id="105" name="Connecteur droit avec flèche 104"/>
          <p:cNvCxnSpPr/>
          <p:nvPr/>
        </p:nvCxnSpPr>
        <p:spPr bwMode="auto">
          <a:xfrm flipH="1">
            <a:off x="2012081" y="20827934"/>
            <a:ext cx="254798" cy="648336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110" name="ZoneTexte 109"/>
          <p:cNvSpPr txBox="1"/>
          <p:nvPr/>
        </p:nvSpPr>
        <p:spPr>
          <a:xfrm>
            <a:off x="5917961" y="28677070"/>
            <a:ext cx="3101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200" dirty="0" smtClean="0">
                <a:solidFill>
                  <a:schemeClr val="bg1">
                    <a:lumMod val="50000"/>
                  </a:schemeClr>
                </a:solidFill>
              </a:rPr>
              <a:t>Solid residue</a:t>
            </a:r>
            <a:endParaRPr lang="fr-BE" sz="4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7534405" y="26718355"/>
            <a:ext cx="7866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Hydrothermal treatment in reactor: heating at 148 °C/5 min,</a:t>
            </a:r>
          </a:p>
          <a:p>
            <a:pPr>
              <a:lnSpc>
                <a:spcPct val="150000"/>
              </a:lnSpc>
            </a:pPr>
            <a:r>
              <a:rPr lang="fr-BE" sz="2200" dirty="0"/>
              <a:t>in </a:t>
            </a:r>
            <a:r>
              <a:rPr lang="fr-BE" sz="2200" dirty="0" err="1"/>
              <a:t>ethanol</a:t>
            </a:r>
            <a:r>
              <a:rPr lang="fr-BE" sz="2200" dirty="0"/>
              <a:t>/water/H</a:t>
            </a:r>
            <a:r>
              <a:rPr lang="fr-BE" sz="2200" baseline="-25000" dirty="0"/>
              <a:t>2</a:t>
            </a:r>
            <a:r>
              <a:rPr lang="fr-BE" sz="2200" dirty="0"/>
              <a:t>SO</a:t>
            </a:r>
            <a:r>
              <a:rPr lang="fr-BE" sz="2200" baseline="-25000" dirty="0"/>
              <a:t>4</a:t>
            </a:r>
            <a:r>
              <a:rPr lang="fr-BE" sz="2200" dirty="0"/>
              <a:t> 6 </a:t>
            </a:r>
            <a:r>
              <a:rPr lang="fr-BE" sz="2200" dirty="0" smtClean="0"/>
              <a:t>M (</a:t>
            </a:r>
            <a:r>
              <a:rPr lang="en-US" sz="2200" dirty="0" smtClean="0"/>
              <a:t>18.4/0.53/1.07</a:t>
            </a:r>
            <a:r>
              <a:rPr lang="fr-BE" sz="2200" dirty="0" smtClean="0"/>
              <a:t>)</a:t>
            </a:r>
            <a:endParaRPr lang="fr-BE" sz="2200" dirty="0"/>
          </a:p>
        </p:txBody>
      </p:sp>
      <p:cxnSp>
        <p:nvCxnSpPr>
          <p:cNvPr id="127" name="Connecteur en arc 126"/>
          <p:cNvCxnSpPr/>
          <p:nvPr/>
        </p:nvCxnSpPr>
        <p:spPr bwMode="auto">
          <a:xfrm>
            <a:off x="16366223" y="32839604"/>
            <a:ext cx="4750428" cy="64949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137" name="Picture 78" descr="C:\Users\Administrateur\Desktop\Congrès Gembloux\dry-ingredients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95" y="32407813"/>
            <a:ext cx="335853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CaixaDeTexto 19"/>
          <p:cNvSpPr txBox="1"/>
          <p:nvPr/>
        </p:nvSpPr>
        <p:spPr>
          <a:xfrm>
            <a:off x="4482805" y="32902151"/>
            <a:ext cx="335852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Cellulose-</a:t>
            </a:r>
            <a:r>
              <a:rPr lang="fr-BE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fr-B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residue</a:t>
            </a:r>
            <a:endParaRPr lang="fr-BE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Connecteur droit avec flèche 138"/>
          <p:cNvCxnSpPr/>
          <p:nvPr/>
        </p:nvCxnSpPr>
        <p:spPr bwMode="auto">
          <a:xfrm flipH="1">
            <a:off x="3834731" y="34135424"/>
            <a:ext cx="534811" cy="1148202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141" name="CaixaDeTexto 10"/>
          <p:cNvSpPr txBox="1"/>
          <p:nvPr/>
        </p:nvSpPr>
        <p:spPr>
          <a:xfrm>
            <a:off x="499719" y="34884274"/>
            <a:ext cx="3320674" cy="156966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/>
              <a:t>Cellulose: </a:t>
            </a:r>
            <a:r>
              <a:rPr lang="fr-BE" sz="2400" dirty="0" smtClean="0"/>
              <a:t>80-90%</a:t>
            </a:r>
            <a:endParaRPr lang="fr-BE" sz="2400" dirty="0"/>
          </a:p>
          <a:p>
            <a:pPr algn="l"/>
            <a:r>
              <a:rPr lang="fr-BE" sz="2400" b="1" dirty="0" smtClean="0"/>
              <a:t>Lignin (van Soest): &lt;0.5%</a:t>
            </a:r>
            <a:endParaRPr lang="fr-BE" sz="2400" dirty="0" smtClean="0"/>
          </a:p>
          <a:p>
            <a:r>
              <a:rPr lang="fr-BE" sz="2400" b="1" dirty="0" smtClean="0"/>
              <a:t>Hemicellulose:</a:t>
            </a:r>
            <a:r>
              <a:rPr lang="fr-BE" sz="2400" dirty="0" smtClean="0"/>
              <a:t> &lt;2%</a:t>
            </a:r>
          </a:p>
          <a:p>
            <a:r>
              <a:rPr lang="fr-BE" sz="2400" dirty="0" err="1" smtClean="0"/>
              <a:t>Proteins</a:t>
            </a:r>
            <a:r>
              <a:rPr lang="fr-BE" sz="2400" dirty="0" smtClean="0"/>
              <a:t>: 5-6%</a:t>
            </a:r>
          </a:p>
        </p:txBody>
      </p:sp>
      <p:sp>
        <p:nvSpPr>
          <p:cNvPr id="143" name="Flèche droite 142"/>
          <p:cNvSpPr/>
          <p:nvPr/>
        </p:nvSpPr>
        <p:spPr bwMode="auto">
          <a:xfrm>
            <a:off x="8169380" y="32771632"/>
            <a:ext cx="5400000" cy="25189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8443243" y="32479821"/>
            <a:ext cx="5387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err="1" smtClean="0"/>
              <a:t>NaOH</a:t>
            </a:r>
            <a:r>
              <a:rPr lang="fr-BE" sz="2200" dirty="0" smtClean="0"/>
              <a:t> 30%, 80 </a:t>
            </a:r>
            <a:r>
              <a:rPr lang="fr-BE" sz="2200" dirty="0"/>
              <a:t>°</a:t>
            </a:r>
            <a:r>
              <a:rPr lang="fr-BE" sz="2200" dirty="0" smtClean="0"/>
              <a:t>C/30 min</a:t>
            </a:r>
            <a:endParaRPr lang="fr-BE" sz="2200" dirty="0"/>
          </a:p>
        </p:txBody>
      </p:sp>
      <p:sp>
        <p:nvSpPr>
          <p:cNvPr id="145" name="Flèche droite 144"/>
          <p:cNvSpPr/>
          <p:nvPr/>
        </p:nvSpPr>
        <p:spPr bwMode="auto">
          <a:xfrm>
            <a:off x="8161593" y="34205834"/>
            <a:ext cx="5400000" cy="25189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8371235" y="33919981"/>
            <a:ext cx="5387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Bleaching  (H</a:t>
            </a:r>
            <a:r>
              <a:rPr lang="pt-BR" sz="2200" baseline="-25000" dirty="0"/>
              <a:t>2</a:t>
            </a:r>
            <a:r>
              <a:rPr lang="pt-BR" sz="2200" dirty="0"/>
              <a:t>O</a:t>
            </a:r>
            <a:r>
              <a:rPr lang="pt-BR" sz="2200" baseline="-25000" dirty="0"/>
              <a:t>2</a:t>
            </a:r>
            <a:r>
              <a:rPr lang="pt-BR" sz="2200" dirty="0"/>
              <a:t> 3%/NaOH pH 11.5, 1 h)</a:t>
            </a:r>
          </a:p>
        </p:txBody>
      </p:sp>
      <p:pic>
        <p:nvPicPr>
          <p:cNvPr id="147" name="Picture 78" descr="C:\Users\Administrateur\Desktop\Congrès Gembloux\dry-ingredients1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92" y="31790630"/>
            <a:ext cx="254434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aixaDeTexto 19"/>
          <p:cNvSpPr txBox="1"/>
          <p:nvPr/>
        </p:nvSpPr>
        <p:spPr>
          <a:xfrm>
            <a:off x="13898670" y="32075077"/>
            <a:ext cx="255278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Cellulose</a:t>
            </a:r>
          </a:p>
          <a:p>
            <a:pPr algn="ctr"/>
            <a:r>
              <a:rPr lang="fr-BE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85-95%</a:t>
            </a:r>
            <a:endParaRPr lang="fr-BE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CaixaDeTexto 19"/>
          <p:cNvSpPr txBox="1"/>
          <p:nvPr/>
        </p:nvSpPr>
        <p:spPr>
          <a:xfrm>
            <a:off x="13863492" y="34018951"/>
            <a:ext cx="258796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BE" sz="3800" b="1" dirty="0" smtClean="0">
                <a:solidFill>
                  <a:schemeClr val="bg1"/>
                </a:solidFill>
              </a:rPr>
              <a:t>Cellulose</a:t>
            </a:r>
          </a:p>
          <a:p>
            <a:pPr algn="ctr"/>
            <a:r>
              <a:rPr lang="fr-BE" sz="3800" b="1" dirty="0" smtClean="0">
                <a:solidFill>
                  <a:schemeClr val="bg1"/>
                </a:solidFill>
              </a:rPr>
              <a:t>85-95%</a:t>
            </a:r>
            <a:endParaRPr lang="fr-BE" sz="3800" b="1" dirty="0">
              <a:solidFill>
                <a:schemeClr val="bg1"/>
              </a:solidFill>
            </a:endParaRPr>
          </a:p>
        </p:txBody>
      </p:sp>
      <p:cxnSp>
        <p:nvCxnSpPr>
          <p:cNvPr id="162" name="Connecteur en arc 161"/>
          <p:cNvCxnSpPr/>
          <p:nvPr/>
        </p:nvCxnSpPr>
        <p:spPr bwMode="auto">
          <a:xfrm flipV="1">
            <a:off x="16407830" y="34018951"/>
            <a:ext cx="4708821" cy="65241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55" name="ZoneTexte 154"/>
          <p:cNvSpPr txBox="1"/>
          <p:nvPr/>
        </p:nvSpPr>
        <p:spPr>
          <a:xfrm>
            <a:off x="17050742" y="33573717"/>
            <a:ext cx="50020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dirty="0" err="1"/>
              <a:t>Hydrolysis</a:t>
            </a:r>
            <a:r>
              <a:rPr lang="fr-BE" sz="2200" dirty="0"/>
              <a:t> </a:t>
            </a:r>
            <a:r>
              <a:rPr lang="fr-BE" sz="2200" dirty="0" err="1" smtClean="0"/>
              <a:t>HCl</a:t>
            </a:r>
            <a:r>
              <a:rPr lang="fr-BE" sz="2200" dirty="0" smtClean="0"/>
              <a:t> 9%, 30 </a:t>
            </a:r>
            <a:r>
              <a:rPr lang="fr-BE" sz="2200" dirty="0"/>
              <a:t>min/100 °C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1116651" y="32943773"/>
            <a:ext cx="2545200" cy="156966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3200" dirty="0" smtClean="0"/>
              <a:t>Cellulose </a:t>
            </a:r>
            <a:r>
              <a:rPr lang="fr-BE" sz="3200" dirty="0" err="1" smtClean="0"/>
              <a:t>with</a:t>
            </a:r>
            <a:r>
              <a:rPr lang="fr-BE" sz="3200" dirty="0" smtClean="0"/>
              <a:t> </a:t>
            </a:r>
            <a:r>
              <a:rPr lang="fr-BE" sz="3200" dirty="0" err="1" smtClean="0"/>
              <a:t>increaded</a:t>
            </a:r>
            <a:r>
              <a:rPr lang="fr-BE" sz="3200" dirty="0" smtClean="0"/>
              <a:t> crystallinity</a:t>
            </a:r>
            <a:endParaRPr lang="fr-BE" sz="3200" dirty="0"/>
          </a:p>
        </p:txBody>
      </p:sp>
      <p:cxnSp>
        <p:nvCxnSpPr>
          <p:cNvPr id="200" name="Connecteur droit 199"/>
          <p:cNvCxnSpPr/>
          <p:nvPr/>
        </p:nvCxnSpPr>
        <p:spPr>
          <a:xfrm>
            <a:off x="-53701" y="37506963"/>
            <a:ext cx="30312000" cy="0"/>
          </a:xfrm>
          <a:prstGeom prst="line">
            <a:avLst/>
          </a:prstGeom>
          <a:ln w="79375">
            <a:gradFill flip="none" rotWithShape="1">
              <a:gsLst>
                <a:gs pos="0">
                  <a:srgbClr val="008000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itre 1"/>
          <p:cNvSpPr txBox="1">
            <a:spLocks/>
          </p:cNvSpPr>
          <p:nvPr/>
        </p:nvSpPr>
        <p:spPr>
          <a:xfrm>
            <a:off x="8011195" y="36669958"/>
            <a:ext cx="3819620" cy="1728192"/>
          </a:xfrm>
          <a:prstGeom prst="rect">
            <a:avLst/>
          </a:prstGeom>
          <a:solidFill>
            <a:schemeClr val="bg1"/>
          </a:solidFill>
        </p:spPr>
        <p:txBody>
          <a:bodyPr vert="horz" lIns="417643" tIns="0" rIns="417643" bIns="208822" rtlCol="0" anchor="ctr"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BE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7" name="Groupe 266"/>
          <p:cNvGrpSpPr/>
          <p:nvPr/>
        </p:nvGrpSpPr>
        <p:grpSpPr>
          <a:xfrm>
            <a:off x="24213329" y="31557390"/>
            <a:ext cx="5616290" cy="5255526"/>
            <a:chOff x="23925297" y="31366275"/>
            <a:chExt cx="5616290" cy="5255526"/>
          </a:xfrm>
        </p:grpSpPr>
        <p:pic>
          <p:nvPicPr>
            <p:cNvPr id="177" name="Picture 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4417379" y="31733194"/>
              <a:ext cx="4434283" cy="48886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8" name="ZoneTexte 177"/>
            <p:cNvSpPr txBox="1"/>
            <p:nvPr/>
          </p:nvSpPr>
          <p:spPr>
            <a:xfrm>
              <a:off x="26301227" y="31629398"/>
              <a:ext cx="2572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1000"/>
                </a:spcAft>
              </a:pPr>
              <a:r>
                <a:rPr lang="fr-FR" sz="2000" dirty="0" smtClean="0">
                  <a:solidFill>
                    <a:srgbClr val="FF0000"/>
                  </a:solidFill>
                  <a:latin typeface="Calibri" pitchFamily="34" charset="0"/>
                </a:rPr>
                <a:t>FD100* (80-90% </a:t>
              </a:r>
              <a:r>
                <a:rPr lang="fr-FR" sz="2000" dirty="0" err="1" smtClean="0">
                  <a:solidFill>
                    <a:srgbClr val="FF0000"/>
                  </a:solidFill>
                  <a:latin typeface="Calibri" pitchFamily="34" charset="0"/>
                </a:rPr>
                <a:t>cryst</a:t>
              </a:r>
              <a:r>
                <a:rPr lang="fr-FR" sz="2000" dirty="0" smtClean="0">
                  <a:solidFill>
                    <a:srgbClr val="FF0000"/>
                  </a:solidFill>
                  <a:latin typeface="Calibri" pitchFamily="34" charset="0"/>
                </a:rPr>
                <a:t>.)</a:t>
              </a:r>
              <a:endParaRPr lang="fr-FR" sz="2000" dirty="0"/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24789059" y="35589838"/>
              <a:ext cx="3115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1000"/>
                </a:spcAft>
              </a:pPr>
              <a:r>
                <a:rPr lang="fr-FR" sz="2000" dirty="0" smtClean="0">
                  <a:solidFill>
                    <a:srgbClr val="FF0000"/>
                  </a:solidFill>
                  <a:latin typeface="Calibri" pitchFamily="34" charset="0"/>
                </a:rPr>
                <a:t>C200* (50-60% crystallinity)</a:t>
              </a:r>
              <a:endParaRPr lang="fr-FR" sz="2000" dirty="0"/>
            </a:p>
          </p:txBody>
        </p:sp>
        <p:sp>
          <p:nvSpPr>
            <p:cNvPr id="180" name="ZoneTexte 179"/>
            <p:cNvSpPr txBox="1"/>
            <p:nvPr/>
          </p:nvSpPr>
          <p:spPr>
            <a:xfrm>
              <a:off x="24789059" y="32133454"/>
              <a:ext cx="2260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err="1" smtClean="0">
                  <a:solidFill>
                    <a:srgbClr val="73951F"/>
                  </a:solidFill>
                </a:rPr>
                <a:t>Bleached</a:t>
              </a:r>
              <a:r>
                <a:rPr lang="fr-BE" sz="2000" dirty="0" smtClean="0">
                  <a:solidFill>
                    <a:srgbClr val="73951F"/>
                  </a:solidFill>
                </a:rPr>
                <a:t> and </a:t>
              </a:r>
              <a:r>
                <a:rPr lang="fr-BE" sz="2000" dirty="0" err="1" smtClean="0">
                  <a:solidFill>
                    <a:srgbClr val="73951F"/>
                  </a:solidFill>
                </a:rPr>
                <a:t>hydrolysed</a:t>
              </a:r>
              <a:r>
                <a:rPr lang="fr-BE" sz="2000" dirty="0" smtClean="0">
                  <a:solidFill>
                    <a:srgbClr val="73951F"/>
                  </a:solidFill>
                </a:rPr>
                <a:t> </a:t>
              </a:r>
              <a:r>
                <a:rPr lang="fr-BE" sz="2000" dirty="0" err="1" smtClean="0">
                  <a:solidFill>
                    <a:srgbClr val="73951F"/>
                  </a:solidFill>
                </a:rPr>
                <a:t>with</a:t>
              </a:r>
              <a:r>
                <a:rPr lang="fr-BE" sz="2000" dirty="0" smtClean="0">
                  <a:solidFill>
                    <a:srgbClr val="73951F"/>
                  </a:solidFill>
                </a:rPr>
                <a:t> </a:t>
              </a:r>
              <a:r>
                <a:rPr lang="fr-BE" sz="2000" dirty="0" err="1" smtClean="0">
                  <a:solidFill>
                    <a:srgbClr val="73951F"/>
                  </a:solidFill>
                </a:rPr>
                <a:t>HCl</a:t>
              </a:r>
              <a:endParaRPr lang="fr-FR" sz="2000" dirty="0">
                <a:solidFill>
                  <a:srgbClr val="73951F"/>
                </a:solidFill>
              </a:endParaRP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27753084" y="32565502"/>
              <a:ext cx="1788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err="1" smtClean="0">
                  <a:solidFill>
                    <a:srgbClr val="1CF49D"/>
                  </a:solidFill>
                </a:rPr>
                <a:t>NaOH-treated</a:t>
              </a:r>
              <a:r>
                <a:rPr lang="fr-BE" sz="2000" dirty="0">
                  <a:solidFill>
                    <a:srgbClr val="1CF49D"/>
                  </a:solidFill>
                </a:rPr>
                <a:t> </a:t>
              </a:r>
              <a:r>
                <a:rPr lang="fr-BE" sz="2000" dirty="0" smtClean="0">
                  <a:solidFill>
                    <a:srgbClr val="1CF49D"/>
                  </a:solidFill>
                </a:rPr>
                <a:t>and </a:t>
              </a:r>
              <a:r>
                <a:rPr lang="fr-BE" sz="2000" dirty="0" err="1" smtClean="0">
                  <a:solidFill>
                    <a:srgbClr val="1CF49D"/>
                  </a:solidFill>
                </a:rPr>
                <a:t>hydrolysed</a:t>
              </a:r>
              <a:r>
                <a:rPr lang="fr-BE" sz="2000" dirty="0" smtClean="0">
                  <a:solidFill>
                    <a:srgbClr val="1CF49D"/>
                  </a:solidFill>
                </a:rPr>
                <a:t> </a:t>
              </a:r>
              <a:r>
                <a:rPr lang="fr-BE" sz="2000" dirty="0" err="1" smtClean="0">
                  <a:solidFill>
                    <a:srgbClr val="1CF49D"/>
                  </a:solidFill>
                </a:rPr>
                <a:t>with</a:t>
              </a:r>
              <a:r>
                <a:rPr lang="fr-BE" sz="2000" dirty="0" smtClean="0">
                  <a:solidFill>
                    <a:srgbClr val="1CF49D"/>
                  </a:solidFill>
                </a:rPr>
                <a:t> </a:t>
              </a:r>
              <a:r>
                <a:rPr lang="fr-BE" sz="2000" dirty="0" err="1" smtClean="0">
                  <a:solidFill>
                    <a:srgbClr val="1CF49D"/>
                  </a:solidFill>
                </a:rPr>
                <a:t>HCl</a:t>
              </a:r>
              <a:endParaRPr lang="fr-FR" sz="2000" dirty="0">
                <a:solidFill>
                  <a:srgbClr val="1CF49D"/>
                </a:solidFill>
              </a:endParaRPr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24789059" y="33645622"/>
              <a:ext cx="2200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Typical</a:t>
              </a:r>
              <a:r>
                <a:rPr lang="fr-BE" sz="160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shoulder</a:t>
              </a:r>
              <a:r>
                <a:rPr lang="fr-BE" sz="160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from</a:t>
              </a:r>
              <a:r>
                <a:rPr lang="fr-BE" sz="1600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fr-BE" sz="1600" dirty="0" err="1" smtClean="0">
                  <a:solidFill>
                    <a:schemeClr val="bg1">
                      <a:lumMod val="75000"/>
                    </a:schemeClr>
                  </a:solidFill>
                </a:rPr>
                <a:t>crystalline</a:t>
              </a:r>
              <a:r>
                <a:rPr lang="fr-BE" sz="1600" dirty="0" smtClean="0">
                  <a:solidFill>
                    <a:schemeClr val="bg1">
                      <a:lumMod val="75000"/>
                    </a:schemeClr>
                  </a:solidFill>
                </a:rPr>
                <a:t> cellulose</a:t>
              </a:r>
              <a:endParaRPr lang="fr-FR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83" name="Connecteur droit avec flèche 182"/>
            <p:cNvCxnSpPr/>
            <p:nvPr/>
          </p:nvCxnSpPr>
          <p:spPr bwMode="auto">
            <a:xfrm>
              <a:off x="26109444" y="34173302"/>
              <a:ext cx="525076" cy="425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4" name="Connecteur droit 183"/>
            <p:cNvCxnSpPr/>
            <p:nvPr/>
          </p:nvCxnSpPr>
          <p:spPr bwMode="auto">
            <a:xfrm flipV="1">
              <a:off x="27381347" y="33057395"/>
              <a:ext cx="438559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1CF49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Connecteur droit 184"/>
            <p:cNvCxnSpPr/>
            <p:nvPr/>
          </p:nvCxnSpPr>
          <p:spPr bwMode="auto">
            <a:xfrm>
              <a:off x="26436313" y="32801947"/>
              <a:ext cx="700220" cy="2148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73951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6" name="ZoneTexte 185"/>
            <p:cNvSpPr txBox="1"/>
            <p:nvPr/>
          </p:nvSpPr>
          <p:spPr>
            <a:xfrm>
              <a:off x="23925297" y="31366275"/>
              <a:ext cx="4500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smtClean="0"/>
                <a:t>Crystallinity by RX-Diffraction:</a:t>
              </a:r>
              <a:endParaRPr lang="fr-FR" sz="2000" dirty="0"/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27381347" y="36093894"/>
              <a:ext cx="1656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spcAft>
                  <a:spcPts val="1000"/>
                </a:spcAft>
              </a:pPr>
              <a:r>
                <a:rPr lang="fr-FR" sz="1200" dirty="0" smtClean="0">
                  <a:solidFill>
                    <a:srgbClr val="FF0000"/>
                  </a:solidFill>
                  <a:latin typeface="Calibri" pitchFamily="34" charset="0"/>
                </a:rPr>
                <a:t>*commercial cellulose</a:t>
              </a:r>
              <a:endParaRPr lang="fr-FR" sz="1200" dirty="0"/>
            </a:p>
          </p:txBody>
        </p:sp>
      </p:grpSp>
      <p:sp>
        <p:nvSpPr>
          <p:cNvPr id="2116" name="ZoneTexte 2115"/>
          <p:cNvSpPr txBox="1"/>
          <p:nvPr/>
        </p:nvSpPr>
        <p:spPr>
          <a:xfrm>
            <a:off x="224630" y="37918487"/>
            <a:ext cx="29645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Here </a:t>
            </a:r>
            <a:r>
              <a:rPr lang="en-US" sz="3000" dirty="0" smtClean="0"/>
              <a:t>is described an up-scalable multi-step process that could constitute an alternative biorefinery approach to </a:t>
            </a:r>
            <a:r>
              <a:rPr lang="en-US" sz="3000" dirty="0"/>
              <a:t>recover high added-value </a:t>
            </a:r>
            <a:r>
              <a:rPr lang="en-US" sz="3000" dirty="0" smtClean="0"/>
              <a:t>products from wheat bran. Thus, </a:t>
            </a:r>
            <a:r>
              <a:rPr lang="en-US" sz="3000" dirty="0" smtClean="0"/>
              <a:t>AX </a:t>
            </a:r>
            <a:r>
              <a:rPr lang="en-US" sz="3000" dirty="0" smtClean="0"/>
              <a:t>fractions of various molecular masses, a high-purity lignin and cellulose fractions of various qualities can be obtained with good yields from </a:t>
            </a:r>
            <a:r>
              <a:rPr lang="en-US" sz="3000" dirty="0" err="1" smtClean="0"/>
              <a:t>destarched</a:t>
            </a:r>
            <a:r>
              <a:rPr lang="en-US" sz="3000" dirty="0" smtClean="0"/>
              <a:t> wheat bran. The biomass treatments used </a:t>
            </a:r>
            <a:r>
              <a:rPr lang="en-US" sz="3000" dirty="0" err="1" smtClean="0"/>
              <a:t>NaOH</a:t>
            </a:r>
            <a:r>
              <a:rPr lang="en-US" sz="3000" dirty="0" smtClean="0"/>
              <a:t> </a:t>
            </a:r>
            <a:r>
              <a:rPr lang="en-US" sz="3000" dirty="0"/>
              <a:t>and </a:t>
            </a:r>
            <a:r>
              <a:rPr lang="en-US" sz="3000" dirty="0" smtClean="0"/>
              <a:t>fast and efficient thermal heating; the whole </a:t>
            </a:r>
            <a:r>
              <a:rPr lang="en-US" sz="3000" dirty="0" smtClean="0"/>
              <a:t>process yields </a:t>
            </a:r>
            <a:r>
              <a:rPr lang="en-US" sz="3000" dirty="0" smtClean="0"/>
              <a:t>marketable bio-based polymers.</a:t>
            </a:r>
          </a:p>
        </p:txBody>
      </p:sp>
      <p:sp>
        <p:nvSpPr>
          <p:cNvPr id="205" name="ZoneTexte 204"/>
          <p:cNvSpPr txBox="1"/>
          <p:nvPr/>
        </p:nvSpPr>
        <p:spPr>
          <a:xfrm>
            <a:off x="13358037" y="35504157"/>
            <a:ext cx="159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SEM image</a:t>
            </a:r>
            <a:endParaRPr lang="fr-FR" sz="2000" dirty="0"/>
          </a:p>
        </p:txBody>
      </p:sp>
      <p:sp>
        <p:nvSpPr>
          <p:cNvPr id="207" name="Oval 27"/>
          <p:cNvSpPr/>
          <p:nvPr/>
        </p:nvSpPr>
        <p:spPr bwMode="auto">
          <a:xfrm>
            <a:off x="17168121" y="26677713"/>
            <a:ext cx="3143220" cy="1529848"/>
          </a:xfrm>
          <a:prstGeom prst="ellipse">
            <a:avLst/>
          </a:prstGeom>
          <a:blipFill>
            <a:blip r:embed="rId26"/>
            <a:stretch>
              <a:fillRect/>
            </a:stretch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208" name="CaixaDeTexto 26"/>
          <p:cNvSpPr txBox="1"/>
          <p:nvPr/>
        </p:nvSpPr>
        <p:spPr>
          <a:xfrm>
            <a:off x="17588259" y="26983425"/>
            <a:ext cx="2363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>
                <a:solidFill>
                  <a:schemeClr val="bg1"/>
                </a:solidFill>
              </a:rPr>
              <a:t>Lignin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209" name="Flèche droite 208"/>
          <p:cNvSpPr/>
          <p:nvPr/>
        </p:nvSpPr>
        <p:spPr bwMode="auto">
          <a:xfrm>
            <a:off x="7102843" y="25864760"/>
            <a:ext cx="9721080" cy="25189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Arial" charset="0"/>
            </a:endParaRPr>
          </a:p>
        </p:txBody>
      </p:sp>
      <p:sp>
        <p:nvSpPr>
          <p:cNvPr id="2118" name="ZoneTexte 2117"/>
          <p:cNvSpPr txBox="1"/>
          <p:nvPr/>
        </p:nvSpPr>
        <p:spPr>
          <a:xfrm>
            <a:off x="14623262" y="25076670"/>
            <a:ext cx="1276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0" b="1" dirty="0" smtClean="0">
                <a:solidFill>
                  <a:srgbClr val="FF0000"/>
                </a:solidFill>
              </a:rPr>
              <a:t>X</a:t>
            </a:r>
            <a:endParaRPr lang="fr-BE" sz="11000" b="1" dirty="0">
              <a:solidFill>
                <a:srgbClr val="FF0000"/>
              </a:solidFill>
            </a:endParaRPr>
          </a:p>
        </p:txBody>
      </p:sp>
      <p:sp>
        <p:nvSpPr>
          <p:cNvPr id="211" name="ZoneTexte 210"/>
          <p:cNvSpPr txBox="1"/>
          <p:nvPr/>
        </p:nvSpPr>
        <p:spPr>
          <a:xfrm>
            <a:off x="7217257" y="25436710"/>
            <a:ext cx="7866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Organosolv</a:t>
            </a:r>
            <a:r>
              <a:rPr lang="en-US" sz="2200" dirty="0"/>
              <a:t> (107 ºC / 3 or 4.5 h)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formic acid/acetic </a:t>
            </a:r>
            <a:r>
              <a:rPr lang="en-US" sz="2200" dirty="0" smtClean="0"/>
              <a:t>acid/water (20, 30,40/40, 50, 60/20)</a:t>
            </a:r>
            <a:endParaRPr lang="fr-BE" sz="2200" dirty="0"/>
          </a:p>
        </p:txBody>
      </p:sp>
      <p:sp>
        <p:nvSpPr>
          <p:cNvPr id="212" name="ZoneTexte 211"/>
          <p:cNvSpPr txBox="1"/>
          <p:nvPr/>
        </p:nvSpPr>
        <p:spPr>
          <a:xfrm>
            <a:off x="17084203" y="25668293"/>
            <a:ext cx="6311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800" dirty="0" smtClean="0"/>
              <a:t>No efficient </a:t>
            </a:r>
            <a:r>
              <a:rPr lang="fr-BE" sz="3800" dirty="0" err="1" smtClean="0"/>
              <a:t>lignin</a:t>
            </a:r>
            <a:r>
              <a:rPr lang="fr-BE" sz="3800" dirty="0" smtClean="0"/>
              <a:t> extraction</a:t>
            </a:r>
            <a:endParaRPr lang="fr-BE" sz="3000" dirty="0"/>
          </a:p>
        </p:txBody>
      </p:sp>
      <p:sp>
        <p:nvSpPr>
          <p:cNvPr id="213" name="Accolade ouvrante 212"/>
          <p:cNvSpPr/>
          <p:nvPr/>
        </p:nvSpPr>
        <p:spPr>
          <a:xfrm>
            <a:off x="22172304" y="18205915"/>
            <a:ext cx="464899" cy="187876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4" name="ZoneTexte 213"/>
          <p:cNvSpPr txBox="1"/>
          <p:nvPr/>
        </p:nvSpPr>
        <p:spPr>
          <a:xfrm>
            <a:off x="20900627" y="26444822"/>
            <a:ext cx="92128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Mol. </a:t>
            </a:r>
            <a:r>
              <a:rPr lang="en-US" sz="3800" dirty="0"/>
              <a:t>mass </a:t>
            </a:r>
            <a:r>
              <a:rPr lang="en-US" sz="3800" dirty="0" smtClean="0"/>
              <a:t>≈ </a:t>
            </a:r>
            <a:r>
              <a:rPr lang="de-DE" sz="3800" dirty="0" smtClean="0"/>
              <a:t>1-2 </a:t>
            </a:r>
            <a:r>
              <a:rPr lang="de-DE" sz="3800" dirty="0" err="1" smtClean="0"/>
              <a:t>kDa</a:t>
            </a:r>
            <a:r>
              <a:rPr lang="de-DE" sz="2200" dirty="0" smtClean="0"/>
              <a:t> (THF </a:t>
            </a:r>
            <a:r>
              <a:rPr lang="de-DE" sz="2200" dirty="0" err="1" smtClean="0"/>
              <a:t>as</a:t>
            </a:r>
            <a:r>
              <a:rPr lang="de-DE" sz="2200" dirty="0" smtClean="0"/>
              <a:t> </a:t>
            </a:r>
            <a:r>
              <a:rPr lang="de-DE" sz="2200" dirty="0" err="1" smtClean="0"/>
              <a:t>eluent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de-DE" sz="2200" dirty="0" err="1" smtClean="0"/>
              <a:t>laser</a:t>
            </a:r>
            <a:r>
              <a:rPr lang="de-DE" sz="2200" dirty="0" smtClean="0"/>
              <a:t> light </a:t>
            </a:r>
            <a:r>
              <a:rPr lang="de-DE" sz="2200" dirty="0" err="1" smtClean="0"/>
              <a:t>scattering</a:t>
            </a:r>
            <a:r>
              <a:rPr lang="de-DE" sz="2200" dirty="0" smtClean="0"/>
              <a:t>)</a:t>
            </a:r>
          </a:p>
          <a:p>
            <a:r>
              <a:rPr lang="fr-BE" sz="3800" dirty="0" smtClean="0"/>
              <a:t>Saccharides (</a:t>
            </a:r>
            <a:r>
              <a:rPr lang="fr-BE" sz="3800" dirty="0" err="1" smtClean="0"/>
              <a:t>gluc</a:t>
            </a:r>
            <a:r>
              <a:rPr lang="fr-BE" sz="3800" dirty="0" smtClean="0"/>
              <a:t>.) </a:t>
            </a:r>
            <a:r>
              <a:rPr lang="en-US" sz="3800" dirty="0" smtClean="0"/>
              <a:t>≈ 1-3%</a:t>
            </a:r>
            <a:r>
              <a:rPr lang="fr-BE" sz="3800" dirty="0" smtClean="0"/>
              <a:t> </a:t>
            </a:r>
          </a:p>
          <a:p>
            <a:r>
              <a:rPr lang="en-US" sz="3800" dirty="0" smtClean="0"/>
              <a:t>Proteins </a:t>
            </a:r>
            <a:r>
              <a:rPr lang="en-US" sz="3800" dirty="0"/>
              <a:t>≈ </a:t>
            </a:r>
            <a:r>
              <a:rPr lang="en-US" sz="3800" dirty="0" smtClean="0"/>
              <a:t>2.4-8%</a:t>
            </a:r>
            <a:r>
              <a:rPr lang="fr-BE" sz="3800" dirty="0" smtClean="0"/>
              <a:t> </a:t>
            </a:r>
          </a:p>
          <a:p>
            <a:r>
              <a:rPr lang="fr-BE" sz="3000" dirty="0" err="1" smtClean="0"/>
              <a:t>Syringyl</a:t>
            </a:r>
            <a:r>
              <a:rPr lang="fr-BE" sz="3000" dirty="0" smtClean="0"/>
              <a:t>/</a:t>
            </a:r>
            <a:r>
              <a:rPr lang="fr-BE" sz="3000" dirty="0" err="1" smtClean="0"/>
              <a:t>Guaiacyl</a:t>
            </a:r>
            <a:r>
              <a:rPr lang="fr-BE" sz="3000" dirty="0" smtClean="0"/>
              <a:t>/p-</a:t>
            </a:r>
            <a:r>
              <a:rPr lang="fr-BE" sz="3000" dirty="0" err="1" smtClean="0"/>
              <a:t>Hydroxyphenyl</a:t>
            </a:r>
            <a:r>
              <a:rPr lang="fr-BE" sz="3000" dirty="0" smtClean="0"/>
              <a:t> </a:t>
            </a:r>
            <a:r>
              <a:rPr lang="en-US" sz="3200" dirty="0"/>
              <a:t>≈ </a:t>
            </a:r>
            <a:r>
              <a:rPr lang="en-US" sz="3200" dirty="0" smtClean="0"/>
              <a:t>3.9/3.6/1</a:t>
            </a:r>
            <a:endParaRPr lang="fr-BE" sz="3000" dirty="0"/>
          </a:p>
        </p:txBody>
      </p:sp>
      <p:cxnSp>
        <p:nvCxnSpPr>
          <p:cNvPr id="218" name="Connecteur droit avec flèche 217"/>
          <p:cNvCxnSpPr/>
          <p:nvPr/>
        </p:nvCxnSpPr>
        <p:spPr bwMode="auto">
          <a:xfrm flipH="1">
            <a:off x="22173797" y="34519261"/>
            <a:ext cx="463406" cy="51655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grpSp>
        <p:nvGrpSpPr>
          <p:cNvPr id="229" name="Groupe 228"/>
          <p:cNvGrpSpPr/>
          <p:nvPr/>
        </p:nvGrpSpPr>
        <p:grpSpPr>
          <a:xfrm>
            <a:off x="17732275" y="34725742"/>
            <a:ext cx="5234919" cy="2664296"/>
            <a:chOff x="17779160" y="34365702"/>
            <a:chExt cx="4202340" cy="3024336"/>
          </a:xfrm>
        </p:grpSpPr>
        <p:sp>
          <p:nvSpPr>
            <p:cNvPr id="224" name="Oval 2"/>
            <p:cNvSpPr/>
            <p:nvPr/>
          </p:nvSpPr>
          <p:spPr bwMode="auto">
            <a:xfrm>
              <a:off x="17779160" y="34365702"/>
              <a:ext cx="4202340" cy="3024336"/>
            </a:xfrm>
            <a:prstGeom prst="ellipse">
              <a:avLst/>
            </a:prstGeom>
            <a:solidFill>
              <a:schemeClr val="bg1">
                <a:lumMod val="65000"/>
                <a:alpha val="15000"/>
              </a:schemeClr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charset="0"/>
              </a:endParaRPr>
            </a:p>
          </p:txBody>
        </p:sp>
        <p:sp>
          <p:nvSpPr>
            <p:cNvPr id="226" name="ZoneTexte 225"/>
            <p:cNvSpPr txBox="1"/>
            <p:nvPr/>
          </p:nvSpPr>
          <p:spPr>
            <a:xfrm>
              <a:off x="18183792" y="34784532"/>
              <a:ext cx="3509977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C00000"/>
                  </a:solidFill>
                </a:rPr>
                <a:t>Marketable cellulose fractions 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for: cosmetics</a:t>
              </a:r>
              <a:r>
                <a:rPr lang="en-US" sz="3200" b="1" dirty="0">
                  <a:solidFill>
                    <a:srgbClr val="C00000"/>
                  </a:solidFill>
                </a:rPr>
                <a:t>, pharmaceutics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, materials, food,…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32" name="Groupe 2131"/>
          <p:cNvGrpSpPr/>
          <p:nvPr/>
        </p:nvGrpSpPr>
        <p:grpSpPr>
          <a:xfrm>
            <a:off x="3402683" y="20171415"/>
            <a:ext cx="1050769" cy="584775"/>
            <a:chOff x="8256570" y="23348478"/>
            <a:chExt cx="1050769" cy="584775"/>
          </a:xfrm>
        </p:grpSpPr>
        <p:sp>
          <p:nvSpPr>
            <p:cNvPr id="2130" name="Ellipse 2129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31" name="ZoneTexte 2130"/>
            <p:cNvSpPr txBox="1"/>
            <p:nvPr/>
          </p:nvSpPr>
          <p:spPr>
            <a:xfrm>
              <a:off x="8355556" y="23348478"/>
              <a:ext cx="95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dirty="0" smtClean="0"/>
                <a:t>100</a:t>
              </a:r>
              <a:endParaRPr lang="fr-BE" sz="3200" dirty="0"/>
            </a:p>
          </p:txBody>
        </p:sp>
      </p:grpSp>
      <p:grpSp>
        <p:nvGrpSpPr>
          <p:cNvPr id="231" name="Groupe 230"/>
          <p:cNvGrpSpPr/>
          <p:nvPr/>
        </p:nvGrpSpPr>
        <p:grpSpPr>
          <a:xfrm>
            <a:off x="20840224" y="19119156"/>
            <a:ext cx="1050769" cy="584775"/>
            <a:chOff x="8256570" y="23348478"/>
            <a:chExt cx="1050769" cy="584775"/>
          </a:xfrm>
        </p:grpSpPr>
        <p:sp>
          <p:nvSpPr>
            <p:cNvPr id="232" name="Ellipse 231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3" name="ZoneTexte 232"/>
            <p:cNvSpPr txBox="1"/>
            <p:nvPr/>
          </p:nvSpPr>
          <p:spPr>
            <a:xfrm>
              <a:off x="8355556" y="23348478"/>
              <a:ext cx="95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dirty="0" smtClean="0"/>
                <a:t>~20</a:t>
              </a:r>
              <a:endParaRPr lang="fr-BE" sz="3200" dirty="0"/>
            </a:p>
          </p:txBody>
        </p:sp>
      </p:grpSp>
      <p:sp>
        <p:nvSpPr>
          <p:cNvPr id="235" name="Ellipse 234"/>
          <p:cNvSpPr/>
          <p:nvPr/>
        </p:nvSpPr>
        <p:spPr>
          <a:xfrm>
            <a:off x="15899655" y="22985152"/>
            <a:ext cx="105057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6" name="ZoneTexte 235"/>
          <p:cNvSpPr txBox="1"/>
          <p:nvPr/>
        </p:nvSpPr>
        <p:spPr>
          <a:xfrm>
            <a:off x="15881615" y="22988438"/>
            <a:ext cx="106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~15-20</a:t>
            </a:r>
            <a:endParaRPr lang="fr-BE" sz="2400" dirty="0"/>
          </a:p>
        </p:txBody>
      </p:sp>
      <p:grpSp>
        <p:nvGrpSpPr>
          <p:cNvPr id="237" name="Groupe 236"/>
          <p:cNvGrpSpPr/>
          <p:nvPr/>
        </p:nvGrpSpPr>
        <p:grpSpPr>
          <a:xfrm>
            <a:off x="6293814" y="27541110"/>
            <a:ext cx="1050769" cy="584775"/>
            <a:chOff x="8256570" y="23348478"/>
            <a:chExt cx="1050769" cy="584775"/>
          </a:xfrm>
        </p:grpSpPr>
        <p:sp>
          <p:nvSpPr>
            <p:cNvPr id="238" name="Ellipse 237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9" name="ZoneTexte 238"/>
            <p:cNvSpPr txBox="1"/>
            <p:nvPr/>
          </p:nvSpPr>
          <p:spPr>
            <a:xfrm>
              <a:off x="8355556" y="23348478"/>
              <a:ext cx="95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dirty="0" smtClean="0"/>
                <a:t>~30</a:t>
              </a:r>
              <a:endParaRPr lang="fr-BE" sz="3200" dirty="0"/>
            </a:p>
          </p:txBody>
        </p:sp>
      </p:grpSp>
      <p:grpSp>
        <p:nvGrpSpPr>
          <p:cNvPr id="240" name="Groupe 239"/>
          <p:cNvGrpSpPr/>
          <p:nvPr/>
        </p:nvGrpSpPr>
        <p:grpSpPr>
          <a:xfrm>
            <a:off x="19142264" y="27812974"/>
            <a:ext cx="1182299" cy="584775"/>
            <a:chOff x="8256570" y="23327955"/>
            <a:chExt cx="1182299" cy="584775"/>
          </a:xfrm>
        </p:grpSpPr>
        <p:sp>
          <p:nvSpPr>
            <p:cNvPr id="241" name="Ellipse 240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2" name="ZoneTexte 241"/>
            <p:cNvSpPr txBox="1"/>
            <p:nvPr/>
          </p:nvSpPr>
          <p:spPr>
            <a:xfrm>
              <a:off x="8487086" y="23327955"/>
              <a:ext cx="95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dirty="0" smtClean="0"/>
                <a:t>~8</a:t>
              </a:r>
              <a:endParaRPr lang="fr-BE" sz="3200" dirty="0"/>
            </a:p>
          </p:txBody>
        </p:sp>
      </p:grpSp>
      <p:grpSp>
        <p:nvGrpSpPr>
          <p:cNvPr id="244" name="Groupe 243"/>
          <p:cNvGrpSpPr/>
          <p:nvPr/>
        </p:nvGrpSpPr>
        <p:grpSpPr>
          <a:xfrm>
            <a:off x="6626213" y="34469751"/>
            <a:ext cx="1380360" cy="830997"/>
            <a:chOff x="8068180" y="23400355"/>
            <a:chExt cx="1238969" cy="830997"/>
          </a:xfrm>
        </p:grpSpPr>
        <p:sp>
          <p:nvSpPr>
            <p:cNvPr id="245" name="Ellipse 244"/>
            <p:cNvSpPr/>
            <p:nvPr/>
          </p:nvSpPr>
          <p:spPr>
            <a:xfrm>
              <a:off x="8068180" y="23420486"/>
              <a:ext cx="123896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6" name="ZoneTexte 245"/>
            <p:cNvSpPr txBox="1"/>
            <p:nvPr/>
          </p:nvSpPr>
          <p:spPr>
            <a:xfrm>
              <a:off x="8212550" y="23400355"/>
              <a:ext cx="951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 smtClean="0"/>
                <a:t>~20-25</a:t>
              </a:r>
              <a:endParaRPr lang="fr-BE" sz="2400" dirty="0"/>
            </a:p>
          </p:txBody>
        </p:sp>
      </p:grpSp>
      <p:grpSp>
        <p:nvGrpSpPr>
          <p:cNvPr id="250" name="Groupe 249"/>
          <p:cNvGrpSpPr/>
          <p:nvPr/>
        </p:nvGrpSpPr>
        <p:grpSpPr>
          <a:xfrm>
            <a:off x="15400757" y="31628340"/>
            <a:ext cx="1611442" cy="830997"/>
            <a:chOff x="8256570" y="23420486"/>
            <a:chExt cx="1098586" cy="830997"/>
          </a:xfrm>
        </p:grpSpPr>
        <p:sp>
          <p:nvSpPr>
            <p:cNvPr id="251" name="Ellipse 250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52" name="ZoneTexte 251"/>
            <p:cNvSpPr txBox="1"/>
            <p:nvPr/>
          </p:nvSpPr>
          <p:spPr>
            <a:xfrm>
              <a:off x="8403373" y="23420486"/>
              <a:ext cx="951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 smtClean="0"/>
                <a:t>~15-25</a:t>
              </a:r>
              <a:endParaRPr lang="fr-BE" sz="2400" dirty="0"/>
            </a:p>
          </p:txBody>
        </p:sp>
      </p:grpSp>
      <p:cxnSp>
        <p:nvCxnSpPr>
          <p:cNvPr id="262" name="Connecteur droit avec flèche 261"/>
          <p:cNvCxnSpPr/>
          <p:nvPr/>
        </p:nvCxnSpPr>
        <p:spPr bwMode="auto">
          <a:xfrm flipH="1">
            <a:off x="23636933" y="33489094"/>
            <a:ext cx="1068478" cy="2395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/>
          </a:ln>
          <a:effectLst/>
        </p:spPr>
      </p:cxnSp>
      <p:cxnSp>
        <p:nvCxnSpPr>
          <p:cNvPr id="269" name="Connecteur droit avec flèche 268"/>
          <p:cNvCxnSpPr/>
          <p:nvPr/>
        </p:nvCxnSpPr>
        <p:spPr bwMode="auto">
          <a:xfrm>
            <a:off x="16705905" y="35020807"/>
            <a:ext cx="1264059" cy="33482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271" name="Connecteur droit avec flèche 270"/>
          <p:cNvCxnSpPr/>
          <p:nvPr/>
        </p:nvCxnSpPr>
        <p:spPr bwMode="auto">
          <a:xfrm>
            <a:off x="16508139" y="33447039"/>
            <a:ext cx="1719523" cy="1588779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grpSp>
        <p:nvGrpSpPr>
          <p:cNvPr id="274" name="Groupe 273"/>
          <p:cNvGrpSpPr/>
          <p:nvPr/>
        </p:nvGrpSpPr>
        <p:grpSpPr>
          <a:xfrm>
            <a:off x="15517948" y="35283626"/>
            <a:ext cx="1611442" cy="461665"/>
            <a:chOff x="8256570" y="23420486"/>
            <a:chExt cx="1098586" cy="461665"/>
          </a:xfrm>
        </p:grpSpPr>
        <p:sp>
          <p:nvSpPr>
            <p:cNvPr id="275" name="Ellipse 274"/>
            <p:cNvSpPr/>
            <p:nvPr/>
          </p:nvSpPr>
          <p:spPr>
            <a:xfrm>
              <a:off x="8256570" y="23420486"/>
              <a:ext cx="1050579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6" name="ZoneTexte 275"/>
            <p:cNvSpPr txBox="1"/>
            <p:nvPr/>
          </p:nvSpPr>
          <p:spPr>
            <a:xfrm>
              <a:off x="8403373" y="23420486"/>
              <a:ext cx="951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 smtClean="0"/>
                <a:t>~13-15</a:t>
              </a:r>
              <a:endParaRPr lang="fr-BE" sz="2400" dirty="0"/>
            </a:p>
          </p:txBody>
        </p:sp>
      </p:grpSp>
      <p:cxnSp>
        <p:nvCxnSpPr>
          <p:cNvPr id="280" name="Connecteur droit avec flèche 279"/>
          <p:cNvCxnSpPr>
            <a:stCxn id="2130" idx="6"/>
          </p:cNvCxnSpPr>
          <p:nvPr/>
        </p:nvCxnSpPr>
        <p:spPr bwMode="auto">
          <a:xfrm flipV="1">
            <a:off x="4453262" y="20112186"/>
            <a:ext cx="399050" cy="35983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/>
          </a:ln>
          <a:effectLst/>
        </p:spPr>
      </p:cxnSp>
      <p:sp>
        <p:nvSpPr>
          <p:cNvPr id="284" name="ZoneTexte 283"/>
          <p:cNvSpPr txBox="1"/>
          <p:nvPr/>
        </p:nvSpPr>
        <p:spPr>
          <a:xfrm>
            <a:off x="4698827" y="19667359"/>
            <a:ext cx="15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chemeClr val="accent1"/>
                </a:solidFill>
              </a:rPr>
              <a:t>Yields</a:t>
            </a:r>
            <a:endParaRPr lang="fr-BE" sz="3200" b="1" dirty="0">
              <a:solidFill>
                <a:schemeClr val="accent1"/>
              </a:solidFill>
            </a:endParaRPr>
          </a:p>
        </p:txBody>
      </p:sp>
      <p:grpSp>
        <p:nvGrpSpPr>
          <p:cNvPr id="263" name="Groupe 262"/>
          <p:cNvGrpSpPr/>
          <p:nvPr/>
        </p:nvGrpSpPr>
        <p:grpSpPr>
          <a:xfrm>
            <a:off x="23204883" y="34292636"/>
            <a:ext cx="1260140" cy="465533"/>
            <a:chOff x="23240887" y="34278900"/>
            <a:chExt cx="1260140" cy="465533"/>
          </a:xfrm>
        </p:grpSpPr>
        <p:sp>
          <p:nvSpPr>
            <p:cNvPr id="287" name="Ellipse 286"/>
            <p:cNvSpPr/>
            <p:nvPr/>
          </p:nvSpPr>
          <p:spPr>
            <a:xfrm>
              <a:off x="23240887" y="34278901"/>
              <a:ext cx="1083428" cy="4468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8" name="ZoneTexte 287"/>
            <p:cNvSpPr txBox="1"/>
            <p:nvPr/>
          </p:nvSpPr>
          <p:spPr>
            <a:xfrm>
              <a:off x="23299557" y="34278900"/>
              <a:ext cx="1201470" cy="46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dirty="0" smtClean="0"/>
                <a:t>~5-10</a:t>
              </a:r>
              <a:endParaRPr lang="fr-B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0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671</Words>
  <Application>Microsoft Office PowerPoint</Application>
  <PresentationFormat>Personnalisé</PresentationFormat>
  <Paragraphs>95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A multi-step process for an alternative wheat bran biorefinery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Lignin as a raw material for industrial materials applications Aurore Richel,* Caroline Vanderghem, Nicolas Jacquet, Mario Aguedo Unit of Biological and Industrial Chemistry, University of Liege-Gembloux Agro-Bio Tech, Passage des Déportés 2, B-5030 Gembloux, Belgium *a.richel@ulg.ac.be</dc:title>
  <dc:creator>Aurore</dc:creator>
  <cp:lastModifiedBy>Priminfo</cp:lastModifiedBy>
  <cp:revision>134</cp:revision>
  <cp:lastPrinted>2013-10-04T09:54:15Z</cp:lastPrinted>
  <dcterms:created xsi:type="dcterms:W3CDTF">2013-09-30T09:27:33Z</dcterms:created>
  <dcterms:modified xsi:type="dcterms:W3CDTF">2014-05-20T12:17:15Z</dcterms:modified>
</cp:coreProperties>
</file>