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361" r:id="rId14"/>
    <p:sldId id="362" r:id="rId15"/>
    <p:sldId id="363" r:id="rId16"/>
    <p:sldId id="269" r:id="rId17"/>
    <p:sldId id="270" r:id="rId18"/>
    <p:sldId id="271" r:id="rId19"/>
    <p:sldId id="348" r:id="rId20"/>
    <p:sldId id="349" r:id="rId21"/>
    <p:sldId id="272" r:id="rId22"/>
    <p:sldId id="273" r:id="rId23"/>
    <p:sldId id="350" r:id="rId24"/>
    <p:sldId id="351" r:id="rId25"/>
    <p:sldId id="368" r:id="rId26"/>
    <p:sldId id="365" r:id="rId27"/>
    <p:sldId id="366" r:id="rId28"/>
    <p:sldId id="373" r:id="rId29"/>
    <p:sldId id="367" r:id="rId30"/>
    <p:sldId id="369" r:id="rId31"/>
    <p:sldId id="371" r:id="rId32"/>
    <p:sldId id="374" r:id="rId33"/>
    <p:sldId id="372" r:id="rId34"/>
    <p:sldId id="370" r:id="rId35"/>
    <p:sldId id="375" r:id="rId36"/>
    <p:sldId id="376" r:id="rId37"/>
    <p:sldId id="379" r:id="rId38"/>
    <p:sldId id="382" r:id="rId39"/>
    <p:sldId id="383" r:id="rId40"/>
    <p:sldId id="274" r:id="rId41"/>
    <p:sldId id="276" r:id="rId42"/>
    <p:sldId id="283" r:id="rId43"/>
    <p:sldId id="284" r:id="rId44"/>
    <p:sldId id="282" r:id="rId45"/>
    <p:sldId id="384" r:id="rId46"/>
    <p:sldId id="387" r:id="rId47"/>
    <p:sldId id="388" r:id="rId48"/>
    <p:sldId id="389" r:id="rId49"/>
    <p:sldId id="390" r:id="rId50"/>
    <p:sldId id="391" r:id="rId51"/>
    <p:sldId id="392" r:id="rId52"/>
    <p:sldId id="308" r:id="rId53"/>
    <p:sldId id="393" r:id="rId54"/>
    <p:sldId id="395" r:id="rId55"/>
    <p:sldId id="394" r:id="rId56"/>
    <p:sldId id="397" r:id="rId57"/>
    <p:sldId id="309" r:id="rId58"/>
    <p:sldId id="329" r:id="rId59"/>
    <p:sldId id="328" r:id="rId60"/>
    <p:sldId id="330" r:id="rId61"/>
    <p:sldId id="331" r:id="rId62"/>
    <p:sldId id="333" r:id="rId63"/>
    <p:sldId id="334" r:id="rId64"/>
    <p:sldId id="326" r:id="rId65"/>
    <p:sldId id="319" r:id="rId66"/>
    <p:sldId id="335" r:id="rId67"/>
    <p:sldId id="336" r:id="rId68"/>
    <p:sldId id="398" r:id="rId69"/>
    <p:sldId id="337" r:id="rId70"/>
    <p:sldId id="338" r:id="rId71"/>
    <p:sldId id="339" r:id="rId72"/>
    <p:sldId id="340" r:id="rId73"/>
    <p:sldId id="341" r:id="rId74"/>
    <p:sldId id="344" r:id="rId75"/>
    <p:sldId id="343" r:id="rId76"/>
    <p:sldId id="345" r:id="rId77"/>
    <p:sldId id="346" r:id="rId78"/>
    <p:sldId id="399" r:id="rId79"/>
    <p:sldId id="342" r:id="rId80"/>
    <p:sldId id="356" r:id="rId81"/>
    <p:sldId id="347" r:id="rId82"/>
    <p:sldId id="357" r:id="rId83"/>
    <p:sldId id="358" r:id="rId84"/>
    <p:sldId id="359" r:id="rId85"/>
    <p:sldId id="327" r:id="rId86"/>
  </p:sldIdLst>
  <p:sldSz cx="9144000" cy="6858000" type="screen4x3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AB449"/>
    <a:srgbClr val="84EA8E"/>
    <a:srgbClr val="DF8FD4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0681" autoAdjust="0"/>
  </p:normalViewPr>
  <p:slideViewPr>
    <p:cSldViewPr>
      <p:cViewPr>
        <p:scale>
          <a:sx n="70" d="100"/>
          <a:sy n="70" d="100"/>
        </p:scale>
        <p:origin x="-135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1968" y="-96"/>
      </p:cViewPr>
      <p:guideLst>
        <p:guide orient="horz" pos="2141"/>
        <p:guide pos="312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1077B-8ADC-4059-B832-E568A38557D3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374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361D4-BCD7-4D0A-9250-4E03286D95E3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665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374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414B0-395B-4999-BA1D-8B976B328AC8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Mitochondrie" TargetMode="External"/><Relationship Id="rId3" Type="http://schemas.openxmlformats.org/officeDocument/2006/relationships/hyperlink" Target="http://fr.wikipedia.org/wiki/Influx_nerveux" TargetMode="External"/><Relationship Id="rId7" Type="http://schemas.openxmlformats.org/officeDocument/2006/relationships/hyperlink" Target="http://fr.wikipedia.org/wiki/Concentration_molaire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fr.wikipedia.org/wiki/M%C3%A9tabolisme_du_calcium" TargetMode="External"/><Relationship Id="rId5" Type="http://schemas.openxmlformats.org/officeDocument/2006/relationships/hyperlink" Target="http://fr.wikipedia.org/wiki/Prot%C3%A9ine_G" TargetMode="External"/><Relationship Id="rId4" Type="http://schemas.openxmlformats.org/officeDocument/2006/relationships/hyperlink" Target="http://fr.wikipedia.org/wiki/Allost%C3%A9rie" TargetMode="Externa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Equatorial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reflexion</a:t>
            </a:r>
            <a:r>
              <a:rPr lang="en-US" baseline="0" dirty="0" smtClean="0"/>
              <a:t> at 9-12A, and </a:t>
            </a:r>
            <a:r>
              <a:rPr lang="en-US" baseline="0" dirty="0" err="1" smtClean="0"/>
              <a:t>meridional</a:t>
            </a:r>
            <a:r>
              <a:rPr lang="en-US" baseline="0" dirty="0" smtClean="0"/>
              <a:t> at 4.7A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Loss of </a:t>
            </a:r>
            <a:r>
              <a:rPr lang="en-US" dirty="0" err="1" smtClean="0"/>
              <a:t>fct</a:t>
            </a:r>
            <a:r>
              <a:rPr lang="en-US" baseline="0" dirty="0" smtClean="0"/>
              <a:t> due to their </a:t>
            </a:r>
            <a:r>
              <a:rPr lang="en-US" baseline="0" dirty="0" err="1" smtClean="0"/>
              <a:t>misfolding</a:t>
            </a:r>
            <a:r>
              <a:rPr lang="en-US" baseline="0" dirty="0" smtClean="0"/>
              <a:t> (of 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neuroprotective</a:t>
            </a:r>
            <a:r>
              <a:rPr lang="en-US" baseline="0" dirty="0" smtClean="0"/>
              <a:t> role, some case of </a:t>
            </a:r>
            <a:r>
              <a:rPr lang="en-US" baseline="0" dirty="0" err="1" smtClean="0"/>
              <a:t>atuopathies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parkison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gain of </a:t>
            </a:r>
            <a:r>
              <a:rPr lang="en-US" baseline="0" dirty="0" err="1" smtClean="0"/>
              <a:t>fct</a:t>
            </a:r>
            <a:endParaRPr lang="en-US" baseline="0" dirty="0" smtClean="0"/>
          </a:p>
          <a:p>
            <a:r>
              <a:rPr lang="en-US" baseline="0" dirty="0" smtClean="0"/>
              <a:t>Non diseases associated proteins: 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aggregat</a:t>
            </a:r>
            <a:r>
              <a:rPr lang="en-US" baseline="0" dirty="0" smtClean="0"/>
              <a:t> = toxic, later not </a:t>
            </a:r>
            <a:r>
              <a:rPr lang="en-US" baseline="0" dirty="0" smtClean="0">
                <a:sym typeface="Wingdings" pitchFamily="2" charset="2"/>
              </a:rPr>
              <a:t> toxic gain of </a:t>
            </a:r>
            <a:r>
              <a:rPr lang="en-US" baseline="0" dirty="0" err="1" smtClean="0">
                <a:sym typeface="Wingdings" pitchFamily="2" charset="2"/>
              </a:rPr>
              <a:t>fct</a:t>
            </a:r>
            <a:r>
              <a:rPr lang="en-US" baseline="0" dirty="0" smtClean="0">
                <a:sym typeface="Wingdings" pitchFamily="2" charset="2"/>
              </a:rPr>
              <a:t>, from </a:t>
            </a:r>
            <a:r>
              <a:rPr lang="en-US" baseline="0" dirty="0" err="1" smtClean="0">
                <a:sym typeface="Wingdings" pitchFamily="2" charset="2"/>
              </a:rPr>
              <a:t>unstrucured</a:t>
            </a:r>
            <a:r>
              <a:rPr lang="en-US" baseline="0" dirty="0" smtClean="0">
                <a:sym typeface="Wingdings" pitchFamily="2" charset="2"/>
              </a:rPr>
              <a:t> nature of </a:t>
            </a:r>
            <a:r>
              <a:rPr lang="en-US" baseline="0" dirty="0" err="1" smtClean="0">
                <a:sym typeface="Wingdings" pitchFamily="2" charset="2"/>
              </a:rPr>
              <a:t>agg</a:t>
            </a:r>
            <a:r>
              <a:rPr lang="en-US" baseline="0" dirty="0" smtClean="0">
                <a:sym typeface="Wingdings" pitchFamily="2" charset="2"/>
              </a:rPr>
              <a:t> from a common mechanism of formation (</a:t>
            </a:r>
            <a:r>
              <a:rPr lang="en-US" baseline="0" dirty="0" err="1" smtClean="0">
                <a:sym typeface="Wingdings" pitchFamily="2" charset="2"/>
              </a:rPr>
              <a:t>bucciantini</a:t>
            </a:r>
            <a:r>
              <a:rPr lang="en-US" baseline="0" dirty="0" smtClean="0">
                <a:sym typeface="Wingdings" pitchFamily="2" charset="2"/>
              </a:rPr>
              <a:t>, 2002, nature)</a:t>
            </a:r>
            <a:endParaRPr lang="en-US" dirty="0" smtClean="0"/>
          </a:p>
          <a:p>
            <a:r>
              <a:rPr lang="en-US" dirty="0" smtClean="0"/>
              <a:t>Still no preventive or curative treatments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Imp to know/</a:t>
            </a:r>
            <a:r>
              <a:rPr lang="en-US" dirty="0" err="1" smtClean="0"/>
              <a:t>det</a:t>
            </a:r>
            <a:r>
              <a:rPr lang="en-US" dirty="0" smtClean="0"/>
              <a:t> the exact toxic species/what are exactly the toxic</a:t>
            </a:r>
            <a:r>
              <a:rPr lang="en-US" baseline="0" dirty="0" smtClean="0"/>
              <a:t> species to develop therapeutic strategies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Generic property of </a:t>
            </a:r>
            <a:r>
              <a:rPr lang="en-US" sz="1200" dirty="0" err="1" smtClean="0"/>
              <a:t>polypetide</a:t>
            </a:r>
            <a:r>
              <a:rPr lang="en-US" sz="1200" dirty="0" smtClean="0"/>
              <a:t> chains, </a:t>
            </a:r>
            <a:r>
              <a:rPr lang="en-US" sz="1200" dirty="0" err="1" smtClean="0"/>
              <a:t>Astbury</a:t>
            </a:r>
            <a:r>
              <a:rPr lang="en-US" sz="1200" dirty="0" smtClean="0"/>
              <a:t> and Dickinson, 1935: ability of a protein to</a:t>
            </a:r>
            <a:r>
              <a:rPr lang="en-US" sz="1200" baseline="0" dirty="0" smtClean="0"/>
              <a:t> form fibers</a:t>
            </a:r>
            <a:endParaRPr 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Mutations, misprocessing, aberrant interactions, changes in environmental conditions, chemical modifications, enhance of protein synthesis, reduction of protein clearance can increase the population of aggregation –prone conformations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</a:t>
            </a:r>
            <a:r>
              <a:rPr lang="en-US" baseline="0" dirty="0" smtClean="0"/>
              <a:t> to determine which species are toxic to dev therapeutic targets: </a:t>
            </a:r>
          </a:p>
          <a:p>
            <a:r>
              <a:rPr lang="en-US" baseline="0" dirty="0" err="1" smtClean="0"/>
              <a:t>Oligo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tox</a:t>
            </a:r>
            <a:r>
              <a:rPr lang="en-US" baseline="0" dirty="0" smtClean="0"/>
              <a:t>: remove fibrils </a:t>
            </a:r>
            <a:r>
              <a:rPr lang="en-US" baseline="0" dirty="0" smtClean="0">
                <a:sym typeface="Wingdings" pitchFamily="2" charset="2"/>
              </a:rPr>
              <a:t> increase </a:t>
            </a:r>
            <a:r>
              <a:rPr lang="en-US" baseline="0" dirty="0" err="1" smtClean="0">
                <a:sym typeface="Wingdings" pitchFamily="2" charset="2"/>
              </a:rPr>
              <a:t>oligo</a:t>
            </a:r>
            <a:r>
              <a:rPr lang="en-US" baseline="0" dirty="0" smtClean="0">
                <a:sym typeface="Wingdings" pitchFamily="2" charset="2"/>
              </a:rPr>
              <a:t>  bad</a:t>
            </a:r>
          </a:p>
          <a:p>
            <a:r>
              <a:rPr lang="en-US" baseline="0" dirty="0" smtClean="0">
                <a:sym typeface="Wingdings" pitchFamily="2" charset="2"/>
              </a:rPr>
              <a:t>Promoting form of large inclusions: sequester toxic species or bypass form of toxic </a:t>
            </a:r>
            <a:r>
              <a:rPr lang="en-US" baseline="0" dirty="0" err="1" smtClean="0">
                <a:sym typeface="Wingdings" pitchFamily="2" charset="2"/>
              </a:rPr>
              <a:t>oligo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Previously</a:t>
            </a:r>
            <a:r>
              <a:rPr lang="en-US" baseline="0" dirty="0" smtClean="0"/>
              <a:t> it was thought that fibrils are the primary culprits of toxicity associated with amyloidoses, indeed…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Irreversible sequestration of different proteins (e.g., chaperones, UPS components, transduction , </a:t>
            </a:r>
            <a:r>
              <a:rPr lang="en-US" dirty="0" err="1" smtClean="0"/>
              <a:t>cytosquelette</a:t>
            </a:r>
            <a:r>
              <a:rPr lang="en-US" dirty="0" smtClean="0"/>
              <a:t>, and cell cycle proteins,…)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loss of their function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Reservoirs of soluble toxic species that diffuse far away to cause neuronal dysfunction and cell death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Kg in organs and tissues (i.e., heart, spleen, liver, eye,...):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Irreversible sequestration of different proteins (e.g., chaperones, UPS components, transduction , </a:t>
            </a:r>
            <a:r>
              <a:rPr lang="en-US" dirty="0" err="1" smtClean="0"/>
              <a:t>cytosquelette</a:t>
            </a:r>
            <a:r>
              <a:rPr lang="en-US" dirty="0" smtClean="0"/>
              <a:t>, and cell cycle proteins,…)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loss of their function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Reservoirs of soluble toxic species that diffuse far away to cause neuronal dysfunction and cell death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mtClean="0"/>
          </a:p>
          <a:p>
            <a:endParaRPr lang="en-US" dirty="0" smtClean="0"/>
          </a:p>
          <a:p>
            <a:r>
              <a:rPr lang="en-US" dirty="0" smtClean="0"/>
              <a:t>Kg in organs and tissues (i.e., heart, spleen, liver, eye,...):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Irreversible sequestration of different proteins (e.g., chaperones, UPS components, transduction , </a:t>
            </a:r>
            <a:r>
              <a:rPr lang="en-US" dirty="0" err="1" smtClean="0"/>
              <a:t>cytosquelette</a:t>
            </a:r>
            <a:r>
              <a:rPr lang="en-US" dirty="0" smtClean="0"/>
              <a:t>, and cell cycle proteins,…)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loss of their function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Reservoirs of soluble toxic species that diffuse far away to cause neuronal dysfunction and cell death</a:t>
            </a:r>
          </a:p>
          <a:p>
            <a:r>
              <a:rPr lang="en-US" dirty="0" smtClean="0"/>
              <a:t>Kg in organs and tissues (i.e., heart, spleen, liver, eye,...)</a:t>
            </a:r>
          </a:p>
          <a:p>
            <a:r>
              <a:rPr lang="en-US" dirty="0" smtClean="0"/>
              <a:t>ND : </a:t>
            </a:r>
            <a:r>
              <a:rPr lang="en-US" dirty="0" err="1" smtClean="0"/>
              <a:t>hemorraghe</a:t>
            </a:r>
            <a:r>
              <a:rPr lang="en-US" dirty="0" smtClean="0"/>
              <a:t>: </a:t>
            </a:r>
            <a:r>
              <a:rPr lang="en-US" dirty="0" smtClean="0">
                <a:sym typeface="Wingdings" pitchFamily="2" charset="2"/>
              </a:rPr>
              <a:t>in the cerebral amyloid angiopathy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evidence suggest that The number of fibril plaques and inclusions do not correlate well with symptoms and severity of the disease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now</a:t>
            </a:r>
            <a:r>
              <a:rPr lang="en-US" baseline="0" dirty="0" smtClean="0"/>
              <a:t> on ND</a:t>
            </a:r>
          </a:p>
          <a:p>
            <a:r>
              <a:rPr lang="en-US" baseline="0" dirty="0" err="1" smtClean="0"/>
              <a:t>Oligo</a:t>
            </a:r>
            <a:r>
              <a:rPr lang="en-US" baseline="0" dirty="0" smtClean="0"/>
              <a:t> correlates with cognitive impairments</a:t>
            </a:r>
          </a:p>
          <a:p>
            <a:r>
              <a:rPr lang="en-US" baseline="0" dirty="0" err="1" smtClean="0"/>
              <a:t>Abeta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: reduce memory loss in AD </a:t>
            </a:r>
            <a:r>
              <a:rPr lang="en-US" baseline="0" dirty="0" err="1" smtClean="0"/>
              <a:t>mouses</a:t>
            </a:r>
            <a:r>
              <a:rPr lang="en-US" baseline="0" dirty="0" smtClean="0"/>
              <a:t> but not amyloid plaques </a:t>
            </a:r>
            <a:r>
              <a:rPr lang="en-US" baseline="0" dirty="0" smtClean="0">
                <a:sym typeface="Wingdings" pitchFamily="2" charset="2"/>
              </a:rPr>
              <a:t> clearance/sequestration of soluble forms of </a:t>
            </a:r>
            <a:r>
              <a:rPr lang="en-US" baseline="0" dirty="0" err="1" smtClean="0">
                <a:sym typeface="Wingdings" pitchFamily="2" charset="2"/>
              </a:rPr>
              <a:t>Abeta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 </a:t>
            </a:r>
            <a:r>
              <a:rPr lang="en-US" dirty="0" err="1" smtClean="0"/>
              <a:t>misfolding</a:t>
            </a:r>
            <a:r>
              <a:rPr lang="en-US" dirty="0" smtClean="0"/>
              <a:t> diseases: failure of</a:t>
            </a:r>
            <a:r>
              <a:rPr lang="en-US" baseline="0" dirty="0" smtClean="0"/>
              <a:t> a spec </a:t>
            </a:r>
            <a:r>
              <a:rPr lang="en-US" baseline="0" dirty="0" err="1" smtClean="0"/>
              <a:t>pept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 to remain or to adopt its correct/native </a:t>
            </a:r>
            <a:r>
              <a:rPr lang="en-US" baseline="0" dirty="0" err="1" smtClean="0"/>
              <a:t>fctnal</a:t>
            </a:r>
            <a:r>
              <a:rPr lang="en-US" baseline="0" dirty="0" smtClean="0"/>
              <a:t> conform state (increase degradation: cystic fibrosis, improper trafficking: emphysema or </a:t>
            </a:r>
            <a:r>
              <a:rPr lang="en-US" baseline="0" dirty="0" err="1" smtClean="0"/>
              <a:t>amyloif</a:t>
            </a:r>
            <a:r>
              <a:rPr lang="en-US" baseline="0" dirty="0" smtClean="0"/>
              <a:t> fibrils) </a:t>
            </a:r>
            <a:r>
              <a:rPr lang="en-US" baseline="0" dirty="0" smtClean="0">
                <a:sym typeface="Wingdings" pitchFamily="2" charset="2"/>
              </a:rPr>
              <a:t> decrease </a:t>
            </a:r>
            <a:r>
              <a:rPr lang="en-US" baseline="0" dirty="0" err="1" smtClean="0">
                <a:sym typeface="Wingdings" pitchFamily="2" charset="2"/>
              </a:rPr>
              <a:t>qtity</a:t>
            </a:r>
            <a:r>
              <a:rPr lang="en-US" baseline="0" dirty="0" smtClean="0">
                <a:sym typeface="Wingdings" pitchFamily="2" charset="2"/>
              </a:rPr>
              <a:t> of </a:t>
            </a:r>
            <a:r>
              <a:rPr lang="en-US" baseline="0" dirty="0" err="1" smtClean="0">
                <a:sym typeface="Wingdings" pitchFamily="2" charset="2"/>
              </a:rPr>
              <a:t>fctnal</a:t>
            </a:r>
            <a:r>
              <a:rPr lang="en-US" baseline="0" dirty="0" smtClean="0">
                <a:sym typeface="Wingdings" pitchFamily="2" charset="2"/>
              </a:rPr>
              <a:t> </a:t>
            </a:r>
            <a:r>
              <a:rPr lang="en-US" baseline="0" dirty="0" err="1" smtClean="0">
                <a:sym typeface="Wingdings" pitchFamily="2" charset="2"/>
              </a:rPr>
              <a:t>prot</a:t>
            </a:r>
            <a:r>
              <a:rPr lang="en-US" baseline="0" dirty="0" smtClean="0">
                <a:sym typeface="Wingdings" pitchFamily="2" charset="2"/>
              </a:rPr>
              <a:t>.</a:t>
            </a:r>
          </a:p>
          <a:p>
            <a:r>
              <a:rPr lang="en-US" baseline="0" dirty="0" err="1" smtClean="0">
                <a:sym typeface="Wingdings" pitchFamily="2" charset="2"/>
              </a:rPr>
              <a:t>Amyloses</a:t>
            </a:r>
            <a:r>
              <a:rPr lang="en-US" baseline="0" dirty="0" smtClean="0">
                <a:sym typeface="Wingdings" pitchFamily="2" charset="2"/>
              </a:rPr>
              <a:t> can be sporadic (85%), hereditary (10%), transmissible (5%)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now</a:t>
            </a:r>
            <a:r>
              <a:rPr lang="en-US" baseline="0" dirty="0" smtClean="0"/>
              <a:t> on ND</a:t>
            </a:r>
          </a:p>
          <a:p>
            <a:r>
              <a:rPr lang="en-US" baseline="0" dirty="0" err="1" smtClean="0"/>
              <a:t>Oligo</a:t>
            </a:r>
            <a:r>
              <a:rPr lang="en-US" baseline="0" dirty="0" smtClean="0"/>
              <a:t> correlates with cognitive impairments</a:t>
            </a:r>
          </a:p>
          <a:p>
            <a:r>
              <a:rPr lang="en-US" baseline="0" dirty="0" err="1" smtClean="0"/>
              <a:t>Abeta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: reduce memory loss in AD </a:t>
            </a:r>
            <a:r>
              <a:rPr lang="en-US" baseline="0" dirty="0" err="1" smtClean="0"/>
              <a:t>mouses</a:t>
            </a:r>
            <a:r>
              <a:rPr lang="en-US" baseline="0" dirty="0" smtClean="0"/>
              <a:t> but not amyloid plaques </a:t>
            </a:r>
            <a:r>
              <a:rPr lang="en-US" baseline="0" dirty="0" smtClean="0">
                <a:sym typeface="Wingdings" pitchFamily="2" charset="2"/>
              </a:rPr>
              <a:t> clearance/sequestration of soluble forms of </a:t>
            </a:r>
            <a:r>
              <a:rPr lang="en-US" baseline="0" dirty="0" err="1" smtClean="0">
                <a:sym typeface="Wingdings" pitchFamily="2" charset="2"/>
              </a:rPr>
              <a:t>Abeta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now</a:t>
            </a:r>
            <a:r>
              <a:rPr lang="en-US" baseline="0" dirty="0" smtClean="0"/>
              <a:t> on ND</a:t>
            </a:r>
          </a:p>
          <a:p>
            <a:r>
              <a:rPr lang="en-US" baseline="0" dirty="0" err="1" smtClean="0"/>
              <a:t>Oligo</a:t>
            </a:r>
            <a:r>
              <a:rPr lang="en-US" baseline="0" dirty="0" smtClean="0"/>
              <a:t> correlates with cognitive impairments</a:t>
            </a:r>
          </a:p>
          <a:p>
            <a:r>
              <a:rPr lang="en-US" baseline="0" dirty="0" err="1" smtClean="0"/>
              <a:t>Abeta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: reduce memory loss in AD </a:t>
            </a:r>
            <a:r>
              <a:rPr lang="en-US" baseline="0" dirty="0" err="1" smtClean="0"/>
              <a:t>mouses</a:t>
            </a:r>
            <a:r>
              <a:rPr lang="en-US" baseline="0" dirty="0" smtClean="0"/>
              <a:t> but not amyloid plaques </a:t>
            </a:r>
            <a:r>
              <a:rPr lang="en-US" baseline="0" dirty="0" smtClean="0">
                <a:sym typeface="Wingdings" pitchFamily="2" charset="2"/>
              </a:rPr>
              <a:t> clearance/sequestration of soluble forms of </a:t>
            </a:r>
            <a:r>
              <a:rPr lang="en-US" baseline="0" dirty="0" err="1" smtClean="0">
                <a:sym typeface="Wingdings" pitchFamily="2" charset="2"/>
              </a:rPr>
              <a:t>Abeta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Focus now</a:t>
            </a:r>
            <a:r>
              <a:rPr lang="en-US" baseline="0" dirty="0" smtClean="0"/>
              <a:t> on ND</a:t>
            </a:r>
          </a:p>
          <a:p>
            <a:r>
              <a:rPr lang="en-US" baseline="0" dirty="0" err="1" smtClean="0"/>
              <a:t>Oligo</a:t>
            </a:r>
            <a:r>
              <a:rPr lang="en-US" baseline="0" dirty="0" smtClean="0"/>
              <a:t> correlates with cognitive impairments</a:t>
            </a:r>
          </a:p>
          <a:p>
            <a:r>
              <a:rPr lang="en-US" baseline="0" dirty="0" err="1" smtClean="0"/>
              <a:t>Abeta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: reduce memory loss in AD </a:t>
            </a:r>
            <a:r>
              <a:rPr lang="en-US" baseline="0" dirty="0" err="1" smtClean="0"/>
              <a:t>mouses</a:t>
            </a:r>
            <a:r>
              <a:rPr lang="en-US" baseline="0" dirty="0" smtClean="0"/>
              <a:t> but not amyloid plaques </a:t>
            </a:r>
            <a:r>
              <a:rPr lang="en-US" baseline="0" dirty="0" smtClean="0">
                <a:sym typeface="Wingdings" pitchFamily="2" charset="2"/>
              </a:rPr>
              <a:t> clearance/sequestration of soluble forms of </a:t>
            </a:r>
            <a:r>
              <a:rPr lang="en-US" baseline="0" dirty="0" err="1" smtClean="0">
                <a:sym typeface="Wingdings" pitchFamily="2" charset="2"/>
              </a:rPr>
              <a:t>Abeta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ATR-FTIR: infrared spectroscopy performed</a:t>
            </a:r>
            <a:r>
              <a:rPr lang="en-US" baseline="0" dirty="0" smtClean="0"/>
              <a:t> in attenuated total reflection mode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ThT</a:t>
            </a:r>
            <a:r>
              <a:rPr lang="en-US" dirty="0" smtClean="0"/>
              <a:t> binding: sometimes yes, sometimes no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MTT</a:t>
            </a:r>
            <a:r>
              <a:rPr lang="en-US" baseline="0" dirty="0" smtClean="0"/>
              <a:t> test: indicator of cell physiological stress: 3-(4,5-dimethylthiazol-2-yl)-2,5-diphenyltetrazoliumbromide</a:t>
            </a:r>
          </a:p>
          <a:p>
            <a:r>
              <a:rPr lang="en-US" baseline="0" dirty="0" smtClean="0"/>
              <a:t>Inhibition of its reduction due to </a:t>
            </a:r>
            <a:r>
              <a:rPr lang="en-US" baseline="0" dirty="0" err="1" smtClean="0"/>
              <a:t>chge</a:t>
            </a:r>
            <a:r>
              <a:rPr lang="en-US" baseline="0" dirty="0" smtClean="0"/>
              <a:t> in intracellular trafficking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SDS stable low-n </a:t>
            </a:r>
            <a:r>
              <a:rPr lang="en-US" dirty="0" err="1" smtClean="0"/>
              <a:t>oligo</a:t>
            </a:r>
            <a:r>
              <a:rPr lang="en-US" dirty="0" smtClean="0"/>
              <a:t>: Unstructured</a:t>
            </a:r>
            <a:r>
              <a:rPr lang="en-US" baseline="0" dirty="0" smtClean="0"/>
              <a:t> or alpha helical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Attention:parler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schéma</a:t>
            </a:r>
            <a:r>
              <a:rPr lang="en-US" baseline="0" dirty="0" smtClean="0"/>
              <a:t> en haut à gauche: conform transition, via CD: B-sheet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ND: most devastating diseases affecting thoughts movements feelings cognition and memory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interestingly, these</a:t>
            </a:r>
            <a:r>
              <a:rPr lang="en-US" baseline="0" dirty="0" smtClean="0"/>
              <a:t> oligomeric species have been shown for other amyloid proteins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interestingly, these</a:t>
            </a:r>
            <a:r>
              <a:rPr lang="en-US" baseline="0" dirty="0" smtClean="0"/>
              <a:t> oligomeric species have been shown for other amyloid proteins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interestingly, these</a:t>
            </a:r>
            <a:r>
              <a:rPr lang="en-US" baseline="0" dirty="0" smtClean="0"/>
              <a:t> oligomeric species have been shown for other amyloid proteins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Very interestingly, these</a:t>
            </a:r>
            <a:r>
              <a:rPr lang="en-US" baseline="0" dirty="0" smtClean="0"/>
              <a:t> oligomeric species have been shown for other amyloid proteins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u="sng" dirty="0" smtClean="0"/>
              <a:t>Familial amyloid </a:t>
            </a:r>
            <a:r>
              <a:rPr lang="fr-BE" u="sng" dirty="0" err="1" smtClean="0"/>
              <a:t>polyneuropathy</a:t>
            </a:r>
            <a:r>
              <a:rPr lang="fr-BE" u="sng" dirty="0" smtClean="0"/>
              <a:t>: </a:t>
            </a:r>
            <a:r>
              <a:rPr lang="fr-BE" u="sng" dirty="0" err="1" smtClean="0"/>
              <a:t>Transthyretin</a:t>
            </a:r>
            <a:r>
              <a:rPr lang="fr-BE" u="sng" dirty="0" smtClean="0"/>
              <a:t> (TTR) 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u="sng" dirty="0" smtClean="0"/>
              <a:t>Familial amyloid </a:t>
            </a:r>
            <a:r>
              <a:rPr lang="fr-BE" u="sng" dirty="0" err="1" smtClean="0"/>
              <a:t>polyneuropathy</a:t>
            </a:r>
            <a:r>
              <a:rPr lang="fr-BE" u="sng" dirty="0" smtClean="0"/>
              <a:t>: </a:t>
            </a:r>
            <a:r>
              <a:rPr lang="fr-BE" u="sng" dirty="0" err="1" smtClean="0"/>
              <a:t>Transthyretin</a:t>
            </a:r>
            <a:r>
              <a:rPr lang="fr-BE" u="sng" dirty="0" smtClean="0"/>
              <a:t> (TTR) </a:t>
            </a:r>
            <a:endParaRPr lang="en-US" u="sng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91 AA N-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dom</a:t>
            </a:r>
            <a:r>
              <a:rPr lang="en-US" dirty="0" smtClean="0"/>
              <a:t> of E.</a:t>
            </a:r>
            <a:r>
              <a:rPr lang="en-US" baseline="0" dirty="0" smtClean="0"/>
              <a:t> coli </a:t>
            </a:r>
            <a:r>
              <a:rPr lang="en-US" baseline="0" dirty="0" err="1" smtClean="0"/>
              <a:t>HypF</a:t>
            </a:r>
            <a:r>
              <a:rPr lang="en-US" baseline="0" dirty="0" smtClean="0"/>
              <a:t>, folded </a:t>
            </a:r>
            <a:r>
              <a:rPr lang="en-US" baseline="0" dirty="0" err="1" smtClean="0"/>
              <a:t>alph</a:t>
            </a:r>
            <a:r>
              <a:rPr lang="en-US" baseline="0" dirty="0" smtClean="0"/>
              <a:t>/beta 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ferredoxin</a:t>
            </a:r>
            <a:r>
              <a:rPr lang="en-US" baseline="0" dirty="0" smtClean="0"/>
              <a:t>-like fold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 structure among proteins, at least share beta-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 and expo of hydrophobic patches that could be associated with </a:t>
            </a:r>
            <a:r>
              <a:rPr lang="en-US" baseline="0" dirty="0" err="1" smtClean="0"/>
              <a:t>tox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 structure among proteins, at least share beta-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 and expo of hydrophobic patches that could be associated with </a:t>
            </a:r>
            <a:r>
              <a:rPr lang="en-US" baseline="0" dirty="0" err="1" smtClean="0"/>
              <a:t>tox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 structure among proteins, at least share beta-</a:t>
            </a:r>
            <a:r>
              <a:rPr lang="en-US" baseline="0" dirty="0" err="1" smtClean="0"/>
              <a:t>struct</a:t>
            </a:r>
            <a:r>
              <a:rPr lang="en-US" baseline="0" dirty="0" smtClean="0"/>
              <a:t> and expo of hydrophobic patches that could be associated with </a:t>
            </a:r>
            <a:r>
              <a:rPr lang="en-US" baseline="0" dirty="0" err="1" smtClean="0"/>
              <a:t>tox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1)Ex: </a:t>
            </a:r>
            <a:r>
              <a:rPr lang="en-US" dirty="0" err="1" smtClean="0"/>
              <a:t>polyQ</a:t>
            </a:r>
            <a:r>
              <a:rPr lang="en-US" dirty="0" smtClean="0"/>
              <a:t> </a:t>
            </a:r>
            <a:r>
              <a:rPr lang="en-US" dirty="0" err="1" smtClean="0"/>
              <a:t>prot</a:t>
            </a:r>
            <a:r>
              <a:rPr lang="en-US" dirty="0" smtClean="0"/>
              <a:t> interact with </a:t>
            </a:r>
            <a:r>
              <a:rPr lang="en-US" dirty="0" err="1" smtClean="0"/>
              <a:t>prot</a:t>
            </a:r>
            <a:r>
              <a:rPr lang="en-US" dirty="0" smtClean="0"/>
              <a:t> containing </a:t>
            </a:r>
            <a:r>
              <a:rPr lang="en-US" dirty="0" err="1" smtClean="0"/>
              <a:t>polyQ</a:t>
            </a:r>
            <a:r>
              <a:rPr lang="en-US" dirty="0" smtClean="0"/>
              <a:t> rich domains, impairing</a:t>
            </a:r>
            <a:r>
              <a:rPr lang="en-US" baseline="0" dirty="0" smtClean="0"/>
              <a:t> their </a:t>
            </a:r>
            <a:r>
              <a:rPr lang="en-US" baseline="0" dirty="0" err="1" smtClean="0"/>
              <a:t>fct</a:t>
            </a:r>
            <a:endParaRPr lang="en-US" baseline="0" dirty="0" smtClean="0"/>
          </a:p>
          <a:p>
            <a:r>
              <a:rPr lang="en-US" baseline="0" dirty="0" err="1" smtClean="0"/>
              <a:t>Coloc</a:t>
            </a:r>
            <a:r>
              <a:rPr lang="en-US" baseline="0" dirty="0" smtClean="0"/>
              <a:t> of alpha-</a:t>
            </a:r>
            <a:r>
              <a:rPr lang="en-US" baseline="0" dirty="0" err="1" smtClean="0"/>
              <a:t>syn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withAbeta</a:t>
            </a:r>
            <a:r>
              <a:rPr lang="en-US" baseline="0" dirty="0" smtClean="0"/>
              <a:t>, tau or </a:t>
            </a:r>
            <a:r>
              <a:rPr lang="en-US" baseline="0" dirty="0" err="1" smtClean="0"/>
              <a:t>htt</a:t>
            </a:r>
            <a:r>
              <a:rPr lang="en-US" baseline="0" dirty="0" smtClean="0"/>
              <a:t> due to its </a:t>
            </a:r>
            <a:r>
              <a:rPr lang="en-US" baseline="0" dirty="0" err="1" smtClean="0"/>
              <a:t>metastable</a:t>
            </a:r>
            <a:r>
              <a:rPr lang="en-US" baseline="0" dirty="0" smtClean="0"/>
              <a:t> structure (vulnerable to co-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2)Sequestration of components of degradation and 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 quality control </a:t>
            </a:r>
            <a:r>
              <a:rPr lang="en-US" baseline="0" dirty="0" err="1" smtClean="0"/>
              <a:t>syst</a:t>
            </a:r>
            <a:r>
              <a:rPr lang="en-US" baseline="0" dirty="0" smtClean="0"/>
              <a:t> (ex: chaperones into 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 + </a:t>
            </a:r>
            <a:r>
              <a:rPr lang="en-US" sz="1200" dirty="0" smtClean="0"/>
              <a:t>overwhelmed with age (more </a:t>
            </a:r>
            <a:r>
              <a:rPr lang="en-US" sz="1200" dirty="0" err="1" smtClean="0"/>
              <a:t>misfolded</a:t>
            </a:r>
            <a:r>
              <a:rPr lang="en-US" sz="1200" dirty="0" smtClean="0"/>
              <a:t> </a:t>
            </a:r>
            <a:r>
              <a:rPr lang="en-US" sz="1200" dirty="0" err="1" smtClean="0"/>
              <a:t>prot</a:t>
            </a:r>
            <a:r>
              <a:rPr lang="en-US" sz="1200" dirty="0" smtClean="0"/>
              <a:t>, decrease of the efficiency with age) </a:t>
            </a:r>
            <a:r>
              <a:rPr lang="en-US" sz="1200" dirty="0" smtClean="0">
                <a:sym typeface="Wingdings" pitchFamily="2" charset="2"/>
              </a:rPr>
              <a:t> less </a:t>
            </a:r>
            <a:r>
              <a:rPr lang="en-US" sz="1200" dirty="0" err="1" smtClean="0">
                <a:sym typeface="Wingdings" pitchFamily="2" charset="2"/>
              </a:rPr>
              <a:t>fct</a:t>
            </a:r>
            <a:r>
              <a:rPr lang="en-US" sz="1200" dirty="0" smtClean="0">
                <a:sym typeface="Wingdings" pitchFamily="2" charset="2"/>
              </a:rPr>
              <a:t> for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 who need it (</a:t>
            </a:r>
            <a:r>
              <a:rPr lang="en-US" sz="1200" dirty="0" err="1" smtClean="0">
                <a:sym typeface="Wingdings" pitchFamily="2" charset="2"/>
              </a:rPr>
              <a:t>metatstable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)  </a:t>
            </a:r>
            <a:r>
              <a:rPr lang="en-US" sz="1200" dirty="0" err="1" smtClean="0">
                <a:sym typeface="Wingdings" pitchFamily="2" charset="2"/>
              </a:rPr>
              <a:t>tox</a:t>
            </a:r>
            <a:r>
              <a:rPr lang="en-US" sz="1200" dirty="0" smtClean="0">
                <a:sym typeface="Wingdings" pitchFamily="2" charset="2"/>
              </a:rPr>
              <a:t> + </a:t>
            </a:r>
            <a:r>
              <a:rPr lang="en-US" sz="1200" dirty="0" err="1" smtClean="0">
                <a:sym typeface="Wingdings" pitchFamily="2" charset="2"/>
              </a:rPr>
              <a:t>impait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ubi-proteasome</a:t>
            </a:r>
            <a:r>
              <a:rPr lang="en-US" sz="1200" baseline="0" dirty="0" smtClean="0">
                <a:sym typeface="Wingdings" pitchFamily="2" charset="2"/>
              </a:rPr>
              <a:t> activity</a:t>
            </a:r>
          </a:p>
          <a:p>
            <a:r>
              <a:rPr lang="en-US" sz="1200" b="0" i="1" dirty="0" smtClean="0">
                <a:solidFill>
                  <a:srgbClr val="FF0000"/>
                </a:solidFill>
              </a:rPr>
              <a:t>Exposition of group of residues normally buried in the native states or dispersed in the unfolded state: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</a:rPr>
              <a:t>Inappropriare</a:t>
            </a:r>
            <a:r>
              <a:rPr lang="en-US" sz="1200" b="0" i="1" dirty="0" smtClean="0">
                <a:solidFill>
                  <a:srgbClr val="FF0000"/>
                </a:solidFill>
              </a:rPr>
              <a:t> interactions with cellular components (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mb</a:t>
            </a:r>
            <a:r>
              <a:rPr lang="en-US" sz="1200" b="0" i="1" dirty="0" smtClean="0">
                <a:solidFill>
                  <a:srgbClr val="FF0000"/>
                </a:solidFill>
              </a:rPr>
              <a:t>, metabolites,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</a:rPr>
              <a:t>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macromol</a:t>
            </a:r>
            <a:r>
              <a:rPr lang="en-US" sz="1200" b="0" i="1" dirty="0" smtClean="0">
                <a:solidFill>
                  <a:srgbClr val="FF0000"/>
                </a:solidFill>
              </a:rPr>
              <a:t>)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malfunctionning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of cellular machinery (axonal transport, oxidative stress, ion balance, sequestration of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 apoptosis or other form of cell death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VS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Natural defenses; sequester and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neutrrlize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these species or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inhibt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their formation overwhelmed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Chiti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and Dobson, 2006,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Annu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 Rev.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Biochem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1200" b="0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1)Ex: </a:t>
            </a:r>
            <a:r>
              <a:rPr lang="en-US" dirty="0" err="1" smtClean="0"/>
              <a:t>polyQ</a:t>
            </a:r>
            <a:r>
              <a:rPr lang="en-US" dirty="0" smtClean="0"/>
              <a:t> </a:t>
            </a:r>
            <a:r>
              <a:rPr lang="en-US" dirty="0" err="1" smtClean="0"/>
              <a:t>prot</a:t>
            </a:r>
            <a:r>
              <a:rPr lang="en-US" dirty="0" smtClean="0"/>
              <a:t> interact with </a:t>
            </a:r>
            <a:r>
              <a:rPr lang="en-US" dirty="0" err="1" smtClean="0"/>
              <a:t>prot</a:t>
            </a:r>
            <a:r>
              <a:rPr lang="en-US" dirty="0" smtClean="0"/>
              <a:t> containing </a:t>
            </a:r>
            <a:r>
              <a:rPr lang="en-US" dirty="0" err="1" smtClean="0"/>
              <a:t>polyQ</a:t>
            </a:r>
            <a:r>
              <a:rPr lang="en-US" dirty="0" smtClean="0"/>
              <a:t> rich domains, impairing</a:t>
            </a:r>
            <a:r>
              <a:rPr lang="en-US" baseline="0" dirty="0" smtClean="0"/>
              <a:t> their </a:t>
            </a:r>
            <a:r>
              <a:rPr lang="en-US" baseline="0" dirty="0" err="1" smtClean="0"/>
              <a:t>fct</a:t>
            </a:r>
            <a:endParaRPr lang="en-US" baseline="0" dirty="0" smtClean="0"/>
          </a:p>
          <a:p>
            <a:r>
              <a:rPr lang="en-US" baseline="0" dirty="0" err="1" smtClean="0"/>
              <a:t>Coloc</a:t>
            </a:r>
            <a:r>
              <a:rPr lang="en-US" baseline="0" dirty="0" smtClean="0"/>
              <a:t> of alpha-</a:t>
            </a:r>
            <a:r>
              <a:rPr lang="en-US" baseline="0" dirty="0" err="1" smtClean="0"/>
              <a:t>syn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withAbeta</a:t>
            </a:r>
            <a:r>
              <a:rPr lang="en-US" baseline="0" dirty="0" smtClean="0"/>
              <a:t>, tau or </a:t>
            </a:r>
            <a:r>
              <a:rPr lang="en-US" baseline="0" dirty="0" err="1" smtClean="0"/>
              <a:t>htt</a:t>
            </a:r>
            <a:r>
              <a:rPr lang="en-US" baseline="0" dirty="0" smtClean="0"/>
              <a:t> due to its </a:t>
            </a:r>
            <a:r>
              <a:rPr lang="en-US" baseline="0" dirty="0" err="1" smtClean="0"/>
              <a:t>metastable</a:t>
            </a:r>
            <a:r>
              <a:rPr lang="en-US" baseline="0" dirty="0" smtClean="0"/>
              <a:t> structure (vulnerable to co-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2)Sequestration of components of degradation and 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 quality control </a:t>
            </a:r>
            <a:r>
              <a:rPr lang="en-US" baseline="0" dirty="0" err="1" smtClean="0"/>
              <a:t>syst</a:t>
            </a:r>
            <a:r>
              <a:rPr lang="en-US" baseline="0" dirty="0" smtClean="0"/>
              <a:t> (ex: chaperones into 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 + </a:t>
            </a:r>
            <a:r>
              <a:rPr lang="en-US" sz="1200" dirty="0" smtClean="0"/>
              <a:t>overwhelmed with age (more </a:t>
            </a:r>
            <a:r>
              <a:rPr lang="en-US" sz="1200" dirty="0" err="1" smtClean="0"/>
              <a:t>misfolded</a:t>
            </a:r>
            <a:r>
              <a:rPr lang="en-US" sz="1200" dirty="0" smtClean="0"/>
              <a:t> </a:t>
            </a:r>
            <a:r>
              <a:rPr lang="en-US" sz="1200" dirty="0" err="1" smtClean="0"/>
              <a:t>prot</a:t>
            </a:r>
            <a:r>
              <a:rPr lang="en-US" sz="1200" dirty="0" smtClean="0"/>
              <a:t>, decrease of the efficiency with age) </a:t>
            </a:r>
            <a:r>
              <a:rPr lang="en-US" sz="1200" dirty="0" smtClean="0">
                <a:sym typeface="Wingdings" pitchFamily="2" charset="2"/>
              </a:rPr>
              <a:t> less </a:t>
            </a:r>
            <a:r>
              <a:rPr lang="en-US" sz="1200" dirty="0" err="1" smtClean="0">
                <a:sym typeface="Wingdings" pitchFamily="2" charset="2"/>
              </a:rPr>
              <a:t>fct</a:t>
            </a:r>
            <a:r>
              <a:rPr lang="en-US" sz="1200" dirty="0" smtClean="0">
                <a:sym typeface="Wingdings" pitchFamily="2" charset="2"/>
              </a:rPr>
              <a:t> for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 who need it (</a:t>
            </a:r>
            <a:r>
              <a:rPr lang="en-US" sz="1200" dirty="0" err="1" smtClean="0">
                <a:sym typeface="Wingdings" pitchFamily="2" charset="2"/>
              </a:rPr>
              <a:t>metatstable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)  </a:t>
            </a:r>
            <a:r>
              <a:rPr lang="en-US" sz="1200" dirty="0" err="1" smtClean="0">
                <a:sym typeface="Wingdings" pitchFamily="2" charset="2"/>
              </a:rPr>
              <a:t>tox</a:t>
            </a:r>
            <a:r>
              <a:rPr lang="en-US" sz="1200" dirty="0" smtClean="0">
                <a:sym typeface="Wingdings" pitchFamily="2" charset="2"/>
              </a:rPr>
              <a:t> + </a:t>
            </a:r>
            <a:r>
              <a:rPr lang="en-US" sz="1200" dirty="0" err="1" smtClean="0">
                <a:sym typeface="Wingdings" pitchFamily="2" charset="2"/>
              </a:rPr>
              <a:t>impait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ubi-proteasome</a:t>
            </a:r>
            <a:r>
              <a:rPr lang="en-US" sz="1200" baseline="0" dirty="0" smtClean="0">
                <a:sym typeface="Wingdings" pitchFamily="2" charset="2"/>
              </a:rPr>
              <a:t> activity</a:t>
            </a:r>
          </a:p>
          <a:p>
            <a:r>
              <a:rPr lang="en-US" sz="1200" b="0" i="1" dirty="0" smtClean="0">
                <a:solidFill>
                  <a:srgbClr val="FF0000"/>
                </a:solidFill>
              </a:rPr>
              <a:t>Exposition of group of residues normally buried in the native states or dispersed in the unfolded state: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</a:rPr>
              <a:t>Inappropriare</a:t>
            </a:r>
            <a:r>
              <a:rPr lang="en-US" sz="1200" b="0" i="1" dirty="0" smtClean="0">
                <a:solidFill>
                  <a:srgbClr val="FF0000"/>
                </a:solidFill>
              </a:rPr>
              <a:t> interactions with cellular components (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mb</a:t>
            </a:r>
            <a:r>
              <a:rPr lang="en-US" sz="1200" b="0" i="1" dirty="0" smtClean="0">
                <a:solidFill>
                  <a:srgbClr val="FF0000"/>
                </a:solidFill>
              </a:rPr>
              <a:t>, metabolites,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</a:rPr>
              <a:t>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macromol</a:t>
            </a:r>
            <a:r>
              <a:rPr lang="en-US" sz="1200" b="0" i="1" dirty="0" smtClean="0">
                <a:solidFill>
                  <a:srgbClr val="FF0000"/>
                </a:solidFill>
              </a:rPr>
              <a:t>)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malfunctionning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of cellular machinery (axonal transport, oxidative stress, ion balance, sequestration of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 apoptosis or other form of cell death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VS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Natural defenses; sequester and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neutrrlize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these species or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inhibt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their formation overwhelmed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Chiti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and Dobson, 2006,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Annu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 Rev.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Biochem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1200" b="0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1)Ex: </a:t>
            </a:r>
            <a:r>
              <a:rPr lang="en-US" dirty="0" err="1" smtClean="0"/>
              <a:t>polyQ</a:t>
            </a:r>
            <a:r>
              <a:rPr lang="en-US" dirty="0" smtClean="0"/>
              <a:t> </a:t>
            </a:r>
            <a:r>
              <a:rPr lang="en-US" dirty="0" err="1" smtClean="0"/>
              <a:t>prot</a:t>
            </a:r>
            <a:r>
              <a:rPr lang="en-US" dirty="0" smtClean="0"/>
              <a:t> interact with </a:t>
            </a:r>
            <a:r>
              <a:rPr lang="en-US" dirty="0" err="1" smtClean="0"/>
              <a:t>prot</a:t>
            </a:r>
            <a:r>
              <a:rPr lang="en-US" dirty="0" smtClean="0"/>
              <a:t> containing </a:t>
            </a:r>
            <a:r>
              <a:rPr lang="en-US" dirty="0" err="1" smtClean="0"/>
              <a:t>polyQ</a:t>
            </a:r>
            <a:r>
              <a:rPr lang="en-US" dirty="0" smtClean="0"/>
              <a:t> rich domains, impairing</a:t>
            </a:r>
            <a:r>
              <a:rPr lang="en-US" baseline="0" dirty="0" smtClean="0"/>
              <a:t> their </a:t>
            </a:r>
            <a:r>
              <a:rPr lang="en-US" baseline="0" dirty="0" err="1" smtClean="0"/>
              <a:t>fct</a:t>
            </a:r>
            <a:endParaRPr lang="en-US" baseline="0" dirty="0" smtClean="0"/>
          </a:p>
          <a:p>
            <a:r>
              <a:rPr lang="en-US" baseline="0" dirty="0" err="1" smtClean="0"/>
              <a:t>Coloc</a:t>
            </a:r>
            <a:r>
              <a:rPr lang="en-US" baseline="0" dirty="0" smtClean="0"/>
              <a:t> of alpha-</a:t>
            </a:r>
            <a:r>
              <a:rPr lang="en-US" baseline="0" dirty="0" err="1" smtClean="0"/>
              <a:t>syn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withAbeta</a:t>
            </a:r>
            <a:r>
              <a:rPr lang="en-US" baseline="0" dirty="0" smtClean="0"/>
              <a:t>, tau or </a:t>
            </a:r>
            <a:r>
              <a:rPr lang="en-US" baseline="0" dirty="0" err="1" smtClean="0"/>
              <a:t>htt</a:t>
            </a:r>
            <a:r>
              <a:rPr lang="en-US" baseline="0" dirty="0" smtClean="0"/>
              <a:t> due to its </a:t>
            </a:r>
            <a:r>
              <a:rPr lang="en-US" baseline="0" dirty="0" err="1" smtClean="0"/>
              <a:t>metastable</a:t>
            </a:r>
            <a:r>
              <a:rPr lang="en-US" baseline="0" dirty="0" smtClean="0"/>
              <a:t> structure (vulnerable to co-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2)Sequestration of components of degradation and 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 quality control </a:t>
            </a:r>
            <a:r>
              <a:rPr lang="en-US" baseline="0" dirty="0" err="1" smtClean="0"/>
              <a:t>syst</a:t>
            </a:r>
            <a:r>
              <a:rPr lang="en-US" baseline="0" dirty="0" smtClean="0"/>
              <a:t> (ex: chaperones into 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 + </a:t>
            </a:r>
            <a:r>
              <a:rPr lang="en-US" sz="1200" dirty="0" smtClean="0"/>
              <a:t>overwhelmed with age (more </a:t>
            </a:r>
            <a:r>
              <a:rPr lang="en-US" sz="1200" dirty="0" err="1" smtClean="0"/>
              <a:t>misfolded</a:t>
            </a:r>
            <a:r>
              <a:rPr lang="en-US" sz="1200" dirty="0" smtClean="0"/>
              <a:t> </a:t>
            </a:r>
            <a:r>
              <a:rPr lang="en-US" sz="1200" dirty="0" err="1" smtClean="0"/>
              <a:t>prot</a:t>
            </a:r>
            <a:r>
              <a:rPr lang="en-US" sz="1200" dirty="0" smtClean="0"/>
              <a:t>, decrease of the efficiency with age) </a:t>
            </a:r>
            <a:r>
              <a:rPr lang="en-US" sz="1200" dirty="0" smtClean="0">
                <a:sym typeface="Wingdings" pitchFamily="2" charset="2"/>
              </a:rPr>
              <a:t> less </a:t>
            </a:r>
            <a:r>
              <a:rPr lang="en-US" sz="1200" dirty="0" err="1" smtClean="0">
                <a:sym typeface="Wingdings" pitchFamily="2" charset="2"/>
              </a:rPr>
              <a:t>fct</a:t>
            </a:r>
            <a:r>
              <a:rPr lang="en-US" sz="1200" dirty="0" smtClean="0">
                <a:sym typeface="Wingdings" pitchFamily="2" charset="2"/>
              </a:rPr>
              <a:t> for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 who need it (</a:t>
            </a:r>
            <a:r>
              <a:rPr lang="en-US" sz="1200" dirty="0" err="1" smtClean="0">
                <a:sym typeface="Wingdings" pitchFamily="2" charset="2"/>
              </a:rPr>
              <a:t>metatstable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)  </a:t>
            </a:r>
            <a:r>
              <a:rPr lang="en-US" sz="1200" dirty="0" err="1" smtClean="0">
                <a:sym typeface="Wingdings" pitchFamily="2" charset="2"/>
              </a:rPr>
              <a:t>tox</a:t>
            </a:r>
            <a:r>
              <a:rPr lang="en-US" sz="1200" dirty="0" smtClean="0">
                <a:sym typeface="Wingdings" pitchFamily="2" charset="2"/>
              </a:rPr>
              <a:t> + </a:t>
            </a:r>
            <a:r>
              <a:rPr lang="en-US" sz="1200" dirty="0" err="1" smtClean="0">
                <a:sym typeface="Wingdings" pitchFamily="2" charset="2"/>
              </a:rPr>
              <a:t>impait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ubi-proteasome</a:t>
            </a:r>
            <a:r>
              <a:rPr lang="en-US" sz="1200" baseline="0" dirty="0" smtClean="0">
                <a:sym typeface="Wingdings" pitchFamily="2" charset="2"/>
              </a:rPr>
              <a:t> activity</a:t>
            </a:r>
          </a:p>
          <a:p>
            <a:r>
              <a:rPr lang="en-US" sz="1200" b="0" i="1" dirty="0" smtClean="0">
                <a:solidFill>
                  <a:srgbClr val="FF0000"/>
                </a:solidFill>
              </a:rPr>
              <a:t>Exposition of group of residues normally buried in the native states or dispersed in the unfolded state: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</a:rPr>
              <a:t>Inappropriare</a:t>
            </a:r>
            <a:r>
              <a:rPr lang="en-US" sz="1200" b="0" i="1" dirty="0" smtClean="0">
                <a:solidFill>
                  <a:srgbClr val="FF0000"/>
                </a:solidFill>
              </a:rPr>
              <a:t> interactions with cellular components (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mb</a:t>
            </a:r>
            <a:r>
              <a:rPr lang="en-US" sz="1200" b="0" i="1" dirty="0" smtClean="0">
                <a:solidFill>
                  <a:srgbClr val="FF0000"/>
                </a:solidFill>
              </a:rPr>
              <a:t>, metabolites,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</a:rPr>
              <a:t>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macromol</a:t>
            </a:r>
            <a:r>
              <a:rPr lang="en-US" sz="1200" b="0" i="1" dirty="0" smtClean="0">
                <a:solidFill>
                  <a:srgbClr val="FF0000"/>
                </a:solidFill>
              </a:rPr>
              <a:t>)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malfunctionning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of cellular machinery (axonal transport, oxidative stress, ion balance, sequestration of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 apoptosis or other form of cell death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VS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Natural defenses; sequester and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neutrrlize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these species or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inhibt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their formation overwhelmed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Chiti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and Dobson, 2006,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Annu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 Rev.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Biochem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1200" b="0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1)Ex: </a:t>
            </a:r>
            <a:r>
              <a:rPr lang="en-US" dirty="0" err="1" smtClean="0"/>
              <a:t>polyQ</a:t>
            </a:r>
            <a:r>
              <a:rPr lang="en-US" dirty="0" smtClean="0"/>
              <a:t> </a:t>
            </a:r>
            <a:r>
              <a:rPr lang="en-US" dirty="0" err="1" smtClean="0"/>
              <a:t>prot</a:t>
            </a:r>
            <a:r>
              <a:rPr lang="en-US" dirty="0" smtClean="0"/>
              <a:t> interact with </a:t>
            </a:r>
            <a:r>
              <a:rPr lang="en-US" dirty="0" err="1" smtClean="0"/>
              <a:t>prot</a:t>
            </a:r>
            <a:r>
              <a:rPr lang="en-US" dirty="0" smtClean="0"/>
              <a:t> containing </a:t>
            </a:r>
            <a:r>
              <a:rPr lang="en-US" dirty="0" err="1" smtClean="0"/>
              <a:t>polyQ</a:t>
            </a:r>
            <a:r>
              <a:rPr lang="en-US" dirty="0" smtClean="0"/>
              <a:t> rich domains, impairing</a:t>
            </a:r>
            <a:r>
              <a:rPr lang="en-US" baseline="0" dirty="0" smtClean="0"/>
              <a:t> their </a:t>
            </a:r>
            <a:r>
              <a:rPr lang="en-US" baseline="0" dirty="0" err="1" smtClean="0"/>
              <a:t>fct</a:t>
            </a:r>
            <a:endParaRPr lang="en-US" baseline="0" dirty="0" smtClean="0"/>
          </a:p>
          <a:p>
            <a:r>
              <a:rPr lang="en-US" baseline="0" dirty="0" err="1" smtClean="0"/>
              <a:t>Coloc</a:t>
            </a:r>
            <a:r>
              <a:rPr lang="en-US" baseline="0" dirty="0" smtClean="0"/>
              <a:t> of alpha-</a:t>
            </a:r>
            <a:r>
              <a:rPr lang="en-US" baseline="0" dirty="0" err="1" smtClean="0"/>
              <a:t>syn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withAbeta</a:t>
            </a:r>
            <a:r>
              <a:rPr lang="en-US" baseline="0" dirty="0" smtClean="0"/>
              <a:t>, tau or </a:t>
            </a:r>
            <a:r>
              <a:rPr lang="en-US" baseline="0" dirty="0" err="1" smtClean="0"/>
              <a:t>htt</a:t>
            </a:r>
            <a:r>
              <a:rPr lang="en-US" baseline="0" dirty="0" smtClean="0"/>
              <a:t> due to its </a:t>
            </a:r>
            <a:r>
              <a:rPr lang="en-US" baseline="0" dirty="0" err="1" smtClean="0"/>
              <a:t>metastable</a:t>
            </a:r>
            <a:r>
              <a:rPr lang="en-US" baseline="0" dirty="0" smtClean="0"/>
              <a:t> structure (vulnerable to co-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2)Sequestration of components of degradation and 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 quality control </a:t>
            </a:r>
            <a:r>
              <a:rPr lang="en-US" baseline="0" dirty="0" err="1" smtClean="0"/>
              <a:t>syst</a:t>
            </a:r>
            <a:r>
              <a:rPr lang="en-US" baseline="0" dirty="0" smtClean="0"/>
              <a:t> (ex: chaperones into 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 + </a:t>
            </a:r>
            <a:r>
              <a:rPr lang="en-US" sz="1200" dirty="0" smtClean="0"/>
              <a:t>overwhelmed with age (more </a:t>
            </a:r>
            <a:r>
              <a:rPr lang="en-US" sz="1200" dirty="0" err="1" smtClean="0"/>
              <a:t>misfolded</a:t>
            </a:r>
            <a:r>
              <a:rPr lang="en-US" sz="1200" dirty="0" smtClean="0"/>
              <a:t> </a:t>
            </a:r>
            <a:r>
              <a:rPr lang="en-US" sz="1200" dirty="0" err="1" smtClean="0"/>
              <a:t>prot</a:t>
            </a:r>
            <a:r>
              <a:rPr lang="en-US" sz="1200" dirty="0" smtClean="0"/>
              <a:t>, decrease of the efficiency with age) </a:t>
            </a:r>
            <a:r>
              <a:rPr lang="en-US" sz="1200" dirty="0" smtClean="0">
                <a:sym typeface="Wingdings" pitchFamily="2" charset="2"/>
              </a:rPr>
              <a:t> less </a:t>
            </a:r>
            <a:r>
              <a:rPr lang="en-US" sz="1200" dirty="0" err="1" smtClean="0">
                <a:sym typeface="Wingdings" pitchFamily="2" charset="2"/>
              </a:rPr>
              <a:t>fct</a:t>
            </a:r>
            <a:r>
              <a:rPr lang="en-US" sz="1200" dirty="0" smtClean="0">
                <a:sym typeface="Wingdings" pitchFamily="2" charset="2"/>
              </a:rPr>
              <a:t> for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 who need it (</a:t>
            </a:r>
            <a:r>
              <a:rPr lang="en-US" sz="1200" dirty="0" err="1" smtClean="0">
                <a:sym typeface="Wingdings" pitchFamily="2" charset="2"/>
              </a:rPr>
              <a:t>metatstable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)  </a:t>
            </a:r>
            <a:r>
              <a:rPr lang="en-US" sz="1200" dirty="0" err="1" smtClean="0">
                <a:sym typeface="Wingdings" pitchFamily="2" charset="2"/>
              </a:rPr>
              <a:t>tox</a:t>
            </a:r>
            <a:r>
              <a:rPr lang="en-US" sz="1200" dirty="0" smtClean="0">
                <a:sym typeface="Wingdings" pitchFamily="2" charset="2"/>
              </a:rPr>
              <a:t> + </a:t>
            </a:r>
            <a:r>
              <a:rPr lang="en-US" sz="1200" dirty="0" err="1" smtClean="0">
                <a:sym typeface="Wingdings" pitchFamily="2" charset="2"/>
              </a:rPr>
              <a:t>impait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ubi-proteasome</a:t>
            </a:r>
            <a:r>
              <a:rPr lang="en-US" sz="1200" baseline="0" dirty="0" smtClean="0">
                <a:sym typeface="Wingdings" pitchFamily="2" charset="2"/>
              </a:rPr>
              <a:t> activity</a:t>
            </a:r>
          </a:p>
          <a:p>
            <a:r>
              <a:rPr lang="en-US" sz="1200" b="0" i="1" dirty="0" smtClean="0">
                <a:solidFill>
                  <a:srgbClr val="FF0000"/>
                </a:solidFill>
              </a:rPr>
              <a:t>Exposition of group of residues normally buried in the native states or dispersed in the unfolded state: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</a:rPr>
              <a:t>Inappropriare</a:t>
            </a:r>
            <a:r>
              <a:rPr lang="en-US" sz="1200" b="0" i="1" dirty="0" smtClean="0">
                <a:solidFill>
                  <a:srgbClr val="FF0000"/>
                </a:solidFill>
              </a:rPr>
              <a:t> interactions with cellular components (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mb</a:t>
            </a:r>
            <a:r>
              <a:rPr lang="en-US" sz="1200" b="0" i="1" dirty="0" smtClean="0">
                <a:solidFill>
                  <a:srgbClr val="FF0000"/>
                </a:solidFill>
              </a:rPr>
              <a:t>, metabolites,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</a:rPr>
              <a:t>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macromol</a:t>
            </a:r>
            <a:r>
              <a:rPr lang="en-US" sz="1200" b="0" i="1" dirty="0" smtClean="0">
                <a:solidFill>
                  <a:srgbClr val="FF0000"/>
                </a:solidFill>
              </a:rPr>
              <a:t>)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malfunctionning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of cellular machinery (axonal transport, oxidative stress, ion balance, sequestration of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 apoptosis or other form of cell death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VS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Natural defenses; sequester and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neutrrlize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these species or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inhibt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their formation overwhelmed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Chiti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and Dobson, 2006,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Annu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 Rev.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Biochem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1200" b="0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1)Ex: </a:t>
            </a:r>
            <a:r>
              <a:rPr lang="en-US" dirty="0" err="1" smtClean="0"/>
              <a:t>polyQ</a:t>
            </a:r>
            <a:r>
              <a:rPr lang="en-US" dirty="0" smtClean="0"/>
              <a:t> </a:t>
            </a:r>
            <a:r>
              <a:rPr lang="en-US" dirty="0" err="1" smtClean="0"/>
              <a:t>prot</a:t>
            </a:r>
            <a:r>
              <a:rPr lang="en-US" dirty="0" smtClean="0"/>
              <a:t> interact with </a:t>
            </a:r>
            <a:r>
              <a:rPr lang="en-US" dirty="0" err="1" smtClean="0"/>
              <a:t>prot</a:t>
            </a:r>
            <a:r>
              <a:rPr lang="en-US" dirty="0" smtClean="0"/>
              <a:t> containing </a:t>
            </a:r>
            <a:r>
              <a:rPr lang="en-US" dirty="0" err="1" smtClean="0"/>
              <a:t>polyQ</a:t>
            </a:r>
            <a:r>
              <a:rPr lang="en-US" dirty="0" smtClean="0"/>
              <a:t> rich domains, impairing</a:t>
            </a:r>
            <a:r>
              <a:rPr lang="en-US" baseline="0" dirty="0" smtClean="0"/>
              <a:t> their </a:t>
            </a:r>
            <a:r>
              <a:rPr lang="en-US" baseline="0" dirty="0" err="1" smtClean="0"/>
              <a:t>fct</a:t>
            </a:r>
            <a:endParaRPr lang="en-US" baseline="0" dirty="0" smtClean="0"/>
          </a:p>
          <a:p>
            <a:r>
              <a:rPr lang="en-US" baseline="0" dirty="0" err="1" smtClean="0"/>
              <a:t>Coloc</a:t>
            </a:r>
            <a:r>
              <a:rPr lang="en-US" baseline="0" dirty="0" smtClean="0"/>
              <a:t> of alpha-</a:t>
            </a:r>
            <a:r>
              <a:rPr lang="en-US" baseline="0" dirty="0" err="1" smtClean="0"/>
              <a:t>syn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withAbeta</a:t>
            </a:r>
            <a:r>
              <a:rPr lang="en-US" baseline="0" dirty="0" smtClean="0"/>
              <a:t>, tau or </a:t>
            </a:r>
            <a:r>
              <a:rPr lang="en-US" baseline="0" dirty="0" err="1" smtClean="0"/>
              <a:t>htt</a:t>
            </a:r>
            <a:r>
              <a:rPr lang="en-US" baseline="0" dirty="0" smtClean="0"/>
              <a:t> due to its </a:t>
            </a:r>
            <a:r>
              <a:rPr lang="en-US" baseline="0" dirty="0" err="1" smtClean="0"/>
              <a:t>metastable</a:t>
            </a:r>
            <a:r>
              <a:rPr lang="en-US" baseline="0" dirty="0" smtClean="0"/>
              <a:t> structure (vulnerable to co-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2)Sequestration of components of degradation and 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 quality control </a:t>
            </a:r>
            <a:r>
              <a:rPr lang="en-US" baseline="0" dirty="0" err="1" smtClean="0"/>
              <a:t>syst</a:t>
            </a:r>
            <a:r>
              <a:rPr lang="en-US" baseline="0" dirty="0" smtClean="0"/>
              <a:t> (ex: chaperones into 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 + </a:t>
            </a:r>
            <a:r>
              <a:rPr lang="en-US" sz="1200" dirty="0" smtClean="0"/>
              <a:t>overwhelmed with age (more </a:t>
            </a:r>
            <a:r>
              <a:rPr lang="en-US" sz="1200" dirty="0" err="1" smtClean="0"/>
              <a:t>misfolded</a:t>
            </a:r>
            <a:r>
              <a:rPr lang="en-US" sz="1200" dirty="0" smtClean="0"/>
              <a:t> </a:t>
            </a:r>
            <a:r>
              <a:rPr lang="en-US" sz="1200" dirty="0" err="1" smtClean="0"/>
              <a:t>prot</a:t>
            </a:r>
            <a:r>
              <a:rPr lang="en-US" sz="1200" dirty="0" smtClean="0"/>
              <a:t>, decrease of the efficiency with age) </a:t>
            </a:r>
            <a:r>
              <a:rPr lang="en-US" sz="1200" dirty="0" smtClean="0">
                <a:sym typeface="Wingdings" pitchFamily="2" charset="2"/>
              </a:rPr>
              <a:t> less </a:t>
            </a:r>
            <a:r>
              <a:rPr lang="en-US" sz="1200" dirty="0" err="1" smtClean="0">
                <a:sym typeface="Wingdings" pitchFamily="2" charset="2"/>
              </a:rPr>
              <a:t>fct</a:t>
            </a:r>
            <a:r>
              <a:rPr lang="en-US" sz="1200" dirty="0" smtClean="0">
                <a:sym typeface="Wingdings" pitchFamily="2" charset="2"/>
              </a:rPr>
              <a:t> for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 who need it (</a:t>
            </a:r>
            <a:r>
              <a:rPr lang="en-US" sz="1200" dirty="0" err="1" smtClean="0">
                <a:sym typeface="Wingdings" pitchFamily="2" charset="2"/>
              </a:rPr>
              <a:t>metatstable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)  </a:t>
            </a:r>
            <a:r>
              <a:rPr lang="en-US" sz="1200" dirty="0" err="1" smtClean="0">
                <a:sym typeface="Wingdings" pitchFamily="2" charset="2"/>
              </a:rPr>
              <a:t>tox</a:t>
            </a:r>
            <a:r>
              <a:rPr lang="en-US" sz="1200" dirty="0" smtClean="0">
                <a:sym typeface="Wingdings" pitchFamily="2" charset="2"/>
              </a:rPr>
              <a:t> + </a:t>
            </a:r>
            <a:r>
              <a:rPr lang="en-US" sz="1200" dirty="0" err="1" smtClean="0">
                <a:sym typeface="Wingdings" pitchFamily="2" charset="2"/>
              </a:rPr>
              <a:t>impait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ubi-proteasome</a:t>
            </a:r>
            <a:r>
              <a:rPr lang="en-US" sz="1200" baseline="0" dirty="0" smtClean="0">
                <a:sym typeface="Wingdings" pitchFamily="2" charset="2"/>
              </a:rPr>
              <a:t> activity</a:t>
            </a:r>
          </a:p>
          <a:p>
            <a:r>
              <a:rPr lang="en-US" sz="1200" b="0" i="1" dirty="0" smtClean="0">
                <a:solidFill>
                  <a:srgbClr val="FF0000"/>
                </a:solidFill>
              </a:rPr>
              <a:t>Exposition of group of residues normally buried in the native states or dispersed in the unfolded state: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</a:rPr>
              <a:t>Inappropriare</a:t>
            </a:r>
            <a:r>
              <a:rPr lang="en-US" sz="1200" b="0" i="1" dirty="0" smtClean="0">
                <a:solidFill>
                  <a:srgbClr val="FF0000"/>
                </a:solidFill>
              </a:rPr>
              <a:t> interactions with cellular components (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mb</a:t>
            </a:r>
            <a:r>
              <a:rPr lang="en-US" sz="1200" b="0" i="1" dirty="0" smtClean="0">
                <a:solidFill>
                  <a:srgbClr val="FF0000"/>
                </a:solidFill>
              </a:rPr>
              <a:t>, metabolites,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</a:rPr>
              <a:t>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macromol</a:t>
            </a:r>
            <a:r>
              <a:rPr lang="en-US" sz="1200" b="0" i="1" dirty="0" smtClean="0">
                <a:solidFill>
                  <a:srgbClr val="FF0000"/>
                </a:solidFill>
              </a:rPr>
              <a:t>)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malfunctionning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of cellular machinery (axonal transport, oxidative stress, ion balance, sequestration of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 apoptosis or other form of cell death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VS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Natural defenses; sequester and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neutrrlize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these species or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inhibt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their formation overwhelmed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Chiti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and Dobson, 2006,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Annu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 Rev.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Biochem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1200" b="0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1)Ex: </a:t>
            </a:r>
            <a:r>
              <a:rPr lang="en-US" dirty="0" err="1" smtClean="0"/>
              <a:t>polyQ</a:t>
            </a:r>
            <a:r>
              <a:rPr lang="en-US" dirty="0" smtClean="0"/>
              <a:t> </a:t>
            </a:r>
            <a:r>
              <a:rPr lang="en-US" dirty="0" err="1" smtClean="0"/>
              <a:t>prot</a:t>
            </a:r>
            <a:r>
              <a:rPr lang="en-US" dirty="0" smtClean="0"/>
              <a:t> interact with </a:t>
            </a:r>
            <a:r>
              <a:rPr lang="en-US" dirty="0" err="1" smtClean="0"/>
              <a:t>prot</a:t>
            </a:r>
            <a:r>
              <a:rPr lang="en-US" dirty="0" smtClean="0"/>
              <a:t> containing </a:t>
            </a:r>
            <a:r>
              <a:rPr lang="en-US" dirty="0" err="1" smtClean="0"/>
              <a:t>polyQ</a:t>
            </a:r>
            <a:r>
              <a:rPr lang="en-US" dirty="0" smtClean="0"/>
              <a:t> rich domains, impairing</a:t>
            </a:r>
            <a:r>
              <a:rPr lang="en-US" baseline="0" dirty="0" smtClean="0"/>
              <a:t> their </a:t>
            </a:r>
            <a:r>
              <a:rPr lang="en-US" baseline="0" dirty="0" err="1" smtClean="0"/>
              <a:t>fct</a:t>
            </a:r>
            <a:endParaRPr lang="en-US" baseline="0" dirty="0" smtClean="0"/>
          </a:p>
          <a:p>
            <a:r>
              <a:rPr lang="en-US" baseline="0" dirty="0" err="1" smtClean="0"/>
              <a:t>Coloc</a:t>
            </a:r>
            <a:r>
              <a:rPr lang="en-US" baseline="0" dirty="0" smtClean="0"/>
              <a:t> of alpha-</a:t>
            </a:r>
            <a:r>
              <a:rPr lang="en-US" baseline="0" dirty="0" err="1" smtClean="0"/>
              <a:t>syn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withAbeta</a:t>
            </a:r>
            <a:r>
              <a:rPr lang="en-US" baseline="0" dirty="0" smtClean="0"/>
              <a:t>, tau or </a:t>
            </a:r>
            <a:r>
              <a:rPr lang="en-US" baseline="0" dirty="0" err="1" smtClean="0"/>
              <a:t>htt</a:t>
            </a:r>
            <a:r>
              <a:rPr lang="en-US" baseline="0" dirty="0" smtClean="0"/>
              <a:t> due to its </a:t>
            </a:r>
            <a:r>
              <a:rPr lang="en-US" baseline="0" dirty="0" err="1" smtClean="0"/>
              <a:t>metastable</a:t>
            </a:r>
            <a:r>
              <a:rPr lang="en-US" baseline="0" dirty="0" smtClean="0"/>
              <a:t> structure (vulnerable to co-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2)Sequestration of components of degradation and 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 quality control </a:t>
            </a:r>
            <a:r>
              <a:rPr lang="en-US" baseline="0" dirty="0" err="1" smtClean="0"/>
              <a:t>syst</a:t>
            </a:r>
            <a:r>
              <a:rPr lang="en-US" baseline="0" dirty="0" smtClean="0"/>
              <a:t> (ex: chaperones into 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 + </a:t>
            </a:r>
            <a:r>
              <a:rPr lang="en-US" sz="1200" dirty="0" smtClean="0"/>
              <a:t>overwhelmed with age (more </a:t>
            </a:r>
            <a:r>
              <a:rPr lang="en-US" sz="1200" dirty="0" err="1" smtClean="0"/>
              <a:t>misfolded</a:t>
            </a:r>
            <a:r>
              <a:rPr lang="en-US" sz="1200" dirty="0" smtClean="0"/>
              <a:t> </a:t>
            </a:r>
            <a:r>
              <a:rPr lang="en-US" sz="1200" dirty="0" err="1" smtClean="0"/>
              <a:t>prot</a:t>
            </a:r>
            <a:r>
              <a:rPr lang="en-US" sz="1200" dirty="0" smtClean="0"/>
              <a:t>, decrease of the efficiency with age) </a:t>
            </a:r>
            <a:r>
              <a:rPr lang="en-US" sz="1200" dirty="0" smtClean="0">
                <a:sym typeface="Wingdings" pitchFamily="2" charset="2"/>
              </a:rPr>
              <a:t> less </a:t>
            </a:r>
            <a:r>
              <a:rPr lang="en-US" sz="1200" dirty="0" err="1" smtClean="0">
                <a:sym typeface="Wingdings" pitchFamily="2" charset="2"/>
              </a:rPr>
              <a:t>fct</a:t>
            </a:r>
            <a:r>
              <a:rPr lang="en-US" sz="1200" dirty="0" smtClean="0">
                <a:sym typeface="Wingdings" pitchFamily="2" charset="2"/>
              </a:rPr>
              <a:t> for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 who need it (</a:t>
            </a:r>
            <a:r>
              <a:rPr lang="en-US" sz="1200" dirty="0" err="1" smtClean="0">
                <a:sym typeface="Wingdings" pitchFamily="2" charset="2"/>
              </a:rPr>
              <a:t>metatstable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)  </a:t>
            </a:r>
            <a:r>
              <a:rPr lang="en-US" sz="1200" dirty="0" err="1" smtClean="0">
                <a:sym typeface="Wingdings" pitchFamily="2" charset="2"/>
              </a:rPr>
              <a:t>tox</a:t>
            </a:r>
            <a:r>
              <a:rPr lang="en-US" sz="1200" dirty="0" smtClean="0">
                <a:sym typeface="Wingdings" pitchFamily="2" charset="2"/>
              </a:rPr>
              <a:t> + </a:t>
            </a:r>
            <a:r>
              <a:rPr lang="en-US" sz="1200" dirty="0" err="1" smtClean="0">
                <a:sym typeface="Wingdings" pitchFamily="2" charset="2"/>
              </a:rPr>
              <a:t>impait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ubi-proteasome</a:t>
            </a:r>
            <a:r>
              <a:rPr lang="en-US" sz="1200" baseline="0" dirty="0" smtClean="0">
                <a:sym typeface="Wingdings" pitchFamily="2" charset="2"/>
              </a:rPr>
              <a:t> activity</a:t>
            </a:r>
          </a:p>
          <a:p>
            <a:r>
              <a:rPr lang="en-US" sz="1200" b="0" i="1" dirty="0" smtClean="0">
                <a:solidFill>
                  <a:srgbClr val="FF0000"/>
                </a:solidFill>
              </a:rPr>
              <a:t>Exposition of group of residues normally buried in the native states or dispersed in the unfolded state: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</a:rPr>
              <a:t>Inappropriare</a:t>
            </a:r>
            <a:r>
              <a:rPr lang="en-US" sz="1200" b="0" i="1" dirty="0" smtClean="0">
                <a:solidFill>
                  <a:srgbClr val="FF0000"/>
                </a:solidFill>
              </a:rPr>
              <a:t> interactions with cellular components (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mb</a:t>
            </a:r>
            <a:r>
              <a:rPr lang="en-US" sz="1200" b="0" i="1" dirty="0" smtClean="0">
                <a:solidFill>
                  <a:srgbClr val="FF0000"/>
                </a:solidFill>
              </a:rPr>
              <a:t>, metabolites,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</a:rPr>
              <a:t>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macromol</a:t>
            </a:r>
            <a:r>
              <a:rPr lang="en-US" sz="1200" b="0" i="1" dirty="0" smtClean="0">
                <a:solidFill>
                  <a:srgbClr val="FF0000"/>
                </a:solidFill>
              </a:rPr>
              <a:t>)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malfunctionning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of cellular machinery (axonal transport, oxidative stress, ion balance, sequestration of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 apoptosis or other form of cell death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VS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Natural defenses; sequester and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neutrrlize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these species or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inhibt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their formation overwhelmed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Chiti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and Dobson, 2006,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Annu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 Rev.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Biochem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1200" b="0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1)Ex: </a:t>
            </a:r>
            <a:r>
              <a:rPr lang="en-US" dirty="0" err="1" smtClean="0"/>
              <a:t>polyQ</a:t>
            </a:r>
            <a:r>
              <a:rPr lang="en-US" dirty="0" smtClean="0"/>
              <a:t> </a:t>
            </a:r>
            <a:r>
              <a:rPr lang="en-US" dirty="0" err="1" smtClean="0"/>
              <a:t>prot</a:t>
            </a:r>
            <a:r>
              <a:rPr lang="en-US" dirty="0" smtClean="0"/>
              <a:t> interact with </a:t>
            </a:r>
            <a:r>
              <a:rPr lang="en-US" dirty="0" err="1" smtClean="0"/>
              <a:t>prot</a:t>
            </a:r>
            <a:r>
              <a:rPr lang="en-US" dirty="0" smtClean="0"/>
              <a:t> containing </a:t>
            </a:r>
            <a:r>
              <a:rPr lang="en-US" dirty="0" err="1" smtClean="0"/>
              <a:t>polyQ</a:t>
            </a:r>
            <a:r>
              <a:rPr lang="en-US" dirty="0" smtClean="0"/>
              <a:t> rich domains, impairing</a:t>
            </a:r>
            <a:r>
              <a:rPr lang="en-US" baseline="0" dirty="0" smtClean="0"/>
              <a:t> their </a:t>
            </a:r>
            <a:r>
              <a:rPr lang="en-US" baseline="0" dirty="0" err="1" smtClean="0"/>
              <a:t>fct</a:t>
            </a:r>
            <a:endParaRPr lang="en-US" baseline="0" dirty="0" smtClean="0"/>
          </a:p>
          <a:p>
            <a:r>
              <a:rPr lang="en-US" baseline="0" dirty="0" err="1" smtClean="0"/>
              <a:t>Coloc</a:t>
            </a:r>
            <a:r>
              <a:rPr lang="en-US" baseline="0" dirty="0" smtClean="0"/>
              <a:t> of alpha-</a:t>
            </a:r>
            <a:r>
              <a:rPr lang="en-US" baseline="0" dirty="0" err="1" smtClean="0"/>
              <a:t>syn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withAbeta</a:t>
            </a:r>
            <a:r>
              <a:rPr lang="en-US" baseline="0" dirty="0" smtClean="0"/>
              <a:t>, tau or </a:t>
            </a:r>
            <a:r>
              <a:rPr lang="en-US" baseline="0" dirty="0" err="1" smtClean="0"/>
              <a:t>htt</a:t>
            </a:r>
            <a:r>
              <a:rPr lang="en-US" baseline="0" dirty="0" smtClean="0"/>
              <a:t> due to its </a:t>
            </a:r>
            <a:r>
              <a:rPr lang="en-US" baseline="0" dirty="0" err="1" smtClean="0"/>
              <a:t>metastable</a:t>
            </a:r>
            <a:r>
              <a:rPr lang="en-US" baseline="0" dirty="0" smtClean="0"/>
              <a:t> structure (vulnerable to co-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2)Sequestration of components of degradation and </a:t>
            </a:r>
            <a:r>
              <a:rPr lang="en-US" baseline="0" dirty="0" err="1" smtClean="0"/>
              <a:t>prot</a:t>
            </a:r>
            <a:r>
              <a:rPr lang="en-US" baseline="0" dirty="0" smtClean="0"/>
              <a:t> quality control </a:t>
            </a:r>
            <a:r>
              <a:rPr lang="en-US" baseline="0" dirty="0" err="1" smtClean="0"/>
              <a:t>syst</a:t>
            </a:r>
            <a:r>
              <a:rPr lang="en-US" baseline="0" dirty="0" smtClean="0"/>
              <a:t> (ex: chaperones into </a:t>
            </a:r>
            <a:r>
              <a:rPr lang="en-US" baseline="0" dirty="0" err="1" smtClean="0"/>
              <a:t>agg</a:t>
            </a:r>
            <a:r>
              <a:rPr lang="en-US" baseline="0" dirty="0" smtClean="0"/>
              <a:t>) + </a:t>
            </a:r>
            <a:r>
              <a:rPr lang="en-US" sz="1200" dirty="0" smtClean="0"/>
              <a:t>overwhelmed with age (more </a:t>
            </a:r>
            <a:r>
              <a:rPr lang="en-US" sz="1200" dirty="0" err="1" smtClean="0"/>
              <a:t>misfolded</a:t>
            </a:r>
            <a:r>
              <a:rPr lang="en-US" sz="1200" dirty="0" smtClean="0"/>
              <a:t> </a:t>
            </a:r>
            <a:r>
              <a:rPr lang="en-US" sz="1200" dirty="0" err="1" smtClean="0"/>
              <a:t>prot</a:t>
            </a:r>
            <a:r>
              <a:rPr lang="en-US" sz="1200" dirty="0" smtClean="0"/>
              <a:t>, decrease of the efficiency with age) </a:t>
            </a:r>
            <a:r>
              <a:rPr lang="en-US" sz="1200" dirty="0" smtClean="0">
                <a:sym typeface="Wingdings" pitchFamily="2" charset="2"/>
              </a:rPr>
              <a:t> less </a:t>
            </a:r>
            <a:r>
              <a:rPr lang="en-US" sz="1200" dirty="0" err="1" smtClean="0">
                <a:sym typeface="Wingdings" pitchFamily="2" charset="2"/>
              </a:rPr>
              <a:t>fct</a:t>
            </a:r>
            <a:r>
              <a:rPr lang="en-US" sz="1200" dirty="0" smtClean="0">
                <a:sym typeface="Wingdings" pitchFamily="2" charset="2"/>
              </a:rPr>
              <a:t> for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 who need it (</a:t>
            </a:r>
            <a:r>
              <a:rPr lang="en-US" sz="1200" dirty="0" err="1" smtClean="0">
                <a:sym typeface="Wingdings" pitchFamily="2" charset="2"/>
              </a:rPr>
              <a:t>metatstable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prot</a:t>
            </a:r>
            <a:r>
              <a:rPr lang="en-US" sz="1200" dirty="0" smtClean="0">
                <a:sym typeface="Wingdings" pitchFamily="2" charset="2"/>
              </a:rPr>
              <a:t>)  </a:t>
            </a:r>
            <a:r>
              <a:rPr lang="en-US" sz="1200" dirty="0" err="1" smtClean="0">
                <a:sym typeface="Wingdings" pitchFamily="2" charset="2"/>
              </a:rPr>
              <a:t>tox</a:t>
            </a:r>
            <a:r>
              <a:rPr lang="en-US" sz="1200" dirty="0" smtClean="0">
                <a:sym typeface="Wingdings" pitchFamily="2" charset="2"/>
              </a:rPr>
              <a:t> + </a:t>
            </a:r>
            <a:r>
              <a:rPr lang="en-US" sz="1200" dirty="0" err="1" smtClean="0">
                <a:sym typeface="Wingdings" pitchFamily="2" charset="2"/>
              </a:rPr>
              <a:t>impait</a:t>
            </a:r>
            <a:r>
              <a:rPr lang="en-US" sz="1200" dirty="0" smtClean="0">
                <a:sym typeface="Wingdings" pitchFamily="2" charset="2"/>
              </a:rPr>
              <a:t> </a:t>
            </a:r>
            <a:r>
              <a:rPr lang="en-US" sz="1200" dirty="0" err="1" smtClean="0">
                <a:sym typeface="Wingdings" pitchFamily="2" charset="2"/>
              </a:rPr>
              <a:t>ubi-proteasome</a:t>
            </a:r>
            <a:r>
              <a:rPr lang="en-US" sz="1200" baseline="0" dirty="0" smtClean="0">
                <a:sym typeface="Wingdings" pitchFamily="2" charset="2"/>
              </a:rPr>
              <a:t> activity</a:t>
            </a:r>
          </a:p>
          <a:p>
            <a:r>
              <a:rPr lang="en-US" sz="1200" b="0" i="1" dirty="0" smtClean="0">
                <a:solidFill>
                  <a:srgbClr val="FF0000"/>
                </a:solidFill>
              </a:rPr>
              <a:t>Exposition of group of residues normally buried in the native states or dispersed in the unfolded state: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</a:rPr>
              <a:t>Inappropriare</a:t>
            </a:r>
            <a:r>
              <a:rPr lang="en-US" sz="1200" b="0" i="1" dirty="0" smtClean="0">
                <a:solidFill>
                  <a:srgbClr val="FF0000"/>
                </a:solidFill>
              </a:rPr>
              <a:t> interactions with cellular components (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mb</a:t>
            </a:r>
            <a:r>
              <a:rPr lang="en-US" sz="1200" b="0" i="1" dirty="0" smtClean="0">
                <a:solidFill>
                  <a:srgbClr val="FF0000"/>
                </a:solidFill>
              </a:rPr>
              <a:t>, metabolites,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</a:rPr>
              <a:t>, </a:t>
            </a:r>
            <a:r>
              <a:rPr lang="en-US" sz="1200" b="0" i="1" dirty="0" err="1" smtClean="0">
                <a:solidFill>
                  <a:srgbClr val="FF0000"/>
                </a:solidFill>
              </a:rPr>
              <a:t>macromol</a:t>
            </a:r>
            <a:r>
              <a:rPr lang="en-US" sz="1200" b="0" i="1" dirty="0" smtClean="0">
                <a:solidFill>
                  <a:srgbClr val="FF0000"/>
                </a:solidFill>
              </a:rPr>
              <a:t>)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malfunctionning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of cellular machinery (axonal transport, oxidative stress, ion balance, sequestration of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prot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 apoptosis or other form of cell death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VS</a:t>
            </a:r>
          </a:p>
          <a:p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Natural defenses; sequester and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neutrrlize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these species or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inhibt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their formation overwhelmed</a:t>
            </a:r>
          </a:p>
          <a:p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Chiti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 and Dobson, 2006,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Annu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 Rev. </a:t>
            </a:r>
            <a:r>
              <a:rPr lang="en-US" sz="1200" b="0" i="1" dirty="0" err="1" smtClean="0">
                <a:solidFill>
                  <a:srgbClr val="FF0000"/>
                </a:solidFill>
                <a:sym typeface="Wingdings" pitchFamily="2" charset="2"/>
              </a:rPr>
              <a:t>Biochem</a:t>
            </a:r>
            <a:r>
              <a:rPr lang="en-US" sz="1200" b="0" i="1" dirty="0" smtClean="0">
                <a:solidFill>
                  <a:srgbClr val="FF0000"/>
                </a:solidFill>
                <a:sym typeface="Wingdings" pitchFamily="2" charset="2"/>
              </a:rPr>
              <a:t>.</a:t>
            </a:r>
            <a:endParaRPr lang="en-US" sz="1200" b="0" i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talk will mainly focus on ND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Campioni</a:t>
            </a:r>
            <a:r>
              <a:rPr lang="en-US" baseline="0" dirty="0" smtClean="0"/>
              <a:t> et al., 2010, Nature chemical biology: </a:t>
            </a:r>
            <a:r>
              <a:rPr lang="en-US" baseline="0" dirty="0" err="1" smtClean="0"/>
              <a:t>oligo</a:t>
            </a:r>
            <a:r>
              <a:rPr lang="en-US" baseline="0" dirty="0" smtClean="0"/>
              <a:t> bind to cell and enter the cell due to sufficient </a:t>
            </a:r>
            <a:r>
              <a:rPr lang="en-US" baseline="0" dirty="0" err="1" smtClean="0"/>
              <a:t>strcutural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plasiticity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hydrophobicity</a:t>
            </a:r>
            <a:r>
              <a:rPr lang="en-US" baseline="0" dirty="0" smtClean="0"/>
              <a:t> surface to penetrate cell </a:t>
            </a:r>
            <a:r>
              <a:rPr lang="en-US" baseline="0" dirty="0" err="1" smtClean="0"/>
              <a:t>mb</a:t>
            </a:r>
            <a:r>
              <a:rPr lang="en-US" baseline="0" dirty="0" smtClean="0"/>
              <a:t>: disruptive interaction </a:t>
            </a:r>
            <a:r>
              <a:rPr lang="en-US" baseline="0" dirty="0" smtClean="0">
                <a:sym typeface="Wingdings" pitchFamily="2" charset="2"/>
              </a:rPr>
              <a:t> Ca2+</a:t>
            </a:r>
            <a:endParaRPr lang="en-US" dirty="0" smtClean="0"/>
          </a:p>
          <a:p>
            <a:r>
              <a:rPr lang="en-US" dirty="0" smtClean="0"/>
              <a:t>Role</a:t>
            </a:r>
            <a:r>
              <a:rPr lang="en-US" baseline="0" dirty="0" smtClean="0"/>
              <a:t> of Ca2+: </a:t>
            </a:r>
            <a:r>
              <a:rPr lang="fr-FR" dirty="0" smtClean="0"/>
              <a:t>transmission de l'</a:t>
            </a:r>
            <a:r>
              <a:rPr lang="fr-FR" dirty="0" smtClean="0">
                <a:hlinkClick r:id="rId3" tooltip="Influx nerveux"/>
              </a:rPr>
              <a:t>influx nerveux</a:t>
            </a:r>
            <a:r>
              <a:rPr lang="fr-FR" dirty="0" smtClean="0"/>
              <a:t> au niveau des synapses (neurones)</a:t>
            </a:r>
          </a:p>
          <a:p>
            <a:pPr rtl="0"/>
            <a:r>
              <a:rPr lang="fr-FR" dirty="0" smtClean="0"/>
              <a:t>Dans le cytoplasme</a:t>
            </a:r>
          </a:p>
          <a:p>
            <a:pPr rtl="0"/>
            <a:r>
              <a:rPr lang="fr-FR" dirty="0" smtClean="0"/>
              <a:t>Le Calcium exerce une </a:t>
            </a:r>
            <a:r>
              <a:rPr lang="fr-FR" b="1" dirty="0" smtClean="0"/>
              <a:t>régulation </a:t>
            </a:r>
            <a:r>
              <a:rPr lang="fr-FR" b="1" dirty="0" smtClean="0">
                <a:hlinkClick r:id="rId4" tooltip="Allostérie"/>
              </a:rPr>
              <a:t>allostérique</a:t>
            </a:r>
            <a:r>
              <a:rPr lang="fr-FR" dirty="0" smtClean="0"/>
              <a:t> sur de nombreuses enzymes et </a:t>
            </a:r>
            <a:r>
              <a:rPr lang="fr-FR" dirty="0" err="1" smtClean="0"/>
              <a:t>protéinesLe</a:t>
            </a:r>
            <a:r>
              <a:rPr lang="fr-FR" dirty="0" smtClean="0"/>
              <a:t> Calcium agit aussi comme </a:t>
            </a:r>
            <a:r>
              <a:rPr lang="fr-FR" b="1" dirty="0" smtClean="0"/>
              <a:t>messager primaire</a:t>
            </a:r>
            <a:r>
              <a:rPr lang="fr-FR" dirty="0" smtClean="0"/>
              <a:t> sur des canaux </a:t>
            </a:r>
            <a:r>
              <a:rPr lang="fr-FR" dirty="0" err="1" smtClean="0"/>
              <a:t>ioniques,Le</a:t>
            </a:r>
            <a:r>
              <a:rPr lang="fr-FR" dirty="0" smtClean="0"/>
              <a:t> Calcium agit enfin comme </a:t>
            </a:r>
            <a:r>
              <a:rPr lang="fr-FR" b="1" dirty="0" smtClean="0"/>
              <a:t>messager secondaire</a:t>
            </a:r>
            <a:r>
              <a:rPr lang="fr-FR" dirty="0" smtClean="0"/>
              <a:t> (notamment dans la voie des récepteurs couplés à la </a:t>
            </a:r>
            <a:r>
              <a:rPr lang="fr-FR" dirty="0" smtClean="0">
                <a:hlinkClick r:id="rId5" tooltip="Protéine G"/>
              </a:rPr>
              <a:t>protéine G</a:t>
            </a:r>
            <a:r>
              <a:rPr lang="fr-FR" dirty="0" smtClean="0"/>
              <a:t>).Il régule de nombreux processus biochimiques: activité enzymatique, perméabilité membranaire(canaux et pompes), assemblages de structures (composants du cytosquelette)</a:t>
            </a:r>
            <a:r>
              <a:rPr lang="fr-FR" baseline="30000" dirty="0" smtClean="0">
                <a:hlinkClick r:id="rId6"/>
              </a:rPr>
              <a:t>[2]</a:t>
            </a:r>
            <a:r>
              <a:rPr lang="fr-FR" dirty="0" smtClean="0"/>
              <a:t>.</a:t>
            </a:r>
          </a:p>
          <a:p>
            <a:pPr rtl="0"/>
            <a:r>
              <a:rPr lang="fr-FR" dirty="0" smtClean="0"/>
              <a:t>Le calcium se maintient à une faible concentration, entre 10 et 100 </a:t>
            </a:r>
            <a:r>
              <a:rPr lang="fr-FR" dirty="0" err="1" smtClean="0">
                <a:hlinkClick r:id="rId7" tooltip="Concentration molaire"/>
              </a:rPr>
              <a:t>nM</a:t>
            </a:r>
            <a:r>
              <a:rPr lang="fr-FR" dirty="0" smtClean="0"/>
              <a:t>, grâce à un pompage actif vers le milieu </a:t>
            </a:r>
            <a:r>
              <a:rPr lang="fr-FR" dirty="0" err="1" smtClean="0"/>
              <a:t>extra-cellulaire</a:t>
            </a:r>
            <a:r>
              <a:rPr lang="fr-FR" dirty="0" smtClean="0"/>
              <a:t> ou le réticulum endoplasmique, parfois dans la </a:t>
            </a:r>
            <a:r>
              <a:rPr lang="fr-FR" dirty="0" smtClean="0">
                <a:hlinkClick r:id="rId8" tooltip="Mitochondrie"/>
              </a:rPr>
              <a:t>mitochondrie</a:t>
            </a:r>
            <a:r>
              <a:rPr lang="fr-FR" dirty="0" smtClean="0"/>
              <a:t>. La signal calcique est déclenché quand le Ca2+ est </a:t>
            </a:r>
            <a:r>
              <a:rPr lang="fr-FR" dirty="0" err="1" smtClean="0"/>
              <a:t>relargué</a:t>
            </a:r>
            <a:r>
              <a:rPr lang="fr-FR" dirty="0" smtClean="0"/>
              <a:t> des </a:t>
            </a:r>
            <a:r>
              <a:rPr lang="fr-FR" b="1" dirty="0" smtClean="0"/>
              <a:t>réservoirs</a:t>
            </a:r>
            <a:r>
              <a:rPr lang="fr-FR" dirty="0" smtClean="0"/>
              <a:t> ou quand il entre depuis l'extérieur au travers de canaux de la membrane plasmique. Le tout est amorti par des composants cytoplasmique tampons.</a:t>
            </a:r>
          </a:p>
          <a:p>
            <a:pPr rtl="0"/>
            <a:r>
              <a:rPr lang="fr-FR" dirty="0" smtClean="0"/>
              <a:t>Ca2+ </a:t>
            </a:r>
            <a:r>
              <a:rPr lang="fr-FR" dirty="0" err="1" smtClean="0"/>
              <a:t>increase</a:t>
            </a:r>
            <a:r>
              <a:rPr lang="fr-FR" dirty="0" smtClean="0"/>
              <a:t>: affect</a:t>
            </a:r>
            <a:r>
              <a:rPr lang="fr-FR" baseline="0" dirty="0" smtClean="0"/>
              <a:t> enzymes </a:t>
            </a:r>
            <a:r>
              <a:rPr lang="fr-FR" baseline="0" dirty="0" err="1" smtClean="0"/>
              <a:t>dpd</a:t>
            </a:r>
            <a:r>
              <a:rPr lang="fr-FR" baseline="0" dirty="0" smtClean="0"/>
              <a:t> on Ca, </a:t>
            </a:r>
            <a:r>
              <a:rPr lang="fr-FR" baseline="0" dirty="0" err="1" smtClean="0"/>
              <a:t>synaptic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degeneration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death</a:t>
            </a:r>
            <a:endParaRPr lang="fr-FR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200" dirty="0" smtClean="0">
                <a:sym typeface="Wingdings" pitchFamily="2" charset="2"/>
              </a:rPr>
              <a:t>3) i)</a:t>
            </a:r>
            <a:r>
              <a:rPr lang="fr-BE" sz="1200" dirty="0" err="1" smtClean="0">
                <a:sym typeface="Wingdings" pitchFamily="2" charset="2"/>
              </a:rPr>
              <a:t>Intracellular</a:t>
            </a:r>
            <a:r>
              <a:rPr lang="fr-BE" sz="1200" dirty="0" smtClean="0">
                <a:sym typeface="Wingdings" pitchFamily="2" charset="2"/>
              </a:rPr>
              <a:t>: </a:t>
            </a:r>
            <a:r>
              <a:rPr lang="fr-BE" sz="1200" dirty="0" err="1" smtClean="0">
                <a:sym typeface="Wingdings" pitchFamily="2" charset="2"/>
              </a:rPr>
              <a:t>inhibit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proteasome</a:t>
            </a:r>
            <a:r>
              <a:rPr lang="fr-BE" sz="1200" dirty="0" smtClean="0">
                <a:sym typeface="Wingdings" pitchFamily="2" charset="2"/>
              </a:rPr>
              <a:t> and </a:t>
            </a:r>
            <a:r>
              <a:rPr lang="fr-BE" sz="1200" dirty="0" err="1" smtClean="0">
                <a:sym typeface="Wingdings" pitchFamily="2" charset="2"/>
              </a:rPr>
              <a:t>deubi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enz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act</a:t>
            </a:r>
            <a:r>
              <a:rPr lang="fr-BE" sz="1200" dirty="0" smtClean="0">
                <a:sym typeface="Wingdings" pitchFamily="2" charset="2"/>
              </a:rPr>
              <a:t> (UPS)  impairs </a:t>
            </a:r>
            <a:r>
              <a:rPr lang="fr-BE" sz="1200" dirty="0" err="1" smtClean="0">
                <a:sym typeface="Wingdings" pitchFamily="2" charset="2"/>
              </a:rPr>
              <a:t>endocytic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trafficking</a:t>
            </a:r>
            <a:r>
              <a:rPr lang="fr-BE" sz="1200" dirty="0" smtClean="0">
                <a:sym typeface="Wingdings" pitchFamily="2" charset="2"/>
              </a:rPr>
              <a:t> of neuronal </a:t>
            </a:r>
            <a:r>
              <a:rPr lang="fr-BE" sz="1200" dirty="0" err="1" smtClean="0">
                <a:sym typeface="Wingdings" pitchFamily="2" charset="2"/>
              </a:rPr>
              <a:t>receptors</a:t>
            </a:r>
            <a:r>
              <a:rPr lang="fr-BE" sz="1200" dirty="0" smtClean="0">
                <a:sym typeface="Wingdings" pitchFamily="2" charset="2"/>
              </a:rPr>
              <a:t>  </a:t>
            </a:r>
            <a:r>
              <a:rPr lang="fr-BE" sz="1200" dirty="0" err="1" smtClean="0">
                <a:sym typeface="Wingdings" pitchFamily="2" charset="2"/>
              </a:rPr>
              <a:t>synaptic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dysfct</a:t>
            </a:r>
            <a:endParaRPr lang="fr-BE" sz="1200" dirty="0" smtClean="0">
              <a:sym typeface="Wingdings" pitchFamily="2" charset="2"/>
            </a:endParaRPr>
          </a:p>
          <a:p>
            <a:r>
              <a:rPr lang="fr-BE" sz="1200" dirty="0" smtClean="0">
                <a:sym typeface="Wingdings" pitchFamily="2" charset="2"/>
              </a:rPr>
              <a:t>ii) </a:t>
            </a:r>
            <a:r>
              <a:rPr lang="fr-BE" sz="1200" dirty="0" err="1" smtClean="0">
                <a:sym typeface="Wingdings" pitchFamily="2" charset="2"/>
              </a:rPr>
              <a:t>Decrease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enz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act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cplx</a:t>
            </a:r>
            <a:r>
              <a:rPr lang="fr-BE" sz="1200" dirty="0" smtClean="0">
                <a:sym typeface="Wingdings" pitchFamily="2" charset="2"/>
              </a:rPr>
              <a:t> II and IV in </a:t>
            </a:r>
            <a:r>
              <a:rPr lang="fr-BE" sz="1200" dirty="0" err="1" smtClean="0">
                <a:sym typeface="Wingdings" pitchFamily="2" charset="2"/>
              </a:rPr>
              <a:t>mito</a:t>
            </a:r>
            <a:r>
              <a:rPr lang="fr-BE" sz="1200" dirty="0" smtClean="0">
                <a:sym typeface="Wingdings" pitchFamily="2" charset="2"/>
              </a:rPr>
              <a:t>, </a:t>
            </a:r>
            <a:r>
              <a:rPr lang="fr-BE" sz="1200" dirty="0" err="1" smtClean="0">
                <a:sym typeface="Wingdings" pitchFamily="2" charset="2"/>
              </a:rPr>
              <a:t>reduce</a:t>
            </a:r>
            <a:r>
              <a:rPr lang="fr-BE" sz="1200" dirty="0" smtClean="0">
                <a:sym typeface="Wingdings" pitchFamily="2" charset="2"/>
              </a:rPr>
              <a:t> O2 </a:t>
            </a:r>
            <a:r>
              <a:rPr lang="fr-BE" sz="1200" dirty="0" err="1" smtClean="0">
                <a:sym typeface="Wingdings" pitchFamily="2" charset="2"/>
              </a:rPr>
              <a:t>consumption</a:t>
            </a:r>
            <a:r>
              <a:rPr lang="fr-BE" sz="1200" dirty="0" smtClean="0">
                <a:sym typeface="Wingdings" pitchFamily="2" charset="2"/>
              </a:rPr>
              <a:t> rate  </a:t>
            </a:r>
            <a:r>
              <a:rPr lang="fr-BE" sz="1200" dirty="0" err="1" smtClean="0">
                <a:sym typeface="Wingdings" pitchFamily="2" charset="2"/>
              </a:rPr>
              <a:t>mito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deffetc</a:t>
            </a:r>
            <a:endParaRPr lang="fr-BE" sz="1200" dirty="0" smtClean="0">
              <a:sym typeface="Wingdings" pitchFamily="2" charset="2"/>
            </a:endParaRPr>
          </a:p>
          <a:p>
            <a:r>
              <a:rPr lang="fr-BE" sz="1200" dirty="0" smtClean="0">
                <a:sym typeface="Wingdings" pitchFamily="2" charset="2"/>
              </a:rPr>
              <a:t>iii) </a:t>
            </a:r>
            <a:r>
              <a:rPr lang="fr-BE" sz="1200" dirty="0" err="1" smtClean="0">
                <a:sym typeface="Wingdings" pitchFamily="2" charset="2"/>
              </a:rPr>
              <a:t>Dysfct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lysosomal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syst</a:t>
            </a:r>
            <a:endParaRPr lang="fr-BE" sz="1200" dirty="0" smtClean="0">
              <a:sym typeface="Wingdings" pitchFamily="2" charset="2"/>
            </a:endParaRPr>
          </a:p>
          <a:p>
            <a:r>
              <a:rPr lang="fr-BE" sz="1200" dirty="0" err="1" smtClean="0">
                <a:sym typeface="Wingdings" pitchFamily="2" charset="2"/>
              </a:rPr>
              <a:t>Combination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hydrophobicity</a:t>
            </a:r>
            <a:r>
              <a:rPr lang="fr-BE" sz="1200" dirty="0" smtClean="0">
                <a:sym typeface="Wingdings" pitchFamily="2" charset="2"/>
              </a:rPr>
              <a:t>, size and </a:t>
            </a:r>
            <a:r>
              <a:rPr lang="fr-BE" sz="1200" dirty="0" err="1" smtClean="0">
                <a:sym typeface="Wingdings" pitchFamily="2" charset="2"/>
              </a:rPr>
              <a:t>conform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eacg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oligo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sepcies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det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its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tox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a,d</a:t>
            </a:r>
            <a:r>
              <a:rPr lang="fr-BE" sz="1200" dirty="0" smtClean="0">
                <a:sym typeface="Wingdings" pitchFamily="2" charset="2"/>
              </a:rPr>
              <a:t> the final </a:t>
            </a:r>
            <a:r>
              <a:rPr lang="fr-BE" sz="1200" dirty="0" err="1" smtClean="0">
                <a:sym typeface="Wingdings" pitchFamily="2" charset="2"/>
              </a:rPr>
              <a:t>agg</a:t>
            </a:r>
            <a:r>
              <a:rPr lang="fr-BE" sz="1200" dirty="0" smtClean="0">
                <a:sym typeface="Wingdings" pitchFamily="2" charset="2"/>
              </a:rPr>
              <a:t> state.</a:t>
            </a:r>
          </a:p>
          <a:p>
            <a:r>
              <a:rPr lang="fr-BE" sz="1200" dirty="0" err="1" smtClean="0">
                <a:sym typeface="Wingdings" pitchFamily="2" charset="2"/>
              </a:rPr>
              <a:t>Kayed</a:t>
            </a:r>
            <a:r>
              <a:rPr lang="fr-BE" sz="1200" dirty="0" smtClean="0">
                <a:sym typeface="Wingdings" pitchFamily="2" charset="2"/>
              </a:rPr>
              <a:t> and Reeves, 2013, Journal of AD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200" dirty="0" smtClean="0">
                <a:sym typeface="Wingdings" pitchFamily="2" charset="2"/>
              </a:rPr>
              <a:t>3) i)</a:t>
            </a:r>
            <a:r>
              <a:rPr lang="fr-BE" sz="1200" dirty="0" err="1" smtClean="0">
                <a:sym typeface="Wingdings" pitchFamily="2" charset="2"/>
              </a:rPr>
              <a:t>Intracellular</a:t>
            </a:r>
            <a:r>
              <a:rPr lang="fr-BE" sz="1200" dirty="0" smtClean="0">
                <a:sym typeface="Wingdings" pitchFamily="2" charset="2"/>
              </a:rPr>
              <a:t>: </a:t>
            </a:r>
            <a:r>
              <a:rPr lang="fr-BE" sz="1200" dirty="0" err="1" smtClean="0">
                <a:sym typeface="Wingdings" pitchFamily="2" charset="2"/>
              </a:rPr>
              <a:t>inhibit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proteasome</a:t>
            </a:r>
            <a:r>
              <a:rPr lang="fr-BE" sz="1200" dirty="0" smtClean="0">
                <a:sym typeface="Wingdings" pitchFamily="2" charset="2"/>
              </a:rPr>
              <a:t> and </a:t>
            </a:r>
            <a:r>
              <a:rPr lang="fr-BE" sz="1200" dirty="0" err="1" smtClean="0">
                <a:sym typeface="Wingdings" pitchFamily="2" charset="2"/>
              </a:rPr>
              <a:t>deubi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enz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act</a:t>
            </a:r>
            <a:r>
              <a:rPr lang="fr-BE" sz="1200" dirty="0" smtClean="0">
                <a:sym typeface="Wingdings" pitchFamily="2" charset="2"/>
              </a:rPr>
              <a:t> (UPS)  impairs </a:t>
            </a:r>
            <a:r>
              <a:rPr lang="fr-BE" sz="1200" dirty="0" err="1" smtClean="0">
                <a:sym typeface="Wingdings" pitchFamily="2" charset="2"/>
              </a:rPr>
              <a:t>endocytic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trafficking</a:t>
            </a:r>
            <a:r>
              <a:rPr lang="fr-BE" sz="1200" dirty="0" smtClean="0">
                <a:sym typeface="Wingdings" pitchFamily="2" charset="2"/>
              </a:rPr>
              <a:t> of neuronal </a:t>
            </a:r>
            <a:r>
              <a:rPr lang="fr-BE" sz="1200" dirty="0" err="1" smtClean="0">
                <a:sym typeface="Wingdings" pitchFamily="2" charset="2"/>
              </a:rPr>
              <a:t>receptors</a:t>
            </a:r>
            <a:r>
              <a:rPr lang="fr-BE" sz="1200" dirty="0" smtClean="0">
                <a:sym typeface="Wingdings" pitchFamily="2" charset="2"/>
              </a:rPr>
              <a:t>  </a:t>
            </a:r>
            <a:r>
              <a:rPr lang="fr-BE" sz="1200" dirty="0" err="1" smtClean="0">
                <a:sym typeface="Wingdings" pitchFamily="2" charset="2"/>
              </a:rPr>
              <a:t>synaptic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dysfct</a:t>
            </a:r>
            <a:endParaRPr lang="fr-BE" sz="1200" dirty="0" smtClean="0">
              <a:sym typeface="Wingdings" pitchFamily="2" charset="2"/>
            </a:endParaRPr>
          </a:p>
          <a:p>
            <a:r>
              <a:rPr lang="fr-BE" sz="1200" dirty="0" smtClean="0">
                <a:sym typeface="Wingdings" pitchFamily="2" charset="2"/>
              </a:rPr>
              <a:t>ii) </a:t>
            </a:r>
            <a:r>
              <a:rPr lang="fr-BE" sz="1200" dirty="0" err="1" smtClean="0">
                <a:sym typeface="Wingdings" pitchFamily="2" charset="2"/>
              </a:rPr>
              <a:t>Decrease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enz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act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cplx</a:t>
            </a:r>
            <a:r>
              <a:rPr lang="fr-BE" sz="1200" dirty="0" smtClean="0">
                <a:sym typeface="Wingdings" pitchFamily="2" charset="2"/>
              </a:rPr>
              <a:t> II and IV in </a:t>
            </a:r>
            <a:r>
              <a:rPr lang="fr-BE" sz="1200" dirty="0" err="1" smtClean="0">
                <a:sym typeface="Wingdings" pitchFamily="2" charset="2"/>
              </a:rPr>
              <a:t>mito</a:t>
            </a:r>
            <a:r>
              <a:rPr lang="fr-BE" sz="1200" dirty="0" smtClean="0">
                <a:sym typeface="Wingdings" pitchFamily="2" charset="2"/>
              </a:rPr>
              <a:t>, </a:t>
            </a:r>
            <a:r>
              <a:rPr lang="fr-BE" sz="1200" dirty="0" err="1" smtClean="0">
                <a:sym typeface="Wingdings" pitchFamily="2" charset="2"/>
              </a:rPr>
              <a:t>reduce</a:t>
            </a:r>
            <a:r>
              <a:rPr lang="fr-BE" sz="1200" dirty="0" smtClean="0">
                <a:sym typeface="Wingdings" pitchFamily="2" charset="2"/>
              </a:rPr>
              <a:t> O2 </a:t>
            </a:r>
            <a:r>
              <a:rPr lang="fr-BE" sz="1200" dirty="0" err="1" smtClean="0">
                <a:sym typeface="Wingdings" pitchFamily="2" charset="2"/>
              </a:rPr>
              <a:t>consumption</a:t>
            </a:r>
            <a:r>
              <a:rPr lang="fr-BE" sz="1200" dirty="0" smtClean="0">
                <a:sym typeface="Wingdings" pitchFamily="2" charset="2"/>
              </a:rPr>
              <a:t> rate  </a:t>
            </a:r>
            <a:r>
              <a:rPr lang="fr-BE" sz="1200" dirty="0" err="1" smtClean="0">
                <a:sym typeface="Wingdings" pitchFamily="2" charset="2"/>
              </a:rPr>
              <a:t>mito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deffetc</a:t>
            </a:r>
            <a:endParaRPr lang="fr-BE" sz="1200" dirty="0" smtClean="0">
              <a:sym typeface="Wingdings" pitchFamily="2" charset="2"/>
            </a:endParaRPr>
          </a:p>
          <a:p>
            <a:r>
              <a:rPr lang="fr-BE" sz="1200" dirty="0" smtClean="0">
                <a:sym typeface="Wingdings" pitchFamily="2" charset="2"/>
              </a:rPr>
              <a:t>iii) </a:t>
            </a:r>
            <a:r>
              <a:rPr lang="fr-BE" sz="1200" dirty="0" err="1" smtClean="0">
                <a:sym typeface="Wingdings" pitchFamily="2" charset="2"/>
              </a:rPr>
              <a:t>Dysfct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lysosomal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syst</a:t>
            </a:r>
            <a:endParaRPr lang="fr-BE" sz="1200" dirty="0" smtClean="0">
              <a:sym typeface="Wingdings" pitchFamily="2" charset="2"/>
            </a:endParaRPr>
          </a:p>
          <a:p>
            <a:r>
              <a:rPr lang="fr-BE" sz="1200" dirty="0" err="1" smtClean="0">
                <a:sym typeface="Wingdings" pitchFamily="2" charset="2"/>
              </a:rPr>
              <a:t>Combination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hydrophobicity</a:t>
            </a:r>
            <a:r>
              <a:rPr lang="fr-BE" sz="1200" dirty="0" smtClean="0">
                <a:sym typeface="Wingdings" pitchFamily="2" charset="2"/>
              </a:rPr>
              <a:t>, size and </a:t>
            </a:r>
            <a:r>
              <a:rPr lang="fr-BE" sz="1200" dirty="0" err="1" smtClean="0">
                <a:sym typeface="Wingdings" pitchFamily="2" charset="2"/>
              </a:rPr>
              <a:t>conform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eacg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oligo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sepcies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det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its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tox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a,d</a:t>
            </a:r>
            <a:r>
              <a:rPr lang="fr-BE" sz="1200" dirty="0" smtClean="0">
                <a:sym typeface="Wingdings" pitchFamily="2" charset="2"/>
              </a:rPr>
              <a:t> the final </a:t>
            </a:r>
            <a:r>
              <a:rPr lang="fr-BE" sz="1200" dirty="0" err="1" smtClean="0">
                <a:sym typeface="Wingdings" pitchFamily="2" charset="2"/>
              </a:rPr>
              <a:t>agg</a:t>
            </a:r>
            <a:r>
              <a:rPr lang="fr-BE" sz="1200" dirty="0" smtClean="0">
                <a:sym typeface="Wingdings" pitchFamily="2" charset="2"/>
              </a:rPr>
              <a:t> state.</a:t>
            </a:r>
          </a:p>
          <a:p>
            <a:r>
              <a:rPr lang="fr-BE" sz="1200" dirty="0" err="1" smtClean="0">
                <a:sym typeface="Wingdings" pitchFamily="2" charset="2"/>
              </a:rPr>
              <a:t>Kayed</a:t>
            </a:r>
            <a:r>
              <a:rPr lang="fr-BE" sz="1200" smtClean="0">
                <a:sym typeface="Wingdings" pitchFamily="2" charset="2"/>
              </a:rPr>
              <a:t> and Reeves, 2013, Journal of AD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200" dirty="0" smtClean="0">
                <a:sym typeface="Wingdings" pitchFamily="2" charset="2"/>
              </a:rPr>
              <a:t>3) i)</a:t>
            </a:r>
            <a:r>
              <a:rPr lang="fr-BE" sz="1200" dirty="0" err="1" smtClean="0">
                <a:sym typeface="Wingdings" pitchFamily="2" charset="2"/>
              </a:rPr>
              <a:t>Intracellular</a:t>
            </a:r>
            <a:r>
              <a:rPr lang="fr-BE" sz="1200" dirty="0" smtClean="0">
                <a:sym typeface="Wingdings" pitchFamily="2" charset="2"/>
              </a:rPr>
              <a:t>: </a:t>
            </a:r>
            <a:r>
              <a:rPr lang="fr-BE" sz="1200" dirty="0" err="1" smtClean="0">
                <a:sym typeface="Wingdings" pitchFamily="2" charset="2"/>
              </a:rPr>
              <a:t>inhibit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proteasome</a:t>
            </a:r>
            <a:r>
              <a:rPr lang="fr-BE" sz="1200" dirty="0" smtClean="0">
                <a:sym typeface="Wingdings" pitchFamily="2" charset="2"/>
              </a:rPr>
              <a:t> and </a:t>
            </a:r>
            <a:r>
              <a:rPr lang="fr-BE" sz="1200" dirty="0" err="1" smtClean="0">
                <a:sym typeface="Wingdings" pitchFamily="2" charset="2"/>
              </a:rPr>
              <a:t>deubi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enz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act</a:t>
            </a:r>
            <a:r>
              <a:rPr lang="fr-BE" sz="1200" dirty="0" smtClean="0">
                <a:sym typeface="Wingdings" pitchFamily="2" charset="2"/>
              </a:rPr>
              <a:t> (UPS)  impairs </a:t>
            </a:r>
            <a:r>
              <a:rPr lang="fr-BE" sz="1200" dirty="0" err="1" smtClean="0">
                <a:sym typeface="Wingdings" pitchFamily="2" charset="2"/>
              </a:rPr>
              <a:t>endocytic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trafficking</a:t>
            </a:r>
            <a:r>
              <a:rPr lang="fr-BE" sz="1200" dirty="0" smtClean="0">
                <a:sym typeface="Wingdings" pitchFamily="2" charset="2"/>
              </a:rPr>
              <a:t> of neuronal </a:t>
            </a:r>
            <a:r>
              <a:rPr lang="fr-BE" sz="1200" dirty="0" err="1" smtClean="0">
                <a:sym typeface="Wingdings" pitchFamily="2" charset="2"/>
              </a:rPr>
              <a:t>receptors</a:t>
            </a:r>
            <a:r>
              <a:rPr lang="fr-BE" sz="1200" dirty="0" smtClean="0">
                <a:sym typeface="Wingdings" pitchFamily="2" charset="2"/>
              </a:rPr>
              <a:t>  </a:t>
            </a:r>
            <a:r>
              <a:rPr lang="fr-BE" sz="1200" dirty="0" err="1" smtClean="0">
                <a:sym typeface="Wingdings" pitchFamily="2" charset="2"/>
              </a:rPr>
              <a:t>synaptic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dysfct</a:t>
            </a:r>
            <a:endParaRPr lang="fr-BE" sz="1200" dirty="0" smtClean="0">
              <a:sym typeface="Wingdings" pitchFamily="2" charset="2"/>
            </a:endParaRPr>
          </a:p>
          <a:p>
            <a:r>
              <a:rPr lang="fr-BE" sz="1200" dirty="0" smtClean="0">
                <a:sym typeface="Wingdings" pitchFamily="2" charset="2"/>
              </a:rPr>
              <a:t>ii) </a:t>
            </a:r>
            <a:r>
              <a:rPr lang="fr-BE" sz="1200" dirty="0" err="1" smtClean="0">
                <a:sym typeface="Wingdings" pitchFamily="2" charset="2"/>
              </a:rPr>
              <a:t>Decrease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enz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act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cplx</a:t>
            </a:r>
            <a:r>
              <a:rPr lang="fr-BE" sz="1200" dirty="0" smtClean="0">
                <a:sym typeface="Wingdings" pitchFamily="2" charset="2"/>
              </a:rPr>
              <a:t> II and IV in </a:t>
            </a:r>
            <a:r>
              <a:rPr lang="fr-BE" sz="1200" dirty="0" err="1" smtClean="0">
                <a:sym typeface="Wingdings" pitchFamily="2" charset="2"/>
              </a:rPr>
              <a:t>mito</a:t>
            </a:r>
            <a:r>
              <a:rPr lang="fr-BE" sz="1200" dirty="0" smtClean="0">
                <a:sym typeface="Wingdings" pitchFamily="2" charset="2"/>
              </a:rPr>
              <a:t>, </a:t>
            </a:r>
            <a:r>
              <a:rPr lang="fr-BE" sz="1200" dirty="0" err="1" smtClean="0">
                <a:sym typeface="Wingdings" pitchFamily="2" charset="2"/>
              </a:rPr>
              <a:t>reduce</a:t>
            </a:r>
            <a:r>
              <a:rPr lang="fr-BE" sz="1200" dirty="0" smtClean="0">
                <a:sym typeface="Wingdings" pitchFamily="2" charset="2"/>
              </a:rPr>
              <a:t> O2 </a:t>
            </a:r>
            <a:r>
              <a:rPr lang="fr-BE" sz="1200" dirty="0" err="1" smtClean="0">
                <a:sym typeface="Wingdings" pitchFamily="2" charset="2"/>
              </a:rPr>
              <a:t>consumption</a:t>
            </a:r>
            <a:r>
              <a:rPr lang="fr-BE" sz="1200" dirty="0" smtClean="0">
                <a:sym typeface="Wingdings" pitchFamily="2" charset="2"/>
              </a:rPr>
              <a:t> rate  </a:t>
            </a:r>
            <a:r>
              <a:rPr lang="fr-BE" sz="1200" dirty="0" err="1" smtClean="0">
                <a:sym typeface="Wingdings" pitchFamily="2" charset="2"/>
              </a:rPr>
              <a:t>mito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deffetc</a:t>
            </a:r>
            <a:endParaRPr lang="fr-BE" sz="1200" dirty="0" smtClean="0">
              <a:sym typeface="Wingdings" pitchFamily="2" charset="2"/>
            </a:endParaRPr>
          </a:p>
          <a:p>
            <a:r>
              <a:rPr lang="fr-BE" sz="1200" dirty="0" smtClean="0">
                <a:sym typeface="Wingdings" pitchFamily="2" charset="2"/>
              </a:rPr>
              <a:t>iii) </a:t>
            </a:r>
            <a:r>
              <a:rPr lang="fr-BE" sz="1200" dirty="0" err="1" smtClean="0">
                <a:sym typeface="Wingdings" pitchFamily="2" charset="2"/>
              </a:rPr>
              <a:t>Dysfct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lysosomal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syst</a:t>
            </a:r>
            <a:endParaRPr lang="fr-BE" sz="1200" dirty="0" smtClean="0">
              <a:sym typeface="Wingdings" pitchFamily="2" charset="2"/>
            </a:endParaRPr>
          </a:p>
          <a:p>
            <a:r>
              <a:rPr lang="fr-BE" sz="1200" dirty="0" err="1" smtClean="0">
                <a:sym typeface="Wingdings" pitchFamily="2" charset="2"/>
              </a:rPr>
              <a:t>Combination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hydrophobicity</a:t>
            </a:r>
            <a:r>
              <a:rPr lang="fr-BE" sz="1200" dirty="0" smtClean="0">
                <a:sym typeface="Wingdings" pitchFamily="2" charset="2"/>
              </a:rPr>
              <a:t>, size and </a:t>
            </a:r>
            <a:r>
              <a:rPr lang="fr-BE" sz="1200" dirty="0" err="1" smtClean="0">
                <a:sym typeface="Wingdings" pitchFamily="2" charset="2"/>
              </a:rPr>
              <a:t>conform</a:t>
            </a:r>
            <a:r>
              <a:rPr lang="fr-BE" sz="1200" dirty="0" smtClean="0">
                <a:sym typeface="Wingdings" pitchFamily="2" charset="2"/>
              </a:rPr>
              <a:t> of </a:t>
            </a:r>
            <a:r>
              <a:rPr lang="fr-BE" sz="1200" dirty="0" err="1" smtClean="0">
                <a:sym typeface="Wingdings" pitchFamily="2" charset="2"/>
              </a:rPr>
              <a:t>eacg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oligo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sepcies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det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its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tox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a,d</a:t>
            </a:r>
            <a:r>
              <a:rPr lang="fr-BE" sz="1200" dirty="0" smtClean="0">
                <a:sym typeface="Wingdings" pitchFamily="2" charset="2"/>
              </a:rPr>
              <a:t> the final </a:t>
            </a:r>
            <a:r>
              <a:rPr lang="fr-BE" sz="1200" dirty="0" err="1" smtClean="0">
                <a:sym typeface="Wingdings" pitchFamily="2" charset="2"/>
              </a:rPr>
              <a:t>agg</a:t>
            </a:r>
            <a:r>
              <a:rPr lang="fr-BE" sz="1200" dirty="0" smtClean="0">
                <a:sym typeface="Wingdings" pitchFamily="2" charset="2"/>
              </a:rPr>
              <a:t> state.</a:t>
            </a:r>
          </a:p>
          <a:p>
            <a:r>
              <a:rPr lang="fr-BE" sz="1200" dirty="0" err="1" smtClean="0">
                <a:sym typeface="Wingdings" pitchFamily="2" charset="2"/>
              </a:rPr>
              <a:t>Kayed</a:t>
            </a:r>
            <a:r>
              <a:rPr lang="fr-BE" sz="1200" smtClean="0">
                <a:sym typeface="Wingdings" pitchFamily="2" charset="2"/>
              </a:rPr>
              <a:t> and Reeves, 2013, Journal of AD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Oligomers</a:t>
            </a:r>
            <a:r>
              <a:rPr lang="en-US" baseline="0" dirty="0" smtClean="0"/>
              <a:t> therefore constitute a valuable target to interfere with the toxicity associated with amyloidoses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2)Breaker</a:t>
            </a:r>
            <a:r>
              <a:rPr lang="en-US" baseline="0" dirty="0" smtClean="0"/>
              <a:t> or blocker</a:t>
            </a:r>
            <a:r>
              <a:rPr lang="fr-BE" sz="1200" dirty="0" smtClean="0"/>
              <a:t> </a:t>
            </a:r>
            <a:r>
              <a:rPr lang="fr-BE" sz="1200" dirty="0" err="1" smtClean="0"/>
              <a:t>modified</a:t>
            </a:r>
            <a:r>
              <a:rPr lang="fr-BE" sz="1200" dirty="0" smtClean="0"/>
              <a:t> </a:t>
            </a:r>
            <a:r>
              <a:rPr lang="fr-BE" sz="1200" dirty="0" err="1" smtClean="0"/>
              <a:t>core</a:t>
            </a:r>
            <a:r>
              <a:rPr lang="fr-BE" sz="1200" dirty="0" smtClean="0"/>
              <a:t> </a:t>
            </a:r>
            <a:r>
              <a:rPr lang="fr-BE" sz="1200" dirty="0" err="1" smtClean="0"/>
              <a:t>seq</a:t>
            </a:r>
            <a:r>
              <a:rPr lang="fr-BE" sz="1200" dirty="0" smtClean="0"/>
              <a:t> of the </a:t>
            </a:r>
            <a:r>
              <a:rPr lang="fr-BE" sz="1200" dirty="0" err="1" smtClean="0"/>
              <a:t>target</a:t>
            </a:r>
            <a:r>
              <a:rPr lang="fr-BE" sz="1200" dirty="0" smtClean="0"/>
              <a:t>: </a:t>
            </a:r>
            <a:r>
              <a:rPr lang="fr-BE" sz="1200" dirty="0" err="1" smtClean="0"/>
              <a:t>affinity</a:t>
            </a:r>
            <a:r>
              <a:rPr lang="fr-BE" sz="1200" dirty="0" smtClean="0"/>
              <a:t> to native mono and </a:t>
            </a:r>
            <a:r>
              <a:rPr lang="fr-BE" sz="1200" dirty="0" err="1" smtClean="0"/>
              <a:t>unable</a:t>
            </a:r>
            <a:r>
              <a:rPr lang="fr-BE" sz="1200" dirty="0" smtClean="0"/>
              <a:t> to </a:t>
            </a:r>
            <a:r>
              <a:rPr lang="fr-BE" sz="1200" dirty="0" err="1" smtClean="0"/>
              <a:t>form</a:t>
            </a:r>
            <a:r>
              <a:rPr lang="fr-BE" sz="1200" dirty="0" smtClean="0"/>
              <a:t> a, </a:t>
            </a:r>
            <a:r>
              <a:rPr lang="fr-BE" sz="1200" dirty="0" err="1" smtClean="0"/>
              <a:t>ordered</a:t>
            </a:r>
            <a:r>
              <a:rPr lang="fr-BE" sz="1200" dirty="0" smtClean="0"/>
              <a:t> beta </a:t>
            </a:r>
            <a:r>
              <a:rPr lang="fr-BE" sz="1200" dirty="0" err="1" smtClean="0"/>
              <a:t>sheet</a:t>
            </a:r>
            <a:r>
              <a:rPr lang="fr-BE" sz="1200" dirty="0" smtClean="0"/>
              <a:t> </a:t>
            </a:r>
            <a:r>
              <a:rPr lang="fr-BE" sz="1200" dirty="0" err="1" smtClean="0"/>
              <a:t>struct</a:t>
            </a:r>
            <a:r>
              <a:rPr lang="fr-BE" sz="1200" dirty="0" smtClean="0">
                <a:sym typeface="Wingdings" pitchFamily="2" charset="2"/>
              </a:rPr>
              <a:t> </a:t>
            </a:r>
            <a:r>
              <a:rPr lang="fr-BE" sz="1200" dirty="0" err="1" smtClean="0">
                <a:sym typeface="Wingdings" pitchFamily="2" charset="2"/>
              </a:rPr>
              <a:t>should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prevent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form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og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oligom</a:t>
            </a:r>
            <a:r>
              <a:rPr lang="fr-BE" sz="1200" dirty="0" smtClean="0">
                <a:sym typeface="Wingdings" pitchFamily="2" charset="2"/>
              </a:rPr>
              <a:t> (ex: insertion of Pro in the </a:t>
            </a:r>
            <a:r>
              <a:rPr lang="fr-BE" sz="1200" dirty="0" err="1" smtClean="0">
                <a:sym typeface="Wingdings" pitchFamily="2" charset="2"/>
              </a:rPr>
              <a:t>seq</a:t>
            </a:r>
            <a:r>
              <a:rPr lang="fr-BE" sz="1200" dirty="0" smtClean="0">
                <a:sym typeface="Wingdings" pitchFamily="2" charset="2"/>
              </a:rPr>
              <a:t>: </a:t>
            </a:r>
            <a:r>
              <a:rPr lang="fr-BE" sz="1200" dirty="0" err="1" smtClean="0">
                <a:sym typeface="Wingdings" pitchFamily="2" charset="2"/>
              </a:rPr>
              <a:t>conform</a:t>
            </a:r>
            <a:r>
              <a:rPr lang="fr-BE" sz="1200" dirty="0" smtClean="0">
                <a:sym typeface="Wingdings" pitchFamily="2" charset="2"/>
              </a:rPr>
              <a:t> </a:t>
            </a:r>
            <a:r>
              <a:rPr lang="fr-BE" sz="1200" dirty="0" err="1" smtClean="0">
                <a:sym typeface="Wingdings" pitchFamily="2" charset="2"/>
              </a:rPr>
              <a:t>constraints</a:t>
            </a:r>
            <a:endParaRPr lang="fr-BE" sz="1200" dirty="0" smtClean="0"/>
          </a:p>
          <a:p>
            <a:r>
              <a:rPr lang="fr-BE" sz="1200" dirty="0" err="1" smtClean="0"/>
              <a:t>Inhib</a:t>
            </a:r>
            <a:r>
              <a:rPr lang="fr-BE" sz="1200" dirty="0" smtClean="0"/>
              <a:t> of </a:t>
            </a:r>
            <a:r>
              <a:rPr lang="fr-BE" sz="1200" dirty="0" err="1" smtClean="0"/>
              <a:t>inducing</a:t>
            </a:r>
            <a:r>
              <a:rPr lang="fr-BE" sz="1200" dirty="0" smtClean="0"/>
              <a:t> agents (</a:t>
            </a:r>
            <a:r>
              <a:rPr lang="fr-BE" sz="1200" dirty="0" err="1" smtClean="0"/>
              <a:t>pathological</a:t>
            </a:r>
            <a:r>
              <a:rPr lang="fr-BE" sz="1200" dirty="0" smtClean="0"/>
              <a:t> </a:t>
            </a:r>
            <a:r>
              <a:rPr lang="fr-BE" sz="1200" dirty="0" err="1" smtClean="0"/>
              <a:t>chaperones</a:t>
            </a:r>
            <a:r>
              <a:rPr lang="fr-BE" sz="1200" dirty="0" smtClean="0"/>
              <a:t>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Solanezumab</a:t>
            </a:r>
            <a:r>
              <a:rPr lang="en-US" dirty="0" smtClean="0"/>
              <a:t>, a humanized monoclonal antibody that binds amyloid, failed to improve cognition or functional ability, </a:t>
            </a:r>
            <a:r>
              <a:rPr lang="en-US" dirty="0" err="1" smtClean="0"/>
              <a:t>doody</a:t>
            </a:r>
            <a:r>
              <a:rPr lang="en-US" dirty="0" smtClean="0"/>
              <a:t> et al., 2014, </a:t>
            </a:r>
            <a:r>
              <a:rPr lang="fr-BE" dirty="0" smtClean="0"/>
              <a:t>N </a:t>
            </a:r>
            <a:r>
              <a:rPr lang="fr-BE" dirty="0" err="1" smtClean="0"/>
              <a:t>Engl</a:t>
            </a:r>
            <a:r>
              <a:rPr lang="fr-BE" smtClean="0"/>
              <a:t> J Med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Daturpalli</a:t>
            </a:r>
            <a:r>
              <a:rPr lang="en-US" dirty="0" smtClean="0"/>
              <a:t> et al., 2013, J Mol Med</a:t>
            </a:r>
          </a:p>
          <a:p>
            <a:r>
              <a:rPr lang="en-US" dirty="0" smtClean="0"/>
              <a:t>Hsp90-A53T alpha-</a:t>
            </a:r>
            <a:r>
              <a:rPr lang="en-US" dirty="0" err="1" smtClean="0"/>
              <a:t>syn</a:t>
            </a:r>
            <a:r>
              <a:rPr lang="en-US" dirty="0" smtClean="0"/>
              <a:t>: </a:t>
            </a:r>
            <a:r>
              <a:rPr lang="en-US" dirty="0" err="1" smtClean="0"/>
              <a:t>inhibt</a:t>
            </a:r>
            <a:r>
              <a:rPr lang="en-US" dirty="0" smtClean="0"/>
              <a:t> aggregation in fibrillar </a:t>
            </a:r>
            <a:r>
              <a:rPr lang="en-US" dirty="0" err="1" smtClean="0"/>
              <a:t>struct</a:t>
            </a:r>
            <a:r>
              <a:rPr lang="en-US" dirty="0" smtClean="0"/>
              <a:t>, </a:t>
            </a:r>
            <a:r>
              <a:rPr lang="en-US" dirty="0" err="1" smtClean="0"/>
              <a:t>indpdp</a:t>
            </a:r>
            <a:r>
              <a:rPr lang="en-US" dirty="0" smtClean="0"/>
              <a:t> of its </a:t>
            </a:r>
            <a:r>
              <a:rPr lang="en-US" dirty="0" err="1" smtClean="0"/>
              <a:t>Atpase</a:t>
            </a:r>
            <a:r>
              <a:rPr lang="en-US" dirty="0" smtClean="0"/>
              <a:t> activity: interaction between Hsp90 and A53T directly: stable </a:t>
            </a:r>
            <a:r>
              <a:rPr lang="en-US" dirty="0" err="1" smtClean="0"/>
              <a:t>cplx</a:t>
            </a:r>
            <a:r>
              <a:rPr lang="en-US" dirty="0" smtClean="0"/>
              <a:t> (SEC)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itchFamily="2" charset="2"/>
              </a:rPr>
              <a:t>Also use for oligomer clearance in vivo?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itchFamily="2" charset="2"/>
              </a:rPr>
              <a:t>Also use for oligomer clearance in vivo?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complexity</a:t>
            </a:r>
            <a:r>
              <a:rPr lang="en-US" baseline="0" dirty="0" smtClean="0"/>
              <a:t> of number of species, structure, mechanism of toxicity, conditions to form and study </a:t>
            </a:r>
            <a:r>
              <a:rPr lang="en-US" baseline="0" dirty="0" smtClean="0">
                <a:sym typeface="Wingdings" pitchFamily="2" charset="2"/>
              </a:rPr>
              <a:t> what does really happen, are oligomer are really the most toxic specie?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 to understand the</a:t>
            </a:r>
            <a:r>
              <a:rPr lang="en-US" baseline="0" dirty="0" smtClean="0"/>
              <a:t> process of these diseases to develop </a:t>
            </a:r>
            <a:r>
              <a:rPr lang="en-US" baseline="0" dirty="0" err="1" smtClean="0"/>
              <a:t>therap</a:t>
            </a:r>
            <a:r>
              <a:rPr lang="en-US" baseline="0" dirty="0" smtClean="0"/>
              <a:t> strategies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414B0-395B-4999-BA1D-8B976B328AC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01A-D6EA-4C04-8A76-796FA6F9481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251C-AAA5-45EF-8C5C-09D095144C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801A-D6EA-4C04-8A76-796FA6F9481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8251C-AAA5-45EF-8C5C-09D095144C3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8176-7CAD-447E-8283-03266D95DC46}" type="datetimeFigureOut">
              <a:rPr lang="en-US" smtClean="0"/>
              <a:pPr/>
              <a:t>3/20/2014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C3943-7D87-41CD-B277-46A7894D4CF9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p.ulg.ac.be/index.ht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ulg.ac.be/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022283612000277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www.sciencemag.org/content/300/5618/486/F3.large.jpg" TargetMode="Externa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463031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latin typeface="+mn-lt"/>
              </a:rPr>
              <a:t>Structure-function relationship of oligomers in amyloidoses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" name="Picture 5" descr="logo_ci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301796"/>
            <a:ext cx="864096" cy="1543028"/>
          </a:xfrm>
          <a:prstGeom prst="rect">
            <a:avLst/>
          </a:prstGeom>
          <a:noFill/>
        </p:spPr>
      </p:pic>
      <p:pic>
        <p:nvPicPr>
          <p:cNvPr id="5" name="Picture 4" descr="logo_ul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930" y="301796"/>
            <a:ext cx="1572766" cy="1090451"/>
          </a:xfrm>
          <a:prstGeom prst="rect">
            <a:avLst/>
          </a:prstGeom>
          <a:noFill/>
        </p:spPr>
      </p:pic>
      <p:pic>
        <p:nvPicPr>
          <p:cNvPr id="6" name="Picture 7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5805264"/>
            <a:ext cx="1080120" cy="73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572000" y="4470211"/>
            <a:ext cx="4256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Thesis seminar, March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, 2014</a:t>
            </a:r>
          </a:p>
          <a:p>
            <a:pPr algn="r"/>
            <a:r>
              <a:rPr lang="en-US" sz="2400" dirty="0" err="1" smtClean="0"/>
              <a:t>Céline</a:t>
            </a:r>
            <a:r>
              <a:rPr lang="en-US" sz="2400" dirty="0" smtClean="0"/>
              <a:t> </a:t>
            </a:r>
            <a:r>
              <a:rPr lang="en-US" sz="2400" dirty="0" err="1" smtClean="0"/>
              <a:t>Huynen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Amyloid fibrils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15814" y="1052736"/>
            <a:ext cx="355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Soluble functional peptide/protein</a:t>
            </a:r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65536" y="1268760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81951" y="1052736"/>
            <a:ext cx="442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Higly</a:t>
            </a:r>
            <a:r>
              <a:rPr lang="en-US" dirty="0" smtClean="0"/>
              <a:t> organized insoluble fibrillar aggregates</a:t>
            </a:r>
          </a:p>
          <a:p>
            <a:pPr algn="ctr"/>
            <a:r>
              <a:rPr lang="en-US" dirty="0" smtClean="0"/>
              <a:t>extra- or intra-cellular deposits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40406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Ex: A</a:t>
            </a:r>
            <a:r>
              <a:rPr lang="el-GR" sz="1600" dirty="0" smtClean="0"/>
              <a:t>β</a:t>
            </a:r>
            <a:r>
              <a:rPr lang="fr-BE" sz="1600" dirty="0" smtClean="0"/>
              <a:t> (AD), </a:t>
            </a:r>
            <a:r>
              <a:rPr lang="el-GR" sz="1600" dirty="0" smtClean="0"/>
              <a:t>α</a:t>
            </a:r>
            <a:r>
              <a:rPr lang="fr-BE" sz="1600" dirty="0" smtClean="0"/>
              <a:t>-synuclein (PD), </a:t>
            </a:r>
            <a:r>
              <a:rPr lang="fr-BE" sz="1600" dirty="0" err="1" smtClean="0"/>
              <a:t>huntingtin</a:t>
            </a:r>
            <a:r>
              <a:rPr lang="fr-BE" sz="1600" dirty="0" smtClean="0"/>
              <a:t> (HD), IAPP (type II </a:t>
            </a:r>
            <a:r>
              <a:rPr lang="fr-BE" sz="1600" dirty="0" err="1" smtClean="0"/>
              <a:t>diabetes</a:t>
            </a:r>
            <a:r>
              <a:rPr lang="fr-BE" sz="1600" dirty="0" smtClean="0"/>
              <a:t>)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4662264" y="18355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Amyloid fibrils</a:t>
            </a:r>
            <a:endParaRPr lang="en-US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65096" y="235062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No sequence identity or structural homology</a:t>
            </a:r>
            <a:endParaRPr lang="en-US" u="sng" dirty="0"/>
          </a:p>
        </p:txBody>
      </p:sp>
      <p:sp>
        <p:nvSpPr>
          <p:cNvPr id="21" name="ZoneTexte 20"/>
          <p:cNvSpPr txBox="1"/>
          <p:nvPr/>
        </p:nvSpPr>
        <p:spPr>
          <a:xfrm>
            <a:off x="4320480" y="2348880"/>
            <a:ext cx="48235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Common motif</a:t>
            </a:r>
          </a:p>
          <a:p>
            <a:pPr algn="ctr"/>
            <a:endParaRPr lang="en-US" dirty="0" smtClean="0"/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 Fibrillar appearance (TEM + AFM)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Fibrils (up to 30 nm wide): 2-6 protofilaments (2-5 nm diameter) </a:t>
            </a:r>
            <a:r>
              <a:rPr lang="en-US" dirty="0" err="1" smtClean="0">
                <a:sym typeface="Wingdings" pitchFamily="2" charset="2"/>
              </a:rPr>
              <a:t>twistest</a:t>
            </a:r>
            <a:r>
              <a:rPr lang="en-US" dirty="0" smtClean="0">
                <a:sym typeface="Wingdings" pitchFamily="2" charset="2"/>
              </a:rPr>
              <a:t> or laterally associated</a:t>
            </a:r>
          </a:p>
        </p:txBody>
      </p:sp>
      <p:cxnSp>
        <p:nvCxnSpPr>
          <p:cNvPr id="25" name="Connecteur en angle 24"/>
          <p:cNvCxnSpPr/>
          <p:nvPr/>
        </p:nvCxnSpPr>
        <p:spPr>
          <a:xfrm>
            <a:off x="5148064" y="1700808"/>
            <a:ext cx="720080" cy="360040"/>
          </a:xfrm>
          <a:prstGeom prst="bentConnector3">
            <a:avLst>
              <a:gd name="adj1" fmla="val -11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6550223"/>
            <a:ext cx="2903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Stefani and Dobson, 2003, J Mol Med</a:t>
            </a: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2543969" cy="153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ccolade ouvrante 16"/>
          <p:cNvSpPr/>
          <p:nvPr/>
        </p:nvSpPr>
        <p:spPr>
          <a:xfrm>
            <a:off x="5284544" y="4433344"/>
            <a:ext cx="216024" cy="10081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ZoneTexte 17"/>
          <p:cNvSpPr txBox="1"/>
          <p:nvPr/>
        </p:nvSpPr>
        <p:spPr>
          <a:xfrm>
            <a:off x="3367781" y="4777407"/>
            <a:ext cx="19826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twisted protofilaments</a:t>
            </a:r>
            <a:endParaRPr lang="en-US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084168" y="5661248"/>
            <a:ext cx="2903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Stefani and Dobson, 2003, J Mol Med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Amyloid fibrils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15814" y="1052736"/>
            <a:ext cx="355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Soluble functional peptide/protein</a:t>
            </a:r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65536" y="1268760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81951" y="1052736"/>
            <a:ext cx="442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Higly</a:t>
            </a:r>
            <a:r>
              <a:rPr lang="en-US" dirty="0" smtClean="0"/>
              <a:t> organized insoluble fibrillar aggregates</a:t>
            </a:r>
          </a:p>
          <a:p>
            <a:pPr algn="ctr"/>
            <a:r>
              <a:rPr lang="en-US" dirty="0" smtClean="0"/>
              <a:t>extra- or intra-cellular deposits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40406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Ex: A</a:t>
            </a:r>
            <a:r>
              <a:rPr lang="el-GR" sz="1600" dirty="0" smtClean="0"/>
              <a:t>β</a:t>
            </a:r>
            <a:r>
              <a:rPr lang="fr-BE" sz="1600" dirty="0" smtClean="0"/>
              <a:t> (AD), </a:t>
            </a:r>
            <a:r>
              <a:rPr lang="el-GR" sz="1600" dirty="0" smtClean="0"/>
              <a:t>α</a:t>
            </a:r>
            <a:r>
              <a:rPr lang="fr-BE" sz="1600" dirty="0" smtClean="0"/>
              <a:t>-synuclein (PD), </a:t>
            </a:r>
            <a:r>
              <a:rPr lang="fr-BE" sz="1600" dirty="0" err="1" smtClean="0"/>
              <a:t>huntingtin</a:t>
            </a:r>
            <a:r>
              <a:rPr lang="fr-BE" sz="1600" dirty="0" smtClean="0"/>
              <a:t> (HD), IAPP (type II </a:t>
            </a:r>
            <a:r>
              <a:rPr lang="fr-BE" sz="1600" dirty="0" err="1" smtClean="0"/>
              <a:t>diabete</a:t>
            </a:r>
            <a:r>
              <a:rPr lang="fr-BE" sz="1600" dirty="0" smtClean="0"/>
              <a:t>)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4662264" y="18355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Amyloid fibrils</a:t>
            </a:r>
            <a:endParaRPr lang="en-US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65096" y="235062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No sequence identity or structural homology</a:t>
            </a:r>
            <a:endParaRPr lang="en-US" u="sng" dirty="0"/>
          </a:p>
        </p:txBody>
      </p:sp>
      <p:sp>
        <p:nvSpPr>
          <p:cNvPr id="21" name="ZoneTexte 20"/>
          <p:cNvSpPr txBox="1"/>
          <p:nvPr/>
        </p:nvSpPr>
        <p:spPr>
          <a:xfrm>
            <a:off x="4320480" y="2348880"/>
            <a:ext cx="48235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Common motif</a:t>
            </a:r>
          </a:p>
          <a:p>
            <a:pPr algn="ctr"/>
            <a:endParaRPr lang="en-US" dirty="0" smtClean="0"/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 Fibrillar appearance (TEM + AFM)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n-US" dirty="0" smtClean="0"/>
              <a:t>2-6 protofilaments</a:t>
            </a:r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Cross-</a:t>
            </a:r>
            <a:r>
              <a:rPr lang="el-GR" dirty="0" smtClean="0"/>
              <a:t>β</a:t>
            </a:r>
            <a:r>
              <a:rPr lang="fr-BE" dirty="0" smtClean="0"/>
              <a:t> structure </a:t>
            </a:r>
            <a:r>
              <a:rPr lang="fr-BE" dirty="0" smtClean="0">
                <a:sym typeface="Wingdings" pitchFamily="2" charset="2"/>
              </a:rPr>
              <a:t> </a:t>
            </a:r>
            <a:r>
              <a:rPr lang="fr-BE" dirty="0" err="1" smtClean="0">
                <a:sym typeface="Wingdings" pitchFamily="2" charset="2"/>
              </a:rPr>
              <a:t>Thioflavin</a:t>
            </a:r>
            <a:r>
              <a:rPr lang="fr-BE" dirty="0" smtClean="0">
                <a:sym typeface="Wingdings" pitchFamily="2" charset="2"/>
              </a:rPr>
              <a:t> T and Congo </a:t>
            </a:r>
            <a:r>
              <a:rPr lang="fr-BE" dirty="0" err="1" smtClean="0">
                <a:sym typeface="Wingdings" pitchFamily="2" charset="2"/>
              </a:rPr>
              <a:t>red</a:t>
            </a:r>
            <a:endParaRPr lang="en-US" dirty="0" smtClean="0">
              <a:sym typeface="Wingdings" pitchFamily="2" charset="2"/>
            </a:endParaRPr>
          </a:p>
        </p:txBody>
      </p:sp>
      <p:cxnSp>
        <p:nvCxnSpPr>
          <p:cNvPr id="25" name="Connecteur en angle 24"/>
          <p:cNvCxnSpPr/>
          <p:nvPr/>
        </p:nvCxnSpPr>
        <p:spPr>
          <a:xfrm>
            <a:off x="5148064" y="1700808"/>
            <a:ext cx="720080" cy="360040"/>
          </a:xfrm>
          <a:prstGeom prst="bentConnector3">
            <a:avLst>
              <a:gd name="adj1" fmla="val -11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0" y="6550223"/>
            <a:ext cx="2903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Stefani and Dobson, 2003, J Mol Med</a:t>
            </a:r>
            <a:endParaRPr lang="en-US" sz="1400" dirty="0"/>
          </a:p>
        </p:txBody>
      </p:sp>
      <p:pic>
        <p:nvPicPr>
          <p:cNvPr id="3074" name="Picture 2" descr="Full-size image (156 K)"/>
          <p:cNvPicPr>
            <a:picLocks noChangeAspect="1" noChangeArrowheads="1"/>
          </p:cNvPicPr>
          <p:nvPr/>
        </p:nvPicPr>
        <p:blipFill>
          <a:blip r:embed="rId3" cstate="print"/>
          <a:srcRect l="48810" b="60704"/>
          <a:stretch>
            <a:fillRect/>
          </a:stretch>
        </p:blipFill>
        <p:spPr bwMode="auto">
          <a:xfrm>
            <a:off x="4560696" y="4149080"/>
            <a:ext cx="4392488" cy="2045443"/>
          </a:xfrm>
          <a:prstGeom prst="rect">
            <a:avLst/>
          </a:prstGeom>
          <a:noFill/>
        </p:spPr>
      </p:pic>
      <p:sp>
        <p:nvSpPr>
          <p:cNvPr id="22" name="ZoneTexte 21"/>
          <p:cNvSpPr txBox="1"/>
          <p:nvPr/>
        </p:nvSpPr>
        <p:spPr>
          <a:xfrm>
            <a:off x="4211960" y="6361583"/>
            <a:ext cx="3069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Dumoulin</a:t>
            </a:r>
            <a:r>
              <a:rPr lang="en-US" sz="1400" dirty="0" smtClean="0"/>
              <a:t> and Dobson, 2004, </a:t>
            </a:r>
            <a:r>
              <a:rPr lang="en-US" sz="1400" dirty="0" err="1" smtClean="0"/>
              <a:t>Biochimie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Amyloid fibril formation = toxic gain of function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15814" y="1052736"/>
            <a:ext cx="355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Soluble functional peptide/protein</a:t>
            </a:r>
            <a:endParaRPr lang="en-US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212000" y="1268760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499992" y="1062616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Amyloid fibrils</a:t>
            </a:r>
            <a:endParaRPr lang="en-US" sz="20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165096" y="184656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No sequence identity or structural homology</a:t>
            </a:r>
            <a:endParaRPr lang="en-US" u="sng" dirty="0"/>
          </a:p>
        </p:txBody>
      </p:sp>
      <p:sp>
        <p:nvSpPr>
          <p:cNvPr id="10" name="ZoneTexte 9"/>
          <p:cNvSpPr txBox="1"/>
          <p:nvPr/>
        </p:nvSpPr>
        <p:spPr>
          <a:xfrm>
            <a:off x="4320480" y="1844824"/>
            <a:ext cx="482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Common motif</a:t>
            </a:r>
          </a:p>
        </p:txBody>
      </p:sp>
      <p:sp>
        <p:nvSpPr>
          <p:cNvPr id="14" name="Accolade ouvrante 13"/>
          <p:cNvSpPr/>
          <p:nvPr/>
        </p:nvSpPr>
        <p:spPr>
          <a:xfrm rot="16200000">
            <a:off x="4247964" y="656691"/>
            <a:ext cx="432048" cy="4968552"/>
          </a:xfrm>
          <a:prstGeom prst="leftBrace">
            <a:avLst>
              <a:gd name="adj1" fmla="val 8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ZoneTexte 14"/>
          <p:cNvSpPr txBox="1"/>
          <p:nvPr/>
        </p:nvSpPr>
        <p:spPr>
          <a:xfrm>
            <a:off x="908155" y="3646765"/>
            <a:ext cx="711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Common mechanism of formation</a:t>
            </a:r>
          </a:p>
          <a:p>
            <a:pPr algn="ctr"/>
            <a:r>
              <a:rPr lang="en-US" dirty="0" smtClean="0"/>
              <a:t>Conserved mechanism of pathogenesis for </a:t>
            </a:r>
            <a:r>
              <a:rPr lang="en-US" dirty="0" err="1" smtClean="0"/>
              <a:t>phenotypically</a:t>
            </a:r>
            <a:r>
              <a:rPr lang="en-US" dirty="0" smtClean="0"/>
              <a:t> diverse diseases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3336726" y="4901098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small" dirty="0" smtClean="0"/>
              <a:t>Toxic gain of function</a:t>
            </a:r>
            <a:endParaRPr lang="en-US" sz="2000" b="1" cap="small" dirty="0"/>
          </a:p>
        </p:txBody>
      </p:sp>
      <p:sp>
        <p:nvSpPr>
          <p:cNvPr id="18" name="ZoneTexte 17"/>
          <p:cNvSpPr txBox="1"/>
          <p:nvPr/>
        </p:nvSpPr>
        <p:spPr>
          <a:xfrm>
            <a:off x="1" y="63621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Lotz</a:t>
            </a:r>
            <a:r>
              <a:rPr lang="en-US" sz="1400" dirty="0" smtClean="0"/>
              <a:t> and </a:t>
            </a:r>
            <a:r>
              <a:rPr lang="en-US" sz="1400" dirty="0" err="1" smtClean="0"/>
              <a:t>Legleiter</a:t>
            </a:r>
            <a:r>
              <a:rPr lang="en-US" sz="1400" dirty="0" smtClean="0"/>
              <a:t>, 2013, J Mol Med; </a:t>
            </a:r>
            <a:r>
              <a:rPr lang="en-US" sz="1400" dirty="0" err="1" smtClean="0"/>
              <a:t>Winklhofer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2008, EMBO; </a:t>
            </a:r>
            <a:r>
              <a:rPr lang="en-US" sz="1400" dirty="0" err="1" smtClean="0"/>
              <a:t>Bucciantini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2002, Nature, </a:t>
            </a:r>
            <a:r>
              <a:rPr lang="en-US" sz="1400" dirty="0" err="1" smtClean="0"/>
              <a:t>Gillam</a:t>
            </a:r>
            <a:r>
              <a:rPr lang="en-US" sz="1400" dirty="0" smtClean="0"/>
              <a:t> and </a:t>
            </a:r>
            <a:r>
              <a:rPr lang="en-US" sz="1400" dirty="0" err="1" smtClean="0"/>
              <a:t>MacPhee</a:t>
            </a:r>
            <a:r>
              <a:rPr lang="en-US" sz="1400" dirty="0" smtClean="0"/>
              <a:t>, 2013, J. Phys.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37"/>
          <p:cNvGrpSpPr/>
          <p:nvPr/>
        </p:nvGrpSpPr>
        <p:grpSpPr>
          <a:xfrm>
            <a:off x="216392" y="1268760"/>
            <a:ext cx="8172032" cy="5112568"/>
            <a:chOff x="324440" y="638690"/>
            <a:chExt cx="8604080" cy="5400600"/>
          </a:xfrm>
        </p:grpSpPr>
        <p:sp>
          <p:nvSpPr>
            <p:cNvPr id="4" name="Forme libre 3"/>
            <p:cNvSpPr/>
            <p:nvPr/>
          </p:nvSpPr>
          <p:spPr>
            <a:xfrm>
              <a:off x="1228182" y="1434471"/>
              <a:ext cx="7317705" cy="3989058"/>
            </a:xfrm>
            <a:custGeom>
              <a:avLst/>
              <a:gdLst>
                <a:gd name="connsiteX0" fmla="*/ 176212 w 7467599"/>
                <a:gd name="connsiteY0" fmla="*/ 2955925 h 4087812"/>
                <a:gd name="connsiteX1" fmla="*/ 1395412 w 7467599"/>
                <a:gd name="connsiteY1" fmla="*/ 2965450 h 4087812"/>
                <a:gd name="connsiteX2" fmla="*/ 1785937 w 7467599"/>
                <a:gd name="connsiteY2" fmla="*/ 2965450 h 4087812"/>
                <a:gd name="connsiteX3" fmla="*/ 2062162 w 7467599"/>
                <a:gd name="connsiteY3" fmla="*/ 2965450 h 4087812"/>
                <a:gd name="connsiteX4" fmla="*/ 2233612 w 7467599"/>
                <a:gd name="connsiteY4" fmla="*/ 2965450 h 4087812"/>
                <a:gd name="connsiteX5" fmla="*/ 2338387 w 7467599"/>
                <a:gd name="connsiteY5" fmla="*/ 2955925 h 4087812"/>
                <a:gd name="connsiteX6" fmla="*/ 2414587 w 7467599"/>
                <a:gd name="connsiteY6" fmla="*/ 2927350 h 4087812"/>
                <a:gd name="connsiteX7" fmla="*/ 2547937 w 7467599"/>
                <a:gd name="connsiteY7" fmla="*/ 2755900 h 4087812"/>
                <a:gd name="connsiteX8" fmla="*/ 4167187 w 7467599"/>
                <a:gd name="connsiteY8" fmla="*/ 527050 h 4087812"/>
                <a:gd name="connsiteX9" fmla="*/ 5329237 w 7467599"/>
                <a:gd name="connsiteY9" fmla="*/ 79375 h 4087812"/>
                <a:gd name="connsiteX10" fmla="*/ 7015162 w 7467599"/>
                <a:gd name="connsiteY10" fmla="*/ 50800 h 4087812"/>
                <a:gd name="connsiteX11" fmla="*/ 7272337 w 7467599"/>
                <a:gd name="connsiteY11" fmla="*/ 107950 h 4087812"/>
                <a:gd name="connsiteX12" fmla="*/ 7329487 w 7467599"/>
                <a:gd name="connsiteY12" fmla="*/ 241300 h 4087812"/>
                <a:gd name="connsiteX13" fmla="*/ 7329487 w 7467599"/>
                <a:gd name="connsiteY13" fmla="*/ 1031875 h 4087812"/>
                <a:gd name="connsiteX14" fmla="*/ 7243762 w 7467599"/>
                <a:gd name="connsiteY14" fmla="*/ 1127125 h 4087812"/>
                <a:gd name="connsiteX15" fmla="*/ 7215187 w 7467599"/>
                <a:gd name="connsiteY15" fmla="*/ 1146175 h 4087812"/>
                <a:gd name="connsiteX16" fmla="*/ 5729287 w 7467599"/>
                <a:gd name="connsiteY16" fmla="*/ 1165225 h 4087812"/>
                <a:gd name="connsiteX17" fmla="*/ 5214937 w 7467599"/>
                <a:gd name="connsiteY17" fmla="*/ 1155700 h 4087812"/>
                <a:gd name="connsiteX18" fmla="*/ 4986337 w 7467599"/>
                <a:gd name="connsiteY18" fmla="*/ 1212850 h 4087812"/>
                <a:gd name="connsiteX19" fmla="*/ 4672012 w 7467599"/>
                <a:gd name="connsiteY19" fmla="*/ 1641475 h 4087812"/>
                <a:gd name="connsiteX20" fmla="*/ 3805237 w 7467599"/>
                <a:gd name="connsiteY20" fmla="*/ 2870200 h 4087812"/>
                <a:gd name="connsiteX21" fmla="*/ 3243262 w 7467599"/>
                <a:gd name="connsiteY21" fmla="*/ 3603625 h 4087812"/>
                <a:gd name="connsiteX22" fmla="*/ 2909887 w 7467599"/>
                <a:gd name="connsiteY22" fmla="*/ 3832225 h 4087812"/>
                <a:gd name="connsiteX23" fmla="*/ 2386012 w 7467599"/>
                <a:gd name="connsiteY23" fmla="*/ 4022725 h 4087812"/>
                <a:gd name="connsiteX24" fmla="*/ 1833562 w 7467599"/>
                <a:gd name="connsiteY24" fmla="*/ 4060825 h 4087812"/>
                <a:gd name="connsiteX25" fmla="*/ 461962 w 7467599"/>
                <a:gd name="connsiteY25" fmla="*/ 4051300 h 4087812"/>
                <a:gd name="connsiteX26" fmla="*/ 176212 w 7467599"/>
                <a:gd name="connsiteY26" fmla="*/ 4070350 h 4087812"/>
                <a:gd name="connsiteX27" fmla="*/ 61912 w 7467599"/>
                <a:gd name="connsiteY27" fmla="*/ 3946525 h 4087812"/>
                <a:gd name="connsiteX28" fmla="*/ 42862 w 7467599"/>
                <a:gd name="connsiteY28" fmla="*/ 3527425 h 4087812"/>
                <a:gd name="connsiteX29" fmla="*/ 42862 w 7467599"/>
                <a:gd name="connsiteY29" fmla="*/ 3051175 h 4087812"/>
                <a:gd name="connsiteX30" fmla="*/ 300037 w 7467599"/>
                <a:gd name="connsiteY30" fmla="*/ 2965450 h 4087812"/>
                <a:gd name="connsiteX31" fmla="*/ 500062 w 7467599"/>
                <a:gd name="connsiteY31" fmla="*/ 2955925 h 4087812"/>
                <a:gd name="connsiteX0" fmla="*/ 176212 w 7467599"/>
                <a:gd name="connsiteY0" fmla="*/ 2955925 h 4060825"/>
                <a:gd name="connsiteX1" fmla="*/ 1395412 w 7467599"/>
                <a:gd name="connsiteY1" fmla="*/ 2965450 h 4060825"/>
                <a:gd name="connsiteX2" fmla="*/ 1785937 w 7467599"/>
                <a:gd name="connsiteY2" fmla="*/ 2965450 h 4060825"/>
                <a:gd name="connsiteX3" fmla="*/ 2062162 w 7467599"/>
                <a:gd name="connsiteY3" fmla="*/ 2965450 h 4060825"/>
                <a:gd name="connsiteX4" fmla="*/ 2233612 w 7467599"/>
                <a:gd name="connsiteY4" fmla="*/ 2965450 h 4060825"/>
                <a:gd name="connsiteX5" fmla="*/ 2338387 w 7467599"/>
                <a:gd name="connsiteY5" fmla="*/ 2955925 h 4060825"/>
                <a:gd name="connsiteX6" fmla="*/ 2414587 w 7467599"/>
                <a:gd name="connsiteY6" fmla="*/ 2927350 h 4060825"/>
                <a:gd name="connsiteX7" fmla="*/ 2547937 w 7467599"/>
                <a:gd name="connsiteY7" fmla="*/ 2755900 h 4060825"/>
                <a:gd name="connsiteX8" fmla="*/ 4167187 w 7467599"/>
                <a:gd name="connsiteY8" fmla="*/ 527050 h 4060825"/>
                <a:gd name="connsiteX9" fmla="*/ 5329237 w 7467599"/>
                <a:gd name="connsiteY9" fmla="*/ 79375 h 4060825"/>
                <a:gd name="connsiteX10" fmla="*/ 7015162 w 7467599"/>
                <a:gd name="connsiteY10" fmla="*/ 50800 h 4060825"/>
                <a:gd name="connsiteX11" fmla="*/ 7272337 w 7467599"/>
                <a:gd name="connsiteY11" fmla="*/ 107950 h 4060825"/>
                <a:gd name="connsiteX12" fmla="*/ 7329487 w 7467599"/>
                <a:gd name="connsiteY12" fmla="*/ 241300 h 4060825"/>
                <a:gd name="connsiteX13" fmla="*/ 7329487 w 7467599"/>
                <a:gd name="connsiteY13" fmla="*/ 1031875 h 4060825"/>
                <a:gd name="connsiteX14" fmla="*/ 7243762 w 7467599"/>
                <a:gd name="connsiteY14" fmla="*/ 1127125 h 4060825"/>
                <a:gd name="connsiteX15" fmla="*/ 7215187 w 7467599"/>
                <a:gd name="connsiteY15" fmla="*/ 1146175 h 4060825"/>
                <a:gd name="connsiteX16" fmla="*/ 5729287 w 7467599"/>
                <a:gd name="connsiteY16" fmla="*/ 1165225 h 4060825"/>
                <a:gd name="connsiteX17" fmla="*/ 5214937 w 7467599"/>
                <a:gd name="connsiteY17" fmla="*/ 1155700 h 4060825"/>
                <a:gd name="connsiteX18" fmla="*/ 4986337 w 7467599"/>
                <a:gd name="connsiteY18" fmla="*/ 1212850 h 4060825"/>
                <a:gd name="connsiteX19" fmla="*/ 4672012 w 7467599"/>
                <a:gd name="connsiteY19" fmla="*/ 1641475 h 4060825"/>
                <a:gd name="connsiteX20" fmla="*/ 3805237 w 7467599"/>
                <a:gd name="connsiteY20" fmla="*/ 2870200 h 4060825"/>
                <a:gd name="connsiteX21" fmla="*/ 3243262 w 7467599"/>
                <a:gd name="connsiteY21" fmla="*/ 3603625 h 4060825"/>
                <a:gd name="connsiteX22" fmla="*/ 2909887 w 7467599"/>
                <a:gd name="connsiteY22" fmla="*/ 3832225 h 4060825"/>
                <a:gd name="connsiteX23" fmla="*/ 2386012 w 7467599"/>
                <a:gd name="connsiteY23" fmla="*/ 4022725 h 4060825"/>
                <a:gd name="connsiteX24" fmla="*/ 1833562 w 7467599"/>
                <a:gd name="connsiteY24" fmla="*/ 4060825 h 4060825"/>
                <a:gd name="connsiteX25" fmla="*/ 461962 w 7467599"/>
                <a:gd name="connsiteY25" fmla="*/ 4051300 h 4060825"/>
                <a:gd name="connsiteX26" fmla="*/ 132922 w 7467599"/>
                <a:gd name="connsiteY26" fmla="*/ 4002450 h 4060825"/>
                <a:gd name="connsiteX27" fmla="*/ 61912 w 7467599"/>
                <a:gd name="connsiteY27" fmla="*/ 3946525 h 4060825"/>
                <a:gd name="connsiteX28" fmla="*/ 42862 w 7467599"/>
                <a:gd name="connsiteY28" fmla="*/ 3527425 h 4060825"/>
                <a:gd name="connsiteX29" fmla="*/ 42862 w 7467599"/>
                <a:gd name="connsiteY29" fmla="*/ 3051175 h 4060825"/>
                <a:gd name="connsiteX30" fmla="*/ 300037 w 7467599"/>
                <a:gd name="connsiteY30" fmla="*/ 2965450 h 4060825"/>
                <a:gd name="connsiteX31" fmla="*/ 500062 w 7467599"/>
                <a:gd name="connsiteY31" fmla="*/ 2955925 h 4060825"/>
                <a:gd name="connsiteX0" fmla="*/ 137684 w 7429071"/>
                <a:gd name="connsiteY0" fmla="*/ 2955925 h 4060825"/>
                <a:gd name="connsiteX1" fmla="*/ 1356884 w 7429071"/>
                <a:gd name="connsiteY1" fmla="*/ 2965450 h 4060825"/>
                <a:gd name="connsiteX2" fmla="*/ 1747409 w 7429071"/>
                <a:gd name="connsiteY2" fmla="*/ 2965450 h 4060825"/>
                <a:gd name="connsiteX3" fmla="*/ 2023634 w 7429071"/>
                <a:gd name="connsiteY3" fmla="*/ 2965450 h 4060825"/>
                <a:gd name="connsiteX4" fmla="*/ 2195084 w 7429071"/>
                <a:gd name="connsiteY4" fmla="*/ 2965450 h 4060825"/>
                <a:gd name="connsiteX5" fmla="*/ 2299859 w 7429071"/>
                <a:gd name="connsiteY5" fmla="*/ 2955925 h 4060825"/>
                <a:gd name="connsiteX6" fmla="*/ 2376059 w 7429071"/>
                <a:gd name="connsiteY6" fmla="*/ 2927350 h 4060825"/>
                <a:gd name="connsiteX7" fmla="*/ 2509409 w 7429071"/>
                <a:gd name="connsiteY7" fmla="*/ 2755900 h 4060825"/>
                <a:gd name="connsiteX8" fmla="*/ 4128659 w 7429071"/>
                <a:gd name="connsiteY8" fmla="*/ 527050 h 4060825"/>
                <a:gd name="connsiteX9" fmla="*/ 5290709 w 7429071"/>
                <a:gd name="connsiteY9" fmla="*/ 79375 h 4060825"/>
                <a:gd name="connsiteX10" fmla="*/ 6976634 w 7429071"/>
                <a:gd name="connsiteY10" fmla="*/ 50800 h 4060825"/>
                <a:gd name="connsiteX11" fmla="*/ 7233809 w 7429071"/>
                <a:gd name="connsiteY11" fmla="*/ 107950 h 4060825"/>
                <a:gd name="connsiteX12" fmla="*/ 7290959 w 7429071"/>
                <a:gd name="connsiteY12" fmla="*/ 241300 h 4060825"/>
                <a:gd name="connsiteX13" fmla="*/ 7290959 w 7429071"/>
                <a:gd name="connsiteY13" fmla="*/ 1031875 h 4060825"/>
                <a:gd name="connsiteX14" fmla="*/ 7205234 w 7429071"/>
                <a:gd name="connsiteY14" fmla="*/ 1127125 h 4060825"/>
                <a:gd name="connsiteX15" fmla="*/ 7176659 w 7429071"/>
                <a:gd name="connsiteY15" fmla="*/ 1146175 h 4060825"/>
                <a:gd name="connsiteX16" fmla="*/ 5690759 w 7429071"/>
                <a:gd name="connsiteY16" fmla="*/ 1165225 h 4060825"/>
                <a:gd name="connsiteX17" fmla="*/ 5176409 w 7429071"/>
                <a:gd name="connsiteY17" fmla="*/ 1155700 h 4060825"/>
                <a:gd name="connsiteX18" fmla="*/ 4947809 w 7429071"/>
                <a:gd name="connsiteY18" fmla="*/ 1212850 h 4060825"/>
                <a:gd name="connsiteX19" fmla="*/ 4633484 w 7429071"/>
                <a:gd name="connsiteY19" fmla="*/ 1641475 h 4060825"/>
                <a:gd name="connsiteX20" fmla="*/ 3766709 w 7429071"/>
                <a:gd name="connsiteY20" fmla="*/ 2870200 h 4060825"/>
                <a:gd name="connsiteX21" fmla="*/ 3204734 w 7429071"/>
                <a:gd name="connsiteY21" fmla="*/ 3603625 h 4060825"/>
                <a:gd name="connsiteX22" fmla="*/ 2871359 w 7429071"/>
                <a:gd name="connsiteY22" fmla="*/ 3832225 h 4060825"/>
                <a:gd name="connsiteX23" fmla="*/ 2347484 w 7429071"/>
                <a:gd name="connsiteY23" fmla="*/ 4022725 h 4060825"/>
                <a:gd name="connsiteX24" fmla="*/ 1795034 w 7429071"/>
                <a:gd name="connsiteY24" fmla="*/ 4060825 h 4060825"/>
                <a:gd name="connsiteX25" fmla="*/ 423434 w 7429071"/>
                <a:gd name="connsiteY25" fmla="*/ 4051300 h 4060825"/>
                <a:gd name="connsiteX26" fmla="*/ 94394 w 7429071"/>
                <a:gd name="connsiteY26" fmla="*/ 4002450 h 4060825"/>
                <a:gd name="connsiteX27" fmla="*/ 23384 w 7429071"/>
                <a:gd name="connsiteY27" fmla="*/ 3946525 h 4060825"/>
                <a:gd name="connsiteX28" fmla="*/ 4334 w 7429071"/>
                <a:gd name="connsiteY28" fmla="*/ 3527425 h 4060825"/>
                <a:gd name="connsiteX29" fmla="*/ 49389 w 7429071"/>
                <a:gd name="connsiteY29" fmla="*/ 3012341 h 4060825"/>
                <a:gd name="connsiteX30" fmla="*/ 261509 w 7429071"/>
                <a:gd name="connsiteY30" fmla="*/ 2965450 h 4060825"/>
                <a:gd name="connsiteX31" fmla="*/ 461534 w 7429071"/>
                <a:gd name="connsiteY31" fmla="*/ 2955925 h 4060825"/>
                <a:gd name="connsiteX0" fmla="*/ 137684 w 7429071"/>
                <a:gd name="connsiteY0" fmla="*/ 2955925 h 4060825"/>
                <a:gd name="connsiteX1" fmla="*/ 1356884 w 7429071"/>
                <a:gd name="connsiteY1" fmla="*/ 2965450 h 4060825"/>
                <a:gd name="connsiteX2" fmla="*/ 1747409 w 7429071"/>
                <a:gd name="connsiteY2" fmla="*/ 2965450 h 4060825"/>
                <a:gd name="connsiteX3" fmla="*/ 2023634 w 7429071"/>
                <a:gd name="connsiteY3" fmla="*/ 2965450 h 4060825"/>
                <a:gd name="connsiteX4" fmla="*/ 2195084 w 7429071"/>
                <a:gd name="connsiteY4" fmla="*/ 2965450 h 4060825"/>
                <a:gd name="connsiteX5" fmla="*/ 2299859 w 7429071"/>
                <a:gd name="connsiteY5" fmla="*/ 2955925 h 4060825"/>
                <a:gd name="connsiteX6" fmla="*/ 2376059 w 7429071"/>
                <a:gd name="connsiteY6" fmla="*/ 2927350 h 4060825"/>
                <a:gd name="connsiteX7" fmla="*/ 2509409 w 7429071"/>
                <a:gd name="connsiteY7" fmla="*/ 2755900 h 4060825"/>
                <a:gd name="connsiteX8" fmla="*/ 4128659 w 7429071"/>
                <a:gd name="connsiteY8" fmla="*/ 527050 h 4060825"/>
                <a:gd name="connsiteX9" fmla="*/ 5290709 w 7429071"/>
                <a:gd name="connsiteY9" fmla="*/ 79375 h 4060825"/>
                <a:gd name="connsiteX10" fmla="*/ 6976634 w 7429071"/>
                <a:gd name="connsiteY10" fmla="*/ 50800 h 4060825"/>
                <a:gd name="connsiteX11" fmla="*/ 7233809 w 7429071"/>
                <a:gd name="connsiteY11" fmla="*/ 107950 h 4060825"/>
                <a:gd name="connsiteX12" fmla="*/ 7290959 w 7429071"/>
                <a:gd name="connsiteY12" fmla="*/ 241300 h 4060825"/>
                <a:gd name="connsiteX13" fmla="*/ 7290959 w 7429071"/>
                <a:gd name="connsiteY13" fmla="*/ 1031875 h 4060825"/>
                <a:gd name="connsiteX14" fmla="*/ 7205234 w 7429071"/>
                <a:gd name="connsiteY14" fmla="*/ 1127125 h 4060825"/>
                <a:gd name="connsiteX15" fmla="*/ 7176659 w 7429071"/>
                <a:gd name="connsiteY15" fmla="*/ 1146175 h 4060825"/>
                <a:gd name="connsiteX16" fmla="*/ 5690759 w 7429071"/>
                <a:gd name="connsiteY16" fmla="*/ 1165225 h 4060825"/>
                <a:gd name="connsiteX17" fmla="*/ 5176409 w 7429071"/>
                <a:gd name="connsiteY17" fmla="*/ 1155700 h 4060825"/>
                <a:gd name="connsiteX18" fmla="*/ 4909929 w 7429071"/>
                <a:gd name="connsiteY18" fmla="*/ 1257146 h 4060825"/>
                <a:gd name="connsiteX19" fmla="*/ 4633484 w 7429071"/>
                <a:gd name="connsiteY19" fmla="*/ 1641475 h 4060825"/>
                <a:gd name="connsiteX20" fmla="*/ 3766709 w 7429071"/>
                <a:gd name="connsiteY20" fmla="*/ 2870200 h 4060825"/>
                <a:gd name="connsiteX21" fmla="*/ 3204734 w 7429071"/>
                <a:gd name="connsiteY21" fmla="*/ 3603625 h 4060825"/>
                <a:gd name="connsiteX22" fmla="*/ 2871359 w 7429071"/>
                <a:gd name="connsiteY22" fmla="*/ 3832225 h 4060825"/>
                <a:gd name="connsiteX23" fmla="*/ 2347484 w 7429071"/>
                <a:gd name="connsiteY23" fmla="*/ 4022725 h 4060825"/>
                <a:gd name="connsiteX24" fmla="*/ 1795034 w 7429071"/>
                <a:gd name="connsiteY24" fmla="*/ 4060825 h 4060825"/>
                <a:gd name="connsiteX25" fmla="*/ 423434 w 7429071"/>
                <a:gd name="connsiteY25" fmla="*/ 4051300 h 4060825"/>
                <a:gd name="connsiteX26" fmla="*/ 94394 w 7429071"/>
                <a:gd name="connsiteY26" fmla="*/ 4002450 h 4060825"/>
                <a:gd name="connsiteX27" fmla="*/ 23384 w 7429071"/>
                <a:gd name="connsiteY27" fmla="*/ 3946525 h 4060825"/>
                <a:gd name="connsiteX28" fmla="*/ 4334 w 7429071"/>
                <a:gd name="connsiteY28" fmla="*/ 3527425 h 4060825"/>
                <a:gd name="connsiteX29" fmla="*/ 49389 w 7429071"/>
                <a:gd name="connsiteY29" fmla="*/ 3012341 h 4060825"/>
                <a:gd name="connsiteX30" fmla="*/ 261509 w 7429071"/>
                <a:gd name="connsiteY30" fmla="*/ 2965450 h 4060825"/>
                <a:gd name="connsiteX31" fmla="*/ 461534 w 7429071"/>
                <a:gd name="connsiteY31" fmla="*/ 2955925 h 4060825"/>
                <a:gd name="connsiteX0" fmla="*/ 137684 w 7424195"/>
                <a:gd name="connsiteY0" fmla="*/ 2955925 h 4060825"/>
                <a:gd name="connsiteX1" fmla="*/ 1356884 w 7424195"/>
                <a:gd name="connsiteY1" fmla="*/ 2965450 h 4060825"/>
                <a:gd name="connsiteX2" fmla="*/ 1747409 w 7424195"/>
                <a:gd name="connsiteY2" fmla="*/ 2965450 h 4060825"/>
                <a:gd name="connsiteX3" fmla="*/ 2023634 w 7424195"/>
                <a:gd name="connsiteY3" fmla="*/ 2965450 h 4060825"/>
                <a:gd name="connsiteX4" fmla="*/ 2195084 w 7424195"/>
                <a:gd name="connsiteY4" fmla="*/ 2965450 h 4060825"/>
                <a:gd name="connsiteX5" fmla="*/ 2299859 w 7424195"/>
                <a:gd name="connsiteY5" fmla="*/ 2955925 h 4060825"/>
                <a:gd name="connsiteX6" fmla="*/ 2376059 w 7424195"/>
                <a:gd name="connsiteY6" fmla="*/ 2927350 h 4060825"/>
                <a:gd name="connsiteX7" fmla="*/ 2509409 w 7424195"/>
                <a:gd name="connsiteY7" fmla="*/ 2755900 h 4060825"/>
                <a:gd name="connsiteX8" fmla="*/ 4128659 w 7424195"/>
                <a:gd name="connsiteY8" fmla="*/ 527050 h 4060825"/>
                <a:gd name="connsiteX9" fmla="*/ 5290709 w 7424195"/>
                <a:gd name="connsiteY9" fmla="*/ 79375 h 4060825"/>
                <a:gd name="connsiteX10" fmla="*/ 6976634 w 7424195"/>
                <a:gd name="connsiteY10" fmla="*/ 50800 h 4060825"/>
                <a:gd name="connsiteX11" fmla="*/ 7233809 w 7424195"/>
                <a:gd name="connsiteY11" fmla="*/ 107950 h 4060825"/>
                <a:gd name="connsiteX12" fmla="*/ 7290959 w 7424195"/>
                <a:gd name="connsiteY12" fmla="*/ 241300 h 4060825"/>
                <a:gd name="connsiteX13" fmla="*/ 7290959 w 7424195"/>
                <a:gd name="connsiteY13" fmla="*/ 1031875 h 4060825"/>
                <a:gd name="connsiteX14" fmla="*/ 7205234 w 7424195"/>
                <a:gd name="connsiteY14" fmla="*/ 1127125 h 4060825"/>
                <a:gd name="connsiteX15" fmla="*/ 7176659 w 7424195"/>
                <a:gd name="connsiteY15" fmla="*/ 1146175 h 4060825"/>
                <a:gd name="connsiteX16" fmla="*/ 5720019 w 7424195"/>
                <a:gd name="connsiteY16" fmla="*/ 1122131 h 4060825"/>
                <a:gd name="connsiteX17" fmla="*/ 5176409 w 7424195"/>
                <a:gd name="connsiteY17" fmla="*/ 1155700 h 4060825"/>
                <a:gd name="connsiteX18" fmla="*/ 4909929 w 7424195"/>
                <a:gd name="connsiteY18" fmla="*/ 1257146 h 4060825"/>
                <a:gd name="connsiteX19" fmla="*/ 4633484 w 7424195"/>
                <a:gd name="connsiteY19" fmla="*/ 1641475 h 4060825"/>
                <a:gd name="connsiteX20" fmla="*/ 3766709 w 7424195"/>
                <a:gd name="connsiteY20" fmla="*/ 2870200 h 4060825"/>
                <a:gd name="connsiteX21" fmla="*/ 3204734 w 7424195"/>
                <a:gd name="connsiteY21" fmla="*/ 3603625 h 4060825"/>
                <a:gd name="connsiteX22" fmla="*/ 2871359 w 7424195"/>
                <a:gd name="connsiteY22" fmla="*/ 3832225 h 4060825"/>
                <a:gd name="connsiteX23" fmla="*/ 2347484 w 7424195"/>
                <a:gd name="connsiteY23" fmla="*/ 4022725 h 4060825"/>
                <a:gd name="connsiteX24" fmla="*/ 1795034 w 7424195"/>
                <a:gd name="connsiteY24" fmla="*/ 4060825 h 4060825"/>
                <a:gd name="connsiteX25" fmla="*/ 423434 w 7424195"/>
                <a:gd name="connsiteY25" fmla="*/ 4051300 h 4060825"/>
                <a:gd name="connsiteX26" fmla="*/ 94394 w 7424195"/>
                <a:gd name="connsiteY26" fmla="*/ 4002450 h 4060825"/>
                <a:gd name="connsiteX27" fmla="*/ 23384 w 7424195"/>
                <a:gd name="connsiteY27" fmla="*/ 3946525 h 4060825"/>
                <a:gd name="connsiteX28" fmla="*/ 4334 w 7424195"/>
                <a:gd name="connsiteY28" fmla="*/ 3527425 h 4060825"/>
                <a:gd name="connsiteX29" fmla="*/ 49389 w 7424195"/>
                <a:gd name="connsiteY29" fmla="*/ 3012341 h 4060825"/>
                <a:gd name="connsiteX30" fmla="*/ 261509 w 7424195"/>
                <a:gd name="connsiteY30" fmla="*/ 2965450 h 4060825"/>
                <a:gd name="connsiteX31" fmla="*/ 461534 w 7424195"/>
                <a:gd name="connsiteY31" fmla="*/ 2955925 h 4060825"/>
                <a:gd name="connsiteX0" fmla="*/ 137684 w 7317705"/>
                <a:gd name="connsiteY0" fmla="*/ 2955925 h 4060825"/>
                <a:gd name="connsiteX1" fmla="*/ 1356884 w 7317705"/>
                <a:gd name="connsiteY1" fmla="*/ 2965450 h 4060825"/>
                <a:gd name="connsiteX2" fmla="*/ 1747409 w 7317705"/>
                <a:gd name="connsiteY2" fmla="*/ 2965450 h 4060825"/>
                <a:gd name="connsiteX3" fmla="*/ 2023634 w 7317705"/>
                <a:gd name="connsiteY3" fmla="*/ 2965450 h 4060825"/>
                <a:gd name="connsiteX4" fmla="*/ 2195084 w 7317705"/>
                <a:gd name="connsiteY4" fmla="*/ 2965450 h 4060825"/>
                <a:gd name="connsiteX5" fmla="*/ 2299859 w 7317705"/>
                <a:gd name="connsiteY5" fmla="*/ 2955925 h 4060825"/>
                <a:gd name="connsiteX6" fmla="*/ 2376059 w 7317705"/>
                <a:gd name="connsiteY6" fmla="*/ 2927350 h 4060825"/>
                <a:gd name="connsiteX7" fmla="*/ 2509409 w 7317705"/>
                <a:gd name="connsiteY7" fmla="*/ 2755900 h 4060825"/>
                <a:gd name="connsiteX8" fmla="*/ 4128659 w 7317705"/>
                <a:gd name="connsiteY8" fmla="*/ 527050 h 4060825"/>
                <a:gd name="connsiteX9" fmla="*/ 5290709 w 7317705"/>
                <a:gd name="connsiteY9" fmla="*/ 79375 h 4060825"/>
                <a:gd name="connsiteX10" fmla="*/ 6976634 w 7317705"/>
                <a:gd name="connsiteY10" fmla="*/ 50800 h 4060825"/>
                <a:gd name="connsiteX11" fmla="*/ 7233809 w 7317705"/>
                <a:gd name="connsiteY11" fmla="*/ 107950 h 4060825"/>
                <a:gd name="connsiteX12" fmla="*/ 7290959 w 7317705"/>
                <a:gd name="connsiteY12" fmla="*/ 241300 h 4060825"/>
                <a:gd name="connsiteX13" fmla="*/ 7290959 w 7317705"/>
                <a:gd name="connsiteY13" fmla="*/ 1031875 h 4060825"/>
                <a:gd name="connsiteX14" fmla="*/ 7205234 w 7317705"/>
                <a:gd name="connsiteY14" fmla="*/ 1127125 h 4060825"/>
                <a:gd name="connsiteX15" fmla="*/ 7070169 w 7317705"/>
                <a:gd name="connsiteY15" fmla="*/ 1122131 h 4060825"/>
                <a:gd name="connsiteX16" fmla="*/ 5720019 w 7317705"/>
                <a:gd name="connsiteY16" fmla="*/ 1122131 h 4060825"/>
                <a:gd name="connsiteX17" fmla="*/ 5176409 w 7317705"/>
                <a:gd name="connsiteY17" fmla="*/ 1155700 h 4060825"/>
                <a:gd name="connsiteX18" fmla="*/ 4909929 w 7317705"/>
                <a:gd name="connsiteY18" fmla="*/ 1257146 h 4060825"/>
                <a:gd name="connsiteX19" fmla="*/ 4633484 w 7317705"/>
                <a:gd name="connsiteY19" fmla="*/ 1641475 h 4060825"/>
                <a:gd name="connsiteX20" fmla="*/ 3766709 w 7317705"/>
                <a:gd name="connsiteY20" fmla="*/ 2870200 h 4060825"/>
                <a:gd name="connsiteX21" fmla="*/ 3204734 w 7317705"/>
                <a:gd name="connsiteY21" fmla="*/ 3603625 h 4060825"/>
                <a:gd name="connsiteX22" fmla="*/ 2871359 w 7317705"/>
                <a:gd name="connsiteY22" fmla="*/ 3832225 h 4060825"/>
                <a:gd name="connsiteX23" fmla="*/ 2347484 w 7317705"/>
                <a:gd name="connsiteY23" fmla="*/ 4022725 h 4060825"/>
                <a:gd name="connsiteX24" fmla="*/ 1795034 w 7317705"/>
                <a:gd name="connsiteY24" fmla="*/ 4060825 h 4060825"/>
                <a:gd name="connsiteX25" fmla="*/ 423434 w 7317705"/>
                <a:gd name="connsiteY25" fmla="*/ 4051300 h 4060825"/>
                <a:gd name="connsiteX26" fmla="*/ 94394 w 7317705"/>
                <a:gd name="connsiteY26" fmla="*/ 4002450 h 4060825"/>
                <a:gd name="connsiteX27" fmla="*/ 23384 w 7317705"/>
                <a:gd name="connsiteY27" fmla="*/ 3946525 h 4060825"/>
                <a:gd name="connsiteX28" fmla="*/ 4334 w 7317705"/>
                <a:gd name="connsiteY28" fmla="*/ 3527425 h 4060825"/>
                <a:gd name="connsiteX29" fmla="*/ 49389 w 7317705"/>
                <a:gd name="connsiteY29" fmla="*/ 3012341 h 4060825"/>
                <a:gd name="connsiteX30" fmla="*/ 261509 w 7317705"/>
                <a:gd name="connsiteY30" fmla="*/ 2965450 h 4060825"/>
                <a:gd name="connsiteX31" fmla="*/ 461534 w 7317705"/>
                <a:gd name="connsiteY31" fmla="*/ 2955925 h 4060825"/>
                <a:gd name="connsiteX0" fmla="*/ 137684 w 7317705"/>
                <a:gd name="connsiteY0" fmla="*/ 2955925 h 4064918"/>
                <a:gd name="connsiteX1" fmla="*/ 1356884 w 7317705"/>
                <a:gd name="connsiteY1" fmla="*/ 2965450 h 4064918"/>
                <a:gd name="connsiteX2" fmla="*/ 1747409 w 7317705"/>
                <a:gd name="connsiteY2" fmla="*/ 2965450 h 4064918"/>
                <a:gd name="connsiteX3" fmla="*/ 2023634 w 7317705"/>
                <a:gd name="connsiteY3" fmla="*/ 2965450 h 4064918"/>
                <a:gd name="connsiteX4" fmla="*/ 2195084 w 7317705"/>
                <a:gd name="connsiteY4" fmla="*/ 2965450 h 4064918"/>
                <a:gd name="connsiteX5" fmla="*/ 2299859 w 7317705"/>
                <a:gd name="connsiteY5" fmla="*/ 2955925 h 4064918"/>
                <a:gd name="connsiteX6" fmla="*/ 2376059 w 7317705"/>
                <a:gd name="connsiteY6" fmla="*/ 2927350 h 4064918"/>
                <a:gd name="connsiteX7" fmla="*/ 2509409 w 7317705"/>
                <a:gd name="connsiteY7" fmla="*/ 2755900 h 4064918"/>
                <a:gd name="connsiteX8" fmla="*/ 4128659 w 7317705"/>
                <a:gd name="connsiteY8" fmla="*/ 527050 h 4064918"/>
                <a:gd name="connsiteX9" fmla="*/ 5290709 w 7317705"/>
                <a:gd name="connsiteY9" fmla="*/ 79375 h 4064918"/>
                <a:gd name="connsiteX10" fmla="*/ 6976634 w 7317705"/>
                <a:gd name="connsiteY10" fmla="*/ 50800 h 4064918"/>
                <a:gd name="connsiteX11" fmla="*/ 7233809 w 7317705"/>
                <a:gd name="connsiteY11" fmla="*/ 107950 h 4064918"/>
                <a:gd name="connsiteX12" fmla="*/ 7290959 w 7317705"/>
                <a:gd name="connsiteY12" fmla="*/ 241300 h 4064918"/>
                <a:gd name="connsiteX13" fmla="*/ 7290959 w 7317705"/>
                <a:gd name="connsiteY13" fmla="*/ 1031875 h 4064918"/>
                <a:gd name="connsiteX14" fmla="*/ 7205234 w 7317705"/>
                <a:gd name="connsiteY14" fmla="*/ 1127125 h 4064918"/>
                <a:gd name="connsiteX15" fmla="*/ 7070169 w 7317705"/>
                <a:gd name="connsiteY15" fmla="*/ 1122131 h 4064918"/>
                <a:gd name="connsiteX16" fmla="*/ 5720019 w 7317705"/>
                <a:gd name="connsiteY16" fmla="*/ 1122131 h 4064918"/>
                <a:gd name="connsiteX17" fmla="*/ 5176409 w 7317705"/>
                <a:gd name="connsiteY17" fmla="*/ 1155700 h 4064918"/>
                <a:gd name="connsiteX18" fmla="*/ 4909929 w 7317705"/>
                <a:gd name="connsiteY18" fmla="*/ 1257146 h 4064918"/>
                <a:gd name="connsiteX19" fmla="*/ 4633484 w 7317705"/>
                <a:gd name="connsiteY19" fmla="*/ 1641475 h 4064918"/>
                <a:gd name="connsiteX20" fmla="*/ 3766709 w 7317705"/>
                <a:gd name="connsiteY20" fmla="*/ 2870200 h 4064918"/>
                <a:gd name="connsiteX21" fmla="*/ 3204734 w 7317705"/>
                <a:gd name="connsiteY21" fmla="*/ 3603625 h 4064918"/>
                <a:gd name="connsiteX22" fmla="*/ 2871359 w 7317705"/>
                <a:gd name="connsiteY22" fmla="*/ 3832225 h 4064918"/>
                <a:gd name="connsiteX23" fmla="*/ 2347484 w 7317705"/>
                <a:gd name="connsiteY23" fmla="*/ 4022725 h 4064918"/>
                <a:gd name="connsiteX24" fmla="*/ 1795034 w 7317705"/>
                <a:gd name="connsiteY24" fmla="*/ 4060825 h 4064918"/>
                <a:gd name="connsiteX25" fmla="*/ 423434 w 7317705"/>
                <a:gd name="connsiteY25" fmla="*/ 4051300 h 4064918"/>
                <a:gd name="connsiteX26" fmla="*/ 94394 w 7317705"/>
                <a:gd name="connsiteY26" fmla="*/ 4047456 h 4064918"/>
                <a:gd name="connsiteX27" fmla="*/ 23384 w 7317705"/>
                <a:gd name="connsiteY27" fmla="*/ 3946525 h 4064918"/>
                <a:gd name="connsiteX28" fmla="*/ 4334 w 7317705"/>
                <a:gd name="connsiteY28" fmla="*/ 3527425 h 4064918"/>
                <a:gd name="connsiteX29" fmla="*/ 49389 w 7317705"/>
                <a:gd name="connsiteY29" fmla="*/ 3012341 h 4064918"/>
                <a:gd name="connsiteX30" fmla="*/ 261509 w 7317705"/>
                <a:gd name="connsiteY30" fmla="*/ 2965450 h 4064918"/>
                <a:gd name="connsiteX31" fmla="*/ 461534 w 7317705"/>
                <a:gd name="connsiteY31" fmla="*/ 2955925 h 4064918"/>
                <a:gd name="connsiteX0" fmla="*/ 137684 w 7347581"/>
                <a:gd name="connsiteY0" fmla="*/ 2955925 h 4064918"/>
                <a:gd name="connsiteX1" fmla="*/ 1356884 w 7347581"/>
                <a:gd name="connsiteY1" fmla="*/ 2965450 h 4064918"/>
                <a:gd name="connsiteX2" fmla="*/ 1747409 w 7347581"/>
                <a:gd name="connsiteY2" fmla="*/ 2965450 h 4064918"/>
                <a:gd name="connsiteX3" fmla="*/ 2023634 w 7347581"/>
                <a:gd name="connsiteY3" fmla="*/ 2965450 h 4064918"/>
                <a:gd name="connsiteX4" fmla="*/ 2195084 w 7347581"/>
                <a:gd name="connsiteY4" fmla="*/ 2965450 h 4064918"/>
                <a:gd name="connsiteX5" fmla="*/ 2299859 w 7347581"/>
                <a:gd name="connsiteY5" fmla="*/ 2955925 h 4064918"/>
                <a:gd name="connsiteX6" fmla="*/ 2376059 w 7347581"/>
                <a:gd name="connsiteY6" fmla="*/ 2927350 h 4064918"/>
                <a:gd name="connsiteX7" fmla="*/ 2509409 w 7347581"/>
                <a:gd name="connsiteY7" fmla="*/ 2755900 h 4064918"/>
                <a:gd name="connsiteX8" fmla="*/ 4128659 w 7347581"/>
                <a:gd name="connsiteY8" fmla="*/ 527050 h 4064918"/>
                <a:gd name="connsiteX9" fmla="*/ 5290709 w 7347581"/>
                <a:gd name="connsiteY9" fmla="*/ 79375 h 4064918"/>
                <a:gd name="connsiteX10" fmla="*/ 6976634 w 7347581"/>
                <a:gd name="connsiteY10" fmla="*/ 50800 h 4064918"/>
                <a:gd name="connsiteX11" fmla="*/ 7295194 w 7347581"/>
                <a:gd name="connsiteY11" fmla="*/ 132020 h 4064918"/>
                <a:gd name="connsiteX12" fmla="*/ 7290959 w 7347581"/>
                <a:gd name="connsiteY12" fmla="*/ 241300 h 4064918"/>
                <a:gd name="connsiteX13" fmla="*/ 7290959 w 7347581"/>
                <a:gd name="connsiteY13" fmla="*/ 1031875 h 4064918"/>
                <a:gd name="connsiteX14" fmla="*/ 7205234 w 7347581"/>
                <a:gd name="connsiteY14" fmla="*/ 1127125 h 4064918"/>
                <a:gd name="connsiteX15" fmla="*/ 7070169 w 7347581"/>
                <a:gd name="connsiteY15" fmla="*/ 1122131 h 4064918"/>
                <a:gd name="connsiteX16" fmla="*/ 5720019 w 7347581"/>
                <a:gd name="connsiteY16" fmla="*/ 1122131 h 4064918"/>
                <a:gd name="connsiteX17" fmla="*/ 5176409 w 7347581"/>
                <a:gd name="connsiteY17" fmla="*/ 1155700 h 4064918"/>
                <a:gd name="connsiteX18" fmla="*/ 4909929 w 7347581"/>
                <a:gd name="connsiteY18" fmla="*/ 1257146 h 4064918"/>
                <a:gd name="connsiteX19" fmla="*/ 4633484 w 7347581"/>
                <a:gd name="connsiteY19" fmla="*/ 1641475 h 4064918"/>
                <a:gd name="connsiteX20" fmla="*/ 3766709 w 7347581"/>
                <a:gd name="connsiteY20" fmla="*/ 2870200 h 4064918"/>
                <a:gd name="connsiteX21" fmla="*/ 3204734 w 7347581"/>
                <a:gd name="connsiteY21" fmla="*/ 3603625 h 4064918"/>
                <a:gd name="connsiteX22" fmla="*/ 2871359 w 7347581"/>
                <a:gd name="connsiteY22" fmla="*/ 3832225 h 4064918"/>
                <a:gd name="connsiteX23" fmla="*/ 2347484 w 7347581"/>
                <a:gd name="connsiteY23" fmla="*/ 4022725 h 4064918"/>
                <a:gd name="connsiteX24" fmla="*/ 1795034 w 7347581"/>
                <a:gd name="connsiteY24" fmla="*/ 4060825 h 4064918"/>
                <a:gd name="connsiteX25" fmla="*/ 423434 w 7347581"/>
                <a:gd name="connsiteY25" fmla="*/ 4051300 h 4064918"/>
                <a:gd name="connsiteX26" fmla="*/ 94394 w 7347581"/>
                <a:gd name="connsiteY26" fmla="*/ 4047456 h 4064918"/>
                <a:gd name="connsiteX27" fmla="*/ 23384 w 7347581"/>
                <a:gd name="connsiteY27" fmla="*/ 3946525 h 4064918"/>
                <a:gd name="connsiteX28" fmla="*/ 4334 w 7347581"/>
                <a:gd name="connsiteY28" fmla="*/ 3527425 h 4064918"/>
                <a:gd name="connsiteX29" fmla="*/ 49389 w 7347581"/>
                <a:gd name="connsiteY29" fmla="*/ 3012341 h 4064918"/>
                <a:gd name="connsiteX30" fmla="*/ 261509 w 7347581"/>
                <a:gd name="connsiteY30" fmla="*/ 2965450 h 4064918"/>
                <a:gd name="connsiteX31" fmla="*/ 461534 w 7347581"/>
                <a:gd name="connsiteY31" fmla="*/ 2955925 h 4064918"/>
                <a:gd name="connsiteX0" fmla="*/ 137684 w 7317705"/>
                <a:gd name="connsiteY0" fmla="*/ 2955925 h 4064918"/>
                <a:gd name="connsiteX1" fmla="*/ 1356884 w 7317705"/>
                <a:gd name="connsiteY1" fmla="*/ 2965450 h 4064918"/>
                <a:gd name="connsiteX2" fmla="*/ 1747409 w 7317705"/>
                <a:gd name="connsiteY2" fmla="*/ 2965450 h 4064918"/>
                <a:gd name="connsiteX3" fmla="*/ 2023634 w 7317705"/>
                <a:gd name="connsiteY3" fmla="*/ 2965450 h 4064918"/>
                <a:gd name="connsiteX4" fmla="*/ 2195084 w 7317705"/>
                <a:gd name="connsiteY4" fmla="*/ 2965450 h 4064918"/>
                <a:gd name="connsiteX5" fmla="*/ 2299859 w 7317705"/>
                <a:gd name="connsiteY5" fmla="*/ 2955925 h 4064918"/>
                <a:gd name="connsiteX6" fmla="*/ 2376059 w 7317705"/>
                <a:gd name="connsiteY6" fmla="*/ 2927350 h 4064918"/>
                <a:gd name="connsiteX7" fmla="*/ 2509409 w 7317705"/>
                <a:gd name="connsiteY7" fmla="*/ 2755900 h 4064918"/>
                <a:gd name="connsiteX8" fmla="*/ 4128659 w 7317705"/>
                <a:gd name="connsiteY8" fmla="*/ 527050 h 4064918"/>
                <a:gd name="connsiteX9" fmla="*/ 5290709 w 7317705"/>
                <a:gd name="connsiteY9" fmla="*/ 79375 h 4064918"/>
                <a:gd name="connsiteX10" fmla="*/ 6976634 w 7317705"/>
                <a:gd name="connsiteY10" fmla="*/ 50800 h 4064918"/>
                <a:gd name="connsiteX11" fmla="*/ 7205184 w 7317705"/>
                <a:gd name="connsiteY11" fmla="*/ 87015 h 4064918"/>
                <a:gd name="connsiteX12" fmla="*/ 7290959 w 7317705"/>
                <a:gd name="connsiteY12" fmla="*/ 241300 h 4064918"/>
                <a:gd name="connsiteX13" fmla="*/ 7290959 w 7317705"/>
                <a:gd name="connsiteY13" fmla="*/ 1031875 h 4064918"/>
                <a:gd name="connsiteX14" fmla="*/ 7205234 w 7317705"/>
                <a:gd name="connsiteY14" fmla="*/ 1127125 h 4064918"/>
                <a:gd name="connsiteX15" fmla="*/ 7070169 w 7317705"/>
                <a:gd name="connsiteY15" fmla="*/ 1122131 h 4064918"/>
                <a:gd name="connsiteX16" fmla="*/ 5720019 w 7317705"/>
                <a:gd name="connsiteY16" fmla="*/ 1122131 h 4064918"/>
                <a:gd name="connsiteX17" fmla="*/ 5176409 w 7317705"/>
                <a:gd name="connsiteY17" fmla="*/ 1155700 h 4064918"/>
                <a:gd name="connsiteX18" fmla="*/ 4909929 w 7317705"/>
                <a:gd name="connsiteY18" fmla="*/ 1257146 h 4064918"/>
                <a:gd name="connsiteX19" fmla="*/ 4633484 w 7317705"/>
                <a:gd name="connsiteY19" fmla="*/ 1641475 h 4064918"/>
                <a:gd name="connsiteX20" fmla="*/ 3766709 w 7317705"/>
                <a:gd name="connsiteY20" fmla="*/ 2870200 h 4064918"/>
                <a:gd name="connsiteX21" fmla="*/ 3204734 w 7317705"/>
                <a:gd name="connsiteY21" fmla="*/ 3603625 h 4064918"/>
                <a:gd name="connsiteX22" fmla="*/ 2871359 w 7317705"/>
                <a:gd name="connsiteY22" fmla="*/ 3832225 h 4064918"/>
                <a:gd name="connsiteX23" fmla="*/ 2347484 w 7317705"/>
                <a:gd name="connsiteY23" fmla="*/ 4022725 h 4064918"/>
                <a:gd name="connsiteX24" fmla="*/ 1795034 w 7317705"/>
                <a:gd name="connsiteY24" fmla="*/ 4060825 h 4064918"/>
                <a:gd name="connsiteX25" fmla="*/ 423434 w 7317705"/>
                <a:gd name="connsiteY25" fmla="*/ 4051300 h 4064918"/>
                <a:gd name="connsiteX26" fmla="*/ 94394 w 7317705"/>
                <a:gd name="connsiteY26" fmla="*/ 4047456 h 4064918"/>
                <a:gd name="connsiteX27" fmla="*/ 23384 w 7317705"/>
                <a:gd name="connsiteY27" fmla="*/ 3946525 h 4064918"/>
                <a:gd name="connsiteX28" fmla="*/ 4334 w 7317705"/>
                <a:gd name="connsiteY28" fmla="*/ 3527425 h 4064918"/>
                <a:gd name="connsiteX29" fmla="*/ 49389 w 7317705"/>
                <a:gd name="connsiteY29" fmla="*/ 3012341 h 4064918"/>
                <a:gd name="connsiteX30" fmla="*/ 261509 w 7317705"/>
                <a:gd name="connsiteY30" fmla="*/ 2965450 h 4064918"/>
                <a:gd name="connsiteX31" fmla="*/ 461534 w 7317705"/>
                <a:gd name="connsiteY31" fmla="*/ 2955925 h 4064918"/>
                <a:gd name="connsiteX0" fmla="*/ 137684 w 7317705"/>
                <a:gd name="connsiteY0" fmla="*/ 2955925 h 4064918"/>
                <a:gd name="connsiteX1" fmla="*/ 1356884 w 7317705"/>
                <a:gd name="connsiteY1" fmla="*/ 2965450 h 4064918"/>
                <a:gd name="connsiteX2" fmla="*/ 1747409 w 7317705"/>
                <a:gd name="connsiteY2" fmla="*/ 2965450 h 4064918"/>
                <a:gd name="connsiteX3" fmla="*/ 2023634 w 7317705"/>
                <a:gd name="connsiteY3" fmla="*/ 2965450 h 4064918"/>
                <a:gd name="connsiteX4" fmla="*/ 2195084 w 7317705"/>
                <a:gd name="connsiteY4" fmla="*/ 2965450 h 4064918"/>
                <a:gd name="connsiteX5" fmla="*/ 2299859 w 7317705"/>
                <a:gd name="connsiteY5" fmla="*/ 2955925 h 4064918"/>
                <a:gd name="connsiteX6" fmla="*/ 2389649 w 7317705"/>
                <a:gd name="connsiteY6" fmla="*/ 2877325 h 4064918"/>
                <a:gd name="connsiteX7" fmla="*/ 2509409 w 7317705"/>
                <a:gd name="connsiteY7" fmla="*/ 2755900 h 4064918"/>
                <a:gd name="connsiteX8" fmla="*/ 4128659 w 7317705"/>
                <a:gd name="connsiteY8" fmla="*/ 527050 h 4064918"/>
                <a:gd name="connsiteX9" fmla="*/ 5290709 w 7317705"/>
                <a:gd name="connsiteY9" fmla="*/ 79375 h 4064918"/>
                <a:gd name="connsiteX10" fmla="*/ 6976634 w 7317705"/>
                <a:gd name="connsiteY10" fmla="*/ 50800 h 4064918"/>
                <a:gd name="connsiteX11" fmla="*/ 7205184 w 7317705"/>
                <a:gd name="connsiteY11" fmla="*/ 87015 h 4064918"/>
                <a:gd name="connsiteX12" fmla="*/ 7290959 w 7317705"/>
                <a:gd name="connsiteY12" fmla="*/ 241300 h 4064918"/>
                <a:gd name="connsiteX13" fmla="*/ 7290959 w 7317705"/>
                <a:gd name="connsiteY13" fmla="*/ 1031875 h 4064918"/>
                <a:gd name="connsiteX14" fmla="*/ 7205234 w 7317705"/>
                <a:gd name="connsiteY14" fmla="*/ 1127125 h 4064918"/>
                <a:gd name="connsiteX15" fmla="*/ 7070169 w 7317705"/>
                <a:gd name="connsiteY15" fmla="*/ 1122131 h 4064918"/>
                <a:gd name="connsiteX16" fmla="*/ 5720019 w 7317705"/>
                <a:gd name="connsiteY16" fmla="*/ 1122131 h 4064918"/>
                <a:gd name="connsiteX17" fmla="*/ 5176409 w 7317705"/>
                <a:gd name="connsiteY17" fmla="*/ 1155700 h 4064918"/>
                <a:gd name="connsiteX18" fmla="*/ 4909929 w 7317705"/>
                <a:gd name="connsiteY18" fmla="*/ 1257146 h 4064918"/>
                <a:gd name="connsiteX19" fmla="*/ 4633484 w 7317705"/>
                <a:gd name="connsiteY19" fmla="*/ 1641475 h 4064918"/>
                <a:gd name="connsiteX20" fmla="*/ 3766709 w 7317705"/>
                <a:gd name="connsiteY20" fmla="*/ 2870200 h 4064918"/>
                <a:gd name="connsiteX21" fmla="*/ 3204734 w 7317705"/>
                <a:gd name="connsiteY21" fmla="*/ 3603625 h 4064918"/>
                <a:gd name="connsiteX22" fmla="*/ 2871359 w 7317705"/>
                <a:gd name="connsiteY22" fmla="*/ 3832225 h 4064918"/>
                <a:gd name="connsiteX23" fmla="*/ 2347484 w 7317705"/>
                <a:gd name="connsiteY23" fmla="*/ 4022725 h 4064918"/>
                <a:gd name="connsiteX24" fmla="*/ 1795034 w 7317705"/>
                <a:gd name="connsiteY24" fmla="*/ 4060825 h 4064918"/>
                <a:gd name="connsiteX25" fmla="*/ 423434 w 7317705"/>
                <a:gd name="connsiteY25" fmla="*/ 4051300 h 4064918"/>
                <a:gd name="connsiteX26" fmla="*/ 94394 w 7317705"/>
                <a:gd name="connsiteY26" fmla="*/ 4047456 h 4064918"/>
                <a:gd name="connsiteX27" fmla="*/ 23384 w 7317705"/>
                <a:gd name="connsiteY27" fmla="*/ 3946525 h 4064918"/>
                <a:gd name="connsiteX28" fmla="*/ 4334 w 7317705"/>
                <a:gd name="connsiteY28" fmla="*/ 3527425 h 4064918"/>
                <a:gd name="connsiteX29" fmla="*/ 49389 w 7317705"/>
                <a:gd name="connsiteY29" fmla="*/ 3012341 h 4064918"/>
                <a:gd name="connsiteX30" fmla="*/ 261509 w 7317705"/>
                <a:gd name="connsiteY30" fmla="*/ 2965450 h 4064918"/>
                <a:gd name="connsiteX31" fmla="*/ 461534 w 7317705"/>
                <a:gd name="connsiteY31" fmla="*/ 2955925 h 4064918"/>
                <a:gd name="connsiteX0" fmla="*/ 137684 w 7317705"/>
                <a:gd name="connsiteY0" fmla="*/ 2949889 h 4058882"/>
                <a:gd name="connsiteX1" fmla="*/ 1356884 w 7317705"/>
                <a:gd name="connsiteY1" fmla="*/ 2959414 h 4058882"/>
                <a:gd name="connsiteX2" fmla="*/ 1747409 w 7317705"/>
                <a:gd name="connsiteY2" fmla="*/ 2959414 h 4058882"/>
                <a:gd name="connsiteX3" fmla="*/ 2023634 w 7317705"/>
                <a:gd name="connsiteY3" fmla="*/ 2959414 h 4058882"/>
                <a:gd name="connsiteX4" fmla="*/ 2195084 w 7317705"/>
                <a:gd name="connsiteY4" fmla="*/ 2959414 h 4058882"/>
                <a:gd name="connsiteX5" fmla="*/ 2299859 w 7317705"/>
                <a:gd name="connsiteY5" fmla="*/ 2949889 h 4058882"/>
                <a:gd name="connsiteX6" fmla="*/ 2389649 w 7317705"/>
                <a:gd name="connsiteY6" fmla="*/ 2871289 h 4058882"/>
                <a:gd name="connsiteX7" fmla="*/ 2509409 w 7317705"/>
                <a:gd name="connsiteY7" fmla="*/ 2749864 h 4058882"/>
                <a:gd name="connsiteX8" fmla="*/ 4128659 w 7317705"/>
                <a:gd name="connsiteY8" fmla="*/ 521014 h 4058882"/>
                <a:gd name="connsiteX9" fmla="*/ 5290709 w 7317705"/>
                <a:gd name="connsiteY9" fmla="*/ 73339 h 4058882"/>
                <a:gd name="connsiteX10" fmla="*/ 6980159 w 7317705"/>
                <a:gd name="connsiteY10" fmla="*/ 80979 h 4058882"/>
                <a:gd name="connsiteX11" fmla="*/ 7205184 w 7317705"/>
                <a:gd name="connsiteY11" fmla="*/ 80979 h 4058882"/>
                <a:gd name="connsiteX12" fmla="*/ 7290959 w 7317705"/>
                <a:gd name="connsiteY12" fmla="*/ 235264 h 4058882"/>
                <a:gd name="connsiteX13" fmla="*/ 7290959 w 7317705"/>
                <a:gd name="connsiteY13" fmla="*/ 1025839 h 4058882"/>
                <a:gd name="connsiteX14" fmla="*/ 7205234 w 7317705"/>
                <a:gd name="connsiteY14" fmla="*/ 1121089 h 4058882"/>
                <a:gd name="connsiteX15" fmla="*/ 7070169 w 7317705"/>
                <a:gd name="connsiteY15" fmla="*/ 1116095 h 4058882"/>
                <a:gd name="connsiteX16" fmla="*/ 5720019 w 7317705"/>
                <a:gd name="connsiteY16" fmla="*/ 1116095 h 4058882"/>
                <a:gd name="connsiteX17" fmla="*/ 5176409 w 7317705"/>
                <a:gd name="connsiteY17" fmla="*/ 1149664 h 4058882"/>
                <a:gd name="connsiteX18" fmla="*/ 4909929 w 7317705"/>
                <a:gd name="connsiteY18" fmla="*/ 1251110 h 4058882"/>
                <a:gd name="connsiteX19" fmla="*/ 4633484 w 7317705"/>
                <a:gd name="connsiteY19" fmla="*/ 1635439 h 4058882"/>
                <a:gd name="connsiteX20" fmla="*/ 3766709 w 7317705"/>
                <a:gd name="connsiteY20" fmla="*/ 2864164 h 4058882"/>
                <a:gd name="connsiteX21" fmla="*/ 3204734 w 7317705"/>
                <a:gd name="connsiteY21" fmla="*/ 3597589 h 4058882"/>
                <a:gd name="connsiteX22" fmla="*/ 2871359 w 7317705"/>
                <a:gd name="connsiteY22" fmla="*/ 3826189 h 4058882"/>
                <a:gd name="connsiteX23" fmla="*/ 2347484 w 7317705"/>
                <a:gd name="connsiteY23" fmla="*/ 4016689 h 4058882"/>
                <a:gd name="connsiteX24" fmla="*/ 1795034 w 7317705"/>
                <a:gd name="connsiteY24" fmla="*/ 4054789 h 4058882"/>
                <a:gd name="connsiteX25" fmla="*/ 423434 w 7317705"/>
                <a:gd name="connsiteY25" fmla="*/ 4045264 h 4058882"/>
                <a:gd name="connsiteX26" fmla="*/ 94394 w 7317705"/>
                <a:gd name="connsiteY26" fmla="*/ 4041420 h 4058882"/>
                <a:gd name="connsiteX27" fmla="*/ 23384 w 7317705"/>
                <a:gd name="connsiteY27" fmla="*/ 3940489 h 4058882"/>
                <a:gd name="connsiteX28" fmla="*/ 4334 w 7317705"/>
                <a:gd name="connsiteY28" fmla="*/ 3521389 h 4058882"/>
                <a:gd name="connsiteX29" fmla="*/ 49389 w 7317705"/>
                <a:gd name="connsiteY29" fmla="*/ 3006305 h 4058882"/>
                <a:gd name="connsiteX30" fmla="*/ 261509 w 7317705"/>
                <a:gd name="connsiteY30" fmla="*/ 2959414 h 4058882"/>
                <a:gd name="connsiteX31" fmla="*/ 461534 w 7317705"/>
                <a:gd name="connsiteY31" fmla="*/ 2949889 h 4058882"/>
                <a:gd name="connsiteX0" fmla="*/ 137684 w 7317705"/>
                <a:gd name="connsiteY0" fmla="*/ 2897244 h 4006237"/>
                <a:gd name="connsiteX1" fmla="*/ 1356884 w 7317705"/>
                <a:gd name="connsiteY1" fmla="*/ 2906769 h 4006237"/>
                <a:gd name="connsiteX2" fmla="*/ 1747409 w 7317705"/>
                <a:gd name="connsiteY2" fmla="*/ 2906769 h 4006237"/>
                <a:gd name="connsiteX3" fmla="*/ 2023634 w 7317705"/>
                <a:gd name="connsiteY3" fmla="*/ 2906769 h 4006237"/>
                <a:gd name="connsiteX4" fmla="*/ 2195084 w 7317705"/>
                <a:gd name="connsiteY4" fmla="*/ 2906769 h 4006237"/>
                <a:gd name="connsiteX5" fmla="*/ 2299859 w 7317705"/>
                <a:gd name="connsiteY5" fmla="*/ 2897244 h 4006237"/>
                <a:gd name="connsiteX6" fmla="*/ 2389649 w 7317705"/>
                <a:gd name="connsiteY6" fmla="*/ 2818644 h 4006237"/>
                <a:gd name="connsiteX7" fmla="*/ 2509409 w 7317705"/>
                <a:gd name="connsiteY7" fmla="*/ 2697219 h 4006237"/>
                <a:gd name="connsiteX8" fmla="*/ 4128659 w 7317705"/>
                <a:gd name="connsiteY8" fmla="*/ 468369 h 4006237"/>
                <a:gd name="connsiteX9" fmla="*/ 5359979 w 7317705"/>
                <a:gd name="connsiteY9" fmla="*/ 73339 h 4006237"/>
                <a:gd name="connsiteX10" fmla="*/ 6980159 w 7317705"/>
                <a:gd name="connsiteY10" fmla="*/ 28334 h 4006237"/>
                <a:gd name="connsiteX11" fmla="*/ 7205184 w 7317705"/>
                <a:gd name="connsiteY11" fmla="*/ 28334 h 4006237"/>
                <a:gd name="connsiteX12" fmla="*/ 7290959 w 7317705"/>
                <a:gd name="connsiteY12" fmla="*/ 182619 h 4006237"/>
                <a:gd name="connsiteX13" fmla="*/ 7290959 w 7317705"/>
                <a:gd name="connsiteY13" fmla="*/ 973194 h 4006237"/>
                <a:gd name="connsiteX14" fmla="*/ 7205234 w 7317705"/>
                <a:gd name="connsiteY14" fmla="*/ 1068444 h 4006237"/>
                <a:gd name="connsiteX15" fmla="*/ 7070169 w 7317705"/>
                <a:gd name="connsiteY15" fmla="*/ 1063450 h 4006237"/>
                <a:gd name="connsiteX16" fmla="*/ 5720019 w 7317705"/>
                <a:gd name="connsiteY16" fmla="*/ 1063450 h 4006237"/>
                <a:gd name="connsiteX17" fmla="*/ 5176409 w 7317705"/>
                <a:gd name="connsiteY17" fmla="*/ 1097019 h 4006237"/>
                <a:gd name="connsiteX18" fmla="*/ 4909929 w 7317705"/>
                <a:gd name="connsiteY18" fmla="*/ 1198465 h 4006237"/>
                <a:gd name="connsiteX19" fmla="*/ 4633484 w 7317705"/>
                <a:gd name="connsiteY19" fmla="*/ 1582794 h 4006237"/>
                <a:gd name="connsiteX20" fmla="*/ 3766709 w 7317705"/>
                <a:gd name="connsiteY20" fmla="*/ 2811519 h 4006237"/>
                <a:gd name="connsiteX21" fmla="*/ 3204734 w 7317705"/>
                <a:gd name="connsiteY21" fmla="*/ 3544944 h 4006237"/>
                <a:gd name="connsiteX22" fmla="*/ 2871359 w 7317705"/>
                <a:gd name="connsiteY22" fmla="*/ 3773544 h 4006237"/>
                <a:gd name="connsiteX23" fmla="*/ 2347484 w 7317705"/>
                <a:gd name="connsiteY23" fmla="*/ 3964044 h 4006237"/>
                <a:gd name="connsiteX24" fmla="*/ 1795034 w 7317705"/>
                <a:gd name="connsiteY24" fmla="*/ 4002144 h 4006237"/>
                <a:gd name="connsiteX25" fmla="*/ 423434 w 7317705"/>
                <a:gd name="connsiteY25" fmla="*/ 3992619 h 4006237"/>
                <a:gd name="connsiteX26" fmla="*/ 94394 w 7317705"/>
                <a:gd name="connsiteY26" fmla="*/ 3988775 h 4006237"/>
                <a:gd name="connsiteX27" fmla="*/ 23384 w 7317705"/>
                <a:gd name="connsiteY27" fmla="*/ 3887844 h 4006237"/>
                <a:gd name="connsiteX28" fmla="*/ 4334 w 7317705"/>
                <a:gd name="connsiteY28" fmla="*/ 3468744 h 4006237"/>
                <a:gd name="connsiteX29" fmla="*/ 49389 w 7317705"/>
                <a:gd name="connsiteY29" fmla="*/ 2953660 h 4006237"/>
                <a:gd name="connsiteX30" fmla="*/ 261509 w 7317705"/>
                <a:gd name="connsiteY30" fmla="*/ 2906769 h 4006237"/>
                <a:gd name="connsiteX31" fmla="*/ 461534 w 7317705"/>
                <a:gd name="connsiteY31" fmla="*/ 2897244 h 4006237"/>
                <a:gd name="connsiteX0" fmla="*/ 137684 w 7317705"/>
                <a:gd name="connsiteY0" fmla="*/ 2894624 h 4003617"/>
                <a:gd name="connsiteX1" fmla="*/ 1356884 w 7317705"/>
                <a:gd name="connsiteY1" fmla="*/ 2904149 h 4003617"/>
                <a:gd name="connsiteX2" fmla="*/ 1747409 w 7317705"/>
                <a:gd name="connsiteY2" fmla="*/ 2904149 h 4003617"/>
                <a:gd name="connsiteX3" fmla="*/ 2023634 w 7317705"/>
                <a:gd name="connsiteY3" fmla="*/ 2904149 h 4003617"/>
                <a:gd name="connsiteX4" fmla="*/ 2195084 w 7317705"/>
                <a:gd name="connsiteY4" fmla="*/ 2904149 h 4003617"/>
                <a:gd name="connsiteX5" fmla="*/ 2299859 w 7317705"/>
                <a:gd name="connsiteY5" fmla="*/ 2894624 h 4003617"/>
                <a:gd name="connsiteX6" fmla="*/ 2389649 w 7317705"/>
                <a:gd name="connsiteY6" fmla="*/ 2816024 h 4003617"/>
                <a:gd name="connsiteX7" fmla="*/ 2509409 w 7317705"/>
                <a:gd name="connsiteY7" fmla="*/ 2694599 h 4003617"/>
                <a:gd name="connsiteX8" fmla="*/ 4128659 w 7317705"/>
                <a:gd name="connsiteY8" fmla="*/ 465749 h 4003617"/>
                <a:gd name="connsiteX9" fmla="*/ 5359979 w 7317705"/>
                <a:gd name="connsiteY9" fmla="*/ 70719 h 4003617"/>
                <a:gd name="connsiteX10" fmla="*/ 6980159 w 7317705"/>
                <a:gd name="connsiteY10" fmla="*/ 25714 h 4003617"/>
                <a:gd name="connsiteX11" fmla="*/ 7205184 w 7317705"/>
                <a:gd name="connsiteY11" fmla="*/ 25714 h 4003617"/>
                <a:gd name="connsiteX12" fmla="*/ 7290959 w 7317705"/>
                <a:gd name="connsiteY12" fmla="*/ 179999 h 4003617"/>
                <a:gd name="connsiteX13" fmla="*/ 7290959 w 7317705"/>
                <a:gd name="connsiteY13" fmla="*/ 970574 h 4003617"/>
                <a:gd name="connsiteX14" fmla="*/ 7205234 w 7317705"/>
                <a:gd name="connsiteY14" fmla="*/ 1065824 h 4003617"/>
                <a:gd name="connsiteX15" fmla="*/ 7070169 w 7317705"/>
                <a:gd name="connsiteY15" fmla="*/ 1060830 h 4003617"/>
                <a:gd name="connsiteX16" fmla="*/ 5720019 w 7317705"/>
                <a:gd name="connsiteY16" fmla="*/ 1060830 h 4003617"/>
                <a:gd name="connsiteX17" fmla="*/ 5176409 w 7317705"/>
                <a:gd name="connsiteY17" fmla="*/ 1094399 h 4003617"/>
                <a:gd name="connsiteX18" fmla="*/ 4909929 w 7317705"/>
                <a:gd name="connsiteY18" fmla="*/ 1195845 h 4003617"/>
                <a:gd name="connsiteX19" fmla="*/ 4633484 w 7317705"/>
                <a:gd name="connsiteY19" fmla="*/ 1580174 h 4003617"/>
                <a:gd name="connsiteX20" fmla="*/ 3766709 w 7317705"/>
                <a:gd name="connsiteY20" fmla="*/ 2808899 h 4003617"/>
                <a:gd name="connsiteX21" fmla="*/ 3204734 w 7317705"/>
                <a:gd name="connsiteY21" fmla="*/ 3542324 h 4003617"/>
                <a:gd name="connsiteX22" fmla="*/ 2871359 w 7317705"/>
                <a:gd name="connsiteY22" fmla="*/ 3770924 h 4003617"/>
                <a:gd name="connsiteX23" fmla="*/ 2347484 w 7317705"/>
                <a:gd name="connsiteY23" fmla="*/ 3961424 h 4003617"/>
                <a:gd name="connsiteX24" fmla="*/ 1795034 w 7317705"/>
                <a:gd name="connsiteY24" fmla="*/ 3999524 h 4003617"/>
                <a:gd name="connsiteX25" fmla="*/ 423434 w 7317705"/>
                <a:gd name="connsiteY25" fmla="*/ 3989999 h 4003617"/>
                <a:gd name="connsiteX26" fmla="*/ 94394 w 7317705"/>
                <a:gd name="connsiteY26" fmla="*/ 3986155 h 4003617"/>
                <a:gd name="connsiteX27" fmla="*/ 23384 w 7317705"/>
                <a:gd name="connsiteY27" fmla="*/ 3885224 h 4003617"/>
                <a:gd name="connsiteX28" fmla="*/ 4334 w 7317705"/>
                <a:gd name="connsiteY28" fmla="*/ 3466124 h 4003617"/>
                <a:gd name="connsiteX29" fmla="*/ 49389 w 7317705"/>
                <a:gd name="connsiteY29" fmla="*/ 2951040 h 4003617"/>
                <a:gd name="connsiteX30" fmla="*/ 261509 w 7317705"/>
                <a:gd name="connsiteY30" fmla="*/ 2904149 h 4003617"/>
                <a:gd name="connsiteX31" fmla="*/ 461534 w 7317705"/>
                <a:gd name="connsiteY31" fmla="*/ 2894624 h 4003617"/>
                <a:gd name="connsiteX0" fmla="*/ 137684 w 7317705"/>
                <a:gd name="connsiteY0" fmla="*/ 2894624 h 4003617"/>
                <a:gd name="connsiteX1" fmla="*/ 1356884 w 7317705"/>
                <a:gd name="connsiteY1" fmla="*/ 2904149 h 4003617"/>
                <a:gd name="connsiteX2" fmla="*/ 1747409 w 7317705"/>
                <a:gd name="connsiteY2" fmla="*/ 2904149 h 4003617"/>
                <a:gd name="connsiteX3" fmla="*/ 2023634 w 7317705"/>
                <a:gd name="connsiteY3" fmla="*/ 2904149 h 4003617"/>
                <a:gd name="connsiteX4" fmla="*/ 2195084 w 7317705"/>
                <a:gd name="connsiteY4" fmla="*/ 2904149 h 4003617"/>
                <a:gd name="connsiteX5" fmla="*/ 2299859 w 7317705"/>
                <a:gd name="connsiteY5" fmla="*/ 2894624 h 4003617"/>
                <a:gd name="connsiteX6" fmla="*/ 2389649 w 7317705"/>
                <a:gd name="connsiteY6" fmla="*/ 2816024 h 4003617"/>
                <a:gd name="connsiteX7" fmla="*/ 2509409 w 7317705"/>
                <a:gd name="connsiteY7" fmla="*/ 2694599 h 4003617"/>
                <a:gd name="connsiteX8" fmla="*/ 4128659 w 7317705"/>
                <a:gd name="connsiteY8" fmla="*/ 465749 h 4003617"/>
                <a:gd name="connsiteX9" fmla="*/ 5359979 w 7317705"/>
                <a:gd name="connsiteY9" fmla="*/ 70719 h 4003617"/>
                <a:gd name="connsiteX10" fmla="*/ 6980159 w 7317705"/>
                <a:gd name="connsiteY10" fmla="*/ 25714 h 4003617"/>
                <a:gd name="connsiteX11" fmla="*/ 7205184 w 7317705"/>
                <a:gd name="connsiteY11" fmla="*/ 25714 h 4003617"/>
                <a:gd name="connsiteX12" fmla="*/ 7290959 w 7317705"/>
                <a:gd name="connsiteY12" fmla="*/ 179999 h 4003617"/>
                <a:gd name="connsiteX13" fmla="*/ 7290959 w 7317705"/>
                <a:gd name="connsiteY13" fmla="*/ 970574 h 4003617"/>
                <a:gd name="connsiteX14" fmla="*/ 7205234 w 7317705"/>
                <a:gd name="connsiteY14" fmla="*/ 1065824 h 4003617"/>
                <a:gd name="connsiteX15" fmla="*/ 7070169 w 7317705"/>
                <a:gd name="connsiteY15" fmla="*/ 1060830 h 4003617"/>
                <a:gd name="connsiteX16" fmla="*/ 5720019 w 7317705"/>
                <a:gd name="connsiteY16" fmla="*/ 1060830 h 4003617"/>
                <a:gd name="connsiteX17" fmla="*/ 5176409 w 7317705"/>
                <a:gd name="connsiteY17" fmla="*/ 1094399 h 4003617"/>
                <a:gd name="connsiteX18" fmla="*/ 4909929 w 7317705"/>
                <a:gd name="connsiteY18" fmla="*/ 1195845 h 4003617"/>
                <a:gd name="connsiteX19" fmla="*/ 4633484 w 7317705"/>
                <a:gd name="connsiteY19" fmla="*/ 1580174 h 4003617"/>
                <a:gd name="connsiteX20" fmla="*/ 3766709 w 7317705"/>
                <a:gd name="connsiteY20" fmla="*/ 2808899 h 4003617"/>
                <a:gd name="connsiteX21" fmla="*/ 3204734 w 7317705"/>
                <a:gd name="connsiteY21" fmla="*/ 3542324 h 4003617"/>
                <a:gd name="connsiteX22" fmla="*/ 2871359 w 7317705"/>
                <a:gd name="connsiteY22" fmla="*/ 3770924 h 4003617"/>
                <a:gd name="connsiteX23" fmla="*/ 2347484 w 7317705"/>
                <a:gd name="connsiteY23" fmla="*/ 3961424 h 4003617"/>
                <a:gd name="connsiteX24" fmla="*/ 1795034 w 7317705"/>
                <a:gd name="connsiteY24" fmla="*/ 3999524 h 4003617"/>
                <a:gd name="connsiteX25" fmla="*/ 423434 w 7317705"/>
                <a:gd name="connsiteY25" fmla="*/ 3989999 h 4003617"/>
                <a:gd name="connsiteX26" fmla="*/ 94394 w 7317705"/>
                <a:gd name="connsiteY26" fmla="*/ 3986155 h 4003617"/>
                <a:gd name="connsiteX27" fmla="*/ 23384 w 7317705"/>
                <a:gd name="connsiteY27" fmla="*/ 3885224 h 4003617"/>
                <a:gd name="connsiteX28" fmla="*/ 4334 w 7317705"/>
                <a:gd name="connsiteY28" fmla="*/ 3466124 h 4003617"/>
                <a:gd name="connsiteX29" fmla="*/ 49389 w 7317705"/>
                <a:gd name="connsiteY29" fmla="*/ 2951040 h 4003617"/>
                <a:gd name="connsiteX30" fmla="*/ 261509 w 7317705"/>
                <a:gd name="connsiteY30" fmla="*/ 2904149 h 4003617"/>
                <a:gd name="connsiteX31" fmla="*/ 461534 w 7317705"/>
                <a:gd name="connsiteY31" fmla="*/ 2894624 h 4003617"/>
                <a:gd name="connsiteX0" fmla="*/ 137684 w 7317705"/>
                <a:gd name="connsiteY0" fmla="*/ 2894624 h 4003617"/>
                <a:gd name="connsiteX1" fmla="*/ 1356884 w 7317705"/>
                <a:gd name="connsiteY1" fmla="*/ 2904149 h 4003617"/>
                <a:gd name="connsiteX2" fmla="*/ 1747409 w 7317705"/>
                <a:gd name="connsiteY2" fmla="*/ 2904149 h 4003617"/>
                <a:gd name="connsiteX3" fmla="*/ 2023634 w 7317705"/>
                <a:gd name="connsiteY3" fmla="*/ 2904149 h 4003617"/>
                <a:gd name="connsiteX4" fmla="*/ 2195084 w 7317705"/>
                <a:gd name="connsiteY4" fmla="*/ 2904149 h 4003617"/>
                <a:gd name="connsiteX5" fmla="*/ 2299859 w 7317705"/>
                <a:gd name="connsiteY5" fmla="*/ 2894624 h 4003617"/>
                <a:gd name="connsiteX6" fmla="*/ 2389649 w 7317705"/>
                <a:gd name="connsiteY6" fmla="*/ 2816024 h 4003617"/>
                <a:gd name="connsiteX7" fmla="*/ 2509409 w 7317705"/>
                <a:gd name="connsiteY7" fmla="*/ 2694599 h 4003617"/>
                <a:gd name="connsiteX8" fmla="*/ 4128659 w 7317705"/>
                <a:gd name="connsiteY8" fmla="*/ 465749 h 4003617"/>
                <a:gd name="connsiteX9" fmla="*/ 5359979 w 7317705"/>
                <a:gd name="connsiteY9" fmla="*/ 70719 h 4003617"/>
                <a:gd name="connsiteX10" fmla="*/ 6980159 w 7317705"/>
                <a:gd name="connsiteY10" fmla="*/ 25714 h 4003617"/>
                <a:gd name="connsiteX11" fmla="*/ 7205184 w 7317705"/>
                <a:gd name="connsiteY11" fmla="*/ 25714 h 4003617"/>
                <a:gd name="connsiteX12" fmla="*/ 7290959 w 7317705"/>
                <a:gd name="connsiteY12" fmla="*/ 179999 h 4003617"/>
                <a:gd name="connsiteX13" fmla="*/ 7290959 w 7317705"/>
                <a:gd name="connsiteY13" fmla="*/ 970574 h 4003617"/>
                <a:gd name="connsiteX14" fmla="*/ 7205234 w 7317705"/>
                <a:gd name="connsiteY14" fmla="*/ 1065824 h 4003617"/>
                <a:gd name="connsiteX15" fmla="*/ 7070169 w 7317705"/>
                <a:gd name="connsiteY15" fmla="*/ 1060830 h 4003617"/>
                <a:gd name="connsiteX16" fmla="*/ 5720019 w 7317705"/>
                <a:gd name="connsiteY16" fmla="*/ 1060830 h 4003617"/>
                <a:gd name="connsiteX17" fmla="*/ 5176409 w 7317705"/>
                <a:gd name="connsiteY17" fmla="*/ 1094399 h 4003617"/>
                <a:gd name="connsiteX18" fmla="*/ 4909929 w 7317705"/>
                <a:gd name="connsiteY18" fmla="*/ 1195845 h 4003617"/>
                <a:gd name="connsiteX19" fmla="*/ 4633484 w 7317705"/>
                <a:gd name="connsiteY19" fmla="*/ 1580174 h 4003617"/>
                <a:gd name="connsiteX20" fmla="*/ 3766709 w 7317705"/>
                <a:gd name="connsiteY20" fmla="*/ 2808899 h 4003617"/>
                <a:gd name="connsiteX21" fmla="*/ 3204734 w 7317705"/>
                <a:gd name="connsiteY21" fmla="*/ 3542324 h 4003617"/>
                <a:gd name="connsiteX22" fmla="*/ 2871359 w 7317705"/>
                <a:gd name="connsiteY22" fmla="*/ 3770924 h 4003617"/>
                <a:gd name="connsiteX23" fmla="*/ 2347484 w 7317705"/>
                <a:gd name="connsiteY23" fmla="*/ 3961424 h 4003617"/>
                <a:gd name="connsiteX24" fmla="*/ 1759579 w 7317705"/>
                <a:gd name="connsiteY24" fmla="*/ 3986154 h 4003617"/>
                <a:gd name="connsiteX25" fmla="*/ 423434 w 7317705"/>
                <a:gd name="connsiteY25" fmla="*/ 3989999 h 4003617"/>
                <a:gd name="connsiteX26" fmla="*/ 94394 w 7317705"/>
                <a:gd name="connsiteY26" fmla="*/ 3986155 h 4003617"/>
                <a:gd name="connsiteX27" fmla="*/ 23384 w 7317705"/>
                <a:gd name="connsiteY27" fmla="*/ 3885224 h 4003617"/>
                <a:gd name="connsiteX28" fmla="*/ 4334 w 7317705"/>
                <a:gd name="connsiteY28" fmla="*/ 3466124 h 4003617"/>
                <a:gd name="connsiteX29" fmla="*/ 49389 w 7317705"/>
                <a:gd name="connsiteY29" fmla="*/ 2951040 h 4003617"/>
                <a:gd name="connsiteX30" fmla="*/ 261509 w 7317705"/>
                <a:gd name="connsiteY30" fmla="*/ 2904149 h 4003617"/>
                <a:gd name="connsiteX31" fmla="*/ 461534 w 7317705"/>
                <a:gd name="connsiteY31" fmla="*/ 2894624 h 4003617"/>
                <a:gd name="connsiteX0" fmla="*/ 137684 w 7317705"/>
                <a:gd name="connsiteY0" fmla="*/ 2894624 h 4003617"/>
                <a:gd name="connsiteX1" fmla="*/ 1356884 w 7317705"/>
                <a:gd name="connsiteY1" fmla="*/ 2904149 h 4003617"/>
                <a:gd name="connsiteX2" fmla="*/ 1747409 w 7317705"/>
                <a:gd name="connsiteY2" fmla="*/ 2904149 h 4003617"/>
                <a:gd name="connsiteX3" fmla="*/ 2023634 w 7317705"/>
                <a:gd name="connsiteY3" fmla="*/ 2904149 h 4003617"/>
                <a:gd name="connsiteX4" fmla="*/ 2195084 w 7317705"/>
                <a:gd name="connsiteY4" fmla="*/ 2904149 h 4003617"/>
                <a:gd name="connsiteX5" fmla="*/ 2299859 w 7317705"/>
                <a:gd name="connsiteY5" fmla="*/ 2894624 h 4003617"/>
                <a:gd name="connsiteX6" fmla="*/ 2389649 w 7317705"/>
                <a:gd name="connsiteY6" fmla="*/ 2816024 h 4003617"/>
                <a:gd name="connsiteX7" fmla="*/ 2509409 w 7317705"/>
                <a:gd name="connsiteY7" fmla="*/ 2694599 h 4003617"/>
                <a:gd name="connsiteX8" fmla="*/ 4128659 w 7317705"/>
                <a:gd name="connsiteY8" fmla="*/ 465749 h 4003617"/>
                <a:gd name="connsiteX9" fmla="*/ 5359979 w 7317705"/>
                <a:gd name="connsiteY9" fmla="*/ 70719 h 4003617"/>
                <a:gd name="connsiteX10" fmla="*/ 6980159 w 7317705"/>
                <a:gd name="connsiteY10" fmla="*/ 25714 h 4003617"/>
                <a:gd name="connsiteX11" fmla="*/ 7205184 w 7317705"/>
                <a:gd name="connsiteY11" fmla="*/ 25714 h 4003617"/>
                <a:gd name="connsiteX12" fmla="*/ 7290959 w 7317705"/>
                <a:gd name="connsiteY12" fmla="*/ 179999 h 4003617"/>
                <a:gd name="connsiteX13" fmla="*/ 7290959 w 7317705"/>
                <a:gd name="connsiteY13" fmla="*/ 970574 h 4003617"/>
                <a:gd name="connsiteX14" fmla="*/ 7205234 w 7317705"/>
                <a:gd name="connsiteY14" fmla="*/ 1065824 h 4003617"/>
                <a:gd name="connsiteX15" fmla="*/ 7070169 w 7317705"/>
                <a:gd name="connsiteY15" fmla="*/ 1060830 h 4003617"/>
                <a:gd name="connsiteX16" fmla="*/ 5720019 w 7317705"/>
                <a:gd name="connsiteY16" fmla="*/ 1060830 h 4003617"/>
                <a:gd name="connsiteX17" fmla="*/ 5176409 w 7317705"/>
                <a:gd name="connsiteY17" fmla="*/ 1094399 h 4003617"/>
                <a:gd name="connsiteX18" fmla="*/ 4909929 w 7317705"/>
                <a:gd name="connsiteY18" fmla="*/ 1195845 h 4003617"/>
                <a:gd name="connsiteX19" fmla="*/ 4633484 w 7317705"/>
                <a:gd name="connsiteY19" fmla="*/ 1580174 h 4003617"/>
                <a:gd name="connsiteX20" fmla="*/ 3766709 w 7317705"/>
                <a:gd name="connsiteY20" fmla="*/ 2808899 h 4003617"/>
                <a:gd name="connsiteX21" fmla="*/ 3204734 w 7317705"/>
                <a:gd name="connsiteY21" fmla="*/ 3542324 h 4003617"/>
                <a:gd name="connsiteX22" fmla="*/ 2871359 w 7317705"/>
                <a:gd name="connsiteY22" fmla="*/ 3770924 h 4003617"/>
                <a:gd name="connsiteX23" fmla="*/ 2347484 w 7317705"/>
                <a:gd name="connsiteY23" fmla="*/ 3961424 h 4003617"/>
                <a:gd name="connsiteX24" fmla="*/ 1759579 w 7317705"/>
                <a:gd name="connsiteY24" fmla="*/ 3986154 h 4003617"/>
                <a:gd name="connsiteX25" fmla="*/ 423434 w 7317705"/>
                <a:gd name="connsiteY25" fmla="*/ 3989999 h 4003617"/>
                <a:gd name="connsiteX26" fmla="*/ 94394 w 7317705"/>
                <a:gd name="connsiteY26" fmla="*/ 3986155 h 4003617"/>
                <a:gd name="connsiteX27" fmla="*/ 23384 w 7317705"/>
                <a:gd name="connsiteY27" fmla="*/ 3885224 h 4003617"/>
                <a:gd name="connsiteX28" fmla="*/ 4334 w 7317705"/>
                <a:gd name="connsiteY28" fmla="*/ 3466124 h 4003617"/>
                <a:gd name="connsiteX29" fmla="*/ 49389 w 7317705"/>
                <a:gd name="connsiteY29" fmla="*/ 2951040 h 4003617"/>
                <a:gd name="connsiteX30" fmla="*/ 261509 w 7317705"/>
                <a:gd name="connsiteY30" fmla="*/ 2904149 h 4003617"/>
                <a:gd name="connsiteX31" fmla="*/ 461534 w 7317705"/>
                <a:gd name="connsiteY31" fmla="*/ 2894624 h 4003617"/>
                <a:gd name="connsiteX0" fmla="*/ 137684 w 7317705"/>
                <a:gd name="connsiteY0" fmla="*/ 2894624 h 4007271"/>
                <a:gd name="connsiteX1" fmla="*/ 1356884 w 7317705"/>
                <a:gd name="connsiteY1" fmla="*/ 2904149 h 4007271"/>
                <a:gd name="connsiteX2" fmla="*/ 1747409 w 7317705"/>
                <a:gd name="connsiteY2" fmla="*/ 2904149 h 4007271"/>
                <a:gd name="connsiteX3" fmla="*/ 2023634 w 7317705"/>
                <a:gd name="connsiteY3" fmla="*/ 2904149 h 4007271"/>
                <a:gd name="connsiteX4" fmla="*/ 2195084 w 7317705"/>
                <a:gd name="connsiteY4" fmla="*/ 2904149 h 4007271"/>
                <a:gd name="connsiteX5" fmla="*/ 2299859 w 7317705"/>
                <a:gd name="connsiteY5" fmla="*/ 2894624 h 4007271"/>
                <a:gd name="connsiteX6" fmla="*/ 2389649 w 7317705"/>
                <a:gd name="connsiteY6" fmla="*/ 2816024 h 4007271"/>
                <a:gd name="connsiteX7" fmla="*/ 2509409 w 7317705"/>
                <a:gd name="connsiteY7" fmla="*/ 2694599 h 4007271"/>
                <a:gd name="connsiteX8" fmla="*/ 4128659 w 7317705"/>
                <a:gd name="connsiteY8" fmla="*/ 465749 h 4007271"/>
                <a:gd name="connsiteX9" fmla="*/ 5359979 w 7317705"/>
                <a:gd name="connsiteY9" fmla="*/ 70719 h 4007271"/>
                <a:gd name="connsiteX10" fmla="*/ 6980159 w 7317705"/>
                <a:gd name="connsiteY10" fmla="*/ 25714 h 4007271"/>
                <a:gd name="connsiteX11" fmla="*/ 7205184 w 7317705"/>
                <a:gd name="connsiteY11" fmla="*/ 25714 h 4007271"/>
                <a:gd name="connsiteX12" fmla="*/ 7290959 w 7317705"/>
                <a:gd name="connsiteY12" fmla="*/ 179999 h 4007271"/>
                <a:gd name="connsiteX13" fmla="*/ 7290959 w 7317705"/>
                <a:gd name="connsiteY13" fmla="*/ 970574 h 4007271"/>
                <a:gd name="connsiteX14" fmla="*/ 7205234 w 7317705"/>
                <a:gd name="connsiteY14" fmla="*/ 1065824 h 4007271"/>
                <a:gd name="connsiteX15" fmla="*/ 7070169 w 7317705"/>
                <a:gd name="connsiteY15" fmla="*/ 1060830 h 4007271"/>
                <a:gd name="connsiteX16" fmla="*/ 5720019 w 7317705"/>
                <a:gd name="connsiteY16" fmla="*/ 1060830 h 4007271"/>
                <a:gd name="connsiteX17" fmla="*/ 5176409 w 7317705"/>
                <a:gd name="connsiteY17" fmla="*/ 1094399 h 4007271"/>
                <a:gd name="connsiteX18" fmla="*/ 4909929 w 7317705"/>
                <a:gd name="connsiteY18" fmla="*/ 1195845 h 4007271"/>
                <a:gd name="connsiteX19" fmla="*/ 4633484 w 7317705"/>
                <a:gd name="connsiteY19" fmla="*/ 1580174 h 4007271"/>
                <a:gd name="connsiteX20" fmla="*/ 3766709 w 7317705"/>
                <a:gd name="connsiteY20" fmla="*/ 2808899 h 4007271"/>
                <a:gd name="connsiteX21" fmla="*/ 3204734 w 7317705"/>
                <a:gd name="connsiteY21" fmla="*/ 3542324 h 4007271"/>
                <a:gd name="connsiteX22" fmla="*/ 2871359 w 7317705"/>
                <a:gd name="connsiteY22" fmla="*/ 3770924 h 4007271"/>
                <a:gd name="connsiteX23" fmla="*/ 2347484 w 7317705"/>
                <a:gd name="connsiteY23" fmla="*/ 3961424 h 4007271"/>
                <a:gd name="connsiteX24" fmla="*/ 1759579 w 7317705"/>
                <a:gd name="connsiteY24" fmla="*/ 3986154 h 4007271"/>
                <a:gd name="connsiteX25" fmla="*/ 423434 w 7317705"/>
                <a:gd name="connsiteY25" fmla="*/ 3989999 h 4007271"/>
                <a:gd name="connsiteX26" fmla="*/ 94394 w 7317705"/>
                <a:gd name="connsiteY26" fmla="*/ 3986155 h 4007271"/>
                <a:gd name="connsiteX27" fmla="*/ 23384 w 7317705"/>
                <a:gd name="connsiteY27" fmla="*/ 3885224 h 4007271"/>
                <a:gd name="connsiteX28" fmla="*/ 4334 w 7317705"/>
                <a:gd name="connsiteY28" fmla="*/ 3466124 h 4007271"/>
                <a:gd name="connsiteX29" fmla="*/ 49389 w 7317705"/>
                <a:gd name="connsiteY29" fmla="*/ 2951040 h 4007271"/>
                <a:gd name="connsiteX30" fmla="*/ 261509 w 7317705"/>
                <a:gd name="connsiteY30" fmla="*/ 2904149 h 4007271"/>
                <a:gd name="connsiteX31" fmla="*/ 461534 w 7317705"/>
                <a:gd name="connsiteY31" fmla="*/ 2894624 h 4007271"/>
                <a:gd name="connsiteX0" fmla="*/ 137684 w 7317705"/>
                <a:gd name="connsiteY0" fmla="*/ 2894624 h 4007271"/>
                <a:gd name="connsiteX1" fmla="*/ 1356884 w 7317705"/>
                <a:gd name="connsiteY1" fmla="*/ 2904149 h 4007271"/>
                <a:gd name="connsiteX2" fmla="*/ 1747409 w 7317705"/>
                <a:gd name="connsiteY2" fmla="*/ 2904149 h 4007271"/>
                <a:gd name="connsiteX3" fmla="*/ 2023634 w 7317705"/>
                <a:gd name="connsiteY3" fmla="*/ 2904149 h 4007271"/>
                <a:gd name="connsiteX4" fmla="*/ 2195084 w 7317705"/>
                <a:gd name="connsiteY4" fmla="*/ 2904149 h 4007271"/>
                <a:gd name="connsiteX5" fmla="*/ 2308703 w 7317705"/>
                <a:gd name="connsiteY5" fmla="*/ 2880320 h 4007271"/>
                <a:gd name="connsiteX6" fmla="*/ 2389649 w 7317705"/>
                <a:gd name="connsiteY6" fmla="*/ 2816024 h 4007271"/>
                <a:gd name="connsiteX7" fmla="*/ 2509409 w 7317705"/>
                <a:gd name="connsiteY7" fmla="*/ 2694599 h 4007271"/>
                <a:gd name="connsiteX8" fmla="*/ 4128659 w 7317705"/>
                <a:gd name="connsiteY8" fmla="*/ 465749 h 4007271"/>
                <a:gd name="connsiteX9" fmla="*/ 5359979 w 7317705"/>
                <a:gd name="connsiteY9" fmla="*/ 70719 h 4007271"/>
                <a:gd name="connsiteX10" fmla="*/ 6980159 w 7317705"/>
                <a:gd name="connsiteY10" fmla="*/ 25714 h 4007271"/>
                <a:gd name="connsiteX11" fmla="*/ 7205184 w 7317705"/>
                <a:gd name="connsiteY11" fmla="*/ 25714 h 4007271"/>
                <a:gd name="connsiteX12" fmla="*/ 7290959 w 7317705"/>
                <a:gd name="connsiteY12" fmla="*/ 179999 h 4007271"/>
                <a:gd name="connsiteX13" fmla="*/ 7290959 w 7317705"/>
                <a:gd name="connsiteY13" fmla="*/ 970574 h 4007271"/>
                <a:gd name="connsiteX14" fmla="*/ 7205234 w 7317705"/>
                <a:gd name="connsiteY14" fmla="*/ 1065824 h 4007271"/>
                <a:gd name="connsiteX15" fmla="*/ 7070169 w 7317705"/>
                <a:gd name="connsiteY15" fmla="*/ 1060830 h 4007271"/>
                <a:gd name="connsiteX16" fmla="*/ 5720019 w 7317705"/>
                <a:gd name="connsiteY16" fmla="*/ 1060830 h 4007271"/>
                <a:gd name="connsiteX17" fmla="*/ 5176409 w 7317705"/>
                <a:gd name="connsiteY17" fmla="*/ 1094399 h 4007271"/>
                <a:gd name="connsiteX18" fmla="*/ 4909929 w 7317705"/>
                <a:gd name="connsiteY18" fmla="*/ 1195845 h 4007271"/>
                <a:gd name="connsiteX19" fmla="*/ 4633484 w 7317705"/>
                <a:gd name="connsiteY19" fmla="*/ 1580174 h 4007271"/>
                <a:gd name="connsiteX20" fmla="*/ 3766709 w 7317705"/>
                <a:gd name="connsiteY20" fmla="*/ 2808899 h 4007271"/>
                <a:gd name="connsiteX21" fmla="*/ 3204734 w 7317705"/>
                <a:gd name="connsiteY21" fmla="*/ 3542324 h 4007271"/>
                <a:gd name="connsiteX22" fmla="*/ 2871359 w 7317705"/>
                <a:gd name="connsiteY22" fmla="*/ 3770924 h 4007271"/>
                <a:gd name="connsiteX23" fmla="*/ 2347484 w 7317705"/>
                <a:gd name="connsiteY23" fmla="*/ 3961424 h 4007271"/>
                <a:gd name="connsiteX24" fmla="*/ 1759579 w 7317705"/>
                <a:gd name="connsiteY24" fmla="*/ 3986154 h 4007271"/>
                <a:gd name="connsiteX25" fmla="*/ 423434 w 7317705"/>
                <a:gd name="connsiteY25" fmla="*/ 3989999 h 4007271"/>
                <a:gd name="connsiteX26" fmla="*/ 94394 w 7317705"/>
                <a:gd name="connsiteY26" fmla="*/ 3986155 h 4007271"/>
                <a:gd name="connsiteX27" fmla="*/ 23384 w 7317705"/>
                <a:gd name="connsiteY27" fmla="*/ 3885224 h 4007271"/>
                <a:gd name="connsiteX28" fmla="*/ 4334 w 7317705"/>
                <a:gd name="connsiteY28" fmla="*/ 3466124 h 4007271"/>
                <a:gd name="connsiteX29" fmla="*/ 49389 w 7317705"/>
                <a:gd name="connsiteY29" fmla="*/ 2951040 h 4007271"/>
                <a:gd name="connsiteX30" fmla="*/ 261509 w 7317705"/>
                <a:gd name="connsiteY30" fmla="*/ 2904149 h 4007271"/>
                <a:gd name="connsiteX31" fmla="*/ 461534 w 7317705"/>
                <a:gd name="connsiteY31" fmla="*/ 2894624 h 4007271"/>
                <a:gd name="connsiteX0" fmla="*/ 137684 w 7317705"/>
                <a:gd name="connsiteY0" fmla="*/ 2894624 h 4007271"/>
                <a:gd name="connsiteX1" fmla="*/ 1356884 w 7317705"/>
                <a:gd name="connsiteY1" fmla="*/ 2904149 h 4007271"/>
                <a:gd name="connsiteX2" fmla="*/ 1747409 w 7317705"/>
                <a:gd name="connsiteY2" fmla="*/ 2904149 h 4007271"/>
                <a:gd name="connsiteX3" fmla="*/ 2023634 w 7317705"/>
                <a:gd name="connsiteY3" fmla="*/ 2904149 h 4007271"/>
                <a:gd name="connsiteX4" fmla="*/ 2195084 w 7317705"/>
                <a:gd name="connsiteY4" fmla="*/ 2904149 h 4007271"/>
                <a:gd name="connsiteX5" fmla="*/ 2308703 w 7317705"/>
                <a:gd name="connsiteY5" fmla="*/ 2880320 h 4007271"/>
                <a:gd name="connsiteX6" fmla="*/ 2389649 w 7317705"/>
                <a:gd name="connsiteY6" fmla="*/ 2816024 h 4007271"/>
                <a:gd name="connsiteX7" fmla="*/ 2509409 w 7317705"/>
                <a:gd name="connsiteY7" fmla="*/ 2694599 h 4007271"/>
                <a:gd name="connsiteX8" fmla="*/ 4128659 w 7317705"/>
                <a:gd name="connsiteY8" fmla="*/ 465749 h 4007271"/>
                <a:gd name="connsiteX9" fmla="*/ 5324038 w 7317705"/>
                <a:gd name="connsiteY9" fmla="*/ 0 h 4007271"/>
                <a:gd name="connsiteX10" fmla="*/ 6980159 w 7317705"/>
                <a:gd name="connsiteY10" fmla="*/ 25714 h 4007271"/>
                <a:gd name="connsiteX11" fmla="*/ 7205184 w 7317705"/>
                <a:gd name="connsiteY11" fmla="*/ 25714 h 4007271"/>
                <a:gd name="connsiteX12" fmla="*/ 7290959 w 7317705"/>
                <a:gd name="connsiteY12" fmla="*/ 179999 h 4007271"/>
                <a:gd name="connsiteX13" fmla="*/ 7290959 w 7317705"/>
                <a:gd name="connsiteY13" fmla="*/ 970574 h 4007271"/>
                <a:gd name="connsiteX14" fmla="*/ 7205234 w 7317705"/>
                <a:gd name="connsiteY14" fmla="*/ 1065824 h 4007271"/>
                <a:gd name="connsiteX15" fmla="*/ 7070169 w 7317705"/>
                <a:gd name="connsiteY15" fmla="*/ 1060830 h 4007271"/>
                <a:gd name="connsiteX16" fmla="*/ 5720019 w 7317705"/>
                <a:gd name="connsiteY16" fmla="*/ 1060830 h 4007271"/>
                <a:gd name="connsiteX17" fmla="*/ 5176409 w 7317705"/>
                <a:gd name="connsiteY17" fmla="*/ 1094399 h 4007271"/>
                <a:gd name="connsiteX18" fmla="*/ 4909929 w 7317705"/>
                <a:gd name="connsiteY18" fmla="*/ 1195845 h 4007271"/>
                <a:gd name="connsiteX19" fmla="*/ 4633484 w 7317705"/>
                <a:gd name="connsiteY19" fmla="*/ 1580174 h 4007271"/>
                <a:gd name="connsiteX20" fmla="*/ 3766709 w 7317705"/>
                <a:gd name="connsiteY20" fmla="*/ 2808899 h 4007271"/>
                <a:gd name="connsiteX21" fmla="*/ 3204734 w 7317705"/>
                <a:gd name="connsiteY21" fmla="*/ 3542324 h 4007271"/>
                <a:gd name="connsiteX22" fmla="*/ 2871359 w 7317705"/>
                <a:gd name="connsiteY22" fmla="*/ 3770924 h 4007271"/>
                <a:gd name="connsiteX23" fmla="*/ 2347484 w 7317705"/>
                <a:gd name="connsiteY23" fmla="*/ 3961424 h 4007271"/>
                <a:gd name="connsiteX24" fmla="*/ 1759579 w 7317705"/>
                <a:gd name="connsiteY24" fmla="*/ 3986154 h 4007271"/>
                <a:gd name="connsiteX25" fmla="*/ 423434 w 7317705"/>
                <a:gd name="connsiteY25" fmla="*/ 3989999 h 4007271"/>
                <a:gd name="connsiteX26" fmla="*/ 94394 w 7317705"/>
                <a:gd name="connsiteY26" fmla="*/ 3986155 h 4007271"/>
                <a:gd name="connsiteX27" fmla="*/ 23384 w 7317705"/>
                <a:gd name="connsiteY27" fmla="*/ 3885224 h 4007271"/>
                <a:gd name="connsiteX28" fmla="*/ 4334 w 7317705"/>
                <a:gd name="connsiteY28" fmla="*/ 3466124 h 4007271"/>
                <a:gd name="connsiteX29" fmla="*/ 49389 w 7317705"/>
                <a:gd name="connsiteY29" fmla="*/ 2951040 h 4007271"/>
                <a:gd name="connsiteX30" fmla="*/ 261509 w 7317705"/>
                <a:gd name="connsiteY30" fmla="*/ 2904149 h 4007271"/>
                <a:gd name="connsiteX31" fmla="*/ 461534 w 7317705"/>
                <a:gd name="connsiteY31" fmla="*/ 2894624 h 4007271"/>
                <a:gd name="connsiteX0" fmla="*/ 137684 w 7317705"/>
                <a:gd name="connsiteY0" fmla="*/ 2894624 h 4007271"/>
                <a:gd name="connsiteX1" fmla="*/ 1356884 w 7317705"/>
                <a:gd name="connsiteY1" fmla="*/ 2904149 h 4007271"/>
                <a:gd name="connsiteX2" fmla="*/ 1747409 w 7317705"/>
                <a:gd name="connsiteY2" fmla="*/ 2904149 h 4007271"/>
                <a:gd name="connsiteX3" fmla="*/ 2023634 w 7317705"/>
                <a:gd name="connsiteY3" fmla="*/ 2904149 h 4007271"/>
                <a:gd name="connsiteX4" fmla="*/ 2195084 w 7317705"/>
                <a:gd name="connsiteY4" fmla="*/ 2904149 h 4007271"/>
                <a:gd name="connsiteX5" fmla="*/ 2308703 w 7317705"/>
                <a:gd name="connsiteY5" fmla="*/ 2880320 h 4007271"/>
                <a:gd name="connsiteX6" fmla="*/ 2389649 w 7317705"/>
                <a:gd name="connsiteY6" fmla="*/ 2816024 h 4007271"/>
                <a:gd name="connsiteX7" fmla="*/ 2509409 w 7317705"/>
                <a:gd name="connsiteY7" fmla="*/ 2694599 h 4007271"/>
                <a:gd name="connsiteX8" fmla="*/ 4128659 w 7317705"/>
                <a:gd name="connsiteY8" fmla="*/ 465749 h 4007271"/>
                <a:gd name="connsiteX9" fmla="*/ 5324038 w 7317705"/>
                <a:gd name="connsiteY9" fmla="*/ 45005 h 4007271"/>
                <a:gd name="connsiteX10" fmla="*/ 6980159 w 7317705"/>
                <a:gd name="connsiteY10" fmla="*/ 25714 h 4007271"/>
                <a:gd name="connsiteX11" fmla="*/ 7205184 w 7317705"/>
                <a:gd name="connsiteY11" fmla="*/ 25714 h 4007271"/>
                <a:gd name="connsiteX12" fmla="*/ 7290959 w 7317705"/>
                <a:gd name="connsiteY12" fmla="*/ 179999 h 4007271"/>
                <a:gd name="connsiteX13" fmla="*/ 7290959 w 7317705"/>
                <a:gd name="connsiteY13" fmla="*/ 970574 h 4007271"/>
                <a:gd name="connsiteX14" fmla="*/ 7205234 w 7317705"/>
                <a:gd name="connsiteY14" fmla="*/ 1065824 h 4007271"/>
                <a:gd name="connsiteX15" fmla="*/ 7070169 w 7317705"/>
                <a:gd name="connsiteY15" fmla="*/ 1060830 h 4007271"/>
                <a:gd name="connsiteX16" fmla="*/ 5720019 w 7317705"/>
                <a:gd name="connsiteY16" fmla="*/ 1060830 h 4007271"/>
                <a:gd name="connsiteX17" fmla="*/ 5176409 w 7317705"/>
                <a:gd name="connsiteY17" fmla="*/ 1094399 h 4007271"/>
                <a:gd name="connsiteX18" fmla="*/ 4909929 w 7317705"/>
                <a:gd name="connsiteY18" fmla="*/ 1195845 h 4007271"/>
                <a:gd name="connsiteX19" fmla="*/ 4633484 w 7317705"/>
                <a:gd name="connsiteY19" fmla="*/ 1580174 h 4007271"/>
                <a:gd name="connsiteX20" fmla="*/ 3766709 w 7317705"/>
                <a:gd name="connsiteY20" fmla="*/ 2808899 h 4007271"/>
                <a:gd name="connsiteX21" fmla="*/ 3204734 w 7317705"/>
                <a:gd name="connsiteY21" fmla="*/ 3542324 h 4007271"/>
                <a:gd name="connsiteX22" fmla="*/ 2871359 w 7317705"/>
                <a:gd name="connsiteY22" fmla="*/ 3770924 h 4007271"/>
                <a:gd name="connsiteX23" fmla="*/ 2347484 w 7317705"/>
                <a:gd name="connsiteY23" fmla="*/ 3961424 h 4007271"/>
                <a:gd name="connsiteX24" fmla="*/ 1759579 w 7317705"/>
                <a:gd name="connsiteY24" fmla="*/ 3986154 h 4007271"/>
                <a:gd name="connsiteX25" fmla="*/ 423434 w 7317705"/>
                <a:gd name="connsiteY25" fmla="*/ 3989999 h 4007271"/>
                <a:gd name="connsiteX26" fmla="*/ 94394 w 7317705"/>
                <a:gd name="connsiteY26" fmla="*/ 3986155 h 4007271"/>
                <a:gd name="connsiteX27" fmla="*/ 23384 w 7317705"/>
                <a:gd name="connsiteY27" fmla="*/ 3885224 h 4007271"/>
                <a:gd name="connsiteX28" fmla="*/ 4334 w 7317705"/>
                <a:gd name="connsiteY28" fmla="*/ 3466124 h 4007271"/>
                <a:gd name="connsiteX29" fmla="*/ 49389 w 7317705"/>
                <a:gd name="connsiteY29" fmla="*/ 2951040 h 4007271"/>
                <a:gd name="connsiteX30" fmla="*/ 261509 w 7317705"/>
                <a:gd name="connsiteY30" fmla="*/ 2904149 h 4007271"/>
                <a:gd name="connsiteX31" fmla="*/ 461534 w 7317705"/>
                <a:gd name="connsiteY31" fmla="*/ 2894624 h 4007271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169243 w 7317705"/>
                <a:gd name="connsiteY11" fmla="*/ 71797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169243 w 7317705"/>
                <a:gd name="connsiteY11" fmla="*/ 71796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71796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05234 w 7317705"/>
                <a:gd name="connsiteY14" fmla="*/ 104761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59253 w 7317705"/>
                <a:gd name="connsiteY14" fmla="*/ 101690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59253 w 7317705"/>
                <a:gd name="connsiteY14" fmla="*/ 101690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14248 w 7317705"/>
                <a:gd name="connsiteY14" fmla="*/ 101690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14248 w 7317705"/>
                <a:gd name="connsiteY11" fmla="*/ 26791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14248 w 7317705"/>
                <a:gd name="connsiteY14" fmla="*/ 101690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  <a:gd name="connsiteX0" fmla="*/ 137684 w 7317705"/>
                <a:gd name="connsiteY0" fmla="*/ 2883195 h 3995842"/>
                <a:gd name="connsiteX1" fmla="*/ 1356884 w 7317705"/>
                <a:gd name="connsiteY1" fmla="*/ 2892720 h 3995842"/>
                <a:gd name="connsiteX2" fmla="*/ 1747409 w 7317705"/>
                <a:gd name="connsiteY2" fmla="*/ 2892720 h 3995842"/>
                <a:gd name="connsiteX3" fmla="*/ 2023634 w 7317705"/>
                <a:gd name="connsiteY3" fmla="*/ 2892720 h 3995842"/>
                <a:gd name="connsiteX4" fmla="*/ 2195084 w 7317705"/>
                <a:gd name="connsiteY4" fmla="*/ 2892720 h 3995842"/>
                <a:gd name="connsiteX5" fmla="*/ 2308703 w 7317705"/>
                <a:gd name="connsiteY5" fmla="*/ 2868891 h 3995842"/>
                <a:gd name="connsiteX6" fmla="*/ 2389649 w 7317705"/>
                <a:gd name="connsiteY6" fmla="*/ 2804595 h 3995842"/>
                <a:gd name="connsiteX7" fmla="*/ 2509409 w 7317705"/>
                <a:gd name="connsiteY7" fmla="*/ 2683170 h 3995842"/>
                <a:gd name="connsiteX8" fmla="*/ 4128659 w 7317705"/>
                <a:gd name="connsiteY8" fmla="*/ 454320 h 3995842"/>
                <a:gd name="connsiteX9" fmla="*/ 5324038 w 7317705"/>
                <a:gd name="connsiteY9" fmla="*/ 33576 h 3995842"/>
                <a:gd name="connsiteX10" fmla="*/ 6980159 w 7317705"/>
                <a:gd name="connsiteY10" fmla="*/ 14285 h 3995842"/>
                <a:gd name="connsiteX11" fmla="*/ 7214248 w 7317705"/>
                <a:gd name="connsiteY11" fmla="*/ 6784 h 3995842"/>
                <a:gd name="connsiteX12" fmla="*/ 7290959 w 7317705"/>
                <a:gd name="connsiteY12" fmla="*/ 168570 h 3995842"/>
                <a:gd name="connsiteX13" fmla="*/ 7290959 w 7317705"/>
                <a:gd name="connsiteY13" fmla="*/ 959145 h 3995842"/>
                <a:gd name="connsiteX14" fmla="*/ 7214248 w 7317705"/>
                <a:gd name="connsiteY14" fmla="*/ 1023685 h 3995842"/>
                <a:gd name="connsiteX15" fmla="*/ 7070169 w 7317705"/>
                <a:gd name="connsiteY15" fmla="*/ 1049401 h 3995842"/>
                <a:gd name="connsiteX16" fmla="*/ 5720019 w 7317705"/>
                <a:gd name="connsiteY16" fmla="*/ 1049401 h 3995842"/>
                <a:gd name="connsiteX17" fmla="*/ 5176409 w 7317705"/>
                <a:gd name="connsiteY17" fmla="*/ 1082970 h 3995842"/>
                <a:gd name="connsiteX18" fmla="*/ 4909929 w 7317705"/>
                <a:gd name="connsiteY18" fmla="*/ 1184416 h 3995842"/>
                <a:gd name="connsiteX19" fmla="*/ 4633484 w 7317705"/>
                <a:gd name="connsiteY19" fmla="*/ 1568745 h 3995842"/>
                <a:gd name="connsiteX20" fmla="*/ 3766709 w 7317705"/>
                <a:gd name="connsiteY20" fmla="*/ 2797470 h 3995842"/>
                <a:gd name="connsiteX21" fmla="*/ 3204734 w 7317705"/>
                <a:gd name="connsiteY21" fmla="*/ 3530895 h 3995842"/>
                <a:gd name="connsiteX22" fmla="*/ 2871359 w 7317705"/>
                <a:gd name="connsiteY22" fmla="*/ 3759495 h 3995842"/>
                <a:gd name="connsiteX23" fmla="*/ 2347484 w 7317705"/>
                <a:gd name="connsiteY23" fmla="*/ 3949995 h 3995842"/>
                <a:gd name="connsiteX24" fmla="*/ 1759579 w 7317705"/>
                <a:gd name="connsiteY24" fmla="*/ 3974725 h 3995842"/>
                <a:gd name="connsiteX25" fmla="*/ 423434 w 7317705"/>
                <a:gd name="connsiteY25" fmla="*/ 3978570 h 3995842"/>
                <a:gd name="connsiteX26" fmla="*/ 94394 w 7317705"/>
                <a:gd name="connsiteY26" fmla="*/ 3974726 h 3995842"/>
                <a:gd name="connsiteX27" fmla="*/ 23384 w 7317705"/>
                <a:gd name="connsiteY27" fmla="*/ 3873795 h 3995842"/>
                <a:gd name="connsiteX28" fmla="*/ 4334 w 7317705"/>
                <a:gd name="connsiteY28" fmla="*/ 3454695 h 3995842"/>
                <a:gd name="connsiteX29" fmla="*/ 49389 w 7317705"/>
                <a:gd name="connsiteY29" fmla="*/ 2939611 h 3995842"/>
                <a:gd name="connsiteX30" fmla="*/ 261509 w 7317705"/>
                <a:gd name="connsiteY30" fmla="*/ 2892720 h 3995842"/>
                <a:gd name="connsiteX31" fmla="*/ 461534 w 7317705"/>
                <a:gd name="connsiteY31" fmla="*/ 2883195 h 3995842"/>
                <a:gd name="connsiteX0" fmla="*/ 137684 w 7330861"/>
                <a:gd name="connsiteY0" fmla="*/ 2870474 h 3983121"/>
                <a:gd name="connsiteX1" fmla="*/ 1356884 w 7330861"/>
                <a:gd name="connsiteY1" fmla="*/ 2879999 h 3983121"/>
                <a:gd name="connsiteX2" fmla="*/ 1747409 w 7330861"/>
                <a:gd name="connsiteY2" fmla="*/ 2879999 h 3983121"/>
                <a:gd name="connsiteX3" fmla="*/ 2023634 w 7330861"/>
                <a:gd name="connsiteY3" fmla="*/ 2879999 h 3983121"/>
                <a:gd name="connsiteX4" fmla="*/ 2195084 w 7330861"/>
                <a:gd name="connsiteY4" fmla="*/ 2879999 h 3983121"/>
                <a:gd name="connsiteX5" fmla="*/ 2308703 w 7330861"/>
                <a:gd name="connsiteY5" fmla="*/ 2856170 h 3983121"/>
                <a:gd name="connsiteX6" fmla="*/ 2389649 w 7330861"/>
                <a:gd name="connsiteY6" fmla="*/ 2791874 h 3983121"/>
                <a:gd name="connsiteX7" fmla="*/ 2509409 w 7330861"/>
                <a:gd name="connsiteY7" fmla="*/ 2670449 h 3983121"/>
                <a:gd name="connsiteX8" fmla="*/ 4128659 w 7330861"/>
                <a:gd name="connsiteY8" fmla="*/ 441599 h 3983121"/>
                <a:gd name="connsiteX9" fmla="*/ 5324038 w 7330861"/>
                <a:gd name="connsiteY9" fmla="*/ 20855 h 3983121"/>
                <a:gd name="connsiteX10" fmla="*/ 6980159 w 7330861"/>
                <a:gd name="connsiteY10" fmla="*/ 1564 h 3983121"/>
                <a:gd name="connsiteX11" fmla="*/ 7259253 w 7330861"/>
                <a:gd name="connsiteY11" fmla="*/ 39068 h 3983121"/>
                <a:gd name="connsiteX12" fmla="*/ 7290959 w 7330861"/>
                <a:gd name="connsiteY12" fmla="*/ 155849 h 3983121"/>
                <a:gd name="connsiteX13" fmla="*/ 7290959 w 7330861"/>
                <a:gd name="connsiteY13" fmla="*/ 946424 h 3983121"/>
                <a:gd name="connsiteX14" fmla="*/ 7214248 w 7330861"/>
                <a:gd name="connsiteY14" fmla="*/ 1010964 h 3983121"/>
                <a:gd name="connsiteX15" fmla="*/ 7070169 w 7330861"/>
                <a:gd name="connsiteY15" fmla="*/ 1036680 h 3983121"/>
                <a:gd name="connsiteX16" fmla="*/ 5720019 w 7330861"/>
                <a:gd name="connsiteY16" fmla="*/ 1036680 h 3983121"/>
                <a:gd name="connsiteX17" fmla="*/ 5176409 w 7330861"/>
                <a:gd name="connsiteY17" fmla="*/ 1070249 h 3983121"/>
                <a:gd name="connsiteX18" fmla="*/ 4909929 w 7330861"/>
                <a:gd name="connsiteY18" fmla="*/ 1171695 h 3983121"/>
                <a:gd name="connsiteX19" fmla="*/ 4633484 w 7330861"/>
                <a:gd name="connsiteY19" fmla="*/ 1556024 h 3983121"/>
                <a:gd name="connsiteX20" fmla="*/ 3766709 w 7330861"/>
                <a:gd name="connsiteY20" fmla="*/ 2784749 h 3983121"/>
                <a:gd name="connsiteX21" fmla="*/ 3204734 w 7330861"/>
                <a:gd name="connsiteY21" fmla="*/ 3518174 h 3983121"/>
                <a:gd name="connsiteX22" fmla="*/ 2871359 w 7330861"/>
                <a:gd name="connsiteY22" fmla="*/ 3746774 h 3983121"/>
                <a:gd name="connsiteX23" fmla="*/ 2347484 w 7330861"/>
                <a:gd name="connsiteY23" fmla="*/ 3937274 h 3983121"/>
                <a:gd name="connsiteX24" fmla="*/ 1759579 w 7330861"/>
                <a:gd name="connsiteY24" fmla="*/ 3962004 h 3983121"/>
                <a:gd name="connsiteX25" fmla="*/ 423434 w 7330861"/>
                <a:gd name="connsiteY25" fmla="*/ 3965849 h 3983121"/>
                <a:gd name="connsiteX26" fmla="*/ 94394 w 7330861"/>
                <a:gd name="connsiteY26" fmla="*/ 3962005 h 3983121"/>
                <a:gd name="connsiteX27" fmla="*/ 23384 w 7330861"/>
                <a:gd name="connsiteY27" fmla="*/ 3861074 h 3983121"/>
                <a:gd name="connsiteX28" fmla="*/ 4334 w 7330861"/>
                <a:gd name="connsiteY28" fmla="*/ 3441974 h 3983121"/>
                <a:gd name="connsiteX29" fmla="*/ 49389 w 7330861"/>
                <a:gd name="connsiteY29" fmla="*/ 2926890 h 3983121"/>
                <a:gd name="connsiteX30" fmla="*/ 261509 w 7330861"/>
                <a:gd name="connsiteY30" fmla="*/ 2879999 h 3983121"/>
                <a:gd name="connsiteX31" fmla="*/ 461534 w 7330861"/>
                <a:gd name="connsiteY31" fmla="*/ 2870474 h 3983121"/>
                <a:gd name="connsiteX0" fmla="*/ 137684 w 7330861"/>
                <a:gd name="connsiteY0" fmla="*/ 2883195 h 3995842"/>
                <a:gd name="connsiteX1" fmla="*/ 1356884 w 7330861"/>
                <a:gd name="connsiteY1" fmla="*/ 2892720 h 3995842"/>
                <a:gd name="connsiteX2" fmla="*/ 1747409 w 7330861"/>
                <a:gd name="connsiteY2" fmla="*/ 2892720 h 3995842"/>
                <a:gd name="connsiteX3" fmla="*/ 2023634 w 7330861"/>
                <a:gd name="connsiteY3" fmla="*/ 2892720 h 3995842"/>
                <a:gd name="connsiteX4" fmla="*/ 2195084 w 7330861"/>
                <a:gd name="connsiteY4" fmla="*/ 2892720 h 3995842"/>
                <a:gd name="connsiteX5" fmla="*/ 2308703 w 7330861"/>
                <a:gd name="connsiteY5" fmla="*/ 2868891 h 3995842"/>
                <a:gd name="connsiteX6" fmla="*/ 2389649 w 7330861"/>
                <a:gd name="connsiteY6" fmla="*/ 2804595 h 3995842"/>
                <a:gd name="connsiteX7" fmla="*/ 2509409 w 7330861"/>
                <a:gd name="connsiteY7" fmla="*/ 2683170 h 3995842"/>
                <a:gd name="connsiteX8" fmla="*/ 4128659 w 7330861"/>
                <a:gd name="connsiteY8" fmla="*/ 454320 h 3995842"/>
                <a:gd name="connsiteX9" fmla="*/ 5324038 w 7330861"/>
                <a:gd name="connsiteY9" fmla="*/ 33576 h 3995842"/>
                <a:gd name="connsiteX10" fmla="*/ 6980159 w 7330861"/>
                <a:gd name="connsiteY10" fmla="*/ 14285 h 3995842"/>
                <a:gd name="connsiteX11" fmla="*/ 7259253 w 7330861"/>
                <a:gd name="connsiteY11" fmla="*/ 6784 h 3995842"/>
                <a:gd name="connsiteX12" fmla="*/ 7290959 w 7330861"/>
                <a:gd name="connsiteY12" fmla="*/ 168570 h 3995842"/>
                <a:gd name="connsiteX13" fmla="*/ 7290959 w 7330861"/>
                <a:gd name="connsiteY13" fmla="*/ 959145 h 3995842"/>
                <a:gd name="connsiteX14" fmla="*/ 7214248 w 7330861"/>
                <a:gd name="connsiteY14" fmla="*/ 1023685 h 3995842"/>
                <a:gd name="connsiteX15" fmla="*/ 7070169 w 7330861"/>
                <a:gd name="connsiteY15" fmla="*/ 1049401 h 3995842"/>
                <a:gd name="connsiteX16" fmla="*/ 5720019 w 7330861"/>
                <a:gd name="connsiteY16" fmla="*/ 1049401 h 3995842"/>
                <a:gd name="connsiteX17" fmla="*/ 5176409 w 7330861"/>
                <a:gd name="connsiteY17" fmla="*/ 1082970 h 3995842"/>
                <a:gd name="connsiteX18" fmla="*/ 4909929 w 7330861"/>
                <a:gd name="connsiteY18" fmla="*/ 1184416 h 3995842"/>
                <a:gd name="connsiteX19" fmla="*/ 4633484 w 7330861"/>
                <a:gd name="connsiteY19" fmla="*/ 1568745 h 3995842"/>
                <a:gd name="connsiteX20" fmla="*/ 3766709 w 7330861"/>
                <a:gd name="connsiteY20" fmla="*/ 2797470 h 3995842"/>
                <a:gd name="connsiteX21" fmla="*/ 3204734 w 7330861"/>
                <a:gd name="connsiteY21" fmla="*/ 3530895 h 3995842"/>
                <a:gd name="connsiteX22" fmla="*/ 2871359 w 7330861"/>
                <a:gd name="connsiteY22" fmla="*/ 3759495 h 3995842"/>
                <a:gd name="connsiteX23" fmla="*/ 2347484 w 7330861"/>
                <a:gd name="connsiteY23" fmla="*/ 3949995 h 3995842"/>
                <a:gd name="connsiteX24" fmla="*/ 1759579 w 7330861"/>
                <a:gd name="connsiteY24" fmla="*/ 3974725 h 3995842"/>
                <a:gd name="connsiteX25" fmla="*/ 423434 w 7330861"/>
                <a:gd name="connsiteY25" fmla="*/ 3978570 h 3995842"/>
                <a:gd name="connsiteX26" fmla="*/ 94394 w 7330861"/>
                <a:gd name="connsiteY26" fmla="*/ 3974726 h 3995842"/>
                <a:gd name="connsiteX27" fmla="*/ 23384 w 7330861"/>
                <a:gd name="connsiteY27" fmla="*/ 3873795 h 3995842"/>
                <a:gd name="connsiteX28" fmla="*/ 4334 w 7330861"/>
                <a:gd name="connsiteY28" fmla="*/ 3454695 h 3995842"/>
                <a:gd name="connsiteX29" fmla="*/ 49389 w 7330861"/>
                <a:gd name="connsiteY29" fmla="*/ 2939611 h 3995842"/>
                <a:gd name="connsiteX30" fmla="*/ 261509 w 7330861"/>
                <a:gd name="connsiteY30" fmla="*/ 2892720 h 3995842"/>
                <a:gd name="connsiteX31" fmla="*/ 461534 w 7330861"/>
                <a:gd name="connsiteY31" fmla="*/ 2883195 h 3995842"/>
                <a:gd name="connsiteX0" fmla="*/ 137684 w 7375866"/>
                <a:gd name="connsiteY0" fmla="*/ 2870474 h 3983121"/>
                <a:gd name="connsiteX1" fmla="*/ 1356884 w 7375866"/>
                <a:gd name="connsiteY1" fmla="*/ 2879999 h 3983121"/>
                <a:gd name="connsiteX2" fmla="*/ 1747409 w 7375866"/>
                <a:gd name="connsiteY2" fmla="*/ 2879999 h 3983121"/>
                <a:gd name="connsiteX3" fmla="*/ 2023634 w 7375866"/>
                <a:gd name="connsiteY3" fmla="*/ 2879999 h 3983121"/>
                <a:gd name="connsiteX4" fmla="*/ 2195084 w 7375866"/>
                <a:gd name="connsiteY4" fmla="*/ 2879999 h 3983121"/>
                <a:gd name="connsiteX5" fmla="*/ 2308703 w 7375866"/>
                <a:gd name="connsiteY5" fmla="*/ 2856170 h 3983121"/>
                <a:gd name="connsiteX6" fmla="*/ 2389649 w 7375866"/>
                <a:gd name="connsiteY6" fmla="*/ 2791874 h 3983121"/>
                <a:gd name="connsiteX7" fmla="*/ 2509409 w 7375866"/>
                <a:gd name="connsiteY7" fmla="*/ 2670449 h 3983121"/>
                <a:gd name="connsiteX8" fmla="*/ 4128659 w 7375866"/>
                <a:gd name="connsiteY8" fmla="*/ 441599 h 3983121"/>
                <a:gd name="connsiteX9" fmla="*/ 5324038 w 7375866"/>
                <a:gd name="connsiteY9" fmla="*/ 20855 h 3983121"/>
                <a:gd name="connsiteX10" fmla="*/ 6980159 w 7375866"/>
                <a:gd name="connsiteY10" fmla="*/ 1564 h 3983121"/>
                <a:gd name="connsiteX11" fmla="*/ 7304258 w 7375866"/>
                <a:gd name="connsiteY11" fmla="*/ 39068 h 3983121"/>
                <a:gd name="connsiteX12" fmla="*/ 7290959 w 7375866"/>
                <a:gd name="connsiteY12" fmla="*/ 155849 h 3983121"/>
                <a:gd name="connsiteX13" fmla="*/ 7290959 w 7375866"/>
                <a:gd name="connsiteY13" fmla="*/ 946424 h 3983121"/>
                <a:gd name="connsiteX14" fmla="*/ 7214248 w 7375866"/>
                <a:gd name="connsiteY14" fmla="*/ 1010964 h 3983121"/>
                <a:gd name="connsiteX15" fmla="*/ 7070169 w 7375866"/>
                <a:gd name="connsiteY15" fmla="*/ 1036680 h 3983121"/>
                <a:gd name="connsiteX16" fmla="*/ 5720019 w 7375866"/>
                <a:gd name="connsiteY16" fmla="*/ 1036680 h 3983121"/>
                <a:gd name="connsiteX17" fmla="*/ 5176409 w 7375866"/>
                <a:gd name="connsiteY17" fmla="*/ 1070249 h 3983121"/>
                <a:gd name="connsiteX18" fmla="*/ 4909929 w 7375866"/>
                <a:gd name="connsiteY18" fmla="*/ 1171695 h 3983121"/>
                <a:gd name="connsiteX19" fmla="*/ 4633484 w 7375866"/>
                <a:gd name="connsiteY19" fmla="*/ 1556024 h 3983121"/>
                <a:gd name="connsiteX20" fmla="*/ 3766709 w 7375866"/>
                <a:gd name="connsiteY20" fmla="*/ 2784749 h 3983121"/>
                <a:gd name="connsiteX21" fmla="*/ 3204734 w 7375866"/>
                <a:gd name="connsiteY21" fmla="*/ 3518174 h 3983121"/>
                <a:gd name="connsiteX22" fmla="*/ 2871359 w 7375866"/>
                <a:gd name="connsiteY22" fmla="*/ 3746774 h 3983121"/>
                <a:gd name="connsiteX23" fmla="*/ 2347484 w 7375866"/>
                <a:gd name="connsiteY23" fmla="*/ 3937274 h 3983121"/>
                <a:gd name="connsiteX24" fmla="*/ 1759579 w 7375866"/>
                <a:gd name="connsiteY24" fmla="*/ 3962004 h 3983121"/>
                <a:gd name="connsiteX25" fmla="*/ 423434 w 7375866"/>
                <a:gd name="connsiteY25" fmla="*/ 3965849 h 3983121"/>
                <a:gd name="connsiteX26" fmla="*/ 94394 w 7375866"/>
                <a:gd name="connsiteY26" fmla="*/ 3962005 h 3983121"/>
                <a:gd name="connsiteX27" fmla="*/ 23384 w 7375866"/>
                <a:gd name="connsiteY27" fmla="*/ 3861074 h 3983121"/>
                <a:gd name="connsiteX28" fmla="*/ 4334 w 7375866"/>
                <a:gd name="connsiteY28" fmla="*/ 3441974 h 3983121"/>
                <a:gd name="connsiteX29" fmla="*/ 49389 w 7375866"/>
                <a:gd name="connsiteY29" fmla="*/ 2926890 h 3983121"/>
                <a:gd name="connsiteX30" fmla="*/ 261509 w 7375866"/>
                <a:gd name="connsiteY30" fmla="*/ 2879999 h 3983121"/>
                <a:gd name="connsiteX31" fmla="*/ 461534 w 7375866"/>
                <a:gd name="connsiteY31" fmla="*/ 2870474 h 3983121"/>
                <a:gd name="connsiteX0" fmla="*/ 137684 w 7330860"/>
                <a:gd name="connsiteY0" fmla="*/ 2883195 h 3995842"/>
                <a:gd name="connsiteX1" fmla="*/ 1356884 w 7330860"/>
                <a:gd name="connsiteY1" fmla="*/ 2892720 h 3995842"/>
                <a:gd name="connsiteX2" fmla="*/ 1747409 w 7330860"/>
                <a:gd name="connsiteY2" fmla="*/ 2892720 h 3995842"/>
                <a:gd name="connsiteX3" fmla="*/ 2023634 w 7330860"/>
                <a:gd name="connsiteY3" fmla="*/ 2892720 h 3995842"/>
                <a:gd name="connsiteX4" fmla="*/ 2195084 w 7330860"/>
                <a:gd name="connsiteY4" fmla="*/ 2892720 h 3995842"/>
                <a:gd name="connsiteX5" fmla="*/ 2308703 w 7330860"/>
                <a:gd name="connsiteY5" fmla="*/ 2868891 h 3995842"/>
                <a:gd name="connsiteX6" fmla="*/ 2389649 w 7330860"/>
                <a:gd name="connsiteY6" fmla="*/ 2804595 h 3995842"/>
                <a:gd name="connsiteX7" fmla="*/ 2509409 w 7330860"/>
                <a:gd name="connsiteY7" fmla="*/ 2683170 h 3995842"/>
                <a:gd name="connsiteX8" fmla="*/ 4128659 w 7330860"/>
                <a:gd name="connsiteY8" fmla="*/ 454320 h 3995842"/>
                <a:gd name="connsiteX9" fmla="*/ 5324038 w 7330860"/>
                <a:gd name="connsiteY9" fmla="*/ 33576 h 3995842"/>
                <a:gd name="connsiteX10" fmla="*/ 6980159 w 7330860"/>
                <a:gd name="connsiteY10" fmla="*/ 14285 h 3995842"/>
                <a:gd name="connsiteX11" fmla="*/ 7259252 w 7330860"/>
                <a:gd name="connsiteY11" fmla="*/ 6784 h 3995842"/>
                <a:gd name="connsiteX12" fmla="*/ 7290959 w 7330860"/>
                <a:gd name="connsiteY12" fmla="*/ 168570 h 3995842"/>
                <a:gd name="connsiteX13" fmla="*/ 7290959 w 7330860"/>
                <a:gd name="connsiteY13" fmla="*/ 959145 h 3995842"/>
                <a:gd name="connsiteX14" fmla="*/ 7214248 w 7330860"/>
                <a:gd name="connsiteY14" fmla="*/ 1023685 h 3995842"/>
                <a:gd name="connsiteX15" fmla="*/ 7070169 w 7330860"/>
                <a:gd name="connsiteY15" fmla="*/ 1049401 h 3995842"/>
                <a:gd name="connsiteX16" fmla="*/ 5720019 w 7330860"/>
                <a:gd name="connsiteY16" fmla="*/ 1049401 h 3995842"/>
                <a:gd name="connsiteX17" fmla="*/ 5176409 w 7330860"/>
                <a:gd name="connsiteY17" fmla="*/ 1082970 h 3995842"/>
                <a:gd name="connsiteX18" fmla="*/ 4909929 w 7330860"/>
                <a:gd name="connsiteY18" fmla="*/ 1184416 h 3995842"/>
                <a:gd name="connsiteX19" fmla="*/ 4633484 w 7330860"/>
                <a:gd name="connsiteY19" fmla="*/ 1568745 h 3995842"/>
                <a:gd name="connsiteX20" fmla="*/ 3766709 w 7330860"/>
                <a:gd name="connsiteY20" fmla="*/ 2797470 h 3995842"/>
                <a:gd name="connsiteX21" fmla="*/ 3204734 w 7330860"/>
                <a:gd name="connsiteY21" fmla="*/ 3530895 h 3995842"/>
                <a:gd name="connsiteX22" fmla="*/ 2871359 w 7330860"/>
                <a:gd name="connsiteY22" fmla="*/ 3759495 h 3995842"/>
                <a:gd name="connsiteX23" fmla="*/ 2347484 w 7330860"/>
                <a:gd name="connsiteY23" fmla="*/ 3949995 h 3995842"/>
                <a:gd name="connsiteX24" fmla="*/ 1759579 w 7330860"/>
                <a:gd name="connsiteY24" fmla="*/ 3974725 h 3995842"/>
                <a:gd name="connsiteX25" fmla="*/ 423434 w 7330860"/>
                <a:gd name="connsiteY25" fmla="*/ 3978570 h 3995842"/>
                <a:gd name="connsiteX26" fmla="*/ 94394 w 7330860"/>
                <a:gd name="connsiteY26" fmla="*/ 3974726 h 3995842"/>
                <a:gd name="connsiteX27" fmla="*/ 23384 w 7330860"/>
                <a:gd name="connsiteY27" fmla="*/ 3873795 h 3995842"/>
                <a:gd name="connsiteX28" fmla="*/ 4334 w 7330860"/>
                <a:gd name="connsiteY28" fmla="*/ 3454695 h 3995842"/>
                <a:gd name="connsiteX29" fmla="*/ 49389 w 7330860"/>
                <a:gd name="connsiteY29" fmla="*/ 2939611 h 3995842"/>
                <a:gd name="connsiteX30" fmla="*/ 261509 w 7330860"/>
                <a:gd name="connsiteY30" fmla="*/ 2892720 h 3995842"/>
                <a:gd name="connsiteX31" fmla="*/ 461534 w 7330860"/>
                <a:gd name="connsiteY31" fmla="*/ 2883195 h 3995842"/>
                <a:gd name="connsiteX0" fmla="*/ 137684 w 7341182"/>
                <a:gd name="connsiteY0" fmla="*/ 2876411 h 3989058"/>
                <a:gd name="connsiteX1" fmla="*/ 1356884 w 7341182"/>
                <a:gd name="connsiteY1" fmla="*/ 2885936 h 3989058"/>
                <a:gd name="connsiteX2" fmla="*/ 1747409 w 7341182"/>
                <a:gd name="connsiteY2" fmla="*/ 2885936 h 3989058"/>
                <a:gd name="connsiteX3" fmla="*/ 2023634 w 7341182"/>
                <a:gd name="connsiteY3" fmla="*/ 2885936 h 3989058"/>
                <a:gd name="connsiteX4" fmla="*/ 2195084 w 7341182"/>
                <a:gd name="connsiteY4" fmla="*/ 2885936 h 3989058"/>
                <a:gd name="connsiteX5" fmla="*/ 2308703 w 7341182"/>
                <a:gd name="connsiteY5" fmla="*/ 2862107 h 3989058"/>
                <a:gd name="connsiteX6" fmla="*/ 2389649 w 7341182"/>
                <a:gd name="connsiteY6" fmla="*/ 2797811 h 3989058"/>
                <a:gd name="connsiteX7" fmla="*/ 2509409 w 7341182"/>
                <a:gd name="connsiteY7" fmla="*/ 2676386 h 3989058"/>
                <a:gd name="connsiteX8" fmla="*/ 4128659 w 7341182"/>
                <a:gd name="connsiteY8" fmla="*/ 447536 h 3989058"/>
                <a:gd name="connsiteX9" fmla="*/ 5324038 w 7341182"/>
                <a:gd name="connsiteY9" fmla="*/ 26792 h 3989058"/>
                <a:gd name="connsiteX10" fmla="*/ 6980159 w 7341182"/>
                <a:gd name="connsiteY10" fmla="*/ 7501 h 3989058"/>
                <a:gd name="connsiteX11" fmla="*/ 7259252 w 7341182"/>
                <a:gd name="connsiteY11" fmla="*/ 0 h 3989058"/>
                <a:gd name="connsiteX12" fmla="*/ 7290959 w 7341182"/>
                <a:gd name="connsiteY12" fmla="*/ 161786 h 3989058"/>
                <a:gd name="connsiteX13" fmla="*/ 7290959 w 7341182"/>
                <a:gd name="connsiteY13" fmla="*/ 952361 h 3989058"/>
                <a:gd name="connsiteX14" fmla="*/ 7214248 w 7341182"/>
                <a:gd name="connsiteY14" fmla="*/ 1016901 h 3989058"/>
                <a:gd name="connsiteX15" fmla="*/ 7070169 w 7341182"/>
                <a:gd name="connsiteY15" fmla="*/ 1042617 h 3989058"/>
                <a:gd name="connsiteX16" fmla="*/ 5720019 w 7341182"/>
                <a:gd name="connsiteY16" fmla="*/ 1042617 h 3989058"/>
                <a:gd name="connsiteX17" fmla="*/ 5176409 w 7341182"/>
                <a:gd name="connsiteY17" fmla="*/ 1076186 h 3989058"/>
                <a:gd name="connsiteX18" fmla="*/ 4909929 w 7341182"/>
                <a:gd name="connsiteY18" fmla="*/ 1177632 h 3989058"/>
                <a:gd name="connsiteX19" fmla="*/ 4633484 w 7341182"/>
                <a:gd name="connsiteY19" fmla="*/ 1561961 h 3989058"/>
                <a:gd name="connsiteX20" fmla="*/ 3766709 w 7341182"/>
                <a:gd name="connsiteY20" fmla="*/ 2790686 h 3989058"/>
                <a:gd name="connsiteX21" fmla="*/ 3204734 w 7341182"/>
                <a:gd name="connsiteY21" fmla="*/ 3524111 h 3989058"/>
                <a:gd name="connsiteX22" fmla="*/ 2871359 w 7341182"/>
                <a:gd name="connsiteY22" fmla="*/ 3752711 h 3989058"/>
                <a:gd name="connsiteX23" fmla="*/ 2347484 w 7341182"/>
                <a:gd name="connsiteY23" fmla="*/ 3943211 h 3989058"/>
                <a:gd name="connsiteX24" fmla="*/ 1759579 w 7341182"/>
                <a:gd name="connsiteY24" fmla="*/ 3967941 h 3989058"/>
                <a:gd name="connsiteX25" fmla="*/ 423434 w 7341182"/>
                <a:gd name="connsiteY25" fmla="*/ 3971786 h 3989058"/>
                <a:gd name="connsiteX26" fmla="*/ 94394 w 7341182"/>
                <a:gd name="connsiteY26" fmla="*/ 3967942 h 3989058"/>
                <a:gd name="connsiteX27" fmla="*/ 23384 w 7341182"/>
                <a:gd name="connsiteY27" fmla="*/ 3867011 h 3989058"/>
                <a:gd name="connsiteX28" fmla="*/ 4334 w 7341182"/>
                <a:gd name="connsiteY28" fmla="*/ 3447911 h 3989058"/>
                <a:gd name="connsiteX29" fmla="*/ 49389 w 7341182"/>
                <a:gd name="connsiteY29" fmla="*/ 2932827 h 3989058"/>
                <a:gd name="connsiteX30" fmla="*/ 261509 w 7341182"/>
                <a:gd name="connsiteY30" fmla="*/ 2885936 h 3989058"/>
                <a:gd name="connsiteX31" fmla="*/ 461534 w 7341182"/>
                <a:gd name="connsiteY31" fmla="*/ 2876411 h 3989058"/>
                <a:gd name="connsiteX0" fmla="*/ 137684 w 7317705"/>
                <a:gd name="connsiteY0" fmla="*/ 2876411 h 3989058"/>
                <a:gd name="connsiteX1" fmla="*/ 1356884 w 7317705"/>
                <a:gd name="connsiteY1" fmla="*/ 2885936 h 3989058"/>
                <a:gd name="connsiteX2" fmla="*/ 1747409 w 7317705"/>
                <a:gd name="connsiteY2" fmla="*/ 2885936 h 3989058"/>
                <a:gd name="connsiteX3" fmla="*/ 2023634 w 7317705"/>
                <a:gd name="connsiteY3" fmla="*/ 2885936 h 3989058"/>
                <a:gd name="connsiteX4" fmla="*/ 2195084 w 7317705"/>
                <a:gd name="connsiteY4" fmla="*/ 2885936 h 3989058"/>
                <a:gd name="connsiteX5" fmla="*/ 2308703 w 7317705"/>
                <a:gd name="connsiteY5" fmla="*/ 2862107 h 3989058"/>
                <a:gd name="connsiteX6" fmla="*/ 2389649 w 7317705"/>
                <a:gd name="connsiteY6" fmla="*/ 2797811 h 3989058"/>
                <a:gd name="connsiteX7" fmla="*/ 2509409 w 7317705"/>
                <a:gd name="connsiteY7" fmla="*/ 2676386 h 3989058"/>
                <a:gd name="connsiteX8" fmla="*/ 4128659 w 7317705"/>
                <a:gd name="connsiteY8" fmla="*/ 447536 h 3989058"/>
                <a:gd name="connsiteX9" fmla="*/ 5324038 w 7317705"/>
                <a:gd name="connsiteY9" fmla="*/ 26792 h 3989058"/>
                <a:gd name="connsiteX10" fmla="*/ 6980159 w 7317705"/>
                <a:gd name="connsiteY10" fmla="*/ 7501 h 3989058"/>
                <a:gd name="connsiteX11" fmla="*/ 7259252 w 7317705"/>
                <a:gd name="connsiteY11" fmla="*/ 0 h 3989058"/>
                <a:gd name="connsiteX12" fmla="*/ 7290959 w 7317705"/>
                <a:gd name="connsiteY12" fmla="*/ 161786 h 3989058"/>
                <a:gd name="connsiteX13" fmla="*/ 7290959 w 7317705"/>
                <a:gd name="connsiteY13" fmla="*/ 952361 h 3989058"/>
                <a:gd name="connsiteX14" fmla="*/ 7214248 w 7317705"/>
                <a:gd name="connsiteY14" fmla="*/ 1016901 h 3989058"/>
                <a:gd name="connsiteX15" fmla="*/ 7070169 w 7317705"/>
                <a:gd name="connsiteY15" fmla="*/ 1042617 h 3989058"/>
                <a:gd name="connsiteX16" fmla="*/ 5720019 w 7317705"/>
                <a:gd name="connsiteY16" fmla="*/ 1042617 h 3989058"/>
                <a:gd name="connsiteX17" fmla="*/ 5176409 w 7317705"/>
                <a:gd name="connsiteY17" fmla="*/ 1076186 h 3989058"/>
                <a:gd name="connsiteX18" fmla="*/ 4909929 w 7317705"/>
                <a:gd name="connsiteY18" fmla="*/ 1177632 h 3989058"/>
                <a:gd name="connsiteX19" fmla="*/ 4633484 w 7317705"/>
                <a:gd name="connsiteY19" fmla="*/ 1561961 h 3989058"/>
                <a:gd name="connsiteX20" fmla="*/ 3766709 w 7317705"/>
                <a:gd name="connsiteY20" fmla="*/ 2790686 h 3989058"/>
                <a:gd name="connsiteX21" fmla="*/ 3204734 w 7317705"/>
                <a:gd name="connsiteY21" fmla="*/ 3524111 h 3989058"/>
                <a:gd name="connsiteX22" fmla="*/ 2871359 w 7317705"/>
                <a:gd name="connsiteY22" fmla="*/ 3752711 h 3989058"/>
                <a:gd name="connsiteX23" fmla="*/ 2347484 w 7317705"/>
                <a:gd name="connsiteY23" fmla="*/ 3943211 h 3989058"/>
                <a:gd name="connsiteX24" fmla="*/ 1759579 w 7317705"/>
                <a:gd name="connsiteY24" fmla="*/ 3967941 h 3989058"/>
                <a:gd name="connsiteX25" fmla="*/ 423434 w 7317705"/>
                <a:gd name="connsiteY25" fmla="*/ 3971786 h 3989058"/>
                <a:gd name="connsiteX26" fmla="*/ 94394 w 7317705"/>
                <a:gd name="connsiteY26" fmla="*/ 3967942 h 3989058"/>
                <a:gd name="connsiteX27" fmla="*/ 23384 w 7317705"/>
                <a:gd name="connsiteY27" fmla="*/ 3867011 h 3989058"/>
                <a:gd name="connsiteX28" fmla="*/ 4334 w 7317705"/>
                <a:gd name="connsiteY28" fmla="*/ 3447911 h 3989058"/>
                <a:gd name="connsiteX29" fmla="*/ 49389 w 7317705"/>
                <a:gd name="connsiteY29" fmla="*/ 2932827 h 3989058"/>
                <a:gd name="connsiteX30" fmla="*/ 261509 w 7317705"/>
                <a:gd name="connsiteY30" fmla="*/ 2885936 h 3989058"/>
                <a:gd name="connsiteX31" fmla="*/ 461534 w 7317705"/>
                <a:gd name="connsiteY31" fmla="*/ 2876411 h 39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317705" h="3989058">
                  <a:moveTo>
                    <a:pt x="137684" y="2876411"/>
                  </a:moveTo>
                  <a:lnTo>
                    <a:pt x="1356884" y="2885936"/>
                  </a:lnTo>
                  <a:lnTo>
                    <a:pt x="1747409" y="2885936"/>
                  </a:lnTo>
                  <a:lnTo>
                    <a:pt x="2023634" y="2885936"/>
                  </a:lnTo>
                  <a:cubicBezTo>
                    <a:pt x="2098246" y="2885936"/>
                    <a:pt x="2147573" y="2889907"/>
                    <a:pt x="2195084" y="2885936"/>
                  </a:cubicBezTo>
                  <a:cubicBezTo>
                    <a:pt x="2242595" y="2881965"/>
                    <a:pt x="2276276" y="2876794"/>
                    <a:pt x="2308703" y="2862107"/>
                  </a:cubicBezTo>
                  <a:cubicBezTo>
                    <a:pt x="2341130" y="2847420"/>
                    <a:pt x="2356198" y="2828764"/>
                    <a:pt x="2389649" y="2797811"/>
                  </a:cubicBezTo>
                  <a:cubicBezTo>
                    <a:pt x="2423100" y="2766858"/>
                    <a:pt x="2509409" y="2676386"/>
                    <a:pt x="2509409" y="2676386"/>
                  </a:cubicBezTo>
                  <a:cubicBezTo>
                    <a:pt x="2801509" y="2276336"/>
                    <a:pt x="3659554" y="889135"/>
                    <a:pt x="4128659" y="447536"/>
                  </a:cubicBezTo>
                  <a:cubicBezTo>
                    <a:pt x="4597764" y="5937"/>
                    <a:pt x="4848788" y="100131"/>
                    <a:pt x="5324038" y="26792"/>
                  </a:cubicBezTo>
                  <a:lnTo>
                    <a:pt x="6980159" y="7501"/>
                  </a:lnTo>
                  <a:lnTo>
                    <a:pt x="7259252" y="0"/>
                  </a:lnTo>
                  <a:cubicBezTo>
                    <a:pt x="7291119" y="62062"/>
                    <a:pt x="7285675" y="3059"/>
                    <a:pt x="7290959" y="161786"/>
                  </a:cubicBezTo>
                  <a:cubicBezTo>
                    <a:pt x="7296243" y="320513"/>
                    <a:pt x="7303744" y="809842"/>
                    <a:pt x="7290959" y="952361"/>
                  </a:cubicBezTo>
                  <a:cubicBezTo>
                    <a:pt x="7278174" y="1094880"/>
                    <a:pt x="7251046" y="1001858"/>
                    <a:pt x="7214248" y="1016901"/>
                  </a:cubicBezTo>
                  <a:cubicBezTo>
                    <a:pt x="7270272" y="1033327"/>
                    <a:pt x="7317705" y="1043449"/>
                    <a:pt x="7070169" y="1042617"/>
                  </a:cubicBezTo>
                  <a:lnTo>
                    <a:pt x="5720019" y="1042617"/>
                  </a:lnTo>
                  <a:cubicBezTo>
                    <a:pt x="5404392" y="1048212"/>
                    <a:pt x="5311424" y="1053684"/>
                    <a:pt x="5176409" y="1076186"/>
                  </a:cubicBezTo>
                  <a:cubicBezTo>
                    <a:pt x="5041394" y="1098688"/>
                    <a:pt x="5000417" y="1096670"/>
                    <a:pt x="4909929" y="1177632"/>
                  </a:cubicBezTo>
                  <a:cubicBezTo>
                    <a:pt x="4819442" y="1258595"/>
                    <a:pt x="4824021" y="1293119"/>
                    <a:pt x="4633484" y="1561961"/>
                  </a:cubicBezTo>
                  <a:cubicBezTo>
                    <a:pt x="4442947" y="1830803"/>
                    <a:pt x="4004834" y="2463661"/>
                    <a:pt x="3766709" y="2790686"/>
                  </a:cubicBezTo>
                  <a:cubicBezTo>
                    <a:pt x="3528584" y="3117711"/>
                    <a:pt x="3353959" y="3363774"/>
                    <a:pt x="3204734" y="3524111"/>
                  </a:cubicBezTo>
                  <a:cubicBezTo>
                    <a:pt x="3055509" y="3684448"/>
                    <a:pt x="3014234" y="3682861"/>
                    <a:pt x="2871359" y="3752711"/>
                  </a:cubicBezTo>
                  <a:cubicBezTo>
                    <a:pt x="2728484" y="3822561"/>
                    <a:pt x="2532781" y="3907339"/>
                    <a:pt x="2347484" y="3943211"/>
                  </a:cubicBezTo>
                  <a:cubicBezTo>
                    <a:pt x="2162187" y="3979083"/>
                    <a:pt x="1759579" y="3967941"/>
                    <a:pt x="1759579" y="3967941"/>
                  </a:cubicBezTo>
                  <a:cubicBezTo>
                    <a:pt x="1145537" y="3989058"/>
                    <a:pt x="868816" y="3970504"/>
                    <a:pt x="423434" y="3971786"/>
                  </a:cubicBezTo>
                  <a:cubicBezTo>
                    <a:pt x="147209" y="3973373"/>
                    <a:pt x="161069" y="3985404"/>
                    <a:pt x="94394" y="3967942"/>
                  </a:cubicBezTo>
                  <a:cubicBezTo>
                    <a:pt x="27719" y="3950480"/>
                    <a:pt x="38394" y="3953683"/>
                    <a:pt x="23384" y="3867011"/>
                  </a:cubicBezTo>
                  <a:cubicBezTo>
                    <a:pt x="8374" y="3780339"/>
                    <a:pt x="0" y="3603608"/>
                    <a:pt x="4334" y="3447911"/>
                  </a:cubicBezTo>
                  <a:cubicBezTo>
                    <a:pt x="8668" y="3292214"/>
                    <a:pt x="6527" y="3026489"/>
                    <a:pt x="49389" y="2932827"/>
                  </a:cubicBezTo>
                  <a:cubicBezTo>
                    <a:pt x="92251" y="2839165"/>
                    <a:pt x="192818" y="2895339"/>
                    <a:pt x="261509" y="2885936"/>
                  </a:cubicBezTo>
                  <a:cubicBezTo>
                    <a:pt x="330200" y="2876533"/>
                    <a:pt x="399621" y="2873236"/>
                    <a:pt x="461534" y="2876411"/>
                  </a:cubicBezTo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9000">
                  <a:schemeClr val="accent1">
                    <a:lumMod val="75000"/>
                  </a:schemeClr>
                </a:gs>
                <a:gs pos="10000">
                  <a:schemeClr val="accent1"/>
                </a:gs>
                <a:gs pos="39999">
                  <a:srgbClr val="CCFF33"/>
                </a:gs>
                <a:gs pos="70000">
                  <a:srgbClr val="FFCC00"/>
                </a:gs>
                <a:gs pos="100000">
                  <a:srgbClr val="FF0000"/>
                </a:gs>
              </a:gsLst>
              <a:lin ang="0" scaled="0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BE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Ellipse 4"/>
            <p:cNvSpPr/>
            <p:nvPr/>
          </p:nvSpPr>
          <p:spPr>
            <a:xfrm>
              <a:off x="2126728" y="4734145"/>
              <a:ext cx="216000" cy="216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Groupe 26"/>
            <p:cNvGrpSpPr/>
            <p:nvPr/>
          </p:nvGrpSpPr>
          <p:grpSpPr>
            <a:xfrm>
              <a:off x="5903445" y="1652622"/>
              <a:ext cx="783790" cy="831273"/>
              <a:chOff x="970280" y="1493785"/>
              <a:chExt cx="783790" cy="831273"/>
            </a:xfrm>
            <a:solidFill>
              <a:schemeClr val="bg1">
                <a:lumMod val="50000"/>
              </a:schemeClr>
            </a:solidFill>
          </p:grpSpPr>
          <p:cxnSp>
            <p:nvCxnSpPr>
              <p:cNvPr id="99" name="Connecteur droit 98"/>
              <p:cNvCxnSpPr/>
              <p:nvPr/>
            </p:nvCxnSpPr>
            <p:spPr>
              <a:xfrm rot="840000">
                <a:off x="971600" y="1493785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/>
              <p:cNvCxnSpPr/>
              <p:nvPr/>
            </p:nvCxnSpPr>
            <p:spPr>
              <a:xfrm rot="-840000">
                <a:off x="1124000" y="1646185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rot="21420000" flipH="1">
                <a:off x="1123849" y="1644825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/>
              <p:cNvCxnSpPr/>
              <p:nvPr/>
            </p:nvCxnSpPr>
            <p:spPr>
              <a:xfrm rot="20760000" flipV="1">
                <a:off x="1043900" y="1649983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/>
              <p:cNvCxnSpPr/>
              <p:nvPr/>
            </p:nvCxnSpPr>
            <p:spPr>
              <a:xfrm rot="8760000">
                <a:off x="970280" y="1543581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7" name="Connecteur droit avec flèche 6"/>
            <p:cNvCxnSpPr/>
            <p:nvPr/>
          </p:nvCxnSpPr>
          <p:spPr>
            <a:xfrm>
              <a:off x="1044520" y="5589240"/>
              <a:ext cx="7884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avec flèche 7"/>
            <p:cNvCxnSpPr/>
            <p:nvPr/>
          </p:nvCxnSpPr>
          <p:spPr>
            <a:xfrm rot="16200000">
              <a:off x="-1169480" y="3375240"/>
              <a:ext cx="4428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e 36"/>
            <p:cNvGrpSpPr/>
            <p:nvPr/>
          </p:nvGrpSpPr>
          <p:grpSpPr>
            <a:xfrm>
              <a:off x="3536885" y="4509120"/>
              <a:ext cx="441025" cy="486030"/>
              <a:chOff x="3005850" y="4644135"/>
              <a:chExt cx="441025" cy="486030"/>
            </a:xfrm>
          </p:grpSpPr>
          <p:grpSp>
            <p:nvGrpSpPr>
              <p:cNvPr id="91" name="Groupe 19"/>
              <p:cNvGrpSpPr/>
              <p:nvPr/>
            </p:nvGrpSpPr>
            <p:grpSpPr>
              <a:xfrm>
                <a:off x="3005850" y="4644135"/>
                <a:ext cx="441025" cy="486030"/>
                <a:chOff x="2501770" y="4734145"/>
                <a:chExt cx="441025" cy="486030"/>
              </a:xfrm>
              <a:solidFill>
                <a:schemeClr val="bg1">
                  <a:lumMod val="50000"/>
                </a:schemeClr>
              </a:solidFill>
            </p:grpSpPr>
            <p:sp>
              <p:nvSpPr>
                <p:cNvPr id="93" name="Ellipse 92"/>
                <p:cNvSpPr/>
                <p:nvPr/>
              </p:nvSpPr>
              <p:spPr>
                <a:xfrm>
                  <a:off x="2614283" y="4734145"/>
                  <a:ext cx="216000" cy="21600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Ellipse 93"/>
                <p:cNvSpPr/>
                <p:nvPr/>
              </p:nvSpPr>
              <p:spPr>
                <a:xfrm>
                  <a:off x="2726795" y="4824155"/>
                  <a:ext cx="216000" cy="21600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Ellipse 94"/>
                <p:cNvSpPr/>
                <p:nvPr/>
              </p:nvSpPr>
              <p:spPr>
                <a:xfrm>
                  <a:off x="2726795" y="4959170"/>
                  <a:ext cx="216000" cy="21600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6" name="Ellipse 95"/>
                <p:cNvSpPr/>
                <p:nvPr/>
              </p:nvSpPr>
              <p:spPr>
                <a:xfrm>
                  <a:off x="2614283" y="5004175"/>
                  <a:ext cx="216000" cy="21600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7" name="Ellipse 96"/>
                <p:cNvSpPr/>
                <p:nvPr/>
              </p:nvSpPr>
              <p:spPr>
                <a:xfrm>
                  <a:off x="2501770" y="4959170"/>
                  <a:ext cx="216000" cy="21600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8" name="Ellipse 97"/>
                <p:cNvSpPr/>
                <p:nvPr/>
              </p:nvSpPr>
              <p:spPr>
                <a:xfrm>
                  <a:off x="2501770" y="4824155"/>
                  <a:ext cx="216000" cy="216000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2" name="Ellipse 91"/>
              <p:cNvSpPr/>
              <p:nvPr/>
            </p:nvSpPr>
            <p:spPr>
              <a:xfrm>
                <a:off x="3118362" y="4779150"/>
                <a:ext cx="216000" cy="21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0" name="Groupe 39"/>
            <p:cNvGrpSpPr/>
            <p:nvPr/>
          </p:nvGrpSpPr>
          <p:grpSpPr>
            <a:xfrm>
              <a:off x="2831806" y="4644135"/>
              <a:ext cx="216000" cy="396020"/>
              <a:chOff x="2555800" y="4734145"/>
              <a:chExt cx="216000" cy="396020"/>
            </a:xfrm>
          </p:grpSpPr>
          <p:sp>
            <p:nvSpPr>
              <p:cNvPr id="89" name="Ellipse 88"/>
              <p:cNvSpPr/>
              <p:nvPr/>
            </p:nvSpPr>
            <p:spPr>
              <a:xfrm>
                <a:off x="2555800" y="4734145"/>
                <a:ext cx="216000" cy="21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Ellipse 89"/>
              <p:cNvSpPr/>
              <p:nvPr/>
            </p:nvSpPr>
            <p:spPr>
              <a:xfrm>
                <a:off x="2555800" y="4914165"/>
                <a:ext cx="216000" cy="216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>
              <a:off x="7722351" y="5639180"/>
              <a:ext cx="115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</a:rPr>
                <a:t>Time</a:t>
              </a:r>
              <a:endParaRPr lang="fr-BE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24440" y="638690"/>
              <a:ext cx="1710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 smtClean="0">
                  <a:latin typeface="Times New Roman" pitchFamily="18" charset="0"/>
                  <a:cs typeface="Times New Roman" pitchFamily="18" charset="0"/>
                </a:rPr>
                <a:t>Aggregation</a:t>
              </a:r>
              <a:endParaRPr lang="fr-BE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101677" y="4315275"/>
              <a:ext cx="13501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err="1" smtClean="0">
                  <a:latin typeface="Times New Roman" pitchFamily="18" charset="0"/>
                  <a:cs typeface="Times New Roman" pitchFamily="18" charset="0"/>
                </a:rPr>
                <a:t>Nucleation</a:t>
              </a:r>
              <a:endParaRPr lang="fr-BE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 rot="18271146">
              <a:off x="3865889" y="3130861"/>
              <a:ext cx="1350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Times New Roman" pitchFamily="18" charset="0"/>
                  <a:cs typeface="Times New Roman" pitchFamily="18" charset="0"/>
                </a:rPr>
                <a:t>Elongation</a:t>
              </a:r>
              <a:endParaRPr lang="fr-BE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438460" y="1382520"/>
              <a:ext cx="1530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Times New Roman" pitchFamily="18" charset="0"/>
                  <a:cs typeface="Times New Roman" pitchFamily="18" charset="0"/>
                </a:rPr>
                <a:t>Maturation</a:t>
              </a:r>
              <a:endParaRPr lang="fr-BE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362311" y="1943835"/>
              <a:ext cx="495055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fr-FR" sz="1300" b="1" dirty="0" smtClean="0">
                  <a:latin typeface="Times New Roman" pitchFamily="18" charset="0"/>
                  <a:cs typeface="Times New Roman" pitchFamily="18" charset="0"/>
                </a:rPr>
                <a:t>MF</a:t>
              </a:r>
              <a:endParaRPr lang="fr-BE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57165" y="1493785"/>
              <a:ext cx="495056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endParaRPr lang="fr-BE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 rot="18332869">
              <a:off x="4507887" y="3447156"/>
              <a:ext cx="142724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smtClean="0">
                  <a:latin typeface="Times New Roman" pitchFamily="18" charset="0"/>
                  <a:cs typeface="Times New Roman" pitchFamily="18" charset="0"/>
                </a:rPr>
                <a:t>PF</a:t>
              </a:r>
              <a:endParaRPr lang="fr-BE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307299" y="5049180"/>
              <a:ext cx="45194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smtClean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fr-BE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1937959" y="5065852"/>
              <a:ext cx="593319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300"/>
                </a:lnSpc>
              </a:pPr>
              <a:r>
                <a:rPr lang="fr-FR" sz="1300" b="1" dirty="0" smtClean="0">
                  <a:latin typeface="Times New Roman" pitchFamily="18" charset="0"/>
                  <a:cs typeface="Times New Roman" pitchFamily="18" charset="0"/>
                </a:rPr>
                <a:t>MM</a:t>
              </a:r>
              <a:endParaRPr lang="fr-BE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636785" y="5049180"/>
              <a:ext cx="60503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smtClean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fr-BE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1888342" y="4341796"/>
              <a:ext cx="0" cy="1044000"/>
            </a:xfrm>
            <a:prstGeom prst="line">
              <a:avLst/>
            </a:prstGeom>
            <a:ln w="15875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rot="-720000">
              <a:off x="3812258" y="4038791"/>
              <a:ext cx="675074" cy="828000"/>
            </a:xfrm>
            <a:prstGeom prst="line">
              <a:avLst/>
            </a:prstGeom>
            <a:ln w="15875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/>
            <p:cNvCxnSpPr>
              <a:stCxn id="4" idx="8"/>
            </p:cNvCxnSpPr>
            <p:nvPr/>
          </p:nvCxnSpPr>
          <p:spPr>
            <a:xfrm>
              <a:off x="5356840" y="1882007"/>
              <a:ext cx="744700" cy="767863"/>
            </a:xfrm>
            <a:prstGeom prst="line">
              <a:avLst/>
            </a:prstGeom>
            <a:ln w="15875" cmpd="sng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en arc 24"/>
            <p:cNvCxnSpPr/>
            <p:nvPr/>
          </p:nvCxnSpPr>
          <p:spPr>
            <a:xfrm>
              <a:off x="5553267" y="2594642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en arc 25"/>
            <p:cNvCxnSpPr/>
            <p:nvPr/>
          </p:nvCxnSpPr>
          <p:spPr>
            <a:xfrm>
              <a:off x="5366967" y="2425267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en arc 26"/>
            <p:cNvCxnSpPr/>
            <p:nvPr/>
          </p:nvCxnSpPr>
          <p:spPr>
            <a:xfrm>
              <a:off x="5423043" y="2767621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en arc 27"/>
            <p:cNvCxnSpPr/>
            <p:nvPr/>
          </p:nvCxnSpPr>
          <p:spPr>
            <a:xfrm>
              <a:off x="5288028" y="2947641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en arc 28"/>
            <p:cNvCxnSpPr/>
            <p:nvPr/>
          </p:nvCxnSpPr>
          <p:spPr>
            <a:xfrm>
              <a:off x="5198018" y="3127661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en arc 29"/>
            <p:cNvCxnSpPr/>
            <p:nvPr/>
          </p:nvCxnSpPr>
          <p:spPr>
            <a:xfrm>
              <a:off x="5063003" y="3269717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en arc 30"/>
            <p:cNvCxnSpPr/>
            <p:nvPr/>
          </p:nvCxnSpPr>
          <p:spPr>
            <a:xfrm>
              <a:off x="4927988" y="3487701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en arc 31"/>
            <p:cNvCxnSpPr/>
            <p:nvPr/>
          </p:nvCxnSpPr>
          <p:spPr>
            <a:xfrm>
              <a:off x="4792973" y="3667721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en arc 32"/>
            <p:cNvCxnSpPr/>
            <p:nvPr/>
          </p:nvCxnSpPr>
          <p:spPr>
            <a:xfrm>
              <a:off x="4698172" y="3854782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en arc 33"/>
            <p:cNvCxnSpPr/>
            <p:nvPr/>
          </p:nvCxnSpPr>
          <p:spPr>
            <a:xfrm>
              <a:off x="4538441" y="4012263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en arc 34"/>
            <p:cNvCxnSpPr/>
            <p:nvPr/>
          </p:nvCxnSpPr>
          <p:spPr>
            <a:xfrm>
              <a:off x="4414133" y="4183440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en arc 35"/>
            <p:cNvCxnSpPr/>
            <p:nvPr/>
          </p:nvCxnSpPr>
          <p:spPr>
            <a:xfrm>
              <a:off x="5226968" y="2566864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en arc 36"/>
            <p:cNvCxnSpPr/>
            <p:nvPr/>
          </p:nvCxnSpPr>
          <p:spPr>
            <a:xfrm>
              <a:off x="5091953" y="2746884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en arc 37"/>
            <p:cNvCxnSpPr/>
            <p:nvPr/>
          </p:nvCxnSpPr>
          <p:spPr>
            <a:xfrm>
              <a:off x="5001943" y="2926904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en arc 38"/>
            <p:cNvCxnSpPr/>
            <p:nvPr/>
          </p:nvCxnSpPr>
          <p:spPr>
            <a:xfrm>
              <a:off x="4866928" y="3068960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en arc 39"/>
            <p:cNvCxnSpPr/>
            <p:nvPr/>
          </p:nvCxnSpPr>
          <p:spPr>
            <a:xfrm>
              <a:off x="4731913" y="3286944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en arc 40"/>
            <p:cNvCxnSpPr/>
            <p:nvPr/>
          </p:nvCxnSpPr>
          <p:spPr>
            <a:xfrm>
              <a:off x="4596898" y="3466964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en arc 41"/>
            <p:cNvCxnSpPr/>
            <p:nvPr/>
          </p:nvCxnSpPr>
          <p:spPr>
            <a:xfrm>
              <a:off x="4502097" y="3654025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en arc 42"/>
            <p:cNvCxnSpPr/>
            <p:nvPr/>
          </p:nvCxnSpPr>
          <p:spPr>
            <a:xfrm>
              <a:off x="4326868" y="3827004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en arc 43"/>
            <p:cNvCxnSpPr/>
            <p:nvPr/>
          </p:nvCxnSpPr>
          <p:spPr>
            <a:xfrm>
              <a:off x="4212892" y="3993015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e 8"/>
            <p:cNvGrpSpPr/>
            <p:nvPr/>
          </p:nvGrpSpPr>
          <p:grpSpPr>
            <a:xfrm rot="15600000">
              <a:off x="4163762" y="2564673"/>
              <a:ext cx="1587600" cy="1587600"/>
              <a:chOff x="2024100" y="4940575"/>
              <a:chExt cx="1587600" cy="1587600"/>
            </a:xfrm>
            <a:solidFill>
              <a:schemeClr val="bg1">
                <a:lumMod val="50000"/>
              </a:schemeClr>
            </a:solidFill>
          </p:grpSpPr>
          <p:sp>
            <p:nvSpPr>
              <p:cNvPr id="79" name="Ellipse 9"/>
              <p:cNvSpPr/>
              <p:nvPr/>
            </p:nvSpPr>
            <p:spPr>
              <a:xfrm>
                <a:off x="2024100" y="49405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Ellipse 79"/>
              <p:cNvSpPr/>
              <p:nvPr/>
            </p:nvSpPr>
            <p:spPr>
              <a:xfrm>
                <a:off x="2176500" y="50929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2328900" y="52453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Ellipse 81"/>
              <p:cNvSpPr/>
              <p:nvPr/>
            </p:nvSpPr>
            <p:spPr>
              <a:xfrm>
                <a:off x="2481300" y="53977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2633700" y="55501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Ellipse 83"/>
              <p:cNvSpPr/>
              <p:nvPr/>
            </p:nvSpPr>
            <p:spPr>
              <a:xfrm>
                <a:off x="2786100" y="57025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2938500" y="58549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Ellipse 85"/>
              <p:cNvSpPr/>
              <p:nvPr/>
            </p:nvSpPr>
            <p:spPr>
              <a:xfrm>
                <a:off x="3090900" y="60073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3243300" y="61597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Ellipse 87"/>
              <p:cNvSpPr/>
              <p:nvPr/>
            </p:nvSpPr>
            <p:spPr>
              <a:xfrm>
                <a:off x="3395700" y="6312175"/>
                <a:ext cx="216000" cy="216000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46" name="Groupe 128"/>
            <p:cNvGrpSpPr/>
            <p:nvPr/>
          </p:nvGrpSpPr>
          <p:grpSpPr>
            <a:xfrm>
              <a:off x="7611157" y="1561293"/>
              <a:ext cx="804973" cy="804972"/>
              <a:chOff x="949097" y="1516288"/>
              <a:chExt cx="804973" cy="804972"/>
            </a:xfrm>
            <a:solidFill>
              <a:schemeClr val="bg1">
                <a:lumMod val="50000"/>
              </a:schemeClr>
            </a:solidFill>
          </p:grpSpPr>
          <p:cxnSp>
            <p:nvCxnSpPr>
              <p:cNvPr id="74" name="Connecteur droit 73"/>
              <p:cNvCxnSpPr/>
              <p:nvPr/>
            </p:nvCxnSpPr>
            <p:spPr>
              <a:xfrm rot="4320000">
                <a:off x="971600" y="1493785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 rot="60000">
                <a:off x="1124000" y="1646185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 rot="21420000" flipH="1">
                <a:off x="1123849" y="1644825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 rot="18000000" flipV="1">
                <a:off x="1041940" y="1610995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 rot="9120000">
                <a:off x="970280" y="1543581"/>
                <a:ext cx="630070" cy="675075"/>
              </a:xfrm>
              <a:prstGeom prst="line">
                <a:avLst/>
              </a:prstGeom>
              <a:grp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47" name="Connecteur en arc 46"/>
            <p:cNvCxnSpPr/>
            <p:nvPr/>
          </p:nvCxnSpPr>
          <p:spPr>
            <a:xfrm>
              <a:off x="5832140" y="1853825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en arc 47"/>
            <p:cNvCxnSpPr/>
            <p:nvPr/>
          </p:nvCxnSpPr>
          <p:spPr>
            <a:xfrm>
              <a:off x="6552220" y="2123855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en arc 48"/>
            <p:cNvCxnSpPr/>
            <p:nvPr/>
          </p:nvCxnSpPr>
          <p:spPr>
            <a:xfrm rot="16200000" flipH="1" flipV="1">
              <a:off x="6096254" y="2399801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en arc 49"/>
            <p:cNvCxnSpPr/>
            <p:nvPr/>
          </p:nvCxnSpPr>
          <p:spPr>
            <a:xfrm rot="16200000">
              <a:off x="6192180" y="1876626"/>
              <a:ext cx="72000" cy="720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en arc 50"/>
            <p:cNvCxnSpPr/>
            <p:nvPr/>
          </p:nvCxnSpPr>
          <p:spPr>
            <a:xfrm>
              <a:off x="6390210" y="1781825"/>
              <a:ext cx="72000" cy="720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en arc 51"/>
            <p:cNvCxnSpPr/>
            <p:nvPr/>
          </p:nvCxnSpPr>
          <p:spPr>
            <a:xfrm flipV="1">
              <a:off x="6097379" y="2006225"/>
              <a:ext cx="139806" cy="127974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en arc 52"/>
            <p:cNvCxnSpPr/>
            <p:nvPr/>
          </p:nvCxnSpPr>
          <p:spPr>
            <a:xfrm rot="16200000">
              <a:off x="6507215" y="2303875"/>
              <a:ext cx="72000" cy="72000"/>
            </a:xfrm>
            <a:prstGeom prst="curved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3471911" y="5049180"/>
              <a:ext cx="605035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300" b="1" dirty="0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fr-BE" sz="13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Rectangle à coins arrondis 54"/>
            <p:cNvSpPr/>
            <p:nvPr/>
          </p:nvSpPr>
          <p:spPr>
            <a:xfrm>
              <a:off x="1421650" y="4734145"/>
              <a:ext cx="216000" cy="216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6" name="Groupe 180"/>
            <p:cNvGrpSpPr/>
            <p:nvPr/>
          </p:nvGrpSpPr>
          <p:grpSpPr>
            <a:xfrm>
              <a:off x="1723910" y="4811413"/>
              <a:ext cx="324000" cy="85729"/>
              <a:chOff x="1736685" y="4794390"/>
              <a:chExt cx="324000" cy="85729"/>
            </a:xfrm>
          </p:grpSpPr>
          <p:cxnSp>
            <p:nvCxnSpPr>
              <p:cNvPr id="72" name="Connecteur droit avec flèche 71"/>
              <p:cNvCxnSpPr/>
              <p:nvPr/>
            </p:nvCxnSpPr>
            <p:spPr>
              <a:xfrm>
                <a:off x="1736685" y="4794390"/>
                <a:ext cx="324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73" name="Connecteur droit avec flèche 72"/>
              <p:cNvCxnSpPr/>
              <p:nvPr/>
            </p:nvCxnSpPr>
            <p:spPr>
              <a:xfrm flipH="1">
                <a:off x="1808685" y="4879325"/>
                <a:ext cx="180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57" name="Groupe 181"/>
            <p:cNvGrpSpPr/>
            <p:nvPr/>
          </p:nvGrpSpPr>
          <p:grpSpPr>
            <a:xfrm>
              <a:off x="2427875" y="4811413"/>
              <a:ext cx="324000" cy="85729"/>
              <a:chOff x="1736685" y="4794390"/>
              <a:chExt cx="324000" cy="85729"/>
            </a:xfrm>
          </p:grpSpPr>
          <p:cxnSp>
            <p:nvCxnSpPr>
              <p:cNvPr id="70" name="Connecteur droit avec flèche 69"/>
              <p:cNvCxnSpPr/>
              <p:nvPr/>
            </p:nvCxnSpPr>
            <p:spPr>
              <a:xfrm>
                <a:off x="1736685" y="4794390"/>
                <a:ext cx="324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71" name="Connecteur droit avec flèche 70"/>
              <p:cNvCxnSpPr/>
              <p:nvPr/>
            </p:nvCxnSpPr>
            <p:spPr>
              <a:xfrm flipH="1">
                <a:off x="1808685" y="4879325"/>
                <a:ext cx="180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58" name="Groupe 184"/>
            <p:cNvGrpSpPr/>
            <p:nvPr/>
          </p:nvGrpSpPr>
          <p:grpSpPr>
            <a:xfrm>
              <a:off x="3131840" y="4811413"/>
              <a:ext cx="324000" cy="85729"/>
              <a:chOff x="1736685" y="4794390"/>
              <a:chExt cx="324000" cy="85729"/>
            </a:xfrm>
          </p:grpSpPr>
          <p:cxnSp>
            <p:nvCxnSpPr>
              <p:cNvPr id="68" name="Connecteur droit avec flèche 67"/>
              <p:cNvCxnSpPr/>
              <p:nvPr/>
            </p:nvCxnSpPr>
            <p:spPr>
              <a:xfrm>
                <a:off x="1736685" y="4794390"/>
                <a:ext cx="324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9" name="Connecteur droit avec flèche 68"/>
              <p:cNvCxnSpPr/>
              <p:nvPr/>
            </p:nvCxnSpPr>
            <p:spPr>
              <a:xfrm flipH="1">
                <a:off x="1808685" y="4879325"/>
                <a:ext cx="180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59" name="Groupe 187"/>
            <p:cNvGrpSpPr/>
            <p:nvPr/>
          </p:nvGrpSpPr>
          <p:grpSpPr>
            <a:xfrm rot="18520374">
              <a:off x="4011369" y="4453201"/>
              <a:ext cx="324000" cy="85729"/>
              <a:chOff x="1736685" y="4794390"/>
              <a:chExt cx="324000" cy="85729"/>
            </a:xfrm>
          </p:grpSpPr>
          <p:cxnSp>
            <p:nvCxnSpPr>
              <p:cNvPr id="66" name="Connecteur droit avec flèche 65"/>
              <p:cNvCxnSpPr/>
              <p:nvPr/>
            </p:nvCxnSpPr>
            <p:spPr>
              <a:xfrm>
                <a:off x="1736685" y="4794390"/>
                <a:ext cx="324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7" name="Connecteur droit avec flèche 66"/>
              <p:cNvCxnSpPr/>
              <p:nvPr/>
            </p:nvCxnSpPr>
            <p:spPr>
              <a:xfrm flipH="1">
                <a:off x="1808685" y="4879325"/>
                <a:ext cx="180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60" name="Groupe 190"/>
            <p:cNvGrpSpPr/>
            <p:nvPr/>
          </p:nvGrpSpPr>
          <p:grpSpPr>
            <a:xfrm>
              <a:off x="6957265" y="1943835"/>
              <a:ext cx="324000" cy="85729"/>
              <a:chOff x="1736685" y="4794390"/>
              <a:chExt cx="324000" cy="85729"/>
            </a:xfrm>
          </p:grpSpPr>
          <p:cxnSp>
            <p:nvCxnSpPr>
              <p:cNvPr id="64" name="Connecteur droit avec flèche 63"/>
              <p:cNvCxnSpPr/>
              <p:nvPr/>
            </p:nvCxnSpPr>
            <p:spPr>
              <a:xfrm>
                <a:off x="1736685" y="4794390"/>
                <a:ext cx="324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5" name="Connecteur droit avec flèche 64"/>
              <p:cNvCxnSpPr/>
              <p:nvPr/>
            </p:nvCxnSpPr>
            <p:spPr>
              <a:xfrm flipH="1">
                <a:off x="1808685" y="4879325"/>
                <a:ext cx="180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  <p:grpSp>
          <p:nvGrpSpPr>
            <p:cNvPr id="61" name="Groupe 193"/>
            <p:cNvGrpSpPr/>
            <p:nvPr/>
          </p:nvGrpSpPr>
          <p:grpSpPr>
            <a:xfrm rot="18937324">
              <a:off x="5606085" y="2271314"/>
              <a:ext cx="324000" cy="85729"/>
              <a:chOff x="1736685" y="4794390"/>
              <a:chExt cx="324000" cy="85729"/>
            </a:xfrm>
          </p:grpSpPr>
          <p:cxnSp>
            <p:nvCxnSpPr>
              <p:cNvPr id="62" name="Connecteur droit avec flèche 61"/>
              <p:cNvCxnSpPr/>
              <p:nvPr/>
            </p:nvCxnSpPr>
            <p:spPr>
              <a:xfrm>
                <a:off x="1736685" y="4794390"/>
                <a:ext cx="324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  <p:cxnSp>
            <p:nvCxnSpPr>
              <p:cNvPr id="63" name="Connecteur droit avec flèche 62"/>
              <p:cNvCxnSpPr/>
              <p:nvPr/>
            </p:nvCxnSpPr>
            <p:spPr>
              <a:xfrm flipH="1">
                <a:off x="1808685" y="4879325"/>
                <a:ext cx="180000" cy="794"/>
              </a:xfrm>
              <a:prstGeom prst="straightConnector1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arrow" w="sm" len="sm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</p:cxnSp>
        </p:grpSp>
      </p:grpSp>
      <p:sp>
        <p:nvSpPr>
          <p:cNvPr id="104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Kinetics of amyloid fibril formation</a:t>
            </a:r>
            <a:endParaRPr lang="en-US" sz="3600" dirty="0"/>
          </a:p>
        </p:txBody>
      </p:sp>
      <p:sp>
        <p:nvSpPr>
          <p:cNvPr id="108" name="ZoneTexte 107"/>
          <p:cNvSpPr txBox="1"/>
          <p:nvPr/>
        </p:nvSpPr>
        <p:spPr>
          <a:xfrm>
            <a:off x="1115616" y="1988840"/>
            <a:ext cx="3679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are the toxic species?</a:t>
            </a:r>
            <a:endParaRPr lang="en-US" sz="2400" b="1" dirty="0"/>
          </a:p>
        </p:txBody>
      </p:sp>
      <p:sp>
        <p:nvSpPr>
          <p:cNvPr id="109" name="ZoneTexte 108"/>
          <p:cNvSpPr txBox="1"/>
          <p:nvPr/>
        </p:nvSpPr>
        <p:spPr>
          <a:xfrm>
            <a:off x="2483768" y="93020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Generic property of </a:t>
            </a:r>
            <a:r>
              <a:rPr lang="en-US" sz="1600" dirty="0" err="1" smtClean="0"/>
              <a:t>polypetide</a:t>
            </a:r>
            <a:r>
              <a:rPr lang="en-US" sz="1600" dirty="0" smtClean="0"/>
              <a:t> chains, </a:t>
            </a:r>
            <a:r>
              <a:rPr lang="en-US" sz="1600" dirty="0" err="1" smtClean="0"/>
              <a:t>Astbury</a:t>
            </a:r>
            <a:r>
              <a:rPr lang="en-US" sz="1600" dirty="0" smtClean="0"/>
              <a:t> and Dickinson, 1935</a:t>
            </a:r>
            <a:endParaRPr lang="en-US" sz="16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899592" y="5949280"/>
            <a:ext cx="10459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Coralie</a:t>
            </a:r>
            <a:r>
              <a:rPr lang="en-US" sz="1400" dirty="0" smtClean="0"/>
              <a:t> Pain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Plan of the presentation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611560" y="1484784"/>
            <a:ext cx="747788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000" b="1" dirty="0" smtClean="0"/>
              <a:t>Fibrils versus oligomers: Who is toxic?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000" b="1" dirty="0" smtClean="0"/>
              <a:t>How can we study oligomers? </a:t>
            </a:r>
            <a:r>
              <a:rPr lang="en-US" sz="2000" b="1" i="1" dirty="0" smtClean="0"/>
              <a:t>in vivo </a:t>
            </a:r>
            <a:r>
              <a:rPr lang="en-US" sz="2000" b="1" dirty="0" smtClean="0"/>
              <a:t>and </a:t>
            </a:r>
            <a:r>
              <a:rPr lang="en-US" sz="2000" b="1" i="1" dirty="0" smtClean="0"/>
              <a:t>in vitro </a:t>
            </a:r>
            <a:r>
              <a:rPr lang="en-US" sz="2000" b="1" dirty="0" smtClean="0"/>
              <a:t>techniques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000" b="1" dirty="0" smtClean="0"/>
              <a:t>What are the different oligomeric species and their structure?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000" b="1" dirty="0" smtClean="0"/>
              <a:t>Why are oligomers toxic?</a:t>
            </a:r>
          </a:p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2000" b="1" dirty="0" smtClean="0"/>
              <a:t>Strategies to interfere with the toxicity associated with oligomers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1340768"/>
            <a:ext cx="79158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AutoNum type="arabicParenR"/>
            </a:pPr>
            <a:r>
              <a:rPr lang="en-US" sz="3600" b="1" dirty="0" smtClean="0"/>
              <a:t> Fibrils versus oligomers: Who is toxic?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Mechanism of amyloid fibril formation</a:t>
            </a:r>
            <a:endParaRPr lang="en-US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550223"/>
            <a:ext cx="825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Lotz</a:t>
            </a:r>
            <a:r>
              <a:rPr lang="en-US" sz="1400" dirty="0" smtClean="0"/>
              <a:t> and </a:t>
            </a:r>
            <a:r>
              <a:rPr lang="en-US" sz="1400" dirty="0" err="1" smtClean="0"/>
              <a:t>Legleiter</a:t>
            </a:r>
            <a:r>
              <a:rPr lang="en-US" sz="1400" dirty="0" smtClean="0"/>
              <a:t>, 2013, J Mol Med, Stefani and Dobson, 2003, J Mol Med, </a:t>
            </a:r>
            <a:r>
              <a:rPr lang="en-US" sz="1400" dirty="0" err="1" smtClean="0"/>
              <a:t>Gillam</a:t>
            </a:r>
            <a:r>
              <a:rPr lang="en-US" sz="1400" dirty="0" smtClean="0"/>
              <a:t> and </a:t>
            </a:r>
            <a:r>
              <a:rPr lang="en-US" sz="1400" dirty="0" err="1" smtClean="0"/>
              <a:t>MacPhee</a:t>
            </a:r>
            <a:r>
              <a:rPr lang="en-US" sz="1400" dirty="0" smtClean="0"/>
              <a:t>, 2013, J. Phys. </a:t>
            </a:r>
          </a:p>
          <a:p>
            <a:endParaRPr lang="en-US" sz="1400" dirty="0"/>
          </a:p>
        </p:txBody>
      </p:sp>
      <p:grpSp>
        <p:nvGrpSpPr>
          <p:cNvPr id="15" name="Groupe 14"/>
          <p:cNvGrpSpPr/>
          <p:nvPr/>
        </p:nvGrpSpPr>
        <p:grpSpPr>
          <a:xfrm>
            <a:off x="683568" y="1656932"/>
            <a:ext cx="2376264" cy="1988092"/>
            <a:chOff x="971600" y="1358267"/>
            <a:chExt cx="2376264" cy="1988092"/>
          </a:xfrm>
        </p:grpSpPr>
        <p:grpSp>
          <p:nvGrpSpPr>
            <p:cNvPr id="12" name="Groupe 11"/>
            <p:cNvGrpSpPr/>
            <p:nvPr/>
          </p:nvGrpSpPr>
          <p:grpSpPr>
            <a:xfrm>
              <a:off x="971600" y="1358267"/>
              <a:ext cx="2232248" cy="1926717"/>
              <a:chOff x="971600" y="1358267"/>
              <a:chExt cx="2232248" cy="1926717"/>
            </a:xfrm>
          </p:grpSpPr>
          <p:pic>
            <p:nvPicPr>
              <p:cNvPr id="2049" name="Picture 1" descr="/static-content/images/669/art%253A10.1007%252Fs00109-013-1025-1/MediaObjects/109_2013_1025_Fig1_HTML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69000" b="62712"/>
              <a:stretch>
                <a:fillRect/>
              </a:stretch>
            </p:blipFill>
            <p:spPr bwMode="auto">
              <a:xfrm>
                <a:off x="971600" y="1358267"/>
                <a:ext cx="2232248" cy="1926717"/>
              </a:xfrm>
              <a:prstGeom prst="rect">
                <a:avLst/>
              </a:prstGeom>
              <a:noFill/>
            </p:spPr>
          </p:pic>
          <p:sp>
            <p:nvSpPr>
              <p:cNvPr id="11" name="Rectangle 10"/>
              <p:cNvSpPr/>
              <p:nvPr/>
            </p:nvSpPr>
            <p:spPr>
              <a:xfrm rot="18653554">
                <a:off x="1633226" y="1761685"/>
                <a:ext cx="187220" cy="4501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Connecteur droit avec flèche 8"/>
              <p:cNvCxnSpPr/>
              <p:nvPr/>
            </p:nvCxnSpPr>
            <p:spPr>
              <a:xfrm>
                <a:off x="1585350" y="1823558"/>
                <a:ext cx="288032" cy="36004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lg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Rectangle 12"/>
            <p:cNvSpPr/>
            <p:nvPr/>
          </p:nvSpPr>
          <p:spPr>
            <a:xfrm>
              <a:off x="2915816" y="2564904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41087" y="3202343"/>
              <a:ext cx="144016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419872" y="1719679"/>
            <a:ext cx="57606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 Intrinsically disordered proteins</a:t>
            </a:r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endParaRPr lang="en-US" dirty="0" smtClean="0"/>
          </a:p>
          <a:p>
            <a:pPr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 Native proteins in dynamic equilibrium with different  conformations (e.g., partially unfolded or </a:t>
            </a:r>
            <a:r>
              <a:rPr lang="en-US" dirty="0" err="1" smtClean="0"/>
              <a:t>misfolded</a:t>
            </a:r>
            <a:r>
              <a:rPr lang="en-US" dirty="0" smtClean="0"/>
              <a:t> species more aggregation-prone)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760" y="4377878"/>
            <a:ext cx="889248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Mutations, misprocessing, aberrant interactions, changes in environmental conditions, chemical modifications, enhanced protein synthesis, reduction of protein clearance can increase the population of aggregation –prone conformations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Mechanism of amyloid fibril formation</a:t>
            </a:r>
            <a:endParaRPr lang="en-US" sz="36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550223"/>
            <a:ext cx="2850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Lotz</a:t>
            </a:r>
            <a:r>
              <a:rPr lang="en-US" sz="1400" dirty="0" smtClean="0"/>
              <a:t> and </a:t>
            </a:r>
            <a:r>
              <a:rPr lang="en-US" sz="1400" dirty="0" err="1" smtClean="0"/>
              <a:t>Legleiter</a:t>
            </a:r>
            <a:r>
              <a:rPr lang="en-US" sz="1400" dirty="0" smtClean="0"/>
              <a:t>, 2013, J Mol Med</a:t>
            </a:r>
            <a:endParaRPr lang="en-US" sz="1400" dirty="0"/>
          </a:p>
        </p:txBody>
      </p:sp>
      <p:grpSp>
        <p:nvGrpSpPr>
          <p:cNvPr id="2" name="Groupe 11"/>
          <p:cNvGrpSpPr/>
          <p:nvPr/>
        </p:nvGrpSpPr>
        <p:grpSpPr>
          <a:xfrm>
            <a:off x="971600" y="1430275"/>
            <a:ext cx="7200800" cy="5167077"/>
            <a:chOff x="971600" y="1358267"/>
            <a:chExt cx="7200800" cy="5167077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71600" y="1358267"/>
              <a:ext cx="7200800" cy="5167077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 rot="18653554">
              <a:off x="1633226" y="1761685"/>
              <a:ext cx="187220" cy="4501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1585350" y="1823558"/>
              <a:ext cx="288032" cy="36004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rme libre 9"/>
          <p:cNvSpPr/>
          <p:nvPr/>
        </p:nvSpPr>
        <p:spPr>
          <a:xfrm rot="18726756">
            <a:off x="2316369" y="1837968"/>
            <a:ext cx="4441250" cy="3269210"/>
          </a:xfrm>
          <a:custGeom>
            <a:avLst/>
            <a:gdLst>
              <a:gd name="connsiteX0" fmla="*/ 0 w 4297274"/>
              <a:gd name="connsiteY0" fmla="*/ 0 h 2858272"/>
              <a:gd name="connsiteX1" fmla="*/ 4297274 w 4297274"/>
              <a:gd name="connsiteY1" fmla="*/ 0 h 2858272"/>
              <a:gd name="connsiteX2" fmla="*/ 4297274 w 4297274"/>
              <a:gd name="connsiteY2" fmla="*/ 2858272 h 2858272"/>
              <a:gd name="connsiteX3" fmla="*/ 0 w 4297274"/>
              <a:gd name="connsiteY3" fmla="*/ 2858272 h 2858272"/>
              <a:gd name="connsiteX4" fmla="*/ 0 w 4297274"/>
              <a:gd name="connsiteY4" fmla="*/ 0 h 2858272"/>
              <a:gd name="connsiteX0" fmla="*/ 0 w 4297274"/>
              <a:gd name="connsiteY0" fmla="*/ 0 h 2858272"/>
              <a:gd name="connsiteX1" fmla="*/ 4297274 w 4297274"/>
              <a:gd name="connsiteY1" fmla="*/ 0 h 2858272"/>
              <a:gd name="connsiteX2" fmla="*/ 4297274 w 4297274"/>
              <a:gd name="connsiteY2" fmla="*/ 2858272 h 2858272"/>
              <a:gd name="connsiteX3" fmla="*/ 513979 w 4297274"/>
              <a:gd name="connsiteY3" fmla="*/ 1883521 h 2858272"/>
              <a:gd name="connsiteX4" fmla="*/ 0 w 4297274"/>
              <a:gd name="connsiteY4" fmla="*/ 0 h 2858272"/>
              <a:gd name="connsiteX0" fmla="*/ 0 w 4344455"/>
              <a:gd name="connsiteY0" fmla="*/ 0 h 2907302"/>
              <a:gd name="connsiteX1" fmla="*/ 4297274 w 4344455"/>
              <a:gd name="connsiteY1" fmla="*/ 0 h 2907302"/>
              <a:gd name="connsiteX2" fmla="*/ 4344455 w 4344455"/>
              <a:gd name="connsiteY2" fmla="*/ 2907302 h 2907302"/>
              <a:gd name="connsiteX3" fmla="*/ 513979 w 4344455"/>
              <a:gd name="connsiteY3" fmla="*/ 1883521 h 2907302"/>
              <a:gd name="connsiteX4" fmla="*/ 0 w 4344455"/>
              <a:gd name="connsiteY4" fmla="*/ 0 h 2907302"/>
              <a:gd name="connsiteX0" fmla="*/ 0 w 4339443"/>
              <a:gd name="connsiteY0" fmla="*/ 0 h 3000653"/>
              <a:gd name="connsiteX1" fmla="*/ 4297274 w 4339443"/>
              <a:gd name="connsiteY1" fmla="*/ 0 h 3000653"/>
              <a:gd name="connsiteX2" fmla="*/ 4339443 w 4339443"/>
              <a:gd name="connsiteY2" fmla="*/ 3000653 h 3000653"/>
              <a:gd name="connsiteX3" fmla="*/ 513979 w 4339443"/>
              <a:gd name="connsiteY3" fmla="*/ 1883521 h 3000653"/>
              <a:gd name="connsiteX4" fmla="*/ 0 w 4339443"/>
              <a:gd name="connsiteY4" fmla="*/ 0 h 3000653"/>
              <a:gd name="connsiteX0" fmla="*/ 0 w 4339443"/>
              <a:gd name="connsiteY0" fmla="*/ 0 h 3000653"/>
              <a:gd name="connsiteX1" fmla="*/ 3945757 w 4339443"/>
              <a:gd name="connsiteY1" fmla="*/ 127565 h 3000653"/>
              <a:gd name="connsiteX2" fmla="*/ 4339443 w 4339443"/>
              <a:gd name="connsiteY2" fmla="*/ 3000653 h 3000653"/>
              <a:gd name="connsiteX3" fmla="*/ 513979 w 4339443"/>
              <a:gd name="connsiteY3" fmla="*/ 1883521 h 3000653"/>
              <a:gd name="connsiteX4" fmla="*/ 0 w 4339443"/>
              <a:gd name="connsiteY4" fmla="*/ 0 h 300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9443" h="3000653">
                <a:moveTo>
                  <a:pt x="0" y="0"/>
                </a:moveTo>
                <a:lnTo>
                  <a:pt x="3945757" y="127565"/>
                </a:lnTo>
                <a:lnTo>
                  <a:pt x="4339443" y="3000653"/>
                </a:lnTo>
                <a:lnTo>
                  <a:pt x="513979" y="1883521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5148064" y="1340768"/>
            <a:ext cx="3707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0000"/>
                </a:solidFill>
              </a:rPr>
              <a:t>Various intermediate aggregated states, on- or off- pathways, depending  on proteins and conditions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52167" y="6309320"/>
            <a:ext cx="27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Amyloid fibrils and plaques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-740826" y="704058"/>
            <a:ext cx="5456842" cy="2508918"/>
            <a:chOff x="-668818" y="704058"/>
            <a:chExt cx="7113026" cy="308498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5000" t="49831"/>
            <a:stretch>
              <a:fillRect/>
            </a:stretch>
          </p:blipFill>
          <p:spPr bwMode="auto">
            <a:xfrm>
              <a:off x="323528" y="1196752"/>
              <a:ext cx="6120680" cy="2592288"/>
            </a:xfrm>
            <a:prstGeom prst="rect">
              <a:avLst/>
            </a:prstGeom>
            <a:noFill/>
          </p:spPr>
        </p:pic>
        <p:sp>
          <p:nvSpPr>
            <p:cNvPr id="15" name="Forme libre 14"/>
            <p:cNvSpPr/>
            <p:nvPr/>
          </p:nvSpPr>
          <p:spPr>
            <a:xfrm rot="19299215">
              <a:off x="-668818" y="704058"/>
              <a:ext cx="3667254" cy="1779247"/>
            </a:xfrm>
            <a:custGeom>
              <a:avLst/>
              <a:gdLst>
                <a:gd name="connsiteX0" fmla="*/ 0 w 3362520"/>
                <a:gd name="connsiteY0" fmla="*/ 1779247 h 1779247"/>
                <a:gd name="connsiteX1" fmla="*/ 1462595 w 3362520"/>
                <a:gd name="connsiteY1" fmla="*/ 0 h 1779247"/>
                <a:gd name="connsiteX2" fmla="*/ 3362520 w 3362520"/>
                <a:gd name="connsiteY2" fmla="*/ 1779247 h 1779247"/>
                <a:gd name="connsiteX3" fmla="*/ 0 w 3362520"/>
                <a:gd name="connsiteY3" fmla="*/ 1779247 h 1779247"/>
                <a:gd name="connsiteX0" fmla="*/ 0 w 3667254"/>
                <a:gd name="connsiteY0" fmla="*/ 1779247 h 1779247"/>
                <a:gd name="connsiteX1" fmla="*/ 1462595 w 3667254"/>
                <a:gd name="connsiteY1" fmla="*/ 0 h 1779247"/>
                <a:gd name="connsiteX2" fmla="*/ 3667254 w 3667254"/>
                <a:gd name="connsiteY2" fmla="*/ 1742222 h 1779247"/>
                <a:gd name="connsiteX3" fmla="*/ 0 w 3667254"/>
                <a:gd name="connsiteY3" fmla="*/ 1779247 h 17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7254" h="1779247">
                  <a:moveTo>
                    <a:pt x="0" y="1779247"/>
                  </a:moveTo>
                  <a:lnTo>
                    <a:pt x="1462595" y="0"/>
                  </a:lnTo>
                  <a:lnTo>
                    <a:pt x="3667254" y="1742222"/>
                  </a:lnTo>
                  <a:lnTo>
                    <a:pt x="0" y="17792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Amyloid fibrils = toxic species … or … ?</a:t>
            </a:r>
            <a:endParaRPr lang="en-US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1124744"/>
            <a:ext cx="27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Amyloid fibrils and plaques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040560" y="1414517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Irreversible sequestration of different proteins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loss of their function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578252" y="2060848"/>
            <a:ext cx="2538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Jellinger</a:t>
            </a:r>
            <a:r>
              <a:rPr lang="en-US" sz="1400" dirty="0" smtClean="0"/>
              <a:t>, 2009, Neuronal </a:t>
            </a:r>
            <a:r>
              <a:rPr lang="en-US" sz="1400" dirty="0" err="1" smtClean="0"/>
              <a:t>transm</a:t>
            </a:r>
            <a:endParaRPr lang="en-US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040560" y="2784990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Reservoirs of soluble toxic species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33713" y="3121223"/>
            <a:ext cx="2392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Winklhofer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2008, EMBO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5"/>
          <p:cNvGrpSpPr/>
          <p:nvPr/>
        </p:nvGrpSpPr>
        <p:grpSpPr>
          <a:xfrm>
            <a:off x="-740826" y="704058"/>
            <a:ext cx="5456842" cy="2508918"/>
            <a:chOff x="-668818" y="704058"/>
            <a:chExt cx="7113026" cy="308498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5000" t="49831"/>
            <a:stretch>
              <a:fillRect/>
            </a:stretch>
          </p:blipFill>
          <p:spPr bwMode="auto">
            <a:xfrm>
              <a:off x="323528" y="1196752"/>
              <a:ext cx="6120680" cy="2592288"/>
            </a:xfrm>
            <a:prstGeom prst="rect">
              <a:avLst/>
            </a:prstGeom>
            <a:noFill/>
          </p:spPr>
        </p:pic>
        <p:sp>
          <p:nvSpPr>
            <p:cNvPr id="15" name="Forme libre 14"/>
            <p:cNvSpPr/>
            <p:nvPr/>
          </p:nvSpPr>
          <p:spPr>
            <a:xfrm rot="19299215">
              <a:off x="-668818" y="704058"/>
              <a:ext cx="3667254" cy="1779247"/>
            </a:xfrm>
            <a:custGeom>
              <a:avLst/>
              <a:gdLst>
                <a:gd name="connsiteX0" fmla="*/ 0 w 3362520"/>
                <a:gd name="connsiteY0" fmla="*/ 1779247 h 1779247"/>
                <a:gd name="connsiteX1" fmla="*/ 1462595 w 3362520"/>
                <a:gd name="connsiteY1" fmla="*/ 0 h 1779247"/>
                <a:gd name="connsiteX2" fmla="*/ 3362520 w 3362520"/>
                <a:gd name="connsiteY2" fmla="*/ 1779247 h 1779247"/>
                <a:gd name="connsiteX3" fmla="*/ 0 w 3362520"/>
                <a:gd name="connsiteY3" fmla="*/ 1779247 h 1779247"/>
                <a:gd name="connsiteX0" fmla="*/ 0 w 3667254"/>
                <a:gd name="connsiteY0" fmla="*/ 1779247 h 1779247"/>
                <a:gd name="connsiteX1" fmla="*/ 1462595 w 3667254"/>
                <a:gd name="connsiteY1" fmla="*/ 0 h 1779247"/>
                <a:gd name="connsiteX2" fmla="*/ 3667254 w 3667254"/>
                <a:gd name="connsiteY2" fmla="*/ 1742222 h 1779247"/>
                <a:gd name="connsiteX3" fmla="*/ 0 w 3667254"/>
                <a:gd name="connsiteY3" fmla="*/ 1779247 h 17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7254" h="1779247">
                  <a:moveTo>
                    <a:pt x="0" y="1779247"/>
                  </a:moveTo>
                  <a:lnTo>
                    <a:pt x="1462595" y="0"/>
                  </a:lnTo>
                  <a:lnTo>
                    <a:pt x="3667254" y="1742222"/>
                  </a:lnTo>
                  <a:lnTo>
                    <a:pt x="0" y="17792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Amyloid fibrils = toxic species … or … ?</a:t>
            </a:r>
            <a:endParaRPr lang="en-US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1124744"/>
            <a:ext cx="27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Amyloid fibrils and plaques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040560" y="1414517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Irreversible sequestration of different proteins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loss of their function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3717032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 smtClean="0"/>
              <a:t>Systemic or localized amyloidoses:</a:t>
            </a:r>
          </a:p>
          <a:p>
            <a:r>
              <a:rPr lang="en-US" dirty="0" smtClean="0"/>
              <a:t>Accumulation of kg of fibrils in organs and tissues: </a:t>
            </a:r>
            <a:r>
              <a:rPr lang="en-US" dirty="0" err="1" smtClean="0"/>
              <a:t>steric</a:t>
            </a:r>
            <a:r>
              <a:rPr lang="en-US" dirty="0" smtClean="0"/>
              <a:t> rigidity, inelasticity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impairment and dysfunction of tissue architecture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78252" y="2060848"/>
            <a:ext cx="2538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Jellinger</a:t>
            </a:r>
            <a:r>
              <a:rPr lang="en-US" sz="1400" dirty="0" smtClean="0"/>
              <a:t>, 2009, Neuronal </a:t>
            </a:r>
            <a:r>
              <a:rPr lang="en-US" sz="1400" dirty="0" err="1" smtClean="0"/>
              <a:t>transm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440248" y="4705399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Chiti</a:t>
            </a:r>
            <a:r>
              <a:rPr lang="en-US" sz="1400" dirty="0" smtClean="0"/>
              <a:t> and Dobson, </a:t>
            </a:r>
            <a:r>
              <a:rPr lang="en-US" sz="1400" dirty="0" err="1" smtClean="0"/>
              <a:t>Annu</a:t>
            </a:r>
            <a:r>
              <a:rPr lang="en-US" sz="1400" dirty="0" smtClean="0"/>
              <a:t> Rev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, 2006; Pepys, 2006, </a:t>
            </a:r>
            <a:r>
              <a:rPr lang="en-US" sz="1400" dirty="0" err="1" smtClean="0"/>
              <a:t>Annu</a:t>
            </a:r>
            <a:r>
              <a:rPr lang="en-US" sz="1400" dirty="0" smtClean="0"/>
              <a:t> Rev Med; Pepys, 2001, Phil Trans R Soc </a:t>
            </a:r>
            <a:r>
              <a:rPr lang="en-US" sz="1400" dirty="0" err="1" smtClean="0"/>
              <a:t>Soc</a:t>
            </a:r>
            <a:r>
              <a:rPr lang="en-US" sz="1400" dirty="0" smtClean="0"/>
              <a:t> </a:t>
            </a:r>
            <a:r>
              <a:rPr lang="en-US" sz="1400" dirty="0" err="1" smtClean="0"/>
              <a:t>Lond</a:t>
            </a:r>
            <a:r>
              <a:rPr lang="en-US" sz="1400" dirty="0" smtClean="0"/>
              <a:t> B</a:t>
            </a:r>
            <a:endParaRPr lang="en-US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040560" y="2784990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Reservoirs of soluble toxic species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33713" y="3121223"/>
            <a:ext cx="2392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Winklhofer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2008, EMBO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9952" y="2996952"/>
            <a:ext cx="700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small" dirty="0" smtClean="0"/>
              <a:t>Amyloidoses: Protein </a:t>
            </a:r>
            <a:r>
              <a:rPr lang="en-US" sz="3200" b="1" cap="small" dirty="0" err="1" smtClean="0"/>
              <a:t>misfolding</a:t>
            </a:r>
            <a:r>
              <a:rPr lang="en-US" sz="3200" b="1" cap="small" dirty="0" smtClean="0"/>
              <a:t> diseases</a:t>
            </a:r>
            <a:endParaRPr lang="en-US" sz="3200" b="1" cap="small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550223"/>
            <a:ext cx="3499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Chiti</a:t>
            </a:r>
            <a:r>
              <a:rPr lang="en-US" sz="1400" dirty="0" smtClean="0"/>
              <a:t> and Dobson, 2006,  </a:t>
            </a:r>
            <a:r>
              <a:rPr lang="en-US" sz="1400" dirty="0" err="1" smtClean="0"/>
              <a:t>Annu</a:t>
            </a:r>
            <a:r>
              <a:rPr lang="en-US" sz="1400" dirty="0" smtClean="0"/>
              <a:t>. Rev.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5"/>
          <p:cNvGrpSpPr/>
          <p:nvPr/>
        </p:nvGrpSpPr>
        <p:grpSpPr>
          <a:xfrm>
            <a:off x="-740826" y="704058"/>
            <a:ext cx="5456842" cy="2508918"/>
            <a:chOff x="-668818" y="704058"/>
            <a:chExt cx="7113026" cy="308498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5000" t="49831"/>
            <a:stretch>
              <a:fillRect/>
            </a:stretch>
          </p:blipFill>
          <p:spPr bwMode="auto">
            <a:xfrm>
              <a:off x="323528" y="1196752"/>
              <a:ext cx="6120680" cy="2592288"/>
            </a:xfrm>
            <a:prstGeom prst="rect">
              <a:avLst/>
            </a:prstGeom>
            <a:noFill/>
          </p:spPr>
        </p:pic>
        <p:sp>
          <p:nvSpPr>
            <p:cNvPr id="15" name="Forme libre 14"/>
            <p:cNvSpPr/>
            <p:nvPr/>
          </p:nvSpPr>
          <p:spPr>
            <a:xfrm rot="19299215">
              <a:off x="-668818" y="704058"/>
              <a:ext cx="3667254" cy="1779247"/>
            </a:xfrm>
            <a:custGeom>
              <a:avLst/>
              <a:gdLst>
                <a:gd name="connsiteX0" fmla="*/ 0 w 3362520"/>
                <a:gd name="connsiteY0" fmla="*/ 1779247 h 1779247"/>
                <a:gd name="connsiteX1" fmla="*/ 1462595 w 3362520"/>
                <a:gd name="connsiteY1" fmla="*/ 0 h 1779247"/>
                <a:gd name="connsiteX2" fmla="*/ 3362520 w 3362520"/>
                <a:gd name="connsiteY2" fmla="*/ 1779247 h 1779247"/>
                <a:gd name="connsiteX3" fmla="*/ 0 w 3362520"/>
                <a:gd name="connsiteY3" fmla="*/ 1779247 h 1779247"/>
                <a:gd name="connsiteX0" fmla="*/ 0 w 3667254"/>
                <a:gd name="connsiteY0" fmla="*/ 1779247 h 1779247"/>
                <a:gd name="connsiteX1" fmla="*/ 1462595 w 3667254"/>
                <a:gd name="connsiteY1" fmla="*/ 0 h 1779247"/>
                <a:gd name="connsiteX2" fmla="*/ 3667254 w 3667254"/>
                <a:gd name="connsiteY2" fmla="*/ 1742222 h 1779247"/>
                <a:gd name="connsiteX3" fmla="*/ 0 w 3667254"/>
                <a:gd name="connsiteY3" fmla="*/ 1779247 h 17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7254" h="1779247">
                  <a:moveTo>
                    <a:pt x="0" y="1779247"/>
                  </a:moveTo>
                  <a:lnTo>
                    <a:pt x="1462595" y="0"/>
                  </a:lnTo>
                  <a:lnTo>
                    <a:pt x="3667254" y="1742222"/>
                  </a:lnTo>
                  <a:lnTo>
                    <a:pt x="0" y="17792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Amyloid fibrils = toxic species … or … ?</a:t>
            </a:r>
            <a:endParaRPr lang="en-US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1124744"/>
            <a:ext cx="27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Amyloid fibrils and plaques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040560" y="1414517"/>
            <a:ext cx="4427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Irreversible sequestration of different proteins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loss of their function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0" y="3717032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 smtClean="0"/>
              <a:t>Systemic or localized amyloidoses:</a:t>
            </a:r>
          </a:p>
          <a:p>
            <a:r>
              <a:rPr lang="en-US" dirty="0" smtClean="0"/>
              <a:t>Accumulation of kg of fibrils in organs and tissues: </a:t>
            </a:r>
            <a:r>
              <a:rPr lang="en-US" dirty="0" err="1" smtClean="0"/>
              <a:t>steric</a:t>
            </a:r>
            <a:r>
              <a:rPr lang="en-US" dirty="0" smtClean="0"/>
              <a:t> rigidity, inelasticity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impairment and dysfunction of tissue architecture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523210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u="sng" dirty="0" smtClean="0"/>
              <a:t>Neurodegenerative amyloidoses:</a:t>
            </a:r>
          </a:p>
          <a:p>
            <a:r>
              <a:rPr lang="en-US" dirty="0" err="1" smtClean="0">
                <a:sym typeface="Wingdings" pitchFamily="2" charset="2"/>
              </a:rPr>
              <a:t>Aβ</a:t>
            </a:r>
            <a:r>
              <a:rPr lang="en-US" dirty="0" smtClean="0">
                <a:sym typeface="Wingdings" pitchFamily="2" charset="2"/>
              </a:rPr>
              <a:t> deposits in cerebral blood vessel walls: hemorrhages and stroke</a:t>
            </a:r>
            <a:endParaRPr lang="en-US" dirty="0" smtClean="0"/>
          </a:p>
          <a:p>
            <a:r>
              <a:rPr lang="en-US" dirty="0" smtClean="0"/>
              <a:t>Amyloid fibrils of </a:t>
            </a:r>
            <a:r>
              <a:rPr lang="en-US" dirty="0" err="1" smtClean="0"/>
              <a:t>Aβ</a:t>
            </a:r>
            <a:r>
              <a:rPr lang="en-US" dirty="0" smtClean="0"/>
              <a:t> = toxic to cultured neuronal cells by inducing membrane depolarization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78252" y="2060848"/>
            <a:ext cx="2538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Jellinger</a:t>
            </a:r>
            <a:r>
              <a:rPr lang="en-US" sz="1400" dirty="0" smtClean="0"/>
              <a:t>, 2009, Neuronal </a:t>
            </a:r>
            <a:r>
              <a:rPr lang="en-US" sz="1400" dirty="0" err="1" smtClean="0"/>
              <a:t>transm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440248" y="4705399"/>
            <a:ext cx="8676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err="1" smtClean="0"/>
              <a:t>Chiti</a:t>
            </a:r>
            <a:r>
              <a:rPr lang="en-US" sz="1400" dirty="0" smtClean="0"/>
              <a:t> and Dobson, </a:t>
            </a:r>
            <a:r>
              <a:rPr lang="en-US" sz="1400" dirty="0" err="1" smtClean="0"/>
              <a:t>Annu</a:t>
            </a:r>
            <a:r>
              <a:rPr lang="en-US" sz="1400" dirty="0" smtClean="0"/>
              <a:t> Rev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, 2006; Pepys, 2006, </a:t>
            </a:r>
            <a:r>
              <a:rPr lang="en-US" sz="1400" dirty="0" err="1" smtClean="0"/>
              <a:t>Annu</a:t>
            </a:r>
            <a:r>
              <a:rPr lang="en-US" sz="1400" dirty="0" smtClean="0"/>
              <a:t> Rev Med; Pepys, 2001, Phil Trans R Soc </a:t>
            </a:r>
            <a:r>
              <a:rPr lang="en-US" sz="1400" dirty="0" err="1" smtClean="0"/>
              <a:t>Soc</a:t>
            </a:r>
            <a:r>
              <a:rPr lang="en-US" sz="1400" dirty="0" smtClean="0"/>
              <a:t> </a:t>
            </a:r>
            <a:r>
              <a:rPr lang="en-US" sz="1400" dirty="0" err="1" smtClean="0"/>
              <a:t>Lond</a:t>
            </a:r>
            <a:r>
              <a:rPr lang="en-US" sz="1400" dirty="0" smtClean="0"/>
              <a:t> B</a:t>
            </a:r>
            <a:endParaRPr lang="en-US" sz="1400" dirty="0"/>
          </a:p>
        </p:txBody>
      </p:sp>
      <p:sp>
        <p:nvSpPr>
          <p:cNvPr id="22" name="Rectangle 21"/>
          <p:cNvSpPr/>
          <p:nvPr/>
        </p:nvSpPr>
        <p:spPr>
          <a:xfrm>
            <a:off x="656272" y="6309320"/>
            <a:ext cx="8460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Pepys, 2006, </a:t>
            </a:r>
            <a:r>
              <a:rPr lang="en-US" sz="1400" dirty="0" err="1" smtClean="0"/>
              <a:t>Annu</a:t>
            </a:r>
            <a:r>
              <a:rPr lang="en-US" sz="1400" dirty="0" smtClean="0"/>
              <a:t> Rev Med; </a:t>
            </a:r>
            <a:r>
              <a:rPr lang="en-US" sz="1400" dirty="0" err="1" smtClean="0"/>
              <a:t>Fändrich</a:t>
            </a:r>
            <a:r>
              <a:rPr lang="en-US" sz="1400" dirty="0" smtClean="0"/>
              <a:t>, 2012, J Mol Med; </a:t>
            </a:r>
            <a:r>
              <a:rPr lang="en-US" sz="1400" dirty="0" err="1" smtClean="0"/>
              <a:t>chiti</a:t>
            </a:r>
            <a:r>
              <a:rPr lang="en-US" sz="1400" dirty="0" smtClean="0"/>
              <a:t> and </a:t>
            </a:r>
            <a:r>
              <a:rPr lang="en-US" sz="1400" dirty="0" err="1" smtClean="0"/>
              <a:t>dobson</a:t>
            </a:r>
            <a:r>
              <a:rPr lang="en-US" sz="1400" dirty="0" smtClean="0"/>
              <a:t>, </a:t>
            </a:r>
            <a:r>
              <a:rPr lang="en-US" sz="1400" dirty="0" err="1" smtClean="0"/>
              <a:t>Annu</a:t>
            </a:r>
            <a:r>
              <a:rPr lang="en-US" sz="1400" dirty="0" smtClean="0"/>
              <a:t>. Rev.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, 2006</a:t>
            </a:r>
            <a:endParaRPr lang="en-US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5040560" y="2784990"/>
            <a:ext cx="442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Reservoirs of soluble toxic species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33713" y="3121223"/>
            <a:ext cx="23929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Winklhofer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2008, EMBO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Amyloid fibrils = toxic species … or … protective?</a:t>
            </a:r>
            <a:endParaRPr lang="en-US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1879" y="5075892"/>
            <a:ext cx="8140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Fibrils = inert and inactive insoluble end-products sequestering soluble toxic species?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88970" y="6433591"/>
            <a:ext cx="4555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Jellinger</a:t>
            </a:r>
            <a:r>
              <a:rPr lang="en-US" sz="1400" dirty="0" smtClean="0"/>
              <a:t>, 2009, Neuronal </a:t>
            </a:r>
            <a:r>
              <a:rPr lang="en-US" sz="1400" dirty="0" err="1" smtClean="0"/>
              <a:t>transm</a:t>
            </a:r>
            <a:r>
              <a:rPr lang="en-US" sz="1400" dirty="0" smtClean="0"/>
              <a:t>; </a:t>
            </a:r>
            <a:r>
              <a:rPr lang="en-US" sz="1400" dirty="0" err="1" smtClean="0"/>
              <a:t>Fändrich</a:t>
            </a:r>
            <a:r>
              <a:rPr lang="en-US" sz="1400" dirty="0" smtClean="0"/>
              <a:t>, 2012, J Mol Med</a:t>
            </a:r>
            <a:endParaRPr lang="en-US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807421" y="3781489"/>
            <a:ext cx="7529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number of fibril plaques and inclusions do not correlate well with symptoms and severity of the disease</a:t>
            </a:r>
            <a:endParaRPr lang="en-US" dirty="0"/>
          </a:p>
        </p:txBody>
      </p:sp>
      <p:grpSp>
        <p:nvGrpSpPr>
          <p:cNvPr id="10" name="Groupe 15"/>
          <p:cNvGrpSpPr/>
          <p:nvPr/>
        </p:nvGrpSpPr>
        <p:grpSpPr>
          <a:xfrm>
            <a:off x="-740826" y="704058"/>
            <a:ext cx="5456842" cy="2508918"/>
            <a:chOff x="-668818" y="704058"/>
            <a:chExt cx="7113026" cy="3084982"/>
          </a:xfrm>
        </p:grpSpPr>
        <p:pic>
          <p:nvPicPr>
            <p:cNvPr id="16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5000" t="49831"/>
            <a:stretch>
              <a:fillRect/>
            </a:stretch>
          </p:blipFill>
          <p:spPr bwMode="auto">
            <a:xfrm>
              <a:off x="323528" y="1196752"/>
              <a:ext cx="6120680" cy="2592288"/>
            </a:xfrm>
            <a:prstGeom prst="rect">
              <a:avLst/>
            </a:prstGeom>
            <a:noFill/>
          </p:spPr>
        </p:pic>
        <p:sp>
          <p:nvSpPr>
            <p:cNvPr id="17" name="Forme libre 16"/>
            <p:cNvSpPr/>
            <p:nvPr/>
          </p:nvSpPr>
          <p:spPr>
            <a:xfrm rot="19299215">
              <a:off x="-668818" y="704058"/>
              <a:ext cx="3667254" cy="1779247"/>
            </a:xfrm>
            <a:custGeom>
              <a:avLst/>
              <a:gdLst>
                <a:gd name="connsiteX0" fmla="*/ 0 w 3362520"/>
                <a:gd name="connsiteY0" fmla="*/ 1779247 h 1779247"/>
                <a:gd name="connsiteX1" fmla="*/ 1462595 w 3362520"/>
                <a:gd name="connsiteY1" fmla="*/ 0 h 1779247"/>
                <a:gd name="connsiteX2" fmla="*/ 3362520 w 3362520"/>
                <a:gd name="connsiteY2" fmla="*/ 1779247 h 1779247"/>
                <a:gd name="connsiteX3" fmla="*/ 0 w 3362520"/>
                <a:gd name="connsiteY3" fmla="*/ 1779247 h 1779247"/>
                <a:gd name="connsiteX0" fmla="*/ 0 w 3667254"/>
                <a:gd name="connsiteY0" fmla="*/ 1779247 h 1779247"/>
                <a:gd name="connsiteX1" fmla="*/ 1462595 w 3667254"/>
                <a:gd name="connsiteY1" fmla="*/ 0 h 1779247"/>
                <a:gd name="connsiteX2" fmla="*/ 3667254 w 3667254"/>
                <a:gd name="connsiteY2" fmla="*/ 1742222 h 1779247"/>
                <a:gd name="connsiteX3" fmla="*/ 0 w 3667254"/>
                <a:gd name="connsiteY3" fmla="*/ 1779247 h 17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7254" h="1779247">
                  <a:moveTo>
                    <a:pt x="0" y="1779247"/>
                  </a:moveTo>
                  <a:lnTo>
                    <a:pt x="1462595" y="0"/>
                  </a:lnTo>
                  <a:lnTo>
                    <a:pt x="3667254" y="1742222"/>
                  </a:lnTo>
                  <a:lnTo>
                    <a:pt x="0" y="177924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323528" y="1124744"/>
            <a:ext cx="2719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Amyloid fibrils and plaques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Toxic species are soluble oligomeric intermediates</a:t>
            </a:r>
            <a:endParaRPr lang="en-US" sz="3600" dirty="0"/>
          </a:p>
        </p:txBody>
      </p:sp>
      <p:grpSp>
        <p:nvGrpSpPr>
          <p:cNvPr id="16" name="Groupe 15"/>
          <p:cNvGrpSpPr/>
          <p:nvPr/>
        </p:nvGrpSpPr>
        <p:grpSpPr>
          <a:xfrm>
            <a:off x="0" y="1052736"/>
            <a:ext cx="4211960" cy="2952328"/>
            <a:chOff x="1075554" y="2060848"/>
            <a:chExt cx="5584678" cy="407943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2000" r="15000" b="30659"/>
            <a:stretch>
              <a:fillRect/>
            </a:stretch>
          </p:blipFill>
          <p:spPr bwMode="auto">
            <a:xfrm>
              <a:off x="1403648" y="2060848"/>
              <a:ext cx="5256584" cy="3582901"/>
            </a:xfrm>
            <a:prstGeom prst="snip2DiagRect">
              <a:avLst>
                <a:gd name="adj1" fmla="val 50000"/>
                <a:gd name="adj2" fmla="val 19839"/>
              </a:avLst>
            </a:prstGeom>
            <a:noFill/>
          </p:spPr>
        </p:pic>
        <p:sp>
          <p:nvSpPr>
            <p:cNvPr id="14" name="Triangle isocèle 13"/>
            <p:cNvSpPr/>
            <p:nvPr/>
          </p:nvSpPr>
          <p:spPr>
            <a:xfrm rot="1788653">
              <a:off x="3892390" y="3705026"/>
              <a:ext cx="2007292" cy="2435254"/>
            </a:xfrm>
            <a:prstGeom prst="triangle">
              <a:avLst>
                <a:gd name="adj" fmla="val 5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098362">
              <a:off x="1075554" y="3245172"/>
              <a:ext cx="1844708" cy="609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139952" y="1340768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Soluble intermediate aggregates correlate with neurotoxicity (e.g., cognitive impairment in AD)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617" y="1969095"/>
            <a:ext cx="2234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Lue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1999, Am J </a:t>
            </a:r>
            <a:r>
              <a:rPr lang="en-US" sz="1400" dirty="0" err="1" smtClean="0"/>
              <a:t>Pathol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Toxic species are soluble oligomeric intermediates</a:t>
            </a:r>
            <a:endParaRPr lang="en-US" sz="3600" dirty="0"/>
          </a:p>
        </p:txBody>
      </p:sp>
      <p:grpSp>
        <p:nvGrpSpPr>
          <p:cNvPr id="2" name="Groupe 15"/>
          <p:cNvGrpSpPr/>
          <p:nvPr/>
        </p:nvGrpSpPr>
        <p:grpSpPr>
          <a:xfrm>
            <a:off x="0" y="1052736"/>
            <a:ext cx="4211960" cy="2952328"/>
            <a:chOff x="1075554" y="2060848"/>
            <a:chExt cx="5584678" cy="407943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2000" r="15000" b="30659"/>
            <a:stretch>
              <a:fillRect/>
            </a:stretch>
          </p:blipFill>
          <p:spPr bwMode="auto">
            <a:xfrm>
              <a:off x="1403648" y="2060848"/>
              <a:ext cx="5256584" cy="3582901"/>
            </a:xfrm>
            <a:prstGeom prst="snip2DiagRect">
              <a:avLst>
                <a:gd name="adj1" fmla="val 50000"/>
                <a:gd name="adj2" fmla="val 19839"/>
              </a:avLst>
            </a:prstGeom>
            <a:noFill/>
          </p:spPr>
        </p:pic>
        <p:sp>
          <p:nvSpPr>
            <p:cNvPr id="14" name="Triangle isocèle 13"/>
            <p:cNvSpPr/>
            <p:nvPr/>
          </p:nvSpPr>
          <p:spPr>
            <a:xfrm rot="1788653">
              <a:off x="3892390" y="3705026"/>
              <a:ext cx="2007292" cy="2435254"/>
            </a:xfrm>
            <a:prstGeom prst="triangle">
              <a:avLst>
                <a:gd name="adj" fmla="val 5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098362">
              <a:off x="1075554" y="3245172"/>
              <a:ext cx="1844708" cy="609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4139952" y="1340768"/>
            <a:ext cx="5004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Soluble intermediate aggregates correlate with neurotoxicity (e.g., cognitive impairment in AD)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617" y="1969095"/>
            <a:ext cx="2234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Lue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1999, Am J </a:t>
            </a:r>
            <a:r>
              <a:rPr lang="en-US" sz="1400" dirty="0" err="1" smtClean="0"/>
              <a:t>Pathol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779912" y="2689175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Immunization with anti-A</a:t>
            </a:r>
            <a:r>
              <a:rPr lang="el-GR" dirty="0" smtClean="0"/>
              <a:t>β</a:t>
            </a:r>
            <a:r>
              <a:rPr lang="fr-BE" dirty="0" smtClean="0"/>
              <a:t> </a:t>
            </a:r>
            <a:r>
              <a:rPr lang="fr-BE" dirty="0" err="1" smtClean="0"/>
              <a:t>antibody</a:t>
            </a:r>
            <a:r>
              <a:rPr lang="en-US" dirty="0" smtClean="0"/>
              <a:t> reduce memory loss in AD </a:t>
            </a:r>
            <a:r>
              <a:rPr lang="en-US" dirty="0" err="1" smtClean="0"/>
              <a:t>mouses</a:t>
            </a:r>
            <a:r>
              <a:rPr lang="en-US" dirty="0" smtClean="0"/>
              <a:t> but not amyloid plaques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16216" y="3337247"/>
            <a:ext cx="2577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Dodart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2002, Nat </a:t>
            </a:r>
            <a:r>
              <a:rPr lang="en-US" sz="1400" dirty="0" err="1" smtClean="0"/>
              <a:t>Neurosci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Toxic species are soluble oligomeric intermediates</a:t>
            </a:r>
            <a:endParaRPr lang="en-US" sz="3600" dirty="0"/>
          </a:p>
        </p:txBody>
      </p:sp>
      <p:grpSp>
        <p:nvGrpSpPr>
          <p:cNvPr id="2" name="Groupe 15"/>
          <p:cNvGrpSpPr/>
          <p:nvPr/>
        </p:nvGrpSpPr>
        <p:grpSpPr>
          <a:xfrm>
            <a:off x="0" y="1052736"/>
            <a:ext cx="4211960" cy="2952328"/>
            <a:chOff x="1075554" y="2060848"/>
            <a:chExt cx="5584678" cy="407943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2000" r="15000" b="30659"/>
            <a:stretch>
              <a:fillRect/>
            </a:stretch>
          </p:blipFill>
          <p:spPr bwMode="auto">
            <a:xfrm>
              <a:off x="1403648" y="2060848"/>
              <a:ext cx="5256584" cy="3582901"/>
            </a:xfrm>
            <a:prstGeom prst="snip2DiagRect">
              <a:avLst>
                <a:gd name="adj1" fmla="val 50000"/>
                <a:gd name="adj2" fmla="val 19839"/>
              </a:avLst>
            </a:prstGeom>
            <a:noFill/>
          </p:spPr>
        </p:pic>
        <p:sp>
          <p:nvSpPr>
            <p:cNvPr id="14" name="Triangle isocèle 13"/>
            <p:cNvSpPr/>
            <p:nvPr/>
          </p:nvSpPr>
          <p:spPr>
            <a:xfrm rot="1788653">
              <a:off x="3892390" y="3705026"/>
              <a:ext cx="2007292" cy="2435254"/>
            </a:xfrm>
            <a:prstGeom prst="triangle">
              <a:avLst>
                <a:gd name="adj" fmla="val 5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098362">
              <a:off x="1075554" y="3245172"/>
              <a:ext cx="1844708" cy="609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0" y="4221088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Transgenic mice with non-fibrillar α-synuclein depositions: motor deficiencies and losses of </a:t>
            </a:r>
            <a:r>
              <a:rPr lang="en-US" dirty="0" err="1" smtClean="0"/>
              <a:t>dopaminergic</a:t>
            </a:r>
            <a:r>
              <a:rPr lang="en-US" dirty="0" smtClean="0"/>
              <a:t> </a:t>
            </a:r>
            <a:r>
              <a:rPr lang="en-US" dirty="0" err="1" smtClean="0"/>
              <a:t>neurones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45088" y="4797152"/>
            <a:ext cx="2248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Masliah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2000, Science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139952" y="134076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Soluble intermediate aggregates correlate with neurotoxicity (e.g., cognitive impairment in AD)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617" y="1969095"/>
            <a:ext cx="2234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Lue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1999, Am J </a:t>
            </a:r>
            <a:r>
              <a:rPr lang="en-US" sz="1400" dirty="0" err="1" smtClean="0"/>
              <a:t>Pathol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779912" y="2689175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Immunization with anti-A</a:t>
            </a:r>
            <a:r>
              <a:rPr lang="el-GR" dirty="0" smtClean="0"/>
              <a:t>β</a:t>
            </a:r>
            <a:r>
              <a:rPr lang="fr-BE" dirty="0" smtClean="0"/>
              <a:t> </a:t>
            </a:r>
            <a:r>
              <a:rPr lang="fr-BE" dirty="0" err="1" smtClean="0"/>
              <a:t>antibody</a:t>
            </a:r>
            <a:r>
              <a:rPr lang="en-US" dirty="0" smtClean="0"/>
              <a:t> reduce memory loss in AD </a:t>
            </a:r>
            <a:r>
              <a:rPr lang="en-US" dirty="0" err="1" smtClean="0"/>
              <a:t>mouses</a:t>
            </a:r>
            <a:r>
              <a:rPr lang="en-US" dirty="0" smtClean="0"/>
              <a:t> but not amyloid plaques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16216" y="3337247"/>
            <a:ext cx="2577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Dodart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2002, Nat </a:t>
            </a:r>
            <a:r>
              <a:rPr lang="en-US" sz="1400" dirty="0" err="1" smtClean="0"/>
              <a:t>Neurosci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Toxic species are soluble oligomeric intermediates</a:t>
            </a:r>
            <a:endParaRPr lang="en-US" sz="3600" dirty="0"/>
          </a:p>
        </p:txBody>
      </p:sp>
      <p:grpSp>
        <p:nvGrpSpPr>
          <p:cNvPr id="2" name="Groupe 15"/>
          <p:cNvGrpSpPr/>
          <p:nvPr/>
        </p:nvGrpSpPr>
        <p:grpSpPr>
          <a:xfrm>
            <a:off x="0" y="1052736"/>
            <a:ext cx="4211960" cy="2952328"/>
            <a:chOff x="1075554" y="2060848"/>
            <a:chExt cx="5584678" cy="407943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2000" r="15000" b="30659"/>
            <a:stretch>
              <a:fillRect/>
            </a:stretch>
          </p:blipFill>
          <p:spPr bwMode="auto">
            <a:xfrm>
              <a:off x="1403648" y="2060848"/>
              <a:ext cx="5256584" cy="3582901"/>
            </a:xfrm>
            <a:prstGeom prst="snip2DiagRect">
              <a:avLst>
                <a:gd name="adj1" fmla="val 50000"/>
                <a:gd name="adj2" fmla="val 19839"/>
              </a:avLst>
            </a:prstGeom>
            <a:noFill/>
          </p:spPr>
        </p:pic>
        <p:sp>
          <p:nvSpPr>
            <p:cNvPr id="14" name="Triangle isocèle 13"/>
            <p:cNvSpPr/>
            <p:nvPr/>
          </p:nvSpPr>
          <p:spPr>
            <a:xfrm rot="1788653">
              <a:off x="3892390" y="3705026"/>
              <a:ext cx="2007292" cy="2435254"/>
            </a:xfrm>
            <a:prstGeom prst="triangle">
              <a:avLst>
                <a:gd name="adj" fmla="val 5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rot="19098362">
              <a:off x="1075554" y="3245172"/>
              <a:ext cx="1844708" cy="609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0" y="4221088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Transgenic mice with </a:t>
            </a:r>
            <a:r>
              <a:rPr lang="en-US" dirty="0" err="1" smtClean="0"/>
              <a:t>nonfibrillar</a:t>
            </a:r>
            <a:r>
              <a:rPr lang="en-US" dirty="0" smtClean="0"/>
              <a:t> α-synuclein depositions: motor deficiencies and losses of </a:t>
            </a:r>
            <a:r>
              <a:rPr lang="en-US" dirty="0" err="1" smtClean="0"/>
              <a:t>dopaminergic</a:t>
            </a:r>
            <a:r>
              <a:rPr lang="en-US" dirty="0" smtClean="0"/>
              <a:t> </a:t>
            </a:r>
            <a:r>
              <a:rPr lang="en-US" dirty="0" err="1" smtClean="0"/>
              <a:t>neurones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845088" y="4797152"/>
            <a:ext cx="22483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Masliah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2000, Science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139952" y="1340768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Soluble intermediate aggregates correlate with neurotoxicity (e.g., cognitive impairment in AD)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617" y="1969095"/>
            <a:ext cx="22348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Lue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1999, Am J </a:t>
            </a:r>
            <a:r>
              <a:rPr lang="en-US" sz="1400" dirty="0" err="1" smtClean="0"/>
              <a:t>Pathol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779912" y="2689175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Immunization with anti-A</a:t>
            </a:r>
            <a:r>
              <a:rPr lang="el-GR" dirty="0" smtClean="0"/>
              <a:t>β</a:t>
            </a:r>
            <a:r>
              <a:rPr lang="fr-BE" dirty="0" smtClean="0"/>
              <a:t> </a:t>
            </a:r>
            <a:r>
              <a:rPr lang="fr-BE" dirty="0" err="1" smtClean="0"/>
              <a:t>antibody</a:t>
            </a:r>
            <a:r>
              <a:rPr lang="en-US" dirty="0" smtClean="0"/>
              <a:t> reduce memory loss in AD </a:t>
            </a:r>
            <a:r>
              <a:rPr lang="en-US" dirty="0" err="1" smtClean="0"/>
              <a:t>mouses</a:t>
            </a:r>
            <a:r>
              <a:rPr lang="en-US" dirty="0" smtClean="0"/>
              <a:t> but not amyloid plaques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516216" y="3337247"/>
            <a:ext cx="2577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Dodart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2002, Nat </a:t>
            </a:r>
            <a:r>
              <a:rPr lang="en-US" sz="1400" dirty="0" err="1" smtClean="0"/>
              <a:t>Neurosci</a:t>
            </a:r>
            <a:endParaRPr lang="en-US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886" y="5373216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Prefibrillar</a:t>
            </a:r>
            <a:r>
              <a:rPr lang="en-US" dirty="0" smtClean="0"/>
              <a:t> species of non disease-associated proteins (SH3 domain from PI3 and N-</a:t>
            </a:r>
            <a:r>
              <a:rPr lang="en-US" dirty="0" err="1" smtClean="0"/>
              <a:t>ter</a:t>
            </a:r>
            <a:r>
              <a:rPr lang="en-US" dirty="0" smtClean="0"/>
              <a:t> domain of </a:t>
            </a:r>
            <a:r>
              <a:rPr lang="en-US" dirty="0" err="1" smtClean="0"/>
              <a:t>HypF</a:t>
            </a:r>
            <a:r>
              <a:rPr lang="en-US" dirty="0" smtClean="0"/>
              <a:t>) are highly </a:t>
            </a:r>
            <a:r>
              <a:rPr lang="en-US" dirty="0" err="1" smtClean="0"/>
              <a:t>cytotoxic</a:t>
            </a:r>
            <a:r>
              <a:rPr lang="en-US" dirty="0" smtClean="0"/>
              <a:t> </a:t>
            </a:r>
            <a:r>
              <a:rPr lang="en-US" i="1" dirty="0" smtClean="0"/>
              <a:t>in vitro</a:t>
            </a:r>
            <a:endParaRPr lang="en-US" i="1" dirty="0"/>
          </a:p>
        </p:txBody>
      </p:sp>
      <p:sp>
        <p:nvSpPr>
          <p:cNvPr id="16" name="Rectangle 15"/>
          <p:cNvSpPr/>
          <p:nvPr/>
        </p:nvSpPr>
        <p:spPr>
          <a:xfrm>
            <a:off x="6660232" y="6021288"/>
            <a:ext cx="2433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Bucciantini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2002, Nature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340768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en-US" sz="3600" b="1" dirty="0" smtClean="0"/>
              <a:t>2) How can we study oligomers? </a:t>
            </a:r>
            <a:r>
              <a:rPr lang="en-US" sz="3600" b="1" i="1" dirty="0" smtClean="0"/>
              <a:t>in vivo </a:t>
            </a:r>
            <a:r>
              <a:rPr lang="en-US" sz="3600" b="1" dirty="0" smtClean="0"/>
              <a:t>and </a:t>
            </a:r>
            <a:r>
              <a:rPr lang="en-US" sz="3600" b="1" i="1" dirty="0" smtClean="0"/>
              <a:t>in vitro </a:t>
            </a:r>
            <a:r>
              <a:rPr lang="en-US" sz="3600" b="1" dirty="0" smtClean="0"/>
              <a:t>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1247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light scattering (DLS) + size exclusion chromatography (SEC): </a:t>
            </a:r>
            <a:r>
              <a:rPr lang="en-US" dirty="0" smtClean="0"/>
              <a:t>Size and proportion of the different populations of species inside a protein sample (e.g. monomers – oligomers – fibrils)</a:t>
            </a:r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Different techniques to study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5578" t="28172" r="7857" b="27532"/>
          <a:stretch>
            <a:fillRect/>
          </a:stretch>
        </p:blipFill>
        <p:spPr bwMode="auto">
          <a:xfrm>
            <a:off x="2327915" y="2401143"/>
            <a:ext cx="376361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237608" y="6550223"/>
            <a:ext cx="1942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Redecke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2007, </a:t>
            </a:r>
            <a:r>
              <a:rPr lang="en-US" sz="1400" dirty="0" err="1" smtClean="0"/>
              <a:t>jsb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624059" y="4835767"/>
            <a:ext cx="12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Monomers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928315" y="4489375"/>
            <a:ext cx="166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oligomers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5928315" y="3481263"/>
            <a:ext cx="166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oligomers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619672" y="2132856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DLS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6084169" y="4149080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 smtClean="0"/>
              <a:t>Oligomeric species</a:t>
            </a:r>
            <a:endParaRPr lang="en-US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0" y="11247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light scattering (DLS) + size exclusion chromatography (SEC): </a:t>
            </a:r>
            <a:r>
              <a:rPr lang="en-US" dirty="0" smtClean="0"/>
              <a:t>Size and proportion of the different populations of species inside a protein sample (e.g. monomers – oligomers – fibrils)</a:t>
            </a:r>
            <a:endParaRPr lang="en-US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Different techniques to study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1921" y="4691751"/>
            <a:ext cx="121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Monomers</a:t>
            </a:r>
            <a:endParaRPr lang="en-US" dirty="0"/>
          </a:p>
        </p:txBody>
      </p:sp>
      <p:pic>
        <p:nvPicPr>
          <p:cNvPr id="13" name="Picture 6" descr="An external file that holds a picture, illustration, etc.&#10;Object name is pone.0049690.g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281" y="2195572"/>
            <a:ext cx="3125357" cy="432048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619672" y="2132856"/>
            <a:ext cx="524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</a:t>
            </a:r>
            <a:endParaRPr lang="en-US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819099" y="2116742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Large particles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4373865" y="1900718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Native monomers </a:t>
            </a:r>
            <a:endParaRPr lang="en-US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588599" y="3779748"/>
            <a:ext cx="1152128" cy="230425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avec flèche 17"/>
          <p:cNvCxnSpPr>
            <a:endCxn id="19" idx="1"/>
          </p:cNvCxnSpPr>
          <p:nvPr/>
        </p:nvCxnSpPr>
        <p:spPr>
          <a:xfrm>
            <a:off x="4716017" y="4221088"/>
            <a:ext cx="1368152" cy="1126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555776" y="6550223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Ruzafa</a:t>
            </a:r>
            <a:r>
              <a:rPr lang="en-US" sz="1400" dirty="0" smtClean="0"/>
              <a:t> et al., 2012, PLOS ONE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12474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light scattering (DLS) + size exclusion chromatography (SEC)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Atomic force microscopy (AFM) and transmission electron microscopy (TEM): </a:t>
            </a:r>
            <a:r>
              <a:rPr lang="en-US" dirty="0" smtClean="0"/>
              <a:t>size and morphology of the species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Different techniques to study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8388" y="4849415"/>
            <a:ext cx="2743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Bartolini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Anal </a:t>
            </a:r>
            <a:r>
              <a:rPr lang="en-US" sz="1400" dirty="0" err="1" smtClean="0"/>
              <a:t>Biochem</a:t>
            </a:r>
            <a:endParaRPr lang="en-US" sz="14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29605" t="44906" r="57666" b="34422"/>
          <a:stretch>
            <a:fillRect/>
          </a:stretch>
        </p:blipFill>
        <p:spPr bwMode="auto">
          <a:xfrm>
            <a:off x="1475656" y="3356992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Connecteur droit avec flèche 9"/>
          <p:cNvCxnSpPr/>
          <p:nvPr/>
        </p:nvCxnSpPr>
        <p:spPr>
          <a:xfrm flipH="1">
            <a:off x="2195736" y="3861048"/>
            <a:ext cx="1504900" cy="393253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3340596" y="3429000"/>
            <a:ext cx="2017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Spherical oligomers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66402" r="5267" b="78483"/>
          <a:stretch>
            <a:fillRect/>
          </a:stretch>
        </p:blipFill>
        <p:spPr bwMode="auto">
          <a:xfrm>
            <a:off x="5652120" y="3336802"/>
            <a:ext cx="1728192" cy="16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593711" y="4993431"/>
            <a:ext cx="2259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Celej</a:t>
            </a:r>
            <a:r>
              <a:rPr lang="en-US" sz="1400" i="1" dirty="0" smtClean="0"/>
              <a:t> et al.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 J </a:t>
            </a:r>
            <a:endParaRPr lang="en-US" sz="1400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5278432" y="3847400"/>
            <a:ext cx="1296144" cy="43204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979805" y="291565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AFM</a:t>
            </a:r>
            <a:endParaRPr lang="en-US" dirty="0"/>
          </a:p>
        </p:txBody>
      </p:sp>
      <p:sp>
        <p:nvSpPr>
          <p:cNvPr id="18" name="ZoneTexte 17"/>
          <p:cNvSpPr txBox="1"/>
          <p:nvPr/>
        </p:nvSpPr>
        <p:spPr>
          <a:xfrm>
            <a:off x="6157048" y="2915652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9952" y="2996952"/>
            <a:ext cx="700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small" dirty="0" smtClean="0"/>
              <a:t>Amyloidoses: Protein </a:t>
            </a:r>
            <a:r>
              <a:rPr lang="en-US" sz="3200" b="1" cap="small" dirty="0" err="1" smtClean="0"/>
              <a:t>misfolding</a:t>
            </a:r>
            <a:r>
              <a:rPr lang="en-US" sz="3200" b="1" cap="small" dirty="0" smtClean="0"/>
              <a:t> diseases</a:t>
            </a:r>
            <a:endParaRPr lang="en-US" sz="3200" b="1" cap="small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1455167"/>
            <a:ext cx="3689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chemeClr val="tx2">
                    <a:lumMod val="75000"/>
                  </a:schemeClr>
                </a:solidFill>
              </a:rPr>
              <a:t>Neurodegenerative disorders</a:t>
            </a:r>
            <a:endParaRPr lang="en-US" sz="24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50223"/>
            <a:ext cx="3499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Chiti</a:t>
            </a:r>
            <a:r>
              <a:rPr lang="en-US" sz="1400" dirty="0" smtClean="0"/>
              <a:t> and Dobson, 2006,  </a:t>
            </a:r>
            <a:r>
              <a:rPr lang="en-US" sz="1400" dirty="0" err="1" smtClean="0"/>
              <a:t>Annu</a:t>
            </a:r>
            <a:r>
              <a:rPr lang="en-US" sz="1400" dirty="0" smtClean="0"/>
              <a:t>. Rev.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692696"/>
            <a:ext cx="25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Alzheimer’s disease (A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β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75856" y="188640"/>
            <a:ext cx="278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Parkinson’s disease (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syn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28184" y="971436"/>
            <a:ext cx="26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Huntington’s disease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htt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63888" y="2276872"/>
            <a:ext cx="33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Spinocerebellar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ataxias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ataxin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,…)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12474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light scattering (DLS) + size exclusion chromatography (SEC)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Atomic force microscopy (AFM) and transmission electron microscopy (TEM)</a:t>
            </a:r>
          </a:p>
          <a:p>
            <a:endParaRPr lang="en-US" dirty="0" smtClean="0"/>
          </a:p>
          <a:p>
            <a:r>
              <a:rPr lang="en-US" b="1" dirty="0" smtClean="0"/>
              <a:t>Circular </a:t>
            </a:r>
            <a:r>
              <a:rPr lang="en-US" b="1" dirty="0" err="1" smtClean="0"/>
              <a:t>dichroism</a:t>
            </a:r>
            <a:r>
              <a:rPr lang="en-US" b="1" dirty="0" smtClean="0"/>
              <a:t> (CD) and Infrared spectroscopy (FTIR): </a:t>
            </a:r>
            <a:r>
              <a:rPr lang="el-GR" dirty="0" smtClean="0"/>
              <a:t>β</a:t>
            </a:r>
            <a:r>
              <a:rPr lang="fr-BE" dirty="0" smtClean="0"/>
              <a:t>-</a:t>
            </a:r>
            <a:r>
              <a:rPr lang="fr-BE" dirty="0" err="1" smtClean="0"/>
              <a:t>sheet</a:t>
            </a:r>
            <a:r>
              <a:rPr lang="fr-BE" dirty="0" smtClean="0"/>
              <a:t> structures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Different techniques to study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7774" r="67652"/>
          <a:stretch>
            <a:fillRect/>
          </a:stretch>
        </p:blipFill>
        <p:spPr bwMode="auto">
          <a:xfrm>
            <a:off x="2123728" y="3068960"/>
            <a:ext cx="2776983" cy="256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>
            <a:off x="3728243" y="4839469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376315" y="4650741"/>
            <a:ext cx="109966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Monomers</a:t>
            </a:r>
            <a:endParaRPr lang="en-US" sz="1600" dirty="0"/>
          </a:p>
        </p:txBody>
      </p:sp>
      <p:cxnSp>
        <p:nvCxnSpPr>
          <p:cNvPr id="8" name="Connecteur droit avec flèche 7"/>
          <p:cNvCxnSpPr>
            <a:endCxn id="9" idx="1"/>
          </p:cNvCxnSpPr>
          <p:nvPr/>
        </p:nvCxnSpPr>
        <p:spPr>
          <a:xfrm flipV="1">
            <a:off x="3635896" y="4441468"/>
            <a:ext cx="864096" cy="21166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499992" y="4149080"/>
            <a:ext cx="285998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Oligomers with </a:t>
            </a:r>
            <a:r>
              <a:rPr lang="el-GR" sz="1600" dirty="0" smtClean="0">
                <a:solidFill>
                  <a:srgbClr val="00B050"/>
                </a:solidFill>
              </a:rPr>
              <a:t>β</a:t>
            </a:r>
            <a:r>
              <a:rPr lang="fr-BE" sz="1600" dirty="0" smtClean="0">
                <a:solidFill>
                  <a:srgbClr val="00B050"/>
                </a:solidFill>
              </a:rPr>
              <a:t>-</a:t>
            </a:r>
            <a:r>
              <a:rPr lang="fr-BE" sz="1600" dirty="0" err="1" smtClean="0">
                <a:solidFill>
                  <a:srgbClr val="00B050"/>
                </a:solidFill>
              </a:rPr>
              <a:t>sheet</a:t>
            </a:r>
            <a:r>
              <a:rPr lang="fr-BE" sz="1600" dirty="0" smtClean="0">
                <a:solidFill>
                  <a:srgbClr val="00B050"/>
                </a:solidFill>
              </a:rPr>
              <a:t> conformation: min </a:t>
            </a:r>
            <a:r>
              <a:rPr lang="fr-BE" sz="1600" dirty="0" err="1" smtClean="0">
                <a:solidFill>
                  <a:srgbClr val="00B050"/>
                </a:solidFill>
              </a:rPr>
              <a:t>at</a:t>
            </a:r>
            <a:r>
              <a:rPr lang="fr-BE" sz="1600" dirty="0" smtClean="0">
                <a:solidFill>
                  <a:srgbClr val="00B050"/>
                </a:solidFill>
              </a:rPr>
              <a:t> 217 nm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61021" y="6550223"/>
            <a:ext cx="19829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Redecke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2007,  </a:t>
            </a:r>
            <a:r>
              <a:rPr lang="en-US" sz="1400" dirty="0" err="1" smtClean="0"/>
              <a:t>jsb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1403648" y="2780928"/>
            <a:ext cx="452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12474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light scattering (DLS) + size exclusion chromatography (SEC)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Atomic force microscopy (AFM) and transmission electron microscopy (TEM)</a:t>
            </a:r>
          </a:p>
          <a:p>
            <a:endParaRPr lang="en-US" dirty="0" smtClean="0"/>
          </a:p>
          <a:p>
            <a:r>
              <a:rPr lang="en-US" b="1" dirty="0" smtClean="0"/>
              <a:t>Circular </a:t>
            </a:r>
            <a:r>
              <a:rPr lang="en-US" b="1" dirty="0" err="1" smtClean="0"/>
              <a:t>dichroism</a:t>
            </a:r>
            <a:r>
              <a:rPr lang="en-US" b="1" dirty="0" smtClean="0"/>
              <a:t> (CD) and Infrared spectroscopy (FTIR): </a:t>
            </a:r>
            <a:r>
              <a:rPr lang="el-GR" dirty="0" smtClean="0"/>
              <a:t>β</a:t>
            </a:r>
            <a:r>
              <a:rPr lang="fr-BE" dirty="0" smtClean="0"/>
              <a:t>-</a:t>
            </a:r>
            <a:r>
              <a:rPr lang="fr-BE" dirty="0" err="1" smtClean="0"/>
              <a:t>sheet</a:t>
            </a:r>
            <a:r>
              <a:rPr lang="fr-BE" dirty="0" smtClean="0"/>
              <a:t> structures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Different techniques to study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017789" y="3140968"/>
            <a:ext cx="4831171" cy="2601543"/>
            <a:chOff x="2307817" y="1204913"/>
            <a:chExt cx="4831171" cy="2601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90905"/>
            <a:stretch>
              <a:fillRect/>
            </a:stretch>
          </p:blipFill>
          <p:spPr bwMode="auto">
            <a:xfrm>
              <a:off x="2307817" y="3374184"/>
              <a:ext cx="4829175" cy="432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53206"/>
            <a:stretch>
              <a:fillRect/>
            </a:stretch>
          </p:blipFill>
          <p:spPr bwMode="auto">
            <a:xfrm>
              <a:off x="2309813" y="1204913"/>
              <a:ext cx="4829175" cy="222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ZoneTexte 14"/>
          <p:cNvSpPr txBox="1"/>
          <p:nvPr/>
        </p:nvSpPr>
        <p:spPr>
          <a:xfrm>
            <a:off x="2686144" y="3212976"/>
            <a:ext cx="113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Oligomers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4904744" y="3212976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Fibrils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817989" y="3140968"/>
            <a:ext cx="360040" cy="223224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449837" y="3140968"/>
            <a:ext cx="288032" cy="223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necteur droit avec flèche 19"/>
          <p:cNvCxnSpPr>
            <a:stCxn id="18" idx="2"/>
          </p:cNvCxnSpPr>
          <p:nvPr/>
        </p:nvCxnSpPr>
        <p:spPr>
          <a:xfrm>
            <a:off x="2593853" y="5372968"/>
            <a:ext cx="0" cy="360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048853" y="5733256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1695 cm</a:t>
            </a:r>
            <a:r>
              <a:rPr lang="en-US" baseline="30000" dirty="0" smtClean="0">
                <a:solidFill>
                  <a:srgbClr val="FF0000"/>
                </a:solidFill>
              </a:rPr>
              <a:t>-1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002949" y="5373216"/>
            <a:ext cx="0" cy="3602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452560" y="5733256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1625 cm</a:t>
            </a:r>
            <a:r>
              <a:rPr lang="en-US" baseline="30000" dirty="0" smtClean="0">
                <a:solidFill>
                  <a:srgbClr val="0070C0"/>
                </a:solidFill>
              </a:rPr>
              <a:t>-1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2627620"/>
            <a:ext cx="3441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ATR-FTIR</a:t>
            </a:r>
            <a:r>
              <a:rPr lang="en-US" dirty="0" smtClean="0"/>
              <a:t>: Amide I absorption band</a:t>
            </a:r>
            <a:endParaRPr lang="en-US" dirty="0"/>
          </a:p>
        </p:txBody>
      </p:sp>
      <p:sp>
        <p:nvSpPr>
          <p:cNvPr id="25" name="Accolade fermante 24"/>
          <p:cNvSpPr/>
          <p:nvPr/>
        </p:nvSpPr>
        <p:spPr>
          <a:xfrm rot="5400000">
            <a:off x="3248560" y="4869160"/>
            <a:ext cx="216024" cy="25202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2360936" y="6237312"/>
            <a:ext cx="202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Antiparallel</a:t>
            </a:r>
            <a:r>
              <a:rPr lang="en-US" dirty="0" smtClean="0"/>
              <a:t> </a:t>
            </a:r>
            <a:r>
              <a:rPr lang="el-GR" dirty="0" smtClean="0"/>
              <a:t>β</a:t>
            </a:r>
            <a:r>
              <a:rPr lang="fr-BE" dirty="0" smtClean="0"/>
              <a:t>-</a:t>
            </a:r>
            <a:r>
              <a:rPr lang="fr-BE" dirty="0" err="1" smtClean="0"/>
              <a:t>sheet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940152" y="3140968"/>
            <a:ext cx="360040" cy="223224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ZoneTexte 27"/>
          <p:cNvSpPr txBox="1"/>
          <p:nvPr/>
        </p:nvSpPr>
        <p:spPr>
          <a:xfrm>
            <a:off x="5574723" y="5733256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1628 cm</a:t>
            </a:r>
            <a:r>
              <a:rPr lang="en-US" baseline="30000" dirty="0" smtClean="0">
                <a:solidFill>
                  <a:srgbClr val="00B050"/>
                </a:solidFill>
              </a:rPr>
              <a:t>-1</a:t>
            </a:r>
            <a:endParaRPr lang="en-US" baseline="30000" dirty="0">
              <a:solidFill>
                <a:srgbClr val="00B05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6128880" y="5373216"/>
            <a:ext cx="0" cy="3602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5314162" y="6237312"/>
            <a:ext cx="1634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 </a:t>
            </a:r>
            <a:r>
              <a:rPr lang="el-GR" dirty="0" smtClean="0"/>
              <a:t>β</a:t>
            </a:r>
            <a:r>
              <a:rPr lang="fr-BE" dirty="0" smtClean="0"/>
              <a:t>-</a:t>
            </a:r>
            <a:r>
              <a:rPr lang="fr-BE" dirty="0" err="1" smtClean="0"/>
              <a:t>sheet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872829" y="6550223"/>
            <a:ext cx="23076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Celej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2010,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. J.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12474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light scattering (DLS) + size exclusion chromatography (SEC)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Atomic force microscopy (AFM) and transmission electron microscopy (TEM)</a:t>
            </a:r>
          </a:p>
          <a:p>
            <a:endParaRPr lang="en-US" dirty="0" smtClean="0"/>
          </a:p>
          <a:p>
            <a:r>
              <a:rPr lang="en-US" b="1" dirty="0" smtClean="0"/>
              <a:t>Circular </a:t>
            </a:r>
            <a:r>
              <a:rPr lang="en-US" b="1" dirty="0" err="1" smtClean="0"/>
              <a:t>dichroism</a:t>
            </a:r>
            <a:r>
              <a:rPr lang="en-US" b="1" dirty="0" smtClean="0"/>
              <a:t> (CD) and Infrared spectroscopy (FTIR)</a:t>
            </a:r>
          </a:p>
          <a:p>
            <a:endParaRPr lang="en-US" b="1" dirty="0" smtClean="0"/>
          </a:p>
          <a:p>
            <a:r>
              <a:rPr lang="en-US" b="1" dirty="0" smtClean="0"/>
              <a:t>ANS binding:</a:t>
            </a:r>
            <a:r>
              <a:rPr lang="en-US" dirty="0" smtClean="0"/>
              <a:t> exposure of hydrophobic patches</a:t>
            </a:r>
            <a:endParaRPr lang="fr-BE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Different techniques to study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43608" y="3645024"/>
            <a:ext cx="4248472" cy="2780551"/>
            <a:chOff x="1763688" y="3634170"/>
            <a:chExt cx="4248472" cy="2780551"/>
          </a:xfrm>
        </p:grpSpPr>
        <p:pic>
          <p:nvPicPr>
            <p:cNvPr id="181250" name="Picture 2" descr="Structural properties of the oligomers formed under condition A."/>
            <p:cNvPicPr>
              <a:picLocks noChangeAspect="1" noChangeArrowheads="1"/>
            </p:cNvPicPr>
            <p:nvPr/>
          </p:nvPicPr>
          <p:blipFill>
            <a:blip r:embed="rId3" cstate="print"/>
            <a:srcRect l="52223" t="55475"/>
            <a:stretch>
              <a:fillRect/>
            </a:stretch>
          </p:blipFill>
          <p:spPr bwMode="auto">
            <a:xfrm>
              <a:off x="1763688" y="3717032"/>
              <a:ext cx="4248472" cy="2604803"/>
            </a:xfrm>
            <a:prstGeom prst="rect">
              <a:avLst/>
            </a:prstGeom>
            <a:noFill/>
          </p:spPr>
        </p:pic>
        <p:sp>
          <p:nvSpPr>
            <p:cNvPr id="5" name="ZoneTexte 4"/>
            <p:cNvSpPr txBox="1"/>
            <p:nvPr/>
          </p:nvSpPr>
          <p:spPr>
            <a:xfrm rot="16200000">
              <a:off x="977295" y="4473407"/>
              <a:ext cx="2201693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ANS fluorescence intensity, </a:t>
              </a:r>
            </a:p>
            <a:p>
              <a:pPr algn="ctr"/>
              <a:r>
                <a:rPr lang="en-US" sz="1400" dirty="0" smtClean="0"/>
                <a:t>470 nm (</a:t>
              </a:r>
              <a:r>
                <a:rPr lang="en-US" sz="1400" dirty="0" err="1" smtClean="0"/>
                <a:t>a.u</a:t>
              </a:r>
              <a:r>
                <a:rPr lang="en-US" sz="1400" dirty="0" smtClean="0"/>
                <a:t>.)</a:t>
              </a:r>
              <a:endParaRPr lang="en-US" sz="1400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649544" y="6106944"/>
              <a:ext cx="99738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[ANS] (µM)</a:t>
              </a:r>
              <a:endParaRPr lang="en-US" sz="1400" dirty="0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5463204" y="3717032"/>
            <a:ext cx="3213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HypF</a:t>
            </a:r>
            <a:r>
              <a:rPr lang="en-US" dirty="0" smtClean="0"/>
              <a:t>-N oligomers (A conditions)</a:t>
            </a:r>
          </a:p>
          <a:p>
            <a:r>
              <a:rPr lang="en-US" dirty="0" err="1" smtClean="0"/>
              <a:t>HypF</a:t>
            </a:r>
            <a:r>
              <a:rPr lang="en-US" dirty="0" smtClean="0"/>
              <a:t>-N oligomers (B conditions)</a:t>
            </a:r>
            <a:endParaRPr lang="en-US" dirty="0"/>
          </a:p>
        </p:txBody>
      </p:sp>
      <p:sp>
        <p:nvSpPr>
          <p:cNvPr id="9" name="Ellipse 8"/>
          <p:cNvSpPr/>
          <p:nvPr/>
        </p:nvSpPr>
        <p:spPr>
          <a:xfrm>
            <a:off x="5364088" y="3874696"/>
            <a:ext cx="108000" cy="1080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/>
          <p:cNvSpPr/>
          <p:nvPr/>
        </p:nvSpPr>
        <p:spPr>
          <a:xfrm>
            <a:off x="5364088" y="4149080"/>
            <a:ext cx="108000" cy="108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1871" y="6550223"/>
            <a:ext cx="356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Campioni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2010, nature chemical biology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1124744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light scattering (DLS) + size exclusion chromatography (SEC)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Atomic force microscopy (AFM) and transmission electron microscopy (TEM)</a:t>
            </a:r>
          </a:p>
          <a:p>
            <a:endParaRPr lang="en-US" dirty="0" smtClean="0"/>
          </a:p>
          <a:p>
            <a:r>
              <a:rPr lang="en-US" b="1" dirty="0" smtClean="0"/>
              <a:t>Circular </a:t>
            </a:r>
            <a:r>
              <a:rPr lang="en-US" b="1" dirty="0" err="1" smtClean="0"/>
              <a:t>dichroism</a:t>
            </a:r>
            <a:r>
              <a:rPr lang="en-US" b="1" dirty="0" smtClean="0"/>
              <a:t> (CD) and Infrared spectroscopy (FTIR)</a:t>
            </a:r>
          </a:p>
          <a:p>
            <a:endParaRPr lang="en-US" b="1" dirty="0" smtClean="0"/>
          </a:p>
          <a:p>
            <a:r>
              <a:rPr lang="en-US" b="1" dirty="0" smtClean="0"/>
              <a:t>ANS binding</a:t>
            </a:r>
          </a:p>
          <a:p>
            <a:endParaRPr lang="fr-BE" dirty="0" smtClean="0"/>
          </a:p>
          <a:p>
            <a:r>
              <a:rPr lang="fr-BE" b="1" dirty="0" err="1" smtClean="0"/>
              <a:t>Thioflavin</a:t>
            </a:r>
            <a:r>
              <a:rPr lang="fr-BE" b="1" dirty="0" smtClean="0"/>
              <a:t> T (</a:t>
            </a:r>
            <a:r>
              <a:rPr lang="fr-BE" b="1" dirty="0" err="1" smtClean="0"/>
              <a:t>ThT</a:t>
            </a:r>
            <a:r>
              <a:rPr lang="fr-BE" b="1" dirty="0" smtClean="0"/>
              <a:t>) + </a:t>
            </a:r>
            <a:r>
              <a:rPr lang="fr-BE" b="1" dirty="0" err="1" smtClean="0"/>
              <a:t>congo</a:t>
            </a:r>
            <a:r>
              <a:rPr lang="fr-BE" b="1" dirty="0" smtClean="0"/>
              <a:t> </a:t>
            </a:r>
            <a:r>
              <a:rPr lang="fr-BE" b="1" dirty="0" err="1" smtClean="0"/>
              <a:t>Red</a:t>
            </a:r>
            <a:r>
              <a:rPr lang="fr-BE" b="1" dirty="0" smtClean="0"/>
              <a:t> </a:t>
            </a:r>
            <a:r>
              <a:rPr lang="fr-BE" b="1" dirty="0" err="1" smtClean="0"/>
              <a:t>binding</a:t>
            </a:r>
            <a:r>
              <a:rPr lang="fr-BE" b="1" dirty="0" smtClean="0"/>
              <a:t>: </a:t>
            </a:r>
            <a:r>
              <a:rPr lang="fr-BE" dirty="0" smtClean="0"/>
              <a:t>amyloid </a:t>
            </a:r>
            <a:r>
              <a:rPr lang="fr-BE" dirty="0" err="1" smtClean="0"/>
              <a:t>character</a:t>
            </a:r>
            <a:endParaRPr lang="fr-BE" dirty="0" smtClean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Different techniques to study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Full-size image (57 K)">
            <a:hlinkClick r:id="rId3" tooltip="Full-size image (57 K)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3800" y="-4000500"/>
            <a:ext cx="6105525" cy="2114550"/>
          </a:xfrm>
          <a:prstGeom prst="rect">
            <a:avLst/>
          </a:prstGeom>
          <a:noFill/>
        </p:spPr>
      </p:pic>
      <p:pic>
        <p:nvPicPr>
          <p:cNvPr id="2056" name="Picture 8" descr="Full-size image (57 K)">
            <a:hlinkClick r:id="rId3" tooltip="Full-size image (57 K)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3800" y="-4000500"/>
            <a:ext cx="6105525" cy="2114550"/>
          </a:xfrm>
          <a:prstGeom prst="rect">
            <a:avLst/>
          </a:prstGeom>
          <a:noFill/>
        </p:spPr>
      </p:pic>
      <p:pic>
        <p:nvPicPr>
          <p:cNvPr id="38" name="Picture 1"/>
          <p:cNvPicPr>
            <a:picLocks noChangeAspect="1"/>
          </p:cNvPicPr>
          <p:nvPr/>
        </p:nvPicPr>
        <p:blipFill>
          <a:blip r:embed="rId4" cstate="print"/>
          <a:srcRect r="31961"/>
          <a:stretch>
            <a:fillRect/>
          </a:stretch>
        </p:blipFill>
        <p:spPr>
          <a:xfrm>
            <a:off x="1835696" y="3861048"/>
            <a:ext cx="5184576" cy="2628900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870713" y="6550223"/>
            <a:ext cx="2309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Frändrich</a:t>
            </a:r>
            <a:r>
              <a:rPr lang="en-US" sz="1400" dirty="0" smtClean="0"/>
              <a:t>, 2012, J. Mol. Med.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Different techniques to study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322" t="32110" r="54627" b="30484"/>
          <a:stretch>
            <a:fillRect/>
          </a:stretch>
        </p:blipFill>
        <p:spPr bwMode="auto">
          <a:xfrm>
            <a:off x="4248472" y="3717032"/>
            <a:ext cx="37799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710578" y="6577607"/>
            <a:ext cx="24334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Bucciantini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2002, Nature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124744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Dynamic light scattering (DLS) + size exclusion chromatography (SEC)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Atomic force microscopy (AFM) and transmission electron microscopy (TEM)</a:t>
            </a:r>
          </a:p>
          <a:p>
            <a:endParaRPr lang="en-US" dirty="0" smtClean="0"/>
          </a:p>
          <a:p>
            <a:r>
              <a:rPr lang="en-US" b="1" dirty="0" smtClean="0"/>
              <a:t>Circular </a:t>
            </a:r>
            <a:r>
              <a:rPr lang="en-US" b="1" dirty="0" err="1" smtClean="0"/>
              <a:t>dichroism</a:t>
            </a:r>
            <a:r>
              <a:rPr lang="en-US" b="1" dirty="0" smtClean="0"/>
              <a:t> (CD) and Infrared spectroscopy (FTIR)</a:t>
            </a:r>
          </a:p>
          <a:p>
            <a:endParaRPr lang="en-US" b="1" dirty="0" smtClean="0"/>
          </a:p>
          <a:p>
            <a:r>
              <a:rPr lang="en-US" b="1" dirty="0" smtClean="0"/>
              <a:t>ANS binding</a:t>
            </a:r>
          </a:p>
          <a:p>
            <a:endParaRPr lang="fr-BE" dirty="0" smtClean="0"/>
          </a:p>
          <a:p>
            <a:r>
              <a:rPr lang="fr-BE" b="1" dirty="0" err="1" smtClean="0"/>
              <a:t>Thioflavin</a:t>
            </a:r>
            <a:r>
              <a:rPr lang="fr-BE" b="1" dirty="0" smtClean="0"/>
              <a:t> T (</a:t>
            </a:r>
            <a:r>
              <a:rPr lang="fr-BE" b="1" dirty="0" err="1" smtClean="0"/>
              <a:t>ThT</a:t>
            </a:r>
            <a:r>
              <a:rPr lang="fr-BE" b="1" dirty="0" smtClean="0"/>
              <a:t>) + </a:t>
            </a:r>
            <a:r>
              <a:rPr lang="fr-BE" b="1" dirty="0" err="1" smtClean="0"/>
              <a:t>congo</a:t>
            </a:r>
            <a:r>
              <a:rPr lang="fr-BE" b="1" dirty="0" smtClean="0"/>
              <a:t> </a:t>
            </a:r>
            <a:r>
              <a:rPr lang="fr-BE" b="1" dirty="0" err="1" smtClean="0"/>
              <a:t>Red</a:t>
            </a:r>
            <a:r>
              <a:rPr lang="fr-BE" b="1" dirty="0" smtClean="0"/>
              <a:t> </a:t>
            </a:r>
            <a:r>
              <a:rPr lang="fr-BE" b="1" dirty="0" err="1" smtClean="0"/>
              <a:t>binding</a:t>
            </a:r>
            <a:endParaRPr lang="fr-BE" b="1" dirty="0" smtClean="0"/>
          </a:p>
          <a:p>
            <a:endParaRPr lang="fr-BE" b="1" dirty="0" smtClean="0"/>
          </a:p>
          <a:p>
            <a:r>
              <a:rPr lang="fr-BE" b="1" dirty="0" smtClean="0"/>
              <a:t>MTT test: </a:t>
            </a:r>
            <a:r>
              <a:rPr lang="fr-BE" dirty="0" smtClean="0"/>
              <a:t>cytotoxicity of </a:t>
            </a:r>
            <a:r>
              <a:rPr lang="fr-BE" dirty="0" err="1" smtClean="0"/>
              <a:t>cultured</a:t>
            </a:r>
            <a:r>
              <a:rPr lang="fr-BE" dirty="0" smtClean="0"/>
              <a:t> </a:t>
            </a:r>
            <a:r>
              <a:rPr lang="fr-BE" dirty="0" err="1" smtClean="0"/>
              <a:t>cells</a:t>
            </a:r>
            <a:endParaRPr lang="fr-BE" dirty="0" smtClean="0"/>
          </a:p>
        </p:txBody>
      </p:sp>
      <p:sp>
        <p:nvSpPr>
          <p:cNvPr id="8" name="Accolade fermante 7"/>
          <p:cNvSpPr/>
          <p:nvPr/>
        </p:nvSpPr>
        <p:spPr>
          <a:xfrm rot="16200000">
            <a:off x="6821665" y="3446416"/>
            <a:ext cx="288030" cy="201622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6403264" y="3923764"/>
            <a:ext cx="1481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Oligomers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Different techniques to study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55776" y="5949280"/>
            <a:ext cx="278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vivo techniques + </a:t>
            </a:r>
            <a:r>
              <a:rPr lang="en-US" dirty="0" err="1" smtClean="0"/>
              <a:t>Ab</a:t>
            </a:r>
            <a:r>
              <a:rPr lang="en-US" dirty="0" smtClean="0"/>
              <a:t> A11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12474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i="1" dirty="0" smtClean="0"/>
              <a:t>In vivo </a:t>
            </a:r>
            <a:r>
              <a:rPr lang="fr-BE" b="1" dirty="0" smtClean="0"/>
              <a:t>techniques: </a:t>
            </a:r>
            <a:r>
              <a:rPr lang="fr-BE" dirty="0" smtClean="0"/>
              <a:t>injection of </a:t>
            </a:r>
            <a:r>
              <a:rPr lang="fr-BE" dirty="0" err="1" smtClean="0"/>
              <a:t>fluorescently</a:t>
            </a:r>
            <a:r>
              <a:rPr lang="fr-BE" dirty="0" smtClean="0"/>
              <a:t> </a:t>
            </a:r>
            <a:r>
              <a:rPr lang="fr-BE" dirty="0" err="1" smtClean="0"/>
              <a:t>labeled</a:t>
            </a:r>
            <a:r>
              <a:rPr lang="fr-BE" dirty="0" smtClean="0"/>
              <a:t> oligomer </a:t>
            </a:r>
            <a:r>
              <a:rPr lang="fr-BE" dirty="0" err="1" smtClean="0"/>
              <a:t>species</a:t>
            </a:r>
            <a:r>
              <a:rPr lang="fr-BE" dirty="0" smtClean="0"/>
              <a:t> in rat </a:t>
            </a:r>
            <a:r>
              <a:rPr lang="fr-BE" dirty="0" err="1" smtClean="0"/>
              <a:t>brains</a:t>
            </a:r>
            <a:endParaRPr lang="fr-BE" dirty="0" smtClean="0"/>
          </a:p>
          <a:p>
            <a:r>
              <a:rPr lang="fr-BE" dirty="0" smtClean="0"/>
              <a:t>	</a:t>
            </a:r>
            <a:r>
              <a:rPr lang="fr-BE" dirty="0" smtClean="0">
                <a:sym typeface="Wingdings" pitchFamily="2" charset="2"/>
              </a:rPr>
              <a:t> Activation of </a:t>
            </a:r>
            <a:r>
              <a:rPr lang="fr-BE" dirty="0" err="1" smtClean="0">
                <a:sym typeface="Wingdings" pitchFamily="2" charset="2"/>
              </a:rPr>
              <a:t>microglia</a:t>
            </a:r>
            <a:r>
              <a:rPr lang="fr-BE" dirty="0" smtClean="0">
                <a:sym typeface="Wingdings" pitchFamily="2" charset="2"/>
              </a:rPr>
              <a:t> (</a:t>
            </a:r>
            <a:r>
              <a:rPr lang="fr-BE" dirty="0" err="1" smtClean="0">
                <a:sym typeface="Wingdings" pitchFamily="2" charset="2"/>
              </a:rPr>
              <a:t>inflamatory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response</a:t>
            </a:r>
            <a:r>
              <a:rPr lang="fr-BE" dirty="0" smtClean="0">
                <a:sym typeface="Wingdings" pitchFamily="2" charset="2"/>
              </a:rPr>
              <a:t>)</a:t>
            </a:r>
          </a:p>
          <a:p>
            <a:r>
              <a:rPr lang="fr-BE" dirty="0" smtClean="0">
                <a:sym typeface="Wingdings" pitchFamily="2" charset="2"/>
              </a:rPr>
              <a:t>	 </a:t>
            </a:r>
            <a:r>
              <a:rPr lang="fr-BE" dirty="0" err="1" smtClean="0">
                <a:sym typeface="Wingdings" pitchFamily="2" charset="2"/>
              </a:rPr>
              <a:t>Viability</a:t>
            </a:r>
            <a:r>
              <a:rPr lang="fr-BE" dirty="0" smtClean="0">
                <a:sym typeface="Wingdings" pitchFamily="2" charset="2"/>
              </a:rPr>
              <a:t> of </a:t>
            </a:r>
            <a:r>
              <a:rPr lang="fr-BE" dirty="0" err="1" smtClean="0">
                <a:sym typeface="Wingdings" pitchFamily="2" charset="2"/>
              </a:rPr>
              <a:t>ChAT</a:t>
            </a:r>
            <a:r>
              <a:rPr lang="fr-BE" dirty="0" smtClean="0">
                <a:sym typeface="Wingdings" pitchFamily="2" charset="2"/>
              </a:rPr>
              <a:t> </a:t>
            </a:r>
            <a:r>
              <a:rPr lang="fr-BE" dirty="0" err="1" smtClean="0">
                <a:sym typeface="Wingdings" pitchFamily="2" charset="2"/>
              </a:rPr>
              <a:t>neurons</a:t>
            </a:r>
            <a:endParaRPr lang="fr-BE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t="47389" b="24578"/>
          <a:stretch>
            <a:fillRect/>
          </a:stretch>
        </p:blipFill>
        <p:spPr bwMode="auto">
          <a:xfrm>
            <a:off x="1013792" y="2420888"/>
            <a:ext cx="7086600" cy="2592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629209" y="6577607"/>
            <a:ext cx="2514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Baglioni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2006, J. </a:t>
            </a:r>
            <a:r>
              <a:rPr lang="en-US" sz="1400" dirty="0" err="1" smtClean="0"/>
              <a:t>neurosci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An antibody specific to oligomers to perform </a:t>
            </a:r>
            <a:r>
              <a:rPr lang="en-US" sz="3600" i="1" dirty="0" smtClean="0"/>
              <a:t>in vivo </a:t>
            </a:r>
            <a:r>
              <a:rPr lang="en-US" sz="3600" dirty="0" smtClean="0"/>
              <a:t>and </a:t>
            </a:r>
            <a:r>
              <a:rPr lang="en-US" sz="3600" i="1" dirty="0" smtClean="0"/>
              <a:t>in vitro </a:t>
            </a:r>
            <a:r>
              <a:rPr lang="en-US" sz="3600" dirty="0" smtClean="0"/>
              <a:t>experiments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412776"/>
            <a:ext cx="58211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	</a:t>
            </a:r>
            <a:r>
              <a:rPr lang="fr-BE" b="1" dirty="0" err="1" smtClean="0"/>
              <a:t>Rabbit</a:t>
            </a:r>
            <a:r>
              <a:rPr lang="fr-BE" b="1" dirty="0" smtClean="0"/>
              <a:t> </a:t>
            </a:r>
            <a:r>
              <a:rPr lang="fr-BE" b="1" dirty="0" err="1" smtClean="0"/>
              <a:t>immunization</a:t>
            </a:r>
            <a:r>
              <a:rPr lang="fr-BE" b="1" dirty="0" smtClean="0"/>
              <a:t> </a:t>
            </a:r>
            <a:r>
              <a:rPr lang="fr-BE" b="1" dirty="0" err="1" smtClean="0"/>
              <a:t>with</a:t>
            </a:r>
            <a:r>
              <a:rPr lang="fr-BE" b="1" dirty="0" smtClean="0"/>
              <a:t> A</a:t>
            </a:r>
            <a:r>
              <a:rPr lang="el-GR" b="1" dirty="0" smtClean="0"/>
              <a:t>β</a:t>
            </a:r>
            <a:r>
              <a:rPr lang="fr-BE" b="1" dirty="0" smtClean="0"/>
              <a:t> </a:t>
            </a:r>
            <a:r>
              <a:rPr lang="fr-BE" b="1" dirty="0" err="1" smtClean="0"/>
              <a:t>synthetic</a:t>
            </a:r>
            <a:r>
              <a:rPr lang="fr-BE" b="1" dirty="0" smtClean="0"/>
              <a:t> </a:t>
            </a:r>
            <a:r>
              <a:rPr lang="fr-BE" b="1" dirty="0" err="1" smtClean="0"/>
              <a:t>oligomers</a:t>
            </a:r>
            <a:endParaRPr lang="fr-BE" b="1" dirty="0" smtClean="0"/>
          </a:p>
          <a:p>
            <a:pPr>
              <a:spcAft>
                <a:spcPts val="1200"/>
              </a:spcAft>
            </a:pPr>
            <a:endParaRPr lang="en-US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035538" y="6550223"/>
            <a:ext cx="210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Kayed</a:t>
            </a:r>
            <a:r>
              <a:rPr lang="fr-BE" sz="1400" dirty="0" smtClean="0"/>
              <a:t> </a:t>
            </a:r>
            <a:r>
              <a:rPr lang="fr-BE" sz="1400" i="1" dirty="0" smtClean="0"/>
              <a:t>et al.</a:t>
            </a:r>
            <a:r>
              <a:rPr lang="fr-BE" sz="1400" dirty="0" smtClean="0"/>
              <a:t>, 2003, Science</a:t>
            </a:r>
            <a:endParaRPr lang="fr-BE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2204864"/>
            <a:ext cx="3115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err="1" smtClean="0"/>
              <a:t>Polyclonal</a:t>
            </a:r>
            <a:r>
              <a:rPr lang="fr-BE" sz="1600" dirty="0" smtClean="0"/>
              <a:t> </a:t>
            </a:r>
            <a:r>
              <a:rPr lang="fr-BE" sz="1600" dirty="0" err="1" smtClean="0"/>
              <a:t>serum</a:t>
            </a:r>
            <a:r>
              <a:rPr lang="fr-BE" sz="1600" dirty="0" smtClean="0"/>
              <a:t> </a:t>
            </a:r>
            <a:r>
              <a:rPr lang="fr-BE" sz="1600" dirty="0" err="1" smtClean="0"/>
              <a:t>immunoreactivity</a:t>
            </a:r>
            <a:endParaRPr lang="fr-BE" sz="1600" dirty="0"/>
          </a:p>
        </p:txBody>
      </p:sp>
      <p:grpSp>
        <p:nvGrpSpPr>
          <p:cNvPr id="8" name="Groupe 25"/>
          <p:cNvGrpSpPr/>
          <p:nvPr/>
        </p:nvGrpSpPr>
        <p:grpSpPr>
          <a:xfrm>
            <a:off x="323528" y="2924944"/>
            <a:ext cx="5008780" cy="2448272"/>
            <a:chOff x="2083500" y="2708920"/>
            <a:chExt cx="5008780" cy="2448272"/>
          </a:xfrm>
        </p:grpSpPr>
        <p:pic>
          <p:nvPicPr>
            <p:cNvPr id="9" name="Picture 2" descr="http://www.sciencemag.org/content/300/5618/486/F1.large.jpg"/>
            <p:cNvPicPr>
              <a:picLocks noChangeAspect="1" noChangeArrowheads="1"/>
            </p:cNvPicPr>
            <p:nvPr/>
          </p:nvPicPr>
          <p:blipFill>
            <a:blip r:embed="rId2" cstate="print"/>
            <a:srcRect l="51974" b="61867"/>
            <a:stretch>
              <a:fillRect/>
            </a:stretch>
          </p:blipFill>
          <p:spPr bwMode="auto">
            <a:xfrm>
              <a:off x="2083500" y="2708920"/>
              <a:ext cx="4977001" cy="2448272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3995936" y="2708920"/>
              <a:ext cx="864096" cy="23042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572000" y="2708920"/>
              <a:ext cx="864096" cy="23042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80112" y="2708920"/>
              <a:ext cx="1080120" cy="2304256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28184" y="2708920"/>
              <a:ext cx="864096" cy="2304256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5364088" y="3083476"/>
            <a:ext cx="28797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 err="1" smtClean="0"/>
              <a:t>Monomers</a:t>
            </a:r>
            <a:r>
              <a:rPr lang="fr-BE" sz="1600" dirty="0" smtClean="0"/>
              <a:t> and </a:t>
            </a:r>
            <a:r>
              <a:rPr lang="fr-BE" sz="1600" dirty="0" err="1" smtClean="0"/>
              <a:t>low</a:t>
            </a:r>
            <a:r>
              <a:rPr lang="fr-BE" sz="1600" dirty="0" smtClean="0"/>
              <a:t>-MW </a:t>
            </a:r>
            <a:r>
              <a:rPr lang="fr-BE" sz="1600" dirty="0" err="1" smtClean="0"/>
              <a:t>species</a:t>
            </a:r>
            <a:endParaRPr lang="fr-BE" sz="1600" dirty="0" smtClean="0"/>
          </a:p>
          <a:p>
            <a:endParaRPr lang="fr-BE" sz="1600" dirty="0" smtClean="0"/>
          </a:p>
          <a:p>
            <a:r>
              <a:rPr lang="fr-BE" sz="1600" b="1" dirty="0" err="1" smtClean="0">
                <a:solidFill>
                  <a:srgbClr val="FF0000"/>
                </a:solidFill>
              </a:rPr>
              <a:t>Spherical</a:t>
            </a:r>
            <a:r>
              <a:rPr lang="fr-BE" sz="1600" b="1" dirty="0" smtClean="0">
                <a:solidFill>
                  <a:srgbClr val="FF0000"/>
                </a:solidFill>
              </a:rPr>
              <a:t> </a:t>
            </a:r>
            <a:r>
              <a:rPr lang="fr-BE" sz="1600" b="1" dirty="0" err="1" smtClean="0">
                <a:solidFill>
                  <a:srgbClr val="FF0000"/>
                </a:solidFill>
              </a:rPr>
              <a:t>oligomers</a:t>
            </a:r>
            <a:r>
              <a:rPr lang="fr-BE" sz="1600" b="1" dirty="0" smtClean="0">
                <a:solidFill>
                  <a:srgbClr val="FF0000"/>
                </a:solidFill>
              </a:rPr>
              <a:t> </a:t>
            </a:r>
            <a:r>
              <a:rPr lang="fr-BE" sz="1600" b="1" dirty="0" smtClean="0"/>
              <a:t>(TEM)</a:t>
            </a:r>
          </a:p>
          <a:p>
            <a:r>
              <a:rPr lang="fr-BE" sz="1600" b="1" dirty="0" err="1" smtClean="0">
                <a:solidFill>
                  <a:srgbClr val="0000FF"/>
                </a:solidFill>
              </a:rPr>
              <a:t>Elongated</a:t>
            </a:r>
            <a:r>
              <a:rPr lang="fr-BE" sz="1600" b="1" dirty="0" smtClean="0">
                <a:solidFill>
                  <a:srgbClr val="0000FF"/>
                </a:solidFill>
              </a:rPr>
              <a:t> </a:t>
            </a:r>
            <a:r>
              <a:rPr lang="fr-BE" sz="1600" b="1" dirty="0" err="1" smtClean="0">
                <a:solidFill>
                  <a:srgbClr val="0000FF"/>
                </a:solidFill>
              </a:rPr>
              <a:t>protofibrils</a:t>
            </a:r>
            <a:r>
              <a:rPr lang="fr-BE" sz="1600" b="1" dirty="0" smtClean="0">
                <a:solidFill>
                  <a:srgbClr val="0000FF"/>
                </a:solidFill>
              </a:rPr>
              <a:t> </a:t>
            </a:r>
            <a:r>
              <a:rPr lang="fr-BE" sz="1600" b="1" dirty="0" smtClean="0"/>
              <a:t>(TEM)</a:t>
            </a:r>
          </a:p>
          <a:p>
            <a:endParaRPr lang="fr-BE" sz="1600" dirty="0" smtClean="0">
              <a:solidFill>
                <a:srgbClr val="00B050"/>
              </a:solidFill>
            </a:endParaRPr>
          </a:p>
          <a:p>
            <a:r>
              <a:rPr lang="fr-BE" sz="1600" dirty="0" err="1" smtClean="0">
                <a:solidFill>
                  <a:srgbClr val="00B050"/>
                </a:solidFill>
              </a:rPr>
              <a:t>Fibrils</a:t>
            </a:r>
            <a:endParaRPr lang="fr-BE" sz="1600" dirty="0">
              <a:solidFill>
                <a:srgbClr val="00B05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-36512" y="3429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Ab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-35808" y="4643844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smtClean="0"/>
              <a:t>Ab</a:t>
            </a:r>
            <a:endParaRPr lang="fr-BE" dirty="0"/>
          </a:p>
        </p:txBody>
      </p:sp>
      <p:sp>
        <p:nvSpPr>
          <p:cNvPr id="17" name="Accolade fermante 16"/>
          <p:cNvSpPr/>
          <p:nvPr/>
        </p:nvSpPr>
        <p:spPr>
          <a:xfrm>
            <a:off x="7812360" y="3622665"/>
            <a:ext cx="144016" cy="50405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8" name="ZoneTexte 17"/>
          <p:cNvSpPr txBox="1"/>
          <p:nvPr/>
        </p:nvSpPr>
        <p:spPr>
          <a:xfrm>
            <a:off x="7956376" y="3564305"/>
            <a:ext cx="1115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smtClean="0"/>
              <a:t>Oligomeric </a:t>
            </a:r>
            <a:r>
              <a:rPr lang="fr-BE" sz="1600" b="1" dirty="0" err="1" smtClean="0"/>
              <a:t>species</a:t>
            </a:r>
            <a:endParaRPr lang="fr-BE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An antibody specific to oligomers to perform </a:t>
            </a:r>
            <a:r>
              <a:rPr lang="en-US" sz="3600" i="1" dirty="0" smtClean="0"/>
              <a:t>in vivo </a:t>
            </a:r>
            <a:r>
              <a:rPr lang="en-US" sz="3600" dirty="0" smtClean="0"/>
              <a:t>and </a:t>
            </a:r>
            <a:r>
              <a:rPr lang="en-US" sz="3600" i="1" dirty="0" smtClean="0"/>
              <a:t>in vitro </a:t>
            </a:r>
            <a:r>
              <a:rPr lang="en-US" sz="3600" dirty="0" smtClean="0"/>
              <a:t>experiments</a:t>
            </a:r>
            <a:endParaRPr lang="en-US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7035538" y="6550223"/>
            <a:ext cx="210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Kayed</a:t>
            </a:r>
            <a:r>
              <a:rPr lang="fr-BE" sz="1400" dirty="0" smtClean="0"/>
              <a:t> </a:t>
            </a:r>
            <a:r>
              <a:rPr lang="fr-BE" sz="1400" i="1" dirty="0" smtClean="0"/>
              <a:t>et al.</a:t>
            </a:r>
            <a:r>
              <a:rPr lang="fr-BE" sz="1400" dirty="0" smtClean="0"/>
              <a:t>, 2003, Science</a:t>
            </a:r>
            <a:endParaRPr lang="fr-BE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563888" y="1628800"/>
            <a:ext cx="53640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to soluble oligomer intermediates of many amyloid proteins and peptides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ym typeface="Wingdings" pitchFamily="2" charset="2"/>
              </a:rPr>
              <a:t> Common epitope</a:t>
            </a:r>
            <a:endParaRPr lang="en-US" b="1" dirty="0" smtClean="0"/>
          </a:p>
        </p:txBody>
      </p:sp>
      <p:pic>
        <p:nvPicPr>
          <p:cNvPr id="20" name="Picture 2" descr="http://www.sciencemag.org/content/300/5618/486/F2.large.jpg"/>
          <p:cNvPicPr>
            <a:picLocks noChangeAspect="1" noChangeArrowheads="1"/>
          </p:cNvPicPr>
          <p:nvPr/>
        </p:nvPicPr>
        <p:blipFill>
          <a:blip r:embed="rId2" cstate="print"/>
          <a:srcRect r="51126" b="49112"/>
          <a:stretch>
            <a:fillRect/>
          </a:stretch>
        </p:blipFill>
        <p:spPr bwMode="auto">
          <a:xfrm>
            <a:off x="107504" y="1484784"/>
            <a:ext cx="3384376" cy="4149080"/>
          </a:xfrm>
          <a:prstGeom prst="rect">
            <a:avLst/>
          </a:prstGeom>
          <a:noFill/>
        </p:spPr>
      </p:pic>
      <p:sp>
        <p:nvSpPr>
          <p:cNvPr id="21" name="ZoneTexte 20"/>
          <p:cNvSpPr txBox="1"/>
          <p:nvPr/>
        </p:nvSpPr>
        <p:spPr>
          <a:xfrm>
            <a:off x="738160" y="5785519"/>
            <a:ext cx="16807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>
                <a:latin typeface="+mj-lt"/>
              </a:rPr>
              <a:t>ο</a:t>
            </a:r>
            <a:r>
              <a:rPr lang="fr-BE" sz="1400" dirty="0" smtClean="0">
                <a:latin typeface="+mj-lt"/>
              </a:rPr>
              <a:t>  Soluble Oligomers</a:t>
            </a:r>
            <a:endParaRPr lang="fr-BE" sz="1400" dirty="0"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3568" y="6037547"/>
            <a:ext cx="28167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smtClean="0">
                <a:latin typeface="+mj-lt"/>
                <a:cs typeface="Times New Roman"/>
              </a:rPr>
              <a:t>▲ </a:t>
            </a:r>
            <a:r>
              <a:rPr lang="fr-BE" sz="1400" dirty="0" err="1" smtClean="0">
                <a:latin typeface="+mj-lt"/>
                <a:cs typeface="Times New Roman"/>
              </a:rPr>
              <a:t>Monomers</a:t>
            </a:r>
            <a:r>
              <a:rPr lang="fr-BE" sz="1400" dirty="0" smtClean="0">
                <a:latin typeface="+mj-lt"/>
                <a:cs typeface="Times New Roman"/>
              </a:rPr>
              <a:t> and </a:t>
            </a:r>
            <a:r>
              <a:rPr lang="fr-BE" sz="1400" dirty="0" err="1" smtClean="0">
                <a:latin typeface="+mj-lt"/>
                <a:cs typeface="Times New Roman"/>
              </a:rPr>
              <a:t>Low</a:t>
            </a:r>
            <a:r>
              <a:rPr lang="fr-BE" sz="1400" dirty="0" smtClean="0">
                <a:latin typeface="+mj-lt"/>
                <a:cs typeface="Times New Roman"/>
              </a:rPr>
              <a:t>-MW </a:t>
            </a:r>
            <a:r>
              <a:rPr lang="fr-BE" sz="1400" dirty="0" err="1" smtClean="0">
                <a:latin typeface="+mj-lt"/>
                <a:cs typeface="Times New Roman"/>
              </a:rPr>
              <a:t>species</a:t>
            </a:r>
            <a:endParaRPr lang="fr-BE" sz="1400" dirty="0" smtClean="0">
              <a:latin typeface="+mj-lt"/>
              <a:cs typeface="Times New Roman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8160" y="6289575"/>
            <a:ext cx="7729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400" dirty="0" smtClean="0">
                <a:latin typeface="+mj-lt"/>
                <a:cs typeface="Times New Roman"/>
              </a:rPr>
              <a:t>■ </a:t>
            </a:r>
            <a:r>
              <a:rPr lang="fr-BE" sz="1400" dirty="0" err="1" smtClean="0">
                <a:latin typeface="+mj-lt"/>
              </a:rPr>
              <a:t>Fibrils</a:t>
            </a:r>
            <a:endParaRPr lang="fr-BE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3600" dirty="0" smtClean="0"/>
              <a:t>An antibody specific to oligomers to perform </a:t>
            </a:r>
            <a:r>
              <a:rPr lang="en-US" sz="3600" i="1" dirty="0" smtClean="0"/>
              <a:t>in vivo </a:t>
            </a:r>
            <a:r>
              <a:rPr lang="en-US" sz="3600" dirty="0" smtClean="0"/>
              <a:t>and </a:t>
            </a:r>
            <a:r>
              <a:rPr lang="en-US" sz="3600" i="1" dirty="0" smtClean="0"/>
              <a:t>in vitro </a:t>
            </a:r>
            <a:r>
              <a:rPr lang="en-US" sz="3600" dirty="0" smtClean="0"/>
              <a:t>experiments</a:t>
            </a:r>
            <a:endParaRPr lang="en-US" sz="3600" dirty="0"/>
          </a:p>
        </p:txBody>
      </p:sp>
      <p:sp>
        <p:nvSpPr>
          <p:cNvPr id="6" name="ZoneTexte 5"/>
          <p:cNvSpPr txBox="1"/>
          <p:nvPr/>
        </p:nvSpPr>
        <p:spPr>
          <a:xfrm>
            <a:off x="7035538" y="6550223"/>
            <a:ext cx="210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Kayed</a:t>
            </a:r>
            <a:r>
              <a:rPr lang="fr-BE" sz="1400" dirty="0" smtClean="0"/>
              <a:t> </a:t>
            </a:r>
            <a:r>
              <a:rPr lang="fr-BE" sz="1400" i="1" dirty="0" smtClean="0"/>
              <a:t>et al.</a:t>
            </a:r>
            <a:r>
              <a:rPr lang="fr-BE" sz="1400" dirty="0" smtClean="0"/>
              <a:t>, 2003, Science</a:t>
            </a:r>
            <a:endParaRPr lang="fr-BE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3563888" y="1628800"/>
            <a:ext cx="5364088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Specific to soluble oligomer intermediates of many amyloid proteins and peptides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/>
              <a:t>Useful to detect oligomers in human AD brains</a:t>
            </a:r>
          </a:p>
          <a:p>
            <a:pPr algn="ctr"/>
            <a:endParaRPr lang="en-US" b="1" dirty="0" smtClean="0"/>
          </a:p>
          <a:p>
            <a:pPr algn="ctr"/>
            <a:r>
              <a:rPr lang="en-US" b="1" dirty="0" smtClean="0">
                <a:sym typeface="Wingdings" pitchFamily="2" charset="2"/>
              </a:rPr>
              <a:t> Relevance of oligomers formed </a:t>
            </a:r>
            <a:r>
              <a:rPr lang="en-US" b="1" i="1" dirty="0" smtClean="0">
                <a:sym typeface="Wingdings" pitchFamily="2" charset="2"/>
              </a:rPr>
              <a:t>in vitro</a:t>
            </a:r>
            <a:endParaRPr lang="en-US" b="1" i="1" dirty="0" smtClean="0"/>
          </a:p>
        </p:txBody>
      </p:sp>
      <p:pic>
        <p:nvPicPr>
          <p:cNvPr id="187394" name="Picture 2" descr="  Fig. 3. 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2952328" cy="5094214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3347864" y="5157192"/>
            <a:ext cx="579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FF00"/>
                </a:solidFill>
              </a:rPr>
              <a:t>Green</a:t>
            </a:r>
            <a:r>
              <a:rPr lang="en-US" sz="1600" dirty="0" smtClean="0"/>
              <a:t>: Clusters of </a:t>
            </a:r>
            <a:r>
              <a:rPr lang="en-US" sz="1600" dirty="0" err="1" smtClean="0"/>
              <a:t>immunoreactive</a:t>
            </a:r>
            <a:r>
              <a:rPr lang="en-US" sz="1600" dirty="0" smtClean="0"/>
              <a:t> deposits: spherical and curvilinear structure = oligomers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Red</a:t>
            </a:r>
            <a:r>
              <a:rPr lang="en-US" sz="1600" dirty="0" smtClean="0"/>
              <a:t>: fibrils stained by </a:t>
            </a:r>
            <a:r>
              <a:rPr lang="en-US" sz="1600" dirty="0" err="1" smtClean="0"/>
              <a:t>thioflavin</a:t>
            </a:r>
            <a:r>
              <a:rPr lang="en-US" sz="1600" dirty="0" smtClean="0"/>
              <a:t> S</a:t>
            </a:r>
            <a:endParaRPr lang="en-US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39552" y="1556792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 brains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83568" y="4077072"/>
            <a:ext cx="1085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 brains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907704" y="1691516"/>
            <a:ext cx="1565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Control brains: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Not demented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340768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en-US" sz="3600" b="1" dirty="0" smtClean="0"/>
              <a:t>3) What are the different oligomeric species and their </a:t>
            </a:r>
            <a:r>
              <a:rPr lang="en-US" sz="3600" b="1" dirty="0" err="1" smtClean="0"/>
              <a:t>stucture</a:t>
            </a:r>
            <a:endParaRPr lang="en-US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9952" y="2996952"/>
            <a:ext cx="700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small" dirty="0" smtClean="0"/>
              <a:t>Amyloidoses: Protein </a:t>
            </a:r>
            <a:r>
              <a:rPr lang="en-US" sz="3200" b="1" cap="small" dirty="0" err="1" smtClean="0"/>
              <a:t>misfolding</a:t>
            </a:r>
            <a:r>
              <a:rPr lang="en-US" sz="3200" b="1" cap="small" dirty="0" smtClean="0"/>
              <a:t> diseases</a:t>
            </a:r>
            <a:endParaRPr lang="en-US" sz="3200" b="1" cap="small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1455167"/>
            <a:ext cx="3689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chemeClr val="tx2">
                    <a:lumMod val="75000"/>
                  </a:schemeClr>
                </a:solidFill>
              </a:rPr>
              <a:t>Neurodegenerative disorders</a:t>
            </a:r>
            <a:endParaRPr lang="en-US" sz="24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4509120"/>
            <a:ext cx="481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chemeClr val="accent4">
                    <a:lumMod val="75000"/>
                  </a:schemeClr>
                </a:solidFill>
              </a:rPr>
              <a:t>Non-neuropathic systemic amyloidoses</a:t>
            </a:r>
            <a:endParaRPr lang="en-US" sz="2400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50223"/>
            <a:ext cx="3499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Chiti</a:t>
            </a:r>
            <a:r>
              <a:rPr lang="en-US" sz="1400" dirty="0" smtClean="0"/>
              <a:t> and Dobson, 2006,  </a:t>
            </a:r>
            <a:r>
              <a:rPr lang="en-US" sz="1400" dirty="0" err="1" smtClean="0"/>
              <a:t>Annu</a:t>
            </a:r>
            <a:r>
              <a:rPr lang="en-US" sz="1400" dirty="0" smtClean="0"/>
              <a:t>. Rev.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692696"/>
            <a:ext cx="25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Alzheimer’s disease (A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β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75856" y="188640"/>
            <a:ext cx="278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Parkinson’s disease (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syn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28184" y="971436"/>
            <a:ext cx="26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Huntington’s disease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htt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63888" y="2276872"/>
            <a:ext cx="33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Spinocerebellar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ataxias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ataxin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,…)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4005064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amyloidosis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Ig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light chains)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64264" y="5075892"/>
            <a:ext cx="2228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Lysozyme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amyloidosis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 intermediates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980728"/>
            <a:ext cx="9144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wide range of proteins associated with ND form soluble amyloid intermediates (oligomers):</a:t>
            </a:r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Aβ</a:t>
            </a:r>
            <a:r>
              <a:rPr lang="en-US" dirty="0" smtClean="0"/>
              <a:t> (AD)</a:t>
            </a:r>
          </a:p>
          <a:p>
            <a:r>
              <a:rPr lang="en-US" dirty="0" smtClean="0"/>
              <a:t>	Tau (AD)</a:t>
            </a:r>
          </a:p>
          <a:p>
            <a:r>
              <a:rPr lang="en-US" dirty="0" smtClean="0"/>
              <a:t>	α-synuclein (PD)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PrP</a:t>
            </a:r>
            <a:r>
              <a:rPr lang="en-US" dirty="0" smtClean="0"/>
              <a:t> (spongiform </a:t>
            </a:r>
            <a:r>
              <a:rPr lang="en-US" dirty="0" err="1" smtClean="0"/>
              <a:t>encephalopathies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	polyQ proteins (HD and </a:t>
            </a:r>
            <a:r>
              <a:rPr lang="en-US" dirty="0" err="1" smtClean="0"/>
              <a:t>spinocerebellar</a:t>
            </a:r>
            <a:r>
              <a:rPr lang="en-US" dirty="0" smtClean="0"/>
              <a:t> ataxias)</a:t>
            </a:r>
          </a:p>
          <a:p>
            <a:r>
              <a:rPr lang="en-US" dirty="0" smtClean="0"/>
              <a:t>	…</a:t>
            </a:r>
          </a:p>
          <a:p>
            <a:endParaRPr lang="en-US" dirty="0" smtClean="0"/>
          </a:p>
          <a:p>
            <a:r>
              <a:rPr lang="en-US" dirty="0" smtClean="0"/>
              <a:t>And also proteins associated with non-neuropathic amyloidoses and not associated with diseases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436510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 smtClean="0"/>
              <a:t>Metastable</a:t>
            </a:r>
            <a:r>
              <a:rPr lang="en-US" b="1" dirty="0" smtClean="0"/>
              <a:t>/transient species difficult to study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Many intermediate species: high diversity in shape, in size, and in structure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/>
              <a:t>Many different conditions to study and form oligomers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Complexicity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1009621" y="6577607"/>
            <a:ext cx="81708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Gadad</a:t>
            </a:r>
            <a:r>
              <a:rPr lang="en-US" sz="1400" dirty="0" smtClean="0"/>
              <a:t>, 2011, Journal of AD; </a:t>
            </a:r>
            <a:r>
              <a:rPr lang="en-US" sz="1400" dirty="0" err="1" smtClean="0"/>
              <a:t>Kayed</a:t>
            </a:r>
            <a:r>
              <a:rPr lang="en-US" sz="1400" dirty="0" smtClean="0"/>
              <a:t> and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Methods in </a:t>
            </a:r>
            <a:r>
              <a:rPr lang="en-US" sz="1400" dirty="0" err="1" smtClean="0"/>
              <a:t>enzymology</a:t>
            </a:r>
            <a:r>
              <a:rPr lang="en-US" sz="1400" dirty="0" smtClean="0"/>
              <a:t>; </a:t>
            </a:r>
            <a:r>
              <a:rPr lang="en-US" sz="1400" dirty="0" err="1" smtClean="0"/>
              <a:t>Jellinger</a:t>
            </a:r>
            <a:r>
              <a:rPr lang="en-US" sz="1400" dirty="0" smtClean="0"/>
              <a:t>, 2009, J Neural </a:t>
            </a:r>
            <a:r>
              <a:rPr lang="en-US" sz="1400" dirty="0" err="1" smtClean="0"/>
              <a:t>Transm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A</a:t>
            </a:r>
            <a:r>
              <a:rPr kumimoji="0" lang="el-G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97143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dimers to high molecular mass soluble species  (&lt; 10 to &gt; 100 kDa)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60714" r="48356" b="16703"/>
          <a:stretch>
            <a:fillRect/>
          </a:stretch>
        </p:blipFill>
        <p:spPr bwMode="auto">
          <a:xfrm>
            <a:off x="107504" y="1772816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131840" y="1772816"/>
            <a:ext cx="554461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SDS stable low-n oligomers </a:t>
            </a:r>
            <a:r>
              <a:rPr lang="en-US" dirty="0" smtClean="0"/>
              <a:t>(</a:t>
            </a:r>
            <a:r>
              <a:rPr lang="en-US" dirty="0" err="1" smtClean="0"/>
              <a:t>di</a:t>
            </a:r>
            <a:r>
              <a:rPr lang="en-US" dirty="0" smtClean="0"/>
              <a:t>- trimers to dodecamers)</a:t>
            </a:r>
          </a:p>
          <a:p>
            <a:r>
              <a:rPr lang="en-US" sz="1600" dirty="0" smtClean="0"/>
              <a:t>Building blocks for the formation of larger soluble oligomers and insoluble fibrils</a:t>
            </a:r>
          </a:p>
          <a:p>
            <a:r>
              <a:rPr lang="en-US" sz="1600" dirty="0" smtClean="0"/>
              <a:t>Toxic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0" y="3913311"/>
            <a:ext cx="2743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Bartolini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Anal </a:t>
            </a:r>
            <a:r>
              <a:rPr lang="en-US" sz="1400" dirty="0" err="1" smtClean="0"/>
              <a:t>Biochem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3569872" y="2996952"/>
            <a:ext cx="55386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Walsh and </a:t>
            </a:r>
            <a:r>
              <a:rPr lang="en-US" sz="1400" dirty="0" err="1" smtClean="0"/>
              <a:t>Selkoe</a:t>
            </a:r>
            <a:r>
              <a:rPr lang="en-US" sz="1400" dirty="0" smtClean="0"/>
              <a:t>, 2007, J </a:t>
            </a:r>
            <a:r>
              <a:rPr lang="en-US" sz="1400" dirty="0" err="1" smtClean="0"/>
              <a:t>Neurochem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A</a:t>
            </a:r>
            <a:r>
              <a:rPr kumimoji="0" lang="el-G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13311"/>
            <a:ext cx="2743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Bartolini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Anal </a:t>
            </a:r>
            <a:r>
              <a:rPr lang="en-US" sz="1400" dirty="0" err="1" smtClean="0"/>
              <a:t>Biochem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97143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dimers to high molecular mass soluble species  (&lt; 10 to &gt; 100 kDa)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57703" r="39468" b="16703"/>
          <a:stretch>
            <a:fillRect/>
          </a:stretch>
        </p:blipFill>
        <p:spPr bwMode="auto">
          <a:xfrm>
            <a:off x="107504" y="1484784"/>
            <a:ext cx="4320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572000" y="3338408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Walsh and </a:t>
            </a:r>
            <a:r>
              <a:rPr lang="en-US" sz="1400" dirty="0" err="1" smtClean="0"/>
              <a:t>Selkoe</a:t>
            </a:r>
            <a:r>
              <a:rPr lang="en-US" sz="1400" dirty="0" smtClean="0"/>
              <a:t>, 2007, J </a:t>
            </a:r>
            <a:r>
              <a:rPr lang="en-US" sz="1400" dirty="0" err="1" smtClean="0"/>
              <a:t>Neurochem</a:t>
            </a:r>
            <a:r>
              <a:rPr lang="en-US" sz="1400" dirty="0" smtClean="0"/>
              <a:t>; </a:t>
            </a:r>
            <a:r>
              <a:rPr lang="en-US" sz="1400" dirty="0" err="1" smtClean="0"/>
              <a:t>Bartolini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Anal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; </a:t>
            </a:r>
            <a:r>
              <a:rPr lang="en-US" sz="1400" dirty="0" err="1" smtClean="0"/>
              <a:t>Kayed</a:t>
            </a:r>
            <a:r>
              <a:rPr lang="en-US" sz="1400" dirty="0" smtClean="0"/>
              <a:t> and Reeves, 2013, Journal of AD; </a:t>
            </a:r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572000" y="1700808"/>
            <a:ext cx="4572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Spherical oligomers </a:t>
            </a:r>
            <a:r>
              <a:rPr lang="en-US" dirty="0" smtClean="0"/>
              <a:t>(10 – 25 nm diameter)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ADDL</a:t>
            </a:r>
            <a:r>
              <a:rPr lang="en-US" dirty="0" smtClean="0"/>
              <a:t> (</a:t>
            </a:r>
            <a:r>
              <a:rPr lang="en-US" dirty="0" err="1" smtClean="0"/>
              <a:t>Aβ</a:t>
            </a:r>
            <a:r>
              <a:rPr lang="en-US" dirty="0" smtClean="0"/>
              <a:t>-derived diffusible ligands) = globular oligomers (4-5 nm diameter)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Highly neurotoxic</a:t>
            </a:r>
            <a:endParaRPr lang="en-US" sz="16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72500" b="77819"/>
          <a:stretch>
            <a:fillRect/>
          </a:stretch>
        </p:blipFill>
        <p:spPr bwMode="auto">
          <a:xfrm>
            <a:off x="5508104" y="4849415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5508104" y="5805264"/>
            <a:ext cx="3002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Kayed</a:t>
            </a:r>
            <a:r>
              <a:rPr lang="en-US" sz="1400" dirty="0" smtClean="0"/>
              <a:t> and Reeves, 2013, Journal of AD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1475656" y="6145559"/>
            <a:ext cx="2743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Bartolini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Anal </a:t>
            </a:r>
            <a:r>
              <a:rPr lang="en-US" sz="1400" dirty="0" err="1" smtClean="0"/>
              <a:t>Biochem</a:t>
            </a:r>
            <a:endParaRPr lang="en-US" sz="14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 l="29605" t="44906" r="57666" b="34422"/>
          <a:stretch>
            <a:fillRect/>
          </a:stretch>
        </p:blipFill>
        <p:spPr bwMode="auto">
          <a:xfrm>
            <a:off x="1482924" y="4653136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 flipH="1">
            <a:off x="2203004" y="5157192"/>
            <a:ext cx="1504900" cy="393253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3347864" y="4725144"/>
            <a:ext cx="2017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Spherical oligomers</a:t>
            </a:r>
          </a:p>
          <a:p>
            <a:pPr algn="ctr"/>
            <a:r>
              <a:rPr lang="en-US" dirty="0" smtClean="0"/>
              <a:t>AFM</a:t>
            </a:r>
            <a:endParaRPr lang="en-US" dirty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004048" y="5138142"/>
            <a:ext cx="1296144" cy="288032"/>
          </a:xfrm>
          <a:prstGeom prst="straightConnector1">
            <a:avLst/>
          </a:prstGeom>
          <a:ln w="1905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A</a:t>
            </a:r>
            <a:r>
              <a:rPr kumimoji="0" lang="el-G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13311"/>
            <a:ext cx="2743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Bartolini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Anal </a:t>
            </a:r>
            <a:r>
              <a:rPr lang="en-US" sz="1400" dirty="0" err="1" smtClean="0"/>
              <a:t>Biochem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97143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dimers to high molecular mass soluble species  (&lt; 10 to &gt; 100 kDa)</a:t>
            </a:r>
            <a:endParaRPr lang="en-US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57703" r="39468" b="16703"/>
          <a:stretch>
            <a:fillRect/>
          </a:stretch>
        </p:blipFill>
        <p:spPr bwMode="auto">
          <a:xfrm>
            <a:off x="107504" y="1484784"/>
            <a:ext cx="432048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216024" y="4489375"/>
            <a:ext cx="6300192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Annular oligomers</a:t>
            </a:r>
            <a:r>
              <a:rPr lang="en-US" dirty="0" smtClean="0"/>
              <a:t> (150 – 250 kDa, 8 – 12 outer diameter, 2.0 – 2.5 inner diameter): doughnut-like structure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Cytotoxicity: Formation of non-specific pores such as </a:t>
            </a:r>
            <a:r>
              <a:rPr lang="en-US" sz="1600" dirty="0" err="1" smtClean="0"/>
              <a:t>cytolytic</a:t>
            </a:r>
            <a:r>
              <a:rPr lang="en-US" sz="1600" dirty="0" smtClean="0"/>
              <a:t> </a:t>
            </a:r>
            <a:r>
              <a:rPr lang="el-GR" sz="1600" dirty="0" smtClean="0"/>
              <a:t>β</a:t>
            </a:r>
            <a:r>
              <a:rPr lang="fr-BE" sz="1600" dirty="0" smtClean="0"/>
              <a:t>-barrel pore-</a:t>
            </a:r>
            <a:r>
              <a:rPr lang="fr-BE" sz="1600" dirty="0" err="1" smtClean="0"/>
              <a:t>forming</a:t>
            </a:r>
            <a:r>
              <a:rPr lang="fr-BE" sz="1600" dirty="0" smtClean="0"/>
              <a:t> </a:t>
            </a:r>
            <a:r>
              <a:rPr lang="fr-BE" sz="1600" dirty="0" err="1" smtClean="0"/>
              <a:t>toxins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572000" y="1700808"/>
            <a:ext cx="4572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Spherical oligomers </a:t>
            </a: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b="1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ADDL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251520" y="5785519"/>
            <a:ext cx="25769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77500" t="72881"/>
          <a:stretch>
            <a:fillRect/>
          </a:stretch>
        </p:blipFill>
        <p:spPr bwMode="auto">
          <a:xfrm>
            <a:off x="7020272" y="4509120"/>
            <a:ext cx="1296144" cy="123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6105566" y="5733256"/>
            <a:ext cx="30029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Kayed</a:t>
            </a:r>
            <a:r>
              <a:rPr lang="en-US" sz="1400" dirty="0" smtClean="0"/>
              <a:t> and Reeves, 2013, Journal of AD</a:t>
            </a:r>
            <a:endParaRPr lang="en-US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7668344" y="5085184"/>
            <a:ext cx="864096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57703" r="31460" b="16703"/>
          <a:stretch>
            <a:fillRect/>
          </a:stretch>
        </p:blipFill>
        <p:spPr bwMode="auto">
          <a:xfrm>
            <a:off x="113043" y="1484784"/>
            <a:ext cx="568309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A</a:t>
            </a:r>
            <a:r>
              <a:rPr kumimoji="0" lang="el-GR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β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BE" sz="3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913311"/>
            <a:ext cx="2743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Bartolini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Anal </a:t>
            </a:r>
            <a:r>
              <a:rPr lang="en-US" sz="1400" dirty="0" err="1" smtClean="0"/>
              <a:t>Biochem</a:t>
            </a:r>
            <a:endParaRPr lang="en-US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97143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dimers to high molecular mass soluble species  (&lt; 10 to &gt; 100 kDa)</a:t>
            </a:r>
            <a:endParaRPr lang="en-US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 l="42887" t="44906" r="44384" b="35407"/>
          <a:stretch>
            <a:fillRect/>
          </a:stretch>
        </p:blipFill>
        <p:spPr bwMode="auto">
          <a:xfrm>
            <a:off x="6372200" y="1988840"/>
            <a:ext cx="165618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avec flèche 20"/>
          <p:cNvCxnSpPr/>
          <p:nvPr/>
        </p:nvCxnSpPr>
        <p:spPr>
          <a:xfrm flipH="1">
            <a:off x="7380312" y="1700808"/>
            <a:ext cx="360040" cy="432048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00428" y="3429000"/>
            <a:ext cx="2743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Bartolini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Anal </a:t>
            </a:r>
            <a:r>
              <a:rPr lang="en-US" sz="1400" dirty="0" err="1" smtClean="0"/>
              <a:t>Biochem</a:t>
            </a:r>
            <a:endParaRPr lang="en-US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79512" y="4475728"/>
            <a:ext cx="878497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/>
              <a:t>Protofibrils </a:t>
            </a:r>
            <a:r>
              <a:rPr lang="en-US" dirty="0" smtClean="0"/>
              <a:t>(1 – 3 nm height, 5 – 10 nm width, &gt; 110 nm length): curvilinear structure that can dissociate into low molecular weight oligomers or form fibrils 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Toxic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>
          <a:xfrm>
            <a:off x="0" y="558924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/>
              <a:t>Walsh and </a:t>
            </a:r>
            <a:r>
              <a:rPr lang="en-US" sz="1400" dirty="0" err="1" smtClean="0"/>
              <a:t>Selkoe</a:t>
            </a:r>
            <a:r>
              <a:rPr lang="en-US" sz="1400" dirty="0" smtClean="0"/>
              <a:t>, 2007, J </a:t>
            </a:r>
            <a:r>
              <a:rPr lang="en-US" sz="1400" dirty="0" err="1" smtClean="0"/>
              <a:t>Neurochem</a:t>
            </a:r>
            <a:r>
              <a:rPr lang="en-US" sz="1400" dirty="0" smtClean="0"/>
              <a:t>; </a:t>
            </a:r>
            <a:r>
              <a:rPr lang="en-US" sz="1400" dirty="0" err="1" smtClean="0"/>
              <a:t>Kayed</a:t>
            </a:r>
            <a:r>
              <a:rPr lang="en-US" sz="1400" dirty="0" smtClean="0"/>
              <a:t> and Reeves, 2013, Journal of AD; </a:t>
            </a:r>
            <a:r>
              <a:rPr lang="en-US" sz="1400" dirty="0" err="1" smtClean="0"/>
              <a:t>Bartolini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Anal </a:t>
            </a:r>
            <a:r>
              <a:rPr lang="en-US" sz="1400" dirty="0" err="1" smtClean="0"/>
              <a:t>Biochem</a:t>
            </a:r>
            <a:endParaRPr lang="en-US" sz="1400" dirty="0" smtClean="0"/>
          </a:p>
          <a:p>
            <a:pPr algn="r"/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59908" t="60389" r="31460" b="23023"/>
          <a:stretch>
            <a:fillRect/>
          </a:stretch>
        </p:blipFill>
        <p:spPr bwMode="auto">
          <a:xfrm>
            <a:off x="6876256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016" y="2492896"/>
          <a:ext cx="8820472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0"/>
                <a:gridCol w="1296144"/>
                <a:gridCol w="3456384"/>
                <a:gridCol w="2376264"/>
              </a:tblGrid>
              <a:tr h="104411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</a:t>
                      </a:r>
                      <a:r>
                        <a:rPr lang="fr-BE" sz="1600" b="1" dirty="0" smtClean="0"/>
                        <a:t>-synuclein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Di/trimers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Spherical</a:t>
                      </a:r>
                      <a:r>
                        <a:rPr lang="en-US" sz="1600" b="1" baseline="0" dirty="0" smtClean="0"/>
                        <a:t> oligomers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400" baseline="0" dirty="0" smtClean="0"/>
                        <a:t>(10-60 nm diameter, </a:t>
                      </a:r>
                      <a:r>
                        <a:rPr lang="el-GR" sz="1400" baseline="0" dirty="0" smtClean="0"/>
                        <a:t>β</a:t>
                      </a:r>
                      <a:r>
                        <a:rPr lang="fr-BE" sz="1400" baseline="0" dirty="0" smtClean="0"/>
                        <a:t>-</a:t>
                      </a:r>
                      <a:r>
                        <a:rPr lang="fr-BE" sz="1400" baseline="0" dirty="0" err="1" smtClean="0"/>
                        <a:t>sheet</a:t>
                      </a:r>
                      <a:r>
                        <a:rPr lang="fr-BE" sz="1400" baseline="0" dirty="0" smtClean="0"/>
                        <a:t> structure, </a:t>
                      </a:r>
                      <a:r>
                        <a:rPr lang="fr-BE" sz="1400" baseline="0" dirty="0" err="1" smtClean="0"/>
                        <a:t>cytotoxic</a:t>
                      </a:r>
                      <a:r>
                        <a:rPr lang="fr-BE" sz="1400" baseline="0" dirty="0" smtClean="0"/>
                        <a:t>)</a:t>
                      </a:r>
                    </a:p>
                    <a:p>
                      <a:pPr algn="ctr"/>
                      <a:r>
                        <a:rPr lang="fr-BE" sz="1600" b="1" baseline="0" dirty="0" smtClean="0"/>
                        <a:t>Ring </a:t>
                      </a:r>
                      <a:r>
                        <a:rPr lang="fr-BE" sz="1600" b="1" baseline="0" dirty="0" err="1" smtClean="0"/>
                        <a:t>circularized</a:t>
                      </a:r>
                      <a:r>
                        <a:rPr lang="fr-BE" sz="1600" b="1" baseline="0" dirty="0" smtClean="0"/>
                        <a:t> oligomers </a:t>
                      </a:r>
                      <a:r>
                        <a:rPr lang="fr-BE" sz="1400" baseline="0" dirty="0" smtClean="0"/>
                        <a:t>(</a:t>
                      </a:r>
                      <a:r>
                        <a:rPr lang="fr-BE" sz="1400" baseline="0" dirty="0" err="1" smtClean="0"/>
                        <a:t>annular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fr-BE" sz="1400" baseline="0" dirty="0" err="1" smtClean="0"/>
                        <a:t>circular</a:t>
                      </a:r>
                      <a:r>
                        <a:rPr lang="fr-BE" sz="1400" baseline="0" dirty="0" smtClean="0"/>
                        <a:t> or </a:t>
                      </a:r>
                      <a:r>
                        <a:rPr lang="fr-BE" sz="1400" baseline="0" dirty="0" err="1" smtClean="0"/>
                        <a:t>elliptical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fr-BE" sz="1400" baseline="0" dirty="0" err="1" smtClean="0"/>
                        <a:t>cytotoxic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fr-BE" sz="1400" baseline="0" dirty="0" err="1" smtClean="0"/>
                        <a:t>prevent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fibril</a:t>
                      </a:r>
                      <a:r>
                        <a:rPr lang="fr-BE" sz="1400" baseline="0" dirty="0" smtClean="0"/>
                        <a:t> formation?)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Protofibrils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400" dirty="0" smtClean="0"/>
                        <a:t>(granular,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cytotoxic</a:t>
                      </a:r>
                      <a:r>
                        <a:rPr lang="en-US" sz="1400" baseline="0" dirty="0" smtClean="0"/>
                        <a:t>, precursor of fibrils)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60389" r="55522" b="23023"/>
          <a:stretch>
            <a:fillRect/>
          </a:stretch>
        </p:blipFill>
        <p:spPr bwMode="auto">
          <a:xfrm>
            <a:off x="-36512" y="836712"/>
            <a:ext cx="17198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44102" t="60389" r="48767" b="23023"/>
          <a:stretch>
            <a:fillRect/>
          </a:stretch>
        </p:blipFill>
        <p:spPr bwMode="auto">
          <a:xfrm>
            <a:off x="1979712" y="836712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l="50858" t="60389" r="40325" b="23023"/>
          <a:stretch>
            <a:fillRect/>
          </a:stretch>
        </p:blipFill>
        <p:spPr bwMode="auto">
          <a:xfrm>
            <a:off x="4139952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t="36710" r="80206" b="32588"/>
          <a:stretch>
            <a:fillRect/>
          </a:stretch>
        </p:blipFill>
        <p:spPr bwMode="auto">
          <a:xfrm>
            <a:off x="107504" y="4056882"/>
            <a:ext cx="1700311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107504" y="573325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Conway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2000, PNAS</a:t>
            </a:r>
            <a:endParaRPr lang="en-US" sz="14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66402" r="5267" b="78483"/>
          <a:stretch>
            <a:fillRect/>
          </a:stretch>
        </p:blipFill>
        <p:spPr bwMode="auto">
          <a:xfrm>
            <a:off x="2254145" y="4056882"/>
            <a:ext cx="1728192" cy="164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195736" y="5733256"/>
            <a:ext cx="2259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/>
              <a:t>Celej</a:t>
            </a:r>
            <a:r>
              <a:rPr lang="en-US" sz="1400" i="1" dirty="0" smtClean="0"/>
              <a:t> et al.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 J </a:t>
            </a:r>
            <a:endParaRPr lang="en-US" sz="14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-180528" y="5085184"/>
            <a:ext cx="936104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 flipV="1">
            <a:off x="3190249" y="5013176"/>
            <a:ext cx="936104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339752" y="6334780"/>
            <a:ext cx="680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Hashimoto </a:t>
            </a:r>
            <a:r>
              <a:rPr lang="en-US" sz="1400" i="1" dirty="0" smtClean="0"/>
              <a:t>et al.</a:t>
            </a:r>
            <a:r>
              <a:rPr lang="en-US" sz="1400" dirty="0" smtClean="0"/>
              <a:t>, 1998, Brain Research; </a:t>
            </a:r>
            <a:r>
              <a:rPr lang="en-US" sz="1400" dirty="0" err="1" smtClean="0"/>
              <a:t>Daturpalli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2013, J Mol </a:t>
            </a:r>
            <a:r>
              <a:rPr lang="en-US" sz="1400" dirty="0" err="1" smtClean="0"/>
              <a:t>Biol</a:t>
            </a:r>
            <a:r>
              <a:rPr lang="en-US" sz="1400" dirty="0" smtClean="0"/>
              <a:t>; </a:t>
            </a:r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Conway et al., 2000, PNAS; </a:t>
            </a:r>
            <a:r>
              <a:rPr lang="en-US" sz="1400" dirty="0" err="1" smtClean="0"/>
              <a:t>Celej</a:t>
            </a:r>
            <a:r>
              <a:rPr lang="en-US" sz="1400" i="1" dirty="0" smtClean="0"/>
              <a:t> et al.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 J </a:t>
            </a:r>
            <a:endParaRPr lang="en-US" sz="1400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l="50811" t="36710" r="30747" b="32588"/>
          <a:stretch>
            <a:fillRect/>
          </a:stretch>
        </p:blipFill>
        <p:spPr bwMode="auto">
          <a:xfrm>
            <a:off x="4472696" y="4077072"/>
            <a:ext cx="1584176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9" name="ZoneTexte 18"/>
          <p:cNvSpPr txBox="1"/>
          <p:nvPr/>
        </p:nvSpPr>
        <p:spPr>
          <a:xfrm>
            <a:off x="4499992" y="573325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Conway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2000, PNAS</a:t>
            </a:r>
            <a:endParaRPr lang="en-US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336792" y="4653136"/>
            <a:ext cx="1152128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4846384" y="5229200"/>
            <a:ext cx="16200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488920" y="4454528"/>
            <a:ext cx="23696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Circular annular oligomers</a:t>
            </a:r>
          </a:p>
          <a:p>
            <a:r>
              <a:rPr lang="en-US" sz="1400" dirty="0" smtClean="0"/>
              <a:t>35-55 nm diameter</a:t>
            </a:r>
            <a:endParaRPr lang="en-US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6488920" y="5031180"/>
            <a:ext cx="27195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Elliptical annular oligomers</a:t>
            </a:r>
          </a:p>
          <a:p>
            <a:r>
              <a:rPr lang="en-US" sz="1400" dirty="0" smtClean="0"/>
              <a:t>35-55 nm width, 65-130 nm length</a:t>
            </a:r>
            <a:endParaRPr lang="en-US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104358" y="3789040"/>
            <a:ext cx="181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Spherical oligomers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59908" t="60389" r="31460" b="23023"/>
          <a:stretch>
            <a:fillRect/>
          </a:stretch>
        </p:blipFill>
        <p:spPr bwMode="auto">
          <a:xfrm>
            <a:off x="6876256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016" y="2492896"/>
          <a:ext cx="8820472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0"/>
                <a:gridCol w="1296144"/>
                <a:gridCol w="3456384"/>
                <a:gridCol w="2376264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</a:t>
                      </a:r>
                      <a:r>
                        <a:rPr lang="fr-BE" sz="1600" b="1" dirty="0" smtClean="0"/>
                        <a:t>-synuclein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Di/trimers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Spherical</a:t>
                      </a:r>
                      <a:r>
                        <a:rPr lang="en-US" sz="1600" b="0" baseline="0" dirty="0" smtClean="0"/>
                        <a:t> oligomers</a:t>
                      </a:r>
                      <a:endParaRPr lang="fr-BE" sz="1400" b="0" baseline="0" dirty="0" smtClean="0"/>
                    </a:p>
                    <a:p>
                      <a:pPr algn="ctr"/>
                      <a:r>
                        <a:rPr lang="fr-BE" sz="1600" b="0" baseline="0" dirty="0" smtClean="0"/>
                        <a:t>Ring </a:t>
                      </a:r>
                      <a:r>
                        <a:rPr lang="fr-BE" sz="1600" b="0" baseline="0" dirty="0" err="1" smtClean="0"/>
                        <a:t>circularized</a:t>
                      </a:r>
                      <a:r>
                        <a:rPr lang="fr-BE" sz="1600" b="0" baseline="0" dirty="0" smtClean="0"/>
                        <a:t> oligomers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Protofibrils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</a:t>
                      </a:r>
                      <a:r>
                        <a:rPr lang="en-US" sz="1600" b="1" baseline="0" dirty="0" smtClean="0"/>
                        <a:t> peptides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Soluble</a:t>
                      </a:r>
                      <a:r>
                        <a:rPr lang="en-US" sz="1600" baseline="0" dirty="0" smtClean="0"/>
                        <a:t> oligomers</a:t>
                      </a:r>
                      <a:r>
                        <a:rPr lang="en-US" sz="1400" baseline="0" dirty="0" smtClean="0"/>
                        <a:t> (&gt; 60 kDa, toxic, </a:t>
                      </a:r>
                      <a:r>
                        <a:rPr lang="el-GR" sz="1400" baseline="0" dirty="0" smtClean="0"/>
                        <a:t>β</a:t>
                      </a:r>
                      <a:r>
                        <a:rPr lang="fr-BE" sz="1400" baseline="0" dirty="0" smtClean="0"/>
                        <a:t>-</a:t>
                      </a:r>
                      <a:r>
                        <a:rPr lang="fr-BE" sz="1400" baseline="0" dirty="0" err="1" smtClean="0"/>
                        <a:t>strands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fr-BE" sz="1400" baseline="0" dirty="0" err="1" smtClean="0"/>
                        <a:t>rapidely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incorporated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into</a:t>
                      </a:r>
                      <a:r>
                        <a:rPr lang="fr-BE" sz="1400" baseline="0" dirty="0" smtClean="0"/>
                        <a:t> inclusion bodies)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60389" r="55522" b="23023"/>
          <a:stretch>
            <a:fillRect/>
          </a:stretch>
        </p:blipFill>
        <p:spPr bwMode="auto">
          <a:xfrm>
            <a:off x="-36512" y="836712"/>
            <a:ext cx="17198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44102" t="60389" r="48767" b="23023"/>
          <a:stretch>
            <a:fillRect/>
          </a:stretch>
        </p:blipFill>
        <p:spPr bwMode="auto">
          <a:xfrm>
            <a:off x="1979712" y="836712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l="50858" t="60389" r="40325" b="23023"/>
          <a:stretch>
            <a:fillRect/>
          </a:stretch>
        </p:blipFill>
        <p:spPr bwMode="auto">
          <a:xfrm>
            <a:off x="4139952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457200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 smtClean="0"/>
              <a:t>Takahashi et al., 2008, Human Molecular Genetics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59908" t="60389" r="31460" b="23023"/>
          <a:stretch>
            <a:fillRect/>
          </a:stretch>
        </p:blipFill>
        <p:spPr bwMode="auto">
          <a:xfrm>
            <a:off x="6876256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016" y="2492896"/>
          <a:ext cx="8820472" cy="2508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0"/>
                <a:gridCol w="1296144"/>
                <a:gridCol w="3456384"/>
                <a:gridCol w="2376264"/>
              </a:tblGrid>
              <a:tr h="50048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</a:t>
                      </a:r>
                      <a:r>
                        <a:rPr lang="fr-BE" sz="1600" b="1" dirty="0" smtClean="0"/>
                        <a:t>-synuclein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Di/trimers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Spherical</a:t>
                      </a:r>
                      <a:r>
                        <a:rPr lang="en-US" sz="1600" b="0" baseline="0" dirty="0" smtClean="0"/>
                        <a:t> oligomers</a:t>
                      </a:r>
                      <a:endParaRPr lang="fr-BE" sz="1400" b="0" baseline="0" dirty="0" smtClean="0"/>
                    </a:p>
                    <a:p>
                      <a:pPr algn="ctr"/>
                      <a:r>
                        <a:rPr lang="fr-BE" sz="1600" b="0" baseline="0" dirty="0" smtClean="0"/>
                        <a:t>Ring </a:t>
                      </a:r>
                      <a:r>
                        <a:rPr lang="fr-BE" sz="1600" b="0" baseline="0" dirty="0" err="1" smtClean="0"/>
                        <a:t>circularized</a:t>
                      </a:r>
                      <a:r>
                        <a:rPr lang="fr-BE" sz="1600" b="0" baseline="0" dirty="0" smtClean="0"/>
                        <a:t> oligomers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Protofibrils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</a:t>
                      </a:r>
                      <a:r>
                        <a:rPr lang="en-US" sz="1600" b="1" baseline="0" dirty="0" smtClean="0"/>
                        <a:t> peptides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Soluble</a:t>
                      </a:r>
                      <a:r>
                        <a:rPr lang="en-US" sz="1600" baseline="0" dirty="0" smtClean="0"/>
                        <a:t> oligomers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 proteins</a:t>
                      </a:r>
                    </a:p>
                    <a:p>
                      <a:pPr algn="ctr"/>
                      <a:r>
                        <a:rPr lang="en-US" sz="1600" b="0" dirty="0" smtClean="0"/>
                        <a:t>(Sperm whale </a:t>
                      </a:r>
                      <a:r>
                        <a:rPr lang="en-US" sz="1600" b="0" dirty="0" err="1" smtClean="0"/>
                        <a:t>Myo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baseline="0" dirty="0" err="1" smtClean="0"/>
                        <a:t>htt</a:t>
                      </a:r>
                      <a:r>
                        <a:rPr lang="en-US" sz="1600" b="0" baseline="0" dirty="0" smtClean="0"/>
                        <a:t>, Atx3:</a:t>
                      </a:r>
                      <a:r>
                        <a:rPr lang="en-US" sz="1600" b="0" dirty="0" smtClean="0"/>
                        <a:t>)</a:t>
                      </a:r>
                      <a:endParaRPr lang="en-US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Non-fibrillar </a:t>
                      </a:r>
                      <a:r>
                        <a:rPr lang="en-US" sz="1600" b="1" baseline="0" dirty="0" smtClean="0"/>
                        <a:t> aggregates, amorphous aggregates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="1" baseline="0" dirty="0" smtClean="0"/>
                        <a:t>3</a:t>
                      </a:r>
                      <a:r>
                        <a:rPr lang="en-US" sz="1400" baseline="0" dirty="0" smtClean="0"/>
                        <a:t>, 80-90 </a:t>
                      </a:r>
                      <a:r>
                        <a:rPr lang="en-US" sz="1400" baseline="0" dirty="0" err="1" smtClean="0"/>
                        <a:t>mers</a:t>
                      </a:r>
                      <a:r>
                        <a:rPr lang="en-US" sz="1400" baseline="0" dirty="0" smtClean="0"/>
                        <a:t>, </a:t>
                      </a:r>
                      <a:r>
                        <a:rPr lang="el-GR" sz="1400" baseline="0" dirty="0" smtClean="0"/>
                        <a:t>β</a:t>
                      </a:r>
                      <a:r>
                        <a:rPr lang="fr-BE" sz="1400" baseline="0" dirty="0" smtClean="0"/>
                        <a:t>-</a:t>
                      </a:r>
                      <a:r>
                        <a:rPr lang="fr-BE" sz="1400" baseline="0" dirty="0" err="1" smtClean="0"/>
                        <a:t>sheets</a:t>
                      </a:r>
                      <a:r>
                        <a:rPr lang="fr-BE" sz="1400" baseline="0" dirty="0" smtClean="0"/>
                        <a:t> not </a:t>
                      </a:r>
                      <a:r>
                        <a:rPr lang="fr-BE" sz="1400" baseline="0" dirty="0" err="1" smtClean="0"/>
                        <a:t>orderly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aligned</a:t>
                      </a:r>
                      <a:r>
                        <a:rPr lang="fr-BE" sz="1400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baseline="0" dirty="0" err="1" smtClean="0"/>
                        <a:t>Spheroids</a:t>
                      </a:r>
                      <a:r>
                        <a:rPr lang="fr-BE" sz="1600" baseline="0" dirty="0" smtClean="0"/>
                        <a:t> </a:t>
                      </a:r>
                      <a:r>
                        <a:rPr lang="fr-BE" sz="1400" baseline="0" dirty="0" smtClean="0"/>
                        <a:t>(</a:t>
                      </a:r>
                      <a:r>
                        <a:rPr lang="fr-BE" sz="1400" b="1" baseline="0" dirty="0" smtClean="0"/>
                        <a:t>1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en-US" sz="1400" dirty="0" smtClean="0"/>
                        <a:t>Small and globular,</a:t>
                      </a:r>
                      <a:r>
                        <a:rPr lang="en-US" sz="1400" baseline="0" dirty="0" smtClean="0"/>
                        <a:t> 5-65 </a:t>
                      </a:r>
                      <a:r>
                        <a:rPr lang="en-US" sz="1400" dirty="0" smtClean="0"/>
                        <a:t>nm diameter, beta sheet structure)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Annular oligomers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400" baseline="0" dirty="0" smtClean="0"/>
                        <a:t>(</a:t>
                      </a:r>
                      <a:r>
                        <a:rPr lang="en-US" sz="1400" b="1" baseline="0" dirty="0" smtClean="0"/>
                        <a:t>2</a:t>
                      </a:r>
                      <a:r>
                        <a:rPr lang="en-US" sz="1400" baseline="0" dirty="0" smtClean="0"/>
                        <a:t>, 100 nm diameter)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1" baseline="0" dirty="0" smtClean="0"/>
                        <a:t>Protofibrils</a:t>
                      </a:r>
                      <a:r>
                        <a:rPr lang="fr-BE" sz="1600" baseline="0" dirty="0" smtClean="0"/>
                        <a:t> </a:t>
                      </a:r>
                      <a:r>
                        <a:rPr lang="fr-BE" sz="1400" baseline="0" dirty="0" smtClean="0"/>
                        <a:t>(</a:t>
                      </a:r>
                      <a:r>
                        <a:rPr lang="fr-BE" sz="1400" b="1" baseline="0" dirty="0" smtClean="0"/>
                        <a:t>4</a:t>
                      </a:r>
                      <a:r>
                        <a:rPr lang="fr-BE" sz="1400" baseline="0" dirty="0" smtClean="0"/>
                        <a:t>, </a:t>
                      </a:r>
                      <a:r>
                        <a:rPr lang="en-US" sz="1400" dirty="0" smtClean="0"/>
                        <a:t>short and curvilinear, up to 2 µm length, not resistant to SDS denaturation)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60389" r="55522" b="23023"/>
          <a:stretch>
            <a:fillRect/>
          </a:stretch>
        </p:blipFill>
        <p:spPr bwMode="auto">
          <a:xfrm>
            <a:off x="-36512" y="836712"/>
            <a:ext cx="17198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44102" t="60389" r="48767" b="23023"/>
          <a:stretch>
            <a:fillRect/>
          </a:stretch>
        </p:blipFill>
        <p:spPr bwMode="auto">
          <a:xfrm>
            <a:off x="1979712" y="836712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l="50858" t="60389" r="40325" b="23023"/>
          <a:stretch>
            <a:fillRect/>
          </a:stretch>
        </p:blipFill>
        <p:spPr bwMode="auto">
          <a:xfrm>
            <a:off x="4139952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25706" y="6550223"/>
            <a:ext cx="781829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smtClean="0"/>
              <a:t>Tanaka et al., 2003, </a:t>
            </a:r>
            <a:r>
              <a:rPr lang="en-US" sz="1400" dirty="0" err="1" smtClean="0"/>
              <a:t>jbc</a:t>
            </a:r>
            <a:r>
              <a:rPr lang="en-US" sz="1400" dirty="0" smtClean="0"/>
              <a:t>; Poirier et al., 2002, J </a:t>
            </a:r>
            <a:r>
              <a:rPr lang="en-US" sz="1400" dirty="0" err="1" smtClean="0"/>
              <a:t>Biol</a:t>
            </a:r>
            <a:r>
              <a:rPr lang="en-US" sz="1400" dirty="0" smtClean="0"/>
              <a:t> </a:t>
            </a:r>
            <a:r>
              <a:rPr lang="en-US" sz="1400" dirty="0" err="1" smtClean="0"/>
              <a:t>Chem</a:t>
            </a:r>
            <a:r>
              <a:rPr lang="en-US" sz="1400" dirty="0" smtClean="0"/>
              <a:t> , Hands and </a:t>
            </a:r>
            <a:r>
              <a:rPr lang="en-US" sz="1400" dirty="0" err="1" smtClean="0"/>
              <a:t>wyttenbach</a:t>
            </a:r>
            <a:r>
              <a:rPr lang="en-US" sz="1400" dirty="0" smtClean="0"/>
              <a:t>, 2010, </a:t>
            </a:r>
            <a:r>
              <a:rPr lang="en-US" sz="1400" dirty="0" err="1" smtClean="0"/>
              <a:t>Acta</a:t>
            </a:r>
            <a:r>
              <a:rPr lang="en-US" sz="1400" dirty="0" smtClean="0"/>
              <a:t> </a:t>
            </a:r>
            <a:r>
              <a:rPr lang="en-US" sz="1400" dirty="0" err="1" smtClean="0"/>
              <a:t>Neuropathol</a:t>
            </a:r>
            <a:endParaRPr lang="en-U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65000" t="76620" r="17070"/>
          <a:stretch>
            <a:fillRect/>
          </a:stretch>
        </p:blipFill>
        <p:spPr bwMode="auto">
          <a:xfrm>
            <a:off x="7164288" y="5237584"/>
            <a:ext cx="1152128" cy="112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65000" t="52671" b="23554"/>
          <a:stretch>
            <a:fillRect/>
          </a:stretch>
        </p:blipFill>
        <p:spPr bwMode="auto">
          <a:xfrm>
            <a:off x="3923928" y="5237584"/>
            <a:ext cx="2249004" cy="11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59908" t="60389" r="31460" b="23023"/>
          <a:stretch>
            <a:fillRect/>
          </a:stretch>
        </p:blipFill>
        <p:spPr bwMode="auto">
          <a:xfrm>
            <a:off x="6876256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016" y="2492896"/>
          <a:ext cx="8820472" cy="30568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0"/>
                <a:gridCol w="1296144"/>
                <a:gridCol w="3456384"/>
                <a:gridCol w="2376264"/>
              </a:tblGrid>
              <a:tr h="50048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</a:t>
                      </a:r>
                      <a:r>
                        <a:rPr lang="fr-BE" sz="1600" b="1" dirty="0" smtClean="0"/>
                        <a:t>-synuclein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Di/trimers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Spherical</a:t>
                      </a:r>
                      <a:r>
                        <a:rPr lang="en-US" sz="1600" b="0" baseline="0" dirty="0" smtClean="0"/>
                        <a:t> oligomers</a:t>
                      </a:r>
                      <a:endParaRPr lang="fr-BE" sz="1400" b="0" baseline="0" dirty="0" smtClean="0"/>
                    </a:p>
                    <a:p>
                      <a:pPr algn="ctr"/>
                      <a:r>
                        <a:rPr lang="fr-BE" sz="1600" b="0" baseline="0" dirty="0" smtClean="0"/>
                        <a:t>Ring </a:t>
                      </a:r>
                      <a:r>
                        <a:rPr lang="fr-BE" sz="1600" b="0" baseline="0" dirty="0" err="1" smtClean="0"/>
                        <a:t>circularized</a:t>
                      </a:r>
                      <a:r>
                        <a:rPr lang="fr-BE" sz="1600" b="0" baseline="0" dirty="0" smtClean="0"/>
                        <a:t> oligomers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Protofibrils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</a:t>
                      </a:r>
                      <a:r>
                        <a:rPr lang="en-US" sz="1600" b="1" baseline="0" dirty="0" smtClean="0"/>
                        <a:t> peptides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Soluble</a:t>
                      </a:r>
                      <a:r>
                        <a:rPr lang="en-US" sz="1600" baseline="0" dirty="0" smtClean="0"/>
                        <a:t> oligomers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 proteins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Non-fibrillar quasi</a:t>
                      </a:r>
                      <a:r>
                        <a:rPr lang="en-US" sz="1600" b="0" baseline="0" dirty="0" smtClean="0"/>
                        <a:t> aggregate, amorphous aggregates</a:t>
                      </a:r>
                      <a:r>
                        <a:rPr lang="fr-BE" sz="1600" b="0" baseline="0" dirty="0" smtClean="0"/>
                        <a:t>; </a:t>
                      </a:r>
                      <a:r>
                        <a:rPr lang="fr-BE" sz="1600" b="0" baseline="0" dirty="0" err="1" smtClean="0"/>
                        <a:t>Spheroids</a:t>
                      </a:r>
                      <a:r>
                        <a:rPr lang="fr-BE" sz="1600" b="0" baseline="0" dirty="0" smtClean="0"/>
                        <a:t>; </a:t>
                      </a:r>
                      <a:r>
                        <a:rPr lang="en-US" sz="1600" b="0" dirty="0" smtClean="0"/>
                        <a:t>Annular oligomers</a:t>
                      </a:r>
                      <a:r>
                        <a:rPr lang="en-US" sz="1600" b="0" baseline="0" dirty="0" smtClean="0"/>
                        <a:t> 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baseline="0" dirty="0" smtClean="0"/>
                        <a:t>Protofibrils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Prion</a:t>
                      </a:r>
                      <a:r>
                        <a:rPr lang="en-US" sz="1600" b="1" dirty="0" smtClean="0"/>
                        <a:t> protein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Small soluble and globular oligomers </a:t>
                      </a:r>
                      <a:r>
                        <a:rPr lang="en-US" sz="1600" b="0" dirty="0" smtClean="0"/>
                        <a:t>(</a:t>
                      </a:r>
                      <a:r>
                        <a:rPr lang="en-US" sz="1400" dirty="0" smtClean="0"/>
                        <a:t>β-sheet rich, 13.1 ± 0.4 nm hydrodynamic radius,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8.2 ± 2.4 nm radius 14 – 28 </a:t>
                      </a:r>
                      <a:r>
                        <a:rPr lang="en-US" sz="1400" dirty="0" err="1" smtClean="0"/>
                        <a:t>mers</a:t>
                      </a:r>
                      <a:r>
                        <a:rPr lang="en-US" sz="1400" dirty="0" smtClean="0"/>
                        <a:t>, 300 – 600 kDa </a:t>
                      </a:r>
                      <a:r>
                        <a:rPr lang="en-US" sz="1400" dirty="0" smtClean="0"/>
                        <a:t>, </a:t>
                      </a:r>
                      <a:r>
                        <a:rPr lang="en-US" sz="1400" dirty="0" err="1" smtClean="0"/>
                        <a:t>cytotoxic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i="1" dirty="0" smtClean="0"/>
                        <a:t>in vitro </a:t>
                      </a:r>
                      <a:r>
                        <a:rPr lang="en-US" sz="1400" dirty="0" smtClean="0"/>
                        <a:t>and in infected hamster brain)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Elongated-shape oligomers </a:t>
                      </a:r>
                      <a:r>
                        <a:rPr lang="en-US" sz="1400" b="0" dirty="0" smtClean="0"/>
                        <a:t>(</a:t>
                      </a:r>
                      <a:r>
                        <a:rPr lang="en-US" sz="1400" dirty="0" smtClean="0"/>
                        <a:t>β-sheet rich, 38.7 ± 9.3 nm hydrodynamic radius, 31.1 ± 6 nm radius,  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~ 100 </a:t>
                      </a:r>
                      <a:r>
                        <a:rPr lang="en-US" sz="1400" dirty="0" err="1" smtClean="0">
                          <a:latin typeface="Times New Roman"/>
                          <a:cs typeface="Times New Roman"/>
                        </a:rPr>
                        <a:t>mers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60389" r="55522" b="23023"/>
          <a:stretch>
            <a:fillRect/>
          </a:stretch>
        </p:blipFill>
        <p:spPr bwMode="auto">
          <a:xfrm>
            <a:off x="-36512" y="836712"/>
            <a:ext cx="17198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44102" t="60389" r="48767" b="23023"/>
          <a:stretch>
            <a:fillRect/>
          </a:stretch>
        </p:blipFill>
        <p:spPr bwMode="auto">
          <a:xfrm>
            <a:off x="1979712" y="836712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l="50858" t="60389" r="40325" b="23023"/>
          <a:stretch>
            <a:fillRect/>
          </a:stretch>
        </p:blipFill>
        <p:spPr bwMode="auto">
          <a:xfrm>
            <a:off x="4139952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627784" y="6550223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Redecke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2007, </a:t>
            </a:r>
            <a:r>
              <a:rPr lang="en-US" sz="1400" dirty="0" err="1" smtClean="0"/>
              <a:t>jsb</a:t>
            </a:r>
            <a:r>
              <a:rPr lang="en-US" sz="1400" dirty="0" smtClean="0"/>
              <a:t>; </a:t>
            </a:r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</a:t>
            </a:r>
            <a:r>
              <a:rPr lang="en-US" sz="1400" dirty="0" err="1" smtClean="0"/>
              <a:t>Silveira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2005, Nature</a:t>
            </a:r>
            <a:endParaRPr lang="en-US" sz="1400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/>
          <a:srcRect l="33079" r="33461"/>
          <a:stretch>
            <a:fillRect/>
          </a:stretch>
        </p:blipFill>
        <p:spPr bwMode="auto">
          <a:xfrm>
            <a:off x="4572000" y="5589239"/>
            <a:ext cx="1008112" cy="96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 l="66310"/>
          <a:stretch>
            <a:fillRect/>
          </a:stretch>
        </p:blipFill>
        <p:spPr bwMode="auto">
          <a:xfrm>
            <a:off x="7236295" y="5589239"/>
            <a:ext cx="1015268" cy="9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59908" t="60389" r="31460" b="23023"/>
          <a:stretch>
            <a:fillRect/>
          </a:stretch>
        </p:blipFill>
        <p:spPr bwMode="auto">
          <a:xfrm>
            <a:off x="6876256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016" y="2492896"/>
          <a:ext cx="8820472" cy="3727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0"/>
                <a:gridCol w="1296144"/>
                <a:gridCol w="3456384"/>
                <a:gridCol w="2376264"/>
              </a:tblGrid>
              <a:tr h="50048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</a:t>
                      </a:r>
                      <a:r>
                        <a:rPr lang="fr-BE" sz="1600" b="1" dirty="0" smtClean="0"/>
                        <a:t>-synuclein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Di/trimers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Spherical</a:t>
                      </a:r>
                      <a:r>
                        <a:rPr lang="en-US" sz="1600" b="0" baseline="0" dirty="0" smtClean="0"/>
                        <a:t> oligomers</a:t>
                      </a:r>
                      <a:endParaRPr lang="fr-BE" sz="1400" b="0" baseline="0" dirty="0" smtClean="0"/>
                    </a:p>
                    <a:p>
                      <a:pPr algn="ctr"/>
                      <a:r>
                        <a:rPr lang="fr-BE" sz="1600" b="0" baseline="0" dirty="0" smtClean="0"/>
                        <a:t>Ring </a:t>
                      </a:r>
                      <a:r>
                        <a:rPr lang="fr-BE" sz="1600" b="0" baseline="0" dirty="0" err="1" smtClean="0"/>
                        <a:t>circularized</a:t>
                      </a:r>
                      <a:r>
                        <a:rPr lang="fr-BE" sz="1600" b="0" baseline="0" dirty="0" smtClean="0"/>
                        <a:t> oligomers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Protofibrils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</a:t>
                      </a:r>
                      <a:r>
                        <a:rPr lang="en-US" sz="1600" b="1" baseline="0" dirty="0" smtClean="0"/>
                        <a:t> peptides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Soluble</a:t>
                      </a:r>
                      <a:r>
                        <a:rPr lang="en-US" sz="1600" baseline="0" dirty="0" smtClean="0"/>
                        <a:t> oligomers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 proteins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Non-fibrillar quasi</a:t>
                      </a:r>
                      <a:r>
                        <a:rPr lang="en-US" sz="1600" b="0" baseline="0" dirty="0" smtClean="0"/>
                        <a:t> aggregate, amorphous aggregates</a:t>
                      </a:r>
                      <a:r>
                        <a:rPr lang="fr-BE" sz="1600" b="0" baseline="0" dirty="0" smtClean="0"/>
                        <a:t>; </a:t>
                      </a:r>
                      <a:r>
                        <a:rPr lang="fr-BE" sz="1600" b="0" baseline="0" dirty="0" err="1" smtClean="0"/>
                        <a:t>Spheroids</a:t>
                      </a:r>
                      <a:r>
                        <a:rPr lang="fr-BE" sz="1600" b="0" baseline="0" dirty="0" smtClean="0"/>
                        <a:t>; </a:t>
                      </a:r>
                      <a:r>
                        <a:rPr lang="en-US" sz="1600" b="0" dirty="0" smtClean="0"/>
                        <a:t>Annular oligomers</a:t>
                      </a:r>
                      <a:r>
                        <a:rPr lang="en-US" sz="1600" b="0" baseline="0" dirty="0" smtClean="0"/>
                        <a:t> 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baseline="0" dirty="0" smtClean="0"/>
                        <a:t>Protofibrils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Prion</a:t>
                      </a:r>
                      <a:r>
                        <a:rPr lang="en-US" sz="1600" b="1" dirty="0" smtClean="0"/>
                        <a:t> protein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Small soluble and globular oligomers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Elongated-shape oligomers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Transthyretin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Native tetramers </a:t>
                      </a:r>
                      <a:r>
                        <a:rPr lang="en-US" sz="1600" b="0" dirty="0" smtClean="0">
                          <a:sym typeface="Wingdings" pitchFamily="2" charset="2"/>
                        </a:rPr>
                        <a:t> Mono-dimers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Annular oligomeric intermediates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400" b="0" baseline="0" dirty="0" smtClean="0"/>
                        <a:t>(</a:t>
                      </a:r>
                      <a:r>
                        <a:rPr lang="en-US" sz="1400" dirty="0" smtClean="0"/>
                        <a:t>16 ± 2 nm diameter, </a:t>
                      </a:r>
                      <a:r>
                        <a:rPr lang="en-US" sz="1400" dirty="0" err="1" smtClean="0"/>
                        <a:t>octametric</a:t>
                      </a:r>
                      <a:r>
                        <a:rPr lang="en-US" sz="1400" dirty="0" smtClean="0"/>
                        <a:t> symmetry, 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~</a:t>
                      </a:r>
                      <a:r>
                        <a:rPr lang="en-US" sz="1400" dirty="0" smtClean="0"/>
                        <a:t>15 nm </a:t>
                      </a:r>
                      <a:r>
                        <a:rPr lang="en-US" sz="1400" dirty="0" err="1" smtClean="0"/>
                        <a:t>R</a:t>
                      </a:r>
                      <a:r>
                        <a:rPr lang="en-US" sz="1400" baseline="-25000" dirty="0" err="1" smtClean="0"/>
                        <a:t>h</a:t>
                      </a:r>
                      <a:r>
                        <a:rPr lang="en-US" sz="1400" dirty="0" smtClean="0"/>
                        <a:t> unstable)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Spheroid oligomers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400" b="0" baseline="0" dirty="0" smtClean="0"/>
                        <a:t>(</a:t>
                      </a:r>
                      <a:r>
                        <a:rPr lang="en-US" sz="1400" dirty="0" smtClean="0"/>
                        <a:t>spherical, more compact , 8.3 nm </a:t>
                      </a:r>
                      <a:r>
                        <a:rPr lang="en-US" sz="1400" dirty="0" err="1" smtClean="0"/>
                        <a:t>R</a:t>
                      </a:r>
                      <a:r>
                        <a:rPr lang="en-US" sz="1400" baseline="-25000" dirty="0" err="1" smtClean="0"/>
                        <a:t>h</a:t>
                      </a:r>
                      <a:r>
                        <a:rPr lang="en-US" sz="1400" dirty="0" smtClean="0"/>
                        <a:t>)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Protofibrils</a:t>
                      </a:r>
                      <a:r>
                        <a:rPr lang="en-US" sz="1400" b="1" baseline="0" dirty="0" smtClean="0"/>
                        <a:t> </a:t>
                      </a:r>
                      <a:r>
                        <a:rPr lang="en-US" sz="1400" b="0" baseline="0" dirty="0" smtClean="0"/>
                        <a:t>(</a:t>
                      </a:r>
                      <a:r>
                        <a:rPr lang="en-US" sz="1400" dirty="0" smtClean="0"/>
                        <a:t>3.6 nm thickness, up to 60-300 nm length formation and growth from spheroid oligomers)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60389" r="55522" b="23023"/>
          <a:stretch>
            <a:fillRect/>
          </a:stretch>
        </p:blipFill>
        <p:spPr bwMode="auto">
          <a:xfrm>
            <a:off x="-36512" y="836712"/>
            <a:ext cx="17198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44102" t="60389" r="48767" b="23023"/>
          <a:stretch>
            <a:fillRect/>
          </a:stretch>
        </p:blipFill>
        <p:spPr bwMode="auto">
          <a:xfrm>
            <a:off x="1979712" y="836712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l="50858" t="60389" r="40325" b="23023"/>
          <a:stretch>
            <a:fillRect/>
          </a:stretch>
        </p:blipFill>
        <p:spPr bwMode="auto">
          <a:xfrm>
            <a:off x="4139952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6876256" y="6550223"/>
            <a:ext cx="2267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Pires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2012, PLOS ONE</a:t>
            </a:r>
            <a:endParaRPr lang="en-US" sz="1400" dirty="0"/>
          </a:p>
        </p:txBody>
      </p:sp>
      <p:grpSp>
        <p:nvGrpSpPr>
          <p:cNvPr id="22" name="Groupe 21"/>
          <p:cNvGrpSpPr/>
          <p:nvPr/>
        </p:nvGrpSpPr>
        <p:grpSpPr>
          <a:xfrm>
            <a:off x="3190200" y="3573016"/>
            <a:ext cx="1771918" cy="1368152"/>
            <a:chOff x="2123728" y="3356992"/>
            <a:chExt cx="1771918" cy="1368152"/>
          </a:xfrm>
        </p:grpSpPr>
        <p:pic>
          <p:nvPicPr>
            <p:cNvPr id="11" name="Picture 4" descr="An external file that holds a picture, illustration, etc.&#10;Object name is pone.0044992.g001.jpg"/>
            <p:cNvPicPr>
              <a:picLocks noChangeAspect="1" noChangeArrowheads="1"/>
            </p:cNvPicPr>
            <p:nvPr/>
          </p:nvPicPr>
          <p:blipFill>
            <a:blip r:embed="rId4" cstate="print"/>
            <a:srcRect l="19542" t="22193" r="60211" b="55615"/>
            <a:stretch>
              <a:fillRect/>
            </a:stretch>
          </p:blipFill>
          <p:spPr bwMode="auto">
            <a:xfrm>
              <a:off x="2123728" y="3356992"/>
              <a:ext cx="1771918" cy="1368152"/>
            </a:xfrm>
            <a:prstGeom prst="rect">
              <a:avLst/>
            </a:prstGeom>
            <a:noFill/>
          </p:spPr>
        </p:pic>
        <p:sp>
          <p:nvSpPr>
            <p:cNvPr id="18" name="ZoneTexte 17"/>
            <p:cNvSpPr txBox="1"/>
            <p:nvPr/>
          </p:nvSpPr>
          <p:spPr>
            <a:xfrm>
              <a:off x="2123728" y="4386590"/>
              <a:ext cx="84189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Annular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4944418" y="3573016"/>
            <a:ext cx="1601876" cy="1368152"/>
            <a:chOff x="4278093" y="3356992"/>
            <a:chExt cx="1601876" cy="1368152"/>
          </a:xfrm>
        </p:grpSpPr>
        <p:pic>
          <p:nvPicPr>
            <p:cNvPr id="19" name="Picture 6" descr="An external file that holds a picture, illustration, etc.&#10;Object name is pone.0044992.g002.jpg"/>
            <p:cNvPicPr>
              <a:picLocks noChangeAspect="1" noChangeArrowheads="1"/>
            </p:cNvPicPr>
            <p:nvPr/>
          </p:nvPicPr>
          <p:blipFill>
            <a:blip r:embed="rId5" cstate="print"/>
            <a:srcRect l="67010" t="45966" r="18776" b="41942"/>
            <a:stretch>
              <a:fillRect/>
            </a:stretch>
          </p:blipFill>
          <p:spPr bwMode="auto">
            <a:xfrm>
              <a:off x="4283969" y="3356992"/>
              <a:ext cx="1596000" cy="1368000"/>
            </a:xfrm>
            <a:prstGeom prst="rect">
              <a:avLst/>
            </a:prstGeom>
            <a:noFill/>
          </p:spPr>
        </p:pic>
        <p:sp>
          <p:nvSpPr>
            <p:cNvPr id="20" name="ZoneTexte 19"/>
            <p:cNvSpPr txBox="1"/>
            <p:nvPr/>
          </p:nvSpPr>
          <p:spPr>
            <a:xfrm>
              <a:off x="4278093" y="4386590"/>
              <a:ext cx="92833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</a:rPr>
                <a:t>Spheroid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8" descr="An external file that holds a picture, illustration, etc.&#10;Object name is pone.0044992.g003.jpg"/>
          <p:cNvPicPr>
            <a:picLocks noChangeAspect="1" noChangeArrowheads="1"/>
          </p:cNvPicPr>
          <p:nvPr/>
        </p:nvPicPr>
        <p:blipFill>
          <a:blip r:embed="rId6" cstate="print"/>
          <a:srcRect l="19794" b="74283"/>
          <a:stretch>
            <a:fillRect/>
          </a:stretch>
        </p:blipFill>
        <p:spPr bwMode="auto">
          <a:xfrm>
            <a:off x="7164288" y="3559368"/>
            <a:ext cx="1419549" cy="1368000"/>
          </a:xfrm>
          <a:prstGeom prst="rect">
            <a:avLst/>
          </a:prstGeom>
          <a:noFill/>
        </p:spPr>
      </p:pic>
      <p:sp>
        <p:nvSpPr>
          <p:cNvPr id="25" name="ZoneTexte 24"/>
          <p:cNvSpPr txBox="1"/>
          <p:nvPr/>
        </p:nvSpPr>
        <p:spPr>
          <a:xfrm>
            <a:off x="7164288" y="4581128"/>
            <a:ext cx="11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Protofibrils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9952" y="2996952"/>
            <a:ext cx="700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cap="small" dirty="0" smtClean="0"/>
              <a:t>Amyloidoses: Protein </a:t>
            </a:r>
            <a:r>
              <a:rPr lang="en-US" sz="3200" b="1" cap="small" dirty="0" err="1" smtClean="0"/>
              <a:t>misfolding</a:t>
            </a:r>
            <a:r>
              <a:rPr lang="en-US" sz="3200" b="1" cap="small" dirty="0" smtClean="0"/>
              <a:t> diseases</a:t>
            </a:r>
            <a:endParaRPr lang="en-US" sz="3200" b="1" cap="small" dirty="0"/>
          </a:p>
        </p:txBody>
      </p:sp>
      <p:sp>
        <p:nvSpPr>
          <p:cNvPr id="4" name="ZoneTexte 3"/>
          <p:cNvSpPr txBox="1"/>
          <p:nvPr/>
        </p:nvSpPr>
        <p:spPr>
          <a:xfrm>
            <a:off x="2339752" y="1455167"/>
            <a:ext cx="3689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chemeClr val="tx2">
                    <a:lumMod val="75000"/>
                  </a:schemeClr>
                </a:solidFill>
              </a:rPr>
              <a:t>Neurodegenerative disorders</a:t>
            </a:r>
            <a:endParaRPr lang="en-US" sz="2400" cap="sm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4509120"/>
            <a:ext cx="4814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chemeClr val="accent4">
                    <a:lumMod val="75000"/>
                  </a:schemeClr>
                </a:solidFill>
              </a:rPr>
              <a:t>Non-neuropathic systemic amyloidoses</a:t>
            </a:r>
            <a:endParaRPr lang="en-US" sz="2400" cap="small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14955" y="5661248"/>
            <a:ext cx="4919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small" dirty="0" smtClean="0">
                <a:solidFill>
                  <a:schemeClr val="accent5">
                    <a:lumMod val="75000"/>
                  </a:schemeClr>
                </a:solidFill>
              </a:rPr>
              <a:t>Non-neuropathic localized amyloidoses</a:t>
            </a:r>
            <a:endParaRPr lang="en-US" sz="2400" cap="smal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6550223"/>
            <a:ext cx="3499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Chiti</a:t>
            </a:r>
            <a:r>
              <a:rPr lang="en-US" sz="1400" dirty="0" smtClean="0"/>
              <a:t> and Dobson, 2006,  </a:t>
            </a:r>
            <a:r>
              <a:rPr lang="en-US" sz="1400" dirty="0" err="1" smtClean="0"/>
              <a:t>Annu</a:t>
            </a:r>
            <a:r>
              <a:rPr lang="en-US" sz="1400" dirty="0" smtClean="0"/>
              <a:t>. Rev.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755576" y="692696"/>
            <a:ext cx="2564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Alzheimer’s disease (A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β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75856" y="188640"/>
            <a:ext cx="278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Parkinson’s disease (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α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fr-BE" dirty="0" err="1" smtClean="0">
                <a:solidFill>
                  <a:schemeClr val="tx2">
                    <a:lumMod val="75000"/>
                  </a:schemeClr>
                </a:solidFill>
              </a:rPr>
              <a:t>syn</a:t>
            </a: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228184" y="971436"/>
            <a:ext cx="2682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Huntington’s disease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htt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63888" y="2276872"/>
            <a:ext cx="3373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Spinocerebellar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ataxias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ataxin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,…)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79512" y="4005064"/>
            <a:ext cx="3039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AL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amyloidosis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Ig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light chains)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364264" y="5075892"/>
            <a:ext cx="228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Lysozyme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amyloidosis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764464" y="5157192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Type II diabetes (IAPP)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411099" y="6228020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Cataract (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γ</a:t>
            </a:r>
            <a:r>
              <a:rPr lang="fr-BE" dirty="0" smtClean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fr-BE" dirty="0" err="1" smtClean="0">
                <a:solidFill>
                  <a:schemeClr val="accent5">
                    <a:lumMod val="75000"/>
                  </a:schemeClr>
                </a:solidFill>
              </a:rPr>
              <a:t>Crystallin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59908" t="60389" r="31460" b="23023"/>
          <a:stretch>
            <a:fillRect/>
          </a:stretch>
        </p:blipFill>
        <p:spPr bwMode="auto">
          <a:xfrm>
            <a:off x="6876256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016" y="2492896"/>
          <a:ext cx="8820472" cy="4215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0"/>
                <a:gridCol w="1296144"/>
                <a:gridCol w="3456384"/>
                <a:gridCol w="2376264"/>
              </a:tblGrid>
              <a:tr h="50048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</a:t>
                      </a:r>
                      <a:r>
                        <a:rPr lang="fr-BE" sz="1600" b="1" dirty="0" smtClean="0"/>
                        <a:t>-synuclein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Di/trimers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Spherical</a:t>
                      </a:r>
                      <a:r>
                        <a:rPr lang="en-US" sz="1600" b="0" baseline="0" dirty="0" smtClean="0"/>
                        <a:t> oligomers</a:t>
                      </a:r>
                      <a:endParaRPr lang="fr-BE" sz="1400" b="0" baseline="0" dirty="0" smtClean="0"/>
                    </a:p>
                    <a:p>
                      <a:pPr algn="ctr"/>
                      <a:r>
                        <a:rPr lang="fr-BE" sz="1600" b="0" baseline="0" dirty="0" smtClean="0"/>
                        <a:t>Ring </a:t>
                      </a:r>
                      <a:r>
                        <a:rPr lang="fr-BE" sz="1600" b="0" baseline="0" dirty="0" err="1" smtClean="0"/>
                        <a:t>circularized</a:t>
                      </a:r>
                      <a:r>
                        <a:rPr lang="fr-BE" sz="1600" b="0" baseline="0" dirty="0" smtClean="0"/>
                        <a:t> oligomers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Protofibrils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</a:t>
                      </a:r>
                      <a:r>
                        <a:rPr lang="en-US" sz="1600" b="1" baseline="0" dirty="0" smtClean="0"/>
                        <a:t> peptides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Soluble</a:t>
                      </a:r>
                      <a:r>
                        <a:rPr lang="en-US" sz="1600" baseline="0" dirty="0" smtClean="0"/>
                        <a:t> oligomers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 proteins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Non-fibrillar quasi</a:t>
                      </a:r>
                      <a:r>
                        <a:rPr lang="en-US" sz="1600" b="0" baseline="0" dirty="0" smtClean="0"/>
                        <a:t> aggregate, amorphous aggregates</a:t>
                      </a:r>
                      <a:r>
                        <a:rPr lang="fr-BE" sz="1600" b="0" baseline="0" dirty="0" smtClean="0"/>
                        <a:t>; </a:t>
                      </a:r>
                      <a:r>
                        <a:rPr lang="fr-BE" sz="1600" b="0" baseline="0" dirty="0" err="1" smtClean="0"/>
                        <a:t>Spheroids</a:t>
                      </a:r>
                      <a:r>
                        <a:rPr lang="fr-BE" sz="1600" b="0" baseline="0" dirty="0" smtClean="0"/>
                        <a:t>; </a:t>
                      </a:r>
                      <a:r>
                        <a:rPr lang="en-US" sz="1600" b="0" dirty="0" smtClean="0"/>
                        <a:t>Annular oligomers</a:t>
                      </a:r>
                      <a:r>
                        <a:rPr lang="en-US" sz="1600" b="0" baseline="0" dirty="0" smtClean="0"/>
                        <a:t> 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baseline="0" dirty="0" smtClean="0"/>
                        <a:t>Protofibrils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Prion</a:t>
                      </a:r>
                      <a:r>
                        <a:rPr lang="en-US" sz="1600" b="1" dirty="0" smtClean="0"/>
                        <a:t> protein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Small soluble and globular oligomers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Elongated-shape oligomers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Transthyretin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Native tetramers </a:t>
                      </a:r>
                      <a:r>
                        <a:rPr lang="en-US" sz="1600" b="0" dirty="0" smtClean="0">
                          <a:sym typeface="Wingdings" pitchFamily="2" charset="2"/>
                        </a:rPr>
                        <a:t> Mono-dimers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Annular oligomeric intermediates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Spheroid oligomers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Protofibrils</a:t>
                      </a:r>
                      <a:r>
                        <a:rPr lang="en-US" sz="1600" b="0" baseline="0" dirty="0" smtClean="0"/>
                        <a:t> </a:t>
                      </a:r>
                      <a:endParaRPr lang="en-US" sz="16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SH3-N47A </a:t>
                      </a:r>
                      <a:r>
                        <a:rPr lang="en-US" sz="1600" dirty="0" smtClean="0"/>
                        <a:t>(PI3 </a:t>
                      </a:r>
                      <a:r>
                        <a:rPr lang="en-US" sz="1600" dirty="0" err="1" smtClean="0"/>
                        <a:t>kinase</a:t>
                      </a:r>
                      <a:r>
                        <a:rPr lang="en-US" sz="160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Low-populated,</a:t>
                      </a:r>
                      <a:r>
                        <a:rPr lang="en-US" sz="1400" b="0" baseline="0" dirty="0" smtClean="0"/>
                        <a:t> heterogeneous, unstable, </a:t>
                      </a:r>
                      <a:r>
                        <a:rPr lang="el-GR" sz="1400" b="0" baseline="0" dirty="0" smtClean="0"/>
                        <a:t>β</a:t>
                      </a:r>
                      <a:r>
                        <a:rPr lang="fr-BE" sz="1400" b="0" baseline="0" dirty="0" smtClean="0"/>
                        <a:t>-</a:t>
                      </a:r>
                      <a:r>
                        <a:rPr lang="fr-BE" sz="1400" b="0" baseline="0" dirty="0" err="1" smtClean="0"/>
                        <a:t>sheet</a:t>
                      </a:r>
                      <a:r>
                        <a:rPr lang="fr-BE" sz="1400" b="0" baseline="0" dirty="0" smtClean="0"/>
                        <a:t> structure, exposition of hydrophobic patches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60389" r="55522" b="23023"/>
          <a:stretch>
            <a:fillRect/>
          </a:stretch>
        </p:blipFill>
        <p:spPr bwMode="auto">
          <a:xfrm>
            <a:off x="-36512" y="836712"/>
            <a:ext cx="17198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44102" t="60389" r="48767" b="23023"/>
          <a:stretch>
            <a:fillRect/>
          </a:stretch>
        </p:blipFill>
        <p:spPr bwMode="auto">
          <a:xfrm>
            <a:off x="1979712" y="836712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l="50858" t="60389" r="40325" b="23023"/>
          <a:stretch>
            <a:fillRect/>
          </a:stretch>
        </p:blipFill>
        <p:spPr bwMode="auto">
          <a:xfrm>
            <a:off x="4139952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ZoneTexte 22"/>
          <p:cNvSpPr txBox="1"/>
          <p:nvPr/>
        </p:nvSpPr>
        <p:spPr>
          <a:xfrm>
            <a:off x="2627784" y="6550223"/>
            <a:ext cx="6552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 smtClean="0"/>
              <a:t>Ruzafa</a:t>
            </a:r>
            <a:r>
              <a:rPr lang="en-US" sz="1400" dirty="0" smtClean="0"/>
              <a:t> et al., 2012, PLOS ONE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340376" y="6550223"/>
            <a:ext cx="29121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 smtClean="0"/>
              <a:t>Campioni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2010, N Chemical Bio</a:t>
            </a:r>
            <a:endParaRPr lang="en-US" sz="1400" dirty="0"/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51520" y="-27384"/>
            <a:ext cx="8892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Structure and diversity of </a:t>
            </a:r>
            <a:r>
              <a:rPr kumimoji="0" lang="fr-B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amyloid oligomers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 l="59908" t="60389" r="31460" b="23023"/>
          <a:stretch>
            <a:fillRect/>
          </a:stretch>
        </p:blipFill>
        <p:spPr bwMode="auto">
          <a:xfrm>
            <a:off x="6876256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44016" y="2132856"/>
          <a:ext cx="8820472" cy="46812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1680"/>
                <a:gridCol w="1296144"/>
                <a:gridCol w="3456384"/>
                <a:gridCol w="2376264"/>
              </a:tblGrid>
              <a:tr h="50048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/>
                        <a:t>α</a:t>
                      </a:r>
                      <a:r>
                        <a:rPr lang="fr-BE" sz="1600" b="1" dirty="0" smtClean="0"/>
                        <a:t>-synuclein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Di/trimers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Spherical</a:t>
                      </a:r>
                      <a:r>
                        <a:rPr lang="en-US" sz="1600" b="0" baseline="0" dirty="0" smtClean="0"/>
                        <a:t> oligomers</a:t>
                      </a:r>
                      <a:endParaRPr lang="fr-BE" sz="1400" b="0" baseline="0" dirty="0" smtClean="0"/>
                    </a:p>
                    <a:p>
                      <a:pPr algn="ctr"/>
                      <a:r>
                        <a:rPr lang="fr-BE" sz="1600" b="0" baseline="0" dirty="0" smtClean="0"/>
                        <a:t>Ring </a:t>
                      </a:r>
                      <a:r>
                        <a:rPr lang="fr-BE" sz="1600" b="0" baseline="0" dirty="0" err="1" smtClean="0"/>
                        <a:t>circularized</a:t>
                      </a:r>
                      <a:r>
                        <a:rPr lang="fr-BE" sz="1600" b="0" baseline="0" dirty="0" smtClean="0"/>
                        <a:t> oligomers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Protofibrils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</a:t>
                      </a:r>
                      <a:r>
                        <a:rPr lang="en-US" sz="1600" b="1" baseline="0" dirty="0" smtClean="0"/>
                        <a:t> peptides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Soluble</a:t>
                      </a:r>
                      <a:r>
                        <a:rPr lang="en-US" sz="1600" baseline="0" dirty="0" smtClean="0"/>
                        <a:t> oligomers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PolyQ proteins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Non-fibrillar quasi</a:t>
                      </a:r>
                      <a:r>
                        <a:rPr lang="en-US" sz="1600" b="0" baseline="0" dirty="0" smtClean="0"/>
                        <a:t> aggregate, amorphous aggregates</a:t>
                      </a:r>
                      <a:r>
                        <a:rPr lang="fr-BE" sz="1600" b="0" baseline="0" dirty="0" smtClean="0"/>
                        <a:t>; </a:t>
                      </a:r>
                      <a:r>
                        <a:rPr lang="fr-BE" sz="1600" b="0" baseline="0" dirty="0" err="1" smtClean="0"/>
                        <a:t>Spheroids</a:t>
                      </a:r>
                      <a:r>
                        <a:rPr lang="fr-BE" sz="1600" b="0" baseline="0" dirty="0" smtClean="0"/>
                        <a:t>; </a:t>
                      </a:r>
                      <a:r>
                        <a:rPr lang="en-US" sz="1600" b="0" dirty="0" smtClean="0"/>
                        <a:t>Annular oligomers</a:t>
                      </a:r>
                      <a:r>
                        <a:rPr lang="en-US" sz="1600" b="0" baseline="0" dirty="0" smtClean="0"/>
                        <a:t> 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b="0" baseline="0" dirty="0" smtClean="0"/>
                        <a:t>Protofibrils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Prion</a:t>
                      </a:r>
                      <a:r>
                        <a:rPr lang="en-US" sz="1600" b="1" dirty="0" smtClean="0"/>
                        <a:t> protein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Small soluble and globular oligomers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Elongated-shape oligomers</a:t>
                      </a:r>
                      <a:endParaRPr lang="en-US" sz="14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/>
                        <a:t>Transthyretin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Native tetramers </a:t>
                      </a:r>
                      <a:r>
                        <a:rPr lang="en-US" sz="1600" b="0" dirty="0" smtClean="0">
                          <a:sym typeface="Wingdings" pitchFamily="2" charset="2"/>
                        </a:rPr>
                        <a:t> Mono-dimers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Annular oligomeric intermediates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Spheroid oligomers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Protofibrils</a:t>
                      </a:r>
                      <a:r>
                        <a:rPr lang="en-US" sz="1600" b="0" baseline="0" dirty="0" smtClean="0"/>
                        <a:t> </a:t>
                      </a:r>
                      <a:endParaRPr lang="en-US" sz="16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SH3-N47A</a:t>
                      </a:r>
                      <a:endParaRPr lang="en-US" sz="16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baseline="0" dirty="0" smtClean="0"/>
                        <a:t>β</a:t>
                      </a:r>
                      <a:r>
                        <a:rPr lang="fr-BE" sz="1400" b="0" baseline="0" dirty="0" smtClean="0"/>
                        <a:t>-</a:t>
                      </a:r>
                      <a:r>
                        <a:rPr lang="fr-BE" sz="1400" b="0" baseline="0" dirty="0" err="1" smtClean="0"/>
                        <a:t>sheet</a:t>
                      </a:r>
                      <a:r>
                        <a:rPr lang="fr-BE" sz="1400" b="0" baseline="0" dirty="0" smtClean="0"/>
                        <a:t>, hydrophobic patches </a:t>
                      </a:r>
                      <a:r>
                        <a:rPr lang="fr-BE" sz="1400" b="0" baseline="0" dirty="0" err="1" smtClean="0"/>
                        <a:t>exposed</a:t>
                      </a:r>
                      <a:endParaRPr lang="en-US" sz="1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/>
                    </a:p>
                  </a:txBody>
                  <a:tcPr anchor="ctr"/>
                </a:tc>
              </a:tr>
              <a:tr h="435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HypF</a:t>
                      </a:r>
                      <a:r>
                        <a:rPr lang="en-US" sz="1600" b="1" dirty="0" smtClean="0"/>
                        <a:t>-N </a:t>
                      </a:r>
                      <a:r>
                        <a:rPr lang="en-US" sz="1600" b="0" dirty="0" smtClean="0"/>
                        <a:t>(</a:t>
                      </a:r>
                      <a:r>
                        <a:rPr lang="en-US" sz="1600" b="0" i="1" dirty="0" smtClean="0"/>
                        <a:t>E. coli</a:t>
                      </a:r>
                      <a:r>
                        <a:rPr lang="en-US" sz="1600" b="0" dirty="0" smtClean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2 Spherical</a:t>
                      </a:r>
                      <a:r>
                        <a:rPr lang="en-US" sz="1600" b="1" baseline="0" dirty="0" smtClean="0"/>
                        <a:t> oligomers </a:t>
                      </a:r>
                      <a:r>
                        <a:rPr lang="en-US" sz="1400" b="0" baseline="0" dirty="0" smtClean="0"/>
                        <a:t>(</a:t>
                      </a:r>
                      <a:r>
                        <a:rPr lang="en-US" sz="1400" dirty="0" smtClean="0"/>
                        <a:t>intermolecular </a:t>
                      </a:r>
                      <a:r>
                        <a:rPr lang="el-GR" sz="1400" dirty="0" smtClean="0"/>
                        <a:t>β</a:t>
                      </a:r>
                      <a:r>
                        <a:rPr lang="fr-BE" sz="1400" dirty="0" smtClean="0"/>
                        <a:t>-</a:t>
                      </a:r>
                      <a:r>
                        <a:rPr lang="fr-BE" sz="1400" dirty="0" err="1" smtClean="0"/>
                        <a:t>sheets</a:t>
                      </a:r>
                      <a:r>
                        <a:rPr lang="fr-BE" sz="1400" dirty="0" smtClean="0"/>
                        <a:t>,</a:t>
                      </a:r>
                      <a:r>
                        <a:rPr lang="fr-BE" sz="1400" baseline="0" dirty="0" smtClean="0"/>
                        <a:t> hydrophobic </a:t>
                      </a:r>
                      <a:r>
                        <a:rPr lang="fr-BE" sz="1400" baseline="0" dirty="0" err="1" smtClean="0"/>
                        <a:t>regions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exposed</a:t>
                      </a:r>
                      <a:r>
                        <a:rPr lang="fr-BE" sz="1400" baseline="0" dirty="0" smtClean="0"/>
                        <a:t> vs in the </a:t>
                      </a:r>
                      <a:r>
                        <a:rPr lang="fr-BE" sz="1400" baseline="0" dirty="0" err="1" smtClean="0"/>
                        <a:t>core</a:t>
                      </a:r>
                      <a:r>
                        <a:rPr lang="fr-BE" sz="1400" baseline="0" dirty="0" smtClean="0"/>
                        <a:t>,  cross vs </a:t>
                      </a:r>
                      <a:r>
                        <a:rPr lang="fr-BE" sz="1400" baseline="0" dirty="0" err="1" smtClean="0"/>
                        <a:t>bind</a:t>
                      </a:r>
                      <a:r>
                        <a:rPr lang="fr-BE" sz="1400" baseline="0" dirty="0" smtClean="0"/>
                        <a:t> </a:t>
                      </a:r>
                      <a:r>
                        <a:rPr lang="fr-BE" sz="1400" baseline="0" dirty="0" err="1" smtClean="0"/>
                        <a:t>cell</a:t>
                      </a:r>
                      <a:r>
                        <a:rPr lang="fr-BE" sz="1400" baseline="0" dirty="0" smtClean="0"/>
                        <a:t> mb, </a:t>
                      </a:r>
                      <a:r>
                        <a:rPr lang="fr-BE" sz="1400" baseline="0" dirty="0" err="1" smtClean="0"/>
                        <a:t>toxic</a:t>
                      </a:r>
                      <a:r>
                        <a:rPr lang="fr-BE" sz="1400" baseline="0" dirty="0" smtClean="0"/>
                        <a:t> vs not)</a:t>
                      </a:r>
                      <a:endParaRPr lang="en-US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err="1" smtClean="0"/>
                        <a:t>Protofibils</a:t>
                      </a:r>
                      <a:endParaRPr lang="en-US" sz="1600" b="1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35139" t="60389" r="55522" b="23023"/>
          <a:stretch>
            <a:fillRect/>
          </a:stretch>
        </p:blipFill>
        <p:spPr bwMode="auto">
          <a:xfrm>
            <a:off x="-36512" y="836712"/>
            <a:ext cx="171980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 l="44102" t="60389" r="48767" b="23023"/>
          <a:stretch>
            <a:fillRect/>
          </a:stretch>
        </p:blipFill>
        <p:spPr bwMode="auto">
          <a:xfrm>
            <a:off x="1979712" y="836712"/>
            <a:ext cx="122413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 l="50858" t="60389" r="40325" b="23023"/>
          <a:stretch>
            <a:fillRect/>
          </a:stretch>
        </p:blipFill>
        <p:spPr bwMode="auto">
          <a:xfrm>
            <a:off x="4139952" y="836712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Morphology and toxicity of HypF-N aggregates."/>
          <p:cNvPicPr>
            <a:picLocks noChangeAspect="1" noChangeArrowheads="1"/>
          </p:cNvPicPr>
          <p:nvPr/>
        </p:nvPicPr>
        <p:blipFill>
          <a:blip r:embed="rId4" cstate="print"/>
          <a:srcRect t="4047" r="76739" b="58153"/>
          <a:stretch>
            <a:fillRect/>
          </a:stretch>
        </p:blipFill>
        <p:spPr bwMode="auto">
          <a:xfrm>
            <a:off x="3995936" y="4293096"/>
            <a:ext cx="158417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Common oligomeric structures</a:t>
            </a:r>
            <a:endParaRPr lang="en-US" sz="3600" dirty="0"/>
          </a:p>
        </p:txBody>
      </p:sp>
      <p:grpSp>
        <p:nvGrpSpPr>
          <p:cNvPr id="2" name="Groupe 15"/>
          <p:cNvGrpSpPr/>
          <p:nvPr/>
        </p:nvGrpSpPr>
        <p:grpSpPr>
          <a:xfrm>
            <a:off x="0" y="1249596"/>
            <a:ext cx="4211960" cy="2952328"/>
            <a:chOff x="1075554" y="2060848"/>
            <a:chExt cx="5584678" cy="407943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2000" r="15000" b="30659"/>
            <a:stretch>
              <a:fillRect/>
            </a:stretch>
          </p:blipFill>
          <p:spPr bwMode="auto">
            <a:xfrm>
              <a:off x="1403648" y="2060848"/>
              <a:ext cx="5256584" cy="3582901"/>
            </a:xfrm>
            <a:prstGeom prst="snip2DiagRect">
              <a:avLst>
                <a:gd name="adj1" fmla="val 50000"/>
                <a:gd name="adj2" fmla="val 19839"/>
              </a:avLst>
            </a:prstGeom>
            <a:noFill/>
          </p:spPr>
        </p:pic>
        <p:sp>
          <p:nvSpPr>
            <p:cNvPr id="14" name="Triangle isocèle 13"/>
            <p:cNvSpPr/>
            <p:nvPr/>
          </p:nvSpPr>
          <p:spPr>
            <a:xfrm rot="1788653">
              <a:off x="3892390" y="3705026"/>
              <a:ext cx="2007292" cy="2435254"/>
            </a:xfrm>
            <a:prstGeom prst="triangle">
              <a:avLst>
                <a:gd name="adj" fmla="val 5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9098362">
              <a:off x="1075554" y="3245172"/>
              <a:ext cx="1844708" cy="609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4572000" y="1772816"/>
            <a:ext cx="4048994" cy="16619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Small oligomers</a:t>
            </a:r>
            <a:r>
              <a:rPr lang="en-US" dirty="0" smtClean="0"/>
              <a:t>: dimers – dodecamers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Spherical oligomers </a:t>
            </a:r>
            <a:r>
              <a:rPr lang="en-US" dirty="0" smtClean="0"/>
              <a:t>(10-60 nm diameter)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Annular oligomers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Protofibrils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616530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Robertson and </a:t>
            </a:r>
            <a:r>
              <a:rPr lang="en-US" sz="1400" dirty="0" err="1" smtClean="0"/>
              <a:t>Bottomley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Landes</a:t>
            </a:r>
            <a:r>
              <a:rPr lang="en-US" sz="1400" dirty="0" smtClean="0"/>
              <a:t> Bioscience and Springer; </a:t>
            </a:r>
            <a:r>
              <a:rPr lang="en-US" sz="1400" dirty="0" err="1" smtClean="0"/>
              <a:t>Kayed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2003, Science; </a:t>
            </a:r>
            <a:r>
              <a:rPr lang="en-US" sz="1400" dirty="0" err="1" smtClean="0"/>
              <a:t>Chiti</a:t>
            </a:r>
            <a:r>
              <a:rPr lang="en-US" sz="1400" dirty="0" smtClean="0"/>
              <a:t> and Dobson, 2006, </a:t>
            </a:r>
            <a:r>
              <a:rPr lang="en-US" sz="1400" dirty="0" err="1" smtClean="0"/>
              <a:t>Annu</a:t>
            </a:r>
            <a:r>
              <a:rPr lang="en-US" sz="1400" dirty="0" smtClean="0"/>
              <a:t>. Rev.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aging, Hashimoto </a:t>
            </a:r>
            <a:r>
              <a:rPr lang="en-US" sz="1400" i="1" dirty="0" smtClean="0"/>
              <a:t>et al.</a:t>
            </a:r>
            <a:r>
              <a:rPr lang="en-US" sz="1400" dirty="0" smtClean="0"/>
              <a:t>, 1998, Brain Research; </a:t>
            </a:r>
            <a:r>
              <a:rPr lang="en-US" sz="1400" dirty="0" err="1" smtClean="0"/>
              <a:t>Daturpalli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2013, J Mol </a:t>
            </a:r>
            <a:r>
              <a:rPr lang="en-US" sz="1400" dirty="0" err="1" smtClean="0"/>
              <a:t>Biol</a:t>
            </a:r>
            <a:r>
              <a:rPr lang="en-US" sz="1400" dirty="0" smtClean="0"/>
              <a:t>; </a:t>
            </a:r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Conway et al., 2000, PNAS; </a:t>
            </a:r>
            <a:r>
              <a:rPr lang="en-US" sz="1400" dirty="0" err="1" smtClean="0"/>
              <a:t>Celej</a:t>
            </a:r>
            <a:r>
              <a:rPr lang="en-US" sz="1400" i="1" dirty="0" smtClean="0"/>
              <a:t> et al.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Common oligomeric structures</a:t>
            </a:r>
            <a:endParaRPr lang="en-US" sz="3600" dirty="0"/>
          </a:p>
        </p:txBody>
      </p:sp>
      <p:grpSp>
        <p:nvGrpSpPr>
          <p:cNvPr id="2" name="Groupe 15"/>
          <p:cNvGrpSpPr/>
          <p:nvPr/>
        </p:nvGrpSpPr>
        <p:grpSpPr>
          <a:xfrm>
            <a:off x="0" y="1249596"/>
            <a:ext cx="4211960" cy="2952328"/>
            <a:chOff x="1075554" y="2060848"/>
            <a:chExt cx="5584678" cy="407943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2000" r="15000" b="30659"/>
            <a:stretch>
              <a:fillRect/>
            </a:stretch>
          </p:blipFill>
          <p:spPr bwMode="auto">
            <a:xfrm>
              <a:off x="1403648" y="2060848"/>
              <a:ext cx="5256584" cy="3582901"/>
            </a:xfrm>
            <a:prstGeom prst="snip2DiagRect">
              <a:avLst>
                <a:gd name="adj1" fmla="val 50000"/>
                <a:gd name="adj2" fmla="val 19839"/>
              </a:avLst>
            </a:prstGeom>
            <a:noFill/>
          </p:spPr>
        </p:pic>
        <p:sp>
          <p:nvSpPr>
            <p:cNvPr id="14" name="Triangle isocèle 13"/>
            <p:cNvSpPr/>
            <p:nvPr/>
          </p:nvSpPr>
          <p:spPr>
            <a:xfrm rot="1788653">
              <a:off x="3892390" y="3705026"/>
              <a:ext cx="2007292" cy="2435254"/>
            </a:xfrm>
            <a:prstGeom prst="triangle">
              <a:avLst>
                <a:gd name="adj" fmla="val 5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9098362">
              <a:off x="1075554" y="3245172"/>
              <a:ext cx="1844708" cy="609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4572000" y="1772816"/>
            <a:ext cx="4048994" cy="16619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Small oligomers</a:t>
            </a:r>
            <a:r>
              <a:rPr lang="en-US" dirty="0" smtClean="0"/>
              <a:t>: dimers – dodecamers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Spherical oligomers </a:t>
            </a:r>
            <a:r>
              <a:rPr lang="en-US" dirty="0" smtClean="0"/>
              <a:t>(10-60 nm diameter)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Annular oligomers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Protofibrils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76064" y="4149080"/>
            <a:ext cx="4572000" cy="16619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b="1" dirty="0" smtClean="0"/>
              <a:t>Amyloid </a:t>
            </a:r>
            <a:r>
              <a:rPr lang="fr-BE" b="1" dirty="0" err="1" smtClean="0"/>
              <a:t>character</a:t>
            </a:r>
            <a:endParaRPr lang="fr-BE" b="1" dirty="0" smtClean="0"/>
          </a:p>
          <a:p>
            <a:pPr>
              <a:spcAft>
                <a:spcPts val="1200"/>
              </a:spcAft>
            </a:pPr>
            <a:r>
              <a:rPr lang="en-US" b="1" dirty="0" err="1" smtClean="0"/>
              <a:t>Antiparallel</a:t>
            </a:r>
            <a:r>
              <a:rPr lang="en-US" b="1" dirty="0" smtClean="0"/>
              <a:t> </a:t>
            </a:r>
            <a:r>
              <a:rPr lang="el-GR" b="1" dirty="0" smtClean="0"/>
              <a:t>β</a:t>
            </a:r>
            <a:r>
              <a:rPr lang="fr-BE" b="1" dirty="0" smtClean="0"/>
              <a:t>-</a:t>
            </a:r>
            <a:r>
              <a:rPr lang="fr-BE" b="1" dirty="0" err="1" smtClean="0"/>
              <a:t>sheet</a:t>
            </a:r>
            <a:r>
              <a:rPr lang="fr-BE" b="1" dirty="0" smtClean="0"/>
              <a:t> structure</a:t>
            </a:r>
          </a:p>
          <a:p>
            <a:pPr>
              <a:spcAft>
                <a:spcPts val="1200"/>
              </a:spcAft>
            </a:pPr>
            <a:r>
              <a:rPr lang="fr-BE" b="1" dirty="0" smtClean="0"/>
              <a:t>Exposition of hydrophobic </a:t>
            </a:r>
            <a:r>
              <a:rPr lang="fr-BE" b="1" dirty="0" err="1" smtClean="0"/>
              <a:t>regions</a:t>
            </a:r>
            <a:endParaRPr lang="en-US" b="1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Different common epitopes (A11-OC-…)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616530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Robertson and </a:t>
            </a:r>
            <a:r>
              <a:rPr lang="en-US" sz="1400" dirty="0" err="1" smtClean="0"/>
              <a:t>Bottomley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Landes</a:t>
            </a:r>
            <a:r>
              <a:rPr lang="en-US" sz="1400" dirty="0" smtClean="0"/>
              <a:t> Bioscience and Springer; </a:t>
            </a:r>
            <a:r>
              <a:rPr lang="en-US" sz="1400" dirty="0" err="1" smtClean="0"/>
              <a:t>Kayed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2003, Science; </a:t>
            </a:r>
            <a:r>
              <a:rPr lang="en-US" sz="1400" dirty="0" err="1" smtClean="0"/>
              <a:t>Chiti</a:t>
            </a:r>
            <a:r>
              <a:rPr lang="en-US" sz="1400" dirty="0" smtClean="0"/>
              <a:t> and Dobson, 2006, </a:t>
            </a:r>
            <a:r>
              <a:rPr lang="en-US" sz="1400" dirty="0" err="1" smtClean="0"/>
              <a:t>Annu</a:t>
            </a:r>
            <a:r>
              <a:rPr lang="en-US" sz="1400" dirty="0" smtClean="0"/>
              <a:t>. Rev.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aging, Hashimoto </a:t>
            </a:r>
            <a:r>
              <a:rPr lang="en-US" sz="1400" i="1" dirty="0" smtClean="0"/>
              <a:t>et al.</a:t>
            </a:r>
            <a:r>
              <a:rPr lang="en-US" sz="1400" dirty="0" smtClean="0"/>
              <a:t>, 1998, Brain Research; </a:t>
            </a:r>
            <a:r>
              <a:rPr lang="en-US" sz="1400" dirty="0" err="1" smtClean="0"/>
              <a:t>Daturpalli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2013, J Mol </a:t>
            </a:r>
            <a:r>
              <a:rPr lang="en-US" sz="1400" dirty="0" err="1" smtClean="0"/>
              <a:t>Biol</a:t>
            </a:r>
            <a:r>
              <a:rPr lang="en-US" sz="1400" dirty="0" smtClean="0"/>
              <a:t>; </a:t>
            </a:r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Conway et al., 2000, PNAS; </a:t>
            </a:r>
            <a:r>
              <a:rPr lang="en-US" sz="1400" dirty="0" err="1" smtClean="0"/>
              <a:t>Celej</a:t>
            </a:r>
            <a:r>
              <a:rPr lang="en-US" sz="1400" i="1" dirty="0" smtClean="0"/>
              <a:t> et al.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11" name="Forme 10"/>
          <p:cNvCxnSpPr>
            <a:stCxn id="19" idx="2"/>
            <a:endCxn id="8" idx="3"/>
          </p:cNvCxnSpPr>
          <p:nvPr/>
        </p:nvCxnSpPr>
        <p:spPr>
          <a:xfrm rot="5400000">
            <a:off x="5099647" y="3483227"/>
            <a:ext cx="1545268" cy="1448433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Common oligomeric structures</a:t>
            </a:r>
            <a:endParaRPr lang="en-US" sz="3600" dirty="0"/>
          </a:p>
        </p:txBody>
      </p:sp>
      <p:grpSp>
        <p:nvGrpSpPr>
          <p:cNvPr id="2" name="Groupe 15"/>
          <p:cNvGrpSpPr/>
          <p:nvPr/>
        </p:nvGrpSpPr>
        <p:grpSpPr>
          <a:xfrm>
            <a:off x="0" y="1249596"/>
            <a:ext cx="4211960" cy="2952328"/>
            <a:chOff x="1075554" y="2060848"/>
            <a:chExt cx="5584678" cy="4079432"/>
          </a:xfrm>
        </p:grpSpPr>
        <p:pic>
          <p:nvPicPr>
            <p:cNvPr id="2049" name="Picture 1" descr="/static-content/images/669/art%253A10.1007%252Fs00109-013-1025-1/MediaObjects/109_2013_1025_Fig1_HTML.gif"/>
            <p:cNvPicPr>
              <a:picLocks noChangeAspect="1" noChangeArrowheads="1"/>
            </p:cNvPicPr>
            <p:nvPr/>
          </p:nvPicPr>
          <p:blipFill>
            <a:blip r:embed="rId3" cstate="print"/>
            <a:srcRect l="12000" r="15000" b="30659"/>
            <a:stretch>
              <a:fillRect/>
            </a:stretch>
          </p:blipFill>
          <p:spPr bwMode="auto">
            <a:xfrm>
              <a:off x="1403648" y="2060848"/>
              <a:ext cx="5256584" cy="3582901"/>
            </a:xfrm>
            <a:prstGeom prst="snip2DiagRect">
              <a:avLst>
                <a:gd name="adj1" fmla="val 50000"/>
                <a:gd name="adj2" fmla="val 19839"/>
              </a:avLst>
            </a:prstGeom>
            <a:noFill/>
          </p:spPr>
        </p:pic>
        <p:sp>
          <p:nvSpPr>
            <p:cNvPr id="14" name="Triangle isocèle 13"/>
            <p:cNvSpPr/>
            <p:nvPr/>
          </p:nvSpPr>
          <p:spPr>
            <a:xfrm rot="1788653">
              <a:off x="3892390" y="3705026"/>
              <a:ext cx="2007292" cy="2435254"/>
            </a:xfrm>
            <a:prstGeom prst="triangle">
              <a:avLst>
                <a:gd name="adj" fmla="val 531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9098362">
              <a:off x="1075554" y="3245172"/>
              <a:ext cx="1844708" cy="6099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4572000" y="1772816"/>
            <a:ext cx="4048994" cy="16619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/>
              <a:t>Small oligomers</a:t>
            </a:r>
            <a:r>
              <a:rPr lang="en-US" dirty="0" smtClean="0"/>
              <a:t>: dimers – dodecamers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Spherical oligomers </a:t>
            </a:r>
            <a:r>
              <a:rPr lang="en-US" dirty="0" smtClean="0"/>
              <a:t>(10-60 nm diameter)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Annular oligomers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Protofibrils</a:t>
            </a:r>
            <a:endParaRPr lang="en-US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76064" y="4149080"/>
            <a:ext cx="4572000" cy="166199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b="1" dirty="0" smtClean="0"/>
              <a:t>Amyloid </a:t>
            </a:r>
            <a:r>
              <a:rPr lang="fr-BE" b="1" dirty="0" err="1" smtClean="0"/>
              <a:t>character</a:t>
            </a:r>
            <a:endParaRPr lang="fr-BE" b="1" dirty="0" smtClean="0"/>
          </a:p>
          <a:p>
            <a:pPr>
              <a:spcAft>
                <a:spcPts val="1200"/>
              </a:spcAft>
            </a:pPr>
            <a:r>
              <a:rPr lang="en-US" b="1" dirty="0" err="1" smtClean="0"/>
              <a:t>Antiparallel</a:t>
            </a:r>
            <a:r>
              <a:rPr lang="en-US" b="1" dirty="0" smtClean="0"/>
              <a:t> </a:t>
            </a:r>
            <a:r>
              <a:rPr lang="el-GR" b="1" dirty="0" smtClean="0"/>
              <a:t>β</a:t>
            </a:r>
            <a:r>
              <a:rPr lang="fr-BE" b="1" dirty="0" smtClean="0"/>
              <a:t>-</a:t>
            </a:r>
            <a:r>
              <a:rPr lang="fr-BE" b="1" dirty="0" err="1" smtClean="0"/>
              <a:t>sheet</a:t>
            </a:r>
            <a:r>
              <a:rPr lang="fr-BE" b="1" dirty="0" smtClean="0"/>
              <a:t> structure</a:t>
            </a:r>
          </a:p>
          <a:p>
            <a:pPr>
              <a:spcAft>
                <a:spcPts val="1200"/>
              </a:spcAft>
            </a:pPr>
            <a:r>
              <a:rPr lang="fr-BE" b="1" dirty="0" smtClean="0"/>
              <a:t>Exposition of hydrophobic </a:t>
            </a:r>
            <a:r>
              <a:rPr lang="fr-BE" b="1" dirty="0" err="1" smtClean="0"/>
              <a:t>regions</a:t>
            </a:r>
            <a:endParaRPr lang="en-US" b="1" dirty="0" smtClean="0"/>
          </a:p>
          <a:p>
            <a:pPr>
              <a:spcAft>
                <a:spcPts val="1200"/>
              </a:spcAft>
            </a:pPr>
            <a:r>
              <a:rPr lang="en-US" b="1" dirty="0" smtClean="0"/>
              <a:t>Different common epitopes (A11-OC-…)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0" y="616530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Robertson and </a:t>
            </a:r>
            <a:r>
              <a:rPr lang="en-US" sz="1400" dirty="0" err="1" smtClean="0"/>
              <a:t>Bottomley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Landes</a:t>
            </a:r>
            <a:r>
              <a:rPr lang="en-US" sz="1400" dirty="0" smtClean="0"/>
              <a:t> Bioscience and Springer; </a:t>
            </a:r>
            <a:r>
              <a:rPr lang="en-US" sz="1400" dirty="0" err="1" smtClean="0"/>
              <a:t>Kayed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2003, Science; </a:t>
            </a:r>
            <a:r>
              <a:rPr lang="en-US" sz="1400" dirty="0" err="1" smtClean="0"/>
              <a:t>Chiti</a:t>
            </a:r>
            <a:r>
              <a:rPr lang="en-US" sz="1400" dirty="0" smtClean="0"/>
              <a:t> and Dobson, 2006, </a:t>
            </a:r>
            <a:r>
              <a:rPr lang="en-US" sz="1400" dirty="0" err="1" smtClean="0"/>
              <a:t>Annu</a:t>
            </a:r>
            <a:r>
              <a:rPr lang="en-US" sz="1400" dirty="0" smtClean="0"/>
              <a:t>. Rev.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aging, Hashimoto </a:t>
            </a:r>
            <a:r>
              <a:rPr lang="en-US" sz="1400" i="1" dirty="0" smtClean="0"/>
              <a:t>et al.</a:t>
            </a:r>
            <a:r>
              <a:rPr lang="en-US" sz="1400" dirty="0" smtClean="0"/>
              <a:t>, 1998, Brain Research; </a:t>
            </a:r>
            <a:r>
              <a:rPr lang="en-US" sz="1400" dirty="0" err="1" smtClean="0"/>
              <a:t>Daturpalli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2013, J Mol </a:t>
            </a:r>
            <a:r>
              <a:rPr lang="en-US" sz="1400" dirty="0" err="1" smtClean="0"/>
              <a:t>Biol</a:t>
            </a:r>
            <a:r>
              <a:rPr lang="en-US" sz="1400" dirty="0" smtClean="0"/>
              <a:t>; </a:t>
            </a:r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Conway et al., 2000, PNAS; </a:t>
            </a:r>
            <a:r>
              <a:rPr lang="en-US" sz="1400" dirty="0" err="1" smtClean="0"/>
              <a:t>Celej</a:t>
            </a:r>
            <a:r>
              <a:rPr lang="en-US" sz="1400" i="1" dirty="0" smtClean="0"/>
              <a:t> et al.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cxnSp>
        <p:nvCxnSpPr>
          <p:cNvPr id="11" name="Forme 10"/>
          <p:cNvCxnSpPr>
            <a:stCxn id="19" idx="2"/>
            <a:endCxn id="8" idx="3"/>
          </p:cNvCxnSpPr>
          <p:nvPr/>
        </p:nvCxnSpPr>
        <p:spPr>
          <a:xfrm rot="5400000">
            <a:off x="5099647" y="3483227"/>
            <a:ext cx="1545268" cy="1448433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303748" y="2551837"/>
            <a:ext cx="45365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smtClean="0">
                <a:sym typeface="Wingdings" pitchFamily="2" charset="2"/>
              </a:rPr>
              <a:t>Unique common structural feature of the polypeptide backbone in amyloid soluble oligomers, different from fibrils and monomers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0" y="6577607"/>
            <a:ext cx="6916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Robertson and </a:t>
            </a:r>
            <a:r>
              <a:rPr lang="en-US" sz="1400" dirty="0" err="1" smtClean="0"/>
              <a:t>Bottomley</a:t>
            </a:r>
            <a:r>
              <a:rPr lang="en-US" sz="1400" dirty="0" smtClean="0"/>
              <a:t>, 2012, </a:t>
            </a:r>
            <a:r>
              <a:rPr lang="en-US" sz="1400" dirty="0" err="1" smtClean="0"/>
              <a:t>Landes</a:t>
            </a:r>
            <a:r>
              <a:rPr lang="en-US" sz="1400" dirty="0" smtClean="0"/>
              <a:t> Bioscience and Springer; </a:t>
            </a:r>
            <a:r>
              <a:rPr lang="en-US" sz="1400" dirty="0" err="1" smtClean="0"/>
              <a:t>Kayed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2003, Science</a:t>
            </a:r>
          </a:p>
          <a:p>
            <a:endParaRPr lang="en-US" sz="1400" dirty="0"/>
          </a:p>
        </p:txBody>
      </p:sp>
      <p:sp>
        <p:nvSpPr>
          <p:cNvPr id="9" name="ZoneTexte 8"/>
          <p:cNvSpPr txBox="1"/>
          <p:nvPr/>
        </p:nvSpPr>
        <p:spPr>
          <a:xfrm>
            <a:off x="755576" y="2767281"/>
            <a:ext cx="763284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Similar structural organization of oligomers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ym typeface="Wingdings" pitchFamily="2" charset="2"/>
              </a:rPr>
              <a:t>	 Similar mechanism of toxicity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340768"/>
            <a:ext cx="8244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en-US" sz="3600" b="1" dirty="0" smtClean="0"/>
              <a:t>4) Why are oligomers toxic?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Oligomer-associated cytotoxicity</a:t>
            </a:r>
            <a:endParaRPr lang="en-US" sz="3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39552" y="1484784"/>
            <a:ext cx="0" cy="46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39552" y="213285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187625" y="1690928"/>
            <a:ext cx="496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Aberrant interaction and sequestration of other proteins and cellular components </a:t>
            </a:r>
            <a:r>
              <a:rPr lang="en-US" sz="1600" dirty="0" smtClean="0"/>
              <a:t>(</a:t>
            </a:r>
            <a:r>
              <a:rPr lang="en-US" sz="1600" i="1" dirty="0" smtClean="0"/>
              <a:t>via</a:t>
            </a:r>
            <a:r>
              <a:rPr lang="en-US" sz="1600" dirty="0" smtClean="0"/>
              <a:t> exposition of hydrophobic sites or polyQ domains) </a:t>
            </a:r>
            <a:r>
              <a:rPr lang="en-US" sz="1600" dirty="0" smtClean="0">
                <a:sym typeface="Wingdings" pitchFamily="2" charset="2"/>
              </a:rPr>
              <a:t> impair their function</a:t>
            </a:r>
            <a:endParaRPr lang="en-US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5496" y="980728"/>
            <a:ext cx="4502964" cy="495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tIns="108000" bIns="108000" rtlCol="0">
            <a:spAutoFit/>
          </a:bodyPr>
          <a:lstStyle/>
          <a:p>
            <a:r>
              <a:rPr lang="en-US" dirty="0" smtClean="0"/>
              <a:t>Structural features of oligomers</a:t>
            </a:r>
            <a:r>
              <a:rPr lang="en-US" dirty="0" smtClean="0">
                <a:sym typeface="Wingdings" pitchFamily="2" charset="2"/>
              </a:rPr>
              <a:t> cytotoxicity</a:t>
            </a:r>
            <a:endParaRPr lang="en-US" dirty="0"/>
          </a:p>
        </p:txBody>
      </p:sp>
      <p:sp>
        <p:nvSpPr>
          <p:cNvPr id="31" name="ZoneTexte 30"/>
          <p:cNvSpPr txBox="1"/>
          <p:nvPr/>
        </p:nvSpPr>
        <p:spPr>
          <a:xfrm>
            <a:off x="-36511" y="6381328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Lotz</a:t>
            </a:r>
            <a:r>
              <a:rPr lang="fr-BE" sz="1400" dirty="0" smtClean="0"/>
              <a:t> and </a:t>
            </a:r>
            <a:r>
              <a:rPr lang="fr-BE" sz="1400" dirty="0" err="1" smtClean="0"/>
              <a:t>Legleiter</a:t>
            </a:r>
            <a:r>
              <a:rPr lang="fr-BE" sz="1400" dirty="0" smtClean="0"/>
              <a:t>, 2013, J Mol Med; </a:t>
            </a:r>
            <a:r>
              <a:rPr lang="en-US" sz="1400" dirty="0" err="1" smtClean="0">
                <a:sym typeface="Wingdings" pitchFamily="2" charset="2"/>
              </a:rPr>
              <a:t>Chiti</a:t>
            </a:r>
            <a:r>
              <a:rPr lang="en-US" sz="1400" dirty="0" smtClean="0">
                <a:sym typeface="Wingdings" pitchFamily="2" charset="2"/>
              </a:rPr>
              <a:t> and Dobson, 2006, </a:t>
            </a:r>
            <a:r>
              <a:rPr lang="en-US" sz="1400" dirty="0" err="1" smtClean="0">
                <a:sym typeface="Wingdings" pitchFamily="2" charset="2"/>
              </a:rPr>
              <a:t>Annu</a:t>
            </a:r>
            <a:r>
              <a:rPr lang="en-US" sz="1400" dirty="0" smtClean="0">
                <a:sym typeface="Wingdings" pitchFamily="2" charset="2"/>
              </a:rPr>
              <a:t>. Rev. </a:t>
            </a:r>
            <a:r>
              <a:rPr lang="en-US" sz="1400" dirty="0" err="1" smtClean="0">
                <a:sym typeface="Wingdings" pitchFamily="2" charset="2"/>
              </a:rPr>
              <a:t>Biochem</a:t>
            </a:r>
            <a:r>
              <a:rPr lang="en-US" sz="1400" dirty="0" smtClean="0">
                <a:sym typeface="Wingdings" pitchFamily="2" charset="2"/>
              </a:rPr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aging; </a:t>
            </a:r>
            <a:r>
              <a:rPr lang="en-US" sz="1400" dirty="0" err="1" smtClean="0"/>
              <a:t>Frändrich</a:t>
            </a:r>
            <a:r>
              <a:rPr lang="en-US" sz="1400" dirty="0" smtClean="0"/>
              <a:t> 2012, JMB; </a:t>
            </a:r>
            <a:r>
              <a:rPr lang="en-US" sz="1400" dirty="0" err="1" smtClean="0"/>
              <a:t>Jellinger</a:t>
            </a:r>
            <a:r>
              <a:rPr lang="en-US" sz="1400" dirty="0" smtClean="0"/>
              <a:t>, 2009, J Neural </a:t>
            </a:r>
            <a:r>
              <a:rPr lang="en-US" sz="1400" dirty="0" err="1" smtClean="0"/>
              <a:t>Transm</a:t>
            </a:r>
            <a:endParaRPr lang="fr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Oligomer-associated cytotoxicity</a:t>
            </a:r>
            <a:endParaRPr lang="en-US" sz="3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39552" y="1484784"/>
            <a:ext cx="0" cy="46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39552" y="213285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92494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187625" y="1832345"/>
            <a:ext cx="496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Aberrant interaction and sequestration of other proteins and cellular components</a:t>
            </a:r>
            <a:endParaRPr lang="en-US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187624" y="2523960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Interference with the central protein quality control/clearance mechanism </a:t>
            </a:r>
            <a:r>
              <a:rPr lang="en-US" sz="1600" dirty="0" smtClean="0"/>
              <a:t>(overwhelmed + sequestration of their components)</a:t>
            </a:r>
            <a:endParaRPr lang="en-US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5496" y="980728"/>
            <a:ext cx="4502964" cy="495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tIns="108000" bIns="108000" rtlCol="0">
            <a:spAutoFit/>
          </a:bodyPr>
          <a:lstStyle/>
          <a:p>
            <a:r>
              <a:rPr lang="en-US" dirty="0" smtClean="0"/>
              <a:t>Structural features of oligomers</a:t>
            </a:r>
            <a:r>
              <a:rPr lang="en-US" dirty="0" smtClean="0">
                <a:sym typeface="Wingdings" pitchFamily="2" charset="2"/>
              </a:rPr>
              <a:t> cytotoxicity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-36511" y="6381328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Lotz</a:t>
            </a:r>
            <a:r>
              <a:rPr lang="fr-BE" sz="1400" dirty="0" smtClean="0"/>
              <a:t> and </a:t>
            </a:r>
            <a:r>
              <a:rPr lang="fr-BE" sz="1400" dirty="0" err="1" smtClean="0"/>
              <a:t>Legleiter</a:t>
            </a:r>
            <a:r>
              <a:rPr lang="fr-BE" sz="1400" dirty="0" smtClean="0"/>
              <a:t>, 2013, J Mol Med; </a:t>
            </a:r>
            <a:r>
              <a:rPr lang="en-US" sz="1400" dirty="0" err="1" smtClean="0">
                <a:sym typeface="Wingdings" pitchFamily="2" charset="2"/>
              </a:rPr>
              <a:t>Chiti</a:t>
            </a:r>
            <a:r>
              <a:rPr lang="en-US" sz="1400" dirty="0" smtClean="0">
                <a:sym typeface="Wingdings" pitchFamily="2" charset="2"/>
              </a:rPr>
              <a:t> and Dobson, 2006, </a:t>
            </a:r>
            <a:r>
              <a:rPr lang="en-US" sz="1400" dirty="0" err="1" smtClean="0">
                <a:sym typeface="Wingdings" pitchFamily="2" charset="2"/>
              </a:rPr>
              <a:t>Annu</a:t>
            </a:r>
            <a:r>
              <a:rPr lang="en-US" sz="1400" dirty="0" smtClean="0">
                <a:sym typeface="Wingdings" pitchFamily="2" charset="2"/>
              </a:rPr>
              <a:t>. Rev. </a:t>
            </a:r>
            <a:r>
              <a:rPr lang="en-US" sz="1400" dirty="0" err="1" smtClean="0">
                <a:sym typeface="Wingdings" pitchFamily="2" charset="2"/>
              </a:rPr>
              <a:t>Biochem</a:t>
            </a:r>
            <a:r>
              <a:rPr lang="en-US" sz="1400" dirty="0" smtClean="0">
                <a:sym typeface="Wingdings" pitchFamily="2" charset="2"/>
              </a:rPr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aging; </a:t>
            </a:r>
            <a:r>
              <a:rPr lang="en-US" sz="1400" dirty="0" err="1" smtClean="0"/>
              <a:t>Frändrich</a:t>
            </a:r>
            <a:r>
              <a:rPr lang="en-US" sz="1400" dirty="0" smtClean="0"/>
              <a:t> 2012, JMB; </a:t>
            </a:r>
            <a:r>
              <a:rPr lang="en-US" sz="1400" dirty="0" err="1" smtClean="0"/>
              <a:t>Jellinger</a:t>
            </a:r>
            <a:r>
              <a:rPr lang="en-US" sz="1400" dirty="0" smtClean="0"/>
              <a:t>, 2009, J Neural </a:t>
            </a:r>
            <a:r>
              <a:rPr lang="en-US" sz="1400" dirty="0" err="1" smtClean="0"/>
              <a:t>Transm</a:t>
            </a:r>
            <a:endParaRPr lang="fr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Oligomer-associated cytotoxicity</a:t>
            </a:r>
            <a:endParaRPr lang="en-US" sz="3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39552" y="1484784"/>
            <a:ext cx="0" cy="46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39552" y="213285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92494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39552" y="371703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187625" y="1817528"/>
            <a:ext cx="496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Aberrant interaction and sequestration of other proteins and cellular components</a:t>
            </a:r>
            <a:endParaRPr lang="en-US" sz="1600" dirty="0"/>
          </a:p>
        </p:txBody>
      </p:sp>
      <p:sp>
        <p:nvSpPr>
          <p:cNvPr id="32" name="ZoneTexte 31"/>
          <p:cNvSpPr txBox="1"/>
          <p:nvPr/>
        </p:nvSpPr>
        <p:spPr>
          <a:xfrm>
            <a:off x="1187624" y="26369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Interference with the central protein quality control/clearance mechanism</a:t>
            </a:r>
            <a:endParaRPr lang="en-US" sz="1600" dirty="0"/>
          </a:p>
        </p:txBody>
      </p:sp>
      <p:sp>
        <p:nvSpPr>
          <p:cNvPr id="33" name="ZoneTexte 32"/>
          <p:cNvSpPr txBox="1"/>
          <p:nvPr/>
        </p:nvSpPr>
        <p:spPr>
          <a:xfrm>
            <a:off x="1187624" y="3429000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Interaction with cell membranes</a:t>
            </a:r>
            <a:r>
              <a:rPr lang="en-US" sz="1600" dirty="0" smtClean="0"/>
              <a:t>:  disruption of the membrane integrity - channel hypothesis – ion permeability</a:t>
            </a:r>
            <a:endParaRPr lang="en-US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5496" y="980728"/>
            <a:ext cx="4502964" cy="495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tIns="108000" bIns="108000" rtlCol="0">
            <a:spAutoFit/>
          </a:bodyPr>
          <a:lstStyle/>
          <a:p>
            <a:r>
              <a:rPr lang="en-US" dirty="0" smtClean="0"/>
              <a:t>Structural features of oligomers</a:t>
            </a:r>
            <a:r>
              <a:rPr lang="en-US" dirty="0" smtClean="0">
                <a:sym typeface="Wingdings" pitchFamily="2" charset="2"/>
              </a:rPr>
              <a:t> cytotoxicity</a:t>
            </a:r>
            <a:endParaRPr lang="en-US" dirty="0"/>
          </a:p>
        </p:txBody>
      </p:sp>
      <p:sp>
        <p:nvSpPr>
          <p:cNvPr id="37" name="ZoneTexte 36"/>
          <p:cNvSpPr txBox="1"/>
          <p:nvPr/>
        </p:nvSpPr>
        <p:spPr>
          <a:xfrm>
            <a:off x="-36511" y="6381328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Lotz</a:t>
            </a:r>
            <a:r>
              <a:rPr lang="fr-BE" sz="1400" dirty="0" smtClean="0"/>
              <a:t> and </a:t>
            </a:r>
            <a:r>
              <a:rPr lang="fr-BE" sz="1400" dirty="0" err="1" smtClean="0"/>
              <a:t>Legleiter</a:t>
            </a:r>
            <a:r>
              <a:rPr lang="fr-BE" sz="1400" dirty="0" smtClean="0"/>
              <a:t>, 2013, J Mol Med; </a:t>
            </a:r>
            <a:r>
              <a:rPr lang="en-US" sz="1400" dirty="0" err="1" smtClean="0">
                <a:sym typeface="Wingdings" pitchFamily="2" charset="2"/>
              </a:rPr>
              <a:t>Chiti</a:t>
            </a:r>
            <a:r>
              <a:rPr lang="en-US" sz="1400" dirty="0" smtClean="0">
                <a:sym typeface="Wingdings" pitchFamily="2" charset="2"/>
              </a:rPr>
              <a:t> and Dobson, 2006, </a:t>
            </a:r>
            <a:r>
              <a:rPr lang="en-US" sz="1400" dirty="0" err="1" smtClean="0">
                <a:sym typeface="Wingdings" pitchFamily="2" charset="2"/>
              </a:rPr>
              <a:t>Annu</a:t>
            </a:r>
            <a:r>
              <a:rPr lang="en-US" sz="1400" dirty="0" smtClean="0">
                <a:sym typeface="Wingdings" pitchFamily="2" charset="2"/>
              </a:rPr>
              <a:t>. Rev. </a:t>
            </a:r>
            <a:r>
              <a:rPr lang="en-US" sz="1400" dirty="0" err="1" smtClean="0">
                <a:sym typeface="Wingdings" pitchFamily="2" charset="2"/>
              </a:rPr>
              <a:t>Biochem</a:t>
            </a:r>
            <a:r>
              <a:rPr lang="en-US" sz="1400" dirty="0" smtClean="0">
                <a:sym typeface="Wingdings" pitchFamily="2" charset="2"/>
              </a:rPr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aging; </a:t>
            </a:r>
            <a:r>
              <a:rPr lang="en-US" sz="1400" dirty="0" err="1" smtClean="0"/>
              <a:t>Frändrich</a:t>
            </a:r>
            <a:r>
              <a:rPr lang="en-US" sz="1400" dirty="0" smtClean="0"/>
              <a:t> 2012, JMB; </a:t>
            </a:r>
            <a:r>
              <a:rPr lang="en-US" sz="1400" dirty="0" err="1" smtClean="0"/>
              <a:t>Jellinger</a:t>
            </a:r>
            <a:r>
              <a:rPr lang="en-US" sz="1400" dirty="0" smtClean="0"/>
              <a:t>, 2009, J Neural </a:t>
            </a:r>
            <a:r>
              <a:rPr lang="en-US" sz="1400" dirty="0" err="1" smtClean="0"/>
              <a:t>Transm</a:t>
            </a:r>
            <a:endParaRPr lang="fr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Prevalence of Neurodegenerative Diseases (ND)</a:t>
            </a:r>
            <a:endParaRPr lang="en-US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215516" y="112474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Alzheimer’s and Parkinson’s diseases are respectively the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cause of death in USA in 2010 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550223"/>
            <a:ext cx="1914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Shery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2010, NVSS</a:t>
            </a:r>
            <a:endParaRPr lang="en-US" sz="1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23528" y="1988840"/>
          <a:ext cx="3456388" cy="2134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6"/>
                <a:gridCol w="864096"/>
                <a:gridCol w="864096"/>
              </a:tblGrid>
              <a:tr h="4720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Cause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death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to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2010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Heart diseases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24.2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- 2.0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Cancer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23.3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- 0.4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Accidents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+ 1.3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Alzheimer’s disease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3.4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+ 3.7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Parkinson’s disease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+ 6.8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Oligomer-associated cytotoxicity</a:t>
            </a:r>
            <a:endParaRPr lang="en-US" sz="3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39552" y="1484784"/>
            <a:ext cx="0" cy="46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39552" y="213285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92494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39552" y="450912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39552" y="371703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187625" y="4229091"/>
            <a:ext cx="393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Oxidative stress and ROS production </a:t>
            </a:r>
            <a:r>
              <a:rPr lang="en-US" sz="1600" dirty="0" smtClean="0"/>
              <a:t>(reactive oxygen species)</a:t>
            </a:r>
            <a:endParaRPr lang="en-US" sz="16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5496" y="980728"/>
            <a:ext cx="4502964" cy="495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tIns="108000" bIns="108000" rtlCol="0">
            <a:spAutoFit/>
          </a:bodyPr>
          <a:lstStyle/>
          <a:p>
            <a:r>
              <a:rPr lang="en-US" dirty="0" smtClean="0"/>
              <a:t>Structural features of oligomers</a:t>
            </a:r>
            <a:r>
              <a:rPr lang="en-US" dirty="0" smtClean="0">
                <a:sym typeface="Wingdings" pitchFamily="2" charset="2"/>
              </a:rPr>
              <a:t> cytotoxicity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1187625" y="1817528"/>
            <a:ext cx="496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Aberrant interaction and sequestration of other proteins and cellular components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187624" y="26369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Interference with the central protein quality control/clearance mechanism</a:t>
            </a:r>
            <a:endParaRPr lang="en-US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1187624" y="3518424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Interaction with cell membranes</a:t>
            </a:r>
            <a:endParaRPr lang="en-US" sz="1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-36511" y="6381328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Lotz</a:t>
            </a:r>
            <a:r>
              <a:rPr lang="fr-BE" sz="1400" dirty="0" smtClean="0"/>
              <a:t> and </a:t>
            </a:r>
            <a:r>
              <a:rPr lang="fr-BE" sz="1400" dirty="0" err="1" smtClean="0"/>
              <a:t>Legleiter</a:t>
            </a:r>
            <a:r>
              <a:rPr lang="fr-BE" sz="1400" dirty="0" smtClean="0"/>
              <a:t>, 2013, J Mol Med; </a:t>
            </a:r>
            <a:r>
              <a:rPr lang="en-US" sz="1400" dirty="0" err="1" smtClean="0">
                <a:sym typeface="Wingdings" pitchFamily="2" charset="2"/>
              </a:rPr>
              <a:t>Chiti</a:t>
            </a:r>
            <a:r>
              <a:rPr lang="en-US" sz="1400" dirty="0" smtClean="0">
                <a:sym typeface="Wingdings" pitchFamily="2" charset="2"/>
              </a:rPr>
              <a:t> and Dobson, 2006, </a:t>
            </a:r>
            <a:r>
              <a:rPr lang="en-US" sz="1400" dirty="0" err="1" smtClean="0">
                <a:sym typeface="Wingdings" pitchFamily="2" charset="2"/>
              </a:rPr>
              <a:t>Annu</a:t>
            </a:r>
            <a:r>
              <a:rPr lang="en-US" sz="1400" dirty="0" smtClean="0">
                <a:sym typeface="Wingdings" pitchFamily="2" charset="2"/>
              </a:rPr>
              <a:t>. Rev. </a:t>
            </a:r>
            <a:r>
              <a:rPr lang="en-US" sz="1400" dirty="0" err="1" smtClean="0">
                <a:sym typeface="Wingdings" pitchFamily="2" charset="2"/>
              </a:rPr>
              <a:t>Biochem</a:t>
            </a:r>
            <a:r>
              <a:rPr lang="en-US" sz="1400" dirty="0" smtClean="0">
                <a:sym typeface="Wingdings" pitchFamily="2" charset="2"/>
              </a:rPr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aging; </a:t>
            </a:r>
            <a:r>
              <a:rPr lang="en-US" sz="1400" dirty="0" err="1" smtClean="0"/>
              <a:t>Frändrich</a:t>
            </a:r>
            <a:r>
              <a:rPr lang="en-US" sz="1400" dirty="0" smtClean="0"/>
              <a:t> 2012, JMB; </a:t>
            </a:r>
            <a:r>
              <a:rPr lang="en-US" sz="1400" dirty="0" err="1" smtClean="0"/>
              <a:t>Jellinger</a:t>
            </a:r>
            <a:r>
              <a:rPr lang="en-US" sz="1400" dirty="0" smtClean="0"/>
              <a:t>, 2009, J Neural </a:t>
            </a:r>
            <a:r>
              <a:rPr lang="en-US" sz="1400" dirty="0" err="1" smtClean="0"/>
              <a:t>Transm</a:t>
            </a:r>
            <a:endParaRPr lang="fr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Oligomer-associated cytotoxicity</a:t>
            </a:r>
            <a:endParaRPr lang="en-US" sz="3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39552" y="1484784"/>
            <a:ext cx="0" cy="46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39552" y="213285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92494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39552" y="450912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39552" y="371703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5496" y="980728"/>
            <a:ext cx="4502964" cy="495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tIns="108000" bIns="108000" rtlCol="0">
            <a:spAutoFit/>
          </a:bodyPr>
          <a:lstStyle/>
          <a:p>
            <a:r>
              <a:rPr lang="en-US" dirty="0" smtClean="0"/>
              <a:t>Structural features of oligomers</a:t>
            </a:r>
            <a:r>
              <a:rPr lang="en-US" dirty="0" smtClean="0">
                <a:sym typeface="Wingdings" pitchFamily="2" charset="2"/>
              </a:rPr>
              <a:t> cytotoxicity</a:t>
            </a:r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39552" y="530120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1187625" y="4997486"/>
            <a:ext cx="393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Mitochondrial dysfunction, Fragmentation of the Golgi apparatus</a:t>
            </a:r>
            <a:endParaRPr lang="en-US" sz="1600" dirty="0"/>
          </a:p>
        </p:txBody>
      </p:sp>
      <p:sp>
        <p:nvSpPr>
          <p:cNvPr id="21" name="ZoneTexte 20"/>
          <p:cNvSpPr txBox="1"/>
          <p:nvPr/>
        </p:nvSpPr>
        <p:spPr>
          <a:xfrm>
            <a:off x="1187625" y="4314582"/>
            <a:ext cx="3931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Oxidative stress and ROS production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187625" y="1817528"/>
            <a:ext cx="496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Aberrant interaction and sequestration of other proteins and cellular components</a:t>
            </a:r>
            <a:endParaRPr lang="en-US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1187624" y="26369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Interference with the central protein quality control/clearance mechanism</a:t>
            </a:r>
            <a:endParaRPr lang="en-US" sz="1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187624" y="3518424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Interaction with cell membranes</a:t>
            </a:r>
            <a:endParaRPr lang="en-US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-36511" y="6381328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Lotz</a:t>
            </a:r>
            <a:r>
              <a:rPr lang="fr-BE" sz="1400" dirty="0" smtClean="0"/>
              <a:t> and </a:t>
            </a:r>
            <a:r>
              <a:rPr lang="fr-BE" sz="1400" dirty="0" err="1" smtClean="0"/>
              <a:t>Legleiter</a:t>
            </a:r>
            <a:r>
              <a:rPr lang="fr-BE" sz="1400" dirty="0" smtClean="0"/>
              <a:t>, 2013, J Mol Med; </a:t>
            </a:r>
            <a:r>
              <a:rPr lang="en-US" sz="1400" dirty="0" err="1" smtClean="0">
                <a:sym typeface="Wingdings" pitchFamily="2" charset="2"/>
              </a:rPr>
              <a:t>Chiti</a:t>
            </a:r>
            <a:r>
              <a:rPr lang="en-US" sz="1400" dirty="0" smtClean="0">
                <a:sym typeface="Wingdings" pitchFamily="2" charset="2"/>
              </a:rPr>
              <a:t> and Dobson, 2006, </a:t>
            </a:r>
            <a:r>
              <a:rPr lang="en-US" sz="1400" dirty="0" err="1" smtClean="0">
                <a:sym typeface="Wingdings" pitchFamily="2" charset="2"/>
              </a:rPr>
              <a:t>Annu</a:t>
            </a:r>
            <a:r>
              <a:rPr lang="en-US" sz="1400" dirty="0" smtClean="0">
                <a:sym typeface="Wingdings" pitchFamily="2" charset="2"/>
              </a:rPr>
              <a:t>. Rev. </a:t>
            </a:r>
            <a:r>
              <a:rPr lang="en-US" sz="1400" dirty="0" err="1" smtClean="0">
                <a:sym typeface="Wingdings" pitchFamily="2" charset="2"/>
              </a:rPr>
              <a:t>Biochem</a:t>
            </a:r>
            <a:r>
              <a:rPr lang="en-US" sz="1400" dirty="0" smtClean="0">
                <a:sym typeface="Wingdings" pitchFamily="2" charset="2"/>
              </a:rPr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aging; </a:t>
            </a:r>
            <a:r>
              <a:rPr lang="en-US" sz="1400" dirty="0" err="1" smtClean="0"/>
              <a:t>Frändrich</a:t>
            </a:r>
            <a:r>
              <a:rPr lang="en-US" sz="1400" dirty="0" smtClean="0"/>
              <a:t> 2012, JMB; </a:t>
            </a:r>
            <a:r>
              <a:rPr lang="en-US" sz="1400" dirty="0" err="1" smtClean="0"/>
              <a:t>Jellinger</a:t>
            </a:r>
            <a:r>
              <a:rPr lang="en-US" sz="1400" dirty="0" smtClean="0"/>
              <a:t>, 2009, J Neural </a:t>
            </a:r>
            <a:r>
              <a:rPr lang="en-US" sz="1400" dirty="0" err="1" smtClean="0"/>
              <a:t>Transm</a:t>
            </a:r>
            <a:endParaRPr lang="fr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Oligomer-associated cytotoxicity</a:t>
            </a:r>
            <a:endParaRPr lang="en-US" sz="3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39552" y="1484784"/>
            <a:ext cx="0" cy="46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39552" y="213285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92494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39552" y="450912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39552" y="371703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5496" y="980728"/>
            <a:ext cx="4502964" cy="495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tIns="108000" bIns="108000" rtlCol="0">
            <a:spAutoFit/>
          </a:bodyPr>
          <a:lstStyle/>
          <a:p>
            <a:r>
              <a:rPr lang="en-US" dirty="0" smtClean="0"/>
              <a:t>Structural features of oligomers</a:t>
            </a:r>
            <a:r>
              <a:rPr lang="en-US" dirty="0" smtClean="0">
                <a:sym typeface="Wingdings" pitchFamily="2" charset="2"/>
              </a:rPr>
              <a:t> cytotoxicity</a:t>
            </a:r>
            <a:endParaRPr lang="en-US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39552" y="530120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1187625" y="5898758"/>
            <a:ext cx="3931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Interference with the axonal transport</a:t>
            </a:r>
            <a:endParaRPr lang="en-US" sz="1600" dirty="0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539552" y="609329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187625" y="4997486"/>
            <a:ext cx="393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Mitochondrial dysfunction, Fragmentation of the Golgi apparatus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187625" y="4314582"/>
            <a:ext cx="3931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Oxidative stress and ROS production</a:t>
            </a:r>
            <a:endParaRPr lang="en-US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1187625" y="1817528"/>
            <a:ext cx="496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Aberrant interaction and sequestration of other proteins and cellular components</a:t>
            </a:r>
            <a:endParaRPr lang="en-US" sz="1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187624" y="26369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Interference with the central protein quality control/clearance mechanism</a:t>
            </a:r>
            <a:endParaRPr lang="en-US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187624" y="3518424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Interaction with cell membranes</a:t>
            </a:r>
            <a:endParaRPr lang="en-US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-36511" y="6381328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Lotz</a:t>
            </a:r>
            <a:r>
              <a:rPr lang="fr-BE" sz="1400" dirty="0" smtClean="0"/>
              <a:t> and </a:t>
            </a:r>
            <a:r>
              <a:rPr lang="fr-BE" sz="1400" dirty="0" err="1" smtClean="0"/>
              <a:t>Legleiter</a:t>
            </a:r>
            <a:r>
              <a:rPr lang="fr-BE" sz="1400" dirty="0" smtClean="0"/>
              <a:t>, 2013, J Mol Med; </a:t>
            </a:r>
            <a:r>
              <a:rPr lang="en-US" sz="1400" dirty="0" err="1" smtClean="0">
                <a:sym typeface="Wingdings" pitchFamily="2" charset="2"/>
              </a:rPr>
              <a:t>Chiti</a:t>
            </a:r>
            <a:r>
              <a:rPr lang="en-US" sz="1400" dirty="0" smtClean="0">
                <a:sym typeface="Wingdings" pitchFamily="2" charset="2"/>
              </a:rPr>
              <a:t> and Dobson, 2006, </a:t>
            </a:r>
            <a:r>
              <a:rPr lang="en-US" sz="1400" dirty="0" err="1" smtClean="0">
                <a:sym typeface="Wingdings" pitchFamily="2" charset="2"/>
              </a:rPr>
              <a:t>Annu</a:t>
            </a:r>
            <a:r>
              <a:rPr lang="en-US" sz="1400" dirty="0" smtClean="0">
                <a:sym typeface="Wingdings" pitchFamily="2" charset="2"/>
              </a:rPr>
              <a:t>. Rev. </a:t>
            </a:r>
            <a:r>
              <a:rPr lang="en-US" sz="1400" dirty="0" err="1" smtClean="0">
                <a:sym typeface="Wingdings" pitchFamily="2" charset="2"/>
              </a:rPr>
              <a:t>Biochem</a:t>
            </a:r>
            <a:r>
              <a:rPr lang="en-US" sz="1400" dirty="0" smtClean="0">
                <a:sym typeface="Wingdings" pitchFamily="2" charset="2"/>
              </a:rPr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aging; </a:t>
            </a:r>
            <a:r>
              <a:rPr lang="en-US" sz="1400" dirty="0" err="1" smtClean="0"/>
              <a:t>Frändrich</a:t>
            </a:r>
            <a:r>
              <a:rPr lang="en-US" sz="1400" dirty="0" smtClean="0"/>
              <a:t> 2012, JMB; </a:t>
            </a:r>
            <a:r>
              <a:rPr lang="en-US" sz="1400" dirty="0" err="1" smtClean="0"/>
              <a:t>Jellinger</a:t>
            </a:r>
            <a:r>
              <a:rPr lang="en-US" sz="1400" dirty="0" smtClean="0"/>
              <a:t>, 2009, J Neural </a:t>
            </a:r>
            <a:r>
              <a:rPr lang="en-US" sz="1400" dirty="0" err="1" smtClean="0"/>
              <a:t>Transm</a:t>
            </a:r>
            <a:endParaRPr lang="fr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Oligomer-associated cytotoxicity</a:t>
            </a:r>
            <a:endParaRPr lang="en-US" sz="3600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539552" y="1484784"/>
            <a:ext cx="0" cy="460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539552" y="213285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39552" y="292494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39552" y="450912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39552" y="3717032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35496" y="980728"/>
            <a:ext cx="4502964" cy="49510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tIns="108000" bIns="108000" rtlCol="0">
            <a:spAutoFit/>
          </a:bodyPr>
          <a:lstStyle/>
          <a:p>
            <a:r>
              <a:rPr lang="en-US" dirty="0" smtClean="0"/>
              <a:t>Structural features of oligomers</a:t>
            </a:r>
            <a:r>
              <a:rPr lang="en-US" dirty="0" smtClean="0">
                <a:sym typeface="Wingdings" pitchFamily="2" charset="2"/>
              </a:rPr>
              <a:t> cytotoxicity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-36511" y="6381328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 err="1" smtClean="0"/>
              <a:t>Lotz</a:t>
            </a:r>
            <a:r>
              <a:rPr lang="fr-BE" sz="1400" dirty="0" smtClean="0"/>
              <a:t> and </a:t>
            </a:r>
            <a:r>
              <a:rPr lang="fr-BE" sz="1400" dirty="0" err="1" smtClean="0"/>
              <a:t>Legleiter</a:t>
            </a:r>
            <a:r>
              <a:rPr lang="fr-BE" sz="1400" dirty="0" smtClean="0"/>
              <a:t>, 2013, J Mol Med; </a:t>
            </a:r>
            <a:r>
              <a:rPr lang="en-US" sz="1400" dirty="0" err="1" smtClean="0">
                <a:sym typeface="Wingdings" pitchFamily="2" charset="2"/>
              </a:rPr>
              <a:t>Chiti</a:t>
            </a:r>
            <a:r>
              <a:rPr lang="en-US" sz="1400" dirty="0" smtClean="0">
                <a:sym typeface="Wingdings" pitchFamily="2" charset="2"/>
              </a:rPr>
              <a:t> and Dobson, 2006, </a:t>
            </a:r>
            <a:r>
              <a:rPr lang="en-US" sz="1400" dirty="0" err="1" smtClean="0">
                <a:sym typeface="Wingdings" pitchFamily="2" charset="2"/>
              </a:rPr>
              <a:t>Annu</a:t>
            </a:r>
            <a:r>
              <a:rPr lang="en-US" sz="1400" dirty="0" smtClean="0">
                <a:sym typeface="Wingdings" pitchFamily="2" charset="2"/>
              </a:rPr>
              <a:t>. Rev. </a:t>
            </a:r>
            <a:r>
              <a:rPr lang="en-US" sz="1400" dirty="0" err="1" smtClean="0">
                <a:sym typeface="Wingdings" pitchFamily="2" charset="2"/>
              </a:rPr>
              <a:t>Biochem</a:t>
            </a:r>
            <a:r>
              <a:rPr lang="en-US" sz="1400" dirty="0" smtClean="0">
                <a:sym typeface="Wingdings" pitchFamily="2" charset="2"/>
              </a:rPr>
              <a:t>.; </a:t>
            </a:r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aging; </a:t>
            </a:r>
            <a:r>
              <a:rPr lang="en-US" sz="1400" dirty="0" err="1" smtClean="0"/>
              <a:t>Frändrich</a:t>
            </a:r>
            <a:r>
              <a:rPr lang="en-US" sz="1400" dirty="0" smtClean="0"/>
              <a:t> 2012, JMB; </a:t>
            </a:r>
            <a:r>
              <a:rPr lang="en-US" sz="1400" dirty="0" err="1" smtClean="0"/>
              <a:t>Jellinger</a:t>
            </a:r>
            <a:r>
              <a:rPr lang="en-US" sz="1400" dirty="0" smtClean="0"/>
              <a:t>, 2009, J Neural </a:t>
            </a:r>
            <a:r>
              <a:rPr lang="en-US" sz="1400" dirty="0" err="1" smtClean="0"/>
              <a:t>Transm</a:t>
            </a:r>
            <a:endParaRPr lang="fr-BE" sz="14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39552" y="5301208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39552" y="6093296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ccolade fermante 27"/>
          <p:cNvSpPr/>
          <p:nvPr/>
        </p:nvSpPr>
        <p:spPr>
          <a:xfrm>
            <a:off x="6156176" y="1700808"/>
            <a:ext cx="504056" cy="45365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/>
          <p:cNvSpPr txBox="1"/>
          <p:nvPr/>
        </p:nvSpPr>
        <p:spPr>
          <a:xfrm>
            <a:off x="6660233" y="3645024"/>
            <a:ext cx="248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Interrelated in a complex vicious circle</a:t>
            </a:r>
            <a:endParaRPr lang="en-US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187625" y="5898758"/>
            <a:ext cx="3931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Interference with the axonal transport</a:t>
            </a:r>
            <a:endParaRPr lang="en-US" sz="16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187625" y="4997486"/>
            <a:ext cx="393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Mitochondrial dysfunction, Fragmentation of the Golgi apparatus</a:t>
            </a:r>
            <a:endParaRPr lang="en-US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1187625" y="4314582"/>
            <a:ext cx="39316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Oxidative stress and ROS production</a:t>
            </a:r>
            <a:endParaRPr lang="en-US" sz="1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1187625" y="1817528"/>
            <a:ext cx="4963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Aberrant interaction and sequestration of other proteins and cellular components</a:t>
            </a:r>
            <a:endParaRPr lang="en-US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187624" y="2636912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Interference with the central protein quality control/clearance mechanism</a:t>
            </a:r>
            <a:endParaRPr lang="en-US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1187624" y="3518424"/>
            <a:ext cx="51845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Interaction with cell membranes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Oligomer-associated cytotoxicity</a:t>
            </a:r>
            <a:endParaRPr lang="en-US" sz="3600" dirty="0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32048" y="1309704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080120" y="926136"/>
            <a:ext cx="7596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Interaction with cell membranes</a:t>
            </a:r>
            <a:r>
              <a:rPr lang="en-US" sz="1600" dirty="0" smtClean="0"/>
              <a:t>:  disruption of the membrane integrity - channel hypothesis – ion permeability (exposition of hydrophobic regions, </a:t>
            </a:r>
            <a:r>
              <a:rPr lang="en-US" sz="1600" dirty="0" err="1" smtClean="0"/>
              <a:t>antiparallel</a:t>
            </a:r>
            <a:r>
              <a:rPr lang="en-US" sz="1600" dirty="0" smtClean="0"/>
              <a:t> </a:t>
            </a:r>
            <a:r>
              <a:rPr lang="el-GR" sz="1600" dirty="0" smtClean="0"/>
              <a:t>β</a:t>
            </a:r>
            <a:r>
              <a:rPr lang="fr-BE" sz="1600" dirty="0" smtClean="0"/>
              <a:t>-</a:t>
            </a:r>
            <a:r>
              <a:rPr lang="fr-BE" sz="1600" dirty="0" err="1" smtClean="0"/>
              <a:t>sheet</a:t>
            </a:r>
            <a:r>
              <a:rPr lang="fr-BE" sz="1600" dirty="0" smtClean="0"/>
              <a:t> </a:t>
            </a:r>
            <a:r>
              <a:rPr lang="fr-BE" sz="1600" dirty="0" smtClean="0">
                <a:sym typeface="Wingdings" pitchFamily="2" charset="2"/>
              </a:rPr>
              <a:t> </a:t>
            </a:r>
            <a:r>
              <a:rPr lang="el-GR" sz="1600" dirty="0" smtClean="0">
                <a:sym typeface="Wingdings" pitchFamily="2" charset="2"/>
              </a:rPr>
              <a:t>β</a:t>
            </a:r>
            <a:r>
              <a:rPr lang="fr-BE" sz="1600" dirty="0" smtClean="0">
                <a:sym typeface="Wingdings" pitchFamily="2" charset="2"/>
              </a:rPr>
              <a:t>-barrel, </a:t>
            </a:r>
            <a:r>
              <a:rPr lang="fr-BE" sz="1600" dirty="0" err="1" smtClean="0">
                <a:sym typeface="Wingdings" pitchFamily="2" charset="2"/>
              </a:rPr>
              <a:t>similar</a:t>
            </a:r>
            <a:r>
              <a:rPr lang="fr-BE" sz="1600" dirty="0" smtClean="0">
                <a:sym typeface="Wingdings" pitchFamily="2" charset="2"/>
              </a:rPr>
              <a:t> to </a:t>
            </a:r>
            <a:r>
              <a:rPr lang="fr-BE" sz="1600" dirty="0" err="1" smtClean="0">
                <a:sym typeface="Wingdings" pitchFamily="2" charset="2"/>
              </a:rPr>
              <a:t>bacterial</a:t>
            </a:r>
            <a:r>
              <a:rPr lang="fr-BE" sz="1600" dirty="0" smtClean="0">
                <a:sym typeface="Wingdings" pitchFamily="2" charset="2"/>
              </a:rPr>
              <a:t> </a:t>
            </a:r>
            <a:r>
              <a:rPr lang="fr-BE" sz="1600" dirty="0" err="1" smtClean="0">
                <a:sym typeface="Wingdings" pitchFamily="2" charset="2"/>
              </a:rPr>
              <a:t>porins</a:t>
            </a:r>
            <a:r>
              <a:rPr lang="fr-BE" sz="1600" dirty="0" smtClean="0">
                <a:sym typeface="Wingdings" pitchFamily="2" charset="2"/>
              </a:rPr>
              <a:t>)</a:t>
            </a:r>
            <a:endParaRPr lang="en-US" sz="16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79512" y="2345112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79512" y="2777160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42336" y="1985072"/>
            <a:ext cx="12149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Extracellular</a:t>
            </a:r>
            <a:endParaRPr lang="en-US" sz="1600" dirty="0"/>
          </a:p>
        </p:txBody>
      </p:sp>
      <p:sp>
        <p:nvSpPr>
          <p:cNvPr id="10" name="ZoneTexte 9"/>
          <p:cNvSpPr txBox="1"/>
          <p:nvPr/>
        </p:nvSpPr>
        <p:spPr>
          <a:xfrm>
            <a:off x="107504" y="2767868"/>
            <a:ext cx="1181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Intracellular</a:t>
            </a:r>
            <a:endParaRPr lang="en-US" sz="1600" dirty="0"/>
          </a:p>
        </p:txBody>
      </p:sp>
      <p:sp>
        <p:nvSpPr>
          <p:cNvPr id="11" name="Forme libre 10"/>
          <p:cNvSpPr/>
          <p:nvPr/>
        </p:nvSpPr>
        <p:spPr>
          <a:xfrm>
            <a:off x="1907704" y="2417120"/>
            <a:ext cx="674500" cy="926696"/>
          </a:xfrm>
          <a:custGeom>
            <a:avLst/>
            <a:gdLst>
              <a:gd name="connsiteX0" fmla="*/ 324058 w 674500"/>
              <a:gd name="connsiteY0" fmla="*/ 353490 h 926696"/>
              <a:gd name="connsiteX1" fmla="*/ 255820 w 674500"/>
              <a:gd name="connsiteY1" fmla="*/ 271604 h 926696"/>
              <a:gd name="connsiteX2" fmla="*/ 228524 w 674500"/>
              <a:gd name="connsiteY2" fmla="*/ 189717 h 926696"/>
              <a:gd name="connsiteX3" fmla="*/ 269467 w 674500"/>
              <a:gd name="connsiteY3" fmla="*/ 66887 h 926696"/>
              <a:gd name="connsiteX4" fmla="*/ 310411 w 674500"/>
              <a:gd name="connsiteY4" fmla="*/ 53239 h 926696"/>
              <a:gd name="connsiteX5" fmla="*/ 365002 w 674500"/>
              <a:gd name="connsiteY5" fmla="*/ 66887 h 926696"/>
              <a:gd name="connsiteX6" fmla="*/ 433240 w 674500"/>
              <a:gd name="connsiteY6" fmla="*/ 148774 h 926696"/>
              <a:gd name="connsiteX7" fmla="*/ 528775 w 674500"/>
              <a:gd name="connsiteY7" fmla="*/ 257956 h 926696"/>
              <a:gd name="connsiteX8" fmla="*/ 556070 w 674500"/>
              <a:gd name="connsiteY8" fmla="*/ 312547 h 926696"/>
              <a:gd name="connsiteX9" fmla="*/ 583366 w 674500"/>
              <a:gd name="connsiteY9" fmla="*/ 353490 h 926696"/>
              <a:gd name="connsiteX10" fmla="*/ 597014 w 674500"/>
              <a:gd name="connsiteY10" fmla="*/ 394433 h 926696"/>
              <a:gd name="connsiteX11" fmla="*/ 637957 w 674500"/>
              <a:gd name="connsiteY11" fmla="*/ 449024 h 926696"/>
              <a:gd name="connsiteX12" fmla="*/ 665252 w 674500"/>
              <a:gd name="connsiteY12" fmla="*/ 489968 h 926696"/>
              <a:gd name="connsiteX13" fmla="*/ 610661 w 674500"/>
              <a:gd name="connsiteY13" fmla="*/ 640093 h 926696"/>
              <a:gd name="connsiteX14" fmla="*/ 569718 w 674500"/>
              <a:gd name="connsiteY14" fmla="*/ 653741 h 926696"/>
              <a:gd name="connsiteX15" fmla="*/ 242172 w 674500"/>
              <a:gd name="connsiteY15" fmla="*/ 640093 h 926696"/>
              <a:gd name="connsiteX16" fmla="*/ 132990 w 674500"/>
              <a:gd name="connsiteY16" fmla="*/ 612798 h 926696"/>
              <a:gd name="connsiteX17" fmla="*/ 92046 w 674500"/>
              <a:gd name="connsiteY17" fmla="*/ 585502 h 926696"/>
              <a:gd name="connsiteX18" fmla="*/ 37455 w 674500"/>
              <a:gd name="connsiteY18" fmla="*/ 503615 h 926696"/>
              <a:gd name="connsiteX19" fmla="*/ 51103 w 674500"/>
              <a:gd name="connsiteY19" fmla="*/ 408081 h 926696"/>
              <a:gd name="connsiteX20" fmla="*/ 160285 w 674500"/>
              <a:gd name="connsiteY20" fmla="*/ 421729 h 926696"/>
              <a:gd name="connsiteX21" fmla="*/ 269467 w 674500"/>
              <a:gd name="connsiteY21" fmla="*/ 449024 h 926696"/>
              <a:gd name="connsiteX22" fmla="*/ 337706 w 674500"/>
              <a:gd name="connsiteY22" fmla="*/ 489968 h 926696"/>
              <a:gd name="connsiteX23" fmla="*/ 433240 w 674500"/>
              <a:gd name="connsiteY23" fmla="*/ 530911 h 926696"/>
              <a:gd name="connsiteX24" fmla="*/ 460536 w 674500"/>
              <a:gd name="connsiteY24" fmla="*/ 571854 h 926696"/>
              <a:gd name="connsiteX25" fmla="*/ 542423 w 674500"/>
              <a:gd name="connsiteY25" fmla="*/ 517263 h 926696"/>
              <a:gd name="connsiteX26" fmla="*/ 542423 w 674500"/>
              <a:gd name="connsiteY26" fmla="*/ 257956 h 926696"/>
              <a:gd name="connsiteX27" fmla="*/ 501479 w 674500"/>
              <a:gd name="connsiteY27" fmla="*/ 271604 h 926696"/>
              <a:gd name="connsiteX28" fmla="*/ 474184 w 674500"/>
              <a:gd name="connsiteY28" fmla="*/ 312547 h 926696"/>
              <a:gd name="connsiteX29" fmla="*/ 419593 w 674500"/>
              <a:gd name="connsiteY29" fmla="*/ 298899 h 926696"/>
              <a:gd name="connsiteX30" fmla="*/ 296763 w 674500"/>
              <a:gd name="connsiteY30" fmla="*/ 189717 h 926696"/>
              <a:gd name="connsiteX31" fmla="*/ 242172 w 674500"/>
              <a:gd name="connsiteY31" fmla="*/ 107830 h 926696"/>
              <a:gd name="connsiteX32" fmla="*/ 214876 w 674500"/>
              <a:gd name="connsiteY32" fmla="*/ 66887 h 926696"/>
              <a:gd name="connsiteX33" fmla="*/ 173933 w 674500"/>
              <a:gd name="connsiteY33" fmla="*/ 162421 h 926696"/>
              <a:gd name="connsiteX34" fmla="*/ 160285 w 674500"/>
              <a:gd name="connsiteY34" fmla="*/ 203365 h 926696"/>
              <a:gd name="connsiteX35" fmla="*/ 132990 w 674500"/>
              <a:gd name="connsiteY35" fmla="*/ 244308 h 926696"/>
              <a:gd name="connsiteX36" fmla="*/ 105694 w 674500"/>
              <a:gd name="connsiteY36" fmla="*/ 339842 h 926696"/>
              <a:gd name="connsiteX37" fmla="*/ 132990 w 674500"/>
              <a:gd name="connsiteY37" fmla="*/ 462672 h 926696"/>
              <a:gd name="connsiteX38" fmla="*/ 283115 w 674500"/>
              <a:gd name="connsiteY38" fmla="*/ 449024 h 926696"/>
              <a:gd name="connsiteX39" fmla="*/ 460536 w 674500"/>
              <a:gd name="connsiteY39" fmla="*/ 462672 h 926696"/>
              <a:gd name="connsiteX40" fmla="*/ 501479 w 674500"/>
              <a:gd name="connsiteY40" fmla="*/ 489968 h 926696"/>
              <a:gd name="connsiteX41" fmla="*/ 556070 w 674500"/>
              <a:gd name="connsiteY41" fmla="*/ 599150 h 926696"/>
              <a:gd name="connsiteX42" fmla="*/ 515127 w 674500"/>
              <a:gd name="connsiteY42" fmla="*/ 885753 h 926696"/>
              <a:gd name="connsiteX43" fmla="*/ 487832 w 674500"/>
              <a:gd name="connsiteY43" fmla="*/ 926696 h 926696"/>
              <a:gd name="connsiteX44" fmla="*/ 392297 w 674500"/>
              <a:gd name="connsiteY44" fmla="*/ 899401 h 926696"/>
              <a:gd name="connsiteX45" fmla="*/ 337706 w 674500"/>
              <a:gd name="connsiteY45" fmla="*/ 844810 h 926696"/>
              <a:gd name="connsiteX46" fmla="*/ 296763 w 674500"/>
              <a:gd name="connsiteY46" fmla="*/ 817514 h 926696"/>
              <a:gd name="connsiteX47" fmla="*/ 201229 w 674500"/>
              <a:gd name="connsiteY47" fmla="*/ 694684 h 926696"/>
              <a:gd name="connsiteX48" fmla="*/ 173933 w 674500"/>
              <a:gd name="connsiteY48" fmla="*/ 640093 h 926696"/>
              <a:gd name="connsiteX49" fmla="*/ 132990 w 674500"/>
              <a:gd name="connsiteY49" fmla="*/ 503615 h 926696"/>
              <a:gd name="connsiteX50" fmla="*/ 173933 w 674500"/>
              <a:gd name="connsiteY50" fmla="*/ 339842 h 926696"/>
              <a:gd name="connsiteX51" fmla="*/ 214876 w 674500"/>
              <a:gd name="connsiteY51" fmla="*/ 312547 h 926696"/>
              <a:gd name="connsiteX52" fmla="*/ 378649 w 674500"/>
              <a:gd name="connsiteY52" fmla="*/ 326195 h 926696"/>
              <a:gd name="connsiteX53" fmla="*/ 460536 w 674500"/>
              <a:gd name="connsiteY53" fmla="*/ 380786 h 926696"/>
              <a:gd name="connsiteX54" fmla="*/ 515127 w 674500"/>
              <a:gd name="connsiteY54" fmla="*/ 367138 h 926696"/>
              <a:gd name="connsiteX55" fmla="*/ 542423 w 674500"/>
              <a:gd name="connsiteY55" fmla="*/ 312547 h 926696"/>
              <a:gd name="connsiteX56" fmla="*/ 556070 w 674500"/>
              <a:gd name="connsiteY56" fmla="*/ 244308 h 926696"/>
              <a:gd name="connsiteX57" fmla="*/ 583366 w 674500"/>
              <a:gd name="connsiteY57" fmla="*/ 148774 h 926696"/>
              <a:gd name="connsiteX58" fmla="*/ 569718 w 674500"/>
              <a:gd name="connsiteY58" fmla="*/ 39592 h 926696"/>
              <a:gd name="connsiteX59" fmla="*/ 405945 w 674500"/>
              <a:gd name="connsiteY59" fmla="*/ 80535 h 926696"/>
              <a:gd name="connsiteX60" fmla="*/ 392297 w 674500"/>
              <a:gd name="connsiteY60" fmla="*/ 121478 h 926696"/>
              <a:gd name="connsiteX61" fmla="*/ 365002 w 674500"/>
              <a:gd name="connsiteY61" fmla="*/ 162421 h 926696"/>
              <a:gd name="connsiteX62" fmla="*/ 378649 w 674500"/>
              <a:gd name="connsiteY62" fmla="*/ 244308 h 926696"/>
              <a:gd name="connsiteX63" fmla="*/ 446888 w 674500"/>
              <a:gd name="connsiteY63" fmla="*/ 367138 h 926696"/>
              <a:gd name="connsiteX64" fmla="*/ 487832 w 674500"/>
              <a:gd name="connsiteY64" fmla="*/ 408081 h 926696"/>
              <a:gd name="connsiteX65" fmla="*/ 556070 w 674500"/>
              <a:gd name="connsiteY65" fmla="*/ 476320 h 926696"/>
              <a:gd name="connsiteX66" fmla="*/ 610661 w 674500"/>
              <a:gd name="connsiteY66" fmla="*/ 558207 h 926696"/>
              <a:gd name="connsiteX67" fmla="*/ 597014 w 674500"/>
              <a:gd name="connsiteY67" fmla="*/ 653741 h 926696"/>
              <a:gd name="connsiteX68" fmla="*/ 556070 w 674500"/>
              <a:gd name="connsiteY68" fmla="*/ 681036 h 926696"/>
              <a:gd name="connsiteX69" fmla="*/ 365002 w 674500"/>
              <a:gd name="connsiteY69" fmla="*/ 749275 h 926696"/>
              <a:gd name="connsiteX70" fmla="*/ 173933 w 674500"/>
              <a:gd name="connsiteY70" fmla="*/ 721980 h 926696"/>
              <a:gd name="connsiteX71" fmla="*/ 132990 w 674500"/>
              <a:gd name="connsiteY71" fmla="*/ 694684 h 926696"/>
              <a:gd name="connsiteX72" fmla="*/ 105694 w 674500"/>
              <a:gd name="connsiteY72" fmla="*/ 653741 h 926696"/>
              <a:gd name="connsiteX73" fmla="*/ 132990 w 674500"/>
              <a:gd name="connsiteY73" fmla="*/ 585502 h 926696"/>
              <a:gd name="connsiteX74" fmla="*/ 160285 w 674500"/>
              <a:gd name="connsiteY74" fmla="*/ 544559 h 926696"/>
              <a:gd name="connsiteX75" fmla="*/ 242172 w 674500"/>
              <a:gd name="connsiteY75" fmla="*/ 476320 h 926696"/>
              <a:gd name="connsiteX76" fmla="*/ 283115 w 674500"/>
              <a:gd name="connsiteY76" fmla="*/ 462672 h 926696"/>
              <a:gd name="connsiteX77" fmla="*/ 474184 w 674500"/>
              <a:gd name="connsiteY77" fmla="*/ 449024 h 926696"/>
              <a:gd name="connsiteX78" fmla="*/ 501479 w 674500"/>
              <a:gd name="connsiteY78" fmla="*/ 380786 h 92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74500" h="926696">
                <a:moveTo>
                  <a:pt x="324058" y="353490"/>
                </a:moveTo>
                <a:cubicBezTo>
                  <a:pt x="298346" y="327778"/>
                  <a:pt x="271021" y="305806"/>
                  <a:pt x="255820" y="271604"/>
                </a:cubicBezTo>
                <a:cubicBezTo>
                  <a:pt x="244135" y="245312"/>
                  <a:pt x="228524" y="189717"/>
                  <a:pt x="228524" y="189717"/>
                </a:cubicBezTo>
                <a:cubicBezTo>
                  <a:pt x="235183" y="149762"/>
                  <a:pt x="232563" y="96410"/>
                  <a:pt x="269467" y="66887"/>
                </a:cubicBezTo>
                <a:cubicBezTo>
                  <a:pt x="280701" y="57900"/>
                  <a:pt x="296763" y="57788"/>
                  <a:pt x="310411" y="53239"/>
                </a:cubicBezTo>
                <a:cubicBezTo>
                  <a:pt x="328608" y="57788"/>
                  <a:pt x="348716" y="57581"/>
                  <a:pt x="365002" y="66887"/>
                </a:cubicBezTo>
                <a:cubicBezTo>
                  <a:pt x="404758" y="89605"/>
                  <a:pt x="406105" y="117116"/>
                  <a:pt x="433240" y="148774"/>
                </a:cubicBezTo>
                <a:cubicBezTo>
                  <a:pt x="491845" y="217147"/>
                  <a:pt x="483060" y="184812"/>
                  <a:pt x="528775" y="257956"/>
                </a:cubicBezTo>
                <a:cubicBezTo>
                  <a:pt x="539558" y="275208"/>
                  <a:pt x="545976" y="294883"/>
                  <a:pt x="556070" y="312547"/>
                </a:cubicBezTo>
                <a:cubicBezTo>
                  <a:pt x="564208" y="326788"/>
                  <a:pt x="576030" y="338819"/>
                  <a:pt x="583366" y="353490"/>
                </a:cubicBezTo>
                <a:cubicBezTo>
                  <a:pt x="589800" y="366357"/>
                  <a:pt x="589877" y="381943"/>
                  <a:pt x="597014" y="394433"/>
                </a:cubicBezTo>
                <a:cubicBezTo>
                  <a:pt x="608299" y="414182"/>
                  <a:pt x="624736" y="430515"/>
                  <a:pt x="637957" y="449024"/>
                </a:cubicBezTo>
                <a:cubicBezTo>
                  <a:pt x="647491" y="462371"/>
                  <a:pt x="656154" y="476320"/>
                  <a:pt x="665252" y="489968"/>
                </a:cubicBezTo>
                <a:cubicBezTo>
                  <a:pt x="654987" y="572091"/>
                  <a:pt x="674500" y="597534"/>
                  <a:pt x="610661" y="640093"/>
                </a:cubicBezTo>
                <a:cubicBezTo>
                  <a:pt x="598691" y="648073"/>
                  <a:pt x="583366" y="649192"/>
                  <a:pt x="569718" y="653741"/>
                </a:cubicBezTo>
                <a:cubicBezTo>
                  <a:pt x="460536" y="649192"/>
                  <a:pt x="350972" y="650293"/>
                  <a:pt x="242172" y="640093"/>
                </a:cubicBezTo>
                <a:cubicBezTo>
                  <a:pt x="204822" y="636591"/>
                  <a:pt x="132990" y="612798"/>
                  <a:pt x="132990" y="612798"/>
                </a:cubicBezTo>
                <a:cubicBezTo>
                  <a:pt x="119342" y="603699"/>
                  <a:pt x="102847" y="597846"/>
                  <a:pt x="92046" y="585502"/>
                </a:cubicBezTo>
                <a:cubicBezTo>
                  <a:pt x="70444" y="560814"/>
                  <a:pt x="37455" y="503615"/>
                  <a:pt x="37455" y="503615"/>
                </a:cubicBezTo>
                <a:cubicBezTo>
                  <a:pt x="29660" y="480230"/>
                  <a:pt x="0" y="423412"/>
                  <a:pt x="51103" y="408081"/>
                </a:cubicBezTo>
                <a:cubicBezTo>
                  <a:pt x="86233" y="397542"/>
                  <a:pt x="124236" y="414970"/>
                  <a:pt x="160285" y="421729"/>
                </a:cubicBezTo>
                <a:cubicBezTo>
                  <a:pt x="197157" y="428642"/>
                  <a:pt x="269467" y="449024"/>
                  <a:pt x="269467" y="449024"/>
                </a:cubicBezTo>
                <a:cubicBezTo>
                  <a:pt x="292213" y="462672"/>
                  <a:pt x="313466" y="479195"/>
                  <a:pt x="337706" y="489968"/>
                </a:cubicBezTo>
                <a:cubicBezTo>
                  <a:pt x="469900" y="548721"/>
                  <a:pt x="322744" y="457245"/>
                  <a:pt x="433240" y="530911"/>
                </a:cubicBezTo>
                <a:cubicBezTo>
                  <a:pt x="442339" y="544559"/>
                  <a:pt x="444975" y="566667"/>
                  <a:pt x="460536" y="571854"/>
                </a:cubicBezTo>
                <a:cubicBezTo>
                  <a:pt x="508607" y="587878"/>
                  <a:pt x="524340" y="544388"/>
                  <a:pt x="542423" y="517263"/>
                </a:cubicBezTo>
                <a:cubicBezTo>
                  <a:pt x="554725" y="431142"/>
                  <a:pt x="574223" y="345406"/>
                  <a:pt x="542423" y="257956"/>
                </a:cubicBezTo>
                <a:cubicBezTo>
                  <a:pt x="537507" y="244436"/>
                  <a:pt x="515127" y="267055"/>
                  <a:pt x="501479" y="271604"/>
                </a:cubicBezTo>
                <a:cubicBezTo>
                  <a:pt x="492381" y="285252"/>
                  <a:pt x="489745" y="307360"/>
                  <a:pt x="474184" y="312547"/>
                </a:cubicBezTo>
                <a:cubicBezTo>
                  <a:pt x="456389" y="318478"/>
                  <a:pt x="436833" y="306288"/>
                  <a:pt x="419593" y="298899"/>
                </a:cubicBezTo>
                <a:cubicBezTo>
                  <a:pt x="381302" y="282489"/>
                  <a:pt x="308416" y="207196"/>
                  <a:pt x="296763" y="189717"/>
                </a:cubicBezTo>
                <a:lnTo>
                  <a:pt x="242172" y="107830"/>
                </a:lnTo>
                <a:lnTo>
                  <a:pt x="214876" y="66887"/>
                </a:lnTo>
                <a:cubicBezTo>
                  <a:pt x="182873" y="162900"/>
                  <a:pt x="224524" y="44377"/>
                  <a:pt x="173933" y="162421"/>
                </a:cubicBezTo>
                <a:cubicBezTo>
                  <a:pt x="168266" y="175644"/>
                  <a:pt x="166719" y="190498"/>
                  <a:pt x="160285" y="203365"/>
                </a:cubicBezTo>
                <a:cubicBezTo>
                  <a:pt x="152950" y="218036"/>
                  <a:pt x="140325" y="229637"/>
                  <a:pt x="132990" y="244308"/>
                </a:cubicBezTo>
                <a:cubicBezTo>
                  <a:pt x="123200" y="263888"/>
                  <a:pt x="110067" y="322349"/>
                  <a:pt x="105694" y="339842"/>
                </a:cubicBezTo>
                <a:cubicBezTo>
                  <a:pt x="114793" y="380785"/>
                  <a:pt x="97270" y="440690"/>
                  <a:pt x="132990" y="462672"/>
                </a:cubicBezTo>
                <a:cubicBezTo>
                  <a:pt x="175784" y="489007"/>
                  <a:pt x="232867" y="449024"/>
                  <a:pt x="283115" y="449024"/>
                </a:cubicBezTo>
                <a:cubicBezTo>
                  <a:pt x="342430" y="449024"/>
                  <a:pt x="401396" y="458123"/>
                  <a:pt x="460536" y="462672"/>
                </a:cubicBezTo>
                <a:cubicBezTo>
                  <a:pt x="474184" y="471771"/>
                  <a:pt x="492073" y="476530"/>
                  <a:pt x="501479" y="489968"/>
                </a:cubicBezTo>
                <a:cubicBezTo>
                  <a:pt x="524813" y="523302"/>
                  <a:pt x="556070" y="599150"/>
                  <a:pt x="556070" y="599150"/>
                </a:cubicBezTo>
                <a:cubicBezTo>
                  <a:pt x="540509" y="832574"/>
                  <a:pt x="564050" y="738986"/>
                  <a:pt x="515127" y="885753"/>
                </a:cubicBezTo>
                <a:cubicBezTo>
                  <a:pt x="509940" y="901314"/>
                  <a:pt x="496930" y="913048"/>
                  <a:pt x="487832" y="926696"/>
                </a:cubicBezTo>
                <a:cubicBezTo>
                  <a:pt x="482127" y="925270"/>
                  <a:pt x="402838" y="906930"/>
                  <a:pt x="392297" y="899401"/>
                </a:cubicBezTo>
                <a:cubicBezTo>
                  <a:pt x="371356" y="884443"/>
                  <a:pt x="357245" y="861558"/>
                  <a:pt x="337706" y="844810"/>
                </a:cubicBezTo>
                <a:cubicBezTo>
                  <a:pt x="325252" y="834135"/>
                  <a:pt x="307797" y="829651"/>
                  <a:pt x="296763" y="817514"/>
                </a:cubicBezTo>
                <a:cubicBezTo>
                  <a:pt x="261872" y="779134"/>
                  <a:pt x="233074" y="735627"/>
                  <a:pt x="201229" y="694684"/>
                </a:cubicBezTo>
                <a:cubicBezTo>
                  <a:pt x="188738" y="678625"/>
                  <a:pt x="181489" y="658983"/>
                  <a:pt x="173933" y="640093"/>
                </a:cubicBezTo>
                <a:cubicBezTo>
                  <a:pt x="151783" y="584718"/>
                  <a:pt x="146395" y="557235"/>
                  <a:pt x="132990" y="503615"/>
                </a:cubicBezTo>
                <a:cubicBezTo>
                  <a:pt x="140577" y="435330"/>
                  <a:pt x="126922" y="386854"/>
                  <a:pt x="173933" y="339842"/>
                </a:cubicBezTo>
                <a:cubicBezTo>
                  <a:pt x="185531" y="328244"/>
                  <a:pt x="201228" y="321645"/>
                  <a:pt x="214876" y="312547"/>
                </a:cubicBezTo>
                <a:cubicBezTo>
                  <a:pt x="269467" y="317096"/>
                  <a:pt x="325867" y="311533"/>
                  <a:pt x="378649" y="326195"/>
                </a:cubicBezTo>
                <a:cubicBezTo>
                  <a:pt x="410257" y="334975"/>
                  <a:pt x="460536" y="380786"/>
                  <a:pt x="460536" y="380786"/>
                </a:cubicBezTo>
                <a:cubicBezTo>
                  <a:pt x="478733" y="376237"/>
                  <a:pt x="500717" y="379146"/>
                  <a:pt x="515127" y="367138"/>
                </a:cubicBezTo>
                <a:cubicBezTo>
                  <a:pt x="530756" y="354114"/>
                  <a:pt x="535989" y="331848"/>
                  <a:pt x="542423" y="312547"/>
                </a:cubicBezTo>
                <a:cubicBezTo>
                  <a:pt x="549758" y="290541"/>
                  <a:pt x="551038" y="266952"/>
                  <a:pt x="556070" y="244308"/>
                </a:cubicBezTo>
                <a:cubicBezTo>
                  <a:pt x="567494" y="192901"/>
                  <a:pt x="568169" y="194365"/>
                  <a:pt x="583366" y="148774"/>
                </a:cubicBezTo>
                <a:cubicBezTo>
                  <a:pt x="578817" y="112380"/>
                  <a:pt x="599765" y="60625"/>
                  <a:pt x="569718" y="39592"/>
                </a:cubicBezTo>
                <a:cubicBezTo>
                  <a:pt x="513159" y="0"/>
                  <a:pt x="448286" y="52307"/>
                  <a:pt x="405945" y="80535"/>
                </a:cubicBezTo>
                <a:cubicBezTo>
                  <a:pt x="401396" y="94183"/>
                  <a:pt x="398731" y="108611"/>
                  <a:pt x="392297" y="121478"/>
                </a:cubicBezTo>
                <a:cubicBezTo>
                  <a:pt x="384962" y="136149"/>
                  <a:pt x="366813" y="146119"/>
                  <a:pt x="365002" y="162421"/>
                </a:cubicBezTo>
                <a:cubicBezTo>
                  <a:pt x="361946" y="189924"/>
                  <a:pt x="372646" y="217295"/>
                  <a:pt x="378649" y="244308"/>
                </a:cubicBezTo>
                <a:cubicBezTo>
                  <a:pt x="390659" y="298355"/>
                  <a:pt x="411709" y="314369"/>
                  <a:pt x="446888" y="367138"/>
                </a:cubicBezTo>
                <a:cubicBezTo>
                  <a:pt x="457594" y="383197"/>
                  <a:pt x="475476" y="393254"/>
                  <a:pt x="487832" y="408081"/>
                </a:cubicBezTo>
                <a:cubicBezTo>
                  <a:pt x="544700" y="476322"/>
                  <a:pt x="481005" y="426275"/>
                  <a:pt x="556070" y="476320"/>
                </a:cubicBezTo>
                <a:cubicBezTo>
                  <a:pt x="574267" y="503616"/>
                  <a:pt x="615300" y="525731"/>
                  <a:pt x="610661" y="558207"/>
                </a:cubicBezTo>
                <a:cubicBezTo>
                  <a:pt x="606112" y="590052"/>
                  <a:pt x="610079" y="624346"/>
                  <a:pt x="597014" y="653741"/>
                </a:cubicBezTo>
                <a:cubicBezTo>
                  <a:pt x="590352" y="668730"/>
                  <a:pt x="570470" y="673182"/>
                  <a:pt x="556070" y="681036"/>
                </a:cubicBezTo>
                <a:cubicBezTo>
                  <a:pt x="438208" y="745324"/>
                  <a:pt x="476095" y="730759"/>
                  <a:pt x="365002" y="749275"/>
                </a:cubicBezTo>
                <a:cubicBezTo>
                  <a:pt x="326661" y="745789"/>
                  <a:pt x="226441" y="748234"/>
                  <a:pt x="173933" y="721980"/>
                </a:cubicBezTo>
                <a:cubicBezTo>
                  <a:pt x="159262" y="714645"/>
                  <a:pt x="146638" y="703783"/>
                  <a:pt x="132990" y="694684"/>
                </a:cubicBezTo>
                <a:cubicBezTo>
                  <a:pt x="123891" y="681036"/>
                  <a:pt x="105694" y="670144"/>
                  <a:pt x="105694" y="653741"/>
                </a:cubicBezTo>
                <a:cubicBezTo>
                  <a:pt x="105694" y="629242"/>
                  <a:pt x="122034" y="607414"/>
                  <a:pt x="132990" y="585502"/>
                </a:cubicBezTo>
                <a:cubicBezTo>
                  <a:pt x="140325" y="570831"/>
                  <a:pt x="149784" y="557160"/>
                  <a:pt x="160285" y="544559"/>
                </a:cubicBezTo>
                <a:cubicBezTo>
                  <a:pt x="181845" y="518687"/>
                  <a:pt x="211498" y="491657"/>
                  <a:pt x="242172" y="476320"/>
                </a:cubicBezTo>
                <a:cubicBezTo>
                  <a:pt x="255039" y="469886"/>
                  <a:pt x="268828" y="464353"/>
                  <a:pt x="283115" y="462672"/>
                </a:cubicBezTo>
                <a:cubicBezTo>
                  <a:pt x="346530" y="455211"/>
                  <a:pt x="410494" y="453573"/>
                  <a:pt x="474184" y="449024"/>
                </a:cubicBezTo>
                <a:cubicBezTo>
                  <a:pt x="506526" y="400511"/>
                  <a:pt x="501479" y="424483"/>
                  <a:pt x="501479" y="38078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2483768" y="2345112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483768" y="2777160"/>
            <a:ext cx="208823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339752" y="1985072"/>
            <a:ext cx="0" cy="1728192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2096432" y="1625032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</a:t>
            </a:r>
            <a:r>
              <a:rPr lang="en-US" baseline="30000" dirty="0" smtClean="0">
                <a:solidFill>
                  <a:srgbClr val="0070C0"/>
                </a:solidFill>
              </a:rPr>
              <a:t>2+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411760" y="3065192"/>
            <a:ext cx="1032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Oligomers</a:t>
            </a:r>
            <a:endParaRPr lang="en-US" sz="16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691680" y="5009408"/>
            <a:ext cx="1224136" cy="64807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/>
        </p:nvSpPr>
        <p:spPr>
          <a:xfrm>
            <a:off x="1768525" y="5087749"/>
            <a:ext cx="1071736" cy="49567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rme libre 19"/>
          <p:cNvSpPr/>
          <p:nvPr/>
        </p:nvSpPr>
        <p:spPr>
          <a:xfrm>
            <a:off x="2267744" y="4793384"/>
            <a:ext cx="314460" cy="504056"/>
          </a:xfrm>
          <a:custGeom>
            <a:avLst/>
            <a:gdLst>
              <a:gd name="connsiteX0" fmla="*/ 324058 w 674500"/>
              <a:gd name="connsiteY0" fmla="*/ 353490 h 926696"/>
              <a:gd name="connsiteX1" fmla="*/ 255820 w 674500"/>
              <a:gd name="connsiteY1" fmla="*/ 271604 h 926696"/>
              <a:gd name="connsiteX2" fmla="*/ 228524 w 674500"/>
              <a:gd name="connsiteY2" fmla="*/ 189717 h 926696"/>
              <a:gd name="connsiteX3" fmla="*/ 269467 w 674500"/>
              <a:gd name="connsiteY3" fmla="*/ 66887 h 926696"/>
              <a:gd name="connsiteX4" fmla="*/ 310411 w 674500"/>
              <a:gd name="connsiteY4" fmla="*/ 53239 h 926696"/>
              <a:gd name="connsiteX5" fmla="*/ 365002 w 674500"/>
              <a:gd name="connsiteY5" fmla="*/ 66887 h 926696"/>
              <a:gd name="connsiteX6" fmla="*/ 433240 w 674500"/>
              <a:gd name="connsiteY6" fmla="*/ 148774 h 926696"/>
              <a:gd name="connsiteX7" fmla="*/ 528775 w 674500"/>
              <a:gd name="connsiteY7" fmla="*/ 257956 h 926696"/>
              <a:gd name="connsiteX8" fmla="*/ 556070 w 674500"/>
              <a:gd name="connsiteY8" fmla="*/ 312547 h 926696"/>
              <a:gd name="connsiteX9" fmla="*/ 583366 w 674500"/>
              <a:gd name="connsiteY9" fmla="*/ 353490 h 926696"/>
              <a:gd name="connsiteX10" fmla="*/ 597014 w 674500"/>
              <a:gd name="connsiteY10" fmla="*/ 394433 h 926696"/>
              <a:gd name="connsiteX11" fmla="*/ 637957 w 674500"/>
              <a:gd name="connsiteY11" fmla="*/ 449024 h 926696"/>
              <a:gd name="connsiteX12" fmla="*/ 665252 w 674500"/>
              <a:gd name="connsiteY12" fmla="*/ 489968 h 926696"/>
              <a:gd name="connsiteX13" fmla="*/ 610661 w 674500"/>
              <a:gd name="connsiteY13" fmla="*/ 640093 h 926696"/>
              <a:gd name="connsiteX14" fmla="*/ 569718 w 674500"/>
              <a:gd name="connsiteY14" fmla="*/ 653741 h 926696"/>
              <a:gd name="connsiteX15" fmla="*/ 242172 w 674500"/>
              <a:gd name="connsiteY15" fmla="*/ 640093 h 926696"/>
              <a:gd name="connsiteX16" fmla="*/ 132990 w 674500"/>
              <a:gd name="connsiteY16" fmla="*/ 612798 h 926696"/>
              <a:gd name="connsiteX17" fmla="*/ 92046 w 674500"/>
              <a:gd name="connsiteY17" fmla="*/ 585502 h 926696"/>
              <a:gd name="connsiteX18" fmla="*/ 37455 w 674500"/>
              <a:gd name="connsiteY18" fmla="*/ 503615 h 926696"/>
              <a:gd name="connsiteX19" fmla="*/ 51103 w 674500"/>
              <a:gd name="connsiteY19" fmla="*/ 408081 h 926696"/>
              <a:gd name="connsiteX20" fmla="*/ 160285 w 674500"/>
              <a:gd name="connsiteY20" fmla="*/ 421729 h 926696"/>
              <a:gd name="connsiteX21" fmla="*/ 269467 w 674500"/>
              <a:gd name="connsiteY21" fmla="*/ 449024 h 926696"/>
              <a:gd name="connsiteX22" fmla="*/ 337706 w 674500"/>
              <a:gd name="connsiteY22" fmla="*/ 489968 h 926696"/>
              <a:gd name="connsiteX23" fmla="*/ 433240 w 674500"/>
              <a:gd name="connsiteY23" fmla="*/ 530911 h 926696"/>
              <a:gd name="connsiteX24" fmla="*/ 460536 w 674500"/>
              <a:gd name="connsiteY24" fmla="*/ 571854 h 926696"/>
              <a:gd name="connsiteX25" fmla="*/ 542423 w 674500"/>
              <a:gd name="connsiteY25" fmla="*/ 517263 h 926696"/>
              <a:gd name="connsiteX26" fmla="*/ 542423 w 674500"/>
              <a:gd name="connsiteY26" fmla="*/ 257956 h 926696"/>
              <a:gd name="connsiteX27" fmla="*/ 501479 w 674500"/>
              <a:gd name="connsiteY27" fmla="*/ 271604 h 926696"/>
              <a:gd name="connsiteX28" fmla="*/ 474184 w 674500"/>
              <a:gd name="connsiteY28" fmla="*/ 312547 h 926696"/>
              <a:gd name="connsiteX29" fmla="*/ 419593 w 674500"/>
              <a:gd name="connsiteY29" fmla="*/ 298899 h 926696"/>
              <a:gd name="connsiteX30" fmla="*/ 296763 w 674500"/>
              <a:gd name="connsiteY30" fmla="*/ 189717 h 926696"/>
              <a:gd name="connsiteX31" fmla="*/ 242172 w 674500"/>
              <a:gd name="connsiteY31" fmla="*/ 107830 h 926696"/>
              <a:gd name="connsiteX32" fmla="*/ 214876 w 674500"/>
              <a:gd name="connsiteY32" fmla="*/ 66887 h 926696"/>
              <a:gd name="connsiteX33" fmla="*/ 173933 w 674500"/>
              <a:gd name="connsiteY33" fmla="*/ 162421 h 926696"/>
              <a:gd name="connsiteX34" fmla="*/ 160285 w 674500"/>
              <a:gd name="connsiteY34" fmla="*/ 203365 h 926696"/>
              <a:gd name="connsiteX35" fmla="*/ 132990 w 674500"/>
              <a:gd name="connsiteY35" fmla="*/ 244308 h 926696"/>
              <a:gd name="connsiteX36" fmla="*/ 105694 w 674500"/>
              <a:gd name="connsiteY36" fmla="*/ 339842 h 926696"/>
              <a:gd name="connsiteX37" fmla="*/ 132990 w 674500"/>
              <a:gd name="connsiteY37" fmla="*/ 462672 h 926696"/>
              <a:gd name="connsiteX38" fmla="*/ 283115 w 674500"/>
              <a:gd name="connsiteY38" fmla="*/ 449024 h 926696"/>
              <a:gd name="connsiteX39" fmla="*/ 460536 w 674500"/>
              <a:gd name="connsiteY39" fmla="*/ 462672 h 926696"/>
              <a:gd name="connsiteX40" fmla="*/ 501479 w 674500"/>
              <a:gd name="connsiteY40" fmla="*/ 489968 h 926696"/>
              <a:gd name="connsiteX41" fmla="*/ 556070 w 674500"/>
              <a:gd name="connsiteY41" fmla="*/ 599150 h 926696"/>
              <a:gd name="connsiteX42" fmla="*/ 515127 w 674500"/>
              <a:gd name="connsiteY42" fmla="*/ 885753 h 926696"/>
              <a:gd name="connsiteX43" fmla="*/ 487832 w 674500"/>
              <a:gd name="connsiteY43" fmla="*/ 926696 h 926696"/>
              <a:gd name="connsiteX44" fmla="*/ 392297 w 674500"/>
              <a:gd name="connsiteY44" fmla="*/ 899401 h 926696"/>
              <a:gd name="connsiteX45" fmla="*/ 337706 w 674500"/>
              <a:gd name="connsiteY45" fmla="*/ 844810 h 926696"/>
              <a:gd name="connsiteX46" fmla="*/ 296763 w 674500"/>
              <a:gd name="connsiteY46" fmla="*/ 817514 h 926696"/>
              <a:gd name="connsiteX47" fmla="*/ 201229 w 674500"/>
              <a:gd name="connsiteY47" fmla="*/ 694684 h 926696"/>
              <a:gd name="connsiteX48" fmla="*/ 173933 w 674500"/>
              <a:gd name="connsiteY48" fmla="*/ 640093 h 926696"/>
              <a:gd name="connsiteX49" fmla="*/ 132990 w 674500"/>
              <a:gd name="connsiteY49" fmla="*/ 503615 h 926696"/>
              <a:gd name="connsiteX50" fmla="*/ 173933 w 674500"/>
              <a:gd name="connsiteY50" fmla="*/ 339842 h 926696"/>
              <a:gd name="connsiteX51" fmla="*/ 214876 w 674500"/>
              <a:gd name="connsiteY51" fmla="*/ 312547 h 926696"/>
              <a:gd name="connsiteX52" fmla="*/ 378649 w 674500"/>
              <a:gd name="connsiteY52" fmla="*/ 326195 h 926696"/>
              <a:gd name="connsiteX53" fmla="*/ 460536 w 674500"/>
              <a:gd name="connsiteY53" fmla="*/ 380786 h 926696"/>
              <a:gd name="connsiteX54" fmla="*/ 515127 w 674500"/>
              <a:gd name="connsiteY54" fmla="*/ 367138 h 926696"/>
              <a:gd name="connsiteX55" fmla="*/ 542423 w 674500"/>
              <a:gd name="connsiteY55" fmla="*/ 312547 h 926696"/>
              <a:gd name="connsiteX56" fmla="*/ 556070 w 674500"/>
              <a:gd name="connsiteY56" fmla="*/ 244308 h 926696"/>
              <a:gd name="connsiteX57" fmla="*/ 583366 w 674500"/>
              <a:gd name="connsiteY57" fmla="*/ 148774 h 926696"/>
              <a:gd name="connsiteX58" fmla="*/ 569718 w 674500"/>
              <a:gd name="connsiteY58" fmla="*/ 39592 h 926696"/>
              <a:gd name="connsiteX59" fmla="*/ 405945 w 674500"/>
              <a:gd name="connsiteY59" fmla="*/ 80535 h 926696"/>
              <a:gd name="connsiteX60" fmla="*/ 392297 w 674500"/>
              <a:gd name="connsiteY60" fmla="*/ 121478 h 926696"/>
              <a:gd name="connsiteX61" fmla="*/ 365002 w 674500"/>
              <a:gd name="connsiteY61" fmla="*/ 162421 h 926696"/>
              <a:gd name="connsiteX62" fmla="*/ 378649 w 674500"/>
              <a:gd name="connsiteY62" fmla="*/ 244308 h 926696"/>
              <a:gd name="connsiteX63" fmla="*/ 446888 w 674500"/>
              <a:gd name="connsiteY63" fmla="*/ 367138 h 926696"/>
              <a:gd name="connsiteX64" fmla="*/ 487832 w 674500"/>
              <a:gd name="connsiteY64" fmla="*/ 408081 h 926696"/>
              <a:gd name="connsiteX65" fmla="*/ 556070 w 674500"/>
              <a:gd name="connsiteY65" fmla="*/ 476320 h 926696"/>
              <a:gd name="connsiteX66" fmla="*/ 610661 w 674500"/>
              <a:gd name="connsiteY66" fmla="*/ 558207 h 926696"/>
              <a:gd name="connsiteX67" fmla="*/ 597014 w 674500"/>
              <a:gd name="connsiteY67" fmla="*/ 653741 h 926696"/>
              <a:gd name="connsiteX68" fmla="*/ 556070 w 674500"/>
              <a:gd name="connsiteY68" fmla="*/ 681036 h 926696"/>
              <a:gd name="connsiteX69" fmla="*/ 365002 w 674500"/>
              <a:gd name="connsiteY69" fmla="*/ 749275 h 926696"/>
              <a:gd name="connsiteX70" fmla="*/ 173933 w 674500"/>
              <a:gd name="connsiteY70" fmla="*/ 721980 h 926696"/>
              <a:gd name="connsiteX71" fmla="*/ 132990 w 674500"/>
              <a:gd name="connsiteY71" fmla="*/ 694684 h 926696"/>
              <a:gd name="connsiteX72" fmla="*/ 105694 w 674500"/>
              <a:gd name="connsiteY72" fmla="*/ 653741 h 926696"/>
              <a:gd name="connsiteX73" fmla="*/ 132990 w 674500"/>
              <a:gd name="connsiteY73" fmla="*/ 585502 h 926696"/>
              <a:gd name="connsiteX74" fmla="*/ 160285 w 674500"/>
              <a:gd name="connsiteY74" fmla="*/ 544559 h 926696"/>
              <a:gd name="connsiteX75" fmla="*/ 242172 w 674500"/>
              <a:gd name="connsiteY75" fmla="*/ 476320 h 926696"/>
              <a:gd name="connsiteX76" fmla="*/ 283115 w 674500"/>
              <a:gd name="connsiteY76" fmla="*/ 462672 h 926696"/>
              <a:gd name="connsiteX77" fmla="*/ 474184 w 674500"/>
              <a:gd name="connsiteY77" fmla="*/ 449024 h 926696"/>
              <a:gd name="connsiteX78" fmla="*/ 501479 w 674500"/>
              <a:gd name="connsiteY78" fmla="*/ 380786 h 92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74500" h="926696">
                <a:moveTo>
                  <a:pt x="324058" y="353490"/>
                </a:moveTo>
                <a:cubicBezTo>
                  <a:pt x="298346" y="327778"/>
                  <a:pt x="271021" y="305806"/>
                  <a:pt x="255820" y="271604"/>
                </a:cubicBezTo>
                <a:cubicBezTo>
                  <a:pt x="244135" y="245312"/>
                  <a:pt x="228524" y="189717"/>
                  <a:pt x="228524" y="189717"/>
                </a:cubicBezTo>
                <a:cubicBezTo>
                  <a:pt x="235183" y="149762"/>
                  <a:pt x="232563" y="96410"/>
                  <a:pt x="269467" y="66887"/>
                </a:cubicBezTo>
                <a:cubicBezTo>
                  <a:pt x="280701" y="57900"/>
                  <a:pt x="296763" y="57788"/>
                  <a:pt x="310411" y="53239"/>
                </a:cubicBezTo>
                <a:cubicBezTo>
                  <a:pt x="328608" y="57788"/>
                  <a:pt x="348716" y="57581"/>
                  <a:pt x="365002" y="66887"/>
                </a:cubicBezTo>
                <a:cubicBezTo>
                  <a:pt x="404758" y="89605"/>
                  <a:pt x="406105" y="117116"/>
                  <a:pt x="433240" y="148774"/>
                </a:cubicBezTo>
                <a:cubicBezTo>
                  <a:pt x="491845" y="217147"/>
                  <a:pt x="483060" y="184812"/>
                  <a:pt x="528775" y="257956"/>
                </a:cubicBezTo>
                <a:cubicBezTo>
                  <a:pt x="539558" y="275208"/>
                  <a:pt x="545976" y="294883"/>
                  <a:pt x="556070" y="312547"/>
                </a:cubicBezTo>
                <a:cubicBezTo>
                  <a:pt x="564208" y="326788"/>
                  <a:pt x="576030" y="338819"/>
                  <a:pt x="583366" y="353490"/>
                </a:cubicBezTo>
                <a:cubicBezTo>
                  <a:pt x="589800" y="366357"/>
                  <a:pt x="589877" y="381943"/>
                  <a:pt x="597014" y="394433"/>
                </a:cubicBezTo>
                <a:cubicBezTo>
                  <a:pt x="608299" y="414182"/>
                  <a:pt x="624736" y="430515"/>
                  <a:pt x="637957" y="449024"/>
                </a:cubicBezTo>
                <a:cubicBezTo>
                  <a:pt x="647491" y="462371"/>
                  <a:pt x="656154" y="476320"/>
                  <a:pt x="665252" y="489968"/>
                </a:cubicBezTo>
                <a:cubicBezTo>
                  <a:pt x="654987" y="572091"/>
                  <a:pt x="674500" y="597534"/>
                  <a:pt x="610661" y="640093"/>
                </a:cubicBezTo>
                <a:cubicBezTo>
                  <a:pt x="598691" y="648073"/>
                  <a:pt x="583366" y="649192"/>
                  <a:pt x="569718" y="653741"/>
                </a:cubicBezTo>
                <a:cubicBezTo>
                  <a:pt x="460536" y="649192"/>
                  <a:pt x="350972" y="650293"/>
                  <a:pt x="242172" y="640093"/>
                </a:cubicBezTo>
                <a:cubicBezTo>
                  <a:pt x="204822" y="636591"/>
                  <a:pt x="132990" y="612798"/>
                  <a:pt x="132990" y="612798"/>
                </a:cubicBezTo>
                <a:cubicBezTo>
                  <a:pt x="119342" y="603699"/>
                  <a:pt x="102847" y="597846"/>
                  <a:pt x="92046" y="585502"/>
                </a:cubicBezTo>
                <a:cubicBezTo>
                  <a:pt x="70444" y="560814"/>
                  <a:pt x="37455" y="503615"/>
                  <a:pt x="37455" y="503615"/>
                </a:cubicBezTo>
                <a:cubicBezTo>
                  <a:pt x="29660" y="480230"/>
                  <a:pt x="0" y="423412"/>
                  <a:pt x="51103" y="408081"/>
                </a:cubicBezTo>
                <a:cubicBezTo>
                  <a:pt x="86233" y="397542"/>
                  <a:pt x="124236" y="414970"/>
                  <a:pt x="160285" y="421729"/>
                </a:cubicBezTo>
                <a:cubicBezTo>
                  <a:pt x="197157" y="428642"/>
                  <a:pt x="269467" y="449024"/>
                  <a:pt x="269467" y="449024"/>
                </a:cubicBezTo>
                <a:cubicBezTo>
                  <a:pt x="292213" y="462672"/>
                  <a:pt x="313466" y="479195"/>
                  <a:pt x="337706" y="489968"/>
                </a:cubicBezTo>
                <a:cubicBezTo>
                  <a:pt x="469900" y="548721"/>
                  <a:pt x="322744" y="457245"/>
                  <a:pt x="433240" y="530911"/>
                </a:cubicBezTo>
                <a:cubicBezTo>
                  <a:pt x="442339" y="544559"/>
                  <a:pt x="444975" y="566667"/>
                  <a:pt x="460536" y="571854"/>
                </a:cubicBezTo>
                <a:cubicBezTo>
                  <a:pt x="508607" y="587878"/>
                  <a:pt x="524340" y="544388"/>
                  <a:pt x="542423" y="517263"/>
                </a:cubicBezTo>
                <a:cubicBezTo>
                  <a:pt x="554725" y="431142"/>
                  <a:pt x="574223" y="345406"/>
                  <a:pt x="542423" y="257956"/>
                </a:cubicBezTo>
                <a:cubicBezTo>
                  <a:pt x="537507" y="244436"/>
                  <a:pt x="515127" y="267055"/>
                  <a:pt x="501479" y="271604"/>
                </a:cubicBezTo>
                <a:cubicBezTo>
                  <a:pt x="492381" y="285252"/>
                  <a:pt x="489745" y="307360"/>
                  <a:pt x="474184" y="312547"/>
                </a:cubicBezTo>
                <a:cubicBezTo>
                  <a:pt x="456389" y="318478"/>
                  <a:pt x="436833" y="306288"/>
                  <a:pt x="419593" y="298899"/>
                </a:cubicBezTo>
                <a:cubicBezTo>
                  <a:pt x="381302" y="282489"/>
                  <a:pt x="308416" y="207196"/>
                  <a:pt x="296763" y="189717"/>
                </a:cubicBezTo>
                <a:lnTo>
                  <a:pt x="242172" y="107830"/>
                </a:lnTo>
                <a:lnTo>
                  <a:pt x="214876" y="66887"/>
                </a:lnTo>
                <a:cubicBezTo>
                  <a:pt x="182873" y="162900"/>
                  <a:pt x="224524" y="44377"/>
                  <a:pt x="173933" y="162421"/>
                </a:cubicBezTo>
                <a:cubicBezTo>
                  <a:pt x="168266" y="175644"/>
                  <a:pt x="166719" y="190498"/>
                  <a:pt x="160285" y="203365"/>
                </a:cubicBezTo>
                <a:cubicBezTo>
                  <a:pt x="152950" y="218036"/>
                  <a:pt x="140325" y="229637"/>
                  <a:pt x="132990" y="244308"/>
                </a:cubicBezTo>
                <a:cubicBezTo>
                  <a:pt x="123200" y="263888"/>
                  <a:pt x="110067" y="322349"/>
                  <a:pt x="105694" y="339842"/>
                </a:cubicBezTo>
                <a:cubicBezTo>
                  <a:pt x="114793" y="380785"/>
                  <a:pt x="97270" y="440690"/>
                  <a:pt x="132990" y="462672"/>
                </a:cubicBezTo>
                <a:cubicBezTo>
                  <a:pt x="175784" y="489007"/>
                  <a:pt x="232867" y="449024"/>
                  <a:pt x="283115" y="449024"/>
                </a:cubicBezTo>
                <a:cubicBezTo>
                  <a:pt x="342430" y="449024"/>
                  <a:pt x="401396" y="458123"/>
                  <a:pt x="460536" y="462672"/>
                </a:cubicBezTo>
                <a:cubicBezTo>
                  <a:pt x="474184" y="471771"/>
                  <a:pt x="492073" y="476530"/>
                  <a:pt x="501479" y="489968"/>
                </a:cubicBezTo>
                <a:cubicBezTo>
                  <a:pt x="524813" y="523302"/>
                  <a:pt x="556070" y="599150"/>
                  <a:pt x="556070" y="599150"/>
                </a:cubicBezTo>
                <a:cubicBezTo>
                  <a:pt x="540509" y="832574"/>
                  <a:pt x="564050" y="738986"/>
                  <a:pt x="515127" y="885753"/>
                </a:cubicBezTo>
                <a:cubicBezTo>
                  <a:pt x="509940" y="901314"/>
                  <a:pt x="496930" y="913048"/>
                  <a:pt x="487832" y="926696"/>
                </a:cubicBezTo>
                <a:cubicBezTo>
                  <a:pt x="482127" y="925270"/>
                  <a:pt x="402838" y="906930"/>
                  <a:pt x="392297" y="899401"/>
                </a:cubicBezTo>
                <a:cubicBezTo>
                  <a:pt x="371356" y="884443"/>
                  <a:pt x="357245" y="861558"/>
                  <a:pt x="337706" y="844810"/>
                </a:cubicBezTo>
                <a:cubicBezTo>
                  <a:pt x="325252" y="834135"/>
                  <a:pt x="307797" y="829651"/>
                  <a:pt x="296763" y="817514"/>
                </a:cubicBezTo>
                <a:cubicBezTo>
                  <a:pt x="261872" y="779134"/>
                  <a:pt x="233074" y="735627"/>
                  <a:pt x="201229" y="694684"/>
                </a:cubicBezTo>
                <a:cubicBezTo>
                  <a:pt x="188738" y="678625"/>
                  <a:pt x="181489" y="658983"/>
                  <a:pt x="173933" y="640093"/>
                </a:cubicBezTo>
                <a:cubicBezTo>
                  <a:pt x="151783" y="584718"/>
                  <a:pt x="146395" y="557235"/>
                  <a:pt x="132990" y="503615"/>
                </a:cubicBezTo>
                <a:cubicBezTo>
                  <a:pt x="140577" y="435330"/>
                  <a:pt x="126922" y="386854"/>
                  <a:pt x="173933" y="339842"/>
                </a:cubicBezTo>
                <a:cubicBezTo>
                  <a:pt x="185531" y="328244"/>
                  <a:pt x="201228" y="321645"/>
                  <a:pt x="214876" y="312547"/>
                </a:cubicBezTo>
                <a:cubicBezTo>
                  <a:pt x="269467" y="317096"/>
                  <a:pt x="325867" y="311533"/>
                  <a:pt x="378649" y="326195"/>
                </a:cubicBezTo>
                <a:cubicBezTo>
                  <a:pt x="410257" y="334975"/>
                  <a:pt x="460536" y="380786"/>
                  <a:pt x="460536" y="380786"/>
                </a:cubicBezTo>
                <a:cubicBezTo>
                  <a:pt x="478733" y="376237"/>
                  <a:pt x="500717" y="379146"/>
                  <a:pt x="515127" y="367138"/>
                </a:cubicBezTo>
                <a:cubicBezTo>
                  <a:pt x="530756" y="354114"/>
                  <a:pt x="535989" y="331848"/>
                  <a:pt x="542423" y="312547"/>
                </a:cubicBezTo>
                <a:cubicBezTo>
                  <a:pt x="549758" y="290541"/>
                  <a:pt x="551038" y="266952"/>
                  <a:pt x="556070" y="244308"/>
                </a:cubicBezTo>
                <a:cubicBezTo>
                  <a:pt x="567494" y="192901"/>
                  <a:pt x="568169" y="194365"/>
                  <a:pt x="583366" y="148774"/>
                </a:cubicBezTo>
                <a:cubicBezTo>
                  <a:pt x="578817" y="112380"/>
                  <a:pt x="599765" y="60625"/>
                  <a:pt x="569718" y="39592"/>
                </a:cubicBezTo>
                <a:cubicBezTo>
                  <a:pt x="513159" y="0"/>
                  <a:pt x="448286" y="52307"/>
                  <a:pt x="405945" y="80535"/>
                </a:cubicBezTo>
                <a:cubicBezTo>
                  <a:pt x="401396" y="94183"/>
                  <a:pt x="398731" y="108611"/>
                  <a:pt x="392297" y="121478"/>
                </a:cubicBezTo>
                <a:cubicBezTo>
                  <a:pt x="384962" y="136149"/>
                  <a:pt x="366813" y="146119"/>
                  <a:pt x="365002" y="162421"/>
                </a:cubicBezTo>
                <a:cubicBezTo>
                  <a:pt x="361946" y="189924"/>
                  <a:pt x="372646" y="217295"/>
                  <a:pt x="378649" y="244308"/>
                </a:cubicBezTo>
                <a:cubicBezTo>
                  <a:pt x="390659" y="298355"/>
                  <a:pt x="411709" y="314369"/>
                  <a:pt x="446888" y="367138"/>
                </a:cubicBezTo>
                <a:cubicBezTo>
                  <a:pt x="457594" y="383197"/>
                  <a:pt x="475476" y="393254"/>
                  <a:pt x="487832" y="408081"/>
                </a:cubicBezTo>
                <a:cubicBezTo>
                  <a:pt x="544700" y="476322"/>
                  <a:pt x="481005" y="426275"/>
                  <a:pt x="556070" y="476320"/>
                </a:cubicBezTo>
                <a:cubicBezTo>
                  <a:pt x="574267" y="503616"/>
                  <a:pt x="615300" y="525731"/>
                  <a:pt x="610661" y="558207"/>
                </a:cubicBezTo>
                <a:cubicBezTo>
                  <a:pt x="606112" y="590052"/>
                  <a:pt x="610079" y="624346"/>
                  <a:pt x="597014" y="653741"/>
                </a:cubicBezTo>
                <a:cubicBezTo>
                  <a:pt x="590352" y="668730"/>
                  <a:pt x="570470" y="673182"/>
                  <a:pt x="556070" y="681036"/>
                </a:cubicBezTo>
                <a:cubicBezTo>
                  <a:pt x="438208" y="745324"/>
                  <a:pt x="476095" y="730759"/>
                  <a:pt x="365002" y="749275"/>
                </a:cubicBezTo>
                <a:cubicBezTo>
                  <a:pt x="326661" y="745789"/>
                  <a:pt x="226441" y="748234"/>
                  <a:pt x="173933" y="721980"/>
                </a:cubicBezTo>
                <a:cubicBezTo>
                  <a:pt x="159262" y="714645"/>
                  <a:pt x="146638" y="703783"/>
                  <a:pt x="132990" y="694684"/>
                </a:cubicBezTo>
                <a:cubicBezTo>
                  <a:pt x="123891" y="681036"/>
                  <a:pt x="105694" y="670144"/>
                  <a:pt x="105694" y="653741"/>
                </a:cubicBezTo>
                <a:cubicBezTo>
                  <a:pt x="105694" y="629242"/>
                  <a:pt x="122034" y="607414"/>
                  <a:pt x="132990" y="585502"/>
                </a:cubicBezTo>
                <a:cubicBezTo>
                  <a:pt x="140325" y="570831"/>
                  <a:pt x="149784" y="557160"/>
                  <a:pt x="160285" y="544559"/>
                </a:cubicBezTo>
                <a:cubicBezTo>
                  <a:pt x="181845" y="518687"/>
                  <a:pt x="211498" y="491657"/>
                  <a:pt x="242172" y="476320"/>
                </a:cubicBezTo>
                <a:cubicBezTo>
                  <a:pt x="255039" y="469886"/>
                  <a:pt x="268828" y="464353"/>
                  <a:pt x="283115" y="462672"/>
                </a:cubicBezTo>
                <a:cubicBezTo>
                  <a:pt x="346530" y="455211"/>
                  <a:pt x="410494" y="453573"/>
                  <a:pt x="474184" y="449024"/>
                </a:cubicBezTo>
                <a:cubicBezTo>
                  <a:pt x="506526" y="400511"/>
                  <a:pt x="501479" y="424483"/>
                  <a:pt x="501479" y="380786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026292" y="521614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Ca</a:t>
            </a:r>
            <a:r>
              <a:rPr lang="en-US" baseline="30000" dirty="0" smtClean="0">
                <a:solidFill>
                  <a:srgbClr val="0070C0"/>
                </a:solidFill>
              </a:rPr>
              <a:t>2+</a:t>
            </a:r>
            <a:endParaRPr lang="en-US" baseline="30000" dirty="0">
              <a:solidFill>
                <a:srgbClr val="0070C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2285160" y="4629608"/>
            <a:ext cx="0" cy="6120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2905016" y="2372408"/>
            <a:ext cx="21511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Cytoplasmic membrane</a:t>
            </a:r>
            <a:endParaRPr lang="en-US" sz="16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007008" y="3703972"/>
            <a:ext cx="7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Influx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825816" y="4289328"/>
            <a:ext cx="9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Leakage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0" name="Accolade fermante 29"/>
          <p:cNvSpPr/>
          <p:nvPr/>
        </p:nvSpPr>
        <p:spPr>
          <a:xfrm>
            <a:off x="2771800" y="3713264"/>
            <a:ext cx="360040" cy="936104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ZoneTexte 30"/>
          <p:cNvSpPr txBox="1"/>
          <p:nvPr/>
        </p:nvSpPr>
        <p:spPr>
          <a:xfrm>
            <a:off x="3131840" y="3992004"/>
            <a:ext cx="1549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[Ca</a:t>
            </a:r>
            <a:r>
              <a:rPr lang="en-US" baseline="30000" dirty="0" smtClean="0">
                <a:solidFill>
                  <a:srgbClr val="0070C0"/>
                </a:solidFill>
              </a:rPr>
              <a:t>2+</a:t>
            </a:r>
            <a:r>
              <a:rPr lang="en-US" dirty="0" smtClean="0">
                <a:solidFill>
                  <a:srgbClr val="0070C0"/>
                </a:solidFill>
              </a:rPr>
              <a:t>] increase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3" name="Connecteur droit avec flèche 32"/>
          <p:cNvCxnSpPr/>
          <p:nvPr/>
        </p:nvCxnSpPr>
        <p:spPr>
          <a:xfrm flipV="1">
            <a:off x="4706136" y="3497240"/>
            <a:ext cx="657952" cy="69278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1979712" y="5612768"/>
            <a:ext cx="21411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Intracellular membrane</a:t>
            </a:r>
          </a:p>
          <a:p>
            <a:r>
              <a:rPr lang="en-US" sz="1600" dirty="0" smtClean="0"/>
              <a:t>(e.g. mitochondria, ER)</a:t>
            </a:r>
            <a:endParaRPr lang="en-US" sz="1600" dirty="0"/>
          </a:p>
        </p:txBody>
      </p:sp>
      <p:sp>
        <p:nvSpPr>
          <p:cNvPr id="35" name="ZoneTexte 34"/>
          <p:cNvSpPr txBox="1"/>
          <p:nvPr/>
        </p:nvSpPr>
        <p:spPr>
          <a:xfrm>
            <a:off x="5354208" y="3281216"/>
            <a:ext cx="3344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Oxidative stress + ROS production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7026493" y="3726912"/>
            <a:ext cx="0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5967453" y="4217320"/>
            <a:ext cx="211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Cytochrom</a:t>
            </a:r>
            <a:r>
              <a:rPr lang="en-US" dirty="0" smtClean="0">
                <a:solidFill>
                  <a:srgbClr val="0070C0"/>
                </a:solidFill>
              </a:rPr>
              <a:t> C release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7026493" y="4725732"/>
            <a:ext cx="0" cy="43204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6470924" y="5216140"/>
            <a:ext cx="111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Apoptosis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0" y="616530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Glabe</a:t>
            </a:r>
            <a:r>
              <a:rPr lang="en-US" sz="1400" dirty="0" smtClean="0"/>
              <a:t>, 2006, Neurobiology of aging; </a:t>
            </a:r>
            <a:r>
              <a:rPr lang="en-US" sz="1400" dirty="0" err="1" smtClean="0"/>
              <a:t>Guo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2009, Handbook of Neurochemistry and Molecular Neurobiology; </a:t>
            </a:r>
            <a:r>
              <a:rPr lang="en-US" sz="1400" dirty="0" err="1" smtClean="0"/>
              <a:t>Frändrich</a:t>
            </a:r>
            <a:r>
              <a:rPr lang="en-US" sz="1400" dirty="0" smtClean="0"/>
              <a:t> 2012, JMB ; </a:t>
            </a:r>
            <a:r>
              <a:rPr lang="en-US" sz="1400" dirty="0" err="1" smtClean="0"/>
              <a:t>Campioni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2010, N Chemical Bio; Hands and </a:t>
            </a:r>
            <a:r>
              <a:rPr lang="en-US" sz="1400" dirty="0" err="1" smtClean="0"/>
              <a:t>Wyttenbach</a:t>
            </a:r>
            <a:r>
              <a:rPr lang="en-US" sz="1400" dirty="0" smtClean="0"/>
              <a:t>, 2010, </a:t>
            </a:r>
            <a:r>
              <a:rPr lang="en-US" sz="1400" dirty="0" err="1" smtClean="0"/>
              <a:t>Acta</a:t>
            </a:r>
            <a:r>
              <a:rPr lang="en-US" sz="1400" dirty="0" smtClean="0"/>
              <a:t> </a:t>
            </a:r>
            <a:r>
              <a:rPr lang="en-US" sz="1400" dirty="0" err="1" smtClean="0"/>
              <a:t>Neuropathol</a:t>
            </a:r>
            <a:r>
              <a:rPr lang="en-US" sz="1400" dirty="0" smtClean="0"/>
              <a:t>; Cerf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2009, </a:t>
            </a:r>
            <a:r>
              <a:rPr lang="en-US" sz="1400" dirty="0" err="1" smtClean="0"/>
              <a:t>Biochem</a:t>
            </a:r>
            <a:r>
              <a:rPr lang="en-US" sz="1400" dirty="0" smtClean="0"/>
              <a:t>. J.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Example: Neurotoxicity of A</a:t>
            </a:r>
            <a:r>
              <a:rPr lang="el-GR" sz="3600" dirty="0" smtClean="0"/>
              <a:t>β</a:t>
            </a:r>
            <a:r>
              <a:rPr lang="fr-BE" sz="3600" dirty="0" smtClean="0"/>
              <a:t> oligomers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3413" r="51642"/>
          <a:stretch>
            <a:fillRect/>
          </a:stretch>
        </p:blipFill>
        <p:spPr bwMode="auto">
          <a:xfrm>
            <a:off x="0" y="1412776"/>
            <a:ext cx="4716016" cy="36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1052736"/>
            <a:ext cx="30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1) Interaction with cell surface</a:t>
            </a:r>
            <a:endParaRPr lang="en-US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51944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ym typeface="Wingdings" pitchFamily="2" charset="2"/>
              </a:rPr>
              <a:t>Kayed</a:t>
            </a:r>
            <a:r>
              <a:rPr lang="fr-BE" sz="1600" dirty="0" smtClean="0">
                <a:sym typeface="Wingdings" pitchFamily="2" charset="2"/>
              </a:rPr>
              <a:t> and Reeves, 2013, Journal of AD</a:t>
            </a:r>
            <a:endParaRPr lang="fr-B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Example: Neurotoxicity of A</a:t>
            </a:r>
            <a:r>
              <a:rPr lang="el-GR" sz="3600" dirty="0" smtClean="0"/>
              <a:t>β</a:t>
            </a:r>
            <a:r>
              <a:rPr lang="fr-BE" sz="3600" dirty="0" smtClean="0"/>
              <a:t> oligomers</a:t>
            </a:r>
            <a:endParaRPr lang="en-US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3413" r="51642"/>
          <a:stretch>
            <a:fillRect/>
          </a:stretch>
        </p:blipFill>
        <p:spPr bwMode="auto">
          <a:xfrm>
            <a:off x="0" y="1412776"/>
            <a:ext cx="4716016" cy="36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1052736"/>
            <a:ext cx="30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Interaction with cell surface</a:t>
            </a:r>
            <a:endParaRPr lang="en-US" dirty="0"/>
          </a:p>
        </p:txBody>
      </p:sp>
      <p:sp>
        <p:nvSpPr>
          <p:cNvPr id="9" name="ZoneTexte 8"/>
          <p:cNvSpPr txBox="1"/>
          <p:nvPr/>
        </p:nvSpPr>
        <p:spPr>
          <a:xfrm>
            <a:off x="1403648" y="1844824"/>
            <a:ext cx="4909998" cy="5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2) Aberrant Interaction with membrane receptors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17476" r="25171" b="53984"/>
          <a:stretch>
            <a:fillRect/>
          </a:stretch>
        </p:blipFill>
        <p:spPr bwMode="auto">
          <a:xfrm>
            <a:off x="1403649" y="2379344"/>
            <a:ext cx="5256584" cy="33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651944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ym typeface="Wingdings" pitchFamily="2" charset="2"/>
              </a:rPr>
              <a:t>Kayed</a:t>
            </a:r>
            <a:r>
              <a:rPr lang="fr-BE" sz="1600" dirty="0" smtClean="0">
                <a:sym typeface="Wingdings" pitchFamily="2" charset="2"/>
              </a:rPr>
              <a:t> and Reeves, 2013, Journal of AD</a:t>
            </a:r>
            <a:endParaRPr lang="fr-B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53413" r="51642"/>
          <a:stretch>
            <a:fillRect/>
          </a:stretch>
        </p:blipFill>
        <p:spPr bwMode="auto">
          <a:xfrm>
            <a:off x="0" y="1412776"/>
            <a:ext cx="4716016" cy="36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1052736"/>
            <a:ext cx="3077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1) Interaction with cell surface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403648" y="1844824"/>
            <a:ext cx="4829399" cy="5400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2) Aberrant Interaction with membrane receptors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17476" r="25171" b="53984"/>
          <a:stretch>
            <a:fillRect/>
          </a:stretch>
        </p:blipFill>
        <p:spPr bwMode="auto">
          <a:xfrm>
            <a:off x="1403649" y="2379344"/>
            <a:ext cx="5256584" cy="33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89248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Example: Neurotoxicity of A</a:t>
            </a:r>
            <a:r>
              <a:rPr lang="el-GR" sz="3600" dirty="0" smtClean="0"/>
              <a:t>β</a:t>
            </a:r>
            <a:r>
              <a:rPr lang="fr-BE" sz="3600" dirty="0" smtClean="0"/>
              <a:t> oligomers</a:t>
            </a:r>
            <a:endParaRPr lang="en-US" sz="3600" dirty="0"/>
          </a:p>
        </p:txBody>
      </p:sp>
      <p:sp>
        <p:nvSpPr>
          <p:cNvPr id="10" name="ZoneTexte 9"/>
          <p:cNvSpPr txBox="1"/>
          <p:nvPr/>
        </p:nvSpPr>
        <p:spPr>
          <a:xfrm>
            <a:off x="3635896" y="2522310"/>
            <a:ext cx="4176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3) Intracellular actions</a:t>
            </a:r>
          </a:p>
          <a:p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51471" t="53628"/>
          <a:stretch>
            <a:fillRect/>
          </a:stretch>
        </p:blipFill>
        <p:spPr bwMode="auto">
          <a:xfrm>
            <a:off x="3707904" y="3111909"/>
            <a:ext cx="4320480" cy="328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6519446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err="1" smtClean="0">
                <a:sym typeface="Wingdings" pitchFamily="2" charset="2"/>
              </a:rPr>
              <a:t>Kayed</a:t>
            </a:r>
            <a:r>
              <a:rPr lang="fr-BE" sz="1600" dirty="0" smtClean="0">
                <a:sym typeface="Wingdings" pitchFamily="2" charset="2"/>
              </a:rPr>
              <a:t> and Reeves, 2013, Journal of AD</a:t>
            </a:r>
            <a:endParaRPr lang="fr-BE" sz="1600" dirty="0"/>
          </a:p>
        </p:txBody>
      </p:sp>
      <p:sp>
        <p:nvSpPr>
          <p:cNvPr id="11" name="Accolade fermante 10"/>
          <p:cNvSpPr/>
          <p:nvPr/>
        </p:nvSpPr>
        <p:spPr>
          <a:xfrm>
            <a:off x="7681992" y="3528304"/>
            <a:ext cx="288032" cy="86409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7681992" y="360031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Neuronal receptors</a:t>
            </a:r>
            <a:endParaRPr lang="en-US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664010" y="4962948"/>
            <a:ext cx="26847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Impairs their </a:t>
            </a:r>
            <a:r>
              <a:rPr lang="en-US" sz="1400" dirty="0" err="1" smtClean="0"/>
              <a:t>endocytic</a:t>
            </a:r>
            <a:r>
              <a:rPr lang="en-US" sz="1400" dirty="0" smtClean="0"/>
              <a:t> trafficking:</a:t>
            </a:r>
          </a:p>
          <a:p>
            <a:pPr algn="ctr"/>
            <a:r>
              <a:rPr lang="en-US" sz="1400" dirty="0" smtClean="0"/>
              <a:t>Synaptic dysfunction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5220072" y="5503584"/>
            <a:ext cx="1296144" cy="43204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340768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/>
            <a:r>
              <a:rPr lang="en-US" sz="3600" b="1" dirty="0" smtClean="0"/>
              <a:t>4) Strategies to interfere with the toxicity associated with oligomers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Therapeutic strategies targeting oligomerization</a:t>
            </a:r>
            <a:endParaRPr lang="en-US" sz="3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971600" y="1268760"/>
            <a:ext cx="782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Stabilization of the native conformer </a:t>
            </a:r>
            <a:r>
              <a:rPr lang="en-US" dirty="0" smtClean="0"/>
              <a:t>(e.g. chaperones induction: Hsp70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l-GR" dirty="0" smtClean="0"/>
              <a:t>α</a:t>
            </a:r>
            <a:r>
              <a:rPr lang="fr-BE" dirty="0" smtClean="0"/>
              <a:t>-</a:t>
            </a:r>
            <a:r>
              <a:rPr lang="fr-BE" dirty="0" err="1" smtClean="0"/>
              <a:t>syn</a:t>
            </a:r>
            <a:r>
              <a:rPr lang="fr-BE" dirty="0" smtClean="0"/>
              <a:t>)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4310656" y="1636336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112656" y="2010024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3485768" y="2033552"/>
            <a:ext cx="167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Oligomerization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6577607"/>
            <a:ext cx="5235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</a:t>
            </a:r>
            <a:r>
              <a:rPr lang="en-US" sz="1400" dirty="0" err="1" smtClean="0"/>
              <a:t>Lotz</a:t>
            </a:r>
            <a:r>
              <a:rPr lang="en-US" sz="1400" dirty="0" smtClean="0"/>
              <a:t> and </a:t>
            </a:r>
            <a:r>
              <a:rPr lang="en-US" sz="1400" dirty="0" err="1" smtClean="0"/>
              <a:t>Legleiter</a:t>
            </a:r>
            <a:r>
              <a:rPr lang="en-US" sz="1400" dirty="0" smtClean="0"/>
              <a:t>, 2013, J Mol Med</a:t>
            </a:r>
          </a:p>
          <a:p>
            <a:endParaRPr lang="en-US" sz="1400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251520" y="1196752"/>
            <a:ext cx="0" cy="29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251520" y="148478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71600" y="1268760"/>
            <a:ext cx="368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Stabilization of the native conformer</a:t>
            </a:r>
            <a:endParaRPr lang="fr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Prevalence of Neurodegenerative Diseases (ND)</a:t>
            </a:r>
            <a:endParaRPr lang="en-US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215516" y="112474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Alzheimer’s and Parkinson’s diseases are respectively the 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and 14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cause of death in 2010 in USA</a:t>
            </a:r>
            <a:endParaRPr lang="en-US" sz="20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550223"/>
            <a:ext cx="1914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Shery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2010, NVSS</a:t>
            </a:r>
            <a:endParaRPr lang="en-US" sz="1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323528" y="2020739"/>
          <a:ext cx="1728196" cy="2088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6"/>
              </a:tblGrid>
              <a:tr h="47206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Cause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of death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Heart diseases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Cancer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Accidents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Alzheimer’s disease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32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Parkinson’s disease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9552" y="2564904"/>
            <a:ext cx="122413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9552" y="2884000"/>
            <a:ext cx="1224136" cy="2160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552" y="3212976"/>
            <a:ext cx="1224136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9184" y="3528304"/>
            <a:ext cx="1512000" cy="2160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5536" y="3847400"/>
            <a:ext cx="1512000" cy="21602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e 68"/>
          <p:cNvGrpSpPr/>
          <p:nvPr/>
        </p:nvGrpSpPr>
        <p:grpSpPr>
          <a:xfrm>
            <a:off x="2339753" y="1957776"/>
            <a:ext cx="6021984" cy="3364837"/>
            <a:chOff x="2937303" y="2922997"/>
            <a:chExt cx="6021984" cy="3364837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3779912" y="3140968"/>
              <a:ext cx="4896544" cy="3600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3779912" y="3501008"/>
              <a:ext cx="4896544" cy="7200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3779912" y="3933056"/>
              <a:ext cx="4896544" cy="72008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orme libre 23"/>
            <p:cNvSpPr/>
            <p:nvPr/>
          </p:nvSpPr>
          <p:spPr>
            <a:xfrm>
              <a:off x="3807725" y="4626591"/>
              <a:ext cx="4858603" cy="434454"/>
            </a:xfrm>
            <a:custGeom>
              <a:avLst/>
              <a:gdLst>
                <a:gd name="connsiteX0" fmla="*/ 0 w 4858603"/>
                <a:gd name="connsiteY0" fmla="*/ 354842 h 434454"/>
                <a:gd name="connsiteX1" fmla="*/ 2292824 w 4858603"/>
                <a:gd name="connsiteY1" fmla="*/ 395785 h 434454"/>
                <a:gd name="connsiteX2" fmla="*/ 3425588 w 4858603"/>
                <a:gd name="connsiteY2" fmla="*/ 122830 h 434454"/>
                <a:gd name="connsiteX3" fmla="*/ 4858603 w 4858603"/>
                <a:gd name="connsiteY3" fmla="*/ 0 h 434454"/>
                <a:gd name="connsiteX4" fmla="*/ 4858603 w 4858603"/>
                <a:gd name="connsiteY4" fmla="*/ 0 h 434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8603" h="434454">
                  <a:moveTo>
                    <a:pt x="0" y="354842"/>
                  </a:moveTo>
                  <a:cubicBezTo>
                    <a:pt x="860946" y="394648"/>
                    <a:pt x="1721893" y="434454"/>
                    <a:pt x="2292824" y="395785"/>
                  </a:cubicBezTo>
                  <a:cubicBezTo>
                    <a:pt x="2863755" y="357116"/>
                    <a:pt x="2997958" y="188794"/>
                    <a:pt x="3425588" y="122830"/>
                  </a:cubicBezTo>
                  <a:cubicBezTo>
                    <a:pt x="3853218" y="56866"/>
                    <a:pt x="4858603" y="0"/>
                    <a:pt x="4858603" y="0"/>
                  </a:cubicBezTo>
                  <a:lnTo>
                    <a:pt x="4858603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orme libre 24"/>
            <p:cNvSpPr/>
            <p:nvPr/>
          </p:nvSpPr>
          <p:spPr>
            <a:xfrm>
              <a:off x="5841243" y="4149080"/>
              <a:ext cx="2835214" cy="1528389"/>
            </a:xfrm>
            <a:custGeom>
              <a:avLst/>
              <a:gdLst>
                <a:gd name="connsiteX0" fmla="*/ 0 w 3264089"/>
                <a:gd name="connsiteY0" fmla="*/ 1614985 h 1614985"/>
                <a:gd name="connsiteX1" fmla="*/ 504967 w 3264089"/>
                <a:gd name="connsiteY1" fmla="*/ 700585 h 1614985"/>
                <a:gd name="connsiteX2" fmla="*/ 2825086 w 3264089"/>
                <a:gd name="connsiteY2" fmla="*/ 113731 h 1614985"/>
                <a:gd name="connsiteX3" fmla="*/ 3138985 w 3264089"/>
                <a:gd name="connsiteY3" fmla="*/ 18197 h 161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4089" h="1614985">
                  <a:moveTo>
                    <a:pt x="0" y="1614985"/>
                  </a:moveTo>
                  <a:cubicBezTo>
                    <a:pt x="17059" y="1282889"/>
                    <a:pt x="34119" y="950794"/>
                    <a:pt x="504967" y="700585"/>
                  </a:cubicBezTo>
                  <a:cubicBezTo>
                    <a:pt x="975815" y="450376"/>
                    <a:pt x="2386083" y="227462"/>
                    <a:pt x="2825086" y="113731"/>
                  </a:cubicBezTo>
                  <a:cubicBezTo>
                    <a:pt x="3264089" y="0"/>
                    <a:pt x="3201537" y="9098"/>
                    <a:pt x="3138985" y="18197"/>
                  </a:cubicBezTo>
                </a:path>
              </a:pathLst>
            </a:cu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Connecteur droit 31"/>
            <p:cNvCxnSpPr/>
            <p:nvPr/>
          </p:nvCxnSpPr>
          <p:spPr>
            <a:xfrm>
              <a:off x="3707904" y="3004267"/>
              <a:ext cx="0" cy="26642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3707904" y="5661248"/>
              <a:ext cx="511256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 rot="16200000">
              <a:off x="1756434" y="4103866"/>
              <a:ext cx="270029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Rate per 100 000 U.S. std pop.</a:t>
              </a:r>
              <a:endParaRPr lang="en-US" sz="1600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084168" y="5949280"/>
              <a:ext cx="541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Year</a:t>
              </a:r>
              <a:endParaRPr lang="en-US" sz="1600" dirty="0"/>
            </a:p>
          </p:txBody>
        </p:sp>
        <p:grpSp>
          <p:nvGrpSpPr>
            <p:cNvPr id="45" name="Groupe 44"/>
            <p:cNvGrpSpPr/>
            <p:nvPr/>
          </p:nvGrpSpPr>
          <p:grpSpPr>
            <a:xfrm>
              <a:off x="3967818" y="5661248"/>
              <a:ext cx="1424388" cy="144016"/>
              <a:chOff x="3967818" y="6020146"/>
              <a:chExt cx="1424388" cy="144016"/>
            </a:xfrm>
          </p:grpSpPr>
          <p:cxnSp>
            <p:nvCxnSpPr>
              <p:cNvPr id="41" name="Connecteur droit 40"/>
              <p:cNvCxnSpPr/>
              <p:nvPr/>
            </p:nvCxnSpPr>
            <p:spPr>
              <a:xfrm>
                <a:off x="3967818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4442614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4917410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5392206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e 45"/>
            <p:cNvGrpSpPr/>
            <p:nvPr/>
          </p:nvGrpSpPr>
          <p:grpSpPr>
            <a:xfrm>
              <a:off x="5860829" y="5662390"/>
              <a:ext cx="1424388" cy="144016"/>
              <a:chOff x="3967818" y="6020146"/>
              <a:chExt cx="1424388" cy="144016"/>
            </a:xfrm>
          </p:grpSpPr>
          <p:cxnSp>
            <p:nvCxnSpPr>
              <p:cNvPr id="47" name="Connecteur droit 46"/>
              <p:cNvCxnSpPr/>
              <p:nvPr/>
            </p:nvCxnSpPr>
            <p:spPr>
              <a:xfrm>
                <a:off x="3967818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>
                <a:off x="4442614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4917410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5392206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e 50"/>
            <p:cNvGrpSpPr/>
            <p:nvPr/>
          </p:nvGrpSpPr>
          <p:grpSpPr>
            <a:xfrm>
              <a:off x="7762297" y="5662390"/>
              <a:ext cx="942277" cy="144016"/>
              <a:chOff x="3967818" y="6020146"/>
              <a:chExt cx="942277" cy="144016"/>
            </a:xfrm>
          </p:grpSpPr>
          <p:cxnSp>
            <p:nvCxnSpPr>
              <p:cNvPr id="52" name="Connecteur droit 51"/>
              <p:cNvCxnSpPr/>
              <p:nvPr/>
            </p:nvCxnSpPr>
            <p:spPr>
              <a:xfrm>
                <a:off x="3967818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4442614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4910095" y="6020146"/>
                <a:ext cx="0" cy="14401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ZoneTexte 55"/>
            <p:cNvSpPr txBox="1"/>
            <p:nvPr/>
          </p:nvSpPr>
          <p:spPr>
            <a:xfrm>
              <a:off x="3715219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1960</a:t>
              </a:r>
              <a:endParaRPr lang="en-US" sz="120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195216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1965</a:t>
              </a:r>
              <a:endParaRPr lang="en-US" sz="1200" dirty="0"/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665953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1970</a:t>
              </a:r>
              <a:endParaRPr lang="en-US" sz="1200" dirty="0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5145950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1975</a:t>
              </a:r>
              <a:endParaRPr lang="en-US" sz="1200" dirty="0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616687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1980</a:t>
              </a:r>
              <a:endParaRPr lang="en-US" sz="1200" dirty="0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6096684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1985</a:t>
              </a:r>
              <a:endParaRPr lang="en-US" sz="1200" dirty="0"/>
            </a:p>
          </p:txBody>
        </p:sp>
        <p:sp>
          <p:nvSpPr>
            <p:cNvPr id="62" name="ZoneTexte 61"/>
            <p:cNvSpPr txBox="1"/>
            <p:nvPr/>
          </p:nvSpPr>
          <p:spPr>
            <a:xfrm>
              <a:off x="6567421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1990</a:t>
              </a:r>
              <a:endParaRPr lang="en-US" sz="1200" dirty="0"/>
            </a:p>
          </p:txBody>
        </p:sp>
        <p:sp>
          <p:nvSpPr>
            <p:cNvPr id="63" name="ZoneTexte 62"/>
            <p:cNvSpPr txBox="1"/>
            <p:nvPr/>
          </p:nvSpPr>
          <p:spPr>
            <a:xfrm>
              <a:off x="7047418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1995</a:t>
              </a:r>
              <a:endParaRPr lang="en-US" sz="1200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7509698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2000</a:t>
              </a:r>
              <a:endParaRPr lang="en-US" sz="1200" dirty="0"/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7989695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2005</a:t>
              </a:r>
              <a:endParaRPr lang="en-US" sz="1200" dirty="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8460432" y="573439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2010</a:t>
              </a:r>
              <a:endParaRPr lang="en-US" sz="1200" dirty="0"/>
            </a:p>
          </p:txBody>
        </p:sp>
      </p:grpSp>
      <p:sp>
        <p:nvSpPr>
          <p:cNvPr id="70" name="ZoneTexte 69"/>
          <p:cNvSpPr txBox="1"/>
          <p:nvPr/>
        </p:nvSpPr>
        <p:spPr>
          <a:xfrm>
            <a:off x="1856160" y="5651956"/>
            <a:ext cx="552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More and more deaths due to ND and still no treatment</a:t>
            </a:r>
            <a:endParaRPr lang="en-US" b="1" dirty="0"/>
          </a:p>
        </p:txBody>
      </p:sp>
      <p:sp>
        <p:nvSpPr>
          <p:cNvPr id="68" name="ZoneTexte 67"/>
          <p:cNvSpPr txBox="1"/>
          <p:nvPr/>
        </p:nvSpPr>
        <p:spPr>
          <a:xfrm>
            <a:off x="2787351" y="4512888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0.1</a:t>
            </a:r>
            <a:endParaRPr lang="en-US" sz="1200" dirty="0"/>
          </a:p>
        </p:txBody>
      </p:sp>
      <p:sp>
        <p:nvSpPr>
          <p:cNvPr id="71" name="ZoneTexte 70"/>
          <p:cNvSpPr txBox="1"/>
          <p:nvPr/>
        </p:nvSpPr>
        <p:spPr>
          <a:xfrm>
            <a:off x="2668728" y="203355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1000</a:t>
            </a:r>
            <a:endParaRPr lang="en-US" sz="1200" dirty="0"/>
          </a:p>
        </p:txBody>
      </p:sp>
      <p:sp>
        <p:nvSpPr>
          <p:cNvPr id="72" name="ZoneTexte 71"/>
          <p:cNvSpPr txBox="1"/>
          <p:nvPr/>
        </p:nvSpPr>
        <p:spPr>
          <a:xfrm>
            <a:off x="2825823" y="3273220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73" name="ZoneTexte 72"/>
          <p:cNvSpPr txBox="1"/>
          <p:nvPr/>
        </p:nvSpPr>
        <p:spPr>
          <a:xfrm>
            <a:off x="2747275" y="265338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100</a:t>
            </a:r>
            <a:endParaRPr lang="en-US" sz="1200" dirty="0"/>
          </a:p>
        </p:txBody>
      </p:sp>
      <p:sp>
        <p:nvSpPr>
          <p:cNvPr id="74" name="ZoneTexte 73"/>
          <p:cNvSpPr txBox="1"/>
          <p:nvPr/>
        </p:nvSpPr>
        <p:spPr>
          <a:xfrm>
            <a:off x="2904369" y="38930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Therapeutic strategies targeting oligomerization</a:t>
            </a:r>
            <a:endParaRPr lang="en-US" sz="3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971600" y="1903184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β</a:t>
            </a:r>
            <a:r>
              <a:rPr lang="fr-BE" b="1" dirty="0" smtClean="0"/>
              <a:t>-</a:t>
            </a:r>
            <a:r>
              <a:rPr lang="fr-BE" b="1" dirty="0" err="1" smtClean="0"/>
              <a:t>sheet</a:t>
            </a:r>
            <a:r>
              <a:rPr lang="fr-BE" b="1" dirty="0" smtClean="0"/>
              <a:t> </a:t>
            </a:r>
            <a:r>
              <a:rPr lang="fr-BE" b="1" dirty="0" err="1" smtClean="0"/>
              <a:t>breaker</a:t>
            </a:r>
            <a:r>
              <a:rPr lang="fr-BE" b="1" dirty="0" smtClean="0"/>
              <a:t> or </a:t>
            </a:r>
            <a:r>
              <a:rPr lang="fr-BE" b="1" dirty="0" err="1" smtClean="0"/>
              <a:t>blocker</a:t>
            </a:r>
            <a:r>
              <a:rPr lang="fr-BE" dirty="0" smtClean="0"/>
              <a:t>: peptide-</a:t>
            </a:r>
            <a:r>
              <a:rPr lang="fr-BE" dirty="0" err="1" smtClean="0"/>
              <a:t>based</a:t>
            </a:r>
            <a:r>
              <a:rPr lang="fr-BE" dirty="0" smtClean="0"/>
              <a:t> </a:t>
            </a:r>
            <a:r>
              <a:rPr lang="fr-BE" smtClean="0"/>
              <a:t>inhibitor, </a:t>
            </a:r>
            <a:r>
              <a:rPr lang="fr-BE" dirty="0" err="1" smtClean="0"/>
              <a:t>small</a:t>
            </a:r>
            <a:r>
              <a:rPr lang="fr-BE" dirty="0" smtClean="0"/>
              <a:t> </a:t>
            </a:r>
            <a:r>
              <a:rPr lang="fr-BE" dirty="0" err="1" smtClean="0"/>
              <a:t>synthetic</a:t>
            </a:r>
            <a:r>
              <a:rPr lang="fr-BE" dirty="0" smtClean="0"/>
              <a:t> peptides or </a:t>
            </a:r>
            <a:r>
              <a:rPr lang="fr-BE" dirty="0" err="1" smtClean="0"/>
              <a:t>molecules</a:t>
            </a:r>
            <a:endParaRPr lang="en-US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4310656" y="2298644"/>
            <a:ext cx="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4112656" y="2672332"/>
            <a:ext cx="39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485768" y="2695860"/>
            <a:ext cx="167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Oligomerization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0" y="6577607"/>
            <a:ext cx="5235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</a:t>
            </a:r>
            <a:r>
              <a:rPr lang="en-US" sz="1400" dirty="0" err="1" smtClean="0"/>
              <a:t>Lotz</a:t>
            </a:r>
            <a:r>
              <a:rPr lang="en-US" sz="1400" dirty="0" smtClean="0"/>
              <a:t> and </a:t>
            </a:r>
            <a:r>
              <a:rPr lang="en-US" sz="1400" dirty="0" err="1" smtClean="0"/>
              <a:t>Legleiter</a:t>
            </a:r>
            <a:r>
              <a:rPr lang="en-US" sz="1400" dirty="0" smtClean="0"/>
              <a:t>, 2013, J Mol Med</a:t>
            </a:r>
          </a:p>
          <a:p>
            <a:endParaRPr lang="en-US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4647000" y="3137200"/>
            <a:ext cx="449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 </a:t>
            </a:r>
            <a:r>
              <a:rPr lang="en-US" dirty="0" err="1" smtClean="0"/>
              <a:t>Methylene</a:t>
            </a:r>
            <a:r>
              <a:rPr lang="en-US" dirty="0" smtClean="0"/>
              <a:t> blue </a:t>
            </a:r>
            <a:r>
              <a:rPr lang="en-US" dirty="0" err="1" smtClean="0"/>
              <a:t>vs</a:t>
            </a:r>
            <a:r>
              <a:rPr lang="en-US" dirty="0" smtClean="0"/>
              <a:t> A</a:t>
            </a:r>
            <a:r>
              <a:rPr lang="el-GR" dirty="0" smtClean="0"/>
              <a:t>β</a:t>
            </a:r>
            <a:r>
              <a:rPr lang="fr-BE" dirty="0" smtClean="0"/>
              <a:t>: phase II, </a:t>
            </a:r>
            <a:r>
              <a:rPr lang="fr-BE" dirty="0" err="1" smtClean="0"/>
              <a:t>promising</a:t>
            </a:r>
            <a:endParaRPr lang="en-US" dirty="0"/>
          </a:p>
        </p:txBody>
      </p:sp>
      <p:cxnSp>
        <p:nvCxnSpPr>
          <p:cNvPr id="23" name="Connecteur droit 22"/>
          <p:cNvCxnSpPr/>
          <p:nvPr/>
        </p:nvCxnSpPr>
        <p:spPr>
          <a:xfrm>
            <a:off x="251520" y="1196752"/>
            <a:ext cx="0" cy="29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51520" y="148478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971600" y="1268760"/>
            <a:ext cx="368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Stabilization of the native conformer</a:t>
            </a:r>
            <a:endParaRPr lang="fr-BE" dirty="0" smtClean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251520" y="215020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Therapeutic strategies targeting oligomerization</a:t>
            </a:r>
            <a:endParaRPr lang="en-US" sz="3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971601" y="2502776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Decrease the amount of monomers: </a:t>
            </a:r>
            <a:r>
              <a:rPr lang="en-US" dirty="0" err="1" smtClean="0"/>
              <a:t>RNAi</a:t>
            </a:r>
            <a:r>
              <a:rPr lang="en-US" dirty="0" smtClean="0"/>
              <a:t> or </a:t>
            </a:r>
            <a:r>
              <a:rPr lang="en-US" dirty="0" err="1" smtClean="0"/>
              <a:t>antisens</a:t>
            </a:r>
            <a:r>
              <a:rPr lang="en-US" dirty="0" smtClean="0"/>
              <a:t> </a:t>
            </a:r>
            <a:r>
              <a:rPr lang="en-US" dirty="0" err="1" smtClean="0"/>
              <a:t>oligonucleotide</a:t>
            </a:r>
            <a:r>
              <a:rPr lang="en-US" dirty="0" smtClean="0"/>
              <a:t> (under investigation)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0" y="6577607"/>
            <a:ext cx="5235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</a:t>
            </a:r>
            <a:r>
              <a:rPr lang="en-US" sz="1400" dirty="0" err="1" smtClean="0"/>
              <a:t>Lotz</a:t>
            </a:r>
            <a:r>
              <a:rPr lang="en-US" sz="1400" dirty="0" smtClean="0"/>
              <a:t> and </a:t>
            </a:r>
            <a:r>
              <a:rPr lang="en-US" sz="1400" dirty="0" err="1" smtClean="0"/>
              <a:t>Legleiter</a:t>
            </a:r>
            <a:r>
              <a:rPr lang="en-US" sz="1400" dirty="0" smtClean="0"/>
              <a:t>, 2013, J Mol Med</a:t>
            </a:r>
          </a:p>
          <a:p>
            <a:endParaRPr lang="en-US" sz="1400" dirty="0"/>
          </a:p>
        </p:txBody>
      </p:sp>
      <p:cxnSp>
        <p:nvCxnSpPr>
          <p:cNvPr id="17" name="Connecteur droit 16"/>
          <p:cNvCxnSpPr/>
          <p:nvPr/>
        </p:nvCxnSpPr>
        <p:spPr>
          <a:xfrm>
            <a:off x="251520" y="1196752"/>
            <a:ext cx="0" cy="29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251520" y="148478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971600" y="1268760"/>
            <a:ext cx="368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Stabilization of the native conformer</a:t>
            </a:r>
            <a:endParaRPr lang="fr-BE" dirty="0" smtClean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251520" y="215020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71600" y="1927068"/>
            <a:ext cx="270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β-sheet breaker or blocker</a:t>
            </a:r>
            <a:endParaRPr lang="en-US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251520" y="281562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Therapeutic strategies targeting oligomerization</a:t>
            </a:r>
            <a:endParaRPr lang="en-US" sz="3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971601" y="3142709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Post-translational modifications </a:t>
            </a:r>
            <a:r>
              <a:rPr lang="en-US" dirty="0" smtClean="0"/>
              <a:t>(e.g. </a:t>
            </a:r>
            <a:r>
              <a:rPr lang="en-US" dirty="0" err="1" smtClean="0"/>
              <a:t>acetylation</a:t>
            </a:r>
            <a:r>
              <a:rPr lang="en-US" dirty="0" smtClean="0"/>
              <a:t> – </a:t>
            </a:r>
            <a:r>
              <a:rPr lang="en-US" u="sng" dirty="0" smtClean="0"/>
              <a:t>phosphorylation</a:t>
            </a:r>
            <a:r>
              <a:rPr lang="en-US" dirty="0" smtClean="0"/>
              <a:t> – </a:t>
            </a:r>
            <a:r>
              <a:rPr lang="en-US" dirty="0" err="1" smtClean="0"/>
              <a:t>sumoylation</a:t>
            </a:r>
            <a:r>
              <a:rPr lang="en-US" dirty="0" smtClean="0"/>
              <a:t> –</a:t>
            </a:r>
            <a:r>
              <a:rPr lang="en-US" dirty="0" err="1" smtClean="0"/>
              <a:t>ubiquitination</a:t>
            </a:r>
            <a:r>
              <a:rPr lang="en-US" dirty="0" smtClean="0"/>
              <a:t> – </a:t>
            </a:r>
            <a:r>
              <a:rPr lang="en-US" dirty="0" err="1" smtClean="0"/>
              <a:t>palmitoyaltion</a:t>
            </a:r>
            <a:r>
              <a:rPr lang="en-US" dirty="0" smtClean="0"/>
              <a:t> - …)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6577607"/>
            <a:ext cx="5235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</a:t>
            </a:r>
            <a:r>
              <a:rPr lang="en-US" sz="1400" dirty="0" err="1" smtClean="0"/>
              <a:t>Lotz</a:t>
            </a:r>
            <a:r>
              <a:rPr lang="en-US" sz="1400" dirty="0" smtClean="0"/>
              <a:t> and </a:t>
            </a:r>
            <a:r>
              <a:rPr lang="en-US" sz="1400" dirty="0" err="1" smtClean="0"/>
              <a:t>Legleiter</a:t>
            </a:r>
            <a:r>
              <a:rPr lang="en-US" sz="1400" dirty="0" smtClean="0"/>
              <a:t>, 2013, J Mol Med</a:t>
            </a:r>
          </a:p>
          <a:p>
            <a:endParaRPr lang="en-US" sz="1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6570808" y="3617728"/>
            <a:ext cx="0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4918392" y="42074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Interfere with aggregation propensity and proteolysis</a:t>
            </a:r>
            <a:endParaRPr lang="en-US" sz="1600" dirty="0"/>
          </a:p>
        </p:txBody>
      </p:sp>
      <p:cxnSp>
        <p:nvCxnSpPr>
          <p:cNvPr id="22" name="Connecteur droit 21"/>
          <p:cNvCxnSpPr/>
          <p:nvPr/>
        </p:nvCxnSpPr>
        <p:spPr>
          <a:xfrm>
            <a:off x="251520" y="1196752"/>
            <a:ext cx="0" cy="29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251520" y="148478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971600" y="1268760"/>
            <a:ext cx="368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Stabilization of the native conformer</a:t>
            </a:r>
            <a:endParaRPr lang="fr-BE" dirty="0" smtClean="0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251520" y="215020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971600" y="1927068"/>
            <a:ext cx="270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β-sheet breaker or blocker</a:t>
            </a:r>
            <a:endParaRPr lang="en-US"/>
          </a:p>
        </p:txBody>
      </p:sp>
      <p:cxnSp>
        <p:nvCxnSpPr>
          <p:cNvPr id="27" name="Connecteur droit avec flèche 26"/>
          <p:cNvCxnSpPr/>
          <p:nvPr/>
        </p:nvCxnSpPr>
        <p:spPr>
          <a:xfrm>
            <a:off x="251520" y="281562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971601" y="2585376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Decrease the amount of monomers</a:t>
            </a:r>
            <a:endParaRPr lang="en-US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251520" y="348104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Therapeutic strategies targeting oligomerization</a:t>
            </a:r>
            <a:endParaRPr lang="en-US" sz="3600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251520" y="1196752"/>
            <a:ext cx="0" cy="295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51520" y="148478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71600" y="1268760"/>
            <a:ext cx="3682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Stabilization of the native conformer</a:t>
            </a:r>
            <a:endParaRPr lang="fr-BE" dirty="0" smtClean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51520" y="215020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971600" y="1927068"/>
            <a:ext cx="270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β-sheet breaker or blocker</a:t>
            </a:r>
            <a:endParaRPr lang="en-US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251520" y="281562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971601" y="2585376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Decrease the amount of monomers</a:t>
            </a:r>
            <a:endParaRPr lang="en-US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251520" y="3481044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971601" y="3243684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Post-translational modifications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6577607"/>
            <a:ext cx="5235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Gadad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2011, Journal of AD; </a:t>
            </a:r>
            <a:r>
              <a:rPr lang="en-US" sz="1400" dirty="0" err="1" smtClean="0"/>
              <a:t>Lotz</a:t>
            </a:r>
            <a:r>
              <a:rPr lang="en-US" sz="1400" dirty="0" smtClean="0"/>
              <a:t> and </a:t>
            </a:r>
            <a:r>
              <a:rPr lang="en-US" sz="1400" dirty="0" err="1" smtClean="0"/>
              <a:t>Legleiter</a:t>
            </a:r>
            <a:r>
              <a:rPr lang="en-US" sz="1400" dirty="0" smtClean="0"/>
              <a:t>, 2013, J Mol Med</a:t>
            </a:r>
          </a:p>
          <a:p>
            <a:endParaRPr lang="en-US" sz="1400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251519" y="4146465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71600" y="3901992"/>
            <a:ext cx="81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Active and passive immunization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1979712" y="5566300"/>
            <a:ext cx="585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Injection of synthetic A</a:t>
            </a:r>
            <a:r>
              <a:rPr lang="el-GR" dirty="0" smtClean="0"/>
              <a:t>β</a:t>
            </a:r>
            <a:r>
              <a:rPr lang="fr-BE" dirty="0" smtClean="0"/>
              <a:t> peptide in </a:t>
            </a:r>
            <a:r>
              <a:rPr lang="fr-BE" dirty="0" err="1" smtClean="0"/>
              <a:t>mice</a:t>
            </a:r>
            <a:r>
              <a:rPr lang="fr-BE" dirty="0" smtClean="0"/>
              <a:t>: </a:t>
            </a:r>
            <a:r>
              <a:rPr lang="fr-BE" dirty="0" err="1" smtClean="0"/>
              <a:t>reduced</a:t>
            </a:r>
            <a:r>
              <a:rPr lang="fr-BE" dirty="0" smtClean="0"/>
              <a:t> </a:t>
            </a:r>
            <a:r>
              <a:rPr lang="fr-BE" dirty="0" err="1" smtClean="0"/>
              <a:t>pathology</a:t>
            </a:r>
            <a:endParaRPr lang="en-US" dirty="0"/>
          </a:p>
        </p:txBody>
      </p:sp>
      <p:grpSp>
        <p:nvGrpSpPr>
          <p:cNvPr id="29" name="Groupe 28"/>
          <p:cNvGrpSpPr/>
          <p:nvPr/>
        </p:nvGrpSpPr>
        <p:grpSpPr>
          <a:xfrm>
            <a:off x="1331640" y="4293096"/>
            <a:ext cx="648072" cy="1512168"/>
            <a:chOff x="1331640" y="4293096"/>
            <a:chExt cx="648072" cy="1008112"/>
          </a:xfrm>
        </p:grpSpPr>
        <p:cxnSp>
          <p:nvCxnSpPr>
            <p:cNvPr id="25" name="Connecteur droit 24"/>
            <p:cNvCxnSpPr/>
            <p:nvPr/>
          </p:nvCxnSpPr>
          <p:spPr>
            <a:xfrm>
              <a:off x="1331640" y="4293096"/>
              <a:ext cx="0" cy="100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avec flèche 26"/>
            <p:cNvCxnSpPr/>
            <p:nvPr/>
          </p:nvCxnSpPr>
          <p:spPr>
            <a:xfrm>
              <a:off x="1331640" y="5301208"/>
              <a:ext cx="648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e 29"/>
          <p:cNvGrpSpPr/>
          <p:nvPr/>
        </p:nvGrpSpPr>
        <p:grpSpPr>
          <a:xfrm>
            <a:off x="2411760" y="4293096"/>
            <a:ext cx="648072" cy="576064"/>
            <a:chOff x="1331640" y="4293096"/>
            <a:chExt cx="648072" cy="1008112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1331640" y="4293096"/>
              <a:ext cx="0" cy="100811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avec flèche 31"/>
            <p:cNvCxnSpPr/>
            <p:nvPr/>
          </p:nvCxnSpPr>
          <p:spPr>
            <a:xfrm>
              <a:off x="1331640" y="5301208"/>
              <a:ext cx="64807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ZoneTexte 32"/>
          <p:cNvSpPr txBox="1"/>
          <p:nvPr/>
        </p:nvSpPr>
        <p:spPr>
          <a:xfrm>
            <a:off x="3069712" y="4382520"/>
            <a:ext cx="6074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Ab vs A</a:t>
            </a:r>
            <a:r>
              <a:rPr lang="el-GR" dirty="0" smtClean="0"/>
              <a:t>β</a:t>
            </a:r>
            <a:r>
              <a:rPr lang="fr-BE" dirty="0" smtClean="0"/>
              <a:t> </a:t>
            </a:r>
            <a:r>
              <a:rPr lang="fr-BE" dirty="0" err="1" smtClean="0"/>
              <a:t>decreases</a:t>
            </a:r>
            <a:r>
              <a:rPr lang="fr-BE" dirty="0" smtClean="0"/>
              <a:t> </a:t>
            </a:r>
            <a:r>
              <a:rPr lang="fr-BE" dirty="0" err="1" smtClean="0"/>
              <a:t>aggregation</a:t>
            </a:r>
            <a:r>
              <a:rPr lang="fr-BE" dirty="0" smtClean="0"/>
              <a:t> and </a:t>
            </a:r>
            <a:r>
              <a:rPr lang="fr-BE" dirty="0" err="1" smtClean="0"/>
              <a:t>pathology</a:t>
            </a:r>
            <a:r>
              <a:rPr lang="fr-BE" dirty="0" smtClean="0"/>
              <a:t> (cross BBB): </a:t>
            </a:r>
            <a:r>
              <a:rPr lang="fr-BE" dirty="0" err="1" smtClean="0"/>
              <a:t>clinical</a:t>
            </a:r>
            <a:r>
              <a:rPr lang="fr-BE" dirty="0" smtClean="0"/>
              <a:t> trials (</a:t>
            </a:r>
            <a:r>
              <a:rPr lang="fr-BE" dirty="0" err="1" smtClean="0"/>
              <a:t>e.g</a:t>
            </a:r>
            <a:r>
              <a:rPr lang="fr-BE" dirty="0" smtClean="0"/>
              <a:t>. </a:t>
            </a:r>
            <a:r>
              <a:rPr lang="fr-BE" dirty="0" err="1" smtClean="0"/>
              <a:t>bapineuzumab</a:t>
            </a:r>
            <a:r>
              <a:rPr lang="fr-BE" dirty="0" smtClean="0"/>
              <a:t>, </a:t>
            </a:r>
            <a:r>
              <a:rPr lang="fr-BE" dirty="0" err="1" smtClean="0">
                <a:solidFill>
                  <a:srgbClr val="FF0000"/>
                </a:solidFill>
              </a:rPr>
              <a:t>solanezumab</a:t>
            </a:r>
            <a:r>
              <a:rPr lang="fr-BE" dirty="0" smtClean="0"/>
              <a:t>, </a:t>
            </a:r>
            <a:r>
              <a:rPr lang="fr-BE" dirty="0" err="1" smtClean="0"/>
              <a:t>gantenerumab</a:t>
            </a:r>
            <a:r>
              <a:rPr lang="fr-BE" dirty="0" smtClean="0"/>
              <a:t>)</a:t>
            </a:r>
            <a:endParaRPr lang="en-US" dirty="0"/>
          </a:p>
        </p:txBody>
      </p:sp>
      <p:grpSp>
        <p:nvGrpSpPr>
          <p:cNvPr id="36" name="Groupe 35"/>
          <p:cNvGrpSpPr/>
          <p:nvPr/>
        </p:nvGrpSpPr>
        <p:grpSpPr>
          <a:xfrm rot="16200000">
            <a:off x="4367176" y="3915076"/>
            <a:ext cx="238336" cy="373688"/>
            <a:chOff x="4301992" y="3717032"/>
            <a:chExt cx="396000" cy="373688"/>
          </a:xfrm>
        </p:grpSpPr>
        <p:cxnSp>
          <p:nvCxnSpPr>
            <p:cNvPr id="34" name="Connecteur droit 33"/>
            <p:cNvCxnSpPr/>
            <p:nvPr/>
          </p:nvCxnSpPr>
          <p:spPr>
            <a:xfrm>
              <a:off x="4499992" y="3717032"/>
              <a:ext cx="0" cy="3600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/>
            <p:cNvCxnSpPr/>
            <p:nvPr/>
          </p:nvCxnSpPr>
          <p:spPr>
            <a:xfrm>
              <a:off x="4301992" y="4090720"/>
              <a:ext cx="396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ZoneTexte 36"/>
          <p:cNvSpPr txBox="1"/>
          <p:nvPr/>
        </p:nvSpPr>
        <p:spPr>
          <a:xfrm>
            <a:off x="4733432" y="3915640"/>
            <a:ext cx="167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Oligomerization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 chaperone to block </a:t>
            </a:r>
            <a:r>
              <a:rPr lang="en-US" sz="3600" dirty="0" err="1" smtClean="0"/>
              <a:t>oligomer’s</a:t>
            </a:r>
            <a:r>
              <a:rPr lang="en-US" sz="3600" dirty="0" smtClean="0"/>
              <a:t> toxicity</a:t>
            </a:r>
            <a:endParaRPr lang="en-US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124744"/>
            <a:ext cx="277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Hsp90 </a:t>
            </a:r>
            <a:r>
              <a:rPr lang="en-US" b="1" dirty="0" err="1" smtClean="0"/>
              <a:t>vs</a:t>
            </a:r>
            <a:r>
              <a:rPr lang="en-US" b="1" dirty="0" smtClean="0"/>
              <a:t> A53T </a:t>
            </a:r>
            <a:r>
              <a:rPr lang="el-GR" b="1" dirty="0" smtClean="0"/>
              <a:t>α</a:t>
            </a:r>
            <a:r>
              <a:rPr lang="fr-BE" b="1" dirty="0" smtClean="0"/>
              <a:t>-synuclein</a:t>
            </a:r>
            <a:endParaRPr lang="en-US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709486" y="5981218"/>
            <a:ext cx="5725029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Hsp90 forms a stable complex with A53T </a:t>
            </a:r>
            <a:r>
              <a:rPr lang="el-GR" sz="2000" dirty="0" smtClean="0"/>
              <a:t>α</a:t>
            </a:r>
            <a:r>
              <a:rPr lang="fr-BE" sz="2000" dirty="0" smtClean="0"/>
              <a:t>-synuclein</a:t>
            </a:r>
            <a:endParaRPr lang="en-US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40439" r="42285"/>
          <a:stretch>
            <a:fillRect/>
          </a:stretch>
        </p:blipFill>
        <p:spPr bwMode="auto">
          <a:xfrm>
            <a:off x="35496" y="2276872"/>
            <a:ext cx="4176464" cy="324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54592" y="1776647"/>
            <a:ext cx="3435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SEC: </a:t>
            </a:r>
            <a:r>
              <a:rPr lang="en-US" b="1" dirty="0" err="1" smtClean="0"/>
              <a:t>Superdex</a:t>
            </a:r>
            <a:r>
              <a:rPr lang="en-US" b="1" dirty="0" smtClean="0"/>
              <a:t> 200 10/300 column</a:t>
            </a:r>
            <a:endParaRPr lang="en-US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9706" t="44405"/>
          <a:stretch>
            <a:fillRect/>
          </a:stretch>
        </p:blipFill>
        <p:spPr bwMode="auto">
          <a:xfrm>
            <a:off x="4500284" y="2370127"/>
            <a:ext cx="3851920" cy="302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2738392" y="3892763"/>
            <a:ext cx="1939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Hsp90 + oligomers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38392" y="4216799"/>
            <a:ext cx="1123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oligomers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38392" y="4540835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274B0"/>
                </a:solidFill>
              </a:rPr>
              <a:t>Hsp90</a:t>
            </a:r>
            <a:endParaRPr lang="en-US" b="1" dirty="0">
              <a:solidFill>
                <a:srgbClr val="4274B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394344" y="2784759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Hsp90</a:t>
            </a:r>
            <a:endParaRPr lang="en-US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683860" y="3684607"/>
            <a:ext cx="1074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Void volume</a:t>
            </a:r>
            <a:endParaRPr lang="en-US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854788" y="228823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129172" y="2284471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51432" y="228882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274B0"/>
                </a:solidFill>
              </a:rPr>
              <a:t>P1</a:t>
            </a:r>
            <a:endParaRPr lang="en-US" b="1" dirty="0">
              <a:solidFill>
                <a:srgbClr val="4274B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725816" y="228505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274B0"/>
                </a:solidFill>
              </a:rPr>
              <a:t>P2</a:t>
            </a:r>
            <a:endParaRPr lang="en-US" b="1" dirty="0">
              <a:solidFill>
                <a:srgbClr val="4274B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020564" y="2288827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P1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294948" y="2285059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P2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570452" y="228070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</a:t>
            </a:r>
            <a:endParaRPr lang="en-US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8033904" y="4372703"/>
            <a:ext cx="1137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Oligomers</a:t>
            </a:r>
            <a:endParaRPr lang="en-US" dirty="0"/>
          </a:p>
        </p:txBody>
      </p:sp>
      <p:sp>
        <p:nvSpPr>
          <p:cNvPr id="27" name="ZoneTexte 26"/>
          <p:cNvSpPr txBox="1"/>
          <p:nvPr/>
        </p:nvSpPr>
        <p:spPr>
          <a:xfrm>
            <a:off x="8033904" y="2946191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Hsp90</a:t>
            </a:r>
            <a:endParaRPr lang="en-US" dirty="0"/>
          </a:p>
        </p:txBody>
      </p:sp>
      <p:sp>
        <p:nvSpPr>
          <p:cNvPr id="28" name="ZoneTexte 27"/>
          <p:cNvSpPr txBox="1"/>
          <p:nvPr/>
        </p:nvSpPr>
        <p:spPr>
          <a:xfrm>
            <a:off x="5220364" y="5322455"/>
            <a:ext cx="319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Co-elution of Hsp90 + oligomers</a:t>
            </a:r>
            <a:endParaRPr lang="en-US" dirty="0"/>
          </a:p>
        </p:txBody>
      </p:sp>
      <p:sp>
        <p:nvSpPr>
          <p:cNvPr id="29" name="Rectangle à coins arrondis 28"/>
          <p:cNvSpPr/>
          <p:nvPr/>
        </p:nvSpPr>
        <p:spPr>
          <a:xfrm>
            <a:off x="7051628" y="3018199"/>
            <a:ext cx="360040" cy="165618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 droit avec flèche 29"/>
          <p:cNvCxnSpPr>
            <a:stCxn id="29" idx="2"/>
            <a:endCxn id="28" idx="0"/>
          </p:cNvCxnSpPr>
          <p:nvPr/>
        </p:nvCxnSpPr>
        <p:spPr>
          <a:xfrm flipH="1">
            <a:off x="6818334" y="4674383"/>
            <a:ext cx="413314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4788316" y="1776647"/>
            <a:ext cx="112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SDS-PAGE</a:t>
            </a:r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0" y="6577607"/>
            <a:ext cx="2608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Daturpalli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2013, J Mol 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 chaperone to block </a:t>
            </a:r>
            <a:r>
              <a:rPr lang="en-US" sz="3600" dirty="0" err="1" smtClean="0"/>
              <a:t>oligomer’s</a:t>
            </a:r>
            <a:r>
              <a:rPr lang="en-US" sz="3600" dirty="0" smtClean="0"/>
              <a:t> toxicity</a:t>
            </a:r>
            <a:endParaRPr lang="en-US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124744"/>
            <a:ext cx="277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Hsp90 </a:t>
            </a:r>
            <a:r>
              <a:rPr lang="en-US" b="1" dirty="0" err="1" smtClean="0"/>
              <a:t>vs</a:t>
            </a:r>
            <a:r>
              <a:rPr lang="en-US" b="1" dirty="0" smtClean="0"/>
              <a:t> A53T </a:t>
            </a:r>
            <a:r>
              <a:rPr lang="el-GR" b="1" dirty="0" smtClean="0"/>
              <a:t>α</a:t>
            </a:r>
            <a:r>
              <a:rPr lang="fr-BE" b="1" dirty="0" smtClean="0"/>
              <a:t>-synuclein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r="50356" b="69352"/>
          <a:stretch>
            <a:fillRect/>
          </a:stretch>
        </p:blipFill>
        <p:spPr bwMode="auto">
          <a:xfrm>
            <a:off x="683568" y="1772816"/>
            <a:ext cx="4032448" cy="306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644008" y="1988840"/>
            <a:ext cx="2534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2302E"/>
                </a:solidFill>
              </a:rPr>
              <a:t>A53T:Hsp90 at 10:1 ratio</a:t>
            </a:r>
            <a:endParaRPr lang="en-US" b="1" dirty="0">
              <a:solidFill>
                <a:srgbClr val="82302E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44008" y="2456892"/>
            <a:ext cx="2417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B03EF"/>
                </a:solidFill>
              </a:rPr>
              <a:t>A53T:Hsp90 at 2:1 ratio</a:t>
            </a:r>
            <a:endParaRPr lang="en-US" b="1" dirty="0">
              <a:solidFill>
                <a:srgbClr val="FB03E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644008" y="292494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A53T</a:t>
            </a:r>
            <a:endParaRPr lang="en-US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802620" y="5445224"/>
            <a:ext cx="55387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Hsp90 inhibits the aggregation of A53T </a:t>
            </a:r>
            <a:r>
              <a:rPr lang="el-GR" sz="2000" dirty="0" smtClean="0"/>
              <a:t>α</a:t>
            </a:r>
            <a:r>
              <a:rPr lang="fr-BE" sz="2000" dirty="0" smtClean="0"/>
              <a:t>-synuclein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6577607"/>
            <a:ext cx="2608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Daturpalli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2013, J Mol 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 chaperone to block </a:t>
            </a:r>
            <a:r>
              <a:rPr lang="en-US" sz="3600" dirty="0" err="1" smtClean="0"/>
              <a:t>oligomer’s</a:t>
            </a:r>
            <a:r>
              <a:rPr lang="en-US" sz="3600" dirty="0" smtClean="0"/>
              <a:t> toxicity</a:t>
            </a:r>
            <a:endParaRPr lang="en-US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124744"/>
            <a:ext cx="277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Hsp90 </a:t>
            </a:r>
            <a:r>
              <a:rPr lang="en-US" b="1" dirty="0" err="1" smtClean="0"/>
              <a:t>vs</a:t>
            </a:r>
            <a:r>
              <a:rPr lang="en-US" b="1" dirty="0" smtClean="0"/>
              <a:t> A53T </a:t>
            </a:r>
            <a:r>
              <a:rPr lang="el-GR" b="1" dirty="0" smtClean="0"/>
              <a:t>α</a:t>
            </a:r>
            <a:r>
              <a:rPr lang="fr-BE" b="1" dirty="0" smtClean="0"/>
              <a:t>-synuclein</a:t>
            </a:r>
            <a:endParaRPr lang="en-US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513547" y="5981218"/>
            <a:ext cx="611693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Hsp90 </a:t>
            </a:r>
            <a:r>
              <a:rPr lang="fr-BE" sz="2000" dirty="0" err="1" smtClean="0"/>
              <a:t>decreases</a:t>
            </a:r>
            <a:r>
              <a:rPr lang="fr-BE" sz="2000" dirty="0" smtClean="0"/>
              <a:t> </a:t>
            </a:r>
            <a:r>
              <a:rPr lang="fr-BE" sz="2000" dirty="0" err="1" smtClean="0"/>
              <a:t>cell</a:t>
            </a:r>
            <a:r>
              <a:rPr lang="fr-BE" sz="2000" dirty="0" smtClean="0"/>
              <a:t> </a:t>
            </a:r>
            <a:r>
              <a:rPr lang="fr-BE" sz="2000" dirty="0" err="1" smtClean="0"/>
              <a:t>death</a:t>
            </a:r>
            <a:r>
              <a:rPr lang="fr-BE" sz="2000" dirty="0" smtClean="0"/>
              <a:t> </a:t>
            </a:r>
            <a:r>
              <a:rPr lang="fr-BE" sz="2000" dirty="0" err="1" smtClean="0"/>
              <a:t>induced</a:t>
            </a:r>
            <a:r>
              <a:rPr lang="fr-BE" sz="2000" dirty="0" smtClean="0"/>
              <a:t> by A53T </a:t>
            </a:r>
            <a:r>
              <a:rPr lang="el-GR" sz="2000" dirty="0" smtClean="0"/>
              <a:t>α</a:t>
            </a:r>
            <a:r>
              <a:rPr lang="fr-BE" sz="2000" dirty="0" smtClean="0"/>
              <a:t>-synuclein</a:t>
            </a:r>
            <a:endParaRPr lang="en-US" sz="20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/>
          <a:srcRect t="52529" r="48313"/>
          <a:stretch>
            <a:fillRect/>
          </a:stretch>
        </p:blipFill>
        <p:spPr bwMode="auto">
          <a:xfrm>
            <a:off x="1907704" y="2366884"/>
            <a:ext cx="440545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ZoneTexte 32"/>
          <p:cNvSpPr txBox="1"/>
          <p:nvPr/>
        </p:nvSpPr>
        <p:spPr>
          <a:xfrm>
            <a:off x="4187749" y="52199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A53T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5159605" y="5219908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4AC14"/>
                </a:solidFill>
              </a:rPr>
              <a:t>A53T + Hsp90</a:t>
            </a:r>
            <a:endParaRPr lang="en-US" b="1" dirty="0">
              <a:solidFill>
                <a:srgbClr val="04AC14"/>
              </a:solidFill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848926" y="1862828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Cell viability</a:t>
            </a:r>
            <a:endParaRPr lang="en-US" sz="2000" b="1" dirty="0"/>
          </a:p>
        </p:txBody>
      </p:sp>
      <p:sp>
        <p:nvSpPr>
          <p:cNvPr id="36" name="Rectangle 35"/>
          <p:cNvSpPr/>
          <p:nvPr/>
        </p:nvSpPr>
        <p:spPr>
          <a:xfrm>
            <a:off x="0" y="6577607"/>
            <a:ext cx="2608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Daturpalli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2013, J Mol 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 chaperone to block </a:t>
            </a:r>
            <a:r>
              <a:rPr lang="en-US" sz="3600" dirty="0" err="1" smtClean="0"/>
              <a:t>oligomer’s</a:t>
            </a:r>
            <a:r>
              <a:rPr lang="en-US" sz="3600" dirty="0" smtClean="0"/>
              <a:t> toxicity</a:t>
            </a:r>
            <a:endParaRPr lang="en-US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124744"/>
            <a:ext cx="2775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Hsp90 </a:t>
            </a:r>
            <a:r>
              <a:rPr lang="en-US" b="1" dirty="0" err="1" smtClean="0"/>
              <a:t>vs</a:t>
            </a:r>
            <a:r>
              <a:rPr lang="en-US" b="1" dirty="0" smtClean="0"/>
              <a:t> A53T </a:t>
            </a:r>
            <a:r>
              <a:rPr lang="el-GR" b="1" dirty="0" smtClean="0"/>
              <a:t>α</a:t>
            </a:r>
            <a:r>
              <a:rPr lang="fr-BE" b="1" dirty="0" smtClean="0"/>
              <a:t>-synuclein</a:t>
            </a:r>
            <a:endParaRPr lang="en-US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251520" y="2570128"/>
            <a:ext cx="8640960" cy="24683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000" b="1" dirty="0" smtClean="0"/>
              <a:t>Hsp90 forms non-specific hydrophobic interactions with A53T oligomers and preferentially recognizes more structured oligomeric states</a:t>
            </a:r>
          </a:p>
          <a:p>
            <a:pPr algn="ctr">
              <a:lnSpc>
                <a:spcPct val="200000"/>
              </a:lnSpc>
            </a:pPr>
            <a:r>
              <a:rPr lang="en-US" sz="2000" b="1" dirty="0" smtClean="0"/>
              <a:t>This interaction further prevents toxicity by shielding a potential toxic surface, inducing a conformational rearrangement, or stabilizing a specific structure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0" y="6577607"/>
            <a:ext cx="26089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Daturpalli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2013, J Mol 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An antibody recognizing many amyloid oligomers</a:t>
            </a:r>
            <a:endParaRPr lang="en-US" sz="3600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414517"/>
            <a:ext cx="82089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Kayed</a:t>
            </a:r>
            <a:r>
              <a:rPr lang="en-US" dirty="0" smtClean="0"/>
              <a:t> and </a:t>
            </a:r>
            <a:r>
              <a:rPr lang="en-US" dirty="0" err="1" smtClean="0"/>
              <a:t>Glabe</a:t>
            </a:r>
            <a:r>
              <a:rPr lang="en-US" dirty="0" smtClean="0"/>
              <a:t>, 2006, Method in </a:t>
            </a:r>
            <a:r>
              <a:rPr lang="en-US" dirty="0" err="1" smtClean="0"/>
              <a:t>Enzymology</a:t>
            </a:r>
            <a:r>
              <a:rPr lang="en-US" dirty="0" smtClean="0"/>
              <a:t>, Vol. 413: </a:t>
            </a:r>
          </a:p>
          <a:p>
            <a:pPr algn="ctr"/>
            <a:r>
              <a:rPr lang="en-US" dirty="0" smtClean="0"/>
              <a:t>Identification of a common anti-</a:t>
            </a:r>
            <a:r>
              <a:rPr lang="en-US" dirty="0" err="1" smtClean="0"/>
              <a:t>oligomer</a:t>
            </a:r>
            <a:r>
              <a:rPr lang="en-US" dirty="0" smtClean="0"/>
              <a:t> antibody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035538" y="6550223"/>
            <a:ext cx="210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dirty="0" err="1" smtClean="0"/>
              <a:t>Kayed</a:t>
            </a:r>
            <a:r>
              <a:rPr lang="fr-BE" sz="1400" dirty="0" smtClean="0"/>
              <a:t> </a:t>
            </a:r>
            <a:r>
              <a:rPr lang="fr-BE" sz="1400" i="1" dirty="0" smtClean="0"/>
              <a:t>et al.</a:t>
            </a:r>
            <a:r>
              <a:rPr lang="fr-BE" sz="1400" dirty="0" smtClean="0"/>
              <a:t>, 2003, Science</a:t>
            </a:r>
            <a:endParaRPr lang="fr-BE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1889956" y="5589240"/>
            <a:ext cx="5364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Inhibit oligomer cytotoxicty</a:t>
            </a:r>
          </a:p>
        </p:txBody>
      </p:sp>
      <p:pic>
        <p:nvPicPr>
          <p:cNvPr id="8" name="Picture 2" descr="http://www.sciencemag.org/content/300/5618/486/F2.large.jpg"/>
          <p:cNvPicPr>
            <a:picLocks noChangeAspect="1" noChangeArrowheads="1"/>
          </p:cNvPicPr>
          <p:nvPr/>
        </p:nvPicPr>
        <p:blipFill>
          <a:blip r:embed="rId3" cstate="print"/>
          <a:srcRect l="49357" t="70246"/>
          <a:stretch>
            <a:fillRect/>
          </a:stretch>
        </p:blipFill>
        <p:spPr bwMode="auto">
          <a:xfrm>
            <a:off x="467544" y="2420888"/>
            <a:ext cx="3643316" cy="2520280"/>
          </a:xfrm>
          <a:prstGeom prst="rect">
            <a:avLst/>
          </a:prstGeom>
          <a:noFill/>
        </p:spPr>
      </p:pic>
      <p:pic>
        <p:nvPicPr>
          <p:cNvPr id="9" name="Picture 2" descr="http://www.sciencemag.org/content/300/5618/486/F2.large.jpg"/>
          <p:cNvPicPr>
            <a:picLocks noChangeAspect="1" noChangeArrowheads="1"/>
          </p:cNvPicPr>
          <p:nvPr/>
        </p:nvPicPr>
        <p:blipFill>
          <a:blip r:embed="rId3" cstate="print"/>
          <a:srcRect l="49357" t="35391" b="30703"/>
          <a:stretch>
            <a:fillRect/>
          </a:stretch>
        </p:blipFill>
        <p:spPr bwMode="auto">
          <a:xfrm>
            <a:off x="4817116" y="2388328"/>
            <a:ext cx="3643316" cy="2871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An antibody recognizing many amyloid oligomers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337572" y="2798926"/>
            <a:ext cx="846885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Detection, localization and quantification of oligomers in cell and brains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diagnostic</a:t>
            </a:r>
          </a:p>
          <a:p>
            <a:r>
              <a:rPr lang="en-US" dirty="0" smtClean="0"/>
              <a:t>	Good predictor for disease onset and progression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Block oligomers toxicity </a:t>
            </a:r>
            <a:r>
              <a:rPr lang="en-US" i="1" dirty="0" smtClean="0"/>
              <a:t>in vitro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therapeutic tool </a:t>
            </a:r>
            <a:r>
              <a:rPr lang="en-US" i="1" dirty="0" smtClean="0">
                <a:sym typeface="Wingdings" pitchFamily="2" charset="2"/>
              </a:rPr>
              <a:t>via</a:t>
            </a:r>
            <a:r>
              <a:rPr lang="en-US" dirty="0" smtClean="0">
                <a:sym typeface="Wingdings" pitchFamily="2" charset="2"/>
              </a:rPr>
              <a:t> active or passive immunization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ym typeface="Wingdings" pitchFamily="2" charset="2"/>
              </a:rPr>
              <a:t> Identify the exact </a:t>
            </a:r>
            <a:r>
              <a:rPr lang="en-US" b="1" dirty="0" smtClean="0">
                <a:sym typeface="Wingdings" pitchFamily="2" charset="2"/>
              </a:rPr>
              <a:t>role of oligomers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ym typeface="Wingdings" pitchFamily="2" charset="2"/>
              </a:rPr>
              <a:t> Screening of compounds </a:t>
            </a:r>
            <a:r>
              <a:rPr lang="en-US" dirty="0" smtClean="0">
                <a:sym typeface="Wingdings" pitchFamily="2" charset="2"/>
              </a:rPr>
              <a:t>that prevent/reverse oligomer formation</a:t>
            </a:r>
          </a:p>
          <a:p>
            <a:endParaRPr lang="en-US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sym typeface="Wingdings" pitchFamily="2" charset="2"/>
              </a:rPr>
              <a:t> Identify new amyloidoses?</a:t>
            </a:r>
            <a:endParaRPr lang="en-US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67544" y="1414517"/>
            <a:ext cx="820891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Kayed</a:t>
            </a:r>
            <a:r>
              <a:rPr lang="en-US" dirty="0" smtClean="0"/>
              <a:t> and </a:t>
            </a:r>
            <a:r>
              <a:rPr lang="en-US" dirty="0" err="1" smtClean="0"/>
              <a:t>Glabe</a:t>
            </a:r>
            <a:r>
              <a:rPr lang="en-US" dirty="0" smtClean="0"/>
              <a:t>, 2006, Method in </a:t>
            </a:r>
            <a:r>
              <a:rPr lang="en-US" dirty="0" err="1" smtClean="0"/>
              <a:t>Enzymology</a:t>
            </a:r>
            <a:r>
              <a:rPr lang="en-US" dirty="0" smtClean="0"/>
              <a:t>, Vol. 413: </a:t>
            </a:r>
          </a:p>
          <a:p>
            <a:pPr algn="ctr"/>
            <a:r>
              <a:rPr lang="en-US" dirty="0" smtClean="0"/>
              <a:t>Identification of a common anti-</a:t>
            </a:r>
            <a:r>
              <a:rPr lang="en-US" dirty="0" err="1" smtClean="0"/>
              <a:t>oligomer</a:t>
            </a:r>
            <a:r>
              <a:rPr lang="en-US" dirty="0" smtClean="0"/>
              <a:t> antibody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Amyloidoses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15814" y="1052736"/>
            <a:ext cx="355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Soluble functional peptide/protein</a:t>
            </a:r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65536" y="1268760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81951" y="1052736"/>
            <a:ext cx="442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Higly</a:t>
            </a:r>
            <a:r>
              <a:rPr lang="en-US" dirty="0" smtClean="0"/>
              <a:t> organized insoluble fibrillar aggregates</a:t>
            </a:r>
          </a:p>
          <a:p>
            <a:pPr algn="ctr"/>
            <a:r>
              <a:rPr lang="en-US" dirty="0" smtClean="0"/>
              <a:t>extra- or intra-cellular deposits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40406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Ex: A</a:t>
            </a:r>
            <a:r>
              <a:rPr lang="el-GR" sz="1600" dirty="0" smtClean="0"/>
              <a:t>β</a:t>
            </a:r>
            <a:r>
              <a:rPr lang="fr-BE" sz="1600" dirty="0" smtClean="0"/>
              <a:t> (AD), </a:t>
            </a:r>
            <a:r>
              <a:rPr lang="el-GR" sz="1600" dirty="0" smtClean="0"/>
              <a:t>α</a:t>
            </a:r>
            <a:r>
              <a:rPr lang="fr-BE" sz="1600" dirty="0" smtClean="0"/>
              <a:t>-synuclein (PD), </a:t>
            </a:r>
            <a:r>
              <a:rPr lang="fr-BE" sz="1600" dirty="0" err="1" smtClean="0"/>
              <a:t>huntingtin</a:t>
            </a:r>
            <a:r>
              <a:rPr lang="fr-BE" sz="1600" dirty="0" smtClean="0"/>
              <a:t> (HD), IAPP (type II </a:t>
            </a:r>
            <a:r>
              <a:rPr lang="fr-BE" sz="1600" dirty="0" err="1" smtClean="0"/>
              <a:t>diabetes</a:t>
            </a:r>
            <a:r>
              <a:rPr lang="fr-BE" sz="1600" dirty="0" smtClean="0"/>
              <a:t>)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4662264" y="18355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Amyloid fibrils</a:t>
            </a:r>
            <a:endParaRPr lang="en-US" sz="2000" b="1" dirty="0"/>
          </a:p>
        </p:txBody>
      </p:sp>
      <p:cxnSp>
        <p:nvCxnSpPr>
          <p:cNvPr id="25" name="Connecteur en angle 24"/>
          <p:cNvCxnSpPr/>
          <p:nvPr/>
        </p:nvCxnSpPr>
        <p:spPr>
          <a:xfrm>
            <a:off x="5148064" y="1700808"/>
            <a:ext cx="720080" cy="360040"/>
          </a:xfrm>
          <a:prstGeom prst="bentConnector3">
            <a:avLst>
              <a:gd name="adj1" fmla="val -11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0" y="6550223"/>
            <a:ext cx="2988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Stefani and Dobson, 2003, J Mol Med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558533"/>
            <a:ext cx="8678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different peptides/proteins </a:t>
            </a:r>
            <a:r>
              <a:rPr lang="en-US" dirty="0" smtClean="0">
                <a:sym typeface="Wingdings" pitchFamily="2" charset="2"/>
              </a:rPr>
              <a:t> One amyloid fold (amyloid fibrils and amyloid plaques)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474453" y="980728"/>
            <a:ext cx="61950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Amyloidoses: Neurodegenerative and Non-neuropathic diseases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558533"/>
            <a:ext cx="543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different peptides/proteins </a:t>
            </a:r>
            <a:r>
              <a:rPr lang="en-US" dirty="0" smtClean="0">
                <a:sym typeface="Wingdings" pitchFamily="2" charset="2"/>
              </a:rPr>
              <a:t> One amyloid fold</a:t>
            </a:r>
            <a:endParaRPr lang="en-US" dirty="0"/>
          </a:p>
        </p:txBody>
      </p:sp>
      <p:sp>
        <p:nvSpPr>
          <p:cNvPr id="6" name="Forme libre 5"/>
          <p:cNvSpPr/>
          <p:nvPr/>
        </p:nvSpPr>
        <p:spPr>
          <a:xfrm rot="21480000">
            <a:off x="2274141" y="1908521"/>
            <a:ext cx="2060812" cy="657696"/>
          </a:xfrm>
          <a:custGeom>
            <a:avLst/>
            <a:gdLst>
              <a:gd name="connsiteX0" fmla="*/ 0 w 2060812"/>
              <a:gd name="connsiteY0" fmla="*/ 0 h 946245"/>
              <a:gd name="connsiteX1" fmla="*/ 900752 w 2060812"/>
              <a:gd name="connsiteY1" fmla="*/ 928048 h 946245"/>
              <a:gd name="connsiteX2" fmla="*/ 2060812 w 2060812"/>
              <a:gd name="connsiteY2" fmla="*/ 109182 h 946245"/>
              <a:gd name="connsiteX3" fmla="*/ 2060812 w 2060812"/>
              <a:gd name="connsiteY3" fmla="*/ 109182 h 94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12" h="946245">
                <a:moveTo>
                  <a:pt x="0" y="0"/>
                </a:moveTo>
                <a:cubicBezTo>
                  <a:pt x="278641" y="454925"/>
                  <a:pt x="557283" y="909851"/>
                  <a:pt x="900752" y="928048"/>
                </a:cubicBezTo>
                <a:cubicBezTo>
                  <a:pt x="1244221" y="946245"/>
                  <a:pt x="2060812" y="109182"/>
                  <a:pt x="2060812" y="109182"/>
                </a:cubicBezTo>
                <a:lnTo>
                  <a:pt x="2060812" y="109182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259632" y="2627620"/>
            <a:ext cx="393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Via</a:t>
            </a:r>
            <a:r>
              <a:rPr lang="en-US" b="1" dirty="0" smtClean="0"/>
              <a:t> oligomer formation = toxic species?</a:t>
            </a:r>
            <a:endParaRPr lang="en-US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563888" y="3319824"/>
            <a:ext cx="5063630" cy="1477328"/>
          </a:xfrm>
          <a:prstGeom prst="rect">
            <a:avLst/>
          </a:prstGeom>
          <a:noFill/>
          <a:ln w="19050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Non fibrillar</a:t>
            </a:r>
          </a:p>
          <a:p>
            <a:pPr algn="ctr"/>
            <a:r>
              <a:rPr lang="fr-BE" dirty="0" smtClean="0"/>
              <a:t>Amyloid-</a:t>
            </a:r>
            <a:r>
              <a:rPr lang="fr-BE" dirty="0" err="1" smtClean="0"/>
              <a:t>like</a:t>
            </a:r>
            <a:r>
              <a:rPr lang="fr-BE" dirty="0" smtClean="0"/>
              <a:t> structure </a:t>
            </a:r>
          </a:p>
          <a:p>
            <a:pPr algn="ctr"/>
            <a:r>
              <a:rPr lang="fr-BE" dirty="0" err="1" smtClean="0"/>
              <a:t>Antiparallel</a:t>
            </a:r>
            <a:r>
              <a:rPr lang="fr-BE" dirty="0" smtClean="0"/>
              <a:t> </a:t>
            </a:r>
            <a:r>
              <a:rPr lang="el-GR" dirty="0" smtClean="0"/>
              <a:t>β</a:t>
            </a:r>
            <a:r>
              <a:rPr lang="fr-BE" dirty="0" smtClean="0"/>
              <a:t>-</a:t>
            </a:r>
            <a:r>
              <a:rPr lang="fr-BE" dirty="0" err="1" smtClean="0"/>
              <a:t>sheet</a:t>
            </a:r>
            <a:r>
              <a:rPr lang="fr-BE" dirty="0" smtClean="0"/>
              <a:t> structure</a:t>
            </a:r>
          </a:p>
          <a:p>
            <a:pPr algn="ctr"/>
            <a:r>
              <a:rPr lang="fr-BE" dirty="0" smtClean="0"/>
              <a:t>Exposition of hydrophobic patches</a:t>
            </a:r>
            <a:endParaRPr lang="en-US" dirty="0" smtClean="0"/>
          </a:p>
          <a:p>
            <a:pPr algn="ctr"/>
            <a:r>
              <a:rPr lang="en-US" dirty="0" smtClean="0"/>
              <a:t>Unique common structural motif (common epitope)</a:t>
            </a:r>
            <a:endParaRPr lang="en-US" dirty="0"/>
          </a:p>
        </p:txBody>
      </p:sp>
      <p:sp>
        <p:nvSpPr>
          <p:cNvPr id="10" name="ZoneTexte 9"/>
          <p:cNvSpPr txBox="1"/>
          <p:nvPr/>
        </p:nvSpPr>
        <p:spPr>
          <a:xfrm>
            <a:off x="1474453" y="980728"/>
            <a:ext cx="61950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Amyloidoses: Neurodegenerative and Non-neuropathic diseases</a:t>
            </a:r>
            <a:endParaRPr lang="en-US" dirty="0"/>
          </a:p>
        </p:txBody>
      </p:sp>
      <p:sp>
        <p:nvSpPr>
          <p:cNvPr id="13" name="ZoneTexte 12"/>
          <p:cNvSpPr txBox="1"/>
          <p:nvPr/>
        </p:nvSpPr>
        <p:spPr>
          <a:xfrm>
            <a:off x="539552" y="3596823"/>
            <a:ext cx="2017412" cy="923330"/>
          </a:xfrm>
          <a:prstGeom prst="rect">
            <a:avLst/>
          </a:prstGeom>
          <a:noFill/>
          <a:ln w="19050" cap="rnd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Spherical oligomers</a:t>
            </a:r>
          </a:p>
          <a:p>
            <a:r>
              <a:rPr lang="en-US" dirty="0" smtClean="0"/>
              <a:t>Annular oligomers</a:t>
            </a:r>
          </a:p>
          <a:p>
            <a:r>
              <a:rPr lang="en-US" dirty="0" smtClean="0"/>
              <a:t>Protofibrils</a:t>
            </a:r>
            <a:endParaRPr lang="en-US" dirty="0"/>
          </a:p>
        </p:txBody>
      </p:sp>
      <p:cxnSp>
        <p:nvCxnSpPr>
          <p:cNvPr id="21" name="Connecteur droit avec flèche 20"/>
          <p:cNvCxnSpPr>
            <a:stCxn id="13" idx="3"/>
            <a:endCxn id="9" idx="1"/>
          </p:cNvCxnSpPr>
          <p:nvPr/>
        </p:nvCxnSpPr>
        <p:spPr>
          <a:xfrm>
            <a:off x="2556964" y="4058488"/>
            <a:ext cx="10069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558533"/>
            <a:ext cx="543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different peptides/proteins </a:t>
            </a:r>
            <a:r>
              <a:rPr lang="en-US" dirty="0" smtClean="0">
                <a:sym typeface="Wingdings" pitchFamily="2" charset="2"/>
              </a:rPr>
              <a:t> One amyloid fold</a:t>
            </a:r>
            <a:endParaRPr lang="en-US" dirty="0"/>
          </a:p>
        </p:txBody>
      </p:sp>
      <p:sp>
        <p:nvSpPr>
          <p:cNvPr id="6" name="Forme libre 5"/>
          <p:cNvSpPr/>
          <p:nvPr/>
        </p:nvSpPr>
        <p:spPr>
          <a:xfrm rot="21480000">
            <a:off x="2274141" y="1908521"/>
            <a:ext cx="2060812" cy="657696"/>
          </a:xfrm>
          <a:custGeom>
            <a:avLst/>
            <a:gdLst>
              <a:gd name="connsiteX0" fmla="*/ 0 w 2060812"/>
              <a:gd name="connsiteY0" fmla="*/ 0 h 946245"/>
              <a:gd name="connsiteX1" fmla="*/ 900752 w 2060812"/>
              <a:gd name="connsiteY1" fmla="*/ 928048 h 946245"/>
              <a:gd name="connsiteX2" fmla="*/ 2060812 w 2060812"/>
              <a:gd name="connsiteY2" fmla="*/ 109182 h 946245"/>
              <a:gd name="connsiteX3" fmla="*/ 2060812 w 2060812"/>
              <a:gd name="connsiteY3" fmla="*/ 109182 h 94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12" h="946245">
                <a:moveTo>
                  <a:pt x="0" y="0"/>
                </a:moveTo>
                <a:cubicBezTo>
                  <a:pt x="278641" y="454925"/>
                  <a:pt x="557283" y="909851"/>
                  <a:pt x="900752" y="928048"/>
                </a:cubicBezTo>
                <a:cubicBezTo>
                  <a:pt x="1244221" y="946245"/>
                  <a:pt x="2060812" y="109182"/>
                  <a:pt x="2060812" y="109182"/>
                </a:cubicBezTo>
                <a:lnTo>
                  <a:pt x="2060812" y="109182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259632" y="2627620"/>
            <a:ext cx="393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Via</a:t>
            </a:r>
            <a:r>
              <a:rPr lang="en-US" b="1" dirty="0" smtClean="0"/>
              <a:t> oligomer formation = toxic species?</a:t>
            </a:r>
            <a:endParaRPr lang="en-US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474453" y="980728"/>
            <a:ext cx="61950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Amyloidoses: Neurodegenerative and Non-neuropathic diseases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1056936" y="3419708"/>
            <a:ext cx="7030131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Similar mechanism of toxicity linked to their particular structural features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179512" y="4193137"/>
            <a:ext cx="5809924" cy="2126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BE" dirty="0" smtClean="0"/>
              <a:t>Aberrant interaction </a:t>
            </a:r>
            <a:r>
              <a:rPr lang="fr-BE" dirty="0" err="1" smtClean="0"/>
              <a:t>with</a:t>
            </a:r>
            <a:r>
              <a:rPr lang="fr-BE" dirty="0" smtClean="0"/>
              <a:t> cellular components</a:t>
            </a:r>
          </a:p>
          <a:p>
            <a:pPr>
              <a:lnSpc>
                <a:spcPct val="150000"/>
              </a:lnSpc>
            </a:pPr>
            <a:r>
              <a:rPr lang="fr-BE" dirty="0" err="1" smtClean="0"/>
              <a:t>Interference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the </a:t>
            </a:r>
            <a:r>
              <a:rPr lang="fr-BE" dirty="0" err="1" smtClean="0"/>
              <a:t>protein</a:t>
            </a:r>
            <a:r>
              <a:rPr lang="fr-BE" dirty="0" smtClean="0"/>
              <a:t> </a:t>
            </a:r>
            <a:r>
              <a:rPr lang="fr-BE" dirty="0" err="1" smtClean="0"/>
              <a:t>quality</a:t>
            </a:r>
            <a:r>
              <a:rPr lang="fr-BE" dirty="0" smtClean="0"/>
              <a:t> control</a:t>
            </a:r>
          </a:p>
          <a:p>
            <a:pPr>
              <a:lnSpc>
                <a:spcPct val="150000"/>
              </a:lnSpc>
            </a:pPr>
            <a:r>
              <a:rPr lang="fr-BE" dirty="0" smtClean="0"/>
              <a:t>Membrane disruption</a:t>
            </a:r>
          </a:p>
          <a:p>
            <a:pPr>
              <a:lnSpc>
                <a:spcPct val="150000"/>
              </a:lnSpc>
            </a:pPr>
            <a:r>
              <a:rPr lang="fr-BE" dirty="0" err="1" smtClean="0"/>
              <a:t>Oxidative</a:t>
            </a:r>
            <a:r>
              <a:rPr lang="fr-BE" dirty="0" smtClean="0"/>
              <a:t> stress, ROS production, mitochondrial </a:t>
            </a:r>
            <a:r>
              <a:rPr lang="fr-BE" dirty="0" err="1" smtClean="0"/>
              <a:t>dysfunction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Interference with the axonal transport</a:t>
            </a:r>
            <a:endParaRPr lang="en-US" dirty="0"/>
          </a:p>
        </p:txBody>
      </p:sp>
      <p:sp>
        <p:nvSpPr>
          <p:cNvPr id="15" name="Accolade fermante 14"/>
          <p:cNvSpPr/>
          <p:nvPr/>
        </p:nvSpPr>
        <p:spPr>
          <a:xfrm>
            <a:off x="6156176" y="4293096"/>
            <a:ext cx="360040" cy="2016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6444208" y="4977931"/>
            <a:ext cx="2627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Apoptosis and </a:t>
            </a:r>
            <a:r>
              <a:rPr lang="en-US" b="1" dirty="0" err="1" smtClean="0"/>
              <a:t>neurodegeneration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1558533"/>
            <a:ext cx="5439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different peptides/proteins </a:t>
            </a:r>
            <a:r>
              <a:rPr lang="en-US" dirty="0" smtClean="0">
                <a:sym typeface="Wingdings" pitchFamily="2" charset="2"/>
              </a:rPr>
              <a:t> One amyloid fold</a:t>
            </a:r>
            <a:endParaRPr lang="en-US" dirty="0"/>
          </a:p>
        </p:txBody>
      </p:sp>
      <p:sp>
        <p:nvSpPr>
          <p:cNvPr id="6" name="Forme libre 5"/>
          <p:cNvSpPr/>
          <p:nvPr/>
        </p:nvSpPr>
        <p:spPr>
          <a:xfrm rot="21480000">
            <a:off x="2274141" y="1908521"/>
            <a:ext cx="2060812" cy="657696"/>
          </a:xfrm>
          <a:custGeom>
            <a:avLst/>
            <a:gdLst>
              <a:gd name="connsiteX0" fmla="*/ 0 w 2060812"/>
              <a:gd name="connsiteY0" fmla="*/ 0 h 946245"/>
              <a:gd name="connsiteX1" fmla="*/ 900752 w 2060812"/>
              <a:gd name="connsiteY1" fmla="*/ 928048 h 946245"/>
              <a:gd name="connsiteX2" fmla="*/ 2060812 w 2060812"/>
              <a:gd name="connsiteY2" fmla="*/ 109182 h 946245"/>
              <a:gd name="connsiteX3" fmla="*/ 2060812 w 2060812"/>
              <a:gd name="connsiteY3" fmla="*/ 109182 h 94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812" h="946245">
                <a:moveTo>
                  <a:pt x="0" y="0"/>
                </a:moveTo>
                <a:cubicBezTo>
                  <a:pt x="278641" y="454925"/>
                  <a:pt x="557283" y="909851"/>
                  <a:pt x="900752" y="928048"/>
                </a:cubicBezTo>
                <a:cubicBezTo>
                  <a:pt x="1244221" y="946245"/>
                  <a:pt x="2060812" y="109182"/>
                  <a:pt x="2060812" y="109182"/>
                </a:cubicBezTo>
                <a:lnTo>
                  <a:pt x="2060812" y="109182"/>
                </a:ln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1259632" y="2627620"/>
            <a:ext cx="3930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Via</a:t>
            </a:r>
            <a:r>
              <a:rPr lang="en-US" b="1" dirty="0" smtClean="0"/>
              <a:t> oligomer formation = toxic species?</a:t>
            </a:r>
            <a:endParaRPr lang="en-US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474453" y="980728"/>
            <a:ext cx="61950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Amyloidoses: Neurodegenerative and Non-neuropathic diseases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772615" y="3429000"/>
            <a:ext cx="7598811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Valuable targets to interfere with the toxicity associated with these pathologies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79512" y="4221088"/>
            <a:ext cx="87129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u="sng" dirty="0" smtClean="0"/>
              <a:t>1) Oligomerization inhibition </a:t>
            </a:r>
            <a:r>
              <a:rPr lang="en-US" i="1" u="sng" dirty="0" smtClean="0"/>
              <a:t>via</a:t>
            </a:r>
            <a:r>
              <a:rPr lang="en-US" u="sng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Stabilization of the native state, reducing the amount of protein production, β-sheet breaker/blocker, post-translational modifications,…</a:t>
            </a:r>
          </a:p>
          <a:p>
            <a:pPr>
              <a:lnSpc>
                <a:spcPct val="150000"/>
              </a:lnSpc>
            </a:pPr>
            <a:r>
              <a:rPr lang="en-US" u="sng" dirty="0" smtClean="0"/>
              <a:t>2) Direct interaction to oligomers </a:t>
            </a:r>
            <a:r>
              <a:rPr lang="en-US" i="1" u="sng" dirty="0" smtClean="0"/>
              <a:t>via</a:t>
            </a:r>
            <a:r>
              <a:rPr lang="en-US" u="sng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Passive/active immunization, chaperone induction,…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619672" y="3501008"/>
            <a:ext cx="73456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Thank you for your attention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Calcium and Apoptosis</a:t>
            </a:r>
            <a:endParaRPr lang="en-US" dirty="0"/>
          </a:p>
        </p:txBody>
      </p:sp>
      <p:pic>
        <p:nvPicPr>
          <p:cNvPr id="106498" name="Picture 2" descr="http://link.springer.com/article/10.1007%2F978-0-387-30370-3_33/lookinside/010.png"/>
          <p:cNvPicPr>
            <a:picLocks noChangeAspect="1" noChangeArrowheads="1"/>
          </p:cNvPicPr>
          <p:nvPr/>
        </p:nvPicPr>
        <p:blipFill>
          <a:blip r:embed="rId2" cstate="print"/>
          <a:srcRect t="9433" b="32948"/>
          <a:stretch>
            <a:fillRect/>
          </a:stretch>
        </p:blipFill>
        <p:spPr bwMode="auto">
          <a:xfrm>
            <a:off x="1187624" y="700187"/>
            <a:ext cx="7029450" cy="615781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0" y="6611000"/>
            <a:ext cx="57456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Guo</a:t>
            </a:r>
            <a:r>
              <a:rPr lang="en-US" sz="1400" dirty="0" smtClean="0"/>
              <a:t> </a:t>
            </a:r>
            <a:r>
              <a:rPr lang="en-US" sz="1400" i="1" dirty="0" smtClean="0"/>
              <a:t>et al.</a:t>
            </a:r>
            <a:r>
              <a:rPr lang="en-US" sz="1400" dirty="0" smtClean="0"/>
              <a:t>, 2009, Handbook of Neurochemistry and Molecular Neurobiology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Amyloid fibrils</a:t>
            </a:r>
            <a:endParaRPr lang="en-US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115814" y="1052736"/>
            <a:ext cx="3554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Soluble functional peptide/protein</a:t>
            </a:r>
            <a:endParaRPr lang="en-US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3765536" y="1268760"/>
            <a:ext cx="720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81951" y="1052736"/>
            <a:ext cx="442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Higly</a:t>
            </a:r>
            <a:r>
              <a:rPr lang="en-US" dirty="0" smtClean="0"/>
              <a:t> organized insoluble fibrillar aggregates</a:t>
            </a:r>
          </a:p>
          <a:p>
            <a:pPr algn="ctr"/>
            <a:r>
              <a:rPr lang="en-US" dirty="0" smtClean="0"/>
              <a:t>extra- or intra-cellular deposits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1404065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Ex: A</a:t>
            </a:r>
            <a:r>
              <a:rPr lang="el-GR" sz="1600" dirty="0" smtClean="0"/>
              <a:t>β</a:t>
            </a:r>
            <a:r>
              <a:rPr lang="fr-BE" sz="1600" dirty="0" smtClean="0"/>
              <a:t> (AD), </a:t>
            </a:r>
            <a:r>
              <a:rPr lang="el-GR" sz="1600" dirty="0" smtClean="0"/>
              <a:t>α</a:t>
            </a:r>
            <a:r>
              <a:rPr lang="fr-BE" sz="1600" dirty="0" smtClean="0"/>
              <a:t>-synuclein (PD), </a:t>
            </a:r>
            <a:r>
              <a:rPr lang="fr-BE" sz="1600" dirty="0" err="1" smtClean="0"/>
              <a:t>huntingtin</a:t>
            </a:r>
            <a:r>
              <a:rPr lang="fr-BE" sz="1600" dirty="0" smtClean="0"/>
              <a:t> (HD), IAPP (type II </a:t>
            </a:r>
            <a:r>
              <a:rPr lang="fr-BE" sz="1600" dirty="0" err="1" smtClean="0"/>
              <a:t>diabetes</a:t>
            </a:r>
            <a:r>
              <a:rPr lang="fr-BE" sz="1600" dirty="0" smtClean="0"/>
              <a:t>)</a:t>
            </a:r>
            <a:endParaRPr lang="en-US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4662264" y="1835532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Amyloid fibrils</a:t>
            </a:r>
            <a:endParaRPr lang="en-US" sz="20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65096" y="235062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No sequence identity or structural homology</a:t>
            </a:r>
            <a:endParaRPr lang="en-US" u="sng" dirty="0"/>
          </a:p>
        </p:txBody>
      </p:sp>
      <p:sp>
        <p:nvSpPr>
          <p:cNvPr id="21" name="ZoneTexte 20"/>
          <p:cNvSpPr txBox="1"/>
          <p:nvPr/>
        </p:nvSpPr>
        <p:spPr>
          <a:xfrm>
            <a:off x="4320480" y="2348880"/>
            <a:ext cx="514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Common motif</a:t>
            </a:r>
          </a:p>
          <a:p>
            <a:pPr algn="ctr"/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Fibrillar appearance (TEM + AFM)</a:t>
            </a:r>
          </a:p>
        </p:txBody>
      </p:sp>
      <p:cxnSp>
        <p:nvCxnSpPr>
          <p:cNvPr id="25" name="Connecteur en angle 24"/>
          <p:cNvCxnSpPr/>
          <p:nvPr/>
        </p:nvCxnSpPr>
        <p:spPr>
          <a:xfrm>
            <a:off x="5148064" y="1700808"/>
            <a:ext cx="720080" cy="360040"/>
          </a:xfrm>
          <a:prstGeom prst="bentConnector3">
            <a:avLst>
              <a:gd name="adj1" fmla="val -117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Céline\Bourse FNRS\AFM\2013\15072013_mica_elongation_+ou-F197Q79_216Q55_197Q30Cm_197Q79_197Q55_15µM\15072013_mica+F197Q79_0.2mgml-1+197Q0_1h30_2.jpg"/>
          <p:cNvPicPr>
            <a:picLocks noChangeAspect="1" noChangeArrowheads="1"/>
          </p:cNvPicPr>
          <p:nvPr/>
        </p:nvPicPr>
        <p:blipFill>
          <a:blip r:embed="rId3" cstate="print"/>
          <a:srcRect l="6995" t="45950" r="51132" b="6801"/>
          <a:stretch>
            <a:fillRect/>
          </a:stretch>
        </p:blipFill>
        <p:spPr bwMode="auto">
          <a:xfrm>
            <a:off x="6876256" y="3717032"/>
            <a:ext cx="1826946" cy="1728192"/>
          </a:xfrm>
          <a:prstGeom prst="rect">
            <a:avLst/>
          </a:prstGeom>
          <a:noFill/>
        </p:spPr>
      </p:pic>
      <p:pic>
        <p:nvPicPr>
          <p:cNvPr id="1027" name="Picture 3" descr="D:\Céline\Bourse FNRS\TEM\31102012\N107687_M6_4_19000.jpg"/>
          <p:cNvPicPr>
            <a:picLocks noChangeAspect="1" noChangeArrowheads="1"/>
          </p:cNvPicPr>
          <p:nvPr/>
        </p:nvPicPr>
        <p:blipFill>
          <a:blip r:embed="rId4" cstate="print"/>
          <a:srcRect l="858" t="25181" r="47636" b="9579"/>
          <a:stretch>
            <a:fillRect/>
          </a:stretch>
        </p:blipFill>
        <p:spPr bwMode="auto">
          <a:xfrm>
            <a:off x="4427984" y="3717031"/>
            <a:ext cx="1872208" cy="1778597"/>
          </a:xfrm>
          <a:prstGeom prst="rect">
            <a:avLst/>
          </a:prstGeom>
          <a:noFill/>
        </p:spPr>
      </p:pic>
      <p:cxnSp>
        <p:nvCxnSpPr>
          <p:cNvPr id="14" name="Connecteur droit avec flèche 13"/>
          <p:cNvCxnSpPr/>
          <p:nvPr/>
        </p:nvCxnSpPr>
        <p:spPr>
          <a:xfrm flipH="1">
            <a:off x="5940152" y="3212976"/>
            <a:ext cx="576064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7236296" y="3212976"/>
            <a:ext cx="36004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0" y="6550223"/>
            <a:ext cx="2903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Stefani and Dobson, 2003, J Mol Med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8071</Words>
  <Application>Microsoft Office PowerPoint</Application>
  <PresentationFormat>Affichage à l'écran (4:3)</PresentationFormat>
  <Paragraphs>985</Paragraphs>
  <Slides>85</Slides>
  <Notes>64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85</vt:i4>
      </vt:variant>
    </vt:vector>
  </HeadingPairs>
  <TitlesOfParts>
    <vt:vector size="86" baseType="lpstr">
      <vt:lpstr>Thème Office</vt:lpstr>
      <vt:lpstr>Structure-function relationship of oligomers in amyloidoses</vt:lpstr>
      <vt:lpstr>Diapositive 2</vt:lpstr>
      <vt:lpstr>Diapositive 3</vt:lpstr>
      <vt:lpstr>Diapositive 4</vt:lpstr>
      <vt:lpstr>Diapositive 5</vt:lpstr>
      <vt:lpstr>Prevalence of Neurodegenerative Diseases (ND)</vt:lpstr>
      <vt:lpstr>Prevalence of Neurodegenerative Diseases (ND)</vt:lpstr>
      <vt:lpstr>Amyloidoses</vt:lpstr>
      <vt:lpstr>Amyloid fibrils</vt:lpstr>
      <vt:lpstr>Amyloid fibrils</vt:lpstr>
      <vt:lpstr>Amyloid fibrils</vt:lpstr>
      <vt:lpstr>Amyloid fibril formation = toxic gain of function</vt:lpstr>
      <vt:lpstr>Kinetics of amyloid fibril formation</vt:lpstr>
      <vt:lpstr>Plan of the presentation</vt:lpstr>
      <vt:lpstr>Diapositive 15</vt:lpstr>
      <vt:lpstr>Mechanism of amyloid fibril formation</vt:lpstr>
      <vt:lpstr>Mechanism of amyloid fibril formation</vt:lpstr>
      <vt:lpstr>Amyloid fibrils = toxic species … or … ?</vt:lpstr>
      <vt:lpstr>Amyloid fibrils = toxic species … or … ?</vt:lpstr>
      <vt:lpstr>Amyloid fibrils = toxic species … or … ?</vt:lpstr>
      <vt:lpstr>Amyloid fibrils = toxic species … or … protective?</vt:lpstr>
      <vt:lpstr>Toxic species are soluble oligomeric intermediates</vt:lpstr>
      <vt:lpstr>Toxic species are soluble oligomeric intermediates</vt:lpstr>
      <vt:lpstr>Toxic species are soluble oligomeric intermediates</vt:lpstr>
      <vt:lpstr>Toxic species are soluble oligomeric intermediates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Common oligomeric structures</vt:lpstr>
      <vt:lpstr>Common oligomeric structures</vt:lpstr>
      <vt:lpstr>Common oligomeric structures</vt:lpstr>
      <vt:lpstr>Diapositive 55</vt:lpstr>
      <vt:lpstr>Diapositive 56</vt:lpstr>
      <vt:lpstr>Oligomer-associated cytotoxicity</vt:lpstr>
      <vt:lpstr>Oligomer-associated cytotoxicity</vt:lpstr>
      <vt:lpstr>Oligomer-associated cytotoxicity</vt:lpstr>
      <vt:lpstr>Oligomer-associated cytotoxicity</vt:lpstr>
      <vt:lpstr>Oligomer-associated cytotoxicity</vt:lpstr>
      <vt:lpstr>Oligomer-associated cytotoxicity</vt:lpstr>
      <vt:lpstr>Oligomer-associated cytotoxicity</vt:lpstr>
      <vt:lpstr>Oligomer-associated cytotoxicity</vt:lpstr>
      <vt:lpstr>Example: Neurotoxicity of Aβ oligomers</vt:lpstr>
      <vt:lpstr>Example: Neurotoxicity of Aβ oligomers</vt:lpstr>
      <vt:lpstr>Example: Neurotoxicity of Aβ oligomers</vt:lpstr>
      <vt:lpstr>Diapositive 68</vt:lpstr>
      <vt:lpstr>Therapeutic strategies targeting oligomerization</vt:lpstr>
      <vt:lpstr>Therapeutic strategies targeting oligomerization</vt:lpstr>
      <vt:lpstr>Therapeutic strategies targeting oligomerization</vt:lpstr>
      <vt:lpstr>Therapeutic strategies targeting oligomerization</vt:lpstr>
      <vt:lpstr>Therapeutic strategies targeting oligomerization</vt:lpstr>
      <vt:lpstr>A chaperone to block oligomer’s toxicity</vt:lpstr>
      <vt:lpstr>A chaperone to block oligomer’s toxicity</vt:lpstr>
      <vt:lpstr>A chaperone to block oligomer’s toxicity</vt:lpstr>
      <vt:lpstr>A chaperone to block oligomer’s toxicity</vt:lpstr>
      <vt:lpstr>An antibody recognizing many amyloid oligomers</vt:lpstr>
      <vt:lpstr>An antibody recognizing many amyloid oligomers</vt:lpstr>
      <vt:lpstr>Conclusions</vt:lpstr>
      <vt:lpstr>Conclusions</vt:lpstr>
      <vt:lpstr>Conclusions</vt:lpstr>
      <vt:lpstr>Conclusions</vt:lpstr>
      <vt:lpstr>Diapositive 84</vt:lpstr>
      <vt:lpstr>Calcium and Apoptosis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Structure-function relationship of oligomers in amyloidosis</dc:title>
  <dc:creator>Céline</dc:creator>
  <cp:lastModifiedBy>Céline</cp:lastModifiedBy>
  <cp:revision>310</cp:revision>
  <dcterms:created xsi:type="dcterms:W3CDTF">2013-12-10T07:23:04Z</dcterms:created>
  <dcterms:modified xsi:type="dcterms:W3CDTF">2014-03-20T09:12:41Z</dcterms:modified>
</cp:coreProperties>
</file>