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7" r:id="rId2"/>
    <p:sldId id="277" r:id="rId3"/>
    <p:sldId id="259" r:id="rId4"/>
    <p:sldId id="260" r:id="rId5"/>
    <p:sldId id="261" r:id="rId6"/>
    <p:sldId id="262" r:id="rId7"/>
    <p:sldId id="265" r:id="rId8"/>
    <p:sldId id="282" r:id="rId9"/>
    <p:sldId id="281" r:id="rId10"/>
    <p:sldId id="280" r:id="rId11"/>
    <p:sldId id="274" r:id="rId12"/>
    <p:sldId id="279" r:id="rId13"/>
    <p:sldId id="275" r:id="rId14"/>
    <p:sldId id="300" r:id="rId15"/>
    <p:sldId id="266" r:id="rId16"/>
    <p:sldId id="272" r:id="rId17"/>
    <p:sldId id="270" r:id="rId18"/>
    <p:sldId id="273" r:id="rId19"/>
    <p:sldId id="271" r:id="rId20"/>
    <p:sldId id="299" r:id="rId21"/>
    <p:sldId id="264" r:id="rId22"/>
    <p:sldId id="267" r:id="rId23"/>
    <p:sldId id="269" r:id="rId24"/>
    <p:sldId id="285" r:id="rId25"/>
    <p:sldId id="303" r:id="rId26"/>
    <p:sldId id="283" r:id="rId27"/>
    <p:sldId id="263" r:id="rId28"/>
    <p:sldId id="289" r:id="rId29"/>
    <p:sldId id="302" r:id="rId30"/>
    <p:sldId id="287" r:id="rId31"/>
    <p:sldId id="291" r:id="rId32"/>
    <p:sldId id="292" r:id="rId33"/>
    <p:sldId id="293" r:id="rId34"/>
    <p:sldId id="284" r:id="rId35"/>
    <p:sldId id="295" r:id="rId36"/>
    <p:sldId id="296" r:id="rId37"/>
    <p:sldId id="294" r:id="rId38"/>
    <p:sldId id="305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76" d="100"/>
          <a:sy n="76" d="100"/>
        </p:scale>
        <p:origin x="-840" y="-88"/>
      </p:cViewPr>
      <p:guideLst>
        <p:guide orient="horz" pos="434"/>
        <p:guide pos="28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8CB3E-28C4-A146-8128-AD475C6FCB6E}" type="datetimeFigureOut">
              <a:rPr lang="en-US" smtClean="0"/>
              <a:t>12/05/14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7BF50-E942-5C44-8B18-66F8D1DA4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91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International scientific project:</a:t>
            </a:r>
            <a:r>
              <a:rPr lang="en-US" baseline="0" dirty="0" smtClean="0"/>
              <a:t> 1 Jul 1957 – 31 Dec 1958</a:t>
            </a:r>
          </a:p>
          <a:p>
            <a:r>
              <a:rPr lang="en-US" baseline="0" dirty="0" smtClean="0"/>
              <a:t>Presided by Belgian Marcel Nicolet (PhD in Astrophysics, 1937, University of Liège, Belgium)</a:t>
            </a:r>
          </a:p>
          <a:p>
            <a:r>
              <a:rPr lang="en-US" baseline="0" dirty="0" smtClean="0"/>
              <a:t>Aurora &amp; airglow, cosmic rays, geomagnetism, gravity, </a:t>
            </a:r>
            <a:r>
              <a:rPr lang="en-US" baseline="0" dirty="0" err="1" smtClean="0"/>
              <a:t>ionospheric</a:t>
            </a:r>
            <a:r>
              <a:rPr lang="en-US" baseline="0" dirty="0" smtClean="0"/>
              <a:t> physics, longitude &amp; latitude determination, meteorology, oceanography, seismology, solar activity</a:t>
            </a:r>
          </a:p>
          <a:p>
            <a:r>
              <a:rPr lang="en-US" baseline="0" dirty="0" smtClean="0"/>
              <a:t>Discovery of Van Allen radiation belts and solar wind</a:t>
            </a:r>
          </a:p>
          <a:p>
            <a:r>
              <a:rPr lang="en-US" baseline="0" smtClean="0"/>
              <a:t>Satellite launches</a:t>
            </a:r>
            <a:endParaRPr lang="en-US" baseline="0" dirty="0" smtClean="0"/>
          </a:p>
          <a:p>
            <a:r>
              <a:rPr lang="en-US" baseline="0" dirty="0" smtClean="0"/>
              <a:t>Eisenhower had indicated that the US would launch artificial satellites during the IGY.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BF50-E942-5C44-8B18-66F8D1DA4A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65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Launched on </a:t>
            </a:r>
            <a:r>
              <a:rPr lang="en-US" dirty="0" err="1" smtClean="0"/>
              <a:t>Rokot</a:t>
            </a:r>
            <a:r>
              <a:rPr lang="en-US" dirty="0" smtClean="0"/>
              <a:t> launcher.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BF50-E942-5C44-8B18-66F8D1DA4A5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00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Launched on </a:t>
            </a:r>
            <a:r>
              <a:rPr lang="en-US" dirty="0" err="1" smtClean="0"/>
              <a:t>Rokot</a:t>
            </a:r>
            <a:r>
              <a:rPr lang="en-US" dirty="0" smtClean="0"/>
              <a:t> launcher.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BF50-E942-5C44-8B18-66F8D1DA4A5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00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76135-9E26-2046-A9BD-7E23A21A092F}" type="datetimeFigureOut">
              <a:rPr lang="en-US" smtClean="0"/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F0CB-E854-1243-B2C2-83A70753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73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76135-9E26-2046-A9BD-7E23A21A092F}" type="datetimeFigureOut">
              <a:rPr lang="en-US" smtClean="0"/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F0CB-E854-1243-B2C2-83A70753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90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76135-9E26-2046-A9BD-7E23A21A092F}" type="datetimeFigureOut">
              <a:rPr lang="en-US" smtClean="0"/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F0CB-E854-1243-B2C2-83A70753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93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76135-9E26-2046-A9BD-7E23A21A092F}" type="datetimeFigureOut">
              <a:rPr lang="en-US" smtClean="0"/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F0CB-E854-1243-B2C2-83A70753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83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76135-9E26-2046-A9BD-7E23A21A092F}" type="datetimeFigureOut">
              <a:rPr lang="en-US" smtClean="0"/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F0CB-E854-1243-B2C2-83A70753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30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76135-9E26-2046-A9BD-7E23A21A092F}" type="datetimeFigureOut">
              <a:rPr lang="en-US" smtClean="0"/>
              <a:t>12/05/14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F0CB-E854-1243-B2C2-83A70753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13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76135-9E26-2046-A9BD-7E23A21A092F}" type="datetimeFigureOut">
              <a:rPr lang="en-US" smtClean="0"/>
              <a:t>12/05/14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F0CB-E854-1243-B2C2-83A70753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71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76135-9E26-2046-A9BD-7E23A21A092F}" type="datetimeFigureOut">
              <a:rPr lang="en-US" smtClean="0"/>
              <a:t>12/05/14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F0CB-E854-1243-B2C2-83A70753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50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76135-9E26-2046-A9BD-7E23A21A092F}" type="datetimeFigureOut">
              <a:rPr lang="en-US" smtClean="0"/>
              <a:t>12/05/14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F0CB-E854-1243-B2C2-83A70753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88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76135-9E26-2046-A9BD-7E23A21A092F}" type="datetimeFigureOut">
              <a:rPr lang="en-US" smtClean="0"/>
              <a:t>12/05/14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F0CB-E854-1243-B2C2-83A70753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92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76135-9E26-2046-A9BD-7E23A21A092F}" type="datetimeFigureOut">
              <a:rPr lang="en-US" smtClean="0"/>
              <a:t>12/05/14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F0CB-E854-1243-B2C2-83A70753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73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76135-9E26-2046-A9BD-7E23A21A092F}" type="datetimeFigureOut">
              <a:rPr lang="en-US" smtClean="0"/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9F0CB-E854-1243-B2C2-83A70753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3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gif"/><Relationship Id="rId5" Type="http://schemas.openxmlformats.org/officeDocument/2006/relationships/image" Target="../media/image38.jpg"/><Relationship Id="rId6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Relationship Id="rId3" Type="http://schemas.openxmlformats.org/officeDocument/2006/relationships/image" Target="../media/image5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212" y="625954"/>
            <a:ext cx="88895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/>
              <a:t>From </a:t>
            </a:r>
            <a:r>
              <a:rPr lang="en-US" sz="4800" b="1" dirty="0" smtClean="0">
                <a:solidFill>
                  <a:srgbClr val="FF0000"/>
                </a:solidFill>
              </a:rPr>
              <a:t>SPUTNIK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>    to </a:t>
            </a:r>
            <a:r>
              <a:rPr lang="en-US" sz="4800" b="1" dirty="0" smtClean="0">
                <a:solidFill>
                  <a:srgbClr val="FF0000"/>
                </a:solidFill>
              </a:rPr>
              <a:t>Beanie Babies </a:t>
            </a:r>
            <a:r>
              <a:rPr lang="en-US" sz="4800" b="1" dirty="0" smtClean="0"/>
              <a:t>&amp; </a:t>
            </a:r>
            <a:r>
              <a:rPr lang="en-US" sz="4800" b="1" dirty="0" err="1" smtClean="0">
                <a:solidFill>
                  <a:srgbClr val="FF0000"/>
                </a:solidFill>
              </a:rPr>
              <a:t>CubeSats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>to </a:t>
            </a:r>
            <a:r>
              <a:rPr lang="en-US" sz="4800" b="1" dirty="0" smtClean="0">
                <a:solidFill>
                  <a:srgbClr val="FF0000"/>
                </a:solidFill>
              </a:rPr>
              <a:t>OUFTI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05882" y="3682849"/>
            <a:ext cx="433223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Prof. </a:t>
            </a:r>
            <a:r>
              <a:rPr lang="en-US" sz="3600" b="1" dirty="0" smtClean="0">
                <a:solidFill>
                  <a:srgbClr val="FF0000"/>
                </a:solidFill>
              </a:rPr>
              <a:t>Jacques G. Verly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University </a:t>
            </a:r>
            <a:r>
              <a:rPr lang="en-US" sz="2800" b="1" dirty="0" smtClean="0"/>
              <a:t>of Liège, Belgium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74162" y="6126792"/>
            <a:ext cx="6395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TEDx</a:t>
            </a:r>
            <a:r>
              <a:rPr lang="en-US" sz="2800" b="1" dirty="0" err="1" smtClean="0"/>
              <a:t>Liège</a:t>
            </a:r>
            <a:r>
              <a:rPr lang="en-US" sz="2800" b="1" dirty="0" smtClean="0"/>
              <a:t>, “Rebirth” event,  12 May 2014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42464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_International_Space_Station_with_ATV-2_and_Endeavou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6" b="3153"/>
          <a:stretch/>
        </p:blipFill>
        <p:spPr>
          <a:xfrm>
            <a:off x="0" y="665472"/>
            <a:ext cx="9144000" cy="621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433" y="33422"/>
            <a:ext cx="86051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International Space Station (ISS) – 20 Nov 1998 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3928" y="5242971"/>
            <a:ext cx="300723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108.5 x 72.5 x 20 m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450,000 kg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39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2333" y="33422"/>
            <a:ext cx="72193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USA-233 (or NRO L-32) – 21 Nov 2010 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3754" y="774879"/>
            <a:ext cx="8636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Thought to be </a:t>
            </a:r>
            <a:r>
              <a:rPr lang="en-US" sz="2400" b="1" dirty="0" smtClean="0">
                <a:solidFill>
                  <a:srgbClr val="FF0000"/>
                </a:solidFill>
              </a:rPr>
              <a:t>the world’s largest satellite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Operated by US </a:t>
            </a:r>
            <a:r>
              <a:rPr lang="en-US" sz="2400" b="1" dirty="0" smtClean="0">
                <a:solidFill>
                  <a:srgbClr val="FF0000"/>
                </a:solidFill>
              </a:rPr>
              <a:t>National Reconnaissance Office (NRO) </a:t>
            </a:r>
            <a:r>
              <a:rPr lang="en-US" sz="2400" b="1" dirty="0" smtClean="0"/>
              <a:t>for </a:t>
            </a:r>
            <a:r>
              <a:rPr lang="en-US" sz="2400" b="1" dirty="0" smtClean="0">
                <a:solidFill>
                  <a:srgbClr val="FF0000"/>
                </a:solidFill>
              </a:rPr>
              <a:t>CIA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7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in Magnum/Orion/Mentor series of </a:t>
            </a:r>
            <a:r>
              <a:rPr lang="en-US" sz="2400" b="1" dirty="0" smtClean="0">
                <a:solidFill>
                  <a:srgbClr val="FF0000"/>
                </a:solidFill>
              </a:rPr>
              <a:t>spy satellites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Electronic signals intelligence (ELINT)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Large antennas: </a:t>
            </a:r>
            <a:r>
              <a:rPr lang="en-US" sz="2400" b="1" dirty="0" smtClean="0">
                <a:solidFill>
                  <a:srgbClr val="FF0000"/>
                </a:solidFill>
              </a:rPr>
              <a:t>100 meters</a:t>
            </a:r>
            <a:r>
              <a:rPr lang="en-US" sz="2400" b="1" dirty="0" smtClean="0"/>
              <a:t>!</a:t>
            </a:r>
            <a:endParaRPr lang="en-US" sz="2400" b="1" dirty="0"/>
          </a:p>
        </p:txBody>
      </p:sp>
      <p:pic>
        <p:nvPicPr>
          <p:cNvPr id="6" name="Picture 5" descr="1200px-US-NationalReconnaissanceOffice-Seal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6" y="3183297"/>
            <a:ext cx="2945162" cy="2945162"/>
          </a:xfrm>
          <a:prstGeom prst="rect">
            <a:avLst/>
          </a:prstGeom>
        </p:spPr>
      </p:pic>
      <p:pic>
        <p:nvPicPr>
          <p:cNvPr id="8" name="Picture 7" descr="launchUSA-233-18mj4cmupqfa7jp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257" y="2941941"/>
            <a:ext cx="609174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1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2333" y="33422"/>
            <a:ext cx="72193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USA-233 (or NRO L-32) – 21 Nov 2010 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3754" y="774879"/>
            <a:ext cx="8636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Thought to be </a:t>
            </a:r>
            <a:r>
              <a:rPr lang="en-US" sz="2400" b="1" dirty="0" smtClean="0">
                <a:solidFill>
                  <a:srgbClr val="FF0000"/>
                </a:solidFill>
              </a:rPr>
              <a:t>the world’s largest satellite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Operated by US </a:t>
            </a:r>
            <a:r>
              <a:rPr lang="en-US" sz="2400" b="1" dirty="0" smtClean="0">
                <a:solidFill>
                  <a:srgbClr val="FF0000"/>
                </a:solidFill>
              </a:rPr>
              <a:t>National Reconnaissance Office (NRO) </a:t>
            </a:r>
            <a:r>
              <a:rPr lang="en-US" sz="2400" b="1" dirty="0" smtClean="0"/>
              <a:t>for </a:t>
            </a:r>
            <a:r>
              <a:rPr lang="en-US" sz="2400" b="1" dirty="0" smtClean="0">
                <a:solidFill>
                  <a:srgbClr val="FF0000"/>
                </a:solidFill>
              </a:rPr>
              <a:t>CIA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7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in Magnum/Orion/Mentor series of </a:t>
            </a:r>
            <a:r>
              <a:rPr lang="en-US" sz="2400" b="1" dirty="0" smtClean="0">
                <a:solidFill>
                  <a:srgbClr val="FF0000"/>
                </a:solidFill>
              </a:rPr>
              <a:t>spy satellites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Electronic signals intelligence (ELINT)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Large antennas: </a:t>
            </a:r>
            <a:r>
              <a:rPr lang="en-US" sz="2400" b="1" dirty="0" smtClean="0">
                <a:solidFill>
                  <a:srgbClr val="FF0000"/>
                </a:solidFill>
              </a:rPr>
              <a:t>100 meters</a:t>
            </a:r>
            <a:r>
              <a:rPr lang="en-US" sz="2400" b="1" dirty="0" smtClean="0"/>
              <a:t>!</a:t>
            </a:r>
            <a:endParaRPr lang="en-US" sz="2400" b="1" dirty="0"/>
          </a:p>
        </p:txBody>
      </p:sp>
      <p:pic>
        <p:nvPicPr>
          <p:cNvPr id="6" name="Picture 5" descr="1200px-US-NationalReconnaissanceOffice-Seal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6" y="3183297"/>
            <a:ext cx="2945162" cy="2945162"/>
          </a:xfrm>
          <a:prstGeom prst="rect">
            <a:avLst/>
          </a:prstGeom>
        </p:spPr>
      </p:pic>
      <p:pic>
        <p:nvPicPr>
          <p:cNvPr id="8" name="Picture 7" descr="launchUSA-233-18mj4cmupqfa7jp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257" y="2941941"/>
            <a:ext cx="6091743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100000">
            <a:off x="1416891" y="2032068"/>
            <a:ext cx="6297517" cy="1569660"/>
          </a:xfrm>
          <a:prstGeom prst="rect">
            <a:avLst/>
          </a:prstGeom>
          <a:ln w="76200" cmpd="sng">
            <a:solidFill>
              <a:srgbClr val="FF0000"/>
            </a:solidFill>
            <a:beve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</a:rPr>
              <a:t>TOP SECRET</a:t>
            </a:r>
            <a:endParaRPr lang="en-US" sz="9600" b="1" dirty="0">
              <a:solidFill>
                <a:srgbClr val="FF0000"/>
              </a:solidFill>
            </a:endParaRPr>
          </a:p>
        </p:txBody>
      </p:sp>
      <p:pic>
        <p:nvPicPr>
          <p:cNvPr id="9" name="Picture 13" descr="stamp-effect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0000">
            <a:off x="1068499" y="1754978"/>
            <a:ext cx="6994302" cy="214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937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9554" y="2139715"/>
            <a:ext cx="72448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/>
              <a:t>1995: rebirth!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3178425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nfordCampus-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"/>
          <a:stretch/>
        </p:blipFill>
        <p:spPr>
          <a:xfrm>
            <a:off x="0" y="722400"/>
            <a:ext cx="9144001" cy="61332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2333" y="33422"/>
            <a:ext cx="72193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Stanford </a:t>
            </a:r>
            <a:r>
              <a:rPr lang="en-US" sz="3200" b="1" dirty="0" smtClean="0"/>
              <a:t>University, California </a:t>
            </a:r>
            <a:endParaRPr lang="en-US" sz="3200" b="1" dirty="0"/>
          </a:p>
        </p:txBody>
      </p:sp>
      <p:pic>
        <p:nvPicPr>
          <p:cNvPr id="4" name="Picture 3" descr="DurandBuid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992" y="3948980"/>
            <a:ext cx="3492500" cy="2324100"/>
          </a:xfrm>
          <a:prstGeom prst="rect">
            <a:avLst/>
          </a:prstGeom>
        </p:spPr>
      </p:pic>
      <p:pic>
        <p:nvPicPr>
          <p:cNvPr id="6" name="Picture 5" descr="twigg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64" y="3948980"/>
            <a:ext cx="1905000" cy="238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5669" y="6332390"/>
            <a:ext cx="2383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Prof. R. Twiggs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46625" y="5903660"/>
            <a:ext cx="4031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Space Systems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 Development Laboratory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4168" y="869711"/>
            <a:ext cx="1376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Big Dish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19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alOnBench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" r="6615"/>
          <a:stretch/>
        </p:blipFill>
        <p:spPr>
          <a:xfrm>
            <a:off x="161579" y="733231"/>
            <a:ext cx="5194800" cy="45474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2333" y="33422"/>
            <a:ext cx="72193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Opal (Stanford University) – 26 Jan 2000 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0889" y="5393387"/>
            <a:ext cx="3308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23.5 x 42.0 cm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25 kg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MinotaurPadTe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232" y="733231"/>
            <a:ext cx="3291640" cy="45474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7513" y="5273834"/>
            <a:ext cx="330838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Mothership</a:t>
            </a:r>
            <a:r>
              <a:rPr lang="en-US" sz="2400" b="1" dirty="0"/>
              <a:t> </a:t>
            </a:r>
            <a:r>
              <a:rPr lang="en-US" sz="2400" b="1" dirty="0" smtClean="0"/>
              <a:t>+ </a:t>
            </a:r>
            <a:endParaRPr lang="en-US" sz="2400" b="1" dirty="0"/>
          </a:p>
          <a:p>
            <a:pPr algn="ctr"/>
            <a:r>
              <a:rPr lang="en-US" sz="2400" b="1" dirty="0" smtClean="0"/>
              <a:t>6 </a:t>
            </a:r>
            <a:r>
              <a:rPr lang="en-US" sz="2400" b="1" dirty="0" err="1" smtClean="0"/>
              <a:t>daughtership</a:t>
            </a:r>
            <a:endParaRPr lang="en-US" sz="2400" b="1" dirty="0" smtClean="0"/>
          </a:p>
          <a:p>
            <a:pPr algn="ctr"/>
            <a:r>
              <a:rPr lang="en-US" sz="2400" b="1" dirty="0" err="1" smtClean="0"/>
              <a:t>picosatellites</a:t>
            </a:r>
            <a:endParaRPr lang="en-US" sz="2400" b="1" dirty="0"/>
          </a:p>
        </p:txBody>
      </p:sp>
      <p:pic>
        <p:nvPicPr>
          <p:cNvPr id="8" name="Picture 7" descr="Opa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939" y="4203700"/>
            <a:ext cx="30607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60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alWithPicosatellit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" b="774"/>
          <a:stretch/>
        </p:blipFill>
        <p:spPr>
          <a:xfrm>
            <a:off x="0" y="784118"/>
            <a:ext cx="3930241" cy="5919565"/>
          </a:xfrm>
          <a:prstGeom prst="rect">
            <a:avLst/>
          </a:prstGeom>
        </p:spPr>
      </p:pic>
      <p:pic>
        <p:nvPicPr>
          <p:cNvPr id="3" name="Picture 2" descr="OpalLaunchTub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367" y="784117"/>
            <a:ext cx="3822735" cy="2746587"/>
          </a:xfrm>
          <a:prstGeom prst="rect">
            <a:avLst/>
          </a:prstGeom>
        </p:spPr>
      </p:pic>
      <p:pic>
        <p:nvPicPr>
          <p:cNvPr id="4" name="Picture 3" descr="TwiggsWithPicoSa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44" y="3530704"/>
            <a:ext cx="4300335" cy="3221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8344" y="33422"/>
            <a:ext cx="76273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Opal (Stanford University) – 26 Jan 2000 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80298" y="2586209"/>
            <a:ext cx="37637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3 x (4 or 8) x 1 inches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7.5 x (10 or 20) x 2.5 cm</a:t>
            </a:r>
          </a:p>
        </p:txBody>
      </p:sp>
    </p:spTree>
    <p:extLst>
      <p:ext uri="{BB962C8B-B14F-4D97-AF65-F5344CB8AC3E}">
        <p14:creationId xmlns:p14="http://schemas.microsoft.com/office/powerpoint/2010/main" val="1638951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rospaceCorp-Picosat-interi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46" y="4291650"/>
            <a:ext cx="3739144" cy="2566350"/>
          </a:xfrm>
          <a:prstGeom prst="rect">
            <a:avLst/>
          </a:prstGeom>
        </p:spPr>
      </p:pic>
      <p:pic>
        <p:nvPicPr>
          <p:cNvPr id="3" name="Picture 2" descr="AerospaceCorpPicos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709" y="785365"/>
            <a:ext cx="4702766" cy="3577751"/>
          </a:xfrm>
          <a:prstGeom prst="rect">
            <a:avLst/>
          </a:prstGeom>
        </p:spPr>
      </p:pic>
      <p:pic>
        <p:nvPicPr>
          <p:cNvPr id="4" name="Picture 3" descr="AerospaceCorpThetheredSa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2" y="4316779"/>
            <a:ext cx="3542308" cy="2541221"/>
          </a:xfrm>
          <a:prstGeom prst="rect">
            <a:avLst/>
          </a:prstGeom>
        </p:spPr>
      </p:pic>
      <p:pic>
        <p:nvPicPr>
          <p:cNvPr id="5" name="Picture 4" descr="DSCN_PicoSat_Sero_Cor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09" y="773589"/>
            <a:ext cx="4445000" cy="3136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1569" y="3772520"/>
            <a:ext cx="2656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  <a:r>
              <a:rPr lang="en-US" sz="2800" b="1" dirty="0" smtClean="0">
                <a:solidFill>
                  <a:srgbClr val="FF0000"/>
                </a:solidFill>
              </a:rPr>
              <a:t>.5 x 10 x 2.5 cm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250 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70" y="33422"/>
            <a:ext cx="90228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Opal’s daughter </a:t>
            </a:r>
            <a:r>
              <a:rPr lang="en-US" sz="3200" b="1" dirty="0" err="1" smtClean="0"/>
              <a:t>picosatellites</a:t>
            </a:r>
            <a:r>
              <a:rPr lang="en-US" sz="3200" b="1" dirty="0" smtClean="0"/>
              <a:t> from Aerospace Corp.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0626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k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t="8428" r="-10" b="14053"/>
          <a:stretch/>
        </p:blipFill>
        <p:spPr>
          <a:xfrm>
            <a:off x="5859351" y="1192624"/>
            <a:ext cx="2963001" cy="2376000"/>
          </a:xfrm>
          <a:prstGeom prst="rect">
            <a:avLst/>
          </a:prstGeom>
        </p:spPr>
      </p:pic>
      <p:pic>
        <p:nvPicPr>
          <p:cNvPr id="4" name="Picture 3" descr="jak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 b="11809"/>
          <a:stretch/>
        </p:blipFill>
        <p:spPr>
          <a:xfrm>
            <a:off x="4884941" y="4045913"/>
            <a:ext cx="4232614" cy="2711813"/>
          </a:xfrm>
          <a:prstGeom prst="rect">
            <a:avLst/>
          </a:prstGeom>
        </p:spPr>
      </p:pic>
      <p:pic>
        <p:nvPicPr>
          <p:cNvPr id="5" name="Picture 4" descr="Artemis-team-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9" y="3726208"/>
            <a:ext cx="4766241" cy="3033062"/>
          </a:xfrm>
          <a:prstGeom prst="rect">
            <a:avLst/>
          </a:prstGeom>
        </p:spPr>
      </p:pic>
      <p:pic>
        <p:nvPicPr>
          <p:cNvPr id="7" name="Picture 6" descr="ThelmaLouise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62" y="1196230"/>
            <a:ext cx="2650831" cy="2413443"/>
          </a:xfrm>
          <a:prstGeom prst="rect">
            <a:avLst/>
          </a:prstGeom>
        </p:spPr>
      </p:pic>
      <p:pic>
        <p:nvPicPr>
          <p:cNvPr id="9" name="Picture 8" descr="ThelmaLouise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7" b="1329"/>
          <a:stretch/>
        </p:blipFill>
        <p:spPr>
          <a:xfrm>
            <a:off x="3266470" y="1177696"/>
            <a:ext cx="2276856" cy="241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5259" y="33422"/>
            <a:ext cx="917451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Opal’s daughter </a:t>
            </a:r>
            <a:r>
              <a:rPr lang="en-US" sz="3200" b="1" dirty="0" err="1" smtClean="0"/>
              <a:t>picosatellites</a:t>
            </a:r>
            <a:r>
              <a:rPr lang="en-US" sz="3200" b="1" dirty="0" smtClean="0"/>
              <a:t> from Santa Clara Univ. 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15888" y="3567537"/>
            <a:ext cx="2418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611 gr total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6662" y="668334"/>
            <a:ext cx="5236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Thelma &amp; Louise  </a:t>
            </a:r>
            <a:r>
              <a:rPr lang="en-US" sz="2800" b="1" dirty="0" smtClean="0">
                <a:solidFill>
                  <a:srgbClr val="FF0000"/>
                </a:solidFill>
              </a:rPr>
              <a:t>7.5 x 20 x 2.5 cm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01993" y="668334"/>
            <a:ext cx="32916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00"/>
                </a:solidFill>
              </a:rPr>
              <a:t>Jak</a:t>
            </a:r>
            <a:r>
              <a:rPr lang="en-US" sz="2800" b="1" dirty="0" smtClean="0">
                <a:solidFill>
                  <a:srgbClr val="000000"/>
                </a:solidFill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</a:rPr>
              <a:t>7.5 x 10 x 2.5 cm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9143" y="6245926"/>
            <a:ext cx="2656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Artemis team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7251706" y="3617585"/>
            <a:ext cx="0" cy="35094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946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londikeIceCreamBar-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" t="7275" r="2114" b="5849"/>
          <a:stretch/>
        </p:blipFill>
        <p:spPr>
          <a:xfrm>
            <a:off x="23909" y="4726008"/>
            <a:ext cx="6426000" cy="2138400"/>
          </a:xfrm>
          <a:prstGeom prst="rect">
            <a:avLst/>
          </a:prstGeom>
        </p:spPr>
      </p:pic>
      <p:pic>
        <p:nvPicPr>
          <p:cNvPr id="3" name="Picture 2" descr="StenSa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r="-65"/>
          <a:stretch/>
        </p:blipFill>
        <p:spPr>
          <a:xfrm>
            <a:off x="-11272" y="785438"/>
            <a:ext cx="3376800" cy="35668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1367" y="33422"/>
            <a:ext cx="72193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Size of Klondike ice-cream bar! 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-100255" y="4262675"/>
            <a:ext cx="3993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00"/>
                </a:solidFill>
              </a:rPr>
              <a:t>Stensat</a:t>
            </a:r>
            <a:r>
              <a:rPr lang="en-US" sz="2800" b="1" dirty="0" smtClean="0">
                <a:solidFill>
                  <a:srgbClr val="FF0000"/>
                </a:solidFill>
              </a:rPr>
              <a:t> 7.5 x 10 x 2.5 cm</a:t>
            </a:r>
          </a:p>
        </p:txBody>
      </p:sp>
      <p:pic>
        <p:nvPicPr>
          <p:cNvPr id="4" name="Picture 3" descr="KlondikeIceCreamBar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509" y="702292"/>
            <a:ext cx="3759525" cy="3451927"/>
          </a:xfrm>
          <a:prstGeom prst="rect">
            <a:avLst/>
          </a:prstGeom>
        </p:spPr>
      </p:pic>
      <p:pic>
        <p:nvPicPr>
          <p:cNvPr id="8" name="Picture 7" descr="Klondikemanual9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51" y="3225328"/>
            <a:ext cx="2450158" cy="365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70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y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" y="746175"/>
            <a:ext cx="3067667" cy="30535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2333" y="33422"/>
            <a:ext cx="72193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International Geophysical </a:t>
            </a:r>
            <a:r>
              <a:rPr lang="en-US" sz="3200" b="1" dirty="0" smtClean="0"/>
              <a:t>Year  </a:t>
            </a:r>
            <a:endParaRPr lang="en-US" sz="3200" b="1" dirty="0"/>
          </a:p>
        </p:txBody>
      </p:sp>
      <p:pic>
        <p:nvPicPr>
          <p:cNvPr id="5" name="Picture 4" descr="1958marcelnicolet_creditsuniversitychicag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9"/>
          <a:stretch/>
        </p:blipFill>
        <p:spPr>
          <a:xfrm>
            <a:off x="6429614" y="762438"/>
            <a:ext cx="2464355" cy="2952000"/>
          </a:xfrm>
          <a:prstGeom prst="rect">
            <a:avLst/>
          </a:prstGeom>
        </p:spPr>
      </p:pic>
      <p:pic>
        <p:nvPicPr>
          <p:cNvPr id="7" name="Picture 6" descr="atomium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989" y="3308886"/>
            <a:ext cx="3488022" cy="34880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9269" y="902409"/>
            <a:ext cx="310546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Presided by Belgian</a:t>
            </a:r>
          </a:p>
          <a:p>
            <a:pPr algn="ctr"/>
            <a:r>
              <a:rPr lang="en-US" sz="2800" b="1" dirty="0" smtClean="0"/>
              <a:t>Marcel Nicolet</a:t>
            </a:r>
          </a:p>
          <a:p>
            <a:pPr algn="ctr"/>
            <a:r>
              <a:rPr lang="en-US" sz="2800" b="1" dirty="0" smtClean="0"/>
              <a:t>PhD </a:t>
            </a:r>
            <a:r>
              <a:rPr lang="en-US" sz="2800" b="1" dirty="0" smtClean="0"/>
              <a:t>from</a:t>
            </a:r>
            <a:endParaRPr lang="en-US" sz="2800" b="1" dirty="0"/>
          </a:p>
          <a:p>
            <a:pPr algn="ctr"/>
            <a:r>
              <a:rPr lang="en-US" sz="2800" b="1" dirty="0" smtClean="0"/>
              <a:t>University of Liège</a:t>
            </a:r>
          </a:p>
          <a:p>
            <a:pPr algn="ctr"/>
            <a:r>
              <a:rPr lang="en-US" sz="2800" b="1" dirty="0" smtClean="0"/>
              <a:t>1937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7580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gDishCF00125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8" r="-14" b="-150"/>
          <a:stretch/>
        </p:blipFill>
        <p:spPr>
          <a:xfrm>
            <a:off x="0" y="690331"/>
            <a:ext cx="9144001" cy="6189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6484" y="33422"/>
            <a:ext cx="79310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Big Dish (Stanford University) – Build in 1966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20683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igg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70" y="1077216"/>
            <a:ext cx="4585660" cy="5747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570" y="33422"/>
            <a:ext cx="90228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The </a:t>
            </a:r>
            <a:r>
              <a:rPr lang="en-US" sz="3200" b="1" dirty="0" smtClean="0"/>
              <a:t>father of </a:t>
            </a:r>
            <a:r>
              <a:rPr lang="en-US" sz="3200" b="1" dirty="0" smtClean="0"/>
              <a:t>(educational) </a:t>
            </a:r>
            <a:r>
              <a:rPr lang="en-US" sz="3200" b="1" dirty="0" err="1" smtClean="0"/>
              <a:t>nanosatellites</a:t>
            </a:r>
            <a:r>
              <a:rPr lang="en-US" sz="3200" b="1" dirty="0" smtClean="0"/>
              <a:t>:</a:t>
            </a:r>
            <a:endParaRPr lang="en-US" sz="3200" b="1" dirty="0" smtClean="0"/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Prof. Robert J. Twiggs </a:t>
            </a:r>
            <a:r>
              <a:rPr lang="en-US" sz="3200" b="1" dirty="0" smtClean="0"/>
              <a:t>(Stanford University)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07904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anieBabies-fami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8" y="685875"/>
            <a:ext cx="8188564" cy="6133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2333" y="33422"/>
            <a:ext cx="72193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Beanie Babies – late 1993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42605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2333" y="33422"/>
            <a:ext cx="72193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Beanie Baby </a:t>
            </a:r>
            <a:r>
              <a:rPr lang="en-US" sz="3200" b="1" dirty="0"/>
              <a:t>b</a:t>
            </a:r>
            <a:r>
              <a:rPr lang="en-US" sz="3200" b="1" dirty="0" smtClean="0"/>
              <a:t>ox – late 1993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290171" y="5127634"/>
            <a:ext cx="27327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4 x 4 x 5 inches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10 x 10 x 12.5 cm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2333" y="6219970"/>
            <a:ext cx="721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Inspiration for </a:t>
            </a:r>
            <a:r>
              <a:rPr lang="en-US" sz="2800" b="1" dirty="0" err="1" smtClean="0">
                <a:solidFill>
                  <a:srgbClr val="FF0000"/>
                </a:solidFill>
              </a:rPr>
              <a:t>CubeSat</a:t>
            </a:r>
            <a:r>
              <a:rPr lang="en-US" sz="2800" b="1" dirty="0" smtClean="0">
                <a:solidFill>
                  <a:srgbClr val="FF0000"/>
                </a:solidFill>
              </a:rPr>
              <a:t> shape and size!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beanieBaby-iridescentBea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3" r="11152"/>
          <a:stretch/>
        </p:blipFill>
        <p:spPr>
          <a:xfrm>
            <a:off x="27037" y="851811"/>
            <a:ext cx="3433015" cy="4453679"/>
          </a:xfrm>
          <a:prstGeom prst="rect">
            <a:avLst/>
          </a:prstGeom>
        </p:spPr>
      </p:pic>
      <p:pic>
        <p:nvPicPr>
          <p:cNvPr id="2" name="Picture 1" descr="beanie-bab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6" r="31798"/>
          <a:stretch/>
        </p:blipFill>
        <p:spPr>
          <a:xfrm>
            <a:off x="3534728" y="1105386"/>
            <a:ext cx="2548800" cy="4091912"/>
          </a:xfrm>
          <a:prstGeom prst="rect">
            <a:avLst/>
          </a:prstGeom>
        </p:spPr>
      </p:pic>
      <p:pic>
        <p:nvPicPr>
          <p:cNvPr id="4" name="Picture 3" descr="BeanieBabyBox-empty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9" r="8879"/>
          <a:stretch/>
        </p:blipFill>
        <p:spPr>
          <a:xfrm>
            <a:off x="6224872" y="1170933"/>
            <a:ext cx="2908800" cy="378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78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11" y="33422"/>
            <a:ext cx="90923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Birth of </a:t>
            </a:r>
            <a:r>
              <a:rPr lang="en-US" sz="3200" b="1" dirty="0" err="1" smtClean="0"/>
              <a:t>CubeSat</a:t>
            </a:r>
            <a:r>
              <a:rPr lang="en-US" sz="3200" b="1" dirty="0" smtClean="0"/>
              <a:t> concept – 10-12 Nov 1999 (Hawaii)</a:t>
            </a:r>
            <a:endParaRPr lang="en-US" sz="3200" b="1" dirty="0"/>
          </a:p>
        </p:txBody>
      </p:sp>
      <p:pic>
        <p:nvPicPr>
          <p:cNvPr id="5" name="Picture 4" descr="PhoneSa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4" r="4251"/>
          <a:stretch/>
        </p:blipFill>
        <p:spPr>
          <a:xfrm>
            <a:off x="51621" y="3008075"/>
            <a:ext cx="4991410" cy="3849925"/>
          </a:xfrm>
          <a:prstGeom prst="rect">
            <a:avLst/>
          </a:prstGeom>
        </p:spPr>
      </p:pic>
      <p:pic>
        <p:nvPicPr>
          <p:cNvPr id="6" name="Picture 5" descr="twigg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7" y="685233"/>
            <a:ext cx="1821281" cy="2282672"/>
          </a:xfrm>
          <a:prstGeom prst="rect">
            <a:avLst/>
          </a:prstGeom>
        </p:spPr>
      </p:pic>
      <p:pic>
        <p:nvPicPr>
          <p:cNvPr id="4" name="Picture 3" descr="CubesatPlusElectronic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9" r="2246" b="3989"/>
          <a:stretch/>
        </p:blipFill>
        <p:spPr>
          <a:xfrm>
            <a:off x="3876488" y="676599"/>
            <a:ext cx="5270472" cy="35243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88620" y="4489533"/>
            <a:ext cx="245481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10 x 10 x 10 cm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(1 liter)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 kg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 watt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8083" y="848408"/>
            <a:ext cx="187009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Prof. </a:t>
            </a:r>
          </a:p>
          <a:p>
            <a:pPr algn="ctr"/>
            <a:r>
              <a:rPr lang="en-US" sz="2800" b="1" dirty="0" smtClean="0"/>
              <a:t>Bob Twiggs</a:t>
            </a:r>
          </a:p>
          <a:p>
            <a:pPr algn="ctr"/>
            <a:r>
              <a:rPr lang="en-US" sz="2800" b="1" dirty="0" smtClean="0"/>
              <a:t>(Stanford </a:t>
            </a:r>
          </a:p>
          <a:p>
            <a:pPr algn="ctr"/>
            <a:r>
              <a:rPr lang="en-US" sz="2800" b="1" dirty="0" smtClean="0"/>
              <a:t>University)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9204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8922" y="1166843"/>
            <a:ext cx="738615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smtClean="0"/>
              <a:t>First </a:t>
            </a:r>
            <a:r>
              <a:rPr lang="en-US" sz="9600" b="1" dirty="0" err="1" smtClean="0"/>
              <a:t>CubeSats</a:t>
            </a:r>
            <a:endParaRPr lang="en-US" sz="9600" b="1" dirty="0" smtClean="0"/>
          </a:p>
          <a:p>
            <a:pPr algn="ctr"/>
            <a:r>
              <a:rPr lang="en-US" sz="9600" b="1" dirty="0" smtClean="0"/>
              <a:t>l</a:t>
            </a:r>
            <a:r>
              <a:rPr lang="en-US" sz="9600" b="1" dirty="0" smtClean="0"/>
              <a:t>aunched on</a:t>
            </a:r>
          </a:p>
          <a:p>
            <a:pPr algn="ctr"/>
            <a:r>
              <a:rPr lang="en-US" sz="9600" b="1" dirty="0" smtClean="0"/>
              <a:t>30 June 2003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2021709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927" y="52315"/>
            <a:ext cx="8288146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/>
              <a:t>18 </a:t>
            </a:r>
            <a:r>
              <a:rPr lang="en-US" sz="7200" b="1" dirty="0" smtClean="0"/>
              <a:t>Sept </a:t>
            </a:r>
            <a:r>
              <a:rPr lang="en-US" sz="7200" b="1" dirty="0" smtClean="0"/>
              <a:t>2007,</a:t>
            </a:r>
          </a:p>
          <a:p>
            <a:pPr algn="ctr"/>
            <a:r>
              <a:rPr lang="en-US" sz="7200" b="1" dirty="0" smtClean="0"/>
              <a:t>University of Liège</a:t>
            </a:r>
            <a:r>
              <a:rPr lang="en-US" sz="7200" b="1" dirty="0" smtClean="0"/>
              <a:t>:</a:t>
            </a:r>
            <a:endParaRPr lang="en-US" sz="7200" b="1" dirty="0" smtClean="0"/>
          </a:p>
          <a:p>
            <a:pPr algn="ctr"/>
            <a:r>
              <a:rPr lang="en-US" sz="7200" b="1" dirty="0"/>
              <a:t>f</a:t>
            </a:r>
            <a:r>
              <a:rPr lang="en-US" sz="7200" b="1" dirty="0" smtClean="0"/>
              <a:t>ateful </a:t>
            </a:r>
            <a:r>
              <a:rPr lang="en-US" sz="7200" b="1" dirty="0" smtClean="0"/>
              <a:t>phone call</a:t>
            </a:r>
          </a:p>
          <a:p>
            <a:pPr algn="ctr"/>
            <a:r>
              <a:rPr lang="en-US" sz="7200" b="1" dirty="0" smtClean="0"/>
              <a:t>&amp; start of </a:t>
            </a:r>
          </a:p>
          <a:p>
            <a:pPr algn="ctr"/>
            <a:r>
              <a:rPr lang="en-US" sz="7200" b="1" dirty="0" smtClean="0">
                <a:solidFill>
                  <a:srgbClr val="3366FF"/>
                </a:solidFill>
              </a:rPr>
              <a:t>OUFTI educational</a:t>
            </a:r>
          </a:p>
          <a:p>
            <a:pPr algn="ctr"/>
            <a:r>
              <a:rPr lang="en-US" sz="7200" b="1" dirty="0" err="1">
                <a:solidFill>
                  <a:srgbClr val="3366FF"/>
                </a:solidFill>
              </a:rPr>
              <a:t>n</a:t>
            </a:r>
            <a:r>
              <a:rPr lang="en-US" sz="7200" b="1" dirty="0" err="1" smtClean="0">
                <a:solidFill>
                  <a:srgbClr val="3366FF"/>
                </a:solidFill>
              </a:rPr>
              <a:t>anosatellite</a:t>
            </a:r>
            <a:r>
              <a:rPr lang="en-US" sz="7200" b="1" dirty="0" smtClean="0">
                <a:solidFill>
                  <a:srgbClr val="3366FF"/>
                </a:solidFill>
              </a:rPr>
              <a:t> project</a:t>
            </a:r>
            <a:endParaRPr lang="en-US" sz="72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806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est_speaker_Prof._Bob_Twigg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t="594" r="-14" b="-15"/>
          <a:stretch/>
        </p:blipFill>
        <p:spPr>
          <a:xfrm>
            <a:off x="-7200" y="717424"/>
            <a:ext cx="9184585" cy="608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56427" y="27339"/>
            <a:ext cx="92568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2nd “Vega Maiden Flight” Workshop, NL, 20 Jan 2008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4989" y="5821984"/>
            <a:ext cx="2004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Prof. Twiggs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65183" y="5821984"/>
            <a:ext cx="1766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Prof. Verly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5743" y="6174874"/>
            <a:ext cx="2212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At ESA/ESTEC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88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29426" y="4373404"/>
            <a:ext cx="9685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BE" sz="2000" b="1" dirty="0" smtClean="0"/>
              <a:t>User 1</a:t>
            </a:r>
            <a:endParaRPr lang="fr-FR" sz="2000" b="1" dirty="0"/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1331619" y="5199582"/>
            <a:ext cx="351731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BE" sz="2400" b="1" dirty="0"/>
              <a:t>D-STAR </a:t>
            </a:r>
            <a:r>
              <a:rPr lang="fr-BE" sz="2400" b="1" dirty="0" smtClean="0"/>
              <a:t>zone</a:t>
            </a:r>
            <a:br>
              <a:rPr lang="fr-BE" sz="2400" b="1" dirty="0" smtClean="0"/>
            </a:br>
            <a:r>
              <a:rPr lang="fr-BE" sz="2400" b="1" dirty="0" smtClean="0"/>
              <a:t>for </a:t>
            </a:r>
            <a:r>
              <a:rPr lang="fr-BE" sz="2400" b="1" dirty="0" err="1" smtClean="0"/>
              <a:t>University</a:t>
            </a:r>
            <a:r>
              <a:rPr lang="fr-BE" sz="2400" b="1" dirty="0" smtClean="0"/>
              <a:t> of Liège,</a:t>
            </a:r>
            <a:br>
              <a:rPr lang="fr-BE" sz="2400" b="1" dirty="0" smtClean="0"/>
            </a:br>
            <a:r>
              <a:rPr lang="fr-BE" sz="2400" b="1" dirty="0" err="1" smtClean="0"/>
              <a:t>Belgium</a:t>
            </a:r>
            <a:endParaRPr lang="fr-FR" sz="2400" b="1" dirty="0"/>
          </a:p>
        </p:txBody>
      </p:sp>
      <p:sp>
        <p:nvSpPr>
          <p:cNvPr id="14" name="Oval 31"/>
          <p:cNvSpPr>
            <a:spLocks noChangeArrowheads="1"/>
          </p:cNvSpPr>
          <p:nvPr/>
        </p:nvSpPr>
        <p:spPr bwMode="auto">
          <a:xfrm>
            <a:off x="1695838" y="3615269"/>
            <a:ext cx="2976637" cy="142398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6531369" y="4340866"/>
            <a:ext cx="12827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BE" sz="2000" b="1" dirty="0" err="1"/>
              <a:t>Repeater</a:t>
            </a:r>
            <a:endParaRPr lang="fr-FR" sz="2000" b="1" dirty="0"/>
          </a:p>
        </p:txBody>
      </p:sp>
      <p:sp>
        <p:nvSpPr>
          <p:cNvPr id="28" name="Oval 45"/>
          <p:cNvSpPr>
            <a:spLocks noChangeArrowheads="1"/>
          </p:cNvSpPr>
          <p:nvPr/>
        </p:nvSpPr>
        <p:spPr bwMode="auto">
          <a:xfrm>
            <a:off x="6228184" y="3599965"/>
            <a:ext cx="2808312" cy="1572705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29" name="Text Box 46"/>
          <p:cNvSpPr txBox="1">
            <a:spLocks noChangeArrowheads="1"/>
          </p:cNvSpPr>
          <p:nvPr/>
        </p:nvSpPr>
        <p:spPr bwMode="auto">
          <a:xfrm>
            <a:off x="8092723" y="4327259"/>
            <a:ext cx="9685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BE" sz="2000" b="1" dirty="0" smtClean="0"/>
              <a:t>User 2</a:t>
            </a:r>
            <a:endParaRPr lang="fr-FR" sz="2000" b="1" dirty="0"/>
          </a:p>
        </p:txBody>
      </p:sp>
      <p:sp>
        <p:nvSpPr>
          <p:cNvPr id="30" name="Text Box 48"/>
          <p:cNvSpPr txBox="1">
            <a:spLocks noChangeArrowheads="1"/>
          </p:cNvSpPr>
          <p:nvPr/>
        </p:nvSpPr>
        <p:spPr bwMode="auto">
          <a:xfrm>
            <a:off x="6576794" y="5199583"/>
            <a:ext cx="21110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BE" sz="2400" b="1" dirty="0"/>
              <a:t>D-STAR zone</a:t>
            </a:r>
            <a:endParaRPr lang="fr-FR" sz="2400" b="1" dirty="0"/>
          </a:p>
        </p:txBody>
      </p:sp>
      <p:sp>
        <p:nvSpPr>
          <p:cNvPr id="33" name="Line 52"/>
          <p:cNvSpPr>
            <a:spLocks noChangeShapeType="1"/>
          </p:cNvSpPr>
          <p:nvPr/>
        </p:nvSpPr>
        <p:spPr bwMode="auto">
          <a:xfrm>
            <a:off x="1526558" y="2183035"/>
            <a:ext cx="618947" cy="4848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34" name="Line 53"/>
          <p:cNvSpPr>
            <a:spLocks noChangeShapeType="1"/>
          </p:cNvSpPr>
          <p:nvPr/>
        </p:nvSpPr>
        <p:spPr bwMode="auto">
          <a:xfrm flipV="1">
            <a:off x="3439922" y="3360155"/>
            <a:ext cx="270752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35" name="Line 55"/>
          <p:cNvSpPr>
            <a:spLocks noChangeShapeType="1"/>
          </p:cNvSpPr>
          <p:nvPr/>
        </p:nvSpPr>
        <p:spPr bwMode="auto">
          <a:xfrm>
            <a:off x="8231982" y="2461643"/>
            <a:ext cx="353370" cy="187922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36" name="Line 57"/>
          <p:cNvSpPr>
            <a:spLocks noChangeShapeType="1"/>
          </p:cNvSpPr>
          <p:nvPr/>
        </p:nvSpPr>
        <p:spPr bwMode="auto">
          <a:xfrm flipH="1" flipV="1">
            <a:off x="1653128" y="2098958"/>
            <a:ext cx="654239" cy="54358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37" name="Line 59"/>
          <p:cNvSpPr>
            <a:spLocks noChangeShapeType="1"/>
          </p:cNvSpPr>
          <p:nvPr/>
        </p:nvSpPr>
        <p:spPr bwMode="auto">
          <a:xfrm flipH="1">
            <a:off x="3429171" y="3279027"/>
            <a:ext cx="273684" cy="1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38" name="Line 60"/>
          <p:cNvSpPr>
            <a:spLocks noChangeShapeType="1"/>
          </p:cNvSpPr>
          <p:nvPr/>
        </p:nvSpPr>
        <p:spPr bwMode="auto">
          <a:xfrm flipH="1" flipV="1">
            <a:off x="8388422" y="2371960"/>
            <a:ext cx="393860" cy="1968906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39" name="Text Box 62"/>
          <p:cNvSpPr txBox="1">
            <a:spLocks noChangeArrowheads="1"/>
          </p:cNvSpPr>
          <p:nvPr/>
        </p:nvSpPr>
        <p:spPr bwMode="auto">
          <a:xfrm>
            <a:off x="623117" y="1361959"/>
            <a:ext cx="11817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BE" sz="2000" b="1" dirty="0" smtClean="0"/>
              <a:t>OUFTI-1</a:t>
            </a:r>
            <a:endParaRPr lang="fr-FR" sz="2000" b="1" dirty="0"/>
          </a:p>
        </p:txBody>
      </p:sp>
      <p:sp>
        <p:nvSpPr>
          <p:cNvPr id="65" name="Line 31"/>
          <p:cNvSpPr>
            <a:spLocks noChangeShapeType="1"/>
          </p:cNvSpPr>
          <p:nvPr/>
        </p:nvSpPr>
        <p:spPr bwMode="auto">
          <a:xfrm flipV="1">
            <a:off x="389125" y="2328710"/>
            <a:ext cx="608836" cy="202114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66" name="Line 33"/>
          <p:cNvSpPr>
            <a:spLocks noChangeShapeType="1"/>
          </p:cNvSpPr>
          <p:nvPr/>
        </p:nvSpPr>
        <p:spPr bwMode="auto">
          <a:xfrm flipH="1">
            <a:off x="623116" y="2371960"/>
            <a:ext cx="590868" cy="2014357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67" name="Cube 66"/>
          <p:cNvSpPr/>
          <p:nvPr/>
        </p:nvSpPr>
        <p:spPr>
          <a:xfrm>
            <a:off x="997961" y="1762069"/>
            <a:ext cx="432048" cy="432048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81" name="Groupe 80"/>
          <p:cNvGrpSpPr/>
          <p:nvPr/>
        </p:nvGrpSpPr>
        <p:grpSpPr>
          <a:xfrm>
            <a:off x="6251473" y="2328711"/>
            <a:ext cx="1980509" cy="2021146"/>
            <a:chOff x="6052241" y="704958"/>
            <a:chExt cx="1980509" cy="2021146"/>
          </a:xfrm>
        </p:grpSpPr>
        <p:grpSp>
          <p:nvGrpSpPr>
            <p:cNvPr id="73" name="Groupe 72"/>
            <p:cNvGrpSpPr/>
            <p:nvPr/>
          </p:nvGrpSpPr>
          <p:grpSpPr>
            <a:xfrm>
              <a:off x="6332136" y="1124744"/>
              <a:ext cx="1414864" cy="1601360"/>
              <a:chOff x="6332136" y="1124744"/>
              <a:chExt cx="1414864" cy="1601360"/>
            </a:xfrm>
          </p:grpSpPr>
          <p:sp>
            <p:nvSpPr>
              <p:cNvPr id="20" name="Text Box 37"/>
              <p:cNvSpPr txBox="1">
                <a:spLocks noChangeArrowheads="1"/>
              </p:cNvSpPr>
              <p:nvPr/>
            </p:nvSpPr>
            <p:spPr bwMode="auto">
              <a:xfrm>
                <a:off x="6332136" y="1124744"/>
                <a:ext cx="1414864" cy="40011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BE" sz="2000" dirty="0" smtClean="0"/>
                  <a:t>VHF</a:t>
                </a:r>
                <a:endParaRPr lang="fr-FR" sz="2000" dirty="0"/>
              </a:p>
            </p:txBody>
          </p:sp>
          <p:sp>
            <p:nvSpPr>
              <p:cNvPr id="21" name="Text Box 38"/>
              <p:cNvSpPr txBox="1">
                <a:spLocks noChangeArrowheads="1"/>
              </p:cNvSpPr>
              <p:nvPr/>
            </p:nvSpPr>
            <p:spPr bwMode="auto">
              <a:xfrm>
                <a:off x="6332136" y="1524854"/>
                <a:ext cx="1414863" cy="40011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BE" sz="2000" dirty="0" smtClean="0"/>
                  <a:t>UHF</a:t>
                </a:r>
                <a:endParaRPr lang="fr-FR" sz="2000" dirty="0"/>
              </a:p>
            </p:txBody>
          </p:sp>
          <p:sp>
            <p:nvSpPr>
              <p:cNvPr id="22" name="Text Box 39"/>
              <p:cNvSpPr txBox="1">
                <a:spLocks noChangeArrowheads="1"/>
              </p:cNvSpPr>
              <p:nvPr/>
            </p:nvSpPr>
            <p:spPr bwMode="auto">
              <a:xfrm>
                <a:off x="6332137" y="1925884"/>
                <a:ext cx="1414863" cy="40011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BE" sz="2000" dirty="0"/>
                  <a:t>Controller</a:t>
                </a:r>
                <a:endParaRPr lang="fr-FR" sz="2000" dirty="0"/>
              </a:p>
            </p:txBody>
          </p:sp>
          <p:sp>
            <p:nvSpPr>
              <p:cNvPr id="23" name="Text Box 40"/>
              <p:cNvSpPr txBox="1">
                <a:spLocks noChangeArrowheads="1"/>
              </p:cNvSpPr>
              <p:nvPr/>
            </p:nvSpPr>
            <p:spPr bwMode="auto">
              <a:xfrm>
                <a:off x="6332136" y="2325994"/>
                <a:ext cx="1414863" cy="40011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BE" sz="2000" dirty="0" smtClean="0"/>
                  <a:t>Gateway</a:t>
                </a:r>
                <a:endParaRPr lang="fr-FR" sz="2000" dirty="0"/>
              </a:p>
            </p:txBody>
          </p:sp>
        </p:grpSp>
        <p:grpSp>
          <p:nvGrpSpPr>
            <p:cNvPr id="74" name="Groupe 73"/>
            <p:cNvGrpSpPr/>
            <p:nvPr/>
          </p:nvGrpSpPr>
          <p:grpSpPr>
            <a:xfrm>
              <a:off x="6052241" y="704958"/>
              <a:ext cx="279893" cy="627659"/>
              <a:chOff x="6052241" y="704958"/>
              <a:chExt cx="279893" cy="627659"/>
            </a:xfrm>
          </p:grpSpPr>
          <p:sp>
            <p:nvSpPr>
              <p:cNvPr id="24" name="Line 41"/>
              <p:cNvSpPr>
                <a:spLocks noChangeShapeType="1"/>
              </p:cNvSpPr>
              <p:nvPr/>
            </p:nvSpPr>
            <p:spPr bwMode="auto">
              <a:xfrm flipH="1" flipV="1">
                <a:off x="6169535" y="1332617"/>
                <a:ext cx="162599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25" name="Line 42"/>
              <p:cNvSpPr>
                <a:spLocks noChangeShapeType="1"/>
              </p:cNvSpPr>
              <p:nvPr/>
            </p:nvSpPr>
            <p:spPr bwMode="auto">
              <a:xfrm flipH="1" flipV="1">
                <a:off x="6169534" y="704958"/>
                <a:ext cx="3" cy="62765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62" name="Line 85"/>
              <p:cNvSpPr>
                <a:spLocks noChangeShapeType="1"/>
              </p:cNvSpPr>
              <p:nvPr/>
            </p:nvSpPr>
            <p:spPr bwMode="auto">
              <a:xfrm flipH="1" flipV="1">
                <a:off x="6052241" y="704958"/>
                <a:ext cx="117293" cy="1251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64" name="Line 87"/>
              <p:cNvSpPr>
                <a:spLocks noChangeShapeType="1"/>
              </p:cNvSpPr>
              <p:nvPr/>
            </p:nvSpPr>
            <p:spPr bwMode="auto">
              <a:xfrm flipH="1">
                <a:off x="6173099" y="704958"/>
                <a:ext cx="109474" cy="1329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</p:grpSp>
        <p:grpSp>
          <p:nvGrpSpPr>
            <p:cNvPr id="80" name="Groupe 79"/>
            <p:cNvGrpSpPr/>
            <p:nvPr/>
          </p:nvGrpSpPr>
          <p:grpSpPr>
            <a:xfrm>
              <a:off x="7747000" y="704959"/>
              <a:ext cx="285750" cy="1012718"/>
              <a:chOff x="7747000" y="704959"/>
              <a:chExt cx="285750" cy="1012718"/>
            </a:xfrm>
          </p:grpSpPr>
          <p:sp>
            <p:nvSpPr>
              <p:cNvPr id="76" name="Line 41"/>
              <p:cNvSpPr>
                <a:spLocks noChangeShapeType="1"/>
              </p:cNvSpPr>
              <p:nvPr/>
            </p:nvSpPr>
            <p:spPr bwMode="auto">
              <a:xfrm flipV="1">
                <a:off x="7747000" y="1717677"/>
                <a:ext cx="16600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77" name="Line 42"/>
              <p:cNvSpPr>
                <a:spLocks noChangeShapeType="1"/>
              </p:cNvSpPr>
              <p:nvPr/>
            </p:nvSpPr>
            <p:spPr bwMode="auto">
              <a:xfrm flipV="1">
                <a:off x="7912999" y="704959"/>
                <a:ext cx="3" cy="101271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78" name="Line 85"/>
              <p:cNvSpPr>
                <a:spLocks noChangeShapeType="1"/>
              </p:cNvSpPr>
              <p:nvPr/>
            </p:nvSpPr>
            <p:spPr bwMode="auto">
              <a:xfrm flipV="1">
                <a:off x="7913003" y="704959"/>
                <a:ext cx="119747" cy="13293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79" name="Line 87"/>
              <p:cNvSpPr>
                <a:spLocks noChangeShapeType="1"/>
              </p:cNvSpPr>
              <p:nvPr/>
            </p:nvSpPr>
            <p:spPr bwMode="auto">
              <a:xfrm>
                <a:off x="7797598" y="704959"/>
                <a:ext cx="115405" cy="12511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</p:grpSp>
      </p:grpSp>
      <p:sp>
        <p:nvSpPr>
          <p:cNvPr id="82" name="Text Box 33"/>
          <p:cNvSpPr txBox="1">
            <a:spLocks noChangeArrowheads="1"/>
          </p:cNvSpPr>
          <p:nvPr/>
        </p:nvSpPr>
        <p:spPr bwMode="auto">
          <a:xfrm>
            <a:off x="2420132" y="4340865"/>
            <a:ext cx="12827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BE" sz="2000" b="1" dirty="0" err="1"/>
              <a:t>Repeater</a:t>
            </a:r>
            <a:endParaRPr lang="fr-FR" sz="2000" b="1" dirty="0"/>
          </a:p>
        </p:txBody>
      </p:sp>
      <p:grpSp>
        <p:nvGrpSpPr>
          <p:cNvPr id="83" name="Groupe 82"/>
          <p:cNvGrpSpPr/>
          <p:nvPr/>
        </p:nvGrpSpPr>
        <p:grpSpPr>
          <a:xfrm>
            <a:off x="2735507" y="2328710"/>
            <a:ext cx="1980509" cy="2021146"/>
            <a:chOff x="6052241" y="704958"/>
            <a:chExt cx="1980509" cy="2021146"/>
          </a:xfrm>
        </p:grpSpPr>
        <p:grpSp>
          <p:nvGrpSpPr>
            <p:cNvPr id="84" name="Groupe 83"/>
            <p:cNvGrpSpPr/>
            <p:nvPr/>
          </p:nvGrpSpPr>
          <p:grpSpPr>
            <a:xfrm>
              <a:off x="6332136" y="1124744"/>
              <a:ext cx="1414864" cy="1601360"/>
              <a:chOff x="6332136" y="1124744"/>
              <a:chExt cx="1414864" cy="1601360"/>
            </a:xfrm>
          </p:grpSpPr>
          <p:sp>
            <p:nvSpPr>
              <p:cNvPr id="95" name="Text Box 37"/>
              <p:cNvSpPr txBox="1">
                <a:spLocks noChangeArrowheads="1"/>
              </p:cNvSpPr>
              <p:nvPr/>
            </p:nvSpPr>
            <p:spPr bwMode="auto">
              <a:xfrm>
                <a:off x="6332136" y="1124744"/>
                <a:ext cx="1414864" cy="40011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BE" sz="2000" dirty="0" smtClean="0"/>
                  <a:t>VHF</a:t>
                </a:r>
                <a:endParaRPr lang="fr-FR" sz="2000" dirty="0"/>
              </a:p>
            </p:txBody>
          </p:sp>
          <p:sp>
            <p:nvSpPr>
              <p:cNvPr id="96" name="Text Box 38"/>
              <p:cNvSpPr txBox="1">
                <a:spLocks noChangeArrowheads="1"/>
              </p:cNvSpPr>
              <p:nvPr/>
            </p:nvSpPr>
            <p:spPr bwMode="auto">
              <a:xfrm>
                <a:off x="6332136" y="1524854"/>
                <a:ext cx="1414863" cy="40011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BE" sz="2000" dirty="0" smtClean="0"/>
                  <a:t>UHF</a:t>
                </a:r>
                <a:endParaRPr lang="fr-FR" sz="2000" dirty="0"/>
              </a:p>
            </p:txBody>
          </p:sp>
          <p:sp>
            <p:nvSpPr>
              <p:cNvPr id="97" name="Text Box 39"/>
              <p:cNvSpPr txBox="1">
                <a:spLocks noChangeArrowheads="1"/>
              </p:cNvSpPr>
              <p:nvPr/>
            </p:nvSpPr>
            <p:spPr bwMode="auto">
              <a:xfrm>
                <a:off x="6332137" y="1925884"/>
                <a:ext cx="1414863" cy="40011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BE" sz="2000" dirty="0"/>
                  <a:t>Controller</a:t>
                </a:r>
                <a:endParaRPr lang="fr-FR" sz="2000" dirty="0"/>
              </a:p>
            </p:txBody>
          </p:sp>
          <p:sp>
            <p:nvSpPr>
              <p:cNvPr id="98" name="Text Box 40"/>
              <p:cNvSpPr txBox="1">
                <a:spLocks noChangeArrowheads="1"/>
              </p:cNvSpPr>
              <p:nvPr/>
            </p:nvSpPr>
            <p:spPr bwMode="auto">
              <a:xfrm>
                <a:off x="6332136" y="2325994"/>
                <a:ext cx="1414863" cy="40011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BE" sz="2000" dirty="0" smtClean="0"/>
                  <a:t>Gateway</a:t>
                </a:r>
                <a:endParaRPr lang="fr-FR" sz="2000" dirty="0"/>
              </a:p>
            </p:txBody>
          </p:sp>
        </p:grpSp>
        <p:grpSp>
          <p:nvGrpSpPr>
            <p:cNvPr id="85" name="Groupe 84"/>
            <p:cNvGrpSpPr/>
            <p:nvPr/>
          </p:nvGrpSpPr>
          <p:grpSpPr>
            <a:xfrm>
              <a:off x="6052241" y="704958"/>
              <a:ext cx="279893" cy="627659"/>
              <a:chOff x="6052241" y="704958"/>
              <a:chExt cx="279893" cy="627659"/>
            </a:xfrm>
          </p:grpSpPr>
          <p:sp>
            <p:nvSpPr>
              <p:cNvPr id="91" name="Line 41"/>
              <p:cNvSpPr>
                <a:spLocks noChangeShapeType="1"/>
              </p:cNvSpPr>
              <p:nvPr/>
            </p:nvSpPr>
            <p:spPr bwMode="auto">
              <a:xfrm flipH="1" flipV="1">
                <a:off x="6169535" y="1332617"/>
                <a:ext cx="162599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2" name="Line 42"/>
              <p:cNvSpPr>
                <a:spLocks noChangeShapeType="1"/>
              </p:cNvSpPr>
              <p:nvPr/>
            </p:nvSpPr>
            <p:spPr bwMode="auto">
              <a:xfrm flipH="1" flipV="1">
                <a:off x="6169534" y="704958"/>
                <a:ext cx="3" cy="62765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3" name="Line 85"/>
              <p:cNvSpPr>
                <a:spLocks noChangeShapeType="1"/>
              </p:cNvSpPr>
              <p:nvPr/>
            </p:nvSpPr>
            <p:spPr bwMode="auto">
              <a:xfrm flipH="1" flipV="1">
                <a:off x="6052241" y="704958"/>
                <a:ext cx="117293" cy="1251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4" name="Line 87"/>
              <p:cNvSpPr>
                <a:spLocks noChangeShapeType="1"/>
              </p:cNvSpPr>
              <p:nvPr/>
            </p:nvSpPr>
            <p:spPr bwMode="auto">
              <a:xfrm flipH="1">
                <a:off x="6173099" y="704958"/>
                <a:ext cx="109474" cy="1329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</p:grpSp>
        <p:grpSp>
          <p:nvGrpSpPr>
            <p:cNvPr id="86" name="Groupe 85"/>
            <p:cNvGrpSpPr/>
            <p:nvPr/>
          </p:nvGrpSpPr>
          <p:grpSpPr>
            <a:xfrm>
              <a:off x="7747000" y="704959"/>
              <a:ext cx="285750" cy="1012718"/>
              <a:chOff x="7747000" y="704959"/>
              <a:chExt cx="285750" cy="1012718"/>
            </a:xfrm>
          </p:grpSpPr>
          <p:sp>
            <p:nvSpPr>
              <p:cNvPr id="87" name="Line 41"/>
              <p:cNvSpPr>
                <a:spLocks noChangeShapeType="1"/>
              </p:cNvSpPr>
              <p:nvPr/>
            </p:nvSpPr>
            <p:spPr bwMode="auto">
              <a:xfrm flipV="1">
                <a:off x="7747000" y="1717677"/>
                <a:ext cx="16600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8" name="Line 42"/>
              <p:cNvSpPr>
                <a:spLocks noChangeShapeType="1"/>
              </p:cNvSpPr>
              <p:nvPr/>
            </p:nvSpPr>
            <p:spPr bwMode="auto">
              <a:xfrm flipV="1">
                <a:off x="7912999" y="704959"/>
                <a:ext cx="3" cy="101271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9" name="Line 85"/>
              <p:cNvSpPr>
                <a:spLocks noChangeShapeType="1"/>
              </p:cNvSpPr>
              <p:nvPr/>
            </p:nvSpPr>
            <p:spPr bwMode="auto">
              <a:xfrm flipV="1">
                <a:off x="7913003" y="704959"/>
                <a:ext cx="119747" cy="13293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0" name="Line 87"/>
              <p:cNvSpPr>
                <a:spLocks noChangeShapeType="1"/>
              </p:cNvSpPr>
              <p:nvPr/>
            </p:nvSpPr>
            <p:spPr bwMode="auto">
              <a:xfrm>
                <a:off x="7797598" y="704959"/>
                <a:ext cx="115405" cy="12511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</p:grpSp>
      </p:grpSp>
      <p:sp>
        <p:nvSpPr>
          <p:cNvPr id="68" name="Freeform 14"/>
          <p:cNvSpPr>
            <a:spLocks/>
          </p:cNvSpPr>
          <p:nvPr/>
        </p:nvSpPr>
        <p:spPr bwMode="auto">
          <a:xfrm>
            <a:off x="4499991" y="3615269"/>
            <a:ext cx="1981813" cy="1423980"/>
          </a:xfrm>
          <a:custGeom>
            <a:avLst/>
            <a:gdLst>
              <a:gd name="T0" fmla="*/ 69 w 905"/>
              <a:gd name="T1" fmla="*/ 553 h 832"/>
              <a:gd name="T2" fmla="*/ 37 w 905"/>
              <a:gd name="T3" fmla="*/ 393 h 832"/>
              <a:gd name="T4" fmla="*/ 37 w 905"/>
              <a:gd name="T5" fmla="*/ 169 h 832"/>
              <a:gd name="T6" fmla="*/ 261 w 905"/>
              <a:gd name="T7" fmla="*/ 121 h 832"/>
              <a:gd name="T8" fmla="*/ 437 w 905"/>
              <a:gd name="T9" fmla="*/ 9 h 832"/>
              <a:gd name="T10" fmla="*/ 557 w 905"/>
              <a:gd name="T11" fmla="*/ 177 h 832"/>
              <a:gd name="T12" fmla="*/ 685 w 905"/>
              <a:gd name="T13" fmla="*/ 233 h 832"/>
              <a:gd name="T14" fmla="*/ 888 w 905"/>
              <a:gd name="T15" fmla="*/ 387 h 832"/>
              <a:gd name="T16" fmla="*/ 789 w 905"/>
              <a:gd name="T17" fmla="*/ 665 h 832"/>
              <a:gd name="T18" fmla="*/ 621 w 905"/>
              <a:gd name="T19" fmla="*/ 809 h 832"/>
              <a:gd name="T20" fmla="*/ 461 w 905"/>
              <a:gd name="T21" fmla="*/ 801 h 832"/>
              <a:gd name="T22" fmla="*/ 397 w 905"/>
              <a:gd name="T23" fmla="*/ 721 h 832"/>
              <a:gd name="T24" fmla="*/ 301 w 905"/>
              <a:gd name="T25" fmla="*/ 761 h 832"/>
              <a:gd name="T26" fmla="*/ 133 w 905"/>
              <a:gd name="T27" fmla="*/ 665 h 8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05" h="832">
                <a:moveTo>
                  <a:pt x="69" y="553"/>
                </a:moveTo>
                <a:cubicBezTo>
                  <a:pt x="65" y="525"/>
                  <a:pt x="42" y="457"/>
                  <a:pt x="37" y="393"/>
                </a:cubicBezTo>
                <a:cubicBezTo>
                  <a:pt x="32" y="329"/>
                  <a:pt x="0" y="214"/>
                  <a:pt x="37" y="169"/>
                </a:cubicBezTo>
                <a:cubicBezTo>
                  <a:pt x="74" y="124"/>
                  <a:pt x="194" y="148"/>
                  <a:pt x="261" y="121"/>
                </a:cubicBezTo>
                <a:cubicBezTo>
                  <a:pt x="328" y="94"/>
                  <a:pt x="388" y="0"/>
                  <a:pt x="437" y="9"/>
                </a:cubicBezTo>
                <a:cubicBezTo>
                  <a:pt x="486" y="18"/>
                  <a:pt x="516" y="140"/>
                  <a:pt x="557" y="177"/>
                </a:cubicBezTo>
                <a:cubicBezTo>
                  <a:pt x="598" y="214"/>
                  <a:pt x="630" y="198"/>
                  <a:pt x="685" y="233"/>
                </a:cubicBezTo>
                <a:cubicBezTo>
                  <a:pt x="740" y="268"/>
                  <a:pt x="871" y="315"/>
                  <a:pt x="888" y="387"/>
                </a:cubicBezTo>
                <a:cubicBezTo>
                  <a:pt x="905" y="459"/>
                  <a:pt x="834" y="595"/>
                  <a:pt x="789" y="665"/>
                </a:cubicBezTo>
                <a:cubicBezTo>
                  <a:pt x="744" y="735"/>
                  <a:pt x="676" y="786"/>
                  <a:pt x="621" y="809"/>
                </a:cubicBezTo>
                <a:cubicBezTo>
                  <a:pt x="566" y="832"/>
                  <a:pt x="498" y="816"/>
                  <a:pt x="461" y="801"/>
                </a:cubicBezTo>
                <a:cubicBezTo>
                  <a:pt x="424" y="786"/>
                  <a:pt x="424" y="728"/>
                  <a:pt x="397" y="721"/>
                </a:cubicBezTo>
                <a:cubicBezTo>
                  <a:pt x="370" y="714"/>
                  <a:pt x="345" y="770"/>
                  <a:pt x="301" y="761"/>
                </a:cubicBezTo>
                <a:cubicBezTo>
                  <a:pt x="257" y="752"/>
                  <a:pt x="168" y="685"/>
                  <a:pt x="133" y="665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/>
          <a:lstStyle/>
          <a:p>
            <a:endParaRPr lang="en-US" sz="2000" dirty="0"/>
          </a:p>
        </p:txBody>
      </p:sp>
      <p:sp>
        <p:nvSpPr>
          <p:cNvPr id="69" name="Text Box 47"/>
          <p:cNvSpPr txBox="1">
            <a:spLocks noChangeArrowheads="1"/>
          </p:cNvSpPr>
          <p:nvPr/>
        </p:nvSpPr>
        <p:spPr bwMode="auto">
          <a:xfrm>
            <a:off x="4815157" y="4234729"/>
            <a:ext cx="13514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BE" sz="2000" b="1" dirty="0"/>
              <a:t>Internet</a:t>
            </a:r>
            <a:endParaRPr lang="fr-FR" sz="2000" b="1" dirty="0"/>
          </a:p>
        </p:txBody>
      </p:sp>
      <p:sp>
        <p:nvSpPr>
          <p:cNvPr id="70" name="Line 54"/>
          <p:cNvSpPr>
            <a:spLocks noChangeShapeType="1"/>
          </p:cNvSpPr>
          <p:nvPr/>
        </p:nvSpPr>
        <p:spPr bwMode="auto">
          <a:xfrm flipV="1">
            <a:off x="4430265" y="4234729"/>
            <a:ext cx="2101104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71" name="Line 58"/>
          <p:cNvSpPr>
            <a:spLocks noChangeShapeType="1"/>
          </p:cNvSpPr>
          <p:nvPr/>
        </p:nvSpPr>
        <p:spPr bwMode="auto">
          <a:xfrm flipH="1" flipV="1">
            <a:off x="4430265" y="4140893"/>
            <a:ext cx="2101104" cy="8907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2029696" y="3549637"/>
            <a:ext cx="985707" cy="40010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000" dirty="0" smtClean="0"/>
              <a:t>Sat. ext.</a:t>
            </a:r>
            <a:endParaRPr lang="en-US" sz="2000" dirty="0"/>
          </a:p>
        </p:txBody>
      </p:sp>
      <p:grpSp>
        <p:nvGrpSpPr>
          <p:cNvPr id="103" name="Groupe 102"/>
          <p:cNvGrpSpPr/>
          <p:nvPr/>
        </p:nvGrpSpPr>
        <p:grpSpPr>
          <a:xfrm>
            <a:off x="2145505" y="2642540"/>
            <a:ext cx="451186" cy="908482"/>
            <a:chOff x="2145505" y="3151124"/>
            <a:chExt cx="451186" cy="908482"/>
          </a:xfrm>
        </p:grpSpPr>
        <p:sp>
          <p:nvSpPr>
            <p:cNvPr id="6" name="Line 19"/>
            <p:cNvSpPr>
              <a:spLocks noChangeShapeType="1"/>
            </p:cNvSpPr>
            <p:nvPr/>
          </p:nvSpPr>
          <p:spPr bwMode="auto">
            <a:xfrm flipH="1" flipV="1">
              <a:off x="2554858" y="3841636"/>
              <a:ext cx="0" cy="21797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7" name="Oval 20"/>
            <p:cNvSpPr>
              <a:spLocks noChangeArrowheads="1"/>
            </p:cNvSpPr>
            <p:nvPr/>
          </p:nvSpPr>
          <p:spPr bwMode="auto">
            <a:xfrm flipH="1">
              <a:off x="2531997" y="3799871"/>
              <a:ext cx="45719" cy="45719"/>
            </a:xfrm>
            <a:prstGeom prst="ellips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8" name="Line 21"/>
            <p:cNvSpPr>
              <a:spLocks noChangeShapeType="1"/>
            </p:cNvSpPr>
            <p:nvPr/>
          </p:nvSpPr>
          <p:spPr bwMode="auto">
            <a:xfrm flipH="1" flipV="1">
              <a:off x="2285652" y="3262990"/>
              <a:ext cx="269203" cy="54150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9" name="Line 22"/>
            <p:cNvSpPr>
              <a:spLocks noChangeShapeType="1"/>
            </p:cNvSpPr>
            <p:nvPr/>
          </p:nvSpPr>
          <p:spPr bwMode="auto">
            <a:xfrm flipH="1">
              <a:off x="2245497" y="3151124"/>
              <a:ext cx="89338" cy="2550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1" name="Line 24"/>
            <p:cNvSpPr>
              <a:spLocks noChangeShapeType="1"/>
            </p:cNvSpPr>
            <p:nvPr/>
          </p:nvSpPr>
          <p:spPr bwMode="auto">
            <a:xfrm>
              <a:off x="2145505" y="3278629"/>
              <a:ext cx="28932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99" name="Line 22"/>
            <p:cNvSpPr>
              <a:spLocks noChangeShapeType="1"/>
            </p:cNvSpPr>
            <p:nvPr/>
          </p:nvSpPr>
          <p:spPr bwMode="auto">
            <a:xfrm flipH="1">
              <a:off x="2325435" y="3315078"/>
              <a:ext cx="89338" cy="2550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00" name="Line 24"/>
            <p:cNvSpPr>
              <a:spLocks noChangeShapeType="1"/>
            </p:cNvSpPr>
            <p:nvPr/>
          </p:nvSpPr>
          <p:spPr bwMode="auto">
            <a:xfrm>
              <a:off x="2225443" y="3442583"/>
              <a:ext cx="28932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01" name="Line 22"/>
            <p:cNvSpPr>
              <a:spLocks noChangeShapeType="1"/>
            </p:cNvSpPr>
            <p:nvPr/>
          </p:nvSpPr>
          <p:spPr bwMode="auto">
            <a:xfrm flipH="1">
              <a:off x="2407360" y="3476093"/>
              <a:ext cx="89338" cy="2550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02" name="Line 24"/>
            <p:cNvSpPr>
              <a:spLocks noChangeShapeType="1"/>
            </p:cNvSpPr>
            <p:nvPr/>
          </p:nvSpPr>
          <p:spPr bwMode="auto">
            <a:xfrm>
              <a:off x="2307368" y="3603598"/>
              <a:ext cx="28932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/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962333" y="33422"/>
            <a:ext cx="72193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OUFTI-1 system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50624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748464" y="6375814"/>
            <a:ext cx="395536" cy="482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9" descr="exploded_2012-05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3409"/>
          <a:stretch/>
        </p:blipFill>
        <p:spPr bwMode="auto">
          <a:xfrm>
            <a:off x="79812" y="522994"/>
            <a:ext cx="3124036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Amandine\Desktop\photos demo\P12600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8" t="3657" r="2055" b="2095"/>
          <a:stretch/>
        </p:blipFill>
        <p:spPr bwMode="auto">
          <a:xfrm>
            <a:off x="3999600" y="741600"/>
            <a:ext cx="5036400" cy="61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24583" y="1336931"/>
            <a:ext cx="931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COM</a:t>
            </a:r>
            <a:endParaRPr lang="en-US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253975" y="2073876"/>
            <a:ext cx="812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BCN</a:t>
            </a:r>
            <a:endParaRPr 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343819" y="2930847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EPS</a:t>
            </a:r>
            <a:endParaRPr lang="en-US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992930" y="3461285"/>
            <a:ext cx="1081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OBC 1</a:t>
            </a:r>
            <a:endParaRPr lang="en-US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992930" y="3979335"/>
            <a:ext cx="1081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OBC 2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638032" y="2547853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BAT</a:t>
            </a:r>
            <a:endParaRPr lang="en-US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65875" y="33422"/>
            <a:ext cx="761225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OUFTI-1 </a:t>
            </a:r>
            <a:r>
              <a:rPr lang="en-US" sz="3200" b="1" dirty="0" err="1" smtClean="0"/>
              <a:t>nanosatellite</a:t>
            </a:r>
            <a:r>
              <a:rPr lang="en-US" sz="3200" b="1" dirty="0" smtClean="0"/>
              <a:t>/</a:t>
            </a:r>
            <a:r>
              <a:rPr lang="en-US" sz="3200" b="1" dirty="0" err="1" smtClean="0"/>
              <a:t>CubeSat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6364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utnik-201353main_rs_image_feature_924_946x7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56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8820" y="33422"/>
            <a:ext cx="41340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SPUTNIK-1 - 4 Oct 1957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7405" y="5531628"/>
            <a:ext cx="1250312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58 cm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83.6 kg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74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lw-oufti1-07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1"/>
          <a:stretch/>
        </p:blipFill>
        <p:spPr>
          <a:xfrm>
            <a:off x="12600" y="654050"/>
            <a:ext cx="9118800" cy="62125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0853" y="33422"/>
            <a:ext cx="744229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Integration of OUFTI-1 – 21-24 Nov 2013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500797"/>
            <a:ext cx="2119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Photo by Jean-Louis Wertz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1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jlw-oufti1-02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1"/>
          <a:stretch/>
        </p:blipFill>
        <p:spPr>
          <a:xfrm>
            <a:off x="12600" y="654050"/>
            <a:ext cx="9118800" cy="62131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2333" y="33422"/>
            <a:ext cx="72193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OUFTI-1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00797"/>
            <a:ext cx="2119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 by Jean-Louis Wertz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95390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w-oufti1-29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932"/>
          <a:stretch/>
        </p:blipFill>
        <p:spPr>
          <a:xfrm>
            <a:off x="-5400" y="638175"/>
            <a:ext cx="9154800" cy="62117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2333" y="33422"/>
            <a:ext cx="72193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OUFTI-1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00797"/>
            <a:ext cx="2119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Photo by Jean-Louis Wertz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2545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w-oufti1-02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3"/>
          <a:stretch/>
        </p:blipFill>
        <p:spPr>
          <a:xfrm>
            <a:off x="0" y="638176"/>
            <a:ext cx="9144000" cy="62284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2333" y="33422"/>
            <a:ext cx="72193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OUFTI-1 integration team – 24 Oct 2013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00797"/>
            <a:ext cx="2119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Photo by Jean-Louis Wertz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72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UFTI-1-hangingFromBallou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7"/>
          <a:stretch/>
        </p:blipFill>
        <p:spPr>
          <a:xfrm>
            <a:off x="12658" y="642726"/>
            <a:ext cx="9118684" cy="619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59" y="33422"/>
            <a:ext cx="91186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Airborne test of OUFTI-1 – 18 Dec 2013</a:t>
            </a:r>
            <a:endParaRPr lang="en-US" sz="3200" b="1" dirty="0"/>
          </a:p>
        </p:txBody>
      </p:sp>
      <p:pic>
        <p:nvPicPr>
          <p:cNvPr id="5" name="Picture 4" descr="d3e8a9bc-6821-11e3-9983-7254dd570d56_original.jpg.h380.jpg.5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88" y="3860368"/>
            <a:ext cx="4974942" cy="29779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71" y="5588016"/>
            <a:ext cx="266237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Euro Space Center,</a:t>
            </a: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Transinne</a:t>
            </a:r>
            <a:r>
              <a:rPr lang="en-US" sz="2400" b="1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Belgium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01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_P-POD_integrati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2"/>
          <a:stretch/>
        </p:blipFill>
        <p:spPr>
          <a:xfrm>
            <a:off x="-13069" y="681816"/>
            <a:ext cx="9170139" cy="61700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689" y="33422"/>
            <a:ext cx="77460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Poly-</a:t>
            </a:r>
            <a:r>
              <a:rPr lang="en-US" sz="3200" b="1" dirty="0" err="1" smtClean="0"/>
              <a:t>Picosatellite</a:t>
            </a:r>
            <a:r>
              <a:rPr lang="en-US" sz="3200" b="1" dirty="0"/>
              <a:t> </a:t>
            </a:r>
            <a:r>
              <a:rPr lang="en-US" sz="3200" b="1" dirty="0" smtClean="0"/>
              <a:t>Orbital </a:t>
            </a:r>
            <a:r>
              <a:rPr lang="en-US" sz="3200" b="1" dirty="0" err="1" smtClean="0"/>
              <a:t>Deployer</a:t>
            </a:r>
            <a:r>
              <a:rPr lang="en-US" sz="3200" b="1" dirty="0" smtClean="0"/>
              <a:t> (P-POD)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65235" y="6373480"/>
            <a:ext cx="7613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Developed by Prof. </a:t>
            </a:r>
            <a:r>
              <a:rPr lang="en-US" sz="2400" b="1" dirty="0" err="1" smtClean="0">
                <a:solidFill>
                  <a:schemeClr val="bg1"/>
                </a:solidFill>
              </a:rPr>
              <a:t>Jordi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Puig-Suari</a:t>
            </a:r>
            <a:r>
              <a:rPr lang="en-US" sz="2400" b="1" dirty="0" smtClean="0">
                <a:solidFill>
                  <a:schemeClr val="bg1"/>
                </a:solidFill>
              </a:rPr>
              <a:t> at Cal Poly, </a:t>
            </a:r>
            <a:r>
              <a:rPr lang="en-US" sz="2400" b="1" dirty="0" smtClean="0">
                <a:solidFill>
                  <a:schemeClr val="bg1"/>
                </a:solidFill>
              </a:rPr>
              <a:t>California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418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fusee_ve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835" y="655996"/>
            <a:ext cx="6182330" cy="618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2333" y="33422"/>
            <a:ext cx="72193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Launch expected in 2015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423265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_J_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787780" y="3195234"/>
            <a:ext cx="3568441" cy="361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IMG_36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2" r="1814"/>
          <a:stretch/>
        </p:blipFill>
        <p:spPr bwMode="auto">
          <a:xfrm>
            <a:off x="38024" y="661554"/>
            <a:ext cx="9067952" cy="247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55728" y="5745193"/>
            <a:ext cx="344058" cy="638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62333" y="33422"/>
            <a:ext cx="72193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OUFTI-1: first and foremost educational!</a:t>
            </a:r>
            <a:endParaRPr lang="en-US" sz="3200" b="1" dirty="0"/>
          </a:p>
        </p:txBody>
      </p:sp>
      <p:pic>
        <p:nvPicPr>
          <p:cNvPr id="21" name="Picture 8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1833" y="5512793"/>
            <a:ext cx="1799049" cy="1311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4748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7404" y="698907"/>
            <a:ext cx="804919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</a:rPr>
              <a:t>Big </a:t>
            </a:r>
            <a:r>
              <a:rPr lang="en-US" sz="9600" b="1" dirty="0">
                <a:solidFill>
                  <a:srgbClr val="FF0000"/>
                </a:solidFill>
              </a:rPr>
              <a:t>i</a:t>
            </a:r>
            <a:r>
              <a:rPr lang="en-US" sz="9600" b="1" dirty="0" smtClean="0">
                <a:solidFill>
                  <a:srgbClr val="FF0000"/>
                </a:solidFill>
              </a:rPr>
              <a:t>nnovations</a:t>
            </a:r>
          </a:p>
          <a:p>
            <a:pPr algn="ctr"/>
            <a:r>
              <a:rPr lang="en-US" sz="9600" b="1" dirty="0" smtClean="0">
                <a:solidFill>
                  <a:srgbClr val="FF0000"/>
                </a:solidFill>
              </a:rPr>
              <a:t>start small…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425" y="5080294"/>
            <a:ext cx="85171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Quote from </a:t>
            </a:r>
          </a:p>
          <a:p>
            <a:pPr algn="ctr"/>
            <a:r>
              <a:rPr lang="en-US" sz="2800" b="1" dirty="0" smtClean="0"/>
              <a:t>National Reconnaissance Office (NRO) </a:t>
            </a:r>
            <a:r>
              <a:rPr lang="en-US" sz="2800" b="1" dirty="0" err="1" smtClean="0"/>
              <a:t>CubeSat</a:t>
            </a:r>
            <a:r>
              <a:rPr lang="en-US" sz="2800" b="1" dirty="0" smtClean="0"/>
              <a:t> Program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25481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utnik2-launchpad-a1ce70940f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830" y="-17396"/>
            <a:ext cx="4772565" cy="3793578"/>
          </a:xfrm>
          <a:prstGeom prst="rect">
            <a:avLst/>
          </a:prstGeom>
        </p:spPr>
      </p:pic>
      <p:pic>
        <p:nvPicPr>
          <p:cNvPr id="6" name="Picture 5" descr="sputnik2-vehicule-SNC164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0" y="0"/>
            <a:ext cx="5143500" cy="6858000"/>
          </a:xfrm>
          <a:prstGeom prst="rect">
            <a:avLst/>
          </a:prstGeom>
        </p:spPr>
      </p:pic>
      <p:pic>
        <p:nvPicPr>
          <p:cNvPr id="5" name="Picture 4" descr="sputnik2-laik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24" y="3738423"/>
            <a:ext cx="4651885" cy="3123894"/>
          </a:xfrm>
          <a:prstGeom prst="rect">
            <a:avLst/>
          </a:prstGeom>
        </p:spPr>
      </p:pic>
      <p:pic>
        <p:nvPicPr>
          <p:cNvPr id="3" name="Picture 2" descr="sputnik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744" y="52185"/>
            <a:ext cx="2011463" cy="1848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9636" y="33422"/>
            <a:ext cx="43063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SPUTNIK-2 – 3 Nov 1957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80" y="5775158"/>
            <a:ext cx="1432303" cy="95410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 x 4 m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508.3 kg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04125" y="6161691"/>
            <a:ext cx="16313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CFFCC"/>
                </a:solidFill>
              </a:rPr>
              <a:t>Dog </a:t>
            </a:r>
            <a:r>
              <a:rPr lang="en-US" sz="2800" b="1" dirty="0" err="1" smtClean="0">
                <a:solidFill>
                  <a:srgbClr val="CCFFCC"/>
                </a:solidFill>
              </a:rPr>
              <a:t>Laika</a:t>
            </a:r>
            <a:endParaRPr lang="en-US" sz="2800" b="1" dirty="0">
              <a:solidFill>
                <a:srgbClr val="CCFFCC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6299292" y="4612393"/>
            <a:ext cx="1019250" cy="1788128"/>
          </a:xfrm>
          <a:prstGeom prst="ellipse">
            <a:avLst/>
          </a:prstGeom>
          <a:noFill/>
          <a:ln w="5715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25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tellites_Vanguar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6" t="537" r="-21" b="-537"/>
          <a:stretch/>
        </p:blipFill>
        <p:spPr>
          <a:xfrm>
            <a:off x="-1" y="605"/>
            <a:ext cx="6091603" cy="7012548"/>
          </a:xfrm>
          <a:prstGeom prst="rect">
            <a:avLst/>
          </a:prstGeom>
        </p:spPr>
      </p:pic>
      <p:pic>
        <p:nvPicPr>
          <p:cNvPr id="2" name="Picture 1" descr="TV3_satelli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t="9383" r="25135" b="5919"/>
          <a:stretch/>
        </p:blipFill>
        <p:spPr>
          <a:xfrm>
            <a:off x="4662242" y="3121627"/>
            <a:ext cx="4503600" cy="38711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5476" y="33422"/>
            <a:ext cx="48325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Vanguard TV3 – 6 Dec 1957 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vanguard-explosion-1957-218x3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602" y="-1"/>
            <a:ext cx="3052398" cy="42005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9983" y="5562683"/>
            <a:ext cx="1350074" cy="95410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16.5 cm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1.47 kg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66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plorer_1_in_Gantr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8" r="-11098"/>
          <a:stretch/>
        </p:blipFill>
        <p:spPr>
          <a:xfrm>
            <a:off x="-30468" y="0"/>
            <a:ext cx="5186934" cy="6858000"/>
          </a:xfrm>
          <a:prstGeom prst="rect">
            <a:avLst/>
          </a:prstGeom>
        </p:spPr>
      </p:pic>
      <p:pic>
        <p:nvPicPr>
          <p:cNvPr id="3" name="Picture 2" descr="Launch_of_Jupiter_C_with_Explorer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t="-2" r="3654" b="-532"/>
          <a:stretch/>
        </p:blipFill>
        <p:spPr>
          <a:xfrm>
            <a:off x="4572048" y="-1"/>
            <a:ext cx="4600800" cy="6912000"/>
          </a:xfrm>
          <a:prstGeom prst="rect">
            <a:avLst/>
          </a:prstGeom>
        </p:spPr>
      </p:pic>
      <p:pic>
        <p:nvPicPr>
          <p:cNvPr id="4" name="Picture 3" descr="450px-Explorer_I_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357" y="1028482"/>
            <a:ext cx="3703537" cy="29628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98515" y="33422"/>
            <a:ext cx="42961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Explorer 1 – 30 Jan 1958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0911" y="4089887"/>
            <a:ext cx="2406985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16.5 x 94.6 cm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13.97 kg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64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SCAR_1_Communications_Satellite_model_-_Udvar-Hazy_Cen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3195"/>
            <a:ext cx="7097181" cy="5322886"/>
          </a:xfrm>
          <a:prstGeom prst="rect">
            <a:avLst/>
          </a:prstGeom>
        </p:spPr>
      </p:pic>
      <p:pic>
        <p:nvPicPr>
          <p:cNvPr id="3" name="Picture 2" descr="oscar1-interi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209" y="4016943"/>
            <a:ext cx="4294186" cy="28575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1367" y="33422"/>
            <a:ext cx="72193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Oscar 1 (amateur radio) – 12 Dec 1961 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03858" y="5943443"/>
            <a:ext cx="24004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30.5 x 30.5 </a:t>
            </a:r>
            <a:r>
              <a:rPr lang="en-US" sz="2800" b="1" dirty="0">
                <a:solidFill>
                  <a:srgbClr val="FF0000"/>
                </a:solidFill>
              </a:rPr>
              <a:t>c</a:t>
            </a:r>
            <a:r>
              <a:rPr lang="en-US" sz="2800" b="1" dirty="0" smtClean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4.5 kg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68330" y="1130678"/>
            <a:ext cx="149717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O</a:t>
            </a:r>
            <a:r>
              <a:rPr lang="en-US" sz="2800" b="1" dirty="0" smtClean="0"/>
              <a:t>rbiting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S</a:t>
            </a:r>
            <a:r>
              <a:rPr lang="en-US" sz="2800" b="1" dirty="0" smtClean="0"/>
              <a:t>atellite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C</a:t>
            </a:r>
            <a:r>
              <a:rPr lang="en-US" sz="2800" b="1" dirty="0" smtClean="0"/>
              <a:t>arrying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A</a:t>
            </a:r>
            <a:r>
              <a:rPr lang="en-US" sz="2800" b="1" dirty="0" smtClean="0"/>
              <a:t>mateur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R</a:t>
            </a:r>
            <a:r>
              <a:rPr lang="en-US" sz="2800" b="1" dirty="0" smtClean="0"/>
              <a:t>adio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86198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7331" y="2157110"/>
            <a:ext cx="66293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/>
              <a:t>Big satellites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417003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ST-SM4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2" b="4283"/>
          <a:stretch/>
        </p:blipFill>
        <p:spPr>
          <a:xfrm>
            <a:off x="27901" y="659328"/>
            <a:ext cx="9088198" cy="62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2333" y="33422"/>
            <a:ext cx="72193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Hubble Space Telescope – 24 April 1990 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06331" y="5543786"/>
            <a:ext cx="1987042" cy="95410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2.4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x </a:t>
            </a:r>
            <a:r>
              <a:rPr lang="en-US" sz="2800" b="1" dirty="0" smtClean="0">
                <a:solidFill>
                  <a:srgbClr val="FF0000"/>
                </a:solidFill>
              </a:rPr>
              <a:t>13.2 </a:t>
            </a:r>
            <a:r>
              <a:rPr lang="en-US" sz="2800" b="1" dirty="0" smtClean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11,110 kg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43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1787</TotalTime>
  <Words>780</Words>
  <Application>Microsoft Macintosh PowerPoint</Application>
  <PresentationFormat>On-screen Show (4:3)</PresentationFormat>
  <Paragraphs>163</Paragraphs>
  <Slides>38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Liège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SPUTNIK to Beanie Babies &amp; CubeSats to OUFTI</dc:title>
  <dc:creator>Jacques Verly</dc:creator>
  <cp:lastModifiedBy>Jacques Verly</cp:lastModifiedBy>
  <cp:revision>173</cp:revision>
  <dcterms:created xsi:type="dcterms:W3CDTF">2014-05-02T06:09:17Z</dcterms:created>
  <dcterms:modified xsi:type="dcterms:W3CDTF">2014-05-12T05:43:35Z</dcterms:modified>
</cp:coreProperties>
</file>