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1"/>
  </p:notesMasterIdLst>
  <p:sldIdLst>
    <p:sldId id="298" r:id="rId2"/>
    <p:sldId id="328" r:id="rId3"/>
    <p:sldId id="327" r:id="rId4"/>
    <p:sldId id="311" r:id="rId5"/>
    <p:sldId id="320" r:id="rId6"/>
    <p:sldId id="322" r:id="rId7"/>
    <p:sldId id="321" r:id="rId8"/>
    <p:sldId id="323" r:id="rId9"/>
    <p:sldId id="270" r:id="rId10"/>
    <p:sldId id="301" r:id="rId11"/>
    <p:sldId id="325" r:id="rId12"/>
    <p:sldId id="326" r:id="rId13"/>
    <p:sldId id="302" r:id="rId14"/>
    <p:sldId id="303" r:id="rId15"/>
    <p:sldId id="305" r:id="rId16"/>
    <p:sldId id="306" r:id="rId17"/>
    <p:sldId id="307" r:id="rId18"/>
    <p:sldId id="308" r:id="rId19"/>
    <p:sldId id="309" r:id="rId20"/>
    <p:sldId id="310" r:id="rId21"/>
    <p:sldId id="313" r:id="rId22"/>
    <p:sldId id="304" r:id="rId23"/>
    <p:sldId id="316" r:id="rId24"/>
    <p:sldId id="317" r:id="rId25"/>
    <p:sldId id="324" r:id="rId26"/>
    <p:sldId id="329" r:id="rId27"/>
    <p:sldId id="330" r:id="rId28"/>
    <p:sldId id="331" r:id="rId29"/>
    <p:sldId id="332" r:id="rId30"/>
    <p:sldId id="333" r:id="rId31"/>
    <p:sldId id="334" r:id="rId32"/>
    <p:sldId id="335" r:id="rId33"/>
    <p:sldId id="336" r:id="rId34"/>
    <p:sldId id="337" r:id="rId35"/>
    <p:sldId id="559" r:id="rId36"/>
    <p:sldId id="560"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573" r:id="rId70"/>
    <p:sldId id="370" r:id="rId71"/>
    <p:sldId id="371" r:id="rId72"/>
    <p:sldId id="372" r:id="rId73"/>
    <p:sldId id="37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572"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3" r:id="rId134"/>
    <p:sldId id="434" r:id="rId135"/>
    <p:sldId id="435" r:id="rId136"/>
    <p:sldId id="436" r:id="rId137"/>
    <p:sldId id="437" r:id="rId138"/>
    <p:sldId id="438" r:id="rId139"/>
    <p:sldId id="439" r:id="rId140"/>
    <p:sldId id="440" r:id="rId141"/>
    <p:sldId id="441" r:id="rId142"/>
    <p:sldId id="442" r:id="rId143"/>
    <p:sldId id="443" r:id="rId144"/>
    <p:sldId id="444" r:id="rId145"/>
    <p:sldId id="445" r:id="rId146"/>
    <p:sldId id="446" r:id="rId147"/>
    <p:sldId id="447" r:id="rId148"/>
    <p:sldId id="448" r:id="rId149"/>
    <p:sldId id="449" r:id="rId150"/>
    <p:sldId id="450" r:id="rId151"/>
    <p:sldId id="451" r:id="rId152"/>
    <p:sldId id="452" r:id="rId153"/>
    <p:sldId id="453" r:id="rId154"/>
    <p:sldId id="454" r:id="rId155"/>
    <p:sldId id="455" r:id="rId156"/>
    <p:sldId id="456" r:id="rId157"/>
    <p:sldId id="457" r:id="rId158"/>
    <p:sldId id="458" r:id="rId159"/>
    <p:sldId id="459" r:id="rId160"/>
    <p:sldId id="460" r:id="rId161"/>
    <p:sldId id="461" r:id="rId162"/>
    <p:sldId id="462" r:id="rId163"/>
    <p:sldId id="463" r:id="rId164"/>
    <p:sldId id="464" r:id="rId165"/>
    <p:sldId id="465" r:id="rId166"/>
    <p:sldId id="466" r:id="rId167"/>
    <p:sldId id="467" r:id="rId168"/>
    <p:sldId id="468" r:id="rId169"/>
    <p:sldId id="469" r:id="rId170"/>
    <p:sldId id="470" r:id="rId171"/>
    <p:sldId id="471" r:id="rId172"/>
    <p:sldId id="472" r:id="rId173"/>
    <p:sldId id="473" r:id="rId174"/>
    <p:sldId id="474" r:id="rId175"/>
    <p:sldId id="475" r:id="rId176"/>
    <p:sldId id="476" r:id="rId177"/>
    <p:sldId id="477" r:id="rId178"/>
    <p:sldId id="478" r:id="rId179"/>
    <p:sldId id="479" r:id="rId180"/>
    <p:sldId id="480" r:id="rId181"/>
    <p:sldId id="481" r:id="rId182"/>
    <p:sldId id="482" r:id="rId183"/>
    <p:sldId id="483" r:id="rId184"/>
    <p:sldId id="484" r:id="rId185"/>
    <p:sldId id="485" r:id="rId186"/>
    <p:sldId id="486" r:id="rId187"/>
    <p:sldId id="487" r:id="rId188"/>
    <p:sldId id="488" r:id="rId189"/>
    <p:sldId id="489" r:id="rId190"/>
    <p:sldId id="490" r:id="rId191"/>
    <p:sldId id="491" r:id="rId192"/>
    <p:sldId id="492" r:id="rId193"/>
    <p:sldId id="493" r:id="rId194"/>
    <p:sldId id="494" r:id="rId195"/>
    <p:sldId id="495" r:id="rId196"/>
    <p:sldId id="496" r:id="rId197"/>
    <p:sldId id="497" r:id="rId198"/>
    <p:sldId id="498" r:id="rId199"/>
    <p:sldId id="499" r:id="rId200"/>
    <p:sldId id="500" r:id="rId201"/>
    <p:sldId id="501" r:id="rId202"/>
    <p:sldId id="502" r:id="rId203"/>
    <p:sldId id="503" r:id="rId204"/>
    <p:sldId id="504" r:id="rId205"/>
    <p:sldId id="505" r:id="rId206"/>
    <p:sldId id="506" r:id="rId207"/>
    <p:sldId id="507" r:id="rId208"/>
    <p:sldId id="508" r:id="rId209"/>
    <p:sldId id="509" r:id="rId210"/>
    <p:sldId id="510" r:id="rId211"/>
    <p:sldId id="511" r:id="rId212"/>
    <p:sldId id="512" r:id="rId213"/>
    <p:sldId id="513" r:id="rId214"/>
    <p:sldId id="514" r:id="rId215"/>
    <p:sldId id="515" r:id="rId216"/>
    <p:sldId id="516" r:id="rId217"/>
    <p:sldId id="517" r:id="rId218"/>
    <p:sldId id="518" r:id="rId219"/>
    <p:sldId id="519" r:id="rId220"/>
    <p:sldId id="520" r:id="rId221"/>
    <p:sldId id="521" r:id="rId222"/>
    <p:sldId id="522" r:id="rId223"/>
    <p:sldId id="523" r:id="rId224"/>
    <p:sldId id="524" r:id="rId225"/>
    <p:sldId id="525" r:id="rId226"/>
    <p:sldId id="526" r:id="rId227"/>
    <p:sldId id="527" r:id="rId228"/>
    <p:sldId id="528" r:id="rId229"/>
    <p:sldId id="529" r:id="rId230"/>
    <p:sldId id="530" r:id="rId231"/>
    <p:sldId id="531" r:id="rId232"/>
    <p:sldId id="561" r:id="rId233"/>
    <p:sldId id="562" r:id="rId234"/>
    <p:sldId id="563" r:id="rId235"/>
    <p:sldId id="566" r:id="rId236"/>
    <p:sldId id="565" r:id="rId237"/>
    <p:sldId id="564" r:id="rId238"/>
    <p:sldId id="568" r:id="rId239"/>
    <p:sldId id="569" r:id="rId240"/>
    <p:sldId id="570" r:id="rId241"/>
    <p:sldId id="571" r:id="rId242"/>
    <p:sldId id="567" r:id="rId243"/>
    <p:sldId id="532" r:id="rId244"/>
    <p:sldId id="533" r:id="rId245"/>
    <p:sldId id="555" r:id="rId246"/>
    <p:sldId id="556" r:id="rId247"/>
    <p:sldId id="557" r:id="rId248"/>
    <p:sldId id="558" r:id="rId249"/>
    <p:sldId id="534" r:id="rId250"/>
    <p:sldId id="535" r:id="rId251"/>
    <p:sldId id="536" r:id="rId252"/>
    <p:sldId id="537" r:id="rId253"/>
    <p:sldId id="538" r:id="rId254"/>
    <p:sldId id="539" r:id="rId255"/>
    <p:sldId id="540" r:id="rId256"/>
    <p:sldId id="541" r:id="rId257"/>
    <p:sldId id="542" r:id="rId258"/>
    <p:sldId id="543" r:id="rId259"/>
    <p:sldId id="544" r:id="rId260"/>
    <p:sldId id="545" r:id="rId261"/>
    <p:sldId id="546" r:id="rId262"/>
    <p:sldId id="547" r:id="rId263"/>
    <p:sldId id="548" r:id="rId264"/>
    <p:sldId id="549" r:id="rId265"/>
    <p:sldId id="550" r:id="rId266"/>
    <p:sldId id="551" r:id="rId267"/>
    <p:sldId id="552" r:id="rId268"/>
    <p:sldId id="553" r:id="rId269"/>
    <p:sldId id="554" r:id="rId2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A50021"/>
    <a:srgbClr val="FFFFCC"/>
    <a:srgbClr val="000066"/>
    <a:srgbClr val="000099"/>
    <a:srgbClr val="FFCC99"/>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4" autoAdjust="0"/>
    <p:restoredTop sz="94638" autoAdjust="0"/>
  </p:normalViewPr>
  <p:slideViewPr>
    <p:cSldViewPr>
      <p:cViewPr>
        <p:scale>
          <a:sx n="100" d="100"/>
          <a:sy n="100" d="100"/>
        </p:scale>
        <p:origin x="-157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charts/_rels/chart1.xml.rels><?xml version="1.0" encoding="UTF-8" standalone="yes"?>
<Relationships xmlns="http://schemas.openxmlformats.org/package/2006/relationships"><Relationship Id="rId1" Type="http://schemas.openxmlformats.org/officeDocument/2006/relationships/oleObject" Target="file:///F:\Questionnaire%20satisfaction%20therio%20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Questionnaire%20satisfaction%20therio%20201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Questionnaire%20satisfaction%20therio%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sz="1800"/>
            </a:pPr>
            <a:r>
              <a:rPr lang="fr-BE" sz="1800"/>
              <a:t>Dans ce cours, les objectifs, le contenu, les activités d’apprentissage et l’évaluation sont étroitement reliés les uns aux autres</a:t>
            </a:r>
          </a:p>
        </c:rich>
      </c:tx>
      <c:layout/>
      <c:overlay val="0"/>
    </c:title>
    <c:autoTitleDeleted val="0"/>
    <c:plotArea>
      <c:layout/>
      <c:barChart>
        <c:barDir val="col"/>
        <c:grouping val="clustered"/>
        <c:varyColors val="0"/>
        <c:ser>
          <c:idx val="0"/>
          <c:order val="0"/>
          <c:tx>
            <c:strRef>
              <c:f>Feuil1!$F$159</c:f>
              <c:strCache>
                <c:ptCount val="1"/>
                <c:pt idx="0">
                  <c:v>%</c:v>
                </c:pt>
              </c:strCache>
            </c:strRef>
          </c:tx>
          <c:invertIfNegative val="0"/>
          <c:cat>
            <c:strRef>
              <c:f>Feuil1!$E$160:$E$163</c:f>
              <c:strCache>
                <c:ptCount val="4"/>
                <c:pt idx="0">
                  <c:v>Pas du tout d'accord</c:v>
                </c:pt>
                <c:pt idx="1">
                  <c:v>Pas d'accord</c:v>
                </c:pt>
                <c:pt idx="2">
                  <c:v>D'accord</c:v>
                </c:pt>
                <c:pt idx="3">
                  <c:v>Tout à fait d'accord</c:v>
                </c:pt>
              </c:strCache>
            </c:strRef>
          </c:cat>
          <c:val>
            <c:numRef>
              <c:f>Feuil1!$F$160:$F$163</c:f>
              <c:numCache>
                <c:formatCode>0</c:formatCode>
                <c:ptCount val="4"/>
                <c:pt idx="0">
                  <c:v>0</c:v>
                </c:pt>
                <c:pt idx="1">
                  <c:v>3.2</c:v>
                </c:pt>
                <c:pt idx="2">
                  <c:v>65.600000000000009</c:v>
                </c:pt>
                <c:pt idx="3">
                  <c:v>31.2</c:v>
                </c:pt>
              </c:numCache>
            </c:numRef>
          </c:val>
        </c:ser>
        <c:dLbls>
          <c:showLegendKey val="0"/>
          <c:showVal val="0"/>
          <c:showCatName val="0"/>
          <c:showSerName val="0"/>
          <c:showPercent val="0"/>
          <c:showBubbleSize val="0"/>
        </c:dLbls>
        <c:gapWidth val="150"/>
        <c:axId val="150580224"/>
        <c:axId val="149652032"/>
      </c:barChart>
      <c:catAx>
        <c:axId val="150580224"/>
        <c:scaling>
          <c:orientation val="minMax"/>
        </c:scaling>
        <c:delete val="0"/>
        <c:axPos val="b"/>
        <c:majorTickMark val="out"/>
        <c:minorTickMark val="none"/>
        <c:tickLblPos val="nextTo"/>
        <c:txPr>
          <a:bodyPr/>
          <a:lstStyle/>
          <a:p>
            <a:pPr>
              <a:defRPr sz="1400"/>
            </a:pPr>
            <a:endParaRPr lang="fr-FR"/>
          </a:p>
        </c:txPr>
        <c:crossAx val="149652032"/>
        <c:crosses val="autoZero"/>
        <c:auto val="1"/>
        <c:lblAlgn val="ctr"/>
        <c:lblOffset val="100"/>
        <c:noMultiLvlLbl val="0"/>
      </c:catAx>
      <c:valAx>
        <c:axId val="149652032"/>
        <c:scaling>
          <c:orientation val="minMax"/>
        </c:scaling>
        <c:delete val="0"/>
        <c:axPos val="l"/>
        <c:majorGridlines/>
        <c:numFmt formatCode="0" sourceLinked="1"/>
        <c:majorTickMark val="out"/>
        <c:minorTickMark val="none"/>
        <c:tickLblPos val="nextTo"/>
        <c:crossAx val="15058022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5"/>
    </mc:Choice>
    <mc:Fallback>
      <c:style val="25"/>
    </mc:Fallback>
  </mc:AlternateContent>
  <c:chart>
    <c:title>
      <c:tx>
        <c:rich>
          <a:bodyPr/>
          <a:lstStyle/>
          <a:p>
            <a:pPr>
              <a:defRPr sz="1600"/>
            </a:pPr>
            <a:r>
              <a:rPr lang="en-US" sz="1600"/>
              <a:t>Les cartes conceptuelles utilisées par le professeur dans le cadre de son cours ont contribué à augmenter la qualité de mon apprentissage</a:t>
            </a:r>
          </a:p>
        </c:rich>
      </c:tx>
      <c:layout/>
      <c:overlay val="0"/>
    </c:title>
    <c:autoTitleDeleted val="0"/>
    <c:plotArea>
      <c:layout/>
      <c:barChart>
        <c:barDir val="col"/>
        <c:grouping val="clustered"/>
        <c:varyColors val="0"/>
        <c:ser>
          <c:idx val="0"/>
          <c:order val="0"/>
          <c:tx>
            <c:strRef>
              <c:f>Feuil1!$J$159</c:f>
              <c:strCache>
                <c:ptCount val="1"/>
                <c:pt idx="0">
                  <c:v>%</c:v>
                </c:pt>
              </c:strCache>
            </c:strRef>
          </c:tx>
          <c:invertIfNegative val="0"/>
          <c:cat>
            <c:strRef>
              <c:f>Feuil1!$I$160:$I$163</c:f>
              <c:strCache>
                <c:ptCount val="4"/>
                <c:pt idx="0">
                  <c:v>Pas du tout d'accord</c:v>
                </c:pt>
                <c:pt idx="1">
                  <c:v>Pas d'accord</c:v>
                </c:pt>
                <c:pt idx="2">
                  <c:v>D'accord</c:v>
                </c:pt>
                <c:pt idx="3">
                  <c:v>Tout à fait d'accord</c:v>
                </c:pt>
              </c:strCache>
            </c:strRef>
          </c:cat>
          <c:val>
            <c:numRef>
              <c:f>Feuil1!$J$160:$J$163</c:f>
              <c:numCache>
                <c:formatCode>0</c:formatCode>
                <c:ptCount val="4"/>
                <c:pt idx="0">
                  <c:v>7.9365079365079358</c:v>
                </c:pt>
                <c:pt idx="1">
                  <c:v>19.841269841269831</c:v>
                </c:pt>
                <c:pt idx="2">
                  <c:v>50.793650793650805</c:v>
                </c:pt>
                <c:pt idx="3">
                  <c:v>21.428571428571427</c:v>
                </c:pt>
              </c:numCache>
            </c:numRef>
          </c:val>
        </c:ser>
        <c:dLbls>
          <c:showLegendKey val="0"/>
          <c:showVal val="0"/>
          <c:showCatName val="0"/>
          <c:showSerName val="0"/>
          <c:showPercent val="0"/>
          <c:showBubbleSize val="0"/>
        </c:dLbls>
        <c:gapWidth val="150"/>
        <c:axId val="155299840"/>
        <c:axId val="149655488"/>
      </c:barChart>
      <c:catAx>
        <c:axId val="155299840"/>
        <c:scaling>
          <c:orientation val="minMax"/>
        </c:scaling>
        <c:delete val="0"/>
        <c:axPos val="b"/>
        <c:majorTickMark val="out"/>
        <c:minorTickMark val="none"/>
        <c:tickLblPos val="nextTo"/>
        <c:txPr>
          <a:bodyPr/>
          <a:lstStyle/>
          <a:p>
            <a:pPr>
              <a:defRPr sz="1400"/>
            </a:pPr>
            <a:endParaRPr lang="fr-FR"/>
          </a:p>
        </c:txPr>
        <c:crossAx val="149655488"/>
        <c:crosses val="autoZero"/>
        <c:auto val="1"/>
        <c:lblAlgn val="ctr"/>
        <c:lblOffset val="100"/>
        <c:noMultiLvlLbl val="0"/>
      </c:catAx>
      <c:valAx>
        <c:axId val="149655488"/>
        <c:scaling>
          <c:orientation val="minMax"/>
        </c:scaling>
        <c:delete val="0"/>
        <c:axPos val="l"/>
        <c:majorGridlines/>
        <c:numFmt formatCode="0" sourceLinked="1"/>
        <c:majorTickMark val="out"/>
        <c:minorTickMark val="none"/>
        <c:tickLblPos val="nextTo"/>
        <c:crossAx val="15529984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a:t>Le professeur a demandé cette année aux étudiant(e)s de rédiger une question de compréhension. La rédaction de cette question a contribué à renforcer ma  compréhension des contenus du cours </a:t>
            </a:r>
          </a:p>
        </c:rich>
      </c:tx>
      <c:layout>
        <c:manualLayout>
          <c:xMode val="edge"/>
          <c:yMode val="edge"/>
          <c:x val="8.8705680698324504E-2"/>
          <c:y val="1.3888888888888897E-2"/>
        </c:manualLayout>
      </c:layout>
      <c:overlay val="0"/>
    </c:title>
    <c:autoTitleDeleted val="0"/>
    <c:plotArea>
      <c:layout/>
      <c:barChart>
        <c:barDir val="col"/>
        <c:grouping val="clustered"/>
        <c:varyColors val="0"/>
        <c:ser>
          <c:idx val="0"/>
          <c:order val="0"/>
          <c:tx>
            <c:strRef>
              <c:f>Feuil1!$N$159</c:f>
              <c:strCache>
                <c:ptCount val="1"/>
                <c:pt idx="0">
                  <c:v>%</c:v>
                </c:pt>
              </c:strCache>
            </c:strRef>
          </c:tx>
          <c:invertIfNegative val="0"/>
          <c:cat>
            <c:strRef>
              <c:f>Feuil1!$M$160:$M$163</c:f>
              <c:strCache>
                <c:ptCount val="4"/>
                <c:pt idx="0">
                  <c:v>Pas du tout d'accord</c:v>
                </c:pt>
                <c:pt idx="1">
                  <c:v>Pas d'accord</c:v>
                </c:pt>
                <c:pt idx="2">
                  <c:v>D'accord</c:v>
                </c:pt>
                <c:pt idx="3">
                  <c:v>Tout à fait d'accord</c:v>
                </c:pt>
              </c:strCache>
            </c:strRef>
          </c:cat>
          <c:val>
            <c:numRef>
              <c:f>Feuil1!$N$160:$N$163</c:f>
              <c:numCache>
                <c:formatCode>0</c:formatCode>
                <c:ptCount val="4"/>
                <c:pt idx="0">
                  <c:v>8.2474226804123631</c:v>
                </c:pt>
                <c:pt idx="1">
                  <c:v>35.051546391752552</c:v>
                </c:pt>
                <c:pt idx="2">
                  <c:v>41.237113402061865</c:v>
                </c:pt>
                <c:pt idx="3">
                  <c:v>15.463917525773196</c:v>
                </c:pt>
              </c:numCache>
            </c:numRef>
          </c:val>
        </c:ser>
        <c:dLbls>
          <c:showLegendKey val="0"/>
          <c:showVal val="0"/>
          <c:showCatName val="0"/>
          <c:showSerName val="0"/>
          <c:showPercent val="0"/>
          <c:showBubbleSize val="0"/>
        </c:dLbls>
        <c:gapWidth val="150"/>
        <c:axId val="155301376"/>
        <c:axId val="149657792"/>
      </c:barChart>
      <c:catAx>
        <c:axId val="155301376"/>
        <c:scaling>
          <c:orientation val="minMax"/>
        </c:scaling>
        <c:delete val="0"/>
        <c:axPos val="b"/>
        <c:majorTickMark val="out"/>
        <c:minorTickMark val="none"/>
        <c:tickLblPos val="nextTo"/>
        <c:txPr>
          <a:bodyPr/>
          <a:lstStyle/>
          <a:p>
            <a:pPr>
              <a:defRPr sz="1400"/>
            </a:pPr>
            <a:endParaRPr lang="fr-FR"/>
          </a:p>
        </c:txPr>
        <c:crossAx val="149657792"/>
        <c:crosses val="autoZero"/>
        <c:auto val="1"/>
        <c:lblAlgn val="ctr"/>
        <c:lblOffset val="100"/>
        <c:noMultiLvlLbl val="0"/>
      </c:catAx>
      <c:valAx>
        <c:axId val="149657792"/>
        <c:scaling>
          <c:orientation val="minMax"/>
        </c:scaling>
        <c:delete val="0"/>
        <c:axPos val="l"/>
        <c:majorGridlines/>
        <c:numFmt formatCode="0" sourceLinked="1"/>
        <c:majorTickMark val="out"/>
        <c:minorTickMark val="none"/>
        <c:tickLblPos val="nextTo"/>
        <c:crossAx val="15530137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6DA877C-0FE9-4241-9308-9242A3B060A4}" type="datetimeFigureOut">
              <a:rPr lang="en-US"/>
              <a:pPr>
                <a:defRPr/>
              </a:pPr>
              <a:t>5/25/2014</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3B69B2D-57F7-40B3-94AB-AA944652BBE7}" type="slidenum">
              <a:rPr lang="en-US"/>
              <a:pPr>
                <a:defRPr/>
              </a:pPr>
              <a:t>‹N°›</a:t>
            </a:fld>
            <a:endParaRPr lang="en-US"/>
          </a:p>
        </p:txBody>
      </p:sp>
    </p:spTree>
    <p:extLst>
      <p:ext uri="{BB962C8B-B14F-4D97-AF65-F5344CB8AC3E}">
        <p14:creationId xmlns:p14="http://schemas.microsoft.com/office/powerpoint/2010/main" val="446955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33</a:t>
            </a:fld>
            <a:endParaRPr lang="en-US"/>
          </a:p>
        </p:txBody>
      </p:sp>
    </p:spTree>
    <p:extLst>
      <p:ext uri="{BB962C8B-B14F-4D97-AF65-F5344CB8AC3E}">
        <p14:creationId xmlns:p14="http://schemas.microsoft.com/office/powerpoint/2010/main" val="788901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608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9D3A96B-9B62-4953-BB4F-9115D1547005}" type="slidenum">
              <a:rPr lang="fr-BE" altLang="fr-FR" smtClean="0"/>
              <a:pPr eaLnBrk="1" hangingPunct="1">
                <a:spcBef>
                  <a:spcPct val="0"/>
                </a:spcBef>
              </a:pPr>
              <a:t>119</a:t>
            </a:fld>
            <a:endParaRPr lang="fr-BE" altLang="fr-FR" smtClean="0"/>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n’est pas rare de voir des amphithéâtres conçus pour accueillir 300 places assises, mais avec un écran qui ne permettra qu’à une toute petite partie d’entre eux (ceux de l’avant, évidemment) de VOIR ce qui est projeté.</a:t>
            </a:r>
            <a:endParaRPr lang="fr-FR" altLang="fr-FR"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710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B5F91DD-E430-4E5E-A668-AA55A41EFC2E}" type="slidenum">
              <a:rPr lang="fr-BE" altLang="fr-FR" smtClean="0"/>
              <a:pPr eaLnBrk="1" hangingPunct="1">
                <a:spcBef>
                  <a:spcPct val="0"/>
                </a:spcBef>
              </a:pPr>
              <a:t>120</a:t>
            </a:fld>
            <a:endParaRPr lang="fr-BE" altLang="fr-FR" smtClean="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y a touytes sortes de façons de cacher le visible : par les appareils, par le corps de l’orateur, etc. (on peut en imaginer d’autres).</a:t>
            </a:r>
            <a:endParaRPr lang="fr-FR" altLang="fr-FR"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813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70C5E6-C6E6-483D-95BC-B95AFAF2EE4C}" type="slidenum">
              <a:rPr lang="fr-BE" altLang="fr-FR" smtClean="0"/>
              <a:pPr eaLnBrk="1" hangingPunct="1">
                <a:spcBef>
                  <a:spcPct val="0"/>
                </a:spcBef>
              </a:pPr>
              <a:t>121</a:t>
            </a:fld>
            <a:endParaRPr lang="fr-BE" altLang="fr-FR" smtClean="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915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7C56B68-E629-4FDC-A24D-E477D5FB727B}" type="slidenum">
              <a:rPr lang="fr-BE" altLang="fr-FR" smtClean="0"/>
              <a:pPr eaLnBrk="1" hangingPunct="1">
                <a:spcBef>
                  <a:spcPct val="0"/>
                </a:spcBef>
              </a:pPr>
              <a:t>122</a:t>
            </a:fld>
            <a:endParaRPr lang="fr-BE" altLang="fr-FR" smtClean="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017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863ADD1-99BB-461D-B94F-F5BFE2028C98}" type="slidenum">
              <a:rPr lang="fr-BE" altLang="fr-FR" smtClean="0"/>
              <a:pPr eaLnBrk="1" hangingPunct="1">
                <a:spcBef>
                  <a:spcPct val="0"/>
                </a:spcBef>
              </a:pPr>
              <a:t>123</a:t>
            </a:fld>
            <a:endParaRPr lang="fr-BE" altLang="fr-FR" smtClean="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120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E751C3-4A5D-4F52-B9E1-D16034908675}" type="slidenum">
              <a:rPr lang="fr-BE" altLang="fr-FR" smtClean="0"/>
              <a:pPr eaLnBrk="1" hangingPunct="1">
                <a:spcBef>
                  <a:spcPct val="0"/>
                </a:spcBef>
              </a:pPr>
              <a:t>124</a:t>
            </a:fld>
            <a:endParaRPr lang="fr-BE" altLang="fr-FR" smtClean="0"/>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222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840BB4-E7E2-4DB1-8AB3-B2AB3B7BA87C}" type="slidenum">
              <a:rPr lang="fr-BE" altLang="fr-FR" smtClean="0"/>
              <a:pPr eaLnBrk="1" hangingPunct="1">
                <a:spcBef>
                  <a:spcPct val="0"/>
                </a:spcBef>
              </a:pPr>
              <a:t>125</a:t>
            </a:fld>
            <a:endParaRPr lang="fr-BE" altLang="fr-FR" smtClean="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C’est, contrairement aux idées les plus fréquentes, le contraste de lettres « Noires » (sombres) sur fond « Blanc » (clair) qui conviennent le mieux ergonomiquement à la lecture (fatigue visuelle et cérébrale), et non jaune sur fond bleu, etc. Ce n’est pas pour rien que les livres sont toujours conçus selon ce contraste. On trouvera des explications théoriques à ce phénomène dans le chapitre 1 (La perception) du syllabus de D. Leclercq « Audio-Visuel et Apprentissage ». STE-Université de Liège (tél 04-3662061), e-mail Jeannine@Elias@ulg.ac.be pour en obtenir des copies (payantes).</a:t>
            </a:r>
            <a:endParaRPr lang="fr-FR" altLang="fr-FR"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325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EE8AA66-ED78-4EC2-9027-67F19CAA3911}" type="slidenum">
              <a:rPr lang="fr-BE" altLang="fr-FR" smtClean="0"/>
              <a:pPr eaLnBrk="1" hangingPunct="1">
                <a:spcBef>
                  <a:spcPct val="0"/>
                </a:spcBef>
              </a:pPr>
              <a:t>126</a:t>
            </a:fld>
            <a:endParaRPr lang="fr-BE" altLang="fr-FR" smtClean="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427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E5C06E0-9683-4EA7-A9E4-54B654328E6A}" type="slidenum">
              <a:rPr lang="fr-BE" altLang="fr-FR" smtClean="0"/>
              <a:pPr eaLnBrk="1" hangingPunct="1">
                <a:spcBef>
                  <a:spcPct val="0"/>
                </a:spcBef>
              </a:pPr>
              <a:t>127</a:t>
            </a:fld>
            <a:endParaRPr lang="fr-BE" altLang="fr-FR" smtClean="0"/>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529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B911B53-3B1C-4CD0-B00F-6127ADD109DF}" type="slidenum">
              <a:rPr lang="fr-BE" altLang="fr-FR" smtClean="0"/>
              <a:pPr eaLnBrk="1" hangingPunct="1">
                <a:spcBef>
                  <a:spcPct val="0"/>
                </a:spcBef>
              </a:pPr>
              <a:t>128</a:t>
            </a:fld>
            <a:endParaRPr lang="fr-BE" altLang="fr-FR" smtClean="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4610B81-91A4-467C-94DF-4612BD03D0C6}" type="slidenum">
              <a:rPr lang="fr-BE" smtClean="0"/>
              <a:pPr/>
              <a:t>58</a:t>
            </a:fld>
            <a:endParaRPr lang="fr-BE"/>
          </a:p>
        </p:txBody>
      </p:sp>
    </p:spTree>
    <p:extLst>
      <p:ext uri="{BB962C8B-B14F-4D97-AF65-F5344CB8AC3E}">
        <p14:creationId xmlns:p14="http://schemas.microsoft.com/office/powerpoint/2010/main" val="1455340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632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FC17B3-B873-4486-B92A-B1CADEE21F4C}" type="slidenum">
              <a:rPr lang="fr-BE" altLang="fr-FR" smtClean="0"/>
              <a:pPr eaLnBrk="1" hangingPunct="1">
                <a:spcBef>
                  <a:spcPct val="0"/>
                </a:spcBef>
              </a:pPr>
              <a:t>129</a:t>
            </a:fld>
            <a:endParaRPr lang="fr-BE" altLang="fr-FR" smtClean="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734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C95F86E-0723-4CAA-8891-E717F31C3D4D}" type="slidenum">
              <a:rPr lang="fr-BE" altLang="fr-FR" smtClean="0"/>
              <a:pPr eaLnBrk="1" hangingPunct="1">
                <a:spcBef>
                  <a:spcPct val="0"/>
                </a:spcBef>
              </a:pPr>
              <a:t>130</a:t>
            </a:fld>
            <a:endParaRPr lang="fr-BE" altLang="fr-FR" smtClean="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837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3950FE-028E-45F9-8501-299A241E830F}" type="slidenum">
              <a:rPr lang="fr-BE" altLang="fr-FR" smtClean="0"/>
              <a:pPr eaLnBrk="1" hangingPunct="1">
                <a:spcBef>
                  <a:spcPct val="0"/>
                </a:spcBef>
              </a:pPr>
              <a:t>131</a:t>
            </a:fld>
            <a:endParaRPr lang="fr-BE" altLang="fr-FR" smtClean="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939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8BA02A0-035A-49EE-BC4C-76F8F6F3775A}" type="slidenum">
              <a:rPr lang="fr-BE" altLang="fr-FR" smtClean="0"/>
              <a:pPr eaLnBrk="1" hangingPunct="1">
                <a:spcBef>
                  <a:spcPct val="0"/>
                </a:spcBef>
              </a:pPr>
              <a:t>132</a:t>
            </a:fld>
            <a:endParaRPr lang="fr-BE" altLang="fr-FR" smtClean="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041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524847-BEDF-4C82-89F9-688BE06089EF}" type="slidenum">
              <a:rPr lang="fr-BE" altLang="fr-FR" smtClean="0"/>
              <a:pPr eaLnBrk="1" hangingPunct="1">
                <a:spcBef>
                  <a:spcPct val="0"/>
                </a:spcBef>
              </a:pPr>
              <a:t>133</a:t>
            </a:fld>
            <a:endParaRPr lang="fr-BE" altLang="fr-FR" smtClean="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144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C19472D-0DC0-4B33-B313-F7BD04315C16}" type="slidenum">
              <a:rPr lang="fr-BE" altLang="fr-FR" smtClean="0"/>
              <a:pPr eaLnBrk="1" hangingPunct="1">
                <a:spcBef>
                  <a:spcPct val="0"/>
                </a:spcBef>
              </a:pPr>
              <a:t>134</a:t>
            </a:fld>
            <a:endParaRPr lang="fr-BE" altLang="fr-FR" smtClean="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246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F0BCE06-B963-4804-8E02-24E14ACEBCBD}" type="slidenum">
              <a:rPr lang="fr-BE" altLang="fr-FR" smtClean="0"/>
              <a:pPr eaLnBrk="1" hangingPunct="1">
                <a:spcBef>
                  <a:spcPct val="0"/>
                </a:spcBef>
              </a:pPr>
              <a:t>135</a:t>
            </a:fld>
            <a:endParaRPr lang="fr-BE" altLang="fr-FR" smtClean="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349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F9AE5D0-974D-4CB0-A89D-41236B0E724F}" type="slidenum">
              <a:rPr lang="fr-BE" altLang="fr-FR" smtClean="0"/>
              <a:pPr eaLnBrk="1" hangingPunct="1">
                <a:spcBef>
                  <a:spcPct val="0"/>
                </a:spcBef>
              </a:pPr>
              <a:t>136</a:t>
            </a:fld>
            <a:endParaRPr lang="fr-BE" altLang="fr-FR" smtClean="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451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8F3BAEB-2444-4ACB-9644-8A44B1232046}" type="slidenum">
              <a:rPr lang="fr-BE" altLang="fr-FR" smtClean="0"/>
              <a:pPr eaLnBrk="1" hangingPunct="1">
                <a:spcBef>
                  <a:spcPct val="0"/>
                </a:spcBef>
              </a:pPr>
              <a:t>137</a:t>
            </a:fld>
            <a:endParaRPr lang="fr-BE" altLang="fr-FR" smtClean="0"/>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553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63D5B7-84CC-4FCD-BE81-774AF03D1561}" type="slidenum">
              <a:rPr lang="fr-BE" altLang="fr-FR" smtClean="0"/>
              <a:pPr eaLnBrk="1" hangingPunct="1">
                <a:spcBef>
                  <a:spcPct val="0"/>
                </a:spcBef>
              </a:pPr>
              <a:t>138</a:t>
            </a:fld>
            <a:endParaRPr lang="fr-BE" altLang="fr-FR" smtClean="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4610B81-91A4-467C-94DF-4612BD03D0C6}" type="slidenum">
              <a:rPr lang="fr-BE" smtClean="0"/>
              <a:pPr/>
              <a:t>60</a:t>
            </a:fld>
            <a:endParaRPr lang="fr-BE"/>
          </a:p>
        </p:txBody>
      </p:sp>
    </p:spTree>
    <p:extLst>
      <p:ext uri="{BB962C8B-B14F-4D97-AF65-F5344CB8AC3E}">
        <p14:creationId xmlns:p14="http://schemas.microsoft.com/office/powerpoint/2010/main" val="1455340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656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5FDA543-5955-45C3-896F-A4BDC0FF6D01}" type="slidenum">
              <a:rPr lang="fr-BE" altLang="fr-FR" smtClean="0"/>
              <a:pPr eaLnBrk="1" hangingPunct="1">
                <a:spcBef>
                  <a:spcPct val="0"/>
                </a:spcBef>
              </a:pPr>
              <a:t>139</a:t>
            </a:fld>
            <a:endParaRPr lang="fr-BE" altLang="fr-FR" smtClean="0"/>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758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179465A-2D4F-4176-9F53-92651ED86E4C}" type="slidenum">
              <a:rPr lang="fr-BE" altLang="fr-FR" smtClean="0"/>
              <a:pPr eaLnBrk="1" hangingPunct="1">
                <a:spcBef>
                  <a:spcPct val="0"/>
                </a:spcBef>
              </a:pPr>
              <a:t>140</a:t>
            </a:fld>
            <a:endParaRPr lang="fr-BE" altLang="fr-FR" smtClean="0"/>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861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8893EA7-6232-4D29-999E-F4AD746F32A5}" type="slidenum">
              <a:rPr lang="fr-BE" altLang="fr-FR" smtClean="0"/>
              <a:pPr eaLnBrk="1" hangingPunct="1">
                <a:spcBef>
                  <a:spcPct val="0"/>
                </a:spcBef>
              </a:pPr>
              <a:t>141</a:t>
            </a:fld>
            <a:endParaRPr lang="fr-BE" altLang="fr-FR" smtClean="0"/>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963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AED9CF0-AF04-469E-8992-8D28E757420C}" type="slidenum">
              <a:rPr lang="fr-BE" altLang="fr-FR" smtClean="0"/>
              <a:pPr eaLnBrk="1" hangingPunct="1">
                <a:spcBef>
                  <a:spcPct val="0"/>
                </a:spcBef>
              </a:pPr>
              <a:t>142</a:t>
            </a:fld>
            <a:endParaRPr lang="fr-BE" altLang="fr-FR" smtClean="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065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6DF10C-4177-4A92-BC5E-C4EEA70B33C2}" type="slidenum">
              <a:rPr lang="fr-BE" altLang="fr-FR" smtClean="0"/>
              <a:pPr eaLnBrk="1" hangingPunct="1">
                <a:spcBef>
                  <a:spcPct val="0"/>
                </a:spcBef>
              </a:pPr>
              <a:t>143</a:t>
            </a:fld>
            <a:endParaRPr lang="fr-BE" altLang="fr-FR" smtClean="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168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D33CAA-8058-4E96-8A13-42B85638BD1C}" type="slidenum">
              <a:rPr lang="fr-BE" altLang="fr-FR" smtClean="0"/>
              <a:pPr eaLnBrk="1" hangingPunct="1">
                <a:spcBef>
                  <a:spcPct val="0"/>
                </a:spcBef>
              </a:pPr>
              <a:t>145</a:t>
            </a:fld>
            <a:endParaRPr lang="fr-BE" altLang="fr-FR" smtClean="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270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3EF88E9-2232-4A93-961B-6462BA67493F}" type="slidenum">
              <a:rPr lang="fr-BE" altLang="fr-FR" smtClean="0"/>
              <a:pPr eaLnBrk="1" hangingPunct="1">
                <a:spcBef>
                  <a:spcPct val="0"/>
                </a:spcBef>
              </a:pPr>
              <a:t>146</a:t>
            </a:fld>
            <a:endParaRPr lang="fr-BE" altLang="fr-FR" smtClean="0"/>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373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B01A40-5357-4929-80BE-5BA7D527117C}" type="slidenum">
              <a:rPr lang="fr-BE" altLang="fr-FR" smtClean="0"/>
              <a:pPr eaLnBrk="1" hangingPunct="1">
                <a:spcBef>
                  <a:spcPct val="0"/>
                </a:spcBef>
              </a:pPr>
              <a:t>147</a:t>
            </a:fld>
            <a:endParaRPr lang="fr-BE" altLang="fr-FR" smtClean="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475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81EDCDA-5C10-48A1-B41C-326D316027BB}" type="slidenum">
              <a:rPr lang="fr-BE" altLang="fr-FR" smtClean="0"/>
              <a:pPr eaLnBrk="1" hangingPunct="1">
                <a:spcBef>
                  <a:spcPct val="0"/>
                </a:spcBef>
              </a:pPr>
              <a:t>148</a:t>
            </a:fld>
            <a:endParaRPr lang="fr-BE" altLang="fr-FR" smtClean="0"/>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7577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DC43AC-E3B2-40D4-8EEA-C0466183F200}" type="slidenum">
              <a:rPr lang="fr-BE" altLang="fr-FR" smtClean="0"/>
              <a:pPr eaLnBrk="1" hangingPunct="1">
                <a:spcBef>
                  <a:spcPct val="0"/>
                </a:spcBef>
              </a:pPr>
              <a:t>149</a:t>
            </a:fld>
            <a:endParaRPr lang="fr-BE" altLang="fr-FR" smtClean="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pPr eaLnBrk="1" hangingPunct="1"/>
            <a:endParaRPr lang="fr-BE" altLang="fr-FR"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0. On peut distinguer six compétences</a:t>
            </a:r>
          </a:p>
          <a:p>
            <a:pPr marL="228600" indent="-228600">
              <a:buAutoNum type="arabicPeriod"/>
            </a:pPr>
            <a:r>
              <a:rPr kumimoji="0" lang="fr-BE" sz="1200" b="0" i="0" u="none" strike="noStrike" kern="1200" cap="none" spc="0" normalizeH="0" baseline="0" noProof="0" dirty="0" smtClean="0">
                <a:ln>
                  <a:noFill/>
                </a:ln>
                <a:solidFill>
                  <a:srgbClr val="FF0000"/>
                </a:solidFill>
                <a:effectLst/>
                <a:uLnTx/>
                <a:uFillTx/>
                <a:latin typeface="+mn-lt"/>
                <a:ea typeface="+mn-ea"/>
                <a:cs typeface="+mn-cs"/>
              </a:rPr>
              <a:t>établir un </a:t>
            </a:r>
            <a:r>
              <a:rPr kumimoji="0" lang="fr-BE" sz="1200" b="1" i="0" u="none" strike="noStrike" kern="1200" cap="none" spc="0" normalizeH="0" baseline="0" noProof="0" dirty="0" smtClean="0">
                <a:ln>
                  <a:noFill/>
                </a:ln>
                <a:solidFill>
                  <a:srgbClr val="FF0000"/>
                </a:solidFill>
                <a:effectLst/>
                <a:uLnTx/>
                <a:uFillTx/>
                <a:latin typeface="+mn-lt"/>
                <a:ea typeface="+mn-ea"/>
                <a:cs typeface="+mn-cs"/>
              </a:rPr>
              <a:t>diagnostic</a:t>
            </a:r>
            <a:endParaRPr kumimoji="0" lang="fr-BE" sz="1200" b="0" i="0" u="none" strike="noStrike" kern="1200" cap="none" spc="0" normalizeH="0" baseline="0" noProof="0" dirty="0" smtClean="0">
              <a:ln>
                <a:noFill/>
              </a:ln>
              <a:solidFill>
                <a:schemeClr val="tx1"/>
              </a:solidFill>
              <a:effectLst/>
              <a:uLnTx/>
              <a:uFillTx/>
              <a:latin typeface="+mn-lt"/>
              <a:ea typeface="+mn-ea"/>
              <a:cs typeface="+mn-cs"/>
            </a:endParaRPr>
          </a:p>
          <a:p>
            <a:pPr marL="228600" indent="-228600">
              <a:buAutoNum type="arabicPeriod"/>
            </a:pPr>
            <a:r>
              <a:rPr lang="fr-BE" sz="1200" dirty="0" smtClean="0">
                <a:solidFill>
                  <a:srgbClr val="FF0000"/>
                </a:solidFill>
              </a:rPr>
              <a:t>prendre une </a:t>
            </a:r>
            <a:r>
              <a:rPr lang="fr-BE" sz="1200" b="1" dirty="0" smtClean="0">
                <a:solidFill>
                  <a:srgbClr val="FF0000"/>
                </a:solidFill>
              </a:rPr>
              <a:t>décision</a:t>
            </a:r>
            <a:r>
              <a:rPr lang="fr-BE" sz="1200" dirty="0" smtClean="0">
                <a:solidFill>
                  <a:srgbClr val="FF0000"/>
                </a:solidFill>
              </a:rPr>
              <a:t> partagée</a:t>
            </a:r>
          </a:p>
          <a:p>
            <a:pPr marL="228600" indent="-228600">
              <a:buAutoNum type="arabicPeriod"/>
            </a:pPr>
            <a:r>
              <a:rPr lang="fr-BE" sz="1200" dirty="0" smtClean="0">
                <a:solidFill>
                  <a:srgbClr val="FF0000"/>
                </a:solidFill>
              </a:rPr>
              <a:t>mettre en œuvre un </a:t>
            </a:r>
            <a:r>
              <a:rPr lang="fr-BE" sz="1200" b="1" dirty="0" smtClean="0">
                <a:solidFill>
                  <a:srgbClr val="FF0000"/>
                </a:solidFill>
              </a:rPr>
              <a:t>traitement</a:t>
            </a:r>
            <a:r>
              <a:rPr lang="fr-BE" sz="1200" dirty="0" smtClean="0">
                <a:solidFill>
                  <a:srgbClr val="FF0000"/>
                </a:solidFill>
              </a:rPr>
              <a:t> ou des soins médicaux appropriés</a:t>
            </a:r>
          </a:p>
          <a:p>
            <a:pPr marL="228600" indent="-228600">
              <a:buAutoNum type="arabicPeriod"/>
            </a:pPr>
            <a:r>
              <a:rPr lang="fr-BE" sz="1200" b="1" dirty="0" smtClean="0">
                <a:solidFill>
                  <a:srgbClr val="FF0000"/>
                </a:solidFill>
              </a:rPr>
              <a:t>Prévenir </a:t>
            </a:r>
            <a:r>
              <a:rPr lang="fr-BE" sz="1200" dirty="0" smtClean="0">
                <a:solidFill>
                  <a:srgbClr val="FF0000"/>
                </a:solidFill>
              </a:rPr>
              <a:t>les désordres de santé animale et publique</a:t>
            </a:r>
          </a:p>
          <a:p>
            <a:pPr marL="228600" indent="-228600">
              <a:buAutoNum type="arabicPeriod"/>
            </a:pPr>
            <a:r>
              <a:rPr lang="fr-BE" sz="1200" dirty="0" smtClean="0">
                <a:solidFill>
                  <a:srgbClr val="FF0000"/>
                </a:solidFill>
              </a:rPr>
              <a:t>établir une </a:t>
            </a:r>
            <a:r>
              <a:rPr lang="fr-BE" sz="1200" b="1" dirty="0" smtClean="0">
                <a:solidFill>
                  <a:srgbClr val="FF0000"/>
                </a:solidFill>
              </a:rPr>
              <a:t>relation</a:t>
            </a:r>
            <a:r>
              <a:rPr lang="fr-BE" sz="1200" dirty="0" smtClean="0">
                <a:solidFill>
                  <a:srgbClr val="FF0000"/>
                </a:solidFill>
              </a:rPr>
              <a:t> professionnelle avec les différents intervenants</a:t>
            </a:r>
          </a:p>
          <a:p>
            <a:pPr marL="228600" indent="-228600">
              <a:buAutoNum type="arabicPeriod"/>
            </a:pPr>
            <a:r>
              <a:rPr lang="fr-BE" sz="1200" dirty="0" smtClean="0">
                <a:solidFill>
                  <a:srgbClr val="FF0000"/>
                </a:solidFill>
              </a:rPr>
              <a:t>développer l’expertise nécessaire à l’</a:t>
            </a:r>
            <a:r>
              <a:rPr lang="fr-BE" sz="1200" b="1" dirty="0" smtClean="0">
                <a:solidFill>
                  <a:srgbClr val="FF0000"/>
                </a:solidFill>
              </a:rPr>
              <a:t>exercice</a:t>
            </a:r>
            <a:r>
              <a:rPr lang="fr-BE" sz="1200" dirty="0" smtClean="0">
                <a:solidFill>
                  <a:srgbClr val="FF0000"/>
                </a:solidFill>
              </a:rPr>
              <a:t> efficace de la profession et à son </a:t>
            </a:r>
            <a:r>
              <a:rPr lang="fr-BE" sz="1200" b="1" dirty="0" smtClean="0">
                <a:solidFill>
                  <a:srgbClr val="FF0000"/>
                </a:solidFill>
              </a:rPr>
              <a:t>évolution</a:t>
            </a:r>
            <a:r>
              <a:rPr lang="fr-BE" sz="1200" dirty="0" smtClean="0">
                <a:solidFill>
                  <a:srgbClr val="FF0000"/>
                </a:solidFill>
              </a:rPr>
              <a:t> constante</a:t>
            </a:r>
          </a:p>
          <a:p>
            <a:pPr marL="228600" indent="-228600">
              <a:buAutoNum type="arabicPeriod"/>
            </a:pPr>
            <a:r>
              <a:rPr lang="fr-BE" sz="1200" dirty="0" smtClean="0">
                <a:solidFill>
                  <a:srgbClr val="FF0000"/>
                </a:solidFill>
              </a:rPr>
              <a:t>On observe que trois</a:t>
            </a:r>
            <a:r>
              <a:rPr lang="fr-BE" sz="1200" baseline="0" dirty="0" smtClean="0">
                <a:solidFill>
                  <a:srgbClr val="FF0000"/>
                </a:solidFill>
              </a:rPr>
              <a:t> niveaux peuvent être distinguer pour chaque compétence </a:t>
            </a:r>
          </a:p>
          <a:p>
            <a:pPr marL="228600" indent="-228600">
              <a:buAutoNum type="arabicPeriod"/>
            </a:pPr>
            <a:r>
              <a:rPr lang="fr-BE" sz="1200" baseline="0" dirty="0" smtClean="0">
                <a:solidFill>
                  <a:srgbClr val="FF0000"/>
                </a:solidFill>
              </a:rPr>
              <a:t>Le niveau débutant</a:t>
            </a:r>
          </a:p>
          <a:p>
            <a:pPr marL="228600" indent="-228600">
              <a:buAutoNum type="arabicPeriod"/>
            </a:pPr>
            <a:r>
              <a:rPr lang="fr-BE" sz="1200" baseline="0" dirty="0" smtClean="0">
                <a:solidFill>
                  <a:srgbClr val="FF0000"/>
                </a:solidFill>
              </a:rPr>
              <a:t>Le niveau intermédiaire</a:t>
            </a:r>
          </a:p>
          <a:p>
            <a:pPr marL="228600" indent="-228600">
              <a:buAutoNum type="arabicPeriod"/>
            </a:pPr>
            <a:r>
              <a:rPr lang="fr-BE" sz="1200" baseline="0" dirty="0" smtClean="0">
                <a:solidFill>
                  <a:srgbClr val="FF0000"/>
                </a:solidFill>
              </a:rPr>
              <a:t>Le niveau compétent </a:t>
            </a:r>
          </a:p>
          <a:p>
            <a:pPr marL="228600" indent="-228600">
              <a:buAutoNum type="arabicPeriod"/>
            </a:pPr>
            <a:r>
              <a:rPr lang="fr-BE" sz="1200" baseline="0" dirty="0" smtClean="0">
                <a:solidFill>
                  <a:srgbClr val="FF0000"/>
                </a:solidFill>
              </a:rPr>
              <a:t>Ces trois niveaux permettent de rendre évolutive l’acquisition d’une compétence</a:t>
            </a:r>
          </a:p>
          <a:p>
            <a:pPr marL="228600" indent="-228600">
              <a:buAutoNum type="arabicPeriod"/>
            </a:pPr>
            <a:r>
              <a:rPr lang="fr-BE" sz="1200" baseline="0" dirty="0" smtClean="0">
                <a:solidFill>
                  <a:srgbClr val="FF0000"/>
                </a:solidFill>
              </a:rPr>
              <a:t>Evolutive jusqu’à l’acquisition du diplôme de docteur en médecine vétérinaire </a:t>
            </a:r>
            <a:endParaRPr lang="fr-BE" sz="1200" dirty="0" smtClean="0">
              <a:solidFill>
                <a:srgbClr val="FF0000"/>
              </a:solidFill>
            </a:endParaRPr>
          </a:p>
          <a:p>
            <a:pPr marL="228600" indent="-228600">
              <a:buAutoNum type="arabicPeriod"/>
            </a:pPr>
            <a:r>
              <a:rPr lang="fr-BE" sz="1200" dirty="0" smtClean="0">
                <a:solidFill>
                  <a:srgbClr val="FF0000"/>
                </a:solidFill>
              </a:rPr>
              <a:t>Ces différentes compétences vont s’acquérir dans des familles de situations</a:t>
            </a:r>
          </a:p>
          <a:p>
            <a:pPr marL="228600" indent="-228600">
              <a:buAutoNum type="arabicPeriod"/>
            </a:pPr>
            <a:r>
              <a:rPr lang="fr-BE" sz="1200" dirty="0" smtClean="0">
                <a:solidFill>
                  <a:srgbClr val="FF0000"/>
                </a:solidFill>
              </a:rPr>
              <a:t>Ce qui rend la compétence contextuelle</a:t>
            </a:r>
          </a:p>
          <a:p>
            <a:pPr marL="228600" indent="-228600">
              <a:buAutoNum type="arabicPeriod"/>
            </a:pPr>
            <a:r>
              <a:rPr lang="fr-BE" sz="1200" dirty="0" smtClean="0">
                <a:solidFill>
                  <a:srgbClr val="FF0000"/>
                </a:solidFill>
              </a:rPr>
              <a:t> Les</a:t>
            </a:r>
            <a:r>
              <a:rPr lang="fr-BE" sz="1200" baseline="0" dirty="0" smtClean="0">
                <a:solidFill>
                  <a:srgbClr val="FF0000"/>
                </a:solidFill>
              </a:rPr>
              <a:t> divers niveaux de chaque colonne compétence sont constitués de briques. </a:t>
            </a:r>
          </a:p>
          <a:p>
            <a:pPr marL="228600" indent="-228600">
              <a:buAutoNum type="arabicPeriod"/>
            </a:pPr>
            <a:r>
              <a:rPr lang="fr-BE" sz="1200" baseline="0" dirty="0" smtClean="0">
                <a:solidFill>
                  <a:srgbClr val="FF0000"/>
                </a:solidFill>
              </a:rPr>
              <a:t>Ces briques constituent les ressources qu’elles soient internes ou externes</a:t>
            </a:r>
          </a:p>
          <a:p>
            <a:pPr marL="228600" indent="-228600">
              <a:buAutoNum type="arabicPeriod"/>
            </a:pPr>
            <a:r>
              <a:rPr lang="fr-BE" sz="1200" baseline="0" dirty="0" smtClean="0">
                <a:solidFill>
                  <a:srgbClr val="FF0000"/>
                </a:solidFill>
              </a:rPr>
              <a:t>Ces ressources doivent être intégrées</a:t>
            </a:r>
          </a:p>
          <a:p>
            <a:pPr marL="228600" indent="-228600">
              <a:buAutoNum type="arabicPeriod"/>
            </a:pPr>
            <a:r>
              <a:rPr lang="fr-BE" sz="1200" baseline="0" dirty="0" smtClean="0">
                <a:solidFill>
                  <a:srgbClr val="FF0000"/>
                </a:solidFill>
              </a:rPr>
              <a:t>En faisant et notamment l’objet d’objectifs spécifiques</a:t>
            </a:r>
          </a:p>
          <a:p>
            <a:pPr marL="228600" indent="-228600">
              <a:buAutoNum type="arabicPeriod"/>
            </a:pPr>
            <a:r>
              <a:rPr lang="fr-BE" sz="1200" baseline="0" dirty="0" smtClean="0">
                <a:solidFill>
                  <a:srgbClr val="FF0000"/>
                </a:solidFill>
              </a:rPr>
              <a:t>Ces ressources doivent être mobilisées en interaction </a:t>
            </a:r>
          </a:p>
          <a:p>
            <a:pPr marL="228600" indent="-228600">
              <a:buAutoNum type="arabicPeriod"/>
            </a:pPr>
            <a:r>
              <a:rPr lang="fr-BE" sz="1200" baseline="0" dirty="0" smtClean="0">
                <a:solidFill>
                  <a:srgbClr val="FF0000"/>
                </a:solidFill>
              </a:rPr>
              <a:t>Pour rendre la compétence combinatoire</a:t>
            </a:r>
          </a:p>
          <a:p>
            <a:pPr marL="228600" indent="-228600">
              <a:buAutoNum type="arabicPeriod"/>
            </a:pPr>
            <a:r>
              <a:rPr lang="fr-BE" sz="1200" baseline="0" dirty="0" smtClean="0">
                <a:solidFill>
                  <a:srgbClr val="FF0000"/>
                </a:solidFill>
              </a:rPr>
              <a:t>Enfin, la compétence ne se limite pas à l’acquisition du diplôme, elle doit s’acquérir tout au long de la vie puisqu’elle revêt un caractère développemental </a:t>
            </a:r>
          </a:p>
          <a:p>
            <a:pPr marL="0" indent="0">
              <a:buNone/>
            </a:pPr>
            <a:endParaRPr lang="fr-BE" sz="1200" dirty="0" smtClean="0"/>
          </a:p>
        </p:txBody>
      </p:sp>
      <p:sp>
        <p:nvSpPr>
          <p:cNvPr id="4" name="Espace réservé du numéro de diapositive 3"/>
          <p:cNvSpPr>
            <a:spLocks noGrp="1"/>
          </p:cNvSpPr>
          <p:nvPr>
            <p:ph type="sldNum" sz="quarter" idx="10"/>
          </p:nvPr>
        </p:nvSpPr>
        <p:spPr/>
        <p:txBody>
          <a:bodyPr/>
          <a:lstStyle/>
          <a:p>
            <a:fld id="{74610B81-91A4-467C-94DF-4612BD03D0C6}" type="slidenum">
              <a:rPr lang="fr-BE" smtClean="0"/>
              <a:pPr/>
              <a:t>66</a:t>
            </a:fld>
            <a:endParaRPr lang="fr-BE"/>
          </a:p>
        </p:txBody>
      </p:sp>
    </p:spTree>
    <p:extLst>
      <p:ext uri="{BB962C8B-B14F-4D97-AF65-F5344CB8AC3E}">
        <p14:creationId xmlns:p14="http://schemas.microsoft.com/office/powerpoint/2010/main" val="2526608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7158FEA-E4D5-42DC-AD53-960D8F9CBB71}" type="slidenum">
              <a:rPr lang="fr-FR" altLang="fr-FR" smtClean="0"/>
              <a:pPr eaLnBrk="1" hangingPunct="1">
                <a:spcBef>
                  <a:spcPct val="0"/>
                </a:spcBef>
              </a:pPr>
              <a:t>192</a:t>
            </a:fld>
            <a:endParaRPr lang="fr-FR" altLang="fr-FR" smtClean="0"/>
          </a:p>
        </p:txBody>
      </p:sp>
      <p:sp>
        <p:nvSpPr>
          <p:cNvPr id="57347" name="Rectangle 2"/>
          <p:cNvSpPr>
            <a:spLocks noGrp="1" noRot="1" noChangeAspect="1" noChangeArrowheads="1" noTextEdit="1"/>
          </p:cNvSpPr>
          <p:nvPr>
            <p:ph type="sldImg"/>
          </p:nvPr>
        </p:nvSpPr>
        <p:spPr>
          <a:xfrm>
            <a:off x="1143000" y="693738"/>
            <a:ext cx="4575175" cy="3432175"/>
          </a:xfrm>
          <a:ln/>
        </p:spPr>
      </p:sp>
      <p:sp>
        <p:nvSpPr>
          <p:cNvPr id="57348" name="Text Box 3"/>
          <p:cNvSpPr>
            <a:spLocks noGrp="1" noChangeArrowheads="1"/>
          </p:cNvSpPr>
          <p:nvPr>
            <p:ph type="body" idx="1"/>
          </p:nvPr>
        </p:nvSpPr>
        <p:spPr>
          <a:noFill/>
          <a:extLst>
            <a:ext uri="{91240B29-F687-4F45-9708-019B960494DF}">
              <a14:hiddenLine xmlns:a14="http://schemas.microsoft.com/office/drawing/2010/main" w="9525">
                <a:solidFill>
                  <a:schemeClr val="tx1"/>
                </a:solidFill>
                <a:round/>
                <a:headEnd/>
                <a:tailEnd/>
              </a14:hiddenLine>
            </a:ext>
          </a:extLst>
        </p:spPr>
        <p:txBody>
          <a:bodyPr wrap="none" lIns="83786" tIns="41893" rIns="83786" bIns="41893" anchor="ctr"/>
          <a:lstStyle/>
          <a:p>
            <a:pPr eaLnBrk="1" hangingPunct="1"/>
            <a:r>
              <a:rPr lang="fr-BE" altLang="fr-FR" smtClean="0"/>
              <a:t>Il est important de focaliser l’attention sur le cycle. Celui-ci permettra de donner la structure de la formation. « Voici les étapes qui seront envisagées tout au long de la journée. Chaque étape sera envisagée en fonction des outils disponibles au SMART : Les plateformes, les BVE, etc.</a:t>
            </a:r>
            <a:endParaRPr lang="fr-FR" alt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0EE95CC-70A2-4071-A3B3-93331BC1CE8B}" type="slidenum">
              <a:rPr lang="fr-FR" altLang="fr-FR" smtClean="0"/>
              <a:pPr eaLnBrk="1" hangingPunct="1">
                <a:spcBef>
                  <a:spcPct val="0"/>
                </a:spcBef>
              </a:pPr>
              <a:t>210</a:t>
            </a:fld>
            <a:endParaRPr lang="fr-FR" altLang="fr-FR"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269</a:t>
            </a:fld>
            <a:endParaRPr lang="en-US"/>
          </a:p>
        </p:txBody>
      </p:sp>
    </p:spTree>
    <p:extLst>
      <p:ext uri="{BB962C8B-B14F-4D97-AF65-F5344CB8AC3E}">
        <p14:creationId xmlns:p14="http://schemas.microsoft.com/office/powerpoint/2010/main" val="375588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096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B06D4F0-D8F5-4666-A3FA-B56DB8945B3E}" type="slidenum">
              <a:rPr lang="fr-BE" altLang="fr-FR" smtClean="0"/>
              <a:pPr eaLnBrk="1" hangingPunct="1">
                <a:spcBef>
                  <a:spcPct val="0"/>
                </a:spcBef>
              </a:pPr>
              <a:t>113</a:t>
            </a:fld>
            <a:endParaRPr lang="fr-BE" altLang="fr-FR" smtClean="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p:spPr>
        <p:txBody>
          <a:bodyPr/>
          <a:lstStyle/>
          <a:p>
            <a:pPr eaLnBrk="1" hangingPunct="1"/>
            <a:endParaRPr lang="fr-BE" altLang="fr-FR"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198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7CDA49B-359E-4762-B38D-D37C2FA73477}" type="slidenum">
              <a:rPr lang="fr-BE" altLang="fr-FR" smtClean="0"/>
              <a:pPr eaLnBrk="1" hangingPunct="1">
                <a:spcBef>
                  <a:spcPct val="0"/>
                </a:spcBef>
              </a:pPr>
              <a:t>115</a:t>
            </a:fld>
            <a:endParaRPr lang="fr-BE" altLang="fr-FR" smtClean="0"/>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301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B3D93CA-DC3A-4F50-A927-B9E467607AF7}" type="slidenum">
              <a:rPr lang="fr-BE" altLang="fr-FR" smtClean="0"/>
              <a:pPr eaLnBrk="1" hangingPunct="1">
                <a:spcBef>
                  <a:spcPct val="0"/>
                </a:spcBef>
              </a:pPr>
              <a:t>116</a:t>
            </a:fld>
            <a:endParaRPr lang="fr-BE" altLang="fr-FR" smtClean="0"/>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n’est pas rare de voir des amphithéâtres conçus pour accueillir 300 places assises, mais avec un écran qui ne permettra qu’à une toute petite partie d’entre eux (ceux de l’avant, évidemment) de VOIR ce qui est projeté.</a:t>
            </a:r>
            <a:endParaRPr lang="fr-FR" altLang="fr-FR"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403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51768E0-5439-4434-83C5-ACC8B1036646}" type="slidenum">
              <a:rPr lang="fr-BE" altLang="fr-FR" smtClean="0"/>
              <a:pPr eaLnBrk="1" hangingPunct="1">
                <a:spcBef>
                  <a:spcPct val="0"/>
                </a:spcBef>
              </a:pPr>
              <a:t>117</a:t>
            </a:fld>
            <a:endParaRPr lang="fr-BE" altLang="fr-FR" smtClean="0"/>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n’est pas rare de voir des amphithéâtres conçus pour accueillir 300 places assises, mais avec un écran qui ne permettra qu’à une toute petite partie d’entre eux (ceux de l’avant, évidemment) de VOIR ce qui est projeté.</a:t>
            </a:r>
            <a:endParaRPr lang="fr-FR" altLang="fr-FR"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505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7643C38-2705-4453-B81C-B416374B6D44}" type="slidenum">
              <a:rPr lang="fr-BE" altLang="fr-FR" smtClean="0"/>
              <a:pPr eaLnBrk="1" hangingPunct="1">
                <a:spcBef>
                  <a:spcPct val="0"/>
                </a:spcBef>
              </a:pPr>
              <a:t>118</a:t>
            </a:fld>
            <a:endParaRPr lang="fr-BE" altLang="fr-FR" smtClean="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n’est pas rare de voir des amphithéâtres conçus pour accueillir 300 places assises, mais avec un écran qui ne permettra qu’à une toute petite partie d’entre eux (ceux de l’avant, évidemment) de VOIR ce qui est projeté.</a:t>
            </a:r>
            <a:endParaRPr lang="fr-FR" altLang="fr-FR"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a:defRPr/>
            </a:pPr>
            <a:fld id="{5E8C940D-EBAA-4413-AA59-2EEA02721EB3}" type="datetimeFigureOut">
              <a:rPr lang="en-US"/>
              <a:pPr>
                <a:defRPr/>
              </a:pPr>
              <a:t>5/25/2014</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52E2519-218F-4640-81E1-62ACF55A1879}"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E71A14CF-E001-4814-9DC1-D2C5FC8125FA}" type="datetimeFigureOut">
              <a:rPr lang="en-US"/>
              <a:pPr>
                <a:defRPr/>
              </a:pPr>
              <a:t>5/25/2014</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D33A184-1F70-4EB7-ACC4-7456D4D4DD80}"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CC92A68C-7A25-46E7-975E-CB2354A8075A}" type="datetimeFigureOut">
              <a:rPr lang="en-US"/>
              <a:pPr>
                <a:defRPr/>
              </a:pPr>
              <a:t>5/25/2014</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0C86B48-9D8A-4790-A9E4-C8915B726B07}"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Modifiez le style du titre</a:t>
            </a:r>
            <a:endParaRPr lang="es-ES"/>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7" name="Rectangle 5"/>
          <p:cNvSpPr>
            <a:spLocks noGrp="1" noChangeArrowheads="1"/>
          </p:cNvSpPr>
          <p:nvPr>
            <p:ph type="ftr" sz="quarter" idx="10"/>
          </p:nvPr>
        </p:nvSpPr>
        <p:spPr>
          <a:ln/>
        </p:spPr>
        <p:txBody>
          <a:bodyPr/>
          <a:lstStyle>
            <a:lvl1pPr>
              <a:defRPr/>
            </a:lvl1pPr>
          </a:lstStyle>
          <a:p>
            <a:pPr>
              <a:defRPr/>
            </a:pPr>
            <a:r>
              <a:rPr lang="fr-BE"/>
              <a:t>D. Leclercq (2012) Comment Saloper une présentation PPT. CAPAES -IFRES - FORMASUP. LabSET Université de Liège</a:t>
            </a:r>
            <a:endParaRPr lang="fr-FR"/>
          </a:p>
        </p:txBody>
      </p:sp>
      <p:sp>
        <p:nvSpPr>
          <p:cNvPr id="8" name="Rectangle 6"/>
          <p:cNvSpPr>
            <a:spLocks noGrp="1" noChangeArrowheads="1"/>
          </p:cNvSpPr>
          <p:nvPr>
            <p:ph type="sldNum" sz="quarter" idx="11"/>
          </p:nvPr>
        </p:nvSpPr>
        <p:spPr>
          <a:ln/>
        </p:spPr>
        <p:txBody>
          <a:bodyPr/>
          <a:lstStyle>
            <a:lvl1pPr>
              <a:defRPr/>
            </a:lvl1pPr>
          </a:lstStyle>
          <a:p>
            <a:pPr>
              <a:defRPr/>
            </a:pPr>
            <a:fld id="{7AE3E5FC-FABF-4538-AF63-95F9072D5658}" type="slidenum">
              <a:rPr lang="fr-FR"/>
              <a:pPr>
                <a:defRPr/>
              </a:pPr>
              <a:t>‹N°›</a:t>
            </a:fld>
            <a:endParaRPr lang="fr-FR"/>
          </a:p>
        </p:txBody>
      </p:sp>
    </p:spTree>
    <p:extLst>
      <p:ext uri="{BB962C8B-B14F-4D97-AF65-F5344CB8AC3E}">
        <p14:creationId xmlns:p14="http://schemas.microsoft.com/office/powerpoint/2010/main" val="1083660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es-ES"/>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6" name="Rectangle 5"/>
          <p:cNvSpPr>
            <a:spLocks noGrp="1" noChangeArrowheads="1"/>
          </p:cNvSpPr>
          <p:nvPr>
            <p:ph type="ftr" sz="quarter" idx="10"/>
          </p:nvPr>
        </p:nvSpPr>
        <p:spPr>
          <a:ln/>
        </p:spPr>
        <p:txBody>
          <a:bodyPr/>
          <a:lstStyle>
            <a:lvl1pPr>
              <a:defRPr/>
            </a:lvl1pPr>
          </a:lstStyle>
          <a:p>
            <a:pPr>
              <a:defRPr/>
            </a:pPr>
            <a:r>
              <a:rPr lang="fr-BE"/>
              <a:t>D. Leclercq (2012) Comment Saloper une présentation PPT. CAPAES -IFRES - FORMASUP. LabSET Université de Liège</a:t>
            </a:r>
            <a:endParaRPr lang="fr-FR"/>
          </a:p>
        </p:txBody>
      </p:sp>
      <p:sp>
        <p:nvSpPr>
          <p:cNvPr id="7" name="Rectangle 6"/>
          <p:cNvSpPr>
            <a:spLocks noGrp="1" noChangeArrowheads="1"/>
          </p:cNvSpPr>
          <p:nvPr>
            <p:ph type="sldNum" sz="quarter" idx="11"/>
          </p:nvPr>
        </p:nvSpPr>
        <p:spPr>
          <a:ln/>
        </p:spPr>
        <p:txBody>
          <a:bodyPr/>
          <a:lstStyle>
            <a:lvl1pPr>
              <a:defRPr/>
            </a:lvl1pPr>
          </a:lstStyle>
          <a:p>
            <a:pPr>
              <a:defRPr/>
            </a:pPr>
            <a:fld id="{A5F867B0-CE44-4190-9438-820381775B84}" type="slidenum">
              <a:rPr lang="fr-FR"/>
              <a:pPr>
                <a:defRPr/>
              </a:pPr>
              <a:t>‹N°›</a:t>
            </a:fld>
            <a:endParaRPr lang="fr-FR"/>
          </a:p>
        </p:txBody>
      </p:sp>
    </p:spTree>
    <p:extLst>
      <p:ext uri="{BB962C8B-B14F-4D97-AF65-F5344CB8AC3E}">
        <p14:creationId xmlns:p14="http://schemas.microsoft.com/office/powerpoint/2010/main" val="351020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ableau 2"/>
          <p:cNvSpPr>
            <a:spLocks noGrp="1"/>
          </p:cNvSpPr>
          <p:nvPr>
            <p:ph type="tbl" idx="1"/>
          </p:nvPr>
        </p:nvSpPr>
        <p:spPr>
          <a:xfrm>
            <a:off x="395288" y="1341438"/>
            <a:ext cx="8424862" cy="4754562"/>
          </a:xfrm>
        </p:spPr>
        <p:txBody>
          <a:bodyPr/>
          <a:lstStyle/>
          <a:p>
            <a:pPr lvl="0"/>
            <a:endParaRPr lang="fr-B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6" name="Rectangle 6"/>
          <p:cNvSpPr>
            <a:spLocks noGrp="1" noChangeArrowheads="1"/>
          </p:cNvSpPr>
          <p:nvPr>
            <p:ph type="sldNum" sz="quarter" idx="12"/>
          </p:nvPr>
        </p:nvSpPr>
        <p:spPr>
          <a:ln/>
        </p:spPr>
        <p:txBody>
          <a:bodyPr/>
          <a:lstStyle>
            <a:lvl1pPr>
              <a:defRPr/>
            </a:lvl1pPr>
          </a:lstStyle>
          <a:p>
            <a:pPr>
              <a:defRPr/>
            </a:pPr>
            <a:fld id="{FF54BA35-D947-4269-A856-2FE2189EB849}" type="slidenum">
              <a:rPr lang="fr-FR" altLang="fr-FR"/>
              <a:pPr>
                <a:defRPr/>
              </a:pPr>
              <a:t>‹N°›</a:t>
            </a:fld>
            <a:endParaRPr lang="fr-FR" altLang="fr-FR"/>
          </a:p>
        </p:txBody>
      </p:sp>
    </p:spTree>
    <p:extLst>
      <p:ext uri="{BB962C8B-B14F-4D97-AF65-F5344CB8AC3E}">
        <p14:creationId xmlns:p14="http://schemas.microsoft.com/office/powerpoint/2010/main" val="342206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395288" y="1341438"/>
            <a:ext cx="4135437"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élément multimédia 3"/>
          <p:cNvSpPr>
            <a:spLocks noGrp="1"/>
          </p:cNvSpPr>
          <p:nvPr>
            <p:ph type="media" sz="half" idx="2"/>
          </p:nvPr>
        </p:nvSpPr>
        <p:spPr>
          <a:xfrm>
            <a:off x="4683125" y="1341438"/>
            <a:ext cx="4137025" cy="4754562"/>
          </a:xfrm>
        </p:spPr>
        <p:txBody>
          <a:bodyPr/>
          <a:lstStyle/>
          <a:p>
            <a:pPr lvl="0"/>
            <a:endParaRPr lang="fr-BE"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7" name="Rectangle 6"/>
          <p:cNvSpPr>
            <a:spLocks noGrp="1" noChangeArrowheads="1"/>
          </p:cNvSpPr>
          <p:nvPr>
            <p:ph type="sldNum" sz="quarter" idx="12"/>
          </p:nvPr>
        </p:nvSpPr>
        <p:spPr>
          <a:ln/>
        </p:spPr>
        <p:txBody>
          <a:bodyPr/>
          <a:lstStyle>
            <a:lvl1pPr>
              <a:defRPr/>
            </a:lvl1pPr>
          </a:lstStyle>
          <a:p>
            <a:pPr>
              <a:defRPr/>
            </a:pPr>
            <a:fld id="{61C83029-ADCC-4EA1-B2A8-C38F38566A44}" type="slidenum">
              <a:rPr lang="fr-FR" altLang="fr-FR"/>
              <a:pPr>
                <a:defRPr/>
              </a:pPr>
              <a:t>‹N°›</a:t>
            </a:fld>
            <a:endParaRPr lang="fr-FR" altLang="fr-FR"/>
          </a:p>
        </p:txBody>
      </p:sp>
    </p:spTree>
    <p:extLst>
      <p:ext uri="{BB962C8B-B14F-4D97-AF65-F5344CB8AC3E}">
        <p14:creationId xmlns:p14="http://schemas.microsoft.com/office/powerpoint/2010/main" val="2105192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503238"/>
          </a:xfrm>
        </p:spPr>
        <p:txBody>
          <a:bodyPr/>
          <a:lstStyle/>
          <a:p>
            <a:r>
              <a:rPr lang="fr-FR" smtClean="0"/>
              <a:t>Modifiez le style du titre</a:t>
            </a:r>
            <a:endParaRPr lang="fr-BE"/>
          </a:p>
        </p:txBody>
      </p:sp>
      <p:sp>
        <p:nvSpPr>
          <p:cNvPr id="3" name="Espace réservé du texte 2"/>
          <p:cNvSpPr>
            <a:spLocks noGrp="1"/>
          </p:cNvSpPr>
          <p:nvPr>
            <p:ph type="body" sz="half" idx="1"/>
          </p:nvPr>
        </p:nvSpPr>
        <p:spPr>
          <a:xfrm>
            <a:off x="395288" y="1341438"/>
            <a:ext cx="4135437"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83125" y="1341438"/>
            <a:ext cx="4137025" cy="47545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fr-FR"/>
              <a:t>Prof. Ch. Hanzen – QCM – Cycle de qualité d’un test</a:t>
            </a:r>
            <a:r>
              <a:rPr lang="en-US" altLang="fr-FR" sz="1400"/>
              <a:t> </a:t>
            </a:r>
          </a:p>
        </p:txBody>
      </p:sp>
      <p:sp>
        <p:nvSpPr>
          <p:cNvPr id="7" name="Rectangle 6"/>
          <p:cNvSpPr>
            <a:spLocks noGrp="1" noChangeArrowheads="1"/>
          </p:cNvSpPr>
          <p:nvPr>
            <p:ph type="sldNum" sz="quarter" idx="12"/>
          </p:nvPr>
        </p:nvSpPr>
        <p:spPr>
          <a:ln/>
        </p:spPr>
        <p:txBody>
          <a:bodyPr/>
          <a:lstStyle>
            <a:lvl1pPr>
              <a:defRPr/>
            </a:lvl1pPr>
          </a:lstStyle>
          <a:p>
            <a:pPr>
              <a:defRPr/>
            </a:pPr>
            <a:fld id="{62678E8B-CC14-41F1-AD52-6C9BFE5AA49A}" type="slidenum">
              <a:rPr lang="fr-FR" altLang="fr-FR"/>
              <a:pPr>
                <a:defRPr/>
              </a:pPr>
              <a:t>‹N°›</a:t>
            </a:fld>
            <a:endParaRPr lang="fr-FR" altLang="fr-FR"/>
          </a:p>
        </p:txBody>
      </p:sp>
    </p:spTree>
    <p:extLst>
      <p:ext uri="{BB962C8B-B14F-4D97-AF65-F5344CB8AC3E}">
        <p14:creationId xmlns:p14="http://schemas.microsoft.com/office/powerpoint/2010/main" val="353472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10FCEE53-7880-4A37-9912-DD8E975C2F82}" type="datetimeFigureOut">
              <a:rPr lang="en-US"/>
              <a:pPr>
                <a:defRPr/>
              </a:pPr>
              <a:t>5/25/2014</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89F4083-3178-46E5-8A58-E8749ABA9A37}"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94668FB-7CDA-4BF8-9C96-F1A766A46A60}" type="datetimeFigureOut">
              <a:rPr lang="en-US"/>
              <a:pPr>
                <a:defRPr/>
              </a:pPr>
              <a:t>5/25/2014</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140FC6D-1AA0-4924-A56E-8EAA3556B559}"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a:defRPr/>
            </a:pPr>
            <a:fld id="{BBA27CB8-1B4F-4045-B773-B817D2F54750}" type="datetimeFigureOut">
              <a:rPr lang="en-US"/>
              <a:pPr>
                <a:defRPr/>
              </a:pPr>
              <a:t>5/25/2014</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9B3394E1-E899-42DD-AA1A-4BB075CCA27E}"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a:defRPr/>
            </a:pPr>
            <a:fld id="{37795C16-92C4-4665-9D98-D04AE055653C}" type="datetimeFigureOut">
              <a:rPr lang="en-US"/>
              <a:pPr>
                <a:defRPr/>
              </a:pPr>
              <a:t>5/25/2014</a:t>
            </a:fld>
            <a:endParaRPr lang="en-US"/>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9AFAE5E0-94E5-4C56-AED7-45C5216F489A}"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fld id="{A46E05F6-D9D5-4BFD-AB02-6534F3EBDD2C}" type="datetimeFigureOut">
              <a:rPr lang="en-US"/>
              <a:pPr>
                <a:defRPr/>
              </a:pPr>
              <a:t>5/25/2014</a:t>
            </a:fld>
            <a:endParaRPr lang="en-US"/>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10B4A40D-FA7C-4358-9425-09F814E86E86}"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4C5B969-1337-4D1D-886A-4DCC0434C73A}" type="datetimeFigureOut">
              <a:rPr lang="en-US"/>
              <a:pPr>
                <a:defRPr/>
              </a:pPr>
              <a:t>5/25/2014</a:t>
            </a:fld>
            <a:endParaRPr lang="en-US"/>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fld id="{B3523E75-A28C-4060-9330-B2BE6DE0F8E2}"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5149013-11FE-485C-B2F0-0339705DF4B1}" type="datetimeFigureOut">
              <a:rPr lang="en-US"/>
              <a:pPr>
                <a:defRPr/>
              </a:pPr>
              <a:t>5/25/2014</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0D34547A-DA6A-4857-B211-44F8A24C616F}"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F231BCE-9432-473F-9C46-F115DE3E77DF}" type="datetimeFigureOut">
              <a:rPr lang="en-US"/>
              <a:pPr>
                <a:defRPr/>
              </a:pPr>
              <a:t>5/25/2014</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68F34E9C-440F-4E9C-A16C-7FC236001583}"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A6DB6E-C5E9-4235-97B7-4141B8B024BF}" type="datetimeFigureOut">
              <a:rPr lang="en-US"/>
              <a:pPr>
                <a:defRPr/>
              </a:pPr>
              <a:t>5/25/2014</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B560B00-9DA1-4EE7-A81F-EA5369596D1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ftp.ihmc.us/"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www.huffingtonpost.fr/carole-bloch/revisions-examens-mind-mapping_b_5328963.html?ir=France"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1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wmf"/><Relationship Id="rId4" Type="http://schemas.openxmlformats.org/officeDocument/2006/relationships/image" Target="../media/image37.wmf"/></Relationships>
</file>

<file path=ppt/slides/_rels/slide11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emf"/><Relationship Id="rId5" Type="http://schemas.openxmlformats.org/officeDocument/2006/relationships/image" Target="../media/image38.wmf"/><Relationship Id="rId4" Type="http://schemas.openxmlformats.org/officeDocument/2006/relationships/image" Target="../media/image37.wmf"/></Relationships>
</file>

<file path=ppt/slides/_rels/slide11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emf"/><Relationship Id="rId5" Type="http://schemas.openxmlformats.org/officeDocument/2006/relationships/image" Target="../media/image38.wmf"/><Relationship Id="rId4" Type="http://schemas.openxmlformats.org/officeDocument/2006/relationships/image" Target="../media/image37.wmf"/></Relationships>
</file>

<file path=ppt/slides/_rels/slide119.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8.wmf"/><Relationship Id="rId4" Type="http://schemas.openxmlformats.org/officeDocument/2006/relationships/image" Target="../media/image37.wmf"/></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1.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3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7.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14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42.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5.wav"/><Relationship Id="rId7"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46.png"/></Relationships>
</file>

<file path=ppt/slides/_rels/slide14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5.wav"/><Relationship Id="rId7"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4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3.emf"/></Relationships>
</file>

<file path=ppt/slides/_rels/slide1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m.socrative.com/lecturer/"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blogs.uclouvain.be/ipmblog/2014/04/08/mooc-et-classe-inversee-les-defis-pedagogiques-poses-par-lere-numerique/"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hyperlink" Target="https://www.youtube.com/watch?v=dGCJ46vyR9o&amp;feature=player_embedded" TargetMode="External"/><Relationship Id="rId2" Type="http://schemas.openxmlformats.org/officeDocument/2006/relationships/hyperlink" Target="https://www.youtube.com/watch?v=ejIyLmv097I" TargetMode="Externa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hyperlink" Target="https://www.youtube.com/watch?v=cFCYjm6nf40"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8" Type="http://schemas.openxmlformats.org/officeDocument/2006/relationships/hyperlink" Target="https://iversity.org/" TargetMode="External"/><Relationship Id="rId3" Type="http://schemas.openxmlformats.org/officeDocument/2006/relationships/hyperlink" Target="http://www.coursera.org/" TargetMode="External"/><Relationship Id="rId7" Type="http://schemas.openxmlformats.org/officeDocument/2006/relationships/hyperlink" Target="http://www.france-universite-numerique.fr/" TargetMode="External"/><Relationship Id="rId2" Type="http://schemas.openxmlformats.org/officeDocument/2006/relationships/hyperlink" Target="http://www.edx.org/" TargetMode="External"/><Relationship Id="rId1" Type="http://schemas.openxmlformats.org/officeDocument/2006/relationships/slideLayout" Target="../slideLayouts/slideLayout2.xml"/><Relationship Id="rId6" Type="http://schemas.openxmlformats.org/officeDocument/2006/relationships/hyperlink" Target="https://www.miriadax.net/" TargetMode="External"/><Relationship Id="rId11" Type="http://schemas.openxmlformats.org/officeDocument/2006/relationships/hyperlink" Target="https://www.canvas.net/" TargetMode="External"/><Relationship Id="rId5" Type="http://schemas.openxmlformats.org/officeDocument/2006/relationships/hyperlink" Target="https://www.futurelearn.com/" TargetMode="External"/><Relationship Id="rId10" Type="http://schemas.openxmlformats.org/officeDocument/2006/relationships/hyperlink" Target="https://fr.coursesites.com/" TargetMode="External"/><Relationship Id="rId4" Type="http://schemas.openxmlformats.org/officeDocument/2006/relationships/hyperlink" Target="http://www.openuped.eu/" TargetMode="External"/><Relationship Id="rId9" Type="http://schemas.openxmlformats.org/officeDocument/2006/relationships/hyperlink" Target="https://www.udemy.com/" TargetMode="External"/></Relationships>
</file>

<file path=ppt/slides/_rels/slide2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hyperlink" Target="http://moocguide.wikispaces.com/0.+Home+Intro+to+MOOC" TargetMode="External"/><Relationship Id="rId2" Type="http://schemas.openxmlformats.org/officeDocument/2006/relationships/hyperlink" Target="http://emoderators.com/wp-content/uploads/teach_online.html" TargetMode="Externa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hyperlink" Target="http://openeducationeuropa.eu/en/blogs/there-business-model-moocs-report-emoocs2014" TargetMode="Externa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hyperlink" Target="http://karsenti.ca/archives/RITPU_VOL10_NO2_MOOCvf.pdf" TargetMode="Externa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8" Type="http://schemas.openxmlformats.org/officeDocument/2006/relationships/hyperlink" Target="http://www.scoop.it/t/outils-et-logiciels-de-la-curiosite-a-l-indispensable" TargetMode="External"/><Relationship Id="rId3" Type="http://schemas.openxmlformats.org/officeDocument/2006/relationships/hyperlink" Target="http://ripes.revues.org/" TargetMode="External"/><Relationship Id="rId7" Type="http://schemas.openxmlformats.org/officeDocument/2006/relationships/hyperlink" Target="http://digital-society-forum.orange.com/fr/" TargetMode="External"/><Relationship Id="rId2" Type="http://schemas.openxmlformats.org/officeDocument/2006/relationships/hyperlink" Target="http://www.scoop.it/i/education-technology" TargetMode="External"/><Relationship Id="rId1" Type="http://schemas.openxmlformats.org/officeDocument/2006/relationships/slideLayout" Target="../slideLayouts/slideLayout2.xml"/><Relationship Id="rId6" Type="http://schemas.openxmlformats.org/officeDocument/2006/relationships/hyperlink" Target="http://www.formavox.com/" TargetMode="External"/><Relationship Id="rId5" Type="http://schemas.openxmlformats.org/officeDocument/2006/relationships/hyperlink" Target="http://www.utpjournals.com/jvme/jvme.html" TargetMode="External"/><Relationship Id="rId4" Type="http://schemas.openxmlformats.org/officeDocument/2006/relationships/hyperlink" Target="http://www.unamur.be/det/spu/revue-reseau" TargetMode="External"/></Relationships>
</file>

<file path=ppt/slides/_rels/slide269.xml.rels><?xml version="1.0" encoding="UTF-8" standalone="yes"?>
<Relationships xmlns="http://schemas.openxmlformats.org/package/2006/relationships"><Relationship Id="rId8" Type="http://schemas.openxmlformats.org/officeDocument/2006/relationships/hyperlink" Target="http://www.formasup.ulg.ac.be/portail/" TargetMode="External"/><Relationship Id="rId3" Type="http://schemas.openxmlformats.org/officeDocument/2006/relationships/hyperlink" Target="http://format30.com/2013/12/16/quest-ce-quun-logiciel-de-mindmapping/" TargetMode="External"/><Relationship Id="rId7" Type="http://schemas.openxmlformats.org/officeDocument/2006/relationships/hyperlink" Target="http://www.edutic.ch/"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labset.ulg.ac.be/portail/" TargetMode="External"/><Relationship Id="rId5" Type="http://schemas.openxmlformats.org/officeDocument/2006/relationships/hyperlink" Target="http://www.ifres.ulg.ac.be/portail/" TargetMode="External"/><Relationship Id="rId10" Type="http://schemas.openxmlformats.org/officeDocument/2006/relationships/hyperlink" Target="http://www.aipu-ameriques.org/" TargetMode="External"/><Relationship Id="rId4" Type="http://schemas.openxmlformats.org/officeDocument/2006/relationships/hyperlink" Target="http://www.refad.ca/" TargetMode="External"/><Relationship Id="rId9" Type="http://schemas.openxmlformats.org/officeDocument/2006/relationships/hyperlink" Target="http://www.admee.org/" TargetMode="External"/></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blogs.uclouvain.be/ipmblog/2014/04/08/mooc-et-classe-inversee-les-defis-pedagogiques-poses-par-lere-numerique/" TargetMode="External"/><Relationship Id="rId2" Type="http://schemas.openxmlformats.org/officeDocument/2006/relationships/hyperlink" Target="https://www.youtube.com/watch?v=dGCJ46vyR9o&amp;feature=player_embedde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dGCJ46vyR9o&amp;feature=player_embedded"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57647" y="332656"/>
            <a:ext cx="8022951" cy="1080120"/>
          </a:xfrm>
          <a:solidFill>
            <a:srgbClr val="002060"/>
          </a:solidFill>
          <a:ln>
            <a:solidFill>
              <a:schemeClr val="tx2">
                <a:lumMod val="75000"/>
              </a:schemeClr>
            </a:solidFill>
          </a:ln>
        </p:spPr>
        <p:txBody>
          <a:bodyPr>
            <a:normAutofit/>
          </a:bodyPr>
          <a:lstStyle/>
          <a:p>
            <a:pPr eaLnBrk="1" hangingPunct="1">
              <a:defRPr/>
            </a:pPr>
            <a:r>
              <a:rPr lang="fr-BE" sz="2400" dirty="0" smtClean="0">
                <a:solidFill>
                  <a:schemeClr val="bg1"/>
                </a:solidFill>
                <a:latin typeface="Arial Narrow" pitchFamily="34" charset="0"/>
              </a:rPr>
              <a:t>Université </a:t>
            </a:r>
            <a:r>
              <a:rPr lang="fr-BE" sz="2400" dirty="0" smtClean="0">
                <a:solidFill>
                  <a:schemeClr val="bg1"/>
                </a:solidFill>
                <a:latin typeface="Arial Narrow" pitchFamily="34" charset="0"/>
              </a:rPr>
              <a:t>Saad </a:t>
            </a:r>
            <a:r>
              <a:rPr lang="fr-BE" sz="2400" dirty="0" err="1" smtClean="0">
                <a:solidFill>
                  <a:schemeClr val="bg1"/>
                </a:solidFill>
                <a:latin typeface="Arial Narrow" pitchFamily="34" charset="0"/>
              </a:rPr>
              <a:t>Dahlab</a:t>
            </a:r>
            <a:r>
              <a:rPr lang="fr-BE" sz="2400" dirty="0" smtClean="0">
                <a:solidFill>
                  <a:schemeClr val="bg1"/>
                </a:solidFill>
                <a:latin typeface="Arial Narrow" pitchFamily="34" charset="0"/>
              </a:rPr>
              <a:t> (Blida 1)</a:t>
            </a:r>
            <a:r>
              <a:rPr lang="fr-BE" sz="2400" dirty="0" smtClean="0">
                <a:solidFill>
                  <a:schemeClr val="bg1"/>
                </a:solidFill>
                <a:latin typeface="Arial Narrow" pitchFamily="34" charset="0"/>
              </a:rPr>
              <a:t/>
            </a:r>
            <a:br>
              <a:rPr lang="fr-BE" sz="2400" dirty="0" smtClean="0">
                <a:solidFill>
                  <a:schemeClr val="bg1"/>
                </a:solidFill>
                <a:latin typeface="Arial Narrow" pitchFamily="34" charset="0"/>
              </a:rPr>
            </a:br>
            <a:r>
              <a:rPr lang="fr-BE" sz="2400" dirty="0" smtClean="0">
                <a:solidFill>
                  <a:schemeClr val="bg1"/>
                </a:solidFill>
                <a:latin typeface="Arial Narrow" pitchFamily="34" charset="0"/>
              </a:rPr>
              <a:t>Institut </a:t>
            </a:r>
            <a:r>
              <a:rPr lang="fr-BE" sz="2400" dirty="0" smtClean="0">
                <a:solidFill>
                  <a:schemeClr val="bg1"/>
                </a:solidFill>
                <a:latin typeface="Arial Narrow" pitchFamily="34" charset="0"/>
              </a:rPr>
              <a:t>Vétérinaire  </a:t>
            </a:r>
            <a:endParaRPr lang="en-US" sz="2400" dirty="0" smtClean="0">
              <a:solidFill>
                <a:schemeClr val="bg1"/>
              </a:solidFill>
            </a:endParaRPr>
          </a:p>
        </p:txBody>
      </p:sp>
      <p:sp>
        <p:nvSpPr>
          <p:cNvPr id="4" name="Rectangle 24"/>
          <p:cNvSpPr>
            <a:spLocks noChangeArrowheads="1"/>
          </p:cNvSpPr>
          <p:nvPr/>
        </p:nvSpPr>
        <p:spPr bwMode="auto">
          <a:xfrm>
            <a:off x="554583" y="3953962"/>
            <a:ext cx="8280920" cy="255454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dirty="0" err="1" smtClean="0">
                <a:solidFill>
                  <a:srgbClr val="002060"/>
                </a:solidFill>
                <a:latin typeface="Arial Narrow" panose="020B0606020202030204" pitchFamily="34" charset="0"/>
              </a:rPr>
              <a:t>Professeur</a:t>
            </a:r>
            <a:r>
              <a:rPr lang="en-GB" altLang="fr-FR" dirty="0" smtClean="0">
                <a:solidFill>
                  <a:srgbClr val="002060"/>
                </a:solidFill>
                <a:latin typeface="Arial Narrow" panose="020B0606020202030204" pitchFamily="34" charset="0"/>
              </a:rPr>
              <a:t>  </a:t>
            </a:r>
            <a:r>
              <a:rPr lang="en-GB" altLang="fr-FR" dirty="0">
                <a:solidFill>
                  <a:srgbClr val="002060"/>
                </a:solidFill>
                <a:latin typeface="Arial Narrow" panose="020B0606020202030204" pitchFamily="34" charset="0"/>
              </a:rPr>
              <a:t>Ch. Hanzen</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Université</a:t>
            </a:r>
            <a:r>
              <a:rPr lang="en-GB" altLang="fr-FR" dirty="0">
                <a:solidFill>
                  <a:srgbClr val="002060"/>
                </a:solidFill>
                <a:latin typeface="Arial Narrow" panose="020B0606020202030204" pitchFamily="34" charset="0"/>
              </a:rPr>
              <a:t> de Liège</a:t>
            </a:r>
            <a:endParaRPr lang="fr-FR" altLang="fr-FR" dirty="0">
              <a:solidFill>
                <a:srgbClr val="002060"/>
              </a:solidFill>
              <a:latin typeface="Arial Narrow" panose="020B0606020202030204" pitchFamily="34" charset="0"/>
            </a:endParaRPr>
          </a:p>
          <a:p>
            <a:pPr algn="ctr" eaLnBrk="1" hangingPunct="1"/>
            <a:r>
              <a:rPr lang="en-GB" altLang="fr-FR" dirty="0" err="1">
                <a:solidFill>
                  <a:srgbClr val="002060"/>
                </a:solidFill>
                <a:latin typeface="Arial Narrow" panose="020B0606020202030204" pitchFamily="34" charset="0"/>
              </a:rPr>
              <a:t>Faculté</a:t>
            </a:r>
            <a:r>
              <a:rPr lang="en-GB" altLang="fr-FR" dirty="0">
                <a:solidFill>
                  <a:srgbClr val="002060"/>
                </a:solidFill>
                <a:latin typeface="Arial Narrow" panose="020B0606020202030204" pitchFamily="34" charset="0"/>
              </a:rPr>
              <a:t> de </a:t>
            </a:r>
            <a:r>
              <a:rPr lang="en-GB" altLang="fr-FR" dirty="0" err="1">
                <a:solidFill>
                  <a:srgbClr val="002060"/>
                </a:solidFill>
                <a:latin typeface="Arial Narrow" panose="020B0606020202030204" pitchFamily="34" charset="0"/>
              </a:rPr>
              <a:t>médecine</a:t>
            </a:r>
            <a:r>
              <a:rPr lang="en-GB" altLang="fr-FR" dirty="0">
                <a:solidFill>
                  <a:srgbClr val="002060"/>
                </a:solidFill>
                <a:latin typeface="Arial Narrow" panose="020B0606020202030204" pitchFamily="34" charset="0"/>
              </a:rPr>
              <a:t> </a:t>
            </a:r>
            <a:r>
              <a:rPr lang="en-GB" altLang="fr-FR" dirty="0" err="1" smtClean="0">
                <a:solidFill>
                  <a:srgbClr val="002060"/>
                </a:solidFill>
                <a:latin typeface="Arial Narrow" panose="020B0606020202030204" pitchFamily="34" charset="0"/>
              </a:rPr>
              <a:t>vétérinaire</a:t>
            </a:r>
            <a:endParaRPr lang="en-GB" altLang="fr-FR" dirty="0" smtClean="0">
              <a:solidFill>
                <a:srgbClr val="002060"/>
              </a:solidFill>
              <a:latin typeface="Arial Narrow" panose="020B0606020202030204" pitchFamily="34" charset="0"/>
            </a:endParaRPr>
          </a:p>
          <a:p>
            <a:pPr algn="ctr" eaLnBrk="1" hangingPunct="1"/>
            <a:r>
              <a:rPr lang="en-GB" altLang="fr-FR" dirty="0" smtClean="0">
                <a:solidFill>
                  <a:srgbClr val="002060"/>
                </a:solidFill>
                <a:latin typeface="Arial Narrow" panose="020B0606020202030204" pitchFamily="34" charset="0"/>
              </a:rPr>
              <a:t>Service de </a:t>
            </a:r>
            <a:r>
              <a:rPr lang="en-GB" altLang="fr-FR" dirty="0" err="1" smtClean="0">
                <a:solidFill>
                  <a:srgbClr val="002060"/>
                </a:solidFill>
                <a:latin typeface="Arial Narrow" panose="020B0606020202030204" pitchFamily="34" charset="0"/>
              </a:rPr>
              <a:t>Thériogenologie</a:t>
            </a:r>
            <a:r>
              <a:rPr lang="en-GB" altLang="fr-FR" dirty="0">
                <a:solidFill>
                  <a:srgbClr val="002060"/>
                </a:solidFill>
                <a:latin typeface="Arial Narrow" panose="020B0606020202030204" pitchFamily="34" charset="0"/>
              </a:rPr>
              <a:t> </a:t>
            </a:r>
            <a:r>
              <a:rPr lang="en-GB" altLang="fr-FR" dirty="0" smtClean="0">
                <a:solidFill>
                  <a:srgbClr val="002060"/>
                </a:solidFill>
                <a:latin typeface="Arial Narrow" panose="020B0606020202030204" pitchFamily="34" charset="0"/>
              </a:rPr>
              <a:t>des </a:t>
            </a:r>
            <a:r>
              <a:rPr lang="en-GB" altLang="fr-FR" dirty="0" err="1" smtClean="0">
                <a:solidFill>
                  <a:srgbClr val="002060"/>
                </a:solidFill>
                <a:latin typeface="Arial Narrow" panose="020B0606020202030204" pitchFamily="34" charset="0"/>
              </a:rPr>
              <a:t>animaux</a:t>
            </a:r>
            <a:r>
              <a:rPr lang="en-GB" altLang="fr-FR" dirty="0" smtClean="0">
                <a:solidFill>
                  <a:srgbClr val="002060"/>
                </a:solidFill>
                <a:latin typeface="Arial Narrow" panose="020B0606020202030204" pitchFamily="34" charset="0"/>
              </a:rPr>
              <a:t> de production </a:t>
            </a:r>
            <a:endParaRPr lang="fr-FR" altLang="fr-FR" dirty="0">
              <a:solidFill>
                <a:srgbClr val="002060"/>
              </a:solidFill>
              <a:latin typeface="Arial Narrow" panose="020B0606020202030204" pitchFamily="34" charset="0"/>
            </a:endParaRPr>
          </a:p>
          <a:p>
            <a:pPr algn="ctr" eaLnBrk="1" hangingPunct="1"/>
            <a:r>
              <a:rPr lang="da-DK" altLang="fr-FR" dirty="0">
                <a:solidFill>
                  <a:srgbClr val="002060"/>
                </a:solidFill>
                <a:latin typeface="Arial Narrow" panose="020B0606020202030204" pitchFamily="34" charset="0"/>
              </a:rPr>
              <a:t>B42 Sart Tilman, 4000 Liège</a:t>
            </a:r>
            <a:endParaRPr lang="fr-FR" altLang="fr-FR" dirty="0">
              <a:solidFill>
                <a:srgbClr val="002060"/>
              </a:solidFill>
              <a:latin typeface="Arial Narrow" panose="020B0606020202030204" pitchFamily="34" charset="0"/>
            </a:endParaRPr>
          </a:p>
          <a:p>
            <a:pPr algn="ctr" eaLnBrk="1" hangingPunct="1"/>
            <a:r>
              <a:rPr lang="de-DE" altLang="fr-FR" dirty="0" err="1">
                <a:solidFill>
                  <a:srgbClr val="002060"/>
                </a:solidFill>
                <a:latin typeface="Arial Narrow" panose="020B0606020202030204" pitchFamily="34" charset="0"/>
              </a:rPr>
              <a:t>E-mail</a:t>
            </a:r>
            <a:r>
              <a:rPr lang="de-DE" altLang="fr-FR" dirty="0">
                <a:solidFill>
                  <a:srgbClr val="002060"/>
                </a:solidFill>
                <a:latin typeface="Arial Narrow" panose="020B0606020202030204" pitchFamily="34" charset="0"/>
              </a:rPr>
              <a:t> </a:t>
            </a:r>
            <a:r>
              <a:rPr lang="de-DE" altLang="fr-FR" dirty="0" smtClean="0">
                <a:solidFill>
                  <a:srgbClr val="002060"/>
                </a:solidFill>
                <a:latin typeface="Arial Narrow" panose="020B0606020202030204" pitchFamily="34" charset="0"/>
              </a:rPr>
              <a:t>: </a:t>
            </a:r>
            <a:r>
              <a:rPr lang="de-DE" altLang="fr-FR" dirty="0" smtClean="0">
                <a:solidFill>
                  <a:srgbClr val="CC0000"/>
                </a:solidFill>
                <a:latin typeface="Arial Narrow" panose="020B0606020202030204" pitchFamily="34" charset="0"/>
              </a:rPr>
              <a:t>christian.hanzen@ulg.ac.be </a:t>
            </a:r>
            <a:r>
              <a:rPr lang="de-DE" altLang="fr-FR" dirty="0" smtClean="0">
                <a:solidFill>
                  <a:srgbClr val="002060"/>
                </a:solidFill>
                <a:latin typeface="Arial Narrow" panose="020B0606020202030204" pitchFamily="34" charset="0"/>
              </a:rPr>
              <a:t> </a:t>
            </a:r>
          </a:p>
          <a:p>
            <a:pPr algn="ctr" eaLnBrk="1" hangingPunct="1"/>
            <a:r>
              <a:rPr lang="fr-FR" dirty="0" smtClean="0">
                <a:solidFill>
                  <a:srgbClr val="002060"/>
                </a:solidFill>
                <a:latin typeface="Arial Narrow" panose="020B0606020202030204" pitchFamily="34" charset="0"/>
              </a:rPr>
              <a:t>Bibliographie </a:t>
            </a:r>
            <a:r>
              <a:rPr lang="fr-FR" dirty="0" smtClean="0">
                <a:solidFill>
                  <a:srgbClr val="CC0000"/>
                </a:solidFill>
                <a:latin typeface="Arial Narrow" panose="020B0606020202030204" pitchFamily="34" charset="0"/>
              </a:rPr>
              <a:t>: http://orbi.ulg.ac.be/</a:t>
            </a:r>
          </a:p>
          <a:p>
            <a:pPr algn="ctr" eaLnBrk="1" hangingPunct="1"/>
            <a:r>
              <a:rPr lang="fr-FR" dirty="0" smtClean="0">
                <a:solidFill>
                  <a:srgbClr val="002060"/>
                </a:solidFill>
                <a:latin typeface="Arial Narrow" panose="020B0606020202030204" pitchFamily="34" charset="0"/>
              </a:rPr>
              <a:t>Page face book : </a:t>
            </a:r>
            <a:r>
              <a:rPr lang="fr-FR" dirty="0" smtClean="0">
                <a:solidFill>
                  <a:srgbClr val="CC0000"/>
                </a:solidFill>
                <a:latin typeface="Arial Narrow" panose="020B0606020202030204" pitchFamily="34" charset="0"/>
              </a:rPr>
              <a:t>www.facebook.com/theriogenologie</a:t>
            </a:r>
            <a:r>
              <a:rPr lang="fr-FR" dirty="0" smtClean="0">
                <a:solidFill>
                  <a:srgbClr val="002060"/>
                </a:solidFill>
                <a:latin typeface="Arial Narrow" panose="020B0606020202030204" pitchFamily="34" charset="0"/>
              </a:rPr>
              <a:t>  </a:t>
            </a:r>
          </a:p>
        </p:txBody>
      </p:sp>
      <p:sp>
        <p:nvSpPr>
          <p:cNvPr id="5" name="Titre 1"/>
          <p:cNvSpPr txBox="1">
            <a:spLocks/>
          </p:cNvSpPr>
          <p:nvPr/>
        </p:nvSpPr>
        <p:spPr bwMode="auto">
          <a:xfrm>
            <a:off x="676300" y="1772816"/>
            <a:ext cx="8022951" cy="1080120"/>
          </a:xfrm>
          <a:prstGeom prst="rect">
            <a:avLst/>
          </a:prstGeom>
          <a:solidFill>
            <a:srgbClr val="990000"/>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2400" dirty="0" smtClean="0">
                <a:solidFill>
                  <a:schemeClr val="bg1"/>
                </a:solidFill>
                <a:latin typeface="Arial Narrow" pitchFamily="34" charset="0"/>
              </a:rPr>
              <a:t>Cycle de conférences </a:t>
            </a:r>
            <a:r>
              <a:rPr lang="fr-BE" sz="2400" dirty="0" smtClean="0">
                <a:solidFill>
                  <a:schemeClr val="bg1"/>
                </a:solidFill>
                <a:latin typeface="Arial Narrow" pitchFamily="34" charset="0"/>
              </a:rPr>
              <a:t>relatives </a:t>
            </a:r>
            <a:r>
              <a:rPr lang="fr-BE" sz="2400" dirty="0" smtClean="0">
                <a:solidFill>
                  <a:schemeClr val="bg1"/>
                </a:solidFill>
                <a:latin typeface="Arial Narrow" pitchFamily="34" charset="0"/>
              </a:rPr>
              <a:t>aux méthodes et innovations pédagogiques en enseignement supérieur</a:t>
            </a:r>
            <a:endParaRPr lang="en-US" sz="2400" dirty="0" smtClean="0">
              <a:solidFill>
                <a:schemeClr val="bg1"/>
              </a:solidFill>
            </a:endParaRPr>
          </a:p>
        </p:txBody>
      </p:sp>
      <p:sp>
        <p:nvSpPr>
          <p:cNvPr id="6" name="Titre 1"/>
          <p:cNvSpPr txBox="1">
            <a:spLocks/>
          </p:cNvSpPr>
          <p:nvPr/>
        </p:nvSpPr>
        <p:spPr bwMode="auto">
          <a:xfrm>
            <a:off x="655365" y="3140968"/>
            <a:ext cx="8022951" cy="540060"/>
          </a:xfrm>
          <a:prstGeom prst="rect">
            <a:avLst/>
          </a:prstGeom>
          <a:solidFill>
            <a:schemeClr val="accent3">
              <a:lumMod val="75000"/>
            </a:schemeClr>
          </a:solidFill>
          <a:ln w="9525">
            <a:solidFill>
              <a:schemeClr val="tx2">
                <a:lumMod val="75000"/>
              </a:schemeClr>
            </a:solid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fr-BE" sz="2400" dirty="0" smtClean="0">
                <a:solidFill>
                  <a:schemeClr val="bg1"/>
                </a:solidFill>
                <a:latin typeface="Arial Narrow" pitchFamily="34" charset="0"/>
              </a:rPr>
              <a:t>20 </a:t>
            </a:r>
            <a:r>
              <a:rPr lang="fr-BE" sz="2400" dirty="0" smtClean="0">
                <a:solidFill>
                  <a:schemeClr val="bg1"/>
                </a:solidFill>
                <a:latin typeface="Arial Narrow" pitchFamily="34" charset="0"/>
              </a:rPr>
              <a:t>et 21 mai </a:t>
            </a:r>
            <a:r>
              <a:rPr lang="fr-BE" sz="2400" dirty="0" smtClean="0">
                <a:solidFill>
                  <a:schemeClr val="bg1"/>
                </a:solidFill>
                <a:latin typeface="Arial Narrow" pitchFamily="34" charset="0"/>
              </a:rPr>
              <a:t>2014</a:t>
            </a:r>
            <a:endParaRPr lang="en-US" sz="24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1" name="Titre 1"/>
          <p:cNvSpPr txBox="1">
            <a:spLocks/>
          </p:cNvSpPr>
          <p:nvPr/>
        </p:nvSpPr>
        <p:spPr bwMode="auto">
          <a:xfrm>
            <a:off x="468313" y="188913"/>
            <a:ext cx="3384550" cy="719137"/>
          </a:xfrm>
          <a:prstGeom prst="rect">
            <a:avLst/>
          </a:prstGeom>
          <a:solidFill>
            <a:srgbClr val="000066"/>
          </a:solidFill>
          <a:ln w="9525">
            <a:solidFill>
              <a:schemeClr val="tx1"/>
            </a:solidFill>
            <a:miter lim="800000"/>
            <a:headEnd/>
            <a:tailEnd/>
          </a:ln>
        </p:spPr>
        <p:txBody>
          <a:bodyPr anchor="ctr"/>
          <a:lstStyle/>
          <a:p>
            <a:r>
              <a:rPr lang="fr-BE" sz="3600">
                <a:solidFill>
                  <a:schemeClr val="bg1"/>
                </a:solidFill>
                <a:latin typeface="Arial Narrow" pitchFamily="34" charset="0"/>
              </a:rPr>
              <a:t>Qui suis-je ?   </a:t>
            </a:r>
            <a:endParaRPr lang="en-US" sz="3600">
              <a:solidFill>
                <a:schemeClr val="bg1"/>
              </a:solidFill>
              <a:latin typeface="Arial Narrow" pitchFamily="34" charset="0"/>
            </a:endParaRPr>
          </a:p>
        </p:txBody>
      </p:sp>
      <p:sp>
        <p:nvSpPr>
          <p:cNvPr id="54277" name="Text Box 5"/>
          <p:cNvSpPr txBox="1">
            <a:spLocks noChangeArrowheads="1"/>
          </p:cNvSpPr>
          <p:nvPr/>
        </p:nvSpPr>
        <p:spPr bwMode="auto">
          <a:xfrm>
            <a:off x="468313" y="1052513"/>
            <a:ext cx="1584325" cy="376237"/>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1977 : Assistant </a:t>
            </a:r>
            <a:endParaRPr lang="fr-FR">
              <a:latin typeface="Arial Narrow" pitchFamily="34" charset="0"/>
            </a:endParaRPr>
          </a:p>
        </p:txBody>
      </p:sp>
      <p:sp>
        <p:nvSpPr>
          <p:cNvPr id="54278" name="Text Box 6"/>
          <p:cNvSpPr txBox="1">
            <a:spLocks noChangeArrowheads="1"/>
          </p:cNvSpPr>
          <p:nvPr/>
        </p:nvSpPr>
        <p:spPr bwMode="auto">
          <a:xfrm>
            <a:off x="468313" y="4581525"/>
            <a:ext cx="1677987"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2007 : Professeur</a:t>
            </a:r>
            <a:endParaRPr lang="fr-FR">
              <a:latin typeface="Arial Narrow" pitchFamily="34" charset="0"/>
            </a:endParaRPr>
          </a:p>
        </p:txBody>
      </p:sp>
      <p:sp>
        <p:nvSpPr>
          <p:cNvPr id="54282" name="Text Box 10"/>
          <p:cNvSpPr txBox="1">
            <a:spLocks noChangeArrowheads="1"/>
          </p:cNvSpPr>
          <p:nvPr/>
        </p:nvSpPr>
        <p:spPr bwMode="auto">
          <a:xfrm>
            <a:off x="468313" y="1492250"/>
            <a:ext cx="1831975"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1984 : 1</a:t>
            </a:r>
            <a:r>
              <a:rPr lang="fr-BE" baseline="30000">
                <a:latin typeface="Arial Narrow" pitchFamily="34" charset="0"/>
              </a:rPr>
              <a:t>er</a:t>
            </a:r>
            <a:r>
              <a:rPr lang="fr-BE">
                <a:latin typeface="Arial Narrow" pitchFamily="34" charset="0"/>
              </a:rPr>
              <a:t> assistant </a:t>
            </a:r>
            <a:endParaRPr lang="fr-FR">
              <a:latin typeface="Arial Narrow" pitchFamily="34" charset="0"/>
            </a:endParaRPr>
          </a:p>
        </p:txBody>
      </p:sp>
      <p:sp>
        <p:nvSpPr>
          <p:cNvPr id="54283" name="Text Box 11"/>
          <p:cNvSpPr txBox="1">
            <a:spLocks noChangeArrowheads="1"/>
          </p:cNvSpPr>
          <p:nvPr/>
        </p:nvSpPr>
        <p:spPr bwMode="auto">
          <a:xfrm>
            <a:off x="468313" y="1933575"/>
            <a:ext cx="2149475"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1988 : Chef de travaux </a:t>
            </a:r>
            <a:endParaRPr lang="fr-FR">
              <a:latin typeface="Arial Narrow" pitchFamily="34" charset="0"/>
            </a:endParaRPr>
          </a:p>
        </p:txBody>
      </p:sp>
      <p:sp>
        <p:nvSpPr>
          <p:cNvPr id="54284" name="Text Box 12"/>
          <p:cNvSpPr txBox="1">
            <a:spLocks noChangeArrowheads="1"/>
          </p:cNvSpPr>
          <p:nvPr/>
        </p:nvSpPr>
        <p:spPr bwMode="auto">
          <a:xfrm>
            <a:off x="468313" y="3257550"/>
            <a:ext cx="2211387"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1998 : Chargé de cours </a:t>
            </a:r>
            <a:endParaRPr lang="fr-FR">
              <a:latin typeface="Arial Narrow" pitchFamily="34" charset="0"/>
            </a:endParaRPr>
          </a:p>
        </p:txBody>
      </p:sp>
      <p:sp>
        <p:nvSpPr>
          <p:cNvPr id="54285" name="Text Box 13"/>
          <p:cNvSpPr txBox="1">
            <a:spLocks noChangeArrowheads="1"/>
          </p:cNvSpPr>
          <p:nvPr/>
        </p:nvSpPr>
        <p:spPr bwMode="auto">
          <a:xfrm>
            <a:off x="468313" y="2816225"/>
            <a:ext cx="384175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1995 : Agrégé de l’enseignement supérieur </a:t>
            </a:r>
            <a:endParaRPr lang="fr-FR">
              <a:latin typeface="Arial Narrow" pitchFamily="34" charset="0"/>
            </a:endParaRPr>
          </a:p>
        </p:txBody>
      </p:sp>
      <p:sp>
        <p:nvSpPr>
          <p:cNvPr id="54286" name="Text Box 14"/>
          <p:cNvSpPr txBox="1">
            <a:spLocks noChangeArrowheads="1"/>
          </p:cNvSpPr>
          <p:nvPr/>
        </p:nvSpPr>
        <p:spPr bwMode="auto">
          <a:xfrm>
            <a:off x="468313" y="2374900"/>
            <a:ext cx="3795712"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1989 : Diploma in bovine reproduction (UK)</a:t>
            </a:r>
            <a:endParaRPr lang="fr-FR">
              <a:latin typeface="Arial Narrow" pitchFamily="34" charset="0"/>
            </a:endParaRPr>
          </a:p>
        </p:txBody>
      </p:sp>
      <p:sp>
        <p:nvSpPr>
          <p:cNvPr id="54287" name="Text Box 15"/>
          <p:cNvSpPr txBox="1">
            <a:spLocks noChangeArrowheads="1"/>
          </p:cNvSpPr>
          <p:nvPr/>
        </p:nvSpPr>
        <p:spPr bwMode="auto">
          <a:xfrm>
            <a:off x="468313" y="3698875"/>
            <a:ext cx="2692400" cy="376238"/>
          </a:xfrm>
          <a:prstGeom prst="rect">
            <a:avLst/>
          </a:prstGeom>
          <a:solidFill>
            <a:srgbClr val="FFCC99"/>
          </a:solidFill>
          <a:ln w="9525">
            <a:solidFill>
              <a:schemeClr val="tx1"/>
            </a:solidFill>
            <a:miter lim="800000"/>
            <a:headEnd/>
            <a:tailEnd/>
          </a:ln>
        </p:spPr>
        <p:txBody>
          <a:bodyPr wrap="none">
            <a:spAutoFit/>
          </a:bodyPr>
          <a:lstStyle/>
          <a:p>
            <a:r>
              <a:rPr lang="fr-BE">
                <a:latin typeface="Arial Narrow" pitchFamily="34" charset="0"/>
              </a:rPr>
              <a:t>2001 : La prise de conscience</a:t>
            </a:r>
            <a:endParaRPr lang="fr-FR">
              <a:latin typeface="Arial Narrow" pitchFamily="34" charset="0"/>
            </a:endParaRPr>
          </a:p>
        </p:txBody>
      </p:sp>
      <p:sp>
        <p:nvSpPr>
          <p:cNvPr id="54289" name="Text Box 17"/>
          <p:cNvSpPr txBox="1">
            <a:spLocks noChangeArrowheads="1"/>
          </p:cNvSpPr>
          <p:nvPr/>
        </p:nvSpPr>
        <p:spPr bwMode="auto">
          <a:xfrm>
            <a:off x="468313" y="4140200"/>
            <a:ext cx="234950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2003 : DES en pédagogie</a:t>
            </a:r>
            <a:endParaRPr lang="fr-FR">
              <a:latin typeface="Arial Narrow" pitchFamily="34" charset="0"/>
            </a:endParaRPr>
          </a:p>
        </p:txBody>
      </p:sp>
      <p:sp>
        <p:nvSpPr>
          <p:cNvPr id="54301" name="Rectangle 19"/>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graphicFrame>
        <p:nvGraphicFramePr>
          <p:cNvPr id="54290" name="Object 18"/>
          <p:cNvGraphicFramePr>
            <a:graphicFrameLocks noChangeAspect="1"/>
          </p:cNvGraphicFramePr>
          <p:nvPr/>
        </p:nvGraphicFramePr>
        <p:xfrm>
          <a:off x="5292725" y="981075"/>
          <a:ext cx="2698750" cy="4032250"/>
        </p:xfrm>
        <a:graphic>
          <a:graphicData uri="http://schemas.openxmlformats.org/presentationml/2006/ole">
            <mc:AlternateContent xmlns:mc="http://schemas.openxmlformats.org/markup-compatibility/2006">
              <mc:Choice xmlns:v="urn:schemas-microsoft-com:vml" Requires="v">
                <p:oleObj spid="_x0000_s54333" name="Document" r:id="rId3" imgW="2129181" imgH="3337456" progId="Word.Document.8">
                  <p:embed/>
                </p:oleObj>
              </mc:Choice>
              <mc:Fallback>
                <p:oleObj name="Document" r:id="rId3" imgW="2129181" imgH="3337456" progId="Word.Document.8">
                  <p:embed/>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981075"/>
                        <a:ext cx="2698750" cy="403225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92" name="Line 20"/>
          <p:cNvSpPr>
            <a:spLocks noChangeShapeType="1"/>
          </p:cNvSpPr>
          <p:nvPr/>
        </p:nvSpPr>
        <p:spPr bwMode="auto">
          <a:xfrm>
            <a:off x="3203575" y="3860800"/>
            <a:ext cx="2089150" cy="0"/>
          </a:xfrm>
          <a:prstGeom prst="line">
            <a:avLst/>
          </a:prstGeom>
          <a:noFill/>
          <a:ln w="9525">
            <a:solidFill>
              <a:schemeClr val="tx1"/>
            </a:solidFill>
            <a:round/>
            <a:headEnd/>
            <a:tailEnd type="triangle" w="med" len="med"/>
          </a:ln>
        </p:spPr>
        <p:txBody>
          <a:bodyPr/>
          <a:lstStyle/>
          <a:p>
            <a:endParaRPr lang="fr-FR"/>
          </a:p>
        </p:txBody>
      </p:sp>
      <p:sp>
        <p:nvSpPr>
          <p:cNvPr id="54293" name="Line 21"/>
          <p:cNvSpPr>
            <a:spLocks noChangeShapeType="1"/>
          </p:cNvSpPr>
          <p:nvPr/>
        </p:nvSpPr>
        <p:spPr bwMode="auto">
          <a:xfrm flipH="1" flipV="1">
            <a:off x="2843213" y="4292600"/>
            <a:ext cx="2449512" cy="0"/>
          </a:xfrm>
          <a:prstGeom prst="line">
            <a:avLst/>
          </a:prstGeom>
          <a:noFill/>
          <a:ln w="9525">
            <a:solidFill>
              <a:schemeClr val="tx1"/>
            </a:solidFill>
            <a:round/>
            <a:headEnd/>
            <a:tailEnd type="triangle" w="med" len="med"/>
          </a:ln>
        </p:spPr>
        <p:txBody>
          <a:bodyPr/>
          <a:lstStyle/>
          <a:p>
            <a:endParaRPr lang="fr-FR"/>
          </a:p>
        </p:txBody>
      </p:sp>
      <p:sp>
        <p:nvSpPr>
          <p:cNvPr id="18" name="Text Box 6"/>
          <p:cNvSpPr txBox="1">
            <a:spLocks noChangeArrowheads="1"/>
          </p:cNvSpPr>
          <p:nvPr/>
        </p:nvSpPr>
        <p:spPr bwMode="auto">
          <a:xfrm>
            <a:off x="468312" y="5091735"/>
            <a:ext cx="4067139" cy="369332"/>
          </a:xfrm>
          <a:prstGeom prst="rect">
            <a:avLst/>
          </a:prstGeom>
          <a:noFill/>
          <a:ln w="9525">
            <a:solidFill>
              <a:schemeClr val="tx1"/>
            </a:solidFill>
            <a:miter lim="800000"/>
            <a:headEnd/>
            <a:tailEnd/>
          </a:ln>
        </p:spPr>
        <p:txBody>
          <a:bodyPr wrap="none">
            <a:spAutoFit/>
          </a:bodyPr>
          <a:lstStyle/>
          <a:p>
            <a:r>
              <a:rPr lang="fr-BE" dirty="0" smtClean="0">
                <a:latin typeface="Arial Narrow" pitchFamily="34" charset="0"/>
              </a:rPr>
              <a:t>2012 </a:t>
            </a:r>
            <a:r>
              <a:rPr lang="fr-BE" dirty="0">
                <a:latin typeface="Arial Narrow" pitchFamily="34" charset="0"/>
              </a:rPr>
              <a:t>: </a:t>
            </a:r>
            <a:r>
              <a:rPr lang="fr-BE" dirty="0" smtClean="0">
                <a:latin typeface="Arial Narrow" pitchFamily="34" charset="0"/>
              </a:rPr>
              <a:t>Master complémentaire en pédagogie</a:t>
            </a:r>
            <a:endParaRPr lang="fr-FR"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2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2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2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2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2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P spid="54278" grpId="0" animBg="1"/>
      <p:bldP spid="54282" grpId="0" animBg="1"/>
      <p:bldP spid="54283" grpId="0" animBg="1"/>
      <p:bldP spid="54284" grpId="0" animBg="1"/>
      <p:bldP spid="54285" grpId="0" animBg="1"/>
      <p:bldP spid="54286" grpId="0" animBg="1"/>
      <p:bldP spid="54287" grpId="0" animBg="1"/>
      <p:bldP spid="54289" grpId="0" animBg="1"/>
      <p:bldP spid="54292" grpId="0" animBg="1"/>
      <p:bldP spid="54293"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C6DC1157-31DB-494B-9C55-D7ED0C638437}" type="slidenum">
              <a:rPr lang="fr-FR" altLang="fr-FR"/>
              <a:pPr>
                <a:defRPr/>
              </a:pPr>
              <a:t>100</a:t>
            </a:fld>
            <a:endParaRPr lang="fr-FR" altLang="fr-FR"/>
          </a:p>
        </p:txBody>
      </p:sp>
      <p:sp>
        <p:nvSpPr>
          <p:cNvPr id="49156" name="Rectangle 2"/>
          <p:cNvSpPr>
            <a:spLocks noGrp="1" noChangeArrowheads="1"/>
          </p:cNvSpPr>
          <p:nvPr>
            <p:ph type="title"/>
          </p:nvPr>
        </p:nvSpPr>
        <p:spPr>
          <a:xfrm>
            <a:off x="395288" y="2636838"/>
            <a:ext cx="8208962" cy="1223962"/>
          </a:xfrm>
        </p:spPr>
        <p:txBody>
          <a:bodyPr/>
          <a:lstStyle/>
          <a:p>
            <a:pPr marL="47625" indent="-47625" eaLnBrk="1" hangingPunct="1">
              <a:defRPr/>
            </a:pPr>
            <a:r>
              <a:rPr lang="fr-BE" altLang="fr-FR" sz="5400" dirty="0" smtClean="0">
                <a:solidFill>
                  <a:srgbClr val="CC0000"/>
                </a:solidFill>
              </a:rPr>
              <a:t>Qu’en pensez-vous ? </a:t>
            </a:r>
            <a:endParaRPr lang="fr-FR" altLang="fr-FR" sz="5400" dirty="0" smtClean="0">
              <a:solidFill>
                <a:srgbClr val="CC0000"/>
              </a:solidFill>
            </a:endParaRPr>
          </a:p>
        </p:txBody>
      </p:sp>
    </p:spTree>
    <p:extLst>
      <p:ext uri="{BB962C8B-B14F-4D97-AF65-F5344CB8AC3E}">
        <p14:creationId xmlns:p14="http://schemas.microsoft.com/office/powerpoint/2010/main" val="15330958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2"/>
          </p:nvPr>
        </p:nvSpPr>
        <p:spPr/>
        <p:txBody>
          <a:bodyPr/>
          <a:lstStyle/>
          <a:p>
            <a:pPr>
              <a:defRPr/>
            </a:pPr>
            <a:fld id="{29967774-7633-4CB4-A034-07DE78FBBA84}" type="slidenum">
              <a:rPr lang="fr-FR" altLang="fr-FR"/>
              <a:pPr>
                <a:defRPr/>
              </a:pPr>
              <a:t>101</a:t>
            </a:fld>
            <a:endParaRPr lang="fr-FR" altLang="fr-FR"/>
          </a:p>
        </p:txBody>
      </p:sp>
      <p:sp>
        <p:nvSpPr>
          <p:cNvPr id="3074" name="Rectangle 2"/>
          <p:cNvSpPr>
            <a:spLocks noChangeArrowheads="1"/>
          </p:cNvSpPr>
          <p:nvPr/>
        </p:nvSpPr>
        <p:spPr bwMode="auto">
          <a:xfrm>
            <a:off x="546100" y="549275"/>
            <a:ext cx="8064500" cy="1295400"/>
          </a:xfrm>
          <a:prstGeom prst="rect">
            <a:avLst/>
          </a:prstGeom>
          <a:solidFill>
            <a:srgbClr val="002060"/>
          </a:solidFill>
          <a:ln>
            <a:noFill/>
          </a:ln>
          <a:effectLs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lnSpc>
                <a:spcPct val="130000"/>
              </a:lnSpc>
              <a:defRPr/>
            </a:pPr>
            <a:r>
              <a:rPr lang="en-US" altLang="fr-FR" sz="5400" dirty="0">
                <a:solidFill>
                  <a:schemeClr val="bg1"/>
                </a:solidFill>
                <a:latin typeface="Arial Narrow" pitchFamily="34" charset="0"/>
              </a:rPr>
              <a:t>6</a:t>
            </a:r>
            <a:r>
              <a:rPr lang="en-US" altLang="fr-FR" sz="5400" dirty="0" smtClean="0">
                <a:solidFill>
                  <a:schemeClr val="bg1"/>
                </a:solidFill>
                <a:latin typeface="Arial Narrow" pitchFamily="34" charset="0"/>
              </a:rPr>
              <a:t>. Les </a:t>
            </a:r>
            <a:r>
              <a:rPr lang="en-US" altLang="fr-FR" sz="5400" dirty="0" err="1" smtClean="0">
                <a:solidFill>
                  <a:schemeClr val="bg1"/>
                </a:solidFill>
                <a:latin typeface="Arial Narrow" pitchFamily="34" charset="0"/>
              </a:rPr>
              <a:t>cartes</a:t>
            </a:r>
            <a:r>
              <a:rPr lang="en-US" altLang="fr-FR" sz="5400" dirty="0" smtClean="0">
                <a:solidFill>
                  <a:schemeClr val="bg1"/>
                </a:solidFill>
                <a:latin typeface="Arial Narrow" pitchFamily="34" charset="0"/>
              </a:rPr>
              <a:t> </a:t>
            </a:r>
            <a:r>
              <a:rPr lang="en-US" altLang="fr-FR" sz="5400" dirty="0" err="1" smtClean="0">
                <a:solidFill>
                  <a:schemeClr val="bg1"/>
                </a:solidFill>
                <a:latin typeface="Arial Narrow" pitchFamily="34" charset="0"/>
              </a:rPr>
              <a:t>conceptuelles</a:t>
            </a:r>
            <a:r>
              <a:rPr lang="en-US" altLang="fr-FR" sz="5400" dirty="0" smtClean="0">
                <a:solidFill>
                  <a:schemeClr val="bg1"/>
                </a:solidFill>
                <a:latin typeface="Arial Narrow" pitchFamily="34" charset="0"/>
              </a:rPr>
              <a:t> </a:t>
            </a:r>
          </a:p>
        </p:txBody>
      </p:sp>
      <p:sp>
        <p:nvSpPr>
          <p:cNvPr id="13316" name="Rectangle 3"/>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buFontTx/>
              <a:buNone/>
            </a:pPr>
            <a:r>
              <a:rPr lang="fr-FR" altLang="fr-FR" sz="1800">
                <a:solidFill>
                  <a:schemeClr val="tx1"/>
                </a:solidFill>
                <a:latin typeface="Soopafresh" pitchFamily="2" charset="0"/>
              </a:rPr>
              <a:t>	</a:t>
            </a:r>
            <a:endParaRPr lang="fr-FR" altLang="fr-FR" sz="2400">
              <a:solidFill>
                <a:schemeClr val="tx1"/>
              </a:solidFill>
              <a:latin typeface="Soopafresh" pitchFamily="2" charset="0"/>
            </a:endParaRPr>
          </a:p>
        </p:txBody>
      </p:sp>
      <p:sp>
        <p:nvSpPr>
          <p:cNvPr id="2054" name="Rectangle 24"/>
          <p:cNvSpPr>
            <a:spLocks noChangeArrowheads="1"/>
          </p:cNvSpPr>
          <p:nvPr/>
        </p:nvSpPr>
        <p:spPr bwMode="auto">
          <a:xfrm>
            <a:off x="395288" y="2992438"/>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en-GB" altLang="fr-FR" sz="2400" dirty="0" err="1" smtClean="0">
                <a:solidFill>
                  <a:schemeClr val="bg1"/>
                </a:solidFill>
                <a:latin typeface="Arial Narrow" panose="020B0606020202030204" pitchFamily="34" charset="0"/>
              </a:rPr>
              <a:t>Professeur</a:t>
            </a:r>
            <a:r>
              <a:rPr lang="en-GB" altLang="fr-FR" sz="2400" dirty="0" smtClean="0">
                <a:solidFill>
                  <a:schemeClr val="bg1"/>
                </a:solidFill>
                <a:latin typeface="Arial Narrow" panose="020B0606020202030204" pitchFamily="34" charset="0"/>
              </a:rPr>
              <a:t>  Ch. Hanzen</a:t>
            </a:r>
            <a:endParaRPr lang="fr-FR" altLang="fr-FR" sz="2400" dirty="0" smtClean="0">
              <a:solidFill>
                <a:schemeClr val="bg1"/>
              </a:solidFill>
              <a:latin typeface="Arial Narrow" panose="020B0606020202030204" pitchFamily="34" charset="0"/>
            </a:endParaRPr>
          </a:p>
          <a:p>
            <a:pPr algn="ctr" eaLnBrk="1" hangingPunct="1">
              <a:defRPr/>
            </a:pPr>
            <a:r>
              <a:rPr lang="en-GB" altLang="fr-FR" sz="2400" dirty="0" err="1" smtClean="0">
                <a:solidFill>
                  <a:schemeClr val="bg1"/>
                </a:solidFill>
                <a:latin typeface="Arial Narrow" panose="020B0606020202030204" pitchFamily="34" charset="0"/>
              </a:rPr>
              <a:t>Université</a:t>
            </a:r>
            <a:r>
              <a:rPr lang="en-GB" altLang="fr-FR" sz="2400" dirty="0" smtClean="0">
                <a:solidFill>
                  <a:schemeClr val="bg1"/>
                </a:solidFill>
                <a:latin typeface="Arial Narrow" panose="020B0606020202030204" pitchFamily="34" charset="0"/>
              </a:rPr>
              <a:t> de Liège</a:t>
            </a:r>
            <a:endParaRPr lang="fr-FR" altLang="fr-FR" sz="2400" dirty="0" smtClean="0">
              <a:solidFill>
                <a:schemeClr val="bg1"/>
              </a:solidFill>
              <a:latin typeface="Arial Narrow" panose="020B0606020202030204" pitchFamily="34" charset="0"/>
            </a:endParaRPr>
          </a:p>
          <a:p>
            <a:pPr algn="ctr" eaLnBrk="1" hangingPunct="1">
              <a:defRPr/>
            </a:pPr>
            <a:r>
              <a:rPr lang="en-GB" altLang="fr-FR" sz="2400" dirty="0" err="1" smtClean="0">
                <a:solidFill>
                  <a:schemeClr val="bg1"/>
                </a:solidFill>
                <a:latin typeface="Arial Narrow" panose="020B0606020202030204" pitchFamily="34" charset="0"/>
              </a:rPr>
              <a:t>Faculté</a:t>
            </a:r>
            <a:r>
              <a:rPr lang="en-GB" altLang="fr-FR" sz="2400" dirty="0" smtClean="0">
                <a:solidFill>
                  <a:schemeClr val="bg1"/>
                </a:solidFill>
                <a:latin typeface="Arial Narrow" panose="020B0606020202030204" pitchFamily="34" charset="0"/>
              </a:rPr>
              <a:t> de </a:t>
            </a:r>
            <a:r>
              <a:rPr lang="en-GB" altLang="fr-FR" sz="2400" dirty="0" err="1" smtClean="0">
                <a:solidFill>
                  <a:schemeClr val="bg1"/>
                </a:solidFill>
                <a:latin typeface="Arial Narrow" panose="020B0606020202030204" pitchFamily="34" charset="0"/>
              </a:rPr>
              <a:t>médecine</a:t>
            </a:r>
            <a:r>
              <a:rPr lang="en-GB" altLang="fr-FR" sz="2400" dirty="0" smtClean="0">
                <a:solidFill>
                  <a:schemeClr val="bg1"/>
                </a:solidFill>
                <a:latin typeface="Arial Narrow" panose="020B0606020202030204" pitchFamily="34" charset="0"/>
              </a:rPr>
              <a:t> </a:t>
            </a:r>
            <a:r>
              <a:rPr lang="en-GB" altLang="fr-FR" sz="2400" dirty="0" err="1" smtClean="0">
                <a:solidFill>
                  <a:schemeClr val="bg1"/>
                </a:solidFill>
                <a:latin typeface="Arial Narrow" panose="020B0606020202030204" pitchFamily="34" charset="0"/>
              </a:rPr>
              <a:t>vétérinaire</a:t>
            </a:r>
            <a:endParaRPr lang="en-GB" altLang="fr-FR" sz="2400" dirty="0" smtClean="0">
              <a:solidFill>
                <a:schemeClr val="bg1"/>
              </a:solidFill>
              <a:latin typeface="Arial Narrow" panose="020B0606020202030204" pitchFamily="34" charset="0"/>
            </a:endParaRPr>
          </a:p>
          <a:p>
            <a:pPr algn="ctr" eaLnBrk="1" hangingPunct="1">
              <a:defRPr/>
            </a:pPr>
            <a:r>
              <a:rPr lang="en-GB" altLang="fr-FR" sz="2400" dirty="0" smtClean="0">
                <a:solidFill>
                  <a:schemeClr val="bg1"/>
                </a:solidFill>
                <a:latin typeface="Arial Narrow" panose="020B0606020202030204" pitchFamily="34" charset="0"/>
              </a:rPr>
              <a:t>Service de </a:t>
            </a:r>
            <a:r>
              <a:rPr lang="en-GB" altLang="fr-FR" sz="2400" dirty="0" err="1" smtClean="0">
                <a:solidFill>
                  <a:schemeClr val="bg1"/>
                </a:solidFill>
                <a:latin typeface="Arial Narrow" panose="020B0606020202030204" pitchFamily="34" charset="0"/>
              </a:rPr>
              <a:t>Thériogenologie</a:t>
            </a:r>
            <a:r>
              <a:rPr lang="en-GB" altLang="fr-FR" sz="2400" dirty="0" smtClean="0">
                <a:solidFill>
                  <a:schemeClr val="bg1"/>
                </a:solidFill>
                <a:latin typeface="Arial Narrow" panose="020B0606020202030204" pitchFamily="34" charset="0"/>
              </a:rPr>
              <a:t> des </a:t>
            </a:r>
            <a:r>
              <a:rPr lang="en-GB" altLang="fr-FR" sz="2400" dirty="0" err="1" smtClean="0">
                <a:solidFill>
                  <a:schemeClr val="bg1"/>
                </a:solidFill>
                <a:latin typeface="Arial Narrow" panose="020B0606020202030204" pitchFamily="34" charset="0"/>
              </a:rPr>
              <a:t>animaux</a:t>
            </a:r>
            <a:r>
              <a:rPr lang="en-GB" altLang="fr-FR" sz="2400" dirty="0" smtClean="0">
                <a:solidFill>
                  <a:schemeClr val="bg1"/>
                </a:solidFill>
                <a:latin typeface="Arial Narrow" panose="020B0606020202030204" pitchFamily="34" charset="0"/>
              </a:rPr>
              <a:t> de production </a:t>
            </a:r>
            <a:endParaRPr lang="fr-FR" altLang="fr-FR" sz="2400" dirty="0" smtClean="0">
              <a:solidFill>
                <a:schemeClr val="bg1"/>
              </a:solidFill>
              <a:latin typeface="Arial Narrow" panose="020B0606020202030204" pitchFamily="34" charset="0"/>
            </a:endParaRPr>
          </a:p>
          <a:p>
            <a:pPr algn="ctr" eaLnBrk="1" hangingPunct="1">
              <a:defRPr/>
            </a:pPr>
            <a:r>
              <a:rPr lang="da-DK" altLang="fr-FR" sz="2400" dirty="0" smtClean="0">
                <a:solidFill>
                  <a:schemeClr val="bg1"/>
                </a:solidFill>
                <a:latin typeface="Arial Narrow" panose="020B0606020202030204" pitchFamily="34" charset="0"/>
              </a:rPr>
              <a:t>B42 Sart Tilman, 4000 Liège</a:t>
            </a:r>
            <a:endParaRPr lang="fr-FR" altLang="fr-FR" sz="2400" dirty="0" smtClean="0">
              <a:solidFill>
                <a:schemeClr val="bg1"/>
              </a:solidFill>
              <a:latin typeface="Arial Narrow" panose="020B0606020202030204" pitchFamily="34" charset="0"/>
            </a:endParaRPr>
          </a:p>
          <a:p>
            <a:pPr algn="ctr" eaLnBrk="1" hangingPunct="1">
              <a:defRPr/>
            </a:pPr>
            <a:r>
              <a:rPr lang="de-DE" altLang="fr-FR" sz="2400" dirty="0" err="1" smtClean="0">
                <a:solidFill>
                  <a:schemeClr val="bg1"/>
                </a:solidFill>
                <a:latin typeface="Arial Narrow" panose="020B0606020202030204" pitchFamily="34" charset="0"/>
              </a:rPr>
              <a:t>E-mail</a:t>
            </a:r>
            <a:r>
              <a:rPr lang="de-DE" altLang="fr-FR" sz="2400" dirty="0" smtClean="0">
                <a:solidFill>
                  <a:schemeClr val="bg1"/>
                </a:solidFill>
                <a:latin typeface="Arial Narrow" panose="020B0606020202030204" pitchFamily="34" charset="0"/>
              </a:rPr>
              <a:t> : christian.hanzen@ulg.ac.be  </a:t>
            </a:r>
          </a:p>
          <a:p>
            <a:pPr algn="ctr" eaLnBrk="1" hangingPunct="1">
              <a:defRPr/>
            </a:pPr>
            <a:r>
              <a:rPr lang="fr-FR" sz="2400" dirty="0" smtClean="0">
                <a:solidFill>
                  <a:schemeClr val="bg1"/>
                </a:solidFill>
                <a:latin typeface="Arial Narrow" panose="020B0606020202030204" pitchFamily="34" charset="0"/>
              </a:rPr>
              <a:t>Bibliographie : http://orbi.ulg.ac.be/</a:t>
            </a:r>
          </a:p>
          <a:p>
            <a:pPr algn="ctr" eaLnBrk="1" hangingPunct="1">
              <a:defRPr/>
            </a:pPr>
            <a:r>
              <a:rPr lang="fr-FR" sz="2400" dirty="0" smtClean="0">
                <a:solidFill>
                  <a:schemeClr val="bg1"/>
                </a:solidFill>
                <a:latin typeface="Arial Narrow" panose="020B0606020202030204" pitchFamily="34" charset="0"/>
              </a:rPr>
              <a:t>Page face book : www.facebook.com/theriogenologie </a:t>
            </a:r>
            <a:r>
              <a:rPr lang="fr-FR" sz="2400" dirty="0" smtClean="0">
                <a:solidFill>
                  <a:schemeClr val="bg1"/>
                </a:solidFill>
                <a:latin typeface="+mj-lt"/>
              </a:rPr>
              <a:t> </a:t>
            </a:r>
          </a:p>
        </p:txBody>
      </p:sp>
    </p:spTree>
    <p:extLst>
      <p:ext uri="{BB962C8B-B14F-4D97-AF65-F5344CB8AC3E}">
        <p14:creationId xmlns:p14="http://schemas.microsoft.com/office/powerpoint/2010/main" val="17370727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9256" cy="850106"/>
          </a:xfrm>
          <a:solidFill>
            <a:schemeClr val="tx2">
              <a:lumMod val="20000"/>
              <a:lumOff val="80000"/>
            </a:schemeClr>
          </a:solidFill>
          <a:ln>
            <a:solidFill>
              <a:schemeClr val="tx1"/>
            </a:solidFill>
          </a:ln>
        </p:spPr>
        <p:txBody>
          <a:bodyPr>
            <a:normAutofit/>
          </a:bodyPr>
          <a:lstStyle/>
          <a:p>
            <a:pPr algn="l"/>
            <a:r>
              <a:rPr lang="fr-BE" sz="4000" dirty="0" smtClean="0">
                <a:latin typeface="Arial Narrow" panose="020B0606020202030204" pitchFamily="34" charset="0"/>
              </a:rPr>
              <a:t>C’est quoi  </a:t>
            </a:r>
            <a:endParaRPr lang="fr-BE" sz="4000" dirty="0">
              <a:latin typeface="Arial Narrow" panose="020B0606020202030204" pitchFamily="34" charset="0"/>
            </a:endParaRPr>
          </a:p>
        </p:txBody>
      </p:sp>
      <p:sp>
        <p:nvSpPr>
          <p:cNvPr id="3" name="Espace réservé du contenu 2"/>
          <p:cNvSpPr>
            <a:spLocks noGrp="1"/>
          </p:cNvSpPr>
          <p:nvPr>
            <p:ph idx="1"/>
          </p:nvPr>
        </p:nvSpPr>
        <p:spPr/>
        <p:txBody>
          <a:bodyPr>
            <a:noAutofit/>
          </a:bodyPr>
          <a:lstStyle/>
          <a:p>
            <a:pPr>
              <a:buFont typeface="Wingdings" panose="05000000000000000000" pitchFamily="2" charset="2"/>
              <a:buChar char="§"/>
            </a:pPr>
            <a:r>
              <a:rPr lang="fr-FR" sz="2800" dirty="0" smtClean="0">
                <a:latin typeface="Arial Narrow" panose="020B0606020202030204" pitchFamily="34" charset="0"/>
              </a:rPr>
              <a:t>représentation </a:t>
            </a:r>
            <a:r>
              <a:rPr lang="fr-FR" sz="2800" dirty="0">
                <a:latin typeface="Arial Narrow" panose="020B0606020202030204" pitchFamily="34" charset="0"/>
              </a:rPr>
              <a:t>de concepts et des relations qui les </a:t>
            </a:r>
            <a:r>
              <a:rPr lang="fr-FR" sz="2800" dirty="0" smtClean="0">
                <a:latin typeface="Arial Narrow" panose="020B0606020202030204" pitchFamily="34" charset="0"/>
              </a:rPr>
              <a:t>unissent</a:t>
            </a:r>
          </a:p>
          <a:p>
            <a:pPr>
              <a:buFont typeface="Wingdings" panose="05000000000000000000" pitchFamily="2" charset="2"/>
              <a:buChar char="§"/>
            </a:pPr>
            <a:r>
              <a:rPr lang="fr-FR" sz="2800" dirty="0">
                <a:latin typeface="Arial Narrow" panose="020B0606020202030204" pitchFamily="34" charset="0"/>
              </a:rPr>
              <a:t>r</a:t>
            </a:r>
            <a:r>
              <a:rPr lang="fr-FR" sz="2800" dirty="0" smtClean="0">
                <a:latin typeface="Arial Narrow" panose="020B0606020202030204" pitchFamily="34" charset="0"/>
              </a:rPr>
              <a:t>eprésentation en deux dimensions de la structure mentale d’un concept  </a:t>
            </a:r>
          </a:p>
          <a:p>
            <a:pPr>
              <a:buFont typeface="Wingdings" panose="05000000000000000000" pitchFamily="2" charset="2"/>
              <a:buChar char="§"/>
            </a:pPr>
            <a:r>
              <a:rPr lang="fr-FR" sz="2800" dirty="0" smtClean="0">
                <a:latin typeface="Arial Narrow" panose="020B0606020202030204" pitchFamily="34" charset="0"/>
              </a:rPr>
              <a:t>stratégie spatiale d’apprentissage </a:t>
            </a:r>
          </a:p>
          <a:p>
            <a:pPr>
              <a:buFont typeface="Wingdings" panose="05000000000000000000" pitchFamily="2" charset="2"/>
              <a:buChar char="§"/>
            </a:pPr>
            <a:r>
              <a:rPr lang="fr-FR" sz="2800" dirty="0" smtClean="0">
                <a:latin typeface="Arial Narrow" panose="020B0606020202030204" pitchFamily="34" charset="0"/>
              </a:rPr>
              <a:t>Quelques semi - synonymes </a:t>
            </a:r>
          </a:p>
          <a:p>
            <a:pPr lvl="1">
              <a:buFont typeface="Arial" panose="020B0604020202020204" pitchFamily="34" charset="0"/>
              <a:buChar char="•"/>
            </a:pPr>
            <a:r>
              <a:rPr lang="fr-FR" sz="2400" dirty="0" smtClean="0">
                <a:latin typeface="Arial Narrow" panose="020B0606020202030204" pitchFamily="34" charset="0"/>
              </a:rPr>
              <a:t>Carte cognitive (cognitive </a:t>
            </a:r>
            <a:r>
              <a:rPr lang="fr-FR" sz="2400" dirty="0" err="1" smtClean="0">
                <a:latin typeface="Arial Narrow" panose="020B0606020202030204" pitchFamily="34" charset="0"/>
              </a:rPr>
              <a:t>map</a:t>
            </a:r>
            <a:r>
              <a:rPr lang="fr-FR" sz="2400" dirty="0" smtClean="0">
                <a:latin typeface="Arial Narrow" panose="020B0606020202030204" pitchFamily="34" charset="0"/>
              </a:rPr>
              <a:t>)</a:t>
            </a:r>
          </a:p>
          <a:p>
            <a:pPr lvl="1">
              <a:buFont typeface="Arial" panose="020B0604020202020204" pitchFamily="34" charset="0"/>
              <a:buChar char="•"/>
            </a:pPr>
            <a:r>
              <a:rPr lang="fr-FR" sz="2400" dirty="0" smtClean="0">
                <a:latin typeface="Arial Narrow" panose="020B0606020202030204" pitchFamily="34" charset="0"/>
              </a:rPr>
              <a:t>Carte mentale (</a:t>
            </a:r>
            <a:r>
              <a:rPr lang="fr-FR" sz="2400" dirty="0" err="1" smtClean="0">
                <a:latin typeface="Arial Narrow" panose="020B0606020202030204" pitchFamily="34" charset="0"/>
              </a:rPr>
              <a:t>mind</a:t>
            </a:r>
            <a:r>
              <a:rPr lang="fr-FR" sz="2400" dirty="0" smtClean="0">
                <a:latin typeface="Arial Narrow" panose="020B0606020202030204" pitchFamily="34" charset="0"/>
              </a:rPr>
              <a:t> </a:t>
            </a:r>
            <a:r>
              <a:rPr lang="fr-FR" sz="2400" dirty="0" err="1" smtClean="0">
                <a:latin typeface="Arial Narrow" panose="020B0606020202030204" pitchFamily="34" charset="0"/>
              </a:rPr>
              <a:t>map</a:t>
            </a:r>
            <a:r>
              <a:rPr lang="fr-FR" sz="2400" dirty="0" smtClean="0">
                <a:latin typeface="Arial Narrow" panose="020B0606020202030204" pitchFamily="34" charset="0"/>
              </a:rPr>
              <a:t>)</a:t>
            </a:r>
          </a:p>
          <a:p>
            <a:pPr lvl="1">
              <a:buFont typeface="Arial" panose="020B0604020202020204" pitchFamily="34" charset="0"/>
              <a:buChar char="•"/>
            </a:pPr>
            <a:r>
              <a:rPr lang="fr-FR" sz="2400" dirty="0" smtClean="0">
                <a:latin typeface="Arial Narrow" panose="020B0606020202030204" pitchFamily="34" charset="0"/>
              </a:rPr>
              <a:t>Carte de connaissance (</a:t>
            </a:r>
            <a:r>
              <a:rPr lang="fr-FR" sz="2400" dirty="0" err="1" smtClean="0">
                <a:latin typeface="Arial Narrow" panose="020B0606020202030204" pitchFamily="34" charset="0"/>
              </a:rPr>
              <a:t>knowledge</a:t>
            </a:r>
            <a:r>
              <a:rPr lang="fr-FR" sz="2400" dirty="0" smtClean="0">
                <a:latin typeface="Arial Narrow" panose="020B0606020202030204" pitchFamily="34" charset="0"/>
              </a:rPr>
              <a:t> </a:t>
            </a:r>
            <a:r>
              <a:rPr lang="fr-FR" sz="2400" dirty="0" err="1" smtClean="0">
                <a:latin typeface="Arial Narrow" panose="020B0606020202030204" pitchFamily="34" charset="0"/>
              </a:rPr>
              <a:t>map</a:t>
            </a:r>
            <a:r>
              <a:rPr lang="fr-FR" sz="2400" dirty="0" smtClean="0">
                <a:latin typeface="Arial Narrow" panose="020B0606020202030204" pitchFamily="34" charset="0"/>
              </a:rPr>
              <a:t>)</a:t>
            </a:r>
          </a:p>
          <a:p>
            <a:pPr lvl="1">
              <a:buFont typeface="Arial" panose="020B0604020202020204" pitchFamily="34" charset="0"/>
              <a:buChar char="•"/>
            </a:pPr>
            <a:r>
              <a:rPr lang="fr-FR" sz="2400" dirty="0" smtClean="0">
                <a:latin typeface="Arial Narrow" panose="020B0606020202030204" pitchFamily="34" charset="0"/>
              </a:rPr>
              <a:t>Carte heuristique (</a:t>
            </a:r>
            <a:r>
              <a:rPr lang="fr-BE" sz="2400" dirty="0">
                <a:latin typeface="Arial Narrow" panose="020B0606020202030204" pitchFamily="34" charset="0"/>
              </a:rPr>
              <a:t>du grec </a:t>
            </a:r>
            <a:r>
              <a:rPr lang="fr-BE" sz="2400" i="1" dirty="0" err="1">
                <a:latin typeface="Arial Narrow" panose="020B0606020202030204" pitchFamily="34" charset="0"/>
              </a:rPr>
              <a:t>heuriskein</a:t>
            </a:r>
            <a:r>
              <a:rPr lang="fr-BE" sz="2400" dirty="0">
                <a:latin typeface="Arial Narrow" panose="020B0606020202030204" pitchFamily="34" charset="0"/>
              </a:rPr>
              <a:t>, </a:t>
            </a:r>
            <a:r>
              <a:rPr lang="fr-BE" sz="2400" dirty="0" smtClean="0">
                <a:latin typeface="Arial Narrow" panose="020B0606020202030204" pitchFamily="34" charset="0"/>
              </a:rPr>
              <a:t>trouver)</a:t>
            </a:r>
            <a:endParaRPr lang="fr-FR" sz="2400" dirty="0" smtClean="0">
              <a:latin typeface="Arial Narrow" panose="020B0606020202030204" pitchFamily="34" charset="0"/>
            </a:endParaRPr>
          </a:p>
        </p:txBody>
      </p:sp>
    </p:spTree>
    <p:extLst>
      <p:ext uri="{BB962C8B-B14F-4D97-AF65-F5344CB8AC3E}">
        <p14:creationId xmlns:p14="http://schemas.microsoft.com/office/powerpoint/2010/main" val="2630514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363272" cy="850106"/>
          </a:xfrm>
          <a:solidFill>
            <a:schemeClr val="tx2">
              <a:lumMod val="20000"/>
              <a:lumOff val="80000"/>
            </a:schemeClr>
          </a:solidFill>
          <a:ln>
            <a:solidFill>
              <a:schemeClr val="tx1"/>
            </a:solidFill>
          </a:ln>
        </p:spPr>
        <p:txBody>
          <a:bodyPr>
            <a:normAutofit/>
          </a:bodyPr>
          <a:lstStyle/>
          <a:p>
            <a:pPr algn="l"/>
            <a:r>
              <a:rPr lang="fr-BE" sz="4000" dirty="0" smtClean="0">
                <a:latin typeface="Arial Narrow" panose="020B0606020202030204" pitchFamily="34" charset="0"/>
              </a:rPr>
              <a:t>Intérêt (pour l’enseignant) ? </a:t>
            </a:r>
            <a:endParaRPr lang="fr-BE" sz="4000" dirty="0">
              <a:latin typeface="Arial Narrow" panose="020B0606020202030204" pitchFamily="34" charset="0"/>
            </a:endParaRPr>
          </a:p>
        </p:txBody>
      </p:sp>
      <p:sp>
        <p:nvSpPr>
          <p:cNvPr id="3" name="Espace réservé du contenu 2"/>
          <p:cNvSpPr>
            <a:spLocks noGrp="1"/>
          </p:cNvSpPr>
          <p:nvPr>
            <p:ph idx="1"/>
          </p:nvPr>
        </p:nvSpPr>
        <p:spPr>
          <a:xfrm>
            <a:off x="467544" y="1484784"/>
            <a:ext cx="8352928" cy="4176464"/>
          </a:xfrm>
          <a:ln>
            <a:solidFill>
              <a:schemeClr val="tx1"/>
            </a:solidFill>
          </a:ln>
        </p:spPr>
        <p:txBody>
          <a:bodyPr>
            <a:noAutofit/>
          </a:bodyPr>
          <a:lstStyle/>
          <a:p>
            <a:pPr>
              <a:buFont typeface="Wingdings" panose="05000000000000000000" pitchFamily="2" charset="2"/>
              <a:buChar char="§"/>
            </a:pPr>
            <a:r>
              <a:rPr lang="fr-FR" sz="2800" dirty="0" smtClean="0">
                <a:latin typeface="Arial Narrow" panose="020B0606020202030204" pitchFamily="34" charset="0"/>
              </a:rPr>
              <a:t>dresser </a:t>
            </a:r>
            <a:r>
              <a:rPr lang="fr-FR" sz="2800" dirty="0">
                <a:latin typeface="Arial Narrow" panose="020B0606020202030204" pitchFamily="34" charset="0"/>
              </a:rPr>
              <a:t>une cartographie des </a:t>
            </a:r>
            <a:r>
              <a:rPr lang="fr-FR" sz="2800" dirty="0" smtClean="0">
                <a:latin typeface="Arial Narrow" panose="020B0606020202030204" pitchFamily="34" charset="0"/>
              </a:rPr>
              <a:t>savoirs</a:t>
            </a:r>
          </a:p>
          <a:p>
            <a:pPr>
              <a:buFont typeface="Wingdings" panose="05000000000000000000" pitchFamily="2" charset="2"/>
              <a:buChar char="§"/>
            </a:pPr>
            <a:r>
              <a:rPr lang="fr-FR" sz="2800" dirty="0">
                <a:latin typeface="Arial Narrow" panose="020B0606020202030204" pitchFamily="34" charset="0"/>
              </a:rPr>
              <a:t>p</a:t>
            </a:r>
            <a:r>
              <a:rPr lang="fr-FR" sz="2800" dirty="0" smtClean="0">
                <a:latin typeface="Arial Narrow" panose="020B0606020202030204" pitchFamily="34" charset="0"/>
              </a:rPr>
              <a:t>roposer aux étudiants un cadre de référence </a:t>
            </a:r>
          </a:p>
          <a:p>
            <a:pPr>
              <a:buFont typeface="Wingdings" panose="05000000000000000000" pitchFamily="2" charset="2"/>
              <a:buChar char="§"/>
            </a:pPr>
            <a:r>
              <a:rPr lang="fr-FR" sz="2800" dirty="0" smtClean="0">
                <a:latin typeface="Arial Narrow" panose="020B0606020202030204" pitchFamily="34" charset="0"/>
              </a:rPr>
              <a:t>planifier l’apprentissage </a:t>
            </a:r>
          </a:p>
          <a:p>
            <a:pPr>
              <a:buFont typeface="Wingdings" panose="05000000000000000000" pitchFamily="2" charset="2"/>
              <a:buChar char="§"/>
            </a:pPr>
            <a:r>
              <a:rPr lang="fr-FR" sz="2800" dirty="0" smtClean="0">
                <a:latin typeface="Arial Narrow" panose="020B0606020202030204" pitchFamily="34" charset="0"/>
              </a:rPr>
              <a:t>rendre possible une stratégie visant à générer des idées</a:t>
            </a:r>
          </a:p>
          <a:p>
            <a:pPr>
              <a:buFont typeface="Wingdings" panose="05000000000000000000" pitchFamily="2" charset="2"/>
              <a:buChar char="§"/>
            </a:pPr>
            <a:r>
              <a:rPr lang="fr-FR" sz="2800" dirty="0" smtClean="0">
                <a:latin typeface="Arial Narrow" panose="020B0606020202030204" pitchFamily="34" charset="0"/>
              </a:rPr>
              <a:t>expliquer et systématiser les connaissances</a:t>
            </a:r>
          </a:p>
          <a:p>
            <a:pPr>
              <a:buFont typeface="Wingdings" panose="05000000000000000000" pitchFamily="2" charset="2"/>
              <a:buChar char="§"/>
            </a:pPr>
            <a:r>
              <a:rPr lang="fr-FR" sz="2800" dirty="0" smtClean="0">
                <a:solidFill>
                  <a:srgbClr val="CC0000"/>
                </a:solidFill>
                <a:latin typeface="Arial Narrow" panose="020B0606020202030204" pitchFamily="34" charset="0"/>
              </a:rPr>
              <a:t>Remarque</a:t>
            </a:r>
            <a:r>
              <a:rPr lang="fr-FR" sz="2800" dirty="0" smtClean="0">
                <a:latin typeface="Arial Narrow" panose="020B0606020202030204" pitchFamily="34" charset="0"/>
              </a:rPr>
              <a:t> : </a:t>
            </a:r>
            <a:r>
              <a:rPr lang="fr-FR" sz="2800" dirty="0" smtClean="0">
                <a:solidFill>
                  <a:srgbClr val="CC0000"/>
                </a:solidFill>
                <a:latin typeface="Arial Narrow" panose="020B0606020202030204" pitchFamily="34" charset="0"/>
              </a:rPr>
              <a:t>les étudiants n’auront envie de construire des cartes conceptuelles que si l’enseignant les utilise dans ses cours </a:t>
            </a:r>
          </a:p>
          <a:p>
            <a:pPr>
              <a:buFont typeface="Wingdings" panose="05000000000000000000" pitchFamily="2" charset="2"/>
              <a:buChar char="§"/>
            </a:pPr>
            <a:endParaRPr lang="fr-FR" sz="2800" dirty="0" smtClean="0">
              <a:latin typeface="Arial Narrow" panose="020B0606020202030204" pitchFamily="34" charset="0"/>
            </a:endParaRPr>
          </a:p>
        </p:txBody>
      </p:sp>
    </p:spTree>
    <p:extLst>
      <p:ext uri="{BB962C8B-B14F-4D97-AF65-F5344CB8AC3E}">
        <p14:creationId xmlns:p14="http://schemas.microsoft.com/office/powerpoint/2010/main" val="4569533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363272" cy="850106"/>
          </a:xfrm>
          <a:solidFill>
            <a:schemeClr val="tx2">
              <a:lumMod val="20000"/>
              <a:lumOff val="80000"/>
            </a:schemeClr>
          </a:solidFill>
          <a:ln>
            <a:solidFill>
              <a:schemeClr val="tx1"/>
            </a:solidFill>
          </a:ln>
        </p:spPr>
        <p:txBody>
          <a:bodyPr>
            <a:normAutofit/>
          </a:bodyPr>
          <a:lstStyle/>
          <a:p>
            <a:pPr algn="l"/>
            <a:r>
              <a:rPr lang="fr-BE" sz="4000" dirty="0" smtClean="0">
                <a:latin typeface="Arial Narrow" panose="020B0606020202030204" pitchFamily="34" charset="0"/>
              </a:rPr>
              <a:t>Intérêt ? (pour l’étudiant) </a:t>
            </a:r>
            <a:endParaRPr lang="fr-BE" sz="4000" dirty="0">
              <a:latin typeface="Arial Narrow" panose="020B0606020202030204" pitchFamily="34" charset="0"/>
            </a:endParaRPr>
          </a:p>
        </p:txBody>
      </p:sp>
      <p:sp>
        <p:nvSpPr>
          <p:cNvPr id="3" name="Espace réservé du contenu 2"/>
          <p:cNvSpPr>
            <a:spLocks noGrp="1"/>
          </p:cNvSpPr>
          <p:nvPr>
            <p:ph idx="1"/>
          </p:nvPr>
        </p:nvSpPr>
        <p:spPr>
          <a:xfrm>
            <a:off x="395536" y="1196752"/>
            <a:ext cx="8568952" cy="3528392"/>
          </a:xfrm>
          <a:ln>
            <a:solidFill>
              <a:schemeClr val="tx1"/>
            </a:solidFill>
          </a:ln>
        </p:spPr>
        <p:txBody>
          <a:bodyPr>
            <a:noAutofit/>
          </a:bodyPr>
          <a:lstStyle/>
          <a:p>
            <a:pPr>
              <a:buFont typeface="Wingdings" panose="05000000000000000000" pitchFamily="2" charset="2"/>
              <a:buChar char="§"/>
            </a:pPr>
            <a:r>
              <a:rPr lang="fr-FR" sz="2400" dirty="0" smtClean="0">
                <a:latin typeface="Arial Narrow" panose="020B0606020202030204" pitchFamily="34" charset="0"/>
              </a:rPr>
              <a:t>Forcer les étudiants à donner du sens à leurs connaissances </a:t>
            </a:r>
          </a:p>
          <a:p>
            <a:pPr>
              <a:buFont typeface="Wingdings" panose="05000000000000000000" pitchFamily="2" charset="2"/>
              <a:buChar char="§"/>
            </a:pPr>
            <a:r>
              <a:rPr lang="fr-FR" sz="2400" dirty="0" smtClean="0">
                <a:latin typeface="Arial Narrow" panose="020B0606020202030204" pitchFamily="34" charset="0"/>
              </a:rPr>
              <a:t>Renforcer la mémorisation</a:t>
            </a:r>
          </a:p>
          <a:p>
            <a:pPr>
              <a:buFont typeface="Wingdings" panose="05000000000000000000" pitchFamily="2" charset="2"/>
              <a:buChar char="§"/>
            </a:pPr>
            <a:r>
              <a:rPr lang="fr-FR" sz="2400" dirty="0" smtClean="0">
                <a:latin typeface="Arial Narrow" panose="020B0606020202030204" pitchFamily="34" charset="0"/>
              </a:rPr>
              <a:t>Développer leur capacité d’analyse</a:t>
            </a:r>
          </a:p>
          <a:p>
            <a:pPr>
              <a:buFont typeface="Wingdings" panose="05000000000000000000" pitchFamily="2" charset="2"/>
              <a:buChar char="§"/>
            </a:pPr>
            <a:r>
              <a:rPr lang="fr-FR" sz="2400" dirty="0" smtClean="0">
                <a:latin typeface="Arial Narrow" panose="020B0606020202030204" pitchFamily="34" charset="0"/>
              </a:rPr>
              <a:t>Développer leur créativité (aspect graphique)</a:t>
            </a:r>
          </a:p>
          <a:p>
            <a:pPr>
              <a:buFont typeface="Wingdings" panose="05000000000000000000" pitchFamily="2" charset="2"/>
              <a:buChar char="§"/>
            </a:pPr>
            <a:r>
              <a:rPr lang="fr-FR" sz="2400" dirty="0" smtClean="0">
                <a:latin typeface="Arial Narrow" panose="020B0606020202030204" pitchFamily="34" charset="0"/>
              </a:rPr>
              <a:t>Renforcer leur esprit de synthèse </a:t>
            </a:r>
          </a:p>
          <a:p>
            <a:pPr>
              <a:buFont typeface="Wingdings" panose="05000000000000000000" pitchFamily="2" charset="2"/>
              <a:buChar char="§"/>
            </a:pPr>
            <a:r>
              <a:rPr lang="fr-FR" sz="2400" dirty="0">
                <a:latin typeface="Arial Narrow" panose="020B0606020202030204" pitchFamily="34" charset="0"/>
              </a:rPr>
              <a:t>Révéler la personnalité cognitive d’un étudiant ou d’un groupe d’étudiants </a:t>
            </a:r>
            <a:endParaRPr lang="fr-FR" sz="2400" dirty="0" smtClean="0">
              <a:latin typeface="Arial Narrow" panose="020B0606020202030204" pitchFamily="34" charset="0"/>
            </a:endParaRPr>
          </a:p>
          <a:p>
            <a:pPr>
              <a:buFont typeface="Wingdings" panose="05000000000000000000" pitchFamily="2" charset="2"/>
              <a:buChar char="§"/>
            </a:pPr>
            <a:r>
              <a:rPr lang="fr-FR" sz="2400" dirty="0" smtClean="0">
                <a:latin typeface="Arial Narrow" panose="020B0606020202030204" pitchFamily="34" charset="0"/>
              </a:rPr>
              <a:t>Renforcer les cas échéant l’interactivité (travail collaboratif)</a:t>
            </a:r>
            <a:endParaRPr lang="fr-FR" sz="2400" dirty="0">
              <a:latin typeface="Arial Narrow" panose="020B0606020202030204" pitchFamily="34" charset="0"/>
            </a:endParaRPr>
          </a:p>
          <a:p>
            <a:pPr>
              <a:buFont typeface="Wingdings" panose="05000000000000000000" pitchFamily="2" charset="2"/>
              <a:buChar char="§"/>
            </a:pPr>
            <a:endParaRPr lang="fr-FR" sz="2800" dirty="0" smtClean="0">
              <a:latin typeface="Arial Narrow" panose="020B0606020202030204" pitchFamily="34" charset="0"/>
            </a:endParaRPr>
          </a:p>
          <a:p>
            <a:pPr>
              <a:buFont typeface="Wingdings" panose="05000000000000000000" pitchFamily="2" charset="2"/>
              <a:buChar char="§"/>
            </a:pPr>
            <a:endParaRPr lang="fr-FR" sz="2800" dirty="0" smtClean="0">
              <a:latin typeface="Arial Narrow" panose="020B0606020202030204" pitchFamily="34" charset="0"/>
            </a:endParaRPr>
          </a:p>
        </p:txBody>
      </p:sp>
      <p:sp>
        <p:nvSpPr>
          <p:cNvPr id="5" name="Flèche vers le bas 4"/>
          <p:cNvSpPr/>
          <p:nvPr/>
        </p:nvSpPr>
        <p:spPr>
          <a:xfrm>
            <a:off x="4184052" y="4797152"/>
            <a:ext cx="648072" cy="504056"/>
          </a:xfrm>
          <a:prstGeom prst="down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contenu 2"/>
          <p:cNvSpPr txBox="1">
            <a:spLocks/>
          </p:cNvSpPr>
          <p:nvPr/>
        </p:nvSpPr>
        <p:spPr>
          <a:xfrm>
            <a:off x="409366" y="5301208"/>
            <a:ext cx="8424936" cy="1296144"/>
          </a:xfrm>
          <a:prstGeom prst="rect">
            <a:avLst/>
          </a:prstGeom>
          <a:solidFill>
            <a:schemeClr val="accent3">
              <a:lumMod val="40000"/>
              <a:lumOff val="6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200" dirty="0" smtClean="0">
                <a:latin typeface="Arial Narrow" panose="020B0606020202030204" pitchFamily="34" charset="0"/>
              </a:rPr>
              <a:t>passer de l’apprentissage machinal à l’apprentissage signifiant  </a:t>
            </a:r>
          </a:p>
          <a:p>
            <a:pPr marL="285750" lvl="1">
              <a:buFont typeface="Arial" panose="020B0604020202020204" pitchFamily="34" charset="0"/>
              <a:buChar char="•"/>
            </a:pPr>
            <a:r>
              <a:rPr lang="fr-FR" sz="2200" dirty="0" smtClean="0">
                <a:latin typeface="Arial Narrow" panose="020B0606020202030204" pitchFamily="34" charset="0"/>
              </a:rPr>
              <a:t>en créant des liens avec les connaissances antérieures</a:t>
            </a:r>
          </a:p>
          <a:p>
            <a:pPr marL="285750" lvl="1">
              <a:buFont typeface="Arial" panose="020B0604020202020204" pitchFamily="34" charset="0"/>
              <a:buChar char="•"/>
            </a:pPr>
            <a:r>
              <a:rPr lang="fr-FR" sz="2200" dirty="0" smtClean="0">
                <a:latin typeface="Arial Narrow" panose="020B0606020202030204" pitchFamily="34" charset="0"/>
              </a:rPr>
              <a:t>pour favoriser le stockage des informations dans la mémoire à long terme  </a:t>
            </a:r>
            <a:endParaRPr lang="fr-BE" sz="2200" dirty="0" smtClean="0">
              <a:latin typeface="Arial Narrow" panose="020B0606020202030204" pitchFamily="34" charset="0"/>
            </a:endParaRPr>
          </a:p>
          <a:p>
            <a:pPr>
              <a:buFont typeface="Wingdings" panose="05000000000000000000" pitchFamily="2" charset="2"/>
              <a:buChar char="§"/>
            </a:pPr>
            <a:endParaRPr lang="fr-FR" sz="2800" dirty="0">
              <a:latin typeface="Arial Narrow" panose="020B0606020202030204" pitchFamily="34" charset="0"/>
            </a:endParaRPr>
          </a:p>
        </p:txBody>
      </p:sp>
    </p:spTree>
    <p:extLst>
      <p:ext uri="{BB962C8B-B14F-4D97-AF65-F5344CB8AC3E}">
        <p14:creationId xmlns:p14="http://schemas.microsoft.com/office/powerpoint/2010/main" val="5977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a:solidFill>
            <a:schemeClr val="tx2">
              <a:lumMod val="20000"/>
              <a:lumOff val="80000"/>
            </a:schemeClr>
          </a:solidFill>
          <a:ln>
            <a:solidFill>
              <a:schemeClr val="tx1"/>
            </a:solidFill>
          </a:ln>
        </p:spPr>
        <p:txBody>
          <a:bodyPr>
            <a:normAutofit/>
          </a:bodyPr>
          <a:lstStyle/>
          <a:p>
            <a:pPr algn="l"/>
            <a:r>
              <a:rPr lang="fr-BE" sz="3600" dirty="0" smtClean="0">
                <a:latin typeface="Arial Narrow" panose="020B0606020202030204" pitchFamily="34" charset="0"/>
              </a:rPr>
              <a:t>Un outil : CMAP </a:t>
            </a:r>
            <a:r>
              <a:rPr lang="fr-BE" sz="3600" dirty="0" err="1" smtClean="0">
                <a:latin typeface="Arial Narrow" panose="020B0606020202030204" pitchFamily="34" charset="0"/>
              </a:rPr>
              <a:t>tools</a:t>
            </a:r>
            <a:r>
              <a:rPr lang="fr-BE" sz="3600" dirty="0" smtClean="0">
                <a:latin typeface="Arial Narrow" panose="020B0606020202030204" pitchFamily="34" charset="0"/>
              </a:rPr>
              <a:t> : </a:t>
            </a:r>
            <a:r>
              <a:rPr lang="fr-BE" sz="3600" dirty="0" smtClean="0">
                <a:latin typeface="Arial Narrow" panose="020B0606020202030204" pitchFamily="34" charset="0"/>
                <a:hlinkClick r:id="rId2"/>
              </a:rPr>
              <a:t>http://ftp.ihmc.us/</a:t>
            </a:r>
            <a:r>
              <a:rPr lang="fr-BE" sz="3600" dirty="0" smtClean="0">
                <a:latin typeface="Arial Narrow" panose="020B0606020202030204" pitchFamily="34" charset="0"/>
              </a:rPr>
              <a:t>  </a:t>
            </a:r>
            <a:endParaRPr lang="fr-BE" sz="3600" dirty="0">
              <a:latin typeface="Arial Narrow" panose="020B060602020203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84784"/>
            <a:ext cx="7672643" cy="46752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Ellipse 2"/>
          <p:cNvSpPr/>
          <p:nvPr/>
        </p:nvSpPr>
        <p:spPr>
          <a:xfrm>
            <a:off x="3635896" y="4869160"/>
            <a:ext cx="956001"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46391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a:solidFill>
            <a:schemeClr val="accent1">
              <a:lumMod val="20000"/>
              <a:lumOff val="80000"/>
            </a:schemeClr>
          </a:solidFill>
          <a:ln>
            <a:solidFill>
              <a:schemeClr val="tx1"/>
            </a:solidFill>
          </a:ln>
        </p:spPr>
        <p:txBody>
          <a:bodyPr>
            <a:normAutofit/>
          </a:bodyPr>
          <a:lstStyle/>
          <a:p>
            <a:pPr algn="l"/>
            <a:r>
              <a:rPr lang="fr-BE" sz="2800" dirty="0" smtClean="0">
                <a:latin typeface="Arial Narrow" panose="020B0606020202030204" pitchFamily="34" charset="0"/>
              </a:rPr>
              <a:t>Applications : enseignements de </a:t>
            </a:r>
            <a:r>
              <a:rPr lang="fr-BE" sz="2800" dirty="0" err="1" smtClean="0">
                <a:latin typeface="Arial Narrow" panose="020B0606020202030204" pitchFamily="34" charset="0"/>
              </a:rPr>
              <a:t>Thériogenologie</a:t>
            </a:r>
            <a:r>
              <a:rPr lang="fr-BE" sz="2800" dirty="0" smtClean="0">
                <a:latin typeface="Arial Narrow" panose="020B0606020202030204" pitchFamily="34" charset="0"/>
              </a:rPr>
              <a:t> (master 2)</a:t>
            </a:r>
            <a:endParaRPr lang="fr-BE" sz="2800" dirty="0">
              <a:latin typeface="Arial Narrow" panose="020B0606020202030204" pitchFamily="34" charset="0"/>
            </a:endParaRPr>
          </a:p>
        </p:txBody>
      </p:sp>
      <p:pic>
        <p:nvPicPr>
          <p:cNvPr id="4098" name="Picture 2" descr="D:\Activités d'enseignements\Ressources\My Cmaps\Chap 20 21 Etiologie des mammites.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124744"/>
            <a:ext cx="8422148" cy="551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865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a:solidFill>
            <a:schemeClr val="accent1">
              <a:lumMod val="20000"/>
              <a:lumOff val="80000"/>
            </a:schemeClr>
          </a:solidFill>
          <a:ln>
            <a:solidFill>
              <a:schemeClr val="tx1"/>
            </a:solidFill>
          </a:ln>
        </p:spPr>
        <p:txBody>
          <a:bodyPr>
            <a:normAutofit/>
          </a:bodyPr>
          <a:lstStyle/>
          <a:p>
            <a:pPr algn="l"/>
            <a:r>
              <a:rPr lang="fr-BE" sz="2800" dirty="0" smtClean="0">
                <a:latin typeface="Arial Narrow" panose="020B0606020202030204" pitchFamily="34" charset="0"/>
              </a:rPr>
              <a:t>Applications : clinique de médecine de troupeaux (master 2)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395536" y="2924944"/>
            <a:ext cx="8496944" cy="2808312"/>
          </a:xfrm>
          <a:ln>
            <a:solidFill>
              <a:schemeClr val="tx1"/>
            </a:solidFill>
          </a:ln>
        </p:spPr>
        <p:txBody>
          <a:bodyPr/>
          <a:lstStyle/>
          <a:p>
            <a:r>
              <a:rPr lang="fr-BE" sz="2800" dirty="0" smtClean="0">
                <a:latin typeface="Arial Narrow" panose="020B0606020202030204" pitchFamily="34" charset="0"/>
              </a:rPr>
              <a:t>Poser un diagnostic de troupeau</a:t>
            </a:r>
          </a:p>
          <a:p>
            <a:r>
              <a:rPr lang="fr-BE" sz="2800" dirty="0" smtClean="0">
                <a:latin typeface="Arial Narrow" panose="020B0606020202030204" pitchFamily="34" charset="0"/>
              </a:rPr>
              <a:t>Formuler des hypothèses explicatives du problème</a:t>
            </a:r>
          </a:p>
          <a:p>
            <a:r>
              <a:rPr lang="fr-BE" sz="2800" dirty="0" smtClean="0">
                <a:latin typeface="Arial Narrow" panose="020B0606020202030204" pitchFamily="34" charset="0"/>
              </a:rPr>
              <a:t>Accepter ou rejeter les hypothèses sur base des données disponibles </a:t>
            </a:r>
          </a:p>
          <a:p>
            <a:r>
              <a:rPr lang="fr-BE" sz="2800" dirty="0" smtClean="0">
                <a:latin typeface="Arial Narrow" panose="020B0606020202030204" pitchFamily="34" charset="0"/>
              </a:rPr>
              <a:t>Identifier les liens entre les hypothèses</a:t>
            </a:r>
            <a:r>
              <a:rPr lang="fr-BE" dirty="0" smtClean="0">
                <a:latin typeface="Arial Narrow" panose="020B0606020202030204" pitchFamily="34" charset="0"/>
              </a:rPr>
              <a:t> </a:t>
            </a:r>
            <a:endParaRPr lang="fr-BE" dirty="0">
              <a:latin typeface="Arial Narrow" panose="020B0606020202030204" pitchFamily="34" charset="0"/>
            </a:endParaRPr>
          </a:p>
        </p:txBody>
      </p:sp>
      <p:sp>
        <p:nvSpPr>
          <p:cNvPr id="4" name="Rectangle 3"/>
          <p:cNvSpPr/>
          <p:nvPr/>
        </p:nvSpPr>
        <p:spPr>
          <a:xfrm>
            <a:off x="467544" y="1367190"/>
            <a:ext cx="3294492" cy="523220"/>
          </a:xfrm>
          <a:prstGeom prst="rect">
            <a:avLst/>
          </a:prstGeom>
          <a:solidFill>
            <a:schemeClr val="accent3">
              <a:lumMod val="40000"/>
              <a:lumOff val="60000"/>
            </a:schemeClr>
          </a:solidFill>
          <a:ln>
            <a:solidFill>
              <a:schemeClr val="tx1"/>
            </a:solidFill>
          </a:ln>
        </p:spPr>
        <p:txBody>
          <a:bodyPr wrap="none">
            <a:spAutoFit/>
          </a:bodyPr>
          <a:lstStyle/>
          <a:p>
            <a:r>
              <a:rPr lang="fr-BE" sz="2800" dirty="0" smtClean="0">
                <a:latin typeface="Arial Narrow" panose="020B0606020202030204" pitchFamily="34" charset="0"/>
              </a:rPr>
              <a:t>Objectifs de la clinique  </a:t>
            </a:r>
          </a:p>
        </p:txBody>
      </p:sp>
      <p:sp>
        <p:nvSpPr>
          <p:cNvPr id="5" name="Flèche vers le bas 4"/>
          <p:cNvSpPr/>
          <p:nvPr/>
        </p:nvSpPr>
        <p:spPr>
          <a:xfrm>
            <a:off x="1790754" y="1988840"/>
            <a:ext cx="648072" cy="792088"/>
          </a:xfrm>
          <a:prstGeom prst="down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984017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229600" cy="706090"/>
          </a:xfrm>
          <a:solidFill>
            <a:schemeClr val="accent1">
              <a:lumMod val="20000"/>
              <a:lumOff val="80000"/>
            </a:schemeClr>
          </a:solidFill>
          <a:ln>
            <a:solidFill>
              <a:schemeClr val="tx1"/>
            </a:solidFill>
          </a:ln>
        </p:spPr>
        <p:txBody>
          <a:bodyPr>
            <a:normAutofit/>
          </a:bodyPr>
          <a:lstStyle/>
          <a:p>
            <a:pPr algn="l"/>
            <a:r>
              <a:rPr lang="fr-BE" sz="2800" dirty="0" smtClean="0">
                <a:latin typeface="Arial Narrow" panose="020B0606020202030204" pitchFamily="34" charset="0"/>
              </a:rPr>
              <a:t>Applications : clinique de médecine de troupeaux (master 2)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251520" y="1844824"/>
            <a:ext cx="8496944" cy="3456384"/>
          </a:xfrm>
          <a:ln>
            <a:solidFill>
              <a:schemeClr val="tx1"/>
            </a:solidFill>
          </a:ln>
        </p:spPr>
        <p:txBody>
          <a:bodyPr>
            <a:noAutofit/>
          </a:bodyPr>
          <a:lstStyle/>
          <a:p>
            <a:r>
              <a:rPr lang="fr-BE" sz="2400" dirty="0" smtClean="0">
                <a:latin typeface="Arial Narrow" panose="020B0606020202030204" pitchFamily="34" charset="0"/>
              </a:rPr>
              <a:t>Groupe de 8 étudiants</a:t>
            </a:r>
          </a:p>
          <a:p>
            <a:r>
              <a:rPr lang="fr-BE" sz="2400" dirty="0" smtClean="0">
                <a:latin typeface="Arial Narrow" panose="020B0606020202030204" pitchFamily="34" charset="0"/>
              </a:rPr>
              <a:t>17,5 heures par semaine</a:t>
            </a:r>
          </a:p>
          <a:p>
            <a:r>
              <a:rPr lang="fr-BE" sz="2400" dirty="0" smtClean="0">
                <a:latin typeface="Arial Narrow" panose="020B0606020202030204" pitchFamily="34" charset="0"/>
              </a:rPr>
              <a:t>Lien CMAP Tools</a:t>
            </a:r>
          </a:p>
          <a:p>
            <a:r>
              <a:rPr lang="fr-BE" sz="2400" dirty="0" smtClean="0">
                <a:latin typeface="Arial Narrow" panose="020B0606020202030204" pitchFamily="34" charset="0"/>
              </a:rPr>
              <a:t>Notes de cours</a:t>
            </a:r>
          </a:p>
          <a:p>
            <a:r>
              <a:rPr lang="fr-BE" sz="2400" dirty="0" err="1" smtClean="0">
                <a:latin typeface="Arial Narrow" panose="020B0606020202030204" pitchFamily="34" charset="0"/>
              </a:rPr>
              <a:t>Debriefing</a:t>
            </a:r>
            <a:r>
              <a:rPr lang="fr-BE" sz="2400" dirty="0" smtClean="0">
                <a:latin typeface="Arial Narrow" panose="020B0606020202030204" pitchFamily="34" charset="0"/>
              </a:rPr>
              <a:t> de la semaine précédente </a:t>
            </a:r>
          </a:p>
          <a:p>
            <a:r>
              <a:rPr lang="fr-BE" sz="2400" dirty="0" smtClean="0">
                <a:latin typeface="Arial Narrow" panose="020B0606020202030204" pitchFamily="34" charset="0"/>
              </a:rPr>
              <a:t>Dossiers de santé de vaches laitières (5 par étudiant)</a:t>
            </a:r>
          </a:p>
          <a:p>
            <a:r>
              <a:rPr lang="fr-BE" sz="2400" dirty="0" smtClean="0">
                <a:latin typeface="Arial Narrow" panose="020B0606020202030204" pitchFamily="34" charset="0"/>
              </a:rPr>
              <a:t>Ficher Excel pour l’introduction des données et calculs des paramètres (fécondité, fertilité fréquence des pathologies ….)</a:t>
            </a:r>
          </a:p>
        </p:txBody>
      </p:sp>
      <p:sp>
        <p:nvSpPr>
          <p:cNvPr id="4" name="Rectangle 3"/>
          <p:cNvSpPr/>
          <p:nvPr/>
        </p:nvSpPr>
        <p:spPr>
          <a:xfrm>
            <a:off x="251520" y="1223174"/>
            <a:ext cx="1297150" cy="523220"/>
          </a:xfrm>
          <a:prstGeom prst="rect">
            <a:avLst/>
          </a:prstGeom>
          <a:solidFill>
            <a:schemeClr val="accent3">
              <a:lumMod val="40000"/>
              <a:lumOff val="60000"/>
            </a:schemeClr>
          </a:solidFill>
          <a:ln>
            <a:solidFill>
              <a:schemeClr val="tx1"/>
            </a:solidFill>
          </a:ln>
        </p:spPr>
        <p:txBody>
          <a:bodyPr wrap="none">
            <a:spAutoFit/>
          </a:bodyPr>
          <a:lstStyle/>
          <a:p>
            <a:r>
              <a:rPr lang="fr-BE" sz="2800" dirty="0" smtClean="0">
                <a:latin typeface="Arial Narrow" panose="020B0606020202030204" pitchFamily="34" charset="0"/>
              </a:rPr>
              <a:t>Moyens </a:t>
            </a:r>
          </a:p>
        </p:txBody>
      </p:sp>
      <p:sp>
        <p:nvSpPr>
          <p:cNvPr id="5" name="Rectangle 4"/>
          <p:cNvSpPr/>
          <p:nvPr/>
        </p:nvSpPr>
        <p:spPr>
          <a:xfrm>
            <a:off x="251520" y="5445224"/>
            <a:ext cx="8424936" cy="1200329"/>
          </a:xfrm>
          <a:prstGeom prst="rect">
            <a:avLst/>
          </a:prstGeom>
          <a:ln>
            <a:solidFill>
              <a:schemeClr val="tx1"/>
            </a:solidFill>
          </a:ln>
        </p:spPr>
        <p:txBody>
          <a:bodyPr wrap="square">
            <a:spAutoFit/>
          </a:bodyPr>
          <a:lstStyle/>
          <a:p>
            <a:pPr marL="342900" indent="-342900">
              <a:buFont typeface="Arial" panose="020B0604020202020204" pitchFamily="34" charset="0"/>
              <a:buChar char="•"/>
            </a:pPr>
            <a:r>
              <a:rPr lang="fr-BE" sz="2400" dirty="0" smtClean="0">
                <a:latin typeface="Arial Narrow" panose="020B0606020202030204" pitchFamily="34" charset="0"/>
              </a:rPr>
              <a:t>Deux matinées encadrées (L,M)</a:t>
            </a:r>
          </a:p>
          <a:p>
            <a:pPr marL="342900" indent="-342900">
              <a:buFont typeface="Arial" panose="020B0604020202020204" pitchFamily="34" charset="0"/>
              <a:buChar char="•"/>
            </a:pPr>
            <a:r>
              <a:rPr lang="fr-BE" sz="2400" dirty="0" smtClean="0">
                <a:latin typeface="Arial Narrow" panose="020B0606020202030204" pitchFamily="34" charset="0"/>
              </a:rPr>
              <a:t>Deux matinées de travail personnel de groupe (Me, J)</a:t>
            </a:r>
          </a:p>
          <a:p>
            <a:pPr marL="342900" indent="-342900">
              <a:buFont typeface="Arial" panose="020B0604020202020204" pitchFamily="34" charset="0"/>
              <a:buChar char="•"/>
            </a:pPr>
            <a:r>
              <a:rPr lang="fr-BE" sz="2400" dirty="0" smtClean="0">
                <a:latin typeface="Arial Narrow" panose="020B0606020202030204" pitchFamily="34" charset="0"/>
              </a:rPr>
              <a:t>Une matinée de débriefing (V)</a:t>
            </a:r>
          </a:p>
        </p:txBody>
      </p:sp>
    </p:spTree>
    <p:extLst>
      <p:ext uri="{BB962C8B-B14F-4D97-AF65-F5344CB8AC3E}">
        <p14:creationId xmlns:p14="http://schemas.microsoft.com/office/powerpoint/2010/main" val="15479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Groupe 13 carte.cmap.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609" y="836712"/>
            <a:ext cx="8721165"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31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6"/>
          <p:cNvGrpSpPr>
            <a:grpSpLocks/>
          </p:cNvGrpSpPr>
          <p:nvPr/>
        </p:nvGrpSpPr>
        <p:grpSpPr bwMode="auto">
          <a:xfrm>
            <a:off x="3544693" y="1585914"/>
            <a:ext cx="714375" cy="431800"/>
            <a:chOff x="2381" y="709"/>
            <a:chExt cx="586" cy="272"/>
          </a:xfrm>
        </p:grpSpPr>
        <p:sp>
          <p:nvSpPr>
            <p:cNvPr id="2078" name="Rectangle 4"/>
            <p:cNvSpPr>
              <a:spLocks noChangeArrowheads="1"/>
            </p:cNvSpPr>
            <p:nvPr/>
          </p:nvSpPr>
          <p:spPr bwMode="auto">
            <a:xfrm>
              <a:off x="2381" y="709"/>
              <a:ext cx="586" cy="272"/>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79" name="Text Box 5"/>
            <p:cNvSpPr txBox="1">
              <a:spLocks noChangeArrowheads="1"/>
            </p:cNvSpPr>
            <p:nvPr/>
          </p:nvSpPr>
          <p:spPr bwMode="auto">
            <a:xfrm>
              <a:off x="2414" y="721"/>
              <a:ext cx="511"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Lire</a:t>
              </a:r>
            </a:p>
          </p:txBody>
        </p:sp>
      </p:grpSp>
      <p:sp>
        <p:nvSpPr>
          <p:cNvPr id="2051" name="Text Box 11"/>
          <p:cNvSpPr txBox="1">
            <a:spLocks noChangeArrowheads="1"/>
          </p:cNvSpPr>
          <p:nvPr/>
        </p:nvSpPr>
        <p:spPr bwMode="auto">
          <a:xfrm>
            <a:off x="1815905" y="4321176"/>
            <a:ext cx="4249738" cy="64135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Participer à une discussion</a:t>
            </a:r>
          </a:p>
          <a:p>
            <a:pPr algn="ctr" eaLnBrk="1" hangingPunct="1"/>
            <a:r>
              <a:rPr lang="fr-FR" altLang="fr-FR">
                <a:latin typeface="Arial Narrow" pitchFamily="34" charset="0"/>
              </a:rPr>
              <a:t>Donner une conférence</a:t>
            </a:r>
          </a:p>
        </p:txBody>
      </p:sp>
      <p:sp>
        <p:nvSpPr>
          <p:cNvPr id="2052" name="Rectangle 15"/>
          <p:cNvSpPr>
            <a:spLocks noChangeArrowheads="1"/>
          </p:cNvSpPr>
          <p:nvPr/>
        </p:nvSpPr>
        <p:spPr bwMode="auto">
          <a:xfrm>
            <a:off x="1815905" y="4321176"/>
            <a:ext cx="4249738"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3" name="Rectangle 16"/>
          <p:cNvSpPr>
            <a:spLocks noChangeArrowheads="1"/>
          </p:cNvSpPr>
          <p:nvPr/>
        </p:nvSpPr>
        <p:spPr bwMode="auto">
          <a:xfrm>
            <a:off x="2608068" y="2738439"/>
            <a:ext cx="2663825" cy="504825"/>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des images</a:t>
            </a:r>
          </a:p>
        </p:txBody>
      </p:sp>
      <p:sp>
        <p:nvSpPr>
          <p:cNvPr id="2054" name="Rectangle 17"/>
          <p:cNvSpPr>
            <a:spLocks noChangeArrowheads="1"/>
          </p:cNvSpPr>
          <p:nvPr/>
        </p:nvSpPr>
        <p:spPr bwMode="auto">
          <a:xfrm>
            <a:off x="3257355" y="2162176"/>
            <a:ext cx="1295400" cy="4318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Ecouter</a:t>
            </a:r>
          </a:p>
        </p:txBody>
      </p:sp>
      <p:grpSp>
        <p:nvGrpSpPr>
          <p:cNvPr id="2055" name="Group 23"/>
          <p:cNvGrpSpPr>
            <a:grpSpLocks/>
          </p:cNvGrpSpPr>
          <p:nvPr/>
        </p:nvGrpSpPr>
        <p:grpSpPr bwMode="auto">
          <a:xfrm>
            <a:off x="2249293" y="3384551"/>
            <a:ext cx="3600450" cy="649288"/>
            <a:chOff x="1655" y="1842"/>
            <a:chExt cx="2178" cy="409"/>
          </a:xfrm>
        </p:grpSpPr>
        <p:sp>
          <p:nvSpPr>
            <p:cNvPr id="2076" name="Text Box 12"/>
            <p:cNvSpPr txBox="1">
              <a:spLocks noChangeArrowheads="1"/>
            </p:cNvSpPr>
            <p:nvPr/>
          </p:nvSpPr>
          <p:spPr bwMode="auto">
            <a:xfrm>
              <a:off x="1655" y="1842"/>
              <a:ext cx="2164" cy="404"/>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un film</a:t>
              </a:r>
            </a:p>
            <a:p>
              <a:pPr algn="ctr" eaLnBrk="1" hangingPunct="1"/>
              <a:r>
                <a:rPr lang="fr-FR" altLang="fr-FR">
                  <a:latin typeface="Arial Narrow" pitchFamily="34" charset="0"/>
                </a:rPr>
                <a:t>Voir une démonstration pratique</a:t>
              </a:r>
            </a:p>
          </p:txBody>
        </p:sp>
        <p:sp>
          <p:nvSpPr>
            <p:cNvPr id="2077" name="Rectangle 18"/>
            <p:cNvSpPr>
              <a:spLocks noChangeArrowheads="1"/>
            </p:cNvSpPr>
            <p:nvPr/>
          </p:nvSpPr>
          <p:spPr bwMode="auto">
            <a:xfrm>
              <a:off x="1655" y="1842"/>
              <a:ext cx="2178" cy="4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grpSp>
        <p:nvGrpSpPr>
          <p:cNvPr id="2056" name="Group 25"/>
          <p:cNvGrpSpPr>
            <a:grpSpLocks/>
          </p:cNvGrpSpPr>
          <p:nvPr/>
        </p:nvGrpSpPr>
        <p:grpSpPr bwMode="auto">
          <a:xfrm>
            <a:off x="1384105" y="5184776"/>
            <a:ext cx="5041900" cy="366713"/>
            <a:chOff x="1338" y="3022"/>
            <a:chExt cx="2358" cy="276"/>
          </a:xfrm>
        </p:grpSpPr>
        <p:sp>
          <p:nvSpPr>
            <p:cNvPr id="2074" name="Text Box 10"/>
            <p:cNvSpPr txBox="1">
              <a:spLocks noChangeArrowheads="1"/>
            </p:cNvSpPr>
            <p:nvPr/>
          </p:nvSpPr>
          <p:spPr bwMode="auto">
            <a:xfrm>
              <a:off x="1338" y="3022"/>
              <a:ext cx="2340" cy="276"/>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Réaliser soi-même une expérience</a:t>
              </a:r>
            </a:p>
          </p:txBody>
        </p:sp>
        <p:sp>
          <p:nvSpPr>
            <p:cNvPr id="2075" name="Rectangle 19"/>
            <p:cNvSpPr>
              <a:spLocks noChangeArrowheads="1"/>
            </p:cNvSpPr>
            <p:nvPr/>
          </p:nvSpPr>
          <p:spPr bwMode="auto">
            <a:xfrm>
              <a:off x="1338" y="3022"/>
              <a:ext cx="2358"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sp>
        <p:nvSpPr>
          <p:cNvPr id="2057" name="AutoShape 28"/>
          <p:cNvSpPr>
            <a:spLocks noChangeArrowheads="1"/>
          </p:cNvSpPr>
          <p:nvPr/>
        </p:nvSpPr>
        <p:spPr bwMode="auto">
          <a:xfrm>
            <a:off x="664968" y="1081089"/>
            <a:ext cx="6480175" cy="475297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8" name="Rectangle 29"/>
          <p:cNvSpPr>
            <a:spLocks noChangeArrowheads="1"/>
          </p:cNvSpPr>
          <p:nvPr/>
        </p:nvSpPr>
        <p:spPr bwMode="auto">
          <a:xfrm>
            <a:off x="304605" y="1296989"/>
            <a:ext cx="8496300" cy="2808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9" name="Rectangle 30"/>
          <p:cNvSpPr>
            <a:spLocks noChangeArrowheads="1"/>
          </p:cNvSpPr>
          <p:nvPr/>
        </p:nvSpPr>
        <p:spPr bwMode="auto">
          <a:xfrm>
            <a:off x="304605" y="4176714"/>
            <a:ext cx="8496300" cy="187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60" name="Text Box 31"/>
          <p:cNvSpPr txBox="1">
            <a:spLocks noChangeArrowheads="1"/>
          </p:cNvSpPr>
          <p:nvPr/>
        </p:nvSpPr>
        <p:spPr bwMode="auto">
          <a:xfrm>
            <a:off x="376043" y="1443039"/>
            <a:ext cx="11318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a:latin typeface="Arial Narrow" pitchFamily="34" charset="0"/>
              </a:rPr>
              <a:t>Passive</a:t>
            </a:r>
          </a:p>
        </p:txBody>
      </p:sp>
      <p:sp>
        <p:nvSpPr>
          <p:cNvPr id="2061" name="Text Box 32"/>
          <p:cNvSpPr txBox="1">
            <a:spLocks noChangeArrowheads="1"/>
          </p:cNvSpPr>
          <p:nvPr/>
        </p:nvSpPr>
        <p:spPr bwMode="auto">
          <a:xfrm>
            <a:off x="304605" y="4322764"/>
            <a:ext cx="920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a:latin typeface="Arial Narrow" pitchFamily="34" charset="0"/>
              </a:rPr>
              <a:t>Active</a:t>
            </a:r>
          </a:p>
        </p:txBody>
      </p:sp>
      <p:sp>
        <p:nvSpPr>
          <p:cNvPr id="2062" name="Line 33"/>
          <p:cNvSpPr>
            <a:spLocks noChangeShapeType="1"/>
          </p:cNvSpPr>
          <p:nvPr/>
        </p:nvSpPr>
        <p:spPr bwMode="auto">
          <a:xfrm>
            <a:off x="3257355" y="2089151"/>
            <a:ext cx="55435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3" name="Line 34"/>
          <p:cNvSpPr>
            <a:spLocks noChangeShapeType="1"/>
          </p:cNvSpPr>
          <p:nvPr/>
        </p:nvSpPr>
        <p:spPr bwMode="auto">
          <a:xfrm>
            <a:off x="2825555" y="2665414"/>
            <a:ext cx="597535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4" name="Line 35"/>
          <p:cNvSpPr>
            <a:spLocks noChangeShapeType="1"/>
          </p:cNvSpPr>
          <p:nvPr/>
        </p:nvSpPr>
        <p:spPr bwMode="auto">
          <a:xfrm>
            <a:off x="2392168" y="3313114"/>
            <a:ext cx="64087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5" name="Line 36"/>
          <p:cNvSpPr>
            <a:spLocks noChangeShapeType="1"/>
          </p:cNvSpPr>
          <p:nvPr/>
        </p:nvSpPr>
        <p:spPr bwMode="auto">
          <a:xfrm>
            <a:off x="1168205" y="5041901"/>
            <a:ext cx="763270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6" name="Rectangle 37"/>
          <p:cNvSpPr>
            <a:spLocks noChangeArrowheads="1"/>
          </p:cNvSpPr>
          <p:nvPr/>
        </p:nvSpPr>
        <p:spPr bwMode="auto">
          <a:xfrm>
            <a:off x="4788024" y="215641"/>
            <a:ext cx="3744912" cy="64359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3200" dirty="0">
                <a:latin typeface="Arial Narrow" pitchFamily="34" charset="0"/>
              </a:rPr>
              <a:t>On se souvient de </a:t>
            </a:r>
          </a:p>
        </p:txBody>
      </p:sp>
      <p:sp>
        <p:nvSpPr>
          <p:cNvPr id="2067" name="Text Box 39"/>
          <p:cNvSpPr txBox="1">
            <a:spLocks noChangeArrowheads="1"/>
          </p:cNvSpPr>
          <p:nvPr/>
        </p:nvSpPr>
        <p:spPr bwMode="auto">
          <a:xfrm>
            <a:off x="6929243" y="1514476"/>
            <a:ext cx="182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10 % de ce qu’on lit</a:t>
            </a:r>
          </a:p>
        </p:txBody>
      </p:sp>
      <p:sp>
        <p:nvSpPr>
          <p:cNvPr id="2068" name="Text Box 40"/>
          <p:cNvSpPr txBox="1">
            <a:spLocks noChangeArrowheads="1"/>
          </p:cNvSpPr>
          <p:nvPr/>
        </p:nvSpPr>
        <p:spPr bwMode="auto">
          <a:xfrm>
            <a:off x="6929243" y="3386139"/>
            <a:ext cx="1827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50 % de ce </a:t>
            </a:r>
          </a:p>
          <a:p>
            <a:pPr eaLnBrk="1" hangingPunct="1"/>
            <a:r>
              <a:rPr lang="fr-FR" altLang="fr-FR" dirty="0">
                <a:latin typeface="Arial Narrow" pitchFamily="34" charset="0"/>
              </a:rPr>
              <a:t>qu’on voit et entend</a:t>
            </a:r>
          </a:p>
        </p:txBody>
      </p:sp>
      <p:sp>
        <p:nvSpPr>
          <p:cNvPr id="2069" name="Text Box 41"/>
          <p:cNvSpPr txBox="1">
            <a:spLocks noChangeArrowheads="1"/>
          </p:cNvSpPr>
          <p:nvPr/>
        </p:nvSpPr>
        <p:spPr bwMode="auto">
          <a:xfrm>
            <a:off x="6424418" y="2233614"/>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20 % de ce qu’on entend</a:t>
            </a:r>
          </a:p>
        </p:txBody>
      </p:sp>
      <p:sp>
        <p:nvSpPr>
          <p:cNvPr id="2070" name="Text Box 42"/>
          <p:cNvSpPr txBox="1">
            <a:spLocks noChangeArrowheads="1"/>
          </p:cNvSpPr>
          <p:nvPr/>
        </p:nvSpPr>
        <p:spPr bwMode="auto">
          <a:xfrm>
            <a:off x="6713343" y="2809876"/>
            <a:ext cx="1982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30 % de ce qu’on voit</a:t>
            </a:r>
          </a:p>
        </p:txBody>
      </p:sp>
      <p:sp>
        <p:nvSpPr>
          <p:cNvPr id="2071" name="Text Box 43"/>
          <p:cNvSpPr txBox="1">
            <a:spLocks noChangeArrowheads="1"/>
          </p:cNvSpPr>
          <p:nvPr/>
        </p:nvSpPr>
        <p:spPr bwMode="auto">
          <a:xfrm>
            <a:off x="7289605" y="5186364"/>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90 % de ce </a:t>
            </a:r>
          </a:p>
          <a:p>
            <a:pPr eaLnBrk="1" hangingPunct="1"/>
            <a:r>
              <a:rPr lang="fr-FR" altLang="fr-FR" dirty="0">
                <a:latin typeface="Arial Narrow" pitchFamily="34" charset="0"/>
              </a:rPr>
              <a:t>qu’on dit et fait</a:t>
            </a:r>
          </a:p>
        </p:txBody>
      </p:sp>
      <p:sp>
        <p:nvSpPr>
          <p:cNvPr id="2072" name="Text Box 44"/>
          <p:cNvSpPr txBox="1">
            <a:spLocks noChangeArrowheads="1"/>
          </p:cNvSpPr>
          <p:nvPr/>
        </p:nvSpPr>
        <p:spPr bwMode="auto">
          <a:xfrm>
            <a:off x="6857805" y="4394201"/>
            <a:ext cx="1889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70 % de ce qu’on dit</a:t>
            </a:r>
          </a:p>
        </p:txBody>
      </p:sp>
      <p:sp>
        <p:nvSpPr>
          <p:cNvPr id="2073" name="Text Box 45"/>
          <p:cNvSpPr txBox="1">
            <a:spLocks noChangeArrowheads="1"/>
          </p:cNvSpPr>
          <p:nvPr/>
        </p:nvSpPr>
        <p:spPr bwMode="auto">
          <a:xfrm>
            <a:off x="1087438" y="6168231"/>
            <a:ext cx="487319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anose="020B0606020202030204" pitchFamily="34" charset="0"/>
              </a:rPr>
              <a:t>Adapté de R. </a:t>
            </a:r>
            <a:r>
              <a:rPr lang="fr-FR" altLang="fr-FR" dirty="0" err="1">
                <a:latin typeface="Arial Narrow" panose="020B0606020202030204" pitchFamily="34" charset="0"/>
              </a:rPr>
              <a:t>Felder</a:t>
            </a:r>
            <a:r>
              <a:rPr lang="fr-FR" altLang="fr-FR" dirty="0">
                <a:latin typeface="Arial Narrow" panose="020B0606020202030204" pitchFamily="34" charset="0"/>
              </a:rPr>
              <a:t> : </a:t>
            </a:r>
            <a:r>
              <a:rPr lang="fr-FR" altLang="fr-FR" dirty="0" err="1">
                <a:latin typeface="Arial Narrow" panose="020B0606020202030204" pitchFamily="34" charset="0"/>
              </a:rPr>
              <a:t>Teaching</a:t>
            </a:r>
            <a:r>
              <a:rPr lang="fr-FR" altLang="fr-FR" dirty="0">
                <a:latin typeface="Arial Narrow" panose="020B0606020202030204" pitchFamily="34" charset="0"/>
              </a:rPr>
              <a:t> </a:t>
            </a:r>
            <a:r>
              <a:rPr lang="fr-FR" altLang="fr-FR" dirty="0" err="1">
                <a:latin typeface="Arial Narrow" panose="020B0606020202030204" pitchFamily="34" charset="0"/>
              </a:rPr>
              <a:t>effectiveness</a:t>
            </a:r>
            <a:r>
              <a:rPr lang="fr-FR" altLang="fr-FR" dirty="0">
                <a:latin typeface="Arial Narrow" panose="020B0606020202030204" pitchFamily="34" charset="0"/>
              </a:rPr>
              <a:t> </a:t>
            </a:r>
            <a:r>
              <a:rPr lang="fr-FR" altLang="fr-FR" dirty="0" err="1">
                <a:latin typeface="Arial Narrow" panose="020B0606020202030204" pitchFamily="34" charset="0"/>
              </a:rPr>
              <a:t>work</a:t>
            </a:r>
            <a:r>
              <a:rPr lang="fr-FR" altLang="fr-FR" dirty="0">
                <a:latin typeface="Arial Narrow" panose="020B0606020202030204" pitchFamily="34" charset="0"/>
              </a:rPr>
              <a:t> book</a:t>
            </a:r>
          </a:p>
        </p:txBody>
      </p:sp>
      <p:sp>
        <p:nvSpPr>
          <p:cNvPr id="32" name="Text Box 45"/>
          <p:cNvSpPr txBox="1">
            <a:spLocks noChangeArrowheads="1"/>
          </p:cNvSpPr>
          <p:nvPr/>
        </p:nvSpPr>
        <p:spPr bwMode="auto">
          <a:xfrm>
            <a:off x="376043" y="188640"/>
            <a:ext cx="3125343" cy="584775"/>
          </a:xfrm>
          <a:prstGeom prst="rect">
            <a:avLst/>
          </a:prstGeom>
          <a:solidFill>
            <a:srgbClr val="000066"/>
          </a:solidFill>
          <a:ln w="9525">
            <a:solidFill>
              <a:schemeClr val="tx1"/>
            </a:solidFill>
            <a:miter lim="800000"/>
            <a:headEnd/>
            <a:tailEnd/>
          </a:ln>
          <a:effec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3200" dirty="0" smtClean="0">
                <a:solidFill>
                  <a:schemeClr val="bg1"/>
                </a:solidFill>
                <a:latin typeface="Arial Narrow" panose="020B0606020202030204" pitchFamily="34" charset="0"/>
              </a:rPr>
              <a:t>A ne jamais oublier </a:t>
            </a:r>
            <a:endParaRPr lang="fr-FR" altLang="fr-FR" sz="32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2334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3" grpId="0" animBg="1"/>
      <p:bldP spid="2054" grpId="0" animBg="1"/>
      <p:bldP spid="2066" grpId="0" animBg="1"/>
      <p:bldP spid="2067" grpId="0"/>
      <p:bldP spid="2068" grpId="0"/>
      <p:bldP spid="2069" grpId="0"/>
      <p:bldP spid="2070" grpId="0"/>
      <p:bldP spid="2071" grpId="0"/>
      <p:bldP spid="207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groupe10final.cmap.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92696"/>
            <a:ext cx="8726476"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779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229600" cy="706090"/>
          </a:xfrm>
          <a:solidFill>
            <a:schemeClr val="accent1">
              <a:lumMod val="20000"/>
              <a:lumOff val="80000"/>
            </a:schemeClr>
          </a:solidFill>
          <a:ln>
            <a:solidFill>
              <a:schemeClr val="tx1"/>
            </a:solidFill>
          </a:ln>
        </p:spPr>
        <p:txBody>
          <a:bodyPr>
            <a:normAutofit/>
          </a:bodyPr>
          <a:lstStyle/>
          <a:p>
            <a:pPr algn="l"/>
            <a:r>
              <a:rPr lang="fr-BE" sz="2800" dirty="0" smtClean="0">
                <a:latin typeface="Arial Narrow" panose="020B0606020202030204" pitchFamily="34" charset="0"/>
              </a:rPr>
              <a:t>Applications : clinique de médecine de troupeaux (master 2)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251520" y="1844824"/>
            <a:ext cx="8496944" cy="3312368"/>
          </a:xfrm>
          <a:ln>
            <a:solidFill>
              <a:schemeClr val="tx1"/>
            </a:solidFill>
          </a:ln>
        </p:spPr>
        <p:txBody>
          <a:bodyPr>
            <a:noAutofit/>
          </a:bodyPr>
          <a:lstStyle/>
          <a:p>
            <a:pPr>
              <a:buFont typeface="Wingdings" panose="05000000000000000000" pitchFamily="2" charset="2"/>
              <a:buChar char="§"/>
            </a:pPr>
            <a:r>
              <a:rPr lang="fr-BE" sz="2400" dirty="0" smtClean="0">
                <a:latin typeface="Arial Narrow" panose="020B0606020202030204" pitchFamily="34" charset="0"/>
              </a:rPr>
              <a:t>Diversité des cartes </a:t>
            </a:r>
          </a:p>
          <a:p>
            <a:pPr lvl="1">
              <a:buFont typeface="Arial" panose="020B0604020202020204" pitchFamily="34" charset="0"/>
              <a:buChar char="•"/>
            </a:pPr>
            <a:r>
              <a:rPr lang="fr-BE" sz="2000" dirty="0" smtClean="0">
                <a:latin typeface="Arial Narrow" panose="020B0606020202030204" pitchFamily="34" charset="0"/>
              </a:rPr>
              <a:t>Organisation (hiérarchisation)</a:t>
            </a:r>
          </a:p>
          <a:p>
            <a:pPr lvl="1">
              <a:buFont typeface="Arial" panose="020B0604020202020204" pitchFamily="34" charset="0"/>
              <a:buChar char="•"/>
            </a:pPr>
            <a:r>
              <a:rPr lang="fr-BE" sz="2000" dirty="0" smtClean="0">
                <a:latin typeface="Arial Narrow" panose="020B0606020202030204" pitchFamily="34" charset="0"/>
              </a:rPr>
              <a:t>Hypothèses</a:t>
            </a:r>
          </a:p>
          <a:p>
            <a:pPr lvl="1">
              <a:buFont typeface="Arial" panose="020B0604020202020204" pitchFamily="34" charset="0"/>
              <a:buChar char="•"/>
            </a:pPr>
            <a:r>
              <a:rPr lang="fr-BE" sz="2000" dirty="0" smtClean="0">
                <a:latin typeface="Arial Narrow" panose="020B0606020202030204" pitchFamily="34" charset="0"/>
              </a:rPr>
              <a:t>Liens (justifications)</a:t>
            </a:r>
          </a:p>
          <a:p>
            <a:r>
              <a:rPr lang="fr-BE" sz="2400" dirty="0" smtClean="0">
                <a:latin typeface="Arial Narrow" panose="020B0606020202030204" pitchFamily="34" charset="0"/>
              </a:rPr>
              <a:t>Renforcement du travail de groupe</a:t>
            </a:r>
          </a:p>
          <a:p>
            <a:r>
              <a:rPr lang="fr-BE" sz="2400" dirty="0" smtClean="0">
                <a:latin typeface="Arial Narrow" panose="020B0606020202030204" pitchFamily="34" charset="0"/>
              </a:rPr>
              <a:t>Difficulté de l’évaluation (auto-évaluation) </a:t>
            </a:r>
          </a:p>
        </p:txBody>
      </p:sp>
      <p:sp>
        <p:nvSpPr>
          <p:cNvPr id="4" name="Rectangle 3"/>
          <p:cNvSpPr/>
          <p:nvPr/>
        </p:nvSpPr>
        <p:spPr>
          <a:xfrm>
            <a:off x="251520" y="1223174"/>
            <a:ext cx="2082621" cy="523220"/>
          </a:xfrm>
          <a:prstGeom prst="rect">
            <a:avLst/>
          </a:prstGeom>
          <a:solidFill>
            <a:schemeClr val="accent3">
              <a:lumMod val="40000"/>
              <a:lumOff val="60000"/>
            </a:schemeClr>
          </a:solidFill>
          <a:ln>
            <a:solidFill>
              <a:schemeClr val="tx1"/>
            </a:solidFill>
          </a:ln>
        </p:spPr>
        <p:txBody>
          <a:bodyPr wrap="none">
            <a:spAutoFit/>
          </a:bodyPr>
          <a:lstStyle/>
          <a:p>
            <a:r>
              <a:rPr lang="fr-BE" sz="2800" dirty="0" smtClean="0">
                <a:latin typeface="Arial Narrow" panose="020B0606020202030204" pitchFamily="34" charset="0"/>
              </a:rPr>
              <a:t>Observations  </a:t>
            </a:r>
          </a:p>
        </p:txBody>
      </p:sp>
    </p:spTree>
    <p:extLst>
      <p:ext uri="{BB962C8B-B14F-4D97-AF65-F5344CB8AC3E}">
        <p14:creationId xmlns:p14="http://schemas.microsoft.com/office/powerpoint/2010/main" val="26528948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363272" cy="850106"/>
          </a:xfrm>
          <a:solidFill>
            <a:schemeClr val="tx2">
              <a:lumMod val="20000"/>
              <a:lumOff val="80000"/>
            </a:schemeClr>
          </a:solidFill>
          <a:ln>
            <a:solidFill>
              <a:schemeClr val="tx1"/>
            </a:solidFill>
          </a:ln>
        </p:spPr>
        <p:txBody>
          <a:bodyPr>
            <a:normAutofit/>
          </a:bodyPr>
          <a:lstStyle/>
          <a:p>
            <a:pPr algn="l"/>
            <a:r>
              <a:rPr lang="fr-BE" sz="4000" dirty="0" smtClean="0">
                <a:latin typeface="Arial Narrow" panose="020B0606020202030204" pitchFamily="34" charset="0"/>
              </a:rPr>
              <a:t>Pour en savoir plus</a:t>
            </a:r>
            <a:endParaRPr lang="fr-BE" sz="4000" dirty="0">
              <a:latin typeface="Arial Narrow" panose="020B0606020202030204" pitchFamily="34" charset="0"/>
            </a:endParaRPr>
          </a:p>
        </p:txBody>
      </p:sp>
      <p:sp>
        <p:nvSpPr>
          <p:cNvPr id="7" name="ZoneTexte 6"/>
          <p:cNvSpPr txBox="1"/>
          <p:nvPr/>
        </p:nvSpPr>
        <p:spPr>
          <a:xfrm>
            <a:off x="251520" y="1484784"/>
            <a:ext cx="8496944" cy="1200329"/>
          </a:xfrm>
          <a:prstGeom prst="rect">
            <a:avLst/>
          </a:prstGeom>
          <a:noFill/>
          <a:ln>
            <a:solidFill>
              <a:schemeClr val="tx1"/>
            </a:solidFill>
          </a:ln>
        </p:spPr>
        <p:txBody>
          <a:bodyPr wrap="square" rtlCol="0">
            <a:spAutoFit/>
          </a:bodyPr>
          <a:lstStyle/>
          <a:p>
            <a:r>
              <a:rPr lang="fr-BE" sz="2400" dirty="0" smtClean="0">
                <a:latin typeface="Arial Narrow" panose="020B0606020202030204" pitchFamily="34" charset="0"/>
              </a:rPr>
              <a:t>André Laflamme , Université de Montréal. Soutenir l’apprentissage en profondeur et la collaboration avec les cartes conceptuelles </a:t>
            </a:r>
          </a:p>
          <a:p>
            <a:r>
              <a:rPr lang="fr-FR" sz="2400" dirty="0" smtClean="0">
                <a:solidFill>
                  <a:srgbClr val="CC0000"/>
                </a:solidFill>
                <a:latin typeface="Arial Narrow" panose="020B0606020202030204" pitchFamily="34" charset="0"/>
              </a:rPr>
              <a:t>http</a:t>
            </a:r>
            <a:r>
              <a:rPr lang="fr-FR" sz="2400" dirty="0">
                <a:solidFill>
                  <a:srgbClr val="CC0000"/>
                </a:solidFill>
                <a:latin typeface="Arial Narrow" panose="020B0606020202030204" pitchFamily="34" charset="0"/>
              </a:rPr>
              <a:t>://www.bsp.ulaval.ca/docs/Guide_de_lenseignant.pdf </a:t>
            </a:r>
          </a:p>
        </p:txBody>
      </p:sp>
      <p:sp>
        <p:nvSpPr>
          <p:cNvPr id="4" name="Rectangle 3"/>
          <p:cNvSpPr/>
          <p:nvPr/>
        </p:nvSpPr>
        <p:spPr>
          <a:xfrm>
            <a:off x="251520" y="2852936"/>
            <a:ext cx="8496944" cy="830997"/>
          </a:xfrm>
          <a:prstGeom prst="rect">
            <a:avLst/>
          </a:prstGeom>
          <a:ln>
            <a:solidFill>
              <a:schemeClr val="tx1"/>
            </a:solidFill>
          </a:ln>
        </p:spPr>
        <p:txBody>
          <a:bodyPr wrap="square">
            <a:spAutoFit/>
          </a:bodyPr>
          <a:lstStyle/>
          <a:p>
            <a:r>
              <a:rPr lang="fr-BE" sz="2400" dirty="0">
                <a:solidFill>
                  <a:srgbClr val="CC0000"/>
                </a:solidFill>
                <a:latin typeface="Arial Narrow" panose="020B0606020202030204" pitchFamily="34" charset="0"/>
              </a:rPr>
              <a:t>http://www.cndp.fr/agence-usages-tice/que-dit-la-recherche/les-cartes-heuristiques-pourquoi-et-pour-qui-65.htm</a:t>
            </a:r>
          </a:p>
        </p:txBody>
      </p:sp>
      <p:sp>
        <p:nvSpPr>
          <p:cNvPr id="5" name="Rectangle 4"/>
          <p:cNvSpPr/>
          <p:nvPr/>
        </p:nvSpPr>
        <p:spPr>
          <a:xfrm>
            <a:off x="251520" y="4005064"/>
            <a:ext cx="8496944" cy="461665"/>
          </a:xfrm>
          <a:prstGeom prst="rect">
            <a:avLst/>
          </a:prstGeom>
          <a:ln>
            <a:solidFill>
              <a:schemeClr val="tx1"/>
            </a:solidFill>
          </a:ln>
        </p:spPr>
        <p:txBody>
          <a:bodyPr wrap="square">
            <a:spAutoFit/>
          </a:bodyPr>
          <a:lstStyle/>
          <a:p>
            <a:r>
              <a:rPr lang="fr-BE" sz="2400" dirty="0">
                <a:solidFill>
                  <a:srgbClr val="CC0000"/>
                </a:solidFill>
                <a:latin typeface="Arial Narrow" panose="020B0606020202030204" pitchFamily="34" charset="0"/>
              </a:rPr>
              <a:t>http://format30.com/2013/12/16/quest-ce-quun-logiciel-de-mindmapping/</a:t>
            </a:r>
          </a:p>
        </p:txBody>
      </p:sp>
      <p:sp>
        <p:nvSpPr>
          <p:cNvPr id="3" name="Rectangle 2"/>
          <p:cNvSpPr/>
          <p:nvPr/>
        </p:nvSpPr>
        <p:spPr>
          <a:xfrm>
            <a:off x="251520" y="4797152"/>
            <a:ext cx="8496944" cy="830997"/>
          </a:xfrm>
          <a:prstGeom prst="rect">
            <a:avLst/>
          </a:prstGeom>
          <a:ln>
            <a:solidFill>
              <a:schemeClr val="accent5">
                <a:lumMod val="10000"/>
              </a:schemeClr>
            </a:solidFill>
          </a:ln>
        </p:spPr>
        <p:txBody>
          <a:bodyPr wrap="square">
            <a:spAutoFit/>
          </a:bodyPr>
          <a:lstStyle/>
          <a:p>
            <a:r>
              <a:rPr lang="fr-BE" sz="2400" dirty="0">
                <a:latin typeface="Arial Narrow" panose="020B0606020202030204" pitchFamily="34" charset="0"/>
                <a:hlinkClick r:id="rId2"/>
              </a:rPr>
              <a:t>http://</a:t>
            </a:r>
            <a:r>
              <a:rPr lang="fr-BE" sz="2400" dirty="0" smtClean="0">
                <a:latin typeface="Arial Narrow" panose="020B0606020202030204" pitchFamily="34" charset="0"/>
                <a:hlinkClick r:id="rId2"/>
              </a:rPr>
              <a:t>www.huffingtonpost.fr/carole-bloch/revisions-examens-mind-mapping_b_5328963.html?ir=France</a:t>
            </a:r>
            <a:r>
              <a:rPr lang="fr-BE" sz="2400" dirty="0" smtClean="0">
                <a:latin typeface="Arial Narrow" panose="020B0606020202030204" pitchFamily="34" charset="0"/>
              </a:rPr>
              <a:t> </a:t>
            </a:r>
            <a:endParaRPr lang="fr-BE" sz="2400" dirty="0">
              <a:latin typeface="Arial Narrow" panose="020B0606020202030204" pitchFamily="34" charset="0"/>
            </a:endParaRPr>
          </a:p>
        </p:txBody>
      </p:sp>
    </p:spTree>
    <p:extLst>
      <p:ext uri="{BB962C8B-B14F-4D97-AF65-F5344CB8AC3E}">
        <p14:creationId xmlns:p14="http://schemas.microsoft.com/office/powerpoint/2010/main" val="37824864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050"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8511CAE9-D095-4385-885A-4E02E94073A2}" type="slidenum">
              <a:rPr lang="fr-FR" altLang="fr-FR" sz="1800" smtClean="0"/>
              <a:pPr eaLnBrk="1" hangingPunct="1">
                <a:spcBef>
                  <a:spcPct val="0"/>
                </a:spcBef>
                <a:buFontTx/>
                <a:buNone/>
              </a:pPr>
              <a:t>113</a:t>
            </a:fld>
            <a:endParaRPr lang="fr-FR" altLang="fr-FR" sz="1800" smtClean="0"/>
          </a:p>
        </p:txBody>
      </p:sp>
      <p:sp>
        <p:nvSpPr>
          <p:cNvPr id="2051" name="Rectangle 2"/>
          <p:cNvSpPr>
            <a:spLocks noGrp="1" noChangeArrowheads="1"/>
          </p:cNvSpPr>
          <p:nvPr>
            <p:ph type="title"/>
          </p:nvPr>
        </p:nvSpPr>
        <p:spPr>
          <a:xfrm>
            <a:off x="395288" y="260350"/>
            <a:ext cx="4135437" cy="2663825"/>
          </a:xfrm>
          <a:solidFill>
            <a:schemeClr val="tx2">
              <a:lumMod val="75000"/>
            </a:schemeClr>
          </a:solidFill>
          <a:ln w="15875">
            <a:solidFill>
              <a:schemeClr val="tx1"/>
            </a:solidFill>
            <a:miter lim="800000"/>
            <a:headEnd/>
            <a:tailEnd/>
          </a:ln>
        </p:spPr>
        <p:txBody>
          <a:bodyPr/>
          <a:lstStyle/>
          <a:p>
            <a:pPr eaLnBrk="1" hangingPunct="1"/>
            <a:r>
              <a:rPr lang="fr-BE" altLang="fr-FR" sz="4000" dirty="0" smtClean="0">
                <a:solidFill>
                  <a:schemeClr val="bg1"/>
                </a:solidFill>
                <a:latin typeface="Arial Narrow" pitchFamily="34" charset="0"/>
              </a:rPr>
              <a:t>7. Comment saloper </a:t>
            </a:r>
            <a:br>
              <a:rPr lang="fr-BE" altLang="fr-FR" sz="4000" dirty="0" smtClean="0">
                <a:solidFill>
                  <a:schemeClr val="bg1"/>
                </a:solidFill>
                <a:latin typeface="Arial Narrow" pitchFamily="34" charset="0"/>
              </a:rPr>
            </a:br>
            <a:r>
              <a:rPr lang="fr-BE" altLang="fr-FR" sz="4000" dirty="0" smtClean="0">
                <a:solidFill>
                  <a:schemeClr val="bg1"/>
                </a:solidFill>
                <a:latin typeface="Arial Narrow" pitchFamily="34" charset="0"/>
              </a:rPr>
              <a:t>une présentation </a:t>
            </a:r>
            <a:r>
              <a:rPr lang="fr-BE" altLang="fr-FR" sz="4000" dirty="0" err="1" smtClean="0">
                <a:solidFill>
                  <a:schemeClr val="bg1"/>
                </a:solidFill>
                <a:latin typeface="Arial Narrow" pitchFamily="34" charset="0"/>
              </a:rPr>
              <a:t>PWP</a:t>
            </a:r>
            <a:endParaRPr lang="fr-FR" altLang="fr-FR" sz="4000" dirty="0" smtClean="0">
              <a:solidFill>
                <a:schemeClr val="bg1"/>
              </a:solidFill>
              <a:latin typeface="Arial Narrow" pitchFamily="34" charset="0"/>
            </a:endParaRPr>
          </a:p>
        </p:txBody>
      </p:sp>
      <p:sp>
        <p:nvSpPr>
          <p:cNvPr id="2052" name="Text Box 3"/>
          <p:cNvSpPr txBox="1">
            <a:spLocks noChangeArrowheads="1"/>
          </p:cNvSpPr>
          <p:nvPr/>
        </p:nvSpPr>
        <p:spPr bwMode="auto">
          <a:xfrm rot="-1321284">
            <a:off x="5014913" y="922338"/>
            <a:ext cx="3784600" cy="1322387"/>
          </a:xfrm>
          <a:prstGeom prst="rect">
            <a:avLst/>
          </a:prstGeom>
          <a:solidFill>
            <a:srgbClr val="FFCC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a:latin typeface="Arial Narrow" pitchFamily="34" charset="0"/>
              </a:rPr>
              <a:t>20 recettes</a:t>
            </a:r>
            <a:r>
              <a:rPr lang="fr-BE" altLang="fr-FR" sz="2400">
                <a:latin typeface="Arial Narrow" pitchFamily="34" charset="0"/>
              </a:rPr>
              <a:t> </a:t>
            </a:r>
          </a:p>
          <a:p>
            <a:pPr algn="ctr" eaLnBrk="1" hangingPunct="1">
              <a:spcBef>
                <a:spcPct val="0"/>
              </a:spcBef>
              <a:buFontTx/>
              <a:buNone/>
            </a:pPr>
            <a:r>
              <a:rPr lang="fr-BE" altLang="fr-FR" sz="2400">
                <a:latin typeface="Arial Narrow" pitchFamily="34" charset="0"/>
              </a:rPr>
              <a:t>qui ont fait leurs preuves </a:t>
            </a:r>
          </a:p>
          <a:p>
            <a:pPr algn="ctr" eaLnBrk="1" hangingPunct="1">
              <a:spcBef>
                <a:spcPct val="0"/>
              </a:spcBef>
              <a:buFontTx/>
              <a:buNone/>
            </a:pPr>
            <a:r>
              <a:rPr lang="fr-BE" altLang="fr-FR" sz="2400">
                <a:latin typeface="Arial Narrow" pitchFamily="34" charset="0"/>
              </a:rPr>
              <a:t>et comment les améliorer !</a:t>
            </a:r>
          </a:p>
        </p:txBody>
      </p:sp>
      <p:sp>
        <p:nvSpPr>
          <p:cNvPr id="2053" name="Rectangle 24"/>
          <p:cNvSpPr>
            <a:spLocks noChangeArrowheads="1"/>
          </p:cNvSpPr>
          <p:nvPr/>
        </p:nvSpPr>
        <p:spPr bwMode="auto">
          <a:xfrm>
            <a:off x="539750" y="3716338"/>
            <a:ext cx="8135938" cy="23082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fr-FR" sz="2400">
                <a:solidFill>
                  <a:schemeClr val="bg1"/>
                </a:solidFill>
                <a:latin typeface="Arial Narrow" pitchFamily="34" charset="0"/>
              </a:rPr>
              <a:t>Professeur  Ch. Hanzen</a:t>
            </a:r>
            <a:endParaRPr lang="fr-FR" altLang="fr-FR" sz="2400">
              <a:solidFill>
                <a:schemeClr val="bg1"/>
              </a:solidFill>
              <a:latin typeface="Arial Narrow" pitchFamily="34" charset="0"/>
            </a:endParaRPr>
          </a:p>
          <a:p>
            <a:pPr algn="ctr" eaLnBrk="1" hangingPunct="1">
              <a:spcBef>
                <a:spcPct val="0"/>
              </a:spcBef>
              <a:buFontTx/>
              <a:buNone/>
            </a:pPr>
            <a:endParaRPr lang="fr-BE" altLang="fr-FR" sz="2400">
              <a:solidFill>
                <a:schemeClr val="bg1"/>
              </a:solidFill>
              <a:latin typeface="Arial Narrow" pitchFamily="34" charset="0"/>
            </a:endParaRPr>
          </a:p>
          <a:p>
            <a:pPr algn="ctr" eaLnBrk="1" hangingPunct="1">
              <a:spcBef>
                <a:spcPct val="0"/>
              </a:spcBef>
              <a:buFontTx/>
              <a:buNone/>
            </a:pPr>
            <a:r>
              <a:rPr lang="fr-BE" altLang="fr-FR" sz="2400">
                <a:solidFill>
                  <a:schemeClr val="bg1"/>
                </a:solidFill>
                <a:latin typeface="Arial Narrow" pitchFamily="34" charset="0"/>
              </a:rPr>
              <a:t>Adapté de Dieudonné Leclercq</a:t>
            </a:r>
          </a:p>
          <a:p>
            <a:pPr algn="ctr" eaLnBrk="1" hangingPunct="1">
              <a:spcBef>
                <a:spcPct val="0"/>
              </a:spcBef>
              <a:buFontTx/>
              <a:buNone/>
            </a:pPr>
            <a:r>
              <a:rPr lang="fr-BE" altLang="fr-FR" sz="2400">
                <a:solidFill>
                  <a:schemeClr val="bg1"/>
                </a:solidFill>
                <a:latin typeface="Arial Narrow" pitchFamily="34" charset="0"/>
              </a:rPr>
              <a:t>Université de Liège</a:t>
            </a:r>
          </a:p>
          <a:p>
            <a:pPr algn="ctr" eaLnBrk="1" hangingPunct="1">
              <a:spcBef>
                <a:spcPct val="0"/>
              </a:spcBef>
              <a:buFontTx/>
              <a:buNone/>
            </a:pPr>
            <a:r>
              <a:rPr lang="fr-BE" altLang="fr-FR" sz="2400">
                <a:solidFill>
                  <a:schemeClr val="bg1"/>
                </a:solidFill>
                <a:latin typeface="Arial Narrow" pitchFamily="34" charset="0"/>
              </a:rPr>
              <a:t>Faculté des Sciences de l’Education (2009)</a:t>
            </a:r>
          </a:p>
          <a:p>
            <a:pPr algn="ctr" eaLnBrk="1" hangingPunct="1">
              <a:spcBef>
                <a:spcPct val="0"/>
              </a:spcBef>
              <a:buFontTx/>
              <a:buNone/>
            </a:pPr>
            <a:endParaRPr lang="fr-FR" altLang="fr-FR" sz="2400">
              <a:solidFill>
                <a:schemeClr val="bg1"/>
              </a:solidFill>
              <a:latin typeface="Arial Narrow" pitchFamily="34" charset="0"/>
            </a:endParaRPr>
          </a:p>
        </p:txBody>
      </p:sp>
    </p:spTree>
    <p:extLst>
      <p:ext uri="{BB962C8B-B14F-4D97-AF65-F5344CB8AC3E}">
        <p14:creationId xmlns:p14="http://schemas.microsoft.com/office/powerpoint/2010/main" val="9712532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24EDECF3-F5C2-494C-93E4-7324662235C4}" type="slidenum">
              <a:rPr lang="fr-FR" altLang="fr-FR" sz="1800" smtClean="0"/>
              <a:pPr eaLnBrk="1" hangingPunct="1">
                <a:spcBef>
                  <a:spcPct val="0"/>
                </a:spcBef>
                <a:buFontTx/>
                <a:buNone/>
              </a:pPr>
              <a:t>114</a:t>
            </a:fld>
            <a:endParaRPr lang="fr-FR" altLang="fr-FR" sz="1800" smtClean="0"/>
          </a:p>
        </p:txBody>
      </p:sp>
      <p:sp>
        <p:nvSpPr>
          <p:cNvPr id="3075" name="Rectangle 2"/>
          <p:cNvSpPr>
            <a:spLocks noGrp="1" noChangeArrowheads="1"/>
          </p:cNvSpPr>
          <p:nvPr>
            <p:ph type="title"/>
          </p:nvPr>
        </p:nvSpPr>
        <p:spPr>
          <a:xfrm>
            <a:off x="107950" y="765175"/>
            <a:ext cx="1590675" cy="792163"/>
          </a:xfrm>
        </p:spPr>
        <p:txBody>
          <a:bodyPr/>
          <a:lstStyle/>
          <a:p>
            <a:pPr eaLnBrk="1" hangingPunct="1"/>
            <a:r>
              <a:rPr lang="fr-BE" altLang="fr-FR" smtClean="0">
                <a:latin typeface="Arial Narrow" pitchFamily="34" charset="0"/>
              </a:rPr>
              <a:t>Vous</a:t>
            </a:r>
            <a:endParaRPr lang="en-US" altLang="fr-FR" smtClean="0">
              <a:latin typeface="Arial Narrow" pitchFamily="34" charset="0"/>
            </a:endParaRPr>
          </a:p>
        </p:txBody>
      </p:sp>
      <p:sp>
        <p:nvSpPr>
          <p:cNvPr id="3077" name="Rectangle 3"/>
          <p:cNvSpPr>
            <a:spLocks noGrp="1" noChangeArrowheads="1"/>
          </p:cNvSpPr>
          <p:nvPr>
            <p:ph type="body" idx="1"/>
          </p:nvPr>
        </p:nvSpPr>
        <p:spPr>
          <a:xfrm>
            <a:off x="1835150" y="266700"/>
            <a:ext cx="7124700" cy="2019300"/>
          </a:xfrm>
          <a:ln>
            <a:solidFill>
              <a:schemeClr val="bg2">
                <a:lumMod val="50000"/>
              </a:schemeClr>
            </a:solidFill>
          </a:ln>
        </p:spPr>
        <p:txBody>
          <a:bodyPr/>
          <a:lstStyle/>
          <a:p>
            <a:pPr eaLnBrk="1" hangingPunct="1">
              <a:defRPr/>
            </a:pPr>
            <a:r>
              <a:rPr lang="fr-BE" altLang="fr-FR" dirty="0" smtClean="0">
                <a:latin typeface="Arial Narrow" panose="020B0606020202030204" pitchFamily="34" charset="0"/>
              </a:rPr>
              <a:t>avez déjà VU saloper des </a:t>
            </a:r>
            <a:r>
              <a:rPr lang="fr-BE" altLang="fr-FR" dirty="0" err="1" smtClean="0">
                <a:latin typeface="Arial Narrow" panose="020B0606020202030204" pitchFamily="34" charset="0"/>
              </a:rPr>
              <a:t>PPT</a:t>
            </a:r>
            <a:endParaRPr lang="fr-BE" altLang="fr-FR" dirty="0" smtClean="0">
              <a:latin typeface="Arial Narrow" panose="020B0606020202030204" pitchFamily="34" charset="0"/>
            </a:endParaRPr>
          </a:p>
          <a:p>
            <a:pPr eaLnBrk="1" hangingPunct="1">
              <a:defRPr/>
            </a:pPr>
            <a:r>
              <a:rPr lang="fr-BE" altLang="fr-FR" dirty="0" smtClean="0">
                <a:latin typeface="Arial Narrow" panose="020B0606020202030204" pitchFamily="34" charset="0"/>
              </a:rPr>
              <a:t>avez déjà salopé des </a:t>
            </a:r>
            <a:r>
              <a:rPr lang="fr-BE" altLang="fr-FR" dirty="0" err="1" smtClean="0">
                <a:latin typeface="Arial Narrow" panose="020B0606020202030204" pitchFamily="34" charset="0"/>
              </a:rPr>
              <a:t>PPT</a:t>
            </a:r>
            <a:r>
              <a:rPr lang="fr-BE" altLang="fr-FR" dirty="0" smtClean="0">
                <a:latin typeface="Arial Narrow" panose="020B0606020202030204" pitchFamily="34" charset="0"/>
              </a:rPr>
              <a:t> vous-mêmes</a:t>
            </a:r>
          </a:p>
          <a:p>
            <a:pPr eaLnBrk="1" hangingPunct="1">
              <a:defRPr/>
            </a:pPr>
            <a:r>
              <a:rPr lang="fr-BE" altLang="fr-FR" dirty="0" smtClean="0">
                <a:latin typeface="Arial Narrow" panose="020B0606020202030204" pitchFamily="34" charset="0"/>
              </a:rPr>
              <a:t>avez des (contre) conseils à donner.</a:t>
            </a:r>
            <a:endParaRPr lang="en-US" altLang="fr-FR" dirty="0" smtClean="0">
              <a:latin typeface="Arial Narrow" panose="020B0606020202030204" pitchFamily="34" charset="0"/>
            </a:endParaRPr>
          </a:p>
        </p:txBody>
      </p:sp>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3688" y="2492375"/>
            <a:ext cx="372110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3832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CEE0D103-5888-4B62-B250-CAD7DA88025D}" type="slidenum">
              <a:rPr lang="fr-FR" altLang="fr-FR" sz="1800" smtClean="0">
                <a:latin typeface="Arial Narrow" pitchFamily="34" charset="0"/>
              </a:rPr>
              <a:pPr eaLnBrk="1" hangingPunct="1">
                <a:spcBef>
                  <a:spcPct val="0"/>
                </a:spcBef>
                <a:buFontTx/>
                <a:buNone/>
              </a:pPr>
              <a:t>115</a:t>
            </a:fld>
            <a:endParaRPr lang="fr-FR" altLang="fr-FR" sz="1800" smtClean="0">
              <a:latin typeface="Arial Narrow" pitchFamily="34" charset="0"/>
            </a:endParaRPr>
          </a:p>
        </p:txBody>
      </p:sp>
      <p:pic>
        <p:nvPicPr>
          <p:cNvPr id="409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92150"/>
            <a:ext cx="1600200" cy="12890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AutoShape 6"/>
          <p:cNvSpPr>
            <a:spLocks noChangeArrowheads="1"/>
          </p:cNvSpPr>
          <p:nvPr/>
        </p:nvSpPr>
        <p:spPr bwMode="auto">
          <a:xfrm>
            <a:off x="2484438" y="188913"/>
            <a:ext cx="6113462" cy="1584325"/>
          </a:xfrm>
          <a:prstGeom prst="wedgeRoundRectCallout">
            <a:avLst>
              <a:gd name="adj1" fmla="val -65755"/>
              <a:gd name="adj2" fmla="val -3306"/>
              <a:gd name="adj3" fmla="val 16667"/>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2400">
                <a:latin typeface="Arial Narrow" pitchFamily="34" charset="0"/>
              </a:rPr>
              <a:t>Progressivement, en salopant beaucoup moi-même, et aussi par l’observation de nombreux PPT, j’ai pu découvrir comment…</a:t>
            </a:r>
            <a:endParaRPr lang="en-US" altLang="fr-FR" sz="2400">
              <a:latin typeface="Arial Narrow" pitchFamily="34" charset="0"/>
            </a:endParaRPr>
          </a:p>
        </p:txBody>
      </p:sp>
      <p:sp>
        <p:nvSpPr>
          <p:cNvPr id="198663" name="Rectangle 7"/>
          <p:cNvSpPr>
            <a:spLocks noChangeArrowheads="1"/>
          </p:cNvSpPr>
          <p:nvPr/>
        </p:nvSpPr>
        <p:spPr bwMode="auto">
          <a:xfrm>
            <a:off x="4070350" y="2060575"/>
            <a:ext cx="4968875" cy="720725"/>
          </a:xfrm>
          <a:prstGeom prst="rect">
            <a:avLst/>
          </a:prstGeom>
          <a:solidFill>
            <a:srgbClr val="3366FF"/>
          </a:solidFill>
          <a:ln>
            <a:solidFill>
              <a:schemeClr val="bg2">
                <a:lumMod val="50000"/>
              </a:schemeClr>
            </a:solidFill>
          </a:ln>
          <a:effec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altLang="fr-FR" sz="4000" dirty="0" smtClean="0">
                <a:solidFill>
                  <a:schemeClr val="tx2"/>
                </a:solidFill>
                <a:latin typeface="Arial Narrow" panose="020B0606020202030204" pitchFamily="34" charset="0"/>
              </a:rPr>
              <a:t>1. Saloper la </a:t>
            </a:r>
            <a:r>
              <a:rPr lang="fr-BE" altLang="fr-FR" sz="4000" dirty="0" smtClean="0">
                <a:latin typeface="Arial Narrow" panose="020B0606020202030204" pitchFamily="34" charset="0"/>
              </a:rPr>
              <a:t>visibilité</a:t>
            </a:r>
            <a:r>
              <a:rPr lang="fr-BE" altLang="fr-FR" sz="4000" dirty="0" smtClean="0">
                <a:solidFill>
                  <a:schemeClr val="tx2"/>
                </a:solidFill>
                <a:latin typeface="Arial Narrow" panose="020B0606020202030204" pitchFamily="34" charset="0"/>
              </a:rPr>
              <a:t> </a:t>
            </a:r>
            <a:endParaRPr lang="fr-FR" altLang="fr-FR" sz="4000" dirty="0" smtClean="0">
              <a:solidFill>
                <a:schemeClr val="tx2"/>
              </a:solidFill>
              <a:latin typeface="Arial Narrow" panose="020B0606020202030204" pitchFamily="34" charset="0"/>
            </a:endParaRPr>
          </a:p>
        </p:txBody>
      </p:sp>
      <p:sp>
        <p:nvSpPr>
          <p:cNvPr id="198664" name="Rectangle 8"/>
          <p:cNvSpPr>
            <a:spLocks noChangeArrowheads="1"/>
          </p:cNvSpPr>
          <p:nvPr/>
        </p:nvSpPr>
        <p:spPr bwMode="auto">
          <a:xfrm>
            <a:off x="3209925" y="3068638"/>
            <a:ext cx="61150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tx2"/>
                </a:solidFill>
                <a:latin typeface="Arial Narrow" pitchFamily="34" charset="0"/>
              </a:rPr>
              <a:t>2. Saloper la </a:t>
            </a:r>
            <a:r>
              <a:rPr lang="fr-BE" altLang="fr-FR" sz="4000">
                <a:solidFill>
                  <a:schemeClr val="accent2"/>
                </a:solidFill>
                <a:latin typeface="Arial Narrow" pitchFamily="34" charset="0"/>
              </a:rPr>
              <a:t>lisibilité</a:t>
            </a:r>
            <a:r>
              <a:rPr lang="fr-BE" altLang="fr-FR" sz="4000">
                <a:solidFill>
                  <a:schemeClr val="tx2"/>
                </a:solidFill>
                <a:latin typeface="Arial Narrow" pitchFamily="34" charset="0"/>
              </a:rPr>
              <a:t> </a:t>
            </a:r>
            <a:endParaRPr lang="fr-FR" altLang="fr-FR" sz="4000">
              <a:solidFill>
                <a:schemeClr val="tx2"/>
              </a:solidFill>
              <a:latin typeface="Arial Narrow" pitchFamily="34" charset="0"/>
            </a:endParaRPr>
          </a:p>
        </p:txBody>
      </p:sp>
      <p:sp>
        <p:nvSpPr>
          <p:cNvPr id="198665" name="Rectangle 9"/>
          <p:cNvSpPr>
            <a:spLocks noChangeArrowheads="1"/>
          </p:cNvSpPr>
          <p:nvPr/>
        </p:nvSpPr>
        <p:spPr bwMode="auto">
          <a:xfrm>
            <a:off x="3497263" y="4076700"/>
            <a:ext cx="61150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tx2"/>
                </a:solidFill>
                <a:latin typeface="Arial Narrow" pitchFamily="34" charset="0"/>
              </a:rPr>
              <a:t>3. Saloper l’</a:t>
            </a:r>
            <a:r>
              <a:rPr lang="fr-BE" altLang="fr-FR" sz="4000">
                <a:solidFill>
                  <a:srgbClr val="008000"/>
                </a:solidFill>
                <a:latin typeface="Arial Narrow" pitchFamily="34" charset="0"/>
              </a:rPr>
              <a:t>intelligibilité</a:t>
            </a:r>
            <a:r>
              <a:rPr lang="fr-BE" altLang="fr-FR" sz="4000">
                <a:solidFill>
                  <a:schemeClr val="tx2"/>
                </a:solidFill>
                <a:latin typeface="Arial Narrow" pitchFamily="34" charset="0"/>
              </a:rPr>
              <a:t> </a:t>
            </a:r>
            <a:endParaRPr lang="fr-FR" altLang="fr-FR" sz="4000">
              <a:solidFill>
                <a:schemeClr val="tx2"/>
              </a:solidFill>
              <a:latin typeface="Arial Narrow" pitchFamily="34" charset="0"/>
            </a:endParaRPr>
          </a:p>
        </p:txBody>
      </p:sp>
      <p:sp>
        <p:nvSpPr>
          <p:cNvPr id="198666" name="Rectangle 10"/>
          <p:cNvSpPr>
            <a:spLocks noChangeArrowheads="1"/>
          </p:cNvSpPr>
          <p:nvPr/>
        </p:nvSpPr>
        <p:spPr bwMode="auto">
          <a:xfrm>
            <a:off x="3635375" y="4941888"/>
            <a:ext cx="49625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tx2"/>
                </a:solidFill>
                <a:latin typeface="Arial Narrow" pitchFamily="34" charset="0"/>
              </a:rPr>
              <a:t>4. Saloper </a:t>
            </a:r>
            <a:r>
              <a:rPr lang="fr-BE" altLang="fr-FR" sz="4000">
                <a:latin typeface="Arial Narrow" pitchFamily="34" charset="0"/>
              </a:rPr>
              <a:t>le</a:t>
            </a:r>
            <a:r>
              <a:rPr lang="fr-BE" altLang="fr-FR" sz="4000">
                <a:solidFill>
                  <a:srgbClr val="FF0000"/>
                </a:solidFill>
                <a:latin typeface="Arial Narrow" pitchFamily="34" charset="0"/>
              </a:rPr>
              <a:t> plaisir.</a:t>
            </a:r>
            <a:r>
              <a:rPr lang="fr-BE" altLang="fr-FR" sz="4000">
                <a:solidFill>
                  <a:schemeClr val="tx2"/>
                </a:solidFill>
                <a:latin typeface="Arial Narrow" pitchFamily="34" charset="0"/>
              </a:rPr>
              <a:t> </a:t>
            </a:r>
            <a:endParaRPr lang="fr-FR" altLang="fr-FR" sz="4000">
              <a:solidFill>
                <a:schemeClr val="tx2"/>
              </a:solidFill>
              <a:latin typeface="Arial Narrow" pitchFamily="34" charset="0"/>
            </a:endParaRPr>
          </a:p>
        </p:txBody>
      </p:sp>
      <p:pic>
        <p:nvPicPr>
          <p:cNvPr id="4105" name="Picture 15" descr="Cerveau lecture"/>
          <p:cNvPicPr>
            <a:picLocks noChangeAspect="1" noChangeArrowheads="1"/>
          </p:cNvPicPr>
          <p:nvPr/>
        </p:nvPicPr>
        <p:blipFill>
          <a:blip r:embed="rId4" cstate="print">
            <a:extLst>
              <a:ext uri="{28A0092B-C50C-407E-A947-70E740481C1C}">
                <a14:useLocalDpi xmlns:a14="http://schemas.microsoft.com/office/drawing/2010/main" val="0"/>
              </a:ext>
            </a:extLst>
          </a:blip>
          <a:srcRect t="7265"/>
          <a:stretch>
            <a:fillRect/>
          </a:stretch>
        </p:blipFill>
        <p:spPr bwMode="auto">
          <a:xfrm>
            <a:off x="107950" y="2630488"/>
            <a:ext cx="38877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679" name="Group 23"/>
          <p:cNvGrpSpPr>
            <a:grpSpLocks/>
          </p:cNvGrpSpPr>
          <p:nvPr/>
        </p:nvGrpSpPr>
        <p:grpSpPr bwMode="auto">
          <a:xfrm>
            <a:off x="0" y="3284538"/>
            <a:ext cx="2009775" cy="2046287"/>
            <a:chOff x="0" y="2069"/>
            <a:chExt cx="1266" cy="1289"/>
          </a:xfrm>
        </p:grpSpPr>
        <p:sp>
          <p:nvSpPr>
            <p:cNvPr id="4110" name="Oval 16"/>
            <p:cNvSpPr>
              <a:spLocks noChangeArrowheads="1"/>
            </p:cNvSpPr>
            <p:nvPr/>
          </p:nvSpPr>
          <p:spPr bwMode="auto">
            <a:xfrm>
              <a:off x="0" y="2251"/>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4111" name="Oval 17"/>
            <p:cNvSpPr>
              <a:spLocks noChangeArrowheads="1"/>
            </p:cNvSpPr>
            <p:nvPr/>
          </p:nvSpPr>
          <p:spPr bwMode="auto">
            <a:xfrm>
              <a:off x="204" y="2069"/>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4112" name="Freeform 18"/>
            <p:cNvSpPr>
              <a:spLocks/>
            </p:cNvSpPr>
            <p:nvPr/>
          </p:nvSpPr>
          <p:spPr bwMode="auto">
            <a:xfrm>
              <a:off x="0" y="2697"/>
              <a:ext cx="1266" cy="661"/>
            </a:xfrm>
            <a:custGeom>
              <a:avLst/>
              <a:gdLst>
                <a:gd name="T0" fmla="*/ 0 w 1266"/>
                <a:gd name="T1" fmla="*/ 0 h 661"/>
                <a:gd name="T2" fmla="*/ 1066 w 1266"/>
                <a:gd name="T3" fmla="*/ 279 h 661"/>
                <a:gd name="T4" fmla="*/ 1198 w 1266"/>
                <a:gd name="T5" fmla="*/ 375 h 661"/>
                <a:gd name="T6" fmla="*/ 1243 w 1266"/>
                <a:gd name="T7" fmla="*/ 622 h 661"/>
                <a:gd name="T8" fmla="*/ 1125 w 1266"/>
                <a:gd name="T9" fmla="*/ 613 h 661"/>
                <a:gd name="T10" fmla="*/ 1079 w 1266"/>
                <a:gd name="T11" fmla="*/ 366 h 661"/>
                <a:gd name="T12" fmla="*/ 22 w 1266"/>
                <a:gd name="T13" fmla="*/ 98 h 6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6" h="661">
                  <a:moveTo>
                    <a:pt x="0" y="0"/>
                  </a:moveTo>
                  <a:cubicBezTo>
                    <a:pt x="179" y="46"/>
                    <a:pt x="866" y="217"/>
                    <a:pt x="1066" y="279"/>
                  </a:cubicBezTo>
                  <a:cubicBezTo>
                    <a:pt x="1266" y="341"/>
                    <a:pt x="1169" y="318"/>
                    <a:pt x="1198" y="375"/>
                  </a:cubicBezTo>
                  <a:cubicBezTo>
                    <a:pt x="1227" y="432"/>
                    <a:pt x="1255" y="583"/>
                    <a:pt x="1243" y="622"/>
                  </a:cubicBezTo>
                  <a:cubicBezTo>
                    <a:pt x="1231" y="661"/>
                    <a:pt x="1152" y="656"/>
                    <a:pt x="1125" y="613"/>
                  </a:cubicBezTo>
                  <a:cubicBezTo>
                    <a:pt x="1098" y="570"/>
                    <a:pt x="1263" y="452"/>
                    <a:pt x="1079" y="366"/>
                  </a:cubicBezTo>
                  <a:cubicBezTo>
                    <a:pt x="895" y="280"/>
                    <a:pt x="242" y="154"/>
                    <a:pt x="22" y="98"/>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
          <p:nvSpPr>
            <p:cNvPr id="4113" name="Oval 19"/>
            <p:cNvSpPr>
              <a:spLocks noChangeArrowheads="1"/>
            </p:cNvSpPr>
            <p:nvPr/>
          </p:nvSpPr>
          <p:spPr bwMode="auto">
            <a:xfrm>
              <a:off x="22" y="2341"/>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4114" name="Oval 20"/>
            <p:cNvSpPr>
              <a:spLocks noChangeArrowheads="1"/>
            </p:cNvSpPr>
            <p:nvPr/>
          </p:nvSpPr>
          <p:spPr bwMode="auto">
            <a:xfrm>
              <a:off x="68" y="2432"/>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4115" name="Oval 21"/>
            <p:cNvSpPr>
              <a:spLocks noChangeArrowheads="1"/>
            </p:cNvSpPr>
            <p:nvPr/>
          </p:nvSpPr>
          <p:spPr bwMode="auto">
            <a:xfrm>
              <a:off x="204" y="2160"/>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4116" name="Oval 22"/>
            <p:cNvSpPr>
              <a:spLocks noChangeArrowheads="1"/>
            </p:cNvSpPr>
            <p:nvPr/>
          </p:nvSpPr>
          <p:spPr bwMode="auto">
            <a:xfrm>
              <a:off x="250" y="2251"/>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198680" name="Line 24"/>
          <p:cNvSpPr>
            <a:spLocks noChangeShapeType="1"/>
          </p:cNvSpPr>
          <p:nvPr/>
        </p:nvSpPr>
        <p:spPr bwMode="auto">
          <a:xfrm>
            <a:off x="900113" y="4221163"/>
            <a:ext cx="2519362" cy="576262"/>
          </a:xfrm>
          <a:prstGeom prst="line">
            <a:avLst/>
          </a:prstGeom>
          <a:noFill/>
          <a:ln w="130175">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198681" name="Text Box 25"/>
          <p:cNvSpPr txBox="1">
            <a:spLocks noChangeArrowheads="1"/>
          </p:cNvSpPr>
          <p:nvPr/>
        </p:nvSpPr>
        <p:spPr bwMode="auto">
          <a:xfrm>
            <a:off x="2484438" y="2924175"/>
            <a:ext cx="719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8000" b="1">
                <a:solidFill>
                  <a:srgbClr val="008000"/>
                </a:solidFill>
                <a:latin typeface="Arial Narrow" pitchFamily="34" charset="0"/>
              </a:rPr>
              <a:t>?</a:t>
            </a:r>
            <a:endParaRPr lang="en-US" altLang="fr-FR" sz="8000" b="1">
              <a:solidFill>
                <a:srgbClr val="008000"/>
              </a:solidFill>
              <a:latin typeface="Arial Narrow" pitchFamily="34" charset="0"/>
            </a:endParaRPr>
          </a:p>
        </p:txBody>
      </p:sp>
      <p:sp>
        <p:nvSpPr>
          <p:cNvPr id="198682" name="Freeform 26"/>
          <p:cNvSpPr>
            <a:spLocks/>
          </p:cNvSpPr>
          <p:nvPr/>
        </p:nvSpPr>
        <p:spPr bwMode="auto">
          <a:xfrm>
            <a:off x="1636713" y="3921125"/>
            <a:ext cx="184150" cy="461963"/>
          </a:xfrm>
          <a:custGeom>
            <a:avLst/>
            <a:gdLst>
              <a:gd name="T0" fmla="*/ 70642289 w 768"/>
              <a:gd name="T1" fmla="*/ 558583456 h 370"/>
              <a:gd name="T2" fmla="*/ 80952107 w 768"/>
              <a:gd name="T3" fmla="*/ 612065475 h 370"/>
              <a:gd name="T4" fmla="*/ 35893859 w 768"/>
              <a:gd name="T5" fmla="*/ 667527662 h 370"/>
              <a:gd name="T6" fmla="*/ 13364855 w 768"/>
              <a:gd name="T7" fmla="*/ 285234105 h 370"/>
              <a:gd name="T8" fmla="*/ 117227935 w 768"/>
              <a:gd name="T9" fmla="*/ 15846339 h 370"/>
              <a:gd name="T10" fmla="*/ 255839206 w 768"/>
              <a:gd name="T11" fmla="*/ 194117655 h 370"/>
              <a:gd name="T12" fmla="*/ 290205666 w 768"/>
              <a:gd name="T13" fmla="*/ 554621872 h 370"/>
              <a:gd name="T14" fmla="*/ 238274126 w 768"/>
              <a:gd name="T15" fmla="*/ 732893188 h 370"/>
              <a:gd name="T16" fmla="*/ 203907665 w 768"/>
              <a:gd name="T17" fmla="*/ 554621872 h 370"/>
              <a:gd name="T18" fmla="*/ 203907665 w 768"/>
              <a:gd name="T19" fmla="*/ 374370387 h 370"/>
              <a:gd name="T20" fmla="*/ 151976125 w 768"/>
              <a:gd name="T21" fmla="*/ 194117655 h 370"/>
              <a:gd name="T22" fmla="*/ 65296395 w 768"/>
              <a:gd name="T23" fmla="*/ 194117655 h 370"/>
              <a:gd name="T24" fmla="*/ 30547965 w 768"/>
              <a:gd name="T25" fmla="*/ 374370387 h 370"/>
              <a:gd name="T26" fmla="*/ 47731315 w 768"/>
              <a:gd name="T27" fmla="*/ 463505421 h 370"/>
              <a:gd name="T28" fmla="*/ 80952107 w 768"/>
              <a:gd name="T29" fmla="*/ 594237720 h 370"/>
              <a:gd name="T30" fmla="*/ 13364855 w 768"/>
              <a:gd name="T31" fmla="*/ 463505421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8" h="370">
                <a:moveTo>
                  <a:pt x="185" y="282"/>
                </a:moveTo>
                <a:cubicBezTo>
                  <a:pt x="189" y="285"/>
                  <a:pt x="227" y="300"/>
                  <a:pt x="212" y="309"/>
                </a:cubicBezTo>
                <a:cubicBezTo>
                  <a:pt x="197" y="318"/>
                  <a:pt x="123" y="364"/>
                  <a:pt x="94" y="337"/>
                </a:cubicBezTo>
                <a:cubicBezTo>
                  <a:pt x="65" y="310"/>
                  <a:pt x="0" y="199"/>
                  <a:pt x="35" y="144"/>
                </a:cubicBezTo>
                <a:cubicBezTo>
                  <a:pt x="70" y="89"/>
                  <a:pt x="201" y="16"/>
                  <a:pt x="307" y="8"/>
                </a:cubicBezTo>
                <a:cubicBezTo>
                  <a:pt x="413" y="0"/>
                  <a:pt x="595" y="53"/>
                  <a:pt x="670" y="98"/>
                </a:cubicBezTo>
                <a:cubicBezTo>
                  <a:pt x="745" y="143"/>
                  <a:pt x="768" y="235"/>
                  <a:pt x="760" y="280"/>
                </a:cubicBezTo>
                <a:cubicBezTo>
                  <a:pt x="752" y="325"/>
                  <a:pt x="662" y="370"/>
                  <a:pt x="624" y="370"/>
                </a:cubicBezTo>
                <a:cubicBezTo>
                  <a:pt x="586" y="370"/>
                  <a:pt x="549" y="310"/>
                  <a:pt x="534" y="280"/>
                </a:cubicBezTo>
                <a:cubicBezTo>
                  <a:pt x="519" y="250"/>
                  <a:pt x="557" y="219"/>
                  <a:pt x="534" y="189"/>
                </a:cubicBezTo>
                <a:cubicBezTo>
                  <a:pt x="511" y="159"/>
                  <a:pt x="458" y="113"/>
                  <a:pt x="398" y="98"/>
                </a:cubicBezTo>
                <a:cubicBezTo>
                  <a:pt x="338" y="83"/>
                  <a:pt x="224" y="83"/>
                  <a:pt x="171" y="98"/>
                </a:cubicBezTo>
                <a:cubicBezTo>
                  <a:pt x="118" y="113"/>
                  <a:pt x="88" y="166"/>
                  <a:pt x="80" y="189"/>
                </a:cubicBezTo>
                <a:cubicBezTo>
                  <a:pt x="72" y="212"/>
                  <a:pt x="103" y="216"/>
                  <a:pt x="125" y="234"/>
                </a:cubicBezTo>
                <a:cubicBezTo>
                  <a:pt x="147" y="252"/>
                  <a:pt x="227" y="300"/>
                  <a:pt x="212" y="300"/>
                </a:cubicBezTo>
                <a:cubicBezTo>
                  <a:pt x="197" y="300"/>
                  <a:pt x="72" y="248"/>
                  <a:pt x="35" y="234"/>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Tree>
    <p:extLst>
      <p:ext uri="{BB962C8B-B14F-4D97-AF65-F5344CB8AC3E}">
        <p14:creationId xmlns:p14="http://schemas.microsoft.com/office/powerpoint/2010/main" val="269457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7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86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86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6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866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86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8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4" grpId="0"/>
      <p:bldP spid="198665" grpId="0"/>
      <p:bldP spid="198666" grpId="0"/>
      <p:bldP spid="198680" grpId="0" animBg="1"/>
      <p:bldP spid="198681" grpId="0"/>
      <p:bldP spid="19868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A7D0FA66-7371-4A0F-B519-7BAA5BA59FEF}" type="slidenum">
              <a:rPr lang="fr-FR" altLang="fr-FR" sz="1800" smtClean="0"/>
              <a:pPr eaLnBrk="1" hangingPunct="1">
                <a:spcBef>
                  <a:spcPct val="0"/>
                </a:spcBef>
                <a:buFontTx/>
                <a:buNone/>
              </a:pPr>
              <a:t>116</a:t>
            </a:fld>
            <a:endParaRPr lang="fr-FR" altLang="fr-FR" sz="1800" smtClean="0"/>
          </a:p>
        </p:txBody>
      </p:sp>
      <p:sp>
        <p:nvSpPr>
          <p:cNvPr id="5123"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68963" name="Rectangle 3"/>
          <p:cNvSpPr>
            <a:spLocks noGrp="1" noChangeArrowheads="1"/>
          </p:cNvSpPr>
          <p:nvPr>
            <p:ph type="title" sz="quarter"/>
          </p:nvPr>
        </p:nvSpPr>
        <p:spPr>
          <a:xfrm>
            <a:off x="1835150" y="0"/>
            <a:ext cx="7561263" cy="476250"/>
          </a:xfrm>
        </p:spPr>
        <p:txBody>
          <a:bodyPr/>
          <a:lstStyle/>
          <a:p>
            <a:pPr eaLnBrk="1" hangingPunct="1"/>
            <a:r>
              <a:rPr lang="fr-BE" altLang="fr-FR" sz="2400" dirty="0" smtClean="0">
                <a:latin typeface="Arial Narrow" pitchFamily="34" charset="0"/>
              </a:rPr>
              <a:t>Au lieu d’utiliser toute la </a:t>
            </a:r>
            <a:r>
              <a:rPr lang="fr-BE" altLang="fr-FR" sz="2400" dirty="0" smtClean="0">
                <a:solidFill>
                  <a:srgbClr val="FF0000"/>
                </a:solidFill>
                <a:latin typeface="Arial Narrow" pitchFamily="34" charset="0"/>
              </a:rPr>
              <a:t>zone de projection </a:t>
            </a:r>
            <a:r>
              <a:rPr lang="fr-BE" altLang="fr-FR" sz="2400" dirty="0" smtClean="0">
                <a:solidFill>
                  <a:schemeClr val="tx1"/>
                </a:solidFill>
                <a:latin typeface="Arial Narrow" pitchFamily="34" charset="0"/>
              </a:rPr>
              <a:t>disponible</a:t>
            </a:r>
          </a:p>
        </p:txBody>
      </p:sp>
      <p:pic>
        <p:nvPicPr>
          <p:cNvPr id="5125"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r="14772"/>
          <a:stretch>
            <a:fillRect/>
          </a:stretch>
        </p:blipFill>
        <p:spPr>
          <a:xfrm>
            <a:off x="4400550" y="5561013"/>
            <a:ext cx="3810000" cy="920750"/>
          </a:xfrm>
          <a:noFill/>
          <a:extLst>
            <a:ext uri="{909E8E84-426E-40DD-AFC4-6F175D3DCCD1}">
              <a14:hiddenFill xmlns:a14="http://schemas.microsoft.com/office/drawing/2010/main">
                <a:solidFill>
                  <a:srgbClr val="CC9900"/>
                </a:solidFill>
              </a14:hiddenFill>
            </a:ext>
          </a:extLst>
        </p:spPr>
      </p:pic>
      <p:pic>
        <p:nvPicPr>
          <p:cNvPr id="5126" name="Picture 5"/>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65163" y="5589588"/>
            <a:ext cx="2816225" cy="1028700"/>
          </a:xfrm>
          <a:noFill/>
          <a:extLst>
            <a:ext uri="{909E8E84-426E-40DD-AFC4-6F175D3DCCD1}">
              <a14:hiddenFill xmlns:a14="http://schemas.microsoft.com/office/drawing/2010/main">
                <a:solidFill>
                  <a:srgbClr val="CC9900"/>
                </a:solidFill>
              </a14:hiddenFill>
            </a:ext>
          </a:extLst>
        </p:spPr>
      </p:pic>
      <p:sp>
        <p:nvSpPr>
          <p:cNvPr id="5127"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5128"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5129"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5130"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68970" name="Text Box 10"/>
          <p:cNvSpPr txBox="1">
            <a:spLocks noChangeArrowheads="1"/>
          </p:cNvSpPr>
          <p:nvPr/>
        </p:nvSpPr>
        <p:spPr bwMode="auto">
          <a:xfrm>
            <a:off x="2627313" y="476250"/>
            <a:ext cx="44656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dirty="0">
                <a:latin typeface="Arial Narrow" pitchFamily="34" charset="0"/>
              </a:rPr>
              <a:t>Ex :  </a:t>
            </a:r>
            <a:r>
              <a:rPr lang="fr-BE" altLang="fr-FR" sz="2400" dirty="0">
                <a:solidFill>
                  <a:srgbClr val="FF0000"/>
                </a:solidFill>
                <a:latin typeface="Arial Narrow" pitchFamily="34" charset="0"/>
              </a:rPr>
              <a:t>le mur</a:t>
            </a:r>
            <a:r>
              <a:rPr lang="fr-BE" altLang="fr-FR" sz="2400" dirty="0">
                <a:latin typeface="Arial Narrow" pitchFamily="34" charset="0"/>
              </a:rPr>
              <a:t> : du plafond au plancher ! </a:t>
            </a:r>
          </a:p>
        </p:txBody>
      </p:sp>
      <p:grpSp>
        <p:nvGrpSpPr>
          <p:cNvPr id="5132" name="Group 11"/>
          <p:cNvGrpSpPr>
            <a:grpSpLocks/>
          </p:cNvGrpSpPr>
          <p:nvPr/>
        </p:nvGrpSpPr>
        <p:grpSpPr bwMode="auto">
          <a:xfrm>
            <a:off x="2051050" y="1052513"/>
            <a:ext cx="5616575" cy="3816350"/>
            <a:chOff x="1292" y="663"/>
            <a:chExt cx="3538" cy="2404"/>
          </a:xfrm>
        </p:grpSpPr>
        <p:sp>
          <p:nvSpPr>
            <p:cNvPr id="5149" name="Rectangle 12"/>
            <p:cNvSpPr>
              <a:spLocks noChangeArrowheads="1"/>
            </p:cNvSpPr>
            <p:nvPr/>
          </p:nvSpPr>
          <p:spPr bwMode="auto">
            <a:xfrm>
              <a:off x="1292" y="663"/>
              <a:ext cx="3538"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515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1162"/>
              <a:ext cx="2400" cy="8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51" name="Text Box 14"/>
            <p:cNvSpPr txBox="1">
              <a:spLocks noChangeArrowheads="1"/>
            </p:cNvSpPr>
            <p:nvPr/>
          </p:nvSpPr>
          <p:spPr bwMode="auto">
            <a:xfrm>
              <a:off x="2018" y="890"/>
              <a:ext cx="20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L’évolution de l’Homme</a:t>
              </a:r>
            </a:p>
          </p:txBody>
        </p:sp>
        <p:sp>
          <p:nvSpPr>
            <p:cNvPr id="5152" name="Text Box 15"/>
            <p:cNvSpPr txBox="1">
              <a:spLocks noChangeArrowheads="1"/>
            </p:cNvSpPr>
            <p:nvPr/>
          </p:nvSpPr>
          <p:spPr bwMode="auto">
            <a:xfrm>
              <a:off x="1655" y="2024"/>
              <a:ext cx="2941"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t>L’expression « Hominisation » apparaît </a:t>
              </a:r>
            </a:p>
            <a:p>
              <a:pPr eaLnBrk="1" hangingPunct="1">
                <a:spcBef>
                  <a:spcPct val="0"/>
                </a:spcBef>
                <a:buFontTx/>
                <a:buNone/>
              </a:pPr>
              <a:r>
                <a:rPr lang="fr-BE" altLang="fr-FR" sz="1600"/>
                <a:t>pour la première fois dans les livres de Pierre Teilhard </a:t>
              </a:r>
            </a:p>
            <a:p>
              <a:pPr eaLnBrk="1" hangingPunct="1">
                <a:spcBef>
                  <a:spcPct val="0"/>
                </a:spcBef>
                <a:buFontTx/>
                <a:buNone/>
              </a:pPr>
              <a:r>
                <a:rPr lang="fr-BE" altLang="fr-FR" sz="1600"/>
                <a:t>de Chardin et du philosophe français Edouard Leroy </a:t>
              </a:r>
            </a:p>
            <a:p>
              <a:pPr eaLnBrk="1" hangingPunct="1">
                <a:spcBef>
                  <a:spcPct val="0"/>
                </a:spcBef>
                <a:buFontTx/>
                <a:buNone/>
              </a:pPr>
              <a:r>
                <a:rPr lang="fr-BE" altLang="fr-FR" sz="1600"/>
                <a:t>(1970-1954) et fait appel à deux facteurs psychiques :  </a:t>
              </a:r>
            </a:p>
            <a:p>
              <a:pPr eaLnBrk="1" hangingPunct="1">
                <a:spcBef>
                  <a:spcPct val="0"/>
                </a:spcBef>
                <a:buFontTx/>
                <a:buNone/>
              </a:pPr>
              <a:r>
                <a:rPr lang="fr-BE" altLang="fr-FR" sz="1600"/>
                <a:t>la réflexion et la conspiration (concours vers </a:t>
              </a:r>
            </a:p>
            <a:p>
              <a:pPr eaLnBrk="1" hangingPunct="1">
                <a:spcBef>
                  <a:spcPct val="0"/>
                </a:spcBef>
                <a:buFontTx/>
                <a:buNone/>
              </a:pPr>
              <a:r>
                <a:rPr lang="fr-BE" altLang="fr-FR" sz="1600"/>
                <a:t>un même effet). </a:t>
              </a:r>
            </a:p>
          </p:txBody>
        </p:sp>
      </p:grpSp>
      <p:grpSp>
        <p:nvGrpSpPr>
          <p:cNvPr id="5133" name="Group 16"/>
          <p:cNvGrpSpPr>
            <a:grpSpLocks/>
          </p:cNvGrpSpPr>
          <p:nvPr/>
        </p:nvGrpSpPr>
        <p:grpSpPr bwMode="auto">
          <a:xfrm>
            <a:off x="2051050" y="1052513"/>
            <a:ext cx="5545138" cy="3816350"/>
            <a:chOff x="521" y="1071"/>
            <a:chExt cx="3493" cy="2404"/>
          </a:xfrm>
        </p:grpSpPr>
        <p:sp>
          <p:nvSpPr>
            <p:cNvPr id="5142" name="Rectangle 17"/>
            <p:cNvSpPr>
              <a:spLocks noChangeArrowheads="1"/>
            </p:cNvSpPr>
            <p:nvPr/>
          </p:nvSpPr>
          <p:spPr bwMode="auto">
            <a:xfrm>
              <a:off x="521" y="1071"/>
              <a:ext cx="3493" cy="24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5143" name="Group 18"/>
            <p:cNvGrpSpPr>
              <a:grpSpLocks/>
            </p:cNvGrpSpPr>
            <p:nvPr/>
          </p:nvGrpSpPr>
          <p:grpSpPr bwMode="auto">
            <a:xfrm>
              <a:off x="1066" y="1480"/>
              <a:ext cx="2313" cy="1556"/>
              <a:chOff x="2580" y="1723"/>
              <a:chExt cx="2325" cy="1406"/>
            </a:xfrm>
          </p:grpSpPr>
          <p:sp>
            <p:nvSpPr>
              <p:cNvPr id="5145" name="Rectangle 19"/>
              <p:cNvSpPr>
                <a:spLocks noChangeArrowheads="1"/>
              </p:cNvSpPr>
              <p:nvPr/>
            </p:nvSpPr>
            <p:spPr bwMode="auto">
              <a:xfrm>
                <a:off x="2580" y="1723"/>
                <a:ext cx="2325" cy="14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5146"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8" y="2015"/>
                <a:ext cx="1577" cy="497"/>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7" name="Text Box 21"/>
              <p:cNvSpPr txBox="1">
                <a:spLocks noChangeArrowheads="1"/>
              </p:cNvSpPr>
              <p:nvPr/>
            </p:nvSpPr>
            <p:spPr bwMode="auto">
              <a:xfrm>
                <a:off x="3061" y="1842"/>
                <a:ext cx="1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t>L’évolution de l’Homme</a:t>
                </a:r>
              </a:p>
            </p:txBody>
          </p:sp>
          <p:sp>
            <p:nvSpPr>
              <p:cNvPr id="5148" name="Text Box 22"/>
              <p:cNvSpPr txBox="1">
                <a:spLocks noChangeArrowheads="1"/>
              </p:cNvSpPr>
              <p:nvPr/>
            </p:nvSpPr>
            <p:spPr bwMode="auto">
              <a:xfrm>
                <a:off x="2835" y="2523"/>
                <a:ext cx="1891"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t>L’expression « Hominisation » apparaît </a:t>
                </a:r>
              </a:p>
              <a:p>
                <a:pPr eaLnBrk="1" hangingPunct="1">
                  <a:spcBef>
                    <a:spcPct val="0"/>
                  </a:spcBef>
                  <a:buFontTx/>
                  <a:buNone/>
                </a:pPr>
                <a:r>
                  <a:rPr lang="fr-BE" altLang="fr-FR" sz="1000"/>
                  <a:t>pour la première fois dans les livres de Pierre Teilhard </a:t>
                </a:r>
              </a:p>
              <a:p>
                <a:pPr eaLnBrk="1" hangingPunct="1">
                  <a:spcBef>
                    <a:spcPct val="0"/>
                  </a:spcBef>
                  <a:buFontTx/>
                  <a:buNone/>
                </a:pPr>
                <a:r>
                  <a:rPr lang="fr-BE" altLang="fr-FR" sz="1000"/>
                  <a:t>de Chardin et du philosophe français Edouard Leroy </a:t>
                </a:r>
              </a:p>
              <a:p>
                <a:pPr eaLnBrk="1" hangingPunct="1">
                  <a:spcBef>
                    <a:spcPct val="0"/>
                  </a:spcBef>
                  <a:buFontTx/>
                  <a:buNone/>
                </a:pPr>
                <a:r>
                  <a:rPr lang="fr-BE" altLang="fr-FR" sz="1000"/>
                  <a:t>(1970-1954) et fait appel à deux facteurs psychiques :  </a:t>
                </a:r>
              </a:p>
              <a:p>
                <a:pPr eaLnBrk="1" hangingPunct="1">
                  <a:spcBef>
                    <a:spcPct val="0"/>
                  </a:spcBef>
                  <a:buFontTx/>
                  <a:buNone/>
                </a:pPr>
                <a:r>
                  <a:rPr lang="fr-BE" altLang="fr-FR" sz="1000"/>
                  <a:t>la réflexion et la conspiration (concours vers </a:t>
                </a:r>
              </a:p>
              <a:p>
                <a:pPr eaLnBrk="1" hangingPunct="1">
                  <a:spcBef>
                    <a:spcPct val="0"/>
                  </a:spcBef>
                  <a:buFontTx/>
                  <a:buNone/>
                </a:pPr>
                <a:r>
                  <a:rPr lang="fr-BE" altLang="fr-FR" sz="1000"/>
                  <a:t>un même effet). </a:t>
                </a:r>
              </a:p>
            </p:txBody>
          </p:sp>
        </p:grpSp>
        <p:sp>
          <p:nvSpPr>
            <p:cNvPr id="5144" name="AutoShape 23"/>
            <p:cNvSpPr>
              <a:spLocks noChangeArrowheads="1"/>
            </p:cNvSpPr>
            <p:nvPr/>
          </p:nvSpPr>
          <p:spPr bwMode="auto">
            <a:xfrm rot="5400000">
              <a:off x="2189" y="221"/>
              <a:ext cx="67" cy="2585"/>
            </a:xfrm>
            <a:prstGeom prst="can">
              <a:avLst>
                <a:gd name="adj" fmla="val 83416"/>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5134" name="Rectangle 25"/>
          <p:cNvSpPr>
            <a:spLocks noChangeArrowheads="1"/>
          </p:cNvSpPr>
          <p:nvPr/>
        </p:nvSpPr>
        <p:spPr bwMode="auto">
          <a:xfrm>
            <a:off x="2051050" y="1052513"/>
            <a:ext cx="5545138"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5135" name="Rectangle 26"/>
          <p:cNvSpPr>
            <a:spLocks noChangeArrowheads="1"/>
          </p:cNvSpPr>
          <p:nvPr/>
        </p:nvSpPr>
        <p:spPr bwMode="auto">
          <a:xfrm>
            <a:off x="2268538" y="1052513"/>
            <a:ext cx="5111750" cy="3671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5136" name="Rectangle 28"/>
          <p:cNvSpPr>
            <a:spLocks noChangeArrowheads="1"/>
          </p:cNvSpPr>
          <p:nvPr/>
        </p:nvSpPr>
        <p:spPr bwMode="auto">
          <a:xfrm>
            <a:off x="3779838" y="2133600"/>
            <a:ext cx="2232025" cy="1749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5137" name="Picture 29"/>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2843213" y="1511300"/>
            <a:ext cx="3816350" cy="1555750"/>
          </a:xfrm>
          <a:noFill/>
          <a:extLst>
            <a:ext uri="{909E8E84-426E-40DD-AFC4-6F175D3DCCD1}">
              <a14:hiddenFill xmlns:a14="http://schemas.microsoft.com/office/drawing/2010/main">
                <a:solidFill>
                  <a:srgbClr val="CC9900"/>
                </a:solidFill>
              </a14:hiddenFill>
            </a:ext>
          </a:extLst>
        </p:spPr>
      </p:pic>
      <p:sp>
        <p:nvSpPr>
          <p:cNvPr id="5138" name="Text Box 30"/>
          <p:cNvSpPr txBox="1">
            <a:spLocks noChangeArrowheads="1"/>
          </p:cNvSpPr>
          <p:nvPr/>
        </p:nvSpPr>
        <p:spPr bwMode="auto">
          <a:xfrm>
            <a:off x="3132138" y="1196975"/>
            <a:ext cx="32400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b="1">
                <a:latin typeface="Arial Narrow" pitchFamily="34" charset="0"/>
              </a:rPr>
              <a:t>Phyytftv ighj iuixasds jnk</a:t>
            </a:r>
          </a:p>
        </p:txBody>
      </p:sp>
      <p:pic>
        <p:nvPicPr>
          <p:cNvPr id="5139" name="Picture 33"/>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r="14772"/>
          <a:stretch>
            <a:fillRect/>
          </a:stretch>
        </p:blipFill>
        <p:spPr>
          <a:xfrm>
            <a:off x="3132138" y="4865688"/>
            <a:ext cx="3810000" cy="920750"/>
          </a:xfrm>
          <a:noFill/>
          <a:extLst>
            <a:ext uri="{909E8E84-426E-40DD-AFC4-6F175D3DCCD1}">
              <a14:hiddenFill xmlns:a14="http://schemas.microsoft.com/office/drawing/2010/main">
                <a:solidFill>
                  <a:srgbClr val="CC9900"/>
                </a:solidFill>
              </a14:hiddenFill>
            </a:ext>
          </a:extLst>
        </p:spPr>
      </p:pic>
      <p:sp>
        <p:nvSpPr>
          <p:cNvPr id="5141" name="Text Box 92"/>
          <p:cNvSpPr txBox="1">
            <a:spLocks noChangeArrowheads="1"/>
          </p:cNvSpPr>
          <p:nvPr/>
        </p:nvSpPr>
        <p:spPr bwMode="auto">
          <a:xfrm>
            <a:off x="185738" y="153988"/>
            <a:ext cx="1704975" cy="461962"/>
          </a:xfrm>
          <a:prstGeom prst="rect">
            <a:avLst/>
          </a:prstGeom>
          <a:solidFill>
            <a:srgbClr val="3366FF"/>
          </a:solidFill>
          <a:ln>
            <a:solidFill>
              <a:schemeClr val="bg2">
                <a:lumMod val="50000"/>
              </a:schemeClr>
            </a:solidFill>
          </a:ln>
          <a:effec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altLang="fr-FR" dirty="0" smtClean="0">
                <a:solidFill>
                  <a:schemeClr val="bg1"/>
                </a:solidFill>
                <a:latin typeface="Arial Narrow" panose="020B0606020202030204" pitchFamily="34" charset="0"/>
              </a:rPr>
              <a:t>1. La visibilité</a:t>
            </a:r>
            <a:endParaRPr lang="en-US" altLang="fr-FR" dirty="0" smtClean="0">
              <a:solidFill>
                <a:schemeClr val="bg1"/>
              </a:solidFill>
              <a:latin typeface="Arial Narrow" panose="020B0606020202030204" pitchFamily="34" charset="0"/>
            </a:endParaRPr>
          </a:p>
        </p:txBody>
      </p:sp>
      <p:sp>
        <p:nvSpPr>
          <p:cNvPr id="2" name="Text Box 31"/>
          <p:cNvSpPr txBox="1">
            <a:spLocks noChangeArrowheads="1"/>
          </p:cNvSpPr>
          <p:nvPr/>
        </p:nvSpPr>
        <p:spPr bwMode="auto">
          <a:xfrm>
            <a:off x="2406650" y="3106738"/>
            <a:ext cx="51117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latin typeface="Arial Narrow" pitchFamily="34" charset="0"/>
              </a:rPr>
              <a:t>Mtfg hybolhbvbol  ùon  lm pm uibiu pmiu poi uiuh r  eee kk ù m,nniio  iionio  oik kjbyvt pop$ô  ôijojpu  poijnioo oihjhiu jnuinjoih iu ijiu oiôù^p poiou  ngyvgv luiu rtedrtc hzytgvxµ o^pnp  pmuikj n piôijhnb pop poiu llmj piup lopiujin  piujn puioip^,x pkjuov ij Mtfg hybolhbvbol  ùon  lm pm uibiu pmiu poi uiuh r  eee kk ù m,nniio. </a:t>
            </a:r>
          </a:p>
        </p:txBody>
      </p:sp>
    </p:spTree>
    <p:extLst>
      <p:ext uri="{BB962C8B-B14F-4D97-AF65-F5344CB8AC3E}">
        <p14:creationId xmlns:p14="http://schemas.microsoft.com/office/powerpoint/2010/main" val="21629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p:bldP spid="16897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23DEF991-AEA3-4C93-8026-4F5015EDB7AE}" type="slidenum">
              <a:rPr lang="fr-FR" altLang="fr-FR" sz="1800" smtClean="0"/>
              <a:pPr eaLnBrk="1" hangingPunct="1">
                <a:spcBef>
                  <a:spcPct val="0"/>
                </a:spcBef>
                <a:buFontTx/>
                <a:buNone/>
              </a:pPr>
              <a:t>117</a:t>
            </a:fld>
            <a:endParaRPr lang="fr-FR" altLang="fr-FR" sz="1800" smtClean="0"/>
          </a:p>
        </p:txBody>
      </p:sp>
      <p:sp>
        <p:nvSpPr>
          <p:cNvPr id="6147"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6149" name="Rectangle 3"/>
          <p:cNvSpPr>
            <a:spLocks noGrp="1" noChangeArrowheads="1"/>
          </p:cNvSpPr>
          <p:nvPr>
            <p:ph type="title" sz="quarter"/>
          </p:nvPr>
        </p:nvSpPr>
        <p:spPr>
          <a:xfrm>
            <a:off x="1987550" y="166688"/>
            <a:ext cx="5940425"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1 : réduire la zone de projection</a:t>
            </a:r>
          </a:p>
        </p:txBody>
      </p:sp>
      <p:pic>
        <p:nvPicPr>
          <p:cNvPr id="2"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r="14772"/>
          <a:stretch>
            <a:fillRect/>
          </a:stretch>
        </p:blipFill>
        <p:spPr>
          <a:xfrm>
            <a:off x="3924300" y="5157788"/>
            <a:ext cx="3810000" cy="920750"/>
          </a:xfrm>
          <a:noFill/>
          <a:extLst>
            <a:ext uri="{909E8E84-426E-40DD-AFC4-6F175D3DCCD1}">
              <a14:hiddenFill xmlns:a14="http://schemas.microsoft.com/office/drawing/2010/main">
                <a:solidFill>
                  <a:srgbClr val="CC9900"/>
                </a:solidFill>
              </a14:hiddenFill>
            </a:ext>
          </a:extLst>
        </p:spPr>
      </p:pic>
      <p:pic>
        <p:nvPicPr>
          <p:cNvPr id="6150" name="Picture 5"/>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84213" y="5229225"/>
            <a:ext cx="2816225" cy="1028700"/>
          </a:xfrm>
          <a:noFill/>
          <a:extLst>
            <a:ext uri="{909E8E84-426E-40DD-AFC4-6F175D3DCCD1}">
              <a14:hiddenFill xmlns:a14="http://schemas.microsoft.com/office/drawing/2010/main">
                <a:solidFill>
                  <a:srgbClr val="CC9900"/>
                </a:solidFill>
              </a14:hiddenFill>
            </a:ext>
          </a:extLst>
        </p:spPr>
      </p:pic>
      <p:sp>
        <p:nvSpPr>
          <p:cNvPr id="6151"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152"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153"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154"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6155" name="Group 11"/>
          <p:cNvGrpSpPr>
            <a:grpSpLocks/>
          </p:cNvGrpSpPr>
          <p:nvPr/>
        </p:nvGrpSpPr>
        <p:grpSpPr bwMode="auto">
          <a:xfrm>
            <a:off x="2051050" y="1052513"/>
            <a:ext cx="5616575" cy="3816350"/>
            <a:chOff x="1292" y="663"/>
            <a:chExt cx="3538" cy="2404"/>
          </a:xfrm>
        </p:grpSpPr>
        <p:sp>
          <p:nvSpPr>
            <p:cNvPr id="6174" name="Rectangle 12"/>
            <p:cNvSpPr>
              <a:spLocks noChangeArrowheads="1"/>
            </p:cNvSpPr>
            <p:nvPr/>
          </p:nvSpPr>
          <p:spPr bwMode="auto">
            <a:xfrm>
              <a:off x="1292" y="663"/>
              <a:ext cx="3538"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617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1162"/>
              <a:ext cx="2400" cy="8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76" name="Text Box 14"/>
            <p:cNvSpPr txBox="1">
              <a:spLocks noChangeArrowheads="1"/>
            </p:cNvSpPr>
            <p:nvPr/>
          </p:nvSpPr>
          <p:spPr bwMode="auto">
            <a:xfrm>
              <a:off x="2018" y="890"/>
              <a:ext cx="20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L’évolution de l’Homme</a:t>
              </a:r>
            </a:p>
          </p:txBody>
        </p:sp>
        <p:sp>
          <p:nvSpPr>
            <p:cNvPr id="6177" name="Text Box 15"/>
            <p:cNvSpPr txBox="1">
              <a:spLocks noChangeArrowheads="1"/>
            </p:cNvSpPr>
            <p:nvPr/>
          </p:nvSpPr>
          <p:spPr bwMode="auto">
            <a:xfrm>
              <a:off x="1655" y="2024"/>
              <a:ext cx="2941"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t>L’expression « Hominisation » apparaît </a:t>
              </a:r>
            </a:p>
            <a:p>
              <a:pPr eaLnBrk="1" hangingPunct="1">
                <a:spcBef>
                  <a:spcPct val="0"/>
                </a:spcBef>
                <a:buFontTx/>
                <a:buNone/>
              </a:pPr>
              <a:r>
                <a:rPr lang="fr-BE" altLang="fr-FR" sz="1600"/>
                <a:t>pour la première fois dans les livres de Pierre Teilhard </a:t>
              </a:r>
            </a:p>
            <a:p>
              <a:pPr eaLnBrk="1" hangingPunct="1">
                <a:spcBef>
                  <a:spcPct val="0"/>
                </a:spcBef>
                <a:buFontTx/>
                <a:buNone/>
              </a:pPr>
              <a:r>
                <a:rPr lang="fr-BE" altLang="fr-FR" sz="1600"/>
                <a:t>de Chardin et du philosophe français Edouard Leroy </a:t>
              </a:r>
            </a:p>
            <a:p>
              <a:pPr eaLnBrk="1" hangingPunct="1">
                <a:spcBef>
                  <a:spcPct val="0"/>
                </a:spcBef>
                <a:buFontTx/>
                <a:buNone/>
              </a:pPr>
              <a:r>
                <a:rPr lang="fr-BE" altLang="fr-FR" sz="1600"/>
                <a:t>(1970-1954) et fait appel à deux facteurs psychiques :  </a:t>
              </a:r>
            </a:p>
            <a:p>
              <a:pPr eaLnBrk="1" hangingPunct="1">
                <a:spcBef>
                  <a:spcPct val="0"/>
                </a:spcBef>
                <a:buFontTx/>
                <a:buNone/>
              </a:pPr>
              <a:r>
                <a:rPr lang="fr-BE" altLang="fr-FR" sz="1600"/>
                <a:t>la réflexion et la conspiration (concours vers </a:t>
              </a:r>
            </a:p>
            <a:p>
              <a:pPr eaLnBrk="1" hangingPunct="1">
                <a:spcBef>
                  <a:spcPct val="0"/>
                </a:spcBef>
                <a:buFontTx/>
                <a:buNone/>
              </a:pPr>
              <a:r>
                <a:rPr lang="fr-BE" altLang="fr-FR" sz="1600"/>
                <a:t>un même effet). </a:t>
              </a:r>
            </a:p>
          </p:txBody>
        </p:sp>
      </p:grpSp>
      <p:grpSp>
        <p:nvGrpSpPr>
          <p:cNvPr id="6156" name="Group 16"/>
          <p:cNvGrpSpPr>
            <a:grpSpLocks/>
          </p:cNvGrpSpPr>
          <p:nvPr/>
        </p:nvGrpSpPr>
        <p:grpSpPr bwMode="auto">
          <a:xfrm>
            <a:off x="2051050" y="1052513"/>
            <a:ext cx="5545138" cy="3816350"/>
            <a:chOff x="521" y="1071"/>
            <a:chExt cx="3493" cy="2404"/>
          </a:xfrm>
        </p:grpSpPr>
        <p:sp>
          <p:nvSpPr>
            <p:cNvPr id="6167" name="Rectangle 17"/>
            <p:cNvSpPr>
              <a:spLocks noChangeArrowheads="1"/>
            </p:cNvSpPr>
            <p:nvPr/>
          </p:nvSpPr>
          <p:spPr bwMode="auto">
            <a:xfrm>
              <a:off x="521" y="1071"/>
              <a:ext cx="3493" cy="24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6168" name="Group 18"/>
            <p:cNvGrpSpPr>
              <a:grpSpLocks/>
            </p:cNvGrpSpPr>
            <p:nvPr/>
          </p:nvGrpSpPr>
          <p:grpSpPr bwMode="auto">
            <a:xfrm>
              <a:off x="1066" y="1480"/>
              <a:ext cx="2313" cy="1556"/>
              <a:chOff x="2580" y="1723"/>
              <a:chExt cx="2325" cy="1406"/>
            </a:xfrm>
          </p:grpSpPr>
          <p:sp>
            <p:nvSpPr>
              <p:cNvPr id="6170" name="Rectangle 19"/>
              <p:cNvSpPr>
                <a:spLocks noChangeArrowheads="1"/>
              </p:cNvSpPr>
              <p:nvPr/>
            </p:nvSpPr>
            <p:spPr bwMode="auto">
              <a:xfrm>
                <a:off x="2580" y="1723"/>
                <a:ext cx="2325" cy="14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6171"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8" y="2015"/>
                <a:ext cx="1577" cy="497"/>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72" name="Text Box 21"/>
              <p:cNvSpPr txBox="1">
                <a:spLocks noChangeArrowheads="1"/>
              </p:cNvSpPr>
              <p:nvPr/>
            </p:nvSpPr>
            <p:spPr bwMode="auto">
              <a:xfrm>
                <a:off x="3061" y="1842"/>
                <a:ext cx="1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t>L’évolution de l’Homme</a:t>
                </a:r>
              </a:p>
            </p:txBody>
          </p:sp>
          <p:sp>
            <p:nvSpPr>
              <p:cNvPr id="6173" name="Text Box 22"/>
              <p:cNvSpPr txBox="1">
                <a:spLocks noChangeArrowheads="1"/>
              </p:cNvSpPr>
              <p:nvPr/>
            </p:nvSpPr>
            <p:spPr bwMode="auto">
              <a:xfrm>
                <a:off x="2835" y="2523"/>
                <a:ext cx="1891"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t>L’expression « Hominisation » apparaît </a:t>
                </a:r>
              </a:p>
              <a:p>
                <a:pPr eaLnBrk="1" hangingPunct="1">
                  <a:spcBef>
                    <a:spcPct val="0"/>
                  </a:spcBef>
                  <a:buFontTx/>
                  <a:buNone/>
                </a:pPr>
                <a:r>
                  <a:rPr lang="fr-BE" altLang="fr-FR" sz="1000"/>
                  <a:t>pour la première fois dans les livres de Pierre Teilhard </a:t>
                </a:r>
              </a:p>
              <a:p>
                <a:pPr eaLnBrk="1" hangingPunct="1">
                  <a:spcBef>
                    <a:spcPct val="0"/>
                  </a:spcBef>
                  <a:buFontTx/>
                  <a:buNone/>
                </a:pPr>
                <a:r>
                  <a:rPr lang="fr-BE" altLang="fr-FR" sz="1000"/>
                  <a:t>de Chardin et du philosophe français Edouard Leroy </a:t>
                </a:r>
              </a:p>
              <a:p>
                <a:pPr eaLnBrk="1" hangingPunct="1">
                  <a:spcBef>
                    <a:spcPct val="0"/>
                  </a:spcBef>
                  <a:buFontTx/>
                  <a:buNone/>
                </a:pPr>
                <a:r>
                  <a:rPr lang="fr-BE" altLang="fr-FR" sz="1000"/>
                  <a:t>(1970-1954) et fait appel à deux facteurs psychiques :  </a:t>
                </a:r>
              </a:p>
              <a:p>
                <a:pPr eaLnBrk="1" hangingPunct="1">
                  <a:spcBef>
                    <a:spcPct val="0"/>
                  </a:spcBef>
                  <a:buFontTx/>
                  <a:buNone/>
                </a:pPr>
                <a:r>
                  <a:rPr lang="fr-BE" altLang="fr-FR" sz="1000"/>
                  <a:t>la réflexion et la conspiration (concours vers </a:t>
                </a:r>
              </a:p>
              <a:p>
                <a:pPr eaLnBrk="1" hangingPunct="1">
                  <a:spcBef>
                    <a:spcPct val="0"/>
                  </a:spcBef>
                  <a:buFontTx/>
                  <a:buNone/>
                </a:pPr>
                <a:r>
                  <a:rPr lang="fr-BE" altLang="fr-FR" sz="1000"/>
                  <a:t>un même effet). </a:t>
                </a:r>
              </a:p>
            </p:txBody>
          </p:sp>
        </p:grpSp>
        <p:sp>
          <p:nvSpPr>
            <p:cNvPr id="6169" name="AutoShape 23"/>
            <p:cNvSpPr>
              <a:spLocks noChangeArrowheads="1"/>
            </p:cNvSpPr>
            <p:nvPr/>
          </p:nvSpPr>
          <p:spPr bwMode="auto">
            <a:xfrm rot="5400000">
              <a:off x="2189" y="221"/>
              <a:ext cx="67" cy="2585"/>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6157" name="Rectangle 24"/>
          <p:cNvSpPr>
            <a:spLocks noChangeArrowheads="1"/>
          </p:cNvSpPr>
          <p:nvPr/>
        </p:nvSpPr>
        <p:spPr bwMode="auto">
          <a:xfrm>
            <a:off x="2051050" y="962025"/>
            <a:ext cx="5545138" cy="3978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6158" name="AutoShape 30"/>
          <p:cNvSpPr>
            <a:spLocks noChangeArrowheads="1"/>
          </p:cNvSpPr>
          <p:nvPr/>
        </p:nvSpPr>
        <p:spPr bwMode="auto">
          <a:xfrm rot="5400000">
            <a:off x="4912519" y="-511968"/>
            <a:ext cx="111125" cy="4103687"/>
          </a:xfrm>
          <a:prstGeom prst="can">
            <a:avLst>
              <a:gd name="adj" fmla="val 79841"/>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pic>
        <p:nvPicPr>
          <p:cNvPr id="6159" name="Picture 3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r="14772"/>
          <a:stretch>
            <a:fillRect/>
          </a:stretch>
        </p:blipFill>
        <p:spPr>
          <a:xfrm>
            <a:off x="3203575" y="4508500"/>
            <a:ext cx="3810000" cy="920750"/>
          </a:xfrm>
          <a:noFill/>
          <a:extLst>
            <a:ext uri="{909E8E84-426E-40DD-AFC4-6F175D3DCCD1}">
              <a14:hiddenFill xmlns:a14="http://schemas.microsoft.com/office/drawing/2010/main">
                <a:solidFill>
                  <a:srgbClr val="CC9900"/>
                </a:solidFill>
              </a14:hiddenFill>
            </a:ext>
          </a:extLst>
        </p:spPr>
      </p:pic>
      <p:sp>
        <p:nvSpPr>
          <p:cNvPr id="173088" name="Text Box 32"/>
          <p:cNvSpPr txBox="1">
            <a:spLocks noChangeArrowheads="1"/>
          </p:cNvSpPr>
          <p:nvPr/>
        </p:nvSpPr>
        <p:spPr bwMode="auto">
          <a:xfrm>
            <a:off x="96838" y="1196975"/>
            <a:ext cx="1774825" cy="2246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525" indent="-9525"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latin typeface="Arial Narrow" pitchFamily="34" charset="0"/>
              </a:rPr>
              <a:t>Peignez le mur dans une autre couleur que le blanc et pour un écran coûtant seulement </a:t>
            </a:r>
          </a:p>
          <a:p>
            <a:pPr eaLnBrk="1" hangingPunct="1">
              <a:spcBef>
                <a:spcPct val="0"/>
              </a:spcBef>
              <a:buFontTx/>
              <a:buNone/>
            </a:pPr>
            <a:r>
              <a:rPr lang="fr-BE" altLang="fr-FR" sz="2000">
                <a:latin typeface="Arial Narrow" pitchFamily="34" charset="0"/>
              </a:rPr>
              <a:t>       1000 €,</a:t>
            </a:r>
          </a:p>
        </p:txBody>
      </p:sp>
      <p:grpSp>
        <p:nvGrpSpPr>
          <p:cNvPr id="173089" name="Group 33"/>
          <p:cNvGrpSpPr>
            <a:grpSpLocks/>
          </p:cNvGrpSpPr>
          <p:nvPr/>
        </p:nvGrpSpPr>
        <p:grpSpPr bwMode="auto">
          <a:xfrm>
            <a:off x="755650" y="5157788"/>
            <a:ext cx="2808288" cy="1223962"/>
            <a:chOff x="476" y="3249"/>
            <a:chExt cx="1769" cy="771"/>
          </a:xfrm>
        </p:grpSpPr>
        <p:sp>
          <p:nvSpPr>
            <p:cNvPr id="6165" name="Line 34"/>
            <p:cNvSpPr>
              <a:spLocks noChangeShapeType="1"/>
            </p:cNvSpPr>
            <p:nvPr/>
          </p:nvSpPr>
          <p:spPr bwMode="auto">
            <a:xfrm>
              <a:off x="703" y="3249"/>
              <a:ext cx="1542" cy="771"/>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166" name="Line 35"/>
            <p:cNvSpPr>
              <a:spLocks noChangeShapeType="1"/>
            </p:cNvSpPr>
            <p:nvPr/>
          </p:nvSpPr>
          <p:spPr bwMode="auto">
            <a:xfrm flipV="1">
              <a:off x="476" y="3294"/>
              <a:ext cx="1406" cy="59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173093" name="Text Box 37"/>
          <p:cNvSpPr txBox="1">
            <a:spLocks noChangeArrowheads="1"/>
          </p:cNvSpPr>
          <p:nvPr/>
        </p:nvSpPr>
        <p:spPr bwMode="auto">
          <a:xfrm>
            <a:off x="77788" y="3524250"/>
            <a:ext cx="1812925" cy="12001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latin typeface="Arial Narrow" pitchFamily="34" charset="0"/>
              </a:rPr>
              <a:t>obtenez </a:t>
            </a:r>
          </a:p>
          <a:p>
            <a:pPr eaLnBrk="1" hangingPunct="1">
              <a:spcBef>
                <a:spcPct val="0"/>
              </a:spcBef>
              <a:buFontTx/>
              <a:buNone/>
            </a:pPr>
            <a:r>
              <a:rPr lang="fr-BE" altLang="fr-FR" sz="2400" b="1">
                <a:solidFill>
                  <a:srgbClr val="FF0000"/>
                </a:solidFill>
                <a:latin typeface="Arial Narrow" pitchFamily="34" charset="0"/>
              </a:rPr>
              <a:t>25%</a:t>
            </a:r>
            <a:r>
              <a:rPr lang="fr-BE" altLang="fr-FR" sz="2400" b="1">
                <a:latin typeface="Arial Narrow" pitchFamily="34" charset="0"/>
              </a:rPr>
              <a:t> de </a:t>
            </a:r>
          </a:p>
          <a:p>
            <a:pPr eaLnBrk="1" hangingPunct="1">
              <a:spcBef>
                <a:spcPct val="0"/>
              </a:spcBef>
              <a:buFontTx/>
              <a:buNone/>
            </a:pPr>
            <a:r>
              <a:rPr lang="fr-BE" altLang="fr-FR" sz="2400" b="1">
                <a:solidFill>
                  <a:srgbClr val="FF0000"/>
                </a:solidFill>
                <a:latin typeface="Arial Narrow" pitchFamily="34" charset="0"/>
              </a:rPr>
              <a:t>non voyants </a:t>
            </a:r>
            <a:r>
              <a:rPr lang="fr-BE" altLang="fr-FR" sz="2400" b="1">
                <a:latin typeface="Arial Narrow" pitchFamily="34" charset="0"/>
              </a:rPr>
              <a:t>!</a:t>
            </a:r>
          </a:p>
        </p:txBody>
      </p:sp>
      <p:sp>
        <p:nvSpPr>
          <p:cNvPr id="173094" name="Line 38"/>
          <p:cNvSpPr>
            <a:spLocks noChangeShapeType="1"/>
          </p:cNvSpPr>
          <p:nvPr/>
        </p:nvSpPr>
        <p:spPr bwMode="auto">
          <a:xfrm>
            <a:off x="1327150" y="4791075"/>
            <a:ext cx="180975" cy="288925"/>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pic>
        <p:nvPicPr>
          <p:cNvPr id="6164"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2600" y="1600200"/>
            <a:ext cx="4103688"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406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0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88" grpId="0" animBg="1"/>
      <p:bldP spid="173093" grpId="0" animBg="1"/>
      <p:bldP spid="17309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FE012CEC-1A47-427B-B3AA-839799370D57}" type="slidenum">
              <a:rPr lang="fr-FR" altLang="fr-FR" sz="1800" smtClean="0"/>
              <a:pPr eaLnBrk="1" hangingPunct="1">
                <a:spcBef>
                  <a:spcPct val="0"/>
                </a:spcBef>
                <a:buFontTx/>
                <a:buNone/>
              </a:pPr>
              <a:t>118</a:t>
            </a:fld>
            <a:endParaRPr lang="fr-FR" altLang="fr-FR" sz="1800" smtClean="0"/>
          </a:p>
        </p:txBody>
      </p:sp>
      <p:sp>
        <p:nvSpPr>
          <p:cNvPr id="7171"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7173" name="Rectangle 3"/>
          <p:cNvSpPr>
            <a:spLocks noGrp="1" noChangeArrowheads="1"/>
          </p:cNvSpPr>
          <p:nvPr>
            <p:ph type="title" sz="quarter"/>
          </p:nvPr>
        </p:nvSpPr>
        <p:spPr>
          <a:xfrm>
            <a:off x="1547813" y="144463"/>
            <a:ext cx="6588125"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1 bis  : réduire la zone de projection</a:t>
            </a:r>
          </a:p>
        </p:txBody>
      </p:sp>
      <p:pic>
        <p:nvPicPr>
          <p:cNvPr id="2"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r="14772"/>
          <a:stretch>
            <a:fillRect/>
          </a:stretch>
        </p:blipFill>
        <p:spPr>
          <a:xfrm>
            <a:off x="4117975" y="5445125"/>
            <a:ext cx="3810000" cy="920750"/>
          </a:xfrm>
          <a:noFill/>
          <a:extLst>
            <a:ext uri="{909E8E84-426E-40DD-AFC4-6F175D3DCCD1}">
              <a14:hiddenFill xmlns:a14="http://schemas.microsoft.com/office/drawing/2010/main">
                <a:solidFill>
                  <a:srgbClr val="CC9900"/>
                </a:solidFill>
              </a14:hiddenFill>
            </a:ext>
          </a:extLst>
        </p:spPr>
      </p:pic>
      <p:pic>
        <p:nvPicPr>
          <p:cNvPr id="7174" name="Picture 5"/>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65163" y="5556250"/>
            <a:ext cx="2816225" cy="1028700"/>
          </a:xfrm>
          <a:noFill/>
          <a:extLst>
            <a:ext uri="{909E8E84-426E-40DD-AFC4-6F175D3DCCD1}">
              <a14:hiddenFill xmlns:a14="http://schemas.microsoft.com/office/drawing/2010/main">
                <a:solidFill>
                  <a:srgbClr val="CC9900"/>
                </a:solidFill>
              </a14:hiddenFill>
            </a:ext>
          </a:extLst>
        </p:spPr>
      </p:pic>
      <p:sp>
        <p:nvSpPr>
          <p:cNvPr id="7175"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176"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177"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178"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7179" name="Group 11"/>
          <p:cNvGrpSpPr>
            <a:grpSpLocks/>
          </p:cNvGrpSpPr>
          <p:nvPr/>
        </p:nvGrpSpPr>
        <p:grpSpPr bwMode="auto">
          <a:xfrm>
            <a:off x="2051050" y="1052513"/>
            <a:ext cx="5616575" cy="3816350"/>
            <a:chOff x="1292" y="663"/>
            <a:chExt cx="3538" cy="2404"/>
          </a:xfrm>
        </p:grpSpPr>
        <p:sp>
          <p:nvSpPr>
            <p:cNvPr id="7204" name="Rectangle 12"/>
            <p:cNvSpPr>
              <a:spLocks noChangeArrowheads="1"/>
            </p:cNvSpPr>
            <p:nvPr/>
          </p:nvSpPr>
          <p:spPr bwMode="auto">
            <a:xfrm>
              <a:off x="1292" y="663"/>
              <a:ext cx="3538"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720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1162"/>
              <a:ext cx="2400" cy="8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6" name="Text Box 14"/>
            <p:cNvSpPr txBox="1">
              <a:spLocks noChangeArrowheads="1"/>
            </p:cNvSpPr>
            <p:nvPr/>
          </p:nvSpPr>
          <p:spPr bwMode="auto">
            <a:xfrm>
              <a:off x="2018" y="890"/>
              <a:ext cx="20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L’évolution de l’Homme</a:t>
              </a:r>
            </a:p>
          </p:txBody>
        </p:sp>
        <p:sp>
          <p:nvSpPr>
            <p:cNvPr id="7207" name="Text Box 15"/>
            <p:cNvSpPr txBox="1">
              <a:spLocks noChangeArrowheads="1"/>
            </p:cNvSpPr>
            <p:nvPr/>
          </p:nvSpPr>
          <p:spPr bwMode="auto">
            <a:xfrm>
              <a:off x="1655" y="2024"/>
              <a:ext cx="2941"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t>L’expression « Hominisation » apparaît </a:t>
              </a:r>
            </a:p>
            <a:p>
              <a:pPr eaLnBrk="1" hangingPunct="1">
                <a:spcBef>
                  <a:spcPct val="0"/>
                </a:spcBef>
                <a:buFontTx/>
                <a:buNone/>
              </a:pPr>
              <a:r>
                <a:rPr lang="fr-BE" altLang="fr-FR" sz="1600"/>
                <a:t>pour la première fois dans les livres de Pierre Teilhard </a:t>
              </a:r>
            </a:p>
            <a:p>
              <a:pPr eaLnBrk="1" hangingPunct="1">
                <a:spcBef>
                  <a:spcPct val="0"/>
                </a:spcBef>
                <a:buFontTx/>
                <a:buNone/>
              </a:pPr>
              <a:r>
                <a:rPr lang="fr-BE" altLang="fr-FR" sz="1600"/>
                <a:t>de Chardin et du philosophe français Edouard Leroy </a:t>
              </a:r>
            </a:p>
            <a:p>
              <a:pPr eaLnBrk="1" hangingPunct="1">
                <a:spcBef>
                  <a:spcPct val="0"/>
                </a:spcBef>
                <a:buFontTx/>
                <a:buNone/>
              </a:pPr>
              <a:r>
                <a:rPr lang="fr-BE" altLang="fr-FR" sz="1600"/>
                <a:t>(1970-1954) et fait appel à deux facteurs psychiques :  </a:t>
              </a:r>
            </a:p>
            <a:p>
              <a:pPr eaLnBrk="1" hangingPunct="1">
                <a:spcBef>
                  <a:spcPct val="0"/>
                </a:spcBef>
                <a:buFontTx/>
                <a:buNone/>
              </a:pPr>
              <a:r>
                <a:rPr lang="fr-BE" altLang="fr-FR" sz="1600"/>
                <a:t>la réflexion et la conspiration (concours vers </a:t>
              </a:r>
            </a:p>
            <a:p>
              <a:pPr eaLnBrk="1" hangingPunct="1">
                <a:spcBef>
                  <a:spcPct val="0"/>
                </a:spcBef>
                <a:buFontTx/>
                <a:buNone/>
              </a:pPr>
              <a:r>
                <a:rPr lang="fr-BE" altLang="fr-FR" sz="1600"/>
                <a:t>un même effet). </a:t>
              </a:r>
            </a:p>
          </p:txBody>
        </p:sp>
      </p:grpSp>
      <p:grpSp>
        <p:nvGrpSpPr>
          <p:cNvPr id="7180" name="Group 16"/>
          <p:cNvGrpSpPr>
            <a:grpSpLocks/>
          </p:cNvGrpSpPr>
          <p:nvPr/>
        </p:nvGrpSpPr>
        <p:grpSpPr bwMode="auto">
          <a:xfrm>
            <a:off x="2051050" y="1052513"/>
            <a:ext cx="5545138" cy="3816350"/>
            <a:chOff x="521" y="1071"/>
            <a:chExt cx="3493" cy="2404"/>
          </a:xfrm>
        </p:grpSpPr>
        <p:sp>
          <p:nvSpPr>
            <p:cNvPr id="7197" name="Rectangle 17"/>
            <p:cNvSpPr>
              <a:spLocks noChangeArrowheads="1"/>
            </p:cNvSpPr>
            <p:nvPr/>
          </p:nvSpPr>
          <p:spPr bwMode="auto">
            <a:xfrm>
              <a:off x="521" y="1071"/>
              <a:ext cx="3493" cy="24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7198" name="Group 18"/>
            <p:cNvGrpSpPr>
              <a:grpSpLocks/>
            </p:cNvGrpSpPr>
            <p:nvPr/>
          </p:nvGrpSpPr>
          <p:grpSpPr bwMode="auto">
            <a:xfrm>
              <a:off x="1066" y="1480"/>
              <a:ext cx="2313" cy="1556"/>
              <a:chOff x="2580" y="1723"/>
              <a:chExt cx="2325" cy="1406"/>
            </a:xfrm>
          </p:grpSpPr>
          <p:sp>
            <p:nvSpPr>
              <p:cNvPr id="7200" name="Rectangle 19"/>
              <p:cNvSpPr>
                <a:spLocks noChangeArrowheads="1"/>
              </p:cNvSpPr>
              <p:nvPr/>
            </p:nvSpPr>
            <p:spPr bwMode="auto">
              <a:xfrm>
                <a:off x="2580" y="1723"/>
                <a:ext cx="2325" cy="14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7201"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8" y="2015"/>
                <a:ext cx="1577" cy="497"/>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2" name="Text Box 21"/>
              <p:cNvSpPr txBox="1">
                <a:spLocks noChangeArrowheads="1"/>
              </p:cNvSpPr>
              <p:nvPr/>
            </p:nvSpPr>
            <p:spPr bwMode="auto">
              <a:xfrm>
                <a:off x="3061" y="1842"/>
                <a:ext cx="1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t>L’évolution de l’Homme</a:t>
                </a:r>
              </a:p>
            </p:txBody>
          </p:sp>
          <p:sp>
            <p:nvSpPr>
              <p:cNvPr id="7203" name="Text Box 22"/>
              <p:cNvSpPr txBox="1">
                <a:spLocks noChangeArrowheads="1"/>
              </p:cNvSpPr>
              <p:nvPr/>
            </p:nvSpPr>
            <p:spPr bwMode="auto">
              <a:xfrm>
                <a:off x="2835" y="2523"/>
                <a:ext cx="1891"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t>L’expression « Hominisation » apparaît </a:t>
                </a:r>
              </a:p>
              <a:p>
                <a:pPr eaLnBrk="1" hangingPunct="1">
                  <a:spcBef>
                    <a:spcPct val="0"/>
                  </a:spcBef>
                  <a:buFontTx/>
                  <a:buNone/>
                </a:pPr>
                <a:r>
                  <a:rPr lang="fr-BE" altLang="fr-FR" sz="1000"/>
                  <a:t>pour la première fois dans les livres de Pierre Teilhard </a:t>
                </a:r>
              </a:p>
              <a:p>
                <a:pPr eaLnBrk="1" hangingPunct="1">
                  <a:spcBef>
                    <a:spcPct val="0"/>
                  </a:spcBef>
                  <a:buFontTx/>
                  <a:buNone/>
                </a:pPr>
                <a:r>
                  <a:rPr lang="fr-BE" altLang="fr-FR" sz="1000"/>
                  <a:t>de Chardin et du philosophe français Edouard Leroy </a:t>
                </a:r>
              </a:p>
              <a:p>
                <a:pPr eaLnBrk="1" hangingPunct="1">
                  <a:spcBef>
                    <a:spcPct val="0"/>
                  </a:spcBef>
                  <a:buFontTx/>
                  <a:buNone/>
                </a:pPr>
                <a:r>
                  <a:rPr lang="fr-BE" altLang="fr-FR" sz="1000"/>
                  <a:t>(1970-1954) et fait appel à deux facteurs psychiques :  </a:t>
                </a:r>
              </a:p>
              <a:p>
                <a:pPr eaLnBrk="1" hangingPunct="1">
                  <a:spcBef>
                    <a:spcPct val="0"/>
                  </a:spcBef>
                  <a:buFontTx/>
                  <a:buNone/>
                </a:pPr>
                <a:r>
                  <a:rPr lang="fr-BE" altLang="fr-FR" sz="1000"/>
                  <a:t>la réflexion et la conspiration (concours vers </a:t>
                </a:r>
              </a:p>
              <a:p>
                <a:pPr eaLnBrk="1" hangingPunct="1">
                  <a:spcBef>
                    <a:spcPct val="0"/>
                  </a:spcBef>
                  <a:buFontTx/>
                  <a:buNone/>
                </a:pPr>
                <a:r>
                  <a:rPr lang="fr-BE" altLang="fr-FR" sz="1000"/>
                  <a:t>un même effet). </a:t>
                </a:r>
              </a:p>
            </p:txBody>
          </p:sp>
        </p:grpSp>
        <p:sp>
          <p:nvSpPr>
            <p:cNvPr id="7199" name="AutoShape 23"/>
            <p:cNvSpPr>
              <a:spLocks noChangeArrowheads="1"/>
            </p:cNvSpPr>
            <p:nvPr/>
          </p:nvSpPr>
          <p:spPr bwMode="auto">
            <a:xfrm rot="5400000">
              <a:off x="2189" y="221"/>
              <a:ext cx="67" cy="2585"/>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7181" name="Group 24"/>
          <p:cNvGrpSpPr>
            <a:grpSpLocks/>
          </p:cNvGrpSpPr>
          <p:nvPr/>
        </p:nvGrpSpPr>
        <p:grpSpPr bwMode="auto">
          <a:xfrm>
            <a:off x="2051050" y="1052513"/>
            <a:ext cx="5545138" cy="3816350"/>
            <a:chOff x="1292" y="663"/>
            <a:chExt cx="3493" cy="2404"/>
          </a:xfrm>
        </p:grpSpPr>
        <p:sp>
          <p:nvSpPr>
            <p:cNvPr id="7193" name="Rectangle 25"/>
            <p:cNvSpPr>
              <a:spLocks noChangeArrowheads="1"/>
            </p:cNvSpPr>
            <p:nvPr/>
          </p:nvSpPr>
          <p:spPr bwMode="auto">
            <a:xfrm>
              <a:off x="1292" y="663"/>
              <a:ext cx="3493" cy="24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7194" name="Rectangle 26"/>
            <p:cNvSpPr>
              <a:spLocks noChangeArrowheads="1"/>
            </p:cNvSpPr>
            <p:nvPr/>
          </p:nvSpPr>
          <p:spPr bwMode="auto">
            <a:xfrm>
              <a:off x="1882" y="1117"/>
              <a:ext cx="2472" cy="149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7195" name="Rectangle 28"/>
            <p:cNvSpPr>
              <a:spLocks noChangeArrowheads="1"/>
            </p:cNvSpPr>
            <p:nvPr/>
          </p:nvSpPr>
          <p:spPr bwMode="auto">
            <a:xfrm>
              <a:off x="2381" y="1344"/>
              <a:ext cx="1406" cy="10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sp>
          <p:nvSpPr>
            <p:cNvPr id="7196" name="AutoShape 32"/>
            <p:cNvSpPr>
              <a:spLocks noChangeArrowheads="1"/>
            </p:cNvSpPr>
            <p:nvPr/>
          </p:nvSpPr>
          <p:spPr bwMode="auto">
            <a:xfrm rot="5400000">
              <a:off x="3096" y="-188"/>
              <a:ext cx="67" cy="2585"/>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pic>
        <p:nvPicPr>
          <p:cNvPr id="7182" name="Picture 33"/>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r="14772"/>
          <a:stretch>
            <a:fillRect/>
          </a:stretch>
        </p:blipFill>
        <p:spPr>
          <a:xfrm>
            <a:off x="3317875" y="4697413"/>
            <a:ext cx="3810000" cy="920750"/>
          </a:xfrm>
          <a:noFill/>
          <a:extLst>
            <a:ext uri="{909E8E84-426E-40DD-AFC4-6F175D3DCCD1}">
              <a14:hiddenFill xmlns:a14="http://schemas.microsoft.com/office/drawing/2010/main">
                <a:solidFill>
                  <a:srgbClr val="CC9900"/>
                </a:solidFill>
              </a14:hiddenFill>
            </a:ext>
          </a:extLst>
        </p:spPr>
      </p:pic>
      <p:grpSp>
        <p:nvGrpSpPr>
          <p:cNvPr id="7183" name="Group 35"/>
          <p:cNvGrpSpPr>
            <a:grpSpLocks/>
          </p:cNvGrpSpPr>
          <p:nvPr/>
        </p:nvGrpSpPr>
        <p:grpSpPr bwMode="auto">
          <a:xfrm>
            <a:off x="646113" y="5448300"/>
            <a:ext cx="2809875" cy="1223963"/>
            <a:chOff x="476" y="3249"/>
            <a:chExt cx="1769" cy="771"/>
          </a:xfrm>
        </p:grpSpPr>
        <p:sp>
          <p:nvSpPr>
            <p:cNvPr id="7191" name="Line 36"/>
            <p:cNvSpPr>
              <a:spLocks noChangeShapeType="1"/>
            </p:cNvSpPr>
            <p:nvPr/>
          </p:nvSpPr>
          <p:spPr bwMode="auto">
            <a:xfrm>
              <a:off x="703" y="3249"/>
              <a:ext cx="1542" cy="771"/>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192" name="Line 37"/>
            <p:cNvSpPr>
              <a:spLocks noChangeShapeType="1"/>
            </p:cNvSpPr>
            <p:nvPr/>
          </p:nvSpPr>
          <p:spPr bwMode="auto">
            <a:xfrm flipV="1">
              <a:off x="476" y="3294"/>
              <a:ext cx="1406" cy="59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171046" name="Text Box 38"/>
          <p:cNvSpPr txBox="1">
            <a:spLocks noChangeArrowheads="1"/>
          </p:cNvSpPr>
          <p:nvPr/>
        </p:nvSpPr>
        <p:spPr bwMode="auto">
          <a:xfrm>
            <a:off x="120650" y="827088"/>
            <a:ext cx="1493838" cy="2676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Encore </a:t>
            </a:r>
          </a:p>
          <a:p>
            <a:pPr eaLnBrk="1" hangingPunct="1">
              <a:spcBef>
                <a:spcPct val="0"/>
              </a:spcBef>
              <a:buFontTx/>
              <a:buNone/>
            </a:pPr>
            <a:r>
              <a:rPr lang="fr-BE" altLang="fr-FR" sz="2400">
                <a:latin typeface="Arial Narrow" pitchFamily="34" charset="0"/>
              </a:rPr>
              <a:t>M-yeux : </a:t>
            </a:r>
          </a:p>
          <a:p>
            <a:pPr eaLnBrk="1" hangingPunct="1">
              <a:spcBef>
                <a:spcPct val="0"/>
              </a:spcBef>
              <a:buFontTx/>
              <a:buNone/>
            </a:pPr>
            <a:r>
              <a:rPr lang="fr-BE" altLang="fr-FR" sz="2400">
                <a:latin typeface="Arial Narrow" pitchFamily="34" charset="0"/>
              </a:rPr>
              <a:t>Projetez </a:t>
            </a:r>
          </a:p>
          <a:p>
            <a:pPr eaLnBrk="1" hangingPunct="1">
              <a:spcBef>
                <a:spcPct val="0"/>
              </a:spcBef>
              <a:buFontTx/>
              <a:buNone/>
            </a:pPr>
            <a:r>
              <a:rPr lang="fr-BE" altLang="fr-FR" sz="2400">
                <a:latin typeface="Arial Narrow" pitchFamily="34" charset="0"/>
              </a:rPr>
              <a:t>sur une</a:t>
            </a:r>
          </a:p>
          <a:p>
            <a:pPr eaLnBrk="1" hangingPunct="1">
              <a:spcBef>
                <a:spcPct val="0"/>
              </a:spcBef>
              <a:buFontTx/>
              <a:buNone/>
            </a:pPr>
            <a:r>
              <a:rPr lang="fr-BE" altLang="fr-FR" sz="2400">
                <a:latin typeface="Arial Narrow" pitchFamily="34" charset="0"/>
              </a:rPr>
              <a:t>partie de </a:t>
            </a:r>
          </a:p>
          <a:p>
            <a:pPr eaLnBrk="1" hangingPunct="1">
              <a:spcBef>
                <a:spcPct val="0"/>
              </a:spcBef>
              <a:buFontTx/>
              <a:buNone/>
            </a:pPr>
            <a:r>
              <a:rPr lang="fr-BE" altLang="fr-FR" sz="2400">
                <a:latin typeface="Arial Narrow" pitchFamily="34" charset="0"/>
              </a:rPr>
              <a:t>l’écran  </a:t>
            </a:r>
          </a:p>
          <a:p>
            <a:pPr eaLnBrk="1" hangingPunct="1">
              <a:spcBef>
                <a:spcPct val="0"/>
              </a:spcBef>
              <a:buFontTx/>
              <a:buNone/>
            </a:pPr>
            <a:r>
              <a:rPr lang="fr-BE" altLang="fr-FR" sz="2400">
                <a:latin typeface="Arial Narrow" pitchFamily="34" charset="0"/>
              </a:rPr>
              <a:t>seulement !</a:t>
            </a:r>
          </a:p>
        </p:txBody>
      </p:sp>
      <p:sp>
        <p:nvSpPr>
          <p:cNvPr id="171047" name="Line 39"/>
          <p:cNvSpPr>
            <a:spLocks noChangeShapeType="1"/>
          </p:cNvSpPr>
          <p:nvPr/>
        </p:nvSpPr>
        <p:spPr bwMode="auto">
          <a:xfrm flipV="1">
            <a:off x="4535488" y="5589588"/>
            <a:ext cx="3240087" cy="863600"/>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71048" name="Line 40"/>
          <p:cNvSpPr>
            <a:spLocks noChangeShapeType="1"/>
          </p:cNvSpPr>
          <p:nvPr/>
        </p:nvSpPr>
        <p:spPr bwMode="auto">
          <a:xfrm>
            <a:off x="4770438" y="5691188"/>
            <a:ext cx="3313112" cy="936625"/>
          </a:xfrm>
          <a:prstGeom prst="line">
            <a:avLst/>
          </a:prstGeom>
          <a:noFill/>
          <a:ln w="476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7187" name="Rectangle 41"/>
          <p:cNvSpPr>
            <a:spLocks noChangeArrowheads="1"/>
          </p:cNvSpPr>
          <p:nvPr/>
        </p:nvSpPr>
        <p:spPr bwMode="auto">
          <a:xfrm>
            <a:off x="3779838" y="2276475"/>
            <a:ext cx="2160587" cy="1584325"/>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71085" name="Text Box 77"/>
          <p:cNvSpPr txBox="1">
            <a:spLocks noChangeArrowheads="1"/>
          </p:cNvSpPr>
          <p:nvPr/>
        </p:nvSpPr>
        <p:spPr bwMode="auto">
          <a:xfrm>
            <a:off x="120650" y="3613150"/>
            <a:ext cx="1762125" cy="8318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rgbClr val="FF0000"/>
                </a:solidFill>
                <a:latin typeface="Arial Narrow" pitchFamily="34" charset="0"/>
              </a:rPr>
              <a:t>50% de </a:t>
            </a:r>
          </a:p>
          <a:p>
            <a:pPr eaLnBrk="1" hangingPunct="1">
              <a:spcBef>
                <a:spcPct val="0"/>
              </a:spcBef>
              <a:buFontTx/>
              <a:buNone/>
            </a:pPr>
            <a:r>
              <a:rPr lang="fr-BE" altLang="fr-FR" sz="2400">
                <a:solidFill>
                  <a:srgbClr val="FF0000"/>
                </a:solidFill>
                <a:latin typeface="Arial Narrow" pitchFamily="34" charset="0"/>
              </a:rPr>
              <a:t>Non Voyants </a:t>
            </a:r>
            <a:endParaRPr lang="fr-BE" altLang="fr-FR" sz="2400">
              <a:latin typeface="Arial Narrow" pitchFamily="34" charset="0"/>
            </a:endParaRPr>
          </a:p>
        </p:txBody>
      </p:sp>
      <p:sp>
        <p:nvSpPr>
          <p:cNvPr id="171086" name="Line 78"/>
          <p:cNvSpPr>
            <a:spLocks noChangeShapeType="1"/>
          </p:cNvSpPr>
          <p:nvPr/>
        </p:nvSpPr>
        <p:spPr bwMode="auto">
          <a:xfrm>
            <a:off x="1366838" y="4583113"/>
            <a:ext cx="1152525" cy="9366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pic>
        <p:nvPicPr>
          <p:cNvPr id="7190" name="Picture 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300" y="2359025"/>
            <a:ext cx="2024063"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342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0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10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10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46" grpId="0" animBg="1"/>
      <p:bldP spid="171047" grpId="0" animBg="1"/>
      <p:bldP spid="171048" grpId="0" animBg="1"/>
      <p:bldP spid="171085" grpId="0" animBg="1"/>
      <p:bldP spid="17108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BFE74714-DDA3-410E-B40F-80A55212C813}" type="slidenum">
              <a:rPr lang="fr-FR" altLang="fr-FR" sz="1800" smtClean="0"/>
              <a:pPr eaLnBrk="1" hangingPunct="1">
                <a:spcBef>
                  <a:spcPct val="0"/>
                </a:spcBef>
                <a:buFontTx/>
                <a:buNone/>
              </a:pPr>
              <a:t>119</a:t>
            </a:fld>
            <a:endParaRPr lang="fr-FR" altLang="fr-FR" sz="1800" smtClean="0"/>
          </a:p>
        </p:txBody>
      </p:sp>
      <p:sp>
        <p:nvSpPr>
          <p:cNvPr id="8195"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197" name="Rectangle 3"/>
          <p:cNvSpPr>
            <a:spLocks noGrp="1" noChangeArrowheads="1"/>
          </p:cNvSpPr>
          <p:nvPr>
            <p:ph type="title" sz="quarter"/>
          </p:nvPr>
        </p:nvSpPr>
        <p:spPr>
          <a:xfrm>
            <a:off x="1692275" y="238125"/>
            <a:ext cx="6443663"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1 ter  : réduire la zone de projection</a:t>
            </a:r>
          </a:p>
        </p:txBody>
      </p:sp>
      <p:pic>
        <p:nvPicPr>
          <p:cNvPr id="2"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r="14772"/>
          <a:stretch>
            <a:fillRect/>
          </a:stretch>
        </p:blipFill>
        <p:spPr>
          <a:xfrm>
            <a:off x="3924300" y="5157788"/>
            <a:ext cx="3810000" cy="920750"/>
          </a:xfrm>
          <a:noFill/>
          <a:extLst>
            <a:ext uri="{909E8E84-426E-40DD-AFC4-6F175D3DCCD1}">
              <a14:hiddenFill xmlns:a14="http://schemas.microsoft.com/office/drawing/2010/main">
                <a:solidFill>
                  <a:srgbClr val="CC9900"/>
                </a:solidFill>
              </a14:hiddenFill>
            </a:ext>
          </a:extLst>
        </p:spPr>
      </p:pic>
      <p:pic>
        <p:nvPicPr>
          <p:cNvPr id="8198" name="Picture 5"/>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84213" y="5229225"/>
            <a:ext cx="2816225" cy="1028700"/>
          </a:xfrm>
          <a:noFill/>
          <a:extLst>
            <a:ext uri="{909E8E84-426E-40DD-AFC4-6F175D3DCCD1}">
              <a14:hiddenFill xmlns:a14="http://schemas.microsoft.com/office/drawing/2010/main">
                <a:solidFill>
                  <a:srgbClr val="CC9900"/>
                </a:solidFill>
              </a14:hiddenFill>
            </a:ext>
          </a:extLst>
        </p:spPr>
      </p:pic>
      <p:sp>
        <p:nvSpPr>
          <p:cNvPr id="8199"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0"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1"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2"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8203" name="Group 10"/>
          <p:cNvGrpSpPr>
            <a:grpSpLocks/>
          </p:cNvGrpSpPr>
          <p:nvPr/>
        </p:nvGrpSpPr>
        <p:grpSpPr bwMode="auto">
          <a:xfrm>
            <a:off x="2051050" y="1052513"/>
            <a:ext cx="5616575" cy="3816350"/>
            <a:chOff x="1292" y="663"/>
            <a:chExt cx="3538" cy="2404"/>
          </a:xfrm>
        </p:grpSpPr>
        <p:sp>
          <p:nvSpPr>
            <p:cNvPr id="8245" name="Rectangle 11"/>
            <p:cNvSpPr>
              <a:spLocks noChangeArrowheads="1"/>
            </p:cNvSpPr>
            <p:nvPr/>
          </p:nvSpPr>
          <p:spPr bwMode="auto">
            <a:xfrm>
              <a:off x="1292" y="663"/>
              <a:ext cx="3538"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824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1162"/>
              <a:ext cx="2400" cy="8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47" name="Text Box 13"/>
            <p:cNvSpPr txBox="1">
              <a:spLocks noChangeArrowheads="1"/>
            </p:cNvSpPr>
            <p:nvPr/>
          </p:nvSpPr>
          <p:spPr bwMode="auto">
            <a:xfrm>
              <a:off x="2018" y="890"/>
              <a:ext cx="20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L’évolution de l’Homme</a:t>
              </a:r>
            </a:p>
          </p:txBody>
        </p:sp>
        <p:sp>
          <p:nvSpPr>
            <p:cNvPr id="8248" name="Text Box 14"/>
            <p:cNvSpPr txBox="1">
              <a:spLocks noChangeArrowheads="1"/>
            </p:cNvSpPr>
            <p:nvPr/>
          </p:nvSpPr>
          <p:spPr bwMode="auto">
            <a:xfrm>
              <a:off x="1655" y="2024"/>
              <a:ext cx="2941"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t>L’expression « Hominisation » apparaît </a:t>
              </a:r>
            </a:p>
            <a:p>
              <a:pPr eaLnBrk="1" hangingPunct="1">
                <a:spcBef>
                  <a:spcPct val="0"/>
                </a:spcBef>
                <a:buFontTx/>
                <a:buNone/>
              </a:pPr>
              <a:r>
                <a:rPr lang="fr-BE" altLang="fr-FR" sz="1600"/>
                <a:t>pour la première fois dans les livres de Pierre Teilhard </a:t>
              </a:r>
            </a:p>
            <a:p>
              <a:pPr eaLnBrk="1" hangingPunct="1">
                <a:spcBef>
                  <a:spcPct val="0"/>
                </a:spcBef>
                <a:buFontTx/>
                <a:buNone/>
              </a:pPr>
              <a:r>
                <a:rPr lang="fr-BE" altLang="fr-FR" sz="1600"/>
                <a:t>de Chardin et du philosophe français Edouard Leroy </a:t>
              </a:r>
            </a:p>
            <a:p>
              <a:pPr eaLnBrk="1" hangingPunct="1">
                <a:spcBef>
                  <a:spcPct val="0"/>
                </a:spcBef>
                <a:buFontTx/>
                <a:buNone/>
              </a:pPr>
              <a:r>
                <a:rPr lang="fr-BE" altLang="fr-FR" sz="1600"/>
                <a:t>(1970-1954) et fait appel à deux facteurs psychiques :  </a:t>
              </a:r>
            </a:p>
            <a:p>
              <a:pPr eaLnBrk="1" hangingPunct="1">
                <a:spcBef>
                  <a:spcPct val="0"/>
                </a:spcBef>
                <a:buFontTx/>
                <a:buNone/>
              </a:pPr>
              <a:r>
                <a:rPr lang="fr-BE" altLang="fr-FR" sz="1600"/>
                <a:t>la réflexion et la conspiration (concours vers </a:t>
              </a:r>
            </a:p>
            <a:p>
              <a:pPr eaLnBrk="1" hangingPunct="1">
                <a:spcBef>
                  <a:spcPct val="0"/>
                </a:spcBef>
                <a:buFontTx/>
                <a:buNone/>
              </a:pPr>
              <a:r>
                <a:rPr lang="fr-BE" altLang="fr-FR" sz="1600"/>
                <a:t>un même effet). </a:t>
              </a:r>
            </a:p>
          </p:txBody>
        </p:sp>
      </p:grpSp>
      <p:grpSp>
        <p:nvGrpSpPr>
          <p:cNvPr id="8204" name="Group 15"/>
          <p:cNvGrpSpPr>
            <a:grpSpLocks/>
          </p:cNvGrpSpPr>
          <p:nvPr/>
        </p:nvGrpSpPr>
        <p:grpSpPr bwMode="auto">
          <a:xfrm>
            <a:off x="2051050" y="1052513"/>
            <a:ext cx="5545138" cy="3816350"/>
            <a:chOff x="521" y="1071"/>
            <a:chExt cx="3493" cy="2404"/>
          </a:xfrm>
        </p:grpSpPr>
        <p:sp>
          <p:nvSpPr>
            <p:cNvPr id="8238" name="Rectangle 16"/>
            <p:cNvSpPr>
              <a:spLocks noChangeArrowheads="1"/>
            </p:cNvSpPr>
            <p:nvPr/>
          </p:nvSpPr>
          <p:spPr bwMode="auto">
            <a:xfrm>
              <a:off x="521" y="1071"/>
              <a:ext cx="3493" cy="24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8239" name="Group 17"/>
            <p:cNvGrpSpPr>
              <a:grpSpLocks/>
            </p:cNvGrpSpPr>
            <p:nvPr/>
          </p:nvGrpSpPr>
          <p:grpSpPr bwMode="auto">
            <a:xfrm>
              <a:off x="1066" y="1480"/>
              <a:ext cx="2313" cy="1556"/>
              <a:chOff x="2580" y="1723"/>
              <a:chExt cx="2325" cy="1406"/>
            </a:xfrm>
          </p:grpSpPr>
          <p:sp>
            <p:nvSpPr>
              <p:cNvPr id="8241" name="Rectangle 18"/>
              <p:cNvSpPr>
                <a:spLocks noChangeArrowheads="1"/>
              </p:cNvSpPr>
              <p:nvPr/>
            </p:nvSpPr>
            <p:spPr bwMode="auto">
              <a:xfrm>
                <a:off x="2580" y="1723"/>
                <a:ext cx="2325" cy="14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8242"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8" y="2015"/>
                <a:ext cx="1577" cy="497"/>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43" name="Text Box 20"/>
              <p:cNvSpPr txBox="1">
                <a:spLocks noChangeArrowheads="1"/>
              </p:cNvSpPr>
              <p:nvPr/>
            </p:nvSpPr>
            <p:spPr bwMode="auto">
              <a:xfrm>
                <a:off x="3061" y="1842"/>
                <a:ext cx="1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t>L’évolution de l’Homme</a:t>
                </a:r>
              </a:p>
            </p:txBody>
          </p:sp>
          <p:sp>
            <p:nvSpPr>
              <p:cNvPr id="8244" name="Text Box 21"/>
              <p:cNvSpPr txBox="1">
                <a:spLocks noChangeArrowheads="1"/>
              </p:cNvSpPr>
              <p:nvPr/>
            </p:nvSpPr>
            <p:spPr bwMode="auto">
              <a:xfrm>
                <a:off x="2835" y="2523"/>
                <a:ext cx="1891"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t>L’expression « Hominisation » apparaît </a:t>
                </a:r>
              </a:p>
              <a:p>
                <a:pPr eaLnBrk="1" hangingPunct="1">
                  <a:spcBef>
                    <a:spcPct val="0"/>
                  </a:spcBef>
                  <a:buFontTx/>
                  <a:buNone/>
                </a:pPr>
                <a:r>
                  <a:rPr lang="fr-BE" altLang="fr-FR" sz="1000"/>
                  <a:t>pour la première fois dans les livres de Pierre Teilhard </a:t>
                </a:r>
              </a:p>
              <a:p>
                <a:pPr eaLnBrk="1" hangingPunct="1">
                  <a:spcBef>
                    <a:spcPct val="0"/>
                  </a:spcBef>
                  <a:buFontTx/>
                  <a:buNone/>
                </a:pPr>
                <a:r>
                  <a:rPr lang="fr-BE" altLang="fr-FR" sz="1000"/>
                  <a:t>de Chardin et du philosophe français Edouard Leroy </a:t>
                </a:r>
              </a:p>
              <a:p>
                <a:pPr eaLnBrk="1" hangingPunct="1">
                  <a:spcBef>
                    <a:spcPct val="0"/>
                  </a:spcBef>
                  <a:buFontTx/>
                  <a:buNone/>
                </a:pPr>
                <a:r>
                  <a:rPr lang="fr-BE" altLang="fr-FR" sz="1000"/>
                  <a:t>(1970-1954) et fait appel à deux facteurs psychiques :  </a:t>
                </a:r>
              </a:p>
              <a:p>
                <a:pPr eaLnBrk="1" hangingPunct="1">
                  <a:spcBef>
                    <a:spcPct val="0"/>
                  </a:spcBef>
                  <a:buFontTx/>
                  <a:buNone/>
                </a:pPr>
                <a:r>
                  <a:rPr lang="fr-BE" altLang="fr-FR" sz="1000"/>
                  <a:t>la réflexion et la conspiration (concours vers </a:t>
                </a:r>
              </a:p>
              <a:p>
                <a:pPr eaLnBrk="1" hangingPunct="1">
                  <a:spcBef>
                    <a:spcPct val="0"/>
                  </a:spcBef>
                  <a:buFontTx/>
                  <a:buNone/>
                </a:pPr>
                <a:r>
                  <a:rPr lang="fr-BE" altLang="fr-FR" sz="1000"/>
                  <a:t>un même effet). </a:t>
                </a:r>
              </a:p>
            </p:txBody>
          </p:sp>
        </p:grpSp>
        <p:sp>
          <p:nvSpPr>
            <p:cNvPr id="8240" name="AutoShape 22"/>
            <p:cNvSpPr>
              <a:spLocks noChangeArrowheads="1"/>
            </p:cNvSpPr>
            <p:nvPr/>
          </p:nvSpPr>
          <p:spPr bwMode="auto">
            <a:xfrm rot="5400000">
              <a:off x="2189" y="221"/>
              <a:ext cx="67" cy="2585"/>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8205" name="Rectangle 24"/>
          <p:cNvSpPr>
            <a:spLocks noChangeArrowheads="1"/>
          </p:cNvSpPr>
          <p:nvPr/>
        </p:nvSpPr>
        <p:spPr bwMode="auto">
          <a:xfrm>
            <a:off x="2051050" y="1052513"/>
            <a:ext cx="5545138" cy="381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206" name="Rectangle 25"/>
          <p:cNvSpPr>
            <a:spLocks noChangeArrowheads="1"/>
          </p:cNvSpPr>
          <p:nvPr/>
        </p:nvSpPr>
        <p:spPr bwMode="auto">
          <a:xfrm>
            <a:off x="2987675" y="1773238"/>
            <a:ext cx="3924300" cy="2374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207" name="Rectangle 27"/>
          <p:cNvSpPr>
            <a:spLocks noChangeArrowheads="1"/>
          </p:cNvSpPr>
          <p:nvPr/>
        </p:nvSpPr>
        <p:spPr bwMode="auto">
          <a:xfrm>
            <a:off x="4038600" y="2374900"/>
            <a:ext cx="1584325" cy="40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sp>
        <p:nvSpPr>
          <p:cNvPr id="8208" name="AutoShape 31"/>
          <p:cNvSpPr>
            <a:spLocks noChangeArrowheads="1"/>
          </p:cNvSpPr>
          <p:nvPr/>
        </p:nvSpPr>
        <p:spPr bwMode="auto">
          <a:xfrm rot="5400000">
            <a:off x="4914901" y="-298450"/>
            <a:ext cx="106362" cy="4103687"/>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pic>
        <p:nvPicPr>
          <p:cNvPr id="8209" name="Picture 3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r="14772"/>
          <a:stretch>
            <a:fillRect/>
          </a:stretch>
        </p:blipFill>
        <p:spPr>
          <a:xfrm>
            <a:off x="3203575" y="4508500"/>
            <a:ext cx="3810000" cy="920750"/>
          </a:xfrm>
          <a:noFill/>
          <a:extLst>
            <a:ext uri="{909E8E84-426E-40DD-AFC4-6F175D3DCCD1}">
              <a14:hiddenFill xmlns:a14="http://schemas.microsoft.com/office/drawing/2010/main">
                <a:solidFill>
                  <a:srgbClr val="CC9900"/>
                </a:solidFill>
              </a14:hiddenFill>
            </a:ext>
          </a:extLst>
        </p:spPr>
      </p:pic>
      <p:grpSp>
        <p:nvGrpSpPr>
          <p:cNvPr id="8210" name="Group 33"/>
          <p:cNvGrpSpPr>
            <a:grpSpLocks/>
          </p:cNvGrpSpPr>
          <p:nvPr/>
        </p:nvGrpSpPr>
        <p:grpSpPr bwMode="auto">
          <a:xfrm>
            <a:off x="755650" y="5157788"/>
            <a:ext cx="2808288" cy="1223962"/>
            <a:chOff x="476" y="3249"/>
            <a:chExt cx="1769" cy="771"/>
          </a:xfrm>
        </p:grpSpPr>
        <p:sp>
          <p:nvSpPr>
            <p:cNvPr id="8236" name="Line 34"/>
            <p:cNvSpPr>
              <a:spLocks noChangeShapeType="1"/>
            </p:cNvSpPr>
            <p:nvPr/>
          </p:nvSpPr>
          <p:spPr bwMode="auto">
            <a:xfrm>
              <a:off x="703" y="3249"/>
              <a:ext cx="1542" cy="771"/>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37" name="Line 35"/>
            <p:cNvSpPr>
              <a:spLocks noChangeShapeType="1"/>
            </p:cNvSpPr>
            <p:nvPr/>
          </p:nvSpPr>
          <p:spPr bwMode="auto">
            <a:xfrm flipV="1">
              <a:off x="476" y="3294"/>
              <a:ext cx="1406" cy="59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8211" name="Line 37"/>
          <p:cNvSpPr>
            <a:spLocks noChangeShapeType="1"/>
          </p:cNvSpPr>
          <p:nvPr/>
        </p:nvSpPr>
        <p:spPr bwMode="auto">
          <a:xfrm flipV="1">
            <a:off x="4356100" y="5373688"/>
            <a:ext cx="3240088" cy="863600"/>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12" name="Line 38"/>
          <p:cNvSpPr>
            <a:spLocks noChangeShapeType="1"/>
          </p:cNvSpPr>
          <p:nvPr/>
        </p:nvSpPr>
        <p:spPr bwMode="auto">
          <a:xfrm>
            <a:off x="4572000" y="5445125"/>
            <a:ext cx="3313113" cy="936625"/>
          </a:xfrm>
          <a:prstGeom prst="line">
            <a:avLst/>
          </a:prstGeom>
          <a:noFill/>
          <a:ln w="476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13" name="Rectangle 39"/>
          <p:cNvSpPr>
            <a:spLocks noChangeArrowheads="1"/>
          </p:cNvSpPr>
          <p:nvPr/>
        </p:nvSpPr>
        <p:spPr bwMode="auto">
          <a:xfrm>
            <a:off x="3924300" y="2276475"/>
            <a:ext cx="2016125" cy="1584325"/>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75144" name="Text Box 40"/>
          <p:cNvSpPr txBox="1">
            <a:spLocks noChangeArrowheads="1"/>
          </p:cNvSpPr>
          <p:nvPr/>
        </p:nvSpPr>
        <p:spPr bwMode="auto">
          <a:xfrm>
            <a:off x="50800" y="2636838"/>
            <a:ext cx="1943100" cy="8302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solidFill>
                  <a:srgbClr val="FF0000"/>
                </a:solidFill>
                <a:latin typeface="Arial Narrow" pitchFamily="34" charset="0"/>
              </a:rPr>
              <a:t>75 % de </a:t>
            </a:r>
          </a:p>
          <a:p>
            <a:pPr eaLnBrk="1" hangingPunct="1">
              <a:spcBef>
                <a:spcPct val="0"/>
              </a:spcBef>
              <a:buFontTx/>
              <a:buNone/>
            </a:pPr>
            <a:r>
              <a:rPr lang="fr-BE" altLang="fr-FR" sz="2400" b="1">
                <a:solidFill>
                  <a:srgbClr val="FF0000"/>
                </a:solidFill>
                <a:latin typeface="Arial Narrow" pitchFamily="34" charset="0"/>
              </a:rPr>
              <a:t>Non Voyants </a:t>
            </a:r>
            <a:endParaRPr lang="fr-BE" altLang="fr-FR" sz="2400">
              <a:latin typeface="Arial Narrow" pitchFamily="34" charset="0"/>
            </a:endParaRPr>
          </a:p>
        </p:txBody>
      </p:sp>
      <p:sp>
        <p:nvSpPr>
          <p:cNvPr id="175145" name="Line 41"/>
          <p:cNvSpPr>
            <a:spLocks noChangeShapeType="1"/>
          </p:cNvSpPr>
          <p:nvPr/>
        </p:nvSpPr>
        <p:spPr bwMode="auto">
          <a:xfrm>
            <a:off x="1331913" y="3429000"/>
            <a:ext cx="3240087" cy="18002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175146" name="Text Box 42"/>
          <p:cNvSpPr txBox="1">
            <a:spLocks noChangeArrowheads="1"/>
          </p:cNvSpPr>
          <p:nvPr/>
        </p:nvSpPr>
        <p:spPr bwMode="auto">
          <a:xfrm>
            <a:off x="50800" y="1270000"/>
            <a:ext cx="1820863" cy="12001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Utilisez des fonds de dias </a:t>
            </a:r>
          </a:p>
          <a:p>
            <a:pPr eaLnBrk="1" hangingPunct="1">
              <a:spcBef>
                <a:spcPct val="0"/>
              </a:spcBef>
              <a:buFontTx/>
              <a:buNone/>
            </a:pPr>
            <a:r>
              <a:rPr lang="fr-BE" altLang="fr-FR" sz="2400">
                <a:latin typeface="Arial Narrow" pitchFamily="34" charset="0"/>
              </a:rPr>
              <a:t>à bordures !</a:t>
            </a:r>
          </a:p>
        </p:txBody>
      </p:sp>
      <p:pic>
        <p:nvPicPr>
          <p:cNvPr id="8217"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8"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3284538"/>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9"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997200"/>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0"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7082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1"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420938"/>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2" name="Picture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3" name="Picture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6100" y="22764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4" name="Picture 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63"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5"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22764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6" name="Picture 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163"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7" name="Picture 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565400"/>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8" name="Picture 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52738"/>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9" name="Picture 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31416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0" name="Picture 5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3429000"/>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1" name="Picture 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35734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2"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3" name="Picture 5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363" y="35734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4" name="Picture 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725"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5" name="Picture 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2600" y="2578100"/>
            <a:ext cx="1338263"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08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1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5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44" grpId="0" animBg="1"/>
      <p:bldP spid="175145" grpId="0" animBg="1"/>
      <p:bldP spid="175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6133" y="258614"/>
            <a:ext cx="7370929" cy="2308324"/>
          </a:xfrm>
          <a:prstGeom prst="rect">
            <a:avLst/>
          </a:prstGeom>
          <a:solidFill>
            <a:srgbClr val="000066"/>
          </a:solidFill>
        </p:spPr>
        <p:txBody>
          <a:bodyPr wrap="none" rtlCol="0">
            <a:spAutoFit/>
          </a:bodyPr>
          <a:lstStyle/>
          <a:p>
            <a:r>
              <a:rPr lang="fr-BE" sz="4800" dirty="0" smtClean="0">
                <a:solidFill>
                  <a:schemeClr val="bg1"/>
                </a:solidFill>
                <a:latin typeface="Arial Narrow" panose="020B0606020202030204" pitchFamily="34" charset="0"/>
              </a:rPr>
              <a:t>Comment je pratique </a:t>
            </a:r>
          </a:p>
          <a:p>
            <a:r>
              <a:rPr lang="fr-BE" sz="4800" dirty="0" smtClean="0">
                <a:solidFill>
                  <a:schemeClr val="bg1"/>
                </a:solidFill>
                <a:latin typeface="Arial Narrow" panose="020B0606020202030204" pitchFamily="34" charset="0"/>
              </a:rPr>
              <a:t>les divers contextes </a:t>
            </a:r>
          </a:p>
          <a:p>
            <a:r>
              <a:rPr lang="fr-BE" sz="4800" dirty="0" smtClean="0">
                <a:solidFill>
                  <a:schemeClr val="bg1"/>
                </a:solidFill>
                <a:latin typeface="Arial Narrow" panose="020B0606020202030204" pitchFamily="34" charset="0"/>
              </a:rPr>
              <a:t>d’apprentissage - enseignement</a:t>
            </a:r>
            <a:endParaRPr lang="fr-BE" sz="4800" dirty="0">
              <a:solidFill>
                <a:schemeClr val="bg1"/>
              </a:solidFill>
              <a:latin typeface="Arial Narrow" panose="020B0606020202030204" pitchFamily="34" charset="0"/>
            </a:endParaRPr>
          </a:p>
        </p:txBody>
      </p:sp>
      <p:cxnSp>
        <p:nvCxnSpPr>
          <p:cNvPr id="4" name="Connecteur droit avec flèche 3"/>
          <p:cNvCxnSpPr>
            <a:stCxn id="2" idx="2"/>
          </p:cNvCxnSpPr>
          <p:nvPr/>
        </p:nvCxnSpPr>
        <p:spPr>
          <a:xfrm flipH="1">
            <a:off x="4541597" y="2566938"/>
            <a:ext cx="1" cy="10760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055708" y="3656955"/>
            <a:ext cx="7083991" cy="584775"/>
          </a:xfrm>
          <a:prstGeom prst="rect">
            <a:avLst/>
          </a:prstGeom>
          <a:solidFill>
            <a:srgbClr val="000066"/>
          </a:solidFill>
        </p:spPr>
        <p:txBody>
          <a:bodyPr wrap="none" rtlCol="0">
            <a:spAutoFit/>
          </a:bodyPr>
          <a:lstStyle/>
          <a:p>
            <a:r>
              <a:rPr lang="fr-BE" sz="3200" dirty="0" smtClean="0">
                <a:solidFill>
                  <a:schemeClr val="bg1"/>
                </a:solidFill>
                <a:latin typeface="Arial Narrow" panose="020B0606020202030204" pitchFamily="34" charset="0"/>
              </a:rPr>
              <a:t>= activité en tandem (enseignant - apprenant)</a:t>
            </a:r>
            <a:endParaRPr lang="fr-BE" sz="3200" dirty="0">
              <a:solidFill>
                <a:schemeClr val="bg1"/>
              </a:solidFill>
              <a:latin typeface="Arial Narrow" panose="020B0606020202030204" pitchFamily="34" charset="0"/>
            </a:endParaRPr>
          </a:p>
        </p:txBody>
      </p:sp>
      <p:pic>
        <p:nvPicPr>
          <p:cNvPr id="55298" name="Picture 2" descr="C:\Users\User\Pictures\tand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365104"/>
            <a:ext cx="2764128" cy="199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9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pic>
        <p:nvPicPr>
          <p:cNvPr id="9219"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1347788"/>
            <a:ext cx="4752975"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2AE36074-497A-41A0-850F-11E1F4294282}" type="slidenum">
              <a:rPr lang="fr-FR" altLang="fr-FR" sz="1800" smtClean="0"/>
              <a:pPr eaLnBrk="1" hangingPunct="1">
                <a:spcBef>
                  <a:spcPct val="0"/>
                </a:spcBef>
                <a:buFontTx/>
                <a:buNone/>
              </a:pPr>
              <a:t>120</a:t>
            </a:fld>
            <a:endParaRPr lang="fr-FR" altLang="fr-FR" sz="1800" smtClean="0"/>
          </a:p>
        </p:txBody>
      </p:sp>
      <p:sp>
        <p:nvSpPr>
          <p:cNvPr id="9222" name="Rectangle 3"/>
          <p:cNvSpPr>
            <a:spLocks noGrp="1" noChangeArrowheads="1"/>
          </p:cNvSpPr>
          <p:nvPr>
            <p:ph type="title" sz="quarter"/>
          </p:nvPr>
        </p:nvSpPr>
        <p:spPr>
          <a:xfrm>
            <a:off x="1403350" y="238125"/>
            <a:ext cx="6732588"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2 : Cacher une partie du visible</a:t>
            </a:r>
          </a:p>
        </p:txBody>
      </p:sp>
      <p:sp>
        <p:nvSpPr>
          <p:cNvPr id="2"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23"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24"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25"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9226" name="Group 110"/>
          <p:cNvGrpSpPr>
            <a:grpSpLocks/>
          </p:cNvGrpSpPr>
          <p:nvPr/>
        </p:nvGrpSpPr>
        <p:grpSpPr bwMode="auto">
          <a:xfrm>
            <a:off x="1979613" y="4581525"/>
            <a:ext cx="5762625" cy="1800225"/>
            <a:chOff x="1247" y="2886"/>
            <a:chExt cx="3630" cy="1134"/>
          </a:xfrm>
        </p:grpSpPr>
        <p:grpSp>
          <p:nvGrpSpPr>
            <p:cNvPr id="9231" name="Group 59"/>
            <p:cNvGrpSpPr>
              <a:grpSpLocks/>
            </p:cNvGrpSpPr>
            <p:nvPr/>
          </p:nvGrpSpPr>
          <p:grpSpPr bwMode="auto">
            <a:xfrm>
              <a:off x="1791" y="2886"/>
              <a:ext cx="591" cy="681"/>
              <a:chOff x="1292" y="3203"/>
              <a:chExt cx="591" cy="681"/>
            </a:xfrm>
          </p:grpSpPr>
          <p:sp>
            <p:nvSpPr>
              <p:cNvPr id="9282" name="Oval 5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83" name="AutoShape 5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84" name="AutoShape 5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85" name="AutoShape 5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2" name="Group 60"/>
            <p:cNvGrpSpPr>
              <a:grpSpLocks/>
            </p:cNvGrpSpPr>
            <p:nvPr/>
          </p:nvGrpSpPr>
          <p:grpSpPr bwMode="auto">
            <a:xfrm>
              <a:off x="2109" y="3294"/>
              <a:ext cx="591" cy="681"/>
              <a:chOff x="1292" y="3203"/>
              <a:chExt cx="591" cy="681"/>
            </a:xfrm>
          </p:grpSpPr>
          <p:sp>
            <p:nvSpPr>
              <p:cNvPr id="9278" name="Oval 61"/>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79" name="AutoShape 62"/>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80" name="AutoShape 63"/>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81" name="AutoShape 64"/>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3" name="Group 65"/>
            <p:cNvGrpSpPr>
              <a:grpSpLocks/>
            </p:cNvGrpSpPr>
            <p:nvPr/>
          </p:nvGrpSpPr>
          <p:grpSpPr bwMode="auto">
            <a:xfrm>
              <a:off x="2744" y="3339"/>
              <a:ext cx="591" cy="681"/>
              <a:chOff x="1292" y="3203"/>
              <a:chExt cx="591" cy="681"/>
            </a:xfrm>
          </p:grpSpPr>
          <p:sp>
            <p:nvSpPr>
              <p:cNvPr id="9274" name="Oval 66"/>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75" name="AutoShape 67"/>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76" name="AutoShape 68"/>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77" name="AutoShape 69"/>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4" name="Group 70"/>
            <p:cNvGrpSpPr>
              <a:grpSpLocks/>
            </p:cNvGrpSpPr>
            <p:nvPr/>
          </p:nvGrpSpPr>
          <p:grpSpPr bwMode="auto">
            <a:xfrm>
              <a:off x="3016" y="2886"/>
              <a:ext cx="591" cy="681"/>
              <a:chOff x="1292" y="3203"/>
              <a:chExt cx="591" cy="681"/>
            </a:xfrm>
          </p:grpSpPr>
          <p:sp>
            <p:nvSpPr>
              <p:cNvPr id="9270" name="Oval 71"/>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71" name="AutoShape 72"/>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72" name="AutoShape 73"/>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73" name="AutoShape 74"/>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5" name="Group 75"/>
            <p:cNvGrpSpPr>
              <a:grpSpLocks/>
            </p:cNvGrpSpPr>
            <p:nvPr/>
          </p:nvGrpSpPr>
          <p:grpSpPr bwMode="auto">
            <a:xfrm>
              <a:off x="2426" y="2886"/>
              <a:ext cx="591" cy="681"/>
              <a:chOff x="1292" y="3203"/>
              <a:chExt cx="591" cy="681"/>
            </a:xfrm>
          </p:grpSpPr>
          <p:sp>
            <p:nvSpPr>
              <p:cNvPr id="9266" name="Oval 76"/>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67" name="AutoShape 77"/>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68" name="AutoShape 78"/>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69" name="AutoShape 79"/>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6" name="Group 80"/>
            <p:cNvGrpSpPr>
              <a:grpSpLocks/>
            </p:cNvGrpSpPr>
            <p:nvPr/>
          </p:nvGrpSpPr>
          <p:grpSpPr bwMode="auto">
            <a:xfrm>
              <a:off x="3606" y="2886"/>
              <a:ext cx="591" cy="681"/>
              <a:chOff x="1292" y="3203"/>
              <a:chExt cx="591" cy="681"/>
            </a:xfrm>
          </p:grpSpPr>
          <p:sp>
            <p:nvSpPr>
              <p:cNvPr id="9262" name="Oval 81"/>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63" name="AutoShape 82"/>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64" name="AutoShape 83"/>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65" name="AutoShape 84"/>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7" name="Group 85"/>
            <p:cNvGrpSpPr>
              <a:grpSpLocks/>
            </p:cNvGrpSpPr>
            <p:nvPr/>
          </p:nvGrpSpPr>
          <p:grpSpPr bwMode="auto">
            <a:xfrm>
              <a:off x="4286" y="2886"/>
              <a:ext cx="591" cy="681"/>
              <a:chOff x="1292" y="3203"/>
              <a:chExt cx="591" cy="681"/>
            </a:xfrm>
          </p:grpSpPr>
          <p:sp>
            <p:nvSpPr>
              <p:cNvPr id="9258" name="Oval 86"/>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59" name="AutoShape 87"/>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60" name="AutoShape 88"/>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61" name="AutoShape 89"/>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8" name="Group 90"/>
            <p:cNvGrpSpPr>
              <a:grpSpLocks/>
            </p:cNvGrpSpPr>
            <p:nvPr/>
          </p:nvGrpSpPr>
          <p:grpSpPr bwMode="auto">
            <a:xfrm>
              <a:off x="1247" y="2931"/>
              <a:ext cx="591" cy="681"/>
              <a:chOff x="1292" y="3203"/>
              <a:chExt cx="591" cy="681"/>
            </a:xfrm>
          </p:grpSpPr>
          <p:sp>
            <p:nvSpPr>
              <p:cNvPr id="9254" name="Oval 91"/>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55" name="AutoShape 92"/>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56" name="AutoShape 93"/>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57" name="AutoShape 94"/>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39" name="Group 95"/>
            <p:cNvGrpSpPr>
              <a:grpSpLocks/>
            </p:cNvGrpSpPr>
            <p:nvPr/>
          </p:nvGrpSpPr>
          <p:grpSpPr bwMode="auto">
            <a:xfrm>
              <a:off x="1428" y="3339"/>
              <a:ext cx="591" cy="681"/>
              <a:chOff x="1292" y="3203"/>
              <a:chExt cx="591" cy="681"/>
            </a:xfrm>
          </p:grpSpPr>
          <p:sp>
            <p:nvSpPr>
              <p:cNvPr id="9250" name="Oval 96"/>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51" name="AutoShape 97"/>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52" name="AutoShape 98"/>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53" name="AutoShape 99"/>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40" name="Group 100"/>
            <p:cNvGrpSpPr>
              <a:grpSpLocks/>
            </p:cNvGrpSpPr>
            <p:nvPr/>
          </p:nvGrpSpPr>
          <p:grpSpPr bwMode="auto">
            <a:xfrm>
              <a:off x="3334" y="3339"/>
              <a:ext cx="591" cy="681"/>
              <a:chOff x="1292" y="3203"/>
              <a:chExt cx="591" cy="681"/>
            </a:xfrm>
          </p:grpSpPr>
          <p:sp>
            <p:nvSpPr>
              <p:cNvPr id="9246" name="Oval 101"/>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47" name="AutoShape 102"/>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48" name="AutoShape 103"/>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49" name="AutoShape 104"/>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9241" name="Group 105"/>
            <p:cNvGrpSpPr>
              <a:grpSpLocks/>
            </p:cNvGrpSpPr>
            <p:nvPr/>
          </p:nvGrpSpPr>
          <p:grpSpPr bwMode="auto">
            <a:xfrm>
              <a:off x="4059" y="3294"/>
              <a:ext cx="591" cy="681"/>
              <a:chOff x="1292" y="3203"/>
              <a:chExt cx="591" cy="681"/>
            </a:xfrm>
          </p:grpSpPr>
          <p:sp>
            <p:nvSpPr>
              <p:cNvPr id="9242" name="Oval 106"/>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43" name="AutoShape 107"/>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9244" name="AutoShape 108"/>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45" name="AutoShape 109"/>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sp>
        <p:nvSpPr>
          <p:cNvPr id="35951" name="Text Box 111"/>
          <p:cNvSpPr txBox="1">
            <a:spLocks noChangeArrowheads="1"/>
          </p:cNvSpPr>
          <p:nvPr/>
        </p:nvSpPr>
        <p:spPr bwMode="auto">
          <a:xfrm>
            <a:off x="107950" y="3482975"/>
            <a:ext cx="1584325" cy="12001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hangingPunct="1">
              <a:defRPr/>
            </a:pPr>
            <a:r>
              <a:rPr lang="fr-BE" altLang="fr-FR" dirty="0" smtClean="0">
                <a:solidFill>
                  <a:srgbClr val="FF0000"/>
                </a:solidFill>
                <a:latin typeface="Arial Narrow" panose="020B0606020202030204" pitchFamily="34" charset="0"/>
                <a:cs typeface="Times New Roman" panose="02020603050405020304" pitchFamily="18" charset="0"/>
              </a:rPr>
              <a:t>Avec le </a:t>
            </a:r>
          </a:p>
          <a:p>
            <a:pPr eaLnBrk="1" hangingPunct="1">
              <a:defRPr/>
            </a:pPr>
            <a:r>
              <a:rPr lang="fr-BE" altLang="fr-FR" dirty="0" smtClean="0">
                <a:solidFill>
                  <a:srgbClr val="FF0000"/>
                </a:solidFill>
                <a:latin typeface="Arial Narrow" panose="020B0606020202030204" pitchFamily="34" charset="0"/>
                <a:cs typeface="Times New Roman" panose="02020603050405020304" pitchFamily="18" charset="0"/>
              </a:rPr>
              <a:t>projecteur </a:t>
            </a:r>
          </a:p>
          <a:p>
            <a:pPr eaLnBrk="1" hangingPunct="1">
              <a:defRPr/>
            </a:pPr>
            <a:r>
              <a:rPr lang="fr-BE" altLang="fr-FR" dirty="0" smtClean="0">
                <a:solidFill>
                  <a:srgbClr val="FF0000"/>
                </a:solidFill>
                <a:latin typeface="Arial Narrow" panose="020B0606020202030204" pitchFamily="34" charset="0"/>
                <a:cs typeface="Times New Roman" panose="02020603050405020304" pitchFamily="18" charset="0"/>
              </a:rPr>
              <a:t>lui-même</a:t>
            </a:r>
          </a:p>
        </p:txBody>
      </p:sp>
      <p:grpSp>
        <p:nvGrpSpPr>
          <p:cNvPr id="35956" name="Group 116"/>
          <p:cNvGrpSpPr>
            <a:grpSpLocks/>
          </p:cNvGrpSpPr>
          <p:nvPr/>
        </p:nvGrpSpPr>
        <p:grpSpPr bwMode="auto">
          <a:xfrm>
            <a:off x="3635375" y="3573463"/>
            <a:ext cx="2305050" cy="1584325"/>
            <a:chOff x="2290" y="2251"/>
            <a:chExt cx="1452" cy="998"/>
          </a:xfrm>
        </p:grpSpPr>
        <p:sp>
          <p:nvSpPr>
            <p:cNvPr id="9229" name="Oval 114"/>
            <p:cNvSpPr>
              <a:spLocks noChangeArrowheads="1"/>
            </p:cNvSpPr>
            <p:nvPr/>
          </p:nvSpPr>
          <p:spPr bwMode="auto">
            <a:xfrm>
              <a:off x="2925" y="2251"/>
              <a:ext cx="545" cy="408"/>
            </a:xfrm>
            <a:prstGeom prst="ellipse">
              <a:avLst/>
            </a:prstGeom>
            <a:solidFill>
              <a:schemeClr val="tx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30" name="AutoShape 112"/>
            <p:cNvSpPr>
              <a:spLocks noChangeArrowheads="1"/>
            </p:cNvSpPr>
            <p:nvPr/>
          </p:nvSpPr>
          <p:spPr bwMode="auto">
            <a:xfrm>
              <a:off x="2290" y="2432"/>
              <a:ext cx="1452" cy="817"/>
            </a:xfrm>
            <a:prstGeom prst="cube">
              <a:avLst>
                <a:gd name="adj" fmla="val 4137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Tree>
    <p:extLst>
      <p:ext uri="{BB962C8B-B14F-4D97-AF65-F5344CB8AC3E}">
        <p14:creationId xmlns:p14="http://schemas.microsoft.com/office/powerpoint/2010/main" val="2455753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5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43" name="Rectangle 9"/>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10244"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513" y="1412875"/>
            <a:ext cx="4786312"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Espace réservé du numéro de diapositive 7"/>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68F2BCB4-A146-4321-B84F-5293D1ADCB74}" type="slidenum">
              <a:rPr lang="fr-FR" altLang="fr-FR" sz="1800" smtClean="0"/>
              <a:pPr eaLnBrk="1" hangingPunct="1">
                <a:spcBef>
                  <a:spcPct val="0"/>
                </a:spcBef>
                <a:buFontTx/>
                <a:buNone/>
              </a:pPr>
              <a:t>121</a:t>
            </a:fld>
            <a:endParaRPr lang="fr-FR" altLang="fr-FR" sz="1800" smtClean="0"/>
          </a:p>
        </p:txBody>
      </p:sp>
      <p:sp>
        <p:nvSpPr>
          <p:cNvPr id="10247" name="Rectangle 3"/>
          <p:cNvSpPr>
            <a:spLocks noGrp="1" noChangeArrowheads="1"/>
          </p:cNvSpPr>
          <p:nvPr>
            <p:ph type="title" sz="quarter"/>
          </p:nvPr>
        </p:nvSpPr>
        <p:spPr>
          <a:xfrm>
            <a:off x="2051050" y="238125"/>
            <a:ext cx="5951538"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2 : cacher une partie du visible</a:t>
            </a:r>
          </a:p>
        </p:txBody>
      </p:sp>
      <p:sp>
        <p:nvSpPr>
          <p:cNvPr id="2" name="Line 5"/>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48" name="Line 6"/>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49" name="Line 7"/>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50" name="Line 8"/>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pic>
        <p:nvPicPr>
          <p:cNvPr id="8296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1557338"/>
            <a:ext cx="2163762" cy="34734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018" name="Group 74"/>
          <p:cNvGrpSpPr>
            <a:grpSpLocks/>
          </p:cNvGrpSpPr>
          <p:nvPr/>
        </p:nvGrpSpPr>
        <p:grpSpPr bwMode="auto">
          <a:xfrm>
            <a:off x="2987675" y="4581525"/>
            <a:ext cx="5762625" cy="1800225"/>
            <a:chOff x="1247" y="2886"/>
            <a:chExt cx="3630" cy="1134"/>
          </a:xfrm>
        </p:grpSpPr>
        <p:grpSp>
          <p:nvGrpSpPr>
            <p:cNvPr id="10310" name="Group 19"/>
            <p:cNvGrpSpPr>
              <a:grpSpLocks/>
            </p:cNvGrpSpPr>
            <p:nvPr/>
          </p:nvGrpSpPr>
          <p:grpSpPr bwMode="auto">
            <a:xfrm rot="-786068">
              <a:off x="1791" y="2886"/>
              <a:ext cx="591" cy="681"/>
              <a:chOff x="1292" y="3203"/>
              <a:chExt cx="591" cy="681"/>
            </a:xfrm>
          </p:grpSpPr>
          <p:sp>
            <p:nvSpPr>
              <p:cNvPr id="10361" name="Oval 2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2" name="AutoShape 2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63" name="AutoShape 2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4" name="AutoShape 2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1" name="Group 24"/>
            <p:cNvGrpSpPr>
              <a:grpSpLocks/>
            </p:cNvGrpSpPr>
            <p:nvPr/>
          </p:nvGrpSpPr>
          <p:grpSpPr bwMode="auto">
            <a:xfrm rot="-786068">
              <a:off x="2109" y="3294"/>
              <a:ext cx="591" cy="681"/>
              <a:chOff x="1292" y="3203"/>
              <a:chExt cx="591" cy="681"/>
            </a:xfrm>
          </p:grpSpPr>
          <p:sp>
            <p:nvSpPr>
              <p:cNvPr id="10357" name="Oval 2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8" name="AutoShape 2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9" name="AutoShape 2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0" name="AutoShape 2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2" name="Group 29"/>
            <p:cNvGrpSpPr>
              <a:grpSpLocks/>
            </p:cNvGrpSpPr>
            <p:nvPr/>
          </p:nvGrpSpPr>
          <p:grpSpPr bwMode="auto">
            <a:xfrm rot="-851834">
              <a:off x="2744" y="3339"/>
              <a:ext cx="591" cy="681"/>
              <a:chOff x="1292" y="3203"/>
              <a:chExt cx="591" cy="681"/>
            </a:xfrm>
          </p:grpSpPr>
          <p:sp>
            <p:nvSpPr>
              <p:cNvPr id="10353" name="Oval 3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4" name="AutoShape 3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5" name="AutoShape 3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6" name="AutoShape 3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3" name="Group 34"/>
            <p:cNvGrpSpPr>
              <a:grpSpLocks/>
            </p:cNvGrpSpPr>
            <p:nvPr/>
          </p:nvGrpSpPr>
          <p:grpSpPr bwMode="auto">
            <a:xfrm rot="-1451899">
              <a:off x="3016" y="2886"/>
              <a:ext cx="591" cy="681"/>
              <a:chOff x="1292" y="3203"/>
              <a:chExt cx="591" cy="681"/>
            </a:xfrm>
          </p:grpSpPr>
          <p:sp>
            <p:nvSpPr>
              <p:cNvPr id="10349" name="Oval 3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0" name="AutoShape 3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1" name="AutoShape 3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2" name="AutoShape 3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4" name="Group 39"/>
            <p:cNvGrpSpPr>
              <a:grpSpLocks/>
            </p:cNvGrpSpPr>
            <p:nvPr/>
          </p:nvGrpSpPr>
          <p:grpSpPr bwMode="auto">
            <a:xfrm rot="-1400616">
              <a:off x="2426" y="2886"/>
              <a:ext cx="591" cy="681"/>
              <a:chOff x="1292" y="3203"/>
              <a:chExt cx="591" cy="681"/>
            </a:xfrm>
          </p:grpSpPr>
          <p:sp>
            <p:nvSpPr>
              <p:cNvPr id="10345" name="Oval 4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6" name="AutoShape 4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47" name="AutoShape 4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8" name="AutoShape 4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5" name="Group 44"/>
            <p:cNvGrpSpPr>
              <a:grpSpLocks/>
            </p:cNvGrpSpPr>
            <p:nvPr/>
          </p:nvGrpSpPr>
          <p:grpSpPr bwMode="auto">
            <a:xfrm rot="-1427893">
              <a:off x="3606" y="2886"/>
              <a:ext cx="591" cy="681"/>
              <a:chOff x="1292" y="3203"/>
              <a:chExt cx="591" cy="681"/>
            </a:xfrm>
          </p:grpSpPr>
          <p:sp>
            <p:nvSpPr>
              <p:cNvPr id="10341" name="Oval 4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2" name="AutoShape 4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43" name="AutoShape 4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4" name="AutoShape 4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6" name="Group 49"/>
            <p:cNvGrpSpPr>
              <a:grpSpLocks/>
            </p:cNvGrpSpPr>
            <p:nvPr/>
          </p:nvGrpSpPr>
          <p:grpSpPr bwMode="auto">
            <a:xfrm rot="-1298004">
              <a:off x="4286" y="2886"/>
              <a:ext cx="591" cy="681"/>
              <a:chOff x="1292" y="3203"/>
              <a:chExt cx="591" cy="681"/>
            </a:xfrm>
          </p:grpSpPr>
          <p:sp>
            <p:nvSpPr>
              <p:cNvPr id="10337" name="Oval 5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8" name="AutoShape 5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9" name="AutoShape 5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0" name="AutoShape 5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7" name="Group 54"/>
            <p:cNvGrpSpPr>
              <a:grpSpLocks/>
            </p:cNvGrpSpPr>
            <p:nvPr/>
          </p:nvGrpSpPr>
          <p:grpSpPr bwMode="auto">
            <a:xfrm rot="-851834">
              <a:off x="1247" y="2931"/>
              <a:ext cx="591" cy="681"/>
              <a:chOff x="1292" y="3203"/>
              <a:chExt cx="591" cy="681"/>
            </a:xfrm>
          </p:grpSpPr>
          <p:sp>
            <p:nvSpPr>
              <p:cNvPr id="10333" name="Oval 5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4" name="AutoShape 5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5" name="AutoShape 5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6" name="AutoShape 5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8" name="Group 59"/>
            <p:cNvGrpSpPr>
              <a:grpSpLocks/>
            </p:cNvGrpSpPr>
            <p:nvPr/>
          </p:nvGrpSpPr>
          <p:grpSpPr bwMode="auto">
            <a:xfrm rot="-1339038">
              <a:off x="1428" y="3339"/>
              <a:ext cx="591" cy="681"/>
              <a:chOff x="1292" y="3203"/>
              <a:chExt cx="591" cy="681"/>
            </a:xfrm>
          </p:grpSpPr>
          <p:sp>
            <p:nvSpPr>
              <p:cNvPr id="10329" name="Oval 6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0" name="AutoShape 6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1" name="AutoShape 6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2" name="AutoShape 6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9" name="Group 64"/>
            <p:cNvGrpSpPr>
              <a:grpSpLocks/>
            </p:cNvGrpSpPr>
            <p:nvPr/>
          </p:nvGrpSpPr>
          <p:grpSpPr bwMode="auto">
            <a:xfrm rot="-989665">
              <a:off x="3334" y="3339"/>
              <a:ext cx="591" cy="681"/>
              <a:chOff x="1292" y="3203"/>
              <a:chExt cx="591" cy="681"/>
            </a:xfrm>
          </p:grpSpPr>
          <p:sp>
            <p:nvSpPr>
              <p:cNvPr id="10325" name="Oval 6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6" name="AutoShape 6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27" name="AutoShape 6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8" name="AutoShape 6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20" name="Group 69"/>
            <p:cNvGrpSpPr>
              <a:grpSpLocks/>
            </p:cNvGrpSpPr>
            <p:nvPr/>
          </p:nvGrpSpPr>
          <p:grpSpPr bwMode="auto">
            <a:xfrm rot="-1123423">
              <a:off x="4059" y="3294"/>
              <a:ext cx="591" cy="681"/>
              <a:chOff x="1292" y="3203"/>
              <a:chExt cx="591" cy="681"/>
            </a:xfrm>
          </p:grpSpPr>
          <p:sp>
            <p:nvSpPr>
              <p:cNvPr id="10321" name="Oval 7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2" name="AutoShape 7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23" name="AutoShape 7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4" name="AutoShape 7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sp>
        <p:nvSpPr>
          <p:cNvPr id="10253" name="Text Box 132"/>
          <p:cNvSpPr txBox="1">
            <a:spLocks noChangeArrowheads="1"/>
          </p:cNvSpPr>
          <p:nvPr/>
        </p:nvSpPr>
        <p:spPr bwMode="auto">
          <a:xfrm>
            <a:off x="250825" y="2544763"/>
            <a:ext cx="1376363" cy="8318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rgbClr val="FF0000"/>
                </a:solidFill>
                <a:latin typeface="Arial Narrow" pitchFamily="34" charset="0"/>
              </a:rPr>
              <a:t>Avec votre</a:t>
            </a:r>
          </a:p>
          <a:p>
            <a:pPr eaLnBrk="1" hangingPunct="1">
              <a:spcBef>
                <a:spcPct val="0"/>
              </a:spcBef>
              <a:buFontTx/>
              <a:buNone/>
            </a:pPr>
            <a:r>
              <a:rPr lang="fr-BE" altLang="fr-FR" sz="2400">
                <a:solidFill>
                  <a:srgbClr val="FF0000"/>
                </a:solidFill>
                <a:latin typeface="Arial Narrow" pitchFamily="34" charset="0"/>
              </a:rPr>
              <a:t> corps</a:t>
            </a:r>
          </a:p>
        </p:txBody>
      </p:sp>
      <p:grpSp>
        <p:nvGrpSpPr>
          <p:cNvPr id="83077" name="Group 133"/>
          <p:cNvGrpSpPr>
            <a:grpSpLocks/>
          </p:cNvGrpSpPr>
          <p:nvPr/>
        </p:nvGrpSpPr>
        <p:grpSpPr bwMode="auto">
          <a:xfrm>
            <a:off x="2916238" y="4581525"/>
            <a:ext cx="5762625" cy="1800225"/>
            <a:chOff x="1247" y="2886"/>
            <a:chExt cx="3630" cy="1134"/>
          </a:xfrm>
        </p:grpSpPr>
        <p:grpSp>
          <p:nvGrpSpPr>
            <p:cNvPr id="10255" name="Group 134"/>
            <p:cNvGrpSpPr>
              <a:grpSpLocks/>
            </p:cNvGrpSpPr>
            <p:nvPr/>
          </p:nvGrpSpPr>
          <p:grpSpPr bwMode="auto">
            <a:xfrm>
              <a:off x="1791" y="2886"/>
              <a:ext cx="591" cy="681"/>
              <a:chOff x="1292" y="3203"/>
              <a:chExt cx="591" cy="681"/>
            </a:xfrm>
          </p:grpSpPr>
          <p:sp>
            <p:nvSpPr>
              <p:cNvPr id="10306" name="Oval 13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7" name="AutoShape 13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8" name="AutoShape 13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9" name="AutoShape 13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6" name="Group 139"/>
            <p:cNvGrpSpPr>
              <a:grpSpLocks/>
            </p:cNvGrpSpPr>
            <p:nvPr/>
          </p:nvGrpSpPr>
          <p:grpSpPr bwMode="auto">
            <a:xfrm>
              <a:off x="2109" y="3294"/>
              <a:ext cx="591" cy="681"/>
              <a:chOff x="1292" y="3203"/>
              <a:chExt cx="591" cy="681"/>
            </a:xfrm>
          </p:grpSpPr>
          <p:sp>
            <p:nvSpPr>
              <p:cNvPr id="10302" name="Oval 14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3" name="AutoShape 14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4" name="AutoShape 14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5" name="AutoShape 14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7" name="Group 144"/>
            <p:cNvGrpSpPr>
              <a:grpSpLocks/>
            </p:cNvGrpSpPr>
            <p:nvPr/>
          </p:nvGrpSpPr>
          <p:grpSpPr bwMode="auto">
            <a:xfrm>
              <a:off x="2744" y="3339"/>
              <a:ext cx="591" cy="681"/>
              <a:chOff x="1292" y="3203"/>
              <a:chExt cx="591" cy="681"/>
            </a:xfrm>
          </p:grpSpPr>
          <p:sp>
            <p:nvSpPr>
              <p:cNvPr id="10298" name="Oval 14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9" name="AutoShape 14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0" name="AutoShape 14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1" name="AutoShape 14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8" name="Group 149"/>
            <p:cNvGrpSpPr>
              <a:grpSpLocks/>
            </p:cNvGrpSpPr>
            <p:nvPr/>
          </p:nvGrpSpPr>
          <p:grpSpPr bwMode="auto">
            <a:xfrm>
              <a:off x="3016" y="2886"/>
              <a:ext cx="591" cy="681"/>
              <a:chOff x="1292" y="3203"/>
              <a:chExt cx="591" cy="681"/>
            </a:xfrm>
          </p:grpSpPr>
          <p:sp>
            <p:nvSpPr>
              <p:cNvPr id="10294" name="Oval 15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5" name="AutoShape 15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6" name="AutoShape 15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7" name="AutoShape 15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grpSp>
        <p:grpSp>
          <p:nvGrpSpPr>
            <p:cNvPr id="10259" name="Group 154"/>
            <p:cNvGrpSpPr>
              <a:grpSpLocks/>
            </p:cNvGrpSpPr>
            <p:nvPr/>
          </p:nvGrpSpPr>
          <p:grpSpPr bwMode="auto">
            <a:xfrm>
              <a:off x="2426" y="2886"/>
              <a:ext cx="591" cy="681"/>
              <a:chOff x="1292" y="3203"/>
              <a:chExt cx="591" cy="681"/>
            </a:xfrm>
          </p:grpSpPr>
          <p:sp>
            <p:nvSpPr>
              <p:cNvPr id="10290" name="Oval 15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1" name="AutoShape 15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92" name="AutoShape 15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3" name="AutoShape 15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0" name="Group 159"/>
            <p:cNvGrpSpPr>
              <a:grpSpLocks/>
            </p:cNvGrpSpPr>
            <p:nvPr/>
          </p:nvGrpSpPr>
          <p:grpSpPr bwMode="auto">
            <a:xfrm>
              <a:off x="3606" y="2886"/>
              <a:ext cx="591" cy="681"/>
              <a:chOff x="1292" y="3203"/>
              <a:chExt cx="591" cy="681"/>
            </a:xfrm>
          </p:grpSpPr>
          <p:sp>
            <p:nvSpPr>
              <p:cNvPr id="10286" name="Oval 16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7" name="AutoShape 16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8" name="AutoShape 16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9" name="AutoShape 16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1" name="Group 164"/>
            <p:cNvGrpSpPr>
              <a:grpSpLocks/>
            </p:cNvGrpSpPr>
            <p:nvPr/>
          </p:nvGrpSpPr>
          <p:grpSpPr bwMode="auto">
            <a:xfrm>
              <a:off x="4286" y="2886"/>
              <a:ext cx="591" cy="681"/>
              <a:chOff x="1292" y="3203"/>
              <a:chExt cx="591" cy="681"/>
            </a:xfrm>
          </p:grpSpPr>
          <p:sp>
            <p:nvSpPr>
              <p:cNvPr id="10282" name="Oval 16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3" name="AutoShape 16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4" name="AutoShape 16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5" name="AutoShape 16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2" name="Group 169"/>
            <p:cNvGrpSpPr>
              <a:grpSpLocks/>
            </p:cNvGrpSpPr>
            <p:nvPr/>
          </p:nvGrpSpPr>
          <p:grpSpPr bwMode="auto">
            <a:xfrm>
              <a:off x="1247" y="2931"/>
              <a:ext cx="591" cy="681"/>
              <a:chOff x="1292" y="3203"/>
              <a:chExt cx="591" cy="681"/>
            </a:xfrm>
          </p:grpSpPr>
          <p:sp>
            <p:nvSpPr>
              <p:cNvPr id="10278" name="Oval 17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9" name="AutoShape 17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0" name="AutoShape 17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1" name="AutoShape 17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3" name="Group 174"/>
            <p:cNvGrpSpPr>
              <a:grpSpLocks/>
            </p:cNvGrpSpPr>
            <p:nvPr/>
          </p:nvGrpSpPr>
          <p:grpSpPr bwMode="auto">
            <a:xfrm>
              <a:off x="1428" y="3339"/>
              <a:ext cx="591" cy="681"/>
              <a:chOff x="1292" y="3203"/>
              <a:chExt cx="591" cy="681"/>
            </a:xfrm>
          </p:grpSpPr>
          <p:sp>
            <p:nvSpPr>
              <p:cNvPr id="10274" name="Oval 17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5" name="AutoShape 17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76" name="AutoShape 17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7" name="AutoShape 17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4" name="Group 179"/>
            <p:cNvGrpSpPr>
              <a:grpSpLocks/>
            </p:cNvGrpSpPr>
            <p:nvPr/>
          </p:nvGrpSpPr>
          <p:grpSpPr bwMode="auto">
            <a:xfrm>
              <a:off x="3334" y="3339"/>
              <a:ext cx="591" cy="681"/>
              <a:chOff x="1292" y="3203"/>
              <a:chExt cx="591" cy="681"/>
            </a:xfrm>
          </p:grpSpPr>
          <p:sp>
            <p:nvSpPr>
              <p:cNvPr id="10270" name="Oval 18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1" name="AutoShape 18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72" name="AutoShape 18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3" name="AutoShape 18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5" name="Group 184"/>
            <p:cNvGrpSpPr>
              <a:grpSpLocks/>
            </p:cNvGrpSpPr>
            <p:nvPr/>
          </p:nvGrpSpPr>
          <p:grpSpPr bwMode="auto">
            <a:xfrm>
              <a:off x="4059" y="3294"/>
              <a:ext cx="591" cy="681"/>
              <a:chOff x="1292" y="3203"/>
              <a:chExt cx="591" cy="681"/>
            </a:xfrm>
          </p:grpSpPr>
          <p:sp>
            <p:nvSpPr>
              <p:cNvPr id="10266" name="Oval 18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67" name="AutoShape 18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68" name="AutoShape 18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69" name="AutoShape 18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spTree>
    <p:extLst>
      <p:ext uri="{BB962C8B-B14F-4D97-AF65-F5344CB8AC3E}">
        <p14:creationId xmlns:p14="http://schemas.microsoft.com/office/powerpoint/2010/main" val="4094501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 0.0  L -0.25 0.0  E" pathEditMode="relative" ptsTypes="">
                                      <p:cBhvr>
                                        <p:cTn id="6" dur="2000" fill="hold"/>
                                        <p:tgtEl>
                                          <p:spTgt spid="82961"/>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8307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path" presetSubtype="0" accel="50000" decel="50000" fill="hold" nodeType="clickEffect">
                                  <p:stCondLst>
                                    <p:cond delay="0"/>
                                  </p:stCondLst>
                                  <p:childTnLst>
                                    <p:animMotion origin="layout" path="M 0.0 0.0  L -0.25 0.0  E" pathEditMode="relative" ptsTypes="">
                                      <p:cBhvr>
                                        <p:cTn id="14" dur="2000" fill="hold"/>
                                        <p:tgtEl>
                                          <p:spTgt spid="830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0A245B3D-02A2-40FA-9FAE-83F5C2E8077B}" type="slidenum">
              <a:rPr lang="fr-FR" altLang="fr-FR" sz="1800" smtClean="0"/>
              <a:pPr eaLnBrk="1" hangingPunct="1">
                <a:spcBef>
                  <a:spcPct val="0"/>
                </a:spcBef>
                <a:buFontTx/>
                <a:buNone/>
              </a:pPr>
              <a:t>122</a:t>
            </a:fld>
            <a:endParaRPr lang="fr-FR" altLang="fr-FR" sz="1800" smtClean="0"/>
          </a:p>
        </p:txBody>
      </p:sp>
      <p:sp>
        <p:nvSpPr>
          <p:cNvPr id="11268" name="Rectangle 2"/>
          <p:cNvSpPr>
            <a:spLocks noGrp="1" noChangeArrowheads="1"/>
          </p:cNvSpPr>
          <p:nvPr>
            <p:ph type="title"/>
          </p:nvPr>
        </p:nvSpPr>
        <p:spPr>
          <a:xfrm>
            <a:off x="290513" y="549275"/>
            <a:ext cx="2878137" cy="531813"/>
          </a:xfrm>
          <a:solidFill>
            <a:srgbClr val="FFFFCC"/>
          </a:solidFill>
          <a:ln>
            <a:solidFill>
              <a:schemeClr val="bg2">
                <a:lumMod val="50000"/>
              </a:schemeClr>
            </a:solidFill>
          </a:ln>
        </p:spPr>
        <p:txBody>
          <a:bodyPr/>
          <a:lstStyle/>
          <a:p>
            <a:pPr eaLnBrk="1" hangingPunct="1">
              <a:defRPr/>
            </a:pPr>
            <a:r>
              <a:rPr lang="fr-BE" altLang="fr-FR" sz="2800" smtClean="0">
                <a:latin typeface="Arial Narrow" panose="020B0606020202030204" pitchFamily="34" charset="0"/>
              </a:rPr>
              <a:t>Salopage  3 : </a:t>
            </a:r>
            <a:endParaRPr lang="fr-FR" altLang="fr-FR" sz="2800" smtClean="0">
              <a:latin typeface="Arial Narrow" panose="020B0606020202030204" pitchFamily="34" charset="0"/>
            </a:endParaRPr>
          </a:p>
        </p:txBody>
      </p:sp>
      <p:sp>
        <p:nvSpPr>
          <p:cNvPr id="6147" name="Text Box 3"/>
          <p:cNvSpPr txBox="1">
            <a:spLocks noChangeArrowheads="1"/>
          </p:cNvSpPr>
          <p:nvPr/>
        </p:nvSpPr>
        <p:spPr bwMode="auto">
          <a:xfrm>
            <a:off x="4114800" y="1143000"/>
            <a:ext cx="9588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solidFill>
                  <a:schemeClr val="tx2"/>
                </a:solidFill>
                <a:latin typeface="Arial Narrow" pitchFamily="34" charset="0"/>
              </a:rPr>
              <a:t>Ecrivez petit : 10</a:t>
            </a:r>
            <a:endParaRPr lang="fr-FR" altLang="fr-FR" sz="1000">
              <a:solidFill>
                <a:schemeClr val="tx2"/>
              </a:solidFill>
              <a:latin typeface="Arial Narrow" pitchFamily="34" charset="0"/>
            </a:endParaRPr>
          </a:p>
        </p:txBody>
      </p:sp>
      <p:sp>
        <p:nvSpPr>
          <p:cNvPr id="6148" name="Text Box 4"/>
          <p:cNvSpPr txBox="1">
            <a:spLocks noChangeArrowheads="1"/>
          </p:cNvSpPr>
          <p:nvPr/>
        </p:nvSpPr>
        <p:spPr bwMode="auto">
          <a:xfrm>
            <a:off x="4114800" y="1524000"/>
            <a:ext cx="1117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200">
                <a:solidFill>
                  <a:schemeClr val="tx2"/>
                </a:solidFill>
                <a:latin typeface="Arial Narrow" pitchFamily="34" charset="0"/>
              </a:rPr>
              <a:t>Ecrivez petit : 12</a:t>
            </a:r>
            <a:endParaRPr lang="fr-FR" altLang="fr-FR" sz="1200">
              <a:solidFill>
                <a:schemeClr val="tx2"/>
              </a:solidFill>
              <a:latin typeface="Arial Narrow" pitchFamily="34" charset="0"/>
            </a:endParaRPr>
          </a:p>
        </p:txBody>
      </p:sp>
      <p:sp>
        <p:nvSpPr>
          <p:cNvPr id="6149" name="Text Box 5"/>
          <p:cNvSpPr txBox="1">
            <a:spLocks noChangeArrowheads="1"/>
          </p:cNvSpPr>
          <p:nvPr/>
        </p:nvSpPr>
        <p:spPr bwMode="auto">
          <a:xfrm>
            <a:off x="3962400" y="1905000"/>
            <a:ext cx="14255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solidFill>
                  <a:schemeClr val="tx2"/>
                </a:solidFill>
                <a:latin typeface="Arial Narrow" pitchFamily="34" charset="0"/>
              </a:rPr>
              <a:t>Ecrivez petit : 16</a:t>
            </a:r>
            <a:endParaRPr lang="fr-FR" altLang="fr-FR" sz="1600">
              <a:solidFill>
                <a:schemeClr val="tx2"/>
              </a:solidFill>
              <a:latin typeface="Arial Narrow" pitchFamily="34" charset="0"/>
            </a:endParaRPr>
          </a:p>
        </p:txBody>
      </p:sp>
      <p:sp>
        <p:nvSpPr>
          <p:cNvPr id="6150" name="Text Box 6"/>
          <p:cNvSpPr txBox="1">
            <a:spLocks noChangeArrowheads="1"/>
          </p:cNvSpPr>
          <p:nvPr/>
        </p:nvSpPr>
        <p:spPr bwMode="auto">
          <a:xfrm>
            <a:off x="3733800" y="2286000"/>
            <a:ext cx="1738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solidFill>
                  <a:schemeClr val="tx2"/>
                </a:solidFill>
                <a:latin typeface="Arial Narrow" pitchFamily="34" charset="0"/>
              </a:rPr>
              <a:t>Ecrivez petit : 20</a:t>
            </a:r>
            <a:endParaRPr lang="fr-FR" altLang="fr-FR" sz="2000">
              <a:solidFill>
                <a:schemeClr val="tx2"/>
              </a:solidFill>
              <a:latin typeface="Arial Narrow" pitchFamily="34" charset="0"/>
            </a:endParaRPr>
          </a:p>
        </p:txBody>
      </p:sp>
      <p:sp>
        <p:nvSpPr>
          <p:cNvPr id="6151" name="Text Box 7"/>
          <p:cNvSpPr txBox="1">
            <a:spLocks noChangeArrowheads="1"/>
          </p:cNvSpPr>
          <p:nvPr/>
        </p:nvSpPr>
        <p:spPr bwMode="auto">
          <a:xfrm>
            <a:off x="3200400" y="3048000"/>
            <a:ext cx="3605213"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4400">
                <a:solidFill>
                  <a:schemeClr val="tx2"/>
                </a:solidFill>
                <a:latin typeface="Arial Narrow" pitchFamily="34" charset="0"/>
              </a:rPr>
              <a:t>Ecrivez petit : 44</a:t>
            </a:r>
            <a:endParaRPr lang="fr-FR" altLang="fr-FR" sz="4400">
              <a:solidFill>
                <a:schemeClr val="tx2"/>
              </a:solidFill>
              <a:latin typeface="Arial Narrow" pitchFamily="34" charset="0"/>
            </a:endParaRPr>
          </a:p>
        </p:txBody>
      </p:sp>
      <p:sp>
        <p:nvSpPr>
          <p:cNvPr id="6152" name="Text Box 8"/>
          <p:cNvSpPr txBox="1">
            <a:spLocks noChangeArrowheads="1"/>
          </p:cNvSpPr>
          <p:nvPr/>
        </p:nvSpPr>
        <p:spPr bwMode="auto">
          <a:xfrm>
            <a:off x="-107950" y="3808413"/>
            <a:ext cx="9104313"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9600">
                <a:solidFill>
                  <a:schemeClr val="tx2"/>
                </a:solidFill>
                <a:latin typeface="Arial Narrow" pitchFamily="34" charset="0"/>
              </a:rPr>
              <a:t>Mais pas trop grand</a:t>
            </a:r>
          </a:p>
          <a:p>
            <a:pPr eaLnBrk="1" hangingPunct="1">
              <a:spcBef>
                <a:spcPct val="0"/>
              </a:spcBef>
              <a:buFontTx/>
              <a:buNone/>
            </a:pPr>
            <a:r>
              <a:rPr lang="fr-BE" altLang="fr-FR" sz="9600">
                <a:solidFill>
                  <a:schemeClr val="tx2"/>
                </a:solidFill>
                <a:latin typeface="Arial Narrow" pitchFamily="34" charset="0"/>
              </a:rPr>
              <a:t> : 96</a:t>
            </a:r>
            <a:endParaRPr lang="fr-FR" altLang="fr-FR" sz="9600">
              <a:solidFill>
                <a:schemeClr val="tx2"/>
              </a:solidFill>
              <a:latin typeface="Arial Narrow" pitchFamily="34" charset="0"/>
            </a:endParaRPr>
          </a:p>
        </p:txBody>
      </p:sp>
      <p:sp>
        <p:nvSpPr>
          <p:cNvPr id="6153" name="Text Box 9"/>
          <p:cNvSpPr txBox="1">
            <a:spLocks noChangeArrowheads="1"/>
          </p:cNvSpPr>
          <p:nvPr/>
        </p:nvSpPr>
        <p:spPr bwMode="auto">
          <a:xfrm>
            <a:off x="4211638" y="549275"/>
            <a:ext cx="7207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600">
                <a:solidFill>
                  <a:schemeClr val="tx2"/>
                </a:solidFill>
                <a:latin typeface="Arial Narrow" pitchFamily="34" charset="0"/>
              </a:rPr>
              <a:t>Ecrivez petit : 6</a:t>
            </a:r>
          </a:p>
        </p:txBody>
      </p:sp>
      <p:sp>
        <p:nvSpPr>
          <p:cNvPr id="6154" name="Rectangle 10"/>
          <p:cNvSpPr>
            <a:spLocks noChangeArrowheads="1"/>
          </p:cNvSpPr>
          <p:nvPr/>
        </p:nvSpPr>
        <p:spPr bwMode="auto">
          <a:xfrm>
            <a:off x="4140200" y="836613"/>
            <a:ext cx="78581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800">
                <a:solidFill>
                  <a:schemeClr val="tx2"/>
                </a:solidFill>
                <a:latin typeface="Arial Narrow" pitchFamily="34" charset="0"/>
              </a:rPr>
              <a:t>Ecrivez petit :  8</a:t>
            </a:r>
            <a:endParaRPr lang="fr-FR" altLang="fr-FR" sz="800">
              <a:solidFill>
                <a:schemeClr val="tx2"/>
              </a:solidFill>
              <a:latin typeface="Arial Narrow" pitchFamily="34" charset="0"/>
            </a:endParaRPr>
          </a:p>
        </p:txBody>
      </p:sp>
    </p:spTree>
    <p:extLst>
      <p:ext uri="{BB962C8B-B14F-4D97-AF65-F5344CB8AC3E}">
        <p14:creationId xmlns:p14="http://schemas.microsoft.com/office/powerpoint/2010/main" val="1553316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P spid="6150" grpId="0"/>
      <p:bldP spid="6151" grpId="0"/>
      <p:bldP spid="6152" grpId="0"/>
      <p:bldP spid="6153" grpId="0"/>
      <p:bldP spid="615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42FBB82-1938-4901-BA98-815F37B30A8C}" type="slidenum">
              <a:rPr lang="fr-FR" altLang="fr-FR" sz="1800" smtClean="0">
                <a:latin typeface="Arial Narrow" pitchFamily="34" charset="0"/>
              </a:rPr>
              <a:pPr eaLnBrk="1" hangingPunct="1">
                <a:spcBef>
                  <a:spcPct val="0"/>
                </a:spcBef>
                <a:buFontTx/>
                <a:buNone/>
              </a:pPr>
              <a:t>123</a:t>
            </a:fld>
            <a:endParaRPr lang="fr-FR" altLang="fr-FR" sz="1800" smtClean="0">
              <a:latin typeface="Arial Narrow" pitchFamily="34" charset="0"/>
            </a:endParaRPr>
          </a:p>
        </p:txBody>
      </p:sp>
      <p:pic>
        <p:nvPicPr>
          <p:cNvPr id="1229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92150"/>
            <a:ext cx="1600200" cy="12890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AutoShape 6"/>
          <p:cNvSpPr>
            <a:spLocks noChangeArrowheads="1"/>
          </p:cNvSpPr>
          <p:nvPr/>
        </p:nvSpPr>
        <p:spPr bwMode="auto">
          <a:xfrm>
            <a:off x="2484438" y="188913"/>
            <a:ext cx="6113462" cy="1584325"/>
          </a:xfrm>
          <a:prstGeom prst="wedgeRoundRectCallout">
            <a:avLst>
              <a:gd name="adj1" fmla="val -65755"/>
              <a:gd name="adj2" fmla="val -3306"/>
              <a:gd name="adj3" fmla="val 16667"/>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2400">
                <a:latin typeface="Arial Narrow" pitchFamily="34" charset="0"/>
              </a:rPr>
              <a:t>Progressivement, en salopant beaucoup moi-même, et aussi par l’observation de nombreux PPT, j’ai pu découvrir comment…</a:t>
            </a:r>
            <a:endParaRPr lang="en-US" altLang="fr-FR" sz="2400">
              <a:latin typeface="Arial Narrow" pitchFamily="34" charset="0"/>
            </a:endParaRPr>
          </a:p>
        </p:txBody>
      </p:sp>
      <p:sp>
        <p:nvSpPr>
          <p:cNvPr id="12293" name="Rectangle 8"/>
          <p:cNvSpPr>
            <a:spLocks noChangeArrowheads="1"/>
          </p:cNvSpPr>
          <p:nvPr/>
        </p:nvSpPr>
        <p:spPr bwMode="auto">
          <a:xfrm>
            <a:off x="4284663" y="3068638"/>
            <a:ext cx="4608512" cy="647700"/>
          </a:xfrm>
          <a:prstGeom prst="rect">
            <a:avLst/>
          </a:prstGeom>
          <a:solidFill>
            <a:srgbClr val="3366FF"/>
          </a:solidFill>
          <a:ln w="9525">
            <a:solidFill>
              <a:schemeClr val="tx1"/>
            </a:solidFill>
            <a:miter lim="800000"/>
            <a:headEnd/>
            <a:tailEnd/>
          </a:ln>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tx2"/>
                </a:solidFill>
                <a:latin typeface="Arial Narrow" pitchFamily="34" charset="0"/>
              </a:rPr>
              <a:t>2. Saloper la </a:t>
            </a:r>
            <a:r>
              <a:rPr lang="fr-BE" altLang="fr-FR" sz="4000">
                <a:solidFill>
                  <a:schemeClr val="bg1"/>
                </a:solidFill>
                <a:latin typeface="Arial Narrow" pitchFamily="34" charset="0"/>
              </a:rPr>
              <a:t>lisibilité</a:t>
            </a:r>
            <a:r>
              <a:rPr lang="fr-BE" altLang="fr-FR" sz="4000">
                <a:solidFill>
                  <a:schemeClr val="tx2"/>
                </a:solidFill>
                <a:latin typeface="Arial Narrow" pitchFamily="34" charset="0"/>
              </a:rPr>
              <a:t> </a:t>
            </a:r>
            <a:endParaRPr lang="fr-FR" altLang="fr-FR" sz="4000">
              <a:solidFill>
                <a:schemeClr val="tx2"/>
              </a:solidFill>
              <a:latin typeface="Arial Narrow" pitchFamily="34" charset="0"/>
            </a:endParaRPr>
          </a:p>
        </p:txBody>
      </p:sp>
      <p:pic>
        <p:nvPicPr>
          <p:cNvPr id="12294" name="Picture 15" descr="Cerveau lecture"/>
          <p:cNvPicPr>
            <a:picLocks noChangeAspect="1" noChangeArrowheads="1"/>
          </p:cNvPicPr>
          <p:nvPr/>
        </p:nvPicPr>
        <p:blipFill>
          <a:blip r:embed="rId4" cstate="print">
            <a:extLst>
              <a:ext uri="{28A0092B-C50C-407E-A947-70E740481C1C}">
                <a14:useLocalDpi xmlns:a14="http://schemas.microsoft.com/office/drawing/2010/main" val="0"/>
              </a:ext>
            </a:extLst>
          </a:blip>
          <a:srcRect t="7265"/>
          <a:stretch>
            <a:fillRect/>
          </a:stretch>
        </p:blipFill>
        <p:spPr bwMode="auto">
          <a:xfrm>
            <a:off x="107950" y="2630488"/>
            <a:ext cx="38877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23"/>
          <p:cNvGrpSpPr>
            <a:grpSpLocks/>
          </p:cNvGrpSpPr>
          <p:nvPr/>
        </p:nvGrpSpPr>
        <p:grpSpPr bwMode="auto">
          <a:xfrm>
            <a:off x="0" y="3284538"/>
            <a:ext cx="2009775" cy="2046287"/>
            <a:chOff x="0" y="2069"/>
            <a:chExt cx="1266" cy="1289"/>
          </a:xfrm>
        </p:grpSpPr>
        <p:sp>
          <p:nvSpPr>
            <p:cNvPr id="12299" name="Oval 16"/>
            <p:cNvSpPr>
              <a:spLocks noChangeArrowheads="1"/>
            </p:cNvSpPr>
            <p:nvPr/>
          </p:nvSpPr>
          <p:spPr bwMode="auto">
            <a:xfrm>
              <a:off x="0" y="2251"/>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2300" name="Oval 17"/>
            <p:cNvSpPr>
              <a:spLocks noChangeArrowheads="1"/>
            </p:cNvSpPr>
            <p:nvPr/>
          </p:nvSpPr>
          <p:spPr bwMode="auto">
            <a:xfrm>
              <a:off x="204" y="2069"/>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2301" name="Freeform 18"/>
            <p:cNvSpPr>
              <a:spLocks/>
            </p:cNvSpPr>
            <p:nvPr/>
          </p:nvSpPr>
          <p:spPr bwMode="auto">
            <a:xfrm>
              <a:off x="0" y="2697"/>
              <a:ext cx="1266" cy="661"/>
            </a:xfrm>
            <a:custGeom>
              <a:avLst/>
              <a:gdLst>
                <a:gd name="T0" fmla="*/ 0 w 1266"/>
                <a:gd name="T1" fmla="*/ 0 h 661"/>
                <a:gd name="T2" fmla="*/ 1066 w 1266"/>
                <a:gd name="T3" fmla="*/ 279 h 661"/>
                <a:gd name="T4" fmla="*/ 1198 w 1266"/>
                <a:gd name="T5" fmla="*/ 375 h 661"/>
                <a:gd name="T6" fmla="*/ 1243 w 1266"/>
                <a:gd name="T7" fmla="*/ 622 h 661"/>
                <a:gd name="T8" fmla="*/ 1125 w 1266"/>
                <a:gd name="T9" fmla="*/ 613 h 661"/>
                <a:gd name="T10" fmla="*/ 1079 w 1266"/>
                <a:gd name="T11" fmla="*/ 366 h 661"/>
                <a:gd name="T12" fmla="*/ 22 w 1266"/>
                <a:gd name="T13" fmla="*/ 98 h 6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6" h="661">
                  <a:moveTo>
                    <a:pt x="0" y="0"/>
                  </a:moveTo>
                  <a:cubicBezTo>
                    <a:pt x="179" y="46"/>
                    <a:pt x="866" y="217"/>
                    <a:pt x="1066" y="279"/>
                  </a:cubicBezTo>
                  <a:cubicBezTo>
                    <a:pt x="1266" y="341"/>
                    <a:pt x="1169" y="318"/>
                    <a:pt x="1198" y="375"/>
                  </a:cubicBezTo>
                  <a:cubicBezTo>
                    <a:pt x="1227" y="432"/>
                    <a:pt x="1255" y="583"/>
                    <a:pt x="1243" y="622"/>
                  </a:cubicBezTo>
                  <a:cubicBezTo>
                    <a:pt x="1231" y="661"/>
                    <a:pt x="1152" y="656"/>
                    <a:pt x="1125" y="613"/>
                  </a:cubicBezTo>
                  <a:cubicBezTo>
                    <a:pt x="1098" y="570"/>
                    <a:pt x="1263" y="452"/>
                    <a:pt x="1079" y="366"/>
                  </a:cubicBezTo>
                  <a:cubicBezTo>
                    <a:pt x="895" y="280"/>
                    <a:pt x="242" y="154"/>
                    <a:pt x="22" y="98"/>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
          <p:nvSpPr>
            <p:cNvPr id="12302" name="Oval 19"/>
            <p:cNvSpPr>
              <a:spLocks noChangeArrowheads="1"/>
            </p:cNvSpPr>
            <p:nvPr/>
          </p:nvSpPr>
          <p:spPr bwMode="auto">
            <a:xfrm>
              <a:off x="22" y="2341"/>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2303" name="Oval 20"/>
            <p:cNvSpPr>
              <a:spLocks noChangeArrowheads="1"/>
            </p:cNvSpPr>
            <p:nvPr/>
          </p:nvSpPr>
          <p:spPr bwMode="auto">
            <a:xfrm>
              <a:off x="68" y="2432"/>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2304" name="Oval 21"/>
            <p:cNvSpPr>
              <a:spLocks noChangeArrowheads="1"/>
            </p:cNvSpPr>
            <p:nvPr/>
          </p:nvSpPr>
          <p:spPr bwMode="auto">
            <a:xfrm>
              <a:off x="204" y="2160"/>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2305" name="Oval 22"/>
            <p:cNvSpPr>
              <a:spLocks noChangeArrowheads="1"/>
            </p:cNvSpPr>
            <p:nvPr/>
          </p:nvSpPr>
          <p:spPr bwMode="auto">
            <a:xfrm>
              <a:off x="250" y="2251"/>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12296" name="Line 24"/>
          <p:cNvSpPr>
            <a:spLocks noChangeShapeType="1"/>
          </p:cNvSpPr>
          <p:nvPr/>
        </p:nvSpPr>
        <p:spPr bwMode="auto">
          <a:xfrm>
            <a:off x="900113" y="4221163"/>
            <a:ext cx="2519362" cy="576262"/>
          </a:xfrm>
          <a:prstGeom prst="line">
            <a:avLst/>
          </a:prstGeom>
          <a:noFill/>
          <a:ln w="130175">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12297" name="Text Box 25"/>
          <p:cNvSpPr txBox="1">
            <a:spLocks noChangeArrowheads="1"/>
          </p:cNvSpPr>
          <p:nvPr/>
        </p:nvSpPr>
        <p:spPr bwMode="auto">
          <a:xfrm>
            <a:off x="2484438" y="2924175"/>
            <a:ext cx="719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8000" b="1">
                <a:solidFill>
                  <a:srgbClr val="008000"/>
                </a:solidFill>
                <a:latin typeface="Arial Narrow" pitchFamily="34" charset="0"/>
              </a:rPr>
              <a:t>?</a:t>
            </a:r>
            <a:endParaRPr lang="en-US" altLang="fr-FR" sz="8000" b="1">
              <a:solidFill>
                <a:srgbClr val="008000"/>
              </a:solidFill>
              <a:latin typeface="Arial Narrow" pitchFamily="34" charset="0"/>
            </a:endParaRPr>
          </a:p>
        </p:txBody>
      </p:sp>
      <p:sp>
        <p:nvSpPr>
          <p:cNvPr id="12298" name="Freeform 26"/>
          <p:cNvSpPr>
            <a:spLocks/>
          </p:cNvSpPr>
          <p:nvPr/>
        </p:nvSpPr>
        <p:spPr bwMode="auto">
          <a:xfrm>
            <a:off x="1636713" y="3921125"/>
            <a:ext cx="184150" cy="461963"/>
          </a:xfrm>
          <a:custGeom>
            <a:avLst/>
            <a:gdLst>
              <a:gd name="T0" fmla="*/ 70642289 w 768"/>
              <a:gd name="T1" fmla="*/ 558583456 h 370"/>
              <a:gd name="T2" fmla="*/ 80952107 w 768"/>
              <a:gd name="T3" fmla="*/ 612065475 h 370"/>
              <a:gd name="T4" fmla="*/ 35893859 w 768"/>
              <a:gd name="T5" fmla="*/ 667527662 h 370"/>
              <a:gd name="T6" fmla="*/ 13364855 w 768"/>
              <a:gd name="T7" fmla="*/ 285234105 h 370"/>
              <a:gd name="T8" fmla="*/ 117227935 w 768"/>
              <a:gd name="T9" fmla="*/ 15846339 h 370"/>
              <a:gd name="T10" fmla="*/ 255839206 w 768"/>
              <a:gd name="T11" fmla="*/ 194117655 h 370"/>
              <a:gd name="T12" fmla="*/ 290205666 w 768"/>
              <a:gd name="T13" fmla="*/ 554621872 h 370"/>
              <a:gd name="T14" fmla="*/ 238274126 w 768"/>
              <a:gd name="T15" fmla="*/ 732893188 h 370"/>
              <a:gd name="T16" fmla="*/ 203907665 w 768"/>
              <a:gd name="T17" fmla="*/ 554621872 h 370"/>
              <a:gd name="T18" fmla="*/ 203907665 w 768"/>
              <a:gd name="T19" fmla="*/ 374370387 h 370"/>
              <a:gd name="T20" fmla="*/ 151976125 w 768"/>
              <a:gd name="T21" fmla="*/ 194117655 h 370"/>
              <a:gd name="T22" fmla="*/ 65296395 w 768"/>
              <a:gd name="T23" fmla="*/ 194117655 h 370"/>
              <a:gd name="T24" fmla="*/ 30547965 w 768"/>
              <a:gd name="T25" fmla="*/ 374370387 h 370"/>
              <a:gd name="T26" fmla="*/ 47731315 w 768"/>
              <a:gd name="T27" fmla="*/ 463505421 h 370"/>
              <a:gd name="T28" fmla="*/ 80952107 w 768"/>
              <a:gd name="T29" fmla="*/ 594237720 h 370"/>
              <a:gd name="T30" fmla="*/ 13364855 w 768"/>
              <a:gd name="T31" fmla="*/ 463505421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8" h="370">
                <a:moveTo>
                  <a:pt x="185" y="282"/>
                </a:moveTo>
                <a:cubicBezTo>
                  <a:pt x="189" y="285"/>
                  <a:pt x="227" y="300"/>
                  <a:pt x="212" y="309"/>
                </a:cubicBezTo>
                <a:cubicBezTo>
                  <a:pt x="197" y="318"/>
                  <a:pt x="123" y="364"/>
                  <a:pt x="94" y="337"/>
                </a:cubicBezTo>
                <a:cubicBezTo>
                  <a:pt x="65" y="310"/>
                  <a:pt x="0" y="199"/>
                  <a:pt x="35" y="144"/>
                </a:cubicBezTo>
                <a:cubicBezTo>
                  <a:pt x="70" y="89"/>
                  <a:pt x="201" y="16"/>
                  <a:pt x="307" y="8"/>
                </a:cubicBezTo>
                <a:cubicBezTo>
                  <a:pt x="413" y="0"/>
                  <a:pt x="595" y="53"/>
                  <a:pt x="670" y="98"/>
                </a:cubicBezTo>
                <a:cubicBezTo>
                  <a:pt x="745" y="143"/>
                  <a:pt x="768" y="235"/>
                  <a:pt x="760" y="280"/>
                </a:cubicBezTo>
                <a:cubicBezTo>
                  <a:pt x="752" y="325"/>
                  <a:pt x="662" y="370"/>
                  <a:pt x="624" y="370"/>
                </a:cubicBezTo>
                <a:cubicBezTo>
                  <a:pt x="586" y="370"/>
                  <a:pt x="549" y="310"/>
                  <a:pt x="534" y="280"/>
                </a:cubicBezTo>
                <a:cubicBezTo>
                  <a:pt x="519" y="250"/>
                  <a:pt x="557" y="219"/>
                  <a:pt x="534" y="189"/>
                </a:cubicBezTo>
                <a:cubicBezTo>
                  <a:pt x="511" y="159"/>
                  <a:pt x="458" y="113"/>
                  <a:pt x="398" y="98"/>
                </a:cubicBezTo>
                <a:cubicBezTo>
                  <a:pt x="338" y="83"/>
                  <a:pt x="224" y="83"/>
                  <a:pt x="171" y="98"/>
                </a:cubicBezTo>
                <a:cubicBezTo>
                  <a:pt x="118" y="113"/>
                  <a:pt x="88" y="166"/>
                  <a:pt x="80" y="189"/>
                </a:cubicBezTo>
                <a:cubicBezTo>
                  <a:pt x="72" y="212"/>
                  <a:pt x="103" y="216"/>
                  <a:pt x="125" y="234"/>
                </a:cubicBezTo>
                <a:cubicBezTo>
                  <a:pt x="147" y="252"/>
                  <a:pt x="227" y="300"/>
                  <a:pt x="212" y="300"/>
                </a:cubicBezTo>
                <a:cubicBezTo>
                  <a:pt x="197" y="300"/>
                  <a:pt x="72" y="248"/>
                  <a:pt x="35" y="234"/>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Tree>
    <p:extLst>
      <p:ext uri="{BB962C8B-B14F-4D97-AF65-F5344CB8AC3E}">
        <p14:creationId xmlns:p14="http://schemas.microsoft.com/office/powerpoint/2010/main" val="6545576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CF8D056B-CBF4-4DA8-8134-B13B84F669A4}" type="slidenum">
              <a:rPr lang="fr-FR" altLang="fr-FR" sz="1800" smtClean="0"/>
              <a:pPr eaLnBrk="1" hangingPunct="1">
                <a:spcBef>
                  <a:spcPct val="0"/>
                </a:spcBef>
                <a:buFontTx/>
                <a:buNone/>
              </a:pPr>
              <a:t>124</a:t>
            </a:fld>
            <a:endParaRPr lang="fr-FR" altLang="fr-FR" sz="1800" smtClean="0"/>
          </a:p>
        </p:txBody>
      </p:sp>
      <p:sp>
        <p:nvSpPr>
          <p:cNvPr id="13315" name="Rectangle 2"/>
          <p:cNvSpPr>
            <a:spLocks noGrp="1" noChangeArrowheads="1"/>
          </p:cNvSpPr>
          <p:nvPr>
            <p:ph type="title"/>
          </p:nvPr>
        </p:nvSpPr>
        <p:spPr>
          <a:xfrm>
            <a:off x="684213" y="476250"/>
            <a:ext cx="7848600" cy="649288"/>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4 : Choisissez une Police de caractères illisible</a:t>
            </a:r>
            <a:endParaRPr lang="fr-FR" altLang="fr-FR" sz="2800" smtClean="0">
              <a:latin typeface="Arial Narrow" pitchFamily="34" charset="0"/>
            </a:endParaRPr>
          </a:p>
        </p:txBody>
      </p:sp>
      <p:sp>
        <p:nvSpPr>
          <p:cNvPr id="13316" name="Text Box 3"/>
          <p:cNvSpPr txBox="1">
            <a:spLocks noChangeArrowheads="1"/>
          </p:cNvSpPr>
          <p:nvPr/>
        </p:nvSpPr>
        <p:spPr bwMode="auto">
          <a:xfrm>
            <a:off x="684213" y="1557338"/>
            <a:ext cx="8123237"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Haettenschweiler" pitchFamily="34" charset="0"/>
              </a:rPr>
              <a:t>Alors que Garamont, Boldoni, Didot, etc se sont</a:t>
            </a:r>
          </a:p>
          <a:p>
            <a:pPr eaLnBrk="1" hangingPunct="1">
              <a:spcBef>
                <a:spcPct val="0"/>
              </a:spcBef>
              <a:buFontTx/>
              <a:buNone/>
            </a:pPr>
            <a:r>
              <a:rPr lang="fr-BE" altLang="fr-FR" sz="2400">
                <a:latin typeface="Haettenschweiler" pitchFamily="34" charset="0"/>
              </a:rPr>
              <a:t> évertués à concevoir des caractères faciles à lire,  </a:t>
            </a:r>
            <a:r>
              <a:rPr lang="fr-BE" altLang="fr-FR" sz="2400"/>
              <a:t> </a:t>
            </a:r>
          </a:p>
          <a:p>
            <a:pPr eaLnBrk="1" hangingPunct="1">
              <a:spcBef>
                <a:spcPct val="0"/>
              </a:spcBef>
              <a:buFontTx/>
              <a:buNone/>
            </a:pPr>
            <a:endParaRPr lang="fr-BE" altLang="fr-FR" sz="2400">
              <a:latin typeface="Monotype Corsiva" pitchFamily="66" charset="0"/>
            </a:endParaRPr>
          </a:p>
          <a:p>
            <a:pPr eaLnBrk="1" hangingPunct="1">
              <a:spcBef>
                <a:spcPct val="0"/>
              </a:spcBef>
              <a:buFontTx/>
              <a:buNone/>
            </a:pPr>
            <a:r>
              <a:rPr lang="fr-BE" altLang="fr-FR">
                <a:latin typeface="Monotype Corsiva" pitchFamily="66" charset="0"/>
              </a:rPr>
              <a:t>certains s’évertuent à écrire dans des  polices peu lisibles</a:t>
            </a:r>
          </a:p>
          <a:p>
            <a:pPr eaLnBrk="1" hangingPunct="1">
              <a:spcBef>
                <a:spcPct val="0"/>
              </a:spcBef>
              <a:buFontTx/>
              <a:buNone/>
            </a:pPr>
            <a:endParaRPr lang="fr-BE" altLang="fr-FR" sz="2400">
              <a:latin typeface="Monotype Corsiva" pitchFamily="66" charset="0"/>
            </a:endParaRPr>
          </a:p>
          <a:p>
            <a:pPr eaLnBrk="1" hangingPunct="1">
              <a:spcBef>
                <a:spcPct val="0"/>
              </a:spcBef>
              <a:buFontTx/>
              <a:buNone/>
            </a:pPr>
            <a:endParaRPr lang="fr-BE" altLang="fr-FR" sz="2400">
              <a:latin typeface="Monotype Corsiva" pitchFamily="66" charset="0"/>
            </a:endParaRPr>
          </a:p>
          <a:p>
            <a:pPr eaLnBrk="1" hangingPunct="1">
              <a:spcBef>
                <a:spcPct val="0"/>
              </a:spcBef>
              <a:buFontTx/>
              <a:buNone/>
            </a:pPr>
            <a:r>
              <a:rPr lang="fr-BE" altLang="fr-FR" sz="2400">
                <a:latin typeface="Monotype Corsiva" pitchFamily="66" charset="0"/>
              </a:rPr>
              <a:t>EVITEZ LES MAJUSCULES PLUS DIFFICILES A LIRE </a:t>
            </a:r>
          </a:p>
        </p:txBody>
      </p:sp>
      <p:sp>
        <p:nvSpPr>
          <p:cNvPr id="13317" name="Text Box 4"/>
          <p:cNvSpPr txBox="1">
            <a:spLocks noChangeArrowheads="1"/>
          </p:cNvSpPr>
          <p:nvPr/>
        </p:nvSpPr>
        <p:spPr bwMode="auto">
          <a:xfrm>
            <a:off x="684213" y="4310063"/>
            <a:ext cx="2759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a:latin typeface="Monotype Corsiva" pitchFamily="66" charset="0"/>
              </a:rPr>
              <a:t>que les minuscules</a:t>
            </a:r>
            <a:endParaRPr lang="fr-FR" altLang="fr-FR">
              <a:latin typeface="Monotype Corsiva" pitchFamily="66" charset="0"/>
            </a:endParaRPr>
          </a:p>
        </p:txBody>
      </p:sp>
      <p:sp>
        <p:nvSpPr>
          <p:cNvPr id="13318" name="Text Box 5"/>
          <p:cNvSpPr txBox="1">
            <a:spLocks noChangeArrowheads="1"/>
          </p:cNvSpPr>
          <p:nvPr/>
        </p:nvSpPr>
        <p:spPr bwMode="auto">
          <a:xfrm>
            <a:off x="1908175" y="5113338"/>
            <a:ext cx="1200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b="1"/>
              <a:t>ℳℰℛℭℑ</a:t>
            </a:r>
            <a:endParaRPr lang="fr-FR" altLang="fr-FR" b="1"/>
          </a:p>
        </p:txBody>
      </p:sp>
      <p:sp>
        <p:nvSpPr>
          <p:cNvPr id="13319" name="ZoneTexte 1"/>
          <p:cNvSpPr txBox="1">
            <a:spLocks noChangeArrowheads="1"/>
          </p:cNvSpPr>
          <p:nvPr/>
        </p:nvSpPr>
        <p:spPr bwMode="auto">
          <a:xfrm>
            <a:off x="3709988" y="5172075"/>
            <a:ext cx="207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fr-FR" sz="2400">
                <a:latin typeface="Ravie" pitchFamily="82" charset="0"/>
              </a:rPr>
              <a:t>beaucoup</a:t>
            </a:r>
          </a:p>
        </p:txBody>
      </p:sp>
      <p:pic>
        <p:nvPicPr>
          <p:cNvPr id="1332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4338638"/>
            <a:ext cx="1162050"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4121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4"/>
          <p:cNvSpPr>
            <a:spLocks noGrp="1"/>
          </p:cNvSpPr>
          <p:nvPr>
            <p:ph type="sldNum" sz="quarter" idx="11"/>
          </p:nvPr>
        </p:nvSpPr>
        <p:spPr>
          <a:xfrm>
            <a:off x="8497888" y="6400800"/>
            <a:ext cx="646112" cy="457200"/>
          </a:xfrm>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8565B0E9-250C-4757-AB11-8518A6732453}" type="slidenum">
              <a:rPr lang="fr-FR" altLang="fr-FR" sz="1800" smtClean="0"/>
              <a:pPr eaLnBrk="1" hangingPunct="1">
                <a:spcBef>
                  <a:spcPct val="0"/>
                </a:spcBef>
                <a:buFontTx/>
                <a:buNone/>
              </a:pPr>
              <a:t>125</a:t>
            </a:fld>
            <a:endParaRPr lang="fr-FR" altLang="fr-FR" sz="1800" smtClean="0"/>
          </a:p>
        </p:txBody>
      </p:sp>
      <p:sp>
        <p:nvSpPr>
          <p:cNvPr id="14339" name="Rectangle 2"/>
          <p:cNvSpPr>
            <a:spLocks noGrp="1" noChangeArrowheads="1"/>
          </p:cNvSpPr>
          <p:nvPr>
            <p:ph type="title"/>
          </p:nvPr>
        </p:nvSpPr>
        <p:spPr>
          <a:xfrm>
            <a:off x="539750" y="476250"/>
            <a:ext cx="7920038" cy="504825"/>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5 :  Foncez le fond</a:t>
            </a:r>
          </a:p>
        </p:txBody>
      </p:sp>
      <p:sp>
        <p:nvSpPr>
          <p:cNvPr id="14340" name="Text Box 4"/>
          <p:cNvSpPr txBox="1">
            <a:spLocks noChangeArrowheads="1"/>
          </p:cNvSpPr>
          <p:nvPr/>
        </p:nvSpPr>
        <p:spPr bwMode="auto">
          <a:xfrm>
            <a:off x="36513" y="1593850"/>
            <a:ext cx="4464050" cy="25558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t>L’expression « Hominisation » apparaît </a:t>
            </a:r>
          </a:p>
          <a:p>
            <a:pPr eaLnBrk="1" hangingPunct="1">
              <a:spcBef>
                <a:spcPct val="0"/>
              </a:spcBef>
              <a:buFontTx/>
              <a:buNone/>
            </a:pPr>
            <a:r>
              <a:rPr lang="fr-BE" altLang="fr-FR" sz="2000"/>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6870" name="Text Box 6"/>
          <p:cNvSpPr txBox="1">
            <a:spLocks noChangeArrowheads="1"/>
          </p:cNvSpPr>
          <p:nvPr/>
        </p:nvSpPr>
        <p:spPr bwMode="auto">
          <a:xfrm>
            <a:off x="4559300" y="1593850"/>
            <a:ext cx="4584700" cy="25558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b="1">
                <a:solidFill>
                  <a:srgbClr val="FFFF00"/>
                </a:solidFill>
              </a:rPr>
              <a:t>L’expression « Hominisation » apparaît </a:t>
            </a:r>
          </a:p>
          <a:p>
            <a:pPr eaLnBrk="1" hangingPunct="1">
              <a:spcBef>
                <a:spcPct val="0"/>
              </a:spcBef>
              <a:buFontTx/>
              <a:buNone/>
            </a:pPr>
            <a:r>
              <a:rPr lang="fr-BE" altLang="fr-FR" sz="2000" b="1">
                <a:solidFill>
                  <a:srgbClr val="FFFF00"/>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b="1"/>
              <a:t> </a:t>
            </a:r>
          </a:p>
        </p:txBody>
      </p:sp>
      <p:sp>
        <p:nvSpPr>
          <p:cNvPr id="14342" name="Text Box 7"/>
          <p:cNvSpPr txBox="1">
            <a:spLocks noChangeArrowheads="1"/>
          </p:cNvSpPr>
          <p:nvPr/>
        </p:nvSpPr>
        <p:spPr bwMode="auto">
          <a:xfrm>
            <a:off x="0" y="4221163"/>
            <a:ext cx="4572000" cy="223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t>L’expression « Hominisation » apparaît </a:t>
            </a:r>
          </a:p>
          <a:p>
            <a:pPr eaLnBrk="1" hangingPunct="1">
              <a:spcBef>
                <a:spcPct val="0"/>
              </a:spcBef>
              <a:buFontTx/>
              <a:buNone/>
            </a:pPr>
            <a:r>
              <a:rPr lang="fr-BE" altLang="fr-FR" sz="2000"/>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6872" name="Text Box 8"/>
          <p:cNvSpPr txBox="1">
            <a:spLocks noChangeArrowheads="1"/>
          </p:cNvSpPr>
          <p:nvPr/>
        </p:nvSpPr>
        <p:spPr bwMode="auto">
          <a:xfrm>
            <a:off x="4572000" y="4202113"/>
            <a:ext cx="4572000" cy="223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solidFill>
                  <a:schemeClr val="bg1"/>
                </a:solidFill>
              </a:rPr>
              <a:t>L’expression « Hominisation » apparaît </a:t>
            </a:r>
          </a:p>
          <a:p>
            <a:pPr eaLnBrk="1" hangingPunct="1">
              <a:spcBef>
                <a:spcPct val="0"/>
              </a:spcBef>
              <a:buFontTx/>
              <a:buNone/>
            </a:pPr>
            <a:r>
              <a:rPr lang="fr-BE" altLang="fr-FR" sz="2000">
                <a:solidFill>
                  <a:schemeClr val="bg1"/>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a:solidFill>
                  <a:schemeClr val="bg1"/>
                </a:solidFill>
              </a:rPr>
              <a:t> </a:t>
            </a:r>
          </a:p>
        </p:txBody>
      </p:sp>
    </p:spTree>
    <p:extLst>
      <p:ext uri="{BB962C8B-B14F-4D97-AF65-F5344CB8AC3E}">
        <p14:creationId xmlns:p14="http://schemas.microsoft.com/office/powerpoint/2010/main" val="2146814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D15F96BF-64AB-40F3-8217-732CBBE2D0B3}" type="slidenum">
              <a:rPr lang="fr-FR" altLang="fr-FR" sz="1800" smtClean="0"/>
              <a:pPr eaLnBrk="1" hangingPunct="1">
                <a:spcBef>
                  <a:spcPct val="0"/>
                </a:spcBef>
                <a:buFontTx/>
                <a:buNone/>
              </a:pPr>
              <a:t>126</a:t>
            </a:fld>
            <a:endParaRPr lang="fr-FR" altLang="fr-FR" sz="1800" smtClean="0"/>
          </a:p>
        </p:txBody>
      </p:sp>
      <p:sp>
        <p:nvSpPr>
          <p:cNvPr id="15363" name="Rectangle 2"/>
          <p:cNvSpPr>
            <a:spLocks noGrp="1" noChangeArrowheads="1"/>
          </p:cNvSpPr>
          <p:nvPr>
            <p:ph type="title"/>
          </p:nvPr>
        </p:nvSpPr>
        <p:spPr>
          <a:xfrm>
            <a:off x="0" y="188913"/>
            <a:ext cx="8748713" cy="503237"/>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Ou encore </a:t>
            </a:r>
          </a:p>
        </p:txBody>
      </p:sp>
      <p:sp>
        <p:nvSpPr>
          <p:cNvPr id="15364" name="Text Box 3"/>
          <p:cNvSpPr txBox="1">
            <a:spLocks noChangeArrowheads="1"/>
          </p:cNvSpPr>
          <p:nvPr/>
        </p:nvSpPr>
        <p:spPr bwMode="auto">
          <a:xfrm>
            <a:off x="73025" y="908050"/>
            <a:ext cx="4211638" cy="28448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t>L’expression « Hominisation » apparaît </a:t>
            </a:r>
          </a:p>
          <a:p>
            <a:pPr eaLnBrk="1" hangingPunct="1">
              <a:spcBef>
                <a:spcPct val="0"/>
              </a:spcBef>
              <a:buFontTx/>
              <a:buNone/>
            </a:pPr>
            <a:r>
              <a:rPr lang="fr-BE" altLang="fr-FR" sz="2000"/>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7892" name="Text Box 4"/>
          <p:cNvSpPr txBox="1">
            <a:spLocks noChangeArrowheads="1"/>
          </p:cNvSpPr>
          <p:nvPr/>
        </p:nvSpPr>
        <p:spPr bwMode="auto">
          <a:xfrm>
            <a:off x="4356100" y="981075"/>
            <a:ext cx="4679950" cy="25400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b="1">
                <a:solidFill>
                  <a:schemeClr val="bg1"/>
                </a:solidFill>
              </a:rPr>
              <a:t>L’expression « Hominisation » apparaît </a:t>
            </a:r>
          </a:p>
          <a:p>
            <a:pPr eaLnBrk="1" hangingPunct="1">
              <a:spcBef>
                <a:spcPct val="0"/>
              </a:spcBef>
              <a:buFontTx/>
              <a:buNone/>
            </a:pPr>
            <a:r>
              <a:rPr lang="fr-BE" altLang="fr-FR" sz="2000" b="1">
                <a:solidFill>
                  <a:schemeClr val="bg1"/>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b="1">
                <a:solidFill>
                  <a:schemeClr val="bg1"/>
                </a:solidFill>
              </a:rPr>
              <a:t> </a:t>
            </a:r>
          </a:p>
        </p:txBody>
      </p:sp>
      <p:sp>
        <p:nvSpPr>
          <p:cNvPr id="37893" name="Text Box 5"/>
          <p:cNvSpPr txBox="1">
            <a:spLocks noChangeArrowheads="1"/>
          </p:cNvSpPr>
          <p:nvPr/>
        </p:nvSpPr>
        <p:spPr bwMode="auto">
          <a:xfrm>
            <a:off x="71438" y="4005263"/>
            <a:ext cx="4284662" cy="2308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800" b="1"/>
              <a:t>L’expression « Hominisation » apparaît </a:t>
            </a:r>
          </a:p>
          <a:p>
            <a:pPr eaLnBrk="1" hangingPunct="1">
              <a:spcBef>
                <a:spcPct val="0"/>
              </a:spcBef>
              <a:buFontTx/>
              <a:buNone/>
            </a:pPr>
            <a:r>
              <a:rPr lang="fr-BE" altLang="fr-FR" sz="1800" b="1"/>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7894" name="Text Box 6"/>
          <p:cNvSpPr txBox="1">
            <a:spLocks noChangeArrowheads="1"/>
          </p:cNvSpPr>
          <p:nvPr/>
        </p:nvSpPr>
        <p:spPr bwMode="auto">
          <a:xfrm>
            <a:off x="4435475" y="4005263"/>
            <a:ext cx="4572000" cy="2235200"/>
          </a:xfrm>
          <a:prstGeom prst="rect">
            <a:avLst/>
          </a:prstGeom>
          <a:solidFill>
            <a:srgbClr val="CC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solidFill>
                  <a:schemeClr val="bg1"/>
                </a:solidFill>
              </a:rPr>
              <a:t>L’expression « Hominisation » apparaît </a:t>
            </a:r>
          </a:p>
          <a:p>
            <a:pPr eaLnBrk="1" hangingPunct="1">
              <a:spcBef>
                <a:spcPct val="0"/>
              </a:spcBef>
              <a:buFontTx/>
              <a:buNone/>
            </a:pPr>
            <a:r>
              <a:rPr lang="fr-BE" altLang="fr-FR" sz="2000">
                <a:solidFill>
                  <a:schemeClr val="bg1"/>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a:solidFill>
                  <a:schemeClr val="bg1"/>
                </a:solidFill>
              </a:rPr>
              <a:t> </a:t>
            </a:r>
          </a:p>
        </p:txBody>
      </p:sp>
    </p:spTree>
    <p:extLst>
      <p:ext uri="{BB962C8B-B14F-4D97-AF65-F5344CB8AC3E}">
        <p14:creationId xmlns:p14="http://schemas.microsoft.com/office/powerpoint/2010/main" val="782561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P spid="37893" grpId="0" animBg="1"/>
      <p:bldP spid="3789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6"/>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714706B2-F543-4500-893A-150C8E574316}" type="slidenum">
              <a:rPr lang="fr-FR" altLang="fr-FR" sz="1800" smtClean="0"/>
              <a:pPr eaLnBrk="1" hangingPunct="1">
                <a:spcBef>
                  <a:spcPct val="0"/>
                </a:spcBef>
                <a:buFontTx/>
                <a:buNone/>
              </a:pPr>
              <a:t>127</a:t>
            </a:fld>
            <a:endParaRPr lang="fr-FR" altLang="fr-FR" sz="1800" smtClean="0"/>
          </a:p>
        </p:txBody>
      </p:sp>
      <p:sp>
        <p:nvSpPr>
          <p:cNvPr id="16387" name="Rectangle 2"/>
          <p:cNvSpPr>
            <a:spLocks noGrp="1" noChangeArrowheads="1"/>
          </p:cNvSpPr>
          <p:nvPr>
            <p:ph type="title"/>
          </p:nvPr>
        </p:nvSpPr>
        <p:spPr>
          <a:xfrm>
            <a:off x="250825" y="836613"/>
            <a:ext cx="8137525" cy="531812"/>
          </a:xfrm>
          <a:ln>
            <a:solidFill>
              <a:schemeClr val="tx2"/>
            </a:solidFill>
            <a:miter lim="800000"/>
            <a:headEnd/>
            <a:tailEnd/>
          </a:ln>
        </p:spPr>
        <p:txBody>
          <a:bodyPr/>
          <a:lstStyle/>
          <a:p>
            <a:pPr eaLnBrk="1" hangingPunct="1"/>
            <a:r>
              <a:rPr lang="fr-BE" altLang="fr-FR" sz="2400" smtClean="0">
                <a:latin typeface="Arial Narrow" pitchFamily="34" charset="0"/>
              </a:rPr>
              <a:t>Pourquoi le Contraste texte-fond idéal est-il noir sur fond clair ?</a:t>
            </a:r>
            <a:endParaRPr lang="fr-FR" altLang="fr-FR" sz="2400" smtClean="0">
              <a:latin typeface="Arial Narrow" pitchFamily="34" charset="0"/>
            </a:endParaRPr>
          </a:p>
        </p:txBody>
      </p:sp>
      <p:pic>
        <p:nvPicPr>
          <p:cNvPr id="7176" name="Picture 8"/>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64163" y="1557338"/>
            <a:ext cx="3627437" cy="5040312"/>
          </a:xfrm>
          <a:noFill/>
          <a:ln>
            <a:solidFill>
              <a:schemeClr val="tx2"/>
            </a:solidFill>
            <a:miter lim="800000"/>
            <a:headEnd/>
            <a:tailEnd/>
          </a:ln>
        </p:spPr>
      </p:pic>
      <p:sp>
        <p:nvSpPr>
          <p:cNvPr id="7171" name="Text Box 3"/>
          <p:cNvSpPr txBox="1">
            <a:spLocks noChangeArrowheads="1"/>
          </p:cNvSpPr>
          <p:nvPr/>
        </p:nvSpPr>
        <p:spPr bwMode="auto">
          <a:xfrm>
            <a:off x="250825" y="2276475"/>
            <a:ext cx="2382838"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A l’intérieur aussi</a:t>
            </a:r>
            <a:endParaRPr lang="fr-FR" altLang="fr-FR" sz="2400">
              <a:latin typeface="Arial Narrow" pitchFamily="34" charset="0"/>
            </a:endParaRPr>
          </a:p>
        </p:txBody>
      </p:sp>
      <p:sp>
        <p:nvSpPr>
          <p:cNvPr id="7181" name="Text Box 13"/>
          <p:cNvSpPr txBox="1">
            <a:spLocks noChangeArrowheads="1"/>
          </p:cNvSpPr>
          <p:nvPr/>
        </p:nvSpPr>
        <p:spPr bwMode="auto">
          <a:xfrm>
            <a:off x="1116013" y="1484313"/>
            <a:ext cx="4176712" cy="677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A l’extérieur, le fond est </a:t>
            </a:r>
            <a:r>
              <a:rPr lang="fr-BE" altLang="fr-FR" sz="1600">
                <a:latin typeface="Arial Narrow" pitchFamily="34" charset="0"/>
              </a:rPr>
              <a:t>(1)</a:t>
            </a:r>
            <a:r>
              <a:rPr lang="fr-BE" altLang="fr-FR" sz="2400">
                <a:latin typeface="Arial Narrow" pitchFamily="34" charset="0"/>
              </a:rPr>
              <a:t> clair,</a:t>
            </a:r>
          </a:p>
          <a:p>
            <a:pPr eaLnBrk="1" hangingPunct="1">
              <a:spcBef>
                <a:spcPct val="0"/>
              </a:spcBef>
              <a:buFontTx/>
              <a:buNone/>
            </a:pPr>
            <a:r>
              <a:rPr lang="fr-BE" altLang="fr-FR" sz="1400">
                <a:latin typeface="Arial Narrow" pitchFamily="34" charset="0"/>
              </a:rPr>
              <a:t>généralement. Le grand responsable est le soleil !</a:t>
            </a:r>
          </a:p>
        </p:txBody>
      </p:sp>
      <p:pic>
        <p:nvPicPr>
          <p:cNvPr id="7189" name="Picture 21" descr="Laura Border et Panel"/>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107950" y="2852738"/>
            <a:ext cx="4968875" cy="37449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2" name="Rectangle 24"/>
          <p:cNvSpPr>
            <a:spLocks noChangeArrowheads="1"/>
          </p:cNvSpPr>
          <p:nvPr/>
        </p:nvSpPr>
        <p:spPr bwMode="auto">
          <a:xfrm>
            <a:off x="2268538" y="115888"/>
            <a:ext cx="4830762" cy="523875"/>
          </a:xfrm>
          <a:prstGeom prst="rect">
            <a:avLst/>
          </a:prstGeom>
          <a:solidFill>
            <a:srgbClr val="FFFFCC"/>
          </a:solidFill>
          <a:ln w="9525" algn="ctr">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solidFill>
                  <a:schemeClr val="tx2"/>
                </a:solidFill>
                <a:latin typeface="Arial Narrow" pitchFamily="34" charset="0"/>
              </a:rPr>
              <a:t>Salopage 5 (suite) :  Foncez le fond</a:t>
            </a:r>
            <a:endParaRPr lang="fr-FR" altLang="fr-FR" sz="2800">
              <a:solidFill>
                <a:schemeClr val="tx2"/>
              </a:solidFill>
              <a:latin typeface="Arial Narrow" pitchFamily="34" charset="0"/>
            </a:endParaRPr>
          </a:p>
        </p:txBody>
      </p:sp>
    </p:spTree>
    <p:extLst>
      <p:ext uri="{BB962C8B-B14F-4D97-AF65-F5344CB8AC3E}">
        <p14:creationId xmlns:p14="http://schemas.microsoft.com/office/powerpoint/2010/main" val="1554477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8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2BB130FF-6E0E-484A-BDB7-360456A561C3}" type="slidenum">
              <a:rPr lang="fr-FR" altLang="fr-FR" sz="1800" smtClean="0"/>
              <a:pPr eaLnBrk="1" hangingPunct="1">
                <a:spcBef>
                  <a:spcPct val="0"/>
                </a:spcBef>
                <a:buFontTx/>
                <a:buNone/>
              </a:pPr>
              <a:t>128</a:t>
            </a:fld>
            <a:endParaRPr lang="fr-FR" altLang="fr-FR" sz="1800" smtClean="0"/>
          </a:p>
        </p:txBody>
      </p:sp>
      <p:sp>
        <p:nvSpPr>
          <p:cNvPr id="17411" name="Rectangle 2"/>
          <p:cNvSpPr>
            <a:spLocks noGrp="1" noChangeArrowheads="1"/>
          </p:cNvSpPr>
          <p:nvPr>
            <p:ph type="title"/>
          </p:nvPr>
        </p:nvSpPr>
        <p:spPr>
          <a:xfrm>
            <a:off x="611188" y="333375"/>
            <a:ext cx="7772400" cy="442913"/>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5 quater : Empêchez de lire grâce au fond</a:t>
            </a:r>
            <a:endParaRPr lang="fr-FR" altLang="fr-FR" sz="2800" smtClean="0">
              <a:latin typeface="Arial Narrow" pitchFamily="34" charset="0"/>
            </a:endParaRPr>
          </a:p>
        </p:txBody>
      </p:sp>
      <p:sp>
        <p:nvSpPr>
          <p:cNvPr id="76803" name="Text Box 3"/>
          <p:cNvSpPr txBox="1">
            <a:spLocks noChangeArrowheads="1"/>
          </p:cNvSpPr>
          <p:nvPr/>
        </p:nvSpPr>
        <p:spPr bwMode="auto">
          <a:xfrm>
            <a:off x="250825" y="1989138"/>
            <a:ext cx="8651875" cy="4117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rgbClr val="3366FF"/>
                </a:solidFill>
              </a:rPr>
              <a:t>La théorie de Léo Festinger (1957) concerne la dissonance </a:t>
            </a:r>
          </a:p>
          <a:p>
            <a:pPr eaLnBrk="1" hangingPunct="1">
              <a:spcBef>
                <a:spcPct val="0"/>
              </a:spcBef>
              <a:buFontTx/>
              <a:buNone/>
            </a:pPr>
            <a:r>
              <a:rPr lang="fr-BE" altLang="fr-FR" sz="2400">
                <a:solidFill>
                  <a:srgbClr val="3366FF"/>
                </a:solidFill>
              </a:rPr>
              <a:t>Cognitive, ou plus exactement, la réduction de cette dissonnance. </a:t>
            </a:r>
          </a:p>
          <a:p>
            <a:pPr eaLnBrk="1" hangingPunct="1">
              <a:spcBef>
                <a:spcPct val="0"/>
              </a:spcBef>
              <a:buFontTx/>
              <a:buNone/>
            </a:pPr>
            <a:r>
              <a:rPr lang="fr-BE" altLang="fr-FR" sz="2400">
                <a:solidFill>
                  <a:srgbClr val="3366FF"/>
                </a:solidFill>
              </a:rPr>
              <a:t>Par exemple, nous avons acheté une voiture sur base de 3 critères</a:t>
            </a:r>
          </a:p>
          <a:p>
            <a:pPr eaLnBrk="1" hangingPunct="1">
              <a:spcBef>
                <a:spcPct val="0"/>
              </a:spcBef>
              <a:buFontTx/>
              <a:buNone/>
            </a:pPr>
            <a:r>
              <a:rPr lang="fr-BE" altLang="fr-FR" sz="2400">
                <a:solidFill>
                  <a:srgbClr val="3366FF"/>
                </a:solidFill>
              </a:rPr>
              <a:t> tels que le confort, l’économie de consommation et le prix d’achat.</a:t>
            </a:r>
          </a:p>
          <a:p>
            <a:pPr eaLnBrk="1" hangingPunct="1">
              <a:spcBef>
                <a:spcPct val="0"/>
              </a:spcBef>
              <a:buFontTx/>
              <a:buNone/>
            </a:pPr>
            <a:r>
              <a:rPr lang="fr-BE" altLang="fr-FR" sz="2400">
                <a:solidFill>
                  <a:srgbClr val="3366FF"/>
                </a:solidFill>
              </a:rPr>
              <a:t>Or le lendemain de notre achat, un ami (tu parles) nous fait </a:t>
            </a:r>
          </a:p>
          <a:p>
            <a:pPr eaLnBrk="1" hangingPunct="1">
              <a:spcBef>
                <a:spcPct val="0"/>
              </a:spcBef>
              <a:buFontTx/>
              <a:buNone/>
            </a:pPr>
            <a:r>
              <a:rPr lang="fr-BE" altLang="fr-FR" sz="2400">
                <a:solidFill>
                  <a:srgbClr val="3366FF"/>
                </a:solidFill>
              </a:rPr>
              <a:t>remarquer qu’il existe une voiture aussi économe, plus confortable</a:t>
            </a:r>
          </a:p>
          <a:p>
            <a:pPr eaLnBrk="1" hangingPunct="1">
              <a:spcBef>
                <a:spcPct val="0"/>
              </a:spcBef>
              <a:buFontTx/>
              <a:buNone/>
            </a:pPr>
            <a:r>
              <a:rPr lang="fr-BE" altLang="fr-FR" sz="2400">
                <a:solidFill>
                  <a:srgbClr val="3366FF"/>
                </a:solidFill>
              </a:rPr>
              <a:t>et moins chère, une japonaise. Il y a alors de fortes chances pour </a:t>
            </a:r>
          </a:p>
          <a:p>
            <a:pPr eaLnBrk="1" hangingPunct="1">
              <a:spcBef>
                <a:spcPct val="0"/>
              </a:spcBef>
              <a:buFontTx/>
              <a:buNone/>
            </a:pPr>
            <a:r>
              <a:rPr lang="fr-BE" altLang="fr-FR" sz="2400">
                <a:solidFill>
                  <a:srgbClr val="3366FF"/>
                </a:solidFill>
              </a:rPr>
              <a:t>que, afin de mettre notre comportement en concordance avec nos </a:t>
            </a:r>
          </a:p>
          <a:p>
            <a:pPr eaLnBrk="1" hangingPunct="1">
              <a:spcBef>
                <a:spcPct val="0"/>
              </a:spcBef>
              <a:buFontTx/>
              <a:buNone/>
            </a:pPr>
            <a:r>
              <a:rPr lang="fr-BE" altLang="fr-FR" sz="2400">
                <a:solidFill>
                  <a:srgbClr val="3366FF"/>
                </a:solidFill>
              </a:rPr>
              <a:t>croyances, nous révisions nos priorités : le confort, ce n’est pas si</a:t>
            </a:r>
          </a:p>
          <a:p>
            <a:pPr eaLnBrk="1" hangingPunct="1">
              <a:spcBef>
                <a:spcPct val="0"/>
              </a:spcBef>
              <a:buFontTx/>
              <a:buNone/>
            </a:pPr>
            <a:r>
              <a:rPr lang="fr-BE" altLang="fr-FR" sz="2400">
                <a:solidFill>
                  <a:srgbClr val="3366FF"/>
                </a:solidFill>
              </a:rPr>
              <a:t> important, par contre le fait d’être européenne est une caractéristique</a:t>
            </a:r>
          </a:p>
          <a:p>
            <a:pPr eaLnBrk="1" hangingPunct="1">
              <a:spcBef>
                <a:spcPct val="0"/>
              </a:spcBef>
              <a:buFontTx/>
              <a:buNone/>
            </a:pPr>
            <a:r>
              <a:rPr lang="fr-BE" altLang="fr-FR" sz="2400">
                <a:solidFill>
                  <a:srgbClr val="3366FF"/>
                </a:solidFill>
              </a:rPr>
              <a:t>importante pour une voiture.</a:t>
            </a:r>
          </a:p>
        </p:txBody>
      </p:sp>
      <p:sp>
        <p:nvSpPr>
          <p:cNvPr id="17413" name="Text Box 4"/>
          <p:cNvSpPr txBox="1">
            <a:spLocks noChangeArrowheads="1"/>
          </p:cNvSpPr>
          <p:nvPr/>
        </p:nvSpPr>
        <p:spPr bwMode="auto">
          <a:xfrm>
            <a:off x="376238" y="1289050"/>
            <a:ext cx="1501775" cy="4572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Exemple : </a:t>
            </a:r>
            <a:endParaRPr lang="fr-FR" altLang="fr-FR" sz="2400"/>
          </a:p>
        </p:txBody>
      </p:sp>
    </p:spTree>
    <p:extLst>
      <p:ext uri="{BB962C8B-B14F-4D97-AF65-F5344CB8AC3E}">
        <p14:creationId xmlns:p14="http://schemas.microsoft.com/office/powerpoint/2010/main" val="3942831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64D3139-7B92-4CAF-AFCB-2D1569A2FD38}" type="slidenum">
              <a:rPr lang="fr-FR" altLang="fr-FR" sz="1800" smtClean="0"/>
              <a:pPr eaLnBrk="1" hangingPunct="1">
                <a:spcBef>
                  <a:spcPct val="0"/>
                </a:spcBef>
                <a:buFontTx/>
                <a:buNone/>
              </a:pPr>
              <a:t>129</a:t>
            </a:fld>
            <a:endParaRPr lang="fr-FR" altLang="fr-FR" sz="1800" smtClean="0"/>
          </a:p>
        </p:txBody>
      </p:sp>
      <p:sp>
        <p:nvSpPr>
          <p:cNvPr id="79875" name="Text Box 3"/>
          <p:cNvSpPr txBox="1">
            <a:spLocks noChangeArrowheads="1"/>
          </p:cNvSpPr>
          <p:nvPr/>
        </p:nvSpPr>
        <p:spPr bwMode="auto">
          <a:xfrm>
            <a:off x="179388" y="1916113"/>
            <a:ext cx="86423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chemeClr val="accent2"/>
                </a:solidFill>
              </a:rPr>
              <a:t>La théorie de Léo Festinger (1957) concerne la dissonance </a:t>
            </a:r>
          </a:p>
          <a:p>
            <a:pPr eaLnBrk="1" hangingPunct="1">
              <a:spcBef>
                <a:spcPct val="0"/>
              </a:spcBef>
              <a:buFontTx/>
              <a:buNone/>
            </a:pPr>
            <a:r>
              <a:rPr lang="fr-BE" altLang="fr-FR" sz="2400">
                <a:solidFill>
                  <a:schemeClr val="accent2"/>
                </a:solidFill>
              </a:rPr>
              <a:t>Cognitive, ou plus exactement, la réduction de cette dissonnance. </a:t>
            </a:r>
          </a:p>
          <a:p>
            <a:pPr eaLnBrk="1" hangingPunct="1">
              <a:spcBef>
                <a:spcPct val="0"/>
              </a:spcBef>
              <a:buFontTx/>
              <a:buNone/>
            </a:pPr>
            <a:r>
              <a:rPr lang="fr-BE" altLang="fr-FR" sz="2400">
                <a:solidFill>
                  <a:schemeClr val="accent2"/>
                </a:solidFill>
              </a:rPr>
              <a:t>Par exemple, nous avons acheté une voiture sur base de 3 critères</a:t>
            </a:r>
          </a:p>
          <a:p>
            <a:pPr eaLnBrk="1" hangingPunct="1">
              <a:spcBef>
                <a:spcPct val="0"/>
              </a:spcBef>
              <a:buFontTx/>
              <a:buNone/>
            </a:pPr>
            <a:r>
              <a:rPr lang="fr-BE" altLang="fr-FR" sz="2400">
                <a:solidFill>
                  <a:schemeClr val="accent2"/>
                </a:solidFill>
              </a:rPr>
              <a:t> tels que le confort, l’économie de consommation et le prix d’achat.</a:t>
            </a:r>
          </a:p>
          <a:p>
            <a:pPr eaLnBrk="1" hangingPunct="1">
              <a:spcBef>
                <a:spcPct val="0"/>
              </a:spcBef>
              <a:buFontTx/>
              <a:buNone/>
            </a:pPr>
            <a:r>
              <a:rPr lang="fr-BE" altLang="fr-FR" sz="2400">
                <a:solidFill>
                  <a:schemeClr val="accent2"/>
                </a:solidFill>
              </a:rPr>
              <a:t>Or le lendemain de notre achat, un ami (tu parles) nous fait </a:t>
            </a:r>
          </a:p>
          <a:p>
            <a:pPr eaLnBrk="1" hangingPunct="1">
              <a:spcBef>
                <a:spcPct val="0"/>
              </a:spcBef>
              <a:buFontTx/>
              <a:buNone/>
            </a:pPr>
            <a:r>
              <a:rPr lang="fr-BE" altLang="fr-FR" sz="2400">
                <a:solidFill>
                  <a:schemeClr val="accent2"/>
                </a:solidFill>
              </a:rPr>
              <a:t>remarquer qu’il existe une voiture aussi économe, plus confortable</a:t>
            </a:r>
          </a:p>
          <a:p>
            <a:pPr eaLnBrk="1" hangingPunct="1">
              <a:spcBef>
                <a:spcPct val="0"/>
              </a:spcBef>
              <a:buFontTx/>
              <a:buNone/>
            </a:pPr>
            <a:r>
              <a:rPr lang="fr-BE" altLang="fr-FR" sz="2400">
                <a:solidFill>
                  <a:schemeClr val="accent2"/>
                </a:solidFill>
              </a:rPr>
              <a:t>et moins chère, une japonaise. Il y a alors de fortes chances pour </a:t>
            </a:r>
          </a:p>
          <a:p>
            <a:pPr eaLnBrk="1" hangingPunct="1">
              <a:spcBef>
                <a:spcPct val="0"/>
              </a:spcBef>
              <a:buFontTx/>
              <a:buNone/>
            </a:pPr>
            <a:r>
              <a:rPr lang="fr-BE" altLang="fr-FR" sz="2400">
                <a:solidFill>
                  <a:schemeClr val="accent2"/>
                </a:solidFill>
              </a:rPr>
              <a:t>que, afin de mettre notre comportement en concordance avec nos </a:t>
            </a:r>
          </a:p>
          <a:p>
            <a:pPr eaLnBrk="1" hangingPunct="1">
              <a:spcBef>
                <a:spcPct val="0"/>
              </a:spcBef>
              <a:buFontTx/>
              <a:buNone/>
            </a:pPr>
            <a:r>
              <a:rPr lang="fr-BE" altLang="fr-FR" sz="2400">
                <a:solidFill>
                  <a:schemeClr val="accent2"/>
                </a:solidFill>
              </a:rPr>
              <a:t>croyances, nous révisions nos priorités : le confort, ce n’est pas si</a:t>
            </a:r>
          </a:p>
          <a:p>
            <a:pPr eaLnBrk="1" hangingPunct="1">
              <a:spcBef>
                <a:spcPct val="0"/>
              </a:spcBef>
              <a:buFontTx/>
              <a:buNone/>
            </a:pPr>
            <a:r>
              <a:rPr lang="fr-BE" altLang="fr-FR" sz="2400">
                <a:solidFill>
                  <a:schemeClr val="accent2"/>
                </a:solidFill>
              </a:rPr>
              <a:t> important, par contre le fait d’être européenne est une caractéristique</a:t>
            </a:r>
          </a:p>
          <a:p>
            <a:pPr eaLnBrk="1" hangingPunct="1">
              <a:spcBef>
                <a:spcPct val="0"/>
              </a:spcBef>
              <a:buFontTx/>
              <a:buNone/>
            </a:pPr>
            <a:r>
              <a:rPr lang="fr-BE" altLang="fr-FR" sz="2400">
                <a:solidFill>
                  <a:schemeClr val="accent2"/>
                </a:solidFill>
              </a:rPr>
              <a:t>importante pour une voiture.</a:t>
            </a:r>
          </a:p>
        </p:txBody>
      </p:sp>
      <p:sp>
        <p:nvSpPr>
          <p:cNvPr id="18436" name="Text Box 4"/>
          <p:cNvSpPr txBox="1">
            <a:spLocks noChangeArrowheads="1"/>
          </p:cNvSpPr>
          <p:nvPr/>
        </p:nvSpPr>
        <p:spPr bwMode="auto">
          <a:xfrm>
            <a:off x="468313" y="549275"/>
            <a:ext cx="2122487" cy="4603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Mieux encore : </a:t>
            </a:r>
            <a:endParaRPr lang="fr-FR" altLang="fr-FR" sz="2400"/>
          </a:p>
        </p:txBody>
      </p:sp>
    </p:spTree>
    <p:extLst>
      <p:ext uri="{BB962C8B-B14F-4D97-AF65-F5344CB8AC3E}">
        <p14:creationId xmlns:p14="http://schemas.microsoft.com/office/powerpoint/2010/main" val="2265492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re 1"/>
          <p:cNvSpPr txBox="1">
            <a:spLocks/>
          </p:cNvSpPr>
          <p:nvPr/>
        </p:nvSpPr>
        <p:spPr bwMode="auto">
          <a:xfrm>
            <a:off x="250825" y="188913"/>
            <a:ext cx="8497888" cy="863600"/>
          </a:xfrm>
          <a:prstGeom prst="rect">
            <a:avLst/>
          </a:prstGeom>
          <a:solidFill>
            <a:srgbClr val="000066"/>
          </a:solidFill>
          <a:ln w="9525">
            <a:solidFill>
              <a:schemeClr val="tx1"/>
            </a:solidFill>
            <a:miter lim="800000"/>
            <a:headEnd/>
            <a:tailEnd/>
          </a:ln>
        </p:spPr>
        <p:txBody>
          <a:bodyPr anchor="ctr"/>
          <a:lstStyle/>
          <a:p>
            <a:r>
              <a:rPr lang="fr-BE" sz="2400" dirty="0">
                <a:solidFill>
                  <a:schemeClr val="bg1"/>
                </a:solidFill>
                <a:latin typeface="Arial Narrow" pitchFamily="34" charset="0"/>
              </a:rPr>
              <a:t>Mes innovations pédagogiques  dans le contexte des </a:t>
            </a:r>
            <a:r>
              <a:rPr lang="fr-BE" sz="2400" dirty="0" smtClean="0">
                <a:solidFill>
                  <a:schemeClr val="bg1"/>
                </a:solidFill>
                <a:latin typeface="Arial Narrow" pitchFamily="34" charset="0"/>
              </a:rPr>
              <a:t>évènements </a:t>
            </a:r>
            <a:r>
              <a:rPr lang="fr-BE" sz="2400" dirty="0">
                <a:solidFill>
                  <a:schemeClr val="bg1"/>
                </a:solidFill>
                <a:latin typeface="Arial Narrow" pitchFamily="34" charset="0"/>
              </a:rPr>
              <a:t>« apprentissage – enseignement » (Leclercq et </a:t>
            </a:r>
            <a:r>
              <a:rPr lang="fr-BE" sz="2400" dirty="0" err="1">
                <a:solidFill>
                  <a:schemeClr val="bg1"/>
                </a:solidFill>
                <a:latin typeface="Arial Narrow" pitchFamily="34" charset="0"/>
              </a:rPr>
              <a:t>Poumay</a:t>
            </a:r>
            <a:r>
              <a:rPr lang="fr-BE" sz="2400" dirty="0">
                <a:solidFill>
                  <a:schemeClr val="bg1"/>
                </a:solidFill>
                <a:latin typeface="Arial Narrow" pitchFamily="34" charset="0"/>
              </a:rPr>
              <a:t> 2008)   </a:t>
            </a:r>
            <a:endParaRPr lang="en-US" sz="2400" dirty="0">
              <a:solidFill>
                <a:schemeClr val="bg1"/>
              </a:solidFill>
              <a:latin typeface="Arial Narrow" pitchFamily="34" charset="0"/>
            </a:endParaRPr>
          </a:p>
        </p:txBody>
      </p:sp>
      <p:sp>
        <p:nvSpPr>
          <p:cNvPr id="55298" name="Rectangle 12"/>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pic>
        <p:nvPicPr>
          <p:cNvPr id="55299" name="Picture 18" descr="IMG_4227"/>
          <p:cNvPicPr>
            <a:picLocks noChangeAspect="1" noChangeArrowheads="1"/>
          </p:cNvPicPr>
          <p:nvPr/>
        </p:nvPicPr>
        <p:blipFill>
          <a:blip r:embed="rId2" cstate="print"/>
          <a:srcRect/>
          <a:stretch>
            <a:fillRect/>
          </a:stretch>
        </p:blipFill>
        <p:spPr bwMode="auto">
          <a:xfrm>
            <a:off x="4140200" y="1773238"/>
            <a:ext cx="4608513" cy="3073400"/>
          </a:xfrm>
          <a:prstGeom prst="rect">
            <a:avLst/>
          </a:prstGeom>
          <a:noFill/>
          <a:ln w="9525">
            <a:noFill/>
            <a:miter lim="800000"/>
            <a:headEnd/>
            <a:tailEnd/>
          </a:ln>
        </p:spPr>
      </p:pic>
      <p:sp>
        <p:nvSpPr>
          <p:cNvPr id="55300" name="Text Box 19"/>
          <p:cNvSpPr txBox="1">
            <a:spLocks noChangeArrowheads="1"/>
          </p:cNvSpPr>
          <p:nvPr/>
        </p:nvSpPr>
        <p:spPr bwMode="auto">
          <a:xfrm>
            <a:off x="250825" y="1193800"/>
            <a:ext cx="5018088" cy="466725"/>
          </a:xfrm>
          <a:prstGeom prst="rect">
            <a:avLst/>
          </a:prstGeom>
          <a:solidFill>
            <a:srgbClr val="990000"/>
          </a:solidFill>
          <a:ln w="9525">
            <a:solidFill>
              <a:schemeClr val="tx1"/>
            </a:solidFill>
            <a:miter lim="800000"/>
            <a:headEnd/>
            <a:tailEnd/>
          </a:ln>
        </p:spPr>
        <p:txBody>
          <a:bodyPr wrap="none">
            <a:spAutoFit/>
          </a:bodyPr>
          <a:lstStyle/>
          <a:p>
            <a:r>
              <a:rPr lang="fr-BE" sz="2400">
                <a:solidFill>
                  <a:schemeClr val="bg1"/>
                </a:solidFill>
                <a:latin typeface="Arial Narrow" pitchFamily="34" charset="0"/>
              </a:rPr>
              <a:t>1. Evènement « réception – transmission » </a:t>
            </a:r>
            <a:endParaRPr lang="fr-FR" sz="2400">
              <a:solidFill>
                <a:schemeClr val="bg1"/>
              </a:solidFill>
              <a:latin typeface="Arial Narrow" pitchFamily="34" charset="0"/>
            </a:endParaRPr>
          </a:p>
        </p:txBody>
      </p:sp>
      <p:sp>
        <p:nvSpPr>
          <p:cNvPr id="55301" name="Line 20"/>
          <p:cNvSpPr>
            <a:spLocks noChangeShapeType="1"/>
          </p:cNvSpPr>
          <p:nvPr/>
        </p:nvSpPr>
        <p:spPr bwMode="auto">
          <a:xfrm>
            <a:off x="6011863" y="1412875"/>
            <a:ext cx="0" cy="360363"/>
          </a:xfrm>
          <a:prstGeom prst="line">
            <a:avLst/>
          </a:prstGeom>
          <a:noFill/>
          <a:ln w="9525">
            <a:solidFill>
              <a:srgbClr val="000066"/>
            </a:solidFill>
            <a:round/>
            <a:headEnd/>
            <a:tailEnd type="triangle" w="med" len="med"/>
          </a:ln>
        </p:spPr>
        <p:txBody>
          <a:bodyPr/>
          <a:lstStyle/>
          <a:p>
            <a:endParaRPr lang="fr-FR"/>
          </a:p>
        </p:txBody>
      </p:sp>
      <p:sp>
        <p:nvSpPr>
          <p:cNvPr id="55317" name="Text Box 21"/>
          <p:cNvSpPr txBox="1">
            <a:spLocks noChangeArrowheads="1"/>
          </p:cNvSpPr>
          <p:nvPr/>
        </p:nvSpPr>
        <p:spPr bwMode="auto">
          <a:xfrm>
            <a:off x="323850" y="1916113"/>
            <a:ext cx="3756025" cy="650875"/>
          </a:xfrm>
          <a:prstGeom prst="rect">
            <a:avLst/>
          </a:prstGeom>
          <a:noFill/>
          <a:ln w="9525">
            <a:solidFill>
              <a:schemeClr val="tx1"/>
            </a:solidFill>
            <a:miter lim="800000"/>
            <a:headEnd/>
            <a:tailEnd/>
          </a:ln>
        </p:spPr>
        <p:txBody>
          <a:bodyPr wrap="none">
            <a:spAutoFit/>
          </a:bodyPr>
          <a:lstStyle/>
          <a:p>
            <a:pPr>
              <a:buFontTx/>
              <a:buChar char="-"/>
            </a:pPr>
            <a:r>
              <a:rPr lang="fr-BE">
                <a:latin typeface="Arial Narrow" pitchFamily="34" charset="0"/>
              </a:rPr>
              <a:t> 40 heures de cours théoriques (M 1 et 2) </a:t>
            </a:r>
          </a:p>
          <a:p>
            <a:pPr>
              <a:buFontTx/>
              <a:buChar char="-"/>
            </a:pPr>
            <a:r>
              <a:rPr lang="fr-BE">
                <a:latin typeface="Arial Narrow" pitchFamily="34" charset="0"/>
              </a:rPr>
              <a:t> 2 x 200 à 250 étudiants </a:t>
            </a:r>
            <a:endParaRPr lang="fr-FR">
              <a:latin typeface="Arial Narrow" pitchFamily="34" charset="0"/>
            </a:endParaRPr>
          </a:p>
        </p:txBody>
      </p:sp>
      <p:sp>
        <p:nvSpPr>
          <p:cNvPr id="55318" name="Text Box 22"/>
          <p:cNvSpPr txBox="1">
            <a:spLocks noChangeArrowheads="1"/>
          </p:cNvSpPr>
          <p:nvPr/>
        </p:nvSpPr>
        <p:spPr bwMode="auto">
          <a:xfrm>
            <a:off x="2195513" y="5734050"/>
            <a:ext cx="862012"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les BVE</a:t>
            </a:r>
            <a:endParaRPr lang="fr-FR">
              <a:latin typeface="Arial Narrow" pitchFamily="34" charset="0"/>
            </a:endParaRPr>
          </a:p>
        </p:txBody>
      </p:sp>
      <p:sp>
        <p:nvSpPr>
          <p:cNvPr id="55319" name="Text Box 23"/>
          <p:cNvSpPr txBox="1">
            <a:spLocks noChangeArrowheads="1"/>
          </p:cNvSpPr>
          <p:nvPr/>
        </p:nvSpPr>
        <p:spPr bwMode="auto">
          <a:xfrm>
            <a:off x="755650" y="6237288"/>
            <a:ext cx="6002338" cy="376237"/>
          </a:xfrm>
          <a:prstGeom prst="rect">
            <a:avLst/>
          </a:prstGeom>
          <a:solidFill>
            <a:srgbClr val="FF9999"/>
          </a:solidFill>
          <a:ln w="9525">
            <a:solidFill>
              <a:schemeClr val="tx1"/>
            </a:solidFill>
            <a:miter lim="800000"/>
            <a:headEnd/>
            <a:tailEnd/>
          </a:ln>
        </p:spPr>
        <p:txBody>
          <a:bodyPr wrap="none">
            <a:spAutoFit/>
          </a:bodyPr>
          <a:lstStyle/>
          <a:p>
            <a:r>
              <a:rPr lang="fr-BE">
                <a:latin typeface="Arial Narrow" pitchFamily="34" charset="0"/>
              </a:rPr>
              <a:t>Enjeu futur : approche programme vs approche cours (Pregent 2009) </a:t>
            </a:r>
            <a:endParaRPr lang="fr-FR">
              <a:latin typeface="Arial Narrow" pitchFamily="34" charset="0"/>
            </a:endParaRPr>
          </a:p>
        </p:txBody>
      </p:sp>
      <p:pic>
        <p:nvPicPr>
          <p:cNvPr id="55320" name="Picture 24"/>
          <p:cNvPicPr>
            <a:picLocks noChangeAspect="1" noChangeArrowheads="1"/>
          </p:cNvPicPr>
          <p:nvPr/>
        </p:nvPicPr>
        <p:blipFill>
          <a:blip r:embed="rId3" cstate="print"/>
          <a:srcRect/>
          <a:stretch>
            <a:fillRect/>
          </a:stretch>
        </p:blipFill>
        <p:spPr bwMode="auto">
          <a:xfrm>
            <a:off x="684213" y="2924175"/>
            <a:ext cx="2320925" cy="2081213"/>
          </a:xfrm>
          <a:prstGeom prst="rect">
            <a:avLst/>
          </a:prstGeom>
          <a:noFill/>
          <a:ln w="9525">
            <a:noFill/>
            <a:miter lim="800000"/>
            <a:headEnd/>
            <a:tailEnd/>
          </a:ln>
        </p:spPr>
      </p:pic>
      <p:sp>
        <p:nvSpPr>
          <p:cNvPr id="55321" name="Text Box 25"/>
          <p:cNvSpPr txBox="1">
            <a:spLocks noChangeArrowheads="1"/>
          </p:cNvSpPr>
          <p:nvPr/>
        </p:nvSpPr>
        <p:spPr bwMode="auto">
          <a:xfrm>
            <a:off x="755650" y="5229225"/>
            <a:ext cx="765175"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Nourrir</a:t>
            </a:r>
            <a:endParaRPr lang="fr-FR">
              <a:latin typeface="Arial Narrow" pitchFamily="34" charset="0"/>
            </a:endParaRPr>
          </a:p>
        </p:txBody>
      </p:sp>
      <p:sp>
        <p:nvSpPr>
          <p:cNvPr id="55322" name="Text Box 26"/>
          <p:cNvSpPr txBox="1">
            <a:spLocks noChangeArrowheads="1"/>
          </p:cNvSpPr>
          <p:nvPr/>
        </p:nvSpPr>
        <p:spPr bwMode="auto">
          <a:xfrm>
            <a:off x="3563938" y="5013325"/>
            <a:ext cx="3211512"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Notes de cours Word et Power point</a:t>
            </a:r>
            <a:endParaRPr lang="fr-FR">
              <a:latin typeface="Arial Narrow" pitchFamily="34" charset="0"/>
            </a:endParaRPr>
          </a:p>
        </p:txBody>
      </p:sp>
      <p:sp>
        <p:nvSpPr>
          <p:cNvPr id="55323" name="Text Box 27"/>
          <p:cNvSpPr txBox="1">
            <a:spLocks noChangeArrowheads="1"/>
          </p:cNvSpPr>
          <p:nvPr/>
        </p:nvSpPr>
        <p:spPr bwMode="auto">
          <a:xfrm>
            <a:off x="755650" y="5734050"/>
            <a:ext cx="88265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Interagir</a:t>
            </a:r>
            <a:endParaRPr lang="fr-FR">
              <a:latin typeface="Arial Narrow" pitchFamily="34" charset="0"/>
            </a:endParaRPr>
          </a:p>
        </p:txBody>
      </p:sp>
      <p:sp>
        <p:nvSpPr>
          <p:cNvPr id="55324" name="Text Box 28"/>
          <p:cNvSpPr txBox="1">
            <a:spLocks noChangeArrowheads="1"/>
          </p:cNvSpPr>
          <p:nvPr/>
        </p:nvSpPr>
        <p:spPr bwMode="auto">
          <a:xfrm>
            <a:off x="3563938" y="5516563"/>
            <a:ext cx="4937125" cy="376237"/>
          </a:xfrm>
          <a:prstGeom prst="rect">
            <a:avLst/>
          </a:prstGeom>
          <a:noFill/>
          <a:ln w="9525">
            <a:solidFill>
              <a:schemeClr val="tx1"/>
            </a:solidFill>
            <a:miter lim="800000"/>
            <a:headEnd/>
            <a:tailEnd/>
          </a:ln>
        </p:spPr>
        <p:txBody>
          <a:bodyPr wrap="none">
            <a:spAutoFit/>
          </a:bodyPr>
          <a:lstStyle/>
          <a:p>
            <a:r>
              <a:rPr lang="fr-BE">
                <a:latin typeface="Arial Narrow" pitchFamily="34" charset="0"/>
              </a:rPr>
              <a:t>Objectifs de connaissance, compréhension et application</a:t>
            </a:r>
            <a:endParaRPr lang="fr-FR">
              <a:latin typeface="Arial Narrow" pitchFamily="34" charset="0"/>
            </a:endParaRPr>
          </a:p>
        </p:txBody>
      </p:sp>
      <p:sp>
        <p:nvSpPr>
          <p:cNvPr id="55325" name="Line 29"/>
          <p:cNvSpPr>
            <a:spLocks noChangeShapeType="1"/>
          </p:cNvSpPr>
          <p:nvPr/>
        </p:nvSpPr>
        <p:spPr bwMode="auto">
          <a:xfrm>
            <a:off x="1547813" y="5445125"/>
            <a:ext cx="1584325" cy="0"/>
          </a:xfrm>
          <a:prstGeom prst="line">
            <a:avLst/>
          </a:prstGeom>
          <a:noFill/>
          <a:ln w="9525">
            <a:solidFill>
              <a:schemeClr val="tx1"/>
            </a:solidFill>
            <a:round/>
            <a:headEnd/>
            <a:tailEnd/>
          </a:ln>
        </p:spPr>
        <p:txBody>
          <a:bodyPr/>
          <a:lstStyle/>
          <a:p>
            <a:endParaRPr lang="fr-FR"/>
          </a:p>
        </p:txBody>
      </p:sp>
      <p:sp>
        <p:nvSpPr>
          <p:cNvPr id="55326" name="Line 30"/>
          <p:cNvSpPr>
            <a:spLocks noChangeShapeType="1"/>
          </p:cNvSpPr>
          <p:nvPr/>
        </p:nvSpPr>
        <p:spPr bwMode="auto">
          <a:xfrm flipV="1">
            <a:off x="3132138" y="5157788"/>
            <a:ext cx="431800" cy="287337"/>
          </a:xfrm>
          <a:prstGeom prst="line">
            <a:avLst/>
          </a:prstGeom>
          <a:noFill/>
          <a:ln w="9525">
            <a:solidFill>
              <a:schemeClr val="tx1"/>
            </a:solidFill>
            <a:round/>
            <a:headEnd/>
            <a:tailEnd type="triangle" w="med" len="med"/>
          </a:ln>
        </p:spPr>
        <p:txBody>
          <a:bodyPr/>
          <a:lstStyle/>
          <a:p>
            <a:endParaRPr lang="fr-FR"/>
          </a:p>
        </p:txBody>
      </p:sp>
      <p:sp>
        <p:nvSpPr>
          <p:cNvPr id="55327" name="Line 31"/>
          <p:cNvSpPr>
            <a:spLocks noChangeShapeType="1"/>
          </p:cNvSpPr>
          <p:nvPr/>
        </p:nvSpPr>
        <p:spPr bwMode="auto">
          <a:xfrm>
            <a:off x="3132138" y="5445125"/>
            <a:ext cx="431800" cy="288925"/>
          </a:xfrm>
          <a:prstGeom prst="line">
            <a:avLst/>
          </a:prstGeom>
          <a:noFill/>
          <a:ln w="9525">
            <a:solidFill>
              <a:schemeClr val="tx1"/>
            </a:solidFill>
            <a:round/>
            <a:headEnd/>
            <a:tailEnd type="triangle" w="med" len="med"/>
          </a:ln>
        </p:spPr>
        <p:txBody>
          <a:bodyPr/>
          <a:lstStyle/>
          <a:p>
            <a:endParaRPr lang="fr-FR"/>
          </a:p>
        </p:txBody>
      </p:sp>
      <p:sp>
        <p:nvSpPr>
          <p:cNvPr id="55328" name="Line 32"/>
          <p:cNvSpPr>
            <a:spLocks noChangeShapeType="1"/>
          </p:cNvSpPr>
          <p:nvPr/>
        </p:nvSpPr>
        <p:spPr bwMode="auto">
          <a:xfrm>
            <a:off x="1619250" y="5949950"/>
            <a:ext cx="504825" cy="0"/>
          </a:xfrm>
          <a:prstGeom prst="line">
            <a:avLst/>
          </a:prstGeom>
          <a:noFill/>
          <a:ln w="9525">
            <a:solidFill>
              <a:schemeClr val="tx1"/>
            </a:solidFill>
            <a:round/>
            <a:headEnd/>
            <a:tailEnd type="triangle" w="med" len="med"/>
          </a:ln>
        </p:spPr>
        <p:txBody>
          <a:bodyPr/>
          <a:lstStyle/>
          <a:p>
            <a:endParaRPr lang="fr-FR"/>
          </a:p>
        </p:txBody>
      </p:sp>
      <p:sp>
        <p:nvSpPr>
          <p:cNvPr id="55314" name="Line 33"/>
          <p:cNvSpPr>
            <a:spLocks noChangeShapeType="1"/>
          </p:cNvSpPr>
          <p:nvPr/>
        </p:nvSpPr>
        <p:spPr bwMode="auto">
          <a:xfrm>
            <a:off x="5292725" y="1412875"/>
            <a:ext cx="719138" cy="0"/>
          </a:xfrm>
          <a:prstGeom prst="line">
            <a:avLst/>
          </a:prstGeom>
          <a:noFill/>
          <a:ln w="9525">
            <a:solidFill>
              <a:schemeClr val="tx1"/>
            </a:solidFill>
            <a:round/>
            <a:headEnd/>
            <a:tailEnd/>
          </a:ln>
        </p:spPr>
        <p:txBody>
          <a:bodyPr/>
          <a:lstStyle/>
          <a:p>
            <a:endParaRPr lang="fr-FR"/>
          </a:p>
        </p:txBody>
      </p:sp>
      <p:sp>
        <p:nvSpPr>
          <p:cNvPr id="55315" name="Line 34"/>
          <p:cNvSpPr>
            <a:spLocks noChangeShapeType="1"/>
          </p:cNvSpPr>
          <p:nvPr/>
        </p:nvSpPr>
        <p:spPr bwMode="auto">
          <a:xfrm>
            <a:off x="1116013" y="5013325"/>
            <a:ext cx="0" cy="215900"/>
          </a:xfrm>
          <a:prstGeom prst="line">
            <a:avLst/>
          </a:prstGeom>
          <a:noFill/>
          <a:ln w="9525">
            <a:solidFill>
              <a:schemeClr val="tx1"/>
            </a:solidFill>
            <a:round/>
            <a:headEnd/>
            <a:tailEn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3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3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3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3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3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3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3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3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3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7" grpId="0" animBg="1"/>
      <p:bldP spid="55318" grpId="0" animBg="1"/>
      <p:bldP spid="55319" grpId="0" animBg="1"/>
      <p:bldP spid="55321" grpId="0" animBg="1"/>
      <p:bldP spid="55322" grpId="0" animBg="1"/>
      <p:bldP spid="55323" grpId="0" animBg="1"/>
      <p:bldP spid="55324" grpId="0" animBg="1"/>
      <p:bldP spid="55325" grpId="0" animBg="1"/>
      <p:bldP spid="55326" grpId="0" animBg="1"/>
      <p:bldP spid="55327" grpId="0" animBg="1"/>
      <p:bldP spid="55328"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7A3FB2DF-49CC-4021-BD2B-42CE9C6CD557}" type="slidenum">
              <a:rPr lang="fr-FR" altLang="fr-FR" sz="1800" smtClean="0"/>
              <a:pPr eaLnBrk="1" hangingPunct="1">
                <a:spcBef>
                  <a:spcPct val="0"/>
                </a:spcBef>
                <a:buFontTx/>
                <a:buNone/>
              </a:pPr>
              <a:t>130</a:t>
            </a:fld>
            <a:endParaRPr lang="fr-FR" altLang="fr-FR" sz="1800" smtClean="0"/>
          </a:p>
        </p:txBody>
      </p:sp>
      <p:sp>
        <p:nvSpPr>
          <p:cNvPr id="9218" name="Rectangle 2"/>
          <p:cNvSpPr>
            <a:spLocks noGrp="1" noChangeArrowheads="1"/>
          </p:cNvSpPr>
          <p:nvPr>
            <p:ph type="title"/>
          </p:nvPr>
        </p:nvSpPr>
        <p:spPr>
          <a:xfrm>
            <a:off x="361950" y="620713"/>
            <a:ext cx="8421688" cy="812800"/>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6 : Perturbez la lecture des textes par des </a:t>
            </a:r>
            <a:r>
              <a:rPr lang="fr-BE" altLang="fr-FR" sz="2800" smtClean="0">
                <a:solidFill>
                  <a:srgbClr val="FF0000"/>
                </a:solidFill>
                <a:latin typeface="Arial Narrow" pitchFamily="34" charset="0"/>
              </a:rPr>
              <a:t>animations</a:t>
            </a:r>
            <a:endParaRPr lang="fr-FR" altLang="fr-FR" sz="2800" smtClean="0">
              <a:solidFill>
                <a:srgbClr val="FF0000"/>
              </a:solidFill>
              <a:latin typeface="Arial Narrow" pitchFamily="34" charset="0"/>
            </a:endParaRPr>
          </a:p>
        </p:txBody>
      </p:sp>
      <p:sp>
        <p:nvSpPr>
          <p:cNvPr id="9219" name="Text Box 3"/>
          <p:cNvSpPr txBox="1">
            <a:spLocks noChangeArrowheads="1"/>
          </p:cNvSpPr>
          <p:nvPr/>
        </p:nvSpPr>
        <p:spPr bwMode="auto">
          <a:xfrm>
            <a:off x="845171" y="2068761"/>
            <a:ext cx="6732933"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dirty="0">
                <a:latin typeface="Arial Narrow" panose="020B0606020202030204" pitchFamily="34" charset="0"/>
              </a:rPr>
              <a:t>Lire peut être agréable, si le cerveau sait où fixer les yeux.</a:t>
            </a:r>
          </a:p>
        </p:txBody>
      </p:sp>
      <p:sp>
        <p:nvSpPr>
          <p:cNvPr id="9221" name="Text Box 5"/>
          <p:cNvSpPr txBox="1">
            <a:spLocks noChangeArrowheads="1"/>
          </p:cNvSpPr>
          <p:nvPr/>
        </p:nvSpPr>
        <p:spPr bwMode="auto">
          <a:xfrm>
            <a:off x="879475" y="2801938"/>
            <a:ext cx="5072671"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Trop d’animations INUTILES peuvent nuire.</a:t>
            </a:r>
          </a:p>
        </p:txBody>
      </p:sp>
      <p:sp>
        <p:nvSpPr>
          <p:cNvPr id="9222" name="Text Box 6"/>
          <p:cNvSpPr txBox="1">
            <a:spLocks noChangeArrowheads="1"/>
          </p:cNvSpPr>
          <p:nvPr/>
        </p:nvSpPr>
        <p:spPr bwMode="auto">
          <a:xfrm>
            <a:off x="4500563" y="3500438"/>
            <a:ext cx="3824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Et même donner mal à la tête.</a:t>
            </a:r>
          </a:p>
        </p:txBody>
      </p:sp>
      <p:sp>
        <p:nvSpPr>
          <p:cNvPr id="9223" name="Text Box 7"/>
          <p:cNvSpPr txBox="1">
            <a:spLocks noChangeArrowheads="1"/>
          </p:cNvSpPr>
          <p:nvPr/>
        </p:nvSpPr>
        <p:spPr bwMode="auto">
          <a:xfrm>
            <a:off x="845171" y="3506788"/>
            <a:ext cx="3787768"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Voire donner des hauts-le cœur.</a:t>
            </a:r>
          </a:p>
        </p:txBody>
      </p:sp>
      <p:sp>
        <p:nvSpPr>
          <p:cNvPr id="19464" name="Rectangle 8"/>
          <p:cNvSpPr>
            <a:spLocks noChangeArrowheads="1"/>
          </p:cNvSpPr>
          <p:nvPr/>
        </p:nvSpPr>
        <p:spPr bwMode="auto">
          <a:xfrm>
            <a:off x="4427538" y="0"/>
            <a:ext cx="43926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26" name="Rectangle 10"/>
          <p:cNvSpPr>
            <a:spLocks noChangeArrowheads="1"/>
          </p:cNvSpPr>
          <p:nvPr/>
        </p:nvSpPr>
        <p:spPr bwMode="auto">
          <a:xfrm>
            <a:off x="4211638" y="3573463"/>
            <a:ext cx="4356100" cy="431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Tree>
    <p:extLst>
      <p:ext uri="{BB962C8B-B14F-4D97-AF65-F5344CB8AC3E}">
        <p14:creationId xmlns:p14="http://schemas.microsoft.com/office/powerpoint/2010/main" val="2617995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anim calcmode="lin" valueType="num">
                                      <p:cBhvr>
                                        <p:cTn id="13" dur="2000" fill="hold"/>
                                        <p:tgtEl>
                                          <p:spTgt spid="9219"/>
                                        </p:tgtEl>
                                        <p:attrNameLst>
                                          <p:attrName>ppt_w</p:attrName>
                                        </p:attrNameLst>
                                      </p:cBhvr>
                                      <p:tavLst>
                                        <p:tav tm="0" fmla="#ppt_w*sin(2.5*pi*$)">
                                          <p:val>
                                            <p:fltVal val="0"/>
                                          </p:val>
                                        </p:tav>
                                        <p:tav tm="100000">
                                          <p:val>
                                            <p:fltVal val="1"/>
                                          </p:val>
                                        </p:tav>
                                      </p:tavLst>
                                    </p:anim>
                                    <p:anim calcmode="lin" valueType="num">
                                      <p:cBhvr>
                                        <p:cTn id="14" dur="2000" fill="hold"/>
                                        <p:tgtEl>
                                          <p:spTgt spid="921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iterate type="lt">
                                    <p:tmPct val="0"/>
                                  </p:iterate>
                                  <p:childTnLst>
                                    <p:set>
                                      <p:cBhvr>
                                        <p:cTn id="18" dur="1" fill="hold">
                                          <p:stCondLst>
                                            <p:cond delay="0"/>
                                          </p:stCondLst>
                                        </p:cTn>
                                        <p:tgtEl>
                                          <p:spTgt spid="9221"/>
                                        </p:tgtEl>
                                        <p:attrNameLst>
                                          <p:attrName>style.visibility</p:attrName>
                                        </p:attrNameLst>
                                      </p:cBhvr>
                                      <p:to>
                                        <p:strVal val="visible"/>
                                      </p:to>
                                    </p:set>
                                    <p:animEffect transition="in" filter="wheel(4)">
                                      <p:cBhvr>
                                        <p:cTn id="19" dur="20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922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path" presetSubtype="0" accel="50000" decel="50000" fill="hold" grpId="0" nodeType="clickEffect">
                                  <p:stCondLst>
                                    <p:cond delay="0"/>
                                  </p:stCondLst>
                                  <p:childTnLst>
                                    <p:animMotion origin="layout" path="M 0.0 0.0  C -0.022 -0.02269  -0.033 -0.06139  -0.027 -0.10009  C -0.024 -0.11344  -0.02 -0.12678  -0.014 -0.13746  C -0.01 -0.10677  0.004 -0.07874  0.025 -0.06139  C 0.025 -0.09876  0.041 -0.13479  0.068 -0.15081  C 0.077 -0.15748  0.087 -0.16015  0.097 -0.16148  C 0.082 -0.1388  0.074 -0.10677  0.077 -0.0734  C 0.099 -0.09742  0.13 -0.10276  0.157 -0.08541  C 0.166 -0.08007  0.175 -0.07073  0.181 -0.06139  C 0.158 -0.06406  0.134 -0.05205  0.117 -0.02803  C 0.144 -0.02002  0.167 0.00801  0.174 0.04671  C 0.176 0.06006  0.176 0.0734  0.174 0.08675  C 0.161 0.06139  0.139 0.04404  0.115 0.04137  C 0.127 0.07474  0.124 0.11611  0.106 0.1468  C 0.099 0.15748  0.091 0.16682  0.082 0.17216  C 0.089 0.1428  0.085 0.10943  0.072 0.08274  C 0.06 0.11611  0.034 0.1388  0.004 0.1388  C -0.007 0.1388  -0.017 0.13613  -0.026 0.13079  C -0.004 0.12011  0.013 0.09475  0.021 0.06406  C -0.007 0.07207  -0.036 0.06006  -0.055 0.02936  C -0.062 0.01735  -0.066 0.00534  -0.069 -0.00801  C -0.049 0.00934  -0.023 0.01201  0.0 0.0  Z" pathEditMode="relative" ptsTypes="">
                                      <p:cBhvr>
                                        <p:cTn id="27" dur="2000" fill="hold"/>
                                        <p:tgtEl>
                                          <p:spTgt spid="9222"/>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9223"/>
                                        </p:tgtEl>
                                        <p:attrNameLst>
                                          <p:attrName>style.visibility</p:attrName>
                                        </p:attrNameLst>
                                      </p:cBhvr>
                                      <p:to>
                                        <p:strVal val="visible"/>
                                      </p:to>
                                    </p:set>
                                    <p:animEffect transition="in" filter="plus(in)">
                                      <p:cBhvr>
                                        <p:cTn id="32" dur="2000"/>
                                        <p:tgtEl>
                                          <p:spTgt spid="92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path" presetSubtype="0" accel="50000" decel="50000" fill="hold" grpId="1" nodeType="clickEffect">
                                  <p:stCondLst>
                                    <p:cond delay="0"/>
                                  </p:stCondLst>
                                  <p:childTnLst>
                                    <p:animMotion origin="layout" path="M 0.0 0.0  C 0.004 -0.08942  -0.046 -0.16682  -0.113 -0.17216  C -0.177 -0.17883  -0.237 -0.11878  -0.241 -0.03203  C -0.246 0.04804  -0.204 0.12278  -0.144 0.12812  C -0.089 0.13212  -0.037 0.08274  -0.033 0.00801  C -0.029 -0.06006  -0.064 -0.12411  -0.115 -0.12945  C -0.162 -0.13346  -0.206 -0.09209  -0.209 -0.02936  C -0.212 0.02669  -0.184 0.08141  -0.142 0.08408  C -0.104 0.08808  -0.068 0.05605  -0.065 0.00534  C -0.063 -0.04004  -0.084 -0.08408  -0.117 -0.08675  C -0.146 -0.08942  -0.175 -0.06539  -0.177 -0.02669  C -0.179 0.00667  -0.164 0.0387  -0.14 0.04137  C -0.12 0.04404  -0.099 0.02936  -0.098 0.00267  C -0.096 -0.01868  -0.104 -0.04137  -0.119 -0.04404  C -0.131 -0.04404  -0.143 -0.0387  -0.145 -0.02402  C -0.146 -0.01468  -0.144 -0.00534  -0.138 -0.00133  C -0.135 0.0  -0.133 0.0  -0.13 -0.00133  E" pathEditMode="relative" ptsTypes="">
                                      <p:cBhvr>
                                        <p:cTn id="36" dur="2000" fill="hold"/>
                                        <p:tgtEl>
                                          <p:spTgt spid="9223"/>
                                        </p:tgtEl>
                                        <p:attrNameLst>
                                          <p:attrName>ppt_x</p:attrName>
                                          <p:attrName>ppt_y</p:attrName>
                                        </p:attrNameLst>
                                      </p:cBhvr>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19" grpId="0" animBg="1"/>
      <p:bldP spid="9221" grpId="0" animBg="1"/>
      <p:bldP spid="9222" grpId="0"/>
      <p:bldP spid="9223" grpId="0" animBg="1"/>
      <p:bldP spid="9223" grpId="1" animBg="1"/>
      <p:bldP spid="9226" grpId="0" animBg="1"/>
      <p:bldP spid="9226"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7E7C811B-EF4F-4A71-9CCD-827C39FA8644}" type="slidenum">
              <a:rPr lang="fr-FR" altLang="fr-FR" sz="1800" smtClean="0">
                <a:latin typeface="Arial Narrow" pitchFamily="34" charset="0"/>
              </a:rPr>
              <a:pPr eaLnBrk="1" hangingPunct="1">
                <a:spcBef>
                  <a:spcPct val="0"/>
                </a:spcBef>
                <a:buFontTx/>
                <a:buNone/>
              </a:pPr>
              <a:t>131</a:t>
            </a:fld>
            <a:endParaRPr lang="fr-FR" altLang="fr-FR" sz="1800" smtClean="0">
              <a:latin typeface="Arial Narrow" pitchFamily="34" charset="0"/>
            </a:endParaRPr>
          </a:p>
        </p:txBody>
      </p:sp>
      <p:pic>
        <p:nvPicPr>
          <p:cNvPr id="2048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92150"/>
            <a:ext cx="1600200" cy="12890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6"/>
          <p:cNvSpPr>
            <a:spLocks noChangeArrowheads="1"/>
          </p:cNvSpPr>
          <p:nvPr/>
        </p:nvSpPr>
        <p:spPr bwMode="auto">
          <a:xfrm>
            <a:off x="2484438" y="188913"/>
            <a:ext cx="6113462" cy="1584325"/>
          </a:xfrm>
          <a:prstGeom prst="wedgeRoundRectCallout">
            <a:avLst>
              <a:gd name="adj1" fmla="val -65755"/>
              <a:gd name="adj2" fmla="val -3306"/>
              <a:gd name="adj3" fmla="val 16667"/>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2400">
                <a:latin typeface="Arial Narrow" pitchFamily="34" charset="0"/>
              </a:rPr>
              <a:t>Progressivement, en salopant beaucoup moi-même, et aussi par l’observation de nombreux PPT, j’ai pu découvrir comment…</a:t>
            </a:r>
            <a:endParaRPr lang="en-US" altLang="fr-FR" sz="2400">
              <a:latin typeface="Arial Narrow" pitchFamily="34" charset="0"/>
            </a:endParaRPr>
          </a:p>
        </p:txBody>
      </p:sp>
      <p:sp>
        <p:nvSpPr>
          <p:cNvPr id="20485" name="Rectangle 9"/>
          <p:cNvSpPr>
            <a:spLocks noChangeArrowheads="1"/>
          </p:cNvSpPr>
          <p:nvPr/>
        </p:nvSpPr>
        <p:spPr bwMode="auto">
          <a:xfrm>
            <a:off x="4284663" y="4076700"/>
            <a:ext cx="4754562" cy="649288"/>
          </a:xfrm>
          <a:prstGeom prst="rect">
            <a:avLst/>
          </a:prstGeom>
          <a:solidFill>
            <a:srgbClr val="3366FF"/>
          </a:solidFill>
          <a:ln w="9525">
            <a:solidFill>
              <a:schemeClr val="tx1"/>
            </a:solidFill>
            <a:miter lim="800000"/>
            <a:headEnd/>
            <a:tailEnd/>
          </a:ln>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bg1"/>
                </a:solidFill>
                <a:latin typeface="Arial Narrow" pitchFamily="34" charset="0"/>
              </a:rPr>
              <a:t>3. Saloper l’intelligibilité </a:t>
            </a:r>
            <a:endParaRPr lang="fr-FR" altLang="fr-FR" sz="4000">
              <a:solidFill>
                <a:schemeClr val="bg1"/>
              </a:solidFill>
              <a:latin typeface="Arial Narrow" pitchFamily="34" charset="0"/>
            </a:endParaRPr>
          </a:p>
        </p:txBody>
      </p:sp>
      <p:pic>
        <p:nvPicPr>
          <p:cNvPr id="20486" name="Picture 15" descr="Cerveau lecture"/>
          <p:cNvPicPr>
            <a:picLocks noChangeAspect="1" noChangeArrowheads="1"/>
          </p:cNvPicPr>
          <p:nvPr/>
        </p:nvPicPr>
        <p:blipFill>
          <a:blip r:embed="rId4" cstate="print">
            <a:extLst>
              <a:ext uri="{28A0092B-C50C-407E-A947-70E740481C1C}">
                <a14:useLocalDpi xmlns:a14="http://schemas.microsoft.com/office/drawing/2010/main" val="0"/>
              </a:ext>
            </a:extLst>
          </a:blip>
          <a:srcRect t="7265"/>
          <a:stretch>
            <a:fillRect/>
          </a:stretch>
        </p:blipFill>
        <p:spPr bwMode="auto">
          <a:xfrm>
            <a:off x="107950" y="2630488"/>
            <a:ext cx="38877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7" name="Group 23"/>
          <p:cNvGrpSpPr>
            <a:grpSpLocks/>
          </p:cNvGrpSpPr>
          <p:nvPr/>
        </p:nvGrpSpPr>
        <p:grpSpPr bwMode="auto">
          <a:xfrm>
            <a:off x="0" y="3284538"/>
            <a:ext cx="2009775" cy="2046287"/>
            <a:chOff x="0" y="2069"/>
            <a:chExt cx="1266" cy="1289"/>
          </a:xfrm>
        </p:grpSpPr>
        <p:sp>
          <p:nvSpPr>
            <p:cNvPr id="20491" name="Oval 16"/>
            <p:cNvSpPr>
              <a:spLocks noChangeArrowheads="1"/>
            </p:cNvSpPr>
            <p:nvPr/>
          </p:nvSpPr>
          <p:spPr bwMode="auto">
            <a:xfrm>
              <a:off x="0" y="2251"/>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0492" name="Oval 17"/>
            <p:cNvSpPr>
              <a:spLocks noChangeArrowheads="1"/>
            </p:cNvSpPr>
            <p:nvPr/>
          </p:nvSpPr>
          <p:spPr bwMode="auto">
            <a:xfrm>
              <a:off x="204" y="2069"/>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0493" name="Freeform 18"/>
            <p:cNvSpPr>
              <a:spLocks/>
            </p:cNvSpPr>
            <p:nvPr/>
          </p:nvSpPr>
          <p:spPr bwMode="auto">
            <a:xfrm>
              <a:off x="0" y="2697"/>
              <a:ext cx="1266" cy="661"/>
            </a:xfrm>
            <a:custGeom>
              <a:avLst/>
              <a:gdLst>
                <a:gd name="T0" fmla="*/ 0 w 1266"/>
                <a:gd name="T1" fmla="*/ 0 h 661"/>
                <a:gd name="T2" fmla="*/ 1066 w 1266"/>
                <a:gd name="T3" fmla="*/ 279 h 661"/>
                <a:gd name="T4" fmla="*/ 1198 w 1266"/>
                <a:gd name="T5" fmla="*/ 375 h 661"/>
                <a:gd name="T6" fmla="*/ 1243 w 1266"/>
                <a:gd name="T7" fmla="*/ 622 h 661"/>
                <a:gd name="T8" fmla="*/ 1125 w 1266"/>
                <a:gd name="T9" fmla="*/ 613 h 661"/>
                <a:gd name="T10" fmla="*/ 1079 w 1266"/>
                <a:gd name="T11" fmla="*/ 366 h 661"/>
                <a:gd name="T12" fmla="*/ 22 w 1266"/>
                <a:gd name="T13" fmla="*/ 98 h 6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6" h="661">
                  <a:moveTo>
                    <a:pt x="0" y="0"/>
                  </a:moveTo>
                  <a:cubicBezTo>
                    <a:pt x="179" y="46"/>
                    <a:pt x="866" y="217"/>
                    <a:pt x="1066" y="279"/>
                  </a:cubicBezTo>
                  <a:cubicBezTo>
                    <a:pt x="1266" y="341"/>
                    <a:pt x="1169" y="318"/>
                    <a:pt x="1198" y="375"/>
                  </a:cubicBezTo>
                  <a:cubicBezTo>
                    <a:pt x="1227" y="432"/>
                    <a:pt x="1255" y="583"/>
                    <a:pt x="1243" y="622"/>
                  </a:cubicBezTo>
                  <a:cubicBezTo>
                    <a:pt x="1231" y="661"/>
                    <a:pt x="1152" y="656"/>
                    <a:pt x="1125" y="613"/>
                  </a:cubicBezTo>
                  <a:cubicBezTo>
                    <a:pt x="1098" y="570"/>
                    <a:pt x="1263" y="452"/>
                    <a:pt x="1079" y="366"/>
                  </a:cubicBezTo>
                  <a:cubicBezTo>
                    <a:pt x="895" y="280"/>
                    <a:pt x="242" y="154"/>
                    <a:pt x="22" y="98"/>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
          <p:nvSpPr>
            <p:cNvPr id="20494" name="Oval 19"/>
            <p:cNvSpPr>
              <a:spLocks noChangeArrowheads="1"/>
            </p:cNvSpPr>
            <p:nvPr/>
          </p:nvSpPr>
          <p:spPr bwMode="auto">
            <a:xfrm>
              <a:off x="22" y="2341"/>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0495" name="Oval 20"/>
            <p:cNvSpPr>
              <a:spLocks noChangeArrowheads="1"/>
            </p:cNvSpPr>
            <p:nvPr/>
          </p:nvSpPr>
          <p:spPr bwMode="auto">
            <a:xfrm>
              <a:off x="68" y="2432"/>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0496" name="Oval 21"/>
            <p:cNvSpPr>
              <a:spLocks noChangeArrowheads="1"/>
            </p:cNvSpPr>
            <p:nvPr/>
          </p:nvSpPr>
          <p:spPr bwMode="auto">
            <a:xfrm>
              <a:off x="204" y="2160"/>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0497" name="Oval 22"/>
            <p:cNvSpPr>
              <a:spLocks noChangeArrowheads="1"/>
            </p:cNvSpPr>
            <p:nvPr/>
          </p:nvSpPr>
          <p:spPr bwMode="auto">
            <a:xfrm>
              <a:off x="250" y="2251"/>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20488" name="Line 24"/>
          <p:cNvSpPr>
            <a:spLocks noChangeShapeType="1"/>
          </p:cNvSpPr>
          <p:nvPr/>
        </p:nvSpPr>
        <p:spPr bwMode="auto">
          <a:xfrm>
            <a:off x="900113" y="4221163"/>
            <a:ext cx="2519362" cy="576262"/>
          </a:xfrm>
          <a:prstGeom prst="line">
            <a:avLst/>
          </a:prstGeom>
          <a:noFill/>
          <a:ln w="130175">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20489" name="Text Box 25"/>
          <p:cNvSpPr txBox="1">
            <a:spLocks noChangeArrowheads="1"/>
          </p:cNvSpPr>
          <p:nvPr/>
        </p:nvSpPr>
        <p:spPr bwMode="auto">
          <a:xfrm>
            <a:off x="2484438" y="2924175"/>
            <a:ext cx="719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8000" b="1">
                <a:solidFill>
                  <a:srgbClr val="008000"/>
                </a:solidFill>
                <a:latin typeface="Arial Narrow" pitchFamily="34" charset="0"/>
              </a:rPr>
              <a:t>?</a:t>
            </a:r>
            <a:endParaRPr lang="en-US" altLang="fr-FR" sz="8000" b="1">
              <a:solidFill>
                <a:srgbClr val="008000"/>
              </a:solidFill>
              <a:latin typeface="Arial Narrow" pitchFamily="34" charset="0"/>
            </a:endParaRPr>
          </a:p>
        </p:txBody>
      </p:sp>
      <p:sp>
        <p:nvSpPr>
          <p:cNvPr id="20490" name="Freeform 26"/>
          <p:cNvSpPr>
            <a:spLocks/>
          </p:cNvSpPr>
          <p:nvPr/>
        </p:nvSpPr>
        <p:spPr bwMode="auto">
          <a:xfrm>
            <a:off x="1636713" y="3921125"/>
            <a:ext cx="184150" cy="461963"/>
          </a:xfrm>
          <a:custGeom>
            <a:avLst/>
            <a:gdLst>
              <a:gd name="T0" fmla="*/ 70642289 w 768"/>
              <a:gd name="T1" fmla="*/ 558583456 h 370"/>
              <a:gd name="T2" fmla="*/ 80952107 w 768"/>
              <a:gd name="T3" fmla="*/ 612065475 h 370"/>
              <a:gd name="T4" fmla="*/ 35893859 w 768"/>
              <a:gd name="T5" fmla="*/ 667527662 h 370"/>
              <a:gd name="T6" fmla="*/ 13364855 w 768"/>
              <a:gd name="T7" fmla="*/ 285234105 h 370"/>
              <a:gd name="T8" fmla="*/ 117227935 w 768"/>
              <a:gd name="T9" fmla="*/ 15846339 h 370"/>
              <a:gd name="T10" fmla="*/ 255839206 w 768"/>
              <a:gd name="T11" fmla="*/ 194117655 h 370"/>
              <a:gd name="T12" fmla="*/ 290205666 w 768"/>
              <a:gd name="T13" fmla="*/ 554621872 h 370"/>
              <a:gd name="T14" fmla="*/ 238274126 w 768"/>
              <a:gd name="T15" fmla="*/ 732893188 h 370"/>
              <a:gd name="T16" fmla="*/ 203907665 w 768"/>
              <a:gd name="T17" fmla="*/ 554621872 h 370"/>
              <a:gd name="T18" fmla="*/ 203907665 w 768"/>
              <a:gd name="T19" fmla="*/ 374370387 h 370"/>
              <a:gd name="T20" fmla="*/ 151976125 w 768"/>
              <a:gd name="T21" fmla="*/ 194117655 h 370"/>
              <a:gd name="T22" fmla="*/ 65296395 w 768"/>
              <a:gd name="T23" fmla="*/ 194117655 h 370"/>
              <a:gd name="T24" fmla="*/ 30547965 w 768"/>
              <a:gd name="T25" fmla="*/ 374370387 h 370"/>
              <a:gd name="T26" fmla="*/ 47731315 w 768"/>
              <a:gd name="T27" fmla="*/ 463505421 h 370"/>
              <a:gd name="T28" fmla="*/ 80952107 w 768"/>
              <a:gd name="T29" fmla="*/ 594237720 h 370"/>
              <a:gd name="T30" fmla="*/ 13364855 w 768"/>
              <a:gd name="T31" fmla="*/ 463505421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8" h="370">
                <a:moveTo>
                  <a:pt x="185" y="282"/>
                </a:moveTo>
                <a:cubicBezTo>
                  <a:pt x="189" y="285"/>
                  <a:pt x="227" y="300"/>
                  <a:pt x="212" y="309"/>
                </a:cubicBezTo>
                <a:cubicBezTo>
                  <a:pt x="197" y="318"/>
                  <a:pt x="123" y="364"/>
                  <a:pt x="94" y="337"/>
                </a:cubicBezTo>
                <a:cubicBezTo>
                  <a:pt x="65" y="310"/>
                  <a:pt x="0" y="199"/>
                  <a:pt x="35" y="144"/>
                </a:cubicBezTo>
                <a:cubicBezTo>
                  <a:pt x="70" y="89"/>
                  <a:pt x="201" y="16"/>
                  <a:pt x="307" y="8"/>
                </a:cubicBezTo>
                <a:cubicBezTo>
                  <a:pt x="413" y="0"/>
                  <a:pt x="595" y="53"/>
                  <a:pt x="670" y="98"/>
                </a:cubicBezTo>
                <a:cubicBezTo>
                  <a:pt x="745" y="143"/>
                  <a:pt x="768" y="235"/>
                  <a:pt x="760" y="280"/>
                </a:cubicBezTo>
                <a:cubicBezTo>
                  <a:pt x="752" y="325"/>
                  <a:pt x="662" y="370"/>
                  <a:pt x="624" y="370"/>
                </a:cubicBezTo>
                <a:cubicBezTo>
                  <a:pt x="586" y="370"/>
                  <a:pt x="549" y="310"/>
                  <a:pt x="534" y="280"/>
                </a:cubicBezTo>
                <a:cubicBezTo>
                  <a:pt x="519" y="250"/>
                  <a:pt x="557" y="219"/>
                  <a:pt x="534" y="189"/>
                </a:cubicBezTo>
                <a:cubicBezTo>
                  <a:pt x="511" y="159"/>
                  <a:pt x="458" y="113"/>
                  <a:pt x="398" y="98"/>
                </a:cubicBezTo>
                <a:cubicBezTo>
                  <a:pt x="338" y="83"/>
                  <a:pt x="224" y="83"/>
                  <a:pt x="171" y="98"/>
                </a:cubicBezTo>
                <a:cubicBezTo>
                  <a:pt x="118" y="113"/>
                  <a:pt x="88" y="166"/>
                  <a:pt x="80" y="189"/>
                </a:cubicBezTo>
                <a:cubicBezTo>
                  <a:pt x="72" y="212"/>
                  <a:pt x="103" y="216"/>
                  <a:pt x="125" y="234"/>
                </a:cubicBezTo>
                <a:cubicBezTo>
                  <a:pt x="147" y="252"/>
                  <a:pt x="227" y="300"/>
                  <a:pt x="212" y="300"/>
                </a:cubicBezTo>
                <a:cubicBezTo>
                  <a:pt x="197" y="300"/>
                  <a:pt x="72" y="248"/>
                  <a:pt x="35" y="234"/>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Tree>
    <p:extLst>
      <p:ext uri="{BB962C8B-B14F-4D97-AF65-F5344CB8AC3E}">
        <p14:creationId xmlns:p14="http://schemas.microsoft.com/office/powerpoint/2010/main" val="7347001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4ACEE056-8F59-4B9F-8E10-BB2F01202609}" type="slidenum">
              <a:rPr lang="fr-FR" altLang="fr-FR" sz="1800" smtClean="0"/>
              <a:pPr eaLnBrk="1" hangingPunct="1">
                <a:spcBef>
                  <a:spcPct val="0"/>
                </a:spcBef>
                <a:buFontTx/>
                <a:buNone/>
              </a:pPr>
              <a:t>132</a:t>
            </a:fld>
            <a:endParaRPr lang="fr-FR" altLang="fr-FR" sz="1800" smtClean="0"/>
          </a:p>
        </p:txBody>
      </p:sp>
      <p:sp>
        <p:nvSpPr>
          <p:cNvPr id="21507" name="Rectangle 2"/>
          <p:cNvSpPr>
            <a:spLocks noGrp="1" noChangeArrowheads="1"/>
          </p:cNvSpPr>
          <p:nvPr>
            <p:ph type="title"/>
          </p:nvPr>
        </p:nvSpPr>
        <p:spPr>
          <a:xfrm>
            <a:off x="755650" y="115888"/>
            <a:ext cx="8137525" cy="865187"/>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7 : combattez votre oral par votre écrit !</a:t>
            </a:r>
            <a:br>
              <a:rPr lang="fr-BE" altLang="fr-FR" sz="2800" smtClean="0">
                <a:latin typeface="Arial Narrow" pitchFamily="34" charset="0"/>
              </a:rPr>
            </a:br>
            <a:r>
              <a:rPr lang="fr-BE" altLang="fr-FR" sz="2800" smtClean="0">
                <a:latin typeface="Arial Narrow" pitchFamily="34" charset="0"/>
              </a:rPr>
              <a:t>Parlez pendant qu’ils lisent !</a:t>
            </a:r>
            <a:endParaRPr lang="fr-FR" altLang="fr-FR" sz="2800" smtClean="0">
              <a:latin typeface="Arial Narrow" pitchFamily="34" charset="0"/>
            </a:endParaRPr>
          </a:p>
        </p:txBody>
      </p:sp>
      <p:sp>
        <p:nvSpPr>
          <p:cNvPr id="21508" name="Text Box 4"/>
          <p:cNvSpPr txBox="1">
            <a:spLocks noChangeArrowheads="1"/>
          </p:cNvSpPr>
          <p:nvPr/>
        </p:nvSpPr>
        <p:spPr bwMode="auto">
          <a:xfrm>
            <a:off x="298450" y="1206500"/>
            <a:ext cx="8424863"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Or l’œil va beaucoup plus vite pour lire  que l’orateur pour le (re)dire. Ex : </a:t>
            </a:r>
            <a:endParaRPr lang="fr-FR" altLang="fr-FR" sz="2400">
              <a:latin typeface="Arial Narrow" pitchFamily="34" charset="0"/>
            </a:endParaRPr>
          </a:p>
        </p:txBody>
      </p:sp>
      <p:sp>
        <p:nvSpPr>
          <p:cNvPr id="11269" name="Text Box 5"/>
          <p:cNvSpPr txBox="1">
            <a:spLocks noChangeArrowheads="1"/>
          </p:cNvSpPr>
          <p:nvPr/>
        </p:nvSpPr>
        <p:spPr bwMode="auto">
          <a:xfrm>
            <a:off x="107950" y="2859088"/>
            <a:ext cx="6119813" cy="2308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800">
                <a:latin typeface="Arial Narrow" panose="020B0606020202030204" pitchFamily="34" charset="0"/>
              </a:rPr>
              <a:t>Kolhberg distingue 3 stades du développement moral :</a:t>
            </a:r>
          </a:p>
          <a:p>
            <a:pPr eaLnBrk="1" hangingPunct="1">
              <a:spcBef>
                <a:spcPct val="0"/>
              </a:spcBef>
              <a:buFontTx/>
              <a:buAutoNum type="arabicPeriod"/>
            </a:pPr>
            <a:r>
              <a:rPr lang="fr-BE" altLang="fr-FR" sz="1800">
                <a:latin typeface="Arial Narrow" panose="020B0606020202030204" pitchFamily="34" charset="0"/>
              </a:rPr>
              <a:t>Le stade </a:t>
            </a:r>
            <a:r>
              <a:rPr lang="fr-BE" altLang="fr-FR" sz="1800" b="1">
                <a:latin typeface="Arial Narrow" panose="020B0606020202030204" pitchFamily="34" charset="0"/>
              </a:rPr>
              <a:t>préconventionnel</a:t>
            </a:r>
            <a:r>
              <a:rPr lang="fr-BE" altLang="fr-FR" sz="1800">
                <a:latin typeface="Arial Narrow" panose="020B0606020202030204" pitchFamily="34" charset="0"/>
              </a:rPr>
              <a:t> où la personne (les jeunes enfants) jugent la moralité des actions à leurs </a:t>
            </a:r>
            <a:r>
              <a:rPr lang="fr-BE" altLang="fr-FR" sz="1800">
                <a:solidFill>
                  <a:srgbClr val="FF0000"/>
                </a:solidFill>
                <a:latin typeface="Arial Narrow" panose="020B0606020202030204" pitchFamily="34" charset="0"/>
              </a:rPr>
              <a:t>conséquences</a:t>
            </a:r>
            <a:r>
              <a:rPr lang="fr-BE" altLang="fr-FR" sz="1800">
                <a:latin typeface="Arial Narrow" panose="020B0606020202030204" pitchFamily="34" charset="0"/>
              </a:rPr>
              <a:t> : « ce n’est pas vilain puisque la maman ne le sait pas. »</a:t>
            </a:r>
          </a:p>
          <a:p>
            <a:pPr eaLnBrk="1" hangingPunct="1">
              <a:spcBef>
                <a:spcPct val="0"/>
              </a:spcBef>
              <a:buFontTx/>
              <a:buNone/>
            </a:pPr>
            <a:r>
              <a:rPr lang="fr-BE" altLang="fr-FR" sz="1800">
                <a:latin typeface="Arial Narrow" panose="020B0606020202030204" pitchFamily="34" charset="0"/>
              </a:rPr>
              <a:t>2. Le stade </a:t>
            </a:r>
            <a:r>
              <a:rPr lang="fr-BE" altLang="fr-FR" sz="1800" b="1">
                <a:latin typeface="Arial Narrow" panose="020B0606020202030204" pitchFamily="34" charset="0"/>
              </a:rPr>
              <a:t>conventionnel </a:t>
            </a:r>
            <a:r>
              <a:rPr lang="fr-BE" altLang="fr-FR" sz="1800">
                <a:latin typeface="Arial Narrow" panose="020B0606020202030204" pitchFamily="34" charset="0"/>
              </a:rPr>
              <a:t>où la personne juge de la moralité en fonction de la </a:t>
            </a:r>
            <a:r>
              <a:rPr lang="fr-BE" altLang="fr-FR" sz="1800">
                <a:solidFill>
                  <a:srgbClr val="FF0000"/>
                </a:solidFill>
                <a:latin typeface="Arial Narrow" panose="020B0606020202030204" pitchFamily="34" charset="0"/>
              </a:rPr>
              <a:t>loi </a:t>
            </a:r>
            <a:r>
              <a:rPr lang="fr-BE" altLang="fr-FR" sz="1800">
                <a:latin typeface="Arial Narrow" panose="020B0606020202030204" pitchFamily="34" charset="0"/>
              </a:rPr>
              <a:t>: respect de ce qui est autorisé ou non.</a:t>
            </a:r>
          </a:p>
          <a:p>
            <a:pPr eaLnBrk="1" hangingPunct="1">
              <a:spcBef>
                <a:spcPct val="0"/>
              </a:spcBef>
              <a:buFontTx/>
              <a:buNone/>
            </a:pPr>
            <a:r>
              <a:rPr lang="fr-BE" altLang="fr-FR" sz="1800">
                <a:latin typeface="Arial Narrow" panose="020B0606020202030204" pitchFamily="34" charset="0"/>
              </a:rPr>
              <a:t>3. Le stade </a:t>
            </a:r>
            <a:r>
              <a:rPr lang="fr-BE" altLang="fr-FR" sz="1800" b="1">
                <a:latin typeface="Arial Narrow" panose="020B0606020202030204" pitchFamily="34" charset="0"/>
              </a:rPr>
              <a:t>post-conventionnel</a:t>
            </a:r>
            <a:r>
              <a:rPr lang="fr-BE" altLang="fr-FR" sz="1800">
                <a:latin typeface="Arial Narrow" panose="020B0606020202030204" pitchFamily="34" charset="0"/>
              </a:rPr>
              <a:t> où la moralité est jugée par rapport à des </a:t>
            </a:r>
            <a:r>
              <a:rPr lang="fr-BE" altLang="fr-FR" sz="1800">
                <a:solidFill>
                  <a:srgbClr val="FF0000"/>
                </a:solidFill>
                <a:latin typeface="Arial Narrow" panose="020B0606020202030204" pitchFamily="34" charset="0"/>
              </a:rPr>
              <a:t>valeurs</a:t>
            </a:r>
            <a:r>
              <a:rPr lang="fr-BE" altLang="fr-FR" sz="1800">
                <a:latin typeface="Arial Narrow" panose="020B0606020202030204" pitchFamily="34" charset="0"/>
              </a:rPr>
              <a:t> qui peuvent être ou non-conformes à la loi.</a:t>
            </a:r>
          </a:p>
        </p:txBody>
      </p:sp>
      <p:sp>
        <p:nvSpPr>
          <p:cNvPr id="11270" name="AutoShape 6"/>
          <p:cNvSpPr>
            <a:spLocks noChangeArrowheads="1"/>
          </p:cNvSpPr>
          <p:nvPr/>
        </p:nvSpPr>
        <p:spPr bwMode="auto">
          <a:xfrm>
            <a:off x="3195638" y="1763713"/>
            <a:ext cx="4824412" cy="2782887"/>
          </a:xfrm>
          <a:prstGeom prst="wedgeRoundRectCallout">
            <a:avLst>
              <a:gd name="adj1" fmla="val 48921"/>
              <a:gd name="adj2" fmla="val 57315"/>
              <a:gd name="adj3" fmla="val 1666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latin typeface="Arial Narrow" panose="020B0606020202030204" pitchFamily="34" charset="0"/>
              </a:rPr>
              <a:t>Kolhberg distingue 3 stades du développement moral :</a:t>
            </a:r>
          </a:p>
          <a:p>
            <a:pPr eaLnBrk="1" hangingPunct="1">
              <a:spcBef>
                <a:spcPct val="0"/>
              </a:spcBef>
              <a:buFontTx/>
              <a:buNone/>
            </a:pPr>
            <a:r>
              <a:rPr lang="fr-BE" altLang="fr-FR" sz="1400">
                <a:latin typeface="Arial Narrow" panose="020B0606020202030204" pitchFamily="34" charset="0"/>
              </a:rPr>
              <a:t>Le stade </a:t>
            </a:r>
            <a:r>
              <a:rPr lang="fr-BE" altLang="fr-FR" sz="1400" b="1">
                <a:latin typeface="Arial Narrow" panose="020B0606020202030204" pitchFamily="34" charset="0"/>
              </a:rPr>
              <a:t>préconventionnel</a:t>
            </a:r>
            <a:r>
              <a:rPr lang="fr-BE" altLang="fr-FR" sz="1400">
                <a:latin typeface="Arial Narrow" panose="020B0606020202030204" pitchFamily="34" charset="0"/>
              </a:rPr>
              <a:t> où la personne (les jeunes enfants) jugent la moralité des actions à leurs </a:t>
            </a:r>
            <a:r>
              <a:rPr lang="fr-BE" altLang="fr-FR" sz="1400">
                <a:solidFill>
                  <a:srgbClr val="FF0000"/>
                </a:solidFill>
                <a:latin typeface="Arial Narrow" panose="020B0606020202030204" pitchFamily="34" charset="0"/>
              </a:rPr>
              <a:t>conséquences</a:t>
            </a:r>
            <a:r>
              <a:rPr lang="fr-BE" altLang="fr-FR" sz="1400">
                <a:latin typeface="Arial Narrow" panose="020B0606020202030204" pitchFamily="34" charset="0"/>
              </a:rPr>
              <a:t> : « ce n’est pas vilain puisque la maman ne le sait pas. »</a:t>
            </a:r>
          </a:p>
          <a:p>
            <a:pPr eaLnBrk="1" hangingPunct="1">
              <a:spcBef>
                <a:spcPct val="0"/>
              </a:spcBef>
              <a:buFontTx/>
              <a:buNone/>
            </a:pPr>
            <a:r>
              <a:rPr lang="fr-BE" altLang="fr-FR" sz="1400">
                <a:latin typeface="Arial Narrow" panose="020B0606020202030204" pitchFamily="34" charset="0"/>
              </a:rPr>
              <a:t>2. Le stade </a:t>
            </a:r>
            <a:r>
              <a:rPr lang="fr-BE" altLang="fr-FR" sz="1400" b="1">
                <a:latin typeface="Arial Narrow" panose="020B0606020202030204" pitchFamily="34" charset="0"/>
              </a:rPr>
              <a:t>conventionnel </a:t>
            </a:r>
            <a:r>
              <a:rPr lang="fr-BE" altLang="fr-FR" sz="1400">
                <a:latin typeface="Arial Narrow" panose="020B0606020202030204" pitchFamily="34" charset="0"/>
              </a:rPr>
              <a:t>où la personne juge de la moralité en fonction de la </a:t>
            </a:r>
            <a:r>
              <a:rPr lang="fr-BE" altLang="fr-FR" sz="1400">
                <a:solidFill>
                  <a:srgbClr val="FF0000"/>
                </a:solidFill>
                <a:latin typeface="Arial Narrow" panose="020B0606020202030204" pitchFamily="34" charset="0"/>
              </a:rPr>
              <a:t>loi </a:t>
            </a:r>
            <a:r>
              <a:rPr lang="fr-BE" altLang="fr-FR" sz="1400">
                <a:latin typeface="Arial Narrow" panose="020B0606020202030204" pitchFamily="34" charset="0"/>
              </a:rPr>
              <a:t>: respect de ce qui est autorisé ou non.</a:t>
            </a:r>
          </a:p>
          <a:p>
            <a:pPr eaLnBrk="1" hangingPunct="1">
              <a:spcBef>
                <a:spcPct val="0"/>
              </a:spcBef>
              <a:buFontTx/>
              <a:buNone/>
            </a:pPr>
            <a:r>
              <a:rPr lang="fr-BE" altLang="fr-FR" sz="1400">
                <a:latin typeface="Arial Narrow" panose="020B0606020202030204" pitchFamily="34" charset="0"/>
              </a:rPr>
              <a:t>3. Le stade </a:t>
            </a:r>
            <a:r>
              <a:rPr lang="fr-BE" altLang="fr-FR" sz="1400" b="1">
                <a:latin typeface="Arial Narrow" panose="020B0606020202030204" pitchFamily="34" charset="0"/>
              </a:rPr>
              <a:t>post-conventionnel</a:t>
            </a:r>
            <a:r>
              <a:rPr lang="fr-BE" altLang="fr-FR" sz="1400">
                <a:latin typeface="Arial Narrow" panose="020B0606020202030204" pitchFamily="34" charset="0"/>
              </a:rPr>
              <a:t> où la moralité est jugée par rapport à des </a:t>
            </a:r>
            <a:r>
              <a:rPr lang="fr-BE" altLang="fr-FR" sz="1400">
                <a:solidFill>
                  <a:srgbClr val="FF0000"/>
                </a:solidFill>
                <a:latin typeface="Arial Narrow" panose="020B0606020202030204" pitchFamily="34" charset="0"/>
              </a:rPr>
              <a:t>valeurs</a:t>
            </a:r>
            <a:r>
              <a:rPr lang="fr-BE" altLang="fr-FR" sz="1400">
                <a:latin typeface="Arial Narrow" panose="020B0606020202030204" pitchFamily="34" charset="0"/>
              </a:rPr>
              <a:t> qui peuvent être ou non-conformes à la loi.</a:t>
            </a:r>
          </a:p>
          <a:p>
            <a:pPr algn="ctr" eaLnBrk="1" hangingPunct="1">
              <a:spcBef>
                <a:spcPct val="0"/>
              </a:spcBef>
              <a:buFontTx/>
              <a:buNone/>
            </a:pPr>
            <a:endParaRPr lang="fr-FR" altLang="fr-FR" sz="1600">
              <a:latin typeface="Arial Narrow" panose="020B0606020202030204" pitchFamily="34" charset="0"/>
            </a:endParaRPr>
          </a:p>
        </p:txBody>
      </p:sp>
      <p:pic>
        <p:nvPicPr>
          <p:cNvPr id="215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4578350"/>
            <a:ext cx="1079500" cy="17335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a:spLocks noChangeArrowheads="1"/>
          </p:cNvSpPr>
          <p:nvPr/>
        </p:nvSpPr>
        <p:spPr bwMode="auto">
          <a:xfrm>
            <a:off x="1331913" y="5661025"/>
            <a:ext cx="5221287" cy="831850"/>
          </a:xfrm>
          <a:prstGeom prst="rect">
            <a:avLst/>
          </a:prstGeom>
          <a:solidFill>
            <a:srgbClr val="FFCCCC"/>
          </a:solidFill>
          <a:ln w="9525">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fr-FR" sz="2400">
                <a:latin typeface="Arial Narrow" pitchFamily="34" charset="0"/>
              </a:rPr>
              <a:t>Si le texte “original mot à mot” est important, </a:t>
            </a:r>
          </a:p>
          <a:p>
            <a:pPr eaLnBrk="1" hangingPunct="1">
              <a:spcBef>
                <a:spcPct val="0"/>
              </a:spcBef>
              <a:buFontTx/>
              <a:buNone/>
            </a:pPr>
            <a:r>
              <a:rPr lang="es-ES" altLang="fr-FR" sz="2400">
                <a:latin typeface="Arial Narrow" pitchFamily="34" charset="0"/>
              </a:rPr>
              <a:t>laissez le lire en vous taisant. </a:t>
            </a:r>
          </a:p>
        </p:txBody>
      </p:sp>
    </p:spTree>
    <p:extLst>
      <p:ext uri="{BB962C8B-B14F-4D97-AF65-F5344CB8AC3E}">
        <p14:creationId xmlns:p14="http://schemas.microsoft.com/office/powerpoint/2010/main" val="1150026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68CE436F-6521-4ECE-8910-E805C11E37FD}" type="slidenum">
              <a:rPr lang="fr-FR" altLang="fr-FR" sz="1800" smtClean="0"/>
              <a:pPr eaLnBrk="1" hangingPunct="1">
                <a:spcBef>
                  <a:spcPct val="0"/>
                </a:spcBef>
                <a:buFontTx/>
                <a:buNone/>
              </a:pPr>
              <a:t>133</a:t>
            </a:fld>
            <a:endParaRPr lang="fr-FR" altLang="fr-FR" sz="1800" smtClean="0"/>
          </a:p>
        </p:txBody>
      </p:sp>
      <p:sp>
        <p:nvSpPr>
          <p:cNvPr id="22531" name="Rectangle 2"/>
          <p:cNvSpPr>
            <a:spLocks noGrp="1" noChangeArrowheads="1"/>
          </p:cNvSpPr>
          <p:nvPr>
            <p:ph type="title"/>
          </p:nvPr>
        </p:nvSpPr>
        <p:spPr>
          <a:xfrm>
            <a:off x="539750" y="333375"/>
            <a:ext cx="7773988" cy="514350"/>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8 : Confondez livre et l’écran</a:t>
            </a:r>
            <a:endParaRPr lang="fr-FR" altLang="fr-FR" sz="2800" smtClean="0">
              <a:latin typeface="Arial Narrow" pitchFamily="34" charset="0"/>
            </a:endParaRPr>
          </a:p>
        </p:txBody>
      </p:sp>
      <p:sp>
        <p:nvSpPr>
          <p:cNvPr id="12291" name="Text Box 3"/>
          <p:cNvSpPr txBox="1">
            <a:spLocks noChangeArrowheads="1"/>
          </p:cNvSpPr>
          <p:nvPr/>
        </p:nvSpPr>
        <p:spPr bwMode="auto">
          <a:xfrm>
            <a:off x="468313" y="1574800"/>
            <a:ext cx="7773859" cy="37856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Notre opinion est que, sans y aller par quatre chemins, sans </a:t>
            </a:r>
          </a:p>
          <a:p>
            <a:pPr eaLnBrk="1" hangingPunct="1">
              <a:spcBef>
                <a:spcPct val="0"/>
              </a:spcBef>
              <a:buFontTx/>
              <a:buNone/>
            </a:pPr>
            <a:r>
              <a:rPr lang="fr-BE" altLang="fr-FR" sz="2400">
                <a:latin typeface="Arial Narrow" panose="020B0606020202030204" pitchFamily="34" charset="0"/>
              </a:rPr>
              <a:t>battre la campagne, il faut prendre une position. La nôtre est la </a:t>
            </a:r>
          </a:p>
          <a:p>
            <a:pPr eaLnBrk="1" hangingPunct="1">
              <a:spcBef>
                <a:spcPct val="0"/>
              </a:spcBef>
              <a:buFontTx/>
              <a:buNone/>
            </a:pPr>
            <a:r>
              <a:rPr lang="fr-BE" altLang="fr-FR" sz="2400">
                <a:latin typeface="Arial Narrow" panose="020B0606020202030204" pitchFamily="34" charset="0"/>
              </a:rPr>
              <a:t>suivante. Elle l’est et l’a d’ailleurs toujours été et nous avons la</a:t>
            </a:r>
          </a:p>
          <a:p>
            <a:pPr eaLnBrk="1" hangingPunct="1">
              <a:spcBef>
                <a:spcPct val="0"/>
              </a:spcBef>
              <a:buFontTx/>
              <a:buNone/>
            </a:pPr>
            <a:r>
              <a:rPr lang="fr-BE" altLang="fr-FR" sz="2400">
                <a:latin typeface="Arial Narrow" panose="020B0606020202030204" pitchFamily="34" charset="0"/>
              </a:rPr>
              <a:t> ferme conviction qu’elle le restera, bien que des éléments </a:t>
            </a:r>
          </a:p>
          <a:p>
            <a:pPr eaLnBrk="1" hangingPunct="1">
              <a:spcBef>
                <a:spcPct val="0"/>
              </a:spcBef>
              <a:buFontTx/>
              <a:buNone/>
            </a:pPr>
            <a:r>
              <a:rPr lang="fr-BE" altLang="fr-FR" sz="2400">
                <a:latin typeface="Arial Narrow" panose="020B0606020202030204" pitchFamily="34" charset="0"/>
              </a:rPr>
              <a:t>nouveaux peuvent évidemment surgir à tout moment qui la </a:t>
            </a:r>
          </a:p>
          <a:p>
            <a:pPr eaLnBrk="1" hangingPunct="1">
              <a:spcBef>
                <a:spcPct val="0"/>
              </a:spcBef>
              <a:buFontTx/>
              <a:buNone/>
            </a:pPr>
            <a:r>
              <a:rPr lang="fr-BE" altLang="fr-FR" sz="2400">
                <a:latin typeface="Arial Narrow" panose="020B0606020202030204" pitchFamily="34" charset="0"/>
              </a:rPr>
              <a:t>remettent en question, qui la fassent vaciller sur ses bases.</a:t>
            </a:r>
          </a:p>
          <a:p>
            <a:pPr eaLnBrk="1" hangingPunct="1">
              <a:spcBef>
                <a:spcPct val="0"/>
              </a:spcBef>
              <a:buFontTx/>
              <a:buNone/>
            </a:pPr>
            <a:r>
              <a:rPr lang="fr-BE" altLang="fr-FR" sz="2400">
                <a:latin typeface="Arial Narrow" panose="020B0606020202030204" pitchFamily="34" charset="0"/>
              </a:rPr>
              <a:t>Nous l’avons déjà dit à plusieurs reprises, nous le disons et </a:t>
            </a:r>
          </a:p>
          <a:p>
            <a:pPr eaLnBrk="1" hangingPunct="1">
              <a:spcBef>
                <a:spcPct val="0"/>
              </a:spcBef>
              <a:buFontTx/>
              <a:buNone/>
            </a:pPr>
            <a:r>
              <a:rPr lang="fr-BE" altLang="fr-FR" sz="2400">
                <a:latin typeface="Arial Narrow" panose="020B0606020202030204" pitchFamily="34" charset="0"/>
              </a:rPr>
              <a:t>nous le redirons autant de fois qu’il le faudra pour nous faire </a:t>
            </a:r>
          </a:p>
          <a:p>
            <a:pPr eaLnBrk="1" hangingPunct="1">
              <a:spcBef>
                <a:spcPct val="0"/>
              </a:spcBef>
              <a:buFontTx/>
              <a:buNone/>
            </a:pPr>
            <a:r>
              <a:rPr lang="fr-BE" altLang="fr-FR" sz="2400">
                <a:latin typeface="Arial Narrow" panose="020B0606020202030204" pitchFamily="34" charset="0"/>
              </a:rPr>
              <a:t>entendre, pour nous faire comprendre, voire pour nous faire</a:t>
            </a:r>
          </a:p>
          <a:p>
            <a:pPr eaLnBrk="1" hangingPunct="1">
              <a:spcBef>
                <a:spcPct val="0"/>
              </a:spcBef>
              <a:buFontTx/>
              <a:buNone/>
            </a:pPr>
            <a:r>
              <a:rPr lang="fr-BE" altLang="fr-FR" sz="2400">
                <a:latin typeface="Arial Narrow" panose="020B0606020202030204" pitchFamily="34" charset="0"/>
              </a:rPr>
              <a:t>accepter. Bref, notre position, en un mot comme en cent, est que… </a:t>
            </a:r>
          </a:p>
        </p:txBody>
      </p:sp>
    </p:spTree>
    <p:extLst>
      <p:ext uri="{BB962C8B-B14F-4D97-AF65-F5344CB8AC3E}">
        <p14:creationId xmlns:p14="http://schemas.microsoft.com/office/powerpoint/2010/main" val="4286818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5E0F2219-5E99-4613-BC33-5556F19E4201}" type="slidenum">
              <a:rPr lang="fr-FR" altLang="fr-FR" sz="1800" smtClean="0"/>
              <a:pPr eaLnBrk="1" hangingPunct="1">
                <a:spcBef>
                  <a:spcPct val="0"/>
                </a:spcBef>
                <a:buFontTx/>
                <a:buNone/>
              </a:pPr>
              <a:t>134</a:t>
            </a:fld>
            <a:endParaRPr lang="fr-FR" altLang="fr-FR" sz="1800" smtClean="0"/>
          </a:p>
        </p:txBody>
      </p:sp>
      <p:sp>
        <p:nvSpPr>
          <p:cNvPr id="23555" name="Rectangle 2"/>
          <p:cNvSpPr>
            <a:spLocks noGrp="1" noChangeArrowheads="1"/>
          </p:cNvSpPr>
          <p:nvPr>
            <p:ph type="title"/>
          </p:nvPr>
        </p:nvSpPr>
        <p:spPr>
          <a:xfrm>
            <a:off x="323850" y="260350"/>
            <a:ext cx="8351838" cy="576263"/>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9 : Créez plus d’incertitude que d’information</a:t>
            </a:r>
            <a:endParaRPr lang="fr-FR" altLang="fr-FR" sz="2800" smtClean="0">
              <a:latin typeface="Arial Narrow" pitchFamily="34" charset="0"/>
            </a:endParaRPr>
          </a:p>
        </p:txBody>
      </p:sp>
      <p:sp>
        <p:nvSpPr>
          <p:cNvPr id="23556" name="Text Box 3"/>
          <p:cNvSpPr txBox="1">
            <a:spLocks noChangeArrowheads="1"/>
          </p:cNvSpPr>
          <p:nvPr/>
        </p:nvSpPr>
        <p:spPr bwMode="auto">
          <a:xfrm>
            <a:off x="755650" y="1196975"/>
            <a:ext cx="44513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On reconnaît ci-dessous Ingeborg Bö.</a:t>
            </a:r>
            <a:endParaRPr lang="fr-FR" altLang="fr-FR" sz="2400">
              <a:latin typeface="Arial Narrow" pitchFamily="34" charset="0"/>
            </a:endParaRPr>
          </a:p>
        </p:txBody>
      </p:sp>
      <p:pic>
        <p:nvPicPr>
          <p:cNvPr id="14343" name="Picture 7" descr="Bang BO Dang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4367" t="17551" r="21335" b="25333"/>
          <a:stretch>
            <a:fillRect/>
          </a:stretch>
        </p:blipFill>
        <p:spPr>
          <a:xfrm>
            <a:off x="827088" y="1700213"/>
            <a:ext cx="7704137"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Rectangle 10"/>
          <p:cNvSpPr>
            <a:spLocks noChangeArrowheads="1"/>
          </p:cNvSpPr>
          <p:nvPr/>
        </p:nvSpPr>
        <p:spPr bwMode="auto">
          <a:xfrm>
            <a:off x="611188" y="1196975"/>
            <a:ext cx="8064500" cy="51117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Tree>
    <p:extLst>
      <p:ext uri="{BB962C8B-B14F-4D97-AF65-F5344CB8AC3E}">
        <p14:creationId xmlns:p14="http://schemas.microsoft.com/office/powerpoint/2010/main" val="2752130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A5DDC174-62CE-43B4-9C7E-6BC1955E30BB}" type="slidenum">
              <a:rPr lang="fr-FR" altLang="fr-FR" sz="1800" smtClean="0"/>
              <a:pPr eaLnBrk="1" hangingPunct="1">
                <a:spcBef>
                  <a:spcPct val="0"/>
                </a:spcBef>
                <a:buFontTx/>
                <a:buNone/>
              </a:pPr>
              <a:t>135</a:t>
            </a:fld>
            <a:endParaRPr lang="fr-FR" altLang="fr-FR" sz="1800" smtClean="0"/>
          </a:p>
        </p:txBody>
      </p:sp>
      <p:sp>
        <p:nvSpPr>
          <p:cNvPr id="24579" name="Rectangle 2"/>
          <p:cNvSpPr>
            <a:spLocks noGrp="1" noChangeArrowheads="1"/>
          </p:cNvSpPr>
          <p:nvPr>
            <p:ph type="title"/>
          </p:nvPr>
        </p:nvSpPr>
        <p:spPr>
          <a:xfrm>
            <a:off x="755650" y="260350"/>
            <a:ext cx="7704138" cy="647700"/>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10 : Banalisez tout en soulignant tout</a:t>
            </a:r>
            <a:endParaRPr lang="fr-FR" altLang="fr-FR" sz="2800" smtClean="0">
              <a:latin typeface="Arial Narrow" pitchFamily="34" charset="0"/>
            </a:endParaRPr>
          </a:p>
        </p:txBody>
      </p:sp>
      <p:sp>
        <p:nvSpPr>
          <p:cNvPr id="74755" name="Text Box 3"/>
          <p:cNvSpPr txBox="1">
            <a:spLocks noChangeArrowheads="1"/>
          </p:cNvSpPr>
          <p:nvPr/>
        </p:nvSpPr>
        <p:spPr bwMode="auto">
          <a:xfrm>
            <a:off x="468313" y="1484313"/>
            <a:ext cx="8013700" cy="415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La théorie </a:t>
            </a:r>
            <a:r>
              <a:rPr lang="fr-BE" altLang="fr-FR" sz="2400" u="sng">
                <a:latin typeface="Arial Narrow" pitchFamily="34" charset="0"/>
              </a:rPr>
              <a:t>de Léo Festinger</a:t>
            </a:r>
            <a:r>
              <a:rPr lang="fr-BE" altLang="fr-FR" sz="2400">
                <a:latin typeface="Arial Narrow" pitchFamily="34" charset="0"/>
              </a:rPr>
              <a:t> (1957) concerne la </a:t>
            </a:r>
            <a:r>
              <a:rPr lang="fr-BE" altLang="fr-FR" sz="2400" u="sng">
                <a:latin typeface="Arial Narrow" pitchFamily="34" charset="0"/>
              </a:rPr>
              <a:t>dissonance </a:t>
            </a:r>
          </a:p>
          <a:p>
            <a:pPr eaLnBrk="1" hangingPunct="1">
              <a:spcBef>
                <a:spcPct val="0"/>
              </a:spcBef>
              <a:buFontTx/>
              <a:buNone/>
            </a:pPr>
            <a:r>
              <a:rPr lang="fr-BE" altLang="fr-FR" sz="2400" u="sng">
                <a:latin typeface="Arial Narrow" pitchFamily="34" charset="0"/>
              </a:rPr>
              <a:t>Cognitive</a:t>
            </a:r>
            <a:r>
              <a:rPr lang="fr-BE" altLang="fr-FR" sz="2400">
                <a:latin typeface="Arial Narrow" pitchFamily="34" charset="0"/>
              </a:rPr>
              <a:t>, ou plus exactement, </a:t>
            </a:r>
            <a:r>
              <a:rPr lang="fr-BE" altLang="fr-FR" sz="2400" u="sng">
                <a:latin typeface="Arial Narrow" pitchFamily="34" charset="0"/>
              </a:rPr>
              <a:t>la réduction de cette dissonnance</a:t>
            </a:r>
            <a:r>
              <a:rPr lang="fr-BE" altLang="fr-FR" sz="2400">
                <a:latin typeface="Arial Narrow" pitchFamily="34" charset="0"/>
              </a:rPr>
              <a:t>. </a:t>
            </a:r>
          </a:p>
          <a:p>
            <a:pPr eaLnBrk="1" hangingPunct="1">
              <a:spcBef>
                <a:spcPct val="0"/>
              </a:spcBef>
              <a:buFontTx/>
              <a:buNone/>
            </a:pPr>
            <a:r>
              <a:rPr lang="fr-BE" altLang="fr-FR" sz="2400">
                <a:latin typeface="Arial Narrow" pitchFamily="34" charset="0"/>
              </a:rPr>
              <a:t>Par exemple, nous avons </a:t>
            </a:r>
            <a:r>
              <a:rPr lang="fr-BE" altLang="fr-FR" sz="2400" u="sng">
                <a:latin typeface="Arial Narrow" pitchFamily="34" charset="0"/>
              </a:rPr>
              <a:t>acheté une voiture</a:t>
            </a:r>
            <a:r>
              <a:rPr lang="fr-BE" altLang="fr-FR" sz="2400">
                <a:latin typeface="Arial Narrow" pitchFamily="34" charset="0"/>
              </a:rPr>
              <a:t> sur base de </a:t>
            </a:r>
            <a:r>
              <a:rPr lang="fr-BE" altLang="fr-FR" sz="2400" b="1">
                <a:latin typeface="Arial Narrow" pitchFamily="34" charset="0"/>
              </a:rPr>
              <a:t>3 critères</a:t>
            </a:r>
          </a:p>
          <a:p>
            <a:pPr eaLnBrk="1" hangingPunct="1">
              <a:spcBef>
                <a:spcPct val="0"/>
              </a:spcBef>
              <a:buFontTx/>
              <a:buNone/>
            </a:pPr>
            <a:r>
              <a:rPr lang="fr-BE" altLang="fr-FR" sz="2400">
                <a:latin typeface="Arial Narrow" pitchFamily="34" charset="0"/>
              </a:rPr>
              <a:t> tels que le </a:t>
            </a:r>
            <a:r>
              <a:rPr lang="fr-BE" altLang="fr-FR" sz="2400" u="sng">
                <a:latin typeface="Arial Narrow" pitchFamily="34" charset="0"/>
              </a:rPr>
              <a:t>confort</a:t>
            </a:r>
            <a:r>
              <a:rPr lang="fr-BE" altLang="fr-FR" sz="2400">
                <a:latin typeface="Arial Narrow" pitchFamily="34" charset="0"/>
              </a:rPr>
              <a:t>, </a:t>
            </a:r>
            <a:r>
              <a:rPr lang="fr-BE" altLang="fr-FR" sz="2400" u="sng">
                <a:latin typeface="Arial Narrow" pitchFamily="34" charset="0"/>
              </a:rPr>
              <a:t>l’économie de consommation</a:t>
            </a:r>
            <a:r>
              <a:rPr lang="fr-BE" altLang="fr-FR" sz="2400">
                <a:latin typeface="Arial Narrow" pitchFamily="34" charset="0"/>
              </a:rPr>
              <a:t> et le </a:t>
            </a:r>
            <a:r>
              <a:rPr lang="fr-BE" altLang="fr-FR" sz="2400" u="sng">
                <a:latin typeface="Arial Narrow" pitchFamily="34" charset="0"/>
              </a:rPr>
              <a:t>prix d’achat</a:t>
            </a:r>
            <a:r>
              <a:rPr lang="fr-BE" altLang="fr-FR" sz="2400">
                <a:latin typeface="Arial Narrow" pitchFamily="34" charset="0"/>
              </a:rPr>
              <a:t>.</a:t>
            </a:r>
          </a:p>
          <a:p>
            <a:pPr eaLnBrk="1" hangingPunct="1">
              <a:spcBef>
                <a:spcPct val="0"/>
              </a:spcBef>
              <a:buFontTx/>
              <a:buNone/>
            </a:pPr>
            <a:r>
              <a:rPr lang="fr-BE" altLang="fr-FR" sz="2400">
                <a:latin typeface="Arial Narrow" pitchFamily="34" charset="0"/>
              </a:rPr>
              <a:t>Or </a:t>
            </a:r>
            <a:r>
              <a:rPr lang="fr-BE" altLang="fr-FR" sz="2400" u="sng">
                <a:latin typeface="Arial Narrow" pitchFamily="34" charset="0"/>
              </a:rPr>
              <a:t>le lendemain</a:t>
            </a:r>
            <a:r>
              <a:rPr lang="fr-BE" altLang="fr-FR" sz="2400">
                <a:latin typeface="Arial Narrow" pitchFamily="34" charset="0"/>
              </a:rPr>
              <a:t> de notre achat, un ami (tu parles) nous fait </a:t>
            </a:r>
          </a:p>
          <a:p>
            <a:pPr eaLnBrk="1" hangingPunct="1">
              <a:spcBef>
                <a:spcPct val="0"/>
              </a:spcBef>
              <a:buFontTx/>
              <a:buNone/>
            </a:pPr>
            <a:r>
              <a:rPr lang="fr-BE" altLang="fr-FR" sz="2400">
                <a:latin typeface="Arial Narrow" pitchFamily="34" charset="0"/>
              </a:rPr>
              <a:t>remarquer qu’il existe une voiture </a:t>
            </a:r>
            <a:r>
              <a:rPr lang="fr-BE" altLang="fr-FR" sz="2400" u="sng">
                <a:latin typeface="Arial Narrow" pitchFamily="34" charset="0"/>
              </a:rPr>
              <a:t>aussi économe</a:t>
            </a:r>
            <a:r>
              <a:rPr lang="fr-BE" altLang="fr-FR" sz="2400">
                <a:latin typeface="Arial Narrow" pitchFamily="34" charset="0"/>
              </a:rPr>
              <a:t>, </a:t>
            </a:r>
            <a:r>
              <a:rPr lang="fr-BE" altLang="fr-FR" sz="2400" u="sng">
                <a:latin typeface="Arial Narrow" pitchFamily="34" charset="0"/>
              </a:rPr>
              <a:t>plus confortable</a:t>
            </a:r>
          </a:p>
          <a:p>
            <a:pPr eaLnBrk="1" hangingPunct="1">
              <a:spcBef>
                <a:spcPct val="0"/>
              </a:spcBef>
              <a:buFontTx/>
              <a:buNone/>
            </a:pPr>
            <a:r>
              <a:rPr lang="fr-BE" altLang="fr-FR" sz="2400">
                <a:latin typeface="Arial Narrow" pitchFamily="34" charset="0"/>
              </a:rPr>
              <a:t>et </a:t>
            </a:r>
            <a:r>
              <a:rPr lang="fr-BE" altLang="fr-FR" sz="2400" u="sng">
                <a:latin typeface="Arial Narrow" pitchFamily="34" charset="0"/>
              </a:rPr>
              <a:t>moins chère</a:t>
            </a:r>
            <a:r>
              <a:rPr lang="fr-BE" altLang="fr-FR" sz="2400">
                <a:latin typeface="Arial Narrow" pitchFamily="34" charset="0"/>
              </a:rPr>
              <a:t>, une japonaise. Il y a alors de fortes chances pour </a:t>
            </a:r>
          </a:p>
          <a:p>
            <a:pPr eaLnBrk="1" hangingPunct="1">
              <a:spcBef>
                <a:spcPct val="0"/>
              </a:spcBef>
              <a:buFontTx/>
              <a:buNone/>
            </a:pPr>
            <a:r>
              <a:rPr lang="fr-BE" altLang="fr-FR" sz="2400">
                <a:latin typeface="Arial Narrow" pitchFamily="34" charset="0"/>
              </a:rPr>
              <a:t>que, </a:t>
            </a:r>
            <a:r>
              <a:rPr lang="fr-BE" altLang="fr-FR" sz="2400" u="sng">
                <a:latin typeface="Arial Narrow" pitchFamily="34" charset="0"/>
              </a:rPr>
              <a:t>afin de mettre notre comportement en concordance</a:t>
            </a:r>
            <a:r>
              <a:rPr lang="fr-BE" altLang="fr-FR" sz="2400">
                <a:latin typeface="Arial Narrow" pitchFamily="34" charset="0"/>
              </a:rPr>
              <a:t> avec nos </a:t>
            </a:r>
          </a:p>
          <a:p>
            <a:pPr eaLnBrk="1" hangingPunct="1">
              <a:spcBef>
                <a:spcPct val="0"/>
              </a:spcBef>
              <a:buFontTx/>
              <a:buNone/>
            </a:pPr>
            <a:r>
              <a:rPr lang="fr-BE" altLang="fr-FR" sz="2400">
                <a:latin typeface="Arial Narrow" pitchFamily="34" charset="0"/>
              </a:rPr>
              <a:t>croyances, </a:t>
            </a:r>
            <a:r>
              <a:rPr lang="fr-BE" altLang="fr-FR" sz="2400" u="sng">
                <a:latin typeface="Arial Narrow" pitchFamily="34" charset="0"/>
              </a:rPr>
              <a:t>nous révisions nos priorités</a:t>
            </a:r>
            <a:r>
              <a:rPr lang="fr-BE" altLang="fr-FR" sz="2400">
                <a:latin typeface="Arial Narrow" pitchFamily="34" charset="0"/>
              </a:rPr>
              <a:t> : le confort, ce n’est pas si</a:t>
            </a:r>
          </a:p>
          <a:p>
            <a:pPr eaLnBrk="1" hangingPunct="1">
              <a:spcBef>
                <a:spcPct val="0"/>
              </a:spcBef>
              <a:buFontTx/>
              <a:buNone/>
            </a:pPr>
            <a:r>
              <a:rPr lang="fr-BE" altLang="fr-FR" sz="2400">
                <a:latin typeface="Arial Narrow" pitchFamily="34" charset="0"/>
              </a:rPr>
              <a:t> important, par contre le fait d’être européenne est une </a:t>
            </a:r>
            <a:r>
              <a:rPr lang="fr-BE" altLang="fr-FR" sz="2400" u="sng">
                <a:latin typeface="Arial Narrow" pitchFamily="34" charset="0"/>
              </a:rPr>
              <a:t>caractéristique</a:t>
            </a:r>
          </a:p>
          <a:p>
            <a:pPr eaLnBrk="1" hangingPunct="1">
              <a:spcBef>
                <a:spcPct val="0"/>
              </a:spcBef>
              <a:buFontTx/>
              <a:buNone/>
            </a:pPr>
            <a:r>
              <a:rPr lang="fr-BE" altLang="fr-FR" sz="2400" u="sng">
                <a:latin typeface="Arial Narrow" pitchFamily="34" charset="0"/>
              </a:rPr>
              <a:t>importante</a:t>
            </a:r>
            <a:r>
              <a:rPr lang="fr-BE" altLang="fr-FR" sz="2400">
                <a:latin typeface="Arial Narrow" pitchFamily="34" charset="0"/>
              </a:rPr>
              <a:t> pour une voiture.</a:t>
            </a:r>
          </a:p>
        </p:txBody>
      </p:sp>
      <p:sp>
        <p:nvSpPr>
          <p:cNvPr id="24581" name="Text Box 4"/>
          <p:cNvSpPr txBox="1">
            <a:spLocks noChangeArrowheads="1"/>
          </p:cNvSpPr>
          <p:nvPr/>
        </p:nvSpPr>
        <p:spPr bwMode="auto">
          <a:xfrm>
            <a:off x="2124075" y="5805488"/>
            <a:ext cx="4059238" cy="461962"/>
          </a:xfrm>
          <a:prstGeom prst="rect">
            <a:avLst/>
          </a:prstGeom>
          <a:solidFill>
            <a:srgbClr val="FFCCCC"/>
          </a:solidFill>
          <a:ln w="9525" algn="ctr">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Ce qui est excessif est insignifiant.</a:t>
            </a:r>
          </a:p>
        </p:txBody>
      </p:sp>
    </p:spTree>
    <p:extLst>
      <p:ext uri="{BB962C8B-B14F-4D97-AF65-F5344CB8AC3E}">
        <p14:creationId xmlns:p14="http://schemas.microsoft.com/office/powerpoint/2010/main" val="902009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wheel(4)">
                                      <p:cBhvr>
                                        <p:cTn id="7" dur="20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A1511146-D14B-43E0-96B2-3531726D7EE2}" type="slidenum">
              <a:rPr lang="fr-FR" altLang="fr-FR" sz="1800" smtClean="0"/>
              <a:pPr eaLnBrk="1" hangingPunct="1">
                <a:spcBef>
                  <a:spcPct val="0"/>
                </a:spcBef>
                <a:buFontTx/>
                <a:buNone/>
              </a:pPr>
              <a:t>136</a:t>
            </a:fld>
            <a:endParaRPr lang="fr-FR" altLang="fr-FR" sz="1800" smtClean="0"/>
          </a:p>
        </p:txBody>
      </p:sp>
      <p:sp>
        <p:nvSpPr>
          <p:cNvPr id="181251" name="Text Box 3">
            <a:hlinkClick r:id="" action="ppaction://noaction" highlightClick="1">
              <a:snd r:embed="rId7" name="applause.wav"/>
            </a:hlinkClick>
            <a:hlinkHover r:id="" action="ppaction://noaction">
              <a:snd r:embed="rId8" name="type.wav"/>
            </a:hlinkHover>
          </p:cNvPr>
          <p:cNvSpPr txBox="1">
            <a:spLocks noChangeArrowheads="1"/>
          </p:cNvSpPr>
          <p:nvPr/>
        </p:nvSpPr>
        <p:spPr bwMode="auto">
          <a:xfrm>
            <a:off x="2339975" y="2133600"/>
            <a:ext cx="26352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Dit mais pas entendu.</a:t>
            </a:r>
            <a:endParaRPr lang="fr-FR" altLang="fr-FR" sz="2400">
              <a:latin typeface="Arial Narrow" pitchFamily="34" charset="0"/>
            </a:endParaRPr>
          </a:p>
        </p:txBody>
      </p:sp>
      <p:sp>
        <p:nvSpPr>
          <p:cNvPr id="25604" name="Text Box 4"/>
          <p:cNvSpPr txBox="1">
            <a:spLocks noChangeArrowheads="1"/>
          </p:cNvSpPr>
          <p:nvPr/>
        </p:nvSpPr>
        <p:spPr bwMode="auto">
          <a:xfrm>
            <a:off x="1239838" y="2657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fr-BE" altLang="fr-FR" sz="2400"/>
          </a:p>
        </p:txBody>
      </p:sp>
      <p:sp>
        <p:nvSpPr>
          <p:cNvPr id="181253" name="Text Box 5">
            <a:hlinkHover r:id="" action="ppaction://noaction">
              <a:snd r:embed="rId9" name="coin.wav"/>
            </a:hlinkHover>
          </p:cNvPr>
          <p:cNvSpPr txBox="1">
            <a:spLocks noChangeArrowheads="1"/>
          </p:cNvSpPr>
          <p:nvPr/>
        </p:nvSpPr>
        <p:spPr bwMode="auto">
          <a:xfrm>
            <a:off x="2339975" y="2708275"/>
            <a:ext cx="32385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Entendu mais pas compris.</a:t>
            </a:r>
          </a:p>
        </p:txBody>
      </p:sp>
      <p:sp>
        <p:nvSpPr>
          <p:cNvPr id="181254" name="Text Box 6">
            <a:hlinkHover r:id="" action="ppaction://noaction">
              <a:snd r:embed="rId10" name="cashreg.wav"/>
            </a:hlinkHover>
          </p:cNvPr>
          <p:cNvSpPr txBox="1">
            <a:spLocks noChangeArrowheads="1"/>
          </p:cNvSpPr>
          <p:nvPr/>
        </p:nvSpPr>
        <p:spPr bwMode="auto">
          <a:xfrm>
            <a:off x="2195513" y="3284538"/>
            <a:ext cx="3238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Compris mais pas accepté.</a:t>
            </a:r>
          </a:p>
        </p:txBody>
      </p:sp>
      <p:sp>
        <p:nvSpPr>
          <p:cNvPr id="181255" name="Text Box 7">
            <a:hlinkHover r:id="" action="ppaction://noaction">
              <a:snd r:embed="rId5" name="drumroll.wav"/>
            </a:hlinkHover>
          </p:cNvPr>
          <p:cNvSpPr txBox="1">
            <a:spLocks noChangeArrowheads="1"/>
          </p:cNvSpPr>
          <p:nvPr/>
        </p:nvSpPr>
        <p:spPr bwMode="auto">
          <a:xfrm>
            <a:off x="2051050" y="3933825"/>
            <a:ext cx="40560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Accepté mais pas mis en pratique.</a:t>
            </a:r>
          </a:p>
        </p:txBody>
      </p:sp>
      <p:sp>
        <p:nvSpPr>
          <p:cNvPr id="181256" name="Text Box 8">
            <a:hlinkHover r:id="" action="ppaction://noaction">
              <a:snd r:embed="rId11" name="whoosh.wav"/>
            </a:hlinkHover>
          </p:cNvPr>
          <p:cNvSpPr txBox="1">
            <a:spLocks noChangeArrowheads="1"/>
          </p:cNvSpPr>
          <p:nvPr/>
        </p:nvSpPr>
        <p:spPr bwMode="auto">
          <a:xfrm>
            <a:off x="1908175" y="4724400"/>
            <a:ext cx="55197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Mis en pratique mais pour combien de temps ? </a:t>
            </a:r>
          </a:p>
        </p:txBody>
      </p:sp>
      <p:pic>
        <p:nvPicPr>
          <p:cNvPr id="25609" name="Picture 9" descr="LORENZ Konr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59563" y="1484313"/>
            <a:ext cx="15446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 Box 10"/>
          <p:cNvSpPr txBox="1">
            <a:spLocks noChangeArrowheads="1"/>
          </p:cNvSpPr>
          <p:nvPr/>
        </p:nvSpPr>
        <p:spPr bwMode="auto">
          <a:xfrm>
            <a:off x="6516688" y="3357563"/>
            <a:ext cx="18446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Konrad Lorenz</a:t>
            </a:r>
            <a:endParaRPr lang="fr-FR" altLang="fr-FR" sz="2400">
              <a:latin typeface="Arial Narrow" pitchFamily="34" charset="0"/>
            </a:endParaRPr>
          </a:p>
        </p:txBody>
      </p:sp>
      <p:sp>
        <p:nvSpPr>
          <p:cNvPr id="25611" name="Text Box 11"/>
          <p:cNvSpPr txBox="1">
            <a:spLocks noChangeArrowheads="1"/>
          </p:cNvSpPr>
          <p:nvPr/>
        </p:nvSpPr>
        <p:spPr bwMode="auto">
          <a:xfrm>
            <a:off x="395288" y="260350"/>
            <a:ext cx="8158162" cy="954088"/>
          </a:xfrm>
          <a:prstGeom prst="rect">
            <a:avLst/>
          </a:prstGeom>
          <a:solidFill>
            <a:srgbClr val="FFFFCC"/>
          </a:solidFill>
          <a:ln w="9525" algn="ctr">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Salopage 11 : Distrayez par des bruits ou mouvements </a:t>
            </a:r>
          </a:p>
          <a:p>
            <a:pPr eaLnBrk="1" hangingPunct="1">
              <a:spcBef>
                <a:spcPct val="0"/>
              </a:spcBef>
              <a:buFontTx/>
              <a:buNone/>
            </a:pPr>
            <a:r>
              <a:rPr lang="fr-BE" altLang="fr-FR" sz="2800">
                <a:latin typeface="Arial Narrow" pitchFamily="34" charset="0"/>
              </a:rPr>
              <a:t>sans rapport avec l’exposé.</a:t>
            </a:r>
            <a:endParaRPr lang="fr-FR" altLang="fr-FR" sz="2800">
              <a:latin typeface="Arial Narrow" pitchFamily="34" charset="0"/>
            </a:endParaRPr>
          </a:p>
        </p:txBody>
      </p:sp>
      <p:pic>
        <p:nvPicPr>
          <p:cNvPr id="25612" name="Picture 12" descr="image00128"/>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844675"/>
            <a:ext cx="17907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36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181253"/>
                                        </p:tgtEl>
                                        <p:attrNameLst>
                                          <p:attrName>style.visibility</p:attrName>
                                        </p:attrNameLst>
                                      </p:cBhvr>
                                      <p:to>
                                        <p:strVal val="visible"/>
                                      </p:to>
                                    </p:set>
                                    <p:animEffect transition="in" filter="fade">
                                      <p:cBhvr>
                                        <p:cTn id="11" dur="1000"/>
                                        <p:tgtEl>
                                          <p:spTgt spid="181253"/>
                                        </p:tgtEl>
                                      </p:cBhvr>
                                    </p:animEffect>
                                    <p:anim calcmode="lin" valueType="num">
                                      <p:cBhvr>
                                        <p:cTn id="12" dur="1000" fill="hold"/>
                                        <p:tgtEl>
                                          <p:spTgt spid="181253"/>
                                        </p:tgtEl>
                                        <p:attrNameLst>
                                          <p:attrName>ppt_x</p:attrName>
                                        </p:attrNameLst>
                                      </p:cBhvr>
                                      <p:tavLst>
                                        <p:tav tm="0">
                                          <p:val>
                                            <p:strVal val="#ppt_x-.1"/>
                                          </p:val>
                                        </p:tav>
                                        <p:tav tm="100000">
                                          <p:val>
                                            <p:strVal val="#ppt_x"/>
                                          </p:val>
                                        </p:tav>
                                      </p:tavLst>
                                    </p:anim>
                                    <p:anim calcmode="lin" valueType="num">
                                      <p:cBhvr>
                                        <p:cTn id="13" dur="1000" fill="hold"/>
                                        <p:tgtEl>
                                          <p:spTgt spid="18125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12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drumroll.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125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6" name="push.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125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p:bldP spid="181253" grpId="0"/>
      <p:bldP spid="181254" grpId="0"/>
      <p:bldP spid="181255" grpId="0"/>
      <p:bldP spid="18125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E811237A-6E61-4BBF-8E17-7E60CBE5C02F}" type="slidenum">
              <a:rPr lang="fr-FR" altLang="fr-FR" sz="1800" smtClean="0"/>
              <a:pPr eaLnBrk="1" hangingPunct="1">
                <a:spcBef>
                  <a:spcPct val="0"/>
                </a:spcBef>
                <a:buFontTx/>
                <a:buNone/>
              </a:pPr>
              <a:t>137</a:t>
            </a:fld>
            <a:endParaRPr lang="fr-FR" altLang="fr-FR" sz="1800" smtClean="0"/>
          </a:p>
        </p:txBody>
      </p:sp>
      <p:sp>
        <p:nvSpPr>
          <p:cNvPr id="26627" name="Rectangle 2"/>
          <p:cNvSpPr>
            <a:spLocks noGrp="1" noChangeArrowheads="1"/>
          </p:cNvSpPr>
          <p:nvPr>
            <p:ph type="title"/>
          </p:nvPr>
        </p:nvSpPr>
        <p:spPr>
          <a:xfrm>
            <a:off x="242888" y="333375"/>
            <a:ext cx="7993062" cy="574675"/>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12 : Affolez les neurones par un pointeur fou</a:t>
            </a:r>
            <a:endParaRPr lang="fr-FR" altLang="fr-FR" sz="2800" smtClean="0">
              <a:latin typeface="Arial Narrow" pitchFamily="34" charset="0"/>
            </a:endParaRPr>
          </a:p>
        </p:txBody>
      </p:sp>
      <p:sp>
        <p:nvSpPr>
          <p:cNvPr id="26628" name="Text Box 3"/>
          <p:cNvSpPr txBox="1">
            <a:spLocks noChangeArrowheads="1"/>
          </p:cNvSpPr>
          <p:nvPr/>
        </p:nvSpPr>
        <p:spPr bwMode="auto">
          <a:xfrm>
            <a:off x="395288" y="1557338"/>
            <a:ext cx="8013700"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La théorie de Léo Festinger (1957) concerne la dissonance </a:t>
            </a:r>
          </a:p>
          <a:p>
            <a:pPr eaLnBrk="1" hangingPunct="1">
              <a:spcBef>
                <a:spcPct val="0"/>
              </a:spcBef>
              <a:buFontTx/>
              <a:buNone/>
            </a:pPr>
            <a:r>
              <a:rPr lang="fr-BE" altLang="fr-FR" sz="2400">
                <a:latin typeface="Arial Narrow" pitchFamily="34" charset="0"/>
              </a:rPr>
              <a:t>Cognitive, ou plus exactement, la réduction de cette dissonance. </a:t>
            </a:r>
          </a:p>
          <a:p>
            <a:pPr eaLnBrk="1" hangingPunct="1">
              <a:spcBef>
                <a:spcPct val="0"/>
              </a:spcBef>
              <a:buFontTx/>
              <a:buNone/>
            </a:pPr>
            <a:r>
              <a:rPr lang="fr-BE" altLang="fr-FR" sz="2400">
                <a:latin typeface="Arial Narrow" pitchFamily="34" charset="0"/>
              </a:rPr>
              <a:t>Par exemple, nous avons acheté une voiture sur base de 3 critères</a:t>
            </a:r>
          </a:p>
          <a:p>
            <a:pPr eaLnBrk="1" hangingPunct="1">
              <a:spcBef>
                <a:spcPct val="0"/>
              </a:spcBef>
              <a:buFontTx/>
              <a:buNone/>
            </a:pPr>
            <a:r>
              <a:rPr lang="fr-BE" altLang="fr-FR" sz="2400">
                <a:latin typeface="Arial Narrow" pitchFamily="34" charset="0"/>
              </a:rPr>
              <a:t> tels que le confort, l’économie de consommation et le prix d’achat.</a:t>
            </a:r>
          </a:p>
          <a:p>
            <a:pPr eaLnBrk="1" hangingPunct="1">
              <a:spcBef>
                <a:spcPct val="0"/>
              </a:spcBef>
              <a:buFontTx/>
              <a:buNone/>
            </a:pPr>
            <a:r>
              <a:rPr lang="fr-BE" altLang="fr-FR" sz="2400">
                <a:latin typeface="Arial Narrow" pitchFamily="34" charset="0"/>
              </a:rPr>
              <a:t>Or le lendemain de notre achat, un ami (tu parles) nous fait </a:t>
            </a:r>
          </a:p>
          <a:p>
            <a:pPr eaLnBrk="1" hangingPunct="1">
              <a:spcBef>
                <a:spcPct val="0"/>
              </a:spcBef>
              <a:buFontTx/>
              <a:buNone/>
            </a:pPr>
            <a:r>
              <a:rPr lang="fr-BE" altLang="fr-FR" sz="2400">
                <a:latin typeface="Arial Narrow" pitchFamily="34" charset="0"/>
              </a:rPr>
              <a:t>remarquer qu’il existe une voiture aussi économe, plus confortable</a:t>
            </a:r>
          </a:p>
          <a:p>
            <a:pPr eaLnBrk="1" hangingPunct="1">
              <a:spcBef>
                <a:spcPct val="0"/>
              </a:spcBef>
              <a:buFontTx/>
              <a:buNone/>
            </a:pPr>
            <a:r>
              <a:rPr lang="fr-BE" altLang="fr-FR" sz="2400">
                <a:latin typeface="Arial Narrow" pitchFamily="34" charset="0"/>
              </a:rPr>
              <a:t>et moins chère, une japonaise. Il y a alors de fortes chances pour </a:t>
            </a:r>
          </a:p>
          <a:p>
            <a:pPr eaLnBrk="1" hangingPunct="1">
              <a:spcBef>
                <a:spcPct val="0"/>
              </a:spcBef>
              <a:buFontTx/>
              <a:buNone/>
            </a:pPr>
            <a:r>
              <a:rPr lang="fr-BE" altLang="fr-FR" sz="2400">
                <a:latin typeface="Arial Narrow" pitchFamily="34" charset="0"/>
              </a:rPr>
              <a:t>que, afin de mettre notre comportement en concordance avec nos </a:t>
            </a:r>
          </a:p>
          <a:p>
            <a:pPr eaLnBrk="1" hangingPunct="1">
              <a:spcBef>
                <a:spcPct val="0"/>
              </a:spcBef>
              <a:buFontTx/>
              <a:buNone/>
            </a:pPr>
            <a:r>
              <a:rPr lang="fr-BE" altLang="fr-FR" sz="2400">
                <a:latin typeface="Arial Narrow" pitchFamily="34" charset="0"/>
              </a:rPr>
              <a:t>croyances, nous révisions nos priorités : le confort, ce n’est pas si</a:t>
            </a:r>
          </a:p>
          <a:p>
            <a:pPr eaLnBrk="1" hangingPunct="1">
              <a:spcBef>
                <a:spcPct val="0"/>
              </a:spcBef>
              <a:buFontTx/>
              <a:buNone/>
            </a:pPr>
            <a:r>
              <a:rPr lang="fr-BE" altLang="fr-FR" sz="2400">
                <a:latin typeface="Arial Narrow" pitchFamily="34" charset="0"/>
              </a:rPr>
              <a:t> important, par contre le fait d’être européenne est une caractéristique</a:t>
            </a:r>
          </a:p>
          <a:p>
            <a:pPr eaLnBrk="1" hangingPunct="1">
              <a:spcBef>
                <a:spcPct val="0"/>
              </a:spcBef>
              <a:buFontTx/>
              <a:buNone/>
            </a:pPr>
            <a:r>
              <a:rPr lang="fr-BE" altLang="fr-FR" sz="2400">
                <a:latin typeface="Arial Narrow" pitchFamily="34" charset="0"/>
              </a:rPr>
              <a:t>importante pour une voiture.</a:t>
            </a:r>
          </a:p>
        </p:txBody>
      </p:sp>
    </p:spTree>
    <p:extLst>
      <p:ext uri="{BB962C8B-B14F-4D97-AF65-F5344CB8AC3E}">
        <p14:creationId xmlns:p14="http://schemas.microsoft.com/office/powerpoint/2010/main" val="11954133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0ECA39A8-204B-4132-A5EA-20DEFC74E3E3}" type="slidenum">
              <a:rPr lang="fr-FR" altLang="fr-FR" sz="1800" smtClean="0"/>
              <a:pPr eaLnBrk="1" hangingPunct="1">
                <a:spcBef>
                  <a:spcPct val="0"/>
                </a:spcBef>
                <a:buFontTx/>
                <a:buNone/>
              </a:pPr>
              <a:t>138</a:t>
            </a:fld>
            <a:endParaRPr lang="fr-FR" altLang="fr-FR" sz="1800" smtClean="0"/>
          </a:p>
        </p:txBody>
      </p:sp>
      <p:sp>
        <p:nvSpPr>
          <p:cNvPr id="27651" name="Rectangle 2"/>
          <p:cNvSpPr>
            <a:spLocks noGrp="1" noChangeArrowheads="1"/>
          </p:cNvSpPr>
          <p:nvPr>
            <p:ph type="title"/>
          </p:nvPr>
        </p:nvSpPr>
        <p:spPr>
          <a:xfrm>
            <a:off x="655638" y="188913"/>
            <a:ext cx="7918450" cy="576262"/>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a:t>
            </a:r>
            <a:r>
              <a:rPr lang="fr-BE" altLang="fr-FR" sz="2800" b="1" smtClean="0">
                <a:latin typeface="Arial Narrow" pitchFamily="34" charset="0"/>
              </a:rPr>
              <a:t>13</a:t>
            </a:r>
            <a:r>
              <a:rPr lang="fr-BE" altLang="fr-FR" sz="2800" smtClean="0">
                <a:latin typeface="Arial Narrow" pitchFamily="34" charset="0"/>
              </a:rPr>
              <a:t> : Désignez l’écran du doigt </a:t>
            </a:r>
            <a:endParaRPr lang="fr-FR" altLang="fr-FR" sz="2800" smtClean="0">
              <a:latin typeface="Arial Narrow" pitchFamily="34" charset="0"/>
            </a:endParaRPr>
          </a:p>
        </p:txBody>
      </p:sp>
      <p:sp>
        <p:nvSpPr>
          <p:cNvPr id="27652" name="Text Box 8"/>
          <p:cNvSpPr txBox="1">
            <a:spLocks noChangeArrowheads="1"/>
          </p:cNvSpPr>
          <p:nvPr/>
        </p:nvSpPr>
        <p:spPr bwMode="auto">
          <a:xfrm>
            <a:off x="1042988" y="949325"/>
            <a:ext cx="73326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Illustration : l’orateur est le seul a voir CE MOT sous son doigt.  </a:t>
            </a:r>
            <a:endParaRPr lang="fr-FR" altLang="fr-FR" sz="2400">
              <a:latin typeface="Arial Narrow" pitchFamily="34" charset="0"/>
            </a:endParaRPr>
          </a:p>
        </p:txBody>
      </p:sp>
      <p:pic>
        <p:nvPicPr>
          <p:cNvPr id="2765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63" y="1606550"/>
            <a:ext cx="83439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Rectangle à coins arrondis 1"/>
          <p:cNvSpPr>
            <a:spLocks noChangeArrowheads="1"/>
          </p:cNvSpPr>
          <p:nvPr/>
        </p:nvSpPr>
        <p:spPr bwMode="auto">
          <a:xfrm>
            <a:off x="4614863" y="1806575"/>
            <a:ext cx="2681287" cy="919163"/>
          </a:xfrm>
          <a:prstGeom prst="wedgeRoundRectCallout">
            <a:avLst>
              <a:gd name="adj1" fmla="val 50375"/>
              <a:gd name="adj2" fmla="val 158403"/>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 altLang="fr-FR" sz="2400">
                <a:latin typeface="Arial Narrow" pitchFamily="34" charset="0"/>
              </a:rPr>
              <a:t>J’attire votre attention</a:t>
            </a:r>
          </a:p>
          <a:p>
            <a:pPr algn="ctr" eaLnBrk="1" hangingPunct="1">
              <a:spcBef>
                <a:spcPct val="0"/>
              </a:spcBef>
              <a:buFontTx/>
              <a:buNone/>
            </a:pPr>
            <a:r>
              <a:rPr lang="es-ES" altLang="fr-FR" sz="2400">
                <a:latin typeface="Arial Narrow" pitchFamily="34" charset="0"/>
              </a:rPr>
              <a:t> sur CE MOT !</a:t>
            </a:r>
          </a:p>
        </p:txBody>
      </p:sp>
    </p:spTree>
    <p:extLst>
      <p:ext uri="{BB962C8B-B14F-4D97-AF65-F5344CB8AC3E}">
        <p14:creationId xmlns:p14="http://schemas.microsoft.com/office/powerpoint/2010/main" val="85394579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pied de page 4"/>
          <p:cNvSpPr>
            <a:spLocks noGrp="1"/>
          </p:cNvSpPr>
          <p:nvPr>
            <p:ph type="ftr" sz="quarter" idx="10"/>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200" smtClean="0"/>
              <a:t>D. Leclercq (2012) Comment Saloper une présentation PPT. CAPAES -IFRES - FORMASUP. LabSET Université de Liège</a:t>
            </a:r>
            <a:endParaRPr lang="fr-FR" altLang="fr-FR" sz="1200" smtClean="0"/>
          </a:p>
        </p:txBody>
      </p:sp>
      <p:sp>
        <p:nvSpPr>
          <p:cNvPr id="28675" name="Espace réservé du numéro de diapositive 5"/>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A7DFEBEA-2FD8-42EB-8CF6-84739BE38554}" type="slidenum">
              <a:rPr lang="fr-FR" altLang="fr-FR" sz="1800" smtClean="0"/>
              <a:pPr eaLnBrk="1" hangingPunct="1">
                <a:spcBef>
                  <a:spcPct val="0"/>
                </a:spcBef>
                <a:buFontTx/>
                <a:buNone/>
              </a:pPr>
              <a:t>139</a:t>
            </a:fld>
            <a:endParaRPr lang="fr-FR" altLang="fr-FR" sz="1800" smtClean="0"/>
          </a:p>
        </p:txBody>
      </p:sp>
      <p:sp>
        <p:nvSpPr>
          <p:cNvPr id="28676"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677" name="Rectangle 3"/>
          <p:cNvSpPr>
            <a:spLocks noGrp="1" noChangeArrowheads="1"/>
          </p:cNvSpPr>
          <p:nvPr>
            <p:ph type="title"/>
          </p:nvPr>
        </p:nvSpPr>
        <p:spPr>
          <a:xfrm>
            <a:off x="323850" y="201613"/>
            <a:ext cx="8712200" cy="635000"/>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14 : Parlez à l’écran et pas au public(tournez lui le dos)</a:t>
            </a:r>
          </a:p>
        </p:txBody>
      </p:sp>
      <p:sp>
        <p:nvSpPr>
          <p:cNvPr id="28678" name="Line 4"/>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8679" name="Line 5"/>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8680" name="Line 6"/>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8681" name="Line 7"/>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8682" name="Rectangle 8"/>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grpSp>
        <p:nvGrpSpPr>
          <p:cNvPr id="28683" name="Group 12"/>
          <p:cNvGrpSpPr>
            <a:grpSpLocks/>
          </p:cNvGrpSpPr>
          <p:nvPr/>
        </p:nvGrpSpPr>
        <p:grpSpPr bwMode="auto">
          <a:xfrm>
            <a:off x="1979613" y="4581525"/>
            <a:ext cx="5762625" cy="1800225"/>
            <a:chOff x="1247" y="2886"/>
            <a:chExt cx="3630" cy="1134"/>
          </a:xfrm>
        </p:grpSpPr>
        <p:grpSp>
          <p:nvGrpSpPr>
            <p:cNvPr id="28690" name="Group 13"/>
            <p:cNvGrpSpPr>
              <a:grpSpLocks/>
            </p:cNvGrpSpPr>
            <p:nvPr/>
          </p:nvGrpSpPr>
          <p:grpSpPr bwMode="auto">
            <a:xfrm>
              <a:off x="1791" y="2886"/>
              <a:ext cx="591" cy="681"/>
              <a:chOff x="1292" y="3203"/>
              <a:chExt cx="591" cy="681"/>
            </a:xfrm>
          </p:grpSpPr>
          <p:sp>
            <p:nvSpPr>
              <p:cNvPr id="28741" name="Oval 1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42" name="AutoShape 1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43" name="AutoShape 1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44" name="AutoShape 1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1" name="Group 18"/>
            <p:cNvGrpSpPr>
              <a:grpSpLocks/>
            </p:cNvGrpSpPr>
            <p:nvPr/>
          </p:nvGrpSpPr>
          <p:grpSpPr bwMode="auto">
            <a:xfrm>
              <a:off x="2109" y="3294"/>
              <a:ext cx="591" cy="681"/>
              <a:chOff x="1292" y="3203"/>
              <a:chExt cx="591" cy="681"/>
            </a:xfrm>
          </p:grpSpPr>
          <p:sp>
            <p:nvSpPr>
              <p:cNvPr id="28737" name="Oval 1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38" name="AutoShape 2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39" name="AutoShape 2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40" name="AutoShape 2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2" name="Group 23"/>
            <p:cNvGrpSpPr>
              <a:grpSpLocks/>
            </p:cNvGrpSpPr>
            <p:nvPr/>
          </p:nvGrpSpPr>
          <p:grpSpPr bwMode="auto">
            <a:xfrm>
              <a:off x="2744" y="3339"/>
              <a:ext cx="591" cy="681"/>
              <a:chOff x="1292" y="3203"/>
              <a:chExt cx="591" cy="681"/>
            </a:xfrm>
          </p:grpSpPr>
          <p:sp>
            <p:nvSpPr>
              <p:cNvPr id="28733" name="Oval 2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34" name="AutoShape 2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35" name="AutoShape 2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36" name="AutoShape 2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3" name="Group 28"/>
            <p:cNvGrpSpPr>
              <a:grpSpLocks/>
            </p:cNvGrpSpPr>
            <p:nvPr/>
          </p:nvGrpSpPr>
          <p:grpSpPr bwMode="auto">
            <a:xfrm>
              <a:off x="3016" y="2886"/>
              <a:ext cx="591" cy="681"/>
              <a:chOff x="1292" y="3203"/>
              <a:chExt cx="591" cy="681"/>
            </a:xfrm>
          </p:grpSpPr>
          <p:sp>
            <p:nvSpPr>
              <p:cNvPr id="28729" name="Oval 2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30" name="AutoShape 3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31" name="AutoShape 3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32" name="AutoShape 3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4" name="Group 33"/>
            <p:cNvGrpSpPr>
              <a:grpSpLocks/>
            </p:cNvGrpSpPr>
            <p:nvPr/>
          </p:nvGrpSpPr>
          <p:grpSpPr bwMode="auto">
            <a:xfrm>
              <a:off x="2426" y="2886"/>
              <a:ext cx="591" cy="681"/>
              <a:chOff x="1292" y="3203"/>
              <a:chExt cx="591" cy="681"/>
            </a:xfrm>
          </p:grpSpPr>
          <p:sp>
            <p:nvSpPr>
              <p:cNvPr id="28725" name="Oval 3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26" name="AutoShape 3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27" name="AutoShape 3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28" name="AutoShape 3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5" name="Group 38"/>
            <p:cNvGrpSpPr>
              <a:grpSpLocks/>
            </p:cNvGrpSpPr>
            <p:nvPr/>
          </p:nvGrpSpPr>
          <p:grpSpPr bwMode="auto">
            <a:xfrm>
              <a:off x="3606" y="2886"/>
              <a:ext cx="591" cy="681"/>
              <a:chOff x="1292" y="3203"/>
              <a:chExt cx="591" cy="681"/>
            </a:xfrm>
          </p:grpSpPr>
          <p:sp>
            <p:nvSpPr>
              <p:cNvPr id="28721" name="Oval 3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22" name="AutoShape 4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23" name="AutoShape 4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24" name="AutoShape 4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6" name="Group 43"/>
            <p:cNvGrpSpPr>
              <a:grpSpLocks/>
            </p:cNvGrpSpPr>
            <p:nvPr/>
          </p:nvGrpSpPr>
          <p:grpSpPr bwMode="auto">
            <a:xfrm>
              <a:off x="4286" y="2886"/>
              <a:ext cx="591" cy="681"/>
              <a:chOff x="1292" y="3203"/>
              <a:chExt cx="591" cy="681"/>
            </a:xfrm>
          </p:grpSpPr>
          <p:sp>
            <p:nvSpPr>
              <p:cNvPr id="28717" name="Oval 4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18" name="AutoShape 4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19" name="AutoShape 4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20" name="AutoShape 4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7" name="Group 48"/>
            <p:cNvGrpSpPr>
              <a:grpSpLocks/>
            </p:cNvGrpSpPr>
            <p:nvPr/>
          </p:nvGrpSpPr>
          <p:grpSpPr bwMode="auto">
            <a:xfrm>
              <a:off x="1247" y="2931"/>
              <a:ext cx="591" cy="681"/>
              <a:chOff x="1292" y="3203"/>
              <a:chExt cx="591" cy="681"/>
            </a:xfrm>
          </p:grpSpPr>
          <p:sp>
            <p:nvSpPr>
              <p:cNvPr id="28713" name="Oval 4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14" name="AutoShape 5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15" name="AutoShape 5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16" name="AutoShape 5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8" name="Group 53"/>
            <p:cNvGrpSpPr>
              <a:grpSpLocks/>
            </p:cNvGrpSpPr>
            <p:nvPr/>
          </p:nvGrpSpPr>
          <p:grpSpPr bwMode="auto">
            <a:xfrm>
              <a:off x="1428" y="3339"/>
              <a:ext cx="591" cy="681"/>
              <a:chOff x="1292" y="3203"/>
              <a:chExt cx="591" cy="681"/>
            </a:xfrm>
          </p:grpSpPr>
          <p:sp>
            <p:nvSpPr>
              <p:cNvPr id="28709" name="Oval 5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10" name="AutoShape 5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11" name="AutoShape 5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12" name="AutoShape 5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699" name="Group 58"/>
            <p:cNvGrpSpPr>
              <a:grpSpLocks/>
            </p:cNvGrpSpPr>
            <p:nvPr/>
          </p:nvGrpSpPr>
          <p:grpSpPr bwMode="auto">
            <a:xfrm>
              <a:off x="3334" y="3339"/>
              <a:ext cx="591" cy="681"/>
              <a:chOff x="1292" y="3203"/>
              <a:chExt cx="591" cy="681"/>
            </a:xfrm>
          </p:grpSpPr>
          <p:sp>
            <p:nvSpPr>
              <p:cNvPr id="28705" name="Oval 5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06" name="AutoShape 6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07" name="AutoShape 6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08" name="AutoShape 6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8700" name="Group 63"/>
            <p:cNvGrpSpPr>
              <a:grpSpLocks/>
            </p:cNvGrpSpPr>
            <p:nvPr/>
          </p:nvGrpSpPr>
          <p:grpSpPr bwMode="auto">
            <a:xfrm>
              <a:off x="4059" y="3294"/>
              <a:ext cx="591" cy="681"/>
              <a:chOff x="1292" y="3203"/>
              <a:chExt cx="591" cy="681"/>
            </a:xfrm>
          </p:grpSpPr>
          <p:sp>
            <p:nvSpPr>
              <p:cNvPr id="28701" name="Oval 6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02" name="AutoShape 6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8703" name="AutoShape 6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704" name="AutoShape 6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grpSp>
        <p:nvGrpSpPr>
          <p:cNvPr id="28684" name="Group 68"/>
          <p:cNvGrpSpPr>
            <a:grpSpLocks/>
          </p:cNvGrpSpPr>
          <p:nvPr/>
        </p:nvGrpSpPr>
        <p:grpSpPr bwMode="auto">
          <a:xfrm>
            <a:off x="4103688" y="4510088"/>
            <a:ext cx="1439862" cy="863600"/>
            <a:chOff x="2290" y="2251"/>
            <a:chExt cx="1452" cy="998"/>
          </a:xfrm>
        </p:grpSpPr>
        <p:sp>
          <p:nvSpPr>
            <p:cNvPr id="28688" name="Oval 69"/>
            <p:cNvSpPr>
              <a:spLocks noChangeArrowheads="1"/>
            </p:cNvSpPr>
            <p:nvPr/>
          </p:nvSpPr>
          <p:spPr bwMode="auto">
            <a:xfrm>
              <a:off x="2925" y="2251"/>
              <a:ext cx="545" cy="408"/>
            </a:xfrm>
            <a:prstGeom prst="ellipse">
              <a:avLst/>
            </a:prstGeom>
            <a:solidFill>
              <a:schemeClr val="tx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8689" name="AutoShape 70"/>
            <p:cNvSpPr>
              <a:spLocks noChangeArrowheads="1"/>
            </p:cNvSpPr>
            <p:nvPr/>
          </p:nvSpPr>
          <p:spPr bwMode="auto">
            <a:xfrm>
              <a:off x="2290" y="2432"/>
              <a:ext cx="1452" cy="817"/>
            </a:xfrm>
            <a:prstGeom prst="cube">
              <a:avLst>
                <a:gd name="adj" fmla="val 4137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28685" name="Line 71"/>
          <p:cNvSpPr>
            <a:spLocks noChangeShapeType="1"/>
          </p:cNvSpPr>
          <p:nvPr/>
        </p:nvSpPr>
        <p:spPr bwMode="auto">
          <a:xfrm>
            <a:off x="7535863" y="836613"/>
            <a:ext cx="287337" cy="1727200"/>
          </a:xfrm>
          <a:prstGeom prst="line">
            <a:avLst/>
          </a:prstGeom>
          <a:noFill/>
          <a:ln w="476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pic>
        <p:nvPicPr>
          <p:cNvPr id="242760" name="Picture 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1844675"/>
            <a:ext cx="1276350" cy="403066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7"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6325" y="1120775"/>
            <a:ext cx="5030788"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846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2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56322" name="Text Box 5"/>
          <p:cNvSpPr txBox="1">
            <a:spLocks noChangeArrowheads="1"/>
          </p:cNvSpPr>
          <p:nvPr/>
        </p:nvSpPr>
        <p:spPr bwMode="auto">
          <a:xfrm>
            <a:off x="323850" y="260350"/>
            <a:ext cx="5295900" cy="831850"/>
          </a:xfrm>
          <a:prstGeom prst="rect">
            <a:avLst/>
          </a:prstGeom>
          <a:solidFill>
            <a:srgbClr val="990000"/>
          </a:solidFill>
          <a:ln w="9525">
            <a:solidFill>
              <a:schemeClr val="tx1"/>
            </a:solidFill>
            <a:miter lim="800000"/>
            <a:headEnd/>
            <a:tailEnd/>
          </a:ln>
        </p:spPr>
        <p:txBody>
          <a:bodyPr wrap="none">
            <a:spAutoFit/>
          </a:bodyPr>
          <a:lstStyle/>
          <a:p>
            <a:r>
              <a:rPr lang="fr-BE" sz="2400">
                <a:solidFill>
                  <a:schemeClr val="bg1"/>
                </a:solidFill>
                <a:latin typeface="Arial Narrow" pitchFamily="34" charset="0"/>
              </a:rPr>
              <a:t>2. Evènement « imprégnation - mobilisation » </a:t>
            </a:r>
          </a:p>
          <a:p>
            <a:r>
              <a:rPr lang="fr-BE" sz="2400">
                <a:solidFill>
                  <a:schemeClr val="bg1"/>
                </a:solidFill>
                <a:latin typeface="Arial Narrow" pitchFamily="34" charset="0"/>
              </a:rPr>
              <a:t>    (Approche vicariante de Bandura)</a:t>
            </a:r>
            <a:endParaRPr lang="fr-FR" sz="2400">
              <a:solidFill>
                <a:schemeClr val="bg1"/>
              </a:solidFill>
              <a:latin typeface="Arial Narrow" pitchFamily="34" charset="0"/>
            </a:endParaRPr>
          </a:p>
        </p:txBody>
      </p:sp>
      <p:sp>
        <p:nvSpPr>
          <p:cNvPr id="56323" name="Text Box 7"/>
          <p:cNvSpPr txBox="1">
            <a:spLocks noChangeArrowheads="1"/>
          </p:cNvSpPr>
          <p:nvPr/>
        </p:nvSpPr>
        <p:spPr bwMode="auto">
          <a:xfrm>
            <a:off x="250825" y="1341438"/>
            <a:ext cx="4924425" cy="1200150"/>
          </a:xfrm>
          <a:prstGeom prst="rect">
            <a:avLst/>
          </a:prstGeom>
          <a:noFill/>
          <a:ln w="9525">
            <a:solidFill>
              <a:schemeClr val="tx1"/>
            </a:solidFill>
            <a:miter lim="800000"/>
            <a:headEnd/>
            <a:tailEnd/>
          </a:ln>
        </p:spPr>
        <p:txBody>
          <a:bodyPr wrap="none">
            <a:spAutoFit/>
          </a:bodyPr>
          <a:lstStyle/>
          <a:p>
            <a:r>
              <a:rPr lang="fr-BE">
                <a:latin typeface="Arial Narrow" pitchFamily="34" charset="0"/>
              </a:rPr>
              <a:t>Heures de formations pratiques (faculté cad hors stages)</a:t>
            </a:r>
          </a:p>
          <a:p>
            <a:pPr>
              <a:buFontTx/>
              <a:buChar char="-"/>
            </a:pPr>
            <a:r>
              <a:rPr lang="fr-BE">
                <a:latin typeface="Arial Narrow" pitchFamily="34" charset="0"/>
              </a:rPr>
              <a:t> TPC : 17,5 heures (master 1)</a:t>
            </a:r>
          </a:p>
          <a:p>
            <a:pPr>
              <a:buFontTx/>
              <a:buChar char="-"/>
            </a:pPr>
            <a:r>
              <a:rPr lang="fr-BE">
                <a:latin typeface="Arial Narrow" pitchFamily="34" charset="0"/>
              </a:rPr>
              <a:t> Cliniques : 17,5 h (master 2) + 180 h (master 3)</a:t>
            </a:r>
          </a:p>
          <a:p>
            <a:r>
              <a:rPr lang="fr-BE">
                <a:latin typeface="Arial Narrow" pitchFamily="34" charset="0"/>
              </a:rPr>
              <a:t>  (25 % en Theriogenologie) </a:t>
            </a:r>
            <a:endParaRPr lang="fr-FR">
              <a:latin typeface="Arial Narrow" pitchFamily="34" charset="0"/>
            </a:endParaRPr>
          </a:p>
        </p:txBody>
      </p:sp>
      <p:pic>
        <p:nvPicPr>
          <p:cNvPr id="56324" name="Picture 19"/>
          <p:cNvPicPr>
            <a:picLocks noChangeAspect="1" noChangeArrowheads="1"/>
          </p:cNvPicPr>
          <p:nvPr/>
        </p:nvPicPr>
        <p:blipFill>
          <a:blip r:embed="rId2" cstate="print"/>
          <a:srcRect/>
          <a:stretch>
            <a:fillRect/>
          </a:stretch>
        </p:blipFill>
        <p:spPr bwMode="auto">
          <a:xfrm>
            <a:off x="323850" y="2781300"/>
            <a:ext cx="3816350" cy="2863850"/>
          </a:xfrm>
          <a:prstGeom prst="rect">
            <a:avLst/>
          </a:prstGeom>
          <a:noFill/>
          <a:ln w="9525">
            <a:solidFill>
              <a:schemeClr val="tx1"/>
            </a:solidFill>
            <a:miter lim="800000"/>
            <a:headEnd/>
            <a:tailEnd/>
          </a:ln>
        </p:spPr>
      </p:pic>
      <p:pic>
        <p:nvPicPr>
          <p:cNvPr id="56325" name="Picture 20"/>
          <p:cNvPicPr>
            <a:picLocks noChangeAspect="1" noChangeArrowheads="1"/>
          </p:cNvPicPr>
          <p:nvPr/>
        </p:nvPicPr>
        <p:blipFill>
          <a:blip r:embed="rId3" cstate="print"/>
          <a:srcRect/>
          <a:stretch>
            <a:fillRect/>
          </a:stretch>
        </p:blipFill>
        <p:spPr bwMode="auto">
          <a:xfrm>
            <a:off x="5364163" y="1773238"/>
            <a:ext cx="3536950" cy="4032250"/>
          </a:xfrm>
          <a:prstGeom prst="rect">
            <a:avLst/>
          </a:prstGeom>
          <a:solidFill>
            <a:schemeClr val="tx1"/>
          </a:solidFill>
          <a:ln w="9525">
            <a:solidFill>
              <a:schemeClr val="tx1"/>
            </a:solidFill>
            <a:miter lim="800000"/>
            <a:headEnd/>
            <a:tailEnd/>
          </a:ln>
        </p:spPr>
      </p:pic>
      <p:sp>
        <p:nvSpPr>
          <p:cNvPr id="56341" name="Text Box 21"/>
          <p:cNvSpPr txBox="1">
            <a:spLocks noChangeArrowheads="1"/>
          </p:cNvSpPr>
          <p:nvPr/>
        </p:nvSpPr>
        <p:spPr bwMode="auto">
          <a:xfrm>
            <a:off x="323850" y="5876925"/>
            <a:ext cx="99695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En live …</a:t>
            </a:r>
            <a:endParaRPr lang="fr-FR">
              <a:latin typeface="Arial Narrow" pitchFamily="34" charset="0"/>
            </a:endParaRPr>
          </a:p>
        </p:txBody>
      </p:sp>
      <p:sp>
        <p:nvSpPr>
          <p:cNvPr id="56342" name="Text Box 22"/>
          <p:cNvSpPr txBox="1">
            <a:spLocks noChangeArrowheads="1"/>
          </p:cNvSpPr>
          <p:nvPr/>
        </p:nvSpPr>
        <p:spPr bwMode="auto">
          <a:xfrm>
            <a:off x="5940425" y="5949950"/>
            <a:ext cx="158115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Sur eCampus …</a:t>
            </a:r>
            <a:endParaRPr lang="fr-FR">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nimBg="1"/>
      <p:bldP spid="5634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5"/>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8CB53689-909F-44FA-89DC-A2A8166D4CE1}" type="slidenum">
              <a:rPr lang="fr-FR" altLang="fr-FR" sz="1800" smtClean="0"/>
              <a:pPr eaLnBrk="1" hangingPunct="1">
                <a:spcBef>
                  <a:spcPct val="0"/>
                </a:spcBef>
                <a:buFontTx/>
                <a:buNone/>
              </a:pPr>
              <a:t>140</a:t>
            </a:fld>
            <a:endParaRPr lang="fr-FR" altLang="fr-FR" sz="1800" smtClean="0"/>
          </a:p>
        </p:txBody>
      </p:sp>
      <p:sp>
        <p:nvSpPr>
          <p:cNvPr id="29699"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00" name="Rectangle 3"/>
          <p:cNvSpPr>
            <a:spLocks noGrp="1" noChangeArrowheads="1"/>
          </p:cNvSpPr>
          <p:nvPr>
            <p:ph type="title"/>
          </p:nvPr>
        </p:nvSpPr>
        <p:spPr>
          <a:xfrm>
            <a:off x="180975" y="57150"/>
            <a:ext cx="8640763" cy="836613"/>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15 : Interdisez-vous de vous asseoir </a:t>
            </a:r>
            <a:br>
              <a:rPr lang="fr-BE" altLang="fr-FR" sz="2800" smtClean="0">
                <a:latin typeface="Arial Narrow" pitchFamily="34" charset="0"/>
              </a:rPr>
            </a:br>
            <a:r>
              <a:rPr lang="fr-BE" altLang="fr-FR" sz="2800" smtClean="0">
                <a:latin typeface="Arial Narrow" pitchFamily="34" charset="0"/>
              </a:rPr>
              <a:t>NB : on peut rester debout.</a:t>
            </a:r>
          </a:p>
        </p:txBody>
      </p:sp>
      <p:sp>
        <p:nvSpPr>
          <p:cNvPr id="29701" name="Line 4"/>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2" name="Line 5"/>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3" name="Line 6"/>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4" name="Line 7"/>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5" name="Rectangle 8"/>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grpSp>
        <p:nvGrpSpPr>
          <p:cNvPr id="29706" name="Group 12"/>
          <p:cNvGrpSpPr>
            <a:grpSpLocks/>
          </p:cNvGrpSpPr>
          <p:nvPr/>
        </p:nvGrpSpPr>
        <p:grpSpPr bwMode="auto">
          <a:xfrm>
            <a:off x="1979613" y="4581525"/>
            <a:ext cx="5762625" cy="1800225"/>
            <a:chOff x="1247" y="2886"/>
            <a:chExt cx="3630" cy="1134"/>
          </a:xfrm>
        </p:grpSpPr>
        <p:grpSp>
          <p:nvGrpSpPr>
            <p:cNvPr id="29714" name="Group 13"/>
            <p:cNvGrpSpPr>
              <a:grpSpLocks/>
            </p:cNvGrpSpPr>
            <p:nvPr/>
          </p:nvGrpSpPr>
          <p:grpSpPr bwMode="auto">
            <a:xfrm>
              <a:off x="1791" y="2886"/>
              <a:ext cx="591" cy="681"/>
              <a:chOff x="1292" y="3203"/>
              <a:chExt cx="591" cy="681"/>
            </a:xfrm>
          </p:grpSpPr>
          <p:sp>
            <p:nvSpPr>
              <p:cNvPr id="29765" name="Oval 1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66" name="AutoShape 1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67" name="AutoShape 1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68" name="AutoShape 1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15" name="Group 18"/>
            <p:cNvGrpSpPr>
              <a:grpSpLocks/>
            </p:cNvGrpSpPr>
            <p:nvPr/>
          </p:nvGrpSpPr>
          <p:grpSpPr bwMode="auto">
            <a:xfrm>
              <a:off x="2109" y="3294"/>
              <a:ext cx="591" cy="681"/>
              <a:chOff x="1292" y="3203"/>
              <a:chExt cx="591" cy="681"/>
            </a:xfrm>
          </p:grpSpPr>
          <p:sp>
            <p:nvSpPr>
              <p:cNvPr id="29761" name="Oval 1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62" name="AutoShape 2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63" name="AutoShape 2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64" name="AutoShape 2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16" name="Group 23"/>
            <p:cNvGrpSpPr>
              <a:grpSpLocks/>
            </p:cNvGrpSpPr>
            <p:nvPr/>
          </p:nvGrpSpPr>
          <p:grpSpPr bwMode="auto">
            <a:xfrm>
              <a:off x="2744" y="3339"/>
              <a:ext cx="591" cy="681"/>
              <a:chOff x="1292" y="3203"/>
              <a:chExt cx="591" cy="681"/>
            </a:xfrm>
          </p:grpSpPr>
          <p:sp>
            <p:nvSpPr>
              <p:cNvPr id="29757" name="Oval 2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58" name="AutoShape 2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59" name="AutoShape 2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60" name="AutoShape 2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17" name="Group 28"/>
            <p:cNvGrpSpPr>
              <a:grpSpLocks/>
            </p:cNvGrpSpPr>
            <p:nvPr/>
          </p:nvGrpSpPr>
          <p:grpSpPr bwMode="auto">
            <a:xfrm>
              <a:off x="3016" y="2886"/>
              <a:ext cx="591" cy="681"/>
              <a:chOff x="1292" y="3203"/>
              <a:chExt cx="591" cy="681"/>
            </a:xfrm>
          </p:grpSpPr>
          <p:sp>
            <p:nvSpPr>
              <p:cNvPr id="29753" name="Oval 2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54" name="AutoShape 3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55" name="AutoShape 3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56" name="AutoShape 3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18" name="Group 33"/>
            <p:cNvGrpSpPr>
              <a:grpSpLocks/>
            </p:cNvGrpSpPr>
            <p:nvPr/>
          </p:nvGrpSpPr>
          <p:grpSpPr bwMode="auto">
            <a:xfrm>
              <a:off x="2426" y="2886"/>
              <a:ext cx="591" cy="681"/>
              <a:chOff x="1292" y="3203"/>
              <a:chExt cx="591" cy="681"/>
            </a:xfrm>
          </p:grpSpPr>
          <p:sp>
            <p:nvSpPr>
              <p:cNvPr id="29749" name="Oval 3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50" name="AutoShape 3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51" name="AutoShape 3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52" name="AutoShape 3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19" name="Group 38"/>
            <p:cNvGrpSpPr>
              <a:grpSpLocks/>
            </p:cNvGrpSpPr>
            <p:nvPr/>
          </p:nvGrpSpPr>
          <p:grpSpPr bwMode="auto">
            <a:xfrm>
              <a:off x="3606" y="2886"/>
              <a:ext cx="591" cy="681"/>
              <a:chOff x="1292" y="3203"/>
              <a:chExt cx="591" cy="681"/>
            </a:xfrm>
          </p:grpSpPr>
          <p:sp>
            <p:nvSpPr>
              <p:cNvPr id="29745" name="Oval 3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46" name="AutoShape 4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47" name="AutoShape 4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48" name="AutoShape 4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20" name="Group 43"/>
            <p:cNvGrpSpPr>
              <a:grpSpLocks/>
            </p:cNvGrpSpPr>
            <p:nvPr/>
          </p:nvGrpSpPr>
          <p:grpSpPr bwMode="auto">
            <a:xfrm>
              <a:off x="4286" y="2886"/>
              <a:ext cx="591" cy="681"/>
              <a:chOff x="1292" y="3203"/>
              <a:chExt cx="591" cy="681"/>
            </a:xfrm>
          </p:grpSpPr>
          <p:sp>
            <p:nvSpPr>
              <p:cNvPr id="29741" name="Oval 4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42" name="AutoShape 4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43" name="AutoShape 4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44" name="AutoShape 4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21" name="Group 48"/>
            <p:cNvGrpSpPr>
              <a:grpSpLocks/>
            </p:cNvGrpSpPr>
            <p:nvPr/>
          </p:nvGrpSpPr>
          <p:grpSpPr bwMode="auto">
            <a:xfrm>
              <a:off x="1247" y="2931"/>
              <a:ext cx="591" cy="681"/>
              <a:chOff x="1292" y="3203"/>
              <a:chExt cx="591" cy="681"/>
            </a:xfrm>
          </p:grpSpPr>
          <p:sp>
            <p:nvSpPr>
              <p:cNvPr id="29737" name="Oval 4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38" name="AutoShape 5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39" name="AutoShape 5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40" name="AutoShape 5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22" name="Group 53"/>
            <p:cNvGrpSpPr>
              <a:grpSpLocks/>
            </p:cNvGrpSpPr>
            <p:nvPr/>
          </p:nvGrpSpPr>
          <p:grpSpPr bwMode="auto">
            <a:xfrm>
              <a:off x="1428" y="3339"/>
              <a:ext cx="591" cy="681"/>
              <a:chOff x="1292" y="3203"/>
              <a:chExt cx="591" cy="681"/>
            </a:xfrm>
          </p:grpSpPr>
          <p:sp>
            <p:nvSpPr>
              <p:cNvPr id="29733" name="Oval 5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34" name="AutoShape 5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35" name="AutoShape 5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36" name="AutoShape 5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23" name="Group 58"/>
            <p:cNvGrpSpPr>
              <a:grpSpLocks/>
            </p:cNvGrpSpPr>
            <p:nvPr/>
          </p:nvGrpSpPr>
          <p:grpSpPr bwMode="auto">
            <a:xfrm>
              <a:off x="3334" y="3339"/>
              <a:ext cx="591" cy="681"/>
              <a:chOff x="1292" y="3203"/>
              <a:chExt cx="591" cy="681"/>
            </a:xfrm>
          </p:grpSpPr>
          <p:sp>
            <p:nvSpPr>
              <p:cNvPr id="29729" name="Oval 59"/>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30" name="AutoShape 60"/>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31" name="AutoShape 61"/>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32" name="AutoShape 62"/>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29724" name="Group 63"/>
            <p:cNvGrpSpPr>
              <a:grpSpLocks/>
            </p:cNvGrpSpPr>
            <p:nvPr/>
          </p:nvGrpSpPr>
          <p:grpSpPr bwMode="auto">
            <a:xfrm>
              <a:off x="4059" y="3294"/>
              <a:ext cx="591" cy="681"/>
              <a:chOff x="1292" y="3203"/>
              <a:chExt cx="591" cy="681"/>
            </a:xfrm>
          </p:grpSpPr>
          <p:sp>
            <p:nvSpPr>
              <p:cNvPr id="29725" name="Oval 64"/>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26" name="AutoShape 65"/>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29727" name="AutoShape 66"/>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28" name="AutoShape 67"/>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grpSp>
        <p:nvGrpSpPr>
          <p:cNvPr id="29707" name="Group 68"/>
          <p:cNvGrpSpPr>
            <a:grpSpLocks/>
          </p:cNvGrpSpPr>
          <p:nvPr/>
        </p:nvGrpSpPr>
        <p:grpSpPr bwMode="auto">
          <a:xfrm>
            <a:off x="4067175" y="4437063"/>
            <a:ext cx="1439863" cy="865187"/>
            <a:chOff x="2290" y="2251"/>
            <a:chExt cx="1452" cy="998"/>
          </a:xfrm>
        </p:grpSpPr>
        <p:sp>
          <p:nvSpPr>
            <p:cNvPr id="29712" name="Oval 69"/>
            <p:cNvSpPr>
              <a:spLocks noChangeArrowheads="1"/>
            </p:cNvSpPr>
            <p:nvPr/>
          </p:nvSpPr>
          <p:spPr bwMode="auto">
            <a:xfrm>
              <a:off x="2925" y="2251"/>
              <a:ext cx="545" cy="408"/>
            </a:xfrm>
            <a:prstGeom prst="ellipse">
              <a:avLst/>
            </a:prstGeom>
            <a:solidFill>
              <a:schemeClr val="tx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29713" name="AutoShape 70"/>
            <p:cNvSpPr>
              <a:spLocks noChangeArrowheads="1"/>
            </p:cNvSpPr>
            <p:nvPr/>
          </p:nvSpPr>
          <p:spPr bwMode="auto">
            <a:xfrm>
              <a:off x="2290" y="2432"/>
              <a:ext cx="1452" cy="817"/>
            </a:xfrm>
            <a:prstGeom prst="cube">
              <a:avLst>
                <a:gd name="adj" fmla="val 41370"/>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pic>
        <p:nvPicPr>
          <p:cNvPr id="244807" name="Picture 7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b="68915"/>
          <a:stretch>
            <a:fillRect/>
          </a:stretch>
        </p:blipFill>
        <p:spPr>
          <a:xfrm flipH="1">
            <a:off x="611188" y="3213100"/>
            <a:ext cx="2170112" cy="1524000"/>
          </a:xfrm>
          <a:noFill/>
          <a:extLst>
            <a:ext uri="{909E8E84-426E-40DD-AFC4-6F175D3DCCD1}">
              <a14:hiddenFill xmlns:a14="http://schemas.microsoft.com/office/drawing/2010/main">
                <a:solidFill>
                  <a:srgbClr val="CC9900"/>
                </a:solidFill>
              </a14:hiddenFill>
            </a:ext>
          </a:extLst>
        </p:spPr>
      </p:pic>
      <p:sp>
        <p:nvSpPr>
          <p:cNvPr id="29709" name="AutoShape 72"/>
          <p:cNvSpPr>
            <a:spLocks noChangeArrowheads="1"/>
          </p:cNvSpPr>
          <p:nvPr/>
        </p:nvSpPr>
        <p:spPr bwMode="auto">
          <a:xfrm>
            <a:off x="1042988" y="4508500"/>
            <a:ext cx="1152525" cy="719138"/>
          </a:xfrm>
          <a:prstGeom prst="parallelogram">
            <a:avLst>
              <a:gd name="adj" fmla="val 40066"/>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pic>
        <p:nvPicPr>
          <p:cNvPr id="29710"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9513" y="1198563"/>
            <a:ext cx="467677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1" name="Line 73"/>
          <p:cNvSpPr>
            <a:spLocks noChangeShapeType="1"/>
          </p:cNvSpPr>
          <p:nvPr/>
        </p:nvSpPr>
        <p:spPr bwMode="auto">
          <a:xfrm flipH="1">
            <a:off x="1619250" y="836613"/>
            <a:ext cx="1368425" cy="2160587"/>
          </a:xfrm>
          <a:prstGeom prst="line">
            <a:avLst/>
          </a:prstGeom>
          <a:noFill/>
          <a:ln w="476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Tree>
    <p:extLst>
      <p:ext uri="{BB962C8B-B14F-4D97-AF65-F5344CB8AC3E}">
        <p14:creationId xmlns:p14="http://schemas.microsoft.com/office/powerpoint/2010/main" val="1921102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4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5FE420C7-A000-4B28-80CE-0BD822860A71}" type="slidenum">
              <a:rPr lang="fr-FR" altLang="fr-FR" sz="1800" smtClean="0">
                <a:latin typeface="Arial Narrow" pitchFamily="34" charset="0"/>
              </a:rPr>
              <a:pPr eaLnBrk="1" hangingPunct="1">
                <a:spcBef>
                  <a:spcPct val="0"/>
                </a:spcBef>
                <a:buFontTx/>
                <a:buNone/>
              </a:pPr>
              <a:t>141</a:t>
            </a:fld>
            <a:endParaRPr lang="fr-FR" altLang="fr-FR" sz="1800" smtClean="0">
              <a:latin typeface="Arial Narrow" pitchFamily="34" charset="0"/>
            </a:endParaRPr>
          </a:p>
        </p:txBody>
      </p:sp>
      <p:pic>
        <p:nvPicPr>
          <p:cNvPr id="307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92150"/>
            <a:ext cx="1600200" cy="12890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AutoShape 6"/>
          <p:cNvSpPr>
            <a:spLocks noChangeArrowheads="1"/>
          </p:cNvSpPr>
          <p:nvPr/>
        </p:nvSpPr>
        <p:spPr bwMode="auto">
          <a:xfrm>
            <a:off x="2484438" y="188913"/>
            <a:ext cx="6113462" cy="1584325"/>
          </a:xfrm>
          <a:prstGeom prst="wedgeRoundRectCallout">
            <a:avLst>
              <a:gd name="adj1" fmla="val -65755"/>
              <a:gd name="adj2" fmla="val -3306"/>
              <a:gd name="adj3" fmla="val 16667"/>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2400">
                <a:latin typeface="Arial Narrow" pitchFamily="34" charset="0"/>
              </a:rPr>
              <a:t>Progressivement, en salopant beaucoup moi-même, et aussi par l’observation de nombreux PPT, j’ai pu découvrir comment…</a:t>
            </a:r>
            <a:endParaRPr lang="en-US" altLang="fr-FR" sz="2400">
              <a:latin typeface="Arial Narrow" pitchFamily="34" charset="0"/>
            </a:endParaRPr>
          </a:p>
        </p:txBody>
      </p:sp>
      <p:sp>
        <p:nvSpPr>
          <p:cNvPr id="30725" name="Rectangle 9"/>
          <p:cNvSpPr>
            <a:spLocks noChangeArrowheads="1"/>
          </p:cNvSpPr>
          <p:nvPr/>
        </p:nvSpPr>
        <p:spPr bwMode="auto">
          <a:xfrm>
            <a:off x="4284663" y="4076700"/>
            <a:ext cx="4754562" cy="649288"/>
          </a:xfrm>
          <a:prstGeom prst="rect">
            <a:avLst/>
          </a:prstGeom>
          <a:solidFill>
            <a:srgbClr val="3366FF"/>
          </a:solidFill>
          <a:ln w="9525">
            <a:solidFill>
              <a:schemeClr val="tx1"/>
            </a:solidFill>
            <a:miter lim="800000"/>
            <a:headEnd/>
            <a:tailEnd/>
          </a:ln>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4000">
                <a:solidFill>
                  <a:schemeClr val="bg1"/>
                </a:solidFill>
                <a:latin typeface="Arial Narrow" pitchFamily="34" charset="0"/>
              </a:rPr>
              <a:t>4. Saloper le plaisir</a:t>
            </a:r>
            <a:endParaRPr lang="fr-FR" altLang="fr-FR" sz="4000">
              <a:solidFill>
                <a:schemeClr val="bg1"/>
              </a:solidFill>
              <a:latin typeface="Arial Narrow" pitchFamily="34" charset="0"/>
            </a:endParaRPr>
          </a:p>
        </p:txBody>
      </p:sp>
      <p:pic>
        <p:nvPicPr>
          <p:cNvPr id="30726" name="Picture 15" descr="Cerveau lecture"/>
          <p:cNvPicPr>
            <a:picLocks noChangeAspect="1" noChangeArrowheads="1"/>
          </p:cNvPicPr>
          <p:nvPr/>
        </p:nvPicPr>
        <p:blipFill>
          <a:blip r:embed="rId4" cstate="print">
            <a:extLst>
              <a:ext uri="{28A0092B-C50C-407E-A947-70E740481C1C}">
                <a14:useLocalDpi xmlns:a14="http://schemas.microsoft.com/office/drawing/2010/main" val="0"/>
              </a:ext>
            </a:extLst>
          </a:blip>
          <a:srcRect t="7265"/>
          <a:stretch>
            <a:fillRect/>
          </a:stretch>
        </p:blipFill>
        <p:spPr bwMode="auto">
          <a:xfrm>
            <a:off x="107950" y="2630488"/>
            <a:ext cx="38877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Group 23"/>
          <p:cNvGrpSpPr>
            <a:grpSpLocks/>
          </p:cNvGrpSpPr>
          <p:nvPr/>
        </p:nvGrpSpPr>
        <p:grpSpPr bwMode="auto">
          <a:xfrm>
            <a:off x="0" y="3284538"/>
            <a:ext cx="2009775" cy="2046287"/>
            <a:chOff x="0" y="2069"/>
            <a:chExt cx="1266" cy="1289"/>
          </a:xfrm>
        </p:grpSpPr>
        <p:sp>
          <p:nvSpPr>
            <p:cNvPr id="30731" name="Oval 16"/>
            <p:cNvSpPr>
              <a:spLocks noChangeArrowheads="1"/>
            </p:cNvSpPr>
            <p:nvPr/>
          </p:nvSpPr>
          <p:spPr bwMode="auto">
            <a:xfrm>
              <a:off x="0" y="2251"/>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0732" name="Oval 17"/>
            <p:cNvSpPr>
              <a:spLocks noChangeArrowheads="1"/>
            </p:cNvSpPr>
            <p:nvPr/>
          </p:nvSpPr>
          <p:spPr bwMode="auto">
            <a:xfrm>
              <a:off x="204" y="2069"/>
              <a:ext cx="204" cy="95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0733" name="Freeform 18"/>
            <p:cNvSpPr>
              <a:spLocks/>
            </p:cNvSpPr>
            <p:nvPr/>
          </p:nvSpPr>
          <p:spPr bwMode="auto">
            <a:xfrm>
              <a:off x="0" y="2697"/>
              <a:ext cx="1266" cy="661"/>
            </a:xfrm>
            <a:custGeom>
              <a:avLst/>
              <a:gdLst>
                <a:gd name="T0" fmla="*/ 0 w 1266"/>
                <a:gd name="T1" fmla="*/ 0 h 661"/>
                <a:gd name="T2" fmla="*/ 1066 w 1266"/>
                <a:gd name="T3" fmla="*/ 279 h 661"/>
                <a:gd name="T4" fmla="*/ 1198 w 1266"/>
                <a:gd name="T5" fmla="*/ 375 h 661"/>
                <a:gd name="T6" fmla="*/ 1243 w 1266"/>
                <a:gd name="T7" fmla="*/ 622 h 661"/>
                <a:gd name="T8" fmla="*/ 1125 w 1266"/>
                <a:gd name="T9" fmla="*/ 613 h 661"/>
                <a:gd name="T10" fmla="*/ 1079 w 1266"/>
                <a:gd name="T11" fmla="*/ 366 h 661"/>
                <a:gd name="T12" fmla="*/ 22 w 1266"/>
                <a:gd name="T13" fmla="*/ 98 h 6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6" h="661">
                  <a:moveTo>
                    <a:pt x="0" y="0"/>
                  </a:moveTo>
                  <a:cubicBezTo>
                    <a:pt x="179" y="46"/>
                    <a:pt x="866" y="217"/>
                    <a:pt x="1066" y="279"/>
                  </a:cubicBezTo>
                  <a:cubicBezTo>
                    <a:pt x="1266" y="341"/>
                    <a:pt x="1169" y="318"/>
                    <a:pt x="1198" y="375"/>
                  </a:cubicBezTo>
                  <a:cubicBezTo>
                    <a:pt x="1227" y="432"/>
                    <a:pt x="1255" y="583"/>
                    <a:pt x="1243" y="622"/>
                  </a:cubicBezTo>
                  <a:cubicBezTo>
                    <a:pt x="1231" y="661"/>
                    <a:pt x="1152" y="656"/>
                    <a:pt x="1125" y="613"/>
                  </a:cubicBezTo>
                  <a:cubicBezTo>
                    <a:pt x="1098" y="570"/>
                    <a:pt x="1263" y="452"/>
                    <a:pt x="1079" y="366"/>
                  </a:cubicBezTo>
                  <a:cubicBezTo>
                    <a:pt x="895" y="280"/>
                    <a:pt x="242" y="154"/>
                    <a:pt x="22" y="98"/>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
          <p:nvSpPr>
            <p:cNvPr id="30734" name="Oval 19"/>
            <p:cNvSpPr>
              <a:spLocks noChangeArrowheads="1"/>
            </p:cNvSpPr>
            <p:nvPr/>
          </p:nvSpPr>
          <p:spPr bwMode="auto">
            <a:xfrm>
              <a:off x="22" y="2341"/>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0735" name="Oval 20"/>
            <p:cNvSpPr>
              <a:spLocks noChangeArrowheads="1"/>
            </p:cNvSpPr>
            <p:nvPr/>
          </p:nvSpPr>
          <p:spPr bwMode="auto">
            <a:xfrm>
              <a:off x="68" y="2432"/>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0736" name="Oval 21"/>
            <p:cNvSpPr>
              <a:spLocks noChangeArrowheads="1"/>
            </p:cNvSpPr>
            <p:nvPr/>
          </p:nvSpPr>
          <p:spPr bwMode="auto">
            <a:xfrm>
              <a:off x="204" y="2160"/>
              <a:ext cx="182" cy="772"/>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0737" name="Oval 22"/>
            <p:cNvSpPr>
              <a:spLocks noChangeArrowheads="1"/>
            </p:cNvSpPr>
            <p:nvPr/>
          </p:nvSpPr>
          <p:spPr bwMode="auto">
            <a:xfrm>
              <a:off x="250" y="2251"/>
              <a:ext cx="91" cy="545"/>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30728" name="Line 24"/>
          <p:cNvSpPr>
            <a:spLocks noChangeShapeType="1"/>
          </p:cNvSpPr>
          <p:nvPr/>
        </p:nvSpPr>
        <p:spPr bwMode="auto">
          <a:xfrm>
            <a:off x="900113" y="4221163"/>
            <a:ext cx="2519362" cy="576262"/>
          </a:xfrm>
          <a:prstGeom prst="line">
            <a:avLst/>
          </a:prstGeom>
          <a:noFill/>
          <a:ln w="130175">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0729" name="Text Box 25"/>
          <p:cNvSpPr txBox="1">
            <a:spLocks noChangeArrowheads="1"/>
          </p:cNvSpPr>
          <p:nvPr/>
        </p:nvSpPr>
        <p:spPr bwMode="auto">
          <a:xfrm>
            <a:off x="2484438" y="2924175"/>
            <a:ext cx="719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8000" b="1">
                <a:solidFill>
                  <a:srgbClr val="008000"/>
                </a:solidFill>
                <a:latin typeface="Arial Narrow" pitchFamily="34" charset="0"/>
              </a:rPr>
              <a:t>?</a:t>
            </a:r>
            <a:endParaRPr lang="en-US" altLang="fr-FR" sz="8000" b="1">
              <a:solidFill>
                <a:srgbClr val="008000"/>
              </a:solidFill>
              <a:latin typeface="Arial Narrow" pitchFamily="34" charset="0"/>
            </a:endParaRPr>
          </a:p>
        </p:txBody>
      </p:sp>
      <p:sp>
        <p:nvSpPr>
          <p:cNvPr id="30730" name="Freeform 26"/>
          <p:cNvSpPr>
            <a:spLocks/>
          </p:cNvSpPr>
          <p:nvPr/>
        </p:nvSpPr>
        <p:spPr bwMode="auto">
          <a:xfrm>
            <a:off x="1636713" y="3921125"/>
            <a:ext cx="184150" cy="461963"/>
          </a:xfrm>
          <a:custGeom>
            <a:avLst/>
            <a:gdLst>
              <a:gd name="T0" fmla="*/ 70642289 w 768"/>
              <a:gd name="T1" fmla="*/ 558583456 h 370"/>
              <a:gd name="T2" fmla="*/ 80952107 w 768"/>
              <a:gd name="T3" fmla="*/ 612065475 h 370"/>
              <a:gd name="T4" fmla="*/ 35893859 w 768"/>
              <a:gd name="T5" fmla="*/ 667527662 h 370"/>
              <a:gd name="T6" fmla="*/ 13364855 w 768"/>
              <a:gd name="T7" fmla="*/ 285234105 h 370"/>
              <a:gd name="T8" fmla="*/ 117227935 w 768"/>
              <a:gd name="T9" fmla="*/ 15846339 h 370"/>
              <a:gd name="T10" fmla="*/ 255839206 w 768"/>
              <a:gd name="T11" fmla="*/ 194117655 h 370"/>
              <a:gd name="T12" fmla="*/ 290205666 w 768"/>
              <a:gd name="T13" fmla="*/ 554621872 h 370"/>
              <a:gd name="T14" fmla="*/ 238274126 w 768"/>
              <a:gd name="T15" fmla="*/ 732893188 h 370"/>
              <a:gd name="T16" fmla="*/ 203907665 w 768"/>
              <a:gd name="T17" fmla="*/ 554621872 h 370"/>
              <a:gd name="T18" fmla="*/ 203907665 w 768"/>
              <a:gd name="T19" fmla="*/ 374370387 h 370"/>
              <a:gd name="T20" fmla="*/ 151976125 w 768"/>
              <a:gd name="T21" fmla="*/ 194117655 h 370"/>
              <a:gd name="T22" fmla="*/ 65296395 w 768"/>
              <a:gd name="T23" fmla="*/ 194117655 h 370"/>
              <a:gd name="T24" fmla="*/ 30547965 w 768"/>
              <a:gd name="T25" fmla="*/ 374370387 h 370"/>
              <a:gd name="T26" fmla="*/ 47731315 w 768"/>
              <a:gd name="T27" fmla="*/ 463505421 h 370"/>
              <a:gd name="T28" fmla="*/ 80952107 w 768"/>
              <a:gd name="T29" fmla="*/ 594237720 h 370"/>
              <a:gd name="T30" fmla="*/ 13364855 w 768"/>
              <a:gd name="T31" fmla="*/ 463505421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8" h="370">
                <a:moveTo>
                  <a:pt x="185" y="282"/>
                </a:moveTo>
                <a:cubicBezTo>
                  <a:pt x="189" y="285"/>
                  <a:pt x="227" y="300"/>
                  <a:pt x="212" y="309"/>
                </a:cubicBezTo>
                <a:cubicBezTo>
                  <a:pt x="197" y="318"/>
                  <a:pt x="123" y="364"/>
                  <a:pt x="94" y="337"/>
                </a:cubicBezTo>
                <a:cubicBezTo>
                  <a:pt x="65" y="310"/>
                  <a:pt x="0" y="199"/>
                  <a:pt x="35" y="144"/>
                </a:cubicBezTo>
                <a:cubicBezTo>
                  <a:pt x="70" y="89"/>
                  <a:pt x="201" y="16"/>
                  <a:pt x="307" y="8"/>
                </a:cubicBezTo>
                <a:cubicBezTo>
                  <a:pt x="413" y="0"/>
                  <a:pt x="595" y="53"/>
                  <a:pt x="670" y="98"/>
                </a:cubicBezTo>
                <a:cubicBezTo>
                  <a:pt x="745" y="143"/>
                  <a:pt x="768" y="235"/>
                  <a:pt x="760" y="280"/>
                </a:cubicBezTo>
                <a:cubicBezTo>
                  <a:pt x="752" y="325"/>
                  <a:pt x="662" y="370"/>
                  <a:pt x="624" y="370"/>
                </a:cubicBezTo>
                <a:cubicBezTo>
                  <a:pt x="586" y="370"/>
                  <a:pt x="549" y="310"/>
                  <a:pt x="534" y="280"/>
                </a:cubicBezTo>
                <a:cubicBezTo>
                  <a:pt x="519" y="250"/>
                  <a:pt x="557" y="219"/>
                  <a:pt x="534" y="189"/>
                </a:cubicBezTo>
                <a:cubicBezTo>
                  <a:pt x="511" y="159"/>
                  <a:pt x="458" y="113"/>
                  <a:pt x="398" y="98"/>
                </a:cubicBezTo>
                <a:cubicBezTo>
                  <a:pt x="338" y="83"/>
                  <a:pt x="224" y="83"/>
                  <a:pt x="171" y="98"/>
                </a:cubicBezTo>
                <a:cubicBezTo>
                  <a:pt x="118" y="113"/>
                  <a:pt x="88" y="166"/>
                  <a:pt x="80" y="189"/>
                </a:cubicBezTo>
                <a:cubicBezTo>
                  <a:pt x="72" y="212"/>
                  <a:pt x="103" y="216"/>
                  <a:pt x="125" y="234"/>
                </a:cubicBezTo>
                <a:cubicBezTo>
                  <a:pt x="147" y="252"/>
                  <a:pt x="227" y="300"/>
                  <a:pt x="212" y="300"/>
                </a:cubicBezTo>
                <a:cubicBezTo>
                  <a:pt x="197" y="300"/>
                  <a:pt x="72" y="248"/>
                  <a:pt x="35" y="234"/>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BE"/>
          </a:p>
        </p:txBody>
      </p:sp>
    </p:spTree>
    <p:extLst>
      <p:ext uri="{BB962C8B-B14F-4D97-AF65-F5344CB8AC3E}">
        <p14:creationId xmlns:p14="http://schemas.microsoft.com/office/powerpoint/2010/main" val="23571152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ADF9B2EA-FAB2-4F18-B515-7D5084C7A6ED}" type="slidenum">
              <a:rPr lang="fr-FR" altLang="fr-FR" sz="1800" smtClean="0"/>
              <a:pPr eaLnBrk="1" hangingPunct="1">
                <a:spcBef>
                  <a:spcPct val="0"/>
                </a:spcBef>
                <a:buFontTx/>
                <a:buNone/>
              </a:pPr>
              <a:t>142</a:t>
            </a:fld>
            <a:endParaRPr lang="fr-FR" altLang="fr-FR" sz="1800" smtClean="0"/>
          </a:p>
        </p:txBody>
      </p:sp>
      <p:sp>
        <p:nvSpPr>
          <p:cNvPr id="31747" name="Rectangle 2"/>
          <p:cNvSpPr>
            <a:spLocks noGrp="1" noChangeArrowheads="1"/>
          </p:cNvSpPr>
          <p:nvPr>
            <p:ph type="title"/>
          </p:nvPr>
        </p:nvSpPr>
        <p:spPr>
          <a:xfrm>
            <a:off x="781050" y="260350"/>
            <a:ext cx="7772400" cy="865188"/>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16 : Balancez tout d’un coup</a:t>
            </a:r>
            <a:br>
              <a:rPr lang="fr-BE" altLang="fr-FR" sz="2800" smtClean="0">
                <a:latin typeface="Arial Narrow" pitchFamily="34" charset="0"/>
              </a:rPr>
            </a:br>
            <a:r>
              <a:rPr lang="fr-BE" altLang="fr-FR" sz="2800" smtClean="0">
                <a:latin typeface="Arial Narrow" pitchFamily="34" charset="0"/>
              </a:rPr>
              <a:t>alors qu’on peut « distiller » progressivement le texte</a:t>
            </a:r>
            <a:endParaRPr lang="fr-FR" altLang="fr-FR" sz="2800" smtClean="0">
              <a:latin typeface="Arial Narrow" pitchFamily="34" charset="0"/>
            </a:endParaRPr>
          </a:p>
        </p:txBody>
      </p:sp>
      <p:sp>
        <p:nvSpPr>
          <p:cNvPr id="31748" name="Text Box 3">
            <a:hlinkClick r:id="" action="ppaction://noaction" highlightClick="1">
              <a:snd r:embed="rId3" name="applause.wav"/>
            </a:hlinkClick>
            <a:hlinkHover r:id="" action="ppaction://noaction">
              <a:snd r:embed="rId4" name="type.wav"/>
            </a:hlinkHover>
          </p:cNvPr>
          <p:cNvSpPr txBox="1">
            <a:spLocks noChangeArrowheads="1"/>
          </p:cNvSpPr>
          <p:nvPr/>
        </p:nvSpPr>
        <p:spPr bwMode="auto">
          <a:xfrm>
            <a:off x="2339975" y="2133600"/>
            <a:ext cx="3032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Dit mais pas entendu.</a:t>
            </a:r>
            <a:endParaRPr lang="fr-FR" altLang="fr-FR" sz="2800">
              <a:latin typeface="Arial Narrow" pitchFamily="34" charset="0"/>
            </a:endParaRPr>
          </a:p>
        </p:txBody>
      </p:sp>
      <p:sp>
        <p:nvSpPr>
          <p:cNvPr id="31749" name="Text Box 4"/>
          <p:cNvSpPr txBox="1">
            <a:spLocks noChangeArrowheads="1"/>
          </p:cNvSpPr>
          <p:nvPr/>
        </p:nvSpPr>
        <p:spPr bwMode="auto">
          <a:xfrm>
            <a:off x="1239838" y="2657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fr-BE" altLang="fr-FR" sz="2400"/>
          </a:p>
        </p:txBody>
      </p:sp>
      <p:sp>
        <p:nvSpPr>
          <p:cNvPr id="31750" name="Text Box 5">
            <a:hlinkHover r:id="" action="ppaction://noaction">
              <a:snd r:embed="rId5" name="coin.wav"/>
            </a:hlinkHover>
          </p:cNvPr>
          <p:cNvSpPr txBox="1">
            <a:spLocks noChangeArrowheads="1"/>
          </p:cNvSpPr>
          <p:nvPr/>
        </p:nvSpPr>
        <p:spPr bwMode="auto">
          <a:xfrm>
            <a:off x="2339975" y="2708275"/>
            <a:ext cx="3735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Entendu mais pas compris.</a:t>
            </a:r>
          </a:p>
        </p:txBody>
      </p:sp>
      <p:sp>
        <p:nvSpPr>
          <p:cNvPr id="31751" name="Text Box 6">
            <a:hlinkHover r:id="" action="ppaction://noaction">
              <a:snd r:embed="rId6" name="cashreg.wav"/>
            </a:hlinkHover>
          </p:cNvPr>
          <p:cNvSpPr txBox="1">
            <a:spLocks noChangeArrowheads="1"/>
          </p:cNvSpPr>
          <p:nvPr/>
        </p:nvSpPr>
        <p:spPr bwMode="auto">
          <a:xfrm>
            <a:off x="2195513" y="3284538"/>
            <a:ext cx="3735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Compris mais pas accepté.</a:t>
            </a:r>
          </a:p>
        </p:txBody>
      </p:sp>
      <p:sp>
        <p:nvSpPr>
          <p:cNvPr id="31752" name="Text Box 7">
            <a:hlinkHover r:id="" action="ppaction://noaction">
              <a:snd r:embed="rId7" name="drumroll.wav"/>
            </a:hlinkHover>
          </p:cNvPr>
          <p:cNvSpPr txBox="1">
            <a:spLocks noChangeArrowheads="1"/>
          </p:cNvSpPr>
          <p:nvPr/>
        </p:nvSpPr>
        <p:spPr bwMode="auto">
          <a:xfrm>
            <a:off x="2051050" y="3933825"/>
            <a:ext cx="4684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Accepté mais pas mis en pratique.</a:t>
            </a:r>
          </a:p>
        </p:txBody>
      </p:sp>
      <p:sp>
        <p:nvSpPr>
          <p:cNvPr id="31753" name="Text Box 8">
            <a:hlinkHover r:id="" action="ppaction://noaction">
              <a:snd r:embed="rId8" name="whoosh.wav"/>
            </a:hlinkHover>
          </p:cNvPr>
          <p:cNvSpPr txBox="1">
            <a:spLocks noChangeArrowheads="1"/>
          </p:cNvSpPr>
          <p:nvPr/>
        </p:nvSpPr>
        <p:spPr bwMode="auto">
          <a:xfrm>
            <a:off x="1908175" y="4724400"/>
            <a:ext cx="63833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Mis en pratique mais pour combien de temps ? </a:t>
            </a:r>
          </a:p>
        </p:txBody>
      </p:sp>
      <p:pic>
        <p:nvPicPr>
          <p:cNvPr id="31754" name="Picture 9" descr="LORENZ Konr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63" y="1484313"/>
            <a:ext cx="15446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10"/>
          <p:cNvSpPr txBox="1">
            <a:spLocks noChangeArrowheads="1"/>
          </p:cNvSpPr>
          <p:nvPr/>
        </p:nvSpPr>
        <p:spPr bwMode="auto">
          <a:xfrm>
            <a:off x="6516688" y="3357563"/>
            <a:ext cx="18446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Konrad Lorenz</a:t>
            </a:r>
            <a:endParaRPr lang="fr-FR" altLang="fr-FR" sz="2400">
              <a:latin typeface="Arial Narrow" pitchFamily="34" charset="0"/>
            </a:endParaRPr>
          </a:p>
        </p:txBody>
      </p:sp>
    </p:spTree>
    <p:extLst>
      <p:ext uri="{BB962C8B-B14F-4D97-AF65-F5344CB8AC3E}">
        <p14:creationId xmlns:p14="http://schemas.microsoft.com/office/powerpoint/2010/main" val="38270341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E236415D-EDC5-4DB5-B8D7-E83368043099}" type="slidenum">
              <a:rPr lang="fr-FR" altLang="fr-FR" sz="1800" smtClean="0"/>
              <a:pPr eaLnBrk="1" hangingPunct="1">
                <a:spcBef>
                  <a:spcPct val="0"/>
                </a:spcBef>
                <a:buFontTx/>
                <a:buNone/>
              </a:pPr>
              <a:t>143</a:t>
            </a:fld>
            <a:endParaRPr lang="fr-FR" altLang="fr-FR" sz="1800" smtClean="0"/>
          </a:p>
        </p:txBody>
      </p:sp>
      <p:sp>
        <p:nvSpPr>
          <p:cNvPr id="32771" name="Rectangle 2"/>
          <p:cNvSpPr>
            <a:spLocks noGrp="1" noChangeArrowheads="1"/>
          </p:cNvSpPr>
          <p:nvPr>
            <p:ph type="title"/>
          </p:nvPr>
        </p:nvSpPr>
        <p:spPr>
          <a:xfrm>
            <a:off x="1423988" y="333375"/>
            <a:ext cx="6149975" cy="720725"/>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16 rectifié : on distille</a:t>
            </a:r>
            <a:endParaRPr lang="fr-FR" altLang="fr-FR" sz="2800" smtClean="0">
              <a:latin typeface="Arial Narrow" pitchFamily="34" charset="0"/>
            </a:endParaRPr>
          </a:p>
        </p:txBody>
      </p:sp>
      <p:sp>
        <p:nvSpPr>
          <p:cNvPr id="179203" name="Text Box 3">
            <a:hlinkClick r:id="" action="ppaction://noaction" highlightClick="1">
              <a:snd r:embed="rId3" name="applause.wav"/>
            </a:hlinkClick>
            <a:hlinkHover r:id="" action="ppaction://noaction">
              <a:snd r:embed="rId4" name="type.wav"/>
            </a:hlinkHover>
          </p:cNvPr>
          <p:cNvSpPr txBox="1">
            <a:spLocks noChangeArrowheads="1"/>
          </p:cNvSpPr>
          <p:nvPr/>
        </p:nvSpPr>
        <p:spPr bwMode="auto">
          <a:xfrm>
            <a:off x="1908175" y="2133600"/>
            <a:ext cx="3032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Dit mais pas entendu.</a:t>
            </a:r>
            <a:endParaRPr lang="fr-FR" altLang="fr-FR" sz="2800">
              <a:latin typeface="Arial Narrow" pitchFamily="34" charset="0"/>
            </a:endParaRPr>
          </a:p>
        </p:txBody>
      </p:sp>
      <p:sp>
        <p:nvSpPr>
          <p:cNvPr id="32773" name="Text Box 4"/>
          <p:cNvSpPr txBox="1">
            <a:spLocks noChangeArrowheads="1"/>
          </p:cNvSpPr>
          <p:nvPr/>
        </p:nvSpPr>
        <p:spPr bwMode="auto">
          <a:xfrm>
            <a:off x="1239838" y="2657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fr-BE" altLang="fr-FR" sz="2400"/>
          </a:p>
        </p:txBody>
      </p:sp>
      <p:sp>
        <p:nvSpPr>
          <p:cNvPr id="179205" name="Text Box 5">
            <a:hlinkHover r:id="" action="ppaction://noaction">
              <a:snd r:embed="rId5" name="coin.wav"/>
            </a:hlinkHover>
          </p:cNvPr>
          <p:cNvSpPr txBox="1">
            <a:spLocks noChangeArrowheads="1"/>
          </p:cNvSpPr>
          <p:nvPr/>
        </p:nvSpPr>
        <p:spPr bwMode="auto">
          <a:xfrm>
            <a:off x="1908175" y="2781300"/>
            <a:ext cx="3735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Entendu mais pas compris.</a:t>
            </a:r>
          </a:p>
        </p:txBody>
      </p:sp>
      <p:sp>
        <p:nvSpPr>
          <p:cNvPr id="179206" name="Text Box 6">
            <a:hlinkHover r:id="" action="ppaction://noaction">
              <a:snd r:embed="rId6" name="cashreg.wav"/>
            </a:hlinkHover>
          </p:cNvPr>
          <p:cNvSpPr txBox="1">
            <a:spLocks noChangeArrowheads="1"/>
          </p:cNvSpPr>
          <p:nvPr/>
        </p:nvSpPr>
        <p:spPr bwMode="auto">
          <a:xfrm>
            <a:off x="1908175" y="3429000"/>
            <a:ext cx="3735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Compris mais pas accepté.</a:t>
            </a:r>
          </a:p>
        </p:txBody>
      </p:sp>
      <p:sp>
        <p:nvSpPr>
          <p:cNvPr id="179207" name="Text Box 7">
            <a:hlinkHover r:id="" action="ppaction://noaction">
              <a:snd r:embed="rId7" name="drumroll.wav"/>
            </a:hlinkHover>
          </p:cNvPr>
          <p:cNvSpPr txBox="1">
            <a:spLocks noChangeArrowheads="1"/>
          </p:cNvSpPr>
          <p:nvPr/>
        </p:nvSpPr>
        <p:spPr bwMode="auto">
          <a:xfrm>
            <a:off x="1908175" y="4076700"/>
            <a:ext cx="4684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Accepté mais pas mis en pratique.</a:t>
            </a:r>
          </a:p>
        </p:txBody>
      </p:sp>
      <p:sp>
        <p:nvSpPr>
          <p:cNvPr id="179208" name="Text Box 8">
            <a:hlinkHover r:id="" action="ppaction://noaction">
              <a:snd r:embed="rId8" name="whoosh.wav"/>
            </a:hlinkHover>
          </p:cNvPr>
          <p:cNvSpPr txBox="1">
            <a:spLocks noChangeArrowheads="1"/>
          </p:cNvSpPr>
          <p:nvPr/>
        </p:nvSpPr>
        <p:spPr bwMode="auto">
          <a:xfrm>
            <a:off x="1908175" y="4724400"/>
            <a:ext cx="63833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Mis en pratique mais pour combien de temps ? </a:t>
            </a:r>
          </a:p>
        </p:txBody>
      </p:sp>
      <p:pic>
        <p:nvPicPr>
          <p:cNvPr id="32778" name="Picture 9" descr="LORENZ Konr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63" y="1484313"/>
            <a:ext cx="15446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 Box 10"/>
          <p:cNvSpPr txBox="1">
            <a:spLocks noChangeArrowheads="1"/>
          </p:cNvSpPr>
          <p:nvPr/>
        </p:nvSpPr>
        <p:spPr bwMode="auto">
          <a:xfrm>
            <a:off x="6516688" y="3357563"/>
            <a:ext cx="2114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Konrad Lorenz</a:t>
            </a:r>
            <a:endParaRPr lang="fr-FR" altLang="fr-FR" sz="2800">
              <a:latin typeface="Arial Narrow" pitchFamily="34" charset="0"/>
            </a:endParaRPr>
          </a:p>
        </p:txBody>
      </p:sp>
    </p:spTree>
    <p:extLst>
      <p:ext uri="{BB962C8B-B14F-4D97-AF65-F5344CB8AC3E}">
        <p14:creationId xmlns:p14="http://schemas.microsoft.com/office/powerpoint/2010/main" val="2493853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2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p:bldP spid="179205" grpId="0"/>
      <p:bldP spid="179206" grpId="0"/>
      <p:bldP spid="179207" grpId="0"/>
      <p:bldP spid="17920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60BD1EDB-E944-4EAC-A4EA-530804EF5056}" type="slidenum">
              <a:rPr lang="fr-FR" altLang="fr-FR" sz="1800" smtClean="0"/>
              <a:pPr eaLnBrk="1" hangingPunct="1">
                <a:spcBef>
                  <a:spcPct val="0"/>
                </a:spcBef>
                <a:buFontTx/>
                <a:buNone/>
              </a:pPr>
              <a:t>144</a:t>
            </a:fld>
            <a:endParaRPr lang="fr-FR" altLang="fr-FR" sz="1800" smtClean="0"/>
          </a:p>
        </p:txBody>
      </p:sp>
      <p:sp>
        <p:nvSpPr>
          <p:cNvPr id="183298" name="Text Box 2"/>
          <p:cNvSpPr txBox="1">
            <a:spLocks noChangeArrowheads="1"/>
          </p:cNvSpPr>
          <p:nvPr/>
        </p:nvSpPr>
        <p:spPr bwMode="auto">
          <a:xfrm>
            <a:off x="457200" y="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endParaRPr lang="fr-BE" sz="3600" b="1" i="1">
              <a:effectLst>
                <a:outerShdw blurRad="38100" dist="38100" dir="2700000" algn="tl">
                  <a:srgbClr val="C0C0C0"/>
                </a:outerShdw>
              </a:effectLst>
              <a:latin typeface="Times New Roman" pitchFamily="16" charset="0"/>
            </a:endParaRPr>
          </a:p>
        </p:txBody>
      </p:sp>
      <p:sp>
        <p:nvSpPr>
          <p:cNvPr id="183299" name="Oval 3"/>
          <p:cNvSpPr>
            <a:spLocks noChangeArrowheads="1"/>
          </p:cNvSpPr>
          <p:nvPr/>
        </p:nvSpPr>
        <p:spPr bwMode="auto">
          <a:xfrm>
            <a:off x="5014913" y="37322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0" name="Oval 4"/>
          <p:cNvSpPr>
            <a:spLocks noChangeArrowheads="1"/>
          </p:cNvSpPr>
          <p:nvPr/>
        </p:nvSpPr>
        <p:spPr bwMode="auto">
          <a:xfrm>
            <a:off x="6573838" y="56134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1" name="Oval 5"/>
          <p:cNvSpPr>
            <a:spLocks noChangeArrowheads="1"/>
          </p:cNvSpPr>
          <p:nvPr/>
        </p:nvSpPr>
        <p:spPr bwMode="auto">
          <a:xfrm>
            <a:off x="5548313" y="35798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2" name="Oval 6"/>
          <p:cNvSpPr>
            <a:spLocks noChangeArrowheads="1"/>
          </p:cNvSpPr>
          <p:nvPr/>
        </p:nvSpPr>
        <p:spPr bwMode="auto">
          <a:xfrm>
            <a:off x="4702175" y="43894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3" name="Oval 7"/>
          <p:cNvSpPr>
            <a:spLocks noChangeArrowheads="1"/>
          </p:cNvSpPr>
          <p:nvPr/>
        </p:nvSpPr>
        <p:spPr bwMode="auto">
          <a:xfrm>
            <a:off x="4100513" y="43418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4" name="Oval 8"/>
          <p:cNvSpPr>
            <a:spLocks noChangeArrowheads="1"/>
          </p:cNvSpPr>
          <p:nvPr/>
        </p:nvSpPr>
        <p:spPr bwMode="auto">
          <a:xfrm>
            <a:off x="5133975"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5" name="Oval 9"/>
          <p:cNvSpPr>
            <a:spLocks noChangeArrowheads="1"/>
          </p:cNvSpPr>
          <p:nvPr/>
        </p:nvSpPr>
        <p:spPr bwMode="auto">
          <a:xfrm>
            <a:off x="5781675" y="16525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6" name="Oval 10"/>
          <p:cNvSpPr>
            <a:spLocks noChangeArrowheads="1"/>
          </p:cNvSpPr>
          <p:nvPr/>
        </p:nvSpPr>
        <p:spPr bwMode="auto">
          <a:xfrm>
            <a:off x="4989513" y="33797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7" name="Oval 11"/>
          <p:cNvSpPr>
            <a:spLocks noChangeArrowheads="1"/>
          </p:cNvSpPr>
          <p:nvPr/>
        </p:nvSpPr>
        <p:spPr bwMode="auto">
          <a:xfrm>
            <a:off x="5926138"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8" name="Oval 12"/>
          <p:cNvSpPr>
            <a:spLocks noChangeArrowheads="1"/>
          </p:cNvSpPr>
          <p:nvPr/>
        </p:nvSpPr>
        <p:spPr bwMode="auto">
          <a:xfrm>
            <a:off x="2901950" y="3524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09" name="Oval 13"/>
          <p:cNvSpPr>
            <a:spLocks noChangeArrowheads="1"/>
          </p:cNvSpPr>
          <p:nvPr/>
        </p:nvSpPr>
        <p:spPr bwMode="auto">
          <a:xfrm>
            <a:off x="6538913" y="28940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0" name="Oval 14"/>
          <p:cNvSpPr>
            <a:spLocks noChangeArrowheads="1"/>
          </p:cNvSpPr>
          <p:nvPr/>
        </p:nvSpPr>
        <p:spPr bwMode="auto">
          <a:xfrm>
            <a:off x="5637213" y="41719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1" name="Oval 15"/>
          <p:cNvSpPr>
            <a:spLocks noChangeArrowheads="1"/>
          </p:cNvSpPr>
          <p:nvPr/>
        </p:nvSpPr>
        <p:spPr bwMode="auto">
          <a:xfrm>
            <a:off x="4270375" y="28051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2" name="Oval 16"/>
          <p:cNvSpPr>
            <a:spLocks noChangeArrowheads="1"/>
          </p:cNvSpPr>
          <p:nvPr/>
        </p:nvSpPr>
        <p:spPr bwMode="auto">
          <a:xfrm>
            <a:off x="7437438" y="12207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3" name="Oval 17"/>
          <p:cNvSpPr>
            <a:spLocks noChangeArrowheads="1"/>
          </p:cNvSpPr>
          <p:nvPr/>
        </p:nvSpPr>
        <p:spPr bwMode="auto">
          <a:xfrm>
            <a:off x="3910013" y="22288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4" name="Oval 18"/>
          <p:cNvSpPr>
            <a:spLocks noChangeArrowheads="1"/>
          </p:cNvSpPr>
          <p:nvPr/>
        </p:nvSpPr>
        <p:spPr bwMode="auto">
          <a:xfrm>
            <a:off x="7072313" y="21320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5" name="Oval 19"/>
          <p:cNvSpPr>
            <a:spLocks noChangeArrowheads="1"/>
          </p:cNvSpPr>
          <p:nvPr/>
        </p:nvSpPr>
        <p:spPr bwMode="auto">
          <a:xfrm>
            <a:off x="6213475" y="40290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6" name="Oval 20"/>
          <p:cNvSpPr>
            <a:spLocks noChangeArrowheads="1"/>
          </p:cNvSpPr>
          <p:nvPr/>
        </p:nvSpPr>
        <p:spPr bwMode="auto">
          <a:xfrm>
            <a:off x="2541588"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7" name="Oval 21"/>
          <p:cNvSpPr>
            <a:spLocks noChangeArrowheads="1"/>
          </p:cNvSpPr>
          <p:nvPr/>
        </p:nvSpPr>
        <p:spPr bwMode="auto">
          <a:xfrm>
            <a:off x="6934200" y="28051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8" name="Oval 22"/>
          <p:cNvSpPr>
            <a:spLocks noChangeArrowheads="1"/>
          </p:cNvSpPr>
          <p:nvPr/>
        </p:nvSpPr>
        <p:spPr bwMode="auto">
          <a:xfrm>
            <a:off x="3643313" y="39608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19" name="Oval 23"/>
          <p:cNvSpPr>
            <a:spLocks noChangeArrowheads="1"/>
          </p:cNvSpPr>
          <p:nvPr/>
        </p:nvSpPr>
        <p:spPr bwMode="auto">
          <a:xfrm>
            <a:off x="2973388"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0" name="Oval 24"/>
          <p:cNvSpPr>
            <a:spLocks noChangeArrowheads="1"/>
          </p:cNvSpPr>
          <p:nvPr/>
        </p:nvSpPr>
        <p:spPr bwMode="auto">
          <a:xfrm>
            <a:off x="6357938" y="12922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1" name="Oval 25"/>
          <p:cNvSpPr>
            <a:spLocks noChangeArrowheads="1"/>
          </p:cNvSpPr>
          <p:nvPr/>
        </p:nvSpPr>
        <p:spPr bwMode="auto">
          <a:xfrm>
            <a:off x="3981450" y="3524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2" name="Oval 26"/>
          <p:cNvSpPr>
            <a:spLocks noChangeArrowheads="1"/>
          </p:cNvSpPr>
          <p:nvPr/>
        </p:nvSpPr>
        <p:spPr bwMode="auto">
          <a:xfrm>
            <a:off x="6213475" y="19399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3" name="Oval 27"/>
          <p:cNvSpPr>
            <a:spLocks noChangeArrowheads="1"/>
          </p:cNvSpPr>
          <p:nvPr/>
        </p:nvSpPr>
        <p:spPr bwMode="auto">
          <a:xfrm>
            <a:off x="6429375" y="33797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4" name="Oval 28"/>
          <p:cNvSpPr>
            <a:spLocks noChangeArrowheads="1"/>
          </p:cNvSpPr>
          <p:nvPr/>
        </p:nvSpPr>
        <p:spPr bwMode="auto">
          <a:xfrm>
            <a:off x="5853113" y="3524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5" name="Oval 29"/>
          <p:cNvSpPr>
            <a:spLocks noChangeArrowheads="1"/>
          </p:cNvSpPr>
          <p:nvPr/>
        </p:nvSpPr>
        <p:spPr bwMode="auto">
          <a:xfrm>
            <a:off x="3836988" y="48926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6" name="Oval 30"/>
          <p:cNvSpPr>
            <a:spLocks noChangeArrowheads="1"/>
          </p:cNvSpPr>
          <p:nvPr/>
        </p:nvSpPr>
        <p:spPr bwMode="auto">
          <a:xfrm>
            <a:off x="5637213" y="24447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7" name="Oval 31"/>
          <p:cNvSpPr>
            <a:spLocks noChangeArrowheads="1"/>
          </p:cNvSpPr>
          <p:nvPr/>
        </p:nvSpPr>
        <p:spPr bwMode="auto">
          <a:xfrm>
            <a:off x="2397125"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8" name="Oval 32"/>
          <p:cNvSpPr>
            <a:spLocks noChangeArrowheads="1"/>
          </p:cNvSpPr>
          <p:nvPr/>
        </p:nvSpPr>
        <p:spPr bwMode="auto">
          <a:xfrm>
            <a:off x="3262313"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29" name="Oval 33"/>
          <p:cNvSpPr>
            <a:spLocks noChangeArrowheads="1"/>
          </p:cNvSpPr>
          <p:nvPr/>
        </p:nvSpPr>
        <p:spPr bwMode="auto">
          <a:xfrm>
            <a:off x="4486275" y="568483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0" name="Oval 34"/>
          <p:cNvSpPr>
            <a:spLocks noChangeArrowheads="1"/>
          </p:cNvSpPr>
          <p:nvPr/>
        </p:nvSpPr>
        <p:spPr bwMode="auto">
          <a:xfrm>
            <a:off x="2686050" y="41005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1" name="Oval 35"/>
          <p:cNvSpPr>
            <a:spLocks noChangeArrowheads="1"/>
          </p:cNvSpPr>
          <p:nvPr/>
        </p:nvSpPr>
        <p:spPr bwMode="auto">
          <a:xfrm>
            <a:off x="5278438" y="30210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2" name="Oval 36"/>
          <p:cNvSpPr>
            <a:spLocks noChangeArrowheads="1"/>
          </p:cNvSpPr>
          <p:nvPr/>
        </p:nvSpPr>
        <p:spPr bwMode="auto">
          <a:xfrm>
            <a:off x="6789738" y="16525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3" name="Oval 37"/>
          <p:cNvSpPr>
            <a:spLocks noChangeArrowheads="1"/>
          </p:cNvSpPr>
          <p:nvPr/>
        </p:nvSpPr>
        <p:spPr bwMode="auto">
          <a:xfrm>
            <a:off x="5278438" y="22288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4" name="Oval 38"/>
          <p:cNvSpPr>
            <a:spLocks noChangeArrowheads="1"/>
          </p:cNvSpPr>
          <p:nvPr/>
        </p:nvSpPr>
        <p:spPr bwMode="auto">
          <a:xfrm>
            <a:off x="3621088" y="30210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5" name="Oval 39"/>
          <p:cNvSpPr>
            <a:spLocks noChangeArrowheads="1"/>
          </p:cNvSpPr>
          <p:nvPr/>
        </p:nvSpPr>
        <p:spPr bwMode="auto">
          <a:xfrm>
            <a:off x="4486275" y="23002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6" name="Oval 40"/>
          <p:cNvSpPr>
            <a:spLocks noChangeArrowheads="1"/>
          </p:cNvSpPr>
          <p:nvPr/>
        </p:nvSpPr>
        <p:spPr bwMode="auto">
          <a:xfrm>
            <a:off x="4773613" y="30924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7" name="Oval 41"/>
          <p:cNvSpPr>
            <a:spLocks noChangeArrowheads="1"/>
          </p:cNvSpPr>
          <p:nvPr/>
        </p:nvSpPr>
        <p:spPr bwMode="auto">
          <a:xfrm>
            <a:off x="7653338" y="57562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8" name="Oval 42"/>
          <p:cNvSpPr>
            <a:spLocks noChangeArrowheads="1"/>
          </p:cNvSpPr>
          <p:nvPr/>
        </p:nvSpPr>
        <p:spPr bwMode="auto">
          <a:xfrm>
            <a:off x="6310313" y="26654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39" name="Oval 43"/>
          <p:cNvSpPr>
            <a:spLocks noChangeArrowheads="1"/>
          </p:cNvSpPr>
          <p:nvPr/>
        </p:nvSpPr>
        <p:spPr bwMode="auto">
          <a:xfrm>
            <a:off x="7605713" y="19796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40" name="Oval 44"/>
          <p:cNvSpPr>
            <a:spLocks noChangeArrowheads="1"/>
          </p:cNvSpPr>
          <p:nvPr/>
        </p:nvSpPr>
        <p:spPr bwMode="auto">
          <a:xfrm>
            <a:off x="6919913" y="25892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3838" name="Text Box 45"/>
          <p:cNvSpPr txBox="1">
            <a:spLocks noChangeArrowheads="1"/>
          </p:cNvSpPr>
          <p:nvPr/>
        </p:nvSpPr>
        <p:spPr bwMode="auto">
          <a:xfrm>
            <a:off x="2109788"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10</a:t>
            </a:r>
            <a:endParaRPr lang="fr-FR" altLang="fr-FR" sz="2400">
              <a:latin typeface="Arial" pitchFamily="34" charset="0"/>
            </a:endParaRPr>
          </a:p>
        </p:txBody>
      </p:sp>
      <p:sp>
        <p:nvSpPr>
          <p:cNvPr id="33839" name="Text Box 46"/>
          <p:cNvSpPr txBox="1">
            <a:spLocks noChangeArrowheads="1"/>
          </p:cNvSpPr>
          <p:nvPr/>
        </p:nvSpPr>
        <p:spPr bwMode="auto">
          <a:xfrm>
            <a:off x="3262313"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20</a:t>
            </a:r>
            <a:endParaRPr lang="fr-FR" altLang="fr-FR" sz="2400">
              <a:latin typeface="Arial" pitchFamily="34" charset="0"/>
            </a:endParaRPr>
          </a:p>
        </p:txBody>
      </p:sp>
      <p:sp>
        <p:nvSpPr>
          <p:cNvPr id="33840" name="Text Box 47"/>
          <p:cNvSpPr txBox="1">
            <a:spLocks noChangeArrowheads="1"/>
          </p:cNvSpPr>
          <p:nvPr/>
        </p:nvSpPr>
        <p:spPr bwMode="auto">
          <a:xfrm>
            <a:off x="4413250"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30</a:t>
            </a:r>
            <a:endParaRPr lang="fr-FR" altLang="fr-FR" sz="2400">
              <a:latin typeface="Arial" pitchFamily="34" charset="0"/>
            </a:endParaRPr>
          </a:p>
        </p:txBody>
      </p:sp>
      <p:sp>
        <p:nvSpPr>
          <p:cNvPr id="33841" name="Text Box 48"/>
          <p:cNvSpPr txBox="1">
            <a:spLocks noChangeArrowheads="1"/>
          </p:cNvSpPr>
          <p:nvPr/>
        </p:nvSpPr>
        <p:spPr bwMode="auto">
          <a:xfrm>
            <a:off x="5637213"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40</a:t>
            </a:r>
            <a:endParaRPr lang="fr-FR" altLang="fr-FR" sz="2400">
              <a:latin typeface="Arial" pitchFamily="34" charset="0"/>
            </a:endParaRPr>
          </a:p>
        </p:txBody>
      </p:sp>
      <p:sp>
        <p:nvSpPr>
          <p:cNvPr id="33842" name="Text Box 49"/>
          <p:cNvSpPr txBox="1">
            <a:spLocks noChangeArrowheads="1"/>
          </p:cNvSpPr>
          <p:nvPr/>
        </p:nvSpPr>
        <p:spPr bwMode="auto">
          <a:xfrm>
            <a:off x="6789738"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50</a:t>
            </a:r>
            <a:endParaRPr lang="fr-FR" altLang="fr-FR" sz="2400">
              <a:latin typeface="Arial" pitchFamily="34" charset="0"/>
            </a:endParaRPr>
          </a:p>
        </p:txBody>
      </p:sp>
      <p:sp>
        <p:nvSpPr>
          <p:cNvPr id="33843" name="Text Box 50"/>
          <p:cNvSpPr txBox="1">
            <a:spLocks noChangeArrowheads="1"/>
          </p:cNvSpPr>
          <p:nvPr/>
        </p:nvSpPr>
        <p:spPr bwMode="auto">
          <a:xfrm>
            <a:off x="7870825" y="57562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60</a:t>
            </a:r>
            <a:endParaRPr lang="fr-FR" altLang="fr-FR" sz="2400">
              <a:latin typeface="Arial" pitchFamily="34" charset="0"/>
            </a:endParaRPr>
          </a:p>
        </p:txBody>
      </p:sp>
      <p:sp>
        <p:nvSpPr>
          <p:cNvPr id="33844" name="Text Box 51"/>
          <p:cNvSpPr txBox="1">
            <a:spLocks noChangeArrowheads="1"/>
          </p:cNvSpPr>
          <p:nvPr/>
        </p:nvSpPr>
        <p:spPr bwMode="auto">
          <a:xfrm>
            <a:off x="885825" y="3067050"/>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10</a:t>
            </a:r>
            <a:endParaRPr lang="fr-FR" altLang="fr-FR" sz="2400">
              <a:latin typeface="Arial" pitchFamily="34" charset="0"/>
            </a:endParaRPr>
          </a:p>
        </p:txBody>
      </p:sp>
      <p:sp>
        <p:nvSpPr>
          <p:cNvPr id="33845" name="Text Box 52"/>
          <p:cNvSpPr txBox="1">
            <a:spLocks noChangeArrowheads="1"/>
          </p:cNvSpPr>
          <p:nvPr/>
        </p:nvSpPr>
        <p:spPr bwMode="auto">
          <a:xfrm>
            <a:off x="885825" y="421957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 5</a:t>
            </a:r>
            <a:endParaRPr lang="fr-FR" altLang="fr-FR" sz="2400">
              <a:latin typeface="Arial" pitchFamily="34" charset="0"/>
            </a:endParaRPr>
          </a:p>
        </p:txBody>
      </p:sp>
      <p:sp>
        <p:nvSpPr>
          <p:cNvPr id="33846" name="Text Box 53"/>
          <p:cNvSpPr txBox="1">
            <a:spLocks noChangeArrowheads="1"/>
          </p:cNvSpPr>
          <p:nvPr/>
        </p:nvSpPr>
        <p:spPr bwMode="auto">
          <a:xfrm>
            <a:off x="957263" y="5372100"/>
            <a:ext cx="431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0</a:t>
            </a:r>
            <a:endParaRPr lang="fr-FR" altLang="fr-FR" sz="2400">
              <a:latin typeface="Arial" pitchFamily="34" charset="0"/>
            </a:endParaRPr>
          </a:p>
        </p:txBody>
      </p:sp>
      <p:sp>
        <p:nvSpPr>
          <p:cNvPr id="33847" name="Text Box 54"/>
          <p:cNvSpPr txBox="1">
            <a:spLocks noChangeArrowheads="1"/>
          </p:cNvSpPr>
          <p:nvPr/>
        </p:nvSpPr>
        <p:spPr bwMode="auto">
          <a:xfrm>
            <a:off x="885825" y="191452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15</a:t>
            </a:r>
            <a:endParaRPr lang="fr-FR" altLang="fr-FR" sz="2400">
              <a:latin typeface="Arial" pitchFamily="34" charset="0"/>
            </a:endParaRPr>
          </a:p>
        </p:txBody>
      </p:sp>
      <p:sp>
        <p:nvSpPr>
          <p:cNvPr id="33848" name="Text Box 55"/>
          <p:cNvSpPr txBox="1">
            <a:spLocks noChangeArrowheads="1"/>
          </p:cNvSpPr>
          <p:nvPr/>
        </p:nvSpPr>
        <p:spPr bwMode="auto">
          <a:xfrm>
            <a:off x="885825" y="644525"/>
            <a:ext cx="64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20</a:t>
            </a:r>
            <a:endParaRPr lang="fr-FR" altLang="fr-FR" sz="2400">
              <a:latin typeface="Arial" pitchFamily="34" charset="0"/>
            </a:endParaRPr>
          </a:p>
        </p:txBody>
      </p:sp>
      <p:sp>
        <p:nvSpPr>
          <p:cNvPr id="33849" name="Line 56"/>
          <p:cNvSpPr>
            <a:spLocks noChangeShapeType="1"/>
          </p:cNvSpPr>
          <p:nvPr/>
        </p:nvSpPr>
        <p:spPr bwMode="auto">
          <a:xfrm>
            <a:off x="1317625" y="5829300"/>
            <a:ext cx="6840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50" name="Text Box 57"/>
          <p:cNvSpPr txBox="1">
            <a:spLocks noChangeArrowheads="1"/>
          </p:cNvSpPr>
          <p:nvPr/>
        </p:nvSpPr>
        <p:spPr bwMode="auto">
          <a:xfrm>
            <a:off x="957263" y="5756275"/>
            <a:ext cx="6477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a:latin typeface="Arial" pitchFamily="34" charset="0"/>
              </a:rPr>
              <a:t> 0</a:t>
            </a:r>
            <a:endParaRPr lang="fr-FR" altLang="fr-FR" sz="2400">
              <a:latin typeface="Arial" pitchFamily="34" charset="0"/>
            </a:endParaRPr>
          </a:p>
        </p:txBody>
      </p:sp>
      <p:sp>
        <p:nvSpPr>
          <p:cNvPr id="33851" name="Line 58"/>
          <p:cNvSpPr>
            <a:spLocks noChangeShapeType="1"/>
          </p:cNvSpPr>
          <p:nvPr/>
        </p:nvSpPr>
        <p:spPr bwMode="auto">
          <a:xfrm>
            <a:off x="1317625" y="715963"/>
            <a:ext cx="0" cy="5113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52" name="Line 59"/>
          <p:cNvSpPr>
            <a:spLocks noChangeShapeType="1"/>
          </p:cNvSpPr>
          <p:nvPr/>
        </p:nvSpPr>
        <p:spPr bwMode="auto">
          <a:xfrm>
            <a:off x="1317625" y="2805113"/>
            <a:ext cx="6840538"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83356" name="Oval 60"/>
          <p:cNvSpPr>
            <a:spLocks noChangeArrowheads="1"/>
          </p:cNvSpPr>
          <p:nvPr/>
        </p:nvSpPr>
        <p:spPr bwMode="auto">
          <a:xfrm>
            <a:off x="5062538" y="136366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57" name="Oval 61"/>
          <p:cNvSpPr>
            <a:spLocks noChangeArrowheads="1"/>
          </p:cNvSpPr>
          <p:nvPr/>
        </p:nvSpPr>
        <p:spPr bwMode="auto">
          <a:xfrm>
            <a:off x="3262313" y="20129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58" name="Oval 62"/>
          <p:cNvSpPr>
            <a:spLocks noChangeArrowheads="1"/>
          </p:cNvSpPr>
          <p:nvPr/>
        </p:nvSpPr>
        <p:spPr bwMode="auto">
          <a:xfrm>
            <a:off x="6500813" y="41719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59" name="Oval 63"/>
          <p:cNvSpPr>
            <a:spLocks noChangeArrowheads="1"/>
          </p:cNvSpPr>
          <p:nvPr/>
        </p:nvSpPr>
        <p:spPr bwMode="auto">
          <a:xfrm>
            <a:off x="6934200" y="34528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60" name="Oval 64"/>
          <p:cNvSpPr>
            <a:spLocks noChangeArrowheads="1"/>
          </p:cNvSpPr>
          <p:nvPr/>
        </p:nvSpPr>
        <p:spPr bwMode="auto">
          <a:xfrm>
            <a:off x="3189288" y="25161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61" name="Oval 65"/>
          <p:cNvSpPr>
            <a:spLocks noChangeArrowheads="1"/>
          </p:cNvSpPr>
          <p:nvPr/>
        </p:nvSpPr>
        <p:spPr bwMode="auto">
          <a:xfrm>
            <a:off x="4413250" y="4964113"/>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62" name="Oval 66"/>
          <p:cNvSpPr>
            <a:spLocks noChangeArrowheads="1"/>
          </p:cNvSpPr>
          <p:nvPr/>
        </p:nvSpPr>
        <p:spPr bwMode="auto">
          <a:xfrm>
            <a:off x="4702175" y="18684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83363" name="Oval 67"/>
          <p:cNvSpPr>
            <a:spLocks noChangeArrowheads="1"/>
          </p:cNvSpPr>
          <p:nvPr/>
        </p:nvSpPr>
        <p:spPr bwMode="auto">
          <a:xfrm>
            <a:off x="5278438" y="1652588"/>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33861" name="Group 70"/>
          <p:cNvGrpSpPr>
            <a:grpSpLocks/>
          </p:cNvGrpSpPr>
          <p:nvPr/>
        </p:nvGrpSpPr>
        <p:grpSpPr bwMode="auto">
          <a:xfrm>
            <a:off x="93663" y="1220788"/>
            <a:ext cx="1292225" cy="549275"/>
            <a:chOff x="1202" y="210"/>
            <a:chExt cx="814" cy="346"/>
          </a:xfrm>
        </p:grpSpPr>
        <p:sp>
          <p:nvSpPr>
            <p:cNvPr id="33884" name="Text Box 71"/>
            <p:cNvSpPr txBox="1">
              <a:spLocks noChangeArrowheads="1"/>
            </p:cNvSpPr>
            <p:nvPr/>
          </p:nvSpPr>
          <p:spPr bwMode="auto">
            <a:xfrm>
              <a:off x="1202" y="210"/>
              <a:ext cx="8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800">
                  <a:latin typeface="Arial" pitchFamily="34" charset="0"/>
                </a:rPr>
                <a:t>   </a:t>
              </a:r>
              <a:r>
                <a:rPr lang="fr-BE" altLang="fr-FR" sz="1200">
                  <a:latin typeface="Arial" pitchFamily="34" charset="0"/>
                </a:rPr>
                <a:t>= 2 étudiants </a:t>
              </a:r>
            </a:p>
            <a:p>
              <a:pPr eaLnBrk="1" hangingPunct="1">
                <a:spcBef>
                  <a:spcPct val="0"/>
                </a:spcBef>
                <a:buFontTx/>
                <a:buNone/>
              </a:pPr>
              <a:r>
                <a:rPr lang="fr-BE" altLang="fr-FR" sz="1200">
                  <a:latin typeface="Arial" pitchFamily="34" charset="0"/>
                </a:rPr>
                <a:t>(il y en a 100)</a:t>
              </a:r>
              <a:endParaRPr lang="fr-FR" altLang="fr-FR" sz="1200">
                <a:latin typeface="Arial" pitchFamily="34" charset="0"/>
              </a:endParaRPr>
            </a:p>
          </p:txBody>
        </p:sp>
        <p:sp>
          <p:nvSpPr>
            <p:cNvPr id="33885" name="Oval 72"/>
            <p:cNvSpPr>
              <a:spLocks noChangeArrowheads="1"/>
            </p:cNvSpPr>
            <p:nvPr/>
          </p:nvSpPr>
          <p:spPr bwMode="auto">
            <a:xfrm>
              <a:off x="1247" y="255"/>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33862" name="Line 73"/>
          <p:cNvSpPr>
            <a:spLocks noChangeShapeType="1"/>
          </p:cNvSpPr>
          <p:nvPr/>
        </p:nvSpPr>
        <p:spPr bwMode="auto">
          <a:xfrm>
            <a:off x="3478213" y="1436688"/>
            <a:ext cx="0" cy="4319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63" name="Line 74"/>
          <p:cNvSpPr>
            <a:spLocks noChangeShapeType="1"/>
          </p:cNvSpPr>
          <p:nvPr/>
        </p:nvSpPr>
        <p:spPr bwMode="auto">
          <a:xfrm>
            <a:off x="5926138" y="1508125"/>
            <a:ext cx="0" cy="4319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64" name="Line 75"/>
          <p:cNvSpPr>
            <a:spLocks noChangeShapeType="1"/>
          </p:cNvSpPr>
          <p:nvPr/>
        </p:nvSpPr>
        <p:spPr bwMode="auto">
          <a:xfrm>
            <a:off x="4629150" y="1581150"/>
            <a:ext cx="0" cy="4319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83372" name="Line 76"/>
          <p:cNvSpPr>
            <a:spLocks noChangeShapeType="1"/>
          </p:cNvSpPr>
          <p:nvPr/>
        </p:nvSpPr>
        <p:spPr bwMode="auto">
          <a:xfrm>
            <a:off x="7078663" y="1508125"/>
            <a:ext cx="0" cy="4319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66" name="Line 77"/>
          <p:cNvSpPr>
            <a:spLocks noChangeShapeType="1"/>
          </p:cNvSpPr>
          <p:nvPr/>
        </p:nvSpPr>
        <p:spPr bwMode="auto">
          <a:xfrm>
            <a:off x="2397125" y="1581150"/>
            <a:ext cx="0" cy="4319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67" name="Line 78"/>
          <p:cNvSpPr>
            <a:spLocks noChangeShapeType="1"/>
          </p:cNvSpPr>
          <p:nvPr/>
        </p:nvSpPr>
        <p:spPr bwMode="auto">
          <a:xfrm>
            <a:off x="8158163" y="788988"/>
            <a:ext cx="0" cy="5038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68" name="Text Box 79"/>
          <p:cNvSpPr txBox="1">
            <a:spLocks noChangeArrowheads="1"/>
          </p:cNvSpPr>
          <p:nvPr/>
        </p:nvSpPr>
        <p:spPr bwMode="auto">
          <a:xfrm>
            <a:off x="793750" y="26082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800" b="1">
                <a:solidFill>
                  <a:schemeClr val="folHlink"/>
                </a:solidFill>
                <a:latin typeface="Arial" pitchFamily="34" charset="0"/>
              </a:rPr>
              <a:t>12</a:t>
            </a:r>
            <a:endParaRPr lang="fr-FR" altLang="fr-FR" sz="1800" b="1">
              <a:solidFill>
                <a:schemeClr val="folHlink"/>
              </a:solidFill>
              <a:latin typeface="Arial" pitchFamily="34" charset="0"/>
            </a:endParaRPr>
          </a:p>
        </p:txBody>
      </p:sp>
      <p:sp>
        <p:nvSpPr>
          <p:cNvPr id="33869" name="Line 80"/>
          <p:cNvSpPr>
            <a:spLocks noChangeShapeType="1"/>
          </p:cNvSpPr>
          <p:nvPr/>
        </p:nvSpPr>
        <p:spPr bwMode="auto">
          <a:xfrm>
            <a:off x="1317625" y="788988"/>
            <a:ext cx="6840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83377" name="Line 81"/>
          <p:cNvSpPr>
            <a:spLocks noChangeShapeType="1"/>
          </p:cNvSpPr>
          <p:nvPr/>
        </p:nvSpPr>
        <p:spPr bwMode="auto">
          <a:xfrm>
            <a:off x="5278438" y="1004888"/>
            <a:ext cx="0" cy="4822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1" name="Text Box 82"/>
          <p:cNvSpPr txBox="1">
            <a:spLocks noChangeArrowheads="1"/>
          </p:cNvSpPr>
          <p:nvPr/>
        </p:nvSpPr>
        <p:spPr bwMode="auto">
          <a:xfrm>
            <a:off x="1820863" y="6261100"/>
            <a:ext cx="311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latin typeface="Arial" pitchFamily="34" charset="0"/>
              </a:rPr>
              <a:t>Scores au test prédictif de septembre</a:t>
            </a:r>
            <a:endParaRPr lang="fr-FR" altLang="fr-FR" sz="1400">
              <a:latin typeface="Arial" pitchFamily="34" charset="0"/>
            </a:endParaRPr>
          </a:p>
        </p:txBody>
      </p:sp>
      <p:sp>
        <p:nvSpPr>
          <p:cNvPr id="33872" name="Text Box 83"/>
          <p:cNvSpPr txBox="1">
            <a:spLocks noChangeArrowheads="1"/>
          </p:cNvSpPr>
          <p:nvPr/>
        </p:nvSpPr>
        <p:spPr bwMode="auto">
          <a:xfrm>
            <a:off x="0" y="2974975"/>
            <a:ext cx="16430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latin typeface="Arial" pitchFamily="34" charset="0"/>
              </a:rPr>
              <a:t>Scores à l’examen</a:t>
            </a:r>
          </a:p>
          <a:p>
            <a:pPr eaLnBrk="1" hangingPunct="1">
              <a:spcBef>
                <a:spcPct val="0"/>
              </a:spcBef>
              <a:buFontTx/>
              <a:buNone/>
            </a:pPr>
            <a:r>
              <a:rPr lang="fr-BE" altLang="fr-FR" sz="1400">
                <a:latin typeface="Arial" pitchFamily="34" charset="0"/>
              </a:rPr>
              <a:t> de janvier</a:t>
            </a:r>
            <a:endParaRPr lang="fr-FR" altLang="fr-FR" sz="1400">
              <a:latin typeface="Arial" pitchFamily="34" charset="0"/>
            </a:endParaRPr>
          </a:p>
        </p:txBody>
      </p:sp>
      <p:sp>
        <p:nvSpPr>
          <p:cNvPr id="33873" name="Line 84"/>
          <p:cNvSpPr>
            <a:spLocks noChangeShapeType="1"/>
          </p:cNvSpPr>
          <p:nvPr/>
        </p:nvSpPr>
        <p:spPr bwMode="auto">
          <a:xfrm flipH="1">
            <a:off x="2397125" y="5684838"/>
            <a:ext cx="0"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4" name="Line 85"/>
          <p:cNvSpPr>
            <a:spLocks noChangeShapeType="1"/>
          </p:cNvSpPr>
          <p:nvPr/>
        </p:nvSpPr>
        <p:spPr bwMode="auto">
          <a:xfrm flipH="1">
            <a:off x="3478213" y="5684838"/>
            <a:ext cx="0"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5" name="Line 86"/>
          <p:cNvSpPr>
            <a:spLocks noChangeShapeType="1"/>
          </p:cNvSpPr>
          <p:nvPr/>
        </p:nvSpPr>
        <p:spPr bwMode="auto">
          <a:xfrm flipH="1">
            <a:off x="4629150" y="5684838"/>
            <a:ext cx="0"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6" name="Line 87"/>
          <p:cNvSpPr>
            <a:spLocks noChangeShapeType="1"/>
          </p:cNvSpPr>
          <p:nvPr/>
        </p:nvSpPr>
        <p:spPr bwMode="auto">
          <a:xfrm flipH="1">
            <a:off x="5926138" y="5684838"/>
            <a:ext cx="0"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7" name="Line 88"/>
          <p:cNvSpPr>
            <a:spLocks noChangeShapeType="1"/>
          </p:cNvSpPr>
          <p:nvPr/>
        </p:nvSpPr>
        <p:spPr bwMode="auto">
          <a:xfrm flipH="1">
            <a:off x="7078663" y="5684838"/>
            <a:ext cx="0"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8" name="Line 89"/>
          <p:cNvSpPr>
            <a:spLocks noChangeShapeType="1"/>
          </p:cNvSpPr>
          <p:nvPr/>
        </p:nvSpPr>
        <p:spPr bwMode="auto">
          <a:xfrm flipH="1">
            <a:off x="8158163" y="5684838"/>
            <a:ext cx="1587" cy="144462"/>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79" name="Line 90"/>
          <p:cNvSpPr>
            <a:spLocks noChangeShapeType="1"/>
          </p:cNvSpPr>
          <p:nvPr/>
        </p:nvSpPr>
        <p:spPr bwMode="auto">
          <a:xfrm>
            <a:off x="1317625" y="4460875"/>
            <a:ext cx="71438"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80" name="Line 91"/>
          <p:cNvSpPr>
            <a:spLocks noChangeShapeType="1"/>
          </p:cNvSpPr>
          <p:nvPr/>
        </p:nvSpPr>
        <p:spPr bwMode="auto">
          <a:xfrm>
            <a:off x="1317625" y="3308350"/>
            <a:ext cx="71438"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81" name="Line 92"/>
          <p:cNvSpPr>
            <a:spLocks noChangeShapeType="1"/>
          </p:cNvSpPr>
          <p:nvPr/>
        </p:nvSpPr>
        <p:spPr bwMode="auto">
          <a:xfrm>
            <a:off x="1317625" y="2155825"/>
            <a:ext cx="71438"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82" name="Line 93"/>
          <p:cNvSpPr>
            <a:spLocks noChangeShapeType="1"/>
          </p:cNvSpPr>
          <p:nvPr/>
        </p:nvSpPr>
        <p:spPr bwMode="auto">
          <a:xfrm>
            <a:off x="1317625" y="788988"/>
            <a:ext cx="71438"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3883" name="Rectangle 94"/>
          <p:cNvSpPr>
            <a:spLocks noChangeArrowheads="1"/>
          </p:cNvSpPr>
          <p:nvPr/>
        </p:nvSpPr>
        <p:spPr bwMode="auto">
          <a:xfrm>
            <a:off x="111125" y="47625"/>
            <a:ext cx="8853488" cy="830263"/>
          </a:xfrm>
          <a:prstGeom prst="rect">
            <a:avLst/>
          </a:prstGeom>
          <a:solidFill>
            <a:srgbClr val="FFFFCC"/>
          </a:solidFill>
          <a:ln w="9525" algn="ctr">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chemeClr val="tx2"/>
                </a:solidFill>
                <a:latin typeface="Arial Narrow" pitchFamily="34" charset="0"/>
              </a:rPr>
              <a:t>Salopage </a:t>
            </a:r>
            <a:r>
              <a:rPr lang="fr-BE" altLang="fr-FR" sz="2400" b="1">
                <a:solidFill>
                  <a:schemeClr val="tx2"/>
                </a:solidFill>
                <a:latin typeface="Arial Narrow" pitchFamily="34" charset="0"/>
              </a:rPr>
              <a:t>16 bis</a:t>
            </a:r>
            <a:r>
              <a:rPr lang="fr-BE" altLang="fr-FR" sz="2400">
                <a:solidFill>
                  <a:schemeClr val="tx2"/>
                </a:solidFill>
                <a:latin typeface="Arial Narrow" pitchFamily="34" charset="0"/>
              </a:rPr>
              <a:t> : Balancez tout d’un coup, alors qu’on peut « distiller » progressivement l</a:t>
            </a:r>
            <a:r>
              <a:rPr lang="fr-BE" altLang="fr-FR" sz="2400">
                <a:solidFill>
                  <a:srgbClr val="FF0000"/>
                </a:solidFill>
                <a:latin typeface="Arial Narrow" pitchFamily="34" charset="0"/>
              </a:rPr>
              <a:t>’image </a:t>
            </a:r>
            <a:r>
              <a:rPr lang="fr-BE" altLang="fr-FR" sz="2400">
                <a:latin typeface="Arial Narrow" pitchFamily="34" charset="0"/>
              </a:rPr>
              <a:t>ou le</a:t>
            </a:r>
            <a:r>
              <a:rPr lang="fr-BE" altLang="fr-FR" sz="2400">
                <a:solidFill>
                  <a:srgbClr val="FF0000"/>
                </a:solidFill>
                <a:latin typeface="Arial Narrow" pitchFamily="34" charset="0"/>
              </a:rPr>
              <a:t> graphique</a:t>
            </a:r>
            <a:endParaRPr lang="en-US" altLang="fr-FR" sz="2400">
              <a:solidFill>
                <a:srgbClr val="FF0000"/>
              </a:solidFill>
              <a:latin typeface="Arial Narrow" pitchFamily="34" charset="0"/>
            </a:endParaRPr>
          </a:p>
        </p:txBody>
      </p:sp>
    </p:spTree>
    <p:extLst>
      <p:ext uri="{BB962C8B-B14F-4D97-AF65-F5344CB8AC3E}">
        <p14:creationId xmlns:p14="http://schemas.microsoft.com/office/powerpoint/2010/main" val="1742218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1.38889E-6 4.53284E-6 L -0.00035 -0.12651 " pathEditMode="relative" rAng="0" ptsTypes="AA">
                                      <p:cBhvr>
                                        <p:cTn id="6" dur="2000" fill="hold"/>
                                        <p:tgtEl>
                                          <p:spTgt spid="183327"/>
                                        </p:tgtEl>
                                        <p:attrNameLst>
                                          <p:attrName>ppt_x</p:attrName>
                                          <p:attrName>ppt_y</p:attrName>
                                        </p:attrNameLst>
                                      </p:cBhvr>
                                      <p:rCtr x="-17" y="-633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4" presetClass="path" presetSubtype="0" accel="50000" decel="50000" fill="hold" grpId="0" nodeType="clickEffect">
                                  <p:stCondLst>
                                    <p:cond delay="0"/>
                                  </p:stCondLst>
                                  <p:childTnLst>
                                    <p:animMotion origin="layout" path="M -3.88889E-6 -1.66512E-6 L -3.88889E-6 -0.19912 " pathEditMode="relative" rAng="0" ptsTypes="AA">
                                      <p:cBhvr>
                                        <p:cTn id="10" dur="2000" fill="hold"/>
                                        <p:tgtEl>
                                          <p:spTgt spid="183316"/>
                                        </p:tgtEl>
                                        <p:attrNameLst>
                                          <p:attrName>ppt_x</p:attrName>
                                          <p:attrName>ppt_y</p:attrName>
                                        </p:attrNameLst>
                                      </p:cBhvr>
                                      <p:rCtr x="0" y="-9968"/>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00052 -0.0007 L -0.00052 -0.14755 " pathEditMode="relative" ptsTypes="AA">
                                      <p:cBhvr>
                                        <p:cTn id="14" dur="2000" fill="hold"/>
                                        <p:tgtEl>
                                          <p:spTgt spid="183319"/>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0.00052 -0.0007 L -0.00052 -0.18941 " pathEditMode="relative" ptsTypes="AA">
                                      <p:cBhvr>
                                        <p:cTn id="18" dur="2000" fill="hold"/>
                                        <p:tgtEl>
                                          <p:spTgt spid="183328"/>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0" nodeType="clickEffect">
                                  <p:stCondLst>
                                    <p:cond delay="0"/>
                                  </p:stCondLst>
                                  <p:childTnLst>
                                    <p:animMotion origin="layout" path="M -0.00052 -0.0007 L -0.00052 -0.29441 " pathEditMode="relative" ptsTypes="AA">
                                      <p:cBhvr>
                                        <p:cTn id="22" dur="2000" fill="hold"/>
                                        <p:tgtEl>
                                          <p:spTgt spid="183329"/>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grpId="0" nodeType="clickEffect">
                                  <p:stCondLst>
                                    <p:cond delay="0"/>
                                  </p:stCondLst>
                                  <p:childTnLst>
                                    <p:animMotion origin="layout" path="M -0.00052 -0.0007 L -0.00052 -0.26296 " pathEditMode="relative" ptsTypes="AA">
                                      <p:cBhvr>
                                        <p:cTn id="26" dur="2000" fill="hold"/>
                                        <p:tgtEl>
                                          <p:spTgt spid="183304"/>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grpId="0" nodeType="clickEffect">
                                  <p:stCondLst>
                                    <p:cond delay="0"/>
                                  </p:stCondLst>
                                  <p:childTnLst>
                                    <p:animMotion origin="layout" path="M -0.00052 -0.0007 L -0.00052 -0.40981 " pathEditMode="relative" ptsTypes="AA">
                                      <p:cBhvr>
                                        <p:cTn id="30" dur="2000" fill="hold"/>
                                        <p:tgtEl>
                                          <p:spTgt spid="183307"/>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grpId="0" nodeType="clickEffect">
                                  <p:stCondLst>
                                    <p:cond delay="0"/>
                                  </p:stCondLst>
                                  <p:childTnLst>
                                    <p:animMotion origin="layout" path="M -0.00052 -0.0007 L -0.00052 -0.50416 " pathEditMode="relative" ptsTypes="AA">
                                      <p:cBhvr>
                                        <p:cTn id="34" dur="2000" fill="hold"/>
                                        <p:tgtEl>
                                          <p:spTgt spid="183300"/>
                                        </p:tgtEl>
                                        <p:attrNameLst>
                                          <p:attrName>ppt_x</p:attrName>
                                          <p:attrName>ppt_y</p:attrName>
                                        </p:attrNameLst>
                                      </p:cBhvr>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grpId="0" nodeType="clickEffect">
                                  <p:stCondLst>
                                    <p:cond delay="0"/>
                                  </p:stCondLst>
                                  <p:childTnLst>
                                    <p:animMotion origin="layout" path="M -0.00035 -0.00046 L -0.00035 -0.49352 " pathEditMode="relative" ptsTypes="AA">
                                      <p:cBhvr>
                                        <p:cTn id="38" dur="2000" fill="hold"/>
                                        <p:tgtEl>
                                          <p:spTgt spid="183337"/>
                                        </p:tgtEl>
                                        <p:attrNameLst>
                                          <p:attrName>ppt_x</p:attrName>
                                          <p:attrName>ppt_y</p:attrName>
                                        </p:attrNameLst>
                                      </p:cBhvr>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33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33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33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33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331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33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33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330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33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330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33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33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33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33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33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33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330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335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33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833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33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33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332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833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33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8334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8337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8331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8333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833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8332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833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8335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8331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8330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332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8331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8329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8333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8330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336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8331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83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animBg="1"/>
      <p:bldP spid="183300" grpId="0" animBg="1"/>
      <p:bldP spid="183301" grpId="0" animBg="1"/>
      <p:bldP spid="183302" grpId="0" animBg="1"/>
      <p:bldP spid="183303" grpId="0" animBg="1"/>
      <p:bldP spid="183304" grpId="0" animBg="1"/>
      <p:bldP spid="183305" grpId="0" animBg="1"/>
      <p:bldP spid="183306" grpId="0" animBg="1"/>
      <p:bldP spid="183307" grpId="0" animBg="1"/>
      <p:bldP spid="183308" grpId="0" animBg="1"/>
      <p:bldP spid="183309" grpId="0" animBg="1"/>
      <p:bldP spid="183310" grpId="0" animBg="1"/>
      <p:bldP spid="183311" grpId="0" animBg="1"/>
      <p:bldP spid="183312" grpId="0" animBg="1"/>
      <p:bldP spid="183313" grpId="0" animBg="1"/>
      <p:bldP spid="183314" grpId="0" animBg="1"/>
      <p:bldP spid="183315" grpId="0" animBg="1"/>
      <p:bldP spid="183316" grpId="0" animBg="1"/>
      <p:bldP spid="183317" grpId="0" animBg="1"/>
      <p:bldP spid="183318" grpId="0" animBg="1"/>
      <p:bldP spid="183319" grpId="0" animBg="1"/>
      <p:bldP spid="183320" grpId="0" animBg="1"/>
      <p:bldP spid="183321" grpId="0" animBg="1"/>
      <p:bldP spid="183322" grpId="0" animBg="1"/>
      <p:bldP spid="183323" grpId="0" animBg="1"/>
      <p:bldP spid="183324" grpId="0" animBg="1"/>
      <p:bldP spid="183325" grpId="0" animBg="1"/>
      <p:bldP spid="183326" grpId="0" animBg="1"/>
      <p:bldP spid="183327" grpId="0" animBg="1"/>
      <p:bldP spid="183328" grpId="0" animBg="1"/>
      <p:bldP spid="183329" grpId="0" animBg="1"/>
      <p:bldP spid="183330" grpId="0" animBg="1"/>
      <p:bldP spid="183331" grpId="0" animBg="1"/>
      <p:bldP spid="183332" grpId="0" animBg="1"/>
      <p:bldP spid="183333" grpId="0" animBg="1"/>
      <p:bldP spid="183334" grpId="0" animBg="1"/>
      <p:bldP spid="183335" grpId="0" animBg="1"/>
      <p:bldP spid="183336" grpId="0" animBg="1"/>
      <p:bldP spid="183337" grpId="0" animBg="1"/>
      <p:bldP spid="183338" grpId="0" animBg="1"/>
      <p:bldP spid="183339" grpId="0" animBg="1"/>
      <p:bldP spid="183340" grpId="0" animBg="1"/>
      <p:bldP spid="183356" grpId="0" animBg="1"/>
      <p:bldP spid="183357" grpId="0" animBg="1"/>
      <p:bldP spid="183358" grpId="0" animBg="1"/>
      <p:bldP spid="183359" grpId="0" animBg="1"/>
      <p:bldP spid="183360" grpId="0" animBg="1"/>
      <p:bldP spid="183361" grpId="0" animBg="1"/>
      <p:bldP spid="183362" grpId="0" animBg="1"/>
      <p:bldP spid="183363" grpId="0" animBg="1"/>
      <p:bldP spid="183372" grpId="0" animBg="1"/>
      <p:bldP spid="18337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0FDC7086-4E00-4C7C-A82B-23BDF9A1E544}" type="slidenum">
              <a:rPr lang="fr-FR" altLang="fr-FR" sz="1800" smtClean="0"/>
              <a:pPr eaLnBrk="1" hangingPunct="1">
                <a:spcBef>
                  <a:spcPct val="0"/>
                </a:spcBef>
                <a:buFontTx/>
                <a:buNone/>
              </a:pPr>
              <a:t>145</a:t>
            </a:fld>
            <a:endParaRPr lang="fr-FR" altLang="fr-FR" sz="1800" smtClean="0"/>
          </a:p>
        </p:txBody>
      </p:sp>
      <p:sp>
        <p:nvSpPr>
          <p:cNvPr id="34819" name="Rectangle 2"/>
          <p:cNvSpPr>
            <a:spLocks noGrp="1" noChangeArrowheads="1"/>
          </p:cNvSpPr>
          <p:nvPr>
            <p:ph type="title"/>
          </p:nvPr>
        </p:nvSpPr>
        <p:spPr>
          <a:xfrm>
            <a:off x="250825" y="115888"/>
            <a:ext cx="8353425" cy="649287"/>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17 : Privez l’auditoire du plaisir de la découverte  </a:t>
            </a:r>
            <a:endParaRPr lang="fr-FR" altLang="fr-FR" sz="2800" smtClean="0">
              <a:latin typeface="Arial Narrow" pitchFamily="34" charset="0"/>
            </a:endParaRPr>
          </a:p>
        </p:txBody>
      </p:sp>
      <p:pic>
        <p:nvPicPr>
          <p:cNvPr id="34820" name="Picture 3" descr="Hiéroglyphe Cléopatre ble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3850" y="2500313"/>
            <a:ext cx="8496300" cy="236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Line 4"/>
          <p:cNvSpPr>
            <a:spLocks noChangeShapeType="1"/>
          </p:cNvSpPr>
          <p:nvPr/>
        </p:nvSpPr>
        <p:spPr bwMode="auto">
          <a:xfrm flipV="1">
            <a:off x="611188" y="3330575"/>
            <a:ext cx="936625" cy="16097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2" name="Line 5"/>
          <p:cNvSpPr>
            <a:spLocks noChangeShapeType="1"/>
          </p:cNvSpPr>
          <p:nvPr/>
        </p:nvSpPr>
        <p:spPr bwMode="auto">
          <a:xfrm flipV="1">
            <a:off x="1187450" y="4292600"/>
            <a:ext cx="360363" cy="10810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3" name="Line 6"/>
          <p:cNvSpPr>
            <a:spLocks noChangeShapeType="1"/>
          </p:cNvSpPr>
          <p:nvPr/>
        </p:nvSpPr>
        <p:spPr bwMode="auto">
          <a:xfrm flipH="1">
            <a:off x="3421063" y="2466975"/>
            <a:ext cx="287337"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4" name="Line 7"/>
          <p:cNvSpPr>
            <a:spLocks noChangeShapeType="1"/>
          </p:cNvSpPr>
          <p:nvPr/>
        </p:nvSpPr>
        <p:spPr bwMode="auto">
          <a:xfrm flipH="1">
            <a:off x="5148263" y="2322513"/>
            <a:ext cx="1223962" cy="6492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5" name="Line 8"/>
          <p:cNvSpPr>
            <a:spLocks noChangeShapeType="1"/>
          </p:cNvSpPr>
          <p:nvPr/>
        </p:nvSpPr>
        <p:spPr bwMode="auto">
          <a:xfrm flipV="1">
            <a:off x="5795963" y="3330575"/>
            <a:ext cx="576262" cy="17541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6" name="Line 9"/>
          <p:cNvSpPr>
            <a:spLocks noChangeShapeType="1"/>
          </p:cNvSpPr>
          <p:nvPr/>
        </p:nvSpPr>
        <p:spPr bwMode="auto">
          <a:xfrm>
            <a:off x="6445250" y="2322513"/>
            <a:ext cx="576263"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27" name="Text Box 10"/>
          <p:cNvSpPr txBox="1">
            <a:spLocks noChangeArrowheads="1"/>
          </p:cNvSpPr>
          <p:nvPr/>
        </p:nvSpPr>
        <p:spPr bwMode="auto">
          <a:xfrm>
            <a:off x="395288" y="5084763"/>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C</a:t>
            </a:r>
            <a:endParaRPr lang="fr-FR" altLang="fr-FR" sz="2400" b="1"/>
          </a:p>
        </p:txBody>
      </p:sp>
      <p:sp>
        <p:nvSpPr>
          <p:cNvPr id="34828" name="Text Box 11"/>
          <p:cNvSpPr txBox="1">
            <a:spLocks noChangeArrowheads="1"/>
          </p:cNvSpPr>
          <p:nvPr/>
        </p:nvSpPr>
        <p:spPr bwMode="auto">
          <a:xfrm>
            <a:off x="6084888" y="1963738"/>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A</a:t>
            </a:r>
            <a:endParaRPr lang="fr-FR" altLang="fr-FR" sz="2400" b="1"/>
          </a:p>
        </p:txBody>
      </p:sp>
      <p:sp>
        <p:nvSpPr>
          <p:cNvPr id="34829" name="Text Box 12"/>
          <p:cNvSpPr txBox="1">
            <a:spLocks noChangeArrowheads="1"/>
          </p:cNvSpPr>
          <p:nvPr/>
        </p:nvSpPr>
        <p:spPr bwMode="auto">
          <a:xfrm>
            <a:off x="3563938" y="2035175"/>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b="1"/>
              <a:t>O</a:t>
            </a:r>
            <a:endParaRPr lang="fr-FR" altLang="fr-FR" sz="2400" b="1"/>
          </a:p>
        </p:txBody>
      </p:sp>
      <p:sp>
        <p:nvSpPr>
          <p:cNvPr id="34830" name="Text Box 13"/>
          <p:cNvSpPr txBox="1">
            <a:spLocks noChangeArrowheads="1"/>
          </p:cNvSpPr>
          <p:nvPr/>
        </p:nvSpPr>
        <p:spPr bwMode="auto">
          <a:xfrm>
            <a:off x="5580063" y="50847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T</a:t>
            </a:r>
            <a:endParaRPr lang="fr-FR" altLang="fr-FR" sz="2400" b="1"/>
          </a:p>
        </p:txBody>
      </p:sp>
      <p:sp>
        <p:nvSpPr>
          <p:cNvPr id="34831" name="Text Box 14"/>
          <p:cNvSpPr txBox="1">
            <a:spLocks noChangeArrowheads="1"/>
          </p:cNvSpPr>
          <p:nvPr/>
        </p:nvSpPr>
        <p:spPr bwMode="auto">
          <a:xfrm>
            <a:off x="900113" y="5203825"/>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b="1"/>
              <a:t>L</a:t>
            </a:r>
            <a:endParaRPr lang="fr-FR" altLang="fr-FR" sz="2400" b="1"/>
          </a:p>
        </p:txBody>
      </p:sp>
      <p:sp>
        <p:nvSpPr>
          <p:cNvPr id="34832" name="Text Box 15"/>
          <p:cNvSpPr txBox="1">
            <a:spLocks noChangeArrowheads="1"/>
          </p:cNvSpPr>
          <p:nvPr/>
        </p:nvSpPr>
        <p:spPr bwMode="auto">
          <a:xfrm>
            <a:off x="395288" y="1268413"/>
            <a:ext cx="728503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chemeClr val="tx2"/>
                </a:solidFill>
                <a:latin typeface="Arial Narrow" pitchFamily="34" charset="0"/>
              </a:rPr>
              <a:t>« Voici le cartouche en hiéroglyphe d’une célébrité de l’époque.</a:t>
            </a:r>
          </a:p>
          <a:p>
            <a:pPr eaLnBrk="1" hangingPunct="1">
              <a:spcBef>
                <a:spcPct val="0"/>
              </a:spcBef>
              <a:buFontTx/>
              <a:buNone/>
            </a:pPr>
            <a:r>
              <a:rPr lang="fr-BE" altLang="fr-FR" sz="2400">
                <a:solidFill>
                  <a:schemeClr val="tx2"/>
                </a:solidFill>
                <a:latin typeface="Arial Narrow" pitchFamily="34" charset="0"/>
              </a:rPr>
              <a:t>Pouvez-vous deviner laquelle ? » :</a:t>
            </a:r>
            <a:endParaRPr lang="fr-FR" altLang="fr-FR" sz="2400">
              <a:solidFill>
                <a:schemeClr val="tx2"/>
              </a:solidFill>
              <a:latin typeface="Arial Narrow" pitchFamily="34" charset="0"/>
            </a:endParaRPr>
          </a:p>
        </p:txBody>
      </p:sp>
      <p:sp>
        <p:nvSpPr>
          <p:cNvPr id="34833" name="Rectangle 17"/>
          <p:cNvSpPr>
            <a:spLocks noChangeArrowheads="1"/>
          </p:cNvSpPr>
          <p:nvPr/>
        </p:nvSpPr>
        <p:spPr bwMode="auto">
          <a:xfrm>
            <a:off x="250825" y="1125538"/>
            <a:ext cx="8713788" cy="45370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4834" name="Rectangle 18"/>
          <p:cNvSpPr>
            <a:spLocks noChangeArrowheads="1"/>
          </p:cNvSpPr>
          <p:nvPr/>
        </p:nvSpPr>
        <p:spPr bwMode="auto">
          <a:xfrm>
            <a:off x="2411413" y="5084763"/>
            <a:ext cx="369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E</a:t>
            </a:r>
            <a:endParaRPr lang="fr-FR" altLang="fr-FR" sz="2400"/>
          </a:p>
        </p:txBody>
      </p:sp>
      <p:sp>
        <p:nvSpPr>
          <p:cNvPr id="34835" name="Line 19"/>
          <p:cNvSpPr>
            <a:spLocks noChangeShapeType="1"/>
          </p:cNvSpPr>
          <p:nvPr/>
        </p:nvSpPr>
        <p:spPr bwMode="auto">
          <a:xfrm flipV="1">
            <a:off x="2627313" y="3860800"/>
            <a:ext cx="7302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36" name="Rectangle 20"/>
          <p:cNvSpPr>
            <a:spLocks noChangeArrowheads="1"/>
          </p:cNvSpPr>
          <p:nvPr/>
        </p:nvSpPr>
        <p:spPr bwMode="auto">
          <a:xfrm>
            <a:off x="3995738" y="4940300"/>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P</a:t>
            </a:r>
            <a:endParaRPr lang="fr-FR" altLang="fr-FR" sz="2400"/>
          </a:p>
        </p:txBody>
      </p:sp>
      <p:sp>
        <p:nvSpPr>
          <p:cNvPr id="34837" name="Line 21"/>
          <p:cNvSpPr>
            <a:spLocks noChangeShapeType="1"/>
          </p:cNvSpPr>
          <p:nvPr/>
        </p:nvSpPr>
        <p:spPr bwMode="auto">
          <a:xfrm flipV="1">
            <a:off x="4211638" y="3789363"/>
            <a:ext cx="1587" cy="11509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4838" name="Rectangle 22"/>
          <p:cNvSpPr>
            <a:spLocks noChangeArrowheads="1"/>
          </p:cNvSpPr>
          <p:nvPr/>
        </p:nvSpPr>
        <p:spPr bwMode="auto">
          <a:xfrm>
            <a:off x="6516688" y="48688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R</a:t>
            </a:r>
            <a:endParaRPr lang="fr-FR" altLang="fr-FR" sz="2400"/>
          </a:p>
        </p:txBody>
      </p:sp>
      <p:sp>
        <p:nvSpPr>
          <p:cNvPr id="34839" name="Line 23"/>
          <p:cNvSpPr>
            <a:spLocks noChangeShapeType="1"/>
          </p:cNvSpPr>
          <p:nvPr/>
        </p:nvSpPr>
        <p:spPr bwMode="auto">
          <a:xfrm flipH="1" flipV="1">
            <a:off x="6373813" y="4005263"/>
            <a:ext cx="358775" cy="9350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Tree>
    <p:extLst>
      <p:ext uri="{BB962C8B-B14F-4D97-AF65-F5344CB8AC3E}">
        <p14:creationId xmlns:p14="http://schemas.microsoft.com/office/powerpoint/2010/main" val="334100427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4"/>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30813590-0450-4218-B144-35324758B32E}" type="slidenum">
              <a:rPr lang="fr-FR" altLang="fr-FR" sz="1800" smtClean="0"/>
              <a:pPr eaLnBrk="1" hangingPunct="1">
                <a:spcBef>
                  <a:spcPct val="0"/>
                </a:spcBef>
                <a:buFontTx/>
                <a:buNone/>
              </a:pPr>
              <a:t>146</a:t>
            </a:fld>
            <a:endParaRPr lang="fr-FR" altLang="fr-FR" sz="1800" smtClean="0"/>
          </a:p>
        </p:txBody>
      </p:sp>
      <p:sp>
        <p:nvSpPr>
          <p:cNvPr id="35843" name="Rectangle 2"/>
          <p:cNvSpPr>
            <a:spLocks noGrp="1" noChangeArrowheads="1"/>
          </p:cNvSpPr>
          <p:nvPr>
            <p:ph type="title"/>
          </p:nvPr>
        </p:nvSpPr>
        <p:spPr>
          <a:xfrm>
            <a:off x="179388" y="188913"/>
            <a:ext cx="8713787" cy="503237"/>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17 : Privez l’auditoire du plaisir de la découverte </a:t>
            </a:r>
            <a:endParaRPr lang="fr-FR" altLang="fr-FR" sz="2800" smtClean="0">
              <a:latin typeface="Arial Narrow" pitchFamily="34" charset="0"/>
            </a:endParaRPr>
          </a:p>
        </p:txBody>
      </p:sp>
      <p:pic>
        <p:nvPicPr>
          <p:cNvPr id="35844" name="Picture 4" descr="Hiéroglyphe Cléopatre ble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23850" y="2860675"/>
            <a:ext cx="8496300" cy="236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7" name="Line 7"/>
          <p:cNvSpPr>
            <a:spLocks noChangeShapeType="1"/>
          </p:cNvSpPr>
          <p:nvPr/>
        </p:nvSpPr>
        <p:spPr bwMode="auto">
          <a:xfrm flipH="1">
            <a:off x="1547813" y="3043238"/>
            <a:ext cx="720725" cy="6477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5369" name="Line 9"/>
          <p:cNvSpPr>
            <a:spLocks noChangeShapeType="1"/>
          </p:cNvSpPr>
          <p:nvPr/>
        </p:nvSpPr>
        <p:spPr bwMode="auto">
          <a:xfrm flipV="1">
            <a:off x="1187450" y="4652963"/>
            <a:ext cx="360363" cy="10810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5371" name="Line 11"/>
          <p:cNvSpPr>
            <a:spLocks noChangeShapeType="1"/>
          </p:cNvSpPr>
          <p:nvPr/>
        </p:nvSpPr>
        <p:spPr bwMode="auto">
          <a:xfrm flipH="1">
            <a:off x="3421063" y="2827338"/>
            <a:ext cx="287337"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5372" name="Line 12"/>
          <p:cNvSpPr>
            <a:spLocks noChangeShapeType="1"/>
          </p:cNvSpPr>
          <p:nvPr/>
        </p:nvSpPr>
        <p:spPr bwMode="auto">
          <a:xfrm flipH="1">
            <a:off x="5148263" y="2682875"/>
            <a:ext cx="1223962" cy="6492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5374" name="Line 14"/>
          <p:cNvSpPr>
            <a:spLocks noChangeShapeType="1"/>
          </p:cNvSpPr>
          <p:nvPr/>
        </p:nvSpPr>
        <p:spPr bwMode="auto">
          <a:xfrm flipH="1" flipV="1">
            <a:off x="6372225" y="3690938"/>
            <a:ext cx="1368425" cy="18732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5375" name="Line 15"/>
          <p:cNvSpPr>
            <a:spLocks noChangeShapeType="1"/>
          </p:cNvSpPr>
          <p:nvPr/>
        </p:nvSpPr>
        <p:spPr bwMode="auto">
          <a:xfrm>
            <a:off x="6445250" y="2682875"/>
            <a:ext cx="576263"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35851" name="Text Box 16"/>
          <p:cNvSpPr txBox="1">
            <a:spLocks noChangeArrowheads="1"/>
          </p:cNvSpPr>
          <p:nvPr/>
        </p:nvSpPr>
        <p:spPr bwMode="auto">
          <a:xfrm>
            <a:off x="2032000" y="270351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C</a:t>
            </a:r>
            <a:endParaRPr lang="fr-FR" altLang="fr-FR" sz="2400" b="1"/>
          </a:p>
        </p:txBody>
      </p:sp>
      <p:sp>
        <p:nvSpPr>
          <p:cNvPr id="35852" name="Text Box 17"/>
          <p:cNvSpPr txBox="1">
            <a:spLocks noChangeArrowheads="1"/>
          </p:cNvSpPr>
          <p:nvPr/>
        </p:nvSpPr>
        <p:spPr bwMode="auto">
          <a:xfrm>
            <a:off x="6084888" y="23241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A</a:t>
            </a:r>
            <a:endParaRPr lang="fr-FR" altLang="fr-FR" sz="2400" b="1"/>
          </a:p>
        </p:txBody>
      </p:sp>
      <p:sp>
        <p:nvSpPr>
          <p:cNvPr id="35853" name="Text Box 18"/>
          <p:cNvSpPr txBox="1">
            <a:spLocks noChangeArrowheads="1"/>
          </p:cNvSpPr>
          <p:nvPr/>
        </p:nvSpPr>
        <p:spPr bwMode="auto">
          <a:xfrm>
            <a:off x="3563938" y="239553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b="1"/>
              <a:t>O</a:t>
            </a:r>
            <a:endParaRPr lang="fr-FR" altLang="fr-FR" sz="2400" b="1"/>
          </a:p>
        </p:txBody>
      </p:sp>
      <p:sp>
        <p:nvSpPr>
          <p:cNvPr id="35854" name="Text Box 19"/>
          <p:cNvSpPr txBox="1">
            <a:spLocks noChangeArrowheads="1"/>
          </p:cNvSpPr>
          <p:nvPr/>
        </p:nvSpPr>
        <p:spPr bwMode="auto">
          <a:xfrm>
            <a:off x="7813675" y="549116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t>T</a:t>
            </a:r>
            <a:endParaRPr lang="fr-FR" altLang="fr-FR" sz="2400" b="1"/>
          </a:p>
        </p:txBody>
      </p:sp>
      <p:sp>
        <p:nvSpPr>
          <p:cNvPr id="35855" name="Text Box 21"/>
          <p:cNvSpPr txBox="1">
            <a:spLocks noChangeArrowheads="1"/>
          </p:cNvSpPr>
          <p:nvPr/>
        </p:nvSpPr>
        <p:spPr bwMode="auto">
          <a:xfrm>
            <a:off x="900113" y="5564188"/>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BE" altLang="fr-FR" sz="2400" b="1"/>
              <a:t>L</a:t>
            </a:r>
            <a:endParaRPr lang="fr-FR" altLang="fr-FR" sz="2400" b="1"/>
          </a:p>
        </p:txBody>
      </p:sp>
      <p:sp>
        <p:nvSpPr>
          <p:cNvPr id="35856" name="Text Box 22"/>
          <p:cNvSpPr txBox="1">
            <a:spLocks noChangeArrowheads="1"/>
          </p:cNvSpPr>
          <p:nvPr/>
        </p:nvSpPr>
        <p:spPr bwMode="auto">
          <a:xfrm>
            <a:off x="465138" y="1603375"/>
            <a:ext cx="828516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chemeClr val="tx2"/>
                </a:solidFill>
                <a:latin typeface="Arial Narrow" pitchFamily="34" charset="0"/>
              </a:rPr>
              <a:t>« Voici le cartouche en hiéroglyphe d’une personne célèbre de l’époque.</a:t>
            </a:r>
          </a:p>
          <a:p>
            <a:pPr eaLnBrk="1" hangingPunct="1">
              <a:spcBef>
                <a:spcPct val="0"/>
              </a:spcBef>
              <a:buFontTx/>
              <a:buNone/>
            </a:pPr>
            <a:r>
              <a:rPr lang="fr-BE" altLang="fr-FR" sz="2400">
                <a:solidFill>
                  <a:schemeClr val="tx2"/>
                </a:solidFill>
                <a:latin typeface="Arial Narrow" pitchFamily="34" charset="0"/>
              </a:rPr>
              <a:t>Pouvez-vous deviner laquelle ? » :</a:t>
            </a:r>
            <a:endParaRPr lang="fr-FR" altLang="fr-FR" sz="2400">
              <a:solidFill>
                <a:schemeClr val="tx2"/>
              </a:solidFill>
              <a:latin typeface="Arial Narrow" pitchFamily="34" charset="0"/>
            </a:endParaRPr>
          </a:p>
        </p:txBody>
      </p:sp>
      <p:sp>
        <p:nvSpPr>
          <p:cNvPr id="35857" name="Text Box 23"/>
          <p:cNvSpPr txBox="1">
            <a:spLocks noChangeArrowheads="1"/>
          </p:cNvSpPr>
          <p:nvPr/>
        </p:nvSpPr>
        <p:spPr bwMode="auto">
          <a:xfrm>
            <a:off x="592138" y="857250"/>
            <a:ext cx="41132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Exemple : Vous êtes Champollion :</a:t>
            </a:r>
            <a:endParaRPr lang="fr-FR" altLang="fr-FR" sz="2400">
              <a:latin typeface="Arial Narrow" pitchFamily="34" charset="0"/>
            </a:endParaRPr>
          </a:p>
        </p:txBody>
      </p:sp>
      <p:sp>
        <p:nvSpPr>
          <p:cNvPr id="35858" name="Rectangle 24"/>
          <p:cNvSpPr>
            <a:spLocks noChangeArrowheads="1"/>
          </p:cNvSpPr>
          <p:nvPr/>
        </p:nvSpPr>
        <p:spPr bwMode="auto">
          <a:xfrm>
            <a:off x="250825" y="1484313"/>
            <a:ext cx="8713788" cy="45370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Tree>
    <p:extLst>
      <p:ext uri="{BB962C8B-B14F-4D97-AF65-F5344CB8AC3E}">
        <p14:creationId xmlns:p14="http://schemas.microsoft.com/office/powerpoint/2010/main" val="641640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69" grpId="0" animBg="1"/>
      <p:bldP spid="15371" grpId="0" animBg="1"/>
      <p:bldP spid="15372" grpId="0" animBg="1"/>
      <p:bldP spid="15374" grpId="0" animBg="1"/>
      <p:bldP spid="1537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5"/>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0E828FF2-BC95-4D31-96A5-C18CD043D1F9}" type="slidenum">
              <a:rPr lang="fr-FR" altLang="fr-FR" sz="1800" smtClean="0"/>
              <a:pPr eaLnBrk="1" hangingPunct="1">
                <a:spcBef>
                  <a:spcPct val="0"/>
                </a:spcBef>
                <a:buFontTx/>
                <a:buNone/>
              </a:pPr>
              <a:t>147</a:t>
            </a:fld>
            <a:endParaRPr lang="fr-FR" altLang="fr-FR" sz="1800" smtClean="0"/>
          </a:p>
        </p:txBody>
      </p:sp>
      <p:sp>
        <p:nvSpPr>
          <p:cNvPr id="36867" name="Rectangle 2"/>
          <p:cNvSpPr>
            <a:spLocks noGrp="1" noChangeArrowheads="1"/>
          </p:cNvSpPr>
          <p:nvPr>
            <p:ph type="title"/>
          </p:nvPr>
        </p:nvSpPr>
        <p:spPr>
          <a:xfrm>
            <a:off x="755650" y="188913"/>
            <a:ext cx="7416800" cy="863600"/>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a:t>
            </a:r>
            <a:r>
              <a:rPr lang="fr-BE" altLang="fr-FR" sz="2800" b="1" smtClean="0">
                <a:latin typeface="Arial Narrow" pitchFamily="34" charset="0"/>
              </a:rPr>
              <a:t>18</a:t>
            </a:r>
            <a:r>
              <a:rPr lang="fr-BE" altLang="fr-FR" sz="2800" smtClean="0">
                <a:latin typeface="Arial Narrow" pitchFamily="34" charset="0"/>
              </a:rPr>
              <a:t> : Forcez à prendre des notes </a:t>
            </a:r>
            <a:br>
              <a:rPr lang="fr-BE" altLang="fr-FR" sz="2800" smtClean="0">
                <a:latin typeface="Arial Narrow" pitchFamily="34" charset="0"/>
              </a:rPr>
            </a:br>
            <a:r>
              <a:rPr lang="fr-BE" altLang="fr-FR" sz="2800" smtClean="0">
                <a:latin typeface="Arial Narrow" pitchFamily="34" charset="0"/>
              </a:rPr>
              <a:t>alors qu’on peut donner une version papier !</a:t>
            </a:r>
            <a:endParaRPr lang="fr-FR" altLang="fr-FR" sz="2800" smtClean="0">
              <a:latin typeface="Arial Narrow" pitchFamily="34" charset="0"/>
            </a:endParaRPr>
          </a:p>
        </p:txBody>
      </p:sp>
      <p:pic>
        <p:nvPicPr>
          <p:cNvPr id="36868" name="Picture 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71550" y="1428750"/>
            <a:ext cx="3241675" cy="2432050"/>
          </a:xfrm>
          <a:noFill/>
          <a:ln cap="flat" algn="ctr">
            <a:solidFill>
              <a:schemeClr val="tx1"/>
            </a:solidFill>
            <a:miter lim="800000"/>
            <a:headEnd/>
            <a:tailEnd/>
          </a:ln>
        </p:spPr>
      </p:pic>
      <p:pic>
        <p:nvPicPr>
          <p:cNvPr id="36869" name="Picture 6"/>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971550" y="4094163"/>
            <a:ext cx="3240088" cy="2430462"/>
          </a:xfrm>
          <a:noFill/>
          <a:ln cap="flat" algn="ctr">
            <a:solidFill>
              <a:schemeClr val="tx1"/>
            </a:solidFill>
            <a:miter lim="800000"/>
            <a:headEnd/>
            <a:tailEnd/>
          </a:ln>
        </p:spPr>
      </p:pic>
      <p:sp>
        <p:nvSpPr>
          <p:cNvPr id="36870" name="Line 8"/>
          <p:cNvSpPr>
            <a:spLocks noChangeShapeType="1"/>
          </p:cNvSpPr>
          <p:nvPr/>
        </p:nvSpPr>
        <p:spPr bwMode="auto">
          <a:xfrm>
            <a:off x="4500563" y="1628775"/>
            <a:ext cx="2663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1" name="Line 9"/>
          <p:cNvSpPr>
            <a:spLocks noChangeShapeType="1"/>
          </p:cNvSpPr>
          <p:nvPr/>
        </p:nvSpPr>
        <p:spPr bwMode="auto">
          <a:xfrm>
            <a:off x="4500563" y="2276475"/>
            <a:ext cx="2735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2" name="Line 10"/>
          <p:cNvSpPr>
            <a:spLocks noChangeShapeType="1"/>
          </p:cNvSpPr>
          <p:nvPr/>
        </p:nvSpPr>
        <p:spPr bwMode="auto">
          <a:xfrm flipV="1">
            <a:off x="4427538" y="2997200"/>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3" name="Line 11"/>
          <p:cNvSpPr>
            <a:spLocks noChangeShapeType="1"/>
          </p:cNvSpPr>
          <p:nvPr/>
        </p:nvSpPr>
        <p:spPr bwMode="auto">
          <a:xfrm>
            <a:off x="4500563" y="5589588"/>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4" name="Line 12"/>
          <p:cNvSpPr>
            <a:spLocks noChangeShapeType="1"/>
          </p:cNvSpPr>
          <p:nvPr/>
        </p:nvSpPr>
        <p:spPr bwMode="auto">
          <a:xfrm>
            <a:off x="4500563" y="4941888"/>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5" name="Line 13"/>
          <p:cNvSpPr>
            <a:spLocks noChangeShapeType="1"/>
          </p:cNvSpPr>
          <p:nvPr/>
        </p:nvSpPr>
        <p:spPr bwMode="auto">
          <a:xfrm>
            <a:off x="4500563" y="4292600"/>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6" name="Line 14"/>
          <p:cNvSpPr>
            <a:spLocks noChangeShapeType="1"/>
          </p:cNvSpPr>
          <p:nvPr/>
        </p:nvSpPr>
        <p:spPr bwMode="auto">
          <a:xfrm flipH="1">
            <a:off x="6227763" y="1125538"/>
            <a:ext cx="288925" cy="431800"/>
          </a:xfrm>
          <a:prstGeom prst="line">
            <a:avLst/>
          </a:prstGeom>
          <a:noFill/>
          <a:ln w="476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36877" name="Rectangle 15"/>
          <p:cNvSpPr>
            <a:spLocks noChangeArrowheads="1"/>
          </p:cNvSpPr>
          <p:nvPr/>
        </p:nvSpPr>
        <p:spPr bwMode="auto">
          <a:xfrm>
            <a:off x="827088" y="1268413"/>
            <a:ext cx="6840537" cy="5400675"/>
          </a:xfrm>
          <a:prstGeom prst="rect">
            <a:avLst/>
          </a:prstGeom>
          <a:noFill/>
          <a:ln w="412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Tree>
    <p:extLst>
      <p:ext uri="{BB962C8B-B14F-4D97-AF65-F5344CB8AC3E}">
        <p14:creationId xmlns:p14="http://schemas.microsoft.com/office/powerpoint/2010/main" val="61305446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D9894908-DE34-47F4-895C-86AAA4450115}" type="slidenum">
              <a:rPr lang="fr-FR" altLang="fr-FR" sz="1800" smtClean="0"/>
              <a:pPr eaLnBrk="1" hangingPunct="1">
                <a:spcBef>
                  <a:spcPct val="0"/>
                </a:spcBef>
                <a:buFontTx/>
                <a:buNone/>
              </a:pPr>
              <a:t>148</a:t>
            </a:fld>
            <a:endParaRPr lang="fr-FR" altLang="fr-FR" sz="1800" smtClean="0"/>
          </a:p>
        </p:txBody>
      </p:sp>
      <p:sp>
        <p:nvSpPr>
          <p:cNvPr id="37891" name="Rectangle 2"/>
          <p:cNvSpPr>
            <a:spLocks noGrp="1" noChangeArrowheads="1"/>
          </p:cNvSpPr>
          <p:nvPr>
            <p:ph type="title"/>
          </p:nvPr>
        </p:nvSpPr>
        <p:spPr>
          <a:xfrm>
            <a:off x="685800" y="609600"/>
            <a:ext cx="7772400" cy="587375"/>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19 : Débordez du temps prévu</a:t>
            </a:r>
            <a:endParaRPr lang="fr-FR" altLang="fr-FR" sz="2800" smtClean="0">
              <a:latin typeface="Arial Narrow" pitchFamily="34" charset="0"/>
            </a:endParaRPr>
          </a:p>
        </p:txBody>
      </p:sp>
      <p:sp>
        <p:nvSpPr>
          <p:cNvPr id="26627" name="Text Box 3">
            <a:hlinkClick r:id="" action="ppaction://noaction">
              <a:snd r:embed="rId3" name="drumroll.wav"/>
            </a:hlinkClick>
          </p:cNvPr>
          <p:cNvSpPr txBox="1">
            <a:spLocks noChangeArrowheads="1"/>
          </p:cNvSpPr>
          <p:nvPr/>
        </p:nvSpPr>
        <p:spPr bwMode="auto">
          <a:xfrm>
            <a:off x="5916613" y="1989138"/>
            <a:ext cx="2452687" cy="8302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Le temps est écoulé</a:t>
            </a:r>
          </a:p>
          <a:p>
            <a:pPr eaLnBrk="1" hangingPunct="1">
              <a:spcBef>
                <a:spcPct val="0"/>
              </a:spcBef>
              <a:buFontTx/>
              <a:buNone/>
            </a:pPr>
            <a:r>
              <a:rPr lang="fr-BE" altLang="fr-FR" sz="2400">
                <a:latin typeface="Arial Narrow" pitchFamily="34" charset="0"/>
              </a:rPr>
              <a:t>depuis 10 minutes ! </a:t>
            </a:r>
          </a:p>
        </p:txBody>
      </p:sp>
      <p:pic>
        <p:nvPicPr>
          <p:cNvPr id="37893" name="Picture 4" descr="Chronome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2205038"/>
            <a:ext cx="27543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AutoShape 5"/>
          <p:cNvSpPr>
            <a:spLocks noChangeArrowheads="1"/>
          </p:cNvSpPr>
          <p:nvPr/>
        </p:nvSpPr>
        <p:spPr bwMode="auto">
          <a:xfrm rot="-8729763">
            <a:off x="4284663" y="3429000"/>
            <a:ext cx="1152525" cy="1152525"/>
          </a:xfrm>
          <a:prstGeom prst="triangle">
            <a:avLst>
              <a:gd name="adj" fmla="val 50000"/>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37895" name="Line 6"/>
          <p:cNvSpPr>
            <a:spLocks noChangeShapeType="1"/>
          </p:cNvSpPr>
          <p:nvPr/>
        </p:nvSpPr>
        <p:spPr bwMode="auto">
          <a:xfrm flipH="1">
            <a:off x="5364163" y="2636838"/>
            <a:ext cx="504825" cy="7191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Tree>
    <p:extLst>
      <p:ext uri="{BB962C8B-B14F-4D97-AF65-F5344CB8AC3E}">
        <p14:creationId xmlns:p14="http://schemas.microsoft.com/office/powerpoint/2010/main" val="3614835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E8CF6A1A-1FBC-47AC-861C-D6AF3B7784D6}" type="slidenum">
              <a:rPr lang="fr-FR" altLang="fr-FR" sz="1800" smtClean="0"/>
              <a:pPr eaLnBrk="1" hangingPunct="1">
                <a:spcBef>
                  <a:spcPct val="0"/>
                </a:spcBef>
                <a:buFontTx/>
                <a:buNone/>
              </a:pPr>
              <a:t>149</a:t>
            </a:fld>
            <a:endParaRPr lang="fr-FR" altLang="fr-FR" sz="1800" smtClean="0"/>
          </a:p>
        </p:txBody>
      </p:sp>
      <p:sp>
        <p:nvSpPr>
          <p:cNvPr id="38915" name="Rectangle 2"/>
          <p:cNvSpPr>
            <a:spLocks noGrp="1" noChangeArrowheads="1"/>
          </p:cNvSpPr>
          <p:nvPr>
            <p:ph type="title"/>
          </p:nvPr>
        </p:nvSpPr>
        <p:spPr>
          <a:xfrm>
            <a:off x="539750" y="549275"/>
            <a:ext cx="7993063" cy="935038"/>
          </a:xfrm>
          <a:solidFill>
            <a:srgbClr val="FFFFCC"/>
          </a:solidFill>
          <a:ln>
            <a:solidFill>
              <a:schemeClr val="tx1"/>
            </a:solidFill>
            <a:miter lim="800000"/>
            <a:headEnd/>
            <a:tailEnd/>
          </a:ln>
        </p:spPr>
        <p:txBody>
          <a:bodyPr/>
          <a:lstStyle/>
          <a:p>
            <a:pPr eaLnBrk="1" hangingPunct="1"/>
            <a:r>
              <a:rPr lang="fr-BE" altLang="fr-FR" sz="2400" smtClean="0">
                <a:latin typeface="Arial Narrow" pitchFamily="34" charset="0"/>
              </a:rPr>
              <a:t>Salopage 20 : Pensez que vous êtes parfait et inaméliorable.</a:t>
            </a:r>
            <a:br>
              <a:rPr lang="fr-BE" altLang="fr-FR" sz="2400" smtClean="0">
                <a:latin typeface="Arial Narrow" pitchFamily="34" charset="0"/>
              </a:rPr>
            </a:br>
            <a:r>
              <a:rPr lang="fr-BE" altLang="fr-FR" sz="2400" smtClean="0">
                <a:latin typeface="Arial Narrow" pitchFamily="34" charset="0"/>
              </a:rPr>
              <a:t>Ne donnez pas le moyen de vous contacter !</a:t>
            </a:r>
            <a:endParaRPr lang="fr-BE" altLang="fr-FR" sz="4000" smtClean="0">
              <a:latin typeface="Arial Narrow" pitchFamily="34" charset="0"/>
            </a:endParaRPr>
          </a:p>
        </p:txBody>
      </p:sp>
      <p:sp>
        <p:nvSpPr>
          <p:cNvPr id="38916" name="Text Box 3"/>
          <p:cNvSpPr txBox="1">
            <a:spLocks noChangeArrowheads="1"/>
          </p:cNvSpPr>
          <p:nvPr/>
        </p:nvSpPr>
        <p:spPr bwMode="auto">
          <a:xfrm>
            <a:off x="1258888" y="3860800"/>
            <a:ext cx="6842125" cy="224631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BE" altLang="fr-FR" sz="2800">
                <a:solidFill>
                  <a:schemeClr val="tx2"/>
                </a:solidFill>
                <a:latin typeface="Arial Narrow" pitchFamily="34" charset="0"/>
              </a:rPr>
              <a:t>Toutes les (autres) idées</a:t>
            </a:r>
            <a:br>
              <a:rPr lang="fr-BE" altLang="fr-FR" sz="2800">
                <a:solidFill>
                  <a:schemeClr val="tx2"/>
                </a:solidFill>
                <a:latin typeface="Arial Narrow" pitchFamily="34" charset="0"/>
              </a:rPr>
            </a:br>
            <a:r>
              <a:rPr lang="fr-BE" altLang="fr-FR" sz="2800">
                <a:solidFill>
                  <a:schemeClr val="tx2"/>
                </a:solidFill>
                <a:latin typeface="Arial Narrow" pitchFamily="34" charset="0"/>
              </a:rPr>
              <a:t>sont les bienvenues </a:t>
            </a:r>
            <a:br>
              <a:rPr lang="fr-BE" altLang="fr-FR" sz="2800">
                <a:solidFill>
                  <a:schemeClr val="tx2"/>
                </a:solidFill>
                <a:latin typeface="Arial Narrow" pitchFamily="34" charset="0"/>
              </a:rPr>
            </a:br>
            <a:r>
              <a:rPr lang="fr-BE" altLang="fr-FR" sz="2800">
                <a:solidFill>
                  <a:schemeClr val="tx2"/>
                </a:solidFill>
                <a:latin typeface="Arial Narrow" pitchFamily="34" charset="0"/>
              </a:rPr>
              <a:t>à </a:t>
            </a:r>
          </a:p>
          <a:p>
            <a:pPr algn="ctr" eaLnBrk="1" hangingPunct="1">
              <a:spcBef>
                <a:spcPct val="0"/>
              </a:spcBef>
              <a:buFontTx/>
              <a:buNone/>
            </a:pPr>
            <a:r>
              <a:rPr lang="fr-BE" altLang="fr-FR" sz="2800" b="1">
                <a:solidFill>
                  <a:srgbClr val="FF0000"/>
                </a:solidFill>
                <a:latin typeface="Arial Narrow" pitchFamily="34" charset="0"/>
              </a:rPr>
              <a:t>Christian.hanzen@ulg.ac.be</a:t>
            </a:r>
            <a:r>
              <a:rPr lang="fr-BE" altLang="fr-FR" sz="2800" b="1">
                <a:solidFill>
                  <a:schemeClr val="tx2"/>
                </a:solidFill>
                <a:latin typeface="Arial Narrow" pitchFamily="34" charset="0"/>
              </a:rPr>
              <a:t/>
            </a:r>
            <a:br>
              <a:rPr lang="fr-BE" altLang="fr-FR" sz="2800" b="1">
                <a:solidFill>
                  <a:schemeClr val="tx2"/>
                </a:solidFill>
                <a:latin typeface="Arial Narrow" pitchFamily="34" charset="0"/>
              </a:rPr>
            </a:br>
            <a:r>
              <a:rPr lang="fr-BE" altLang="fr-FR" sz="2800">
                <a:solidFill>
                  <a:schemeClr val="tx2"/>
                </a:solidFill>
                <a:latin typeface="Arial Narrow" pitchFamily="34" charset="0"/>
              </a:rPr>
              <a:t> !</a:t>
            </a:r>
            <a:endParaRPr lang="fr-FR" altLang="fr-FR" sz="2800">
              <a:solidFill>
                <a:schemeClr val="tx2"/>
              </a:solidFill>
              <a:latin typeface="Arial Narrow" pitchFamily="34" charset="0"/>
            </a:endParaRPr>
          </a:p>
        </p:txBody>
      </p:sp>
      <p:sp>
        <p:nvSpPr>
          <p:cNvPr id="38917" name="Text Box 4"/>
          <p:cNvSpPr txBox="1">
            <a:spLocks noChangeArrowheads="1"/>
          </p:cNvSpPr>
          <p:nvPr/>
        </p:nvSpPr>
        <p:spPr bwMode="auto">
          <a:xfrm>
            <a:off x="3132138" y="2205038"/>
            <a:ext cx="2447925" cy="52228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800">
                <a:latin typeface="Arial Narrow" pitchFamily="34" charset="0"/>
              </a:rPr>
              <a:t>Contre-exemple  </a:t>
            </a:r>
            <a:endParaRPr lang="fr-FR" altLang="fr-FR" sz="2800">
              <a:latin typeface="Arial Narrow" pitchFamily="34" charset="0"/>
            </a:endParaRPr>
          </a:p>
        </p:txBody>
      </p:sp>
    </p:spTree>
    <p:extLst>
      <p:ext uri="{BB962C8B-B14F-4D97-AF65-F5344CB8AC3E}">
        <p14:creationId xmlns:p14="http://schemas.microsoft.com/office/powerpoint/2010/main" val="2716868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57346" name="Text Box 5"/>
          <p:cNvSpPr txBox="1">
            <a:spLocks noChangeArrowheads="1"/>
          </p:cNvSpPr>
          <p:nvPr/>
        </p:nvSpPr>
        <p:spPr bwMode="auto">
          <a:xfrm>
            <a:off x="539750" y="1341438"/>
            <a:ext cx="5616575" cy="1200150"/>
          </a:xfrm>
          <a:prstGeom prst="rect">
            <a:avLst/>
          </a:prstGeom>
          <a:noFill/>
          <a:ln w="9525">
            <a:solidFill>
              <a:schemeClr val="tx1"/>
            </a:solidFill>
            <a:miter lim="800000"/>
            <a:headEnd/>
            <a:tailEnd/>
          </a:ln>
        </p:spPr>
        <p:txBody>
          <a:bodyPr>
            <a:spAutoFit/>
          </a:bodyPr>
          <a:lstStyle/>
          <a:p>
            <a:r>
              <a:rPr lang="fr-BE">
                <a:latin typeface="Arial Narrow" pitchFamily="34" charset="0"/>
              </a:rPr>
              <a:t>Heures de formations pratiques (faculté cad hors stages)</a:t>
            </a:r>
          </a:p>
          <a:p>
            <a:pPr>
              <a:buFontTx/>
              <a:buChar char="-"/>
            </a:pPr>
            <a:r>
              <a:rPr lang="fr-BE">
                <a:latin typeface="Arial Narrow" pitchFamily="34" charset="0"/>
              </a:rPr>
              <a:t> TPC : 17,5 heures (master 1)</a:t>
            </a:r>
          </a:p>
          <a:p>
            <a:pPr>
              <a:buFontTx/>
              <a:buChar char="-"/>
            </a:pPr>
            <a:r>
              <a:rPr lang="fr-BE">
                <a:latin typeface="Arial Narrow" pitchFamily="34" charset="0"/>
              </a:rPr>
              <a:t> Cliniques : 70 h (master 2) + 180 h (master 3)</a:t>
            </a:r>
          </a:p>
          <a:p>
            <a:r>
              <a:rPr lang="fr-BE">
                <a:latin typeface="Arial Narrow" pitchFamily="34" charset="0"/>
              </a:rPr>
              <a:t>  (25 % en Thériogenologie)</a:t>
            </a:r>
            <a:endParaRPr lang="fr-FR">
              <a:latin typeface="Arial Narrow" pitchFamily="34" charset="0"/>
            </a:endParaRPr>
          </a:p>
        </p:txBody>
      </p:sp>
      <p:sp>
        <p:nvSpPr>
          <p:cNvPr id="59399" name="Text Box 7"/>
          <p:cNvSpPr txBox="1">
            <a:spLocks noChangeArrowheads="1"/>
          </p:cNvSpPr>
          <p:nvPr/>
        </p:nvSpPr>
        <p:spPr bwMode="auto">
          <a:xfrm>
            <a:off x="539750" y="5516563"/>
            <a:ext cx="1751013" cy="376237"/>
          </a:xfrm>
          <a:prstGeom prst="rect">
            <a:avLst/>
          </a:prstGeom>
          <a:solidFill>
            <a:srgbClr val="FF9999"/>
          </a:solidFill>
          <a:ln w="9525">
            <a:solidFill>
              <a:schemeClr val="tx1"/>
            </a:solidFill>
            <a:miter lim="800000"/>
            <a:headEnd/>
            <a:tailEnd/>
          </a:ln>
        </p:spPr>
        <p:txBody>
          <a:bodyPr wrap="none">
            <a:spAutoFit/>
          </a:bodyPr>
          <a:lstStyle/>
          <a:p>
            <a:r>
              <a:rPr lang="fr-BE">
                <a:latin typeface="Arial Narrow" pitchFamily="34" charset="0"/>
              </a:rPr>
              <a:t>Menace : pléthore </a:t>
            </a:r>
            <a:endParaRPr lang="fr-FR">
              <a:latin typeface="Arial Narrow" pitchFamily="34" charset="0"/>
            </a:endParaRPr>
          </a:p>
        </p:txBody>
      </p:sp>
      <p:pic>
        <p:nvPicPr>
          <p:cNvPr id="57348" name="Picture 16"/>
          <p:cNvPicPr>
            <a:picLocks noChangeAspect="1" noChangeArrowheads="1"/>
          </p:cNvPicPr>
          <p:nvPr/>
        </p:nvPicPr>
        <p:blipFill>
          <a:blip r:embed="rId2" cstate="print"/>
          <a:srcRect/>
          <a:stretch>
            <a:fillRect/>
          </a:stretch>
        </p:blipFill>
        <p:spPr bwMode="auto">
          <a:xfrm>
            <a:off x="3708400" y="2924175"/>
            <a:ext cx="3889375" cy="3003550"/>
          </a:xfrm>
          <a:prstGeom prst="rect">
            <a:avLst/>
          </a:prstGeom>
          <a:noFill/>
          <a:ln w="9525">
            <a:solidFill>
              <a:schemeClr val="tx1"/>
            </a:solidFill>
            <a:miter lim="800000"/>
            <a:headEnd/>
            <a:tailEnd/>
          </a:ln>
        </p:spPr>
      </p:pic>
      <p:sp>
        <p:nvSpPr>
          <p:cNvPr id="59409" name="Text Box 17"/>
          <p:cNvSpPr txBox="1">
            <a:spLocks noChangeArrowheads="1"/>
          </p:cNvSpPr>
          <p:nvPr/>
        </p:nvSpPr>
        <p:spPr bwMode="auto">
          <a:xfrm>
            <a:off x="539750" y="6021388"/>
            <a:ext cx="3025775" cy="376237"/>
          </a:xfrm>
          <a:prstGeom prst="rect">
            <a:avLst/>
          </a:prstGeom>
          <a:solidFill>
            <a:srgbClr val="FF9999"/>
          </a:solidFill>
          <a:ln w="9525">
            <a:solidFill>
              <a:schemeClr val="tx1"/>
            </a:solidFill>
            <a:miter lim="800000"/>
            <a:headEnd/>
            <a:tailEnd/>
          </a:ln>
        </p:spPr>
        <p:txBody>
          <a:bodyPr wrap="none">
            <a:spAutoFit/>
          </a:bodyPr>
          <a:lstStyle/>
          <a:p>
            <a:r>
              <a:rPr lang="fr-BE">
                <a:latin typeface="Arial Narrow" pitchFamily="34" charset="0"/>
              </a:rPr>
              <a:t>Opportunité : recours aux options </a:t>
            </a:r>
            <a:endParaRPr lang="fr-FR">
              <a:latin typeface="Arial Narrow" pitchFamily="34" charset="0"/>
            </a:endParaRPr>
          </a:p>
        </p:txBody>
      </p:sp>
      <p:sp>
        <p:nvSpPr>
          <p:cNvPr id="57350" name="Text Box 18"/>
          <p:cNvSpPr txBox="1">
            <a:spLocks noChangeArrowheads="1"/>
          </p:cNvSpPr>
          <p:nvPr/>
        </p:nvSpPr>
        <p:spPr bwMode="auto">
          <a:xfrm>
            <a:off x="468313" y="401638"/>
            <a:ext cx="4252912" cy="466725"/>
          </a:xfrm>
          <a:prstGeom prst="rect">
            <a:avLst/>
          </a:prstGeom>
          <a:solidFill>
            <a:srgbClr val="990000"/>
          </a:solidFill>
          <a:ln w="9525">
            <a:solidFill>
              <a:schemeClr val="tx1"/>
            </a:solidFill>
            <a:miter lim="800000"/>
            <a:headEnd/>
            <a:tailEnd/>
          </a:ln>
        </p:spPr>
        <p:txBody>
          <a:bodyPr wrap="none">
            <a:spAutoFit/>
          </a:bodyPr>
          <a:lstStyle/>
          <a:p>
            <a:r>
              <a:rPr lang="fr-BE" sz="2400">
                <a:solidFill>
                  <a:schemeClr val="bg1"/>
                </a:solidFill>
                <a:latin typeface="Arial Narrow" pitchFamily="34" charset="0"/>
              </a:rPr>
              <a:t>3. Evènement « pratique - guidage »</a:t>
            </a:r>
            <a:endParaRPr lang="fr-FR" sz="2000">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84213" y="549275"/>
            <a:ext cx="7851775" cy="1150938"/>
          </a:xfrm>
          <a:solidFill>
            <a:srgbClr val="002060"/>
          </a:solidFill>
          <a:ln>
            <a:solidFill>
              <a:schemeClr val="tx2">
                <a:lumMod val="75000"/>
              </a:schemeClr>
            </a:solidFill>
          </a:ln>
        </p:spPr>
        <p:txBody>
          <a:bodyPr>
            <a:normAutofit/>
          </a:bodyPr>
          <a:lstStyle/>
          <a:p>
            <a:pPr algn="ctr" eaLnBrk="1" hangingPunct="1">
              <a:defRPr/>
            </a:pPr>
            <a:r>
              <a:rPr lang="fr-FR" altLang="fr-FR" sz="4400" dirty="0" smtClean="0">
                <a:solidFill>
                  <a:schemeClr val="bg1"/>
                </a:solidFill>
                <a:latin typeface="Arial Narrow" panose="020B0606020202030204" pitchFamily="34" charset="0"/>
              </a:rPr>
              <a:t>8. Les boitiers de vote </a:t>
            </a:r>
            <a:r>
              <a:rPr lang="fr-FR" altLang="fr-FR" sz="4400" dirty="0">
                <a:solidFill>
                  <a:schemeClr val="bg1"/>
                </a:solidFill>
                <a:latin typeface="Arial Narrow" panose="020B0606020202030204" pitchFamily="34" charset="0"/>
              </a:rPr>
              <a:t>é</a:t>
            </a:r>
            <a:r>
              <a:rPr lang="fr-FR" altLang="fr-FR" sz="4400" dirty="0" smtClean="0">
                <a:solidFill>
                  <a:schemeClr val="bg1"/>
                </a:solidFill>
                <a:latin typeface="Arial Narrow" panose="020B0606020202030204" pitchFamily="34" charset="0"/>
              </a:rPr>
              <a:t>lectronique</a:t>
            </a:r>
            <a:endParaRPr lang="en-US" sz="4400" dirty="0" smtClean="0">
              <a:solidFill>
                <a:schemeClr val="bg1"/>
              </a:solidFill>
              <a:latin typeface="Arial Narrow" panose="020B0606020202030204" pitchFamily="34" charset="0"/>
            </a:endParaRPr>
          </a:p>
        </p:txBody>
      </p:sp>
      <p:sp>
        <p:nvSpPr>
          <p:cNvPr id="3075" name="Rectangle 24"/>
          <p:cNvSpPr>
            <a:spLocks noChangeArrowheads="1"/>
          </p:cNvSpPr>
          <p:nvPr/>
        </p:nvSpPr>
        <p:spPr bwMode="auto">
          <a:xfrm>
            <a:off x="398463" y="3357563"/>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en-GB" altLang="fr-FR">
                <a:solidFill>
                  <a:schemeClr val="bg1"/>
                </a:solidFill>
              </a:rPr>
              <a:t>Professeur  Ch. Hanzen</a:t>
            </a:r>
            <a:endParaRPr lang="fr-FR" altLang="fr-FR">
              <a:solidFill>
                <a:schemeClr val="bg1"/>
              </a:solidFill>
            </a:endParaRPr>
          </a:p>
          <a:p>
            <a:pPr algn="ctr" eaLnBrk="1" hangingPunct="1">
              <a:spcBef>
                <a:spcPct val="0"/>
              </a:spcBef>
              <a:buFontTx/>
              <a:buNone/>
            </a:pPr>
            <a:r>
              <a:rPr lang="en-GB" altLang="fr-FR">
                <a:solidFill>
                  <a:schemeClr val="bg1"/>
                </a:solidFill>
              </a:rPr>
              <a:t>Université de Liège</a:t>
            </a:r>
            <a:endParaRPr lang="fr-FR" altLang="fr-FR">
              <a:solidFill>
                <a:schemeClr val="bg1"/>
              </a:solidFill>
            </a:endParaRPr>
          </a:p>
          <a:p>
            <a:pPr algn="ctr" eaLnBrk="1" hangingPunct="1">
              <a:spcBef>
                <a:spcPct val="0"/>
              </a:spcBef>
              <a:buFontTx/>
              <a:buNone/>
            </a:pPr>
            <a:r>
              <a:rPr lang="en-GB" altLang="fr-FR">
                <a:solidFill>
                  <a:schemeClr val="bg1"/>
                </a:solidFill>
              </a:rPr>
              <a:t>Faculté de médecine vétérinaire</a:t>
            </a:r>
          </a:p>
          <a:p>
            <a:pPr algn="ctr" eaLnBrk="1" hangingPunct="1">
              <a:spcBef>
                <a:spcPct val="0"/>
              </a:spcBef>
              <a:buFontTx/>
              <a:buNone/>
            </a:pPr>
            <a:r>
              <a:rPr lang="en-GB" altLang="fr-FR">
                <a:solidFill>
                  <a:schemeClr val="bg1"/>
                </a:solidFill>
              </a:rPr>
              <a:t>Service de Thériogenologie des animaux de production </a:t>
            </a:r>
            <a:endParaRPr lang="fr-FR" altLang="fr-FR">
              <a:solidFill>
                <a:schemeClr val="bg1"/>
              </a:solidFill>
            </a:endParaRPr>
          </a:p>
          <a:p>
            <a:pPr algn="ctr" eaLnBrk="1" hangingPunct="1">
              <a:spcBef>
                <a:spcPct val="0"/>
              </a:spcBef>
              <a:buFontTx/>
              <a:buNone/>
            </a:pPr>
            <a:r>
              <a:rPr lang="da-DK" altLang="fr-FR">
                <a:solidFill>
                  <a:schemeClr val="bg1"/>
                </a:solidFill>
              </a:rPr>
              <a:t>B42 Sart Tilman, 4000 Liège</a:t>
            </a:r>
            <a:endParaRPr lang="fr-FR" altLang="fr-FR">
              <a:solidFill>
                <a:schemeClr val="bg1"/>
              </a:solidFill>
            </a:endParaRPr>
          </a:p>
          <a:p>
            <a:pPr algn="ctr" eaLnBrk="1" hangingPunct="1">
              <a:spcBef>
                <a:spcPct val="0"/>
              </a:spcBef>
              <a:buFontTx/>
              <a:buNone/>
            </a:pPr>
            <a:r>
              <a:rPr lang="de-DE" altLang="fr-FR">
                <a:solidFill>
                  <a:schemeClr val="bg1"/>
                </a:solidFill>
              </a:rPr>
              <a:t>E-mail : christian.hanzen@ulg.ac.be  </a:t>
            </a:r>
          </a:p>
          <a:p>
            <a:pPr algn="ctr" eaLnBrk="1" hangingPunct="1">
              <a:spcBef>
                <a:spcPct val="0"/>
              </a:spcBef>
              <a:buFontTx/>
              <a:buNone/>
            </a:pPr>
            <a:r>
              <a:rPr lang="fr-FR" altLang="fr-FR">
                <a:solidFill>
                  <a:schemeClr val="bg1"/>
                </a:solidFill>
              </a:rPr>
              <a:t>Bibliographie : http://orbi.ulg.ac.be/</a:t>
            </a:r>
          </a:p>
          <a:p>
            <a:pPr algn="ctr" eaLnBrk="1" hangingPunct="1">
              <a:spcBef>
                <a:spcPct val="0"/>
              </a:spcBef>
              <a:buFontTx/>
              <a:buNone/>
            </a:pPr>
            <a:r>
              <a:rPr lang="fr-FR" altLang="fr-FR">
                <a:solidFill>
                  <a:schemeClr val="bg1"/>
                </a:solidFill>
              </a:rPr>
              <a:t>Page face book : www.facebook.com/theriogenologie  </a:t>
            </a:r>
          </a:p>
        </p:txBody>
      </p:sp>
    </p:spTree>
    <p:extLst>
      <p:ext uri="{BB962C8B-B14F-4D97-AF65-F5344CB8AC3E}">
        <p14:creationId xmlns:p14="http://schemas.microsoft.com/office/powerpoint/2010/main" val="185651376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pPr>
              <a:defRPr/>
            </a:pPr>
            <a:fld id="{8D4DDB13-2AA1-49B6-B534-832ACF11774E}" type="slidenum">
              <a:rPr lang="fr-FR" altLang="fr-FR"/>
              <a:pPr>
                <a:defRPr/>
              </a:pPr>
              <a:t>151</a:t>
            </a:fld>
            <a:endParaRPr lang="fr-FR" altLang="fr-FR"/>
          </a:p>
        </p:txBody>
      </p:sp>
      <p:sp>
        <p:nvSpPr>
          <p:cNvPr id="37892" name="Rectangle 2"/>
          <p:cNvSpPr>
            <a:spLocks noGrp="1" noChangeArrowheads="1"/>
          </p:cNvSpPr>
          <p:nvPr>
            <p:ph type="title"/>
          </p:nvPr>
        </p:nvSpPr>
        <p:spPr>
          <a:xfrm>
            <a:off x="395288" y="333374"/>
            <a:ext cx="5472112" cy="1223418"/>
          </a:xfrm>
          <a:ln>
            <a:solidFill>
              <a:schemeClr val="tx1"/>
            </a:solidFill>
          </a:ln>
        </p:spPr>
        <p:txBody>
          <a:bodyPr/>
          <a:lstStyle/>
          <a:p>
            <a:pPr eaLnBrk="1" hangingPunct="1">
              <a:defRPr/>
            </a:pPr>
            <a:r>
              <a:rPr lang="fr-FR" altLang="fr-FR" sz="3200" dirty="0" smtClean="0">
                <a:solidFill>
                  <a:srgbClr val="CC0000"/>
                </a:solidFill>
                <a:latin typeface="Arial Narrow" panose="020B0606020202030204" pitchFamily="34" charset="0"/>
              </a:rPr>
              <a:t>Boitier de vote électronique </a:t>
            </a:r>
            <a:br>
              <a:rPr lang="fr-FR" altLang="fr-FR" sz="3200" dirty="0" smtClean="0">
                <a:solidFill>
                  <a:srgbClr val="CC0000"/>
                </a:solidFill>
                <a:latin typeface="Arial Narrow" panose="020B0606020202030204" pitchFamily="34" charset="0"/>
              </a:rPr>
            </a:br>
            <a:r>
              <a:rPr lang="fr-FR" altLang="fr-FR" sz="3200" dirty="0" smtClean="0">
                <a:solidFill>
                  <a:srgbClr val="CC0000"/>
                </a:solidFill>
                <a:latin typeface="Arial Narrow" panose="020B0606020202030204" pitchFamily="34" charset="0"/>
              </a:rPr>
              <a:t>(</a:t>
            </a:r>
            <a:r>
              <a:rPr lang="fr-FR" altLang="fr-FR" sz="3200" dirty="0" err="1" smtClean="0">
                <a:solidFill>
                  <a:srgbClr val="CC0000"/>
                </a:solidFill>
                <a:latin typeface="Arial Narrow" panose="020B0606020202030204" pitchFamily="34" charset="0"/>
              </a:rPr>
              <a:t>BVE</a:t>
            </a:r>
            <a:r>
              <a:rPr lang="fr-FR" altLang="fr-FR" sz="3200" dirty="0" smtClean="0">
                <a:solidFill>
                  <a:srgbClr val="CC0000"/>
                </a:solidFill>
                <a:latin typeface="Arial Narrow" panose="020B0606020202030204" pitchFamily="34" charset="0"/>
              </a:rPr>
              <a:t>, </a:t>
            </a:r>
            <a:r>
              <a:rPr lang="fr-FR" altLang="fr-FR" sz="3200" dirty="0" err="1">
                <a:solidFill>
                  <a:srgbClr val="CC0000"/>
                </a:solidFill>
                <a:latin typeface="Arial Narrow" panose="020B0606020202030204" pitchFamily="34" charset="0"/>
              </a:rPr>
              <a:t>c</a:t>
            </a:r>
            <a:r>
              <a:rPr lang="fr-FR" altLang="fr-FR" sz="3200" dirty="0" err="1" smtClean="0">
                <a:solidFill>
                  <a:srgbClr val="CC0000"/>
                </a:solidFill>
                <a:latin typeface="Arial Narrow" panose="020B0606020202030204" pitchFamily="34" charset="0"/>
              </a:rPr>
              <a:t>licker</a:t>
            </a:r>
            <a:r>
              <a:rPr lang="fr-FR" altLang="fr-FR" sz="3200" dirty="0" smtClean="0">
                <a:solidFill>
                  <a:srgbClr val="CC0000"/>
                </a:solidFill>
                <a:latin typeface="Arial Narrow" panose="020B0606020202030204" pitchFamily="34" charset="0"/>
              </a:rPr>
              <a:t>)</a:t>
            </a:r>
            <a:r>
              <a:rPr lang="fr-BE" altLang="fr-FR" sz="3200" dirty="0" smtClean="0">
                <a:solidFill>
                  <a:srgbClr val="CC0000"/>
                </a:solidFill>
                <a:latin typeface="Arial Narrow" panose="020B0606020202030204" pitchFamily="34" charset="0"/>
              </a:rPr>
              <a:t> </a:t>
            </a:r>
            <a:endParaRPr lang="fr-FR" altLang="fr-FR" sz="3200" dirty="0" smtClean="0">
              <a:solidFill>
                <a:srgbClr val="CC0000"/>
              </a:solidFill>
              <a:latin typeface="Arial Narrow" panose="020B0606020202030204" pitchFamily="34" charset="0"/>
            </a:endParaRPr>
          </a:p>
        </p:txBody>
      </p:sp>
      <p:pic>
        <p:nvPicPr>
          <p:cNvPr id="4100" name="Picture 6" descr="C:\Users\User\Pictures\B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888" y="260350"/>
            <a:ext cx="26638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Espace réservé du contenu 2"/>
          <p:cNvSpPr>
            <a:spLocks noGrp="1"/>
          </p:cNvSpPr>
          <p:nvPr>
            <p:ph idx="1"/>
          </p:nvPr>
        </p:nvSpPr>
        <p:spPr>
          <a:xfrm>
            <a:off x="323850" y="2276872"/>
            <a:ext cx="8712646" cy="4132851"/>
          </a:xfrm>
        </p:spPr>
        <p:txBody>
          <a:bodyPr/>
          <a:lstStyle/>
          <a:p>
            <a:r>
              <a:rPr lang="fr-BE" altLang="fr-FR" sz="2400" dirty="0" smtClean="0">
                <a:latin typeface="Arial Narrow" panose="020B0606020202030204" pitchFamily="34" charset="0"/>
              </a:rPr>
              <a:t>boîtier individuel, relié à distance par une clé-récepteur à un ordinateur équipé d’un logiciel qui enregistre les réponses. </a:t>
            </a:r>
          </a:p>
          <a:p>
            <a:r>
              <a:rPr lang="fr-BE" altLang="fr-FR" sz="2400" dirty="0" smtClean="0">
                <a:latin typeface="Arial Narrow" panose="020B0606020202030204" pitchFamily="34" charset="0"/>
              </a:rPr>
              <a:t>une fois les réponses reçus, les résultats et leur distribution sont affichés tout comme éventuellement la bonne réponse. </a:t>
            </a:r>
          </a:p>
          <a:p>
            <a:r>
              <a:rPr lang="fr-BE" altLang="fr-FR" sz="2400" dirty="0" smtClean="0">
                <a:latin typeface="Arial Narrow" panose="020B0606020202030204" pitchFamily="34" charset="0"/>
              </a:rPr>
              <a:t>le logiciel associé permet  </a:t>
            </a:r>
          </a:p>
          <a:p>
            <a:pPr lvl="1"/>
            <a:r>
              <a:rPr lang="fr-BE" altLang="fr-FR" sz="2400" dirty="0" smtClean="0">
                <a:latin typeface="Arial Narrow" panose="020B0606020202030204" pitchFamily="34" charset="0"/>
              </a:rPr>
              <a:t>de garder les réponses anonymes ou de les associer à chaque élève ;</a:t>
            </a:r>
          </a:p>
          <a:p>
            <a:pPr lvl="1"/>
            <a:r>
              <a:rPr lang="fr-BE" altLang="fr-FR" sz="2400" dirty="0" smtClean="0">
                <a:latin typeface="Arial Narrow" panose="020B0606020202030204" pitchFamily="34" charset="0"/>
              </a:rPr>
              <a:t>une utilisation individuelle ou par groupe ;</a:t>
            </a:r>
          </a:p>
          <a:p>
            <a:pPr lvl="1"/>
            <a:r>
              <a:rPr lang="fr-BE" altLang="fr-FR" sz="2400" dirty="0" smtClean="0">
                <a:latin typeface="Arial Narrow" panose="020B0606020202030204" pitchFamily="34" charset="0"/>
              </a:rPr>
              <a:t>de proposer des questions à choix multiple ou à réponse courte ;</a:t>
            </a:r>
          </a:p>
          <a:p>
            <a:pPr lvl="1"/>
            <a:r>
              <a:rPr lang="fr-BE" altLang="fr-FR" sz="2400" dirty="0" smtClean="0">
                <a:latin typeface="Arial Narrow" panose="020B0606020202030204" pitchFamily="34" charset="0"/>
              </a:rPr>
              <a:t>de visualiser la synthèse des réponses d’un étudiant ou d’un groupe</a:t>
            </a:r>
          </a:p>
          <a:p>
            <a:endParaRPr lang="fr-BE" altLang="fr-FR" sz="2400" dirty="0" smtClean="0">
              <a:latin typeface="Arial Narrow" panose="020B0606020202030204" pitchFamily="34" charset="0"/>
            </a:endParaRPr>
          </a:p>
        </p:txBody>
      </p:sp>
    </p:spTree>
    <p:extLst>
      <p:ext uri="{BB962C8B-B14F-4D97-AF65-F5344CB8AC3E}">
        <p14:creationId xmlns:p14="http://schemas.microsoft.com/office/powerpoint/2010/main" val="320424638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pPr>
              <a:defRPr/>
            </a:pPr>
            <a:fld id="{A6B332D2-65FC-48C8-BA29-94AEABC69836}" type="slidenum">
              <a:rPr lang="fr-FR" altLang="fr-FR"/>
              <a:pPr>
                <a:defRPr/>
              </a:pPr>
              <a:t>152</a:t>
            </a:fld>
            <a:endParaRPr lang="fr-FR" altLang="fr-FR"/>
          </a:p>
        </p:txBody>
      </p:sp>
      <p:sp>
        <p:nvSpPr>
          <p:cNvPr id="37892" name="Rectangle 2"/>
          <p:cNvSpPr>
            <a:spLocks noGrp="1" noChangeArrowheads="1"/>
          </p:cNvSpPr>
          <p:nvPr>
            <p:ph type="title"/>
          </p:nvPr>
        </p:nvSpPr>
        <p:spPr>
          <a:xfrm>
            <a:off x="395288" y="333375"/>
            <a:ext cx="5472112" cy="790575"/>
          </a:xfrm>
          <a:ln>
            <a:solidFill>
              <a:schemeClr val="tx1"/>
            </a:solidFill>
          </a:ln>
        </p:spPr>
        <p:txBody>
          <a:bodyPr/>
          <a:lstStyle/>
          <a:p>
            <a:pPr algn="l" eaLnBrk="1" hangingPunct="1">
              <a:defRPr/>
            </a:pPr>
            <a:r>
              <a:rPr lang="fr-BE" altLang="fr-FR" sz="3200" dirty="0" smtClean="0">
                <a:solidFill>
                  <a:srgbClr val="CC0000"/>
                </a:solidFill>
                <a:latin typeface="Arial Narrow" panose="020B0606020202030204" pitchFamily="34" charset="0"/>
              </a:rPr>
              <a:t>Aspects positifs de l’outil</a:t>
            </a:r>
            <a:endParaRPr lang="fr-FR" altLang="fr-FR" sz="3200" dirty="0" smtClean="0">
              <a:solidFill>
                <a:srgbClr val="CC0000"/>
              </a:solidFill>
              <a:latin typeface="Arial Narrow" panose="020B0606020202030204" pitchFamily="34" charset="0"/>
            </a:endParaRPr>
          </a:p>
        </p:txBody>
      </p:sp>
      <p:sp>
        <p:nvSpPr>
          <p:cNvPr id="5124" name="Espace réservé du contenu 2"/>
          <p:cNvSpPr>
            <a:spLocks noGrp="1"/>
          </p:cNvSpPr>
          <p:nvPr>
            <p:ph idx="1"/>
          </p:nvPr>
        </p:nvSpPr>
        <p:spPr>
          <a:xfrm>
            <a:off x="179512" y="1340768"/>
            <a:ext cx="8712968" cy="5112568"/>
          </a:xfrm>
        </p:spPr>
        <p:txBody>
          <a:bodyPr/>
          <a:lstStyle/>
          <a:p>
            <a:r>
              <a:rPr lang="fr-BE" altLang="fr-FR" sz="2200" dirty="0" smtClean="0">
                <a:latin typeface="Arial Narrow" panose="020B0606020202030204" pitchFamily="34" charset="0"/>
              </a:rPr>
              <a:t>Évaluation en temps réel </a:t>
            </a:r>
          </a:p>
          <a:p>
            <a:pPr lvl="1"/>
            <a:r>
              <a:rPr lang="fr-BE" altLang="fr-FR" sz="2200" dirty="0" smtClean="0">
                <a:latin typeface="Arial Narrow" panose="020B0606020202030204" pitchFamily="34" charset="0"/>
              </a:rPr>
              <a:t>par l’étudiant de son degré de compréhension du contenu </a:t>
            </a:r>
          </a:p>
          <a:p>
            <a:pPr lvl="1"/>
            <a:r>
              <a:rPr lang="fr-BE" altLang="fr-FR" sz="2200" dirty="0" smtClean="0">
                <a:latin typeface="Arial Narrow" panose="020B0606020202030204" pitchFamily="34" charset="0"/>
              </a:rPr>
              <a:t>par l’enseignant du degré de compréhension du groupe et remédiation rapide possible</a:t>
            </a:r>
          </a:p>
          <a:p>
            <a:r>
              <a:rPr lang="fr-BE" altLang="fr-FR" sz="2200" dirty="0" smtClean="0">
                <a:latin typeface="Arial Narrow" panose="020B0606020202030204" pitchFamily="34" charset="0"/>
              </a:rPr>
              <a:t>Anonymat des réponses, qui autorise un engagement plus réel dans l’apprentissage</a:t>
            </a:r>
          </a:p>
          <a:p>
            <a:r>
              <a:rPr lang="fr-BE" altLang="fr-FR" sz="2200" dirty="0" smtClean="0">
                <a:latin typeface="Arial Narrow" panose="020B0606020202030204" pitchFamily="34" charset="0"/>
              </a:rPr>
              <a:t>Affichage de toutes les réponses et donc l’étudiant peut se situer par rapport au groupe (autoévaluation)</a:t>
            </a:r>
          </a:p>
          <a:p>
            <a:r>
              <a:rPr lang="fr-BE" altLang="fr-FR" sz="2200" dirty="0" smtClean="0">
                <a:latin typeface="Arial Narrow" panose="020B0606020202030204" pitchFamily="34" charset="0"/>
              </a:rPr>
              <a:t>Augmentation de l’interactivité entre enseignant et étudiants et entre étudiants (si un boitier pour deux voire plusieurs étudiants : travail collaboratif)</a:t>
            </a:r>
          </a:p>
          <a:p>
            <a:r>
              <a:rPr lang="fr-BE" altLang="fr-FR" sz="2200" dirty="0" smtClean="0">
                <a:latin typeface="Arial Narrow" panose="020B0606020202030204" pitchFamily="34" charset="0"/>
              </a:rPr>
              <a:t>Gain de temps par rapport à des questionnaires papier</a:t>
            </a:r>
          </a:p>
          <a:p>
            <a:r>
              <a:rPr lang="fr-BE" altLang="fr-FR" sz="2200" dirty="0" smtClean="0">
                <a:latin typeface="Arial Narrow" panose="020B0606020202030204" pitchFamily="34" charset="0"/>
              </a:rPr>
              <a:t>Questions posées en temps réel par rapport à la présentation du contenu</a:t>
            </a:r>
          </a:p>
          <a:p>
            <a:endParaRPr lang="fr-BE" altLang="fr-FR" sz="2200" dirty="0" smtClean="0">
              <a:latin typeface="Arial Narrow" panose="020B0606020202030204" pitchFamily="34" charset="0"/>
            </a:endParaRPr>
          </a:p>
        </p:txBody>
      </p:sp>
    </p:spTree>
    <p:extLst>
      <p:ext uri="{BB962C8B-B14F-4D97-AF65-F5344CB8AC3E}">
        <p14:creationId xmlns:p14="http://schemas.microsoft.com/office/powerpoint/2010/main" val="33935918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pPr>
              <a:defRPr/>
            </a:pPr>
            <a:fld id="{B20E0347-3586-46E9-A9F7-42091594138C}" type="slidenum">
              <a:rPr lang="fr-FR" altLang="fr-FR"/>
              <a:pPr>
                <a:defRPr/>
              </a:pPr>
              <a:t>153</a:t>
            </a:fld>
            <a:endParaRPr lang="fr-FR" altLang="fr-FR"/>
          </a:p>
        </p:txBody>
      </p:sp>
      <p:sp>
        <p:nvSpPr>
          <p:cNvPr id="37892" name="Rectangle 2"/>
          <p:cNvSpPr>
            <a:spLocks noGrp="1" noChangeArrowheads="1"/>
          </p:cNvSpPr>
          <p:nvPr>
            <p:ph type="title"/>
          </p:nvPr>
        </p:nvSpPr>
        <p:spPr>
          <a:xfrm>
            <a:off x="395288" y="333375"/>
            <a:ext cx="5472112" cy="790575"/>
          </a:xfrm>
          <a:ln>
            <a:solidFill>
              <a:schemeClr val="tx1"/>
            </a:solidFill>
          </a:ln>
        </p:spPr>
        <p:txBody>
          <a:bodyPr/>
          <a:lstStyle/>
          <a:p>
            <a:pPr algn="l" eaLnBrk="1" hangingPunct="1">
              <a:defRPr/>
            </a:pPr>
            <a:r>
              <a:rPr lang="fr-BE" altLang="fr-FR" sz="3200" dirty="0" smtClean="0">
                <a:solidFill>
                  <a:srgbClr val="CC0000"/>
                </a:solidFill>
                <a:latin typeface="Arial Narrow" panose="020B0606020202030204" pitchFamily="34" charset="0"/>
              </a:rPr>
              <a:t>Aspects limitants de l’outil</a:t>
            </a:r>
            <a:endParaRPr lang="fr-FR" altLang="fr-FR" sz="3200" dirty="0" smtClean="0">
              <a:solidFill>
                <a:srgbClr val="CC0000"/>
              </a:solidFill>
              <a:latin typeface="Arial Narrow" panose="020B0606020202030204" pitchFamily="34" charset="0"/>
            </a:endParaRPr>
          </a:p>
        </p:txBody>
      </p:sp>
      <p:sp>
        <p:nvSpPr>
          <p:cNvPr id="6148" name="Espace réservé du contenu 2"/>
          <p:cNvSpPr>
            <a:spLocks noGrp="1"/>
          </p:cNvSpPr>
          <p:nvPr>
            <p:ph idx="1"/>
          </p:nvPr>
        </p:nvSpPr>
        <p:spPr>
          <a:xfrm>
            <a:off x="250825" y="1484313"/>
            <a:ext cx="8424863" cy="3671887"/>
          </a:xfrm>
        </p:spPr>
        <p:txBody>
          <a:bodyPr/>
          <a:lstStyle/>
          <a:p>
            <a:r>
              <a:rPr lang="fr-BE" altLang="fr-FR" sz="2300" dirty="0" smtClean="0">
                <a:latin typeface="Arial Narrow" panose="020B0606020202030204" pitchFamily="34" charset="0"/>
              </a:rPr>
              <a:t>Réduction du temps de transmission des contenus (10 à 15 %) </a:t>
            </a:r>
          </a:p>
          <a:p>
            <a:r>
              <a:rPr lang="fr-BE" altLang="fr-FR" sz="2300" dirty="0" smtClean="0">
                <a:latin typeface="Arial Narrow" panose="020B0606020202030204" pitchFamily="34" charset="0"/>
              </a:rPr>
              <a:t>Investissement conséquent (</a:t>
            </a:r>
            <a:r>
              <a:rPr lang="fr-BE" altLang="fr-FR" sz="2300" dirty="0" err="1" smtClean="0">
                <a:latin typeface="Arial Narrow" panose="020B0606020202030204" pitchFamily="34" charset="0"/>
              </a:rPr>
              <a:t>Turning</a:t>
            </a:r>
            <a:r>
              <a:rPr lang="fr-BE" altLang="fr-FR" sz="2300" dirty="0" smtClean="0">
                <a:latin typeface="Arial Narrow" panose="020B0606020202030204" pitchFamily="34" charset="0"/>
              </a:rPr>
              <a:t> Point 30 boitiers : 2500 Euros)</a:t>
            </a:r>
          </a:p>
          <a:p>
            <a:pPr lvl="1"/>
            <a:r>
              <a:rPr lang="fr-BE" altLang="fr-FR" sz="2300" dirty="0" smtClean="0">
                <a:latin typeface="Arial Narrow" panose="020B0606020202030204" pitchFamily="34" charset="0"/>
              </a:rPr>
              <a:t>Mais réduction de l’investissement si utilisation des </a:t>
            </a:r>
            <a:r>
              <a:rPr lang="fr-BE" altLang="fr-FR" sz="2300" dirty="0" err="1" smtClean="0">
                <a:latin typeface="Arial Narrow" panose="020B0606020202030204" pitchFamily="34" charset="0"/>
              </a:rPr>
              <a:t>BVE</a:t>
            </a:r>
            <a:r>
              <a:rPr lang="fr-BE" altLang="fr-FR" sz="2300" dirty="0" smtClean="0">
                <a:latin typeface="Arial Narrow" panose="020B0606020202030204" pitchFamily="34" charset="0"/>
              </a:rPr>
              <a:t> par plusieurs collègues ou si location envisageable d’un </a:t>
            </a:r>
            <a:r>
              <a:rPr lang="fr-BE" altLang="fr-FR" sz="2300" dirty="0" err="1" smtClean="0">
                <a:latin typeface="Arial Narrow" panose="020B0606020202030204" pitchFamily="34" charset="0"/>
              </a:rPr>
              <a:t>BVE</a:t>
            </a:r>
            <a:r>
              <a:rPr lang="fr-BE" altLang="fr-FR" sz="2300" dirty="0" smtClean="0">
                <a:latin typeface="Arial Narrow" panose="020B0606020202030204" pitchFamily="34" charset="0"/>
              </a:rPr>
              <a:t> par l’étudiant pour son année</a:t>
            </a:r>
          </a:p>
          <a:p>
            <a:pPr lvl="1"/>
            <a:r>
              <a:rPr lang="fr-BE" altLang="fr-FR" sz="2300" dirty="0" smtClean="0">
                <a:latin typeface="Arial Narrow" panose="020B0606020202030204" pitchFamily="34" charset="0"/>
              </a:rPr>
              <a:t>Mais solutions alternatives : </a:t>
            </a:r>
          </a:p>
          <a:p>
            <a:pPr lvl="2"/>
            <a:r>
              <a:rPr lang="fr-BE" altLang="fr-FR" sz="2300" dirty="0" smtClean="0">
                <a:latin typeface="Arial Narrow" panose="020B0606020202030204" pitchFamily="34" charset="0"/>
              </a:rPr>
              <a:t>le système </a:t>
            </a:r>
            <a:r>
              <a:rPr lang="fr-BE" altLang="fr-FR" sz="2300" dirty="0" err="1" smtClean="0">
                <a:latin typeface="Arial Narrow" panose="020B0606020202030204" pitchFamily="34" charset="0"/>
              </a:rPr>
              <a:t>Responseware</a:t>
            </a:r>
            <a:r>
              <a:rPr lang="fr-BE" altLang="fr-FR" sz="2300" dirty="0" smtClean="0">
                <a:latin typeface="Arial Narrow" panose="020B0606020202030204" pitchFamily="34" charset="0"/>
              </a:rPr>
              <a:t> qui permet d’utiliser des tablettes ou smartphones </a:t>
            </a:r>
            <a:r>
              <a:rPr lang="fr-BE" altLang="fr-FR" sz="2300" dirty="0" smtClean="0">
                <a:solidFill>
                  <a:srgbClr val="CC0000"/>
                </a:solidFill>
                <a:latin typeface="Arial Narrow" panose="020B0606020202030204" pitchFamily="34" charset="0"/>
              </a:rPr>
              <a:t>http://clickers.epfl.ch/page-88902.html</a:t>
            </a:r>
          </a:p>
          <a:p>
            <a:pPr lvl="2"/>
            <a:r>
              <a:rPr lang="fr-BE" altLang="fr-FR" sz="2300" dirty="0" smtClean="0">
                <a:latin typeface="Arial Narrow" panose="020B0606020202030204" pitchFamily="34" charset="0"/>
              </a:rPr>
              <a:t>le système </a:t>
            </a:r>
            <a:r>
              <a:rPr lang="fr-BE" altLang="fr-FR" sz="2300" dirty="0" err="1" smtClean="0">
                <a:latin typeface="Arial Narrow" panose="020B0606020202030204" pitchFamily="34" charset="0"/>
              </a:rPr>
              <a:t>Socrative</a:t>
            </a:r>
            <a:r>
              <a:rPr lang="fr-BE" altLang="fr-FR" sz="2300" dirty="0" smtClean="0">
                <a:latin typeface="Arial Narrow" panose="020B0606020202030204" pitchFamily="34" charset="0"/>
              </a:rPr>
              <a:t> :  </a:t>
            </a:r>
            <a:r>
              <a:rPr lang="fr-BE" altLang="fr-FR" sz="2300" dirty="0" smtClean="0">
                <a:solidFill>
                  <a:srgbClr val="FF0000"/>
                </a:solidFill>
                <a:latin typeface="Arial Narrow" panose="020B0606020202030204" pitchFamily="34" charset="0"/>
              </a:rPr>
              <a:t>http://www.socrative.com/</a:t>
            </a:r>
          </a:p>
          <a:p>
            <a:r>
              <a:rPr lang="fr-BE" altLang="fr-FR" sz="2300" dirty="0" smtClean="0">
                <a:latin typeface="Arial Narrow" panose="020B0606020202030204" pitchFamily="34" charset="0"/>
              </a:rPr>
              <a:t>Eviter leur utilisation intempestive pour leur garder leur aspect ludique. </a:t>
            </a:r>
          </a:p>
          <a:p>
            <a:endParaRPr lang="fr-BE" altLang="fr-FR" dirty="0" smtClean="0">
              <a:latin typeface="Arial Narrow" panose="020B0606020202030204" pitchFamily="34" charset="0"/>
            </a:endParaRPr>
          </a:p>
        </p:txBody>
      </p:sp>
    </p:spTree>
    <p:extLst>
      <p:ext uri="{BB962C8B-B14F-4D97-AF65-F5344CB8AC3E}">
        <p14:creationId xmlns:p14="http://schemas.microsoft.com/office/powerpoint/2010/main" val="32294017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D40DC48E-DC92-4AE6-AA6E-1E67DFD3107B}" type="slidenum">
              <a:rPr lang="fr-FR" altLang="fr-FR"/>
              <a:pPr>
                <a:defRPr/>
              </a:pPr>
              <a:t>154</a:t>
            </a:fld>
            <a:endParaRPr lang="fr-FR" altLang="fr-FR"/>
          </a:p>
        </p:txBody>
      </p:sp>
      <p:sp>
        <p:nvSpPr>
          <p:cNvPr id="51204" name="Rectangle 2"/>
          <p:cNvSpPr>
            <a:spLocks noGrp="1" noChangeArrowheads="1"/>
          </p:cNvSpPr>
          <p:nvPr>
            <p:ph type="title"/>
          </p:nvPr>
        </p:nvSpPr>
        <p:spPr>
          <a:xfrm>
            <a:off x="457200" y="274638"/>
            <a:ext cx="8229600" cy="706090"/>
          </a:xfrm>
          <a:ln>
            <a:solidFill>
              <a:schemeClr val="tx1"/>
            </a:solidFill>
          </a:ln>
        </p:spPr>
        <p:txBody>
          <a:bodyPr/>
          <a:lstStyle/>
          <a:p>
            <a:pPr eaLnBrk="1" hangingPunct="1">
              <a:defRPr/>
            </a:pPr>
            <a:r>
              <a:rPr lang="fr-FR" altLang="fr-FR" sz="3200" dirty="0" smtClean="0">
                <a:latin typeface="Arial Narrow" panose="020B0606020202030204" pitchFamily="34" charset="0"/>
              </a:rPr>
              <a:t>Pour en savoir plus </a:t>
            </a:r>
          </a:p>
        </p:txBody>
      </p:sp>
      <p:sp>
        <p:nvSpPr>
          <p:cNvPr id="7172" name="Rectangle 3"/>
          <p:cNvSpPr>
            <a:spLocks noGrp="1" noChangeArrowheads="1"/>
          </p:cNvSpPr>
          <p:nvPr>
            <p:ph type="body" idx="1"/>
          </p:nvPr>
        </p:nvSpPr>
        <p:spPr/>
        <p:txBody>
          <a:bodyPr/>
          <a:lstStyle/>
          <a:p>
            <a:pPr eaLnBrk="1" hangingPunct="1">
              <a:lnSpc>
                <a:spcPct val="120000"/>
              </a:lnSpc>
            </a:pPr>
            <a:r>
              <a:rPr lang="fr-FR" altLang="fr-FR" sz="2200" smtClean="0">
                <a:solidFill>
                  <a:srgbClr val="CC0000"/>
                </a:solidFill>
                <a:latin typeface="Arial Narrow" panose="020B0606020202030204" pitchFamily="34" charset="0"/>
              </a:rPr>
              <a:t>http://www.cndp.fr/agence-usages-tice/que-dit-la-recherche/les-boitiers-de-vote-electronique-en-salle-de-cours-61.htm</a:t>
            </a:r>
          </a:p>
          <a:p>
            <a:pPr eaLnBrk="1" hangingPunct="1">
              <a:lnSpc>
                <a:spcPct val="120000"/>
              </a:lnSpc>
            </a:pPr>
            <a:r>
              <a:rPr lang="fr-FR" altLang="fr-FR" sz="2200" smtClean="0">
                <a:solidFill>
                  <a:srgbClr val="CC0000"/>
                </a:solidFill>
                <a:latin typeface="Arial Narrow" panose="020B0606020202030204" pitchFamily="34" charset="0"/>
              </a:rPr>
              <a:t>http://eduscol.education.fr/education-securite-routiere/spip.php?article156 </a:t>
            </a:r>
          </a:p>
        </p:txBody>
      </p:sp>
    </p:spTree>
    <p:extLst>
      <p:ext uri="{BB962C8B-B14F-4D97-AF65-F5344CB8AC3E}">
        <p14:creationId xmlns:p14="http://schemas.microsoft.com/office/powerpoint/2010/main" val="299691737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5193E66F-4C5A-474A-99CE-7B2DF3A3CC5E}" type="slidenum">
              <a:rPr lang="fr-FR" altLang="fr-FR"/>
              <a:pPr>
                <a:defRPr/>
              </a:pPr>
              <a:t>155</a:t>
            </a:fld>
            <a:endParaRPr lang="fr-FR" altLang="fr-FR"/>
          </a:p>
        </p:txBody>
      </p:sp>
      <p:sp>
        <p:nvSpPr>
          <p:cNvPr id="49156" name="Rectangle 2"/>
          <p:cNvSpPr>
            <a:spLocks noGrp="1" noChangeArrowheads="1"/>
          </p:cNvSpPr>
          <p:nvPr>
            <p:ph type="title"/>
          </p:nvPr>
        </p:nvSpPr>
        <p:spPr>
          <a:xfrm>
            <a:off x="395288" y="2636838"/>
            <a:ext cx="8208962" cy="1223962"/>
          </a:xfrm>
          <a:ln>
            <a:solidFill>
              <a:schemeClr val="tx1"/>
            </a:solidFill>
          </a:ln>
        </p:spPr>
        <p:txBody>
          <a:bodyPr/>
          <a:lstStyle/>
          <a:p>
            <a:pPr marL="47625" indent="-47625" eaLnBrk="1" hangingPunct="1">
              <a:defRPr/>
            </a:pPr>
            <a:r>
              <a:rPr lang="fr-BE" altLang="fr-FR" sz="4000" dirty="0" smtClean="0">
                <a:solidFill>
                  <a:srgbClr val="CC0000"/>
                </a:solidFill>
                <a:latin typeface="Arial Narrow" panose="020B0606020202030204" pitchFamily="34" charset="0"/>
              </a:rPr>
              <a:t>Qu’en pensez-vous ? </a:t>
            </a:r>
            <a:endParaRPr lang="fr-FR" altLang="fr-FR" sz="4000" dirty="0" smtClean="0">
              <a:solidFill>
                <a:srgbClr val="CC0000"/>
              </a:solidFill>
              <a:latin typeface="Arial Narrow" panose="020B0606020202030204" pitchFamily="34" charset="0"/>
            </a:endParaRPr>
          </a:p>
        </p:txBody>
      </p:sp>
      <p:sp>
        <p:nvSpPr>
          <p:cNvPr id="2" name="Rectangle 1"/>
          <p:cNvSpPr/>
          <p:nvPr/>
        </p:nvSpPr>
        <p:spPr>
          <a:xfrm>
            <a:off x="971600" y="4725144"/>
            <a:ext cx="7416824" cy="584775"/>
          </a:xfrm>
          <a:prstGeom prst="rect">
            <a:avLst/>
          </a:prstGeom>
          <a:solidFill>
            <a:schemeClr val="accent2"/>
          </a:solidFill>
          <a:ln>
            <a:solidFill>
              <a:schemeClr val="accent5">
                <a:lumMod val="10000"/>
              </a:schemeClr>
            </a:solidFill>
          </a:ln>
        </p:spPr>
        <p:txBody>
          <a:bodyPr wrap="square">
            <a:spAutoFit/>
          </a:bodyPr>
          <a:lstStyle/>
          <a:p>
            <a:r>
              <a:rPr lang="fr-BE" sz="3200" dirty="0">
                <a:solidFill>
                  <a:srgbClr val="FFFFCC"/>
                </a:solidFill>
                <a:latin typeface="Arial Narrow" panose="020B0606020202030204" pitchFamily="34" charset="0"/>
                <a:hlinkClick r:id="rId2"/>
              </a:rPr>
              <a:t>http://m.socrative.com/lecturer/#</a:t>
            </a:r>
            <a:r>
              <a:rPr lang="fr-BE" sz="3200" dirty="0" smtClean="0">
                <a:solidFill>
                  <a:srgbClr val="FFFFCC"/>
                </a:solidFill>
                <a:latin typeface="Arial Narrow" panose="020B0606020202030204" pitchFamily="34" charset="0"/>
                <a:hlinkClick r:id="rId2"/>
              </a:rPr>
              <a:t>mainScreen</a:t>
            </a:r>
            <a:r>
              <a:rPr lang="fr-BE" sz="3200" dirty="0" smtClean="0">
                <a:solidFill>
                  <a:srgbClr val="FFFFCC"/>
                </a:solidFill>
                <a:latin typeface="Arial Narrow" panose="020B0606020202030204" pitchFamily="34" charset="0"/>
              </a:rPr>
              <a:t> </a:t>
            </a:r>
            <a:endParaRPr lang="fr-BE" sz="3200" dirty="0">
              <a:solidFill>
                <a:srgbClr val="FFFFCC"/>
              </a:solidFill>
              <a:latin typeface="Arial Narrow" panose="020B0606020202030204" pitchFamily="34" charset="0"/>
            </a:endParaRPr>
          </a:p>
        </p:txBody>
      </p:sp>
      <p:sp>
        <p:nvSpPr>
          <p:cNvPr id="3" name="Flèche vers le bas 2"/>
          <p:cNvSpPr/>
          <p:nvPr/>
        </p:nvSpPr>
        <p:spPr>
          <a:xfrm>
            <a:off x="4283968" y="3933056"/>
            <a:ext cx="396044" cy="648072"/>
          </a:xfrm>
          <a:prstGeom prst="downArrow">
            <a:avLst/>
          </a:prstGeom>
          <a:solidFill>
            <a:schemeClr val="accent2"/>
          </a:solidFill>
          <a:ln w="9525">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306932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11188" y="404813"/>
            <a:ext cx="8135937" cy="1728787"/>
          </a:xfrm>
          <a:solidFill>
            <a:srgbClr val="002060"/>
          </a:solidFill>
          <a:ln>
            <a:solidFill>
              <a:schemeClr val="tx2">
                <a:lumMod val="75000"/>
              </a:schemeClr>
            </a:solidFill>
          </a:ln>
        </p:spPr>
        <p:txBody>
          <a:bodyPr>
            <a:normAutofit/>
          </a:bodyPr>
          <a:lstStyle/>
          <a:p>
            <a:pPr algn="ctr">
              <a:lnSpc>
                <a:spcPct val="130000"/>
              </a:lnSpc>
              <a:defRPr/>
            </a:pPr>
            <a:r>
              <a:rPr lang="fr-FR" altLang="fr-FR" sz="3600" dirty="0" smtClean="0">
                <a:solidFill>
                  <a:schemeClr val="bg1"/>
                </a:solidFill>
                <a:latin typeface="Arial Narrow" panose="020B0606020202030204" pitchFamily="34" charset="0"/>
              </a:rPr>
              <a:t>9. Les </a:t>
            </a:r>
            <a:r>
              <a:rPr lang="fr-FR" altLang="fr-FR" sz="3600" dirty="0">
                <a:solidFill>
                  <a:schemeClr val="bg1"/>
                </a:solidFill>
                <a:latin typeface="Arial Narrow" panose="020B0606020202030204" pitchFamily="34" charset="0"/>
              </a:rPr>
              <a:t>Questions à Choix Multiples (QCM)</a:t>
            </a:r>
            <a:br>
              <a:rPr lang="fr-FR" altLang="fr-FR" sz="3600" dirty="0">
                <a:solidFill>
                  <a:schemeClr val="bg1"/>
                </a:solidFill>
                <a:latin typeface="Arial Narrow" panose="020B0606020202030204" pitchFamily="34" charset="0"/>
              </a:rPr>
            </a:br>
            <a:r>
              <a:rPr lang="fr-FR" altLang="fr-FR" sz="3600" dirty="0">
                <a:solidFill>
                  <a:schemeClr val="bg1"/>
                </a:solidFill>
                <a:latin typeface="Arial Narrow" panose="020B0606020202030204" pitchFamily="34" charset="0"/>
              </a:rPr>
              <a:t>Les degrés de certitude (DC</a:t>
            </a:r>
            <a:r>
              <a:rPr lang="fr-FR" altLang="fr-FR" sz="3600" dirty="0" smtClean="0">
                <a:solidFill>
                  <a:schemeClr val="bg1"/>
                </a:solidFill>
                <a:latin typeface="Arial Narrow" panose="020B0606020202030204" pitchFamily="34" charset="0"/>
              </a:rPr>
              <a:t>)</a:t>
            </a:r>
            <a:endParaRPr lang="en-US" altLang="fr-FR" sz="3600" dirty="0">
              <a:solidFill>
                <a:schemeClr val="bg1"/>
              </a:solidFill>
              <a:effectLst>
                <a:outerShdw blurRad="38100" dist="38100" dir="2700000" algn="tl">
                  <a:srgbClr val="C0C0C0"/>
                </a:outerShdw>
              </a:effectLst>
              <a:latin typeface="Arial Narrow" panose="020B0606020202030204" pitchFamily="34" charset="0"/>
            </a:endParaRPr>
          </a:p>
        </p:txBody>
      </p:sp>
      <p:sp>
        <p:nvSpPr>
          <p:cNvPr id="13315" name="Rectangle 24"/>
          <p:cNvSpPr>
            <a:spLocks noChangeArrowheads="1"/>
          </p:cNvSpPr>
          <p:nvPr/>
        </p:nvSpPr>
        <p:spPr bwMode="auto">
          <a:xfrm>
            <a:off x="398463" y="3357563"/>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en-GB" altLang="fr-FR" sz="2400">
                <a:solidFill>
                  <a:schemeClr val="bg1"/>
                </a:solidFill>
              </a:rPr>
              <a:t>Professeur  Ch. Hanzen</a:t>
            </a:r>
            <a:endParaRPr lang="fr-FR" altLang="fr-FR" sz="2400">
              <a:solidFill>
                <a:schemeClr val="bg1"/>
              </a:solidFill>
            </a:endParaRPr>
          </a:p>
          <a:p>
            <a:pPr algn="ctr" eaLnBrk="1" hangingPunct="1">
              <a:spcBef>
                <a:spcPct val="0"/>
              </a:spcBef>
              <a:buFontTx/>
              <a:buNone/>
            </a:pPr>
            <a:r>
              <a:rPr lang="en-GB" altLang="fr-FR" sz="2400">
                <a:solidFill>
                  <a:schemeClr val="bg1"/>
                </a:solidFill>
              </a:rPr>
              <a:t>Université de Liège</a:t>
            </a:r>
            <a:endParaRPr lang="fr-FR" altLang="fr-FR" sz="2400">
              <a:solidFill>
                <a:schemeClr val="bg1"/>
              </a:solidFill>
            </a:endParaRPr>
          </a:p>
          <a:p>
            <a:pPr algn="ctr" eaLnBrk="1" hangingPunct="1">
              <a:spcBef>
                <a:spcPct val="0"/>
              </a:spcBef>
              <a:buFontTx/>
              <a:buNone/>
            </a:pPr>
            <a:r>
              <a:rPr lang="en-GB" altLang="fr-FR" sz="2400">
                <a:solidFill>
                  <a:schemeClr val="bg1"/>
                </a:solidFill>
              </a:rPr>
              <a:t>Faculté de médecine vétérinaire</a:t>
            </a:r>
          </a:p>
          <a:p>
            <a:pPr algn="ctr" eaLnBrk="1" hangingPunct="1">
              <a:spcBef>
                <a:spcPct val="0"/>
              </a:spcBef>
              <a:buFontTx/>
              <a:buNone/>
            </a:pPr>
            <a:r>
              <a:rPr lang="en-GB" altLang="fr-FR" sz="2400">
                <a:solidFill>
                  <a:schemeClr val="bg1"/>
                </a:solidFill>
              </a:rPr>
              <a:t>Service de Thériogenologie des animaux de production </a:t>
            </a:r>
            <a:endParaRPr lang="fr-FR" altLang="fr-FR" sz="2400">
              <a:solidFill>
                <a:schemeClr val="bg1"/>
              </a:solidFill>
            </a:endParaRPr>
          </a:p>
          <a:p>
            <a:pPr algn="ctr" eaLnBrk="1" hangingPunct="1">
              <a:spcBef>
                <a:spcPct val="0"/>
              </a:spcBef>
              <a:buFontTx/>
              <a:buNone/>
            </a:pPr>
            <a:r>
              <a:rPr lang="da-DK" altLang="fr-FR" sz="2400">
                <a:solidFill>
                  <a:schemeClr val="bg1"/>
                </a:solidFill>
              </a:rPr>
              <a:t>B42 Sart Tilman, 4000 Liège</a:t>
            </a:r>
            <a:endParaRPr lang="fr-FR" altLang="fr-FR" sz="2400">
              <a:solidFill>
                <a:schemeClr val="bg1"/>
              </a:solidFill>
            </a:endParaRPr>
          </a:p>
          <a:p>
            <a:pPr algn="ctr" eaLnBrk="1" hangingPunct="1">
              <a:spcBef>
                <a:spcPct val="0"/>
              </a:spcBef>
              <a:buFontTx/>
              <a:buNone/>
            </a:pPr>
            <a:r>
              <a:rPr lang="de-DE" altLang="fr-FR" sz="2400">
                <a:solidFill>
                  <a:schemeClr val="bg1"/>
                </a:solidFill>
              </a:rPr>
              <a:t>E-mail : christian.hanzen@ulg.ac.be  </a:t>
            </a:r>
          </a:p>
          <a:p>
            <a:pPr algn="ctr" eaLnBrk="1" hangingPunct="1">
              <a:spcBef>
                <a:spcPct val="0"/>
              </a:spcBef>
              <a:buFontTx/>
              <a:buNone/>
            </a:pPr>
            <a:r>
              <a:rPr lang="fr-FR" altLang="fr-FR" sz="2400">
                <a:solidFill>
                  <a:schemeClr val="bg1"/>
                </a:solidFill>
              </a:rPr>
              <a:t>Bibliographie : http://orbi.ulg.ac.be/</a:t>
            </a:r>
          </a:p>
          <a:p>
            <a:pPr algn="ctr" eaLnBrk="1" hangingPunct="1">
              <a:spcBef>
                <a:spcPct val="0"/>
              </a:spcBef>
              <a:buFontTx/>
              <a:buNone/>
            </a:pPr>
            <a:r>
              <a:rPr lang="fr-FR" altLang="fr-FR" sz="2400">
                <a:solidFill>
                  <a:schemeClr val="bg1"/>
                </a:solidFill>
              </a:rPr>
              <a:t>Page face book : www.facebook.com/theriogenologie  </a:t>
            </a:r>
          </a:p>
        </p:txBody>
      </p:sp>
    </p:spTree>
    <p:extLst>
      <p:ext uri="{BB962C8B-B14F-4D97-AF65-F5344CB8AC3E}">
        <p14:creationId xmlns:p14="http://schemas.microsoft.com/office/powerpoint/2010/main" val="218170021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5"/>
          <p:cNvSpPr>
            <a:spLocks noGrp="1"/>
          </p:cNvSpPr>
          <p:nvPr>
            <p:ph type="sldNum" sz="quarter" idx="12"/>
          </p:nvPr>
        </p:nvSpPr>
        <p:spPr/>
        <p:txBody>
          <a:bodyPr/>
          <a:lstStyle/>
          <a:p>
            <a:pPr>
              <a:defRPr/>
            </a:pPr>
            <a:fld id="{B330EE42-0ED5-4705-869D-CD8F22E0B939}" type="slidenum">
              <a:rPr lang="fr-FR" altLang="fr-FR"/>
              <a:pPr>
                <a:defRPr/>
              </a:pPr>
              <a:t>157</a:t>
            </a:fld>
            <a:endParaRPr lang="fr-FR" altLang="fr-FR"/>
          </a:p>
        </p:txBody>
      </p:sp>
      <p:sp>
        <p:nvSpPr>
          <p:cNvPr id="3075" name="Rectangle 2"/>
          <p:cNvSpPr>
            <a:spLocks noGrp="1" noChangeArrowheads="1"/>
          </p:cNvSpPr>
          <p:nvPr>
            <p:ph type="title"/>
          </p:nvPr>
        </p:nvSpPr>
        <p:spPr>
          <a:xfrm>
            <a:off x="468313" y="333375"/>
            <a:ext cx="8045450" cy="1008063"/>
          </a:xfrm>
          <a:ln>
            <a:solidFill>
              <a:schemeClr val="tx1"/>
            </a:solidFill>
          </a:ln>
        </p:spPr>
        <p:txBody>
          <a:bodyPr/>
          <a:lstStyle/>
          <a:p>
            <a:pPr eaLnBrk="1" hangingPunct="1">
              <a:defRPr/>
            </a:pPr>
            <a:r>
              <a:rPr lang="fr-BE" altLang="fr-FR" sz="3200" dirty="0" smtClean="0">
                <a:latin typeface="Arial Narrow" panose="020B0606020202030204" pitchFamily="34" charset="0"/>
              </a:rPr>
              <a:t>Quelques exemples de modes d’évaluation préférentiels adaptés aux objectifs cognitifs </a:t>
            </a:r>
          </a:p>
        </p:txBody>
      </p:sp>
      <p:sp>
        <p:nvSpPr>
          <p:cNvPr id="605187" name="Text Box 3"/>
          <p:cNvSpPr txBox="1">
            <a:spLocks noChangeArrowheads="1"/>
          </p:cNvSpPr>
          <p:nvPr/>
        </p:nvSpPr>
        <p:spPr bwMode="auto">
          <a:xfrm>
            <a:off x="1619250" y="5734050"/>
            <a:ext cx="52562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vrai faux, QCM SGI, QROC (un mot)</a:t>
            </a:r>
          </a:p>
        </p:txBody>
      </p:sp>
      <p:sp>
        <p:nvSpPr>
          <p:cNvPr id="605188" name="Text Box 4"/>
          <p:cNvSpPr txBox="1">
            <a:spLocks noChangeArrowheads="1"/>
          </p:cNvSpPr>
          <p:nvPr/>
        </p:nvSpPr>
        <p:spPr bwMode="auto">
          <a:xfrm>
            <a:off x="5435600" y="1844675"/>
            <a:ext cx="17621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a:t>
            </a:r>
            <a:r>
              <a:rPr lang="fr-BE" altLang="fr-FR" sz="2500" b="1" u="sng">
                <a:solidFill>
                  <a:srgbClr val="FF0000"/>
                </a:solidFill>
              </a:rPr>
              <a:t>DC</a:t>
            </a:r>
          </a:p>
        </p:txBody>
      </p:sp>
      <p:sp>
        <p:nvSpPr>
          <p:cNvPr id="605189" name="Rectangle 5"/>
          <p:cNvSpPr>
            <a:spLocks noChangeArrowheads="1"/>
          </p:cNvSpPr>
          <p:nvPr/>
        </p:nvSpPr>
        <p:spPr bwMode="auto">
          <a:xfrm>
            <a:off x="684213" y="4795838"/>
            <a:ext cx="5041900" cy="57626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Connaissance</a:t>
            </a:r>
          </a:p>
        </p:txBody>
      </p:sp>
      <p:sp>
        <p:nvSpPr>
          <p:cNvPr id="605190" name="Rectangle 6"/>
          <p:cNvSpPr>
            <a:spLocks noChangeArrowheads="1"/>
          </p:cNvSpPr>
          <p:nvPr/>
        </p:nvSpPr>
        <p:spPr bwMode="auto">
          <a:xfrm>
            <a:off x="1044575" y="4219575"/>
            <a:ext cx="4321175" cy="504825"/>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Compréhension</a:t>
            </a:r>
          </a:p>
        </p:txBody>
      </p:sp>
      <p:sp>
        <p:nvSpPr>
          <p:cNvPr id="605191" name="Rectangle 7"/>
          <p:cNvSpPr>
            <a:spLocks noChangeArrowheads="1"/>
          </p:cNvSpPr>
          <p:nvPr/>
        </p:nvSpPr>
        <p:spPr bwMode="auto">
          <a:xfrm>
            <a:off x="1765300" y="3067050"/>
            <a:ext cx="2879725"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Analyse</a:t>
            </a:r>
          </a:p>
        </p:txBody>
      </p:sp>
      <p:sp>
        <p:nvSpPr>
          <p:cNvPr id="605192" name="Rectangle 8"/>
          <p:cNvSpPr>
            <a:spLocks noChangeArrowheads="1"/>
          </p:cNvSpPr>
          <p:nvPr/>
        </p:nvSpPr>
        <p:spPr bwMode="auto">
          <a:xfrm>
            <a:off x="1404938" y="3643313"/>
            <a:ext cx="3600450" cy="504825"/>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Application</a:t>
            </a:r>
          </a:p>
        </p:txBody>
      </p:sp>
      <p:sp>
        <p:nvSpPr>
          <p:cNvPr id="605193" name="Rectangle 9"/>
          <p:cNvSpPr>
            <a:spLocks noChangeArrowheads="1"/>
          </p:cNvSpPr>
          <p:nvPr/>
        </p:nvSpPr>
        <p:spPr bwMode="auto">
          <a:xfrm>
            <a:off x="2125663" y="2490788"/>
            <a:ext cx="215900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Synthèse</a:t>
            </a:r>
          </a:p>
        </p:txBody>
      </p:sp>
      <p:sp>
        <p:nvSpPr>
          <p:cNvPr id="605194" name="Rectangle 10"/>
          <p:cNvSpPr>
            <a:spLocks noChangeArrowheads="1"/>
          </p:cNvSpPr>
          <p:nvPr/>
        </p:nvSpPr>
        <p:spPr bwMode="auto">
          <a:xfrm>
            <a:off x="2484438" y="1916113"/>
            <a:ext cx="1441450" cy="504825"/>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Evaluation</a:t>
            </a:r>
          </a:p>
        </p:txBody>
      </p:sp>
      <p:sp>
        <p:nvSpPr>
          <p:cNvPr id="605195" name="Line 11"/>
          <p:cNvSpPr>
            <a:spLocks noChangeShapeType="1"/>
          </p:cNvSpPr>
          <p:nvPr/>
        </p:nvSpPr>
        <p:spPr bwMode="auto">
          <a:xfrm flipH="1">
            <a:off x="3276600" y="5373688"/>
            <a:ext cx="0" cy="43180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6" name="Line 12"/>
          <p:cNvSpPr>
            <a:spLocks noChangeShapeType="1"/>
          </p:cNvSpPr>
          <p:nvPr/>
        </p:nvSpPr>
        <p:spPr bwMode="auto">
          <a:xfrm>
            <a:off x="5003800" y="3860800"/>
            <a:ext cx="1223963"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7" name="Line 13"/>
          <p:cNvSpPr>
            <a:spLocks noChangeShapeType="1"/>
          </p:cNvSpPr>
          <p:nvPr/>
        </p:nvSpPr>
        <p:spPr bwMode="auto">
          <a:xfrm>
            <a:off x="4643438" y="3284538"/>
            <a:ext cx="1511300"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8" name="Line 14"/>
          <p:cNvSpPr>
            <a:spLocks noChangeShapeType="1"/>
          </p:cNvSpPr>
          <p:nvPr/>
        </p:nvSpPr>
        <p:spPr bwMode="auto">
          <a:xfrm>
            <a:off x="3924300" y="2132013"/>
            <a:ext cx="1368425"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199" name="Text Box 15"/>
          <p:cNvSpPr txBox="1">
            <a:spLocks noChangeArrowheads="1"/>
          </p:cNvSpPr>
          <p:nvPr/>
        </p:nvSpPr>
        <p:spPr bwMode="auto">
          <a:xfrm>
            <a:off x="6300788" y="3573463"/>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0" name="Text Box 16"/>
          <p:cNvSpPr txBox="1">
            <a:spLocks noChangeArrowheads="1"/>
          </p:cNvSpPr>
          <p:nvPr/>
        </p:nvSpPr>
        <p:spPr bwMode="auto">
          <a:xfrm>
            <a:off x="6300788" y="2997200"/>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1" name="Text Box 17"/>
          <p:cNvSpPr txBox="1">
            <a:spLocks noChangeArrowheads="1"/>
          </p:cNvSpPr>
          <p:nvPr/>
        </p:nvSpPr>
        <p:spPr bwMode="auto">
          <a:xfrm>
            <a:off x="6372225" y="4221163"/>
            <a:ext cx="2212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QCM SGI, QROL</a:t>
            </a:r>
          </a:p>
        </p:txBody>
      </p:sp>
      <p:sp>
        <p:nvSpPr>
          <p:cNvPr id="605202" name="Line 18"/>
          <p:cNvSpPr>
            <a:spLocks noChangeShapeType="1"/>
          </p:cNvSpPr>
          <p:nvPr/>
        </p:nvSpPr>
        <p:spPr bwMode="auto">
          <a:xfrm flipV="1">
            <a:off x="5364163" y="4508500"/>
            <a:ext cx="1009650"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203" name="Line 19"/>
          <p:cNvSpPr>
            <a:spLocks noChangeShapeType="1"/>
          </p:cNvSpPr>
          <p:nvPr/>
        </p:nvSpPr>
        <p:spPr bwMode="auto">
          <a:xfrm>
            <a:off x="4284663" y="2708275"/>
            <a:ext cx="576262" cy="0"/>
          </a:xfrm>
          <a:prstGeom prst="line">
            <a:avLst/>
          </a:prstGeom>
          <a:noFill/>
          <a:ln w="190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5204" name="Text Box 20"/>
          <p:cNvSpPr txBox="1">
            <a:spLocks noChangeArrowheads="1"/>
          </p:cNvSpPr>
          <p:nvPr/>
        </p:nvSpPr>
        <p:spPr bwMode="auto">
          <a:xfrm>
            <a:off x="4848225" y="2420938"/>
            <a:ext cx="42957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6600"/>
                </a:solidFill>
              </a:rPr>
              <a:t>Rapports, élocutions, oral, QROL</a:t>
            </a:r>
          </a:p>
        </p:txBody>
      </p:sp>
    </p:spTree>
    <p:extLst>
      <p:ext uri="{BB962C8B-B14F-4D97-AF65-F5344CB8AC3E}">
        <p14:creationId xmlns:p14="http://schemas.microsoft.com/office/powerpoint/2010/main" val="223900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1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5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51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51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52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52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51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5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519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51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51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5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51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52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520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51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51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5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p:bldP spid="605188" grpId="0"/>
      <p:bldP spid="605189" grpId="0" animBg="1"/>
      <p:bldP spid="605190" grpId="0" animBg="1"/>
      <p:bldP spid="605191" grpId="0" animBg="1"/>
      <p:bldP spid="605192" grpId="0" animBg="1"/>
      <p:bldP spid="605193" grpId="0" animBg="1"/>
      <p:bldP spid="605194" grpId="0" animBg="1"/>
      <p:bldP spid="605195" grpId="0" animBg="1"/>
      <p:bldP spid="605196" grpId="0" animBg="1"/>
      <p:bldP spid="605197" grpId="0" animBg="1"/>
      <p:bldP spid="605198" grpId="0" animBg="1"/>
      <p:bldP spid="605199" grpId="0"/>
      <p:bldP spid="605200" grpId="0"/>
      <p:bldP spid="605201" grpId="0"/>
      <p:bldP spid="605202" grpId="0" animBg="1"/>
      <p:bldP spid="605203" grpId="0" animBg="1"/>
      <p:bldP spid="60520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514EC2D4-6C3E-4D25-8064-85B41AF8AA5D}" type="slidenum">
              <a:rPr lang="fr-FR" altLang="fr-FR"/>
              <a:pPr>
                <a:defRPr/>
              </a:pPr>
              <a:t>158</a:t>
            </a:fld>
            <a:endParaRPr lang="fr-FR" altLang="fr-FR"/>
          </a:p>
        </p:txBody>
      </p:sp>
      <p:sp>
        <p:nvSpPr>
          <p:cNvPr id="5124" name="Rectangle 2"/>
          <p:cNvSpPr>
            <a:spLocks noGrp="1" noChangeArrowheads="1"/>
          </p:cNvSpPr>
          <p:nvPr>
            <p:ph type="title"/>
          </p:nvPr>
        </p:nvSpPr>
        <p:spPr>
          <a:xfrm>
            <a:off x="539552" y="260648"/>
            <a:ext cx="3888234" cy="648419"/>
          </a:xfrm>
          <a:solidFill>
            <a:schemeClr val="accent1">
              <a:lumMod val="40000"/>
              <a:lumOff val="60000"/>
            </a:schemeClr>
          </a:solidFill>
          <a:ln>
            <a:solidFill>
              <a:schemeClr val="tx1"/>
            </a:solidFill>
          </a:ln>
        </p:spPr>
        <p:txBody>
          <a:bodyPr/>
          <a:lstStyle/>
          <a:p>
            <a:pPr algn="l" eaLnBrk="1" hangingPunct="1">
              <a:defRPr/>
            </a:pPr>
            <a:r>
              <a:rPr lang="fr-BE" altLang="fr-FR" dirty="0" smtClean="0">
                <a:latin typeface="Arial Narrow" panose="020B0606020202030204" pitchFamily="34" charset="0"/>
              </a:rPr>
              <a:t>Définition</a:t>
            </a:r>
          </a:p>
        </p:txBody>
      </p:sp>
      <p:sp>
        <p:nvSpPr>
          <p:cNvPr id="15364" name="Rectangle 3"/>
          <p:cNvSpPr>
            <a:spLocks noGrp="1" noChangeArrowheads="1"/>
          </p:cNvSpPr>
          <p:nvPr>
            <p:ph type="body" idx="1"/>
          </p:nvPr>
        </p:nvSpPr>
        <p:spPr>
          <a:xfrm>
            <a:off x="250825" y="1125538"/>
            <a:ext cx="8713788" cy="4752975"/>
          </a:xfrm>
        </p:spPr>
        <p:txBody>
          <a:bodyPr/>
          <a:lstStyle/>
          <a:p>
            <a:pPr eaLnBrk="1" hangingPunct="1">
              <a:lnSpc>
                <a:spcPct val="90000"/>
              </a:lnSpc>
            </a:pPr>
            <a:r>
              <a:rPr lang="fr-BE" altLang="fr-FR" sz="2200" dirty="0" smtClean="0">
                <a:latin typeface="Arial Narrow" panose="020B0606020202030204" pitchFamily="34" charset="0"/>
              </a:rPr>
              <a:t>QCM = Question à Choix Multiples </a:t>
            </a:r>
          </a:p>
          <a:p>
            <a:pPr eaLnBrk="1" hangingPunct="1">
              <a:lnSpc>
                <a:spcPct val="90000"/>
              </a:lnSpc>
            </a:pPr>
            <a:r>
              <a:rPr lang="fr-BE" altLang="fr-FR" sz="2200" dirty="0" smtClean="0">
                <a:latin typeface="Arial Narrow" panose="020B0606020202030204" pitchFamily="34" charset="0"/>
              </a:rPr>
              <a:t>Une question mais au moins deux propositions de réponse.</a:t>
            </a:r>
          </a:p>
          <a:p>
            <a:pPr eaLnBrk="1" hangingPunct="1">
              <a:lnSpc>
                <a:spcPct val="90000"/>
              </a:lnSpc>
            </a:pPr>
            <a:r>
              <a:rPr lang="fr-BE" altLang="fr-FR" sz="2200" dirty="0" smtClean="0">
                <a:latin typeface="Arial Narrow" panose="020B0606020202030204" pitchFamily="34" charset="0"/>
              </a:rPr>
              <a:t>Divers types de QCM possibles</a:t>
            </a:r>
          </a:p>
          <a:p>
            <a:pPr lvl="1" eaLnBrk="1" hangingPunct="1">
              <a:lnSpc>
                <a:spcPct val="90000"/>
              </a:lnSpc>
            </a:pPr>
            <a:r>
              <a:rPr lang="fr-BE" altLang="fr-FR" sz="2200" dirty="0" smtClean="0">
                <a:latin typeface="Arial Narrow" panose="020B0606020202030204" pitchFamily="34" charset="0"/>
              </a:rPr>
              <a:t>De type vrai ou faux</a:t>
            </a:r>
          </a:p>
          <a:p>
            <a:pPr lvl="1" eaLnBrk="1" hangingPunct="1">
              <a:lnSpc>
                <a:spcPct val="90000"/>
              </a:lnSpc>
            </a:pPr>
            <a:r>
              <a:rPr lang="fr-BE" altLang="fr-FR" sz="2200" dirty="0" smtClean="0">
                <a:latin typeface="Arial Narrow" panose="020B0606020202030204" pitchFamily="34" charset="0"/>
              </a:rPr>
              <a:t>Plus de deux propositions de réponse</a:t>
            </a:r>
          </a:p>
          <a:p>
            <a:pPr lvl="1" eaLnBrk="1" hangingPunct="1">
              <a:lnSpc>
                <a:spcPct val="90000"/>
              </a:lnSpc>
            </a:pPr>
            <a:r>
              <a:rPr lang="fr-BE" altLang="fr-FR" sz="2200" dirty="0" smtClean="0">
                <a:latin typeface="Arial Narrow" panose="020B0606020202030204" pitchFamily="34" charset="0"/>
              </a:rPr>
              <a:t>Avec des solutions générales implicites (</a:t>
            </a:r>
            <a:r>
              <a:rPr lang="fr-BE" altLang="fr-FR" sz="2200" dirty="0" err="1" smtClean="0">
                <a:latin typeface="Arial Narrow" panose="020B0606020202030204" pitchFamily="34" charset="0"/>
              </a:rPr>
              <a:t>SGI</a:t>
            </a:r>
            <a:r>
              <a:rPr lang="fr-BE" altLang="fr-FR" sz="2200" dirty="0" smtClean="0">
                <a:latin typeface="Arial Narrow" panose="020B0606020202030204" pitchFamily="34" charset="0"/>
              </a:rPr>
              <a:t>) pour </a:t>
            </a:r>
          </a:p>
          <a:p>
            <a:pPr lvl="2" eaLnBrk="1" hangingPunct="1">
              <a:lnSpc>
                <a:spcPct val="90000"/>
              </a:lnSpc>
            </a:pPr>
            <a:r>
              <a:rPr lang="fr-BE" altLang="fr-FR" sz="2200" dirty="0" smtClean="0">
                <a:latin typeface="Arial Narrow" panose="020B0606020202030204" pitchFamily="34" charset="0"/>
              </a:rPr>
              <a:t>évaluer des niveaux taxonomiques supérieurs (analyse)</a:t>
            </a:r>
          </a:p>
          <a:p>
            <a:pPr lvl="2" eaLnBrk="1" hangingPunct="1">
              <a:lnSpc>
                <a:spcPct val="90000"/>
              </a:lnSpc>
            </a:pPr>
            <a:r>
              <a:rPr lang="fr-BE" altLang="fr-FR" sz="2200" dirty="0" smtClean="0">
                <a:latin typeface="Arial Narrow" panose="020B0606020202030204" pitchFamily="34" charset="0"/>
              </a:rPr>
              <a:t>habituer les étudiants aux situations où plusieurs solutions sont possibles </a:t>
            </a:r>
          </a:p>
          <a:p>
            <a:pPr lvl="2" eaLnBrk="1" hangingPunct="1">
              <a:lnSpc>
                <a:spcPct val="90000"/>
              </a:lnSpc>
            </a:pPr>
            <a:r>
              <a:rPr lang="fr-BE" altLang="fr-FR" sz="2200" dirty="0" smtClean="0">
                <a:latin typeface="Arial Narrow" panose="020B0606020202030204" pitchFamily="34" charset="0"/>
              </a:rPr>
              <a:t>réduire au maximum la part du hasard dans le choix de la bonne réponse</a:t>
            </a:r>
          </a:p>
          <a:p>
            <a:pPr lvl="2" eaLnBrk="1" hangingPunct="1">
              <a:lnSpc>
                <a:spcPct val="90000"/>
              </a:lnSpc>
            </a:pPr>
            <a:r>
              <a:rPr lang="fr-BE" altLang="fr-FR" sz="2200" dirty="0" smtClean="0">
                <a:latin typeface="Arial Narrow" panose="020B0606020202030204" pitchFamily="34" charset="0"/>
              </a:rPr>
              <a:t>révéler le « curriculum caché » (ce que personne n’enseigne mais que tout le monde apprend) </a:t>
            </a:r>
            <a:r>
              <a:rPr lang="fr-BE" altLang="fr-FR" sz="2200" dirty="0" err="1" smtClean="0">
                <a:latin typeface="Arial Narrow" panose="020B0606020202030204" pitchFamily="34" charset="0"/>
              </a:rPr>
              <a:t>cad</a:t>
            </a:r>
            <a:r>
              <a:rPr lang="fr-BE" altLang="fr-FR" sz="2200" dirty="0" smtClean="0">
                <a:latin typeface="Arial Narrow" panose="020B0606020202030204" pitchFamily="34" charset="0"/>
              </a:rPr>
              <a:t> susciter la vigilance cognitive pour analyser une situation ou une question et y détecter les aspects implicites </a:t>
            </a:r>
          </a:p>
          <a:p>
            <a:pPr lvl="1" eaLnBrk="1" hangingPunct="1">
              <a:lnSpc>
                <a:spcPct val="90000"/>
              </a:lnSpc>
            </a:pPr>
            <a:r>
              <a:rPr lang="fr-BE" altLang="fr-FR" sz="2200" dirty="0" smtClean="0">
                <a:latin typeface="Arial Narrow" panose="020B0606020202030204" pitchFamily="34" charset="0"/>
              </a:rPr>
              <a:t>En association avec des degrés de certitude (DC)</a:t>
            </a:r>
          </a:p>
        </p:txBody>
      </p:sp>
    </p:spTree>
    <p:extLst>
      <p:ext uri="{BB962C8B-B14F-4D97-AF65-F5344CB8AC3E}">
        <p14:creationId xmlns:p14="http://schemas.microsoft.com/office/powerpoint/2010/main" val="171180094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3CB04406-1C47-45AB-86D8-51F893F38696}" type="slidenum">
              <a:rPr lang="fr-FR" altLang="fr-FR"/>
              <a:pPr>
                <a:defRPr/>
              </a:pPr>
              <a:t>159</a:t>
            </a:fld>
            <a:endParaRPr lang="fr-FR" altLang="fr-FR"/>
          </a:p>
        </p:txBody>
      </p:sp>
      <p:sp>
        <p:nvSpPr>
          <p:cNvPr id="16387" name="Rectangle 4"/>
          <p:cNvSpPr>
            <a:spLocks noGrp="1" noChangeArrowheads="1"/>
          </p:cNvSpPr>
          <p:nvPr>
            <p:ph type="ctrTitle"/>
          </p:nvPr>
        </p:nvSpPr>
        <p:spPr>
          <a:xfrm>
            <a:off x="323528" y="332656"/>
            <a:ext cx="7772587" cy="936104"/>
          </a:xfrm>
          <a:solidFill>
            <a:schemeClr val="accent1">
              <a:lumMod val="40000"/>
              <a:lumOff val="60000"/>
            </a:schemeClr>
          </a:solidFill>
          <a:ln>
            <a:solidFill>
              <a:schemeClr val="tx1"/>
            </a:solidFill>
          </a:ln>
        </p:spPr>
        <p:txBody>
          <a:bodyPr/>
          <a:lstStyle/>
          <a:p>
            <a:pPr algn="l" eaLnBrk="1" hangingPunct="1"/>
            <a:r>
              <a:rPr lang="fr-BE" altLang="fr-FR" sz="3200" dirty="0" smtClean="0">
                <a:latin typeface="Arial Narrow" panose="020B0606020202030204" pitchFamily="34" charset="0"/>
              </a:rPr>
              <a:t>Les </a:t>
            </a:r>
            <a:r>
              <a:rPr lang="fr-BE" altLang="fr-FR" sz="3200" dirty="0" err="1" smtClean="0">
                <a:latin typeface="Arial Narrow" panose="020B0606020202030204" pitchFamily="34" charset="0"/>
              </a:rPr>
              <a:t>SG</a:t>
            </a:r>
            <a:r>
              <a:rPr lang="fr-BE" altLang="fr-FR" sz="3200" dirty="0" smtClean="0">
                <a:latin typeface="Arial Narrow" panose="020B0606020202030204" pitchFamily="34" charset="0"/>
              </a:rPr>
              <a:t> sont dites implicites car </a:t>
            </a:r>
            <a:endParaRPr lang="fr-FR" altLang="fr-FR" sz="3200" dirty="0" smtClean="0">
              <a:latin typeface="Arial Narrow" panose="020B0606020202030204" pitchFamily="34" charset="0"/>
            </a:endParaRPr>
          </a:p>
        </p:txBody>
      </p:sp>
      <p:sp>
        <p:nvSpPr>
          <p:cNvPr id="31749" name="Rectangle 5"/>
          <p:cNvSpPr>
            <a:spLocks noGrp="1" noChangeArrowheads="1"/>
          </p:cNvSpPr>
          <p:nvPr>
            <p:ph type="subTitle" idx="1"/>
          </p:nvPr>
        </p:nvSpPr>
        <p:spPr>
          <a:xfrm>
            <a:off x="395288" y="1773238"/>
            <a:ext cx="8209160" cy="4320058"/>
          </a:xfrm>
          <a:ln>
            <a:solidFill>
              <a:schemeClr val="accent6">
                <a:lumMod val="50000"/>
              </a:schemeClr>
            </a:solidFill>
          </a:ln>
        </p:spPr>
        <p:txBody>
          <a:bodyPr/>
          <a:lstStyle/>
          <a:p>
            <a:pPr algn="l" eaLnBrk="1" hangingPunct="1">
              <a:defRPr/>
            </a:pPr>
            <a:r>
              <a:rPr lang="fr-BE" altLang="fr-FR" dirty="0" smtClean="0">
                <a:solidFill>
                  <a:schemeClr val="accent4">
                    <a:lumMod val="10000"/>
                  </a:schemeClr>
                </a:solidFill>
                <a:latin typeface="Arial Narrow" panose="020B0606020202030204" pitchFamily="34" charset="0"/>
              </a:rPr>
              <a:t>Elles accompagnent systématiquement chaque question posée</a:t>
            </a:r>
          </a:p>
          <a:p>
            <a:pPr algn="l" eaLnBrk="1" hangingPunct="1">
              <a:defRPr/>
            </a:pPr>
            <a:endParaRPr lang="fr-BE" altLang="fr-FR" dirty="0" smtClean="0">
              <a:solidFill>
                <a:schemeClr val="accent4">
                  <a:lumMod val="10000"/>
                </a:schemeClr>
              </a:solidFill>
              <a:latin typeface="Arial Narrow" panose="020B0606020202030204" pitchFamily="34" charset="0"/>
            </a:endParaRPr>
          </a:p>
          <a:p>
            <a:pPr algn="l" eaLnBrk="1" hangingPunct="1">
              <a:defRPr/>
            </a:pPr>
            <a:r>
              <a:rPr lang="fr-BE" altLang="fr-FR" dirty="0" smtClean="0">
                <a:solidFill>
                  <a:srgbClr val="CC0000"/>
                </a:solidFill>
                <a:latin typeface="Arial Narrow" panose="020B0606020202030204" pitchFamily="34" charset="0"/>
              </a:rPr>
              <a:t>- 6 ou NUL ou REJET</a:t>
            </a:r>
          </a:p>
          <a:p>
            <a:pPr algn="l" eaLnBrk="1" hangingPunct="1">
              <a:defRPr/>
            </a:pPr>
            <a:r>
              <a:rPr lang="fr-BE" altLang="fr-FR" dirty="0" smtClean="0">
                <a:solidFill>
                  <a:srgbClr val="CC0000"/>
                </a:solidFill>
                <a:latin typeface="Arial Narrow" panose="020B0606020202030204" pitchFamily="34" charset="0"/>
              </a:rPr>
              <a:t>- 7 ou TOUTES</a:t>
            </a:r>
          </a:p>
          <a:p>
            <a:pPr algn="l" eaLnBrk="1" hangingPunct="1">
              <a:defRPr/>
            </a:pPr>
            <a:r>
              <a:rPr lang="fr-BE" altLang="fr-FR" dirty="0" smtClean="0">
                <a:solidFill>
                  <a:srgbClr val="CC0000"/>
                </a:solidFill>
                <a:latin typeface="Arial Narrow" panose="020B0606020202030204" pitchFamily="34" charset="0"/>
              </a:rPr>
              <a:t>- 8 ou MANQUE</a:t>
            </a:r>
          </a:p>
          <a:p>
            <a:pPr algn="l" eaLnBrk="1" hangingPunct="1">
              <a:defRPr/>
            </a:pPr>
            <a:r>
              <a:rPr lang="fr-BE" altLang="fr-FR" dirty="0" smtClean="0">
                <a:solidFill>
                  <a:srgbClr val="CC0000"/>
                </a:solidFill>
                <a:latin typeface="Arial Narrow" panose="020B0606020202030204" pitchFamily="34" charset="0"/>
              </a:rPr>
              <a:t>- 9 ou ABSURDITE </a:t>
            </a:r>
            <a:endParaRPr lang="fr-FR" altLang="fr-FR"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149663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58370" name="Text Box 5"/>
          <p:cNvSpPr txBox="1">
            <a:spLocks noChangeArrowheads="1"/>
          </p:cNvSpPr>
          <p:nvPr/>
        </p:nvSpPr>
        <p:spPr bwMode="auto">
          <a:xfrm>
            <a:off x="395288" y="1196975"/>
            <a:ext cx="3232150" cy="376238"/>
          </a:xfrm>
          <a:prstGeom prst="rect">
            <a:avLst/>
          </a:prstGeom>
          <a:noFill/>
          <a:ln w="9525">
            <a:solidFill>
              <a:schemeClr val="tx1"/>
            </a:solidFill>
            <a:miter lim="800000"/>
            <a:headEnd/>
            <a:tailEnd/>
          </a:ln>
        </p:spPr>
        <p:txBody>
          <a:bodyPr wrap="none">
            <a:spAutoFit/>
          </a:bodyPr>
          <a:lstStyle/>
          <a:p>
            <a:r>
              <a:rPr lang="fr-BE">
                <a:latin typeface="Arial Narrow" pitchFamily="34" charset="0"/>
              </a:rPr>
              <a:t>Le recours à la plateforme eCampus</a:t>
            </a:r>
            <a:endParaRPr lang="fr-FR">
              <a:latin typeface="Arial Narrow" pitchFamily="34" charset="0"/>
            </a:endParaRPr>
          </a:p>
        </p:txBody>
      </p:sp>
      <p:sp>
        <p:nvSpPr>
          <p:cNvPr id="58371" name="Text Box 9"/>
          <p:cNvSpPr txBox="1">
            <a:spLocks noChangeArrowheads="1"/>
          </p:cNvSpPr>
          <p:nvPr/>
        </p:nvSpPr>
        <p:spPr bwMode="auto">
          <a:xfrm>
            <a:off x="323850" y="333375"/>
            <a:ext cx="5799138" cy="466725"/>
          </a:xfrm>
          <a:prstGeom prst="rect">
            <a:avLst/>
          </a:prstGeom>
          <a:solidFill>
            <a:srgbClr val="990000"/>
          </a:solidFill>
          <a:ln w="9525">
            <a:solidFill>
              <a:schemeClr val="tx1"/>
            </a:solidFill>
            <a:miter lim="800000"/>
            <a:headEnd/>
            <a:tailEnd/>
          </a:ln>
        </p:spPr>
        <p:txBody>
          <a:bodyPr wrap="none">
            <a:spAutoFit/>
          </a:bodyPr>
          <a:lstStyle/>
          <a:p>
            <a:r>
              <a:rPr lang="fr-BE" sz="2400">
                <a:solidFill>
                  <a:schemeClr val="bg1"/>
                </a:solidFill>
                <a:latin typeface="Arial Narrow" pitchFamily="34" charset="0"/>
              </a:rPr>
              <a:t>4. Evènement « exploration - approvisionnement »</a:t>
            </a:r>
            <a:endParaRPr lang="fr-FR" sz="2400">
              <a:solidFill>
                <a:schemeClr val="bg1"/>
              </a:solidFill>
              <a:latin typeface="Arial Narrow" pitchFamily="34" charset="0"/>
            </a:endParaRPr>
          </a:p>
        </p:txBody>
      </p:sp>
      <p:pic>
        <p:nvPicPr>
          <p:cNvPr id="58372" name="Picture 10"/>
          <p:cNvPicPr>
            <a:picLocks noChangeAspect="1" noChangeArrowheads="1"/>
          </p:cNvPicPr>
          <p:nvPr/>
        </p:nvPicPr>
        <p:blipFill>
          <a:blip r:embed="rId2" cstate="print"/>
          <a:srcRect/>
          <a:stretch>
            <a:fillRect/>
          </a:stretch>
        </p:blipFill>
        <p:spPr bwMode="auto">
          <a:xfrm>
            <a:off x="323850" y="3357563"/>
            <a:ext cx="8569325" cy="2668587"/>
          </a:xfrm>
          <a:prstGeom prst="rect">
            <a:avLst/>
          </a:prstGeom>
          <a:noFill/>
          <a:ln w="9525">
            <a:solidFill>
              <a:schemeClr val="tx1"/>
            </a:solidFill>
            <a:miter lim="800000"/>
            <a:headEnd/>
            <a:tailEnd/>
          </a:ln>
        </p:spPr>
      </p:pic>
      <p:sp>
        <p:nvSpPr>
          <p:cNvPr id="60427" name="Text Box 11"/>
          <p:cNvSpPr txBox="1">
            <a:spLocks noChangeArrowheads="1"/>
          </p:cNvSpPr>
          <p:nvPr/>
        </p:nvSpPr>
        <p:spPr bwMode="auto">
          <a:xfrm>
            <a:off x="323850" y="6237288"/>
            <a:ext cx="8634413" cy="376237"/>
          </a:xfrm>
          <a:prstGeom prst="rect">
            <a:avLst/>
          </a:prstGeom>
          <a:solidFill>
            <a:srgbClr val="FF9999"/>
          </a:solidFill>
          <a:ln w="9525">
            <a:solidFill>
              <a:schemeClr val="tx1"/>
            </a:solidFill>
            <a:miter lim="800000"/>
            <a:headEnd/>
            <a:tailEnd/>
          </a:ln>
        </p:spPr>
        <p:txBody>
          <a:bodyPr wrap="none">
            <a:spAutoFit/>
          </a:bodyPr>
          <a:lstStyle/>
          <a:p>
            <a:r>
              <a:rPr lang="fr-BE">
                <a:latin typeface="Arial Narrow" pitchFamily="34" charset="0"/>
              </a:rPr>
              <a:t>Opportunité : tandem assuré aussi par les étudiants (implication dans une culture de l’apprentissage) </a:t>
            </a:r>
            <a:endParaRPr lang="fr-FR">
              <a:latin typeface="Arial Narrow" pitchFamily="34" charset="0"/>
            </a:endParaRPr>
          </a:p>
        </p:txBody>
      </p:sp>
      <p:pic>
        <p:nvPicPr>
          <p:cNvPr id="58374" name="Picture 13"/>
          <p:cNvPicPr>
            <a:picLocks noChangeAspect="1" noChangeArrowheads="1"/>
          </p:cNvPicPr>
          <p:nvPr/>
        </p:nvPicPr>
        <p:blipFill>
          <a:blip r:embed="rId3" cstate="print"/>
          <a:srcRect/>
          <a:stretch>
            <a:fillRect/>
          </a:stretch>
        </p:blipFill>
        <p:spPr bwMode="auto">
          <a:xfrm>
            <a:off x="4067175" y="1125538"/>
            <a:ext cx="4318000" cy="2051050"/>
          </a:xfrm>
          <a:prstGeom prst="rect">
            <a:avLst/>
          </a:prstGeom>
          <a:noFill/>
          <a:ln w="9525">
            <a:solidFill>
              <a:schemeClr val="tx1"/>
            </a:solidFill>
            <a:miter lim="800000"/>
            <a:headEnd/>
            <a:tailEnd/>
          </a:ln>
        </p:spPr>
      </p:pic>
      <p:sp>
        <p:nvSpPr>
          <p:cNvPr id="58375" name="Line 15"/>
          <p:cNvSpPr>
            <a:spLocks noChangeShapeType="1"/>
          </p:cNvSpPr>
          <p:nvPr/>
        </p:nvSpPr>
        <p:spPr bwMode="auto">
          <a:xfrm>
            <a:off x="900113" y="1557338"/>
            <a:ext cx="0" cy="1800225"/>
          </a:xfrm>
          <a:prstGeom prst="line">
            <a:avLst/>
          </a:prstGeom>
          <a:noFill/>
          <a:ln w="9525">
            <a:solidFill>
              <a:schemeClr val="tx1"/>
            </a:solidFill>
            <a:round/>
            <a:headEnd/>
            <a:tailEnd type="triangle" w="med" len="med"/>
          </a:ln>
        </p:spPr>
        <p:txBody>
          <a:bodyPr/>
          <a:lstStyle/>
          <a:p>
            <a:endParaRPr lang="fr-FR"/>
          </a:p>
        </p:txBody>
      </p:sp>
      <p:sp>
        <p:nvSpPr>
          <p:cNvPr id="58376" name="Line 16"/>
          <p:cNvSpPr>
            <a:spLocks noChangeShapeType="1"/>
          </p:cNvSpPr>
          <p:nvPr/>
        </p:nvSpPr>
        <p:spPr bwMode="auto">
          <a:xfrm>
            <a:off x="2339975" y="1557338"/>
            <a:ext cx="0" cy="647700"/>
          </a:xfrm>
          <a:prstGeom prst="line">
            <a:avLst/>
          </a:prstGeom>
          <a:noFill/>
          <a:ln w="9525">
            <a:solidFill>
              <a:schemeClr val="tx1"/>
            </a:solidFill>
            <a:round/>
            <a:headEnd/>
            <a:tailEnd/>
          </a:ln>
        </p:spPr>
        <p:txBody>
          <a:bodyPr/>
          <a:lstStyle/>
          <a:p>
            <a:endParaRPr lang="fr-FR"/>
          </a:p>
        </p:txBody>
      </p:sp>
      <p:sp>
        <p:nvSpPr>
          <p:cNvPr id="58377" name="Line 17"/>
          <p:cNvSpPr>
            <a:spLocks noChangeShapeType="1"/>
          </p:cNvSpPr>
          <p:nvPr/>
        </p:nvSpPr>
        <p:spPr bwMode="auto">
          <a:xfrm>
            <a:off x="2339975" y="2205038"/>
            <a:ext cx="1727200" cy="0"/>
          </a:xfrm>
          <a:prstGeom prst="line">
            <a:avLst/>
          </a:prstGeom>
          <a:noFill/>
          <a:ln w="9525">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animBg="1"/>
      <p:bldP spid="58375" grpId="0" animBg="1"/>
      <p:bldP spid="58376" grpId="0" animBg="1"/>
      <p:bldP spid="5837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4314C251-3580-430D-9985-0AC04FEF9C3D}" type="slidenum">
              <a:rPr lang="fr-FR" altLang="fr-FR"/>
              <a:pPr>
                <a:defRPr/>
              </a:pPr>
              <a:t>160</a:t>
            </a:fld>
            <a:endParaRPr lang="fr-FR" altLang="fr-FR" dirty="0"/>
          </a:p>
        </p:txBody>
      </p:sp>
      <p:sp>
        <p:nvSpPr>
          <p:cNvPr id="6148" name="Rectangle 2"/>
          <p:cNvSpPr>
            <a:spLocks noGrp="1" noChangeArrowheads="1"/>
          </p:cNvSpPr>
          <p:nvPr>
            <p:ph type="title"/>
          </p:nvPr>
        </p:nvSpPr>
        <p:spPr>
          <a:xfrm>
            <a:off x="457200" y="274638"/>
            <a:ext cx="8229600" cy="778098"/>
          </a:xfrm>
          <a:solidFill>
            <a:schemeClr val="accent1">
              <a:lumMod val="40000"/>
              <a:lumOff val="60000"/>
            </a:schemeClr>
          </a:solidFill>
          <a:ln>
            <a:solidFill>
              <a:schemeClr val="tx1"/>
            </a:solidFill>
          </a:ln>
        </p:spPr>
        <p:txBody>
          <a:bodyPr/>
          <a:lstStyle/>
          <a:p>
            <a:pPr algn="l" eaLnBrk="1" hangingPunct="1">
              <a:defRPr/>
            </a:pPr>
            <a:r>
              <a:rPr lang="fr-BE" altLang="fr-FR" sz="4000" dirty="0" smtClean="0">
                <a:latin typeface="Arial Narrow" panose="020B0606020202030204" pitchFamily="34" charset="0"/>
              </a:rPr>
              <a:t>Avantages des QCM</a:t>
            </a:r>
          </a:p>
        </p:txBody>
      </p:sp>
      <p:sp>
        <p:nvSpPr>
          <p:cNvPr id="6149" name="Rectangle 3"/>
          <p:cNvSpPr>
            <a:spLocks noGrp="1" noChangeArrowheads="1"/>
          </p:cNvSpPr>
          <p:nvPr>
            <p:ph type="body" idx="1"/>
          </p:nvPr>
        </p:nvSpPr>
        <p:spPr>
          <a:xfrm>
            <a:off x="395288" y="1628800"/>
            <a:ext cx="8569325" cy="4467200"/>
          </a:xfrm>
        </p:spPr>
        <p:txBody>
          <a:bodyPr/>
          <a:lstStyle/>
          <a:p>
            <a:pPr eaLnBrk="1" hangingPunct="1">
              <a:lnSpc>
                <a:spcPct val="120000"/>
              </a:lnSpc>
            </a:pPr>
            <a:r>
              <a:rPr lang="fr-BE" altLang="fr-FR" sz="2200" dirty="0" smtClean="0">
                <a:latin typeface="Arial Narrow" panose="020B0606020202030204" pitchFamily="34" charset="0"/>
              </a:rPr>
              <a:t>Évaluation possible de plusieurs niveaux d’activité mentale : mémoire / compréhension / mise en pratique /</a:t>
            </a:r>
          </a:p>
          <a:p>
            <a:pPr eaLnBrk="1" hangingPunct="1">
              <a:lnSpc>
                <a:spcPct val="120000"/>
              </a:lnSpc>
            </a:pPr>
            <a:r>
              <a:rPr lang="fr-BE" altLang="fr-FR" sz="2200" dirty="0" smtClean="0">
                <a:latin typeface="Arial Narrow" panose="020B0606020202030204" pitchFamily="34" charset="0"/>
              </a:rPr>
              <a:t> Précision des exigences (consignes et éventuellement contrat docimologique)</a:t>
            </a:r>
          </a:p>
          <a:p>
            <a:pPr eaLnBrk="1" hangingPunct="1">
              <a:lnSpc>
                <a:spcPct val="120000"/>
              </a:lnSpc>
            </a:pPr>
            <a:r>
              <a:rPr lang="fr-BE" altLang="fr-FR" sz="2200" dirty="0" smtClean="0">
                <a:latin typeface="Arial Narrow" panose="020B0606020202030204" pitchFamily="34" charset="0"/>
              </a:rPr>
              <a:t>Couverture de la matière plus large</a:t>
            </a:r>
          </a:p>
          <a:p>
            <a:pPr eaLnBrk="1" hangingPunct="1">
              <a:lnSpc>
                <a:spcPct val="120000"/>
              </a:lnSpc>
            </a:pPr>
            <a:r>
              <a:rPr lang="fr-BE" altLang="fr-FR" sz="2200" dirty="0" smtClean="0">
                <a:latin typeface="Arial Narrow" panose="020B0606020202030204" pitchFamily="34" charset="0"/>
              </a:rPr>
              <a:t>Objectivité (les effets liés au correcteur sont supprimés)</a:t>
            </a:r>
          </a:p>
          <a:p>
            <a:pPr eaLnBrk="1" hangingPunct="1">
              <a:lnSpc>
                <a:spcPct val="120000"/>
              </a:lnSpc>
            </a:pPr>
            <a:r>
              <a:rPr lang="fr-BE" altLang="fr-FR" sz="2200" dirty="0" smtClean="0">
                <a:latin typeface="Arial Narrow" panose="020B0606020202030204" pitchFamily="34" charset="0"/>
              </a:rPr>
              <a:t>Rapidité de la correction grâce aux </a:t>
            </a:r>
            <a:r>
              <a:rPr lang="fr-BE" altLang="fr-FR" sz="2200" dirty="0" err="1" smtClean="0">
                <a:latin typeface="Arial Narrow" panose="020B0606020202030204" pitchFamily="34" charset="0"/>
              </a:rPr>
              <a:t>formuloms</a:t>
            </a:r>
            <a:r>
              <a:rPr lang="fr-BE" altLang="fr-FR" sz="2200" dirty="0" smtClean="0">
                <a:latin typeface="Arial Narrow" panose="020B0606020202030204" pitchFamily="34" charset="0"/>
              </a:rPr>
              <a:t> : rétroactions rapides possibles pour l’étudiant voire pour l’amphi par le recours aux boîtiers électroniques</a:t>
            </a:r>
          </a:p>
          <a:p>
            <a:pPr eaLnBrk="1" hangingPunct="1">
              <a:lnSpc>
                <a:spcPct val="120000"/>
              </a:lnSpc>
            </a:pPr>
            <a:r>
              <a:rPr lang="fr-BE" altLang="fr-FR" sz="2200" dirty="0" err="1" smtClean="0">
                <a:latin typeface="Arial Narrow" panose="020B0606020202030204" pitchFamily="34" charset="0"/>
              </a:rPr>
              <a:t>Auto-régulation</a:t>
            </a:r>
            <a:r>
              <a:rPr lang="fr-BE" altLang="fr-FR" sz="2200" dirty="0" smtClean="0">
                <a:latin typeface="Arial Narrow" panose="020B0606020202030204" pitchFamily="34" charset="0"/>
              </a:rPr>
              <a:t> du cours possibles pour l’enseignant; </a:t>
            </a:r>
          </a:p>
          <a:p>
            <a:pPr eaLnBrk="1" hangingPunct="1">
              <a:lnSpc>
                <a:spcPct val="120000"/>
              </a:lnSpc>
            </a:pPr>
            <a:r>
              <a:rPr lang="fr-BE" altLang="fr-FR" sz="2200" dirty="0" err="1" smtClean="0">
                <a:latin typeface="Arial Narrow" panose="020B0606020202030204" pitchFamily="34" charset="0"/>
              </a:rPr>
              <a:t>Ré-évaluation</a:t>
            </a:r>
            <a:r>
              <a:rPr lang="fr-BE" altLang="fr-FR" sz="2200" dirty="0" smtClean="0">
                <a:latin typeface="Arial Narrow" panose="020B0606020202030204" pitchFamily="34" charset="0"/>
              </a:rPr>
              <a:t> du questionnaire lui-même.</a:t>
            </a:r>
          </a:p>
        </p:txBody>
      </p:sp>
    </p:spTree>
    <p:extLst>
      <p:ext uri="{BB962C8B-B14F-4D97-AF65-F5344CB8AC3E}">
        <p14:creationId xmlns:p14="http://schemas.microsoft.com/office/powerpoint/2010/main" val="32814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4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F661286B-D22D-4CC2-8339-FA7D8972F1A9}" type="slidenum">
              <a:rPr lang="fr-FR" altLang="fr-FR"/>
              <a:pPr>
                <a:defRPr/>
              </a:pPr>
              <a:t>161</a:t>
            </a:fld>
            <a:endParaRPr lang="fr-FR" altLang="fr-FR"/>
          </a:p>
        </p:txBody>
      </p:sp>
      <p:sp>
        <p:nvSpPr>
          <p:cNvPr id="7172" name="Rectangle 2"/>
          <p:cNvSpPr>
            <a:spLocks noGrp="1" noChangeArrowheads="1"/>
          </p:cNvSpPr>
          <p:nvPr>
            <p:ph type="title"/>
          </p:nvPr>
        </p:nvSpPr>
        <p:spPr>
          <a:xfrm>
            <a:off x="323850" y="188913"/>
            <a:ext cx="7992566" cy="719807"/>
          </a:xfrm>
          <a:solidFill>
            <a:schemeClr val="accent1">
              <a:lumMod val="40000"/>
              <a:lumOff val="60000"/>
            </a:schemeClr>
          </a:solidFill>
          <a:ln>
            <a:solidFill>
              <a:schemeClr val="tx1"/>
            </a:solidFill>
          </a:ln>
        </p:spPr>
        <p:txBody>
          <a:bodyPr/>
          <a:lstStyle/>
          <a:p>
            <a:pPr algn="l" eaLnBrk="1" hangingPunct="1">
              <a:defRPr/>
            </a:pPr>
            <a:r>
              <a:rPr lang="fr-BE" altLang="fr-FR" sz="3800" dirty="0" smtClean="0">
                <a:latin typeface="Arial Narrow" panose="020B0606020202030204" pitchFamily="34" charset="0"/>
              </a:rPr>
              <a:t>Désavantages des QCM</a:t>
            </a:r>
          </a:p>
        </p:txBody>
      </p:sp>
      <p:sp>
        <p:nvSpPr>
          <p:cNvPr id="7173" name="Rectangle 3"/>
          <p:cNvSpPr>
            <a:spLocks noGrp="1" noChangeArrowheads="1"/>
          </p:cNvSpPr>
          <p:nvPr>
            <p:ph type="body" idx="1"/>
          </p:nvPr>
        </p:nvSpPr>
        <p:spPr>
          <a:xfrm>
            <a:off x="395288" y="1052513"/>
            <a:ext cx="8424862" cy="5688012"/>
          </a:xfrm>
        </p:spPr>
        <p:txBody>
          <a:bodyPr/>
          <a:lstStyle/>
          <a:p>
            <a:pPr eaLnBrk="1" hangingPunct="1">
              <a:lnSpc>
                <a:spcPct val="90000"/>
              </a:lnSpc>
            </a:pPr>
            <a:r>
              <a:rPr lang="fr-BE" altLang="fr-FR" sz="2100" dirty="0" smtClean="0">
                <a:latin typeface="Arial Narrow" panose="020B0606020202030204" pitchFamily="34" charset="0"/>
              </a:rPr>
              <a:t>Durée du travail de rédaction imposé par le cycle de qualité </a:t>
            </a:r>
          </a:p>
          <a:p>
            <a:pPr eaLnBrk="1" hangingPunct="1">
              <a:lnSpc>
                <a:spcPct val="90000"/>
              </a:lnSpc>
            </a:pPr>
            <a:r>
              <a:rPr lang="fr-BE" altLang="fr-FR" sz="2100" dirty="0" smtClean="0">
                <a:latin typeface="Arial Narrow" panose="020B0606020202030204" pitchFamily="34" charset="0"/>
              </a:rPr>
              <a:t>Chaque mot compte : les questions ne peuvent pas servir à un examen oral</a:t>
            </a:r>
          </a:p>
          <a:p>
            <a:pPr eaLnBrk="1" hangingPunct="1">
              <a:lnSpc>
                <a:spcPct val="90000"/>
              </a:lnSpc>
            </a:pPr>
            <a:r>
              <a:rPr lang="fr-BE" altLang="fr-FR" sz="2100" dirty="0" smtClean="0">
                <a:latin typeface="Arial Narrow" panose="020B0606020202030204" pitchFamily="34" charset="0"/>
              </a:rPr>
              <a:t>Tendance à faire des questions de détail plutôt que d’avis</a:t>
            </a:r>
          </a:p>
          <a:p>
            <a:pPr eaLnBrk="1" hangingPunct="1">
              <a:lnSpc>
                <a:spcPct val="90000"/>
              </a:lnSpc>
            </a:pPr>
            <a:r>
              <a:rPr lang="fr-BE" altLang="fr-FR" sz="2100" dirty="0" smtClean="0">
                <a:latin typeface="Arial Narrow" panose="020B0606020202030204" pitchFamily="34" charset="0"/>
              </a:rPr>
              <a:t>Possibilité de choix « heureux » au </a:t>
            </a:r>
            <a:r>
              <a:rPr lang="fr-BE" altLang="fr-FR" sz="2100" dirty="0" err="1" smtClean="0">
                <a:latin typeface="Arial Narrow" panose="020B0606020202030204" pitchFamily="34" charset="0"/>
              </a:rPr>
              <a:t>hazard</a:t>
            </a:r>
            <a:r>
              <a:rPr lang="fr-BE" altLang="fr-FR" sz="2100" dirty="0" smtClean="0">
                <a:latin typeface="Arial Narrow" panose="020B0606020202030204" pitchFamily="34" charset="0"/>
              </a:rPr>
              <a:t> reste possible mais systèmes adaptatifs possibles lors de la correction </a:t>
            </a:r>
          </a:p>
          <a:p>
            <a:pPr lvl="1" eaLnBrk="1" hangingPunct="1">
              <a:lnSpc>
                <a:spcPct val="90000"/>
              </a:lnSpc>
            </a:pPr>
            <a:r>
              <a:rPr lang="fr-BE" altLang="fr-FR" sz="2100" dirty="0" smtClean="0">
                <a:latin typeface="Arial Narrow" panose="020B0606020202030204" pitchFamily="34" charset="0"/>
              </a:rPr>
              <a:t>correction for </a:t>
            </a:r>
            <a:r>
              <a:rPr lang="fr-BE" altLang="fr-FR" sz="2100" dirty="0" err="1" smtClean="0">
                <a:latin typeface="Arial Narrow" panose="020B0606020202030204" pitchFamily="34" charset="0"/>
              </a:rPr>
              <a:t>guessing</a:t>
            </a:r>
            <a:r>
              <a:rPr lang="fr-BE" altLang="fr-FR" sz="2100" dirty="0" smtClean="0">
                <a:latin typeface="Arial Narrow" panose="020B0606020202030204" pitchFamily="34" charset="0"/>
              </a:rPr>
              <a:t> </a:t>
            </a:r>
          </a:p>
          <a:p>
            <a:pPr lvl="1" eaLnBrk="1" hangingPunct="1">
              <a:lnSpc>
                <a:spcPct val="90000"/>
              </a:lnSpc>
            </a:pPr>
            <a:r>
              <a:rPr lang="fr-BE" altLang="fr-FR" sz="2100" dirty="0" smtClean="0">
                <a:latin typeface="Arial Narrow" panose="020B0606020202030204" pitchFamily="34" charset="0"/>
              </a:rPr>
              <a:t>augmentation du nombre de propositions </a:t>
            </a:r>
          </a:p>
          <a:p>
            <a:pPr lvl="1" eaLnBrk="1" hangingPunct="1">
              <a:lnSpc>
                <a:spcPct val="90000"/>
              </a:lnSpc>
            </a:pPr>
            <a:r>
              <a:rPr lang="fr-BE" altLang="fr-FR" sz="2100" dirty="0" smtClean="0">
                <a:latin typeface="Arial Narrow" panose="020B0606020202030204" pitchFamily="34" charset="0"/>
              </a:rPr>
              <a:t>recours aux solutions générales implicites </a:t>
            </a:r>
          </a:p>
          <a:p>
            <a:pPr lvl="1" eaLnBrk="1" hangingPunct="1">
              <a:lnSpc>
                <a:spcPct val="90000"/>
              </a:lnSpc>
            </a:pPr>
            <a:r>
              <a:rPr lang="fr-BE" altLang="fr-FR" sz="2100" dirty="0" smtClean="0">
                <a:latin typeface="Arial Narrow" panose="020B0606020202030204" pitchFamily="34" charset="0"/>
              </a:rPr>
              <a:t>degrés de certitudes </a:t>
            </a:r>
          </a:p>
          <a:p>
            <a:pPr lvl="1" eaLnBrk="1" hangingPunct="1">
              <a:lnSpc>
                <a:spcPct val="90000"/>
              </a:lnSpc>
            </a:pPr>
            <a:r>
              <a:rPr lang="fr-BE" altLang="fr-FR" sz="2100" dirty="0" smtClean="0">
                <a:latin typeface="Arial Narrow" panose="020B0606020202030204" pitchFamily="34" charset="0"/>
              </a:rPr>
              <a:t>pénalités accordées aux réponses inexactes ou aux omissions.</a:t>
            </a:r>
          </a:p>
          <a:p>
            <a:pPr eaLnBrk="1" hangingPunct="1">
              <a:lnSpc>
                <a:spcPct val="90000"/>
              </a:lnSpc>
            </a:pPr>
            <a:r>
              <a:rPr lang="fr-BE" altLang="fr-FR" sz="2100" dirty="0" smtClean="0">
                <a:latin typeface="Arial Narrow" panose="020B0606020202030204" pitchFamily="34" charset="0"/>
              </a:rPr>
              <a:t>Facilité de fraude mais dispositifs de lutte possibles en amphi (multiplier les questionnaires et les mélanger)</a:t>
            </a:r>
          </a:p>
          <a:p>
            <a:pPr eaLnBrk="1" hangingPunct="1">
              <a:lnSpc>
                <a:spcPct val="90000"/>
              </a:lnSpc>
            </a:pPr>
            <a:r>
              <a:rPr lang="fr-BE" altLang="fr-FR" sz="2100" dirty="0" smtClean="0">
                <a:latin typeface="Arial Narrow" panose="020B0606020202030204" pitchFamily="34" charset="0"/>
              </a:rPr>
              <a:t>Pas d’évaluation possible de l’expression, de la création et donc de la personnalité mais recours possibles aux feuilles de justifications</a:t>
            </a:r>
          </a:p>
          <a:p>
            <a:pPr eaLnBrk="1" hangingPunct="1">
              <a:lnSpc>
                <a:spcPct val="90000"/>
              </a:lnSpc>
            </a:pPr>
            <a:r>
              <a:rPr lang="fr-BE" altLang="fr-FR" sz="2100" dirty="0" smtClean="0">
                <a:latin typeface="Arial Narrow" panose="020B0606020202030204" pitchFamily="34" charset="0"/>
              </a:rPr>
              <a:t>Présentation de réponses fausses risque d’engendrer leur mémorisation mais recours aux rétroactions sitôt l’examen terminé</a:t>
            </a:r>
          </a:p>
        </p:txBody>
      </p:sp>
    </p:spTree>
    <p:extLst>
      <p:ext uri="{BB962C8B-B14F-4D97-AF65-F5344CB8AC3E}">
        <p14:creationId xmlns:p14="http://schemas.microsoft.com/office/powerpoint/2010/main" val="3159718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173">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173">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17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7FECFCC8-840A-4E76-9590-554E9BED1908}" type="slidenum">
              <a:rPr lang="fr-FR" altLang="fr-FR"/>
              <a:pPr>
                <a:defRPr/>
              </a:pPr>
              <a:t>162</a:t>
            </a:fld>
            <a:endParaRPr lang="fr-FR" altLang="fr-FR"/>
          </a:p>
        </p:txBody>
      </p:sp>
      <p:sp>
        <p:nvSpPr>
          <p:cNvPr id="8196" name="Rectangle 2"/>
          <p:cNvSpPr>
            <a:spLocks noGrp="1" noChangeArrowheads="1"/>
          </p:cNvSpPr>
          <p:nvPr>
            <p:ph type="title"/>
          </p:nvPr>
        </p:nvSpPr>
        <p:spPr>
          <a:xfrm>
            <a:off x="457200" y="274638"/>
            <a:ext cx="8075240" cy="778098"/>
          </a:xfrm>
          <a:solidFill>
            <a:schemeClr val="accent1">
              <a:lumMod val="40000"/>
              <a:lumOff val="60000"/>
            </a:schemeClr>
          </a:solidFill>
          <a:ln>
            <a:solidFill>
              <a:schemeClr val="tx1"/>
            </a:solidFill>
          </a:ln>
        </p:spPr>
        <p:txBody>
          <a:bodyPr/>
          <a:lstStyle/>
          <a:p>
            <a:pPr algn="l" eaLnBrk="1" hangingPunct="1">
              <a:defRPr/>
            </a:pPr>
            <a:r>
              <a:rPr lang="fr-BE" altLang="fr-FR" sz="3200" dirty="0" smtClean="0">
                <a:latin typeface="Arial Narrow" panose="020B0606020202030204" pitchFamily="34" charset="0"/>
              </a:rPr>
              <a:t>Pourquoi on n’aime pas les QCM …</a:t>
            </a:r>
          </a:p>
        </p:txBody>
      </p:sp>
      <p:sp>
        <p:nvSpPr>
          <p:cNvPr id="19460" name="Rectangle 3"/>
          <p:cNvSpPr>
            <a:spLocks noGrp="1" noChangeArrowheads="1"/>
          </p:cNvSpPr>
          <p:nvPr>
            <p:ph type="body" idx="1"/>
          </p:nvPr>
        </p:nvSpPr>
        <p:spPr>
          <a:xfrm>
            <a:off x="395536" y="1484784"/>
            <a:ext cx="8424862" cy="4968875"/>
          </a:xfrm>
        </p:spPr>
        <p:txBody>
          <a:bodyPr/>
          <a:lstStyle/>
          <a:p>
            <a:pPr eaLnBrk="1" hangingPunct="1">
              <a:lnSpc>
                <a:spcPct val="90000"/>
              </a:lnSpc>
            </a:pPr>
            <a:r>
              <a:rPr lang="fr-BE" altLang="fr-FR" sz="2400" dirty="0" smtClean="0">
                <a:latin typeface="Arial Narrow" panose="020B0606020202030204" pitchFamily="34" charset="0"/>
              </a:rPr>
              <a:t>Impuissance à mesurer l’expression spontanée, la façon de rédiger et d’exprimer sa pensée</a:t>
            </a:r>
          </a:p>
          <a:p>
            <a:pPr eaLnBrk="1" hangingPunct="1">
              <a:lnSpc>
                <a:spcPct val="90000"/>
              </a:lnSpc>
            </a:pPr>
            <a:r>
              <a:rPr lang="fr-BE" altLang="fr-FR" sz="2400" dirty="0" smtClean="0">
                <a:latin typeface="Arial Narrow" panose="020B0606020202030204" pitchFamily="34" charset="0"/>
              </a:rPr>
              <a:t>Les étudiants se souviennent des solutions erronées sauf si les solutions correctes sont données juste après le test</a:t>
            </a:r>
          </a:p>
          <a:p>
            <a:pPr eaLnBrk="1" hangingPunct="1">
              <a:lnSpc>
                <a:spcPct val="90000"/>
              </a:lnSpc>
            </a:pPr>
            <a:r>
              <a:rPr lang="fr-BE" altLang="fr-FR" sz="2400" dirty="0" smtClean="0">
                <a:latin typeface="Arial Narrow" panose="020B0606020202030204" pitchFamily="34" charset="0"/>
              </a:rPr>
              <a:t>Pas d’entraînement à formuler des réponses</a:t>
            </a:r>
          </a:p>
          <a:p>
            <a:pPr eaLnBrk="1" hangingPunct="1">
              <a:lnSpc>
                <a:spcPct val="90000"/>
              </a:lnSpc>
            </a:pPr>
            <a:r>
              <a:rPr lang="fr-BE" altLang="fr-FR" sz="2400" dirty="0" smtClean="0">
                <a:latin typeface="Arial Narrow" panose="020B0606020202030204" pitchFamily="34" charset="0"/>
              </a:rPr>
              <a:t>Réticence des étudiants (car impossible de «parler de ce qu’il sait en évitant de parler de ce qu’il connaît moins bien») </a:t>
            </a:r>
          </a:p>
          <a:p>
            <a:pPr eaLnBrk="1" hangingPunct="1">
              <a:lnSpc>
                <a:spcPct val="90000"/>
              </a:lnSpc>
            </a:pPr>
            <a:r>
              <a:rPr lang="fr-BE" altLang="fr-FR" sz="2400" dirty="0" smtClean="0">
                <a:latin typeface="Arial Narrow" panose="020B0606020202030204" pitchFamily="34" charset="0"/>
              </a:rPr>
              <a:t>Réticence des enseignants : </a:t>
            </a:r>
          </a:p>
          <a:p>
            <a:pPr lvl="1" eaLnBrk="1" hangingPunct="1">
              <a:lnSpc>
                <a:spcPct val="90000"/>
              </a:lnSpc>
            </a:pPr>
            <a:r>
              <a:rPr lang="fr-BE" altLang="fr-FR" sz="2400" dirty="0" smtClean="0">
                <a:latin typeface="Arial Narrow" panose="020B0606020202030204" pitchFamily="34" charset="0"/>
              </a:rPr>
              <a:t>réduction des QCM à des vrais-faux, </a:t>
            </a:r>
          </a:p>
          <a:p>
            <a:pPr lvl="1" eaLnBrk="1" hangingPunct="1">
              <a:lnSpc>
                <a:spcPct val="90000"/>
              </a:lnSpc>
            </a:pPr>
            <a:r>
              <a:rPr lang="fr-BE" altLang="fr-FR" sz="2400" dirty="0" smtClean="0">
                <a:latin typeface="Arial Narrow" panose="020B0606020202030204" pitchFamily="34" charset="0"/>
              </a:rPr>
              <a:t>mauvaises informations sur les progrès en pédagogie</a:t>
            </a:r>
          </a:p>
          <a:p>
            <a:pPr lvl="1" eaLnBrk="1" hangingPunct="1">
              <a:lnSpc>
                <a:spcPct val="90000"/>
              </a:lnSpc>
            </a:pPr>
            <a:r>
              <a:rPr lang="fr-BE" altLang="fr-FR" sz="2400" dirty="0" smtClean="0">
                <a:latin typeface="Arial Narrow" panose="020B0606020202030204" pitchFamily="34" charset="0"/>
              </a:rPr>
              <a:t>travail demandé</a:t>
            </a:r>
          </a:p>
        </p:txBody>
      </p:sp>
    </p:spTree>
    <p:extLst>
      <p:ext uri="{BB962C8B-B14F-4D97-AF65-F5344CB8AC3E}">
        <p14:creationId xmlns:p14="http://schemas.microsoft.com/office/powerpoint/2010/main" val="8522367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4"/>
          <p:cNvSpPr>
            <a:spLocks noGrp="1"/>
          </p:cNvSpPr>
          <p:nvPr>
            <p:ph type="sldNum" sz="quarter" idx="12"/>
          </p:nvPr>
        </p:nvSpPr>
        <p:spPr/>
        <p:txBody>
          <a:bodyPr/>
          <a:lstStyle/>
          <a:p>
            <a:pPr>
              <a:defRPr/>
            </a:pPr>
            <a:fld id="{64968B43-B3A0-499B-9DA9-A73B42490AAE}" type="slidenum">
              <a:rPr lang="fr-FR" altLang="fr-FR"/>
              <a:pPr>
                <a:defRPr/>
              </a:pPr>
              <a:t>163</a:t>
            </a:fld>
            <a:endParaRPr lang="fr-FR" altLang="fr-FR"/>
          </a:p>
        </p:txBody>
      </p:sp>
      <p:sp>
        <p:nvSpPr>
          <p:cNvPr id="9220" name="Rectangle 2"/>
          <p:cNvSpPr>
            <a:spLocks noGrp="1" noChangeArrowheads="1"/>
          </p:cNvSpPr>
          <p:nvPr>
            <p:ph type="title"/>
          </p:nvPr>
        </p:nvSpPr>
        <p:spPr>
          <a:xfrm>
            <a:off x="457200" y="274638"/>
            <a:ext cx="7931224" cy="706090"/>
          </a:xfrm>
          <a:solidFill>
            <a:schemeClr val="accent1">
              <a:lumMod val="40000"/>
              <a:lumOff val="60000"/>
            </a:schemeClr>
          </a:solidFill>
          <a:ln>
            <a:solidFill>
              <a:schemeClr val="tx1"/>
            </a:solidFill>
          </a:ln>
        </p:spPr>
        <p:txBody>
          <a:bodyPr/>
          <a:lstStyle/>
          <a:p>
            <a:pPr algn="l" eaLnBrk="1" hangingPunct="1">
              <a:defRPr/>
            </a:pPr>
            <a:r>
              <a:rPr lang="fr-BE" altLang="fr-FR" sz="3200" smtClean="0">
                <a:solidFill>
                  <a:schemeClr val="accent4">
                    <a:lumMod val="10000"/>
                  </a:schemeClr>
                </a:solidFill>
                <a:latin typeface="Arial Narrow" panose="020B0606020202030204" pitchFamily="34" charset="0"/>
              </a:rPr>
              <a:t>Les 3 constituants possibles d’une QCM</a:t>
            </a:r>
          </a:p>
        </p:txBody>
      </p:sp>
      <p:sp>
        <p:nvSpPr>
          <p:cNvPr id="580611" name="Text Box 3"/>
          <p:cNvSpPr txBox="1">
            <a:spLocks noChangeArrowheads="1"/>
          </p:cNvSpPr>
          <p:nvPr/>
        </p:nvSpPr>
        <p:spPr bwMode="auto">
          <a:xfrm>
            <a:off x="900113" y="2349500"/>
            <a:ext cx="72723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Narrow" pitchFamily="34" charset="0"/>
              <a:buChar char="●"/>
              <a:defRPr sz="2600">
                <a:solidFill>
                  <a:srgbClr val="161616"/>
                </a:solidFill>
                <a:latin typeface="Arial Narrow" pitchFamily="34" charset="0"/>
              </a:defRPr>
            </a:lvl1pPr>
            <a:lvl2pPr marL="914400" indent="-457200" eaLnBrk="0" hangingPunct="0">
              <a:spcBef>
                <a:spcPct val="20000"/>
              </a:spcBef>
              <a:buFont typeface="Wingdings" pitchFamily="2" charset="2"/>
              <a:buChar char="§"/>
              <a:defRPr sz="2400">
                <a:solidFill>
                  <a:srgbClr val="161616"/>
                </a:solidFill>
                <a:latin typeface="Arial Narrow" pitchFamily="34" charset="0"/>
              </a:defRPr>
            </a:lvl2pPr>
            <a:lvl3pPr marL="1371600" indent="-457200" eaLnBrk="0" hangingPunct="0">
              <a:spcBef>
                <a:spcPct val="20000"/>
              </a:spcBef>
              <a:buChar char="•"/>
              <a:defRPr sz="2000">
                <a:solidFill>
                  <a:srgbClr val="161616"/>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FR" altLang="fr-FR" sz="2400">
                <a:solidFill>
                  <a:srgbClr val="006600"/>
                </a:solidFill>
              </a:rPr>
              <a:t>est un facteur de risque d’infécondité.</a:t>
            </a:r>
          </a:p>
          <a:p>
            <a:pPr eaLnBrk="1" hangingPunct="1">
              <a:spcBef>
                <a:spcPct val="0"/>
              </a:spcBef>
              <a:buFontTx/>
              <a:buAutoNum type="arabicPeriod"/>
            </a:pPr>
            <a:r>
              <a:rPr lang="fr-FR" altLang="fr-FR" sz="2400">
                <a:solidFill>
                  <a:srgbClr val="006600"/>
                </a:solidFill>
              </a:rPr>
              <a:t>peut se traiter par l’injection d’une PGF2a.</a:t>
            </a:r>
          </a:p>
          <a:p>
            <a:pPr eaLnBrk="1" hangingPunct="1">
              <a:spcBef>
                <a:spcPct val="0"/>
              </a:spcBef>
              <a:buFontTx/>
              <a:buAutoNum type="arabicPeriod"/>
            </a:pPr>
            <a:r>
              <a:rPr lang="fr-FR" altLang="fr-FR" sz="2400">
                <a:solidFill>
                  <a:srgbClr val="006600"/>
                </a:solidFill>
              </a:rPr>
              <a:t>est un processus aseptique.</a:t>
            </a:r>
          </a:p>
          <a:p>
            <a:pPr eaLnBrk="1" hangingPunct="1">
              <a:spcBef>
                <a:spcPct val="0"/>
              </a:spcBef>
              <a:buFontTx/>
              <a:buAutoNum type="arabicPeriod"/>
            </a:pPr>
            <a:r>
              <a:rPr lang="fr-FR" altLang="fr-FR" sz="2400">
                <a:solidFill>
                  <a:srgbClr val="006600"/>
                </a:solidFill>
              </a:rPr>
              <a:t>risque d’allonger la gestation.</a:t>
            </a:r>
            <a:endParaRPr lang="fr-BE" altLang="fr-FR" sz="2400">
              <a:solidFill>
                <a:srgbClr val="006600"/>
              </a:solidFill>
            </a:endParaRPr>
          </a:p>
          <a:p>
            <a:pPr eaLnBrk="1" hangingPunct="1">
              <a:spcBef>
                <a:spcPct val="0"/>
              </a:spcBef>
              <a:buFontTx/>
              <a:buNone/>
            </a:pPr>
            <a:endParaRPr lang="fr-BE" altLang="fr-FR" sz="2400">
              <a:solidFill>
                <a:srgbClr val="006600"/>
              </a:solidFill>
            </a:endParaRPr>
          </a:p>
        </p:txBody>
      </p:sp>
      <p:sp>
        <p:nvSpPr>
          <p:cNvPr id="580612" name="Text Box 4"/>
          <p:cNvSpPr txBox="1">
            <a:spLocks noChangeArrowheads="1"/>
          </p:cNvSpPr>
          <p:nvPr/>
        </p:nvSpPr>
        <p:spPr bwMode="auto">
          <a:xfrm>
            <a:off x="827088" y="4437063"/>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latin typeface="Times New Roman" pitchFamily="18" charset="0"/>
              </a:rPr>
              <a:t> </a:t>
            </a:r>
          </a:p>
        </p:txBody>
      </p:sp>
      <p:sp>
        <p:nvSpPr>
          <p:cNvPr id="20486" name="Rectangle 5"/>
          <p:cNvSpPr>
            <a:spLocks noChangeArrowheads="1"/>
          </p:cNvSpPr>
          <p:nvPr/>
        </p:nvSpPr>
        <p:spPr bwMode="auto">
          <a:xfrm>
            <a:off x="827088" y="1341438"/>
            <a:ext cx="4897437" cy="792162"/>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7" name="Rectangle 6"/>
          <p:cNvSpPr>
            <a:spLocks noChangeArrowheads="1"/>
          </p:cNvSpPr>
          <p:nvPr/>
        </p:nvSpPr>
        <p:spPr bwMode="auto">
          <a:xfrm>
            <a:off x="827088" y="2276475"/>
            <a:ext cx="5616575" cy="1800225"/>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8" name="Rectangle 7"/>
          <p:cNvSpPr>
            <a:spLocks noChangeArrowheads="1"/>
          </p:cNvSpPr>
          <p:nvPr/>
        </p:nvSpPr>
        <p:spPr bwMode="auto">
          <a:xfrm>
            <a:off x="827088" y="4365625"/>
            <a:ext cx="7705725" cy="503238"/>
          </a:xfrm>
          <a:prstGeom prst="rect">
            <a:avLst/>
          </a:prstGeom>
          <a:noFill/>
          <a:ln w="3810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0489" name="Text Box 8"/>
          <p:cNvSpPr txBox="1">
            <a:spLocks noChangeArrowheads="1"/>
          </p:cNvSpPr>
          <p:nvPr/>
        </p:nvSpPr>
        <p:spPr bwMode="auto">
          <a:xfrm>
            <a:off x="303213" y="1344613"/>
            <a:ext cx="4016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1.</a:t>
            </a:r>
          </a:p>
        </p:txBody>
      </p:sp>
      <p:sp>
        <p:nvSpPr>
          <p:cNvPr id="20490" name="Text Box 9"/>
          <p:cNvSpPr txBox="1">
            <a:spLocks noChangeArrowheads="1"/>
          </p:cNvSpPr>
          <p:nvPr/>
        </p:nvSpPr>
        <p:spPr bwMode="auto">
          <a:xfrm>
            <a:off x="250825" y="2349500"/>
            <a:ext cx="4016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2.</a:t>
            </a:r>
          </a:p>
        </p:txBody>
      </p:sp>
      <p:sp>
        <p:nvSpPr>
          <p:cNvPr id="20491" name="Text Box 10"/>
          <p:cNvSpPr txBox="1">
            <a:spLocks noChangeArrowheads="1"/>
          </p:cNvSpPr>
          <p:nvPr/>
        </p:nvSpPr>
        <p:spPr bwMode="auto">
          <a:xfrm>
            <a:off x="250825" y="4437063"/>
            <a:ext cx="4016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3.</a:t>
            </a:r>
          </a:p>
        </p:txBody>
      </p:sp>
      <p:sp>
        <p:nvSpPr>
          <p:cNvPr id="580619" name="Text Box 11"/>
          <p:cNvSpPr txBox="1">
            <a:spLocks noChangeArrowheads="1"/>
          </p:cNvSpPr>
          <p:nvPr/>
        </p:nvSpPr>
        <p:spPr bwMode="auto">
          <a:xfrm>
            <a:off x="6659563" y="2276475"/>
            <a:ext cx="22812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Les propositions</a:t>
            </a:r>
          </a:p>
        </p:txBody>
      </p:sp>
      <p:sp>
        <p:nvSpPr>
          <p:cNvPr id="580620" name="Text Box 12"/>
          <p:cNvSpPr txBox="1">
            <a:spLocks noChangeArrowheads="1"/>
          </p:cNvSpPr>
          <p:nvPr/>
        </p:nvSpPr>
        <p:spPr bwMode="auto">
          <a:xfrm>
            <a:off x="6084888" y="1484313"/>
            <a:ext cx="13414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L’amorce</a:t>
            </a:r>
          </a:p>
        </p:txBody>
      </p:sp>
      <p:sp>
        <p:nvSpPr>
          <p:cNvPr id="580621" name="Text Box 13"/>
          <p:cNvSpPr txBox="1">
            <a:spLocks noChangeArrowheads="1"/>
          </p:cNvSpPr>
          <p:nvPr/>
        </p:nvSpPr>
        <p:spPr bwMode="auto">
          <a:xfrm>
            <a:off x="900113" y="5084763"/>
            <a:ext cx="44259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3399"/>
                </a:solidFill>
              </a:rPr>
              <a:t>Les solutions générales implicites</a:t>
            </a:r>
          </a:p>
        </p:txBody>
      </p:sp>
      <p:sp>
        <p:nvSpPr>
          <p:cNvPr id="580622" name="Text Box 14"/>
          <p:cNvSpPr txBox="1">
            <a:spLocks noChangeArrowheads="1"/>
          </p:cNvSpPr>
          <p:nvPr/>
        </p:nvSpPr>
        <p:spPr bwMode="auto">
          <a:xfrm>
            <a:off x="971550" y="1484313"/>
            <a:ext cx="7272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400">
                <a:solidFill>
                  <a:srgbClr val="006600"/>
                </a:solidFill>
              </a:rPr>
              <a:t>La momification fœtale chez la vache </a:t>
            </a:r>
          </a:p>
        </p:txBody>
      </p:sp>
    </p:spTree>
    <p:extLst>
      <p:ext uri="{BB962C8B-B14F-4D97-AF65-F5344CB8AC3E}">
        <p14:creationId xmlns:p14="http://schemas.microsoft.com/office/powerpoint/2010/main" val="417522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06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06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06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06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06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0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p:bldP spid="580612" grpId="0"/>
      <p:bldP spid="580619" grpId="0"/>
      <p:bldP spid="580620" grpId="0"/>
      <p:bldP spid="580621" grpId="0"/>
      <p:bldP spid="58062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9C1B3E01-8F6A-40E0-B3D9-5DE9479B43B7}" type="slidenum">
              <a:rPr lang="fr-FR" altLang="fr-FR"/>
              <a:pPr>
                <a:defRPr/>
              </a:pPr>
              <a:t>164</a:t>
            </a:fld>
            <a:endParaRPr lang="fr-FR" altLang="fr-FR"/>
          </a:p>
        </p:txBody>
      </p:sp>
      <p:sp>
        <p:nvSpPr>
          <p:cNvPr id="10244" name="Rectangle 2"/>
          <p:cNvSpPr>
            <a:spLocks noGrp="1" noChangeArrowheads="1"/>
          </p:cNvSpPr>
          <p:nvPr>
            <p:ph type="title"/>
          </p:nvPr>
        </p:nvSpPr>
        <p:spPr>
          <a:xfrm>
            <a:off x="323850" y="260350"/>
            <a:ext cx="8353425" cy="649288"/>
          </a:xfrm>
          <a:solidFill>
            <a:schemeClr val="accent1">
              <a:lumMod val="40000"/>
              <a:lumOff val="60000"/>
            </a:schemeClr>
          </a:solidFill>
          <a:ln>
            <a:solidFill>
              <a:schemeClr val="tx1"/>
            </a:solidFill>
          </a:ln>
        </p:spPr>
        <p:txBody>
          <a:bodyPr/>
          <a:lstStyle/>
          <a:p>
            <a:pPr algn="l" eaLnBrk="1" hangingPunct="1">
              <a:defRPr/>
            </a:pPr>
            <a:r>
              <a:rPr lang="fr-BE" altLang="fr-FR" sz="3200" dirty="0" smtClean="0">
                <a:latin typeface="Arial Narrow" panose="020B0606020202030204" pitchFamily="34" charset="0"/>
              </a:rPr>
              <a:t>Les solutions générales implicites ou </a:t>
            </a:r>
            <a:r>
              <a:rPr lang="fr-BE" altLang="fr-FR" sz="3200" dirty="0" err="1" smtClean="0">
                <a:latin typeface="Arial Narrow" panose="020B0606020202030204" pitchFamily="34" charset="0"/>
              </a:rPr>
              <a:t>SGI</a:t>
            </a:r>
            <a:r>
              <a:rPr lang="fr-BE" altLang="fr-FR" sz="3200" dirty="0" smtClean="0">
                <a:latin typeface="Arial Narrow" panose="020B0606020202030204" pitchFamily="34" charset="0"/>
              </a:rPr>
              <a:t> </a:t>
            </a:r>
          </a:p>
        </p:txBody>
      </p:sp>
      <p:sp>
        <p:nvSpPr>
          <p:cNvPr id="10245" name="Rectangle 3"/>
          <p:cNvSpPr>
            <a:spLocks noGrp="1" noChangeArrowheads="1"/>
          </p:cNvSpPr>
          <p:nvPr>
            <p:ph type="body" idx="1"/>
          </p:nvPr>
        </p:nvSpPr>
        <p:spPr>
          <a:xfrm>
            <a:off x="395288" y="1268413"/>
            <a:ext cx="8424862" cy="4827587"/>
          </a:xfrm>
        </p:spPr>
        <p:txBody>
          <a:bodyPr/>
          <a:lstStyle/>
          <a:p>
            <a:pPr eaLnBrk="1" hangingPunct="1">
              <a:lnSpc>
                <a:spcPct val="90000"/>
              </a:lnSpc>
            </a:pPr>
            <a:r>
              <a:rPr lang="fr-BE" altLang="fr-FR" sz="2200" b="1" dirty="0" smtClean="0">
                <a:latin typeface="Arial Narrow" panose="020B0606020202030204" pitchFamily="34" charset="0"/>
              </a:rPr>
              <a:t>Objectifs</a:t>
            </a:r>
            <a:r>
              <a:rPr lang="fr-BE" altLang="fr-FR" sz="2200" dirty="0" smtClean="0">
                <a:latin typeface="Arial Narrow" panose="020B0606020202030204" pitchFamily="34" charset="0"/>
              </a:rPr>
              <a:t> </a:t>
            </a:r>
          </a:p>
          <a:p>
            <a:pPr lvl="1" eaLnBrk="1" hangingPunct="1">
              <a:lnSpc>
                <a:spcPct val="90000"/>
              </a:lnSpc>
            </a:pPr>
            <a:r>
              <a:rPr lang="fr-BE" altLang="fr-FR" sz="2200" dirty="0" smtClean="0">
                <a:latin typeface="Arial Narrow" panose="020B0606020202030204" pitchFamily="34" charset="0"/>
              </a:rPr>
              <a:t>mesurer autre chose que la connaissance pure</a:t>
            </a:r>
          </a:p>
          <a:p>
            <a:pPr lvl="1" eaLnBrk="1" hangingPunct="1">
              <a:lnSpc>
                <a:spcPct val="90000"/>
              </a:lnSpc>
            </a:pPr>
            <a:r>
              <a:rPr lang="fr-BE" altLang="fr-FR" sz="2200" dirty="0" smtClean="0">
                <a:latin typeface="Arial Narrow" panose="020B0606020202030204" pitchFamily="34" charset="0"/>
              </a:rPr>
              <a:t>limiter le facteur «hasard» (augmentation du nombre de propositions)</a:t>
            </a:r>
          </a:p>
          <a:p>
            <a:pPr lvl="1" eaLnBrk="1" hangingPunct="1">
              <a:lnSpc>
                <a:spcPct val="90000"/>
              </a:lnSpc>
            </a:pPr>
            <a:r>
              <a:rPr lang="fr-BE" altLang="fr-FR" sz="2200" dirty="0" smtClean="0">
                <a:latin typeface="Arial Narrow" panose="020B0606020202030204" pitchFamily="34" charset="0"/>
              </a:rPr>
              <a:t>forcer la réflexion et la vigilance cognitive</a:t>
            </a:r>
          </a:p>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BE" altLang="fr-FR" sz="2200" b="1" dirty="0" smtClean="0">
                <a:latin typeface="Arial Narrow" panose="020B0606020202030204" pitchFamily="34" charset="0"/>
              </a:rPr>
              <a:t>Implicites</a:t>
            </a:r>
            <a:r>
              <a:rPr lang="fr-BE" altLang="fr-FR" sz="2200" dirty="0" smtClean="0">
                <a:latin typeface="Arial Narrow" panose="020B0606020202030204" pitchFamily="34" charset="0"/>
              </a:rPr>
              <a:t> car elles s'appliquent systématiquement à chaque question d’évaluation</a:t>
            </a:r>
          </a:p>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BE" altLang="fr-FR" sz="2200" b="1" dirty="0" smtClean="0">
                <a:latin typeface="Arial Narrow" panose="020B0606020202030204" pitchFamily="34" charset="0"/>
              </a:rPr>
              <a:t>Par convention </a:t>
            </a:r>
          </a:p>
          <a:p>
            <a:pPr lvl="1" eaLnBrk="1" hangingPunct="1">
              <a:lnSpc>
                <a:spcPct val="90000"/>
              </a:lnSpc>
            </a:pPr>
            <a:r>
              <a:rPr lang="fr-BE" altLang="fr-FR" sz="2200" b="1" dirty="0" smtClean="0">
                <a:latin typeface="Arial Narrow" panose="020B0606020202030204" pitchFamily="34" charset="0"/>
              </a:rPr>
              <a:t>6</a:t>
            </a:r>
            <a:r>
              <a:rPr lang="fr-BE" altLang="fr-FR" sz="2200" dirty="0" smtClean="0">
                <a:latin typeface="Arial Narrow" panose="020B0606020202030204" pitchFamily="34" charset="0"/>
              </a:rPr>
              <a:t> pour aucune des solutions proposées n'est correcte ;</a:t>
            </a:r>
          </a:p>
          <a:p>
            <a:pPr lvl="1" eaLnBrk="1" hangingPunct="1">
              <a:lnSpc>
                <a:spcPct val="90000"/>
              </a:lnSpc>
            </a:pPr>
            <a:r>
              <a:rPr lang="fr-BE" altLang="fr-FR" sz="2200" b="1" dirty="0" smtClean="0">
                <a:latin typeface="Arial Narrow" panose="020B0606020202030204" pitchFamily="34" charset="0"/>
              </a:rPr>
              <a:t>7</a:t>
            </a:r>
            <a:r>
              <a:rPr lang="fr-BE" altLang="fr-FR" sz="2200" dirty="0" smtClean="0">
                <a:latin typeface="Arial Narrow" panose="020B0606020202030204" pitchFamily="34" charset="0"/>
              </a:rPr>
              <a:t> pour toutes les solutions proposées sont correctes simultanément ;</a:t>
            </a:r>
          </a:p>
          <a:p>
            <a:pPr lvl="1" eaLnBrk="1" hangingPunct="1">
              <a:lnSpc>
                <a:spcPct val="90000"/>
              </a:lnSpc>
            </a:pPr>
            <a:r>
              <a:rPr lang="fr-BE" altLang="fr-FR" sz="2200" b="1" dirty="0" smtClean="0">
                <a:latin typeface="Arial Narrow" panose="020B0606020202030204" pitchFamily="34" charset="0"/>
              </a:rPr>
              <a:t>8</a:t>
            </a:r>
            <a:r>
              <a:rPr lang="fr-BE" altLang="fr-FR" sz="2200" dirty="0" smtClean="0">
                <a:latin typeface="Arial Narrow" panose="020B0606020202030204" pitchFamily="34" charset="0"/>
              </a:rPr>
              <a:t> pour manque d’information dans l’énoncé de la question ;</a:t>
            </a:r>
          </a:p>
          <a:p>
            <a:pPr lvl="1" eaLnBrk="1" hangingPunct="1">
              <a:lnSpc>
                <a:spcPct val="90000"/>
              </a:lnSpc>
            </a:pPr>
            <a:r>
              <a:rPr lang="fr-BE" altLang="fr-FR" sz="2200" b="1" dirty="0" smtClean="0">
                <a:latin typeface="Arial Narrow" panose="020B0606020202030204" pitchFamily="34" charset="0"/>
              </a:rPr>
              <a:t>9</a:t>
            </a:r>
            <a:r>
              <a:rPr lang="fr-BE" altLang="fr-FR" sz="2200" dirty="0" smtClean="0">
                <a:latin typeface="Arial Narrow" panose="020B0606020202030204" pitchFamily="34" charset="0"/>
              </a:rPr>
              <a:t> pour une absurdité ou une contre-vérité dans l’énoncé de la question.</a:t>
            </a:r>
            <a:br>
              <a:rPr lang="fr-BE" altLang="fr-FR" sz="2200" dirty="0" smtClean="0">
                <a:latin typeface="Arial Narrow" panose="020B0606020202030204" pitchFamily="34" charset="0"/>
              </a:rPr>
            </a:br>
            <a:endParaRPr lang="fr-BE" altLang="fr-FR" sz="2200" dirty="0" smtClean="0">
              <a:latin typeface="Arial Narrow" panose="020B0606020202030204" pitchFamily="34" charset="0"/>
            </a:endParaRPr>
          </a:p>
        </p:txBody>
      </p:sp>
    </p:spTree>
    <p:extLst>
      <p:ext uri="{BB962C8B-B14F-4D97-AF65-F5344CB8AC3E}">
        <p14:creationId xmlns:p14="http://schemas.microsoft.com/office/powerpoint/2010/main" val="1621139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p:txBody>
          <a:bodyPr/>
          <a:lstStyle/>
          <a:p>
            <a:pPr>
              <a:defRPr/>
            </a:pPr>
            <a:fld id="{A596124A-D524-4AEA-B74A-870652AB077C}" type="slidenum">
              <a:rPr lang="fr-FR" altLang="fr-FR"/>
              <a:pPr>
                <a:defRPr/>
              </a:pPr>
              <a:t>165</a:t>
            </a:fld>
            <a:endParaRPr lang="fr-FR" altLang="fr-FR"/>
          </a:p>
        </p:txBody>
      </p:sp>
      <p:sp>
        <p:nvSpPr>
          <p:cNvPr id="22532" name="Rectangle 2"/>
          <p:cNvSpPr>
            <a:spLocks noGrp="1" noChangeArrowheads="1"/>
          </p:cNvSpPr>
          <p:nvPr>
            <p:ph type="title"/>
          </p:nvPr>
        </p:nvSpPr>
        <p:spPr>
          <a:xfrm>
            <a:off x="539750" y="1916113"/>
            <a:ext cx="7848600" cy="1143000"/>
          </a:xfrm>
          <a:ln>
            <a:solidFill>
              <a:schemeClr val="tx1"/>
            </a:solidFill>
          </a:ln>
        </p:spPr>
        <p:txBody>
          <a:bodyPr/>
          <a:lstStyle/>
          <a:p>
            <a:pPr eaLnBrk="1" hangingPunct="1"/>
            <a:r>
              <a:rPr lang="fr-BE" altLang="fr-FR" sz="6000" dirty="0" smtClean="0">
                <a:latin typeface="Arial Narrow" panose="020B0606020202030204" pitchFamily="34" charset="0"/>
              </a:rPr>
              <a:t>Un petit test …</a:t>
            </a:r>
          </a:p>
        </p:txBody>
      </p:sp>
    </p:spTree>
    <p:extLst>
      <p:ext uri="{BB962C8B-B14F-4D97-AF65-F5344CB8AC3E}">
        <p14:creationId xmlns:p14="http://schemas.microsoft.com/office/powerpoint/2010/main" val="41049463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C1060DDC-91A8-4E96-94E7-2A152B5925CB}" type="slidenum">
              <a:rPr lang="fr-FR" altLang="fr-FR"/>
              <a:pPr>
                <a:defRPr/>
              </a:pPr>
              <a:t>166</a:t>
            </a:fld>
            <a:endParaRPr lang="fr-FR" altLang="fr-FR"/>
          </a:p>
        </p:txBody>
      </p:sp>
      <p:sp>
        <p:nvSpPr>
          <p:cNvPr id="583682" name="Rectangle 2"/>
          <p:cNvSpPr>
            <a:spLocks noGrp="1" noChangeArrowheads="1"/>
          </p:cNvSpPr>
          <p:nvPr>
            <p:ph type="body" idx="1"/>
          </p:nvPr>
        </p:nvSpPr>
        <p:spPr>
          <a:xfrm>
            <a:off x="395288" y="981075"/>
            <a:ext cx="8424862" cy="2520950"/>
          </a:xfrm>
        </p:spPr>
        <p:txBody>
          <a:bodyPr/>
          <a:lstStyle/>
          <a:p>
            <a:pPr marL="0" indent="0" eaLnBrk="1" hangingPunct="1">
              <a:buFont typeface="Arial Narrow" pitchFamily="34" charset="0"/>
              <a:buNone/>
            </a:pPr>
            <a:r>
              <a:rPr lang="fr-BE" altLang="fr-FR" smtClean="0">
                <a:latin typeface="Arial Narrow" panose="020B0606020202030204" pitchFamily="34" charset="0"/>
              </a:rPr>
              <a:t>Quel âge avait Rimbaud ?</a:t>
            </a:r>
          </a:p>
          <a:p>
            <a:pPr lvl="1" eaLnBrk="1" hangingPunct="1"/>
            <a:r>
              <a:rPr lang="fr-BE" altLang="fr-FR" smtClean="0">
                <a:latin typeface="Arial Narrow" panose="020B0606020202030204" pitchFamily="34" charset="0"/>
              </a:rPr>
              <a:t>1. 	2 ans</a:t>
            </a:r>
          </a:p>
          <a:p>
            <a:pPr lvl="1" eaLnBrk="1" hangingPunct="1"/>
            <a:r>
              <a:rPr lang="fr-BE" altLang="fr-FR" smtClean="0">
                <a:latin typeface="Arial Narrow" panose="020B0606020202030204" pitchFamily="34" charset="0"/>
              </a:rPr>
              <a:t>2. 	10 ans</a:t>
            </a:r>
          </a:p>
          <a:p>
            <a:pPr lvl="1" eaLnBrk="1" hangingPunct="1"/>
            <a:r>
              <a:rPr lang="fr-BE" altLang="fr-FR" smtClean="0">
                <a:latin typeface="Arial Narrow" panose="020B0606020202030204" pitchFamily="34" charset="0"/>
              </a:rPr>
              <a:t>3. 	23 ans</a:t>
            </a:r>
            <a:br>
              <a:rPr lang="fr-BE" altLang="fr-FR" smtClean="0">
                <a:latin typeface="Arial Narrow" panose="020B0606020202030204" pitchFamily="34" charset="0"/>
              </a:rPr>
            </a:br>
            <a:endParaRPr lang="fr-BE" altLang="fr-FR" smtClean="0">
              <a:latin typeface="Arial Narrow" panose="020B0606020202030204" pitchFamily="34" charset="0"/>
            </a:endParaRPr>
          </a:p>
        </p:txBody>
      </p:sp>
      <p:sp>
        <p:nvSpPr>
          <p:cNvPr id="583683" name="Text Box 3"/>
          <p:cNvSpPr txBox="1">
            <a:spLocks noChangeArrowheads="1"/>
          </p:cNvSpPr>
          <p:nvPr/>
        </p:nvSpPr>
        <p:spPr bwMode="auto">
          <a:xfrm>
            <a:off x="539750" y="3500438"/>
            <a:ext cx="8397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8</a:t>
            </a:r>
            <a:r>
              <a:rPr lang="fr-BE" altLang="fr-FR" sz="2000">
                <a:solidFill>
                  <a:schemeClr val="tx1"/>
                </a:solidFill>
              </a:rPr>
              <a:t> </a:t>
            </a:r>
          </a:p>
        </p:txBody>
      </p:sp>
      <p:sp>
        <p:nvSpPr>
          <p:cNvPr id="583684" name="Text Box 4"/>
          <p:cNvSpPr txBox="1">
            <a:spLocks noChangeArrowheads="1"/>
          </p:cNvSpPr>
          <p:nvPr/>
        </p:nvSpPr>
        <p:spPr bwMode="auto">
          <a:xfrm>
            <a:off x="611188" y="3933825"/>
            <a:ext cx="832961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Il manque en effet une information.</a:t>
            </a:r>
          </a:p>
          <a:p>
            <a:pPr eaLnBrk="1" hangingPunct="1">
              <a:spcBef>
                <a:spcPct val="0"/>
              </a:spcBef>
              <a:buFontTx/>
              <a:buNone/>
            </a:pPr>
            <a:r>
              <a:rPr lang="fr-BE" altLang="fr-FR" sz="2000" b="1">
                <a:solidFill>
                  <a:srgbClr val="336600"/>
                </a:solidFill>
              </a:rPr>
              <a:t>La SGI 8 offre plusieurs avantages </a:t>
            </a:r>
          </a:p>
          <a:p>
            <a:pPr eaLnBrk="1" hangingPunct="1">
              <a:spcBef>
                <a:spcPct val="0"/>
              </a:spcBef>
              <a:buFontTx/>
              <a:buChar char="-"/>
            </a:pPr>
            <a:r>
              <a:rPr lang="fr-BE" altLang="fr-FR" sz="2000" b="1">
                <a:solidFill>
                  <a:srgbClr val="336600"/>
                </a:solidFill>
              </a:rPr>
              <a:t> Elle diminue les chances de trouver la solution par hasard </a:t>
            </a:r>
          </a:p>
          <a:p>
            <a:pPr eaLnBrk="1" hangingPunct="1">
              <a:spcBef>
                <a:spcPct val="0"/>
              </a:spcBef>
              <a:buFontTx/>
              <a:buChar char="-"/>
            </a:pPr>
            <a:r>
              <a:rPr lang="fr-BE" altLang="fr-FR" sz="2000" b="1">
                <a:solidFill>
                  <a:srgbClr val="336600"/>
                </a:solidFill>
              </a:rPr>
              <a:t> Elle mesure la vigilance cognitive</a:t>
            </a:r>
          </a:p>
          <a:p>
            <a:pPr eaLnBrk="1" hangingPunct="1">
              <a:spcBef>
                <a:spcPct val="0"/>
              </a:spcBef>
              <a:buFontTx/>
              <a:buChar char="-"/>
            </a:pPr>
            <a:r>
              <a:rPr lang="fr-BE" altLang="fr-FR" sz="2000" b="1">
                <a:solidFill>
                  <a:srgbClr val="336600"/>
                </a:solidFill>
              </a:rPr>
              <a:t> Elle lutte contre l'idée que toute question posée par une autorité est bien posée.  </a:t>
            </a:r>
          </a:p>
          <a:p>
            <a:pPr eaLnBrk="1" hangingPunct="1">
              <a:spcBef>
                <a:spcPct val="0"/>
              </a:spcBef>
              <a:buFontTx/>
              <a:buNone/>
            </a:pPr>
            <a:endParaRPr lang="fr-BE" altLang="fr-FR" sz="2000" b="1">
              <a:solidFill>
                <a:srgbClr val="336600"/>
              </a:solidFill>
            </a:endParaRPr>
          </a:p>
        </p:txBody>
      </p:sp>
      <p:sp>
        <p:nvSpPr>
          <p:cNvPr id="23558" name="Text Box 5"/>
          <p:cNvSpPr txBox="1">
            <a:spLocks noChangeArrowheads="1"/>
          </p:cNvSpPr>
          <p:nvPr/>
        </p:nvSpPr>
        <p:spPr bwMode="auto">
          <a:xfrm>
            <a:off x="684213" y="587692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1877789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68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68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68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682">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368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3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2" grpId="0" build="p"/>
      <p:bldP spid="583683" grpId="0"/>
      <p:bldP spid="58368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FF3F6E5F-29A5-42D7-8D4D-2E0267B4A0B5}" type="slidenum">
              <a:rPr lang="fr-FR" altLang="fr-FR">
                <a:latin typeface="Arial Narrow" panose="020B0606020202030204" pitchFamily="34" charset="0"/>
              </a:rPr>
              <a:pPr>
                <a:defRPr/>
              </a:pPr>
              <a:t>167</a:t>
            </a:fld>
            <a:endParaRPr lang="fr-FR" altLang="fr-FR">
              <a:latin typeface="Arial Narrow" panose="020B0606020202030204" pitchFamily="34" charset="0"/>
            </a:endParaRPr>
          </a:p>
        </p:txBody>
      </p:sp>
      <p:sp>
        <p:nvSpPr>
          <p:cNvPr id="584706" name="Rectangle 2"/>
          <p:cNvSpPr>
            <a:spLocks noGrp="1" noChangeArrowheads="1"/>
          </p:cNvSpPr>
          <p:nvPr>
            <p:ph type="body" idx="1"/>
          </p:nvPr>
        </p:nvSpPr>
        <p:spPr>
          <a:xfrm>
            <a:off x="468313" y="981075"/>
            <a:ext cx="4392612" cy="2376488"/>
          </a:xfrm>
        </p:spPr>
        <p:txBody>
          <a:bodyPr/>
          <a:lstStyle/>
          <a:p>
            <a:pPr marL="0" indent="0" eaLnBrk="1" hangingPunct="1">
              <a:buFont typeface="Arial Narrow" pitchFamily="34" charset="0"/>
              <a:buNone/>
            </a:pPr>
            <a:r>
              <a:rPr lang="fr-BE" altLang="fr-FR" smtClean="0">
                <a:latin typeface="Arial Narrow" panose="020B0606020202030204" pitchFamily="34" charset="0"/>
              </a:rPr>
              <a:t>La capitale de l’Italie est</a:t>
            </a:r>
          </a:p>
          <a:p>
            <a:pPr lvl="1" eaLnBrk="1" hangingPunct="1"/>
            <a:r>
              <a:rPr lang="fr-BE" altLang="fr-FR" smtClean="0">
                <a:latin typeface="Arial Narrow" panose="020B0606020202030204" pitchFamily="34" charset="0"/>
              </a:rPr>
              <a:t>1. 	Berlin</a:t>
            </a:r>
          </a:p>
          <a:p>
            <a:pPr lvl="1" eaLnBrk="1" hangingPunct="1"/>
            <a:r>
              <a:rPr lang="fr-BE" altLang="fr-FR" smtClean="0">
                <a:latin typeface="Arial Narrow" panose="020B0606020202030204" pitchFamily="34" charset="0"/>
              </a:rPr>
              <a:t>2. 	Prague</a:t>
            </a:r>
          </a:p>
          <a:p>
            <a:pPr lvl="1" eaLnBrk="1" hangingPunct="1"/>
            <a:r>
              <a:rPr lang="fr-BE" altLang="fr-FR" smtClean="0">
                <a:latin typeface="Arial Narrow" panose="020B0606020202030204" pitchFamily="34" charset="0"/>
              </a:rPr>
              <a:t>3. 	Tokyo</a:t>
            </a:r>
          </a:p>
        </p:txBody>
      </p:sp>
      <p:sp>
        <p:nvSpPr>
          <p:cNvPr id="584707" name="Text Box 3"/>
          <p:cNvSpPr txBox="1">
            <a:spLocks noChangeArrowheads="1"/>
          </p:cNvSpPr>
          <p:nvPr/>
        </p:nvSpPr>
        <p:spPr bwMode="auto">
          <a:xfrm>
            <a:off x="827088" y="3429000"/>
            <a:ext cx="8397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6</a:t>
            </a:r>
            <a:r>
              <a:rPr lang="fr-BE" altLang="fr-FR" sz="2000">
                <a:solidFill>
                  <a:schemeClr val="tx1"/>
                </a:solidFill>
              </a:rPr>
              <a:t> </a:t>
            </a:r>
          </a:p>
        </p:txBody>
      </p:sp>
      <p:sp>
        <p:nvSpPr>
          <p:cNvPr id="24581" name="Text Box 4"/>
          <p:cNvSpPr txBox="1">
            <a:spLocks noChangeArrowheads="1"/>
          </p:cNvSpPr>
          <p:nvPr/>
        </p:nvSpPr>
        <p:spPr bwMode="auto">
          <a:xfrm>
            <a:off x="6135688" y="2274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endParaRPr>
          </a:p>
        </p:txBody>
      </p:sp>
      <p:sp>
        <p:nvSpPr>
          <p:cNvPr id="584709" name="Text Box 5"/>
          <p:cNvSpPr txBox="1">
            <a:spLocks noChangeArrowheads="1"/>
          </p:cNvSpPr>
          <p:nvPr/>
        </p:nvSpPr>
        <p:spPr bwMode="auto">
          <a:xfrm>
            <a:off x="827088" y="4149725"/>
            <a:ext cx="64690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Cette SGI réduit la part du hasard à trouver la solution correcte.</a:t>
            </a:r>
          </a:p>
          <a:p>
            <a:pPr eaLnBrk="1" hangingPunct="1">
              <a:spcBef>
                <a:spcPct val="0"/>
              </a:spcBef>
              <a:buFontTx/>
              <a:buNone/>
            </a:pPr>
            <a:r>
              <a:rPr lang="fr-BE" altLang="fr-FR" sz="2000" b="1">
                <a:solidFill>
                  <a:srgbClr val="336600"/>
                </a:solidFill>
              </a:rPr>
              <a:t>Il faudra par ailleurs une certaine volonté à l’étudiant pour dire </a:t>
            </a:r>
          </a:p>
          <a:p>
            <a:pPr eaLnBrk="1" hangingPunct="1">
              <a:spcBef>
                <a:spcPct val="0"/>
              </a:spcBef>
              <a:buFontTx/>
              <a:buNone/>
            </a:pPr>
            <a:r>
              <a:rPr lang="fr-BE" altLang="fr-FR" sz="2000" b="1">
                <a:solidFill>
                  <a:srgbClr val="336600"/>
                </a:solidFill>
              </a:rPr>
              <a:t>à l'évaluateur qu'aucune des propositions n'est correcte.</a:t>
            </a:r>
            <a:br>
              <a:rPr lang="fr-BE" altLang="fr-FR" sz="2000" b="1">
                <a:solidFill>
                  <a:srgbClr val="336600"/>
                </a:solidFill>
              </a:rPr>
            </a:br>
            <a:endParaRPr lang="fr-BE" altLang="fr-FR" sz="2000" b="1">
              <a:solidFill>
                <a:srgbClr val="336600"/>
              </a:solidFill>
            </a:endParaRPr>
          </a:p>
        </p:txBody>
      </p:sp>
      <p:sp>
        <p:nvSpPr>
          <p:cNvPr id="24583" name="Text Box 6"/>
          <p:cNvSpPr txBox="1">
            <a:spLocks noChangeArrowheads="1"/>
          </p:cNvSpPr>
          <p:nvPr/>
        </p:nvSpPr>
        <p:spPr bwMode="auto">
          <a:xfrm>
            <a:off x="900113" y="565467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2058937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47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470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470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470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47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4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build="p"/>
      <p:bldP spid="584707" grpId="0"/>
      <p:bldP spid="58470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D5EA8201-3F1A-4039-A996-5CFBEA48A7A7}" type="slidenum">
              <a:rPr lang="fr-FR" altLang="fr-FR"/>
              <a:pPr>
                <a:defRPr/>
              </a:pPr>
              <a:t>168</a:t>
            </a:fld>
            <a:endParaRPr lang="fr-FR" altLang="fr-FR"/>
          </a:p>
        </p:txBody>
      </p:sp>
      <p:sp>
        <p:nvSpPr>
          <p:cNvPr id="585730" name="Rectangle 2"/>
          <p:cNvSpPr>
            <a:spLocks noGrp="1" noChangeArrowheads="1"/>
          </p:cNvSpPr>
          <p:nvPr>
            <p:ph type="body" idx="1"/>
          </p:nvPr>
        </p:nvSpPr>
        <p:spPr>
          <a:xfrm>
            <a:off x="468313" y="981075"/>
            <a:ext cx="8154987" cy="5043488"/>
          </a:xfrm>
        </p:spPr>
        <p:txBody>
          <a:bodyPr/>
          <a:lstStyle/>
          <a:p>
            <a:pPr marL="0" indent="0" eaLnBrk="1" hangingPunct="1">
              <a:buFont typeface="Arial Narrow" pitchFamily="34" charset="0"/>
              <a:buNone/>
            </a:pPr>
            <a:r>
              <a:rPr lang="fr-BE" altLang="fr-FR" smtClean="0">
                <a:latin typeface="Arial Narrow" panose="020B0606020202030204" pitchFamily="34" charset="0"/>
              </a:rPr>
              <a:t>La Grande Bretagne comprend :</a:t>
            </a:r>
          </a:p>
          <a:p>
            <a:pPr lvl="1" eaLnBrk="1" hangingPunct="1"/>
            <a:r>
              <a:rPr lang="fr-BE" altLang="fr-FR" smtClean="0">
                <a:latin typeface="Arial Narrow" panose="020B0606020202030204" pitchFamily="34" charset="0"/>
              </a:rPr>
              <a:t>1. 	L’Angleterre</a:t>
            </a:r>
          </a:p>
          <a:p>
            <a:pPr lvl="1" eaLnBrk="1" hangingPunct="1"/>
            <a:r>
              <a:rPr lang="fr-BE" altLang="fr-FR" smtClean="0">
                <a:latin typeface="Arial Narrow" panose="020B0606020202030204" pitchFamily="34" charset="0"/>
              </a:rPr>
              <a:t>2. 	L’Écosse</a:t>
            </a:r>
          </a:p>
          <a:p>
            <a:pPr lvl="1" eaLnBrk="1" hangingPunct="1"/>
            <a:r>
              <a:rPr lang="fr-BE" altLang="fr-FR" smtClean="0">
                <a:latin typeface="Arial Narrow" panose="020B0606020202030204" pitchFamily="34" charset="0"/>
              </a:rPr>
              <a:t>3. 	Le Pays de Galles</a:t>
            </a:r>
            <a:br>
              <a:rPr lang="fr-BE" altLang="fr-FR" smtClean="0">
                <a:latin typeface="Arial Narrow" panose="020B0606020202030204" pitchFamily="34" charset="0"/>
              </a:rPr>
            </a:br>
            <a:endParaRPr lang="fr-BE" altLang="fr-FR" smtClean="0">
              <a:latin typeface="Arial Narrow" panose="020B0606020202030204" pitchFamily="34" charset="0"/>
            </a:endParaRPr>
          </a:p>
        </p:txBody>
      </p:sp>
      <p:sp>
        <p:nvSpPr>
          <p:cNvPr id="585731" name="Text Box 3"/>
          <p:cNvSpPr txBox="1">
            <a:spLocks noChangeArrowheads="1"/>
          </p:cNvSpPr>
          <p:nvPr/>
        </p:nvSpPr>
        <p:spPr bwMode="auto">
          <a:xfrm>
            <a:off x="611188" y="4076700"/>
            <a:ext cx="8397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7</a:t>
            </a:r>
            <a:r>
              <a:rPr lang="fr-BE" altLang="fr-FR" sz="2000">
                <a:solidFill>
                  <a:schemeClr val="tx1"/>
                </a:solidFill>
              </a:rPr>
              <a:t> </a:t>
            </a:r>
          </a:p>
        </p:txBody>
      </p:sp>
      <p:sp>
        <p:nvSpPr>
          <p:cNvPr id="25606" name="Text Box 4"/>
          <p:cNvSpPr txBox="1">
            <a:spLocks noChangeArrowheads="1"/>
          </p:cNvSpPr>
          <p:nvPr/>
        </p:nvSpPr>
        <p:spPr bwMode="auto">
          <a:xfrm>
            <a:off x="6135688" y="22748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endParaRPr>
          </a:p>
        </p:txBody>
      </p:sp>
      <p:sp>
        <p:nvSpPr>
          <p:cNvPr id="585733" name="Text Box 5"/>
          <p:cNvSpPr txBox="1">
            <a:spLocks noChangeArrowheads="1"/>
          </p:cNvSpPr>
          <p:nvPr/>
        </p:nvSpPr>
        <p:spPr bwMode="auto">
          <a:xfrm>
            <a:off x="611188" y="4652963"/>
            <a:ext cx="7921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Cette SGI a surtout pour intérêt de forcer l'étudiant à évaluer </a:t>
            </a:r>
          </a:p>
          <a:p>
            <a:pPr eaLnBrk="1" hangingPunct="1">
              <a:spcBef>
                <a:spcPct val="0"/>
              </a:spcBef>
              <a:buFontTx/>
              <a:buNone/>
            </a:pPr>
            <a:r>
              <a:rPr lang="fr-BE" altLang="fr-FR" sz="2000" b="1">
                <a:solidFill>
                  <a:srgbClr val="336600"/>
                </a:solidFill>
              </a:rPr>
              <a:t>chacune des propositions</a:t>
            </a:r>
          </a:p>
        </p:txBody>
      </p:sp>
      <p:sp>
        <p:nvSpPr>
          <p:cNvPr id="25608" name="Text Box 6"/>
          <p:cNvSpPr txBox="1">
            <a:spLocks noChangeArrowheads="1"/>
          </p:cNvSpPr>
          <p:nvPr/>
        </p:nvSpPr>
        <p:spPr bwMode="auto">
          <a:xfrm>
            <a:off x="900113" y="565467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1564976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57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573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573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5730">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57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5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build="p"/>
      <p:bldP spid="585731" grpId="0"/>
      <p:bldP spid="58573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p:txBody>
          <a:bodyPr/>
          <a:lstStyle/>
          <a:p>
            <a:pPr>
              <a:defRPr/>
            </a:pPr>
            <a:fld id="{42C4361A-8689-4A1E-BB99-5A0690C22BFD}" type="slidenum">
              <a:rPr lang="fr-FR" altLang="fr-FR"/>
              <a:pPr>
                <a:defRPr/>
              </a:pPr>
              <a:t>169</a:t>
            </a:fld>
            <a:endParaRPr lang="fr-FR" altLang="fr-FR"/>
          </a:p>
        </p:txBody>
      </p:sp>
      <p:sp>
        <p:nvSpPr>
          <p:cNvPr id="586754" name="Rectangle 2"/>
          <p:cNvSpPr>
            <a:spLocks noGrp="1" noChangeArrowheads="1"/>
          </p:cNvSpPr>
          <p:nvPr>
            <p:ph type="body" idx="1"/>
          </p:nvPr>
        </p:nvSpPr>
        <p:spPr>
          <a:xfrm>
            <a:off x="395288" y="1052513"/>
            <a:ext cx="8313737" cy="2736850"/>
          </a:xfrm>
        </p:spPr>
        <p:txBody>
          <a:bodyPr/>
          <a:lstStyle/>
          <a:p>
            <a:pPr marL="0" indent="0" eaLnBrk="1" hangingPunct="1">
              <a:buFont typeface="Arial Narrow" pitchFamily="34" charset="0"/>
              <a:buNone/>
              <a:defRPr/>
            </a:pPr>
            <a:r>
              <a:rPr lang="fr-BE" altLang="fr-FR" sz="2200" dirty="0" smtClean="0">
                <a:solidFill>
                  <a:schemeClr val="accent4">
                    <a:lumMod val="10000"/>
                  </a:schemeClr>
                </a:solidFill>
                <a:latin typeface="Arial Narrow" panose="020B0606020202030204" pitchFamily="34" charset="0"/>
              </a:rPr>
              <a:t>En quelle année Jules César </a:t>
            </a:r>
            <a:r>
              <a:rPr lang="fr-BE" altLang="fr-FR" sz="2200" dirty="0" err="1" smtClean="0">
                <a:solidFill>
                  <a:schemeClr val="accent4">
                    <a:lumMod val="10000"/>
                  </a:schemeClr>
                </a:solidFill>
                <a:latin typeface="Arial Narrow" panose="020B0606020202030204" pitchFamily="34" charset="0"/>
              </a:rPr>
              <a:t>a-t-il</a:t>
            </a:r>
            <a:r>
              <a:rPr lang="fr-BE" altLang="fr-FR" sz="2200" dirty="0" smtClean="0">
                <a:solidFill>
                  <a:schemeClr val="accent4">
                    <a:lumMod val="10000"/>
                  </a:schemeClr>
                </a:solidFill>
                <a:latin typeface="Arial Narrow" panose="020B0606020202030204" pitchFamily="34" charset="0"/>
              </a:rPr>
              <a:t> rencontré Napoléon Bonaparte ?</a:t>
            </a:r>
          </a:p>
          <a:p>
            <a:pPr eaLnBrk="1" hangingPunct="1">
              <a:defRPr/>
            </a:pPr>
            <a:endParaRPr lang="fr-BE" altLang="fr-FR" sz="2200" dirty="0" smtClean="0">
              <a:solidFill>
                <a:schemeClr val="accent4">
                  <a:lumMod val="10000"/>
                </a:schemeClr>
              </a:solidFill>
              <a:latin typeface="Arial Narrow" panose="020B0606020202030204" pitchFamily="34" charset="0"/>
            </a:endParaRPr>
          </a:p>
          <a:p>
            <a:pPr lvl="1" eaLnBrk="1" hangingPunct="1">
              <a:defRPr/>
            </a:pPr>
            <a:r>
              <a:rPr lang="fr-BE" altLang="fr-FR" sz="2000" dirty="0" smtClean="0">
                <a:solidFill>
                  <a:schemeClr val="accent4">
                    <a:lumMod val="10000"/>
                  </a:schemeClr>
                </a:solidFill>
                <a:latin typeface="Arial Narrow" panose="020B0606020202030204" pitchFamily="34" charset="0"/>
              </a:rPr>
              <a:t>1. 	1850</a:t>
            </a:r>
          </a:p>
          <a:p>
            <a:pPr lvl="1" eaLnBrk="1" hangingPunct="1">
              <a:defRPr/>
            </a:pPr>
            <a:r>
              <a:rPr lang="fr-BE" altLang="fr-FR" sz="2000" dirty="0" smtClean="0">
                <a:solidFill>
                  <a:schemeClr val="accent4">
                    <a:lumMod val="10000"/>
                  </a:schemeClr>
                </a:solidFill>
                <a:latin typeface="Arial Narrow" panose="020B0606020202030204" pitchFamily="34" charset="0"/>
              </a:rPr>
              <a:t>2. 	1915</a:t>
            </a:r>
          </a:p>
          <a:p>
            <a:pPr lvl="1" eaLnBrk="1" hangingPunct="1">
              <a:defRPr/>
            </a:pPr>
            <a:r>
              <a:rPr lang="fr-BE" altLang="fr-FR" sz="2000" dirty="0" smtClean="0">
                <a:solidFill>
                  <a:schemeClr val="accent4">
                    <a:lumMod val="10000"/>
                  </a:schemeClr>
                </a:solidFill>
                <a:latin typeface="Arial Narrow" panose="020B0606020202030204" pitchFamily="34" charset="0"/>
              </a:rPr>
              <a:t>3. 	1945</a:t>
            </a:r>
            <a:br>
              <a:rPr lang="fr-BE" altLang="fr-FR" sz="2000" dirty="0" smtClean="0">
                <a:solidFill>
                  <a:schemeClr val="accent4">
                    <a:lumMod val="10000"/>
                  </a:schemeClr>
                </a:solidFill>
                <a:latin typeface="Arial Narrow" panose="020B0606020202030204" pitchFamily="34" charset="0"/>
              </a:rPr>
            </a:br>
            <a:endParaRPr lang="fr-BE" altLang="fr-FR" sz="2000" dirty="0" smtClean="0">
              <a:solidFill>
                <a:schemeClr val="accent4">
                  <a:lumMod val="10000"/>
                </a:schemeClr>
              </a:solidFill>
              <a:latin typeface="Arial Narrow" panose="020B0606020202030204" pitchFamily="34" charset="0"/>
            </a:endParaRPr>
          </a:p>
        </p:txBody>
      </p:sp>
      <p:sp>
        <p:nvSpPr>
          <p:cNvPr id="586755" name="Text Box 3"/>
          <p:cNvSpPr txBox="1">
            <a:spLocks noChangeArrowheads="1"/>
          </p:cNvSpPr>
          <p:nvPr/>
        </p:nvSpPr>
        <p:spPr bwMode="auto">
          <a:xfrm>
            <a:off x="755650" y="3500438"/>
            <a:ext cx="83978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500" b="1">
                <a:solidFill>
                  <a:srgbClr val="000000"/>
                </a:solidFill>
              </a:rPr>
              <a:t>RC 9</a:t>
            </a:r>
            <a:r>
              <a:rPr lang="fr-BE" altLang="fr-FR" sz="2000">
                <a:solidFill>
                  <a:schemeClr val="tx1"/>
                </a:solidFill>
              </a:rPr>
              <a:t> </a:t>
            </a:r>
          </a:p>
        </p:txBody>
      </p:sp>
      <p:sp>
        <p:nvSpPr>
          <p:cNvPr id="586756" name="Text Box 4"/>
          <p:cNvSpPr txBox="1">
            <a:spLocks noChangeArrowheads="1"/>
          </p:cNvSpPr>
          <p:nvPr/>
        </p:nvSpPr>
        <p:spPr bwMode="auto">
          <a:xfrm>
            <a:off x="468313" y="4149725"/>
            <a:ext cx="82407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336600"/>
                </a:solidFill>
              </a:rPr>
              <a:t>Une absurdité ou une contre-vérité dans l’énoncé rend cette question sans objet </a:t>
            </a:r>
          </a:p>
          <a:p>
            <a:pPr eaLnBrk="1" hangingPunct="1">
              <a:spcBef>
                <a:spcPct val="0"/>
              </a:spcBef>
              <a:buFontTx/>
              <a:buNone/>
            </a:pPr>
            <a:r>
              <a:rPr lang="fr-BE" altLang="fr-FR" sz="2000" b="1">
                <a:solidFill>
                  <a:srgbClr val="336600"/>
                </a:solidFill>
              </a:rPr>
              <a:t>- Cette SGI permet de lutter contre le manque de vigilance factuelle : l'évalué doit </a:t>
            </a:r>
          </a:p>
          <a:p>
            <a:pPr eaLnBrk="1" hangingPunct="1">
              <a:spcBef>
                <a:spcPct val="0"/>
              </a:spcBef>
              <a:buFontTx/>
              <a:buNone/>
            </a:pPr>
            <a:r>
              <a:rPr lang="fr-BE" altLang="fr-FR" sz="2000" b="1">
                <a:solidFill>
                  <a:srgbClr val="336600"/>
                </a:solidFill>
              </a:rPr>
              <a:t>détecter une erreur alors que la question ne lui est pas posée directement. </a:t>
            </a:r>
          </a:p>
          <a:p>
            <a:pPr eaLnBrk="1" hangingPunct="1">
              <a:spcBef>
                <a:spcPct val="0"/>
              </a:spcBef>
              <a:buFontTx/>
              <a:buNone/>
            </a:pPr>
            <a:r>
              <a:rPr lang="fr-BE" altLang="fr-FR" sz="2000" b="1">
                <a:solidFill>
                  <a:srgbClr val="336600"/>
                </a:solidFill>
              </a:rPr>
              <a:t>- Elle diminue également les chances de répondre correctement par hasard.</a:t>
            </a:r>
          </a:p>
        </p:txBody>
      </p:sp>
      <p:sp>
        <p:nvSpPr>
          <p:cNvPr id="26631" name="Text Box 5"/>
          <p:cNvSpPr txBox="1">
            <a:spLocks noChangeArrowheads="1"/>
          </p:cNvSpPr>
          <p:nvPr/>
        </p:nvSpPr>
        <p:spPr bwMode="auto">
          <a:xfrm>
            <a:off x="684213" y="5876925"/>
            <a:ext cx="772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rPr>
              <a:t> </a:t>
            </a:r>
          </a:p>
        </p:txBody>
      </p:sp>
    </p:spTree>
    <p:extLst>
      <p:ext uri="{BB962C8B-B14F-4D97-AF65-F5344CB8AC3E}">
        <p14:creationId xmlns:p14="http://schemas.microsoft.com/office/powerpoint/2010/main" val="4048788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675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675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675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6754">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67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6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build="p"/>
      <p:bldP spid="586755" grpId="0"/>
      <p:bldP spid="5867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59394" name="Text Box 3"/>
          <p:cNvSpPr txBox="1">
            <a:spLocks noChangeArrowheads="1"/>
          </p:cNvSpPr>
          <p:nvPr/>
        </p:nvSpPr>
        <p:spPr bwMode="auto">
          <a:xfrm>
            <a:off x="395288" y="2060575"/>
            <a:ext cx="7272337" cy="1200150"/>
          </a:xfrm>
          <a:prstGeom prst="rect">
            <a:avLst/>
          </a:prstGeom>
          <a:noFill/>
          <a:ln w="9525">
            <a:solidFill>
              <a:schemeClr val="tx1"/>
            </a:solidFill>
            <a:miter lim="800000"/>
            <a:headEnd/>
            <a:tailEnd/>
          </a:ln>
        </p:spPr>
        <p:txBody>
          <a:bodyPr>
            <a:spAutoFit/>
          </a:bodyPr>
          <a:lstStyle/>
          <a:p>
            <a:r>
              <a:rPr lang="fr-BE" u="sng">
                <a:latin typeface="Arial Narrow" pitchFamily="34" charset="0"/>
              </a:rPr>
              <a:t>Les TD de médecine de troupeaux</a:t>
            </a:r>
            <a:r>
              <a:rPr lang="fr-BE">
                <a:latin typeface="Arial Narrow" pitchFamily="34" charset="0"/>
              </a:rPr>
              <a:t> (master 2) </a:t>
            </a:r>
          </a:p>
          <a:p>
            <a:pPr>
              <a:buFontTx/>
              <a:buChar char="-"/>
            </a:pPr>
            <a:r>
              <a:rPr lang="fr-BE">
                <a:latin typeface="Arial Narrow" pitchFamily="34" charset="0"/>
              </a:rPr>
              <a:t> Fournir les données (anamnèses individuelles de reproduction) </a:t>
            </a:r>
          </a:p>
          <a:p>
            <a:pPr>
              <a:buFontTx/>
              <a:buChar char="-"/>
            </a:pPr>
            <a:r>
              <a:rPr lang="fr-BE">
                <a:latin typeface="Arial Narrow" pitchFamily="34" charset="0"/>
              </a:rPr>
              <a:t> Décrire les étapes de l’analyse</a:t>
            </a:r>
          </a:p>
          <a:p>
            <a:pPr>
              <a:buFontTx/>
              <a:buChar char="-"/>
            </a:pPr>
            <a:r>
              <a:rPr lang="fr-BE">
                <a:latin typeface="Arial Narrow" pitchFamily="34" charset="0"/>
              </a:rPr>
              <a:t> Faire la synthèse (diagnostic de troupeaux) au moyen d’une carte conceptuelle</a:t>
            </a:r>
            <a:endParaRPr lang="fr-FR">
              <a:latin typeface="Arial Narrow" pitchFamily="34" charset="0"/>
            </a:endParaRPr>
          </a:p>
        </p:txBody>
      </p:sp>
      <p:sp>
        <p:nvSpPr>
          <p:cNvPr id="59395" name="Text Box 4"/>
          <p:cNvSpPr txBox="1">
            <a:spLocks noChangeArrowheads="1"/>
          </p:cNvSpPr>
          <p:nvPr/>
        </p:nvSpPr>
        <p:spPr bwMode="auto">
          <a:xfrm>
            <a:off x="323850" y="741363"/>
            <a:ext cx="6553200" cy="466725"/>
          </a:xfrm>
          <a:prstGeom prst="rect">
            <a:avLst/>
          </a:prstGeom>
          <a:solidFill>
            <a:srgbClr val="990000"/>
          </a:solidFill>
          <a:ln w="9525">
            <a:solidFill>
              <a:schemeClr val="tx1"/>
            </a:solidFill>
            <a:miter lim="800000"/>
            <a:headEnd/>
            <a:tailEnd/>
          </a:ln>
        </p:spPr>
        <p:txBody>
          <a:bodyPr>
            <a:spAutoFit/>
          </a:bodyPr>
          <a:lstStyle/>
          <a:p>
            <a:r>
              <a:rPr lang="fr-BE" sz="2400">
                <a:solidFill>
                  <a:schemeClr val="bg1"/>
                </a:solidFill>
                <a:latin typeface="Arial Narrow" pitchFamily="34" charset="0"/>
              </a:rPr>
              <a:t>5. Evènement « expérimentation - réactivité »</a:t>
            </a:r>
            <a:endParaRPr lang="fr-FR" sz="2400">
              <a:solidFill>
                <a:schemeClr val="bg1"/>
              </a:solidFill>
              <a:latin typeface="Arial Narrow" pitchFamily="34" charset="0"/>
            </a:endParaRPr>
          </a:p>
        </p:txBody>
      </p:sp>
      <p:sp>
        <p:nvSpPr>
          <p:cNvPr id="61446" name="Text Box 6"/>
          <p:cNvSpPr txBox="1">
            <a:spLocks noChangeArrowheads="1"/>
          </p:cNvSpPr>
          <p:nvPr/>
        </p:nvSpPr>
        <p:spPr bwMode="auto">
          <a:xfrm>
            <a:off x="447675" y="5661025"/>
            <a:ext cx="6691313" cy="376238"/>
          </a:xfrm>
          <a:prstGeom prst="rect">
            <a:avLst/>
          </a:prstGeom>
          <a:solidFill>
            <a:srgbClr val="FF9999"/>
          </a:solidFill>
          <a:ln w="9525">
            <a:solidFill>
              <a:schemeClr val="tx1"/>
            </a:solidFill>
            <a:miter lim="800000"/>
            <a:headEnd/>
            <a:tailEnd/>
          </a:ln>
        </p:spPr>
        <p:txBody>
          <a:bodyPr wrap="none">
            <a:spAutoFit/>
          </a:bodyPr>
          <a:lstStyle/>
          <a:p>
            <a:r>
              <a:rPr lang="fr-BE">
                <a:latin typeface="Arial Narrow" pitchFamily="34" charset="0"/>
              </a:rPr>
              <a:t>Opportunité : généralisation des ARC dans les cliniques (effet d’entraînement)</a:t>
            </a:r>
            <a:endParaRPr lang="fr-FR">
              <a:latin typeface="Arial Narrow" pitchFamily="34" charset="0"/>
            </a:endParaRPr>
          </a:p>
        </p:txBody>
      </p:sp>
      <p:sp>
        <p:nvSpPr>
          <p:cNvPr id="61447" name="Text Box 7"/>
          <p:cNvSpPr txBox="1">
            <a:spLocks noChangeArrowheads="1"/>
          </p:cNvSpPr>
          <p:nvPr/>
        </p:nvSpPr>
        <p:spPr bwMode="auto">
          <a:xfrm>
            <a:off x="395288" y="3500438"/>
            <a:ext cx="7272337" cy="1749425"/>
          </a:xfrm>
          <a:prstGeom prst="rect">
            <a:avLst/>
          </a:prstGeom>
          <a:noFill/>
          <a:ln w="9525">
            <a:solidFill>
              <a:schemeClr val="tx1"/>
            </a:solidFill>
            <a:miter lim="800000"/>
            <a:headEnd/>
            <a:tailEnd/>
          </a:ln>
        </p:spPr>
        <p:txBody>
          <a:bodyPr>
            <a:spAutoFit/>
          </a:bodyPr>
          <a:lstStyle/>
          <a:p>
            <a:r>
              <a:rPr lang="fr-BE" u="sng">
                <a:latin typeface="Arial Narrow" pitchFamily="34" charset="0"/>
              </a:rPr>
              <a:t>Les exercices d’apprentissage au raisonnement clinique</a:t>
            </a:r>
            <a:r>
              <a:rPr lang="fr-BE">
                <a:latin typeface="Arial Narrow" pitchFamily="34" charset="0"/>
              </a:rPr>
              <a:t> (ARC) (master 2)</a:t>
            </a:r>
          </a:p>
          <a:p>
            <a:pPr>
              <a:buFontTx/>
              <a:buChar char="-"/>
            </a:pPr>
            <a:r>
              <a:rPr lang="fr-BE">
                <a:latin typeface="Arial Narrow" pitchFamily="34" charset="0"/>
              </a:rPr>
              <a:t> Poser le problème</a:t>
            </a:r>
          </a:p>
          <a:p>
            <a:pPr>
              <a:buFontTx/>
              <a:buChar char="-"/>
            </a:pPr>
            <a:r>
              <a:rPr lang="fr-BE">
                <a:latin typeface="Arial Narrow" pitchFamily="34" charset="0"/>
              </a:rPr>
              <a:t> Formulation et justification des hypothèses diagnostiques</a:t>
            </a:r>
          </a:p>
          <a:p>
            <a:pPr>
              <a:buFontTx/>
              <a:buChar char="-"/>
            </a:pPr>
            <a:r>
              <a:rPr lang="fr-BE">
                <a:latin typeface="Arial Narrow" pitchFamily="34" charset="0"/>
              </a:rPr>
              <a:t> Réaliser l’anamnèse</a:t>
            </a:r>
          </a:p>
          <a:p>
            <a:pPr>
              <a:buFontTx/>
              <a:buChar char="-"/>
            </a:pPr>
            <a:r>
              <a:rPr lang="fr-BE">
                <a:latin typeface="Arial Narrow" pitchFamily="34" charset="0"/>
              </a:rPr>
              <a:t> Proposer des choix propédeutiques</a:t>
            </a:r>
          </a:p>
          <a:p>
            <a:r>
              <a:rPr lang="fr-BE">
                <a:latin typeface="Arial Narrow" pitchFamily="34" charset="0"/>
              </a:rPr>
              <a:t>- Synthèse des informations et choix d’une hpothèse</a:t>
            </a:r>
            <a:endParaRPr lang="fr-FR">
              <a:latin typeface="Arial Narrow" pitchFamily="34" charset="0"/>
            </a:endParaRPr>
          </a:p>
        </p:txBody>
      </p:sp>
      <p:sp>
        <p:nvSpPr>
          <p:cNvPr id="59399" name="Text Box 3"/>
          <p:cNvSpPr txBox="1">
            <a:spLocks noChangeArrowheads="1"/>
          </p:cNvSpPr>
          <p:nvPr/>
        </p:nvSpPr>
        <p:spPr bwMode="auto">
          <a:xfrm>
            <a:off x="395288" y="1484313"/>
            <a:ext cx="1800225" cy="376237"/>
          </a:xfrm>
          <a:prstGeom prst="rect">
            <a:avLst/>
          </a:prstGeom>
          <a:solidFill>
            <a:srgbClr val="FFCC99"/>
          </a:solidFill>
          <a:ln w="9525">
            <a:solidFill>
              <a:schemeClr val="tx1"/>
            </a:solidFill>
            <a:miter lim="800000"/>
            <a:headEnd/>
            <a:tailEnd/>
          </a:ln>
        </p:spPr>
        <p:txBody>
          <a:bodyPr>
            <a:spAutoFit/>
          </a:bodyPr>
          <a:lstStyle/>
          <a:p>
            <a:r>
              <a:rPr lang="fr-BE">
                <a:latin typeface="Arial Narrow" pitchFamily="34" charset="0"/>
              </a:rPr>
              <a:t>Double contexte</a:t>
            </a:r>
            <a:endParaRPr lang="fr-FR">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61446" grpId="0" animBg="1"/>
      <p:bldP spid="6144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935EFF43-46B0-4713-BACC-73C4C5154DEC}" type="slidenum">
              <a:rPr lang="fr-FR" altLang="fr-FR"/>
              <a:pPr>
                <a:defRPr/>
              </a:pPr>
              <a:t>170</a:t>
            </a:fld>
            <a:endParaRPr lang="fr-FR" altLang="fr-FR"/>
          </a:p>
        </p:txBody>
      </p:sp>
      <p:sp>
        <p:nvSpPr>
          <p:cNvPr id="16388" name="Rectangle 2"/>
          <p:cNvSpPr>
            <a:spLocks noGrp="1" noChangeArrowheads="1"/>
          </p:cNvSpPr>
          <p:nvPr>
            <p:ph type="title"/>
          </p:nvPr>
        </p:nvSpPr>
        <p:spPr>
          <a:xfrm>
            <a:off x="468313" y="188913"/>
            <a:ext cx="8137525" cy="1655762"/>
          </a:xfrm>
          <a:solidFill>
            <a:schemeClr val="accent1">
              <a:lumMod val="40000"/>
              <a:lumOff val="60000"/>
            </a:schemeClr>
          </a:solidFill>
          <a:ln>
            <a:solidFill>
              <a:schemeClr val="tx1"/>
            </a:solidFill>
          </a:ln>
        </p:spPr>
        <p:txBody>
          <a:bodyPr/>
          <a:lstStyle/>
          <a:p>
            <a:pPr eaLnBrk="1" hangingPunct="1">
              <a:defRPr/>
            </a:pPr>
            <a:r>
              <a:rPr lang="fr-BE" altLang="fr-FR" sz="3200" dirty="0" smtClean="0">
                <a:latin typeface="Arial Narrow" panose="020B0606020202030204" pitchFamily="34" charset="0"/>
              </a:rPr>
              <a:t>Le principe de priorité</a:t>
            </a:r>
            <a:br>
              <a:rPr lang="fr-BE" altLang="fr-FR" sz="3200" dirty="0" smtClean="0">
                <a:latin typeface="Arial Narrow" panose="020B0606020202030204" pitchFamily="34" charset="0"/>
              </a:rPr>
            </a:br>
            <a:r>
              <a:rPr lang="fr-BE" altLang="fr-FR" sz="3200" dirty="0" smtClean="0">
                <a:latin typeface="Arial Narrow" panose="020B0606020202030204" pitchFamily="34" charset="0"/>
              </a:rPr>
              <a:t>Plus le numéro d’une réponse est élevé et plus il est prioritaire :  &lt; 6 &lt; 7 &lt; 8 &lt; 9</a:t>
            </a:r>
          </a:p>
        </p:txBody>
      </p:sp>
      <p:sp>
        <p:nvSpPr>
          <p:cNvPr id="27653" name="Rectangle 3"/>
          <p:cNvSpPr>
            <a:spLocks noGrp="1" noChangeArrowheads="1"/>
          </p:cNvSpPr>
          <p:nvPr>
            <p:ph type="body" idx="1"/>
          </p:nvPr>
        </p:nvSpPr>
        <p:spPr>
          <a:xfrm>
            <a:off x="395288" y="1989138"/>
            <a:ext cx="8424862" cy="4448175"/>
          </a:xfrm>
        </p:spPr>
        <p:txBody>
          <a:bodyPr/>
          <a:lstStyle/>
          <a:p>
            <a:pPr eaLnBrk="1" hangingPunct="1">
              <a:lnSpc>
                <a:spcPct val="90000"/>
              </a:lnSpc>
            </a:pPr>
            <a:r>
              <a:rPr lang="fr-BE" altLang="fr-FR" sz="2400" dirty="0" smtClean="0">
                <a:latin typeface="Arial Narrow" panose="020B0606020202030204" pitchFamily="34" charset="0"/>
              </a:rPr>
              <a:t>Exemple 1 : En quelle année Jules César </a:t>
            </a:r>
            <a:r>
              <a:rPr lang="fr-BE" altLang="fr-FR" sz="2400" dirty="0" err="1" smtClean="0">
                <a:latin typeface="Arial Narrow" panose="020B0606020202030204" pitchFamily="34" charset="0"/>
              </a:rPr>
              <a:t>a-t-il</a:t>
            </a:r>
            <a:r>
              <a:rPr lang="fr-BE" altLang="fr-FR" sz="2400" dirty="0" smtClean="0">
                <a:latin typeface="Arial Narrow" panose="020B0606020202030204" pitchFamily="34" charset="0"/>
              </a:rPr>
              <a:t> rencontré Napoléon Bonaparte ?</a:t>
            </a:r>
          </a:p>
          <a:p>
            <a:pPr lvl="2" eaLnBrk="1" hangingPunct="1">
              <a:lnSpc>
                <a:spcPct val="90000"/>
              </a:lnSpc>
            </a:pPr>
            <a:r>
              <a:rPr lang="fr-BE" altLang="fr-FR" sz="2400" dirty="0" smtClean="0">
                <a:latin typeface="Arial Narrow" panose="020B0606020202030204" pitchFamily="34" charset="0"/>
              </a:rPr>
              <a:t>1. 1850</a:t>
            </a:r>
          </a:p>
          <a:p>
            <a:pPr lvl="2" eaLnBrk="1" hangingPunct="1">
              <a:lnSpc>
                <a:spcPct val="90000"/>
              </a:lnSpc>
            </a:pPr>
            <a:r>
              <a:rPr lang="fr-BE" altLang="fr-FR" sz="2400" dirty="0" smtClean="0">
                <a:latin typeface="Arial Narrow" panose="020B0606020202030204" pitchFamily="34" charset="0"/>
              </a:rPr>
              <a:t>2. 1915</a:t>
            </a:r>
          </a:p>
          <a:p>
            <a:pPr lvl="2" eaLnBrk="1" hangingPunct="1">
              <a:lnSpc>
                <a:spcPct val="90000"/>
              </a:lnSpc>
            </a:pPr>
            <a:r>
              <a:rPr lang="fr-BE" altLang="fr-FR" sz="2400" dirty="0" smtClean="0">
                <a:latin typeface="Arial Narrow" panose="020B0606020202030204" pitchFamily="34" charset="0"/>
              </a:rPr>
              <a:t>3. 1945</a:t>
            </a:r>
          </a:p>
          <a:p>
            <a:pPr eaLnBrk="1" hangingPunct="1">
              <a:lnSpc>
                <a:spcPct val="90000"/>
              </a:lnSpc>
            </a:pPr>
            <a:r>
              <a:rPr lang="fr-BE" altLang="fr-FR" sz="2400" dirty="0" smtClean="0">
                <a:latin typeface="Arial Narrow" panose="020B0606020202030204" pitchFamily="34" charset="0"/>
              </a:rPr>
              <a:t>La réponse pourrait être 6 puisque les deux empereurs ne se sont rencontrés ni en 1850, ni en 1915, ni en 1945. </a:t>
            </a:r>
          </a:p>
          <a:p>
            <a:pPr eaLnBrk="1" hangingPunct="1">
              <a:lnSpc>
                <a:spcPct val="90000"/>
              </a:lnSpc>
            </a:pPr>
            <a:r>
              <a:rPr lang="fr-BE" altLang="fr-FR" sz="2400" dirty="0" smtClean="0">
                <a:latin typeface="Arial Narrow" panose="020B0606020202030204" pitchFamily="34" charset="0"/>
              </a:rPr>
              <a:t>Mais le fait que l'énoncé est absurde est évident et devrait convaincre l'évalué de ne pas lire les propositions. </a:t>
            </a:r>
          </a:p>
          <a:p>
            <a:pPr eaLnBrk="1" hangingPunct="1">
              <a:lnSpc>
                <a:spcPct val="90000"/>
              </a:lnSpc>
            </a:pPr>
            <a:r>
              <a:rPr lang="fr-BE" altLang="fr-FR" sz="2400" dirty="0" smtClean="0">
                <a:latin typeface="Arial Narrow" panose="020B0606020202030204" pitchFamily="34" charset="0"/>
              </a:rPr>
              <a:t>Mais en plus 6 &lt; 9. </a:t>
            </a:r>
          </a:p>
          <a:p>
            <a:pPr eaLnBrk="1" hangingPunct="1">
              <a:lnSpc>
                <a:spcPct val="90000"/>
              </a:lnSpc>
            </a:pPr>
            <a:endParaRPr lang="fr-BE" altLang="fr-FR" dirty="0" smtClean="0">
              <a:latin typeface="Arial Narrow" panose="020B0606020202030204" pitchFamily="34" charset="0"/>
            </a:endParaRPr>
          </a:p>
        </p:txBody>
      </p:sp>
    </p:spTree>
    <p:extLst>
      <p:ext uri="{BB962C8B-B14F-4D97-AF65-F5344CB8AC3E}">
        <p14:creationId xmlns:p14="http://schemas.microsoft.com/office/powerpoint/2010/main" val="109111938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E75AA755-0801-4863-8AC2-F9558A58867B}" type="slidenum">
              <a:rPr lang="fr-FR" altLang="fr-FR"/>
              <a:pPr>
                <a:defRPr/>
              </a:pPr>
              <a:t>171</a:t>
            </a:fld>
            <a:endParaRPr lang="fr-FR" altLang="fr-FR"/>
          </a:p>
        </p:txBody>
      </p:sp>
      <p:sp>
        <p:nvSpPr>
          <p:cNvPr id="17412" name="Rectangle 2"/>
          <p:cNvSpPr>
            <a:spLocks noGrp="1" noChangeArrowheads="1"/>
          </p:cNvSpPr>
          <p:nvPr>
            <p:ph type="title"/>
          </p:nvPr>
        </p:nvSpPr>
        <p:spPr>
          <a:xfrm>
            <a:off x="467544" y="260648"/>
            <a:ext cx="8208962" cy="1584325"/>
          </a:xfrm>
          <a:solidFill>
            <a:schemeClr val="accent1">
              <a:lumMod val="40000"/>
              <a:lumOff val="60000"/>
            </a:schemeClr>
          </a:solidFill>
          <a:ln>
            <a:solidFill>
              <a:schemeClr val="tx1"/>
            </a:solidFill>
          </a:ln>
        </p:spPr>
        <p:txBody>
          <a:bodyPr/>
          <a:lstStyle/>
          <a:p>
            <a:pPr eaLnBrk="1" hangingPunct="1">
              <a:defRPr/>
            </a:pPr>
            <a:r>
              <a:rPr lang="fr-BE" altLang="fr-FR" sz="2800" dirty="0" smtClean="0">
                <a:latin typeface="Arial Narrow" panose="020B0606020202030204" pitchFamily="34" charset="0"/>
              </a:rPr>
              <a:t>Le principe de priorité</a:t>
            </a:r>
            <a:br>
              <a:rPr lang="fr-BE" altLang="fr-FR" sz="2800" dirty="0" smtClean="0">
                <a:latin typeface="Arial Narrow" panose="020B0606020202030204" pitchFamily="34" charset="0"/>
              </a:rPr>
            </a:br>
            <a:r>
              <a:rPr lang="fr-BE" altLang="fr-FR" sz="2800" dirty="0" smtClean="0">
                <a:latin typeface="Arial Narrow" panose="020B0606020202030204" pitchFamily="34" charset="0"/>
              </a:rPr>
              <a:t>Plus le numéro d’une réponse est élevé et plus il est prioritaire en cas de double choix possible :  &lt; 6 &lt; 7 &lt; 8 &lt; 9</a:t>
            </a:r>
          </a:p>
        </p:txBody>
      </p:sp>
      <p:sp>
        <p:nvSpPr>
          <p:cNvPr id="28677" name="Rectangle 3"/>
          <p:cNvSpPr>
            <a:spLocks noGrp="1" noChangeArrowheads="1"/>
          </p:cNvSpPr>
          <p:nvPr>
            <p:ph type="body" idx="1"/>
          </p:nvPr>
        </p:nvSpPr>
        <p:spPr>
          <a:xfrm>
            <a:off x="395536" y="2132856"/>
            <a:ext cx="8424862" cy="4370387"/>
          </a:xfrm>
        </p:spPr>
        <p:txBody>
          <a:bodyPr/>
          <a:lstStyle/>
          <a:p>
            <a:pPr eaLnBrk="1" hangingPunct="1"/>
            <a:r>
              <a:rPr lang="fr-BE" altLang="fr-FR" sz="2600" dirty="0" smtClean="0">
                <a:latin typeface="Arial Narrow" panose="020B0606020202030204" pitchFamily="34" charset="0"/>
              </a:rPr>
              <a:t>Exemple 2 : Quel âge avait Rimbaud ?</a:t>
            </a:r>
          </a:p>
          <a:p>
            <a:pPr lvl="1" eaLnBrk="1" hangingPunct="1"/>
            <a:r>
              <a:rPr lang="fr-BE" altLang="fr-FR" sz="2600" dirty="0" smtClean="0">
                <a:latin typeface="Arial Narrow" panose="020B0606020202030204" pitchFamily="34" charset="0"/>
              </a:rPr>
              <a:t>1. 2 ans</a:t>
            </a:r>
          </a:p>
          <a:p>
            <a:pPr lvl="1" eaLnBrk="1" hangingPunct="1"/>
            <a:r>
              <a:rPr lang="fr-BE" altLang="fr-FR" sz="2600" dirty="0" smtClean="0">
                <a:latin typeface="Arial Narrow" panose="020B0606020202030204" pitchFamily="34" charset="0"/>
              </a:rPr>
              <a:t>2. 10 ans</a:t>
            </a:r>
          </a:p>
          <a:p>
            <a:pPr lvl="1" eaLnBrk="1" hangingPunct="1"/>
            <a:r>
              <a:rPr lang="fr-BE" altLang="fr-FR" sz="2600" dirty="0" smtClean="0">
                <a:latin typeface="Arial Narrow" panose="020B0606020202030204" pitchFamily="34" charset="0"/>
              </a:rPr>
              <a:t>3. 23 ans</a:t>
            </a:r>
          </a:p>
          <a:p>
            <a:pPr eaLnBrk="1" hangingPunct="1"/>
            <a:r>
              <a:rPr lang="fr-BE" altLang="fr-FR" sz="2600" dirty="0" smtClean="0">
                <a:latin typeface="Arial Narrow" panose="020B0606020202030204" pitchFamily="34" charset="0"/>
              </a:rPr>
              <a:t>La réponse pourrait être 7 puisque Rimbaud a eu 2 ans, 10 ans et 23 ans. </a:t>
            </a:r>
          </a:p>
          <a:p>
            <a:pPr eaLnBrk="1" hangingPunct="1"/>
            <a:r>
              <a:rPr lang="fr-BE" altLang="fr-FR" sz="2600" dirty="0" smtClean="0">
                <a:latin typeface="Arial Narrow" panose="020B0606020202030204" pitchFamily="34" charset="0"/>
              </a:rPr>
              <a:t>Mais le manque de données est évident et devrait convaincre l'évalué de ne pas lire les propositions. </a:t>
            </a:r>
          </a:p>
          <a:p>
            <a:pPr eaLnBrk="1" hangingPunct="1"/>
            <a:r>
              <a:rPr lang="fr-BE" altLang="fr-FR" sz="2600" dirty="0" smtClean="0">
                <a:latin typeface="Arial Narrow" panose="020B0606020202030204" pitchFamily="34" charset="0"/>
              </a:rPr>
              <a:t>Mais en plus 7&lt; 8 </a:t>
            </a:r>
          </a:p>
        </p:txBody>
      </p:sp>
    </p:spTree>
    <p:extLst>
      <p:ext uri="{BB962C8B-B14F-4D97-AF65-F5344CB8AC3E}">
        <p14:creationId xmlns:p14="http://schemas.microsoft.com/office/powerpoint/2010/main" val="366287755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p:txBody>
          <a:bodyPr/>
          <a:lstStyle/>
          <a:p>
            <a:pPr>
              <a:defRPr/>
            </a:pPr>
            <a:fld id="{E3E0EEB5-E9C1-4AE3-A562-7BC284DF721A}" type="slidenum">
              <a:rPr lang="fr-FR" altLang="fr-FR"/>
              <a:pPr>
                <a:defRPr/>
              </a:pPr>
              <a:t>172</a:t>
            </a:fld>
            <a:endParaRPr lang="fr-FR" altLang="fr-FR"/>
          </a:p>
        </p:txBody>
      </p:sp>
      <p:sp>
        <p:nvSpPr>
          <p:cNvPr id="18436" name="Rectangle 2"/>
          <p:cNvSpPr>
            <a:spLocks noGrp="1" noChangeArrowheads="1"/>
          </p:cNvSpPr>
          <p:nvPr>
            <p:ph type="title"/>
          </p:nvPr>
        </p:nvSpPr>
        <p:spPr>
          <a:xfrm>
            <a:off x="388938" y="188640"/>
            <a:ext cx="7848600" cy="935038"/>
          </a:xfrm>
          <a:ln>
            <a:solidFill>
              <a:schemeClr val="tx1"/>
            </a:solidFill>
          </a:ln>
        </p:spPr>
        <p:txBody>
          <a:bodyPr/>
          <a:lstStyle/>
          <a:p>
            <a:pPr eaLnBrk="1" hangingPunct="1">
              <a:defRPr/>
            </a:pPr>
            <a:r>
              <a:rPr lang="fr-FR" altLang="fr-FR" sz="2600" dirty="0" smtClean="0">
                <a:latin typeface="Arial Narrow" panose="020B0606020202030204" pitchFamily="34" charset="0"/>
              </a:rPr>
              <a:t>Les degrés de certitude : enjeux de leur utilisation</a:t>
            </a:r>
            <a:br>
              <a:rPr lang="fr-FR" altLang="fr-FR" sz="2600" dirty="0" smtClean="0">
                <a:latin typeface="Arial Narrow" panose="020B0606020202030204" pitchFamily="34" charset="0"/>
              </a:rPr>
            </a:br>
            <a:r>
              <a:rPr lang="fr-FR" altLang="fr-FR" sz="2600" dirty="0" smtClean="0">
                <a:latin typeface="Arial Narrow" panose="020B0606020202030204" pitchFamily="34" charset="0"/>
              </a:rPr>
              <a:t>D’après Leclercq et Gilles http://www.smart.ulg.ac.be    </a:t>
            </a:r>
          </a:p>
        </p:txBody>
      </p:sp>
      <p:pic>
        <p:nvPicPr>
          <p:cNvPr id="29701" name="Picture 3" descr="DC100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1412875"/>
            <a:ext cx="8424862" cy="1152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4" descr="DC3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938" y="2708275"/>
            <a:ext cx="8351837" cy="1057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5" descr="DC40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3860800"/>
            <a:ext cx="8351837" cy="1055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6" descr="DC50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084763"/>
            <a:ext cx="8280400" cy="129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4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6C9A5240-AF63-4F0D-ADCB-E88EA977C8A8}" type="slidenum">
              <a:rPr lang="fr-FR" altLang="fr-FR"/>
              <a:pPr>
                <a:defRPr/>
              </a:pPr>
              <a:t>173</a:t>
            </a:fld>
            <a:endParaRPr lang="fr-FR" altLang="fr-FR"/>
          </a:p>
        </p:txBody>
      </p:sp>
      <p:pic>
        <p:nvPicPr>
          <p:cNvPr id="30724" name="Picture 3" descr="DC60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692150"/>
            <a:ext cx="8351837" cy="1833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4" descr="DC7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38" y="2852738"/>
            <a:ext cx="8135937" cy="156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5" descr="DC2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652963"/>
            <a:ext cx="8064500" cy="1039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89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AB7208A6-707E-4DB2-B61F-11B9801F5A31}" type="slidenum">
              <a:rPr lang="fr-FR" altLang="fr-FR"/>
              <a:pPr>
                <a:defRPr/>
              </a:pPr>
              <a:t>174</a:t>
            </a:fld>
            <a:endParaRPr lang="fr-FR" altLang="fr-FR"/>
          </a:p>
        </p:txBody>
      </p:sp>
      <p:sp>
        <p:nvSpPr>
          <p:cNvPr id="31748" name="Rectangle 2"/>
          <p:cNvSpPr>
            <a:spLocks noGrp="1" noChangeArrowheads="1"/>
          </p:cNvSpPr>
          <p:nvPr>
            <p:ph type="title"/>
          </p:nvPr>
        </p:nvSpPr>
        <p:spPr>
          <a:xfrm>
            <a:off x="1116013" y="2420938"/>
            <a:ext cx="7416800" cy="1439862"/>
          </a:xfrm>
          <a:solidFill>
            <a:srgbClr val="92D050"/>
          </a:solidFill>
          <a:ln>
            <a:solidFill>
              <a:schemeClr val="tx1"/>
            </a:solidFill>
          </a:ln>
        </p:spPr>
        <p:txBody>
          <a:bodyPr/>
          <a:lstStyle/>
          <a:p>
            <a:pPr algn="ctr" eaLnBrk="1" hangingPunct="1"/>
            <a:r>
              <a:rPr lang="fr-BE" altLang="fr-FR" sz="4400" dirty="0" smtClean="0">
                <a:solidFill>
                  <a:srgbClr val="161616"/>
                </a:solidFill>
                <a:latin typeface="Arial Narrow" panose="020B0606020202030204" pitchFamily="34" charset="0"/>
              </a:rPr>
              <a:t>Et maintenant comment attribuer </a:t>
            </a:r>
            <a:br>
              <a:rPr lang="fr-BE" altLang="fr-FR" sz="4400" dirty="0" smtClean="0">
                <a:solidFill>
                  <a:srgbClr val="161616"/>
                </a:solidFill>
                <a:latin typeface="Arial Narrow" panose="020B0606020202030204" pitchFamily="34" charset="0"/>
              </a:rPr>
            </a:br>
            <a:r>
              <a:rPr lang="fr-BE" altLang="fr-FR" sz="4400" dirty="0" smtClean="0">
                <a:solidFill>
                  <a:srgbClr val="161616"/>
                </a:solidFill>
                <a:latin typeface="Arial Narrow" panose="020B0606020202030204" pitchFamily="34" charset="0"/>
              </a:rPr>
              <a:t>les points ? </a:t>
            </a:r>
          </a:p>
        </p:txBody>
      </p:sp>
    </p:spTree>
    <p:extLst>
      <p:ext uri="{BB962C8B-B14F-4D97-AF65-F5344CB8AC3E}">
        <p14:creationId xmlns:p14="http://schemas.microsoft.com/office/powerpoint/2010/main" val="283167650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8486775" y="6343650"/>
            <a:ext cx="565150" cy="457200"/>
          </a:xfrm>
        </p:spPr>
        <p:txBody>
          <a:bodyPr/>
          <a:lstStyle/>
          <a:p>
            <a:pPr>
              <a:defRPr/>
            </a:pPr>
            <a:fld id="{823FC069-71E5-4824-B580-0747DA4E1A42}" type="slidenum">
              <a:rPr lang="fr-FR" altLang="fr-FR" smtClean="0"/>
              <a:pPr>
                <a:defRPr/>
              </a:pPr>
              <a:t>175</a:t>
            </a:fld>
            <a:endParaRPr lang="fr-FR" altLang="fr-FR" dirty="0"/>
          </a:p>
        </p:txBody>
      </p:sp>
      <p:sp>
        <p:nvSpPr>
          <p:cNvPr id="4" name="Line 3"/>
          <p:cNvSpPr>
            <a:spLocks noChangeShapeType="1"/>
          </p:cNvSpPr>
          <p:nvPr/>
        </p:nvSpPr>
        <p:spPr bwMode="auto">
          <a:xfrm>
            <a:off x="225425" y="3036888"/>
            <a:ext cx="87344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5" name="Line 4"/>
          <p:cNvSpPr>
            <a:spLocks noChangeShapeType="1"/>
          </p:cNvSpPr>
          <p:nvPr/>
        </p:nvSpPr>
        <p:spPr bwMode="auto">
          <a:xfrm flipH="1">
            <a:off x="2114550" y="2133600"/>
            <a:ext cx="3175" cy="202723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8" name="Line 7"/>
          <p:cNvSpPr>
            <a:spLocks noChangeShapeType="1"/>
          </p:cNvSpPr>
          <p:nvPr/>
        </p:nvSpPr>
        <p:spPr bwMode="auto">
          <a:xfrm flipH="1">
            <a:off x="7213600" y="2943225"/>
            <a:ext cx="0" cy="2381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11" name="Line 10"/>
          <p:cNvSpPr>
            <a:spLocks noChangeShapeType="1"/>
          </p:cNvSpPr>
          <p:nvPr/>
        </p:nvSpPr>
        <p:spPr bwMode="auto">
          <a:xfrm>
            <a:off x="4054475"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12" name="Text Box 11"/>
          <p:cNvSpPr txBox="1">
            <a:spLocks noChangeArrowheads="1"/>
          </p:cNvSpPr>
          <p:nvPr/>
        </p:nvSpPr>
        <p:spPr bwMode="auto">
          <a:xfrm>
            <a:off x="2674938" y="134938"/>
            <a:ext cx="3352800" cy="503237"/>
          </a:xfrm>
          <a:prstGeom prst="rect">
            <a:avLst/>
          </a:prstGeom>
          <a:solidFill>
            <a:srgbClr val="92D05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600" b="1" dirty="0" smtClean="0">
                <a:solidFill>
                  <a:schemeClr val="accent4">
                    <a:lumMod val="10000"/>
                  </a:schemeClr>
                </a:solidFill>
                <a:latin typeface="Calibri" panose="020F0502020204030204" pitchFamily="34" charset="0"/>
              </a:rPr>
              <a:t>REPONSE CORRECTE</a:t>
            </a:r>
            <a:endParaRPr lang="fr-FR" altLang="fr-FR" sz="2600" b="1" dirty="0" smtClean="0">
              <a:solidFill>
                <a:schemeClr val="accent4">
                  <a:lumMod val="10000"/>
                </a:schemeClr>
              </a:solidFill>
              <a:latin typeface="Calibri" panose="020F0502020204030204" pitchFamily="34" charset="0"/>
            </a:endParaRPr>
          </a:p>
        </p:txBody>
      </p:sp>
      <p:sp>
        <p:nvSpPr>
          <p:cNvPr id="22" name="AutoShape 21"/>
          <p:cNvSpPr>
            <a:spLocks noChangeArrowheads="1"/>
          </p:cNvSpPr>
          <p:nvPr/>
        </p:nvSpPr>
        <p:spPr bwMode="auto">
          <a:xfrm>
            <a:off x="327025" y="1035050"/>
            <a:ext cx="3597275"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ignorée</a:t>
            </a:r>
            <a:endParaRPr lang="fr-FR" altLang="fr-FR" smtClean="0">
              <a:solidFill>
                <a:schemeClr val="accent4">
                  <a:lumMod val="10000"/>
                </a:schemeClr>
              </a:solidFill>
            </a:endParaRPr>
          </a:p>
        </p:txBody>
      </p:sp>
      <p:sp>
        <p:nvSpPr>
          <p:cNvPr id="23" name="AutoShape 22"/>
          <p:cNvSpPr>
            <a:spLocks noChangeArrowheads="1"/>
          </p:cNvSpPr>
          <p:nvPr/>
        </p:nvSpPr>
        <p:spPr bwMode="auto">
          <a:xfrm>
            <a:off x="4140200" y="4357688"/>
            <a:ext cx="2952750" cy="857250"/>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partielle</a:t>
            </a:r>
            <a:endParaRPr lang="fr-FR" altLang="fr-FR" smtClean="0">
              <a:solidFill>
                <a:schemeClr val="accent4">
                  <a:lumMod val="10000"/>
                </a:schemeClr>
              </a:solidFill>
            </a:endParaRPr>
          </a:p>
        </p:txBody>
      </p:sp>
      <p:sp>
        <p:nvSpPr>
          <p:cNvPr id="24" name="AutoShape 23"/>
          <p:cNvSpPr>
            <a:spLocks noChangeArrowheads="1"/>
          </p:cNvSpPr>
          <p:nvPr/>
        </p:nvSpPr>
        <p:spPr bwMode="auto">
          <a:xfrm>
            <a:off x="4140200" y="1035050"/>
            <a:ext cx="2952750"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partielle</a:t>
            </a:r>
            <a:endParaRPr lang="fr-FR" altLang="fr-FR" smtClean="0">
              <a:solidFill>
                <a:schemeClr val="accent4">
                  <a:lumMod val="10000"/>
                </a:schemeClr>
              </a:solidFill>
            </a:endParaRPr>
          </a:p>
        </p:txBody>
      </p:sp>
      <p:sp>
        <p:nvSpPr>
          <p:cNvPr id="26" name="AutoShape 25"/>
          <p:cNvSpPr>
            <a:spLocks noChangeArrowheads="1"/>
          </p:cNvSpPr>
          <p:nvPr/>
        </p:nvSpPr>
        <p:spPr bwMode="auto">
          <a:xfrm>
            <a:off x="7319963" y="4357688"/>
            <a:ext cx="1539875" cy="936625"/>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ignorée</a:t>
            </a:r>
            <a:endParaRPr lang="fr-FR" altLang="fr-FR" smtClean="0">
              <a:solidFill>
                <a:schemeClr val="accent4">
                  <a:lumMod val="10000"/>
                </a:schemeClr>
              </a:solidFill>
            </a:endParaRPr>
          </a:p>
        </p:txBody>
      </p:sp>
      <p:sp>
        <p:nvSpPr>
          <p:cNvPr id="27" name="AutoShape 26"/>
          <p:cNvSpPr>
            <a:spLocks noChangeArrowheads="1"/>
          </p:cNvSpPr>
          <p:nvPr/>
        </p:nvSpPr>
        <p:spPr bwMode="auto">
          <a:xfrm>
            <a:off x="74613" y="4160838"/>
            <a:ext cx="8961437" cy="1273175"/>
          </a:xfrm>
          <a:prstGeom prst="flowChartAlternateProcess">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BE">
              <a:solidFill>
                <a:schemeClr val="accent4">
                  <a:lumMod val="10000"/>
                </a:schemeClr>
              </a:solidFill>
            </a:endParaRPr>
          </a:p>
        </p:txBody>
      </p:sp>
      <p:sp>
        <p:nvSpPr>
          <p:cNvPr id="28" name="AutoShape 27"/>
          <p:cNvSpPr>
            <a:spLocks noChangeArrowheads="1"/>
          </p:cNvSpPr>
          <p:nvPr/>
        </p:nvSpPr>
        <p:spPr bwMode="auto">
          <a:xfrm>
            <a:off x="50800" y="836613"/>
            <a:ext cx="8985250" cy="1296987"/>
          </a:xfrm>
          <a:prstGeom prst="flowChartAlternateProcess">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BE">
              <a:solidFill>
                <a:schemeClr val="accent4">
                  <a:lumMod val="10000"/>
                </a:schemeClr>
              </a:solidFill>
            </a:endParaRPr>
          </a:p>
        </p:txBody>
      </p:sp>
      <p:sp>
        <p:nvSpPr>
          <p:cNvPr id="29" name="Text Box 11"/>
          <p:cNvSpPr txBox="1">
            <a:spLocks noChangeArrowheads="1"/>
          </p:cNvSpPr>
          <p:nvPr/>
        </p:nvSpPr>
        <p:spPr bwMode="auto">
          <a:xfrm>
            <a:off x="2700338" y="5589588"/>
            <a:ext cx="3327400" cy="501650"/>
          </a:xfrm>
          <a:prstGeom prst="rect">
            <a:avLst/>
          </a:prstGeom>
          <a:solidFill>
            <a:srgbClr val="FF99FF"/>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600" b="1" dirty="0" smtClean="0">
                <a:solidFill>
                  <a:schemeClr val="accent4">
                    <a:lumMod val="10000"/>
                  </a:schemeClr>
                </a:solidFill>
                <a:latin typeface="Calibri" panose="020F0502020204030204" pitchFamily="34" charset="0"/>
              </a:rPr>
              <a:t>REPONSE INCORRECTE</a:t>
            </a:r>
            <a:endParaRPr lang="fr-FR" altLang="fr-FR" sz="2600" b="1" dirty="0" smtClean="0">
              <a:solidFill>
                <a:schemeClr val="accent4">
                  <a:lumMod val="10000"/>
                </a:schemeClr>
              </a:solidFill>
              <a:latin typeface="Calibri" panose="020F0502020204030204" pitchFamily="34" charset="0"/>
            </a:endParaRPr>
          </a:p>
        </p:txBody>
      </p:sp>
      <p:sp>
        <p:nvSpPr>
          <p:cNvPr id="30" name="Line 4"/>
          <p:cNvSpPr>
            <a:spLocks noChangeShapeType="1"/>
          </p:cNvSpPr>
          <p:nvPr/>
        </p:nvSpPr>
        <p:spPr bwMode="auto">
          <a:xfrm>
            <a:off x="225425" y="836613"/>
            <a:ext cx="0" cy="45974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2" name="Line 10"/>
          <p:cNvSpPr>
            <a:spLocks noChangeShapeType="1"/>
          </p:cNvSpPr>
          <p:nvPr/>
        </p:nvSpPr>
        <p:spPr bwMode="auto">
          <a:xfrm>
            <a:off x="7213600"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3" name="Line 10"/>
          <p:cNvSpPr>
            <a:spLocks noChangeShapeType="1"/>
          </p:cNvSpPr>
          <p:nvPr/>
        </p:nvSpPr>
        <p:spPr bwMode="auto">
          <a:xfrm>
            <a:off x="6000750" y="2133600"/>
            <a:ext cx="0" cy="2016125"/>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5" name="AutoShape 20"/>
          <p:cNvSpPr>
            <a:spLocks noChangeArrowheads="1"/>
          </p:cNvSpPr>
          <p:nvPr/>
        </p:nvSpPr>
        <p:spPr bwMode="auto">
          <a:xfrm>
            <a:off x="441325" y="4371975"/>
            <a:ext cx="3408363" cy="850900"/>
          </a:xfrm>
          <a:prstGeom prst="roundRect">
            <a:avLst>
              <a:gd name="adj" fmla="val 16667"/>
            </a:avLst>
          </a:prstGeom>
          <a:solidFill>
            <a:srgbClr val="FF00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Ignorance</a:t>
            </a:r>
          </a:p>
          <a:p>
            <a:pPr algn="ctr">
              <a:defRPr/>
            </a:pPr>
            <a:r>
              <a:rPr lang="fr-BE" altLang="fr-FR" smtClean="0">
                <a:solidFill>
                  <a:schemeClr val="accent4">
                    <a:lumMod val="10000"/>
                  </a:schemeClr>
                </a:solidFill>
              </a:rPr>
              <a:t>reconnue</a:t>
            </a:r>
            <a:endParaRPr lang="fr-FR" altLang="fr-FR" smtClean="0">
              <a:solidFill>
                <a:schemeClr val="accent4">
                  <a:lumMod val="10000"/>
                </a:schemeClr>
              </a:solidFill>
            </a:endParaRPr>
          </a:p>
        </p:txBody>
      </p:sp>
      <p:sp>
        <p:nvSpPr>
          <p:cNvPr id="38" name="Line 10"/>
          <p:cNvSpPr>
            <a:spLocks noChangeShapeType="1"/>
          </p:cNvSpPr>
          <p:nvPr/>
        </p:nvSpPr>
        <p:spPr bwMode="auto">
          <a:xfrm>
            <a:off x="8113713" y="2133600"/>
            <a:ext cx="25400" cy="2027238"/>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sp>
        <p:nvSpPr>
          <p:cNvPr id="39" name="Line 10"/>
          <p:cNvSpPr>
            <a:spLocks noChangeShapeType="1"/>
          </p:cNvSpPr>
          <p:nvPr/>
        </p:nvSpPr>
        <p:spPr bwMode="auto">
          <a:xfrm>
            <a:off x="8959850" y="836613"/>
            <a:ext cx="0" cy="4597400"/>
          </a:xfrm>
          <a:prstGeom prst="line">
            <a:avLst/>
          </a:prstGeom>
          <a:noFill/>
          <a:ln w="476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grpSp>
        <p:nvGrpSpPr>
          <p:cNvPr id="72" name="Groupe 71"/>
          <p:cNvGrpSpPr>
            <a:grpSpLocks/>
          </p:cNvGrpSpPr>
          <p:nvPr/>
        </p:nvGrpSpPr>
        <p:grpSpPr bwMode="auto">
          <a:xfrm>
            <a:off x="50800" y="2794000"/>
            <a:ext cx="8936038" cy="485775"/>
            <a:chOff x="51417" y="2794621"/>
            <a:chExt cx="8935615" cy="485611"/>
          </a:xfrm>
        </p:grpSpPr>
        <p:sp>
          <p:nvSpPr>
            <p:cNvPr id="15" name="Text Box 14"/>
            <p:cNvSpPr txBox="1">
              <a:spLocks noChangeArrowheads="1"/>
            </p:cNvSpPr>
            <p:nvPr/>
          </p:nvSpPr>
          <p:spPr bwMode="auto">
            <a:xfrm>
              <a:off x="1854732" y="2843817"/>
              <a:ext cx="514326" cy="436415"/>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25</a:t>
              </a:r>
              <a:endParaRPr lang="fr-FR" altLang="fr-FR" sz="2200" smtClean="0">
                <a:solidFill>
                  <a:schemeClr val="accent4">
                    <a:lumMod val="10000"/>
                  </a:schemeClr>
                </a:solidFill>
              </a:endParaRPr>
            </a:p>
          </p:txBody>
        </p:sp>
        <p:sp>
          <p:nvSpPr>
            <p:cNvPr id="16" name="Text Box 15"/>
            <p:cNvSpPr txBox="1">
              <a:spLocks noChangeArrowheads="1"/>
            </p:cNvSpPr>
            <p:nvPr/>
          </p:nvSpPr>
          <p:spPr bwMode="auto">
            <a:xfrm>
              <a:off x="3696144" y="2807317"/>
              <a:ext cx="634970" cy="439590"/>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50</a:t>
              </a:r>
              <a:endParaRPr lang="fr-FR" altLang="fr-FR" sz="2200" smtClean="0">
                <a:solidFill>
                  <a:schemeClr val="accent4">
                    <a:lumMod val="10000"/>
                  </a:schemeClr>
                </a:solidFill>
              </a:endParaRPr>
            </a:p>
          </p:txBody>
        </p:sp>
        <p:sp>
          <p:nvSpPr>
            <p:cNvPr id="31" name="Text Box 13"/>
            <p:cNvSpPr txBox="1">
              <a:spLocks noChangeArrowheads="1"/>
            </p:cNvSpPr>
            <p:nvPr/>
          </p:nvSpPr>
          <p:spPr bwMode="auto">
            <a:xfrm>
              <a:off x="51417" y="2816838"/>
              <a:ext cx="395269" cy="436416"/>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36" name="Text Box 17"/>
            <p:cNvSpPr txBox="1">
              <a:spLocks noChangeArrowheads="1"/>
            </p:cNvSpPr>
            <p:nvPr/>
          </p:nvSpPr>
          <p:spPr bwMode="auto">
            <a:xfrm>
              <a:off x="6863058" y="2816838"/>
              <a:ext cx="557186"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85</a:t>
              </a:r>
              <a:endParaRPr lang="fr-FR" altLang="fr-FR" sz="2200" smtClean="0">
                <a:solidFill>
                  <a:schemeClr val="accent4">
                    <a:lumMod val="10000"/>
                  </a:schemeClr>
                </a:solidFill>
              </a:endParaRPr>
            </a:p>
          </p:txBody>
        </p:sp>
        <p:sp>
          <p:nvSpPr>
            <p:cNvPr id="37" name="Text Box 16"/>
            <p:cNvSpPr txBox="1">
              <a:spLocks noChangeArrowheads="1"/>
            </p:cNvSpPr>
            <p:nvPr/>
          </p:nvSpPr>
          <p:spPr bwMode="auto">
            <a:xfrm>
              <a:off x="5664551" y="2818426"/>
              <a:ext cx="555599"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70</a:t>
              </a:r>
              <a:endParaRPr lang="fr-FR" altLang="fr-FR" sz="2200" smtClean="0">
                <a:solidFill>
                  <a:schemeClr val="accent4">
                    <a:lumMod val="10000"/>
                  </a:schemeClr>
                </a:solidFill>
              </a:endParaRPr>
            </a:p>
          </p:txBody>
        </p:sp>
        <p:sp>
          <p:nvSpPr>
            <p:cNvPr id="40" name="Text Box 19"/>
            <p:cNvSpPr txBox="1">
              <a:spLocks noChangeArrowheads="1"/>
            </p:cNvSpPr>
            <p:nvPr/>
          </p:nvSpPr>
          <p:spPr bwMode="auto">
            <a:xfrm>
              <a:off x="8299677" y="2810491"/>
              <a:ext cx="687355" cy="441176"/>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100</a:t>
              </a:r>
              <a:endParaRPr lang="fr-FR" altLang="fr-FR" sz="2200" smtClean="0">
                <a:solidFill>
                  <a:schemeClr val="accent4">
                    <a:lumMod val="10000"/>
                  </a:schemeClr>
                </a:solidFill>
              </a:endParaRPr>
            </a:p>
          </p:txBody>
        </p:sp>
        <p:sp>
          <p:nvSpPr>
            <p:cNvPr id="41" name="Text Box 18"/>
            <p:cNvSpPr txBox="1">
              <a:spLocks noChangeArrowheads="1"/>
            </p:cNvSpPr>
            <p:nvPr/>
          </p:nvSpPr>
          <p:spPr bwMode="auto">
            <a:xfrm>
              <a:off x="7709154" y="2794621"/>
              <a:ext cx="557187" cy="438002"/>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95</a:t>
              </a:r>
              <a:endParaRPr lang="fr-FR" altLang="fr-FR" sz="2200" smtClean="0">
                <a:solidFill>
                  <a:schemeClr val="accent4">
                    <a:lumMod val="10000"/>
                  </a:schemeClr>
                </a:solidFill>
              </a:endParaRPr>
            </a:p>
          </p:txBody>
        </p:sp>
      </p:grpSp>
      <p:sp>
        <p:nvSpPr>
          <p:cNvPr id="42" name="AutoShape 24"/>
          <p:cNvSpPr>
            <a:spLocks noChangeArrowheads="1"/>
          </p:cNvSpPr>
          <p:nvPr/>
        </p:nvSpPr>
        <p:spPr bwMode="auto">
          <a:xfrm>
            <a:off x="7319963" y="1035050"/>
            <a:ext cx="1587500" cy="954088"/>
          </a:xfrm>
          <a:prstGeom prst="roundRect">
            <a:avLst>
              <a:gd name="adj" fmla="val 16667"/>
            </a:avLst>
          </a:prstGeom>
          <a:solidFill>
            <a:srgbClr val="00FF00">
              <a:alpha val="14999"/>
            </a:srgbClr>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nchor="ct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defRPr/>
            </a:pPr>
            <a:r>
              <a:rPr lang="fr-BE" altLang="fr-FR" smtClean="0">
                <a:solidFill>
                  <a:schemeClr val="accent4">
                    <a:lumMod val="10000"/>
                  </a:schemeClr>
                </a:solidFill>
              </a:rPr>
              <a:t>Compétence</a:t>
            </a:r>
          </a:p>
          <a:p>
            <a:pPr algn="ctr">
              <a:defRPr/>
            </a:pPr>
            <a:r>
              <a:rPr lang="fr-BE" altLang="fr-FR" smtClean="0">
                <a:solidFill>
                  <a:schemeClr val="accent4">
                    <a:lumMod val="10000"/>
                  </a:schemeClr>
                </a:solidFill>
              </a:rPr>
              <a:t>assurée</a:t>
            </a:r>
            <a:endParaRPr lang="fr-FR" altLang="fr-FR" smtClean="0">
              <a:solidFill>
                <a:schemeClr val="accent4">
                  <a:lumMod val="10000"/>
                </a:schemeClr>
              </a:solidFill>
            </a:endParaRPr>
          </a:p>
        </p:txBody>
      </p:sp>
      <p:sp>
        <p:nvSpPr>
          <p:cNvPr id="43" name="Text Box 26"/>
          <p:cNvSpPr txBox="1">
            <a:spLocks noChangeArrowheads="1"/>
          </p:cNvSpPr>
          <p:nvPr/>
        </p:nvSpPr>
        <p:spPr bwMode="auto">
          <a:xfrm>
            <a:off x="665163" y="2276475"/>
            <a:ext cx="712787"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+13</a:t>
            </a:r>
            <a:endParaRPr lang="fr-FR" altLang="fr-FR" sz="2400" b="1" dirty="0" smtClean="0">
              <a:solidFill>
                <a:schemeClr val="bg1"/>
              </a:solidFill>
              <a:latin typeface="+mn-lt"/>
            </a:endParaRPr>
          </a:p>
        </p:txBody>
      </p:sp>
      <p:sp>
        <p:nvSpPr>
          <p:cNvPr id="44" name="Text Box 26"/>
          <p:cNvSpPr txBox="1">
            <a:spLocks noChangeArrowheads="1"/>
          </p:cNvSpPr>
          <p:nvPr/>
        </p:nvSpPr>
        <p:spPr bwMode="auto">
          <a:xfrm>
            <a:off x="8180388" y="2276475"/>
            <a:ext cx="712787"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+20</a:t>
            </a:r>
            <a:endParaRPr lang="fr-FR" altLang="fr-FR" sz="2400" b="1" dirty="0" smtClean="0">
              <a:solidFill>
                <a:schemeClr val="bg1"/>
              </a:solidFill>
              <a:latin typeface="+mn-lt"/>
            </a:endParaRPr>
          </a:p>
        </p:txBody>
      </p:sp>
      <p:sp>
        <p:nvSpPr>
          <p:cNvPr id="45" name="Text Box 26"/>
          <p:cNvSpPr txBox="1">
            <a:spLocks noChangeArrowheads="1"/>
          </p:cNvSpPr>
          <p:nvPr/>
        </p:nvSpPr>
        <p:spPr bwMode="auto">
          <a:xfrm>
            <a:off x="73152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+19</a:t>
            </a:r>
            <a:endParaRPr lang="fr-FR" altLang="fr-FR" sz="2400" b="1" dirty="0" smtClean="0">
              <a:solidFill>
                <a:schemeClr val="bg1"/>
              </a:solidFill>
              <a:latin typeface="+mn-lt"/>
            </a:endParaRPr>
          </a:p>
        </p:txBody>
      </p:sp>
      <p:sp>
        <p:nvSpPr>
          <p:cNvPr id="46" name="Text Box 26"/>
          <p:cNvSpPr txBox="1">
            <a:spLocks noChangeArrowheads="1"/>
          </p:cNvSpPr>
          <p:nvPr/>
        </p:nvSpPr>
        <p:spPr bwMode="auto">
          <a:xfrm>
            <a:off x="6181725"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+18</a:t>
            </a:r>
            <a:endParaRPr lang="fr-FR" altLang="fr-FR" sz="2400" b="1" dirty="0" smtClean="0">
              <a:solidFill>
                <a:schemeClr val="bg1"/>
              </a:solidFill>
              <a:latin typeface="+mn-lt"/>
            </a:endParaRPr>
          </a:p>
        </p:txBody>
      </p:sp>
      <p:sp>
        <p:nvSpPr>
          <p:cNvPr id="47" name="Text Box 26"/>
          <p:cNvSpPr txBox="1">
            <a:spLocks noChangeArrowheads="1"/>
          </p:cNvSpPr>
          <p:nvPr/>
        </p:nvSpPr>
        <p:spPr bwMode="auto">
          <a:xfrm>
            <a:off x="45339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+17</a:t>
            </a:r>
            <a:endParaRPr lang="fr-FR" altLang="fr-FR" sz="2400" b="1" dirty="0" smtClean="0">
              <a:solidFill>
                <a:schemeClr val="bg1"/>
              </a:solidFill>
              <a:latin typeface="+mn-lt"/>
            </a:endParaRPr>
          </a:p>
        </p:txBody>
      </p:sp>
      <p:sp>
        <p:nvSpPr>
          <p:cNvPr id="48" name="Text Box 26"/>
          <p:cNvSpPr txBox="1">
            <a:spLocks noChangeArrowheads="1"/>
          </p:cNvSpPr>
          <p:nvPr/>
        </p:nvSpPr>
        <p:spPr bwMode="auto">
          <a:xfrm>
            <a:off x="2628900" y="2276475"/>
            <a:ext cx="712788" cy="471488"/>
          </a:xfrm>
          <a:prstGeom prst="rect">
            <a:avLst/>
          </a:prstGeom>
          <a:solidFill>
            <a:srgbClr val="0066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+16</a:t>
            </a:r>
            <a:endParaRPr lang="fr-FR" altLang="fr-FR" sz="2400" b="1" dirty="0" smtClean="0">
              <a:solidFill>
                <a:schemeClr val="bg1"/>
              </a:solidFill>
              <a:latin typeface="+mn-lt"/>
            </a:endParaRPr>
          </a:p>
        </p:txBody>
      </p:sp>
      <p:sp>
        <p:nvSpPr>
          <p:cNvPr id="49" name="Text Box 26"/>
          <p:cNvSpPr txBox="1">
            <a:spLocks noChangeArrowheads="1"/>
          </p:cNvSpPr>
          <p:nvPr/>
        </p:nvSpPr>
        <p:spPr bwMode="auto">
          <a:xfrm>
            <a:off x="696913"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+ 4</a:t>
            </a:r>
            <a:endParaRPr lang="fr-FR" altLang="fr-FR" sz="2400" b="1" dirty="0" smtClean="0">
              <a:solidFill>
                <a:schemeClr val="bg1"/>
              </a:solidFill>
              <a:latin typeface="+mn-lt"/>
            </a:endParaRPr>
          </a:p>
        </p:txBody>
      </p:sp>
      <p:sp>
        <p:nvSpPr>
          <p:cNvPr id="50" name="Text Box 26"/>
          <p:cNvSpPr txBox="1">
            <a:spLocks noChangeArrowheads="1"/>
          </p:cNvSpPr>
          <p:nvPr/>
        </p:nvSpPr>
        <p:spPr bwMode="auto">
          <a:xfrm>
            <a:off x="8212138"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- 20</a:t>
            </a:r>
            <a:endParaRPr lang="fr-FR" altLang="fr-FR" sz="2400" b="1" dirty="0" smtClean="0">
              <a:solidFill>
                <a:schemeClr val="bg1"/>
              </a:solidFill>
              <a:latin typeface="+mn-lt"/>
            </a:endParaRPr>
          </a:p>
        </p:txBody>
      </p:sp>
      <p:sp>
        <p:nvSpPr>
          <p:cNvPr id="51" name="Text Box 26"/>
          <p:cNvSpPr txBox="1">
            <a:spLocks noChangeArrowheads="1"/>
          </p:cNvSpPr>
          <p:nvPr/>
        </p:nvSpPr>
        <p:spPr bwMode="auto">
          <a:xfrm>
            <a:off x="7346950" y="3357563"/>
            <a:ext cx="712788"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- 6</a:t>
            </a:r>
            <a:endParaRPr lang="fr-FR" altLang="fr-FR" sz="2400" b="1" dirty="0" smtClean="0">
              <a:solidFill>
                <a:schemeClr val="bg1"/>
              </a:solidFill>
              <a:latin typeface="+mn-lt"/>
            </a:endParaRPr>
          </a:p>
        </p:txBody>
      </p:sp>
      <p:sp>
        <p:nvSpPr>
          <p:cNvPr id="52" name="Text Box 26"/>
          <p:cNvSpPr txBox="1">
            <a:spLocks noChangeArrowheads="1"/>
          </p:cNvSpPr>
          <p:nvPr/>
        </p:nvSpPr>
        <p:spPr bwMode="auto">
          <a:xfrm>
            <a:off x="6215063"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+ 0</a:t>
            </a:r>
            <a:endParaRPr lang="fr-FR" altLang="fr-FR" sz="2400" b="1" dirty="0" smtClean="0">
              <a:solidFill>
                <a:schemeClr val="bg1"/>
              </a:solidFill>
              <a:latin typeface="+mn-lt"/>
            </a:endParaRPr>
          </a:p>
        </p:txBody>
      </p:sp>
      <p:sp>
        <p:nvSpPr>
          <p:cNvPr id="53" name="Text Box 26"/>
          <p:cNvSpPr txBox="1">
            <a:spLocks noChangeArrowheads="1"/>
          </p:cNvSpPr>
          <p:nvPr/>
        </p:nvSpPr>
        <p:spPr bwMode="auto">
          <a:xfrm>
            <a:off x="4567238" y="3357563"/>
            <a:ext cx="712787"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+ 2</a:t>
            </a:r>
            <a:endParaRPr lang="fr-FR" altLang="fr-FR" sz="2400" b="1" dirty="0" smtClean="0">
              <a:solidFill>
                <a:schemeClr val="bg1"/>
              </a:solidFill>
              <a:latin typeface="+mn-lt"/>
            </a:endParaRPr>
          </a:p>
        </p:txBody>
      </p:sp>
      <p:sp>
        <p:nvSpPr>
          <p:cNvPr id="54" name="Text Box 26"/>
          <p:cNvSpPr txBox="1">
            <a:spLocks noChangeArrowheads="1"/>
          </p:cNvSpPr>
          <p:nvPr/>
        </p:nvSpPr>
        <p:spPr bwMode="auto">
          <a:xfrm>
            <a:off x="2660650" y="3357563"/>
            <a:ext cx="712788" cy="469900"/>
          </a:xfrm>
          <a:prstGeom prst="rect">
            <a:avLst/>
          </a:prstGeom>
          <a:solidFill>
            <a:srgbClr val="FF33CC"/>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lgn="ctr">
              <a:spcBef>
                <a:spcPct val="50000"/>
              </a:spcBef>
              <a:defRPr/>
            </a:pPr>
            <a:r>
              <a:rPr lang="fr-BE" altLang="fr-FR" sz="2400" b="1" dirty="0" smtClean="0">
                <a:solidFill>
                  <a:schemeClr val="bg1"/>
                </a:solidFill>
                <a:latin typeface="+mn-lt"/>
              </a:rPr>
              <a:t>+ 3</a:t>
            </a:r>
            <a:endParaRPr lang="fr-FR" altLang="fr-FR" sz="2400" b="1" dirty="0" smtClean="0">
              <a:solidFill>
                <a:schemeClr val="bg1"/>
              </a:solidFill>
              <a:latin typeface="+mn-lt"/>
            </a:endParaRPr>
          </a:p>
        </p:txBody>
      </p:sp>
      <p:sp>
        <p:nvSpPr>
          <p:cNvPr id="56" name="Line 3"/>
          <p:cNvSpPr>
            <a:spLocks noChangeShapeType="1"/>
          </p:cNvSpPr>
          <p:nvPr/>
        </p:nvSpPr>
        <p:spPr bwMode="auto">
          <a:xfrm>
            <a:off x="249238" y="6488113"/>
            <a:ext cx="873442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a:solidFill>
                <a:schemeClr val="accent4">
                  <a:lumMod val="10000"/>
                </a:schemeClr>
              </a:solidFill>
            </a:endParaRPr>
          </a:p>
        </p:txBody>
      </p:sp>
      <p:grpSp>
        <p:nvGrpSpPr>
          <p:cNvPr id="13" name="Groupe 12"/>
          <p:cNvGrpSpPr>
            <a:grpSpLocks/>
          </p:cNvGrpSpPr>
          <p:nvPr/>
        </p:nvGrpSpPr>
        <p:grpSpPr bwMode="auto">
          <a:xfrm>
            <a:off x="76200" y="6245225"/>
            <a:ext cx="8934450" cy="439738"/>
            <a:chOff x="75452" y="6244911"/>
            <a:chExt cx="8935615" cy="440333"/>
          </a:xfrm>
        </p:grpSpPr>
        <p:sp>
          <p:nvSpPr>
            <p:cNvPr id="57" name="Text Box 14"/>
            <p:cNvSpPr txBox="1">
              <a:spLocks noChangeArrowheads="1"/>
            </p:cNvSpPr>
            <p:nvPr/>
          </p:nvSpPr>
          <p:spPr bwMode="auto">
            <a:xfrm>
              <a:off x="1879087" y="6244911"/>
              <a:ext cx="514417" cy="437154"/>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25</a:t>
              </a:r>
              <a:endParaRPr lang="fr-FR" altLang="fr-FR" sz="2200" smtClean="0">
                <a:solidFill>
                  <a:schemeClr val="accent4">
                    <a:lumMod val="10000"/>
                  </a:schemeClr>
                </a:solidFill>
              </a:endParaRPr>
            </a:p>
          </p:txBody>
        </p:sp>
        <p:sp>
          <p:nvSpPr>
            <p:cNvPr id="58" name="Text Box 15"/>
            <p:cNvSpPr txBox="1">
              <a:spLocks noChangeArrowheads="1"/>
            </p:cNvSpPr>
            <p:nvPr/>
          </p:nvSpPr>
          <p:spPr bwMode="auto">
            <a:xfrm>
              <a:off x="3720827" y="6244911"/>
              <a:ext cx="635083" cy="44033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50</a:t>
              </a:r>
              <a:endParaRPr lang="fr-FR" altLang="fr-FR" sz="2200" smtClean="0">
                <a:solidFill>
                  <a:schemeClr val="accent4">
                    <a:lumMod val="10000"/>
                  </a:schemeClr>
                </a:solidFill>
              </a:endParaRPr>
            </a:p>
          </p:txBody>
        </p:sp>
        <p:sp>
          <p:nvSpPr>
            <p:cNvPr id="59" name="Text Box 13"/>
            <p:cNvSpPr txBox="1">
              <a:spLocks noChangeArrowheads="1"/>
            </p:cNvSpPr>
            <p:nvPr/>
          </p:nvSpPr>
          <p:spPr bwMode="auto">
            <a:xfrm>
              <a:off x="75452" y="6244911"/>
              <a:ext cx="395340" cy="437154"/>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60" name="Text Box 17"/>
            <p:cNvSpPr txBox="1">
              <a:spLocks noChangeArrowheads="1"/>
            </p:cNvSpPr>
            <p:nvPr/>
          </p:nvSpPr>
          <p:spPr bwMode="auto">
            <a:xfrm>
              <a:off x="6886715" y="6244911"/>
              <a:ext cx="557286"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85</a:t>
              </a:r>
              <a:endParaRPr lang="fr-FR" altLang="fr-FR" sz="2200" smtClean="0">
                <a:solidFill>
                  <a:schemeClr val="accent4">
                    <a:lumMod val="10000"/>
                  </a:schemeClr>
                </a:solidFill>
              </a:endParaRPr>
            </a:p>
          </p:txBody>
        </p:sp>
        <p:sp>
          <p:nvSpPr>
            <p:cNvPr id="61" name="Text Box 16"/>
            <p:cNvSpPr txBox="1">
              <a:spLocks noChangeArrowheads="1"/>
            </p:cNvSpPr>
            <p:nvPr/>
          </p:nvSpPr>
          <p:spPr bwMode="auto">
            <a:xfrm>
              <a:off x="5687997" y="6244911"/>
              <a:ext cx="555697"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70</a:t>
              </a:r>
              <a:endParaRPr lang="fr-FR" altLang="fr-FR" sz="2200" smtClean="0">
                <a:solidFill>
                  <a:schemeClr val="accent4">
                    <a:lumMod val="10000"/>
                  </a:schemeClr>
                </a:solidFill>
              </a:endParaRPr>
            </a:p>
          </p:txBody>
        </p:sp>
        <p:sp>
          <p:nvSpPr>
            <p:cNvPr id="62" name="Text Box 19"/>
            <p:cNvSpPr txBox="1">
              <a:spLocks noChangeArrowheads="1"/>
            </p:cNvSpPr>
            <p:nvPr/>
          </p:nvSpPr>
          <p:spPr bwMode="auto">
            <a:xfrm>
              <a:off x="8323590" y="6244911"/>
              <a:ext cx="687477" cy="44033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100</a:t>
              </a:r>
              <a:endParaRPr lang="fr-FR" altLang="fr-FR" sz="2200" smtClean="0">
                <a:solidFill>
                  <a:schemeClr val="accent4">
                    <a:lumMod val="10000"/>
                  </a:schemeClr>
                </a:solidFill>
              </a:endParaRPr>
            </a:p>
          </p:txBody>
        </p:sp>
        <p:sp>
          <p:nvSpPr>
            <p:cNvPr id="63" name="Text Box 18"/>
            <p:cNvSpPr txBox="1">
              <a:spLocks noChangeArrowheads="1"/>
            </p:cNvSpPr>
            <p:nvPr/>
          </p:nvSpPr>
          <p:spPr bwMode="auto">
            <a:xfrm>
              <a:off x="7732963" y="6244911"/>
              <a:ext cx="557285" cy="438743"/>
            </a:xfrm>
            <a:prstGeom prst="rect">
              <a:avLst/>
            </a:prstGeom>
            <a:solidFill>
              <a:schemeClr val="accent1">
                <a:lumMod val="40000"/>
                <a:lumOff val="60000"/>
              </a:schemeClr>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95</a:t>
              </a:r>
              <a:endParaRPr lang="fr-FR" altLang="fr-FR" sz="2200" smtClean="0">
                <a:solidFill>
                  <a:schemeClr val="accent4">
                    <a:lumMod val="10000"/>
                  </a:schemeClr>
                </a:solidFill>
              </a:endParaRPr>
            </a:p>
          </p:txBody>
        </p:sp>
      </p:grpSp>
      <p:grpSp>
        <p:nvGrpSpPr>
          <p:cNvPr id="71" name="Groupe 70"/>
          <p:cNvGrpSpPr>
            <a:grpSpLocks/>
          </p:cNvGrpSpPr>
          <p:nvPr/>
        </p:nvGrpSpPr>
        <p:grpSpPr bwMode="auto">
          <a:xfrm>
            <a:off x="1014413" y="5664200"/>
            <a:ext cx="7493000" cy="1057275"/>
            <a:chOff x="1014309" y="5664588"/>
            <a:chExt cx="7492341" cy="1057403"/>
          </a:xfrm>
        </p:grpSpPr>
        <p:sp>
          <p:nvSpPr>
            <p:cNvPr id="64" name="Text Box 13"/>
            <p:cNvSpPr txBox="1">
              <a:spLocks noChangeArrowheads="1"/>
            </p:cNvSpPr>
            <p:nvPr/>
          </p:nvSpPr>
          <p:spPr bwMode="auto">
            <a:xfrm>
              <a:off x="1014309" y="6285376"/>
              <a:ext cx="395252" cy="436615"/>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smtClean="0">
                  <a:solidFill>
                    <a:schemeClr val="accent4">
                      <a:lumMod val="10000"/>
                    </a:schemeClr>
                  </a:solidFill>
                </a:rPr>
                <a:t>0</a:t>
              </a:r>
              <a:endParaRPr lang="fr-FR" altLang="fr-FR" sz="2200" smtClean="0">
                <a:solidFill>
                  <a:schemeClr val="accent4">
                    <a:lumMod val="10000"/>
                  </a:schemeClr>
                </a:solidFill>
              </a:endParaRPr>
            </a:p>
          </p:txBody>
        </p:sp>
        <p:sp>
          <p:nvSpPr>
            <p:cNvPr id="65" name="Text Box 13"/>
            <p:cNvSpPr txBox="1">
              <a:spLocks noChangeArrowheads="1"/>
            </p:cNvSpPr>
            <p:nvPr/>
          </p:nvSpPr>
          <p:spPr bwMode="auto">
            <a:xfrm>
              <a:off x="7373275" y="5664588"/>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4</a:t>
              </a:r>
              <a:endParaRPr lang="fr-FR" altLang="fr-FR" sz="2200" dirty="0" smtClean="0">
                <a:solidFill>
                  <a:schemeClr val="accent4">
                    <a:lumMod val="10000"/>
                  </a:schemeClr>
                </a:solidFill>
              </a:endParaRPr>
            </a:p>
          </p:txBody>
        </p:sp>
        <p:sp>
          <p:nvSpPr>
            <p:cNvPr id="66" name="Text Box 13"/>
            <p:cNvSpPr txBox="1">
              <a:spLocks noChangeArrowheads="1"/>
            </p:cNvSpPr>
            <p:nvPr/>
          </p:nvSpPr>
          <p:spPr bwMode="auto">
            <a:xfrm>
              <a:off x="6373238" y="6248859"/>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3</a:t>
              </a:r>
              <a:endParaRPr lang="fr-FR" altLang="fr-FR" sz="2200" dirty="0" smtClean="0">
                <a:solidFill>
                  <a:schemeClr val="accent4">
                    <a:lumMod val="10000"/>
                  </a:schemeClr>
                </a:solidFill>
              </a:endParaRPr>
            </a:p>
          </p:txBody>
        </p:sp>
        <p:sp>
          <p:nvSpPr>
            <p:cNvPr id="67" name="Text Box 13"/>
            <p:cNvSpPr txBox="1">
              <a:spLocks noChangeArrowheads="1"/>
            </p:cNvSpPr>
            <p:nvPr/>
          </p:nvSpPr>
          <p:spPr bwMode="auto">
            <a:xfrm>
              <a:off x="4833498" y="6274262"/>
              <a:ext cx="395252"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2</a:t>
              </a:r>
              <a:endParaRPr lang="fr-FR" altLang="fr-FR" sz="2200" dirty="0" smtClean="0">
                <a:solidFill>
                  <a:schemeClr val="accent4">
                    <a:lumMod val="10000"/>
                  </a:schemeClr>
                </a:solidFill>
              </a:endParaRPr>
            </a:p>
          </p:txBody>
        </p:sp>
        <p:sp>
          <p:nvSpPr>
            <p:cNvPr id="68" name="Text Box 13"/>
            <p:cNvSpPr txBox="1">
              <a:spLocks noChangeArrowheads="1"/>
            </p:cNvSpPr>
            <p:nvPr/>
          </p:nvSpPr>
          <p:spPr bwMode="auto">
            <a:xfrm>
              <a:off x="2946126" y="6267911"/>
              <a:ext cx="395253"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1</a:t>
              </a:r>
              <a:endParaRPr lang="fr-FR" altLang="fr-FR" sz="2200" dirty="0" smtClean="0">
                <a:solidFill>
                  <a:schemeClr val="accent4">
                    <a:lumMod val="10000"/>
                  </a:schemeClr>
                </a:solidFill>
              </a:endParaRPr>
            </a:p>
          </p:txBody>
        </p:sp>
        <p:sp>
          <p:nvSpPr>
            <p:cNvPr id="69" name="Text Box 13"/>
            <p:cNvSpPr txBox="1">
              <a:spLocks noChangeArrowheads="1"/>
            </p:cNvSpPr>
            <p:nvPr/>
          </p:nvSpPr>
          <p:spPr bwMode="auto">
            <a:xfrm>
              <a:off x="8111397" y="5664588"/>
              <a:ext cx="395253" cy="436616"/>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5</a:t>
              </a:r>
              <a:endParaRPr lang="fr-FR" altLang="fr-FR" sz="2200" dirty="0" smtClean="0">
                <a:solidFill>
                  <a:schemeClr val="accent4">
                    <a:lumMod val="10000"/>
                  </a:schemeClr>
                </a:solidFill>
              </a:endParaRPr>
            </a:p>
          </p:txBody>
        </p:sp>
      </p:grpSp>
      <p:sp>
        <p:nvSpPr>
          <p:cNvPr id="70" name="Text Box 13"/>
          <p:cNvSpPr txBox="1">
            <a:spLocks noChangeArrowheads="1"/>
          </p:cNvSpPr>
          <p:nvPr/>
        </p:nvSpPr>
        <p:spPr bwMode="auto">
          <a:xfrm>
            <a:off x="441325" y="5659438"/>
            <a:ext cx="769938" cy="441325"/>
          </a:xfrm>
          <a:prstGeom prst="rect">
            <a:avLst/>
          </a:prstGeom>
          <a:solidFill>
            <a:srgbClr val="FFFF00"/>
          </a:solidFill>
          <a:ln w="9525">
            <a:solidFill>
              <a:srgbClr val="000000"/>
            </a:solidFill>
            <a:miter lim="800000"/>
            <a:headEnd/>
            <a:tailEnd/>
          </a:ln>
          <a:effectLst/>
        </p:spPr>
        <p:txBody>
          <a:bodyPr lIns="100794" tIns="50397" rIns="100794" bIns="50397">
            <a:spAutoFit/>
          </a:bodyPr>
          <a:lstStyle>
            <a:lvl1pPr defTabSz="495300">
              <a:defRPr>
                <a:solidFill>
                  <a:srgbClr val="000000"/>
                </a:solidFill>
                <a:latin typeface="Arial" charset="0"/>
              </a:defRPr>
            </a:lvl1pPr>
            <a:lvl2pPr marL="476250" indent="-238125" defTabSz="495300">
              <a:defRPr sz="2400">
                <a:solidFill>
                  <a:srgbClr val="000000"/>
                </a:solidFill>
                <a:latin typeface="Times New Roman" pitchFamily="18" charset="0"/>
              </a:defRPr>
            </a:lvl2pPr>
            <a:lvl3pPr marL="714375" indent="-238125" defTabSz="495300">
              <a:defRPr sz="2400">
                <a:solidFill>
                  <a:srgbClr val="000000"/>
                </a:solidFill>
                <a:latin typeface="Times New Roman" pitchFamily="18" charset="0"/>
              </a:defRPr>
            </a:lvl3pPr>
            <a:lvl4pPr marL="952500" indent="-238125" defTabSz="495300">
              <a:defRPr sz="2400">
                <a:solidFill>
                  <a:srgbClr val="000000"/>
                </a:solidFill>
                <a:latin typeface="Times New Roman" pitchFamily="18" charset="0"/>
              </a:defRPr>
            </a:lvl4pPr>
            <a:lvl5pPr marL="1190625" indent="-238125" defTabSz="495300">
              <a:defRPr sz="2400">
                <a:solidFill>
                  <a:srgbClr val="000000"/>
                </a:solidFill>
                <a:latin typeface="Times New Roman" pitchFamily="18" charset="0"/>
              </a:defRPr>
            </a:lvl5pPr>
            <a:lvl6pPr marL="16478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6pPr>
            <a:lvl7pPr marL="21050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7pPr>
            <a:lvl8pPr marL="25622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8pPr>
            <a:lvl9pPr marL="3019425" indent="-238125" defTabSz="495300" fontAlgn="base" hangingPunct="0">
              <a:spcBef>
                <a:spcPct val="0"/>
              </a:spcBef>
              <a:spcAft>
                <a:spcPct val="0"/>
              </a:spcAft>
              <a:buClr>
                <a:srgbClr val="000000"/>
              </a:buClr>
              <a:buSzPct val="45000"/>
              <a:buFont typeface="StarSymbol" charset="0"/>
              <a:defRPr sz="2400">
                <a:solidFill>
                  <a:srgbClr val="000000"/>
                </a:solidFill>
                <a:latin typeface="Times New Roman" pitchFamily="18" charset="0"/>
              </a:defRPr>
            </a:lvl9pPr>
          </a:lstStyle>
          <a:p>
            <a:pPr>
              <a:spcBef>
                <a:spcPct val="50000"/>
              </a:spcBef>
              <a:defRPr/>
            </a:pPr>
            <a:r>
              <a:rPr lang="fr-BE" altLang="fr-FR" sz="2200" dirty="0" smtClean="0">
                <a:solidFill>
                  <a:schemeClr val="accent4">
                    <a:lumMod val="10000"/>
                  </a:schemeClr>
                </a:solidFill>
              </a:rPr>
              <a:t>DC</a:t>
            </a:r>
            <a:endParaRPr lang="fr-FR" altLang="fr-FR" sz="2200" dirty="0" smtClean="0">
              <a:solidFill>
                <a:schemeClr val="accent4">
                  <a:lumMod val="10000"/>
                </a:schemeClr>
              </a:solidFill>
            </a:endParaRPr>
          </a:p>
        </p:txBody>
      </p:sp>
    </p:spTree>
    <p:extLst>
      <p:ext uri="{BB962C8B-B14F-4D97-AF65-F5344CB8AC3E}">
        <p14:creationId xmlns:p14="http://schemas.microsoft.com/office/powerpoint/2010/main" val="3004113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animBg="1"/>
      <p:bldP spid="26" grpId="0" animBg="1"/>
      <p:bldP spid="29" grpId="0" animBg="1"/>
      <p:bldP spid="3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70"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D84F12D8-5320-4872-A4BE-07BF6AF64AAC}" type="slidenum">
              <a:rPr lang="fr-FR" altLang="fr-FR"/>
              <a:pPr>
                <a:defRPr/>
              </a:pPr>
              <a:t>176</a:t>
            </a:fld>
            <a:endParaRPr lang="fr-FR" altLang="fr-FR"/>
          </a:p>
        </p:txBody>
      </p:sp>
      <p:sp>
        <p:nvSpPr>
          <p:cNvPr id="45060" name="Rectangle 2"/>
          <p:cNvSpPr>
            <a:spLocks noGrp="1" noChangeArrowheads="1"/>
          </p:cNvSpPr>
          <p:nvPr>
            <p:ph type="title"/>
          </p:nvPr>
        </p:nvSpPr>
        <p:spPr>
          <a:xfrm>
            <a:off x="395288" y="188913"/>
            <a:ext cx="8569325" cy="720725"/>
          </a:xfrm>
          <a:solidFill>
            <a:schemeClr val="accent1">
              <a:lumMod val="40000"/>
              <a:lumOff val="60000"/>
            </a:schemeClr>
          </a:solidFill>
          <a:ln>
            <a:solidFill>
              <a:schemeClr val="tx1"/>
            </a:solidFill>
          </a:ln>
        </p:spPr>
        <p:txBody>
          <a:bodyPr/>
          <a:lstStyle/>
          <a:p>
            <a:pPr eaLnBrk="1" hangingPunct="1">
              <a:defRPr/>
            </a:pPr>
            <a:r>
              <a:rPr lang="fr-BE" altLang="fr-FR" sz="2800" dirty="0" smtClean="0">
                <a:latin typeface="Arial Narrow" panose="020B0606020202030204" pitchFamily="34" charset="0"/>
              </a:rPr>
              <a:t>Conditions de qualité d’une QCM : règles de rédaction</a:t>
            </a:r>
          </a:p>
        </p:txBody>
      </p:sp>
      <p:sp>
        <p:nvSpPr>
          <p:cNvPr id="33797" name="Rectangle 3"/>
          <p:cNvSpPr>
            <a:spLocks noGrp="1" noChangeArrowheads="1"/>
          </p:cNvSpPr>
          <p:nvPr>
            <p:ph type="body" idx="1"/>
          </p:nvPr>
        </p:nvSpPr>
        <p:spPr>
          <a:xfrm>
            <a:off x="395288" y="1125538"/>
            <a:ext cx="8424862" cy="5183187"/>
          </a:xfrm>
        </p:spPr>
        <p:txBody>
          <a:bodyPr/>
          <a:lstStyle/>
          <a:p>
            <a:pPr eaLnBrk="1" hangingPunct="1">
              <a:lnSpc>
                <a:spcPct val="110000"/>
              </a:lnSpc>
            </a:pPr>
            <a:r>
              <a:rPr lang="fr-BE" altLang="fr-FR" sz="2400" dirty="0" smtClean="0">
                <a:latin typeface="Arial Narrow" panose="020B0606020202030204" pitchFamily="34" charset="0"/>
              </a:rPr>
              <a:t>éviter des </a:t>
            </a:r>
            <a:r>
              <a:rPr lang="fr-BE" altLang="fr-FR" sz="2400" dirty="0" err="1" smtClean="0">
                <a:latin typeface="Arial Narrow" panose="020B0606020202030204" pitchFamily="34" charset="0"/>
              </a:rPr>
              <a:t>distracteurs</a:t>
            </a:r>
            <a:r>
              <a:rPr lang="fr-BE" altLang="fr-FR" sz="2400" dirty="0" smtClean="0">
                <a:latin typeface="Arial Narrow" panose="020B0606020202030204" pitchFamily="34" charset="0"/>
              </a:rPr>
              <a:t> sans rapport avec les objectifs d’évaluation </a:t>
            </a:r>
          </a:p>
          <a:p>
            <a:pPr eaLnBrk="1" hangingPunct="1">
              <a:lnSpc>
                <a:spcPct val="110000"/>
              </a:lnSpc>
            </a:pPr>
            <a:r>
              <a:rPr lang="fr-BE" altLang="fr-FR" sz="2400" dirty="0" smtClean="0">
                <a:latin typeface="Arial Narrow" panose="020B0606020202030204" pitchFamily="34" charset="0"/>
              </a:rPr>
              <a:t>être rédigée pour forcer l’étudiant à lire l’amorce et les réponses </a:t>
            </a:r>
          </a:p>
          <a:p>
            <a:pPr eaLnBrk="1" hangingPunct="1">
              <a:lnSpc>
                <a:spcPct val="110000"/>
              </a:lnSpc>
            </a:pPr>
            <a:r>
              <a:rPr lang="fr-BE" altLang="fr-FR" sz="2400" dirty="0" smtClean="0">
                <a:latin typeface="Arial Narrow" panose="020B0606020202030204" pitchFamily="34" charset="0"/>
              </a:rPr>
              <a:t>Préciser la partie de l’amorce concernée par la question (souligner, gras …) </a:t>
            </a:r>
          </a:p>
          <a:p>
            <a:pPr eaLnBrk="1" hangingPunct="1">
              <a:lnSpc>
                <a:spcPct val="110000"/>
              </a:lnSpc>
            </a:pPr>
            <a:r>
              <a:rPr lang="fr-BE" altLang="fr-FR" sz="2400" dirty="0" smtClean="0">
                <a:latin typeface="Arial Narrow" panose="020B0606020202030204" pitchFamily="34" charset="0"/>
              </a:rPr>
              <a:t>Respecter la syntaxe de l’amorce et des réponses </a:t>
            </a:r>
          </a:p>
          <a:p>
            <a:pPr eaLnBrk="1" hangingPunct="1">
              <a:lnSpc>
                <a:spcPct val="110000"/>
              </a:lnSpc>
            </a:pPr>
            <a:r>
              <a:rPr lang="fr-BE" altLang="fr-FR" sz="2400" dirty="0" smtClean="0">
                <a:latin typeface="Arial Narrow" panose="020B0606020202030204" pitchFamily="34" charset="0"/>
              </a:rPr>
              <a:t>Clarté des termes employés </a:t>
            </a:r>
          </a:p>
          <a:p>
            <a:pPr eaLnBrk="1" hangingPunct="1">
              <a:lnSpc>
                <a:spcPct val="110000"/>
              </a:lnSpc>
            </a:pPr>
            <a:r>
              <a:rPr lang="fr-BE" altLang="fr-FR" sz="2400" dirty="0" smtClean="0">
                <a:latin typeface="Arial Narrow" panose="020B0606020202030204" pitchFamily="34" charset="0"/>
              </a:rPr>
              <a:t>Eviter les formules négatives </a:t>
            </a:r>
          </a:p>
          <a:p>
            <a:pPr eaLnBrk="1" hangingPunct="1">
              <a:lnSpc>
                <a:spcPct val="110000"/>
              </a:lnSpc>
            </a:pPr>
            <a:r>
              <a:rPr lang="fr-BE" altLang="fr-FR" sz="2400" dirty="0" smtClean="0">
                <a:latin typeface="Arial Narrow" panose="020B0606020202030204" pitchFamily="34" charset="0"/>
              </a:rPr>
              <a:t>Séparer dans l’amorce les informations et la question proprement dite</a:t>
            </a:r>
            <a:br>
              <a:rPr lang="fr-BE" altLang="fr-FR" sz="2400" dirty="0" smtClean="0">
                <a:latin typeface="Arial Narrow" panose="020B0606020202030204" pitchFamily="34" charset="0"/>
              </a:rPr>
            </a:br>
            <a:endParaRPr lang="fr-BE" altLang="fr-FR" sz="2400" dirty="0" smtClean="0">
              <a:latin typeface="Arial Narrow" panose="020B0606020202030204" pitchFamily="34" charset="0"/>
            </a:endParaRPr>
          </a:p>
        </p:txBody>
      </p:sp>
    </p:spTree>
    <p:extLst>
      <p:ext uri="{BB962C8B-B14F-4D97-AF65-F5344CB8AC3E}">
        <p14:creationId xmlns:p14="http://schemas.microsoft.com/office/powerpoint/2010/main" val="228146272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2"/>
          </p:nvPr>
        </p:nvSpPr>
        <p:spPr/>
        <p:txBody>
          <a:bodyPr/>
          <a:lstStyle/>
          <a:p>
            <a:pPr>
              <a:defRPr/>
            </a:pPr>
            <a:fld id="{5C0B28BA-10EB-41EA-9487-C99A50AF6093}" type="slidenum">
              <a:rPr lang="fr-FR" altLang="fr-FR"/>
              <a:pPr>
                <a:defRPr/>
              </a:pPr>
              <a:t>177</a:t>
            </a:fld>
            <a:endParaRPr lang="fr-FR" altLang="fr-FR"/>
          </a:p>
        </p:txBody>
      </p:sp>
      <p:sp>
        <p:nvSpPr>
          <p:cNvPr id="46084" name="Rectangle 2"/>
          <p:cNvSpPr>
            <a:spLocks noGrp="1" noChangeArrowheads="1"/>
          </p:cNvSpPr>
          <p:nvPr>
            <p:ph type="title"/>
          </p:nvPr>
        </p:nvSpPr>
        <p:spPr>
          <a:xfrm>
            <a:off x="250825" y="260350"/>
            <a:ext cx="8569325" cy="649288"/>
          </a:xfrm>
          <a:solidFill>
            <a:schemeClr val="accent1">
              <a:lumMod val="40000"/>
              <a:lumOff val="60000"/>
            </a:schemeClr>
          </a:solidFill>
        </p:spPr>
        <p:txBody>
          <a:bodyPr/>
          <a:lstStyle/>
          <a:p>
            <a:pPr eaLnBrk="1" hangingPunct="1">
              <a:defRPr/>
            </a:pPr>
            <a:r>
              <a:rPr lang="fr-BE" altLang="fr-FR" sz="2800" dirty="0" smtClean="0">
                <a:latin typeface="Arial Narrow" panose="020B0606020202030204" pitchFamily="34" charset="0"/>
              </a:rPr>
              <a:t>Conditions de qualité d’une QCM : règles de rédaction</a:t>
            </a:r>
          </a:p>
        </p:txBody>
      </p:sp>
      <p:sp>
        <p:nvSpPr>
          <p:cNvPr id="34821" name="Rectangle 3"/>
          <p:cNvSpPr>
            <a:spLocks noGrp="1" noChangeArrowheads="1"/>
          </p:cNvSpPr>
          <p:nvPr>
            <p:ph type="body" idx="1"/>
          </p:nvPr>
        </p:nvSpPr>
        <p:spPr>
          <a:xfrm>
            <a:off x="395288" y="1125538"/>
            <a:ext cx="8424862" cy="5183187"/>
          </a:xfrm>
        </p:spPr>
        <p:txBody>
          <a:bodyPr/>
          <a:lstStyle/>
          <a:p>
            <a:pPr eaLnBrk="1" hangingPunct="1">
              <a:lnSpc>
                <a:spcPct val="110000"/>
              </a:lnSpc>
            </a:pPr>
            <a:r>
              <a:rPr lang="fr-BE" altLang="fr-FR" sz="2400" dirty="0" smtClean="0">
                <a:latin typeface="Arial Narrow" panose="020B0606020202030204" pitchFamily="34" charset="0"/>
              </a:rPr>
              <a:t>Indépendance syntaxique : ne pas donner l’impression qu’une solution est liée à une autre - Indépendance sémantique ( que suivi de propositions de valeurs croissantes)</a:t>
            </a:r>
          </a:p>
          <a:p>
            <a:pPr eaLnBrk="1" hangingPunct="1">
              <a:lnSpc>
                <a:spcPct val="110000"/>
              </a:lnSpc>
            </a:pPr>
            <a:r>
              <a:rPr lang="fr-BE" altLang="fr-FR" sz="2400" dirty="0" smtClean="0">
                <a:latin typeface="Arial Narrow" panose="020B0606020202030204" pitchFamily="34" charset="0"/>
              </a:rPr>
              <a:t>Ne pas mettre dans l’amorce des mots suggérant la réponse</a:t>
            </a:r>
          </a:p>
          <a:p>
            <a:pPr eaLnBrk="1" hangingPunct="1">
              <a:lnSpc>
                <a:spcPct val="110000"/>
              </a:lnSpc>
            </a:pPr>
            <a:r>
              <a:rPr lang="fr-BE" altLang="fr-FR" sz="2400" dirty="0" smtClean="0">
                <a:latin typeface="Arial Narrow" panose="020B0606020202030204" pitchFamily="34" charset="0"/>
              </a:rPr>
              <a:t>Ne pas mettre de réponses invraisemblables : niveau de vraisemblance à respecter</a:t>
            </a:r>
          </a:p>
          <a:p>
            <a:pPr eaLnBrk="1" hangingPunct="1">
              <a:lnSpc>
                <a:spcPct val="110000"/>
              </a:lnSpc>
            </a:pPr>
            <a:r>
              <a:rPr lang="fr-BE" altLang="fr-FR" sz="2400" dirty="0" smtClean="0">
                <a:latin typeface="Arial Narrow" panose="020B0606020202030204" pitchFamily="34" charset="0"/>
              </a:rPr>
              <a:t>Même niveau de complexité des réponses</a:t>
            </a:r>
          </a:p>
          <a:p>
            <a:pPr eaLnBrk="1" hangingPunct="1">
              <a:lnSpc>
                <a:spcPct val="110000"/>
              </a:lnSpc>
            </a:pPr>
            <a:r>
              <a:rPr lang="fr-BE" altLang="fr-FR" sz="2400" dirty="0" smtClean="0">
                <a:latin typeface="Arial Narrow" panose="020B0606020202030204" pitchFamily="34" charset="0"/>
              </a:rPr>
              <a:t>Ne pas additionner deux réponses pour en faire une troisième</a:t>
            </a:r>
          </a:p>
          <a:p>
            <a:pPr eaLnBrk="1" hangingPunct="1">
              <a:lnSpc>
                <a:spcPct val="110000"/>
              </a:lnSpc>
            </a:pPr>
            <a:r>
              <a:rPr lang="fr-BE" altLang="fr-FR" sz="2400" dirty="0" smtClean="0">
                <a:latin typeface="Arial Narrow" panose="020B0606020202030204" pitchFamily="34" charset="0"/>
              </a:rPr>
              <a:t>Même niveau de généralité des indicateurs (éviter tous, jamais…)</a:t>
            </a:r>
          </a:p>
          <a:p>
            <a:pPr eaLnBrk="1" hangingPunct="1">
              <a:lnSpc>
                <a:spcPct val="110000"/>
              </a:lnSpc>
            </a:pPr>
            <a:r>
              <a:rPr lang="fr-BE" altLang="fr-FR" sz="2400" dirty="0" smtClean="0">
                <a:latin typeface="Arial Narrow" panose="020B0606020202030204" pitchFamily="34" charset="0"/>
              </a:rPr>
              <a:t>Respecter le même niveau de technicité du vocabulaire dans les réponses</a:t>
            </a:r>
            <a:endParaRPr lang="fr-BE" altLang="fr-FR" sz="2000" dirty="0" smtClean="0">
              <a:latin typeface="Arial Narrow" panose="020B0606020202030204" pitchFamily="34" charset="0"/>
            </a:endParaRPr>
          </a:p>
        </p:txBody>
      </p:sp>
    </p:spTree>
    <p:extLst>
      <p:ext uri="{BB962C8B-B14F-4D97-AF65-F5344CB8AC3E}">
        <p14:creationId xmlns:p14="http://schemas.microsoft.com/office/powerpoint/2010/main" val="33430557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5"/>
          <p:cNvSpPr>
            <a:spLocks noGrp="1"/>
          </p:cNvSpPr>
          <p:nvPr>
            <p:ph type="sldNum" sz="quarter" idx="12"/>
          </p:nvPr>
        </p:nvSpPr>
        <p:spPr/>
        <p:txBody>
          <a:bodyPr/>
          <a:lstStyle/>
          <a:p>
            <a:pPr>
              <a:defRPr/>
            </a:pPr>
            <a:fld id="{953110FA-9B68-482D-A1E9-3AA92664DDC0}" type="slidenum">
              <a:rPr lang="fr-FR" altLang="fr-FR"/>
              <a:pPr>
                <a:defRPr/>
              </a:pPr>
              <a:t>178</a:t>
            </a:fld>
            <a:endParaRPr lang="fr-FR" altLang="fr-FR"/>
          </a:p>
        </p:txBody>
      </p:sp>
      <p:sp>
        <p:nvSpPr>
          <p:cNvPr id="47108" name="Rectangle 2"/>
          <p:cNvSpPr>
            <a:spLocks noGrp="1" noChangeArrowheads="1"/>
          </p:cNvSpPr>
          <p:nvPr>
            <p:ph type="title"/>
          </p:nvPr>
        </p:nvSpPr>
        <p:spPr>
          <a:xfrm>
            <a:off x="457200" y="274638"/>
            <a:ext cx="8229600" cy="562074"/>
          </a:xfrm>
          <a:solidFill>
            <a:schemeClr val="accent1">
              <a:lumMod val="40000"/>
              <a:lumOff val="60000"/>
            </a:schemeClr>
          </a:solidFill>
          <a:ln>
            <a:solidFill>
              <a:schemeClr val="tx1"/>
            </a:solidFill>
          </a:ln>
        </p:spPr>
        <p:txBody>
          <a:bodyPr/>
          <a:lstStyle/>
          <a:p>
            <a:pPr eaLnBrk="1" hangingPunct="1">
              <a:defRPr/>
            </a:pPr>
            <a:r>
              <a:rPr lang="fr-BE" altLang="fr-FR" sz="3200" dirty="0" smtClean="0">
                <a:latin typeface="Arial Narrow" panose="020B0606020202030204" pitchFamily="34" charset="0"/>
              </a:rPr>
              <a:t>Un exemple de QCM</a:t>
            </a:r>
          </a:p>
        </p:txBody>
      </p:sp>
      <p:sp>
        <p:nvSpPr>
          <p:cNvPr id="35845" name="Text Box 3"/>
          <p:cNvSpPr txBox="1">
            <a:spLocks noChangeArrowheads="1"/>
          </p:cNvSpPr>
          <p:nvPr/>
        </p:nvSpPr>
        <p:spPr bwMode="auto">
          <a:xfrm>
            <a:off x="323850" y="1196975"/>
            <a:ext cx="72151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Font typeface="Arial Narrow" pitchFamily="34" charset="0"/>
              <a:buChar char="●"/>
              <a:defRPr sz="2600">
                <a:solidFill>
                  <a:srgbClr val="161616"/>
                </a:solidFill>
                <a:latin typeface="Arial Narrow" pitchFamily="34" charset="0"/>
              </a:defRPr>
            </a:lvl1pPr>
            <a:lvl2pPr marL="914400" indent="-457200" eaLnBrk="0" hangingPunct="0">
              <a:spcBef>
                <a:spcPct val="20000"/>
              </a:spcBef>
              <a:buFont typeface="Wingdings" pitchFamily="2" charset="2"/>
              <a:buChar char="§"/>
              <a:defRPr sz="2400">
                <a:solidFill>
                  <a:srgbClr val="161616"/>
                </a:solidFill>
                <a:latin typeface="Arial Narrow" pitchFamily="34" charset="0"/>
              </a:defRPr>
            </a:lvl2pPr>
            <a:lvl3pPr marL="1371600" indent="-457200" eaLnBrk="0" hangingPunct="0">
              <a:spcBef>
                <a:spcPct val="20000"/>
              </a:spcBef>
              <a:buChar char="•"/>
              <a:defRPr sz="2000">
                <a:solidFill>
                  <a:srgbClr val="161616"/>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6600"/>
                </a:solidFill>
              </a:rPr>
              <a:t>Chez la vache, les endométrites cliniques</a:t>
            </a:r>
          </a:p>
          <a:p>
            <a:pPr eaLnBrk="1" hangingPunct="1">
              <a:spcBef>
                <a:spcPct val="0"/>
              </a:spcBef>
              <a:buFontTx/>
              <a:buNone/>
            </a:pPr>
            <a:endParaRPr lang="fr-BE" altLang="fr-FR" sz="2000">
              <a:solidFill>
                <a:srgbClr val="006600"/>
              </a:solidFill>
            </a:endParaRPr>
          </a:p>
          <a:p>
            <a:pPr eaLnBrk="1" hangingPunct="1">
              <a:spcBef>
                <a:spcPct val="0"/>
              </a:spcBef>
              <a:buFontTx/>
              <a:buNone/>
            </a:pPr>
            <a:r>
              <a:rPr lang="fr-FR" altLang="fr-FR" sz="2000">
                <a:solidFill>
                  <a:srgbClr val="006600"/>
                </a:solidFill>
              </a:rPr>
              <a:t>1. s’observent dans la semaine qui suit un vêlage dystocique ou normal.</a:t>
            </a:r>
          </a:p>
          <a:p>
            <a:pPr eaLnBrk="1" hangingPunct="1">
              <a:spcBef>
                <a:spcPct val="0"/>
              </a:spcBef>
              <a:buFontTx/>
              <a:buNone/>
            </a:pPr>
            <a:r>
              <a:rPr lang="fr-FR" altLang="fr-FR" sz="2000">
                <a:solidFill>
                  <a:srgbClr val="006600"/>
                </a:solidFill>
              </a:rPr>
              <a:t>2. se traitent systématiquement au moyen d’une PGF2alpha injectée en IM.</a:t>
            </a:r>
          </a:p>
          <a:p>
            <a:pPr eaLnBrk="1" hangingPunct="1">
              <a:spcBef>
                <a:spcPct val="0"/>
              </a:spcBef>
              <a:buFontTx/>
              <a:buNone/>
            </a:pPr>
            <a:r>
              <a:rPr lang="fr-FR" altLang="fr-FR" sz="2000">
                <a:solidFill>
                  <a:srgbClr val="006600"/>
                </a:solidFill>
              </a:rPr>
              <a:t>3. s’accompagnent le plus souvent d’une diminution de la production laitière.</a:t>
            </a:r>
          </a:p>
          <a:p>
            <a:pPr eaLnBrk="1" hangingPunct="1">
              <a:spcBef>
                <a:spcPct val="0"/>
              </a:spcBef>
              <a:buFontTx/>
              <a:buNone/>
            </a:pPr>
            <a:r>
              <a:rPr lang="fr-FR" altLang="fr-FR" sz="2000">
                <a:solidFill>
                  <a:srgbClr val="006600"/>
                </a:solidFill>
              </a:rPr>
              <a:t>4. sont un facteur de risque d’augmentation de la période d’attente.</a:t>
            </a:r>
            <a:endParaRPr lang="fr-BE"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a:p>
            <a:pPr eaLnBrk="1" hangingPunct="1">
              <a:spcBef>
                <a:spcPct val="0"/>
              </a:spcBef>
              <a:buFontTx/>
              <a:buNone/>
            </a:pPr>
            <a:endParaRPr lang="fr-FR" altLang="fr-FR" sz="2000">
              <a:solidFill>
                <a:srgbClr val="006600"/>
              </a:solidFill>
            </a:endParaRPr>
          </a:p>
        </p:txBody>
      </p:sp>
      <p:sp>
        <p:nvSpPr>
          <p:cNvPr id="594948" name="Rectangle 4"/>
          <p:cNvSpPr>
            <a:spLocks noChangeArrowheads="1"/>
          </p:cNvSpPr>
          <p:nvPr/>
        </p:nvSpPr>
        <p:spPr bwMode="auto">
          <a:xfrm>
            <a:off x="395288" y="1196975"/>
            <a:ext cx="4105275"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49" name="Rectangle 5"/>
          <p:cNvSpPr>
            <a:spLocks noChangeArrowheads="1"/>
          </p:cNvSpPr>
          <p:nvPr/>
        </p:nvSpPr>
        <p:spPr bwMode="auto">
          <a:xfrm>
            <a:off x="323850" y="1773238"/>
            <a:ext cx="7416800" cy="1368425"/>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5848" name="Text Box 6"/>
          <p:cNvSpPr txBox="1">
            <a:spLocks noChangeArrowheads="1"/>
          </p:cNvSpPr>
          <p:nvPr/>
        </p:nvSpPr>
        <p:spPr bwMode="auto">
          <a:xfrm>
            <a:off x="323850" y="3357563"/>
            <a:ext cx="7723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RC 6 : aucune; RC 7 : toutes; RC8 : manque d’informations; RC 9 = absurde</a:t>
            </a:r>
            <a:r>
              <a:rPr lang="fr-BE" altLang="fr-FR" sz="2000">
                <a:solidFill>
                  <a:schemeClr val="tx1"/>
                </a:solidFill>
                <a:latin typeface="Times New Roman" pitchFamily="18" charset="0"/>
              </a:rPr>
              <a:t> </a:t>
            </a:r>
          </a:p>
        </p:txBody>
      </p:sp>
      <p:sp>
        <p:nvSpPr>
          <p:cNvPr id="35849" name="Text Box 7"/>
          <p:cNvSpPr txBox="1">
            <a:spLocks noChangeArrowheads="1"/>
          </p:cNvSpPr>
          <p:nvPr/>
        </p:nvSpPr>
        <p:spPr bwMode="auto">
          <a:xfrm>
            <a:off x="323850" y="3860800"/>
            <a:ext cx="85947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dirty="0">
                <a:solidFill>
                  <a:srgbClr val="006600"/>
                </a:solidFill>
              </a:rPr>
              <a:t>RC4</a:t>
            </a:r>
          </a:p>
          <a:p>
            <a:pPr eaLnBrk="1" hangingPunct="1">
              <a:spcBef>
                <a:spcPct val="0"/>
              </a:spcBef>
              <a:buFontTx/>
              <a:buNone/>
            </a:pPr>
            <a:endParaRPr lang="fr-FR" altLang="fr-FR" sz="2000" dirty="0">
              <a:solidFill>
                <a:srgbClr val="006600"/>
              </a:solidFill>
            </a:endParaRPr>
          </a:p>
          <a:p>
            <a:pPr eaLnBrk="1" hangingPunct="1">
              <a:spcBef>
                <a:spcPct val="0"/>
              </a:spcBef>
              <a:buFontTx/>
              <a:buNone/>
            </a:pPr>
            <a:r>
              <a:rPr lang="fr-FR" altLang="fr-FR" sz="2000" dirty="0">
                <a:solidFill>
                  <a:srgbClr val="006600"/>
                </a:solidFill>
              </a:rPr>
              <a:t>FB Par définition, une endométrite clinique se diagnostique au-delà des trois premières </a:t>
            </a:r>
          </a:p>
          <a:p>
            <a:pPr eaLnBrk="1" hangingPunct="1">
              <a:spcBef>
                <a:spcPct val="0"/>
              </a:spcBef>
              <a:buFontTx/>
              <a:buNone/>
            </a:pPr>
            <a:r>
              <a:rPr lang="fr-FR" altLang="fr-FR" sz="2000" dirty="0">
                <a:solidFill>
                  <a:srgbClr val="006600"/>
                </a:solidFill>
              </a:rPr>
              <a:t>semaines du postpartum. L’injection d’une PGF2a se trouve indiquée si elle s’accompagne </a:t>
            </a:r>
          </a:p>
          <a:p>
            <a:pPr eaLnBrk="1" hangingPunct="1">
              <a:spcBef>
                <a:spcPct val="0"/>
              </a:spcBef>
              <a:buFontTx/>
              <a:buNone/>
            </a:pPr>
            <a:r>
              <a:rPr lang="fr-FR" altLang="fr-FR" sz="2000" dirty="0">
                <a:solidFill>
                  <a:srgbClr val="006600"/>
                </a:solidFill>
              </a:rPr>
              <a:t>de la présence d’un corps jaune. A la différence d’une endométrite aigue, ses effets </a:t>
            </a:r>
          </a:p>
          <a:p>
            <a:pPr eaLnBrk="1" hangingPunct="1">
              <a:spcBef>
                <a:spcPct val="0"/>
              </a:spcBef>
              <a:buFontTx/>
              <a:buNone/>
            </a:pPr>
            <a:r>
              <a:rPr lang="fr-FR" altLang="fr-FR" sz="2000" dirty="0">
                <a:solidFill>
                  <a:srgbClr val="006600"/>
                </a:solidFill>
              </a:rPr>
              <a:t>sur la production laitière sont relativement limités.  Par contre, en l’absence </a:t>
            </a:r>
          </a:p>
          <a:p>
            <a:pPr eaLnBrk="1" hangingPunct="1">
              <a:spcBef>
                <a:spcPct val="0"/>
              </a:spcBef>
              <a:buFontTx/>
              <a:buNone/>
            </a:pPr>
            <a:r>
              <a:rPr lang="fr-FR" altLang="fr-FR" sz="2000" dirty="0">
                <a:solidFill>
                  <a:srgbClr val="006600"/>
                </a:solidFill>
              </a:rPr>
              <a:t>de traitement efficace, elle peut contribuer à postposer le moment de la première </a:t>
            </a:r>
          </a:p>
          <a:p>
            <a:pPr eaLnBrk="1" hangingPunct="1">
              <a:spcBef>
                <a:spcPct val="0"/>
              </a:spcBef>
              <a:buFontTx/>
              <a:buNone/>
            </a:pPr>
            <a:r>
              <a:rPr lang="fr-FR" altLang="fr-FR" sz="2000" dirty="0">
                <a:solidFill>
                  <a:srgbClr val="006600"/>
                </a:solidFill>
              </a:rPr>
              <a:t>insémination et donc à allonger la période d’attente. </a:t>
            </a:r>
            <a:endParaRPr lang="fr-BE" altLang="fr-FR" sz="2000" dirty="0">
              <a:solidFill>
                <a:srgbClr val="006600"/>
              </a:solidFill>
            </a:endParaRPr>
          </a:p>
          <a:p>
            <a:pPr eaLnBrk="1" hangingPunct="1">
              <a:spcBef>
                <a:spcPct val="0"/>
              </a:spcBef>
              <a:buFontTx/>
              <a:buNone/>
            </a:pPr>
            <a:endParaRPr lang="fr-BE" altLang="fr-FR" sz="2000" dirty="0">
              <a:solidFill>
                <a:srgbClr val="006600"/>
              </a:solidFill>
            </a:endParaRPr>
          </a:p>
        </p:txBody>
      </p:sp>
      <p:sp>
        <p:nvSpPr>
          <p:cNvPr id="594952" name="Rectangle 8"/>
          <p:cNvSpPr>
            <a:spLocks noChangeArrowheads="1"/>
          </p:cNvSpPr>
          <p:nvPr/>
        </p:nvSpPr>
        <p:spPr bwMode="auto">
          <a:xfrm>
            <a:off x="323850" y="3284538"/>
            <a:ext cx="7848600"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53" name="Rectangle 9"/>
          <p:cNvSpPr>
            <a:spLocks noChangeArrowheads="1"/>
          </p:cNvSpPr>
          <p:nvPr/>
        </p:nvSpPr>
        <p:spPr bwMode="auto">
          <a:xfrm>
            <a:off x="323850" y="3860800"/>
            <a:ext cx="647700"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94954" name="Rectangle 10"/>
          <p:cNvSpPr>
            <a:spLocks noChangeArrowheads="1"/>
          </p:cNvSpPr>
          <p:nvPr/>
        </p:nvSpPr>
        <p:spPr bwMode="auto">
          <a:xfrm>
            <a:off x="323850" y="4437063"/>
            <a:ext cx="8640763" cy="1944687"/>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5853" name="Text Box 11"/>
          <p:cNvSpPr txBox="1">
            <a:spLocks noChangeArrowheads="1"/>
          </p:cNvSpPr>
          <p:nvPr/>
        </p:nvSpPr>
        <p:spPr bwMode="auto">
          <a:xfrm>
            <a:off x="2967038" y="3857625"/>
            <a:ext cx="2317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6600"/>
                </a:solidFill>
              </a:rPr>
              <a:t>Type : compréhension</a:t>
            </a:r>
            <a:r>
              <a:rPr lang="fr-BE" altLang="fr-FR" sz="2000">
                <a:solidFill>
                  <a:schemeClr val="tx1"/>
                </a:solidFill>
                <a:latin typeface="Times New Roman" pitchFamily="18" charset="0"/>
              </a:rPr>
              <a:t> </a:t>
            </a:r>
          </a:p>
        </p:txBody>
      </p:sp>
      <p:sp>
        <p:nvSpPr>
          <p:cNvPr id="594956" name="Rectangle 12"/>
          <p:cNvSpPr>
            <a:spLocks noChangeArrowheads="1"/>
          </p:cNvSpPr>
          <p:nvPr/>
        </p:nvSpPr>
        <p:spPr bwMode="auto">
          <a:xfrm>
            <a:off x="2916238" y="3860800"/>
            <a:ext cx="2303462" cy="43180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161616"/>
                </a:solidFill>
                <a:latin typeface="Arial Narrow" pitchFamily="34" charset="0"/>
              </a:defRPr>
            </a:lvl1pPr>
            <a:lvl2pPr marL="742950" indent="-285750" eaLnBrk="0" hangingPunct="0">
              <a:spcBef>
                <a:spcPct val="20000"/>
              </a:spcBef>
              <a:buFont typeface="Wingdings" pitchFamily="2" charset="2"/>
              <a:buChar char="§"/>
              <a:defRPr sz="2400">
                <a:solidFill>
                  <a:srgbClr val="161616"/>
                </a:solidFill>
                <a:latin typeface="Arial Narrow" pitchFamily="34" charset="0"/>
              </a:defRPr>
            </a:lvl2pPr>
            <a:lvl3pPr marL="1143000" indent="-228600" eaLnBrk="0" hangingPunct="0">
              <a:spcBef>
                <a:spcPct val="20000"/>
              </a:spcBef>
              <a:buChar char="•"/>
              <a:defRPr sz="2000">
                <a:solidFill>
                  <a:srgbClr val="161616"/>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50661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9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49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49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49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4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8" grpId="0" animBg="1"/>
      <p:bldP spid="594949" grpId="0" animBg="1"/>
      <p:bldP spid="594952" grpId="0" animBg="1"/>
      <p:bldP spid="594953" grpId="0" animBg="1"/>
      <p:bldP spid="594954" grpId="0" animBg="1"/>
      <p:bldP spid="59495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B1118E41-4F02-4090-B2AD-16AEBCD2C138}" type="slidenum">
              <a:rPr lang="fr-FR" altLang="fr-FR"/>
              <a:pPr>
                <a:defRPr/>
              </a:pPr>
              <a:t>179</a:t>
            </a:fld>
            <a:endParaRPr lang="fr-FR" altLang="fr-FR"/>
          </a:p>
        </p:txBody>
      </p:sp>
      <p:sp>
        <p:nvSpPr>
          <p:cNvPr id="36868" name="Rectangle 4"/>
          <p:cNvSpPr>
            <a:spLocks noGrp="1" noChangeArrowheads="1"/>
          </p:cNvSpPr>
          <p:nvPr>
            <p:ph type="title"/>
          </p:nvPr>
        </p:nvSpPr>
        <p:spPr>
          <a:xfrm>
            <a:off x="457200" y="274638"/>
            <a:ext cx="5266928" cy="634082"/>
          </a:xfrm>
          <a:ln>
            <a:solidFill>
              <a:schemeClr val="tx1"/>
            </a:solidFill>
          </a:ln>
        </p:spPr>
        <p:txBody>
          <a:bodyPr/>
          <a:lstStyle/>
          <a:p>
            <a:pPr eaLnBrk="1" hangingPunct="1"/>
            <a:r>
              <a:rPr lang="fr-BE" altLang="fr-FR" sz="2600" dirty="0" smtClean="0">
                <a:latin typeface="Arial Narrow" panose="020B0606020202030204" pitchFamily="34" charset="0"/>
              </a:rPr>
              <a:t>Pour en savoir plus …</a:t>
            </a:r>
            <a:endParaRPr lang="fr-FR" altLang="fr-FR" sz="2600" dirty="0" smtClean="0">
              <a:latin typeface="Arial Narrow" panose="020B0606020202030204" pitchFamily="34" charset="0"/>
            </a:endParaRPr>
          </a:p>
        </p:txBody>
      </p:sp>
      <p:pic>
        <p:nvPicPr>
          <p:cNvPr id="36869" name="Picture 5" descr="Conception des QCM 1986 Lab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268760"/>
            <a:ext cx="3754437"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157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60418" name="Text Box 3"/>
          <p:cNvSpPr txBox="1">
            <a:spLocks noChangeArrowheads="1"/>
          </p:cNvSpPr>
          <p:nvPr/>
        </p:nvSpPr>
        <p:spPr bwMode="auto">
          <a:xfrm>
            <a:off x="250825" y="1484313"/>
            <a:ext cx="4248150" cy="650875"/>
          </a:xfrm>
          <a:prstGeom prst="rect">
            <a:avLst/>
          </a:prstGeom>
          <a:noFill/>
          <a:ln w="9525">
            <a:solidFill>
              <a:schemeClr val="tx1"/>
            </a:solidFill>
            <a:miter lim="800000"/>
            <a:headEnd/>
            <a:tailEnd/>
          </a:ln>
        </p:spPr>
        <p:txBody>
          <a:bodyPr>
            <a:spAutoFit/>
          </a:bodyPr>
          <a:lstStyle/>
          <a:p>
            <a:r>
              <a:rPr lang="fr-BE">
                <a:latin typeface="Arial Narrow" pitchFamily="34" charset="0"/>
              </a:rPr>
              <a:t>La carte conceptuelle de l’exercice de troupeaux</a:t>
            </a:r>
          </a:p>
          <a:p>
            <a:r>
              <a:rPr lang="fr-BE">
                <a:latin typeface="Arial Narrow" pitchFamily="34" charset="0"/>
              </a:rPr>
              <a:t>(master 2)</a:t>
            </a:r>
            <a:endParaRPr lang="fr-FR">
              <a:latin typeface="Arial Narrow" pitchFamily="34" charset="0"/>
            </a:endParaRPr>
          </a:p>
        </p:txBody>
      </p:sp>
      <p:sp>
        <p:nvSpPr>
          <p:cNvPr id="60419" name="Text Box 4"/>
          <p:cNvSpPr txBox="1">
            <a:spLocks noChangeArrowheads="1"/>
          </p:cNvSpPr>
          <p:nvPr/>
        </p:nvSpPr>
        <p:spPr bwMode="auto">
          <a:xfrm>
            <a:off x="323850" y="741363"/>
            <a:ext cx="6553200" cy="466725"/>
          </a:xfrm>
          <a:prstGeom prst="rect">
            <a:avLst/>
          </a:prstGeom>
          <a:solidFill>
            <a:srgbClr val="990000"/>
          </a:solidFill>
          <a:ln w="9525">
            <a:solidFill>
              <a:schemeClr val="tx1"/>
            </a:solidFill>
            <a:miter lim="800000"/>
            <a:headEnd/>
            <a:tailEnd/>
          </a:ln>
        </p:spPr>
        <p:txBody>
          <a:bodyPr>
            <a:spAutoFit/>
          </a:bodyPr>
          <a:lstStyle/>
          <a:p>
            <a:r>
              <a:rPr lang="fr-BE" sz="2400">
                <a:solidFill>
                  <a:schemeClr val="bg1"/>
                </a:solidFill>
                <a:latin typeface="Arial Narrow" pitchFamily="34" charset="0"/>
              </a:rPr>
              <a:t>6. Evènement « création - confortation »</a:t>
            </a:r>
            <a:endParaRPr lang="fr-FR" sz="2400">
              <a:solidFill>
                <a:schemeClr val="bg1"/>
              </a:solidFill>
              <a:latin typeface="Arial Narrow" pitchFamily="34" charset="0"/>
            </a:endParaRPr>
          </a:p>
        </p:txBody>
      </p:sp>
      <p:pic>
        <p:nvPicPr>
          <p:cNvPr id="60420" name="Picture 7" descr="CMAP Facteurs d'infécondité"/>
          <p:cNvPicPr>
            <a:picLocks noChangeAspect="1" noChangeArrowheads="1"/>
          </p:cNvPicPr>
          <p:nvPr/>
        </p:nvPicPr>
        <p:blipFill>
          <a:blip r:embed="rId2" cstate="print"/>
          <a:srcRect/>
          <a:stretch>
            <a:fillRect/>
          </a:stretch>
        </p:blipFill>
        <p:spPr bwMode="auto">
          <a:xfrm>
            <a:off x="468313" y="2276475"/>
            <a:ext cx="3887787" cy="3225800"/>
          </a:xfrm>
          <a:prstGeom prst="rect">
            <a:avLst/>
          </a:prstGeom>
          <a:noFill/>
          <a:ln w="9525">
            <a:noFill/>
            <a:miter lim="800000"/>
            <a:headEnd/>
            <a:tailEnd/>
          </a:ln>
        </p:spPr>
      </p:pic>
      <p:sp>
        <p:nvSpPr>
          <p:cNvPr id="62472" name="Text Box 8"/>
          <p:cNvSpPr txBox="1">
            <a:spLocks noChangeArrowheads="1"/>
          </p:cNvSpPr>
          <p:nvPr/>
        </p:nvSpPr>
        <p:spPr bwMode="auto">
          <a:xfrm>
            <a:off x="4932363" y="1484313"/>
            <a:ext cx="3024187" cy="650875"/>
          </a:xfrm>
          <a:prstGeom prst="rect">
            <a:avLst/>
          </a:prstGeom>
          <a:noFill/>
          <a:ln w="9525">
            <a:solidFill>
              <a:schemeClr val="tx1"/>
            </a:solidFill>
            <a:miter lim="800000"/>
            <a:headEnd/>
            <a:tailEnd/>
          </a:ln>
        </p:spPr>
        <p:txBody>
          <a:bodyPr>
            <a:spAutoFit/>
          </a:bodyPr>
          <a:lstStyle/>
          <a:p>
            <a:r>
              <a:rPr lang="fr-BE">
                <a:latin typeface="Arial Narrow" pitchFamily="34" charset="0"/>
              </a:rPr>
              <a:t>La rédaction de questions QCM </a:t>
            </a:r>
          </a:p>
          <a:p>
            <a:r>
              <a:rPr lang="fr-BE">
                <a:latin typeface="Arial Narrow" pitchFamily="34" charset="0"/>
              </a:rPr>
              <a:t>(master 2 et 3) </a:t>
            </a:r>
            <a:endParaRPr lang="fr-FR">
              <a:latin typeface="Arial Narrow" pitchFamily="34" charset="0"/>
            </a:endParaRPr>
          </a:p>
        </p:txBody>
      </p:sp>
      <p:pic>
        <p:nvPicPr>
          <p:cNvPr id="62473" name="Picture 9"/>
          <p:cNvPicPr>
            <a:picLocks noChangeAspect="1" noChangeArrowheads="1"/>
          </p:cNvPicPr>
          <p:nvPr/>
        </p:nvPicPr>
        <p:blipFill>
          <a:blip r:embed="rId3" cstate="print"/>
          <a:srcRect/>
          <a:stretch>
            <a:fillRect/>
          </a:stretch>
        </p:blipFill>
        <p:spPr bwMode="auto">
          <a:xfrm>
            <a:off x="5795963" y="2781300"/>
            <a:ext cx="2751137" cy="3705225"/>
          </a:xfrm>
          <a:prstGeom prst="rect">
            <a:avLst/>
          </a:prstGeom>
          <a:noFill/>
          <a:ln w="9525">
            <a:solidFill>
              <a:schemeClr val="tx1"/>
            </a:solidFill>
            <a:miter lim="800000"/>
            <a:headEnd/>
            <a:tailEnd/>
          </a:ln>
        </p:spPr>
      </p:pic>
      <p:sp>
        <p:nvSpPr>
          <p:cNvPr id="62474" name="Text Box 10"/>
          <p:cNvSpPr txBox="1">
            <a:spLocks noChangeArrowheads="1"/>
          </p:cNvSpPr>
          <p:nvPr/>
        </p:nvSpPr>
        <p:spPr bwMode="auto">
          <a:xfrm>
            <a:off x="5795963" y="2276475"/>
            <a:ext cx="2663825" cy="376238"/>
          </a:xfrm>
          <a:prstGeom prst="rect">
            <a:avLst/>
          </a:prstGeom>
          <a:noFill/>
          <a:ln w="9525">
            <a:solidFill>
              <a:schemeClr val="tx1"/>
            </a:solidFill>
            <a:miter lim="800000"/>
            <a:headEnd/>
            <a:tailEnd/>
          </a:ln>
        </p:spPr>
        <p:txBody>
          <a:bodyPr>
            <a:spAutoFit/>
          </a:bodyPr>
          <a:lstStyle/>
          <a:p>
            <a:r>
              <a:rPr lang="fr-BE">
                <a:latin typeface="Arial Narrow" pitchFamily="34" charset="0"/>
              </a:rPr>
              <a:t>Le TFE (master 2 et 3)</a:t>
            </a:r>
            <a:endParaRPr lang="fr-FR">
              <a:latin typeface="Arial Narrow" pitchFamily="34" charset="0"/>
            </a:endParaRPr>
          </a:p>
        </p:txBody>
      </p:sp>
      <p:sp>
        <p:nvSpPr>
          <p:cNvPr id="60424" name="Text Box 11"/>
          <p:cNvSpPr txBox="1">
            <a:spLocks noChangeArrowheads="1"/>
          </p:cNvSpPr>
          <p:nvPr/>
        </p:nvSpPr>
        <p:spPr bwMode="auto">
          <a:xfrm>
            <a:off x="468313" y="5949950"/>
            <a:ext cx="4824412" cy="376238"/>
          </a:xfrm>
          <a:prstGeom prst="rect">
            <a:avLst/>
          </a:prstGeom>
          <a:solidFill>
            <a:srgbClr val="FF9999"/>
          </a:solidFill>
          <a:ln w="9525">
            <a:solidFill>
              <a:schemeClr val="tx1"/>
            </a:solidFill>
            <a:miter lim="800000"/>
            <a:headEnd/>
            <a:tailEnd/>
          </a:ln>
        </p:spPr>
        <p:txBody>
          <a:bodyPr>
            <a:spAutoFit/>
          </a:bodyPr>
          <a:lstStyle/>
          <a:p>
            <a:r>
              <a:rPr lang="fr-BE">
                <a:latin typeface="Arial Narrow" pitchFamily="34" charset="0"/>
              </a:rPr>
              <a:t>Opportunité : intensifier le travail collaboratif</a:t>
            </a:r>
            <a:endParaRPr lang="fr-FR">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62474" grpId="0" animBg="1"/>
      <p:bldP spid="6042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251520" y="404813"/>
            <a:ext cx="8568952" cy="2232099"/>
          </a:xfrm>
          <a:solidFill>
            <a:srgbClr val="002060"/>
          </a:solidFill>
          <a:ln>
            <a:solidFill>
              <a:schemeClr val="tx2">
                <a:lumMod val="75000"/>
              </a:schemeClr>
            </a:solidFill>
          </a:ln>
        </p:spPr>
        <p:txBody>
          <a:bodyPr>
            <a:noAutofit/>
          </a:bodyPr>
          <a:lstStyle/>
          <a:p>
            <a:pPr algn="ctr">
              <a:lnSpc>
                <a:spcPct val="130000"/>
              </a:lnSpc>
              <a:defRPr/>
            </a:pPr>
            <a:r>
              <a:rPr lang="fr-FR" altLang="fr-FR" sz="4000" dirty="0" smtClean="0">
                <a:solidFill>
                  <a:schemeClr val="bg1"/>
                </a:solidFill>
                <a:latin typeface="Arial Narrow" panose="020B0606020202030204" pitchFamily="34" charset="0"/>
              </a:rPr>
              <a:t>10. Le </a:t>
            </a:r>
            <a:r>
              <a:rPr lang="fr-FR" altLang="fr-FR" sz="4000" dirty="0">
                <a:solidFill>
                  <a:schemeClr val="bg1"/>
                </a:solidFill>
                <a:latin typeface="Arial Narrow" panose="020B0606020202030204" pitchFamily="34" charset="0"/>
              </a:rPr>
              <a:t>cycle de qualité d’une évaluation</a:t>
            </a:r>
            <a:br>
              <a:rPr lang="fr-FR" altLang="fr-FR" sz="4000" dirty="0">
                <a:solidFill>
                  <a:schemeClr val="bg1"/>
                </a:solidFill>
                <a:latin typeface="Arial Narrow" panose="020B0606020202030204" pitchFamily="34" charset="0"/>
              </a:rPr>
            </a:br>
            <a:r>
              <a:rPr lang="fr-FR" altLang="fr-FR" sz="4000" dirty="0">
                <a:solidFill>
                  <a:schemeClr val="bg1"/>
                </a:solidFill>
                <a:latin typeface="Arial Narrow" panose="020B0606020202030204" pitchFamily="34" charset="0"/>
              </a:rPr>
              <a:t>L’exemple des Questions à Choix Multiples (QCM)</a:t>
            </a:r>
            <a:endParaRPr lang="en-US" sz="4000" dirty="0" smtClean="0">
              <a:solidFill>
                <a:schemeClr val="bg1"/>
              </a:solidFill>
              <a:latin typeface="Arial Narrow" panose="020B0606020202030204" pitchFamily="34" charset="0"/>
            </a:endParaRPr>
          </a:p>
        </p:txBody>
      </p:sp>
      <p:sp>
        <p:nvSpPr>
          <p:cNvPr id="3075" name="Rectangle 24"/>
          <p:cNvSpPr>
            <a:spLocks noChangeArrowheads="1"/>
          </p:cNvSpPr>
          <p:nvPr/>
        </p:nvSpPr>
        <p:spPr bwMode="auto">
          <a:xfrm>
            <a:off x="398463" y="3357563"/>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en-GB" altLang="fr-FR" sz="2400">
                <a:solidFill>
                  <a:schemeClr val="bg1"/>
                </a:solidFill>
              </a:rPr>
              <a:t>Professeur  Ch. Hanzen</a:t>
            </a:r>
            <a:endParaRPr lang="fr-FR" altLang="fr-FR" sz="2400">
              <a:solidFill>
                <a:schemeClr val="bg1"/>
              </a:solidFill>
            </a:endParaRPr>
          </a:p>
          <a:p>
            <a:pPr algn="ctr" eaLnBrk="1" hangingPunct="1">
              <a:spcBef>
                <a:spcPct val="0"/>
              </a:spcBef>
              <a:buFontTx/>
              <a:buNone/>
            </a:pPr>
            <a:r>
              <a:rPr lang="en-GB" altLang="fr-FR" sz="2400">
                <a:solidFill>
                  <a:schemeClr val="bg1"/>
                </a:solidFill>
              </a:rPr>
              <a:t>Université de Liège</a:t>
            </a:r>
            <a:endParaRPr lang="fr-FR" altLang="fr-FR" sz="2400">
              <a:solidFill>
                <a:schemeClr val="bg1"/>
              </a:solidFill>
            </a:endParaRPr>
          </a:p>
          <a:p>
            <a:pPr algn="ctr" eaLnBrk="1" hangingPunct="1">
              <a:spcBef>
                <a:spcPct val="0"/>
              </a:spcBef>
              <a:buFontTx/>
              <a:buNone/>
            </a:pPr>
            <a:r>
              <a:rPr lang="en-GB" altLang="fr-FR" sz="2400">
                <a:solidFill>
                  <a:schemeClr val="bg1"/>
                </a:solidFill>
              </a:rPr>
              <a:t>Faculté de médecine vétérinaire</a:t>
            </a:r>
          </a:p>
          <a:p>
            <a:pPr algn="ctr" eaLnBrk="1" hangingPunct="1">
              <a:spcBef>
                <a:spcPct val="0"/>
              </a:spcBef>
              <a:buFontTx/>
              <a:buNone/>
            </a:pPr>
            <a:r>
              <a:rPr lang="en-GB" altLang="fr-FR" sz="2400">
                <a:solidFill>
                  <a:schemeClr val="bg1"/>
                </a:solidFill>
              </a:rPr>
              <a:t>Service de Thériogenologie des animaux de production </a:t>
            </a:r>
            <a:endParaRPr lang="fr-FR" altLang="fr-FR" sz="2400">
              <a:solidFill>
                <a:schemeClr val="bg1"/>
              </a:solidFill>
            </a:endParaRPr>
          </a:p>
          <a:p>
            <a:pPr algn="ctr" eaLnBrk="1" hangingPunct="1">
              <a:spcBef>
                <a:spcPct val="0"/>
              </a:spcBef>
              <a:buFontTx/>
              <a:buNone/>
            </a:pPr>
            <a:r>
              <a:rPr lang="da-DK" altLang="fr-FR" sz="2400">
                <a:solidFill>
                  <a:schemeClr val="bg1"/>
                </a:solidFill>
              </a:rPr>
              <a:t>B42 Sart Tilman, 4000 Liège</a:t>
            </a:r>
            <a:endParaRPr lang="fr-FR" altLang="fr-FR" sz="2400">
              <a:solidFill>
                <a:schemeClr val="bg1"/>
              </a:solidFill>
            </a:endParaRPr>
          </a:p>
          <a:p>
            <a:pPr algn="ctr" eaLnBrk="1" hangingPunct="1">
              <a:spcBef>
                <a:spcPct val="0"/>
              </a:spcBef>
              <a:buFontTx/>
              <a:buNone/>
            </a:pPr>
            <a:r>
              <a:rPr lang="de-DE" altLang="fr-FR" sz="2400">
                <a:solidFill>
                  <a:schemeClr val="bg1"/>
                </a:solidFill>
              </a:rPr>
              <a:t>E-mail : christian.hanzen@ulg.ac.be  </a:t>
            </a:r>
          </a:p>
          <a:p>
            <a:pPr algn="ctr" eaLnBrk="1" hangingPunct="1">
              <a:spcBef>
                <a:spcPct val="0"/>
              </a:spcBef>
              <a:buFontTx/>
              <a:buNone/>
            </a:pPr>
            <a:r>
              <a:rPr lang="fr-FR" altLang="fr-FR" sz="2400">
                <a:solidFill>
                  <a:schemeClr val="bg1"/>
                </a:solidFill>
              </a:rPr>
              <a:t>Bibliographie : http://orbi.ulg.ac.be/</a:t>
            </a:r>
          </a:p>
          <a:p>
            <a:pPr algn="ctr" eaLnBrk="1" hangingPunct="1">
              <a:spcBef>
                <a:spcPct val="0"/>
              </a:spcBef>
              <a:buFontTx/>
              <a:buNone/>
            </a:pPr>
            <a:r>
              <a:rPr lang="fr-FR" altLang="fr-FR" sz="2400">
                <a:solidFill>
                  <a:schemeClr val="bg1"/>
                </a:solidFill>
              </a:rPr>
              <a:t>Page face book : www.facebook.com/theriogenologie  </a:t>
            </a:r>
          </a:p>
        </p:txBody>
      </p:sp>
    </p:spTree>
    <p:extLst>
      <p:ext uri="{BB962C8B-B14F-4D97-AF65-F5344CB8AC3E}">
        <p14:creationId xmlns:p14="http://schemas.microsoft.com/office/powerpoint/2010/main" val="309869943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65D53B7-9A35-40D7-8F20-336B7DFBC02A}" type="slidenum">
              <a:rPr lang="fr-FR" altLang="fr-FR"/>
              <a:pPr>
                <a:defRPr/>
              </a:pPr>
              <a:t>181</a:t>
            </a:fld>
            <a:endParaRPr lang="fr-FR" altLang="fr-FR"/>
          </a:p>
        </p:txBody>
      </p:sp>
      <p:sp>
        <p:nvSpPr>
          <p:cNvPr id="4099" name="Rectangle 2"/>
          <p:cNvSpPr>
            <a:spLocks noGrp="1" noChangeArrowheads="1"/>
          </p:cNvSpPr>
          <p:nvPr>
            <p:ph type="title"/>
          </p:nvPr>
        </p:nvSpPr>
        <p:spPr>
          <a:xfrm>
            <a:off x="395288" y="333375"/>
            <a:ext cx="7848600" cy="574675"/>
          </a:xfrm>
          <a:solidFill>
            <a:schemeClr val="accent1">
              <a:lumMod val="40000"/>
              <a:lumOff val="60000"/>
            </a:schemeClr>
          </a:solidFill>
          <a:ln>
            <a:solidFill>
              <a:schemeClr val="tx1"/>
            </a:solidFill>
            <a:miter lim="800000"/>
            <a:headEnd/>
            <a:tailEnd/>
          </a:ln>
        </p:spPr>
        <p:txBody>
          <a:bodyPr/>
          <a:lstStyle/>
          <a:p>
            <a:pPr eaLnBrk="1" hangingPunct="1">
              <a:defRPr/>
            </a:pPr>
            <a:r>
              <a:rPr lang="fr-BE" altLang="fr-FR" sz="2600" dirty="0" smtClean="0">
                <a:latin typeface="Arial Narrow" panose="020B0606020202030204" pitchFamily="34" charset="0"/>
              </a:rPr>
              <a:t>Les objectifs potentiels d’une évaluation (parmi d’autres)</a:t>
            </a:r>
            <a:endParaRPr lang="fr-FR" altLang="fr-FR" sz="2600" dirty="0" smtClean="0">
              <a:latin typeface="Arial Narrow" panose="020B0606020202030204" pitchFamily="34" charset="0"/>
            </a:endParaRPr>
          </a:p>
        </p:txBody>
      </p:sp>
      <p:sp>
        <p:nvSpPr>
          <p:cNvPr id="4101" name="Rectangle 3"/>
          <p:cNvSpPr>
            <a:spLocks noGrp="1" noChangeArrowheads="1"/>
          </p:cNvSpPr>
          <p:nvPr>
            <p:ph type="body" idx="1"/>
          </p:nvPr>
        </p:nvSpPr>
        <p:spPr>
          <a:xfrm>
            <a:off x="250825" y="1196975"/>
            <a:ext cx="8569325" cy="5038725"/>
          </a:xfrm>
        </p:spPr>
        <p:txBody>
          <a:bodyPr/>
          <a:lstStyle/>
          <a:p>
            <a:pPr eaLnBrk="1" hangingPunct="1">
              <a:lnSpc>
                <a:spcPct val="90000"/>
              </a:lnSpc>
            </a:pPr>
            <a:r>
              <a:rPr lang="fr-FR" altLang="fr-FR" sz="2200" smtClean="0">
                <a:latin typeface="Arial Narrow" panose="020B0606020202030204" pitchFamily="34" charset="0"/>
              </a:rPr>
              <a:t>Formative : </a:t>
            </a:r>
            <a:r>
              <a:rPr lang="fr-FR" altLang="fr-FR" sz="2200" smtClean="0">
                <a:solidFill>
                  <a:srgbClr val="CC0000"/>
                </a:solidFill>
                <a:latin typeface="Arial Narrow" panose="020B0606020202030204" pitchFamily="34" charset="0"/>
              </a:rPr>
              <a:t>centrée sur l’apprenant</a:t>
            </a:r>
            <a:r>
              <a:rPr lang="fr-FR" altLang="fr-FR" sz="1800" smtClean="0">
                <a:latin typeface="Arial Narrow" panose="020B0606020202030204" pitchFamily="34" charset="0"/>
              </a:rPr>
              <a:t>	</a:t>
            </a:r>
          </a:p>
          <a:p>
            <a:pPr lvl="1" eaLnBrk="1" hangingPunct="1">
              <a:lnSpc>
                <a:spcPct val="90000"/>
              </a:lnSpc>
            </a:pPr>
            <a:r>
              <a:rPr lang="fr-FR" altLang="fr-FR" sz="1800" smtClean="0">
                <a:latin typeface="Arial Narrow" panose="020B0606020202030204" pitchFamily="34" charset="0"/>
              </a:rPr>
              <a:t>Évaluation destinée avant tout à offrir à un apprenant l’occasion de s’exercer à rechercher et récupérer des informations dans sa mémoire et à fournir un feed-back prescriptif (items, classes et/ou questionnaires). 	</a:t>
            </a:r>
          </a:p>
          <a:p>
            <a:pPr lvl="1" eaLnBrk="1" hangingPunct="1">
              <a:lnSpc>
                <a:spcPct val="90000"/>
              </a:lnSpc>
            </a:pPr>
            <a:r>
              <a:rPr lang="fr-FR" altLang="fr-FR" sz="1800" smtClean="0">
                <a:latin typeface="Arial Narrow" panose="020B0606020202030204" pitchFamily="34" charset="0"/>
              </a:rPr>
              <a:t> = tests d’entraînement pour </a:t>
            </a:r>
          </a:p>
          <a:p>
            <a:pPr lvl="2" eaLnBrk="1" hangingPunct="1">
              <a:lnSpc>
                <a:spcPct val="90000"/>
              </a:lnSpc>
            </a:pPr>
            <a:r>
              <a:rPr lang="fr-FR" altLang="fr-FR" sz="1800" smtClean="0">
                <a:latin typeface="Arial Narrow" panose="020B0606020202030204" pitchFamily="34" charset="0"/>
              </a:rPr>
              <a:t>rassurer les apprenants</a:t>
            </a:r>
          </a:p>
          <a:p>
            <a:pPr lvl="2" eaLnBrk="1" hangingPunct="1">
              <a:lnSpc>
                <a:spcPct val="90000"/>
              </a:lnSpc>
            </a:pPr>
            <a:r>
              <a:rPr lang="fr-BE" altLang="fr-FR" sz="1800" smtClean="0">
                <a:latin typeface="Arial Narrow" panose="020B0606020202030204" pitchFamily="34" charset="0"/>
              </a:rPr>
              <a:t>leur faire prendre conscience de leurs acquis ou insuffisances</a:t>
            </a:r>
          </a:p>
          <a:p>
            <a:pPr eaLnBrk="1" hangingPunct="1"/>
            <a:r>
              <a:rPr lang="fr-FR" altLang="fr-FR" sz="2200" smtClean="0">
                <a:latin typeface="Arial Narrow" panose="020B0606020202030204" pitchFamily="34" charset="0"/>
              </a:rPr>
              <a:t>Sommative (Certificative) : </a:t>
            </a:r>
            <a:r>
              <a:rPr lang="fr-FR" altLang="fr-FR" sz="2200" smtClean="0">
                <a:solidFill>
                  <a:srgbClr val="CC0000"/>
                </a:solidFill>
                <a:latin typeface="Arial Narrow" panose="020B0606020202030204" pitchFamily="34" charset="0"/>
              </a:rPr>
              <a:t>centrée sur l’apprenant </a:t>
            </a:r>
            <a:r>
              <a:rPr lang="fr-FR" altLang="fr-FR" sz="1800" smtClean="0">
                <a:latin typeface="Arial Narrow" panose="020B0606020202030204" pitchFamily="34" charset="0"/>
              </a:rPr>
              <a:t>	</a:t>
            </a:r>
          </a:p>
          <a:p>
            <a:pPr lvl="1" eaLnBrk="1" hangingPunct="1">
              <a:lnSpc>
                <a:spcPct val="110000"/>
              </a:lnSpc>
            </a:pPr>
            <a:r>
              <a:rPr lang="fr-FR" altLang="fr-FR" sz="1800" smtClean="0">
                <a:latin typeface="Arial Narrow" panose="020B0606020202030204" pitchFamily="34" charset="0"/>
              </a:rPr>
              <a:t>Évaluation, généralement quantitative, dont l’objectif principal consiste à remettre une note définitive et/ou à juger les progrès accomplis par le participant. Si cette évaluation atteste que le participant a satisfait à une norme établie indiquant qu’il possède des connaissances spécialisées, une « certification » peut être remise. </a:t>
            </a:r>
          </a:p>
          <a:p>
            <a:pPr eaLnBrk="1" hangingPunct="1"/>
            <a:r>
              <a:rPr lang="fr-FR" altLang="fr-FR" sz="2200" smtClean="0">
                <a:latin typeface="Arial Narrow" panose="020B0606020202030204" pitchFamily="34" charset="0"/>
              </a:rPr>
              <a:t>Évaluation des réactions (Questionnaire de satisfaction) : </a:t>
            </a:r>
            <a:r>
              <a:rPr lang="fr-FR" altLang="fr-FR" sz="2200" smtClean="0">
                <a:solidFill>
                  <a:srgbClr val="CC0000"/>
                </a:solidFill>
                <a:latin typeface="Arial Narrow" panose="020B0606020202030204" pitchFamily="34" charset="0"/>
              </a:rPr>
              <a:t>centrée sur l’enseignant</a:t>
            </a:r>
            <a:r>
              <a:rPr lang="fr-FR" altLang="fr-FR" sz="1800" smtClean="0">
                <a:latin typeface="Arial Narrow" panose="020B0606020202030204" pitchFamily="34" charset="0"/>
              </a:rPr>
              <a:t>	</a:t>
            </a:r>
          </a:p>
          <a:p>
            <a:pPr lvl="1" eaLnBrk="1" hangingPunct="1"/>
            <a:r>
              <a:rPr lang="fr-FR" altLang="fr-FR" sz="1800" smtClean="0">
                <a:latin typeface="Arial Narrow" panose="020B0606020202030204" pitchFamily="34" charset="0"/>
              </a:rPr>
              <a:t>Évaluation permettant de déterminer le degré de satisfaction d’un apprentissage ou d’une épreuve. Elles sont réalisées à la fin d’un apprentissage ou d’une certification. </a:t>
            </a:r>
          </a:p>
        </p:txBody>
      </p:sp>
    </p:spTree>
    <p:extLst>
      <p:ext uri="{BB962C8B-B14F-4D97-AF65-F5344CB8AC3E}">
        <p14:creationId xmlns:p14="http://schemas.microsoft.com/office/powerpoint/2010/main" val="91709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0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0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0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B095144-F44A-4E5C-AF98-5A2E504D02E2}" type="slidenum">
              <a:rPr lang="fr-FR" altLang="fr-FR"/>
              <a:pPr>
                <a:defRPr/>
              </a:pPr>
              <a:t>182</a:t>
            </a:fld>
            <a:endParaRPr lang="fr-FR" altLang="fr-FR"/>
          </a:p>
        </p:txBody>
      </p:sp>
      <p:sp>
        <p:nvSpPr>
          <p:cNvPr id="5123" name="Rectangle 4"/>
          <p:cNvSpPr>
            <a:spLocks noGrp="1" noChangeArrowheads="1"/>
          </p:cNvSpPr>
          <p:nvPr>
            <p:ph type="title"/>
          </p:nvPr>
        </p:nvSpPr>
        <p:spPr>
          <a:xfrm>
            <a:off x="395288" y="333375"/>
            <a:ext cx="7921625" cy="719138"/>
          </a:xfrm>
          <a:solidFill>
            <a:schemeClr val="accent1">
              <a:lumMod val="40000"/>
              <a:lumOff val="60000"/>
            </a:schemeClr>
          </a:solidFill>
          <a:ln>
            <a:solidFill>
              <a:schemeClr val="tx1"/>
            </a:solidFill>
            <a:miter lim="800000"/>
            <a:headEnd/>
            <a:tailEnd/>
          </a:ln>
        </p:spPr>
        <p:txBody>
          <a:bodyPr/>
          <a:lstStyle/>
          <a:p>
            <a:pPr eaLnBrk="1" hangingPunct="1">
              <a:defRPr/>
            </a:pPr>
            <a:r>
              <a:rPr lang="fr-FR" altLang="fr-FR" sz="2600" dirty="0" smtClean="0">
                <a:latin typeface="Arial Narrow" panose="020B0606020202030204" pitchFamily="34" charset="0"/>
              </a:rPr>
              <a:t>Le cycle de qualité d’une évaluation</a:t>
            </a:r>
          </a:p>
        </p:txBody>
      </p:sp>
      <p:sp>
        <p:nvSpPr>
          <p:cNvPr id="5124" name="Rectangle 5"/>
          <p:cNvSpPr>
            <a:spLocks noGrp="1" noChangeArrowheads="1"/>
          </p:cNvSpPr>
          <p:nvPr>
            <p:ph type="body" idx="1"/>
          </p:nvPr>
        </p:nvSpPr>
        <p:spPr/>
        <p:txBody>
          <a:bodyPr/>
          <a:lstStyle/>
          <a:p>
            <a:pPr eaLnBrk="1" hangingPunct="1"/>
            <a:r>
              <a:rPr lang="fr-FR" altLang="fr-FR" sz="2200" smtClean="0">
                <a:latin typeface="Arial Narrow" panose="020B0606020202030204" pitchFamily="34" charset="0"/>
              </a:rPr>
              <a:t>Recommandations de la norme internationale ISO 9004-2 </a:t>
            </a:r>
            <a:r>
              <a:rPr lang="fr-FR" altLang="fr-FR" sz="1600" smtClean="0">
                <a:latin typeface="Arial Narrow" panose="020B0606020202030204" pitchFamily="34" charset="0"/>
              </a:rPr>
              <a:t>(</a:t>
            </a:r>
            <a:r>
              <a:rPr lang="fr-FR" altLang="fr-FR" sz="1600" i="1" smtClean="0">
                <a:latin typeface="Arial Narrow" panose="020B0606020202030204" pitchFamily="34" charset="0"/>
              </a:rPr>
              <a:t>Gestion de la qualité et éléments de système qualité – Partie 2 : Lignes directrices pour les services</a:t>
            </a:r>
            <a:r>
              <a:rPr lang="fr-FR" altLang="fr-FR" sz="1600" smtClean="0">
                <a:latin typeface="Arial Narrow" panose="020B0606020202030204" pitchFamily="34" charset="0"/>
              </a:rPr>
              <a:t>, Organisation internationale de normalisation, Case postale 56, CH-1211 Genève 20, Suisse. Numéro de référence : ISO 9004-2 :1991(F). Première édition, 1991-08-01, corrigée et réimprimée 1993-05-01).</a:t>
            </a:r>
          </a:p>
          <a:p>
            <a:pPr eaLnBrk="1" hangingPunct="1"/>
            <a:r>
              <a:rPr lang="fr-FR" altLang="fr-FR" sz="2200" smtClean="0">
                <a:latin typeface="Arial Narrow" panose="020B0606020202030204" pitchFamily="34" charset="0"/>
              </a:rPr>
              <a:t>Trois aspects </a:t>
            </a:r>
          </a:p>
          <a:p>
            <a:pPr lvl="1" eaLnBrk="1" hangingPunct="1"/>
            <a:r>
              <a:rPr lang="fr-FR" altLang="fr-FR" sz="2000" smtClean="0">
                <a:latin typeface="Arial Narrow" panose="020B0606020202030204" pitchFamily="34" charset="0"/>
              </a:rPr>
              <a:t>Réponse aux besoins des parties prenantes de l’évaluation </a:t>
            </a:r>
          </a:p>
          <a:p>
            <a:pPr lvl="2" eaLnBrk="1" hangingPunct="1"/>
            <a:r>
              <a:rPr lang="fr-FR" altLang="fr-FR" sz="1800" smtClean="0">
                <a:latin typeface="Arial Narrow" panose="020B0606020202030204" pitchFamily="34" charset="0"/>
              </a:rPr>
              <a:t>Évalués</a:t>
            </a:r>
          </a:p>
          <a:p>
            <a:pPr lvl="2" eaLnBrk="1" hangingPunct="1"/>
            <a:r>
              <a:rPr lang="fr-FR" altLang="fr-FR" sz="1800" smtClean="0">
                <a:latin typeface="Arial Narrow" panose="020B0606020202030204" pitchFamily="34" charset="0"/>
              </a:rPr>
              <a:t>Evaluateurs</a:t>
            </a:r>
          </a:p>
          <a:p>
            <a:pPr lvl="2" eaLnBrk="1" hangingPunct="1"/>
            <a:r>
              <a:rPr lang="fr-FR" altLang="fr-FR" sz="1800" smtClean="0">
                <a:latin typeface="Arial Narrow" panose="020B0606020202030204" pitchFamily="34" charset="0"/>
              </a:rPr>
              <a:t>Employeurs, famille, société</a:t>
            </a:r>
          </a:p>
          <a:p>
            <a:pPr lvl="1" eaLnBrk="1" hangingPunct="1"/>
            <a:r>
              <a:rPr lang="fr-FR" altLang="fr-FR" sz="2000" smtClean="0">
                <a:latin typeface="Arial Narrow" panose="020B0606020202030204" pitchFamily="34" charset="0"/>
              </a:rPr>
              <a:t>Respecter les critères de qualité d’une évaluation à savoir validité, fidélité, sensibilité, diagnosticité, équité, practicabilité, communicabilité, authenticité, impact pédagogique, acceptabilité</a:t>
            </a:r>
          </a:p>
          <a:p>
            <a:pPr lvl="1" eaLnBrk="1" hangingPunct="1"/>
            <a:r>
              <a:rPr lang="fr-FR" altLang="fr-FR" sz="2000" smtClean="0">
                <a:latin typeface="Arial Narrow" panose="020B0606020202030204" pitchFamily="34" charset="0"/>
              </a:rPr>
              <a:t>Etre élaboré dans le respect d’un modèle d’action docimologique (Gilles et Leclercq 1995, Gilles 2002). </a:t>
            </a:r>
          </a:p>
          <a:p>
            <a:pPr lvl="1" eaLnBrk="1" hangingPunct="1"/>
            <a:endParaRPr lang="fr-FR" altLang="fr-FR" sz="2000" smtClean="0">
              <a:latin typeface="Arial Narrow" panose="020B0606020202030204" pitchFamily="34" charset="0"/>
            </a:endParaRPr>
          </a:p>
          <a:p>
            <a:pPr eaLnBrk="1" hangingPunct="1">
              <a:spcBef>
                <a:spcPct val="0"/>
              </a:spcBef>
              <a:buFontTx/>
              <a:buNone/>
            </a:pPr>
            <a:endParaRPr lang="fr-FR" altLang="fr-FR" sz="2200" smtClean="0">
              <a:latin typeface="Arial Narrow" panose="020B0606020202030204" pitchFamily="34" charset="0"/>
            </a:endParaRPr>
          </a:p>
        </p:txBody>
      </p:sp>
    </p:spTree>
    <p:extLst>
      <p:ext uri="{BB962C8B-B14F-4D97-AF65-F5344CB8AC3E}">
        <p14:creationId xmlns:p14="http://schemas.microsoft.com/office/powerpoint/2010/main" val="426255867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p:txBody>
          <a:bodyPr/>
          <a:lstStyle/>
          <a:p>
            <a:pPr>
              <a:defRPr/>
            </a:pPr>
            <a:fld id="{17283E86-5EA5-47B9-8FE4-A61B0BA5205E}" type="slidenum">
              <a:rPr lang="fr-FR" altLang="fr-FR"/>
              <a:pPr>
                <a:defRPr/>
              </a:pPr>
              <a:t>183</a:t>
            </a:fld>
            <a:endParaRPr lang="fr-FR" altLang="fr-FR"/>
          </a:p>
        </p:txBody>
      </p:sp>
      <p:sp>
        <p:nvSpPr>
          <p:cNvPr id="6148" name="Rectangle 4"/>
          <p:cNvSpPr>
            <a:spLocks noGrp="1" noChangeArrowheads="1"/>
          </p:cNvSpPr>
          <p:nvPr>
            <p:ph type="title"/>
          </p:nvPr>
        </p:nvSpPr>
        <p:spPr>
          <a:xfrm>
            <a:off x="755650" y="2205038"/>
            <a:ext cx="8064500" cy="1152525"/>
          </a:xfrm>
          <a:solidFill>
            <a:schemeClr val="accent1">
              <a:lumMod val="40000"/>
              <a:lumOff val="60000"/>
            </a:schemeClr>
          </a:solidFill>
          <a:ln>
            <a:solidFill>
              <a:schemeClr val="tx1"/>
            </a:solidFill>
          </a:ln>
        </p:spPr>
        <p:txBody>
          <a:bodyPr/>
          <a:lstStyle/>
          <a:p>
            <a:pPr eaLnBrk="1" hangingPunct="1">
              <a:defRPr/>
            </a:pPr>
            <a:r>
              <a:rPr lang="fr-FR" altLang="fr-FR" sz="4800" dirty="0" smtClean="0">
                <a:latin typeface="Arial Narrow" panose="020B0606020202030204" pitchFamily="34" charset="0"/>
              </a:rPr>
              <a:t>Critères de qualité d’un test</a:t>
            </a:r>
          </a:p>
        </p:txBody>
      </p:sp>
    </p:spTree>
    <p:extLst>
      <p:ext uri="{BB962C8B-B14F-4D97-AF65-F5344CB8AC3E}">
        <p14:creationId xmlns:p14="http://schemas.microsoft.com/office/powerpoint/2010/main" val="225382303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885870AE-D448-42CF-9DD1-04403F7A719E}" type="slidenum">
              <a:rPr lang="fr-FR" altLang="fr-FR"/>
              <a:pPr>
                <a:defRPr/>
              </a:pPr>
              <a:t>184</a:t>
            </a:fld>
            <a:endParaRPr lang="fr-FR" altLang="fr-FR"/>
          </a:p>
        </p:txBody>
      </p:sp>
      <p:sp>
        <p:nvSpPr>
          <p:cNvPr id="7171" name="Text Box 2"/>
          <p:cNvSpPr txBox="1">
            <a:spLocks noChangeArrowheads="1"/>
          </p:cNvSpPr>
          <p:nvPr/>
        </p:nvSpPr>
        <p:spPr bwMode="auto">
          <a:xfrm>
            <a:off x="2676525" y="692150"/>
            <a:ext cx="3816350" cy="4402138"/>
          </a:xfrm>
          <a:prstGeom prst="rect">
            <a:avLst/>
          </a:prstGeom>
          <a:solidFill>
            <a:srgbClr val="C00000"/>
          </a:solidFill>
          <a:ln w="9525">
            <a:solidFill>
              <a:srgbClr val="000000"/>
            </a:solidFill>
            <a:miter lim="800000"/>
            <a:headEnd/>
            <a:tailEnd/>
          </a:ln>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FR" altLang="fr-FR" sz="2800">
                <a:solidFill>
                  <a:schemeClr val="bg1"/>
                </a:solidFill>
              </a:rPr>
              <a:t>Validité</a:t>
            </a:r>
          </a:p>
          <a:p>
            <a:pPr algn="ctr" eaLnBrk="1" hangingPunct="1">
              <a:spcBef>
                <a:spcPct val="0"/>
              </a:spcBef>
              <a:buFontTx/>
              <a:buNone/>
            </a:pPr>
            <a:r>
              <a:rPr lang="fr-FR" altLang="fr-FR" sz="2800">
                <a:solidFill>
                  <a:schemeClr val="bg1"/>
                </a:solidFill>
              </a:rPr>
              <a:t>Fidélité </a:t>
            </a:r>
            <a:br>
              <a:rPr lang="fr-FR" altLang="fr-FR" sz="2800">
                <a:solidFill>
                  <a:schemeClr val="bg1"/>
                </a:solidFill>
              </a:rPr>
            </a:br>
            <a:r>
              <a:rPr lang="fr-FR" altLang="fr-FR" sz="2800">
                <a:solidFill>
                  <a:schemeClr val="bg1"/>
                </a:solidFill>
              </a:rPr>
              <a:t>Sensibilité</a:t>
            </a:r>
          </a:p>
          <a:p>
            <a:pPr algn="ctr" eaLnBrk="1" hangingPunct="1">
              <a:spcBef>
                <a:spcPct val="0"/>
              </a:spcBef>
              <a:buFontTx/>
              <a:buNone/>
            </a:pPr>
            <a:r>
              <a:rPr lang="fr-FR" altLang="fr-FR" sz="2800">
                <a:solidFill>
                  <a:schemeClr val="bg1"/>
                </a:solidFill>
              </a:rPr>
              <a:t>Diagnosticité </a:t>
            </a:r>
          </a:p>
          <a:p>
            <a:pPr algn="ctr" eaLnBrk="1" hangingPunct="1">
              <a:spcBef>
                <a:spcPct val="0"/>
              </a:spcBef>
              <a:buFontTx/>
              <a:buNone/>
            </a:pPr>
            <a:r>
              <a:rPr lang="fr-FR" altLang="fr-FR" sz="2800">
                <a:solidFill>
                  <a:schemeClr val="bg1"/>
                </a:solidFill>
              </a:rPr>
              <a:t>Equité </a:t>
            </a:r>
          </a:p>
          <a:p>
            <a:pPr algn="ctr" eaLnBrk="1" hangingPunct="1">
              <a:spcBef>
                <a:spcPct val="0"/>
              </a:spcBef>
              <a:buFontTx/>
              <a:buNone/>
            </a:pPr>
            <a:r>
              <a:rPr lang="fr-FR" altLang="fr-FR" sz="2800">
                <a:solidFill>
                  <a:schemeClr val="bg1"/>
                </a:solidFill>
              </a:rPr>
              <a:t>Practicabilité </a:t>
            </a:r>
          </a:p>
          <a:p>
            <a:pPr algn="ctr" eaLnBrk="1" hangingPunct="1">
              <a:spcBef>
                <a:spcPct val="0"/>
              </a:spcBef>
              <a:buFontTx/>
              <a:buNone/>
            </a:pPr>
            <a:r>
              <a:rPr lang="fr-FR" altLang="fr-FR" sz="2800">
                <a:solidFill>
                  <a:schemeClr val="bg1"/>
                </a:solidFill>
              </a:rPr>
              <a:t>Communicabilité</a:t>
            </a:r>
          </a:p>
          <a:p>
            <a:pPr algn="ctr" eaLnBrk="1" hangingPunct="1">
              <a:spcBef>
                <a:spcPct val="0"/>
              </a:spcBef>
              <a:buFontTx/>
              <a:buNone/>
            </a:pPr>
            <a:r>
              <a:rPr lang="fr-FR" altLang="fr-FR" sz="2800">
                <a:solidFill>
                  <a:schemeClr val="bg1"/>
                </a:solidFill>
              </a:rPr>
              <a:t>Authenticité</a:t>
            </a:r>
          </a:p>
          <a:p>
            <a:pPr algn="ctr" eaLnBrk="1" hangingPunct="1">
              <a:spcBef>
                <a:spcPct val="0"/>
              </a:spcBef>
              <a:buFontTx/>
              <a:buNone/>
            </a:pPr>
            <a:r>
              <a:rPr lang="fr-FR" altLang="fr-FR" sz="2800">
                <a:solidFill>
                  <a:schemeClr val="bg1"/>
                </a:solidFill>
              </a:rPr>
              <a:t>Impact pédagogique </a:t>
            </a:r>
          </a:p>
          <a:p>
            <a:pPr algn="ctr" eaLnBrk="1" hangingPunct="1">
              <a:spcBef>
                <a:spcPct val="0"/>
              </a:spcBef>
              <a:buFontTx/>
              <a:buNone/>
            </a:pPr>
            <a:r>
              <a:rPr lang="fr-FR" altLang="fr-FR" sz="2800">
                <a:solidFill>
                  <a:schemeClr val="bg1"/>
                </a:solidFill>
              </a:rPr>
              <a:t>Acceptabilité</a:t>
            </a:r>
          </a:p>
        </p:txBody>
      </p:sp>
      <p:sp>
        <p:nvSpPr>
          <p:cNvPr id="7173" name="Text Box 3"/>
          <p:cNvSpPr txBox="1">
            <a:spLocks noChangeArrowheads="1"/>
          </p:cNvSpPr>
          <p:nvPr/>
        </p:nvSpPr>
        <p:spPr bwMode="auto">
          <a:xfrm>
            <a:off x="1619250" y="5949950"/>
            <a:ext cx="5754688" cy="396875"/>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defRPr/>
            </a:pPr>
            <a:r>
              <a:rPr lang="fr-FR" altLang="fr-FR" sz="2000" dirty="0" smtClean="0">
                <a:solidFill>
                  <a:srgbClr val="002060"/>
                </a:solidFill>
              </a:rPr>
              <a:t>Gilles et Leclercq 1995, Gilles 1998, 2002, Gilles et al. 2005</a:t>
            </a:r>
            <a:r>
              <a:rPr lang="fr-FR" altLang="fr-FR" sz="2000" dirty="0" smtClean="0">
                <a:solidFill>
                  <a:srgbClr val="CC0000"/>
                </a:solidFill>
              </a:rPr>
              <a:t>.</a:t>
            </a:r>
          </a:p>
        </p:txBody>
      </p:sp>
    </p:spTree>
    <p:extLst>
      <p:ext uri="{BB962C8B-B14F-4D97-AF65-F5344CB8AC3E}">
        <p14:creationId xmlns:p14="http://schemas.microsoft.com/office/powerpoint/2010/main" val="406874774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F3C8346-C775-4E1C-A2E6-DA96FB4021C4}" type="slidenum">
              <a:rPr lang="fr-FR" altLang="fr-FR"/>
              <a:pPr>
                <a:defRPr/>
              </a:pPr>
              <a:t>185</a:t>
            </a:fld>
            <a:endParaRPr lang="fr-FR" altLang="fr-FR"/>
          </a:p>
        </p:txBody>
      </p:sp>
      <p:sp>
        <p:nvSpPr>
          <p:cNvPr id="8196" name="Rectangle 2"/>
          <p:cNvSpPr>
            <a:spLocks noGrp="1" noChangeArrowheads="1"/>
          </p:cNvSpPr>
          <p:nvPr>
            <p:ph type="title"/>
          </p:nvPr>
        </p:nvSpPr>
        <p:spPr>
          <a:xfrm>
            <a:off x="395288" y="333375"/>
            <a:ext cx="1728787" cy="719138"/>
          </a:xfrm>
          <a:solidFill>
            <a:srgbClr val="C00000"/>
          </a:solidFill>
          <a:ln>
            <a:solidFill>
              <a:schemeClr val="tx1"/>
            </a:solidFill>
            <a:miter lim="800000"/>
            <a:headEnd/>
            <a:tailEnd/>
          </a:ln>
        </p:spPr>
        <p:txBody>
          <a:bodyPr/>
          <a:lstStyle/>
          <a:p>
            <a:pPr eaLnBrk="1" hangingPunct="1">
              <a:defRPr/>
            </a:pPr>
            <a:r>
              <a:rPr lang="fr-FR" altLang="fr-FR" dirty="0" smtClean="0">
                <a:solidFill>
                  <a:schemeClr val="bg1"/>
                </a:solidFill>
                <a:latin typeface="Arial Narrow" panose="020B0606020202030204" pitchFamily="34" charset="0"/>
              </a:rPr>
              <a:t>Validité</a:t>
            </a:r>
          </a:p>
        </p:txBody>
      </p:sp>
      <p:sp>
        <p:nvSpPr>
          <p:cNvPr id="2" name="Rectangle 3"/>
          <p:cNvSpPr>
            <a:spLocks noGrp="1" noChangeArrowheads="1"/>
          </p:cNvSpPr>
          <p:nvPr>
            <p:ph type="body" idx="1"/>
          </p:nvPr>
        </p:nvSpPr>
        <p:spPr>
          <a:xfrm>
            <a:off x="395288" y="1125538"/>
            <a:ext cx="8424862" cy="4970462"/>
          </a:xfrm>
        </p:spPr>
        <p:txBody>
          <a:bodyPr/>
          <a:lstStyle/>
          <a:p>
            <a:pPr eaLnBrk="1" hangingPunct="1">
              <a:buFont typeface="Arial Narrow" pitchFamily="34" charset="0"/>
              <a:buNone/>
            </a:pPr>
            <a:endParaRPr lang="fr-BE" altLang="fr-FR" sz="2600" dirty="0" smtClean="0">
              <a:latin typeface="Arial Narrow" panose="020B0606020202030204" pitchFamily="34" charset="0"/>
            </a:endParaRPr>
          </a:p>
          <a:p>
            <a:pPr eaLnBrk="1" hangingPunct="1"/>
            <a:r>
              <a:rPr lang="fr-BE" altLang="fr-FR" sz="2600" dirty="0" smtClean="0">
                <a:latin typeface="Arial Narrow" panose="020B0606020202030204" pitchFamily="34" charset="0"/>
              </a:rPr>
              <a:t>adéquation et pertinence des décisions faites à partir des résultats d'un test</a:t>
            </a:r>
            <a:r>
              <a:rPr lang="fr-FR" altLang="fr-FR" sz="2600" dirty="0" smtClean="0">
                <a:latin typeface="Arial Narrow" panose="020B0606020202030204" pitchFamily="34" charset="0"/>
              </a:rPr>
              <a:t> davantage que le simple fait que le test mesure bien ce qu’il prétend mesurer.  </a:t>
            </a:r>
          </a:p>
          <a:p>
            <a:pPr eaLnBrk="1" hangingPunct="1"/>
            <a:r>
              <a:rPr lang="fr-FR" altLang="fr-FR" sz="2600" dirty="0" smtClean="0">
                <a:latin typeface="Arial Narrow" panose="020B0606020202030204" pitchFamily="34" charset="0"/>
              </a:rPr>
              <a:t>La validité concerne chaque question prise individuellement mais également le test dans son ensemble : c’est la notion de </a:t>
            </a:r>
            <a:r>
              <a:rPr lang="fr-FR" altLang="fr-FR" sz="2600" i="1" dirty="0" smtClean="0">
                <a:latin typeface="Arial Narrow" panose="020B0606020202030204" pitchFamily="34" charset="0"/>
              </a:rPr>
              <a:t>validité de contenu</a:t>
            </a:r>
            <a:r>
              <a:rPr lang="fr-FR" altLang="fr-FR" sz="2600" dirty="0" smtClean="0">
                <a:latin typeface="Arial Narrow" panose="020B0606020202030204" pitchFamily="34" charset="0"/>
              </a:rPr>
              <a:t> ( la composition du test doit refléter le plus fidèlement possible le contenu d’un cours, d’un programme, d’une pratique…)</a:t>
            </a:r>
          </a:p>
          <a:p>
            <a:pPr eaLnBrk="1" hangingPunct="1"/>
            <a:r>
              <a:rPr lang="fr-FR" altLang="fr-FR" sz="2600" u="sng" dirty="0" smtClean="0">
                <a:latin typeface="Arial Narrow" panose="020B0606020202030204" pitchFamily="34" charset="0"/>
              </a:rPr>
              <a:t>Outil</a:t>
            </a:r>
            <a:r>
              <a:rPr lang="fr-FR" altLang="fr-FR" sz="2600" dirty="0" smtClean="0">
                <a:latin typeface="Arial Narrow" panose="020B0606020202030204" pitchFamily="34" charset="0"/>
              </a:rPr>
              <a:t> : la table de spécification pour préciser ce que l’on veut mesurer et l’importance relative à ce que l’on veut mesurer.</a:t>
            </a:r>
            <a:endParaRPr lang="fr-BE" altLang="fr-FR" sz="2600" dirty="0" smtClean="0">
              <a:latin typeface="Arial Narrow" panose="020B0606020202030204" pitchFamily="34" charset="0"/>
            </a:endParaRPr>
          </a:p>
        </p:txBody>
      </p:sp>
    </p:spTree>
    <p:extLst>
      <p:ext uri="{BB962C8B-B14F-4D97-AF65-F5344CB8AC3E}">
        <p14:creationId xmlns:p14="http://schemas.microsoft.com/office/powerpoint/2010/main" val="74300687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F23F759C-3572-420B-80B3-26F2589F09E4}" type="slidenum">
              <a:rPr lang="fr-FR" altLang="fr-FR"/>
              <a:pPr>
                <a:defRPr/>
              </a:pPr>
              <a:t>186</a:t>
            </a:fld>
            <a:endParaRPr lang="fr-FR" altLang="fr-FR"/>
          </a:p>
        </p:txBody>
      </p:sp>
      <p:sp>
        <p:nvSpPr>
          <p:cNvPr id="9220" name="Rectangle 2"/>
          <p:cNvSpPr>
            <a:spLocks noGrp="1" noChangeArrowheads="1"/>
          </p:cNvSpPr>
          <p:nvPr>
            <p:ph type="title"/>
          </p:nvPr>
        </p:nvSpPr>
        <p:spPr>
          <a:xfrm>
            <a:off x="395288" y="333375"/>
            <a:ext cx="4176712" cy="719138"/>
          </a:xfrm>
          <a:solidFill>
            <a:srgbClr val="C00000"/>
          </a:solidFill>
          <a:ln>
            <a:solidFill>
              <a:schemeClr val="accent6">
                <a:lumMod val="50000"/>
              </a:schemeClr>
            </a:solidFill>
            <a:miter lim="800000"/>
            <a:headEnd/>
            <a:tailEnd/>
          </a:ln>
        </p:spPr>
        <p:txBody>
          <a:bodyPr/>
          <a:lstStyle/>
          <a:p>
            <a:pPr eaLnBrk="1" hangingPunct="1">
              <a:defRPr/>
            </a:pPr>
            <a:r>
              <a:rPr lang="fr-FR" altLang="fr-FR" dirty="0" smtClean="0">
                <a:solidFill>
                  <a:schemeClr val="bg1"/>
                </a:solidFill>
                <a:latin typeface="Arial Narrow" panose="020B0606020202030204" pitchFamily="34" charset="0"/>
              </a:rPr>
              <a:t>Fidélité (fiabilité)</a:t>
            </a:r>
          </a:p>
        </p:txBody>
      </p:sp>
      <p:sp>
        <p:nvSpPr>
          <p:cNvPr id="9221" name="Rectangle 3"/>
          <p:cNvSpPr>
            <a:spLocks noGrp="1" noChangeArrowheads="1"/>
          </p:cNvSpPr>
          <p:nvPr>
            <p:ph type="body" idx="1"/>
          </p:nvPr>
        </p:nvSpPr>
        <p:spPr>
          <a:xfrm>
            <a:off x="250825" y="1341438"/>
            <a:ext cx="8424863" cy="5114925"/>
          </a:xfrm>
        </p:spPr>
        <p:txBody>
          <a:bodyPr/>
          <a:lstStyle/>
          <a:p>
            <a:pPr indent="12700" eaLnBrk="1" hangingPunct="1">
              <a:buFont typeface="Arial Narrow" pitchFamily="34" charset="0"/>
              <a:buNone/>
            </a:pPr>
            <a:r>
              <a:rPr lang="fr-FR" altLang="fr-FR" sz="2200" smtClean="0">
                <a:latin typeface="Arial Narrow" panose="020B0606020202030204" pitchFamily="34" charset="0"/>
              </a:rPr>
              <a:t>= capacité du test à donner avec constance un même résultat pour un candidat lorsqu’il est utilisé à différentes occasions ou avec des formats différents par un même évaluateur (concordance intra juges) ou par des évaluateurs différents (concordance inter juges).</a:t>
            </a:r>
          </a:p>
          <a:p>
            <a:pPr indent="12700" eaLnBrk="1" hangingPunct="1">
              <a:buFont typeface="Arial Narrow" pitchFamily="34" charset="0"/>
              <a:buNone/>
            </a:pPr>
            <a:r>
              <a:rPr lang="fr-FR" altLang="fr-FR" sz="2200" smtClean="0">
                <a:latin typeface="Arial Narrow" panose="020B0606020202030204" pitchFamily="34" charset="0"/>
              </a:rPr>
              <a:t>- biais d’évaluation tels que l’inconstance d’un même évaluateur (1) et la discordance entre évaluateurs (2).</a:t>
            </a:r>
          </a:p>
          <a:p>
            <a:pPr indent="12700" eaLnBrk="1" hangingPunct="1">
              <a:buFont typeface="Arial Narrow" pitchFamily="34" charset="0"/>
              <a:buNone/>
            </a:pPr>
            <a:endParaRPr lang="fr-FR" altLang="fr-FR" sz="2200" smtClean="0">
              <a:latin typeface="Arial Narrow" panose="020B0606020202030204" pitchFamily="34" charset="0"/>
            </a:endParaRPr>
          </a:p>
          <a:p>
            <a:pPr indent="12700" eaLnBrk="1" hangingPunct="1">
              <a:buFont typeface="Arial Narrow" pitchFamily="34" charset="0"/>
              <a:buNone/>
            </a:pPr>
            <a:r>
              <a:rPr lang="fr-FR" altLang="fr-FR" sz="1800" smtClean="0">
                <a:solidFill>
                  <a:srgbClr val="000099"/>
                </a:solidFill>
                <a:latin typeface="Arial Narrow" panose="020B0606020202030204" pitchFamily="34" charset="0"/>
              </a:rPr>
              <a:t>(1) Par exemple </a:t>
            </a:r>
            <a:r>
              <a:rPr lang="fr-FR" altLang="fr-FR" sz="1800" i="1" smtClean="0">
                <a:solidFill>
                  <a:srgbClr val="000099"/>
                </a:solidFill>
                <a:latin typeface="Arial Narrow" panose="020B0606020202030204" pitchFamily="34" charset="0"/>
              </a:rPr>
              <a:t>l’effet d’ancrage </a:t>
            </a:r>
            <a:r>
              <a:rPr lang="fr-FR" altLang="fr-FR" sz="1800" smtClean="0">
                <a:solidFill>
                  <a:srgbClr val="000099"/>
                </a:solidFill>
                <a:latin typeface="Arial Narrow" panose="020B0606020202030204" pitchFamily="34" charset="0"/>
              </a:rPr>
              <a:t>observé par Bonniol (1972) lors de la correction de travaux de valeur moyenne parmi lesquels il introduit des ancres (copies de valeur soit excellente, soit médiocre) et qui provoquent un effet de contraste sur les travaux suivants.</a:t>
            </a:r>
          </a:p>
          <a:p>
            <a:pPr indent="12700" eaLnBrk="1" hangingPunct="1">
              <a:buFont typeface="Arial Narrow" pitchFamily="34" charset="0"/>
              <a:buNone/>
            </a:pPr>
            <a:r>
              <a:rPr lang="fr-FR" altLang="fr-FR" sz="1800" smtClean="0">
                <a:solidFill>
                  <a:srgbClr val="000099"/>
                </a:solidFill>
                <a:latin typeface="Arial Narrow" panose="020B0606020202030204" pitchFamily="34" charset="0"/>
              </a:rPr>
              <a:t>(2) Cette dernière est illustrée, entre autres, par Agazzi (1967) qui observe à l’occasion de la correction des copies d’un baccalauréat par 6 correcteurs, 70 % des compositions françaises qui sont tantôt admises par les uns et tantôt refusées par les autres. Pieron &amp; al. (1962) estiment qu’il faudrait 16 correcteurs pour stabiliser les notes en physique, 78 correcteurs en composition française et 127 en dissertation philosophique...</a:t>
            </a:r>
            <a:endParaRPr lang="fr-FR" altLang="fr-FR" sz="180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330560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CD04334-215C-45E1-8D88-0BE3952D4146}" type="slidenum">
              <a:rPr lang="fr-FR" altLang="fr-FR"/>
              <a:pPr>
                <a:defRPr/>
              </a:pPr>
              <a:t>187</a:t>
            </a:fld>
            <a:endParaRPr lang="fr-FR" altLang="fr-FR"/>
          </a:p>
        </p:txBody>
      </p:sp>
      <p:sp>
        <p:nvSpPr>
          <p:cNvPr id="10244" name="Rectangle 2"/>
          <p:cNvSpPr>
            <a:spLocks noGrp="1" noChangeArrowheads="1"/>
          </p:cNvSpPr>
          <p:nvPr>
            <p:ph type="title"/>
          </p:nvPr>
        </p:nvSpPr>
        <p:spPr>
          <a:xfrm>
            <a:off x="395288" y="333375"/>
            <a:ext cx="18732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600" dirty="0" smtClean="0">
                <a:solidFill>
                  <a:schemeClr val="bg1"/>
                </a:solidFill>
                <a:latin typeface="Arial Narrow" panose="020B0606020202030204" pitchFamily="34" charset="0"/>
              </a:rPr>
              <a:t>Sensibilité</a:t>
            </a:r>
          </a:p>
        </p:txBody>
      </p:sp>
      <p:sp>
        <p:nvSpPr>
          <p:cNvPr id="10245" name="Rectangle 3"/>
          <p:cNvSpPr>
            <a:spLocks noGrp="1" noChangeArrowheads="1"/>
          </p:cNvSpPr>
          <p:nvPr>
            <p:ph type="body" idx="1"/>
          </p:nvPr>
        </p:nvSpPr>
        <p:spPr>
          <a:xfrm>
            <a:off x="395288" y="1052513"/>
            <a:ext cx="8424862" cy="4754562"/>
          </a:xfrm>
        </p:spPr>
        <p:txBody>
          <a:bodyPr/>
          <a:lstStyle/>
          <a:p>
            <a:pPr eaLnBrk="1" hangingPunct="1">
              <a:lnSpc>
                <a:spcPct val="90000"/>
              </a:lnSpc>
            </a:pPr>
            <a:endParaRPr lang="fr-BE" altLang="fr-FR" sz="2200" dirty="0" smtClean="0">
              <a:latin typeface="Arial Narrow" panose="020B0606020202030204" pitchFamily="34" charset="0"/>
            </a:endParaRPr>
          </a:p>
          <a:p>
            <a:pPr eaLnBrk="1" hangingPunct="1">
              <a:lnSpc>
                <a:spcPct val="90000"/>
              </a:lnSpc>
            </a:pPr>
            <a:r>
              <a:rPr lang="fr-FR" altLang="fr-FR" sz="2200" dirty="0" smtClean="0">
                <a:latin typeface="Arial Narrow" panose="020B0606020202030204" pitchFamily="34" charset="0"/>
              </a:rPr>
              <a:t>la mesure doit être précise et doit refléter des phénomènes subtils </a:t>
            </a:r>
          </a:p>
          <a:p>
            <a:pPr eaLnBrk="1" hangingPunct="1">
              <a:lnSpc>
                <a:spcPct val="90000"/>
              </a:lnSpc>
            </a:pPr>
            <a:r>
              <a:rPr lang="fr-FR" altLang="fr-FR" sz="2200" dirty="0" smtClean="0">
                <a:latin typeface="Arial Narrow" panose="020B0606020202030204" pitchFamily="34" charset="0"/>
              </a:rPr>
              <a:t>Le recours aux degrés de certitude permet aux étudiants d’exprimer leur doute </a:t>
            </a:r>
          </a:p>
          <a:p>
            <a:pPr eaLnBrk="1" hangingPunct="1">
              <a:lnSpc>
                <a:spcPct val="90000"/>
              </a:lnSpc>
            </a:pPr>
            <a:r>
              <a:rPr lang="fr-FR" altLang="fr-FR" sz="2200" dirty="0" smtClean="0">
                <a:latin typeface="Arial Narrow" panose="020B0606020202030204" pitchFamily="34" charset="0"/>
              </a:rPr>
              <a:t>On peut ainsi distinguer </a:t>
            </a:r>
          </a:p>
          <a:p>
            <a:pPr lvl="1" eaLnBrk="1" hangingPunct="1">
              <a:lnSpc>
                <a:spcPct val="90000"/>
              </a:lnSpc>
            </a:pPr>
            <a:r>
              <a:rPr lang="fr-FR" altLang="fr-FR" sz="2000" dirty="0" smtClean="0">
                <a:latin typeface="Arial Narrow" panose="020B0606020202030204" pitchFamily="34" charset="0"/>
              </a:rPr>
              <a:t>La méconnaissance erronée : réponse incorrecte et certitude élevée, </a:t>
            </a:r>
          </a:p>
          <a:p>
            <a:pPr lvl="1" eaLnBrk="1" hangingPunct="1">
              <a:lnSpc>
                <a:spcPct val="90000"/>
              </a:lnSpc>
            </a:pPr>
            <a:r>
              <a:rPr lang="fr-FR" altLang="fr-FR" sz="2000" dirty="0" smtClean="0">
                <a:latin typeface="Arial Narrow" panose="020B0606020202030204" pitchFamily="34" charset="0"/>
              </a:rPr>
              <a:t>La confusion : réponse incorrecte et certitude moyenne</a:t>
            </a:r>
          </a:p>
          <a:p>
            <a:pPr lvl="1" eaLnBrk="1" hangingPunct="1">
              <a:lnSpc>
                <a:spcPct val="90000"/>
              </a:lnSpc>
            </a:pPr>
            <a:r>
              <a:rPr lang="fr-FR" altLang="fr-FR" sz="2000" dirty="0" smtClean="0">
                <a:latin typeface="Arial Narrow" panose="020B0606020202030204" pitchFamily="34" charset="0"/>
              </a:rPr>
              <a:t>La méconnaissance reconnue : réponse incorrecte et certitude faible</a:t>
            </a:r>
          </a:p>
          <a:p>
            <a:pPr lvl="1" eaLnBrk="1" hangingPunct="1">
              <a:lnSpc>
                <a:spcPct val="90000"/>
              </a:lnSpc>
            </a:pPr>
            <a:r>
              <a:rPr lang="fr-FR" altLang="fr-FR" sz="2000" dirty="0" smtClean="0">
                <a:latin typeface="Arial Narrow" panose="020B0606020202030204" pitchFamily="34" charset="0"/>
              </a:rPr>
              <a:t>L’ignorance : réponse correcte et certitude zéro</a:t>
            </a:r>
          </a:p>
          <a:p>
            <a:pPr lvl="1" eaLnBrk="1" hangingPunct="1">
              <a:lnSpc>
                <a:spcPct val="90000"/>
              </a:lnSpc>
            </a:pPr>
            <a:r>
              <a:rPr lang="fr-FR" altLang="fr-FR" sz="2000" dirty="0" smtClean="0">
                <a:latin typeface="Arial Narrow" panose="020B0606020202030204" pitchFamily="34" charset="0"/>
              </a:rPr>
              <a:t>La connaissance douteuse : réponse correcte et certitude faible </a:t>
            </a:r>
          </a:p>
          <a:p>
            <a:pPr lvl="1" eaLnBrk="1" hangingPunct="1">
              <a:lnSpc>
                <a:spcPct val="90000"/>
              </a:lnSpc>
            </a:pPr>
            <a:r>
              <a:rPr lang="fr-FR" altLang="fr-FR" sz="2000" dirty="0" smtClean="0">
                <a:latin typeface="Arial Narrow" panose="020B0606020202030204" pitchFamily="34" charset="0"/>
              </a:rPr>
              <a:t>La connaissance partielle : réponse correcte et certitude moyenne </a:t>
            </a:r>
          </a:p>
          <a:p>
            <a:pPr lvl="1" eaLnBrk="1" hangingPunct="1">
              <a:lnSpc>
                <a:spcPct val="90000"/>
              </a:lnSpc>
            </a:pPr>
            <a:r>
              <a:rPr lang="fr-FR" altLang="fr-FR" sz="2000" dirty="0" smtClean="0">
                <a:latin typeface="Arial Narrow" panose="020B0606020202030204" pitchFamily="34" charset="0"/>
              </a:rPr>
              <a:t>La connaissance parfaite : réponse correcte et certitude élevée.</a:t>
            </a:r>
          </a:p>
          <a:p>
            <a:pPr eaLnBrk="1" hangingPunct="1">
              <a:lnSpc>
                <a:spcPct val="90000"/>
              </a:lnSpc>
              <a:buFont typeface="Arial Narrow" pitchFamily="34" charset="0"/>
              <a:buNone/>
            </a:pPr>
            <a:r>
              <a:rPr lang="fr-FR" altLang="fr-FR" sz="2200" dirty="0" smtClean="0">
                <a:latin typeface="Arial Narrow" panose="020B0606020202030204" pitchFamily="34" charset="0"/>
              </a:rPr>
              <a:t>			</a:t>
            </a:r>
            <a:r>
              <a:rPr lang="fr-FR" altLang="fr-FR" sz="2000" dirty="0" smtClean="0">
                <a:latin typeface="Arial Narrow" panose="020B0606020202030204" pitchFamily="34" charset="0"/>
              </a:rPr>
              <a:t>In Jans &amp; Leclercq 1999, in </a:t>
            </a:r>
            <a:r>
              <a:rPr lang="fr-FR" altLang="fr-FR" sz="2000" dirty="0" err="1" smtClean="0">
                <a:latin typeface="Arial Narrow" panose="020B0606020202030204" pitchFamily="34" charset="0"/>
              </a:rPr>
              <a:t>Depover</a:t>
            </a:r>
            <a:r>
              <a:rPr lang="fr-FR" altLang="fr-FR" sz="2000" dirty="0" smtClean="0">
                <a:latin typeface="Arial Narrow" panose="020B0606020202030204" pitchFamily="34" charset="0"/>
              </a:rPr>
              <a:t> &amp; Noël, </a:t>
            </a:r>
            <a:r>
              <a:rPr lang="fr-FR" altLang="fr-FR" sz="2000" dirty="0" err="1" smtClean="0">
                <a:latin typeface="Arial Narrow" panose="020B0606020202030204" pitchFamily="34" charset="0"/>
              </a:rPr>
              <a:t>Eds</a:t>
            </a:r>
            <a:r>
              <a:rPr lang="fr-FR" altLang="fr-FR" sz="2000" dirty="0" smtClean="0">
                <a:latin typeface="Arial Narrow" panose="020B0606020202030204" pitchFamily="34" charset="0"/>
              </a:rPr>
              <a:t>., p. 307</a:t>
            </a:r>
          </a:p>
          <a:p>
            <a:pPr lvl="1" eaLnBrk="1" hangingPunct="1">
              <a:lnSpc>
                <a:spcPct val="90000"/>
              </a:lnSpc>
              <a:buFont typeface="Wingdings" pitchFamily="2" charset="2"/>
              <a:buNone/>
            </a:pPr>
            <a:endParaRPr lang="fr-FR" altLang="fr-FR" sz="2000" dirty="0" smtClean="0">
              <a:latin typeface="Arial Narrow" panose="020B0606020202030204" pitchFamily="34" charset="0"/>
            </a:endParaRPr>
          </a:p>
          <a:p>
            <a:pPr eaLnBrk="1" hangingPunct="1">
              <a:lnSpc>
                <a:spcPct val="90000"/>
              </a:lnSpc>
            </a:pPr>
            <a:endParaRPr lang="fr-FR" altLang="fr-FR" sz="2200" dirty="0" smtClean="0">
              <a:latin typeface="Arial Narrow" panose="020B0606020202030204" pitchFamily="34" charset="0"/>
            </a:endParaRPr>
          </a:p>
        </p:txBody>
      </p:sp>
    </p:spTree>
    <p:extLst>
      <p:ext uri="{BB962C8B-B14F-4D97-AF65-F5344CB8AC3E}">
        <p14:creationId xmlns:p14="http://schemas.microsoft.com/office/powerpoint/2010/main" val="1237543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46BEC662-7D53-4EB4-ABA5-7D7BD2101B18}" type="slidenum">
              <a:rPr lang="fr-FR" altLang="fr-FR"/>
              <a:pPr>
                <a:defRPr/>
              </a:pPr>
              <a:t>188</a:t>
            </a:fld>
            <a:endParaRPr lang="fr-FR" altLang="fr-FR"/>
          </a:p>
        </p:txBody>
      </p:sp>
      <p:sp>
        <p:nvSpPr>
          <p:cNvPr id="11268" name="Rectangle 2"/>
          <p:cNvSpPr>
            <a:spLocks noGrp="1" noChangeArrowheads="1"/>
          </p:cNvSpPr>
          <p:nvPr>
            <p:ph type="title"/>
          </p:nvPr>
        </p:nvSpPr>
        <p:spPr>
          <a:xfrm>
            <a:off x="395288" y="333375"/>
            <a:ext cx="23050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800" smtClean="0">
                <a:solidFill>
                  <a:schemeClr val="bg1"/>
                </a:solidFill>
                <a:latin typeface="Arial Narrow" panose="020B0606020202030204" pitchFamily="34" charset="0"/>
              </a:rPr>
              <a:t>Diagnosticité</a:t>
            </a:r>
          </a:p>
        </p:txBody>
      </p:sp>
      <p:sp>
        <p:nvSpPr>
          <p:cNvPr id="2" name="Rectangle 3"/>
          <p:cNvSpPr>
            <a:spLocks noGrp="1" noChangeArrowheads="1"/>
          </p:cNvSpPr>
          <p:nvPr>
            <p:ph type="body" idx="1"/>
          </p:nvPr>
        </p:nvSpPr>
        <p:spPr/>
        <p:txBody>
          <a:bodyPr/>
          <a:lstStyle/>
          <a:p>
            <a:pPr eaLnBrk="1" hangingPunct="1"/>
            <a:endParaRPr lang="fr-FR" altLang="fr-FR" sz="2600" dirty="0" smtClean="0">
              <a:latin typeface="Arial Narrow" panose="020B0606020202030204" pitchFamily="34" charset="0"/>
            </a:endParaRPr>
          </a:p>
          <a:p>
            <a:pPr lvl="1" eaLnBrk="1" hangingPunct="1">
              <a:buFont typeface="Wingdings" pitchFamily="2" charset="2"/>
              <a:buNone/>
            </a:pPr>
            <a:endParaRPr lang="fr-FR" altLang="fr-FR" sz="2600" dirty="0" smtClean="0">
              <a:latin typeface="Arial Narrow" panose="020B0606020202030204" pitchFamily="34" charset="0"/>
            </a:endParaRPr>
          </a:p>
          <a:p>
            <a:pPr eaLnBrk="1" hangingPunct="1"/>
            <a:r>
              <a:rPr lang="fr-FR" altLang="fr-FR" sz="2600" dirty="0" smtClean="0">
                <a:latin typeface="Arial Narrow" panose="020B0606020202030204" pitchFamily="34" charset="0"/>
              </a:rPr>
              <a:t>les résultats doivent permettre le diagnostic précis des difficultés d’apprentissage (</a:t>
            </a:r>
            <a:r>
              <a:rPr lang="fr-BE" altLang="fr-FR" sz="2600" dirty="0" smtClean="0">
                <a:latin typeface="Arial Narrow" panose="020B0606020202030204" pitchFamily="34" charset="0"/>
              </a:rPr>
              <a:t>et </a:t>
            </a:r>
            <a:r>
              <a:rPr lang="fr-FR" altLang="fr-FR" sz="2600" dirty="0" smtClean="0">
                <a:latin typeface="Arial Narrow" panose="020B0606020202030204" pitchFamily="34" charset="0"/>
              </a:rPr>
              <a:t>idéalement de leurs causes), des processus maîtrisés, de ceux qui ne le sont pas </a:t>
            </a:r>
          </a:p>
          <a:p>
            <a:pPr eaLnBrk="1" hangingPunct="1"/>
            <a:r>
              <a:rPr lang="fr-BE" altLang="fr-FR" sz="2600" dirty="0" smtClean="0">
                <a:latin typeface="Arial Narrow" panose="020B0606020202030204" pitchFamily="34" charset="0"/>
              </a:rPr>
              <a:t>Le recours aux DC permet de </a:t>
            </a:r>
            <a:r>
              <a:rPr lang="fr-BE" altLang="fr-FR" sz="2600" dirty="0" err="1" smtClean="0">
                <a:latin typeface="Arial Narrow" panose="020B0606020202030204" pitchFamily="34" charset="0"/>
              </a:rPr>
              <a:t>diagnosti</a:t>
            </a:r>
            <a:r>
              <a:rPr lang="fr-FR" altLang="fr-FR" sz="2600" dirty="0" err="1" smtClean="0">
                <a:latin typeface="Arial Narrow" panose="020B0606020202030204" pitchFamily="34" charset="0"/>
              </a:rPr>
              <a:t>quer</a:t>
            </a:r>
            <a:r>
              <a:rPr lang="fr-FR" altLang="fr-FR" sz="2600" dirty="0" smtClean="0">
                <a:latin typeface="Arial Narrow" panose="020B0606020202030204" pitchFamily="34" charset="0"/>
              </a:rPr>
              <a:t> la métacognition de l’étudiant.</a:t>
            </a:r>
          </a:p>
          <a:p>
            <a:pPr eaLnBrk="1" hangingPunct="1"/>
            <a:endParaRPr lang="fr-FR" altLang="fr-FR" sz="2600" dirty="0" smtClean="0">
              <a:latin typeface="Arial Narrow" panose="020B0606020202030204" pitchFamily="34" charset="0"/>
            </a:endParaRPr>
          </a:p>
        </p:txBody>
      </p:sp>
    </p:spTree>
    <p:extLst>
      <p:ext uri="{BB962C8B-B14F-4D97-AF65-F5344CB8AC3E}">
        <p14:creationId xmlns:p14="http://schemas.microsoft.com/office/powerpoint/2010/main" val="60650473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3DCC786B-214A-469C-9DE9-326F636D097D}" type="slidenum">
              <a:rPr lang="fr-FR" altLang="fr-FR"/>
              <a:pPr>
                <a:defRPr/>
              </a:pPr>
              <a:t>189</a:t>
            </a:fld>
            <a:endParaRPr lang="fr-FR" altLang="fr-FR"/>
          </a:p>
        </p:txBody>
      </p:sp>
      <p:sp>
        <p:nvSpPr>
          <p:cNvPr id="12292" name="Rectangle 2"/>
          <p:cNvSpPr>
            <a:spLocks noGrp="1" noChangeArrowheads="1"/>
          </p:cNvSpPr>
          <p:nvPr>
            <p:ph type="title"/>
          </p:nvPr>
        </p:nvSpPr>
        <p:spPr>
          <a:xfrm>
            <a:off x="395288" y="333375"/>
            <a:ext cx="3384550" cy="719138"/>
          </a:xfrm>
          <a:solidFill>
            <a:srgbClr val="C00000"/>
          </a:solidFill>
          <a:ln>
            <a:solidFill>
              <a:schemeClr val="accent6">
                <a:lumMod val="50000"/>
              </a:schemeClr>
            </a:solidFill>
            <a:miter lim="800000"/>
            <a:headEnd/>
            <a:tailEnd/>
          </a:ln>
        </p:spPr>
        <p:txBody>
          <a:bodyPr/>
          <a:lstStyle/>
          <a:p>
            <a:pPr eaLnBrk="1" hangingPunct="1">
              <a:defRPr/>
            </a:pPr>
            <a:r>
              <a:rPr lang="fr-FR" altLang="fr-FR" sz="2600" smtClean="0">
                <a:solidFill>
                  <a:schemeClr val="bg1"/>
                </a:solidFill>
                <a:latin typeface="Arial Narrow" panose="020B0606020202030204" pitchFamily="34" charset="0"/>
              </a:rPr>
              <a:t>Equité et practicabilité</a:t>
            </a:r>
          </a:p>
        </p:txBody>
      </p:sp>
      <p:sp>
        <p:nvSpPr>
          <p:cNvPr id="2" name="Rectangle 3"/>
          <p:cNvSpPr>
            <a:spLocks noGrp="1" noChangeArrowheads="1"/>
          </p:cNvSpPr>
          <p:nvPr>
            <p:ph type="body" idx="1"/>
          </p:nvPr>
        </p:nvSpPr>
        <p:spPr/>
        <p:txBody>
          <a:bodyPr/>
          <a:lstStyle/>
          <a:p>
            <a:pPr eaLnBrk="1" hangingPunct="1"/>
            <a:r>
              <a:rPr lang="fr-FR" altLang="fr-FR" sz="2400" dirty="0" smtClean="0">
                <a:latin typeface="Arial Narrow" panose="020B0606020202030204" pitchFamily="34" charset="0"/>
              </a:rPr>
              <a:t>Equité : </a:t>
            </a:r>
            <a:endParaRPr lang="fr-BE" altLang="fr-FR" sz="2400" dirty="0" smtClean="0">
              <a:latin typeface="Arial Narrow" panose="020B0606020202030204" pitchFamily="34" charset="0"/>
            </a:endParaRPr>
          </a:p>
          <a:p>
            <a:pPr lvl="1" eaLnBrk="1" hangingPunct="1"/>
            <a:r>
              <a:rPr lang="fr-FR" altLang="fr-FR" sz="2400" dirty="0" smtClean="0">
                <a:latin typeface="Arial Narrow" panose="020B0606020202030204" pitchFamily="34" charset="0"/>
              </a:rPr>
              <a:t>tous les étudiants doivent être traités de façon juste, </a:t>
            </a:r>
          </a:p>
          <a:p>
            <a:pPr lvl="1" eaLnBrk="1" hangingPunct="1"/>
            <a:r>
              <a:rPr lang="fr-FR" altLang="fr-FR" sz="2400" dirty="0" smtClean="0">
                <a:latin typeface="Arial Narrow" panose="020B0606020202030204" pitchFamily="34" charset="0"/>
              </a:rPr>
              <a:t>en principe de la même façon (standardisation)</a:t>
            </a:r>
          </a:p>
          <a:p>
            <a:pPr lvl="1" eaLnBrk="1" hangingPunct="1">
              <a:buFont typeface="Wingdings" pitchFamily="2" charset="2"/>
              <a:buNone/>
            </a:pPr>
            <a:endParaRPr lang="fr-FR" altLang="fr-FR" sz="2400" dirty="0" smtClean="0">
              <a:latin typeface="Arial Narrow" panose="020B0606020202030204" pitchFamily="34" charset="0"/>
            </a:endParaRPr>
          </a:p>
          <a:p>
            <a:pPr eaLnBrk="1" hangingPunct="1"/>
            <a:r>
              <a:rPr lang="fr-FR" altLang="fr-FR" sz="2400" dirty="0" smtClean="0">
                <a:latin typeface="Arial Narrow" panose="020B0606020202030204" pitchFamily="34" charset="0"/>
              </a:rPr>
              <a:t>La « praticabilité » (faisabilité): </a:t>
            </a:r>
          </a:p>
          <a:p>
            <a:pPr lvl="1" eaLnBrk="1" hangingPunct="1"/>
            <a:r>
              <a:rPr lang="fr-FR" altLang="fr-FR" sz="2400" dirty="0" smtClean="0">
                <a:latin typeface="Arial Narrow" panose="020B0606020202030204" pitchFamily="34" charset="0"/>
              </a:rPr>
              <a:t>la réalisation des évaluations doit être faisable endéans des délais raisonnables et à l’aide des ressources en personnel et en matériel disponibles et proportionnées à l’importance relative des enjeux</a:t>
            </a:r>
          </a:p>
          <a:p>
            <a:pPr lvl="1" eaLnBrk="1" hangingPunct="1"/>
            <a:r>
              <a:rPr lang="fr-FR" altLang="fr-FR" sz="2400" dirty="0" smtClean="0">
                <a:latin typeface="Arial Narrow" panose="020B0606020202030204" pitchFamily="34" charset="0"/>
              </a:rPr>
              <a:t>diverses études ont révélé que 95 pour cent des étudiants terminent un examen dans les délais impartis si ces derniers s’avèrent raisonnables.  </a:t>
            </a:r>
          </a:p>
          <a:p>
            <a:pPr eaLnBrk="1" hangingPunct="1"/>
            <a:endParaRPr lang="fr-FR" altLang="fr-FR" sz="2400" dirty="0" smtClean="0">
              <a:latin typeface="Arial Narrow" panose="020B0606020202030204" pitchFamily="34" charset="0"/>
            </a:endParaRPr>
          </a:p>
        </p:txBody>
      </p:sp>
    </p:spTree>
    <p:extLst>
      <p:ext uri="{BB962C8B-B14F-4D97-AF65-F5344CB8AC3E}">
        <p14:creationId xmlns:p14="http://schemas.microsoft.com/office/powerpoint/2010/main" val="2532480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61442" name="Text Box 3"/>
          <p:cNvSpPr txBox="1">
            <a:spLocks noChangeArrowheads="1"/>
          </p:cNvSpPr>
          <p:nvPr/>
        </p:nvSpPr>
        <p:spPr bwMode="auto">
          <a:xfrm>
            <a:off x="395288" y="1484313"/>
            <a:ext cx="7129462" cy="376237"/>
          </a:xfrm>
          <a:prstGeom prst="rect">
            <a:avLst/>
          </a:prstGeom>
          <a:noFill/>
          <a:ln w="9525">
            <a:solidFill>
              <a:schemeClr val="tx1"/>
            </a:solidFill>
            <a:miter lim="800000"/>
            <a:headEnd/>
            <a:tailEnd/>
          </a:ln>
        </p:spPr>
        <p:txBody>
          <a:bodyPr>
            <a:spAutoFit/>
          </a:bodyPr>
          <a:lstStyle/>
          <a:p>
            <a:r>
              <a:rPr lang="fr-BE">
                <a:latin typeface="Arial Narrow" pitchFamily="34" charset="0"/>
              </a:rPr>
              <a:t>Le recours aux degrés de certitude pour les évaluations formatives et certificatives </a:t>
            </a:r>
            <a:endParaRPr lang="fr-FR">
              <a:latin typeface="Arial Narrow" pitchFamily="34" charset="0"/>
            </a:endParaRPr>
          </a:p>
        </p:txBody>
      </p:sp>
      <p:sp>
        <p:nvSpPr>
          <p:cNvPr id="61443" name="Text Box 4"/>
          <p:cNvSpPr txBox="1">
            <a:spLocks noChangeArrowheads="1"/>
          </p:cNvSpPr>
          <p:nvPr/>
        </p:nvSpPr>
        <p:spPr bwMode="auto">
          <a:xfrm>
            <a:off x="323850" y="741363"/>
            <a:ext cx="6553200" cy="466725"/>
          </a:xfrm>
          <a:prstGeom prst="rect">
            <a:avLst/>
          </a:prstGeom>
          <a:solidFill>
            <a:srgbClr val="990000"/>
          </a:solidFill>
          <a:ln w="9525">
            <a:solidFill>
              <a:schemeClr val="tx1"/>
            </a:solidFill>
            <a:miter lim="800000"/>
            <a:headEnd/>
            <a:tailEnd/>
          </a:ln>
        </p:spPr>
        <p:txBody>
          <a:bodyPr>
            <a:spAutoFit/>
          </a:bodyPr>
          <a:lstStyle/>
          <a:p>
            <a:r>
              <a:rPr lang="fr-BE" sz="2400">
                <a:solidFill>
                  <a:schemeClr val="bg1"/>
                </a:solidFill>
                <a:latin typeface="Arial Narrow" pitchFamily="34" charset="0"/>
              </a:rPr>
              <a:t>7. Evènement « métacognition - coréflexion »</a:t>
            </a:r>
            <a:endParaRPr lang="fr-FR" sz="2400">
              <a:solidFill>
                <a:schemeClr val="bg1"/>
              </a:solidFill>
              <a:latin typeface="Arial Narrow" pitchFamily="34" charset="0"/>
            </a:endParaRPr>
          </a:p>
        </p:txBody>
      </p:sp>
      <p:sp>
        <p:nvSpPr>
          <p:cNvPr id="63497" name="Text Box 9"/>
          <p:cNvSpPr txBox="1">
            <a:spLocks noChangeArrowheads="1"/>
          </p:cNvSpPr>
          <p:nvPr/>
        </p:nvSpPr>
        <p:spPr bwMode="auto">
          <a:xfrm>
            <a:off x="395288" y="3357563"/>
            <a:ext cx="7632700" cy="925512"/>
          </a:xfrm>
          <a:prstGeom prst="rect">
            <a:avLst/>
          </a:prstGeom>
          <a:solidFill>
            <a:srgbClr val="FF9999"/>
          </a:solidFill>
          <a:ln w="9525">
            <a:solidFill>
              <a:schemeClr val="tx1"/>
            </a:solidFill>
            <a:miter lim="800000"/>
            <a:headEnd/>
            <a:tailEnd/>
          </a:ln>
        </p:spPr>
        <p:txBody>
          <a:bodyPr>
            <a:spAutoFit/>
          </a:bodyPr>
          <a:lstStyle/>
          <a:p>
            <a:r>
              <a:rPr lang="fr-BE" u="sng">
                <a:latin typeface="Arial Narrow" pitchFamily="34" charset="0"/>
              </a:rPr>
              <a:t>Opportunités</a:t>
            </a:r>
            <a:r>
              <a:rPr lang="fr-BE">
                <a:latin typeface="Arial Narrow" pitchFamily="34" charset="0"/>
              </a:rPr>
              <a:t> </a:t>
            </a:r>
          </a:p>
          <a:p>
            <a:r>
              <a:rPr lang="fr-BE">
                <a:latin typeface="Arial Narrow" pitchFamily="34" charset="0"/>
              </a:rPr>
              <a:t>- Sensibiliser les étudiants au portfolio en lieu et place du TFE</a:t>
            </a:r>
          </a:p>
          <a:p>
            <a:r>
              <a:rPr lang="fr-BE">
                <a:latin typeface="Arial Narrow" pitchFamily="34" charset="0"/>
              </a:rPr>
              <a:t>- Du caselog pour les stages des étudiants en master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41BF119-30D1-441F-94D0-5C5A6D450B75}" type="slidenum">
              <a:rPr lang="fr-FR" altLang="fr-FR"/>
              <a:pPr>
                <a:defRPr/>
              </a:pPr>
              <a:t>190</a:t>
            </a:fld>
            <a:endParaRPr lang="fr-FR" altLang="fr-FR"/>
          </a:p>
        </p:txBody>
      </p:sp>
      <p:sp>
        <p:nvSpPr>
          <p:cNvPr id="13316" name="Rectangle 2"/>
          <p:cNvSpPr>
            <a:spLocks noGrp="1" noChangeArrowheads="1"/>
          </p:cNvSpPr>
          <p:nvPr>
            <p:ph type="title"/>
          </p:nvPr>
        </p:nvSpPr>
        <p:spPr>
          <a:xfrm>
            <a:off x="395288" y="333375"/>
            <a:ext cx="8424862" cy="647700"/>
          </a:xfrm>
          <a:solidFill>
            <a:srgbClr val="C00000"/>
          </a:solidFill>
          <a:ln>
            <a:solidFill>
              <a:schemeClr val="accent6">
                <a:lumMod val="50000"/>
              </a:schemeClr>
            </a:solidFill>
            <a:miter lim="800000"/>
            <a:headEnd/>
            <a:tailEnd/>
          </a:ln>
        </p:spPr>
        <p:txBody>
          <a:bodyPr/>
          <a:lstStyle/>
          <a:p>
            <a:pPr eaLnBrk="1" hangingPunct="1">
              <a:defRPr/>
            </a:pPr>
            <a:r>
              <a:rPr lang="fr-FR" altLang="fr-FR" sz="2600" smtClean="0">
                <a:solidFill>
                  <a:schemeClr val="bg1"/>
                </a:solidFill>
              </a:rPr>
              <a:t>Communicabilité, authenticité, impact pédagogique et acceptabilité</a:t>
            </a:r>
          </a:p>
        </p:txBody>
      </p:sp>
      <p:sp>
        <p:nvSpPr>
          <p:cNvPr id="2" name="Rectangle 3"/>
          <p:cNvSpPr>
            <a:spLocks noGrp="1" noChangeArrowheads="1"/>
          </p:cNvSpPr>
          <p:nvPr>
            <p:ph type="body" idx="1"/>
          </p:nvPr>
        </p:nvSpPr>
        <p:spPr>
          <a:xfrm>
            <a:off x="395288" y="1125538"/>
            <a:ext cx="8424862" cy="5183187"/>
          </a:xfrm>
        </p:spPr>
        <p:txBody>
          <a:bodyPr/>
          <a:lstStyle/>
          <a:p>
            <a:pPr eaLnBrk="1" hangingPunct="1"/>
            <a:r>
              <a:rPr lang="fr-FR" altLang="fr-FR" sz="2200" dirty="0" smtClean="0"/>
              <a:t>Communicabilité</a:t>
            </a:r>
            <a:endParaRPr lang="fr-BE" altLang="fr-FR" sz="2200" dirty="0" smtClean="0"/>
          </a:p>
          <a:p>
            <a:pPr lvl="1" eaLnBrk="1" hangingPunct="1"/>
            <a:r>
              <a:rPr lang="fr-FR" altLang="fr-FR" sz="2000" dirty="0" smtClean="0"/>
              <a:t>les informations non confidentielles relatives au déroulement du processus doivent être communiquées et comprises par les partenaires (enseignants, étudiants) engagés dans la réalisation des épreuves (notion de consignes).</a:t>
            </a:r>
          </a:p>
          <a:p>
            <a:pPr eaLnBrk="1" hangingPunct="1"/>
            <a:r>
              <a:rPr lang="fr-FR" altLang="fr-FR" sz="2200" dirty="0" smtClean="0"/>
              <a:t>A</a:t>
            </a:r>
            <a:r>
              <a:rPr lang="fr-BE" altLang="fr-FR" sz="2200" dirty="0" err="1" smtClean="0"/>
              <a:t>uthenticité</a:t>
            </a:r>
            <a:endParaRPr lang="fr-FR" altLang="fr-FR" sz="2200" dirty="0" smtClean="0"/>
          </a:p>
          <a:p>
            <a:pPr lvl="1" eaLnBrk="1" hangingPunct="1"/>
            <a:r>
              <a:rPr lang="fr-BE" altLang="fr-FR" sz="2000" dirty="0" smtClean="0"/>
              <a:t>les questions doivent être en rapport avec des </a:t>
            </a:r>
            <a:r>
              <a:rPr lang="fr-BE" altLang="fr-FR" sz="2000" u="sng" dirty="0" smtClean="0"/>
              <a:t>situations qui ont du sens</a:t>
            </a:r>
            <a:r>
              <a:rPr lang="fr-BE" altLang="fr-FR" sz="2000" dirty="0" smtClean="0"/>
              <a:t> pour les étudiants, pertinentes par rapport au monde réel</a:t>
            </a:r>
            <a:r>
              <a:rPr lang="fr-FR" altLang="fr-FR" sz="2000" dirty="0" smtClean="0"/>
              <a:t> </a:t>
            </a:r>
            <a:r>
              <a:rPr lang="fr-BE" altLang="fr-FR" sz="2000" dirty="0" smtClean="0"/>
              <a:t>et propre à favoriser les transferts dans des contextes et des pratiques qu’on peut rencontrer dans la vie.</a:t>
            </a:r>
          </a:p>
          <a:p>
            <a:pPr eaLnBrk="1" hangingPunct="1"/>
            <a:r>
              <a:rPr lang="fr-FR" altLang="fr-FR" sz="2200" dirty="0" smtClean="0"/>
              <a:t>Impact pédagogique </a:t>
            </a:r>
          </a:p>
          <a:p>
            <a:pPr lvl="1" eaLnBrk="1" hangingPunct="1"/>
            <a:r>
              <a:rPr lang="fr-FR" altLang="fr-FR" sz="2000" dirty="0" smtClean="0"/>
              <a:t>l’évaluation conditionne la façon d’apprendre de l’étudiant : l’évaluation détermine les apprentissages </a:t>
            </a:r>
            <a:r>
              <a:rPr lang="fr-FR" altLang="fr-FR" sz="1400" dirty="0" smtClean="0"/>
              <a:t>(Jean P, des Marchais JE, Delorme P. Apprendre à enseigner les sciences de la santé. Guide de formation pratique. Faculté de médecine des universités de Montréal et de Sherbrooke, 1993, 4ème </a:t>
            </a:r>
            <a:r>
              <a:rPr lang="fr-FR" altLang="fr-FR" sz="1400" dirty="0" err="1" smtClean="0"/>
              <a:t>ed</a:t>
            </a:r>
            <a:r>
              <a:rPr lang="fr-FR" altLang="fr-FR" sz="1400" dirty="0" smtClean="0"/>
              <a:t>.)</a:t>
            </a:r>
          </a:p>
          <a:p>
            <a:pPr eaLnBrk="1" hangingPunct="1"/>
            <a:r>
              <a:rPr lang="fr-FR" altLang="fr-FR" sz="2200" dirty="0" smtClean="0"/>
              <a:t>Acceptabilité </a:t>
            </a:r>
          </a:p>
          <a:p>
            <a:pPr lvl="1" eaLnBrk="1" hangingPunct="1"/>
            <a:r>
              <a:rPr lang="fr-FR" altLang="fr-FR" sz="2000" dirty="0" smtClean="0"/>
              <a:t>Adhésion par le corps enseignant </a:t>
            </a:r>
          </a:p>
          <a:p>
            <a:pPr eaLnBrk="1" hangingPunct="1"/>
            <a:endParaRPr lang="fr-FR" altLang="fr-FR" sz="2200" dirty="0" smtClean="0"/>
          </a:p>
        </p:txBody>
      </p:sp>
    </p:spTree>
    <p:extLst>
      <p:ext uri="{BB962C8B-B14F-4D97-AF65-F5344CB8AC3E}">
        <p14:creationId xmlns:p14="http://schemas.microsoft.com/office/powerpoint/2010/main" val="10792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p:txBody>
          <a:bodyPr/>
          <a:lstStyle/>
          <a:p>
            <a:pPr>
              <a:defRPr/>
            </a:pPr>
            <a:fld id="{2FEBBD93-4B39-4755-874A-028023C919E4}" type="slidenum">
              <a:rPr lang="fr-FR" altLang="fr-FR"/>
              <a:pPr>
                <a:defRPr/>
              </a:pPr>
              <a:t>191</a:t>
            </a:fld>
            <a:endParaRPr lang="fr-FR" altLang="fr-FR"/>
          </a:p>
        </p:txBody>
      </p:sp>
      <p:sp>
        <p:nvSpPr>
          <p:cNvPr id="14340" name="Rectangle 2"/>
          <p:cNvSpPr>
            <a:spLocks noGrp="1" noChangeArrowheads="1"/>
          </p:cNvSpPr>
          <p:nvPr>
            <p:ph type="title"/>
          </p:nvPr>
        </p:nvSpPr>
        <p:spPr>
          <a:xfrm>
            <a:off x="539750" y="1341438"/>
            <a:ext cx="8064500" cy="3167062"/>
          </a:xfrm>
          <a:solidFill>
            <a:schemeClr val="accent6">
              <a:lumMod val="50000"/>
            </a:schemeClr>
          </a:solidFill>
          <a:ln>
            <a:solidFill>
              <a:schemeClr val="accent6">
                <a:lumMod val="50000"/>
              </a:schemeClr>
            </a:solidFill>
          </a:ln>
        </p:spPr>
        <p:txBody>
          <a:bodyPr/>
          <a:lstStyle/>
          <a:p>
            <a:pPr eaLnBrk="1" hangingPunct="1">
              <a:defRPr/>
            </a:pPr>
            <a:r>
              <a:rPr lang="fr-FR" altLang="fr-FR" sz="4000" dirty="0" smtClean="0">
                <a:solidFill>
                  <a:schemeClr val="bg1"/>
                </a:solidFill>
              </a:rPr>
              <a:t>Modèle de Construction et de Gestion Qualité des Tests Standardisés</a:t>
            </a:r>
            <a:br>
              <a:rPr lang="fr-FR" altLang="fr-FR" sz="4000" dirty="0" smtClean="0">
                <a:solidFill>
                  <a:schemeClr val="bg1"/>
                </a:solidFill>
              </a:rPr>
            </a:br>
            <a:r>
              <a:rPr lang="fr-FR" altLang="fr-FR" sz="4000" u="sng" dirty="0" smtClean="0">
                <a:solidFill>
                  <a:schemeClr val="bg1"/>
                </a:solidFill>
              </a:rPr>
              <a:t>La plateforme </a:t>
            </a:r>
            <a:r>
              <a:rPr lang="fr-FR" altLang="fr-FR" sz="4000" u="sng" dirty="0" err="1" smtClean="0">
                <a:solidFill>
                  <a:schemeClr val="bg1"/>
                </a:solidFill>
              </a:rPr>
              <a:t>exAMS</a:t>
            </a:r>
            <a:r>
              <a:rPr lang="fr-FR" altLang="fr-FR" sz="4000" dirty="0" smtClean="0">
                <a:solidFill>
                  <a:schemeClr val="bg1"/>
                </a:solidFill>
              </a:rPr>
              <a:t> </a:t>
            </a:r>
            <a:br>
              <a:rPr lang="fr-FR" altLang="fr-FR" sz="4000" dirty="0" smtClean="0">
                <a:solidFill>
                  <a:schemeClr val="bg1"/>
                </a:solidFill>
              </a:rPr>
            </a:br>
            <a:r>
              <a:rPr lang="fr-FR" altLang="fr-FR" sz="2400" dirty="0" smtClean="0">
                <a:solidFill>
                  <a:schemeClr val="bg1"/>
                </a:solidFill>
              </a:rPr>
              <a:t>(</a:t>
            </a:r>
            <a:r>
              <a:rPr lang="fr-FR" altLang="fr-FR" sz="2400" dirty="0" err="1" smtClean="0">
                <a:solidFill>
                  <a:schemeClr val="bg1"/>
                </a:solidFill>
              </a:rPr>
              <a:t>examination</a:t>
            </a:r>
            <a:r>
              <a:rPr lang="fr-FR" altLang="fr-FR" sz="2400" dirty="0" smtClean="0">
                <a:solidFill>
                  <a:schemeClr val="bg1"/>
                </a:solidFill>
              </a:rPr>
              <a:t> </a:t>
            </a:r>
            <a:r>
              <a:rPr lang="fr-FR" altLang="fr-FR" sz="2400" dirty="0" err="1" smtClean="0">
                <a:solidFill>
                  <a:schemeClr val="bg1"/>
                </a:solidFill>
              </a:rPr>
              <a:t>Assessment</a:t>
            </a:r>
            <a:r>
              <a:rPr lang="fr-FR" altLang="fr-FR" sz="2400" dirty="0" smtClean="0">
                <a:solidFill>
                  <a:schemeClr val="bg1"/>
                </a:solidFill>
              </a:rPr>
              <a:t> Management System: </a:t>
            </a:r>
            <a:r>
              <a:rPr lang="fr-FR" altLang="fr-FR" sz="2600" dirty="0" smtClean="0">
                <a:solidFill>
                  <a:schemeClr val="bg1"/>
                </a:solidFill>
              </a:rPr>
              <a:t>http://exams.be/</a:t>
            </a:r>
            <a:r>
              <a:rPr lang="fr-FR" altLang="fr-FR" sz="2400" dirty="0" smtClean="0">
                <a:solidFill>
                  <a:schemeClr val="bg1"/>
                </a:solidFill>
              </a:rPr>
              <a:t>)</a:t>
            </a:r>
          </a:p>
        </p:txBody>
      </p:sp>
    </p:spTree>
    <p:extLst>
      <p:ext uri="{BB962C8B-B14F-4D97-AF65-F5344CB8AC3E}">
        <p14:creationId xmlns:p14="http://schemas.microsoft.com/office/powerpoint/2010/main" val="36265428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2"/>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pic>
        <p:nvPicPr>
          <p:cNvPr id="153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6335713"/>
            <a:ext cx="727075" cy="48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3" y="6262688"/>
            <a:ext cx="728662" cy="569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75" y="750888"/>
            <a:ext cx="7991475" cy="5634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Text Box 5"/>
          <p:cNvSpPr txBox="1">
            <a:spLocks noChangeArrowheads="1"/>
          </p:cNvSpPr>
          <p:nvPr/>
        </p:nvSpPr>
        <p:spPr bwMode="auto">
          <a:xfrm>
            <a:off x="3101975" y="6532563"/>
            <a:ext cx="33305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spAutoFit/>
          </a:bodyPr>
          <a:lstStyle>
            <a:lvl1pPr defTabSz="407988" eaLnBrk="0" hangingPunct="0">
              <a:spcBef>
                <a:spcPct val="20000"/>
              </a:spcBef>
              <a:buFont typeface="Arial Narrow" pitchFamily="34" charset="0"/>
              <a:buChar char="●"/>
              <a:tabLst>
                <a:tab pos="657225" algn="l"/>
                <a:tab pos="1312863" algn="l"/>
                <a:tab pos="1970088" algn="l"/>
                <a:tab pos="2627313" algn="l"/>
                <a:tab pos="3282950"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Lst>
              <a:defRPr sz="2000">
                <a:solidFill>
                  <a:srgbClr val="336600"/>
                </a:solidFill>
                <a:latin typeface="Arial Narrow" pitchFamily="34" charset="0"/>
              </a:defRPr>
            </a:lvl9pPr>
          </a:lstStyle>
          <a:p>
            <a:pPr algn="ctr" eaLnBrk="1">
              <a:lnSpc>
                <a:spcPct val="105000"/>
              </a:lnSpc>
              <a:spcBef>
                <a:spcPct val="0"/>
              </a:spcBef>
              <a:buClr>
                <a:srgbClr val="000000"/>
              </a:buClr>
              <a:buSzPct val="45000"/>
              <a:buFont typeface="StarSymbol" charset="0"/>
              <a:buNone/>
            </a:pPr>
            <a:r>
              <a:rPr lang="en-GB" altLang="fr-FR" sz="1500">
                <a:solidFill>
                  <a:srgbClr val="FFFFFF"/>
                </a:solidFill>
                <a:latin typeface="LondonBetween" pitchFamily="2" charset="0"/>
              </a:rPr>
              <a:t> Gilles 2002; Gilles &amp; al. 2004-2005</a:t>
            </a:r>
          </a:p>
        </p:txBody>
      </p:sp>
      <p:sp>
        <p:nvSpPr>
          <p:cNvPr id="15367" name="AutoShape 6"/>
          <p:cNvSpPr>
            <a:spLocks noChangeArrowheads="1"/>
          </p:cNvSpPr>
          <p:nvPr/>
        </p:nvSpPr>
        <p:spPr bwMode="auto">
          <a:xfrm>
            <a:off x="0" y="0"/>
            <a:ext cx="9144000" cy="488950"/>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eaLnBrk="1">
              <a:lnSpc>
                <a:spcPct val="105000"/>
              </a:lnSpc>
              <a:spcBef>
                <a:spcPct val="0"/>
              </a:spcBef>
              <a:buClr>
                <a:srgbClr val="000000"/>
              </a:buClr>
              <a:buSzPct val="45000"/>
              <a:buFont typeface="StarSymbol" charset="0"/>
              <a:buNone/>
            </a:pPr>
            <a:r>
              <a:rPr lang="en-GB" altLang="fr-FR" sz="2000">
                <a:solidFill>
                  <a:srgbClr val="003399"/>
                </a:solidFill>
                <a:latin typeface="LondonBetween" pitchFamily="2" charset="0"/>
              </a:rPr>
              <a:t>La méthode</a:t>
            </a:r>
            <a:r>
              <a:rPr lang="en-GB" altLang="fr-FR" sz="2000">
                <a:solidFill>
                  <a:srgbClr val="800000"/>
                </a:solidFill>
                <a:latin typeface="LondonBetween" pitchFamily="2" charset="0"/>
              </a:rPr>
              <a:t> : CGQTS</a:t>
            </a:r>
          </a:p>
        </p:txBody>
      </p:sp>
    </p:spTree>
    <p:extLst>
      <p:ext uri="{BB962C8B-B14F-4D97-AF65-F5344CB8AC3E}">
        <p14:creationId xmlns:p14="http://schemas.microsoft.com/office/powerpoint/2010/main" val="180630452"/>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7" name="Espace réservé du numéro de diapositive 5"/>
          <p:cNvSpPr>
            <a:spLocks noGrp="1"/>
          </p:cNvSpPr>
          <p:nvPr>
            <p:ph type="sldNum" sz="quarter" idx="10"/>
          </p:nvPr>
        </p:nvSpPr>
        <p:spPr/>
        <p:txBody>
          <a:bodyPr/>
          <a:lstStyle/>
          <a:p>
            <a:pPr>
              <a:defRPr/>
            </a:pPr>
            <a:fld id="{1666985A-D1E4-4545-B0DA-B73E6E8E14BC}" type="slidenum">
              <a:rPr lang="fr-FR" altLang="fr-FR"/>
              <a:pPr>
                <a:defRPr/>
              </a:pPr>
              <a:t>193</a:t>
            </a:fld>
            <a:endParaRPr lang="fr-FR" altLang="fr-FR"/>
          </a:p>
        </p:txBody>
      </p:sp>
      <p:sp>
        <p:nvSpPr>
          <p:cNvPr id="16388" name="Rectangle 2"/>
          <p:cNvSpPr>
            <a:spLocks noChangeArrowheads="1"/>
          </p:cNvSpPr>
          <p:nvPr/>
        </p:nvSpPr>
        <p:spPr bwMode="auto">
          <a:xfrm>
            <a:off x="457200" y="273050"/>
            <a:ext cx="8228013"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FR" altLang="fr-FR" sz="2100">
              <a:solidFill>
                <a:schemeClr val="bg1"/>
              </a:solidFill>
            </a:endParaRPr>
          </a:p>
        </p:txBody>
      </p:sp>
      <p:sp>
        <p:nvSpPr>
          <p:cNvPr id="16389" name="AutoShape 3"/>
          <p:cNvSpPr>
            <a:spLocks noChangeArrowheads="1"/>
          </p:cNvSpPr>
          <p:nvPr/>
        </p:nvSpPr>
        <p:spPr bwMode="auto">
          <a:xfrm>
            <a:off x="0" y="0"/>
            <a:ext cx="9144000" cy="750888"/>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algn="ctr" eaLnBrk="1">
              <a:lnSpc>
                <a:spcPct val="105000"/>
              </a:lnSpc>
              <a:spcBef>
                <a:spcPct val="0"/>
              </a:spcBef>
              <a:buClr>
                <a:srgbClr val="000000"/>
              </a:buClr>
              <a:buSzPct val="45000"/>
              <a:buFont typeface="StarSymbol" charset="0"/>
              <a:buNone/>
            </a:pPr>
            <a:r>
              <a:rPr lang="en-GB" altLang="fr-FR" sz="2000">
                <a:solidFill>
                  <a:srgbClr val="003399"/>
                </a:solidFill>
                <a:latin typeface="LondonBetween" pitchFamily="2" charset="0"/>
              </a:rPr>
              <a:t>L’outil </a:t>
            </a:r>
            <a:r>
              <a:rPr lang="en-GB" altLang="fr-FR" sz="2000">
                <a:solidFill>
                  <a:srgbClr val="800000"/>
                </a:solidFill>
                <a:latin typeface="LondonBetween" pitchFamily="2" charset="0"/>
              </a:rPr>
              <a:t>: la plate-forme ExAMS : </a:t>
            </a:r>
          </a:p>
          <a:p>
            <a:pPr algn="ctr" eaLnBrk="1">
              <a:lnSpc>
                <a:spcPct val="105000"/>
              </a:lnSpc>
              <a:spcBef>
                <a:spcPct val="0"/>
              </a:spcBef>
              <a:buClr>
                <a:srgbClr val="000000"/>
              </a:buClr>
              <a:buSzPct val="45000"/>
              <a:buFont typeface="StarSymbol" charset="0"/>
              <a:buNone/>
            </a:pPr>
            <a:r>
              <a:rPr lang="en-GB" altLang="fr-FR" sz="2000">
                <a:solidFill>
                  <a:srgbClr val="800000"/>
                </a:solidFill>
                <a:latin typeface="LondonBetween" pitchFamily="2" charset="0"/>
              </a:rPr>
              <a:t>Un outil en ligne pour construire et gérer les évaluations</a:t>
            </a:r>
          </a:p>
        </p:txBody>
      </p:sp>
      <p:pic>
        <p:nvPicPr>
          <p:cNvPr id="16390" name="Picture 4" descr="Accue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8463"/>
            <a:ext cx="9144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457200" y="881063"/>
            <a:ext cx="8491538" cy="495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spcBef>
                <a:spcPct val="20000"/>
              </a:spcBef>
              <a:buFont typeface="Arial Narrow" pitchFamily="34" charset="0"/>
              <a:buChar char="●"/>
              <a:defRPr sz="2600">
                <a:solidFill>
                  <a:srgbClr val="CC3300"/>
                </a:solidFill>
                <a:latin typeface="Arial Narrow" pitchFamily="34" charset="0"/>
              </a:defRPr>
            </a:lvl1pPr>
            <a:lvl2pPr marL="742950" indent="-285750" defTabSz="828675" eaLnBrk="0" hangingPunct="0">
              <a:spcBef>
                <a:spcPct val="20000"/>
              </a:spcBef>
              <a:buFont typeface="Wingdings" pitchFamily="2" charset="2"/>
              <a:buChar char="§"/>
              <a:defRPr sz="2400">
                <a:solidFill>
                  <a:srgbClr val="CC3300"/>
                </a:solidFill>
                <a:latin typeface="Arial Narrow" pitchFamily="34" charset="0"/>
              </a:defRPr>
            </a:lvl2pPr>
            <a:lvl3pPr marL="1143000" indent="-228600" defTabSz="828675" eaLnBrk="0" hangingPunct="0">
              <a:spcBef>
                <a:spcPct val="20000"/>
              </a:spcBef>
              <a:buChar char="•"/>
              <a:defRPr sz="2000">
                <a:solidFill>
                  <a:srgbClr val="CC3300"/>
                </a:solidFill>
                <a:latin typeface="Arial Narrow" pitchFamily="34" charset="0"/>
              </a:defRPr>
            </a:lvl3pPr>
            <a:lvl4pPr marL="1600200" indent="-228600" defTabSz="828675" eaLnBrk="0" hangingPunct="0">
              <a:spcBef>
                <a:spcPct val="20000"/>
              </a:spcBef>
              <a:buChar char="–"/>
              <a:defRPr sz="2000">
                <a:solidFill>
                  <a:srgbClr val="336600"/>
                </a:solidFill>
                <a:latin typeface="Arial Narrow" pitchFamily="34" charset="0"/>
              </a:defRPr>
            </a:lvl4pPr>
            <a:lvl5pPr marL="2057400" indent="-228600" defTabSz="828675" eaLnBrk="0" hangingPunct="0">
              <a:spcBef>
                <a:spcPct val="20000"/>
              </a:spcBef>
              <a:buChar char="»"/>
              <a:defRPr sz="2000">
                <a:solidFill>
                  <a:srgbClr val="336600"/>
                </a:solidFill>
                <a:latin typeface="Arial Narrow" pitchFamily="34" charset="0"/>
              </a:defRPr>
            </a:lvl5pPr>
            <a:lvl6pPr marL="2514600" indent="-228600" defTabSz="828675" eaLnBrk="0" fontAlgn="base" hangingPunct="0">
              <a:spcBef>
                <a:spcPct val="20000"/>
              </a:spcBef>
              <a:spcAft>
                <a:spcPct val="0"/>
              </a:spcAft>
              <a:buChar char="»"/>
              <a:defRPr sz="2000">
                <a:solidFill>
                  <a:srgbClr val="336600"/>
                </a:solidFill>
                <a:latin typeface="Arial Narrow" pitchFamily="34" charset="0"/>
              </a:defRPr>
            </a:lvl6pPr>
            <a:lvl7pPr marL="2971800" indent="-228600" defTabSz="828675" eaLnBrk="0" fontAlgn="base" hangingPunct="0">
              <a:spcBef>
                <a:spcPct val="20000"/>
              </a:spcBef>
              <a:spcAft>
                <a:spcPct val="0"/>
              </a:spcAft>
              <a:buChar char="»"/>
              <a:defRPr sz="2000">
                <a:solidFill>
                  <a:srgbClr val="336600"/>
                </a:solidFill>
                <a:latin typeface="Arial Narrow" pitchFamily="34" charset="0"/>
              </a:defRPr>
            </a:lvl7pPr>
            <a:lvl8pPr marL="3429000" indent="-228600" defTabSz="828675" eaLnBrk="0" fontAlgn="base" hangingPunct="0">
              <a:spcBef>
                <a:spcPct val="20000"/>
              </a:spcBef>
              <a:spcAft>
                <a:spcPct val="0"/>
              </a:spcAft>
              <a:buChar char="»"/>
              <a:defRPr sz="2000">
                <a:solidFill>
                  <a:srgbClr val="336600"/>
                </a:solidFill>
                <a:latin typeface="Arial Narrow" pitchFamily="34" charset="0"/>
              </a:defRPr>
            </a:lvl8pPr>
            <a:lvl9pPr marL="3886200" indent="-228600" defTabSz="828675" eaLnBrk="0" fontAlgn="base" hangingPunct="0">
              <a:spcBef>
                <a:spcPct val="20000"/>
              </a:spcBef>
              <a:spcAft>
                <a:spcPct val="0"/>
              </a:spcAft>
              <a:buChar char="»"/>
              <a:defRPr sz="2000">
                <a:solidFill>
                  <a:srgbClr val="336600"/>
                </a:solidFill>
                <a:latin typeface="Arial Narrow" pitchFamily="34" charset="0"/>
              </a:defRPr>
            </a:lvl9pPr>
          </a:lstStyle>
          <a:p>
            <a:pPr algn="ctr" eaLnBrk="1">
              <a:lnSpc>
                <a:spcPct val="93000"/>
              </a:lnSpc>
              <a:spcBef>
                <a:spcPct val="50000"/>
              </a:spcBef>
              <a:buClr>
                <a:srgbClr val="000000"/>
              </a:buClr>
              <a:buSzPct val="45000"/>
              <a:buFont typeface="StarSymbol" charset="0"/>
              <a:buNone/>
            </a:pPr>
            <a:r>
              <a:rPr lang="fr-BE" altLang="fr-FR" sz="2900" b="1">
                <a:solidFill>
                  <a:srgbClr val="003399"/>
                </a:solidFill>
                <a:latin typeface="LondonBetween" pitchFamily="2" charset="0"/>
              </a:rPr>
              <a:t>Site: www.exams.be</a:t>
            </a:r>
            <a:endParaRPr lang="fr-FR" altLang="fr-FR" sz="2900" b="1">
              <a:solidFill>
                <a:srgbClr val="003399"/>
              </a:solidFill>
              <a:latin typeface="LondonBetween" pitchFamily="2" charset="0"/>
            </a:endParaRPr>
          </a:p>
        </p:txBody>
      </p:sp>
    </p:spTree>
    <p:extLst>
      <p:ext uri="{BB962C8B-B14F-4D97-AF65-F5344CB8AC3E}">
        <p14:creationId xmlns:p14="http://schemas.microsoft.com/office/powerpoint/2010/main" val="131503041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numéro de diapositive 5"/>
          <p:cNvSpPr>
            <a:spLocks noGrp="1"/>
          </p:cNvSpPr>
          <p:nvPr>
            <p:ph type="sldNum" sz="quarter" idx="10"/>
          </p:nvPr>
        </p:nvSpPr>
        <p:spPr/>
        <p:txBody>
          <a:bodyPr/>
          <a:lstStyle/>
          <a:p>
            <a:pPr>
              <a:defRPr/>
            </a:pPr>
            <a:fld id="{731BD1CF-832F-49AC-A8BD-3EF5DE194EDC}" type="slidenum">
              <a:rPr lang="fr-FR" altLang="fr-FR"/>
              <a:pPr>
                <a:defRPr/>
              </a:pPr>
              <a:t>194</a:t>
            </a:fld>
            <a:endParaRPr lang="fr-FR" altLang="fr-FR"/>
          </a:p>
        </p:txBody>
      </p:sp>
      <p:sp>
        <p:nvSpPr>
          <p:cNvPr id="17412" name="Rectangle 2"/>
          <p:cNvSpPr>
            <a:spLocks noGrp="1" noChangeArrowheads="1"/>
          </p:cNvSpPr>
          <p:nvPr>
            <p:ph type="title"/>
          </p:nvPr>
        </p:nvSpPr>
        <p:spPr>
          <a:xfrm>
            <a:off x="323850" y="188913"/>
            <a:ext cx="7848600" cy="504825"/>
          </a:xfrm>
          <a:solidFill>
            <a:schemeClr val="accent1">
              <a:lumMod val="40000"/>
              <a:lumOff val="60000"/>
            </a:schemeClr>
          </a:solidFill>
          <a:ln>
            <a:solidFill>
              <a:schemeClr val="tx1"/>
            </a:solidFill>
            <a:miter lim="800000"/>
            <a:headEnd/>
            <a:tailEnd/>
          </a:ln>
        </p:spPr>
        <p:txBody>
          <a:bodyPr/>
          <a:lstStyle/>
          <a:p>
            <a:pPr eaLnBrk="1" hangingPunct="1">
              <a:defRPr/>
            </a:pPr>
            <a:r>
              <a:rPr lang="fr-BE" altLang="fr-FR" sz="2800" dirty="0" smtClean="0">
                <a:latin typeface="Arial Narrow" panose="020B0606020202030204" pitchFamily="34" charset="0"/>
              </a:rPr>
              <a:t>Le cycle de qualité d’une évaluation</a:t>
            </a:r>
          </a:p>
        </p:txBody>
      </p:sp>
      <p:sp>
        <p:nvSpPr>
          <p:cNvPr id="2" name="Freeform 3"/>
          <p:cNvSpPr>
            <a:spLocks/>
          </p:cNvSpPr>
          <p:nvPr/>
        </p:nvSpPr>
        <p:spPr bwMode="auto">
          <a:xfrm>
            <a:off x="6588125" y="3284538"/>
            <a:ext cx="1917700" cy="417512"/>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17413"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17414" name="Freeform 5"/>
          <p:cNvSpPr>
            <a:spLocks/>
          </p:cNvSpPr>
          <p:nvPr/>
        </p:nvSpPr>
        <p:spPr bwMode="auto">
          <a:xfrm>
            <a:off x="468313" y="1412875"/>
            <a:ext cx="2159000" cy="792163"/>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566278" name="Rectangle 6"/>
          <p:cNvSpPr>
            <a:spLocks noChangeArrowheads="1"/>
          </p:cNvSpPr>
          <p:nvPr/>
        </p:nvSpPr>
        <p:spPr bwMode="auto">
          <a:xfrm>
            <a:off x="611188" y="1484313"/>
            <a:ext cx="18145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17416" name="Freeform 7"/>
          <p:cNvSpPr>
            <a:spLocks/>
          </p:cNvSpPr>
          <p:nvPr/>
        </p:nvSpPr>
        <p:spPr bwMode="auto">
          <a:xfrm>
            <a:off x="3492500" y="1341438"/>
            <a:ext cx="2232025" cy="10795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006600">
              <a:alpha val="16078"/>
            </a:srgbClr>
          </a:solidFill>
          <a:ln w="12700">
            <a:solidFill>
              <a:srgbClr val="000000"/>
            </a:solidFill>
            <a:prstDash val="solid"/>
            <a:round/>
            <a:headEnd/>
            <a:tailEnd/>
          </a:ln>
        </p:spPr>
        <p:txBody>
          <a:bodyPr/>
          <a:lstStyle/>
          <a:p>
            <a:endParaRPr lang="fr-BE"/>
          </a:p>
        </p:txBody>
      </p:sp>
      <p:sp>
        <p:nvSpPr>
          <p:cNvPr id="17417"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18"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19"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0" name="Freeform 11"/>
          <p:cNvSpPr>
            <a:spLocks/>
          </p:cNvSpPr>
          <p:nvPr/>
        </p:nvSpPr>
        <p:spPr bwMode="auto">
          <a:xfrm>
            <a:off x="6877050" y="4724400"/>
            <a:ext cx="1366838" cy="649288"/>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17421"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2"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3"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4" name="Freeform 15"/>
          <p:cNvSpPr>
            <a:spLocks/>
          </p:cNvSpPr>
          <p:nvPr/>
        </p:nvSpPr>
        <p:spPr bwMode="auto">
          <a:xfrm>
            <a:off x="3779838" y="4724400"/>
            <a:ext cx="1871662" cy="865188"/>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17425"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7426"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7427" name="Freeform 18"/>
          <p:cNvSpPr>
            <a:spLocks/>
          </p:cNvSpPr>
          <p:nvPr/>
        </p:nvSpPr>
        <p:spPr bwMode="auto">
          <a:xfrm>
            <a:off x="684213" y="4941888"/>
            <a:ext cx="1800225" cy="647700"/>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17428"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17429" name="Freeform 20"/>
          <p:cNvSpPr>
            <a:spLocks/>
          </p:cNvSpPr>
          <p:nvPr/>
        </p:nvSpPr>
        <p:spPr bwMode="auto">
          <a:xfrm>
            <a:off x="1042988" y="2205038"/>
            <a:ext cx="504825" cy="1152525"/>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w="57150" cmpd="sng">
            <a:solidFill>
              <a:srgbClr val="000000"/>
            </a:solidFill>
            <a:round/>
            <a:headEnd/>
            <a:tailEnd/>
          </a:ln>
        </p:spPr>
        <p:txBody>
          <a:bodyPr/>
          <a:lstStyle/>
          <a:p>
            <a:endParaRPr lang="fr-BE"/>
          </a:p>
        </p:txBody>
      </p:sp>
      <p:sp>
        <p:nvSpPr>
          <p:cNvPr id="17430" name="Freeform 21"/>
          <p:cNvSpPr>
            <a:spLocks/>
          </p:cNvSpPr>
          <p:nvPr/>
        </p:nvSpPr>
        <p:spPr bwMode="auto">
          <a:xfrm>
            <a:off x="7235825" y="2205038"/>
            <a:ext cx="504825" cy="1079500"/>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w="57150" cmpd="sng">
            <a:solidFill>
              <a:srgbClr val="000000"/>
            </a:solidFill>
            <a:round/>
            <a:headEnd/>
            <a:tailEnd/>
          </a:ln>
        </p:spPr>
        <p:txBody>
          <a:bodyPr/>
          <a:lstStyle/>
          <a:p>
            <a:endParaRPr lang="fr-BE"/>
          </a:p>
        </p:txBody>
      </p:sp>
      <p:sp>
        <p:nvSpPr>
          <p:cNvPr id="17431" name="Freeform 22"/>
          <p:cNvSpPr>
            <a:spLocks/>
          </p:cNvSpPr>
          <p:nvPr/>
        </p:nvSpPr>
        <p:spPr bwMode="auto">
          <a:xfrm>
            <a:off x="5651500" y="4797425"/>
            <a:ext cx="1225550" cy="506413"/>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w="57150" cmpd="sng">
            <a:solidFill>
              <a:srgbClr val="000000"/>
            </a:solidFill>
            <a:round/>
            <a:headEnd/>
            <a:tailEnd/>
          </a:ln>
        </p:spPr>
        <p:txBody>
          <a:bodyPr/>
          <a:lstStyle/>
          <a:p>
            <a:endParaRPr lang="fr-BE"/>
          </a:p>
        </p:txBody>
      </p:sp>
      <p:sp>
        <p:nvSpPr>
          <p:cNvPr id="17432" name="Freeform 23"/>
          <p:cNvSpPr>
            <a:spLocks/>
          </p:cNvSpPr>
          <p:nvPr/>
        </p:nvSpPr>
        <p:spPr bwMode="auto">
          <a:xfrm>
            <a:off x="2484438" y="4941888"/>
            <a:ext cx="1223962" cy="506412"/>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w="57150" cmpd="sng">
            <a:solidFill>
              <a:srgbClr val="000000"/>
            </a:solidFill>
            <a:round/>
            <a:headEnd/>
            <a:tailEnd/>
          </a:ln>
        </p:spPr>
        <p:txBody>
          <a:bodyPr/>
          <a:lstStyle/>
          <a:p>
            <a:endParaRPr lang="fr-BE"/>
          </a:p>
        </p:txBody>
      </p:sp>
      <p:sp>
        <p:nvSpPr>
          <p:cNvPr id="17433" name="Freeform 24"/>
          <p:cNvSpPr>
            <a:spLocks/>
          </p:cNvSpPr>
          <p:nvPr/>
        </p:nvSpPr>
        <p:spPr bwMode="auto">
          <a:xfrm>
            <a:off x="5724525" y="1628775"/>
            <a:ext cx="863600" cy="506413"/>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w="57150" cmpd="sng">
            <a:solidFill>
              <a:srgbClr val="000000"/>
            </a:solidFill>
            <a:round/>
            <a:headEnd/>
            <a:tailEnd/>
          </a:ln>
        </p:spPr>
        <p:txBody>
          <a:bodyPr/>
          <a:lstStyle/>
          <a:p>
            <a:endParaRPr lang="fr-BE"/>
          </a:p>
        </p:txBody>
      </p:sp>
      <p:sp>
        <p:nvSpPr>
          <p:cNvPr id="17434" name="Freeform 25"/>
          <p:cNvSpPr>
            <a:spLocks/>
          </p:cNvSpPr>
          <p:nvPr/>
        </p:nvSpPr>
        <p:spPr bwMode="auto">
          <a:xfrm>
            <a:off x="2627313" y="1557338"/>
            <a:ext cx="865187" cy="5048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w="57150" cmpd="sng">
            <a:solidFill>
              <a:srgbClr val="000000"/>
            </a:solidFill>
            <a:round/>
            <a:headEnd/>
            <a:tailEnd/>
          </a:ln>
        </p:spPr>
        <p:txBody>
          <a:bodyPr/>
          <a:lstStyle/>
          <a:p>
            <a:endParaRPr lang="fr-BE"/>
          </a:p>
        </p:txBody>
      </p:sp>
      <p:sp>
        <p:nvSpPr>
          <p:cNvPr id="17435" name="Freeform 26"/>
          <p:cNvSpPr>
            <a:spLocks/>
          </p:cNvSpPr>
          <p:nvPr/>
        </p:nvSpPr>
        <p:spPr bwMode="auto">
          <a:xfrm>
            <a:off x="971550" y="4005263"/>
            <a:ext cx="576263" cy="936625"/>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w="57150" cmpd="sng">
            <a:solidFill>
              <a:srgbClr val="000000"/>
            </a:solidFill>
            <a:round/>
            <a:headEnd/>
            <a:tailEnd/>
          </a:ln>
        </p:spPr>
        <p:txBody>
          <a:bodyPr/>
          <a:lstStyle/>
          <a:p>
            <a:endParaRPr lang="fr-BE"/>
          </a:p>
        </p:txBody>
      </p:sp>
      <p:sp>
        <p:nvSpPr>
          <p:cNvPr id="17436" name="Freeform 27"/>
          <p:cNvSpPr>
            <a:spLocks/>
          </p:cNvSpPr>
          <p:nvPr/>
        </p:nvSpPr>
        <p:spPr bwMode="auto">
          <a:xfrm>
            <a:off x="7164388" y="3716338"/>
            <a:ext cx="576262" cy="10080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w="57150" cmpd="sng">
            <a:solidFill>
              <a:srgbClr val="000000"/>
            </a:solidFill>
            <a:round/>
            <a:headEnd/>
            <a:tailEnd/>
          </a:ln>
        </p:spPr>
        <p:txBody>
          <a:bodyPr/>
          <a:lstStyle/>
          <a:p>
            <a:endParaRPr lang="fr-BE"/>
          </a:p>
        </p:txBody>
      </p:sp>
      <p:sp>
        <p:nvSpPr>
          <p:cNvPr id="566300" name="Text Box 28"/>
          <p:cNvSpPr txBox="1">
            <a:spLocks noChangeArrowheads="1"/>
          </p:cNvSpPr>
          <p:nvPr/>
        </p:nvSpPr>
        <p:spPr bwMode="auto">
          <a:xfrm>
            <a:off x="6877050" y="4797425"/>
            <a:ext cx="1214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566301" name="Text Box 29"/>
          <p:cNvSpPr txBox="1">
            <a:spLocks noChangeArrowheads="1"/>
          </p:cNvSpPr>
          <p:nvPr/>
        </p:nvSpPr>
        <p:spPr bwMode="auto">
          <a:xfrm>
            <a:off x="6659563" y="3284538"/>
            <a:ext cx="174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17439" name="Freeform 30"/>
          <p:cNvSpPr>
            <a:spLocks/>
          </p:cNvSpPr>
          <p:nvPr/>
        </p:nvSpPr>
        <p:spPr bwMode="auto">
          <a:xfrm>
            <a:off x="6588125" y="1341438"/>
            <a:ext cx="1871663"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566303" name="Text Box 31"/>
          <p:cNvSpPr txBox="1">
            <a:spLocks noChangeArrowheads="1"/>
          </p:cNvSpPr>
          <p:nvPr/>
        </p:nvSpPr>
        <p:spPr bwMode="auto">
          <a:xfrm>
            <a:off x="6659563" y="1412875"/>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p:txBody>
      </p:sp>
      <p:sp>
        <p:nvSpPr>
          <p:cNvPr id="566304" name="Text Box 32"/>
          <p:cNvSpPr txBox="1">
            <a:spLocks noChangeArrowheads="1"/>
          </p:cNvSpPr>
          <p:nvPr/>
        </p:nvSpPr>
        <p:spPr bwMode="auto">
          <a:xfrm>
            <a:off x="3779838" y="1412875"/>
            <a:ext cx="1800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Design : </a:t>
            </a:r>
          </a:p>
          <a:p>
            <a:pPr eaLnBrk="1" hangingPunct="1">
              <a:spcBef>
                <a:spcPct val="0"/>
              </a:spcBef>
              <a:buFontTx/>
              <a:buNone/>
            </a:pPr>
            <a:r>
              <a:rPr lang="fr-BE" altLang="fr-FR" sz="2000" b="1">
                <a:solidFill>
                  <a:srgbClr val="000000"/>
                </a:solidFill>
              </a:rPr>
              <a:t>Mise en forme </a:t>
            </a:r>
          </a:p>
          <a:p>
            <a:pPr eaLnBrk="1" hangingPunct="1">
              <a:spcBef>
                <a:spcPct val="0"/>
              </a:spcBef>
              <a:buFontTx/>
              <a:buNone/>
            </a:pPr>
            <a:r>
              <a:rPr lang="fr-BE" altLang="fr-FR" sz="2000" b="1">
                <a:solidFill>
                  <a:srgbClr val="000000"/>
                </a:solidFill>
              </a:rPr>
              <a:t>de l’épreuve. </a:t>
            </a:r>
            <a:endParaRPr lang="fr-BE" altLang="fr-FR" sz="1600">
              <a:solidFill>
                <a:srgbClr val="000000"/>
              </a:solidFill>
            </a:endParaRPr>
          </a:p>
        </p:txBody>
      </p:sp>
      <p:sp>
        <p:nvSpPr>
          <p:cNvPr id="566305" name="Text Box 33"/>
          <p:cNvSpPr txBox="1">
            <a:spLocks noChangeArrowheads="1"/>
          </p:cNvSpPr>
          <p:nvPr/>
        </p:nvSpPr>
        <p:spPr bwMode="auto">
          <a:xfrm>
            <a:off x="539750" y="3500438"/>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566306" name="Text Box 34"/>
          <p:cNvSpPr txBox="1">
            <a:spLocks noChangeArrowheads="1"/>
          </p:cNvSpPr>
          <p:nvPr/>
        </p:nvSpPr>
        <p:spPr bwMode="auto">
          <a:xfrm>
            <a:off x="37084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566307" name="Text Box 35"/>
          <p:cNvSpPr txBox="1">
            <a:spLocks noChangeArrowheads="1"/>
          </p:cNvSpPr>
          <p:nvPr/>
        </p:nvSpPr>
        <p:spPr bwMode="auto">
          <a:xfrm>
            <a:off x="755650" y="5084763"/>
            <a:ext cx="1871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pic>
        <p:nvPicPr>
          <p:cNvPr id="17445" name="Picture 36" descr="cycle_exams_we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92500" y="2781300"/>
            <a:ext cx="2233613" cy="149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0612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62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63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3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63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63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63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630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8" grpId="0"/>
      <p:bldP spid="566300" grpId="0"/>
      <p:bldP spid="566301" grpId="0"/>
      <p:bldP spid="566303" grpId="0"/>
      <p:bldP spid="566304" grpId="0"/>
      <p:bldP spid="566305" grpId="0"/>
      <p:bldP spid="566306" grpId="0"/>
      <p:bldP spid="56630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AA474C8C-670D-454F-AE95-29F536527851}" type="slidenum">
              <a:rPr lang="fr-FR" altLang="fr-FR"/>
              <a:pPr>
                <a:defRPr/>
              </a:pPr>
              <a:t>195</a:t>
            </a:fld>
            <a:endParaRPr lang="fr-FR" altLang="fr-FR"/>
          </a:p>
        </p:txBody>
      </p:sp>
      <p:sp>
        <p:nvSpPr>
          <p:cNvPr id="2" name="Freeform 11"/>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18437" name="Rectangle 13"/>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18438" name="Freeform 18"/>
          <p:cNvSpPr>
            <a:spLocks/>
          </p:cNvSpPr>
          <p:nvPr/>
        </p:nvSpPr>
        <p:spPr bwMode="auto">
          <a:xfrm>
            <a:off x="250825" y="908050"/>
            <a:ext cx="2592388" cy="2016125"/>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CC0000">
              <a:alpha val="5882"/>
            </a:srgbClr>
          </a:solidFill>
          <a:ln w="12700">
            <a:solidFill>
              <a:srgbClr val="000000"/>
            </a:solidFill>
            <a:prstDash val="solid"/>
            <a:round/>
            <a:headEnd/>
            <a:tailEnd/>
          </a:ln>
        </p:spPr>
        <p:txBody>
          <a:bodyPr/>
          <a:lstStyle/>
          <a:p>
            <a:endParaRPr lang="fr-BE"/>
          </a:p>
        </p:txBody>
      </p:sp>
      <p:sp>
        <p:nvSpPr>
          <p:cNvPr id="423955" name="Rectangle 19"/>
          <p:cNvSpPr>
            <a:spLocks noChangeArrowheads="1"/>
          </p:cNvSpPr>
          <p:nvPr/>
        </p:nvSpPr>
        <p:spPr bwMode="auto">
          <a:xfrm>
            <a:off x="395288" y="981075"/>
            <a:ext cx="21971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p>
          <a:p>
            <a:pPr eaLnBrk="1" hangingPunct="1">
              <a:spcBef>
                <a:spcPct val="0"/>
              </a:spcBef>
              <a:buFontTx/>
              <a:buNone/>
            </a:pPr>
            <a:r>
              <a:rPr lang="fr-BE" altLang="fr-FR" sz="1600">
                <a:solidFill>
                  <a:srgbClr val="000000"/>
                </a:solidFill>
              </a:rPr>
              <a:t>- Points enseignés (PE)</a:t>
            </a:r>
          </a:p>
          <a:p>
            <a:pPr eaLnBrk="1" hangingPunct="1">
              <a:spcBef>
                <a:spcPct val="0"/>
              </a:spcBef>
              <a:buFontTx/>
              <a:buNone/>
            </a:pPr>
            <a:r>
              <a:rPr lang="fr-BE" altLang="fr-FR" sz="1600">
                <a:solidFill>
                  <a:srgbClr val="000000"/>
                </a:solidFill>
              </a:rPr>
              <a:t>- Importance des points </a:t>
            </a:r>
          </a:p>
          <a:p>
            <a:pPr eaLnBrk="1" hangingPunct="1">
              <a:spcBef>
                <a:spcPct val="0"/>
              </a:spcBef>
              <a:buFontTx/>
              <a:buNone/>
            </a:pPr>
            <a:r>
              <a:rPr lang="fr-BE" altLang="fr-FR" sz="1600">
                <a:solidFill>
                  <a:srgbClr val="000000"/>
                </a:solidFill>
              </a:rPr>
              <a:t>enseignés (IPE)</a:t>
            </a:r>
          </a:p>
          <a:p>
            <a:pPr eaLnBrk="1" hangingPunct="1">
              <a:spcBef>
                <a:spcPct val="0"/>
              </a:spcBef>
              <a:buFontTx/>
              <a:buNone/>
            </a:pPr>
            <a:r>
              <a:rPr lang="fr-BE" altLang="fr-FR" sz="1600">
                <a:solidFill>
                  <a:srgbClr val="000000"/>
                </a:solidFill>
              </a:rPr>
              <a:t>- Catégories de performances</a:t>
            </a:r>
          </a:p>
          <a:p>
            <a:pPr eaLnBrk="1" hangingPunct="1">
              <a:spcBef>
                <a:spcPct val="0"/>
              </a:spcBef>
              <a:buFontTx/>
              <a:buNone/>
            </a:pPr>
            <a:r>
              <a:rPr lang="fr-BE" altLang="fr-FR" sz="1800">
                <a:solidFill>
                  <a:srgbClr val="000000"/>
                </a:solidFill>
              </a:rPr>
              <a:t>- Liaisons IPE x CP</a:t>
            </a:r>
          </a:p>
        </p:txBody>
      </p:sp>
      <p:sp>
        <p:nvSpPr>
          <p:cNvPr id="18440" name="Freeform 30"/>
          <p:cNvSpPr>
            <a:spLocks/>
          </p:cNvSpPr>
          <p:nvPr/>
        </p:nvSpPr>
        <p:spPr bwMode="auto">
          <a:xfrm>
            <a:off x="3492500" y="1341438"/>
            <a:ext cx="22320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006600">
              <a:alpha val="16078"/>
            </a:srgbClr>
          </a:solidFill>
          <a:ln w="12700">
            <a:solidFill>
              <a:srgbClr val="000000"/>
            </a:solidFill>
            <a:prstDash val="solid"/>
            <a:round/>
            <a:headEnd/>
            <a:tailEnd/>
          </a:ln>
        </p:spPr>
        <p:txBody>
          <a:bodyPr/>
          <a:lstStyle/>
          <a:p>
            <a:endParaRPr lang="fr-BE"/>
          </a:p>
        </p:txBody>
      </p:sp>
      <p:sp>
        <p:nvSpPr>
          <p:cNvPr id="18441" name="Rectangle 42"/>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42" name="Rectangle 43"/>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43" name="Rectangle 45"/>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4" name="Freeform 56"/>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18445" name="Rectangle 59"/>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6" name="Rectangle 6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7" name="Rectangle 71"/>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48" name="Freeform 7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18449" name="Rectangle 8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8450" name="Rectangle 8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8451" name="Freeform 94"/>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18452" name="Freeform 1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18453" name="Freeform 126"/>
          <p:cNvSpPr>
            <a:spLocks/>
          </p:cNvSpPr>
          <p:nvPr/>
        </p:nvSpPr>
        <p:spPr bwMode="auto">
          <a:xfrm>
            <a:off x="1042988" y="2924175"/>
            <a:ext cx="649287" cy="4333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4" name="Freeform 127"/>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5" name="Freeform 128"/>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6" name="Freeform 129"/>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7" name="Freeform 130"/>
          <p:cNvSpPr>
            <a:spLocks/>
          </p:cNvSpPr>
          <p:nvPr/>
        </p:nvSpPr>
        <p:spPr bwMode="auto">
          <a:xfrm>
            <a:off x="5724525" y="1484313"/>
            <a:ext cx="503238"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8" name="Freeform 131"/>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59" name="Freeform 132"/>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8460" name="Freeform 133"/>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24070" name="Text Box 1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424071" name="Text Box 135"/>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18463" name="Freeform 41"/>
          <p:cNvSpPr>
            <a:spLocks/>
          </p:cNvSpPr>
          <p:nvPr/>
        </p:nvSpPr>
        <p:spPr bwMode="auto">
          <a:xfrm>
            <a:off x="6227763" y="1412875"/>
            <a:ext cx="1873250"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424072" name="Text Box 136"/>
          <p:cNvSpPr txBox="1">
            <a:spLocks noChangeArrowheads="1"/>
          </p:cNvSpPr>
          <p:nvPr/>
        </p:nvSpPr>
        <p:spPr bwMode="auto">
          <a:xfrm>
            <a:off x="6372225" y="1484313"/>
            <a:ext cx="1766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424073" name="Text Box 137"/>
          <p:cNvSpPr txBox="1">
            <a:spLocks noChangeArrowheads="1"/>
          </p:cNvSpPr>
          <p:nvPr/>
        </p:nvSpPr>
        <p:spPr bwMode="auto">
          <a:xfrm>
            <a:off x="3563938" y="1412875"/>
            <a:ext cx="23352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endParaRPr lang="fr-BE" altLang="fr-FR" sz="1600">
              <a:solidFill>
                <a:srgbClr val="000000"/>
              </a:solidFill>
            </a:endParaRPr>
          </a:p>
        </p:txBody>
      </p:sp>
      <p:sp>
        <p:nvSpPr>
          <p:cNvPr id="424074" name="Text Box 138"/>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424075" name="Text Box 139"/>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424076" name="Text Box 140"/>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Tree>
    <p:extLst>
      <p:ext uri="{BB962C8B-B14F-4D97-AF65-F5344CB8AC3E}">
        <p14:creationId xmlns:p14="http://schemas.microsoft.com/office/powerpoint/2010/main" val="3744258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3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space réservé du numéro de diapositive 5"/>
          <p:cNvSpPr>
            <a:spLocks noGrp="1"/>
          </p:cNvSpPr>
          <p:nvPr>
            <p:ph type="sldNum" sz="quarter" idx="10"/>
          </p:nvPr>
        </p:nvSpPr>
        <p:spPr/>
        <p:txBody>
          <a:bodyPr/>
          <a:lstStyle/>
          <a:p>
            <a:pPr>
              <a:defRPr/>
            </a:pPr>
            <a:fld id="{BA47BC41-9BD1-4AFD-A16F-30EBBB54A460}" type="slidenum">
              <a:rPr lang="fr-FR" altLang="fr-FR"/>
              <a:pPr>
                <a:defRPr/>
              </a:pPr>
              <a:t>196</a:t>
            </a:fld>
            <a:endParaRPr lang="fr-FR" altLang="fr-FR"/>
          </a:p>
        </p:txBody>
      </p:sp>
      <p:sp>
        <p:nvSpPr>
          <p:cNvPr id="2" name="Freeform 5"/>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19461" name="Rectangle 6"/>
          <p:cNvSpPr>
            <a:spLocks noChangeArrowheads="1"/>
          </p:cNvSpPr>
          <p:nvPr/>
        </p:nvSpPr>
        <p:spPr bwMode="auto">
          <a:xfrm>
            <a:off x="395288" y="981075"/>
            <a:ext cx="612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p>
          <a:p>
            <a:pPr eaLnBrk="1" hangingPunct="1">
              <a:spcBef>
                <a:spcPct val="0"/>
              </a:spcBef>
              <a:buFontTx/>
              <a:buNone/>
            </a:pPr>
            <a:r>
              <a:rPr lang="fr-BE" altLang="fr-FR" sz="1600">
                <a:solidFill>
                  <a:srgbClr val="000000"/>
                </a:solidFill>
              </a:rPr>
              <a:t>    </a:t>
            </a:r>
            <a:endParaRPr lang="fr-FR" altLang="fr-FR" sz="1800">
              <a:solidFill>
                <a:srgbClr val="000000"/>
              </a:solidFill>
            </a:endParaRPr>
          </a:p>
        </p:txBody>
      </p:sp>
      <p:sp>
        <p:nvSpPr>
          <p:cNvPr id="19462"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9463"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19464" name="Rectangle 11"/>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19465"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427492" name="Group 484"/>
          <p:cNvGraphicFramePr>
            <a:graphicFrameLocks noGrp="1"/>
          </p:cNvGraphicFramePr>
          <p:nvPr>
            <p:ph idx="1"/>
          </p:nvPr>
        </p:nvGraphicFramePr>
        <p:xfrm>
          <a:off x="900113" y="3141663"/>
          <a:ext cx="6911975" cy="2682872"/>
        </p:xfrm>
        <a:graphic>
          <a:graphicData uri="http://schemas.openxmlformats.org/drawingml/2006/table">
            <a:tbl>
              <a:tblPr/>
              <a:tblGrid>
                <a:gridCol w="1403350"/>
                <a:gridCol w="2806700"/>
                <a:gridCol w="2701925"/>
              </a:tblGrid>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Points d‘évaluations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504" name="Rectangle 485"/>
          <p:cNvSpPr>
            <a:spLocks noChangeArrowheads="1"/>
          </p:cNvSpPr>
          <p:nvPr/>
        </p:nvSpPr>
        <p:spPr bwMode="auto">
          <a:xfrm>
            <a:off x="323850" y="1628775"/>
            <a:ext cx="741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99"/>
                </a:solidFill>
              </a:rPr>
              <a:t>1.1. Isoler au sein de chaque domaine (chapitre), les thèmes (paragraphes) </a:t>
            </a:r>
          </a:p>
          <a:p>
            <a:pPr eaLnBrk="1" hangingPunct="1">
              <a:spcBef>
                <a:spcPct val="0"/>
              </a:spcBef>
              <a:buFontTx/>
              <a:buNone/>
            </a:pPr>
            <a:r>
              <a:rPr lang="fr-FR" altLang="fr-FR" sz="2000">
                <a:solidFill>
                  <a:srgbClr val="000099"/>
                </a:solidFill>
              </a:rPr>
              <a:t>et les points d’évaluations (PE) assez importants que pour en justifier l’évaluation : assurer ainsi la </a:t>
            </a:r>
            <a:r>
              <a:rPr lang="fr-FR" altLang="fr-FR" sz="2000" u="sng">
                <a:solidFill>
                  <a:srgbClr val="000099"/>
                </a:solidFill>
              </a:rPr>
              <a:t>validité</a:t>
            </a:r>
            <a:r>
              <a:rPr lang="fr-FR" altLang="fr-FR" sz="2000">
                <a:solidFill>
                  <a:srgbClr val="000099"/>
                </a:solidFill>
              </a:rPr>
              <a:t> de contenu</a:t>
            </a:r>
          </a:p>
        </p:txBody>
      </p:sp>
    </p:spTree>
    <p:extLst>
      <p:ext uri="{BB962C8B-B14F-4D97-AF65-F5344CB8AC3E}">
        <p14:creationId xmlns:p14="http://schemas.microsoft.com/office/powerpoint/2010/main" val="325559932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Espace réservé du numéro de diapositive 5"/>
          <p:cNvSpPr>
            <a:spLocks noGrp="1"/>
          </p:cNvSpPr>
          <p:nvPr>
            <p:ph type="sldNum" sz="quarter" idx="10"/>
          </p:nvPr>
        </p:nvSpPr>
        <p:spPr/>
        <p:txBody>
          <a:bodyPr/>
          <a:lstStyle/>
          <a:p>
            <a:pPr>
              <a:defRPr/>
            </a:pPr>
            <a:fld id="{CEEE36A5-6E27-491B-AD39-3E8264D0FC1F}" type="slidenum">
              <a:rPr lang="fr-FR" altLang="fr-FR"/>
              <a:pPr>
                <a:defRPr/>
              </a:pPr>
              <a:t>197</a:t>
            </a:fld>
            <a:endParaRPr lang="fr-FR" altLang="fr-FR"/>
          </a:p>
        </p:txBody>
      </p:sp>
      <p:sp>
        <p:nvSpPr>
          <p:cNvPr id="20485" name="Freeform 3"/>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0486" name="Rectangle 4"/>
          <p:cNvSpPr>
            <a:spLocks noChangeArrowheads="1"/>
          </p:cNvSpPr>
          <p:nvPr/>
        </p:nvSpPr>
        <p:spPr bwMode="auto">
          <a:xfrm>
            <a:off x="395288" y="981075"/>
            <a:ext cx="68405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p>
          <a:p>
            <a:pPr eaLnBrk="1" hangingPunct="1">
              <a:spcBef>
                <a:spcPct val="0"/>
              </a:spcBef>
              <a:buFontTx/>
              <a:buNone/>
            </a:pPr>
            <a:r>
              <a:rPr lang="fr-BE" altLang="fr-FR" sz="1600">
                <a:solidFill>
                  <a:srgbClr val="000000"/>
                </a:solidFill>
              </a:rPr>
              <a:t>    </a:t>
            </a:r>
            <a:endParaRPr lang="fr-BE" altLang="fr-FR" sz="1800">
              <a:solidFill>
                <a:schemeClr val="tx1"/>
              </a:solidFill>
            </a:endParaRPr>
          </a:p>
        </p:txBody>
      </p:sp>
      <p:sp>
        <p:nvSpPr>
          <p:cNvPr id="20487"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0488"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0489"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0490"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533561" name="Group 57"/>
          <p:cNvGraphicFramePr>
            <a:graphicFrameLocks noGrp="1"/>
          </p:cNvGraphicFramePr>
          <p:nvPr>
            <p:ph idx="1"/>
          </p:nvPr>
        </p:nvGraphicFramePr>
        <p:xfrm>
          <a:off x="684213" y="2420938"/>
          <a:ext cx="7416800" cy="2682872"/>
        </p:xfrm>
        <a:graphic>
          <a:graphicData uri="http://schemas.openxmlformats.org/drawingml/2006/table">
            <a:tbl>
              <a:tblPr/>
              <a:tblGrid>
                <a:gridCol w="1389062"/>
                <a:gridCol w="2782888"/>
                <a:gridCol w="2676525"/>
                <a:gridCol w="568325"/>
              </a:tblGrid>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Points d'enseignement</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IPE</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2</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359">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 </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000000"/>
                          </a:solidFill>
                          <a:effectLst/>
                          <a:latin typeface="Arial Narrow" pitchFamily="34" charset="0"/>
                          <a:cs typeface="Arial" charset="0"/>
                        </a:rPr>
                        <a:t>3</a:t>
                      </a:r>
                      <a:endParaRPr kumimoji="0" lang="fr-FR" altLang="fr-FR" sz="1600" b="0" i="0" u="none" strike="noStrike" cap="none" normalizeH="0" baseline="0" smtClean="0">
                        <a:ln>
                          <a:noFill/>
                        </a:ln>
                        <a:solidFill>
                          <a:srgbClr val="000000"/>
                        </a:solidFill>
                        <a:effectLst/>
                        <a:latin typeface="Arial Narrow" pitchFamily="34" charset="0"/>
                      </a:endParaRPr>
                    </a:p>
                  </a:txBody>
                  <a:tcPr marT="45731" marB="4573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38" name="Rectangle 58"/>
          <p:cNvSpPr>
            <a:spLocks noChangeArrowheads="1"/>
          </p:cNvSpPr>
          <p:nvPr/>
        </p:nvSpPr>
        <p:spPr bwMode="auto">
          <a:xfrm>
            <a:off x="323850" y="1700213"/>
            <a:ext cx="738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1.2. Evaluer (échelle de 0 à 3) l’importance de chaque point d’évaluation (IPE)</a:t>
            </a:r>
          </a:p>
        </p:txBody>
      </p:sp>
    </p:spTree>
    <p:extLst>
      <p:ext uri="{BB962C8B-B14F-4D97-AF65-F5344CB8AC3E}">
        <p14:creationId xmlns:p14="http://schemas.microsoft.com/office/powerpoint/2010/main" val="341801105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3"/>
          <p:cNvSpPr>
            <a:spLocks noGrp="1"/>
          </p:cNvSpPr>
          <p:nvPr>
            <p:ph type="sldNum" sz="quarter" idx="12"/>
          </p:nvPr>
        </p:nvSpPr>
        <p:spPr/>
        <p:txBody>
          <a:bodyPr/>
          <a:lstStyle/>
          <a:p>
            <a:pPr>
              <a:defRPr/>
            </a:pPr>
            <a:fld id="{9B077E44-8059-4211-9726-E81DFC2A54D8}" type="slidenum">
              <a:rPr lang="fr-FR" altLang="fr-FR"/>
              <a:pPr>
                <a:defRPr/>
              </a:pPr>
              <a:t>198</a:t>
            </a:fld>
            <a:endParaRPr lang="fr-FR" altLang="fr-FR"/>
          </a:p>
        </p:txBody>
      </p:sp>
      <p:pic>
        <p:nvPicPr>
          <p:cNvPr id="21508" name="Picture 9" descr="Exams PE"/>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755650" y="260350"/>
            <a:ext cx="7596188" cy="6075363"/>
          </a:xfrm>
        </p:spPr>
      </p:pic>
      <p:sp>
        <p:nvSpPr>
          <p:cNvPr id="568330" name="Rectangle 10"/>
          <p:cNvSpPr>
            <a:spLocks noChangeArrowheads="1"/>
          </p:cNvSpPr>
          <p:nvPr/>
        </p:nvSpPr>
        <p:spPr bwMode="auto">
          <a:xfrm>
            <a:off x="2555875" y="1557338"/>
            <a:ext cx="1584325" cy="215900"/>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1" name="Rectangle 11"/>
          <p:cNvSpPr>
            <a:spLocks noChangeArrowheads="1"/>
          </p:cNvSpPr>
          <p:nvPr/>
        </p:nvSpPr>
        <p:spPr bwMode="auto">
          <a:xfrm>
            <a:off x="2700338" y="3933825"/>
            <a:ext cx="3167062" cy="288925"/>
          </a:xfrm>
          <a:prstGeom prst="rect">
            <a:avLst/>
          </a:prstGeom>
          <a:noFill/>
          <a:ln w="1905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2" name="Rectangle 12"/>
          <p:cNvSpPr>
            <a:spLocks noChangeArrowheads="1"/>
          </p:cNvSpPr>
          <p:nvPr/>
        </p:nvSpPr>
        <p:spPr bwMode="auto">
          <a:xfrm>
            <a:off x="2700338" y="2420938"/>
            <a:ext cx="863600" cy="215900"/>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68333" name="Text Box 13"/>
          <p:cNvSpPr txBox="1">
            <a:spLocks noChangeArrowheads="1"/>
          </p:cNvSpPr>
          <p:nvPr/>
        </p:nvSpPr>
        <p:spPr bwMode="auto">
          <a:xfrm>
            <a:off x="1187450" y="1412875"/>
            <a:ext cx="1017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FF0000"/>
                </a:solidFill>
              </a:rPr>
              <a:t>Domaine</a:t>
            </a:r>
            <a:endParaRPr lang="fr-FR" altLang="fr-FR" sz="2000">
              <a:solidFill>
                <a:srgbClr val="FF0000"/>
              </a:solidFill>
            </a:endParaRPr>
          </a:p>
        </p:txBody>
      </p:sp>
      <p:sp>
        <p:nvSpPr>
          <p:cNvPr id="568334" name="Text Box 14"/>
          <p:cNvSpPr txBox="1">
            <a:spLocks noChangeArrowheads="1"/>
          </p:cNvSpPr>
          <p:nvPr/>
        </p:nvSpPr>
        <p:spPr bwMode="auto">
          <a:xfrm>
            <a:off x="1187450" y="2276475"/>
            <a:ext cx="831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chemeClr val="accent2"/>
                </a:solidFill>
              </a:rPr>
              <a:t>Thème</a:t>
            </a:r>
            <a:endParaRPr lang="fr-FR" altLang="fr-FR" sz="2000">
              <a:solidFill>
                <a:schemeClr val="accent2"/>
              </a:solidFill>
            </a:endParaRPr>
          </a:p>
        </p:txBody>
      </p:sp>
      <p:sp>
        <p:nvSpPr>
          <p:cNvPr id="568335" name="Text Box 15"/>
          <p:cNvSpPr txBox="1">
            <a:spLocks noChangeArrowheads="1"/>
          </p:cNvSpPr>
          <p:nvPr/>
        </p:nvSpPr>
        <p:spPr bwMode="auto">
          <a:xfrm>
            <a:off x="1116013" y="3716338"/>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FF33CC"/>
                </a:solidFill>
              </a:rPr>
              <a:t>Point </a:t>
            </a:r>
          </a:p>
          <a:p>
            <a:pPr eaLnBrk="1" hangingPunct="1">
              <a:spcBef>
                <a:spcPct val="0"/>
              </a:spcBef>
              <a:buFontTx/>
              <a:buNone/>
            </a:pPr>
            <a:r>
              <a:rPr lang="fr-BE" altLang="fr-FR" sz="2000">
                <a:solidFill>
                  <a:srgbClr val="FF33CC"/>
                </a:solidFill>
              </a:rPr>
              <a:t>d’évaluation</a:t>
            </a:r>
            <a:endParaRPr lang="fr-FR" altLang="fr-FR" sz="2000">
              <a:solidFill>
                <a:srgbClr val="FF33CC"/>
              </a:solidFill>
            </a:endParaRPr>
          </a:p>
        </p:txBody>
      </p:sp>
    </p:spTree>
    <p:extLst>
      <p:ext uri="{BB962C8B-B14F-4D97-AF65-F5344CB8AC3E}">
        <p14:creationId xmlns:p14="http://schemas.microsoft.com/office/powerpoint/2010/main" val="3157851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8330"/>
                                        </p:tgtEl>
                                        <p:attrNameLst>
                                          <p:attrName>style.visibility</p:attrName>
                                        </p:attrNameLst>
                                      </p:cBhvr>
                                      <p:to>
                                        <p:strVal val="visible"/>
                                      </p:to>
                                    </p:set>
                                    <p:anim calcmode="lin" valueType="num">
                                      <p:cBhvr additive="base">
                                        <p:cTn id="7" dur="500" fill="hold"/>
                                        <p:tgtEl>
                                          <p:spTgt spid="568330"/>
                                        </p:tgtEl>
                                        <p:attrNameLst>
                                          <p:attrName>ppt_x</p:attrName>
                                        </p:attrNameLst>
                                      </p:cBhvr>
                                      <p:tavLst>
                                        <p:tav tm="0">
                                          <p:val>
                                            <p:strVal val="#ppt_x"/>
                                          </p:val>
                                        </p:tav>
                                        <p:tav tm="100000">
                                          <p:val>
                                            <p:strVal val="#ppt_x"/>
                                          </p:val>
                                        </p:tav>
                                      </p:tavLst>
                                    </p:anim>
                                    <p:anim calcmode="lin" valueType="num">
                                      <p:cBhvr additive="base">
                                        <p:cTn id="8" dur="500" fill="hold"/>
                                        <p:tgtEl>
                                          <p:spTgt spid="5683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8333"/>
                                        </p:tgtEl>
                                        <p:attrNameLst>
                                          <p:attrName>style.visibility</p:attrName>
                                        </p:attrNameLst>
                                      </p:cBhvr>
                                      <p:to>
                                        <p:strVal val="visible"/>
                                      </p:to>
                                    </p:set>
                                    <p:anim calcmode="lin" valueType="num">
                                      <p:cBhvr additive="base">
                                        <p:cTn id="11" dur="500" fill="hold"/>
                                        <p:tgtEl>
                                          <p:spTgt spid="568333"/>
                                        </p:tgtEl>
                                        <p:attrNameLst>
                                          <p:attrName>ppt_x</p:attrName>
                                        </p:attrNameLst>
                                      </p:cBhvr>
                                      <p:tavLst>
                                        <p:tav tm="0">
                                          <p:val>
                                            <p:strVal val="#ppt_x"/>
                                          </p:val>
                                        </p:tav>
                                        <p:tav tm="100000">
                                          <p:val>
                                            <p:strVal val="#ppt_x"/>
                                          </p:val>
                                        </p:tav>
                                      </p:tavLst>
                                    </p:anim>
                                    <p:anim calcmode="lin" valueType="num">
                                      <p:cBhvr additive="base">
                                        <p:cTn id="12" dur="500" fill="hold"/>
                                        <p:tgtEl>
                                          <p:spTgt spid="56833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8334"/>
                                        </p:tgtEl>
                                        <p:attrNameLst>
                                          <p:attrName>style.visibility</p:attrName>
                                        </p:attrNameLst>
                                      </p:cBhvr>
                                      <p:to>
                                        <p:strVal val="visible"/>
                                      </p:to>
                                    </p:set>
                                    <p:anim calcmode="lin" valueType="num">
                                      <p:cBhvr additive="base">
                                        <p:cTn id="17" dur="500" fill="hold"/>
                                        <p:tgtEl>
                                          <p:spTgt spid="568334"/>
                                        </p:tgtEl>
                                        <p:attrNameLst>
                                          <p:attrName>ppt_x</p:attrName>
                                        </p:attrNameLst>
                                      </p:cBhvr>
                                      <p:tavLst>
                                        <p:tav tm="0">
                                          <p:val>
                                            <p:strVal val="#ppt_x"/>
                                          </p:val>
                                        </p:tav>
                                        <p:tav tm="100000">
                                          <p:val>
                                            <p:strVal val="#ppt_x"/>
                                          </p:val>
                                        </p:tav>
                                      </p:tavLst>
                                    </p:anim>
                                    <p:anim calcmode="lin" valueType="num">
                                      <p:cBhvr additive="base">
                                        <p:cTn id="18" dur="500" fill="hold"/>
                                        <p:tgtEl>
                                          <p:spTgt spid="5683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8332"/>
                                        </p:tgtEl>
                                        <p:attrNameLst>
                                          <p:attrName>style.visibility</p:attrName>
                                        </p:attrNameLst>
                                      </p:cBhvr>
                                      <p:to>
                                        <p:strVal val="visible"/>
                                      </p:to>
                                    </p:set>
                                    <p:anim calcmode="lin" valueType="num">
                                      <p:cBhvr additive="base">
                                        <p:cTn id="21" dur="500" fill="hold"/>
                                        <p:tgtEl>
                                          <p:spTgt spid="568332"/>
                                        </p:tgtEl>
                                        <p:attrNameLst>
                                          <p:attrName>ppt_x</p:attrName>
                                        </p:attrNameLst>
                                      </p:cBhvr>
                                      <p:tavLst>
                                        <p:tav tm="0">
                                          <p:val>
                                            <p:strVal val="#ppt_x"/>
                                          </p:val>
                                        </p:tav>
                                        <p:tav tm="100000">
                                          <p:val>
                                            <p:strVal val="#ppt_x"/>
                                          </p:val>
                                        </p:tav>
                                      </p:tavLst>
                                    </p:anim>
                                    <p:anim calcmode="lin" valueType="num">
                                      <p:cBhvr additive="base">
                                        <p:cTn id="22" dur="500" fill="hold"/>
                                        <p:tgtEl>
                                          <p:spTgt spid="56833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68335"/>
                                        </p:tgtEl>
                                        <p:attrNameLst>
                                          <p:attrName>style.visibility</p:attrName>
                                        </p:attrNameLst>
                                      </p:cBhvr>
                                      <p:to>
                                        <p:strVal val="visible"/>
                                      </p:to>
                                    </p:set>
                                    <p:anim calcmode="lin" valueType="num">
                                      <p:cBhvr additive="base">
                                        <p:cTn id="27" dur="500" fill="hold"/>
                                        <p:tgtEl>
                                          <p:spTgt spid="568335"/>
                                        </p:tgtEl>
                                        <p:attrNameLst>
                                          <p:attrName>ppt_x</p:attrName>
                                        </p:attrNameLst>
                                      </p:cBhvr>
                                      <p:tavLst>
                                        <p:tav tm="0">
                                          <p:val>
                                            <p:strVal val="#ppt_x"/>
                                          </p:val>
                                        </p:tav>
                                        <p:tav tm="100000">
                                          <p:val>
                                            <p:strVal val="#ppt_x"/>
                                          </p:val>
                                        </p:tav>
                                      </p:tavLst>
                                    </p:anim>
                                    <p:anim calcmode="lin" valueType="num">
                                      <p:cBhvr additive="base">
                                        <p:cTn id="28" dur="500" fill="hold"/>
                                        <p:tgtEl>
                                          <p:spTgt spid="5683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8331"/>
                                        </p:tgtEl>
                                        <p:attrNameLst>
                                          <p:attrName>style.visibility</p:attrName>
                                        </p:attrNameLst>
                                      </p:cBhvr>
                                      <p:to>
                                        <p:strVal val="visible"/>
                                      </p:to>
                                    </p:set>
                                    <p:anim calcmode="lin" valueType="num">
                                      <p:cBhvr additive="base">
                                        <p:cTn id="31" dur="500" fill="hold"/>
                                        <p:tgtEl>
                                          <p:spTgt spid="568331"/>
                                        </p:tgtEl>
                                        <p:attrNameLst>
                                          <p:attrName>ppt_x</p:attrName>
                                        </p:attrNameLst>
                                      </p:cBhvr>
                                      <p:tavLst>
                                        <p:tav tm="0">
                                          <p:val>
                                            <p:strVal val="#ppt_x"/>
                                          </p:val>
                                        </p:tav>
                                        <p:tav tm="100000">
                                          <p:val>
                                            <p:strVal val="#ppt_x"/>
                                          </p:val>
                                        </p:tav>
                                      </p:tavLst>
                                    </p:anim>
                                    <p:anim calcmode="lin" valueType="num">
                                      <p:cBhvr additive="base">
                                        <p:cTn id="32" dur="500" fill="hold"/>
                                        <p:tgtEl>
                                          <p:spTgt spid="568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30" grpId="0" animBg="1"/>
      <p:bldP spid="568331" grpId="0" animBg="1"/>
      <p:bldP spid="568332" grpId="0" animBg="1"/>
      <p:bldP spid="568333" grpId="0"/>
      <p:bldP spid="568334" grpId="0"/>
      <p:bldP spid="56833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p:txBody>
          <a:bodyPr/>
          <a:lstStyle/>
          <a:p>
            <a:pPr>
              <a:defRPr/>
            </a:pPr>
            <a:fld id="{5DB90FB1-B081-4753-88E0-4BC70490AF19}" type="slidenum">
              <a:rPr lang="fr-FR" altLang="fr-FR"/>
              <a:pPr>
                <a:defRPr/>
              </a:pPr>
              <a:t>199</a:t>
            </a:fld>
            <a:endParaRPr lang="fr-FR" altLang="fr-FR"/>
          </a:p>
        </p:txBody>
      </p:sp>
      <p:pic>
        <p:nvPicPr>
          <p:cNvPr id="22532" name="Picture 3" descr="Exams I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88913"/>
            <a:ext cx="76327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6" name="Rectangle 4"/>
          <p:cNvSpPr>
            <a:spLocks noChangeArrowheads="1"/>
          </p:cNvSpPr>
          <p:nvPr/>
        </p:nvSpPr>
        <p:spPr bwMode="auto">
          <a:xfrm>
            <a:off x="5940425" y="1628775"/>
            <a:ext cx="503238" cy="4464050"/>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983136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1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994122"/>
          </a:xfrm>
          <a:solidFill>
            <a:srgbClr val="A50021"/>
          </a:solidFill>
          <a:ln>
            <a:solidFill>
              <a:schemeClr val="tx2"/>
            </a:solidFill>
          </a:ln>
        </p:spPr>
        <p:txBody>
          <a:bodyPr/>
          <a:lstStyle/>
          <a:p>
            <a:r>
              <a:rPr lang="fr-BE" sz="2800" dirty="0">
                <a:solidFill>
                  <a:schemeClr val="bg1"/>
                </a:solidFill>
                <a:latin typeface="Arial Narrow" pitchFamily="34" charset="0"/>
              </a:rPr>
              <a:t>Cycle de conférences relative aux méthodes et innovations pédagogiques en enseignement </a:t>
            </a:r>
            <a:r>
              <a:rPr lang="fr-BE" sz="2800" dirty="0" smtClean="0">
                <a:solidFill>
                  <a:schemeClr val="bg1"/>
                </a:solidFill>
                <a:latin typeface="Arial Narrow" pitchFamily="34" charset="0"/>
              </a:rPr>
              <a:t>supérieur</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376138" y="1340768"/>
            <a:ext cx="8435280" cy="5069160"/>
          </a:xfrm>
        </p:spPr>
        <p:txBody>
          <a:bodyPr anchor="ctr"/>
          <a:lstStyle/>
          <a:p>
            <a:pPr marL="457200" indent="-457200">
              <a:buFont typeface="+mj-lt"/>
              <a:buAutoNum type="arabicPeriod"/>
            </a:pPr>
            <a:r>
              <a:rPr lang="fr-BE" sz="2200" dirty="0" smtClean="0">
                <a:latin typeface="Arial Narrow" panose="020B0606020202030204" pitchFamily="34" charset="0"/>
              </a:rPr>
              <a:t>Qui suis-je ? </a:t>
            </a:r>
          </a:p>
          <a:p>
            <a:pPr marL="457200" indent="-457200">
              <a:buFont typeface="+mj-lt"/>
              <a:buAutoNum type="arabicPeriod"/>
            </a:pPr>
            <a:r>
              <a:rPr lang="fr-BE" sz="2200" dirty="0" smtClean="0">
                <a:latin typeface="Arial Narrow" panose="020B0606020202030204" pitchFamily="34" charset="0"/>
              </a:rPr>
              <a:t>Les étudiants, quels étudiants ?</a:t>
            </a:r>
          </a:p>
          <a:p>
            <a:pPr marL="457200" indent="-457200">
              <a:buFont typeface="+mj-lt"/>
              <a:buAutoNum type="arabicPeriod"/>
            </a:pPr>
            <a:r>
              <a:rPr lang="fr-BE" sz="2200" dirty="0" smtClean="0">
                <a:latin typeface="Arial Narrow" panose="020B0606020202030204" pitchFamily="34" charset="0"/>
              </a:rPr>
              <a:t>Les objectifs de formation ? </a:t>
            </a:r>
          </a:p>
          <a:p>
            <a:pPr marL="457200" indent="-457200">
              <a:buFont typeface="+mj-lt"/>
              <a:buAutoNum type="arabicPeriod"/>
            </a:pPr>
            <a:r>
              <a:rPr lang="fr-BE" sz="2200" dirty="0" smtClean="0">
                <a:latin typeface="Arial Narrow" panose="020B0606020202030204" pitchFamily="34" charset="0"/>
              </a:rPr>
              <a:t>L’approche par compétences </a:t>
            </a:r>
          </a:p>
          <a:p>
            <a:pPr marL="457200" indent="-457200">
              <a:buFont typeface="+mj-lt"/>
              <a:buAutoNum type="arabicPeriod"/>
            </a:pPr>
            <a:r>
              <a:rPr lang="fr-BE" sz="2200" dirty="0" smtClean="0">
                <a:latin typeface="Arial Narrow" panose="020B0606020202030204" pitchFamily="34" charset="0"/>
              </a:rPr>
              <a:t>L’apprentissage au raisonnement clinique (ARC)</a:t>
            </a:r>
          </a:p>
          <a:p>
            <a:pPr marL="457200" indent="-457200">
              <a:buFont typeface="+mj-lt"/>
              <a:buAutoNum type="arabicPeriod"/>
            </a:pPr>
            <a:r>
              <a:rPr lang="fr-BE" sz="2200" dirty="0" smtClean="0">
                <a:latin typeface="Arial Narrow" panose="020B0606020202030204" pitchFamily="34" charset="0"/>
              </a:rPr>
              <a:t>Les cartes conceptuelles</a:t>
            </a:r>
          </a:p>
          <a:p>
            <a:pPr marL="457200" indent="-457200">
              <a:buFont typeface="+mj-lt"/>
              <a:buAutoNum type="arabicPeriod"/>
            </a:pPr>
            <a:r>
              <a:rPr lang="fr-BE" sz="2200" dirty="0" smtClean="0">
                <a:latin typeface="Arial Narrow" panose="020B0606020202030204" pitchFamily="34" charset="0"/>
              </a:rPr>
              <a:t>Comment saloper une présentation Power Point ?</a:t>
            </a:r>
          </a:p>
          <a:p>
            <a:pPr marL="457200" indent="-457200">
              <a:buFont typeface="+mj-lt"/>
              <a:buAutoNum type="arabicPeriod"/>
            </a:pPr>
            <a:r>
              <a:rPr lang="fr-BE" sz="2200" dirty="0" smtClean="0">
                <a:latin typeface="Arial Narrow" panose="020B0606020202030204" pitchFamily="34" charset="0"/>
              </a:rPr>
              <a:t>Les boitiers de vote électronique</a:t>
            </a:r>
          </a:p>
          <a:p>
            <a:pPr marL="457200" indent="-457200">
              <a:buFont typeface="+mj-lt"/>
              <a:buAutoNum type="arabicPeriod"/>
            </a:pPr>
            <a:r>
              <a:rPr lang="fr-BE" sz="2200" dirty="0" smtClean="0">
                <a:latin typeface="Arial Narrow" panose="020B0606020202030204" pitchFamily="34" charset="0"/>
              </a:rPr>
              <a:t>Les questions à choix multiples et les degrés de certitude</a:t>
            </a:r>
          </a:p>
          <a:p>
            <a:pPr marL="457200" indent="-457200">
              <a:buFont typeface="+mj-lt"/>
              <a:buAutoNum type="arabicPeriod"/>
            </a:pPr>
            <a:r>
              <a:rPr lang="fr-BE" sz="2200" dirty="0" smtClean="0">
                <a:latin typeface="Arial Narrow" panose="020B0606020202030204" pitchFamily="34" charset="0"/>
              </a:rPr>
              <a:t>Le cycle de qualité d’une évaluation</a:t>
            </a:r>
          </a:p>
          <a:p>
            <a:pPr marL="457200" indent="-457200">
              <a:buFont typeface="+mj-lt"/>
              <a:buAutoNum type="arabicPeriod"/>
            </a:pPr>
            <a:r>
              <a:rPr lang="fr-BE" sz="2200" dirty="0" smtClean="0">
                <a:latin typeface="Arial Narrow" panose="020B0606020202030204" pitchFamily="34" charset="0"/>
              </a:rPr>
              <a:t>Les class room </a:t>
            </a:r>
            <a:r>
              <a:rPr lang="fr-BE" sz="2200" dirty="0" err="1" smtClean="0">
                <a:latin typeface="Arial Narrow" panose="020B0606020202030204" pitchFamily="34" charset="0"/>
              </a:rPr>
              <a:t>assessments</a:t>
            </a:r>
            <a:r>
              <a:rPr lang="fr-BE" sz="2200" dirty="0" smtClean="0">
                <a:latin typeface="Arial Narrow" panose="020B0606020202030204" pitchFamily="34" charset="0"/>
              </a:rPr>
              <a:t> </a:t>
            </a:r>
          </a:p>
          <a:p>
            <a:pPr marL="457200" indent="-457200">
              <a:buFont typeface="+mj-lt"/>
              <a:buAutoNum type="arabicPeriod"/>
            </a:pPr>
            <a:r>
              <a:rPr lang="fr-BE" sz="2200" dirty="0" smtClean="0">
                <a:latin typeface="Arial Narrow" panose="020B0606020202030204" pitchFamily="34" charset="0"/>
              </a:rPr>
              <a:t>Les Massive Online Open Courses (</a:t>
            </a:r>
            <a:r>
              <a:rPr lang="fr-BE" sz="2200" dirty="0" err="1" smtClean="0">
                <a:latin typeface="Arial Narrow" panose="020B0606020202030204" pitchFamily="34" charset="0"/>
              </a:rPr>
              <a:t>MOOCs</a:t>
            </a:r>
            <a:r>
              <a:rPr lang="fr-BE" sz="2200" dirty="0" smtClean="0">
                <a:latin typeface="Arial Narrow" panose="020B0606020202030204" pitchFamily="34" charset="0"/>
              </a:rPr>
              <a:t>)  </a:t>
            </a:r>
            <a:endParaRPr lang="fr-BE" sz="2200" dirty="0">
              <a:latin typeface="Arial Narrow" panose="020B0606020202030204" pitchFamily="34" charset="0"/>
            </a:endParaRPr>
          </a:p>
        </p:txBody>
      </p:sp>
      <p:grpSp>
        <p:nvGrpSpPr>
          <p:cNvPr id="14" name="Groupe 13"/>
          <p:cNvGrpSpPr/>
          <p:nvPr/>
        </p:nvGrpSpPr>
        <p:grpSpPr>
          <a:xfrm>
            <a:off x="356740" y="1469975"/>
            <a:ext cx="8370315" cy="461665"/>
            <a:chOff x="356740" y="1469975"/>
            <a:chExt cx="8370315" cy="461665"/>
          </a:xfrm>
        </p:grpSpPr>
        <p:sp>
          <p:nvSpPr>
            <p:cNvPr id="4" name="Rectangle 3"/>
            <p:cNvSpPr/>
            <p:nvPr/>
          </p:nvSpPr>
          <p:spPr>
            <a:xfrm>
              <a:off x="356740" y="1469975"/>
              <a:ext cx="2664296" cy="410853"/>
            </a:xfrm>
            <a:prstGeom prst="rect">
              <a:avLst/>
            </a:prstGeom>
            <a:solidFill>
              <a:schemeClr val="accent1">
                <a:alpha val="3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7104859" y="1469975"/>
              <a:ext cx="1622196" cy="461665"/>
            </a:xfrm>
            <a:prstGeom prst="rect">
              <a:avLst/>
            </a:prstGeom>
            <a:noFill/>
            <a:ln>
              <a:solidFill>
                <a:schemeClr val="tx1"/>
              </a:solidFill>
            </a:ln>
          </p:spPr>
          <p:txBody>
            <a:bodyPr wrap="square" rtlCol="0">
              <a:spAutoFit/>
            </a:bodyPr>
            <a:lstStyle/>
            <a:p>
              <a:r>
                <a:rPr lang="fr-BE" sz="2400" dirty="0" smtClean="0">
                  <a:latin typeface="Arial Narrow" panose="020B0606020202030204" pitchFamily="34" charset="0"/>
                </a:rPr>
                <a:t>L’enseignant</a:t>
              </a:r>
              <a:endParaRPr lang="fr-BE" sz="2400" dirty="0">
                <a:latin typeface="Arial Narrow" panose="020B0606020202030204" pitchFamily="34" charset="0"/>
              </a:endParaRPr>
            </a:p>
          </p:txBody>
        </p:sp>
      </p:grpSp>
      <p:grpSp>
        <p:nvGrpSpPr>
          <p:cNvPr id="19" name="Groupe 18"/>
          <p:cNvGrpSpPr/>
          <p:nvPr/>
        </p:nvGrpSpPr>
        <p:grpSpPr>
          <a:xfrm>
            <a:off x="344165" y="1880828"/>
            <a:ext cx="8457798" cy="584448"/>
            <a:chOff x="363563" y="2096852"/>
            <a:chExt cx="8457798" cy="584448"/>
          </a:xfrm>
        </p:grpSpPr>
        <p:sp>
          <p:nvSpPr>
            <p:cNvPr id="5" name="Rectangle 4"/>
            <p:cNvSpPr/>
            <p:nvPr/>
          </p:nvSpPr>
          <p:spPr>
            <a:xfrm>
              <a:off x="363563" y="2096852"/>
              <a:ext cx="4608512" cy="396044"/>
            </a:xfrm>
            <a:prstGeom prst="rect">
              <a:avLst/>
            </a:prstGeom>
            <a:solidFill>
              <a:schemeClr val="accent2">
                <a:lumMod val="40000"/>
                <a:lumOff val="60000"/>
                <a:alpha val="3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7128269" y="2219635"/>
              <a:ext cx="1693092"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Les étudiants</a:t>
              </a:r>
              <a:endParaRPr lang="fr-BE" sz="2400" dirty="0">
                <a:latin typeface="Arial Narrow" panose="020B0606020202030204" pitchFamily="34" charset="0"/>
              </a:endParaRPr>
            </a:p>
          </p:txBody>
        </p:sp>
      </p:grpSp>
      <p:grpSp>
        <p:nvGrpSpPr>
          <p:cNvPr id="21" name="Groupe 20"/>
          <p:cNvGrpSpPr/>
          <p:nvPr/>
        </p:nvGrpSpPr>
        <p:grpSpPr>
          <a:xfrm>
            <a:off x="356740" y="3501007"/>
            <a:ext cx="8302555" cy="1224136"/>
            <a:chOff x="376138" y="3738634"/>
            <a:chExt cx="8302555" cy="1346550"/>
          </a:xfrm>
        </p:grpSpPr>
        <p:sp>
          <p:nvSpPr>
            <p:cNvPr id="7" name="Rectangle 6"/>
            <p:cNvSpPr/>
            <p:nvPr/>
          </p:nvSpPr>
          <p:spPr>
            <a:xfrm>
              <a:off x="376138" y="3738634"/>
              <a:ext cx="5996061" cy="1346550"/>
            </a:xfrm>
            <a:prstGeom prst="rect">
              <a:avLst/>
            </a:prstGeom>
            <a:solidFill>
              <a:srgbClr val="FFC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p:cNvSpPr txBox="1"/>
            <p:nvPr/>
          </p:nvSpPr>
          <p:spPr>
            <a:xfrm>
              <a:off x="7128269" y="4149080"/>
              <a:ext cx="1550424"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Les moyens</a:t>
              </a:r>
              <a:endParaRPr lang="fr-BE" sz="2400" dirty="0">
                <a:latin typeface="Arial Narrow" panose="020B0606020202030204" pitchFamily="34" charset="0"/>
              </a:endParaRPr>
            </a:p>
          </p:txBody>
        </p:sp>
      </p:grpSp>
      <p:grpSp>
        <p:nvGrpSpPr>
          <p:cNvPr id="20" name="Groupe 19"/>
          <p:cNvGrpSpPr/>
          <p:nvPr/>
        </p:nvGrpSpPr>
        <p:grpSpPr>
          <a:xfrm>
            <a:off x="344164" y="2348880"/>
            <a:ext cx="8541155" cy="1080120"/>
            <a:chOff x="363562" y="2564904"/>
            <a:chExt cx="8541155" cy="1080120"/>
          </a:xfrm>
        </p:grpSpPr>
        <p:sp>
          <p:nvSpPr>
            <p:cNvPr id="6" name="Rectangle 5"/>
            <p:cNvSpPr/>
            <p:nvPr/>
          </p:nvSpPr>
          <p:spPr>
            <a:xfrm>
              <a:off x="363562" y="2564904"/>
              <a:ext cx="5595987" cy="1080120"/>
            </a:xfrm>
            <a:prstGeom prst="rect">
              <a:avLst/>
            </a:prstGeom>
            <a:solidFill>
              <a:srgbClr val="92D05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p:cNvSpPr txBox="1"/>
            <p:nvPr/>
          </p:nvSpPr>
          <p:spPr>
            <a:xfrm>
              <a:off x="7128269" y="2833699"/>
              <a:ext cx="1776448"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Les méthodes</a:t>
              </a:r>
              <a:endParaRPr lang="fr-BE" sz="2400" dirty="0">
                <a:latin typeface="Arial Narrow" panose="020B0606020202030204" pitchFamily="34" charset="0"/>
              </a:endParaRPr>
            </a:p>
          </p:txBody>
        </p:sp>
      </p:grpSp>
      <p:grpSp>
        <p:nvGrpSpPr>
          <p:cNvPr id="22" name="Groupe 21"/>
          <p:cNvGrpSpPr/>
          <p:nvPr/>
        </p:nvGrpSpPr>
        <p:grpSpPr>
          <a:xfrm>
            <a:off x="340127" y="4725144"/>
            <a:ext cx="8288482" cy="1152127"/>
            <a:chOff x="612449" y="4149079"/>
            <a:chExt cx="8288482" cy="1001725"/>
          </a:xfrm>
        </p:grpSpPr>
        <p:sp>
          <p:nvSpPr>
            <p:cNvPr id="8" name="Rectangle 7"/>
            <p:cNvSpPr/>
            <p:nvPr/>
          </p:nvSpPr>
          <p:spPr>
            <a:xfrm>
              <a:off x="612449" y="4149079"/>
              <a:ext cx="6512719" cy="1001725"/>
            </a:xfrm>
            <a:prstGeom prst="rect">
              <a:avLst/>
            </a:prstGeom>
            <a:solidFill>
              <a:srgbClr val="C0000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ZoneTexte 15"/>
            <p:cNvSpPr txBox="1"/>
            <p:nvPr/>
          </p:nvSpPr>
          <p:spPr>
            <a:xfrm>
              <a:off x="7377181" y="4419108"/>
              <a:ext cx="1523750"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L’évaluation</a:t>
              </a:r>
              <a:endParaRPr lang="fr-BE" sz="2400" dirty="0">
                <a:latin typeface="Arial Narrow" panose="020B0606020202030204" pitchFamily="34" charset="0"/>
              </a:endParaRPr>
            </a:p>
          </p:txBody>
        </p:sp>
      </p:grpSp>
      <p:grpSp>
        <p:nvGrpSpPr>
          <p:cNvPr id="23" name="Groupe 22"/>
          <p:cNvGrpSpPr/>
          <p:nvPr/>
        </p:nvGrpSpPr>
        <p:grpSpPr>
          <a:xfrm>
            <a:off x="340127" y="5880318"/>
            <a:ext cx="7808608" cy="576064"/>
            <a:chOff x="363537" y="5877273"/>
            <a:chExt cx="7808608" cy="576064"/>
          </a:xfrm>
        </p:grpSpPr>
        <p:sp>
          <p:nvSpPr>
            <p:cNvPr id="9" name="Rectangle 8"/>
            <p:cNvSpPr/>
            <p:nvPr/>
          </p:nvSpPr>
          <p:spPr>
            <a:xfrm>
              <a:off x="363537" y="5877273"/>
              <a:ext cx="5360592" cy="576064"/>
            </a:xfrm>
            <a:prstGeom prst="rect">
              <a:avLst/>
            </a:prstGeom>
            <a:solidFill>
              <a:srgbClr val="7030A0">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p:cNvSpPr txBox="1"/>
            <p:nvPr/>
          </p:nvSpPr>
          <p:spPr>
            <a:xfrm>
              <a:off x="7128269" y="5991672"/>
              <a:ext cx="1043876"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Le futur</a:t>
              </a:r>
              <a:endParaRPr lang="fr-BE" sz="2400" dirty="0">
                <a:latin typeface="Arial Narrow" panose="020B0606020202030204" pitchFamily="34" charset="0"/>
              </a:endParaRPr>
            </a:p>
          </p:txBody>
        </p:sp>
      </p:grpSp>
    </p:spTree>
    <p:extLst>
      <p:ext uri="{BB962C8B-B14F-4D97-AF65-F5344CB8AC3E}">
        <p14:creationId xmlns:p14="http://schemas.microsoft.com/office/powerpoint/2010/main" val="36220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sp>
        <p:nvSpPr>
          <p:cNvPr id="62466" name="Text Box 3"/>
          <p:cNvSpPr txBox="1">
            <a:spLocks noChangeArrowheads="1"/>
          </p:cNvSpPr>
          <p:nvPr/>
        </p:nvSpPr>
        <p:spPr bwMode="auto">
          <a:xfrm>
            <a:off x="395288" y="1484313"/>
            <a:ext cx="3671887" cy="376237"/>
          </a:xfrm>
          <a:prstGeom prst="rect">
            <a:avLst/>
          </a:prstGeom>
          <a:noFill/>
          <a:ln w="9525">
            <a:solidFill>
              <a:schemeClr val="tx1"/>
            </a:solidFill>
            <a:miter lim="800000"/>
            <a:headEnd/>
            <a:tailEnd/>
          </a:ln>
        </p:spPr>
        <p:txBody>
          <a:bodyPr>
            <a:spAutoFit/>
          </a:bodyPr>
          <a:lstStyle/>
          <a:p>
            <a:r>
              <a:rPr lang="fr-BE">
                <a:latin typeface="Arial Narrow" pitchFamily="34" charset="0"/>
              </a:rPr>
              <a:t>Les forums de discussion sur eCampus </a:t>
            </a:r>
            <a:endParaRPr lang="fr-FR">
              <a:latin typeface="Arial Narrow" pitchFamily="34" charset="0"/>
            </a:endParaRPr>
          </a:p>
        </p:txBody>
      </p:sp>
      <p:sp>
        <p:nvSpPr>
          <p:cNvPr id="62467" name="Text Box 4"/>
          <p:cNvSpPr txBox="1">
            <a:spLocks noChangeArrowheads="1"/>
          </p:cNvSpPr>
          <p:nvPr/>
        </p:nvSpPr>
        <p:spPr bwMode="auto">
          <a:xfrm>
            <a:off x="323850" y="741363"/>
            <a:ext cx="6553200" cy="466725"/>
          </a:xfrm>
          <a:prstGeom prst="rect">
            <a:avLst/>
          </a:prstGeom>
          <a:solidFill>
            <a:srgbClr val="990000"/>
          </a:solidFill>
          <a:ln w="9525">
            <a:solidFill>
              <a:schemeClr val="tx1"/>
            </a:solidFill>
            <a:miter lim="800000"/>
            <a:headEnd/>
            <a:tailEnd/>
          </a:ln>
        </p:spPr>
        <p:txBody>
          <a:bodyPr>
            <a:spAutoFit/>
          </a:bodyPr>
          <a:lstStyle/>
          <a:p>
            <a:r>
              <a:rPr lang="fr-BE" sz="2400">
                <a:solidFill>
                  <a:schemeClr val="bg1"/>
                </a:solidFill>
                <a:latin typeface="Arial Narrow" pitchFamily="34" charset="0"/>
              </a:rPr>
              <a:t>8. Evènement « débat – animation »</a:t>
            </a:r>
            <a:endParaRPr lang="fr-FR" sz="2400">
              <a:solidFill>
                <a:schemeClr val="bg1"/>
              </a:solidFill>
              <a:latin typeface="Arial Narrow" pitchFamily="34" charset="0"/>
            </a:endParaRPr>
          </a:p>
        </p:txBody>
      </p:sp>
      <p:pic>
        <p:nvPicPr>
          <p:cNvPr id="62468" name="Picture 6"/>
          <p:cNvPicPr>
            <a:picLocks noChangeAspect="1" noChangeArrowheads="1"/>
          </p:cNvPicPr>
          <p:nvPr/>
        </p:nvPicPr>
        <p:blipFill>
          <a:blip r:embed="rId2" cstate="print"/>
          <a:srcRect/>
          <a:stretch>
            <a:fillRect/>
          </a:stretch>
        </p:blipFill>
        <p:spPr bwMode="auto">
          <a:xfrm>
            <a:off x="395288" y="2133600"/>
            <a:ext cx="7358062" cy="3133725"/>
          </a:xfrm>
          <a:prstGeom prst="rect">
            <a:avLst/>
          </a:prstGeom>
          <a:noFill/>
          <a:ln w="9525">
            <a:solidFill>
              <a:schemeClr val="tx1"/>
            </a:solidFill>
            <a:miter lim="800000"/>
            <a:headEnd/>
            <a:tailEnd/>
          </a:ln>
        </p:spPr>
      </p:pic>
      <p:sp>
        <p:nvSpPr>
          <p:cNvPr id="64519" name="Text Box 7"/>
          <p:cNvSpPr txBox="1">
            <a:spLocks noChangeArrowheads="1"/>
          </p:cNvSpPr>
          <p:nvPr/>
        </p:nvSpPr>
        <p:spPr bwMode="auto">
          <a:xfrm>
            <a:off x="395288" y="5805488"/>
            <a:ext cx="7632700" cy="376237"/>
          </a:xfrm>
          <a:prstGeom prst="rect">
            <a:avLst/>
          </a:prstGeom>
          <a:solidFill>
            <a:srgbClr val="FF9999"/>
          </a:solidFill>
          <a:ln w="9525">
            <a:solidFill>
              <a:schemeClr val="tx1"/>
            </a:solidFill>
            <a:miter lim="800000"/>
            <a:headEnd/>
            <a:tailEnd/>
          </a:ln>
        </p:spPr>
        <p:txBody>
          <a:bodyPr>
            <a:spAutoFit/>
          </a:bodyPr>
          <a:lstStyle/>
          <a:p>
            <a:r>
              <a:rPr lang="fr-BE" u="sng">
                <a:latin typeface="Arial Narrow" pitchFamily="34" charset="0"/>
              </a:rPr>
              <a:t>Opportunités </a:t>
            </a:r>
            <a:r>
              <a:rPr lang="fr-BE">
                <a:latin typeface="Arial Narrow" pitchFamily="34" charset="0"/>
              </a:rPr>
              <a:t>: mise en place de wikis et de blogs sur eCampus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p:cNvSpPr>
            <a:spLocks noGrp="1"/>
          </p:cNvSpPr>
          <p:nvPr>
            <p:ph type="sldNum" sz="quarter" idx="10"/>
          </p:nvPr>
        </p:nvSpPr>
        <p:spPr/>
        <p:txBody>
          <a:bodyPr/>
          <a:lstStyle/>
          <a:p>
            <a:pPr>
              <a:defRPr/>
            </a:pPr>
            <a:fld id="{63BC9016-EFC2-4B7F-AC70-1CF96903C65F}" type="slidenum">
              <a:rPr lang="fr-FR" altLang="fr-FR"/>
              <a:pPr>
                <a:defRPr/>
              </a:pPr>
              <a:t>200</a:t>
            </a:fld>
            <a:endParaRPr lang="fr-FR" altLang="fr-FR"/>
          </a:p>
        </p:txBody>
      </p:sp>
      <p:sp>
        <p:nvSpPr>
          <p:cNvPr id="23556" name="Rectangle 2"/>
          <p:cNvSpPr>
            <a:spLocks noGrp="1" noChangeArrowheads="1"/>
          </p:cNvSpPr>
          <p:nvPr>
            <p:ph type="title"/>
          </p:nvPr>
        </p:nvSpPr>
        <p:spPr>
          <a:xfrm>
            <a:off x="323850" y="188913"/>
            <a:ext cx="7848600" cy="504825"/>
          </a:xfrm>
          <a:ln>
            <a:miter lim="800000"/>
            <a:headEnd/>
            <a:tailEnd/>
          </a:ln>
        </p:spPr>
        <p:txBody>
          <a:bodyPr/>
          <a:lstStyle/>
          <a:p>
            <a:pPr eaLnBrk="1" hangingPunct="1">
              <a:defRPr/>
            </a:pPr>
            <a:r>
              <a:rPr lang="fr-BE" altLang="fr-FR" sz="2800" smtClean="0"/>
              <a:t>Le cycle de qualité d’une évaluation</a:t>
            </a:r>
          </a:p>
        </p:txBody>
      </p:sp>
      <p:sp>
        <p:nvSpPr>
          <p:cNvPr id="2" name="Freeform 3"/>
          <p:cNvSpPr>
            <a:spLocks/>
          </p:cNvSpPr>
          <p:nvPr/>
        </p:nvSpPr>
        <p:spPr bwMode="auto">
          <a:xfrm>
            <a:off x="252413" y="9890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3557" name="Rectangle 4"/>
          <p:cNvSpPr>
            <a:spLocks noChangeArrowheads="1"/>
          </p:cNvSpPr>
          <p:nvPr/>
        </p:nvSpPr>
        <p:spPr bwMode="auto">
          <a:xfrm>
            <a:off x="468313" y="1133475"/>
            <a:ext cx="612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endParaRPr lang="fr-BE" altLang="fr-FR" sz="1800">
              <a:solidFill>
                <a:schemeClr val="tx1"/>
              </a:solidFill>
            </a:endParaRPr>
          </a:p>
        </p:txBody>
      </p:sp>
      <p:sp>
        <p:nvSpPr>
          <p:cNvPr id="23558"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59"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60"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3561"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3562" name="Rectangle 83"/>
          <p:cNvSpPr>
            <a:spLocks noChangeArrowheads="1"/>
          </p:cNvSpPr>
          <p:nvPr/>
        </p:nvSpPr>
        <p:spPr bwMode="auto">
          <a:xfrm>
            <a:off x="827088" y="2636838"/>
            <a:ext cx="7831137" cy="333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600" b="1">
                <a:solidFill>
                  <a:srgbClr val="000000"/>
                </a:solidFill>
              </a:rPr>
              <a:t>Les catégories de performance sont dites de connaissance, de compréhension ou d’application.</a:t>
            </a:r>
            <a:r>
              <a:rPr lang="fr-FR" altLang="fr-FR" sz="1600">
                <a:solidFill>
                  <a:srgbClr val="000000"/>
                </a:solidFill>
              </a:rPr>
              <a:t> </a:t>
            </a:r>
          </a:p>
          <a:p>
            <a:pPr eaLnBrk="1" hangingPunct="1">
              <a:spcBef>
                <a:spcPct val="0"/>
              </a:spcBef>
              <a:buFontTx/>
              <a:buNone/>
            </a:pPr>
            <a:r>
              <a:rPr lang="fr-FR" altLang="fr-FR" sz="1600">
                <a:solidFill>
                  <a:srgbClr val="000000"/>
                </a:solidFill>
              </a:rPr>
              <a:t>Par </a:t>
            </a:r>
            <a:r>
              <a:rPr lang="fr-FR" altLang="fr-FR" sz="1600" u="sng">
                <a:solidFill>
                  <a:srgbClr val="000000"/>
                </a:solidFill>
              </a:rPr>
              <a:t>connaissance</a:t>
            </a:r>
            <a:r>
              <a:rPr lang="fr-FR" altLang="fr-FR" sz="1600">
                <a:solidFill>
                  <a:srgbClr val="000000"/>
                </a:solidFill>
              </a:rPr>
              <a:t> il faut entendre la capacité de connaître une série de faits </a:t>
            </a:r>
          </a:p>
          <a:p>
            <a:pPr eaLnBrk="1" hangingPunct="1">
              <a:spcBef>
                <a:spcPct val="0"/>
              </a:spcBef>
              <a:buFontTx/>
              <a:buNone/>
            </a:pPr>
            <a:r>
              <a:rPr lang="fr-FR" altLang="fr-FR" sz="1600">
                <a:solidFill>
                  <a:srgbClr val="000000"/>
                </a:solidFill>
              </a:rPr>
              <a:t>ou d’énoncer des définitions.</a:t>
            </a:r>
          </a:p>
          <a:p>
            <a:pPr eaLnBrk="1" hangingPunct="1">
              <a:spcBef>
                <a:spcPct val="0"/>
              </a:spcBef>
              <a:buFontTx/>
              <a:buNone/>
            </a:pPr>
            <a:r>
              <a:rPr lang="fr-FR" altLang="fr-FR" sz="1600">
                <a:solidFill>
                  <a:srgbClr val="000000"/>
                </a:solidFill>
              </a:rPr>
              <a:t>Par </a:t>
            </a:r>
            <a:r>
              <a:rPr lang="fr-FR" altLang="fr-FR" sz="1600" u="sng">
                <a:solidFill>
                  <a:srgbClr val="000000"/>
                </a:solidFill>
              </a:rPr>
              <a:t>compréhension</a:t>
            </a:r>
            <a:r>
              <a:rPr lang="fr-FR" altLang="fr-FR" sz="1600">
                <a:solidFill>
                  <a:srgbClr val="000000"/>
                </a:solidFill>
              </a:rPr>
              <a:t>, il faut comprendre la capacité à interpréter des symptômes, </a:t>
            </a:r>
          </a:p>
          <a:p>
            <a:pPr eaLnBrk="1" hangingPunct="1">
              <a:spcBef>
                <a:spcPct val="0"/>
              </a:spcBef>
              <a:buFontTx/>
              <a:buNone/>
            </a:pPr>
            <a:r>
              <a:rPr lang="fr-FR" altLang="fr-FR" sz="1600">
                <a:solidFill>
                  <a:srgbClr val="000000"/>
                </a:solidFill>
              </a:rPr>
              <a:t>et relations de ou entre l’une ou l’autre pathologie de reproduction obstétricale </a:t>
            </a:r>
          </a:p>
          <a:p>
            <a:pPr eaLnBrk="1" hangingPunct="1">
              <a:spcBef>
                <a:spcPct val="0"/>
              </a:spcBef>
              <a:buFontTx/>
              <a:buNone/>
            </a:pPr>
            <a:r>
              <a:rPr lang="fr-FR" altLang="fr-FR" sz="1600">
                <a:solidFill>
                  <a:srgbClr val="000000"/>
                </a:solidFill>
              </a:rPr>
              <a:t>ou mammaire ou encore la capacité à extrapoler le sens d’un message, enj saisir la nature</a:t>
            </a:r>
          </a:p>
          <a:p>
            <a:pPr eaLnBrk="1" hangingPunct="1">
              <a:spcBef>
                <a:spcPct val="0"/>
              </a:spcBef>
              <a:buFontTx/>
              <a:buNone/>
            </a:pPr>
            <a:r>
              <a:rPr lang="fr-BE" altLang="fr-FR" sz="1600">
                <a:solidFill>
                  <a:srgbClr val="000000"/>
                </a:solidFill>
              </a:rPr>
              <a:t>et la signification profonde.</a:t>
            </a:r>
            <a:endParaRPr lang="fr-FR" altLang="fr-FR" sz="1600">
              <a:solidFill>
                <a:srgbClr val="000000"/>
              </a:solidFill>
            </a:endParaRPr>
          </a:p>
          <a:p>
            <a:pPr eaLnBrk="1" hangingPunct="1">
              <a:spcBef>
                <a:spcPct val="0"/>
              </a:spcBef>
              <a:buFontTx/>
              <a:buNone/>
            </a:pPr>
            <a:r>
              <a:rPr lang="fr-FR" altLang="fr-FR" sz="1600">
                <a:solidFill>
                  <a:srgbClr val="000000"/>
                </a:solidFill>
              </a:rPr>
              <a:t>Par </a:t>
            </a:r>
            <a:r>
              <a:rPr lang="fr-FR" altLang="fr-FR" sz="1600" u="sng">
                <a:solidFill>
                  <a:srgbClr val="000000"/>
                </a:solidFill>
              </a:rPr>
              <a:t>application</a:t>
            </a:r>
            <a:r>
              <a:rPr lang="fr-FR" altLang="fr-FR" sz="1600">
                <a:solidFill>
                  <a:srgbClr val="000000"/>
                </a:solidFill>
              </a:rPr>
              <a:t>, il faut comprendre la capacité de mettre en œuvre l’un ou l’autre </a:t>
            </a:r>
          </a:p>
          <a:p>
            <a:pPr eaLnBrk="1" hangingPunct="1">
              <a:spcBef>
                <a:spcPct val="0"/>
              </a:spcBef>
              <a:buFontTx/>
              <a:buNone/>
            </a:pPr>
            <a:r>
              <a:rPr lang="fr-FR" altLang="fr-FR" sz="1600">
                <a:solidFill>
                  <a:srgbClr val="000000"/>
                </a:solidFill>
              </a:rPr>
              <a:t>traitement individuel ou collectif.</a:t>
            </a:r>
          </a:p>
          <a:p>
            <a:pPr eaLnBrk="1" hangingPunct="1">
              <a:spcBef>
                <a:spcPct val="0"/>
              </a:spcBef>
              <a:buFontTx/>
              <a:buNone/>
            </a:pPr>
            <a:r>
              <a:rPr lang="fr-BE" altLang="fr-FR" sz="1600">
                <a:solidFill>
                  <a:srgbClr val="000000"/>
                </a:solidFill>
              </a:rPr>
              <a:t>Par </a:t>
            </a:r>
            <a:r>
              <a:rPr lang="fr-BE" altLang="fr-FR" sz="1600" u="sng">
                <a:solidFill>
                  <a:srgbClr val="000000"/>
                </a:solidFill>
              </a:rPr>
              <a:t>analyse</a:t>
            </a:r>
            <a:r>
              <a:rPr lang="fr-BE" altLang="fr-FR" sz="1600">
                <a:solidFill>
                  <a:srgbClr val="000000"/>
                </a:solidFill>
              </a:rPr>
              <a:t>, on peut comprendre la capacité à découper une structure selon ses parties, </a:t>
            </a:r>
          </a:p>
          <a:p>
            <a:pPr eaLnBrk="1" hangingPunct="1">
              <a:spcBef>
                <a:spcPct val="0"/>
              </a:spcBef>
              <a:buFontTx/>
              <a:buNone/>
            </a:pPr>
            <a:r>
              <a:rPr lang="fr-BE" altLang="fr-FR" sz="1600">
                <a:solidFill>
                  <a:srgbClr val="000000"/>
                </a:solidFill>
              </a:rPr>
              <a:t>À distinguer les faits des hypothèses en vue d’en expliquer le fonctionnement.</a:t>
            </a:r>
          </a:p>
          <a:p>
            <a:pPr eaLnBrk="1" hangingPunct="1">
              <a:spcBef>
                <a:spcPct val="0"/>
              </a:spcBef>
              <a:buFontTx/>
              <a:buNone/>
            </a:pPr>
            <a:endParaRPr lang="fr-FR" altLang="fr-FR" sz="2000">
              <a:solidFill>
                <a:schemeClr val="bg1"/>
              </a:solidFill>
              <a:latin typeface="Times New Roman" pitchFamily="18" charset="0"/>
            </a:endParaRPr>
          </a:p>
          <a:p>
            <a:pPr eaLnBrk="1" hangingPunct="1">
              <a:spcBef>
                <a:spcPct val="0"/>
              </a:spcBef>
              <a:buFontTx/>
              <a:buNone/>
            </a:pPr>
            <a:endParaRPr lang="fr-FR" altLang="fr-FR" sz="1600">
              <a:solidFill>
                <a:srgbClr val="000000"/>
              </a:solidFill>
            </a:endParaRPr>
          </a:p>
        </p:txBody>
      </p:sp>
      <p:sp>
        <p:nvSpPr>
          <p:cNvPr id="23563" name="Rectangle 85"/>
          <p:cNvSpPr>
            <a:spLocks noChangeArrowheads="1"/>
          </p:cNvSpPr>
          <p:nvPr/>
        </p:nvSpPr>
        <p:spPr bwMode="auto">
          <a:xfrm>
            <a:off x="755650" y="2636838"/>
            <a:ext cx="7993063" cy="2879725"/>
          </a:xfrm>
          <a:prstGeom prst="rect">
            <a:avLst/>
          </a:prstGeom>
          <a:noFill/>
          <a:ln w="19050">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3564" name="Rectangle 86"/>
          <p:cNvSpPr>
            <a:spLocks noChangeArrowheads="1"/>
          </p:cNvSpPr>
          <p:nvPr/>
        </p:nvSpPr>
        <p:spPr bwMode="auto">
          <a:xfrm>
            <a:off x="423863" y="1876425"/>
            <a:ext cx="4640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1.3. Définir les catégories de performances (CP)</a:t>
            </a:r>
          </a:p>
        </p:txBody>
      </p:sp>
    </p:spTree>
    <p:extLst>
      <p:ext uri="{BB962C8B-B14F-4D97-AF65-F5344CB8AC3E}">
        <p14:creationId xmlns:p14="http://schemas.microsoft.com/office/powerpoint/2010/main" val="23816749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85" name="Espace réservé du numéro de diapositive 5"/>
          <p:cNvSpPr>
            <a:spLocks noGrp="1"/>
          </p:cNvSpPr>
          <p:nvPr>
            <p:ph type="sldNum" sz="quarter" idx="10"/>
          </p:nvPr>
        </p:nvSpPr>
        <p:spPr/>
        <p:txBody>
          <a:bodyPr/>
          <a:lstStyle/>
          <a:p>
            <a:pPr>
              <a:defRPr/>
            </a:pPr>
            <a:fld id="{F698A2A2-DB5B-46D8-B957-E720F3C65CD2}" type="slidenum">
              <a:rPr lang="fr-FR" altLang="fr-FR"/>
              <a:pPr>
                <a:defRPr/>
              </a:pPr>
              <a:t>201</a:t>
            </a:fld>
            <a:endParaRPr lang="fr-FR" altLang="fr-FR"/>
          </a:p>
        </p:txBody>
      </p:sp>
      <p:sp>
        <p:nvSpPr>
          <p:cNvPr id="26628" name="Rectangle 2"/>
          <p:cNvSpPr>
            <a:spLocks noGrp="1" noChangeArrowheads="1"/>
          </p:cNvSpPr>
          <p:nvPr>
            <p:ph type="title"/>
          </p:nvPr>
        </p:nvSpPr>
        <p:spPr>
          <a:xfrm>
            <a:off x="323850" y="188913"/>
            <a:ext cx="7848600" cy="504825"/>
          </a:xfrm>
          <a:ln>
            <a:miter lim="800000"/>
            <a:headEnd/>
            <a:tailEnd/>
          </a:ln>
        </p:spPr>
        <p:txBody>
          <a:bodyPr/>
          <a:lstStyle/>
          <a:p>
            <a:pPr eaLnBrk="1" hangingPunct="1">
              <a:defRPr/>
            </a:pPr>
            <a:r>
              <a:rPr lang="fr-BE" altLang="fr-FR" sz="2800" smtClean="0"/>
              <a:t>Le cycle de qualité d’une évaluation</a:t>
            </a:r>
          </a:p>
        </p:txBody>
      </p:sp>
      <p:sp>
        <p:nvSpPr>
          <p:cNvPr id="24581" name="Freeform 3"/>
          <p:cNvSpPr>
            <a:spLocks/>
          </p:cNvSpPr>
          <p:nvPr/>
        </p:nvSpPr>
        <p:spPr bwMode="auto">
          <a:xfrm>
            <a:off x="179388" y="836613"/>
            <a:ext cx="3313112" cy="5762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24582" name="Rectangle 4"/>
          <p:cNvSpPr>
            <a:spLocks noChangeArrowheads="1"/>
          </p:cNvSpPr>
          <p:nvPr/>
        </p:nvSpPr>
        <p:spPr bwMode="auto">
          <a:xfrm>
            <a:off x="395288" y="981075"/>
            <a:ext cx="6408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0975" indent="-180975" eaLnBrk="0" hangingPunct="0">
              <a:spcBef>
                <a:spcPct val="20000"/>
              </a:spcBef>
              <a:buFont typeface="Arial Narrow" pitchFamily="34" charset="0"/>
              <a:buChar char="●"/>
              <a:defRPr sz="2600">
                <a:solidFill>
                  <a:srgbClr val="CC3300"/>
                </a:solidFill>
                <a:latin typeface="Arial Narrow" pitchFamily="34" charset="0"/>
              </a:defRPr>
            </a:lvl1pPr>
            <a:lvl2pPr marL="1084263" indent="-457200" eaLnBrk="0" hangingPunct="0">
              <a:spcBef>
                <a:spcPct val="20000"/>
              </a:spcBef>
              <a:buFont typeface="Wingdings" pitchFamily="2" charset="2"/>
              <a:buChar char="§"/>
              <a:defRPr sz="2400">
                <a:solidFill>
                  <a:srgbClr val="CC3300"/>
                </a:solidFill>
                <a:latin typeface="Arial Narrow" pitchFamily="34" charset="0"/>
              </a:defRPr>
            </a:lvl2pPr>
            <a:lvl3pPr marL="1720850" indent="-457200" eaLnBrk="0" hangingPunct="0">
              <a:spcBef>
                <a:spcPct val="20000"/>
              </a:spcBef>
              <a:buChar char="•"/>
              <a:defRPr sz="2000">
                <a:solidFill>
                  <a:srgbClr val="CC3300"/>
                </a:solidFill>
                <a:latin typeface="Arial Narrow" pitchFamily="34" charset="0"/>
              </a:defRPr>
            </a:lvl3pPr>
            <a:lvl4pPr marL="2357438" indent="-457200" eaLnBrk="0" hangingPunct="0">
              <a:spcBef>
                <a:spcPct val="20000"/>
              </a:spcBef>
              <a:buChar char="–"/>
              <a:defRPr sz="2000">
                <a:solidFill>
                  <a:srgbClr val="336600"/>
                </a:solidFill>
                <a:latin typeface="Arial Narrow" pitchFamily="34" charset="0"/>
              </a:defRPr>
            </a:lvl4pPr>
            <a:lvl5pPr marL="2994025" indent="-457200" eaLnBrk="0" hangingPunct="0">
              <a:spcBef>
                <a:spcPct val="20000"/>
              </a:spcBef>
              <a:buChar char="»"/>
              <a:defRPr sz="2000">
                <a:solidFill>
                  <a:srgbClr val="336600"/>
                </a:solidFill>
                <a:latin typeface="Arial Narrow" pitchFamily="34" charset="0"/>
              </a:defRPr>
            </a:lvl5pPr>
            <a:lvl6pPr marL="3451225" indent="-457200" eaLnBrk="0" fontAlgn="base" hangingPunct="0">
              <a:spcBef>
                <a:spcPct val="20000"/>
              </a:spcBef>
              <a:spcAft>
                <a:spcPct val="0"/>
              </a:spcAft>
              <a:buChar char="»"/>
              <a:defRPr sz="2000">
                <a:solidFill>
                  <a:srgbClr val="336600"/>
                </a:solidFill>
                <a:latin typeface="Arial Narrow" pitchFamily="34" charset="0"/>
              </a:defRPr>
            </a:lvl6pPr>
            <a:lvl7pPr marL="3908425" indent="-457200" eaLnBrk="0" fontAlgn="base" hangingPunct="0">
              <a:spcBef>
                <a:spcPct val="20000"/>
              </a:spcBef>
              <a:spcAft>
                <a:spcPct val="0"/>
              </a:spcAft>
              <a:buChar char="»"/>
              <a:defRPr sz="2000">
                <a:solidFill>
                  <a:srgbClr val="336600"/>
                </a:solidFill>
                <a:latin typeface="Arial Narrow" pitchFamily="34" charset="0"/>
              </a:defRPr>
            </a:lvl7pPr>
            <a:lvl8pPr marL="4365625" indent="-457200" eaLnBrk="0" fontAlgn="base" hangingPunct="0">
              <a:spcBef>
                <a:spcPct val="20000"/>
              </a:spcBef>
              <a:spcAft>
                <a:spcPct val="0"/>
              </a:spcAft>
              <a:buChar char="»"/>
              <a:defRPr sz="2000">
                <a:solidFill>
                  <a:srgbClr val="336600"/>
                </a:solidFill>
                <a:latin typeface="Arial Narrow" pitchFamily="34" charset="0"/>
              </a:defRPr>
            </a:lvl8pPr>
            <a:lvl9pPr marL="4822825"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AutoNum type="arabicPeriod"/>
            </a:pPr>
            <a:r>
              <a:rPr lang="fr-BE" altLang="fr-FR" sz="2000" b="1">
                <a:solidFill>
                  <a:srgbClr val="000000"/>
                </a:solidFill>
              </a:rPr>
              <a:t> </a:t>
            </a:r>
            <a:r>
              <a:rPr lang="fr-BE" altLang="fr-FR" sz="2000" b="1" u="sng">
                <a:solidFill>
                  <a:srgbClr val="000000"/>
                </a:solidFill>
              </a:rPr>
              <a:t>Analyse de l’enseignement</a:t>
            </a:r>
            <a:endParaRPr lang="fr-BE" altLang="fr-FR" sz="1800">
              <a:solidFill>
                <a:srgbClr val="000000"/>
              </a:solidFill>
            </a:endParaRPr>
          </a:p>
        </p:txBody>
      </p:sp>
      <p:sp>
        <p:nvSpPr>
          <p:cNvPr id="24583" name="Rectangle 5"/>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4584" name="Rectangle 6"/>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4585" name="Rectangle 7"/>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4586" name="Rectangle 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graphicFrame>
        <p:nvGraphicFramePr>
          <p:cNvPr id="532489" name="Group 9"/>
          <p:cNvGraphicFramePr>
            <a:graphicFrameLocks noGrp="1"/>
          </p:cNvGraphicFramePr>
          <p:nvPr>
            <p:ph idx="1"/>
          </p:nvPr>
        </p:nvGraphicFramePr>
        <p:xfrm>
          <a:off x="179388" y="2781300"/>
          <a:ext cx="8569325" cy="2360614"/>
        </p:xfrm>
        <a:graphic>
          <a:graphicData uri="http://schemas.openxmlformats.org/drawingml/2006/table">
            <a:tbl>
              <a:tblPr/>
              <a:tblGrid>
                <a:gridCol w="1079500"/>
                <a:gridCol w="2160587"/>
                <a:gridCol w="2079625"/>
                <a:gridCol w="441325"/>
                <a:gridCol w="935038"/>
                <a:gridCol w="1008062"/>
                <a:gridCol w="865188"/>
              </a:tblGrid>
              <a:tr h="287415">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Domaine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Thème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Points d'enseignement</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IPE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Connaissance</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Compréhension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1" i="0" u="none" strike="noStrike" cap="none" normalizeH="0" baseline="0" smtClean="0">
                          <a:ln>
                            <a:noFill/>
                          </a:ln>
                          <a:solidFill>
                            <a:srgbClr val="000000"/>
                          </a:solidFill>
                          <a:effectLst/>
                          <a:latin typeface="Arial Narrow" pitchFamily="34" charset="0"/>
                          <a:cs typeface="Arial" charset="0"/>
                        </a:rPr>
                        <a:t>Application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Kystes ovariens</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Caractéristiques épidémiologiques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Définition</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35">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Facteurs de risque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Etio-pathogénie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Mécanismes d'effets des facteurs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Symptomatologie et diagnostic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Symptômes des kystes ovariens</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Méthodes de diagnostic</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non hormonaux</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2</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9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itchFamily="34" charset="0"/>
                          <a:cs typeface="Arial" charset="0"/>
                        </a:rPr>
                        <a:t>Traitements hormonaux</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altLang="fr-FR" sz="1200" b="1" i="0" u="none" strike="noStrike" cap="none" normalizeH="0" baseline="0" smtClean="0">
                          <a:ln>
                            <a:noFill/>
                          </a:ln>
                          <a:solidFill>
                            <a:srgbClr val="000000"/>
                          </a:solidFill>
                          <a:effectLst/>
                          <a:latin typeface="Arial Narrow" pitchFamily="34" charset="0"/>
                          <a:cs typeface="Arial" charset="0"/>
                        </a:rPr>
                        <a:t>3</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itchFamily="34" charset="0"/>
                          <a:cs typeface="Arial" charset="0"/>
                        </a:rPr>
                        <a:t> </a:t>
                      </a:r>
                      <a:endParaRPr kumimoji="0" lang="fr-FR" altLang="fr-FR" sz="2400" b="0" i="0" u="none" strike="noStrike" cap="none" normalizeH="0" baseline="0" smtClean="0">
                        <a:ln>
                          <a:noFill/>
                        </a:ln>
                        <a:solidFill>
                          <a:srgbClr val="000000"/>
                        </a:solidFill>
                        <a:effectLst/>
                        <a:latin typeface="Arial Narrow" pitchFamily="34" charset="0"/>
                      </a:endParaRPr>
                    </a:p>
                  </a:txBody>
                  <a:tcPr marT="45732" marB="4573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r>
            </a:tbl>
          </a:graphicData>
        </a:graphic>
      </p:graphicFrame>
      <p:sp>
        <p:nvSpPr>
          <p:cNvPr id="24661" name="Rectangle 94"/>
          <p:cNvSpPr>
            <a:spLocks noChangeArrowheads="1"/>
          </p:cNvSpPr>
          <p:nvPr/>
        </p:nvSpPr>
        <p:spPr bwMode="auto">
          <a:xfrm>
            <a:off x="250825" y="1841500"/>
            <a:ext cx="6184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99"/>
                </a:solidFill>
              </a:rPr>
              <a:t>1.4. Définition d’un binôme en reliant les Points Enseignés (PE) </a:t>
            </a:r>
          </a:p>
          <a:p>
            <a:pPr eaLnBrk="1" hangingPunct="1">
              <a:spcBef>
                <a:spcPct val="0"/>
              </a:spcBef>
              <a:buFontTx/>
              <a:buNone/>
            </a:pPr>
            <a:r>
              <a:rPr lang="fr-FR" altLang="fr-FR" sz="2000">
                <a:solidFill>
                  <a:srgbClr val="000099"/>
                </a:solidFill>
              </a:rPr>
              <a:t>       et les Catégories de Performance (CP) : </a:t>
            </a:r>
            <a:r>
              <a:rPr lang="fr-FR" altLang="fr-FR" sz="2000" u="sng">
                <a:solidFill>
                  <a:srgbClr val="000099"/>
                </a:solidFill>
              </a:rPr>
              <a:t>validité de construct</a:t>
            </a:r>
            <a:endParaRPr lang="fr-BE" altLang="fr-FR" sz="2000" u="sng">
              <a:solidFill>
                <a:srgbClr val="000099"/>
              </a:solidFill>
            </a:endParaRPr>
          </a:p>
        </p:txBody>
      </p:sp>
    </p:spTree>
    <p:extLst>
      <p:ext uri="{BB962C8B-B14F-4D97-AF65-F5344CB8AC3E}">
        <p14:creationId xmlns:p14="http://schemas.microsoft.com/office/powerpoint/2010/main" val="26088473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2"/>
          </p:nvPr>
        </p:nvSpPr>
        <p:spPr/>
        <p:txBody>
          <a:bodyPr/>
          <a:lstStyle/>
          <a:p>
            <a:pPr>
              <a:defRPr/>
            </a:pPr>
            <a:fld id="{1872B9B3-0D35-4592-BEBB-C17B14BDDE04}" type="slidenum">
              <a:rPr lang="fr-FR" altLang="fr-FR"/>
              <a:pPr>
                <a:defRPr/>
              </a:pPr>
              <a:t>202</a:t>
            </a:fld>
            <a:endParaRPr lang="fr-FR" altLang="fr-FR"/>
          </a:p>
        </p:txBody>
      </p:sp>
      <p:pic>
        <p:nvPicPr>
          <p:cNvPr id="25603" name="Picture 4" descr="Exams Croisement PE C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312738"/>
            <a:ext cx="6624637"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1" name="Rectangle 5"/>
          <p:cNvSpPr>
            <a:spLocks noChangeArrowheads="1"/>
          </p:cNvSpPr>
          <p:nvPr/>
        </p:nvSpPr>
        <p:spPr bwMode="auto">
          <a:xfrm>
            <a:off x="5148263" y="1628775"/>
            <a:ext cx="503237" cy="35877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72422" name="Rectangle 6"/>
          <p:cNvSpPr>
            <a:spLocks noChangeArrowheads="1"/>
          </p:cNvSpPr>
          <p:nvPr/>
        </p:nvSpPr>
        <p:spPr bwMode="auto">
          <a:xfrm>
            <a:off x="5148263" y="2997200"/>
            <a:ext cx="1584325" cy="28892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572423" name="Rectangle 7"/>
          <p:cNvSpPr>
            <a:spLocks noChangeArrowheads="1"/>
          </p:cNvSpPr>
          <p:nvPr/>
        </p:nvSpPr>
        <p:spPr bwMode="auto">
          <a:xfrm>
            <a:off x="5148263" y="4508500"/>
            <a:ext cx="1079500" cy="287338"/>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2699933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2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2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2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1" grpId="0" animBg="1"/>
      <p:bldP spid="572422" grpId="0" animBg="1"/>
      <p:bldP spid="57242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1ED1CE45-5A0B-4BA5-A338-EEDCDFA6042D}" type="slidenum">
              <a:rPr lang="fr-FR" altLang="fr-FR"/>
              <a:pPr>
                <a:defRPr/>
              </a:pPr>
              <a:t>203</a:t>
            </a:fld>
            <a:endParaRPr lang="fr-FR" altLang="fr-FR"/>
          </a:p>
        </p:txBody>
      </p:sp>
      <p:sp>
        <p:nvSpPr>
          <p:cNvPr id="26629"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26630"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26631"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5430"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26633" name="Freeform 7"/>
          <p:cNvSpPr>
            <a:spLocks/>
          </p:cNvSpPr>
          <p:nvPr/>
        </p:nvSpPr>
        <p:spPr bwMode="auto">
          <a:xfrm>
            <a:off x="3492500" y="908050"/>
            <a:ext cx="2303463" cy="2160588"/>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CC0000">
              <a:alpha val="16078"/>
            </a:srgbClr>
          </a:solidFill>
          <a:ln w="12700">
            <a:solidFill>
              <a:srgbClr val="000099"/>
            </a:solidFill>
            <a:prstDash val="solid"/>
            <a:round/>
            <a:headEnd/>
            <a:tailEnd/>
          </a:ln>
        </p:spPr>
        <p:txBody>
          <a:bodyPr/>
          <a:lstStyle/>
          <a:p>
            <a:endParaRPr lang="fr-BE"/>
          </a:p>
        </p:txBody>
      </p:sp>
      <p:sp>
        <p:nvSpPr>
          <p:cNvPr id="26634"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35"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36"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37"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26638"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39"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0"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1"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26642"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6643"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6644"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26645"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26646"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7"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8"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49"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0"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1"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2"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26653"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5452"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5453"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26656" name="Freeform 30"/>
          <p:cNvSpPr>
            <a:spLocks/>
          </p:cNvSpPr>
          <p:nvPr/>
        </p:nvSpPr>
        <p:spPr bwMode="auto">
          <a:xfrm>
            <a:off x="6227763" y="1412875"/>
            <a:ext cx="1873250"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006600">
              <a:alpha val="25098"/>
            </a:srgbClr>
          </a:solidFill>
          <a:ln w="12700">
            <a:solidFill>
              <a:srgbClr val="000000"/>
            </a:solidFill>
            <a:prstDash val="solid"/>
            <a:round/>
            <a:headEnd/>
            <a:tailEnd/>
          </a:ln>
        </p:spPr>
        <p:txBody>
          <a:bodyPr/>
          <a:lstStyle/>
          <a:p>
            <a:endParaRPr lang="fr-BE"/>
          </a:p>
        </p:txBody>
      </p:sp>
      <p:sp>
        <p:nvSpPr>
          <p:cNvPr id="615455" name="Text Box 31"/>
          <p:cNvSpPr txBox="1">
            <a:spLocks noChangeArrowheads="1"/>
          </p:cNvSpPr>
          <p:nvPr/>
        </p:nvSpPr>
        <p:spPr bwMode="auto">
          <a:xfrm>
            <a:off x="6372225" y="1484313"/>
            <a:ext cx="1766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5457" name="Text Box 33"/>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5458" name="Text Box 34"/>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5459" name="Text Box 35"/>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5460" name="Text Box 36"/>
          <p:cNvSpPr txBox="1">
            <a:spLocks noChangeArrowheads="1"/>
          </p:cNvSpPr>
          <p:nvPr/>
        </p:nvSpPr>
        <p:spPr bwMode="auto">
          <a:xfrm>
            <a:off x="3563938" y="981075"/>
            <a:ext cx="2335212"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Char char="-"/>
            </a:pPr>
            <a:r>
              <a:rPr lang="fr-BE" altLang="fr-FR" sz="1600">
                <a:solidFill>
                  <a:srgbClr val="000000"/>
                </a:solidFill>
              </a:rPr>
              <a:t> Définition des modalités </a:t>
            </a:r>
          </a:p>
          <a:p>
            <a:pPr eaLnBrk="1" hangingPunct="1">
              <a:spcBef>
                <a:spcPct val="0"/>
              </a:spcBef>
              <a:buFontTx/>
              <a:buNone/>
            </a:pPr>
            <a:r>
              <a:rPr lang="fr-BE" altLang="fr-FR" sz="1600">
                <a:solidFill>
                  <a:srgbClr val="000000"/>
                </a:solidFill>
              </a:rPr>
              <a:t>de questionnement (MQ) : oral vs écrit, pratique, stage, QCM, travaux</a:t>
            </a:r>
          </a:p>
          <a:p>
            <a:pPr eaLnBrk="1" hangingPunct="1">
              <a:spcBef>
                <a:spcPct val="0"/>
              </a:spcBef>
              <a:buFontTx/>
              <a:buNone/>
            </a:pPr>
            <a:r>
              <a:rPr lang="fr-BE" altLang="fr-FR" sz="1600">
                <a:solidFill>
                  <a:srgbClr val="000000"/>
                </a:solidFill>
              </a:rPr>
              <a:t>- Equilibrage de l’épreuve</a:t>
            </a:r>
          </a:p>
        </p:txBody>
      </p:sp>
    </p:spTree>
    <p:extLst>
      <p:ext uri="{BB962C8B-B14F-4D97-AF65-F5344CB8AC3E}">
        <p14:creationId xmlns:p14="http://schemas.microsoft.com/office/powerpoint/2010/main" val="4222949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60"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CB43A987-A104-4DD3-B037-94552D1E331E}" type="slidenum">
              <a:rPr lang="fr-FR" altLang="fr-FR"/>
              <a:pPr>
                <a:defRPr/>
              </a:pPr>
              <a:t>204</a:t>
            </a:fld>
            <a:endParaRPr lang="fr-FR" altLang="fr-FR"/>
          </a:p>
        </p:txBody>
      </p:sp>
      <p:sp>
        <p:nvSpPr>
          <p:cNvPr id="429092" name="Rectangle 36"/>
          <p:cNvSpPr>
            <a:spLocks noGrp="1" noChangeArrowheads="1"/>
          </p:cNvSpPr>
          <p:nvPr>
            <p:ph type="body" idx="1"/>
          </p:nvPr>
        </p:nvSpPr>
        <p:spPr>
          <a:xfrm>
            <a:off x="395288" y="1700213"/>
            <a:ext cx="8424862" cy="4679950"/>
          </a:xfrm>
        </p:spPr>
        <p:txBody>
          <a:bodyPr/>
          <a:lstStyle/>
          <a:p>
            <a:pPr eaLnBrk="1" hangingPunct="1"/>
            <a:r>
              <a:rPr lang="fr-BE" altLang="fr-FR" sz="2600" dirty="0" smtClean="0">
                <a:latin typeface="Arial Narrow" panose="020B0606020202030204" pitchFamily="34" charset="0"/>
              </a:rPr>
              <a:t>Définir les modalités de questionnement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a:t>
            </a:r>
          </a:p>
          <a:p>
            <a:pPr lvl="1" eaLnBrk="1" hangingPunct="1"/>
            <a:r>
              <a:rPr lang="fr-BE" altLang="fr-FR" sz="2600" dirty="0" smtClean="0">
                <a:latin typeface="Arial Narrow" panose="020B0606020202030204" pitchFamily="34" charset="0"/>
              </a:rPr>
              <a:t>Choix du questionnement : V/F, QCM, </a:t>
            </a:r>
            <a:r>
              <a:rPr lang="fr-BE" altLang="fr-FR" sz="2600" dirty="0" err="1" smtClean="0">
                <a:latin typeface="Arial Narrow" panose="020B0606020202030204" pitchFamily="34" charset="0"/>
              </a:rPr>
              <a:t>QROC</a:t>
            </a:r>
            <a:r>
              <a:rPr lang="fr-BE" altLang="fr-FR" sz="2600" dirty="0" smtClean="0">
                <a:latin typeface="Arial Narrow" panose="020B0606020202030204" pitchFamily="34" charset="0"/>
              </a:rPr>
              <a:t>, </a:t>
            </a:r>
            <a:r>
              <a:rPr lang="fr-BE" altLang="fr-FR" sz="2600" dirty="0" err="1" smtClean="0">
                <a:latin typeface="Arial Narrow" panose="020B0606020202030204" pitchFamily="34" charset="0"/>
              </a:rPr>
              <a:t>QROL</a:t>
            </a:r>
            <a:r>
              <a:rPr lang="fr-BE" altLang="fr-FR" sz="2600" dirty="0" smtClean="0">
                <a:latin typeface="Arial Narrow" panose="020B0606020202030204" pitchFamily="34" charset="0"/>
              </a:rPr>
              <a:t> ….</a:t>
            </a:r>
          </a:p>
          <a:p>
            <a:pPr lvl="1" eaLnBrk="1" hangingPunct="1"/>
            <a:r>
              <a:rPr lang="fr-BE" altLang="fr-FR" sz="2600" dirty="0" smtClean="0">
                <a:latin typeface="Arial Narrow" panose="020B0606020202030204" pitchFamily="34" charset="0"/>
              </a:rPr>
              <a:t>Choix des conditions : avec ou sans DC, avec ou sans </a:t>
            </a:r>
            <a:r>
              <a:rPr lang="fr-BE" altLang="fr-FR" sz="2600" dirty="0" err="1" smtClean="0">
                <a:latin typeface="Arial Narrow" panose="020B0606020202030204" pitchFamily="34" charset="0"/>
              </a:rPr>
              <a:t>SGI</a:t>
            </a:r>
            <a:r>
              <a:rPr lang="fr-BE" altLang="fr-FR" sz="2600" dirty="0" smtClean="0">
                <a:latin typeface="Arial Narrow" panose="020B0606020202030204" pitchFamily="34" charset="0"/>
              </a:rPr>
              <a:t> </a:t>
            </a:r>
          </a:p>
          <a:p>
            <a:pPr eaLnBrk="1" hangingPunct="1"/>
            <a:r>
              <a:rPr lang="fr-BE" altLang="fr-FR" sz="2600" dirty="0" smtClean="0">
                <a:latin typeface="Arial Narrow" panose="020B0606020202030204" pitchFamily="34" charset="0"/>
              </a:rPr>
              <a:t>Définition d’un nouveau binôme par croisement entre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et catégories de performances (CP) : </a:t>
            </a:r>
            <a:r>
              <a:rPr lang="fr-BE" altLang="fr-FR" sz="2600" dirty="0" err="1" smtClean="0">
                <a:latin typeface="Arial Narrow" panose="020B0606020202030204" pitchFamily="34" charset="0"/>
              </a:rPr>
              <a:t>MQ</a:t>
            </a:r>
            <a:r>
              <a:rPr lang="fr-BE" altLang="fr-FR" sz="2600" dirty="0" smtClean="0">
                <a:latin typeface="Arial Narrow" panose="020B0606020202030204" pitchFamily="34" charset="0"/>
              </a:rPr>
              <a:t> x CP</a:t>
            </a:r>
          </a:p>
          <a:p>
            <a:pPr eaLnBrk="1" hangingPunct="1"/>
            <a:r>
              <a:rPr lang="fr-BE" altLang="fr-FR" sz="2600" dirty="0" smtClean="0">
                <a:latin typeface="Arial Narrow" panose="020B0606020202030204" pitchFamily="34" charset="0"/>
              </a:rPr>
              <a:t>Définition d’un trinôme reliant PE x CP x </a:t>
            </a:r>
            <a:r>
              <a:rPr lang="fr-BE" altLang="fr-FR" sz="2600" dirty="0" err="1" smtClean="0">
                <a:latin typeface="Arial Narrow" panose="020B0606020202030204" pitchFamily="34" charset="0"/>
              </a:rPr>
              <a:t>MQ</a:t>
            </a:r>
            <a:endParaRPr lang="fr-BE" altLang="fr-FR" sz="2600" dirty="0" smtClean="0">
              <a:latin typeface="Arial Narrow" panose="020B0606020202030204" pitchFamily="34" charset="0"/>
            </a:endParaRPr>
          </a:p>
          <a:p>
            <a:pPr eaLnBrk="1" hangingPunct="1"/>
            <a:r>
              <a:rPr lang="fr-BE" altLang="fr-FR" sz="2600" dirty="0" smtClean="0">
                <a:latin typeface="Arial Narrow" panose="020B0606020202030204" pitchFamily="34" charset="0"/>
              </a:rPr>
              <a:t>Equilibrage de l’épreuve : définir la proportion de questions en fonction de la catégorie de performances.</a:t>
            </a:r>
          </a:p>
        </p:txBody>
      </p:sp>
      <p:sp>
        <p:nvSpPr>
          <p:cNvPr id="27653"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27655"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6"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57" name="Rectangle 11"/>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8" name="Rectangle 13"/>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59" name="Rectangle 14"/>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0" name="Rectangle 15"/>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1" name="Rectangle 17"/>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27662"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27663" name="Text Box 32"/>
          <p:cNvSpPr txBox="1">
            <a:spLocks noChangeArrowheads="1"/>
          </p:cNvSpPr>
          <p:nvPr/>
        </p:nvSpPr>
        <p:spPr bwMode="auto">
          <a:xfrm>
            <a:off x="539552" y="404664"/>
            <a:ext cx="5904656" cy="523220"/>
          </a:xfrm>
          <a:prstGeom prst="rect">
            <a:avLst/>
          </a:prstGeom>
          <a:solidFill>
            <a:schemeClr val="accent2">
              <a:lumMod val="20000"/>
              <a:lumOff val="80000"/>
            </a:schemeClr>
          </a:solidFill>
          <a:ln>
            <a:solidFill>
              <a:schemeClr val="tx1"/>
            </a:solidFill>
          </a:ln>
          <a:effectLst/>
        </p:spPr>
        <p:txBody>
          <a:bodyPr wrap="squar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800" dirty="0">
                <a:solidFill>
                  <a:srgbClr val="000000"/>
                </a:solidFill>
              </a:rPr>
              <a:t>2. </a:t>
            </a:r>
            <a:r>
              <a:rPr lang="fr-BE" altLang="fr-FR" sz="2800" u="sng" dirty="0">
                <a:solidFill>
                  <a:srgbClr val="000000"/>
                </a:solidFill>
              </a:rPr>
              <a:t>Design</a:t>
            </a:r>
            <a:r>
              <a:rPr lang="fr-BE" altLang="fr-FR" sz="2800" dirty="0">
                <a:solidFill>
                  <a:srgbClr val="000000"/>
                </a:solidFill>
              </a:rPr>
              <a:t> : Mise en forme de </a:t>
            </a:r>
            <a:r>
              <a:rPr lang="fr-BE" altLang="fr-FR" sz="2800" dirty="0" smtClean="0">
                <a:solidFill>
                  <a:srgbClr val="000000"/>
                </a:solidFill>
              </a:rPr>
              <a:t>l’épreuve </a:t>
            </a:r>
            <a:endParaRPr lang="fr-BE" altLang="fr-FR" sz="2800" dirty="0">
              <a:solidFill>
                <a:srgbClr val="000000"/>
              </a:solidFill>
            </a:endParaRPr>
          </a:p>
        </p:txBody>
      </p:sp>
    </p:spTree>
    <p:extLst>
      <p:ext uri="{BB962C8B-B14F-4D97-AF65-F5344CB8AC3E}">
        <p14:creationId xmlns:p14="http://schemas.microsoft.com/office/powerpoint/2010/main" val="383770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90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90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909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909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909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90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92"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Espace réservé du numéro de diapositive 5"/>
          <p:cNvSpPr>
            <a:spLocks noGrp="1"/>
          </p:cNvSpPr>
          <p:nvPr>
            <p:ph type="sldNum" sz="quarter" idx="12"/>
          </p:nvPr>
        </p:nvSpPr>
        <p:spPr/>
        <p:txBody>
          <a:bodyPr/>
          <a:lstStyle/>
          <a:p>
            <a:pPr>
              <a:defRPr/>
            </a:pPr>
            <a:fld id="{6D176F25-7438-4A19-81FB-3E3AE3CBD155}" type="slidenum">
              <a:rPr lang="fr-FR" altLang="fr-FR"/>
              <a:pPr>
                <a:defRPr/>
              </a:pPr>
              <a:t>205</a:t>
            </a:fld>
            <a:endParaRPr lang="fr-FR" altLang="fr-FR"/>
          </a:p>
        </p:txBody>
      </p:sp>
      <p:sp>
        <p:nvSpPr>
          <p:cNvPr id="30724" name="Rectangle 159"/>
          <p:cNvSpPr>
            <a:spLocks noGrp="1" noChangeArrowheads="1"/>
          </p:cNvSpPr>
          <p:nvPr>
            <p:ph type="title"/>
          </p:nvPr>
        </p:nvSpPr>
        <p:spPr>
          <a:xfrm>
            <a:off x="395288" y="260350"/>
            <a:ext cx="7921625" cy="863600"/>
          </a:xfrm>
          <a:solidFill>
            <a:srgbClr val="FFFFCC"/>
          </a:solidFill>
          <a:ln>
            <a:solidFill>
              <a:schemeClr val="accent6">
                <a:lumMod val="50000"/>
              </a:schemeClr>
            </a:solidFill>
          </a:ln>
        </p:spPr>
        <p:txBody>
          <a:bodyPr/>
          <a:lstStyle/>
          <a:p>
            <a:pPr eaLnBrk="1" hangingPunct="1">
              <a:defRPr/>
            </a:pPr>
            <a:r>
              <a:rPr lang="fr-BE" altLang="fr-FR" sz="2600" dirty="0" smtClean="0">
                <a:solidFill>
                  <a:schemeClr val="accent6">
                    <a:lumMod val="50000"/>
                  </a:schemeClr>
                </a:solidFill>
                <a:latin typeface="Arial Narrow" panose="020B0606020202030204" pitchFamily="34" charset="0"/>
              </a:rPr>
              <a:t>Définir les modalités du questionnement en fonction de l’objectif cognitif poursuivi (exemple taxonomique de Bloom)</a:t>
            </a:r>
            <a:endParaRPr lang="fr-FR" altLang="fr-FR" sz="2600" dirty="0" smtClean="0">
              <a:solidFill>
                <a:schemeClr val="accent6">
                  <a:lumMod val="50000"/>
                </a:schemeClr>
              </a:solidFill>
              <a:latin typeface="Arial Narrow" panose="020B0606020202030204" pitchFamily="34" charset="0"/>
            </a:endParaRPr>
          </a:p>
        </p:txBody>
      </p:sp>
      <p:graphicFrame>
        <p:nvGraphicFramePr>
          <p:cNvPr id="631030" name="Group 246"/>
          <p:cNvGraphicFramePr>
            <a:graphicFrameLocks noGrp="1"/>
          </p:cNvGraphicFramePr>
          <p:nvPr>
            <p:ph type="tbl" idx="1"/>
            <p:extLst>
              <p:ext uri="{D42A27DB-BD31-4B8C-83A1-F6EECF244321}">
                <p14:modId xmlns:p14="http://schemas.microsoft.com/office/powerpoint/2010/main" val="4143937468"/>
              </p:ext>
            </p:extLst>
          </p:nvPr>
        </p:nvGraphicFramePr>
        <p:xfrm>
          <a:off x="1116013" y="1663700"/>
          <a:ext cx="6335712" cy="4032249"/>
        </p:xfrm>
        <a:graphic>
          <a:graphicData uri="http://schemas.openxmlformats.org/drawingml/2006/table">
            <a:tbl>
              <a:tblPr/>
              <a:tblGrid>
                <a:gridCol w="2016125"/>
                <a:gridCol w="792162"/>
                <a:gridCol w="863600"/>
                <a:gridCol w="1296988"/>
                <a:gridCol w="719137"/>
                <a:gridCol w="647700"/>
              </a:tblGrid>
              <a:tr h="426753">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QRO</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QCM</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QCM SGI</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DC</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Oral</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64616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Evaluation</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96">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Synthèse</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593772">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Analyse</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8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Application</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96">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Compréhension</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84">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r>
                        <a:rPr kumimoji="0" lang="fr-BE" altLang="fr-FR" sz="2200" b="0" i="0" u="none" strike="noStrike" cap="none" normalizeH="0" baseline="0" smtClean="0">
                          <a:ln>
                            <a:noFill/>
                          </a:ln>
                          <a:solidFill>
                            <a:schemeClr val="bg1"/>
                          </a:solidFill>
                          <a:effectLst/>
                          <a:latin typeface="Arial Narrow" pitchFamily="34" charset="0"/>
                        </a:rPr>
                        <a:t>Connaissance</a:t>
                      </a: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Narrow" pitchFamily="34" charset="0"/>
                        <a:defRPr sz="2200">
                          <a:solidFill>
                            <a:srgbClr val="CC3300"/>
                          </a:solidFill>
                          <a:latin typeface="Arial Narrow" pitchFamily="34" charset="0"/>
                        </a:defRPr>
                      </a:lvl1pPr>
                      <a:lvl2pPr>
                        <a:spcBef>
                          <a:spcPct val="20000"/>
                        </a:spcBef>
                        <a:buFont typeface="Wingdings" pitchFamily="2" charset="2"/>
                        <a:defRPr sz="2000">
                          <a:solidFill>
                            <a:srgbClr val="CC3300"/>
                          </a:solidFill>
                          <a:latin typeface="Arial Narrow" pitchFamily="34" charset="0"/>
                        </a:defRPr>
                      </a:lvl2pPr>
                      <a:lvl3pPr>
                        <a:spcBef>
                          <a:spcPct val="20000"/>
                        </a:spcBef>
                        <a:defRPr>
                          <a:solidFill>
                            <a:srgbClr val="CC3300"/>
                          </a:solidFill>
                          <a:latin typeface="Arial Narrow" pitchFamily="34" charset="0"/>
                        </a:defRPr>
                      </a:lvl3pPr>
                      <a:lvl4pPr>
                        <a:spcBef>
                          <a:spcPct val="20000"/>
                        </a:spcBef>
                        <a:defRPr>
                          <a:solidFill>
                            <a:srgbClr val="336600"/>
                          </a:solidFill>
                          <a:latin typeface="Arial Narrow" pitchFamily="34" charset="0"/>
                        </a:defRPr>
                      </a:lvl4pPr>
                      <a:lvl5pPr>
                        <a:spcBef>
                          <a:spcPct val="20000"/>
                        </a:spcBef>
                        <a:defRPr>
                          <a:solidFill>
                            <a:srgbClr val="336600"/>
                          </a:solidFill>
                          <a:latin typeface="Arial Narrow" pitchFamily="34" charset="0"/>
                        </a:defRPr>
                      </a:lvl5pPr>
                      <a:lvl6pPr fontAlgn="base">
                        <a:spcBef>
                          <a:spcPct val="20000"/>
                        </a:spcBef>
                        <a:spcAft>
                          <a:spcPct val="0"/>
                        </a:spcAft>
                        <a:defRPr>
                          <a:solidFill>
                            <a:srgbClr val="336600"/>
                          </a:solidFill>
                          <a:latin typeface="Arial Narrow" pitchFamily="34" charset="0"/>
                        </a:defRPr>
                      </a:lvl6pPr>
                      <a:lvl7pPr fontAlgn="base">
                        <a:spcBef>
                          <a:spcPct val="20000"/>
                        </a:spcBef>
                        <a:spcAft>
                          <a:spcPct val="0"/>
                        </a:spcAft>
                        <a:defRPr>
                          <a:solidFill>
                            <a:srgbClr val="336600"/>
                          </a:solidFill>
                          <a:latin typeface="Arial Narrow" pitchFamily="34" charset="0"/>
                        </a:defRPr>
                      </a:lvl7pPr>
                      <a:lvl8pPr fontAlgn="base">
                        <a:spcBef>
                          <a:spcPct val="20000"/>
                        </a:spcBef>
                        <a:spcAft>
                          <a:spcPct val="0"/>
                        </a:spcAft>
                        <a:defRPr>
                          <a:solidFill>
                            <a:srgbClr val="336600"/>
                          </a:solidFill>
                          <a:latin typeface="Arial Narrow" pitchFamily="34" charset="0"/>
                        </a:defRPr>
                      </a:lvl8pPr>
                      <a:lvl9pPr fontAlgn="base">
                        <a:spcBef>
                          <a:spcPct val="20000"/>
                        </a:spcBef>
                        <a:spcAft>
                          <a:spcPct val="0"/>
                        </a:spcAft>
                        <a:defRPr>
                          <a:solidFill>
                            <a:srgbClr val="336600"/>
                          </a:solidFill>
                          <a:latin typeface="Arial Narrow"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Narrow" pitchFamily="34" charset="0"/>
                        <a:buNone/>
                        <a:tabLst/>
                      </a:pPr>
                      <a:endParaRPr kumimoji="0" lang="fr-FR" altLang="fr-FR" sz="2200" b="0" i="0" u="none" strike="noStrike" cap="none" normalizeH="0" baseline="0" dirty="0" smtClean="0">
                        <a:ln>
                          <a:noFill/>
                        </a:ln>
                        <a:solidFill>
                          <a:schemeClr val="bg1"/>
                        </a:solidFill>
                        <a:effectLst/>
                        <a:latin typeface="Arial Narrow"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2084609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4"/>
          <p:cNvSpPr>
            <a:spLocks noGrp="1"/>
          </p:cNvSpPr>
          <p:nvPr>
            <p:ph type="sldNum" sz="quarter" idx="12"/>
          </p:nvPr>
        </p:nvSpPr>
        <p:spPr/>
        <p:txBody>
          <a:bodyPr/>
          <a:lstStyle/>
          <a:p>
            <a:pPr>
              <a:defRPr/>
            </a:pPr>
            <a:fld id="{2E7B8D6F-DD84-4009-8668-E2D5B9B514A3}" type="slidenum">
              <a:rPr lang="fr-FR" altLang="fr-FR"/>
              <a:pPr>
                <a:defRPr/>
              </a:pPr>
              <a:t>206</a:t>
            </a:fld>
            <a:endParaRPr lang="fr-FR" altLang="fr-FR"/>
          </a:p>
        </p:txBody>
      </p:sp>
      <p:sp>
        <p:nvSpPr>
          <p:cNvPr id="29700" name="Rectangle 4"/>
          <p:cNvSpPr>
            <a:spLocks noGrp="1" noChangeArrowheads="1"/>
          </p:cNvSpPr>
          <p:nvPr>
            <p:ph type="title"/>
          </p:nvPr>
        </p:nvSpPr>
        <p:spPr>
          <a:xfrm>
            <a:off x="457200" y="274638"/>
            <a:ext cx="2242592" cy="562074"/>
          </a:xfrm>
          <a:ln>
            <a:solidFill>
              <a:schemeClr val="tx1"/>
            </a:solidFill>
          </a:ln>
        </p:spPr>
        <p:txBody>
          <a:bodyPr/>
          <a:lstStyle/>
          <a:p>
            <a:pPr eaLnBrk="1" hangingPunct="1"/>
            <a:r>
              <a:rPr lang="fr-BE" altLang="fr-FR" sz="2600" dirty="0" smtClean="0">
                <a:latin typeface="Arial Narrow" panose="020B0606020202030204" pitchFamily="34" charset="0"/>
              </a:rPr>
              <a:t>Croisements</a:t>
            </a:r>
            <a:endParaRPr lang="fr-FR" altLang="fr-FR" sz="2600" dirty="0" smtClean="0">
              <a:latin typeface="Arial Narrow" panose="020B0606020202030204" pitchFamily="34" charset="0"/>
            </a:endParaRPr>
          </a:p>
        </p:txBody>
      </p:sp>
      <p:pic>
        <p:nvPicPr>
          <p:cNvPr id="29701" name="Picture 5" descr="ScreenShot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125538"/>
            <a:ext cx="78692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Oval 6"/>
          <p:cNvSpPr>
            <a:spLocks noChangeArrowheads="1"/>
          </p:cNvSpPr>
          <p:nvPr/>
        </p:nvSpPr>
        <p:spPr bwMode="auto">
          <a:xfrm>
            <a:off x="4932363" y="2781300"/>
            <a:ext cx="935037" cy="503238"/>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9703" name="Text Box 7"/>
          <p:cNvSpPr txBox="1">
            <a:spLocks noChangeArrowheads="1"/>
          </p:cNvSpPr>
          <p:nvPr/>
        </p:nvSpPr>
        <p:spPr bwMode="auto">
          <a:xfrm>
            <a:off x="5003800" y="2276475"/>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CC0000"/>
                </a:solidFill>
              </a:rPr>
              <a:t>Binôme CP x MQ</a:t>
            </a:r>
            <a:r>
              <a:rPr lang="fr-BE" altLang="fr-FR" sz="2000">
                <a:solidFill>
                  <a:schemeClr val="tx1"/>
                </a:solidFill>
                <a:latin typeface="Times New Roman" pitchFamily="18" charset="0"/>
              </a:rPr>
              <a:t> </a:t>
            </a:r>
            <a:endParaRPr lang="fr-FR" altLang="fr-FR" sz="2000">
              <a:solidFill>
                <a:schemeClr val="tx1"/>
              </a:solidFill>
              <a:latin typeface="Times New Roman" pitchFamily="18" charset="0"/>
            </a:endParaRPr>
          </a:p>
        </p:txBody>
      </p:sp>
      <p:sp>
        <p:nvSpPr>
          <p:cNvPr id="29704" name="Line 8"/>
          <p:cNvSpPr>
            <a:spLocks noChangeShapeType="1"/>
          </p:cNvSpPr>
          <p:nvPr/>
        </p:nvSpPr>
        <p:spPr bwMode="auto">
          <a:xfrm flipV="1">
            <a:off x="5364163" y="2636838"/>
            <a:ext cx="0" cy="1444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5" name="Oval 9"/>
          <p:cNvSpPr>
            <a:spLocks noChangeArrowheads="1"/>
          </p:cNvSpPr>
          <p:nvPr/>
        </p:nvSpPr>
        <p:spPr bwMode="auto">
          <a:xfrm>
            <a:off x="5148263" y="4652963"/>
            <a:ext cx="719137" cy="288925"/>
          </a:xfrm>
          <a:prstGeom prst="ellipse">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29706" name="Line 11"/>
          <p:cNvSpPr>
            <a:spLocks noChangeShapeType="1"/>
          </p:cNvSpPr>
          <p:nvPr/>
        </p:nvSpPr>
        <p:spPr bwMode="auto">
          <a:xfrm>
            <a:off x="5724525" y="3213100"/>
            <a:ext cx="0" cy="1439863"/>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7" name="Line 12"/>
          <p:cNvSpPr>
            <a:spLocks noChangeShapeType="1"/>
          </p:cNvSpPr>
          <p:nvPr/>
        </p:nvSpPr>
        <p:spPr bwMode="auto">
          <a:xfrm>
            <a:off x="3059113" y="4868863"/>
            <a:ext cx="2017712" cy="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9708" name="Text Box 13"/>
          <p:cNvSpPr txBox="1">
            <a:spLocks noChangeArrowheads="1"/>
          </p:cNvSpPr>
          <p:nvPr/>
        </p:nvSpPr>
        <p:spPr bwMode="auto">
          <a:xfrm>
            <a:off x="4572000" y="5013325"/>
            <a:ext cx="287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a:solidFill>
                  <a:srgbClr val="000099"/>
                </a:solidFill>
              </a:rPr>
              <a:t>Trinôme PE x CP x MQ</a:t>
            </a:r>
            <a:r>
              <a:rPr lang="fr-BE" altLang="fr-FR" sz="2000">
                <a:solidFill>
                  <a:schemeClr val="tx1"/>
                </a:solidFill>
                <a:latin typeface="Times New Roman" pitchFamily="18" charset="0"/>
              </a:rPr>
              <a:t> </a:t>
            </a:r>
            <a:endParaRPr lang="fr-FR" altLang="fr-FR" sz="2000">
              <a:solidFill>
                <a:schemeClr val="tx1"/>
              </a:solidFill>
              <a:latin typeface="Times New Roman" pitchFamily="18" charset="0"/>
            </a:endParaRPr>
          </a:p>
        </p:txBody>
      </p:sp>
    </p:spTree>
    <p:extLst>
      <p:ext uri="{BB962C8B-B14F-4D97-AF65-F5344CB8AC3E}">
        <p14:creationId xmlns:p14="http://schemas.microsoft.com/office/powerpoint/2010/main" val="219261952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9097AB30-EE53-4B29-B1AB-BBE59D042578}" type="slidenum">
              <a:rPr lang="fr-FR" altLang="fr-FR"/>
              <a:pPr>
                <a:defRPr/>
              </a:pPr>
              <a:t>207</a:t>
            </a:fld>
            <a:endParaRPr lang="fr-FR" altLang="fr-FR"/>
          </a:p>
        </p:txBody>
      </p:sp>
      <p:sp>
        <p:nvSpPr>
          <p:cNvPr id="30724"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006600">
              <a:alpha val="34901"/>
            </a:srgbClr>
          </a:solidFill>
          <a:ln w="12700">
            <a:solidFill>
              <a:srgbClr val="000000"/>
            </a:solidFill>
            <a:prstDash val="solid"/>
            <a:round/>
            <a:headEnd/>
            <a:tailEnd/>
          </a:ln>
        </p:spPr>
        <p:txBody>
          <a:bodyPr/>
          <a:lstStyle/>
          <a:p>
            <a:endParaRPr lang="fr-BE"/>
          </a:p>
        </p:txBody>
      </p:sp>
      <p:sp>
        <p:nvSpPr>
          <p:cNvPr id="30725"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0726"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6454"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0728"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0729"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0"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1"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2"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30733"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4"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5"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6"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0737"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0738"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0739"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0740"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0741"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2" name="Freeform 21"/>
          <p:cNvSpPr>
            <a:spLocks/>
          </p:cNvSpPr>
          <p:nvPr/>
        </p:nvSpPr>
        <p:spPr bwMode="auto">
          <a:xfrm>
            <a:off x="7092950" y="2708275"/>
            <a:ext cx="647700" cy="5048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3"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4"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5"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6"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7"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0748"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6476"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6477"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0751" name="Freeform 30"/>
          <p:cNvSpPr>
            <a:spLocks/>
          </p:cNvSpPr>
          <p:nvPr/>
        </p:nvSpPr>
        <p:spPr bwMode="auto">
          <a:xfrm>
            <a:off x="6227763" y="620713"/>
            <a:ext cx="2736850" cy="2016125"/>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CC0000">
              <a:alpha val="25098"/>
            </a:srgbClr>
          </a:solidFill>
          <a:ln w="12700">
            <a:solidFill>
              <a:srgbClr val="000000"/>
            </a:solidFill>
            <a:prstDash val="solid"/>
            <a:round/>
            <a:headEnd/>
            <a:tailEnd/>
          </a:ln>
        </p:spPr>
        <p:txBody>
          <a:bodyPr/>
          <a:lstStyle/>
          <a:p>
            <a:endParaRPr lang="fr-BE"/>
          </a:p>
        </p:txBody>
      </p:sp>
      <p:sp>
        <p:nvSpPr>
          <p:cNvPr id="616480" name="Text Box 32"/>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6481" name="Text Box 33"/>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6482" name="Text Box 34"/>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6483" name="Text Box 35"/>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6484" name="Text Box 36"/>
          <p:cNvSpPr txBox="1">
            <a:spLocks noChangeArrowheads="1"/>
          </p:cNvSpPr>
          <p:nvPr/>
        </p:nvSpPr>
        <p:spPr bwMode="auto">
          <a:xfrm>
            <a:off x="6300788" y="765175"/>
            <a:ext cx="2657475"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a:p>
            <a:pPr eaLnBrk="1" hangingPunct="1">
              <a:spcBef>
                <a:spcPct val="0"/>
              </a:spcBef>
              <a:buFontTx/>
              <a:buChar char="-"/>
            </a:pPr>
            <a:r>
              <a:rPr lang="fr-BE" altLang="fr-FR" sz="1600">
                <a:solidFill>
                  <a:srgbClr val="000000"/>
                </a:solidFill>
              </a:rPr>
              <a:t> Rédaction des questions</a:t>
            </a:r>
          </a:p>
          <a:p>
            <a:pPr eaLnBrk="1" hangingPunct="1">
              <a:spcBef>
                <a:spcPct val="0"/>
              </a:spcBef>
              <a:buFontTx/>
              <a:buChar char="-"/>
            </a:pPr>
            <a:r>
              <a:rPr lang="fr-BE" altLang="fr-FR" sz="1600">
                <a:solidFill>
                  <a:srgbClr val="000000"/>
                </a:solidFill>
              </a:rPr>
              <a:t> Barêmes et tarifs</a:t>
            </a:r>
          </a:p>
          <a:p>
            <a:pPr eaLnBrk="1" hangingPunct="1">
              <a:spcBef>
                <a:spcPct val="0"/>
              </a:spcBef>
              <a:buFontTx/>
              <a:buChar char="-"/>
            </a:pPr>
            <a:r>
              <a:rPr lang="fr-BE" altLang="fr-FR" sz="1600">
                <a:solidFill>
                  <a:srgbClr val="000000"/>
                </a:solidFill>
              </a:rPr>
              <a:t> Contrôle de qualité à priori</a:t>
            </a:r>
          </a:p>
          <a:p>
            <a:pPr eaLnBrk="1" hangingPunct="1">
              <a:spcBef>
                <a:spcPct val="0"/>
              </a:spcBef>
              <a:buFontTx/>
              <a:buChar char="-"/>
            </a:pPr>
            <a:r>
              <a:rPr lang="fr-BE" altLang="fr-FR" sz="1600">
                <a:solidFill>
                  <a:srgbClr val="000000"/>
                </a:solidFill>
              </a:rPr>
              <a:t> Gestion de la base de questions</a:t>
            </a:r>
          </a:p>
        </p:txBody>
      </p:sp>
    </p:spTree>
    <p:extLst>
      <p:ext uri="{BB962C8B-B14F-4D97-AF65-F5344CB8AC3E}">
        <p14:creationId xmlns:p14="http://schemas.microsoft.com/office/powerpoint/2010/main" val="308207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8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6"/>
          <p:cNvSpPr>
            <a:spLocks noGrp="1"/>
          </p:cNvSpPr>
          <p:nvPr>
            <p:ph type="sldNum" sz="quarter" idx="12"/>
          </p:nvPr>
        </p:nvSpPr>
        <p:spPr/>
        <p:txBody>
          <a:bodyPr/>
          <a:lstStyle/>
          <a:p>
            <a:pPr>
              <a:defRPr/>
            </a:pPr>
            <a:fld id="{772E54E2-7F10-43DB-9375-ED4970DB2EB2}" type="slidenum">
              <a:rPr lang="fr-FR" altLang="fr-FR"/>
              <a:pPr>
                <a:defRPr/>
              </a:pPr>
              <a:t>208</a:t>
            </a:fld>
            <a:endParaRPr lang="fr-FR" altLang="fr-FR"/>
          </a:p>
        </p:txBody>
      </p:sp>
      <p:sp>
        <p:nvSpPr>
          <p:cNvPr id="431140" name="Rectangle 36"/>
          <p:cNvSpPr>
            <a:spLocks noGrp="1" noChangeArrowheads="1"/>
          </p:cNvSpPr>
          <p:nvPr>
            <p:ph type="body" sz="half" idx="1"/>
          </p:nvPr>
        </p:nvSpPr>
        <p:spPr>
          <a:xfrm>
            <a:off x="5292725" y="2312988"/>
            <a:ext cx="3595688" cy="1908175"/>
          </a:xfrm>
          <a:ln>
            <a:solidFill>
              <a:schemeClr val="tx1"/>
            </a:solidFill>
          </a:ln>
        </p:spPr>
        <p:txBody>
          <a:bodyPr/>
          <a:lstStyle/>
          <a:p>
            <a:pPr eaLnBrk="1" hangingPunct="1">
              <a:lnSpc>
                <a:spcPct val="80000"/>
              </a:lnSpc>
              <a:defRPr/>
            </a:pPr>
            <a:r>
              <a:rPr lang="fr-BE" altLang="fr-FR" sz="2000" dirty="0" smtClean="0">
                <a:latin typeface="Arial Narrow" panose="020B0606020202030204" pitchFamily="34" charset="0"/>
              </a:rPr>
              <a:t>Rédaction des questions</a:t>
            </a:r>
          </a:p>
          <a:p>
            <a:pPr lvl="1" eaLnBrk="1" hangingPunct="1">
              <a:lnSpc>
                <a:spcPct val="80000"/>
              </a:lnSpc>
              <a:defRPr/>
            </a:pPr>
            <a:r>
              <a:rPr lang="fr-BE" altLang="fr-FR" sz="2000" dirty="0" smtClean="0">
                <a:latin typeface="Arial Narrow" panose="020B0606020202030204" pitchFamily="34" charset="0"/>
              </a:rPr>
              <a:t>Le professeur</a:t>
            </a:r>
          </a:p>
          <a:p>
            <a:pPr lvl="1" eaLnBrk="1" hangingPunct="1">
              <a:lnSpc>
                <a:spcPct val="80000"/>
              </a:lnSpc>
              <a:defRPr/>
            </a:pPr>
            <a:r>
              <a:rPr lang="fr-BE" altLang="fr-FR" sz="2000" dirty="0" smtClean="0">
                <a:latin typeface="Arial Narrow" panose="020B0606020202030204" pitchFamily="34" charset="0"/>
              </a:rPr>
              <a:t>Les assistants</a:t>
            </a:r>
          </a:p>
          <a:p>
            <a:pPr lvl="1" eaLnBrk="1" hangingPunct="1">
              <a:lnSpc>
                <a:spcPct val="80000"/>
              </a:lnSpc>
              <a:defRPr/>
            </a:pPr>
            <a:r>
              <a:rPr lang="fr-BE" altLang="fr-FR" sz="2000" dirty="0" smtClean="0">
                <a:latin typeface="Arial Narrow" panose="020B0606020202030204" pitchFamily="34" charset="0"/>
              </a:rPr>
              <a:t>Les étudiants ????</a:t>
            </a:r>
          </a:p>
          <a:p>
            <a:pPr eaLnBrk="1" hangingPunct="1">
              <a:lnSpc>
                <a:spcPct val="80000"/>
              </a:lnSpc>
              <a:defRPr/>
            </a:pPr>
            <a:r>
              <a:rPr lang="fr-BE" altLang="fr-FR" sz="2000" dirty="0" smtClean="0">
                <a:latin typeface="Arial Narrow" panose="020B0606020202030204" pitchFamily="34" charset="0"/>
              </a:rPr>
              <a:t>Respect des conditions de qualité de l’évaluation</a:t>
            </a:r>
          </a:p>
          <a:p>
            <a:pPr lvl="1" eaLnBrk="1" hangingPunct="1">
              <a:lnSpc>
                <a:spcPct val="80000"/>
              </a:lnSpc>
              <a:defRPr/>
            </a:pPr>
            <a:endParaRPr lang="fr-BE" altLang="fr-FR" sz="2000" dirty="0" smtClean="0">
              <a:latin typeface="Arial Narrow" panose="020B0606020202030204" pitchFamily="34" charset="0"/>
            </a:endParaRPr>
          </a:p>
          <a:p>
            <a:pPr lvl="1" eaLnBrk="1" hangingPunct="1">
              <a:lnSpc>
                <a:spcPct val="80000"/>
              </a:lnSpc>
              <a:defRPr/>
            </a:pPr>
            <a:endParaRPr lang="fr-BE" altLang="fr-FR" sz="2000" dirty="0" smtClean="0">
              <a:latin typeface="Arial Narrow" panose="020B0606020202030204" pitchFamily="34" charset="0"/>
            </a:endParaRPr>
          </a:p>
          <a:p>
            <a:pPr lvl="1" eaLnBrk="1" hangingPunct="1">
              <a:lnSpc>
                <a:spcPct val="80000"/>
              </a:lnSpc>
              <a:defRPr/>
            </a:pPr>
            <a:endParaRPr lang="fr-BE" altLang="fr-FR" sz="2000" dirty="0" smtClean="0">
              <a:latin typeface="Arial Narrow" panose="020B0606020202030204" pitchFamily="34" charset="0"/>
            </a:endParaRPr>
          </a:p>
        </p:txBody>
      </p:sp>
      <p:sp>
        <p:nvSpPr>
          <p:cNvPr id="431141" name="Rectangle 37"/>
          <p:cNvSpPr>
            <a:spLocks noGrp="1" noChangeArrowheads="1"/>
          </p:cNvSpPr>
          <p:nvPr>
            <p:ph type="body" sz="half" idx="2"/>
          </p:nvPr>
        </p:nvSpPr>
        <p:spPr>
          <a:xfrm>
            <a:off x="179388" y="1822450"/>
            <a:ext cx="4824412" cy="4106863"/>
          </a:xfrm>
          <a:ln>
            <a:solidFill>
              <a:schemeClr val="tx1"/>
            </a:solidFill>
          </a:ln>
        </p:spPr>
        <p:txBody>
          <a:bodyPr/>
          <a:lstStyle/>
          <a:p>
            <a:pPr eaLnBrk="1" hangingPunct="1">
              <a:lnSpc>
                <a:spcPct val="80000"/>
              </a:lnSpc>
              <a:defRPr/>
            </a:pPr>
            <a:r>
              <a:rPr lang="fr-BE" altLang="fr-FR" sz="1800" dirty="0" smtClean="0">
                <a:latin typeface="Arial Narrow" panose="020B0606020202030204" pitchFamily="34" charset="0"/>
              </a:rPr>
              <a:t>Tarification de la « correction for </a:t>
            </a:r>
            <a:r>
              <a:rPr lang="fr-BE" altLang="fr-FR" sz="1800" dirty="0" err="1" smtClean="0">
                <a:latin typeface="Arial Narrow" panose="020B0606020202030204" pitchFamily="34" charset="0"/>
              </a:rPr>
              <a:t>guessing</a:t>
            </a:r>
            <a:r>
              <a:rPr lang="fr-BE" altLang="fr-FR" sz="1800" dirty="0" smtClean="0">
                <a:latin typeface="Arial Narrow" panose="020B0606020202030204" pitchFamily="34" charset="0"/>
              </a:rPr>
              <a:t> » qui est le plus souvent utilisée pour contrer les effets des réponses correctes dues au hasard :</a:t>
            </a:r>
          </a:p>
          <a:p>
            <a:pPr eaLnBrk="1" hangingPunct="1">
              <a:lnSpc>
                <a:spcPct val="80000"/>
              </a:lnSpc>
              <a:buFont typeface="Arial Narrow" pitchFamily="34" charset="0"/>
              <a:buNone/>
              <a:defRPr/>
            </a:pPr>
            <a:r>
              <a:rPr lang="fr-BE" altLang="fr-FR" sz="1800" dirty="0" smtClean="0">
                <a:latin typeface="Arial Narrow" panose="020B0606020202030204" pitchFamily="34" charset="0"/>
              </a:rPr>
              <a:t>	(1/ NSP-1)  (</a:t>
            </a:r>
            <a:r>
              <a:rPr lang="fr-BE" altLang="fr-FR" sz="1800" dirty="0" err="1" smtClean="0">
                <a:latin typeface="Arial Narrow" panose="020B0606020202030204" pitchFamily="34" charset="0"/>
              </a:rPr>
              <a:t>NSP</a:t>
            </a:r>
            <a:r>
              <a:rPr lang="fr-BE" altLang="fr-FR" sz="1800" dirty="0" smtClean="0">
                <a:latin typeface="Arial Narrow" panose="020B0606020202030204" pitchFamily="34" charset="0"/>
              </a:rPr>
              <a:t> = </a:t>
            </a:r>
            <a:r>
              <a:rPr lang="fr-BE" altLang="fr-FR" sz="1800" dirty="0" err="1" smtClean="0">
                <a:latin typeface="Arial Narrow" panose="020B0606020202030204" pitchFamily="34" charset="0"/>
              </a:rPr>
              <a:t>Nbre</a:t>
            </a:r>
            <a:r>
              <a:rPr lang="fr-BE" altLang="fr-FR" sz="1800" dirty="0" smtClean="0">
                <a:latin typeface="Arial Narrow" panose="020B0606020202030204" pitchFamily="34" charset="0"/>
              </a:rPr>
              <a:t> de solutions proposées)</a:t>
            </a:r>
          </a:p>
          <a:p>
            <a:pPr eaLnBrk="1" hangingPunct="1">
              <a:lnSpc>
                <a:spcPct val="80000"/>
              </a:lnSpc>
              <a:buFont typeface="Arial Narrow" pitchFamily="34" charset="0"/>
              <a:buNone/>
              <a:defRPr/>
            </a:pPr>
            <a:r>
              <a:rPr lang="fr-BE" altLang="fr-FR" sz="1800" dirty="0" smtClean="0">
                <a:latin typeface="Arial Narrow" panose="020B0606020202030204" pitchFamily="34" charset="0"/>
              </a:rPr>
              <a:t>      (Un étudiant qui répondrait au hasard à toutes les questions aurait un score nul). </a:t>
            </a:r>
          </a:p>
          <a:p>
            <a:pPr eaLnBrk="1" hangingPunct="1">
              <a:lnSpc>
                <a:spcPct val="80000"/>
              </a:lnSpc>
              <a:defRPr/>
            </a:pPr>
            <a:r>
              <a:rPr lang="fr-BE" altLang="fr-FR" sz="1800" dirty="0" smtClean="0">
                <a:latin typeface="Arial Narrow" panose="020B0606020202030204" pitchFamily="34" charset="0"/>
              </a:rPr>
              <a:t>Questions Vrai-Faux </a:t>
            </a:r>
          </a:p>
          <a:p>
            <a:pPr lvl="1" eaLnBrk="1" hangingPunct="1">
              <a:lnSpc>
                <a:spcPct val="80000"/>
              </a:lnSpc>
              <a:defRPr/>
            </a:pPr>
            <a:r>
              <a:rPr lang="fr-BE" altLang="fr-FR" sz="1800" dirty="0" smtClean="0">
                <a:latin typeface="Arial Narrow" panose="020B0606020202030204" pitchFamily="34" charset="0"/>
              </a:rPr>
              <a:t>En cas de réponse correcte : + 1</a:t>
            </a:r>
          </a:p>
          <a:p>
            <a:pPr lvl="1" eaLnBrk="1" hangingPunct="1">
              <a:lnSpc>
                <a:spcPct val="80000"/>
              </a:lnSpc>
              <a:defRPr/>
            </a:pPr>
            <a:r>
              <a:rPr lang="fr-BE" altLang="fr-FR" sz="1800" dirty="0" smtClean="0">
                <a:latin typeface="Arial Narrow" panose="020B0606020202030204" pitchFamily="34" charset="0"/>
              </a:rPr>
              <a:t>En cas de réponse incorrecte : (1/2-1) : - 1</a:t>
            </a:r>
          </a:p>
          <a:p>
            <a:pPr lvl="1" eaLnBrk="1" hangingPunct="1">
              <a:lnSpc>
                <a:spcPct val="80000"/>
              </a:lnSpc>
              <a:defRPr/>
            </a:pPr>
            <a:r>
              <a:rPr lang="fr-BE" altLang="fr-FR" sz="1800" dirty="0" smtClean="0">
                <a:latin typeface="Arial Narrow" panose="020B0606020202030204" pitchFamily="34" charset="0"/>
              </a:rPr>
              <a:t>En cas d’omission : 0</a:t>
            </a:r>
          </a:p>
          <a:p>
            <a:pPr eaLnBrk="1" hangingPunct="1">
              <a:lnSpc>
                <a:spcPct val="80000"/>
              </a:lnSpc>
              <a:defRPr/>
            </a:pPr>
            <a:r>
              <a:rPr lang="fr-BE" altLang="fr-FR" sz="1800" dirty="0" smtClean="0">
                <a:latin typeface="Arial Narrow" panose="020B0606020202030204" pitchFamily="34" charset="0"/>
              </a:rPr>
              <a:t>Questions QCM </a:t>
            </a:r>
            <a:r>
              <a:rPr lang="fr-BE" altLang="fr-FR" sz="1800" dirty="0" err="1" smtClean="0">
                <a:latin typeface="Arial Narrow" panose="020B0606020202030204" pitchFamily="34" charset="0"/>
              </a:rPr>
              <a:t>SGI</a:t>
            </a:r>
            <a:endParaRPr lang="fr-BE" altLang="fr-FR" sz="1800" dirty="0" smtClean="0">
              <a:latin typeface="Arial Narrow" panose="020B0606020202030204" pitchFamily="34" charset="0"/>
            </a:endParaRPr>
          </a:p>
          <a:p>
            <a:pPr lvl="1" eaLnBrk="1" hangingPunct="1">
              <a:lnSpc>
                <a:spcPct val="80000"/>
              </a:lnSpc>
              <a:defRPr/>
            </a:pPr>
            <a:r>
              <a:rPr lang="fr-BE" altLang="fr-FR" sz="1800" dirty="0" smtClean="0">
                <a:latin typeface="Arial Narrow" panose="020B0606020202030204" pitchFamily="34" charset="0"/>
              </a:rPr>
              <a:t>En cas de réponse correcte :  + 1</a:t>
            </a:r>
          </a:p>
          <a:p>
            <a:pPr lvl="1" eaLnBrk="1" hangingPunct="1">
              <a:lnSpc>
                <a:spcPct val="80000"/>
              </a:lnSpc>
              <a:defRPr/>
            </a:pPr>
            <a:r>
              <a:rPr lang="fr-BE" altLang="fr-FR" sz="1800" dirty="0" smtClean="0">
                <a:latin typeface="Arial Narrow" panose="020B0606020202030204" pitchFamily="34" charset="0"/>
              </a:rPr>
              <a:t>En cas de réponse incorrecte : (1/8-1) :  - 0.15</a:t>
            </a:r>
          </a:p>
          <a:p>
            <a:pPr lvl="1" eaLnBrk="1" hangingPunct="1">
              <a:lnSpc>
                <a:spcPct val="80000"/>
              </a:lnSpc>
              <a:defRPr/>
            </a:pPr>
            <a:r>
              <a:rPr lang="fr-BE" altLang="fr-FR" sz="1800" dirty="0" smtClean="0">
                <a:latin typeface="Arial Narrow" panose="020B0606020202030204" pitchFamily="34" charset="0"/>
              </a:rPr>
              <a:t>En cas d’omission : 0</a:t>
            </a:r>
          </a:p>
          <a:p>
            <a:pPr eaLnBrk="1" hangingPunct="1">
              <a:lnSpc>
                <a:spcPct val="80000"/>
              </a:lnSpc>
              <a:defRPr/>
            </a:pPr>
            <a:r>
              <a:rPr lang="fr-BE" altLang="fr-FR" sz="1800" dirty="0" smtClean="0">
                <a:latin typeface="Arial Narrow" panose="020B0606020202030204" pitchFamily="34" charset="0"/>
              </a:rPr>
              <a:t>Alternatives existantes</a:t>
            </a:r>
          </a:p>
          <a:p>
            <a:pPr lvl="1" eaLnBrk="1" hangingPunct="1">
              <a:lnSpc>
                <a:spcPct val="80000"/>
              </a:lnSpc>
              <a:defRPr/>
            </a:pPr>
            <a:endParaRPr lang="fr-BE" altLang="fr-FR" sz="1800" dirty="0" smtClean="0">
              <a:latin typeface="Arial Narrow" panose="020B0606020202030204" pitchFamily="34" charset="0"/>
            </a:endParaRPr>
          </a:p>
          <a:p>
            <a:pPr eaLnBrk="1" hangingPunct="1">
              <a:lnSpc>
                <a:spcPct val="80000"/>
              </a:lnSpc>
              <a:defRPr/>
            </a:pPr>
            <a:endParaRPr lang="fr-BE" altLang="fr-FR" sz="1800" dirty="0" smtClean="0">
              <a:latin typeface="Arial Narrow" panose="020B0606020202030204" pitchFamily="34" charset="0"/>
            </a:endParaRPr>
          </a:p>
        </p:txBody>
      </p:sp>
      <p:sp>
        <p:nvSpPr>
          <p:cNvPr id="31749" name="Rectangle 9"/>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0" name="Rectangle 10"/>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1" name="Rectangle 18"/>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1752" name="Freeform 42"/>
          <p:cNvSpPr>
            <a:spLocks/>
          </p:cNvSpPr>
          <p:nvPr/>
        </p:nvSpPr>
        <p:spPr bwMode="auto">
          <a:xfrm>
            <a:off x="6588125" y="260350"/>
            <a:ext cx="2376488" cy="1512888"/>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CC0000">
              <a:alpha val="25098"/>
            </a:srgbClr>
          </a:solidFill>
          <a:ln w="12700">
            <a:solidFill>
              <a:srgbClr val="000000"/>
            </a:solidFill>
            <a:prstDash val="solid"/>
            <a:round/>
            <a:headEnd/>
            <a:tailEnd/>
          </a:ln>
        </p:spPr>
        <p:txBody>
          <a:bodyPr/>
          <a:lstStyle/>
          <a:p>
            <a:endParaRPr lang="fr-BE"/>
          </a:p>
        </p:txBody>
      </p:sp>
      <p:sp>
        <p:nvSpPr>
          <p:cNvPr id="31753" name="Text Box 43"/>
          <p:cNvSpPr txBox="1">
            <a:spLocks noChangeArrowheads="1"/>
          </p:cNvSpPr>
          <p:nvPr/>
        </p:nvSpPr>
        <p:spPr bwMode="auto">
          <a:xfrm>
            <a:off x="6659563" y="260350"/>
            <a:ext cx="222885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p>
          <a:p>
            <a:pPr eaLnBrk="1" hangingPunct="1">
              <a:spcBef>
                <a:spcPct val="0"/>
              </a:spcBef>
              <a:buFontTx/>
              <a:buChar char="-"/>
            </a:pPr>
            <a:r>
              <a:rPr lang="fr-BE" altLang="fr-FR" sz="1600">
                <a:solidFill>
                  <a:srgbClr val="000000"/>
                </a:solidFill>
              </a:rPr>
              <a:t> Barêmes et tarifs</a:t>
            </a:r>
            <a:r>
              <a:rPr lang="fr-BE" altLang="fr-FR" sz="2000">
                <a:solidFill>
                  <a:schemeClr val="tx1"/>
                </a:solidFill>
                <a:latin typeface="Times New Roman" pitchFamily="18" charset="0"/>
              </a:rPr>
              <a:t> </a:t>
            </a:r>
          </a:p>
          <a:p>
            <a:pPr eaLnBrk="1" hangingPunct="1">
              <a:spcBef>
                <a:spcPct val="0"/>
              </a:spcBef>
              <a:buFontTx/>
              <a:buChar char="-"/>
            </a:pPr>
            <a:r>
              <a:rPr lang="fr-BE" altLang="fr-FR" sz="1600">
                <a:solidFill>
                  <a:srgbClr val="000000"/>
                </a:solidFill>
              </a:rPr>
              <a:t> Rédaction des questions</a:t>
            </a:r>
          </a:p>
          <a:p>
            <a:pPr eaLnBrk="1" hangingPunct="1">
              <a:spcBef>
                <a:spcPct val="0"/>
              </a:spcBef>
              <a:buFontTx/>
              <a:buChar char="-"/>
            </a:pPr>
            <a:r>
              <a:rPr lang="fr-BE" altLang="fr-FR" sz="1600">
                <a:solidFill>
                  <a:srgbClr val="000000"/>
                </a:solidFill>
              </a:rPr>
              <a:t> Contrôle de qualité à priori</a:t>
            </a:r>
          </a:p>
        </p:txBody>
      </p:sp>
      <p:sp>
        <p:nvSpPr>
          <p:cNvPr id="431154" name="Line 50"/>
          <p:cNvSpPr>
            <a:spLocks noChangeShapeType="1"/>
          </p:cNvSpPr>
          <p:nvPr/>
        </p:nvSpPr>
        <p:spPr bwMode="auto">
          <a:xfrm flipH="1">
            <a:off x="2916238" y="1052513"/>
            <a:ext cx="0" cy="72231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5" name="Line 51"/>
          <p:cNvSpPr>
            <a:spLocks noChangeShapeType="1"/>
          </p:cNvSpPr>
          <p:nvPr/>
        </p:nvSpPr>
        <p:spPr bwMode="auto">
          <a:xfrm>
            <a:off x="2916238" y="1052513"/>
            <a:ext cx="3600450" cy="0"/>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6" name="Line 52"/>
          <p:cNvSpPr>
            <a:spLocks noChangeShapeType="1"/>
          </p:cNvSpPr>
          <p:nvPr/>
        </p:nvSpPr>
        <p:spPr bwMode="auto">
          <a:xfrm>
            <a:off x="8459788" y="1773238"/>
            <a:ext cx="0" cy="273526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7" name="Line 53"/>
          <p:cNvSpPr>
            <a:spLocks noChangeShapeType="1"/>
          </p:cNvSpPr>
          <p:nvPr/>
        </p:nvSpPr>
        <p:spPr bwMode="auto">
          <a:xfrm flipH="1">
            <a:off x="5651500" y="1341438"/>
            <a:ext cx="936625" cy="0"/>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8" name="Line 54"/>
          <p:cNvSpPr>
            <a:spLocks noChangeShapeType="1"/>
          </p:cNvSpPr>
          <p:nvPr/>
        </p:nvSpPr>
        <p:spPr bwMode="auto">
          <a:xfrm>
            <a:off x="5651500" y="1341438"/>
            <a:ext cx="0" cy="935037"/>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1159" name="Rectangle 55"/>
          <p:cNvSpPr>
            <a:spLocks noChangeArrowheads="1"/>
          </p:cNvSpPr>
          <p:nvPr/>
        </p:nvSpPr>
        <p:spPr bwMode="auto">
          <a:xfrm>
            <a:off x="5216525" y="4508500"/>
            <a:ext cx="3671888"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defRPr/>
            </a:pPr>
            <a:r>
              <a:rPr lang="fr-BE" altLang="fr-FR" sz="2000" dirty="0" smtClean="0">
                <a:solidFill>
                  <a:schemeClr val="tx1"/>
                </a:solidFill>
              </a:rPr>
              <a:t>Contrôle à priori </a:t>
            </a:r>
          </a:p>
          <a:p>
            <a:pPr lvl="1" eaLnBrk="1" hangingPunct="1">
              <a:spcBef>
                <a:spcPct val="0"/>
              </a:spcBef>
              <a:buFontTx/>
              <a:buNone/>
              <a:defRPr/>
            </a:pPr>
            <a:r>
              <a:rPr lang="fr-BE" altLang="fr-FR" sz="2000" dirty="0" smtClean="0">
                <a:solidFill>
                  <a:schemeClr val="tx1"/>
                </a:solidFill>
              </a:rPr>
              <a:t>- Réponse aux questions par les divers rédacteurs</a:t>
            </a:r>
          </a:p>
          <a:p>
            <a:pPr lvl="1" eaLnBrk="1" hangingPunct="1">
              <a:spcBef>
                <a:spcPct val="0"/>
              </a:spcBef>
              <a:buFontTx/>
              <a:buNone/>
              <a:defRPr/>
            </a:pPr>
            <a:r>
              <a:rPr lang="fr-BE" altLang="fr-FR" sz="2000" dirty="0" smtClean="0">
                <a:solidFill>
                  <a:schemeClr val="tx1"/>
                </a:solidFill>
              </a:rPr>
              <a:t>- Rejet si problèmes</a:t>
            </a:r>
          </a:p>
        </p:txBody>
      </p:sp>
    </p:spTree>
    <p:extLst>
      <p:ext uri="{BB962C8B-B14F-4D97-AF65-F5344CB8AC3E}">
        <p14:creationId xmlns:p14="http://schemas.microsoft.com/office/powerpoint/2010/main" val="3803293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1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1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114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11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11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11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11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1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0" grpId="0" animBg="1"/>
      <p:bldP spid="431141" grpId="0" animBg="1"/>
      <p:bldP spid="431154" grpId="0" animBg="1"/>
      <p:bldP spid="431155" grpId="0" animBg="1"/>
      <p:bldP spid="431156" grpId="0" animBg="1"/>
      <p:bldP spid="431157" grpId="0" animBg="1"/>
      <p:bldP spid="431158" grpId="0" animBg="1"/>
      <p:bldP spid="43115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2"/>
          </p:nvPr>
        </p:nvSpPr>
        <p:spPr/>
        <p:txBody>
          <a:bodyPr/>
          <a:lstStyle/>
          <a:p>
            <a:pPr>
              <a:defRPr/>
            </a:pPr>
            <a:fld id="{1B9B2045-A8A4-475D-B223-2323C1F20563}" type="slidenum">
              <a:rPr lang="fr-FR" altLang="fr-FR"/>
              <a:pPr>
                <a:defRPr/>
              </a:pPr>
              <a:t>209</a:t>
            </a:fld>
            <a:endParaRPr lang="fr-FR" altLang="fr-FR"/>
          </a:p>
        </p:txBody>
      </p:sp>
      <p:sp>
        <p:nvSpPr>
          <p:cNvPr id="38916" name="Rectangle 4"/>
          <p:cNvSpPr>
            <a:spLocks noGrp="1" noChangeArrowheads="1"/>
          </p:cNvSpPr>
          <p:nvPr>
            <p:ph type="title"/>
          </p:nvPr>
        </p:nvSpPr>
        <p:spPr>
          <a:xfrm>
            <a:off x="457200" y="274638"/>
            <a:ext cx="8229600" cy="562074"/>
          </a:xfrm>
          <a:solidFill>
            <a:srgbClr val="FFFFCC"/>
          </a:solidFill>
          <a:ln>
            <a:solidFill>
              <a:schemeClr val="tx1"/>
            </a:solidFill>
          </a:ln>
        </p:spPr>
        <p:txBody>
          <a:bodyPr/>
          <a:lstStyle/>
          <a:p>
            <a:pPr eaLnBrk="1" hangingPunct="1">
              <a:defRPr/>
            </a:pPr>
            <a:r>
              <a:rPr lang="fr-BE" altLang="fr-FR" sz="2600" dirty="0" smtClean="0"/>
              <a:t>Rédaction des questions</a:t>
            </a:r>
            <a:endParaRPr lang="fr-FR" altLang="fr-FR" sz="2600" dirty="0" smtClean="0"/>
          </a:p>
        </p:txBody>
      </p:sp>
      <p:pic>
        <p:nvPicPr>
          <p:cNvPr id="32773" name="Picture 5" descr="ScreenShot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268413"/>
            <a:ext cx="84550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Oval 6"/>
          <p:cNvSpPr>
            <a:spLocks noChangeArrowheads="1"/>
          </p:cNvSpPr>
          <p:nvPr/>
        </p:nvSpPr>
        <p:spPr bwMode="auto">
          <a:xfrm>
            <a:off x="7885113" y="4652963"/>
            <a:ext cx="574675" cy="431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32775" name="Oval 7"/>
          <p:cNvSpPr>
            <a:spLocks noChangeArrowheads="1"/>
          </p:cNvSpPr>
          <p:nvPr/>
        </p:nvSpPr>
        <p:spPr bwMode="auto">
          <a:xfrm>
            <a:off x="6877050" y="1916113"/>
            <a:ext cx="574675" cy="4318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622152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a:xfrm>
            <a:off x="457200" y="274638"/>
            <a:ext cx="8362950" cy="777875"/>
          </a:xfrm>
          <a:solidFill>
            <a:srgbClr val="000066"/>
          </a:solidFill>
          <a:ln>
            <a:solidFill>
              <a:schemeClr val="tx1"/>
            </a:solidFill>
          </a:ln>
        </p:spPr>
        <p:txBody>
          <a:bodyPr/>
          <a:lstStyle/>
          <a:p>
            <a:pPr algn="l"/>
            <a:r>
              <a:rPr lang="fr-BE" sz="4000" smtClean="0">
                <a:solidFill>
                  <a:schemeClr val="bg1"/>
                </a:solidFill>
                <a:latin typeface="Arial Narrow" pitchFamily="34" charset="0"/>
              </a:rPr>
              <a:t>Caractéristiques de mon activité évaluative</a:t>
            </a:r>
            <a:endParaRPr lang="fr-FR" sz="4000" smtClean="0">
              <a:solidFill>
                <a:schemeClr val="bg1"/>
              </a:solidFill>
              <a:latin typeface="Arial Narrow" pitchFamily="34" charset="0"/>
            </a:endParaRPr>
          </a:p>
        </p:txBody>
      </p:sp>
      <p:sp>
        <p:nvSpPr>
          <p:cNvPr id="63490" name="Rectangle 4"/>
          <p:cNvSpPr>
            <a:spLocks noChangeArrowheads="1"/>
          </p:cNvSpPr>
          <p:nvPr/>
        </p:nvSpPr>
        <p:spPr bwMode="auto">
          <a:xfrm>
            <a:off x="468313" y="1196975"/>
            <a:ext cx="8280400" cy="650875"/>
          </a:xfrm>
          <a:prstGeom prst="rect">
            <a:avLst/>
          </a:prstGeom>
          <a:noFill/>
          <a:ln w="9525">
            <a:solidFill>
              <a:srgbClr val="0000FF"/>
            </a:solidFill>
            <a:miter lim="800000"/>
            <a:headEnd/>
            <a:tailEnd/>
          </a:ln>
        </p:spPr>
        <p:txBody>
          <a:bodyPr anchor="ctr">
            <a:spAutoFit/>
          </a:bodyPr>
          <a:lstStyle/>
          <a:p>
            <a:r>
              <a:rPr lang="fr-FR">
                <a:latin typeface="Arial Narrow" pitchFamily="34" charset="0"/>
              </a:rPr>
              <a:t>"Si tu veux que ton enfant cesse de regarder la télévision, impose-lui après chaque épisode un examen sur ce qu'il a vu » (</a:t>
            </a:r>
            <a:r>
              <a:rPr lang="en-GB">
                <a:latin typeface="Arial Narrow" pitchFamily="34" charset="0"/>
              </a:rPr>
              <a:t>De Ketele et Roegiers 1993)</a:t>
            </a:r>
            <a:endParaRPr lang="fr-FR">
              <a:latin typeface="Arial Narrow" pitchFamily="34" charset="0"/>
            </a:endParaRPr>
          </a:p>
        </p:txBody>
      </p:sp>
      <p:sp>
        <p:nvSpPr>
          <p:cNvPr id="99346" name="Rectangle 18"/>
          <p:cNvSpPr>
            <a:spLocks noChangeArrowheads="1"/>
          </p:cNvSpPr>
          <p:nvPr/>
        </p:nvSpPr>
        <p:spPr bwMode="auto">
          <a:xfrm>
            <a:off x="468313" y="1989138"/>
            <a:ext cx="2900362" cy="406400"/>
          </a:xfrm>
          <a:prstGeom prst="rect">
            <a:avLst/>
          </a:prstGeom>
          <a:solidFill>
            <a:srgbClr val="FFCC99"/>
          </a:solidFill>
          <a:ln w="9525">
            <a:solidFill>
              <a:schemeClr val="tx1"/>
            </a:solidFill>
            <a:miter lim="800000"/>
            <a:headEnd/>
            <a:tailEnd/>
          </a:ln>
        </p:spPr>
        <p:txBody>
          <a:bodyPr wrap="none" anchor="ctr">
            <a:spAutoFit/>
          </a:bodyPr>
          <a:lstStyle/>
          <a:p>
            <a:r>
              <a:rPr lang="fr-FR" sz="2000" dirty="0">
                <a:latin typeface="Arial Narrow" pitchFamily="34" charset="0"/>
              </a:rPr>
              <a:t>Mon </a:t>
            </a:r>
            <a:r>
              <a:rPr lang="fr-FR" sz="2000" dirty="0" smtClean="0">
                <a:latin typeface="Arial Narrow" pitchFamily="34" charset="0"/>
              </a:rPr>
              <a:t>évaluation des </a:t>
            </a:r>
            <a:r>
              <a:rPr lang="fr-FR" sz="2000" dirty="0">
                <a:latin typeface="Arial Narrow" pitchFamily="34" charset="0"/>
              </a:rPr>
              <a:t>étudiants</a:t>
            </a:r>
          </a:p>
        </p:txBody>
      </p:sp>
      <p:pic>
        <p:nvPicPr>
          <p:cNvPr id="99353" name="Picture 25"/>
          <p:cNvPicPr>
            <a:picLocks noChangeAspect="1" noChangeArrowheads="1"/>
          </p:cNvPicPr>
          <p:nvPr/>
        </p:nvPicPr>
        <p:blipFill>
          <a:blip r:embed="rId2" cstate="print"/>
          <a:srcRect/>
          <a:stretch>
            <a:fillRect/>
          </a:stretch>
        </p:blipFill>
        <p:spPr bwMode="auto">
          <a:xfrm>
            <a:off x="107950" y="4365625"/>
            <a:ext cx="3168650" cy="2235200"/>
          </a:xfrm>
          <a:prstGeom prst="rect">
            <a:avLst/>
          </a:prstGeom>
          <a:noFill/>
          <a:ln w="9525">
            <a:noFill/>
            <a:round/>
            <a:headEnd/>
            <a:tailEnd/>
          </a:ln>
        </p:spPr>
      </p:pic>
      <p:pic>
        <p:nvPicPr>
          <p:cNvPr id="99354" name="Picture 26" descr="Exams question"/>
          <p:cNvPicPr>
            <a:picLocks noChangeAspect="1" noChangeArrowheads="1"/>
          </p:cNvPicPr>
          <p:nvPr/>
        </p:nvPicPr>
        <p:blipFill>
          <a:blip r:embed="rId3" cstate="print"/>
          <a:srcRect/>
          <a:stretch>
            <a:fillRect/>
          </a:stretch>
        </p:blipFill>
        <p:spPr bwMode="auto">
          <a:xfrm>
            <a:off x="3492500" y="4581525"/>
            <a:ext cx="2592388" cy="1933575"/>
          </a:xfrm>
          <a:prstGeom prst="rect">
            <a:avLst/>
          </a:prstGeom>
          <a:noFill/>
          <a:ln w="9525">
            <a:noFill/>
            <a:miter lim="800000"/>
            <a:headEnd/>
            <a:tailEnd/>
          </a:ln>
        </p:spPr>
      </p:pic>
      <p:grpSp>
        <p:nvGrpSpPr>
          <p:cNvPr id="2" name="Groupe 1"/>
          <p:cNvGrpSpPr/>
          <p:nvPr/>
        </p:nvGrpSpPr>
        <p:grpSpPr>
          <a:xfrm>
            <a:off x="250825" y="2852738"/>
            <a:ext cx="5327650" cy="1414462"/>
            <a:chOff x="250825" y="2852738"/>
            <a:chExt cx="5327650" cy="1414462"/>
          </a:xfrm>
        </p:grpSpPr>
        <p:sp>
          <p:nvSpPr>
            <p:cNvPr id="99349" name="Rectangle 21"/>
            <p:cNvSpPr>
              <a:spLocks noChangeArrowheads="1"/>
            </p:cNvSpPr>
            <p:nvPr/>
          </p:nvSpPr>
          <p:spPr bwMode="auto">
            <a:xfrm>
              <a:off x="3132138" y="3284538"/>
              <a:ext cx="2446337"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en privilégiant le formatif</a:t>
              </a:r>
            </a:p>
          </p:txBody>
        </p:sp>
        <p:sp>
          <p:nvSpPr>
            <p:cNvPr id="99350" name="Rectangle 22"/>
            <p:cNvSpPr>
              <a:spLocks noChangeArrowheads="1"/>
            </p:cNvSpPr>
            <p:nvPr/>
          </p:nvSpPr>
          <p:spPr bwMode="auto">
            <a:xfrm>
              <a:off x="2051050" y="3860800"/>
              <a:ext cx="1868488"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en les impliquant  </a:t>
              </a:r>
            </a:p>
          </p:txBody>
        </p:sp>
        <p:sp>
          <p:nvSpPr>
            <p:cNvPr id="99351" name="Rectangle 23"/>
            <p:cNvSpPr>
              <a:spLocks noChangeArrowheads="1"/>
            </p:cNvSpPr>
            <p:nvPr/>
          </p:nvSpPr>
          <p:spPr bwMode="auto">
            <a:xfrm>
              <a:off x="250825" y="3284538"/>
              <a:ext cx="2738438"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dans un contexte de qualité</a:t>
              </a:r>
            </a:p>
          </p:txBody>
        </p:sp>
        <p:sp>
          <p:nvSpPr>
            <p:cNvPr id="99352" name="Line 24"/>
            <p:cNvSpPr>
              <a:spLocks noChangeShapeType="1"/>
            </p:cNvSpPr>
            <p:nvPr/>
          </p:nvSpPr>
          <p:spPr bwMode="auto">
            <a:xfrm>
              <a:off x="1403350" y="2852738"/>
              <a:ext cx="0" cy="431800"/>
            </a:xfrm>
            <a:prstGeom prst="line">
              <a:avLst/>
            </a:prstGeom>
            <a:noFill/>
            <a:ln w="9525">
              <a:solidFill>
                <a:schemeClr val="tx1"/>
              </a:solidFill>
              <a:round/>
              <a:headEnd/>
              <a:tailEnd type="triangle" w="med" len="med"/>
            </a:ln>
          </p:spPr>
          <p:txBody>
            <a:bodyPr/>
            <a:lstStyle/>
            <a:p>
              <a:endParaRPr lang="fr-FR"/>
            </a:p>
          </p:txBody>
        </p:sp>
        <p:sp>
          <p:nvSpPr>
            <p:cNvPr id="99355" name="Line 27"/>
            <p:cNvSpPr>
              <a:spLocks noChangeShapeType="1"/>
            </p:cNvSpPr>
            <p:nvPr/>
          </p:nvSpPr>
          <p:spPr bwMode="auto">
            <a:xfrm>
              <a:off x="3708400" y="2852738"/>
              <a:ext cx="0" cy="431800"/>
            </a:xfrm>
            <a:prstGeom prst="line">
              <a:avLst/>
            </a:prstGeom>
            <a:noFill/>
            <a:ln w="9525">
              <a:solidFill>
                <a:schemeClr val="tx1"/>
              </a:solidFill>
              <a:round/>
              <a:headEnd/>
              <a:tailEnd type="triangle" w="med" len="med"/>
            </a:ln>
          </p:spPr>
          <p:txBody>
            <a:bodyPr/>
            <a:lstStyle/>
            <a:p>
              <a:endParaRPr lang="fr-FR"/>
            </a:p>
          </p:txBody>
        </p:sp>
        <p:sp>
          <p:nvSpPr>
            <p:cNvPr id="99356" name="Line 28"/>
            <p:cNvSpPr>
              <a:spLocks noChangeShapeType="1"/>
            </p:cNvSpPr>
            <p:nvPr/>
          </p:nvSpPr>
          <p:spPr bwMode="auto">
            <a:xfrm>
              <a:off x="3059113" y="2852738"/>
              <a:ext cx="0" cy="1008062"/>
            </a:xfrm>
            <a:prstGeom prst="line">
              <a:avLst/>
            </a:prstGeom>
            <a:noFill/>
            <a:ln w="9525">
              <a:solidFill>
                <a:schemeClr val="tx1"/>
              </a:solidFill>
              <a:round/>
              <a:headEnd/>
              <a:tailEnd type="triangle" w="med" len="med"/>
            </a:ln>
          </p:spPr>
          <p:txBody>
            <a:bodyPr/>
            <a:lstStyle/>
            <a:p>
              <a:endParaRPr lang="fr-FR"/>
            </a:p>
          </p:txBody>
        </p:sp>
      </p:grpSp>
      <p:sp>
        <p:nvSpPr>
          <p:cNvPr id="99357" name="Line 29"/>
          <p:cNvSpPr>
            <a:spLocks noChangeShapeType="1"/>
          </p:cNvSpPr>
          <p:nvPr/>
        </p:nvSpPr>
        <p:spPr bwMode="auto">
          <a:xfrm>
            <a:off x="971550" y="3716338"/>
            <a:ext cx="0" cy="433387"/>
          </a:xfrm>
          <a:prstGeom prst="line">
            <a:avLst/>
          </a:prstGeom>
          <a:noFill/>
          <a:ln w="9525">
            <a:solidFill>
              <a:schemeClr val="tx1"/>
            </a:solidFill>
            <a:round/>
            <a:headEnd/>
            <a:tailEnd type="triangle" w="med" len="med"/>
          </a:ln>
        </p:spPr>
        <p:txBody>
          <a:bodyPr/>
          <a:lstStyle/>
          <a:p>
            <a:endParaRPr lang="fr-FR"/>
          </a:p>
        </p:txBody>
      </p:sp>
      <p:sp>
        <p:nvSpPr>
          <p:cNvPr id="99358" name="Line 30"/>
          <p:cNvSpPr>
            <a:spLocks noChangeShapeType="1"/>
          </p:cNvSpPr>
          <p:nvPr/>
        </p:nvSpPr>
        <p:spPr bwMode="auto">
          <a:xfrm>
            <a:off x="3132138" y="4941888"/>
            <a:ext cx="360362" cy="0"/>
          </a:xfrm>
          <a:prstGeom prst="line">
            <a:avLst/>
          </a:prstGeom>
          <a:noFill/>
          <a:ln w="9525">
            <a:solidFill>
              <a:schemeClr val="tx1"/>
            </a:solidFill>
            <a:round/>
            <a:headEnd/>
            <a:tailEnd type="triangle" w="med" len="med"/>
          </a:ln>
        </p:spPr>
        <p:txBody>
          <a:bodyPr/>
          <a:lstStyle/>
          <a:p>
            <a:endParaRPr lang="fr-FR"/>
          </a:p>
        </p:txBody>
      </p:sp>
      <p:sp>
        <p:nvSpPr>
          <p:cNvPr id="99360" name="Rectangle 32"/>
          <p:cNvSpPr>
            <a:spLocks noChangeArrowheads="1"/>
          </p:cNvSpPr>
          <p:nvPr/>
        </p:nvSpPr>
        <p:spPr bwMode="auto">
          <a:xfrm>
            <a:off x="4932363" y="1989138"/>
            <a:ext cx="3816350" cy="406400"/>
          </a:xfrm>
          <a:prstGeom prst="rect">
            <a:avLst/>
          </a:prstGeom>
          <a:solidFill>
            <a:srgbClr val="990000"/>
          </a:solidFill>
          <a:ln w="9525">
            <a:solidFill>
              <a:schemeClr val="tx1"/>
            </a:solidFill>
            <a:miter lim="800000"/>
            <a:headEnd/>
            <a:tailEnd/>
          </a:ln>
        </p:spPr>
        <p:txBody>
          <a:bodyPr anchor="ctr">
            <a:spAutoFit/>
          </a:bodyPr>
          <a:lstStyle/>
          <a:p>
            <a:r>
              <a:rPr lang="fr-FR" sz="2000">
                <a:solidFill>
                  <a:schemeClr val="bg1"/>
                </a:solidFill>
                <a:latin typeface="Arial Narrow" pitchFamily="34" charset="0"/>
              </a:rPr>
              <a:t>Mon évaluation par les étudiants</a:t>
            </a:r>
          </a:p>
        </p:txBody>
      </p:sp>
      <p:sp>
        <p:nvSpPr>
          <p:cNvPr id="99362" name="Rectangle 34"/>
          <p:cNvSpPr>
            <a:spLocks noChangeArrowheads="1"/>
          </p:cNvSpPr>
          <p:nvPr/>
        </p:nvSpPr>
        <p:spPr bwMode="auto">
          <a:xfrm>
            <a:off x="6516688" y="2997200"/>
            <a:ext cx="2232025" cy="711200"/>
          </a:xfrm>
          <a:prstGeom prst="rect">
            <a:avLst/>
          </a:prstGeom>
          <a:solidFill>
            <a:srgbClr val="990000"/>
          </a:solidFill>
          <a:ln w="9525">
            <a:solidFill>
              <a:schemeClr val="tx1"/>
            </a:solidFill>
            <a:miter lim="800000"/>
            <a:headEnd/>
            <a:tailEnd/>
          </a:ln>
        </p:spPr>
        <p:txBody>
          <a:bodyPr anchor="ctr">
            <a:spAutoFit/>
          </a:bodyPr>
          <a:lstStyle/>
          <a:p>
            <a:r>
              <a:rPr lang="fr-FR" sz="2000">
                <a:solidFill>
                  <a:schemeClr val="bg1"/>
                </a:solidFill>
                <a:latin typeface="Arial Narrow" pitchFamily="34" charset="0"/>
              </a:rPr>
              <a:t>Un outil de régulation</a:t>
            </a:r>
          </a:p>
          <a:p>
            <a:r>
              <a:rPr lang="fr-FR" sz="2000">
                <a:solidFill>
                  <a:schemeClr val="bg1"/>
                </a:solidFill>
                <a:latin typeface="Arial Narrow" pitchFamily="34" charset="0"/>
              </a:rPr>
              <a:t>indispensable</a:t>
            </a:r>
          </a:p>
        </p:txBody>
      </p:sp>
      <p:sp>
        <p:nvSpPr>
          <p:cNvPr id="99363" name="Rectangle 35"/>
          <p:cNvSpPr>
            <a:spLocks noChangeArrowheads="1"/>
          </p:cNvSpPr>
          <p:nvPr/>
        </p:nvSpPr>
        <p:spPr bwMode="auto">
          <a:xfrm>
            <a:off x="971550" y="2492375"/>
            <a:ext cx="3065463" cy="406400"/>
          </a:xfrm>
          <a:prstGeom prst="rect">
            <a:avLst/>
          </a:prstGeom>
          <a:solidFill>
            <a:srgbClr val="FFCC99"/>
          </a:solidFill>
          <a:ln w="9525">
            <a:solidFill>
              <a:schemeClr val="tx1"/>
            </a:solidFill>
            <a:miter lim="800000"/>
            <a:headEnd/>
            <a:tailEnd/>
          </a:ln>
        </p:spPr>
        <p:txBody>
          <a:bodyPr wrap="none" anchor="ctr">
            <a:spAutoFit/>
          </a:bodyPr>
          <a:lstStyle/>
          <a:p>
            <a:r>
              <a:rPr lang="fr-FR" sz="2000">
                <a:latin typeface="Arial Narrow" pitchFamily="34" charset="0"/>
              </a:rPr>
              <a:t>un mal nécessaire à concevoir </a:t>
            </a:r>
          </a:p>
        </p:txBody>
      </p:sp>
      <p:sp>
        <p:nvSpPr>
          <p:cNvPr id="99364" name="Line 36"/>
          <p:cNvSpPr>
            <a:spLocks noChangeShapeType="1"/>
          </p:cNvSpPr>
          <p:nvPr/>
        </p:nvSpPr>
        <p:spPr bwMode="auto">
          <a:xfrm>
            <a:off x="8172450" y="2420938"/>
            <a:ext cx="0" cy="576262"/>
          </a:xfrm>
          <a:prstGeom prst="line">
            <a:avLst/>
          </a:prstGeom>
          <a:noFill/>
          <a:ln w="9525">
            <a:solidFill>
              <a:schemeClr val="tx1"/>
            </a:solidFill>
            <a:round/>
            <a:headEnd/>
            <a:tailEnd type="triangle" w="med" len="med"/>
          </a:ln>
        </p:spPr>
        <p:txBody>
          <a:bodyPr/>
          <a:lstStyle/>
          <a:p>
            <a:endParaRPr lang="fr-FR"/>
          </a:p>
        </p:txBody>
      </p:sp>
      <p:sp>
        <p:nvSpPr>
          <p:cNvPr id="63507" name="Line 37"/>
          <p:cNvSpPr>
            <a:spLocks noChangeShapeType="1"/>
          </p:cNvSpPr>
          <p:nvPr/>
        </p:nvSpPr>
        <p:spPr bwMode="auto">
          <a:xfrm>
            <a:off x="8101013" y="3716338"/>
            <a:ext cx="0" cy="288925"/>
          </a:xfrm>
          <a:prstGeom prst="line">
            <a:avLst/>
          </a:prstGeom>
          <a:noFill/>
          <a:ln w="9525">
            <a:solidFill>
              <a:schemeClr val="tx1"/>
            </a:solidFill>
            <a:round/>
            <a:headEnd/>
            <a:tailEnd type="triangle" w="med" len="med"/>
          </a:ln>
        </p:spPr>
        <p:txBody>
          <a:bodyPr/>
          <a:lstStyle/>
          <a:p>
            <a:endParaRPr lang="fr-FR"/>
          </a:p>
        </p:txBody>
      </p:sp>
      <p:grpSp>
        <p:nvGrpSpPr>
          <p:cNvPr id="4" name="Groupe 3"/>
          <p:cNvGrpSpPr/>
          <p:nvPr/>
        </p:nvGrpSpPr>
        <p:grpSpPr>
          <a:xfrm>
            <a:off x="6227763" y="4005263"/>
            <a:ext cx="2665412" cy="2303462"/>
            <a:chOff x="6227763" y="4005263"/>
            <a:chExt cx="2665412" cy="2303462"/>
          </a:xfrm>
        </p:grpSpPr>
        <p:sp>
          <p:nvSpPr>
            <p:cNvPr id="99361" name="Rectangle 33"/>
            <p:cNvSpPr>
              <a:spLocks noChangeArrowheads="1"/>
            </p:cNvSpPr>
            <p:nvPr/>
          </p:nvSpPr>
          <p:spPr bwMode="auto">
            <a:xfrm>
              <a:off x="6588125" y="4005263"/>
              <a:ext cx="1944688" cy="711200"/>
            </a:xfrm>
            <a:prstGeom prst="rect">
              <a:avLst/>
            </a:prstGeom>
            <a:solidFill>
              <a:srgbClr val="CCFFFF"/>
            </a:solidFill>
            <a:ln w="9525">
              <a:solidFill>
                <a:schemeClr val="tx1"/>
              </a:solidFill>
              <a:miter lim="800000"/>
              <a:headEnd/>
              <a:tailEnd/>
            </a:ln>
          </p:spPr>
          <p:txBody>
            <a:bodyPr anchor="ctr">
              <a:spAutoFit/>
            </a:bodyPr>
            <a:lstStyle/>
            <a:p>
              <a:r>
                <a:rPr lang="fr-FR" sz="2000">
                  <a:latin typeface="Arial Narrow" pitchFamily="34" charset="0"/>
                </a:rPr>
                <a:t>Vive le class room</a:t>
              </a:r>
            </a:p>
            <a:p>
              <a:r>
                <a:rPr lang="fr-FR" sz="2000">
                  <a:latin typeface="Arial Narrow" pitchFamily="34" charset="0"/>
                </a:rPr>
                <a:t>assessment</a:t>
              </a:r>
            </a:p>
          </p:txBody>
        </p:sp>
        <p:sp>
          <p:nvSpPr>
            <p:cNvPr id="3" name="Espace réservé du contenu 2"/>
            <p:cNvSpPr>
              <a:spLocks/>
            </p:cNvSpPr>
            <p:nvPr/>
          </p:nvSpPr>
          <p:spPr bwMode="auto">
            <a:xfrm>
              <a:off x="6227763" y="4941888"/>
              <a:ext cx="2665412" cy="1366837"/>
            </a:xfrm>
            <a:prstGeom prst="rect">
              <a:avLst/>
            </a:prstGeom>
            <a:noFill/>
            <a:ln w="9525">
              <a:solidFill>
                <a:schemeClr val="accent1"/>
              </a:solidFill>
              <a:miter lim="800000"/>
              <a:headEnd/>
              <a:tailEnd/>
            </a:ln>
          </p:spPr>
          <p:txBody>
            <a:bodyPr/>
            <a:lstStyle/>
            <a:p>
              <a:pPr marL="3175" indent="12700">
                <a:spcBef>
                  <a:spcPct val="20000"/>
                </a:spcBef>
                <a:buSzPct val="110000"/>
                <a:buFont typeface="Arial" charset="0"/>
                <a:buNone/>
              </a:pPr>
              <a:r>
                <a:rPr lang="fr-FR" sz="1600">
                  <a:latin typeface="Arial Narrow" pitchFamily="34" charset="0"/>
                </a:rPr>
                <a:t>Plus on sait de ce que les étudiants apprennent et comment ils apprennent et plus on pourra améliorer la qualité de leurs apprentissages.</a:t>
              </a:r>
              <a:endParaRPr lang="en-US" sz="1600">
                <a:latin typeface="Arial Narrow" pitchFamily="34" charset="0"/>
              </a:endParaRPr>
            </a:p>
          </p:txBody>
        </p:sp>
        <p:sp>
          <p:nvSpPr>
            <p:cNvPr id="63511" name="Line 23"/>
            <p:cNvSpPr>
              <a:spLocks noChangeShapeType="1"/>
            </p:cNvSpPr>
            <p:nvPr/>
          </p:nvSpPr>
          <p:spPr bwMode="auto">
            <a:xfrm>
              <a:off x="8101013" y="4724400"/>
              <a:ext cx="0" cy="217488"/>
            </a:xfrm>
            <a:prstGeom prst="line">
              <a:avLst/>
            </a:prstGeom>
            <a:noFill/>
            <a:ln w="9525">
              <a:solidFill>
                <a:schemeClr val="tx1"/>
              </a:solidFill>
              <a:round/>
              <a:headEnd/>
              <a:tailEnd type="triangle" w="med" len="med"/>
            </a:ln>
          </p:spPr>
          <p:txBody>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3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3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3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5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6" grpId="0" animBg="1"/>
      <p:bldP spid="99357" grpId="0" animBg="1"/>
      <p:bldP spid="99358" grpId="0" animBg="1"/>
      <p:bldP spid="99360" grpId="0" animBg="1"/>
      <p:bldP spid="99362" grpId="0" animBg="1"/>
      <p:bldP spid="99363" grpId="0" animBg="1"/>
      <p:bldP spid="99364" grpId="0" animBg="1"/>
      <p:bldP spid="6350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CE5206E3-5CDC-4822-A44F-35D075FAAE96}" type="slidenum">
              <a:rPr lang="fr-FR" altLang="fr-FR"/>
              <a:pPr>
                <a:defRPr/>
              </a:pPr>
              <a:t>210</a:t>
            </a:fld>
            <a:endParaRPr lang="fr-FR" altLang="fr-FR"/>
          </a:p>
        </p:txBody>
      </p:sp>
      <p:pic>
        <p:nvPicPr>
          <p:cNvPr id="33795" name="Picture 4" descr="Exams add ques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333375"/>
            <a:ext cx="76327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28354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C74413A9-3A0C-43EE-AB8A-4CE3744E8CEE}" type="slidenum">
              <a:rPr lang="fr-FR" altLang="fr-FR"/>
              <a:pPr>
                <a:defRPr/>
              </a:pPr>
              <a:t>211</a:t>
            </a:fld>
            <a:endParaRPr lang="fr-FR" altLang="fr-FR"/>
          </a:p>
        </p:txBody>
      </p:sp>
      <p:sp>
        <p:nvSpPr>
          <p:cNvPr id="34821"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CC0000">
              <a:alpha val="34901"/>
            </a:srgbClr>
          </a:solidFill>
          <a:ln w="12700">
            <a:solidFill>
              <a:srgbClr val="000000"/>
            </a:solidFill>
            <a:prstDash val="solid"/>
            <a:round/>
            <a:headEnd/>
            <a:tailEnd/>
          </a:ln>
        </p:spPr>
        <p:txBody>
          <a:bodyPr/>
          <a:lstStyle/>
          <a:p>
            <a:endParaRPr lang="fr-BE"/>
          </a:p>
        </p:txBody>
      </p:sp>
      <p:sp>
        <p:nvSpPr>
          <p:cNvPr id="34822"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4823"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7478"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4825"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4826"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27"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28"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29" name="Freeform 11"/>
          <p:cNvSpPr>
            <a:spLocks/>
          </p:cNvSpPr>
          <p:nvPr/>
        </p:nvSpPr>
        <p:spPr bwMode="auto">
          <a:xfrm>
            <a:off x="6516688" y="4797425"/>
            <a:ext cx="1511300"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006600">
              <a:alpha val="45097"/>
            </a:srgbClr>
          </a:solidFill>
          <a:ln w="12700">
            <a:solidFill>
              <a:srgbClr val="000000"/>
            </a:solidFill>
            <a:prstDash val="solid"/>
            <a:round/>
            <a:headEnd/>
            <a:tailEnd/>
          </a:ln>
        </p:spPr>
        <p:txBody>
          <a:bodyPr/>
          <a:lstStyle/>
          <a:p>
            <a:endParaRPr lang="fr-BE"/>
          </a:p>
        </p:txBody>
      </p:sp>
      <p:sp>
        <p:nvSpPr>
          <p:cNvPr id="34830"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1"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2"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3"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4834"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4835"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4836"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4837"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4838"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39"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0"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1"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2"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3"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4"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4845"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7500" name="Text Box 28"/>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7501"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4848" name="Freeform 30"/>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7503" name="Text Box 31"/>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7504" name="Text Box 32"/>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7505" name="Text Box 33"/>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7506" name="Text Box 34"/>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7507" name="Text Box 35"/>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Tree>
    <p:extLst>
      <p:ext uri="{BB962C8B-B14F-4D97-AF65-F5344CB8AC3E}">
        <p14:creationId xmlns:p14="http://schemas.microsoft.com/office/powerpoint/2010/main" val="1561202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0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50132DC5-6698-439F-816C-D85C3F26574B}" type="slidenum">
              <a:rPr lang="fr-FR" altLang="fr-FR"/>
              <a:pPr>
                <a:defRPr/>
              </a:pPr>
              <a:t>212</a:t>
            </a:fld>
            <a:endParaRPr lang="fr-FR" altLang="fr-FR"/>
          </a:p>
        </p:txBody>
      </p:sp>
      <p:sp>
        <p:nvSpPr>
          <p:cNvPr id="35845"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5846"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7"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8"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5849" name="Freeform 3"/>
          <p:cNvSpPr>
            <a:spLocks/>
          </p:cNvSpPr>
          <p:nvPr/>
        </p:nvSpPr>
        <p:spPr bwMode="auto">
          <a:xfrm>
            <a:off x="6300788" y="476250"/>
            <a:ext cx="1917700" cy="41751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CC0000">
              <a:alpha val="34901"/>
            </a:srgbClr>
          </a:solidFill>
          <a:ln w="12700">
            <a:solidFill>
              <a:srgbClr val="000000"/>
            </a:solidFill>
            <a:prstDash val="solid"/>
            <a:round/>
            <a:headEnd/>
            <a:tailEnd/>
          </a:ln>
        </p:spPr>
        <p:txBody>
          <a:bodyPr/>
          <a:lstStyle/>
          <a:p>
            <a:endParaRPr lang="fr-BE"/>
          </a:p>
        </p:txBody>
      </p:sp>
      <p:sp>
        <p:nvSpPr>
          <p:cNvPr id="35850" name="Text Box 29"/>
          <p:cNvSpPr txBox="1">
            <a:spLocks noChangeArrowheads="1"/>
          </p:cNvSpPr>
          <p:nvPr/>
        </p:nvSpPr>
        <p:spPr bwMode="auto">
          <a:xfrm>
            <a:off x="6372225" y="476250"/>
            <a:ext cx="1746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pic>
        <p:nvPicPr>
          <p:cNvPr id="35851" name="Picture 36" descr="ques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8313" y="981075"/>
            <a:ext cx="8207375" cy="410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52" name="Freeform 38"/>
          <p:cNvSpPr>
            <a:spLocks/>
          </p:cNvSpPr>
          <p:nvPr/>
        </p:nvSpPr>
        <p:spPr bwMode="auto">
          <a:xfrm>
            <a:off x="1331913" y="5373688"/>
            <a:ext cx="574675" cy="215900"/>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34215" name="Text Box 39"/>
          <p:cNvSpPr txBox="1">
            <a:spLocks noChangeArrowheads="1"/>
          </p:cNvSpPr>
          <p:nvPr/>
        </p:nvSpPr>
        <p:spPr bwMode="auto">
          <a:xfrm>
            <a:off x="2051050" y="5229225"/>
            <a:ext cx="66595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Amélioration de la communicabilité au travers de la mise à disposition </a:t>
            </a:r>
          </a:p>
          <a:p>
            <a:pPr eaLnBrk="1" hangingPunct="1">
              <a:spcBef>
                <a:spcPct val="0"/>
              </a:spcBef>
              <a:buFontTx/>
              <a:buNone/>
            </a:pPr>
            <a:r>
              <a:rPr lang="fr-FR" altLang="fr-FR" sz="2000">
                <a:solidFill>
                  <a:srgbClr val="CC0000"/>
                </a:solidFill>
              </a:rPr>
              <a:t>d’une table de spécification, de barêmes de correction, de feedbacks, </a:t>
            </a:r>
          </a:p>
          <a:p>
            <a:pPr eaLnBrk="1" hangingPunct="1">
              <a:spcBef>
                <a:spcPct val="0"/>
              </a:spcBef>
              <a:buFontTx/>
              <a:buNone/>
            </a:pPr>
            <a:r>
              <a:rPr lang="fr-FR" altLang="fr-FR" sz="2000">
                <a:solidFill>
                  <a:srgbClr val="CC0000"/>
                </a:solidFill>
              </a:rPr>
              <a:t>de tests formatifs</a:t>
            </a:r>
            <a:r>
              <a:rPr lang="fr-FR" altLang="fr-FR" sz="2000">
                <a:solidFill>
                  <a:schemeClr val="tx1"/>
                </a:solidFill>
              </a:rPr>
              <a:t> </a:t>
            </a:r>
          </a:p>
        </p:txBody>
      </p:sp>
      <p:sp>
        <p:nvSpPr>
          <p:cNvPr id="434216" name="Rectangle 40"/>
          <p:cNvSpPr>
            <a:spLocks noChangeArrowheads="1"/>
          </p:cNvSpPr>
          <p:nvPr/>
        </p:nvSpPr>
        <p:spPr bwMode="auto">
          <a:xfrm>
            <a:off x="539750" y="1916113"/>
            <a:ext cx="5761038" cy="360362"/>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4217" name="Rectangle 41"/>
          <p:cNvSpPr>
            <a:spLocks noChangeArrowheads="1"/>
          </p:cNvSpPr>
          <p:nvPr/>
        </p:nvSpPr>
        <p:spPr bwMode="auto">
          <a:xfrm>
            <a:off x="539750" y="2276475"/>
            <a:ext cx="3960813" cy="1081088"/>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4218" name="Rectangle 42"/>
          <p:cNvSpPr>
            <a:spLocks noChangeArrowheads="1"/>
          </p:cNvSpPr>
          <p:nvPr/>
        </p:nvSpPr>
        <p:spPr bwMode="auto">
          <a:xfrm>
            <a:off x="539750" y="3357563"/>
            <a:ext cx="936625" cy="1081087"/>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250312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42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42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15" grpId="0"/>
      <p:bldP spid="434216" grpId="0" animBg="1"/>
      <p:bldP spid="434217" grpId="0" animBg="1"/>
      <p:bldP spid="434218"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p:txBody>
          <a:bodyPr/>
          <a:lstStyle/>
          <a:p>
            <a:pPr>
              <a:defRPr/>
            </a:pPr>
            <a:fld id="{2F18FD98-94CF-449C-95F9-563A51277544}" type="slidenum">
              <a:rPr lang="fr-FR" altLang="fr-FR"/>
              <a:pPr>
                <a:defRPr/>
              </a:pPr>
              <a:t>213</a:t>
            </a:fld>
            <a:endParaRPr lang="fr-FR" altLang="fr-FR"/>
          </a:p>
        </p:txBody>
      </p:sp>
      <p:pic>
        <p:nvPicPr>
          <p:cNvPr id="36867" name="Picture 4" descr="Exams 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0350"/>
            <a:ext cx="820896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1" name="Rectangle 5"/>
          <p:cNvSpPr>
            <a:spLocks noChangeArrowheads="1"/>
          </p:cNvSpPr>
          <p:nvPr/>
        </p:nvSpPr>
        <p:spPr bwMode="auto">
          <a:xfrm>
            <a:off x="684213" y="2997200"/>
            <a:ext cx="7343775" cy="288925"/>
          </a:xfrm>
          <a:prstGeom prst="rect">
            <a:avLst/>
          </a:prstGeom>
          <a:noFill/>
          <a:ln w="190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322636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98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1" grpId="0" animBg="1"/>
      <p:bldP spid="598021"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7" name="Espace réservé du numéro de diapositive 5"/>
          <p:cNvSpPr>
            <a:spLocks noGrp="1"/>
          </p:cNvSpPr>
          <p:nvPr>
            <p:ph type="sldNum" sz="quarter" idx="10"/>
          </p:nvPr>
        </p:nvSpPr>
        <p:spPr/>
        <p:txBody>
          <a:bodyPr/>
          <a:lstStyle/>
          <a:p>
            <a:pPr>
              <a:defRPr/>
            </a:pPr>
            <a:fld id="{BC870D00-BFCF-4923-9128-74C83651398C}" type="slidenum">
              <a:rPr lang="fr-FR" altLang="fr-FR"/>
              <a:pPr>
                <a:defRPr/>
              </a:pPr>
              <a:t>214</a:t>
            </a:fld>
            <a:endParaRPr lang="fr-FR" altLang="fr-FR"/>
          </a:p>
        </p:txBody>
      </p:sp>
      <p:sp>
        <p:nvSpPr>
          <p:cNvPr id="37892" name="AutoShape 2"/>
          <p:cNvSpPr>
            <a:spLocks noChangeArrowheads="1"/>
          </p:cNvSpPr>
          <p:nvPr/>
        </p:nvSpPr>
        <p:spPr bwMode="auto">
          <a:xfrm>
            <a:off x="0" y="0"/>
            <a:ext cx="9144000" cy="488950"/>
          </a:xfrm>
          <a:prstGeom prst="roundRect">
            <a:avLst>
              <a:gd name="adj" fmla="val 292"/>
            </a:avLst>
          </a:prstGeom>
          <a:gradFill rotWithShape="0">
            <a:gsLst>
              <a:gs pos="0">
                <a:srgbClr val="808080"/>
              </a:gs>
              <a:gs pos="100000">
                <a:srgbClr val="FFFFFF"/>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nchor="ctr" anchorCtr="1"/>
          <a:lstStyle>
            <a:lvl1pPr defTabSz="407988" eaLnBrk="0" hangingPunct="0">
              <a:spcBef>
                <a:spcPct val="20000"/>
              </a:spcBef>
              <a:buFont typeface="Arial Narrow" pitchFamily="34" charset="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600">
                <a:solidFill>
                  <a:srgbClr val="CC3300"/>
                </a:solidFill>
                <a:latin typeface="Arial Narrow" pitchFamily="34" charset="0"/>
              </a:defRPr>
            </a:lvl1pPr>
            <a:lvl2pPr marL="392113" indent="-196850" defTabSz="407988" eaLnBrk="0" hangingPunct="0">
              <a:spcBef>
                <a:spcPct val="20000"/>
              </a:spcBef>
              <a:buFont typeface="Wingdings" pitchFamily="2" charset="2"/>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rgbClr val="CC3300"/>
                </a:solidFill>
                <a:latin typeface="Arial Narrow" pitchFamily="34" charset="0"/>
              </a:defRPr>
            </a:lvl2pPr>
            <a:lvl3pPr marL="587375"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CC3300"/>
                </a:solidFill>
                <a:latin typeface="Arial Narrow" pitchFamily="34" charset="0"/>
              </a:defRPr>
            </a:lvl3pPr>
            <a:lvl4pPr marL="782638" indent="-195263"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4pPr>
            <a:lvl5pPr marL="979488" indent="-196850" defTabSz="407988" eaLnBrk="0" hangingPunct="0">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5pPr>
            <a:lvl6pPr marL="14366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6pPr>
            <a:lvl7pPr marL="18938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7pPr>
            <a:lvl8pPr marL="23510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8pPr>
            <a:lvl9pPr marL="2808288" indent="-19685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000">
                <a:solidFill>
                  <a:srgbClr val="336600"/>
                </a:solidFill>
                <a:latin typeface="Arial Narrow" pitchFamily="34" charset="0"/>
              </a:defRPr>
            </a:lvl9pPr>
          </a:lstStyle>
          <a:p>
            <a:pPr eaLnBrk="1">
              <a:lnSpc>
                <a:spcPct val="105000"/>
              </a:lnSpc>
              <a:spcBef>
                <a:spcPct val="0"/>
              </a:spcBef>
              <a:buClr>
                <a:srgbClr val="000000"/>
              </a:buClr>
              <a:buSzPct val="45000"/>
              <a:buFont typeface="StarSymbol" charset="0"/>
              <a:buNone/>
            </a:pPr>
            <a:r>
              <a:rPr lang="en-GB" altLang="fr-FR" sz="2000">
                <a:solidFill>
                  <a:srgbClr val="800000"/>
                </a:solidFill>
                <a:latin typeface="LondonBetween" pitchFamily="2" charset="0"/>
              </a:rPr>
              <a:t>Entraînement via TIMI</a:t>
            </a:r>
          </a:p>
        </p:txBody>
      </p:sp>
      <p:pic>
        <p:nvPicPr>
          <p:cNvPr id="3789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113" y="1141413"/>
            <a:ext cx="7996237"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4"/>
          <p:cNvSpPr txBox="1">
            <a:spLocks noChangeArrowheads="1"/>
          </p:cNvSpPr>
          <p:nvPr/>
        </p:nvSpPr>
        <p:spPr bwMode="auto">
          <a:xfrm>
            <a:off x="392113" y="568325"/>
            <a:ext cx="8294687"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spcBef>
                <a:spcPct val="20000"/>
              </a:spcBef>
              <a:buFont typeface="Arial Narrow" pitchFamily="34" charset="0"/>
              <a:buChar char="●"/>
              <a:defRPr sz="2600">
                <a:solidFill>
                  <a:srgbClr val="CC3300"/>
                </a:solidFill>
                <a:latin typeface="Arial Narrow" pitchFamily="34" charset="0"/>
              </a:defRPr>
            </a:lvl1pPr>
            <a:lvl2pPr marL="742950" indent="-285750" defTabSz="828675" eaLnBrk="0" hangingPunct="0">
              <a:spcBef>
                <a:spcPct val="20000"/>
              </a:spcBef>
              <a:buFont typeface="Wingdings" pitchFamily="2" charset="2"/>
              <a:buChar char="§"/>
              <a:defRPr sz="2400">
                <a:solidFill>
                  <a:srgbClr val="CC3300"/>
                </a:solidFill>
                <a:latin typeface="Arial Narrow" pitchFamily="34" charset="0"/>
              </a:defRPr>
            </a:lvl2pPr>
            <a:lvl3pPr marL="1143000" indent="-228600" defTabSz="828675" eaLnBrk="0" hangingPunct="0">
              <a:spcBef>
                <a:spcPct val="20000"/>
              </a:spcBef>
              <a:buChar char="•"/>
              <a:defRPr sz="2000">
                <a:solidFill>
                  <a:srgbClr val="CC3300"/>
                </a:solidFill>
                <a:latin typeface="Arial Narrow" pitchFamily="34" charset="0"/>
              </a:defRPr>
            </a:lvl3pPr>
            <a:lvl4pPr marL="1600200" indent="-228600" defTabSz="828675" eaLnBrk="0" hangingPunct="0">
              <a:spcBef>
                <a:spcPct val="20000"/>
              </a:spcBef>
              <a:buChar char="–"/>
              <a:defRPr sz="2000">
                <a:solidFill>
                  <a:srgbClr val="336600"/>
                </a:solidFill>
                <a:latin typeface="Arial Narrow" pitchFamily="34" charset="0"/>
              </a:defRPr>
            </a:lvl4pPr>
            <a:lvl5pPr marL="2057400" indent="-228600" defTabSz="828675" eaLnBrk="0" hangingPunct="0">
              <a:spcBef>
                <a:spcPct val="20000"/>
              </a:spcBef>
              <a:buChar char="»"/>
              <a:defRPr sz="2000">
                <a:solidFill>
                  <a:srgbClr val="336600"/>
                </a:solidFill>
                <a:latin typeface="Arial Narrow" pitchFamily="34" charset="0"/>
              </a:defRPr>
            </a:lvl5pPr>
            <a:lvl6pPr marL="2514600" indent="-228600" defTabSz="828675" eaLnBrk="0" fontAlgn="base" hangingPunct="0">
              <a:spcBef>
                <a:spcPct val="20000"/>
              </a:spcBef>
              <a:spcAft>
                <a:spcPct val="0"/>
              </a:spcAft>
              <a:buChar char="»"/>
              <a:defRPr sz="2000">
                <a:solidFill>
                  <a:srgbClr val="336600"/>
                </a:solidFill>
                <a:latin typeface="Arial Narrow" pitchFamily="34" charset="0"/>
              </a:defRPr>
            </a:lvl6pPr>
            <a:lvl7pPr marL="2971800" indent="-228600" defTabSz="828675" eaLnBrk="0" fontAlgn="base" hangingPunct="0">
              <a:spcBef>
                <a:spcPct val="20000"/>
              </a:spcBef>
              <a:spcAft>
                <a:spcPct val="0"/>
              </a:spcAft>
              <a:buChar char="»"/>
              <a:defRPr sz="2000">
                <a:solidFill>
                  <a:srgbClr val="336600"/>
                </a:solidFill>
                <a:latin typeface="Arial Narrow" pitchFamily="34" charset="0"/>
              </a:defRPr>
            </a:lvl7pPr>
            <a:lvl8pPr marL="3429000" indent="-228600" defTabSz="828675" eaLnBrk="0" fontAlgn="base" hangingPunct="0">
              <a:spcBef>
                <a:spcPct val="20000"/>
              </a:spcBef>
              <a:spcAft>
                <a:spcPct val="0"/>
              </a:spcAft>
              <a:buChar char="»"/>
              <a:defRPr sz="2000">
                <a:solidFill>
                  <a:srgbClr val="336600"/>
                </a:solidFill>
                <a:latin typeface="Arial Narrow" pitchFamily="34" charset="0"/>
              </a:defRPr>
            </a:lvl8pPr>
            <a:lvl9pPr marL="3886200" indent="-228600" defTabSz="828675" eaLnBrk="0" fontAlgn="base" hangingPunct="0">
              <a:spcBef>
                <a:spcPct val="20000"/>
              </a:spcBef>
              <a:spcAft>
                <a:spcPct val="0"/>
              </a:spcAft>
              <a:buChar char="»"/>
              <a:defRPr sz="2000">
                <a:solidFill>
                  <a:srgbClr val="336600"/>
                </a:solidFill>
                <a:latin typeface="Arial Narrow" pitchFamily="34" charset="0"/>
              </a:defRPr>
            </a:lvl9pPr>
          </a:lstStyle>
          <a:p>
            <a:pPr algn="ctr" eaLnBrk="1">
              <a:lnSpc>
                <a:spcPct val="93000"/>
              </a:lnSpc>
              <a:spcBef>
                <a:spcPct val="50000"/>
              </a:spcBef>
              <a:buClr>
                <a:srgbClr val="000000"/>
              </a:buClr>
              <a:buSzPct val="45000"/>
              <a:buFont typeface="StarSymbol" charset="0"/>
              <a:buNone/>
            </a:pPr>
            <a:r>
              <a:rPr lang="fr-FR" altLang="fr-FR" sz="2000">
                <a:solidFill>
                  <a:srgbClr val="CC0000"/>
                </a:solidFill>
              </a:rPr>
              <a:t>http://www.smart-ulg.net/timi2/etud/index.php</a:t>
            </a:r>
          </a:p>
        </p:txBody>
      </p:sp>
    </p:spTree>
    <p:extLst>
      <p:ext uri="{BB962C8B-B14F-4D97-AF65-F5344CB8AC3E}">
        <p14:creationId xmlns:p14="http://schemas.microsoft.com/office/powerpoint/2010/main" val="308493017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5"/>
          <p:cNvSpPr>
            <a:spLocks noGrp="1"/>
          </p:cNvSpPr>
          <p:nvPr>
            <p:ph type="sldNum" sz="quarter" idx="10"/>
          </p:nvPr>
        </p:nvSpPr>
        <p:spPr/>
        <p:txBody>
          <a:bodyPr/>
          <a:lstStyle/>
          <a:p>
            <a:pPr>
              <a:defRPr/>
            </a:pPr>
            <a:fld id="{F2C01F34-89D7-41B3-AC15-5B9E22C0CB75}" type="slidenum">
              <a:rPr lang="fr-FR" altLang="fr-FR"/>
              <a:pPr>
                <a:defRPr/>
              </a:pPr>
              <a:t>215</a:t>
            </a:fld>
            <a:endParaRPr lang="fr-FR" altLang="fr-FR"/>
          </a:p>
        </p:txBody>
      </p:sp>
      <p:sp>
        <p:nvSpPr>
          <p:cNvPr id="38917"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38918"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38919"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8502"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38921"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38922"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23"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24"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5" name="Freeform 11"/>
          <p:cNvSpPr>
            <a:spLocks/>
          </p:cNvSpPr>
          <p:nvPr/>
        </p:nvSpPr>
        <p:spPr bwMode="auto">
          <a:xfrm>
            <a:off x="6516688" y="4797425"/>
            <a:ext cx="2232025" cy="15843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CC0000">
              <a:alpha val="45097"/>
            </a:srgbClr>
          </a:solidFill>
          <a:ln w="12700">
            <a:solidFill>
              <a:srgbClr val="000000"/>
            </a:solidFill>
            <a:prstDash val="solid"/>
            <a:round/>
            <a:headEnd/>
            <a:tailEnd/>
          </a:ln>
        </p:spPr>
        <p:txBody>
          <a:bodyPr/>
          <a:lstStyle/>
          <a:p>
            <a:endParaRPr lang="fr-BE"/>
          </a:p>
        </p:txBody>
      </p:sp>
      <p:sp>
        <p:nvSpPr>
          <p:cNvPr id="38926"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7"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8"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29" name="Freeform 15"/>
          <p:cNvSpPr>
            <a:spLocks/>
          </p:cNvSpPr>
          <p:nvPr/>
        </p:nvSpPr>
        <p:spPr bwMode="auto">
          <a:xfrm>
            <a:off x="3419475" y="4652963"/>
            <a:ext cx="24479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006600">
              <a:alpha val="54901"/>
            </a:srgbClr>
          </a:solidFill>
          <a:ln w="12700">
            <a:solidFill>
              <a:srgbClr val="000000"/>
            </a:solidFill>
            <a:prstDash val="solid"/>
            <a:round/>
            <a:headEnd/>
            <a:tailEnd/>
          </a:ln>
        </p:spPr>
        <p:txBody>
          <a:bodyPr/>
          <a:lstStyle/>
          <a:p>
            <a:endParaRPr lang="fr-BE"/>
          </a:p>
        </p:txBody>
      </p:sp>
      <p:sp>
        <p:nvSpPr>
          <p:cNvPr id="38930"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38931"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8932"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38933"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38934"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5"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6"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7"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8"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39"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40"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38941"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8525" name="Text Box 29"/>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38943" name="Freeform 30"/>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8527" name="Text Box 31"/>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8528" name="Text Box 32"/>
          <p:cNvSpPr txBox="1">
            <a:spLocks noChangeArrowheads="1"/>
          </p:cNvSpPr>
          <p:nvPr/>
        </p:nvSpPr>
        <p:spPr bwMode="auto">
          <a:xfrm>
            <a:off x="3492500" y="4797425"/>
            <a:ext cx="2232025" cy="94615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None/>
            </a:pPr>
            <a:endParaRPr lang="fr-BE" altLang="fr-FR" sz="1600">
              <a:solidFill>
                <a:srgbClr val="000000"/>
              </a:solidFill>
            </a:endParaRPr>
          </a:p>
        </p:txBody>
      </p:sp>
      <p:sp>
        <p:nvSpPr>
          <p:cNvPr id="618529" name="Text Box 33"/>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8530" name="Text Box 34"/>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8531" name="Text Box 35"/>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8532" name="Text Box 36"/>
          <p:cNvSpPr txBox="1">
            <a:spLocks noChangeArrowheads="1"/>
          </p:cNvSpPr>
          <p:nvPr/>
        </p:nvSpPr>
        <p:spPr bwMode="auto">
          <a:xfrm>
            <a:off x="6588125" y="4868863"/>
            <a:ext cx="2135188"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p>
          <a:p>
            <a:pPr eaLnBrk="1" hangingPunct="1">
              <a:spcBef>
                <a:spcPct val="0"/>
              </a:spcBef>
              <a:buFontTx/>
              <a:buNone/>
            </a:pPr>
            <a:r>
              <a:rPr lang="fr-BE" altLang="fr-FR" sz="1600">
                <a:solidFill>
                  <a:srgbClr val="000000"/>
                </a:solidFill>
              </a:rPr>
              <a:t>- Préparation du matériel, </a:t>
            </a:r>
          </a:p>
          <a:p>
            <a:pPr eaLnBrk="1" hangingPunct="1">
              <a:spcBef>
                <a:spcPct val="0"/>
              </a:spcBef>
              <a:buFontTx/>
              <a:buNone/>
            </a:pPr>
            <a:r>
              <a:rPr lang="fr-BE" altLang="fr-FR" sz="1600">
                <a:solidFill>
                  <a:srgbClr val="000000"/>
                </a:solidFill>
              </a:rPr>
              <a:t>des locaux, des consignes</a:t>
            </a:r>
          </a:p>
          <a:p>
            <a:pPr eaLnBrk="1" hangingPunct="1">
              <a:spcBef>
                <a:spcPct val="0"/>
              </a:spcBef>
              <a:buFontTx/>
              <a:buNone/>
            </a:pPr>
            <a:r>
              <a:rPr lang="fr-BE" altLang="fr-FR" sz="1600">
                <a:solidFill>
                  <a:srgbClr val="000000"/>
                </a:solidFill>
              </a:rPr>
              <a:t>- Vérification du timing</a:t>
            </a:r>
          </a:p>
          <a:p>
            <a:pPr eaLnBrk="1" hangingPunct="1">
              <a:spcBef>
                <a:spcPct val="0"/>
              </a:spcBef>
              <a:buFontTx/>
              <a:buNone/>
            </a:pPr>
            <a:r>
              <a:rPr lang="fr-BE" altLang="fr-FR" sz="1600">
                <a:solidFill>
                  <a:srgbClr val="000000"/>
                </a:solidFill>
              </a:rPr>
              <a:t>- Procédures anti-fraude</a:t>
            </a:r>
          </a:p>
        </p:txBody>
      </p:sp>
    </p:spTree>
    <p:extLst>
      <p:ext uri="{BB962C8B-B14F-4D97-AF65-F5344CB8AC3E}">
        <p14:creationId xmlns:p14="http://schemas.microsoft.com/office/powerpoint/2010/main" val="245800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32"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0"/>
          </p:nvPr>
        </p:nvSpPr>
        <p:spPr/>
        <p:txBody>
          <a:bodyPr/>
          <a:lstStyle/>
          <a:p>
            <a:pPr>
              <a:defRPr/>
            </a:pPr>
            <a:fld id="{4CDB7CCB-3E87-42BB-99B5-F320CAD90AB6}" type="slidenum">
              <a:rPr lang="fr-FR" altLang="fr-FR"/>
              <a:pPr>
                <a:defRPr/>
              </a:pPr>
              <a:t>216</a:t>
            </a:fld>
            <a:endParaRPr lang="fr-FR" altLang="fr-FR"/>
          </a:p>
        </p:txBody>
      </p:sp>
      <p:sp>
        <p:nvSpPr>
          <p:cNvPr id="435236" name="Rectangle 36"/>
          <p:cNvSpPr>
            <a:spLocks noGrp="1" noChangeArrowheads="1"/>
          </p:cNvSpPr>
          <p:nvPr>
            <p:ph type="body" idx="1"/>
          </p:nvPr>
        </p:nvSpPr>
        <p:spPr>
          <a:xfrm>
            <a:off x="395288" y="1125538"/>
            <a:ext cx="5905500" cy="4970462"/>
          </a:xfrm>
        </p:spPr>
        <p:txBody>
          <a:bodyPr/>
          <a:lstStyle/>
          <a:p>
            <a:pPr marL="495300" indent="-495300" eaLnBrk="1" hangingPunct="1">
              <a:buFont typeface="Arial Narrow" pitchFamily="34" charset="0"/>
              <a:buNone/>
            </a:pPr>
            <a:endParaRPr lang="fr-FR" altLang="fr-FR" sz="2400" dirty="0" smtClean="0">
              <a:latin typeface="Arial Narrow" panose="020B0606020202030204" pitchFamily="34" charset="0"/>
            </a:endParaRPr>
          </a:p>
          <a:p>
            <a:pPr marL="495300" indent="-495300" eaLnBrk="1" hangingPunct="1"/>
            <a:r>
              <a:rPr lang="fr-FR" altLang="fr-FR" sz="2400" dirty="0" smtClean="0">
                <a:latin typeface="Arial Narrow" panose="020B0606020202030204" pitchFamily="34" charset="0"/>
              </a:rPr>
              <a:t>4 documents pour les étudiants</a:t>
            </a:r>
          </a:p>
          <a:p>
            <a:pPr marL="914400" lvl="1" indent="-457200" eaLnBrk="1" hangingPunct="1">
              <a:buFont typeface="Arial Narrow" pitchFamily="34" charset="0"/>
              <a:buAutoNum type="arabicPeriod"/>
            </a:pPr>
            <a:r>
              <a:rPr lang="fr-FR" altLang="fr-FR" sz="2400" dirty="0" smtClean="0">
                <a:latin typeface="Arial Narrow" panose="020B0606020202030204" pitchFamily="34" charset="0"/>
              </a:rPr>
              <a:t>Questionnaire</a:t>
            </a:r>
          </a:p>
          <a:p>
            <a:pPr marL="914400" lvl="1" indent="-457200" eaLnBrk="1" hangingPunct="1">
              <a:buFont typeface="Arial Narrow" pitchFamily="34" charset="0"/>
              <a:buAutoNum type="arabicPeriod"/>
            </a:pPr>
            <a:r>
              <a:rPr lang="fr-FR" altLang="fr-FR" sz="2400" u="sng" dirty="0" smtClean="0">
                <a:latin typeface="Arial Narrow" panose="020B0606020202030204" pitchFamily="34" charset="0"/>
              </a:rPr>
              <a:t>Consignes</a:t>
            </a:r>
            <a:r>
              <a:rPr lang="fr-FR" altLang="fr-FR" sz="2400" dirty="0" smtClean="0">
                <a:latin typeface="Arial Narrow" panose="020B0606020202030204" pitchFamily="34" charset="0"/>
              </a:rPr>
              <a:t> </a:t>
            </a:r>
          </a:p>
          <a:p>
            <a:pPr marL="914400" lvl="1" indent="-457200" eaLnBrk="1" hangingPunct="1">
              <a:buFont typeface="Arial Narrow" pitchFamily="34" charset="0"/>
              <a:buAutoNum type="arabicPeriod"/>
            </a:pPr>
            <a:r>
              <a:rPr lang="fr-FR" altLang="fr-FR" sz="2400" dirty="0" err="1" smtClean="0">
                <a:latin typeface="Arial Narrow" panose="020B0606020202030204" pitchFamily="34" charset="0"/>
              </a:rPr>
              <a:t>Formulom</a:t>
            </a:r>
            <a:endParaRPr lang="fr-FR" altLang="fr-FR" sz="2400" dirty="0" smtClean="0">
              <a:latin typeface="Arial Narrow" panose="020B0606020202030204" pitchFamily="34" charset="0"/>
            </a:endParaRPr>
          </a:p>
          <a:p>
            <a:pPr marL="914400" lvl="1" indent="-457200" eaLnBrk="1" hangingPunct="1">
              <a:buFont typeface="Arial Narrow" pitchFamily="34" charset="0"/>
              <a:buAutoNum type="arabicPeriod"/>
            </a:pPr>
            <a:r>
              <a:rPr lang="fr-FR" altLang="fr-FR" sz="2400" dirty="0" smtClean="0">
                <a:latin typeface="Arial Narrow" panose="020B0606020202030204" pitchFamily="34" charset="0"/>
              </a:rPr>
              <a:t>Feuille de justification</a:t>
            </a:r>
          </a:p>
          <a:p>
            <a:pPr marL="495300" indent="-495300" eaLnBrk="1" hangingPunct="1"/>
            <a:endParaRPr lang="fr-FR" altLang="fr-FR" sz="2400" dirty="0" smtClean="0">
              <a:latin typeface="Arial Narrow" panose="020B0606020202030204" pitchFamily="34" charset="0"/>
            </a:endParaRPr>
          </a:p>
          <a:p>
            <a:pPr marL="495300" indent="-495300" eaLnBrk="1" hangingPunct="1"/>
            <a:r>
              <a:rPr lang="fr-FR" altLang="fr-FR" sz="2400" dirty="0" smtClean="0">
                <a:latin typeface="Arial Narrow" panose="020B0606020202030204" pitchFamily="34" charset="0"/>
              </a:rPr>
              <a:t>3 places à réserver par étudiant</a:t>
            </a:r>
          </a:p>
          <a:p>
            <a:pPr marL="495300" indent="-495300" eaLnBrk="1" hangingPunct="1"/>
            <a:r>
              <a:rPr lang="fr-FR" altLang="fr-FR" sz="2400" dirty="0" smtClean="0">
                <a:latin typeface="Arial Narrow" panose="020B0606020202030204" pitchFamily="34" charset="0"/>
              </a:rPr>
              <a:t>4 questionnaires différents en terme de présentation des questions</a:t>
            </a:r>
          </a:p>
          <a:p>
            <a:pPr marL="495300" indent="-495300" eaLnBrk="1" hangingPunct="1"/>
            <a:endParaRPr lang="fr-FR" altLang="fr-FR" sz="2400" dirty="0" smtClean="0">
              <a:latin typeface="Arial Narrow" panose="020B0606020202030204" pitchFamily="34" charset="0"/>
            </a:endParaRPr>
          </a:p>
          <a:p>
            <a:pPr marL="495300" indent="-495300" eaLnBrk="1" hangingPunct="1"/>
            <a:endParaRPr lang="fr-BE" altLang="fr-FR" sz="2400" dirty="0" smtClean="0">
              <a:latin typeface="Arial Narrow" panose="020B0606020202030204" pitchFamily="34" charset="0"/>
            </a:endParaRPr>
          </a:p>
        </p:txBody>
      </p:sp>
      <p:sp>
        <p:nvSpPr>
          <p:cNvPr id="39941"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2"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3" name="Freeform 11"/>
          <p:cNvSpPr>
            <a:spLocks/>
          </p:cNvSpPr>
          <p:nvPr/>
        </p:nvSpPr>
        <p:spPr bwMode="auto">
          <a:xfrm>
            <a:off x="6516688" y="4508500"/>
            <a:ext cx="2303462" cy="20161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CC0000">
              <a:alpha val="45097"/>
            </a:srgbClr>
          </a:solidFill>
          <a:ln w="12700">
            <a:solidFill>
              <a:srgbClr val="000000"/>
            </a:solidFill>
            <a:prstDash val="solid"/>
            <a:round/>
            <a:headEnd/>
            <a:tailEnd/>
          </a:ln>
        </p:spPr>
        <p:txBody>
          <a:bodyPr/>
          <a:lstStyle/>
          <a:p>
            <a:endParaRPr lang="fr-BE"/>
          </a:p>
        </p:txBody>
      </p:sp>
      <p:sp>
        <p:nvSpPr>
          <p:cNvPr id="39944"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39945" name="Text Box 28"/>
          <p:cNvSpPr txBox="1">
            <a:spLocks noChangeArrowheads="1"/>
          </p:cNvSpPr>
          <p:nvPr/>
        </p:nvSpPr>
        <p:spPr bwMode="auto">
          <a:xfrm>
            <a:off x="6588125" y="4508500"/>
            <a:ext cx="2135188" cy="18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p>
          <a:p>
            <a:pPr eaLnBrk="1" hangingPunct="1">
              <a:spcBef>
                <a:spcPct val="0"/>
              </a:spcBef>
              <a:buFontTx/>
              <a:buNone/>
            </a:pPr>
            <a:r>
              <a:rPr lang="fr-BE" altLang="fr-FR" sz="1600">
                <a:solidFill>
                  <a:srgbClr val="000000"/>
                </a:solidFill>
              </a:rPr>
              <a:t>- Préparation du matériel, </a:t>
            </a:r>
          </a:p>
          <a:p>
            <a:pPr eaLnBrk="1" hangingPunct="1">
              <a:spcBef>
                <a:spcPct val="0"/>
              </a:spcBef>
              <a:buFontTx/>
              <a:buNone/>
            </a:pPr>
            <a:r>
              <a:rPr lang="fr-BE" altLang="fr-FR" sz="1600">
                <a:solidFill>
                  <a:srgbClr val="000000"/>
                </a:solidFill>
              </a:rPr>
              <a:t>des locaux, des consignes</a:t>
            </a:r>
          </a:p>
          <a:p>
            <a:pPr eaLnBrk="1" hangingPunct="1">
              <a:spcBef>
                <a:spcPct val="0"/>
              </a:spcBef>
              <a:buFontTx/>
              <a:buChar char="-"/>
            </a:pPr>
            <a:r>
              <a:rPr lang="fr-BE" altLang="fr-FR" sz="1800">
                <a:solidFill>
                  <a:srgbClr val="000000"/>
                </a:solidFill>
              </a:rPr>
              <a:t> </a:t>
            </a:r>
            <a:r>
              <a:rPr lang="fr-BE" altLang="fr-FR" sz="1600">
                <a:solidFill>
                  <a:srgbClr val="000000"/>
                </a:solidFill>
              </a:rPr>
              <a:t>Procédures anti-fraude</a:t>
            </a:r>
            <a:r>
              <a:rPr lang="fr-BE" altLang="fr-FR" sz="1800">
                <a:solidFill>
                  <a:schemeClr val="tx1"/>
                </a:solidFill>
              </a:rPr>
              <a:t> </a:t>
            </a:r>
          </a:p>
          <a:p>
            <a:pPr eaLnBrk="1" hangingPunct="1">
              <a:spcBef>
                <a:spcPct val="0"/>
              </a:spcBef>
              <a:buFontTx/>
              <a:buChar char="-"/>
            </a:pPr>
            <a:r>
              <a:rPr lang="fr-BE" altLang="fr-FR" sz="1600">
                <a:solidFill>
                  <a:srgbClr val="000000"/>
                </a:solidFill>
              </a:rPr>
              <a:t> Vérification du timing</a:t>
            </a:r>
          </a:p>
          <a:p>
            <a:pPr eaLnBrk="1" hangingPunct="1">
              <a:spcBef>
                <a:spcPct val="0"/>
              </a:spcBef>
              <a:buFontTx/>
              <a:buChar char="-"/>
            </a:pPr>
            <a:r>
              <a:rPr lang="fr-BE" altLang="fr-FR" sz="1600">
                <a:solidFill>
                  <a:srgbClr val="000000"/>
                </a:solidFill>
              </a:rPr>
              <a:t> Encodage des réponses </a:t>
            </a:r>
          </a:p>
          <a:p>
            <a:pPr eaLnBrk="1" hangingPunct="1">
              <a:spcBef>
                <a:spcPct val="0"/>
              </a:spcBef>
              <a:buFontTx/>
              <a:buNone/>
            </a:pPr>
            <a:r>
              <a:rPr lang="fr-BE" altLang="fr-FR" sz="1600">
                <a:solidFill>
                  <a:srgbClr val="000000"/>
                </a:solidFill>
              </a:rPr>
              <a:t> (Formulom)</a:t>
            </a:r>
          </a:p>
        </p:txBody>
      </p:sp>
      <p:sp>
        <p:nvSpPr>
          <p:cNvPr id="435238" name="Rectangle 38"/>
          <p:cNvSpPr>
            <a:spLocks noChangeArrowheads="1"/>
          </p:cNvSpPr>
          <p:nvPr/>
        </p:nvSpPr>
        <p:spPr bwMode="auto">
          <a:xfrm>
            <a:off x="395288" y="1412875"/>
            <a:ext cx="4681537" cy="252095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5239" name="Rectangle 39"/>
          <p:cNvSpPr>
            <a:spLocks noChangeArrowheads="1"/>
          </p:cNvSpPr>
          <p:nvPr/>
        </p:nvSpPr>
        <p:spPr bwMode="auto">
          <a:xfrm>
            <a:off x="395288" y="4149080"/>
            <a:ext cx="5472112" cy="1396058"/>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435240" name="Line 40"/>
          <p:cNvSpPr>
            <a:spLocks noChangeShapeType="1"/>
          </p:cNvSpPr>
          <p:nvPr/>
        </p:nvSpPr>
        <p:spPr bwMode="auto">
          <a:xfrm flipV="1">
            <a:off x="8243888" y="1916113"/>
            <a:ext cx="0" cy="2592387"/>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5241" name="Line 41"/>
          <p:cNvSpPr>
            <a:spLocks noChangeShapeType="1"/>
          </p:cNvSpPr>
          <p:nvPr/>
        </p:nvSpPr>
        <p:spPr bwMode="auto">
          <a:xfrm flipH="1">
            <a:off x="5076825" y="1916113"/>
            <a:ext cx="3167063" cy="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5242" name="Line 42"/>
          <p:cNvSpPr>
            <a:spLocks noChangeShapeType="1"/>
          </p:cNvSpPr>
          <p:nvPr/>
        </p:nvSpPr>
        <p:spPr bwMode="auto">
          <a:xfrm flipH="1">
            <a:off x="5867400" y="5229200"/>
            <a:ext cx="649288" cy="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Tree>
    <p:extLst>
      <p:ext uri="{BB962C8B-B14F-4D97-AF65-F5344CB8AC3E}">
        <p14:creationId xmlns:p14="http://schemas.microsoft.com/office/powerpoint/2010/main" val="1099371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5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52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523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523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523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523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523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5236">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5236">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52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36" grpId="0" build="p"/>
      <p:bldP spid="435238" grpId="0" animBg="1"/>
      <p:bldP spid="435239" grpId="0" animBg="1"/>
      <p:bldP spid="435240" grpId="0" animBg="1"/>
      <p:bldP spid="435241" grpId="0" animBg="1"/>
      <p:bldP spid="43524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1BD1E7C-25F1-4AA0-9626-AA6CA92EAC5B}" type="slidenum">
              <a:rPr lang="fr-FR" altLang="fr-FR"/>
              <a:pPr>
                <a:defRPr/>
              </a:pPr>
              <a:t>217</a:t>
            </a:fld>
            <a:endParaRPr lang="fr-FR" altLang="fr-FR"/>
          </a:p>
        </p:txBody>
      </p:sp>
      <p:sp>
        <p:nvSpPr>
          <p:cNvPr id="47108" name="Rectangle 2"/>
          <p:cNvSpPr>
            <a:spLocks noGrp="1" noChangeArrowheads="1"/>
          </p:cNvSpPr>
          <p:nvPr>
            <p:ph type="title"/>
          </p:nvPr>
        </p:nvSpPr>
        <p:spPr>
          <a:xfrm>
            <a:off x="468313" y="188913"/>
            <a:ext cx="6911999" cy="576262"/>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3200" dirty="0" smtClean="0">
                <a:latin typeface="Arial Narrow" panose="020B0606020202030204" pitchFamily="34" charset="0"/>
              </a:rPr>
              <a:t>Consignes (exemple)</a:t>
            </a:r>
          </a:p>
        </p:txBody>
      </p:sp>
      <p:sp>
        <p:nvSpPr>
          <p:cNvPr id="40965" name="Rectangle 3"/>
          <p:cNvSpPr>
            <a:spLocks noGrp="1" noChangeArrowheads="1"/>
          </p:cNvSpPr>
          <p:nvPr>
            <p:ph type="body" idx="1"/>
          </p:nvPr>
        </p:nvSpPr>
        <p:spPr>
          <a:xfrm>
            <a:off x="395288" y="981075"/>
            <a:ext cx="8424862" cy="5400675"/>
          </a:xfrm>
        </p:spPr>
        <p:txBody>
          <a:bodyPr/>
          <a:lstStyle/>
          <a:p>
            <a:pPr eaLnBrk="1" hangingPunct="1">
              <a:lnSpc>
                <a:spcPct val="80000"/>
              </a:lnSpc>
            </a:pPr>
            <a:r>
              <a:rPr lang="fr-FR" altLang="fr-FR" sz="1500" dirty="0" smtClean="0"/>
              <a:t>Test Certificatif du 10 février 2005</a:t>
            </a:r>
          </a:p>
          <a:p>
            <a:pPr eaLnBrk="1" hangingPunct="1">
              <a:lnSpc>
                <a:spcPct val="80000"/>
              </a:lnSpc>
            </a:pPr>
            <a:r>
              <a:rPr lang="fr-FR" altLang="fr-FR" sz="1500" dirty="0" smtClean="0"/>
              <a:t>Vous disposez de </a:t>
            </a:r>
            <a:r>
              <a:rPr lang="fr-FR" altLang="fr-FR" sz="1500" b="1" dirty="0" smtClean="0"/>
              <a:t>2 heures</a:t>
            </a:r>
            <a:r>
              <a:rPr lang="fr-FR" altLang="fr-FR" sz="1500" dirty="0" smtClean="0"/>
              <a:t> pour répondre. Le test comporte 40 QCM et 3 </a:t>
            </a:r>
            <a:r>
              <a:rPr lang="fr-FR" altLang="fr-FR" sz="1500" dirty="0" err="1" smtClean="0"/>
              <a:t>QROL</a:t>
            </a:r>
            <a:r>
              <a:rPr lang="fr-FR" altLang="fr-FR" sz="1500" dirty="0" smtClean="0"/>
              <a:t>. Toutes les feuilles rouges (</a:t>
            </a:r>
            <a:r>
              <a:rPr lang="fr-FR" altLang="fr-FR" sz="1500" dirty="0" err="1" smtClean="0"/>
              <a:t>formuloms</a:t>
            </a:r>
            <a:r>
              <a:rPr lang="fr-FR" altLang="fr-FR" sz="1500" dirty="0" smtClean="0"/>
              <a:t>) et toutes les </a:t>
            </a:r>
            <a:r>
              <a:rPr lang="fr-FR" altLang="fr-FR" sz="1500" dirty="0" err="1" smtClean="0"/>
              <a:t>QROL</a:t>
            </a:r>
            <a:r>
              <a:rPr lang="fr-FR" altLang="fr-FR" sz="1500" dirty="0" smtClean="0"/>
              <a:t> sont ramassées en même temps au bout des 2 heures. Aucune sortie préalable ne sera autorisée. Toute tricherie active </a:t>
            </a:r>
            <a:r>
              <a:rPr lang="fr-FR" altLang="fr-FR" sz="1500" u="sng" dirty="0" smtClean="0"/>
              <a:t>ou passive</a:t>
            </a:r>
            <a:r>
              <a:rPr lang="fr-FR" altLang="fr-FR" sz="1500" dirty="0" smtClean="0"/>
              <a:t> sera sanctionnée par une note de 0/20.</a:t>
            </a:r>
            <a:endParaRPr lang="fr-FR" altLang="fr-FR" sz="1500" b="1" u="sng" dirty="0" smtClean="0"/>
          </a:p>
          <a:p>
            <a:pPr eaLnBrk="1" hangingPunct="1">
              <a:lnSpc>
                <a:spcPct val="80000"/>
              </a:lnSpc>
            </a:pPr>
            <a:r>
              <a:rPr lang="fr-FR" altLang="fr-FR" sz="1500" b="1" u="sng" dirty="0" smtClean="0"/>
              <a:t>QCM </a:t>
            </a:r>
            <a:r>
              <a:rPr lang="fr-FR" altLang="fr-FR" sz="1500" b="1" dirty="0" smtClean="0"/>
              <a:t>: Vous pouvez conserver les QCM (feuilles blanches) et vous en servir comme feuilles de brouillon (mais vous devez rendre les </a:t>
            </a:r>
            <a:r>
              <a:rPr lang="fr-FR" altLang="fr-FR" sz="1500" b="1" dirty="0" err="1" smtClean="0"/>
              <a:t>QROL</a:t>
            </a:r>
            <a:r>
              <a:rPr lang="fr-FR" altLang="fr-FR" sz="1500" b="1" dirty="0" smtClean="0"/>
              <a:t>)</a:t>
            </a:r>
            <a:r>
              <a:rPr lang="fr-FR" altLang="fr-FR" sz="1500" dirty="0" smtClean="0"/>
              <a:t>.</a:t>
            </a:r>
          </a:p>
          <a:p>
            <a:pPr eaLnBrk="1" hangingPunct="1">
              <a:lnSpc>
                <a:spcPct val="80000"/>
              </a:lnSpc>
            </a:pPr>
            <a:r>
              <a:rPr lang="fr-FR" altLang="fr-FR" sz="1500" dirty="0" smtClean="0"/>
              <a:t>Pour remplir les cases du </a:t>
            </a:r>
            <a:r>
              <a:rPr lang="fr-FR" altLang="fr-FR" sz="1500" dirty="0" err="1" smtClean="0"/>
              <a:t>formulom</a:t>
            </a:r>
            <a:r>
              <a:rPr lang="fr-FR" altLang="fr-FR" sz="1500" dirty="0" smtClean="0"/>
              <a:t>, n’utilisez qu’un </a:t>
            </a:r>
            <a:r>
              <a:rPr lang="fr-FR" altLang="fr-FR" sz="1500" b="1" u="sng" dirty="0" err="1" smtClean="0"/>
              <a:t>bic</a:t>
            </a:r>
            <a:r>
              <a:rPr lang="fr-FR" altLang="fr-FR" sz="1500" b="1" u="sng" dirty="0" smtClean="0"/>
              <a:t> noir</a:t>
            </a:r>
            <a:r>
              <a:rPr lang="fr-FR" altLang="fr-FR" sz="1500" dirty="0" smtClean="0"/>
              <a:t> ou bleu (faites </a:t>
            </a:r>
            <a:r>
              <a:rPr lang="fr-FR" altLang="fr-FR" sz="1500" dirty="0" smtClean="0">
                <a:sym typeface="Wingdings" pitchFamily="2" charset="2"/>
              </a:rPr>
              <a:t></a:t>
            </a:r>
            <a:r>
              <a:rPr lang="fr-FR" altLang="fr-FR" sz="1500" dirty="0" smtClean="0"/>
              <a:t> et non </a:t>
            </a:r>
            <a:r>
              <a:rPr lang="fr-FR" altLang="fr-FR" sz="1500" dirty="0" smtClean="0">
                <a:sym typeface="Wingdings" pitchFamily="2" charset="2"/>
              </a:rPr>
              <a:t></a:t>
            </a:r>
            <a:r>
              <a:rPr lang="fr-FR" altLang="fr-FR" sz="1500" dirty="0" smtClean="0"/>
              <a:t> ou </a:t>
            </a:r>
            <a:r>
              <a:rPr lang="fr-FR" altLang="fr-FR" sz="1500" dirty="0" smtClean="0">
                <a:sym typeface="Wingdings" pitchFamily="2" charset="2"/>
              </a:rPr>
              <a:t></a:t>
            </a:r>
            <a:r>
              <a:rPr lang="fr-FR" altLang="fr-FR" sz="1500" dirty="0" smtClean="0"/>
              <a:t>). N’utilisez ni feutre ni crayon ni stylo. Commencez par inscrire </a:t>
            </a:r>
            <a:r>
              <a:rPr lang="fr-FR" altLang="fr-FR" sz="1500" u="sng" dirty="0" smtClean="0"/>
              <a:t>lisiblement</a:t>
            </a:r>
            <a:r>
              <a:rPr lang="fr-FR" altLang="fr-FR" sz="1500" dirty="0" smtClean="0"/>
              <a:t> sur votre </a:t>
            </a:r>
            <a:r>
              <a:rPr lang="fr-FR" altLang="fr-FR" sz="1500" dirty="0" err="1" smtClean="0"/>
              <a:t>formulom</a:t>
            </a:r>
            <a:r>
              <a:rPr lang="fr-FR" altLang="fr-FR" sz="1500" dirty="0" smtClean="0"/>
              <a:t> et votre feuille de justification (feuille verte) vos nom et prénom. Remplissez </a:t>
            </a:r>
            <a:r>
              <a:rPr lang="fr-FR" altLang="fr-FR" sz="1500" u="sng" dirty="0" smtClean="0"/>
              <a:t>les deux cases de codage</a:t>
            </a:r>
            <a:r>
              <a:rPr lang="fr-FR" altLang="fr-FR" sz="1500" dirty="0" smtClean="0"/>
              <a:t> de votre questionnaire (en-tête de votre questionnaire à recopier sur l’en-tête de votre </a:t>
            </a:r>
            <a:r>
              <a:rPr lang="fr-FR" altLang="fr-FR" sz="1500" dirty="0" err="1" smtClean="0"/>
              <a:t>formulom</a:t>
            </a:r>
            <a:r>
              <a:rPr lang="fr-FR" altLang="fr-FR" sz="1500" dirty="0" smtClean="0"/>
              <a:t> ET de la feuille de justification). Sans codage, ni votre </a:t>
            </a:r>
            <a:r>
              <a:rPr lang="fr-FR" altLang="fr-FR" sz="1500" dirty="0" err="1" smtClean="0"/>
              <a:t>formulom</a:t>
            </a:r>
            <a:r>
              <a:rPr lang="fr-FR" altLang="fr-FR" sz="1500" dirty="0" smtClean="0"/>
              <a:t> ni vos justifications ne pourront être corrigés. Sur le </a:t>
            </a:r>
            <a:r>
              <a:rPr lang="fr-FR" altLang="fr-FR" sz="1500" dirty="0" err="1" smtClean="0"/>
              <a:t>formulom</a:t>
            </a:r>
            <a:r>
              <a:rPr lang="fr-FR" altLang="fr-FR" sz="1500" dirty="0" smtClean="0"/>
              <a:t>, remplissez les 6 derniers chiffres de votre numéro de matricule </a:t>
            </a:r>
            <a:r>
              <a:rPr lang="fr-FR" altLang="fr-FR" sz="1500" dirty="0" err="1" smtClean="0"/>
              <a:t>ULg</a:t>
            </a:r>
            <a:r>
              <a:rPr lang="fr-FR" altLang="fr-FR" sz="1500" dirty="0" smtClean="0"/>
              <a:t>.</a:t>
            </a:r>
            <a:endParaRPr lang="fr-FR" altLang="fr-FR" sz="1500" u="sng" dirty="0" smtClean="0"/>
          </a:p>
          <a:p>
            <a:pPr eaLnBrk="1" hangingPunct="1">
              <a:lnSpc>
                <a:spcPct val="80000"/>
              </a:lnSpc>
            </a:pPr>
            <a:r>
              <a:rPr lang="fr-FR" altLang="fr-FR" sz="1500" u="sng" dirty="0" smtClean="0"/>
              <a:t>Solutions générales implicites</a:t>
            </a:r>
            <a:r>
              <a:rPr lang="fr-FR" altLang="fr-FR" sz="1500" dirty="0" smtClean="0"/>
              <a:t> : 6 (aucune) 7 (toutes) 8 (Manque) et 9 (Absurde)</a:t>
            </a:r>
            <a:endParaRPr lang="fr-FR" altLang="fr-FR" sz="1500" u="sng" dirty="0" smtClean="0"/>
          </a:p>
          <a:p>
            <a:pPr eaLnBrk="1" hangingPunct="1">
              <a:lnSpc>
                <a:spcPct val="80000"/>
              </a:lnSpc>
            </a:pPr>
            <a:r>
              <a:rPr lang="fr-FR" altLang="fr-FR" sz="1500" u="sng" dirty="0" smtClean="0"/>
              <a:t>Tarif </a:t>
            </a:r>
            <a:r>
              <a:rPr lang="fr-FR" altLang="fr-FR" sz="1500" dirty="0" smtClean="0"/>
              <a:t>:	réponse correcte = + 1;  omission : -0,25;  réponse erronée = - 0,50</a:t>
            </a:r>
            <a:endParaRPr lang="fr-FR" altLang="fr-FR" sz="1500" u="sng" dirty="0" smtClean="0"/>
          </a:p>
          <a:p>
            <a:pPr eaLnBrk="1" hangingPunct="1">
              <a:lnSpc>
                <a:spcPct val="80000"/>
              </a:lnSpc>
            </a:pPr>
            <a:r>
              <a:rPr lang="fr-FR" altLang="fr-FR" sz="1500" u="sng" dirty="0" smtClean="0"/>
              <a:t>Degrés de certitude</a:t>
            </a:r>
            <a:r>
              <a:rPr lang="fr-FR" altLang="fr-FR" sz="1500" dirty="0" smtClean="0"/>
              <a:t> : n’influence pas le cote de ce test. Les réponses correctes (RC) seront affichées au service d’</a:t>
            </a:r>
            <a:r>
              <a:rPr lang="fr-FR" altLang="fr-FR" sz="1500" dirty="0" err="1" smtClean="0"/>
              <a:t>OGA</a:t>
            </a:r>
            <a:r>
              <a:rPr lang="fr-FR" altLang="fr-FR" sz="1500" dirty="0" smtClean="0"/>
              <a:t>. Un commentaire explicatif pourra accompagner la RC. La personne à contacter pour toute remarque concernant les QCM ou les justifications est Mr Hanzen. La personne à contacter pour toute remarque concernant les degrés de certitude est Mr </a:t>
            </a:r>
            <a:r>
              <a:rPr lang="fr-FR" altLang="fr-FR" sz="1500" dirty="0" err="1" smtClean="0"/>
              <a:t>Castaigne</a:t>
            </a:r>
            <a:r>
              <a:rPr lang="fr-FR" altLang="fr-FR" sz="1500" dirty="0" smtClean="0"/>
              <a:t>. </a:t>
            </a:r>
            <a:endParaRPr lang="fr-FR" altLang="fr-FR" sz="1500" b="1" u="sng" dirty="0" smtClean="0"/>
          </a:p>
          <a:p>
            <a:pPr eaLnBrk="1" hangingPunct="1">
              <a:lnSpc>
                <a:spcPct val="80000"/>
              </a:lnSpc>
            </a:pPr>
            <a:r>
              <a:rPr lang="fr-FR" altLang="fr-FR" sz="1500" b="1" u="sng" dirty="0" err="1" smtClean="0"/>
              <a:t>QROL</a:t>
            </a:r>
            <a:r>
              <a:rPr lang="fr-FR" altLang="fr-FR" sz="1500" b="1" u="sng" dirty="0" smtClean="0"/>
              <a:t> </a:t>
            </a:r>
            <a:r>
              <a:rPr lang="fr-FR" altLang="fr-FR" sz="1500" dirty="0" smtClean="0"/>
              <a:t>: </a:t>
            </a:r>
            <a:r>
              <a:rPr lang="fr-FR" altLang="fr-FR" sz="1500" u="sng" dirty="0" smtClean="0"/>
              <a:t>Sur chaque feuille</a:t>
            </a:r>
            <a:r>
              <a:rPr lang="fr-FR" altLang="fr-FR" sz="1500" dirty="0" smtClean="0"/>
              <a:t>, notez impérativement et lisiblement vos nom, prénom et numéro matricule. </a:t>
            </a:r>
            <a:r>
              <a:rPr lang="fr-FR" altLang="fr-FR" sz="1500" b="1" dirty="0" smtClean="0"/>
              <a:t>Il n’est pas toujours nécessaire de remplir toutes les cases pour les </a:t>
            </a:r>
            <a:r>
              <a:rPr lang="fr-FR" altLang="fr-FR" sz="1500" b="1" dirty="0" err="1" smtClean="0"/>
              <a:t>QROL</a:t>
            </a:r>
            <a:r>
              <a:rPr lang="fr-FR" altLang="fr-FR" sz="1500" dirty="0" smtClean="0"/>
              <a:t>. Aucune réponse en dehors des cadres réservés à cet effet ne sera corrigé. La personne à contacter pour toute remarque concernant chaque </a:t>
            </a:r>
            <a:r>
              <a:rPr lang="fr-FR" altLang="fr-FR" sz="1500" dirty="0" err="1" smtClean="0"/>
              <a:t>QROL</a:t>
            </a:r>
            <a:r>
              <a:rPr lang="fr-FR" altLang="fr-FR" sz="1500" dirty="0" smtClean="0"/>
              <a:t> est mentionnée ci-dessous avec le poids respectifs des différentes parties.</a:t>
            </a:r>
            <a:endParaRPr lang="en-GB" altLang="fr-FR" sz="1500" b="1" u="sng" dirty="0" smtClean="0"/>
          </a:p>
          <a:p>
            <a:pPr eaLnBrk="1" hangingPunct="1">
              <a:lnSpc>
                <a:spcPct val="80000"/>
              </a:lnSpc>
            </a:pPr>
            <a:r>
              <a:rPr lang="en-GB" altLang="fr-FR" sz="1500" b="1" u="sng" dirty="0" err="1" smtClean="0"/>
              <a:t>Pondération</a:t>
            </a:r>
            <a:endParaRPr lang="en-GB" altLang="fr-FR" sz="1500" b="1" dirty="0" smtClean="0"/>
          </a:p>
          <a:p>
            <a:pPr eaLnBrk="1" hangingPunct="1">
              <a:lnSpc>
                <a:spcPct val="80000"/>
              </a:lnSpc>
            </a:pPr>
            <a:r>
              <a:rPr lang="en-GB" altLang="fr-FR" sz="1500" b="1" dirty="0" smtClean="0"/>
              <a:t>40 </a:t>
            </a:r>
            <a:r>
              <a:rPr lang="en-GB" altLang="fr-FR" sz="1500" b="1" dirty="0" err="1" smtClean="0"/>
              <a:t>QCM</a:t>
            </a:r>
            <a:r>
              <a:rPr lang="en-GB" altLang="fr-FR" sz="1500" b="1" dirty="0" smtClean="0"/>
              <a:t>	 55 % </a:t>
            </a:r>
            <a:r>
              <a:rPr lang="en-GB" altLang="fr-FR" sz="1500" dirty="0" smtClean="0"/>
              <a:t>Mr Hanzen		</a:t>
            </a:r>
            <a:r>
              <a:rPr lang="en-GB" altLang="fr-FR" sz="1500" b="1" dirty="0" err="1" smtClean="0"/>
              <a:t>QROL</a:t>
            </a:r>
            <a:r>
              <a:rPr lang="en-GB" altLang="fr-FR" sz="1500" b="1" dirty="0" smtClean="0"/>
              <a:t> 1	 15 %</a:t>
            </a:r>
            <a:r>
              <a:rPr lang="en-GB" altLang="fr-FR" sz="1500" dirty="0" smtClean="0"/>
              <a:t> 	Mr </a:t>
            </a:r>
            <a:r>
              <a:rPr lang="en-GB" altLang="fr-FR" sz="1500" dirty="0" err="1" smtClean="0"/>
              <a:t>Pluvinage</a:t>
            </a:r>
            <a:endParaRPr lang="en-GB" altLang="fr-FR" sz="1500" b="1" dirty="0" smtClean="0"/>
          </a:p>
          <a:p>
            <a:pPr eaLnBrk="1" hangingPunct="1">
              <a:lnSpc>
                <a:spcPct val="80000"/>
              </a:lnSpc>
            </a:pPr>
            <a:r>
              <a:rPr lang="en-GB" altLang="fr-FR" sz="1500" b="1" dirty="0" err="1" smtClean="0"/>
              <a:t>QROL</a:t>
            </a:r>
            <a:r>
              <a:rPr lang="en-GB" altLang="fr-FR" sz="1500" b="1" dirty="0" smtClean="0"/>
              <a:t> 2	 15 % </a:t>
            </a:r>
            <a:r>
              <a:rPr lang="en-GB" altLang="fr-FR" sz="1500" dirty="0" smtClean="0"/>
              <a:t>Mr </a:t>
            </a:r>
            <a:r>
              <a:rPr lang="en-GB" altLang="fr-FR" sz="1500" dirty="0" err="1" smtClean="0"/>
              <a:t>Pluvinage</a:t>
            </a:r>
            <a:r>
              <a:rPr lang="en-GB" altLang="fr-FR" sz="1500" dirty="0" smtClean="0"/>
              <a:t>		</a:t>
            </a:r>
            <a:r>
              <a:rPr lang="en-GB" altLang="fr-FR" sz="1500" b="1" dirty="0" err="1" smtClean="0"/>
              <a:t>QROL</a:t>
            </a:r>
            <a:r>
              <a:rPr lang="en-GB" altLang="fr-FR" sz="1500" b="1" dirty="0" smtClean="0"/>
              <a:t> 3	 15 %</a:t>
            </a:r>
            <a:r>
              <a:rPr lang="en-GB" altLang="fr-FR" sz="1500" dirty="0" smtClean="0"/>
              <a:t> 	Mr </a:t>
            </a:r>
            <a:r>
              <a:rPr lang="en-GB" altLang="fr-FR" sz="1500" dirty="0" err="1" smtClean="0"/>
              <a:t>Pluvinage</a:t>
            </a:r>
            <a:endParaRPr lang="fr-BE" altLang="fr-FR" sz="1500" dirty="0" smtClean="0"/>
          </a:p>
        </p:txBody>
      </p:sp>
    </p:spTree>
    <p:extLst>
      <p:ext uri="{BB962C8B-B14F-4D97-AF65-F5344CB8AC3E}">
        <p14:creationId xmlns:p14="http://schemas.microsoft.com/office/powerpoint/2010/main" val="141215812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B8C0579C-285E-426F-86AA-3F44438B2ADF}" type="slidenum">
              <a:rPr lang="fr-FR" altLang="fr-FR"/>
              <a:pPr>
                <a:defRPr/>
              </a:pPr>
              <a:t>218</a:t>
            </a:fld>
            <a:endParaRPr lang="fr-FR" altLang="fr-FR"/>
          </a:p>
        </p:txBody>
      </p:sp>
      <p:pic>
        <p:nvPicPr>
          <p:cNvPr id="41988" name="Picture 4" descr="Exams consig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50825"/>
            <a:ext cx="82073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1569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ED76891-C1F7-47F7-87D1-BD88C145D9AF}" type="slidenum">
              <a:rPr lang="fr-FR" altLang="fr-FR"/>
              <a:pPr>
                <a:defRPr/>
              </a:pPr>
              <a:t>219</a:t>
            </a:fld>
            <a:endParaRPr lang="fr-FR" altLang="fr-FR"/>
          </a:p>
        </p:txBody>
      </p:sp>
      <p:sp>
        <p:nvSpPr>
          <p:cNvPr id="49156" name="Rectangle 2"/>
          <p:cNvSpPr>
            <a:spLocks noGrp="1" noChangeArrowheads="1"/>
          </p:cNvSpPr>
          <p:nvPr>
            <p:ph type="title"/>
          </p:nvPr>
        </p:nvSpPr>
        <p:spPr>
          <a:xfrm>
            <a:off x="395288" y="333375"/>
            <a:ext cx="7705725" cy="574675"/>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3200" dirty="0" smtClean="0">
                <a:latin typeface="Arial Narrow" panose="020B0606020202030204" pitchFamily="34" charset="0"/>
              </a:rPr>
              <a:t>Présentation des questions</a:t>
            </a:r>
          </a:p>
        </p:txBody>
      </p:sp>
      <p:sp>
        <p:nvSpPr>
          <p:cNvPr id="43013" name="Rectangle 3"/>
          <p:cNvSpPr>
            <a:spLocks noGrp="1" noChangeArrowheads="1"/>
          </p:cNvSpPr>
          <p:nvPr>
            <p:ph type="body" idx="1"/>
          </p:nvPr>
        </p:nvSpPr>
        <p:spPr>
          <a:xfrm>
            <a:off x="395288" y="1268759"/>
            <a:ext cx="8424862" cy="5039965"/>
          </a:xfrm>
        </p:spPr>
        <p:txBody>
          <a:bodyPr/>
          <a:lstStyle/>
          <a:p>
            <a:pPr eaLnBrk="1" hangingPunct="1">
              <a:lnSpc>
                <a:spcPct val="80000"/>
              </a:lnSpc>
              <a:buFont typeface="Arial Narrow" pitchFamily="34" charset="0"/>
              <a:buNone/>
            </a:pPr>
            <a:r>
              <a:rPr lang="fr-FR" altLang="fr-FR" sz="1900" dirty="0" smtClean="0"/>
              <a:t>1. Chez la vache laitière, les dystocies</a:t>
            </a:r>
          </a:p>
          <a:p>
            <a:pPr eaLnBrk="1" hangingPunct="1">
              <a:lnSpc>
                <a:spcPct val="80000"/>
              </a:lnSpc>
              <a:buFont typeface="Arial Narrow" pitchFamily="34" charset="0"/>
              <a:buNone/>
            </a:pPr>
            <a:r>
              <a:rPr lang="fr-FR" altLang="fr-FR" sz="1900" dirty="0" smtClean="0"/>
              <a:t>		1. peuvent être dues à une maladie métabolique.</a:t>
            </a:r>
          </a:p>
          <a:p>
            <a:pPr eaLnBrk="1" hangingPunct="1">
              <a:lnSpc>
                <a:spcPct val="80000"/>
              </a:lnSpc>
              <a:buFont typeface="Arial Narrow" pitchFamily="34" charset="0"/>
              <a:buNone/>
            </a:pPr>
            <a:r>
              <a:rPr lang="fr-FR" altLang="fr-FR" sz="1900" dirty="0" smtClean="0"/>
              <a:t>		2. ne requièrent pas nécessairement une intervention manuelle.</a:t>
            </a:r>
          </a:p>
          <a:p>
            <a:pPr eaLnBrk="1" hangingPunct="1">
              <a:lnSpc>
                <a:spcPct val="80000"/>
              </a:lnSpc>
              <a:buFont typeface="Arial Narrow" pitchFamily="34" charset="0"/>
              <a:buNone/>
            </a:pPr>
            <a:r>
              <a:rPr lang="fr-FR" altLang="fr-FR" sz="1900" dirty="0" smtClean="0"/>
              <a:t>		3. sont systématiques chez les primipares.</a:t>
            </a:r>
          </a:p>
          <a:p>
            <a:pPr eaLnBrk="1" hangingPunct="1">
              <a:lnSpc>
                <a:spcPct val="80000"/>
              </a:lnSpc>
              <a:buFont typeface="Arial Narrow" pitchFamily="34" charset="0"/>
              <a:buNone/>
            </a:pPr>
            <a:r>
              <a:rPr lang="fr-FR" altLang="fr-FR" sz="1900" dirty="0" smtClean="0"/>
              <a:t>		4. sont toujours dues à une </a:t>
            </a:r>
            <a:r>
              <a:rPr lang="fr-FR" altLang="fr-FR" sz="1900" dirty="0" err="1" smtClean="0"/>
              <a:t>dysproportion</a:t>
            </a:r>
            <a:r>
              <a:rPr lang="fr-FR" altLang="fr-FR" sz="1900" dirty="0" smtClean="0"/>
              <a:t> </a:t>
            </a:r>
            <a:r>
              <a:rPr lang="fr-FR" altLang="fr-FR" sz="1900" dirty="0" err="1" smtClean="0"/>
              <a:t>foeto</a:t>
            </a:r>
            <a:r>
              <a:rPr lang="fr-FR" altLang="fr-FR" sz="1900" dirty="0" smtClean="0"/>
              <a:t>-pelvienne. </a:t>
            </a:r>
          </a:p>
          <a:p>
            <a:pPr eaLnBrk="1" hangingPunct="1">
              <a:lnSpc>
                <a:spcPct val="80000"/>
              </a:lnSpc>
              <a:buFont typeface="Arial Narrow" pitchFamily="34" charset="0"/>
              <a:buNone/>
            </a:pPr>
            <a:endParaRPr lang="fr-FR" altLang="fr-FR" sz="1900" dirty="0" smtClean="0"/>
          </a:p>
          <a:p>
            <a:pPr eaLnBrk="1" hangingPunct="1">
              <a:lnSpc>
                <a:spcPct val="80000"/>
              </a:lnSpc>
              <a:buFont typeface="Arial Narrow" pitchFamily="34" charset="0"/>
              <a:buNone/>
            </a:pPr>
            <a:r>
              <a:rPr lang="fr-FR" altLang="fr-FR" sz="1900" dirty="0" smtClean="0"/>
              <a:t>2. Chez une vache présentant des efforts expulsifs, une torsion utérine de 360° </a:t>
            </a:r>
          </a:p>
          <a:p>
            <a:pPr eaLnBrk="1" hangingPunct="1">
              <a:lnSpc>
                <a:spcPct val="80000"/>
              </a:lnSpc>
              <a:buFont typeface="Arial Narrow" pitchFamily="34" charset="0"/>
              <a:buNone/>
            </a:pPr>
            <a:r>
              <a:rPr lang="fr-FR" altLang="fr-FR" sz="1900" dirty="0" smtClean="0"/>
              <a:t>		1. se traite par une injection d’ocytocine en IV.</a:t>
            </a:r>
          </a:p>
          <a:p>
            <a:pPr eaLnBrk="1" hangingPunct="1">
              <a:lnSpc>
                <a:spcPct val="80000"/>
              </a:lnSpc>
              <a:buFont typeface="Arial Narrow" pitchFamily="34" charset="0"/>
              <a:buNone/>
            </a:pPr>
            <a:r>
              <a:rPr lang="fr-FR" altLang="fr-FR" sz="1900" dirty="0" smtClean="0"/>
              <a:t>		2. s’observe systématiquement vers la gauche.</a:t>
            </a:r>
          </a:p>
          <a:p>
            <a:pPr eaLnBrk="1" hangingPunct="1">
              <a:lnSpc>
                <a:spcPct val="80000"/>
              </a:lnSpc>
              <a:buFont typeface="Arial Narrow" pitchFamily="34" charset="0"/>
              <a:buNone/>
            </a:pPr>
            <a:r>
              <a:rPr lang="fr-FR" altLang="fr-FR" sz="1900" dirty="0" smtClean="0"/>
              <a:t>		3. se réduit aisément par une manipulation transvaginale.</a:t>
            </a:r>
          </a:p>
          <a:p>
            <a:pPr eaLnBrk="1" hangingPunct="1">
              <a:lnSpc>
                <a:spcPct val="80000"/>
              </a:lnSpc>
              <a:buFont typeface="Arial Narrow" pitchFamily="34" charset="0"/>
              <a:buNone/>
            </a:pPr>
            <a:r>
              <a:rPr lang="fr-FR" altLang="fr-FR" sz="1900" dirty="0" smtClean="0"/>
              <a:t>		4. justifie l’injection d’un </a:t>
            </a:r>
            <a:r>
              <a:rPr lang="fr-FR" altLang="fr-FR" sz="1900" dirty="0" err="1" smtClean="0"/>
              <a:t>beta-mimétique</a:t>
            </a:r>
            <a:r>
              <a:rPr lang="fr-FR" altLang="fr-FR" sz="1900" dirty="0" smtClean="0"/>
              <a:t>.</a:t>
            </a:r>
          </a:p>
          <a:p>
            <a:pPr eaLnBrk="1" hangingPunct="1">
              <a:lnSpc>
                <a:spcPct val="80000"/>
              </a:lnSpc>
              <a:buFont typeface="Arial Narrow" pitchFamily="34" charset="0"/>
              <a:buNone/>
            </a:pPr>
            <a:endParaRPr lang="fr-FR" altLang="fr-FR" sz="1900" dirty="0" smtClean="0"/>
          </a:p>
          <a:p>
            <a:pPr eaLnBrk="1" hangingPunct="1">
              <a:lnSpc>
                <a:spcPct val="80000"/>
              </a:lnSpc>
              <a:buFont typeface="Arial Narrow" pitchFamily="34" charset="0"/>
              <a:buNone/>
            </a:pPr>
            <a:r>
              <a:rPr lang="fr-FR" altLang="fr-FR" sz="1900" dirty="0" smtClean="0"/>
              <a:t>3. Appelé pour un vêlage, vous apercevez 4 extrémités de membres sortant au niveau de la vulve.</a:t>
            </a:r>
          </a:p>
          <a:p>
            <a:pPr eaLnBrk="1" hangingPunct="1">
              <a:lnSpc>
                <a:spcPct val="80000"/>
              </a:lnSpc>
              <a:buFont typeface="Arial Narrow" pitchFamily="34" charset="0"/>
              <a:buNone/>
            </a:pPr>
            <a:r>
              <a:rPr lang="fr-FR" altLang="fr-FR" sz="1900" dirty="0" smtClean="0"/>
              <a:t>		1. Vous en déduirez qu’il s’agit très d’un accouchement gémellaire.</a:t>
            </a:r>
          </a:p>
          <a:p>
            <a:pPr eaLnBrk="1" hangingPunct="1">
              <a:lnSpc>
                <a:spcPct val="80000"/>
              </a:lnSpc>
              <a:buFont typeface="Arial Narrow" pitchFamily="34" charset="0"/>
              <a:buNone/>
            </a:pPr>
            <a:r>
              <a:rPr lang="fr-FR" altLang="fr-FR" sz="1900" dirty="0" smtClean="0"/>
              <a:t>		2. Vous devrez vraisemblablement faire une césarienne.</a:t>
            </a:r>
          </a:p>
          <a:p>
            <a:pPr eaLnBrk="1" hangingPunct="1">
              <a:lnSpc>
                <a:spcPct val="80000"/>
              </a:lnSpc>
              <a:buFont typeface="Arial Narrow" pitchFamily="34" charset="0"/>
              <a:buNone/>
            </a:pPr>
            <a:r>
              <a:rPr lang="fr-FR" altLang="fr-FR" sz="1900" dirty="0" smtClean="0"/>
              <a:t>		3. Vous allez injecter 30 unités d’ocytocine et en attendre l’effet.</a:t>
            </a:r>
          </a:p>
          <a:p>
            <a:pPr eaLnBrk="1" hangingPunct="1">
              <a:lnSpc>
                <a:spcPct val="80000"/>
              </a:lnSpc>
              <a:buFont typeface="Arial Narrow" pitchFamily="34" charset="0"/>
              <a:buNone/>
            </a:pPr>
            <a:r>
              <a:rPr lang="fr-FR" altLang="fr-FR" sz="1900" dirty="0" smtClean="0"/>
              <a:t>		4. Vous allez d’emblée recourir à une embryotomie.</a:t>
            </a:r>
            <a:endParaRPr lang="fr-BE" altLang="fr-FR" sz="1900" dirty="0" smtClean="0"/>
          </a:p>
        </p:txBody>
      </p:sp>
    </p:spTree>
    <p:extLst>
      <p:ext uri="{BB962C8B-B14F-4D97-AF65-F5344CB8AC3E}">
        <p14:creationId xmlns:p14="http://schemas.microsoft.com/office/powerpoint/2010/main" val="2524555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539750" y="3933825"/>
            <a:ext cx="3927475" cy="2636838"/>
          </a:xfrm>
          <a:prstGeom prst="rect">
            <a:avLst/>
          </a:prstGeom>
          <a:noFill/>
          <a:ln w="9525">
            <a:noFill/>
            <a:miter lim="800000"/>
            <a:headEnd/>
            <a:tailEnd/>
          </a:ln>
        </p:spPr>
      </p:pic>
      <p:sp>
        <p:nvSpPr>
          <p:cNvPr id="64514" name="Rectangle 3"/>
          <p:cNvSpPr>
            <a:spLocks noChangeArrowheads="1"/>
          </p:cNvSpPr>
          <p:nvPr/>
        </p:nvSpPr>
        <p:spPr bwMode="auto">
          <a:xfrm>
            <a:off x="468313" y="836613"/>
            <a:ext cx="8337550" cy="2847975"/>
          </a:xfrm>
          <a:prstGeom prst="rect">
            <a:avLst/>
          </a:prstGeom>
          <a:noFill/>
          <a:ln w="9525">
            <a:solidFill>
              <a:schemeClr val="tx1"/>
            </a:solidFill>
            <a:miter lim="800000"/>
            <a:headEnd/>
            <a:tailEnd/>
          </a:ln>
        </p:spPr>
        <p:txBody>
          <a:bodyPr wrap="none" anchor="ctr">
            <a:spAutoFit/>
          </a:bodyPr>
          <a:lstStyle/>
          <a:p>
            <a:r>
              <a:rPr lang="fr-FR" i="1">
                <a:latin typeface="Arial Narrow" pitchFamily="34" charset="0"/>
              </a:rPr>
              <a:t>Le cours </a:t>
            </a:r>
            <a:r>
              <a:rPr lang="fr-FR" i="1">
                <a:solidFill>
                  <a:srgbClr val="990000"/>
                </a:solidFill>
                <a:latin typeface="Arial Narrow" pitchFamily="34" charset="0"/>
              </a:rPr>
              <a:t>génial</a:t>
            </a:r>
            <a:r>
              <a:rPr lang="fr-FR" i="1">
                <a:latin typeface="Arial Narrow" pitchFamily="34" charset="0"/>
              </a:rPr>
              <a:t>, les QCM très utiles, et les PDF aident bien à réviser et à approfondir la matière.  </a:t>
            </a:r>
            <a:br>
              <a:rPr lang="fr-FR" i="1">
                <a:latin typeface="Arial Narrow" pitchFamily="34" charset="0"/>
              </a:rPr>
            </a:br>
            <a:r>
              <a:rPr lang="fr-FR" i="1">
                <a:latin typeface="Arial Narrow" pitchFamily="34" charset="0"/>
              </a:rPr>
              <a:t>Vous êtes </a:t>
            </a:r>
            <a:r>
              <a:rPr lang="fr-FR" i="1">
                <a:solidFill>
                  <a:srgbClr val="990000"/>
                </a:solidFill>
                <a:latin typeface="Arial Narrow" pitchFamily="34" charset="0"/>
              </a:rPr>
              <a:t>très enthousiaste</a:t>
            </a:r>
            <a:r>
              <a:rPr lang="fr-FR" i="1">
                <a:latin typeface="Arial Narrow" pitchFamily="34" charset="0"/>
              </a:rPr>
              <a:t> en donnant cours. On sent bien que vous voulez vraiment </a:t>
            </a:r>
            <a:r>
              <a:rPr lang="fr-FR" i="1">
                <a:solidFill>
                  <a:srgbClr val="990000"/>
                </a:solidFill>
                <a:latin typeface="Arial Narrow" pitchFamily="34" charset="0"/>
              </a:rPr>
              <a:t>partager</a:t>
            </a:r>
            <a:r>
              <a:rPr lang="fr-FR" i="1">
                <a:latin typeface="Arial Narrow" pitchFamily="34" charset="0"/>
              </a:rPr>
              <a:t> </a:t>
            </a:r>
          </a:p>
          <a:p>
            <a:r>
              <a:rPr lang="fr-FR" i="1">
                <a:latin typeface="Arial Narrow" pitchFamily="34" charset="0"/>
              </a:rPr>
              <a:t>votre savoir avec nous et nous faire apprécier au maximum le cours. </a:t>
            </a:r>
          </a:p>
          <a:p>
            <a:r>
              <a:rPr lang="fr-FR" i="1">
                <a:latin typeface="Arial Narrow" pitchFamily="34" charset="0"/>
              </a:rPr>
              <a:t>Certains diront qu'ils n'aiment pas vos "</a:t>
            </a:r>
            <a:r>
              <a:rPr lang="fr-FR" i="1">
                <a:solidFill>
                  <a:srgbClr val="990000"/>
                </a:solidFill>
                <a:latin typeface="Arial Narrow" pitchFamily="34" charset="0"/>
              </a:rPr>
              <a:t>coups de gueule</a:t>
            </a:r>
            <a:r>
              <a:rPr lang="fr-FR" i="1">
                <a:latin typeface="Arial Narrow" pitchFamily="34" charset="0"/>
              </a:rPr>
              <a:t>" ou votre air </a:t>
            </a:r>
            <a:r>
              <a:rPr lang="fr-FR" i="1">
                <a:solidFill>
                  <a:srgbClr val="990000"/>
                </a:solidFill>
                <a:latin typeface="Arial Narrow" pitchFamily="34" charset="0"/>
              </a:rPr>
              <a:t>autoritaire</a:t>
            </a:r>
            <a:r>
              <a:rPr lang="fr-FR" i="1">
                <a:latin typeface="Arial Narrow" pitchFamily="34" charset="0"/>
              </a:rPr>
              <a:t>, moi je pense </a:t>
            </a:r>
          </a:p>
          <a:p>
            <a:r>
              <a:rPr lang="fr-FR" i="1">
                <a:latin typeface="Arial Narrow" pitchFamily="34" charset="0"/>
              </a:rPr>
              <a:t>que vous êtes un personnage </a:t>
            </a:r>
            <a:r>
              <a:rPr lang="fr-FR" i="1">
                <a:solidFill>
                  <a:srgbClr val="990000"/>
                </a:solidFill>
                <a:latin typeface="Arial Narrow" pitchFamily="34" charset="0"/>
              </a:rPr>
              <a:t>haut en couleurs</a:t>
            </a:r>
            <a:r>
              <a:rPr lang="fr-FR" i="1">
                <a:latin typeface="Arial Narrow" pitchFamily="34" charset="0"/>
              </a:rPr>
              <a:t> et que c'est utile de nous filer un </a:t>
            </a:r>
            <a:r>
              <a:rPr lang="fr-FR" i="1">
                <a:solidFill>
                  <a:srgbClr val="990000"/>
                </a:solidFill>
                <a:latin typeface="Arial Narrow" pitchFamily="34" charset="0"/>
              </a:rPr>
              <a:t>coup de pied </a:t>
            </a:r>
          </a:p>
          <a:p>
            <a:r>
              <a:rPr lang="fr-FR" i="1">
                <a:solidFill>
                  <a:srgbClr val="990000"/>
                </a:solidFill>
                <a:latin typeface="Arial Narrow" pitchFamily="34" charset="0"/>
              </a:rPr>
              <a:t>au cul</a:t>
            </a:r>
            <a:r>
              <a:rPr lang="fr-FR" i="1">
                <a:latin typeface="Arial Narrow" pitchFamily="34" charset="0"/>
              </a:rPr>
              <a:t> de temps en temps pour qu'on se bouge... </a:t>
            </a:r>
          </a:p>
          <a:p>
            <a:r>
              <a:rPr lang="fr-FR" i="1">
                <a:latin typeface="Arial Narrow" pitchFamily="34" charset="0"/>
              </a:rPr>
              <a:t>En toute franchise, j'apprécie énormément assister à vos cours </a:t>
            </a:r>
          </a:p>
          <a:p>
            <a:r>
              <a:rPr lang="fr-FR" i="1">
                <a:latin typeface="Arial Narrow" pitchFamily="34" charset="0"/>
              </a:rPr>
              <a:t>(ce qui n'est pas le cas pour certains autres cours), vous êtes </a:t>
            </a:r>
            <a:r>
              <a:rPr lang="fr-FR" i="1">
                <a:solidFill>
                  <a:srgbClr val="990000"/>
                </a:solidFill>
                <a:latin typeface="Arial Narrow" pitchFamily="34" charset="0"/>
              </a:rPr>
              <a:t>un des rares très bons enseignants</a:t>
            </a:r>
            <a:r>
              <a:rPr lang="fr-FR" i="1">
                <a:latin typeface="Arial Narrow" pitchFamily="34" charset="0"/>
              </a:rPr>
              <a:t> </a:t>
            </a:r>
          </a:p>
          <a:p>
            <a:r>
              <a:rPr lang="fr-FR" i="1">
                <a:latin typeface="Arial Narrow" pitchFamily="34" charset="0"/>
              </a:rPr>
              <a:t>que j'ai eu la </a:t>
            </a:r>
            <a:r>
              <a:rPr lang="fr-FR" i="1">
                <a:solidFill>
                  <a:srgbClr val="990000"/>
                </a:solidFill>
                <a:latin typeface="Arial Narrow" pitchFamily="34" charset="0"/>
              </a:rPr>
              <a:t>chance</a:t>
            </a:r>
            <a:r>
              <a:rPr lang="fr-FR" i="1">
                <a:latin typeface="Arial Narrow" pitchFamily="34" charset="0"/>
              </a:rPr>
              <a:t> de connaitre durant mon cursus scolaire. </a:t>
            </a:r>
          </a:p>
          <a:p>
            <a:r>
              <a:rPr lang="fr-FR" i="1">
                <a:solidFill>
                  <a:srgbClr val="990000"/>
                </a:solidFill>
                <a:latin typeface="Arial Narrow" pitchFamily="34" charset="0"/>
              </a:rPr>
              <a:t>Merci</a:t>
            </a:r>
            <a:r>
              <a:rPr lang="fr-FR" i="1">
                <a:latin typeface="Arial Narrow" pitchFamily="34" charset="0"/>
              </a:rPr>
              <a:t> pour tout ce que vous m'avez transmis.</a:t>
            </a:r>
          </a:p>
        </p:txBody>
      </p:sp>
      <p:sp>
        <p:nvSpPr>
          <p:cNvPr id="64515" name="Rectangle 4"/>
          <p:cNvSpPr>
            <a:spLocks noChangeArrowheads="1"/>
          </p:cNvSpPr>
          <p:nvPr/>
        </p:nvSpPr>
        <p:spPr bwMode="auto">
          <a:xfrm>
            <a:off x="468313" y="268288"/>
            <a:ext cx="6191250" cy="406400"/>
          </a:xfrm>
          <a:prstGeom prst="rect">
            <a:avLst/>
          </a:prstGeom>
          <a:solidFill>
            <a:srgbClr val="990000"/>
          </a:solidFill>
          <a:ln w="9525">
            <a:solidFill>
              <a:schemeClr val="tx1"/>
            </a:solidFill>
            <a:miter lim="800000"/>
            <a:headEnd/>
            <a:tailEnd/>
          </a:ln>
        </p:spPr>
        <p:txBody>
          <a:bodyPr anchor="ctr">
            <a:spAutoFit/>
          </a:bodyPr>
          <a:lstStyle/>
          <a:p>
            <a:r>
              <a:rPr lang="fr-FR" sz="2000">
                <a:solidFill>
                  <a:schemeClr val="bg1"/>
                </a:solidFill>
                <a:latin typeface="Arial Narrow" pitchFamily="34" charset="0"/>
              </a:rPr>
              <a:t>Le class room assessment : un encouragement à poursuivre </a:t>
            </a:r>
          </a:p>
        </p:txBody>
      </p:sp>
      <p:sp>
        <p:nvSpPr>
          <p:cNvPr id="64516" name="Espace réservé du contenu 2"/>
          <p:cNvSpPr>
            <a:spLocks/>
          </p:cNvSpPr>
          <p:nvPr/>
        </p:nvSpPr>
        <p:spPr bwMode="auto">
          <a:xfrm>
            <a:off x="6084888" y="3860800"/>
            <a:ext cx="2665412" cy="576263"/>
          </a:xfrm>
          <a:prstGeom prst="rect">
            <a:avLst/>
          </a:prstGeom>
          <a:noFill/>
          <a:ln w="9525">
            <a:solidFill>
              <a:schemeClr val="accent1"/>
            </a:solidFill>
            <a:miter lim="800000"/>
            <a:headEnd/>
            <a:tailEnd/>
          </a:ln>
        </p:spPr>
        <p:txBody>
          <a:bodyPr/>
          <a:lstStyle/>
          <a:p>
            <a:pPr marL="3175" indent="12700">
              <a:spcBef>
                <a:spcPct val="20000"/>
              </a:spcBef>
              <a:buSzPct val="110000"/>
              <a:buFont typeface="Arial" charset="0"/>
              <a:buNone/>
            </a:pPr>
            <a:r>
              <a:rPr lang="fr-FR" sz="1400" i="1">
                <a:latin typeface="Arial Narrow" pitchFamily="34" charset="0"/>
              </a:rPr>
              <a:t>Une étudiante de master 2</a:t>
            </a:r>
          </a:p>
          <a:p>
            <a:pPr marL="3175" indent="12700">
              <a:spcBef>
                <a:spcPct val="20000"/>
              </a:spcBef>
              <a:buSzPct val="110000"/>
              <a:buFont typeface="Arial" charset="0"/>
              <a:buNone/>
            </a:pPr>
            <a:r>
              <a:rPr lang="fr-FR" sz="1400" i="1">
                <a:latin typeface="Arial Narrow" pitchFamily="34" charset="0"/>
              </a:rPr>
              <a:t>Année académique 2011-2012.</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6" name="Espace réservé du numéro de diapositive 6"/>
          <p:cNvSpPr>
            <a:spLocks noGrp="1"/>
          </p:cNvSpPr>
          <p:nvPr>
            <p:ph type="sldNum" sz="quarter" idx="12"/>
          </p:nvPr>
        </p:nvSpPr>
        <p:spPr/>
        <p:txBody>
          <a:bodyPr/>
          <a:lstStyle/>
          <a:p>
            <a:pPr>
              <a:defRPr/>
            </a:pPr>
            <a:fld id="{E5CDCD1F-E7AD-4086-9DF8-26E83214531F}" type="slidenum">
              <a:rPr lang="fr-FR" altLang="fr-FR"/>
              <a:pPr>
                <a:defRPr/>
              </a:pPr>
              <a:t>220</a:t>
            </a:fld>
            <a:endParaRPr lang="fr-FR" altLang="fr-FR"/>
          </a:p>
        </p:txBody>
      </p:sp>
      <p:sp>
        <p:nvSpPr>
          <p:cNvPr id="44036" name="Rectangle 2"/>
          <p:cNvSpPr>
            <a:spLocks noGrp="1" noChangeArrowheads="1"/>
          </p:cNvSpPr>
          <p:nvPr>
            <p:ph type="title"/>
          </p:nvPr>
        </p:nvSpPr>
        <p:spPr>
          <a:xfrm>
            <a:off x="395288" y="333375"/>
            <a:ext cx="4896792" cy="503238"/>
          </a:xfrm>
          <a:solidFill>
            <a:schemeClr val="accent2">
              <a:lumMod val="20000"/>
              <a:lumOff val="80000"/>
            </a:schemeClr>
          </a:solidFill>
          <a:ln>
            <a:solidFill>
              <a:schemeClr val="tx1"/>
            </a:solidFill>
          </a:ln>
        </p:spPr>
        <p:txBody>
          <a:bodyPr/>
          <a:lstStyle/>
          <a:p>
            <a:pPr eaLnBrk="1" hangingPunct="1"/>
            <a:r>
              <a:rPr lang="fr-BE" altLang="fr-FR" sz="3200" dirty="0" err="1" smtClean="0">
                <a:latin typeface="Arial Narrow" panose="020B0606020202030204" pitchFamily="34" charset="0"/>
              </a:rPr>
              <a:t>Formulom</a:t>
            </a:r>
            <a:r>
              <a:rPr lang="fr-BE" altLang="fr-FR" sz="3200" dirty="0" smtClean="0">
                <a:latin typeface="Arial Narrow" panose="020B0606020202030204" pitchFamily="34" charset="0"/>
              </a:rPr>
              <a:t> </a:t>
            </a:r>
          </a:p>
        </p:txBody>
      </p:sp>
      <p:sp>
        <p:nvSpPr>
          <p:cNvPr id="44037" name="Rectangle 15"/>
          <p:cNvSpPr>
            <a:spLocks noGrp="1" noChangeArrowheads="1"/>
          </p:cNvSpPr>
          <p:nvPr>
            <p:ph type="body" sz="half" idx="1"/>
          </p:nvPr>
        </p:nvSpPr>
        <p:spPr>
          <a:xfrm>
            <a:off x="395288" y="1052513"/>
            <a:ext cx="6408737" cy="5040312"/>
          </a:xfrm>
        </p:spPr>
        <p:txBody>
          <a:bodyPr/>
          <a:lstStyle/>
          <a:p>
            <a:pPr eaLnBrk="1" hangingPunct="1">
              <a:lnSpc>
                <a:spcPct val="90000"/>
              </a:lnSpc>
            </a:pPr>
            <a:r>
              <a:rPr lang="fr-BE" altLang="fr-FR" sz="1800" u="sng" dirty="0" smtClean="0">
                <a:latin typeface="Arial Narrow" panose="020B0606020202030204" pitchFamily="34" charset="0"/>
              </a:rPr>
              <a:t>Rappel</a:t>
            </a:r>
            <a:r>
              <a:rPr lang="fr-BE" altLang="fr-FR" sz="1800" dirty="0" smtClean="0">
                <a:latin typeface="Arial Narrow" panose="020B0606020202030204" pitchFamily="34" charset="0"/>
              </a:rPr>
              <a:t> : </a:t>
            </a:r>
            <a:r>
              <a:rPr lang="fr-BE" altLang="fr-FR" sz="1800" u="sng" dirty="0" smtClean="0">
                <a:latin typeface="Arial Narrow" panose="020B0606020202030204" pitchFamily="34" charset="0"/>
              </a:rPr>
              <a:t>nature des questions pouvant faire l’objet d’une correction automatique </a:t>
            </a:r>
          </a:p>
          <a:p>
            <a:pPr eaLnBrk="1" hangingPunct="1">
              <a:lnSpc>
                <a:spcPct val="90000"/>
              </a:lnSpc>
            </a:pPr>
            <a:r>
              <a:rPr lang="fr-FR" altLang="fr-FR" sz="1800" i="1" dirty="0" err="1" smtClean="0">
                <a:latin typeface="Arial Narrow" panose="020B0606020202030204" pitchFamily="34" charset="0"/>
              </a:rPr>
              <a:t>QROC</a:t>
            </a:r>
            <a:r>
              <a:rPr lang="fr-FR" altLang="fr-FR" sz="1800" i="1" dirty="0" smtClean="0">
                <a:latin typeface="Arial Narrow" panose="020B0606020202030204" pitchFamily="34" charset="0"/>
              </a:rPr>
              <a:t> ou Questions à Réponses Ouvertes Courtes </a:t>
            </a:r>
            <a:r>
              <a:rPr lang="fr-FR" altLang="fr-FR" sz="1800" dirty="0" smtClean="0">
                <a:latin typeface="Arial Narrow" panose="020B0606020202030204" pitchFamily="34" charset="0"/>
              </a:rPr>
              <a:t>: l’étudiant répond par un mot ou une locution lu(e) par un correcteur humain qui marquera sa note dans la case </a:t>
            </a:r>
            <a:r>
              <a:rPr lang="fr-FR" altLang="fr-FR" sz="1800" i="1" dirty="0" smtClean="0">
                <a:latin typeface="Arial Narrow" panose="020B0606020202030204" pitchFamily="34" charset="0"/>
              </a:rPr>
              <a:t>ad hoc </a:t>
            </a:r>
            <a:r>
              <a:rPr lang="fr-FR" altLang="fr-FR" sz="1800" dirty="0" smtClean="0">
                <a:latin typeface="Arial Narrow" panose="020B0606020202030204" pitchFamily="34" charset="0"/>
              </a:rPr>
              <a:t>(correct / incorrect) sur le </a:t>
            </a:r>
            <a:r>
              <a:rPr lang="fr-FR" altLang="fr-FR" sz="1800" i="1" dirty="0" err="1" smtClean="0">
                <a:latin typeface="Arial Narrow" panose="020B0606020202030204" pitchFamily="34" charset="0"/>
              </a:rPr>
              <a:t>formulom</a:t>
            </a:r>
            <a:r>
              <a:rPr lang="fr-FR" altLang="fr-FR" sz="1800" i="1" dirty="0" smtClean="0">
                <a:latin typeface="Arial Narrow" panose="020B0606020202030204" pitchFamily="34" charset="0"/>
              </a:rPr>
              <a:t> </a:t>
            </a:r>
            <a:r>
              <a:rPr lang="fr-FR" altLang="fr-FR" sz="1800" dirty="0" smtClean="0">
                <a:latin typeface="Arial Narrow" panose="020B0606020202030204" pitchFamily="34" charset="0"/>
              </a:rPr>
              <a:t>de l'étudiant, avant traitement de la feuille.</a:t>
            </a:r>
          </a:p>
          <a:p>
            <a:pPr eaLnBrk="1" hangingPunct="1">
              <a:lnSpc>
                <a:spcPct val="90000"/>
              </a:lnSpc>
            </a:pPr>
            <a:r>
              <a:rPr lang="fr-FR" altLang="fr-FR" sz="1800" i="1" dirty="0" err="1" smtClean="0">
                <a:latin typeface="Arial Narrow" panose="020B0606020202030204" pitchFamily="34" charset="0"/>
              </a:rPr>
              <a:t>QCL</a:t>
            </a:r>
            <a:r>
              <a:rPr lang="fr-FR" altLang="fr-FR" sz="1800" i="1" dirty="0" smtClean="0">
                <a:latin typeface="Arial Narrow" panose="020B0606020202030204" pitchFamily="34" charset="0"/>
              </a:rPr>
              <a:t> ou Questions à Choix Large </a:t>
            </a:r>
            <a:r>
              <a:rPr lang="fr-FR" altLang="fr-FR" sz="1800" dirty="0" smtClean="0">
                <a:latin typeface="Arial Narrow" panose="020B0606020202030204" pitchFamily="34" charset="0"/>
              </a:rPr>
              <a:t>: l'étudiant a le choix entre des centaines de réponses possibles (999 maximum), ce qui constitue une procédure intermédiaire entre les QCM et les </a:t>
            </a:r>
            <a:r>
              <a:rPr lang="fr-FR" altLang="fr-FR" sz="1800" dirty="0" err="1" smtClean="0">
                <a:latin typeface="Arial Narrow" panose="020B0606020202030204" pitchFamily="34" charset="0"/>
              </a:rPr>
              <a:t>QRO</a:t>
            </a:r>
            <a:r>
              <a:rPr lang="fr-FR" altLang="fr-FR" sz="1800" dirty="0" smtClean="0">
                <a:latin typeface="Arial Narrow" panose="020B0606020202030204" pitchFamily="34" charset="0"/>
              </a:rPr>
              <a:t> (Réponses Ouvertes) car l'étudiant doit d'abord penser (se rappeler, évoquer) la solution correcte AVANT d'aller voir dans la liste (index sous forme de mini dictionnaire) comment la coder.</a:t>
            </a:r>
          </a:p>
          <a:p>
            <a:pPr eaLnBrk="1" hangingPunct="1">
              <a:lnSpc>
                <a:spcPct val="90000"/>
              </a:lnSpc>
            </a:pPr>
            <a:r>
              <a:rPr lang="fr-FR" altLang="fr-FR" sz="1800" i="1" dirty="0" smtClean="0">
                <a:latin typeface="Arial Narrow" panose="020B0606020202030204" pitchFamily="34" charset="0"/>
              </a:rPr>
              <a:t>QCM </a:t>
            </a:r>
            <a:r>
              <a:rPr lang="fr-FR" altLang="fr-FR" sz="1800" i="1" dirty="0" err="1" smtClean="0">
                <a:latin typeface="Arial Narrow" panose="020B0606020202030204" pitchFamily="34" charset="0"/>
              </a:rPr>
              <a:t>SGI</a:t>
            </a:r>
            <a:r>
              <a:rPr lang="fr-FR" altLang="fr-FR" sz="1800" i="1" dirty="0" smtClean="0">
                <a:latin typeface="Arial Narrow" panose="020B0606020202030204" pitchFamily="34" charset="0"/>
              </a:rPr>
              <a:t> ou à Solutions Générales Implicites </a:t>
            </a:r>
            <a:r>
              <a:rPr lang="fr-FR" altLang="fr-FR" sz="1800" dirty="0" smtClean="0">
                <a:latin typeface="Arial Narrow" panose="020B0606020202030204" pitchFamily="34" charset="0"/>
              </a:rPr>
              <a:t>: où en plus des (3 à 5) solutions dactylographiées, l'étudiant doit considérer comme possible les 4 </a:t>
            </a:r>
            <a:r>
              <a:rPr lang="fr-FR" altLang="fr-FR" sz="1800" dirty="0" err="1" smtClean="0">
                <a:latin typeface="Arial Narrow" panose="020B0606020202030204" pitchFamily="34" charset="0"/>
              </a:rPr>
              <a:t>SGI</a:t>
            </a:r>
            <a:r>
              <a:rPr lang="fr-FR" altLang="fr-FR" sz="1800" dirty="0" smtClean="0">
                <a:latin typeface="Arial Narrow" panose="020B0606020202030204" pitchFamily="34" charset="0"/>
              </a:rPr>
              <a:t> que sont « 6. Aucune », « 7. Toutes », « 8. Manque de données » et « 9 Absurdité dans l'énoncé ». Cette consigne convient particulièrement aux interrogations à livres ouverts, car elle permet de tester spécialement la compréhension et la vigilance cognitive.</a:t>
            </a:r>
          </a:p>
          <a:p>
            <a:pPr eaLnBrk="1" hangingPunct="1">
              <a:lnSpc>
                <a:spcPct val="90000"/>
              </a:lnSpc>
            </a:pPr>
            <a:r>
              <a:rPr lang="fr-FR" altLang="fr-FR" sz="1800" i="1" dirty="0" err="1" smtClean="0">
                <a:latin typeface="Arial Narrow" panose="020B0606020202030204" pitchFamily="34" charset="0"/>
              </a:rPr>
              <a:t>QVF</a:t>
            </a:r>
            <a:r>
              <a:rPr lang="fr-FR" altLang="fr-FR" sz="1800" i="1" dirty="0" smtClean="0">
                <a:latin typeface="Arial Narrow" panose="020B0606020202030204" pitchFamily="34" charset="0"/>
              </a:rPr>
              <a:t> ou Questions Vrai Faux</a:t>
            </a:r>
          </a:p>
        </p:txBody>
      </p:sp>
      <p:pic>
        <p:nvPicPr>
          <p:cNvPr id="44038" name="Picture 10" descr="formulom120"/>
          <p:cNvPicPr>
            <a:picLocks noGrp="1" noChangeAspect="1" noChangeArrowheads="1"/>
          </p:cNvPicPr>
          <p:nvPr>
            <p:ph type="media" sz="half" idx="2"/>
          </p:nvPr>
        </p:nvPicPr>
        <p:blipFill>
          <a:blip r:embed="rId2" cstate="print">
            <a:extLst>
              <a:ext uri="{28A0092B-C50C-407E-A947-70E740481C1C}">
                <a14:useLocalDpi xmlns:a14="http://schemas.microsoft.com/office/drawing/2010/main" val="0"/>
              </a:ext>
            </a:extLst>
          </a:blip>
          <a:srcRect/>
          <a:stretch>
            <a:fillRect/>
          </a:stretch>
        </p:blipFill>
        <p:spPr>
          <a:xfrm>
            <a:off x="7092950" y="404813"/>
            <a:ext cx="1881188" cy="274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359402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6"/>
          <p:cNvSpPr>
            <a:spLocks noGrp="1"/>
          </p:cNvSpPr>
          <p:nvPr>
            <p:ph type="sldNum" sz="quarter" idx="12"/>
          </p:nvPr>
        </p:nvSpPr>
        <p:spPr/>
        <p:txBody>
          <a:bodyPr/>
          <a:lstStyle/>
          <a:p>
            <a:pPr>
              <a:defRPr/>
            </a:pPr>
            <a:fld id="{C9A91D72-E706-4BE5-976B-142B68025D8F}" type="slidenum">
              <a:rPr lang="fr-FR" altLang="fr-FR"/>
              <a:pPr>
                <a:defRPr/>
              </a:pPr>
              <a:t>221</a:t>
            </a:fld>
            <a:endParaRPr lang="fr-FR" altLang="fr-FR"/>
          </a:p>
        </p:txBody>
      </p:sp>
      <p:pic>
        <p:nvPicPr>
          <p:cNvPr id="45061" name="Picture 3" descr="formulom212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95288" y="1484313"/>
            <a:ext cx="8424862" cy="338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540488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5"/>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6"/>
          <p:cNvSpPr>
            <a:spLocks noGrp="1"/>
          </p:cNvSpPr>
          <p:nvPr>
            <p:ph type="sldNum" sz="quarter" idx="12"/>
          </p:nvPr>
        </p:nvSpPr>
        <p:spPr/>
        <p:txBody>
          <a:bodyPr/>
          <a:lstStyle/>
          <a:p>
            <a:pPr>
              <a:defRPr/>
            </a:pPr>
            <a:fld id="{EAD6C78F-5276-45E1-90AF-59548E4B4B57}" type="slidenum">
              <a:rPr lang="fr-FR" altLang="fr-FR"/>
              <a:pPr>
                <a:defRPr/>
              </a:pPr>
              <a:t>222</a:t>
            </a:fld>
            <a:endParaRPr lang="fr-FR" altLang="fr-FR"/>
          </a:p>
        </p:txBody>
      </p:sp>
      <p:pic>
        <p:nvPicPr>
          <p:cNvPr id="46085" name="Picture 6" descr="formulom312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39750" y="1052513"/>
            <a:ext cx="8280400" cy="495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058227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Espace réservé du numéro de diapositive 6"/>
          <p:cNvSpPr>
            <a:spLocks noGrp="1"/>
          </p:cNvSpPr>
          <p:nvPr>
            <p:ph type="sldNum" sz="quarter" idx="12"/>
          </p:nvPr>
        </p:nvSpPr>
        <p:spPr/>
        <p:txBody>
          <a:bodyPr/>
          <a:lstStyle/>
          <a:p>
            <a:pPr>
              <a:defRPr/>
            </a:pPr>
            <a:fld id="{EB4C22EA-8838-4640-8F02-25B549A85442}" type="slidenum">
              <a:rPr lang="fr-FR" altLang="fr-FR"/>
              <a:pPr>
                <a:defRPr/>
              </a:pPr>
              <a:t>223</a:t>
            </a:fld>
            <a:endParaRPr lang="fr-FR" altLang="fr-FR"/>
          </a:p>
        </p:txBody>
      </p:sp>
      <p:sp>
        <p:nvSpPr>
          <p:cNvPr id="47108" name="Rectangle 16"/>
          <p:cNvSpPr>
            <a:spLocks noGrp="1" noChangeArrowheads="1"/>
          </p:cNvSpPr>
          <p:nvPr>
            <p:ph type="title"/>
          </p:nvPr>
        </p:nvSpPr>
        <p:spPr>
          <a:xfrm>
            <a:off x="395288" y="333375"/>
            <a:ext cx="4248720" cy="503238"/>
          </a:xfrm>
          <a:solidFill>
            <a:schemeClr val="accent2">
              <a:lumMod val="20000"/>
              <a:lumOff val="80000"/>
            </a:schemeClr>
          </a:solidFill>
          <a:ln>
            <a:solidFill>
              <a:schemeClr val="tx1"/>
            </a:solidFill>
          </a:ln>
        </p:spPr>
        <p:txBody>
          <a:bodyPr/>
          <a:lstStyle/>
          <a:p>
            <a:pPr algn="l" eaLnBrk="1" hangingPunct="1"/>
            <a:r>
              <a:rPr lang="fr-FR" altLang="fr-FR" sz="3200" dirty="0" smtClean="0">
                <a:latin typeface="Arial Narrow" panose="020B0606020202030204" pitchFamily="34" charset="0"/>
              </a:rPr>
              <a:t>La feuille de justifications</a:t>
            </a:r>
          </a:p>
        </p:txBody>
      </p:sp>
      <p:sp>
        <p:nvSpPr>
          <p:cNvPr id="47109" name="Rectangle 17"/>
          <p:cNvSpPr>
            <a:spLocks noGrp="1" noChangeArrowheads="1"/>
          </p:cNvSpPr>
          <p:nvPr>
            <p:ph type="body" sz="half" idx="1"/>
          </p:nvPr>
        </p:nvSpPr>
        <p:spPr/>
        <p:txBody>
          <a:bodyPr/>
          <a:lstStyle/>
          <a:p>
            <a:pPr eaLnBrk="1" hangingPunct="1"/>
            <a:r>
              <a:rPr lang="fr-FR" altLang="fr-FR" sz="2400" dirty="0" smtClean="0">
                <a:latin typeface="Arial Narrow" panose="020B0606020202030204" pitchFamily="34" charset="0"/>
              </a:rPr>
              <a:t>= moyen d’augmenter la fidélité d’un examen</a:t>
            </a:r>
          </a:p>
          <a:p>
            <a:pPr eaLnBrk="1" hangingPunct="1"/>
            <a:r>
              <a:rPr lang="fr-FR" altLang="fr-FR" sz="2400" dirty="0" smtClean="0">
                <a:latin typeface="Arial Narrow" panose="020B0606020202030204" pitchFamily="34" charset="0"/>
              </a:rPr>
              <a:t>seuls sont lus les commentaires accompagnant les réponses incorrectes</a:t>
            </a:r>
          </a:p>
          <a:p>
            <a:pPr eaLnBrk="1" hangingPunct="1"/>
            <a:r>
              <a:rPr lang="fr-FR" altLang="fr-FR" sz="2400" dirty="0" smtClean="0">
                <a:latin typeface="Arial Narrow" panose="020B0606020202030204" pitchFamily="34" charset="0"/>
              </a:rPr>
              <a:t>Emploi pour les seuls tests certificatifs</a:t>
            </a:r>
          </a:p>
          <a:p>
            <a:pPr eaLnBrk="1" hangingPunct="1"/>
            <a:r>
              <a:rPr lang="fr-FR" altLang="fr-FR" sz="2400" dirty="0" smtClean="0">
                <a:latin typeface="Arial Narrow" panose="020B0606020202030204" pitchFamily="34" charset="0"/>
              </a:rPr>
              <a:t>Toujours bénéfique, jamais perte de points.</a:t>
            </a:r>
          </a:p>
        </p:txBody>
      </p:sp>
      <p:pic>
        <p:nvPicPr>
          <p:cNvPr id="47110" name="Picture 18" descr="justification112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87900" y="333375"/>
            <a:ext cx="3978275" cy="6048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3351133"/>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FEC415A9-CE89-4E01-9EA2-AEECF49A934B}" type="slidenum">
              <a:rPr lang="fr-FR" altLang="fr-FR"/>
              <a:pPr>
                <a:defRPr/>
              </a:pPr>
              <a:t>224</a:t>
            </a:fld>
            <a:endParaRPr lang="fr-FR" altLang="fr-FR"/>
          </a:p>
        </p:txBody>
      </p:sp>
      <p:sp>
        <p:nvSpPr>
          <p:cNvPr id="48133"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48134"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48135"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19526"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48137"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4813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3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40"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1"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48142"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3"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4"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5" name="Freeform 15"/>
          <p:cNvSpPr>
            <a:spLocks/>
          </p:cNvSpPr>
          <p:nvPr/>
        </p:nvSpPr>
        <p:spPr bwMode="auto">
          <a:xfrm>
            <a:off x="3419475" y="4292600"/>
            <a:ext cx="2447925" cy="1873250"/>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48146"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8147"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8148"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006600">
              <a:alpha val="65097"/>
            </a:srgbClr>
          </a:solidFill>
          <a:ln w="12700">
            <a:solidFill>
              <a:srgbClr val="000000"/>
            </a:solidFill>
            <a:prstDash val="solid"/>
            <a:round/>
            <a:headEnd/>
            <a:tailEnd/>
          </a:ln>
        </p:spPr>
        <p:txBody>
          <a:bodyPr/>
          <a:lstStyle/>
          <a:p>
            <a:endParaRPr lang="fr-BE"/>
          </a:p>
        </p:txBody>
      </p:sp>
      <p:sp>
        <p:nvSpPr>
          <p:cNvPr id="48149"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48150"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1"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2" name="Freeform 22"/>
          <p:cNvSpPr>
            <a:spLocks/>
          </p:cNvSpPr>
          <p:nvPr/>
        </p:nvSpPr>
        <p:spPr bwMode="auto">
          <a:xfrm>
            <a:off x="5867400" y="4941888"/>
            <a:ext cx="6492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3"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4"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5"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6"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48157"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19548"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48159"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19550"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19552" name="Text Box 32"/>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19553" name="Text Box 33"/>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19554" name="Text Box 34"/>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19555" name="Text Box 35"/>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19556" name="Text Box 36"/>
          <p:cNvSpPr txBox="1">
            <a:spLocks noChangeArrowheads="1"/>
          </p:cNvSpPr>
          <p:nvPr/>
        </p:nvSpPr>
        <p:spPr bwMode="auto">
          <a:xfrm>
            <a:off x="3492500" y="4365625"/>
            <a:ext cx="2232025" cy="16795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Char char="-"/>
            </a:pPr>
            <a:r>
              <a:rPr lang="fr-BE" altLang="fr-FR" sz="1600">
                <a:solidFill>
                  <a:srgbClr val="000000"/>
                </a:solidFill>
              </a:rPr>
              <a:t> Encode manuel ou non </a:t>
            </a:r>
          </a:p>
          <a:p>
            <a:pPr eaLnBrk="1" hangingPunct="1">
              <a:spcBef>
                <a:spcPct val="0"/>
              </a:spcBef>
              <a:buFontTx/>
              <a:buChar char="-"/>
            </a:pPr>
            <a:r>
              <a:rPr lang="fr-BE" altLang="fr-FR" sz="1600">
                <a:solidFill>
                  <a:srgbClr val="000000"/>
                </a:solidFill>
              </a:rPr>
              <a:t> Analyses des justifications</a:t>
            </a:r>
          </a:p>
          <a:p>
            <a:pPr eaLnBrk="1" hangingPunct="1">
              <a:spcBef>
                <a:spcPct val="0"/>
              </a:spcBef>
              <a:buFontTx/>
              <a:buChar char="-"/>
            </a:pPr>
            <a:r>
              <a:rPr lang="fr-BE" altLang="fr-FR" sz="1600">
                <a:solidFill>
                  <a:srgbClr val="000000"/>
                </a:solidFill>
              </a:rPr>
              <a:t> Contrôle de qualité à              postériori, r.bis</a:t>
            </a:r>
          </a:p>
        </p:txBody>
      </p:sp>
    </p:spTree>
    <p:extLst>
      <p:ext uri="{BB962C8B-B14F-4D97-AF65-F5344CB8AC3E}">
        <p14:creationId xmlns:p14="http://schemas.microsoft.com/office/powerpoint/2010/main" val="3131462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9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5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16" name="Espace réservé du numéro de diapositive 5"/>
          <p:cNvSpPr>
            <a:spLocks noGrp="1"/>
          </p:cNvSpPr>
          <p:nvPr>
            <p:ph type="sldNum" sz="quarter" idx="10"/>
          </p:nvPr>
        </p:nvSpPr>
        <p:spPr/>
        <p:txBody>
          <a:bodyPr/>
          <a:lstStyle/>
          <a:p>
            <a:pPr>
              <a:defRPr/>
            </a:pPr>
            <a:fld id="{CADA7081-B452-4AE0-912F-84E3BC16B8BF}" type="slidenum">
              <a:rPr lang="fr-FR" altLang="fr-FR"/>
              <a:pPr>
                <a:defRPr/>
              </a:pPr>
              <a:t>225</a:t>
            </a:fld>
            <a:endParaRPr lang="fr-FR" altLang="fr-FR"/>
          </a:p>
        </p:txBody>
      </p:sp>
      <p:sp>
        <p:nvSpPr>
          <p:cNvPr id="438308" name="Rectangle 36"/>
          <p:cNvSpPr>
            <a:spLocks noGrp="1" noChangeArrowheads="1"/>
          </p:cNvSpPr>
          <p:nvPr>
            <p:ph type="body" idx="1"/>
          </p:nvPr>
        </p:nvSpPr>
        <p:spPr>
          <a:xfrm>
            <a:off x="395288" y="1196975"/>
            <a:ext cx="8569325" cy="2952750"/>
          </a:xfrm>
        </p:spPr>
        <p:txBody>
          <a:bodyPr/>
          <a:lstStyle/>
          <a:p>
            <a:pPr marL="495300" indent="-495300" eaLnBrk="1" hangingPunct="1">
              <a:lnSpc>
                <a:spcPct val="130000"/>
              </a:lnSpc>
              <a:buFontTx/>
              <a:buChar char="•"/>
            </a:pPr>
            <a:r>
              <a:rPr lang="fr-FR" altLang="fr-FR" sz="2000" smtClean="0"/>
              <a:t>Affichage des réponses correctes et des justificatifs dès la fin de l’examen</a:t>
            </a:r>
          </a:p>
          <a:p>
            <a:pPr marL="495300" indent="-495300" eaLnBrk="1" hangingPunct="1">
              <a:lnSpc>
                <a:spcPct val="130000"/>
              </a:lnSpc>
              <a:buFontTx/>
              <a:buChar char="•"/>
            </a:pPr>
            <a:r>
              <a:rPr lang="fr-FR" altLang="fr-FR" sz="2000" smtClean="0"/>
              <a:t>Correction informatique des formuloms</a:t>
            </a:r>
          </a:p>
          <a:p>
            <a:pPr marL="495300" indent="-495300" eaLnBrk="1" hangingPunct="1">
              <a:lnSpc>
                <a:spcPct val="130000"/>
              </a:lnSpc>
              <a:buFontTx/>
              <a:buChar char="•"/>
            </a:pPr>
            <a:r>
              <a:rPr lang="fr-FR" altLang="fr-FR" sz="2000" smtClean="0"/>
              <a:t>Lecture des feuilles de justificatifs et discussion éventuelle</a:t>
            </a:r>
          </a:p>
          <a:p>
            <a:pPr marL="495300" indent="-495300" eaLnBrk="1" hangingPunct="1">
              <a:lnSpc>
                <a:spcPct val="130000"/>
              </a:lnSpc>
              <a:buFontTx/>
              <a:buChar char="•"/>
            </a:pPr>
            <a:r>
              <a:rPr lang="fr-FR" altLang="fr-FR" sz="2000" smtClean="0"/>
              <a:t>Analyse des r.bis (cohérence interne) et diagnostic de qualité des questions</a:t>
            </a:r>
          </a:p>
          <a:p>
            <a:pPr marL="495300" indent="-495300" eaLnBrk="1" hangingPunct="1">
              <a:lnSpc>
                <a:spcPct val="130000"/>
              </a:lnSpc>
              <a:buFontTx/>
              <a:buChar char="•"/>
            </a:pPr>
            <a:r>
              <a:rPr lang="fr-FR" altLang="fr-FR" sz="2000" smtClean="0"/>
              <a:t>Obtention possible d’analyses statistiques du groupe</a:t>
            </a:r>
          </a:p>
          <a:p>
            <a:pPr marL="495300" indent="-495300" eaLnBrk="1" hangingPunct="1">
              <a:lnSpc>
                <a:spcPct val="130000"/>
              </a:lnSpc>
              <a:buFontTx/>
              <a:buChar char="•"/>
            </a:pPr>
            <a:r>
              <a:rPr lang="fr-FR" altLang="fr-FR" sz="2000" smtClean="0"/>
              <a:t>Ajustement direct de la banque des questions (suppression, clonage…)</a:t>
            </a:r>
          </a:p>
          <a:p>
            <a:pPr marL="495300" indent="-495300" eaLnBrk="1" hangingPunct="1">
              <a:lnSpc>
                <a:spcPct val="130000"/>
              </a:lnSpc>
              <a:buFontTx/>
              <a:buChar char="•"/>
            </a:pPr>
            <a:endParaRPr lang="fr-FR" altLang="fr-FR" sz="2000" smtClean="0"/>
          </a:p>
          <a:p>
            <a:pPr marL="495300" indent="-495300" eaLnBrk="1" hangingPunct="1">
              <a:lnSpc>
                <a:spcPct val="90000"/>
              </a:lnSpc>
            </a:pPr>
            <a:endParaRPr lang="fr-BE" altLang="fr-FR" sz="2000" smtClean="0"/>
          </a:p>
        </p:txBody>
      </p:sp>
      <p:sp>
        <p:nvSpPr>
          <p:cNvPr id="4915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5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60"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1"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2"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3" name="Freeform 15"/>
          <p:cNvSpPr>
            <a:spLocks/>
          </p:cNvSpPr>
          <p:nvPr/>
        </p:nvSpPr>
        <p:spPr bwMode="auto">
          <a:xfrm>
            <a:off x="3419475" y="4365625"/>
            <a:ext cx="3529013" cy="1368425"/>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49164"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49165"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49166" name="Text Box 34"/>
          <p:cNvSpPr txBox="1">
            <a:spLocks noChangeArrowheads="1"/>
          </p:cNvSpPr>
          <p:nvPr/>
        </p:nvSpPr>
        <p:spPr bwMode="auto">
          <a:xfrm>
            <a:off x="3492500" y="4508500"/>
            <a:ext cx="3167063" cy="1130300"/>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p>
          <a:p>
            <a:pPr eaLnBrk="1" hangingPunct="1">
              <a:spcBef>
                <a:spcPct val="0"/>
              </a:spcBef>
              <a:buFontTx/>
              <a:buChar char="-"/>
            </a:pPr>
            <a:r>
              <a:rPr lang="fr-BE" altLang="fr-FR" sz="1600">
                <a:solidFill>
                  <a:srgbClr val="000000"/>
                </a:solidFill>
              </a:rPr>
              <a:t> Performances</a:t>
            </a:r>
          </a:p>
          <a:p>
            <a:pPr eaLnBrk="1" hangingPunct="1">
              <a:spcBef>
                <a:spcPct val="0"/>
              </a:spcBef>
              <a:buFontTx/>
              <a:buChar char="-"/>
            </a:pPr>
            <a:r>
              <a:rPr lang="fr-BE" altLang="fr-FR" sz="1600">
                <a:solidFill>
                  <a:srgbClr val="000000"/>
                </a:solidFill>
              </a:rPr>
              <a:t> Analyse des justifications</a:t>
            </a:r>
          </a:p>
          <a:p>
            <a:pPr eaLnBrk="1" hangingPunct="1">
              <a:spcBef>
                <a:spcPct val="0"/>
              </a:spcBef>
              <a:buFontTx/>
              <a:buChar char="-"/>
            </a:pPr>
            <a:r>
              <a:rPr lang="fr-BE" altLang="fr-FR" sz="1600">
                <a:solidFill>
                  <a:srgbClr val="000000"/>
                </a:solidFill>
              </a:rPr>
              <a:t> Contrôle de qualité à postériori, r.bis</a:t>
            </a:r>
          </a:p>
        </p:txBody>
      </p:sp>
      <p:sp>
        <p:nvSpPr>
          <p:cNvPr id="438309" name="Line 37"/>
          <p:cNvSpPr>
            <a:spLocks noChangeShapeType="1"/>
          </p:cNvSpPr>
          <p:nvPr/>
        </p:nvSpPr>
        <p:spPr bwMode="auto">
          <a:xfrm flipH="1" flipV="1">
            <a:off x="4356100" y="4005263"/>
            <a:ext cx="0" cy="360362"/>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438310" name="Rectangle 38"/>
          <p:cNvSpPr>
            <a:spLocks noChangeArrowheads="1"/>
          </p:cNvSpPr>
          <p:nvPr/>
        </p:nvSpPr>
        <p:spPr bwMode="auto">
          <a:xfrm>
            <a:off x="323850" y="1196975"/>
            <a:ext cx="8424863" cy="2808288"/>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400613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83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830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0" end="0"/>
                                            </p:txEl>
                                          </p:spTgt>
                                        </p:tgtEl>
                                        <p:attrNameLst>
                                          <p:attrName>ppt_c</p:attrName>
                                        </p:attrNameLst>
                                      </p:cBhvr>
                                      <p:to>
                                        <a:srgbClr val="0033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830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1" end="1"/>
                                            </p:txEl>
                                          </p:spTgt>
                                        </p:tgtEl>
                                        <p:attrNameLst>
                                          <p:attrName>ppt_c</p:attrName>
                                        </p:attrNameLst>
                                      </p:cBhvr>
                                      <p:to>
                                        <a:srgbClr val="003399"/>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830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2" end="2"/>
                                            </p:txEl>
                                          </p:spTgt>
                                        </p:tgtEl>
                                        <p:attrNameLst>
                                          <p:attrName>ppt_c</p:attrName>
                                        </p:attrNameLst>
                                      </p:cBhvr>
                                      <p:to>
                                        <a:srgbClr val="0033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830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3" end="3"/>
                                            </p:txEl>
                                          </p:spTgt>
                                        </p:tgtEl>
                                        <p:attrNameLst>
                                          <p:attrName>ppt_c</p:attrName>
                                        </p:attrNameLst>
                                      </p:cBhvr>
                                      <p:to>
                                        <a:srgbClr val="003399"/>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830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4" end="4"/>
                                            </p:txEl>
                                          </p:spTgt>
                                        </p:tgtEl>
                                        <p:attrNameLst>
                                          <p:attrName>ppt_c</p:attrName>
                                        </p:attrNameLst>
                                      </p:cBhvr>
                                      <p:to>
                                        <a:srgbClr val="003399"/>
                                      </p:to>
                                    </p:animClr>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830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38308">
                                            <p:txEl>
                                              <p:pRg st="5" end="5"/>
                                            </p:txEl>
                                          </p:spTgt>
                                        </p:tgtEl>
                                        <p:attrNameLst>
                                          <p:attrName>ppt_c</p:attrName>
                                        </p:attrNameLst>
                                      </p:cBhvr>
                                      <p:to>
                                        <a:srgbClr val="0033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08" grpId="0" build="p"/>
      <p:bldP spid="438309" grpId="0" animBg="1"/>
      <p:bldP spid="438310"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5"/>
          <p:cNvSpPr>
            <a:spLocks noGrp="1"/>
          </p:cNvSpPr>
          <p:nvPr>
            <p:ph type="sldNum" sz="quarter" idx="10"/>
          </p:nvPr>
        </p:nvSpPr>
        <p:spPr/>
        <p:txBody>
          <a:bodyPr/>
          <a:lstStyle/>
          <a:p>
            <a:pPr>
              <a:defRPr/>
            </a:pPr>
            <a:fld id="{CDB91428-8EED-405D-B0DC-7ABE1814B83B}" type="slidenum">
              <a:rPr lang="fr-FR" altLang="fr-FR"/>
              <a:pPr>
                <a:defRPr/>
              </a:pPr>
              <a:t>226</a:t>
            </a:fld>
            <a:endParaRPr lang="fr-FR" altLang="fr-FR"/>
          </a:p>
        </p:txBody>
      </p:sp>
      <p:sp>
        <p:nvSpPr>
          <p:cNvPr id="56324" name="Rectangle 2"/>
          <p:cNvSpPr>
            <a:spLocks noGrp="1" noChangeArrowheads="1"/>
          </p:cNvSpPr>
          <p:nvPr>
            <p:ph type="title"/>
          </p:nvPr>
        </p:nvSpPr>
        <p:spPr>
          <a:xfrm>
            <a:off x="395288" y="333375"/>
            <a:ext cx="7921625" cy="719138"/>
          </a:xfrm>
          <a:solidFill>
            <a:schemeClr val="accent2">
              <a:lumMod val="20000"/>
              <a:lumOff val="80000"/>
            </a:schemeClr>
          </a:solidFill>
          <a:ln>
            <a:solidFill>
              <a:schemeClr val="tx1"/>
            </a:solidFill>
            <a:miter lim="800000"/>
            <a:headEnd/>
            <a:tailEnd/>
          </a:ln>
        </p:spPr>
        <p:txBody>
          <a:bodyPr/>
          <a:lstStyle/>
          <a:p>
            <a:pPr eaLnBrk="1" hangingPunct="1">
              <a:defRPr/>
            </a:pPr>
            <a:r>
              <a:rPr lang="fr-BE" altLang="fr-FR" sz="3200" dirty="0" smtClean="0">
                <a:latin typeface="Arial Narrow" panose="020B0606020202030204" pitchFamily="34" charset="0"/>
              </a:rPr>
              <a:t>La corrélation </a:t>
            </a:r>
            <a:r>
              <a:rPr lang="fr-BE" altLang="fr-FR" sz="3200" dirty="0" err="1" smtClean="0">
                <a:latin typeface="Arial Narrow" panose="020B0606020202030204" pitchFamily="34" charset="0"/>
              </a:rPr>
              <a:t>bisériale</a:t>
            </a:r>
            <a:r>
              <a:rPr lang="fr-BE" altLang="fr-FR" sz="3200" dirty="0" smtClean="0">
                <a:latin typeface="Arial Narrow" panose="020B0606020202030204" pitchFamily="34" charset="0"/>
              </a:rPr>
              <a:t> (</a:t>
            </a:r>
            <a:r>
              <a:rPr lang="fr-BE" altLang="fr-FR" sz="3200" dirty="0" err="1" smtClean="0">
                <a:latin typeface="Arial Narrow" panose="020B0606020202030204" pitchFamily="34" charset="0"/>
              </a:rPr>
              <a:t>r.bis</a:t>
            </a:r>
            <a:r>
              <a:rPr lang="fr-BE" altLang="fr-FR" sz="3200" dirty="0" smtClean="0">
                <a:latin typeface="Arial Narrow" panose="020B0606020202030204" pitchFamily="34" charset="0"/>
              </a:rPr>
              <a:t> ou </a:t>
            </a:r>
            <a:r>
              <a:rPr lang="fr-BE" altLang="fr-FR" sz="3200" dirty="0" err="1" smtClean="0">
                <a:latin typeface="Arial Narrow" panose="020B0606020202030204" pitchFamily="34" charset="0"/>
              </a:rPr>
              <a:t>rpbis</a:t>
            </a:r>
            <a:r>
              <a:rPr lang="fr-BE" altLang="fr-FR" sz="3200" dirty="0" smtClean="0">
                <a:latin typeface="Arial Narrow" panose="020B0606020202030204" pitchFamily="34" charset="0"/>
              </a:rPr>
              <a:t>)</a:t>
            </a:r>
          </a:p>
        </p:txBody>
      </p:sp>
      <p:sp>
        <p:nvSpPr>
          <p:cNvPr id="50181" name="Rectangle 3"/>
          <p:cNvSpPr>
            <a:spLocks noGrp="1" noChangeArrowheads="1"/>
          </p:cNvSpPr>
          <p:nvPr>
            <p:ph type="body" idx="1"/>
          </p:nvPr>
        </p:nvSpPr>
        <p:spPr/>
        <p:txBody>
          <a:bodyPr/>
          <a:lstStyle/>
          <a:p>
            <a:pPr eaLnBrk="1" hangingPunct="1"/>
            <a:r>
              <a:rPr lang="fr-BE" altLang="fr-FR" sz="2800" dirty="0" smtClean="0">
                <a:latin typeface="Arial Narrow" panose="020B0606020202030204" pitchFamily="34" charset="0"/>
              </a:rPr>
              <a:t>Elle permet de comparer une série d’étudiants qui ont choisi un type de réponse (correcte par exemple) à une autre série d’étudiants qui ont choisi une autre réponse (fausse par exemple).</a:t>
            </a:r>
          </a:p>
          <a:p>
            <a:pPr eaLnBrk="1" hangingPunct="1"/>
            <a:r>
              <a:rPr lang="fr-BE" altLang="fr-FR" sz="2800" dirty="0" smtClean="0">
                <a:latin typeface="Arial Narrow" panose="020B0606020202030204" pitchFamily="34" charset="0"/>
              </a:rPr>
              <a:t>Un </a:t>
            </a:r>
            <a:r>
              <a:rPr lang="fr-BE" altLang="fr-FR" sz="2800" dirty="0" err="1" smtClean="0">
                <a:latin typeface="Arial Narrow" panose="020B0606020202030204" pitchFamily="34" charset="0"/>
              </a:rPr>
              <a:t>r.bis</a:t>
            </a:r>
            <a:r>
              <a:rPr lang="fr-BE" altLang="fr-FR" sz="2800" dirty="0" smtClean="0">
                <a:latin typeface="Arial Narrow" panose="020B0606020202030204" pitchFamily="34" charset="0"/>
              </a:rPr>
              <a:t> positif d’une QCM traduit le fait que ce sont les meilleurs étudiants qui ont choisi la réponse </a:t>
            </a:r>
          </a:p>
        </p:txBody>
      </p:sp>
    </p:spTree>
    <p:extLst>
      <p:ext uri="{BB962C8B-B14F-4D97-AF65-F5344CB8AC3E}">
        <p14:creationId xmlns:p14="http://schemas.microsoft.com/office/powerpoint/2010/main" val="175459260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0703B17E-0453-4046-BCF4-F66941703627}" type="slidenum">
              <a:rPr lang="fr-FR" altLang="fr-FR"/>
              <a:pPr>
                <a:defRPr/>
              </a:pPr>
              <a:t>227</a:t>
            </a:fld>
            <a:endParaRPr lang="fr-FR" altLang="fr-FR"/>
          </a:p>
        </p:txBody>
      </p:sp>
      <p:sp>
        <p:nvSpPr>
          <p:cNvPr id="51205"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51206"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51207"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20550"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51209"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51210"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11"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12"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3"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51214"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5"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6"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7" name="Freeform 15"/>
          <p:cNvSpPr>
            <a:spLocks/>
          </p:cNvSpPr>
          <p:nvPr/>
        </p:nvSpPr>
        <p:spPr bwMode="auto">
          <a:xfrm>
            <a:off x="3419475" y="4652963"/>
            <a:ext cx="20161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339933">
              <a:alpha val="54901"/>
            </a:srgbClr>
          </a:solidFill>
          <a:ln w="12700">
            <a:solidFill>
              <a:srgbClr val="000000"/>
            </a:solidFill>
            <a:prstDash val="solid"/>
            <a:round/>
            <a:headEnd/>
            <a:tailEnd/>
          </a:ln>
        </p:spPr>
        <p:txBody>
          <a:bodyPr/>
          <a:lstStyle/>
          <a:p>
            <a:endParaRPr lang="fr-BE"/>
          </a:p>
        </p:txBody>
      </p:sp>
      <p:sp>
        <p:nvSpPr>
          <p:cNvPr id="51218"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1219"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1220"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CC0000">
              <a:alpha val="65097"/>
            </a:srgbClr>
          </a:solidFill>
          <a:ln w="12700">
            <a:solidFill>
              <a:srgbClr val="000000"/>
            </a:solidFill>
            <a:prstDash val="solid"/>
            <a:round/>
            <a:headEnd/>
            <a:tailEnd/>
          </a:ln>
        </p:spPr>
        <p:txBody>
          <a:bodyPr/>
          <a:lstStyle/>
          <a:p>
            <a:endParaRPr lang="fr-BE"/>
          </a:p>
        </p:txBody>
      </p:sp>
      <p:sp>
        <p:nvSpPr>
          <p:cNvPr id="51221"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006600">
              <a:alpha val="74117"/>
            </a:srgbClr>
          </a:solidFill>
          <a:ln w="12700">
            <a:solidFill>
              <a:srgbClr val="000000"/>
            </a:solidFill>
            <a:prstDash val="solid"/>
            <a:round/>
            <a:headEnd/>
            <a:tailEnd/>
          </a:ln>
        </p:spPr>
        <p:txBody>
          <a:bodyPr/>
          <a:lstStyle/>
          <a:p>
            <a:endParaRPr lang="fr-BE"/>
          </a:p>
        </p:txBody>
      </p:sp>
      <p:sp>
        <p:nvSpPr>
          <p:cNvPr id="51222"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3"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4" name="Freeform 22"/>
          <p:cNvSpPr>
            <a:spLocks/>
          </p:cNvSpPr>
          <p:nvPr/>
        </p:nvSpPr>
        <p:spPr bwMode="auto">
          <a:xfrm>
            <a:off x="5435600" y="4868863"/>
            <a:ext cx="10810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5"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6"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7"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8"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1229"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20572"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51231"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20574"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20575" name="Text Box 31"/>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20576" name="Text Box 32"/>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20577" name="Text Box 33"/>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20578" name="Text Box 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20579" name="Text Box 35"/>
          <p:cNvSpPr txBox="1">
            <a:spLocks noChangeArrowheads="1"/>
          </p:cNvSpPr>
          <p:nvPr/>
        </p:nvSpPr>
        <p:spPr bwMode="auto">
          <a:xfrm>
            <a:off x="3492500" y="4868863"/>
            <a:ext cx="1943100" cy="7016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endParaRPr lang="fr-BE" altLang="fr-FR" sz="1600">
              <a:solidFill>
                <a:srgbClr val="000000"/>
              </a:solidFill>
            </a:endParaRPr>
          </a:p>
        </p:txBody>
      </p:sp>
    </p:spTree>
    <p:extLst>
      <p:ext uri="{BB962C8B-B14F-4D97-AF65-F5344CB8AC3E}">
        <p14:creationId xmlns:p14="http://schemas.microsoft.com/office/powerpoint/2010/main" val="95072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75"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16" name="Espace réservé du numéro de diapositive 5"/>
          <p:cNvSpPr>
            <a:spLocks noGrp="1"/>
          </p:cNvSpPr>
          <p:nvPr>
            <p:ph type="sldNum" sz="quarter" idx="10"/>
          </p:nvPr>
        </p:nvSpPr>
        <p:spPr/>
        <p:txBody>
          <a:bodyPr/>
          <a:lstStyle/>
          <a:p>
            <a:pPr>
              <a:defRPr/>
            </a:pPr>
            <a:fld id="{10DA4D10-8CA0-40C6-B2BB-823742393C72}" type="slidenum">
              <a:rPr lang="fr-FR" altLang="fr-FR"/>
              <a:pPr>
                <a:defRPr/>
              </a:pPr>
              <a:t>228</a:t>
            </a:fld>
            <a:endParaRPr lang="fr-FR" altLang="fr-FR"/>
          </a:p>
        </p:txBody>
      </p:sp>
      <p:sp>
        <p:nvSpPr>
          <p:cNvPr id="58372" name="Rectangle 2"/>
          <p:cNvSpPr>
            <a:spLocks noGrp="1" noChangeArrowheads="1"/>
          </p:cNvSpPr>
          <p:nvPr>
            <p:ph type="title"/>
          </p:nvPr>
        </p:nvSpPr>
        <p:spPr>
          <a:xfrm>
            <a:off x="395288" y="333375"/>
            <a:ext cx="7921625" cy="719138"/>
          </a:xfrm>
          <a:ln>
            <a:miter lim="800000"/>
            <a:headEnd/>
            <a:tailEnd/>
          </a:ln>
        </p:spPr>
        <p:txBody>
          <a:bodyPr/>
          <a:lstStyle/>
          <a:p>
            <a:pPr eaLnBrk="1" hangingPunct="1">
              <a:defRPr/>
            </a:pPr>
            <a:r>
              <a:rPr lang="fr-BE" altLang="fr-FR" sz="2800" smtClean="0"/>
              <a:t>Le cycle de qualité d’une évaluation</a:t>
            </a:r>
          </a:p>
        </p:txBody>
      </p:sp>
      <p:sp>
        <p:nvSpPr>
          <p:cNvPr id="602115" name="Rectangle 3"/>
          <p:cNvSpPr>
            <a:spLocks noGrp="1" noChangeArrowheads="1"/>
          </p:cNvSpPr>
          <p:nvPr>
            <p:ph type="body" idx="1"/>
          </p:nvPr>
        </p:nvSpPr>
        <p:spPr>
          <a:xfrm>
            <a:off x="395288" y="2924175"/>
            <a:ext cx="8569325" cy="2952750"/>
          </a:xfrm>
        </p:spPr>
        <p:txBody>
          <a:bodyPr/>
          <a:lstStyle/>
          <a:p>
            <a:pPr marL="495300" indent="-495300" eaLnBrk="1" hangingPunct="1">
              <a:lnSpc>
                <a:spcPct val="130000"/>
              </a:lnSpc>
              <a:buFontTx/>
              <a:buChar char="•"/>
            </a:pPr>
            <a:r>
              <a:rPr lang="fr-FR" altLang="fr-FR" sz="2800" dirty="0" smtClean="0">
                <a:latin typeface="Arial Narrow" pitchFamily="34" charset="0"/>
              </a:rPr>
              <a:t>Mises à disposition des évalués (papier ou en ligne) de rétro-informations pour leur permettre d’évaluer leurs forces et faiblesses</a:t>
            </a:r>
          </a:p>
          <a:p>
            <a:pPr marL="914400" lvl="1" indent="-457200" eaLnBrk="1" hangingPunct="1">
              <a:lnSpc>
                <a:spcPct val="130000"/>
              </a:lnSpc>
              <a:buFontTx/>
              <a:buChar char="•"/>
            </a:pPr>
            <a:r>
              <a:rPr lang="fr-FR" altLang="fr-FR" dirty="0" err="1" smtClean="0">
                <a:latin typeface="Arial Narrow" pitchFamily="34" charset="0"/>
              </a:rPr>
              <a:t>Feed-backs</a:t>
            </a:r>
            <a:r>
              <a:rPr lang="fr-FR" altLang="fr-FR" dirty="0" smtClean="0">
                <a:latin typeface="Arial Narrow" pitchFamily="34" charset="0"/>
              </a:rPr>
              <a:t> aux questions</a:t>
            </a:r>
          </a:p>
          <a:p>
            <a:pPr marL="914400" lvl="1" indent="-457200" eaLnBrk="1" hangingPunct="1">
              <a:lnSpc>
                <a:spcPct val="130000"/>
              </a:lnSpc>
              <a:buFontTx/>
              <a:buChar char="•"/>
            </a:pPr>
            <a:r>
              <a:rPr lang="fr-FR" altLang="fr-FR" dirty="0" err="1" smtClean="0">
                <a:latin typeface="Arial Narrow" pitchFamily="34" charset="0"/>
              </a:rPr>
              <a:t>Feed-backs</a:t>
            </a:r>
            <a:r>
              <a:rPr lang="fr-FR" altLang="fr-FR" dirty="0" smtClean="0">
                <a:latin typeface="Arial Narrow" pitchFamily="34" charset="0"/>
              </a:rPr>
              <a:t> en fonction des catégories de performances </a:t>
            </a:r>
          </a:p>
          <a:p>
            <a:pPr marL="495300" indent="-495300" eaLnBrk="1" hangingPunct="1">
              <a:lnSpc>
                <a:spcPct val="130000"/>
              </a:lnSpc>
              <a:buFontTx/>
              <a:buChar char="•"/>
            </a:pPr>
            <a:endParaRPr lang="fr-FR" altLang="fr-FR" dirty="0" smtClean="0"/>
          </a:p>
          <a:p>
            <a:pPr marL="495300" indent="-495300" eaLnBrk="1" hangingPunct="1"/>
            <a:endParaRPr lang="fr-BE" altLang="fr-FR" dirty="0" smtClean="0"/>
          </a:p>
        </p:txBody>
      </p:sp>
      <p:sp>
        <p:nvSpPr>
          <p:cNvPr id="52230" name="Rectangle 4"/>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1" name="Rectangle 5"/>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2" name="Rectangle 6"/>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3" name="Rectangle 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4" name="Rectangle 8"/>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5" name="Freeform 9"/>
          <p:cNvSpPr>
            <a:spLocks/>
          </p:cNvSpPr>
          <p:nvPr/>
        </p:nvSpPr>
        <p:spPr bwMode="auto">
          <a:xfrm>
            <a:off x="611188" y="1052513"/>
            <a:ext cx="1800225" cy="5762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a:p>
        </p:txBody>
      </p:sp>
      <p:sp>
        <p:nvSpPr>
          <p:cNvPr id="52236" name="Rectangle 1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2237" name="Rectangle 11"/>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2238" name="Text Box 12"/>
          <p:cNvSpPr txBox="1">
            <a:spLocks noChangeArrowheads="1"/>
          </p:cNvSpPr>
          <p:nvPr/>
        </p:nvSpPr>
        <p:spPr bwMode="auto">
          <a:xfrm>
            <a:off x="755650" y="1125538"/>
            <a:ext cx="1871663" cy="3968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Feedbacks</a:t>
            </a:r>
            <a:endParaRPr lang="fr-BE" altLang="fr-FR" sz="1600">
              <a:solidFill>
                <a:srgbClr val="000000"/>
              </a:solidFill>
            </a:endParaRPr>
          </a:p>
        </p:txBody>
      </p:sp>
      <p:sp>
        <p:nvSpPr>
          <p:cNvPr id="602125" name="Line 13"/>
          <p:cNvSpPr>
            <a:spLocks noChangeShapeType="1"/>
          </p:cNvSpPr>
          <p:nvPr/>
        </p:nvSpPr>
        <p:spPr bwMode="auto">
          <a:xfrm flipH="1">
            <a:off x="1403350" y="1628775"/>
            <a:ext cx="0" cy="12954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02126" name="Rectangle 14"/>
          <p:cNvSpPr>
            <a:spLocks noChangeArrowheads="1"/>
          </p:cNvSpPr>
          <p:nvPr/>
        </p:nvSpPr>
        <p:spPr bwMode="auto">
          <a:xfrm>
            <a:off x="323850" y="2997200"/>
            <a:ext cx="8424863" cy="3312120"/>
          </a:xfrm>
          <a:prstGeom prst="rect">
            <a:avLst/>
          </a:prstGeom>
          <a:noFill/>
          <a:ln w="28575">
            <a:solidFill>
              <a:srgbClr val="00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Tree>
    <p:extLst>
      <p:ext uri="{BB962C8B-B14F-4D97-AF65-F5344CB8AC3E}">
        <p14:creationId xmlns:p14="http://schemas.microsoft.com/office/powerpoint/2010/main" val="3577576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2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21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21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0" end="0"/>
                                            </p:txEl>
                                          </p:spTgt>
                                        </p:tgtEl>
                                        <p:attrNameLst>
                                          <p:attrName>ppt_c</p:attrName>
                                        </p:attrNameLst>
                                      </p:cBhvr>
                                      <p:to>
                                        <a:srgbClr val="003399"/>
                                      </p:to>
                                    </p:animClr>
                                  </p:subTnLst>
                                </p:cTn>
                              </p:par>
                              <p:par>
                                <p:cTn id="13" presetID="1" presetClass="entr" presetSubtype="0" fill="hold" grpId="0" nodeType="withEffect">
                                  <p:stCondLst>
                                    <p:cond delay="0"/>
                                  </p:stCondLst>
                                  <p:childTnLst>
                                    <p:set>
                                      <p:cBhvr>
                                        <p:cTn id="14" dur="1" fill="hold">
                                          <p:stCondLst>
                                            <p:cond delay="0"/>
                                          </p:stCondLst>
                                        </p:cTn>
                                        <p:tgtEl>
                                          <p:spTgt spid="6021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1" end="1"/>
                                            </p:txEl>
                                          </p:spTgt>
                                        </p:tgtEl>
                                        <p:attrNameLst>
                                          <p:attrName>ppt_c</p:attrName>
                                        </p:attrNameLst>
                                      </p:cBhvr>
                                      <p:to>
                                        <a:srgbClr val="003399"/>
                                      </p:to>
                                    </p:animClr>
                                  </p:subTnLst>
                                </p:cTn>
                              </p:par>
                              <p:par>
                                <p:cTn id="15" presetID="1" presetClass="entr" presetSubtype="0" fill="hold" grpId="0" nodeType="withEffect">
                                  <p:stCondLst>
                                    <p:cond delay="0"/>
                                  </p:stCondLst>
                                  <p:childTnLst>
                                    <p:set>
                                      <p:cBhvr>
                                        <p:cTn id="16" dur="1" fill="hold">
                                          <p:stCondLst>
                                            <p:cond delay="0"/>
                                          </p:stCondLst>
                                        </p:cTn>
                                        <p:tgtEl>
                                          <p:spTgt spid="6021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02115">
                                            <p:txEl>
                                              <p:pRg st="2" end="2"/>
                                            </p:txEl>
                                          </p:spTgt>
                                        </p:tgtEl>
                                        <p:attrNameLst>
                                          <p:attrName>ppt_c</p:attrName>
                                        </p:attrNameLst>
                                      </p:cBhvr>
                                      <p:to>
                                        <a:srgbClr val="0033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p:bldP spid="602125" grpId="0" animBg="1"/>
      <p:bldP spid="60212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p:cNvSpPr>
            <a:spLocks noGrp="1"/>
          </p:cNvSpPr>
          <p:nvPr>
            <p:ph type="ftr" sz="quarter" idx="4294967295"/>
          </p:nvPr>
        </p:nvSpPr>
        <p:spPr/>
        <p:txBody>
          <a:bodyPr/>
          <a:lstStyle/>
          <a:p>
            <a:pPr>
              <a:defRPr/>
            </a:pPr>
            <a:r>
              <a:rPr lang="en-US" altLang="fr-FR"/>
              <a:t>Prof. Ch. Hanzen – QCM – Cycle de qualité d’un test</a:t>
            </a:r>
            <a:r>
              <a:rPr lang="en-US" altLang="fr-FR" sz="1400"/>
              <a:t> </a:t>
            </a:r>
          </a:p>
        </p:txBody>
      </p:sp>
      <p:sp>
        <p:nvSpPr>
          <p:cNvPr id="37" name="Espace réservé du numéro de diapositive 5"/>
          <p:cNvSpPr>
            <a:spLocks noGrp="1"/>
          </p:cNvSpPr>
          <p:nvPr>
            <p:ph type="sldNum" sz="quarter" idx="10"/>
          </p:nvPr>
        </p:nvSpPr>
        <p:spPr/>
        <p:txBody>
          <a:bodyPr/>
          <a:lstStyle/>
          <a:p>
            <a:pPr>
              <a:defRPr/>
            </a:pPr>
            <a:fld id="{621DF122-7644-4EFC-9E85-A63F613B06E8}" type="slidenum">
              <a:rPr lang="fr-FR" altLang="fr-FR"/>
              <a:pPr>
                <a:defRPr/>
              </a:pPr>
              <a:t>229</a:t>
            </a:fld>
            <a:endParaRPr lang="fr-FR" altLang="fr-FR"/>
          </a:p>
        </p:txBody>
      </p:sp>
      <p:sp>
        <p:nvSpPr>
          <p:cNvPr id="53253" name="Freeform 3"/>
          <p:cNvSpPr>
            <a:spLocks/>
          </p:cNvSpPr>
          <p:nvPr/>
        </p:nvSpPr>
        <p:spPr bwMode="auto">
          <a:xfrm>
            <a:off x="6588125" y="3213100"/>
            <a:ext cx="1871663" cy="792163"/>
          </a:xfrm>
          <a:custGeom>
            <a:avLst/>
            <a:gdLst>
              <a:gd name="T0" fmla="*/ 2147483647 w 698"/>
              <a:gd name="T1" fmla="*/ 0 h 204"/>
              <a:gd name="T2" fmla="*/ 0 w 698"/>
              <a:gd name="T3" fmla="*/ 2147483647 h 204"/>
              <a:gd name="T4" fmla="*/ 0 w 698"/>
              <a:gd name="T5" fmla="*/ 2147483647 h 204"/>
              <a:gd name="T6" fmla="*/ 2147483647 w 698"/>
              <a:gd name="T7" fmla="*/ 2147483647 h 204"/>
              <a:gd name="T8" fmla="*/ 2147483647 w 698"/>
              <a:gd name="T9" fmla="*/ 2147483647 h 204"/>
              <a:gd name="T10" fmla="*/ 2147483647 w 698"/>
              <a:gd name="T11" fmla="*/ 2147483647 h 204"/>
              <a:gd name="T12" fmla="*/ 2147483647 w 698"/>
              <a:gd name="T13" fmla="*/ 2147483647 h 204"/>
              <a:gd name="T14" fmla="*/ 2147483647 w 698"/>
              <a:gd name="T15" fmla="*/ 0 h 204"/>
              <a:gd name="T16" fmla="*/ 2147483647 w 698"/>
              <a:gd name="T17" fmla="*/ 0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204">
                <a:moveTo>
                  <a:pt x="34" y="0"/>
                </a:moveTo>
                <a:cubicBezTo>
                  <a:pt x="15" y="0"/>
                  <a:pt x="0" y="16"/>
                  <a:pt x="0" y="34"/>
                </a:cubicBezTo>
                <a:lnTo>
                  <a:pt x="0" y="170"/>
                </a:lnTo>
                <a:cubicBezTo>
                  <a:pt x="0" y="189"/>
                  <a:pt x="15" y="204"/>
                  <a:pt x="34" y="204"/>
                </a:cubicBezTo>
                <a:lnTo>
                  <a:pt x="664" y="204"/>
                </a:lnTo>
                <a:cubicBezTo>
                  <a:pt x="683" y="204"/>
                  <a:pt x="698" y="189"/>
                  <a:pt x="698" y="170"/>
                </a:cubicBezTo>
                <a:lnTo>
                  <a:pt x="698" y="34"/>
                </a:lnTo>
                <a:cubicBezTo>
                  <a:pt x="698" y="16"/>
                  <a:pt x="683" y="0"/>
                  <a:pt x="664" y="0"/>
                </a:cubicBezTo>
                <a:lnTo>
                  <a:pt x="34" y="0"/>
                </a:lnTo>
                <a:close/>
              </a:path>
            </a:pathLst>
          </a:custGeom>
          <a:solidFill>
            <a:srgbClr val="339933">
              <a:alpha val="34901"/>
            </a:srgbClr>
          </a:solidFill>
          <a:ln w="12700">
            <a:solidFill>
              <a:srgbClr val="000000"/>
            </a:solidFill>
            <a:prstDash val="solid"/>
            <a:round/>
            <a:headEnd/>
            <a:tailEnd/>
          </a:ln>
        </p:spPr>
        <p:txBody>
          <a:bodyPr/>
          <a:lstStyle/>
          <a:p>
            <a:endParaRPr lang="fr-BE"/>
          </a:p>
        </p:txBody>
      </p:sp>
      <p:sp>
        <p:nvSpPr>
          <p:cNvPr id="53254" name="Rectangle 4"/>
          <p:cNvSpPr>
            <a:spLocks noChangeArrowheads="1"/>
          </p:cNvSpPr>
          <p:nvPr/>
        </p:nvSpPr>
        <p:spPr bwMode="auto">
          <a:xfrm>
            <a:off x="6035675" y="37052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b="1">
                <a:solidFill>
                  <a:srgbClr val="000000"/>
                </a:solidFill>
              </a:rPr>
              <a:t> </a:t>
            </a:r>
            <a:endParaRPr lang="fr-BE" altLang="fr-FR" sz="1400">
              <a:solidFill>
                <a:schemeClr val="tx1"/>
              </a:solidFill>
            </a:endParaRPr>
          </a:p>
        </p:txBody>
      </p:sp>
      <p:sp>
        <p:nvSpPr>
          <p:cNvPr id="53255" name="Freeform 5"/>
          <p:cNvSpPr>
            <a:spLocks/>
          </p:cNvSpPr>
          <p:nvPr/>
        </p:nvSpPr>
        <p:spPr bwMode="auto">
          <a:xfrm>
            <a:off x="250825" y="1412875"/>
            <a:ext cx="2592388" cy="863600"/>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2" y="0"/>
                  <a:pt x="0" y="52"/>
                  <a:pt x="0" y="117"/>
                </a:cubicBezTo>
                <a:lnTo>
                  <a:pt x="0" y="652"/>
                </a:lnTo>
                <a:cubicBezTo>
                  <a:pt x="0" y="716"/>
                  <a:pt x="52" y="768"/>
                  <a:pt x="117" y="768"/>
                </a:cubicBezTo>
                <a:lnTo>
                  <a:pt x="582" y="768"/>
                </a:lnTo>
                <a:cubicBezTo>
                  <a:pt x="646" y="768"/>
                  <a:pt x="698" y="716"/>
                  <a:pt x="698" y="652"/>
                </a:cubicBezTo>
                <a:lnTo>
                  <a:pt x="698" y="117"/>
                </a:lnTo>
                <a:cubicBezTo>
                  <a:pt x="698" y="52"/>
                  <a:pt x="646" y="0"/>
                  <a:pt x="582" y="0"/>
                </a:cubicBezTo>
                <a:lnTo>
                  <a:pt x="117" y="0"/>
                </a:lnTo>
                <a:close/>
              </a:path>
            </a:pathLst>
          </a:custGeom>
          <a:solidFill>
            <a:srgbClr val="006600">
              <a:alpha val="5882"/>
            </a:srgbClr>
          </a:solidFill>
          <a:ln w="12700">
            <a:solidFill>
              <a:srgbClr val="000000"/>
            </a:solidFill>
            <a:prstDash val="solid"/>
            <a:round/>
            <a:headEnd/>
            <a:tailEnd/>
          </a:ln>
        </p:spPr>
        <p:txBody>
          <a:bodyPr/>
          <a:lstStyle/>
          <a:p>
            <a:endParaRPr lang="fr-BE"/>
          </a:p>
        </p:txBody>
      </p:sp>
      <p:sp>
        <p:nvSpPr>
          <p:cNvPr id="621574" name="Rectangle 6"/>
          <p:cNvSpPr>
            <a:spLocks noChangeArrowheads="1"/>
          </p:cNvSpPr>
          <p:nvPr/>
        </p:nvSpPr>
        <p:spPr bwMode="auto">
          <a:xfrm>
            <a:off x="539750" y="1484313"/>
            <a:ext cx="1814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457200" indent="-457200" eaLnBrk="0" hangingPunct="0">
              <a:spcBef>
                <a:spcPct val="20000"/>
              </a:spcBef>
              <a:buFont typeface="Arial Narrow" pitchFamily="34" charset="0"/>
              <a:buChar char="●"/>
              <a:defRPr sz="2600">
                <a:solidFill>
                  <a:srgbClr val="CC3300"/>
                </a:solidFill>
                <a:latin typeface="Arial Narrow" pitchFamily="34" charset="0"/>
              </a:defRPr>
            </a:lvl1pPr>
            <a:lvl2pPr marL="914400" indent="-457200" eaLnBrk="0" hangingPunct="0">
              <a:spcBef>
                <a:spcPct val="20000"/>
              </a:spcBef>
              <a:buFont typeface="Wingdings" pitchFamily="2" charset="2"/>
              <a:buChar char="§"/>
              <a:defRPr sz="2400">
                <a:solidFill>
                  <a:srgbClr val="CC3300"/>
                </a:solidFill>
                <a:latin typeface="Arial Narrow" pitchFamily="34" charset="0"/>
              </a:defRPr>
            </a:lvl2pPr>
            <a:lvl3pPr marL="1371600" indent="-457200" eaLnBrk="0" hangingPunct="0">
              <a:spcBef>
                <a:spcPct val="20000"/>
              </a:spcBef>
              <a:buChar char="•"/>
              <a:defRPr sz="2000">
                <a:solidFill>
                  <a:srgbClr val="CC3300"/>
                </a:solidFill>
                <a:latin typeface="Arial Narrow" pitchFamily="34" charset="0"/>
              </a:defRPr>
            </a:lvl3pPr>
            <a:lvl4pPr marL="1828800" indent="-457200" eaLnBrk="0" hangingPunct="0">
              <a:spcBef>
                <a:spcPct val="20000"/>
              </a:spcBef>
              <a:buChar char="–"/>
              <a:defRPr sz="2000">
                <a:solidFill>
                  <a:srgbClr val="336600"/>
                </a:solidFill>
                <a:latin typeface="Arial Narrow" pitchFamily="34" charset="0"/>
              </a:defRPr>
            </a:lvl4pPr>
            <a:lvl5pPr marL="2286000" indent="-457200" eaLnBrk="0" hangingPunct="0">
              <a:spcBef>
                <a:spcPct val="20000"/>
              </a:spcBef>
              <a:buChar char="»"/>
              <a:defRPr sz="2000">
                <a:solidFill>
                  <a:srgbClr val="336600"/>
                </a:solidFill>
                <a:latin typeface="Arial Narrow" pitchFamily="34" charset="0"/>
              </a:defRPr>
            </a:lvl5pPr>
            <a:lvl6pPr marL="2743200" indent="-457200" eaLnBrk="0" fontAlgn="base" hangingPunct="0">
              <a:spcBef>
                <a:spcPct val="20000"/>
              </a:spcBef>
              <a:spcAft>
                <a:spcPct val="0"/>
              </a:spcAft>
              <a:buChar char="»"/>
              <a:defRPr sz="2000">
                <a:solidFill>
                  <a:srgbClr val="336600"/>
                </a:solidFill>
                <a:latin typeface="Arial Narrow" pitchFamily="34" charset="0"/>
              </a:defRPr>
            </a:lvl6pPr>
            <a:lvl7pPr marL="3200400" indent="-457200" eaLnBrk="0" fontAlgn="base" hangingPunct="0">
              <a:spcBef>
                <a:spcPct val="20000"/>
              </a:spcBef>
              <a:spcAft>
                <a:spcPct val="0"/>
              </a:spcAft>
              <a:buChar char="»"/>
              <a:defRPr sz="2000">
                <a:solidFill>
                  <a:srgbClr val="336600"/>
                </a:solidFill>
                <a:latin typeface="Arial Narrow" pitchFamily="34" charset="0"/>
              </a:defRPr>
            </a:lvl7pPr>
            <a:lvl8pPr marL="3657600" indent="-457200" eaLnBrk="0" fontAlgn="base" hangingPunct="0">
              <a:spcBef>
                <a:spcPct val="20000"/>
              </a:spcBef>
              <a:spcAft>
                <a:spcPct val="0"/>
              </a:spcAft>
              <a:buChar char="»"/>
              <a:defRPr sz="2000">
                <a:solidFill>
                  <a:srgbClr val="336600"/>
                </a:solidFill>
                <a:latin typeface="Arial Narrow" pitchFamily="34" charset="0"/>
              </a:defRPr>
            </a:lvl8pPr>
            <a:lvl9pPr marL="4114800" indent="-4572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1. Analyse</a:t>
            </a:r>
          </a:p>
          <a:p>
            <a:pPr eaLnBrk="1" hangingPunct="1">
              <a:spcBef>
                <a:spcPct val="0"/>
              </a:spcBef>
              <a:buFontTx/>
              <a:buNone/>
            </a:pPr>
            <a:r>
              <a:rPr lang="fr-BE" altLang="fr-FR" sz="2000" b="1">
                <a:solidFill>
                  <a:srgbClr val="000000"/>
                </a:solidFill>
              </a:rPr>
              <a:t>de l’enseignement</a:t>
            </a:r>
            <a:endParaRPr lang="fr-BE" altLang="fr-FR" sz="1800">
              <a:solidFill>
                <a:srgbClr val="000000"/>
              </a:solidFill>
            </a:endParaRPr>
          </a:p>
        </p:txBody>
      </p:sp>
      <p:sp>
        <p:nvSpPr>
          <p:cNvPr id="53257" name="Freeform 7"/>
          <p:cNvSpPr>
            <a:spLocks/>
          </p:cNvSpPr>
          <p:nvPr/>
        </p:nvSpPr>
        <p:spPr bwMode="auto">
          <a:xfrm>
            <a:off x="3492500" y="1341438"/>
            <a:ext cx="2303463" cy="1008062"/>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6" y="0"/>
                </a:moveTo>
                <a:cubicBezTo>
                  <a:pt x="52" y="0"/>
                  <a:pt x="0" y="53"/>
                  <a:pt x="0" y="117"/>
                </a:cubicBezTo>
                <a:lnTo>
                  <a:pt x="0" y="652"/>
                </a:lnTo>
                <a:cubicBezTo>
                  <a:pt x="0" y="716"/>
                  <a:pt x="52" y="768"/>
                  <a:pt x="116" y="768"/>
                </a:cubicBezTo>
                <a:lnTo>
                  <a:pt x="582" y="768"/>
                </a:lnTo>
                <a:cubicBezTo>
                  <a:pt x="646" y="768"/>
                  <a:pt x="698" y="716"/>
                  <a:pt x="698" y="652"/>
                </a:cubicBezTo>
                <a:lnTo>
                  <a:pt x="698" y="117"/>
                </a:lnTo>
                <a:cubicBezTo>
                  <a:pt x="698" y="53"/>
                  <a:pt x="646" y="0"/>
                  <a:pt x="582" y="0"/>
                </a:cubicBezTo>
                <a:lnTo>
                  <a:pt x="116" y="0"/>
                </a:lnTo>
                <a:close/>
              </a:path>
            </a:pathLst>
          </a:custGeom>
          <a:solidFill>
            <a:srgbClr val="339933">
              <a:alpha val="16078"/>
            </a:srgbClr>
          </a:solidFill>
          <a:ln w="12700">
            <a:solidFill>
              <a:srgbClr val="000000"/>
            </a:solidFill>
            <a:prstDash val="solid"/>
            <a:round/>
            <a:headEnd/>
            <a:tailEnd/>
          </a:ln>
        </p:spPr>
        <p:txBody>
          <a:bodyPr/>
          <a:lstStyle/>
          <a:p>
            <a:endParaRPr lang="fr-BE"/>
          </a:p>
        </p:txBody>
      </p:sp>
      <p:sp>
        <p:nvSpPr>
          <p:cNvPr id="53258" name="Rectangle 8"/>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59" name="Rectangle 9"/>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60" name="Rectangle 10"/>
          <p:cNvSpPr>
            <a:spLocks noChangeArrowheads="1"/>
          </p:cNvSpPr>
          <p:nvPr/>
        </p:nvSpPr>
        <p:spPr bwMode="auto">
          <a:xfrm>
            <a:off x="5883275" y="19145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1" name="Freeform 11"/>
          <p:cNvSpPr>
            <a:spLocks/>
          </p:cNvSpPr>
          <p:nvPr/>
        </p:nvSpPr>
        <p:spPr bwMode="auto">
          <a:xfrm>
            <a:off x="6516688" y="4797425"/>
            <a:ext cx="1584325" cy="936625"/>
          </a:xfrm>
          <a:custGeom>
            <a:avLst/>
            <a:gdLst>
              <a:gd name="T0" fmla="*/ 2147483647 w 698"/>
              <a:gd name="T1" fmla="*/ 0 h 788"/>
              <a:gd name="T2" fmla="*/ 0 w 698"/>
              <a:gd name="T3" fmla="*/ 2147483647 h 788"/>
              <a:gd name="T4" fmla="*/ 0 w 698"/>
              <a:gd name="T5" fmla="*/ 2147483647 h 788"/>
              <a:gd name="T6" fmla="*/ 2147483647 w 698"/>
              <a:gd name="T7" fmla="*/ 2147483647 h 788"/>
              <a:gd name="T8" fmla="*/ 2147483647 w 698"/>
              <a:gd name="T9" fmla="*/ 2147483647 h 788"/>
              <a:gd name="T10" fmla="*/ 2147483647 w 698"/>
              <a:gd name="T11" fmla="*/ 2147483647 h 788"/>
              <a:gd name="T12" fmla="*/ 2147483647 w 698"/>
              <a:gd name="T13" fmla="*/ 2147483647 h 788"/>
              <a:gd name="T14" fmla="*/ 2147483647 w 698"/>
              <a:gd name="T15" fmla="*/ 0 h 788"/>
              <a:gd name="T16" fmla="*/ 2147483647 w 698"/>
              <a:gd name="T17" fmla="*/ 0 h 7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88">
                <a:moveTo>
                  <a:pt x="116" y="0"/>
                </a:moveTo>
                <a:cubicBezTo>
                  <a:pt x="52" y="0"/>
                  <a:pt x="0" y="52"/>
                  <a:pt x="0" y="116"/>
                </a:cubicBezTo>
                <a:lnTo>
                  <a:pt x="0" y="672"/>
                </a:lnTo>
                <a:cubicBezTo>
                  <a:pt x="0" y="736"/>
                  <a:pt x="52" y="788"/>
                  <a:pt x="116" y="788"/>
                </a:cubicBezTo>
                <a:lnTo>
                  <a:pt x="581" y="788"/>
                </a:lnTo>
                <a:cubicBezTo>
                  <a:pt x="646" y="788"/>
                  <a:pt x="698" y="736"/>
                  <a:pt x="698" y="672"/>
                </a:cubicBezTo>
                <a:lnTo>
                  <a:pt x="698" y="116"/>
                </a:lnTo>
                <a:cubicBezTo>
                  <a:pt x="698" y="52"/>
                  <a:pt x="646" y="0"/>
                  <a:pt x="581" y="0"/>
                </a:cubicBezTo>
                <a:lnTo>
                  <a:pt x="116" y="0"/>
                </a:lnTo>
                <a:close/>
              </a:path>
            </a:pathLst>
          </a:custGeom>
          <a:solidFill>
            <a:srgbClr val="339933">
              <a:alpha val="45097"/>
            </a:srgbClr>
          </a:solidFill>
          <a:ln w="12700">
            <a:solidFill>
              <a:srgbClr val="000000"/>
            </a:solidFill>
            <a:prstDash val="solid"/>
            <a:round/>
            <a:headEnd/>
            <a:tailEnd/>
          </a:ln>
        </p:spPr>
        <p:txBody>
          <a:bodyPr/>
          <a:lstStyle/>
          <a:p>
            <a:endParaRPr lang="fr-BE"/>
          </a:p>
        </p:txBody>
      </p:sp>
      <p:sp>
        <p:nvSpPr>
          <p:cNvPr id="53262" name="Rectangle 12"/>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3" name="Rectangle 13"/>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4" name="Rectangle 14"/>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5" name="Freeform 15"/>
          <p:cNvSpPr>
            <a:spLocks/>
          </p:cNvSpPr>
          <p:nvPr/>
        </p:nvSpPr>
        <p:spPr bwMode="auto">
          <a:xfrm>
            <a:off x="3419475" y="4652963"/>
            <a:ext cx="2016125" cy="10080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339933">
              <a:alpha val="54901"/>
            </a:srgbClr>
          </a:solidFill>
          <a:ln w="12700">
            <a:solidFill>
              <a:srgbClr val="000000"/>
            </a:solidFill>
            <a:prstDash val="solid"/>
            <a:round/>
            <a:headEnd/>
            <a:tailEnd/>
          </a:ln>
        </p:spPr>
        <p:txBody>
          <a:bodyPr/>
          <a:lstStyle/>
          <a:p>
            <a:endParaRPr lang="fr-BE"/>
          </a:p>
        </p:txBody>
      </p:sp>
      <p:sp>
        <p:nvSpPr>
          <p:cNvPr id="53266" name="Rectangle 16"/>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3267" name="Rectangle 17"/>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3268" name="Freeform 18"/>
          <p:cNvSpPr>
            <a:spLocks/>
          </p:cNvSpPr>
          <p:nvPr/>
        </p:nvSpPr>
        <p:spPr bwMode="auto">
          <a:xfrm>
            <a:off x="323850" y="4724400"/>
            <a:ext cx="2447925" cy="792163"/>
          </a:xfrm>
          <a:custGeom>
            <a:avLst/>
            <a:gdLst>
              <a:gd name="T0" fmla="*/ 2147483647 w 697"/>
              <a:gd name="T1" fmla="*/ 0 h 768"/>
              <a:gd name="T2" fmla="*/ 0 w 697"/>
              <a:gd name="T3" fmla="*/ 2147483647 h 768"/>
              <a:gd name="T4" fmla="*/ 0 w 697"/>
              <a:gd name="T5" fmla="*/ 2147483647 h 768"/>
              <a:gd name="T6" fmla="*/ 2147483647 w 697"/>
              <a:gd name="T7" fmla="*/ 2147483647 h 768"/>
              <a:gd name="T8" fmla="*/ 2147483647 w 697"/>
              <a:gd name="T9" fmla="*/ 2147483647 h 768"/>
              <a:gd name="T10" fmla="*/ 2147483647 w 697"/>
              <a:gd name="T11" fmla="*/ 2147483647 h 768"/>
              <a:gd name="T12" fmla="*/ 2147483647 w 697"/>
              <a:gd name="T13" fmla="*/ 2147483647 h 768"/>
              <a:gd name="T14" fmla="*/ 2147483647 w 697"/>
              <a:gd name="T15" fmla="*/ 0 h 768"/>
              <a:gd name="T16" fmla="*/ 2147483647 w 697"/>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7" h="768">
                <a:moveTo>
                  <a:pt x="116" y="0"/>
                </a:moveTo>
                <a:cubicBezTo>
                  <a:pt x="52" y="0"/>
                  <a:pt x="0" y="52"/>
                  <a:pt x="0" y="116"/>
                </a:cubicBezTo>
                <a:lnTo>
                  <a:pt x="0" y="652"/>
                </a:lnTo>
                <a:cubicBezTo>
                  <a:pt x="0" y="716"/>
                  <a:pt x="52" y="768"/>
                  <a:pt x="116" y="768"/>
                </a:cubicBezTo>
                <a:lnTo>
                  <a:pt x="581" y="768"/>
                </a:lnTo>
                <a:cubicBezTo>
                  <a:pt x="645" y="768"/>
                  <a:pt x="697" y="716"/>
                  <a:pt x="697" y="652"/>
                </a:cubicBezTo>
                <a:lnTo>
                  <a:pt x="697" y="116"/>
                </a:lnTo>
                <a:cubicBezTo>
                  <a:pt x="697" y="52"/>
                  <a:pt x="645" y="0"/>
                  <a:pt x="581" y="0"/>
                </a:cubicBezTo>
                <a:lnTo>
                  <a:pt x="116" y="0"/>
                </a:lnTo>
                <a:close/>
              </a:path>
            </a:pathLst>
          </a:custGeom>
          <a:solidFill>
            <a:srgbClr val="339933">
              <a:alpha val="65097"/>
            </a:srgbClr>
          </a:solidFill>
          <a:ln w="12700">
            <a:solidFill>
              <a:srgbClr val="000000"/>
            </a:solidFill>
            <a:prstDash val="solid"/>
            <a:round/>
            <a:headEnd/>
            <a:tailEnd/>
          </a:ln>
        </p:spPr>
        <p:txBody>
          <a:bodyPr/>
          <a:lstStyle/>
          <a:p>
            <a:endParaRPr lang="fr-BE"/>
          </a:p>
        </p:txBody>
      </p:sp>
      <p:sp>
        <p:nvSpPr>
          <p:cNvPr id="53269" name="Freeform 19"/>
          <p:cNvSpPr>
            <a:spLocks/>
          </p:cNvSpPr>
          <p:nvPr/>
        </p:nvSpPr>
        <p:spPr bwMode="auto">
          <a:xfrm>
            <a:off x="395288" y="3357563"/>
            <a:ext cx="2376487" cy="647700"/>
          </a:xfrm>
          <a:custGeom>
            <a:avLst/>
            <a:gdLst>
              <a:gd name="T0" fmla="*/ 2147483647 w 698"/>
              <a:gd name="T1" fmla="*/ 0 h 340"/>
              <a:gd name="T2" fmla="*/ 0 w 698"/>
              <a:gd name="T3" fmla="*/ 2147483647 h 340"/>
              <a:gd name="T4" fmla="*/ 0 w 698"/>
              <a:gd name="T5" fmla="*/ 2147483647 h 340"/>
              <a:gd name="T6" fmla="*/ 2147483647 w 698"/>
              <a:gd name="T7" fmla="*/ 2147483647 h 340"/>
              <a:gd name="T8" fmla="*/ 2147483647 w 698"/>
              <a:gd name="T9" fmla="*/ 2147483647 h 340"/>
              <a:gd name="T10" fmla="*/ 2147483647 w 698"/>
              <a:gd name="T11" fmla="*/ 2147483647 h 340"/>
              <a:gd name="T12" fmla="*/ 2147483647 w 698"/>
              <a:gd name="T13" fmla="*/ 2147483647 h 340"/>
              <a:gd name="T14" fmla="*/ 2147483647 w 698"/>
              <a:gd name="T15" fmla="*/ 0 h 340"/>
              <a:gd name="T16" fmla="*/ 2147483647 w 698"/>
              <a:gd name="T17" fmla="*/ 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340">
                <a:moveTo>
                  <a:pt x="57" y="0"/>
                </a:moveTo>
                <a:cubicBezTo>
                  <a:pt x="26" y="0"/>
                  <a:pt x="0" y="25"/>
                  <a:pt x="0" y="57"/>
                </a:cubicBezTo>
                <a:lnTo>
                  <a:pt x="0" y="283"/>
                </a:lnTo>
                <a:cubicBezTo>
                  <a:pt x="0" y="315"/>
                  <a:pt x="26" y="340"/>
                  <a:pt x="57" y="340"/>
                </a:cubicBezTo>
                <a:lnTo>
                  <a:pt x="642" y="340"/>
                </a:lnTo>
                <a:cubicBezTo>
                  <a:pt x="673" y="340"/>
                  <a:pt x="698" y="315"/>
                  <a:pt x="698" y="283"/>
                </a:cubicBezTo>
                <a:lnTo>
                  <a:pt x="698" y="57"/>
                </a:lnTo>
                <a:cubicBezTo>
                  <a:pt x="698" y="25"/>
                  <a:pt x="673" y="0"/>
                  <a:pt x="642" y="0"/>
                </a:cubicBezTo>
                <a:lnTo>
                  <a:pt x="57" y="0"/>
                </a:lnTo>
                <a:close/>
              </a:path>
            </a:pathLst>
          </a:custGeom>
          <a:solidFill>
            <a:srgbClr val="CC0000">
              <a:alpha val="74117"/>
            </a:srgbClr>
          </a:solidFill>
          <a:ln w="12700">
            <a:solidFill>
              <a:srgbClr val="000000"/>
            </a:solidFill>
            <a:prstDash val="solid"/>
            <a:round/>
            <a:headEnd/>
            <a:tailEnd/>
          </a:ln>
        </p:spPr>
        <p:txBody>
          <a:bodyPr/>
          <a:lstStyle/>
          <a:p>
            <a:endParaRPr lang="fr-BE"/>
          </a:p>
        </p:txBody>
      </p:sp>
      <p:sp>
        <p:nvSpPr>
          <p:cNvPr id="53270" name="Freeform 20"/>
          <p:cNvSpPr>
            <a:spLocks/>
          </p:cNvSpPr>
          <p:nvPr/>
        </p:nvSpPr>
        <p:spPr bwMode="auto">
          <a:xfrm>
            <a:off x="1042988" y="2276475"/>
            <a:ext cx="649287" cy="1081088"/>
          </a:xfrm>
          <a:custGeom>
            <a:avLst/>
            <a:gdLst>
              <a:gd name="T0" fmla="*/ 2147483647 w 560"/>
              <a:gd name="T1" fmla="*/ 2147483647 h 139"/>
              <a:gd name="T2" fmla="*/ 2147483647 w 560"/>
              <a:gd name="T3" fmla="*/ 2147483647 h 139"/>
              <a:gd name="T4" fmla="*/ 0 w 560"/>
              <a:gd name="T5" fmla="*/ 2147483647 h 139"/>
              <a:gd name="T6" fmla="*/ 2147483647 w 560"/>
              <a:gd name="T7" fmla="*/ 0 h 139"/>
              <a:gd name="T8" fmla="*/ 2147483647 w 560"/>
              <a:gd name="T9" fmla="*/ 2147483647 h 139"/>
              <a:gd name="T10" fmla="*/ 2147483647 w 560"/>
              <a:gd name="T11" fmla="*/ 2147483647 h 139"/>
              <a:gd name="T12" fmla="*/ 2147483647 w 560"/>
              <a:gd name="T13" fmla="*/ 2147483647 h 139"/>
              <a:gd name="T14" fmla="*/ 2147483647 w 560"/>
              <a:gd name="T15" fmla="*/ 2147483647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39">
                <a:moveTo>
                  <a:pt x="73" y="139"/>
                </a:moveTo>
                <a:lnTo>
                  <a:pt x="73" y="41"/>
                </a:lnTo>
                <a:lnTo>
                  <a:pt x="0" y="41"/>
                </a:lnTo>
                <a:lnTo>
                  <a:pt x="279" y="0"/>
                </a:lnTo>
                <a:lnTo>
                  <a:pt x="560" y="41"/>
                </a:lnTo>
                <a:lnTo>
                  <a:pt x="486" y="41"/>
                </a:lnTo>
                <a:lnTo>
                  <a:pt x="486" y="139"/>
                </a:lnTo>
                <a:lnTo>
                  <a:pt x="73"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1" name="Freeform 21"/>
          <p:cNvSpPr>
            <a:spLocks/>
          </p:cNvSpPr>
          <p:nvPr/>
        </p:nvSpPr>
        <p:spPr bwMode="auto">
          <a:xfrm>
            <a:off x="7092950" y="2276475"/>
            <a:ext cx="647700" cy="936625"/>
          </a:xfrm>
          <a:custGeom>
            <a:avLst/>
            <a:gdLst>
              <a:gd name="T0" fmla="*/ 2147483647 w 560"/>
              <a:gd name="T1" fmla="*/ 0 h 189"/>
              <a:gd name="T2" fmla="*/ 2147483647 w 560"/>
              <a:gd name="T3" fmla="*/ 2147483647 h 189"/>
              <a:gd name="T4" fmla="*/ 2147483647 w 560"/>
              <a:gd name="T5" fmla="*/ 2147483647 h 189"/>
              <a:gd name="T6" fmla="*/ 2147483647 w 560"/>
              <a:gd name="T7" fmla="*/ 2147483647 h 189"/>
              <a:gd name="T8" fmla="*/ 0 w 560"/>
              <a:gd name="T9" fmla="*/ 2147483647 h 189"/>
              <a:gd name="T10" fmla="*/ 2147483647 w 560"/>
              <a:gd name="T11" fmla="*/ 2147483647 h 189"/>
              <a:gd name="T12" fmla="*/ 2147483647 w 560"/>
              <a:gd name="T13" fmla="*/ 0 h 189"/>
              <a:gd name="T14" fmla="*/ 2147483647 w 560"/>
              <a:gd name="T15" fmla="*/ 0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89">
                <a:moveTo>
                  <a:pt x="487" y="0"/>
                </a:moveTo>
                <a:lnTo>
                  <a:pt x="487" y="133"/>
                </a:lnTo>
                <a:lnTo>
                  <a:pt x="560" y="133"/>
                </a:lnTo>
                <a:lnTo>
                  <a:pt x="282" y="189"/>
                </a:lnTo>
                <a:lnTo>
                  <a:pt x="0" y="133"/>
                </a:lnTo>
                <a:lnTo>
                  <a:pt x="73" y="13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2" name="Freeform 22"/>
          <p:cNvSpPr>
            <a:spLocks/>
          </p:cNvSpPr>
          <p:nvPr/>
        </p:nvSpPr>
        <p:spPr bwMode="auto">
          <a:xfrm>
            <a:off x="5435600" y="4868863"/>
            <a:ext cx="1081088" cy="720725"/>
          </a:xfrm>
          <a:custGeom>
            <a:avLst/>
            <a:gdLst>
              <a:gd name="T0" fmla="*/ 2147483647 w 251"/>
              <a:gd name="T1" fmla="*/ 2147483647 h 560"/>
              <a:gd name="T2" fmla="*/ 2147483647 w 251"/>
              <a:gd name="T3" fmla="*/ 2147483647 h 560"/>
              <a:gd name="T4" fmla="*/ 2147483647 w 251"/>
              <a:gd name="T5" fmla="*/ 2147483647 h 560"/>
              <a:gd name="T6" fmla="*/ 0 w 251"/>
              <a:gd name="T7" fmla="*/ 2147483647 h 560"/>
              <a:gd name="T8" fmla="*/ 2147483647 w 251"/>
              <a:gd name="T9" fmla="*/ 0 h 560"/>
              <a:gd name="T10" fmla="*/ 2147483647 w 251"/>
              <a:gd name="T11" fmla="*/ 2147483647 h 560"/>
              <a:gd name="T12" fmla="*/ 2147483647 w 251"/>
              <a:gd name="T13" fmla="*/ 2147483647 h 560"/>
              <a:gd name="T14" fmla="*/ 2147483647 w 251"/>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1" h="560">
                <a:moveTo>
                  <a:pt x="251" y="487"/>
                </a:moveTo>
                <a:lnTo>
                  <a:pt x="75" y="487"/>
                </a:lnTo>
                <a:lnTo>
                  <a:pt x="75" y="560"/>
                </a:lnTo>
                <a:lnTo>
                  <a:pt x="0" y="282"/>
                </a:lnTo>
                <a:lnTo>
                  <a:pt x="75" y="0"/>
                </a:lnTo>
                <a:lnTo>
                  <a:pt x="75" y="74"/>
                </a:lnTo>
                <a:lnTo>
                  <a:pt x="251" y="74"/>
                </a:lnTo>
                <a:lnTo>
                  <a:pt x="251"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3" name="Freeform 23"/>
          <p:cNvSpPr>
            <a:spLocks/>
          </p:cNvSpPr>
          <p:nvPr/>
        </p:nvSpPr>
        <p:spPr bwMode="auto">
          <a:xfrm>
            <a:off x="2771775" y="4868863"/>
            <a:ext cx="647700" cy="720725"/>
          </a:xfrm>
          <a:custGeom>
            <a:avLst/>
            <a:gdLst>
              <a:gd name="T0" fmla="*/ 2147483647 w 295"/>
              <a:gd name="T1" fmla="*/ 2147483647 h 561"/>
              <a:gd name="T2" fmla="*/ 2147483647 w 295"/>
              <a:gd name="T3" fmla="*/ 2147483647 h 561"/>
              <a:gd name="T4" fmla="*/ 2147483647 w 295"/>
              <a:gd name="T5" fmla="*/ 2147483647 h 561"/>
              <a:gd name="T6" fmla="*/ 0 w 295"/>
              <a:gd name="T7" fmla="*/ 2147483647 h 561"/>
              <a:gd name="T8" fmla="*/ 2147483647 w 295"/>
              <a:gd name="T9" fmla="*/ 0 h 561"/>
              <a:gd name="T10" fmla="*/ 2147483647 w 295"/>
              <a:gd name="T11" fmla="*/ 2147483647 h 561"/>
              <a:gd name="T12" fmla="*/ 2147483647 w 295"/>
              <a:gd name="T13" fmla="*/ 2147483647 h 561"/>
              <a:gd name="T14" fmla="*/ 2147483647 w 295"/>
              <a:gd name="T15" fmla="*/ 2147483647 h 5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5" h="561">
                <a:moveTo>
                  <a:pt x="295" y="488"/>
                </a:moveTo>
                <a:lnTo>
                  <a:pt x="88" y="488"/>
                </a:lnTo>
                <a:lnTo>
                  <a:pt x="88" y="561"/>
                </a:lnTo>
                <a:lnTo>
                  <a:pt x="0" y="283"/>
                </a:lnTo>
                <a:lnTo>
                  <a:pt x="88" y="0"/>
                </a:lnTo>
                <a:lnTo>
                  <a:pt x="88" y="74"/>
                </a:lnTo>
                <a:lnTo>
                  <a:pt x="295" y="74"/>
                </a:lnTo>
                <a:lnTo>
                  <a:pt x="29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4" name="Freeform 24"/>
          <p:cNvSpPr>
            <a:spLocks/>
          </p:cNvSpPr>
          <p:nvPr/>
        </p:nvSpPr>
        <p:spPr bwMode="auto">
          <a:xfrm>
            <a:off x="5795963" y="1484313"/>
            <a:ext cx="431800" cy="720725"/>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3"/>
                </a:moveTo>
                <a:lnTo>
                  <a:pt x="202" y="73"/>
                </a:lnTo>
                <a:lnTo>
                  <a:pt x="202" y="0"/>
                </a:lnTo>
                <a:lnTo>
                  <a:pt x="288" y="278"/>
                </a:lnTo>
                <a:lnTo>
                  <a:pt x="202" y="560"/>
                </a:lnTo>
                <a:lnTo>
                  <a:pt x="202" y="487"/>
                </a:lnTo>
                <a:lnTo>
                  <a:pt x="0" y="487"/>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5" name="Freeform 25"/>
          <p:cNvSpPr>
            <a:spLocks/>
          </p:cNvSpPr>
          <p:nvPr/>
        </p:nvSpPr>
        <p:spPr bwMode="auto">
          <a:xfrm>
            <a:off x="2843213" y="1557338"/>
            <a:ext cx="649287" cy="719137"/>
          </a:xfrm>
          <a:custGeom>
            <a:avLst/>
            <a:gdLst>
              <a:gd name="T0" fmla="*/ 0 w 288"/>
              <a:gd name="T1" fmla="*/ 2147483647 h 560"/>
              <a:gd name="T2" fmla="*/ 2147483647 w 288"/>
              <a:gd name="T3" fmla="*/ 2147483647 h 560"/>
              <a:gd name="T4" fmla="*/ 2147483647 w 288"/>
              <a:gd name="T5" fmla="*/ 0 h 560"/>
              <a:gd name="T6" fmla="*/ 2147483647 w 288"/>
              <a:gd name="T7" fmla="*/ 2147483647 h 560"/>
              <a:gd name="T8" fmla="*/ 2147483647 w 288"/>
              <a:gd name="T9" fmla="*/ 2147483647 h 560"/>
              <a:gd name="T10" fmla="*/ 2147483647 w 288"/>
              <a:gd name="T11" fmla="*/ 2147483647 h 560"/>
              <a:gd name="T12" fmla="*/ 0 w 288"/>
              <a:gd name="T13" fmla="*/ 2147483647 h 560"/>
              <a:gd name="T14" fmla="*/ 0 w 288"/>
              <a:gd name="T15" fmla="*/ 2147483647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560">
                <a:moveTo>
                  <a:pt x="0" y="72"/>
                </a:moveTo>
                <a:lnTo>
                  <a:pt x="203" y="72"/>
                </a:lnTo>
                <a:lnTo>
                  <a:pt x="203" y="0"/>
                </a:lnTo>
                <a:lnTo>
                  <a:pt x="288" y="277"/>
                </a:lnTo>
                <a:lnTo>
                  <a:pt x="203" y="560"/>
                </a:lnTo>
                <a:lnTo>
                  <a:pt x="203" y="486"/>
                </a:lnTo>
                <a:lnTo>
                  <a:pt x="0" y="486"/>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6" name="Freeform 26"/>
          <p:cNvSpPr>
            <a:spLocks/>
          </p:cNvSpPr>
          <p:nvPr/>
        </p:nvSpPr>
        <p:spPr bwMode="auto">
          <a:xfrm>
            <a:off x="971550" y="4005263"/>
            <a:ext cx="720725" cy="719137"/>
          </a:xfrm>
          <a:custGeom>
            <a:avLst/>
            <a:gdLst>
              <a:gd name="T0" fmla="*/ 2147483647 w 560"/>
              <a:gd name="T1" fmla="*/ 2147483647 h 115"/>
              <a:gd name="T2" fmla="*/ 2147483647 w 560"/>
              <a:gd name="T3" fmla="*/ 2147483647 h 115"/>
              <a:gd name="T4" fmla="*/ 0 w 560"/>
              <a:gd name="T5" fmla="*/ 2147483647 h 115"/>
              <a:gd name="T6" fmla="*/ 2147483647 w 560"/>
              <a:gd name="T7" fmla="*/ 0 h 115"/>
              <a:gd name="T8" fmla="*/ 2147483647 w 560"/>
              <a:gd name="T9" fmla="*/ 2147483647 h 115"/>
              <a:gd name="T10" fmla="*/ 2147483647 w 560"/>
              <a:gd name="T11" fmla="*/ 2147483647 h 115"/>
              <a:gd name="T12" fmla="*/ 2147483647 w 560"/>
              <a:gd name="T13" fmla="*/ 2147483647 h 115"/>
              <a:gd name="T14" fmla="*/ 2147483647 w 560"/>
              <a:gd name="T15" fmla="*/ 2147483647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0" h="115">
                <a:moveTo>
                  <a:pt x="73" y="115"/>
                </a:moveTo>
                <a:lnTo>
                  <a:pt x="73" y="34"/>
                </a:lnTo>
                <a:lnTo>
                  <a:pt x="0" y="34"/>
                </a:lnTo>
                <a:lnTo>
                  <a:pt x="278" y="0"/>
                </a:lnTo>
                <a:lnTo>
                  <a:pt x="560" y="34"/>
                </a:lnTo>
                <a:lnTo>
                  <a:pt x="486" y="34"/>
                </a:lnTo>
                <a:lnTo>
                  <a:pt x="486" y="115"/>
                </a:lnTo>
                <a:lnTo>
                  <a:pt x="7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53277" name="Freeform 27"/>
          <p:cNvSpPr>
            <a:spLocks/>
          </p:cNvSpPr>
          <p:nvPr/>
        </p:nvSpPr>
        <p:spPr bwMode="auto">
          <a:xfrm>
            <a:off x="7092950" y="4005263"/>
            <a:ext cx="647700" cy="792162"/>
          </a:xfrm>
          <a:custGeom>
            <a:avLst/>
            <a:gdLst>
              <a:gd name="T0" fmla="*/ 2147483647 w 559"/>
              <a:gd name="T1" fmla="*/ 0 h 176"/>
              <a:gd name="T2" fmla="*/ 2147483647 w 559"/>
              <a:gd name="T3" fmla="*/ 2147483647 h 176"/>
              <a:gd name="T4" fmla="*/ 2147483647 w 559"/>
              <a:gd name="T5" fmla="*/ 2147483647 h 176"/>
              <a:gd name="T6" fmla="*/ 2147483647 w 559"/>
              <a:gd name="T7" fmla="*/ 2147483647 h 176"/>
              <a:gd name="T8" fmla="*/ 0 w 559"/>
              <a:gd name="T9" fmla="*/ 2147483647 h 176"/>
              <a:gd name="T10" fmla="*/ 2147483647 w 559"/>
              <a:gd name="T11" fmla="*/ 2147483647 h 176"/>
              <a:gd name="T12" fmla="*/ 2147483647 w 559"/>
              <a:gd name="T13" fmla="*/ 0 h 176"/>
              <a:gd name="T14" fmla="*/ 2147483647 w 559"/>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 h="176">
                <a:moveTo>
                  <a:pt x="487" y="0"/>
                </a:moveTo>
                <a:lnTo>
                  <a:pt x="487" y="123"/>
                </a:lnTo>
                <a:lnTo>
                  <a:pt x="559" y="123"/>
                </a:lnTo>
                <a:lnTo>
                  <a:pt x="282" y="176"/>
                </a:lnTo>
                <a:lnTo>
                  <a:pt x="0" y="123"/>
                </a:lnTo>
                <a:lnTo>
                  <a:pt x="73" y="123"/>
                </a:lnTo>
                <a:lnTo>
                  <a:pt x="73" y="0"/>
                </a:lnTo>
                <a:lnTo>
                  <a:pt x="4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621596" name="Text Box 28"/>
          <p:cNvSpPr txBox="1">
            <a:spLocks noChangeArrowheads="1"/>
          </p:cNvSpPr>
          <p:nvPr/>
        </p:nvSpPr>
        <p:spPr bwMode="auto">
          <a:xfrm>
            <a:off x="6659563" y="3429000"/>
            <a:ext cx="216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4. Entraînement</a:t>
            </a:r>
          </a:p>
        </p:txBody>
      </p:sp>
      <p:sp>
        <p:nvSpPr>
          <p:cNvPr id="53279" name="Freeform 29"/>
          <p:cNvSpPr>
            <a:spLocks/>
          </p:cNvSpPr>
          <p:nvPr/>
        </p:nvSpPr>
        <p:spPr bwMode="auto">
          <a:xfrm>
            <a:off x="6227763" y="1341438"/>
            <a:ext cx="1800225" cy="935037"/>
          </a:xfrm>
          <a:custGeom>
            <a:avLst/>
            <a:gdLst>
              <a:gd name="T0" fmla="*/ 2147483647 w 698"/>
              <a:gd name="T1" fmla="*/ 0 h 768"/>
              <a:gd name="T2" fmla="*/ 0 w 698"/>
              <a:gd name="T3" fmla="*/ 2147483647 h 768"/>
              <a:gd name="T4" fmla="*/ 0 w 698"/>
              <a:gd name="T5" fmla="*/ 2147483647 h 768"/>
              <a:gd name="T6" fmla="*/ 2147483647 w 698"/>
              <a:gd name="T7" fmla="*/ 2147483647 h 768"/>
              <a:gd name="T8" fmla="*/ 2147483647 w 698"/>
              <a:gd name="T9" fmla="*/ 2147483647 h 768"/>
              <a:gd name="T10" fmla="*/ 2147483647 w 698"/>
              <a:gd name="T11" fmla="*/ 2147483647 h 768"/>
              <a:gd name="T12" fmla="*/ 2147483647 w 698"/>
              <a:gd name="T13" fmla="*/ 2147483647 h 768"/>
              <a:gd name="T14" fmla="*/ 2147483647 w 698"/>
              <a:gd name="T15" fmla="*/ 0 h 768"/>
              <a:gd name="T16" fmla="*/ 2147483647 w 698"/>
              <a:gd name="T17" fmla="*/ 0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68">
                <a:moveTo>
                  <a:pt x="117" y="0"/>
                </a:moveTo>
                <a:cubicBezTo>
                  <a:pt x="53" y="0"/>
                  <a:pt x="0" y="52"/>
                  <a:pt x="0" y="116"/>
                </a:cubicBezTo>
                <a:lnTo>
                  <a:pt x="0" y="652"/>
                </a:lnTo>
                <a:cubicBezTo>
                  <a:pt x="0" y="716"/>
                  <a:pt x="53" y="768"/>
                  <a:pt x="117" y="768"/>
                </a:cubicBezTo>
                <a:lnTo>
                  <a:pt x="582" y="768"/>
                </a:lnTo>
                <a:cubicBezTo>
                  <a:pt x="646" y="768"/>
                  <a:pt x="698" y="716"/>
                  <a:pt x="698" y="652"/>
                </a:cubicBezTo>
                <a:lnTo>
                  <a:pt x="698" y="116"/>
                </a:lnTo>
                <a:cubicBezTo>
                  <a:pt x="698" y="52"/>
                  <a:pt x="646" y="0"/>
                  <a:pt x="582" y="0"/>
                </a:cubicBezTo>
                <a:lnTo>
                  <a:pt x="117" y="0"/>
                </a:lnTo>
                <a:close/>
              </a:path>
            </a:pathLst>
          </a:custGeom>
          <a:solidFill>
            <a:srgbClr val="339933">
              <a:alpha val="25098"/>
            </a:srgbClr>
          </a:solidFill>
          <a:ln w="12700">
            <a:solidFill>
              <a:srgbClr val="000000"/>
            </a:solidFill>
            <a:prstDash val="solid"/>
            <a:round/>
            <a:headEnd/>
            <a:tailEnd/>
          </a:ln>
        </p:spPr>
        <p:txBody>
          <a:bodyPr/>
          <a:lstStyle/>
          <a:p>
            <a:endParaRPr lang="fr-BE"/>
          </a:p>
        </p:txBody>
      </p:sp>
      <p:sp>
        <p:nvSpPr>
          <p:cNvPr id="621598" name="Text Box 30"/>
          <p:cNvSpPr txBox="1">
            <a:spLocks noChangeArrowheads="1"/>
          </p:cNvSpPr>
          <p:nvPr/>
        </p:nvSpPr>
        <p:spPr bwMode="auto">
          <a:xfrm>
            <a:off x="539750" y="34290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21599" name="Text Box 31"/>
          <p:cNvSpPr txBox="1">
            <a:spLocks noChangeArrowheads="1"/>
          </p:cNvSpPr>
          <p:nvPr/>
        </p:nvSpPr>
        <p:spPr bwMode="auto">
          <a:xfrm>
            <a:off x="468313" y="4868863"/>
            <a:ext cx="2335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7. Feed backs </a:t>
            </a:r>
            <a:endParaRPr lang="fr-BE" altLang="fr-FR" sz="1600">
              <a:solidFill>
                <a:srgbClr val="000000"/>
              </a:solidFill>
            </a:endParaRPr>
          </a:p>
        </p:txBody>
      </p:sp>
      <p:sp>
        <p:nvSpPr>
          <p:cNvPr id="621600" name="Text Box 32"/>
          <p:cNvSpPr txBox="1">
            <a:spLocks noChangeArrowheads="1"/>
          </p:cNvSpPr>
          <p:nvPr/>
        </p:nvSpPr>
        <p:spPr bwMode="auto">
          <a:xfrm>
            <a:off x="3563938" y="1484313"/>
            <a:ext cx="23352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2. Mise en forme </a:t>
            </a:r>
          </a:p>
          <a:p>
            <a:pPr eaLnBrk="1" hangingPunct="1">
              <a:spcBef>
                <a:spcPct val="0"/>
              </a:spcBef>
              <a:buFontTx/>
              <a:buNone/>
            </a:pPr>
            <a:r>
              <a:rPr lang="fr-BE" altLang="fr-FR" sz="2000" b="1">
                <a:solidFill>
                  <a:srgbClr val="000000"/>
                </a:solidFill>
              </a:rPr>
              <a:t>de l’épreuve. </a:t>
            </a:r>
          </a:p>
          <a:p>
            <a:pPr eaLnBrk="1" hangingPunct="1">
              <a:spcBef>
                <a:spcPct val="0"/>
              </a:spcBef>
              <a:buFontTx/>
              <a:buNone/>
            </a:pPr>
            <a:endParaRPr lang="fr-BE" altLang="fr-FR" sz="1600">
              <a:solidFill>
                <a:srgbClr val="000000"/>
              </a:solidFill>
            </a:endParaRPr>
          </a:p>
        </p:txBody>
      </p:sp>
      <p:sp>
        <p:nvSpPr>
          <p:cNvPr id="621601" name="Text Box 33"/>
          <p:cNvSpPr txBox="1">
            <a:spLocks noChangeArrowheads="1"/>
          </p:cNvSpPr>
          <p:nvPr/>
        </p:nvSpPr>
        <p:spPr bwMode="auto">
          <a:xfrm>
            <a:off x="6300788" y="1484313"/>
            <a:ext cx="1766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3. Construction </a:t>
            </a:r>
          </a:p>
          <a:p>
            <a:pPr eaLnBrk="1" hangingPunct="1">
              <a:spcBef>
                <a:spcPct val="0"/>
              </a:spcBef>
              <a:buFontTx/>
              <a:buNone/>
            </a:pPr>
            <a:r>
              <a:rPr lang="fr-BE" altLang="fr-FR" sz="2000" b="1">
                <a:solidFill>
                  <a:srgbClr val="000000"/>
                </a:solidFill>
              </a:rPr>
              <a:t>de l’épreuve</a:t>
            </a:r>
            <a:endParaRPr lang="fr-BE" altLang="fr-FR" sz="1600">
              <a:solidFill>
                <a:srgbClr val="000000"/>
              </a:solidFill>
            </a:endParaRPr>
          </a:p>
        </p:txBody>
      </p:sp>
      <p:sp>
        <p:nvSpPr>
          <p:cNvPr id="621602" name="Text Box 34"/>
          <p:cNvSpPr txBox="1">
            <a:spLocks noChangeArrowheads="1"/>
          </p:cNvSpPr>
          <p:nvPr/>
        </p:nvSpPr>
        <p:spPr bwMode="auto">
          <a:xfrm>
            <a:off x="6659563" y="5013325"/>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5. Examen</a:t>
            </a:r>
            <a:endParaRPr lang="fr-BE" altLang="fr-FR" sz="1600">
              <a:solidFill>
                <a:srgbClr val="000000"/>
              </a:solidFill>
            </a:endParaRPr>
          </a:p>
        </p:txBody>
      </p:sp>
      <p:sp>
        <p:nvSpPr>
          <p:cNvPr id="621603" name="Text Box 35"/>
          <p:cNvSpPr txBox="1">
            <a:spLocks noChangeArrowheads="1"/>
          </p:cNvSpPr>
          <p:nvPr/>
        </p:nvSpPr>
        <p:spPr bwMode="auto">
          <a:xfrm>
            <a:off x="3492500" y="4868863"/>
            <a:ext cx="1943100" cy="7016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6. Correction et discussion</a:t>
            </a:r>
            <a:endParaRPr lang="fr-BE" altLang="fr-FR" sz="1600">
              <a:solidFill>
                <a:srgbClr val="000000"/>
              </a:solidFill>
            </a:endParaRPr>
          </a:p>
        </p:txBody>
      </p:sp>
    </p:spTree>
    <p:extLst>
      <p:ext uri="{BB962C8B-B14F-4D97-AF65-F5344CB8AC3E}">
        <p14:creationId xmlns:p14="http://schemas.microsoft.com/office/powerpoint/2010/main" val="830767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1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a:xfrm>
            <a:off x="457200" y="274638"/>
            <a:ext cx="3754438" cy="706437"/>
          </a:xfrm>
          <a:solidFill>
            <a:srgbClr val="000066"/>
          </a:solidFill>
          <a:ln>
            <a:solidFill>
              <a:srgbClr val="000066"/>
            </a:solidFill>
          </a:ln>
        </p:spPr>
        <p:txBody>
          <a:bodyPr/>
          <a:lstStyle/>
          <a:p>
            <a:pPr algn="l"/>
            <a:r>
              <a:rPr lang="fr-BE" sz="3600" smtClean="0">
                <a:solidFill>
                  <a:schemeClr val="bg1"/>
                </a:solidFill>
                <a:latin typeface="Arial Narrow" pitchFamily="34" charset="0"/>
              </a:rPr>
              <a:t>Mes souhaits </a:t>
            </a:r>
            <a:endParaRPr lang="fr-FR" sz="3600" smtClean="0">
              <a:solidFill>
                <a:schemeClr val="bg1"/>
              </a:solidFill>
              <a:latin typeface="Arial Narrow" pitchFamily="34" charset="0"/>
            </a:endParaRPr>
          </a:p>
        </p:txBody>
      </p:sp>
      <p:sp>
        <p:nvSpPr>
          <p:cNvPr id="68610" name="Rectangle 3"/>
          <p:cNvSpPr>
            <a:spLocks noGrp="1"/>
          </p:cNvSpPr>
          <p:nvPr>
            <p:ph type="body" idx="1"/>
          </p:nvPr>
        </p:nvSpPr>
        <p:spPr>
          <a:xfrm>
            <a:off x="4500563" y="404813"/>
            <a:ext cx="4175125" cy="504825"/>
          </a:xfrm>
          <a:solidFill>
            <a:srgbClr val="990000"/>
          </a:solidFill>
        </p:spPr>
        <p:txBody>
          <a:bodyPr/>
          <a:lstStyle/>
          <a:p>
            <a:pPr>
              <a:lnSpc>
                <a:spcPct val="90000"/>
              </a:lnSpc>
              <a:buFont typeface="Arial" charset="0"/>
              <a:buNone/>
            </a:pPr>
            <a:r>
              <a:rPr lang="fr-BE" sz="2800" smtClean="0">
                <a:solidFill>
                  <a:schemeClr val="bg1"/>
                </a:solidFill>
                <a:latin typeface="Arial Narrow" pitchFamily="34" charset="0"/>
              </a:rPr>
              <a:t>Améliorer encore et toujours</a:t>
            </a:r>
          </a:p>
        </p:txBody>
      </p:sp>
      <p:pic>
        <p:nvPicPr>
          <p:cNvPr id="68611" name="Picture 4"/>
          <p:cNvPicPr>
            <a:picLocks noChangeAspect="1" noChangeArrowheads="1"/>
          </p:cNvPicPr>
          <p:nvPr/>
        </p:nvPicPr>
        <p:blipFill>
          <a:blip r:embed="rId2" cstate="print"/>
          <a:srcRect/>
          <a:stretch>
            <a:fillRect/>
          </a:stretch>
        </p:blipFill>
        <p:spPr bwMode="auto">
          <a:xfrm>
            <a:off x="1042988" y="3789363"/>
            <a:ext cx="3816350" cy="2862262"/>
          </a:xfrm>
          <a:prstGeom prst="rect">
            <a:avLst/>
          </a:prstGeom>
          <a:noFill/>
          <a:ln w="9525">
            <a:noFill/>
            <a:miter lim="800000"/>
            <a:headEnd/>
            <a:tailEnd/>
          </a:ln>
        </p:spPr>
      </p:pic>
      <p:pic>
        <p:nvPicPr>
          <p:cNvPr id="68612" name="Picture 5"/>
          <p:cNvPicPr>
            <a:picLocks noChangeAspect="1" noChangeArrowheads="1"/>
          </p:cNvPicPr>
          <p:nvPr/>
        </p:nvPicPr>
        <p:blipFill>
          <a:blip r:embed="rId3" cstate="print"/>
          <a:srcRect/>
          <a:stretch>
            <a:fillRect/>
          </a:stretch>
        </p:blipFill>
        <p:spPr bwMode="auto">
          <a:xfrm>
            <a:off x="6372225" y="1125538"/>
            <a:ext cx="2360613" cy="5399087"/>
          </a:xfrm>
          <a:prstGeom prst="rect">
            <a:avLst/>
          </a:prstGeom>
          <a:noFill/>
          <a:ln w="9525">
            <a:noFill/>
            <a:miter lim="800000"/>
            <a:headEnd/>
            <a:tailEnd/>
          </a:ln>
        </p:spPr>
      </p:pic>
      <p:sp>
        <p:nvSpPr>
          <p:cNvPr id="105478" name="Rectangle 6"/>
          <p:cNvSpPr>
            <a:spLocks/>
          </p:cNvSpPr>
          <p:nvPr/>
        </p:nvSpPr>
        <p:spPr bwMode="auto">
          <a:xfrm>
            <a:off x="468313" y="1268413"/>
            <a:ext cx="5688012" cy="2376487"/>
          </a:xfrm>
          <a:prstGeom prst="rect">
            <a:avLst/>
          </a:prstGeom>
          <a:noFill/>
          <a:ln w="9525">
            <a:solidFill>
              <a:schemeClr val="tx1"/>
            </a:solidFill>
            <a:miter lim="800000"/>
            <a:headEnd/>
            <a:tailEnd/>
          </a:ln>
        </p:spPr>
        <p:txBody>
          <a:bodyPr/>
          <a:lstStyle/>
          <a:p>
            <a:pPr marL="342900" indent="-342900" eaLnBrk="0" hangingPunct="0">
              <a:spcBef>
                <a:spcPct val="20000"/>
              </a:spcBef>
              <a:buFont typeface="Arial" charset="0"/>
              <a:buChar char="•"/>
            </a:pPr>
            <a:r>
              <a:rPr lang="fr-BE" sz="2000">
                <a:latin typeface="Arial Narrow" pitchFamily="34" charset="0"/>
              </a:rPr>
              <a:t>Jeter des ponts (petits et grands) et développer une approche programme </a:t>
            </a:r>
          </a:p>
          <a:p>
            <a:pPr marL="342900" indent="-342900" eaLnBrk="0" hangingPunct="0">
              <a:spcBef>
                <a:spcPct val="20000"/>
              </a:spcBef>
              <a:buFont typeface="Arial" charset="0"/>
              <a:buChar char="•"/>
            </a:pPr>
            <a:r>
              <a:rPr lang="fr-BE" sz="2000">
                <a:latin typeface="Arial Narrow" pitchFamily="34" charset="0"/>
              </a:rPr>
              <a:t>Répondre plus concrètement encore aux compétences professionnelles (disciplinaires, organisationnelles, relationnelles, communicationnelles, réflexives et personnelles)</a:t>
            </a:r>
          </a:p>
          <a:p>
            <a:pPr marL="342900" indent="-342900" eaLnBrk="0" hangingPunct="0">
              <a:spcBef>
                <a:spcPct val="20000"/>
              </a:spcBef>
              <a:buFont typeface="Arial" charset="0"/>
              <a:buChar char="•"/>
            </a:pPr>
            <a:r>
              <a:rPr lang="fr-BE" sz="2000">
                <a:latin typeface="Arial Narrow" pitchFamily="34" charset="0"/>
              </a:rPr>
              <a:t>Mieux s’adapter au public cible </a:t>
            </a:r>
            <a:endParaRPr lang="fr-FR" sz="20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10"/>
          </p:nvPr>
        </p:nvSpPr>
        <p:spPr/>
        <p:txBody>
          <a:bodyPr/>
          <a:lstStyle/>
          <a:p>
            <a:pPr>
              <a:defRPr/>
            </a:pPr>
            <a:fld id="{8E35D005-74CA-48D3-9156-F6AB71DEE4CD}" type="slidenum">
              <a:rPr lang="fr-FR" altLang="fr-FR"/>
              <a:pPr>
                <a:defRPr/>
              </a:pPr>
              <a:t>230</a:t>
            </a:fld>
            <a:endParaRPr lang="fr-FR" altLang="fr-FR"/>
          </a:p>
        </p:txBody>
      </p:sp>
      <p:sp>
        <p:nvSpPr>
          <p:cNvPr id="603139" name="Rectangle 3"/>
          <p:cNvSpPr>
            <a:spLocks noGrp="1" noChangeArrowheads="1"/>
          </p:cNvSpPr>
          <p:nvPr>
            <p:ph type="body" idx="1"/>
          </p:nvPr>
        </p:nvSpPr>
        <p:spPr>
          <a:xfrm>
            <a:off x="395288" y="2924175"/>
            <a:ext cx="8569325" cy="1368921"/>
          </a:xfrm>
          <a:ln>
            <a:solidFill>
              <a:schemeClr val="tx1"/>
            </a:solidFill>
          </a:ln>
        </p:spPr>
        <p:txBody>
          <a:bodyPr/>
          <a:lstStyle/>
          <a:p>
            <a:pPr marL="495300" indent="-495300" eaLnBrk="1" hangingPunct="1">
              <a:lnSpc>
                <a:spcPct val="130000"/>
              </a:lnSpc>
              <a:buFontTx/>
              <a:buChar char="•"/>
            </a:pPr>
            <a:r>
              <a:rPr lang="fr-FR" altLang="fr-FR" sz="2800" dirty="0" smtClean="0">
                <a:latin typeface="Arial Narrow" panose="020B0606020202030204" pitchFamily="34" charset="0"/>
              </a:rPr>
              <a:t>Récolte et analyse de l’avis des utilisateurs</a:t>
            </a:r>
          </a:p>
          <a:p>
            <a:pPr marL="495300" indent="-495300" eaLnBrk="1" hangingPunct="1">
              <a:lnSpc>
                <a:spcPct val="130000"/>
              </a:lnSpc>
              <a:buFontTx/>
              <a:buChar char="•"/>
            </a:pPr>
            <a:r>
              <a:rPr lang="fr-FR" altLang="fr-FR" sz="2800" dirty="0" smtClean="0">
                <a:latin typeface="Arial Narrow" panose="020B0606020202030204" pitchFamily="34" charset="0"/>
              </a:rPr>
              <a:t>Ajustement du test et de la banque des questions</a:t>
            </a:r>
          </a:p>
          <a:p>
            <a:pPr marL="495300" indent="-495300" eaLnBrk="1" hangingPunct="1"/>
            <a:endParaRPr lang="fr-BE" altLang="fr-FR" sz="2800" dirty="0" smtClean="0">
              <a:latin typeface="Arial Narrow" panose="020B0606020202030204" pitchFamily="34" charset="0"/>
            </a:endParaRPr>
          </a:p>
        </p:txBody>
      </p:sp>
      <p:sp>
        <p:nvSpPr>
          <p:cNvPr id="54278" name="Rectangle 4"/>
          <p:cNvSpPr>
            <a:spLocks noChangeArrowheads="1"/>
          </p:cNvSpPr>
          <p:nvPr/>
        </p:nvSpPr>
        <p:spPr bwMode="auto">
          <a:xfrm>
            <a:off x="5889625" y="1668463"/>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79" name="Rectangle 5"/>
          <p:cNvSpPr>
            <a:spLocks noChangeArrowheads="1"/>
          </p:cNvSpPr>
          <p:nvPr/>
        </p:nvSpPr>
        <p:spPr bwMode="auto">
          <a:xfrm>
            <a:off x="6005513" y="1862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80" name="Rectangle 6"/>
          <p:cNvSpPr>
            <a:spLocks noChangeArrowheads="1"/>
          </p:cNvSpPr>
          <p:nvPr/>
        </p:nvSpPr>
        <p:spPr bwMode="auto">
          <a:xfrm>
            <a:off x="5935663" y="46958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1" name="Rectangle 7"/>
          <p:cNvSpPr>
            <a:spLocks noChangeArrowheads="1"/>
          </p:cNvSpPr>
          <p:nvPr/>
        </p:nvSpPr>
        <p:spPr bwMode="auto">
          <a:xfrm>
            <a:off x="5935663" y="5402263"/>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2" name="Rectangle 8"/>
          <p:cNvSpPr>
            <a:spLocks noChangeArrowheads="1"/>
          </p:cNvSpPr>
          <p:nvPr/>
        </p:nvSpPr>
        <p:spPr bwMode="auto">
          <a:xfrm>
            <a:off x="5935663" y="5754688"/>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3" name="Freeform 9"/>
          <p:cNvSpPr>
            <a:spLocks/>
          </p:cNvSpPr>
          <p:nvPr/>
        </p:nvSpPr>
        <p:spPr bwMode="auto">
          <a:xfrm>
            <a:off x="497608" y="1467644"/>
            <a:ext cx="2665412" cy="576262"/>
          </a:xfrm>
          <a:custGeom>
            <a:avLst/>
            <a:gdLst>
              <a:gd name="T0" fmla="*/ 2147483647 w 698"/>
              <a:gd name="T1" fmla="*/ 0 h 790"/>
              <a:gd name="T2" fmla="*/ 0 w 698"/>
              <a:gd name="T3" fmla="*/ 2147483647 h 790"/>
              <a:gd name="T4" fmla="*/ 0 w 698"/>
              <a:gd name="T5" fmla="*/ 2147483647 h 790"/>
              <a:gd name="T6" fmla="*/ 2147483647 w 698"/>
              <a:gd name="T7" fmla="*/ 2147483647 h 790"/>
              <a:gd name="T8" fmla="*/ 2147483647 w 698"/>
              <a:gd name="T9" fmla="*/ 2147483647 h 790"/>
              <a:gd name="T10" fmla="*/ 2147483647 w 698"/>
              <a:gd name="T11" fmla="*/ 2147483647 h 790"/>
              <a:gd name="T12" fmla="*/ 2147483647 w 698"/>
              <a:gd name="T13" fmla="*/ 2147483647 h 790"/>
              <a:gd name="T14" fmla="*/ 2147483647 w 698"/>
              <a:gd name="T15" fmla="*/ 0 h 790"/>
              <a:gd name="T16" fmla="*/ 2147483647 w 698"/>
              <a:gd name="T17" fmla="*/ 0 h 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8" h="790">
                <a:moveTo>
                  <a:pt x="116" y="0"/>
                </a:moveTo>
                <a:cubicBezTo>
                  <a:pt x="52" y="0"/>
                  <a:pt x="0" y="52"/>
                  <a:pt x="0" y="117"/>
                </a:cubicBezTo>
                <a:lnTo>
                  <a:pt x="0" y="674"/>
                </a:lnTo>
                <a:cubicBezTo>
                  <a:pt x="0" y="738"/>
                  <a:pt x="52" y="790"/>
                  <a:pt x="116" y="790"/>
                </a:cubicBezTo>
                <a:lnTo>
                  <a:pt x="581" y="790"/>
                </a:lnTo>
                <a:cubicBezTo>
                  <a:pt x="646" y="790"/>
                  <a:pt x="698" y="738"/>
                  <a:pt x="698" y="674"/>
                </a:cubicBezTo>
                <a:lnTo>
                  <a:pt x="698" y="117"/>
                </a:lnTo>
                <a:cubicBezTo>
                  <a:pt x="698" y="52"/>
                  <a:pt x="646" y="0"/>
                  <a:pt x="581" y="0"/>
                </a:cubicBezTo>
                <a:lnTo>
                  <a:pt x="116" y="0"/>
                </a:lnTo>
                <a:close/>
              </a:path>
            </a:pathLst>
          </a:custGeom>
          <a:solidFill>
            <a:srgbClr val="CC0000">
              <a:alpha val="54901"/>
            </a:srgbClr>
          </a:solidFill>
          <a:ln w="12700">
            <a:solidFill>
              <a:srgbClr val="000000"/>
            </a:solidFill>
            <a:prstDash val="solid"/>
            <a:round/>
            <a:headEnd/>
            <a:tailEnd/>
          </a:ln>
        </p:spPr>
        <p:txBody>
          <a:bodyPr/>
          <a:lstStyle/>
          <a:p>
            <a:endParaRPr lang="fr-BE" sz="2400" dirty="0"/>
          </a:p>
        </p:txBody>
      </p:sp>
      <p:sp>
        <p:nvSpPr>
          <p:cNvPr id="54284" name="Rectangle 10"/>
          <p:cNvSpPr>
            <a:spLocks noChangeArrowheads="1"/>
          </p:cNvSpPr>
          <p:nvPr/>
        </p:nvSpPr>
        <p:spPr bwMode="auto">
          <a:xfrm>
            <a:off x="3835400" y="5013325"/>
            <a:ext cx="4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1400">
                <a:solidFill>
                  <a:srgbClr val="000000"/>
                </a:solidFill>
              </a:rPr>
              <a:t> </a:t>
            </a:r>
            <a:endParaRPr lang="fr-BE" altLang="fr-FR" sz="1400">
              <a:solidFill>
                <a:schemeClr val="tx1"/>
              </a:solidFill>
            </a:endParaRPr>
          </a:p>
        </p:txBody>
      </p:sp>
      <p:sp>
        <p:nvSpPr>
          <p:cNvPr id="54285" name="Rectangle 11"/>
          <p:cNvSpPr>
            <a:spLocks noChangeArrowheads="1"/>
          </p:cNvSpPr>
          <p:nvPr/>
        </p:nvSpPr>
        <p:spPr bwMode="auto">
          <a:xfrm>
            <a:off x="4564063" y="5545138"/>
            <a:ext cx="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1400">
              <a:solidFill>
                <a:schemeClr val="tx1"/>
              </a:solidFill>
            </a:endParaRPr>
          </a:p>
        </p:txBody>
      </p:sp>
      <p:sp>
        <p:nvSpPr>
          <p:cNvPr id="54286" name="Text Box 12"/>
          <p:cNvSpPr txBox="1">
            <a:spLocks noChangeArrowheads="1"/>
          </p:cNvSpPr>
          <p:nvPr/>
        </p:nvSpPr>
        <p:spPr bwMode="auto">
          <a:xfrm>
            <a:off x="755650" y="1557338"/>
            <a:ext cx="2376488" cy="396875"/>
          </a:xfrm>
          <a:prstGeom prst="rect">
            <a:avLst/>
          </a:prstGeom>
          <a:noFill/>
          <a:ln>
            <a:noFill/>
          </a:ln>
          <a:effectLst/>
          <a:extLst>
            <a:ext uri="{909E8E84-426E-40DD-AFC4-6F175D3DCCD1}">
              <a14:hiddenFill xmlns:a14="http://schemas.microsoft.com/office/drawing/2010/main">
                <a:solidFill>
                  <a:srgbClr val="CC3300">
                    <a:alpha val="549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2000" b="1">
                <a:solidFill>
                  <a:srgbClr val="000000"/>
                </a:solidFill>
              </a:rPr>
              <a:t>8. Macro-régulation</a:t>
            </a:r>
            <a:endParaRPr lang="fr-BE" altLang="fr-FR" sz="1600">
              <a:solidFill>
                <a:srgbClr val="000000"/>
              </a:solidFill>
            </a:endParaRPr>
          </a:p>
        </p:txBody>
      </p:sp>
      <p:sp>
        <p:nvSpPr>
          <p:cNvPr id="603149" name="Line 13"/>
          <p:cNvSpPr>
            <a:spLocks noChangeShapeType="1"/>
          </p:cNvSpPr>
          <p:nvPr/>
        </p:nvSpPr>
        <p:spPr bwMode="auto">
          <a:xfrm flipH="1">
            <a:off x="1403350" y="2060575"/>
            <a:ext cx="0" cy="8636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Tree>
    <p:extLst>
      <p:ext uri="{BB962C8B-B14F-4D97-AF65-F5344CB8AC3E}">
        <p14:creationId xmlns:p14="http://schemas.microsoft.com/office/powerpoint/2010/main" val="363818541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en-US" altLang="fr-FR"/>
              <a:t>Prof. Ch. Hanzen – QCM – Cycle de qualité d’un test</a:t>
            </a:r>
            <a:r>
              <a:rPr lang="en-US" altLang="fr-FR" sz="1400"/>
              <a:t> </a:t>
            </a:r>
          </a:p>
        </p:txBody>
      </p:sp>
      <p:sp>
        <p:nvSpPr>
          <p:cNvPr id="5" name="Espace réservé du numéro de diapositive 4"/>
          <p:cNvSpPr>
            <a:spLocks noGrp="1"/>
          </p:cNvSpPr>
          <p:nvPr>
            <p:ph type="sldNum" sz="quarter" idx="12"/>
          </p:nvPr>
        </p:nvSpPr>
        <p:spPr/>
        <p:txBody>
          <a:bodyPr/>
          <a:lstStyle/>
          <a:p>
            <a:pPr>
              <a:defRPr/>
            </a:pPr>
            <a:fld id="{B785F8EA-39C3-4F30-94A1-91196597DD60}" type="slidenum">
              <a:rPr lang="fr-FR" altLang="fr-FR"/>
              <a:pPr>
                <a:defRPr/>
              </a:pPr>
              <a:t>231</a:t>
            </a:fld>
            <a:endParaRPr lang="fr-FR" altLang="fr-FR"/>
          </a:p>
        </p:txBody>
      </p:sp>
      <p:sp>
        <p:nvSpPr>
          <p:cNvPr id="55300" name="Rectangle 4"/>
          <p:cNvSpPr>
            <a:spLocks noGrp="1" noChangeArrowheads="1"/>
          </p:cNvSpPr>
          <p:nvPr>
            <p:ph type="title"/>
          </p:nvPr>
        </p:nvSpPr>
        <p:spPr>
          <a:xfrm>
            <a:off x="395288" y="332656"/>
            <a:ext cx="7633096" cy="936104"/>
          </a:xfrm>
          <a:solidFill>
            <a:schemeClr val="accent2">
              <a:lumMod val="20000"/>
              <a:lumOff val="80000"/>
            </a:schemeClr>
          </a:solidFill>
          <a:ln>
            <a:solidFill>
              <a:schemeClr val="tx1"/>
            </a:solidFill>
          </a:ln>
        </p:spPr>
        <p:txBody>
          <a:bodyPr/>
          <a:lstStyle/>
          <a:p>
            <a:pPr eaLnBrk="1" hangingPunct="1"/>
            <a:r>
              <a:rPr lang="fr-BE" altLang="fr-FR" sz="2600" dirty="0" smtClean="0">
                <a:latin typeface="Arial Narrow" panose="020B0606020202030204" pitchFamily="34" charset="0"/>
              </a:rPr>
              <a:t>Cellule d’appui universitaire : le Smart</a:t>
            </a:r>
            <a:br>
              <a:rPr lang="fr-BE" altLang="fr-FR" sz="2600" dirty="0" smtClean="0">
                <a:latin typeface="Arial Narrow" panose="020B0606020202030204" pitchFamily="34" charset="0"/>
              </a:rPr>
            </a:br>
            <a:r>
              <a:rPr lang="fr-BE" altLang="fr-FR" sz="2000" dirty="0" smtClean="0">
                <a:latin typeface="Arial Narrow" panose="020B0606020202030204" pitchFamily="34" charset="0"/>
              </a:rPr>
              <a:t>www.smart.ulg.ac.be  et www. Exams.be</a:t>
            </a:r>
            <a:r>
              <a:rPr lang="fr-BE" altLang="fr-FR" sz="2600" dirty="0" smtClean="0">
                <a:latin typeface="Arial Narrow" panose="020B0606020202030204" pitchFamily="34" charset="0"/>
              </a:rPr>
              <a:t> </a:t>
            </a:r>
            <a:endParaRPr lang="fr-FR" altLang="fr-FR" sz="2600" dirty="0" smtClean="0">
              <a:latin typeface="Arial Narrow" panose="020B0606020202030204" pitchFamily="34" charset="0"/>
            </a:endParaRPr>
          </a:p>
        </p:txBody>
      </p:sp>
      <p:pic>
        <p:nvPicPr>
          <p:cNvPr id="553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717675"/>
            <a:ext cx="5903913"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88452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95288" y="476250"/>
            <a:ext cx="8353425" cy="1449388"/>
          </a:xfrm>
          <a:solidFill>
            <a:srgbClr val="002060"/>
          </a:solidFill>
          <a:ln>
            <a:solidFill>
              <a:schemeClr val="tx1"/>
            </a:solidFill>
          </a:ln>
        </p:spPr>
        <p:txBody>
          <a:bodyPr rtlCol="0">
            <a:normAutofit/>
          </a:bodyPr>
          <a:lstStyle/>
          <a:p>
            <a:pPr fontAlgn="auto">
              <a:spcAft>
                <a:spcPts val="0"/>
              </a:spcAft>
              <a:defRPr/>
            </a:pPr>
            <a:r>
              <a:rPr lang="fr-BE" sz="5400" dirty="0" smtClean="0">
                <a:solidFill>
                  <a:schemeClr val="bg1"/>
                </a:solidFill>
                <a:latin typeface="Arial Narrow" panose="020B0606020202030204" pitchFamily="34" charset="0"/>
              </a:rPr>
              <a:t>11. Les class room </a:t>
            </a:r>
            <a:r>
              <a:rPr lang="fr-BE" sz="5400" dirty="0" err="1" smtClean="0">
                <a:solidFill>
                  <a:schemeClr val="bg1"/>
                </a:solidFill>
                <a:latin typeface="Arial Narrow" panose="020B0606020202030204" pitchFamily="34" charset="0"/>
              </a:rPr>
              <a:t>assessments</a:t>
            </a:r>
            <a:endParaRPr lang="fr-BE" sz="5400" dirty="0">
              <a:solidFill>
                <a:schemeClr val="bg1"/>
              </a:solidFill>
              <a:latin typeface="Arial Narrow" panose="020B0606020202030204" pitchFamily="34" charset="0"/>
            </a:endParaRPr>
          </a:p>
        </p:txBody>
      </p:sp>
      <p:sp>
        <p:nvSpPr>
          <p:cNvPr id="2051" name="Rectangle 24"/>
          <p:cNvSpPr>
            <a:spLocks noGrp="1" noChangeArrowheads="1"/>
          </p:cNvSpPr>
          <p:nvPr>
            <p:ph type="subTitle" idx="1"/>
          </p:nvPr>
        </p:nvSpPr>
        <p:spPr>
          <a:xfrm>
            <a:off x="395288" y="2276475"/>
            <a:ext cx="8280400" cy="3048000"/>
          </a:xfrm>
          <a:ln>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180975">
              <a:spcBef>
                <a:spcPct val="0"/>
              </a:spcBef>
              <a:buFontTx/>
              <a:buNone/>
            </a:pPr>
            <a:r>
              <a:rPr lang="en-GB" altLang="fr-FR" sz="2400" dirty="0" err="1" smtClean="0">
                <a:solidFill>
                  <a:schemeClr val="bg1"/>
                </a:solidFill>
                <a:latin typeface="Arial Narrow" pitchFamily="34" charset="0"/>
              </a:rPr>
              <a:t>Professeur</a:t>
            </a:r>
            <a:r>
              <a:rPr lang="en-GB" altLang="fr-FR" sz="2400" dirty="0" smtClean="0">
                <a:solidFill>
                  <a:schemeClr val="bg1"/>
                </a:solidFill>
                <a:latin typeface="Arial Narrow" pitchFamily="34" charset="0"/>
              </a:rPr>
              <a:t>  Ch. Hanzen</a:t>
            </a:r>
            <a:endParaRPr lang="fr-FR" altLang="fr-FR" sz="2400" dirty="0" smtClean="0">
              <a:solidFill>
                <a:schemeClr val="bg1"/>
              </a:solidFill>
              <a:latin typeface="Arial Narrow" pitchFamily="34" charset="0"/>
            </a:endParaRPr>
          </a:p>
          <a:p>
            <a:pPr indent="180975">
              <a:spcBef>
                <a:spcPct val="0"/>
              </a:spcBef>
              <a:buFontTx/>
              <a:buNone/>
            </a:pPr>
            <a:r>
              <a:rPr lang="en-GB" altLang="fr-FR" sz="2400" dirty="0" err="1" smtClean="0">
                <a:solidFill>
                  <a:schemeClr val="bg1"/>
                </a:solidFill>
                <a:latin typeface="Arial Narrow" pitchFamily="34" charset="0"/>
              </a:rPr>
              <a:t>Université</a:t>
            </a:r>
            <a:r>
              <a:rPr lang="en-GB" altLang="fr-FR" sz="2400" dirty="0" smtClean="0">
                <a:solidFill>
                  <a:schemeClr val="bg1"/>
                </a:solidFill>
                <a:latin typeface="Arial Narrow" pitchFamily="34" charset="0"/>
              </a:rPr>
              <a:t> de Liège</a:t>
            </a:r>
            <a:endParaRPr lang="fr-FR" altLang="fr-FR" sz="2400" dirty="0" smtClean="0">
              <a:solidFill>
                <a:schemeClr val="bg1"/>
              </a:solidFill>
              <a:latin typeface="Arial Narrow" pitchFamily="34" charset="0"/>
            </a:endParaRPr>
          </a:p>
          <a:p>
            <a:pPr indent="180975">
              <a:spcBef>
                <a:spcPct val="0"/>
              </a:spcBef>
              <a:buFontTx/>
              <a:buNone/>
            </a:pPr>
            <a:r>
              <a:rPr lang="en-GB" altLang="fr-FR" sz="2400" dirty="0" err="1" smtClean="0">
                <a:solidFill>
                  <a:schemeClr val="bg1"/>
                </a:solidFill>
                <a:latin typeface="Arial Narrow" pitchFamily="34" charset="0"/>
              </a:rPr>
              <a:t>Faculté</a:t>
            </a:r>
            <a:r>
              <a:rPr lang="en-GB" altLang="fr-FR" sz="2400" dirty="0" smtClean="0">
                <a:solidFill>
                  <a:schemeClr val="bg1"/>
                </a:solidFill>
                <a:latin typeface="Arial Narrow" pitchFamily="34" charset="0"/>
              </a:rPr>
              <a:t> de </a:t>
            </a:r>
            <a:r>
              <a:rPr lang="en-GB" altLang="fr-FR" sz="2400" dirty="0" err="1" smtClean="0">
                <a:solidFill>
                  <a:schemeClr val="bg1"/>
                </a:solidFill>
                <a:latin typeface="Arial Narrow" pitchFamily="34" charset="0"/>
              </a:rPr>
              <a:t>médecine</a:t>
            </a:r>
            <a:r>
              <a:rPr lang="en-GB" altLang="fr-FR" sz="2400" dirty="0" smtClean="0">
                <a:solidFill>
                  <a:schemeClr val="bg1"/>
                </a:solidFill>
                <a:latin typeface="Arial Narrow" pitchFamily="34" charset="0"/>
              </a:rPr>
              <a:t> </a:t>
            </a:r>
            <a:r>
              <a:rPr lang="en-GB" altLang="fr-FR" sz="2400" dirty="0" err="1" smtClean="0">
                <a:solidFill>
                  <a:schemeClr val="bg1"/>
                </a:solidFill>
                <a:latin typeface="Arial Narrow" pitchFamily="34" charset="0"/>
              </a:rPr>
              <a:t>vétérinaire</a:t>
            </a:r>
            <a:endParaRPr lang="en-GB" altLang="fr-FR" sz="2400" dirty="0" smtClean="0">
              <a:solidFill>
                <a:schemeClr val="bg1"/>
              </a:solidFill>
              <a:latin typeface="Arial Narrow" pitchFamily="34" charset="0"/>
            </a:endParaRPr>
          </a:p>
          <a:p>
            <a:pPr indent="180975">
              <a:spcBef>
                <a:spcPct val="0"/>
              </a:spcBef>
              <a:buFontTx/>
              <a:buNone/>
            </a:pPr>
            <a:r>
              <a:rPr lang="en-GB" altLang="fr-FR" sz="2400" dirty="0" smtClean="0">
                <a:solidFill>
                  <a:schemeClr val="bg1"/>
                </a:solidFill>
                <a:latin typeface="Arial Narrow" pitchFamily="34" charset="0"/>
              </a:rPr>
              <a:t>Service de </a:t>
            </a:r>
            <a:r>
              <a:rPr lang="en-GB" altLang="fr-FR" sz="2400" dirty="0" err="1" smtClean="0">
                <a:solidFill>
                  <a:schemeClr val="bg1"/>
                </a:solidFill>
                <a:latin typeface="Arial Narrow" pitchFamily="34" charset="0"/>
              </a:rPr>
              <a:t>Thériogenologie</a:t>
            </a:r>
            <a:r>
              <a:rPr lang="en-GB" altLang="fr-FR" sz="2400" dirty="0" smtClean="0">
                <a:solidFill>
                  <a:schemeClr val="bg1"/>
                </a:solidFill>
                <a:latin typeface="Arial Narrow" pitchFamily="34" charset="0"/>
              </a:rPr>
              <a:t> des </a:t>
            </a:r>
            <a:r>
              <a:rPr lang="en-GB" altLang="fr-FR" sz="2400" dirty="0" err="1" smtClean="0">
                <a:solidFill>
                  <a:schemeClr val="bg1"/>
                </a:solidFill>
                <a:latin typeface="Arial Narrow" pitchFamily="34" charset="0"/>
              </a:rPr>
              <a:t>animaux</a:t>
            </a:r>
            <a:r>
              <a:rPr lang="en-GB" altLang="fr-FR" sz="2400" dirty="0" smtClean="0">
                <a:solidFill>
                  <a:schemeClr val="bg1"/>
                </a:solidFill>
                <a:latin typeface="Arial Narrow" pitchFamily="34" charset="0"/>
              </a:rPr>
              <a:t> de production </a:t>
            </a:r>
            <a:endParaRPr lang="fr-FR" altLang="fr-FR" sz="2400" dirty="0" smtClean="0">
              <a:solidFill>
                <a:schemeClr val="bg1"/>
              </a:solidFill>
              <a:latin typeface="Arial Narrow" pitchFamily="34" charset="0"/>
            </a:endParaRPr>
          </a:p>
          <a:p>
            <a:pPr indent="180975">
              <a:spcBef>
                <a:spcPct val="0"/>
              </a:spcBef>
              <a:buFontTx/>
              <a:buNone/>
            </a:pPr>
            <a:r>
              <a:rPr lang="da-DK" altLang="fr-FR" sz="2400" dirty="0" smtClean="0">
                <a:solidFill>
                  <a:schemeClr val="bg1"/>
                </a:solidFill>
                <a:latin typeface="Arial Narrow" pitchFamily="34" charset="0"/>
              </a:rPr>
              <a:t>B42 Sart Tilman, 4000 Liège</a:t>
            </a:r>
            <a:endParaRPr lang="fr-FR" altLang="fr-FR" sz="2400" dirty="0" smtClean="0">
              <a:solidFill>
                <a:schemeClr val="bg1"/>
              </a:solidFill>
              <a:latin typeface="Arial Narrow" pitchFamily="34" charset="0"/>
            </a:endParaRPr>
          </a:p>
          <a:p>
            <a:pPr indent="180975">
              <a:spcBef>
                <a:spcPct val="0"/>
              </a:spcBef>
              <a:buFontTx/>
              <a:buNone/>
            </a:pPr>
            <a:r>
              <a:rPr lang="de-DE" altLang="fr-FR" sz="2400" dirty="0" err="1" smtClean="0">
                <a:solidFill>
                  <a:schemeClr val="bg1"/>
                </a:solidFill>
                <a:latin typeface="Arial Narrow" pitchFamily="34" charset="0"/>
              </a:rPr>
              <a:t>E-mail</a:t>
            </a:r>
            <a:r>
              <a:rPr lang="de-DE" altLang="fr-FR" sz="2400" dirty="0" smtClean="0">
                <a:solidFill>
                  <a:schemeClr val="bg1"/>
                </a:solidFill>
                <a:latin typeface="Arial Narrow" pitchFamily="34" charset="0"/>
              </a:rPr>
              <a:t> : christian.hanzen@ulg.ac.be  </a:t>
            </a:r>
          </a:p>
          <a:p>
            <a:pPr indent="180975">
              <a:spcBef>
                <a:spcPct val="0"/>
              </a:spcBef>
              <a:buFontTx/>
              <a:buNone/>
            </a:pPr>
            <a:r>
              <a:rPr lang="fr-FR" altLang="fr-FR" sz="2400" dirty="0" smtClean="0">
                <a:solidFill>
                  <a:schemeClr val="bg1"/>
                </a:solidFill>
                <a:latin typeface="Arial Narrow" pitchFamily="34" charset="0"/>
              </a:rPr>
              <a:t>Bibliographie : http://orbi.ulg.ac.be/</a:t>
            </a:r>
          </a:p>
          <a:p>
            <a:pPr indent="180975">
              <a:spcBef>
                <a:spcPct val="0"/>
              </a:spcBef>
              <a:buFontTx/>
              <a:buNone/>
            </a:pPr>
            <a:r>
              <a:rPr lang="fr-FR" altLang="fr-FR" sz="2400" dirty="0" smtClean="0">
                <a:solidFill>
                  <a:schemeClr val="bg1"/>
                </a:solidFill>
                <a:latin typeface="Arial Narrow" pitchFamily="34" charset="0"/>
              </a:rPr>
              <a:t>Page face book : www.facebook.com/theriogenologie  </a:t>
            </a:r>
          </a:p>
        </p:txBody>
      </p:sp>
    </p:spTree>
    <p:extLst>
      <p:ext uri="{BB962C8B-B14F-4D97-AF65-F5344CB8AC3E}">
        <p14:creationId xmlns:p14="http://schemas.microsoft.com/office/powerpoint/2010/main" val="363880733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ln>
            <a:solidFill>
              <a:schemeClr val="tx1"/>
            </a:solidFill>
          </a:ln>
        </p:spPr>
        <p:txBody>
          <a:bodyPr/>
          <a:lstStyle/>
          <a:p>
            <a:pPr algn="l"/>
            <a:r>
              <a:rPr lang="fr-BE" sz="2800" dirty="0" smtClean="0">
                <a:latin typeface="Arial Narrow" panose="020B0606020202030204" pitchFamily="34" charset="0"/>
              </a:rPr>
              <a:t>Objectifs et caractéristiques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395536" y="1124744"/>
            <a:ext cx="8229600" cy="4464496"/>
          </a:xfrm>
        </p:spPr>
        <p:txBody>
          <a:bodyPr/>
          <a:lstStyle/>
          <a:p>
            <a:r>
              <a:rPr lang="fr-FR" sz="2400" dirty="0">
                <a:latin typeface="Arial Narrow" panose="020B0606020202030204" pitchFamily="34" charset="0"/>
              </a:rPr>
              <a:t>R</a:t>
            </a:r>
            <a:r>
              <a:rPr lang="fr-FR" sz="2400" dirty="0" smtClean="0">
                <a:latin typeface="Arial Narrow" panose="020B0606020202030204" pitchFamily="34" charset="0"/>
              </a:rPr>
              <a:t>esponsabiliser les enseignants : c’est à eux de décider quand, et ce qu’il souhaite faire évaluer </a:t>
            </a:r>
          </a:p>
          <a:p>
            <a:r>
              <a:rPr lang="fr-FR" sz="2400" dirty="0">
                <a:latin typeface="Arial Narrow" panose="020B0606020202030204" pitchFamily="34" charset="0"/>
              </a:rPr>
              <a:t>F</a:t>
            </a:r>
            <a:r>
              <a:rPr lang="fr-FR" sz="2400" dirty="0" smtClean="0">
                <a:latin typeface="Arial Narrow" panose="020B0606020202030204" pitchFamily="34" charset="0"/>
              </a:rPr>
              <a:t>avoriser l’adaptabilité des enseignants </a:t>
            </a:r>
          </a:p>
          <a:p>
            <a:r>
              <a:rPr lang="fr-FR" sz="2400" dirty="0">
                <a:latin typeface="Arial Narrow" panose="020B0606020202030204" pitchFamily="34" charset="0"/>
              </a:rPr>
              <a:t>S</a:t>
            </a:r>
            <a:r>
              <a:rPr lang="fr-FR" sz="2400" dirty="0" smtClean="0">
                <a:latin typeface="Arial Narrow" panose="020B0606020202030204" pitchFamily="34" charset="0"/>
              </a:rPr>
              <a:t>timuler une attitude réflexive de l’enseignant sur ses pratiques et les améliorer</a:t>
            </a:r>
          </a:p>
          <a:p>
            <a:r>
              <a:rPr lang="fr-FR" sz="2400" dirty="0" smtClean="0">
                <a:latin typeface="Arial Narrow" panose="020B0606020202030204" pitchFamily="34" charset="0"/>
              </a:rPr>
              <a:t>Impliquer les étudiants dans leur formation (coresponsabilité)</a:t>
            </a:r>
          </a:p>
          <a:p>
            <a:endParaRPr lang="fr-FR" sz="2400" dirty="0">
              <a:latin typeface="Arial Narrow" panose="020B0606020202030204" pitchFamily="34" charset="0"/>
            </a:endParaRPr>
          </a:p>
          <a:p>
            <a:pPr lvl="0"/>
            <a:r>
              <a:rPr lang="fr-FR" sz="2400" dirty="0" smtClean="0">
                <a:latin typeface="Arial Narrow" panose="020B0606020202030204" pitchFamily="34" charset="0"/>
              </a:rPr>
              <a:t>Efficacité dépendante de la participation des étudiants</a:t>
            </a:r>
            <a:endParaRPr lang="fr-BE" sz="2400" dirty="0">
              <a:latin typeface="Arial Narrow" panose="020B0606020202030204" pitchFamily="34" charset="0"/>
            </a:endParaRPr>
          </a:p>
          <a:p>
            <a:pPr lvl="0"/>
            <a:r>
              <a:rPr lang="fr-FR" sz="2400" dirty="0" smtClean="0">
                <a:latin typeface="Arial Narrow" panose="020B0606020202030204" pitchFamily="34" charset="0"/>
              </a:rPr>
              <a:t>Caractère anonyme à respecter </a:t>
            </a:r>
          </a:p>
          <a:p>
            <a:pPr lvl="0"/>
            <a:r>
              <a:rPr lang="fr-FR" sz="2400" dirty="0" smtClean="0">
                <a:latin typeface="Arial Narrow" panose="020B0606020202030204" pitchFamily="34" charset="0"/>
              </a:rPr>
              <a:t>Organisée dans un contexte spécifique : série de cours, travaux pratiques, conférences, par l’institution, la faculté, le département  ….</a:t>
            </a:r>
          </a:p>
          <a:p>
            <a:pPr lvl="0"/>
            <a:endParaRPr lang="fr-FR" sz="2400" dirty="0">
              <a:latin typeface="Arial Narrow" panose="020B0606020202030204" pitchFamily="34" charset="0"/>
            </a:endParaRPr>
          </a:p>
          <a:p>
            <a:pPr lvl="0"/>
            <a:r>
              <a:rPr lang="fr-FR" sz="2400" u="sng" dirty="0" smtClean="0">
                <a:latin typeface="Arial Narrow" panose="020B0606020202030204" pitchFamily="34" charset="0"/>
              </a:rPr>
              <a:t>Quelques exemples plus personnels </a:t>
            </a:r>
          </a:p>
          <a:p>
            <a:endParaRPr lang="fr-BE" sz="2400" dirty="0">
              <a:latin typeface="Arial Narrow" panose="020B0606020202030204" pitchFamily="34" charset="0"/>
            </a:endParaRPr>
          </a:p>
        </p:txBody>
      </p:sp>
    </p:spTree>
    <p:extLst>
      <p:ext uri="{BB962C8B-B14F-4D97-AF65-F5344CB8AC3E}">
        <p14:creationId xmlns:p14="http://schemas.microsoft.com/office/powerpoint/2010/main" val="380140932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ln>
            <a:solidFill>
              <a:schemeClr val="tx1"/>
            </a:solidFill>
          </a:ln>
        </p:spPr>
        <p:txBody>
          <a:bodyPr/>
          <a:lstStyle/>
          <a:p>
            <a:pPr algn="l"/>
            <a:r>
              <a:rPr lang="fr-BE" sz="2800" dirty="0" smtClean="0">
                <a:latin typeface="Arial Narrow" panose="020B0606020202030204" pitchFamily="34" charset="0"/>
              </a:rPr>
              <a:t>Un exemple : semaine de clinique ou TP </a:t>
            </a:r>
            <a:endParaRPr lang="fr-BE" sz="2800" dirty="0">
              <a:latin typeface="Arial Narrow" panose="020B0606020202030204" pitchFamily="34" charset="0"/>
            </a:endParaRPr>
          </a:p>
        </p:txBody>
      </p:sp>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24744"/>
            <a:ext cx="6768752" cy="505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984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817710"/>
            <a:ext cx="7704857" cy="485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228024"/>
            <a:ext cx="8496944" cy="1569660"/>
          </a:xfrm>
          <a:prstGeom prst="rect">
            <a:avLst/>
          </a:prstGeom>
        </p:spPr>
        <p:txBody>
          <a:bodyPr wrap="square">
            <a:spAutoFit/>
          </a:bodyPr>
          <a:lstStyle/>
          <a:p>
            <a:r>
              <a:rPr lang="fr-BE" sz="1600" b="1" dirty="0">
                <a:latin typeface="Arial Narrow" panose="020B0606020202030204" pitchFamily="34" charset="0"/>
              </a:rPr>
              <a:t>Pour </a:t>
            </a:r>
            <a:r>
              <a:rPr lang="fr-BE" sz="1600" b="1" dirty="0" smtClean="0">
                <a:latin typeface="Arial Narrow" panose="020B0606020202030204" pitchFamily="34" charset="0"/>
              </a:rPr>
              <a:t>rappel : 1</a:t>
            </a:r>
            <a:r>
              <a:rPr lang="fr-BE" sz="1600" b="1" dirty="0">
                <a:latin typeface="Arial Narrow" panose="020B0606020202030204" pitchFamily="34" charset="0"/>
              </a:rPr>
              <a:t>. Pas du tout </a:t>
            </a:r>
            <a:r>
              <a:rPr lang="fr-BE" sz="1600" b="1" dirty="0" smtClean="0">
                <a:latin typeface="Arial Narrow" panose="020B0606020202030204" pitchFamily="34" charset="0"/>
              </a:rPr>
              <a:t>d’accord, 2</a:t>
            </a:r>
            <a:r>
              <a:rPr lang="fr-BE" sz="1600" b="1" dirty="0">
                <a:latin typeface="Arial Narrow" panose="020B0606020202030204" pitchFamily="34" charset="0"/>
              </a:rPr>
              <a:t>. Moyennement </a:t>
            </a:r>
            <a:r>
              <a:rPr lang="fr-BE" sz="1600" b="1" dirty="0" smtClean="0">
                <a:latin typeface="Arial Narrow" panose="020B0606020202030204" pitchFamily="34" charset="0"/>
              </a:rPr>
              <a:t>d’accord, 3.Tout </a:t>
            </a:r>
            <a:r>
              <a:rPr lang="fr-BE" sz="1600" b="1" dirty="0">
                <a:latin typeface="Arial Narrow" panose="020B0606020202030204" pitchFamily="34" charset="0"/>
              </a:rPr>
              <a:t>à fait </a:t>
            </a:r>
            <a:r>
              <a:rPr lang="fr-BE" sz="1600" b="1" dirty="0" smtClean="0">
                <a:latin typeface="Arial Narrow" panose="020B0606020202030204" pitchFamily="34" charset="0"/>
              </a:rPr>
              <a:t>d’accord</a:t>
            </a:r>
            <a:endParaRPr lang="fr-BE" sz="1600" b="1" dirty="0">
              <a:latin typeface="Arial Narrow" panose="020B0606020202030204" pitchFamily="34" charset="0"/>
            </a:endParaRPr>
          </a:p>
          <a:p>
            <a:r>
              <a:rPr lang="fr-BE" sz="1600" dirty="0" smtClean="0">
                <a:latin typeface="Arial Narrow" panose="020B0606020202030204" pitchFamily="34" charset="0"/>
              </a:rPr>
              <a:t>- </a:t>
            </a:r>
            <a:r>
              <a:rPr lang="fr-BE" sz="1600" dirty="0">
                <a:latin typeface="Arial Narrow" panose="020B0606020202030204" pitchFamily="34" charset="0"/>
              </a:rPr>
              <a:t>Le contenu du </a:t>
            </a:r>
            <a:r>
              <a:rPr lang="fr-BE" sz="1600" dirty="0" err="1">
                <a:latin typeface="Arial Narrow" panose="020B0606020202030204" pitchFamily="34" charset="0"/>
              </a:rPr>
              <a:t>TPC</a:t>
            </a:r>
            <a:r>
              <a:rPr lang="fr-BE" sz="1600" dirty="0">
                <a:latin typeface="Arial Narrow" panose="020B0606020202030204" pitchFamily="34" charset="0"/>
              </a:rPr>
              <a:t> est en adéquation avec les objectifs </a:t>
            </a:r>
          </a:p>
          <a:p>
            <a:r>
              <a:rPr lang="fr-BE" sz="1600" dirty="0" smtClean="0">
                <a:latin typeface="Arial Narrow" panose="020B0606020202030204" pitchFamily="34" charset="0"/>
              </a:rPr>
              <a:t>- </a:t>
            </a:r>
            <a:r>
              <a:rPr lang="fr-BE" sz="1600" dirty="0">
                <a:latin typeface="Arial Narrow" panose="020B0606020202030204" pitchFamily="34" charset="0"/>
              </a:rPr>
              <a:t>Le matériel utilisé pour le </a:t>
            </a:r>
            <a:r>
              <a:rPr lang="fr-BE" sz="1600" dirty="0" err="1">
                <a:latin typeface="Arial Narrow" panose="020B0606020202030204" pitchFamily="34" charset="0"/>
              </a:rPr>
              <a:t>TPC</a:t>
            </a:r>
            <a:r>
              <a:rPr lang="fr-BE" sz="1600" dirty="0">
                <a:latin typeface="Arial Narrow" panose="020B0606020202030204" pitchFamily="34" charset="0"/>
              </a:rPr>
              <a:t> était en adéquation avec les objectifs </a:t>
            </a:r>
          </a:p>
          <a:p>
            <a:r>
              <a:rPr lang="fr-BE" sz="1600" dirty="0" smtClean="0">
                <a:latin typeface="Arial Narrow" panose="020B0606020202030204" pitchFamily="34" charset="0"/>
              </a:rPr>
              <a:t>- </a:t>
            </a:r>
            <a:r>
              <a:rPr lang="fr-BE" sz="1600" dirty="0">
                <a:latin typeface="Arial Narrow" panose="020B0606020202030204" pitchFamily="34" charset="0"/>
              </a:rPr>
              <a:t>Les modalités d’organisation (documents, temps…) étaient en adéquation avec les objectifs du </a:t>
            </a:r>
            <a:r>
              <a:rPr lang="fr-BE" sz="1600" dirty="0" err="1">
                <a:latin typeface="Arial Narrow" panose="020B0606020202030204" pitchFamily="34" charset="0"/>
              </a:rPr>
              <a:t>TPC</a:t>
            </a:r>
            <a:endParaRPr lang="fr-BE" sz="1600" dirty="0">
              <a:latin typeface="Arial Narrow" panose="020B0606020202030204" pitchFamily="34" charset="0"/>
            </a:endParaRPr>
          </a:p>
          <a:p>
            <a:r>
              <a:rPr lang="fr-BE" sz="1600" dirty="0" smtClean="0">
                <a:latin typeface="Arial Narrow" panose="020B0606020202030204" pitchFamily="34" charset="0"/>
              </a:rPr>
              <a:t>- </a:t>
            </a:r>
            <a:r>
              <a:rPr lang="fr-BE" sz="1600" dirty="0">
                <a:latin typeface="Arial Narrow" panose="020B0606020202030204" pitchFamily="34" charset="0"/>
              </a:rPr>
              <a:t>L’encadrement du </a:t>
            </a:r>
            <a:r>
              <a:rPr lang="fr-BE" sz="1600" dirty="0" err="1">
                <a:latin typeface="Arial Narrow" panose="020B0606020202030204" pitchFamily="34" charset="0"/>
              </a:rPr>
              <a:t>TPC</a:t>
            </a:r>
            <a:r>
              <a:rPr lang="fr-BE" sz="1600" dirty="0">
                <a:latin typeface="Arial Narrow" panose="020B0606020202030204" pitchFamily="34" charset="0"/>
              </a:rPr>
              <a:t> (pertinence des réponses de l’encadrant, disponibilité de l’encadrant …) était de qualité</a:t>
            </a:r>
          </a:p>
          <a:p>
            <a:r>
              <a:rPr lang="fr-BE" sz="1600" dirty="0" smtClean="0">
                <a:latin typeface="Arial Narrow" panose="020B0606020202030204" pitchFamily="34" charset="0"/>
              </a:rPr>
              <a:t>- </a:t>
            </a:r>
            <a:r>
              <a:rPr lang="fr-BE" sz="1600" dirty="0">
                <a:latin typeface="Arial Narrow" panose="020B0606020202030204" pitchFamily="34" charset="0"/>
              </a:rPr>
              <a:t>Au terme de ce </a:t>
            </a:r>
            <a:r>
              <a:rPr lang="fr-BE" sz="1600" dirty="0" err="1">
                <a:latin typeface="Arial Narrow" panose="020B0606020202030204" pitchFamily="34" charset="0"/>
              </a:rPr>
              <a:t>TPC</a:t>
            </a:r>
            <a:r>
              <a:rPr lang="fr-BE" sz="1600" dirty="0">
                <a:latin typeface="Arial Narrow" panose="020B0606020202030204" pitchFamily="34" charset="0"/>
              </a:rPr>
              <a:t>, j’ai appris quelque chose </a:t>
            </a:r>
          </a:p>
        </p:txBody>
      </p:sp>
    </p:spTree>
    <p:extLst>
      <p:ext uri="{BB962C8B-B14F-4D97-AF65-F5344CB8AC3E}">
        <p14:creationId xmlns:p14="http://schemas.microsoft.com/office/powerpoint/2010/main" val="253375486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5605"/>
            <a:ext cx="9108504" cy="569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txBox="1">
            <a:spLocks/>
          </p:cNvSpPr>
          <p:nvPr/>
        </p:nvSpPr>
        <p:spPr>
          <a:xfrm>
            <a:off x="434330" y="188640"/>
            <a:ext cx="8229600" cy="562074"/>
          </a:xfrm>
          <a:prstGeom prst="rect">
            <a:avLst/>
          </a:prstGeom>
          <a:ln>
            <a:solidFill>
              <a:schemeClr val="tx1"/>
            </a:solid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BE" sz="2800" dirty="0" smtClean="0">
                <a:latin typeface="Arial Narrow" panose="020B0606020202030204" pitchFamily="34" charset="0"/>
              </a:rPr>
              <a:t>Un exemple : le cours de </a:t>
            </a:r>
            <a:r>
              <a:rPr lang="fr-BE" sz="2800" dirty="0" err="1" smtClean="0">
                <a:latin typeface="Arial Narrow" panose="020B0606020202030204" pitchFamily="34" charset="0"/>
              </a:rPr>
              <a:t>Thériogenologie</a:t>
            </a:r>
            <a:endParaRPr lang="fr-BE" sz="2800" dirty="0">
              <a:latin typeface="Arial Narrow" panose="020B0606020202030204" pitchFamily="34" charset="0"/>
            </a:endParaRPr>
          </a:p>
        </p:txBody>
      </p:sp>
    </p:spTree>
    <p:extLst>
      <p:ext uri="{BB962C8B-B14F-4D97-AF65-F5344CB8AC3E}">
        <p14:creationId xmlns:p14="http://schemas.microsoft.com/office/powerpoint/2010/main" val="33386168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778098"/>
          </a:xfrm>
          <a:ln>
            <a:solidFill>
              <a:schemeClr val="tx1"/>
            </a:solidFill>
          </a:ln>
        </p:spPr>
        <p:txBody>
          <a:bodyPr/>
          <a:lstStyle/>
          <a:p>
            <a:pPr algn="l"/>
            <a:r>
              <a:rPr lang="fr-BE" sz="2400" dirty="0" smtClean="0">
                <a:latin typeface="Arial Narrow" panose="020B0606020202030204" pitchFamily="34" charset="0"/>
              </a:rPr>
              <a:t>Questionnaire de satisfaction du cours de </a:t>
            </a:r>
            <a:r>
              <a:rPr lang="fr-BE" sz="2400" dirty="0" err="1" smtClean="0">
                <a:latin typeface="Arial Narrow" panose="020B0606020202030204" pitchFamily="34" charset="0"/>
              </a:rPr>
              <a:t>Theriogenologie</a:t>
            </a:r>
            <a:r>
              <a:rPr lang="fr-BE" sz="2400" dirty="0" smtClean="0">
                <a:latin typeface="Arial Narrow" panose="020B0606020202030204" pitchFamily="34" charset="0"/>
              </a:rPr>
              <a:t> (2013-2014 : 131 réponses sur 260) : quelques exemples</a:t>
            </a:r>
            <a:endParaRPr lang="fr-BE" sz="2400" dirty="0">
              <a:latin typeface="Arial Narrow" panose="020B0606020202030204" pitchFamily="34" charset="0"/>
            </a:endParaRPr>
          </a:p>
        </p:txBody>
      </p:sp>
      <p:graphicFrame>
        <p:nvGraphicFramePr>
          <p:cNvPr id="5" name="Graphique 4"/>
          <p:cNvGraphicFramePr/>
          <p:nvPr>
            <p:extLst>
              <p:ext uri="{D42A27DB-BD31-4B8C-83A1-F6EECF244321}">
                <p14:modId xmlns:p14="http://schemas.microsoft.com/office/powerpoint/2010/main" val="3964463919"/>
              </p:ext>
            </p:extLst>
          </p:nvPr>
        </p:nvGraphicFramePr>
        <p:xfrm>
          <a:off x="467544" y="1268760"/>
          <a:ext cx="8136904"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481915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778098"/>
          </a:xfrm>
          <a:ln>
            <a:solidFill>
              <a:schemeClr val="tx1"/>
            </a:solidFill>
          </a:ln>
        </p:spPr>
        <p:txBody>
          <a:bodyPr/>
          <a:lstStyle/>
          <a:p>
            <a:pPr algn="l"/>
            <a:r>
              <a:rPr lang="fr-BE" sz="2400" dirty="0" smtClean="0">
                <a:latin typeface="Arial Narrow" panose="020B0606020202030204" pitchFamily="34" charset="0"/>
              </a:rPr>
              <a:t>Questionnaire de satisfaction du cours de </a:t>
            </a:r>
            <a:r>
              <a:rPr lang="fr-BE" sz="2400" dirty="0" err="1" smtClean="0">
                <a:latin typeface="Arial Narrow" panose="020B0606020202030204" pitchFamily="34" charset="0"/>
              </a:rPr>
              <a:t>Theriogenologie</a:t>
            </a:r>
            <a:r>
              <a:rPr lang="fr-BE" sz="2400" dirty="0" smtClean="0">
                <a:latin typeface="Arial Narrow" panose="020B0606020202030204" pitchFamily="34" charset="0"/>
              </a:rPr>
              <a:t> (2013-2014 : 131 réponses sur 260) : quelques exemples</a:t>
            </a:r>
            <a:endParaRPr lang="fr-BE" sz="2400" dirty="0">
              <a:latin typeface="Arial Narrow" panose="020B0606020202030204" pitchFamily="34" charset="0"/>
            </a:endParaRPr>
          </a:p>
        </p:txBody>
      </p:sp>
      <p:graphicFrame>
        <p:nvGraphicFramePr>
          <p:cNvPr id="3" name="Graphique 2"/>
          <p:cNvGraphicFramePr/>
          <p:nvPr>
            <p:extLst>
              <p:ext uri="{D42A27DB-BD31-4B8C-83A1-F6EECF244321}">
                <p14:modId xmlns:p14="http://schemas.microsoft.com/office/powerpoint/2010/main" val="2897879765"/>
              </p:ext>
            </p:extLst>
          </p:nvPr>
        </p:nvGraphicFramePr>
        <p:xfrm>
          <a:off x="683568" y="1412776"/>
          <a:ext cx="7776863" cy="4979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455674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922114"/>
          </a:xfrm>
          <a:ln>
            <a:solidFill>
              <a:schemeClr val="tx1"/>
            </a:solidFill>
          </a:ln>
        </p:spPr>
        <p:txBody>
          <a:bodyPr/>
          <a:lstStyle/>
          <a:p>
            <a:pPr algn="l"/>
            <a:r>
              <a:rPr lang="fr-BE" sz="2400" dirty="0" smtClean="0">
                <a:latin typeface="Arial Narrow" panose="020B0606020202030204" pitchFamily="34" charset="0"/>
              </a:rPr>
              <a:t>Questionnaire de satisfaction du cours de </a:t>
            </a:r>
            <a:r>
              <a:rPr lang="fr-BE" sz="2400" dirty="0" err="1" smtClean="0">
                <a:latin typeface="Arial Narrow" panose="020B0606020202030204" pitchFamily="34" charset="0"/>
              </a:rPr>
              <a:t>Theriogenologie</a:t>
            </a:r>
            <a:r>
              <a:rPr lang="fr-BE" sz="2400" dirty="0" smtClean="0">
                <a:latin typeface="Arial Narrow" panose="020B0606020202030204" pitchFamily="34" charset="0"/>
              </a:rPr>
              <a:t> (2013-2014 : 131 réponses sur 260) : quelques exemples</a:t>
            </a:r>
            <a:endParaRPr lang="fr-BE" sz="2400" dirty="0">
              <a:latin typeface="Arial Narrow" panose="020B0606020202030204" pitchFamily="34" charset="0"/>
            </a:endParaRPr>
          </a:p>
        </p:txBody>
      </p:sp>
      <p:graphicFrame>
        <p:nvGraphicFramePr>
          <p:cNvPr id="3" name="Graphique 2"/>
          <p:cNvGraphicFramePr/>
          <p:nvPr>
            <p:extLst>
              <p:ext uri="{D42A27DB-BD31-4B8C-83A1-F6EECF244321}">
                <p14:modId xmlns:p14="http://schemas.microsoft.com/office/powerpoint/2010/main" val="517567107"/>
              </p:ext>
            </p:extLst>
          </p:nvPr>
        </p:nvGraphicFramePr>
        <p:xfrm>
          <a:off x="539552" y="1412776"/>
          <a:ext cx="8064895" cy="5179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6074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Grp="1"/>
          </p:cNvSpPr>
          <p:nvPr>
            <p:ph type="body" idx="1"/>
          </p:nvPr>
        </p:nvSpPr>
        <p:spPr>
          <a:xfrm>
            <a:off x="395288" y="260350"/>
            <a:ext cx="4751387" cy="647700"/>
          </a:xfrm>
          <a:solidFill>
            <a:srgbClr val="990000"/>
          </a:solidFill>
        </p:spPr>
        <p:txBody>
          <a:bodyPr/>
          <a:lstStyle/>
          <a:p>
            <a:pPr>
              <a:buFont typeface="Arial" charset="0"/>
              <a:buNone/>
            </a:pPr>
            <a:r>
              <a:rPr lang="fr-BE" sz="2800" smtClean="0">
                <a:solidFill>
                  <a:schemeClr val="bg1"/>
                </a:solidFill>
                <a:latin typeface="Arial Narrow" pitchFamily="34" charset="0"/>
              </a:rPr>
              <a:t>Communiquer, échanger, partager</a:t>
            </a:r>
            <a:endParaRPr lang="fr-FR" sz="2800" smtClean="0">
              <a:solidFill>
                <a:schemeClr val="bg1"/>
              </a:solidFill>
              <a:latin typeface="Arial Narrow" pitchFamily="34" charset="0"/>
            </a:endParaRPr>
          </a:p>
        </p:txBody>
      </p:sp>
      <p:pic>
        <p:nvPicPr>
          <p:cNvPr id="106502" name="Picture 6" descr="IMG_2906"/>
          <p:cNvPicPr>
            <a:picLocks noChangeAspect="1" noChangeArrowheads="1"/>
          </p:cNvPicPr>
          <p:nvPr/>
        </p:nvPicPr>
        <p:blipFill>
          <a:blip r:embed="rId2" cstate="print"/>
          <a:srcRect/>
          <a:stretch>
            <a:fillRect/>
          </a:stretch>
        </p:blipFill>
        <p:spPr bwMode="auto">
          <a:xfrm>
            <a:off x="4932363" y="1341438"/>
            <a:ext cx="3675062" cy="2551112"/>
          </a:xfrm>
          <a:prstGeom prst="rect">
            <a:avLst/>
          </a:prstGeom>
          <a:noFill/>
          <a:ln w="9525">
            <a:solidFill>
              <a:schemeClr val="tx1"/>
            </a:solidFill>
            <a:miter lim="800000"/>
            <a:headEnd/>
            <a:tailEnd/>
          </a:ln>
        </p:spPr>
      </p:pic>
      <p:pic>
        <p:nvPicPr>
          <p:cNvPr id="106504" name="Picture 8"/>
          <p:cNvPicPr>
            <a:picLocks noChangeAspect="1" noChangeArrowheads="1"/>
          </p:cNvPicPr>
          <p:nvPr/>
        </p:nvPicPr>
        <p:blipFill>
          <a:blip r:embed="rId3" cstate="print"/>
          <a:srcRect/>
          <a:stretch>
            <a:fillRect/>
          </a:stretch>
        </p:blipFill>
        <p:spPr bwMode="auto">
          <a:xfrm>
            <a:off x="395288" y="4076700"/>
            <a:ext cx="3908425" cy="2571750"/>
          </a:xfrm>
          <a:prstGeom prst="rect">
            <a:avLst/>
          </a:prstGeom>
          <a:noFill/>
          <a:ln w="9525">
            <a:solidFill>
              <a:schemeClr val="tx1"/>
            </a:solidFill>
            <a:miter lim="800000"/>
            <a:headEnd/>
            <a:tailEnd/>
          </a:ln>
        </p:spPr>
      </p:pic>
      <p:pic>
        <p:nvPicPr>
          <p:cNvPr id="106505" name="Picture 9" descr="2012-05-14 18"/>
          <p:cNvPicPr>
            <a:picLocks noChangeAspect="1" noChangeArrowheads="1"/>
          </p:cNvPicPr>
          <p:nvPr/>
        </p:nvPicPr>
        <p:blipFill>
          <a:blip r:embed="rId4" cstate="print"/>
          <a:srcRect/>
          <a:stretch>
            <a:fillRect/>
          </a:stretch>
        </p:blipFill>
        <p:spPr bwMode="auto">
          <a:xfrm>
            <a:off x="4932363" y="4076700"/>
            <a:ext cx="3240087" cy="2546350"/>
          </a:xfrm>
          <a:prstGeom prst="rect">
            <a:avLst/>
          </a:prstGeom>
          <a:noFill/>
          <a:ln w="9525">
            <a:solidFill>
              <a:schemeClr val="tx1"/>
            </a:solidFill>
            <a:miter lim="800000"/>
            <a:headEnd/>
            <a:tailEnd/>
          </a:ln>
        </p:spPr>
      </p:pic>
      <p:pic>
        <p:nvPicPr>
          <p:cNvPr id="106506" name="Picture 10"/>
          <p:cNvPicPr>
            <a:picLocks noChangeAspect="1" noChangeArrowheads="1"/>
          </p:cNvPicPr>
          <p:nvPr/>
        </p:nvPicPr>
        <p:blipFill>
          <a:blip r:embed="rId5" cstate="print"/>
          <a:srcRect/>
          <a:stretch>
            <a:fillRect/>
          </a:stretch>
        </p:blipFill>
        <p:spPr bwMode="auto">
          <a:xfrm>
            <a:off x="395288" y="1322388"/>
            <a:ext cx="3816350" cy="2535237"/>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5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922114"/>
          </a:xfrm>
          <a:ln>
            <a:solidFill>
              <a:schemeClr val="tx1"/>
            </a:solidFill>
          </a:ln>
        </p:spPr>
        <p:txBody>
          <a:bodyPr/>
          <a:lstStyle/>
          <a:p>
            <a:pPr algn="l"/>
            <a:r>
              <a:rPr lang="fr-BE" sz="2400" dirty="0" smtClean="0">
                <a:latin typeface="Arial Narrow" panose="020B0606020202030204" pitchFamily="34" charset="0"/>
              </a:rPr>
              <a:t>Questionnaire de satisfaction du cours de </a:t>
            </a:r>
            <a:r>
              <a:rPr lang="fr-BE" sz="2400" dirty="0" err="1" smtClean="0">
                <a:latin typeface="Arial Narrow" panose="020B0606020202030204" pitchFamily="34" charset="0"/>
              </a:rPr>
              <a:t>Theriogenologie</a:t>
            </a:r>
            <a:r>
              <a:rPr lang="fr-BE" sz="2400" dirty="0" smtClean="0">
                <a:latin typeface="Arial Narrow" panose="020B0606020202030204" pitchFamily="34" charset="0"/>
              </a:rPr>
              <a:t> (2013-2014 : 131 réponses sur 260) : : un point faible du cours </a:t>
            </a:r>
            <a:endParaRPr lang="fr-BE" sz="2400" dirty="0">
              <a:latin typeface="Arial Narrow" panose="020B0606020202030204" pitchFamily="34" charset="0"/>
            </a:endParaRPr>
          </a:p>
        </p:txBody>
      </p:sp>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1412776"/>
            <a:ext cx="814719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42100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922114"/>
          </a:xfrm>
          <a:ln>
            <a:solidFill>
              <a:schemeClr val="tx1"/>
            </a:solidFill>
          </a:ln>
        </p:spPr>
        <p:txBody>
          <a:bodyPr/>
          <a:lstStyle/>
          <a:p>
            <a:pPr algn="l"/>
            <a:r>
              <a:rPr lang="fr-BE" sz="2400" dirty="0" smtClean="0">
                <a:latin typeface="Arial Narrow" panose="020B0606020202030204" pitchFamily="34" charset="0"/>
              </a:rPr>
              <a:t>Questionnaire de satisfaction du cours de </a:t>
            </a:r>
            <a:r>
              <a:rPr lang="fr-BE" sz="2400" dirty="0" err="1" smtClean="0">
                <a:latin typeface="Arial Narrow" panose="020B0606020202030204" pitchFamily="34" charset="0"/>
              </a:rPr>
              <a:t>Theriogenologie</a:t>
            </a:r>
            <a:r>
              <a:rPr lang="fr-BE" sz="2400" dirty="0" smtClean="0">
                <a:latin typeface="Arial Narrow" panose="020B0606020202030204" pitchFamily="34" charset="0"/>
              </a:rPr>
              <a:t> (2013-2014 : 131 réponses sur 260) : : un point fort du cours </a:t>
            </a:r>
            <a:endParaRPr lang="fr-BE" sz="2400" dirty="0">
              <a:latin typeface="Arial Narrow" panose="020B0606020202030204" pitchFamily="34" charset="0"/>
            </a:endParaRPr>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5053"/>
            <a:ext cx="8352928" cy="52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7385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a:ln>
            <a:solidFill>
              <a:schemeClr val="tx1"/>
            </a:solidFill>
          </a:ln>
        </p:spPr>
        <p:txBody>
          <a:bodyPr/>
          <a:lstStyle/>
          <a:p>
            <a:pPr algn="l"/>
            <a:r>
              <a:rPr lang="fr-BE" sz="2800" dirty="0" smtClean="0">
                <a:latin typeface="Arial Narrow" panose="020B0606020202030204" pitchFamily="34" charset="0"/>
              </a:rPr>
              <a:t>Pour en savoir plus</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467544" y="980728"/>
            <a:ext cx="8229600" cy="5040560"/>
          </a:xfrm>
        </p:spPr>
        <p:txBody>
          <a:bodyPr/>
          <a:lstStyle/>
          <a:p>
            <a:r>
              <a:rPr lang="fr-BE" sz="2400" dirty="0" err="1">
                <a:latin typeface="Arial Narrow" panose="020B0606020202030204" pitchFamily="34" charset="0"/>
              </a:rPr>
              <a:t>POUMAY</a:t>
            </a:r>
            <a:r>
              <a:rPr lang="fr-BE" sz="2400" dirty="0">
                <a:latin typeface="Arial Narrow" panose="020B0606020202030204" pitchFamily="34" charset="0"/>
              </a:rPr>
              <a:t> M. (2006). Le "</a:t>
            </a:r>
            <a:r>
              <a:rPr lang="fr-BE" sz="2400" dirty="0" err="1">
                <a:latin typeface="Arial Narrow" panose="020B0606020202030204" pitchFamily="34" charset="0"/>
              </a:rPr>
              <a:t>Classroom</a:t>
            </a:r>
            <a:r>
              <a:rPr lang="fr-BE" sz="2400" dirty="0">
                <a:latin typeface="Arial Narrow" panose="020B0606020202030204" pitchFamily="34" charset="0"/>
              </a:rPr>
              <a:t> </a:t>
            </a:r>
            <a:r>
              <a:rPr lang="fr-BE" sz="2400" dirty="0" err="1">
                <a:latin typeface="Arial Narrow" panose="020B0606020202030204" pitchFamily="34" charset="0"/>
              </a:rPr>
              <a:t>Assessment</a:t>
            </a:r>
            <a:r>
              <a:rPr lang="fr-BE" sz="2400" dirty="0">
                <a:latin typeface="Arial Narrow" panose="020B0606020202030204" pitchFamily="34" charset="0"/>
              </a:rPr>
              <a:t>" dans l’Enseignement Supérieur : Diagnostiquer des Faiblesses dans son Enseignement, </a:t>
            </a:r>
            <a:r>
              <a:rPr lang="fr-BE" sz="2400" dirty="0" err="1">
                <a:latin typeface="Arial Narrow" panose="020B0606020202030204" pitchFamily="34" charset="0"/>
              </a:rPr>
              <a:t>Formasup</a:t>
            </a:r>
            <a:r>
              <a:rPr lang="fr-BE" sz="2400" dirty="0">
                <a:latin typeface="Arial Narrow" panose="020B0606020202030204" pitchFamily="34" charset="0"/>
              </a:rPr>
              <a:t>, </a:t>
            </a:r>
            <a:r>
              <a:rPr lang="fr-BE" sz="2400" dirty="0" err="1">
                <a:latin typeface="Arial Narrow" panose="020B0606020202030204" pitchFamily="34" charset="0"/>
              </a:rPr>
              <a:t>LabSET-IFRES-ULg</a:t>
            </a:r>
            <a:endParaRPr lang="fr-BE" sz="2400" dirty="0">
              <a:latin typeface="Arial Narrow" panose="020B0606020202030204" pitchFamily="34" charset="0"/>
            </a:endParaRPr>
          </a:p>
          <a:p>
            <a:endParaRPr lang="fr-BE" sz="2400" dirty="0">
              <a:latin typeface="Arial Narrow" panose="020B0606020202030204" pitchFamily="34" charset="0"/>
            </a:endParaRPr>
          </a:p>
        </p:txBody>
      </p:sp>
    </p:spTree>
    <p:extLst>
      <p:ext uri="{BB962C8B-B14F-4D97-AF65-F5344CB8AC3E}">
        <p14:creationId xmlns:p14="http://schemas.microsoft.com/office/powerpoint/2010/main" val="67208227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95288" y="476250"/>
            <a:ext cx="8353425" cy="1449388"/>
          </a:xfrm>
          <a:solidFill>
            <a:srgbClr val="002060"/>
          </a:solidFill>
          <a:ln>
            <a:solidFill>
              <a:schemeClr val="tx1"/>
            </a:solidFill>
          </a:ln>
        </p:spPr>
        <p:txBody>
          <a:bodyPr rtlCol="0">
            <a:normAutofit/>
          </a:bodyPr>
          <a:lstStyle/>
          <a:p>
            <a:pPr fontAlgn="auto">
              <a:spcAft>
                <a:spcPts val="0"/>
              </a:spcAft>
              <a:defRPr/>
            </a:pPr>
            <a:r>
              <a:rPr lang="fr-BE" sz="5400" dirty="0" smtClean="0">
                <a:solidFill>
                  <a:schemeClr val="bg1"/>
                </a:solidFill>
                <a:latin typeface="Arial Narrow" panose="020B0606020202030204" pitchFamily="34" charset="0"/>
              </a:rPr>
              <a:t>12. Les </a:t>
            </a:r>
            <a:r>
              <a:rPr lang="fr-BE" sz="5400" dirty="0" err="1" smtClean="0">
                <a:solidFill>
                  <a:schemeClr val="bg1"/>
                </a:solidFill>
                <a:latin typeface="Arial Narrow" panose="020B0606020202030204" pitchFamily="34" charset="0"/>
              </a:rPr>
              <a:t>MOOCs</a:t>
            </a:r>
            <a:endParaRPr lang="fr-BE" sz="5400" dirty="0">
              <a:solidFill>
                <a:schemeClr val="bg1"/>
              </a:solidFill>
              <a:latin typeface="Arial Narrow" panose="020B0606020202030204" pitchFamily="34" charset="0"/>
            </a:endParaRPr>
          </a:p>
        </p:txBody>
      </p:sp>
      <p:sp>
        <p:nvSpPr>
          <p:cNvPr id="2051" name="Rectangle 24"/>
          <p:cNvSpPr>
            <a:spLocks noGrp="1" noChangeArrowheads="1"/>
          </p:cNvSpPr>
          <p:nvPr>
            <p:ph type="subTitle" idx="1"/>
          </p:nvPr>
        </p:nvSpPr>
        <p:spPr>
          <a:xfrm>
            <a:off x="395288" y="2276475"/>
            <a:ext cx="8280400" cy="3048000"/>
          </a:xfrm>
          <a:ln>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180975">
              <a:spcBef>
                <a:spcPct val="0"/>
              </a:spcBef>
              <a:buFontTx/>
              <a:buNone/>
            </a:pPr>
            <a:r>
              <a:rPr lang="en-GB" altLang="fr-FR" sz="2400" smtClean="0">
                <a:solidFill>
                  <a:schemeClr val="bg1"/>
                </a:solidFill>
                <a:latin typeface="Arial Narrow" pitchFamily="34" charset="0"/>
              </a:rPr>
              <a:t>Professeur  Ch. Hanzen</a:t>
            </a:r>
            <a:endParaRPr lang="fr-FR" altLang="fr-FR" sz="2400" smtClean="0">
              <a:solidFill>
                <a:schemeClr val="bg1"/>
              </a:solidFill>
              <a:latin typeface="Arial Narrow" pitchFamily="34" charset="0"/>
            </a:endParaRPr>
          </a:p>
          <a:p>
            <a:pPr indent="180975">
              <a:spcBef>
                <a:spcPct val="0"/>
              </a:spcBef>
              <a:buFontTx/>
              <a:buNone/>
            </a:pPr>
            <a:r>
              <a:rPr lang="en-GB" altLang="fr-FR" sz="2400" smtClean="0">
                <a:solidFill>
                  <a:schemeClr val="bg1"/>
                </a:solidFill>
                <a:latin typeface="Arial Narrow" pitchFamily="34" charset="0"/>
              </a:rPr>
              <a:t>Université de Liège</a:t>
            </a:r>
            <a:endParaRPr lang="fr-FR" altLang="fr-FR" sz="2400" smtClean="0">
              <a:solidFill>
                <a:schemeClr val="bg1"/>
              </a:solidFill>
              <a:latin typeface="Arial Narrow" pitchFamily="34" charset="0"/>
            </a:endParaRPr>
          </a:p>
          <a:p>
            <a:pPr indent="180975">
              <a:spcBef>
                <a:spcPct val="0"/>
              </a:spcBef>
              <a:buFontTx/>
              <a:buNone/>
            </a:pPr>
            <a:r>
              <a:rPr lang="en-GB" altLang="fr-FR" sz="2400" smtClean="0">
                <a:solidFill>
                  <a:schemeClr val="bg1"/>
                </a:solidFill>
                <a:latin typeface="Arial Narrow" pitchFamily="34" charset="0"/>
              </a:rPr>
              <a:t>Faculté de médecine vétérinaire</a:t>
            </a:r>
          </a:p>
          <a:p>
            <a:pPr indent="180975">
              <a:spcBef>
                <a:spcPct val="0"/>
              </a:spcBef>
              <a:buFontTx/>
              <a:buNone/>
            </a:pPr>
            <a:r>
              <a:rPr lang="en-GB" altLang="fr-FR" sz="2400" smtClean="0">
                <a:solidFill>
                  <a:schemeClr val="bg1"/>
                </a:solidFill>
                <a:latin typeface="Arial Narrow" pitchFamily="34" charset="0"/>
              </a:rPr>
              <a:t>Service de Thériogenologie des animaux de production </a:t>
            </a:r>
            <a:endParaRPr lang="fr-FR" altLang="fr-FR" sz="2400" smtClean="0">
              <a:solidFill>
                <a:schemeClr val="bg1"/>
              </a:solidFill>
              <a:latin typeface="Arial Narrow" pitchFamily="34" charset="0"/>
            </a:endParaRPr>
          </a:p>
          <a:p>
            <a:pPr indent="180975">
              <a:spcBef>
                <a:spcPct val="0"/>
              </a:spcBef>
              <a:buFontTx/>
              <a:buNone/>
            </a:pPr>
            <a:r>
              <a:rPr lang="da-DK" altLang="fr-FR" sz="2400" smtClean="0">
                <a:solidFill>
                  <a:schemeClr val="bg1"/>
                </a:solidFill>
                <a:latin typeface="Arial Narrow" pitchFamily="34" charset="0"/>
              </a:rPr>
              <a:t>B42 Sart Tilman, 4000 Liège</a:t>
            </a:r>
            <a:endParaRPr lang="fr-FR" altLang="fr-FR" sz="2400" smtClean="0">
              <a:solidFill>
                <a:schemeClr val="bg1"/>
              </a:solidFill>
              <a:latin typeface="Arial Narrow" pitchFamily="34" charset="0"/>
            </a:endParaRPr>
          </a:p>
          <a:p>
            <a:pPr indent="180975">
              <a:spcBef>
                <a:spcPct val="0"/>
              </a:spcBef>
              <a:buFontTx/>
              <a:buNone/>
            </a:pPr>
            <a:r>
              <a:rPr lang="de-DE" altLang="fr-FR" sz="2400" smtClean="0">
                <a:solidFill>
                  <a:schemeClr val="bg1"/>
                </a:solidFill>
                <a:latin typeface="Arial Narrow" pitchFamily="34" charset="0"/>
              </a:rPr>
              <a:t>E-mail : christian.hanzen@ulg.ac.be  </a:t>
            </a:r>
          </a:p>
          <a:p>
            <a:pPr indent="180975">
              <a:spcBef>
                <a:spcPct val="0"/>
              </a:spcBef>
              <a:buFontTx/>
              <a:buNone/>
            </a:pPr>
            <a:r>
              <a:rPr lang="fr-FR" altLang="fr-FR" sz="2400" smtClean="0">
                <a:solidFill>
                  <a:schemeClr val="bg1"/>
                </a:solidFill>
                <a:latin typeface="Arial Narrow" pitchFamily="34" charset="0"/>
              </a:rPr>
              <a:t>Bibliographie : http://orbi.ulg.ac.be/</a:t>
            </a:r>
          </a:p>
          <a:p>
            <a:pPr indent="180975">
              <a:spcBef>
                <a:spcPct val="0"/>
              </a:spcBef>
              <a:buFontTx/>
              <a:buNone/>
            </a:pPr>
            <a:r>
              <a:rPr lang="fr-FR" altLang="fr-FR" sz="2400" smtClean="0">
                <a:solidFill>
                  <a:schemeClr val="bg1"/>
                </a:solidFill>
                <a:latin typeface="Arial Narrow" pitchFamily="34" charset="0"/>
              </a:rPr>
              <a:t>Page face book : www.facebook.com/theriogenologie  </a:t>
            </a:r>
          </a:p>
        </p:txBody>
      </p:sp>
      <p:sp>
        <p:nvSpPr>
          <p:cNvPr id="6" name="Titre 1"/>
          <p:cNvSpPr txBox="1">
            <a:spLocks/>
          </p:cNvSpPr>
          <p:nvPr/>
        </p:nvSpPr>
        <p:spPr>
          <a:xfrm>
            <a:off x="427038" y="5661025"/>
            <a:ext cx="4576762" cy="431800"/>
          </a:xfrm>
          <a:prstGeom prst="rect">
            <a:avLst/>
          </a:prstGeom>
          <a:solidFill>
            <a:schemeClr val="tx2">
              <a:lumMod val="20000"/>
              <a:lumOff val="80000"/>
            </a:schemeClr>
          </a:solidFill>
          <a:ln>
            <a:solidFill>
              <a:schemeClr val="tx1"/>
            </a:solidFill>
          </a:ln>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fr-BE" sz="1800" dirty="0" smtClean="0">
                <a:latin typeface="Arial Narrow" panose="020B0606020202030204" pitchFamily="34" charset="0"/>
              </a:rPr>
              <a:t>En collaboration avec </a:t>
            </a:r>
            <a:r>
              <a:rPr lang="fr-BE" sz="1800" dirty="0" err="1" smtClean="0">
                <a:latin typeface="Arial Narrow" panose="020B0606020202030204" pitchFamily="34" charset="0"/>
              </a:rPr>
              <a:t>JF</a:t>
            </a:r>
            <a:r>
              <a:rPr lang="fr-BE" sz="1800" dirty="0" smtClean="0">
                <a:latin typeface="Arial Narrow" panose="020B0606020202030204" pitchFamily="34" charset="0"/>
              </a:rPr>
              <a:t> Van de </a:t>
            </a:r>
            <a:r>
              <a:rPr lang="fr-BE" sz="1800" dirty="0" err="1" smtClean="0">
                <a:latin typeface="Arial Narrow" panose="020B0606020202030204" pitchFamily="34" charset="0"/>
              </a:rPr>
              <a:t>Poel</a:t>
            </a:r>
            <a:r>
              <a:rPr lang="fr-BE" sz="1800" dirty="0" smtClean="0">
                <a:latin typeface="Arial Narrow" panose="020B0606020202030204" pitchFamily="34" charset="0"/>
              </a:rPr>
              <a:t> (</a:t>
            </a:r>
            <a:r>
              <a:rPr lang="fr-BE" sz="1800" dirty="0" err="1" smtClean="0">
                <a:latin typeface="Arial Narrow" panose="020B0606020202030204" pitchFamily="34" charset="0"/>
              </a:rPr>
              <a:t>Labset</a:t>
            </a:r>
            <a:r>
              <a:rPr lang="fr-BE" sz="1800" dirty="0" smtClean="0">
                <a:latin typeface="Arial Narrow" panose="020B0606020202030204" pitchFamily="34" charset="0"/>
              </a:rPr>
              <a:t> </a:t>
            </a:r>
            <a:r>
              <a:rPr lang="fr-BE" sz="1800" dirty="0" err="1" smtClean="0">
                <a:latin typeface="Arial Narrow" panose="020B0606020202030204" pitchFamily="34" charset="0"/>
              </a:rPr>
              <a:t>Ulg</a:t>
            </a:r>
            <a:r>
              <a:rPr lang="fr-BE" sz="1800" dirty="0" smtClean="0">
                <a:latin typeface="Arial Narrow" panose="020B0606020202030204" pitchFamily="34" charset="0"/>
              </a:rPr>
              <a:t>)</a:t>
            </a:r>
            <a:endParaRPr lang="fr-BE" sz="1800" dirty="0">
              <a:latin typeface="Arial Narrow" panose="020B0606020202030204" pitchFamily="34" charset="0"/>
            </a:endParaRPr>
          </a:p>
        </p:txBody>
      </p:sp>
    </p:spTree>
    <p:extLst>
      <p:ext uri="{BB962C8B-B14F-4D97-AF65-F5344CB8AC3E}">
        <p14:creationId xmlns:p14="http://schemas.microsoft.com/office/powerpoint/2010/main" val="42184715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Définitions : </a:t>
            </a:r>
            <a:r>
              <a:rPr lang="fr-BE" sz="2800" dirty="0" err="1" smtClean="0">
                <a:latin typeface="Arial Narrow" panose="020B0606020202030204" pitchFamily="34" charset="0"/>
              </a:rPr>
              <a:t>MOOC</a:t>
            </a:r>
            <a:r>
              <a:rPr lang="fr-BE" sz="2800" dirty="0" smtClean="0">
                <a:latin typeface="Arial Narrow" panose="020B0606020202030204" pitchFamily="34" charset="0"/>
              </a:rPr>
              <a:t> et </a:t>
            </a:r>
            <a:r>
              <a:rPr lang="fr-BE" sz="2800" dirty="0" err="1" smtClean="0">
                <a:latin typeface="Arial Narrow" panose="020B0606020202030204" pitchFamily="34" charset="0"/>
              </a:rPr>
              <a:t>CLOM</a:t>
            </a:r>
            <a:r>
              <a:rPr lang="fr-BE" sz="2800" dirty="0" smtClean="0">
                <a:latin typeface="Arial Narrow" panose="020B0606020202030204" pitchFamily="34" charset="0"/>
              </a:rPr>
              <a:t>   </a:t>
            </a:r>
            <a:endParaRPr lang="fr-BE" sz="2800" dirty="0">
              <a:latin typeface="Arial Narrow" panose="020B0606020202030204" pitchFamily="34" charset="0"/>
            </a:endParaRPr>
          </a:p>
        </p:txBody>
      </p:sp>
      <p:sp>
        <p:nvSpPr>
          <p:cNvPr id="3" name="Espace réservé du contenu 2"/>
          <p:cNvSpPr>
            <a:spLocks noGrp="1"/>
          </p:cNvSpPr>
          <p:nvPr>
            <p:ph idx="1"/>
          </p:nvPr>
        </p:nvSpPr>
        <p:spPr>
          <a:xfrm>
            <a:off x="755650" y="1125538"/>
            <a:ext cx="3024188" cy="1871662"/>
          </a:xfrm>
          <a:solidFill>
            <a:schemeClr val="accent6">
              <a:lumMod val="20000"/>
              <a:lumOff val="80000"/>
            </a:schemeClr>
          </a:solidFill>
          <a:ln>
            <a:solidFill>
              <a:schemeClr val="tx2"/>
            </a:solidFill>
          </a:ln>
        </p:spPr>
        <p:txBody>
          <a:bodyPr rtlCol="0">
            <a:noAutofit/>
          </a:bodyPr>
          <a:lstStyle/>
          <a:p>
            <a:pPr fontAlgn="auto">
              <a:spcAft>
                <a:spcPts val="0"/>
              </a:spcAft>
              <a:buFont typeface="Wingdings" panose="05000000000000000000" pitchFamily="2" charset="2"/>
              <a:buChar char="§"/>
              <a:defRPr/>
            </a:pPr>
            <a:r>
              <a:rPr lang="fr-BE" sz="2400" dirty="0" smtClean="0">
                <a:latin typeface="Arial Narrow" panose="020B0606020202030204" pitchFamily="34" charset="0"/>
              </a:rPr>
              <a:t>M pour MASSIVE </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OPEN </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ONLINE</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C pour COURSE</a:t>
            </a:r>
          </a:p>
          <a:p>
            <a:pPr fontAlgn="auto">
              <a:spcAft>
                <a:spcPts val="0"/>
              </a:spcAft>
              <a:buFont typeface="Wingdings" panose="05000000000000000000" pitchFamily="2" charset="2"/>
              <a:buChar char="§"/>
              <a:defRPr/>
            </a:pPr>
            <a:endParaRPr lang="fr-BE" sz="2200" dirty="0" smtClean="0">
              <a:solidFill>
                <a:srgbClr val="002060"/>
              </a:solidFill>
              <a:latin typeface="Arial Narrow" panose="020B0606020202030204" pitchFamily="34" charset="0"/>
            </a:endParaRPr>
          </a:p>
        </p:txBody>
      </p:sp>
      <p:sp>
        <p:nvSpPr>
          <p:cNvPr id="4" name="Espace réservé du contenu 2"/>
          <p:cNvSpPr txBox="1">
            <a:spLocks/>
          </p:cNvSpPr>
          <p:nvPr/>
        </p:nvSpPr>
        <p:spPr bwMode="auto">
          <a:xfrm>
            <a:off x="395288" y="3068638"/>
            <a:ext cx="84978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 typeface="Wingdings" pitchFamily="2" charset="2"/>
              <a:buChar char="§"/>
            </a:pPr>
            <a:r>
              <a:rPr lang="fr-BE" altLang="fr-FR" sz="2400">
                <a:latin typeface="Arial Narrow" pitchFamily="34" charset="0"/>
              </a:rPr>
              <a:t>MASSIVE / certains cours sont suivis par plusieurs dizaines de milliers d’étudiants</a:t>
            </a:r>
          </a:p>
          <a:p>
            <a:pPr>
              <a:buFont typeface="Wingdings" pitchFamily="2" charset="2"/>
              <a:buChar char="§"/>
            </a:pPr>
            <a:r>
              <a:rPr lang="fr-BE" altLang="fr-FR" sz="2400">
                <a:latin typeface="Arial Narrow" pitchFamily="34" charset="0"/>
              </a:rPr>
              <a:t>OPEN : objectif de partage des connaissances entre les universités et le monde extérieur (démocratisation des savoirs) sans que des prerequis soient réellement demandés (cfr Open university) </a:t>
            </a:r>
          </a:p>
          <a:p>
            <a:pPr>
              <a:buFont typeface="Wingdings" pitchFamily="2" charset="2"/>
              <a:buChar char="§"/>
            </a:pPr>
            <a:r>
              <a:rPr lang="fr-BE" altLang="fr-FR" sz="2400">
                <a:latin typeface="Arial Narrow" pitchFamily="34" charset="0"/>
              </a:rPr>
              <a:t>ONLINE : connexion internet et parfois systèmes mixtes </a:t>
            </a:r>
          </a:p>
          <a:p>
            <a:pPr>
              <a:buFont typeface="Wingdings" pitchFamily="2" charset="2"/>
              <a:buChar char="§"/>
            </a:pPr>
            <a:r>
              <a:rPr lang="fr-BE" altLang="fr-FR" sz="2400">
                <a:latin typeface="Arial Narrow" pitchFamily="34" charset="0"/>
              </a:rPr>
              <a:t>COURSE cad des contenus (texte, vidéos, liens…), des forums (interaction pour former une communauté d’apprentissage), un calendrier, des évaluations avec feedbacks</a:t>
            </a:r>
            <a:endParaRPr lang="nl-NL" altLang="fr-FR" sz="2400">
              <a:latin typeface="Arial Narrow" pitchFamily="34" charset="0"/>
            </a:endParaRPr>
          </a:p>
          <a:p>
            <a:pPr>
              <a:buFont typeface="Wingdings" pitchFamily="2" charset="2"/>
              <a:buChar char="§"/>
            </a:pPr>
            <a:endParaRPr lang="fr-BE" altLang="fr-FR" sz="2200">
              <a:solidFill>
                <a:srgbClr val="002060"/>
              </a:solidFill>
              <a:latin typeface="Arial Narrow" pitchFamily="34" charset="0"/>
            </a:endParaRPr>
          </a:p>
        </p:txBody>
      </p:sp>
      <p:sp>
        <p:nvSpPr>
          <p:cNvPr id="5" name="Espace réservé du contenu 2"/>
          <p:cNvSpPr txBox="1">
            <a:spLocks/>
          </p:cNvSpPr>
          <p:nvPr/>
        </p:nvSpPr>
        <p:spPr>
          <a:xfrm>
            <a:off x="5364163" y="1125538"/>
            <a:ext cx="3024187" cy="1871662"/>
          </a:xfrm>
          <a:prstGeom prst="rect">
            <a:avLst/>
          </a:prstGeom>
          <a:solidFill>
            <a:schemeClr val="accent3">
              <a:lumMod val="20000"/>
              <a:lumOff val="80000"/>
            </a:schemeClr>
          </a:solidFill>
          <a:ln>
            <a:solidFill>
              <a:schemeClr val="tx2"/>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Font typeface="Wingdings" panose="05000000000000000000" pitchFamily="2" charset="2"/>
              <a:buChar char="§"/>
              <a:defRPr/>
            </a:pPr>
            <a:r>
              <a:rPr lang="fr-BE" sz="2400" dirty="0" smtClean="0">
                <a:latin typeface="Arial Narrow" panose="020B0606020202030204" pitchFamily="34" charset="0"/>
              </a:rPr>
              <a:t>C pour COURS</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L pour en LIGNE</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O pour OUVERT</a:t>
            </a:r>
          </a:p>
          <a:p>
            <a:pPr fontAlgn="auto">
              <a:spcAft>
                <a:spcPts val="0"/>
              </a:spcAft>
              <a:buFont typeface="Wingdings" panose="05000000000000000000" pitchFamily="2" charset="2"/>
              <a:buChar char="§"/>
              <a:defRPr/>
            </a:pPr>
            <a:r>
              <a:rPr lang="fr-BE" sz="2400" dirty="0" smtClean="0">
                <a:latin typeface="Arial Narrow" panose="020B0606020202030204" pitchFamily="34" charset="0"/>
              </a:rPr>
              <a:t>M pour MASSIF</a:t>
            </a:r>
            <a:endParaRPr lang="fr-BE" sz="2200" dirty="0" smtClean="0">
              <a:solidFill>
                <a:srgbClr val="002060"/>
              </a:solidFill>
              <a:latin typeface="Arial Narrow" panose="020B0606020202030204" pitchFamily="34" charset="0"/>
            </a:endParaRPr>
          </a:p>
        </p:txBody>
      </p:sp>
    </p:spTree>
    <p:extLst>
      <p:ext uri="{BB962C8B-B14F-4D97-AF65-F5344CB8AC3E}">
        <p14:creationId xmlns:p14="http://schemas.microsoft.com/office/powerpoint/2010/main" val="249538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Et plus précisément, on distingue</a:t>
            </a:r>
            <a:endParaRPr lang="fr-BE" sz="2800" dirty="0">
              <a:latin typeface="Arial Narrow" panose="020B0606020202030204" pitchFamily="34" charset="0"/>
            </a:endParaRPr>
          </a:p>
        </p:txBody>
      </p:sp>
      <p:sp>
        <p:nvSpPr>
          <p:cNvPr id="4" name="Espace réservé du contenu 2"/>
          <p:cNvSpPr txBox="1">
            <a:spLocks/>
          </p:cNvSpPr>
          <p:nvPr/>
        </p:nvSpPr>
        <p:spPr bwMode="auto">
          <a:xfrm>
            <a:off x="467544" y="1556792"/>
            <a:ext cx="84978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buFont typeface="Wingdings" pitchFamily="2" charset="2"/>
              <a:buChar char="§"/>
            </a:pPr>
            <a:r>
              <a:rPr lang="fr-BE" altLang="fr-FR" sz="2800" dirty="0" smtClean="0">
                <a:latin typeface="Arial Narrow" panose="020B0606020202030204" pitchFamily="34" charset="0"/>
              </a:rPr>
              <a:t>X </a:t>
            </a:r>
            <a:r>
              <a:rPr lang="fr-BE" altLang="fr-FR" sz="2800" dirty="0" err="1" smtClean="0">
                <a:latin typeface="Arial Narrow" panose="020B0606020202030204" pitchFamily="34" charset="0"/>
              </a:rPr>
              <a:t>MOOCs</a:t>
            </a:r>
            <a:r>
              <a:rPr lang="fr-BE" altLang="fr-FR" sz="2800" dirty="0" smtClean="0">
                <a:latin typeface="Arial Narrow" panose="020B0606020202030204" pitchFamily="34" charset="0"/>
              </a:rPr>
              <a:t> : </a:t>
            </a:r>
            <a:r>
              <a:rPr lang="fr-BE" sz="2800" dirty="0" smtClean="0">
                <a:effectLst/>
                <a:latin typeface="Arial Narrow" panose="020B0606020202030204" pitchFamily="34" charset="0"/>
              </a:rPr>
              <a:t>visant la transmission d’un savoir </a:t>
            </a:r>
            <a:endParaRPr lang="fr-BE" altLang="fr-FR" sz="2800" dirty="0" smtClean="0">
              <a:latin typeface="Arial Narrow" panose="020B0606020202030204" pitchFamily="34" charset="0"/>
            </a:endParaRPr>
          </a:p>
          <a:p>
            <a:pPr>
              <a:buFont typeface="Wingdings" pitchFamily="2" charset="2"/>
              <a:buChar char="§"/>
            </a:pPr>
            <a:r>
              <a:rPr lang="fr-BE" altLang="fr-FR" sz="2800" dirty="0" smtClean="0">
                <a:latin typeface="Arial Narrow" panose="020B0606020202030204" pitchFamily="34" charset="0"/>
              </a:rPr>
              <a:t>C </a:t>
            </a:r>
            <a:r>
              <a:rPr lang="fr-BE" altLang="fr-FR" sz="2800" dirty="0" err="1" smtClean="0">
                <a:latin typeface="Arial Narrow" panose="020B0606020202030204" pitchFamily="34" charset="0"/>
              </a:rPr>
              <a:t>MOOCs</a:t>
            </a:r>
            <a:r>
              <a:rPr lang="fr-BE" altLang="fr-FR" sz="2800" dirty="0" smtClean="0">
                <a:latin typeface="Arial Narrow" panose="020B0606020202030204" pitchFamily="34" charset="0"/>
              </a:rPr>
              <a:t> : </a:t>
            </a:r>
            <a:r>
              <a:rPr lang="fr-BE" sz="2800" dirty="0" smtClean="0">
                <a:effectLst/>
                <a:latin typeface="Arial Narrow" panose="020B0606020202030204" pitchFamily="34" charset="0"/>
              </a:rPr>
              <a:t>issus d’un processus de </a:t>
            </a:r>
            <a:r>
              <a:rPr lang="fr-BE" sz="2800" dirty="0" err="1" smtClean="0">
                <a:effectLst/>
                <a:latin typeface="Arial Narrow" panose="020B0606020202030204" pitchFamily="34" charset="0"/>
              </a:rPr>
              <a:t>co</a:t>
            </a:r>
            <a:r>
              <a:rPr lang="fr-BE" sz="2800" dirty="0" smtClean="0">
                <a:effectLst/>
                <a:latin typeface="Arial Narrow" panose="020B0606020202030204" pitchFamily="34" charset="0"/>
              </a:rPr>
              <a:t>-création du savoir par une communauté d’apprenants</a:t>
            </a:r>
          </a:p>
          <a:p>
            <a:pPr>
              <a:buFont typeface="Wingdings" pitchFamily="2" charset="2"/>
              <a:buChar char="§"/>
            </a:pPr>
            <a:endParaRPr lang="fr-BE" altLang="fr-FR" sz="2800" dirty="0">
              <a:latin typeface="Arial Narrow" panose="020B0606020202030204" pitchFamily="34" charset="0"/>
            </a:endParaRPr>
          </a:p>
          <a:p>
            <a:pPr>
              <a:buFont typeface="Wingdings" pitchFamily="2" charset="2"/>
              <a:buChar char="§"/>
            </a:pPr>
            <a:r>
              <a:rPr lang="fr-BE" altLang="fr-FR" sz="2800" dirty="0" smtClean="0">
                <a:solidFill>
                  <a:srgbClr val="002060"/>
                </a:solidFill>
                <a:latin typeface="Arial Narrow" panose="020B0606020202030204" pitchFamily="34" charset="0"/>
              </a:rPr>
              <a:t>Mais complémentarité plutôt qu’opposition</a:t>
            </a:r>
            <a:endParaRPr lang="fr-BE" altLang="fr-FR" sz="28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606298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8614"/>
            <a:ext cx="8291264" cy="1138138"/>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Mais de quels étudiants, savoirs et enseignants </a:t>
            </a:r>
            <a:r>
              <a:rPr lang="fr-BE" sz="2800" dirty="0">
                <a:latin typeface="Arial Narrow" panose="020B0606020202030204" pitchFamily="34" charset="0"/>
              </a:rPr>
              <a:t>s’agit-il ?</a:t>
            </a:r>
            <a:br>
              <a:rPr lang="fr-BE" sz="2800" dirty="0">
                <a:latin typeface="Arial Narrow" panose="020B0606020202030204" pitchFamily="34" charset="0"/>
              </a:rPr>
            </a:br>
            <a:r>
              <a:rPr lang="fr-BE" sz="1800" dirty="0">
                <a:latin typeface="Arial Narrow" panose="020B0606020202030204" pitchFamily="34" charset="0"/>
                <a:hlinkClick r:id="rId2"/>
              </a:rPr>
              <a:t>http://blogs.uclouvain.be/ipmblog/2014/04/08/mooc-et-classe-inversee-les-defis-pedagogiques-poses-par-lere-numerique</a:t>
            </a:r>
            <a:r>
              <a:rPr lang="fr-BE" sz="1800" dirty="0" smtClean="0">
                <a:latin typeface="Arial Narrow" panose="020B0606020202030204" pitchFamily="34" charset="0"/>
                <a:hlinkClick r:id="rId2"/>
              </a:rPr>
              <a:t>/</a:t>
            </a:r>
            <a:r>
              <a:rPr lang="fr-BE" sz="1800" dirty="0" smtClean="0">
                <a:latin typeface="Arial Narrow" panose="020B0606020202030204" pitchFamily="34" charset="0"/>
              </a:rPr>
              <a:t> </a:t>
            </a:r>
            <a:endParaRPr lang="fr-BE" sz="1800" dirty="0">
              <a:latin typeface="Arial Narrow" panose="020B0606020202030204" pitchFamily="34" charset="0"/>
            </a:endParaRPr>
          </a:p>
        </p:txBody>
      </p:sp>
      <p:pic>
        <p:nvPicPr>
          <p:cNvPr id="23555" name="Picture 3" descr="C:\Users\User\Documents\My Cmaps\MOOC etudiants savoir enseign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12776"/>
            <a:ext cx="8887148" cy="524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918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a:solidFill>
            <a:schemeClr val="accent2"/>
          </a:solidFill>
          <a:ln>
            <a:solidFill>
              <a:schemeClr val="accent1"/>
            </a:solidFill>
          </a:ln>
        </p:spPr>
        <p:txBody>
          <a:bodyPr/>
          <a:lstStyle/>
          <a:p>
            <a:pPr algn="l"/>
            <a:r>
              <a:rPr lang="fr-BE" sz="2800" dirty="0" smtClean="0">
                <a:solidFill>
                  <a:schemeClr val="bg1"/>
                </a:solidFill>
                <a:latin typeface="Arial Narrow" panose="020B0606020202030204" pitchFamily="34" charset="0"/>
              </a:rPr>
              <a:t>S’en convaincre </a:t>
            </a:r>
            <a:endParaRPr lang="fr-BE" sz="2800" dirty="0">
              <a:solidFill>
                <a:schemeClr val="bg1"/>
              </a:solidFill>
              <a:latin typeface="Arial Narrow" panose="020B0606020202030204" pitchFamily="34" charset="0"/>
            </a:endParaRPr>
          </a:p>
        </p:txBody>
      </p:sp>
      <p:sp>
        <p:nvSpPr>
          <p:cNvPr id="7" name="Rectangle 6"/>
          <p:cNvSpPr/>
          <p:nvPr/>
        </p:nvSpPr>
        <p:spPr>
          <a:xfrm>
            <a:off x="539552" y="3441194"/>
            <a:ext cx="7848872" cy="707886"/>
          </a:xfrm>
          <a:prstGeom prst="rect">
            <a:avLst/>
          </a:prstGeom>
          <a:ln>
            <a:solidFill>
              <a:schemeClr val="accent1"/>
            </a:solidFill>
          </a:ln>
        </p:spPr>
        <p:txBody>
          <a:bodyPr wrap="square">
            <a:spAutoFit/>
          </a:bodyPr>
          <a:lstStyle/>
          <a:p>
            <a:r>
              <a:rPr lang="fr-BE" sz="2000" dirty="0" smtClean="0">
                <a:latin typeface="Arial Narrow" panose="020B0606020202030204" pitchFamily="34" charset="0"/>
              </a:rPr>
              <a:t>Les enseignants doivent changer : il faut créer un partenariat avec les étudiants</a:t>
            </a:r>
          </a:p>
          <a:p>
            <a:r>
              <a:rPr lang="fr-BE" sz="2000" dirty="0" smtClean="0">
                <a:latin typeface="Arial Narrow" panose="020B0606020202030204" pitchFamily="34" charset="0"/>
                <a:hlinkClick r:id="rId2"/>
              </a:rPr>
              <a:t>https://www.youtube.com/watch?v=ejIyLmv097I</a:t>
            </a:r>
            <a:r>
              <a:rPr lang="fr-BE" sz="2000" dirty="0" smtClean="0">
                <a:latin typeface="Arial Narrow" panose="020B0606020202030204" pitchFamily="34" charset="0"/>
              </a:rPr>
              <a:t> </a:t>
            </a:r>
            <a:endParaRPr lang="fr-BE" sz="2000" dirty="0"/>
          </a:p>
        </p:txBody>
      </p:sp>
      <p:sp>
        <p:nvSpPr>
          <p:cNvPr id="8" name="Rectangle 7"/>
          <p:cNvSpPr/>
          <p:nvPr/>
        </p:nvSpPr>
        <p:spPr>
          <a:xfrm>
            <a:off x="539552" y="1772816"/>
            <a:ext cx="8136904" cy="769441"/>
          </a:xfrm>
          <a:prstGeom prst="rect">
            <a:avLst/>
          </a:prstGeom>
          <a:ln>
            <a:solidFill>
              <a:schemeClr val="accent1"/>
            </a:solidFill>
          </a:ln>
        </p:spPr>
        <p:txBody>
          <a:bodyPr wrap="square">
            <a:spAutoFit/>
          </a:bodyPr>
          <a:lstStyle/>
          <a:p>
            <a:r>
              <a:rPr lang="fr-BE" sz="2200" dirty="0" smtClean="0">
                <a:latin typeface="Arial Narrow" panose="020B0606020202030204" pitchFamily="34" charset="0"/>
              </a:rPr>
              <a:t>Les étudiants ont changés</a:t>
            </a:r>
          </a:p>
          <a:p>
            <a:r>
              <a:rPr lang="fr-BE" sz="2200" dirty="0" smtClean="0">
                <a:latin typeface="Arial Narrow" panose="020B0606020202030204" pitchFamily="34" charset="0"/>
                <a:hlinkClick r:id="rId3"/>
              </a:rPr>
              <a:t>https://www.youtube.com/watch?v=dGCJ46vyR9o&amp;feature=player_embedded</a:t>
            </a:r>
            <a:endParaRPr lang="fr-BE" sz="2200" dirty="0" smtClean="0">
              <a:latin typeface="Arial Narrow" panose="020B0606020202030204" pitchFamily="34" charset="0"/>
            </a:endParaRPr>
          </a:p>
        </p:txBody>
      </p:sp>
    </p:spTree>
    <p:extLst>
      <p:ext uri="{BB962C8B-B14F-4D97-AF65-F5344CB8AC3E}">
        <p14:creationId xmlns:p14="http://schemas.microsoft.com/office/powerpoint/2010/main" val="150667230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772816"/>
            <a:ext cx="8229600" cy="2016224"/>
          </a:xfrm>
          <a:ln>
            <a:solidFill>
              <a:schemeClr val="accent1"/>
            </a:solidFill>
          </a:ln>
        </p:spPr>
        <p:txBody>
          <a:bodyPr/>
          <a:lstStyle/>
          <a:p>
            <a:r>
              <a:rPr lang="fr-BE" sz="2800" dirty="0" smtClean="0">
                <a:latin typeface="Arial Narrow" panose="020B0606020202030204" pitchFamily="34" charset="0"/>
              </a:rPr>
              <a:t>Behaviorisme : on apprend en répétant ce que l’on a vu</a:t>
            </a:r>
          </a:p>
          <a:p>
            <a:r>
              <a:rPr lang="fr-BE" sz="2800" dirty="0" smtClean="0">
                <a:latin typeface="Arial Narrow" panose="020B0606020202030204" pitchFamily="34" charset="0"/>
              </a:rPr>
              <a:t>Cognitivisme : on apprend en comprenant ce que l’on doit savoir</a:t>
            </a:r>
          </a:p>
          <a:p>
            <a:r>
              <a:rPr lang="fr-BE" sz="2800" dirty="0" smtClean="0">
                <a:latin typeface="Arial Narrow" panose="020B0606020202030204" pitchFamily="34" charset="0"/>
              </a:rPr>
              <a:t>Constructivisme : on apprend en faisant l’expérience </a:t>
            </a:r>
          </a:p>
          <a:p>
            <a:endParaRPr lang="fr-BE" sz="2800" dirty="0">
              <a:latin typeface="Arial Narrow" panose="020B0606020202030204" pitchFamily="34" charset="0"/>
            </a:endParaRPr>
          </a:p>
          <a:p>
            <a:endParaRPr lang="fr-BE" sz="2800" dirty="0" smtClean="0">
              <a:latin typeface="Arial Narrow" panose="020B0606020202030204" pitchFamily="34" charset="0"/>
            </a:endParaRPr>
          </a:p>
        </p:txBody>
      </p:sp>
      <p:sp>
        <p:nvSpPr>
          <p:cNvPr id="4" name="Titre 1"/>
          <p:cNvSpPr>
            <a:spLocks noGrp="1"/>
          </p:cNvSpPr>
          <p:nvPr>
            <p:ph type="title"/>
          </p:nvPr>
        </p:nvSpPr>
        <p:spPr>
          <a:xfrm>
            <a:off x="457200" y="274638"/>
            <a:ext cx="8229600" cy="778098"/>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Pour rappel</a:t>
            </a:r>
            <a:endParaRPr lang="fr-BE" sz="2800" dirty="0">
              <a:latin typeface="Arial Narrow" panose="020B0606020202030204" pitchFamily="34" charset="0"/>
            </a:endParaRPr>
          </a:p>
        </p:txBody>
      </p:sp>
      <p:sp>
        <p:nvSpPr>
          <p:cNvPr id="5" name="Espace réservé du contenu 2"/>
          <p:cNvSpPr txBox="1">
            <a:spLocks/>
          </p:cNvSpPr>
          <p:nvPr/>
        </p:nvSpPr>
        <p:spPr bwMode="auto">
          <a:xfrm>
            <a:off x="467544" y="4149080"/>
            <a:ext cx="8229600" cy="15841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BE" sz="2800" dirty="0" err="1" smtClean="0">
                <a:latin typeface="Arial Narrow" panose="020B0606020202030204" pitchFamily="34" charset="0"/>
              </a:rPr>
              <a:t>Connectivisme</a:t>
            </a:r>
            <a:r>
              <a:rPr lang="fr-BE" sz="2800" dirty="0" smtClean="0">
                <a:latin typeface="Arial Narrow" panose="020B0606020202030204" pitchFamily="34" charset="0"/>
              </a:rPr>
              <a:t> : on apprend via les contacts sociaux permis par les technologies (Georges Siemens) </a:t>
            </a:r>
            <a:r>
              <a:rPr lang="fr-BE" sz="2800" dirty="0" smtClean="0">
                <a:latin typeface="Arial Narrow" panose="020B0606020202030204" pitchFamily="34" charset="0"/>
                <a:hlinkClick r:id="rId2"/>
              </a:rPr>
              <a:t>https://www.youtube.com/watch?v=cFCYjm6nf40</a:t>
            </a:r>
            <a:endParaRPr lang="fr-BE" sz="2800" dirty="0">
              <a:latin typeface="Arial Narrow" panose="020B0606020202030204" pitchFamily="34" charset="0"/>
            </a:endParaRPr>
          </a:p>
        </p:txBody>
      </p:sp>
    </p:spTree>
    <p:extLst>
      <p:ext uri="{BB962C8B-B14F-4D97-AF65-F5344CB8AC3E}">
        <p14:creationId xmlns:p14="http://schemas.microsoft.com/office/powerpoint/2010/main" val="334992934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633412"/>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Origine   </a:t>
            </a:r>
            <a:endParaRPr lang="fr-BE" sz="2800" dirty="0">
              <a:latin typeface="Arial Narrow" panose="020B0606020202030204" pitchFamily="34" charset="0"/>
            </a:endParaRPr>
          </a:p>
        </p:txBody>
      </p:sp>
      <p:sp>
        <p:nvSpPr>
          <p:cNvPr id="4099" name="Espace réservé du contenu 2"/>
          <p:cNvSpPr txBox="1">
            <a:spLocks/>
          </p:cNvSpPr>
          <p:nvPr/>
        </p:nvSpPr>
        <p:spPr bwMode="auto">
          <a:xfrm>
            <a:off x="350838" y="1268413"/>
            <a:ext cx="86137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buFont typeface="Wingdings" pitchFamily="2" charset="2"/>
              <a:buChar char="§"/>
            </a:pPr>
            <a:r>
              <a:rPr lang="fr-BE" altLang="fr-FR" sz="2800" dirty="0">
                <a:latin typeface="Arial Narrow" pitchFamily="34" charset="0"/>
              </a:rPr>
              <a:t>Début du XXème siècle : cours par correspondance (suivis par 4 millions d’américains) MASSIVE / certains cours sont suivis par plusieurs dizaines de milliers d’étudiants</a:t>
            </a:r>
          </a:p>
          <a:p>
            <a:r>
              <a:rPr lang="fr-BE" altLang="fr-FR" sz="2800" dirty="0">
                <a:latin typeface="Arial Narrow" pitchFamily="34" charset="0"/>
              </a:rPr>
              <a:t>1990 : développement important des formations à distance </a:t>
            </a:r>
          </a:p>
          <a:p>
            <a:r>
              <a:rPr lang="fr-BE" altLang="fr-FR" sz="2800" dirty="0">
                <a:latin typeface="Arial Narrow" pitchFamily="34" charset="0"/>
              </a:rPr>
              <a:t>2000 : mise à disposition gratuite par le MIT de ressources en ligne (projet </a:t>
            </a:r>
            <a:r>
              <a:rPr lang="fr-BE" altLang="fr-FR" sz="2800" dirty="0" err="1">
                <a:latin typeface="Arial Narrow" pitchFamily="34" charset="0"/>
              </a:rPr>
              <a:t>OpenSourceWare</a:t>
            </a:r>
            <a:r>
              <a:rPr lang="fr-BE" altLang="fr-FR" sz="2800" dirty="0">
                <a:latin typeface="Arial Narrow" pitchFamily="34" charset="0"/>
              </a:rPr>
              <a:t>)</a:t>
            </a:r>
          </a:p>
          <a:p>
            <a:r>
              <a:rPr lang="fr-BE" altLang="fr-FR" sz="2800" dirty="0">
                <a:latin typeface="Arial Narrow" pitchFamily="34" charset="0"/>
              </a:rPr>
              <a:t>2007 : apparition de cours en ligne complets et gratuits (projet irlandais </a:t>
            </a:r>
            <a:r>
              <a:rPr lang="fr-BE" altLang="fr-FR" sz="2800" dirty="0" err="1">
                <a:latin typeface="Arial Narrow" pitchFamily="34" charset="0"/>
              </a:rPr>
              <a:t>ALISOn</a:t>
            </a:r>
            <a:r>
              <a:rPr lang="fr-BE" altLang="fr-FR" sz="2800" dirty="0">
                <a:latin typeface="Arial Narrow" pitchFamily="34" charset="0"/>
              </a:rPr>
              <a:t> pour </a:t>
            </a:r>
            <a:r>
              <a:rPr lang="fr-BE" altLang="fr-FR" sz="2800" dirty="0" err="1">
                <a:latin typeface="Arial Narrow" pitchFamily="34" charset="0"/>
              </a:rPr>
              <a:t>Advance</a:t>
            </a:r>
            <a:r>
              <a:rPr lang="fr-BE" altLang="fr-FR" sz="2800" dirty="0">
                <a:latin typeface="Arial Narrow" pitchFamily="34" charset="0"/>
              </a:rPr>
              <a:t> Learning Interactive </a:t>
            </a:r>
            <a:r>
              <a:rPr lang="fr-BE" altLang="fr-FR" sz="2800" dirty="0" err="1">
                <a:latin typeface="Arial Narrow" pitchFamily="34" charset="0"/>
              </a:rPr>
              <a:t>Systems</a:t>
            </a:r>
            <a:r>
              <a:rPr lang="fr-BE" altLang="fr-FR" sz="2800" dirty="0">
                <a:latin typeface="Arial Narrow" pitchFamily="34" charset="0"/>
              </a:rPr>
              <a:t> Online).</a:t>
            </a:r>
          </a:p>
          <a:p>
            <a:r>
              <a:rPr lang="fr-BE" altLang="fr-FR" sz="2800" dirty="0">
                <a:latin typeface="Arial Narrow" pitchFamily="34" charset="0"/>
              </a:rPr>
              <a:t>Actuellement plus de 20 millions d’apprenants de plus de 203 pays participent à des </a:t>
            </a:r>
            <a:r>
              <a:rPr lang="fr-BE" altLang="fr-FR" sz="2800" dirty="0" err="1">
                <a:latin typeface="Arial Narrow" pitchFamily="34" charset="0"/>
              </a:rPr>
              <a:t>MOOC</a:t>
            </a:r>
            <a:r>
              <a:rPr lang="fr-BE" altLang="fr-FR" sz="2800" dirty="0">
                <a:latin typeface="Arial Narrow" pitchFamily="34" charset="0"/>
              </a:rPr>
              <a:t>. </a:t>
            </a:r>
          </a:p>
          <a:p>
            <a:pPr>
              <a:buFont typeface="Wingdings" pitchFamily="2" charset="2"/>
              <a:buChar char="§"/>
            </a:pPr>
            <a:endParaRPr lang="fr-BE" altLang="fr-FR" sz="2800" dirty="0">
              <a:solidFill>
                <a:srgbClr val="002060"/>
              </a:solidFill>
              <a:latin typeface="Arial Narrow" pitchFamily="34" charset="0"/>
            </a:endParaRPr>
          </a:p>
        </p:txBody>
      </p:sp>
    </p:spTree>
    <p:extLst>
      <p:ext uri="{BB962C8B-B14F-4D97-AF65-F5344CB8AC3E}">
        <p14:creationId xmlns:p14="http://schemas.microsoft.com/office/powerpoint/2010/main" val="792995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1907704" y="1916832"/>
            <a:ext cx="5256584" cy="2020788"/>
          </a:xfrm>
          <a:prstGeom prst="rect">
            <a:avLst/>
          </a:prstGeom>
          <a:solidFill>
            <a:srgbClr val="990000"/>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fr-BE" sz="6000" dirty="0" smtClean="0">
                <a:solidFill>
                  <a:schemeClr val="bg1"/>
                </a:solidFill>
                <a:latin typeface="Arial Narrow" pitchFamily="34" charset="0"/>
              </a:rPr>
              <a:t>Vos réflexions et commentaires ? </a:t>
            </a:r>
            <a:endParaRPr lang="fr-FR" sz="6000" dirty="0" smtClean="0">
              <a:solidFill>
                <a:schemeClr val="bg1"/>
              </a:solidFill>
              <a:latin typeface="Arial Narrow" pitchFamily="34" charset="0"/>
            </a:endParaRPr>
          </a:p>
        </p:txBody>
      </p:sp>
    </p:spTree>
    <p:extLst>
      <p:ext uri="{BB962C8B-B14F-4D97-AF65-F5344CB8AC3E}">
        <p14:creationId xmlns:p14="http://schemas.microsoft.com/office/powerpoint/2010/main" val="129865641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7200" y="274638"/>
            <a:ext cx="8218488" cy="633412"/>
          </a:xfrm>
          <a:prstGeom prst="rect">
            <a:avLst/>
          </a:prstGeom>
          <a:solidFill>
            <a:schemeClr val="tx2">
              <a:lumMod val="20000"/>
              <a:lumOff val="80000"/>
            </a:schemeClr>
          </a:solidFill>
          <a:ln>
            <a:solidFill>
              <a:schemeClr val="tx1"/>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fr-BE" sz="2800" dirty="0" smtClean="0">
                <a:latin typeface="Arial Narrow" panose="020B0606020202030204" pitchFamily="34" charset="0"/>
              </a:rPr>
              <a:t>Les principaux fournisseurs   </a:t>
            </a:r>
            <a:endParaRPr lang="fr-BE" sz="2800" dirty="0">
              <a:latin typeface="Arial Narrow" panose="020B0606020202030204" pitchFamily="34" charset="0"/>
            </a:endParaRPr>
          </a:p>
        </p:txBody>
      </p:sp>
      <p:pic>
        <p:nvPicPr>
          <p:cNvPr id="5123" name="Image 2" descr="x2013-12-19-mooc-provider-558.jpg.pagespeed.ic.favilqZ78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5538"/>
            <a:ext cx="8218488"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24721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350"/>
            <a:ext cx="8229600" cy="720725"/>
          </a:xfrm>
          <a:solidFill>
            <a:schemeClr val="accent1">
              <a:lumMod val="40000"/>
              <a:lumOff val="60000"/>
            </a:schemeClr>
          </a:solidFill>
          <a:ln>
            <a:solidFill>
              <a:schemeClr val="tx1"/>
            </a:solidFill>
          </a:ln>
        </p:spPr>
        <p:txBody>
          <a:bodyPr rtlCol="0">
            <a:normAutofit/>
          </a:bodyPr>
          <a:lstStyle/>
          <a:p>
            <a:pPr algn="l" fontAlgn="auto">
              <a:spcAft>
                <a:spcPts val="0"/>
              </a:spcAft>
              <a:defRPr/>
            </a:pPr>
            <a:r>
              <a:rPr lang="fr-BE" sz="3200" dirty="0" smtClean="0">
                <a:latin typeface="Arial Narrow" panose="020B0606020202030204" pitchFamily="34" charset="0"/>
              </a:rPr>
              <a:t>Leurs références </a:t>
            </a:r>
            <a:endParaRPr lang="fr-BE" sz="3200" dirty="0">
              <a:latin typeface="Arial Narrow" panose="020B0606020202030204" pitchFamily="34" charset="0"/>
            </a:endParaRPr>
          </a:p>
        </p:txBody>
      </p:sp>
      <p:sp>
        <p:nvSpPr>
          <p:cNvPr id="6147" name="Espace réservé du contenu 2"/>
          <p:cNvSpPr>
            <a:spLocks noGrp="1"/>
          </p:cNvSpPr>
          <p:nvPr>
            <p:ph idx="1"/>
          </p:nvPr>
        </p:nvSpPr>
        <p:spPr>
          <a:xfrm>
            <a:off x="395288" y="1125538"/>
            <a:ext cx="8497887" cy="5543550"/>
          </a:xfrm>
        </p:spPr>
        <p:txBody>
          <a:bodyPr/>
          <a:lstStyle/>
          <a:p>
            <a:r>
              <a:rPr lang="fr-BE" altLang="fr-FR" sz="2000" b="1" smtClean="0">
                <a:latin typeface="Arial Narrow" pitchFamily="34" charset="0"/>
              </a:rPr>
              <a:t>edX</a:t>
            </a:r>
            <a:r>
              <a:rPr lang="fr-BE" altLang="fr-FR" sz="2000" smtClean="0">
                <a:latin typeface="Arial Narrow" pitchFamily="34" charset="0"/>
              </a:rPr>
              <a:t>: </a:t>
            </a:r>
            <a:r>
              <a:rPr lang="fr-BE" altLang="fr-FR" sz="2000" u="sng" smtClean="0">
                <a:latin typeface="Arial Narrow" pitchFamily="34" charset="0"/>
                <a:hlinkClick r:id="rId2"/>
              </a:rPr>
              <a:t>www.edx.org</a:t>
            </a:r>
            <a:r>
              <a:rPr lang="fr-BE" altLang="fr-FR" sz="2000" smtClean="0">
                <a:latin typeface="Arial Narrow" pitchFamily="34" charset="0"/>
              </a:rPr>
              <a:t>  (émanation du MIT)</a:t>
            </a:r>
          </a:p>
          <a:p>
            <a:r>
              <a:rPr lang="fr-BE" altLang="fr-FR" sz="2000" b="1" smtClean="0">
                <a:latin typeface="Arial Narrow" pitchFamily="34" charset="0"/>
              </a:rPr>
              <a:t>Coursera</a:t>
            </a:r>
            <a:r>
              <a:rPr lang="fr-BE" altLang="fr-FR" sz="2000" smtClean="0">
                <a:latin typeface="Arial Narrow" pitchFamily="34" charset="0"/>
              </a:rPr>
              <a:t> : </a:t>
            </a:r>
            <a:r>
              <a:rPr lang="fr-BE" altLang="fr-FR" sz="2000" u="sng" smtClean="0">
                <a:latin typeface="Arial Narrow" pitchFamily="34" charset="0"/>
                <a:hlinkClick r:id="rId3"/>
              </a:rPr>
              <a:t>www.coursera.org</a:t>
            </a:r>
            <a:r>
              <a:rPr lang="fr-BE" altLang="fr-FR" sz="2000" smtClean="0">
                <a:latin typeface="Arial Narrow" pitchFamily="34" charset="0"/>
              </a:rPr>
              <a:t> (entreprise privée) (623 cours (dont 547 en anglais ) </a:t>
            </a:r>
          </a:p>
          <a:p>
            <a:r>
              <a:rPr lang="fr-BE" altLang="fr-FR" sz="2000" b="1" smtClean="0">
                <a:latin typeface="Arial Narrow" pitchFamily="34" charset="0"/>
              </a:rPr>
              <a:t>OpenupEd</a:t>
            </a:r>
            <a:r>
              <a:rPr lang="fr-BE" altLang="fr-FR" sz="2000" smtClean="0">
                <a:latin typeface="Arial Narrow" pitchFamily="34" charset="0"/>
              </a:rPr>
              <a:t> : </a:t>
            </a:r>
            <a:r>
              <a:rPr lang="fr-BE" altLang="fr-FR" sz="2000" u="sng" smtClean="0">
                <a:latin typeface="Arial Narrow" pitchFamily="34" charset="0"/>
                <a:hlinkClick r:id="rId4"/>
              </a:rPr>
              <a:t>http://www.openuped.eu</a:t>
            </a:r>
            <a:r>
              <a:rPr lang="fr-BE" altLang="fr-FR" sz="2000" smtClean="0">
                <a:latin typeface="Arial Narrow" pitchFamily="34" charset="0"/>
              </a:rPr>
              <a:t> (initiative de la Commission Européenne)</a:t>
            </a:r>
          </a:p>
          <a:p>
            <a:r>
              <a:rPr lang="fr-BE" altLang="fr-FR" sz="2000" b="1" smtClean="0">
                <a:latin typeface="Arial Narrow" pitchFamily="34" charset="0"/>
              </a:rPr>
              <a:t>Future Learn :</a:t>
            </a:r>
            <a:r>
              <a:rPr lang="fr-BE" altLang="fr-FR" sz="2000" smtClean="0">
                <a:latin typeface="Arial Narrow" pitchFamily="34" charset="0"/>
              </a:rPr>
              <a:t> </a:t>
            </a:r>
            <a:r>
              <a:rPr lang="fr-BE" altLang="fr-FR" sz="2000" u="sng" smtClean="0">
                <a:latin typeface="Arial Narrow" pitchFamily="34" charset="0"/>
                <a:hlinkClick r:id="rId5"/>
              </a:rPr>
              <a:t>https://www.futurelearn.com</a:t>
            </a:r>
            <a:r>
              <a:rPr lang="fr-BE" altLang="fr-FR" sz="2000" u="sng" smtClean="0">
                <a:latin typeface="Arial Narrow" pitchFamily="34" charset="0"/>
              </a:rPr>
              <a:t> (</a:t>
            </a:r>
            <a:r>
              <a:rPr lang="fr-BE" altLang="fr-FR" sz="2000" smtClean="0">
                <a:latin typeface="Arial Narrow" pitchFamily="34" charset="0"/>
              </a:rPr>
              <a:t>entreprise privée propriété exclusive de l'Open University qui rassemble diverses universités</a:t>
            </a:r>
          </a:p>
          <a:p>
            <a:r>
              <a:rPr lang="fr-BE" altLang="fr-FR" sz="2000" b="1" smtClean="0">
                <a:latin typeface="Arial Narrow" pitchFamily="34" charset="0"/>
              </a:rPr>
              <a:t>Miriada :</a:t>
            </a:r>
            <a:r>
              <a:rPr lang="fr-BE" altLang="fr-FR" sz="2000" smtClean="0">
                <a:latin typeface="Arial Narrow" pitchFamily="34" charset="0"/>
              </a:rPr>
              <a:t> </a:t>
            </a:r>
            <a:r>
              <a:rPr lang="fr-BE" altLang="fr-FR" sz="2000" u="sng" smtClean="0">
                <a:latin typeface="Arial Narrow" pitchFamily="34" charset="0"/>
                <a:hlinkClick r:id="rId6"/>
              </a:rPr>
              <a:t>https://www.miriadax.net</a:t>
            </a:r>
            <a:r>
              <a:rPr lang="fr-BE" altLang="fr-FR" sz="2000" smtClean="0">
                <a:latin typeface="Arial Narrow" pitchFamily="34" charset="0"/>
              </a:rPr>
              <a:t> </a:t>
            </a:r>
            <a:br>
              <a:rPr lang="fr-BE" altLang="fr-FR" sz="2000" smtClean="0">
                <a:latin typeface="Arial Narrow" pitchFamily="34" charset="0"/>
              </a:rPr>
            </a:br>
            <a:r>
              <a:rPr lang="fr-BE" altLang="fr-FR" sz="2000" smtClean="0">
                <a:latin typeface="Arial Narrow" pitchFamily="34" charset="0"/>
              </a:rPr>
              <a:t>Miriada est une compagnie privée fondée à l'initiative de Telefonica. Elle regroupe une offre de cours en en espagnol et en portugais et a pour ambition de rayonner sur le monde hispanique et lusitanien en termes de MOOCs. Miriada est déjà le plus gros provider de MOOCs en Europe. </a:t>
            </a:r>
          </a:p>
          <a:p>
            <a:r>
              <a:rPr lang="fr-BE" altLang="fr-FR" sz="2000" b="1" smtClean="0">
                <a:latin typeface="Arial Narrow" pitchFamily="34" charset="0"/>
              </a:rPr>
              <a:t>FUN :</a:t>
            </a:r>
            <a:r>
              <a:rPr lang="fr-BE" altLang="fr-FR" sz="2000" smtClean="0">
                <a:latin typeface="Arial Narrow" pitchFamily="34" charset="0"/>
              </a:rPr>
              <a:t> </a:t>
            </a:r>
            <a:r>
              <a:rPr lang="fr-BE" altLang="fr-FR" sz="2000" u="sng" smtClean="0">
                <a:latin typeface="Arial Narrow" pitchFamily="34" charset="0"/>
                <a:hlinkClick r:id="rId7"/>
              </a:rPr>
              <a:t>http://www.france-universite-numerique.fr</a:t>
            </a:r>
            <a:r>
              <a:rPr lang="fr-BE" altLang="fr-FR" sz="2000" smtClean="0">
                <a:latin typeface="Arial Narrow" pitchFamily="34" charset="0"/>
              </a:rPr>
              <a:t>  </a:t>
            </a:r>
            <a:br>
              <a:rPr lang="fr-BE" altLang="fr-FR" sz="2000" smtClean="0">
                <a:latin typeface="Arial Narrow" pitchFamily="34" charset="0"/>
              </a:rPr>
            </a:br>
            <a:r>
              <a:rPr lang="fr-BE" altLang="fr-FR" sz="2000" b="1" smtClean="0">
                <a:latin typeface="Arial Narrow" pitchFamily="34" charset="0"/>
              </a:rPr>
              <a:t>Iversity :</a:t>
            </a:r>
            <a:r>
              <a:rPr lang="fr-BE" altLang="fr-FR" sz="2000" smtClean="0">
                <a:latin typeface="Arial Narrow" pitchFamily="34" charset="0"/>
              </a:rPr>
              <a:t> </a:t>
            </a:r>
            <a:r>
              <a:rPr lang="fr-BE" altLang="fr-FR" sz="2000" u="sng" smtClean="0">
                <a:latin typeface="Arial Narrow" pitchFamily="34" charset="0"/>
                <a:hlinkClick r:id="rId8"/>
              </a:rPr>
              <a:t>https://iversity.org</a:t>
            </a:r>
            <a:r>
              <a:rPr lang="fr-BE" altLang="fr-FR" sz="2000" smtClean="0">
                <a:latin typeface="Arial Narrow" pitchFamily="34" charset="0"/>
              </a:rPr>
              <a:t> (initiative allemande)</a:t>
            </a:r>
          </a:p>
          <a:p>
            <a:r>
              <a:rPr lang="fr-BE" altLang="fr-FR" sz="2000" b="1" smtClean="0">
                <a:latin typeface="Arial Narrow" pitchFamily="34" charset="0"/>
              </a:rPr>
              <a:t>Udemy :</a:t>
            </a:r>
            <a:r>
              <a:rPr lang="fr-BE" altLang="fr-FR" sz="2000" smtClean="0">
                <a:latin typeface="Arial Narrow" pitchFamily="34" charset="0"/>
              </a:rPr>
              <a:t> </a:t>
            </a:r>
            <a:r>
              <a:rPr lang="fr-BE" altLang="fr-FR" sz="2000" u="sng" smtClean="0">
                <a:latin typeface="Arial Narrow" pitchFamily="34" charset="0"/>
                <a:hlinkClick r:id="rId9"/>
              </a:rPr>
              <a:t>https://www.udemy.com</a:t>
            </a:r>
            <a:r>
              <a:rPr lang="fr-BE" altLang="fr-FR" sz="2000" smtClean="0">
                <a:latin typeface="Arial Narrow" pitchFamily="34" charset="0"/>
              </a:rPr>
              <a:t>   (surtout pour les entreprises)</a:t>
            </a:r>
          </a:p>
          <a:p>
            <a:r>
              <a:rPr lang="fr-BE" altLang="fr-FR" sz="2000" b="1" smtClean="0">
                <a:latin typeface="Arial Narrow" pitchFamily="34" charset="0"/>
              </a:rPr>
              <a:t>COURSITES : </a:t>
            </a:r>
            <a:r>
              <a:rPr lang="fr-BE" altLang="fr-FR" sz="2000" u="sng" smtClean="0">
                <a:latin typeface="Arial Narrow" pitchFamily="34" charset="0"/>
                <a:hlinkClick r:id="rId10"/>
              </a:rPr>
              <a:t>https://fr.coursesites.com/</a:t>
            </a:r>
            <a:r>
              <a:rPr lang="fr-BE" altLang="fr-FR" sz="2000" smtClean="0">
                <a:latin typeface="Arial Narrow" pitchFamily="34" charset="0"/>
              </a:rPr>
              <a:t>  (initiative Blackboard)</a:t>
            </a:r>
          </a:p>
          <a:p>
            <a:r>
              <a:rPr lang="fr-BE" altLang="fr-FR" sz="2000" b="1" smtClean="0">
                <a:latin typeface="Arial Narrow" pitchFamily="34" charset="0"/>
              </a:rPr>
              <a:t>CANVAS: </a:t>
            </a:r>
            <a:r>
              <a:rPr lang="fr-BE" altLang="fr-FR" sz="2000" u="sng" smtClean="0">
                <a:latin typeface="Arial Narrow" pitchFamily="34" charset="0"/>
                <a:hlinkClick r:id="rId11"/>
              </a:rPr>
              <a:t>https://www.canvas.net/</a:t>
            </a:r>
            <a:r>
              <a:rPr lang="fr-BE" altLang="fr-FR" sz="2000" u="sng" smtClean="0">
                <a:latin typeface="Arial Narrow" pitchFamily="34" charset="0"/>
              </a:rPr>
              <a:t> (</a:t>
            </a:r>
            <a:r>
              <a:rPr lang="fr-BE" altLang="fr-FR" sz="2000" smtClean="0">
                <a:latin typeface="Arial Narrow" pitchFamily="34" charset="0"/>
              </a:rPr>
              <a:t>hébergement de cours en ligne)</a:t>
            </a:r>
          </a:p>
          <a:p>
            <a:endParaRPr lang="fr-BE" altLang="fr-FR" sz="2400" smtClean="0">
              <a:latin typeface="Arial Narrow" pitchFamily="34" charset="0"/>
            </a:endParaRPr>
          </a:p>
        </p:txBody>
      </p:sp>
    </p:spTree>
    <p:extLst>
      <p:ext uri="{BB962C8B-B14F-4D97-AF65-F5344CB8AC3E}">
        <p14:creationId xmlns:p14="http://schemas.microsoft.com/office/powerpoint/2010/main" val="43705583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13" y="260350"/>
            <a:ext cx="8229600" cy="720725"/>
          </a:xfrm>
          <a:solidFill>
            <a:schemeClr val="accent1">
              <a:lumMod val="40000"/>
              <a:lumOff val="60000"/>
            </a:schemeClr>
          </a:solidFill>
          <a:ln>
            <a:solidFill>
              <a:schemeClr val="tx1"/>
            </a:solidFill>
          </a:ln>
        </p:spPr>
        <p:txBody>
          <a:bodyPr rtlCol="0">
            <a:normAutofit/>
          </a:bodyPr>
          <a:lstStyle/>
          <a:p>
            <a:pPr algn="l" fontAlgn="auto">
              <a:spcAft>
                <a:spcPts val="0"/>
              </a:spcAft>
              <a:defRPr/>
            </a:pPr>
            <a:r>
              <a:rPr lang="fr-BE" sz="3200" dirty="0" smtClean="0">
                <a:latin typeface="Arial Narrow" panose="020B0606020202030204" pitchFamily="34" charset="0"/>
              </a:rPr>
              <a:t>OPEN ou mais : qui suit en fait les cours </a:t>
            </a:r>
            <a:endParaRPr lang="fr-BE" sz="3200" dirty="0">
              <a:latin typeface="Arial Narrow" panose="020B0606020202030204" pitchFamily="34" charset="0"/>
            </a:endParaRPr>
          </a:p>
        </p:txBody>
      </p:sp>
      <p:pic>
        <p:nvPicPr>
          <p:cNvPr id="7171" name="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223963"/>
            <a:ext cx="6769100" cy="515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9045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781300"/>
            <a:ext cx="8229600" cy="792163"/>
          </a:xfrm>
          <a:solidFill>
            <a:schemeClr val="accent1">
              <a:lumMod val="40000"/>
              <a:lumOff val="60000"/>
            </a:schemeClr>
          </a:solidFill>
          <a:ln>
            <a:solidFill>
              <a:schemeClr val="tx1"/>
            </a:solidFill>
          </a:ln>
        </p:spPr>
        <p:txBody>
          <a:bodyPr rtlCol="0">
            <a:normAutofit fontScale="90000"/>
          </a:bodyPr>
          <a:lstStyle/>
          <a:p>
            <a:pPr fontAlgn="auto">
              <a:spcAft>
                <a:spcPts val="0"/>
              </a:spcAft>
              <a:defRPr/>
            </a:pPr>
            <a:r>
              <a:rPr lang="fr-BE" sz="3200" dirty="0" smtClean="0">
                <a:latin typeface="Arial Narrow" panose="020B0606020202030204" pitchFamily="34" charset="0"/>
              </a:rPr>
              <a:t>Si l’aventure vous intéresse : quelques recommandations </a:t>
            </a:r>
            <a:endParaRPr lang="fr-BE" sz="3200" dirty="0">
              <a:latin typeface="Arial Narrow" panose="020B0606020202030204" pitchFamily="34" charset="0"/>
            </a:endParaRPr>
          </a:p>
        </p:txBody>
      </p:sp>
    </p:spTree>
    <p:extLst>
      <p:ext uri="{BB962C8B-B14F-4D97-AF65-F5344CB8AC3E}">
        <p14:creationId xmlns:p14="http://schemas.microsoft.com/office/powerpoint/2010/main" val="3252989877"/>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392238"/>
            <a:ext cx="8786812" cy="421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a:spLocks noChangeArrowheads="1"/>
          </p:cNvSpPr>
          <p:nvPr/>
        </p:nvSpPr>
        <p:spPr bwMode="auto">
          <a:xfrm>
            <a:off x="1763713" y="1112838"/>
            <a:ext cx="137953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Contenu </a:t>
            </a:r>
          </a:p>
        </p:txBody>
      </p:sp>
      <p:sp>
        <p:nvSpPr>
          <p:cNvPr id="5" name="ZoneTexte 4"/>
          <p:cNvSpPr txBox="1"/>
          <p:nvPr/>
        </p:nvSpPr>
        <p:spPr>
          <a:xfrm>
            <a:off x="4687888" y="4389438"/>
            <a:ext cx="3940175" cy="1385887"/>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b="1" dirty="0">
                <a:latin typeface="Arial Narrow" panose="020B0606020202030204" pitchFamily="34" charset="0"/>
                <a:cs typeface="+mn-cs"/>
              </a:rPr>
              <a:t>Proposer une vidéo </a:t>
            </a:r>
          </a:p>
          <a:p>
            <a:pPr fontAlgn="auto">
              <a:spcBef>
                <a:spcPts val="0"/>
              </a:spcBef>
              <a:spcAft>
                <a:spcPts val="0"/>
              </a:spcAft>
              <a:defRPr/>
            </a:pPr>
            <a:r>
              <a:rPr lang="fr-BE" sz="2800" b="1" dirty="0">
                <a:latin typeface="Arial Narrow" panose="020B0606020202030204" pitchFamily="34" charset="0"/>
                <a:cs typeface="+mn-cs"/>
              </a:rPr>
              <a:t>de présentation attrayante </a:t>
            </a:r>
          </a:p>
          <a:p>
            <a:pPr fontAlgn="auto">
              <a:spcBef>
                <a:spcPts val="0"/>
              </a:spcBef>
              <a:spcAft>
                <a:spcPts val="0"/>
              </a:spcAft>
              <a:defRPr/>
            </a:pPr>
            <a:r>
              <a:rPr lang="fr-BE" sz="2800" b="1" dirty="0">
                <a:latin typeface="Arial Narrow" panose="020B0606020202030204" pitchFamily="34" charset="0"/>
                <a:cs typeface="+mn-cs"/>
              </a:rPr>
              <a:t>et motivante </a:t>
            </a:r>
            <a:endParaRPr lang="fr-BE" sz="2800" dirty="0">
              <a:latin typeface="Arial Narrow" panose="020B0606020202030204" pitchFamily="34" charset="0"/>
              <a:cs typeface="+mn-cs"/>
            </a:endParaRPr>
          </a:p>
        </p:txBody>
      </p:sp>
      <p:cxnSp>
        <p:nvCxnSpPr>
          <p:cNvPr id="4" name="Connecteur droit avec flèche 3"/>
          <p:cNvCxnSpPr/>
          <p:nvPr/>
        </p:nvCxnSpPr>
        <p:spPr>
          <a:xfrm flipV="1">
            <a:off x="2370138" y="1643063"/>
            <a:ext cx="0" cy="706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6227763" y="3860800"/>
            <a:ext cx="0" cy="504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a:spLocks noChangeArrowheads="1"/>
          </p:cNvSpPr>
          <p:nvPr/>
        </p:nvSpPr>
        <p:spPr bwMode="auto">
          <a:xfrm>
            <a:off x="2195513" y="5876925"/>
            <a:ext cx="232886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Objectif général </a:t>
            </a:r>
          </a:p>
        </p:txBody>
      </p:sp>
      <p:cxnSp>
        <p:nvCxnSpPr>
          <p:cNvPr id="11" name="Connecteur droit avec flèche 10"/>
          <p:cNvCxnSpPr/>
          <p:nvPr/>
        </p:nvCxnSpPr>
        <p:spPr>
          <a:xfrm>
            <a:off x="3059113" y="5489575"/>
            <a:ext cx="0" cy="387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750" y="333375"/>
            <a:ext cx="7488238" cy="522288"/>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b="1" dirty="0">
                <a:latin typeface="Arial Narrow" panose="020B0606020202030204" pitchFamily="34" charset="0"/>
                <a:cs typeface="+mn-cs"/>
              </a:rPr>
              <a:t>Proposer un plan de cours (ou "syllabus") clair.</a:t>
            </a:r>
            <a:endParaRPr lang="fr-BE" sz="2800" dirty="0">
              <a:latin typeface="Arial Narrow" panose="020B0606020202030204" pitchFamily="34" charset="0"/>
              <a:cs typeface="+mn-cs"/>
            </a:endParaRPr>
          </a:p>
        </p:txBody>
      </p:sp>
    </p:spTree>
    <p:extLst>
      <p:ext uri="{BB962C8B-B14F-4D97-AF65-F5344CB8AC3E}">
        <p14:creationId xmlns:p14="http://schemas.microsoft.com/office/powerpoint/2010/main" val="2037281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960438"/>
            <a:ext cx="8885238" cy="5637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ZoneTexte 2"/>
          <p:cNvSpPr txBox="1"/>
          <p:nvPr/>
        </p:nvSpPr>
        <p:spPr>
          <a:xfrm>
            <a:off x="395288" y="188913"/>
            <a:ext cx="1314450" cy="522287"/>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dirty="0">
                <a:latin typeface="Arial Narrow" panose="020B0606020202030204" pitchFamily="34" charset="0"/>
                <a:cs typeface="+mn-cs"/>
              </a:rPr>
              <a:t>Et aussi </a:t>
            </a:r>
          </a:p>
        </p:txBody>
      </p:sp>
      <p:cxnSp>
        <p:nvCxnSpPr>
          <p:cNvPr id="4" name="Connecteur droit avec flèche 3"/>
          <p:cNvCxnSpPr/>
          <p:nvPr/>
        </p:nvCxnSpPr>
        <p:spPr>
          <a:xfrm flipV="1">
            <a:off x="2576513" y="711200"/>
            <a:ext cx="0" cy="630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11863" y="1025525"/>
            <a:ext cx="2981325" cy="67468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8" name="Rectangle 7"/>
          <p:cNvSpPr/>
          <p:nvPr/>
        </p:nvSpPr>
        <p:spPr>
          <a:xfrm>
            <a:off x="6011863" y="2205038"/>
            <a:ext cx="2663825" cy="1223962"/>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9" name="Rectangle 8"/>
          <p:cNvSpPr/>
          <p:nvPr/>
        </p:nvSpPr>
        <p:spPr>
          <a:xfrm>
            <a:off x="6026150" y="3506788"/>
            <a:ext cx="2663825" cy="1074737"/>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0" name="ZoneTexte 9"/>
          <p:cNvSpPr txBox="1">
            <a:spLocks noChangeArrowheads="1"/>
          </p:cNvSpPr>
          <p:nvPr/>
        </p:nvSpPr>
        <p:spPr bwMode="auto">
          <a:xfrm>
            <a:off x="2268538" y="188913"/>
            <a:ext cx="4210050" cy="522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Des objectifs plus spécifiques </a:t>
            </a:r>
          </a:p>
        </p:txBody>
      </p:sp>
    </p:spTree>
    <p:extLst>
      <p:ext uri="{BB962C8B-B14F-4D97-AF65-F5344CB8AC3E}">
        <p14:creationId xmlns:p14="http://schemas.microsoft.com/office/powerpoint/2010/main" val="2573398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333375"/>
            <a:ext cx="6264275" cy="645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547813" y="333375"/>
            <a:ext cx="2663825" cy="392113"/>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Tree>
    <p:extLst>
      <p:ext uri="{BB962C8B-B14F-4D97-AF65-F5344CB8AC3E}">
        <p14:creationId xmlns:p14="http://schemas.microsoft.com/office/powerpoint/2010/main" val="392042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data:image/jpeg;base64,/9j/4AAQSkZJRgABAQAAAQABAAD/2wCEAAkGBwgHBgkIBwgKCgkLDRYPDQwMDRsUFRAWIB0iIiAdHx8kKDQsJCYxJx8fLT0tMTU3Ojo6Iys/RD84QzQ5OjcBCgoKDQwNGg8PGjclHyU3Nzc3Nzc3Nzc3Nzc3Nzc3Nzc3Nzc3Nzc3Nzc3Nzc3Nzc3Nzc3Nzc3Nzc3Nzc3Nzc3N//AABEIAJcAlwMBIgACEQEDEQH/xAAcAAEAAQUBAQAAAAAAAAAAAAAABQEDBAYHCAL/xABDEAABAwMCBAIHBAYHCQAAAAABAAIDBAURBiESEzFRB0EUImFxgZGhMnKxwRcjQlLR4RU0NmJzkrIWM1WCk6LC0vD/xAAZAQEAAwEBAAAAAAAAAAAAAAAAAQMEAgX/xAAkEQACAgEEAgIDAQAAAAAAAAAAAQIRAxITITEEUSJBMkJhFP/aAAwDAQACEQMRAD8A7iiIgCIqICqoVhXa70NopvSLjUMhZ0HEd3HsB1J9y5tffEqrqS6OzQ+ixHbnSYdIfaB0H1VmPDOfSOJTjHs6hU1VPSxmSpnjhYP2nuAH1Wt1niBpymcWsrHVDh5QROcP83T6rjlXV1NbIZKyolqHk/ameXH6qytkfDj+zKJZ39HU5fFG3tzybfVP+85oVn9KkP8AwmX/AKo/guZIrP8ALi9HG9M6vB4n2t5HPo6uPuRwu/NTVv1vp2veI47iyKQ/sTtMf1IwfgVw5CAR0US8PG+uCVnkj0jHIyVgfG9r2noWnIK+l56tl3uNqkD7fWTQY6tY71T729D8lv2nvExjnMgvsAjJ29Jh6Z/vN8veMrNk8WceuS6OaL7OkIrNLVQVcDJ6WVk0LxlsjHAtPxV3KylxVERAEREARFQnCAqtV1hrCm0/HyIgJ7g8ZZF5MHd3s/FU1zqpmn6TlU3C+4zN/VsP7A/eI/Aea4zNLJPK+aeR8ksji573HJce5WrB4+v5S6KMuXTwuzIudyrLrVuqq+Z00ruhPRo7NHkFiqiL0kklSMthERSQEREAREQBERAS+ndRXDT9Rx0cnFA45kp3/Yf/AAPtC7LpzUFFqCiE9G8h7cCWJ2zmH/7zXA1nWe6VVnr462ifwyMOC3Pqvb2I7FZs/jrIrXZbjyOPfR6FVVE6bvdLfrayspjwu+zLETvG7zBUr1XltNOmbE75KoiISFH326QWa1z11TksibkNB3e7yA95WeSuS+Kl6NZdI7VC/MNJ60mPOQj8h+JVmHHuTo4yS0xs1C519RdK+atrHcU0zsnfYDyA9gGyxURewkkqRhu+wiIpICIiAIiIAiIgCIiAIiICc0hqCTT12ZPl7qWTDKiMebe+O4/iu6QyNliZJG4PY8Atc3oR3Xm/44XVvCq9uqrdLa538UlKcw9zEfL4HI92Fh8vFxrRowz/AFZvyIiwGoxblVx0FvqauU4ZDG55+AyvPVTPJVVM1RKSZJpHSP8AvE5K694o1Rg0rJC12DUysZ8AeI/6Vx1jHPe1jGlz3ENa0DJcTsAvQ8ONRcjLnfNFEW8W7wzudTTiSsq4KRx3EXCXuHv3woa/6Ur7NcKaiMsVXLVZ5LYNnOx3aenvWhZsbdJlThJK2iARb3R+GFylhDquvp4HkZ5bWF+Pecj6KB1LpW5adxJVhktM44bPFnhz2OehSObHJ0mHjkldEEi2O86MulnthuNXJSmAcO0cji7fp1CWLRtzvlvFdRyUrYS9zP1ryDke4FTuwrVfA0SujXFVbLDoa8T2hlzhNM+J8IlbGHu4yCMgYx1+KrU6FvVMylDxA6oqX8DKdkmXjYkknGAABvv2Tex+xol6NYRbv+jK7iDj9Nog/G7PW/1Y/Ja5arBcLtcJaKgjZK6JxEkod+rbvjPF222RZYPlMOEkRaLd5fDG8MhL46yjkk68vLm/XChLVpW6XK6VNtYyOCppm8UjZ3EDGcbYBz1ULNjfTGiS+iDRbWzw+vbqqaJ5po44QC+d0h4NxnbbJ+S+rRoC73KIzCSnggJPLfLkmQZ2cAPI9RlN7H3Y25ejUlNaOuRtepaGoLiIy/lSe1rtvxwfgpf9G1+58kfFR8LccMhkID/cMZ+a1i60E1suE9DUObzYXcLnRk4zjOxTVDInFMaZRps9FDoijdOVxuNgt9Y77U1Oxz/vY3+uUXkNU6N65Vmk+MM2ILZBnq978e4Afmtd8M4IZ9WQmbBMcT3sB/e2/mpvxi/rNq7cEv4tWh26unttdDWUjyyaF3E09/YfYV6OKOrBSMmR1ktm9eJl9vFBeo6SmqZqSk5LXsdEeHmO3zv7Ntln+HdNV3CSXUl6e6SXliCnkkH7Derv5+e/dfdN4g2GvpmNvFI9kjeofCJWZ9h/kozUviDDUUworNTO5LsCV0o4MszuwAdARsT7VVpm47ajz7O24p6rIvV2rrvJeJRTVVRQ0zP9w1vqcbPJ5756+5bvHLLePDqaa9RtbJJSvc8vGM4zwux5dAVHw680zWQRPuNE5k0YGGPpxJwn+6e3yUBrPXIvNI63W2KSGjftK9+A6QfugeQTRKWmKjVEWlbuzbfERpdoeQgEgckk46DI3VPC/I0exxGGmaUg9xnqoHT3iJBBbo6O90s0vKaI+bG0O4wP3gT1X1f/ABGppLfJR2Sklic9pbzJWtaGA9cAE7rnbyaduvsnVG9Vm02qsNBoKlrQOIwW4SgdyGZWi6Y1tUNv3pd/mdLDyXRh7WDEILmnOAOmwyrrdc0Q0iLIKOqMwovRuZlvDnh4c9c4UPovUFFYKmeWsoXVImZy+NhB4B1IwdiDt8lZDC1GVx5IeS2qZ0Sqttq1a99far5UtmawRl1HVHhb12czy6nsSvvQFrbaLPU0ry0zx1cjZXtH2sHb6Y+ahHeIFit8EostqkZLJuRymxtLu7sHK1zT2t661XCrnqmCphq5DLLGDwkOPm34bYPZV7OVxa+jrXBOzYqK66So7wa6O7XV9WXO42vdK9rjvkFuMd9vJTlnudsu+qXVNtc5zhQuZKXRFh2e3HUb+agxrrS8Ezq6ms8wrnA5c2CNrj73ZUVbdflmoKm53Gne+J8HJhhgI/VjiB88ZyjxSknSZCmlXJK6yv1WdW01ibMIre8xNqAAMyB53BPkMYG3cqd8QbjX2nTxnteY38xrHyNbkxt7jt5Bct1ZeI75fJbjTxywscxjQ15HECB7FuNk8SYBRNgvdNM6Rg4TLEA4SD2gkb/RdSwNKMlELIm2rJTwyvF0utFV/wBJSPmjic0RTuG7sjcZ88bfNc+1x/a25/43/iFujPE63xySMZbKkU4xy+DgBPfIzt5Ln+oLhHdb1V18Ubo2Tv4g1+MjYDy9yswwksjbVI4m46Urs614bTc3SNKCc8Dns+TiiseFv9lGf48n4osOWPzZqx/iiK8YYSaW2zgbNkewn3jP5Ln9otst0qXQwnhDGGR7uEu4WjsBuTuNl1jxOpHVOk55WNy6neyXHszg/Qk/BchoayehmMkBbktLHsewOa9p6gg9Qt/jSbxUjJmVT5JGr0/JRiZ9bXQ0sDWs4Kh8b/XLwSBwY4gcNdnI2wsi8WMNuzo6UxRQurmUTGjJDXFjHcXu9ZYDb3ViSZxbSuZLw8UD6ZpiBbs0hnQEd1dZqO5MqJpy6nfLLK2dzpKdruGQNDeJvY4ACurIcfEtzWgQU7JJ62Bk8ueRThri6UBxaNwMDJBwCsr/AGfjje4SXOmk5FTHBUsjY/ijLnY2ON9wRkLBddqt9L6NJyJG+twvdA0yRgniIa7qBndXqi/3CojdHIacccrJZHR07Wuke05DnEdSj3PY+Jl1NjY6aaKkkgEEVZOx1S/jBjjjaCeIdgOwySsdtiBY6pFxg9CbBzxVct+CA8MI4McWQT0WOy810cnMZI0EzyTkcAIc6QYeCPMEeSpU3arqGSxkwsikhEPKjiDGMZxB2GgdNxlRWRfYuJkUlpjZqWntlZMzlvlYDIwEiRrsEY8xkH4ZV+SzNrakugqqSB1VI9tHTsZIBKGnG2c8IyMbncqMNxqv6QiuBc30iIsLXcO3qAAbfAK9TXqtpYhHCYgWlzopHwtc+Eu+1wOO7c5UuM+7IuNdHxX29tFS00slXG6WoibKIAx3E1hzuT08jt1Uk/StVFDHJNOyMkx80PjeGxB5AB4sYdjIyB0+ChaiokqBEJeHEUTYWYGMNb0CyKq7VdVSinnMLhwta6TkjmPDfshz+pwpanSphafRmUum6yYgPeInjml7eBz3MaxwYTwgZOXHAA64J6JUaedSMqpaythgjg5eHFjyZOMEt9XGQdtwenwVh99uEtb6XJIySQwiBzZGBzHsHk4eff37qxU3KpqWSxvEfBLIx7mxxhoBYCG4A6AAlRWW+yfiZw05VGZ0ZmhA5rY2PdnheDHzC8HsG7n34XyyxtkaJoblTPpDDJManlvAAjLQ8FuOLI4h78r5qL3OG2ttJLI1tBAGsc8AkvOeL2FuDwjPkFZmvNZM0x/qIo+S+ERQwhjGtcQXYA8zgb+xFuex8TOh0zPLLKRUMNM1sbmTxwyScwSN4m4YBxDbrnooesppaKrlpZwBLE8sdwuyM+w9llw3qtiDWnkSRNijiEU0IezEYww4PmATv7VgyvkmldI715ZHEnYDiJ9y6jrX5Mh19HafDiExaQoyRjmFz/eC4opmw0X9HWWgovOCnZGT3IaMn5ovHm7k2b48JIv11NHWUU9NMMxzRljgexGF56raaSirJ6SYYkgkdG7PsOF6MwuV+K9kNPWxXeBhMc/6ubhHR46E+8bfBaPEnplp9lOeNqzQERF6ZkCIiAIiIAiIgCIiAIiIAiIgCntD2w3TU1JCWZiidzpT2DenzOAoFdd8LrG6gs7q+oZw1FZu0EbtjHT59fkqPInogWYo6pG7joiIvJNwWHdrfBdLfPRVTcxTNLT3HYj2g7rMRLoHnm92uos1ymoaoevGfVdjZ7fJwWCu46y0zDqKh4WkR1kQzDLj/tPsK4pWUs9DUvpayJ0M8Zw5jgvWwZtxf0xZMbg/4WURFeVBERAEREAREQBERAERSen7LV36vZS0TTjOZJcerG3ufyHmobSVslJt0iQ0Tpw6gugbM0+gwYdO797sz4/gu3xgNYGtADR0A8gsCx2mlstvioaNmGMGS49XuPUn2qRXkZsrySv6NuOGlBERVFgREQBa9qvStHqGnzKBFVsGIqgDcew9wthVFKbi7RDSapnn292SusVVyLhFwk/YkG7JPaD+Sj16KrKKmroHU9ZCyaJ3VrxkLnt+8MsF0tinwOvo87voHfx+a9DF5cXxMyzwtco5siz7lZ7lanYuNFNB/ecPV/zDb6rA8s9R3C1pp9FNNdhERSQERCcddh3QkKqlrTpm83Zw9DoZDGTvLL6jB8T1+C6Dp/w3oaN7ZrtJ6ZKMERDaJp93U/H5KmeeEO2dxxyZo+l9KV+oZA+IciiBw6oe3Y+xvcrsdks1HZaJtLQRBjOrnHdzz3J8ys5kbY2hrGhrWjAAGAAvtedlzSyP+GqGNRCIipLAiIgCIiAIiIAiIgPl7GvaWva1wPkRlQVZpDT9WS6S1U7HO6uhZyyT/wAuFVF1GTXTIpPsiJfDWxSZLHVcX3Zc/iFZ/RhaM/1utx95v/qiLveyeznbh6MqDw4sERBeyol+/KfyU1QaastveJKW10rJB0kMYc8fE7oi4llm+2SoRXSJYDAGwVURcnQREQBERAEREB//2Q=="/>
          <p:cNvSpPr>
            <a:spLocks noChangeAspect="1" noChangeArrowheads="1"/>
          </p:cNvSpPr>
          <p:nvPr/>
        </p:nvSpPr>
        <p:spPr bwMode="auto">
          <a:xfrm>
            <a:off x="0" y="-136525"/>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fr-BE" altLang="fr-FR"/>
          </a:p>
        </p:txBody>
      </p:sp>
      <p:pic>
        <p:nvPicPr>
          <p:cNvPr id="1229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38" y="188913"/>
            <a:ext cx="7138987" cy="1800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725" y="2122488"/>
            <a:ext cx="6910388" cy="1882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725" y="4149725"/>
            <a:ext cx="7323138" cy="25923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2387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7532687" cy="4968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126358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836613"/>
            <a:ext cx="84978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6988" y="188913"/>
            <a:ext cx="8896350" cy="522287"/>
          </a:xfrm>
          <a:prstGeom prst="rect">
            <a:avLst/>
          </a:prstGeom>
          <a:solidFill>
            <a:schemeClr val="accent2">
              <a:lumMod val="20000"/>
              <a:lumOff val="80000"/>
            </a:schemeClr>
          </a:solidFill>
          <a:ln>
            <a:solidFill>
              <a:schemeClr val="tx1"/>
            </a:solidFill>
          </a:ln>
        </p:spPr>
        <p:txBody>
          <a:bodyPr wrap="none">
            <a:spAutoFit/>
          </a:bodyPr>
          <a:lstStyle/>
          <a:p>
            <a:pPr fontAlgn="auto">
              <a:spcBef>
                <a:spcPts val="0"/>
              </a:spcBef>
              <a:spcAft>
                <a:spcPts val="0"/>
              </a:spcAft>
              <a:defRPr/>
            </a:pPr>
            <a:r>
              <a:rPr lang="fr-BE" sz="2800" b="1" dirty="0">
                <a:latin typeface="Arial Narrow" panose="020B0606020202030204" pitchFamily="34" charset="0"/>
                <a:cs typeface="+mn-cs"/>
              </a:rPr>
              <a:t>Réaliser des supports d'apprentissage audiovisuels de qualité</a:t>
            </a:r>
            <a:endParaRPr lang="fr-BE" sz="2800" dirty="0">
              <a:latin typeface="Arial Narrow" panose="020B0606020202030204" pitchFamily="34" charset="0"/>
              <a:cs typeface="+mn-cs"/>
            </a:endParaRPr>
          </a:p>
        </p:txBody>
      </p:sp>
      <p:sp>
        <p:nvSpPr>
          <p:cNvPr id="7" name="ZoneTexte 6"/>
          <p:cNvSpPr txBox="1">
            <a:spLocks noChangeArrowheads="1"/>
          </p:cNvSpPr>
          <p:nvPr/>
        </p:nvSpPr>
        <p:spPr bwMode="auto">
          <a:xfrm>
            <a:off x="6424613" y="5218113"/>
            <a:ext cx="190341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V/F ou QCM </a:t>
            </a:r>
          </a:p>
        </p:txBody>
      </p:sp>
      <p:sp>
        <p:nvSpPr>
          <p:cNvPr id="2" name="Rectangle 1"/>
          <p:cNvSpPr/>
          <p:nvPr/>
        </p:nvSpPr>
        <p:spPr>
          <a:xfrm>
            <a:off x="4475163" y="6218238"/>
            <a:ext cx="4560887" cy="523875"/>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b="1" dirty="0">
                <a:latin typeface="Arial Narrow" panose="020B0606020202030204" pitchFamily="34" charset="0"/>
                <a:cs typeface="+mn-cs"/>
              </a:rPr>
              <a:t>Articulez des activités variées</a:t>
            </a:r>
            <a:endParaRPr lang="fr-BE" sz="2800" dirty="0">
              <a:latin typeface="Arial Narrow" panose="020B0606020202030204" pitchFamily="34" charset="0"/>
              <a:cs typeface="+mn-cs"/>
            </a:endParaRPr>
          </a:p>
        </p:txBody>
      </p:sp>
    </p:spTree>
    <p:extLst>
      <p:ext uri="{BB962C8B-B14F-4D97-AF65-F5344CB8AC3E}">
        <p14:creationId xmlns:p14="http://schemas.microsoft.com/office/powerpoint/2010/main" val="1720443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323528" y="1052736"/>
            <a:ext cx="8712968" cy="1296988"/>
          </a:xfrm>
          <a:solidFill>
            <a:srgbClr val="002060"/>
          </a:solidFill>
          <a:ln>
            <a:solidFill>
              <a:schemeClr val="tx2">
                <a:lumMod val="75000"/>
              </a:schemeClr>
            </a:solidFill>
          </a:ln>
        </p:spPr>
        <p:txBody>
          <a:bodyPr>
            <a:normAutofit fontScale="90000"/>
          </a:bodyPr>
          <a:lstStyle/>
          <a:p>
            <a:pPr eaLnBrk="1" hangingPunct="1">
              <a:defRPr/>
            </a:pPr>
            <a:r>
              <a:rPr lang="fr-BE" sz="6000" dirty="0" smtClean="0">
                <a:solidFill>
                  <a:schemeClr val="bg1"/>
                </a:solidFill>
                <a:latin typeface="Arial Narrow" pitchFamily="34" charset="0"/>
              </a:rPr>
              <a:t>2. Les étudiants, quels étudiants? </a:t>
            </a:r>
            <a:endParaRPr lang="en-US" sz="6000" dirty="0" smtClean="0">
              <a:solidFill>
                <a:schemeClr val="bg1"/>
              </a:solidFill>
            </a:endParaRPr>
          </a:p>
        </p:txBody>
      </p:sp>
      <p:sp>
        <p:nvSpPr>
          <p:cNvPr id="4" name="Rectangle 24"/>
          <p:cNvSpPr>
            <a:spLocks noChangeArrowheads="1"/>
          </p:cNvSpPr>
          <p:nvPr/>
        </p:nvSpPr>
        <p:spPr bwMode="auto">
          <a:xfrm>
            <a:off x="398463" y="3357563"/>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en-GB" altLang="fr-FR">
                <a:solidFill>
                  <a:schemeClr val="bg1"/>
                </a:solidFill>
              </a:rPr>
              <a:t>Professeur  Ch. Hanzen</a:t>
            </a:r>
            <a:endParaRPr lang="fr-FR" altLang="fr-FR">
              <a:solidFill>
                <a:schemeClr val="bg1"/>
              </a:solidFill>
            </a:endParaRPr>
          </a:p>
          <a:p>
            <a:pPr algn="ctr" eaLnBrk="1" hangingPunct="1">
              <a:spcBef>
                <a:spcPct val="0"/>
              </a:spcBef>
              <a:buFontTx/>
              <a:buNone/>
            </a:pPr>
            <a:r>
              <a:rPr lang="en-GB" altLang="fr-FR">
                <a:solidFill>
                  <a:schemeClr val="bg1"/>
                </a:solidFill>
              </a:rPr>
              <a:t>Université de Liège</a:t>
            </a:r>
            <a:endParaRPr lang="fr-FR" altLang="fr-FR">
              <a:solidFill>
                <a:schemeClr val="bg1"/>
              </a:solidFill>
            </a:endParaRPr>
          </a:p>
          <a:p>
            <a:pPr algn="ctr" eaLnBrk="1" hangingPunct="1">
              <a:spcBef>
                <a:spcPct val="0"/>
              </a:spcBef>
              <a:buFontTx/>
              <a:buNone/>
            </a:pPr>
            <a:r>
              <a:rPr lang="en-GB" altLang="fr-FR">
                <a:solidFill>
                  <a:schemeClr val="bg1"/>
                </a:solidFill>
              </a:rPr>
              <a:t>Faculté de médecine vétérinaire</a:t>
            </a:r>
          </a:p>
          <a:p>
            <a:pPr algn="ctr" eaLnBrk="1" hangingPunct="1">
              <a:spcBef>
                <a:spcPct val="0"/>
              </a:spcBef>
              <a:buFontTx/>
              <a:buNone/>
            </a:pPr>
            <a:r>
              <a:rPr lang="en-GB" altLang="fr-FR">
                <a:solidFill>
                  <a:schemeClr val="bg1"/>
                </a:solidFill>
              </a:rPr>
              <a:t>Service de Thériogenologie des animaux de production </a:t>
            </a:r>
            <a:endParaRPr lang="fr-FR" altLang="fr-FR">
              <a:solidFill>
                <a:schemeClr val="bg1"/>
              </a:solidFill>
            </a:endParaRPr>
          </a:p>
          <a:p>
            <a:pPr algn="ctr" eaLnBrk="1" hangingPunct="1">
              <a:spcBef>
                <a:spcPct val="0"/>
              </a:spcBef>
              <a:buFontTx/>
              <a:buNone/>
            </a:pPr>
            <a:r>
              <a:rPr lang="da-DK" altLang="fr-FR">
                <a:solidFill>
                  <a:schemeClr val="bg1"/>
                </a:solidFill>
              </a:rPr>
              <a:t>B42 Sart Tilman, 4000 Liège</a:t>
            </a:r>
            <a:endParaRPr lang="fr-FR" altLang="fr-FR">
              <a:solidFill>
                <a:schemeClr val="bg1"/>
              </a:solidFill>
            </a:endParaRPr>
          </a:p>
          <a:p>
            <a:pPr algn="ctr" eaLnBrk="1" hangingPunct="1">
              <a:spcBef>
                <a:spcPct val="0"/>
              </a:spcBef>
              <a:buFontTx/>
              <a:buNone/>
            </a:pPr>
            <a:r>
              <a:rPr lang="de-DE" altLang="fr-FR">
                <a:solidFill>
                  <a:schemeClr val="bg1"/>
                </a:solidFill>
              </a:rPr>
              <a:t>E-mail : christian.hanzen@ulg.ac.be  </a:t>
            </a:r>
          </a:p>
          <a:p>
            <a:pPr algn="ctr" eaLnBrk="1" hangingPunct="1">
              <a:spcBef>
                <a:spcPct val="0"/>
              </a:spcBef>
              <a:buFontTx/>
              <a:buNone/>
            </a:pPr>
            <a:r>
              <a:rPr lang="fr-FR" altLang="fr-FR">
                <a:solidFill>
                  <a:schemeClr val="bg1"/>
                </a:solidFill>
              </a:rPr>
              <a:t>Bibliographie : http://orbi.ulg.ac.be/</a:t>
            </a:r>
          </a:p>
          <a:p>
            <a:pPr algn="ctr" eaLnBrk="1" hangingPunct="1">
              <a:spcBef>
                <a:spcPct val="0"/>
              </a:spcBef>
              <a:buFontTx/>
              <a:buNone/>
            </a:pPr>
            <a:r>
              <a:rPr lang="fr-FR" altLang="fr-FR">
                <a:solidFill>
                  <a:schemeClr val="bg1"/>
                </a:solidFill>
              </a:rPr>
              <a:t>Page face book : www.facebook.com/theriogenologie  </a:t>
            </a:r>
          </a:p>
        </p:txBody>
      </p:sp>
    </p:spTree>
    <p:extLst>
      <p:ext uri="{BB962C8B-B14F-4D97-AF65-F5344CB8AC3E}">
        <p14:creationId xmlns:p14="http://schemas.microsoft.com/office/powerpoint/2010/main" val="72857584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196975"/>
            <a:ext cx="82089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a:spLocks noChangeArrowheads="1"/>
          </p:cNvSpPr>
          <p:nvPr/>
        </p:nvSpPr>
        <p:spPr bwMode="auto">
          <a:xfrm>
            <a:off x="5411788" y="260350"/>
            <a:ext cx="340836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a:latin typeface="Arial Narrow" pitchFamily="34" charset="0"/>
              </a:rPr>
              <a:t>Un forum de discussion </a:t>
            </a:r>
          </a:p>
        </p:txBody>
      </p:sp>
      <p:sp>
        <p:nvSpPr>
          <p:cNvPr id="8" name="ZoneTexte 7"/>
          <p:cNvSpPr txBox="1">
            <a:spLocks noChangeArrowheads="1"/>
          </p:cNvSpPr>
          <p:nvPr/>
        </p:nvSpPr>
        <p:spPr bwMode="auto">
          <a:xfrm>
            <a:off x="6084888" y="5221288"/>
            <a:ext cx="2932112"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000">
                <a:latin typeface="Arial Narrow" pitchFamily="34" charset="0"/>
              </a:rPr>
              <a:t>Points donnés aux questions </a:t>
            </a:r>
          </a:p>
          <a:p>
            <a:r>
              <a:rPr lang="fr-BE" altLang="fr-FR" sz="2000">
                <a:latin typeface="Arial Narrow" pitchFamily="34" charset="0"/>
              </a:rPr>
              <a:t>par les étudiants.</a:t>
            </a:r>
          </a:p>
          <a:p>
            <a:r>
              <a:rPr lang="fr-BE" altLang="fr-FR" sz="2000">
                <a:latin typeface="Arial Narrow" pitchFamily="34" charset="0"/>
              </a:rPr>
              <a:t>Le prof y répond en priorité </a:t>
            </a:r>
          </a:p>
        </p:txBody>
      </p:sp>
      <p:sp>
        <p:nvSpPr>
          <p:cNvPr id="9" name="Rectangle 8"/>
          <p:cNvSpPr/>
          <p:nvPr/>
        </p:nvSpPr>
        <p:spPr>
          <a:xfrm>
            <a:off x="373063" y="260350"/>
            <a:ext cx="4572000" cy="954088"/>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b="1" dirty="0">
                <a:latin typeface="Arial Narrow" panose="020B0606020202030204" pitchFamily="34" charset="0"/>
                <a:cs typeface="+mn-cs"/>
              </a:rPr>
              <a:t>Favoriser les interactions sociales </a:t>
            </a:r>
            <a:endParaRPr lang="fr-BE" sz="2800" dirty="0">
              <a:latin typeface="Arial Narrow" panose="020B0606020202030204" pitchFamily="34" charset="0"/>
              <a:cs typeface="+mn-cs"/>
            </a:endParaRPr>
          </a:p>
        </p:txBody>
      </p:sp>
    </p:spTree>
    <p:extLst>
      <p:ext uri="{BB962C8B-B14F-4D97-AF65-F5344CB8AC3E}">
        <p14:creationId xmlns:p14="http://schemas.microsoft.com/office/powerpoint/2010/main" val="38973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650" y="692150"/>
            <a:ext cx="7345363" cy="523875"/>
          </a:xfrm>
          <a:prstGeom prst="rect">
            <a:avLst/>
          </a:prstGeom>
          <a:solidFill>
            <a:schemeClr val="accent2">
              <a:lumMod val="20000"/>
              <a:lumOff val="80000"/>
            </a:schemeClr>
          </a:solidFill>
          <a:ln>
            <a:solidFill>
              <a:schemeClr val="tx1"/>
            </a:solidFill>
          </a:ln>
        </p:spPr>
        <p:txBody>
          <a:bodyPr>
            <a:spAutoFit/>
          </a:bodyPr>
          <a:lstStyle/>
          <a:p>
            <a:pPr fontAlgn="auto">
              <a:spcBef>
                <a:spcPts val="0"/>
              </a:spcBef>
              <a:spcAft>
                <a:spcPts val="0"/>
              </a:spcAft>
              <a:defRPr/>
            </a:pPr>
            <a:r>
              <a:rPr lang="fr-BE" sz="2800" b="1" dirty="0">
                <a:latin typeface="Arial Narrow" panose="020B0606020202030204" pitchFamily="34" charset="0"/>
                <a:cs typeface="+mn-cs"/>
              </a:rPr>
              <a:t>Se positionner en tant qu'encadrant "facilitateur</a:t>
            </a:r>
            <a:endParaRPr lang="fr-BE" sz="2800" dirty="0">
              <a:latin typeface="Arial Narrow" panose="020B0606020202030204" pitchFamily="34" charset="0"/>
              <a:cs typeface="+mn-cs"/>
            </a:endParaRPr>
          </a:p>
        </p:txBody>
      </p:sp>
      <p:sp>
        <p:nvSpPr>
          <p:cNvPr id="16387" name="Rectangle 2"/>
          <p:cNvSpPr>
            <a:spLocks noChangeArrowheads="1"/>
          </p:cNvSpPr>
          <p:nvPr/>
        </p:nvSpPr>
        <p:spPr bwMode="auto">
          <a:xfrm>
            <a:off x="1979613" y="2076450"/>
            <a:ext cx="4572000" cy="1201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400" u="sng">
                <a:latin typeface="Arial Narrow" pitchFamily="34" charset="0"/>
                <a:hlinkClick r:id="rId2"/>
              </a:rPr>
              <a:t>http://emoderators.com/wp-content/uploads/teach_online.html</a:t>
            </a:r>
            <a:r>
              <a:rPr lang="fr-BE" altLang="fr-FR" sz="2400">
                <a:latin typeface="Arial Narrow" pitchFamily="34" charset="0"/>
              </a:rPr>
              <a:t>, consulté le 20/02/2014</a:t>
            </a:r>
          </a:p>
        </p:txBody>
      </p:sp>
      <p:sp>
        <p:nvSpPr>
          <p:cNvPr id="4" name="Rectangle 3"/>
          <p:cNvSpPr>
            <a:spLocks noChangeArrowheads="1"/>
          </p:cNvSpPr>
          <p:nvPr/>
        </p:nvSpPr>
        <p:spPr bwMode="auto">
          <a:xfrm>
            <a:off x="755650" y="4508500"/>
            <a:ext cx="73453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400" u="sng">
                <a:latin typeface="Arial Narrow" pitchFamily="34" charset="0"/>
                <a:hlinkClick r:id="rId3"/>
              </a:rPr>
              <a:t>Voir aussi : http://moocguide.wikispaces.com/0.+Home+Intro+to+MOOC</a:t>
            </a:r>
            <a:r>
              <a:rPr lang="fr-BE" altLang="fr-FR" sz="2400">
                <a:latin typeface="Arial Narrow" pitchFamily="34" charset="0"/>
              </a:rPr>
              <a:t> </a:t>
            </a:r>
          </a:p>
        </p:txBody>
      </p:sp>
    </p:spTree>
    <p:extLst>
      <p:ext uri="{BB962C8B-B14F-4D97-AF65-F5344CB8AC3E}">
        <p14:creationId xmlns:p14="http://schemas.microsoft.com/office/powerpoint/2010/main" val="3702702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contenu 2"/>
          <p:cNvSpPr>
            <a:spLocks noGrp="1"/>
          </p:cNvSpPr>
          <p:nvPr>
            <p:ph idx="1"/>
          </p:nvPr>
        </p:nvSpPr>
        <p:spPr>
          <a:xfrm>
            <a:off x="395288" y="1773238"/>
            <a:ext cx="8497887" cy="3527425"/>
          </a:xfrm>
        </p:spPr>
        <p:txBody>
          <a:bodyPr/>
          <a:lstStyle/>
          <a:p>
            <a:pPr>
              <a:buFont typeface="Wingdings" pitchFamily="2" charset="2"/>
              <a:buChar char="§"/>
            </a:pPr>
            <a:r>
              <a:rPr lang="fr-BE" altLang="fr-FR" sz="2400" smtClean="0">
                <a:latin typeface="Arial Narrow" pitchFamily="34" charset="0"/>
              </a:rPr>
              <a:t>= espaces collaboratifs ouverts </a:t>
            </a:r>
          </a:p>
          <a:p>
            <a:pPr>
              <a:buFont typeface="Wingdings" pitchFamily="2" charset="2"/>
              <a:buChar char="§"/>
            </a:pPr>
            <a:r>
              <a:rPr lang="fr-BE" altLang="fr-FR" sz="2400" smtClean="0">
                <a:latin typeface="Arial Narrow" pitchFamily="34" charset="0"/>
              </a:rPr>
              <a:t>les participants construisent ensemble un savoir à partir des ressources amenées par chacun. </a:t>
            </a:r>
          </a:p>
          <a:p>
            <a:pPr>
              <a:buFont typeface="Wingdings" pitchFamily="2" charset="2"/>
              <a:buChar char="§"/>
            </a:pPr>
            <a:r>
              <a:rPr lang="fr-BE" altLang="fr-FR" sz="2400" smtClean="0">
                <a:latin typeface="Arial Narrow" pitchFamily="34" charset="0"/>
              </a:rPr>
              <a:t>Les rôles sont partagés. </a:t>
            </a:r>
          </a:p>
          <a:p>
            <a:pPr>
              <a:buFont typeface="Wingdings" pitchFamily="2" charset="2"/>
              <a:buChar char="§"/>
            </a:pPr>
            <a:r>
              <a:rPr lang="fr-BE" altLang="fr-FR" sz="2400" smtClean="0">
                <a:latin typeface="Arial Narrow" pitchFamily="34" charset="0"/>
              </a:rPr>
              <a:t>Les cMOOCs ne sont pas distribués par des plateformes </a:t>
            </a:r>
          </a:p>
          <a:p>
            <a:pPr>
              <a:buFont typeface="Wingdings" pitchFamily="2" charset="2"/>
              <a:buChar char="§"/>
            </a:pPr>
            <a:r>
              <a:rPr lang="fr-BE" altLang="fr-FR" sz="2400" smtClean="0">
                <a:latin typeface="Arial Narrow" pitchFamily="34" charset="0"/>
              </a:rPr>
              <a:t>Ils sont organisés par des communautés avec des outils qui peuvent varier d’un projet à l’autre (Google Hangouts, Wordpress avec agrégateur de blog, Twitter, etc.).</a:t>
            </a:r>
          </a:p>
          <a:p>
            <a:pPr>
              <a:buFont typeface="Wingdings" pitchFamily="2" charset="2"/>
              <a:buChar char="§"/>
            </a:pPr>
            <a:endParaRPr lang="fr-BE" altLang="fr-FR" sz="2400" smtClean="0">
              <a:solidFill>
                <a:srgbClr val="002060"/>
              </a:solidFill>
              <a:latin typeface="Arial Narrow" pitchFamily="34" charset="0"/>
            </a:endParaRPr>
          </a:p>
        </p:txBody>
      </p:sp>
      <p:sp>
        <p:nvSpPr>
          <p:cNvPr id="4" name="ZoneTexte 3"/>
          <p:cNvSpPr txBox="1"/>
          <p:nvPr/>
        </p:nvSpPr>
        <p:spPr>
          <a:xfrm>
            <a:off x="395288" y="434975"/>
            <a:ext cx="5984875" cy="585788"/>
          </a:xfrm>
          <a:prstGeom prst="rect">
            <a:avLst/>
          </a:prstGeom>
          <a:solidFill>
            <a:schemeClr val="accent1">
              <a:lumMod val="40000"/>
              <a:lumOff val="60000"/>
            </a:schemeClr>
          </a:solidFill>
          <a:ln>
            <a:solidFill>
              <a:schemeClr val="tx1"/>
            </a:solidFill>
          </a:ln>
        </p:spPr>
        <p:txBody>
          <a:bodyPr wrap="none">
            <a:spAutoFit/>
          </a:bodyPr>
          <a:lstStyle/>
          <a:p>
            <a:pPr fontAlgn="auto">
              <a:spcBef>
                <a:spcPts val="0"/>
              </a:spcBef>
              <a:spcAft>
                <a:spcPts val="0"/>
              </a:spcAft>
              <a:defRPr/>
            </a:pPr>
            <a:r>
              <a:rPr lang="fr-BE" sz="3200" dirty="0">
                <a:latin typeface="Arial Narrow" panose="020B0606020202030204" pitchFamily="34" charset="0"/>
                <a:cs typeface="+mn-cs"/>
              </a:rPr>
              <a:t>A ne pas confondre avec les </a:t>
            </a:r>
            <a:r>
              <a:rPr lang="fr-BE" sz="3200" dirty="0" err="1">
                <a:latin typeface="Arial Narrow" panose="020B0606020202030204" pitchFamily="34" charset="0"/>
                <a:cs typeface="+mn-cs"/>
              </a:rPr>
              <a:t>cMOOCs</a:t>
            </a:r>
            <a:r>
              <a:rPr lang="fr-BE" sz="3200" dirty="0">
                <a:latin typeface="Arial Narrow" panose="020B0606020202030204" pitchFamily="34" charset="0"/>
                <a:cs typeface="+mn-cs"/>
              </a:rPr>
              <a:t> </a:t>
            </a:r>
          </a:p>
        </p:txBody>
      </p:sp>
    </p:spTree>
    <p:extLst>
      <p:ext uri="{BB962C8B-B14F-4D97-AF65-F5344CB8AC3E}">
        <p14:creationId xmlns:p14="http://schemas.microsoft.com/office/powerpoint/2010/main" val="215759357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contenu 2"/>
          <p:cNvSpPr>
            <a:spLocks noGrp="1"/>
          </p:cNvSpPr>
          <p:nvPr>
            <p:ph idx="1"/>
          </p:nvPr>
        </p:nvSpPr>
        <p:spPr>
          <a:xfrm>
            <a:off x="395288" y="1125538"/>
            <a:ext cx="8497887" cy="5040312"/>
          </a:xfrm>
        </p:spPr>
        <p:txBody>
          <a:bodyPr/>
          <a:lstStyle/>
          <a:p>
            <a:pPr>
              <a:buFont typeface="Wingdings" pitchFamily="2" charset="2"/>
              <a:buChar char="§"/>
            </a:pPr>
            <a:endParaRPr lang="fr-BE" altLang="fr-FR" sz="2400" smtClean="0">
              <a:latin typeface="Arial Narrow" pitchFamily="34" charset="0"/>
            </a:endParaRPr>
          </a:p>
          <a:p>
            <a:pPr>
              <a:buFont typeface="Wingdings" pitchFamily="2" charset="2"/>
              <a:buChar char="§"/>
            </a:pPr>
            <a:r>
              <a:rPr lang="fr-BE" altLang="fr-FR" sz="2800" smtClean="0">
                <a:latin typeface="Arial Narrow" pitchFamily="34" charset="0"/>
              </a:rPr>
              <a:t>Les SPOCs (small private Open classes au nombre de participants limité)</a:t>
            </a:r>
          </a:p>
          <a:p>
            <a:pPr>
              <a:buFont typeface="Wingdings" pitchFamily="2" charset="2"/>
              <a:buChar char="§"/>
            </a:pPr>
            <a:r>
              <a:rPr lang="fr-BE" altLang="fr-FR" sz="2800" smtClean="0">
                <a:latin typeface="Arial Narrow" pitchFamily="34" charset="0"/>
              </a:rPr>
              <a:t>Les PMOOCs ou CMOOCs orientés vers des projets (P pour Public, Publication, Partners, Participant driven, Problem based, P2p and Project oriented</a:t>
            </a:r>
          </a:p>
          <a:p>
            <a:pPr>
              <a:buFont typeface="Wingdings" pitchFamily="2" charset="2"/>
              <a:buChar char="§"/>
            </a:pPr>
            <a:r>
              <a:rPr lang="fr-BE" altLang="fr-FR" sz="2800" smtClean="0">
                <a:latin typeface="Arial Narrow" pitchFamily="34" charset="0"/>
              </a:rPr>
              <a:t>Les TORQUES (Tiny Open with Restiction focussed on QUality and Efficiency) pour un nombre limité d’étudiants et mis en œuvre selon une modalité hybride en fonction des objectiofs du cours</a:t>
            </a:r>
            <a:endParaRPr lang="nl-NL" altLang="fr-FR" sz="2800" smtClean="0">
              <a:latin typeface="Arial Narrow" pitchFamily="34" charset="0"/>
            </a:endParaRPr>
          </a:p>
          <a:p>
            <a:pPr>
              <a:buFont typeface="Wingdings" pitchFamily="2" charset="2"/>
              <a:buChar char="§"/>
            </a:pPr>
            <a:endParaRPr lang="fr-BE" altLang="fr-FR" sz="2400" smtClean="0">
              <a:solidFill>
                <a:srgbClr val="002060"/>
              </a:solidFill>
              <a:latin typeface="Arial Narrow" pitchFamily="34" charset="0"/>
            </a:endParaRPr>
          </a:p>
        </p:txBody>
      </p:sp>
      <p:sp>
        <p:nvSpPr>
          <p:cNvPr id="4" name="ZoneTexte 3"/>
          <p:cNvSpPr txBox="1"/>
          <p:nvPr/>
        </p:nvSpPr>
        <p:spPr>
          <a:xfrm>
            <a:off x="395288" y="188913"/>
            <a:ext cx="2822575" cy="584200"/>
          </a:xfrm>
          <a:prstGeom prst="rect">
            <a:avLst/>
          </a:prstGeom>
          <a:solidFill>
            <a:schemeClr val="accent1">
              <a:lumMod val="40000"/>
              <a:lumOff val="60000"/>
            </a:schemeClr>
          </a:solidFill>
          <a:ln>
            <a:solidFill>
              <a:schemeClr val="tx1"/>
            </a:solidFill>
          </a:ln>
        </p:spPr>
        <p:txBody>
          <a:bodyPr wrap="none">
            <a:spAutoFit/>
          </a:bodyPr>
          <a:lstStyle/>
          <a:p>
            <a:pPr fontAlgn="auto">
              <a:spcBef>
                <a:spcPts val="0"/>
              </a:spcBef>
              <a:spcAft>
                <a:spcPts val="0"/>
              </a:spcAft>
              <a:defRPr/>
            </a:pPr>
            <a:r>
              <a:rPr lang="fr-BE" sz="3200" dirty="0">
                <a:latin typeface="Arial Narrow" panose="020B0606020202030204" pitchFamily="34" charset="0"/>
                <a:cs typeface="+mn-cs"/>
              </a:rPr>
              <a:t>Et existent aussi  </a:t>
            </a:r>
          </a:p>
        </p:txBody>
      </p:sp>
    </p:spTree>
    <p:extLst>
      <p:ext uri="{BB962C8B-B14F-4D97-AF65-F5344CB8AC3E}">
        <p14:creationId xmlns:p14="http://schemas.microsoft.com/office/powerpoint/2010/main" val="192197771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Et </a:t>
            </a:r>
            <a:r>
              <a:rPr lang="fr-BE" sz="2800" dirty="0">
                <a:latin typeface="Arial Narrow" panose="020B0606020202030204" pitchFamily="34" charset="0"/>
              </a:rPr>
              <a:t>q</a:t>
            </a:r>
            <a:r>
              <a:rPr lang="fr-BE" sz="2800" dirty="0" smtClean="0">
                <a:latin typeface="Arial Narrow" panose="020B0606020202030204" pitchFamily="34" charset="0"/>
              </a:rPr>
              <a:t>u’en est-il des coûts de production ?  </a:t>
            </a:r>
            <a:endParaRPr lang="fr-BE" sz="2800" dirty="0">
              <a:latin typeface="Arial Narrow" panose="020B0606020202030204" pitchFamily="34" charset="0"/>
            </a:endParaRPr>
          </a:p>
        </p:txBody>
      </p:sp>
      <p:sp>
        <p:nvSpPr>
          <p:cNvPr id="19459" name="Espace réservé du contenu 2"/>
          <p:cNvSpPr>
            <a:spLocks noGrp="1"/>
          </p:cNvSpPr>
          <p:nvPr>
            <p:ph idx="1"/>
          </p:nvPr>
        </p:nvSpPr>
        <p:spPr>
          <a:xfrm>
            <a:off x="395288" y="1557338"/>
            <a:ext cx="8497887" cy="4525962"/>
          </a:xfrm>
        </p:spPr>
        <p:txBody>
          <a:bodyPr/>
          <a:lstStyle/>
          <a:p>
            <a:r>
              <a:rPr lang="en-US" altLang="fr-FR" sz="2400" i="1" smtClean="0"/>
              <a:t>"… Costs of production of MOOCs are largely underestimated; a minimum of 30.000 Euros per MOOC seems to be the lowest acceptable figure. Looking at the number of MOOCs produced in Europe in the last few years, this would mean that over 15 million Euros have been invested in MOOCS. It’s hard to believe unless you consider that most of the costs to produce MOOCs are hidden. Unfortunately, you don’t create a sustainable business with hidden costs…"</a:t>
            </a:r>
            <a:endParaRPr lang="fr-BE" altLang="fr-FR" sz="2400" smtClean="0"/>
          </a:p>
          <a:p>
            <a:r>
              <a:rPr lang="fr-BE" altLang="fr-FR" sz="2400" u="sng" smtClean="0">
                <a:hlinkClick r:id="rId2"/>
              </a:rPr>
              <a:t>http://openeducationeuropa.eu/en/blogs/there-business-model-moocs-report-emoocs2014</a:t>
            </a:r>
            <a:r>
              <a:rPr lang="fr-BE" altLang="fr-FR" sz="2400" smtClean="0"/>
              <a:t>, consulté le 20/02/2014 </a:t>
            </a:r>
          </a:p>
          <a:p>
            <a:endParaRPr lang="fr-BE" altLang="fr-FR" sz="2400" smtClean="0">
              <a:latin typeface="Arial Narrow" pitchFamily="34" charset="0"/>
            </a:endParaRPr>
          </a:p>
        </p:txBody>
      </p:sp>
    </p:spTree>
    <p:extLst>
      <p:ext uri="{BB962C8B-B14F-4D97-AF65-F5344CB8AC3E}">
        <p14:creationId xmlns:p14="http://schemas.microsoft.com/office/powerpoint/2010/main" val="28886672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Qu’en est-il du calendrier de réalisation?  </a:t>
            </a:r>
            <a:endParaRPr lang="fr-BE" sz="2800" dirty="0">
              <a:latin typeface="Arial Narrow" panose="020B0606020202030204" pitchFamily="34" charset="0"/>
            </a:endParaRPr>
          </a:p>
        </p:txBody>
      </p:sp>
      <p:pic>
        <p:nvPicPr>
          <p:cNvPr id="20483" name="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125538"/>
            <a:ext cx="77057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9190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913"/>
            <a:ext cx="8218488" cy="706437"/>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2800" dirty="0" smtClean="0">
                <a:latin typeface="Arial Narrow" panose="020B0606020202030204" pitchFamily="34" charset="0"/>
              </a:rPr>
              <a:t>De la réalisation des vidéos ?  </a:t>
            </a:r>
            <a:endParaRPr lang="fr-BE" sz="2800" dirty="0">
              <a:latin typeface="Arial Narrow" panose="020B0606020202030204" pitchFamily="34" charset="0"/>
            </a:endParaRPr>
          </a:p>
        </p:txBody>
      </p:sp>
      <p:pic>
        <p:nvPicPr>
          <p:cNvPr id="21507" name="Imag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908050"/>
            <a:ext cx="85693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ChangeArrowheads="1"/>
          </p:cNvSpPr>
          <p:nvPr/>
        </p:nvSpPr>
        <p:spPr bwMode="auto">
          <a:xfrm>
            <a:off x="468313" y="6396038"/>
            <a:ext cx="777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1600">
                <a:latin typeface="Arial Narrow" pitchFamily="34" charset="0"/>
              </a:rPr>
              <a:t>(Patrick Jermann, Gwenaël Bocquet, Gilles Raimond and Pierre Dillenbourg, 2014)</a:t>
            </a:r>
          </a:p>
        </p:txBody>
      </p:sp>
    </p:spTree>
    <p:extLst>
      <p:ext uri="{BB962C8B-B14F-4D97-AF65-F5344CB8AC3E}">
        <p14:creationId xmlns:p14="http://schemas.microsoft.com/office/powerpoint/2010/main" val="173406615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1963" y="1341438"/>
            <a:ext cx="8220075" cy="704850"/>
          </a:xfrm>
          <a:solidFill>
            <a:schemeClr val="tx2">
              <a:lumMod val="20000"/>
              <a:lumOff val="80000"/>
            </a:schemeClr>
          </a:solidFill>
          <a:ln>
            <a:solidFill>
              <a:schemeClr val="tx1"/>
            </a:solidFill>
          </a:ln>
        </p:spPr>
        <p:txBody>
          <a:bodyPr rtlCol="0">
            <a:normAutofit/>
          </a:bodyPr>
          <a:lstStyle/>
          <a:p>
            <a:pPr algn="l" fontAlgn="auto">
              <a:spcAft>
                <a:spcPts val="0"/>
              </a:spcAft>
              <a:defRPr/>
            </a:pPr>
            <a:r>
              <a:rPr lang="fr-BE" sz="4000" dirty="0" smtClean="0">
                <a:latin typeface="Arial Narrow" panose="020B0606020202030204" pitchFamily="34" charset="0"/>
              </a:rPr>
              <a:t>Pour en savoir un peu plus ?  </a:t>
            </a:r>
            <a:endParaRPr lang="fr-BE" sz="4000" dirty="0">
              <a:latin typeface="Arial Narrow" panose="020B0606020202030204" pitchFamily="34" charset="0"/>
            </a:endParaRPr>
          </a:p>
        </p:txBody>
      </p:sp>
      <p:sp>
        <p:nvSpPr>
          <p:cNvPr id="22531" name="Rectangle 4"/>
          <p:cNvSpPr>
            <a:spLocks noChangeArrowheads="1"/>
          </p:cNvSpPr>
          <p:nvPr/>
        </p:nvSpPr>
        <p:spPr bwMode="auto">
          <a:xfrm>
            <a:off x="395288" y="3105150"/>
            <a:ext cx="806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BE" altLang="fr-FR" sz="2800" u="sng">
                <a:latin typeface="Arial Narrow" pitchFamily="34" charset="0"/>
                <a:hlinkClick r:id="rId2"/>
              </a:rPr>
              <a:t>http://karsenti.ca/archives/RITPU_VOL10_NO2_MOOCvf.pdf</a:t>
            </a:r>
            <a:endParaRPr lang="fr-BE" altLang="fr-FR" sz="2800">
              <a:latin typeface="Arial Narrow" pitchFamily="34" charset="0"/>
            </a:endParaRPr>
          </a:p>
        </p:txBody>
      </p:sp>
    </p:spTree>
    <p:extLst>
      <p:ext uri="{BB962C8B-B14F-4D97-AF65-F5344CB8AC3E}">
        <p14:creationId xmlns:p14="http://schemas.microsoft.com/office/powerpoint/2010/main" val="3025180857"/>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906888" cy="490066"/>
          </a:xfrm>
          <a:ln>
            <a:solidFill>
              <a:schemeClr val="accent1"/>
            </a:solidFill>
          </a:ln>
        </p:spPr>
        <p:txBody>
          <a:bodyPr/>
          <a:lstStyle/>
          <a:p>
            <a:pPr algn="l"/>
            <a:r>
              <a:rPr lang="fr-BE" sz="2400" dirty="0" smtClean="0"/>
              <a:t>Quelques liens complémentaires …. </a:t>
            </a:r>
            <a:endParaRPr lang="fr-BE" sz="2400" dirty="0"/>
          </a:p>
        </p:txBody>
      </p:sp>
      <p:sp>
        <p:nvSpPr>
          <p:cNvPr id="3" name="Espace réservé du contenu 2"/>
          <p:cNvSpPr>
            <a:spLocks noGrp="1"/>
          </p:cNvSpPr>
          <p:nvPr>
            <p:ph idx="1"/>
          </p:nvPr>
        </p:nvSpPr>
        <p:spPr>
          <a:xfrm>
            <a:off x="323528" y="836712"/>
            <a:ext cx="8229600" cy="5184576"/>
          </a:xfrm>
        </p:spPr>
        <p:txBody>
          <a:bodyPr/>
          <a:lstStyle/>
          <a:p>
            <a:r>
              <a:rPr lang="fr-BE" sz="2000" dirty="0" smtClean="0"/>
              <a:t>Les innovations technologiques en </a:t>
            </a:r>
            <a:r>
              <a:rPr lang="fr-BE" sz="2000" dirty="0"/>
              <a:t>é</a:t>
            </a:r>
            <a:r>
              <a:rPr lang="fr-BE" sz="2000" dirty="0" smtClean="0"/>
              <a:t>ducation (</a:t>
            </a:r>
            <a:r>
              <a:rPr lang="fr-BE" sz="2000" dirty="0"/>
              <a:t>en anglais) : </a:t>
            </a:r>
            <a:r>
              <a:rPr lang="fr-BE" sz="2000" dirty="0">
                <a:hlinkClick r:id="rId2"/>
              </a:rPr>
              <a:t>http://</a:t>
            </a:r>
            <a:r>
              <a:rPr lang="fr-BE" sz="2000" dirty="0" smtClean="0">
                <a:hlinkClick r:id="rId2"/>
              </a:rPr>
              <a:t>www.scoop.it/i/education-technology</a:t>
            </a:r>
            <a:endParaRPr lang="fr-BE" sz="2000" dirty="0" smtClean="0"/>
          </a:p>
          <a:p>
            <a:r>
              <a:rPr lang="fr-BE" sz="2000" dirty="0" smtClean="0"/>
              <a:t>RIPES : Revue Internationale de Pédagogie en </a:t>
            </a:r>
            <a:r>
              <a:rPr lang="fr-BE" sz="2000" dirty="0"/>
              <a:t>Enseignement supérieur : </a:t>
            </a:r>
            <a:r>
              <a:rPr lang="fr-BE" sz="2000" dirty="0">
                <a:hlinkClick r:id="rId3"/>
              </a:rPr>
              <a:t>http://ripes.revues.org</a:t>
            </a:r>
            <a:r>
              <a:rPr lang="fr-BE" sz="2000" dirty="0" smtClean="0">
                <a:hlinkClick r:id="rId3"/>
              </a:rPr>
              <a:t>/</a:t>
            </a:r>
            <a:r>
              <a:rPr lang="fr-BE" sz="2000" dirty="0" smtClean="0"/>
              <a:t> </a:t>
            </a:r>
          </a:p>
          <a:p>
            <a:r>
              <a:rPr lang="fr-BE" sz="2000" dirty="0" smtClean="0"/>
              <a:t>RESEAU </a:t>
            </a:r>
            <a:r>
              <a:rPr lang="fr-BE" sz="2000" dirty="0"/>
              <a:t>: </a:t>
            </a:r>
            <a:r>
              <a:rPr lang="fr-BE" sz="2000" dirty="0" err="1" smtClean="0"/>
              <a:t>REvue</a:t>
            </a:r>
            <a:r>
              <a:rPr lang="fr-BE" sz="2000" dirty="0" smtClean="0"/>
              <a:t> </a:t>
            </a:r>
            <a:r>
              <a:rPr lang="fr-BE" sz="2000" dirty="0"/>
              <a:t>au Service de l'Enseignement et de l'Apprentissage à </a:t>
            </a:r>
            <a:r>
              <a:rPr lang="fr-BE" sz="2000" dirty="0" smtClean="0"/>
              <a:t>l'Université (Université de Namur</a:t>
            </a:r>
            <a:r>
              <a:rPr lang="fr-BE" sz="2000" dirty="0"/>
              <a:t>, Belgique) </a:t>
            </a:r>
            <a:r>
              <a:rPr lang="fr-BE" sz="2000" dirty="0">
                <a:hlinkClick r:id="rId4"/>
              </a:rPr>
              <a:t>http://</a:t>
            </a:r>
            <a:r>
              <a:rPr lang="fr-BE" sz="2000" dirty="0" smtClean="0">
                <a:hlinkClick r:id="rId4"/>
              </a:rPr>
              <a:t>www.unamur.be/det/spu/revue-reseau</a:t>
            </a:r>
            <a:r>
              <a:rPr lang="fr-BE" sz="2000" dirty="0" smtClean="0"/>
              <a:t> </a:t>
            </a:r>
          </a:p>
          <a:p>
            <a:r>
              <a:rPr lang="fr-BE" sz="2000" dirty="0" smtClean="0"/>
              <a:t>Journal of </a:t>
            </a:r>
            <a:r>
              <a:rPr lang="fr-BE" sz="2000" dirty="0" err="1" smtClean="0"/>
              <a:t>Veterinary</a:t>
            </a:r>
            <a:r>
              <a:rPr lang="fr-BE" sz="2000" dirty="0" smtClean="0"/>
              <a:t> </a:t>
            </a:r>
            <a:r>
              <a:rPr lang="fr-BE" sz="2000" dirty="0" err="1" smtClean="0"/>
              <a:t>Medical</a:t>
            </a:r>
            <a:r>
              <a:rPr lang="fr-BE" sz="2000" dirty="0"/>
              <a:t> Association : </a:t>
            </a:r>
            <a:r>
              <a:rPr lang="fr-BE" sz="2000" dirty="0">
                <a:hlinkClick r:id="rId5"/>
              </a:rPr>
              <a:t>http://</a:t>
            </a:r>
            <a:r>
              <a:rPr lang="fr-BE" sz="2000" dirty="0" smtClean="0">
                <a:hlinkClick r:id="rId5"/>
              </a:rPr>
              <a:t>www.utpjournals.com/jvme/jvme.html</a:t>
            </a:r>
            <a:endParaRPr lang="fr-BE" sz="2000" dirty="0" smtClean="0"/>
          </a:p>
          <a:p>
            <a:r>
              <a:rPr lang="fr-BE" sz="2000" dirty="0" err="1" smtClean="0"/>
              <a:t>Formavox</a:t>
            </a:r>
            <a:r>
              <a:rPr lang="fr-BE" sz="2000" dirty="0" smtClean="0"/>
              <a:t> : blog de développement des </a:t>
            </a:r>
            <a:r>
              <a:rPr lang="fr-BE" sz="2000" dirty="0"/>
              <a:t>compétences pédagogiques </a:t>
            </a:r>
            <a:r>
              <a:rPr lang="fr-BE" sz="2000" dirty="0">
                <a:hlinkClick r:id="rId6"/>
              </a:rPr>
              <a:t>http://www.formavox.com</a:t>
            </a:r>
            <a:r>
              <a:rPr lang="fr-BE" sz="2000" dirty="0" smtClean="0">
                <a:hlinkClick r:id="rId6"/>
              </a:rPr>
              <a:t>/</a:t>
            </a:r>
            <a:endParaRPr lang="fr-BE" sz="2000" dirty="0" smtClean="0"/>
          </a:p>
          <a:p>
            <a:r>
              <a:rPr lang="fr-BE" sz="2000" dirty="0" smtClean="0"/>
              <a:t>Digital Society Forum (quelle place pour </a:t>
            </a:r>
            <a:r>
              <a:rPr lang="fr-BE" sz="2000" dirty="0"/>
              <a:t>le numérique) </a:t>
            </a:r>
            <a:r>
              <a:rPr lang="fr-BE" sz="2000" dirty="0" smtClean="0">
                <a:hlinkClick r:id="rId7"/>
              </a:rPr>
              <a:t>http</a:t>
            </a:r>
            <a:r>
              <a:rPr lang="fr-BE" sz="2000" dirty="0">
                <a:hlinkClick r:id="rId7"/>
              </a:rPr>
              <a:t>://</a:t>
            </a:r>
            <a:r>
              <a:rPr lang="fr-BE" sz="2000" dirty="0" smtClean="0">
                <a:hlinkClick r:id="rId7"/>
              </a:rPr>
              <a:t>digital-society-forum.orange.com/fr/</a:t>
            </a:r>
            <a:endParaRPr lang="fr-BE" sz="2000" dirty="0" smtClean="0"/>
          </a:p>
          <a:p>
            <a:r>
              <a:rPr lang="fr-BE" sz="2000" dirty="0" smtClean="0"/>
              <a:t>Blog d’outils logiciels et </a:t>
            </a:r>
            <a:r>
              <a:rPr lang="fr-BE" sz="2000" dirty="0" err="1" smtClean="0"/>
              <a:t>tutos</a:t>
            </a:r>
            <a:r>
              <a:rPr lang="fr-BE" sz="2000" dirty="0" smtClean="0"/>
              <a:t> pour </a:t>
            </a:r>
            <a:r>
              <a:rPr lang="fr-BE" sz="2000" dirty="0"/>
              <a:t>la pédagogie </a:t>
            </a:r>
            <a:r>
              <a:rPr lang="fr-BE" sz="2000" dirty="0">
                <a:hlinkClick r:id="rId8"/>
              </a:rPr>
              <a:t>http://</a:t>
            </a:r>
            <a:r>
              <a:rPr lang="fr-BE" sz="2000" dirty="0" smtClean="0">
                <a:hlinkClick r:id="rId8"/>
              </a:rPr>
              <a:t>www.scoop.it/t/outils-et-logiciels-de-la-curiosite-a-l-indispensable</a:t>
            </a:r>
            <a:r>
              <a:rPr lang="fr-BE" sz="2000" dirty="0" smtClean="0"/>
              <a:t> </a:t>
            </a:r>
            <a:endParaRPr lang="fr-BE" sz="2000" dirty="0"/>
          </a:p>
          <a:p>
            <a:endParaRPr lang="fr-BE" sz="2000" dirty="0" smtClean="0"/>
          </a:p>
          <a:p>
            <a:endParaRPr lang="fr-BE" sz="2000" dirty="0"/>
          </a:p>
        </p:txBody>
      </p:sp>
    </p:spTree>
    <p:extLst>
      <p:ext uri="{BB962C8B-B14F-4D97-AF65-F5344CB8AC3E}">
        <p14:creationId xmlns:p14="http://schemas.microsoft.com/office/powerpoint/2010/main" val="35647498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906888" cy="490066"/>
          </a:xfrm>
          <a:ln>
            <a:solidFill>
              <a:schemeClr val="accent1"/>
            </a:solidFill>
          </a:ln>
        </p:spPr>
        <p:txBody>
          <a:bodyPr/>
          <a:lstStyle/>
          <a:p>
            <a:pPr algn="l"/>
            <a:r>
              <a:rPr lang="fr-BE" sz="2400" dirty="0" smtClean="0"/>
              <a:t>Quelques liens complémentaires …. </a:t>
            </a:r>
            <a:endParaRPr lang="fr-BE" sz="2400" dirty="0"/>
          </a:p>
        </p:txBody>
      </p:sp>
      <p:sp>
        <p:nvSpPr>
          <p:cNvPr id="3" name="Espace réservé du contenu 2"/>
          <p:cNvSpPr>
            <a:spLocks noGrp="1"/>
          </p:cNvSpPr>
          <p:nvPr>
            <p:ph idx="1"/>
          </p:nvPr>
        </p:nvSpPr>
        <p:spPr>
          <a:xfrm>
            <a:off x="323528" y="980728"/>
            <a:ext cx="8424936" cy="5616624"/>
          </a:xfrm>
        </p:spPr>
        <p:txBody>
          <a:bodyPr/>
          <a:lstStyle/>
          <a:p>
            <a:r>
              <a:rPr lang="fr-BE" sz="2000" dirty="0" smtClean="0"/>
              <a:t>Formation 3.0 (pour la formation en pédagogie) : les logiciels de </a:t>
            </a:r>
            <a:r>
              <a:rPr lang="fr-BE" sz="2000" dirty="0" err="1" smtClean="0"/>
              <a:t>mindmapping</a:t>
            </a:r>
            <a:r>
              <a:rPr lang="fr-BE" sz="2000" dirty="0"/>
              <a:t> </a:t>
            </a:r>
            <a:r>
              <a:rPr lang="fr-BE" sz="2000" dirty="0" smtClean="0"/>
              <a:t>: </a:t>
            </a:r>
            <a:r>
              <a:rPr lang="fr-BE" sz="2000" dirty="0" smtClean="0">
                <a:hlinkClick r:id="rId3"/>
              </a:rPr>
              <a:t>http</a:t>
            </a:r>
            <a:r>
              <a:rPr lang="fr-BE" sz="2000" dirty="0">
                <a:hlinkClick r:id="rId3"/>
              </a:rPr>
              <a:t>://format30.com/2013/12/16/quest-ce-quun-logiciel-de-mindmapping</a:t>
            </a:r>
            <a:r>
              <a:rPr lang="fr-BE" sz="2000" dirty="0" smtClean="0">
                <a:hlinkClick r:id="rId3"/>
              </a:rPr>
              <a:t>/</a:t>
            </a:r>
            <a:r>
              <a:rPr lang="fr-BE" sz="2000" dirty="0" smtClean="0"/>
              <a:t> </a:t>
            </a:r>
          </a:p>
          <a:p>
            <a:r>
              <a:rPr lang="fr-BE" sz="2000" dirty="0" err="1" smtClean="0"/>
              <a:t>REFAD</a:t>
            </a:r>
            <a:r>
              <a:rPr lang="fr-BE" sz="2000" dirty="0"/>
              <a:t> : Le Réseau d'enseignement francophone à distance du </a:t>
            </a:r>
            <a:r>
              <a:rPr lang="fr-BE" sz="2000" dirty="0" smtClean="0"/>
              <a:t>Canada </a:t>
            </a:r>
            <a:r>
              <a:rPr lang="fr-BE" sz="2000" dirty="0" smtClean="0">
                <a:hlinkClick r:id="rId4"/>
              </a:rPr>
              <a:t>http</a:t>
            </a:r>
            <a:r>
              <a:rPr lang="fr-BE" sz="2000" dirty="0">
                <a:hlinkClick r:id="rId4"/>
              </a:rPr>
              <a:t>://www.refad.ca</a:t>
            </a:r>
            <a:r>
              <a:rPr lang="fr-BE" sz="2000" dirty="0" smtClean="0">
                <a:hlinkClick r:id="rId4"/>
              </a:rPr>
              <a:t>/</a:t>
            </a:r>
            <a:r>
              <a:rPr lang="fr-BE" sz="2000" dirty="0" smtClean="0"/>
              <a:t> </a:t>
            </a:r>
          </a:p>
          <a:p>
            <a:r>
              <a:rPr lang="fr-BE" sz="2000" dirty="0" err="1" smtClean="0"/>
              <a:t>IFRES</a:t>
            </a:r>
            <a:r>
              <a:rPr lang="fr-BE" sz="2000" dirty="0" smtClean="0"/>
              <a:t> : le portail des encadrants de l’Université </a:t>
            </a:r>
            <a:r>
              <a:rPr lang="fr-BE" sz="2000" dirty="0"/>
              <a:t>de Liège </a:t>
            </a:r>
            <a:r>
              <a:rPr lang="fr-BE" sz="2000" dirty="0">
                <a:hlinkClick r:id="rId5"/>
              </a:rPr>
              <a:t>http://www.ifres.ulg.ac.be/portail</a:t>
            </a:r>
            <a:r>
              <a:rPr lang="fr-BE" sz="2000" dirty="0" smtClean="0">
                <a:hlinkClick r:id="rId5"/>
              </a:rPr>
              <a:t>/</a:t>
            </a:r>
            <a:r>
              <a:rPr lang="fr-BE" sz="2000" dirty="0" smtClean="0"/>
              <a:t> </a:t>
            </a:r>
          </a:p>
          <a:p>
            <a:r>
              <a:rPr lang="fr-BE" sz="2000" dirty="0" err="1" smtClean="0"/>
              <a:t>LABSET</a:t>
            </a:r>
            <a:r>
              <a:rPr lang="fr-BE" sz="2000" dirty="0" smtClean="0"/>
              <a:t> : Laboratoire de soutien à l’enseignement télématique de l’Université </a:t>
            </a:r>
            <a:r>
              <a:rPr lang="fr-BE" sz="2000" dirty="0"/>
              <a:t>de Liège </a:t>
            </a:r>
            <a:r>
              <a:rPr lang="fr-BE" sz="2000" dirty="0">
                <a:hlinkClick r:id="rId6"/>
              </a:rPr>
              <a:t>http://www.labset.ulg.ac.be/portail</a:t>
            </a:r>
            <a:r>
              <a:rPr lang="fr-BE" sz="2000" dirty="0" smtClean="0">
                <a:hlinkClick r:id="rId6"/>
              </a:rPr>
              <a:t>/</a:t>
            </a:r>
            <a:r>
              <a:rPr lang="fr-BE" sz="2000" dirty="0" smtClean="0"/>
              <a:t> </a:t>
            </a:r>
          </a:p>
          <a:p>
            <a:r>
              <a:rPr lang="fr-BE" sz="2000" dirty="0" err="1" smtClean="0"/>
              <a:t>EDUTIC</a:t>
            </a:r>
            <a:r>
              <a:rPr lang="fr-BE" sz="2000" dirty="0" smtClean="0"/>
              <a:t> (association </a:t>
            </a:r>
            <a:r>
              <a:rPr lang="fr-BE" sz="2000" dirty="0"/>
              <a:t>de pédagogie Suisse) </a:t>
            </a:r>
            <a:r>
              <a:rPr lang="fr-BE" sz="2000" dirty="0">
                <a:hlinkClick r:id="rId7"/>
              </a:rPr>
              <a:t>http://www.edutic.ch</a:t>
            </a:r>
            <a:r>
              <a:rPr lang="fr-BE" sz="2000" dirty="0" smtClean="0">
                <a:hlinkClick r:id="rId7"/>
              </a:rPr>
              <a:t>/</a:t>
            </a:r>
            <a:r>
              <a:rPr lang="fr-BE" sz="2000" dirty="0" smtClean="0"/>
              <a:t> </a:t>
            </a:r>
          </a:p>
          <a:p>
            <a:r>
              <a:rPr lang="fr-BE" sz="2000" dirty="0" err="1" smtClean="0"/>
              <a:t>FORMASUP</a:t>
            </a:r>
            <a:r>
              <a:rPr lang="fr-BE" sz="2000" dirty="0" smtClean="0"/>
              <a:t> : Master Complémentaire en pédagogie de l’Université </a:t>
            </a:r>
            <a:r>
              <a:rPr lang="fr-BE" sz="2000" dirty="0"/>
              <a:t>de Liège </a:t>
            </a:r>
            <a:r>
              <a:rPr lang="fr-BE" sz="2000" dirty="0">
                <a:hlinkClick r:id="rId8"/>
              </a:rPr>
              <a:t>http://www.formasup.ulg.ac.be/portail</a:t>
            </a:r>
            <a:r>
              <a:rPr lang="fr-BE" sz="2000" dirty="0" smtClean="0">
                <a:hlinkClick r:id="rId8"/>
              </a:rPr>
              <a:t>/</a:t>
            </a:r>
            <a:r>
              <a:rPr lang="fr-BE" sz="2000" dirty="0" smtClean="0"/>
              <a:t> </a:t>
            </a:r>
          </a:p>
          <a:p>
            <a:r>
              <a:rPr lang="fr-BE" sz="2000" dirty="0" err="1" smtClean="0"/>
              <a:t>ADMEE</a:t>
            </a:r>
            <a:r>
              <a:rPr lang="fr-BE" sz="2000" dirty="0"/>
              <a:t> : </a:t>
            </a:r>
            <a:r>
              <a:rPr lang="fr-BE" sz="2000" dirty="0" smtClean="0"/>
              <a:t>Association pour le développement des méthodologies des évaluations en éducation </a:t>
            </a:r>
            <a:r>
              <a:rPr lang="fr-BE" sz="2000" dirty="0" smtClean="0">
                <a:hlinkClick r:id="rId9"/>
              </a:rPr>
              <a:t>http</a:t>
            </a:r>
            <a:r>
              <a:rPr lang="fr-BE" sz="2000" dirty="0">
                <a:hlinkClick r:id="rId9"/>
              </a:rPr>
              <a:t>://www.admee.org</a:t>
            </a:r>
            <a:r>
              <a:rPr lang="fr-BE" sz="2000" dirty="0" smtClean="0">
                <a:hlinkClick r:id="rId9"/>
              </a:rPr>
              <a:t>/</a:t>
            </a:r>
            <a:r>
              <a:rPr lang="fr-BE" sz="2000" dirty="0" smtClean="0"/>
              <a:t> </a:t>
            </a:r>
          </a:p>
          <a:p>
            <a:r>
              <a:rPr lang="fr-BE" sz="2000" dirty="0" err="1" smtClean="0"/>
              <a:t>AIPU</a:t>
            </a:r>
            <a:r>
              <a:rPr lang="fr-BE" sz="2000" smtClean="0"/>
              <a:t> : Association </a:t>
            </a:r>
            <a:r>
              <a:rPr lang="fr-BE" sz="2000" dirty="0" smtClean="0"/>
              <a:t>Internationale de </a:t>
            </a:r>
            <a:r>
              <a:rPr lang="fr-BE" sz="2000" dirty="0"/>
              <a:t>Pédagogie Universitaire </a:t>
            </a:r>
            <a:r>
              <a:rPr lang="fr-BE" sz="2000" dirty="0">
                <a:hlinkClick r:id="rId10"/>
              </a:rPr>
              <a:t>http://www.aipu-ameriques.org</a:t>
            </a:r>
            <a:r>
              <a:rPr lang="fr-BE" sz="2000" dirty="0" smtClean="0">
                <a:hlinkClick r:id="rId10"/>
              </a:rPr>
              <a:t>/</a:t>
            </a:r>
            <a:r>
              <a:rPr lang="fr-BE" sz="2000" dirty="0" smtClean="0"/>
              <a:t> </a:t>
            </a:r>
            <a:endParaRPr lang="fr-BE" sz="2000" dirty="0"/>
          </a:p>
        </p:txBody>
      </p:sp>
    </p:spTree>
    <p:extLst>
      <p:ext uri="{BB962C8B-B14F-4D97-AF65-F5344CB8AC3E}">
        <p14:creationId xmlns:p14="http://schemas.microsoft.com/office/powerpoint/2010/main" val="206773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1" name="Titre 1"/>
          <p:cNvSpPr txBox="1">
            <a:spLocks/>
          </p:cNvSpPr>
          <p:nvPr/>
        </p:nvSpPr>
        <p:spPr bwMode="auto">
          <a:xfrm>
            <a:off x="1691680" y="225426"/>
            <a:ext cx="5615855" cy="719137"/>
          </a:xfrm>
          <a:prstGeom prst="rect">
            <a:avLst/>
          </a:prstGeom>
          <a:solidFill>
            <a:srgbClr val="000066"/>
          </a:solidFill>
          <a:ln w="9525">
            <a:solidFill>
              <a:schemeClr val="tx1"/>
            </a:solidFill>
            <a:miter lim="800000"/>
            <a:headEnd/>
            <a:tailEnd/>
          </a:ln>
        </p:spPr>
        <p:txBody>
          <a:bodyPr anchor="ctr"/>
          <a:lstStyle/>
          <a:p>
            <a:r>
              <a:rPr lang="fr-BE" sz="3600" dirty="0" smtClean="0">
                <a:solidFill>
                  <a:schemeClr val="bg1"/>
                </a:solidFill>
                <a:latin typeface="Arial Narrow" pitchFamily="34" charset="0"/>
              </a:rPr>
              <a:t>Une lecture incontournable </a:t>
            </a:r>
            <a:endParaRPr lang="en-US" sz="3600" dirty="0">
              <a:solidFill>
                <a:schemeClr val="bg1"/>
              </a:solidFill>
              <a:latin typeface="Arial Narrow" pitchFamily="34" charset="0"/>
            </a:endParaRPr>
          </a:p>
        </p:txBody>
      </p:sp>
      <p:sp>
        <p:nvSpPr>
          <p:cNvPr id="54301" name="Rectangle 19"/>
          <p:cNvSpPr>
            <a:spLocks noChangeArrowheads="1"/>
          </p:cNvSpPr>
          <p:nvPr/>
        </p:nvSpPr>
        <p:spPr bwMode="auto">
          <a:xfrm>
            <a:off x="0" y="1757363"/>
            <a:ext cx="9144000" cy="0"/>
          </a:xfrm>
          <a:prstGeom prst="rect">
            <a:avLst/>
          </a:prstGeom>
          <a:noFill/>
          <a:ln w="9525">
            <a:noFill/>
            <a:miter lim="800000"/>
            <a:headEnd/>
            <a:tailEnd/>
          </a:ln>
        </p:spPr>
        <p:txBody>
          <a:bodyPr wrap="none" anchor="ctr">
            <a:spAutoFit/>
          </a:bodyPr>
          <a:lstStyle/>
          <a:p>
            <a:endParaRPr lang="fr-FR"/>
          </a:p>
        </p:txBody>
      </p:sp>
      <p:graphicFrame>
        <p:nvGraphicFramePr>
          <p:cNvPr id="54290" name="Object 18"/>
          <p:cNvGraphicFramePr>
            <a:graphicFrameLocks noChangeAspect="1"/>
          </p:cNvGraphicFramePr>
          <p:nvPr>
            <p:extLst>
              <p:ext uri="{D42A27DB-BD31-4B8C-83A1-F6EECF244321}">
                <p14:modId xmlns:p14="http://schemas.microsoft.com/office/powerpoint/2010/main" val="42359368"/>
              </p:ext>
            </p:extLst>
          </p:nvPr>
        </p:nvGraphicFramePr>
        <p:xfrm>
          <a:off x="539552" y="1099329"/>
          <a:ext cx="3600400" cy="5379421"/>
        </p:xfrm>
        <a:graphic>
          <a:graphicData uri="http://schemas.openxmlformats.org/presentationml/2006/ole">
            <mc:AlternateContent xmlns:mc="http://schemas.openxmlformats.org/markup-compatibility/2006">
              <mc:Choice xmlns:v="urn:schemas-microsoft-com:vml" Requires="v">
                <p:oleObj spid="_x0000_s55327" name="Document" r:id="rId3" imgW="2129181" imgH="3337456" progId="Word.Document.8">
                  <p:embed/>
                </p:oleObj>
              </mc:Choice>
              <mc:Fallback>
                <p:oleObj name="Document" r:id="rId3" imgW="2129181" imgH="3337456" progId="Word.Document.8">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099329"/>
                        <a:ext cx="3600400" cy="5379421"/>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Flèche droite 3"/>
          <p:cNvSpPr/>
          <p:nvPr/>
        </p:nvSpPr>
        <p:spPr>
          <a:xfrm>
            <a:off x="4211960" y="3284984"/>
            <a:ext cx="1368152"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22" name="Titre 1"/>
          <p:cNvSpPr txBox="1">
            <a:spLocks/>
          </p:cNvSpPr>
          <p:nvPr/>
        </p:nvSpPr>
        <p:spPr bwMode="auto">
          <a:xfrm>
            <a:off x="5723359" y="2636912"/>
            <a:ext cx="3168352" cy="1997987"/>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Quelques idées </a:t>
            </a:r>
            <a:r>
              <a:rPr lang="fr-BE" sz="2800" dirty="0" err="1" smtClean="0">
                <a:latin typeface="Arial Narrow" pitchFamily="34" charset="0"/>
              </a:rPr>
              <a:t>preconçues</a:t>
            </a:r>
            <a:r>
              <a:rPr lang="fr-BE" sz="2800" dirty="0" smtClean="0">
                <a:latin typeface="Arial Narrow" pitchFamily="34" charset="0"/>
              </a:rPr>
              <a:t> </a:t>
            </a:r>
          </a:p>
          <a:p>
            <a:r>
              <a:rPr lang="fr-BE" sz="2800" dirty="0" smtClean="0">
                <a:latin typeface="Arial Narrow" pitchFamily="34" charset="0"/>
              </a:rPr>
              <a:t>et moyens de les combattre</a:t>
            </a:r>
            <a:endParaRPr lang="en-US" sz="2800" dirty="0">
              <a:latin typeface="Arial Narrow" pitchFamily="34" charset="0"/>
            </a:endParaRPr>
          </a:p>
        </p:txBody>
      </p:sp>
    </p:spTree>
    <p:extLst>
      <p:ext uri="{BB962C8B-B14F-4D97-AF65-F5344CB8AC3E}">
        <p14:creationId xmlns:p14="http://schemas.microsoft.com/office/powerpoint/2010/main" val="131327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143000"/>
          </a:xfrm>
          <a:solidFill>
            <a:srgbClr val="000066"/>
          </a:solidFill>
          <a:ln>
            <a:solidFill>
              <a:schemeClr val="tx1"/>
            </a:solidFill>
          </a:ln>
        </p:spPr>
        <p:txBody>
          <a:bodyPr/>
          <a:lstStyle/>
          <a:p>
            <a:pPr algn="l"/>
            <a:r>
              <a:rPr lang="fr-FR" sz="3200" i="1" dirty="0">
                <a:solidFill>
                  <a:schemeClr val="bg1"/>
                </a:solidFill>
              </a:rPr>
              <a:t>Oui, les étudiants sont capables de faire la part des choses prioritaires et accessoires</a:t>
            </a:r>
            <a:r>
              <a:rPr lang="fr-FR" sz="3200" dirty="0">
                <a:solidFill>
                  <a:schemeClr val="bg1"/>
                </a:solidFill>
              </a:rPr>
              <a:t>.</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2987824" y="5517232"/>
            <a:ext cx="2011077" cy="612068"/>
          </a:xfrm>
          <a:prstGeom prst="rect">
            <a:avLst/>
          </a:prstGeom>
          <a:solidFill>
            <a:srgbClr val="00B050"/>
          </a:solidFill>
          <a:ln w="9525">
            <a:solidFill>
              <a:schemeClr val="tx1"/>
            </a:solidFill>
            <a:miter lim="800000"/>
            <a:headEnd/>
            <a:tailEnd/>
          </a:ln>
        </p:spPr>
        <p:txBody>
          <a:bodyPr anchor="ctr"/>
          <a:lstStyle/>
          <a:p>
            <a:r>
              <a:rPr lang="fr-BE" sz="2800" dirty="0" smtClean="0">
                <a:latin typeface="Arial Narrow" pitchFamily="34" charset="0"/>
              </a:rPr>
              <a:t>OBJECTIFS</a:t>
            </a:r>
            <a:endParaRPr lang="en-US" sz="2800" dirty="0">
              <a:latin typeface="Arial Narrow" pitchFamily="34" charset="0"/>
            </a:endParaRPr>
          </a:p>
        </p:txBody>
      </p:sp>
    </p:spTree>
    <p:extLst>
      <p:ext uri="{BB962C8B-B14F-4D97-AF65-F5344CB8AC3E}">
        <p14:creationId xmlns:p14="http://schemas.microsoft.com/office/powerpoint/2010/main" val="25093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143000"/>
          </a:xfrm>
          <a:solidFill>
            <a:srgbClr val="000066"/>
          </a:solidFill>
          <a:ln>
            <a:solidFill>
              <a:schemeClr val="tx1"/>
            </a:solidFill>
          </a:ln>
        </p:spPr>
        <p:txBody>
          <a:bodyPr/>
          <a:lstStyle/>
          <a:p>
            <a:pPr algn="l"/>
            <a:r>
              <a:rPr lang="fr-FR" sz="3200" i="1" dirty="0">
                <a:solidFill>
                  <a:schemeClr val="bg1"/>
                </a:solidFill>
              </a:rPr>
              <a:t>On apprend qu’en écoutant</a:t>
            </a:r>
            <a:r>
              <a:rPr lang="fr-FR" sz="3200" dirty="0">
                <a:solidFill>
                  <a:schemeClr val="bg1"/>
                </a:solidFill>
              </a:rPr>
              <a:t>.</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a:latin typeface="Arial Narrow" panose="020B0606020202030204" pitchFamily="34" charset="0"/>
              </a:rPr>
              <a:t>diversification des moyens d’apprentissage </a:t>
            </a:r>
            <a:endParaRPr lang="fr-FR" sz="2800" dirty="0" smtClean="0">
              <a:latin typeface="Arial Narrow" panose="020B0606020202030204" pitchFamily="34" charset="0"/>
            </a:endParaRPr>
          </a:p>
          <a:p>
            <a:pPr algn="ctr"/>
            <a:r>
              <a:rPr lang="fr-FR" sz="2800" dirty="0" smtClean="0">
                <a:latin typeface="Arial Narrow" panose="020B0606020202030204" pitchFamily="34" charset="0"/>
              </a:rPr>
              <a:t>et </a:t>
            </a:r>
            <a:r>
              <a:rPr lang="fr-FR" sz="2800" dirty="0">
                <a:latin typeface="Arial Narrow" panose="020B0606020202030204" pitchFamily="34" charset="0"/>
              </a:rPr>
              <a:t>donc des METHODES</a:t>
            </a:r>
            <a:endParaRPr lang="en-US" sz="2800" dirty="0">
              <a:latin typeface="Arial Narrow" pitchFamily="34" charset="0"/>
            </a:endParaRPr>
          </a:p>
        </p:txBody>
      </p:sp>
    </p:spTree>
    <p:extLst>
      <p:ext uri="{BB962C8B-B14F-4D97-AF65-F5344CB8AC3E}">
        <p14:creationId xmlns:p14="http://schemas.microsoft.com/office/powerpoint/2010/main" val="42323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12713" y="692696"/>
            <a:ext cx="7702550" cy="1296988"/>
          </a:xfrm>
          <a:solidFill>
            <a:srgbClr val="002060"/>
          </a:solidFill>
          <a:ln>
            <a:solidFill>
              <a:schemeClr val="tx2">
                <a:lumMod val="75000"/>
              </a:schemeClr>
            </a:solidFill>
          </a:ln>
        </p:spPr>
        <p:txBody>
          <a:bodyPr>
            <a:normAutofit/>
          </a:bodyPr>
          <a:lstStyle/>
          <a:p>
            <a:pPr eaLnBrk="1" hangingPunct="1">
              <a:defRPr/>
            </a:pPr>
            <a:r>
              <a:rPr lang="fr-BE" sz="6000" dirty="0" smtClean="0">
                <a:solidFill>
                  <a:schemeClr val="bg1"/>
                </a:solidFill>
                <a:latin typeface="Arial Narrow" pitchFamily="34" charset="0"/>
              </a:rPr>
              <a:t>1. Qui suis-je ? </a:t>
            </a:r>
            <a:endParaRPr lang="en-US" sz="6000" dirty="0" smtClean="0">
              <a:solidFill>
                <a:schemeClr val="bg1"/>
              </a:solidFill>
            </a:endParaRPr>
          </a:p>
        </p:txBody>
      </p:sp>
      <p:sp>
        <p:nvSpPr>
          <p:cNvPr id="4" name="Rectangle 24"/>
          <p:cNvSpPr>
            <a:spLocks noChangeArrowheads="1"/>
          </p:cNvSpPr>
          <p:nvPr/>
        </p:nvSpPr>
        <p:spPr bwMode="auto">
          <a:xfrm>
            <a:off x="467544" y="2492896"/>
            <a:ext cx="8136904" cy="30469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sz="2400" dirty="0" err="1" smtClean="0">
                <a:solidFill>
                  <a:schemeClr val="bg1"/>
                </a:solidFill>
                <a:latin typeface="Arial Narrow" panose="020B0606020202030204" pitchFamily="34" charset="0"/>
              </a:rPr>
              <a:t>Professeur</a:t>
            </a:r>
            <a:r>
              <a:rPr lang="en-GB" altLang="fr-FR" sz="2400" dirty="0" smtClean="0">
                <a:solidFill>
                  <a:schemeClr val="bg1"/>
                </a:solidFill>
                <a:latin typeface="Arial Narrow" panose="020B0606020202030204" pitchFamily="34" charset="0"/>
              </a:rPr>
              <a:t>  </a:t>
            </a:r>
            <a:r>
              <a:rPr lang="en-GB" altLang="fr-FR" sz="2400" dirty="0">
                <a:solidFill>
                  <a:schemeClr val="bg1"/>
                </a:solidFill>
                <a:latin typeface="Arial Narrow" panose="020B0606020202030204" pitchFamily="34" charset="0"/>
              </a:rPr>
              <a:t>Ch. Hanzen</a:t>
            </a:r>
            <a:endParaRPr lang="fr-FR" altLang="fr-FR" sz="2400" dirty="0">
              <a:solidFill>
                <a:schemeClr val="bg1"/>
              </a:solidFill>
              <a:latin typeface="Arial Narrow" panose="020B0606020202030204" pitchFamily="34" charset="0"/>
            </a:endParaRPr>
          </a:p>
          <a:p>
            <a:pPr algn="ctr" eaLnBrk="1" hangingPunct="1"/>
            <a:r>
              <a:rPr lang="en-GB" altLang="fr-FR" sz="2400" dirty="0" err="1">
                <a:solidFill>
                  <a:schemeClr val="bg1"/>
                </a:solidFill>
                <a:latin typeface="Arial Narrow" panose="020B0606020202030204" pitchFamily="34" charset="0"/>
              </a:rPr>
              <a:t>Université</a:t>
            </a:r>
            <a:r>
              <a:rPr lang="en-GB" altLang="fr-FR" sz="2400" dirty="0">
                <a:solidFill>
                  <a:schemeClr val="bg1"/>
                </a:solidFill>
                <a:latin typeface="Arial Narrow" panose="020B0606020202030204" pitchFamily="34" charset="0"/>
              </a:rPr>
              <a:t> de Liège</a:t>
            </a:r>
            <a:endParaRPr lang="fr-FR" altLang="fr-FR" sz="2400" dirty="0">
              <a:solidFill>
                <a:schemeClr val="bg1"/>
              </a:solidFill>
              <a:latin typeface="Arial Narrow" panose="020B0606020202030204" pitchFamily="34" charset="0"/>
            </a:endParaRPr>
          </a:p>
          <a:p>
            <a:pPr algn="ctr" eaLnBrk="1" hangingPunct="1"/>
            <a:r>
              <a:rPr lang="en-GB" altLang="fr-FR" sz="2400" dirty="0" err="1">
                <a:solidFill>
                  <a:schemeClr val="bg1"/>
                </a:solidFill>
                <a:latin typeface="Arial Narrow" panose="020B0606020202030204" pitchFamily="34" charset="0"/>
              </a:rPr>
              <a:t>Faculté</a:t>
            </a:r>
            <a:r>
              <a:rPr lang="en-GB" altLang="fr-FR" sz="2400" dirty="0">
                <a:solidFill>
                  <a:schemeClr val="bg1"/>
                </a:solidFill>
                <a:latin typeface="Arial Narrow" panose="020B0606020202030204" pitchFamily="34" charset="0"/>
              </a:rPr>
              <a:t> de </a:t>
            </a:r>
            <a:r>
              <a:rPr lang="en-GB" altLang="fr-FR" sz="2400" dirty="0" err="1">
                <a:solidFill>
                  <a:schemeClr val="bg1"/>
                </a:solidFill>
                <a:latin typeface="Arial Narrow" panose="020B0606020202030204" pitchFamily="34" charset="0"/>
              </a:rPr>
              <a:t>médecine</a:t>
            </a:r>
            <a:r>
              <a:rPr lang="en-GB" altLang="fr-FR" sz="2400" dirty="0">
                <a:solidFill>
                  <a:schemeClr val="bg1"/>
                </a:solidFill>
                <a:latin typeface="Arial Narrow" panose="020B0606020202030204" pitchFamily="34" charset="0"/>
              </a:rPr>
              <a:t> </a:t>
            </a:r>
            <a:r>
              <a:rPr lang="en-GB" altLang="fr-FR" sz="2400" dirty="0" err="1" smtClean="0">
                <a:solidFill>
                  <a:schemeClr val="bg1"/>
                </a:solidFill>
                <a:latin typeface="Arial Narrow" panose="020B0606020202030204" pitchFamily="34" charset="0"/>
              </a:rPr>
              <a:t>vétérinaire</a:t>
            </a:r>
            <a:endParaRPr lang="en-GB" altLang="fr-FR" sz="2400" dirty="0" smtClean="0">
              <a:solidFill>
                <a:schemeClr val="bg1"/>
              </a:solidFill>
              <a:latin typeface="Arial Narrow" panose="020B0606020202030204" pitchFamily="34" charset="0"/>
            </a:endParaRPr>
          </a:p>
          <a:p>
            <a:pPr algn="ctr" eaLnBrk="1" hangingPunct="1"/>
            <a:r>
              <a:rPr lang="en-GB" altLang="fr-FR" sz="2400" dirty="0" smtClean="0">
                <a:solidFill>
                  <a:schemeClr val="bg1"/>
                </a:solidFill>
                <a:latin typeface="Arial Narrow" panose="020B0606020202030204" pitchFamily="34" charset="0"/>
              </a:rPr>
              <a:t>Service de </a:t>
            </a:r>
            <a:r>
              <a:rPr lang="en-GB" altLang="fr-FR" sz="2400" dirty="0" err="1" smtClean="0">
                <a:solidFill>
                  <a:schemeClr val="bg1"/>
                </a:solidFill>
                <a:latin typeface="Arial Narrow" panose="020B0606020202030204" pitchFamily="34" charset="0"/>
              </a:rPr>
              <a:t>Thériogenologie</a:t>
            </a:r>
            <a:r>
              <a:rPr lang="en-GB" altLang="fr-FR" sz="2400" dirty="0">
                <a:solidFill>
                  <a:schemeClr val="bg1"/>
                </a:solidFill>
                <a:latin typeface="Arial Narrow" panose="020B0606020202030204" pitchFamily="34" charset="0"/>
              </a:rPr>
              <a:t> </a:t>
            </a:r>
            <a:r>
              <a:rPr lang="en-GB" altLang="fr-FR" sz="2400" dirty="0" smtClean="0">
                <a:solidFill>
                  <a:schemeClr val="bg1"/>
                </a:solidFill>
                <a:latin typeface="Arial Narrow" panose="020B0606020202030204" pitchFamily="34" charset="0"/>
              </a:rPr>
              <a:t>des </a:t>
            </a:r>
            <a:r>
              <a:rPr lang="en-GB" altLang="fr-FR" sz="2400" dirty="0" err="1" smtClean="0">
                <a:solidFill>
                  <a:schemeClr val="bg1"/>
                </a:solidFill>
                <a:latin typeface="Arial Narrow" panose="020B0606020202030204" pitchFamily="34" charset="0"/>
              </a:rPr>
              <a:t>animaux</a:t>
            </a:r>
            <a:r>
              <a:rPr lang="en-GB" altLang="fr-FR" sz="2400" dirty="0" smtClean="0">
                <a:solidFill>
                  <a:schemeClr val="bg1"/>
                </a:solidFill>
                <a:latin typeface="Arial Narrow" panose="020B0606020202030204" pitchFamily="34" charset="0"/>
              </a:rPr>
              <a:t> de production </a:t>
            </a:r>
            <a:endParaRPr lang="fr-FR" altLang="fr-FR" sz="2400" dirty="0">
              <a:solidFill>
                <a:schemeClr val="bg1"/>
              </a:solidFill>
              <a:latin typeface="Arial Narrow" panose="020B0606020202030204" pitchFamily="34" charset="0"/>
            </a:endParaRPr>
          </a:p>
          <a:p>
            <a:pPr algn="ctr" eaLnBrk="1" hangingPunct="1"/>
            <a:r>
              <a:rPr lang="da-DK" altLang="fr-FR" sz="2400" dirty="0">
                <a:solidFill>
                  <a:schemeClr val="bg1"/>
                </a:solidFill>
                <a:latin typeface="Arial Narrow" panose="020B0606020202030204" pitchFamily="34" charset="0"/>
              </a:rPr>
              <a:t>B42 Sart Tilman, 4000 Liège</a:t>
            </a:r>
            <a:endParaRPr lang="fr-FR" altLang="fr-FR" sz="2400" dirty="0">
              <a:solidFill>
                <a:schemeClr val="bg1"/>
              </a:solidFill>
              <a:latin typeface="Arial Narrow" panose="020B0606020202030204" pitchFamily="34" charset="0"/>
            </a:endParaRPr>
          </a:p>
          <a:p>
            <a:pPr algn="ctr" eaLnBrk="1" hangingPunct="1"/>
            <a:r>
              <a:rPr lang="de-DE" altLang="fr-FR" sz="2400" dirty="0" err="1">
                <a:solidFill>
                  <a:schemeClr val="bg1"/>
                </a:solidFill>
                <a:latin typeface="Arial Narrow" panose="020B0606020202030204" pitchFamily="34" charset="0"/>
              </a:rPr>
              <a:t>E-mail</a:t>
            </a:r>
            <a:r>
              <a:rPr lang="de-DE" altLang="fr-FR" sz="2400" dirty="0">
                <a:solidFill>
                  <a:schemeClr val="bg1"/>
                </a:solidFill>
                <a:latin typeface="Arial Narrow" panose="020B0606020202030204" pitchFamily="34" charset="0"/>
              </a:rPr>
              <a:t> </a:t>
            </a:r>
            <a:r>
              <a:rPr lang="de-DE" altLang="fr-FR" sz="2400" dirty="0" smtClean="0">
                <a:solidFill>
                  <a:schemeClr val="bg1"/>
                </a:solidFill>
                <a:latin typeface="Arial Narrow" panose="020B0606020202030204" pitchFamily="34" charset="0"/>
              </a:rPr>
              <a:t>: christian.hanzen@ulg.ac.be  </a:t>
            </a:r>
          </a:p>
          <a:p>
            <a:pPr algn="ctr" eaLnBrk="1" hangingPunct="1"/>
            <a:r>
              <a:rPr lang="fr-FR" sz="2400" dirty="0" smtClean="0">
                <a:solidFill>
                  <a:schemeClr val="bg1"/>
                </a:solidFill>
                <a:latin typeface="Arial Narrow" panose="020B0606020202030204" pitchFamily="34" charset="0"/>
              </a:rPr>
              <a:t>Bibliographie : http://orbi.ulg.ac.be/</a:t>
            </a:r>
          </a:p>
          <a:p>
            <a:pPr algn="ctr" eaLnBrk="1" hangingPunct="1"/>
            <a:r>
              <a:rPr lang="fr-FR" sz="2400" dirty="0" smtClean="0">
                <a:solidFill>
                  <a:schemeClr val="bg1"/>
                </a:solidFill>
                <a:latin typeface="Arial Narrow" panose="020B0606020202030204" pitchFamily="34" charset="0"/>
              </a:rPr>
              <a:t>Page face book : www.facebook.com/theriogenologie  </a:t>
            </a:r>
          </a:p>
        </p:txBody>
      </p:sp>
    </p:spTree>
    <p:extLst>
      <p:ext uri="{BB962C8B-B14F-4D97-AF65-F5344CB8AC3E}">
        <p14:creationId xmlns:p14="http://schemas.microsoft.com/office/powerpoint/2010/main" val="1337803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143000"/>
          </a:xfrm>
          <a:solidFill>
            <a:srgbClr val="000066"/>
          </a:solidFill>
          <a:ln>
            <a:solidFill>
              <a:schemeClr val="tx1"/>
            </a:solidFill>
          </a:ln>
        </p:spPr>
        <p:txBody>
          <a:bodyPr/>
          <a:lstStyle/>
          <a:p>
            <a:pPr algn="l"/>
            <a:r>
              <a:rPr lang="fr-FR" sz="3200" i="1" dirty="0">
                <a:solidFill>
                  <a:schemeClr val="bg1"/>
                </a:solidFill>
              </a:rPr>
              <a:t>Pas de problème, les étudiants savent prendre des notes</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a:latin typeface="Arial Narrow" panose="020B0606020202030204" pitchFamily="34" charset="0"/>
              </a:rPr>
              <a:t>nécessité d’un conséquent travail de rédaction de notes de cours</a:t>
            </a:r>
            <a:endParaRPr lang="en-US" sz="2800" dirty="0">
              <a:latin typeface="Arial Narrow" pitchFamily="34" charset="0"/>
            </a:endParaRPr>
          </a:p>
        </p:txBody>
      </p:sp>
    </p:spTree>
    <p:extLst>
      <p:ext uri="{BB962C8B-B14F-4D97-AF65-F5344CB8AC3E}">
        <p14:creationId xmlns:p14="http://schemas.microsoft.com/office/powerpoint/2010/main" val="4235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i="1" dirty="0">
                <a:solidFill>
                  <a:schemeClr val="bg1"/>
                </a:solidFill>
              </a:rPr>
              <a:t>Les étudiants ont les </a:t>
            </a:r>
            <a:r>
              <a:rPr lang="fr-FR" sz="3200" i="1" dirty="0" err="1">
                <a:solidFill>
                  <a:schemeClr val="bg1"/>
                </a:solidFill>
              </a:rPr>
              <a:t>prerequis</a:t>
            </a:r>
            <a:r>
              <a:rPr lang="fr-FR" sz="3200" i="1" dirty="0">
                <a:solidFill>
                  <a:schemeClr val="bg1"/>
                </a:solidFill>
              </a:rPr>
              <a:t> nécessaires à la compréhension automatique des contenus enseignés</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Nécessité de les vérifier et de former dans un contexte aussi authentique que possible </a:t>
            </a:r>
            <a:endParaRPr lang="en-US" sz="2800" dirty="0">
              <a:latin typeface="Arial Narrow" pitchFamily="34" charset="0"/>
            </a:endParaRPr>
          </a:p>
        </p:txBody>
      </p:sp>
    </p:spTree>
    <p:extLst>
      <p:ext uri="{BB962C8B-B14F-4D97-AF65-F5344CB8AC3E}">
        <p14:creationId xmlns:p14="http://schemas.microsoft.com/office/powerpoint/2010/main" val="9074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i="1" dirty="0">
                <a:solidFill>
                  <a:schemeClr val="bg1"/>
                </a:solidFill>
              </a:rPr>
              <a:t>Les étudiants savent critiquer leurs connaissances et évaluer leur niveau de compréhension</a:t>
            </a:r>
            <a:r>
              <a:rPr lang="fr-FR" sz="3200" dirty="0">
                <a:solidFill>
                  <a:schemeClr val="bg1"/>
                </a:solidFill>
              </a:rPr>
              <a:t>.</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De l’importance des </a:t>
            </a:r>
            <a:r>
              <a:rPr lang="fr-FR" sz="2800" dirty="0" err="1" smtClean="0">
                <a:latin typeface="Arial Narrow" panose="020B0606020202030204" pitchFamily="34" charset="0"/>
              </a:rPr>
              <a:t>retroactions</a:t>
            </a:r>
            <a:r>
              <a:rPr lang="fr-FR" sz="2800" dirty="0" smtClean="0">
                <a:latin typeface="Arial Narrow" panose="020B0606020202030204" pitchFamily="34" charset="0"/>
              </a:rPr>
              <a:t> lors des évaluations </a:t>
            </a:r>
            <a:r>
              <a:rPr lang="fr-FR" sz="2800" dirty="0" err="1" smtClean="0">
                <a:latin typeface="Arial Narrow" panose="020B0606020202030204" pitchFamily="34" charset="0"/>
              </a:rPr>
              <a:t>frmatives</a:t>
            </a:r>
            <a:r>
              <a:rPr lang="fr-FR" sz="2800" dirty="0" smtClean="0">
                <a:latin typeface="Arial Narrow" panose="020B0606020202030204" pitchFamily="34" charset="0"/>
              </a:rPr>
              <a:t> et certificatives </a:t>
            </a:r>
            <a:endParaRPr lang="en-US" sz="2800" dirty="0">
              <a:latin typeface="Arial Narrow" pitchFamily="34" charset="0"/>
            </a:endParaRPr>
          </a:p>
        </p:txBody>
      </p:sp>
    </p:spTree>
    <p:extLst>
      <p:ext uri="{BB962C8B-B14F-4D97-AF65-F5344CB8AC3E}">
        <p14:creationId xmlns:p14="http://schemas.microsoft.com/office/powerpoint/2010/main" val="36506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i="1" dirty="0">
                <a:solidFill>
                  <a:schemeClr val="bg1"/>
                </a:solidFill>
              </a:rPr>
              <a:t>Les étudiants ont cette capacité naturelle à </a:t>
            </a:r>
            <a:r>
              <a:rPr lang="fr-FR" sz="3200" i="1" dirty="0" smtClean="0">
                <a:solidFill>
                  <a:schemeClr val="bg1"/>
                </a:solidFill>
              </a:rPr>
              <a:t>signaler </a:t>
            </a:r>
            <a:r>
              <a:rPr lang="fr-FR" sz="3200" i="1" dirty="0">
                <a:solidFill>
                  <a:schemeClr val="bg1"/>
                </a:solidFill>
              </a:rPr>
              <a:t>leur incompréhension</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Il faut leur donner l’occasion de s’exprimer en intensifiant l’interactivité</a:t>
            </a:r>
            <a:endParaRPr lang="en-US" sz="2800" dirty="0">
              <a:latin typeface="Arial Narrow" pitchFamily="34" charset="0"/>
            </a:endParaRPr>
          </a:p>
        </p:txBody>
      </p:sp>
    </p:spTree>
    <p:extLst>
      <p:ext uri="{BB962C8B-B14F-4D97-AF65-F5344CB8AC3E}">
        <p14:creationId xmlns:p14="http://schemas.microsoft.com/office/powerpoint/2010/main" val="214786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i="1" dirty="0">
                <a:solidFill>
                  <a:schemeClr val="bg1"/>
                </a:solidFill>
              </a:rPr>
              <a:t>Les étudiants ont cette capacité naturelle à </a:t>
            </a:r>
            <a:r>
              <a:rPr lang="fr-FR" sz="3200" i="1" dirty="0" smtClean="0">
                <a:solidFill>
                  <a:schemeClr val="bg1"/>
                </a:solidFill>
              </a:rPr>
              <a:t>signaler </a:t>
            </a:r>
            <a:r>
              <a:rPr lang="fr-FR" sz="3200" i="1" dirty="0">
                <a:solidFill>
                  <a:schemeClr val="bg1"/>
                </a:solidFill>
              </a:rPr>
              <a:t>leur incompréhension</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Il faut leur donner l’occasion de s’exprimer en intensifiant l’interactivité</a:t>
            </a:r>
            <a:endParaRPr lang="en-US" sz="2800" dirty="0">
              <a:latin typeface="Arial Narrow" pitchFamily="34" charset="0"/>
            </a:endParaRPr>
          </a:p>
        </p:txBody>
      </p:sp>
    </p:spTree>
    <p:extLst>
      <p:ext uri="{BB962C8B-B14F-4D97-AF65-F5344CB8AC3E}">
        <p14:creationId xmlns:p14="http://schemas.microsoft.com/office/powerpoint/2010/main" val="30260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2146250"/>
          </a:xfrm>
          <a:ln>
            <a:solidFill>
              <a:schemeClr val="accent1"/>
            </a:solidFill>
          </a:ln>
        </p:spPr>
        <p:txBody>
          <a:bodyPr/>
          <a:lstStyle/>
          <a:p>
            <a:pPr algn="l"/>
            <a:r>
              <a:rPr lang="fr-BE" sz="2400" dirty="0" smtClean="0">
                <a:solidFill>
                  <a:srgbClr val="A50021"/>
                </a:solidFill>
                <a:latin typeface="Arial Narrow" panose="020B0606020202030204" pitchFamily="34" charset="0"/>
              </a:rPr>
              <a:t>Et selon</a:t>
            </a:r>
            <a:r>
              <a:rPr lang="fr-BE" sz="2400" dirty="0" smtClean="0">
                <a:latin typeface="Arial Narrow" panose="020B0606020202030204" pitchFamily="34" charset="0"/>
              </a:rPr>
              <a:t>, </a:t>
            </a:r>
            <a:r>
              <a:rPr lang="fr-BE" sz="2400" dirty="0">
                <a:latin typeface="Arial Narrow" panose="020B0606020202030204" pitchFamily="34" charset="0"/>
              </a:rPr>
              <a:t/>
            </a:r>
            <a:br>
              <a:rPr lang="fr-BE" sz="2400" dirty="0">
                <a:latin typeface="Arial Narrow" panose="020B0606020202030204" pitchFamily="34" charset="0"/>
              </a:rPr>
            </a:br>
            <a:r>
              <a:rPr lang="fr-BE" sz="2400" dirty="0" smtClean="0">
                <a:latin typeface="Arial Narrow" panose="020B0606020202030204" pitchFamily="34" charset="0"/>
              </a:rPr>
              <a:t>- </a:t>
            </a:r>
            <a:r>
              <a:rPr lang="fr-BE" sz="2000" dirty="0" smtClean="0">
                <a:latin typeface="Arial Narrow" panose="020B0606020202030204" pitchFamily="34" charset="0"/>
                <a:hlinkClick r:id="rId2"/>
              </a:rPr>
              <a:t>https</a:t>
            </a:r>
            <a:r>
              <a:rPr lang="fr-BE" sz="2000" dirty="0">
                <a:latin typeface="Arial Narrow" panose="020B0606020202030204" pitchFamily="34" charset="0"/>
                <a:hlinkClick r:id="rId2"/>
              </a:rPr>
              <a:t>://</a:t>
            </a:r>
            <a:r>
              <a:rPr lang="fr-BE" sz="2000" dirty="0" smtClean="0">
                <a:latin typeface="Arial Narrow" panose="020B0606020202030204" pitchFamily="34" charset="0"/>
                <a:hlinkClick r:id="rId2"/>
              </a:rPr>
              <a:t>www.youtube.com/watch?v=dGCJ46vyR9o&amp;feature=player_embedded</a:t>
            </a:r>
            <a:r>
              <a:rPr lang="fr-BE" sz="2000" dirty="0" smtClean="0">
                <a:latin typeface="Arial Narrow" panose="020B0606020202030204" pitchFamily="34" charset="0"/>
              </a:rPr>
              <a:t> : à voir</a:t>
            </a:r>
            <a:br>
              <a:rPr lang="fr-BE" sz="2000" dirty="0" smtClean="0">
                <a:latin typeface="Arial Narrow" panose="020B0606020202030204" pitchFamily="34" charset="0"/>
              </a:rPr>
            </a:br>
            <a:r>
              <a:rPr lang="fr-BE" sz="2000" dirty="0" smtClean="0">
                <a:latin typeface="Arial Narrow" panose="020B0606020202030204" pitchFamily="34" charset="0"/>
              </a:rPr>
              <a:t>- </a:t>
            </a:r>
            <a:r>
              <a:rPr lang="fr-BE" sz="2000" dirty="0" smtClean="0">
                <a:solidFill>
                  <a:srgbClr val="000099"/>
                </a:solidFill>
                <a:latin typeface="Arial Narrow" panose="020B0606020202030204" pitchFamily="34" charset="0"/>
              </a:rPr>
              <a:t>Petite </a:t>
            </a:r>
            <a:r>
              <a:rPr lang="fr-BE" sz="2000" dirty="0" err="1" smtClean="0">
                <a:solidFill>
                  <a:srgbClr val="000099"/>
                </a:solidFill>
                <a:latin typeface="Arial Narrow" panose="020B0606020202030204" pitchFamily="34" charset="0"/>
              </a:rPr>
              <a:t>Poucette</a:t>
            </a:r>
            <a:r>
              <a:rPr lang="fr-BE" sz="2000" dirty="0" smtClean="0">
                <a:solidFill>
                  <a:srgbClr val="000099"/>
                </a:solidFill>
                <a:latin typeface="Arial Narrow" panose="020B0606020202030204" pitchFamily="34" charset="0"/>
              </a:rPr>
              <a:t> </a:t>
            </a:r>
            <a:r>
              <a:rPr lang="fr-BE" sz="2000" dirty="0" smtClean="0">
                <a:latin typeface="Arial Narrow" panose="020B0606020202030204" pitchFamily="34" charset="0"/>
              </a:rPr>
              <a:t>de M Serres de l’Académie Française : à lire</a:t>
            </a:r>
            <a:br>
              <a:rPr lang="fr-BE" sz="2000" dirty="0" smtClean="0">
                <a:latin typeface="Arial Narrow" panose="020B0606020202030204" pitchFamily="34" charset="0"/>
              </a:rPr>
            </a:br>
            <a:r>
              <a:rPr lang="fr-BE" sz="2400" dirty="0">
                <a:solidFill>
                  <a:srgbClr val="A50021"/>
                </a:solidFill>
                <a:latin typeface="Arial Narrow" panose="020B0606020202030204" pitchFamily="34" charset="0"/>
              </a:rPr>
              <a:t>les jeunes présentent comme </a:t>
            </a:r>
            <a:r>
              <a:rPr lang="fr-BE" sz="2400" dirty="0" smtClean="0">
                <a:solidFill>
                  <a:srgbClr val="A50021"/>
                </a:solidFill>
                <a:latin typeface="Arial Narrow" panose="020B0606020202030204" pitchFamily="34" charset="0"/>
              </a:rPr>
              <a:t>caractéristiques</a:t>
            </a:r>
            <a:br>
              <a:rPr lang="fr-BE" sz="2400" dirty="0" smtClean="0">
                <a:solidFill>
                  <a:srgbClr val="A50021"/>
                </a:solidFill>
                <a:latin typeface="Arial Narrow" panose="020B0606020202030204" pitchFamily="34" charset="0"/>
              </a:rPr>
            </a:br>
            <a:r>
              <a:rPr lang="fr-BE" sz="2000" dirty="0">
                <a:latin typeface="Arial Narrow" panose="020B0606020202030204" pitchFamily="34" charset="0"/>
                <a:hlinkClick r:id="rId3"/>
              </a:rPr>
              <a:t>http://blogs.uclouvain.be/ipmblog/2014/04/08/mooc-et-classe-inversee-les-defis-pedagogiques-poses-par-lere-numerique/</a:t>
            </a:r>
            <a:r>
              <a:rPr lang="fr-BE" sz="2000" dirty="0">
                <a:latin typeface="Arial Narrow" panose="020B0606020202030204" pitchFamily="34" charset="0"/>
              </a:rPr>
              <a:t> </a:t>
            </a:r>
            <a:endParaRPr lang="fr-BE" sz="2000" dirty="0">
              <a:solidFill>
                <a:srgbClr val="A50021"/>
              </a:solidFill>
              <a:latin typeface="Arial Narrow" panose="020B0606020202030204" pitchFamily="34" charset="0"/>
            </a:endParaRPr>
          </a:p>
        </p:txBody>
      </p:sp>
      <p:sp>
        <p:nvSpPr>
          <p:cNvPr id="3" name="Espace réservé du contenu 2"/>
          <p:cNvSpPr>
            <a:spLocks noGrp="1"/>
          </p:cNvSpPr>
          <p:nvPr>
            <p:ph idx="1"/>
          </p:nvPr>
        </p:nvSpPr>
        <p:spPr>
          <a:xfrm>
            <a:off x="395536" y="2780928"/>
            <a:ext cx="8229600" cy="3849291"/>
          </a:xfrm>
        </p:spPr>
        <p:txBody>
          <a:bodyPr/>
          <a:lstStyle/>
          <a:p>
            <a:r>
              <a:rPr lang="fr-BE" sz="2000" dirty="0" smtClean="0">
                <a:latin typeface="Arial Narrow" panose="020B0606020202030204" pitchFamily="34" charset="0"/>
              </a:rPr>
              <a:t>Ils vivent </a:t>
            </a:r>
            <a:r>
              <a:rPr lang="fr-BE" sz="2000" dirty="0">
                <a:latin typeface="Arial Narrow" panose="020B0606020202030204" pitchFamily="34" charset="0"/>
              </a:rPr>
              <a:t>dans un espace qui n’est plus limité par des distances. Ils accèdent aisément à toute personne, à tout lieu, à tout </a:t>
            </a:r>
            <a:r>
              <a:rPr lang="fr-BE" sz="2000" dirty="0" smtClean="0">
                <a:latin typeface="Arial Narrow" panose="020B0606020202030204" pitchFamily="34" charset="0"/>
              </a:rPr>
              <a:t>savoir.</a:t>
            </a:r>
            <a:endParaRPr lang="fr-BE" sz="2000" dirty="0">
              <a:latin typeface="Arial Narrow" panose="020B0606020202030204" pitchFamily="34" charset="0"/>
            </a:endParaRPr>
          </a:p>
          <a:p>
            <a:r>
              <a:rPr lang="fr-BE" sz="2000" i="1" dirty="0" smtClean="0">
                <a:latin typeface="Arial Narrow" panose="020B0606020202030204" pitchFamily="34" charset="0"/>
              </a:rPr>
              <a:t>Leur </a:t>
            </a:r>
            <a:r>
              <a:rPr lang="fr-BE" sz="2000" i="1" dirty="0">
                <a:latin typeface="Arial Narrow" panose="020B0606020202030204" pitchFamily="34" charset="0"/>
              </a:rPr>
              <a:t>entourage humain a changé, en nombre et en variété de religions, langues et </a:t>
            </a:r>
            <a:r>
              <a:rPr lang="fr-BE" sz="2000" i="1" dirty="0" smtClean="0">
                <a:latin typeface="Arial Narrow" panose="020B0606020202030204" pitchFamily="34" charset="0"/>
              </a:rPr>
              <a:t>cultures.</a:t>
            </a:r>
            <a:endParaRPr lang="fr-BE" sz="2000" i="1" dirty="0">
              <a:latin typeface="Arial Narrow" panose="020B0606020202030204" pitchFamily="34" charset="0"/>
            </a:endParaRPr>
          </a:p>
          <a:p>
            <a:r>
              <a:rPr lang="fr-BE" sz="2000" dirty="0" smtClean="0">
                <a:latin typeface="Arial Narrow" panose="020B0606020202030204" pitchFamily="34" charset="0"/>
              </a:rPr>
              <a:t>Ils sont conscients </a:t>
            </a:r>
            <a:r>
              <a:rPr lang="fr-BE" sz="2000" dirty="0">
                <a:latin typeface="Arial Narrow" panose="020B0606020202030204" pitchFamily="34" charset="0"/>
              </a:rPr>
              <a:t>de vivre dans un monde interconnecté dans lequel rien ne leur est </a:t>
            </a:r>
            <a:r>
              <a:rPr lang="fr-BE" sz="2000" dirty="0" smtClean="0">
                <a:latin typeface="Arial Narrow" panose="020B0606020202030204" pitchFamily="34" charset="0"/>
              </a:rPr>
              <a:t>étranger.</a:t>
            </a:r>
            <a:endParaRPr lang="fr-BE" sz="2000" dirty="0">
              <a:latin typeface="Arial Narrow" panose="020B0606020202030204" pitchFamily="34" charset="0"/>
            </a:endParaRPr>
          </a:p>
          <a:p>
            <a:r>
              <a:rPr lang="fr-BE" sz="2000" i="1" dirty="0" smtClean="0">
                <a:latin typeface="Arial Narrow" panose="020B0606020202030204" pitchFamily="34" charset="0"/>
              </a:rPr>
              <a:t>Ils exploitent </a:t>
            </a:r>
            <a:r>
              <a:rPr lang="fr-BE" sz="2000" i="1" dirty="0">
                <a:latin typeface="Arial Narrow" panose="020B0606020202030204" pitchFamily="34" charset="0"/>
              </a:rPr>
              <a:t>naturellement les technologies comme un outil qui augmente leur capacité à </a:t>
            </a:r>
            <a:r>
              <a:rPr lang="fr-BE" sz="2000" i="1" dirty="0" smtClean="0">
                <a:latin typeface="Arial Narrow" panose="020B0606020202030204" pitchFamily="34" charset="0"/>
              </a:rPr>
              <a:t>penser</a:t>
            </a:r>
            <a:r>
              <a:rPr lang="fr-BE" sz="2000" dirty="0" smtClean="0">
                <a:latin typeface="Arial Narrow" panose="020B0606020202030204" pitchFamily="34" charset="0"/>
              </a:rPr>
              <a:t>.</a:t>
            </a:r>
            <a:endParaRPr lang="fr-BE" sz="2000" dirty="0">
              <a:latin typeface="Arial Narrow" panose="020B0606020202030204" pitchFamily="34" charset="0"/>
            </a:endParaRPr>
          </a:p>
          <a:p>
            <a:r>
              <a:rPr lang="fr-BE" sz="2000" dirty="0">
                <a:latin typeface="Arial Narrow" panose="020B0606020202030204" pitchFamily="34" charset="0"/>
              </a:rPr>
              <a:t>Leurs langages parlé et écrit évoluent a un rythme beaucoup plus soutenu qu’il n’a évolué </a:t>
            </a:r>
            <a:r>
              <a:rPr lang="fr-BE" sz="2000" dirty="0" smtClean="0">
                <a:latin typeface="Arial Narrow" panose="020B0606020202030204" pitchFamily="34" charset="0"/>
              </a:rPr>
              <a:t>auparavant.</a:t>
            </a:r>
            <a:endParaRPr lang="fr-BE" sz="2000" dirty="0">
              <a:latin typeface="Arial Narrow" panose="020B0606020202030204" pitchFamily="34" charset="0"/>
            </a:endParaRPr>
          </a:p>
        </p:txBody>
      </p:sp>
    </p:spTree>
    <p:extLst>
      <p:ext uri="{BB962C8B-B14F-4D97-AF65-F5344CB8AC3E}">
        <p14:creationId xmlns:p14="http://schemas.microsoft.com/office/powerpoint/2010/main" val="1108700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1570186"/>
          </a:xfrm>
          <a:ln>
            <a:solidFill>
              <a:schemeClr val="accent1"/>
            </a:solidFill>
          </a:ln>
        </p:spPr>
        <p:txBody>
          <a:bodyPr/>
          <a:lstStyle/>
          <a:p>
            <a:pPr algn="l"/>
            <a:r>
              <a:rPr lang="fr-BE" sz="2400" dirty="0" smtClean="0">
                <a:solidFill>
                  <a:srgbClr val="A50021"/>
                </a:solidFill>
                <a:latin typeface="Arial Narrow" panose="020B0606020202030204" pitchFamily="34" charset="0"/>
              </a:rPr>
              <a:t>Et selon</a:t>
            </a:r>
            <a:r>
              <a:rPr lang="fr-BE" sz="2400" dirty="0" smtClean="0">
                <a:latin typeface="Arial Narrow" panose="020B0606020202030204" pitchFamily="34" charset="0"/>
              </a:rPr>
              <a:t>, </a:t>
            </a:r>
            <a:r>
              <a:rPr lang="fr-BE" sz="2400" dirty="0">
                <a:latin typeface="Arial Narrow" panose="020B0606020202030204" pitchFamily="34" charset="0"/>
              </a:rPr>
              <a:t/>
            </a:r>
            <a:br>
              <a:rPr lang="fr-BE" sz="2400" dirty="0">
                <a:latin typeface="Arial Narrow" panose="020B0606020202030204" pitchFamily="34" charset="0"/>
              </a:rPr>
            </a:br>
            <a:r>
              <a:rPr lang="fr-BE" sz="2400" dirty="0" smtClean="0">
                <a:latin typeface="Arial Narrow" panose="020B0606020202030204" pitchFamily="34" charset="0"/>
              </a:rPr>
              <a:t>- </a:t>
            </a:r>
            <a:r>
              <a:rPr lang="fr-BE" sz="2000" dirty="0" smtClean="0">
                <a:latin typeface="Arial Narrow" panose="020B0606020202030204" pitchFamily="34" charset="0"/>
                <a:hlinkClick r:id="rId2"/>
              </a:rPr>
              <a:t>https</a:t>
            </a:r>
            <a:r>
              <a:rPr lang="fr-BE" sz="2000" dirty="0">
                <a:latin typeface="Arial Narrow" panose="020B0606020202030204" pitchFamily="34" charset="0"/>
                <a:hlinkClick r:id="rId2"/>
              </a:rPr>
              <a:t>://</a:t>
            </a:r>
            <a:r>
              <a:rPr lang="fr-BE" sz="2000" dirty="0" smtClean="0">
                <a:latin typeface="Arial Narrow" panose="020B0606020202030204" pitchFamily="34" charset="0"/>
                <a:hlinkClick r:id="rId2"/>
              </a:rPr>
              <a:t>www.youtube.com/watch?v=dGCJ46vyR9o&amp;feature=player_embedded</a:t>
            </a:r>
            <a:r>
              <a:rPr lang="fr-BE" sz="2000" dirty="0" smtClean="0">
                <a:latin typeface="Arial Narrow" panose="020B0606020202030204" pitchFamily="34" charset="0"/>
              </a:rPr>
              <a:t> : à voir</a:t>
            </a:r>
            <a:br>
              <a:rPr lang="fr-BE" sz="2000" dirty="0" smtClean="0">
                <a:latin typeface="Arial Narrow" panose="020B0606020202030204" pitchFamily="34" charset="0"/>
              </a:rPr>
            </a:br>
            <a:r>
              <a:rPr lang="fr-BE" sz="2000" dirty="0" smtClean="0">
                <a:latin typeface="Arial Narrow" panose="020B0606020202030204" pitchFamily="34" charset="0"/>
              </a:rPr>
              <a:t>- </a:t>
            </a:r>
            <a:r>
              <a:rPr lang="fr-BE" sz="2000" dirty="0" smtClean="0">
                <a:solidFill>
                  <a:srgbClr val="000099"/>
                </a:solidFill>
                <a:latin typeface="Arial Narrow" panose="020B0606020202030204" pitchFamily="34" charset="0"/>
              </a:rPr>
              <a:t>Petite </a:t>
            </a:r>
            <a:r>
              <a:rPr lang="fr-BE" sz="2000" dirty="0" err="1" smtClean="0">
                <a:solidFill>
                  <a:srgbClr val="000099"/>
                </a:solidFill>
                <a:latin typeface="Arial Narrow" panose="020B0606020202030204" pitchFamily="34" charset="0"/>
              </a:rPr>
              <a:t>Poucette</a:t>
            </a:r>
            <a:r>
              <a:rPr lang="fr-BE" sz="2000" dirty="0" smtClean="0">
                <a:solidFill>
                  <a:srgbClr val="000099"/>
                </a:solidFill>
                <a:latin typeface="Arial Narrow" panose="020B0606020202030204" pitchFamily="34" charset="0"/>
              </a:rPr>
              <a:t> </a:t>
            </a:r>
            <a:r>
              <a:rPr lang="fr-BE" sz="2000" dirty="0" smtClean="0">
                <a:latin typeface="Arial Narrow" panose="020B0606020202030204" pitchFamily="34" charset="0"/>
              </a:rPr>
              <a:t>de </a:t>
            </a:r>
            <a:r>
              <a:rPr lang="fr-BE" sz="2000" dirty="0" err="1" smtClean="0">
                <a:latin typeface="Arial Narrow" panose="020B0606020202030204" pitchFamily="34" charset="0"/>
              </a:rPr>
              <a:t>JM</a:t>
            </a:r>
            <a:r>
              <a:rPr lang="fr-BE" sz="2000" dirty="0" smtClean="0">
                <a:latin typeface="Arial Narrow" panose="020B0606020202030204" pitchFamily="34" charset="0"/>
              </a:rPr>
              <a:t> Serres de l’Académie Française : à lire</a:t>
            </a:r>
            <a:br>
              <a:rPr lang="fr-BE" sz="2000" dirty="0" smtClean="0">
                <a:latin typeface="Arial Narrow" panose="020B0606020202030204" pitchFamily="34" charset="0"/>
              </a:rPr>
            </a:br>
            <a:r>
              <a:rPr lang="fr-BE" sz="2400" dirty="0">
                <a:solidFill>
                  <a:srgbClr val="A50021"/>
                </a:solidFill>
                <a:latin typeface="Arial Narrow" panose="020B0606020202030204" pitchFamily="34" charset="0"/>
              </a:rPr>
              <a:t>les jeunes présentent comme caractéristiques</a:t>
            </a:r>
          </a:p>
        </p:txBody>
      </p:sp>
      <p:sp>
        <p:nvSpPr>
          <p:cNvPr id="3" name="Espace réservé du contenu 2"/>
          <p:cNvSpPr>
            <a:spLocks noGrp="1"/>
          </p:cNvSpPr>
          <p:nvPr>
            <p:ph idx="1"/>
          </p:nvPr>
        </p:nvSpPr>
        <p:spPr>
          <a:xfrm>
            <a:off x="467544" y="2060848"/>
            <a:ext cx="8229600" cy="3849291"/>
          </a:xfrm>
        </p:spPr>
        <p:txBody>
          <a:bodyPr/>
          <a:lstStyle/>
          <a:p>
            <a:r>
              <a:rPr lang="fr-BE" sz="2000" i="1" dirty="0" smtClean="0">
                <a:latin typeface="Arial Narrow" panose="020B0606020202030204" pitchFamily="34" charset="0"/>
              </a:rPr>
              <a:t>De nombreux </a:t>
            </a:r>
            <a:r>
              <a:rPr lang="fr-BE" sz="2000" i="1" dirty="0">
                <a:latin typeface="Arial Narrow" panose="020B0606020202030204" pitchFamily="34" charset="0"/>
              </a:rPr>
              <a:t>métiers pour lesquels ils se préparent n’existent parfois pas encore </a:t>
            </a:r>
            <a:r>
              <a:rPr lang="fr-BE" sz="2000" i="1" dirty="0" smtClean="0">
                <a:latin typeface="Arial Narrow" panose="020B0606020202030204" pitchFamily="34" charset="0"/>
              </a:rPr>
              <a:t>aujourd’hui.</a:t>
            </a:r>
            <a:endParaRPr lang="fr-BE" sz="2000" i="1" dirty="0">
              <a:latin typeface="Arial Narrow" panose="020B0606020202030204" pitchFamily="34" charset="0"/>
            </a:endParaRPr>
          </a:p>
          <a:p>
            <a:r>
              <a:rPr lang="fr-BE" sz="2000" dirty="0">
                <a:latin typeface="Arial Narrow" panose="020B0606020202030204" pitchFamily="34" charset="0"/>
              </a:rPr>
              <a:t>Leurs contacts avec autrui ne résultent plus des appartenances idéologiques, qui structuraient les sociétés passées (sexe, religion, patrie</a:t>
            </a:r>
            <a:r>
              <a:rPr lang="fr-BE" sz="2000" dirty="0" smtClean="0">
                <a:latin typeface="Arial Narrow" panose="020B0606020202030204" pitchFamily="34" charset="0"/>
              </a:rPr>
              <a:t>,…).</a:t>
            </a:r>
            <a:endParaRPr lang="fr-BE" sz="2000" dirty="0">
              <a:latin typeface="Arial Narrow" panose="020B0606020202030204" pitchFamily="34" charset="0"/>
            </a:endParaRPr>
          </a:p>
          <a:p>
            <a:r>
              <a:rPr lang="fr-BE" sz="2000" i="1" dirty="0">
                <a:latin typeface="Arial Narrow" panose="020B0606020202030204" pitchFamily="34" charset="0"/>
              </a:rPr>
              <a:t>Bien qu’inégaux dans leur capacité à faire un bon usage du numérique, ils sont capables de manipuler plusieurs sources d’information en même </a:t>
            </a:r>
            <a:r>
              <a:rPr lang="fr-BE" sz="2000" i="1" dirty="0" smtClean="0">
                <a:latin typeface="Arial Narrow" panose="020B0606020202030204" pitchFamily="34" charset="0"/>
              </a:rPr>
              <a:t>temps.</a:t>
            </a:r>
            <a:endParaRPr lang="fr-BE" sz="2000" i="1" dirty="0">
              <a:latin typeface="Arial Narrow" panose="020B0606020202030204" pitchFamily="34" charset="0"/>
            </a:endParaRPr>
          </a:p>
          <a:p>
            <a:r>
              <a:rPr lang="fr-BE" sz="2000" dirty="0">
                <a:latin typeface="Arial Narrow" panose="020B0606020202030204" pitchFamily="34" charset="0"/>
              </a:rPr>
              <a:t>Dans un rapport plus horizontal que vertical avec la génération précédente, ces jeunes attendent qu’on leur donne une autonomie et un apprentissage plus </a:t>
            </a:r>
            <a:r>
              <a:rPr lang="fr-BE" sz="2000" dirty="0" smtClean="0">
                <a:latin typeface="Arial Narrow" panose="020B0606020202030204" pitchFamily="34" charset="0"/>
              </a:rPr>
              <a:t>individualisé.</a:t>
            </a:r>
            <a:endParaRPr lang="fr-BE" sz="2000" dirty="0">
              <a:latin typeface="Arial Narrow" panose="020B0606020202030204" pitchFamily="34" charset="0"/>
            </a:endParaRPr>
          </a:p>
          <a:p>
            <a:r>
              <a:rPr lang="fr-BE" sz="2000" i="1" dirty="0" smtClean="0">
                <a:latin typeface="Arial Narrow" panose="020B0606020202030204" pitchFamily="34" charset="0"/>
              </a:rPr>
              <a:t>Les </a:t>
            </a:r>
            <a:r>
              <a:rPr lang="fr-BE" sz="2000" i="1" dirty="0">
                <a:latin typeface="Arial Narrow" panose="020B0606020202030204" pitchFamily="34" charset="0"/>
              </a:rPr>
              <a:t>étudiants ne sont pas tous des extravertis </a:t>
            </a:r>
            <a:r>
              <a:rPr lang="fr-BE" sz="2000" i="1" dirty="0" smtClean="0">
                <a:latin typeface="Arial Narrow" panose="020B0606020202030204" pitchFamily="34" charset="0"/>
              </a:rPr>
              <a:t>collaboratifs. </a:t>
            </a:r>
            <a:r>
              <a:rPr lang="fr-BE" sz="2000" i="1" dirty="0">
                <a:latin typeface="Arial Narrow" panose="020B0606020202030204" pitchFamily="34" charset="0"/>
              </a:rPr>
              <a:t>L’engagement introverti doit être respecté et valorisé. Le temps de la réflexion est nécessaire pour chacun et un moment doit lui être </a:t>
            </a:r>
            <a:r>
              <a:rPr lang="fr-BE" sz="2000" i="1" dirty="0" smtClean="0">
                <a:latin typeface="Arial Narrow" panose="020B0606020202030204" pitchFamily="34" charset="0"/>
              </a:rPr>
              <a:t>consacré</a:t>
            </a:r>
            <a:r>
              <a:rPr lang="fr-BE" sz="2000" dirty="0" smtClean="0">
                <a:latin typeface="Arial Narrow" panose="020B0606020202030204" pitchFamily="34" charset="0"/>
              </a:rPr>
              <a:t>.</a:t>
            </a:r>
            <a:endParaRPr lang="fr-BE" sz="2000" dirty="0">
              <a:latin typeface="Arial Narrow" panose="020B0606020202030204" pitchFamily="34" charset="0"/>
            </a:endParaRPr>
          </a:p>
          <a:p>
            <a:endParaRPr lang="fr-BE" dirty="0"/>
          </a:p>
        </p:txBody>
      </p:sp>
    </p:spTree>
    <p:extLst>
      <p:ext uri="{BB962C8B-B14F-4D97-AF65-F5344CB8AC3E}">
        <p14:creationId xmlns:p14="http://schemas.microsoft.com/office/powerpoint/2010/main" val="2457107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a:xfrm>
            <a:off x="1907704" y="1916832"/>
            <a:ext cx="5256584" cy="2020788"/>
          </a:xfrm>
          <a:prstGeom prst="rect">
            <a:avLst/>
          </a:prstGeom>
          <a:solidFill>
            <a:srgbClr val="990000"/>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fr-BE" sz="6000" dirty="0" smtClean="0">
                <a:solidFill>
                  <a:schemeClr val="bg1"/>
                </a:solidFill>
                <a:latin typeface="Arial Narrow" pitchFamily="34" charset="0"/>
              </a:rPr>
              <a:t>Vos réflexions et commentaires ? </a:t>
            </a:r>
            <a:endParaRPr lang="fr-FR" sz="6000" dirty="0" smtClean="0">
              <a:solidFill>
                <a:schemeClr val="bg1"/>
              </a:solidFill>
              <a:latin typeface="Arial Narrow" pitchFamily="34" charset="0"/>
            </a:endParaRPr>
          </a:p>
        </p:txBody>
      </p:sp>
    </p:spTree>
    <p:extLst>
      <p:ext uri="{BB962C8B-B14F-4D97-AF65-F5344CB8AC3E}">
        <p14:creationId xmlns:p14="http://schemas.microsoft.com/office/powerpoint/2010/main" val="1179048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2"/>
          </p:nvPr>
        </p:nvSpPr>
        <p:spPr/>
        <p:txBody>
          <a:bodyPr/>
          <a:lstStyle/>
          <a:p>
            <a:pPr>
              <a:defRPr/>
            </a:pPr>
            <a:fld id="{29967774-7633-4CB4-A034-07DE78FBBA84}" type="slidenum">
              <a:rPr lang="fr-FR" altLang="fr-FR"/>
              <a:pPr>
                <a:defRPr/>
              </a:pPr>
              <a:t>38</a:t>
            </a:fld>
            <a:endParaRPr lang="fr-FR" altLang="fr-FR"/>
          </a:p>
        </p:txBody>
      </p:sp>
      <p:sp>
        <p:nvSpPr>
          <p:cNvPr id="3074" name="Rectangle 2"/>
          <p:cNvSpPr>
            <a:spLocks noChangeArrowheads="1"/>
          </p:cNvSpPr>
          <p:nvPr/>
        </p:nvSpPr>
        <p:spPr bwMode="auto">
          <a:xfrm>
            <a:off x="546100" y="549275"/>
            <a:ext cx="8064500" cy="1295400"/>
          </a:xfrm>
          <a:prstGeom prst="rect">
            <a:avLst/>
          </a:prstGeom>
          <a:solidFill>
            <a:srgbClr val="002060"/>
          </a:solidFill>
          <a:ln>
            <a:noFill/>
          </a:ln>
          <a:effectLs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a:lnSpc>
                <a:spcPct val="130000"/>
              </a:lnSpc>
              <a:defRPr/>
            </a:pPr>
            <a:r>
              <a:rPr lang="en-US" altLang="fr-FR" sz="5400" dirty="0" smtClean="0">
                <a:solidFill>
                  <a:schemeClr val="bg1"/>
                </a:solidFill>
                <a:latin typeface="Arial Narrow" pitchFamily="34" charset="0"/>
              </a:rPr>
              <a:t>3. Les </a:t>
            </a:r>
            <a:r>
              <a:rPr lang="en-US" altLang="fr-FR" sz="5400" dirty="0" err="1" smtClean="0">
                <a:solidFill>
                  <a:schemeClr val="bg1"/>
                </a:solidFill>
                <a:latin typeface="Arial Narrow" pitchFamily="34" charset="0"/>
              </a:rPr>
              <a:t>objectifs</a:t>
            </a:r>
            <a:r>
              <a:rPr lang="en-US" altLang="fr-FR" sz="5400" dirty="0" smtClean="0">
                <a:solidFill>
                  <a:schemeClr val="bg1"/>
                </a:solidFill>
                <a:latin typeface="Arial Narrow" pitchFamily="34" charset="0"/>
              </a:rPr>
              <a:t> </a:t>
            </a:r>
            <a:r>
              <a:rPr lang="en-US" altLang="fr-FR" sz="5400" dirty="0" err="1" smtClean="0">
                <a:solidFill>
                  <a:schemeClr val="bg1"/>
                </a:solidFill>
                <a:latin typeface="Arial Narrow" pitchFamily="34" charset="0"/>
              </a:rPr>
              <a:t>cognitifs</a:t>
            </a:r>
            <a:endParaRPr lang="en-US" altLang="fr-FR" sz="5400" dirty="0" smtClean="0">
              <a:solidFill>
                <a:schemeClr val="bg1"/>
              </a:solidFill>
              <a:latin typeface="Arial Narrow" pitchFamily="34" charset="0"/>
            </a:endParaRPr>
          </a:p>
        </p:txBody>
      </p:sp>
      <p:sp>
        <p:nvSpPr>
          <p:cNvPr id="13316" name="Rectangle 3"/>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buFontTx/>
              <a:buNone/>
            </a:pPr>
            <a:r>
              <a:rPr lang="fr-FR" altLang="fr-FR" sz="1800">
                <a:solidFill>
                  <a:schemeClr val="tx1"/>
                </a:solidFill>
                <a:latin typeface="Soopafresh" pitchFamily="2" charset="0"/>
              </a:rPr>
              <a:t>	</a:t>
            </a:r>
            <a:endParaRPr lang="fr-FR" altLang="fr-FR" sz="2400">
              <a:solidFill>
                <a:schemeClr val="tx1"/>
              </a:solidFill>
              <a:latin typeface="Soopafresh" pitchFamily="2" charset="0"/>
            </a:endParaRPr>
          </a:p>
        </p:txBody>
      </p:sp>
      <p:sp>
        <p:nvSpPr>
          <p:cNvPr id="2054" name="Rectangle 24"/>
          <p:cNvSpPr>
            <a:spLocks noChangeArrowheads="1"/>
          </p:cNvSpPr>
          <p:nvPr/>
        </p:nvSpPr>
        <p:spPr bwMode="auto">
          <a:xfrm>
            <a:off x="395288" y="2992438"/>
            <a:ext cx="8137525" cy="30464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en-GB" altLang="fr-FR" sz="2400" dirty="0" err="1" smtClean="0">
                <a:solidFill>
                  <a:schemeClr val="bg1"/>
                </a:solidFill>
                <a:latin typeface="Arial Narrow" panose="020B0606020202030204" pitchFamily="34" charset="0"/>
              </a:rPr>
              <a:t>Professeur</a:t>
            </a:r>
            <a:r>
              <a:rPr lang="en-GB" altLang="fr-FR" sz="2400" dirty="0" smtClean="0">
                <a:solidFill>
                  <a:schemeClr val="bg1"/>
                </a:solidFill>
                <a:latin typeface="Arial Narrow" panose="020B0606020202030204" pitchFamily="34" charset="0"/>
              </a:rPr>
              <a:t>  Ch. Hanzen</a:t>
            </a:r>
            <a:endParaRPr lang="fr-FR" altLang="fr-FR" sz="2400" dirty="0" smtClean="0">
              <a:solidFill>
                <a:schemeClr val="bg1"/>
              </a:solidFill>
              <a:latin typeface="Arial Narrow" panose="020B0606020202030204" pitchFamily="34" charset="0"/>
            </a:endParaRPr>
          </a:p>
          <a:p>
            <a:pPr algn="ctr" eaLnBrk="1" hangingPunct="1">
              <a:defRPr/>
            </a:pPr>
            <a:r>
              <a:rPr lang="en-GB" altLang="fr-FR" sz="2400" dirty="0" err="1" smtClean="0">
                <a:solidFill>
                  <a:schemeClr val="bg1"/>
                </a:solidFill>
                <a:latin typeface="Arial Narrow" panose="020B0606020202030204" pitchFamily="34" charset="0"/>
              </a:rPr>
              <a:t>Université</a:t>
            </a:r>
            <a:r>
              <a:rPr lang="en-GB" altLang="fr-FR" sz="2400" dirty="0" smtClean="0">
                <a:solidFill>
                  <a:schemeClr val="bg1"/>
                </a:solidFill>
                <a:latin typeface="Arial Narrow" panose="020B0606020202030204" pitchFamily="34" charset="0"/>
              </a:rPr>
              <a:t> de Liège</a:t>
            </a:r>
            <a:endParaRPr lang="fr-FR" altLang="fr-FR" sz="2400" dirty="0" smtClean="0">
              <a:solidFill>
                <a:schemeClr val="bg1"/>
              </a:solidFill>
              <a:latin typeface="Arial Narrow" panose="020B0606020202030204" pitchFamily="34" charset="0"/>
            </a:endParaRPr>
          </a:p>
          <a:p>
            <a:pPr algn="ctr" eaLnBrk="1" hangingPunct="1">
              <a:defRPr/>
            </a:pPr>
            <a:r>
              <a:rPr lang="en-GB" altLang="fr-FR" sz="2400" dirty="0" err="1" smtClean="0">
                <a:solidFill>
                  <a:schemeClr val="bg1"/>
                </a:solidFill>
                <a:latin typeface="Arial Narrow" panose="020B0606020202030204" pitchFamily="34" charset="0"/>
              </a:rPr>
              <a:t>Faculté</a:t>
            </a:r>
            <a:r>
              <a:rPr lang="en-GB" altLang="fr-FR" sz="2400" dirty="0" smtClean="0">
                <a:solidFill>
                  <a:schemeClr val="bg1"/>
                </a:solidFill>
                <a:latin typeface="Arial Narrow" panose="020B0606020202030204" pitchFamily="34" charset="0"/>
              </a:rPr>
              <a:t> de </a:t>
            </a:r>
            <a:r>
              <a:rPr lang="en-GB" altLang="fr-FR" sz="2400" dirty="0" err="1" smtClean="0">
                <a:solidFill>
                  <a:schemeClr val="bg1"/>
                </a:solidFill>
                <a:latin typeface="Arial Narrow" panose="020B0606020202030204" pitchFamily="34" charset="0"/>
              </a:rPr>
              <a:t>médecine</a:t>
            </a:r>
            <a:r>
              <a:rPr lang="en-GB" altLang="fr-FR" sz="2400" dirty="0" smtClean="0">
                <a:solidFill>
                  <a:schemeClr val="bg1"/>
                </a:solidFill>
                <a:latin typeface="Arial Narrow" panose="020B0606020202030204" pitchFamily="34" charset="0"/>
              </a:rPr>
              <a:t> </a:t>
            </a:r>
            <a:r>
              <a:rPr lang="en-GB" altLang="fr-FR" sz="2400" dirty="0" err="1" smtClean="0">
                <a:solidFill>
                  <a:schemeClr val="bg1"/>
                </a:solidFill>
                <a:latin typeface="Arial Narrow" panose="020B0606020202030204" pitchFamily="34" charset="0"/>
              </a:rPr>
              <a:t>vétérinaire</a:t>
            </a:r>
            <a:endParaRPr lang="en-GB" altLang="fr-FR" sz="2400" dirty="0" smtClean="0">
              <a:solidFill>
                <a:schemeClr val="bg1"/>
              </a:solidFill>
              <a:latin typeface="Arial Narrow" panose="020B0606020202030204" pitchFamily="34" charset="0"/>
            </a:endParaRPr>
          </a:p>
          <a:p>
            <a:pPr algn="ctr" eaLnBrk="1" hangingPunct="1">
              <a:defRPr/>
            </a:pPr>
            <a:r>
              <a:rPr lang="en-GB" altLang="fr-FR" sz="2400" dirty="0" smtClean="0">
                <a:solidFill>
                  <a:schemeClr val="bg1"/>
                </a:solidFill>
                <a:latin typeface="Arial Narrow" panose="020B0606020202030204" pitchFamily="34" charset="0"/>
              </a:rPr>
              <a:t>Service de </a:t>
            </a:r>
            <a:r>
              <a:rPr lang="en-GB" altLang="fr-FR" sz="2400" dirty="0" err="1" smtClean="0">
                <a:solidFill>
                  <a:schemeClr val="bg1"/>
                </a:solidFill>
                <a:latin typeface="Arial Narrow" panose="020B0606020202030204" pitchFamily="34" charset="0"/>
              </a:rPr>
              <a:t>Thériogenologie</a:t>
            </a:r>
            <a:r>
              <a:rPr lang="en-GB" altLang="fr-FR" sz="2400" dirty="0" smtClean="0">
                <a:solidFill>
                  <a:schemeClr val="bg1"/>
                </a:solidFill>
                <a:latin typeface="Arial Narrow" panose="020B0606020202030204" pitchFamily="34" charset="0"/>
              </a:rPr>
              <a:t> des </a:t>
            </a:r>
            <a:r>
              <a:rPr lang="en-GB" altLang="fr-FR" sz="2400" dirty="0" err="1" smtClean="0">
                <a:solidFill>
                  <a:schemeClr val="bg1"/>
                </a:solidFill>
                <a:latin typeface="Arial Narrow" panose="020B0606020202030204" pitchFamily="34" charset="0"/>
              </a:rPr>
              <a:t>animaux</a:t>
            </a:r>
            <a:r>
              <a:rPr lang="en-GB" altLang="fr-FR" sz="2400" dirty="0" smtClean="0">
                <a:solidFill>
                  <a:schemeClr val="bg1"/>
                </a:solidFill>
                <a:latin typeface="Arial Narrow" panose="020B0606020202030204" pitchFamily="34" charset="0"/>
              </a:rPr>
              <a:t> de production </a:t>
            </a:r>
            <a:endParaRPr lang="fr-FR" altLang="fr-FR" sz="2400" dirty="0" smtClean="0">
              <a:solidFill>
                <a:schemeClr val="bg1"/>
              </a:solidFill>
              <a:latin typeface="Arial Narrow" panose="020B0606020202030204" pitchFamily="34" charset="0"/>
            </a:endParaRPr>
          </a:p>
          <a:p>
            <a:pPr algn="ctr" eaLnBrk="1" hangingPunct="1">
              <a:defRPr/>
            </a:pPr>
            <a:r>
              <a:rPr lang="da-DK" altLang="fr-FR" sz="2400" dirty="0" smtClean="0">
                <a:solidFill>
                  <a:schemeClr val="bg1"/>
                </a:solidFill>
                <a:latin typeface="Arial Narrow" panose="020B0606020202030204" pitchFamily="34" charset="0"/>
              </a:rPr>
              <a:t>B42 Sart Tilman, 4000 Liège</a:t>
            </a:r>
            <a:endParaRPr lang="fr-FR" altLang="fr-FR" sz="2400" dirty="0" smtClean="0">
              <a:solidFill>
                <a:schemeClr val="bg1"/>
              </a:solidFill>
              <a:latin typeface="Arial Narrow" panose="020B0606020202030204" pitchFamily="34" charset="0"/>
            </a:endParaRPr>
          </a:p>
          <a:p>
            <a:pPr algn="ctr" eaLnBrk="1" hangingPunct="1">
              <a:defRPr/>
            </a:pPr>
            <a:r>
              <a:rPr lang="de-DE" altLang="fr-FR" sz="2400" dirty="0" err="1" smtClean="0">
                <a:solidFill>
                  <a:schemeClr val="bg1"/>
                </a:solidFill>
                <a:latin typeface="Arial Narrow" panose="020B0606020202030204" pitchFamily="34" charset="0"/>
              </a:rPr>
              <a:t>E-mail</a:t>
            </a:r>
            <a:r>
              <a:rPr lang="de-DE" altLang="fr-FR" sz="2400" dirty="0" smtClean="0">
                <a:solidFill>
                  <a:schemeClr val="bg1"/>
                </a:solidFill>
                <a:latin typeface="Arial Narrow" panose="020B0606020202030204" pitchFamily="34" charset="0"/>
              </a:rPr>
              <a:t> : christian.hanzen@ulg.ac.be  </a:t>
            </a:r>
          </a:p>
          <a:p>
            <a:pPr algn="ctr" eaLnBrk="1" hangingPunct="1">
              <a:defRPr/>
            </a:pPr>
            <a:r>
              <a:rPr lang="fr-FR" sz="2400" dirty="0" smtClean="0">
                <a:solidFill>
                  <a:schemeClr val="bg1"/>
                </a:solidFill>
                <a:latin typeface="Arial Narrow" panose="020B0606020202030204" pitchFamily="34" charset="0"/>
              </a:rPr>
              <a:t>Bibliographie : http://orbi.ulg.ac.be/</a:t>
            </a:r>
          </a:p>
          <a:p>
            <a:pPr algn="ctr" eaLnBrk="1" hangingPunct="1">
              <a:defRPr/>
            </a:pPr>
            <a:r>
              <a:rPr lang="fr-FR" sz="2400" dirty="0" smtClean="0">
                <a:solidFill>
                  <a:schemeClr val="bg1"/>
                </a:solidFill>
                <a:latin typeface="Arial Narrow" panose="020B0606020202030204" pitchFamily="34" charset="0"/>
              </a:rPr>
              <a:t>Page face book : www.facebook.com/theriogenologie </a:t>
            </a:r>
            <a:r>
              <a:rPr lang="fr-FR" sz="2400" dirty="0" smtClean="0">
                <a:solidFill>
                  <a:schemeClr val="bg1"/>
                </a:solidFill>
                <a:latin typeface="+mj-lt"/>
              </a:rPr>
              <a:t> </a:t>
            </a:r>
          </a:p>
        </p:txBody>
      </p:sp>
    </p:spTree>
    <p:extLst>
      <p:ext uri="{BB962C8B-B14F-4D97-AF65-F5344CB8AC3E}">
        <p14:creationId xmlns:p14="http://schemas.microsoft.com/office/powerpoint/2010/main" val="2474623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333375"/>
            <a:ext cx="7848600" cy="719138"/>
          </a:xfrm>
          <a:solidFill>
            <a:srgbClr val="FFFFCC"/>
          </a:solidFill>
          <a:ln>
            <a:solidFill>
              <a:schemeClr val="tx2"/>
            </a:solidFill>
          </a:ln>
        </p:spPr>
        <p:txBody>
          <a:bodyPr/>
          <a:lstStyle/>
          <a:p>
            <a:pPr>
              <a:defRPr/>
            </a:pPr>
            <a:r>
              <a:rPr lang="fr-FR" altLang="fr-FR" sz="3200" dirty="0" smtClean="0">
                <a:latin typeface="Arial Narrow" panose="020B0606020202030204" pitchFamily="34" charset="0"/>
              </a:rPr>
              <a:t>Pourquoi définir des objectifs ? </a:t>
            </a:r>
            <a:endParaRPr lang="fr-BE" dirty="0">
              <a:latin typeface="Arial Narrow" panose="020B0606020202030204" pitchFamily="34" charset="0"/>
            </a:endParaRPr>
          </a:p>
        </p:txBody>
      </p:sp>
      <p:sp>
        <p:nvSpPr>
          <p:cNvPr id="14339" name="Espace réservé du contenu 2"/>
          <p:cNvSpPr>
            <a:spLocks noGrp="1"/>
          </p:cNvSpPr>
          <p:nvPr>
            <p:ph idx="1"/>
          </p:nvPr>
        </p:nvSpPr>
        <p:spPr>
          <a:xfrm>
            <a:off x="250825" y="1268413"/>
            <a:ext cx="8497888" cy="5040312"/>
          </a:xfrm>
        </p:spPr>
        <p:txBody>
          <a:bodyPr/>
          <a:lstStyle/>
          <a:p>
            <a:r>
              <a:rPr lang="fr-FR" altLang="fr-FR" sz="2400" dirty="0" smtClean="0">
                <a:solidFill>
                  <a:srgbClr val="002060"/>
                </a:solidFill>
                <a:latin typeface="Arial Narrow" panose="020B0606020202030204" pitchFamily="34" charset="0"/>
              </a:rPr>
              <a:t>Clarification des contenus.</a:t>
            </a:r>
          </a:p>
          <a:p>
            <a:r>
              <a:rPr lang="fr-FR" altLang="fr-FR" sz="2400" dirty="0" smtClean="0">
                <a:solidFill>
                  <a:srgbClr val="002060"/>
                </a:solidFill>
                <a:latin typeface="Arial Narrow" panose="020B0606020202030204" pitchFamily="34" charset="0"/>
              </a:rPr>
              <a:t>Assurer la cohérence et la communication entre les apprenants et les encadrants.</a:t>
            </a:r>
          </a:p>
          <a:p>
            <a:r>
              <a:rPr lang="fr-FR" altLang="fr-FR" sz="2400" dirty="0" smtClean="0">
                <a:solidFill>
                  <a:srgbClr val="002060"/>
                </a:solidFill>
                <a:latin typeface="Arial Narrow" panose="020B0606020202030204" pitchFamily="34" charset="0"/>
              </a:rPr>
              <a:t>Formaliser un accord sur des bases claires, univoques.</a:t>
            </a:r>
          </a:p>
          <a:p>
            <a:r>
              <a:rPr lang="fr-FR" altLang="fr-FR" sz="2400" dirty="0" smtClean="0">
                <a:solidFill>
                  <a:srgbClr val="002060"/>
                </a:solidFill>
                <a:latin typeface="Arial Narrow" panose="020B0606020202030204" pitchFamily="34" charset="0"/>
              </a:rPr>
              <a:t>Clarifier l’évaluation.  </a:t>
            </a:r>
          </a:p>
          <a:p>
            <a:r>
              <a:rPr lang="fr-FR" altLang="fr-FR" sz="2400" dirty="0" smtClean="0">
                <a:solidFill>
                  <a:srgbClr val="002060"/>
                </a:solidFill>
                <a:latin typeface="Arial Narrow" panose="020B0606020202030204" pitchFamily="34" charset="0"/>
              </a:rPr>
              <a:t>Vérifier l’adéquation entre les contenus et les besoins du contexte professionnel. </a:t>
            </a:r>
          </a:p>
          <a:p>
            <a:r>
              <a:rPr lang="fr-FR" altLang="fr-FR" sz="2400" dirty="0" smtClean="0">
                <a:solidFill>
                  <a:srgbClr val="002060"/>
                </a:solidFill>
                <a:latin typeface="Arial Narrow" panose="020B0606020202030204" pitchFamily="34" charset="0"/>
              </a:rPr>
              <a:t>Centrer l’activité de l’encadrant sur l’apprenant.</a:t>
            </a:r>
          </a:p>
          <a:p>
            <a:r>
              <a:rPr lang="fr-FR" altLang="fr-FR" sz="2400" dirty="0" smtClean="0">
                <a:solidFill>
                  <a:srgbClr val="002060"/>
                </a:solidFill>
                <a:latin typeface="Arial Narrow" panose="020B0606020202030204" pitchFamily="34" charset="0"/>
              </a:rPr>
              <a:t>Tout ce qui mérite d’être appris ne doit pas nécessairement être enseigné. </a:t>
            </a:r>
            <a:endParaRPr lang="fr-BE" altLang="fr-FR" sz="2400" dirty="0" smtClean="0">
              <a:solidFill>
                <a:srgbClr val="002060"/>
              </a:solidFill>
              <a:latin typeface="Arial Narrow" panose="020B0606020202030204" pitchFamily="34" charset="0"/>
            </a:endParaRPr>
          </a:p>
        </p:txBody>
      </p:sp>
      <p:sp>
        <p:nvSpPr>
          <p:cNvPr id="5" name="Espace réservé du numéro de diapositive 4"/>
          <p:cNvSpPr>
            <a:spLocks noGrp="1"/>
          </p:cNvSpPr>
          <p:nvPr>
            <p:ph type="sldNum" sz="quarter" idx="12"/>
          </p:nvPr>
        </p:nvSpPr>
        <p:spPr/>
        <p:txBody>
          <a:bodyPr/>
          <a:lstStyle/>
          <a:p>
            <a:pPr>
              <a:defRPr/>
            </a:pPr>
            <a:fld id="{F64EBD16-9D28-4175-A18D-C45405D1BCED}" type="slidenum">
              <a:rPr lang="fr-FR" altLang="fr-FR" smtClean="0"/>
              <a:pPr>
                <a:defRPr/>
              </a:pPr>
              <a:t>39</a:t>
            </a:fld>
            <a:endParaRPr lang="fr-FR" altLang="fr-FR"/>
          </a:p>
        </p:txBody>
      </p:sp>
    </p:spTree>
    <p:extLst>
      <p:ext uri="{BB962C8B-B14F-4D97-AF65-F5344CB8AC3E}">
        <p14:creationId xmlns:p14="http://schemas.microsoft.com/office/powerpoint/2010/main" val="379877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solidFill>
            <a:srgbClr val="000066"/>
          </a:solidFill>
          <a:ln>
            <a:solidFill>
              <a:schemeClr val="tx1"/>
            </a:solidFill>
          </a:ln>
        </p:spPr>
        <p:txBody>
          <a:bodyPr/>
          <a:lstStyle/>
          <a:p>
            <a:pPr algn="l"/>
            <a:r>
              <a:rPr lang="fr-BE" sz="3200" smtClean="0">
                <a:solidFill>
                  <a:schemeClr val="bg1"/>
                </a:solidFill>
                <a:latin typeface="Arial Narrow" pitchFamily="34" charset="0"/>
              </a:rPr>
              <a:t>Au terme de ma présentation, </a:t>
            </a:r>
            <a:br>
              <a:rPr lang="fr-BE" sz="3200" smtClean="0">
                <a:solidFill>
                  <a:schemeClr val="bg1"/>
                </a:solidFill>
                <a:latin typeface="Arial Narrow" pitchFamily="34" charset="0"/>
              </a:rPr>
            </a:br>
            <a:r>
              <a:rPr lang="fr-BE" sz="3200" smtClean="0">
                <a:solidFill>
                  <a:schemeClr val="bg1"/>
                </a:solidFill>
                <a:latin typeface="Arial Narrow" pitchFamily="34" charset="0"/>
              </a:rPr>
              <a:t>vous devriez en savoir plus sur </a:t>
            </a:r>
            <a:endParaRPr lang="fr-FR" sz="3200" smtClean="0">
              <a:solidFill>
                <a:schemeClr val="bg1"/>
              </a:solidFill>
              <a:latin typeface="Arial Narrow" pitchFamily="34" charset="0"/>
            </a:endParaRPr>
          </a:p>
        </p:txBody>
      </p:sp>
      <p:sp>
        <p:nvSpPr>
          <p:cNvPr id="15362" name="Rectangle 3"/>
          <p:cNvSpPr>
            <a:spLocks noGrp="1"/>
          </p:cNvSpPr>
          <p:nvPr>
            <p:ph type="body" idx="1"/>
          </p:nvPr>
        </p:nvSpPr>
        <p:spPr>
          <a:xfrm>
            <a:off x="468313" y="1989138"/>
            <a:ext cx="8229600" cy="3600450"/>
          </a:xfrm>
        </p:spPr>
        <p:txBody>
          <a:bodyPr/>
          <a:lstStyle/>
          <a:p>
            <a:pPr>
              <a:lnSpc>
                <a:spcPct val="120000"/>
              </a:lnSpc>
            </a:pPr>
            <a:r>
              <a:rPr lang="fr-BE" dirty="0">
                <a:latin typeface="Arial Narrow" pitchFamily="34" charset="0"/>
              </a:rPr>
              <a:t>l</a:t>
            </a:r>
            <a:r>
              <a:rPr lang="fr-BE" dirty="0" smtClean="0">
                <a:latin typeface="Arial Narrow" pitchFamily="34" charset="0"/>
              </a:rPr>
              <a:t>es divers aspects de mon implication pédagogique</a:t>
            </a:r>
          </a:p>
          <a:p>
            <a:pPr>
              <a:lnSpc>
                <a:spcPct val="120000"/>
              </a:lnSpc>
            </a:pPr>
            <a:r>
              <a:rPr lang="fr-BE" dirty="0" smtClean="0">
                <a:latin typeface="Arial Narrow" pitchFamily="34" charset="0"/>
              </a:rPr>
              <a:t>mes innovations pédagogiques</a:t>
            </a:r>
          </a:p>
          <a:p>
            <a:pPr>
              <a:lnSpc>
                <a:spcPct val="120000"/>
              </a:lnSpc>
            </a:pPr>
            <a:r>
              <a:rPr lang="fr-BE" dirty="0" smtClean="0">
                <a:latin typeface="Arial Narrow" pitchFamily="34" charset="0"/>
              </a:rPr>
              <a:t>mon activité évaluative</a:t>
            </a:r>
          </a:p>
          <a:p>
            <a:pPr>
              <a:lnSpc>
                <a:spcPct val="120000"/>
              </a:lnSpc>
            </a:pPr>
            <a:r>
              <a:rPr lang="fr-BE" dirty="0" smtClean="0">
                <a:latin typeface="Arial Narrow" pitchFamily="34" charset="0"/>
              </a:rPr>
              <a:t>mes souhaits</a:t>
            </a:r>
          </a:p>
          <a:p>
            <a:pPr>
              <a:lnSpc>
                <a:spcPct val="120000"/>
              </a:lnSpc>
            </a:pPr>
            <a:r>
              <a:rPr lang="fr-BE" dirty="0">
                <a:latin typeface="Arial Narrow" pitchFamily="34" charset="0"/>
              </a:rPr>
              <a:t>l</a:t>
            </a:r>
            <a:r>
              <a:rPr lang="fr-BE" dirty="0" smtClean="0">
                <a:latin typeface="Arial Narrow" pitchFamily="34" charset="0"/>
              </a:rPr>
              <a:t>es thèmes de nos rencontres</a:t>
            </a:r>
          </a:p>
          <a:p>
            <a:endParaRPr lang="fr-FR" dirty="0" smtClean="0">
              <a:latin typeface="Arial Narrow"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numéro de diapositive 5"/>
          <p:cNvSpPr>
            <a:spLocks noGrp="1"/>
          </p:cNvSpPr>
          <p:nvPr>
            <p:ph type="sldNum" sz="quarter" idx="12"/>
          </p:nvPr>
        </p:nvSpPr>
        <p:spPr/>
        <p:txBody>
          <a:bodyPr/>
          <a:lstStyle/>
          <a:p>
            <a:pPr>
              <a:defRPr/>
            </a:pPr>
            <a:fld id="{824A1EDD-4E2A-4057-86EB-AA193ADE86EC}" type="slidenum">
              <a:rPr lang="fr-FR" altLang="fr-FR"/>
              <a:pPr>
                <a:defRPr/>
              </a:pPr>
              <a:t>40</a:t>
            </a:fld>
            <a:endParaRPr lang="fr-FR" altLang="fr-FR"/>
          </a:p>
        </p:txBody>
      </p:sp>
      <p:sp>
        <p:nvSpPr>
          <p:cNvPr id="4100" name="Rectangle 2"/>
          <p:cNvSpPr>
            <a:spLocks noGrp="1" noChangeArrowheads="1"/>
          </p:cNvSpPr>
          <p:nvPr>
            <p:ph type="title"/>
          </p:nvPr>
        </p:nvSpPr>
        <p:spPr>
          <a:xfrm>
            <a:off x="395288" y="333375"/>
            <a:ext cx="7848600" cy="935038"/>
          </a:xfrm>
          <a:solidFill>
            <a:srgbClr val="FFFFCC"/>
          </a:solidFill>
          <a:ln>
            <a:solidFill>
              <a:schemeClr val="tx1"/>
            </a:solidFill>
          </a:ln>
        </p:spPr>
        <p:txBody>
          <a:bodyPr/>
          <a:lstStyle/>
          <a:p>
            <a:pPr eaLnBrk="1" hangingPunct="1">
              <a:defRPr/>
            </a:pPr>
            <a:r>
              <a:rPr lang="fr-BE" altLang="fr-FR" sz="2400" dirty="0" smtClean="0">
                <a:latin typeface="Arial Narrow" panose="020B0606020202030204" pitchFamily="34" charset="0"/>
              </a:rPr>
              <a:t>Quels objectifs : la taxonomie pyramidale des objectifs cognitifs : 6 niveaux, 3 groupes (Benjamin Bloom 1956)</a:t>
            </a:r>
          </a:p>
        </p:txBody>
      </p:sp>
      <p:sp>
        <p:nvSpPr>
          <p:cNvPr id="470019" name="Rectangle 3"/>
          <p:cNvSpPr>
            <a:spLocks noChangeArrowheads="1"/>
          </p:cNvSpPr>
          <p:nvPr/>
        </p:nvSpPr>
        <p:spPr bwMode="auto">
          <a:xfrm>
            <a:off x="2030413" y="5481638"/>
            <a:ext cx="5041900" cy="57626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Connaissance</a:t>
            </a:r>
          </a:p>
        </p:txBody>
      </p:sp>
      <p:sp>
        <p:nvSpPr>
          <p:cNvPr id="470020" name="Rectangle 4"/>
          <p:cNvSpPr>
            <a:spLocks noChangeArrowheads="1"/>
          </p:cNvSpPr>
          <p:nvPr/>
        </p:nvSpPr>
        <p:spPr bwMode="auto">
          <a:xfrm>
            <a:off x="2390775" y="4760913"/>
            <a:ext cx="4321175" cy="504825"/>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Compréhension</a:t>
            </a:r>
          </a:p>
        </p:txBody>
      </p:sp>
      <p:sp>
        <p:nvSpPr>
          <p:cNvPr id="470021" name="Rectangle 5"/>
          <p:cNvSpPr>
            <a:spLocks noChangeArrowheads="1"/>
          </p:cNvSpPr>
          <p:nvPr/>
        </p:nvSpPr>
        <p:spPr bwMode="auto">
          <a:xfrm>
            <a:off x="3109913" y="3465513"/>
            <a:ext cx="2879725"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Analyse</a:t>
            </a:r>
          </a:p>
        </p:txBody>
      </p:sp>
      <p:sp>
        <p:nvSpPr>
          <p:cNvPr id="470022" name="Rectangle 6"/>
          <p:cNvSpPr>
            <a:spLocks noChangeArrowheads="1"/>
          </p:cNvSpPr>
          <p:nvPr/>
        </p:nvSpPr>
        <p:spPr bwMode="auto">
          <a:xfrm>
            <a:off x="2751138" y="4184650"/>
            <a:ext cx="3600450" cy="504825"/>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chemeClr val="bg1"/>
                </a:solidFill>
              </a:rPr>
              <a:t>Application</a:t>
            </a:r>
          </a:p>
        </p:txBody>
      </p:sp>
      <p:sp>
        <p:nvSpPr>
          <p:cNvPr id="470023" name="Rectangle 7"/>
          <p:cNvSpPr>
            <a:spLocks noChangeArrowheads="1"/>
          </p:cNvSpPr>
          <p:nvPr/>
        </p:nvSpPr>
        <p:spPr bwMode="auto">
          <a:xfrm>
            <a:off x="3470275" y="2889250"/>
            <a:ext cx="215900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Synthèse</a:t>
            </a:r>
          </a:p>
        </p:txBody>
      </p:sp>
      <p:sp>
        <p:nvSpPr>
          <p:cNvPr id="470024" name="Rectangle 8"/>
          <p:cNvSpPr>
            <a:spLocks noChangeArrowheads="1"/>
          </p:cNvSpPr>
          <p:nvPr/>
        </p:nvSpPr>
        <p:spPr bwMode="auto">
          <a:xfrm>
            <a:off x="3829050" y="2314575"/>
            <a:ext cx="1441450" cy="504825"/>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b="1">
                <a:solidFill>
                  <a:srgbClr val="000000"/>
                </a:solidFill>
              </a:rPr>
              <a:t>Evaluation</a:t>
            </a:r>
          </a:p>
        </p:txBody>
      </p:sp>
      <p:sp>
        <p:nvSpPr>
          <p:cNvPr id="15370" name="Rectangle 27"/>
          <p:cNvSpPr>
            <a:spLocks noChangeArrowheads="1"/>
          </p:cNvSpPr>
          <p:nvPr/>
        </p:nvSpPr>
        <p:spPr bwMode="auto">
          <a:xfrm>
            <a:off x="1743075" y="5410200"/>
            <a:ext cx="5616575" cy="792163"/>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15371" name="Rectangle 28"/>
          <p:cNvSpPr>
            <a:spLocks noChangeArrowheads="1"/>
          </p:cNvSpPr>
          <p:nvPr/>
        </p:nvSpPr>
        <p:spPr bwMode="auto">
          <a:xfrm>
            <a:off x="1743075" y="4113213"/>
            <a:ext cx="5616575" cy="1223962"/>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15372" name="Rectangle 29"/>
          <p:cNvSpPr>
            <a:spLocks noChangeArrowheads="1"/>
          </p:cNvSpPr>
          <p:nvPr/>
        </p:nvSpPr>
        <p:spPr bwMode="auto">
          <a:xfrm>
            <a:off x="1743075" y="2241550"/>
            <a:ext cx="5616575" cy="1800225"/>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15373" name="Text Box 30"/>
          <p:cNvSpPr txBox="1">
            <a:spLocks noChangeArrowheads="1"/>
          </p:cNvSpPr>
          <p:nvPr/>
        </p:nvSpPr>
        <p:spPr bwMode="auto">
          <a:xfrm>
            <a:off x="1217613" y="5548313"/>
            <a:ext cx="300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b="1"/>
              <a:t>1</a:t>
            </a:r>
          </a:p>
        </p:txBody>
      </p:sp>
      <p:sp>
        <p:nvSpPr>
          <p:cNvPr id="15374" name="Text Box 31"/>
          <p:cNvSpPr txBox="1">
            <a:spLocks noChangeArrowheads="1"/>
          </p:cNvSpPr>
          <p:nvPr/>
        </p:nvSpPr>
        <p:spPr bwMode="auto">
          <a:xfrm>
            <a:off x="1238250" y="4473575"/>
            <a:ext cx="30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b="1"/>
              <a:t>2</a:t>
            </a:r>
          </a:p>
        </p:txBody>
      </p:sp>
      <p:sp>
        <p:nvSpPr>
          <p:cNvPr id="15375" name="Text Box 32"/>
          <p:cNvSpPr txBox="1">
            <a:spLocks noChangeArrowheads="1"/>
          </p:cNvSpPr>
          <p:nvPr/>
        </p:nvSpPr>
        <p:spPr bwMode="auto">
          <a:xfrm>
            <a:off x="1238250" y="2817813"/>
            <a:ext cx="30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b="1"/>
              <a:t>3</a:t>
            </a:r>
          </a:p>
        </p:txBody>
      </p:sp>
      <p:sp>
        <p:nvSpPr>
          <p:cNvPr id="15376" name="AutoShape 33"/>
          <p:cNvSpPr>
            <a:spLocks noChangeArrowheads="1"/>
          </p:cNvSpPr>
          <p:nvPr/>
        </p:nvSpPr>
        <p:spPr bwMode="auto">
          <a:xfrm flipV="1">
            <a:off x="1382713" y="1954213"/>
            <a:ext cx="6408737" cy="45354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a:p>
        </p:txBody>
      </p:sp>
    </p:spTree>
    <p:extLst>
      <p:ext uri="{BB962C8B-B14F-4D97-AF65-F5344CB8AC3E}">
        <p14:creationId xmlns:p14="http://schemas.microsoft.com/office/powerpoint/2010/main" val="4555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00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00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00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00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0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P spid="470020" grpId="0" animBg="1"/>
      <p:bldP spid="470021" grpId="0" animBg="1"/>
      <p:bldP spid="470022" grpId="0" animBg="1"/>
      <p:bldP spid="470023" grpId="0" animBg="1"/>
      <p:bldP spid="4700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40788F6E-A9CA-44B3-96A6-B4EC286A34AD}" type="slidenum">
              <a:rPr lang="fr-FR" altLang="fr-FR">
                <a:latin typeface="Arial Narrow" panose="020B0606020202030204" pitchFamily="34" charset="0"/>
              </a:rPr>
              <a:pPr>
                <a:defRPr/>
              </a:pPr>
              <a:t>41</a:t>
            </a:fld>
            <a:endParaRPr lang="fr-FR" altLang="fr-FR">
              <a:latin typeface="Arial Narrow" panose="020B0606020202030204" pitchFamily="34" charset="0"/>
            </a:endParaRPr>
          </a:p>
        </p:txBody>
      </p:sp>
      <p:sp>
        <p:nvSpPr>
          <p:cNvPr id="471043" name="Rectangle 3"/>
          <p:cNvSpPr>
            <a:spLocks noChangeArrowheads="1"/>
          </p:cNvSpPr>
          <p:nvPr/>
        </p:nvSpPr>
        <p:spPr bwMode="auto">
          <a:xfrm>
            <a:off x="2484438" y="3429000"/>
            <a:ext cx="5041900" cy="576263"/>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rgbClr val="000000"/>
                </a:solidFill>
                <a:latin typeface="Arial Narrow" panose="020B0606020202030204" pitchFamily="34" charset="0"/>
              </a:rPr>
              <a:t>Connaissance </a:t>
            </a:r>
          </a:p>
        </p:txBody>
      </p:sp>
      <p:sp>
        <p:nvSpPr>
          <p:cNvPr id="5126" name="Text Box 9"/>
          <p:cNvSpPr txBox="1">
            <a:spLocks noChangeArrowheads="1"/>
          </p:cNvSpPr>
          <p:nvPr/>
        </p:nvSpPr>
        <p:spPr bwMode="auto">
          <a:xfrm>
            <a:off x="2438400" y="404813"/>
            <a:ext cx="5565775" cy="2678112"/>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Champ des savoirs relatifs à la terminologie (définitions), faits spécifiques (dates, évènements, personnes…), de conventions et de catégories, de critères, de méthodes de recherche, de principes et de généralisations, de théories et de structures </a:t>
            </a:r>
          </a:p>
        </p:txBody>
      </p:sp>
      <p:sp>
        <p:nvSpPr>
          <p:cNvPr id="5129" name="Text Box 13"/>
          <p:cNvSpPr txBox="1">
            <a:spLocks noChangeArrowheads="1"/>
          </p:cNvSpPr>
          <p:nvPr/>
        </p:nvSpPr>
        <p:spPr bwMode="auto">
          <a:xfrm>
            <a:off x="2555875" y="4352925"/>
            <a:ext cx="5448300" cy="23082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Etre capable de se remémorer des données, des faits …</a:t>
            </a:r>
          </a:p>
          <a:p>
            <a:pPr eaLnBrk="1" hangingPunct="1">
              <a:defRPr/>
            </a:pPr>
            <a:r>
              <a:rPr lang="fr-FR" altLang="fr-FR" sz="2400" dirty="0" smtClean="0">
                <a:solidFill>
                  <a:srgbClr val="000099"/>
                </a:solidFill>
                <a:latin typeface="Arial Narrow" panose="020B0606020202030204" pitchFamily="34" charset="0"/>
              </a:rPr>
              <a:t>Peu importe le mécanisme de l’acquisition des connaissances, l’important est de les avoir acquises pour pouvoir les </a:t>
            </a:r>
            <a:r>
              <a:rPr lang="fr-FR" altLang="fr-FR" sz="2400" b="1" dirty="0" smtClean="0">
                <a:solidFill>
                  <a:srgbClr val="000099"/>
                </a:solidFill>
                <a:latin typeface="Arial Narrow" panose="020B0606020202030204" pitchFamily="34" charset="0"/>
              </a:rPr>
              <a:t>restituer</a:t>
            </a:r>
          </a:p>
        </p:txBody>
      </p:sp>
      <p:sp>
        <p:nvSpPr>
          <p:cNvPr id="5130" name="Text Box 14"/>
          <p:cNvSpPr txBox="1">
            <a:spLocks noChangeArrowheads="1"/>
          </p:cNvSpPr>
          <p:nvPr/>
        </p:nvSpPr>
        <p:spPr bwMode="auto">
          <a:xfrm>
            <a:off x="323850" y="1077913"/>
            <a:ext cx="1655763" cy="4894262"/>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Associer</a:t>
            </a:r>
          </a:p>
          <a:p>
            <a:pPr eaLnBrk="1" hangingPunct="1">
              <a:defRPr/>
            </a:pPr>
            <a:r>
              <a:rPr lang="fr-FR" altLang="fr-FR" sz="2400" dirty="0" smtClean="0">
                <a:solidFill>
                  <a:srgbClr val="006600"/>
                </a:solidFill>
                <a:latin typeface="Arial Narrow" panose="020B0606020202030204" pitchFamily="34" charset="0"/>
              </a:rPr>
              <a:t>Décrire</a:t>
            </a:r>
          </a:p>
          <a:p>
            <a:pPr eaLnBrk="1" hangingPunct="1">
              <a:defRPr/>
            </a:pPr>
            <a:r>
              <a:rPr lang="fr-FR" altLang="fr-FR" sz="2400" dirty="0" smtClean="0">
                <a:solidFill>
                  <a:srgbClr val="006600"/>
                </a:solidFill>
                <a:latin typeface="Arial Narrow" panose="020B0606020202030204" pitchFamily="34" charset="0"/>
              </a:rPr>
              <a:t>Définir </a:t>
            </a:r>
          </a:p>
          <a:p>
            <a:pPr eaLnBrk="1" hangingPunct="1">
              <a:defRPr/>
            </a:pPr>
            <a:r>
              <a:rPr lang="fr-FR" altLang="fr-FR" sz="2400" dirty="0" smtClean="0">
                <a:solidFill>
                  <a:srgbClr val="006600"/>
                </a:solidFill>
                <a:latin typeface="Arial Narrow" panose="020B0606020202030204" pitchFamily="34" charset="0"/>
              </a:rPr>
              <a:t>Enoncer</a:t>
            </a:r>
          </a:p>
          <a:p>
            <a:pPr eaLnBrk="1" hangingPunct="1">
              <a:defRPr/>
            </a:pPr>
            <a:r>
              <a:rPr lang="fr-FR" altLang="fr-FR" sz="2400" dirty="0" smtClean="0">
                <a:solidFill>
                  <a:srgbClr val="006600"/>
                </a:solidFill>
                <a:latin typeface="Arial Narrow" panose="020B0606020202030204" pitchFamily="34" charset="0"/>
              </a:rPr>
              <a:t>Enumérer</a:t>
            </a:r>
          </a:p>
          <a:p>
            <a:pPr eaLnBrk="1" hangingPunct="1">
              <a:defRPr/>
            </a:pPr>
            <a:r>
              <a:rPr lang="fr-FR" altLang="fr-FR" sz="2400" dirty="0" smtClean="0">
                <a:solidFill>
                  <a:srgbClr val="006600"/>
                </a:solidFill>
                <a:latin typeface="Arial Narrow" panose="020B0606020202030204" pitchFamily="34" charset="0"/>
              </a:rPr>
              <a:t>Identifier</a:t>
            </a:r>
          </a:p>
          <a:p>
            <a:pPr eaLnBrk="1" hangingPunct="1">
              <a:defRPr/>
            </a:pPr>
            <a:r>
              <a:rPr lang="fr-FR" altLang="fr-FR" sz="2400" dirty="0" smtClean="0">
                <a:solidFill>
                  <a:srgbClr val="006600"/>
                </a:solidFill>
                <a:latin typeface="Arial Narrow" panose="020B0606020202030204" pitchFamily="34" charset="0"/>
              </a:rPr>
              <a:t>Lister</a:t>
            </a:r>
          </a:p>
          <a:p>
            <a:pPr eaLnBrk="1" hangingPunct="1">
              <a:defRPr/>
            </a:pPr>
            <a:r>
              <a:rPr lang="fr-FR" altLang="fr-FR" sz="2400" dirty="0" smtClean="0">
                <a:solidFill>
                  <a:srgbClr val="006600"/>
                </a:solidFill>
                <a:latin typeface="Arial Narrow" panose="020B0606020202030204" pitchFamily="34" charset="0"/>
              </a:rPr>
              <a:t>Nommer</a:t>
            </a:r>
          </a:p>
          <a:p>
            <a:pPr eaLnBrk="1" hangingPunct="1">
              <a:defRPr/>
            </a:pPr>
            <a:r>
              <a:rPr lang="fr-FR" altLang="fr-FR" sz="2400" dirty="0" smtClean="0">
                <a:solidFill>
                  <a:srgbClr val="006600"/>
                </a:solidFill>
                <a:latin typeface="Arial Narrow" panose="020B0606020202030204" pitchFamily="34" charset="0"/>
              </a:rPr>
              <a:t>Ordonner</a:t>
            </a:r>
          </a:p>
          <a:p>
            <a:pPr eaLnBrk="1" hangingPunct="1">
              <a:defRPr/>
            </a:pPr>
            <a:r>
              <a:rPr lang="fr-FR" altLang="fr-FR" sz="2400" dirty="0" smtClean="0">
                <a:solidFill>
                  <a:srgbClr val="006600"/>
                </a:solidFill>
                <a:latin typeface="Arial Narrow" panose="020B0606020202030204" pitchFamily="34" charset="0"/>
              </a:rPr>
              <a:t>Restituer</a:t>
            </a:r>
          </a:p>
          <a:p>
            <a:pPr eaLnBrk="1" hangingPunct="1">
              <a:defRPr/>
            </a:pPr>
            <a:r>
              <a:rPr lang="fr-FR" altLang="fr-FR" sz="2400" dirty="0" smtClean="0">
                <a:solidFill>
                  <a:srgbClr val="006600"/>
                </a:solidFill>
                <a:latin typeface="Arial Narrow" panose="020B0606020202030204" pitchFamily="34" charset="0"/>
              </a:rPr>
              <a:t>Sélectionner</a:t>
            </a:r>
          </a:p>
          <a:p>
            <a:pPr eaLnBrk="1" hangingPunct="1">
              <a:defRPr/>
            </a:pPr>
            <a:r>
              <a:rPr lang="fr-FR" altLang="fr-FR" sz="2400" dirty="0" smtClean="0">
                <a:solidFill>
                  <a:srgbClr val="006600"/>
                </a:solidFill>
                <a:latin typeface="Arial Narrow" panose="020B0606020202030204" pitchFamily="34" charset="0"/>
              </a:rPr>
              <a:t>…</a:t>
            </a:r>
          </a:p>
        </p:txBody>
      </p:sp>
      <p:sp>
        <p:nvSpPr>
          <p:cNvPr id="5133" name="Line 17"/>
          <p:cNvSpPr>
            <a:spLocks noChangeShapeType="1"/>
          </p:cNvSpPr>
          <p:nvPr/>
        </p:nvSpPr>
        <p:spPr bwMode="auto">
          <a:xfrm flipV="1">
            <a:off x="5076825" y="3141663"/>
            <a:ext cx="0" cy="2873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5134" name="Line 18"/>
          <p:cNvSpPr>
            <a:spLocks noChangeShapeType="1"/>
          </p:cNvSpPr>
          <p:nvPr/>
        </p:nvSpPr>
        <p:spPr bwMode="auto">
          <a:xfrm flipH="1" flipV="1">
            <a:off x="1979613" y="3716338"/>
            <a:ext cx="5048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5135" name="Line 19"/>
          <p:cNvSpPr>
            <a:spLocks noChangeShapeType="1"/>
          </p:cNvSpPr>
          <p:nvPr/>
        </p:nvSpPr>
        <p:spPr bwMode="auto">
          <a:xfrm>
            <a:off x="5508625" y="4005263"/>
            <a:ext cx="0" cy="3603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1887556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9" grpId="0" animBg="1"/>
      <p:bldP spid="51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4C798D08-A42A-41D4-8057-96CCF124BB2B}" type="slidenum">
              <a:rPr lang="fr-FR" altLang="fr-FR" sz="1400" b="0" smtClean="0">
                <a:solidFill>
                  <a:srgbClr val="336600"/>
                </a:solidFill>
                <a:latin typeface="Times New Roman" pitchFamily="18" charset="0"/>
              </a:rPr>
              <a:pPr algn="l" eaLnBrk="1" hangingPunct="1">
                <a:spcBef>
                  <a:spcPct val="0"/>
                </a:spcBef>
                <a:buFontTx/>
                <a:buNone/>
              </a:pPr>
              <a:t>42</a:t>
            </a:fld>
            <a:endParaRPr lang="fr-FR" altLang="fr-FR" sz="1400" b="0" smtClean="0">
              <a:solidFill>
                <a:srgbClr val="336600"/>
              </a:solidFill>
              <a:latin typeface="Times New Roman" pitchFamily="18" charset="0"/>
            </a:endParaRPr>
          </a:p>
        </p:txBody>
      </p:sp>
      <p:sp>
        <p:nvSpPr>
          <p:cNvPr id="5124" name="Rectangle 2"/>
          <p:cNvSpPr>
            <a:spLocks noGrp="1" noChangeArrowheads="1"/>
          </p:cNvSpPr>
          <p:nvPr>
            <p:ph type="title"/>
          </p:nvPr>
        </p:nvSpPr>
        <p:spPr>
          <a:xfrm>
            <a:off x="395288" y="333375"/>
            <a:ext cx="7993062" cy="719138"/>
          </a:xfrm>
          <a:ln>
            <a:solidFill>
              <a:schemeClr val="tx2"/>
            </a:solidFill>
            <a:miter lim="800000"/>
            <a:headEnd/>
            <a:tailEnd/>
          </a:ln>
        </p:spPr>
        <p:txBody>
          <a:bodyPr/>
          <a:lstStyle/>
          <a:p>
            <a:pPr>
              <a:defRPr/>
            </a:pPr>
            <a:r>
              <a:rPr lang="fr-FR" altLang="fr-FR" sz="3200" dirty="0" smtClean="0">
                <a:latin typeface="Arial Narrow" panose="020B0606020202030204" pitchFamily="34" charset="0"/>
              </a:rPr>
              <a:t>Un exemple : chapitre relatif aux infections utérines</a:t>
            </a:r>
          </a:p>
        </p:txBody>
      </p:sp>
      <p:sp>
        <p:nvSpPr>
          <p:cNvPr id="17413" name="Rectangle 3"/>
          <p:cNvSpPr>
            <a:spLocks noGrp="1" noChangeArrowheads="1"/>
          </p:cNvSpPr>
          <p:nvPr>
            <p:ph type="body" idx="1"/>
          </p:nvPr>
        </p:nvSpPr>
        <p:spPr>
          <a:xfrm>
            <a:off x="323850" y="1628775"/>
            <a:ext cx="8423275" cy="2520950"/>
          </a:xfrm>
          <a:ln>
            <a:solidFill>
              <a:srgbClr val="002060"/>
            </a:solidFill>
            <a:miter lim="800000"/>
            <a:headEnd/>
            <a:tailEnd/>
          </a:ln>
        </p:spPr>
        <p:txBody>
          <a:bodyPr/>
          <a:lstStyle/>
          <a:p>
            <a:pPr marL="495300" indent="-495300">
              <a:lnSpc>
                <a:spcPct val="110000"/>
              </a:lnSpc>
            </a:pPr>
            <a:r>
              <a:rPr lang="fr-FR" altLang="fr-FR" sz="2400" smtClean="0">
                <a:solidFill>
                  <a:srgbClr val="002060"/>
                </a:solidFill>
                <a:latin typeface="Arial Narrow" panose="020B0606020202030204" pitchFamily="34" charset="0"/>
              </a:rPr>
              <a:t>Cours de 2</a:t>
            </a:r>
            <a:r>
              <a:rPr lang="fr-FR" altLang="fr-FR" sz="2400" baseline="30000" smtClean="0">
                <a:solidFill>
                  <a:srgbClr val="002060"/>
                </a:solidFill>
                <a:latin typeface="Arial Narrow" panose="020B0606020202030204" pitchFamily="34" charset="0"/>
              </a:rPr>
              <a:t>ème</a:t>
            </a:r>
            <a:r>
              <a:rPr lang="fr-FR" altLang="fr-FR" sz="2400" smtClean="0">
                <a:solidFill>
                  <a:srgbClr val="002060"/>
                </a:solidFill>
                <a:latin typeface="Arial Narrow" panose="020B0606020202030204" pitchFamily="34" charset="0"/>
              </a:rPr>
              <a:t> master en médecine vétérinaire</a:t>
            </a:r>
          </a:p>
          <a:p>
            <a:pPr marL="495300" indent="-495300">
              <a:lnSpc>
                <a:spcPct val="110000"/>
              </a:lnSpc>
            </a:pPr>
            <a:r>
              <a:rPr lang="fr-FR" altLang="fr-FR" sz="2400" smtClean="0">
                <a:solidFill>
                  <a:srgbClr val="002060"/>
                </a:solidFill>
                <a:latin typeface="Arial Narrow" panose="020B0606020202030204" pitchFamily="34" charset="0"/>
              </a:rPr>
              <a:t>2 heures de cours en présentiel</a:t>
            </a:r>
          </a:p>
          <a:p>
            <a:pPr marL="495300" indent="-495300">
              <a:lnSpc>
                <a:spcPct val="110000"/>
              </a:lnSpc>
            </a:pPr>
            <a:r>
              <a:rPr lang="fr-FR" altLang="fr-FR" sz="2400" smtClean="0">
                <a:solidFill>
                  <a:srgbClr val="002060"/>
                </a:solidFill>
                <a:latin typeface="Arial Narrow" panose="020B0606020202030204" pitchFamily="34" charset="0"/>
              </a:rPr>
              <a:t>9 objectifs spécifiques de connaissance </a:t>
            </a:r>
          </a:p>
          <a:p>
            <a:pPr marL="495300" indent="-495300">
              <a:lnSpc>
                <a:spcPct val="110000"/>
              </a:lnSpc>
            </a:pPr>
            <a:r>
              <a:rPr lang="fr-FR" altLang="fr-FR" sz="2400" smtClean="0">
                <a:solidFill>
                  <a:srgbClr val="002060"/>
                </a:solidFill>
                <a:latin typeface="Arial Narrow" panose="020B0606020202030204" pitchFamily="34" charset="0"/>
              </a:rPr>
              <a:t>10 objectifs spécifiques de compréhension</a:t>
            </a:r>
          </a:p>
          <a:p>
            <a:pPr marL="495300" indent="-495300">
              <a:lnSpc>
                <a:spcPct val="110000"/>
              </a:lnSpc>
            </a:pPr>
            <a:r>
              <a:rPr lang="fr-FR" altLang="fr-FR" sz="2400" smtClean="0">
                <a:solidFill>
                  <a:srgbClr val="002060"/>
                </a:solidFill>
                <a:latin typeface="Arial Narrow" panose="020B0606020202030204" pitchFamily="34" charset="0"/>
              </a:rPr>
              <a:t>2 objectifs spécifiques d’application</a:t>
            </a:r>
          </a:p>
        </p:txBody>
      </p:sp>
    </p:spTree>
    <p:extLst>
      <p:ext uri="{BB962C8B-B14F-4D97-AF65-F5344CB8AC3E}">
        <p14:creationId xmlns:p14="http://schemas.microsoft.com/office/powerpoint/2010/main" val="3519798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Espace réservé du numéro de diapositive 5"/>
          <p:cNvSpPr>
            <a:spLocks noGrp="1"/>
          </p:cNvSpPr>
          <p:nvPr>
            <p:ph type="sldNum" sz="quarter" idx="12"/>
          </p:nvPr>
        </p:nvSpPr>
        <p:spPr>
          <a:xfrm>
            <a:off x="7164388" y="6237288"/>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2FFA208A-C722-4C1D-ABD6-DB1651418716}" type="slidenum">
              <a:rPr lang="fr-FR" altLang="fr-FR" sz="1400" b="0" smtClean="0">
                <a:solidFill>
                  <a:srgbClr val="336600"/>
                </a:solidFill>
                <a:latin typeface="Times New Roman" pitchFamily="18" charset="0"/>
              </a:rPr>
              <a:pPr algn="l" eaLnBrk="1" hangingPunct="1">
                <a:spcBef>
                  <a:spcPct val="0"/>
                </a:spcBef>
                <a:buFontTx/>
                <a:buNone/>
              </a:pPr>
              <a:t>43</a:t>
            </a:fld>
            <a:endParaRPr lang="fr-FR" altLang="fr-FR" sz="1400" b="0" smtClean="0">
              <a:solidFill>
                <a:srgbClr val="336600"/>
              </a:solidFill>
              <a:latin typeface="Times New Roman" pitchFamily="18" charset="0"/>
            </a:endParaRPr>
          </a:p>
        </p:txBody>
      </p:sp>
      <p:sp>
        <p:nvSpPr>
          <p:cNvPr id="5124" name="Rectangle 2"/>
          <p:cNvSpPr>
            <a:spLocks noGrp="1" noChangeArrowheads="1"/>
          </p:cNvSpPr>
          <p:nvPr>
            <p:ph type="title"/>
          </p:nvPr>
        </p:nvSpPr>
        <p:spPr>
          <a:xfrm>
            <a:off x="395288" y="333375"/>
            <a:ext cx="7993062" cy="863600"/>
          </a:xfrm>
          <a:ln>
            <a:solidFill>
              <a:schemeClr val="tx2"/>
            </a:solidFill>
            <a:miter lim="800000"/>
            <a:headEnd/>
            <a:tailEnd/>
          </a:ln>
        </p:spPr>
        <p:txBody>
          <a:bodyPr/>
          <a:lstStyle/>
          <a:p>
            <a:pPr>
              <a:defRPr/>
            </a:pPr>
            <a:r>
              <a:rPr lang="fr-FR" altLang="fr-FR" sz="2800" dirty="0" smtClean="0">
                <a:latin typeface="Arial Narrow" panose="020B0606020202030204" pitchFamily="34" charset="0"/>
              </a:rPr>
              <a:t>Objectifs spécifiques de connaissance relatifs au chapitre sur les infections utérines </a:t>
            </a:r>
          </a:p>
        </p:txBody>
      </p:sp>
      <p:sp>
        <p:nvSpPr>
          <p:cNvPr id="18437" name="Rectangle 3"/>
          <p:cNvSpPr>
            <a:spLocks noGrp="1" noChangeArrowheads="1"/>
          </p:cNvSpPr>
          <p:nvPr>
            <p:ph type="body" idx="1"/>
          </p:nvPr>
        </p:nvSpPr>
        <p:spPr>
          <a:xfrm>
            <a:off x="323850" y="1412875"/>
            <a:ext cx="8423275" cy="4752975"/>
          </a:xfrm>
        </p:spPr>
        <p:txBody>
          <a:bodyPr/>
          <a:lstStyle/>
          <a:p>
            <a:pPr marL="495300" indent="-495300">
              <a:lnSpc>
                <a:spcPct val="110000"/>
              </a:lnSpc>
            </a:pPr>
            <a:r>
              <a:rPr lang="fr-FR" altLang="fr-FR" sz="2200" dirty="0" smtClean="0">
                <a:solidFill>
                  <a:srgbClr val="002060"/>
                </a:solidFill>
                <a:latin typeface="Arial Narrow" panose="020B0606020202030204" pitchFamily="34" charset="0"/>
              </a:rPr>
              <a:t>Enoncer les 4 types d‘infections utérines chez la vache</a:t>
            </a:r>
          </a:p>
          <a:p>
            <a:pPr marL="495300" indent="-495300">
              <a:lnSpc>
                <a:spcPct val="110000"/>
              </a:lnSpc>
            </a:pPr>
            <a:r>
              <a:rPr lang="fr-FR" altLang="fr-FR" sz="2200" dirty="0" smtClean="0">
                <a:solidFill>
                  <a:srgbClr val="002060"/>
                </a:solidFill>
                <a:latin typeface="Arial Narrow" panose="020B0606020202030204" pitchFamily="34" charset="0"/>
              </a:rPr>
              <a:t>Définir la métrite puerpérale</a:t>
            </a:r>
          </a:p>
          <a:p>
            <a:pPr marL="495300" indent="-495300">
              <a:lnSpc>
                <a:spcPct val="110000"/>
              </a:lnSpc>
            </a:pPr>
            <a:r>
              <a:rPr lang="fr-FR" altLang="fr-FR" sz="2200" dirty="0" smtClean="0">
                <a:solidFill>
                  <a:srgbClr val="002060"/>
                </a:solidFill>
                <a:latin typeface="Arial Narrow" panose="020B0606020202030204" pitchFamily="34" charset="0"/>
              </a:rPr>
              <a:t>Décrire les caractéristiques cliniques de la métrite puerpérale</a:t>
            </a:r>
          </a:p>
          <a:p>
            <a:pPr marL="495300" indent="-495300">
              <a:lnSpc>
                <a:spcPct val="110000"/>
              </a:lnSpc>
            </a:pPr>
            <a:r>
              <a:rPr lang="fr-FR" altLang="fr-FR" sz="2200" dirty="0" smtClean="0">
                <a:solidFill>
                  <a:srgbClr val="002060"/>
                </a:solidFill>
                <a:latin typeface="Arial Narrow" panose="020B0606020202030204" pitchFamily="34" charset="0"/>
              </a:rPr>
              <a:t>Décrire les caractéristiques de l'endométrite clinique</a:t>
            </a:r>
          </a:p>
          <a:p>
            <a:pPr marL="495300" indent="-495300">
              <a:lnSpc>
                <a:spcPct val="110000"/>
              </a:lnSpc>
            </a:pPr>
            <a:r>
              <a:rPr lang="fr-FR" altLang="fr-FR" sz="2200" dirty="0" smtClean="0">
                <a:solidFill>
                  <a:srgbClr val="002060"/>
                </a:solidFill>
                <a:latin typeface="Arial Narrow" panose="020B0606020202030204" pitchFamily="34" charset="0"/>
              </a:rPr>
              <a:t>Citer les différentes méthodes de diagnostic des métrites</a:t>
            </a:r>
          </a:p>
          <a:p>
            <a:pPr marL="495300" indent="-495300">
              <a:lnSpc>
                <a:spcPct val="110000"/>
              </a:lnSpc>
            </a:pPr>
            <a:r>
              <a:rPr lang="fr-FR" altLang="fr-FR" sz="2200" dirty="0" smtClean="0">
                <a:solidFill>
                  <a:srgbClr val="002060"/>
                </a:solidFill>
                <a:latin typeface="Arial Narrow" panose="020B0606020202030204" pitchFamily="34" charset="0"/>
              </a:rPr>
              <a:t>Enoncer des facteurs </a:t>
            </a:r>
            <a:r>
              <a:rPr lang="fr-FR" altLang="fr-FR" sz="2200" dirty="0" err="1" smtClean="0">
                <a:solidFill>
                  <a:srgbClr val="002060"/>
                </a:solidFill>
                <a:latin typeface="Arial Narrow" panose="020B0606020202030204" pitchFamily="34" charset="0"/>
              </a:rPr>
              <a:t>prédisposants</a:t>
            </a:r>
            <a:r>
              <a:rPr lang="fr-FR" altLang="fr-FR" sz="2200" dirty="0" smtClean="0">
                <a:solidFill>
                  <a:srgbClr val="002060"/>
                </a:solidFill>
                <a:latin typeface="Arial Narrow" panose="020B0606020202030204" pitchFamily="34" charset="0"/>
              </a:rPr>
              <a:t> des endométrites</a:t>
            </a:r>
          </a:p>
          <a:p>
            <a:pPr marL="495300" indent="-495300">
              <a:lnSpc>
                <a:spcPct val="110000"/>
              </a:lnSpc>
            </a:pPr>
            <a:r>
              <a:rPr lang="fr-FR" altLang="fr-FR" sz="2200" dirty="0" smtClean="0">
                <a:solidFill>
                  <a:srgbClr val="002060"/>
                </a:solidFill>
                <a:latin typeface="Arial Narrow" panose="020B0606020202030204" pitchFamily="34" charset="0"/>
              </a:rPr>
              <a:t>Enoncer des facteurs déterminants des endométrites</a:t>
            </a:r>
          </a:p>
          <a:p>
            <a:pPr marL="495300" indent="-495300">
              <a:lnSpc>
                <a:spcPct val="110000"/>
              </a:lnSpc>
            </a:pPr>
            <a:r>
              <a:rPr lang="fr-FR" altLang="fr-FR" sz="2200" dirty="0" smtClean="0">
                <a:solidFill>
                  <a:srgbClr val="002060"/>
                </a:solidFill>
                <a:latin typeface="Arial Narrow" panose="020B0606020202030204" pitchFamily="34" charset="0"/>
              </a:rPr>
              <a:t>Enoncer les 4 grands groupes de facteurs impliqués dans le mécanisme de défense de l'utérus</a:t>
            </a:r>
          </a:p>
          <a:p>
            <a:pPr marL="495300" indent="-495300">
              <a:lnSpc>
                <a:spcPct val="110000"/>
              </a:lnSpc>
            </a:pPr>
            <a:r>
              <a:rPr lang="fr-FR" altLang="fr-FR" sz="2200" dirty="0" smtClean="0">
                <a:solidFill>
                  <a:srgbClr val="002060"/>
                </a:solidFill>
                <a:latin typeface="Arial Narrow" panose="020B0606020202030204" pitchFamily="34" charset="0"/>
              </a:rPr>
              <a:t>Enoncer les traitements hormonaux et antiinfectieux potentiels des endométrites</a:t>
            </a:r>
          </a:p>
        </p:txBody>
      </p:sp>
    </p:spTree>
    <p:extLst>
      <p:ext uri="{BB962C8B-B14F-4D97-AF65-F5344CB8AC3E}">
        <p14:creationId xmlns:p14="http://schemas.microsoft.com/office/powerpoint/2010/main" val="378600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8480F497-159A-4D00-84E8-9BB0F5325385}" type="slidenum">
              <a:rPr lang="fr-FR" altLang="fr-FR">
                <a:latin typeface="Arial Narrow" panose="020B0606020202030204" pitchFamily="34" charset="0"/>
              </a:rPr>
              <a:pPr>
                <a:defRPr/>
              </a:pPr>
              <a:t>44</a:t>
            </a:fld>
            <a:endParaRPr lang="fr-FR" altLang="fr-FR">
              <a:latin typeface="Arial Narrow" panose="020B0606020202030204" pitchFamily="34" charset="0"/>
            </a:endParaRPr>
          </a:p>
        </p:txBody>
      </p:sp>
      <p:sp>
        <p:nvSpPr>
          <p:cNvPr id="484355" name="Rectangle 3"/>
          <p:cNvSpPr>
            <a:spLocks noChangeArrowheads="1"/>
          </p:cNvSpPr>
          <p:nvPr/>
        </p:nvSpPr>
        <p:spPr bwMode="auto">
          <a:xfrm>
            <a:off x="3348038" y="2844800"/>
            <a:ext cx="4321175" cy="504825"/>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chemeClr val="bg1"/>
                </a:solidFill>
                <a:latin typeface="Arial Narrow" panose="020B0606020202030204" pitchFamily="34" charset="0"/>
              </a:rPr>
              <a:t>Compréhension</a:t>
            </a:r>
          </a:p>
        </p:txBody>
      </p:sp>
      <p:sp>
        <p:nvSpPr>
          <p:cNvPr id="6150" name="Text Box 5"/>
          <p:cNvSpPr txBox="1">
            <a:spLocks noChangeArrowheads="1"/>
          </p:cNvSpPr>
          <p:nvPr/>
        </p:nvSpPr>
        <p:spPr bwMode="auto">
          <a:xfrm>
            <a:off x="3198813" y="508000"/>
            <a:ext cx="5565775" cy="156845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Capacité à comprendre, </a:t>
            </a:r>
            <a:r>
              <a:rPr lang="fr-FR" altLang="fr-FR" sz="2400" b="1" dirty="0" smtClean="0">
                <a:solidFill>
                  <a:srgbClr val="CC3300"/>
                </a:solidFill>
                <a:latin typeface="Arial Narrow" panose="020B0606020202030204" pitchFamily="34" charset="0"/>
              </a:rPr>
              <a:t>interpréter </a:t>
            </a:r>
            <a:r>
              <a:rPr lang="fr-FR" altLang="fr-FR" sz="2400" dirty="0" smtClean="0">
                <a:solidFill>
                  <a:srgbClr val="CC3300"/>
                </a:solidFill>
                <a:latin typeface="Arial Narrow" panose="020B0606020202030204" pitchFamily="34" charset="0"/>
              </a:rPr>
              <a:t>et extrapoler le sens d’un message ou d’un contenu</a:t>
            </a:r>
          </a:p>
        </p:txBody>
      </p:sp>
      <p:sp>
        <p:nvSpPr>
          <p:cNvPr id="6152" name="Text Box 12"/>
          <p:cNvSpPr txBox="1">
            <a:spLocks noChangeArrowheads="1"/>
          </p:cNvSpPr>
          <p:nvPr/>
        </p:nvSpPr>
        <p:spPr bwMode="auto">
          <a:xfrm>
            <a:off x="2987675" y="3995738"/>
            <a:ext cx="5565775" cy="1570037"/>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 </a:t>
            </a:r>
          </a:p>
          <a:p>
            <a:pPr eaLnBrk="1" hangingPunct="1">
              <a:defRPr/>
            </a:pPr>
            <a:r>
              <a:rPr lang="fr-FR" altLang="fr-FR" sz="2400" dirty="0" smtClean="0">
                <a:solidFill>
                  <a:srgbClr val="000099"/>
                </a:solidFill>
                <a:latin typeface="Arial Narrow" panose="020B0606020202030204" pitchFamily="34" charset="0"/>
              </a:rPr>
              <a:t>Se saisir de la nature et du sens des connaissances ou des mécanismes pour les exprimer</a:t>
            </a:r>
          </a:p>
        </p:txBody>
      </p:sp>
      <p:sp>
        <p:nvSpPr>
          <p:cNvPr id="6154" name="Text Box 14"/>
          <p:cNvSpPr txBox="1">
            <a:spLocks noChangeArrowheads="1"/>
          </p:cNvSpPr>
          <p:nvPr/>
        </p:nvSpPr>
        <p:spPr bwMode="auto">
          <a:xfrm>
            <a:off x="250825" y="2268538"/>
            <a:ext cx="2233613" cy="3786187"/>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Classer</a:t>
            </a:r>
          </a:p>
          <a:p>
            <a:pPr eaLnBrk="1" hangingPunct="1">
              <a:defRPr/>
            </a:pPr>
            <a:r>
              <a:rPr lang="fr-FR" altLang="fr-FR" sz="2400" dirty="0" smtClean="0">
                <a:solidFill>
                  <a:srgbClr val="006600"/>
                </a:solidFill>
                <a:latin typeface="Arial Narrow" panose="020B0606020202030204" pitchFamily="34" charset="0"/>
              </a:rPr>
              <a:t>Comparer</a:t>
            </a:r>
          </a:p>
          <a:p>
            <a:pPr eaLnBrk="1" hangingPunct="1">
              <a:defRPr/>
            </a:pPr>
            <a:r>
              <a:rPr lang="fr-FR" altLang="fr-FR" sz="2400" dirty="0" smtClean="0">
                <a:solidFill>
                  <a:srgbClr val="006600"/>
                </a:solidFill>
                <a:latin typeface="Arial Narrow" panose="020B0606020202030204" pitchFamily="34" charset="0"/>
              </a:rPr>
              <a:t>Démontrer</a:t>
            </a:r>
          </a:p>
          <a:p>
            <a:pPr eaLnBrk="1" hangingPunct="1">
              <a:defRPr/>
            </a:pPr>
            <a:r>
              <a:rPr lang="fr-FR" altLang="fr-FR" sz="2400" dirty="0" smtClean="0">
                <a:solidFill>
                  <a:srgbClr val="006600"/>
                </a:solidFill>
                <a:latin typeface="Arial Narrow" panose="020B0606020202030204" pitchFamily="34" charset="0"/>
              </a:rPr>
              <a:t>Discuter</a:t>
            </a:r>
          </a:p>
          <a:p>
            <a:pPr eaLnBrk="1" hangingPunct="1">
              <a:defRPr/>
            </a:pPr>
            <a:r>
              <a:rPr lang="fr-FR" altLang="fr-FR" sz="2400" dirty="0" smtClean="0">
                <a:solidFill>
                  <a:srgbClr val="006600"/>
                </a:solidFill>
                <a:latin typeface="Arial Narrow" panose="020B0606020202030204" pitchFamily="34" charset="0"/>
              </a:rPr>
              <a:t>Expliquer</a:t>
            </a:r>
          </a:p>
          <a:p>
            <a:pPr eaLnBrk="1" hangingPunct="1">
              <a:defRPr/>
            </a:pPr>
            <a:r>
              <a:rPr lang="fr-FR" altLang="fr-FR" sz="2400" dirty="0" smtClean="0">
                <a:solidFill>
                  <a:srgbClr val="006600"/>
                </a:solidFill>
                <a:latin typeface="Arial Narrow" panose="020B0606020202030204" pitchFamily="34" charset="0"/>
              </a:rPr>
              <a:t>Exprimer</a:t>
            </a:r>
          </a:p>
          <a:p>
            <a:pPr eaLnBrk="1" hangingPunct="1">
              <a:defRPr/>
            </a:pPr>
            <a:r>
              <a:rPr lang="fr-FR" altLang="fr-FR" sz="2400" dirty="0" smtClean="0">
                <a:solidFill>
                  <a:srgbClr val="006600"/>
                </a:solidFill>
                <a:latin typeface="Arial Narrow" panose="020B0606020202030204" pitchFamily="34" charset="0"/>
              </a:rPr>
              <a:t>Généraliser</a:t>
            </a:r>
          </a:p>
          <a:p>
            <a:pPr eaLnBrk="1" hangingPunct="1">
              <a:defRPr/>
            </a:pPr>
            <a:r>
              <a:rPr lang="fr-FR" altLang="fr-FR" sz="2400" dirty="0" smtClean="0">
                <a:solidFill>
                  <a:srgbClr val="006600"/>
                </a:solidFill>
                <a:latin typeface="Arial Narrow" panose="020B0606020202030204" pitchFamily="34" charset="0"/>
              </a:rPr>
              <a:t>Interpréter</a:t>
            </a:r>
          </a:p>
          <a:p>
            <a:pPr eaLnBrk="1" hangingPunct="1">
              <a:defRPr/>
            </a:pPr>
            <a:r>
              <a:rPr lang="fr-FR" altLang="fr-FR" sz="2400" dirty="0" smtClean="0">
                <a:solidFill>
                  <a:srgbClr val="006600"/>
                </a:solidFill>
                <a:latin typeface="Arial Narrow" panose="020B0606020202030204" pitchFamily="34" charset="0"/>
              </a:rPr>
              <a:t>…</a:t>
            </a:r>
          </a:p>
        </p:txBody>
      </p:sp>
      <p:sp>
        <p:nvSpPr>
          <p:cNvPr id="19463" name="Text Box 16"/>
          <p:cNvSpPr txBox="1">
            <a:spLocks noChangeArrowheads="1"/>
          </p:cNvSpPr>
          <p:nvPr/>
        </p:nvSpPr>
        <p:spPr bwMode="auto">
          <a:xfrm>
            <a:off x="5568950" y="5851525"/>
            <a:ext cx="32255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200">
                <a:solidFill>
                  <a:srgbClr val="000099"/>
                </a:solidFill>
              </a:rPr>
              <a:t>- Student assesment and program Evaluation Branch </a:t>
            </a:r>
          </a:p>
          <a:p>
            <a:pPr eaLnBrk="1" hangingPunct="1">
              <a:spcBef>
                <a:spcPct val="0"/>
              </a:spcBef>
              <a:buFontTx/>
              <a:buNone/>
            </a:pPr>
            <a:r>
              <a:rPr lang="fr-FR" altLang="fr-FR" sz="1200">
                <a:solidFill>
                  <a:srgbClr val="000099"/>
                </a:solidFill>
              </a:rPr>
              <a:t>(Ministère de l’éducation, Colombie Britannique, 2002)</a:t>
            </a:r>
          </a:p>
          <a:p>
            <a:pPr eaLnBrk="1" hangingPunct="1">
              <a:spcBef>
                <a:spcPct val="0"/>
              </a:spcBef>
              <a:buFontTx/>
              <a:buNone/>
            </a:pPr>
            <a:r>
              <a:rPr lang="fr-FR" altLang="fr-FR" sz="1200">
                <a:solidFill>
                  <a:srgbClr val="000099"/>
                </a:solidFill>
              </a:rPr>
              <a:t>- CEFES Université de Montréal</a:t>
            </a:r>
          </a:p>
        </p:txBody>
      </p:sp>
      <p:sp>
        <p:nvSpPr>
          <p:cNvPr id="6157" name="Line 17"/>
          <p:cNvSpPr>
            <a:spLocks noChangeShapeType="1"/>
          </p:cNvSpPr>
          <p:nvPr/>
        </p:nvSpPr>
        <p:spPr bwMode="auto">
          <a:xfrm>
            <a:off x="5292725" y="3348038"/>
            <a:ext cx="0" cy="6477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6158" name="Line 18"/>
          <p:cNvSpPr>
            <a:spLocks noChangeShapeType="1"/>
          </p:cNvSpPr>
          <p:nvPr/>
        </p:nvSpPr>
        <p:spPr bwMode="auto">
          <a:xfrm flipV="1">
            <a:off x="5292725" y="2076450"/>
            <a:ext cx="0" cy="7683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6159" name="Line 19"/>
          <p:cNvSpPr>
            <a:spLocks noChangeShapeType="1"/>
          </p:cNvSpPr>
          <p:nvPr/>
        </p:nvSpPr>
        <p:spPr bwMode="auto">
          <a:xfrm flipH="1">
            <a:off x="2484438" y="3132138"/>
            <a:ext cx="8636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15382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2" grpId="0" animBg="1"/>
      <p:bldP spid="6154" grpId="0" animBg="1"/>
      <p:bldP spid="6157" grpId="0" animBg="1"/>
      <p:bldP spid="6158" grpId="0" animBg="1"/>
      <p:bldP spid="61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62073ED8-FE1B-4574-A5B3-BB5E45AEB811}" type="slidenum">
              <a:rPr lang="fr-FR" altLang="fr-FR" sz="1400" b="0" smtClean="0">
                <a:solidFill>
                  <a:srgbClr val="336600"/>
                </a:solidFill>
                <a:latin typeface="Times New Roman" pitchFamily="18" charset="0"/>
              </a:rPr>
              <a:pPr algn="l" eaLnBrk="1" hangingPunct="1">
                <a:spcBef>
                  <a:spcPct val="0"/>
                </a:spcBef>
                <a:buFontTx/>
                <a:buNone/>
              </a:pPr>
              <a:t>45</a:t>
            </a:fld>
            <a:endParaRPr lang="fr-FR" altLang="fr-FR" sz="1400" b="0" smtClean="0">
              <a:solidFill>
                <a:srgbClr val="336600"/>
              </a:solidFill>
              <a:latin typeface="Times New Roman" pitchFamily="18" charset="0"/>
            </a:endParaRPr>
          </a:p>
        </p:txBody>
      </p:sp>
      <p:sp>
        <p:nvSpPr>
          <p:cNvPr id="6148" name="Rectangle 2"/>
          <p:cNvSpPr>
            <a:spLocks noGrp="1" noChangeArrowheads="1"/>
          </p:cNvSpPr>
          <p:nvPr>
            <p:ph type="title"/>
          </p:nvPr>
        </p:nvSpPr>
        <p:spPr>
          <a:xfrm>
            <a:off x="457200" y="274638"/>
            <a:ext cx="8229600" cy="634082"/>
          </a:xfrm>
          <a:solidFill>
            <a:schemeClr val="accent5">
              <a:lumMod val="40000"/>
              <a:lumOff val="60000"/>
            </a:schemeClr>
          </a:solidFill>
          <a:ln>
            <a:solidFill>
              <a:schemeClr val="tx1"/>
            </a:solidFill>
            <a:miter lim="800000"/>
            <a:headEnd/>
            <a:tailEnd/>
          </a:ln>
        </p:spPr>
        <p:txBody>
          <a:bodyPr/>
          <a:lstStyle/>
          <a:p>
            <a:pPr algn="l">
              <a:defRPr/>
            </a:pPr>
            <a:r>
              <a:rPr lang="fr-BE" altLang="fr-FR" sz="3000" dirty="0" smtClean="0">
                <a:latin typeface="Arial Narrow" panose="020B0606020202030204" pitchFamily="34" charset="0"/>
              </a:rPr>
              <a:t>Objectifs spécifiques de compréhension</a:t>
            </a:r>
            <a:endParaRPr lang="fr-FR" altLang="fr-FR" sz="3000" dirty="0" smtClean="0">
              <a:latin typeface="Arial Narrow" panose="020B0606020202030204" pitchFamily="34" charset="0"/>
            </a:endParaRPr>
          </a:p>
        </p:txBody>
      </p:sp>
      <p:sp>
        <p:nvSpPr>
          <p:cNvPr id="20485" name="Rectangle 3"/>
          <p:cNvSpPr>
            <a:spLocks noGrp="1" noChangeArrowheads="1"/>
          </p:cNvSpPr>
          <p:nvPr>
            <p:ph type="body" idx="1"/>
          </p:nvPr>
        </p:nvSpPr>
        <p:spPr>
          <a:xfrm>
            <a:off x="395288" y="1125538"/>
            <a:ext cx="8423275" cy="5040312"/>
          </a:xfrm>
        </p:spPr>
        <p:txBody>
          <a:bodyPr/>
          <a:lstStyle/>
          <a:p>
            <a:pPr>
              <a:lnSpc>
                <a:spcPct val="120000"/>
              </a:lnSpc>
            </a:pPr>
            <a:r>
              <a:rPr lang="fr-FR" altLang="fr-FR" sz="2000" smtClean="0">
                <a:solidFill>
                  <a:srgbClr val="002060"/>
                </a:solidFill>
              </a:rPr>
              <a:t>Comparer les caractéristiques des 4 types d’infections utérines </a:t>
            </a:r>
          </a:p>
          <a:p>
            <a:pPr>
              <a:lnSpc>
                <a:spcPct val="120000"/>
              </a:lnSpc>
            </a:pPr>
            <a:r>
              <a:rPr lang="fr-FR" altLang="fr-FR" sz="2000" smtClean="0">
                <a:solidFill>
                  <a:srgbClr val="002060"/>
                </a:solidFill>
              </a:rPr>
              <a:t>Comparer les avantages et inconvénients des diverses méthodes de diagnostic des métrites.</a:t>
            </a:r>
          </a:p>
          <a:p>
            <a:pPr>
              <a:lnSpc>
                <a:spcPct val="120000"/>
              </a:lnSpc>
            </a:pPr>
            <a:r>
              <a:rPr lang="fr-FR" altLang="fr-FR" sz="2000" smtClean="0">
                <a:solidFill>
                  <a:srgbClr val="002060"/>
                </a:solidFill>
              </a:rPr>
              <a:t>Interpréter le résultat d'un examen bactériologique d'un prélèvement vaginal ou utérin</a:t>
            </a:r>
          </a:p>
          <a:p>
            <a:pPr>
              <a:lnSpc>
                <a:spcPct val="120000"/>
              </a:lnSpc>
            </a:pPr>
            <a:r>
              <a:rPr lang="fr-FR" altLang="fr-FR" sz="2000" smtClean="0">
                <a:solidFill>
                  <a:srgbClr val="002060"/>
                </a:solidFill>
              </a:rPr>
              <a:t>Expliquer le rôle des facteurs prédisposants responsables de métrites</a:t>
            </a:r>
          </a:p>
          <a:p>
            <a:pPr>
              <a:lnSpc>
                <a:spcPct val="120000"/>
              </a:lnSpc>
            </a:pPr>
            <a:r>
              <a:rPr lang="fr-FR" altLang="fr-FR" sz="2000" smtClean="0">
                <a:solidFill>
                  <a:srgbClr val="002060"/>
                </a:solidFill>
              </a:rPr>
              <a:t>Expliquer le rôle des facteurs déterminants responsables de métrites </a:t>
            </a:r>
          </a:p>
          <a:p>
            <a:pPr>
              <a:lnSpc>
                <a:spcPct val="120000"/>
              </a:lnSpc>
            </a:pPr>
            <a:r>
              <a:rPr lang="fr-FR" altLang="fr-FR" sz="2000" smtClean="0">
                <a:solidFill>
                  <a:srgbClr val="002060"/>
                </a:solidFill>
              </a:rPr>
              <a:t>Expliquer le rôle de deux facteurs de défense de l’utérus.</a:t>
            </a:r>
          </a:p>
          <a:p>
            <a:pPr>
              <a:lnSpc>
                <a:spcPct val="120000"/>
              </a:lnSpc>
            </a:pPr>
            <a:r>
              <a:rPr lang="fr-FR" altLang="fr-FR" sz="2000" smtClean="0">
                <a:solidFill>
                  <a:srgbClr val="002060"/>
                </a:solidFill>
              </a:rPr>
              <a:t>Expliquer les conséquences des métrites sur les performances de reproduction</a:t>
            </a:r>
          </a:p>
          <a:p>
            <a:pPr>
              <a:lnSpc>
                <a:spcPct val="120000"/>
              </a:lnSpc>
            </a:pPr>
            <a:r>
              <a:rPr lang="fr-FR" altLang="fr-FR" sz="2000" smtClean="0">
                <a:solidFill>
                  <a:srgbClr val="002060"/>
                </a:solidFill>
              </a:rPr>
              <a:t>Comparer le traitement local et général des endométrites</a:t>
            </a:r>
          </a:p>
          <a:p>
            <a:pPr>
              <a:lnSpc>
                <a:spcPct val="120000"/>
              </a:lnSpc>
            </a:pPr>
            <a:r>
              <a:rPr lang="fr-FR" altLang="fr-FR" sz="2000" smtClean="0">
                <a:solidFill>
                  <a:srgbClr val="002060"/>
                </a:solidFill>
              </a:rPr>
              <a:t>Expliquer les stratégies curatives des endométrites  la métrite puerpérale</a:t>
            </a:r>
          </a:p>
          <a:p>
            <a:pPr>
              <a:lnSpc>
                <a:spcPct val="120000"/>
              </a:lnSpc>
            </a:pPr>
            <a:r>
              <a:rPr lang="fr-FR" altLang="fr-FR" sz="2000" smtClean="0">
                <a:solidFill>
                  <a:srgbClr val="002060"/>
                </a:solidFill>
              </a:rPr>
              <a:t>Expliquer les mesures préventives des endométrites</a:t>
            </a:r>
          </a:p>
        </p:txBody>
      </p:sp>
    </p:spTree>
    <p:extLst>
      <p:ext uri="{BB962C8B-B14F-4D97-AF65-F5344CB8AC3E}">
        <p14:creationId xmlns:p14="http://schemas.microsoft.com/office/powerpoint/2010/main" val="1096141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4431962D-B890-49FC-BE32-7E5BE417DECA}" type="slidenum">
              <a:rPr lang="fr-FR" altLang="fr-FR"/>
              <a:pPr>
                <a:defRPr/>
              </a:pPr>
              <a:t>46</a:t>
            </a:fld>
            <a:endParaRPr lang="fr-FR" altLang="fr-FR"/>
          </a:p>
        </p:txBody>
      </p:sp>
      <p:sp>
        <p:nvSpPr>
          <p:cNvPr id="472070" name="Rectangle 6"/>
          <p:cNvSpPr>
            <a:spLocks noChangeArrowheads="1"/>
          </p:cNvSpPr>
          <p:nvPr/>
        </p:nvSpPr>
        <p:spPr bwMode="auto">
          <a:xfrm>
            <a:off x="3419475" y="3213100"/>
            <a:ext cx="3600450" cy="504825"/>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dirty="0" smtClean="0">
                <a:solidFill>
                  <a:schemeClr val="bg1"/>
                </a:solidFill>
                <a:latin typeface="+mn-lt"/>
              </a:rPr>
              <a:t>Application</a:t>
            </a:r>
          </a:p>
        </p:txBody>
      </p:sp>
      <p:sp>
        <p:nvSpPr>
          <p:cNvPr id="7174" name="Text Box 17"/>
          <p:cNvSpPr txBox="1">
            <a:spLocks noChangeArrowheads="1"/>
          </p:cNvSpPr>
          <p:nvPr/>
        </p:nvSpPr>
        <p:spPr bwMode="auto">
          <a:xfrm>
            <a:off x="2954338" y="765175"/>
            <a:ext cx="5565775" cy="1938338"/>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mn-lt"/>
              </a:rPr>
              <a:t>Définition</a:t>
            </a:r>
            <a:r>
              <a:rPr lang="fr-FR" altLang="fr-FR" sz="2400" dirty="0" smtClean="0">
                <a:solidFill>
                  <a:srgbClr val="CC3300"/>
                </a:solidFill>
                <a:latin typeface="+mn-lt"/>
              </a:rPr>
              <a:t> </a:t>
            </a:r>
          </a:p>
          <a:p>
            <a:pPr eaLnBrk="1" hangingPunct="1">
              <a:defRPr/>
            </a:pPr>
            <a:r>
              <a:rPr lang="fr-FR" altLang="fr-FR" sz="2400" dirty="0" smtClean="0">
                <a:solidFill>
                  <a:srgbClr val="CC3300"/>
                </a:solidFill>
                <a:latin typeface="+mn-lt"/>
              </a:rPr>
              <a:t>Transformation d’une abstraction appropriée (théorie, principe, idée, méthode) à une nouvelle situation</a:t>
            </a:r>
          </a:p>
          <a:p>
            <a:pPr eaLnBrk="1" hangingPunct="1">
              <a:defRPr/>
            </a:pPr>
            <a:r>
              <a:rPr lang="fr-FR" altLang="fr-FR" sz="2400" dirty="0" smtClean="0">
                <a:solidFill>
                  <a:srgbClr val="CC3300"/>
                </a:solidFill>
                <a:latin typeface="+mn-lt"/>
              </a:rPr>
              <a:t>et de structures : </a:t>
            </a:r>
            <a:r>
              <a:rPr lang="fr-FR" altLang="fr-FR" sz="2400" b="1" dirty="0" smtClean="0">
                <a:solidFill>
                  <a:srgbClr val="CC3300"/>
                </a:solidFill>
                <a:latin typeface="+mn-lt"/>
              </a:rPr>
              <a:t>appliquer</a:t>
            </a:r>
          </a:p>
        </p:txBody>
      </p:sp>
      <p:sp>
        <p:nvSpPr>
          <p:cNvPr id="7176" name="Text Box 22"/>
          <p:cNvSpPr txBox="1">
            <a:spLocks noChangeArrowheads="1"/>
          </p:cNvSpPr>
          <p:nvPr/>
        </p:nvSpPr>
        <p:spPr bwMode="auto">
          <a:xfrm>
            <a:off x="250825" y="314325"/>
            <a:ext cx="2357438" cy="6002338"/>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mn-lt"/>
              </a:rPr>
              <a:t>Actions</a:t>
            </a:r>
            <a:r>
              <a:rPr lang="fr-FR" altLang="fr-FR" sz="2400" dirty="0" smtClean="0">
                <a:solidFill>
                  <a:srgbClr val="006600"/>
                </a:solidFill>
                <a:latin typeface="+mn-lt"/>
              </a:rPr>
              <a:t> </a:t>
            </a:r>
          </a:p>
          <a:p>
            <a:pPr eaLnBrk="1" hangingPunct="1">
              <a:defRPr/>
            </a:pPr>
            <a:r>
              <a:rPr lang="fr-FR" altLang="fr-FR" sz="2400" dirty="0" smtClean="0">
                <a:solidFill>
                  <a:srgbClr val="006600"/>
                </a:solidFill>
                <a:latin typeface="+mn-lt"/>
              </a:rPr>
              <a:t>Appliquer</a:t>
            </a:r>
          </a:p>
          <a:p>
            <a:pPr eaLnBrk="1" hangingPunct="1">
              <a:defRPr/>
            </a:pPr>
            <a:r>
              <a:rPr lang="fr-FR" altLang="fr-FR" sz="2400" dirty="0" smtClean="0">
                <a:solidFill>
                  <a:srgbClr val="006600"/>
                </a:solidFill>
                <a:latin typeface="+mn-lt"/>
              </a:rPr>
              <a:t>Assembler</a:t>
            </a:r>
          </a:p>
          <a:p>
            <a:pPr eaLnBrk="1" hangingPunct="1">
              <a:defRPr/>
            </a:pPr>
            <a:r>
              <a:rPr lang="fr-FR" altLang="fr-FR" sz="2400" dirty="0" smtClean="0">
                <a:solidFill>
                  <a:srgbClr val="006600"/>
                </a:solidFill>
                <a:latin typeface="+mn-lt"/>
              </a:rPr>
              <a:t>Classer</a:t>
            </a:r>
          </a:p>
          <a:p>
            <a:pPr eaLnBrk="1" hangingPunct="1">
              <a:defRPr/>
            </a:pPr>
            <a:r>
              <a:rPr lang="fr-FR" altLang="fr-FR" sz="2400" dirty="0" smtClean="0">
                <a:solidFill>
                  <a:srgbClr val="006600"/>
                </a:solidFill>
                <a:latin typeface="+mn-lt"/>
              </a:rPr>
              <a:t>Contrôler</a:t>
            </a:r>
          </a:p>
          <a:p>
            <a:pPr eaLnBrk="1" hangingPunct="1">
              <a:defRPr/>
            </a:pPr>
            <a:r>
              <a:rPr lang="fr-FR" altLang="fr-FR" sz="2400" dirty="0" smtClean="0">
                <a:solidFill>
                  <a:srgbClr val="006600"/>
                </a:solidFill>
                <a:latin typeface="+mn-lt"/>
              </a:rPr>
              <a:t>Employer</a:t>
            </a:r>
          </a:p>
          <a:p>
            <a:pPr eaLnBrk="1" hangingPunct="1">
              <a:defRPr/>
            </a:pPr>
            <a:r>
              <a:rPr lang="fr-FR" altLang="fr-FR" sz="2400" dirty="0" smtClean="0">
                <a:solidFill>
                  <a:srgbClr val="006600"/>
                </a:solidFill>
                <a:latin typeface="+mn-lt"/>
              </a:rPr>
              <a:t>Etablir</a:t>
            </a:r>
          </a:p>
          <a:p>
            <a:pPr eaLnBrk="1" hangingPunct="1">
              <a:defRPr/>
            </a:pPr>
            <a:r>
              <a:rPr lang="fr-FR" altLang="fr-FR" sz="2400" dirty="0" smtClean="0">
                <a:solidFill>
                  <a:srgbClr val="006600"/>
                </a:solidFill>
                <a:latin typeface="+mn-lt"/>
              </a:rPr>
              <a:t>Gérer</a:t>
            </a:r>
          </a:p>
          <a:p>
            <a:pPr eaLnBrk="1" hangingPunct="1">
              <a:defRPr/>
            </a:pPr>
            <a:r>
              <a:rPr lang="fr-FR" altLang="fr-FR" sz="2400" dirty="0" smtClean="0">
                <a:solidFill>
                  <a:srgbClr val="006600"/>
                </a:solidFill>
                <a:latin typeface="+mn-lt"/>
              </a:rPr>
              <a:t>Instruire</a:t>
            </a:r>
          </a:p>
          <a:p>
            <a:pPr eaLnBrk="1" hangingPunct="1">
              <a:defRPr/>
            </a:pPr>
            <a:r>
              <a:rPr lang="fr-FR" altLang="fr-FR" sz="2400" dirty="0" smtClean="0">
                <a:solidFill>
                  <a:srgbClr val="006600"/>
                </a:solidFill>
                <a:latin typeface="+mn-lt"/>
              </a:rPr>
              <a:t>Mettre en pratique</a:t>
            </a:r>
          </a:p>
          <a:p>
            <a:pPr eaLnBrk="1" hangingPunct="1">
              <a:defRPr/>
            </a:pPr>
            <a:r>
              <a:rPr lang="fr-FR" altLang="fr-FR" sz="2400" dirty="0" smtClean="0">
                <a:solidFill>
                  <a:srgbClr val="006600"/>
                </a:solidFill>
                <a:latin typeface="+mn-lt"/>
              </a:rPr>
              <a:t>Opérer</a:t>
            </a:r>
          </a:p>
          <a:p>
            <a:pPr eaLnBrk="1" hangingPunct="1">
              <a:defRPr/>
            </a:pPr>
            <a:r>
              <a:rPr lang="fr-FR" altLang="fr-FR" sz="2400" dirty="0" smtClean="0">
                <a:solidFill>
                  <a:srgbClr val="006600"/>
                </a:solidFill>
                <a:latin typeface="+mn-lt"/>
              </a:rPr>
              <a:t>Produire</a:t>
            </a:r>
          </a:p>
          <a:p>
            <a:pPr eaLnBrk="1" hangingPunct="1">
              <a:defRPr/>
            </a:pPr>
            <a:r>
              <a:rPr lang="fr-FR" altLang="fr-FR" sz="2400" dirty="0" smtClean="0">
                <a:solidFill>
                  <a:srgbClr val="006600"/>
                </a:solidFill>
                <a:latin typeface="+mn-lt"/>
              </a:rPr>
              <a:t>Résoudre </a:t>
            </a:r>
          </a:p>
          <a:p>
            <a:pPr eaLnBrk="1" hangingPunct="1">
              <a:defRPr/>
            </a:pPr>
            <a:r>
              <a:rPr lang="fr-FR" altLang="fr-FR" sz="2400" dirty="0" smtClean="0">
                <a:solidFill>
                  <a:srgbClr val="006600"/>
                </a:solidFill>
                <a:latin typeface="+mn-lt"/>
              </a:rPr>
              <a:t>Traiter</a:t>
            </a:r>
          </a:p>
          <a:p>
            <a:pPr eaLnBrk="1" hangingPunct="1">
              <a:defRPr/>
            </a:pPr>
            <a:r>
              <a:rPr lang="fr-FR" altLang="fr-FR" sz="2400" dirty="0" smtClean="0">
                <a:solidFill>
                  <a:srgbClr val="006600"/>
                </a:solidFill>
                <a:latin typeface="+mn-lt"/>
              </a:rPr>
              <a:t>Utiliser</a:t>
            </a:r>
          </a:p>
          <a:p>
            <a:pPr eaLnBrk="1" hangingPunct="1">
              <a:defRPr/>
            </a:pPr>
            <a:r>
              <a:rPr lang="fr-FR" altLang="fr-FR" sz="2400" dirty="0" smtClean="0">
                <a:solidFill>
                  <a:srgbClr val="006600"/>
                </a:solidFill>
                <a:latin typeface="+mn-lt"/>
              </a:rPr>
              <a:t>…</a:t>
            </a:r>
          </a:p>
        </p:txBody>
      </p:sp>
      <p:sp>
        <p:nvSpPr>
          <p:cNvPr id="7180" name="Line 26"/>
          <p:cNvSpPr>
            <a:spLocks noChangeShapeType="1"/>
          </p:cNvSpPr>
          <p:nvPr/>
        </p:nvSpPr>
        <p:spPr bwMode="auto">
          <a:xfrm flipV="1">
            <a:off x="4932363" y="2781300"/>
            <a:ext cx="0"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sp>
        <p:nvSpPr>
          <p:cNvPr id="7181" name="Line 27"/>
          <p:cNvSpPr>
            <a:spLocks noChangeShapeType="1"/>
          </p:cNvSpPr>
          <p:nvPr/>
        </p:nvSpPr>
        <p:spPr bwMode="auto">
          <a:xfrm>
            <a:off x="4932363" y="3716338"/>
            <a:ext cx="0" cy="4333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sp>
        <p:nvSpPr>
          <p:cNvPr id="7182" name="Line 28"/>
          <p:cNvSpPr>
            <a:spLocks noChangeShapeType="1"/>
          </p:cNvSpPr>
          <p:nvPr/>
        </p:nvSpPr>
        <p:spPr bwMode="auto">
          <a:xfrm flipH="1">
            <a:off x="2627313" y="3500438"/>
            <a:ext cx="79216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mn-lt"/>
            </a:endParaRPr>
          </a:p>
        </p:txBody>
      </p:sp>
      <p:grpSp>
        <p:nvGrpSpPr>
          <p:cNvPr id="3" name="Groupe 2"/>
          <p:cNvGrpSpPr/>
          <p:nvPr/>
        </p:nvGrpSpPr>
        <p:grpSpPr>
          <a:xfrm>
            <a:off x="2830269" y="4221088"/>
            <a:ext cx="6134219" cy="2088232"/>
            <a:chOff x="2830269" y="4221088"/>
            <a:chExt cx="6134219" cy="2088232"/>
          </a:xfrm>
        </p:grpSpPr>
        <p:sp>
          <p:nvSpPr>
            <p:cNvPr id="7177" name="Text Box 23"/>
            <p:cNvSpPr txBox="1">
              <a:spLocks noChangeArrowheads="1"/>
            </p:cNvSpPr>
            <p:nvPr/>
          </p:nvSpPr>
          <p:spPr bwMode="auto">
            <a:xfrm>
              <a:off x="2830269" y="4365104"/>
              <a:ext cx="5948362" cy="15700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mn-lt"/>
                </a:rPr>
                <a:t>Processus</a:t>
              </a:r>
              <a:r>
                <a:rPr lang="fr-FR" altLang="fr-FR" sz="2400" dirty="0" smtClean="0">
                  <a:solidFill>
                    <a:srgbClr val="000099"/>
                  </a:solidFill>
                  <a:latin typeface="+mn-lt"/>
                </a:rPr>
                <a:t> </a:t>
              </a:r>
            </a:p>
            <a:p>
              <a:pPr eaLnBrk="1" hangingPunct="1">
                <a:defRPr/>
              </a:pPr>
              <a:r>
                <a:rPr lang="fr-FR" altLang="fr-FR" sz="2400" dirty="0" smtClean="0">
                  <a:solidFill>
                    <a:srgbClr val="000099"/>
                  </a:solidFill>
                  <a:latin typeface="+mn-lt"/>
                </a:rPr>
                <a:t>Utiliser les connaissances antérieurement acquises (faits, idées, théories, principes) dans de nouvelles situations pour tenter de résoudre des problèmes</a:t>
              </a:r>
            </a:p>
          </p:txBody>
        </p:sp>
        <p:sp>
          <p:nvSpPr>
            <p:cNvPr id="2" name="Rectangle 1"/>
            <p:cNvSpPr/>
            <p:nvPr/>
          </p:nvSpPr>
          <p:spPr>
            <a:xfrm>
              <a:off x="2830269" y="4221088"/>
              <a:ext cx="6134219"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237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81" grpId="0" animBg="1"/>
      <p:bldP spid="71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F8A11F46-6F1E-45B2-8226-EB049C659A5C}" type="slidenum">
              <a:rPr lang="fr-FR" altLang="fr-FR" sz="1400" b="0" smtClean="0">
                <a:solidFill>
                  <a:srgbClr val="336600"/>
                </a:solidFill>
                <a:latin typeface="Times New Roman" pitchFamily="18" charset="0"/>
              </a:rPr>
              <a:pPr algn="l" eaLnBrk="1" hangingPunct="1">
                <a:spcBef>
                  <a:spcPct val="0"/>
                </a:spcBef>
                <a:buFontTx/>
                <a:buNone/>
              </a:pPr>
              <a:t>47</a:t>
            </a:fld>
            <a:endParaRPr lang="fr-FR" altLang="fr-FR" sz="1400" b="0" smtClean="0">
              <a:solidFill>
                <a:srgbClr val="336600"/>
              </a:solidFill>
              <a:latin typeface="Times New Roman" pitchFamily="18" charset="0"/>
            </a:endParaRPr>
          </a:p>
        </p:txBody>
      </p:sp>
      <p:sp>
        <p:nvSpPr>
          <p:cNvPr id="7172" name="Rectangle 2"/>
          <p:cNvSpPr>
            <a:spLocks noGrp="1" noChangeArrowheads="1"/>
          </p:cNvSpPr>
          <p:nvPr>
            <p:ph type="title"/>
          </p:nvPr>
        </p:nvSpPr>
        <p:spPr>
          <a:xfrm>
            <a:off x="395288" y="476250"/>
            <a:ext cx="8137152" cy="864518"/>
          </a:xfrm>
          <a:solidFill>
            <a:schemeClr val="accent5">
              <a:lumMod val="40000"/>
              <a:lumOff val="60000"/>
            </a:schemeClr>
          </a:solidFill>
          <a:ln>
            <a:solidFill>
              <a:schemeClr val="tx2"/>
            </a:solidFill>
            <a:miter lim="800000"/>
            <a:headEnd/>
            <a:tailEnd/>
          </a:ln>
        </p:spPr>
        <p:txBody>
          <a:bodyPr/>
          <a:lstStyle/>
          <a:p>
            <a:pPr>
              <a:defRPr/>
            </a:pPr>
            <a:r>
              <a:rPr lang="fr-BE" altLang="fr-FR" dirty="0" smtClean="0">
                <a:latin typeface="Arial Narrow" panose="020B0606020202030204" pitchFamily="34" charset="0"/>
              </a:rPr>
              <a:t>Objectifs d’application</a:t>
            </a:r>
            <a:endParaRPr lang="fr-FR" altLang="fr-FR" dirty="0" smtClean="0">
              <a:latin typeface="Arial Narrow" panose="020B0606020202030204" pitchFamily="34" charset="0"/>
            </a:endParaRPr>
          </a:p>
        </p:txBody>
      </p:sp>
      <p:sp>
        <p:nvSpPr>
          <p:cNvPr id="22533" name="Rectangle 3"/>
          <p:cNvSpPr>
            <a:spLocks noGrp="1" noChangeArrowheads="1"/>
          </p:cNvSpPr>
          <p:nvPr>
            <p:ph type="body" idx="1"/>
          </p:nvPr>
        </p:nvSpPr>
        <p:spPr>
          <a:xfrm>
            <a:off x="250825" y="1844675"/>
            <a:ext cx="8424863" cy="1511300"/>
          </a:xfrm>
        </p:spPr>
        <p:txBody>
          <a:bodyPr/>
          <a:lstStyle/>
          <a:p>
            <a:r>
              <a:rPr lang="fr-FR" altLang="fr-FR" sz="2400" dirty="0" smtClean="0">
                <a:solidFill>
                  <a:srgbClr val="002060"/>
                </a:solidFill>
                <a:latin typeface="Arial Narrow" panose="020B0606020202030204" pitchFamily="34" charset="0"/>
              </a:rPr>
              <a:t>Quantifier la prévalence des endométrites cliniques dans un troupeau. </a:t>
            </a:r>
          </a:p>
          <a:p>
            <a:r>
              <a:rPr lang="fr-FR" altLang="fr-FR" sz="2400" dirty="0" smtClean="0">
                <a:solidFill>
                  <a:srgbClr val="002060"/>
                </a:solidFill>
                <a:latin typeface="Arial Narrow" panose="020B0606020202030204" pitchFamily="34" charset="0"/>
              </a:rPr>
              <a:t>Mettre en pratique le traitement approprié d'une endométrite en tenant compte de l'examen clinique et de l'anamnèse</a:t>
            </a:r>
          </a:p>
          <a:p>
            <a:endParaRPr lang="fr-FR" altLang="fr-FR" sz="2400" dirty="0" smtClean="0">
              <a:solidFill>
                <a:srgbClr val="002060"/>
              </a:solidFill>
              <a:latin typeface="Arial Narrow" panose="020B0606020202030204" pitchFamily="34" charset="0"/>
            </a:endParaRPr>
          </a:p>
        </p:txBody>
      </p:sp>
    </p:spTree>
    <p:extLst>
      <p:ext uri="{BB962C8B-B14F-4D97-AF65-F5344CB8AC3E}">
        <p14:creationId xmlns:p14="http://schemas.microsoft.com/office/powerpoint/2010/main" val="11005448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35919124-DD0A-4BE3-BD3D-942E69F4A12B}" type="slidenum">
              <a:rPr lang="fr-FR" altLang="fr-FR"/>
              <a:pPr>
                <a:defRPr/>
              </a:pPr>
              <a:t>48</a:t>
            </a:fld>
            <a:endParaRPr lang="fr-FR" altLang="fr-FR"/>
          </a:p>
        </p:txBody>
      </p:sp>
      <p:sp>
        <p:nvSpPr>
          <p:cNvPr id="473093" name="Rectangle 5"/>
          <p:cNvSpPr>
            <a:spLocks noChangeArrowheads="1"/>
          </p:cNvSpPr>
          <p:nvPr/>
        </p:nvSpPr>
        <p:spPr bwMode="auto">
          <a:xfrm>
            <a:off x="3708400" y="3500438"/>
            <a:ext cx="2879725"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chemeClr val="bg1"/>
                </a:solidFill>
                <a:latin typeface="Arial Narrow" panose="020B0606020202030204" pitchFamily="34" charset="0"/>
              </a:rPr>
              <a:t>Analyse</a:t>
            </a:r>
          </a:p>
        </p:txBody>
      </p:sp>
      <p:sp>
        <p:nvSpPr>
          <p:cNvPr id="8198" name="Text Box 17"/>
          <p:cNvSpPr txBox="1">
            <a:spLocks noChangeArrowheads="1"/>
          </p:cNvSpPr>
          <p:nvPr/>
        </p:nvSpPr>
        <p:spPr bwMode="auto">
          <a:xfrm>
            <a:off x="2222500" y="333375"/>
            <a:ext cx="6624638" cy="267652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Traduit la capacité de reconnaître les sous-entendus, les problèmes, de distinguer des faits et des hypothèses, de discriminer les conclusions des arguments, de reconnaître les hypothèses et les faits essentiels, de faire la différence entre les relations de cause à effet et d’autres relations</a:t>
            </a:r>
          </a:p>
        </p:txBody>
      </p:sp>
      <p:sp>
        <p:nvSpPr>
          <p:cNvPr id="8200" name="Text Box 21"/>
          <p:cNvSpPr txBox="1">
            <a:spLocks noChangeArrowheads="1"/>
          </p:cNvSpPr>
          <p:nvPr/>
        </p:nvSpPr>
        <p:spPr bwMode="auto">
          <a:xfrm>
            <a:off x="288925" y="684213"/>
            <a:ext cx="1512888" cy="5632450"/>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400" u="sng">
                <a:solidFill>
                  <a:srgbClr val="006600"/>
                </a:solidFill>
              </a:rPr>
              <a:t>Actions</a:t>
            </a:r>
          </a:p>
          <a:p>
            <a:pPr eaLnBrk="1" hangingPunct="1">
              <a:spcBef>
                <a:spcPct val="0"/>
              </a:spcBef>
              <a:buFontTx/>
              <a:buNone/>
            </a:pPr>
            <a:r>
              <a:rPr lang="fr-FR" altLang="fr-FR" sz="2400">
                <a:solidFill>
                  <a:srgbClr val="006600"/>
                </a:solidFill>
              </a:rPr>
              <a:t>Analyser</a:t>
            </a:r>
          </a:p>
          <a:p>
            <a:pPr eaLnBrk="1" hangingPunct="1">
              <a:spcBef>
                <a:spcPct val="0"/>
              </a:spcBef>
              <a:buFontTx/>
              <a:buNone/>
            </a:pPr>
            <a:r>
              <a:rPr lang="fr-FR" altLang="fr-FR" sz="2400">
                <a:solidFill>
                  <a:srgbClr val="006600"/>
                </a:solidFill>
              </a:rPr>
              <a:t>Choisir</a:t>
            </a:r>
          </a:p>
          <a:p>
            <a:pPr eaLnBrk="1" hangingPunct="1">
              <a:spcBef>
                <a:spcPct val="0"/>
              </a:spcBef>
              <a:buFontTx/>
              <a:buNone/>
            </a:pPr>
            <a:r>
              <a:rPr lang="fr-FR" altLang="fr-FR" sz="2400">
                <a:solidFill>
                  <a:srgbClr val="006600"/>
                </a:solidFill>
              </a:rPr>
              <a:t>Comparer</a:t>
            </a:r>
          </a:p>
          <a:p>
            <a:pPr eaLnBrk="1" hangingPunct="1">
              <a:spcBef>
                <a:spcPct val="0"/>
              </a:spcBef>
              <a:buFontTx/>
              <a:buNone/>
            </a:pPr>
            <a:r>
              <a:rPr lang="fr-FR" altLang="fr-FR" sz="2400">
                <a:solidFill>
                  <a:srgbClr val="006600"/>
                </a:solidFill>
              </a:rPr>
              <a:t>Corréler</a:t>
            </a:r>
          </a:p>
          <a:p>
            <a:pPr eaLnBrk="1" hangingPunct="1">
              <a:spcBef>
                <a:spcPct val="0"/>
              </a:spcBef>
              <a:buFontTx/>
              <a:buNone/>
            </a:pPr>
            <a:r>
              <a:rPr lang="fr-FR" altLang="fr-FR" sz="2400">
                <a:solidFill>
                  <a:srgbClr val="006600"/>
                </a:solidFill>
              </a:rPr>
              <a:t>Critiquer</a:t>
            </a:r>
          </a:p>
          <a:p>
            <a:pPr eaLnBrk="1" hangingPunct="1">
              <a:spcBef>
                <a:spcPct val="0"/>
              </a:spcBef>
              <a:buFontTx/>
              <a:buNone/>
            </a:pPr>
            <a:r>
              <a:rPr lang="fr-FR" altLang="fr-FR" sz="2400">
                <a:solidFill>
                  <a:srgbClr val="006600"/>
                </a:solidFill>
              </a:rPr>
              <a:t>Différencier</a:t>
            </a:r>
          </a:p>
          <a:p>
            <a:pPr eaLnBrk="1" hangingPunct="1">
              <a:spcBef>
                <a:spcPct val="0"/>
              </a:spcBef>
              <a:buFontTx/>
              <a:buNone/>
            </a:pPr>
            <a:r>
              <a:rPr lang="fr-FR" altLang="fr-FR" sz="2400">
                <a:solidFill>
                  <a:srgbClr val="006600"/>
                </a:solidFill>
              </a:rPr>
              <a:t>Distinguer</a:t>
            </a:r>
          </a:p>
          <a:p>
            <a:pPr eaLnBrk="1" hangingPunct="1">
              <a:spcBef>
                <a:spcPct val="0"/>
              </a:spcBef>
              <a:buFontTx/>
              <a:buNone/>
            </a:pPr>
            <a:r>
              <a:rPr lang="fr-FR" altLang="fr-FR" sz="2400">
                <a:solidFill>
                  <a:srgbClr val="006600"/>
                </a:solidFill>
              </a:rPr>
              <a:t>Examiner</a:t>
            </a:r>
          </a:p>
          <a:p>
            <a:pPr eaLnBrk="1" hangingPunct="1">
              <a:spcBef>
                <a:spcPct val="0"/>
              </a:spcBef>
              <a:buFontTx/>
              <a:buNone/>
            </a:pPr>
            <a:r>
              <a:rPr lang="fr-FR" altLang="fr-FR" sz="2400">
                <a:solidFill>
                  <a:srgbClr val="006600"/>
                </a:solidFill>
              </a:rPr>
              <a:t>Faire ressortir</a:t>
            </a:r>
          </a:p>
          <a:p>
            <a:pPr eaLnBrk="1" hangingPunct="1">
              <a:spcBef>
                <a:spcPct val="0"/>
              </a:spcBef>
              <a:buFontTx/>
              <a:buNone/>
            </a:pPr>
            <a:r>
              <a:rPr lang="fr-FR" altLang="fr-FR" sz="2400">
                <a:solidFill>
                  <a:srgbClr val="006600"/>
                </a:solidFill>
              </a:rPr>
              <a:t>Illustrer</a:t>
            </a:r>
          </a:p>
          <a:p>
            <a:pPr eaLnBrk="1" hangingPunct="1">
              <a:spcBef>
                <a:spcPct val="0"/>
              </a:spcBef>
              <a:buFontTx/>
              <a:buNone/>
            </a:pPr>
            <a:r>
              <a:rPr lang="fr-FR" altLang="fr-FR" sz="2400">
                <a:solidFill>
                  <a:srgbClr val="006600"/>
                </a:solidFill>
              </a:rPr>
              <a:t>Organiser</a:t>
            </a:r>
          </a:p>
          <a:p>
            <a:pPr eaLnBrk="1" hangingPunct="1">
              <a:spcBef>
                <a:spcPct val="0"/>
              </a:spcBef>
              <a:buFontTx/>
              <a:buNone/>
            </a:pPr>
            <a:r>
              <a:rPr lang="fr-FR" altLang="fr-FR" sz="2400">
                <a:solidFill>
                  <a:srgbClr val="006600"/>
                </a:solidFill>
              </a:rPr>
              <a:t>Subdiviser</a:t>
            </a:r>
          </a:p>
          <a:p>
            <a:pPr eaLnBrk="1" hangingPunct="1">
              <a:spcBef>
                <a:spcPct val="0"/>
              </a:spcBef>
              <a:buFontTx/>
              <a:buNone/>
            </a:pPr>
            <a:r>
              <a:rPr lang="fr-FR" altLang="fr-FR" sz="2400">
                <a:solidFill>
                  <a:srgbClr val="006600"/>
                </a:solidFill>
              </a:rPr>
              <a:t>…</a:t>
            </a:r>
          </a:p>
        </p:txBody>
      </p:sp>
      <p:sp>
        <p:nvSpPr>
          <p:cNvPr id="8201" name="Text Box 22"/>
          <p:cNvSpPr txBox="1">
            <a:spLocks noChangeArrowheads="1"/>
          </p:cNvSpPr>
          <p:nvPr/>
        </p:nvSpPr>
        <p:spPr bwMode="auto">
          <a:xfrm>
            <a:off x="2268538" y="4437063"/>
            <a:ext cx="6624637" cy="1938337"/>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Morceler de l’information selon ses parties, les examiner en tentant de les comprendre en isolant les causes, en faisant des inférences et des liens pour pouvoir généraliser.</a:t>
            </a:r>
          </a:p>
        </p:txBody>
      </p:sp>
      <p:sp>
        <p:nvSpPr>
          <p:cNvPr id="8205" name="Line 26"/>
          <p:cNvSpPr>
            <a:spLocks noChangeShapeType="1"/>
          </p:cNvSpPr>
          <p:nvPr/>
        </p:nvSpPr>
        <p:spPr bwMode="auto">
          <a:xfrm>
            <a:off x="4932363" y="4005263"/>
            <a:ext cx="0" cy="3603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8206" name="Line 27"/>
          <p:cNvSpPr>
            <a:spLocks noChangeShapeType="1"/>
          </p:cNvSpPr>
          <p:nvPr/>
        </p:nvSpPr>
        <p:spPr bwMode="auto">
          <a:xfrm flipV="1">
            <a:off x="4932363" y="3141663"/>
            <a:ext cx="0" cy="358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8207" name="Line 28"/>
          <p:cNvSpPr>
            <a:spLocks noChangeShapeType="1"/>
          </p:cNvSpPr>
          <p:nvPr/>
        </p:nvSpPr>
        <p:spPr bwMode="auto">
          <a:xfrm flipH="1">
            <a:off x="1908175" y="3716338"/>
            <a:ext cx="18002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5279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P spid="8201" grpId="0" animBg="1"/>
      <p:bldP spid="8205" grpId="0" animBg="1"/>
      <p:bldP spid="820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F7CBF935-B9D4-4EF2-B249-0B8E69297D35}" type="slidenum">
              <a:rPr lang="fr-FR" altLang="fr-FR"/>
              <a:pPr>
                <a:defRPr/>
              </a:pPr>
              <a:t>49</a:t>
            </a:fld>
            <a:endParaRPr lang="fr-FR" altLang="fr-FR"/>
          </a:p>
        </p:txBody>
      </p:sp>
      <p:sp>
        <p:nvSpPr>
          <p:cNvPr id="476164" name="Rectangle 4"/>
          <p:cNvSpPr>
            <a:spLocks noChangeArrowheads="1"/>
          </p:cNvSpPr>
          <p:nvPr/>
        </p:nvSpPr>
        <p:spPr bwMode="auto">
          <a:xfrm>
            <a:off x="3563938" y="3357563"/>
            <a:ext cx="215900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rgbClr val="000000"/>
                </a:solidFill>
                <a:latin typeface="Arial Narrow" panose="020B0606020202030204" pitchFamily="34" charset="0"/>
              </a:rPr>
              <a:t>Synthèse</a:t>
            </a:r>
          </a:p>
        </p:txBody>
      </p:sp>
      <p:sp>
        <p:nvSpPr>
          <p:cNvPr id="9222" name="Text Box 7"/>
          <p:cNvSpPr txBox="1">
            <a:spLocks noChangeArrowheads="1"/>
          </p:cNvSpPr>
          <p:nvPr/>
        </p:nvSpPr>
        <p:spPr bwMode="auto">
          <a:xfrm>
            <a:off x="2590800" y="355600"/>
            <a:ext cx="5688013" cy="230822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Met en jeu la </a:t>
            </a:r>
            <a:r>
              <a:rPr lang="fr-FR" altLang="fr-FR" sz="2400" b="1" dirty="0" smtClean="0">
                <a:solidFill>
                  <a:srgbClr val="CC3300"/>
                </a:solidFill>
                <a:latin typeface="Arial Narrow" panose="020B0606020202030204" pitchFamily="34" charset="0"/>
              </a:rPr>
              <a:t>production</a:t>
            </a:r>
            <a:r>
              <a:rPr lang="fr-FR" altLang="fr-FR" sz="2400" dirty="0" smtClean="0">
                <a:solidFill>
                  <a:srgbClr val="CC3300"/>
                </a:solidFill>
                <a:latin typeface="Arial Narrow" panose="020B0606020202030204" pitchFamily="34" charset="0"/>
              </a:rPr>
              <a:t> d’une communication unique, la capacité de proposer des modalités de contrôle des hypothèses, de concevoir une expérience, de formuler et de modifier des hypothèses et de faire des généralisations.</a:t>
            </a:r>
          </a:p>
        </p:txBody>
      </p:sp>
      <p:sp>
        <p:nvSpPr>
          <p:cNvPr id="9224" name="Text Box 12"/>
          <p:cNvSpPr txBox="1">
            <a:spLocks noChangeArrowheads="1"/>
          </p:cNvSpPr>
          <p:nvPr/>
        </p:nvSpPr>
        <p:spPr bwMode="auto">
          <a:xfrm>
            <a:off x="2700338" y="4149725"/>
            <a:ext cx="5400675" cy="19383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Mettre en application un ensemble de connaissances et d’habiletés afin de créer un objet nouveau, cohérent et original.</a:t>
            </a:r>
          </a:p>
          <a:p>
            <a:pPr eaLnBrk="1" hangingPunct="1">
              <a:defRPr/>
            </a:pPr>
            <a:r>
              <a:rPr lang="fr-FR" altLang="fr-FR" sz="2400" dirty="0" smtClean="0">
                <a:solidFill>
                  <a:srgbClr val="CC3300"/>
                </a:solidFill>
                <a:latin typeface="Arial Narrow" panose="020B0606020202030204" pitchFamily="34" charset="0"/>
              </a:rPr>
              <a:t> </a:t>
            </a:r>
          </a:p>
        </p:txBody>
      </p:sp>
      <p:sp>
        <p:nvSpPr>
          <p:cNvPr id="9225" name="Text Box 13"/>
          <p:cNvSpPr txBox="1">
            <a:spLocks noChangeArrowheads="1"/>
          </p:cNvSpPr>
          <p:nvPr/>
        </p:nvSpPr>
        <p:spPr bwMode="auto">
          <a:xfrm>
            <a:off x="306388" y="579438"/>
            <a:ext cx="1528762" cy="5264150"/>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Adapter</a:t>
            </a:r>
          </a:p>
          <a:p>
            <a:pPr eaLnBrk="1" hangingPunct="1">
              <a:defRPr/>
            </a:pPr>
            <a:r>
              <a:rPr lang="fr-FR" altLang="fr-FR" sz="2400" dirty="0" smtClean="0">
                <a:solidFill>
                  <a:srgbClr val="006600"/>
                </a:solidFill>
                <a:latin typeface="Arial Narrow" panose="020B0606020202030204" pitchFamily="34" charset="0"/>
              </a:rPr>
              <a:t>Combiner</a:t>
            </a:r>
          </a:p>
          <a:p>
            <a:pPr eaLnBrk="1" hangingPunct="1">
              <a:defRPr/>
            </a:pPr>
            <a:r>
              <a:rPr lang="fr-FR" altLang="fr-FR" sz="2400" dirty="0" smtClean="0">
                <a:solidFill>
                  <a:srgbClr val="006600"/>
                </a:solidFill>
                <a:latin typeface="Arial Narrow" panose="020B0606020202030204" pitchFamily="34" charset="0"/>
              </a:rPr>
              <a:t>Concevoir</a:t>
            </a:r>
          </a:p>
          <a:p>
            <a:pPr eaLnBrk="1" hangingPunct="1">
              <a:defRPr/>
            </a:pPr>
            <a:r>
              <a:rPr lang="fr-FR" altLang="fr-FR" sz="2400" dirty="0" smtClean="0">
                <a:solidFill>
                  <a:srgbClr val="006600"/>
                </a:solidFill>
                <a:latin typeface="Arial Narrow" panose="020B0606020202030204" pitchFamily="34" charset="0"/>
              </a:rPr>
              <a:t>Créer</a:t>
            </a:r>
          </a:p>
          <a:p>
            <a:pPr eaLnBrk="1" hangingPunct="1">
              <a:defRPr/>
            </a:pPr>
            <a:r>
              <a:rPr lang="fr-FR" altLang="fr-FR" sz="2400" dirty="0" smtClean="0">
                <a:solidFill>
                  <a:srgbClr val="006600"/>
                </a:solidFill>
                <a:latin typeface="Arial Narrow" panose="020B0606020202030204" pitchFamily="34" charset="0"/>
              </a:rPr>
              <a:t>Discuter</a:t>
            </a:r>
          </a:p>
          <a:p>
            <a:pPr eaLnBrk="1" hangingPunct="1">
              <a:defRPr/>
            </a:pPr>
            <a:r>
              <a:rPr lang="fr-FR" altLang="fr-FR" sz="2400" dirty="0" smtClean="0">
                <a:solidFill>
                  <a:srgbClr val="006600"/>
                </a:solidFill>
                <a:latin typeface="Arial Narrow" panose="020B0606020202030204" pitchFamily="34" charset="0"/>
              </a:rPr>
              <a:t>Formuler</a:t>
            </a:r>
          </a:p>
          <a:p>
            <a:pPr eaLnBrk="1" hangingPunct="1">
              <a:defRPr/>
            </a:pPr>
            <a:r>
              <a:rPr lang="fr-FR" altLang="fr-FR" sz="2400" dirty="0" smtClean="0">
                <a:solidFill>
                  <a:srgbClr val="006600"/>
                </a:solidFill>
                <a:latin typeface="Arial Narrow" panose="020B0606020202030204" pitchFamily="34" charset="0"/>
              </a:rPr>
              <a:t>Intégrer</a:t>
            </a:r>
          </a:p>
          <a:p>
            <a:pPr eaLnBrk="1" hangingPunct="1">
              <a:defRPr/>
            </a:pPr>
            <a:r>
              <a:rPr lang="fr-FR" altLang="fr-FR" sz="2400" dirty="0" smtClean="0">
                <a:solidFill>
                  <a:srgbClr val="006600"/>
                </a:solidFill>
                <a:latin typeface="Arial Narrow" panose="020B0606020202030204" pitchFamily="34" charset="0"/>
              </a:rPr>
              <a:t>Modifier</a:t>
            </a:r>
          </a:p>
          <a:p>
            <a:pPr eaLnBrk="1" hangingPunct="1">
              <a:defRPr/>
            </a:pPr>
            <a:r>
              <a:rPr lang="fr-FR" altLang="fr-FR" sz="2400" dirty="0" smtClean="0">
                <a:solidFill>
                  <a:srgbClr val="006600"/>
                </a:solidFill>
                <a:latin typeface="Arial Narrow" panose="020B0606020202030204" pitchFamily="34" charset="0"/>
              </a:rPr>
              <a:t>Organiser</a:t>
            </a:r>
          </a:p>
          <a:p>
            <a:pPr eaLnBrk="1" hangingPunct="1">
              <a:defRPr/>
            </a:pPr>
            <a:r>
              <a:rPr lang="fr-FR" altLang="fr-FR" sz="2400" dirty="0" smtClean="0">
                <a:solidFill>
                  <a:srgbClr val="006600"/>
                </a:solidFill>
                <a:latin typeface="Arial Narrow" panose="020B0606020202030204" pitchFamily="34" charset="0"/>
              </a:rPr>
              <a:t>Planifier</a:t>
            </a:r>
          </a:p>
          <a:p>
            <a:pPr eaLnBrk="1" hangingPunct="1">
              <a:defRPr/>
            </a:pPr>
            <a:r>
              <a:rPr lang="fr-FR" altLang="fr-FR" sz="2400" dirty="0" smtClean="0">
                <a:solidFill>
                  <a:srgbClr val="006600"/>
                </a:solidFill>
                <a:latin typeface="Arial Narrow" panose="020B0606020202030204" pitchFamily="34" charset="0"/>
              </a:rPr>
              <a:t>Structurer</a:t>
            </a:r>
          </a:p>
          <a:p>
            <a:pPr eaLnBrk="1" hangingPunct="1">
              <a:defRPr/>
            </a:pPr>
            <a:r>
              <a:rPr lang="fr-FR" altLang="fr-FR" sz="2400" dirty="0" smtClean="0">
                <a:solidFill>
                  <a:srgbClr val="006600"/>
                </a:solidFill>
                <a:latin typeface="Arial Narrow" panose="020B0606020202030204" pitchFamily="34" charset="0"/>
              </a:rPr>
              <a:t>Synthétiser</a:t>
            </a:r>
          </a:p>
          <a:p>
            <a:pPr eaLnBrk="1" hangingPunct="1">
              <a:defRPr/>
            </a:pPr>
            <a:r>
              <a:rPr lang="fr-FR" altLang="fr-FR" sz="2400" dirty="0" smtClean="0">
                <a:solidFill>
                  <a:srgbClr val="006600"/>
                </a:solidFill>
                <a:latin typeface="Arial Narrow" panose="020B0606020202030204" pitchFamily="34" charset="0"/>
              </a:rPr>
              <a:t>…</a:t>
            </a:r>
          </a:p>
        </p:txBody>
      </p:sp>
      <p:sp>
        <p:nvSpPr>
          <p:cNvPr id="9228" name="Line 16"/>
          <p:cNvSpPr>
            <a:spLocks noChangeShapeType="1"/>
          </p:cNvSpPr>
          <p:nvPr/>
        </p:nvSpPr>
        <p:spPr bwMode="auto">
          <a:xfrm>
            <a:off x="4716463" y="3860800"/>
            <a:ext cx="0" cy="2889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9229" name="Line 17"/>
          <p:cNvSpPr>
            <a:spLocks noChangeShapeType="1"/>
          </p:cNvSpPr>
          <p:nvPr/>
        </p:nvSpPr>
        <p:spPr bwMode="auto">
          <a:xfrm flipV="1">
            <a:off x="4716463" y="2663825"/>
            <a:ext cx="0" cy="6937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9230" name="Line 18"/>
          <p:cNvSpPr>
            <a:spLocks noChangeShapeType="1"/>
          </p:cNvSpPr>
          <p:nvPr/>
        </p:nvSpPr>
        <p:spPr bwMode="auto">
          <a:xfrm flipH="1">
            <a:off x="1835150" y="3573463"/>
            <a:ext cx="172878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Tree>
    <p:extLst>
      <p:ext uri="{BB962C8B-B14F-4D97-AF65-F5344CB8AC3E}">
        <p14:creationId xmlns:p14="http://schemas.microsoft.com/office/powerpoint/2010/main" val="12511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animBg="1"/>
      <p:bldP spid="9228" grpId="0" animBg="1"/>
      <p:bldP spid="92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Activités d'enseignements\Notes de cours\Notes de cours pédagogie Blida\Contexte de mes pratiques triple concordance.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4482"/>
            <a:ext cx="6273248" cy="6787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4437112"/>
            <a:ext cx="6908675" cy="2420888"/>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1835696" y="2339300"/>
            <a:ext cx="5773790" cy="2097812"/>
          </a:xfrm>
          <a:prstGeom prst="rect">
            <a:avLst/>
          </a:prstGeom>
          <a:solidFill>
            <a:schemeClr val="accent6">
              <a:lumMod val="40000"/>
              <a:lumOff val="6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1903106" y="353188"/>
            <a:ext cx="5706380" cy="1975159"/>
          </a:xfrm>
          <a:prstGeom prst="rect">
            <a:avLst/>
          </a:prstGeom>
          <a:solidFill>
            <a:schemeClr val="accent3">
              <a:lumMod val="60000"/>
              <a:lumOff val="4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5360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lstStyle/>
          <a:p>
            <a:pPr>
              <a:defRPr/>
            </a:pPr>
            <a:fld id="{384977EB-2869-4A7E-BC1B-824C77126977}" type="slidenum">
              <a:rPr lang="fr-FR" altLang="fr-FR"/>
              <a:pPr>
                <a:defRPr/>
              </a:pPr>
              <a:t>50</a:t>
            </a:fld>
            <a:endParaRPr lang="fr-FR" altLang="fr-FR"/>
          </a:p>
        </p:txBody>
      </p:sp>
      <p:sp>
        <p:nvSpPr>
          <p:cNvPr id="477189" name="Rectangle 5"/>
          <p:cNvSpPr>
            <a:spLocks noChangeArrowheads="1"/>
          </p:cNvSpPr>
          <p:nvPr/>
        </p:nvSpPr>
        <p:spPr bwMode="auto">
          <a:xfrm>
            <a:off x="3995738" y="3500438"/>
            <a:ext cx="1441450" cy="504825"/>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b="1" smtClean="0">
                <a:solidFill>
                  <a:srgbClr val="000000"/>
                </a:solidFill>
                <a:latin typeface="Arial Narrow" panose="020B0606020202030204" pitchFamily="34" charset="0"/>
              </a:rPr>
              <a:t>Evaluation</a:t>
            </a:r>
          </a:p>
        </p:txBody>
      </p:sp>
      <p:sp>
        <p:nvSpPr>
          <p:cNvPr id="10246" name="Text Box 6"/>
          <p:cNvSpPr txBox="1">
            <a:spLocks noChangeArrowheads="1"/>
          </p:cNvSpPr>
          <p:nvPr/>
        </p:nvSpPr>
        <p:spPr bwMode="auto">
          <a:xfrm>
            <a:off x="2870200" y="134938"/>
            <a:ext cx="5878513" cy="267652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CC3300"/>
                </a:solidFill>
                <a:latin typeface="Arial Narrow" panose="020B0606020202030204" pitchFamily="34" charset="0"/>
              </a:rPr>
              <a:t>Définition</a:t>
            </a:r>
          </a:p>
          <a:p>
            <a:pPr eaLnBrk="1" hangingPunct="1">
              <a:defRPr/>
            </a:pPr>
            <a:r>
              <a:rPr lang="fr-FR" altLang="fr-FR" sz="2400" dirty="0" smtClean="0">
                <a:solidFill>
                  <a:srgbClr val="CC3300"/>
                </a:solidFill>
                <a:latin typeface="Arial Narrow" panose="020B0606020202030204" pitchFamily="34" charset="0"/>
              </a:rPr>
              <a:t>Expression de </a:t>
            </a:r>
            <a:r>
              <a:rPr lang="fr-FR" altLang="fr-FR" sz="2400" b="1" dirty="0" smtClean="0">
                <a:solidFill>
                  <a:srgbClr val="CC3300"/>
                </a:solidFill>
                <a:latin typeface="Arial Narrow" panose="020B0606020202030204" pitchFamily="34" charset="0"/>
              </a:rPr>
              <a:t>jugements</a:t>
            </a:r>
            <a:r>
              <a:rPr lang="fr-FR" altLang="fr-FR" sz="2400" dirty="0" smtClean="0">
                <a:solidFill>
                  <a:srgbClr val="CC3300"/>
                </a:solidFill>
                <a:latin typeface="Arial Narrow" panose="020B0606020202030204" pitchFamily="34" charset="0"/>
              </a:rPr>
              <a:t> de valeur sur des idées, des solutions et des méthodes en faisant appel à des critères et à des normes. Elle met en jeu la capacité d’appliquer des critères donnés à des jugements sur le travail accompli, de reconnaître les erreurs de logique.</a:t>
            </a:r>
          </a:p>
        </p:txBody>
      </p:sp>
      <p:sp>
        <p:nvSpPr>
          <p:cNvPr id="10248" name="Text Box 12"/>
          <p:cNvSpPr txBox="1">
            <a:spLocks noChangeArrowheads="1"/>
          </p:cNvSpPr>
          <p:nvPr/>
        </p:nvSpPr>
        <p:spPr bwMode="auto">
          <a:xfrm>
            <a:off x="2987675" y="4581525"/>
            <a:ext cx="5400675" cy="1570038"/>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0099"/>
                </a:solidFill>
                <a:latin typeface="Arial Narrow" panose="020B0606020202030204" pitchFamily="34" charset="0"/>
              </a:rPr>
              <a:t>Processus</a:t>
            </a:r>
          </a:p>
          <a:p>
            <a:pPr eaLnBrk="1" hangingPunct="1">
              <a:defRPr/>
            </a:pPr>
            <a:r>
              <a:rPr lang="fr-FR" altLang="fr-FR" sz="2400" dirty="0" smtClean="0">
                <a:solidFill>
                  <a:srgbClr val="000099"/>
                </a:solidFill>
                <a:latin typeface="Arial Narrow" panose="020B0606020202030204" pitchFamily="34" charset="0"/>
              </a:rPr>
              <a:t>Porter un jugement sur la valeur de quelque chose en se basant sur ses connaissances, méthodes et valeurs</a:t>
            </a:r>
          </a:p>
        </p:txBody>
      </p:sp>
      <p:sp>
        <p:nvSpPr>
          <p:cNvPr id="10251" name="Text Box 15"/>
          <p:cNvSpPr txBox="1">
            <a:spLocks noChangeArrowheads="1"/>
          </p:cNvSpPr>
          <p:nvPr/>
        </p:nvSpPr>
        <p:spPr bwMode="auto">
          <a:xfrm>
            <a:off x="107950" y="2349500"/>
            <a:ext cx="1655763" cy="3046413"/>
          </a:xfrm>
          <a:prstGeom prst="rect">
            <a:avLst/>
          </a:prstGeom>
          <a:noFill/>
          <a:ln w="9525">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FR" altLang="fr-FR" sz="2400" u="sng" dirty="0" smtClean="0">
                <a:solidFill>
                  <a:srgbClr val="006600"/>
                </a:solidFill>
                <a:latin typeface="Arial Narrow" panose="020B0606020202030204" pitchFamily="34" charset="0"/>
              </a:rPr>
              <a:t>Actions</a:t>
            </a:r>
          </a:p>
          <a:p>
            <a:pPr eaLnBrk="1" hangingPunct="1">
              <a:defRPr/>
            </a:pPr>
            <a:r>
              <a:rPr lang="fr-FR" altLang="fr-FR" sz="2400" dirty="0" smtClean="0">
                <a:solidFill>
                  <a:srgbClr val="006600"/>
                </a:solidFill>
                <a:latin typeface="Arial Narrow" panose="020B0606020202030204" pitchFamily="34" charset="0"/>
              </a:rPr>
              <a:t>Apprécier</a:t>
            </a:r>
          </a:p>
          <a:p>
            <a:pPr eaLnBrk="1" hangingPunct="1">
              <a:defRPr/>
            </a:pPr>
            <a:r>
              <a:rPr lang="fr-FR" altLang="fr-FR" sz="2400" dirty="0" smtClean="0">
                <a:solidFill>
                  <a:srgbClr val="006600"/>
                </a:solidFill>
                <a:latin typeface="Arial Narrow" panose="020B0606020202030204" pitchFamily="34" charset="0"/>
              </a:rPr>
              <a:t>Argumenter</a:t>
            </a:r>
          </a:p>
          <a:p>
            <a:pPr eaLnBrk="1" hangingPunct="1">
              <a:defRPr/>
            </a:pPr>
            <a:r>
              <a:rPr lang="fr-FR" altLang="fr-FR" sz="2400" dirty="0" smtClean="0">
                <a:solidFill>
                  <a:srgbClr val="006600"/>
                </a:solidFill>
                <a:latin typeface="Arial Narrow" panose="020B0606020202030204" pitchFamily="34" charset="0"/>
              </a:rPr>
              <a:t>Critiquer</a:t>
            </a:r>
          </a:p>
          <a:p>
            <a:pPr eaLnBrk="1" hangingPunct="1">
              <a:defRPr/>
            </a:pPr>
            <a:r>
              <a:rPr lang="fr-FR" altLang="fr-FR" sz="2400" dirty="0" smtClean="0">
                <a:solidFill>
                  <a:srgbClr val="006600"/>
                </a:solidFill>
                <a:latin typeface="Arial Narrow" panose="020B0606020202030204" pitchFamily="34" charset="0"/>
              </a:rPr>
              <a:t>Défendre</a:t>
            </a:r>
          </a:p>
          <a:p>
            <a:pPr eaLnBrk="1" hangingPunct="1">
              <a:defRPr/>
            </a:pPr>
            <a:r>
              <a:rPr lang="fr-FR" altLang="fr-FR" sz="2400" dirty="0" smtClean="0">
                <a:solidFill>
                  <a:srgbClr val="006600"/>
                </a:solidFill>
                <a:latin typeface="Arial Narrow" panose="020B0606020202030204" pitchFamily="34" charset="0"/>
              </a:rPr>
              <a:t>Estimer</a:t>
            </a:r>
          </a:p>
          <a:p>
            <a:pPr eaLnBrk="1" hangingPunct="1">
              <a:defRPr/>
            </a:pPr>
            <a:r>
              <a:rPr lang="fr-FR" altLang="fr-FR" sz="2400" dirty="0" smtClean="0">
                <a:solidFill>
                  <a:srgbClr val="006600"/>
                </a:solidFill>
                <a:latin typeface="Arial Narrow" panose="020B0606020202030204" pitchFamily="34" charset="0"/>
              </a:rPr>
              <a:t>Justifier </a:t>
            </a:r>
          </a:p>
          <a:p>
            <a:pPr eaLnBrk="1" hangingPunct="1">
              <a:defRPr/>
            </a:pPr>
            <a:r>
              <a:rPr lang="fr-FR" altLang="fr-FR" sz="2400" dirty="0" smtClean="0">
                <a:solidFill>
                  <a:srgbClr val="006600"/>
                </a:solidFill>
                <a:latin typeface="Arial Narrow" panose="020B0606020202030204" pitchFamily="34" charset="0"/>
              </a:rPr>
              <a:t>…</a:t>
            </a:r>
          </a:p>
        </p:txBody>
      </p:sp>
      <p:sp>
        <p:nvSpPr>
          <p:cNvPr id="10253" name="Line 17"/>
          <p:cNvSpPr>
            <a:spLocks noChangeShapeType="1"/>
          </p:cNvSpPr>
          <p:nvPr/>
        </p:nvSpPr>
        <p:spPr bwMode="auto">
          <a:xfrm flipV="1">
            <a:off x="4643438" y="2811463"/>
            <a:ext cx="0" cy="6889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0254" name="Line 18"/>
          <p:cNvSpPr>
            <a:spLocks noChangeShapeType="1"/>
          </p:cNvSpPr>
          <p:nvPr/>
        </p:nvSpPr>
        <p:spPr bwMode="auto">
          <a:xfrm>
            <a:off x="4643438" y="4005263"/>
            <a:ext cx="0" cy="57626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0255" name="Line 19"/>
          <p:cNvSpPr>
            <a:spLocks noChangeShapeType="1"/>
          </p:cNvSpPr>
          <p:nvPr/>
        </p:nvSpPr>
        <p:spPr bwMode="auto">
          <a:xfrm flipH="1">
            <a:off x="1692275" y="3789363"/>
            <a:ext cx="23034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BE" sz="2400">
              <a:latin typeface="Arial Narrow" panose="020B0606020202030204" pitchFamily="34" charset="0"/>
            </a:endParaRPr>
          </a:p>
        </p:txBody>
      </p:sp>
      <p:sp>
        <p:nvSpPr>
          <p:cNvPr id="17" name="Rectangle 5"/>
          <p:cNvSpPr>
            <a:spLocks noChangeArrowheads="1"/>
          </p:cNvSpPr>
          <p:nvPr/>
        </p:nvSpPr>
        <p:spPr bwMode="auto">
          <a:xfrm>
            <a:off x="6156325" y="3368675"/>
            <a:ext cx="1944688" cy="708025"/>
          </a:xfrm>
          <a:prstGeom prst="rect">
            <a:avLst/>
          </a:prstGeom>
          <a:solidFill>
            <a:srgbClr val="FFFFCC"/>
          </a:solidFill>
          <a:ln w="9525">
            <a:solidFill>
              <a:srgbClr val="000000"/>
            </a:solidFill>
            <a:miter lim="800000"/>
            <a:headEnd/>
            <a:tailEnd/>
          </a:ln>
          <a:effec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defRPr/>
            </a:pPr>
            <a:r>
              <a:rPr lang="fr-BE" altLang="fr-FR" sz="2400" dirty="0" smtClean="0">
                <a:solidFill>
                  <a:srgbClr val="000000"/>
                </a:solidFill>
                <a:latin typeface="Arial Narrow" panose="020B0606020202030204" pitchFamily="34" charset="0"/>
              </a:rPr>
              <a:t>Ex : les degrés </a:t>
            </a:r>
          </a:p>
          <a:p>
            <a:pPr algn="ctr" eaLnBrk="1" hangingPunct="1">
              <a:defRPr/>
            </a:pPr>
            <a:r>
              <a:rPr lang="fr-BE" altLang="fr-FR" sz="2400" dirty="0" smtClean="0">
                <a:solidFill>
                  <a:srgbClr val="000000"/>
                </a:solidFill>
                <a:latin typeface="Arial Narrow" panose="020B0606020202030204" pitchFamily="34" charset="0"/>
              </a:rPr>
              <a:t>de certitude</a:t>
            </a:r>
          </a:p>
        </p:txBody>
      </p:sp>
    </p:spTree>
    <p:extLst>
      <p:ext uri="{BB962C8B-B14F-4D97-AF65-F5344CB8AC3E}">
        <p14:creationId xmlns:p14="http://schemas.microsoft.com/office/powerpoint/2010/main" val="393650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P spid="10251" grpId="0" animBg="1"/>
      <p:bldP spid="10254" grpId="0" animBg="1"/>
      <p:bldP spid="10255"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4"/>
          <p:cNvSpPr>
            <a:spLocks noGrp="1"/>
          </p:cNvSpPr>
          <p:nvPr>
            <p:ph type="sldNum" sz="quarter" idx="12"/>
          </p:nvPr>
        </p:nvSpPr>
        <p:spPr/>
        <p:txBody>
          <a:bodyPr/>
          <a:lstStyle/>
          <a:p>
            <a:pPr>
              <a:defRPr/>
            </a:pPr>
            <a:fld id="{2D80CC56-56A3-45F1-B0AC-E87CDB287633}" type="slidenum">
              <a:rPr lang="fr-FR" altLang="fr-FR"/>
              <a:pPr>
                <a:defRPr/>
              </a:pPr>
              <a:t>51</a:t>
            </a:fld>
            <a:endParaRPr lang="fr-FR" altLang="fr-FR"/>
          </a:p>
        </p:txBody>
      </p:sp>
      <p:sp>
        <p:nvSpPr>
          <p:cNvPr id="26628" name="Text Box 4"/>
          <p:cNvSpPr txBox="1">
            <a:spLocks noChangeArrowheads="1"/>
          </p:cNvSpPr>
          <p:nvPr/>
        </p:nvSpPr>
        <p:spPr bwMode="auto">
          <a:xfrm>
            <a:off x="611188" y="1557338"/>
            <a:ext cx="1295400" cy="307975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Connaissances</a:t>
            </a:r>
          </a:p>
          <a:p>
            <a:pPr eaLnBrk="1" hangingPunct="1">
              <a:spcBef>
                <a:spcPct val="0"/>
              </a:spcBef>
              <a:buFontTx/>
              <a:buNone/>
            </a:pPr>
            <a:endParaRPr lang="fr-FR" altLang="fr-FR" sz="1400" u="sng">
              <a:solidFill>
                <a:srgbClr val="000000"/>
              </a:solidFill>
            </a:endParaRPr>
          </a:p>
          <a:p>
            <a:pPr eaLnBrk="1" hangingPunct="1">
              <a:spcBef>
                <a:spcPct val="0"/>
              </a:spcBef>
              <a:buFontTx/>
              <a:buNone/>
            </a:pPr>
            <a:r>
              <a:rPr lang="fr-FR" altLang="fr-FR" sz="1400" u="sng">
                <a:solidFill>
                  <a:srgbClr val="000000"/>
                </a:solidFill>
              </a:rPr>
              <a:t>Actions</a:t>
            </a:r>
          </a:p>
          <a:p>
            <a:pPr eaLnBrk="1" hangingPunct="1">
              <a:spcBef>
                <a:spcPct val="0"/>
              </a:spcBef>
              <a:buFontTx/>
              <a:buNone/>
            </a:pPr>
            <a:r>
              <a:rPr lang="fr-FR" altLang="fr-FR" sz="1400">
                <a:solidFill>
                  <a:srgbClr val="000000"/>
                </a:solidFill>
              </a:rPr>
              <a:t>Associer</a:t>
            </a:r>
          </a:p>
          <a:p>
            <a:pPr eaLnBrk="1" hangingPunct="1">
              <a:spcBef>
                <a:spcPct val="0"/>
              </a:spcBef>
              <a:buFontTx/>
              <a:buNone/>
            </a:pPr>
            <a:r>
              <a:rPr lang="fr-FR" altLang="fr-FR" sz="1400">
                <a:solidFill>
                  <a:srgbClr val="000000"/>
                </a:solidFill>
              </a:rPr>
              <a:t>Décrire</a:t>
            </a:r>
          </a:p>
          <a:p>
            <a:pPr eaLnBrk="1" hangingPunct="1">
              <a:spcBef>
                <a:spcPct val="0"/>
              </a:spcBef>
              <a:buFontTx/>
              <a:buNone/>
            </a:pPr>
            <a:r>
              <a:rPr lang="fr-FR" altLang="fr-FR" sz="1400">
                <a:solidFill>
                  <a:srgbClr val="000000"/>
                </a:solidFill>
              </a:rPr>
              <a:t>Définir </a:t>
            </a:r>
          </a:p>
          <a:p>
            <a:pPr eaLnBrk="1" hangingPunct="1">
              <a:spcBef>
                <a:spcPct val="0"/>
              </a:spcBef>
              <a:buFontTx/>
              <a:buNone/>
            </a:pPr>
            <a:r>
              <a:rPr lang="fr-FR" altLang="fr-FR" sz="1400">
                <a:solidFill>
                  <a:srgbClr val="000000"/>
                </a:solidFill>
              </a:rPr>
              <a:t>Enoncer</a:t>
            </a:r>
          </a:p>
          <a:p>
            <a:pPr eaLnBrk="1" hangingPunct="1">
              <a:spcBef>
                <a:spcPct val="0"/>
              </a:spcBef>
              <a:buFontTx/>
              <a:buNone/>
            </a:pPr>
            <a:r>
              <a:rPr lang="fr-FR" altLang="fr-FR" sz="1400">
                <a:solidFill>
                  <a:srgbClr val="000000"/>
                </a:solidFill>
              </a:rPr>
              <a:t>Enumérer</a:t>
            </a:r>
          </a:p>
          <a:p>
            <a:pPr eaLnBrk="1" hangingPunct="1">
              <a:spcBef>
                <a:spcPct val="0"/>
              </a:spcBef>
              <a:buFontTx/>
              <a:buNone/>
            </a:pPr>
            <a:r>
              <a:rPr lang="fr-FR" altLang="fr-FR" sz="1400">
                <a:solidFill>
                  <a:srgbClr val="000000"/>
                </a:solidFill>
              </a:rPr>
              <a:t>Identifier</a:t>
            </a:r>
          </a:p>
          <a:p>
            <a:pPr eaLnBrk="1" hangingPunct="1">
              <a:spcBef>
                <a:spcPct val="0"/>
              </a:spcBef>
              <a:buFontTx/>
              <a:buNone/>
            </a:pPr>
            <a:r>
              <a:rPr lang="fr-FR" altLang="fr-FR" sz="1400">
                <a:solidFill>
                  <a:srgbClr val="000000"/>
                </a:solidFill>
              </a:rPr>
              <a:t>Lister</a:t>
            </a:r>
          </a:p>
          <a:p>
            <a:pPr eaLnBrk="1" hangingPunct="1">
              <a:spcBef>
                <a:spcPct val="0"/>
              </a:spcBef>
              <a:buFontTx/>
              <a:buNone/>
            </a:pPr>
            <a:r>
              <a:rPr lang="fr-FR" altLang="fr-FR" sz="1400">
                <a:solidFill>
                  <a:srgbClr val="000000"/>
                </a:solidFill>
              </a:rPr>
              <a:t>Nommer</a:t>
            </a:r>
          </a:p>
          <a:p>
            <a:pPr eaLnBrk="1" hangingPunct="1">
              <a:spcBef>
                <a:spcPct val="0"/>
              </a:spcBef>
              <a:buFontTx/>
              <a:buNone/>
            </a:pPr>
            <a:r>
              <a:rPr lang="fr-FR" altLang="fr-FR" sz="1400">
                <a:solidFill>
                  <a:srgbClr val="000000"/>
                </a:solidFill>
              </a:rPr>
              <a:t>Ordonner</a:t>
            </a:r>
          </a:p>
          <a:p>
            <a:pPr eaLnBrk="1" hangingPunct="1">
              <a:spcBef>
                <a:spcPct val="0"/>
              </a:spcBef>
              <a:buFontTx/>
              <a:buNone/>
            </a:pPr>
            <a:r>
              <a:rPr lang="fr-FR" altLang="fr-FR" sz="1400">
                <a:solidFill>
                  <a:srgbClr val="000000"/>
                </a:solidFill>
              </a:rPr>
              <a:t>Restituer</a:t>
            </a:r>
          </a:p>
          <a:p>
            <a:pPr eaLnBrk="1" hangingPunct="1">
              <a:spcBef>
                <a:spcPct val="0"/>
              </a:spcBef>
              <a:buFontTx/>
              <a:buNone/>
            </a:pPr>
            <a:r>
              <a:rPr lang="fr-FR" altLang="fr-FR" sz="1400">
                <a:solidFill>
                  <a:srgbClr val="000000"/>
                </a:solidFill>
              </a:rPr>
              <a:t>Sélectionner</a:t>
            </a:r>
          </a:p>
        </p:txBody>
      </p:sp>
      <p:sp>
        <p:nvSpPr>
          <p:cNvPr id="26629" name="Text Box 5"/>
          <p:cNvSpPr txBox="1">
            <a:spLocks noChangeArrowheads="1"/>
          </p:cNvSpPr>
          <p:nvPr/>
        </p:nvSpPr>
        <p:spPr bwMode="auto">
          <a:xfrm>
            <a:off x="2124075" y="1557338"/>
            <a:ext cx="1439863" cy="2654300"/>
          </a:xfrm>
          <a:prstGeom prst="rect">
            <a:avLst/>
          </a:prstGeom>
          <a:solidFill>
            <a:srgbClr val="0033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Compréhension</a:t>
            </a:r>
          </a:p>
          <a:p>
            <a:pPr eaLnBrk="1" hangingPunct="1">
              <a:spcBef>
                <a:spcPct val="0"/>
              </a:spcBef>
              <a:buFontTx/>
              <a:buNone/>
            </a:pPr>
            <a:endParaRPr lang="fr-FR" altLang="fr-FR" sz="1400" b="1" u="sng">
              <a:solidFill>
                <a:srgbClr val="000000"/>
              </a:solidFill>
            </a:endParaRPr>
          </a:p>
          <a:p>
            <a:pPr eaLnBrk="1" hangingPunct="1">
              <a:spcBef>
                <a:spcPct val="0"/>
              </a:spcBef>
              <a:buFontTx/>
              <a:buNone/>
            </a:pPr>
            <a:r>
              <a:rPr lang="fr-FR" altLang="fr-FR" sz="1400" u="sng">
                <a:solidFill>
                  <a:srgbClr val="000000"/>
                </a:solidFill>
              </a:rPr>
              <a:t>Actions</a:t>
            </a:r>
          </a:p>
          <a:p>
            <a:pPr eaLnBrk="1" hangingPunct="1">
              <a:spcBef>
                <a:spcPct val="0"/>
              </a:spcBef>
              <a:buFontTx/>
              <a:buNone/>
            </a:pPr>
            <a:r>
              <a:rPr lang="fr-FR" altLang="fr-FR" sz="1400">
                <a:solidFill>
                  <a:srgbClr val="000000"/>
                </a:solidFill>
              </a:rPr>
              <a:t>Classer</a:t>
            </a:r>
          </a:p>
          <a:p>
            <a:pPr eaLnBrk="1" hangingPunct="1">
              <a:spcBef>
                <a:spcPct val="0"/>
              </a:spcBef>
              <a:buFontTx/>
              <a:buNone/>
            </a:pPr>
            <a:r>
              <a:rPr lang="fr-FR" altLang="fr-FR" sz="1400">
                <a:solidFill>
                  <a:srgbClr val="000000"/>
                </a:solidFill>
              </a:rPr>
              <a:t>Comparer</a:t>
            </a:r>
          </a:p>
          <a:p>
            <a:pPr eaLnBrk="1" hangingPunct="1">
              <a:spcBef>
                <a:spcPct val="0"/>
              </a:spcBef>
              <a:buFontTx/>
              <a:buNone/>
            </a:pPr>
            <a:r>
              <a:rPr lang="fr-FR" altLang="fr-FR" sz="1400">
                <a:solidFill>
                  <a:srgbClr val="000000"/>
                </a:solidFill>
              </a:rPr>
              <a:t>Démontrer</a:t>
            </a:r>
          </a:p>
          <a:p>
            <a:pPr eaLnBrk="1" hangingPunct="1">
              <a:spcBef>
                <a:spcPct val="0"/>
              </a:spcBef>
              <a:buFontTx/>
              <a:buNone/>
            </a:pPr>
            <a:r>
              <a:rPr lang="fr-FR" altLang="fr-FR" sz="1400">
                <a:solidFill>
                  <a:srgbClr val="000000"/>
                </a:solidFill>
              </a:rPr>
              <a:t>Discuter</a:t>
            </a:r>
          </a:p>
          <a:p>
            <a:pPr eaLnBrk="1" hangingPunct="1">
              <a:spcBef>
                <a:spcPct val="0"/>
              </a:spcBef>
              <a:buFontTx/>
              <a:buNone/>
            </a:pPr>
            <a:r>
              <a:rPr lang="fr-FR" altLang="fr-FR" sz="1400">
                <a:solidFill>
                  <a:srgbClr val="000000"/>
                </a:solidFill>
              </a:rPr>
              <a:t>Expliquer</a:t>
            </a:r>
          </a:p>
          <a:p>
            <a:pPr eaLnBrk="1" hangingPunct="1">
              <a:spcBef>
                <a:spcPct val="0"/>
              </a:spcBef>
              <a:buFontTx/>
              <a:buNone/>
            </a:pPr>
            <a:r>
              <a:rPr lang="fr-FR" altLang="fr-FR" sz="1400">
                <a:solidFill>
                  <a:srgbClr val="000000"/>
                </a:solidFill>
              </a:rPr>
              <a:t>Exprimer</a:t>
            </a:r>
          </a:p>
          <a:p>
            <a:pPr eaLnBrk="1" hangingPunct="1">
              <a:spcBef>
                <a:spcPct val="0"/>
              </a:spcBef>
              <a:buFontTx/>
              <a:buNone/>
            </a:pPr>
            <a:r>
              <a:rPr lang="fr-FR" altLang="fr-FR" sz="1400">
                <a:solidFill>
                  <a:srgbClr val="000000"/>
                </a:solidFill>
              </a:rPr>
              <a:t>Généraliser</a:t>
            </a:r>
          </a:p>
          <a:p>
            <a:pPr eaLnBrk="1" hangingPunct="1">
              <a:spcBef>
                <a:spcPct val="0"/>
              </a:spcBef>
              <a:buFontTx/>
              <a:buNone/>
            </a:pPr>
            <a:r>
              <a:rPr lang="fr-FR" altLang="fr-FR" sz="1400">
                <a:solidFill>
                  <a:srgbClr val="000000"/>
                </a:solidFill>
              </a:rPr>
              <a:t>Interpréter</a:t>
            </a:r>
          </a:p>
          <a:p>
            <a:pPr eaLnBrk="1" hangingPunct="1">
              <a:spcBef>
                <a:spcPct val="0"/>
              </a:spcBef>
              <a:buFontTx/>
              <a:buNone/>
            </a:pPr>
            <a:r>
              <a:rPr lang="fr-FR" altLang="fr-FR" sz="1400">
                <a:solidFill>
                  <a:srgbClr val="000000"/>
                </a:solidFill>
              </a:rPr>
              <a:t>…</a:t>
            </a:r>
          </a:p>
        </p:txBody>
      </p:sp>
      <p:sp>
        <p:nvSpPr>
          <p:cNvPr id="26630" name="Text Box 6"/>
          <p:cNvSpPr txBox="1">
            <a:spLocks noChangeArrowheads="1"/>
          </p:cNvSpPr>
          <p:nvPr/>
        </p:nvSpPr>
        <p:spPr bwMode="auto">
          <a:xfrm>
            <a:off x="3708400" y="1557338"/>
            <a:ext cx="1008063" cy="4143375"/>
          </a:xfrm>
          <a:prstGeom prst="rect">
            <a:avLst/>
          </a:prstGeom>
          <a:solidFill>
            <a:srgbClr val="CC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Application</a:t>
            </a:r>
          </a:p>
          <a:p>
            <a:pPr eaLnBrk="1" hangingPunct="1">
              <a:spcBef>
                <a:spcPct val="0"/>
              </a:spcBef>
              <a:buFontTx/>
              <a:buNone/>
            </a:pPr>
            <a:endParaRPr lang="fr-FR" altLang="fr-FR" sz="1400" b="1" u="sng">
              <a:solidFill>
                <a:srgbClr val="000000"/>
              </a:solidFill>
            </a:endParaRPr>
          </a:p>
          <a:p>
            <a:pPr eaLnBrk="1" hangingPunct="1">
              <a:spcBef>
                <a:spcPct val="0"/>
              </a:spcBef>
              <a:buFontTx/>
              <a:buNone/>
            </a:pPr>
            <a:r>
              <a:rPr lang="fr-FR" altLang="fr-FR" sz="1400" u="sng">
                <a:solidFill>
                  <a:srgbClr val="000000"/>
                </a:solidFill>
              </a:rPr>
              <a:t>Actions</a:t>
            </a:r>
            <a:r>
              <a:rPr lang="fr-FR" altLang="fr-FR" sz="1400">
                <a:solidFill>
                  <a:srgbClr val="000000"/>
                </a:solidFill>
              </a:rPr>
              <a:t> </a:t>
            </a:r>
          </a:p>
          <a:p>
            <a:pPr eaLnBrk="1" hangingPunct="1">
              <a:spcBef>
                <a:spcPct val="0"/>
              </a:spcBef>
              <a:buFontTx/>
              <a:buNone/>
            </a:pPr>
            <a:r>
              <a:rPr lang="fr-FR" altLang="fr-FR" sz="1400">
                <a:solidFill>
                  <a:srgbClr val="000000"/>
                </a:solidFill>
              </a:rPr>
              <a:t>Appliquer</a:t>
            </a:r>
          </a:p>
          <a:p>
            <a:pPr eaLnBrk="1" hangingPunct="1">
              <a:spcBef>
                <a:spcPct val="0"/>
              </a:spcBef>
              <a:buFontTx/>
              <a:buNone/>
            </a:pPr>
            <a:r>
              <a:rPr lang="fr-FR" altLang="fr-FR" sz="1400">
                <a:solidFill>
                  <a:srgbClr val="000000"/>
                </a:solidFill>
              </a:rPr>
              <a:t>Assembler</a:t>
            </a:r>
          </a:p>
          <a:p>
            <a:pPr eaLnBrk="1" hangingPunct="1">
              <a:spcBef>
                <a:spcPct val="0"/>
              </a:spcBef>
              <a:buFontTx/>
              <a:buNone/>
            </a:pPr>
            <a:r>
              <a:rPr lang="fr-FR" altLang="fr-FR" sz="1400">
                <a:solidFill>
                  <a:srgbClr val="000000"/>
                </a:solidFill>
              </a:rPr>
              <a:t>Classer</a:t>
            </a:r>
          </a:p>
          <a:p>
            <a:pPr eaLnBrk="1" hangingPunct="1">
              <a:spcBef>
                <a:spcPct val="0"/>
              </a:spcBef>
              <a:buFontTx/>
              <a:buNone/>
            </a:pPr>
            <a:r>
              <a:rPr lang="fr-FR" altLang="fr-FR" sz="1400">
                <a:solidFill>
                  <a:srgbClr val="000000"/>
                </a:solidFill>
              </a:rPr>
              <a:t>Contrôler</a:t>
            </a:r>
          </a:p>
          <a:p>
            <a:pPr eaLnBrk="1" hangingPunct="1">
              <a:spcBef>
                <a:spcPct val="0"/>
              </a:spcBef>
              <a:buFontTx/>
              <a:buNone/>
            </a:pPr>
            <a:r>
              <a:rPr lang="fr-FR" altLang="fr-FR" sz="1400">
                <a:solidFill>
                  <a:srgbClr val="000000"/>
                </a:solidFill>
              </a:rPr>
              <a:t>Employer</a:t>
            </a:r>
          </a:p>
          <a:p>
            <a:pPr eaLnBrk="1" hangingPunct="1">
              <a:spcBef>
                <a:spcPct val="0"/>
              </a:spcBef>
              <a:buFontTx/>
              <a:buNone/>
            </a:pPr>
            <a:r>
              <a:rPr lang="fr-FR" altLang="fr-FR" sz="1400">
                <a:solidFill>
                  <a:srgbClr val="000000"/>
                </a:solidFill>
              </a:rPr>
              <a:t>Etablir</a:t>
            </a:r>
          </a:p>
          <a:p>
            <a:pPr eaLnBrk="1" hangingPunct="1">
              <a:spcBef>
                <a:spcPct val="0"/>
              </a:spcBef>
              <a:buFontTx/>
              <a:buNone/>
            </a:pPr>
            <a:r>
              <a:rPr lang="fr-FR" altLang="fr-FR" sz="1400">
                <a:solidFill>
                  <a:srgbClr val="000000"/>
                </a:solidFill>
              </a:rPr>
              <a:t>Gérer</a:t>
            </a:r>
          </a:p>
          <a:p>
            <a:pPr eaLnBrk="1" hangingPunct="1">
              <a:spcBef>
                <a:spcPct val="0"/>
              </a:spcBef>
              <a:buFontTx/>
              <a:buNone/>
            </a:pPr>
            <a:r>
              <a:rPr lang="fr-FR" altLang="fr-FR" sz="1400">
                <a:solidFill>
                  <a:srgbClr val="000000"/>
                </a:solidFill>
              </a:rPr>
              <a:t>Instruire</a:t>
            </a:r>
          </a:p>
          <a:p>
            <a:pPr eaLnBrk="1" hangingPunct="1">
              <a:spcBef>
                <a:spcPct val="0"/>
              </a:spcBef>
              <a:buFontTx/>
              <a:buNone/>
            </a:pPr>
            <a:r>
              <a:rPr lang="fr-FR" altLang="fr-FR" sz="1400">
                <a:solidFill>
                  <a:srgbClr val="000000"/>
                </a:solidFill>
              </a:rPr>
              <a:t>Mettre en pratique</a:t>
            </a:r>
          </a:p>
          <a:p>
            <a:pPr eaLnBrk="1" hangingPunct="1">
              <a:spcBef>
                <a:spcPct val="0"/>
              </a:spcBef>
              <a:buFontTx/>
              <a:buNone/>
            </a:pPr>
            <a:r>
              <a:rPr lang="fr-FR" altLang="fr-FR" sz="1400">
                <a:solidFill>
                  <a:srgbClr val="000000"/>
                </a:solidFill>
              </a:rPr>
              <a:t>Opérer</a:t>
            </a:r>
          </a:p>
          <a:p>
            <a:pPr eaLnBrk="1" hangingPunct="1">
              <a:spcBef>
                <a:spcPct val="0"/>
              </a:spcBef>
              <a:buFontTx/>
              <a:buNone/>
            </a:pPr>
            <a:r>
              <a:rPr lang="fr-FR" altLang="fr-FR" sz="1400">
                <a:solidFill>
                  <a:srgbClr val="000000"/>
                </a:solidFill>
              </a:rPr>
              <a:t>Produire</a:t>
            </a:r>
          </a:p>
          <a:p>
            <a:pPr eaLnBrk="1" hangingPunct="1">
              <a:spcBef>
                <a:spcPct val="0"/>
              </a:spcBef>
              <a:buFontTx/>
              <a:buNone/>
            </a:pPr>
            <a:r>
              <a:rPr lang="fr-FR" altLang="fr-FR" sz="1400">
                <a:solidFill>
                  <a:srgbClr val="000000"/>
                </a:solidFill>
              </a:rPr>
              <a:t>Résoudre </a:t>
            </a:r>
          </a:p>
          <a:p>
            <a:pPr eaLnBrk="1" hangingPunct="1">
              <a:spcBef>
                <a:spcPct val="0"/>
              </a:spcBef>
              <a:buFontTx/>
              <a:buNone/>
            </a:pPr>
            <a:r>
              <a:rPr lang="fr-FR" altLang="fr-FR" sz="1400">
                <a:solidFill>
                  <a:srgbClr val="000000"/>
                </a:solidFill>
              </a:rPr>
              <a:t>Traiter</a:t>
            </a:r>
          </a:p>
          <a:p>
            <a:pPr eaLnBrk="1" hangingPunct="1">
              <a:spcBef>
                <a:spcPct val="0"/>
              </a:spcBef>
              <a:buFontTx/>
              <a:buNone/>
            </a:pPr>
            <a:r>
              <a:rPr lang="fr-FR" altLang="fr-FR" sz="1400">
                <a:solidFill>
                  <a:srgbClr val="000000"/>
                </a:solidFill>
              </a:rPr>
              <a:t>Utiliser</a:t>
            </a:r>
          </a:p>
          <a:p>
            <a:pPr eaLnBrk="1" hangingPunct="1">
              <a:spcBef>
                <a:spcPct val="0"/>
              </a:spcBef>
              <a:buFontTx/>
              <a:buNone/>
            </a:pPr>
            <a:r>
              <a:rPr lang="fr-FR" altLang="fr-FR" sz="1400">
                <a:solidFill>
                  <a:srgbClr val="000000"/>
                </a:solidFill>
              </a:rPr>
              <a:t>…</a:t>
            </a:r>
          </a:p>
        </p:txBody>
      </p:sp>
      <p:sp>
        <p:nvSpPr>
          <p:cNvPr id="26631" name="Text Box 7"/>
          <p:cNvSpPr txBox="1">
            <a:spLocks noChangeArrowheads="1"/>
          </p:cNvSpPr>
          <p:nvPr/>
        </p:nvSpPr>
        <p:spPr bwMode="auto">
          <a:xfrm>
            <a:off x="4932363" y="1557338"/>
            <a:ext cx="1008062" cy="37179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Analyse</a:t>
            </a:r>
          </a:p>
          <a:p>
            <a:pPr eaLnBrk="1" hangingPunct="1">
              <a:spcBef>
                <a:spcPct val="0"/>
              </a:spcBef>
              <a:buFontTx/>
              <a:buNone/>
            </a:pPr>
            <a:endParaRPr lang="fr-FR" altLang="fr-FR" sz="1400" b="1" u="sng">
              <a:solidFill>
                <a:srgbClr val="000000"/>
              </a:solidFill>
            </a:endParaRPr>
          </a:p>
          <a:p>
            <a:pPr eaLnBrk="1" hangingPunct="1">
              <a:spcBef>
                <a:spcPct val="0"/>
              </a:spcBef>
              <a:buFontTx/>
              <a:buNone/>
            </a:pPr>
            <a:r>
              <a:rPr lang="fr-FR" altLang="fr-FR" sz="1400" u="sng">
                <a:solidFill>
                  <a:srgbClr val="000000"/>
                </a:solidFill>
              </a:rPr>
              <a:t>Actions</a:t>
            </a:r>
          </a:p>
          <a:p>
            <a:pPr eaLnBrk="1" hangingPunct="1">
              <a:spcBef>
                <a:spcPct val="0"/>
              </a:spcBef>
              <a:buFontTx/>
              <a:buNone/>
            </a:pPr>
            <a:r>
              <a:rPr lang="fr-FR" altLang="fr-FR" sz="1400">
                <a:solidFill>
                  <a:srgbClr val="000000"/>
                </a:solidFill>
              </a:rPr>
              <a:t>Analyser</a:t>
            </a:r>
          </a:p>
          <a:p>
            <a:pPr eaLnBrk="1" hangingPunct="1">
              <a:spcBef>
                <a:spcPct val="0"/>
              </a:spcBef>
              <a:buFontTx/>
              <a:buNone/>
            </a:pPr>
            <a:r>
              <a:rPr lang="fr-FR" altLang="fr-FR" sz="1400">
                <a:solidFill>
                  <a:srgbClr val="000000"/>
                </a:solidFill>
              </a:rPr>
              <a:t>Choisir</a:t>
            </a:r>
          </a:p>
          <a:p>
            <a:pPr eaLnBrk="1" hangingPunct="1">
              <a:spcBef>
                <a:spcPct val="0"/>
              </a:spcBef>
              <a:buFontTx/>
              <a:buNone/>
            </a:pPr>
            <a:r>
              <a:rPr lang="fr-FR" altLang="fr-FR" sz="1400">
                <a:solidFill>
                  <a:srgbClr val="000000"/>
                </a:solidFill>
              </a:rPr>
              <a:t>Comparer</a:t>
            </a:r>
          </a:p>
          <a:p>
            <a:pPr eaLnBrk="1" hangingPunct="1">
              <a:spcBef>
                <a:spcPct val="0"/>
              </a:spcBef>
              <a:buFontTx/>
              <a:buNone/>
            </a:pPr>
            <a:r>
              <a:rPr lang="fr-FR" altLang="fr-FR" sz="1400">
                <a:solidFill>
                  <a:srgbClr val="000000"/>
                </a:solidFill>
              </a:rPr>
              <a:t>Corréler</a:t>
            </a:r>
          </a:p>
          <a:p>
            <a:pPr eaLnBrk="1" hangingPunct="1">
              <a:spcBef>
                <a:spcPct val="0"/>
              </a:spcBef>
              <a:buFontTx/>
              <a:buNone/>
            </a:pPr>
            <a:r>
              <a:rPr lang="fr-FR" altLang="fr-FR" sz="1400">
                <a:solidFill>
                  <a:srgbClr val="000000"/>
                </a:solidFill>
              </a:rPr>
              <a:t>Critiquer</a:t>
            </a:r>
          </a:p>
          <a:p>
            <a:pPr eaLnBrk="1" hangingPunct="1">
              <a:spcBef>
                <a:spcPct val="0"/>
              </a:spcBef>
              <a:buFontTx/>
              <a:buNone/>
            </a:pPr>
            <a:r>
              <a:rPr lang="fr-FR" altLang="fr-FR" sz="1400">
                <a:solidFill>
                  <a:srgbClr val="000000"/>
                </a:solidFill>
              </a:rPr>
              <a:t>Différencier</a:t>
            </a:r>
          </a:p>
          <a:p>
            <a:pPr eaLnBrk="1" hangingPunct="1">
              <a:spcBef>
                <a:spcPct val="0"/>
              </a:spcBef>
              <a:buFontTx/>
              <a:buNone/>
            </a:pPr>
            <a:r>
              <a:rPr lang="fr-FR" altLang="fr-FR" sz="1400">
                <a:solidFill>
                  <a:srgbClr val="000000"/>
                </a:solidFill>
              </a:rPr>
              <a:t>Distinguer</a:t>
            </a:r>
          </a:p>
          <a:p>
            <a:pPr eaLnBrk="1" hangingPunct="1">
              <a:spcBef>
                <a:spcPct val="0"/>
              </a:spcBef>
              <a:buFontTx/>
              <a:buNone/>
            </a:pPr>
            <a:r>
              <a:rPr lang="fr-FR" altLang="fr-FR" sz="1400">
                <a:solidFill>
                  <a:srgbClr val="000000"/>
                </a:solidFill>
              </a:rPr>
              <a:t>Examiner</a:t>
            </a:r>
          </a:p>
          <a:p>
            <a:pPr eaLnBrk="1" hangingPunct="1">
              <a:spcBef>
                <a:spcPct val="0"/>
              </a:spcBef>
              <a:buFontTx/>
              <a:buNone/>
            </a:pPr>
            <a:r>
              <a:rPr lang="fr-FR" altLang="fr-FR" sz="1400">
                <a:solidFill>
                  <a:srgbClr val="000000"/>
                </a:solidFill>
              </a:rPr>
              <a:t>Faire ressortir</a:t>
            </a:r>
          </a:p>
          <a:p>
            <a:pPr eaLnBrk="1" hangingPunct="1">
              <a:spcBef>
                <a:spcPct val="0"/>
              </a:spcBef>
              <a:buFontTx/>
              <a:buNone/>
            </a:pPr>
            <a:r>
              <a:rPr lang="fr-FR" altLang="fr-FR" sz="1400">
                <a:solidFill>
                  <a:srgbClr val="000000"/>
                </a:solidFill>
              </a:rPr>
              <a:t>Illustrer</a:t>
            </a:r>
          </a:p>
          <a:p>
            <a:pPr eaLnBrk="1" hangingPunct="1">
              <a:spcBef>
                <a:spcPct val="0"/>
              </a:spcBef>
              <a:buFontTx/>
              <a:buNone/>
            </a:pPr>
            <a:r>
              <a:rPr lang="fr-FR" altLang="fr-FR" sz="1400">
                <a:solidFill>
                  <a:srgbClr val="000000"/>
                </a:solidFill>
              </a:rPr>
              <a:t>Organiser</a:t>
            </a:r>
          </a:p>
          <a:p>
            <a:pPr eaLnBrk="1" hangingPunct="1">
              <a:spcBef>
                <a:spcPct val="0"/>
              </a:spcBef>
              <a:buFontTx/>
              <a:buNone/>
            </a:pPr>
            <a:r>
              <a:rPr lang="fr-FR" altLang="fr-FR" sz="1400">
                <a:solidFill>
                  <a:srgbClr val="000000"/>
                </a:solidFill>
              </a:rPr>
              <a:t>Subdiviser</a:t>
            </a:r>
          </a:p>
          <a:p>
            <a:pPr eaLnBrk="1" hangingPunct="1">
              <a:spcBef>
                <a:spcPct val="0"/>
              </a:spcBef>
              <a:buFontTx/>
              <a:buNone/>
            </a:pPr>
            <a:r>
              <a:rPr lang="fr-FR" altLang="fr-FR" sz="1400">
                <a:solidFill>
                  <a:srgbClr val="000000"/>
                </a:solidFill>
              </a:rPr>
              <a:t>…</a:t>
            </a:r>
          </a:p>
        </p:txBody>
      </p:sp>
      <p:sp>
        <p:nvSpPr>
          <p:cNvPr id="26632" name="Text Box 8"/>
          <p:cNvSpPr txBox="1">
            <a:spLocks noChangeArrowheads="1"/>
          </p:cNvSpPr>
          <p:nvPr/>
        </p:nvSpPr>
        <p:spPr bwMode="auto">
          <a:xfrm>
            <a:off x="6156325" y="1557338"/>
            <a:ext cx="1008063" cy="3505200"/>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Synthèse</a:t>
            </a:r>
          </a:p>
          <a:p>
            <a:pPr eaLnBrk="1" hangingPunct="1">
              <a:spcBef>
                <a:spcPct val="0"/>
              </a:spcBef>
              <a:buFontTx/>
              <a:buNone/>
            </a:pPr>
            <a:endParaRPr lang="fr-FR" altLang="fr-FR" sz="1400" u="sng">
              <a:solidFill>
                <a:srgbClr val="000000"/>
              </a:solidFill>
            </a:endParaRPr>
          </a:p>
          <a:p>
            <a:pPr eaLnBrk="1" hangingPunct="1">
              <a:spcBef>
                <a:spcPct val="0"/>
              </a:spcBef>
              <a:buFontTx/>
              <a:buNone/>
            </a:pPr>
            <a:r>
              <a:rPr lang="fr-FR" altLang="fr-FR" sz="1400" u="sng">
                <a:solidFill>
                  <a:srgbClr val="000000"/>
                </a:solidFill>
              </a:rPr>
              <a:t>Actions</a:t>
            </a:r>
          </a:p>
          <a:p>
            <a:pPr eaLnBrk="1" hangingPunct="1">
              <a:spcBef>
                <a:spcPct val="0"/>
              </a:spcBef>
              <a:buFontTx/>
              <a:buNone/>
            </a:pPr>
            <a:r>
              <a:rPr lang="fr-FR" altLang="fr-FR" sz="1400">
                <a:solidFill>
                  <a:srgbClr val="000000"/>
                </a:solidFill>
              </a:rPr>
              <a:t>Adapter</a:t>
            </a:r>
          </a:p>
          <a:p>
            <a:pPr eaLnBrk="1" hangingPunct="1">
              <a:spcBef>
                <a:spcPct val="0"/>
              </a:spcBef>
              <a:buFontTx/>
              <a:buNone/>
            </a:pPr>
            <a:r>
              <a:rPr lang="fr-FR" altLang="fr-FR" sz="1400">
                <a:solidFill>
                  <a:srgbClr val="000000"/>
                </a:solidFill>
              </a:rPr>
              <a:t>Combiner</a:t>
            </a:r>
          </a:p>
          <a:p>
            <a:pPr eaLnBrk="1" hangingPunct="1">
              <a:spcBef>
                <a:spcPct val="0"/>
              </a:spcBef>
              <a:buFontTx/>
              <a:buNone/>
            </a:pPr>
            <a:r>
              <a:rPr lang="fr-FR" altLang="fr-FR" sz="1400">
                <a:solidFill>
                  <a:srgbClr val="000000"/>
                </a:solidFill>
              </a:rPr>
              <a:t>Concevoir</a:t>
            </a:r>
          </a:p>
          <a:p>
            <a:pPr eaLnBrk="1" hangingPunct="1">
              <a:spcBef>
                <a:spcPct val="0"/>
              </a:spcBef>
              <a:buFontTx/>
              <a:buNone/>
            </a:pPr>
            <a:r>
              <a:rPr lang="fr-FR" altLang="fr-FR" sz="1400">
                <a:solidFill>
                  <a:srgbClr val="000000"/>
                </a:solidFill>
              </a:rPr>
              <a:t>Créer</a:t>
            </a:r>
          </a:p>
          <a:p>
            <a:pPr eaLnBrk="1" hangingPunct="1">
              <a:spcBef>
                <a:spcPct val="0"/>
              </a:spcBef>
              <a:buFontTx/>
              <a:buNone/>
            </a:pPr>
            <a:r>
              <a:rPr lang="fr-FR" altLang="fr-FR" sz="1400">
                <a:solidFill>
                  <a:srgbClr val="000000"/>
                </a:solidFill>
              </a:rPr>
              <a:t>Discuter</a:t>
            </a:r>
          </a:p>
          <a:p>
            <a:pPr eaLnBrk="1" hangingPunct="1">
              <a:spcBef>
                <a:spcPct val="0"/>
              </a:spcBef>
              <a:buFontTx/>
              <a:buNone/>
            </a:pPr>
            <a:r>
              <a:rPr lang="fr-FR" altLang="fr-FR" sz="1400">
                <a:solidFill>
                  <a:srgbClr val="000000"/>
                </a:solidFill>
              </a:rPr>
              <a:t>Formuler</a:t>
            </a:r>
          </a:p>
          <a:p>
            <a:pPr eaLnBrk="1" hangingPunct="1">
              <a:spcBef>
                <a:spcPct val="0"/>
              </a:spcBef>
              <a:buFontTx/>
              <a:buNone/>
            </a:pPr>
            <a:r>
              <a:rPr lang="fr-FR" altLang="fr-FR" sz="1400">
                <a:solidFill>
                  <a:srgbClr val="000000"/>
                </a:solidFill>
              </a:rPr>
              <a:t>Intégrer</a:t>
            </a:r>
          </a:p>
          <a:p>
            <a:pPr eaLnBrk="1" hangingPunct="1">
              <a:spcBef>
                <a:spcPct val="0"/>
              </a:spcBef>
              <a:buFontTx/>
              <a:buNone/>
            </a:pPr>
            <a:r>
              <a:rPr lang="fr-FR" altLang="fr-FR" sz="1400">
                <a:solidFill>
                  <a:srgbClr val="000000"/>
                </a:solidFill>
              </a:rPr>
              <a:t>Modifier</a:t>
            </a:r>
          </a:p>
          <a:p>
            <a:pPr eaLnBrk="1" hangingPunct="1">
              <a:spcBef>
                <a:spcPct val="0"/>
              </a:spcBef>
              <a:buFontTx/>
              <a:buNone/>
            </a:pPr>
            <a:r>
              <a:rPr lang="fr-FR" altLang="fr-FR" sz="1400">
                <a:solidFill>
                  <a:srgbClr val="000000"/>
                </a:solidFill>
              </a:rPr>
              <a:t>Organiser</a:t>
            </a:r>
          </a:p>
          <a:p>
            <a:pPr eaLnBrk="1" hangingPunct="1">
              <a:spcBef>
                <a:spcPct val="0"/>
              </a:spcBef>
              <a:buFontTx/>
              <a:buNone/>
            </a:pPr>
            <a:r>
              <a:rPr lang="fr-FR" altLang="fr-FR" sz="1400">
                <a:solidFill>
                  <a:srgbClr val="000000"/>
                </a:solidFill>
              </a:rPr>
              <a:t>Planifier</a:t>
            </a:r>
          </a:p>
          <a:p>
            <a:pPr eaLnBrk="1" hangingPunct="1">
              <a:spcBef>
                <a:spcPct val="0"/>
              </a:spcBef>
              <a:buFontTx/>
              <a:buNone/>
            </a:pPr>
            <a:r>
              <a:rPr lang="fr-FR" altLang="fr-FR" sz="1400">
                <a:solidFill>
                  <a:srgbClr val="000000"/>
                </a:solidFill>
              </a:rPr>
              <a:t>Structurer</a:t>
            </a:r>
          </a:p>
          <a:p>
            <a:pPr eaLnBrk="1" hangingPunct="1">
              <a:spcBef>
                <a:spcPct val="0"/>
              </a:spcBef>
              <a:buFontTx/>
              <a:buNone/>
            </a:pPr>
            <a:r>
              <a:rPr lang="fr-FR" altLang="fr-FR" sz="1400">
                <a:solidFill>
                  <a:srgbClr val="000000"/>
                </a:solidFill>
              </a:rPr>
              <a:t>Synthétiser</a:t>
            </a:r>
          </a:p>
          <a:p>
            <a:pPr eaLnBrk="1" hangingPunct="1">
              <a:spcBef>
                <a:spcPct val="0"/>
              </a:spcBef>
              <a:buFontTx/>
              <a:buNone/>
            </a:pPr>
            <a:r>
              <a:rPr lang="fr-FR" altLang="fr-FR" sz="1400">
                <a:solidFill>
                  <a:srgbClr val="000000"/>
                </a:solidFill>
              </a:rPr>
              <a:t>…</a:t>
            </a:r>
          </a:p>
        </p:txBody>
      </p:sp>
      <p:sp>
        <p:nvSpPr>
          <p:cNvPr id="26633" name="Text Box 9"/>
          <p:cNvSpPr txBox="1">
            <a:spLocks noChangeArrowheads="1"/>
          </p:cNvSpPr>
          <p:nvPr/>
        </p:nvSpPr>
        <p:spPr bwMode="auto">
          <a:xfrm>
            <a:off x="7380288" y="1557338"/>
            <a:ext cx="1008062" cy="222885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1400" b="1" u="sng">
                <a:solidFill>
                  <a:srgbClr val="000000"/>
                </a:solidFill>
              </a:rPr>
              <a:t>Evaluation </a:t>
            </a:r>
          </a:p>
          <a:p>
            <a:pPr eaLnBrk="1" hangingPunct="1">
              <a:spcBef>
                <a:spcPct val="0"/>
              </a:spcBef>
              <a:buFontTx/>
              <a:buNone/>
            </a:pPr>
            <a:endParaRPr lang="fr-FR" altLang="fr-FR" sz="1400" u="sng">
              <a:solidFill>
                <a:srgbClr val="000000"/>
              </a:solidFill>
            </a:endParaRPr>
          </a:p>
          <a:p>
            <a:pPr eaLnBrk="1" hangingPunct="1">
              <a:spcBef>
                <a:spcPct val="0"/>
              </a:spcBef>
              <a:buFontTx/>
              <a:buNone/>
            </a:pPr>
            <a:r>
              <a:rPr lang="fr-FR" altLang="fr-FR" sz="1400" u="sng">
                <a:solidFill>
                  <a:srgbClr val="000000"/>
                </a:solidFill>
              </a:rPr>
              <a:t>Actions</a:t>
            </a:r>
          </a:p>
          <a:p>
            <a:pPr eaLnBrk="1" hangingPunct="1">
              <a:spcBef>
                <a:spcPct val="0"/>
              </a:spcBef>
              <a:buFontTx/>
              <a:buNone/>
            </a:pPr>
            <a:r>
              <a:rPr lang="fr-FR" altLang="fr-FR" sz="1400">
                <a:solidFill>
                  <a:srgbClr val="000000"/>
                </a:solidFill>
              </a:rPr>
              <a:t>Apprécier</a:t>
            </a:r>
          </a:p>
          <a:p>
            <a:pPr eaLnBrk="1" hangingPunct="1">
              <a:spcBef>
                <a:spcPct val="0"/>
              </a:spcBef>
              <a:buFontTx/>
              <a:buNone/>
            </a:pPr>
            <a:r>
              <a:rPr lang="fr-FR" altLang="fr-FR" sz="1400">
                <a:solidFill>
                  <a:srgbClr val="000000"/>
                </a:solidFill>
              </a:rPr>
              <a:t>Argumenter</a:t>
            </a:r>
          </a:p>
          <a:p>
            <a:pPr eaLnBrk="1" hangingPunct="1">
              <a:spcBef>
                <a:spcPct val="0"/>
              </a:spcBef>
              <a:buFontTx/>
              <a:buNone/>
            </a:pPr>
            <a:r>
              <a:rPr lang="fr-FR" altLang="fr-FR" sz="1400">
                <a:solidFill>
                  <a:srgbClr val="000000"/>
                </a:solidFill>
              </a:rPr>
              <a:t>Critiquer</a:t>
            </a:r>
          </a:p>
          <a:p>
            <a:pPr eaLnBrk="1" hangingPunct="1">
              <a:spcBef>
                <a:spcPct val="0"/>
              </a:spcBef>
              <a:buFontTx/>
              <a:buNone/>
            </a:pPr>
            <a:r>
              <a:rPr lang="fr-FR" altLang="fr-FR" sz="1400">
                <a:solidFill>
                  <a:srgbClr val="000000"/>
                </a:solidFill>
              </a:rPr>
              <a:t>Défendre</a:t>
            </a:r>
          </a:p>
          <a:p>
            <a:pPr eaLnBrk="1" hangingPunct="1">
              <a:spcBef>
                <a:spcPct val="0"/>
              </a:spcBef>
              <a:buFontTx/>
              <a:buNone/>
            </a:pPr>
            <a:r>
              <a:rPr lang="fr-FR" altLang="fr-FR" sz="1400">
                <a:solidFill>
                  <a:srgbClr val="000000"/>
                </a:solidFill>
              </a:rPr>
              <a:t>Estimer</a:t>
            </a:r>
          </a:p>
          <a:p>
            <a:pPr eaLnBrk="1" hangingPunct="1">
              <a:spcBef>
                <a:spcPct val="0"/>
              </a:spcBef>
              <a:buFontTx/>
              <a:buNone/>
            </a:pPr>
            <a:r>
              <a:rPr lang="fr-FR" altLang="fr-FR" sz="1400">
                <a:solidFill>
                  <a:srgbClr val="000000"/>
                </a:solidFill>
              </a:rPr>
              <a:t>Justifier </a:t>
            </a:r>
          </a:p>
          <a:p>
            <a:pPr eaLnBrk="1" hangingPunct="1">
              <a:spcBef>
                <a:spcPct val="0"/>
              </a:spcBef>
              <a:buFontTx/>
              <a:buNone/>
            </a:pPr>
            <a:r>
              <a:rPr lang="fr-FR" altLang="fr-FR" sz="1400">
                <a:solidFill>
                  <a:srgbClr val="000000"/>
                </a:solidFill>
              </a:rPr>
              <a:t>…</a:t>
            </a:r>
          </a:p>
        </p:txBody>
      </p:sp>
      <p:sp>
        <p:nvSpPr>
          <p:cNvPr id="26634" name="Rectangle 10"/>
          <p:cNvSpPr>
            <a:spLocks noGrp="1" noChangeArrowheads="1"/>
          </p:cNvSpPr>
          <p:nvPr>
            <p:ph type="title"/>
          </p:nvPr>
        </p:nvSpPr>
        <p:spPr>
          <a:xfrm>
            <a:off x="395288" y="523875"/>
            <a:ext cx="2305050" cy="457200"/>
          </a:xfrm>
          <a:solidFill>
            <a:srgbClr val="FFFFCC"/>
          </a:solidFill>
          <a:ln>
            <a:solidFill>
              <a:srgbClr val="002060"/>
            </a:solidFill>
            <a:miter lim="800000"/>
            <a:headEnd/>
            <a:tailEnd/>
          </a:ln>
        </p:spPr>
        <p:txBody>
          <a:bodyPr/>
          <a:lstStyle/>
          <a:p>
            <a:pPr eaLnBrk="1" hangingPunct="1"/>
            <a:r>
              <a:rPr lang="fr-FR" altLang="fr-FR" sz="2600" smtClean="0">
                <a:latin typeface="Arial Narrow" panose="020B0606020202030204" pitchFamily="34" charset="0"/>
              </a:rPr>
              <a:t>En résumé</a:t>
            </a:r>
          </a:p>
        </p:txBody>
      </p:sp>
    </p:spTree>
    <p:extLst>
      <p:ext uri="{BB962C8B-B14F-4D97-AF65-F5344CB8AC3E}">
        <p14:creationId xmlns:p14="http://schemas.microsoft.com/office/powerpoint/2010/main" val="19216890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B8CD5097-838E-439B-886A-B2DFAE425F50}" type="slidenum">
              <a:rPr lang="fr-FR" altLang="fr-FR" sz="1400" b="0" smtClean="0">
                <a:solidFill>
                  <a:srgbClr val="336600"/>
                </a:solidFill>
                <a:latin typeface="Times New Roman" pitchFamily="18" charset="0"/>
              </a:rPr>
              <a:pPr algn="l" eaLnBrk="1" hangingPunct="1">
                <a:spcBef>
                  <a:spcPct val="0"/>
                </a:spcBef>
                <a:buFontTx/>
                <a:buNone/>
              </a:pPr>
              <a:t>52</a:t>
            </a:fld>
            <a:endParaRPr lang="fr-FR" altLang="fr-FR" sz="1400" b="0" smtClean="0">
              <a:solidFill>
                <a:srgbClr val="336600"/>
              </a:solidFill>
              <a:latin typeface="Times New Roman" pitchFamily="18" charset="0"/>
            </a:endParaRPr>
          </a:p>
        </p:txBody>
      </p:sp>
      <p:sp>
        <p:nvSpPr>
          <p:cNvPr id="7172" name="Rectangle 2"/>
          <p:cNvSpPr>
            <a:spLocks noGrp="1" noChangeArrowheads="1"/>
          </p:cNvSpPr>
          <p:nvPr>
            <p:ph type="title"/>
          </p:nvPr>
        </p:nvSpPr>
        <p:spPr>
          <a:xfrm>
            <a:off x="179388" y="260350"/>
            <a:ext cx="7921625" cy="863600"/>
          </a:xfrm>
          <a:solidFill>
            <a:srgbClr val="FFFFCC"/>
          </a:solidFill>
          <a:ln>
            <a:solidFill>
              <a:schemeClr val="tx2"/>
            </a:solidFill>
            <a:miter lim="800000"/>
            <a:headEnd/>
            <a:tailEnd/>
          </a:ln>
        </p:spPr>
        <p:txBody>
          <a:bodyPr/>
          <a:lstStyle/>
          <a:p>
            <a:pPr>
              <a:defRPr/>
            </a:pPr>
            <a:r>
              <a:rPr lang="fr-BE" altLang="fr-FR" sz="4800" dirty="0" smtClean="0">
                <a:latin typeface="Arial Narrow" panose="020B0606020202030204" pitchFamily="34" charset="0"/>
              </a:rPr>
              <a:t>Pour en savoir un peu plus … </a:t>
            </a:r>
            <a:endParaRPr lang="fr-FR" altLang="fr-FR" sz="4800" dirty="0" smtClean="0">
              <a:latin typeface="Arial Narrow" panose="020B0606020202030204" pitchFamily="34" charset="0"/>
            </a:endParaRPr>
          </a:p>
        </p:txBody>
      </p:sp>
      <p:sp>
        <p:nvSpPr>
          <p:cNvPr id="7" name="Rectangle 2"/>
          <p:cNvSpPr txBox="1">
            <a:spLocks noChangeArrowheads="1"/>
          </p:cNvSpPr>
          <p:nvPr/>
        </p:nvSpPr>
        <p:spPr bwMode="auto">
          <a:xfrm>
            <a:off x="174625" y="1557338"/>
            <a:ext cx="8713788" cy="3240087"/>
          </a:xfrm>
          <a:prstGeom prst="rect">
            <a:avLst/>
          </a:prstGeom>
          <a:solidFill>
            <a:srgbClr val="FFFFCC"/>
          </a:solidFill>
          <a:ln>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000">
                <a:solidFill>
                  <a:srgbClr val="00206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a:defRPr/>
            </a:pPr>
            <a:r>
              <a:rPr lang="fr-FR" altLang="fr-FR" sz="3200" kern="0" dirty="0">
                <a:solidFill>
                  <a:srgbClr val="CC0000"/>
                </a:solidFill>
                <a:latin typeface="Arial Narrow" panose="020B0606020202030204" pitchFamily="34" charset="0"/>
              </a:rPr>
              <a:t>http://www.formavox.com/definir-objectifs-pedagogiques-formation-taxonomie-bloom-methode-smart?fb_action_ids=10151874068724011&amp;fb_action_types=og.recommends&amp;fb_source=other_multiline&amp;action_object_map=[10151559859015402]&amp;action_type_map=[%22og.recommends%22]&amp;action_ref_map=[]</a:t>
            </a:r>
            <a:endParaRPr lang="fr-FR" altLang="fr-FR" sz="3200" kern="0"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13039820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Espace réservé du numéro de diapositive 5"/>
          <p:cNvSpPr>
            <a:spLocks noGrp="1"/>
          </p:cNvSpPr>
          <p:nvPr>
            <p:ph type="sldNum" sz="quarter" idx="12"/>
          </p:nvPr>
        </p:nvSpPr>
        <p:spPr>
          <a:xfrm>
            <a:off x="685800" y="6248400"/>
            <a:ext cx="1905000" cy="457200"/>
          </a:xfrm>
          <a:noFill/>
        </p:spPr>
        <p:txBody>
          <a:bodyP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l" eaLnBrk="1" hangingPunct="1">
              <a:spcBef>
                <a:spcPct val="0"/>
              </a:spcBef>
              <a:buFontTx/>
              <a:buNone/>
            </a:pPr>
            <a:fld id="{D36E016E-72E5-486F-823D-DC10A87F5DC3}" type="slidenum">
              <a:rPr lang="fr-FR" altLang="fr-FR" sz="1400" b="0" smtClean="0">
                <a:solidFill>
                  <a:srgbClr val="336600"/>
                </a:solidFill>
                <a:latin typeface="Times New Roman" pitchFamily="18" charset="0"/>
              </a:rPr>
              <a:pPr algn="l" eaLnBrk="1" hangingPunct="1">
                <a:spcBef>
                  <a:spcPct val="0"/>
                </a:spcBef>
                <a:buFontTx/>
                <a:buNone/>
              </a:pPr>
              <a:t>53</a:t>
            </a:fld>
            <a:endParaRPr lang="fr-FR" altLang="fr-FR" sz="1400" b="0" smtClean="0">
              <a:solidFill>
                <a:srgbClr val="336600"/>
              </a:solidFill>
              <a:latin typeface="Times New Roman" pitchFamily="18" charset="0"/>
            </a:endParaRPr>
          </a:p>
        </p:txBody>
      </p:sp>
      <p:sp>
        <p:nvSpPr>
          <p:cNvPr id="7172" name="Rectangle 2"/>
          <p:cNvSpPr>
            <a:spLocks noGrp="1" noChangeArrowheads="1"/>
          </p:cNvSpPr>
          <p:nvPr>
            <p:ph type="title"/>
          </p:nvPr>
        </p:nvSpPr>
        <p:spPr>
          <a:xfrm>
            <a:off x="525463" y="981075"/>
            <a:ext cx="7921625" cy="1079500"/>
          </a:xfrm>
          <a:solidFill>
            <a:srgbClr val="FFFFCC"/>
          </a:solidFill>
          <a:ln>
            <a:solidFill>
              <a:schemeClr val="tx2"/>
            </a:solidFill>
            <a:miter lim="800000"/>
            <a:headEnd/>
            <a:tailEnd/>
          </a:ln>
        </p:spPr>
        <p:txBody>
          <a:bodyPr/>
          <a:lstStyle/>
          <a:p>
            <a:pPr>
              <a:defRPr/>
            </a:pPr>
            <a:r>
              <a:rPr lang="fr-BE" altLang="fr-FR" sz="4800" dirty="0" smtClean="0">
                <a:latin typeface="Arial Narrow" panose="020B0606020202030204" pitchFamily="34" charset="0"/>
              </a:rPr>
              <a:t>Et maintenant au travail … </a:t>
            </a:r>
            <a:endParaRPr lang="fr-FR" altLang="fr-FR" sz="4800" dirty="0" smtClean="0">
              <a:latin typeface="Arial Narrow" panose="020B0606020202030204" pitchFamily="34" charset="0"/>
            </a:endParaRPr>
          </a:p>
        </p:txBody>
      </p:sp>
      <p:sp>
        <p:nvSpPr>
          <p:cNvPr id="7" name="Rectangle 2"/>
          <p:cNvSpPr txBox="1">
            <a:spLocks noChangeArrowheads="1"/>
          </p:cNvSpPr>
          <p:nvPr/>
        </p:nvSpPr>
        <p:spPr bwMode="auto">
          <a:xfrm>
            <a:off x="539750" y="2565400"/>
            <a:ext cx="7920038" cy="2374900"/>
          </a:xfrm>
          <a:prstGeom prst="rect">
            <a:avLst/>
          </a:prstGeom>
          <a:solidFill>
            <a:srgbClr val="FFFFCC"/>
          </a:solidFill>
          <a:ln>
            <a:solidFill>
              <a:schemeClr val="accent6">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000">
                <a:solidFill>
                  <a:srgbClr val="00206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marL="457200" indent="-457200">
              <a:buFontTx/>
              <a:buChar char="-"/>
              <a:defRPr/>
            </a:pPr>
            <a:r>
              <a:rPr lang="fr-BE" altLang="fr-FR" sz="3200" kern="0" dirty="0" smtClean="0">
                <a:latin typeface="Arial Narrow" panose="020B0606020202030204" pitchFamily="34" charset="0"/>
              </a:rPr>
              <a:t>Choisir un chapitre de votre cours </a:t>
            </a:r>
          </a:p>
          <a:p>
            <a:pPr marL="457200" indent="-457200">
              <a:buFontTx/>
              <a:buChar char="-"/>
              <a:defRPr/>
            </a:pPr>
            <a:r>
              <a:rPr lang="fr-BE" altLang="fr-FR" sz="3200" kern="0" dirty="0" smtClean="0">
                <a:latin typeface="Arial Narrow" panose="020B0606020202030204" pitchFamily="34" charset="0"/>
              </a:rPr>
              <a:t>Rédiger un objectif de connaissance</a:t>
            </a:r>
          </a:p>
          <a:p>
            <a:pPr marL="457200" indent="-457200">
              <a:buFontTx/>
              <a:buChar char="-"/>
              <a:defRPr/>
            </a:pPr>
            <a:r>
              <a:rPr lang="fr-BE" altLang="fr-FR" sz="3200" kern="0" dirty="0" smtClean="0">
                <a:latin typeface="Arial Narrow" panose="020B0606020202030204" pitchFamily="34" charset="0"/>
              </a:rPr>
              <a:t>Rédiger un objectif de compréhension</a:t>
            </a:r>
          </a:p>
          <a:p>
            <a:pPr marL="457200" indent="-457200">
              <a:buFontTx/>
              <a:buChar char="-"/>
              <a:defRPr/>
            </a:pPr>
            <a:r>
              <a:rPr lang="fr-BE" altLang="fr-FR" sz="3200" kern="0" dirty="0" smtClean="0">
                <a:latin typeface="Arial Narrow" panose="020B0606020202030204" pitchFamily="34" charset="0"/>
              </a:rPr>
              <a:t>Rédiger un objectif d’application</a:t>
            </a:r>
            <a:endParaRPr lang="fr-FR" altLang="fr-FR" sz="3200" kern="0" dirty="0" smtClean="0">
              <a:latin typeface="Arial Narrow" panose="020B0606020202030204" pitchFamily="34" charset="0"/>
            </a:endParaRPr>
          </a:p>
        </p:txBody>
      </p:sp>
    </p:spTree>
    <p:extLst>
      <p:ext uri="{BB962C8B-B14F-4D97-AF65-F5344CB8AC3E}">
        <p14:creationId xmlns:p14="http://schemas.microsoft.com/office/powerpoint/2010/main" val="36879059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83568" y="332656"/>
            <a:ext cx="7852380" cy="2592288"/>
          </a:xfrm>
          <a:solidFill>
            <a:srgbClr val="002060"/>
          </a:solidFill>
          <a:ln>
            <a:solidFill>
              <a:schemeClr val="tx2">
                <a:lumMod val="75000"/>
              </a:schemeClr>
            </a:solidFill>
          </a:ln>
        </p:spPr>
        <p:txBody>
          <a:bodyPr>
            <a:normAutofit/>
          </a:bodyPr>
          <a:lstStyle/>
          <a:p>
            <a:pPr eaLnBrk="1" hangingPunct="1">
              <a:defRPr/>
            </a:pPr>
            <a:r>
              <a:rPr lang="fr-BE" sz="4000" dirty="0" smtClean="0">
                <a:solidFill>
                  <a:schemeClr val="bg1"/>
                </a:solidFill>
                <a:latin typeface="Arial Narrow" pitchFamily="34" charset="0"/>
              </a:rPr>
              <a:t>4. L’approche par compétences</a:t>
            </a:r>
            <a:br>
              <a:rPr lang="fr-BE" sz="4000" dirty="0" smtClean="0">
                <a:solidFill>
                  <a:schemeClr val="bg1"/>
                </a:solidFill>
                <a:latin typeface="Arial Narrow" pitchFamily="34" charset="0"/>
              </a:rPr>
            </a:br>
            <a:r>
              <a:rPr lang="fr-BE" sz="4000" dirty="0" smtClean="0">
                <a:solidFill>
                  <a:schemeClr val="bg1"/>
                </a:solidFill>
                <a:latin typeface="Arial Narrow" pitchFamily="34" charset="0"/>
              </a:rPr>
              <a:t>Projet de mise en place </a:t>
            </a:r>
            <a:br>
              <a:rPr lang="fr-BE" sz="4000" dirty="0" smtClean="0">
                <a:solidFill>
                  <a:schemeClr val="bg1"/>
                </a:solidFill>
                <a:latin typeface="Arial Narrow" pitchFamily="34" charset="0"/>
              </a:rPr>
            </a:br>
            <a:r>
              <a:rPr lang="fr-BE" sz="4000" dirty="0" smtClean="0">
                <a:solidFill>
                  <a:schemeClr val="bg1"/>
                </a:solidFill>
                <a:latin typeface="Arial Narrow" pitchFamily="34" charset="0"/>
              </a:rPr>
              <a:t>à la </a:t>
            </a:r>
            <a:r>
              <a:rPr lang="fr-BE" sz="4000" dirty="0" err="1" smtClean="0">
                <a:solidFill>
                  <a:schemeClr val="bg1"/>
                </a:solidFill>
                <a:latin typeface="Arial Narrow" pitchFamily="34" charset="0"/>
              </a:rPr>
              <a:t>FMV</a:t>
            </a:r>
            <a:r>
              <a:rPr lang="fr-BE" sz="4000" dirty="0" smtClean="0">
                <a:solidFill>
                  <a:schemeClr val="bg1"/>
                </a:solidFill>
                <a:latin typeface="Arial Narrow" pitchFamily="34" charset="0"/>
              </a:rPr>
              <a:t> de l’ </a:t>
            </a:r>
            <a:r>
              <a:rPr lang="fr-BE" sz="4000" dirty="0" err="1" smtClean="0">
                <a:solidFill>
                  <a:schemeClr val="bg1"/>
                </a:solidFill>
                <a:latin typeface="Arial Narrow" pitchFamily="34" charset="0"/>
              </a:rPr>
              <a:t>ULg</a:t>
            </a:r>
            <a:r>
              <a:rPr lang="fr-BE" sz="4000" dirty="0" smtClean="0">
                <a:solidFill>
                  <a:schemeClr val="bg1"/>
                </a:solidFill>
                <a:latin typeface="Arial Narrow" pitchFamily="34" charset="0"/>
              </a:rPr>
              <a:t> </a:t>
            </a:r>
            <a:endParaRPr lang="en-US" sz="4000" dirty="0" smtClean="0">
              <a:solidFill>
                <a:schemeClr val="bg1"/>
              </a:solidFill>
            </a:endParaRPr>
          </a:p>
        </p:txBody>
      </p:sp>
      <p:sp>
        <p:nvSpPr>
          <p:cNvPr id="4" name="Rectangle 24"/>
          <p:cNvSpPr>
            <a:spLocks noChangeArrowheads="1"/>
          </p:cNvSpPr>
          <p:nvPr/>
        </p:nvSpPr>
        <p:spPr bwMode="auto">
          <a:xfrm>
            <a:off x="399044" y="3356992"/>
            <a:ext cx="8136904" cy="30469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sz="2400" dirty="0" err="1" smtClean="0">
                <a:solidFill>
                  <a:schemeClr val="bg1"/>
                </a:solidFill>
                <a:latin typeface="Arial Narrow" panose="020B0606020202030204" pitchFamily="34" charset="0"/>
              </a:rPr>
              <a:t>Professeur</a:t>
            </a:r>
            <a:r>
              <a:rPr lang="en-GB" altLang="fr-FR" sz="2400" dirty="0" smtClean="0">
                <a:solidFill>
                  <a:schemeClr val="bg1"/>
                </a:solidFill>
                <a:latin typeface="Arial Narrow" panose="020B0606020202030204" pitchFamily="34" charset="0"/>
              </a:rPr>
              <a:t>  </a:t>
            </a:r>
            <a:r>
              <a:rPr lang="en-GB" altLang="fr-FR" sz="2400" dirty="0">
                <a:solidFill>
                  <a:schemeClr val="bg1"/>
                </a:solidFill>
                <a:latin typeface="Arial Narrow" panose="020B0606020202030204" pitchFamily="34" charset="0"/>
              </a:rPr>
              <a:t>Ch. Hanzen</a:t>
            </a:r>
            <a:endParaRPr lang="fr-FR" altLang="fr-FR" sz="2400" dirty="0">
              <a:solidFill>
                <a:schemeClr val="bg1"/>
              </a:solidFill>
              <a:latin typeface="Arial Narrow" panose="020B0606020202030204" pitchFamily="34" charset="0"/>
            </a:endParaRPr>
          </a:p>
          <a:p>
            <a:pPr algn="ctr" eaLnBrk="1" hangingPunct="1"/>
            <a:r>
              <a:rPr lang="en-GB" altLang="fr-FR" sz="2400" dirty="0" err="1">
                <a:solidFill>
                  <a:schemeClr val="bg1"/>
                </a:solidFill>
                <a:latin typeface="Arial Narrow" panose="020B0606020202030204" pitchFamily="34" charset="0"/>
              </a:rPr>
              <a:t>Université</a:t>
            </a:r>
            <a:r>
              <a:rPr lang="en-GB" altLang="fr-FR" sz="2400" dirty="0">
                <a:solidFill>
                  <a:schemeClr val="bg1"/>
                </a:solidFill>
                <a:latin typeface="Arial Narrow" panose="020B0606020202030204" pitchFamily="34" charset="0"/>
              </a:rPr>
              <a:t> de Liège</a:t>
            </a:r>
            <a:endParaRPr lang="fr-FR" altLang="fr-FR" sz="2400" dirty="0">
              <a:solidFill>
                <a:schemeClr val="bg1"/>
              </a:solidFill>
              <a:latin typeface="Arial Narrow" panose="020B0606020202030204" pitchFamily="34" charset="0"/>
            </a:endParaRPr>
          </a:p>
          <a:p>
            <a:pPr algn="ctr" eaLnBrk="1" hangingPunct="1"/>
            <a:r>
              <a:rPr lang="en-GB" altLang="fr-FR" sz="2400" dirty="0" err="1">
                <a:solidFill>
                  <a:schemeClr val="bg1"/>
                </a:solidFill>
                <a:latin typeface="Arial Narrow" panose="020B0606020202030204" pitchFamily="34" charset="0"/>
              </a:rPr>
              <a:t>Faculté</a:t>
            </a:r>
            <a:r>
              <a:rPr lang="en-GB" altLang="fr-FR" sz="2400" dirty="0">
                <a:solidFill>
                  <a:schemeClr val="bg1"/>
                </a:solidFill>
                <a:latin typeface="Arial Narrow" panose="020B0606020202030204" pitchFamily="34" charset="0"/>
              </a:rPr>
              <a:t> de </a:t>
            </a:r>
            <a:r>
              <a:rPr lang="en-GB" altLang="fr-FR" sz="2400" dirty="0" err="1">
                <a:solidFill>
                  <a:schemeClr val="bg1"/>
                </a:solidFill>
                <a:latin typeface="Arial Narrow" panose="020B0606020202030204" pitchFamily="34" charset="0"/>
              </a:rPr>
              <a:t>médecine</a:t>
            </a:r>
            <a:r>
              <a:rPr lang="en-GB" altLang="fr-FR" sz="2400" dirty="0">
                <a:solidFill>
                  <a:schemeClr val="bg1"/>
                </a:solidFill>
                <a:latin typeface="Arial Narrow" panose="020B0606020202030204" pitchFamily="34" charset="0"/>
              </a:rPr>
              <a:t> </a:t>
            </a:r>
            <a:r>
              <a:rPr lang="en-GB" altLang="fr-FR" sz="2400" dirty="0" err="1" smtClean="0">
                <a:solidFill>
                  <a:schemeClr val="bg1"/>
                </a:solidFill>
                <a:latin typeface="Arial Narrow" panose="020B0606020202030204" pitchFamily="34" charset="0"/>
              </a:rPr>
              <a:t>vétérinaire</a:t>
            </a:r>
            <a:endParaRPr lang="en-GB" altLang="fr-FR" sz="2400" dirty="0" smtClean="0">
              <a:solidFill>
                <a:schemeClr val="bg1"/>
              </a:solidFill>
              <a:latin typeface="Arial Narrow" panose="020B0606020202030204" pitchFamily="34" charset="0"/>
            </a:endParaRPr>
          </a:p>
          <a:p>
            <a:pPr algn="ctr" eaLnBrk="1" hangingPunct="1"/>
            <a:r>
              <a:rPr lang="en-GB" altLang="fr-FR" sz="2400" dirty="0" smtClean="0">
                <a:solidFill>
                  <a:schemeClr val="bg1"/>
                </a:solidFill>
                <a:latin typeface="Arial Narrow" panose="020B0606020202030204" pitchFamily="34" charset="0"/>
              </a:rPr>
              <a:t>Service de </a:t>
            </a:r>
            <a:r>
              <a:rPr lang="en-GB" altLang="fr-FR" sz="2400" dirty="0" err="1" smtClean="0">
                <a:solidFill>
                  <a:schemeClr val="bg1"/>
                </a:solidFill>
                <a:latin typeface="Arial Narrow" panose="020B0606020202030204" pitchFamily="34" charset="0"/>
              </a:rPr>
              <a:t>Thériogenologie</a:t>
            </a:r>
            <a:r>
              <a:rPr lang="en-GB" altLang="fr-FR" sz="2400" dirty="0">
                <a:solidFill>
                  <a:schemeClr val="bg1"/>
                </a:solidFill>
                <a:latin typeface="Arial Narrow" panose="020B0606020202030204" pitchFamily="34" charset="0"/>
              </a:rPr>
              <a:t> </a:t>
            </a:r>
            <a:r>
              <a:rPr lang="en-GB" altLang="fr-FR" sz="2400" dirty="0" smtClean="0">
                <a:solidFill>
                  <a:schemeClr val="bg1"/>
                </a:solidFill>
                <a:latin typeface="Arial Narrow" panose="020B0606020202030204" pitchFamily="34" charset="0"/>
              </a:rPr>
              <a:t>des </a:t>
            </a:r>
            <a:r>
              <a:rPr lang="en-GB" altLang="fr-FR" sz="2400" dirty="0" err="1" smtClean="0">
                <a:solidFill>
                  <a:schemeClr val="bg1"/>
                </a:solidFill>
                <a:latin typeface="Arial Narrow" panose="020B0606020202030204" pitchFamily="34" charset="0"/>
              </a:rPr>
              <a:t>animaux</a:t>
            </a:r>
            <a:r>
              <a:rPr lang="en-GB" altLang="fr-FR" sz="2400" dirty="0" smtClean="0">
                <a:solidFill>
                  <a:schemeClr val="bg1"/>
                </a:solidFill>
                <a:latin typeface="Arial Narrow" panose="020B0606020202030204" pitchFamily="34" charset="0"/>
              </a:rPr>
              <a:t> de production </a:t>
            </a:r>
            <a:endParaRPr lang="fr-FR" altLang="fr-FR" sz="2400" dirty="0">
              <a:solidFill>
                <a:schemeClr val="bg1"/>
              </a:solidFill>
              <a:latin typeface="Arial Narrow" panose="020B0606020202030204" pitchFamily="34" charset="0"/>
            </a:endParaRPr>
          </a:p>
          <a:p>
            <a:pPr algn="ctr" eaLnBrk="1" hangingPunct="1"/>
            <a:r>
              <a:rPr lang="da-DK" altLang="fr-FR" sz="2400" dirty="0">
                <a:solidFill>
                  <a:schemeClr val="bg1"/>
                </a:solidFill>
                <a:latin typeface="Arial Narrow" panose="020B0606020202030204" pitchFamily="34" charset="0"/>
              </a:rPr>
              <a:t>B42 Sart Tilman, 4000 Liège</a:t>
            </a:r>
            <a:endParaRPr lang="fr-FR" altLang="fr-FR" sz="2400" dirty="0">
              <a:solidFill>
                <a:schemeClr val="bg1"/>
              </a:solidFill>
              <a:latin typeface="Arial Narrow" panose="020B0606020202030204" pitchFamily="34" charset="0"/>
            </a:endParaRPr>
          </a:p>
          <a:p>
            <a:pPr algn="ctr" eaLnBrk="1" hangingPunct="1"/>
            <a:r>
              <a:rPr lang="de-DE" altLang="fr-FR" sz="2400" dirty="0" err="1">
                <a:solidFill>
                  <a:schemeClr val="bg1"/>
                </a:solidFill>
                <a:latin typeface="Arial Narrow" panose="020B0606020202030204" pitchFamily="34" charset="0"/>
              </a:rPr>
              <a:t>E-mail</a:t>
            </a:r>
            <a:r>
              <a:rPr lang="de-DE" altLang="fr-FR" sz="2400" dirty="0">
                <a:solidFill>
                  <a:schemeClr val="bg1"/>
                </a:solidFill>
                <a:latin typeface="Arial Narrow" panose="020B0606020202030204" pitchFamily="34" charset="0"/>
              </a:rPr>
              <a:t> </a:t>
            </a:r>
            <a:r>
              <a:rPr lang="de-DE" altLang="fr-FR" sz="2400" dirty="0" smtClean="0">
                <a:solidFill>
                  <a:schemeClr val="bg1"/>
                </a:solidFill>
                <a:latin typeface="Arial Narrow" panose="020B0606020202030204" pitchFamily="34" charset="0"/>
              </a:rPr>
              <a:t>: christian.hanzen@ulg.ac.be  </a:t>
            </a:r>
          </a:p>
          <a:p>
            <a:pPr algn="ctr" eaLnBrk="1" hangingPunct="1"/>
            <a:r>
              <a:rPr lang="fr-FR" sz="2400" dirty="0" smtClean="0">
                <a:solidFill>
                  <a:schemeClr val="bg1"/>
                </a:solidFill>
                <a:latin typeface="Arial Narrow" panose="020B0606020202030204" pitchFamily="34" charset="0"/>
              </a:rPr>
              <a:t>Bibliographie : http://orbi.ulg.ac.be/</a:t>
            </a:r>
          </a:p>
          <a:p>
            <a:pPr algn="ctr" eaLnBrk="1" hangingPunct="1"/>
            <a:r>
              <a:rPr lang="fr-FR" sz="2400" dirty="0" smtClean="0">
                <a:solidFill>
                  <a:schemeClr val="bg1"/>
                </a:solidFill>
                <a:latin typeface="Arial Narrow" panose="020B0606020202030204" pitchFamily="34" charset="0"/>
              </a:rPr>
              <a:t>Page face book : www.facebook.com/theriogenologie  </a:t>
            </a:r>
          </a:p>
        </p:txBody>
      </p:sp>
    </p:spTree>
    <p:extLst>
      <p:ext uri="{BB962C8B-B14F-4D97-AF65-F5344CB8AC3E}">
        <p14:creationId xmlns:p14="http://schemas.microsoft.com/office/powerpoint/2010/main" val="25968912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143000"/>
          </a:xfrm>
          <a:solidFill>
            <a:schemeClr val="bg2">
              <a:lumMod val="75000"/>
            </a:schemeClr>
          </a:solidFill>
          <a:ln>
            <a:solidFill>
              <a:schemeClr val="tx1"/>
            </a:solidFill>
          </a:ln>
        </p:spPr>
        <p:txBody>
          <a:bodyPr/>
          <a:lstStyle/>
          <a:p>
            <a:r>
              <a:rPr lang="fr-BE" dirty="0" smtClean="0">
                <a:latin typeface="Arial Narrow" pitchFamily="34" charset="0"/>
              </a:rPr>
              <a:t>Quelques définitions</a:t>
            </a:r>
            <a:endParaRPr lang="fr-BE" dirty="0">
              <a:latin typeface="Arial Narrow" pitchFamily="34" charset="0"/>
            </a:endParaRPr>
          </a:p>
        </p:txBody>
      </p:sp>
    </p:spTree>
    <p:extLst>
      <p:ext uri="{BB962C8B-B14F-4D97-AF65-F5344CB8AC3E}">
        <p14:creationId xmlns:p14="http://schemas.microsoft.com/office/powerpoint/2010/main" val="3544575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548680"/>
            <a:ext cx="7772400" cy="720080"/>
          </a:xfrm>
          <a:solidFill>
            <a:schemeClr val="accent1">
              <a:lumMod val="40000"/>
              <a:lumOff val="60000"/>
            </a:schemeClr>
          </a:solidFill>
          <a:ln>
            <a:solidFill>
              <a:schemeClr val="tx1"/>
            </a:solidFill>
          </a:ln>
        </p:spPr>
        <p:txBody>
          <a:bodyPr>
            <a:normAutofit fontScale="90000"/>
          </a:bodyPr>
          <a:lstStyle/>
          <a:p>
            <a:pPr algn="l"/>
            <a:r>
              <a:rPr lang="fr-BE" dirty="0" smtClean="0">
                <a:latin typeface="Arial Narrow" pitchFamily="34" charset="0"/>
              </a:rPr>
              <a:t>Notion de compétence </a:t>
            </a:r>
            <a:endParaRPr lang="fr-BE" dirty="0">
              <a:latin typeface="Arial Narrow" pitchFamily="34" charset="0"/>
            </a:endParaRPr>
          </a:p>
        </p:txBody>
      </p:sp>
      <p:sp>
        <p:nvSpPr>
          <p:cNvPr id="3" name="Sous-titre 2"/>
          <p:cNvSpPr>
            <a:spLocks noGrp="1"/>
          </p:cNvSpPr>
          <p:nvPr>
            <p:ph type="subTitle" idx="1"/>
          </p:nvPr>
        </p:nvSpPr>
        <p:spPr>
          <a:xfrm>
            <a:off x="539552" y="2204864"/>
            <a:ext cx="8136904" cy="2160240"/>
          </a:xfrm>
          <a:noFill/>
          <a:ln>
            <a:solidFill>
              <a:schemeClr val="tx1"/>
            </a:solidFill>
          </a:ln>
        </p:spPr>
        <p:txBody>
          <a:bodyPr>
            <a:normAutofit/>
          </a:bodyPr>
          <a:lstStyle/>
          <a:p>
            <a:pPr algn="l"/>
            <a:r>
              <a:rPr lang="fr-BE" b="1" i="1" dirty="0" smtClean="0">
                <a:solidFill>
                  <a:schemeClr val="tx1"/>
                </a:solidFill>
                <a:latin typeface="Arial Narrow" pitchFamily="34" charset="0"/>
              </a:rPr>
              <a:t>savoir-agir complexe</a:t>
            </a:r>
            <a:r>
              <a:rPr lang="fr-BE" i="1" dirty="0" smtClean="0">
                <a:solidFill>
                  <a:schemeClr val="tx1"/>
                </a:solidFill>
                <a:latin typeface="Arial Narrow" pitchFamily="34" charset="0"/>
              </a:rPr>
              <a:t>, </a:t>
            </a:r>
            <a:r>
              <a:rPr lang="fr-BE" i="1" dirty="0">
                <a:solidFill>
                  <a:schemeClr val="tx1"/>
                </a:solidFill>
                <a:latin typeface="Arial Narrow" pitchFamily="34" charset="0"/>
              </a:rPr>
              <a:t>prenant appui sur la mobilisation et la combinaison efficaces d'une variété de </a:t>
            </a:r>
            <a:r>
              <a:rPr lang="fr-BE" b="1" i="1" dirty="0">
                <a:solidFill>
                  <a:schemeClr val="tx1"/>
                </a:solidFill>
                <a:latin typeface="Arial Narrow" pitchFamily="34" charset="0"/>
              </a:rPr>
              <a:t>ressources internes et externes</a:t>
            </a:r>
            <a:r>
              <a:rPr lang="fr-BE" i="1" dirty="0">
                <a:solidFill>
                  <a:schemeClr val="tx1"/>
                </a:solidFill>
                <a:latin typeface="Arial Narrow" pitchFamily="34" charset="0"/>
              </a:rPr>
              <a:t> à l'intérieur d'une </a:t>
            </a:r>
            <a:r>
              <a:rPr lang="fr-BE" b="1" i="1" dirty="0">
                <a:solidFill>
                  <a:schemeClr val="tx1"/>
                </a:solidFill>
                <a:latin typeface="Arial Narrow" pitchFamily="34" charset="0"/>
              </a:rPr>
              <a:t>famille de situations</a:t>
            </a:r>
            <a:r>
              <a:rPr lang="fr-BE" dirty="0">
                <a:solidFill>
                  <a:schemeClr val="tx1"/>
                </a:solidFill>
                <a:latin typeface="Arial Narrow" pitchFamily="34" charset="0"/>
              </a:rPr>
              <a:t>» (Jacques Tardif, 2006).</a:t>
            </a:r>
            <a:r>
              <a:rPr lang="fr-FR" dirty="0">
                <a:solidFill>
                  <a:schemeClr val="tx1"/>
                </a:solidFill>
                <a:latin typeface="Arial Narrow" pitchFamily="34" charset="0"/>
              </a:rPr>
              <a:t>  </a:t>
            </a:r>
            <a:endParaRPr lang="fr-BE" dirty="0">
              <a:solidFill>
                <a:schemeClr val="tx1"/>
              </a:solidFill>
              <a:latin typeface="Arial Narrow" pitchFamily="34" charset="0"/>
            </a:endParaRPr>
          </a:p>
          <a:p>
            <a:endParaRPr lang="fr-BE" dirty="0">
              <a:latin typeface="Arial Narrow" pitchFamily="34" charset="0"/>
            </a:endParaRPr>
          </a:p>
        </p:txBody>
      </p:sp>
    </p:spTree>
    <p:extLst>
      <p:ext uri="{BB962C8B-B14F-4D97-AF65-F5344CB8AC3E}">
        <p14:creationId xmlns:p14="http://schemas.microsoft.com/office/powerpoint/2010/main" val="1608823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a:solidFill>
            <a:schemeClr val="accent1">
              <a:lumMod val="40000"/>
              <a:lumOff val="60000"/>
            </a:schemeClr>
          </a:solidFill>
          <a:ln>
            <a:solidFill>
              <a:schemeClr val="tx1"/>
            </a:solidFill>
          </a:ln>
        </p:spPr>
        <p:txBody>
          <a:bodyPr>
            <a:normAutofit/>
          </a:bodyPr>
          <a:lstStyle/>
          <a:p>
            <a:pPr algn="l"/>
            <a:r>
              <a:rPr lang="fr-BE" sz="4000" dirty="0" smtClean="0">
                <a:latin typeface="Arial Narrow" pitchFamily="34" charset="0"/>
              </a:rPr>
              <a:t>Caractéristiques d’une compétence </a:t>
            </a:r>
            <a:r>
              <a:rPr lang="fr-BE" sz="2200" dirty="0" smtClean="0">
                <a:latin typeface="Arial Narrow" pitchFamily="34" charset="0"/>
              </a:rPr>
              <a:t>(Tardif 2006)</a:t>
            </a:r>
            <a:r>
              <a:rPr lang="fr-BE" sz="4000" dirty="0" smtClean="0">
                <a:latin typeface="Arial Narrow" pitchFamily="34" charset="0"/>
              </a:rPr>
              <a:t> </a:t>
            </a:r>
            <a:endParaRPr lang="fr-BE" sz="4000" dirty="0">
              <a:latin typeface="Arial Narrow" pitchFamily="34" charset="0"/>
            </a:endParaRPr>
          </a:p>
        </p:txBody>
      </p:sp>
      <p:sp>
        <p:nvSpPr>
          <p:cNvPr id="3" name="Espace réservé du contenu 2"/>
          <p:cNvSpPr>
            <a:spLocks noGrp="1"/>
          </p:cNvSpPr>
          <p:nvPr>
            <p:ph idx="1"/>
          </p:nvPr>
        </p:nvSpPr>
        <p:spPr>
          <a:xfrm>
            <a:off x="457200" y="1600200"/>
            <a:ext cx="8435280" cy="4525963"/>
          </a:xfrm>
        </p:spPr>
        <p:txBody>
          <a:bodyPr>
            <a:normAutofit fontScale="92500" lnSpcReduction="10000"/>
          </a:bodyPr>
          <a:lstStyle/>
          <a:p>
            <a:pPr marL="514350" indent="-514350">
              <a:buFont typeface="+mj-lt"/>
              <a:buAutoNum type="arabicPeriod"/>
            </a:pPr>
            <a:r>
              <a:rPr lang="fr-BE" dirty="0" smtClean="0">
                <a:solidFill>
                  <a:srgbClr val="0070C0"/>
                </a:solidFill>
                <a:latin typeface="Arial Narrow" pitchFamily="34" charset="0"/>
              </a:rPr>
              <a:t>Evolutif</a:t>
            </a:r>
            <a:r>
              <a:rPr lang="fr-BE" dirty="0" smtClean="0">
                <a:latin typeface="Arial Narrow" pitchFamily="34" charset="0"/>
              </a:rPr>
              <a:t> : conçue pour permettre l’intégration de nouvelles ressources et situations</a:t>
            </a:r>
          </a:p>
          <a:p>
            <a:pPr marL="514350" indent="-514350">
              <a:buFont typeface="+mj-lt"/>
              <a:buAutoNum type="arabicPeriod"/>
            </a:pPr>
            <a:r>
              <a:rPr lang="fr-BE" dirty="0" smtClean="0">
                <a:solidFill>
                  <a:srgbClr val="0070C0"/>
                </a:solidFill>
                <a:latin typeface="Arial Narrow" pitchFamily="34" charset="0"/>
              </a:rPr>
              <a:t>Contextuelle</a:t>
            </a:r>
            <a:r>
              <a:rPr lang="fr-BE" dirty="0" smtClean="0">
                <a:latin typeface="Arial Narrow" pitchFamily="34" charset="0"/>
              </a:rPr>
              <a:t> : mise en œuvre dans des situations qui orientent l’action (savoir-agir) </a:t>
            </a:r>
          </a:p>
          <a:p>
            <a:pPr marL="514350" indent="-514350">
              <a:buFont typeface="+mj-lt"/>
              <a:buAutoNum type="arabicPeriod"/>
            </a:pPr>
            <a:r>
              <a:rPr lang="fr-BE" dirty="0" smtClean="0">
                <a:solidFill>
                  <a:srgbClr val="0070C0"/>
                </a:solidFill>
                <a:latin typeface="Arial Narrow" pitchFamily="34" charset="0"/>
              </a:rPr>
              <a:t>Intégratrice</a:t>
            </a:r>
            <a:r>
              <a:rPr lang="fr-BE" dirty="0" smtClean="0">
                <a:latin typeface="Arial Narrow" pitchFamily="34" charset="0"/>
              </a:rPr>
              <a:t> : elle fait appel à des ressources diverses (internes et externes)</a:t>
            </a:r>
          </a:p>
          <a:p>
            <a:pPr marL="514350" indent="-514350">
              <a:buFont typeface="+mj-lt"/>
              <a:buAutoNum type="arabicPeriod"/>
            </a:pPr>
            <a:r>
              <a:rPr lang="fr-BE" dirty="0" smtClean="0">
                <a:solidFill>
                  <a:srgbClr val="0070C0"/>
                </a:solidFill>
                <a:latin typeface="Arial Narrow" pitchFamily="34" charset="0"/>
              </a:rPr>
              <a:t>Combinatoire</a:t>
            </a:r>
            <a:r>
              <a:rPr lang="fr-BE" dirty="0" smtClean="0">
                <a:latin typeface="Arial Narrow" pitchFamily="34" charset="0"/>
              </a:rPr>
              <a:t> : s’appuie sur des combinaisons différenciées des ressources internes et externes</a:t>
            </a:r>
          </a:p>
          <a:p>
            <a:pPr marL="514350" indent="-514350">
              <a:buFont typeface="+mj-lt"/>
              <a:buAutoNum type="arabicPeriod"/>
            </a:pPr>
            <a:r>
              <a:rPr lang="fr-BE" dirty="0" smtClean="0">
                <a:solidFill>
                  <a:srgbClr val="0070C0"/>
                </a:solidFill>
                <a:latin typeface="Arial Narrow" pitchFamily="34" charset="0"/>
              </a:rPr>
              <a:t>Développementale </a:t>
            </a:r>
            <a:r>
              <a:rPr lang="fr-BE" dirty="0" smtClean="0">
                <a:latin typeface="Arial Narrow" pitchFamily="34" charset="0"/>
              </a:rPr>
              <a:t>: se développe tout au long de la vie</a:t>
            </a:r>
          </a:p>
        </p:txBody>
      </p:sp>
    </p:spTree>
    <p:extLst>
      <p:ext uri="{BB962C8B-B14F-4D97-AF65-F5344CB8AC3E}">
        <p14:creationId xmlns:p14="http://schemas.microsoft.com/office/powerpoint/2010/main" val="9371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17032" y="476673"/>
            <a:ext cx="8675448" cy="504055"/>
          </a:xfrm>
          <a:prstGeom prst="rect">
            <a:avLst/>
          </a:prstGeom>
          <a:solidFill>
            <a:schemeClr val="accent2">
              <a:lumMod val="20000"/>
              <a:lumOff val="80000"/>
            </a:schemeClr>
          </a:solidFill>
          <a:ln>
            <a:solidFill>
              <a:schemeClr val="tx1"/>
            </a:solidFill>
          </a:ln>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BE" sz="2400" b="0" i="0" u="none" strike="noStrike" kern="1200" cap="none" spc="0" normalizeH="0" baseline="0" noProof="0" dirty="0" smtClean="0">
                <a:ln>
                  <a:noFill/>
                </a:ln>
                <a:solidFill>
                  <a:srgbClr val="FF0000"/>
                </a:solidFill>
                <a:effectLst/>
                <a:uLnTx/>
                <a:uFillTx/>
                <a:latin typeface="+mj-lt"/>
                <a:ea typeface="+mj-ea"/>
                <a:cs typeface="+mj-cs"/>
              </a:rPr>
              <a:t>Compétence 1 : établir un </a:t>
            </a:r>
            <a:r>
              <a:rPr kumimoji="0" lang="fr-BE" sz="2400" b="1" i="0" u="none" strike="noStrike" kern="1200" cap="none" spc="0" normalizeH="0" baseline="0" noProof="0" dirty="0" smtClean="0">
                <a:ln>
                  <a:noFill/>
                </a:ln>
                <a:solidFill>
                  <a:srgbClr val="FF0000"/>
                </a:solidFill>
                <a:effectLst/>
                <a:uLnTx/>
                <a:uFillTx/>
                <a:latin typeface="+mj-lt"/>
                <a:ea typeface="+mj-ea"/>
                <a:cs typeface="+mj-cs"/>
              </a:rPr>
              <a:t>diagnostic</a:t>
            </a:r>
            <a:endParaRPr kumimoji="0" lang="fr-BE"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itre 1"/>
          <p:cNvSpPr txBox="1">
            <a:spLocks/>
          </p:cNvSpPr>
          <p:nvPr/>
        </p:nvSpPr>
        <p:spPr>
          <a:xfrm>
            <a:off x="251520" y="1340768"/>
            <a:ext cx="8640960" cy="504056"/>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rgbClr val="FF0000"/>
                </a:solidFill>
              </a:rPr>
              <a:t>Compétence 2 : prendre une </a:t>
            </a:r>
            <a:r>
              <a:rPr lang="fr-BE" sz="2400" b="1" dirty="0" smtClean="0">
                <a:solidFill>
                  <a:srgbClr val="FF0000"/>
                </a:solidFill>
              </a:rPr>
              <a:t>décision</a:t>
            </a:r>
            <a:r>
              <a:rPr lang="fr-BE" sz="2400" dirty="0" smtClean="0">
                <a:solidFill>
                  <a:srgbClr val="FF0000"/>
                </a:solidFill>
              </a:rPr>
              <a:t> partagée</a:t>
            </a:r>
            <a:endParaRPr lang="fr-BE" sz="2400" dirty="0"/>
          </a:p>
        </p:txBody>
      </p:sp>
      <p:sp>
        <p:nvSpPr>
          <p:cNvPr id="4" name="Titre 1"/>
          <p:cNvSpPr txBox="1">
            <a:spLocks/>
          </p:cNvSpPr>
          <p:nvPr/>
        </p:nvSpPr>
        <p:spPr>
          <a:xfrm>
            <a:off x="239048" y="2132856"/>
            <a:ext cx="8640960" cy="864096"/>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rgbClr val="FF0000"/>
                </a:solidFill>
              </a:rPr>
              <a:t>Compétence 3: mettre en œuvre un </a:t>
            </a:r>
            <a:r>
              <a:rPr lang="fr-BE" sz="2400" b="1" dirty="0" smtClean="0">
                <a:solidFill>
                  <a:srgbClr val="FF0000"/>
                </a:solidFill>
              </a:rPr>
              <a:t>traitement</a:t>
            </a:r>
            <a:r>
              <a:rPr lang="fr-BE" sz="2400" dirty="0" smtClean="0">
                <a:solidFill>
                  <a:srgbClr val="FF0000"/>
                </a:solidFill>
              </a:rPr>
              <a:t> ou des soins médicaux appropriés</a:t>
            </a:r>
            <a:endParaRPr lang="fr-BE" sz="2400" dirty="0"/>
          </a:p>
        </p:txBody>
      </p:sp>
      <p:sp>
        <p:nvSpPr>
          <p:cNvPr id="6" name="Titre 1"/>
          <p:cNvSpPr txBox="1">
            <a:spLocks/>
          </p:cNvSpPr>
          <p:nvPr/>
        </p:nvSpPr>
        <p:spPr>
          <a:xfrm>
            <a:off x="217032" y="3284984"/>
            <a:ext cx="8725806" cy="504056"/>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rgbClr val="FF0000"/>
                </a:solidFill>
              </a:rPr>
              <a:t>Compétence 4 : </a:t>
            </a:r>
            <a:r>
              <a:rPr lang="fr-BE" sz="2400" b="1" dirty="0" smtClean="0">
                <a:solidFill>
                  <a:srgbClr val="FF0000"/>
                </a:solidFill>
              </a:rPr>
              <a:t>Prévenir </a:t>
            </a:r>
            <a:r>
              <a:rPr lang="fr-BE" sz="2400" dirty="0" smtClean="0">
                <a:solidFill>
                  <a:srgbClr val="FF0000"/>
                </a:solidFill>
              </a:rPr>
              <a:t>les désordres de santé animale et publique</a:t>
            </a:r>
            <a:endParaRPr lang="fr-BE" sz="2400" dirty="0"/>
          </a:p>
        </p:txBody>
      </p:sp>
      <p:sp>
        <p:nvSpPr>
          <p:cNvPr id="7" name="Titre 1"/>
          <p:cNvSpPr txBox="1">
            <a:spLocks/>
          </p:cNvSpPr>
          <p:nvPr/>
        </p:nvSpPr>
        <p:spPr>
          <a:xfrm>
            <a:off x="236032" y="4221088"/>
            <a:ext cx="8623572" cy="720080"/>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rgbClr val="FF0000"/>
                </a:solidFill>
              </a:rPr>
              <a:t>Compétence 5 : établir une </a:t>
            </a:r>
            <a:r>
              <a:rPr lang="fr-BE" sz="2400" b="1" dirty="0" smtClean="0">
                <a:solidFill>
                  <a:srgbClr val="FF0000"/>
                </a:solidFill>
              </a:rPr>
              <a:t>relation</a:t>
            </a:r>
            <a:r>
              <a:rPr lang="fr-BE" sz="2400" dirty="0" smtClean="0">
                <a:solidFill>
                  <a:srgbClr val="FF0000"/>
                </a:solidFill>
              </a:rPr>
              <a:t> professionnelle avec les différents intervenants</a:t>
            </a:r>
            <a:endParaRPr lang="fr-BE" sz="2400" dirty="0"/>
          </a:p>
        </p:txBody>
      </p:sp>
      <p:sp>
        <p:nvSpPr>
          <p:cNvPr id="8" name="Titre 1"/>
          <p:cNvSpPr txBox="1">
            <a:spLocks/>
          </p:cNvSpPr>
          <p:nvPr/>
        </p:nvSpPr>
        <p:spPr>
          <a:xfrm>
            <a:off x="221958" y="5337212"/>
            <a:ext cx="8720880" cy="828092"/>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rgbClr val="FF0000"/>
                </a:solidFill>
              </a:rPr>
              <a:t>Compétence 6 : développer l’expertise nécessaire à l’</a:t>
            </a:r>
            <a:r>
              <a:rPr lang="fr-BE" sz="2400" b="1" dirty="0" smtClean="0">
                <a:solidFill>
                  <a:srgbClr val="FF0000"/>
                </a:solidFill>
              </a:rPr>
              <a:t>exercice</a:t>
            </a:r>
            <a:r>
              <a:rPr lang="fr-BE" sz="2400" dirty="0" smtClean="0">
                <a:solidFill>
                  <a:srgbClr val="FF0000"/>
                </a:solidFill>
              </a:rPr>
              <a:t> efficace de la profession et à son </a:t>
            </a:r>
            <a:r>
              <a:rPr lang="fr-BE" sz="2400" b="1" dirty="0" smtClean="0">
                <a:solidFill>
                  <a:srgbClr val="FF0000"/>
                </a:solidFill>
              </a:rPr>
              <a:t>évolution</a:t>
            </a:r>
            <a:r>
              <a:rPr lang="fr-BE" sz="2400" dirty="0" smtClean="0">
                <a:solidFill>
                  <a:srgbClr val="FF0000"/>
                </a:solidFill>
              </a:rPr>
              <a:t> constante</a:t>
            </a:r>
            <a:endParaRPr lang="fr-BE" sz="2400" dirty="0"/>
          </a:p>
        </p:txBody>
      </p:sp>
    </p:spTree>
    <p:extLst>
      <p:ext uri="{BB962C8B-B14F-4D97-AF65-F5344CB8AC3E}">
        <p14:creationId xmlns:p14="http://schemas.microsoft.com/office/powerpoint/2010/main" val="48439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276872"/>
            <a:ext cx="8229600" cy="1143000"/>
          </a:xfrm>
          <a:solidFill>
            <a:schemeClr val="accent1">
              <a:lumMod val="40000"/>
              <a:lumOff val="60000"/>
            </a:schemeClr>
          </a:solidFill>
          <a:ln>
            <a:solidFill>
              <a:schemeClr val="tx1"/>
            </a:solidFill>
          </a:ln>
        </p:spPr>
        <p:txBody>
          <a:bodyPr/>
          <a:lstStyle/>
          <a:p>
            <a:r>
              <a:rPr lang="fr-BE" dirty="0" smtClean="0">
                <a:latin typeface="Arial Narrow" pitchFamily="34" charset="0"/>
              </a:rPr>
              <a:t>Et plus précisément ….</a:t>
            </a:r>
            <a:endParaRPr lang="fr-BE" dirty="0">
              <a:latin typeface="Arial Narrow" pitchFamily="34" charset="0"/>
            </a:endParaRPr>
          </a:p>
        </p:txBody>
      </p:sp>
    </p:spTree>
    <p:extLst>
      <p:ext uri="{BB962C8B-B14F-4D97-AF65-F5344CB8AC3E}">
        <p14:creationId xmlns:p14="http://schemas.microsoft.com/office/powerpoint/2010/main" val="792471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Activités d'enseignements\Notes de cours\Notes de cours pédagogie Blida\Contexte de mes pratiques 1 étudiant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268760"/>
            <a:ext cx="9143149"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79512" y="260648"/>
            <a:ext cx="2016899" cy="523220"/>
          </a:xfrm>
          <a:prstGeom prst="rect">
            <a:avLst/>
          </a:prstGeom>
          <a:solidFill>
            <a:schemeClr val="accent3">
              <a:lumMod val="60000"/>
              <a:lumOff val="40000"/>
            </a:schemeClr>
          </a:solidFill>
          <a:ln>
            <a:solidFill>
              <a:schemeClr val="tx1"/>
            </a:solidFill>
          </a:ln>
        </p:spPr>
        <p:txBody>
          <a:bodyPr wrap="none" rtlCol="0">
            <a:spAutoFit/>
          </a:bodyPr>
          <a:lstStyle/>
          <a:p>
            <a:r>
              <a:rPr lang="fr-BE" sz="2800" dirty="0" smtClean="0">
                <a:latin typeface="Arial Narrow" panose="020B0606020202030204" pitchFamily="34" charset="0"/>
              </a:rPr>
              <a:t>Les étudiants </a:t>
            </a:r>
            <a:endParaRPr lang="fr-BE" sz="2800" dirty="0">
              <a:latin typeface="Arial Narrow" panose="020B0606020202030204" pitchFamily="34" charset="0"/>
            </a:endParaRPr>
          </a:p>
        </p:txBody>
      </p:sp>
      <p:sp>
        <p:nvSpPr>
          <p:cNvPr id="4" name="ZoneTexte 3"/>
          <p:cNvSpPr txBox="1"/>
          <p:nvPr/>
        </p:nvSpPr>
        <p:spPr>
          <a:xfrm>
            <a:off x="3779912" y="147409"/>
            <a:ext cx="3972562" cy="461665"/>
          </a:xfrm>
          <a:prstGeom prst="rect">
            <a:avLst/>
          </a:prstGeom>
          <a:solidFill>
            <a:srgbClr val="FFFF00"/>
          </a:solidFill>
          <a:ln>
            <a:solidFill>
              <a:schemeClr val="tx1"/>
            </a:solidFill>
          </a:ln>
        </p:spPr>
        <p:txBody>
          <a:bodyPr wrap="none" rtlCol="0">
            <a:spAutoFit/>
          </a:bodyPr>
          <a:lstStyle/>
          <a:p>
            <a:r>
              <a:rPr lang="fr-BE" sz="2400" dirty="0" smtClean="0">
                <a:latin typeface="Arial Narrow" panose="020B0606020202030204" pitchFamily="34" charset="0"/>
              </a:rPr>
              <a:t>Les thèmes de mes interventions </a:t>
            </a:r>
            <a:endParaRPr lang="fr-BE" sz="2400" dirty="0">
              <a:latin typeface="Arial Narrow" panose="020B0606020202030204" pitchFamily="34" charset="0"/>
            </a:endParaRPr>
          </a:p>
        </p:txBody>
      </p:sp>
      <p:sp>
        <p:nvSpPr>
          <p:cNvPr id="5" name="Flèche droite 4"/>
          <p:cNvSpPr/>
          <p:nvPr/>
        </p:nvSpPr>
        <p:spPr>
          <a:xfrm rot="16200000">
            <a:off x="1728359" y="3465004"/>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194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217032" y="260649"/>
            <a:ext cx="8675448" cy="720079"/>
          </a:xfrm>
          <a:prstGeom prst="rect">
            <a:avLst/>
          </a:prstGeom>
          <a:solidFill>
            <a:schemeClr val="accent2">
              <a:lumMod val="20000"/>
              <a:lumOff val="80000"/>
            </a:schemeClr>
          </a:solidFill>
          <a:ln>
            <a:solidFill>
              <a:schemeClr val="tx1"/>
            </a:solidFill>
          </a:ln>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BE" sz="1500" b="0" i="0" u="none" strike="noStrike" kern="1200" cap="none" spc="0" normalizeH="0" baseline="0" noProof="0" dirty="0" smtClean="0">
                <a:ln>
                  <a:noFill/>
                </a:ln>
                <a:solidFill>
                  <a:srgbClr val="FF0000"/>
                </a:solidFill>
                <a:effectLst/>
                <a:uLnTx/>
                <a:uFillTx/>
                <a:latin typeface="+mj-lt"/>
                <a:ea typeface="+mj-ea"/>
                <a:cs typeface="+mj-cs"/>
              </a:rPr>
              <a:t>Compétence 1 : établir un </a:t>
            </a:r>
            <a:r>
              <a:rPr kumimoji="0" lang="fr-BE" sz="1500" b="1" i="0" u="none" strike="noStrike" kern="1200" cap="none" spc="0" normalizeH="0" baseline="0" noProof="0" dirty="0" smtClean="0">
                <a:ln>
                  <a:noFill/>
                </a:ln>
                <a:solidFill>
                  <a:srgbClr val="FF0000"/>
                </a:solidFill>
                <a:effectLst/>
                <a:uLnTx/>
                <a:uFillTx/>
                <a:latin typeface="+mj-lt"/>
                <a:ea typeface="+mj-ea"/>
                <a:cs typeface="+mj-cs"/>
              </a:rPr>
              <a:t>diagnostic</a:t>
            </a:r>
            <a:r>
              <a:rPr kumimoji="0" lang="fr-BE" sz="1500" b="0" i="0" u="none" strike="noStrike" kern="1200" cap="none" spc="0" normalizeH="0" baseline="0" noProof="0" dirty="0" smtClean="0">
                <a:ln>
                  <a:noFill/>
                </a:ln>
                <a:solidFill>
                  <a:srgbClr val="FF0000"/>
                </a:solidFill>
                <a:effectLst/>
                <a:uLnTx/>
                <a:uFillTx/>
                <a:latin typeface="+mj-lt"/>
                <a:ea typeface="+mj-ea"/>
                <a:cs typeface="+mj-cs"/>
              </a:rPr>
              <a:t> </a:t>
            </a:r>
            <a:r>
              <a:rPr kumimoji="0" lang="fr-BE" sz="1500" b="0" i="0" u="none" strike="noStrike" kern="1200" cap="none" spc="0" normalizeH="0" baseline="0" noProof="0" dirty="0" smtClean="0">
                <a:ln>
                  <a:noFill/>
                </a:ln>
                <a:solidFill>
                  <a:schemeClr val="tx1"/>
                </a:solidFill>
                <a:effectLst/>
                <a:uLnTx/>
                <a:uFillTx/>
                <a:latin typeface="+mj-lt"/>
                <a:ea typeface="+mj-ea"/>
                <a:cs typeface="+mj-cs"/>
              </a:rPr>
              <a:t>en recueillant des informations de façon rigoureuse, objective, systématique et complète en interprétant les informations recueillies de façon scientifique et critique en se basant sur des hypothèses diagnostiques hiérarchisées et pertinentes</a:t>
            </a:r>
            <a:endParaRPr kumimoji="0" lang="fr-BE" sz="15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itre 1"/>
          <p:cNvSpPr txBox="1">
            <a:spLocks/>
          </p:cNvSpPr>
          <p:nvPr/>
        </p:nvSpPr>
        <p:spPr>
          <a:xfrm>
            <a:off x="251520" y="1124744"/>
            <a:ext cx="8640960" cy="720080"/>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1500" dirty="0" smtClean="0">
                <a:solidFill>
                  <a:srgbClr val="FF0000"/>
                </a:solidFill>
              </a:rPr>
              <a:t>Compétence 2 : prendre une </a:t>
            </a:r>
            <a:r>
              <a:rPr lang="fr-BE" sz="1500" b="1" dirty="0" smtClean="0">
                <a:solidFill>
                  <a:srgbClr val="FF0000"/>
                </a:solidFill>
              </a:rPr>
              <a:t>décision</a:t>
            </a:r>
            <a:r>
              <a:rPr lang="fr-BE" sz="1500" dirty="0" smtClean="0">
                <a:solidFill>
                  <a:srgbClr val="FF0000"/>
                </a:solidFill>
              </a:rPr>
              <a:t> partagée </a:t>
            </a:r>
            <a:r>
              <a:rPr lang="fr-BE" sz="1500" dirty="0" smtClean="0"/>
              <a:t>en tenant compte des contraintes, des risques et du pronostic des différentes options en intégrant la perspective vétérinaire et la perspective du patient/de l’autre partie en en planifiant la mise en application</a:t>
            </a:r>
            <a:endParaRPr lang="fr-BE" sz="1500" dirty="0"/>
          </a:p>
        </p:txBody>
      </p:sp>
      <p:sp>
        <p:nvSpPr>
          <p:cNvPr id="4" name="Titre 1"/>
          <p:cNvSpPr txBox="1">
            <a:spLocks/>
          </p:cNvSpPr>
          <p:nvPr/>
        </p:nvSpPr>
        <p:spPr>
          <a:xfrm>
            <a:off x="239048" y="1988840"/>
            <a:ext cx="8640960" cy="720080"/>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1500" dirty="0" smtClean="0">
                <a:solidFill>
                  <a:srgbClr val="FF0000"/>
                </a:solidFill>
              </a:rPr>
              <a:t>Compétence 3: mettre en œuvre un </a:t>
            </a:r>
            <a:r>
              <a:rPr lang="fr-BE" sz="1500" b="1" dirty="0" smtClean="0">
                <a:solidFill>
                  <a:srgbClr val="FF0000"/>
                </a:solidFill>
              </a:rPr>
              <a:t>traitement</a:t>
            </a:r>
            <a:r>
              <a:rPr lang="fr-BE" sz="1500" dirty="0" smtClean="0">
                <a:solidFill>
                  <a:srgbClr val="FF0000"/>
                </a:solidFill>
              </a:rPr>
              <a:t> ou des soins médicaux appropriés </a:t>
            </a:r>
            <a:r>
              <a:rPr lang="fr-BE" sz="1500" dirty="0" smtClean="0"/>
              <a:t>en s’assurant du suivi et de l’atteinte des objectifs fixés en les ajustant éventuellement selon l’évolution de la situation en respectant les recommandations d’usage</a:t>
            </a:r>
            <a:endParaRPr lang="fr-BE" sz="1500" dirty="0"/>
          </a:p>
        </p:txBody>
      </p:sp>
      <p:sp>
        <p:nvSpPr>
          <p:cNvPr id="6" name="Titre 1"/>
          <p:cNvSpPr txBox="1">
            <a:spLocks/>
          </p:cNvSpPr>
          <p:nvPr/>
        </p:nvSpPr>
        <p:spPr>
          <a:xfrm>
            <a:off x="217032" y="2852936"/>
            <a:ext cx="8725806" cy="720080"/>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1500" dirty="0" smtClean="0">
                <a:solidFill>
                  <a:srgbClr val="FF0000"/>
                </a:solidFill>
              </a:rPr>
              <a:t>Compétence 4 : </a:t>
            </a:r>
            <a:r>
              <a:rPr lang="fr-BE" sz="1500" b="1" dirty="0" smtClean="0">
                <a:solidFill>
                  <a:srgbClr val="FF0000"/>
                </a:solidFill>
              </a:rPr>
              <a:t>Prévenir </a:t>
            </a:r>
            <a:r>
              <a:rPr lang="fr-BE" sz="1500" dirty="0" smtClean="0">
                <a:solidFill>
                  <a:srgbClr val="FF0000"/>
                </a:solidFill>
              </a:rPr>
              <a:t>les désordres de santé animale et publique </a:t>
            </a:r>
            <a:r>
              <a:rPr lang="fr-BE" sz="1500" dirty="0" smtClean="0"/>
              <a:t>en transmettant une information claire et complète sur les facteurs de risque y afférents en dépistant les dangers le plus précocement possible, et en les notifiant le cas échéant en mettant en œuvre des traitements préventifs pertinents et légaux</a:t>
            </a:r>
            <a:endParaRPr lang="fr-BE" sz="1500" dirty="0"/>
          </a:p>
        </p:txBody>
      </p:sp>
      <p:sp>
        <p:nvSpPr>
          <p:cNvPr id="7" name="Titre 1"/>
          <p:cNvSpPr txBox="1">
            <a:spLocks/>
          </p:cNvSpPr>
          <p:nvPr/>
        </p:nvSpPr>
        <p:spPr>
          <a:xfrm>
            <a:off x="242970" y="3717032"/>
            <a:ext cx="8623572" cy="720080"/>
          </a:xfrm>
          <a:prstGeom prst="rect">
            <a:avLst/>
          </a:prstGeom>
          <a:solidFill>
            <a:schemeClr val="accent2">
              <a:lumMod val="20000"/>
              <a:lumOff val="80000"/>
            </a:schemeClr>
          </a:solidFill>
          <a:ln>
            <a:solidFill>
              <a:schemeClr val="tx1"/>
            </a:solidFill>
          </a:ln>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1500" dirty="0" smtClean="0">
                <a:solidFill>
                  <a:srgbClr val="FF0000"/>
                </a:solidFill>
              </a:rPr>
              <a:t>Compétence 5 : établir une </a:t>
            </a:r>
            <a:r>
              <a:rPr lang="fr-BE" sz="1500" b="1" dirty="0" smtClean="0">
                <a:solidFill>
                  <a:srgbClr val="FF0000"/>
                </a:solidFill>
              </a:rPr>
              <a:t>relation</a:t>
            </a:r>
            <a:r>
              <a:rPr lang="fr-BE" sz="1500" dirty="0" smtClean="0">
                <a:solidFill>
                  <a:srgbClr val="FF0000"/>
                </a:solidFill>
              </a:rPr>
              <a:t> professionnelle avec les différents intervenants </a:t>
            </a:r>
            <a:r>
              <a:rPr lang="fr-BE" sz="1500" dirty="0" smtClean="0"/>
              <a:t>en créant et en maintenant une relation de confiance en communiquant de manière appropriée en respectant le libre arbitre de l’interlocuteur</a:t>
            </a:r>
            <a:endParaRPr lang="fr-BE" sz="1500" dirty="0"/>
          </a:p>
        </p:txBody>
      </p:sp>
      <p:sp>
        <p:nvSpPr>
          <p:cNvPr id="8" name="Titre 1"/>
          <p:cNvSpPr txBox="1">
            <a:spLocks/>
          </p:cNvSpPr>
          <p:nvPr/>
        </p:nvSpPr>
        <p:spPr>
          <a:xfrm>
            <a:off x="221958" y="4581128"/>
            <a:ext cx="8720880" cy="1656184"/>
          </a:xfrm>
          <a:prstGeom prst="rect">
            <a:avLst/>
          </a:prstGeom>
          <a:solidFill>
            <a:schemeClr val="accent2">
              <a:lumMod val="20000"/>
              <a:lumOff val="80000"/>
            </a:schemeClr>
          </a:solidFill>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1500" dirty="0" smtClean="0">
                <a:solidFill>
                  <a:srgbClr val="FF0000"/>
                </a:solidFill>
              </a:rPr>
              <a:t>Compétence 6 : développer l’expertise nécessaire à l’</a:t>
            </a:r>
            <a:r>
              <a:rPr lang="fr-BE" sz="1500" b="1" dirty="0" smtClean="0">
                <a:solidFill>
                  <a:srgbClr val="FF0000"/>
                </a:solidFill>
              </a:rPr>
              <a:t>exercice</a:t>
            </a:r>
            <a:r>
              <a:rPr lang="fr-BE" sz="1500" dirty="0" smtClean="0">
                <a:solidFill>
                  <a:srgbClr val="FF0000"/>
                </a:solidFill>
              </a:rPr>
              <a:t> efficace de la profession et à son </a:t>
            </a:r>
            <a:r>
              <a:rPr lang="fr-BE" sz="1500" b="1" dirty="0" smtClean="0">
                <a:solidFill>
                  <a:srgbClr val="FF0000"/>
                </a:solidFill>
              </a:rPr>
              <a:t>évolution</a:t>
            </a:r>
            <a:r>
              <a:rPr lang="fr-BE" sz="1500" dirty="0" smtClean="0">
                <a:solidFill>
                  <a:srgbClr val="FF0000"/>
                </a:solidFill>
              </a:rPr>
              <a:t> constante </a:t>
            </a:r>
            <a:r>
              <a:rPr lang="fr-BE" sz="1500" dirty="0" smtClean="0"/>
              <a:t>en définissant des indicateurs de gestion d’activités pertinents pour assurer le fonctionnement pérenne de l’activité professionnelle en développant une activité professionnelle au service du patient et de la société, dans des conditions éthiques, légales, réglementaires et déontologiques conformes à la pratique de la médecine vétérinaire en reconnaissant ses limites de compétence,  en s’inscrivant dans une démarche de formation continue, en contribuant scientifiquement et qualitativement à l’évolution de la pratique de la médecine vétérinaire</a:t>
            </a:r>
            <a:endParaRPr lang="fr-BE" sz="1500" dirty="0"/>
          </a:p>
        </p:txBody>
      </p:sp>
    </p:spTree>
    <p:extLst>
      <p:ext uri="{BB962C8B-B14F-4D97-AF65-F5344CB8AC3E}">
        <p14:creationId xmlns:p14="http://schemas.microsoft.com/office/powerpoint/2010/main" val="41519875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a:solidFill>
            <a:schemeClr val="accent3">
              <a:lumMod val="40000"/>
              <a:lumOff val="60000"/>
            </a:schemeClr>
          </a:solidFill>
          <a:ln>
            <a:solidFill>
              <a:schemeClr val="tx1"/>
            </a:solidFill>
          </a:ln>
        </p:spPr>
        <p:txBody>
          <a:bodyPr/>
          <a:lstStyle/>
          <a:p>
            <a:pPr algn="l"/>
            <a:r>
              <a:rPr lang="fr-BE" dirty="0" smtClean="0">
                <a:latin typeface="Arial Narrow" pitchFamily="34" charset="0"/>
              </a:rPr>
              <a:t>Notion de ressources</a:t>
            </a:r>
            <a:endParaRPr lang="fr-BE" dirty="0"/>
          </a:p>
        </p:txBody>
      </p:sp>
      <p:sp>
        <p:nvSpPr>
          <p:cNvPr id="3" name="Espace réservé du contenu 2"/>
          <p:cNvSpPr>
            <a:spLocks noGrp="1"/>
          </p:cNvSpPr>
          <p:nvPr>
            <p:ph idx="1"/>
          </p:nvPr>
        </p:nvSpPr>
        <p:spPr>
          <a:xfrm>
            <a:off x="467544" y="1268760"/>
            <a:ext cx="8507288" cy="5184576"/>
          </a:xfrm>
        </p:spPr>
        <p:txBody>
          <a:bodyPr>
            <a:noAutofit/>
          </a:bodyPr>
          <a:lstStyle/>
          <a:p>
            <a:r>
              <a:rPr lang="fr-BE" sz="2400" u="sng" dirty="0" smtClean="0">
                <a:latin typeface="Arial Narrow" pitchFamily="34" charset="0"/>
              </a:rPr>
              <a:t>Quatre catégories </a:t>
            </a:r>
          </a:p>
          <a:p>
            <a:pPr lvl="1"/>
            <a:r>
              <a:rPr lang="fr-BE" sz="2400" dirty="0" smtClean="0">
                <a:latin typeface="Arial Narrow" pitchFamily="34" charset="0"/>
              </a:rPr>
              <a:t>Disciplinaires </a:t>
            </a:r>
            <a:r>
              <a:rPr lang="fr-BE" sz="2400" dirty="0" err="1" smtClean="0">
                <a:latin typeface="Arial Narrow" pitchFamily="34" charset="0"/>
              </a:rPr>
              <a:t>cad</a:t>
            </a:r>
            <a:r>
              <a:rPr lang="fr-BE" sz="2400" dirty="0" smtClean="0">
                <a:latin typeface="Arial Narrow" pitchFamily="34" charset="0"/>
              </a:rPr>
              <a:t> propres à la médecine vétérinaire</a:t>
            </a:r>
          </a:p>
          <a:p>
            <a:pPr lvl="1"/>
            <a:r>
              <a:rPr lang="fr-BE" sz="2400" dirty="0">
                <a:latin typeface="Arial Narrow" pitchFamily="34" charset="0"/>
              </a:rPr>
              <a:t>T</a:t>
            </a:r>
            <a:r>
              <a:rPr lang="fr-BE" sz="2400" dirty="0" smtClean="0">
                <a:latin typeface="Arial Narrow" pitchFamily="34" charset="0"/>
              </a:rPr>
              <a:t>ransversales, qui pourraient être utiles dans d’autres disciplines voire d’autres professions (par exemple, rédiger un rapport) </a:t>
            </a:r>
          </a:p>
          <a:p>
            <a:pPr lvl="1"/>
            <a:r>
              <a:rPr lang="fr-BE" sz="2400" dirty="0">
                <a:latin typeface="Arial Narrow" pitchFamily="34" charset="0"/>
              </a:rPr>
              <a:t>M</a:t>
            </a:r>
            <a:r>
              <a:rPr lang="fr-BE" sz="2400" dirty="0" smtClean="0">
                <a:latin typeface="Arial Narrow" pitchFamily="34" charset="0"/>
              </a:rPr>
              <a:t>étacognitives, par exemple, la réflexion critique, la prise de décision </a:t>
            </a:r>
          </a:p>
          <a:p>
            <a:pPr lvl="1"/>
            <a:r>
              <a:rPr lang="fr-BE" sz="2400" dirty="0">
                <a:latin typeface="Arial Narrow" pitchFamily="34" charset="0"/>
              </a:rPr>
              <a:t>M</a:t>
            </a:r>
            <a:r>
              <a:rPr lang="fr-BE" sz="2400" dirty="0" smtClean="0">
                <a:latin typeface="Arial Narrow" pitchFamily="34" charset="0"/>
              </a:rPr>
              <a:t>otivationnelles, par exemple, l’esprit de recherche</a:t>
            </a:r>
          </a:p>
          <a:p>
            <a:r>
              <a:rPr lang="fr-BE" sz="2400" u="sng" dirty="0" smtClean="0">
                <a:latin typeface="Arial Narrow" pitchFamily="34" charset="0"/>
              </a:rPr>
              <a:t>Par ressources internes </a:t>
            </a:r>
            <a:r>
              <a:rPr lang="fr-BE" sz="2400" dirty="0" smtClean="0">
                <a:latin typeface="Arial Narrow" pitchFamily="34" charset="0"/>
              </a:rPr>
              <a:t>on entend</a:t>
            </a:r>
          </a:p>
          <a:p>
            <a:pPr lvl="1"/>
            <a:r>
              <a:rPr lang="fr-BE" sz="2400" dirty="0" smtClean="0">
                <a:latin typeface="Arial Narrow" pitchFamily="34" charset="0"/>
              </a:rPr>
              <a:t>Savoirs ou connaissances</a:t>
            </a:r>
          </a:p>
          <a:p>
            <a:pPr lvl="1"/>
            <a:r>
              <a:rPr lang="fr-BE" sz="2400" dirty="0" smtClean="0">
                <a:latin typeface="Arial Narrow" pitchFamily="34" charset="0"/>
              </a:rPr>
              <a:t>Savoir-faire ou habiletés</a:t>
            </a:r>
          </a:p>
          <a:p>
            <a:pPr lvl="1"/>
            <a:r>
              <a:rPr lang="fr-BE" sz="2400" dirty="0" smtClean="0">
                <a:latin typeface="Arial Narrow" pitchFamily="34" charset="0"/>
              </a:rPr>
              <a:t>Savoir-être ou attitudes </a:t>
            </a:r>
          </a:p>
          <a:p>
            <a:r>
              <a:rPr lang="fr-BE" sz="2400" u="sng" dirty="0" smtClean="0">
                <a:latin typeface="Arial Narrow" pitchFamily="34" charset="0"/>
              </a:rPr>
              <a:t>Par ressources externes </a:t>
            </a:r>
            <a:r>
              <a:rPr lang="fr-BE" sz="2400" dirty="0" smtClean="0">
                <a:latin typeface="Arial Narrow" pitchFamily="34" charset="0"/>
              </a:rPr>
              <a:t>on entend : logiciels, TICE, collègues …  </a:t>
            </a:r>
            <a:endParaRPr lang="fr-BE" sz="2400" dirty="0">
              <a:latin typeface="Arial Narrow" pitchFamily="34" charset="0"/>
            </a:endParaRPr>
          </a:p>
        </p:txBody>
      </p:sp>
    </p:spTree>
    <p:extLst>
      <p:ext uri="{BB962C8B-B14F-4D97-AF65-F5344CB8AC3E}">
        <p14:creationId xmlns:p14="http://schemas.microsoft.com/office/powerpoint/2010/main" val="16173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a:solidFill>
            <a:schemeClr val="accent6">
              <a:lumMod val="40000"/>
              <a:lumOff val="60000"/>
            </a:schemeClr>
          </a:solidFill>
          <a:ln>
            <a:solidFill>
              <a:schemeClr val="tx1"/>
            </a:solidFill>
          </a:ln>
        </p:spPr>
        <p:txBody>
          <a:bodyPr>
            <a:normAutofit fontScale="90000"/>
          </a:bodyPr>
          <a:lstStyle/>
          <a:p>
            <a:pPr algn="l"/>
            <a:r>
              <a:rPr lang="fr-BE" dirty="0" smtClean="0">
                <a:latin typeface="Arial Narrow" pitchFamily="34" charset="0"/>
              </a:rPr>
              <a:t>Notion de familles de situations</a:t>
            </a:r>
            <a:endParaRPr lang="fr-BE" dirty="0"/>
          </a:p>
        </p:txBody>
      </p:sp>
      <p:sp>
        <p:nvSpPr>
          <p:cNvPr id="3" name="Sous-titre 2"/>
          <p:cNvSpPr>
            <a:spLocks noGrp="1"/>
          </p:cNvSpPr>
          <p:nvPr>
            <p:ph idx="1"/>
          </p:nvPr>
        </p:nvSpPr>
        <p:spPr>
          <a:xfrm>
            <a:off x="467544" y="1556792"/>
            <a:ext cx="8229600" cy="4021907"/>
          </a:xfrm>
        </p:spPr>
        <p:txBody>
          <a:bodyPr>
            <a:noAutofit/>
          </a:bodyPr>
          <a:lstStyle/>
          <a:p>
            <a:pPr>
              <a:buSzPct val="80000"/>
              <a:buFont typeface="Wingdings" pitchFamily="2" charset="2"/>
              <a:buChar char="q"/>
            </a:pPr>
            <a:r>
              <a:rPr lang="fr-FR" sz="2400" dirty="0" smtClean="0">
                <a:solidFill>
                  <a:schemeClr val="tx1"/>
                </a:solidFill>
                <a:latin typeface="Arial Narrow" pitchFamily="34" charset="0"/>
              </a:rPr>
              <a:t>= contexte d’activité d’un vétérinaire</a:t>
            </a:r>
          </a:p>
          <a:p>
            <a:pPr>
              <a:buSzPct val="80000"/>
              <a:buFont typeface="Wingdings" pitchFamily="2" charset="2"/>
              <a:buChar char="q"/>
            </a:pPr>
            <a:r>
              <a:rPr lang="fr-FR" sz="2400" dirty="0" smtClean="0">
                <a:solidFill>
                  <a:schemeClr val="tx1"/>
                </a:solidFill>
                <a:latin typeface="Arial Narrow" pitchFamily="34" charset="0"/>
              </a:rPr>
              <a:t>Elles doivent </a:t>
            </a:r>
          </a:p>
          <a:p>
            <a:pPr lvl="1">
              <a:buFont typeface="Arial" pitchFamily="34" charset="0"/>
              <a:buChar char="•"/>
            </a:pPr>
            <a:r>
              <a:rPr lang="fr-FR" sz="2400" dirty="0" smtClean="0">
                <a:solidFill>
                  <a:schemeClr val="tx1"/>
                </a:solidFill>
                <a:latin typeface="Arial Narrow" pitchFamily="34" charset="0"/>
              </a:rPr>
              <a:t>découler </a:t>
            </a:r>
            <a:r>
              <a:rPr lang="fr-FR" sz="2400" dirty="0">
                <a:solidFill>
                  <a:schemeClr val="tx1"/>
                </a:solidFill>
                <a:latin typeface="Arial Narrow" pitchFamily="34" charset="0"/>
              </a:rPr>
              <a:t>d’une observation méthodique des activités </a:t>
            </a:r>
            <a:r>
              <a:rPr lang="fr-FR" sz="2400" dirty="0" smtClean="0">
                <a:solidFill>
                  <a:schemeClr val="tx1"/>
                </a:solidFill>
                <a:latin typeface="Arial Narrow" pitchFamily="34" charset="0"/>
              </a:rPr>
              <a:t>professionnelles : </a:t>
            </a:r>
            <a:r>
              <a:rPr lang="fr-FR" sz="2400" dirty="0" smtClean="0">
                <a:solidFill>
                  <a:srgbClr val="FF0000"/>
                </a:solidFill>
                <a:latin typeface="Arial Narrow" pitchFamily="34" charset="0"/>
              </a:rPr>
              <a:t>les motifs d’appel</a:t>
            </a:r>
          </a:p>
          <a:p>
            <a:pPr lvl="1">
              <a:buFont typeface="Arial" pitchFamily="34" charset="0"/>
              <a:buChar char="•"/>
            </a:pPr>
            <a:r>
              <a:rPr lang="fr-FR" sz="2400" dirty="0" smtClean="0">
                <a:solidFill>
                  <a:schemeClr val="tx1"/>
                </a:solidFill>
                <a:latin typeface="Arial Narrow" pitchFamily="34" charset="0"/>
              </a:rPr>
              <a:t>être </a:t>
            </a:r>
            <a:r>
              <a:rPr lang="fr-FR" sz="2400" dirty="0">
                <a:solidFill>
                  <a:schemeClr val="tx1"/>
                </a:solidFill>
                <a:latin typeface="Arial Narrow" pitchFamily="34" charset="0"/>
              </a:rPr>
              <a:t>identifiées de manière prospective afin de préparer les jeunes diplômés à l’évolution de la société et des techniques ainsi qu’à l’innovation et la </a:t>
            </a:r>
            <a:r>
              <a:rPr lang="fr-FR" sz="2400" dirty="0" smtClean="0">
                <a:solidFill>
                  <a:schemeClr val="tx1"/>
                </a:solidFill>
                <a:latin typeface="Arial Narrow" pitchFamily="34" charset="0"/>
              </a:rPr>
              <a:t>recherche</a:t>
            </a:r>
          </a:p>
          <a:p>
            <a:pPr lvl="1"/>
            <a:endParaRPr lang="fr-BE" sz="2000" dirty="0">
              <a:solidFill>
                <a:schemeClr val="tx1"/>
              </a:solidFill>
              <a:latin typeface="Arial Narrow" pitchFamily="34" charset="0"/>
            </a:endParaRPr>
          </a:p>
        </p:txBody>
      </p:sp>
    </p:spTree>
    <p:extLst>
      <p:ext uri="{BB962C8B-B14F-4D97-AF65-F5344CB8AC3E}">
        <p14:creationId xmlns:p14="http://schemas.microsoft.com/office/powerpoint/2010/main" val="4193295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a:solidFill>
            <a:schemeClr val="accent6">
              <a:lumMod val="40000"/>
              <a:lumOff val="60000"/>
            </a:schemeClr>
          </a:solidFill>
          <a:ln>
            <a:solidFill>
              <a:schemeClr val="tx1"/>
            </a:solidFill>
          </a:ln>
        </p:spPr>
        <p:txBody>
          <a:bodyPr>
            <a:normAutofit fontScale="90000"/>
          </a:bodyPr>
          <a:lstStyle/>
          <a:p>
            <a:pPr algn="l"/>
            <a:r>
              <a:rPr lang="fr-BE" dirty="0" smtClean="0">
                <a:latin typeface="Arial Narrow" pitchFamily="34" charset="0"/>
              </a:rPr>
              <a:t>Notion de familles de situations (exemples)</a:t>
            </a:r>
            <a:endParaRPr lang="fr-BE" dirty="0"/>
          </a:p>
        </p:txBody>
      </p:sp>
      <p:sp>
        <p:nvSpPr>
          <p:cNvPr id="3" name="Sous-titre 2"/>
          <p:cNvSpPr>
            <a:spLocks noGrp="1"/>
          </p:cNvSpPr>
          <p:nvPr>
            <p:ph idx="1"/>
          </p:nvPr>
        </p:nvSpPr>
        <p:spPr>
          <a:xfrm>
            <a:off x="323528" y="1124744"/>
            <a:ext cx="8280920" cy="5184576"/>
          </a:xfrm>
        </p:spPr>
        <p:txBody>
          <a:bodyPr>
            <a:noAutofit/>
          </a:bodyPr>
          <a:lstStyle/>
          <a:p>
            <a:pPr marL="514350" indent="-457200">
              <a:buFont typeface="+mj-lt"/>
              <a:buAutoNum type="arabicPeriod"/>
            </a:pPr>
            <a:r>
              <a:rPr lang="fr-BE" sz="2400" dirty="0" smtClean="0">
                <a:latin typeface="Arial Narrow" pitchFamily="34" charset="0"/>
              </a:rPr>
              <a:t>d’établir </a:t>
            </a:r>
            <a:r>
              <a:rPr lang="fr-BE" sz="2400" dirty="0">
                <a:latin typeface="Arial Narrow" pitchFamily="34" charset="0"/>
              </a:rPr>
              <a:t>un bilan de santé chez un animal (ou un groupe d’animaux), le certifier, et prendre les mesures préventives/curatives qui s’imposent </a:t>
            </a:r>
          </a:p>
          <a:p>
            <a:pPr marL="514350" indent="-457200">
              <a:buFont typeface="+mj-lt"/>
              <a:buAutoNum type="arabicPeriod"/>
            </a:pPr>
            <a:r>
              <a:rPr lang="fr-BE" sz="2400" dirty="0">
                <a:latin typeface="Arial Narrow" pitchFamily="34" charset="0"/>
              </a:rPr>
              <a:t>de réaliser une consultation régulière </a:t>
            </a:r>
          </a:p>
          <a:p>
            <a:pPr marL="514350" indent="-457200">
              <a:buFont typeface="+mj-lt"/>
              <a:buAutoNum type="arabicPeriod"/>
            </a:pPr>
            <a:r>
              <a:rPr lang="fr-BE" sz="2400" dirty="0">
                <a:latin typeface="Arial Narrow" pitchFamily="34" charset="0"/>
              </a:rPr>
              <a:t>de réaliser des interventions chirurgicales à la portée d’un non spécialiste </a:t>
            </a:r>
          </a:p>
          <a:p>
            <a:pPr marL="514350" indent="-457200">
              <a:buFont typeface="+mj-lt"/>
              <a:buAutoNum type="arabicPeriod"/>
            </a:pPr>
            <a:r>
              <a:rPr lang="fr-BE" sz="2400" dirty="0">
                <a:latin typeface="Arial Narrow" pitchFamily="34" charset="0"/>
              </a:rPr>
              <a:t>de gérer les situations d’urgence médicales, chirurgicales et épidémiologiques </a:t>
            </a:r>
          </a:p>
          <a:p>
            <a:pPr marL="514350" indent="-457200">
              <a:buFont typeface="+mj-lt"/>
              <a:buAutoNum type="arabicPeriod"/>
            </a:pPr>
            <a:r>
              <a:rPr lang="fr-BE" sz="2400" dirty="0">
                <a:latin typeface="Arial Narrow" pitchFamily="34" charset="0"/>
              </a:rPr>
              <a:t>d’euthanasier un animal ou un groupe d’animaux </a:t>
            </a:r>
          </a:p>
          <a:p>
            <a:pPr marL="514350" indent="-457200">
              <a:buFont typeface="+mj-lt"/>
              <a:buAutoNum type="arabicPeriod"/>
            </a:pPr>
            <a:r>
              <a:rPr lang="fr-BE" sz="2400" dirty="0">
                <a:latin typeface="Arial Narrow" pitchFamily="34" charset="0"/>
              </a:rPr>
              <a:t>d’assurer le suivi des animaux hospitalisés </a:t>
            </a:r>
          </a:p>
          <a:p>
            <a:pPr marL="514350" indent="-457200">
              <a:buFont typeface="+mj-lt"/>
              <a:buAutoNum type="arabicPeriod"/>
            </a:pPr>
            <a:r>
              <a:rPr lang="fr-BE" sz="2400" dirty="0">
                <a:latin typeface="Arial Narrow" pitchFamily="34" charset="0"/>
              </a:rPr>
              <a:t>de gérer les situations de crises épizootiques </a:t>
            </a:r>
          </a:p>
          <a:p>
            <a:pPr marL="514350" indent="-457200">
              <a:buFont typeface="+mj-lt"/>
              <a:buAutoNum type="arabicPeriod"/>
            </a:pPr>
            <a:r>
              <a:rPr lang="fr-BE" sz="2400" dirty="0">
                <a:latin typeface="Arial Narrow" pitchFamily="34" charset="0"/>
              </a:rPr>
              <a:t>de réaliser des missions d’inspections, d’audits ou de conseils </a:t>
            </a:r>
          </a:p>
          <a:p>
            <a:pPr lvl="1"/>
            <a:endParaRPr lang="fr-BE" sz="2400" dirty="0">
              <a:solidFill>
                <a:schemeClr val="tx1"/>
              </a:solidFill>
              <a:latin typeface="Arial Narrow" pitchFamily="34" charset="0"/>
            </a:endParaRPr>
          </a:p>
        </p:txBody>
      </p:sp>
    </p:spTree>
    <p:extLst>
      <p:ext uri="{BB962C8B-B14F-4D97-AF65-F5344CB8AC3E}">
        <p14:creationId xmlns:p14="http://schemas.microsoft.com/office/powerpoint/2010/main" val="8319705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143000"/>
          </a:xfrm>
          <a:solidFill>
            <a:schemeClr val="bg2">
              <a:lumMod val="75000"/>
            </a:schemeClr>
          </a:solidFill>
          <a:ln>
            <a:solidFill>
              <a:schemeClr val="tx1"/>
            </a:solidFill>
          </a:ln>
        </p:spPr>
        <p:txBody>
          <a:bodyPr/>
          <a:lstStyle/>
          <a:p>
            <a:r>
              <a:rPr lang="fr-BE" dirty="0" smtClean="0">
                <a:latin typeface="Arial Narrow" pitchFamily="34" charset="0"/>
              </a:rPr>
              <a:t>Articulations de ces notions </a:t>
            </a:r>
            <a:endParaRPr lang="fr-BE" dirty="0">
              <a:latin typeface="Arial Narrow" pitchFamily="34" charset="0"/>
            </a:endParaRPr>
          </a:p>
        </p:txBody>
      </p:sp>
    </p:spTree>
    <p:extLst>
      <p:ext uri="{BB962C8B-B14F-4D97-AF65-F5344CB8AC3E}">
        <p14:creationId xmlns:p14="http://schemas.microsoft.com/office/powerpoint/2010/main" val="36778080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wgHBgkIBwgKCgkLDRYPDQwMDRsUFRAWIB0iIiAdHx8kKDQsJCYxJx8fLT0tMTU3Ojo6Iys/RD84QzQ5OjcBCgoKDQwNGg8PGjclHyU3Nzc3Nzc3Nzc3Nzc3Nzc3Nzc3Nzc3Nzc3Nzc3Nzc3Nzc3Nzc3Nzc3Nzc3Nzc3Nzc3N//AABEIAEgAgQMBIgACEQEDEQH/xAAbAAACAwEBAQAAAAAAAAAAAAAFBgADBAIHAf/EAD4QAAEDAwMBBQUGAwYHAAAAAAECAwQABREGEiExEyJBUWEHFDKRoUJxgbHB0SNS4SRTYpLC8RUWJTOCorL/xAAaAQACAwEBAAAAAAAAAAAAAAACBAEDBQAG/8QAJxEAAgIBBAEDBAMAAAAAAAAAAAECEQMEEiExQSJhcQUUI1ETFTP/2gAMAwEAAhEDEQA/ABOyuwirw3X0N16SzEKAiugirwiuglCcl1RSkDJwkk/KolJRVsmKbdIz7K6CKYYFjExskBSE8FL24KydxBTgceHn5dc8HYdot8BO9TaVOJPxukKP7CkX9Rw1a5Glosl8idDtEyYNzTJDf94s7U/1/CuXrc+1NXFSkuOJOMJHXjNN03UNmgNrMq5R0c5I3jOCeKxI1Lp9NuclNT0Sg0okpaJKyc+A6njHypX+ynbdDH2Ma7ACrVNTgmMsg8cc/wC3WtEawypG7YtkBJwSVnrjOOBXTOtGpzi0xLbOCSOJLiAEgg9COvQ/UeFBlag1EjcxAtkVCHiVZfcUsuK45I+4dKF/UMz6SC+zxLyEosJKrgYZYXKII3LZXtSnz5I5qx+wTGnuzwlZIJSU5PHrxxQyG9qsJUkymWkuJwUx43wn0PgaGSrBcnWVO3G83CSnABw4eMkYGB6mhjrM6bdhS02JpINS4hgrxM7IJ8f7S2nHryaHvXO2MEpcucIL8GwSs4/8RVcHQalyC7IgSFI+E9soqJPHODz50fsuj2be72zkJvj4EkowPvxQZNTlm7br4ChgxxVUCm5Maew1Jh5LS09du3JBIPHh08a+7atbhMwkmPGWFtIcXggEAZWSR+BJH4V1srYwNvFFv9GblpZHRn219q7ZUq6ystDdcvTYdtQHpyXCjOBsbW4T6YAx8zWsN1dHTEDn9ueSyzg5Wo4A4pfUP8b5oPB/ouLAf/OLAWBDssuQcjYosttZPh1yfTw+6tL91nyEN+5WyJCmJRlLZeLgCs9cAA+nU1tGpdGW6WiKtx10rTu7dDe5sZH8yfl41xdtZxbcyz7jp5x5TiVOLMjupSj+YHBynnGenFYTk/LNhRXhAZC9YTZJZXdFMIzsS3EYCMqHQZxnoD+Aq4aFu01KhMkznVnJy7IIAz6A46002a/XS729xxu3NMLajuOJLTm9OQSOAQM48qEw39YyS3ImXJuK2tW5CUMt4KPDd3vLwoHJIJJsyQfZ1G98cZfYZQ4nCioEqHeHHh9KY42mmFrMd64NdohAJZabCezTnjjPA6/KhmrIc2ZppiVJuoaZkPJQ8psEcDpyOTnBoBa7dYI8xDdmfS9IWR2io6nHNoz9o7ikdeMio3UdtsbJY05aWmH7xOTDffRu7PkAHjcEowcYJ6V8i6l0dJBjwZCVOlW0EtqCuRypOeQPUYodrC3WOzXmM49DlyXn4vaNNtI34xnefoDn1OKluLsiREeXavdWCsFHbSe0UOv2D0zXb3dE7VVmi5a1gx5Ij2fT652Ej+KUBlCDkjHKSfDrXCNSz7mhLVwtSWdshC2PdpAXynBCScefoOlde0yfN068qVAhxUoklsKkFGVBwg57vkdh8etK2ltR3W6Xthm5vIcaB7RIDYTtII/Q11tujqVWM17n6jdnKjxpAtqGhhY7NLilE88FQPGCOlZ9PolS7sYl5uEmXt+12xbGFDoAjGKaNWNAvxH0gDtGAD94P9RS9Bc91vzLgT8Sck+ZAI/anZYYrTqa7FI5pPM4PouvDIaucltLYQlC9oAOeBx19ev41j20d1K3i7OOAf8AdQhf0x+YNCSitTDK8cfgQyqsjM+2pV+2pVlgGoIq+JDTKktMOISpC1DcFDIIHPT8K6CKJafZ33Vr/CCr8v3pbUTrFItwxvIhC13pmMNQFaBsUq4NsoQlOBsUlKunoc/OjvtVusnTsuxyYUdt1l2M4062rjelJSQMjp14/Wu71mZq+CnkpVOdUQOvc7o/+aGe3VSFyrRFWR3WFEDy3Kx/prJmkmlXg04N037jJ7Lp0a9NOSYLbjMdSOyUhWBtXyVYA48c8fShsHTcO72uzsTLZGYccakh51hSu9twgEg+PIP39McUc9l0VuFAldkyGkdss43E8+PX50K9n10cuFgtz0hQU+zCkKWQPNw/XAFUZFToti/IwbEM6OjLUhO5oJUBjP2SP1pZhWdEa0Wp1hlKF9i2HFbAN4CuB6HvZ8etM163MaJcJx3WyBtPkk0PluBm0Wlpbg7R0AAE/FtWhXn6Ggb9QS6L9QsJOodNnYFJ7CSO9yR3miP1pIhwH7XqZiM5MdkgpUtIVwEjeBtAz4edO+sbkzaJ1ilvIWtKUPp2JPJ5b/alS4v9prm2PMhSmXWioZGCUlwGroRVSb9iuTdxXya/bNLxHhQXGAouqC+28QU+H/v9aQdMsKTqRnaACpCuc4BPH7CvQvbA0p6BaX0MqUEbytYBO0bm8ZPh5Ug2RRN9YSDkneMePSq13Yd8Hr+oUFy3W53aU/EMH1xSw7hudDcJxh0fmKbLll6xMLA4DvX0wR+lK9wShKG1r+yvIxWnF7tK1+hCSrUIOaib3twX+u9op6Y6HP8AqoGU0yXUiRZYjqRlCXNqSPEYI/NNASmmNJK8SKNTGsjKNlSr9tSmbKKNwTRbTTSv+IOODBSlIGPI8/0ocBW61OFqHcVNnLykK7NAPKyE8YH31n6uf46HdNH12LNlC5ms4bgOQmKp45PitRP60v8AtqdL2soDBAOxllBGfNZOPqKatJwn4eo5UqWhTbCWm2WlLx3tqQFcdetBNc6aul+1kq5xkt+6NLa2ErAKwkDPB6c560lKUf5BuMXsHLSCRE0nKfT3UpZdcHGCPiPSvLtBz/dFRt+TtjuNgDwJQrH1NeqwWC1pGVb08SnYi2k54G8oIGT5ZpAsGiLvAfYMoxClKsq7JwqwP8o5qqTTbYaT6HjV0hpjRjgBLJWcAOIKMqUlXGCPOlWHdU3OVp5s7TIjtyQ4gAjrs28evp5Uz66tb19sTTELHvbMgOq7XKRtwRgYHPUfgKWNPaYukC/MSpaGg2htSCAoqJzg56Yx1HXrQpLsm/AY9qyR2dkAxlJdT5/yV5v7Pwl/Vq0oUUqS6pRJxxhQ+les6utrd6kW19yQI7cTcXG1YO8Epzgg8cChirbCeu7EuGGWUx97a20jlYVtI8um3HjnNduRNMLa3ydJy0uAZbjOK7vQgEEfd0+leT2o/wDXIqsYG885/wAJr2K4pbulscgScttOsLZUUnvbVADIyMUvMaJtUdaHUvSlqQcjK09fwFCiRnSgPac27uE9SoHgjJNKlyU3s2BStyVA57NQHzIxTK3JLEcx0LUWwOd3PTzJoc/BgykNuyHHVJaAKQXVAKzxk94dBzV0c8owcV0yp4YuSl5RrYQtemtq0gbcKSQc573P50HKaIOXaNFaVGbeYKAClxK3QkJHOcHxV04rGVsK2FDqe+nICj9/7eNNaTURitrYvqcMpPcirbUqduz/AHrf+YVK0N6E9jNcKey6pTsZ9lTCDtU626FAY68jy8uKywFS1ygl9z3hla8pQv8AhYGM5yOAenUHPh0r7UrGa3Pk1OlwGGFtKdbGUtJWeQpYJIwc+XGcDOBX2TMiiK/2bYbfQtCu+oY25wcYVzUqVDiqOtmBd2UhQbSltZ7VKVLbUehPxYPhg/Su3rvHVsaiudupayMYIwACeTmpUqKR1s4mXCNHSffJLUVK2ydynVlbZGPsg4UOfToeKoYu7Epgym1LbZ2YTg9o4T4kJ/l4JyfAVKlC1wTZ8K25clxmWk4yUshCQkq4G3hXX8K1vyLFFYcUlbDEhBCSErBW2TxggE9P0qVKBul0TbML14aIJdcERZc2ZdcUlJ+7u4z6cVkfvKY6f4lyaKVuKDaWkq/ik5OwlScAHpn048a+VKJMiTaOZuoYjMVOVkOlCUqiJc3lJI5JUcep6ePGayWaI/It7Dku5E72C0sFe7fyRuHPdIyKlSjl6ejo8gadbcyEsu3NSmmkqQe0c+MZPOCaCS7anY8yoqWnaUdoonO3jkfKpUo4sCR37nF/lPzqVKlWWwT/2Q=="/>
          <p:cNvSpPr>
            <a:spLocks noChangeAspect="1" noChangeArrowheads="1"/>
          </p:cNvSpPr>
          <p:nvPr/>
        </p:nvSpPr>
        <p:spPr bwMode="auto">
          <a:xfrm>
            <a:off x="155575" y="-304800"/>
            <a:ext cx="1152525" cy="64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3" name="AutoShape 4" descr="data:image/jpeg;base64,/9j/4AAQSkZJRgABAQAAAQABAAD/2wCEAAkGBwgHBgkIBwgKCgkLDRYPDQwMDRsUFRAWIB0iIiAdHx8kKDQsJCYxJx8fLT0tMTU3Ojo6Iys/RD84QzQ5OjcBCgoKDQwNGg8PGjclHyU3Nzc3Nzc3Nzc3Nzc3Nzc3Nzc3Nzc3Nzc3Nzc3Nzc3Nzc3Nzc3Nzc3Nzc3Nzc3Nzc3N//AABEIAEgAgQMBIgACEQEDEQH/xAAbAAACAwEBAQAAAAAAAAAAAAAFBgADBAIHAf/EAD4QAAEDAwMBBQUGAwYHAAAAAAECAwQABREGEiExEyJBUWEHFDKRoUJxgbHB0SNS4SRTYpLC8RUWJTOCorL/xAAaAQACAwEBAAAAAAAAAAAAAAACBAEDBQAG/8QAJxEAAgIBBAEDBAMAAAAAAAAAAAECEQMEEiExQSJhcQUUI1ETFTP/2gAMAwEAAhEDEQA/ABOyuwirw3X0N16SzEKAiugirwiuglCcl1RSkDJwkk/KolJRVsmKbdIz7K6CKYYFjExskBSE8FL24KydxBTgceHn5dc8HYdot8BO9TaVOJPxukKP7CkX9Rw1a5Glosl8idDtEyYNzTJDf94s7U/1/CuXrc+1NXFSkuOJOMJHXjNN03UNmgNrMq5R0c5I3jOCeKxI1Lp9NuclNT0Sg0okpaJKyc+A6njHypX+ynbdDH2Ma7ACrVNTgmMsg8cc/wC3WtEawypG7YtkBJwSVnrjOOBXTOtGpzi0xLbOCSOJLiAEgg9COvQ/UeFBlag1EjcxAtkVCHiVZfcUsuK45I+4dKF/UMz6SC+zxLyEosJKrgYZYXKII3LZXtSnz5I5qx+wTGnuzwlZIJSU5PHrxxQyG9qsJUkymWkuJwUx43wn0PgaGSrBcnWVO3G83CSnABw4eMkYGB6mhjrM6bdhS02JpINS4hgrxM7IJ8f7S2nHryaHvXO2MEpcucIL8GwSs4/8RVcHQalyC7IgSFI+E9soqJPHODz50fsuj2be72zkJvj4EkowPvxQZNTlm7br4ChgxxVUCm5Maew1Jh5LS09du3JBIPHh08a+7atbhMwkmPGWFtIcXggEAZWSR+BJH4V1srYwNvFFv9GblpZHRn219q7ZUq6ystDdcvTYdtQHpyXCjOBsbW4T6YAx8zWsN1dHTEDn9ueSyzg5Wo4A4pfUP8b5oPB/ouLAf/OLAWBDssuQcjYosttZPh1yfTw+6tL91nyEN+5WyJCmJRlLZeLgCs9cAA+nU1tGpdGW6WiKtx10rTu7dDe5sZH8yfl41xdtZxbcyz7jp5x5TiVOLMjupSj+YHBynnGenFYTk/LNhRXhAZC9YTZJZXdFMIzsS3EYCMqHQZxnoD+Aq4aFu01KhMkznVnJy7IIAz6A46002a/XS729xxu3NMLajuOJLTm9OQSOAQM48qEw39YyS3ImXJuK2tW5CUMt4KPDd3vLwoHJIJJsyQfZ1G98cZfYZQ4nCioEqHeHHh9KY42mmFrMd64NdohAJZabCezTnjjPA6/KhmrIc2ZppiVJuoaZkPJQ8psEcDpyOTnBoBa7dYI8xDdmfS9IWR2io6nHNoz9o7ikdeMio3UdtsbJY05aWmH7xOTDffRu7PkAHjcEowcYJ6V8i6l0dJBjwZCVOlW0EtqCuRypOeQPUYodrC3WOzXmM49DlyXn4vaNNtI34xnefoDn1OKluLsiREeXavdWCsFHbSe0UOv2D0zXb3dE7VVmi5a1gx5Ij2fT652Ej+KUBlCDkjHKSfDrXCNSz7mhLVwtSWdshC2PdpAXynBCScefoOlde0yfN068qVAhxUoklsKkFGVBwg57vkdh8etK2ltR3W6Xthm5vIcaB7RIDYTtII/Q11tujqVWM17n6jdnKjxpAtqGhhY7NLilE88FQPGCOlZ9PolS7sYl5uEmXt+12xbGFDoAjGKaNWNAvxH0gDtGAD94P9RS9Bc91vzLgT8Sck+ZAI/anZYYrTqa7FI5pPM4PouvDIaucltLYQlC9oAOeBx19ev41j20d1K3i7OOAf8AdQhf0x+YNCSitTDK8cfgQyqsjM+2pV+2pVlgGoIq+JDTKktMOISpC1DcFDIIHPT8K6CKJafZ33Vr/CCr8v3pbUTrFItwxvIhC13pmMNQFaBsUq4NsoQlOBsUlKunoc/OjvtVusnTsuxyYUdt1l2M4062rjelJSQMjp14/Wu71mZq+CnkpVOdUQOvc7o/+aGe3VSFyrRFWR3WFEDy3Kx/prJmkmlXg04N037jJ7Lp0a9NOSYLbjMdSOyUhWBtXyVYA48c8fShsHTcO72uzsTLZGYccakh51hSu9twgEg+PIP39McUc9l0VuFAldkyGkdss43E8+PX50K9n10cuFgtz0hQU+zCkKWQPNw/XAFUZFToti/IwbEM6OjLUhO5oJUBjP2SP1pZhWdEa0Wp1hlKF9i2HFbAN4CuB6HvZ8etM163MaJcJx3WyBtPkk0PluBm0Wlpbg7R0AAE/FtWhXn6Ggb9QS6L9QsJOodNnYFJ7CSO9yR3miP1pIhwH7XqZiM5MdkgpUtIVwEjeBtAz4edO+sbkzaJ1ilvIWtKUPp2JPJ5b/alS4v9prm2PMhSmXWioZGCUlwGroRVSb9iuTdxXya/bNLxHhQXGAouqC+28QU+H/v9aQdMsKTqRnaACpCuc4BPH7CvQvbA0p6BaX0MqUEbytYBO0bm8ZPh5Ug2RRN9YSDkneMePSq13Yd8Hr+oUFy3W53aU/EMH1xSw7hudDcJxh0fmKbLll6xMLA4DvX0wR+lK9wShKG1r+yvIxWnF7tK1+hCSrUIOaib3twX+u9op6Y6HP8AqoGU0yXUiRZYjqRlCXNqSPEYI/NNASmmNJK8SKNTGsjKNlSr9tSmbKKNwTRbTTSv+IOODBSlIGPI8/0ocBW61OFqHcVNnLykK7NAPKyE8YH31n6uf46HdNH12LNlC5ms4bgOQmKp45PitRP60v8AtqdL2soDBAOxllBGfNZOPqKatJwn4eo5UqWhTbCWm2WlLx3tqQFcdetBNc6aul+1kq5xkt+6NLa2ErAKwkDPB6c560lKUf5BuMXsHLSCRE0nKfT3UpZdcHGCPiPSvLtBz/dFRt+TtjuNgDwJQrH1NeqwWC1pGVb08SnYi2k54G8oIGT5ZpAsGiLvAfYMoxClKsq7JwqwP8o5qqTTbYaT6HjV0hpjRjgBLJWcAOIKMqUlXGCPOlWHdU3OVp5s7TIjtyQ4gAjrs28evp5Uz66tb19sTTELHvbMgOq7XKRtwRgYHPUfgKWNPaYukC/MSpaGg2htSCAoqJzg56Yx1HXrQpLsm/AY9qyR2dkAxlJdT5/yV5v7Pwl/Vq0oUUqS6pRJxxhQ+les6utrd6kW19yQI7cTcXG1YO8Epzgg8cChirbCeu7EuGGWUx97a20jlYVtI8um3HjnNduRNMLa3ydJy0uAZbjOK7vQgEEfd0+leT2o/wDXIqsYG885/wAJr2K4pbulscgScttOsLZUUnvbVADIyMUvMaJtUdaHUvSlqQcjK09fwFCiRnSgPac27uE9SoHgjJNKlyU3s2BStyVA57NQHzIxTK3JLEcx0LUWwOd3PTzJoc/BgykNuyHHVJaAKQXVAKzxk94dBzV0c8owcV0yp4YuSl5RrYQtemtq0gbcKSQc573P50HKaIOXaNFaVGbeYKAClxK3QkJHOcHxV04rGVsK2FDqe+nICj9/7eNNaTURitrYvqcMpPcirbUqduz/AHrf+YVK0N6E9jNcKey6pTsZ9lTCDtU626FAY68jy8uKywFS1ygl9z3hla8pQv8AhYGM5yOAenUHPh0r7UrGa3Pk1OlwGGFtKdbGUtJWeQpYJIwc+XGcDOBX2TMiiK/2bYbfQtCu+oY25wcYVzUqVDiqOtmBd2UhQbSltZ7VKVLbUehPxYPhg/Su3rvHVsaiudupayMYIwACeTmpUqKR1s4mXCNHSffJLUVK2ydynVlbZGPsg4UOfToeKoYu7Epgym1LbZ2YTg9o4T4kJ/l4JyfAVKlC1wTZ8K25clxmWk4yUshCQkq4G3hXX8K1vyLFFYcUlbDEhBCSErBW2TxggE9P0qVKBul0TbML14aIJdcERZc2ZdcUlJ+7u4z6cVkfvKY6f4lyaKVuKDaWkq/ik5OwlScAHpn048a+VKJMiTaOZuoYjMVOVkOlCUqiJc3lJI5JUcep6ePGayWaI/It7Dku5E72C0sFe7fyRuHPdIyKlSjl6ejo8gadbcyEsu3NSmmkqQe0c+MZPOCaCS7anY8yoqWnaUdoonO3jkfKpUo4sCR37nF/lPzqVKlWWwT/2Q=="/>
          <p:cNvSpPr>
            <a:spLocks noChangeAspect="1" noChangeArrowheads="1"/>
          </p:cNvSpPr>
          <p:nvPr/>
        </p:nvSpPr>
        <p:spPr bwMode="auto">
          <a:xfrm>
            <a:off x="307975" y="-152400"/>
            <a:ext cx="1152525" cy="64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30" name="Picture 6" descr="C:\Users\User\Pictures\Parthén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617761"/>
            <a:ext cx="4896544" cy="325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650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851508" y="1001121"/>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à coins arrondis 3"/>
          <p:cNvSpPr/>
          <p:nvPr/>
        </p:nvSpPr>
        <p:spPr>
          <a:xfrm>
            <a:off x="3063231" y="987097"/>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à coins arrondis 4"/>
          <p:cNvSpPr/>
          <p:nvPr/>
        </p:nvSpPr>
        <p:spPr>
          <a:xfrm>
            <a:off x="4241924" y="991889"/>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5430056" y="991889"/>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à coins arrondis 6"/>
          <p:cNvSpPr/>
          <p:nvPr/>
        </p:nvSpPr>
        <p:spPr>
          <a:xfrm>
            <a:off x="6618188" y="991889"/>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à coins arrondis 7"/>
          <p:cNvSpPr/>
          <p:nvPr/>
        </p:nvSpPr>
        <p:spPr>
          <a:xfrm>
            <a:off x="7806320" y="991889"/>
            <a:ext cx="936104" cy="576064"/>
          </a:xfrm>
          <a:prstGeom prst="roundRect">
            <a:avLst/>
          </a:prstGeom>
          <a:solidFill>
            <a:schemeClr val="tx2">
              <a:lumMod val="75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rapèze 14"/>
          <p:cNvSpPr/>
          <p:nvPr/>
        </p:nvSpPr>
        <p:spPr>
          <a:xfrm>
            <a:off x="1715583" y="1577185"/>
            <a:ext cx="7120915" cy="43204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Docteur en médecine vétérinaire</a:t>
            </a:r>
            <a:endParaRPr lang="fr-BE" dirty="0"/>
          </a:p>
        </p:txBody>
      </p:sp>
      <p:grpSp>
        <p:nvGrpSpPr>
          <p:cNvPr id="367" name="Groupe 366"/>
          <p:cNvGrpSpPr/>
          <p:nvPr/>
        </p:nvGrpSpPr>
        <p:grpSpPr>
          <a:xfrm>
            <a:off x="1711462" y="569073"/>
            <a:ext cx="1208985" cy="4176464"/>
            <a:chOff x="1663091" y="395432"/>
            <a:chExt cx="1208985" cy="4176464"/>
          </a:xfrm>
        </p:grpSpPr>
        <p:sp>
          <p:nvSpPr>
            <p:cNvPr id="9" name="Rectangle 8"/>
            <p:cNvSpPr/>
            <p:nvPr/>
          </p:nvSpPr>
          <p:spPr>
            <a:xfrm>
              <a:off x="1663091" y="395432"/>
              <a:ext cx="1208985"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1. diagnostic</a:t>
              </a:r>
              <a:endParaRPr lang="fr-BE" sz="1600" b="1" dirty="0">
                <a:latin typeface="Arial Narrow" pitchFamily="34" charset="0"/>
              </a:endParaRPr>
            </a:p>
          </p:txBody>
        </p:sp>
        <p:grpSp>
          <p:nvGrpSpPr>
            <p:cNvPr id="361" name="Groupe 360"/>
            <p:cNvGrpSpPr/>
            <p:nvPr/>
          </p:nvGrpSpPr>
          <p:grpSpPr>
            <a:xfrm>
              <a:off x="1803137" y="1835592"/>
              <a:ext cx="968188" cy="2736304"/>
              <a:chOff x="1803137" y="1835592"/>
              <a:chExt cx="968188" cy="2736304"/>
            </a:xfrm>
          </p:grpSpPr>
          <p:sp>
            <p:nvSpPr>
              <p:cNvPr id="16" name="Rectangle à coins arrondis 15"/>
              <p:cNvSpPr/>
              <p:nvPr/>
            </p:nvSpPr>
            <p:spPr>
              <a:xfrm>
                <a:off x="1803137" y="1835592"/>
                <a:ext cx="968188"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dirty="0">
                  <a:solidFill>
                    <a:schemeClr val="tx1"/>
                  </a:solidFill>
                </a:endParaRPr>
              </a:p>
            </p:txBody>
          </p:sp>
          <p:sp>
            <p:nvSpPr>
              <p:cNvPr id="22" name="Rectangle à coins arrondis 21"/>
              <p:cNvSpPr/>
              <p:nvPr/>
            </p:nvSpPr>
            <p:spPr>
              <a:xfrm>
                <a:off x="1814221" y="2702496"/>
                <a:ext cx="936104" cy="933296"/>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dirty="0">
                  <a:solidFill>
                    <a:schemeClr val="tx1"/>
                  </a:solidFill>
                </a:endParaRPr>
              </a:p>
            </p:txBody>
          </p:sp>
          <p:sp>
            <p:nvSpPr>
              <p:cNvPr id="28" name="Rectangle à coins arrondis 27"/>
              <p:cNvSpPr/>
              <p:nvPr/>
            </p:nvSpPr>
            <p:spPr>
              <a:xfrm>
                <a:off x="1835221" y="3635792"/>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00" dirty="0"/>
              </a:p>
            </p:txBody>
          </p:sp>
        </p:grpSp>
      </p:grpSp>
      <p:grpSp>
        <p:nvGrpSpPr>
          <p:cNvPr id="368" name="Groupe 367"/>
          <p:cNvGrpSpPr/>
          <p:nvPr/>
        </p:nvGrpSpPr>
        <p:grpSpPr>
          <a:xfrm>
            <a:off x="2964034" y="569073"/>
            <a:ext cx="1050288" cy="4209020"/>
            <a:chOff x="2915663" y="395432"/>
            <a:chExt cx="1050288" cy="4209020"/>
          </a:xfrm>
        </p:grpSpPr>
        <p:sp>
          <p:nvSpPr>
            <p:cNvPr id="14" name="Rectangle 13"/>
            <p:cNvSpPr/>
            <p:nvPr/>
          </p:nvSpPr>
          <p:spPr>
            <a:xfrm>
              <a:off x="2915663" y="395432"/>
              <a:ext cx="1050288"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2. décision</a:t>
              </a:r>
              <a:endParaRPr lang="fr-BE" sz="1600" b="1" dirty="0">
                <a:latin typeface="Arial Narrow" pitchFamily="34" charset="0"/>
              </a:endParaRPr>
            </a:p>
          </p:txBody>
        </p:sp>
        <p:grpSp>
          <p:nvGrpSpPr>
            <p:cNvPr id="362" name="Groupe 361"/>
            <p:cNvGrpSpPr/>
            <p:nvPr/>
          </p:nvGrpSpPr>
          <p:grpSpPr>
            <a:xfrm>
              <a:off x="3004693" y="1835592"/>
              <a:ext cx="946271" cy="2768860"/>
              <a:chOff x="3004693" y="1835592"/>
              <a:chExt cx="946271" cy="2768860"/>
            </a:xfrm>
          </p:grpSpPr>
          <p:sp>
            <p:nvSpPr>
              <p:cNvPr id="17" name="Rectangle à coins arrondis 16"/>
              <p:cNvSpPr/>
              <p:nvPr/>
            </p:nvSpPr>
            <p:spPr>
              <a:xfrm>
                <a:off x="3004693" y="1835592"/>
                <a:ext cx="936104"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à coins arrondis 22"/>
              <p:cNvSpPr/>
              <p:nvPr/>
            </p:nvSpPr>
            <p:spPr>
              <a:xfrm>
                <a:off x="3004693" y="2702496"/>
                <a:ext cx="936104" cy="933296"/>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à coins arrondis 28"/>
              <p:cNvSpPr/>
              <p:nvPr/>
            </p:nvSpPr>
            <p:spPr>
              <a:xfrm>
                <a:off x="3014860" y="3668348"/>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69" name="Groupe 368"/>
          <p:cNvGrpSpPr/>
          <p:nvPr/>
        </p:nvGrpSpPr>
        <p:grpSpPr>
          <a:xfrm>
            <a:off x="4052202" y="569073"/>
            <a:ext cx="1181734" cy="4176464"/>
            <a:chOff x="4003831" y="395432"/>
            <a:chExt cx="1181734" cy="4176464"/>
          </a:xfrm>
        </p:grpSpPr>
        <p:sp>
          <p:nvSpPr>
            <p:cNvPr id="13" name="Rectangle 12"/>
            <p:cNvSpPr/>
            <p:nvPr/>
          </p:nvSpPr>
          <p:spPr>
            <a:xfrm>
              <a:off x="4003831" y="395432"/>
              <a:ext cx="1181734"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3. traitement</a:t>
              </a:r>
              <a:endParaRPr lang="fr-BE" sz="1600" b="1" dirty="0">
                <a:latin typeface="Arial Narrow" pitchFamily="34" charset="0"/>
              </a:endParaRPr>
            </a:p>
          </p:txBody>
        </p:sp>
        <p:grpSp>
          <p:nvGrpSpPr>
            <p:cNvPr id="363" name="Groupe 362"/>
            <p:cNvGrpSpPr/>
            <p:nvPr/>
          </p:nvGrpSpPr>
          <p:grpSpPr>
            <a:xfrm>
              <a:off x="4171917" y="1835592"/>
              <a:ext cx="936104" cy="2736304"/>
              <a:chOff x="4171917" y="1835592"/>
              <a:chExt cx="936104" cy="2736304"/>
            </a:xfrm>
          </p:grpSpPr>
          <p:sp>
            <p:nvSpPr>
              <p:cNvPr id="18" name="Rectangle à coins arrondis 17"/>
              <p:cNvSpPr/>
              <p:nvPr/>
            </p:nvSpPr>
            <p:spPr>
              <a:xfrm>
                <a:off x="4171917" y="1835592"/>
                <a:ext cx="936104"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à coins arrondis 23"/>
              <p:cNvSpPr/>
              <p:nvPr/>
            </p:nvSpPr>
            <p:spPr>
              <a:xfrm>
                <a:off x="4171917" y="2702496"/>
                <a:ext cx="936104" cy="933296"/>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à coins arrondis 29"/>
              <p:cNvSpPr/>
              <p:nvPr/>
            </p:nvSpPr>
            <p:spPr>
              <a:xfrm>
                <a:off x="4171917" y="3635792"/>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70" name="Groupe 369"/>
          <p:cNvGrpSpPr/>
          <p:nvPr/>
        </p:nvGrpSpPr>
        <p:grpSpPr>
          <a:xfrm>
            <a:off x="5347862" y="569073"/>
            <a:ext cx="1228221" cy="4176464"/>
            <a:chOff x="5299491" y="395432"/>
            <a:chExt cx="1228221" cy="4176464"/>
          </a:xfrm>
        </p:grpSpPr>
        <p:sp>
          <p:nvSpPr>
            <p:cNvPr id="12" name="Rectangle 11"/>
            <p:cNvSpPr/>
            <p:nvPr/>
          </p:nvSpPr>
          <p:spPr>
            <a:xfrm>
              <a:off x="5299491" y="395432"/>
              <a:ext cx="1228221"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4. prévention</a:t>
              </a:r>
              <a:endParaRPr lang="fr-BE" sz="1600" b="1" dirty="0">
                <a:latin typeface="Arial Narrow" pitchFamily="34" charset="0"/>
              </a:endParaRPr>
            </a:p>
          </p:txBody>
        </p:sp>
        <p:grpSp>
          <p:nvGrpSpPr>
            <p:cNvPr id="364" name="Groupe 363"/>
            <p:cNvGrpSpPr/>
            <p:nvPr/>
          </p:nvGrpSpPr>
          <p:grpSpPr>
            <a:xfrm>
              <a:off x="5381685" y="1835592"/>
              <a:ext cx="936104" cy="2736304"/>
              <a:chOff x="5381685" y="1835592"/>
              <a:chExt cx="936104" cy="2736304"/>
            </a:xfrm>
          </p:grpSpPr>
          <p:sp>
            <p:nvSpPr>
              <p:cNvPr id="19" name="Rectangle à coins arrondis 18"/>
              <p:cNvSpPr/>
              <p:nvPr/>
            </p:nvSpPr>
            <p:spPr>
              <a:xfrm>
                <a:off x="5381685" y="1835592"/>
                <a:ext cx="936104"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à coins arrondis 24"/>
              <p:cNvSpPr/>
              <p:nvPr/>
            </p:nvSpPr>
            <p:spPr>
              <a:xfrm>
                <a:off x="5381685" y="2702496"/>
                <a:ext cx="936104" cy="926872"/>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à coins arrondis 30"/>
              <p:cNvSpPr/>
              <p:nvPr/>
            </p:nvSpPr>
            <p:spPr>
              <a:xfrm>
                <a:off x="5381685" y="3635792"/>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71" name="Groupe 370"/>
          <p:cNvGrpSpPr/>
          <p:nvPr/>
        </p:nvGrpSpPr>
        <p:grpSpPr>
          <a:xfrm>
            <a:off x="6620540" y="569073"/>
            <a:ext cx="1022102" cy="4176464"/>
            <a:chOff x="6572169" y="395432"/>
            <a:chExt cx="1022102" cy="4176464"/>
          </a:xfrm>
        </p:grpSpPr>
        <p:sp>
          <p:nvSpPr>
            <p:cNvPr id="11" name="Rectangle 10"/>
            <p:cNvSpPr/>
            <p:nvPr/>
          </p:nvSpPr>
          <p:spPr>
            <a:xfrm>
              <a:off x="6617722" y="395432"/>
              <a:ext cx="976549"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5. relation</a:t>
              </a:r>
              <a:endParaRPr lang="fr-BE" sz="1600" b="1" dirty="0">
                <a:latin typeface="Arial Narrow" pitchFamily="34" charset="0"/>
              </a:endParaRPr>
            </a:p>
          </p:txBody>
        </p:sp>
        <p:sp>
          <p:nvSpPr>
            <p:cNvPr id="20" name="Rectangle à coins arrondis 19"/>
            <p:cNvSpPr/>
            <p:nvPr/>
          </p:nvSpPr>
          <p:spPr>
            <a:xfrm>
              <a:off x="6572169" y="1835592"/>
              <a:ext cx="936104"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5" name="Groupe 364"/>
            <p:cNvGrpSpPr/>
            <p:nvPr/>
          </p:nvGrpSpPr>
          <p:grpSpPr>
            <a:xfrm>
              <a:off x="6572169" y="2702496"/>
              <a:ext cx="936104" cy="1869400"/>
              <a:chOff x="6572169" y="2702496"/>
              <a:chExt cx="936104" cy="1869400"/>
            </a:xfrm>
          </p:grpSpPr>
          <p:sp>
            <p:nvSpPr>
              <p:cNvPr id="26" name="Rectangle à coins arrondis 25"/>
              <p:cNvSpPr/>
              <p:nvPr/>
            </p:nvSpPr>
            <p:spPr>
              <a:xfrm>
                <a:off x="6572169" y="2702496"/>
                <a:ext cx="936104" cy="926872"/>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à coins arrondis 31"/>
              <p:cNvSpPr/>
              <p:nvPr/>
            </p:nvSpPr>
            <p:spPr>
              <a:xfrm>
                <a:off x="6572169" y="3635792"/>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72" name="Groupe 371"/>
          <p:cNvGrpSpPr/>
          <p:nvPr/>
        </p:nvGrpSpPr>
        <p:grpSpPr>
          <a:xfrm>
            <a:off x="7716366" y="569073"/>
            <a:ext cx="1116011" cy="4176464"/>
            <a:chOff x="7667995" y="395432"/>
            <a:chExt cx="1116011" cy="4176464"/>
          </a:xfrm>
        </p:grpSpPr>
        <p:sp>
          <p:nvSpPr>
            <p:cNvPr id="10" name="Rectangle 9"/>
            <p:cNvSpPr/>
            <p:nvPr/>
          </p:nvSpPr>
          <p:spPr>
            <a:xfrm>
              <a:off x="7667995" y="395432"/>
              <a:ext cx="1116011" cy="338554"/>
            </a:xfrm>
            <a:prstGeom prst="rect">
              <a:avLst/>
            </a:prstGeom>
            <a:ln>
              <a:solidFill>
                <a:schemeClr val="tx2">
                  <a:lumMod val="60000"/>
                  <a:lumOff val="40000"/>
                </a:schemeClr>
              </a:solidFill>
            </a:ln>
          </p:spPr>
          <p:txBody>
            <a:bodyPr wrap="none">
              <a:spAutoFit/>
            </a:bodyPr>
            <a:lstStyle/>
            <a:p>
              <a:r>
                <a:rPr lang="fr-BE" sz="1600" b="1" dirty="0" smtClean="0">
                  <a:latin typeface="Arial Narrow" pitchFamily="34" charset="0"/>
                </a:rPr>
                <a:t>6. évolution</a:t>
              </a:r>
              <a:endParaRPr lang="fr-BE" sz="1600" b="1" dirty="0">
                <a:latin typeface="Arial Narrow" pitchFamily="34" charset="0"/>
              </a:endParaRPr>
            </a:p>
          </p:txBody>
        </p:sp>
        <p:grpSp>
          <p:nvGrpSpPr>
            <p:cNvPr id="366" name="Groupe 365"/>
            <p:cNvGrpSpPr/>
            <p:nvPr/>
          </p:nvGrpSpPr>
          <p:grpSpPr>
            <a:xfrm>
              <a:off x="7755181" y="1835592"/>
              <a:ext cx="936104" cy="2736304"/>
              <a:chOff x="7755181" y="1835592"/>
              <a:chExt cx="936104" cy="2736304"/>
            </a:xfrm>
          </p:grpSpPr>
          <p:sp>
            <p:nvSpPr>
              <p:cNvPr id="21" name="Rectangle à coins arrondis 20"/>
              <p:cNvSpPr/>
              <p:nvPr/>
            </p:nvSpPr>
            <p:spPr>
              <a:xfrm>
                <a:off x="7755181" y="1835592"/>
                <a:ext cx="936104" cy="859552"/>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à coins arrondis 26"/>
              <p:cNvSpPr/>
              <p:nvPr/>
            </p:nvSpPr>
            <p:spPr>
              <a:xfrm>
                <a:off x="7755181" y="2702496"/>
                <a:ext cx="936104" cy="926872"/>
              </a:xfrm>
              <a:prstGeom prst="round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à coins arrondis 32"/>
              <p:cNvSpPr/>
              <p:nvPr/>
            </p:nvSpPr>
            <p:spPr>
              <a:xfrm>
                <a:off x="7755181" y="3635792"/>
                <a:ext cx="936104" cy="936104"/>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34" name="Rectangle 33"/>
          <p:cNvSpPr/>
          <p:nvPr/>
        </p:nvSpPr>
        <p:spPr>
          <a:xfrm>
            <a:off x="1652143" y="0"/>
            <a:ext cx="7384353" cy="5042801"/>
          </a:xfrm>
          <a:prstGeom prst="rect">
            <a:avLst/>
          </a:prstGeom>
          <a:solidFill>
            <a:schemeClr val="accent3">
              <a:lumMod val="60000"/>
              <a:lumOff val="40000"/>
              <a:alpha val="43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6" name="Rectangle 275"/>
          <p:cNvSpPr/>
          <p:nvPr/>
        </p:nvSpPr>
        <p:spPr>
          <a:xfrm>
            <a:off x="349415" y="3194413"/>
            <a:ext cx="1462644" cy="369332"/>
          </a:xfrm>
          <a:prstGeom prst="rect">
            <a:avLst/>
          </a:prstGeom>
          <a:solidFill>
            <a:schemeClr val="accent1">
              <a:lumMod val="40000"/>
              <a:lumOff val="60000"/>
            </a:schemeClr>
          </a:solidFill>
          <a:ln>
            <a:solidFill>
              <a:schemeClr val="tx1"/>
            </a:solidFill>
          </a:ln>
        </p:spPr>
        <p:txBody>
          <a:bodyPr wrap="none">
            <a:spAutoFit/>
          </a:bodyPr>
          <a:lstStyle/>
          <a:p>
            <a:pPr algn="ctr"/>
            <a:r>
              <a:rPr lang="fr-BE" dirty="0" smtClean="0">
                <a:solidFill>
                  <a:schemeClr val="tx1"/>
                </a:solidFill>
              </a:rPr>
              <a:t>Intermédiaire</a:t>
            </a:r>
            <a:endParaRPr lang="fr-BE" dirty="0">
              <a:solidFill>
                <a:schemeClr val="tx1"/>
              </a:solidFill>
            </a:endParaRPr>
          </a:p>
        </p:txBody>
      </p:sp>
      <p:sp>
        <p:nvSpPr>
          <p:cNvPr id="277" name="Rectangle 276"/>
          <p:cNvSpPr/>
          <p:nvPr/>
        </p:nvSpPr>
        <p:spPr>
          <a:xfrm>
            <a:off x="744266" y="4078385"/>
            <a:ext cx="1067793" cy="369332"/>
          </a:xfrm>
          <a:prstGeom prst="rect">
            <a:avLst/>
          </a:prstGeom>
          <a:solidFill>
            <a:schemeClr val="accent1">
              <a:lumMod val="20000"/>
              <a:lumOff val="80000"/>
            </a:schemeClr>
          </a:solidFill>
          <a:ln>
            <a:solidFill>
              <a:schemeClr val="tx1"/>
            </a:solidFill>
          </a:ln>
        </p:spPr>
        <p:txBody>
          <a:bodyPr wrap="none">
            <a:spAutoFit/>
          </a:bodyPr>
          <a:lstStyle/>
          <a:p>
            <a:pPr algn="ctr"/>
            <a:r>
              <a:rPr lang="fr-BE" dirty="0" smtClean="0">
                <a:solidFill>
                  <a:schemeClr val="tx1"/>
                </a:solidFill>
              </a:rPr>
              <a:t>Débutant</a:t>
            </a:r>
            <a:endParaRPr lang="fr-BE" dirty="0">
              <a:solidFill>
                <a:schemeClr val="tx1"/>
              </a:solidFill>
            </a:endParaRPr>
          </a:p>
        </p:txBody>
      </p:sp>
      <p:sp>
        <p:nvSpPr>
          <p:cNvPr id="278" name="Rectangle 277"/>
          <p:cNvSpPr/>
          <p:nvPr/>
        </p:nvSpPr>
        <p:spPr>
          <a:xfrm>
            <a:off x="575246" y="2269741"/>
            <a:ext cx="1236813" cy="369332"/>
          </a:xfrm>
          <a:prstGeom prst="rect">
            <a:avLst/>
          </a:prstGeom>
          <a:solidFill>
            <a:schemeClr val="accent1">
              <a:lumMod val="60000"/>
              <a:lumOff val="40000"/>
            </a:schemeClr>
          </a:solidFill>
          <a:ln>
            <a:solidFill>
              <a:schemeClr val="tx1"/>
            </a:solidFill>
          </a:ln>
        </p:spPr>
        <p:txBody>
          <a:bodyPr wrap="none">
            <a:spAutoFit/>
          </a:bodyPr>
          <a:lstStyle/>
          <a:p>
            <a:pPr algn="ctr"/>
            <a:r>
              <a:rPr lang="fr-BE" dirty="0" smtClean="0">
                <a:solidFill>
                  <a:schemeClr val="tx1"/>
                </a:solidFill>
              </a:rPr>
              <a:t>Compétent</a:t>
            </a:r>
            <a:endParaRPr lang="fr-BE" dirty="0">
              <a:solidFill>
                <a:schemeClr val="tx1"/>
              </a:solidFill>
            </a:endParaRPr>
          </a:p>
        </p:txBody>
      </p:sp>
      <p:grpSp>
        <p:nvGrpSpPr>
          <p:cNvPr id="342" name="Groupe 341"/>
          <p:cNvGrpSpPr/>
          <p:nvPr/>
        </p:nvGrpSpPr>
        <p:grpSpPr>
          <a:xfrm>
            <a:off x="1969381" y="2049429"/>
            <a:ext cx="6695477" cy="774928"/>
            <a:chOff x="1921010" y="1875788"/>
            <a:chExt cx="6695477" cy="774928"/>
          </a:xfrm>
        </p:grpSpPr>
        <p:grpSp>
          <p:nvGrpSpPr>
            <p:cNvPr id="111" name="Groupe 110"/>
            <p:cNvGrpSpPr/>
            <p:nvPr/>
          </p:nvGrpSpPr>
          <p:grpSpPr>
            <a:xfrm>
              <a:off x="3090426" y="1907600"/>
              <a:ext cx="771462" cy="743116"/>
              <a:chOff x="2600337" y="1916832"/>
              <a:chExt cx="771462" cy="743116"/>
            </a:xfrm>
          </p:grpSpPr>
          <p:sp>
            <p:nvSpPr>
              <p:cNvPr id="65" name="Rectangle 64"/>
              <p:cNvSpPr/>
              <p:nvPr/>
            </p:nvSpPr>
            <p:spPr>
              <a:xfrm>
                <a:off x="2615727"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65"/>
              <p:cNvSpPr/>
              <p:nvPr/>
            </p:nvSpPr>
            <p:spPr>
              <a:xfrm>
                <a:off x="3113693" y="22130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Rectangle 66"/>
              <p:cNvSpPr/>
              <p:nvPr/>
            </p:nvSpPr>
            <p:spPr>
              <a:xfrm>
                <a:off x="2862756" y="23570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Rectangle 67"/>
              <p:cNvSpPr/>
              <p:nvPr/>
            </p:nvSpPr>
            <p:spPr>
              <a:xfrm>
                <a:off x="2874531"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Rectangle 68"/>
              <p:cNvSpPr/>
              <p:nvPr/>
            </p:nvSpPr>
            <p:spPr>
              <a:xfrm>
                <a:off x="3124770" y="2509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Rectangle 69"/>
              <p:cNvSpPr/>
              <p:nvPr/>
            </p:nvSpPr>
            <p:spPr>
              <a:xfrm>
                <a:off x="3124769" y="23624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Rectangle 70"/>
              <p:cNvSpPr/>
              <p:nvPr/>
            </p:nvSpPr>
            <p:spPr>
              <a:xfrm>
                <a:off x="2866664"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Rectangle 71"/>
              <p:cNvSpPr/>
              <p:nvPr/>
            </p:nvSpPr>
            <p:spPr>
              <a:xfrm>
                <a:off x="2615727"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Rectangle 72"/>
              <p:cNvSpPr/>
              <p:nvPr/>
            </p:nvSpPr>
            <p:spPr>
              <a:xfrm>
                <a:off x="2615727" y="2371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4" name="Rectangle 73"/>
              <p:cNvSpPr/>
              <p:nvPr/>
            </p:nvSpPr>
            <p:spPr>
              <a:xfrm>
                <a:off x="3098303" y="20608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 name="Rectangle 74"/>
              <p:cNvSpPr/>
              <p:nvPr/>
            </p:nvSpPr>
            <p:spPr>
              <a:xfrm>
                <a:off x="2859141"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 name="Rectangle 75"/>
              <p:cNvSpPr/>
              <p:nvPr/>
            </p:nvSpPr>
            <p:spPr>
              <a:xfrm>
                <a:off x="2600337"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Rectangle 76"/>
              <p:cNvSpPr/>
              <p:nvPr/>
            </p:nvSpPr>
            <p:spPr>
              <a:xfrm>
                <a:off x="3105826" y="19168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8" name="Rectangle 77"/>
              <p:cNvSpPr/>
              <p:nvPr/>
            </p:nvSpPr>
            <p:spPr>
              <a:xfrm>
                <a:off x="2866664"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9" name="Rectangle 78"/>
              <p:cNvSpPr/>
              <p:nvPr/>
            </p:nvSpPr>
            <p:spPr>
              <a:xfrm>
                <a:off x="2607860"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12" name="Groupe 111"/>
            <p:cNvGrpSpPr/>
            <p:nvPr/>
          </p:nvGrpSpPr>
          <p:grpSpPr>
            <a:xfrm>
              <a:off x="4263896" y="1882292"/>
              <a:ext cx="771462" cy="743116"/>
              <a:chOff x="3773807" y="1891524"/>
              <a:chExt cx="771462" cy="743116"/>
            </a:xfrm>
          </p:grpSpPr>
          <p:sp>
            <p:nvSpPr>
              <p:cNvPr id="80" name="Rectangle 79"/>
              <p:cNvSpPr/>
              <p:nvPr/>
            </p:nvSpPr>
            <p:spPr>
              <a:xfrm>
                <a:off x="3789197" y="24906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1" name="Rectangle 80"/>
              <p:cNvSpPr/>
              <p:nvPr/>
            </p:nvSpPr>
            <p:spPr>
              <a:xfrm>
                <a:off x="4287163" y="218770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 name="Rectangle 81"/>
              <p:cNvSpPr/>
              <p:nvPr/>
            </p:nvSpPr>
            <p:spPr>
              <a:xfrm>
                <a:off x="4036226" y="23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 name="Rectangle 82"/>
              <p:cNvSpPr/>
              <p:nvPr/>
            </p:nvSpPr>
            <p:spPr>
              <a:xfrm>
                <a:off x="4048001" y="220259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Rectangle 83"/>
              <p:cNvSpPr/>
              <p:nvPr/>
            </p:nvSpPr>
            <p:spPr>
              <a:xfrm>
                <a:off x="4298240" y="24841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Rectangle 84"/>
              <p:cNvSpPr/>
              <p:nvPr/>
            </p:nvSpPr>
            <p:spPr>
              <a:xfrm>
                <a:off x="4298239" y="233715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6" name="Rectangle 85"/>
              <p:cNvSpPr/>
              <p:nvPr/>
            </p:nvSpPr>
            <p:spPr>
              <a:xfrm>
                <a:off x="4040134" y="24906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 name="Rectangle 86"/>
              <p:cNvSpPr/>
              <p:nvPr/>
            </p:nvSpPr>
            <p:spPr>
              <a:xfrm>
                <a:off x="3789197" y="220259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 name="Rectangle 87"/>
              <p:cNvSpPr/>
              <p:nvPr/>
            </p:nvSpPr>
            <p:spPr>
              <a:xfrm>
                <a:off x="3789197" y="234660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Rectangle 88"/>
              <p:cNvSpPr/>
              <p:nvPr/>
            </p:nvSpPr>
            <p:spPr>
              <a:xfrm>
                <a:off x="4271773" y="20355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 name="Rectangle 89"/>
              <p:cNvSpPr/>
              <p:nvPr/>
            </p:nvSpPr>
            <p:spPr>
              <a:xfrm>
                <a:off x="4032611" y="2050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Rectangle 90"/>
              <p:cNvSpPr/>
              <p:nvPr/>
            </p:nvSpPr>
            <p:spPr>
              <a:xfrm>
                <a:off x="3773807" y="2050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Rectangle 91"/>
              <p:cNvSpPr/>
              <p:nvPr/>
            </p:nvSpPr>
            <p:spPr>
              <a:xfrm>
                <a:off x="4279296" y="18915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 name="Rectangle 92"/>
              <p:cNvSpPr/>
              <p:nvPr/>
            </p:nvSpPr>
            <p:spPr>
              <a:xfrm>
                <a:off x="4040134" y="19064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 name="Rectangle 93"/>
              <p:cNvSpPr/>
              <p:nvPr/>
            </p:nvSpPr>
            <p:spPr>
              <a:xfrm>
                <a:off x="3781330" y="19064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32" name="Groupe 131"/>
            <p:cNvGrpSpPr/>
            <p:nvPr/>
          </p:nvGrpSpPr>
          <p:grpSpPr>
            <a:xfrm>
              <a:off x="7845025" y="1886000"/>
              <a:ext cx="771462" cy="743116"/>
              <a:chOff x="2619260" y="3825044"/>
              <a:chExt cx="771462" cy="743116"/>
            </a:xfrm>
          </p:grpSpPr>
          <p:sp>
            <p:nvSpPr>
              <p:cNvPr id="133" name="Rectangle 132"/>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4" name="Rectangle 133"/>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5" name="Rectangle 134"/>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6" name="Rectangle 135"/>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7" name="Rectangle 136"/>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8" name="Rectangle 137"/>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Rectangle 138"/>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0" name="Rectangle 139"/>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 name="Rectangle 140"/>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2" name="Rectangle 141"/>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 name="Rectangle 142"/>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Rectangle 143"/>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 name="Rectangle 144"/>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 name="Rectangle 145"/>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Rectangle 146"/>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80" name="Groupe 179"/>
            <p:cNvGrpSpPr/>
            <p:nvPr/>
          </p:nvGrpSpPr>
          <p:grpSpPr>
            <a:xfrm>
              <a:off x="6670082" y="1875788"/>
              <a:ext cx="771462" cy="743116"/>
              <a:chOff x="2619260" y="3825044"/>
              <a:chExt cx="771462" cy="743116"/>
            </a:xfrm>
          </p:grpSpPr>
          <p:sp>
            <p:nvSpPr>
              <p:cNvPr id="181" name="Rectangle 180"/>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2" name="Rectangle 181"/>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3" name="Rectangle 182"/>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4" name="Rectangle 183"/>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5" name="Rectangle 184"/>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6" name="Rectangle 185"/>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7" name="Rectangle 186"/>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8" name="Rectangle 187"/>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9" name="Rectangle 188"/>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0" name="Rectangle 189"/>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1" name="Rectangle 190"/>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 name="Rectangle 191"/>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3" name="Rectangle 192"/>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4" name="Rectangle 193"/>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Rectangle 194"/>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60" name="Groupe 259"/>
            <p:cNvGrpSpPr/>
            <p:nvPr/>
          </p:nvGrpSpPr>
          <p:grpSpPr>
            <a:xfrm>
              <a:off x="5485717" y="1889370"/>
              <a:ext cx="771462" cy="743116"/>
              <a:chOff x="2619260" y="3825044"/>
              <a:chExt cx="771462" cy="743116"/>
            </a:xfrm>
          </p:grpSpPr>
          <p:sp>
            <p:nvSpPr>
              <p:cNvPr id="261" name="Rectangle 260"/>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2" name="Rectangle 261"/>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3" name="Rectangle 262"/>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4" name="Rectangle 263"/>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5" name="Rectangle 264"/>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6" name="Rectangle 265"/>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7" name="Rectangle 266"/>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8" name="Rectangle 267"/>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9" name="Rectangle 268"/>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0" name="Rectangle 269"/>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1" name="Rectangle 270"/>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2" name="Rectangle 271"/>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3" name="Rectangle 272"/>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4" name="Rectangle 273"/>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5" name="Rectangle 274"/>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79" name="Groupe 278"/>
            <p:cNvGrpSpPr/>
            <p:nvPr/>
          </p:nvGrpSpPr>
          <p:grpSpPr>
            <a:xfrm>
              <a:off x="1921010" y="1897518"/>
              <a:ext cx="771462" cy="743116"/>
              <a:chOff x="2600337" y="1916832"/>
              <a:chExt cx="771462" cy="743116"/>
            </a:xfrm>
          </p:grpSpPr>
          <p:sp>
            <p:nvSpPr>
              <p:cNvPr id="280" name="Rectangle 279"/>
              <p:cNvSpPr/>
              <p:nvPr/>
            </p:nvSpPr>
            <p:spPr>
              <a:xfrm>
                <a:off x="2615727"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1" name="Rectangle 280"/>
              <p:cNvSpPr/>
              <p:nvPr/>
            </p:nvSpPr>
            <p:spPr>
              <a:xfrm>
                <a:off x="3113693" y="22130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2" name="Rectangle 281"/>
              <p:cNvSpPr/>
              <p:nvPr/>
            </p:nvSpPr>
            <p:spPr>
              <a:xfrm>
                <a:off x="2862756" y="23570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3" name="Rectangle 282"/>
              <p:cNvSpPr/>
              <p:nvPr/>
            </p:nvSpPr>
            <p:spPr>
              <a:xfrm>
                <a:off x="2874531"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4" name="Rectangle 283"/>
              <p:cNvSpPr/>
              <p:nvPr/>
            </p:nvSpPr>
            <p:spPr>
              <a:xfrm>
                <a:off x="3124770" y="2509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5" name="Rectangle 284"/>
              <p:cNvSpPr/>
              <p:nvPr/>
            </p:nvSpPr>
            <p:spPr>
              <a:xfrm>
                <a:off x="3124769" y="23624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6" name="Rectangle 285"/>
              <p:cNvSpPr/>
              <p:nvPr/>
            </p:nvSpPr>
            <p:spPr>
              <a:xfrm>
                <a:off x="2866664"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7" name="Rectangle 286"/>
              <p:cNvSpPr/>
              <p:nvPr/>
            </p:nvSpPr>
            <p:spPr>
              <a:xfrm>
                <a:off x="2615727"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8" name="Rectangle 287"/>
              <p:cNvSpPr/>
              <p:nvPr/>
            </p:nvSpPr>
            <p:spPr>
              <a:xfrm>
                <a:off x="2615727" y="2371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9" name="Rectangle 288"/>
              <p:cNvSpPr/>
              <p:nvPr/>
            </p:nvSpPr>
            <p:spPr>
              <a:xfrm>
                <a:off x="3098303" y="20608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0" name="Rectangle 289"/>
              <p:cNvSpPr/>
              <p:nvPr/>
            </p:nvSpPr>
            <p:spPr>
              <a:xfrm>
                <a:off x="2859141"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1" name="Rectangle 290"/>
              <p:cNvSpPr/>
              <p:nvPr/>
            </p:nvSpPr>
            <p:spPr>
              <a:xfrm>
                <a:off x="2600337"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2" name="Rectangle 291"/>
              <p:cNvSpPr/>
              <p:nvPr/>
            </p:nvSpPr>
            <p:spPr>
              <a:xfrm>
                <a:off x="3105826" y="19168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3" name="Rectangle 292"/>
              <p:cNvSpPr/>
              <p:nvPr/>
            </p:nvSpPr>
            <p:spPr>
              <a:xfrm>
                <a:off x="2866664"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4" name="Rectangle 293"/>
              <p:cNvSpPr/>
              <p:nvPr/>
            </p:nvSpPr>
            <p:spPr>
              <a:xfrm>
                <a:off x="2607860"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41" name="Groupe 340"/>
          <p:cNvGrpSpPr/>
          <p:nvPr/>
        </p:nvGrpSpPr>
        <p:grpSpPr>
          <a:xfrm>
            <a:off x="1986665" y="2952657"/>
            <a:ext cx="6686060" cy="784768"/>
            <a:chOff x="1938294" y="2779016"/>
            <a:chExt cx="6686060" cy="784768"/>
          </a:xfrm>
        </p:grpSpPr>
        <p:grpSp>
          <p:nvGrpSpPr>
            <p:cNvPr id="113" name="Groupe 112"/>
            <p:cNvGrpSpPr/>
            <p:nvPr/>
          </p:nvGrpSpPr>
          <p:grpSpPr>
            <a:xfrm>
              <a:off x="3109349" y="2820668"/>
              <a:ext cx="771462" cy="743116"/>
              <a:chOff x="2619260" y="2829900"/>
              <a:chExt cx="771462" cy="743116"/>
            </a:xfrm>
          </p:grpSpPr>
          <p:sp>
            <p:nvSpPr>
              <p:cNvPr id="50" name="Rectangle 49"/>
              <p:cNvSpPr/>
              <p:nvPr/>
            </p:nvSpPr>
            <p:spPr>
              <a:xfrm>
                <a:off x="2634650" y="34290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3132616" y="312608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2881679" y="327009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Rectangle 52"/>
              <p:cNvSpPr/>
              <p:nvPr/>
            </p:nvSpPr>
            <p:spPr>
              <a:xfrm>
                <a:off x="2893454" y="314096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Rectangle 53"/>
              <p:cNvSpPr/>
              <p:nvPr/>
            </p:nvSpPr>
            <p:spPr>
              <a:xfrm>
                <a:off x="3143693" y="342249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Rectangle 54"/>
              <p:cNvSpPr/>
              <p:nvPr/>
            </p:nvSpPr>
            <p:spPr>
              <a:xfrm>
                <a:off x="3143692" y="32755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Rectangle 55"/>
              <p:cNvSpPr/>
              <p:nvPr/>
            </p:nvSpPr>
            <p:spPr>
              <a:xfrm>
                <a:off x="2885587" y="34290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Rectangle 56"/>
              <p:cNvSpPr/>
              <p:nvPr/>
            </p:nvSpPr>
            <p:spPr>
              <a:xfrm>
                <a:off x="2634650" y="314096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Rectangle 57"/>
              <p:cNvSpPr/>
              <p:nvPr/>
            </p:nvSpPr>
            <p:spPr>
              <a:xfrm>
                <a:off x="2634650" y="328498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Rectangle 58"/>
              <p:cNvSpPr/>
              <p:nvPr/>
            </p:nvSpPr>
            <p:spPr>
              <a:xfrm>
                <a:off x="3117226" y="2973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Rectangle 59"/>
              <p:cNvSpPr/>
              <p:nvPr/>
            </p:nvSpPr>
            <p:spPr>
              <a:xfrm>
                <a:off x="2878064" y="298880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p:cNvSpPr/>
              <p:nvPr/>
            </p:nvSpPr>
            <p:spPr>
              <a:xfrm>
                <a:off x="2619260" y="298880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Rectangle 61"/>
              <p:cNvSpPr/>
              <p:nvPr/>
            </p:nvSpPr>
            <p:spPr>
              <a:xfrm>
                <a:off x="3124749" y="2829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Rectangle 62"/>
              <p:cNvSpPr/>
              <p:nvPr/>
            </p:nvSpPr>
            <p:spPr>
              <a:xfrm>
                <a:off x="2885587" y="284478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Rectangle 63"/>
              <p:cNvSpPr/>
              <p:nvPr/>
            </p:nvSpPr>
            <p:spPr>
              <a:xfrm>
                <a:off x="2626783" y="284478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10" name="Groupe 109"/>
            <p:cNvGrpSpPr/>
            <p:nvPr/>
          </p:nvGrpSpPr>
          <p:grpSpPr>
            <a:xfrm>
              <a:off x="4284914" y="2805780"/>
              <a:ext cx="771462" cy="743116"/>
              <a:chOff x="3794825" y="2815012"/>
              <a:chExt cx="771462" cy="743116"/>
            </a:xfrm>
          </p:grpSpPr>
          <p:sp>
            <p:nvSpPr>
              <p:cNvPr id="95" name="Rectangle 94"/>
              <p:cNvSpPr/>
              <p:nvPr/>
            </p:nvSpPr>
            <p:spPr>
              <a:xfrm>
                <a:off x="3810215" y="3414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Rectangle 95"/>
              <p:cNvSpPr/>
              <p:nvPr/>
            </p:nvSpPr>
            <p:spPr>
              <a:xfrm>
                <a:off x="4308181" y="311119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 name="Rectangle 96"/>
              <p:cNvSpPr/>
              <p:nvPr/>
            </p:nvSpPr>
            <p:spPr>
              <a:xfrm>
                <a:off x="4057244" y="325520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8" name="Rectangle 97"/>
              <p:cNvSpPr/>
              <p:nvPr/>
            </p:nvSpPr>
            <p:spPr>
              <a:xfrm>
                <a:off x="4069019" y="312608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9" name="Rectangle 98"/>
              <p:cNvSpPr/>
              <p:nvPr/>
            </p:nvSpPr>
            <p:spPr>
              <a:xfrm>
                <a:off x="4319258" y="340760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0" name="Rectangle 99"/>
              <p:cNvSpPr/>
              <p:nvPr/>
            </p:nvSpPr>
            <p:spPr>
              <a:xfrm>
                <a:off x="4319257" y="3260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 name="Rectangle 100"/>
              <p:cNvSpPr/>
              <p:nvPr/>
            </p:nvSpPr>
            <p:spPr>
              <a:xfrm>
                <a:off x="4061152" y="3414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 name="Rectangle 101"/>
              <p:cNvSpPr/>
              <p:nvPr/>
            </p:nvSpPr>
            <p:spPr>
              <a:xfrm>
                <a:off x="3810215" y="312608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Rectangle 102"/>
              <p:cNvSpPr/>
              <p:nvPr/>
            </p:nvSpPr>
            <p:spPr>
              <a:xfrm>
                <a:off x="3810215" y="327009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Rectangle 103"/>
              <p:cNvSpPr/>
              <p:nvPr/>
            </p:nvSpPr>
            <p:spPr>
              <a:xfrm>
                <a:off x="4292791" y="29590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Rectangle 104"/>
              <p:cNvSpPr/>
              <p:nvPr/>
            </p:nvSpPr>
            <p:spPr>
              <a:xfrm>
                <a:off x="4053629" y="2973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6" name="Rectangle 105"/>
              <p:cNvSpPr/>
              <p:nvPr/>
            </p:nvSpPr>
            <p:spPr>
              <a:xfrm>
                <a:off x="3794825" y="2973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Rectangle 106"/>
              <p:cNvSpPr/>
              <p:nvPr/>
            </p:nvSpPr>
            <p:spPr>
              <a:xfrm>
                <a:off x="4300314" y="28150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Rectangle 107"/>
              <p:cNvSpPr/>
              <p:nvPr/>
            </p:nvSpPr>
            <p:spPr>
              <a:xfrm>
                <a:off x="4061152" y="2829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Rectangle 108"/>
              <p:cNvSpPr/>
              <p:nvPr/>
            </p:nvSpPr>
            <p:spPr>
              <a:xfrm>
                <a:off x="3802348" y="2829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48" name="Groupe 147"/>
            <p:cNvGrpSpPr/>
            <p:nvPr/>
          </p:nvGrpSpPr>
          <p:grpSpPr>
            <a:xfrm>
              <a:off x="7852892" y="2791004"/>
              <a:ext cx="771462" cy="743116"/>
              <a:chOff x="2619260" y="3825044"/>
              <a:chExt cx="771462" cy="743116"/>
            </a:xfrm>
          </p:grpSpPr>
          <p:sp>
            <p:nvSpPr>
              <p:cNvPr id="149" name="Rectangle 148"/>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0" name="Rectangle 149"/>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1" name="Rectangle 150"/>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2" name="Rectangle 151"/>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3" name="Rectangle 152"/>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4" name="Rectangle 153"/>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5" name="Rectangle 154"/>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6" name="Rectangle 155"/>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7" name="Rectangle 156"/>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8" name="Rectangle 157"/>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9" name="Rectangle 158"/>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0" name="Rectangle 159"/>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1" name="Rectangle 160"/>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2" name="Rectangle 161"/>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3" name="Rectangle 162"/>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96" name="Groupe 195"/>
            <p:cNvGrpSpPr/>
            <p:nvPr/>
          </p:nvGrpSpPr>
          <p:grpSpPr>
            <a:xfrm>
              <a:off x="6654692" y="2799276"/>
              <a:ext cx="771462" cy="743116"/>
              <a:chOff x="2619260" y="3825044"/>
              <a:chExt cx="771462" cy="743116"/>
            </a:xfrm>
          </p:grpSpPr>
          <p:sp>
            <p:nvSpPr>
              <p:cNvPr id="197" name="Rectangle 196"/>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8" name="Rectangle 197"/>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9" name="Rectangle 198"/>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0" name="Rectangle 199"/>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1" name="Rectangle 200"/>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2" name="Rectangle 201"/>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3" name="Rectangle 202"/>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4" name="Rectangle 203"/>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5" name="Rectangle 204"/>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6" name="Rectangle 205"/>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7" name="Rectangle 206"/>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8" name="Rectangle 207"/>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9" name="Rectangle 208"/>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0" name="Rectangle 209"/>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1" name="Rectangle 210"/>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44" name="Groupe 243"/>
            <p:cNvGrpSpPr/>
            <p:nvPr/>
          </p:nvGrpSpPr>
          <p:grpSpPr>
            <a:xfrm>
              <a:off x="5508224" y="2794374"/>
              <a:ext cx="771462" cy="743116"/>
              <a:chOff x="2619260" y="3825044"/>
              <a:chExt cx="771462" cy="743116"/>
            </a:xfrm>
          </p:grpSpPr>
          <p:sp>
            <p:nvSpPr>
              <p:cNvPr id="245" name="Rectangle 244"/>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6" name="Rectangle 245"/>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7" name="Rectangle 246"/>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8" name="Rectangle 247"/>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9" name="Rectangle 248"/>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0" name="Rectangle 249"/>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1" name="Rectangle 250"/>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2" name="Rectangle 251"/>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3" name="Rectangle 252"/>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4" name="Rectangle 253"/>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5" name="Rectangle 254"/>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6" name="Rectangle 255"/>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7" name="Rectangle 256"/>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8" name="Rectangle 257"/>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9" name="Rectangle 258"/>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95" name="Groupe 294"/>
            <p:cNvGrpSpPr/>
            <p:nvPr/>
          </p:nvGrpSpPr>
          <p:grpSpPr>
            <a:xfrm>
              <a:off x="1938294" y="2779016"/>
              <a:ext cx="771462" cy="743116"/>
              <a:chOff x="2600337" y="1916832"/>
              <a:chExt cx="771462" cy="743116"/>
            </a:xfrm>
          </p:grpSpPr>
          <p:sp>
            <p:nvSpPr>
              <p:cNvPr id="296" name="Rectangle 295"/>
              <p:cNvSpPr/>
              <p:nvPr/>
            </p:nvSpPr>
            <p:spPr>
              <a:xfrm>
                <a:off x="2615727"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7" name="Rectangle 296"/>
              <p:cNvSpPr/>
              <p:nvPr/>
            </p:nvSpPr>
            <p:spPr>
              <a:xfrm>
                <a:off x="3113693" y="22130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8" name="Rectangle 297"/>
              <p:cNvSpPr/>
              <p:nvPr/>
            </p:nvSpPr>
            <p:spPr>
              <a:xfrm>
                <a:off x="2862756" y="23570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9" name="Rectangle 298"/>
              <p:cNvSpPr/>
              <p:nvPr/>
            </p:nvSpPr>
            <p:spPr>
              <a:xfrm>
                <a:off x="2874531"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0" name="Rectangle 299"/>
              <p:cNvSpPr/>
              <p:nvPr/>
            </p:nvSpPr>
            <p:spPr>
              <a:xfrm>
                <a:off x="3124770" y="2509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1" name="Rectangle 300"/>
              <p:cNvSpPr/>
              <p:nvPr/>
            </p:nvSpPr>
            <p:spPr>
              <a:xfrm>
                <a:off x="3124769" y="23624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2" name="Rectangle 301"/>
              <p:cNvSpPr/>
              <p:nvPr/>
            </p:nvSpPr>
            <p:spPr>
              <a:xfrm>
                <a:off x="2866664"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3" name="Rectangle 302"/>
              <p:cNvSpPr/>
              <p:nvPr/>
            </p:nvSpPr>
            <p:spPr>
              <a:xfrm>
                <a:off x="2615727"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4" name="Rectangle 303"/>
              <p:cNvSpPr/>
              <p:nvPr/>
            </p:nvSpPr>
            <p:spPr>
              <a:xfrm>
                <a:off x="2615727" y="2371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5" name="Rectangle 304"/>
              <p:cNvSpPr/>
              <p:nvPr/>
            </p:nvSpPr>
            <p:spPr>
              <a:xfrm>
                <a:off x="3098303" y="20608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6" name="Rectangle 305"/>
              <p:cNvSpPr/>
              <p:nvPr/>
            </p:nvSpPr>
            <p:spPr>
              <a:xfrm>
                <a:off x="2859141"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7" name="Rectangle 306"/>
              <p:cNvSpPr/>
              <p:nvPr/>
            </p:nvSpPr>
            <p:spPr>
              <a:xfrm>
                <a:off x="2600337"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8" name="Rectangle 307"/>
              <p:cNvSpPr/>
              <p:nvPr/>
            </p:nvSpPr>
            <p:spPr>
              <a:xfrm>
                <a:off x="3105826" y="19168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9" name="Rectangle 308"/>
              <p:cNvSpPr/>
              <p:nvPr/>
            </p:nvSpPr>
            <p:spPr>
              <a:xfrm>
                <a:off x="2866664"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0" name="Rectangle 309"/>
              <p:cNvSpPr/>
              <p:nvPr/>
            </p:nvSpPr>
            <p:spPr>
              <a:xfrm>
                <a:off x="2607860"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340" name="Groupe 339"/>
          <p:cNvGrpSpPr/>
          <p:nvPr/>
        </p:nvGrpSpPr>
        <p:grpSpPr>
          <a:xfrm>
            <a:off x="2013132" y="3891493"/>
            <a:ext cx="6644203" cy="841076"/>
            <a:chOff x="1964761" y="3717852"/>
            <a:chExt cx="6644203" cy="841076"/>
          </a:xfrm>
        </p:grpSpPr>
        <p:grpSp>
          <p:nvGrpSpPr>
            <p:cNvPr id="115" name="Groupe 114"/>
            <p:cNvGrpSpPr/>
            <p:nvPr/>
          </p:nvGrpSpPr>
          <p:grpSpPr>
            <a:xfrm>
              <a:off x="3109349" y="3815812"/>
              <a:ext cx="771462" cy="743116"/>
              <a:chOff x="2619260" y="3825044"/>
              <a:chExt cx="771462" cy="743116"/>
            </a:xfrm>
          </p:grpSpPr>
          <p:sp>
            <p:nvSpPr>
              <p:cNvPr id="35" name="Rectangle 34"/>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Rectangle 43"/>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16" name="Groupe 115"/>
            <p:cNvGrpSpPr/>
            <p:nvPr/>
          </p:nvGrpSpPr>
          <p:grpSpPr>
            <a:xfrm>
              <a:off x="4237429" y="3755322"/>
              <a:ext cx="771462" cy="743116"/>
              <a:chOff x="2619260" y="3825044"/>
              <a:chExt cx="771462" cy="743116"/>
            </a:xfrm>
          </p:grpSpPr>
          <p:sp>
            <p:nvSpPr>
              <p:cNvPr id="117" name="Rectangle 116"/>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8" name="Rectangle 117"/>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 name="Rectangle 118"/>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0" name="Rectangle 119"/>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1" name="Rectangle 120"/>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Rectangle 121"/>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 name="Rectangle 122"/>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 name="Rectangle 123"/>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Rectangle 124"/>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 name="Rectangle 125"/>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 name="Rectangle 126"/>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8" name="Rectangle 127"/>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9" name="Rectangle 128"/>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0" name="Rectangle 129"/>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1" name="Rectangle 130"/>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164" name="Groupe 163"/>
            <p:cNvGrpSpPr/>
            <p:nvPr/>
          </p:nvGrpSpPr>
          <p:grpSpPr>
            <a:xfrm>
              <a:off x="7837502" y="3745840"/>
              <a:ext cx="771462" cy="743116"/>
              <a:chOff x="2619260" y="3825044"/>
              <a:chExt cx="771462" cy="743116"/>
            </a:xfrm>
          </p:grpSpPr>
          <p:sp>
            <p:nvSpPr>
              <p:cNvPr id="165" name="Rectangle 164"/>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Rectangle 165"/>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7" name="Rectangle 166"/>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8" name="Rectangle 167"/>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9" name="Rectangle 168"/>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0" name="Rectangle 169"/>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1" name="Rectangle 170"/>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2" name="Rectangle 171"/>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3" name="Rectangle 172"/>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4" name="Rectangle 173"/>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5" name="Rectangle 174"/>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6" name="Rectangle 175"/>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7" name="Rectangle 176"/>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Rectangle 177"/>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9" name="Rectangle 178"/>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12" name="Groupe 211"/>
            <p:cNvGrpSpPr/>
            <p:nvPr/>
          </p:nvGrpSpPr>
          <p:grpSpPr>
            <a:xfrm>
              <a:off x="6654490" y="3755322"/>
              <a:ext cx="771462" cy="743116"/>
              <a:chOff x="2619260" y="3825044"/>
              <a:chExt cx="771462" cy="743116"/>
            </a:xfrm>
          </p:grpSpPr>
          <p:sp>
            <p:nvSpPr>
              <p:cNvPr id="213" name="Rectangle 212"/>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4" name="Rectangle 213"/>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5" name="Rectangle 214"/>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6" name="Rectangle 215"/>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7" name="Rectangle 216"/>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8" name="Rectangle 217"/>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9" name="Rectangle 218"/>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0" name="Rectangle 219"/>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1" name="Rectangle 220"/>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2" name="Rectangle 221"/>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3" name="Rectangle 222"/>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4" name="Rectangle 223"/>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5" name="Rectangle 224"/>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6" name="Rectangle 225"/>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7" name="Rectangle 226"/>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28" name="Groupe 227"/>
            <p:cNvGrpSpPr/>
            <p:nvPr/>
          </p:nvGrpSpPr>
          <p:grpSpPr>
            <a:xfrm>
              <a:off x="5508223" y="3728602"/>
              <a:ext cx="771462" cy="743116"/>
              <a:chOff x="2619260" y="3825044"/>
              <a:chExt cx="771462" cy="743116"/>
            </a:xfrm>
          </p:grpSpPr>
          <p:sp>
            <p:nvSpPr>
              <p:cNvPr id="229" name="Rectangle 228"/>
              <p:cNvSpPr/>
              <p:nvPr/>
            </p:nvSpPr>
            <p:spPr>
              <a:xfrm>
                <a:off x="2634650"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0" name="Rectangle 229"/>
              <p:cNvSpPr/>
              <p:nvPr/>
            </p:nvSpPr>
            <p:spPr>
              <a:xfrm>
                <a:off x="3132616" y="412122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1" name="Rectangle 230"/>
              <p:cNvSpPr/>
              <p:nvPr/>
            </p:nvSpPr>
            <p:spPr>
              <a:xfrm>
                <a:off x="2881679" y="42652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2" name="Rectangle 231"/>
              <p:cNvSpPr/>
              <p:nvPr/>
            </p:nvSpPr>
            <p:spPr>
              <a:xfrm>
                <a:off x="2893454"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3" name="Rectangle 232"/>
              <p:cNvSpPr/>
              <p:nvPr/>
            </p:nvSpPr>
            <p:spPr>
              <a:xfrm>
                <a:off x="3143693" y="441764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4" name="Rectangle 233"/>
              <p:cNvSpPr/>
              <p:nvPr/>
            </p:nvSpPr>
            <p:spPr>
              <a:xfrm>
                <a:off x="3143692" y="427067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Rectangle 234"/>
              <p:cNvSpPr/>
              <p:nvPr/>
            </p:nvSpPr>
            <p:spPr>
              <a:xfrm>
                <a:off x="2885587" y="44241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Rectangle 235"/>
              <p:cNvSpPr/>
              <p:nvPr/>
            </p:nvSpPr>
            <p:spPr>
              <a:xfrm>
                <a:off x="2634650" y="41361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7" name="Rectangle 236"/>
              <p:cNvSpPr/>
              <p:nvPr/>
            </p:nvSpPr>
            <p:spPr>
              <a:xfrm>
                <a:off x="2634650" y="42801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8" name="Rectangle 237"/>
              <p:cNvSpPr/>
              <p:nvPr/>
            </p:nvSpPr>
            <p:spPr>
              <a:xfrm>
                <a:off x="3117226" y="39690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9" name="Rectangle 238"/>
              <p:cNvSpPr/>
              <p:nvPr/>
            </p:nvSpPr>
            <p:spPr>
              <a:xfrm>
                <a:off x="2878064"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0" name="Rectangle 239"/>
              <p:cNvSpPr/>
              <p:nvPr/>
            </p:nvSpPr>
            <p:spPr>
              <a:xfrm>
                <a:off x="2619260" y="39839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1" name="Rectangle 240"/>
              <p:cNvSpPr/>
              <p:nvPr/>
            </p:nvSpPr>
            <p:spPr>
              <a:xfrm>
                <a:off x="3124749" y="3825044"/>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2" name="Rectangle 241"/>
              <p:cNvSpPr/>
              <p:nvPr/>
            </p:nvSpPr>
            <p:spPr>
              <a:xfrm>
                <a:off x="2885587"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3" name="Rectangle 242"/>
              <p:cNvSpPr/>
              <p:nvPr/>
            </p:nvSpPr>
            <p:spPr>
              <a:xfrm>
                <a:off x="2626783" y="3839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1" name="Groupe 310"/>
            <p:cNvGrpSpPr/>
            <p:nvPr/>
          </p:nvGrpSpPr>
          <p:grpSpPr>
            <a:xfrm>
              <a:off x="1964761" y="3717852"/>
              <a:ext cx="771462" cy="743116"/>
              <a:chOff x="2600337" y="1916832"/>
              <a:chExt cx="771462" cy="743116"/>
            </a:xfrm>
          </p:grpSpPr>
          <p:sp>
            <p:nvSpPr>
              <p:cNvPr id="312" name="Rectangle 311"/>
              <p:cNvSpPr/>
              <p:nvPr/>
            </p:nvSpPr>
            <p:spPr>
              <a:xfrm>
                <a:off x="2615727"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3" name="Rectangle 312"/>
              <p:cNvSpPr/>
              <p:nvPr/>
            </p:nvSpPr>
            <p:spPr>
              <a:xfrm>
                <a:off x="3113693" y="221301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4" name="Rectangle 313"/>
              <p:cNvSpPr/>
              <p:nvPr/>
            </p:nvSpPr>
            <p:spPr>
              <a:xfrm>
                <a:off x="2862756" y="23570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5" name="Rectangle 314"/>
              <p:cNvSpPr/>
              <p:nvPr/>
            </p:nvSpPr>
            <p:spPr>
              <a:xfrm>
                <a:off x="2874531"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6" name="Rectangle 315"/>
              <p:cNvSpPr/>
              <p:nvPr/>
            </p:nvSpPr>
            <p:spPr>
              <a:xfrm>
                <a:off x="3124770" y="250942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7" name="Rectangle 316"/>
              <p:cNvSpPr/>
              <p:nvPr/>
            </p:nvSpPr>
            <p:spPr>
              <a:xfrm>
                <a:off x="3124769" y="236246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8" name="Rectangle 317"/>
              <p:cNvSpPr/>
              <p:nvPr/>
            </p:nvSpPr>
            <p:spPr>
              <a:xfrm>
                <a:off x="2866664" y="25159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9" name="Rectangle 318"/>
              <p:cNvSpPr/>
              <p:nvPr/>
            </p:nvSpPr>
            <p:spPr>
              <a:xfrm>
                <a:off x="2615727" y="222790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0" name="Rectangle 319"/>
              <p:cNvSpPr/>
              <p:nvPr/>
            </p:nvSpPr>
            <p:spPr>
              <a:xfrm>
                <a:off x="2615727" y="237191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1" name="Rectangle 320"/>
              <p:cNvSpPr/>
              <p:nvPr/>
            </p:nvSpPr>
            <p:spPr>
              <a:xfrm>
                <a:off x="3098303" y="2060848"/>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2" name="Rectangle 321"/>
              <p:cNvSpPr/>
              <p:nvPr/>
            </p:nvSpPr>
            <p:spPr>
              <a:xfrm>
                <a:off x="2859141"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3" name="Rectangle 322"/>
              <p:cNvSpPr/>
              <p:nvPr/>
            </p:nvSpPr>
            <p:spPr>
              <a:xfrm>
                <a:off x="2600337" y="2075736"/>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4" name="Rectangle 323"/>
              <p:cNvSpPr/>
              <p:nvPr/>
            </p:nvSpPr>
            <p:spPr>
              <a:xfrm>
                <a:off x="3105826" y="1916832"/>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5" name="Rectangle 324"/>
              <p:cNvSpPr/>
              <p:nvPr/>
            </p:nvSpPr>
            <p:spPr>
              <a:xfrm>
                <a:off x="2866664"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6" name="Rectangle 325"/>
              <p:cNvSpPr/>
              <p:nvPr/>
            </p:nvSpPr>
            <p:spPr>
              <a:xfrm>
                <a:off x="2607860" y="1931720"/>
                <a:ext cx="247029" cy="144016"/>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cxnSp>
        <p:nvCxnSpPr>
          <p:cNvPr id="328" name="Connecteur droit 327"/>
          <p:cNvCxnSpPr/>
          <p:nvPr/>
        </p:nvCxnSpPr>
        <p:spPr>
          <a:xfrm>
            <a:off x="349415" y="2868785"/>
            <a:ext cx="8487083" cy="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Connecteur droit 328"/>
          <p:cNvCxnSpPr/>
          <p:nvPr/>
        </p:nvCxnSpPr>
        <p:spPr>
          <a:xfrm>
            <a:off x="349415" y="3803009"/>
            <a:ext cx="8487083" cy="6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Connecteur droit avec flèche 332"/>
          <p:cNvCxnSpPr/>
          <p:nvPr/>
        </p:nvCxnSpPr>
        <p:spPr>
          <a:xfrm flipV="1">
            <a:off x="299891" y="2049429"/>
            <a:ext cx="0" cy="246658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4" name="Rectangle 333"/>
          <p:cNvSpPr/>
          <p:nvPr/>
        </p:nvSpPr>
        <p:spPr>
          <a:xfrm>
            <a:off x="111786" y="4565463"/>
            <a:ext cx="1264962" cy="369332"/>
          </a:xfrm>
          <a:prstGeom prst="rect">
            <a:avLst/>
          </a:prstGeom>
          <a:solidFill>
            <a:schemeClr val="accent3">
              <a:lumMod val="75000"/>
            </a:schemeClr>
          </a:solidFill>
          <a:ln>
            <a:solidFill>
              <a:schemeClr val="tx1"/>
            </a:solidFill>
          </a:ln>
        </p:spPr>
        <p:txBody>
          <a:bodyPr wrap="none">
            <a:spAutoFit/>
          </a:bodyPr>
          <a:lstStyle/>
          <a:p>
            <a:pPr algn="ctr"/>
            <a:r>
              <a:rPr lang="fr-BE" dirty="0" smtClean="0">
                <a:solidFill>
                  <a:schemeClr val="tx1"/>
                </a:solidFill>
              </a:rPr>
              <a:t>1. Evolutive</a:t>
            </a:r>
            <a:endParaRPr lang="fr-BE" dirty="0">
              <a:solidFill>
                <a:schemeClr val="tx1"/>
              </a:solidFill>
            </a:endParaRPr>
          </a:p>
        </p:txBody>
      </p:sp>
      <p:cxnSp>
        <p:nvCxnSpPr>
          <p:cNvPr id="335" name="Connecteur droit avec flèche 334"/>
          <p:cNvCxnSpPr/>
          <p:nvPr/>
        </p:nvCxnSpPr>
        <p:spPr>
          <a:xfrm flipV="1">
            <a:off x="299891" y="326203"/>
            <a:ext cx="0" cy="1236958"/>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8" name="Rectangle 337"/>
          <p:cNvSpPr/>
          <p:nvPr/>
        </p:nvSpPr>
        <p:spPr>
          <a:xfrm>
            <a:off x="123134" y="951963"/>
            <a:ext cx="1420390" cy="646331"/>
          </a:xfrm>
          <a:prstGeom prst="rect">
            <a:avLst/>
          </a:prstGeom>
          <a:solidFill>
            <a:schemeClr val="accent3">
              <a:lumMod val="75000"/>
            </a:schemeClr>
          </a:solidFill>
          <a:ln>
            <a:solidFill>
              <a:schemeClr val="tx1"/>
            </a:solidFill>
          </a:ln>
        </p:spPr>
        <p:txBody>
          <a:bodyPr wrap="none">
            <a:spAutoFit/>
          </a:bodyPr>
          <a:lstStyle/>
          <a:p>
            <a:pPr algn="ctr"/>
            <a:r>
              <a:rPr lang="fr-BE" dirty="0" smtClean="0">
                <a:solidFill>
                  <a:schemeClr val="tx1"/>
                </a:solidFill>
              </a:rPr>
              <a:t>5. Développe</a:t>
            </a:r>
          </a:p>
          <a:p>
            <a:pPr algn="ctr"/>
            <a:r>
              <a:rPr lang="fr-BE" dirty="0" smtClean="0">
                <a:solidFill>
                  <a:schemeClr val="tx1"/>
                </a:solidFill>
              </a:rPr>
              <a:t>mental</a:t>
            </a:r>
            <a:endParaRPr lang="fr-BE" dirty="0">
              <a:solidFill>
                <a:schemeClr val="tx1"/>
              </a:solidFill>
            </a:endParaRPr>
          </a:p>
        </p:txBody>
      </p:sp>
      <p:sp>
        <p:nvSpPr>
          <p:cNvPr id="343" name="Flèche vers le bas 342"/>
          <p:cNvSpPr/>
          <p:nvPr/>
        </p:nvSpPr>
        <p:spPr>
          <a:xfrm>
            <a:off x="4783766" y="5042801"/>
            <a:ext cx="450170" cy="576064"/>
          </a:xfrm>
          <a:prstGeom prst="downArrow">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4" name="Rectangle 343"/>
          <p:cNvSpPr/>
          <p:nvPr/>
        </p:nvSpPr>
        <p:spPr>
          <a:xfrm>
            <a:off x="3870955" y="5618865"/>
            <a:ext cx="2252220" cy="369332"/>
          </a:xfrm>
          <a:prstGeom prst="rect">
            <a:avLst/>
          </a:prstGeom>
          <a:solidFill>
            <a:schemeClr val="accent3">
              <a:lumMod val="40000"/>
              <a:lumOff val="60000"/>
            </a:schemeClr>
          </a:solidFill>
          <a:ln>
            <a:solidFill>
              <a:schemeClr val="tx1"/>
            </a:solidFill>
          </a:ln>
        </p:spPr>
        <p:txBody>
          <a:bodyPr wrap="none">
            <a:spAutoFit/>
          </a:bodyPr>
          <a:lstStyle/>
          <a:p>
            <a:pPr algn="ctr"/>
            <a:r>
              <a:rPr lang="fr-BE" dirty="0"/>
              <a:t>F</a:t>
            </a:r>
            <a:r>
              <a:rPr lang="fr-BE" dirty="0" smtClean="0">
                <a:solidFill>
                  <a:schemeClr val="tx1"/>
                </a:solidFill>
              </a:rPr>
              <a:t>amilles de situations </a:t>
            </a:r>
            <a:endParaRPr lang="fr-BE" dirty="0">
              <a:solidFill>
                <a:schemeClr val="tx1"/>
              </a:solidFill>
            </a:endParaRPr>
          </a:p>
        </p:txBody>
      </p:sp>
      <p:sp>
        <p:nvSpPr>
          <p:cNvPr id="345" name="Rectangle 344"/>
          <p:cNvSpPr/>
          <p:nvPr/>
        </p:nvSpPr>
        <p:spPr>
          <a:xfrm>
            <a:off x="7273382" y="5604819"/>
            <a:ext cx="1599157" cy="369332"/>
          </a:xfrm>
          <a:prstGeom prst="rect">
            <a:avLst/>
          </a:prstGeom>
          <a:solidFill>
            <a:schemeClr val="accent3">
              <a:lumMod val="75000"/>
            </a:schemeClr>
          </a:solidFill>
          <a:ln>
            <a:solidFill>
              <a:schemeClr val="tx1"/>
            </a:solidFill>
          </a:ln>
        </p:spPr>
        <p:txBody>
          <a:bodyPr wrap="none">
            <a:spAutoFit/>
          </a:bodyPr>
          <a:lstStyle/>
          <a:p>
            <a:pPr algn="ctr"/>
            <a:r>
              <a:rPr lang="fr-BE" dirty="0" smtClean="0">
                <a:solidFill>
                  <a:schemeClr val="tx1"/>
                </a:solidFill>
              </a:rPr>
              <a:t>2. Contextuelle</a:t>
            </a:r>
            <a:endParaRPr lang="fr-BE" dirty="0">
              <a:solidFill>
                <a:schemeClr val="tx1"/>
              </a:solidFill>
            </a:endParaRPr>
          </a:p>
        </p:txBody>
      </p:sp>
      <p:cxnSp>
        <p:nvCxnSpPr>
          <p:cNvPr id="346" name="Connecteur droit avec flèche 345"/>
          <p:cNvCxnSpPr>
            <a:stCxn id="344" idx="3"/>
            <a:endCxn id="345" idx="1"/>
          </p:cNvCxnSpPr>
          <p:nvPr/>
        </p:nvCxnSpPr>
        <p:spPr>
          <a:xfrm flipV="1">
            <a:off x="6123175" y="5789485"/>
            <a:ext cx="1150207" cy="14046"/>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9" name="Flèche vers le bas 348"/>
          <p:cNvSpPr/>
          <p:nvPr/>
        </p:nvSpPr>
        <p:spPr>
          <a:xfrm>
            <a:off x="2173365" y="4646763"/>
            <a:ext cx="450170" cy="1620174"/>
          </a:xfrm>
          <a:prstGeom prst="downArrow">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0" name="Rectangle 349"/>
          <p:cNvSpPr/>
          <p:nvPr/>
        </p:nvSpPr>
        <p:spPr>
          <a:xfrm>
            <a:off x="2278754" y="6350140"/>
            <a:ext cx="1223989" cy="369332"/>
          </a:xfrm>
          <a:prstGeom prst="rect">
            <a:avLst/>
          </a:prstGeom>
          <a:solidFill>
            <a:schemeClr val="accent6">
              <a:lumMod val="75000"/>
            </a:schemeClr>
          </a:solidFill>
          <a:ln>
            <a:solidFill>
              <a:schemeClr val="tx1"/>
            </a:solidFill>
          </a:ln>
        </p:spPr>
        <p:txBody>
          <a:bodyPr wrap="none">
            <a:spAutoFit/>
          </a:bodyPr>
          <a:lstStyle/>
          <a:p>
            <a:pPr algn="ctr"/>
            <a:r>
              <a:rPr lang="fr-BE" dirty="0" smtClean="0">
                <a:solidFill>
                  <a:schemeClr val="tx1"/>
                </a:solidFill>
              </a:rPr>
              <a:t>Ressources</a:t>
            </a:r>
            <a:endParaRPr lang="fr-BE" dirty="0">
              <a:solidFill>
                <a:schemeClr val="tx1"/>
              </a:solidFill>
            </a:endParaRPr>
          </a:p>
        </p:txBody>
      </p:sp>
      <p:sp>
        <p:nvSpPr>
          <p:cNvPr id="351" name="Rectangle 350"/>
          <p:cNvSpPr/>
          <p:nvPr/>
        </p:nvSpPr>
        <p:spPr>
          <a:xfrm>
            <a:off x="4226498" y="6371635"/>
            <a:ext cx="1490856" cy="369332"/>
          </a:xfrm>
          <a:prstGeom prst="rect">
            <a:avLst/>
          </a:prstGeom>
          <a:solidFill>
            <a:schemeClr val="accent3">
              <a:lumMod val="75000"/>
            </a:schemeClr>
          </a:solidFill>
          <a:ln>
            <a:solidFill>
              <a:schemeClr val="tx1"/>
            </a:solidFill>
          </a:ln>
        </p:spPr>
        <p:txBody>
          <a:bodyPr wrap="none">
            <a:spAutoFit/>
          </a:bodyPr>
          <a:lstStyle/>
          <a:p>
            <a:pPr algn="ctr"/>
            <a:r>
              <a:rPr lang="fr-BE" dirty="0"/>
              <a:t>3</a:t>
            </a:r>
            <a:r>
              <a:rPr lang="fr-BE" dirty="0" smtClean="0">
                <a:solidFill>
                  <a:schemeClr val="tx1"/>
                </a:solidFill>
              </a:rPr>
              <a:t>. </a:t>
            </a:r>
            <a:r>
              <a:rPr lang="fr-BE" dirty="0"/>
              <a:t>I</a:t>
            </a:r>
            <a:r>
              <a:rPr lang="fr-BE" dirty="0" smtClean="0">
                <a:solidFill>
                  <a:schemeClr val="tx1"/>
                </a:solidFill>
              </a:rPr>
              <a:t>ntégratrice</a:t>
            </a:r>
            <a:endParaRPr lang="fr-BE" dirty="0">
              <a:solidFill>
                <a:schemeClr val="tx1"/>
              </a:solidFill>
            </a:endParaRPr>
          </a:p>
        </p:txBody>
      </p:sp>
      <p:cxnSp>
        <p:nvCxnSpPr>
          <p:cNvPr id="352" name="Connecteur droit avec flèche 351"/>
          <p:cNvCxnSpPr/>
          <p:nvPr/>
        </p:nvCxnSpPr>
        <p:spPr>
          <a:xfrm flipV="1">
            <a:off x="3503809" y="6537657"/>
            <a:ext cx="716479" cy="10458"/>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3" name="Rectangle 352"/>
          <p:cNvSpPr/>
          <p:nvPr/>
        </p:nvSpPr>
        <p:spPr>
          <a:xfrm>
            <a:off x="160773" y="6361335"/>
            <a:ext cx="1491370" cy="369332"/>
          </a:xfrm>
          <a:prstGeom prst="rect">
            <a:avLst/>
          </a:prstGeom>
          <a:solidFill>
            <a:schemeClr val="bg2"/>
          </a:solidFill>
          <a:ln>
            <a:solidFill>
              <a:schemeClr val="tx1"/>
            </a:solidFill>
          </a:ln>
        </p:spPr>
        <p:txBody>
          <a:bodyPr wrap="none">
            <a:spAutoFit/>
          </a:bodyPr>
          <a:lstStyle/>
          <a:p>
            <a:pPr algn="ctr"/>
            <a:r>
              <a:rPr lang="fr-BE" dirty="0" smtClean="0"/>
              <a:t>En interaction</a:t>
            </a:r>
            <a:endParaRPr lang="fr-BE" dirty="0">
              <a:solidFill>
                <a:schemeClr val="tx1"/>
              </a:solidFill>
            </a:endParaRPr>
          </a:p>
        </p:txBody>
      </p:sp>
      <p:sp>
        <p:nvSpPr>
          <p:cNvPr id="354" name="Rectangle 353"/>
          <p:cNvSpPr/>
          <p:nvPr/>
        </p:nvSpPr>
        <p:spPr>
          <a:xfrm>
            <a:off x="123134" y="5448760"/>
            <a:ext cx="1688925" cy="369332"/>
          </a:xfrm>
          <a:prstGeom prst="rect">
            <a:avLst/>
          </a:prstGeom>
          <a:solidFill>
            <a:schemeClr val="accent3">
              <a:lumMod val="75000"/>
            </a:schemeClr>
          </a:solidFill>
          <a:ln>
            <a:solidFill>
              <a:schemeClr val="tx1"/>
            </a:solidFill>
          </a:ln>
        </p:spPr>
        <p:txBody>
          <a:bodyPr wrap="none">
            <a:spAutoFit/>
          </a:bodyPr>
          <a:lstStyle/>
          <a:p>
            <a:pPr algn="ctr"/>
            <a:r>
              <a:rPr lang="fr-BE" dirty="0" smtClean="0"/>
              <a:t>4</a:t>
            </a:r>
            <a:r>
              <a:rPr lang="fr-BE" dirty="0" smtClean="0">
                <a:solidFill>
                  <a:schemeClr val="tx1"/>
                </a:solidFill>
              </a:rPr>
              <a:t>. </a:t>
            </a:r>
            <a:r>
              <a:rPr lang="fr-BE" dirty="0"/>
              <a:t>C</a:t>
            </a:r>
            <a:r>
              <a:rPr lang="fr-BE" dirty="0" smtClean="0">
                <a:solidFill>
                  <a:schemeClr val="tx1"/>
                </a:solidFill>
              </a:rPr>
              <a:t>ombinatoire</a:t>
            </a:r>
            <a:endParaRPr lang="fr-BE" dirty="0">
              <a:solidFill>
                <a:schemeClr val="tx1"/>
              </a:solidFill>
            </a:endParaRPr>
          </a:p>
        </p:txBody>
      </p:sp>
      <p:cxnSp>
        <p:nvCxnSpPr>
          <p:cNvPr id="355" name="Connecteur droit avec flèche 354"/>
          <p:cNvCxnSpPr/>
          <p:nvPr/>
        </p:nvCxnSpPr>
        <p:spPr>
          <a:xfrm flipV="1">
            <a:off x="742489" y="5818092"/>
            <a:ext cx="1778" cy="534899"/>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8" name="Connecteur droit avec flèche 357"/>
          <p:cNvCxnSpPr>
            <a:stCxn id="350" idx="1"/>
            <a:endCxn id="353" idx="3"/>
          </p:cNvCxnSpPr>
          <p:nvPr/>
        </p:nvCxnSpPr>
        <p:spPr>
          <a:xfrm flipH="1">
            <a:off x="1652143" y="6534806"/>
            <a:ext cx="626611" cy="111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4" name="Rectangle 373"/>
          <p:cNvSpPr/>
          <p:nvPr/>
        </p:nvSpPr>
        <p:spPr>
          <a:xfrm>
            <a:off x="4082805" y="141537"/>
            <a:ext cx="1748364" cy="369332"/>
          </a:xfrm>
          <a:prstGeom prst="rect">
            <a:avLst/>
          </a:prstGeom>
          <a:solidFill>
            <a:schemeClr val="accent1">
              <a:lumMod val="75000"/>
            </a:schemeClr>
          </a:solidFill>
          <a:ln>
            <a:solidFill>
              <a:schemeClr val="tx1"/>
            </a:solidFill>
          </a:ln>
        </p:spPr>
        <p:txBody>
          <a:bodyPr wrap="none">
            <a:spAutoFit/>
          </a:bodyPr>
          <a:lstStyle/>
          <a:p>
            <a:pPr algn="ctr"/>
            <a:r>
              <a:rPr lang="fr-BE" dirty="0" smtClean="0">
                <a:solidFill>
                  <a:schemeClr val="bg1"/>
                </a:solidFill>
              </a:rPr>
              <a:t>Six compétences</a:t>
            </a:r>
            <a:endParaRPr lang="fr-BE" dirty="0">
              <a:solidFill>
                <a:schemeClr val="bg1"/>
              </a:solidFill>
            </a:endParaRPr>
          </a:p>
        </p:txBody>
      </p:sp>
      <p:cxnSp>
        <p:nvCxnSpPr>
          <p:cNvPr id="379" name="Connecteur droit avec flèche 378"/>
          <p:cNvCxnSpPr>
            <a:stCxn id="351" idx="3"/>
          </p:cNvCxnSpPr>
          <p:nvPr/>
        </p:nvCxnSpPr>
        <p:spPr>
          <a:xfrm flipV="1">
            <a:off x="5717354" y="6534806"/>
            <a:ext cx="613449" cy="214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1" name="Rectangle 380"/>
          <p:cNvSpPr/>
          <p:nvPr/>
        </p:nvSpPr>
        <p:spPr>
          <a:xfrm>
            <a:off x="6309218" y="6377890"/>
            <a:ext cx="2116478" cy="369332"/>
          </a:xfrm>
          <a:prstGeom prst="rect">
            <a:avLst/>
          </a:prstGeom>
          <a:solidFill>
            <a:schemeClr val="bg2"/>
          </a:solidFill>
          <a:ln>
            <a:solidFill>
              <a:schemeClr val="tx1"/>
            </a:solidFill>
          </a:ln>
        </p:spPr>
        <p:txBody>
          <a:bodyPr wrap="none">
            <a:spAutoFit/>
          </a:bodyPr>
          <a:lstStyle/>
          <a:p>
            <a:pPr algn="ctr"/>
            <a:r>
              <a:rPr lang="fr-BE" dirty="0" smtClean="0"/>
              <a:t>Objectifs spécifiques</a:t>
            </a:r>
            <a:endParaRPr lang="fr-BE" dirty="0">
              <a:solidFill>
                <a:schemeClr val="tx1"/>
              </a:solidFill>
            </a:endParaRPr>
          </a:p>
        </p:txBody>
      </p:sp>
    </p:spTree>
    <p:extLst>
      <p:ext uri="{BB962C8B-B14F-4D97-AF65-F5344CB8AC3E}">
        <p14:creationId xmlns:p14="http://schemas.microsoft.com/office/powerpoint/2010/main" val="184921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7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5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3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5" grpId="0" animBg="1"/>
      <p:bldP spid="34" grpId="0" animBg="1"/>
      <p:bldP spid="276" grpId="0" animBg="1"/>
      <p:bldP spid="277" grpId="0" animBg="1"/>
      <p:bldP spid="278" grpId="0" animBg="1"/>
      <p:bldP spid="334" grpId="0" animBg="1"/>
      <p:bldP spid="338" grpId="0" animBg="1"/>
      <p:bldP spid="343" grpId="0" animBg="1"/>
      <p:bldP spid="344" grpId="0" animBg="1"/>
      <p:bldP spid="345" grpId="0" animBg="1"/>
      <p:bldP spid="349" grpId="0" animBg="1"/>
      <p:bldP spid="350" grpId="0" animBg="1"/>
      <p:bldP spid="351" grpId="0" animBg="1"/>
      <p:bldP spid="353" grpId="0" animBg="1"/>
      <p:bldP spid="354" grpId="0" animBg="1"/>
      <p:bldP spid="38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348880"/>
            <a:ext cx="8229600" cy="1143000"/>
          </a:xfrm>
          <a:solidFill>
            <a:schemeClr val="bg2">
              <a:lumMod val="75000"/>
            </a:schemeClr>
          </a:solidFill>
          <a:ln>
            <a:solidFill>
              <a:schemeClr val="tx1"/>
            </a:solidFill>
          </a:ln>
        </p:spPr>
        <p:txBody>
          <a:bodyPr/>
          <a:lstStyle/>
          <a:p>
            <a:r>
              <a:rPr lang="fr-BE" dirty="0" smtClean="0">
                <a:latin typeface="Arial Narrow" pitchFamily="34" charset="0"/>
              </a:rPr>
              <a:t>Et de manière plus concrète encore</a:t>
            </a:r>
            <a:endParaRPr lang="fr-BE" dirty="0">
              <a:latin typeface="Arial Narrow" pitchFamily="34" charset="0"/>
            </a:endParaRPr>
          </a:p>
        </p:txBody>
      </p:sp>
    </p:spTree>
    <p:extLst>
      <p:ext uri="{BB962C8B-B14F-4D97-AF65-F5344CB8AC3E}">
        <p14:creationId xmlns:p14="http://schemas.microsoft.com/office/powerpoint/2010/main" val="17033961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60649"/>
            <a:ext cx="7772400" cy="1008112"/>
          </a:xfrm>
        </p:spPr>
        <p:txBody>
          <a:bodyPr>
            <a:normAutofit/>
          </a:bodyPr>
          <a:lstStyle/>
          <a:p>
            <a:pPr lvl="0"/>
            <a:r>
              <a:rPr lang="fr-BE" sz="1600" dirty="0" smtClean="0">
                <a:solidFill>
                  <a:schemeClr val="tx2"/>
                </a:solidFill>
              </a:rPr>
              <a:t>Compétence 1: établir un diagnostic</a:t>
            </a:r>
            <a:r>
              <a:rPr lang="fr-BE" dirty="0" smtClean="0"/>
              <a:t/>
            </a:r>
            <a:br>
              <a:rPr lang="fr-BE" dirty="0" smtClean="0"/>
            </a:br>
            <a:r>
              <a:rPr lang="fr-BE" sz="1200" dirty="0"/>
              <a:t>en recueillant des informations de façon rigoureuse, objective, systématique et complète </a:t>
            </a:r>
            <a:br>
              <a:rPr lang="fr-BE" sz="1200" dirty="0"/>
            </a:br>
            <a:r>
              <a:rPr lang="fr-BE" sz="1200" dirty="0"/>
              <a:t>en interprétant les informations recueillies de façon scientifique et critique</a:t>
            </a:r>
            <a:br>
              <a:rPr lang="fr-BE" sz="1200" dirty="0"/>
            </a:br>
            <a:r>
              <a:rPr lang="fr-BE" sz="1200" dirty="0"/>
              <a:t>en se basant sur </a:t>
            </a:r>
            <a:r>
              <a:rPr lang="fr-BE" sz="1200" dirty="0" smtClean="0"/>
              <a:t>des hypothèses diagnostiques hiérarchisées </a:t>
            </a:r>
            <a:r>
              <a:rPr lang="fr-BE" sz="1200" dirty="0"/>
              <a:t>et </a:t>
            </a:r>
            <a:r>
              <a:rPr lang="fr-BE" sz="1200" dirty="0" smtClean="0"/>
              <a:t>pertinentes</a:t>
            </a:r>
            <a:endParaRPr lang="fr-BE" dirty="0"/>
          </a:p>
        </p:txBody>
      </p:sp>
      <p:sp>
        <p:nvSpPr>
          <p:cNvPr id="3" name="Sous-titre 2"/>
          <p:cNvSpPr>
            <a:spLocks noGrp="1"/>
          </p:cNvSpPr>
          <p:nvPr>
            <p:ph type="subTitle" idx="1"/>
          </p:nvPr>
        </p:nvSpPr>
        <p:spPr>
          <a:xfrm>
            <a:off x="-36512" y="1268760"/>
            <a:ext cx="1872208" cy="5256584"/>
          </a:xfrm>
        </p:spPr>
        <p:txBody>
          <a:bodyPr>
            <a:normAutofit/>
          </a:bodyPr>
          <a:lstStyle/>
          <a:p>
            <a:pPr algn="just"/>
            <a:r>
              <a:rPr lang="fr-BE" sz="1100" b="1" u="sng" dirty="0" smtClean="0">
                <a:solidFill>
                  <a:srgbClr val="7030A0"/>
                </a:solidFill>
              </a:rPr>
              <a:t>Niveaux de développement</a:t>
            </a:r>
          </a:p>
          <a:p>
            <a:pPr algn="l"/>
            <a:r>
              <a:rPr lang="fr-BE" sz="1100" u="sng" dirty="0" smtClean="0">
                <a:solidFill>
                  <a:srgbClr val="7030A0"/>
                </a:solidFill>
              </a:rPr>
              <a:t>Niveau débutant</a:t>
            </a:r>
            <a:r>
              <a:rPr lang="fr-BE" sz="1100" dirty="0">
                <a:solidFill>
                  <a:srgbClr val="7030A0"/>
                </a:solidFill>
              </a:rPr>
              <a:t> : se familiariser avec la procédure de démarche </a:t>
            </a:r>
            <a:r>
              <a:rPr lang="fr-BE" sz="1100" dirty="0" smtClean="0">
                <a:solidFill>
                  <a:srgbClr val="7030A0"/>
                </a:solidFill>
              </a:rPr>
              <a:t>diagnostique</a:t>
            </a:r>
          </a:p>
          <a:p>
            <a:pPr algn="l"/>
            <a:endParaRPr lang="fr-BE" sz="1100" dirty="0" smtClean="0">
              <a:solidFill>
                <a:srgbClr val="7030A0"/>
              </a:solidFill>
            </a:endParaRPr>
          </a:p>
          <a:p>
            <a:pPr algn="l"/>
            <a:endParaRPr lang="fr-BE" sz="1100" u="sng" dirty="0" smtClean="0">
              <a:solidFill>
                <a:srgbClr val="7030A0"/>
              </a:solidFill>
            </a:endParaRPr>
          </a:p>
          <a:p>
            <a:pPr algn="l"/>
            <a:endParaRPr lang="fr-BE" sz="1100" u="sng" dirty="0" smtClean="0">
              <a:solidFill>
                <a:srgbClr val="7030A0"/>
              </a:solidFill>
            </a:endParaRPr>
          </a:p>
          <a:p>
            <a:pPr algn="l"/>
            <a:endParaRPr lang="fr-BE" sz="1100" u="sng" dirty="0" smtClean="0">
              <a:solidFill>
                <a:srgbClr val="7030A0"/>
              </a:solidFill>
            </a:endParaRPr>
          </a:p>
          <a:p>
            <a:pPr algn="l"/>
            <a:r>
              <a:rPr lang="fr-BE" sz="1100" u="sng" dirty="0" smtClean="0">
                <a:solidFill>
                  <a:srgbClr val="7030A0"/>
                </a:solidFill>
              </a:rPr>
              <a:t>Niveau </a:t>
            </a:r>
            <a:r>
              <a:rPr lang="fr-BE" sz="1100" u="sng" dirty="0">
                <a:solidFill>
                  <a:srgbClr val="7030A0"/>
                </a:solidFill>
              </a:rPr>
              <a:t>intermédiaire</a:t>
            </a:r>
            <a:r>
              <a:rPr lang="fr-BE" sz="1100" dirty="0">
                <a:solidFill>
                  <a:srgbClr val="7030A0"/>
                </a:solidFill>
              </a:rPr>
              <a:t> : s’approprier une démarche diagnostique </a:t>
            </a:r>
            <a:r>
              <a:rPr lang="fr-BE" sz="1100" dirty="0" smtClean="0">
                <a:solidFill>
                  <a:srgbClr val="7030A0"/>
                </a:solidFill>
              </a:rPr>
              <a:t>procédurale</a:t>
            </a:r>
          </a:p>
          <a:p>
            <a:pPr algn="l"/>
            <a:endParaRPr lang="fr-BE" sz="1100" dirty="0" smtClean="0">
              <a:solidFill>
                <a:srgbClr val="7030A0"/>
              </a:solidFill>
            </a:endParaRPr>
          </a:p>
          <a:p>
            <a:pPr algn="l"/>
            <a:endParaRPr lang="fr-BE" sz="1100" u="sng" dirty="0" smtClean="0">
              <a:solidFill>
                <a:srgbClr val="7030A0"/>
              </a:solidFill>
            </a:endParaRPr>
          </a:p>
          <a:p>
            <a:pPr algn="l"/>
            <a:endParaRPr lang="fr-BE" sz="1100" u="sng" dirty="0">
              <a:solidFill>
                <a:srgbClr val="7030A0"/>
              </a:solidFill>
            </a:endParaRPr>
          </a:p>
          <a:p>
            <a:pPr algn="l"/>
            <a:endParaRPr lang="fr-BE" sz="1100" u="sng" dirty="0" smtClean="0">
              <a:solidFill>
                <a:srgbClr val="7030A0"/>
              </a:solidFill>
            </a:endParaRPr>
          </a:p>
          <a:p>
            <a:pPr algn="l"/>
            <a:endParaRPr lang="fr-BE" sz="1100" u="sng" dirty="0" smtClean="0">
              <a:solidFill>
                <a:srgbClr val="7030A0"/>
              </a:solidFill>
            </a:endParaRPr>
          </a:p>
          <a:p>
            <a:pPr algn="l"/>
            <a:endParaRPr lang="fr-BE" sz="1100" u="sng" dirty="0">
              <a:solidFill>
                <a:srgbClr val="7030A0"/>
              </a:solidFill>
            </a:endParaRPr>
          </a:p>
          <a:p>
            <a:pPr algn="l"/>
            <a:endParaRPr lang="fr-BE" sz="1100" u="sng" dirty="0" smtClean="0">
              <a:solidFill>
                <a:srgbClr val="7030A0"/>
              </a:solidFill>
            </a:endParaRPr>
          </a:p>
          <a:p>
            <a:pPr algn="l"/>
            <a:r>
              <a:rPr lang="fr-BE" sz="1100" u="sng" dirty="0" smtClean="0">
                <a:solidFill>
                  <a:srgbClr val="7030A0"/>
                </a:solidFill>
              </a:rPr>
              <a:t>Niveau </a:t>
            </a:r>
            <a:r>
              <a:rPr lang="fr-BE" sz="1100" u="sng" dirty="0">
                <a:solidFill>
                  <a:srgbClr val="7030A0"/>
                </a:solidFill>
              </a:rPr>
              <a:t>compétent</a:t>
            </a:r>
            <a:r>
              <a:rPr lang="fr-BE" sz="1100" dirty="0">
                <a:solidFill>
                  <a:srgbClr val="7030A0"/>
                </a:solidFill>
              </a:rPr>
              <a:t> : intégrer une démarche diagnostique complète sur les cas de première </a:t>
            </a:r>
            <a:r>
              <a:rPr lang="fr-BE" sz="1100" dirty="0" smtClean="0">
                <a:solidFill>
                  <a:srgbClr val="7030A0"/>
                </a:solidFill>
              </a:rPr>
              <a:t>ligne des espèces communes / réaliser un audit</a:t>
            </a:r>
          </a:p>
          <a:p>
            <a:pPr algn="l"/>
            <a:endParaRPr lang="fr-BE" sz="1100" dirty="0">
              <a:solidFill>
                <a:srgbClr val="7030A0"/>
              </a:solidFill>
            </a:endParaRPr>
          </a:p>
        </p:txBody>
      </p:sp>
      <p:sp>
        <p:nvSpPr>
          <p:cNvPr id="4" name="Rectangle 3"/>
          <p:cNvSpPr/>
          <p:nvPr/>
        </p:nvSpPr>
        <p:spPr>
          <a:xfrm>
            <a:off x="1043608" y="332656"/>
            <a:ext cx="7128792"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6228184" y="1268760"/>
            <a:ext cx="1512168" cy="5339923"/>
          </a:xfrm>
          <a:prstGeom prst="rect">
            <a:avLst/>
          </a:prstGeom>
          <a:noFill/>
        </p:spPr>
        <p:txBody>
          <a:bodyPr wrap="square" rtlCol="0">
            <a:spAutoFit/>
          </a:bodyPr>
          <a:lstStyle/>
          <a:p>
            <a:r>
              <a:rPr lang="fr-BE" sz="1100" b="1" u="sng" dirty="0" smtClean="0">
                <a:solidFill>
                  <a:srgbClr val="0070C0"/>
                </a:solidFill>
              </a:rPr>
              <a:t>Familles de situation</a:t>
            </a:r>
          </a:p>
          <a:p>
            <a:r>
              <a:rPr lang="fr-BE" sz="1100" dirty="0" smtClean="0"/>
              <a:t>Consultation individuelle</a:t>
            </a:r>
          </a:p>
          <a:p>
            <a:endParaRPr lang="fr-BE" sz="1100" dirty="0">
              <a:solidFill>
                <a:srgbClr val="0070C0"/>
              </a:solidFill>
            </a:endParaRPr>
          </a:p>
          <a:p>
            <a:endParaRPr lang="fr-BE" sz="1100" dirty="0" smtClean="0">
              <a:solidFill>
                <a:srgbClr val="0070C0"/>
              </a:solidFill>
            </a:endParaRPr>
          </a:p>
          <a:p>
            <a:endParaRPr lang="fr-BE" sz="1100" dirty="0">
              <a:solidFill>
                <a:srgbClr val="0070C0"/>
              </a:solidFill>
            </a:endParaRPr>
          </a:p>
          <a:p>
            <a:r>
              <a:rPr lang="fr-BE" sz="1100" dirty="0">
                <a:solidFill>
                  <a:schemeClr val="accent6">
                    <a:lumMod val="75000"/>
                  </a:schemeClr>
                </a:solidFill>
              </a:rPr>
              <a:t>Médecine de </a:t>
            </a:r>
            <a:r>
              <a:rPr lang="fr-BE" sz="1100" dirty="0" smtClean="0">
                <a:solidFill>
                  <a:schemeClr val="accent6">
                    <a:lumMod val="75000"/>
                  </a:schemeClr>
                </a:solidFill>
              </a:rPr>
              <a:t>groupe</a:t>
            </a:r>
          </a:p>
          <a:p>
            <a:r>
              <a:rPr lang="fr-BE" sz="1100" dirty="0" smtClean="0">
                <a:solidFill>
                  <a:schemeClr val="accent6">
                    <a:lumMod val="75000"/>
                  </a:schemeClr>
                </a:solidFill>
              </a:rPr>
              <a:t>Audits, I &amp; C </a:t>
            </a:r>
            <a:endParaRPr lang="fr-BE" sz="1100" dirty="0">
              <a:solidFill>
                <a:schemeClr val="accent6">
                  <a:lumMod val="75000"/>
                </a:schemeClr>
              </a:solidFill>
            </a:endParaRPr>
          </a:p>
          <a:p>
            <a:endParaRPr lang="fr-BE" sz="1100" dirty="0">
              <a:solidFill>
                <a:srgbClr val="0070C0"/>
              </a:solidFill>
            </a:endParaRPr>
          </a:p>
          <a:p>
            <a:r>
              <a:rPr lang="fr-BE" sz="1100" dirty="0" smtClean="0"/>
              <a:t>Consultation individuelle</a:t>
            </a:r>
          </a:p>
          <a:p>
            <a:endParaRPr lang="fr-BE" sz="1100" dirty="0">
              <a:solidFill>
                <a:srgbClr val="0070C0"/>
              </a:solidFill>
            </a:endParaRPr>
          </a:p>
          <a:p>
            <a:r>
              <a:rPr lang="fr-BE" sz="1100" dirty="0" smtClean="0">
                <a:solidFill>
                  <a:schemeClr val="accent6">
                    <a:lumMod val="75000"/>
                  </a:schemeClr>
                </a:solidFill>
              </a:rPr>
              <a:t>Audit, I &amp; C / groupe</a:t>
            </a:r>
          </a:p>
          <a:p>
            <a:r>
              <a:rPr lang="fr-BE" sz="1100" dirty="0" smtClean="0">
                <a:solidFill>
                  <a:srgbClr val="00B050"/>
                </a:solidFill>
              </a:rPr>
              <a:t>Epizooties </a:t>
            </a:r>
          </a:p>
          <a:p>
            <a:endParaRPr lang="fr-BE" sz="1100" dirty="0" smtClean="0">
              <a:solidFill>
                <a:srgbClr val="0070C0"/>
              </a:solidFill>
            </a:endParaRPr>
          </a:p>
          <a:p>
            <a:endParaRPr lang="fr-BE" sz="1100" dirty="0" smtClean="0">
              <a:solidFill>
                <a:srgbClr val="0070C0"/>
              </a:solidFill>
            </a:endParaRPr>
          </a:p>
          <a:p>
            <a:endParaRPr lang="fr-BE" sz="1100" dirty="0" smtClean="0">
              <a:solidFill>
                <a:srgbClr val="0070C0"/>
              </a:solidFill>
            </a:endParaRPr>
          </a:p>
          <a:p>
            <a:endParaRPr lang="fr-BE" sz="1100" dirty="0" smtClean="0">
              <a:solidFill>
                <a:srgbClr val="0070C0"/>
              </a:solidFill>
            </a:endParaRPr>
          </a:p>
          <a:p>
            <a:r>
              <a:rPr lang="fr-BE" sz="1100" dirty="0">
                <a:solidFill>
                  <a:srgbClr val="0070C0"/>
                </a:solidFill>
              </a:rPr>
              <a:t>Médecine de groupe</a:t>
            </a:r>
          </a:p>
          <a:p>
            <a:endParaRPr lang="fr-BE" sz="1100" dirty="0" smtClean="0">
              <a:solidFill>
                <a:srgbClr val="0070C0"/>
              </a:solidFill>
            </a:endParaRPr>
          </a:p>
          <a:p>
            <a:endParaRPr lang="fr-BE" sz="1100" dirty="0">
              <a:solidFill>
                <a:srgbClr val="0070C0"/>
              </a:solidFill>
            </a:endParaRPr>
          </a:p>
          <a:p>
            <a:r>
              <a:rPr lang="fr-BE" sz="1100" dirty="0" smtClean="0"/>
              <a:t>Consultation individuelle</a:t>
            </a:r>
          </a:p>
          <a:p>
            <a:r>
              <a:rPr lang="fr-BE" sz="1100" dirty="0" smtClean="0">
                <a:solidFill>
                  <a:srgbClr val="00B050"/>
                </a:solidFill>
              </a:rPr>
              <a:t>Urgence</a:t>
            </a:r>
            <a:endParaRPr lang="fr-BE" sz="1100" dirty="0">
              <a:solidFill>
                <a:srgbClr val="00B050"/>
              </a:solidFill>
            </a:endParaRPr>
          </a:p>
          <a:p>
            <a:endParaRPr lang="fr-BE" sz="1100" dirty="0">
              <a:solidFill>
                <a:srgbClr val="0070C0"/>
              </a:solidFill>
            </a:endParaRPr>
          </a:p>
          <a:p>
            <a:r>
              <a:rPr lang="fr-BE" sz="1100" dirty="0" smtClean="0">
                <a:solidFill>
                  <a:schemeClr val="accent6">
                    <a:lumMod val="75000"/>
                  </a:schemeClr>
                </a:solidFill>
              </a:rPr>
              <a:t>Audits, inspection et conseil dans la chaîne alimentaire </a:t>
            </a:r>
          </a:p>
          <a:p>
            <a:endParaRPr lang="fr-BE" sz="1100" dirty="0" smtClean="0">
              <a:solidFill>
                <a:schemeClr val="accent6">
                  <a:lumMod val="75000"/>
                </a:schemeClr>
              </a:solidFill>
            </a:endParaRPr>
          </a:p>
          <a:p>
            <a:endParaRPr lang="fr-BE" sz="1100" dirty="0" smtClean="0">
              <a:solidFill>
                <a:schemeClr val="accent6">
                  <a:lumMod val="75000"/>
                </a:schemeClr>
              </a:solidFill>
            </a:endParaRPr>
          </a:p>
          <a:p>
            <a:r>
              <a:rPr lang="fr-BE" sz="1100" dirty="0" smtClean="0">
                <a:solidFill>
                  <a:schemeClr val="accent1"/>
                </a:solidFill>
              </a:rPr>
              <a:t>Médecine de troupeau</a:t>
            </a:r>
            <a:endParaRPr lang="fr-BE" sz="1100" dirty="0">
              <a:solidFill>
                <a:schemeClr val="accent1"/>
              </a:solidFill>
            </a:endParaRPr>
          </a:p>
        </p:txBody>
      </p:sp>
      <p:sp>
        <p:nvSpPr>
          <p:cNvPr id="6" name="ZoneTexte 5"/>
          <p:cNvSpPr txBox="1"/>
          <p:nvPr/>
        </p:nvSpPr>
        <p:spPr>
          <a:xfrm>
            <a:off x="1619672" y="1268760"/>
            <a:ext cx="4752528" cy="5678478"/>
          </a:xfrm>
          <a:prstGeom prst="rect">
            <a:avLst/>
          </a:prstGeom>
          <a:noFill/>
        </p:spPr>
        <p:txBody>
          <a:bodyPr wrap="square" rtlCol="0">
            <a:spAutoFit/>
          </a:bodyPr>
          <a:lstStyle/>
          <a:p>
            <a:r>
              <a:rPr lang="fr-BE" sz="1100" b="1" u="sng" dirty="0" smtClean="0"/>
              <a:t>Trajectoires de développement</a:t>
            </a:r>
          </a:p>
          <a:p>
            <a:r>
              <a:rPr lang="fr-BE" sz="1100" dirty="0"/>
              <a:t>Recueillir des informations simples en posant des questions systématiques sur l’animal, son historique à court et long terme, son environnement</a:t>
            </a:r>
          </a:p>
          <a:p>
            <a:r>
              <a:rPr lang="fr-BE" sz="1100" dirty="0"/>
              <a:t>I</a:t>
            </a:r>
            <a:r>
              <a:rPr lang="fr-BE" sz="1100" dirty="0" smtClean="0"/>
              <a:t>dentifier </a:t>
            </a:r>
            <a:r>
              <a:rPr lang="fr-BE" sz="1100" dirty="0"/>
              <a:t>les étapes de la démarche </a:t>
            </a:r>
            <a:r>
              <a:rPr lang="fr-BE" sz="1100" dirty="0" smtClean="0"/>
              <a:t>diagnostique générique</a:t>
            </a:r>
            <a:endParaRPr lang="fr-BE" sz="1100" dirty="0"/>
          </a:p>
          <a:p>
            <a:r>
              <a:rPr lang="fr-BE" sz="1100" dirty="0" smtClean="0"/>
              <a:t>(</a:t>
            </a:r>
            <a:r>
              <a:rPr lang="fr-BE" sz="1100" dirty="0" err="1"/>
              <a:t>R</a:t>
            </a:r>
            <a:r>
              <a:rPr lang="fr-BE" sz="1100" dirty="0" err="1" smtClean="0"/>
              <a:t>e</a:t>
            </a:r>
            <a:r>
              <a:rPr lang="fr-BE" sz="1100" dirty="0" smtClean="0"/>
              <a:t>)connaître </a:t>
            </a:r>
            <a:r>
              <a:rPr lang="fr-BE" sz="1100" dirty="0"/>
              <a:t>les </a:t>
            </a:r>
            <a:r>
              <a:rPr lang="fr-BE" sz="1100" dirty="0" smtClean="0"/>
              <a:t>besoins ainsi que les caractéristiques </a:t>
            </a:r>
            <a:r>
              <a:rPr lang="fr-BE" sz="1100" dirty="0"/>
              <a:t>structurelles et fonctionnelles de l’animal </a:t>
            </a:r>
            <a:r>
              <a:rPr lang="fr-BE" sz="1100" dirty="0" smtClean="0"/>
              <a:t>sain</a:t>
            </a:r>
          </a:p>
          <a:p>
            <a:r>
              <a:rPr lang="fr-BE" sz="1100" dirty="0" smtClean="0">
                <a:solidFill>
                  <a:schemeClr val="accent6">
                    <a:lumMod val="75000"/>
                  </a:schemeClr>
                </a:solidFill>
              </a:rPr>
              <a:t>Appréhender les enjeux de la médecine de troupeau</a:t>
            </a:r>
          </a:p>
          <a:p>
            <a:r>
              <a:rPr lang="fr-BE" sz="1100" dirty="0" smtClean="0">
                <a:solidFill>
                  <a:schemeClr val="accent6">
                    <a:lumMod val="75000"/>
                  </a:schemeClr>
                </a:solidFill>
              </a:rPr>
              <a:t>Appréhender les enjeux de santé publique et de sécurité sanitaire des DAOA</a:t>
            </a:r>
            <a:endParaRPr lang="fr-BE" sz="1100" dirty="0">
              <a:solidFill>
                <a:schemeClr val="accent6">
                  <a:lumMod val="75000"/>
                </a:schemeClr>
              </a:solidFill>
            </a:endParaRPr>
          </a:p>
          <a:p>
            <a:endParaRPr lang="fr-BE" sz="1100" dirty="0"/>
          </a:p>
          <a:p>
            <a:r>
              <a:rPr lang="fr-BE" sz="1100" dirty="0" smtClean="0"/>
              <a:t>Recueillir </a:t>
            </a:r>
            <a:r>
              <a:rPr lang="fr-BE" sz="1100" dirty="0"/>
              <a:t>une anamnèse complète mais ciblée </a:t>
            </a:r>
            <a:r>
              <a:rPr lang="fr-BE" sz="1100" dirty="0" smtClean="0">
                <a:solidFill>
                  <a:schemeClr val="accent6">
                    <a:lumMod val="75000"/>
                  </a:schemeClr>
                </a:solidFill>
              </a:rPr>
              <a:t>/ des preuves d’audit </a:t>
            </a:r>
            <a:r>
              <a:rPr lang="fr-BE" sz="1100" dirty="0" smtClean="0"/>
              <a:t>(</a:t>
            </a:r>
            <a:r>
              <a:rPr lang="fr-BE" sz="1100" dirty="0" err="1" smtClean="0"/>
              <a:t>comp</a:t>
            </a:r>
            <a:r>
              <a:rPr lang="fr-BE" sz="1100" dirty="0" smtClean="0"/>
              <a:t> </a:t>
            </a:r>
            <a:r>
              <a:rPr lang="fr-BE" sz="1100" dirty="0"/>
              <a:t>5 !)</a:t>
            </a:r>
          </a:p>
          <a:p>
            <a:r>
              <a:rPr lang="fr-BE" sz="1100" dirty="0"/>
              <a:t>Réaliser </a:t>
            </a:r>
            <a:r>
              <a:rPr lang="fr-BE" sz="1100" dirty="0" smtClean="0"/>
              <a:t>des examens cliniques (généraux, spéciaux) rigoureux</a:t>
            </a:r>
            <a:r>
              <a:rPr lang="fr-BE" sz="1100" dirty="0"/>
              <a:t>, </a:t>
            </a:r>
            <a:r>
              <a:rPr lang="fr-BE" sz="1100" dirty="0" smtClean="0"/>
              <a:t>systématiques </a:t>
            </a:r>
            <a:r>
              <a:rPr lang="fr-BE" sz="1100" dirty="0"/>
              <a:t>et </a:t>
            </a:r>
            <a:r>
              <a:rPr lang="fr-BE" sz="1100" dirty="0" smtClean="0"/>
              <a:t>complets à l’échelle individuelle  </a:t>
            </a:r>
            <a:r>
              <a:rPr lang="fr-BE" sz="1100" dirty="0" smtClean="0">
                <a:solidFill>
                  <a:schemeClr val="accent6">
                    <a:lumMod val="75000"/>
                  </a:schemeClr>
                </a:solidFill>
              </a:rPr>
              <a:t>ou de troupeau (</a:t>
            </a:r>
            <a:r>
              <a:rPr lang="fr-BE" sz="1100" dirty="0" err="1" smtClean="0">
                <a:solidFill>
                  <a:schemeClr val="accent6">
                    <a:lumMod val="75000"/>
                  </a:schemeClr>
                </a:solidFill>
              </a:rPr>
              <a:t>scoring</a:t>
            </a:r>
            <a:r>
              <a:rPr lang="fr-BE" sz="1100" dirty="0" smtClean="0">
                <a:solidFill>
                  <a:schemeClr val="accent6">
                    <a:lumMod val="75000"/>
                  </a:schemeClr>
                </a:solidFill>
              </a:rPr>
              <a:t>)</a:t>
            </a:r>
            <a:endParaRPr lang="fr-BE" sz="1100" dirty="0" smtClean="0"/>
          </a:p>
          <a:p>
            <a:r>
              <a:rPr lang="fr-BE" sz="1100" dirty="0" smtClean="0">
                <a:solidFill>
                  <a:schemeClr val="accent6">
                    <a:lumMod val="75000"/>
                  </a:schemeClr>
                </a:solidFill>
              </a:rPr>
              <a:t>Réaliser des observations, des mesures et des échantillonnages</a:t>
            </a:r>
            <a:endParaRPr lang="fr-BE" sz="1100" dirty="0">
              <a:solidFill>
                <a:schemeClr val="accent6">
                  <a:lumMod val="75000"/>
                </a:schemeClr>
              </a:solidFill>
            </a:endParaRPr>
          </a:p>
          <a:p>
            <a:r>
              <a:rPr lang="fr-BE" sz="1100" dirty="0" smtClean="0"/>
              <a:t>Etablir </a:t>
            </a:r>
            <a:r>
              <a:rPr lang="fr-BE" sz="1100" dirty="0"/>
              <a:t>une liste exhaustive de problèmes </a:t>
            </a:r>
            <a:r>
              <a:rPr lang="fr-BE" sz="1100" dirty="0" smtClean="0">
                <a:solidFill>
                  <a:schemeClr val="accent6">
                    <a:lumMod val="75000"/>
                  </a:schemeClr>
                </a:solidFill>
              </a:rPr>
              <a:t>(dangers) </a:t>
            </a:r>
            <a:r>
              <a:rPr lang="fr-BE" sz="1100" dirty="0" smtClean="0"/>
              <a:t>et </a:t>
            </a:r>
            <a:r>
              <a:rPr lang="fr-BE" sz="1100" dirty="0"/>
              <a:t>en apprécier la </a:t>
            </a:r>
            <a:r>
              <a:rPr lang="fr-BE" sz="1100" dirty="0" smtClean="0"/>
              <a:t>gravité/l’urgence </a:t>
            </a:r>
            <a:r>
              <a:rPr lang="fr-BE" sz="1100" dirty="0" smtClean="0">
                <a:solidFill>
                  <a:schemeClr val="accent6">
                    <a:lumMod val="75000"/>
                  </a:schemeClr>
                </a:solidFill>
              </a:rPr>
              <a:t>(fréquence)</a:t>
            </a:r>
            <a:endParaRPr lang="fr-BE" sz="1100" dirty="0"/>
          </a:p>
          <a:p>
            <a:r>
              <a:rPr lang="fr-BE" sz="1100" dirty="0"/>
              <a:t>Interpréter des résultats d’examens </a:t>
            </a:r>
            <a:r>
              <a:rPr lang="fr-BE" sz="1100" dirty="0" smtClean="0"/>
              <a:t>complémentaires</a:t>
            </a:r>
          </a:p>
          <a:p>
            <a:r>
              <a:rPr lang="fr-BE" sz="1100" dirty="0" smtClean="0">
                <a:solidFill>
                  <a:schemeClr val="accent6">
                    <a:lumMod val="75000"/>
                  </a:schemeClr>
                </a:solidFill>
              </a:rPr>
              <a:t>Porter un jugement en termes de conformité</a:t>
            </a:r>
            <a:endParaRPr lang="fr-BE" sz="1100" dirty="0">
              <a:solidFill>
                <a:schemeClr val="accent6">
                  <a:lumMod val="75000"/>
                </a:schemeClr>
              </a:solidFill>
            </a:endParaRPr>
          </a:p>
          <a:p>
            <a:r>
              <a:rPr lang="fr-BE" sz="1100" dirty="0"/>
              <a:t>Formuler quelques hypothèses diagnostiques </a:t>
            </a:r>
            <a:r>
              <a:rPr lang="fr-BE" sz="1100" dirty="0" smtClean="0"/>
              <a:t>pertinentes</a:t>
            </a:r>
          </a:p>
          <a:p>
            <a:r>
              <a:rPr lang="fr-BE" sz="1100" dirty="0" smtClean="0">
                <a:solidFill>
                  <a:schemeClr val="accent1"/>
                </a:solidFill>
              </a:rPr>
              <a:t>Établir le bilan des caractéristiques zootechniques d’un troupeau</a:t>
            </a:r>
            <a:endParaRPr lang="fr-BE" sz="1100" dirty="0">
              <a:solidFill>
                <a:schemeClr val="accent1"/>
              </a:solidFill>
            </a:endParaRPr>
          </a:p>
          <a:p>
            <a:r>
              <a:rPr lang="fr-BE" sz="1100" dirty="0" smtClean="0">
                <a:solidFill>
                  <a:schemeClr val="accent1"/>
                </a:solidFill>
              </a:rPr>
              <a:t>Consulter les bases de données d’élevage</a:t>
            </a:r>
          </a:p>
          <a:p>
            <a:endParaRPr lang="fr-BE" sz="1100" dirty="0" smtClean="0"/>
          </a:p>
          <a:p>
            <a:r>
              <a:rPr lang="fr-BE" sz="1100" dirty="0" smtClean="0"/>
              <a:t>Traduire </a:t>
            </a:r>
            <a:r>
              <a:rPr lang="fr-BE" sz="1100" dirty="0"/>
              <a:t>l’anamnèse en informations pertinentes, fiables et objectives</a:t>
            </a:r>
          </a:p>
          <a:p>
            <a:r>
              <a:rPr lang="fr-BE" sz="1100" dirty="0"/>
              <a:t>Ajuster les étapes de la démarche </a:t>
            </a:r>
            <a:r>
              <a:rPr lang="fr-BE" sz="1100" dirty="0" smtClean="0"/>
              <a:t>à la situation</a:t>
            </a:r>
            <a:endParaRPr lang="fr-BE" sz="1100" dirty="0"/>
          </a:p>
          <a:p>
            <a:r>
              <a:rPr lang="fr-BE" sz="1100" dirty="0"/>
              <a:t>Interpréter les données </a:t>
            </a:r>
            <a:r>
              <a:rPr lang="fr-BE" sz="1100" dirty="0" err="1" smtClean="0"/>
              <a:t>anamnéstiques</a:t>
            </a:r>
            <a:r>
              <a:rPr lang="fr-BE" sz="1100" dirty="0" smtClean="0"/>
              <a:t>, cliniques et de laboratoire </a:t>
            </a:r>
            <a:r>
              <a:rPr lang="fr-BE" sz="1100" dirty="0"/>
              <a:t>de façon objective et </a:t>
            </a:r>
            <a:r>
              <a:rPr lang="fr-BE" sz="1100" dirty="0" smtClean="0"/>
              <a:t>critique</a:t>
            </a:r>
          </a:p>
          <a:p>
            <a:r>
              <a:rPr lang="fr-BE" sz="1100" dirty="0" smtClean="0">
                <a:solidFill>
                  <a:schemeClr val="accent6">
                    <a:lumMod val="75000"/>
                  </a:schemeClr>
                </a:solidFill>
              </a:rPr>
              <a:t>Identifier les points critiques d’une chaîne</a:t>
            </a:r>
            <a:endParaRPr lang="fr-BE" sz="1100" dirty="0">
              <a:solidFill>
                <a:schemeClr val="accent6">
                  <a:lumMod val="75000"/>
                </a:schemeClr>
              </a:solidFill>
            </a:endParaRPr>
          </a:p>
          <a:p>
            <a:r>
              <a:rPr lang="fr-BE" sz="1100" dirty="0" smtClean="0"/>
              <a:t>Établir </a:t>
            </a:r>
            <a:r>
              <a:rPr lang="fr-BE" sz="1100" dirty="0"/>
              <a:t>un diagnostic </a:t>
            </a:r>
            <a:r>
              <a:rPr lang="fr-BE" sz="1100" dirty="0" smtClean="0"/>
              <a:t>différentiel/des hypothèses hiérarchisé(es) </a:t>
            </a:r>
            <a:r>
              <a:rPr lang="fr-BE" sz="1100" dirty="0"/>
              <a:t>et </a:t>
            </a:r>
            <a:r>
              <a:rPr lang="fr-BE" sz="1100" dirty="0" smtClean="0"/>
              <a:t>pertinent(es)</a:t>
            </a:r>
          </a:p>
          <a:p>
            <a:r>
              <a:rPr lang="fr-BE" sz="1100" dirty="0" smtClean="0"/>
              <a:t>Proposer/prescrire et acheminer/réaliser des examens complémentaires pertinents et utiles dans un but diagnostique et/ou pronostique</a:t>
            </a:r>
          </a:p>
          <a:p>
            <a:r>
              <a:rPr lang="fr-BE" sz="1100" dirty="0" smtClean="0"/>
              <a:t>Identifier et analyser les risques relatifs  au diagnostic (différentiel ou définitif)</a:t>
            </a:r>
          </a:p>
          <a:p>
            <a:r>
              <a:rPr lang="fr-BE" sz="1100" dirty="0" smtClean="0">
                <a:solidFill>
                  <a:schemeClr val="accent1"/>
                </a:solidFill>
              </a:rPr>
              <a:t>Interpréter les bases de données d’élevage</a:t>
            </a:r>
          </a:p>
          <a:p>
            <a:r>
              <a:rPr lang="fr-BE" sz="1100" dirty="0" smtClean="0">
                <a:solidFill>
                  <a:schemeClr val="accent6">
                    <a:lumMod val="75000"/>
                  </a:schemeClr>
                </a:solidFill>
              </a:rPr>
              <a:t>Établir un constat d’audit</a:t>
            </a:r>
          </a:p>
          <a:p>
            <a:r>
              <a:rPr lang="fr-BE" sz="1100" dirty="0" smtClean="0"/>
              <a:t>Réaliser une autopsie et les prélèvements adéquats, en </a:t>
            </a:r>
            <a:r>
              <a:rPr lang="fr-BE" sz="1100" smtClean="0"/>
              <a:t>assurer l’analyse</a:t>
            </a:r>
            <a:endParaRPr lang="fr-BE" sz="1100" dirty="0"/>
          </a:p>
        </p:txBody>
      </p:sp>
      <p:sp>
        <p:nvSpPr>
          <p:cNvPr id="7" name="ZoneTexte 6"/>
          <p:cNvSpPr txBox="1"/>
          <p:nvPr/>
        </p:nvSpPr>
        <p:spPr>
          <a:xfrm>
            <a:off x="7489898" y="1268760"/>
            <a:ext cx="1835696" cy="5170646"/>
          </a:xfrm>
          <a:prstGeom prst="rect">
            <a:avLst/>
          </a:prstGeom>
          <a:noFill/>
        </p:spPr>
        <p:txBody>
          <a:bodyPr wrap="square" rtlCol="0">
            <a:spAutoFit/>
          </a:bodyPr>
          <a:lstStyle/>
          <a:p>
            <a:r>
              <a:rPr lang="fr-BE" sz="1100" b="1" u="sng" dirty="0" smtClean="0"/>
              <a:t>Domaines de ressources</a:t>
            </a:r>
          </a:p>
          <a:p>
            <a:r>
              <a:rPr lang="fr-BE" sz="1100" dirty="0" smtClean="0"/>
              <a:t>Communication </a:t>
            </a:r>
          </a:p>
          <a:p>
            <a:r>
              <a:rPr lang="fr-BE" sz="1100" dirty="0" smtClean="0">
                <a:solidFill>
                  <a:srgbClr val="C00000"/>
                </a:solidFill>
              </a:rPr>
              <a:t>Besoins et principes de gestion et d’élevage</a:t>
            </a:r>
          </a:p>
          <a:p>
            <a:r>
              <a:rPr lang="fr-BE" sz="1100" dirty="0" smtClean="0"/>
              <a:t>Morphologie </a:t>
            </a:r>
          </a:p>
          <a:p>
            <a:r>
              <a:rPr lang="fr-BE" sz="1100" dirty="0" smtClean="0">
                <a:solidFill>
                  <a:srgbClr val="C00000"/>
                </a:solidFill>
              </a:rPr>
              <a:t>Physiologie</a:t>
            </a:r>
            <a:r>
              <a:rPr lang="fr-BE" sz="1100" dirty="0" smtClean="0"/>
              <a:t> </a:t>
            </a:r>
          </a:p>
          <a:p>
            <a:r>
              <a:rPr lang="fr-BE" sz="1100" dirty="0" smtClean="0"/>
              <a:t>Santé publique</a:t>
            </a:r>
          </a:p>
          <a:p>
            <a:r>
              <a:rPr lang="fr-BE" sz="1100" dirty="0" smtClean="0"/>
              <a:t>Chaîne alimentaire</a:t>
            </a:r>
          </a:p>
          <a:p>
            <a:endParaRPr lang="fr-BE" sz="1100" dirty="0"/>
          </a:p>
          <a:p>
            <a:r>
              <a:rPr lang="fr-BE" sz="1100" dirty="0" smtClean="0"/>
              <a:t>Communication </a:t>
            </a:r>
          </a:p>
          <a:p>
            <a:r>
              <a:rPr lang="fr-BE" sz="1100" dirty="0" smtClean="0">
                <a:solidFill>
                  <a:srgbClr val="C00000"/>
                </a:solidFill>
              </a:rPr>
              <a:t>Contention </a:t>
            </a:r>
          </a:p>
          <a:p>
            <a:r>
              <a:rPr lang="fr-BE" sz="1100" dirty="0" smtClean="0"/>
              <a:t>Sémiologie , MI</a:t>
            </a:r>
          </a:p>
          <a:p>
            <a:r>
              <a:rPr lang="fr-BE" sz="1100" dirty="0">
                <a:solidFill>
                  <a:srgbClr val="C00000"/>
                </a:solidFill>
              </a:rPr>
              <a:t>Épizooties, zoonoses et maladies à DO</a:t>
            </a:r>
          </a:p>
          <a:p>
            <a:r>
              <a:rPr lang="fr-BE" sz="1100" dirty="0" smtClean="0"/>
              <a:t>Biologie clinique, </a:t>
            </a:r>
            <a:r>
              <a:rPr lang="fr-BE" sz="1100" dirty="0" err="1" smtClean="0"/>
              <a:t>épidémio</a:t>
            </a:r>
            <a:endParaRPr lang="fr-BE" sz="1100" dirty="0" smtClean="0"/>
          </a:p>
          <a:p>
            <a:r>
              <a:rPr lang="fr-BE" sz="1100" dirty="0" smtClean="0"/>
              <a:t>Imagerie médicale</a:t>
            </a:r>
          </a:p>
          <a:p>
            <a:r>
              <a:rPr lang="fr-BE" sz="1100" dirty="0" smtClean="0"/>
              <a:t>Pathologie </a:t>
            </a:r>
          </a:p>
          <a:p>
            <a:r>
              <a:rPr lang="fr-BE" sz="1100" dirty="0">
                <a:solidFill>
                  <a:srgbClr val="C00000"/>
                </a:solidFill>
              </a:rPr>
              <a:t>Etiologie, </a:t>
            </a:r>
            <a:r>
              <a:rPr lang="fr-BE" sz="1100" dirty="0" err="1">
                <a:solidFill>
                  <a:srgbClr val="C00000"/>
                </a:solidFill>
              </a:rPr>
              <a:t>dt</a:t>
            </a:r>
            <a:r>
              <a:rPr lang="fr-BE" sz="1100" dirty="0">
                <a:solidFill>
                  <a:srgbClr val="C00000"/>
                </a:solidFill>
              </a:rPr>
              <a:t> infectiologie </a:t>
            </a:r>
            <a:endParaRPr lang="fr-BE" sz="1100" dirty="0" smtClean="0">
              <a:solidFill>
                <a:srgbClr val="C00000"/>
              </a:solidFill>
            </a:endParaRPr>
          </a:p>
          <a:p>
            <a:r>
              <a:rPr lang="fr-BE" sz="1100" dirty="0" smtClean="0"/>
              <a:t>Référentiels, règlements, normes (ISO 19011!)</a:t>
            </a:r>
            <a:endParaRPr lang="fr-BE" sz="1100" dirty="0"/>
          </a:p>
          <a:p>
            <a:endParaRPr lang="fr-BE" sz="1100" dirty="0"/>
          </a:p>
          <a:p>
            <a:r>
              <a:rPr lang="fr-BE" sz="1100" dirty="0" smtClean="0"/>
              <a:t>Épidémiologie </a:t>
            </a:r>
          </a:p>
          <a:p>
            <a:r>
              <a:rPr lang="fr-BE" sz="1100" dirty="0" smtClean="0">
                <a:solidFill>
                  <a:srgbClr val="C00000"/>
                </a:solidFill>
              </a:rPr>
              <a:t>Etiologie, </a:t>
            </a:r>
            <a:r>
              <a:rPr lang="fr-BE" sz="1100" dirty="0" err="1" smtClean="0">
                <a:solidFill>
                  <a:srgbClr val="C00000"/>
                </a:solidFill>
              </a:rPr>
              <a:t>dt</a:t>
            </a:r>
            <a:r>
              <a:rPr lang="fr-BE" sz="1100" dirty="0" smtClean="0">
                <a:solidFill>
                  <a:srgbClr val="C00000"/>
                </a:solidFill>
              </a:rPr>
              <a:t> infectiologie </a:t>
            </a:r>
          </a:p>
          <a:p>
            <a:r>
              <a:rPr lang="fr-BE" sz="1100" dirty="0" smtClean="0">
                <a:solidFill>
                  <a:srgbClr val="00B050"/>
                </a:solidFill>
              </a:rPr>
              <a:t>Esprit critique</a:t>
            </a:r>
          </a:p>
          <a:p>
            <a:r>
              <a:rPr lang="fr-BE" sz="1100" dirty="0" smtClean="0"/>
              <a:t>Sciences cliniques</a:t>
            </a:r>
            <a:endParaRPr lang="fr-BE" sz="1100" dirty="0"/>
          </a:p>
          <a:p>
            <a:endParaRPr lang="fr-BE" sz="1100" dirty="0" smtClean="0"/>
          </a:p>
          <a:p>
            <a:endParaRPr lang="fr-BE" sz="1100" dirty="0"/>
          </a:p>
          <a:p>
            <a:endParaRPr lang="fr-BE" sz="1100" dirty="0" smtClean="0"/>
          </a:p>
          <a:p>
            <a:endParaRPr lang="fr-BE" sz="1100" dirty="0"/>
          </a:p>
        </p:txBody>
      </p:sp>
    </p:spTree>
    <p:extLst>
      <p:ext uri="{BB962C8B-B14F-4D97-AF65-F5344CB8AC3E}">
        <p14:creationId xmlns:p14="http://schemas.microsoft.com/office/powerpoint/2010/main" val="10230071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10742"/>
            <a:ext cx="8291264" cy="3298378"/>
          </a:xfrm>
          <a:solidFill>
            <a:schemeClr val="accent6">
              <a:lumMod val="40000"/>
              <a:lumOff val="60000"/>
            </a:schemeClr>
          </a:solidFill>
          <a:ln>
            <a:solidFill>
              <a:schemeClr val="tx1"/>
            </a:solidFill>
          </a:ln>
        </p:spPr>
        <p:txBody>
          <a:bodyPr/>
          <a:lstStyle/>
          <a:p>
            <a:r>
              <a:rPr lang="fr-BE" dirty="0" smtClean="0"/>
              <a:t>PROPOSITION</a:t>
            </a:r>
            <a:br>
              <a:rPr lang="fr-BE" dirty="0" smtClean="0"/>
            </a:br>
            <a:r>
              <a:rPr lang="fr-BE" dirty="0" smtClean="0"/>
              <a:t>réfléchir à la manière dont vous pourriez contribuer à l’acquisition d’une compétence </a:t>
            </a:r>
            <a:endParaRPr lang="nl-N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Activités d'enseignements\Notes de cours\Notes de cours pédagogie Blida\Contexte de mes pratiques 3 professeur.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124743"/>
            <a:ext cx="9036496" cy="484154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16310" y="116632"/>
            <a:ext cx="1983235" cy="523220"/>
          </a:xfrm>
          <a:prstGeom prst="rect">
            <a:avLst/>
          </a:prstGeom>
          <a:solidFill>
            <a:schemeClr val="accent3">
              <a:lumMod val="60000"/>
              <a:lumOff val="40000"/>
            </a:schemeClr>
          </a:solidFill>
          <a:ln>
            <a:solidFill>
              <a:schemeClr val="tx1"/>
            </a:solidFill>
          </a:ln>
        </p:spPr>
        <p:txBody>
          <a:bodyPr wrap="none" rtlCol="0">
            <a:spAutoFit/>
          </a:bodyPr>
          <a:lstStyle/>
          <a:p>
            <a:r>
              <a:rPr lang="fr-BE" sz="2800" dirty="0" smtClean="0">
                <a:latin typeface="Arial Narrow" panose="020B0606020202030204" pitchFamily="34" charset="0"/>
              </a:rPr>
              <a:t>Le professeur</a:t>
            </a:r>
            <a:endParaRPr lang="fr-BE" sz="2800" dirty="0">
              <a:latin typeface="Arial Narrow" panose="020B0606020202030204" pitchFamily="34" charset="0"/>
            </a:endParaRPr>
          </a:p>
        </p:txBody>
      </p:sp>
      <p:sp>
        <p:nvSpPr>
          <p:cNvPr id="4" name="Flèche droite 3"/>
          <p:cNvSpPr/>
          <p:nvPr/>
        </p:nvSpPr>
        <p:spPr>
          <a:xfrm rot="5400000">
            <a:off x="5580112" y="1381172"/>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droite 5"/>
          <p:cNvSpPr/>
          <p:nvPr/>
        </p:nvSpPr>
        <p:spPr>
          <a:xfrm rot="5400000">
            <a:off x="2843808" y="1340767"/>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droite 6"/>
          <p:cNvSpPr/>
          <p:nvPr/>
        </p:nvSpPr>
        <p:spPr>
          <a:xfrm rot="5400000">
            <a:off x="2591780" y="2887949"/>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3779912" y="147409"/>
            <a:ext cx="3972562" cy="461665"/>
          </a:xfrm>
          <a:prstGeom prst="rect">
            <a:avLst/>
          </a:prstGeom>
          <a:solidFill>
            <a:srgbClr val="FFFF00"/>
          </a:solidFill>
          <a:ln>
            <a:solidFill>
              <a:schemeClr val="tx1"/>
            </a:solidFill>
          </a:ln>
        </p:spPr>
        <p:txBody>
          <a:bodyPr wrap="none" rtlCol="0">
            <a:spAutoFit/>
          </a:bodyPr>
          <a:lstStyle/>
          <a:p>
            <a:r>
              <a:rPr lang="fr-BE" sz="2400" dirty="0" smtClean="0">
                <a:latin typeface="Arial Narrow" panose="020B0606020202030204" pitchFamily="34" charset="0"/>
              </a:rPr>
              <a:t>Les thèmes de mes interventions </a:t>
            </a:r>
            <a:endParaRPr lang="fr-BE" sz="2400" dirty="0">
              <a:latin typeface="Arial Narrow" panose="020B0606020202030204" pitchFamily="34" charset="0"/>
            </a:endParaRPr>
          </a:p>
        </p:txBody>
      </p:sp>
    </p:spTree>
    <p:extLst>
      <p:ext uri="{BB962C8B-B14F-4D97-AF65-F5344CB8AC3E}">
        <p14:creationId xmlns:p14="http://schemas.microsoft.com/office/powerpoint/2010/main" val="12283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84213" y="333375"/>
            <a:ext cx="7851775" cy="2016125"/>
          </a:xfrm>
          <a:solidFill>
            <a:srgbClr val="002060"/>
          </a:solidFill>
          <a:ln>
            <a:solidFill>
              <a:schemeClr val="tx2">
                <a:lumMod val="75000"/>
              </a:schemeClr>
            </a:solidFill>
          </a:ln>
        </p:spPr>
        <p:txBody>
          <a:bodyPr>
            <a:normAutofit/>
          </a:bodyPr>
          <a:lstStyle/>
          <a:p>
            <a:pPr algn="ctr" eaLnBrk="1" hangingPunct="1">
              <a:defRPr/>
            </a:pPr>
            <a:r>
              <a:rPr lang="fr-FR" altLang="fr-FR" sz="4400" dirty="0" smtClean="0">
                <a:solidFill>
                  <a:schemeClr val="bg1"/>
                </a:solidFill>
                <a:latin typeface="Arial Narrow" panose="020B0606020202030204" pitchFamily="34" charset="0"/>
              </a:rPr>
              <a:t>5. L’apprentissage </a:t>
            </a:r>
            <a:r>
              <a:rPr lang="fr-FR" altLang="fr-FR" sz="4400" dirty="0">
                <a:solidFill>
                  <a:schemeClr val="bg1"/>
                </a:solidFill>
                <a:latin typeface="Arial Narrow" panose="020B0606020202030204" pitchFamily="34" charset="0"/>
              </a:rPr>
              <a:t>au raisonnement clinique </a:t>
            </a:r>
            <a:r>
              <a:rPr lang="fr-FR" altLang="fr-FR" sz="4400" dirty="0" smtClean="0">
                <a:solidFill>
                  <a:schemeClr val="bg1"/>
                </a:solidFill>
                <a:latin typeface="Arial Narrow" panose="020B0606020202030204" pitchFamily="34" charset="0"/>
              </a:rPr>
              <a:t> (</a:t>
            </a:r>
            <a:r>
              <a:rPr lang="fr-FR" altLang="fr-FR" sz="4400" dirty="0">
                <a:solidFill>
                  <a:schemeClr val="bg1"/>
                </a:solidFill>
                <a:latin typeface="Arial Narrow" panose="020B0606020202030204" pitchFamily="34" charset="0"/>
              </a:rPr>
              <a:t>ARC)</a:t>
            </a:r>
            <a:endParaRPr lang="en-US" sz="4400" dirty="0" smtClean="0">
              <a:solidFill>
                <a:schemeClr val="bg1"/>
              </a:solidFill>
              <a:latin typeface="Arial Narrow" panose="020B0606020202030204" pitchFamily="34" charset="0"/>
            </a:endParaRPr>
          </a:p>
        </p:txBody>
      </p:sp>
      <p:sp>
        <p:nvSpPr>
          <p:cNvPr id="3075" name="Rectangle 24"/>
          <p:cNvSpPr>
            <a:spLocks noChangeArrowheads="1"/>
          </p:cNvSpPr>
          <p:nvPr/>
        </p:nvSpPr>
        <p:spPr bwMode="auto">
          <a:xfrm>
            <a:off x="398463" y="3357563"/>
            <a:ext cx="8137525" cy="3046412"/>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en-GB" altLang="fr-FR">
                <a:solidFill>
                  <a:srgbClr val="002060"/>
                </a:solidFill>
              </a:rPr>
              <a:t>Professeur  Ch. Hanzen</a:t>
            </a:r>
            <a:endParaRPr lang="fr-FR" altLang="fr-FR">
              <a:solidFill>
                <a:srgbClr val="002060"/>
              </a:solidFill>
            </a:endParaRPr>
          </a:p>
          <a:p>
            <a:pPr algn="ctr" eaLnBrk="1" hangingPunct="1">
              <a:spcBef>
                <a:spcPct val="0"/>
              </a:spcBef>
              <a:buFontTx/>
              <a:buNone/>
            </a:pPr>
            <a:r>
              <a:rPr lang="en-GB" altLang="fr-FR">
                <a:solidFill>
                  <a:srgbClr val="002060"/>
                </a:solidFill>
              </a:rPr>
              <a:t>Université de Liège</a:t>
            </a:r>
            <a:endParaRPr lang="fr-FR" altLang="fr-FR">
              <a:solidFill>
                <a:srgbClr val="002060"/>
              </a:solidFill>
            </a:endParaRPr>
          </a:p>
          <a:p>
            <a:pPr algn="ctr" eaLnBrk="1" hangingPunct="1">
              <a:spcBef>
                <a:spcPct val="0"/>
              </a:spcBef>
              <a:buFontTx/>
              <a:buNone/>
            </a:pPr>
            <a:r>
              <a:rPr lang="en-GB" altLang="fr-FR">
                <a:solidFill>
                  <a:srgbClr val="002060"/>
                </a:solidFill>
              </a:rPr>
              <a:t>Faculté de médecine vétérinaire</a:t>
            </a:r>
          </a:p>
          <a:p>
            <a:pPr algn="ctr" eaLnBrk="1" hangingPunct="1">
              <a:spcBef>
                <a:spcPct val="0"/>
              </a:spcBef>
              <a:buFontTx/>
              <a:buNone/>
            </a:pPr>
            <a:r>
              <a:rPr lang="en-GB" altLang="fr-FR">
                <a:solidFill>
                  <a:srgbClr val="002060"/>
                </a:solidFill>
              </a:rPr>
              <a:t>Service de Thériogenologie des animaux de production </a:t>
            </a:r>
            <a:endParaRPr lang="fr-FR" altLang="fr-FR">
              <a:solidFill>
                <a:srgbClr val="002060"/>
              </a:solidFill>
            </a:endParaRPr>
          </a:p>
          <a:p>
            <a:pPr algn="ctr" eaLnBrk="1" hangingPunct="1">
              <a:spcBef>
                <a:spcPct val="0"/>
              </a:spcBef>
              <a:buFontTx/>
              <a:buNone/>
            </a:pPr>
            <a:r>
              <a:rPr lang="da-DK" altLang="fr-FR">
                <a:solidFill>
                  <a:srgbClr val="002060"/>
                </a:solidFill>
              </a:rPr>
              <a:t>B42 Sart Tilman, 4000 Liège</a:t>
            </a:r>
            <a:endParaRPr lang="fr-FR" altLang="fr-FR">
              <a:solidFill>
                <a:srgbClr val="002060"/>
              </a:solidFill>
            </a:endParaRPr>
          </a:p>
          <a:p>
            <a:pPr algn="ctr" eaLnBrk="1" hangingPunct="1">
              <a:spcBef>
                <a:spcPct val="0"/>
              </a:spcBef>
              <a:buFontTx/>
              <a:buNone/>
            </a:pPr>
            <a:r>
              <a:rPr lang="de-DE" altLang="fr-FR">
                <a:solidFill>
                  <a:srgbClr val="002060"/>
                </a:solidFill>
              </a:rPr>
              <a:t>E-mail : </a:t>
            </a:r>
            <a:r>
              <a:rPr lang="de-DE" altLang="fr-FR">
                <a:solidFill>
                  <a:srgbClr val="CC0000"/>
                </a:solidFill>
              </a:rPr>
              <a:t>christian.hanzen@ulg.ac.be </a:t>
            </a:r>
            <a:r>
              <a:rPr lang="de-DE" altLang="fr-FR">
                <a:solidFill>
                  <a:srgbClr val="002060"/>
                </a:solidFill>
              </a:rPr>
              <a:t> </a:t>
            </a:r>
          </a:p>
          <a:p>
            <a:pPr algn="ctr" eaLnBrk="1" hangingPunct="1">
              <a:spcBef>
                <a:spcPct val="0"/>
              </a:spcBef>
              <a:buFontTx/>
              <a:buNone/>
            </a:pPr>
            <a:r>
              <a:rPr lang="fr-FR" altLang="fr-FR">
                <a:solidFill>
                  <a:srgbClr val="002060"/>
                </a:solidFill>
              </a:rPr>
              <a:t>Bibliographie </a:t>
            </a:r>
            <a:r>
              <a:rPr lang="fr-FR" altLang="fr-FR">
                <a:solidFill>
                  <a:srgbClr val="CC0000"/>
                </a:solidFill>
              </a:rPr>
              <a:t>: http://orbi.ulg.ac.be/</a:t>
            </a:r>
          </a:p>
          <a:p>
            <a:pPr algn="ctr" eaLnBrk="1" hangingPunct="1">
              <a:spcBef>
                <a:spcPct val="0"/>
              </a:spcBef>
              <a:buFontTx/>
              <a:buNone/>
            </a:pPr>
            <a:r>
              <a:rPr lang="fr-FR" altLang="fr-FR">
                <a:solidFill>
                  <a:srgbClr val="002060"/>
                </a:solidFill>
              </a:rPr>
              <a:t>Page face book : </a:t>
            </a:r>
            <a:r>
              <a:rPr lang="fr-FR" altLang="fr-FR">
                <a:solidFill>
                  <a:srgbClr val="CC0000"/>
                </a:solidFill>
              </a:rPr>
              <a:t>www.facebook.com/theriogenologie</a:t>
            </a:r>
            <a:r>
              <a:rPr lang="fr-FR" altLang="fr-FR">
                <a:solidFill>
                  <a:srgbClr val="002060"/>
                </a:solidFill>
              </a:rPr>
              <a:t>  </a:t>
            </a:r>
          </a:p>
        </p:txBody>
      </p:sp>
    </p:spTree>
    <p:extLst>
      <p:ext uri="{BB962C8B-B14F-4D97-AF65-F5344CB8AC3E}">
        <p14:creationId xmlns:p14="http://schemas.microsoft.com/office/powerpoint/2010/main" val="2723610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869AFCB9-0F17-4C0F-8C26-78174365A67D}" type="slidenum">
              <a:rPr lang="fr-FR" altLang="fr-FR"/>
              <a:pPr>
                <a:defRPr/>
              </a:pPr>
              <a:t>71</a:t>
            </a:fld>
            <a:endParaRPr lang="fr-FR" altLang="fr-FR"/>
          </a:p>
        </p:txBody>
      </p:sp>
      <p:sp>
        <p:nvSpPr>
          <p:cNvPr id="5124" name="Rectangle 2"/>
          <p:cNvSpPr>
            <a:spLocks noGrp="1" noChangeArrowheads="1"/>
          </p:cNvSpPr>
          <p:nvPr>
            <p:ph type="title"/>
          </p:nvPr>
        </p:nvSpPr>
        <p:spPr>
          <a:xfrm>
            <a:off x="539750" y="2492375"/>
            <a:ext cx="7920038" cy="936625"/>
          </a:xfrm>
          <a:solidFill>
            <a:srgbClr val="C00000"/>
          </a:solidFill>
        </p:spPr>
        <p:txBody>
          <a:bodyPr/>
          <a:lstStyle/>
          <a:p>
            <a:pPr eaLnBrk="1" hangingPunct="1">
              <a:defRPr/>
            </a:pPr>
            <a:r>
              <a:rPr lang="fr-FR" altLang="fr-FR" sz="4000" dirty="0" smtClean="0">
                <a:solidFill>
                  <a:schemeClr val="bg1"/>
                </a:solidFill>
                <a:latin typeface="Arial Narrow" panose="020B0606020202030204" pitchFamily="34" charset="0"/>
              </a:rPr>
              <a:t>Données générales </a:t>
            </a:r>
          </a:p>
        </p:txBody>
      </p:sp>
    </p:spTree>
    <p:extLst>
      <p:ext uri="{BB962C8B-B14F-4D97-AF65-F5344CB8AC3E}">
        <p14:creationId xmlns:p14="http://schemas.microsoft.com/office/powerpoint/2010/main" val="36010059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CDFF5D6A-BC0C-43CA-A07A-55B611CAB29B}" type="slidenum">
              <a:rPr lang="fr-FR" altLang="fr-FR">
                <a:latin typeface="Arial Narrow" panose="020B0606020202030204" pitchFamily="34" charset="0"/>
              </a:rPr>
              <a:pPr>
                <a:defRPr/>
              </a:pPr>
              <a:t>72</a:t>
            </a:fld>
            <a:endParaRPr lang="fr-FR" altLang="fr-FR">
              <a:latin typeface="Arial Narrow" panose="020B0606020202030204" pitchFamily="34" charset="0"/>
            </a:endParaRPr>
          </a:p>
        </p:txBody>
      </p:sp>
      <p:sp>
        <p:nvSpPr>
          <p:cNvPr id="5124" name="Rectangle 2"/>
          <p:cNvSpPr>
            <a:spLocks noGrp="1" noChangeArrowheads="1"/>
          </p:cNvSpPr>
          <p:nvPr>
            <p:ph type="title"/>
          </p:nvPr>
        </p:nvSpPr>
        <p:spPr>
          <a:xfrm>
            <a:off x="395536" y="332656"/>
            <a:ext cx="8065144" cy="864096"/>
          </a:xfrm>
          <a:ln>
            <a:solidFill>
              <a:schemeClr val="tx2"/>
            </a:solidFill>
          </a:ln>
        </p:spPr>
        <p:txBody>
          <a:bodyPr/>
          <a:lstStyle/>
          <a:p>
            <a:pPr algn="l" eaLnBrk="1" hangingPunct="1">
              <a:defRPr/>
            </a:pPr>
            <a:r>
              <a:rPr lang="fr-FR" altLang="fr-FR" sz="2800" dirty="0" smtClean="0">
                <a:latin typeface="Arial Narrow" panose="020B0606020202030204" pitchFamily="34" charset="0"/>
              </a:rPr>
              <a:t>Les trois composantes de la compétence clinique</a:t>
            </a:r>
          </a:p>
        </p:txBody>
      </p:sp>
      <p:sp>
        <p:nvSpPr>
          <p:cNvPr id="2" name="Rectangle 3"/>
          <p:cNvSpPr>
            <a:spLocks noGrp="1" noChangeArrowheads="1"/>
          </p:cNvSpPr>
          <p:nvPr>
            <p:ph type="body" idx="1"/>
          </p:nvPr>
        </p:nvSpPr>
        <p:spPr>
          <a:xfrm>
            <a:off x="323528" y="2420888"/>
            <a:ext cx="8424862" cy="3384401"/>
          </a:xfrm>
        </p:spPr>
        <p:txBody>
          <a:bodyPr/>
          <a:lstStyle/>
          <a:p>
            <a:pPr marL="419100" indent="-419100" eaLnBrk="1" hangingPunct="1">
              <a:lnSpc>
                <a:spcPct val="150000"/>
              </a:lnSpc>
              <a:buFont typeface="Arial Narrow" pitchFamily="34" charset="0"/>
              <a:buAutoNum type="arabicPeriod"/>
            </a:pPr>
            <a:r>
              <a:rPr lang="fr-FR" altLang="fr-FR" sz="2600" u="sng" dirty="0" smtClean="0">
                <a:latin typeface="Arial Narrow" panose="020B0606020202030204" pitchFamily="34" charset="0"/>
              </a:rPr>
              <a:t>Connaissances</a:t>
            </a:r>
            <a:r>
              <a:rPr lang="fr-FR" altLang="fr-FR" sz="2600" dirty="0" smtClean="0">
                <a:latin typeface="Arial Narrow" panose="020B0606020202030204" pitchFamily="34" charset="0"/>
              </a:rPr>
              <a:t> : sciences de base et sciences cliniques</a:t>
            </a:r>
          </a:p>
          <a:p>
            <a:pPr marL="419100" indent="-419100" eaLnBrk="1" hangingPunct="1">
              <a:lnSpc>
                <a:spcPct val="150000"/>
              </a:lnSpc>
              <a:buFont typeface="Arial Narrow" pitchFamily="34" charset="0"/>
              <a:buAutoNum type="arabicPeriod"/>
            </a:pPr>
            <a:r>
              <a:rPr lang="fr-FR" altLang="fr-FR" sz="2600" dirty="0" smtClean="0">
                <a:latin typeface="Arial Narrow" panose="020B0606020202030204" pitchFamily="34" charset="0"/>
              </a:rPr>
              <a:t>Habiletés cliniques, techniques et interpersonnelles</a:t>
            </a:r>
          </a:p>
          <a:p>
            <a:pPr marL="419100" indent="-419100" eaLnBrk="1" hangingPunct="1">
              <a:lnSpc>
                <a:spcPct val="150000"/>
              </a:lnSpc>
              <a:buFont typeface="Arial Narrow" pitchFamily="34" charset="0"/>
              <a:buAutoNum type="arabicPeriod"/>
            </a:pPr>
            <a:r>
              <a:rPr lang="fr-FR" altLang="fr-FR" sz="2600" u="sng" dirty="0" smtClean="0">
                <a:latin typeface="Arial Narrow" panose="020B0606020202030204" pitchFamily="34" charset="0"/>
              </a:rPr>
              <a:t>Raisonnement clinique</a:t>
            </a:r>
          </a:p>
        </p:txBody>
      </p:sp>
    </p:spTree>
    <p:extLst>
      <p:ext uri="{BB962C8B-B14F-4D97-AF65-F5344CB8AC3E}">
        <p14:creationId xmlns:p14="http://schemas.microsoft.com/office/powerpoint/2010/main" val="21932796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474D891-0B02-402F-828C-0F3EED192F40}" type="slidenum">
              <a:rPr lang="fr-FR" altLang="fr-FR"/>
              <a:pPr>
                <a:defRPr/>
              </a:pPr>
              <a:t>73</a:t>
            </a:fld>
            <a:endParaRPr lang="fr-FR" altLang="fr-FR"/>
          </a:p>
        </p:txBody>
      </p:sp>
      <p:sp>
        <p:nvSpPr>
          <p:cNvPr id="6148" name="Rectangle 4"/>
          <p:cNvSpPr>
            <a:spLocks noGrp="1" noChangeArrowheads="1"/>
          </p:cNvSpPr>
          <p:nvPr>
            <p:ph type="title"/>
          </p:nvPr>
        </p:nvSpPr>
        <p:spPr>
          <a:xfrm>
            <a:off x="395288" y="333375"/>
            <a:ext cx="8137525" cy="792163"/>
          </a:xfrm>
          <a:ln>
            <a:solidFill>
              <a:schemeClr val="tx2"/>
            </a:solidFill>
          </a:ln>
        </p:spPr>
        <p:txBody>
          <a:bodyPr/>
          <a:lstStyle/>
          <a:p>
            <a:pPr eaLnBrk="1" hangingPunct="1">
              <a:defRPr/>
            </a:pPr>
            <a:r>
              <a:rPr lang="fr-FR" altLang="fr-FR" sz="2800" dirty="0" smtClean="0">
                <a:latin typeface="Arial Narrow" panose="020B0606020202030204" pitchFamily="34" charset="0"/>
              </a:rPr>
              <a:t>Organisation des connaissances cliniques : observations</a:t>
            </a:r>
          </a:p>
        </p:txBody>
      </p:sp>
      <p:sp>
        <p:nvSpPr>
          <p:cNvPr id="2" name="Rectangle 5"/>
          <p:cNvSpPr>
            <a:spLocks noGrp="1" noChangeArrowheads="1"/>
          </p:cNvSpPr>
          <p:nvPr>
            <p:ph type="body" idx="1"/>
          </p:nvPr>
        </p:nvSpPr>
        <p:spPr>
          <a:xfrm>
            <a:off x="395288" y="1557338"/>
            <a:ext cx="8424862" cy="4754562"/>
          </a:xfrm>
          <a:ln>
            <a:solidFill>
              <a:schemeClr val="tx2"/>
            </a:solidFill>
          </a:ln>
        </p:spPr>
        <p:txBody>
          <a:bodyPr/>
          <a:lstStyle/>
          <a:p>
            <a:pPr eaLnBrk="1" hangingPunct="1"/>
            <a:r>
              <a:rPr lang="fr-FR" altLang="fr-FR" sz="2800" smtClean="0">
                <a:latin typeface="Arial Narrow" panose="020B0606020202030204" pitchFamily="34" charset="0"/>
              </a:rPr>
              <a:t>La maîtrise d’un domaine se définit non pas simplement par la quantité d’information qu’une personne possède mais par la façon dont cette information est organisée.</a:t>
            </a:r>
          </a:p>
          <a:p>
            <a:pPr eaLnBrk="1" hangingPunct="1"/>
            <a:endParaRPr lang="fr-FR" altLang="fr-FR" sz="2800" smtClean="0">
              <a:latin typeface="Arial Narrow" panose="020B0606020202030204" pitchFamily="34" charset="0"/>
            </a:endParaRPr>
          </a:p>
          <a:p>
            <a:pPr eaLnBrk="1" hangingPunct="1"/>
            <a:r>
              <a:rPr lang="fr-FR" altLang="fr-FR" sz="2800" smtClean="0">
                <a:latin typeface="Arial Narrow" panose="020B0606020202030204" pitchFamily="34" charset="0"/>
              </a:rPr>
              <a:t>Les réseaux d’organisation différent entre cliniciens même s’ils ont la même expérience</a:t>
            </a:r>
          </a:p>
          <a:p>
            <a:pPr eaLnBrk="1" hangingPunct="1"/>
            <a:endParaRPr lang="fr-FR" altLang="fr-FR" sz="2800" smtClean="0">
              <a:latin typeface="Arial Narrow" panose="020B0606020202030204" pitchFamily="34" charset="0"/>
            </a:endParaRPr>
          </a:p>
          <a:p>
            <a:pPr eaLnBrk="1" hangingPunct="1"/>
            <a:r>
              <a:rPr lang="fr-FR" altLang="fr-FR" sz="2800" smtClean="0">
                <a:latin typeface="Arial Narrow" panose="020B0606020202030204" pitchFamily="34" charset="0"/>
              </a:rPr>
              <a:t>Les réseaux sont également différents chez un clinicien donné en fonction du contexte</a:t>
            </a:r>
          </a:p>
        </p:txBody>
      </p:sp>
    </p:spTree>
    <p:extLst>
      <p:ext uri="{BB962C8B-B14F-4D97-AF65-F5344CB8AC3E}">
        <p14:creationId xmlns:p14="http://schemas.microsoft.com/office/powerpoint/2010/main" val="1566504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F8BD7E2B-CA01-4153-94D1-DDEEC1B1B0D2}" type="slidenum">
              <a:rPr lang="fr-FR" altLang="fr-FR"/>
              <a:pPr>
                <a:defRPr/>
              </a:pPr>
              <a:t>74</a:t>
            </a:fld>
            <a:endParaRPr lang="fr-FR" altLang="fr-FR"/>
          </a:p>
        </p:txBody>
      </p:sp>
      <p:sp>
        <p:nvSpPr>
          <p:cNvPr id="9220" name="Rectangle 2"/>
          <p:cNvSpPr>
            <a:spLocks noGrp="1" noChangeArrowheads="1"/>
          </p:cNvSpPr>
          <p:nvPr>
            <p:ph type="title"/>
          </p:nvPr>
        </p:nvSpPr>
        <p:spPr>
          <a:xfrm>
            <a:off x="395288" y="333375"/>
            <a:ext cx="7921625" cy="647700"/>
          </a:xfrm>
          <a:ln>
            <a:solidFill>
              <a:schemeClr val="tx2"/>
            </a:solidFill>
          </a:ln>
        </p:spPr>
        <p:txBody>
          <a:bodyPr/>
          <a:lstStyle/>
          <a:p>
            <a:pPr algn="l" eaLnBrk="1" hangingPunct="1">
              <a:defRPr/>
            </a:pPr>
            <a:r>
              <a:rPr lang="fr-FR" altLang="fr-FR" sz="2800" dirty="0" smtClean="0">
                <a:latin typeface="Arial Narrow" panose="020B0606020202030204" pitchFamily="34" charset="0"/>
              </a:rPr>
              <a:t>Raisonnement clinique (RC): définition</a:t>
            </a:r>
          </a:p>
        </p:txBody>
      </p:sp>
      <p:sp>
        <p:nvSpPr>
          <p:cNvPr id="7172" name="Rectangle 3"/>
          <p:cNvSpPr>
            <a:spLocks noGrp="1" noChangeArrowheads="1"/>
          </p:cNvSpPr>
          <p:nvPr>
            <p:ph type="body" idx="1"/>
          </p:nvPr>
        </p:nvSpPr>
        <p:spPr/>
        <p:txBody>
          <a:bodyPr/>
          <a:lstStyle/>
          <a:p>
            <a:pPr eaLnBrk="1" hangingPunct="1"/>
            <a:r>
              <a:rPr lang="fr-FR" altLang="fr-FR" sz="2600" dirty="0" smtClean="0">
                <a:latin typeface="Arial Narrow" panose="020B0606020202030204" pitchFamily="34" charset="0"/>
              </a:rPr>
              <a:t>= processus de pensée et de décision qui permettent au clinicien d’effectuer l’action jugée la plus utile dans un contexte spécifique </a:t>
            </a:r>
          </a:p>
          <a:p>
            <a:pPr eaLnBrk="1" hangingPunct="1"/>
            <a:endParaRPr lang="fr-FR" altLang="fr-FR" sz="2600" dirty="0" smtClean="0">
              <a:latin typeface="Arial Narrow" panose="020B0606020202030204" pitchFamily="34" charset="0"/>
            </a:endParaRPr>
          </a:p>
          <a:p>
            <a:pPr eaLnBrk="1" hangingPunct="1"/>
            <a:r>
              <a:rPr lang="fr-FR" altLang="fr-FR" sz="2600" dirty="0" smtClean="0">
                <a:latin typeface="Arial Narrow" panose="020B0606020202030204" pitchFamily="34" charset="0"/>
              </a:rPr>
              <a:t>= activité intellectuelle qui synthétise l’information obtenue à partir de la situation clinique, qui l’intègre aux connaissances et aux expériences antérieures et l’utilise pour prendre des décisions de diagnostic et de prise en charge du patient</a:t>
            </a:r>
          </a:p>
          <a:p>
            <a:pPr eaLnBrk="1" hangingPunct="1">
              <a:buFont typeface="Wingdings" pitchFamily="2" charset="2"/>
              <a:buChar char="§"/>
            </a:pPr>
            <a:endParaRPr lang="fr-FR" altLang="fr-FR" sz="2600" dirty="0" smtClean="0">
              <a:latin typeface="Arial Narrow" panose="020B0606020202030204" pitchFamily="34" charset="0"/>
            </a:endParaRPr>
          </a:p>
        </p:txBody>
      </p:sp>
    </p:spTree>
    <p:extLst>
      <p:ext uri="{BB962C8B-B14F-4D97-AF65-F5344CB8AC3E}">
        <p14:creationId xmlns:p14="http://schemas.microsoft.com/office/powerpoint/2010/main" val="18599069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59472146-AD3F-4785-986C-BBD4B9D535DB}" type="slidenum">
              <a:rPr lang="fr-FR" altLang="fr-FR"/>
              <a:pPr>
                <a:defRPr/>
              </a:pPr>
              <a:t>75</a:t>
            </a:fld>
            <a:endParaRPr lang="fr-FR" altLang="fr-FR"/>
          </a:p>
        </p:txBody>
      </p:sp>
      <p:sp>
        <p:nvSpPr>
          <p:cNvPr id="11268" name="Rectangle 2"/>
          <p:cNvSpPr>
            <a:spLocks noGrp="1" noChangeArrowheads="1"/>
          </p:cNvSpPr>
          <p:nvPr>
            <p:ph type="title"/>
          </p:nvPr>
        </p:nvSpPr>
        <p:spPr>
          <a:xfrm>
            <a:off x="395288" y="333375"/>
            <a:ext cx="7921625" cy="647700"/>
          </a:xfrm>
          <a:ln>
            <a:solidFill>
              <a:schemeClr val="tx2"/>
            </a:solidFill>
          </a:ln>
        </p:spPr>
        <p:txBody>
          <a:bodyPr/>
          <a:lstStyle/>
          <a:p>
            <a:pPr algn="l" eaLnBrk="1" hangingPunct="1">
              <a:defRPr/>
            </a:pPr>
            <a:r>
              <a:rPr lang="fr-FR" altLang="fr-FR" sz="2800" dirty="0" smtClean="0">
                <a:latin typeface="Arial Narrow" panose="020B0606020202030204" pitchFamily="34" charset="0"/>
              </a:rPr>
              <a:t>Processus de raisonnement clinique</a:t>
            </a:r>
          </a:p>
        </p:txBody>
      </p:sp>
      <p:sp>
        <p:nvSpPr>
          <p:cNvPr id="8196" name="Rectangle 3"/>
          <p:cNvSpPr>
            <a:spLocks noGrp="1" noChangeArrowheads="1"/>
          </p:cNvSpPr>
          <p:nvPr>
            <p:ph type="body" idx="1"/>
          </p:nvPr>
        </p:nvSpPr>
        <p:spPr>
          <a:xfrm>
            <a:off x="250825" y="1124744"/>
            <a:ext cx="8497639" cy="5616624"/>
          </a:xfrm>
        </p:spPr>
        <p:txBody>
          <a:bodyPr/>
          <a:lstStyle/>
          <a:p>
            <a:pPr eaLnBrk="1" hangingPunct="1"/>
            <a:r>
              <a:rPr lang="fr-FR" altLang="fr-FR" sz="2200" dirty="0" smtClean="0">
                <a:latin typeface="Arial Narrow" panose="020B0606020202030204" pitchFamily="34" charset="0"/>
              </a:rPr>
              <a:t>Processus analytiques</a:t>
            </a:r>
          </a:p>
          <a:p>
            <a:pPr lvl="1" eaLnBrk="1" hangingPunct="1"/>
            <a:r>
              <a:rPr lang="fr-FR" altLang="fr-FR" sz="2200" dirty="0" err="1" smtClean="0">
                <a:latin typeface="Arial Narrow" panose="020B0606020202030204" pitchFamily="34" charset="0"/>
              </a:rPr>
              <a:t>Forward</a:t>
            </a:r>
            <a:r>
              <a:rPr lang="fr-FR" altLang="fr-FR" sz="2200" dirty="0" smtClean="0">
                <a:latin typeface="Arial Narrow" panose="020B0606020202030204" pitchFamily="34" charset="0"/>
              </a:rPr>
              <a:t> </a:t>
            </a:r>
            <a:r>
              <a:rPr lang="fr-FR" altLang="fr-FR" sz="2200" dirty="0" err="1" smtClean="0">
                <a:latin typeface="Arial Narrow" panose="020B0606020202030204" pitchFamily="34" charset="0"/>
              </a:rPr>
              <a:t>reasoning</a:t>
            </a:r>
            <a:r>
              <a:rPr lang="fr-FR" altLang="fr-FR" sz="2200" dirty="0" smtClean="0">
                <a:latin typeface="Arial Narrow" panose="020B0606020202030204" pitchFamily="34" charset="0"/>
              </a:rPr>
              <a:t> </a:t>
            </a:r>
          </a:p>
          <a:p>
            <a:pPr lvl="1" eaLnBrk="1" hangingPunct="1"/>
            <a:r>
              <a:rPr lang="fr-FR" altLang="fr-FR" sz="2200" dirty="0" smtClean="0">
                <a:latin typeface="Arial Narrow" panose="020B0606020202030204" pitchFamily="34" charset="0"/>
              </a:rPr>
              <a:t>Approche bayésienne  </a:t>
            </a:r>
          </a:p>
          <a:p>
            <a:pPr lvl="1" eaLnBrk="1" hangingPunct="1"/>
            <a:r>
              <a:rPr lang="fr-FR" altLang="fr-FR" sz="2200" u="sng" dirty="0" smtClean="0">
                <a:solidFill>
                  <a:srgbClr val="CC0000"/>
                </a:solidFill>
                <a:latin typeface="Arial Narrow" panose="020B0606020202030204" pitchFamily="34" charset="0"/>
              </a:rPr>
              <a:t>Processus hypothético-déductif</a:t>
            </a:r>
            <a:endParaRPr lang="fr-FR" altLang="fr-FR" sz="2200" u="sng" dirty="0" smtClean="0">
              <a:latin typeface="Arial Narrow" panose="020B0606020202030204" pitchFamily="34" charset="0"/>
            </a:endParaRPr>
          </a:p>
          <a:p>
            <a:pPr eaLnBrk="1" hangingPunct="1"/>
            <a:r>
              <a:rPr lang="fr-FR" altLang="fr-FR" sz="2200" dirty="0" smtClean="0">
                <a:latin typeface="Arial Narrow" panose="020B0606020202030204" pitchFamily="34" charset="0"/>
              </a:rPr>
              <a:t>Processus non analytiques (</a:t>
            </a:r>
            <a:r>
              <a:rPr lang="fr-FR" altLang="fr-FR" sz="2200" dirty="0" err="1" smtClean="0">
                <a:latin typeface="Arial Narrow" panose="020B0606020202030204" pitchFamily="34" charset="0"/>
              </a:rPr>
              <a:t>cad</a:t>
            </a:r>
            <a:r>
              <a:rPr lang="fr-FR" altLang="fr-FR" sz="2200" dirty="0" smtClean="0">
                <a:latin typeface="Arial Narrow" panose="020B0606020202030204" pitchFamily="34" charset="0"/>
              </a:rPr>
              <a:t> inconscients et automatiques)</a:t>
            </a:r>
          </a:p>
          <a:p>
            <a:pPr lvl="1" eaLnBrk="1" hangingPunct="1"/>
            <a:r>
              <a:rPr lang="fr-FR" altLang="fr-FR" sz="2200" dirty="0" smtClean="0">
                <a:latin typeface="Arial Narrow" panose="020B0606020202030204" pitchFamily="34" charset="0"/>
              </a:rPr>
              <a:t>Par identification au sein d’un cas de configurations caractéristiques de signes (pattern recognition)</a:t>
            </a:r>
          </a:p>
          <a:p>
            <a:pPr lvl="1" eaLnBrk="1" hangingPunct="1"/>
            <a:r>
              <a:rPr lang="fr-FR" altLang="fr-FR" sz="2200" dirty="0" smtClean="0">
                <a:latin typeface="Arial Narrow" panose="020B0606020202030204" pitchFamily="34" charset="0"/>
              </a:rPr>
              <a:t>Par identification d’une similarité avec des cas antérieurs</a:t>
            </a:r>
          </a:p>
          <a:p>
            <a:pPr lvl="1" eaLnBrk="1" hangingPunct="1"/>
            <a:r>
              <a:rPr lang="fr-FR" altLang="fr-FR" sz="2200" u="sng" dirty="0" smtClean="0">
                <a:latin typeface="Arial Narrow" panose="020B0606020202030204" pitchFamily="34" charset="0"/>
              </a:rPr>
              <a:t>Caractéristiques</a:t>
            </a:r>
          </a:p>
          <a:p>
            <a:pPr lvl="2" eaLnBrk="1" hangingPunct="1"/>
            <a:r>
              <a:rPr lang="fr-FR" altLang="fr-FR" sz="2200" dirty="0" smtClean="0">
                <a:latin typeface="Arial Narrow" panose="020B0606020202030204" pitchFamily="34" charset="0"/>
              </a:rPr>
              <a:t>Concernent surtout des situations non problématiques et familières aux cliniciens</a:t>
            </a:r>
          </a:p>
          <a:p>
            <a:pPr lvl="2" eaLnBrk="1" hangingPunct="1"/>
            <a:r>
              <a:rPr lang="fr-FR" altLang="fr-FR" sz="2200" dirty="0" smtClean="0">
                <a:latin typeface="Arial Narrow" panose="020B0606020202030204" pitchFamily="34" charset="0"/>
              </a:rPr>
              <a:t>Stockage des cas dans la mémoire à long terme</a:t>
            </a:r>
          </a:p>
          <a:p>
            <a:pPr lvl="2" eaLnBrk="1" hangingPunct="1"/>
            <a:r>
              <a:rPr lang="fr-FR" altLang="fr-FR" sz="2200" dirty="0" smtClean="0">
                <a:latin typeface="Arial Narrow" panose="020B0606020202030204" pitchFamily="34" charset="0"/>
              </a:rPr>
              <a:t>Méthode inexistante chez les novices puisque sans expérience</a:t>
            </a:r>
          </a:p>
          <a:p>
            <a:pPr eaLnBrk="1" hangingPunct="1"/>
            <a:r>
              <a:rPr lang="fr-FR" altLang="fr-FR" sz="2200" dirty="0" smtClean="0">
                <a:latin typeface="Arial Narrow" panose="020B0606020202030204" pitchFamily="34" charset="0"/>
              </a:rPr>
              <a:t>Modèle mixte : analytique et non analytique</a:t>
            </a:r>
          </a:p>
        </p:txBody>
      </p:sp>
    </p:spTree>
    <p:extLst>
      <p:ext uri="{BB962C8B-B14F-4D97-AF65-F5344CB8AC3E}">
        <p14:creationId xmlns:p14="http://schemas.microsoft.com/office/powerpoint/2010/main" val="16828390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Espace réservé du numéro de diapositive 4"/>
          <p:cNvSpPr>
            <a:spLocks noGrp="1"/>
          </p:cNvSpPr>
          <p:nvPr>
            <p:ph type="sldNum" sz="quarter" idx="12"/>
          </p:nvPr>
        </p:nvSpPr>
        <p:spPr/>
        <p:txBody>
          <a:bodyPr/>
          <a:lstStyle/>
          <a:p>
            <a:pPr>
              <a:defRPr/>
            </a:pPr>
            <a:fld id="{1567A135-1D9B-4093-B99C-37548C71E0D4}" type="slidenum">
              <a:rPr lang="fr-FR" altLang="fr-FR"/>
              <a:pPr>
                <a:defRPr/>
              </a:pPr>
              <a:t>76</a:t>
            </a:fld>
            <a:endParaRPr lang="fr-FR" altLang="fr-FR"/>
          </a:p>
        </p:txBody>
      </p:sp>
      <p:sp>
        <p:nvSpPr>
          <p:cNvPr id="13316" name="Rectangle 4"/>
          <p:cNvSpPr>
            <a:spLocks noGrp="1" noChangeArrowheads="1"/>
          </p:cNvSpPr>
          <p:nvPr>
            <p:ph type="title"/>
          </p:nvPr>
        </p:nvSpPr>
        <p:spPr>
          <a:xfrm>
            <a:off x="395288" y="115888"/>
            <a:ext cx="7848600" cy="1008062"/>
          </a:xfrm>
          <a:solidFill>
            <a:schemeClr val="bg1">
              <a:lumMod val="85000"/>
            </a:schemeClr>
          </a:solidFill>
          <a:ln>
            <a:solidFill>
              <a:schemeClr val="bg2">
                <a:lumMod val="50000"/>
              </a:schemeClr>
            </a:solidFill>
          </a:ln>
        </p:spPr>
        <p:txBody>
          <a:bodyPr/>
          <a:lstStyle/>
          <a:p>
            <a:pPr eaLnBrk="1" hangingPunct="1">
              <a:defRPr/>
            </a:pPr>
            <a:r>
              <a:rPr lang="fr-BE" altLang="fr-FR" sz="2600" dirty="0" smtClean="0">
                <a:latin typeface="Arial Narrow" panose="020B0606020202030204" pitchFamily="34" charset="0"/>
              </a:rPr>
              <a:t>Le modèle « hypothético-déductif »</a:t>
            </a:r>
            <a:br>
              <a:rPr lang="fr-BE" altLang="fr-FR" sz="2600" dirty="0" smtClean="0">
                <a:latin typeface="Arial Narrow" panose="020B0606020202030204" pitchFamily="34" charset="0"/>
              </a:rPr>
            </a:br>
            <a:r>
              <a:rPr lang="fr-BE" altLang="fr-FR" sz="1200" dirty="0" err="1" smtClean="0">
                <a:latin typeface="Arial Narrow" panose="020B0606020202030204" pitchFamily="34" charset="0"/>
              </a:rPr>
              <a:t>Elstein</a:t>
            </a:r>
            <a:r>
              <a:rPr lang="fr-BE" altLang="fr-FR" sz="1200" dirty="0" smtClean="0">
                <a:latin typeface="Arial Narrow" panose="020B0606020202030204" pitchFamily="34" charset="0"/>
              </a:rPr>
              <a:t> AS, </a:t>
            </a:r>
            <a:r>
              <a:rPr lang="fr-BE" altLang="fr-FR" sz="1200" dirty="0" err="1" smtClean="0">
                <a:latin typeface="Arial Narrow" panose="020B0606020202030204" pitchFamily="34" charset="0"/>
              </a:rPr>
              <a:t>Shukman</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LS</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Sprafka</a:t>
            </a:r>
            <a:r>
              <a:rPr lang="fr-BE" altLang="fr-FR" sz="1200" dirty="0" smtClean="0">
                <a:latin typeface="Arial Narrow" panose="020B0606020202030204" pitchFamily="34" charset="0"/>
              </a:rPr>
              <a:t> SA. </a:t>
            </a:r>
            <a:r>
              <a:rPr lang="fr-BE" altLang="fr-FR" sz="1200" dirty="0" err="1" smtClean="0">
                <a:latin typeface="Arial Narrow" panose="020B0606020202030204" pitchFamily="34" charset="0"/>
              </a:rPr>
              <a:t>Medical</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problem</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solving</a:t>
            </a:r>
            <a:r>
              <a:rPr lang="fr-BE" altLang="fr-FR" sz="1200" dirty="0" smtClean="0">
                <a:latin typeface="Arial Narrow" panose="020B0606020202030204" pitchFamily="34" charset="0"/>
              </a:rPr>
              <a:t> : an </a:t>
            </a:r>
            <a:r>
              <a:rPr lang="fr-BE" altLang="fr-FR" sz="1200" dirty="0" err="1" smtClean="0">
                <a:latin typeface="Arial Narrow" panose="020B0606020202030204" pitchFamily="34" charset="0"/>
              </a:rPr>
              <a:t>analysis</a:t>
            </a:r>
            <a:r>
              <a:rPr lang="fr-BE" altLang="fr-FR" sz="1200" dirty="0" smtClean="0">
                <a:latin typeface="Arial Narrow" panose="020B0606020202030204" pitchFamily="34" charset="0"/>
              </a:rPr>
              <a:t> of </a:t>
            </a:r>
            <a:r>
              <a:rPr lang="fr-BE" altLang="fr-FR" sz="1200" dirty="0" err="1" smtClean="0">
                <a:latin typeface="Arial Narrow" panose="020B0606020202030204" pitchFamily="34" charset="0"/>
              </a:rPr>
              <a:t>clinical</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reasoning</a:t>
            </a:r>
            <a:r>
              <a:rPr lang="fr-BE" altLang="fr-FR" sz="1200" dirty="0" smtClean="0">
                <a:latin typeface="Arial Narrow" panose="020B0606020202030204" pitchFamily="34" charset="0"/>
              </a:rPr>
              <a:t>. </a:t>
            </a:r>
            <a:br>
              <a:rPr lang="fr-BE" altLang="fr-FR" sz="1200" dirty="0" smtClean="0">
                <a:latin typeface="Arial Narrow" panose="020B0606020202030204" pitchFamily="34" charset="0"/>
              </a:rPr>
            </a:br>
            <a:r>
              <a:rPr lang="fr-BE" altLang="fr-FR" sz="1200" dirty="0" smtClean="0">
                <a:latin typeface="Arial Narrow" panose="020B0606020202030204" pitchFamily="34" charset="0"/>
              </a:rPr>
              <a:t>Cambridge MA: Harvard </a:t>
            </a:r>
            <a:r>
              <a:rPr lang="fr-BE" altLang="fr-FR" sz="1200" dirty="0" err="1" smtClean="0">
                <a:latin typeface="Arial Narrow" panose="020B0606020202030204" pitchFamily="34" charset="0"/>
              </a:rPr>
              <a:t>University</a:t>
            </a:r>
            <a:r>
              <a:rPr lang="fr-BE" altLang="fr-FR" sz="1200" dirty="0" smtClean="0">
                <a:latin typeface="Arial Narrow" panose="020B0606020202030204" pitchFamily="34" charset="0"/>
              </a:rPr>
              <a:t> </a:t>
            </a:r>
            <a:r>
              <a:rPr lang="fr-BE" altLang="fr-FR" sz="1200" dirty="0" err="1" smtClean="0">
                <a:latin typeface="Arial Narrow" panose="020B0606020202030204" pitchFamily="34" charset="0"/>
              </a:rPr>
              <a:t>Press</a:t>
            </a:r>
            <a:r>
              <a:rPr lang="fr-BE" altLang="fr-FR" sz="1200" dirty="0" smtClean="0">
                <a:latin typeface="Arial Narrow" panose="020B0606020202030204" pitchFamily="34" charset="0"/>
              </a:rPr>
              <a:t> 1978.</a:t>
            </a:r>
            <a:endParaRPr lang="fr-FR" altLang="fr-FR" sz="1200" dirty="0" smtClean="0">
              <a:latin typeface="Arial Narrow" panose="020B0606020202030204" pitchFamily="34" charset="0"/>
            </a:endParaRPr>
          </a:p>
        </p:txBody>
      </p:sp>
      <p:sp>
        <p:nvSpPr>
          <p:cNvPr id="659471" name="Text Box 15"/>
          <p:cNvSpPr txBox="1">
            <a:spLocks noChangeArrowheads="1"/>
          </p:cNvSpPr>
          <p:nvPr/>
        </p:nvSpPr>
        <p:spPr bwMode="auto">
          <a:xfrm>
            <a:off x="4860925" y="2565400"/>
            <a:ext cx="2395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Acquisition de données </a:t>
            </a:r>
          </a:p>
          <a:p>
            <a:pPr eaLnBrk="1" hangingPunct="1">
              <a:spcBef>
                <a:spcPct val="0"/>
              </a:spcBef>
              <a:buFontTx/>
              <a:buNone/>
            </a:pPr>
            <a:r>
              <a:rPr lang="fr-FR" altLang="fr-FR" sz="2000">
                <a:solidFill>
                  <a:srgbClr val="CC0000"/>
                </a:solidFill>
              </a:rPr>
              <a:t>   Anamnèse</a:t>
            </a:r>
          </a:p>
        </p:txBody>
      </p:sp>
      <p:grpSp>
        <p:nvGrpSpPr>
          <p:cNvPr id="659481" name="Group 25"/>
          <p:cNvGrpSpPr>
            <a:grpSpLocks/>
          </p:cNvGrpSpPr>
          <p:nvPr/>
        </p:nvGrpSpPr>
        <p:grpSpPr bwMode="auto">
          <a:xfrm>
            <a:off x="1044575" y="1484313"/>
            <a:ext cx="2808288" cy="396875"/>
            <a:chOff x="793" y="799"/>
            <a:chExt cx="1769" cy="250"/>
          </a:xfrm>
        </p:grpSpPr>
        <p:sp>
          <p:nvSpPr>
            <p:cNvPr id="9262" name="Text Box 5"/>
            <p:cNvSpPr txBox="1">
              <a:spLocks noChangeArrowheads="1"/>
            </p:cNvSpPr>
            <p:nvPr/>
          </p:nvSpPr>
          <p:spPr bwMode="auto">
            <a:xfrm>
              <a:off x="793" y="799"/>
              <a:ext cx="16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Présentation du problème</a:t>
              </a:r>
            </a:p>
          </p:txBody>
        </p:sp>
        <p:sp>
          <p:nvSpPr>
            <p:cNvPr id="9263" name="Rectangle 19"/>
            <p:cNvSpPr>
              <a:spLocks noChangeArrowheads="1"/>
            </p:cNvSpPr>
            <p:nvPr/>
          </p:nvSpPr>
          <p:spPr bwMode="auto">
            <a:xfrm>
              <a:off x="793" y="799"/>
              <a:ext cx="1769" cy="22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grpSp>
      <p:grpSp>
        <p:nvGrpSpPr>
          <p:cNvPr id="659480" name="Group 24"/>
          <p:cNvGrpSpPr>
            <a:grpSpLocks/>
          </p:cNvGrpSpPr>
          <p:nvPr/>
        </p:nvGrpSpPr>
        <p:grpSpPr bwMode="auto">
          <a:xfrm>
            <a:off x="1044575" y="2276475"/>
            <a:ext cx="2808288" cy="720725"/>
            <a:chOff x="839" y="1162"/>
            <a:chExt cx="1769" cy="454"/>
          </a:xfrm>
        </p:grpSpPr>
        <p:sp>
          <p:nvSpPr>
            <p:cNvPr id="9260" name="Text Box 11"/>
            <p:cNvSpPr txBox="1">
              <a:spLocks noChangeArrowheads="1"/>
            </p:cNvSpPr>
            <p:nvPr/>
          </p:nvSpPr>
          <p:spPr bwMode="auto">
            <a:xfrm>
              <a:off x="839" y="1162"/>
              <a:ext cx="161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Génération d’hypothèses </a:t>
              </a:r>
            </a:p>
            <a:p>
              <a:pPr eaLnBrk="1" hangingPunct="1">
                <a:spcBef>
                  <a:spcPct val="0"/>
                </a:spcBef>
                <a:buFontTx/>
                <a:buNone/>
              </a:pPr>
              <a:r>
                <a:rPr lang="fr-FR" altLang="fr-FR" sz="2000">
                  <a:solidFill>
                    <a:srgbClr val="CC0000"/>
                  </a:solidFill>
                </a:rPr>
                <a:t>            diagnostiques</a:t>
              </a:r>
            </a:p>
          </p:txBody>
        </p:sp>
        <p:sp>
          <p:nvSpPr>
            <p:cNvPr id="9261" name="Rectangle 20"/>
            <p:cNvSpPr>
              <a:spLocks noChangeArrowheads="1"/>
            </p:cNvSpPr>
            <p:nvPr/>
          </p:nvSpPr>
          <p:spPr bwMode="auto">
            <a:xfrm>
              <a:off x="839" y="1162"/>
              <a:ext cx="1769" cy="45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grpSp>
      <p:sp>
        <p:nvSpPr>
          <p:cNvPr id="659485" name="Rectangle 29"/>
          <p:cNvSpPr>
            <a:spLocks noChangeArrowheads="1"/>
          </p:cNvSpPr>
          <p:nvPr/>
        </p:nvSpPr>
        <p:spPr bwMode="auto">
          <a:xfrm>
            <a:off x="4860925" y="2565400"/>
            <a:ext cx="2592388" cy="7191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659487" name="Line 31"/>
          <p:cNvSpPr>
            <a:spLocks noChangeShapeType="1"/>
          </p:cNvSpPr>
          <p:nvPr/>
        </p:nvSpPr>
        <p:spPr bwMode="auto">
          <a:xfrm>
            <a:off x="2268538" y="1844675"/>
            <a:ext cx="0"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59488" name="Line 32"/>
          <p:cNvSpPr>
            <a:spLocks noChangeShapeType="1"/>
          </p:cNvSpPr>
          <p:nvPr/>
        </p:nvSpPr>
        <p:spPr bwMode="auto">
          <a:xfrm>
            <a:off x="3852863" y="2852738"/>
            <a:ext cx="100806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59501" name="Line 45"/>
          <p:cNvSpPr>
            <a:spLocks noChangeShapeType="1"/>
          </p:cNvSpPr>
          <p:nvPr/>
        </p:nvSpPr>
        <p:spPr bwMode="auto">
          <a:xfrm>
            <a:off x="468313" y="1628775"/>
            <a:ext cx="576262"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659502" name="Text Box 46"/>
          <p:cNvSpPr txBox="1">
            <a:spLocks noChangeArrowheads="1"/>
          </p:cNvSpPr>
          <p:nvPr/>
        </p:nvSpPr>
        <p:spPr bwMode="auto">
          <a:xfrm>
            <a:off x="539750" y="1268413"/>
            <a:ext cx="30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1</a:t>
            </a:r>
          </a:p>
        </p:txBody>
      </p:sp>
      <p:grpSp>
        <p:nvGrpSpPr>
          <p:cNvPr id="659517" name="Group 61"/>
          <p:cNvGrpSpPr>
            <a:grpSpLocks/>
          </p:cNvGrpSpPr>
          <p:nvPr/>
        </p:nvGrpSpPr>
        <p:grpSpPr bwMode="auto">
          <a:xfrm>
            <a:off x="1116013" y="5229225"/>
            <a:ext cx="1944687" cy="900113"/>
            <a:chOff x="703" y="3294"/>
            <a:chExt cx="1225" cy="567"/>
          </a:xfrm>
        </p:grpSpPr>
        <p:sp>
          <p:nvSpPr>
            <p:cNvPr id="9256" name="Text Box 14"/>
            <p:cNvSpPr txBox="1">
              <a:spLocks noChangeArrowheads="1"/>
            </p:cNvSpPr>
            <p:nvPr/>
          </p:nvSpPr>
          <p:spPr bwMode="auto">
            <a:xfrm>
              <a:off x="748" y="3611"/>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Diagnostic final</a:t>
              </a:r>
            </a:p>
          </p:txBody>
        </p:sp>
        <p:sp>
          <p:nvSpPr>
            <p:cNvPr id="9257" name="Rectangle 30"/>
            <p:cNvSpPr>
              <a:spLocks noChangeArrowheads="1"/>
            </p:cNvSpPr>
            <p:nvPr/>
          </p:nvSpPr>
          <p:spPr bwMode="auto">
            <a:xfrm>
              <a:off x="703" y="3611"/>
              <a:ext cx="1225" cy="22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9258" name="Line 37"/>
            <p:cNvSpPr>
              <a:spLocks noChangeShapeType="1"/>
            </p:cNvSpPr>
            <p:nvPr/>
          </p:nvSpPr>
          <p:spPr bwMode="auto">
            <a:xfrm>
              <a:off x="1157" y="3294"/>
              <a:ext cx="0" cy="31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59" name="Text Box 48"/>
            <p:cNvSpPr txBox="1">
              <a:spLocks noChangeArrowheads="1"/>
            </p:cNvSpPr>
            <p:nvPr/>
          </p:nvSpPr>
          <p:spPr bwMode="auto">
            <a:xfrm>
              <a:off x="930" y="3294"/>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9</a:t>
              </a:r>
            </a:p>
          </p:txBody>
        </p:sp>
      </p:grpSp>
      <p:grpSp>
        <p:nvGrpSpPr>
          <p:cNvPr id="659516" name="Group 60"/>
          <p:cNvGrpSpPr>
            <a:grpSpLocks/>
          </p:cNvGrpSpPr>
          <p:nvPr/>
        </p:nvGrpSpPr>
        <p:grpSpPr bwMode="auto">
          <a:xfrm>
            <a:off x="3708400" y="5013325"/>
            <a:ext cx="2736850" cy="541338"/>
            <a:chOff x="2336" y="3158"/>
            <a:chExt cx="1724" cy="341"/>
          </a:xfrm>
        </p:grpSpPr>
        <p:sp>
          <p:nvSpPr>
            <p:cNvPr id="9253" name="Line 43"/>
            <p:cNvSpPr>
              <a:spLocks noChangeShapeType="1"/>
            </p:cNvSpPr>
            <p:nvPr/>
          </p:nvSpPr>
          <p:spPr bwMode="auto">
            <a:xfrm>
              <a:off x="4060" y="3158"/>
              <a:ext cx="0" cy="91"/>
            </a:xfrm>
            <a:prstGeom prst="line">
              <a:avLst/>
            </a:prstGeom>
            <a:noFill/>
            <a:ln w="952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54" name="Line 44"/>
            <p:cNvSpPr>
              <a:spLocks noChangeShapeType="1"/>
            </p:cNvSpPr>
            <p:nvPr/>
          </p:nvSpPr>
          <p:spPr bwMode="auto">
            <a:xfrm flipH="1">
              <a:off x="2336" y="3249"/>
              <a:ext cx="1724" cy="0"/>
            </a:xfrm>
            <a:prstGeom prst="line">
              <a:avLst/>
            </a:prstGeom>
            <a:noFill/>
            <a:ln w="952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55" name="Text Box 49"/>
            <p:cNvSpPr txBox="1">
              <a:spLocks noChangeArrowheads="1"/>
            </p:cNvSpPr>
            <p:nvPr/>
          </p:nvSpPr>
          <p:spPr bwMode="auto">
            <a:xfrm>
              <a:off x="3334" y="3249"/>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99"/>
                  </a:solidFill>
                </a:rPr>
                <a:t>8</a:t>
              </a:r>
            </a:p>
          </p:txBody>
        </p:sp>
      </p:grpSp>
      <p:grpSp>
        <p:nvGrpSpPr>
          <p:cNvPr id="659515" name="Group 59"/>
          <p:cNvGrpSpPr>
            <a:grpSpLocks/>
          </p:cNvGrpSpPr>
          <p:nvPr/>
        </p:nvGrpSpPr>
        <p:grpSpPr bwMode="auto">
          <a:xfrm>
            <a:off x="3708400" y="4005263"/>
            <a:ext cx="4968875" cy="1008062"/>
            <a:chOff x="2336" y="2523"/>
            <a:chExt cx="3130" cy="635"/>
          </a:xfrm>
        </p:grpSpPr>
        <p:sp>
          <p:nvSpPr>
            <p:cNvPr id="9249" name="Rectangle 21"/>
            <p:cNvSpPr>
              <a:spLocks noChangeArrowheads="1"/>
            </p:cNvSpPr>
            <p:nvPr/>
          </p:nvSpPr>
          <p:spPr bwMode="auto">
            <a:xfrm>
              <a:off x="3606" y="2704"/>
              <a:ext cx="1860" cy="45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9250" name="Text Box 38"/>
            <p:cNvSpPr txBox="1">
              <a:spLocks noChangeArrowheads="1"/>
            </p:cNvSpPr>
            <p:nvPr/>
          </p:nvSpPr>
          <p:spPr bwMode="auto">
            <a:xfrm>
              <a:off x="3606" y="2704"/>
              <a:ext cx="184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Acquisition de données </a:t>
              </a:r>
            </a:p>
            <a:p>
              <a:pPr eaLnBrk="1" hangingPunct="1">
                <a:spcBef>
                  <a:spcPct val="0"/>
                </a:spcBef>
                <a:buFontTx/>
                <a:buNone/>
              </a:pPr>
              <a:r>
                <a:rPr lang="fr-FR" altLang="fr-FR" sz="2000">
                  <a:solidFill>
                    <a:srgbClr val="CC0000"/>
                  </a:solidFill>
                </a:rPr>
                <a:t>    Examens complémentaires</a:t>
              </a:r>
            </a:p>
          </p:txBody>
        </p:sp>
        <p:sp>
          <p:nvSpPr>
            <p:cNvPr id="9251" name="Line 42"/>
            <p:cNvSpPr>
              <a:spLocks noChangeShapeType="1"/>
            </p:cNvSpPr>
            <p:nvPr/>
          </p:nvSpPr>
          <p:spPr bwMode="auto">
            <a:xfrm>
              <a:off x="2336" y="2750"/>
              <a:ext cx="127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52" name="Text Box 50"/>
            <p:cNvSpPr txBox="1">
              <a:spLocks noChangeArrowheads="1"/>
            </p:cNvSpPr>
            <p:nvPr/>
          </p:nvSpPr>
          <p:spPr bwMode="auto">
            <a:xfrm>
              <a:off x="2654" y="2523"/>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7</a:t>
              </a:r>
            </a:p>
          </p:txBody>
        </p:sp>
      </p:grpSp>
      <p:grpSp>
        <p:nvGrpSpPr>
          <p:cNvPr id="659514" name="Group 58"/>
          <p:cNvGrpSpPr>
            <a:grpSpLocks/>
          </p:cNvGrpSpPr>
          <p:nvPr/>
        </p:nvGrpSpPr>
        <p:grpSpPr bwMode="auto">
          <a:xfrm>
            <a:off x="3708400" y="4149725"/>
            <a:ext cx="1871663" cy="647700"/>
            <a:chOff x="2336" y="2614"/>
            <a:chExt cx="1179" cy="408"/>
          </a:xfrm>
        </p:grpSpPr>
        <p:sp>
          <p:nvSpPr>
            <p:cNvPr id="9246" name="Line 40"/>
            <p:cNvSpPr>
              <a:spLocks noChangeShapeType="1"/>
            </p:cNvSpPr>
            <p:nvPr/>
          </p:nvSpPr>
          <p:spPr bwMode="auto">
            <a:xfrm>
              <a:off x="3515" y="2614"/>
              <a:ext cx="0" cy="408"/>
            </a:xfrm>
            <a:prstGeom prst="line">
              <a:avLst/>
            </a:prstGeom>
            <a:noFill/>
            <a:ln w="9525">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47" name="Line 41"/>
            <p:cNvSpPr>
              <a:spLocks noChangeShapeType="1"/>
            </p:cNvSpPr>
            <p:nvPr/>
          </p:nvSpPr>
          <p:spPr bwMode="auto">
            <a:xfrm flipH="1">
              <a:off x="2336" y="3022"/>
              <a:ext cx="1179" cy="0"/>
            </a:xfrm>
            <a:prstGeom prst="line">
              <a:avLst/>
            </a:prstGeom>
            <a:noFill/>
            <a:ln w="9525">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48" name="Text Box 51"/>
            <p:cNvSpPr txBox="1">
              <a:spLocks noChangeArrowheads="1"/>
            </p:cNvSpPr>
            <p:nvPr/>
          </p:nvSpPr>
          <p:spPr bwMode="auto">
            <a:xfrm>
              <a:off x="3289" y="2750"/>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339933"/>
                  </a:solidFill>
                </a:rPr>
                <a:t>6</a:t>
              </a:r>
            </a:p>
          </p:txBody>
        </p:sp>
      </p:grpSp>
      <p:grpSp>
        <p:nvGrpSpPr>
          <p:cNvPr id="659513" name="Group 57"/>
          <p:cNvGrpSpPr>
            <a:grpSpLocks/>
          </p:cNvGrpSpPr>
          <p:nvPr/>
        </p:nvGrpSpPr>
        <p:grpSpPr bwMode="auto">
          <a:xfrm>
            <a:off x="3492500" y="3429000"/>
            <a:ext cx="4537075" cy="792163"/>
            <a:chOff x="2200" y="2160"/>
            <a:chExt cx="2858" cy="499"/>
          </a:xfrm>
        </p:grpSpPr>
        <p:sp>
          <p:nvSpPr>
            <p:cNvPr id="9241" name="Rectangle 28"/>
            <p:cNvSpPr>
              <a:spLocks noChangeArrowheads="1"/>
            </p:cNvSpPr>
            <p:nvPr/>
          </p:nvSpPr>
          <p:spPr bwMode="auto">
            <a:xfrm>
              <a:off x="3425" y="2160"/>
              <a:ext cx="1633" cy="45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9242" name="Line 35"/>
            <p:cNvSpPr>
              <a:spLocks noChangeShapeType="1"/>
            </p:cNvSpPr>
            <p:nvPr/>
          </p:nvSpPr>
          <p:spPr bwMode="auto">
            <a:xfrm flipV="1">
              <a:off x="2200" y="2432"/>
              <a:ext cx="0" cy="22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43" name="Line 36"/>
            <p:cNvSpPr>
              <a:spLocks noChangeShapeType="1"/>
            </p:cNvSpPr>
            <p:nvPr/>
          </p:nvSpPr>
          <p:spPr bwMode="auto">
            <a:xfrm>
              <a:off x="2200" y="2432"/>
              <a:ext cx="1225"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44" name="Text Box 39"/>
            <p:cNvSpPr txBox="1">
              <a:spLocks noChangeArrowheads="1"/>
            </p:cNvSpPr>
            <p:nvPr/>
          </p:nvSpPr>
          <p:spPr bwMode="auto">
            <a:xfrm>
              <a:off x="3425" y="2160"/>
              <a:ext cx="147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Acquisition de données</a:t>
              </a:r>
            </a:p>
            <a:p>
              <a:pPr eaLnBrk="1" hangingPunct="1">
                <a:spcBef>
                  <a:spcPct val="0"/>
                </a:spcBef>
                <a:buFontTx/>
                <a:buNone/>
              </a:pPr>
              <a:r>
                <a:rPr lang="fr-FR" altLang="fr-FR" sz="2000">
                  <a:solidFill>
                    <a:srgbClr val="CC0000"/>
                  </a:solidFill>
                </a:rPr>
                <a:t>    Examens cliniques</a:t>
              </a:r>
            </a:p>
          </p:txBody>
        </p:sp>
        <p:sp>
          <p:nvSpPr>
            <p:cNvPr id="9245" name="Text Box 52"/>
            <p:cNvSpPr txBox="1">
              <a:spLocks noChangeArrowheads="1"/>
            </p:cNvSpPr>
            <p:nvPr/>
          </p:nvSpPr>
          <p:spPr bwMode="auto">
            <a:xfrm>
              <a:off x="2336" y="2160"/>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5</a:t>
              </a:r>
            </a:p>
          </p:txBody>
        </p:sp>
      </p:grpSp>
      <p:grpSp>
        <p:nvGrpSpPr>
          <p:cNvPr id="659512" name="Group 56"/>
          <p:cNvGrpSpPr>
            <a:grpSpLocks/>
          </p:cNvGrpSpPr>
          <p:nvPr/>
        </p:nvGrpSpPr>
        <p:grpSpPr bwMode="auto">
          <a:xfrm>
            <a:off x="1044575" y="3284538"/>
            <a:ext cx="4032250" cy="1944687"/>
            <a:chOff x="658" y="2069"/>
            <a:chExt cx="2540" cy="1225"/>
          </a:xfrm>
        </p:grpSpPr>
        <p:sp>
          <p:nvSpPr>
            <p:cNvPr id="9236" name="Text Box 18"/>
            <p:cNvSpPr txBox="1">
              <a:spLocks noChangeArrowheads="1"/>
            </p:cNvSpPr>
            <p:nvPr/>
          </p:nvSpPr>
          <p:spPr bwMode="auto">
            <a:xfrm>
              <a:off x="658" y="2659"/>
              <a:ext cx="143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CC0000"/>
                  </a:solidFill>
                </a:rPr>
                <a:t>Sélection </a:t>
              </a:r>
            </a:p>
            <a:p>
              <a:pPr eaLnBrk="1" hangingPunct="1">
                <a:spcBef>
                  <a:spcPct val="0"/>
                </a:spcBef>
                <a:buFontTx/>
                <a:buNone/>
              </a:pPr>
              <a:r>
                <a:rPr lang="fr-FR" altLang="fr-FR" sz="2000">
                  <a:solidFill>
                    <a:srgbClr val="CC0000"/>
                  </a:solidFill>
                </a:rPr>
                <a:t>       d’hypothèses </a:t>
              </a:r>
            </a:p>
            <a:p>
              <a:pPr eaLnBrk="1" hangingPunct="1">
                <a:spcBef>
                  <a:spcPct val="0"/>
                </a:spcBef>
                <a:buFontTx/>
                <a:buNone/>
              </a:pPr>
              <a:r>
                <a:rPr lang="fr-FR" altLang="fr-FR" sz="2000">
                  <a:solidFill>
                    <a:srgbClr val="CC0000"/>
                  </a:solidFill>
                </a:rPr>
                <a:t>              diagnostiques</a:t>
              </a:r>
            </a:p>
          </p:txBody>
        </p:sp>
        <p:sp>
          <p:nvSpPr>
            <p:cNvPr id="9237" name="Rectangle 23"/>
            <p:cNvSpPr>
              <a:spLocks noChangeArrowheads="1"/>
            </p:cNvSpPr>
            <p:nvPr/>
          </p:nvSpPr>
          <p:spPr bwMode="auto">
            <a:xfrm>
              <a:off x="658" y="2659"/>
              <a:ext cx="1678" cy="63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sz="2000">
                <a:solidFill>
                  <a:schemeClr val="tx1"/>
                </a:solidFill>
                <a:latin typeface="Times New Roman" pitchFamily="18" charset="0"/>
              </a:endParaRPr>
            </a:p>
          </p:txBody>
        </p:sp>
        <p:sp>
          <p:nvSpPr>
            <p:cNvPr id="9238" name="Line 33"/>
            <p:cNvSpPr>
              <a:spLocks noChangeShapeType="1"/>
            </p:cNvSpPr>
            <p:nvPr/>
          </p:nvSpPr>
          <p:spPr bwMode="auto">
            <a:xfrm>
              <a:off x="3198" y="2069"/>
              <a:ext cx="0" cy="817"/>
            </a:xfrm>
            <a:prstGeom prst="line">
              <a:avLst/>
            </a:prstGeom>
            <a:noFill/>
            <a:ln w="9525">
              <a:solidFill>
                <a:srgbClr val="FF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39" name="Line 34"/>
            <p:cNvSpPr>
              <a:spLocks noChangeShapeType="1"/>
            </p:cNvSpPr>
            <p:nvPr/>
          </p:nvSpPr>
          <p:spPr bwMode="auto">
            <a:xfrm flipH="1">
              <a:off x="2336" y="2886"/>
              <a:ext cx="862"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9240" name="Text Box 53"/>
            <p:cNvSpPr txBox="1">
              <a:spLocks noChangeArrowheads="1"/>
            </p:cNvSpPr>
            <p:nvPr/>
          </p:nvSpPr>
          <p:spPr bwMode="auto">
            <a:xfrm>
              <a:off x="2971" y="2115"/>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FF33CC"/>
                  </a:solidFill>
                </a:rPr>
                <a:t>4</a:t>
              </a:r>
            </a:p>
          </p:txBody>
        </p:sp>
      </p:grpSp>
      <p:sp>
        <p:nvSpPr>
          <p:cNvPr id="659510" name="Text Box 54"/>
          <p:cNvSpPr txBox="1">
            <a:spLocks noChangeArrowheads="1"/>
          </p:cNvSpPr>
          <p:nvPr/>
        </p:nvSpPr>
        <p:spPr bwMode="auto">
          <a:xfrm>
            <a:off x="4140200" y="2420938"/>
            <a:ext cx="30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3</a:t>
            </a:r>
          </a:p>
        </p:txBody>
      </p:sp>
      <p:sp>
        <p:nvSpPr>
          <p:cNvPr id="659511" name="Text Box 55"/>
          <p:cNvSpPr txBox="1">
            <a:spLocks noChangeArrowheads="1"/>
          </p:cNvSpPr>
          <p:nvPr/>
        </p:nvSpPr>
        <p:spPr bwMode="auto">
          <a:xfrm>
            <a:off x="1908175" y="1844675"/>
            <a:ext cx="30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FR" altLang="fr-FR" sz="2000">
                <a:solidFill>
                  <a:srgbClr val="000000"/>
                </a:solidFill>
              </a:rPr>
              <a:t>2</a:t>
            </a:r>
          </a:p>
        </p:txBody>
      </p:sp>
    </p:spTree>
    <p:extLst>
      <p:ext uri="{BB962C8B-B14F-4D97-AF65-F5344CB8AC3E}">
        <p14:creationId xmlns:p14="http://schemas.microsoft.com/office/powerpoint/2010/main" val="1792830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95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95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94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94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95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94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95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948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94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947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951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595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595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65951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65951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59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71" grpId="0"/>
      <p:bldP spid="659485" grpId="0" animBg="1"/>
      <p:bldP spid="659487" grpId="0" animBg="1"/>
      <p:bldP spid="659488" grpId="0" animBg="1"/>
      <p:bldP spid="659501" grpId="0" animBg="1"/>
      <p:bldP spid="659502" grpId="0"/>
      <p:bldP spid="659510" grpId="0"/>
      <p:bldP spid="6595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6B134A5A-EBE1-4AA7-B9A8-A4E81C95CCDF}" type="slidenum">
              <a:rPr lang="fr-FR" altLang="fr-FR"/>
              <a:pPr>
                <a:defRPr/>
              </a:pPr>
              <a:t>77</a:t>
            </a:fld>
            <a:endParaRPr lang="fr-FR" altLang="fr-FR"/>
          </a:p>
        </p:txBody>
      </p:sp>
      <p:sp>
        <p:nvSpPr>
          <p:cNvPr id="16388" name="Rectangle 2"/>
          <p:cNvSpPr>
            <a:spLocks noGrp="1" noChangeArrowheads="1"/>
          </p:cNvSpPr>
          <p:nvPr>
            <p:ph type="title"/>
          </p:nvPr>
        </p:nvSpPr>
        <p:spPr>
          <a:xfrm>
            <a:off x="395288" y="260350"/>
            <a:ext cx="7993062" cy="647700"/>
          </a:xfrm>
          <a:ln>
            <a:solidFill>
              <a:schemeClr val="tx2"/>
            </a:solidFill>
          </a:ln>
        </p:spPr>
        <p:txBody>
          <a:bodyPr/>
          <a:lstStyle/>
          <a:p>
            <a:pPr eaLnBrk="1" hangingPunct="1">
              <a:defRPr/>
            </a:pPr>
            <a:r>
              <a:rPr lang="fr-FR" altLang="fr-FR" sz="2600" dirty="0" smtClean="0">
                <a:latin typeface="Arial Narrow" panose="020B0606020202030204" pitchFamily="34" charset="0"/>
              </a:rPr>
              <a:t>Une démarche clinique de qualité : facteurs de variation</a:t>
            </a:r>
          </a:p>
        </p:txBody>
      </p:sp>
      <p:sp>
        <p:nvSpPr>
          <p:cNvPr id="10244" name="Rectangle 3"/>
          <p:cNvSpPr>
            <a:spLocks noGrp="1" noChangeArrowheads="1"/>
          </p:cNvSpPr>
          <p:nvPr>
            <p:ph type="body" idx="1"/>
          </p:nvPr>
        </p:nvSpPr>
        <p:spPr>
          <a:xfrm>
            <a:off x="395536" y="1196752"/>
            <a:ext cx="8497192" cy="5328815"/>
          </a:xfrm>
        </p:spPr>
        <p:txBody>
          <a:bodyPr/>
          <a:lstStyle/>
          <a:p>
            <a:pPr marL="457200" indent="-457200" eaLnBrk="1" hangingPunct="1">
              <a:buFont typeface="Arial Narrow" pitchFamily="34" charset="0"/>
              <a:buAutoNum type="arabicPeriod"/>
            </a:pPr>
            <a:r>
              <a:rPr lang="fr-FR" altLang="fr-FR" sz="1800" u="sng" dirty="0" smtClean="0">
                <a:latin typeface="Arial Narrow" panose="020B0606020202030204" pitchFamily="34" charset="0"/>
              </a:rPr>
              <a:t>La spécificité de cas</a:t>
            </a:r>
            <a:r>
              <a:rPr lang="fr-FR" altLang="fr-FR" sz="1800" dirty="0" smtClean="0">
                <a:latin typeface="Arial Narrow" panose="020B0606020202030204" pitchFamily="34" charset="0"/>
              </a:rPr>
              <a:t> </a:t>
            </a:r>
          </a:p>
          <a:p>
            <a:pPr marL="876300" lvl="1" indent="-419100" eaLnBrk="1" hangingPunct="1"/>
            <a:r>
              <a:rPr lang="fr-FR" altLang="fr-FR" sz="1800" dirty="0" smtClean="0">
                <a:latin typeface="Arial Narrow" panose="020B0606020202030204" pitchFamily="34" charset="0"/>
              </a:rPr>
              <a:t>Il n’y a pas de compétence générale à résoudre les problèmes cliniques</a:t>
            </a:r>
          </a:p>
          <a:p>
            <a:pPr marL="876300" lvl="1" indent="-419100" eaLnBrk="1" hangingPunct="1"/>
            <a:r>
              <a:rPr lang="fr-FR" altLang="fr-FR" sz="1800" dirty="0" smtClean="0">
                <a:latin typeface="Arial Narrow" panose="020B0606020202030204" pitchFamily="34" charset="0"/>
              </a:rPr>
              <a:t>La compétence diagnostique varie d’un cas à l’autre et ce pour un même clinicien</a:t>
            </a:r>
          </a:p>
          <a:p>
            <a:pPr marL="457200" indent="-457200" eaLnBrk="1" hangingPunct="1">
              <a:buFont typeface="Arial Narrow" pitchFamily="34" charset="0"/>
              <a:buAutoNum type="arabicPeriod"/>
            </a:pPr>
            <a:r>
              <a:rPr lang="fr-FR" altLang="fr-FR" sz="1800" u="sng" dirty="0" smtClean="0">
                <a:latin typeface="Arial Narrow" panose="020B0606020202030204" pitchFamily="34" charset="0"/>
              </a:rPr>
              <a:t>La représentation du problème</a:t>
            </a:r>
            <a:r>
              <a:rPr lang="fr-FR" altLang="fr-FR" sz="1800" dirty="0" smtClean="0">
                <a:latin typeface="Arial Narrow" panose="020B0606020202030204" pitchFamily="34" charset="0"/>
              </a:rPr>
              <a:t> </a:t>
            </a:r>
          </a:p>
          <a:p>
            <a:pPr marL="876300" lvl="1" indent="-419100" eaLnBrk="1" hangingPunct="1"/>
            <a:r>
              <a:rPr lang="fr-FR" altLang="fr-FR" sz="1800" dirty="0" smtClean="0">
                <a:latin typeface="Arial Narrow" panose="020B0606020202030204" pitchFamily="34" charset="0"/>
              </a:rPr>
              <a:t>Le succès diagnostique dépend de la capacité à générer précocement au cours de la consultation une représentation sémantique et synthétique de la situation évoquée par le patient ou le propriétaire</a:t>
            </a:r>
          </a:p>
          <a:p>
            <a:pPr marL="457200" indent="-457200" eaLnBrk="1" hangingPunct="1">
              <a:buFont typeface="Arial Narrow" pitchFamily="34" charset="0"/>
              <a:buAutoNum type="arabicPeriod" startAt="3"/>
            </a:pPr>
            <a:r>
              <a:rPr lang="fr-FR" altLang="fr-FR" sz="1800" dirty="0" smtClean="0">
                <a:latin typeface="Arial Narrow" panose="020B0606020202030204" pitchFamily="34" charset="0"/>
              </a:rPr>
              <a:t>Le </a:t>
            </a:r>
            <a:r>
              <a:rPr lang="fr-FR" altLang="fr-FR" sz="1800" u="sng" dirty="0" smtClean="0">
                <a:latin typeface="Arial Narrow" panose="020B0606020202030204" pitchFamily="34" charset="0"/>
              </a:rPr>
              <a:t>cheminement du raisonnement</a:t>
            </a:r>
          </a:p>
          <a:p>
            <a:pPr marL="876300" lvl="1" indent="-419100" eaLnBrk="1" hangingPunct="1"/>
            <a:r>
              <a:rPr lang="fr-FR" altLang="fr-FR" sz="1800" dirty="0" smtClean="0">
                <a:latin typeface="Arial Narrow" panose="020B0606020202030204" pitchFamily="34" charset="0"/>
              </a:rPr>
              <a:t>Pas de cheminement commun et idéal</a:t>
            </a:r>
          </a:p>
          <a:p>
            <a:pPr marL="876300" lvl="1" indent="-419100" eaLnBrk="1" hangingPunct="1"/>
            <a:r>
              <a:rPr lang="fr-FR" altLang="fr-FR" sz="1800" dirty="0" smtClean="0">
                <a:latin typeface="Arial Narrow" panose="020B0606020202030204" pitchFamily="34" charset="0"/>
              </a:rPr>
              <a:t>Pas plus d’hypothèses générées par l’expert vs le novice</a:t>
            </a:r>
          </a:p>
          <a:p>
            <a:pPr marL="876300" lvl="1" indent="-419100" eaLnBrk="1" hangingPunct="1"/>
            <a:r>
              <a:rPr lang="fr-FR" altLang="fr-FR" sz="1800" dirty="0" smtClean="0">
                <a:latin typeface="Arial Narrow" panose="020B0606020202030204" pitchFamily="34" charset="0"/>
              </a:rPr>
              <a:t>Pas plus d’informations cliniques collectées</a:t>
            </a:r>
          </a:p>
          <a:p>
            <a:pPr marL="876300" lvl="1" indent="-419100" eaLnBrk="1" hangingPunct="1"/>
            <a:r>
              <a:rPr lang="fr-FR" altLang="fr-FR" sz="1800" dirty="0" smtClean="0">
                <a:solidFill>
                  <a:srgbClr val="CC0000"/>
                </a:solidFill>
                <a:latin typeface="Arial Narrow" panose="020B0606020202030204" pitchFamily="34" charset="0"/>
              </a:rPr>
              <a:t>Mais l’expert </a:t>
            </a:r>
          </a:p>
          <a:p>
            <a:pPr marL="1295400" lvl="2" indent="-381000" eaLnBrk="1" hangingPunct="1"/>
            <a:r>
              <a:rPr lang="fr-FR" altLang="fr-FR" sz="1800" dirty="0" smtClean="0">
                <a:latin typeface="Arial Narrow" panose="020B0606020202030204" pitchFamily="34" charset="0"/>
              </a:rPr>
              <a:t>Génère des hypothèses de meilleure qualité</a:t>
            </a:r>
          </a:p>
          <a:p>
            <a:pPr marL="1295400" lvl="2" indent="-381000" eaLnBrk="1" hangingPunct="1"/>
            <a:r>
              <a:rPr lang="fr-FR" altLang="fr-FR" sz="1800" dirty="0" smtClean="0">
                <a:latin typeface="Arial Narrow" panose="020B0606020202030204" pitchFamily="34" charset="0"/>
              </a:rPr>
              <a:t>Est plus capable de recueillir les données importantes</a:t>
            </a:r>
          </a:p>
          <a:p>
            <a:pPr marL="1295400" lvl="2" indent="-381000" eaLnBrk="1" hangingPunct="1"/>
            <a:r>
              <a:rPr lang="fr-FR" altLang="fr-FR" sz="1800" dirty="0" smtClean="0">
                <a:latin typeface="Arial Narrow" panose="020B0606020202030204" pitchFamily="34" charset="0"/>
              </a:rPr>
              <a:t>Interprète mieux les données pour tester ses hypothèses</a:t>
            </a:r>
          </a:p>
          <a:p>
            <a:pPr marL="876300" lvl="1" indent="-419100" eaLnBrk="1" hangingPunct="1"/>
            <a:endParaRPr lang="fr-FR" altLang="fr-FR" sz="1800" dirty="0" smtClean="0">
              <a:latin typeface="Arial Narrow" panose="020B0606020202030204" pitchFamily="34" charset="0"/>
            </a:endParaRPr>
          </a:p>
        </p:txBody>
      </p:sp>
    </p:spTree>
    <p:extLst>
      <p:ext uri="{BB962C8B-B14F-4D97-AF65-F5344CB8AC3E}">
        <p14:creationId xmlns:p14="http://schemas.microsoft.com/office/powerpoint/2010/main" val="27742799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0C89FFAD-0252-428B-AD69-3FDFC011B343}" type="slidenum">
              <a:rPr lang="fr-FR" altLang="fr-FR"/>
              <a:pPr>
                <a:defRPr/>
              </a:pPr>
              <a:t>78</a:t>
            </a:fld>
            <a:endParaRPr lang="fr-FR" altLang="fr-FR"/>
          </a:p>
        </p:txBody>
      </p:sp>
      <p:sp>
        <p:nvSpPr>
          <p:cNvPr id="18436" name="Rectangle 4"/>
          <p:cNvSpPr>
            <a:spLocks noGrp="1" noChangeArrowheads="1"/>
          </p:cNvSpPr>
          <p:nvPr>
            <p:ph type="title"/>
          </p:nvPr>
        </p:nvSpPr>
        <p:spPr>
          <a:xfrm>
            <a:off x="457200" y="274638"/>
            <a:ext cx="8229600" cy="634082"/>
          </a:xfrm>
          <a:ln>
            <a:solidFill>
              <a:schemeClr val="tx2"/>
            </a:solidFill>
          </a:ln>
        </p:spPr>
        <p:txBody>
          <a:bodyPr/>
          <a:lstStyle/>
          <a:p>
            <a:pPr algn="l" eaLnBrk="1" hangingPunct="1">
              <a:defRPr/>
            </a:pPr>
            <a:r>
              <a:rPr lang="fr-FR" altLang="fr-FR" sz="2800" dirty="0" smtClean="0">
                <a:latin typeface="Arial Narrow" panose="020B0606020202030204" pitchFamily="34" charset="0"/>
              </a:rPr>
              <a:t>Novice ou expert</a:t>
            </a:r>
          </a:p>
        </p:txBody>
      </p:sp>
      <p:sp>
        <p:nvSpPr>
          <p:cNvPr id="11268" name="Rectangle 5"/>
          <p:cNvSpPr>
            <a:spLocks noGrp="1" noChangeArrowheads="1"/>
          </p:cNvSpPr>
          <p:nvPr>
            <p:ph type="body" idx="1"/>
          </p:nvPr>
        </p:nvSpPr>
        <p:spPr>
          <a:xfrm>
            <a:off x="395536" y="1340768"/>
            <a:ext cx="8352928" cy="5112568"/>
          </a:xfrm>
        </p:spPr>
        <p:txBody>
          <a:bodyPr/>
          <a:lstStyle/>
          <a:p>
            <a:pPr eaLnBrk="1" hangingPunct="1"/>
            <a:r>
              <a:rPr lang="fr-FR" altLang="fr-FR" sz="2200" u="sng" dirty="0" smtClean="0">
                <a:latin typeface="Arial Narrow" panose="020B0606020202030204" pitchFamily="34" charset="0"/>
              </a:rPr>
              <a:t>Novice</a:t>
            </a:r>
            <a:r>
              <a:rPr lang="fr-FR" altLang="fr-FR" sz="2200" dirty="0" smtClean="0">
                <a:latin typeface="Arial Narrow" panose="020B0606020202030204" pitchFamily="34" charset="0"/>
              </a:rPr>
              <a:t> : dispose de </a:t>
            </a:r>
            <a:r>
              <a:rPr lang="fr-FR" altLang="fr-FR" sz="2200" dirty="0" smtClean="0">
                <a:solidFill>
                  <a:srgbClr val="000099"/>
                </a:solidFill>
                <a:latin typeface="Arial Narrow" panose="020B0606020202030204" pitchFamily="34" charset="0"/>
              </a:rPr>
              <a:t>connaissances déclaratives</a:t>
            </a:r>
            <a:r>
              <a:rPr lang="fr-FR" altLang="fr-FR" sz="2200" dirty="0" smtClean="0">
                <a:latin typeface="Arial Narrow" panose="020B0606020202030204" pitchFamily="34" charset="0"/>
              </a:rPr>
              <a:t> organisées autour des processus physiopathologiques</a:t>
            </a:r>
          </a:p>
          <a:p>
            <a:pPr lvl="2" eaLnBrk="1" hangingPunct="1"/>
            <a:r>
              <a:rPr lang="fr-FR" altLang="fr-FR" sz="2200" dirty="0" smtClean="0">
                <a:latin typeface="Arial Narrow" panose="020B0606020202030204" pitchFamily="34" charset="0"/>
              </a:rPr>
              <a:t>connaissances théoriques : connaissances des faits, des lois, des principes,…</a:t>
            </a:r>
          </a:p>
          <a:p>
            <a:pPr lvl="2" eaLnBrk="1" hangingPunct="1"/>
            <a:r>
              <a:rPr lang="fr-FR" altLang="fr-FR" sz="2200" dirty="0" smtClean="0">
                <a:latin typeface="Arial Narrow" panose="020B0606020202030204" pitchFamily="34" charset="0"/>
              </a:rPr>
              <a:t>acquises essentiellement en situation d’enseignement magistral</a:t>
            </a:r>
          </a:p>
          <a:p>
            <a:pPr eaLnBrk="1" hangingPunct="1"/>
            <a:endParaRPr lang="fr-FR" altLang="fr-FR" sz="2200" dirty="0" smtClean="0">
              <a:latin typeface="Arial Narrow" panose="020B0606020202030204" pitchFamily="34" charset="0"/>
            </a:endParaRPr>
          </a:p>
          <a:p>
            <a:pPr eaLnBrk="1" hangingPunct="1"/>
            <a:r>
              <a:rPr lang="fr-FR" altLang="fr-FR" sz="2200" u="sng" dirty="0" smtClean="0">
                <a:latin typeface="Arial Narrow" panose="020B0606020202030204" pitchFamily="34" charset="0"/>
              </a:rPr>
              <a:t>Expert </a:t>
            </a:r>
            <a:r>
              <a:rPr lang="fr-FR" altLang="fr-FR" sz="2200" dirty="0" smtClean="0">
                <a:latin typeface="Arial Narrow" panose="020B0606020202030204" pitchFamily="34" charset="0"/>
              </a:rPr>
              <a:t>:  dispose de </a:t>
            </a:r>
            <a:r>
              <a:rPr lang="fr-FR" altLang="fr-FR" sz="2200" dirty="0" smtClean="0">
                <a:solidFill>
                  <a:srgbClr val="000099"/>
                </a:solidFill>
                <a:latin typeface="Arial Narrow" panose="020B0606020202030204" pitchFamily="34" charset="0"/>
              </a:rPr>
              <a:t>connaissances d’action</a:t>
            </a:r>
            <a:r>
              <a:rPr lang="fr-FR" altLang="fr-FR" sz="2200" dirty="0" smtClean="0">
                <a:latin typeface="Arial Narrow" panose="020B0606020202030204" pitchFamily="34" charset="0"/>
              </a:rPr>
              <a:t> en quantité suffisante et bien organisées autour de « scénarios pathologiques » ou de cas vécus. Il utilise ses connaissances de manière plus stratégique. </a:t>
            </a:r>
            <a:br>
              <a:rPr lang="fr-FR" altLang="fr-FR" sz="2200" dirty="0" smtClean="0">
                <a:latin typeface="Arial Narrow" panose="020B0606020202030204" pitchFamily="34" charset="0"/>
              </a:rPr>
            </a:br>
            <a:endParaRPr lang="fr-FR" altLang="fr-FR" sz="2200" dirty="0" smtClean="0">
              <a:latin typeface="Arial Narrow" panose="020B0606020202030204" pitchFamily="34" charset="0"/>
            </a:endParaRPr>
          </a:p>
          <a:p>
            <a:pPr lvl="2" eaLnBrk="1" hangingPunct="1"/>
            <a:r>
              <a:rPr lang="fr-FR" altLang="fr-FR" sz="2200" dirty="0" smtClean="0">
                <a:latin typeface="Arial Narrow" panose="020B0606020202030204" pitchFamily="34" charset="0"/>
              </a:rPr>
              <a:t>conditionnelles : si …..., si……., si…….., alors …...</a:t>
            </a:r>
          </a:p>
          <a:p>
            <a:pPr lvl="2" eaLnBrk="1" hangingPunct="1"/>
            <a:r>
              <a:rPr lang="fr-FR" altLang="fr-FR" sz="2200" dirty="0" smtClean="0">
                <a:latin typeface="Arial Narrow" panose="020B0606020202030204" pitchFamily="34" charset="0"/>
              </a:rPr>
              <a:t>procédurales : si je veux faire ..., alors je dois…, alors je dois…</a:t>
            </a:r>
          </a:p>
          <a:p>
            <a:pPr lvl="2" eaLnBrk="1" hangingPunct="1"/>
            <a:r>
              <a:rPr lang="fr-FR" altLang="fr-FR" sz="2200" dirty="0" smtClean="0">
                <a:latin typeface="Arial Narrow" panose="020B0606020202030204" pitchFamily="34" charset="0"/>
              </a:rPr>
              <a:t>acquises surtout en situation clinique réelle.</a:t>
            </a:r>
          </a:p>
        </p:txBody>
      </p:sp>
    </p:spTree>
    <p:extLst>
      <p:ext uri="{BB962C8B-B14F-4D97-AF65-F5344CB8AC3E}">
        <p14:creationId xmlns:p14="http://schemas.microsoft.com/office/powerpoint/2010/main" val="26518554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sz="quarter" idx="12"/>
          </p:nvPr>
        </p:nvSpPr>
        <p:spPr/>
        <p:txBody>
          <a:bodyPr/>
          <a:lstStyle/>
          <a:p>
            <a:pPr>
              <a:defRPr/>
            </a:pPr>
            <a:fld id="{D2C2B7EA-3578-4A1B-9FD7-F6C14B5234CE}" type="slidenum">
              <a:rPr lang="fr-FR" altLang="fr-FR"/>
              <a:pPr>
                <a:defRPr/>
              </a:pPr>
              <a:t>79</a:t>
            </a:fld>
            <a:endParaRPr lang="fr-FR" altLang="fr-FR" dirty="0"/>
          </a:p>
        </p:txBody>
      </p:sp>
      <p:sp>
        <p:nvSpPr>
          <p:cNvPr id="19460" name="Rectangle 4"/>
          <p:cNvSpPr>
            <a:spLocks noGrp="1" noChangeArrowheads="1"/>
          </p:cNvSpPr>
          <p:nvPr>
            <p:ph type="title"/>
          </p:nvPr>
        </p:nvSpPr>
        <p:spPr>
          <a:xfrm>
            <a:off x="457200" y="274638"/>
            <a:ext cx="8229600" cy="634082"/>
          </a:xfrm>
          <a:solidFill>
            <a:schemeClr val="bg1">
              <a:lumMod val="85000"/>
            </a:schemeClr>
          </a:solidFill>
          <a:ln>
            <a:solidFill>
              <a:schemeClr val="bg2">
                <a:lumMod val="50000"/>
              </a:schemeClr>
            </a:solidFill>
          </a:ln>
        </p:spPr>
        <p:txBody>
          <a:bodyPr/>
          <a:lstStyle/>
          <a:p>
            <a:pPr eaLnBrk="1" hangingPunct="1">
              <a:defRPr/>
            </a:pPr>
            <a:r>
              <a:rPr lang="fr-BE" altLang="fr-FR" sz="2800" dirty="0" smtClean="0">
                <a:solidFill>
                  <a:schemeClr val="accent4">
                    <a:lumMod val="10000"/>
                  </a:schemeClr>
                </a:solidFill>
                <a:latin typeface="Arial Narrow" panose="020B0606020202030204" pitchFamily="34" charset="0"/>
              </a:rPr>
              <a:t>Différences entre un expert et un novice</a:t>
            </a:r>
            <a:endParaRPr lang="fr-FR" altLang="fr-FR" sz="2800" dirty="0" smtClean="0">
              <a:solidFill>
                <a:schemeClr val="accent4">
                  <a:lumMod val="10000"/>
                </a:schemeClr>
              </a:solidFill>
              <a:latin typeface="Arial Narrow" panose="020B0606020202030204" pitchFamily="34" charset="0"/>
            </a:endParaRPr>
          </a:p>
        </p:txBody>
      </p:sp>
      <p:sp>
        <p:nvSpPr>
          <p:cNvPr id="12292" name="Rectangle 5"/>
          <p:cNvSpPr>
            <a:spLocks noGrp="1" noChangeArrowheads="1"/>
          </p:cNvSpPr>
          <p:nvPr>
            <p:ph type="body" sz="half" idx="1"/>
          </p:nvPr>
        </p:nvSpPr>
        <p:spPr/>
        <p:txBody>
          <a:bodyPr/>
          <a:lstStyle/>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Recueil des informations initiales</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Formulation du </a:t>
            </a:r>
            <a:r>
              <a:rPr lang="fr-BE" altLang="fr-FR" sz="2400" dirty="0" smtClean="0">
                <a:solidFill>
                  <a:srgbClr val="000000"/>
                </a:solidFill>
                <a:latin typeface="Arial Narrow" panose="020B0606020202030204" pitchFamily="34" charset="0"/>
              </a:rPr>
              <a:t>problème</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Génération et tri d’hypothèses </a:t>
            </a:r>
            <a:r>
              <a:rPr lang="fr-BE" altLang="fr-FR" sz="2400" dirty="0" smtClean="0">
                <a:solidFill>
                  <a:srgbClr val="000000"/>
                </a:solidFill>
                <a:latin typeface="Arial Narrow" panose="020B0606020202030204" pitchFamily="34" charset="0"/>
              </a:rPr>
              <a:t>précoce</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Collecte de routine </a:t>
            </a:r>
            <a:r>
              <a:rPr lang="fr-BE" altLang="fr-FR" sz="2400" dirty="0" smtClean="0">
                <a:solidFill>
                  <a:srgbClr val="000000"/>
                </a:solidFill>
                <a:latin typeface="Arial Narrow" panose="020B0606020202030204" pitchFamily="34" charset="0"/>
              </a:rPr>
              <a:t>orientée</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Choix </a:t>
            </a:r>
            <a:r>
              <a:rPr lang="fr-BE" altLang="fr-FR" sz="2400" dirty="0" smtClean="0">
                <a:solidFill>
                  <a:srgbClr val="000000"/>
                </a:solidFill>
                <a:latin typeface="Arial Narrow" panose="020B0606020202030204" pitchFamily="34" charset="0"/>
              </a:rPr>
              <a:t>pertinent </a:t>
            </a:r>
            <a:r>
              <a:rPr lang="fr-BE" altLang="fr-FR" sz="2400" dirty="0" smtClean="0">
                <a:latin typeface="Arial Narrow" panose="020B0606020202030204" pitchFamily="34" charset="0"/>
              </a:rPr>
              <a:t>de questions et</a:t>
            </a:r>
            <a:r>
              <a:rPr lang="fr-BE" altLang="fr-FR" sz="2400" dirty="0" smtClean="0">
                <a:solidFill>
                  <a:srgbClr val="FFFF49"/>
                </a:solidFill>
                <a:latin typeface="Arial Narrow" panose="020B0606020202030204" pitchFamily="34" charset="0"/>
              </a:rPr>
              <a:t> </a:t>
            </a:r>
            <a:r>
              <a:rPr lang="fr-BE" altLang="fr-FR" sz="2400" dirty="0" smtClean="0">
                <a:latin typeface="Arial Narrow" panose="020B0606020202030204" pitchFamily="34" charset="0"/>
              </a:rPr>
              <a:t>d’examens complémentaires</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Synthèse</a:t>
            </a:r>
            <a:endParaRPr lang="fr-FR" altLang="fr-FR" sz="2400" dirty="0" smtClean="0">
              <a:latin typeface="Arial Narrow" panose="020B0606020202030204" pitchFamily="34" charset="0"/>
            </a:endParaRPr>
          </a:p>
          <a:p>
            <a:pPr eaLnBrk="1" hangingPunct="1"/>
            <a:endParaRPr lang="fr-FR" altLang="fr-FR" sz="2000" dirty="0" smtClean="0"/>
          </a:p>
        </p:txBody>
      </p:sp>
      <p:sp>
        <p:nvSpPr>
          <p:cNvPr id="12293" name="Rectangle 6"/>
          <p:cNvSpPr>
            <a:spLocks noGrp="1" noChangeArrowheads="1"/>
          </p:cNvSpPr>
          <p:nvPr>
            <p:ph type="body" sz="half" idx="2"/>
          </p:nvPr>
        </p:nvSpPr>
        <p:spPr/>
        <p:txBody>
          <a:bodyPr/>
          <a:lstStyle/>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Recueil des informations initiales</a:t>
            </a:r>
          </a:p>
          <a:p>
            <a:pPr eaLnBrk="1" hangingPunct="1">
              <a:lnSpc>
                <a:spcPct val="90000"/>
              </a:lnSpc>
              <a:spcBef>
                <a:spcPts val="200"/>
              </a:spcBef>
              <a:buFont typeface="Arial Narrow" pitchFamily="34" charset="0"/>
              <a:buNone/>
            </a:pPr>
            <a:endParaRPr lang="fr-BE" altLang="fr-FR" sz="2400" dirty="0" smtClean="0">
              <a:latin typeface="Arial Narrow" panose="020B0606020202030204" pitchFamily="34" charset="0"/>
            </a:endParaRP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Génération d’hypothèses </a:t>
            </a:r>
            <a:r>
              <a:rPr lang="fr-BE" altLang="fr-FR" sz="2400" dirty="0" smtClean="0">
                <a:solidFill>
                  <a:srgbClr val="000000"/>
                </a:solidFill>
                <a:latin typeface="Arial Narrow" panose="020B0606020202030204" pitchFamily="34" charset="0"/>
              </a:rPr>
              <a:t>non hiérarchisées,</a:t>
            </a:r>
            <a:r>
              <a:rPr lang="fr-BE" altLang="fr-FR" sz="2400" dirty="0" smtClean="0">
                <a:solidFill>
                  <a:srgbClr val="FFFF49"/>
                </a:solidFill>
                <a:latin typeface="Arial Narrow" panose="020B0606020202030204" pitchFamily="34" charset="0"/>
              </a:rPr>
              <a:t>, </a:t>
            </a:r>
            <a:r>
              <a:rPr lang="fr-BE" altLang="fr-FR" sz="2400" dirty="0" smtClean="0">
                <a:latin typeface="Arial Narrow" panose="020B0606020202030204" pitchFamily="34" charset="0"/>
              </a:rPr>
              <a:t>tri</a:t>
            </a:r>
            <a:r>
              <a:rPr lang="fr-BE" altLang="fr-FR" sz="2400" dirty="0" smtClean="0">
                <a:solidFill>
                  <a:srgbClr val="FFFF49"/>
                </a:solidFill>
                <a:latin typeface="Arial Narrow" panose="020B0606020202030204" pitchFamily="34" charset="0"/>
              </a:rPr>
              <a:t> </a:t>
            </a:r>
            <a:r>
              <a:rPr lang="fr-BE" altLang="fr-FR" sz="2400" dirty="0" smtClean="0">
                <a:solidFill>
                  <a:srgbClr val="000000"/>
                </a:solidFill>
                <a:latin typeface="Arial Narrow" panose="020B0606020202030204" pitchFamily="34" charset="0"/>
              </a:rPr>
              <a:t>tardif</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Collecte de routine </a:t>
            </a:r>
            <a:r>
              <a:rPr lang="fr-BE" altLang="fr-FR" sz="2400" dirty="0" smtClean="0">
                <a:solidFill>
                  <a:srgbClr val="000000"/>
                </a:solidFill>
                <a:latin typeface="Arial Narrow" panose="020B0606020202030204" pitchFamily="34" charset="0"/>
              </a:rPr>
              <a:t>large</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Choix </a:t>
            </a:r>
            <a:r>
              <a:rPr lang="fr-BE" altLang="fr-FR" sz="2400" dirty="0" smtClean="0">
                <a:solidFill>
                  <a:srgbClr val="000000"/>
                </a:solidFill>
                <a:latin typeface="Arial Narrow" panose="020B0606020202030204" pitchFamily="34" charset="0"/>
              </a:rPr>
              <a:t>exhaustif </a:t>
            </a:r>
            <a:r>
              <a:rPr lang="fr-BE" altLang="fr-FR" sz="2400" dirty="0" smtClean="0">
                <a:latin typeface="Arial Narrow" panose="020B0606020202030204" pitchFamily="34" charset="0"/>
              </a:rPr>
              <a:t>de questions et</a:t>
            </a:r>
            <a:r>
              <a:rPr lang="fr-BE" altLang="fr-FR" sz="2400" dirty="0" smtClean="0">
                <a:solidFill>
                  <a:srgbClr val="FFFF49"/>
                </a:solidFill>
                <a:latin typeface="Arial Narrow" panose="020B0606020202030204" pitchFamily="34" charset="0"/>
              </a:rPr>
              <a:t> </a:t>
            </a:r>
            <a:r>
              <a:rPr lang="fr-BE" altLang="fr-FR" sz="2400" dirty="0" smtClean="0">
                <a:latin typeface="Arial Narrow" panose="020B0606020202030204" pitchFamily="34" charset="0"/>
              </a:rPr>
              <a:t>d’examens complémentaires</a:t>
            </a:r>
          </a:p>
          <a:p>
            <a:pPr eaLnBrk="1" hangingPunct="1">
              <a:lnSpc>
                <a:spcPct val="90000"/>
              </a:lnSpc>
              <a:spcBef>
                <a:spcPts val="200"/>
              </a:spcBef>
              <a:buFont typeface="Arial" pitchFamily="34" charset="0"/>
              <a:buChar char="•"/>
            </a:pPr>
            <a:r>
              <a:rPr lang="fr-BE" altLang="fr-FR" sz="2400" dirty="0" smtClean="0">
                <a:latin typeface="Arial Narrow" panose="020B0606020202030204" pitchFamily="34" charset="0"/>
              </a:rPr>
              <a:t>Synthèse tardive éventuelle</a:t>
            </a:r>
            <a:endParaRPr lang="fr-FR" altLang="fr-FR" sz="2400" dirty="0" smtClean="0">
              <a:latin typeface="Arial Narrow" panose="020B0606020202030204" pitchFamily="34" charset="0"/>
            </a:endParaRPr>
          </a:p>
          <a:p>
            <a:pPr eaLnBrk="1" hangingPunct="1"/>
            <a:endParaRPr lang="fr-FR" altLang="fr-FR" sz="2000" dirty="0" smtClean="0"/>
          </a:p>
        </p:txBody>
      </p:sp>
      <p:sp>
        <p:nvSpPr>
          <p:cNvPr id="12294" name="Rectangle 7"/>
          <p:cNvSpPr>
            <a:spLocks noChangeArrowheads="1"/>
          </p:cNvSpPr>
          <p:nvPr/>
        </p:nvSpPr>
        <p:spPr bwMode="auto">
          <a:xfrm>
            <a:off x="251520" y="1554113"/>
            <a:ext cx="4176713" cy="3603079"/>
          </a:xfrm>
          <a:prstGeom prst="rect">
            <a:avLst/>
          </a:prstGeom>
          <a:solidFill>
            <a:schemeClr val="accent6">
              <a:lumMod val="40000"/>
              <a:lumOff val="60000"/>
              <a:alpha val="30000"/>
            </a:schemeClr>
          </a:solidFill>
          <a:ln w="9525">
            <a:solidFill>
              <a:srgbClr val="003399"/>
            </a:solidFill>
            <a:miter lim="800000"/>
            <a:headEnd/>
            <a:tailEnd/>
          </a:ln>
          <a:effec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a:solidFill>
                <a:schemeClr val="tx1"/>
              </a:solidFill>
            </a:endParaRPr>
          </a:p>
        </p:txBody>
      </p:sp>
      <p:sp>
        <p:nvSpPr>
          <p:cNvPr id="12295" name="Rectangle 8"/>
          <p:cNvSpPr>
            <a:spLocks noChangeArrowheads="1"/>
          </p:cNvSpPr>
          <p:nvPr/>
        </p:nvSpPr>
        <p:spPr bwMode="auto">
          <a:xfrm>
            <a:off x="4549303" y="1556792"/>
            <a:ext cx="4176712" cy="3600400"/>
          </a:xfrm>
          <a:prstGeom prst="rect">
            <a:avLst/>
          </a:prstGeom>
          <a:solidFill>
            <a:schemeClr val="accent5">
              <a:lumMod val="60000"/>
              <a:lumOff val="40000"/>
              <a:alpha val="31000"/>
            </a:schemeClr>
          </a:solidFill>
          <a:ln w="9525">
            <a:solidFill>
              <a:srgbClr val="003399"/>
            </a:solidFill>
            <a:miter lim="800000"/>
            <a:headEnd/>
            <a:tailEnd/>
          </a:ln>
          <a:effectLst/>
        </p:spPr>
        <p:txBody>
          <a:bodyPr wrap="none" anchor="ctr"/>
          <a:lstStyle>
            <a:lvl1pPr eaLnBrk="0" hangingPunct="0">
              <a:spcBef>
                <a:spcPct val="20000"/>
              </a:spcBef>
              <a:buFont typeface="Arial Narrow" pitchFamily="34" charset="0"/>
              <a:buChar char="●"/>
              <a:defRPr sz="2400">
                <a:solidFill>
                  <a:srgbClr val="CC3300"/>
                </a:solidFill>
                <a:latin typeface="Arial Narrow" pitchFamily="34" charset="0"/>
              </a:defRPr>
            </a:lvl1pPr>
            <a:lvl2pPr marL="742950" indent="-285750" eaLnBrk="0" hangingPunct="0">
              <a:spcBef>
                <a:spcPct val="20000"/>
              </a:spcBef>
              <a:buFont typeface="Wingdings" pitchFamily="2" charset="2"/>
              <a:buChar char="§"/>
              <a:defRPr sz="22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endParaRPr lang="fr-BE" altLang="fr-FR">
              <a:solidFill>
                <a:schemeClr val="tx1"/>
              </a:solidFill>
            </a:endParaRPr>
          </a:p>
        </p:txBody>
      </p:sp>
      <p:sp>
        <p:nvSpPr>
          <p:cNvPr id="3" name="ZoneTexte 2"/>
          <p:cNvSpPr txBox="1"/>
          <p:nvPr/>
        </p:nvSpPr>
        <p:spPr>
          <a:xfrm>
            <a:off x="1907704" y="5733256"/>
            <a:ext cx="1074333" cy="461665"/>
          </a:xfrm>
          <a:prstGeom prst="rect">
            <a:avLst/>
          </a:prstGeom>
          <a:noFill/>
          <a:ln>
            <a:solidFill>
              <a:schemeClr val="tx2"/>
            </a:solidFill>
          </a:ln>
        </p:spPr>
        <p:txBody>
          <a:bodyPr wrap="none" rtlCol="0">
            <a:spAutoFit/>
          </a:bodyPr>
          <a:lstStyle/>
          <a:p>
            <a:r>
              <a:rPr lang="fr-BE" sz="2400" dirty="0" smtClean="0"/>
              <a:t>Expert</a:t>
            </a:r>
            <a:endParaRPr lang="fr-BE" sz="2400" dirty="0"/>
          </a:p>
        </p:txBody>
      </p:sp>
      <p:sp>
        <p:nvSpPr>
          <p:cNvPr id="10" name="ZoneTexte 9"/>
          <p:cNvSpPr txBox="1"/>
          <p:nvPr/>
        </p:nvSpPr>
        <p:spPr>
          <a:xfrm>
            <a:off x="6156176" y="5654823"/>
            <a:ext cx="1127232" cy="461665"/>
          </a:xfrm>
          <a:prstGeom prst="rect">
            <a:avLst/>
          </a:prstGeom>
          <a:noFill/>
          <a:ln>
            <a:solidFill>
              <a:schemeClr val="tx2"/>
            </a:solidFill>
          </a:ln>
        </p:spPr>
        <p:txBody>
          <a:bodyPr wrap="none" rtlCol="0">
            <a:spAutoFit/>
          </a:bodyPr>
          <a:lstStyle/>
          <a:p>
            <a:r>
              <a:rPr lang="fr-BE" sz="2400" dirty="0" smtClean="0"/>
              <a:t>Novice</a:t>
            </a:r>
            <a:endParaRPr lang="fr-BE" sz="2400" dirty="0"/>
          </a:p>
        </p:txBody>
      </p:sp>
    </p:spTree>
    <p:extLst>
      <p:ext uri="{BB962C8B-B14F-4D97-AF65-F5344CB8AC3E}">
        <p14:creationId xmlns:p14="http://schemas.microsoft.com/office/powerpoint/2010/main" val="4212938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Activités d'enseignements\Notes de cours\Notes de cours pédagogie Blida\Contexte de mes pratiques 2 methode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556792"/>
            <a:ext cx="8953894" cy="42484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7504" y="156587"/>
            <a:ext cx="2114681" cy="523220"/>
          </a:xfrm>
          <a:prstGeom prst="rect">
            <a:avLst/>
          </a:prstGeom>
          <a:solidFill>
            <a:schemeClr val="accent3">
              <a:lumMod val="60000"/>
              <a:lumOff val="40000"/>
            </a:schemeClr>
          </a:solidFill>
          <a:ln>
            <a:solidFill>
              <a:schemeClr val="tx1"/>
            </a:solidFill>
          </a:ln>
        </p:spPr>
        <p:txBody>
          <a:bodyPr wrap="none" rtlCol="0">
            <a:spAutoFit/>
          </a:bodyPr>
          <a:lstStyle/>
          <a:p>
            <a:r>
              <a:rPr lang="fr-BE" sz="2800" dirty="0" smtClean="0">
                <a:latin typeface="Arial Narrow" panose="020B0606020202030204" pitchFamily="34" charset="0"/>
              </a:rPr>
              <a:t>Les méthodes </a:t>
            </a:r>
            <a:endParaRPr lang="fr-BE" sz="2800" dirty="0">
              <a:latin typeface="Arial Narrow" panose="020B0606020202030204" pitchFamily="34" charset="0"/>
            </a:endParaRPr>
          </a:p>
        </p:txBody>
      </p:sp>
      <p:sp>
        <p:nvSpPr>
          <p:cNvPr id="4" name="ZoneTexte 3"/>
          <p:cNvSpPr txBox="1"/>
          <p:nvPr/>
        </p:nvSpPr>
        <p:spPr>
          <a:xfrm>
            <a:off x="3779912" y="147409"/>
            <a:ext cx="3972562" cy="461665"/>
          </a:xfrm>
          <a:prstGeom prst="rect">
            <a:avLst/>
          </a:prstGeom>
          <a:solidFill>
            <a:srgbClr val="FFFF00"/>
          </a:solidFill>
          <a:ln>
            <a:solidFill>
              <a:schemeClr val="tx1"/>
            </a:solidFill>
          </a:ln>
        </p:spPr>
        <p:txBody>
          <a:bodyPr wrap="none" rtlCol="0">
            <a:spAutoFit/>
          </a:bodyPr>
          <a:lstStyle/>
          <a:p>
            <a:r>
              <a:rPr lang="fr-BE" sz="2400" dirty="0" smtClean="0">
                <a:latin typeface="Arial Narrow" panose="020B0606020202030204" pitchFamily="34" charset="0"/>
              </a:rPr>
              <a:t>Les thèmes de mes interventions </a:t>
            </a:r>
            <a:endParaRPr lang="fr-BE" sz="2400" dirty="0">
              <a:latin typeface="Arial Narrow" panose="020B0606020202030204" pitchFamily="34" charset="0"/>
            </a:endParaRPr>
          </a:p>
        </p:txBody>
      </p:sp>
      <p:sp>
        <p:nvSpPr>
          <p:cNvPr id="5" name="Flèche droite 4"/>
          <p:cNvSpPr/>
          <p:nvPr/>
        </p:nvSpPr>
        <p:spPr>
          <a:xfrm rot="5400000">
            <a:off x="-180528" y="2420888"/>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droite 5"/>
          <p:cNvSpPr/>
          <p:nvPr/>
        </p:nvSpPr>
        <p:spPr>
          <a:xfrm rot="5400000">
            <a:off x="7308304" y="2601491"/>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droite 6"/>
          <p:cNvSpPr/>
          <p:nvPr/>
        </p:nvSpPr>
        <p:spPr>
          <a:xfrm rot="12752885">
            <a:off x="6402781" y="4145288"/>
            <a:ext cx="936104" cy="504056"/>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821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2B51F182-C71B-4DB5-AA38-DC17B88FFA1C}" type="slidenum">
              <a:rPr lang="fr-FR" altLang="fr-FR"/>
              <a:pPr>
                <a:defRPr/>
              </a:pPr>
              <a:t>80</a:t>
            </a:fld>
            <a:endParaRPr lang="fr-FR" altLang="fr-FR"/>
          </a:p>
        </p:txBody>
      </p:sp>
      <p:sp>
        <p:nvSpPr>
          <p:cNvPr id="5124" name="Rectangle 2"/>
          <p:cNvSpPr>
            <a:spLocks noGrp="1" noChangeArrowheads="1"/>
          </p:cNvSpPr>
          <p:nvPr>
            <p:ph type="title"/>
          </p:nvPr>
        </p:nvSpPr>
        <p:spPr>
          <a:xfrm>
            <a:off x="539750" y="2492375"/>
            <a:ext cx="8280400" cy="1008633"/>
          </a:xfrm>
          <a:solidFill>
            <a:srgbClr val="C00000"/>
          </a:solidFill>
        </p:spPr>
        <p:txBody>
          <a:bodyPr/>
          <a:lstStyle/>
          <a:p>
            <a:pPr eaLnBrk="1" hangingPunct="1">
              <a:defRPr/>
            </a:pPr>
            <a:r>
              <a:rPr lang="fr-FR" altLang="fr-FR" sz="4000" dirty="0" smtClean="0">
                <a:solidFill>
                  <a:schemeClr val="bg1"/>
                </a:solidFill>
                <a:latin typeface="Arial Narrow" panose="020B0606020202030204" pitchFamily="34" charset="0"/>
              </a:rPr>
              <a:t>Caractéristiques d’un ARC </a:t>
            </a:r>
          </a:p>
        </p:txBody>
      </p:sp>
    </p:spTree>
    <p:extLst>
      <p:ext uri="{BB962C8B-B14F-4D97-AF65-F5344CB8AC3E}">
        <p14:creationId xmlns:p14="http://schemas.microsoft.com/office/powerpoint/2010/main" val="14745432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0"/>
          </p:nvPr>
        </p:nvSpPr>
        <p:spPr/>
        <p:txBody>
          <a:bodyPr/>
          <a:lstStyle/>
          <a:p>
            <a:pPr>
              <a:defRPr/>
            </a:pPr>
            <a:fld id="{9BF4976E-E6A2-4760-AF69-67629512862F}" type="slidenum">
              <a:rPr lang="fr-FR" altLang="fr-FR"/>
              <a:pPr>
                <a:defRPr/>
              </a:pPr>
              <a:t>81</a:t>
            </a:fld>
            <a:endParaRPr lang="fr-FR" altLang="fr-FR"/>
          </a:p>
        </p:txBody>
      </p:sp>
      <p:sp>
        <p:nvSpPr>
          <p:cNvPr id="24580" name="Rectangle 6"/>
          <p:cNvSpPr>
            <a:spLocks noGrp="1" noChangeArrowheads="1"/>
          </p:cNvSpPr>
          <p:nvPr>
            <p:ph type="title"/>
          </p:nvPr>
        </p:nvSpPr>
        <p:spPr>
          <a:xfrm>
            <a:off x="395536" y="908720"/>
            <a:ext cx="8229600" cy="700500"/>
          </a:xfrm>
          <a:ln>
            <a:solidFill>
              <a:schemeClr val="tx2"/>
            </a:solidFill>
          </a:ln>
        </p:spPr>
        <p:txBody>
          <a:bodyPr/>
          <a:lstStyle/>
          <a:p>
            <a:pPr algn="l" eaLnBrk="1" hangingPunct="1">
              <a:defRPr/>
            </a:pPr>
            <a:r>
              <a:rPr lang="fr-FR" altLang="fr-FR" sz="3000" dirty="0" smtClean="0">
                <a:solidFill>
                  <a:schemeClr val="accent4">
                    <a:lumMod val="10000"/>
                  </a:schemeClr>
                </a:solidFill>
                <a:latin typeface="Arial Narrow" panose="020B0606020202030204" pitchFamily="34" charset="0"/>
              </a:rPr>
              <a:t>Conditions d’un ARC de qualité </a:t>
            </a:r>
          </a:p>
        </p:txBody>
      </p:sp>
      <p:sp>
        <p:nvSpPr>
          <p:cNvPr id="14340" name="Rectangle 7"/>
          <p:cNvSpPr>
            <a:spLocks noGrp="1" noChangeArrowheads="1"/>
          </p:cNvSpPr>
          <p:nvPr>
            <p:ph type="body" idx="1"/>
          </p:nvPr>
        </p:nvSpPr>
        <p:spPr>
          <a:xfrm>
            <a:off x="467544" y="2276872"/>
            <a:ext cx="8424862" cy="3312368"/>
          </a:xfrm>
        </p:spPr>
        <p:txBody>
          <a:bodyPr/>
          <a:lstStyle/>
          <a:p>
            <a:pPr eaLnBrk="1" hangingPunct="1"/>
            <a:r>
              <a:rPr lang="fr-FR" altLang="fr-FR" sz="2600" dirty="0" smtClean="0">
                <a:latin typeface="Arial Narrow" panose="020B0606020202030204" pitchFamily="34" charset="0"/>
              </a:rPr>
              <a:t>Bagage suffisant de connaissances spécifiques organisées</a:t>
            </a:r>
          </a:p>
          <a:p>
            <a:pPr eaLnBrk="1" hangingPunct="1"/>
            <a:r>
              <a:rPr lang="fr-FR" altLang="fr-FR" sz="2600" dirty="0" smtClean="0">
                <a:latin typeface="Arial Narrow" panose="020B0606020202030204" pitchFamily="34" charset="0"/>
              </a:rPr>
              <a:t>Capacité à utiliser une stratégie générale de </a:t>
            </a:r>
          </a:p>
          <a:p>
            <a:pPr lvl="1" eaLnBrk="1" hangingPunct="1"/>
            <a:r>
              <a:rPr lang="fr-FR" altLang="fr-FR" sz="2600" dirty="0" smtClean="0">
                <a:latin typeface="Arial Narrow" panose="020B0606020202030204" pitchFamily="34" charset="0"/>
              </a:rPr>
              <a:t>Formulation d’hypothèses </a:t>
            </a:r>
          </a:p>
          <a:p>
            <a:pPr lvl="1" eaLnBrk="1" hangingPunct="1"/>
            <a:r>
              <a:rPr lang="fr-FR" altLang="fr-FR" sz="2600" dirty="0" smtClean="0">
                <a:latin typeface="Arial Narrow" panose="020B0606020202030204" pitchFamily="34" charset="0"/>
              </a:rPr>
              <a:t>Collecte de données</a:t>
            </a:r>
          </a:p>
          <a:p>
            <a:pPr lvl="1" eaLnBrk="1" hangingPunct="1"/>
            <a:r>
              <a:rPr lang="fr-FR" altLang="fr-FR" sz="2600" dirty="0" smtClean="0">
                <a:latin typeface="Arial Narrow" panose="020B0606020202030204" pitchFamily="34" charset="0"/>
              </a:rPr>
              <a:t>Évaluation itérative des hypothèses générées</a:t>
            </a:r>
          </a:p>
          <a:p>
            <a:pPr eaLnBrk="1" hangingPunct="1"/>
            <a:endParaRPr lang="fr-FR" altLang="fr-FR" sz="2600" dirty="0" smtClean="0">
              <a:latin typeface="Arial Narrow" panose="020B0606020202030204" pitchFamily="34" charset="0"/>
            </a:endParaRPr>
          </a:p>
          <a:p>
            <a:pPr lvl="1" eaLnBrk="1" hangingPunct="1"/>
            <a:endParaRPr lang="fr-FR" altLang="fr-FR" sz="2600" dirty="0" smtClean="0">
              <a:latin typeface="Arial Narrow" panose="020B0606020202030204" pitchFamily="34" charset="0"/>
            </a:endParaRPr>
          </a:p>
        </p:txBody>
      </p:sp>
    </p:spTree>
    <p:extLst>
      <p:ext uri="{BB962C8B-B14F-4D97-AF65-F5344CB8AC3E}">
        <p14:creationId xmlns:p14="http://schemas.microsoft.com/office/powerpoint/2010/main" val="15576083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7AA11EA6-282F-43E9-A6E5-312B6283CE81}" type="slidenum">
              <a:rPr lang="fr-FR" altLang="fr-FR"/>
              <a:pPr>
                <a:defRPr/>
              </a:pPr>
              <a:t>82</a:t>
            </a:fld>
            <a:endParaRPr lang="fr-FR" altLang="fr-FR"/>
          </a:p>
        </p:txBody>
      </p:sp>
      <p:sp>
        <p:nvSpPr>
          <p:cNvPr id="25604" name="Rectangle 2"/>
          <p:cNvSpPr>
            <a:spLocks noGrp="1" noChangeArrowheads="1"/>
          </p:cNvSpPr>
          <p:nvPr>
            <p:ph type="title"/>
          </p:nvPr>
        </p:nvSpPr>
        <p:spPr>
          <a:xfrm>
            <a:off x="457200" y="274638"/>
            <a:ext cx="8229600" cy="706090"/>
          </a:xfrm>
          <a:ln>
            <a:solidFill>
              <a:schemeClr val="tx2"/>
            </a:solidFill>
          </a:ln>
        </p:spPr>
        <p:txBody>
          <a:bodyPr/>
          <a:lstStyle/>
          <a:p>
            <a:pPr algn="l" eaLnBrk="1" hangingPunct="1">
              <a:defRPr/>
            </a:pPr>
            <a:r>
              <a:rPr lang="fr-FR" altLang="fr-FR" sz="3000" dirty="0" smtClean="0">
                <a:solidFill>
                  <a:schemeClr val="accent4">
                    <a:lumMod val="10000"/>
                  </a:schemeClr>
                </a:solidFill>
                <a:latin typeface="Arial Narrow" panose="020B0606020202030204" pitchFamily="34" charset="0"/>
              </a:rPr>
              <a:t>Objectifs d’un exercice d’ARC</a:t>
            </a:r>
          </a:p>
        </p:txBody>
      </p:sp>
      <p:sp>
        <p:nvSpPr>
          <p:cNvPr id="15364" name="Rectangle 3"/>
          <p:cNvSpPr>
            <a:spLocks noGrp="1" noChangeArrowheads="1"/>
          </p:cNvSpPr>
          <p:nvPr>
            <p:ph type="body" idx="1"/>
          </p:nvPr>
        </p:nvSpPr>
        <p:spPr>
          <a:xfrm>
            <a:off x="468313" y="1268115"/>
            <a:ext cx="8280400" cy="5329237"/>
          </a:xfrm>
        </p:spPr>
        <p:txBody>
          <a:bodyPr/>
          <a:lstStyle/>
          <a:p>
            <a:pPr eaLnBrk="1" hangingPunct="1"/>
            <a:r>
              <a:rPr lang="fr-FR" altLang="fr-FR" sz="2000" dirty="0" smtClean="0">
                <a:latin typeface="Arial Narrow" panose="020B0606020202030204" pitchFamily="34" charset="0"/>
              </a:rPr>
              <a:t>Recréer une situation qui simule le déroulement de la rencontre propriétaire du patient et vétérinaire autour d’un problème et d’une entité pathologique  jugés essentiels pour la pratique </a:t>
            </a:r>
          </a:p>
          <a:p>
            <a:pPr lvl="2" eaLnBrk="1" hangingPunct="1"/>
            <a:r>
              <a:rPr lang="fr-FR" altLang="fr-FR" sz="1800" dirty="0" smtClean="0">
                <a:latin typeface="Arial Narrow" panose="020B0606020202030204" pitchFamily="34" charset="0"/>
              </a:rPr>
              <a:t>Ex : ma vache ne vient pas en chaleurs …</a:t>
            </a:r>
          </a:p>
          <a:p>
            <a:pPr lvl="2" eaLnBrk="1" hangingPunct="1"/>
            <a:r>
              <a:rPr lang="fr-FR" altLang="fr-FR" sz="1800" dirty="0" smtClean="0">
                <a:latin typeface="Arial Narrow" panose="020B0606020202030204" pitchFamily="34" charset="0"/>
              </a:rPr>
              <a:t>Ex : mon chien vomit…</a:t>
            </a:r>
          </a:p>
          <a:p>
            <a:pPr eaLnBrk="1" hangingPunct="1"/>
            <a:r>
              <a:rPr lang="fr-FR" altLang="fr-FR" sz="2000" dirty="0" smtClean="0">
                <a:latin typeface="Arial Narrow" panose="020B0606020202030204" pitchFamily="34" charset="0"/>
              </a:rPr>
              <a:t>Développer une stratégie de raisonnement efficace </a:t>
            </a:r>
            <a:r>
              <a:rPr lang="fr-FR" altLang="fr-FR" sz="2000" dirty="0" err="1" smtClean="0">
                <a:latin typeface="Arial Narrow" panose="020B0606020202030204" pitchFamily="34" charset="0"/>
              </a:rPr>
              <a:t>cad</a:t>
            </a:r>
            <a:r>
              <a:rPr lang="fr-FR" altLang="fr-FR" sz="2000" dirty="0" smtClean="0">
                <a:latin typeface="Arial Narrow" panose="020B0606020202030204" pitchFamily="34" charset="0"/>
              </a:rPr>
              <a:t> une genèse précoce et l’évaluation d’hypothèses diagnostiques</a:t>
            </a:r>
          </a:p>
          <a:p>
            <a:pPr eaLnBrk="1" hangingPunct="1"/>
            <a:r>
              <a:rPr lang="fr-FR" altLang="fr-FR" sz="2000" dirty="0" smtClean="0">
                <a:latin typeface="Arial Narrow" panose="020B0606020202030204" pitchFamily="34" charset="0"/>
              </a:rPr>
              <a:t>Acquérir et organiser des </a:t>
            </a:r>
            <a:r>
              <a:rPr lang="fr-FR" altLang="fr-FR" sz="2000" u="sng" dirty="0" smtClean="0">
                <a:latin typeface="Arial Narrow" panose="020B0606020202030204" pitchFamily="34" charset="0"/>
              </a:rPr>
              <a:t>connaissances d’action</a:t>
            </a:r>
            <a:r>
              <a:rPr lang="fr-FR" altLang="fr-FR" sz="2000" dirty="0" smtClean="0">
                <a:latin typeface="Arial Narrow" panose="020B0606020202030204" pitchFamily="34" charset="0"/>
              </a:rPr>
              <a:t> autour de la résolution de problèmes variés</a:t>
            </a:r>
          </a:p>
          <a:p>
            <a:pPr eaLnBrk="1" hangingPunct="1"/>
            <a:r>
              <a:rPr lang="fr-FR" altLang="fr-FR" sz="2000" dirty="0" smtClean="0">
                <a:latin typeface="Arial Narrow" panose="020B0606020202030204" pitchFamily="34" charset="0"/>
              </a:rPr>
              <a:t>Articuler des connaissances « cliniques » avec des connaissances antérieures (transition bacs-doctorats)</a:t>
            </a:r>
          </a:p>
          <a:p>
            <a:pPr eaLnBrk="1" hangingPunct="1"/>
            <a:r>
              <a:rPr lang="fr-BE" altLang="fr-FR" sz="2000" dirty="0" smtClean="0">
                <a:latin typeface="Arial Narrow" panose="020B0606020202030204" pitchFamily="34" charset="0"/>
              </a:rPr>
              <a:t>Sensibiliser l’étudiant à des problèmes auxquels il ne sera pas nécessairement confronté durant son stage ou sa clinique (= effet palliatif de l’ARC)</a:t>
            </a:r>
          </a:p>
          <a:p>
            <a:pPr eaLnBrk="1" hangingPunct="1"/>
            <a:r>
              <a:rPr lang="fr-FR" altLang="fr-FR" sz="2000" dirty="0" smtClean="0">
                <a:latin typeface="Arial Narrow" panose="020B0606020202030204" pitchFamily="34" charset="0"/>
              </a:rPr>
              <a:t>Faire prendre conscience à l’étudiant de ce qu’il sait ou devrait approfondir</a:t>
            </a:r>
          </a:p>
          <a:p>
            <a:pPr eaLnBrk="1" hangingPunct="1"/>
            <a:r>
              <a:rPr lang="fr-FR" altLang="fr-FR" sz="2000" dirty="0" smtClean="0">
                <a:latin typeface="Arial Narrow" panose="020B0606020202030204" pitchFamily="34" charset="0"/>
              </a:rPr>
              <a:t>Exprimer à voix haute la démarche mise en place par l’étudiant</a:t>
            </a:r>
          </a:p>
        </p:txBody>
      </p:sp>
    </p:spTree>
    <p:extLst>
      <p:ext uri="{BB962C8B-B14F-4D97-AF65-F5344CB8AC3E}">
        <p14:creationId xmlns:p14="http://schemas.microsoft.com/office/powerpoint/2010/main" val="21050910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821D5D6-FF18-4BFD-A4AE-0033218A8D82}" type="slidenum">
              <a:rPr lang="fr-FR" altLang="fr-FR"/>
              <a:pPr>
                <a:defRPr/>
              </a:pPr>
              <a:t>83</a:t>
            </a:fld>
            <a:endParaRPr lang="fr-FR" altLang="fr-FR"/>
          </a:p>
        </p:txBody>
      </p:sp>
      <p:sp>
        <p:nvSpPr>
          <p:cNvPr id="28676" name="Rectangle 2"/>
          <p:cNvSpPr>
            <a:spLocks noGrp="1" noChangeArrowheads="1"/>
          </p:cNvSpPr>
          <p:nvPr>
            <p:ph type="title"/>
          </p:nvPr>
        </p:nvSpPr>
        <p:spPr>
          <a:xfrm>
            <a:off x="395288" y="333375"/>
            <a:ext cx="8064500" cy="647700"/>
          </a:xfrm>
          <a:ln>
            <a:solidFill>
              <a:schemeClr val="tx2"/>
            </a:solidFill>
          </a:ln>
        </p:spPr>
        <p:txBody>
          <a:bodyPr/>
          <a:lstStyle/>
          <a:p>
            <a:pPr algn="l" eaLnBrk="1" hangingPunct="1">
              <a:defRPr/>
            </a:pPr>
            <a:r>
              <a:rPr lang="fr-FR" altLang="fr-FR" sz="3200" dirty="0" smtClean="0">
                <a:solidFill>
                  <a:schemeClr val="accent4">
                    <a:lumMod val="10000"/>
                  </a:schemeClr>
                </a:solidFill>
                <a:latin typeface="Arial Narrow" panose="020B0606020202030204" pitchFamily="34" charset="0"/>
              </a:rPr>
              <a:t>ARC ou présentation de cas</a:t>
            </a:r>
          </a:p>
        </p:txBody>
      </p:sp>
      <p:sp>
        <p:nvSpPr>
          <p:cNvPr id="16388" name="Rectangle 3"/>
          <p:cNvSpPr>
            <a:spLocks noGrp="1" noChangeArrowheads="1"/>
          </p:cNvSpPr>
          <p:nvPr>
            <p:ph type="body" idx="1"/>
          </p:nvPr>
        </p:nvSpPr>
        <p:spPr/>
        <p:txBody>
          <a:bodyPr/>
          <a:lstStyle/>
          <a:p>
            <a:pPr eaLnBrk="1" hangingPunct="1"/>
            <a:r>
              <a:rPr lang="fr-FR" altLang="fr-FR" sz="2600" u="sng" dirty="0" smtClean="0">
                <a:latin typeface="Arial Narrow" panose="020B0606020202030204" pitchFamily="34" charset="0"/>
              </a:rPr>
              <a:t>Présentation « classique dite de cas »</a:t>
            </a:r>
            <a:r>
              <a:rPr lang="fr-FR" altLang="fr-FR" sz="2600" dirty="0" smtClean="0">
                <a:latin typeface="Arial Narrow" panose="020B0606020202030204" pitchFamily="34" charset="0"/>
              </a:rPr>
              <a:t> : une vache haute productrice, a accouché il y a 60 jours.  Elle n’a toujours pas présenté de chaleurs.  Aucun écoulement vulvaire n’a été observé. Sa progestéronémie est restée constamment sous le seuil de 0,5 </a:t>
            </a:r>
            <a:r>
              <a:rPr lang="fr-FR" altLang="fr-FR" sz="2600" dirty="0" err="1" smtClean="0">
                <a:latin typeface="Arial Narrow" panose="020B0606020202030204" pitchFamily="34" charset="0"/>
              </a:rPr>
              <a:t>ng</a:t>
            </a:r>
            <a:r>
              <a:rPr lang="fr-FR" altLang="fr-FR" sz="2600" dirty="0" smtClean="0">
                <a:latin typeface="Arial Narrow" panose="020B0606020202030204" pitchFamily="34" charset="0"/>
              </a:rPr>
              <a:t>/ml. </a:t>
            </a:r>
          </a:p>
          <a:p>
            <a:pPr lvl="1" eaLnBrk="1" hangingPunct="1">
              <a:buClr>
                <a:srgbClr val="000099"/>
              </a:buClr>
            </a:pPr>
            <a:r>
              <a:rPr lang="fr-FR" altLang="fr-FR" sz="2600" dirty="0" smtClean="0">
                <a:solidFill>
                  <a:srgbClr val="000099"/>
                </a:solidFill>
                <a:latin typeface="Arial Narrow" panose="020B0606020202030204" pitchFamily="34" charset="0"/>
              </a:rPr>
              <a:t>les données pertinentes sont fournies</a:t>
            </a:r>
          </a:p>
          <a:p>
            <a:pPr eaLnBrk="1" hangingPunct="1"/>
            <a:endParaRPr lang="fr-FR" altLang="fr-FR" sz="2600" dirty="0" smtClean="0">
              <a:latin typeface="Arial Narrow" panose="020B0606020202030204" pitchFamily="34" charset="0"/>
            </a:endParaRPr>
          </a:p>
          <a:p>
            <a:pPr eaLnBrk="1" hangingPunct="1"/>
            <a:r>
              <a:rPr lang="fr-FR" altLang="fr-FR" sz="2600" u="sng" dirty="0" smtClean="0">
                <a:latin typeface="Arial Narrow" panose="020B0606020202030204" pitchFamily="34" charset="0"/>
              </a:rPr>
              <a:t>Présentation ARC</a:t>
            </a:r>
            <a:r>
              <a:rPr lang="fr-FR" altLang="fr-FR" sz="2600" dirty="0" smtClean="0">
                <a:latin typeface="Arial Narrow" panose="020B0606020202030204" pitchFamily="34" charset="0"/>
              </a:rPr>
              <a:t>: une vache ne présente pas de chaleurs.       </a:t>
            </a:r>
          </a:p>
          <a:p>
            <a:pPr lvl="1" eaLnBrk="1" hangingPunct="1">
              <a:buClr>
                <a:srgbClr val="000099"/>
              </a:buClr>
            </a:pPr>
            <a:r>
              <a:rPr lang="fr-FR" altLang="fr-FR" sz="2600" dirty="0" smtClean="0">
                <a:solidFill>
                  <a:srgbClr val="000099"/>
                </a:solidFill>
                <a:latin typeface="Arial Narrow" panose="020B0606020202030204" pitchFamily="34" charset="0"/>
              </a:rPr>
              <a:t>l’étudiant doit aller chercher les données</a:t>
            </a:r>
          </a:p>
        </p:txBody>
      </p:sp>
    </p:spTree>
    <p:extLst>
      <p:ext uri="{BB962C8B-B14F-4D97-AF65-F5344CB8AC3E}">
        <p14:creationId xmlns:p14="http://schemas.microsoft.com/office/powerpoint/2010/main" val="25410258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CE701A39-9362-425D-8C48-89D0E039230E}" type="slidenum">
              <a:rPr lang="fr-FR" altLang="fr-FR"/>
              <a:pPr>
                <a:defRPr/>
              </a:pPr>
              <a:t>84</a:t>
            </a:fld>
            <a:endParaRPr lang="fr-FR" altLang="fr-FR"/>
          </a:p>
        </p:txBody>
      </p:sp>
      <p:sp>
        <p:nvSpPr>
          <p:cNvPr id="29700" name="Rectangle 2"/>
          <p:cNvSpPr>
            <a:spLocks noGrp="1" noChangeArrowheads="1"/>
          </p:cNvSpPr>
          <p:nvPr>
            <p:ph type="title"/>
          </p:nvPr>
        </p:nvSpPr>
        <p:spPr>
          <a:xfrm>
            <a:off x="395288" y="333375"/>
            <a:ext cx="7993062" cy="719138"/>
          </a:xfrm>
          <a:ln>
            <a:solidFill>
              <a:schemeClr val="tx2"/>
            </a:solidFill>
          </a:ln>
        </p:spPr>
        <p:txBody>
          <a:bodyPr/>
          <a:lstStyle/>
          <a:p>
            <a:pPr algn="l" eaLnBrk="1" hangingPunct="1">
              <a:defRPr/>
            </a:pPr>
            <a:r>
              <a:rPr lang="fr-FR" altLang="fr-FR" sz="3200" dirty="0" smtClean="0">
                <a:latin typeface="Arial Narrow" panose="020B0606020202030204" pitchFamily="34" charset="0"/>
              </a:rPr>
              <a:t>Contexte de mise en place </a:t>
            </a:r>
          </a:p>
        </p:txBody>
      </p:sp>
      <p:sp>
        <p:nvSpPr>
          <p:cNvPr id="17412" name="Rectangle 3"/>
          <p:cNvSpPr>
            <a:spLocks noGrp="1" noChangeArrowheads="1"/>
          </p:cNvSpPr>
          <p:nvPr>
            <p:ph type="body" idx="1"/>
          </p:nvPr>
        </p:nvSpPr>
        <p:spPr>
          <a:xfrm>
            <a:off x="395536" y="1268760"/>
            <a:ext cx="8424936" cy="4896544"/>
          </a:xfrm>
        </p:spPr>
        <p:txBody>
          <a:bodyPr/>
          <a:lstStyle/>
          <a:p>
            <a:pPr eaLnBrk="1" hangingPunct="1"/>
            <a:r>
              <a:rPr lang="fr-FR" altLang="fr-FR" sz="2400" dirty="0" smtClean="0">
                <a:latin typeface="Arial Narrow" panose="020B0606020202030204" pitchFamily="34" charset="0"/>
              </a:rPr>
              <a:t>Groupe d’une dizaine d’étudiants (5 à 10)</a:t>
            </a:r>
          </a:p>
          <a:p>
            <a:pPr eaLnBrk="1" hangingPunct="1"/>
            <a:r>
              <a:rPr lang="fr-FR" altLang="fr-FR" sz="2400" dirty="0" smtClean="0">
                <a:latin typeface="Arial Narrow" panose="020B0606020202030204" pitchFamily="34" charset="0"/>
              </a:rPr>
              <a:t>Durée de l’exercice : 90 -120 minutes maximum</a:t>
            </a:r>
          </a:p>
          <a:p>
            <a:pPr eaLnBrk="1" hangingPunct="1"/>
            <a:r>
              <a:rPr lang="fr-FR" altLang="fr-FR" sz="2400" dirty="0" smtClean="0">
                <a:latin typeface="Arial Narrow" panose="020B0606020202030204" pitchFamily="34" charset="0"/>
              </a:rPr>
              <a:t>Rédaction préalable par l’encadrant de l’exercice (tuteur d’ARC)  </a:t>
            </a:r>
          </a:p>
          <a:p>
            <a:pPr lvl="1" eaLnBrk="1" hangingPunct="1"/>
            <a:r>
              <a:rPr lang="fr-FR" altLang="fr-FR" sz="2400" dirty="0" smtClean="0">
                <a:latin typeface="Arial Narrow" panose="020B0606020202030204" pitchFamily="34" charset="0"/>
              </a:rPr>
              <a:t>Thème de l’exercice choisi en fonction d’un problème concret susceptible d’être posé par le propriétaire d’un animal.</a:t>
            </a:r>
          </a:p>
          <a:p>
            <a:pPr lvl="2" eaLnBrk="1" hangingPunct="1"/>
            <a:r>
              <a:rPr lang="fr-FR" altLang="fr-FR" u="sng" dirty="0" smtClean="0">
                <a:latin typeface="Arial Narrow" panose="020B0606020202030204" pitchFamily="34" charset="0"/>
              </a:rPr>
              <a:t>Problème suffisamment complexe</a:t>
            </a:r>
            <a:r>
              <a:rPr lang="fr-FR" altLang="fr-FR" dirty="0" smtClean="0">
                <a:latin typeface="Arial Narrow" panose="020B0606020202030204" pitchFamily="34" charset="0"/>
              </a:rPr>
              <a:t> pour permettre la genèse de multiples hypothèses concurrentielles</a:t>
            </a:r>
          </a:p>
          <a:p>
            <a:pPr lvl="2" eaLnBrk="1" hangingPunct="1"/>
            <a:r>
              <a:rPr lang="fr-FR" altLang="fr-FR" dirty="0" smtClean="0">
                <a:latin typeface="Arial Narrow" panose="020B0606020202030204" pitchFamily="34" charset="0"/>
              </a:rPr>
              <a:t>Problème </a:t>
            </a:r>
            <a:r>
              <a:rPr lang="fr-FR" altLang="fr-FR" u="sng" dirty="0" smtClean="0">
                <a:latin typeface="Arial Narrow" panose="020B0606020202030204" pitchFamily="34" charset="0"/>
              </a:rPr>
              <a:t>suffisamment simple et succinct</a:t>
            </a:r>
            <a:r>
              <a:rPr lang="fr-FR" altLang="fr-FR" dirty="0" smtClean="0">
                <a:latin typeface="Arial Narrow" panose="020B0606020202030204" pitchFamily="34" charset="0"/>
              </a:rPr>
              <a:t>  pour être discuté complètement à l’intérieur du temps alloué</a:t>
            </a:r>
          </a:p>
          <a:p>
            <a:pPr lvl="1" eaLnBrk="1" hangingPunct="1"/>
            <a:r>
              <a:rPr lang="fr-FR" altLang="fr-FR" sz="2400" dirty="0" smtClean="0">
                <a:latin typeface="Arial Narrow" panose="020B0606020202030204" pitchFamily="34" charset="0"/>
              </a:rPr>
              <a:t>Rédiger les questions susceptibles d’être normalement posés</a:t>
            </a:r>
          </a:p>
          <a:p>
            <a:pPr lvl="1" eaLnBrk="1" hangingPunct="1"/>
            <a:r>
              <a:rPr lang="fr-FR" altLang="fr-FR" sz="2400" dirty="0" smtClean="0">
                <a:latin typeface="Arial Narrow" panose="020B0606020202030204" pitchFamily="34" charset="0"/>
              </a:rPr>
              <a:t>Rédiger les réponses à ces questions</a:t>
            </a:r>
          </a:p>
        </p:txBody>
      </p:sp>
    </p:spTree>
    <p:extLst>
      <p:ext uri="{BB962C8B-B14F-4D97-AF65-F5344CB8AC3E}">
        <p14:creationId xmlns:p14="http://schemas.microsoft.com/office/powerpoint/2010/main" val="9718203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6D7A5B86-521E-4849-9CFC-1757ADC4412D}" type="slidenum">
              <a:rPr lang="fr-FR" altLang="fr-FR"/>
              <a:pPr>
                <a:defRPr/>
              </a:pPr>
              <a:t>85</a:t>
            </a:fld>
            <a:endParaRPr lang="fr-FR" altLang="fr-FR"/>
          </a:p>
        </p:txBody>
      </p:sp>
      <p:sp>
        <p:nvSpPr>
          <p:cNvPr id="33796" name="Rectangle 8"/>
          <p:cNvSpPr>
            <a:spLocks noGrp="1" noChangeArrowheads="1"/>
          </p:cNvSpPr>
          <p:nvPr>
            <p:ph type="title"/>
          </p:nvPr>
        </p:nvSpPr>
        <p:spPr>
          <a:xfrm>
            <a:off x="395288" y="333375"/>
            <a:ext cx="8497192" cy="790575"/>
          </a:xfrm>
          <a:ln>
            <a:solidFill>
              <a:schemeClr val="tx2"/>
            </a:solidFill>
          </a:ln>
        </p:spPr>
        <p:txBody>
          <a:bodyPr/>
          <a:lstStyle/>
          <a:p>
            <a:pPr algn="l" eaLnBrk="1" hangingPunct="1">
              <a:defRPr/>
            </a:pPr>
            <a:r>
              <a:rPr lang="fr-BE" altLang="fr-FR" sz="3200" dirty="0" smtClean="0">
                <a:latin typeface="Arial Narrow" panose="020B0606020202030204" pitchFamily="34" charset="0"/>
              </a:rPr>
              <a:t>Les risques de dérive « étudiante » d’un exercice d’ARC</a:t>
            </a:r>
            <a:endParaRPr lang="fr-FR" altLang="fr-FR" sz="3200" dirty="0" smtClean="0">
              <a:latin typeface="Arial Narrow" panose="020B0606020202030204" pitchFamily="34" charset="0"/>
            </a:endParaRPr>
          </a:p>
        </p:txBody>
      </p:sp>
      <p:sp>
        <p:nvSpPr>
          <p:cNvPr id="18436" name="Rectangle 9"/>
          <p:cNvSpPr>
            <a:spLocks noGrp="1" noChangeArrowheads="1"/>
          </p:cNvSpPr>
          <p:nvPr>
            <p:ph type="body" idx="1"/>
          </p:nvPr>
        </p:nvSpPr>
        <p:spPr/>
        <p:txBody>
          <a:bodyPr/>
          <a:lstStyle/>
          <a:p>
            <a:pPr eaLnBrk="1" hangingPunct="1"/>
            <a:r>
              <a:rPr lang="fr-BE" altLang="fr-FR" sz="2400" dirty="0" smtClean="0">
                <a:latin typeface="Arial Narrow" panose="020B0606020202030204" pitchFamily="34" charset="0"/>
              </a:rPr>
              <a:t>un étudiant monopolise la parole</a:t>
            </a:r>
          </a:p>
          <a:p>
            <a:pPr eaLnBrk="1" hangingPunct="1"/>
            <a:r>
              <a:rPr lang="fr-BE" altLang="fr-FR" sz="2400" dirty="0" smtClean="0">
                <a:latin typeface="Arial Narrow" panose="020B0606020202030204" pitchFamily="34" charset="0"/>
              </a:rPr>
              <a:t>un étudiant parle beaucoup mais d’autre chose</a:t>
            </a:r>
          </a:p>
          <a:p>
            <a:pPr eaLnBrk="1" hangingPunct="1"/>
            <a:r>
              <a:rPr lang="fr-BE" altLang="fr-FR" sz="2400" dirty="0" smtClean="0">
                <a:latin typeface="Arial Narrow" panose="020B0606020202030204" pitchFamily="34" charset="0"/>
              </a:rPr>
              <a:t>des étudiants dialoguent en aparté</a:t>
            </a:r>
          </a:p>
          <a:p>
            <a:pPr eaLnBrk="1" hangingPunct="1"/>
            <a:r>
              <a:rPr lang="fr-BE" altLang="fr-FR" sz="2400" dirty="0" smtClean="0">
                <a:latin typeface="Arial Narrow" panose="020B0606020202030204" pitchFamily="34" charset="0"/>
              </a:rPr>
              <a:t>des étudiants trop timides,</a:t>
            </a:r>
          </a:p>
          <a:p>
            <a:pPr eaLnBrk="1" hangingPunct="1"/>
            <a:r>
              <a:rPr lang="fr-BE" altLang="fr-FR" sz="2400" dirty="0" smtClean="0">
                <a:latin typeface="Arial Narrow" panose="020B0606020202030204" pitchFamily="34" charset="0"/>
              </a:rPr>
              <a:t>des étudiants distraits</a:t>
            </a:r>
          </a:p>
          <a:p>
            <a:pPr eaLnBrk="1" hangingPunct="1"/>
            <a:r>
              <a:rPr lang="fr-BE" altLang="fr-FR" sz="2400" dirty="0" smtClean="0">
                <a:latin typeface="Arial Narrow" panose="020B0606020202030204" pitchFamily="34" charset="0"/>
              </a:rPr>
              <a:t>des étudiants qui fournissent une  réponse incohérente ou inadaptée</a:t>
            </a:r>
          </a:p>
          <a:p>
            <a:pPr eaLnBrk="1" hangingPunct="1"/>
            <a:r>
              <a:rPr lang="fr-BE" altLang="fr-FR" sz="2400" dirty="0" smtClean="0">
                <a:latin typeface="Arial Narrow" panose="020B0606020202030204" pitchFamily="34" charset="0"/>
              </a:rPr>
              <a:t>des étudiants qui manifestent une attitude de supériorité,</a:t>
            </a:r>
          </a:p>
          <a:p>
            <a:pPr eaLnBrk="1" hangingPunct="1"/>
            <a:r>
              <a:rPr lang="fr-BE" altLang="fr-FR" sz="2400" dirty="0" smtClean="0">
                <a:latin typeface="Arial Narrow" panose="020B0606020202030204" pitchFamily="34" charset="0"/>
              </a:rPr>
              <a:t>des étudiants agressifs</a:t>
            </a:r>
          </a:p>
          <a:p>
            <a:pPr eaLnBrk="1" hangingPunct="1"/>
            <a:r>
              <a:rPr lang="fr-BE" altLang="fr-FR" sz="2400" dirty="0" smtClean="0">
                <a:latin typeface="Arial Narrow" panose="020B0606020202030204" pitchFamily="34" charset="0"/>
              </a:rPr>
              <a:t>des étudiants qui se plaignent</a:t>
            </a:r>
          </a:p>
          <a:p>
            <a:pPr eaLnBrk="1" hangingPunct="1"/>
            <a:r>
              <a:rPr lang="fr-BE" altLang="fr-FR" sz="2400" dirty="0" smtClean="0">
                <a:latin typeface="Arial Narrow" panose="020B0606020202030204" pitchFamily="34" charset="0"/>
              </a:rPr>
              <a:t>des étudiants qui font le clown</a:t>
            </a:r>
            <a:endParaRPr lang="fr-FR" altLang="fr-FR" sz="2400" dirty="0" smtClean="0">
              <a:latin typeface="Arial Narrow" panose="020B0606020202030204" pitchFamily="34" charset="0"/>
            </a:endParaRPr>
          </a:p>
          <a:p>
            <a:pPr eaLnBrk="1" hangingPunct="1"/>
            <a:endParaRPr lang="fr-FR" altLang="fr-FR" sz="2400" dirty="0" smtClean="0">
              <a:latin typeface="Arial Narrow" panose="020B0606020202030204" pitchFamily="34" charset="0"/>
            </a:endParaRPr>
          </a:p>
        </p:txBody>
      </p:sp>
    </p:spTree>
    <p:extLst>
      <p:ext uri="{BB962C8B-B14F-4D97-AF65-F5344CB8AC3E}">
        <p14:creationId xmlns:p14="http://schemas.microsoft.com/office/powerpoint/2010/main" val="20515571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9265C01D-6691-441D-8AC0-B7F1A20AE2CD}" type="slidenum">
              <a:rPr lang="fr-FR" altLang="fr-FR"/>
              <a:pPr>
                <a:defRPr/>
              </a:pPr>
              <a:t>86</a:t>
            </a:fld>
            <a:endParaRPr lang="fr-FR" altLang="fr-FR"/>
          </a:p>
        </p:txBody>
      </p:sp>
      <p:sp>
        <p:nvSpPr>
          <p:cNvPr id="5124" name="Rectangle 2"/>
          <p:cNvSpPr>
            <a:spLocks noGrp="1" noChangeArrowheads="1"/>
          </p:cNvSpPr>
          <p:nvPr>
            <p:ph type="title"/>
          </p:nvPr>
        </p:nvSpPr>
        <p:spPr>
          <a:xfrm>
            <a:off x="539750" y="2492375"/>
            <a:ext cx="8280400" cy="1008633"/>
          </a:xfrm>
          <a:solidFill>
            <a:srgbClr val="C00000"/>
          </a:solidFill>
        </p:spPr>
        <p:txBody>
          <a:bodyPr/>
          <a:lstStyle/>
          <a:p>
            <a:pPr eaLnBrk="1" hangingPunct="1">
              <a:defRPr/>
            </a:pPr>
            <a:r>
              <a:rPr lang="fr-FR" altLang="fr-FR" sz="4000" dirty="0" smtClean="0">
                <a:solidFill>
                  <a:schemeClr val="bg1"/>
                </a:solidFill>
                <a:latin typeface="Arial Narrow" panose="020B0606020202030204" pitchFamily="34" charset="0"/>
              </a:rPr>
              <a:t>Etapes d’un ARC </a:t>
            </a:r>
          </a:p>
        </p:txBody>
      </p:sp>
    </p:spTree>
    <p:extLst>
      <p:ext uri="{BB962C8B-B14F-4D97-AF65-F5344CB8AC3E}">
        <p14:creationId xmlns:p14="http://schemas.microsoft.com/office/powerpoint/2010/main" val="17905353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D6F412CA-99D5-4D44-81FF-B778D5CEEA92}" type="slidenum">
              <a:rPr lang="fr-FR" altLang="fr-FR"/>
              <a:pPr>
                <a:defRPr/>
              </a:pPr>
              <a:t>87</a:t>
            </a:fld>
            <a:endParaRPr lang="fr-FR" altLang="fr-FR"/>
          </a:p>
        </p:txBody>
      </p:sp>
      <p:sp>
        <p:nvSpPr>
          <p:cNvPr id="31748" name="Rectangle 2"/>
          <p:cNvSpPr>
            <a:spLocks noGrp="1" noChangeArrowheads="1"/>
          </p:cNvSpPr>
          <p:nvPr>
            <p:ph type="title"/>
          </p:nvPr>
        </p:nvSpPr>
        <p:spPr>
          <a:xfrm>
            <a:off x="467544" y="332656"/>
            <a:ext cx="8229600" cy="720080"/>
          </a:xfrm>
          <a:ln>
            <a:solidFill>
              <a:schemeClr val="tx2"/>
            </a:solidFill>
          </a:ln>
        </p:spPr>
        <p:txBody>
          <a:bodyPr/>
          <a:lstStyle/>
          <a:p>
            <a:pPr algn="l" eaLnBrk="1" hangingPunct="1">
              <a:defRPr/>
            </a:pPr>
            <a:r>
              <a:rPr lang="fr-FR" altLang="fr-FR" sz="2600" dirty="0" smtClean="0">
                <a:latin typeface="Arial Narrow" panose="020B0606020202030204" pitchFamily="34" charset="0"/>
              </a:rPr>
              <a:t>Etape préliminaire : répartition des rôles</a:t>
            </a:r>
          </a:p>
        </p:txBody>
      </p:sp>
      <p:sp>
        <p:nvSpPr>
          <p:cNvPr id="20484" name="Rectangle 3"/>
          <p:cNvSpPr>
            <a:spLocks noGrp="1" noChangeArrowheads="1"/>
          </p:cNvSpPr>
          <p:nvPr>
            <p:ph type="body" idx="1"/>
          </p:nvPr>
        </p:nvSpPr>
        <p:spPr>
          <a:xfrm>
            <a:off x="395536" y="1340768"/>
            <a:ext cx="8424862" cy="5114925"/>
          </a:xfrm>
        </p:spPr>
        <p:txBody>
          <a:bodyPr/>
          <a:lstStyle/>
          <a:p>
            <a:pPr eaLnBrk="1" hangingPunct="1"/>
            <a:r>
              <a:rPr lang="fr-BE" altLang="fr-FR" sz="1800" u="sng" dirty="0" smtClean="0">
                <a:latin typeface="Arial Narrow" panose="020B0606020202030204" pitchFamily="34" charset="0"/>
              </a:rPr>
              <a:t>Etudiant secrétaire</a:t>
            </a:r>
            <a:r>
              <a:rPr lang="fr-BE" altLang="fr-FR" sz="1800" dirty="0" smtClean="0">
                <a:latin typeface="Arial Narrow" panose="020B0606020202030204" pitchFamily="34" charset="0"/>
              </a:rPr>
              <a:t> (volontaire ou désigné) : il sera chargé de noter au tableau les informations obtenues à chaque étape du questionnement.</a:t>
            </a:r>
            <a:endParaRPr lang="fr-FR" altLang="fr-FR" sz="1800" dirty="0" smtClean="0">
              <a:latin typeface="Arial Narrow" panose="020B0606020202030204" pitchFamily="34" charset="0"/>
            </a:endParaRPr>
          </a:p>
          <a:p>
            <a:pPr eaLnBrk="1" hangingPunct="1"/>
            <a:r>
              <a:rPr lang="fr-BE" altLang="fr-FR" sz="1800" u="sng" dirty="0" smtClean="0">
                <a:latin typeface="Arial Narrow" panose="020B0606020202030204" pitchFamily="34" charset="0"/>
              </a:rPr>
              <a:t>Etudiants </a:t>
            </a:r>
            <a:r>
              <a:rPr lang="fr-BE" altLang="fr-FR" sz="1800" u="sng" dirty="0" err="1" smtClean="0">
                <a:latin typeface="Arial Narrow" panose="020B0606020202030204" pitchFamily="34" charset="0"/>
              </a:rPr>
              <a:t>intervieuwers</a:t>
            </a:r>
            <a:r>
              <a:rPr lang="fr-BE" altLang="fr-FR" sz="1800" dirty="0" smtClean="0">
                <a:latin typeface="Arial Narrow" panose="020B0606020202030204" pitchFamily="34" charset="0"/>
              </a:rPr>
              <a:t> : autres étudiants présents</a:t>
            </a:r>
          </a:p>
          <a:p>
            <a:pPr lvl="1" eaLnBrk="1" hangingPunct="1"/>
            <a:r>
              <a:rPr lang="fr-BE" altLang="fr-FR" sz="1800" dirty="0" smtClean="0">
                <a:latin typeface="Arial Narrow" panose="020B0606020202030204" pitchFamily="34" charset="0"/>
              </a:rPr>
              <a:t>Chacun d’entre eux énoncera ou posera et jusqu’à épuisement des hypothèses, des questions relatives aux diverses étapes l’exercice</a:t>
            </a:r>
          </a:p>
          <a:p>
            <a:pPr lvl="1" eaLnBrk="1" hangingPunct="1"/>
            <a:r>
              <a:rPr lang="fr-BE" altLang="fr-FR" sz="1800" dirty="0" smtClean="0">
                <a:latin typeface="Arial Narrow" panose="020B0606020202030204" pitchFamily="34" charset="0"/>
              </a:rPr>
              <a:t>Chacun d’entre eux devra justifier son processus cognitif </a:t>
            </a:r>
            <a:r>
              <a:rPr lang="fr-BE" altLang="fr-FR" sz="1800" dirty="0" err="1" smtClean="0">
                <a:latin typeface="Arial Narrow" panose="020B0606020202030204" pitchFamily="34" charset="0"/>
              </a:rPr>
              <a:t>cad</a:t>
            </a:r>
            <a:r>
              <a:rPr lang="fr-BE" altLang="fr-FR" sz="1800" dirty="0" smtClean="0">
                <a:latin typeface="Arial Narrow" panose="020B0606020202030204" pitchFamily="34" charset="0"/>
              </a:rPr>
              <a:t> la raison pour laquelle il énonce une hypothèse ou pose une question.</a:t>
            </a:r>
            <a:endParaRPr lang="fr-FR" altLang="fr-FR" sz="1800" dirty="0" smtClean="0">
              <a:latin typeface="Arial Narrow" panose="020B0606020202030204" pitchFamily="34" charset="0"/>
            </a:endParaRPr>
          </a:p>
          <a:p>
            <a:pPr eaLnBrk="1" hangingPunct="1"/>
            <a:r>
              <a:rPr lang="fr-BE" altLang="fr-FR" sz="1800" u="sng" dirty="0" smtClean="0">
                <a:latin typeface="Arial Narrow" panose="020B0606020202030204" pitchFamily="34" charset="0"/>
              </a:rPr>
              <a:t>Animateur : encadrant</a:t>
            </a:r>
            <a:endParaRPr lang="fr-FR" altLang="fr-FR" sz="1800" dirty="0" smtClean="0">
              <a:latin typeface="Arial Narrow" panose="020B0606020202030204" pitchFamily="34" charset="0"/>
            </a:endParaRPr>
          </a:p>
          <a:p>
            <a:pPr lvl="1" eaLnBrk="1" hangingPunct="1"/>
            <a:r>
              <a:rPr lang="fr-BE" altLang="fr-FR" sz="1800" dirty="0" smtClean="0">
                <a:latin typeface="Arial Narrow" panose="020B0606020202030204" pitchFamily="34" charset="0"/>
              </a:rPr>
              <a:t>révèle aux autres étudiants le problème à analyser (ce rôle peut être tenu par un étudiant)</a:t>
            </a:r>
          </a:p>
          <a:p>
            <a:pPr lvl="1" eaLnBrk="1" hangingPunct="1"/>
            <a:r>
              <a:rPr lang="fr-BE" altLang="fr-FR" sz="1800" dirty="0" smtClean="0">
                <a:latin typeface="Arial Narrow" panose="020B0606020202030204" pitchFamily="34" charset="0"/>
              </a:rPr>
              <a:t>répond aux questions relatives à l’anamnèse, aux symptômes, aux examens, aux traitements ….</a:t>
            </a:r>
            <a:endParaRPr lang="fr-FR" altLang="fr-FR" sz="1800" dirty="0" smtClean="0">
              <a:latin typeface="Arial Narrow" panose="020B0606020202030204" pitchFamily="34" charset="0"/>
            </a:endParaRPr>
          </a:p>
          <a:p>
            <a:pPr lvl="1" eaLnBrk="1" hangingPunct="1"/>
            <a:r>
              <a:rPr lang="fr-BE" altLang="fr-FR" sz="1800" dirty="0" smtClean="0">
                <a:latin typeface="Arial Narrow" panose="020B0606020202030204" pitchFamily="34" charset="0"/>
              </a:rPr>
              <a:t>stimule et encourage la participation active des étudiants</a:t>
            </a:r>
          </a:p>
          <a:p>
            <a:pPr lvl="1" eaLnBrk="1" hangingPunct="1"/>
            <a:r>
              <a:rPr lang="fr-BE" altLang="fr-FR" sz="1800" dirty="0" smtClean="0">
                <a:latin typeface="Arial Narrow" panose="020B0606020202030204" pitchFamily="34" charset="0"/>
              </a:rPr>
              <a:t>veille à la bonne marche de l’ARC</a:t>
            </a:r>
          </a:p>
          <a:p>
            <a:pPr lvl="1" eaLnBrk="1" hangingPunct="1"/>
            <a:r>
              <a:rPr lang="fr-BE" altLang="fr-FR" sz="1800" dirty="0" smtClean="0">
                <a:latin typeface="Arial Narrow" panose="020B0606020202030204" pitchFamily="34" charset="0"/>
              </a:rPr>
              <a:t>s’assure de la verbalisation des énoncés et questions</a:t>
            </a:r>
          </a:p>
          <a:p>
            <a:pPr lvl="1" eaLnBrk="1" hangingPunct="1"/>
            <a:r>
              <a:rPr lang="fr-BE" altLang="fr-FR" sz="1800" dirty="0" smtClean="0">
                <a:latin typeface="Arial Narrow" panose="020B0606020202030204" pitchFamily="34" charset="0"/>
              </a:rPr>
              <a:t>assiste éventuellement les étudiants se trouvant dans une impasse.</a:t>
            </a:r>
            <a:endParaRPr lang="fr-FR" altLang="fr-FR" sz="1800" dirty="0" smtClean="0">
              <a:latin typeface="Arial Narrow" panose="020B0606020202030204" pitchFamily="34" charset="0"/>
            </a:endParaRPr>
          </a:p>
        </p:txBody>
      </p:sp>
    </p:spTree>
    <p:extLst>
      <p:ext uri="{BB962C8B-B14F-4D97-AF65-F5344CB8AC3E}">
        <p14:creationId xmlns:p14="http://schemas.microsoft.com/office/powerpoint/2010/main" val="32080732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E74B35F2-1313-463A-8DFE-A545A5AB50BC}" type="slidenum">
              <a:rPr lang="fr-FR" altLang="fr-FR"/>
              <a:pPr>
                <a:defRPr/>
              </a:pPr>
              <a:t>88</a:t>
            </a:fld>
            <a:endParaRPr lang="fr-FR" altLang="fr-FR"/>
          </a:p>
        </p:txBody>
      </p:sp>
      <p:sp>
        <p:nvSpPr>
          <p:cNvPr id="36868" name="Rectangle 2"/>
          <p:cNvSpPr>
            <a:spLocks noGrp="1" noChangeArrowheads="1"/>
          </p:cNvSpPr>
          <p:nvPr>
            <p:ph type="title"/>
          </p:nvPr>
        </p:nvSpPr>
        <p:spPr>
          <a:xfrm>
            <a:off x="457200" y="274638"/>
            <a:ext cx="8229600" cy="634082"/>
          </a:xfrm>
          <a:ln>
            <a:solidFill>
              <a:schemeClr val="tx2"/>
            </a:solidFill>
          </a:ln>
        </p:spPr>
        <p:txBody>
          <a:bodyPr/>
          <a:lstStyle/>
          <a:p>
            <a:pPr algn="l" eaLnBrk="1" hangingPunct="1">
              <a:defRPr/>
            </a:pPr>
            <a:r>
              <a:rPr lang="fr-FR" altLang="fr-FR" sz="2600" dirty="0" smtClean="0">
                <a:latin typeface="Arial Narrow" panose="020B0606020202030204" pitchFamily="34" charset="0"/>
              </a:rPr>
              <a:t>Etapes d’un exercice d’ARC </a:t>
            </a:r>
          </a:p>
        </p:txBody>
      </p:sp>
      <p:sp>
        <p:nvSpPr>
          <p:cNvPr id="21508" name="Rectangle 3"/>
          <p:cNvSpPr>
            <a:spLocks noGrp="1" noChangeArrowheads="1"/>
          </p:cNvSpPr>
          <p:nvPr>
            <p:ph type="body" idx="1"/>
          </p:nvPr>
        </p:nvSpPr>
        <p:spPr>
          <a:xfrm>
            <a:off x="395288" y="1125538"/>
            <a:ext cx="8424862" cy="5183187"/>
          </a:xfrm>
        </p:spPr>
        <p:txBody>
          <a:bodyPr/>
          <a:lstStyle/>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Enoncer le motif de la consultation (étudiant ou encadrant)</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Enoncer des </a:t>
            </a:r>
            <a:r>
              <a:rPr lang="fr-BE" altLang="fr-FR" sz="1800" smtClean="0">
                <a:solidFill>
                  <a:srgbClr val="000099"/>
                </a:solidFill>
                <a:latin typeface="Arial Narrow" panose="020B0606020202030204" pitchFamily="34" charset="0"/>
              </a:rPr>
              <a:t>hypothèses étiologiques dites précoces</a:t>
            </a:r>
            <a:r>
              <a:rPr lang="fr-BE" altLang="fr-FR" sz="1800" smtClean="0">
                <a:latin typeface="Arial Narrow" panose="020B0606020202030204" pitchFamily="34" charset="0"/>
              </a:rPr>
              <a:t>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u="sng" smtClean="0">
                <a:latin typeface="Arial Narrow" panose="020B0606020202030204" pitchFamily="34" charset="0"/>
              </a:rPr>
              <a:t>Poser et justifier</a:t>
            </a:r>
            <a:r>
              <a:rPr lang="fr-BE" altLang="fr-FR" sz="1800" smtClean="0">
                <a:latin typeface="Arial Narrow" panose="020B0606020202030204" pitchFamily="34" charset="0"/>
              </a:rPr>
              <a:t> les questions d’</a:t>
            </a:r>
            <a:r>
              <a:rPr lang="fr-BE" altLang="fr-FR" sz="1800" smtClean="0">
                <a:solidFill>
                  <a:srgbClr val="000099"/>
                </a:solidFill>
                <a:latin typeface="Arial Narrow" panose="020B0606020202030204" pitchFamily="34" charset="0"/>
              </a:rPr>
              <a:t>anamnèse</a:t>
            </a:r>
            <a:r>
              <a:rPr lang="fr-BE" altLang="fr-FR" sz="1800" smtClean="0">
                <a:latin typeface="Arial Narrow" panose="020B0606020202030204" pitchFamily="34" charset="0"/>
              </a:rPr>
              <a:t>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Identification par l’étudiant (encadrant) dépositaire des informations, des données de l’anamnèse non mises à jour au cours de l’étape précédente.</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Résumé succinct des éléments importants de l’anamnèse et rejet en le justifiant de certaines hypothèses précoces émises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u="sng" smtClean="0">
                <a:latin typeface="Arial Narrow" panose="020B0606020202030204" pitchFamily="34" charset="0"/>
              </a:rPr>
              <a:t>Identifier et justifier</a:t>
            </a:r>
            <a:r>
              <a:rPr lang="fr-BE" altLang="fr-FR" sz="1800" smtClean="0">
                <a:latin typeface="Arial Narrow" panose="020B0606020202030204" pitchFamily="34" charset="0"/>
              </a:rPr>
              <a:t> les </a:t>
            </a:r>
            <a:r>
              <a:rPr lang="fr-BE" altLang="fr-FR" sz="1800" smtClean="0">
                <a:solidFill>
                  <a:srgbClr val="000099"/>
                </a:solidFill>
                <a:latin typeface="Arial Narrow" panose="020B0606020202030204" pitchFamily="34" charset="0"/>
              </a:rPr>
              <a:t>examens cliniques</a:t>
            </a:r>
            <a:r>
              <a:rPr lang="fr-BE" altLang="fr-FR" sz="1800" smtClean="0">
                <a:latin typeface="Arial Narrow" panose="020B0606020202030204" pitchFamily="34" charset="0"/>
              </a:rPr>
              <a:t> principaux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Résumé succinct des éléments importants de l’examen clinique et rejet en le justifiant de certaines hypothèses précoces émises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u="sng" smtClean="0">
                <a:latin typeface="Arial Narrow" panose="020B0606020202030204" pitchFamily="34" charset="0"/>
              </a:rPr>
              <a:t>Identifier et justifier</a:t>
            </a:r>
            <a:r>
              <a:rPr lang="fr-BE" altLang="fr-FR" sz="1800" smtClean="0">
                <a:latin typeface="Arial Narrow" panose="020B0606020202030204" pitchFamily="34" charset="0"/>
              </a:rPr>
              <a:t> les </a:t>
            </a:r>
            <a:r>
              <a:rPr lang="fr-BE" altLang="fr-FR" sz="1800" smtClean="0">
                <a:solidFill>
                  <a:srgbClr val="000099"/>
                </a:solidFill>
                <a:latin typeface="Arial Narrow" panose="020B0606020202030204" pitchFamily="34" charset="0"/>
              </a:rPr>
              <a:t>examens cliniques complémentaires</a:t>
            </a:r>
            <a:r>
              <a:rPr lang="fr-BE" altLang="fr-FR" sz="1800" smtClean="0">
                <a:latin typeface="Arial Narrow" panose="020B0606020202030204" pitchFamily="34" charset="0"/>
              </a:rPr>
              <a:t> (étudiants)</a:t>
            </a: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Résumé succinct des éléments importants de l’examen clinique et rejet en le justifiant de certaines hypothèses précoces émises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Enoncer l’hypothèse diagnostique la plus probable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Identifier et justifier les </a:t>
            </a:r>
            <a:r>
              <a:rPr lang="fr-BE" altLang="fr-FR" sz="1800" smtClean="0">
                <a:solidFill>
                  <a:srgbClr val="000099"/>
                </a:solidFill>
                <a:latin typeface="Arial Narrow" panose="020B0606020202030204" pitchFamily="34" charset="0"/>
              </a:rPr>
              <a:t>thérapeutiques préventives et curatives</a:t>
            </a:r>
            <a:r>
              <a:rPr lang="fr-BE" altLang="fr-FR" sz="1800" smtClean="0">
                <a:latin typeface="Arial Narrow" panose="020B0606020202030204" pitchFamily="34" charset="0"/>
              </a:rPr>
              <a:t>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Synthèse de l’approche du problème et du traitement (étudiants)</a:t>
            </a:r>
            <a:endParaRPr lang="fr-FR" altLang="fr-FR" sz="1800" smtClean="0">
              <a:latin typeface="Arial Narrow" panose="020B0606020202030204" pitchFamily="34" charset="0"/>
            </a:endParaRPr>
          </a:p>
          <a:p>
            <a:pPr marL="457200" indent="-457200" eaLnBrk="1" hangingPunct="1">
              <a:lnSpc>
                <a:spcPct val="90000"/>
              </a:lnSpc>
              <a:buFont typeface="Arial Narrow" pitchFamily="34" charset="0"/>
              <a:buAutoNum type="arabicPeriod"/>
            </a:pPr>
            <a:r>
              <a:rPr lang="fr-BE" altLang="fr-FR" sz="1800" smtClean="0">
                <a:latin typeface="Arial Narrow" panose="020B0606020202030204" pitchFamily="34" charset="0"/>
              </a:rPr>
              <a:t>Bilan du groupe (animateur et étudiants)</a:t>
            </a:r>
            <a:endParaRPr lang="fr-FR" altLang="fr-FR" sz="1800" smtClean="0">
              <a:latin typeface="Arial Narrow" panose="020B0606020202030204" pitchFamily="34" charset="0"/>
            </a:endParaRPr>
          </a:p>
          <a:p>
            <a:pPr marL="457200" indent="-457200" eaLnBrk="1" hangingPunct="1">
              <a:lnSpc>
                <a:spcPct val="90000"/>
              </a:lnSpc>
            </a:pPr>
            <a:endParaRPr lang="fr-FR" altLang="fr-FR" sz="1800" smtClean="0">
              <a:latin typeface="Arial Narrow" panose="020B0606020202030204" pitchFamily="34" charset="0"/>
            </a:endParaRPr>
          </a:p>
        </p:txBody>
      </p:sp>
    </p:spTree>
    <p:extLst>
      <p:ext uri="{BB962C8B-B14F-4D97-AF65-F5344CB8AC3E}">
        <p14:creationId xmlns:p14="http://schemas.microsoft.com/office/powerpoint/2010/main" val="8047681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pPr>
              <a:defRPr/>
            </a:pPr>
            <a:fld id="{43B4A11A-7C94-476D-9565-474862440333}" type="slidenum">
              <a:rPr lang="fr-FR" altLang="fr-FR"/>
              <a:pPr>
                <a:defRPr/>
              </a:pPr>
              <a:t>89</a:t>
            </a:fld>
            <a:endParaRPr lang="fr-FR" altLang="fr-FR"/>
          </a:p>
        </p:txBody>
      </p:sp>
      <p:sp>
        <p:nvSpPr>
          <p:cNvPr id="37892" name="Rectangle 2"/>
          <p:cNvSpPr>
            <a:spLocks noGrp="1" noChangeArrowheads="1"/>
          </p:cNvSpPr>
          <p:nvPr>
            <p:ph type="title"/>
          </p:nvPr>
        </p:nvSpPr>
        <p:spPr>
          <a:xfrm>
            <a:off x="395288" y="333375"/>
            <a:ext cx="8065144" cy="791369"/>
          </a:xfrm>
          <a:ln>
            <a:solidFill>
              <a:schemeClr val="tx2"/>
            </a:solidFill>
          </a:ln>
        </p:spPr>
        <p:txBody>
          <a:bodyPr/>
          <a:lstStyle/>
          <a:p>
            <a:pPr eaLnBrk="1" hangingPunct="1">
              <a:defRPr/>
            </a:pPr>
            <a:r>
              <a:rPr lang="fr-FR" altLang="fr-FR" sz="3200" dirty="0" smtClean="0">
                <a:solidFill>
                  <a:srgbClr val="CC0000"/>
                </a:solidFill>
                <a:latin typeface="Arial Narrow" panose="020B0606020202030204" pitchFamily="34" charset="0"/>
              </a:rPr>
              <a:t>Etape 1 : </a:t>
            </a:r>
            <a:r>
              <a:rPr lang="fr-BE" altLang="fr-FR" sz="3200" dirty="0" smtClean="0">
                <a:solidFill>
                  <a:srgbClr val="CC0000"/>
                </a:solidFill>
                <a:latin typeface="Arial Narrow" panose="020B0606020202030204" pitchFamily="34" charset="0"/>
              </a:rPr>
              <a:t>Enoncer le motif de la consultation </a:t>
            </a:r>
            <a:endParaRPr lang="fr-FR" altLang="fr-FR" sz="3200" dirty="0" smtClean="0">
              <a:solidFill>
                <a:srgbClr val="CC0000"/>
              </a:solidFill>
              <a:latin typeface="Arial Narrow" panose="020B0606020202030204" pitchFamily="34" charset="0"/>
            </a:endParaRPr>
          </a:p>
        </p:txBody>
      </p:sp>
      <p:sp>
        <p:nvSpPr>
          <p:cNvPr id="22532" name="Rectangle 3"/>
          <p:cNvSpPr>
            <a:spLocks noGrp="1" noChangeArrowheads="1"/>
          </p:cNvSpPr>
          <p:nvPr>
            <p:ph type="body" idx="1"/>
          </p:nvPr>
        </p:nvSpPr>
        <p:spPr>
          <a:xfrm>
            <a:off x="1476375" y="2133601"/>
            <a:ext cx="5688013" cy="1223392"/>
          </a:xfrm>
          <a:ln>
            <a:solidFill>
              <a:schemeClr val="tx2"/>
            </a:solidFill>
          </a:ln>
        </p:spPr>
        <p:txBody>
          <a:bodyPr/>
          <a:lstStyle/>
          <a:p>
            <a:pPr indent="19050" eaLnBrk="1" hangingPunct="1">
              <a:buFont typeface="Arial Narrow" pitchFamily="34" charset="0"/>
              <a:buNone/>
            </a:pPr>
            <a:r>
              <a:rPr lang="fr-BE" altLang="fr-FR" sz="3500" dirty="0" smtClean="0">
                <a:latin typeface="Arial Narrow" panose="020B0606020202030204" pitchFamily="34" charset="0"/>
              </a:rPr>
              <a:t>Docteur, une femelle de mon troupeau ne chauffe pas </a:t>
            </a:r>
            <a:endParaRPr lang="fr-FR" altLang="fr-FR" sz="3500" dirty="0" smtClean="0">
              <a:latin typeface="Arial Narrow" panose="020B0606020202030204" pitchFamily="34" charset="0"/>
            </a:endParaRPr>
          </a:p>
        </p:txBody>
      </p:sp>
    </p:spTree>
    <p:extLst>
      <p:ext uri="{BB962C8B-B14F-4D97-AF65-F5344CB8AC3E}">
        <p14:creationId xmlns:p14="http://schemas.microsoft.com/office/powerpoint/2010/main" val="237547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txBox="1">
            <a:spLocks/>
          </p:cNvSpPr>
          <p:nvPr/>
        </p:nvSpPr>
        <p:spPr bwMode="auto">
          <a:xfrm>
            <a:off x="323850" y="333375"/>
            <a:ext cx="2663825" cy="863600"/>
          </a:xfrm>
          <a:prstGeom prst="rect">
            <a:avLst/>
          </a:prstGeom>
          <a:solidFill>
            <a:srgbClr val="000066"/>
          </a:solidFill>
          <a:ln w="9525">
            <a:solidFill>
              <a:schemeClr val="tx1"/>
            </a:solidFill>
            <a:miter lim="800000"/>
            <a:headEnd/>
            <a:tailEnd/>
          </a:ln>
        </p:spPr>
        <p:txBody>
          <a:bodyPr anchor="ctr"/>
          <a:lstStyle/>
          <a:p>
            <a:r>
              <a:rPr lang="fr-BE" sz="3600">
                <a:solidFill>
                  <a:schemeClr val="bg1"/>
                </a:solidFill>
                <a:latin typeface="Arial Narrow" pitchFamily="34" charset="0"/>
              </a:rPr>
              <a:t>Qui suis-je ?   </a:t>
            </a:r>
            <a:endParaRPr lang="en-US" sz="3600">
              <a:solidFill>
                <a:schemeClr val="bg1"/>
              </a:solidFill>
              <a:latin typeface="Arial Narrow" pitchFamily="34" charset="0"/>
            </a:endParaRPr>
          </a:p>
        </p:txBody>
      </p:sp>
      <p:pic>
        <p:nvPicPr>
          <p:cNvPr id="15364" name="Picture 4"/>
          <p:cNvPicPr>
            <a:picLocks noChangeAspect="1" noChangeArrowheads="1"/>
          </p:cNvPicPr>
          <p:nvPr/>
        </p:nvPicPr>
        <p:blipFill>
          <a:blip r:embed="rId2" cstate="print"/>
          <a:srcRect/>
          <a:stretch>
            <a:fillRect/>
          </a:stretch>
        </p:blipFill>
        <p:spPr bwMode="auto">
          <a:xfrm>
            <a:off x="395288" y="1484313"/>
            <a:ext cx="2317750" cy="2519362"/>
          </a:xfrm>
          <a:prstGeom prst="rect">
            <a:avLst/>
          </a:prstGeom>
          <a:noFill/>
          <a:ln w="9525">
            <a:solidFill>
              <a:srgbClr val="000099"/>
            </a:solid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5651500" y="1484313"/>
            <a:ext cx="2881313" cy="2536825"/>
          </a:xfrm>
          <a:prstGeom prst="rect">
            <a:avLst/>
          </a:prstGeom>
          <a:noFill/>
          <a:ln w="9525">
            <a:solidFill>
              <a:srgbClr val="000099"/>
            </a:solidFill>
            <a:miter lim="800000"/>
            <a:headEnd/>
            <a:tailEnd/>
          </a:ln>
        </p:spPr>
      </p:pic>
      <p:sp>
        <p:nvSpPr>
          <p:cNvPr id="15366" name="Text Box 6"/>
          <p:cNvSpPr txBox="1">
            <a:spLocks noChangeArrowheads="1"/>
          </p:cNvSpPr>
          <p:nvPr/>
        </p:nvSpPr>
        <p:spPr bwMode="auto">
          <a:xfrm>
            <a:off x="395288" y="4195763"/>
            <a:ext cx="2127250" cy="711200"/>
          </a:xfrm>
          <a:prstGeom prst="rect">
            <a:avLst/>
          </a:prstGeom>
          <a:noFill/>
          <a:ln w="9525">
            <a:solidFill>
              <a:schemeClr val="tx1"/>
            </a:solidFill>
            <a:miter lim="800000"/>
            <a:headEnd/>
            <a:tailEnd/>
          </a:ln>
        </p:spPr>
        <p:txBody>
          <a:bodyPr wrap="none">
            <a:spAutoFit/>
          </a:bodyPr>
          <a:lstStyle/>
          <a:p>
            <a:r>
              <a:rPr lang="fr-BE" sz="2000">
                <a:latin typeface="Arial Narrow" pitchFamily="34" charset="0"/>
              </a:rPr>
              <a:t>1975 : étudiant en </a:t>
            </a:r>
          </a:p>
          <a:p>
            <a:r>
              <a:rPr lang="fr-BE" sz="2000">
                <a:latin typeface="Arial Narrow" pitchFamily="34" charset="0"/>
              </a:rPr>
              <a:t>médecine vétérinaire</a:t>
            </a:r>
            <a:endParaRPr lang="fr-FR" sz="2000">
              <a:latin typeface="Arial Narrow" pitchFamily="34" charset="0"/>
            </a:endParaRPr>
          </a:p>
        </p:txBody>
      </p:sp>
      <p:sp>
        <p:nvSpPr>
          <p:cNvPr id="15367" name="Text Box 7"/>
          <p:cNvSpPr txBox="1">
            <a:spLocks noChangeArrowheads="1"/>
          </p:cNvSpPr>
          <p:nvPr/>
        </p:nvSpPr>
        <p:spPr bwMode="auto">
          <a:xfrm>
            <a:off x="5940425" y="4221163"/>
            <a:ext cx="2368550" cy="711200"/>
          </a:xfrm>
          <a:prstGeom prst="rect">
            <a:avLst/>
          </a:prstGeom>
          <a:noFill/>
          <a:ln w="9525">
            <a:solidFill>
              <a:schemeClr val="tx1"/>
            </a:solidFill>
            <a:miter lim="800000"/>
            <a:headEnd/>
            <a:tailEnd/>
          </a:ln>
        </p:spPr>
        <p:txBody>
          <a:bodyPr wrap="none">
            <a:spAutoFit/>
          </a:bodyPr>
          <a:lstStyle/>
          <a:p>
            <a:r>
              <a:rPr lang="fr-BE" sz="2000">
                <a:latin typeface="Arial Narrow" pitchFamily="34" charset="0"/>
              </a:rPr>
              <a:t>2012 : étudiant du</a:t>
            </a:r>
          </a:p>
          <a:p>
            <a:r>
              <a:rPr lang="fr-BE" sz="2000">
                <a:latin typeface="Arial Narrow" pitchFamily="34" charset="0"/>
              </a:rPr>
              <a:t>master complémentaire</a:t>
            </a:r>
            <a:endParaRPr lang="fr-FR" sz="2000">
              <a:latin typeface="Arial Narrow" pitchFamily="34" charset="0"/>
            </a:endParaRPr>
          </a:p>
        </p:txBody>
      </p:sp>
      <p:sp>
        <p:nvSpPr>
          <p:cNvPr id="15369" name="Line 9"/>
          <p:cNvSpPr>
            <a:spLocks noChangeShapeType="1"/>
          </p:cNvSpPr>
          <p:nvPr/>
        </p:nvSpPr>
        <p:spPr bwMode="auto">
          <a:xfrm>
            <a:off x="2843213" y="2636838"/>
            <a:ext cx="2808287" cy="0"/>
          </a:xfrm>
          <a:prstGeom prst="line">
            <a:avLst/>
          </a:prstGeom>
          <a:noFill/>
          <a:ln w="12700">
            <a:solidFill>
              <a:srgbClr val="000099"/>
            </a:solidFill>
            <a:round/>
            <a:headEnd/>
            <a:tailEnd type="triangle" w="med" len="med"/>
          </a:ln>
        </p:spPr>
        <p:txBody>
          <a:bodyPr/>
          <a:lstStyle/>
          <a:p>
            <a:endParaRPr lang="fr-FR"/>
          </a:p>
        </p:txBody>
      </p:sp>
      <p:sp>
        <p:nvSpPr>
          <p:cNvPr id="15370" name="Line 10"/>
          <p:cNvSpPr>
            <a:spLocks noChangeShapeType="1"/>
          </p:cNvSpPr>
          <p:nvPr/>
        </p:nvSpPr>
        <p:spPr bwMode="auto">
          <a:xfrm>
            <a:off x="4140200" y="2636838"/>
            <a:ext cx="0" cy="2808287"/>
          </a:xfrm>
          <a:prstGeom prst="line">
            <a:avLst/>
          </a:prstGeom>
          <a:noFill/>
          <a:ln w="9525">
            <a:solidFill>
              <a:srgbClr val="000099"/>
            </a:solidFill>
            <a:round/>
            <a:headEnd/>
            <a:tailEnd type="triangle" w="med" len="med"/>
          </a:ln>
        </p:spPr>
        <p:txBody>
          <a:bodyPr/>
          <a:lstStyle/>
          <a:p>
            <a:endParaRPr lang="fr-FR"/>
          </a:p>
        </p:txBody>
      </p:sp>
      <p:sp>
        <p:nvSpPr>
          <p:cNvPr id="15371" name="Text Box 11"/>
          <p:cNvSpPr txBox="1">
            <a:spLocks noChangeArrowheads="1"/>
          </p:cNvSpPr>
          <p:nvPr/>
        </p:nvSpPr>
        <p:spPr bwMode="auto">
          <a:xfrm>
            <a:off x="2700338" y="5445125"/>
            <a:ext cx="3413125" cy="831850"/>
          </a:xfrm>
          <a:prstGeom prst="rect">
            <a:avLst/>
          </a:prstGeom>
          <a:noFill/>
          <a:ln w="9525">
            <a:solidFill>
              <a:schemeClr val="tx1"/>
            </a:solidFill>
            <a:miter lim="800000"/>
            <a:headEnd/>
            <a:tailEnd/>
          </a:ln>
        </p:spPr>
        <p:txBody>
          <a:bodyPr wrap="none">
            <a:spAutoFit/>
          </a:bodyPr>
          <a:lstStyle/>
          <a:p>
            <a:r>
              <a:rPr lang="fr-BE" sz="2400">
                <a:latin typeface="Arial Narrow" pitchFamily="34" charset="0"/>
              </a:rPr>
              <a:t>Une constante :</a:t>
            </a:r>
          </a:p>
          <a:p>
            <a:r>
              <a:rPr lang="fr-BE" sz="2400">
                <a:latin typeface="Arial Narrow" pitchFamily="34" charset="0"/>
              </a:rPr>
              <a:t>Apprendre et faire apprendre</a:t>
            </a:r>
            <a:endParaRPr lang="fr-FR" sz="24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P spid="15367" grpId="0" animBg="1"/>
      <p:bldP spid="15369" grpId="0" animBg="1"/>
      <p:bldP spid="15370" grpId="0" animBg="1"/>
      <p:bldP spid="1537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BF0BEA68-AE69-4A17-91E2-547576A3AAE2}" type="slidenum">
              <a:rPr lang="fr-FR" altLang="fr-FR"/>
              <a:pPr>
                <a:defRPr/>
              </a:pPr>
              <a:t>90</a:t>
            </a:fld>
            <a:endParaRPr lang="fr-FR" altLang="fr-FR"/>
          </a:p>
        </p:txBody>
      </p:sp>
      <p:sp>
        <p:nvSpPr>
          <p:cNvPr id="38916" name="Rectangle 2"/>
          <p:cNvSpPr>
            <a:spLocks noGrp="1" noChangeArrowheads="1"/>
          </p:cNvSpPr>
          <p:nvPr>
            <p:ph type="title"/>
          </p:nvPr>
        </p:nvSpPr>
        <p:spPr>
          <a:xfrm>
            <a:off x="395288" y="333375"/>
            <a:ext cx="8640762" cy="863600"/>
          </a:xfrm>
          <a:ln>
            <a:solidFill>
              <a:schemeClr val="tx2"/>
            </a:solidFill>
          </a:ln>
        </p:spPr>
        <p:txBody>
          <a:bodyPr/>
          <a:lstStyle/>
          <a:p>
            <a:pPr eaLnBrk="1" hangingPunct="1">
              <a:defRPr/>
            </a:pPr>
            <a:r>
              <a:rPr lang="fr-FR" altLang="fr-FR" sz="2800" dirty="0" smtClean="0">
                <a:solidFill>
                  <a:srgbClr val="CC0000"/>
                </a:solidFill>
                <a:latin typeface="Arial Narrow" panose="020B0606020202030204" pitchFamily="34" charset="0"/>
              </a:rPr>
              <a:t>Etape 2 : </a:t>
            </a:r>
            <a:r>
              <a:rPr lang="fr-BE" altLang="fr-FR" sz="2800" dirty="0" smtClean="0">
                <a:solidFill>
                  <a:srgbClr val="CC0000"/>
                </a:solidFill>
                <a:latin typeface="Arial Narrow" panose="020B0606020202030204" pitchFamily="34" charset="0"/>
              </a:rPr>
              <a:t>Enoncer des hypothèses étiologiques dites précoces </a:t>
            </a:r>
            <a:endParaRPr lang="fr-FR" altLang="fr-FR" sz="2800" dirty="0" smtClean="0">
              <a:solidFill>
                <a:srgbClr val="CC0000"/>
              </a:solidFill>
              <a:latin typeface="Arial Narrow" panose="020B0606020202030204" pitchFamily="34" charset="0"/>
            </a:endParaRPr>
          </a:p>
        </p:txBody>
      </p:sp>
      <p:sp>
        <p:nvSpPr>
          <p:cNvPr id="23556" name="Rectangle 3"/>
          <p:cNvSpPr>
            <a:spLocks noGrp="1" noChangeArrowheads="1"/>
          </p:cNvSpPr>
          <p:nvPr>
            <p:ph type="body" idx="1"/>
          </p:nvPr>
        </p:nvSpPr>
        <p:spPr/>
        <p:txBody>
          <a:bodyPr/>
          <a:lstStyle/>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de détection</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de gestation</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ménopausique</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physiologique prépubertaire</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physiologique du postpartum</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fonctionnel prepubertaire</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fonctionnel du postpartum</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pathologique pubertaire</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pathologique du postpartum </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pathologique fonctionnel </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pathologique kystique</a:t>
            </a:r>
          </a:p>
          <a:p>
            <a:pPr marL="381000" indent="-381000" eaLnBrk="1" hangingPunct="1">
              <a:buFont typeface="Arial Narrow" pitchFamily="34" charset="0"/>
              <a:buAutoNum type="arabicPeriod"/>
            </a:pPr>
            <a:r>
              <a:rPr lang="fr-FR" altLang="fr-FR" sz="2000" smtClean="0">
                <a:latin typeface="Arial Narrow" panose="020B0606020202030204" pitchFamily="34" charset="0"/>
              </a:rPr>
              <a:t>anoestrus pathologique « infectieux »</a:t>
            </a:r>
          </a:p>
        </p:txBody>
      </p:sp>
    </p:spTree>
    <p:extLst>
      <p:ext uri="{BB962C8B-B14F-4D97-AF65-F5344CB8AC3E}">
        <p14:creationId xmlns:p14="http://schemas.microsoft.com/office/powerpoint/2010/main" val="20092384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0FDF3473-C4E5-4660-B524-F8EF39FBC7F2}" type="slidenum">
              <a:rPr lang="fr-FR" altLang="fr-FR"/>
              <a:pPr>
                <a:defRPr/>
              </a:pPr>
              <a:t>91</a:t>
            </a:fld>
            <a:endParaRPr lang="fr-FR" altLang="fr-FR"/>
          </a:p>
        </p:txBody>
      </p:sp>
      <p:sp>
        <p:nvSpPr>
          <p:cNvPr id="39940" name="Rectangle 2"/>
          <p:cNvSpPr>
            <a:spLocks noGrp="1" noChangeArrowheads="1"/>
          </p:cNvSpPr>
          <p:nvPr>
            <p:ph type="title"/>
          </p:nvPr>
        </p:nvSpPr>
        <p:spPr>
          <a:xfrm>
            <a:off x="395288" y="188913"/>
            <a:ext cx="8137525" cy="863600"/>
          </a:xfrm>
          <a:ln>
            <a:solidFill>
              <a:schemeClr val="tx2"/>
            </a:solidFill>
          </a:ln>
        </p:spPr>
        <p:txBody>
          <a:bodyPr/>
          <a:lstStyle/>
          <a:p>
            <a:pPr algn="l" eaLnBrk="1" hangingPunct="1">
              <a:defRPr/>
            </a:pPr>
            <a:r>
              <a:rPr lang="fr-FR" altLang="fr-FR" sz="2600" dirty="0" smtClean="0">
                <a:solidFill>
                  <a:srgbClr val="CC0000"/>
                </a:solidFill>
                <a:latin typeface="Arial Narrow" panose="020B0606020202030204" pitchFamily="34" charset="0"/>
              </a:rPr>
              <a:t>Etape 3 : </a:t>
            </a:r>
            <a:r>
              <a:rPr lang="fr-BE" altLang="fr-FR" sz="2200" u="sng" dirty="0" smtClean="0">
                <a:solidFill>
                  <a:srgbClr val="CC0000"/>
                </a:solidFill>
                <a:latin typeface="Arial Narrow" panose="020B0606020202030204" pitchFamily="34" charset="0"/>
              </a:rPr>
              <a:t>Poser et justifier</a:t>
            </a:r>
            <a:r>
              <a:rPr lang="fr-BE" altLang="fr-FR" sz="2200" dirty="0" smtClean="0">
                <a:solidFill>
                  <a:srgbClr val="CC0000"/>
                </a:solidFill>
                <a:latin typeface="Arial Narrow" panose="020B0606020202030204" pitchFamily="34" charset="0"/>
              </a:rPr>
              <a:t> les questions d’anamnèse</a:t>
            </a:r>
            <a:br>
              <a:rPr lang="fr-BE" altLang="fr-FR" sz="2200" dirty="0" smtClean="0">
                <a:solidFill>
                  <a:srgbClr val="CC0000"/>
                </a:solidFill>
                <a:latin typeface="Arial Narrow" panose="020B0606020202030204" pitchFamily="34" charset="0"/>
              </a:rPr>
            </a:br>
            <a:r>
              <a:rPr lang="fr-BE" altLang="fr-FR" sz="2200" dirty="0" smtClean="0">
                <a:solidFill>
                  <a:srgbClr val="CC0000"/>
                </a:solidFill>
                <a:latin typeface="Arial Narrow" panose="020B0606020202030204" pitchFamily="34" charset="0"/>
              </a:rPr>
              <a:t>(question potentielle, justification de la question, réponse) </a:t>
            </a:r>
            <a:endParaRPr lang="fr-FR" altLang="fr-FR" sz="2200" dirty="0" smtClean="0">
              <a:solidFill>
                <a:srgbClr val="CC0000"/>
              </a:solidFill>
              <a:latin typeface="Arial Narrow" panose="020B0606020202030204" pitchFamily="34" charset="0"/>
            </a:endParaRPr>
          </a:p>
        </p:txBody>
      </p:sp>
      <p:sp>
        <p:nvSpPr>
          <p:cNvPr id="24580" name="Rectangle 3"/>
          <p:cNvSpPr>
            <a:spLocks noGrp="1" noChangeArrowheads="1"/>
          </p:cNvSpPr>
          <p:nvPr>
            <p:ph type="body" idx="1"/>
          </p:nvPr>
        </p:nvSpPr>
        <p:spPr>
          <a:xfrm>
            <a:off x="457200" y="1340768"/>
            <a:ext cx="8229600" cy="5112568"/>
          </a:xfrm>
          <a:ln>
            <a:noFill/>
          </a:ln>
        </p:spPr>
        <p:txBody>
          <a:bodyPr/>
          <a:lstStyle/>
          <a:p>
            <a:pPr eaLnBrk="1" hangingPunct="1">
              <a:lnSpc>
                <a:spcPct val="80000"/>
              </a:lnSpc>
              <a:buFont typeface="Arial Narrow" pitchFamily="34" charset="0"/>
              <a:buAutoNum type="arabicPeriod"/>
            </a:pPr>
            <a:r>
              <a:rPr lang="fr-BE" altLang="fr-FR" sz="1400" smtClean="0">
                <a:latin typeface="Arial Narrow" panose="020B0606020202030204" pitchFamily="34" charset="0"/>
              </a:rPr>
              <a:t>âge de l’animal ? (distinction antre anoestrus pubertaire et du postpartum) : </a:t>
            </a:r>
            <a:r>
              <a:rPr lang="fr-BE" altLang="fr-FR" sz="1400" smtClean="0">
                <a:solidFill>
                  <a:srgbClr val="000099"/>
                </a:solidFill>
                <a:latin typeface="Arial Narrow" panose="020B0606020202030204" pitchFamily="34" charset="0"/>
              </a:rPr>
              <a:t>4 ans</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race de l’animal ? (races plus précoces que d’autres en ce qui concerne la puberté) </a:t>
            </a:r>
            <a:r>
              <a:rPr lang="fr-BE" altLang="fr-FR" sz="1400" smtClean="0">
                <a:solidFill>
                  <a:srgbClr val="000099"/>
                </a:solidFill>
                <a:latin typeface="Arial Narrow" panose="020B0606020202030204" pitchFamily="34" charset="0"/>
              </a:rPr>
              <a:t>Pie Noire Holstein</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caractère lactant ou allaitant de l’animal ? (impact négatif de l’allaitement sur l’apparition de chaleurs après le vêlage) : </a:t>
            </a:r>
            <a:r>
              <a:rPr lang="fr-BE" altLang="fr-FR" sz="1400" smtClean="0">
                <a:solidFill>
                  <a:srgbClr val="000099"/>
                </a:solidFill>
                <a:latin typeface="Arial Narrow" panose="020B0606020202030204" pitchFamily="34" charset="0"/>
              </a:rPr>
              <a:t>lactant</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nombre de vêlages déjà observé ? (primipares plus sensibles que les multipares ; anoestrus pubertaire vs anoestrus du PP) : </a:t>
            </a:r>
            <a:r>
              <a:rPr lang="fr-BE" altLang="fr-FR" sz="1400" smtClean="0">
                <a:solidFill>
                  <a:srgbClr val="000099"/>
                </a:solidFill>
                <a:latin typeface="Arial Narrow" panose="020B0606020202030204" pitchFamily="34" charset="0"/>
              </a:rPr>
              <a:t>2</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date du dernier vêlage ? (distinction entre anoestrus physiologique, fonctionnel et pathologique) </a:t>
            </a:r>
            <a:r>
              <a:rPr lang="fr-BE" altLang="fr-FR" sz="1400" smtClean="0">
                <a:solidFill>
                  <a:srgbClr val="000099"/>
                </a:solidFill>
                <a:latin typeface="Arial Narrow" panose="020B0606020202030204" pitchFamily="34" charset="0"/>
              </a:rPr>
              <a:t>il y a 70 jours</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type du dernier vêlage ? (impact possible de la dystocie sur l’apparition de métrites) </a:t>
            </a:r>
            <a:r>
              <a:rPr lang="fr-BE" altLang="fr-FR" sz="1400" smtClean="0">
                <a:solidFill>
                  <a:srgbClr val="000099"/>
                </a:solidFill>
                <a:latin typeface="Arial Narrow" panose="020B0606020202030204" pitchFamily="34" charset="0"/>
              </a:rPr>
              <a:t>SI</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rétention placentaire lors du dernier vêlage ? (facteur favorisant d’endométrites) </a:t>
            </a:r>
            <a:r>
              <a:rPr lang="fr-BE" altLang="fr-FR" sz="1400" smtClean="0">
                <a:solidFill>
                  <a:srgbClr val="000099"/>
                </a:solidFill>
                <a:latin typeface="Arial Narrow" panose="020B0606020202030204" pitchFamily="34" charset="0"/>
              </a:rPr>
              <a:t>non</a:t>
            </a:r>
            <a:r>
              <a:rPr lang="fr-BE" altLang="fr-FR" sz="1400" smtClean="0">
                <a:latin typeface="Arial Narrow" panose="020B0606020202030204" pitchFamily="34" charset="0"/>
              </a:rPr>
              <a:t> </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écoulements anormaux depuis le dernier vêlage ? (signes possibles d’endométrites) : </a:t>
            </a:r>
            <a:r>
              <a:rPr lang="fr-BE" altLang="fr-FR" sz="1400" smtClean="0">
                <a:solidFill>
                  <a:srgbClr val="000099"/>
                </a:solidFill>
                <a:latin typeface="Arial Narrow" panose="020B0606020202030204" pitchFamily="34" charset="0"/>
              </a:rPr>
              <a:t>non</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type de stabulation de l’animal ? (difficulté de détection des chaleurs) : </a:t>
            </a:r>
            <a:r>
              <a:rPr lang="fr-BE" altLang="fr-FR" sz="1400" smtClean="0">
                <a:solidFill>
                  <a:srgbClr val="000099"/>
                </a:solidFill>
                <a:latin typeface="Arial Narrow" panose="020B0606020202030204" pitchFamily="34" charset="0"/>
              </a:rPr>
              <a:t>entravée en hiver</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contact physique possible avec un taureau reproducteur (saillie et donc gestation possible): </a:t>
            </a:r>
            <a:r>
              <a:rPr lang="fr-BE" altLang="fr-FR" sz="1400" smtClean="0">
                <a:solidFill>
                  <a:srgbClr val="000099"/>
                </a:solidFill>
                <a:latin typeface="Arial Narrow" panose="020B0606020202030204" pitchFamily="34" charset="0"/>
              </a:rPr>
              <a:t>Il y en a un dans la prairie du voisin</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insémination artificielle de l’animal depuis le vêlage ? (saillie et donc gestation possible): </a:t>
            </a:r>
            <a:r>
              <a:rPr lang="fr-BE" altLang="fr-FR" sz="1400" smtClean="0">
                <a:solidFill>
                  <a:srgbClr val="000099"/>
                </a:solidFill>
                <a:latin typeface="Arial Narrow" panose="020B0606020202030204" pitchFamily="34" charset="0"/>
              </a:rPr>
              <a:t>non</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production laitière au pic de lactation ? (impact négatif sur le score corporel et donc anoestrus pathologique): </a:t>
            </a:r>
            <a:r>
              <a:rPr lang="fr-BE" altLang="fr-FR" sz="1400" smtClean="0">
                <a:solidFill>
                  <a:srgbClr val="000099"/>
                </a:solidFill>
                <a:latin typeface="Arial Narrow" panose="020B0606020202030204" pitchFamily="34" charset="0"/>
              </a:rPr>
              <a:t>30 litres</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production laitière antérieure ? (niveau de production laitière et impact sur le score corporel): </a:t>
            </a:r>
            <a:r>
              <a:rPr lang="fr-BE" altLang="fr-FR" sz="1400" smtClean="0">
                <a:solidFill>
                  <a:srgbClr val="000099"/>
                </a:solidFill>
                <a:latin typeface="Arial Narrow" panose="020B0606020202030204" pitchFamily="34" charset="0"/>
              </a:rPr>
              <a:t>8000 l</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état corporel lors du dernier vêlage ? (risque de balance énergétique négative et donc d’anoestrus pathologique):</a:t>
            </a:r>
            <a:r>
              <a:rPr lang="fr-BE" altLang="fr-FR" sz="1400" smtClean="0">
                <a:solidFill>
                  <a:srgbClr val="000099"/>
                </a:solidFill>
                <a:latin typeface="Arial Narrow" panose="020B0606020202030204" pitchFamily="34" charset="0"/>
              </a:rPr>
              <a:t> l’éléveur ne sait pas estimer l’état corporel lui-même. Info à recueillir en observant les animaux dans l’exploitation</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état corporel au pic de lactation ? (risque de balance énergétique négative et donc d’anoestrus pathologique): </a:t>
            </a:r>
            <a:r>
              <a:rPr lang="fr-BE" altLang="fr-FR" sz="1400" smtClean="0">
                <a:solidFill>
                  <a:srgbClr val="000099"/>
                </a:solidFill>
                <a:latin typeface="Arial Narrow" panose="020B0606020202030204" pitchFamily="34" charset="0"/>
              </a:rPr>
              <a:t>même remarque</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signe habituel de diagnostic des chaleurs par l’éleveur (anoestrus de détection vs anoestrus pathologique) : </a:t>
            </a:r>
            <a:r>
              <a:rPr lang="fr-BE" altLang="fr-FR" sz="1400" smtClean="0">
                <a:solidFill>
                  <a:srgbClr val="000099"/>
                </a:solidFill>
                <a:latin typeface="Arial Narrow" panose="020B0606020202030204" pitchFamily="34" charset="0"/>
              </a:rPr>
              <a:t>écoulement muqueux</a:t>
            </a:r>
          </a:p>
          <a:p>
            <a:pPr eaLnBrk="1" hangingPunct="1">
              <a:lnSpc>
                <a:spcPct val="80000"/>
              </a:lnSpc>
              <a:buFont typeface="Arial Narrow" pitchFamily="34" charset="0"/>
              <a:buAutoNum type="arabicPeriod"/>
            </a:pPr>
            <a:r>
              <a:rPr lang="fr-BE" altLang="fr-FR" sz="1400" smtClean="0">
                <a:latin typeface="Arial Narrow" panose="020B0606020202030204" pitchFamily="34" charset="0"/>
              </a:rPr>
              <a:t>nombre de périodes journalières d’observation des chaleurs par l’éleveur ? (anoestrus de détection vs anoestrus pathologique) : </a:t>
            </a:r>
            <a:r>
              <a:rPr lang="fr-BE" altLang="fr-FR" sz="1400" smtClean="0">
                <a:solidFill>
                  <a:srgbClr val="000099"/>
                </a:solidFill>
                <a:latin typeface="Arial Narrow" panose="020B0606020202030204" pitchFamily="34" charset="0"/>
              </a:rPr>
              <a:t>1</a:t>
            </a:r>
            <a:endParaRPr lang="fr-FR" altLang="fr-FR" sz="1400" smtClean="0">
              <a:solidFill>
                <a:srgbClr val="000099"/>
              </a:solidFill>
              <a:latin typeface="Arial Narrow" panose="020B0606020202030204" pitchFamily="34" charset="0"/>
            </a:endParaRPr>
          </a:p>
        </p:txBody>
      </p:sp>
    </p:spTree>
    <p:extLst>
      <p:ext uri="{BB962C8B-B14F-4D97-AF65-F5344CB8AC3E}">
        <p14:creationId xmlns:p14="http://schemas.microsoft.com/office/powerpoint/2010/main" val="33254198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C0C2E7B0-06DE-4988-BCCC-DB006334464F}" type="slidenum">
              <a:rPr lang="fr-FR" altLang="fr-FR"/>
              <a:pPr>
                <a:defRPr/>
              </a:pPr>
              <a:t>92</a:t>
            </a:fld>
            <a:endParaRPr lang="fr-FR" altLang="fr-FR"/>
          </a:p>
        </p:txBody>
      </p:sp>
      <p:sp>
        <p:nvSpPr>
          <p:cNvPr id="40964" name="Rectangle 2"/>
          <p:cNvSpPr>
            <a:spLocks noGrp="1" noChangeArrowheads="1"/>
          </p:cNvSpPr>
          <p:nvPr>
            <p:ph type="title"/>
          </p:nvPr>
        </p:nvSpPr>
        <p:spPr>
          <a:xfrm>
            <a:off x="323850" y="620688"/>
            <a:ext cx="8135937" cy="2089150"/>
          </a:xfrm>
          <a:ln>
            <a:solidFill>
              <a:schemeClr val="tx1"/>
            </a:solidFill>
          </a:ln>
        </p:spPr>
        <p:txBody>
          <a:bodyPr/>
          <a:lstStyle/>
          <a:p>
            <a:pPr algn="l" eaLnBrk="1" hangingPunct="1">
              <a:defRPr/>
            </a:pPr>
            <a:r>
              <a:rPr lang="fr-FR" altLang="fr-FR" sz="2800" dirty="0" smtClean="0">
                <a:solidFill>
                  <a:srgbClr val="CC0000"/>
                </a:solidFill>
                <a:latin typeface="Arial Narrow" panose="020B0606020202030204" pitchFamily="34" charset="0"/>
              </a:rPr>
              <a:t>Etape 4 : </a:t>
            </a:r>
            <a:br>
              <a:rPr lang="fr-FR" altLang="fr-FR" sz="2800" dirty="0" smtClean="0">
                <a:solidFill>
                  <a:srgbClr val="CC0000"/>
                </a:solidFill>
                <a:latin typeface="Arial Narrow" panose="020B0606020202030204" pitchFamily="34" charset="0"/>
              </a:rPr>
            </a:br>
            <a:r>
              <a:rPr lang="fr-BE" altLang="fr-FR" sz="2800" dirty="0" smtClean="0">
                <a:solidFill>
                  <a:srgbClr val="CC0000"/>
                </a:solidFill>
                <a:latin typeface="Arial Narrow" panose="020B0606020202030204" pitchFamily="34" charset="0"/>
              </a:rPr>
              <a:t>Identification par l’étudiant (encadrant) dépositaire des informations, des données de l’anamnèse non mises à jour au cours de l’étape précédente.</a:t>
            </a:r>
            <a:endParaRPr lang="fr-FR" altLang="fr-FR" sz="2800" dirty="0" smtClean="0">
              <a:solidFill>
                <a:srgbClr val="CC0000"/>
              </a:solidFill>
              <a:latin typeface="Arial Narrow" panose="020B0606020202030204" pitchFamily="34" charset="0"/>
            </a:endParaRPr>
          </a:p>
        </p:txBody>
      </p:sp>
      <p:sp>
        <p:nvSpPr>
          <p:cNvPr id="5" name="Rectangle 2"/>
          <p:cNvSpPr txBox="1">
            <a:spLocks noChangeArrowheads="1"/>
          </p:cNvSpPr>
          <p:nvPr/>
        </p:nvSpPr>
        <p:spPr bwMode="auto">
          <a:xfrm>
            <a:off x="322262" y="3573016"/>
            <a:ext cx="7848600" cy="1943100"/>
          </a:xfrm>
          <a:prstGeom prst="rect">
            <a:avLst/>
          </a:prstGeom>
          <a:noFill/>
          <a:ln>
            <a:solidFill>
              <a:schemeClr val="bg2">
                <a:lumMod val="50000"/>
              </a:schemeClr>
            </a:solidFill>
          </a:ln>
          <a:effectLst/>
          <a:extLst/>
        </p:spPr>
        <p:txBody>
          <a:bodyPr anchor="ctr"/>
          <a:lst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marL="85725" indent="-47625" eaLnBrk="1" hangingPunct="1">
              <a:defRPr/>
            </a:pPr>
            <a:r>
              <a:rPr lang="fr-FR" altLang="fr-FR" sz="2800" kern="0" dirty="0" smtClean="0">
                <a:solidFill>
                  <a:srgbClr val="CC0000"/>
                </a:solidFill>
                <a:latin typeface="Arial Narrow" panose="020B0606020202030204" pitchFamily="34" charset="0"/>
              </a:rPr>
              <a:t>Etape 5 : </a:t>
            </a:r>
            <a:br>
              <a:rPr lang="fr-FR" altLang="fr-FR" sz="2800" kern="0" dirty="0" smtClean="0">
                <a:solidFill>
                  <a:srgbClr val="CC0000"/>
                </a:solidFill>
                <a:latin typeface="Arial Narrow" panose="020B0606020202030204" pitchFamily="34" charset="0"/>
              </a:rPr>
            </a:br>
            <a:r>
              <a:rPr lang="fr-BE" altLang="fr-FR" sz="2800" kern="0" dirty="0" smtClean="0">
                <a:solidFill>
                  <a:srgbClr val="CC0000"/>
                </a:solidFill>
                <a:latin typeface="Arial Narrow" panose="020B0606020202030204" pitchFamily="34" charset="0"/>
              </a:rPr>
              <a:t>Résumé succinct des éléments importants de l’anamnèse et rejet en le justifiant de certaines hypothèses précoces émises (étudiants)</a:t>
            </a:r>
            <a:endParaRPr lang="fr-FR" altLang="fr-FR" sz="2800" kern="0"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2776479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14785EE0-252B-4A7E-A1E9-6D5475A1ADF4}" type="slidenum">
              <a:rPr lang="fr-FR" altLang="fr-FR"/>
              <a:pPr>
                <a:defRPr/>
              </a:pPr>
              <a:t>93</a:t>
            </a:fld>
            <a:endParaRPr lang="fr-FR" altLang="fr-FR"/>
          </a:p>
        </p:txBody>
      </p:sp>
      <p:sp>
        <p:nvSpPr>
          <p:cNvPr id="43012" name="Rectangle 2"/>
          <p:cNvSpPr>
            <a:spLocks noGrp="1" noChangeArrowheads="1"/>
          </p:cNvSpPr>
          <p:nvPr>
            <p:ph type="title"/>
          </p:nvPr>
        </p:nvSpPr>
        <p:spPr>
          <a:xfrm>
            <a:off x="395288" y="333375"/>
            <a:ext cx="7993062" cy="792163"/>
          </a:xfrm>
          <a:ln>
            <a:solidFill>
              <a:schemeClr val="tx1"/>
            </a:solidFill>
          </a:ln>
        </p:spPr>
        <p:txBody>
          <a:bodyPr/>
          <a:lstStyle/>
          <a:p>
            <a:pPr marL="495300" indent="-495300" algn="l" eaLnBrk="1" hangingPunct="1">
              <a:defRPr/>
            </a:pPr>
            <a:r>
              <a:rPr lang="fr-FR" altLang="fr-FR" sz="2600" dirty="0" smtClean="0">
                <a:solidFill>
                  <a:srgbClr val="CC0000"/>
                </a:solidFill>
                <a:latin typeface="Arial Narrow" panose="020B0606020202030204" pitchFamily="34" charset="0"/>
              </a:rPr>
              <a:t>Etape 6 : </a:t>
            </a:r>
            <a:r>
              <a:rPr lang="fr-BE" altLang="fr-FR" sz="2200" u="sng" dirty="0" smtClean="0">
                <a:solidFill>
                  <a:srgbClr val="CC0000"/>
                </a:solidFill>
                <a:latin typeface="Arial Narrow" panose="020B0606020202030204" pitchFamily="34" charset="0"/>
              </a:rPr>
              <a:t>Identifier et justifier</a:t>
            </a:r>
            <a:r>
              <a:rPr lang="fr-BE" altLang="fr-FR" sz="2200" dirty="0" smtClean="0">
                <a:solidFill>
                  <a:srgbClr val="CC0000"/>
                </a:solidFill>
                <a:latin typeface="Arial Narrow" panose="020B0606020202030204" pitchFamily="34" charset="0"/>
              </a:rPr>
              <a:t> les examens cliniques principaux (étudiants)</a:t>
            </a:r>
            <a:br>
              <a:rPr lang="fr-BE" altLang="fr-FR" sz="2200" dirty="0" smtClean="0">
                <a:solidFill>
                  <a:srgbClr val="CC0000"/>
                </a:solidFill>
                <a:latin typeface="Arial Narrow" panose="020B0606020202030204" pitchFamily="34" charset="0"/>
              </a:rPr>
            </a:br>
            <a:r>
              <a:rPr lang="fr-BE" altLang="fr-FR" sz="2200" dirty="0" smtClean="0">
                <a:solidFill>
                  <a:srgbClr val="CC0000"/>
                </a:solidFill>
                <a:latin typeface="Arial Narrow" panose="020B0606020202030204" pitchFamily="34" charset="0"/>
              </a:rPr>
              <a:t> (question potentielle, justification de la question, réponse) </a:t>
            </a:r>
            <a:endParaRPr lang="fr-FR" altLang="fr-FR" sz="2200" dirty="0" smtClean="0">
              <a:solidFill>
                <a:srgbClr val="CC0000"/>
              </a:solidFill>
              <a:latin typeface="Arial Narrow" panose="020B0606020202030204" pitchFamily="34" charset="0"/>
            </a:endParaRPr>
          </a:p>
        </p:txBody>
      </p:sp>
      <p:sp>
        <p:nvSpPr>
          <p:cNvPr id="26628" name="Rectangle 3"/>
          <p:cNvSpPr>
            <a:spLocks noGrp="1" noChangeArrowheads="1"/>
          </p:cNvSpPr>
          <p:nvPr>
            <p:ph type="body" idx="1"/>
          </p:nvPr>
        </p:nvSpPr>
        <p:spPr>
          <a:xfrm>
            <a:off x="395288" y="1268413"/>
            <a:ext cx="8424862" cy="5327650"/>
          </a:xfrm>
        </p:spPr>
        <p:txBody>
          <a:bodyPr/>
          <a:lstStyle/>
          <a:p>
            <a:pPr eaLnBrk="1" hangingPunct="1">
              <a:buFont typeface="Arial Narrow" pitchFamily="34" charset="0"/>
              <a:buAutoNum type="arabicPeriod"/>
            </a:pPr>
            <a:r>
              <a:rPr lang="fr-BE" altLang="fr-FR" sz="1600" smtClean="0">
                <a:latin typeface="Arial Narrow" panose="020B0606020202030204" pitchFamily="34" charset="0"/>
              </a:rPr>
              <a:t>examen loco-régional de la base de la queue ? (traces de chevauchement) </a:t>
            </a:r>
            <a:r>
              <a:rPr lang="fr-BE" altLang="fr-FR" sz="1600" smtClean="0">
                <a:solidFill>
                  <a:srgbClr val="003399"/>
                </a:solidFill>
                <a:latin typeface="Arial Narrow" panose="020B0606020202030204" pitchFamily="34" charset="0"/>
              </a:rPr>
              <a:t>néant</a:t>
            </a:r>
          </a:p>
          <a:p>
            <a:pPr eaLnBrk="1" hangingPunct="1">
              <a:buFont typeface="Arial Narrow" pitchFamily="34" charset="0"/>
              <a:buAutoNum type="arabicPeriod"/>
            </a:pPr>
            <a:r>
              <a:rPr lang="fr-BE" altLang="fr-FR" sz="1600" smtClean="0">
                <a:latin typeface="Arial Narrow" panose="020B0606020202030204" pitchFamily="34" charset="0"/>
              </a:rPr>
              <a:t>examen de la coaptation vulvaire ? (pneumogavin et donc vaginite et donc endométrite) </a:t>
            </a:r>
            <a:r>
              <a:rPr lang="fr-BE" altLang="fr-FR" sz="1600" smtClean="0">
                <a:solidFill>
                  <a:srgbClr val="003399"/>
                </a:solidFill>
                <a:latin typeface="Arial Narrow" panose="020B0606020202030204" pitchFamily="34" charset="0"/>
              </a:rPr>
              <a:t>vulve coaptée</a:t>
            </a:r>
          </a:p>
          <a:p>
            <a:pPr eaLnBrk="1" hangingPunct="1">
              <a:buFont typeface="Arial Narrow" pitchFamily="34" charset="0"/>
              <a:buAutoNum type="arabicPeriod"/>
            </a:pPr>
            <a:r>
              <a:rPr lang="fr-BE" altLang="fr-FR" sz="1600" smtClean="0">
                <a:latin typeface="Arial Narrow" panose="020B0606020202030204" pitchFamily="34" charset="0"/>
              </a:rPr>
              <a:t>examen d’écoulements sur la queue et le périnée (signes de chaleurs et/ou d’endométrites) </a:t>
            </a:r>
            <a:r>
              <a:rPr lang="fr-BE" altLang="fr-FR" sz="1600" smtClean="0">
                <a:solidFill>
                  <a:srgbClr val="003399"/>
                </a:solidFill>
                <a:latin typeface="Arial Narrow" panose="020B0606020202030204" pitchFamily="34" charset="0"/>
              </a:rPr>
              <a:t>néant</a:t>
            </a:r>
          </a:p>
          <a:p>
            <a:pPr eaLnBrk="1" hangingPunct="1">
              <a:buFont typeface="Arial Narrow" pitchFamily="34" charset="0"/>
              <a:buAutoNum type="arabicPeriod"/>
            </a:pPr>
            <a:r>
              <a:rPr lang="fr-BE" altLang="fr-FR" sz="1600" smtClean="0">
                <a:latin typeface="Arial Narrow" panose="020B0606020202030204" pitchFamily="34" charset="0"/>
              </a:rPr>
              <a:t>évaluation de l’état corporel (anoestrus de détection ou pathologique fonctionnel) </a:t>
            </a:r>
            <a:r>
              <a:rPr lang="fr-BE" altLang="fr-FR" sz="1600" smtClean="0">
                <a:solidFill>
                  <a:srgbClr val="003399"/>
                </a:solidFill>
                <a:latin typeface="Arial Narrow" panose="020B0606020202030204" pitchFamily="34" charset="0"/>
              </a:rPr>
              <a:t>2.5</a:t>
            </a:r>
          </a:p>
          <a:p>
            <a:pPr eaLnBrk="1" hangingPunct="1">
              <a:buFont typeface="Arial Narrow" pitchFamily="34" charset="0"/>
              <a:buAutoNum type="arabicPeriod"/>
            </a:pPr>
            <a:r>
              <a:rPr lang="fr-BE" altLang="fr-FR" sz="1600" smtClean="0">
                <a:latin typeface="Arial Narrow" panose="020B0606020202030204" pitchFamily="34" charset="0"/>
              </a:rPr>
              <a:t>évaluation de l’état corporel au vêlage, par l’observation de femelles prêtes à vêler (pour mesurer le niveau potentiel de la balance énergétique négative par comparaison à l’EC actuel) </a:t>
            </a:r>
            <a:r>
              <a:rPr lang="fr-BE" altLang="fr-FR" sz="1600" smtClean="0">
                <a:solidFill>
                  <a:srgbClr val="003399"/>
                </a:solidFill>
                <a:latin typeface="Arial Narrow" panose="020B0606020202030204" pitchFamily="34" charset="0"/>
              </a:rPr>
              <a:t>4.5</a:t>
            </a:r>
          </a:p>
          <a:p>
            <a:pPr eaLnBrk="1" hangingPunct="1">
              <a:buFont typeface="Arial Narrow" pitchFamily="34" charset="0"/>
              <a:buAutoNum type="arabicPeriod"/>
            </a:pPr>
            <a:r>
              <a:rPr lang="fr-BE" altLang="fr-FR" sz="1600" smtClean="0">
                <a:latin typeface="Arial Narrow" panose="020B0606020202030204" pitchFamily="34" charset="0"/>
              </a:rPr>
              <a:t>palpation manuelle du tractus génital </a:t>
            </a:r>
          </a:p>
          <a:p>
            <a:pPr lvl="1" eaLnBrk="1" hangingPunct="1">
              <a:buFont typeface="Arial Narrow" pitchFamily="34" charset="0"/>
              <a:buAutoNum type="arabicPeriod"/>
            </a:pPr>
            <a:r>
              <a:rPr lang="fr-BE" altLang="fr-FR" sz="1500" smtClean="0">
                <a:latin typeface="Arial Narrow" panose="020B0606020202030204" pitchFamily="34" charset="0"/>
              </a:rPr>
              <a:t>diamètre du col utérin (retard d’involution cervicale et risque d’endométrites) </a:t>
            </a:r>
            <a:r>
              <a:rPr lang="fr-BE" altLang="fr-FR" sz="1500" smtClean="0">
                <a:solidFill>
                  <a:srgbClr val="003399"/>
                </a:solidFill>
                <a:latin typeface="Arial Narrow" panose="020B0606020202030204" pitchFamily="34" charset="0"/>
              </a:rPr>
              <a:t>5 cm</a:t>
            </a:r>
          </a:p>
          <a:p>
            <a:pPr lvl="1" eaLnBrk="1" hangingPunct="1">
              <a:buFont typeface="Arial Narrow" pitchFamily="34" charset="0"/>
              <a:buAutoNum type="arabicPeriod"/>
            </a:pPr>
            <a:r>
              <a:rPr lang="fr-BE" altLang="fr-FR" sz="1500" smtClean="0">
                <a:latin typeface="Arial Narrow" panose="020B0606020202030204" pitchFamily="34" charset="0"/>
              </a:rPr>
              <a:t>position du col utérin (risque de position déclive si pyomètre ou gestation) </a:t>
            </a:r>
            <a:r>
              <a:rPr lang="fr-BE" altLang="fr-FR" sz="1500" smtClean="0">
                <a:solidFill>
                  <a:srgbClr val="003399"/>
                </a:solidFill>
                <a:latin typeface="Arial Narrow" panose="020B0606020202030204" pitchFamily="34" charset="0"/>
              </a:rPr>
              <a:t>pubien</a:t>
            </a:r>
          </a:p>
          <a:p>
            <a:pPr lvl="1" eaLnBrk="1" hangingPunct="1">
              <a:buFont typeface="Arial Narrow" pitchFamily="34" charset="0"/>
              <a:buAutoNum type="arabicPeriod"/>
            </a:pPr>
            <a:r>
              <a:rPr lang="fr-BE" altLang="fr-FR" sz="1500" smtClean="0">
                <a:latin typeface="Arial Narrow" panose="020B0606020202030204" pitchFamily="34" charset="0"/>
              </a:rPr>
              <a:t>diamètre des cornes (si diamètre augmenté possibilité de gestation ou de pyomètre) </a:t>
            </a:r>
            <a:r>
              <a:rPr lang="fr-BE" altLang="fr-FR" sz="1500" smtClean="0">
                <a:solidFill>
                  <a:srgbClr val="003399"/>
                </a:solidFill>
                <a:latin typeface="Arial Narrow" panose="020B0606020202030204" pitchFamily="34" charset="0"/>
              </a:rPr>
              <a:t>5 cm</a:t>
            </a:r>
          </a:p>
          <a:p>
            <a:pPr lvl="1" eaLnBrk="1" hangingPunct="1">
              <a:buFont typeface="Arial Narrow" pitchFamily="34" charset="0"/>
              <a:buAutoNum type="arabicPeriod"/>
            </a:pPr>
            <a:r>
              <a:rPr lang="fr-BE" altLang="fr-FR" sz="1500" smtClean="0">
                <a:latin typeface="Arial Narrow" panose="020B0606020202030204" pitchFamily="34" charset="0"/>
              </a:rPr>
              <a:t>symétrie des cornes (possibilité de gestation si asymétrie) </a:t>
            </a:r>
            <a:r>
              <a:rPr lang="fr-BE" altLang="fr-FR" sz="1500" smtClean="0">
                <a:solidFill>
                  <a:srgbClr val="003399"/>
                </a:solidFill>
                <a:latin typeface="Arial Narrow" panose="020B0606020202030204" pitchFamily="34" charset="0"/>
              </a:rPr>
              <a:t>oui</a:t>
            </a:r>
          </a:p>
          <a:p>
            <a:pPr lvl="1" eaLnBrk="1" hangingPunct="1">
              <a:buFont typeface="Arial Narrow" pitchFamily="34" charset="0"/>
              <a:buAutoNum type="arabicPeriod"/>
            </a:pPr>
            <a:r>
              <a:rPr lang="fr-BE" altLang="fr-FR" sz="1500" smtClean="0">
                <a:latin typeface="Arial Narrow" panose="020B0606020202030204" pitchFamily="34" charset="0"/>
              </a:rPr>
              <a:t>diagnostic ovaire gauche (signe de cyclicité ou d’anoestrus) </a:t>
            </a:r>
            <a:r>
              <a:rPr lang="fr-BE" altLang="fr-FR" sz="1500" smtClean="0">
                <a:solidFill>
                  <a:srgbClr val="003399"/>
                </a:solidFill>
                <a:latin typeface="Arial Narrow" panose="020B0606020202030204" pitchFamily="34" charset="0"/>
              </a:rPr>
              <a:t>2,5cm de long, 2 cm de diam.granuleux : IO</a:t>
            </a:r>
          </a:p>
          <a:p>
            <a:pPr lvl="1" eaLnBrk="1" hangingPunct="1">
              <a:buFont typeface="Arial Narrow" pitchFamily="34" charset="0"/>
              <a:buAutoNum type="arabicPeriod"/>
            </a:pPr>
            <a:r>
              <a:rPr lang="fr-BE" altLang="fr-FR" sz="1500" smtClean="0">
                <a:latin typeface="Arial Narrow" panose="020B0606020202030204" pitchFamily="34" charset="0"/>
              </a:rPr>
              <a:t>diagnostic ovaire droit (signe de cyclicité ou d’anoestrus) </a:t>
            </a:r>
            <a:r>
              <a:rPr lang="fr-BE" altLang="fr-FR" sz="1500" smtClean="0">
                <a:solidFill>
                  <a:srgbClr val="003399"/>
                </a:solidFill>
                <a:latin typeface="Arial Narrow" panose="020B0606020202030204" pitchFamily="34" charset="0"/>
              </a:rPr>
              <a:t>2,5cm de long, 2 cm de diam granuleux (IO)</a:t>
            </a:r>
          </a:p>
          <a:p>
            <a:pPr eaLnBrk="1" hangingPunct="1">
              <a:buFont typeface="Arial Narrow" pitchFamily="34" charset="0"/>
              <a:buAutoNum type="arabicPeriod"/>
            </a:pPr>
            <a:r>
              <a:rPr lang="fr-BE" altLang="fr-FR" sz="1600" smtClean="0">
                <a:latin typeface="Arial Narrow" panose="020B0606020202030204" pitchFamily="34" charset="0"/>
              </a:rPr>
              <a:t>Inspection du système locomoteur (si boiterie, manifestations des chaleurs plus frustres) </a:t>
            </a:r>
            <a:r>
              <a:rPr lang="fr-BE" altLang="fr-FR" sz="1600" smtClean="0">
                <a:solidFill>
                  <a:srgbClr val="003399"/>
                </a:solidFill>
                <a:latin typeface="Arial Narrow" panose="020B0606020202030204" pitchFamily="34" charset="0"/>
              </a:rPr>
              <a:t>RAS</a:t>
            </a:r>
          </a:p>
          <a:p>
            <a:pPr eaLnBrk="1" hangingPunct="1">
              <a:buFont typeface="Arial Narrow" pitchFamily="34" charset="0"/>
              <a:buAutoNum type="arabicPeriod"/>
            </a:pPr>
            <a:r>
              <a:rPr lang="fr-BE" altLang="fr-FR" sz="1600" smtClean="0">
                <a:latin typeface="Arial Narrow" panose="020B0606020202030204" pitchFamily="34" charset="0"/>
              </a:rPr>
              <a:t>Examen vaginoscopique (identification d’écoulements normaux ou anormaux) </a:t>
            </a:r>
            <a:r>
              <a:rPr lang="fr-BE" altLang="fr-FR" sz="1600" smtClean="0">
                <a:solidFill>
                  <a:srgbClr val="003399"/>
                </a:solidFill>
                <a:latin typeface="Arial Narrow" panose="020B0606020202030204" pitchFamily="34" charset="0"/>
              </a:rPr>
              <a:t>RAS</a:t>
            </a:r>
          </a:p>
          <a:p>
            <a:pPr eaLnBrk="1" hangingPunct="1">
              <a:buFont typeface="Arial Narrow" pitchFamily="34" charset="0"/>
              <a:buAutoNum type="arabicPeriod"/>
            </a:pPr>
            <a:r>
              <a:rPr lang="fr-BE" altLang="fr-FR" sz="1600" smtClean="0">
                <a:latin typeface="Arial Narrow" panose="020B0606020202030204" pitchFamily="34" charset="0"/>
              </a:rPr>
              <a:t>SO (Sans objet) : distension de l’abdomen (possibilité de gestation) ? : </a:t>
            </a:r>
            <a:r>
              <a:rPr lang="fr-BE" altLang="fr-FR" sz="1600" smtClean="0">
                <a:solidFill>
                  <a:srgbClr val="003399"/>
                </a:solidFill>
                <a:latin typeface="Arial Narrow" panose="020B0606020202030204" pitchFamily="34" charset="0"/>
              </a:rPr>
              <a:t>impossible compte tenu du stade du postpartum</a:t>
            </a:r>
          </a:p>
          <a:p>
            <a:pPr eaLnBrk="1" hangingPunct="1">
              <a:buFont typeface="Arial Narrow" pitchFamily="34" charset="0"/>
              <a:buAutoNum type="arabicPeriod"/>
            </a:pPr>
            <a:r>
              <a:rPr lang="fr-BE" altLang="fr-FR" sz="1600" smtClean="0">
                <a:latin typeface="Arial Narrow" panose="020B0606020202030204" pitchFamily="34" charset="0"/>
              </a:rPr>
              <a:t>SO : présence de cicatrices abdominales de césarienne ? </a:t>
            </a:r>
            <a:r>
              <a:rPr lang="fr-BE" altLang="fr-FR" sz="1600" smtClean="0">
                <a:solidFill>
                  <a:srgbClr val="003399"/>
                </a:solidFill>
                <a:latin typeface="Arial Narrow" panose="020B0606020202030204" pitchFamily="34" charset="0"/>
              </a:rPr>
              <a:t>pas de relation entre césarienne et anoestrus</a:t>
            </a:r>
          </a:p>
          <a:p>
            <a:pPr eaLnBrk="1" hangingPunct="1">
              <a:buFont typeface="Arial Narrow" pitchFamily="34" charset="0"/>
              <a:buAutoNum type="arabicPeriod"/>
            </a:pPr>
            <a:r>
              <a:rPr lang="fr-BE" altLang="fr-FR" sz="1600" smtClean="0">
                <a:latin typeface="Arial Narrow" panose="020B0606020202030204" pitchFamily="34" charset="0"/>
              </a:rPr>
              <a:t>SO hypertrophie clitoridienne (suspicion de free-martinisme) : </a:t>
            </a:r>
            <a:r>
              <a:rPr lang="fr-BE" altLang="fr-FR" sz="1600" smtClean="0">
                <a:solidFill>
                  <a:srgbClr val="003399"/>
                </a:solidFill>
                <a:latin typeface="Arial Narrow" panose="020B0606020202030204" pitchFamily="34" charset="0"/>
              </a:rPr>
              <a:t>sans objet car vache en 2ème lactation</a:t>
            </a:r>
            <a:endParaRPr lang="fr-FR" altLang="fr-FR" sz="1600" smtClean="0">
              <a:solidFill>
                <a:srgbClr val="003399"/>
              </a:solidFill>
              <a:latin typeface="Arial Narrow" panose="020B0606020202030204" pitchFamily="34" charset="0"/>
            </a:endParaRPr>
          </a:p>
        </p:txBody>
      </p:sp>
    </p:spTree>
    <p:extLst>
      <p:ext uri="{BB962C8B-B14F-4D97-AF65-F5344CB8AC3E}">
        <p14:creationId xmlns:p14="http://schemas.microsoft.com/office/powerpoint/2010/main" val="21141391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9F4DFB90-23F5-4BE6-8EE0-2E95BD5820FC}" type="slidenum">
              <a:rPr lang="fr-FR" altLang="fr-FR"/>
              <a:pPr>
                <a:defRPr/>
              </a:pPr>
              <a:t>94</a:t>
            </a:fld>
            <a:endParaRPr lang="fr-FR" altLang="fr-FR"/>
          </a:p>
        </p:txBody>
      </p:sp>
      <p:sp>
        <p:nvSpPr>
          <p:cNvPr id="44036" name="Rectangle 2"/>
          <p:cNvSpPr>
            <a:spLocks noGrp="1" noChangeArrowheads="1"/>
          </p:cNvSpPr>
          <p:nvPr>
            <p:ph type="title"/>
          </p:nvPr>
        </p:nvSpPr>
        <p:spPr>
          <a:xfrm>
            <a:off x="395288" y="620713"/>
            <a:ext cx="8280400" cy="2376487"/>
          </a:xfrm>
          <a:ln>
            <a:solidFill>
              <a:schemeClr val="tx1"/>
            </a:solidFill>
          </a:ln>
        </p:spPr>
        <p:txBody>
          <a:bodyPr/>
          <a:lstStyle/>
          <a:p>
            <a:pPr marL="85725" indent="-47625" algn="l" eaLnBrk="1" hangingPunct="1">
              <a:defRPr/>
            </a:pPr>
            <a:r>
              <a:rPr lang="fr-FR" altLang="fr-FR" sz="2800" dirty="0" smtClean="0">
                <a:solidFill>
                  <a:srgbClr val="CC0000"/>
                </a:solidFill>
                <a:latin typeface="Arial Narrow" panose="020B0606020202030204" pitchFamily="34" charset="0"/>
              </a:rPr>
              <a:t>Etape 7 : </a:t>
            </a:r>
            <a:br>
              <a:rPr lang="fr-FR" altLang="fr-FR" sz="2800" dirty="0" smtClean="0">
                <a:solidFill>
                  <a:srgbClr val="CC0000"/>
                </a:solidFill>
                <a:latin typeface="Arial Narrow" panose="020B0606020202030204" pitchFamily="34" charset="0"/>
              </a:rPr>
            </a:br>
            <a:r>
              <a:rPr lang="fr-BE" altLang="fr-FR" sz="2800" dirty="0" smtClean="0">
                <a:solidFill>
                  <a:srgbClr val="CC0000"/>
                </a:solidFill>
                <a:latin typeface="Arial Narrow" panose="020B0606020202030204" pitchFamily="34" charset="0"/>
              </a:rPr>
              <a:t>Résumé succinct des éléments importants de l’examen clinique et rejet en le justifiant de certaines hypothèses précoces émises (étudiants)</a:t>
            </a:r>
            <a:endParaRPr lang="fr-FR" altLang="fr-FR" sz="2800"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37821506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06FEB9C6-AE51-437D-8625-3ECE1831BC1F}" type="slidenum">
              <a:rPr lang="fr-FR" altLang="fr-FR"/>
              <a:pPr>
                <a:defRPr/>
              </a:pPr>
              <a:t>95</a:t>
            </a:fld>
            <a:endParaRPr lang="fr-FR" altLang="fr-FR"/>
          </a:p>
        </p:txBody>
      </p:sp>
      <p:sp>
        <p:nvSpPr>
          <p:cNvPr id="45060" name="Rectangle 2"/>
          <p:cNvSpPr>
            <a:spLocks noGrp="1" noChangeArrowheads="1"/>
          </p:cNvSpPr>
          <p:nvPr>
            <p:ph type="title"/>
          </p:nvPr>
        </p:nvSpPr>
        <p:spPr>
          <a:xfrm>
            <a:off x="395288" y="333375"/>
            <a:ext cx="8497887" cy="1583457"/>
          </a:xfrm>
          <a:ln>
            <a:solidFill>
              <a:schemeClr val="tx1"/>
            </a:solidFill>
          </a:ln>
        </p:spPr>
        <p:txBody>
          <a:bodyPr/>
          <a:lstStyle/>
          <a:p>
            <a:pPr indent="47625" algn="l" eaLnBrk="1" hangingPunct="1">
              <a:defRPr/>
            </a:pPr>
            <a:r>
              <a:rPr lang="fr-FR" altLang="fr-FR" sz="2800" dirty="0" smtClean="0">
                <a:solidFill>
                  <a:srgbClr val="CC0000"/>
                </a:solidFill>
                <a:latin typeface="Arial Narrow" panose="020B0606020202030204" pitchFamily="34" charset="0"/>
              </a:rPr>
              <a:t>Etape 8 : </a:t>
            </a:r>
            <a:r>
              <a:rPr lang="fr-BE" altLang="fr-FR" sz="2800" u="sng" dirty="0" smtClean="0">
                <a:solidFill>
                  <a:srgbClr val="CC0000"/>
                </a:solidFill>
                <a:latin typeface="Arial Narrow" panose="020B0606020202030204" pitchFamily="34" charset="0"/>
              </a:rPr>
              <a:t>Identifier et justifier</a:t>
            </a:r>
            <a:r>
              <a:rPr lang="fr-BE" altLang="fr-FR" sz="2800" dirty="0" smtClean="0">
                <a:solidFill>
                  <a:srgbClr val="CC0000"/>
                </a:solidFill>
                <a:latin typeface="Arial Narrow" panose="020B0606020202030204" pitchFamily="34" charset="0"/>
              </a:rPr>
              <a:t> les examens cliniques complémentaires (question potentielle, justification de la question, réponse) </a:t>
            </a:r>
            <a:endParaRPr lang="fr-FR" altLang="fr-FR" sz="2800" dirty="0" smtClean="0">
              <a:solidFill>
                <a:srgbClr val="CC0000"/>
              </a:solidFill>
              <a:latin typeface="Arial Narrow" panose="020B0606020202030204" pitchFamily="34" charset="0"/>
            </a:endParaRPr>
          </a:p>
        </p:txBody>
      </p:sp>
      <p:sp>
        <p:nvSpPr>
          <p:cNvPr id="28676" name="Rectangle 3"/>
          <p:cNvSpPr>
            <a:spLocks noGrp="1" noChangeArrowheads="1"/>
          </p:cNvSpPr>
          <p:nvPr>
            <p:ph type="body" idx="1"/>
          </p:nvPr>
        </p:nvSpPr>
        <p:spPr>
          <a:xfrm>
            <a:off x="323528" y="2204864"/>
            <a:ext cx="8568952" cy="4176464"/>
          </a:xfrm>
        </p:spPr>
        <p:txBody>
          <a:bodyPr/>
          <a:lstStyle/>
          <a:p>
            <a:pPr marL="457200" indent="-457200" eaLnBrk="1" hangingPunct="1">
              <a:buFont typeface="Arial Narrow" pitchFamily="34" charset="0"/>
              <a:buAutoNum type="arabicPeriod"/>
            </a:pPr>
            <a:r>
              <a:rPr lang="fr-BE" altLang="fr-FR" sz="2600" dirty="0" smtClean="0">
                <a:latin typeface="Arial Narrow" panose="020B0606020202030204" pitchFamily="34" charset="0"/>
              </a:rPr>
              <a:t>prise de sang pour dosage de progestérone (confirmation d’une P4 élevée et donc de la cyclicité) </a:t>
            </a:r>
            <a:r>
              <a:rPr lang="fr-BE" altLang="fr-FR" sz="2600" dirty="0" smtClean="0">
                <a:solidFill>
                  <a:srgbClr val="003399"/>
                </a:solidFill>
                <a:latin typeface="Arial Narrow" panose="020B0606020202030204" pitchFamily="34" charset="0"/>
              </a:rPr>
              <a:t>1,5 </a:t>
            </a:r>
            <a:r>
              <a:rPr lang="fr-BE" altLang="fr-FR" sz="2600" dirty="0" err="1" smtClean="0">
                <a:solidFill>
                  <a:srgbClr val="003399"/>
                </a:solidFill>
                <a:latin typeface="Arial Narrow" panose="020B0606020202030204" pitchFamily="34" charset="0"/>
              </a:rPr>
              <a:t>ng</a:t>
            </a:r>
            <a:endParaRPr lang="fr-BE" altLang="fr-FR" sz="2600" dirty="0" smtClean="0">
              <a:solidFill>
                <a:srgbClr val="003399"/>
              </a:solidFill>
              <a:latin typeface="Arial Narrow" panose="020B0606020202030204" pitchFamily="34" charset="0"/>
            </a:endParaRPr>
          </a:p>
          <a:p>
            <a:pPr marL="457200" indent="-457200" eaLnBrk="1" hangingPunct="1">
              <a:buFont typeface="Arial Narrow" pitchFamily="34" charset="0"/>
              <a:buAutoNum type="arabicPeriod"/>
            </a:pPr>
            <a:r>
              <a:rPr lang="fr-BE" altLang="fr-FR" sz="2600" dirty="0" smtClean="0">
                <a:latin typeface="Arial Narrow" panose="020B0606020202030204" pitchFamily="34" charset="0"/>
              </a:rPr>
              <a:t>examen échographique de l’utérus (diagnostic précoce de gestation) </a:t>
            </a:r>
            <a:r>
              <a:rPr lang="fr-BE" altLang="fr-FR" sz="2600" dirty="0" smtClean="0">
                <a:solidFill>
                  <a:srgbClr val="003399"/>
                </a:solidFill>
                <a:latin typeface="Arial Narrow" panose="020B0606020202030204" pitchFamily="34" charset="0"/>
              </a:rPr>
              <a:t>utérus normal échogène</a:t>
            </a:r>
          </a:p>
          <a:p>
            <a:pPr marL="457200" indent="-457200" eaLnBrk="1" hangingPunct="1">
              <a:buFont typeface="Arial Narrow" pitchFamily="34" charset="0"/>
              <a:buAutoNum type="arabicPeriod"/>
            </a:pPr>
            <a:r>
              <a:rPr lang="fr-BE" altLang="fr-FR" sz="2600" dirty="0" smtClean="0">
                <a:latin typeface="Arial Narrow" panose="020B0606020202030204" pitchFamily="34" charset="0"/>
              </a:rPr>
              <a:t>examen échographique de l’ovaire gauche (confirmation des structures ovariennes) </a:t>
            </a:r>
            <a:r>
              <a:rPr lang="fr-BE" altLang="fr-FR" sz="2600" dirty="0" smtClean="0">
                <a:solidFill>
                  <a:srgbClr val="003399"/>
                </a:solidFill>
                <a:latin typeface="Arial Narrow" panose="020B0606020202030204" pitchFamily="34" charset="0"/>
              </a:rPr>
              <a:t>follicules &lt;5 mm</a:t>
            </a:r>
          </a:p>
          <a:p>
            <a:pPr marL="457200" indent="-457200" eaLnBrk="1" hangingPunct="1">
              <a:buFont typeface="Arial Narrow" pitchFamily="34" charset="0"/>
              <a:buAutoNum type="arabicPeriod"/>
            </a:pPr>
            <a:r>
              <a:rPr lang="fr-BE" altLang="fr-FR" sz="2600" dirty="0" smtClean="0">
                <a:latin typeface="Arial Narrow" panose="020B0606020202030204" pitchFamily="34" charset="0"/>
              </a:rPr>
              <a:t>examen échographique de l’ovaire droit (confirmation des structures ovariennes) </a:t>
            </a:r>
            <a:r>
              <a:rPr lang="fr-BE" altLang="fr-FR" sz="2600" dirty="0" smtClean="0">
                <a:solidFill>
                  <a:srgbClr val="003399"/>
                </a:solidFill>
                <a:latin typeface="Arial Narrow" panose="020B0606020202030204" pitchFamily="34" charset="0"/>
              </a:rPr>
              <a:t>follicules &lt;5 mm</a:t>
            </a:r>
          </a:p>
          <a:p>
            <a:pPr marL="457200" indent="-457200" eaLnBrk="1" hangingPunct="1">
              <a:buFont typeface="Arial Narrow" pitchFamily="34" charset="0"/>
              <a:buAutoNum type="arabicPeriod"/>
            </a:pPr>
            <a:r>
              <a:rPr lang="fr-BE" altLang="fr-FR" sz="2600" dirty="0" smtClean="0">
                <a:latin typeface="Arial Narrow" panose="020B0606020202030204" pitchFamily="34" charset="0"/>
              </a:rPr>
              <a:t>SO : CMT ( pas de relations entre la mammite et l’anoestrus) </a:t>
            </a:r>
            <a:endParaRPr lang="fr-FR" altLang="fr-FR" sz="2600" dirty="0" smtClean="0">
              <a:latin typeface="Arial Narrow" panose="020B0606020202030204" pitchFamily="34" charset="0"/>
            </a:endParaRPr>
          </a:p>
        </p:txBody>
      </p:sp>
    </p:spTree>
    <p:extLst>
      <p:ext uri="{BB962C8B-B14F-4D97-AF65-F5344CB8AC3E}">
        <p14:creationId xmlns:p14="http://schemas.microsoft.com/office/powerpoint/2010/main" val="422863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231725E9-B3CA-41AF-82FE-60ACD94E7C3B}" type="slidenum">
              <a:rPr lang="fr-FR" altLang="fr-FR"/>
              <a:pPr>
                <a:defRPr/>
              </a:pPr>
              <a:t>96</a:t>
            </a:fld>
            <a:endParaRPr lang="fr-FR" altLang="fr-FR"/>
          </a:p>
        </p:txBody>
      </p:sp>
      <p:sp>
        <p:nvSpPr>
          <p:cNvPr id="46084" name="Rectangle 2"/>
          <p:cNvSpPr>
            <a:spLocks noGrp="1" noChangeArrowheads="1"/>
          </p:cNvSpPr>
          <p:nvPr>
            <p:ph type="title"/>
          </p:nvPr>
        </p:nvSpPr>
        <p:spPr>
          <a:xfrm>
            <a:off x="467544" y="1268760"/>
            <a:ext cx="8064500" cy="2232025"/>
          </a:xfrm>
          <a:ln>
            <a:solidFill>
              <a:schemeClr val="tx1"/>
            </a:solidFill>
          </a:ln>
        </p:spPr>
        <p:txBody>
          <a:bodyPr/>
          <a:lstStyle/>
          <a:p>
            <a:pPr algn="l" eaLnBrk="1" hangingPunct="1">
              <a:defRPr/>
            </a:pPr>
            <a:r>
              <a:rPr lang="fr-FR" altLang="fr-FR" sz="2800" dirty="0" smtClean="0">
                <a:solidFill>
                  <a:srgbClr val="CC0000"/>
                </a:solidFill>
                <a:latin typeface="Arial Narrow" panose="020B0606020202030204" pitchFamily="34" charset="0"/>
              </a:rPr>
              <a:t>Etape 9 </a:t>
            </a:r>
            <a:br>
              <a:rPr lang="fr-FR" altLang="fr-FR" sz="2800" dirty="0" smtClean="0">
                <a:solidFill>
                  <a:srgbClr val="CC0000"/>
                </a:solidFill>
                <a:latin typeface="Arial Narrow" panose="020B0606020202030204" pitchFamily="34" charset="0"/>
              </a:rPr>
            </a:br>
            <a:r>
              <a:rPr lang="fr-BE" altLang="fr-FR" sz="2800" dirty="0" smtClean="0">
                <a:solidFill>
                  <a:srgbClr val="CC0000"/>
                </a:solidFill>
                <a:latin typeface="Arial Narrow" panose="020B0606020202030204" pitchFamily="34" charset="0"/>
              </a:rPr>
              <a:t>Résumé succinct des éléments importants des examens cliniques complémentaires et rejet en le justifiant de certaines hypothèses précoces émises</a:t>
            </a:r>
            <a:endParaRPr lang="fr-FR" altLang="fr-FR" sz="2800" dirty="0" smtClean="0">
              <a:solidFill>
                <a:srgbClr val="CC0000"/>
              </a:solidFill>
              <a:latin typeface="Arial Narrow" panose="020B0606020202030204" pitchFamily="34" charset="0"/>
            </a:endParaRPr>
          </a:p>
        </p:txBody>
      </p:sp>
      <p:sp>
        <p:nvSpPr>
          <p:cNvPr id="5" name="Rectangle 2"/>
          <p:cNvSpPr txBox="1">
            <a:spLocks noChangeArrowheads="1"/>
          </p:cNvSpPr>
          <p:nvPr/>
        </p:nvSpPr>
        <p:spPr bwMode="auto">
          <a:xfrm>
            <a:off x="395288" y="3933825"/>
            <a:ext cx="8064500" cy="1223963"/>
          </a:xfrm>
          <a:prstGeom prst="rect">
            <a:avLst/>
          </a:prstGeom>
          <a:noFill/>
          <a:ln>
            <a:solidFill>
              <a:schemeClr val="bg2">
                <a:lumMod val="50000"/>
              </a:schemeClr>
            </a:solidFill>
          </a:ln>
          <a:effectLst/>
          <a:extLst/>
        </p:spPr>
        <p:txBody>
          <a:bodyPr anchor="ctr"/>
          <a:lst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eaLnBrk="1" hangingPunct="1">
              <a:defRPr/>
            </a:pPr>
            <a:r>
              <a:rPr lang="fr-FR" altLang="fr-FR" sz="2800" kern="0" dirty="0" smtClean="0">
                <a:solidFill>
                  <a:srgbClr val="CC0000"/>
                </a:solidFill>
                <a:latin typeface="Arial Narrow" panose="020B0606020202030204" pitchFamily="34" charset="0"/>
              </a:rPr>
              <a:t>Etape 10</a:t>
            </a:r>
            <a:br>
              <a:rPr lang="fr-FR" altLang="fr-FR" sz="2800" kern="0" dirty="0" smtClean="0">
                <a:solidFill>
                  <a:srgbClr val="CC0000"/>
                </a:solidFill>
                <a:latin typeface="Arial Narrow" panose="020B0606020202030204" pitchFamily="34" charset="0"/>
              </a:rPr>
            </a:br>
            <a:r>
              <a:rPr lang="fr-FR" altLang="fr-FR" sz="2800" kern="0" dirty="0" smtClean="0">
                <a:solidFill>
                  <a:srgbClr val="CC0000"/>
                </a:solidFill>
                <a:latin typeface="Arial Narrow" panose="020B0606020202030204" pitchFamily="34" charset="0"/>
              </a:rPr>
              <a:t> </a:t>
            </a:r>
            <a:r>
              <a:rPr lang="fr-BE" altLang="fr-FR" sz="2800" kern="0" dirty="0" smtClean="0">
                <a:solidFill>
                  <a:srgbClr val="CC0000"/>
                </a:solidFill>
                <a:latin typeface="Arial Narrow" panose="020B0606020202030204" pitchFamily="34" charset="0"/>
              </a:rPr>
              <a:t>Enoncer l’hypothèse diagnostique la plus probable </a:t>
            </a:r>
            <a:endParaRPr lang="fr-FR" altLang="fr-FR" sz="2800" kern="0" dirty="0" smtClean="0">
              <a:solidFill>
                <a:srgbClr val="CC0000"/>
              </a:solidFill>
              <a:latin typeface="Arial Narrow" panose="020B0606020202030204" pitchFamily="34" charset="0"/>
            </a:endParaRPr>
          </a:p>
        </p:txBody>
      </p:sp>
    </p:spTree>
    <p:extLst>
      <p:ext uri="{BB962C8B-B14F-4D97-AF65-F5344CB8AC3E}">
        <p14:creationId xmlns:p14="http://schemas.microsoft.com/office/powerpoint/2010/main" val="104425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0803B1E7-BB31-484B-B971-D670BE50175D}" type="slidenum">
              <a:rPr lang="fr-FR" altLang="fr-FR"/>
              <a:pPr>
                <a:defRPr/>
              </a:pPr>
              <a:t>97</a:t>
            </a:fld>
            <a:endParaRPr lang="fr-FR" altLang="fr-FR"/>
          </a:p>
        </p:txBody>
      </p:sp>
      <p:sp>
        <p:nvSpPr>
          <p:cNvPr id="48132" name="Rectangle 2"/>
          <p:cNvSpPr>
            <a:spLocks noGrp="1" noChangeArrowheads="1"/>
          </p:cNvSpPr>
          <p:nvPr>
            <p:ph type="title"/>
          </p:nvPr>
        </p:nvSpPr>
        <p:spPr>
          <a:xfrm>
            <a:off x="250825" y="260350"/>
            <a:ext cx="8569325" cy="1008063"/>
          </a:xfrm>
          <a:ln>
            <a:solidFill>
              <a:schemeClr val="tx1"/>
            </a:solidFill>
          </a:ln>
        </p:spPr>
        <p:txBody>
          <a:bodyPr/>
          <a:lstStyle/>
          <a:p>
            <a:pPr algn="l" eaLnBrk="1" hangingPunct="1">
              <a:defRPr/>
            </a:pPr>
            <a:r>
              <a:rPr lang="fr-FR" altLang="fr-FR" sz="2800" dirty="0" smtClean="0">
                <a:solidFill>
                  <a:srgbClr val="CC0000"/>
                </a:solidFill>
                <a:latin typeface="Arial Narrow" panose="020B0606020202030204" pitchFamily="34" charset="0"/>
              </a:rPr>
              <a:t>Etape 11 : </a:t>
            </a:r>
            <a:br>
              <a:rPr lang="fr-FR" altLang="fr-FR" sz="2800" dirty="0" smtClean="0">
                <a:solidFill>
                  <a:srgbClr val="CC0000"/>
                </a:solidFill>
                <a:latin typeface="Arial Narrow" panose="020B0606020202030204" pitchFamily="34" charset="0"/>
              </a:rPr>
            </a:br>
            <a:r>
              <a:rPr lang="fr-BE" altLang="fr-FR" sz="2800" dirty="0" smtClean="0">
                <a:solidFill>
                  <a:srgbClr val="CC0000"/>
                </a:solidFill>
                <a:latin typeface="Arial Narrow" panose="020B0606020202030204" pitchFamily="34" charset="0"/>
              </a:rPr>
              <a:t>Identifier et justifier les thérapeutiques préventives et curatives </a:t>
            </a:r>
            <a:endParaRPr lang="fr-FR" altLang="fr-FR" sz="2800" dirty="0" smtClean="0">
              <a:solidFill>
                <a:srgbClr val="CC0000"/>
              </a:solidFill>
              <a:latin typeface="Arial Narrow" panose="020B0606020202030204" pitchFamily="34" charset="0"/>
            </a:endParaRPr>
          </a:p>
        </p:txBody>
      </p:sp>
      <p:sp>
        <p:nvSpPr>
          <p:cNvPr id="30724" name="Rectangle 3"/>
          <p:cNvSpPr>
            <a:spLocks noGrp="1" noChangeArrowheads="1"/>
          </p:cNvSpPr>
          <p:nvPr>
            <p:ph type="body" idx="1"/>
          </p:nvPr>
        </p:nvSpPr>
        <p:spPr>
          <a:xfrm>
            <a:off x="395288" y="2060575"/>
            <a:ext cx="8424862" cy="4178300"/>
          </a:xfrm>
        </p:spPr>
        <p:txBody>
          <a:bodyPr/>
          <a:lstStyle/>
          <a:p>
            <a:pPr marL="457200" indent="-457200" eaLnBrk="1" hangingPunct="1">
              <a:lnSpc>
                <a:spcPct val="160000"/>
              </a:lnSpc>
              <a:buFont typeface="Arial Narrow" pitchFamily="34" charset="0"/>
              <a:buAutoNum type="arabicPeriod"/>
            </a:pPr>
            <a:r>
              <a:rPr lang="fr-BE" altLang="fr-FR" sz="2000" smtClean="0">
                <a:latin typeface="Arial Narrow" panose="020B0606020202030204" pitchFamily="34" charset="0"/>
              </a:rPr>
              <a:t>Progestagènes (implant, spirale) : </a:t>
            </a:r>
            <a:r>
              <a:rPr lang="fr-BE" altLang="fr-FR" sz="2000" smtClean="0">
                <a:solidFill>
                  <a:srgbClr val="000099"/>
                </a:solidFill>
                <a:latin typeface="Arial Narrow" panose="020B0606020202030204" pitchFamily="34" charset="0"/>
              </a:rPr>
              <a:t>OK pour relancer une activité cyclique </a:t>
            </a:r>
          </a:p>
          <a:p>
            <a:pPr marL="457200" indent="-457200" eaLnBrk="1" hangingPunct="1">
              <a:lnSpc>
                <a:spcPct val="160000"/>
              </a:lnSpc>
              <a:buFont typeface="Arial Narrow" pitchFamily="34" charset="0"/>
              <a:buAutoNum type="arabicPeriod"/>
            </a:pPr>
            <a:r>
              <a:rPr lang="fr-BE" altLang="fr-FR" sz="2000" smtClean="0">
                <a:latin typeface="Arial Narrow" panose="020B0606020202030204" pitchFamily="34" charset="0"/>
              </a:rPr>
              <a:t>Prostaglandines : </a:t>
            </a:r>
            <a:r>
              <a:rPr lang="fr-BE" altLang="fr-FR" sz="2000" smtClean="0">
                <a:solidFill>
                  <a:srgbClr val="000099"/>
                </a:solidFill>
                <a:latin typeface="Arial Narrow" panose="020B0606020202030204" pitchFamily="34" charset="0"/>
              </a:rPr>
              <a:t>non justifiées car pas de signes d’activité ovarienne cyclique cad corps jaune</a:t>
            </a:r>
          </a:p>
          <a:p>
            <a:pPr marL="457200" indent="-457200" eaLnBrk="1" hangingPunct="1">
              <a:lnSpc>
                <a:spcPct val="160000"/>
              </a:lnSpc>
              <a:buFont typeface="Arial Narrow" pitchFamily="34" charset="0"/>
              <a:buAutoNum type="arabicPeriod"/>
            </a:pPr>
            <a:r>
              <a:rPr lang="fr-BE" altLang="fr-FR" sz="2000" smtClean="0">
                <a:latin typeface="Arial Narrow" panose="020B0606020202030204" pitchFamily="34" charset="0"/>
              </a:rPr>
              <a:t>Revoir la ration de tarissement et de début de lactation </a:t>
            </a:r>
            <a:r>
              <a:rPr lang="fr-BE" altLang="fr-FR" sz="2000" smtClean="0">
                <a:solidFill>
                  <a:srgbClr val="000099"/>
                </a:solidFill>
                <a:latin typeface="Arial Narrow" panose="020B0606020202030204" pitchFamily="34" charset="0"/>
              </a:rPr>
              <a:t>(approche de troupeau)</a:t>
            </a:r>
          </a:p>
          <a:p>
            <a:pPr marL="457200" indent="-457200" eaLnBrk="1" hangingPunct="1">
              <a:lnSpc>
                <a:spcPct val="160000"/>
              </a:lnSpc>
              <a:buFont typeface="Arial Narrow" pitchFamily="34" charset="0"/>
              <a:buAutoNum type="arabicPeriod"/>
            </a:pPr>
            <a:r>
              <a:rPr lang="fr-BE" altLang="fr-FR" sz="2000" smtClean="0">
                <a:latin typeface="Arial Narrow" panose="020B0606020202030204" pitchFamily="34" charset="0"/>
              </a:rPr>
              <a:t>Analyser le problème au niveau des autres individus en postpartum </a:t>
            </a:r>
            <a:r>
              <a:rPr lang="fr-BE" altLang="fr-FR" sz="2000" smtClean="0">
                <a:solidFill>
                  <a:srgbClr val="000099"/>
                </a:solidFill>
                <a:latin typeface="Arial Narrow" panose="020B0606020202030204" pitchFamily="34" charset="0"/>
              </a:rPr>
              <a:t>(approche de troupeau)</a:t>
            </a:r>
          </a:p>
          <a:p>
            <a:pPr marL="457200" indent="-457200" eaLnBrk="1" hangingPunct="1">
              <a:lnSpc>
                <a:spcPct val="160000"/>
              </a:lnSpc>
              <a:buFont typeface="Arial Narrow" pitchFamily="34" charset="0"/>
              <a:buAutoNum type="arabicPeriod"/>
            </a:pPr>
            <a:r>
              <a:rPr lang="fr-BE" altLang="fr-FR" sz="2000" smtClean="0">
                <a:latin typeface="Arial Narrow" panose="020B0606020202030204" pitchFamily="34" charset="0"/>
              </a:rPr>
              <a:t>Revoir la qualité de la détection des chaleurs </a:t>
            </a:r>
            <a:r>
              <a:rPr lang="fr-BE" altLang="fr-FR" sz="2000" smtClean="0">
                <a:solidFill>
                  <a:srgbClr val="000099"/>
                </a:solidFill>
                <a:latin typeface="Arial Narrow" panose="020B0606020202030204" pitchFamily="34" charset="0"/>
              </a:rPr>
              <a:t>(approche de troupeau)</a:t>
            </a:r>
            <a:endParaRPr lang="fr-FR" altLang="fr-FR" sz="2000" smtClean="0">
              <a:solidFill>
                <a:srgbClr val="000099"/>
              </a:solidFill>
              <a:latin typeface="Arial Narrow" panose="020B0606020202030204" pitchFamily="34" charset="0"/>
            </a:endParaRPr>
          </a:p>
        </p:txBody>
      </p:sp>
    </p:spTree>
    <p:extLst>
      <p:ext uri="{BB962C8B-B14F-4D97-AF65-F5344CB8AC3E}">
        <p14:creationId xmlns:p14="http://schemas.microsoft.com/office/powerpoint/2010/main" val="35578320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0"/>
          </p:nvPr>
        </p:nvSpPr>
        <p:spPr/>
        <p:txBody>
          <a:bodyPr/>
          <a:lstStyle/>
          <a:p>
            <a:pPr>
              <a:defRPr/>
            </a:pPr>
            <a:fld id="{E2B3C162-60C6-41E5-9404-AF0C1CAB2C99}" type="slidenum">
              <a:rPr lang="fr-FR" altLang="fr-FR"/>
              <a:pPr>
                <a:defRPr/>
              </a:pPr>
              <a:t>98</a:t>
            </a:fld>
            <a:endParaRPr lang="fr-FR" altLang="fr-FR"/>
          </a:p>
        </p:txBody>
      </p:sp>
      <p:sp>
        <p:nvSpPr>
          <p:cNvPr id="49156" name="Rectangle 2"/>
          <p:cNvSpPr>
            <a:spLocks noGrp="1" noChangeArrowheads="1"/>
          </p:cNvSpPr>
          <p:nvPr>
            <p:ph type="title"/>
          </p:nvPr>
        </p:nvSpPr>
        <p:spPr>
          <a:xfrm>
            <a:off x="323850" y="908050"/>
            <a:ext cx="8208963" cy="1223963"/>
          </a:xfrm>
          <a:ln>
            <a:solidFill>
              <a:schemeClr val="tx1"/>
            </a:solidFill>
          </a:ln>
        </p:spPr>
        <p:txBody>
          <a:bodyPr/>
          <a:lstStyle/>
          <a:p>
            <a:pPr marL="47625" indent="-47625" algn="l" eaLnBrk="1" hangingPunct="1">
              <a:defRPr/>
            </a:pPr>
            <a:r>
              <a:rPr lang="fr-FR" altLang="fr-FR" sz="2800" dirty="0" smtClean="0">
                <a:solidFill>
                  <a:srgbClr val="CC0000"/>
                </a:solidFill>
                <a:latin typeface="Arial Narrow" panose="020B0606020202030204" pitchFamily="34" charset="0"/>
              </a:rPr>
              <a:t>Etape 12 </a:t>
            </a:r>
            <a:br>
              <a:rPr lang="fr-FR" altLang="fr-FR" sz="2800" dirty="0" smtClean="0">
                <a:solidFill>
                  <a:srgbClr val="CC0000"/>
                </a:solidFill>
                <a:latin typeface="Arial Narrow" panose="020B0606020202030204" pitchFamily="34" charset="0"/>
              </a:rPr>
            </a:br>
            <a:r>
              <a:rPr lang="fr-BE" altLang="fr-FR" sz="2800" dirty="0" smtClean="0">
                <a:solidFill>
                  <a:srgbClr val="CC0000"/>
                </a:solidFill>
                <a:latin typeface="Arial Narrow" panose="020B0606020202030204" pitchFamily="34" charset="0"/>
              </a:rPr>
              <a:t>Synthèse de l’approche du problème et du traitement</a:t>
            </a:r>
            <a:endParaRPr lang="fr-FR" altLang="fr-FR" sz="2800" dirty="0" smtClean="0">
              <a:solidFill>
                <a:srgbClr val="CC0000"/>
              </a:solidFill>
              <a:latin typeface="Arial Narrow" panose="020B0606020202030204" pitchFamily="34" charset="0"/>
            </a:endParaRPr>
          </a:p>
        </p:txBody>
      </p:sp>
      <p:sp>
        <p:nvSpPr>
          <p:cNvPr id="5" name="Rectangle 2"/>
          <p:cNvSpPr txBox="1">
            <a:spLocks noChangeArrowheads="1"/>
          </p:cNvSpPr>
          <p:nvPr/>
        </p:nvSpPr>
        <p:spPr bwMode="auto">
          <a:xfrm>
            <a:off x="323850" y="2565400"/>
            <a:ext cx="8640638" cy="2376488"/>
          </a:xfrm>
          <a:prstGeom prst="rect">
            <a:avLst/>
          </a:prstGeom>
          <a:noFill/>
          <a:ln>
            <a:solidFill>
              <a:schemeClr val="tx1"/>
            </a:solidFill>
          </a:ln>
          <a:effectLst/>
          <a:extLst/>
        </p:spPr>
        <p:txBody>
          <a:bodyPr anchor="ctr"/>
          <a:lst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CC3300"/>
                </a:solidFill>
                <a:latin typeface="Arial Narrow" pitchFamily="34" charset="0"/>
              </a:defRPr>
            </a:lvl2pPr>
            <a:lvl3pPr algn="l" rtl="0" eaLnBrk="0" fontAlgn="base" hangingPunct="0">
              <a:spcBef>
                <a:spcPct val="0"/>
              </a:spcBef>
              <a:spcAft>
                <a:spcPct val="0"/>
              </a:spcAft>
              <a:defRPr sz="3000">
                <a:solidFill>
                  <a:srgbClr val="CC3300"/>
                </a:solidFill>
                <a:latin typeface="Arial Narrow" pitchFamily="34" charset="0"/>
              </a:defRPr>
            </a:lvl3pPr>
            <a:lvl4pPr algn="l" rtl="0" eaLnBrk="0" fontAlgn="base" hangingPunct="0">
              <a:spcBef>
                <a:spcPct val="0"/>
              </a:spcBef>
              <a:spcAft>
                <a:spcPct val="0"/>
              </a:spcAft>
              <a:defRPr sz="3000">
                <a:solidFill>
                  <a:srgbClr val="CC3300"/>
                </a:solidFill>
                <a:latin typeface="Arial Narrow" pitchFamily="34" charset="0"/>
              </a:defRPr>
            </a:lvl4pPr>
            <a:lvl5pPr algn="l" rtl="0" eaLnBrk="0" fontAlgn="base" hangingPunct="0">
              <a:spcBef>
                <a:spcPct val="0"/>
              </a:spcBef>
              <a:spcAft>
                <a:spcPct val="0"/>
              </a:spcAft>
              <a:defRPr sz="3000">
                <a:solidFill>
                  <a:srgbClr val="CC3300"/>
                </a:solidFill>
                <a:latin typeface="Arial Narrow" pitchFamily="34" charset="0"/>
              </a:defRPr>
            </a:lvl5pPr>
            <a:lvl6pPr marL="457200" algn="l" rtl="0" fontAlgn="base">
              <a:spcBef>
                <a:spcPct val="0"/>
              </a:spcBef>
              <a:spcAft>
                <a:spcPct val="0"/>
              </a:spcAft>
              <a:defRPr sz="3000">
                <a:solidFill>
                  <a:srgbClr val="CC3300"/>
                </a:solidFill>
                <a:latin typeface="Arial Narrow" pitchFamily="34" charset="0"/>
              </a:defRPr>
            </a:lvl6pPr>
            <a:lvl7pPr marL="914400" algn="l" rtl="0" fontAlgn="base">
              <a:spcBef>
                <a:spcPct val="0"/>
              </a:spcBef>
              <a:spcAft>
                <a:spcPct val="0"/>
              </a:spcAft>
              <a:defRPr sz="3000">
                <a:solidFill>
                  <a:srgbClr val="CC3300"/>
                </a:solidFill>
                <a:latin typeface="Arial Narrow" pitchFamily="34" charset="0"/>
              </a:defRPr>
            </a:lvl7pPr>
            <a:lvl8pPr marL="1371600" algn="l" rtl="0" fontAlgn="base">
              <a:spcBef>
                <a:spcPct val="0"/>
              </a:spcBef>
              <a:spcAft>
                <a:spcPct val="0"/>
              </a:spcAft>
              <a:defRPr sz="3000">
                <a:solidFill>
                  <a:srgbClr val="CC3300"/>
                </a:solidFill>
                <a:latin typeface="Arial Narrow" pitchFamily="34" charset="0"/>
              </a:defRPr>
            </a:lvl8pPr>
            <a:lvl9pPr marL="1828800" algn="l" rtl="0" fontAlgn="base">
              <a:spcBef>
                <a:spcPct val="0"/>
              </a:spcBef>
              <a:spcAft>
                <a:spcPct val="0"/>
              </a:spcAft>
              <a:defRPr sz="3000">
                <a:solidFill>
                  <a:srgbClr val="CC3300"/>
                </a:solidFill>
                <a:latin typeface="Arial Narrow" pitchFamily="34" charset="0"/>
              </a:defRPr>
            </a:lvl9pPr>
          </a:lstStyle>
          <a:p>
            <a:pPr eaLnBrk="1" hangingPunct="1">
              <a:defRPr/>
            </a:pPr>
            <a:r>
              <a:rPr lang="fr-FR" altLang="fr-FR" sz="2800" kern="0" dirty="0" smtClean="0">
                <a:solidFill>
                  <a:srgbClr val="CC0000"/>
                </a:solidFill>
                <a:latin typeface="Arial Narrow" panose="020B0606020202030204" pitchFamily="34" charset="0"/>
              </a:rPr>
              <a:t>Etape 13 : </a:t>
            </a:r>
            <a:r>
              <a:rPr lang="fr-BE" altLang="fr-FR" sz="2800" kern="0" dirty="0" smtClean="0">
                <a:solidFill>
                  <a:srgbClr val="CC0000"/>
                </a:solidFill>
                <a:latin typeface="Arial Narrow" panose="020B0606020202030204" pitchFamily="34" charset="0"/>
              </a:rPr>
              <a:t>Bilan du groupe</a:t>
            </a:r>
            <a:br>
              <a:rPr lang="fr-BE" altLang="fr-FR" sz="2800" kern="0" dirty="0" smtClean="0">
                <a:solidFill>
                  <a:srgbClr val="CC0000"/>
                </a:solidFill>
                <a:latin typeface="Arial Narrow" panose="020B0606020202030204" pitchFamily="34" charset="0"/>
              </a:rPr>
            </a:br>
            <a:r>
              <a:rPr lang="fr-FR" altLang="fr-FR" sz="2800" kern="0" dirty="0" smtClean="0">
                <a:solidFill>
                  <a:srgbClr val="CC0000"/>
                </a:solidFill>
                <a:latin typeface="Arial Narrow" panose="020B0606020202030204" pitchFamily="34" charset="0"/>
              </a:rPr>
              <a:t>- comparaison du nombre des hypothèses et questions attendues </a:t>
            </a:r>
            <a:br>
              <a:rPr lang="fr-FR" altLang="fr-FR" sz="2800" kern="0" dirty="0" smtClean="0">
                <a:solidFill>
                  <a:srgbClr val="CC0000"/>
                </a:solidFill>
                <a:latin typeface="Arial Narrow" panose="020B0606020202030204" pitchFamily="34" charset="0"/>
              </a:rPr>
            </a:br>
            <a:r>
              <a:rPr lang="fr-FR" altLang="fr-FR" sz="2800" kern="0" dirty="0" smtClean="0">
                <a:solidFill>
                  <a:srgbClr val="CC0000"/>
                </a:solidFill>
                <a:latin typeface="Arial Narrow" panose="020B0606020202030204" pitchFamily="34" charset="0"/>
              </a:rPr>
              <a:t>  et observées</a:t>
            </a:r>
            <a:br>
              <a:rPr lang="fr-FR" altLang="fr-FR" sz="2800" kern="0" dirty="0" smtClean="0">
                <a:solidFill>
                  <a:srgbClr val="CC0000"/>
                </a:solidFill>
                <a:latin typeface="Arial Narrow" panose="020B0606020202030204" pitchFamily="34" charset="0"/>
              </a:rPr>
            </a:br>
            <a:r>
              <a:rPr lang="fr-FR" altLang="fr-FR" sz="2800" kern="0" dirty="0" smtClean="0">
                <a:solidFill>
                  <a:srgbClr val="CC0000"/>
                </a:solidFill>
                <a:latin typeface="Arial Narrow" panose="020B0606020202030204" pitchFamily="34" charset="0"/>
              </a:rPr>
              <a:t>- test de satisfaction</a:t>
            </a:r>
          </a:p>
        </p:txBody>
      </p:sp>
    </p:spTree>
    <p:extLst>
      <p:ext uri="{BB962C8B-B14F-4D97-AF65-F5344CB8AC3E}">
        <p14:creationId xmlns:p14="http://schemas.microsoft.com/office/powerpoint/2010/main" val="11844347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10"/>
          </p:nvPr>
        </p:nvSpPr>
        <p:spPr/>
        <p:txBody>
          <a:bodyPr/>
          <a:lstStyle/>
          <a:p>
            <a:pPr>
              <a:defRPr/>
            </a:pPr>
            <a:fld id="{FE68BD2E-015D-490B-96B7-C8EC491C006A}" type="slidenum">
              <a:rPr lang="fr-FR" altLang="fr-FR"/>
              <a:pPr>
                <a:defRPr/>
              </a:pPr>
              <a:t>99</a:t>
            </a:fld>
            <a:endParaRPr lang="fr-FR" altLang="fr-FR"/>
          </a:p>
        </p:txBody>
      </p:sp>
      <p:sp>
        <p:nvSpPr>
          <p:cNvPr id="51204" name="Rectangle 2"/>
          <p:cNvSpPr>
            <a:spLocks noGrp="1" noChangeArrowheads="1"/>
          </p:cNvSpPr>
          <p:nvPr>
            <p:ph type="title"/>
          </p:nvPr>
        </p:nvSpPr>
        <p:spPr>
          <a:xfrm>
            <a:off x="467544" y="548680"/>
            <a:ext cx="8229600" cy="634082"/>
          </a:xfrm>
          <a:solidFill>
            <a:srgbClr val="FF0000"/>
          </a:solidFill>
          <a:ln>
            <a:solidFill>
              <a:schemeClr val="tx1"/>
            </a:solidFill>
          </a:ln>
        </p:spPr>
        <p:txBody>
          <a:bodyPr/>
          <a:lstStyle/>
          <a:p>
            <a:pPr eaLnBrk="1" hangingPunct="1">
              <a:defRPr/>
            </a:pPr>
            <a:r>
              <a:rPr lang="fr-FR" altLang="fr-FR" sz="2600" dirty="0" smtClean="0">
                <a:solidFill>
                  <a:schemeClr val="bg1"/>
                </a:solidFill>
                <a:latin typeface="Arial Narrow" panose="020B0606020202030204" pitchFamily="34" charset="0"/>
              </a:rPr>
              <a:t>Erreurs à éviter</a:t>
            </a:r>
          </a:p>
        </p:txBody>
      </p:sp>
      <p:sp>
        <p:nvSpPr>
          <p:cNvPr id="32772" name="Rectangle 3"/>
          <p:cNvSpPr>
            <a:spLocks noGrp="1" noChangeArrowheads="1"/>
          </p:cNvSpPr>
          <p:nvPr>
            <p:ph type="body" idx="1"/>
          </p:nvPr>
        </p:nvSpPr>
        <p:spPr/>
        <p:txBody>
          <a:bodyPr/>
          <a:lstStyle/>
          <a:p>
            <a:pPr eaLnBrk="1" hangingPunct="1">
              <a:lnSpc>
                <a:spcPct val="120000"/>
              </a:lnSpc>
            </a:pPr>
            <a:r>
              <a:rPr lang="fr-BE" altLang="fr-FR" sz="2200" smtClean="0">
                <a:latin typeface="Arial Narrow" panose="020B0606020202030204" pitchFamily="34" charset="0"/>
              </a:rPr>
              <a:t>Le diagnostic collectif : chaque étudiant doit aller au bout de sa démarche diagnostique. Il doit prendre conscience par lui-même de son erreur.</a:t>
            </a:r>
          </a:p>
          <a:p>
            <a:pPr eaLnBrk="1" hangingPunct="1">
              <a:lnSpc>
                <a:spcPct val="120000"/>
              </a:lnSpc>
            </a:pPr>
            <a:r>
              <a:rPr lang="fr-BE" altLang="fr-FR" sz="2200" smtClean="0">
                <a:latin typeface="Arial Narrow" panose="020B0606020202030204" pitchFamily="34" charset="0"/>
              </a:rPr>
              <a:t>Le mini-cours : des rappels théoriques peuvent être donnés. Ils le seront non pas durant l’ARC mais à la fin dans l’étape relative au bilan.</a:t>
            </a:r>
          </a:p>
          <a:p>
            <a:pPr eaLnBrk="1" hangingPunct="1">
              <a:lnSpc>
                <a:spcPct val="120000"/>
              </a:lnSpc>
            </a:pPr>
            <a:r>
              <a:rPr lang="fr-BE" altLang="fr-FR" sz="2200" smtClean="0">
                <a:latin typeface="Arial Narrow" panose="020B0606020202030204" pitchFamily="34" charset="0"/>
              </a:rPr>
              <a:t>Sauter les étapes de synthèse</a:t>
            </a:r>
          </a:p>
          <a:p>
            <a:pPr eaLnBrk="1" hangingPunct="1">
              <a:lnSpc>
                <a:spcPct val="120000"/>
              </a:lnSpc>
            </a:pPr>
            <a:r>
              <a:rPr lang="fr-BE" altLang="fr-FR" sz="2200" smtClean="0">
                <a:latin typeface="Arial Narrow" panose="020B0606020202030204" pitchFamily="34" charset="0"/>
              </a:rPr>
              <a:t>Ne pas demander les justifications des demandes et hypothèses : chaque étudiant doit les  justifier même si elles apparaissent saugrenues. Il doit être poussé au bout de son raisonnement.</a:t>
            </a:r>
          </a:p>
          <a:p>
            <a:pPr eaLnBrk="1" hangingPunct="1">
              <a:lnSpc>
                <a:spcPct val="120000"/>
              </a:lnSpc>
            </a:pPr>
            <a:r>
              <a:rPr lang="fr-BE" altLang="fr-FR" sz="2200" smtClean="0">
                <a:latin typeface="Arial Narrow" panose="020B0606020202030204" pitchFamily="34" charset="0"/>
              </a:rPr>
              <a:t>Etre trop directif ou critique durant l’exercice : les remarques doivent être formulées en fin d’exercice.</a:t>
            </a:r>
            <a:endParaRPr lang="fr-FR" altLang="fr-FR" sz="2200" smtClean="0">
              <a:latin typeface="Arial Narrow" panose="020B0606020202030204" pitchFamily="34" charset="0"/>
            </a:endParaRPr>
          </a:p>
        </p:txBody>
      </p:sp>
    </p:spTree>
    <p:extLst>
      <p:ext uri="{BB962C8B-B14F-4D97-AF65-F5344CB8AC3E}">
        <p14:creationId xmlns:p14="http://schemas.microsoft.com/office/powerpoint/2010/main" val="4008373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4503</TotalTime>
  <Words>14838</Words>
  <Application>Microsoft Office PowerPoint</Application>
  <PresentationFormat>Affichage à l'écran (4:3)</PresentationFormat>
  <Paragraphs>2586</Paragraphs>
  <Slides>269</Slides>
  <Notes>42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269</vt:i4>
      </vt:variant>
    </vt:vector>
  </HeadingPairs>
  <TitlesOfParts>
    <vt:vector size="271" baseType="lpstr">
      <vt:lpstr>Thème Office</vt:lpstr>
      <vt:lpstr>Document</vt:lpstr>
      <vt:lpstr>Université Saad Dahlab (Blida 1) Institut Vétérinaire  </vt:lpstr>
      <vt:lpstr>Cycle de conférences relative aux méthodes et innovations pédagogiques en enseignement supérieur</vt:lpstr>
      <vt:lpstr>1. Qui suis-je ? </vt:lpstr>
      <vt:lpstr>Au terme de ma présentation,  vous devriez en savoir plus sur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Caractéristiques de mon activité évaluative</vt:lpstr>
      <vt:lpstr>Présentation PowerPoint</vt:lpstr>
      <vt:lpstr>Mes souhaits </vt:lpstr>
      <vt:lpstr>Présentation PowerPoint</vt:lpstr>
      <vt:lpstr>Présentation PowerPoint</vt:lpstr>
      <vt:lpstr>2. Les étudiants, quels étudiants? </vt:lpstr>
      <vt:lpstr>Présentation PowerPoint</vt:lpstr>
      <vt:lpstr>Oui, les étudiants sont capables de faire la part des choses prioritaires et accessoires.</vt:lpstr>
      <vt:lpstr>On apprend qu’en écoutant.</vt:lpstr>
      <vt:lpstr>Pas de problème, les étudiants savent prendre des notes</vt:lpstr>
      <vt:lpstr>Les étudiants ont les prerequis nécessaires à la compréhension automatique des contenus enseignés</vt:lpstr>
      <vt:lpstr>Les étudiants savent critiquer leurs connaissances et évaluer leur niveau de compréhension.</vt:lpstr>
      <vt:lpstr>Les étudiants ont cette capacité naturelle à signaler leur incompréhension</vt:lpstr>
      <vt:lpstr>Les étudiants ont cette capacité naturelle à signaler leur incompréhension</vt:lpstr>
      <vt:lpstr>Et selon,  - https://www.youtube.com/watch?v=dGCJ46vyR9o&amp;feature=player_embedded : à voir - Petite Poucette de M Serres de l’Académie Française : à lire les jeunes présentent comme caractéristiques http://blogs.uclouvain.be/ipmblog/2014/04/08/mooc-et-classe-inversee-les-defis-pedagogiques-poses-par-lere-numerique/ </vt:lpstr>
      <vt:lpstr>Et selon,  - https://www.youtube.com/watch?v=dGCJ46vyR9o&amp;feature=player_embedded : à voir - Petite Poucette de JM Serres de l’Académie Française : à lire les jeunes présentent comme caractéristiques</vt:lpstr>
      <vt:lpstr>Présentation PowerPoint</vt:lpstr>
      <vt:lpstr>Présentation PowerPoint</vt:lpstr>
      <vt:lpstr>Pourquoi définir des objectifs ? </vt:lpstr>
      <vt:lpstr>Quels objectifs : la taxonomie pyramidale des objectifs cognitifs : 6 niveaux, 3 groupes (Benjamin Bloom 1956)</vt:lpstr>
      <vt:lpstr>Présentation PowerPoint</vt:lpstr>
      <vt:lpstr>Un exemple : chapitre relatif aux infections utérines</vt:lpstr>
      <vt:lpstr>Objectifs spécifiques de connaissance relatifs au chapitre sur les infections utérines </vt:lpstr>
      <vt:lpstr>Présentation PowerPoint</vt:lpstr>
      <vt:lpstr>Objectifs spécifiques de compréhension</vt:lpstr>
      <vt:lpstr>Présentation PowerPoint</vt:lpstr>
      <vt:lpstr>Objectifs d’application</vt:lpstr>
      <vt:lpstr>Présentation PowerPoint</vt:lpstr>
      <vt:lpstr>Présentation PowerPoint</vt:lpstr>
      <vt:lpstr>Présentation PowerPoint</vt:lpstr>
      <vt:lpstr>En résumé</vt:lpstr>
      <vt:lpstr>Pour en savoir un peu plus … </vt:lpstr>
      <vt:lpstr>Et maintenant au travail … </vt:lpstr>
      <vt:lpstr>4. L’approche par compétences Projet de mise en place  à la FMV de l’ ULg </vt:lpstr>
      <vt:lpstr>Quelques définitions</vt:lpstr>
      <vt:lpstr>Notion de compétence </vt:lpstr>
      <vt:lpstr>Caractéristiques d’une compétence (Tardif 2006) </vt:lpstr>
      <vt:lpstr>Présentation PowerPoint</vt:lpstr>
      <vt:lpstr>Et plus précisément ….</vt:lpstr>
      <vt:lpstr>Présentation PowerPoint</vt:lpstr>
      <vt:lpstr>Notion de ressources</vt:lpstr>
      <vt:lpstr>Notion de familles de situations</vt:lpstr>
      <vt:lpstr>Notion de familles de situations (exemples)</vt:lpstr>
      <vt:lpstr>Articulations de ces notions </vt:lpstr>
      <vt:lpstr>Présentation PowerPoint</vt:lpstr>
      <vt:lpstr>Présentation PowerPoint</vt:lpstr>
      <vt:lpstr>Et de manière plus concrète encore</vt:lpstr>
      <vt:lpstr>Compétence 1: établir un diagnostic en recueillant des informations de façon rigoureuse, objective, systématique et complète  en interprétant les informations recueillies de façon scientifique et critique en se basant sur des hypothèses diagnostiques hiérarchisées et pertinentes</vt:lpstr>
      <vt:lpstr>PROPOSITION réfléchir à la manière dont vous pourriez contribuer à l’acquisition d’une compétence </vt:lpstr>
      <vt:lpstr>5. L’apprentissage au raisonnement clinique  (ARC)</vt:lpstr>
      <vt:lpstr>Données générales </vt:lpstr>
      <vt:lpstr>Les trois composantes de la compétence clinique</vt:lpstr>
      <vt:lpstr>Organisation des connaissances cliniques : observations</vt:lpstr>
      <vt:lpstr>Raisonnement clinique (RC): définition</vt:lpstr>
      <vt:lpstr>Processus de raisonnement clinique</vt:lpstr>
      <vt:lpstr>Le modèle « hypothético-déductif » Elstein AS, Shukman LS, Sprafka SA. Medical problem solving : an analysis of clinical reasoning.  Cambridge MA: Harvard University Press 1978.</vt:lpstr>
      <vt:lpstr>Une démarche clinique de qualité : facteurs de variation</vt:lpstr>
      <vt:lpstr>Novice ou expert</vt:lpstr>
      <vt:lpstr>Différences entre un expert et un novice</vt:lpstr>
      <vt:lpstr>Caractéristiques d’un ARC </vt:lpstr>
      <vt:lpstr>Conditions d’un ARC de qualité </vt:lpstr>
      <vt:lpstr>Objectifs d’un exercice d’ARC</vt:lpstr>
      <vt:lpstr>ARC ou présentation de cas</vt:lpstr>
      <vt:lpstr>Contexte de mise en place </vt:lpstr>
      <vt:lpstr>Les risques de dérive « étudiante » d’un exercice d’ARC</vt:lpstr>
      <vt:lpstr>Etapes d’un ARC </vt:lpstr>
      <vt:lpstr>Etape préliminaire : répartition des rôles</vt:lpstr>
      <vt:lpstr>Etapes d’un exercice d’ARC </vt:lpstr>
      <vt:lpstr>Etape 1 : Enoncer le motif de la consultation </vt:lpstr>
      <vt:lpstr>Etape 2 : Enoncer des hypothèses étiologiques dites précoces </vt:lpstr>
      <vt:lpstr>Etape 3 : Poser et justifier les questions d’anamnèse (question potentielle, justification de la question, réponse) </vt:lpstr>
      <vt:lpstr>Etape 4 :  Identification par l’étudiant (encadrant) dépositaire des informations, des données de l’anamnèse non mises à jour au cours de l’étape précédente.</vt:lpstr>
      <vt:lpstr>Etape 6 : Identifier et justifier les examens cliniques principaux (étudiants)  (question potentielle, justification de la question, réponse) </vt:lpstr>
      <vt:lpstr>Etape 7 :  Résumé succinct des éléments importants de l’examen clinique et rejet en le justifiant de certaines hypothèses précoces émises (étudiants)</vt:lpstr>
      <vt:lpstr>Etape 8 : Identifier et justifier les examens cliniques complémentaires (question potentielle, justification de la question, réponse) </vt:lpstr>
      <vt:lpstr>Etape 9  Résumé succinct des éléments importants des examens cliniques complémentaires et rejet en le justifiant de certaines hypothèses précoces émises</vt:lpstr>
      <vt:lpstr>Etape 11 :  Identifier et justifier les thérapeutiques préventives et curatives </vt:lpstr>
      <vt:lpstr>Etape 12  Synthèse de l’approche du problème et du traitement</vt:lpstr>
      <vt:lpstr>Erreurs à éviter</vt:lpstr>
      <vt:lpstr>Qu’en pensez-vous ? </vt:lpstr>
      <vt:lpstr>Présentation PowerPoint</vt:lpstr>
      <vt:lpstr>C’est quoi  </vt:lpstr>
      <vt:lpstr>Intérêt (pour l’enseignant) ? </vt:lpstr>
      <vt:lpstr>Intérêt ? (pour l’étudiant) </vt:lpstr>
      <vt:lpstr>Un outil : CMAP tools : http://ftp.ihmc.us/  </vt:lpstr>
      <vt:lpstr>Applications : enseignements de Thériogenologie (master 2)</vt:lpstr>
      <vt:lpstr>Applications : clinique de médecine de troupeaux (master 2) </vt:lpstr>
      <vt:lpstr>Applications : clinique de médecine de troupeaux (master 2) </vt:lpstr>
      <vt:lpstr>Présentation PowerPoint</vt:lpstr>
      <vt:lpstr>Présentation PowerPoint</vt:lpstr>
      <vt:lpstr>Applications : clinique de médecine de troupeaux (master 2) </vt:lpstr>
      <vt:lpstr>Pour en savoir plus</vt:lpstr>
      <vt:lpstr>7. Comment saloper  une présentation PWP</vt:lpstr>
      <vt:lpstr>Vous</vt:lpstr>
      <vt:lpstr>Présentation PowerPoint</vt:lpstr>
      <vt:lpstr>Au lieu d’utiliser toute la zone de projection disponible</vt:lpstr>
      <vt:lpstr>Salopage 1 : réduire la zone de projection</vt:lpstr>
      <vt:lpstr>Salopage 1 bis  : réduire la zone de projection</vt:lpstr>
      <vt:lpstr>Salopage 1 ter  : réduire la zone de projection</vt:lpstr>
      <vt:lpstr>Salopage 2 : Cacher une partie du visible</vt:lpstr>
      <vt:lpstr>Salopage 2 : cacher une partie du visible</vt:lpstr>
      <vt:lpstr>Salopage  3 : </vt:lpstr>
      <vt:lpstr>Présentation PowerPoint</vt:lpstr>
      <vt:lpstr>Salopage 4 : Choisissez une Police de caractères illisible</vt:lpstr>
      <vt:lpstr>Salopage 5 :  Foncez le fond</vt:lpstr>
      <vt:lpstr>Ou encore </vt:lpstr>
      <vt:lpstr>Pourquoi le Contraste texte-fond idéal est-il noir sur fond clair ?</vt:lpstr>
      <vt:lpstr>Salopage 5 quater : Empêchez de lire grâce au fond</vt:lpstr>
      <vt:lpstr>Présentation PowerPoint</vt:lpstr>
      <vt:lpstr>Salopage 6 : Perturbez la lecture des textes par des animations</vt:lpstr>
      <vt:lpstr>Présentation PowerPoint</vt:lpstr>
      <vt:lpstr>Salopage 7 : combattez votre oral par votre écrit ! Parlez pendant qu’ils lisent !</vt:lpstr>
      <vt:lpstr>Salopage 8 : Confondez livre et l’écran</vt:lpstr>
      <vt:lpstr>Salopage 9 : Créez plus d’incertitude que d’information</vt:lpstr>
      <vt:lpstr>Salopage 10 : Banalisez tout en soulignant tout</vt:lpstr>
      <vt:lpstr>Présentation PowerPoint</vt:lpstr>
      <vt:lpstr>Salopage 12 : Affolez les neurones par un pointeur fou</vt:lpstr>
      <vt:lpstr>Salopage 13 : Désignez l’écran du doigt </vt:lpstr>
      <vt:lpstr>Salopage 14 : Parlez à l’écran et pas au public(tournez lui le dos)</vt:lpstr>
      <vt:lpstr>Salopage 15 : Interdisez-vous de vous asseoir  NB : on peut rester debout.</vt:lpstr>
      <vt:lpstr>Présentation PowerPoint</vt:lpstr>
      <vt:lpstr>Salopage 16 : Balancez tout d’un coup alors qu’on peut « distiller » progressivement le texte</vt:lpstr>
      <vt:lpstr>Salopage 16 rectifié : on distille</vt:lpstr>
      <vt:lpstr>Présentation PowerPoint</vt:lpstr>
      <vt:lpstr>Salopage 17 : Privez l’auditoire du plaisir de la découverte  </vt:lpstr>
      <vt:lpstr>Salopage 17 : Privez l’auditoire du plaisir de la découverte </vt:lpstr>
      <vt:lpstr>Salopage 18 : Forcez à prendre des notes  alors qu’on peut donner une version papier !</vt:lpstr>
      <vt:lpstr>Salopage 19 : Débordez du temps prévu</vt:lpstr>
      <vt:lpstr>Salopage 20 : Pensez que vous êtes parfait et inaméliorable. Ne donnez pas le moyen de vous contacter !</vt:lpstr>
      <vt:lpstr>8. Les boitiers de vote électronique</vt:lpstr>
      <vt:lpstr>Boitier de vote électronique  (BVE, clicker) </vt:lpstr>
      <vt:lpstr>Aspects positifs de l’outil</vt:lpstr>
      <vt:lpstr>Aspects limitants de l’outil</vt:lpstr>
      <vt:lpstr>Pour en savoir plus </vt:lpstr>
      <vt:lpstr>Qu’en pensez-vous ? </vt:lpstr>
      <vt:lpstr>9. Les Questions à Choix Multiples (QCM) Les degrés de certitude (DC)</vt:lpstr>
      <vt:lpstr>Quelques exemples de modes d’évaluation préférentiels adaptés aux objectifs cognitifs </vt:lpstr>
      <vt:lpstr>Définition</vt:lpstr>
      <vt:lpstr>Les SG sont dites implicites car </vt:lpstr>
      <vt:lpstr>Avantages des QCM</vt:lpstr>
      <vt:lpstr>Désavantages des QCM</vt:lpstr>
      <vt:lpstr>Pourquoi on n’aime pas les QCM …</vt:lpstr>
      <vt:lpstr>Les 3 constituants possibles d’une QCM</vt:lpstr>
      <vt:lpstr>Les solutions générales implicites ou SGI </vt:lpstr>
      <vt:lpstr>Un petit test …</vt:lpstr>
      <vt:lpstr>Présentation PowerPoint</vt:lpstr>
      <vt:lpstr>Présentation PowerPoint</vt:lpstr>
      <vt:lpstr>Présentation PowerPoint</vt:lpstr>
      <vt:lpstr>Présentation PowerPoint</vt:lpstr>
      <vt:lpstr>Le principe de priorité Plus le numéro d’une réponse est élevé et plus il est prioritaire :  &lt; 6 &lt; 7 &lt; 8 &lt; 9</vt:lpstr>
      <vt:lpstr>Le principe de priorité Plus le numéro d’une réponse est élevé et plus il est prioritaire en cas de double choix possible :  &lt; 6 &lt; 7 &lt; 8 &lt; 9</vt:lpstr>
      <vt:lpstr>Les degrés de certitude : enjeux de leur utilisation D’après Leclercq et Gilles http://www.smart.ulg.ac.be    </vt:lpstr>
      <vt:lpstr>Présentation PowerPoint</vt:lpstr>
      <vt:lpstr>Et maintenant comment attribuer  les points ? </vt:lpstr>
      <vt:lpstr>Présentation PowerPoint</vt:lpstr>
      <vt:lpstr>Conditions de qualité d’une QCM : règles de rédaction</vt:lpstr>
      <vt:lpstr>Conditions de qualité d’une QCM : règles de rédaction</vt:lpstr>
      <vt:lpstr>Un exemple de QCM</vt:lpstr>
      <vt:lpstr>Pour en savoir plus …</vt:lpstr>
      <vt:lpstr>10. Le cycle de qualité d’une évaluation L’exemple des Questions à Choix Multiples (QCM)</vt:lpstr>
      <vt:lpstr>Les objectifs potentiels d’une évaluation (parmi d’autres)</vt:lpstr>
      <vt:lpstr>Le cycle de qualité d’une évaluation</vt:lpstr>
      <vt:lpstr>Critères de qualité d’un test</vt:lpstr>
      <vt:lpstr>Présentation PowerPoint</vt:lpstr>
      <vt:lpstr>Validité</vt:lpstr>
      <vt:lpstr>Fidélité (fiabilité)</vt:lpstr>
      <vt:lpstr>Sensibilité</vt:lpstr>
      <vt:lpstr>Diagnosticité</vt:lpstr>
      <vt:lpstr>Equité et practicabilité</vt:lpstr>
      <vt:lpstr>Communicabilité, authenticité, impact pédagogique et acceptabilité</vt:lpstr>
      <vt:lpstr>Modèle de Construction et de Gestion Qualité des Tests Standardisés La plateforme exAMS  (examination Assessment Management System: http://exams.be/)</vt:lpstr>
      <vt:lpstr>Présentation PowerPoint</vt:lpstr>
      <vt:lpstr>Présentation PowerPoint</vt:lpstr>
      <vt:lpstr>Le cycle de qualité d’une évaluation</vt:lpstr>
      <vt:lpstr>Présentation PowerPoint</vt:lpstr>
      <vt:lpstr>Présentation PowerPoint</vt:lpstr>
      <vt:lpstr>Présentation PowerPoint</vt:lpstr>
      <vt:lpstr>Présentation PowerPoint</vt:lpstr>
      <vt:lpstr>Présentation PowerPoint</vt:lpstr>
      <vt:lpstr>Le cycle de qualité d’une évaluation</vt:lpstr>
      <vt:lpstr>Le cycle de qualité d’une évaluation</vt:lpstr>
      <vt:lpstr>Présentation PowerPoint</vt:lpstr>
      <vt:lpstr>Présentation PowerPoint</vt:lpstr>
      <vt:lpstr>Présentation PowerPoint</vt:lpstr>
      <vt:lpstr>Définir les modalités du questionnement en fonction de l’objectif cognitif poursuivi (exemple taxonomique de Bloom)</vt:lpstr>
      <vt:lpstr>Croisements</vt:lpstr>
      <vt:lpstr>Présentation PowerPoint</vt:lpstr>
      <vt:lpstr>Présentation PowerPoint</vt:lpstr>
      <vt:lpstr>Rédaction des questions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Consignes (exemple)</vt:lpstr>
      <vt:lpstr>Présentation PowerPoint</vt:lpstr>
      <vt:lpstr>Présentation des questions</vt:lpstr>
      <vt:lpstr>Formulom </vt:lpstr>
      <vt:lpstr>Présentation PowerPoint</vt:lpstr>
      <vt:lpstr>Présentation PowerPoint</vt:lpstr>
      <vt:lpstr>La feuille de justifications</vt:lpstr>
      <vt:lpstr>Présentation PowerPoint</vt:lpstr>
      <vt:lpstr>Présentation PowerPoint</vt:lpstr>
      <vt:lpstr>La corrélation bisériale (r.bis ou rpbis)</vt:lpstr>
      <vt:lpstr>Présentation PowerPoint</vt:lpstr>
      <vt:lpstr>Le cycle de qualité d’une évaluation</vt:lpstr>
      <vt:lpstr>Présentation PowerPoint</vt:lpstr>
      <vt:lpstr>Présentation PowerPoint</vt:lpstr>
      <vt:lpstr>Cellule d’appui universitaire : le Smart www.smart.ulg.ac.be  et www. Exams.be </vt:lpstr>
      <vt:lpstr>11. Les class room assessments</vt:lpstr>
      <vt:lpstr>Objectifs et caractéristiques  </vt:lpstr>
      <vt:lpstr>Un exemple : semaine de clinique ou TP </vt:lpstr>
      <vt:lpstr>Présentation PowerPoint</vt:lpstr>
      <vt:lpstr>Présentation PowerPoint</vt:lpstr>
      <vt:lpstr>Questionnaire de satisfaction du cours de Theriogenologie (2013-2014 : 131 réponses sur 260) : quelques exemples</vt:lpstr>
      <vt:lpstr>Questionnaire de satisfaction du cours de Theriogenologie (2013-2014 : 131 réponses sur 260) : quelques exemples</vt:lpstr>
      <vt:lpstr>Questionnaire de satisfaction du cours de Theriogenologie (2013-2014 : 131 réponses sur 260) : quelques exemples</vt:lpstr>
      <vt:lpstr>Questionnaire de satisfaction du cours de Theriogenologie (2013-2014 : 131 réponses sur 260) : : un point faible du cours </vt:lpstr>
      <vt:lpstr>Questionnaire de satisfaction du cours de Theriogenologie (2013-2014 : 131 réponses sur 260) : : un point fort du cours </vt:lpstr>
      <vt:lpstr>Pour en savoir plus</vt:lpstr>
      <vt:lpstr>12. Les MOOCs</vt:lpstr>
      <vt:lpstr>Définitions : MOOC et CLOM   </vt:lpstr>
      <vt:lpstr>Et plus précisément, on distingue</vt:lpstr>
      <vt:lpstr>Mais de quels étudiants, savoirs et enseignants s’agit-il ? http://blogs.uclouvain.be/ipmblog/2014/04/08/mooc-et-classe-inversee-les-defis-pedagogiques-poses-par-lere-numerique/ </vt:lpstr>
      <vt:lpstr>S’en convaincre </vt:lpstr>
      <vt:lpstr>Pour rappel</vt:lpstr>
      <vt:lpstr>Origine   </vt:lpstr>
      <vt:lpstr>Présentation PowerPoint</vt:lpstr>
      <vt:lpstr>Leurs références </vt:lpstr>
      <vt:lpstr>OPEN ou mais : qui suit en fait les cours </vt:lpstr>
      <vt:lpstr>Si l’aventure vous intéresse : quelques recommandations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qu’en est-il des coûts de production ?  </vt:lpstr>
      <vt:lpstr>Qu’en est-il du calendrier de réalisation?  </vt:lpstr>
      <vt:lpstr>De la réalisation des vidéos ?  </vt:lpstr>
      <vt:lpstr>Pour en savoir un peu plus ?  </vt:lpstr>
      <vt:lpstr>Quelques liens complémentaires …. </vt:lpstr>
      <vt:lpstr>Quelques liens complémentaires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des tests formatifs et de l’activité régulatrice des étudiants y afférente sur leur réussite à un test certificatif.</dc:title>
  <dc:creator>u012685</dc:creator>
  <cp:lastModifiedBy>User</cp:lastModifiedBy>
  <cp:revision>145</cp:revision>
  <dcterms:created xsi:type="dcterms:W3CDTF">2012-06-27T09:32:36Z</dcterms:created>
  <dcterms:modified xsi:type="dcterms:W3CDTF">2014-05-25T07:44:45Z</dcterms:modified>
</cp:coreProperties>
</file>