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60" r:id="rId3"/>
    <p:sldId id="259" r:id="rId4"/>
    <p:sldId id="262" r:id="rId5"/>
    <p:sldId id="261" r:id="rId6"/>
    <p:sldId id="263" r:id="rId7"/>
    <p:sldId id="264" r:id="rId8"/>
    <p:sldId id="265" r:id="rId9"/>
    <p:sldId id="266" r:id="rId10"/>
    <p:sldId id="267" r:id="rId11"/>
    <p:sldId id="270" r:id="rId12"/>
    <p:sldId id="268" r:id="rId13"/>
    <p:sldId id="271" r:id="rId14"/>
    <p:sldId id="275" r:id="rId15"/>
    <p:sldId id="272" r:id="rId16"/>
    <p:sldId id="273" r:id="rId17"/>
    <p:sldId id="277"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Administrateur\Mes%20documents\GERARD%20(2011.04.13.)%20Percentile%20TA(PathoAge).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Administrateur\Mes%20documents\GERARD%20(2011.04.13.)%20Percentile%20TA(PathoAge).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BE"/>
  <c:clrMapOvr bg1="lt1" tx1="dk1" bg2="lt2" tx2="dk2" accent1="accent1" accent2="accent2" accent3="accent3" accent4="accent4" accent5="accent5" accent6="accent6" hlink="hlink" folHlink="folHlink"/>
  <c:chart>
    <c:title>
      <c:tx>
        <c:rich>
          <a:bodyPr/>
          <a:lstStyle/>
          <a:p>
            <a:pPr>
              <a:defRPr sz="1200" b="1" i="0" u="none" strike="noStrike" baseline="0">
                <a:solidFill>
                  <a:srgbClr val="000000"/>
                </a:solidFill>
                <a:latin typeface="Arial"/>
                <a:ea typeface="Arial"/>
                <a:cs typeface="Arial"/>
              </a:defRPr>
            </a:pPr>
            <a:r>
              <a:rPr lang="fr-BE"/>
              <a:t>Percentile Curves</a:t>
            </a:r>
          </a:p>
        </c:rich>
      </c:tx>
      <c:layout>
        <c:manualLayout>
          <c:xMode val="edge"/>
          <c:yMode val="edge"/>
          <c:x val="0.51025665347038862"/>
          <c:y val="4.7800356209578578E-4"/>
        </c:manualLayout>
      </c:layout>
      <c:spPr>
        <a:noFill/>
        <a:ln w="25400">
          <a:noFill/>
        </a:ln>
      </c:spPr>
    </c:title>
    <c:plotArea>
      <c:layout>
        <c:manualLayout>
          <c:layoutTarget val="inner"/>
          <c:xMode val="edge"/>
          <c:yMode val="edge"/>
          <c:x val="9.5163363071811016E-2"/>
          <c:y val="0.13073901159826953"/>
          <c:w val="0.86314217955854922"/>
          <c:h val="0.6209163537333916"/>
        </c:manualLayout>
      </c:layout>
      <c:scatterChart>
        <c:scatterStyle val="lineMarker"/>
        <c:ser>
          <c:idx val="0"/>
          <c:order val="0"/>
          <c:tx>
            <c:strRef>
              <c:f>'TA23'!$H$57</c:f>
              <c:strCache>
                <c:ptCount val="1"/>
                <c:pt idx="0">
                  <c:v>P5%</c:v>
                </c:pt>
              </c:strCache>
            </c:strRef>
          </c:tx>
          <c:spPr>
            <a:ln w="12700">
              <a:solidFill>
                <a:srgbClr val="000000"/>
              </a:solidFill>
              <a:prstDash val="lgDashDot"/>
            </a:ln>
          </c:spPr>
          <c:marker>
            <c:symbol val="none"/>
          </c:marker>
          <c:xVal>
            <c:numRef>
              <c:f>'TA23'!$B$58:$B$80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'TA23'!$H$58:$H$80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2</c:v>
                </c:pt>
                <c:pt idx="12">
                  <c:v>2</c:v>
                </c:pt>
                <c:pt idx="13">
                  <c:v>2</c:v>
                </c:pt>
                <c:pt idx="14">
                  <c:v>2</c:v>
                </c:pt>
                <c:pt idx="15">
                  <c:v>2</c:v>
                </c:pt>
                <c:pt idx="16">
                  <c:v>2</c:v>
                </c:pt>
                <c:pt idx="17">
                  <c:v>3</c:v>
                </c:pt>
                <c:pt idx="18">
                  <c:v>3</c:v>
                </c:pt>
                <c:pt idx="19">
                  <c:v>3</c:v>
                </c:pt>
                <c:pt idx="20">
                  <c:v>3</c:v>
                </c:pt>
                <c:pt idx="21">
                  <c:v>3</c:v>
                </c:pt>
                <c:pt idx="22">
                  <c:v>4</c:v>
                </c:pt>
              </c:numCache>
            </c:numRef>
          </c:yVal>
        </c:ser>
        <c:ser>
          <c:idx val="1"/>
          <c:order val="1"/>
          <c:tx>
            <c:strRef>
              <c:f>'TA23'!$J$57</c:f>
              <c:strCache>
                <c:ptCount val="1"/>
                <c:pt idx="0">
                  <c:v>P50%</c:v>
                </c:pt>
              </c:strCache>
            </c:strRef>
          </c:tx>
          <c:spPr>
            <a:ln w="12700">
              <a:solidFill>
                <a:srgbClr val="000000"/>
              </a:solidFill>
              <a:prstDash val="solid"/>
            </a:ln>
          </c:spPr>
          <c:marker>
            <c:symbol val="none"/>
          </c:marker>
          <c:xVal>
            <c:numRef>
              <c:f>'TA23'!$B$58:$B$80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'TA23'!$J$58:$J$80</c:f>
              <c:numCache>
                <c:formatCode>General</c:formatCode>
                <c:ptCount val="23"/>
                <c:pt idx="0">
                  <c:v>2</c:v>
                </c:pt>
                <c:pt idx="1">
                  <c:v>2</c:v>
                </c:pt>
                <c:pt idx="2">
                  <c:v>2</c:v>
                </c:pt>
                <c:pt idx="3">
                  <c:v>2</c:v>
                </c:pt>
                <c:pt idx="4">
                  <c:v>2</c:v>
                </c:pt>
                <c:pt idx="5">
                  <c:v>3</c:v>
                </c:pt>
                <c:pt idx="6">
                  <c:v>3</c:v>
                </c:pt>
                <c:pt idx="7">
                  <c:v>3</c:v>
                </c:pt>
                <c:pt idx="8">
                  <c:v>3</c:v>
                </c:pt>
                <c:pt idx="9">
                  <c:v>3</c:v>
                </c:pt>
                <c:pt idx="10">
                  <c:v>3</c:v>
                </c:pt>
                <c:pt idx="11">
                  <c:v>4</c:v>
                </c:pt>
                <c:pt idx="12">
                  <c:v>4</c:v>
                </c:pt>
                <c:pt idx="13">
                  <c:v>4</c:v>
                </c:pt>
                <c:pt idx="14">
                  <c:v>4</c:v>
                </c:pt>
                <c:pt idx="15">
                  <c:v>4</c:v>
                </c:pt>
                <c:pt idx="16">
                  <c:v>4</c:v>
                </c:pt>
                <c:pt idx="17">
                  <c:v>4</c:v>
                </c:pt>
                <c:pt idx="18">
                  <c:v>4</c:v>
                </c:pt>
                <c:pt idx="19">
                  <c:v>5</c:v>
                </c:pt>
                <c:pt idx="20">
                  <c:v>5</c:v>
                </c:pt>
                <c:pt idx="21">
                  <c:v>5</c:v>
                </c:pt>
                <c:pt idx="22">
                  <c:v>5</c:v>
                </c:pt>
              </c:numCache>
            </c:numRef>
          </c:yVal>
        </c:ser>
        <c:ser>
          <c:idx val="2"/>
          <c:order val="2"/>
          <c:tx>
            <c:strRef>
              <c:f>'TA23'!$L$57</c:f>
              <c:strCache>
                <c:ptCount val="1"/>
                <c:pt idx="0">
                  <c:v>P95%</c:v>
                </c:pt>
              </c:strCache>
            </c:strRef>
          </c:tx>
          <c:spPr>
            <a:ln w="12700">
              <a:solidFill>
                <a:srgbClr val="000000"/>
              </a:solidFill>
              <a:prstDash val="sysDash"/>
            </a:ln>
          </c:spPr>
          <c:marker>
            <c:symbol val="none"/>
          </c:marker>
          <c:xVal>
            <c:numRef>
              <c:f>'TA23'!$B$58:$B$80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'TA23'!$L$58:$L$80</c:f>
              <c:numCache>
                <c:formatCode>General</c:formatCode>
                <c:ptCount val="23"/>
                <c:pt idx="0">
                  <c:v>4</c:v>
                </c:pt>
                <c:pt idx="1">
                  <c:v>4</c:v>
                </c:pt>
                <c:pt idx="2">
                  <c:v>4</c:v>
                </c:pt>
                <c:pt idx="3">
                  <c:v>4</c:v>
                </c:pt>
                <c:pt idx="4">
                  <c:v>4</c:v>
                </c:pt>
                <c:pt idx="5">
                  <c:v>4</c:v>
                </c:pt>
                <c:pt idx="6">
                  <c:v>4</c:v>
                </c:pt>
                <c:pt idx="7">
                  <c:v>4</c:v>
                </c:pt>
                <c:pt idx="8">
                  <c:v>4</c:v>
                </c:pt>
                <c:pt idx="9">
                  <c:v>5</c:v>
                </c:pt>
                <c:pt idx="10">
                  <c:v>5</c:v>
                </c:pt>
                <c:pt idx="11">
                  <c:v>5</c:v>
                </c:pt>
                <c:pt idx="12">
                  <c:v>5</c:v>
                </c:pt>
                <c:pt idx="13">
                  <c:v>5</c:v>
                </c:pt>
                <c:pt idx="14">
                  <c:v>5</c:v>
                </c:pt>
                <c:pt idx="15">
                  <c:v>5</c:v>
                </c:pt>
                <c:pt idx="16">
                  <c:v>5</c:v>
                </c:pt>
                <c:pt idx="17">
                  <c:v>5</c:v>
                </c:pt>
                <c:pt idx="18">
                  <c:v>5</c:v>
                </c:pt>
                <c:pt idx="19">
                  <c:v>5</c:v>
                </c:pt>
                <c:pt idx="20">
                  <c:v>5</c:v>
                </c:pt>
                <c:pt idx="21">
                  <c:v>5</c:v>
                </c:pt>
                <c:pt idx="22">
                  <c:v>5</c:v>
                </c:pt>
              </c:numCache>
            </c:numRef>
          </c:yVal>
        </c:ser>
        <c:axId val="34949760"/>
        <c:axId val="34984704"/>
      </c:scatterChart>
      <c:valAx>
        <c:axId val="34949760"/>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412163292963181"/>
              <c:y val="0.85185368168849296"/>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4984704"/>
        <c:crosses val="autoZero"/>
        <c:crossBetween val="midCat"/>
        <c:majorUnit val="24"/>
        <c:minorUnit val="12"/>
      </c:valAx>
      <c:valAx>
        <c:axId val="34984704"/>
        <c:scaling>
          <c:orientation val="minMax"/>
          <c:max val="6"/>
        </c:scaling>
        <c:axPos val="l"/>
        <c:title>
          <c:tx>
            <c:rich>
              <a:bodyPr rot="0" vert="horz"/>
              <a:lstStyle/>
              <a:p>
                <a:pPr>
                  <a:defRPr sz="1050" b="1" i="0" u="none" strike="noStrike" baseline="0">
                    <a:solidFill>
                      <a:srgbClr val="000000"/>
                    </a:solidFill>
                    <a:latin typeface="Arial"/>
                    <a:ea typeface="Arial"/>
                    <a:cs typeface="Arial"/>
                  </a:defRPr>
                </a:pPr>
                <a:r>
                  <a:rPr lang="fr-BE" dirty="0" smtClean="0"/>
                  <a:t>Q20 </a:t>
                </a:r>
                <a:r>
                  <a:rPr lang="fr-BE" dirty="0" err="1" smtClean="0"/>
                  <a:t>Ty</a:t>
                </a:r>
                <a:endParaRPr lang="fr-BE" dirty="0"/>
              </a:p>
            </c:rich>
          </c:tx>
          <c:layout>
            <c:manualLayout>
              <c:xMode val="edge"/>
              <c:yMode val="edge"/>
              <c:x val="6.7643650467263724E-3"/>
              <c:y val="3.7753655120240709E-3"/>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4949760"/>
        <c:crosses val="autoZero"/>
        <c:crossBetween val="midCat"/>
        <c:majorUnit val="1"/>
        <c:minorUnit val="0.5"/>
      </c:valAx>
      <c:spPr>
        <a:solidFill>
          <a:srgbClr val="FFFFFF"/>
        </a:solidFill>
        <a:ln w="12700">
          <a:solidFill>
            <a:srgbClr val="808080"/>
          </a:solidFill>
          <a:prstDash val="solid"/>
        </a:ln>
      </c:spPr>
    </c:plotArea>
    <c:legend>
      <c:legendPos val="b"/>
      <c:layout>
        <c:manualLayout>
          <c:xMode val="edge"/>
          <c:yMode val="edge"/>
          <c:x val="9.1181429437132769E-2"/>
          <c:y val="0.93028528296708013"/>
          <c:w val="0.84475630630358289"/>
          <c:h val="5.4466459666397994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a:t>Percentile Curves</a:t>
            </a:r>
          </a:p>
        </c:rich>
      </c:tx>
      <c:layout>
        <c:manualLayout>
          <c:xMode val="edge"/>
          <c:yMode val="edge"/>
          <c:x val="0.48816574385774791"/>
          <c:y val="5.446690048348901E-4"/>
        </c:manualLayout>
      </c:layout>
      <c:spPr>
        <a:noFill/>
        <a:ln w="25400">
          <a:noFill/>
        </a:ln>
      </c:spPr>
    </c:title>
    <c:plotArea>
      <c:layout>
        <c:manualLayout>
          <c:layoutTarget val="inner"/>
          <c:xMode val="edge"/>
          <c:yMode val="edge"/>
          <c:x val="9.3705407080781247E-2"/>
          <c:y val="0.11351668001547012"/>
          <c:w val="0.8627145085803436"/>
          <c:h val="0.62008733624455126"/>
        </c:manualLayout>
      </c:layout>
      <c:scatterChart>
        <c:scatterStyle val="lineMarker"/>
        <c:ser>
          <c:idx val="0"/>
          <c:order val="0"/>
          <c:tx>
            <c:strRef>
              <c:f>'TA23'!$V$57</c:f>
              <c:strCache>
                <c:ptCount val="1"/>
                <c:pt idx="0">
                  <c:v>P5%</c:v>
                </c:pt>
              </c:strCache>
            </c:strRef>
          </c:tx>
          <c:spPr>
            <a:ln w="12700">
              <a:solidFill>
                <a:srgbClr val="000000"/>
              </a:solidFill>
              <a:prstDash val="lgDashDot"/>
            </a:ln>
          </c:spPr>
          <c:marker>
            <c:symbol val="none"/>
          </c:marker>
          <c:xVal>
            <c:numRef>
              <c:f>'TA23'!$P$58:$P$80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'TA23'!$V$58:$V$80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2</c:v>
                </c:pt>
                <c:pt idx="16">
                  <c:v>2</c:v>
                </c:pt>
                <c:pt idx="17">
                  <c:v>2</c:v>
                </c:pt>
                <c:pt idx="18">
                  <c:v>2</c:v>
                </c:pt>
                <c:pt idx="19">
                  <c:v>2</c:v>
                </c:pt>
                <c:pt idx="20">
                  <c:v>2</c:v>
                </c:pt>
                <c:pt idx="21">
                  <c:v>3</c:v>
                </c:pt>
                <c:pt idx="22">
                  <c:v>3</c:v>
                </c:pt>
              </c:numCache>
            </c:numRef>
          </c:yVal>
        </c:ser>
        <c:ser>
          <c:idx val="1"/>
          <c:order val="1"/>
          <c:tx>
            <c:strRef>
              <c:f>'TA23'!$X$57</c:f>
              <c:strCache>
                <c:ptCount val="1"/>
                <c:pt idx="0">
                  <c:v>P50%</c:v>
                </c:pt>
              </c:strCache>
            </c:strRef>
          </c:tx>
          <c:spPr>
            <a:ln w="12700">
              <a:solidFill>
                <a:srgbClr val="000000"/>
              </a:solidFill>
              <a:prstDash val="solid"/>
            </a:ln>
          </c:spPr>
          <c:marker>
            <c:symbol val="none"/>
          </c:marker>
          <c:xVal>
            <c:numRef>
              <c:f>'TA23'!$P$58:$P$80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'TA23'!$X$58:$X$80</c:f>
              <c:numCache>
                <c:formatCode>General</c:formatCode>
                <c:ptCount val="23"/>
                <c:pt idx="0">
                  <c:v>2</c:v>
                </c:pt>
                <c:pt idx="1">
                  <c:v>2</c:v>
                </c:pt>
                <c:pt idx="2">
                  <c:v>2</c:v>
                </c:pt>
                <c:pt idx="3">
                  <c:v>2</c:v>
                </c:pt>
                <c:pt idx="4">
                  <c:v>2</c:v>
                </c:pt>
                <c:pt idx="5">
                  <c:v>2</c:v>
                </c:pt>
                <c:pt idx="6">
                  <c:v>2</c:v>
                </c:pt>
                <c:pt idx="7">
                  <c:v>2</c:v>
                </c:pt>
                <c:pt idx="8">
                  <c:v>3</c:v>
                </c:pt>
                <c:pt idx="9">
                  <c:v>3</c:v>
                </c:pt>
                <c:pt idx="10">
                  <c:v>3</c:v>
                </c:pt>
                <c:pt idx="11">
                  <c:v>3</c:v>
                </c:pt>
                <c:pt idx="12">
                  <c:v>3</c:v>
                </c:pt>
                <c:pt idx="13">
                  <c:v>3</c:v>
                </c:pt>
                <c:pt idx="14">
                  <c:v>4</c:v>
                </c:pt>
                <c:pt idx="15">
                  <c:v>4</c:v>
                </c:pt>
                <c:pt idx="16">
                  <c:v>4</c:v>
                </c:pt>
                <c:pt idx="17">
                  <c:v>4</c:v>
                </c:pt>
                <c:pt idx="18">
                  <c:v>4</c:v>
                </c:pt>
                <c:pt idx="19">
                  <c:v>4</c:v>
                </c:pt>
                <c:pt idx="20">
                  <c:v>4</c:v>
                </c:pt>
                <c:pt idx="21">
                  <c:v>5</c:v>
                </c:pt>
                <c:pt idx="22">
                  <c:v>5</c:v>
                </c:pt>
              </c:numCache>
            </c:numRef>
          </c:yVal>
        </c:ser>
        <c:ser>
          <c:idx val="2"/>
          <c:order val="2"/>
          <c:tx>
            <c:strRef>
              <c:f>'TA23'!$Z$57</c:f>
              <c:strCache>
                <c:ptCount val="1"/>
                <c:pt idx="0">
                  <c:v>P95%</c:v>
                </c:pt>
              </c:strCache>
            </c:strRef>
          </c:tx>
          <c:spPr>
            <a:ln w="12700">
              <a:solidFill>
                <a:srgbClr val="000000"/>
              </a:solidFill>
              <a:prstDash val="sysDash"/>
            </a:ln>
          </c:spPr>
          <c:marker>
            <c:symbol val="none"/>
          </c:marker>
          <c:xVal>
            <c:numRef>
              <c:f>'TA23'!$P$58:$P$80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'TA23'!$Z$58:$Z$80</c:f>
              <c:numCache>
                <c:formatCode>General</c:formatCode>
                <c:ptCount val="23"/>
                <c:pt idx="0">
                  <c:v>3</c:v>
                </c:pt>
                <c:pt idx="1">
                  <c:v>4</c:v>
                </c:pt>
                <c:pt idx="2">
                  <c:v>4</c:v>
                </c:pt>
                <c:pt idx="3">
                  <c:v>4</c:v>
                </c:pt>
                <c:pt idx="4">
                  <c:v>4</c:v>
                </c:pt>
                <c:pt idx="5">
                  <c:v>4</c:v>
                </c:pt>
                <c:pt idx="6">
                  <c:v>4</c:v>
                </c:pt>
                <c:pt idx="7">
                  <c:v>4</c:v>
                </c:pt>
                <c:pt idx="8">
                  <c:v>4</c:v>
                </c:pt>
                <c:pt idx="9">
                  <c:v>4</c:v>
                </c:pt>
                <c:pt idx="10">
                  <c:v>5</c:v>
                </c:pt>
                <c:pt idx="11">
                  <c:v>5</c:v>
                </c:pt>
                <c:pt idx="12">
                  <c:v>5</c:v>
                </c:pt>
                <c:pt idx="13">
                  <c:v>5</c:v>
                </c:pt>
                <c:pt idx="14">
                  <c:v>5</c:v>
                </c:pt>
                <c:pt idx="15">
                  <c:v>5</c:v>
                </c:pt>
                <c:pt idx="16">
                  <c:v>5</c:v>
                </c:pt>
                <c:pt idx="17">
                  <c:v>5</c:v>
                </c:pt>
                <c:pt idx="18">
                  <c:v>5</c:v>
                </c:pt>
                <c:pt idx="19">
                  <c:v>5</c:v>
                </c:pt>
                <c:pt idx="20">
                  <c:v>5</c:v>
                </c:pt>
                <c:pt idx="21">
                  <c:v>5</c:v>
                </c:pt>
                <c:pt idx="22">
                  <c:v>5</c:v>
                </c:pt>
              </c:numCache>
            </c:numRef>
          </c:yVal>
        </c:ser>
        <c:axId val="34232576"/>
        <c:axId val="34238848"/>
      </c:scatterChart>
      <c:valAx>
        <c:axId val="34232576"/>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397808789777305"/>
              <c:y val="0.83951932960323317"/>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4238848"/>
        <c:crosses val="autoZero"/>
        <c:crossBetween val="midCat"/>
        <c:majorUnit val="24"/>
        <c:minorUnit val="12"/>
      </c:valAx>
      <c:valAx>
        <c:axId val="34238848"/>
        <c:scaling>
          <c:orientation val="minMax"/>
        </c:scaling>
        <c:axPos val="l"/>
        <c:title>
          <c:tx>
            <c:rich>
              <a:bodyPr rot="0" vert="horz"/>
              <a:lstStyle/>
              <a:p>
                <a:pPr>
                  <a:defRPr sz="1050" b="1" i="0" u="none" strike="noStrike" baseline="0">
                    <a:solidFill>
                      <a:srgbClr val="000000"/>
                    </a:solidFill>
                    <a:latin typeface="Arial"/>
                    <a:ea typeface="Arial"/>
                    <a:cs typeface="Arial"/>
                  </a:defRPr>
                </a:pPr>
                <a:r>
                  <a:rPr lang="fr-BE" dirty="0" smtClean="0"/>
                  <a:t>Q20 </a:t>
                </a:r>
                <a:r>
                  <a:rPr lang="fr-BE" dirty="0" err="1" smtClean="0"/>
                  <a:t>Aty</a:t>
                </a:r>
                <a:endParaRPr lang="fr-BE" dirty="0"/>
              </a:p>
            </c:rich>
          </c:tx>
          <c:layout>
            <c:manualLayout>
              <c:xMode val="edge"/>
              <c:yMode val="edge"/>
              <c:x val="2.6590242985862246E-3"/>
              <c:y val="5.4414892158374034E-3"/>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4232576"/>
        <c:crosses val="autoZero"/>
        <c:crossBetween val="midCat"/>
      </c:valAx>
      <c:spPr>
        <a:solidFill>
          <a:srgbClr val="FFFFFF"/>
        </a:solidFill>
        <a:ln w="3175">
          <a:solidFill>
            <a:srgbClr val="000000"/>
          </a:solidFill>
          <a:prstDash val="solid"/>
        </a:ln>
      </c:spPr>
    </c:plotArea>
    <c:legend>
      <c:legendPos val="b"/>
      <c:layout>
        <c:manualLayout>
          <c:xMode val="edge"/>
          <c:yMode val="edge"/>
          <c:x val="9.4332671299149878E-2"/>
          <c:y val="0.93013100436681262"/>
          <c:w val="0.83003422558683093"/>
          <c:h val="5.4585152838427908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a:t>Percentile Curves</a:t>
            </a:r>
          </a:p>
        </c:rich>
      </c:tx>
      <c:layout>
        <c:manualLayout>
          <c:xMode val="edge"/>
          <c:yMode val="edge"/>
          <c:x val="0.50986923885382662"/>
          <c:y val="5.4463861652026303E-3"/>
        </c:manualLayout>
      </c:layout>
      <c:spPr>
        <a:noFill/>
        <a:ln w="25400">
          <a:noFill/>
        </a:ln>
      </c:spPr>
    </c:title>
    <c:plotArea>
      <c:layout>
        <c:manualLayout>
          <c:layoutTarget val="inner"/>
          <c:xMode val="edge"/>
          <c:yMode val="edge"/>
          <c:x val="9.4894215602065041E-2"/>
          <c:y val="0.10484798896025464"/>
          <c:w val="0.86314217955854766"/>
          <c:h val="0.6209163537333916"/>
        </c:manualLayout>
      </c:layout>
      <c:scatterChart>
        <c:scatterStyle val="lineMarker"/>
        <c:ser>
          <c:idx val="0"/>
          <c:order val="0"/>
          <c:tx>
            <c:strRef>
              <c:f>'TA21'!$H$57</c:f>
              <c:strCache>
                <c:ptCount val="1"/>
                <c:pt idx="0">
                  <c:v>P5%</c:v>
                </c:pt>
              </c:strCache>
            </c:strRef>
          </c:tx>
          <c:spPr>
            <a:ln w="12700">
              <a:solidFill>
                <a:srgbClr val="000000"/>
              </a:solidFill>
              <a:prstDash val="lgDashDot"/>
            </a:ln>
          </c:spPr>
          <c:marker>
            <c:symbol val="none"/>
          </c:marker>
          <c:xVal>
            <c:numRef>
              <c:f>'TA21'!$B$58:$B$80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'TA21'!$H$58:$H$80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2</c:v>
                </c:pt>
                <c:pt idx="16">
                  <c:v>2</c:v>
                </c:pt>
                <c:pt idx="17">
                  <c:v>2</c:v>
                </c:pt>
                <c:pt idx="18">
                  <c:v>2</c:v>
                </c:pt>
                <c:pt idx="19">
                  <c:v>2</c:v>
                </c:pt>
                <c:pt idx="20">
                  <c:v>2</c:v>
                </c:pt>
                <c:pt idx="21">
                  <c:v>2</c:v>
                </c:pt>
                <c:pt idx="22">
                  <c:v>2</c:v>
                </c:pt>
              </c:numCache>
            </c:numRef>
          </c:yVal>
        </c:ser>
        <c:ser>
          <c:idx val="1"/>
          <c:order val="1"/>
          <c:tx>
            <c:strRef>
              <c:f>'TA21'!$J$57</c:f>
              <c:strCache>
                <c:ptCount val="1"/>
                <c:pt idx="0">
                  <c:v>P50%</c:v>
                </c:pt>
              </c:strCache>
            </c:strRef>
          </c:tx>
          <c:spPr>
            <a:ln w="12700">
              <a:solidFill>
                <a:srgbClr val="000000"/>
              </a:solidFill>
              <a:prstDash val="solid"/>
            </a:ln>
          </c:spPr>
          <c:marker>
            <c:symbol val="none"/>
          </c:marker>
          <c:xVal>
            <c:numRef>
              <c:f>'TA21'!$B$58:$B$80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'TA21'!$J$58:$J$80</c:f>
              <c:numCache>
                <c:formatCode>General</c:formatCode>
                <c:ptCount val="23"/>
                <c:pt idx="0">
                  <c:v>2</c:v>
                </c:pt>
                <c:pt idx="1">
                  <c:v>2</c:v>
                </c:pt>
                <c:pt idx="2">
                  <c:v>2</c:v>
                </c:pt>
                <c:pt idx="3">
                  <c:v>2</c:v>
                </c:pt>
                <c:pt idx="4">
                  <c:v>2</c:v>
                </c:pt>
                <c:pt idx="5">
                  <c:v>2</c:v>
                </c:pt>
                <c:pt idx="6">
                  <c:v>3</c:v>
                </c:pt>
                <c:pt idx="7">
                  <c:v>3</c:v>
                </c:pt>
                <c:pt idx="8">
                  <c:v>3</c:v>
                </c:pt>
                <c:pt idx="9">
                  <c:v>3</c:v>
                </c:pt>
                <c:pt idx="10">
                  <c:v>3</c:v>
                </c:pt>
                <c:pt idx="11">
                  <c:v>3</c:v>
                </c:pt>
                <c:pt idx="12">
                  <c:v>3</c:v>
                </c:pt>
                <c:pt idx="13">
                  <c:v>3</c:v>
                </c:pt>
                <c:pt idx="14">
                  <c:v>3</c:v>
                </c:pt>
                <c:pt idx="15">
                  <c:v>3</c:v>
                </c:pt>
                <c:pt idx="16">
                  <c:v>4</c:v>
                </c:pt>
                <c:pt idx="17">
                  <c:v>4</c:v>
                </c:pt>
                <c:pt idx="18">
                  <c:v>4</c:v>
                </c:pt>
                <c:pt idx="19">
                  <c:v>4</c:v>
                </c:pt>
                <c:pt idx="20">
                  <c:v>4</c:v>
                </c:pt>
                <c:pt idx="21">
                  <c:v>4</c:v>
                </c:pt>
                <c:pt idx="22">
                  <c:v>4</c:v>
                </c:pt>
              </c:numCache>
            </c:numRef>
          </c:yVal>
        </c:ser>
        <c:ser>
          <c:idx val="2"/>
          <c:order val="2"/>
          <c:tx>
            <c:strRef>
              <c:f>'TA21'!$L$57</c:f>
              <c:strCache>
                <c:ptCount val="1"/>
                <c:pt idx="0">
                  <c:v>P95%</c:v>
                </c:pt>
              </c:strCache>
            </c:strRef>
          </c:tx>
          <c:spPr>
            <a:ln w="12700">
              <a:solidFill>
                <a:srgbClr val="000000"/>
              </a:solidFill>
              <a:prstDash val="sysDash"/>
            </a:ln>
          </c:spPr>
          <c:marker>
            <c:symbol val="none"/>
          </c:marker>
          <c:xVal>
            <c:numRef>
              <c:f>'TA21'!$B$58:$B$80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'TA21'!$L$58:$L$80</c:f>
              <c:numCache>
                <c:formatCode>General</c:formatCode>
                <c:ptCount val="23"/>
                <c:pt idx="0">
                  <c:v>4</c:v>
                </c:pt>
                <c:pt idx="1">
                  <c:v>4</c:v>
                </c:pt>
                <c:pt idx="2">
                  <c:v>4</c:v>
                </c:pt>
                <c:pt idx="3">
                  <c:v>4</c:v>
                </c:pt>
                <c:pt idx="4">
                  <c:v>4</c:v>
                </c:pt>
                <c:pt idx="5">
                  <c:v>4</c:v>
                </c:pt>
                <c:pt idx="6">
                  <c:v>4</c:v>
                </c:pt>
                <c:pt idx="7">
                  <c:v>4</c:v>
                </c:pt>
                <c:pt idx="8">
                  <c:v>4</c:v>
                </c:pt>
                <c:pt idx="9">
                  <c:v>4</c:v>
                </c:pt>
                <c:pt idx="10">
                  <c:v>4</c:v>
                </c:pt>
                <c:pt idx="11">
                  <c:v>4</c:v>
                </c:pt>
                <c:pt idx="12">
                  <c:v>5</c:v>
                </c:pt>
                <c:pt idx="13">
                  <c:v>5</c:v>
                </c:pt>
                <c:pt idx="14">
                  <c:v>5</c:v>
                </c:pt>
                <c:pt idx="15">
                  <c:v>5</c:v>
                </c:pt>
                <c:pt idx="16">
                  <c:v>5</c:v>
                </c:pt>
                <c:pt idx="17">
                  <c:v>5</c:v>
                </c:pt>
                <c:pt idx="18">
                  <c:v>5</c:v>
                </c:pt>
                <c:pt idx="19">
                  <c:v>5</c:v>
                </c:pt>
                <c:pt idx="20">
                  <c:v>5</c:v>
                </c:pt>
                <c:pt idx="21">
                  <c:v>5</c:v>
                </c:pt>
                <c:pt idx="22">
                  <c:v>5</c:v>
                </c:pt>
              </c:numCache>
            </c:numRef>
          </c:yVal>
        </c:ser>
        <c:axId val="72435200"/>
        <c:axId val="72437120"/>
      </c:scatterChart>
      <c:valAx>
        <c:axId val="72435200"/>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412156358534211"/>
              <c:y val="0.84559004489581924"/>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72437120"/>
        <c:crosses val="autoZero"/>
        <c:crossBetween val="midCat"/>
        <c:majorUnit val="24"/>
        <c:minorUnit val="12"/>
      </c:valAx>
      <c:valAx>
        <c:axId val="72437120"/>
        <c:scaling>
          <c:orientation val="minMax"/>
          <c:max val="6"/>
        </c:scaling>
        <c:axPos val="l"/>
        <c:title>
          <c:tx>
            <c:rich>
              <a:bodyPr rot="0" vert="horz"/>
              <a:lstStyle/>
              <a:p>
                <a:pPr>
                  <a:defRPr sz="1050" b="1" i="0" u="none" strike="noStrike" baseline="0">
                    <a:solidFill>
                      <a:srgbClr val="000000"/>
                    </a:solidFill>
                    <a:latin typeface="Arial"/>
                    <a:ea typeface="Arial"/>
                    <a:cs typeface="Arial"/>
                  </a:defRPr>
                </a:pPr>
                <a:r>
                  <a:rPr lang="fr-BE"/>
                  <a:t>Q18 Ty</a:t>
                </a:r>
              </a:p>
            </c:rich>
          </c:tx>
          <c:layout>
            <c:manualLayout>
              <c:xMode val="edge"/>
              <c:yMode val="edge"/>
              <c:x val="2.2983232057020718E-3"/>
              <c:y val="4.0861459185641364E-3"/>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72435200"/>
        <c:crosses val="autoZero"/>
        <c:crossBetween val="midCat"/>
        <c:majorUnit val="1"/>
        <c:minorUnit val="0.5"/>
      </c:valAx>
      <c:spPr>
        <a:solidFill>
          <a:srgbClr val="FFFFFF"/>
        </a:solidFill>
        <a:ln w="12700">
          <a:solidFill>
            <a:srgbClr val="808080"/>
          </a:solidFill>
          <a:prstDash val="solid"/>
        </a:ln>
      </c:spPr>
    </c:plotArea>
    <c:legend>
      <c:legendPos val="b"/>
      <c:layout>
        <c:manualLayout>
          <c:xMode val="edge"/>
          <c:yMode val="edge"/>
          <c:x val="9.637734896136238E-2"/>
          <c:y val="0.93028528296708013"/>
          <c:w val="0.83442825564666567"/>
          <c:h val="5.446645966639798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a:t>Percentile Curves</a:t>
            </a:r>
          </a:p>
        </c:rich>
      </c:tx>
      <c:layout>
        <c:manualLayout>
          <c:xMode val="edge"/>
          <c:yMode val="edge"/>
          <c:x val="0.5189162119949281"/>
          <c:y val="6.5841973345591074E-4"/>
        </c:manualLayout>
      </c:layout>
      <c:spPr>
        <a:noFill/>
        <a:ln w="25400">
          <a:noFill/>
        </a:ln>
      </c:spPr>
    </c:title>
    <c:plotArea>
      <c:layout>
        <c:manualLayout>
          <c:layoutTarget val="inner"/>
          <c:xMode val="edge"/>
          <c:yMode val="edge"/>
          <c:x val="9.7846855280081246E-2"/>
          <c:y val="0.10191488409664148"/>
          <c:w val="0.83653169574937181"/>
          <c:h val="0.59616034063317669"/>
        </c:manualLayout>
      </c:layout>
      <c:scatterChart>
        <c:scatterStyle val="lineMarker"/>
        <c:ser>
          <c:idx val="0"/>
          <c:order val="0"/>
          <c:tx>
            <c:strRef>
              <c:f>'TA21'!$V$57</c:f>
              <c:strCache>
                <c:ptCount val="1"/>
                <c:pt idx="0">
                  <c:v>P5%</c:v>
                </c:pt>
              </c:strCache>
            </c:strRef>
          </c:tx>
          <c:spPr>
            <a:ln w="12700">
              <a:solidFill>
                <a:srgbClr val="000000"/>
              </a:solidFill>
              <a:prstDash val="lgDashDot"/>
            </a:ln>
          </c:spPr>
          <c:marker>
            <c:symbol val="none"/>
          </c:marker>
          <c:xVal>
            <c:numRef>
              <c:f>'TA21'!$P$58:$P$80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'TA21'!$V$58:$V$80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2</c:v>
                </c:pt>
                <c:pt idx="21">
                  <c:v>2</c:v>
                </c:pt>
                <c:pt idx="22">
                  <c:v>2</c:v>
                </c:pt>
              </c:numCache>
            </c:numRef>
          </c:yVal>
        </c:ser>
        <c:ser>
          <c:idx val="1"/>
          <c:order val="1"/>
          <c:tx>
            <c:strRef>
              <c:f>'TA21'!$X$57</c:f>
              <c:strCache>
                <c:ptCount val="1"/>
                <c:pt idx="0">
                  <c:v>P50%</c:v>
                </c:pt>
              </c:strCache>
            </c:strRef>
          </c:tx>
          <c:spPr>
            <a:ln w="12700">
              <a:solidFill>
                <a:srgbClr val="000000"/>
              </a:solidFill>
              <a:prstDash val="solid"/>
            </a:ln>
          </c:spPr>
          <c:marker>
            <c:symbol val="none"/>
          </c:marker>
          <c:xVal>
            <c:numRef>
              <c:f>'TA21'!$P$58:$P$80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'TA21'!$X$58:$X$80</c:f>
              <c:numCache>
                <c:formatCode>General</c:formatCode>
                <c:ptCount val="23"/>
                <c:pt idx="0">
                  <c:v>2</c:v>
                </c:pt>
                <c:pt idx="1">
                  <c:v>2</c:v>
                </c:pt>
                <c:pt idx="2">
                  <c:v>2</c:v>
                </c:pt>
                <c:pt idx="3">
                  <c:v>2</c:v>
                </c:pt>
                <c:pt idx="4">
                  <c:v>2</c:v>
                </c:pt>
                <c:pt idx="5">
                  <c:v>2</c:v>
                </c:pt>
                <c:pt idx="6">
                  <c:v>2</c:v>
                </c:pt>
                <c:pt idx="7">
                  <c:v>2</c:v>
                </c:pt>
                <c:pt idx="8">
                  <c:v>2</c:v>
                </c:pt>
                <c:pt idx="9">
                  <c:v>2</c:v>
                </c:pt>
                <c:pt idx="10">
                  <c:v>3</c:v>
                </c:pt>
                <c:pt idx="11">
                  <c:v>3</c:v>
                </c:pt>
                <c:pt idx="12">
                  <c:v>3</c:v>
                </c:pt>
                <c:pt idx="13">
                  <c:v>3</c:v>
                </c:pt>
                <c:pt idx="14">
                  <c:v>3</c:v>
                </c:pt>
                <c:pt idx="15">
                  <c:v>3</c:v>
                </c:pt>
                <c:pt idx="16">
                  <c:v>3</c:v>
                </c:pt>
                <c:pt idx="17">
                  <c:v>3</c:v>
                </c:pt>
                <c:pt idx="18">
                  <c:v>3</c:v>
                </c:pt>
                <c:pt idx="19">
                  <c:v>3</c:v>
                </c:pt>
                <c:pt idx="20">
                  <c:v>3</c:v>
                </c:pt>
                <c:pt idx="21">
                  <c:v>3</c:v>
                </c:pt>
                <c:pt idx="22">
                  <c:v>3</c:v>
                </c:pt>
              </c:numCache>
            </c:numRef>
          </c:yVal>
        </c:ser>
        <c:ser>
          <c:idx val="2"/>
          <c:order val="2"/>
          <c:tx>
            <c:strRef>
              <c:f>'TA21'!$Z$57</c:f>
              <c:strCache>
                <c:ptCount val="1"/>
                <c:pt idx="0">
                  <c:v>P95%</c:v>
                </c:pt>
              </c:strCache>
            </c:strRef>
          </c:tx>
          <c:spPr>
            <a:ln w="12700">
              <a:solidFill>
                <a:srgbClr val="000000"/>
              </a:solidFill>
              <a:prstDash val="sysDash"/>
            </a:ln>
          </c:spPr>
          <c:marker>
            <c:symbol val="none"/>
          </c:marker>
          <c:xVal>
            <c:numRef>
              <c:f>'TA21'!$P$58:$P$80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'TA21'!$Z$58:$Z$80</c:f>
              <c:numCache>
                <c:formatCode>General</c:formatCode>
                <c:ptCount val="23"/>
                <c:pt idx="0">
                  <c:v>4</c:v>
                </c:pt>
                <c:pt idx="1">
                  <c:v>4</c:v>
                </c:pt>
                <c:pt idx="2">
                  <c:v>4</c:v>
                </c:pt>
                <c:pt idx="3">
                  <c:v>4</c:v>
                </c:pt>
                <c:pt idx="4">
                  <c:v>4</c:v>
                </c:pt>
                <c:pt idx="5">
                  <c:v>4</c:v>
                </c:pt>
                <c:pt idx="6">
                  <c:v>4</c:v>
                </c:pt>
                <c:pt idx="7">
                  <c:v>4</c:v>
                </c:pt>
                <c:pt idx="8">
                  <c:v>4</c:v>
                </c:pt>
                <c:pt idx="9">
                  <c:v>4</c:v>
                </c:pt>
                <c:pt idx="10">
                  <c:v>4</c:v>
                </c:pt>
                <c:pt idx="11">
                  <c:v>4</c:v>
                </c:pt>
                <c:pt idx="12">
                  <c:v>4</c:v>
                </c:pt>
                <c:pt idx="13">
                  <c:v>4</c:v>
                </c:pt>
                <c:pt idx="14">
                  <c:v>4</c:v>
                </c:pt>
                <c:pt idx="15">
                  <c:v>4</c:v>
                </c:pt>
                <c:pt idx="16">
                  <c:v>4</c:v>
                </c:pt>
                <c:pt idx="17">
                  <c:v>5</c:v>
                </c:pt>
                <c:pt idx="18">
                  <c:v>5</c:v>
                </c:pt>
                <c:pt idx="19">
                  <c:v>5</c:v>
                </c:pt>
                <c:pt idx="20">
                  <c:v>5</c:v>
                </c:pt>
                <c:pt idx="21">
                  <c:v>5</c:v>
                </c:pt>
                <c:pt idx="22">
                  <c:v>5</c:v>
                </c:pt>
              </c:numCache>
            </c:numRef>
          </c:yVal>
        </c:ser>
        <c:axId val="72590464"/>
        <c:axId val="72592384"/>
      </c:scatterChart>
      <c:valAx>
        <c:axId val="72590464"/>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397823178803332"/>
              <c:y val="0.83900133262181464"/>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72592384"/>
        <c:crosses val="autoZero"/>
        <c:crossBetween val="midCat"/>
        <c:majorUnit val="24"/>
        <c:minorUnit val="12"/>
      </c:valAx>
      <c:valAx>
        <c:axId val="72592384"/>
        <c:scaling>
          <c:orientation val="minMax"/>
        </c:scaling>
        <c:axPos val="l"/>
        <c:title>
          <c:tx>
            <c:rich>
              <a:bodyPr rot="0" vert="horz" anchor="ctr" anchorCtr="0"/>
              <a:lstStyle/>
              <a:p>
                <a:pPr>
                  <a:defRPr sz="1050" b="1" i="0" u="none" strike="noStrike" baseline="0">
                    <a:solidFill>
                      <a:srgbClr val="000000"/>
                    </a:solidFill>
                    <a:latin typeface="Arial"/>
                    <a:ea typeface="Arial"/>
                    <a:cs typeface="Arial"/>
                  </a:defRPr>
                </a:pPr>
                <a:r>
                  <a:rPr lang="fr-BE"/>
                  <a:t>Q18Aty</a:t>
                </a:r>
              </a:p>
            </c:rich>
          </c:tx>
          <c:layout>
            <c:manualLayout>
              <c:xMode val="edge"/>
              <c:yMode val="edge"/>
              <c:x val="0"/>
              <c:y val="5.0646533654372574E-3"/>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72590464"/>
        <c:crosses val="autoZero"/>
        <c:crossBetween val="midCat"/>
      </c:valAx>
      <c:spPr>
        <a:solidFill>
          <a:srgbClr val="FFFFFF"/>
        </a:solidFill>
        <a:ln w="3175">
          <a:solidFill>
            <a:srgbClr val="000000"/>
          </a:solidFill>
          <a:prstDash val="solid"/>
        </a:ln>
      </c:spPr>
    </c:plotArea>
    <c:legend>
      <c:legendPos val="b"/>
      <c:layout>
        <c:manualLayout>
          <c:xMode val="edge"/>
          <c:yMode val="edge"/>
          <c:x val="9.5016003978231844E-2"/>
          <c:y val="0.93013100436681262"/>
          <c:w val="0.82875743291986936"/>
          <c:h val="5.4585152838427908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dirty="0"/>
              <a:t>Percentile </a:t>
            </a:r>
            <a:r>
              <a:rPr lang="fr-BE" dirty="0" err="1" smtClean="0"/>
              <a:t>Curves</a:t>
            </a:r>
            <a:endParaRPr lang="fr-BE" dirty="0"/>
          </a:p>
        </c:rich>
      </c:tx>
      <c:layout>
        <c:manualLayout>
          <c:xMode val="edge"/>
          <c:yMode val="edge"/>
          <c:x val="0.5265642826853425"/>
          <c:y val="4.9741759757104143E-3"/>
        </c:manualLayout>
      </c:layout>
      <c:spPr>
        <a:noFill/>
        <a:ln w="25400">
          <a:noFill/>
        </a:ln>
      </c:spPr>
    </c:title>
    <c:plotArea>
      <c:layout>
        <c:manualLayout>
          <c:layoutTarget val="inner"/>
          <c:xMode val="edge"/>
          <c:yMode val="edge"/>
          <c:x val="9.4126138890084768E-2"/>
          <c:y val="0.13606743013946773"/>
          <c:w val="0.86314217955854922"/>
          <c:h val="0.6209163537333916"/>
        </c:manualLayout>
      </c:layout>
      <c:scatterChart>
        <c:scatterStyle val="lineMarker"/>
        <c:ser>
          <c:idx val="0"/>
          <c:order val="0"/>
          <c:tx>
            <c:strRef>
              <c:f>'TA26'!$H$57</c:f>
              <c:strCache>
                <c:ptCount val="1"/>
                <c:pt idx="0">
                  <c:v>P5%</c:v>
                </c:pt>
              </c:strCache>
            </c:strRef>
          </c:tx>
          <c:spPr>
            <a:ln w="12700">
              <a:solidFill>
                <a:srgbClr val="000000"/>
              </a:solidFill>
              <a:prstDash val="lgDashDot"/>
            </a:ln>
          </c:spPr>
          <c:marker>
            <c:symbol val="none"/>
          </c:marker>
          <c:xVal>
            <c:numRef>
              <c:f>'TA26'!$B$58:$B$80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'TA26'!$H$58:$H$80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numCache>
            </c:numRef>
          </c:yVal>
        </c:ser>
        <c:ser>
          <c:idx val="1"/>
          <c:order val="1"/>
          <c:tx>
            <c:strRef>
              <c:f>'TA26'!$J$57</c:f>
              <c:strCache>
                <c:ptCount val="1"/>
                <c:pt idx="0">
                  <c:v>P50%</c:v>
                </c:pt>
              </c:strCache>
            </c:strRef>
          </c:tx>
          <c:spPr>
            <a:ln w="12700">
              <a:solidFill>
                <a:srgbClr val="000000"/>
              </a:solidFill>
              <a:prstDash val="solid"/>
            </a:ln>
          </c:spPr>
          <c:marker>
            <c:symbol val="none"/>
          </c:marker>
          <c:xVal>
            <c:numRef>
              <c:f>'TA26'!$B$58:$B$80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'TA26'!$J$58:$J$80</c:f>
              <c:numCache>
                <c:formatCode>General</c:formatCode>
                <c:ptCount val="23"/>
                <c:pt idx="0">
                  <c:v>2</c:v>
                </c:pt>
                <c:pt idx="1">
                  <c:v>2</c:v>
                </c:pt>
                <c:pt idx="2">
                  <c:v>2</c:v>
                </c:pt>
                <c:pt idx="3">
                  <c:v>2</c:v>
                </c:pt>
                <c:pt idx="4">
                  <c:v>2</c:v>
                </c:pt>
                <c:pt idx="5">
                  <c:v>2</c:v>
                </c:pt>
                <c:pt idx="6">
                  <c:v>2</c:v>
                </c:pt>
                <c:pt idx="7">
                  <c:v>2</c:v>
                </c:pt>
                <c:pt idx="8">
                  <c:v>2</c:v>
                </c:pt>
                <c:pt idx="9">
                  <c:v>2</c:v>
                </c:pt>
                <c:pt idx="10">
                  <c:v>2</c:v>
                </c:pt>
                <c:pt idx="11">
                  <c:v>2</c:v>
                </c:pt>
                <c:pt idx="12">
                  <c:v>2</c:v>
                </c:pt>
                <c:pt idx="13">
                  <c:v>1</c:v>
                </c:pt>
                <c:pt idx="14">
                  <c:v>1</c:v>
                </c:pt>
                <c:pt idx="15">
                  <c:v>1</c:v>
                </c:pt>
                <c:pt idx="16">
                  <c:v>1</c:v>
                </c:pt>
                <c:pt idx="17">
                  <c:v>1</c:v>
                </c:pt>
                <c:pt idx="18">
                  <c:v>1</c:v>
                </c:pt>
                <c:pt idx="19">
                  <c:v>1</c:v>
                </c:pt>
                <c:pt idx="20">
                  <c:v>1</c:v>
                </c:pt>
                <c:pt idx="21">
                  <c:v>1</c:v>
                </c:pt>
                <c:pt idx="22">
                  <c:v>1</c:v>
                </c:pt>
              </c:numCache>
            </c:numRef>
          </c:yVal>
        </c:ser>
        <c:ser>
          <c:idx val="2"/>
          <c:order val="2"/>
          <c:tx>
            <c:strRef>
              <c:f>'TA26'!$L$57</c:f>
              <c:strCache>
                <c:ptCount val="1"/>
                <c:pt idx="0">
                  <c:v>P95%</c:v>
                </c:pt>
              </c:strCache>
            </c:strRef>
          </c:tx>
          <c:spPr>
            <a:ln w="12700">
              <a:solidFill>
                <a:srgbClr val="000000"/>
              </a:solidFill>
              <a:prstDash val="sysDash"/>
            </a:ln>
          </c:spPr>
          <c:marker>
            <c:symbol val="none"/>
          </c:marker>
          <c:xVal>
            <c:numRef>
              <c:f>'TA26'!$B$58:$B$80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'TA26'!$L$58:$L$80</c:f>
              <c:numCache>
                <c:formatCode>General</c:formatCode>
                <c:ptCount val="23"/>
                <c:pt idx="0">
                  <c:v>5</c:v>
                </c:pt>
                <c:pt idx="1">
                  <c:v>4</c:v>
                </c:pt>
                <c:pt idx="2">
                  <c:v>4</c:v>
                </c:pt>
                <c:pt idx="3">
                  <c:v>3</c:v>
                </c:pt>
                <c:pt idx="4">
                  <c:v>3</c:v>
                </c:pt>
                <c:pt idx="5">
                  <c:v>3</c:v>
                </c:pt>
                <c:pt idx="6">
                  <c:v>3</c:v>
                </c:pt>
                <c:pt idx="7">
                  <c:v>3</c:v>
                </c:pt>
                <c:pt idx="8">
                  <c:v>3</c:v>
                </c:pt>
                <c:pt idx="9">
                  <c:v>3</c:v>
                </c:pt>
                <c:pt idx="10">
                  <c:v>3</c:v>
                </c:pt>
                <c:pt idx="11">
                  <c:v>3</c:v>
                </c:pt>
                <c:pt idx="12">
                  <c:v>3</c:v>
                </c:pt>
                <c:pt idx="13">
                  <c:v>3</c:v>
                </c:pt>
                <c:pt idx="14">
                  <c:v>3</c:v>
                </c:pt>
                <c:pt idx="15">
                  <c:v>3</c:v>
                </c:pt>
                <c:pt idx="16">
                  <c:v>3</c:v>
                </c:pt>
                <c:pt idx="17">
                  <c:v>3</c:v>
                </c:pt>
                <c:pt idx="18">
                  <c:v>3</c:v>
                </c:pt>
                <c:pt idx="19">
                  <c:v>3</c:v>
                </c:pt>
                <c:pt idx="20">
                  <c:v>3</c:v>
                </c:pt>
                <c:pt idx="21">
                  <c:v>3</c:v>
                </c:pt>
                <c:pt idx="22">
                  <c:v>3</c:v>
                </c:pt>
              </c:numCache>
            </c:numRef>
          </c:yVal>
        </c:ser>
        <c:axId val="35254272"/>
        <c:axId val="35256192"/>
      </c:scatterChart>
      <c:valAx>
        <c:axId val="35254272"/>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412163292963181"/>
              <c:y val="0.85185368168849296"/>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256192"/>
        <c:crosses val="autoZero"/>
        <c:crossBetween val="midCat"/>
        <c:majorUnit val="24"/>
        <c:minorUnit val="12"/>
      </c:valAx>
      <c:valAx>
        <c:axId val="35256192"/>
        <c:scaling>
          <c:orientation val="minMax"/>
          <c:max val="6"/>
        </c:scaling>
        <c:axPos val="l"/>
        <c:title>
          <c:tx>
            <c:rich>
              <a:bodyPr rot="0" vert="horz"/>
              <a:lstStyle/>
              <a:p>
                <a:pPr>
                  <a:defRPr/>
                </a:pPr>
                <a:r>
                  <a:rPr lang="fr-BE" b="1" dirty="0" smtClean="0"/>
                  <a:t>Q22 </a:t>
                </a:r>
                <a:r>
                  <a:rPr lang="fr-BE" b="1" dirty="0" err="1" smtClean="0"/>
                  <a:t>Ty</a:t>
                </a:r>
                <a:endParaRPr lang="fr-BE" b="1" dirty="0"/>
              </a:p>
            </c:rich>
          </c:tx>
          <c:layout>
            <c:manualLayout>
              <c:xMode val="edge"/>
              <c:yMode val="edge"/>
              <c:x val="6.9615791950632874E-3"/>
              <c:y val="2.1199912261200212E-2"/>
            </c:manualLayout>
          </c:layout>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254272"/>
        <c:crosses val="autoZero"/>
        <c:crossBetween val="midCat"/>
        <c:majorUnit val="1"/>
        <c:minorUnit val="0.5"/>
      </c:valAx>
      <c:spPr>
        <a:solidFill>
          <a:srgbClr val="FFFFFF"/>
        </a:solidFill>
        <a:ln w="12700">
          <a:solidFill>
            <a:srgbClr val="808080"/>
          </a:solidFill>
          <a:prstDash val="solid"/>
        </a:ln>
      </c:spPr>
    </c:plotArea>
    <c:legend>
      <c:legendPos val="b"/>
      <c:layout>
        <c:manualLayout>
          <c:xMode val="edge"/>
          <c:yMode val="edge"/>
          <c:x val="9.3798045409549641E-2"/>
          <c:y val="0.93028528296708013"/>
          <c:w val="0.8397697277670807"/>
          <c:h val="5.4466459666397973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dirty="0"/>
              <a:t>Percentile</a:t>
            </a:r>
            <a:r>
              <a:rPr lang="fr-BE" baseline="0" dirty="0"/>
              <a:t> </a:t>
            </a:r>
            <a:r>
              <a:rPr lang="fr-BE" baseline="0" dirty="0" err="1" smtClean="0"/>
              <a:t>Curves</a:t>
            </a:r>
            <a:endParaRPr lang="fr-BE" dirty="0"/>
          </a:p>
        </c:rich>
      </c:tx>
      <c:layout>
        <c:manualLayout>
          <c:xMode val="edge"/>
          <c:yMode val="edge"/>
          <c:x val="0.51844065545510565"/>
          <c:y val="5.3350724513865824E-3"/>
        </c:manualLayout>
      </c:layout>
      <c:spPr>
        <a:noFill/>
        <a:ln w="25400">
          <a:noFill/>
        </a:ln>
      </c:spPr>
    </c:title>
    <c:plotArea>
      <c:layout>
        <c:manualLayout>
          <c:layoutTarget val="inner"/>
          <c:xMode val="edge"/>
          <c:yMode val="edge"/>
          <c:x val="9.5979975602640363E-2"/>
          <c:y val="0.12372341466491762"/>
          <c:w val="0.8627145085803436"/>
          <c:h val="0.62008733624455104"/>
        </c:manualLayout>
      </c:layout>
      <c:scatterChart>
        <c:scatterStyle val="lineMarker"/>
        <c:ser>
          <c:idx val="0"/>
          <c:order val="0"/>
          <c:tx>
            <c:strRef>
              <c:f>'TA26'!$V$57</c:f>
              <c:strCache>
                <c:ptCount val="1"/>
                <c:pt idx="0">
                  <c:v>P5%</c:v>
                </c:pt>
              </c:strCache>
            </c:strRef>
          </c:tx>
          <c:spPr>
            <a:ln w="12700">
              <a:solidFill>
                <a:srgbClr val="000000"/>
              </a:solidFill>
              <a:prstDash val="lgDashDot"/>
            </a:ln>
          </c:spPr>
          <c:marker>
            <c:symbol val="none"/>
          </c:marker>
          <c:xVal>
            <c:numRef>
              <c:f>'TA26'!$P$58:$P$80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'TA26'!$V$58:$V$80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numCache>
            </c:numRef>
          </c:yVal>
        </c:ser>
        <c:ser>
          <c:idx val="1"/>
          <c:order val="1"/>
          <c:tx>
            <c:strRef>
              <c:f>'TA26'!$X$57</c:f>
              <c:strCache>
                <c:ptCount val="1"/>
                <c:pt idx="0">
                  <c:v>P50%</c:v>
                </c:pt>
              </c:strCache>
            </c:strRef>
          </c:tx>
          <c:spPr>
            <a:ln w="12700">
              <a:solidFill>
                <a:srgbClr val="000000"/>
              </a:solidFill>
              <a:prstDash val="solid"/>
            </a:ln>
          </c:spPr>
          <c:marker>
            <c:symbol val="none"/>
          </c:marker>
          <c:xVal>
            <c:numRef>
              <c:f>'TA26'!$P$58:$P$80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'TA26'!$X$58:$X$80</c:f>
              <c:numCache>
                <c:formatCode>General</c:formatCode>
                <c:ptCount val="23"/>
                <c:pt idx="0">
                  <c:v>2</c:v>
                </c:pt>
                <c:pt idx="1">
                  <c:v>2</c:v>
                </c:pt>
                <c:pt idx="2">
                  <c:v>2</c:v>
                </c:pt>
                <c:pt idx="3">
                  <c:v>2</c:v>
                </c:pt>
                <c:pt idx="4">
                  <c:v>2</c:v>
                </c:pt>
                <c:pt idx="5">
                  <c:v>2</c:v>
                </c:pt>
                <c:pt idx="6">
                  <c:v>2</c:v>
                </c:pt>
                <c:pt idx="7">
                  <c:v>2</c:v>
                </c:pt>
                <c:pt idx="8">
                  <c:v>2</c:v>
                </c:pt>
                <c:pt idx="9">
                  <c:v>2</c:v>
                </c:pt>
                <c:pt idx="10">
                  <c:v>2</c:v>
                </c:pt>
                <c:pt idx="11">
                  <c:v>2</c:v>
                </c:pt>
                <c:pt idx="12">
                  <c:v>2</c:v>
                </c:pt>
                <c:pt idx="13">
                  <c:v>2</c:v>
                </c:pt>
                <c:pt idx="14">
                  <c:v>2</c:v>
                </c:pt>
                <c:pt idx="15">
                  <c:v>2</c:v>
                </c:pt>
                <c:pt idx="16">
                  <c:v>2</c:v>
                </c:pt>
                <c:pt idx="17">
                  <c:v>2</c:v>
                </c:pt>
                <c:pt idx="18">
                  <c:v>2</c:v>
                </c:pt>
                <c:pt idx="19">
                  <c:v>2</c:v>
                </c:pt>
                <c:pt idx="20">
                  <c:v>1</c:v>
                </c:pt>
                <c:pt idx="21">
                  <c:v>1</c:v>
                </c:pt>
                <c:pt idx="22">
                  <c:v>1</c:v>
                </c:pt>
              </c:numCache>
            </c:numRef>
          </c:yVal>
        </c:ser>
        <c:ser>
          <c:idx val="2"/>
          <c:order val="2"/>
          <c:tx>
            <c:strRef>
              <c:f>'TA26'!$Z$57</c:f>
              <c:strCache>
                <c:ptCount val="1"/>
                <c:pt idx="0">
                  <c:v>P95%</c:v>
                </c:pt>
              </c:strCache>
            </c:strRef>
          </c:tx>
          <c:spPr>
            <a:ln w="12700">
              <a:solidFill>
                <a:srgbClr val="000000"/>
              </a:solidFill>
              <a:prstDash val="sysDash"/>
            </a:ln>
          </c:spPr>
          <c:marker>
            <c:symbol val="none"/>
          </c:marker>
          <c:xVal>
            <c:numRef>
              <c:f>'TA26'!$P$58:$P$80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'TA26'!$Z$58:$Z$80</c:f>
              <c:numCache>
                <c:formatCode>General</c:formatCode>
                <c:ptCount val="23"/>
                <c:pt idx="0">
                  <c:v>5</c:v>
                </c:pt>
                <c:pt idx="1">
                  <c:v>5</c:v>
                </c:pt>
                <c:pt idx="2">
                  <c:v>4</c:v>
                </c:pt>
                <c:pt idx="3">
                  <c:v>4</c:v>
                </c:pt>
                <c:pt idx="4">
                  <c:v>4</c:v>
                </c:pt>
                <c:pt idx="5">
                  <c:v>4</c:v>
                </c:pt>
                <c:pt idx="6">
                  <c:v>4</c:v>
                </c:pt>
                <c:pt idx="7">
                  <c:v>4</c:v>
                </c:pt>
                <c:pt idx="8">
                  <c:v>4</c:v>
                </c:pt>
                <c:pt idx="9">
                  <c:v>4</c:v>
                </c:pt>
                <c:pt idx="10">
                  <c:v>4</c:v>
                </c:pt>
                <c:pt idx="11">
                  <c:v>3</c:v>
                </c:pt>
                <c:pt idx="12">
                  <c:v>3</c:v>
                </c:pt>
                <c:pt idx="13">
                  <c:v>3</c:v>
                </c:pt>
                <c:pt idx="14">
                  <c:v>3</c:v>
                </c:pt>
                <c:pt idx="15">
                  <c:v>3</c:v>
                </c:pt>
                <c:pt idx="16">
                  <c:v>3</c:v>
                </c:pt>
                <c:pt idx="17">
                  <c:v>3</c:v>
                </c:pt>
                <c:pt idx="18">
                  <c:v>3</c:v>
                </c:pt>
                <c:pt idx="19">
                  <c:v>3</c:v>
                </c:pt>
                <c:pt idx="20">
                  <c:v>3</c:v>
                </c:pt>
                <c:pt idx="21">
                  <c:v>3</c:v>
                </c:pt>
                <c:pt idx="22">
                  <c:v>3</c:v>
                </c:pt>
              </c:numCache>
            </c:numRef>
          </c:yVal>
        </c:ser>
        <c:axId val="35278208"/>
        <c:axId val="35288576"/>
      </c:scatterChart>
      <c:valAx>
        <c:axId val="35278208"/>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397815912636508"/>
              <c:y val="0.85152838427947664"/>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288576"/>
        <c:crosses val="autoZero"/>
        <c:crossBetween val="midCat"/>
        <c:majorUnit val="24"/>
        <c:minorUnit val="12"/>
      </c:valAx>
      <c:valAx>
        <c:axId val="35288576"/>
        <c:scaling>
          <c:orientation val="minMax"/>
        </c:scaling>
        <c:axPos val="l"/>
        <c:title>
          <c:tx>
            <c:rich>
              <a:bodyPr rot="0" vert="horz"/>
              <a:lstStyle/>
              <a:p>
                <a:pPr>
                  <a:defRPr sz="1050" b="1" i="0" u="none" strike="noStrike" baseline="0">
                    <a:solidFill>
                      <a:srgbClr val="000000"/>
                    </a:solidFill>
                    <a:latin typeface="Arial"/>
                    <a:ea typeface="Arial"/>
                    <a:cs typeface="Arial"/>
                  </a:defRPr>
                </a:pPr>
                <a:r>
                  <a:rPr lang="fr-BE" dirty="0" smtClean="0"/>
                  <a:t>Q22 </a:t>
                </a:r>
                <a:r>
                  <a:rPr lang="fr-BE" dirty="0" err="1" smtClean="0"/>
                  <a:t>Aty</a:t>
                </a:r>
                <a:endParaRPr lang="fr-BE" dirty="0"/>
              </a:p>
            </c:rich>
          </c:tx>
          <c:layout>
            <c:manualLayout>
              <c:xMode val="edge"/>
              <c:yMode val="edge"/>
              <c:x val="2.1177714008408601E-3"/>
              <c:y val="8.2139552302932708E-3"/>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278208"/>
        <c:crosses val="autoZero"/>
        <c:crossBetween val="midCat"/>
      </c:valAx>
      <c:spPr>
        <a:solidFill>
          <a:srgbClr val="FFFFFF"/>
        </a:solidFill>
        <a:ln w="3175">
          <a:solidFill>
            <a:srgbClr val="000000"/>
          </a:solidFill>
          <a:prstDash val="solid"/>
        </a:ln>
      </c:spPr>
    </c:plotArea>
    <c:legend>
      <c:legendPos val="b"/>
      <c:layout>
        <c:manualLayout>
          <c:xMode val="edge"/>
          <c:yMode val="edge"/>
          <c:x val="9.3162875578862867E-2"/>
          <c:y val="0.93013100436681262"/>
          <c:w val="0.84989004640247356"/>
          <c:h val="5.4585152838427908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a:t>Percentiles Curves</a:t>
            </a:r>
          </a:p>
        </c:rich>
      </c:tx>
      <c:layout>
        <c:manualLayout>
          <c:xMode val="edge"/>
          <c:yMode val="edge"/>
          <c:x val="0.49016027549051167"/>
          <c:y val="1.1877608469154921E-3"/>
        </c:manualLayout>
      </c:layout>
      <c:spPr>
        <a:noFill/>
        <a:ln w="25400">
          <a:noFill/>
        </a:ln>
      </c:spPr>
    </c:title>
    <c:plotArea>
      <c:layout>
        <c:manualLayout>
          <c:layoutTarget val="inner"/>
          <c:xMode val="edge"/>
          <c:yMode val="edge"/>
          <c:x val="9.3705407080780734E-2"/>
          <c:y val="0.10845646023263129"/>
          <c:w val="0.86314217955854766"/>
          <c:h val="0.6209163537333916"/>
        </c:manualLayout>
      </c:layout>
      <c:scatterChart>
        <c:scatterStyle val="lineMarker"/>
        <c:ser>
          <c:idx val="0"/>
          <c:order val="0"/>
          <c:tx>
            <c:strRef>
              <c:f>'TA4'!$H$57</c:f>
              <c:strCache>
                <c:ptCount val="1"/>
                <c:pt idx="0">
                  <c:v>P5%</c:v>
                </c:pt>
              </c:strCache>
            </c:strRef>
          </c:tx>
          <c:spPr>
            <a:ln w="12700">
              <a:solidFill>
                <a:srgbClr val="000000"/>
              </a:solidFill>
              <a:prstDash val="lgDashDot"/>
            </a:ln>
          </c:spPr>
          <c:marker>
            <c:symbol val="none"/>
          </c:marker>
          <c:xVal>
            <c:numRef>
              <c:f>'TA4'!$B$58:$B$80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'TA4'!$H$58:$H$80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numCache>
            </c:numRef>
          </c:yVal>
        </c:ser>
        <c:ser>
          <c:idx val="1"/>
          <c:order val="1"/>
          <c:tx>
            <c:strRef>
              <c:f>'TA4'!$J$57</c:f>
              <c:strCache>
                <c:ptCount val="1"/>
                <c:pt idx="0">
                  <c:v>P50%</c:v>
                </c:pt>
              </c:strCache>
            </c:strRef>
          </c:tx>
          <c:spPr>
            <a:ln w="12700">
              <a:solidFill>
                <a:srgbClr val="000000"/>
              </a:solidFill>
              <a:prstDash val="solid"/>
            </a:ln>
          </c:spPr>
          <c:marker>
            <c:symbol val="none"/>
          </c:marker>
          <c:xVal>
            <c:numRef>
              <c:f>'TA4'!$B$58:$B$80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'TA4'!$J$58:$J$80</c:f>
              <c:numCache>
                <c:formatCode>General</c:formatCode>
                <c:ptCount val="23"/>
                <c:pt idx="0">
                  <c:v>2</c:v>
                </c:pt>
                <c:pt idx="1">
                  <c:v>2</c:v>
                </c:pt>
                <c:pt idx="2">
                  <c:v>2</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numCache>
            </c:numRef>
          </c:yVal>
        </c:ser>
        <c:ser>
          <c:idx val="2"/>
          <c:order val="2"/>
          <c:tx>
            <c:strRef>
              <c:f>'TA4'!$L$57</c:f>
              <c:strCache>
                <c:ptCount val="1"/>
                <c:pt idx="0">
                  <c:v>P95%</c:v>
                </c:pt>
              </c:strCache>
            </c:strRef>
          </c:tx>
          <c:spPr>
            <a:ln w="12700">
              <a:solidFill>
                <a:srgbClr val="000000"/>
              </a:solidFill>
              <a:prstDash val="sysDash"/>
            </a:ln>
          </c:spPr>
          <c:marker>
            <c:symbol val="none"/>
          </c:marker>
          <c:xVal>
            <c:numRef>
              <c:f>'TA4'!$B$58:$B$80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'TA4'!$L$58:$L$80</c:f>
              <c:numCache>
                <c:formatCode>General</c:formatCode>
                <c:ptCount val="23"/>
                <c:pt idx="0">
                  <c:v>3</c:v>
                </c:pt>
                <c:pt idx="1">
                  <c:v>3</c:v>
                </c:pt>
                <c:pt idx="2">
                  <c:v>3</c:v>
                </c:pt>
                <c:pt idx="3">
                  <c:v>3</c:v>
                </c:pt>
                <c:pt idx="4">
                  <c:v>3</c:v>
                </c:pt>
                <c:pt idx="5">
                  <c:v>3</c:v>
                </c:pt>
                <c:pt idx="6">
                  <c:v>3</c:v>
                </c:pt>
                <c:pt idx="7">
                  <c:v>3</c:v>
                </c:pt>
                <c:pt idx="8">
                  <c:v>3</c:v>
                </c:pt>
                <c:pt idx="9">
                  <c:v>3</c:v>
                </c:pt>
                <c:pt idx="10">
                  <c:v>3</c:v>
                </c:pt>
                <c:pt idx="11">
                  <c:v>3</c:v>
                </c:pt>
                <c:pt idx="12">
                  <c:v>3</c:v>
                </c:pt>
                <c:pt idx="13">
                  <c:v>3</c:v>
                </c:pt>
                <c:pt idx="14">
                  <c:v>3</c:v>
                </c:pt>
                <c:pt idx="15">
                  <c:v>3</c:v>
                </c:pt>
                <c:pt idx="16">
                  <c:v>3</c:v>
                </c:pt>
                <c:pt idx="17">
                  <c:v>3</c:v>
                </c:pt>
                <c:pt idx="18">
                  <c:v>3</c:v>
                </c:pt>
                <c:pt idx="19">
                  <c:v>3</c:v>
                </c:pt>
                <c:pt idx="20">
                  <c:v>3</c:v>
                </c:pt>
                <c:pt idx="21">
                  <c:v>3</c:v>
                </c:pt>
                <c:pt idx="22">
                  <c:v>3</c:v>
                </c:pt>
              </c:numCache>
            </c:numRef>
          </c:yVal>
        </c:ser>
        <c:axId val="35414784"/>
        <c:axId val="35416704"/>
      </c:scatterChart>
      <c:valAx>
        <c:axId val="35414784"/>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5412173351104651"/>
              <c:y val="0.83426558480256841"/>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416704"/>
        <c:crosses val="autoZero"/>
        <c:crossBetween val="midCat"/>
        <c:majorUnit val="24"/>
        <c:minorUnit val="12"/>
      </c:valAx>
      <c:valAx>
        <c:axId val="35416704"/>
        <c:scaling>
          <c:orientation val="minMax"/>
          <c:max val="6"/>
        </c:scaling>
        <c:axPos val="l"/>
        <c:title>
          <c:tx>
            <c:rich>
              <a:bodyPr rot="0" vert="horz"/>
              <a:lstStyle/>
              <a:p>
                <a:pPr>
                  <a:defRPr sz="1050" b="1" i="0" u="none" strike="noStrike" baseline="0">
                    <a:solidFill>
                      <a:srgbClr val="000000"/>
                    </a:solidFill>
                    <a:latin typeface="Arial"/>
                    <a:ea typeface="Arial"/>
                    <a:cs typeface="Arial"/>
                  </a:defRPr>
                </a:pPr>
                <a:r>
                  <a:rPr lang="fr-BE"/>
                  <a:t>Q4</a:t>
                </a:r>
                <a:r>
                  <a:rPr lang="fr-BE" baseline="0"/>
                  <a:t> Ty</a:t>
                </a:r>
                <a:endParaRPr lang="fr-BE"/>
              </a:p>
            </c:rich>
          </c:tx>
          <c:layout>
            <c:manualLayout>
              <c:xMode val="edge"/>
              <c:yMode val="edge"/>
              <c:x val="2.5814064977689281E-3"/>
              <c:y val="3.2424532408606419E-3"/>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414784"/>
        <c:crosses val="autoZero"/>
        <c:crossBetween val="midCat"/>
        <c:majorUnit val="1"/>
        <c:minorUnit val="0.5"/>
      </c:valAx>
      <c:spPr>
        <a:solidFill>
          <a:srgbClr val="FFFFFF"/>
        </a:solidFill>
        <a:ln w="12700">
          <a:solidFill>
            <a:srgbClr val="808080"/>
          </a:solidFill>
          <a:prstDash val="solid"/>
        </a:ln>
      </c:spPr>
    </c:plotArea>
    <c:legend>
      <c:legendPos val="b"/>
      <c:layout>
        <c:manualLayout>
          <c:xMode val="edge"/>
          <c:yMode val="edge"/>
          <c:x val="9.9319878410485757E-2"/>
          <c:y val="0.93028528296708013"/>
          <c:w val="0.83328644656225137"/>
          <c:h val="5.4466459666397973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BE"/>
  <c:chart>
    <c:title>
      <c:tx>
        <c:rich>
          <a:bodyPr/>
          <a:lstStyle/>
          <a:p>
            <a:pPr>
              <a:defRPr sz="1200" b="1" i="0" u="none" strike="noStrike" baseline="0">
                <a:solidFill>
                  <a:srgbClr val="000000"/>
                </a:solidFill>
                <a:latin typeface="Arial"/>
                <a:ea typeface="Arial"/>
                <a:cs typeface="Arial"/>
              </a:defRPr>
            </a:pPr>
            <a:r>
              <a:rPr lang="fr-BE"/>
              <a:t>Percentiles Curves</a:t>
            </a:r>
          </a:p>
        </c:rich>
      </c:tx>
      <c:layout>
        <c:manualLayout>
          <c:xMode val="edge"/>
          <c:yMode val="edge"/>
          <c:x val="0.48739345004021806"/>
          <c:y val="1.4385618051748752E-3"/>
        </c:manualLayout>
      </c:layout>
      <c:spPr>
        <a:noFill/>
        <a:ln w="25400">
          <a:noFill/>
        </a:ln>
      </c:spPr>
    </c:title>
    <c:plotArea>
      <c:layout>
        <c:manualLayout>
          <c:layoutTarget val="inner"/>
          <c:xMode val="edge"/>
          <c:yMode val="edge"/>
          <c:x val="9.3684513609932865E-2"/>
          <c:y val="0.10327917461115997"/>
          <c:w val="0.84399375975039004"/>
          <c:h val="0.62008733624454904"/>
        </c:manualLayout>
      </c:layout>
      <c:scatterChart>
        <c:scatterStyle val="lineMarker"/>
        <c:ser>
          <c:idx val="0"/>
          <c:order val="0"/>
          <c:tx>
            <c:strRef>
              <c:f>'TA4'!$V$57</c:f>
              <c:strCache>
                <c:ptCount val="1"/>
                <c:pt idx="0">
                  <c:v>P5%</c:v>
                </c:pt>
              </c:strCache>
            </c:strRef>
          </c:tx>
          <c:spPr>
            <a:ln w="12700">
              <a:solidFill>
                <a:srgbClr val="000000"/>
              </a:solidFill>
              <a:prstDash val="lgDashDot"/>
            </a:ln>
          </c:spPr>
          <c:marker>
            <c:symbol val="none"/>
          </c:marker>
          <c:xVal>
            <c:numRef>
              <c:f>'TA4'!$P$58:$P$80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'TA4'!$V$58:$V$80</c:f>
              <c:numCache>
                <c:formatCode>General</c:formatCode>
                <c:ptCount val="2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numCache>
            </c:numRef>
          </c:yVal>
        </c:ser>
        <c:ser>
          <c:idx val="1"/>
          <c:order val="1"/>
          <c:tx>
            <c:strRef>
              <c:f>'TA4'!$X$57</c:f>
              <c:strCache>
                <c:ptCount val="1"/>
                <c:pt idx="0">
                  <c:v>P50%</c:v>
                </c:pt>
              </c:strCache>
            </c:strRef>
          </c:tx>
          <c:spPr>
            <a:ln w="12700">
              <a:solidFill>
                <a:srgbClr val="000000"/>
              </a:solidFill>
              <a:prstDash val="solid"/>
            </a:ln>
          </c:spPr>
          <c:marker>
            <c:symbol val="none"/>
          </c:marker>
          <c:xVal>
            <c:numRef>
              <c:f>'TA4'!$P$58:$P$80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'TA4'!$X$58:$X$80</c:f>
              <c:numCache>
                <c:formatCode>General</c:formatCode>
                <c:ptCount val="23"/>
                <c:pt idx="0">
                  <c:v>2</c:v>
                </c:pt>
                <c:pt idx="1">
                  <c:v>2</c:v>
                </c:pt>
                <c:pt idx="2">
                  <c:v>2</c:v>
                </c:pt>
                <c:pt idx="3">
                  <c:v>2</c:v>
                </c:pt>
                <c:pt idx="4">
                  <c:v>2</c:v>
                </c:pt>
                <c:pt idx="5">
                  <c:v>2</c:v>
                </c:pt>
                <c:pt idx="6">
                  <c:v>2</c:v>
                </c:pt>
                <c:pt idx="7">
                  <c:v>2</c:v>
                </c:pt>
                <c:pt idx="8">
                  <c:v>2</c:v>
                </c:pt>
                <c:pt idx="9">
                  <c:v>2</c:v>
                </c:pt>
                <c:pt idx="10">
                  <c:v>2</c:v>
                </c:pt>
                <c:pt idx="11">
                  <c:v>2</c:v>
                </c:pt>
                <c:pt idx="12">
                  <c:v>2</c:v>
                </c:pt>
                <c:pt idx="13">
                  <c:v>2</c:v>
                </c:pt>
                <c:pt idx="14">
                  <c:v>2</c:v>
                </c:pt>
                <c:pt idx="15">
                  <c:v>2</c:v>
                </c:pt>
                <c:pt idx="16">
                  <c:v>2</c:v>
                </c:pt>
                <c:pt idx="17">
                  <c:v>2</c:v>
                </c:pt>
                <c:pt idx="18">
                  <c:v>2</c:v>
                </c:pt>
                <c:pt idx="19">
                  <c:v>2</c:v>
                </c:pt>
                <c:pt idx="20">
                  <c:v>2</c:v>
                </c:pt>
                <c:pt idx="21">
                  <c:v>2</c:v>
                </c:pt>
                <c:pt idx="22">
                  <c:v>2</c:v>
                </c:pt>
              </c:numCache>
            </c:numRef>
          </c:yVal>
        </c:ser>
        <c:ser>
          <c:idx val="2"/>
          <c:order val="2"/>
          <c:tx>
            <c:strRef>
              <c:f>'TA4'!$Z$57</c:f>
              <c:strCache>
                <c:ptCount val="1"/>
                <c:pt idx="0">
                  <c:v>P95%</c:v>
                </c:pt>
              </c:strCache>
            </c:strRef>
          </c:tx>
          <c:spPr>
            <a:ln w="12700">
              <a:solidFill>
                <a:srgbClr val="000000"/>
              </a:solidFill>
              <a:prstDash val="sysDash"/>
            </a:ln>
          </c:spPr>
          <c:marker>
            <c:symbol val="none"/>
          </c:marker>
          <c:xVal>
            <c:numRef>
              <c:f>'TA4'!$P$58:$P$80</c:f>
              <c:numCache>
                <c:formatCode>0</c:formatCode>
                <c:ptCount val="23"/>
                <c:pt idx="0">
                  <c:v>30</c:v>
                </c:pt>
                <c:pt idx="1">
                  <c:v>36</c:v>
                </c:pt>
                <c:pt idx="2">
                  <c:v>42</c:v>
                </c:pt>
                <c:pt idx="3">
                  <c:v>48</c:v>
                </c:pt>
                <c:pt idx="4">
                  <c:v>54</c:v>
                </c:pt>
                <c:pt idx="5">
                  <c:v>60</c:v>
                </c:pt>
                <c:pt idx="6">
                  <c:v>66</c:v>
                </c:pt>
                <c:pt idx="7">
                  <c:v>72</c:v>
                </c:pt>
                <c:pt idx="8">
                  <c:v>78</c:v>
                </c:pt>
                <c:pt idx="9">
                  <c:v>84</c:v>
                </c:pt>
                <c:pt idx="10">
                  <c:v>90</c:v>
                </c:pt>
                <c:pt idx="11">
                  <c:v>96</c:v>
                </c:pt>
                <c:pt idx="12">
                  <c:v>102</c:v>
                </c:pt>
                <c:pt idx="13">
                  <c:v>108</c:v>
                </c:pt>
                <c:pt idx="14">
                  <c:v>114</c:v>
                </c:pt>
                <c:pt idx="15">
                  <c:v>120</c:v>
                </c:pt>
                <c:pt idx="16">
                  <c:v>126</c:v>
                </c:pt>
                <c:pt idx="17">
                  <c:v>132</c:v>
                </c:pt>
                <c:pt idx="18">
                  <c:v>138</c:v>
                </c:pt>
                <c:pt idx="19">
                  <c:v>144</c:v>
                </c:pt>
                <c:pt idx="20">
                  <c:v>150</c:v>
                </c:pt>
                <c:pt idx="21">
                  <c:v>156</c:v>
                </c:pt>
                <c:pt idx="22">
                  <c:v>162</c:v>
                </c:pt>
              </c:numCache>
            </c:numRef>
          </c:xVal>
          <c:yVal>
            <c:numRef>
              <c:f>'TA4'!$Z$58:$Z$80</c:f>
              <c:numCache>
                <c:formatCode>General</c:formatCode>
                <c:ptCount val="23"/>
                <c:pt idx="0">
                  <c:v>4</c:v>
                </c:pt>
                <c:pt idx="1">
                  <c:v>4</c:v>
                </c:pt>
                <c:pt idx="2">
                  <c:v>4</c:v>
                </c:pt>
                <c:pt idx="3">
                  <c:v>4</c:v>
                </c:pt>
                <c:pt idx="4">
                  <c:v>4</c:v>
                </c:pt>
                <c:pt idx="5">
                  <c:v>4</c:v>
                </c:pt>
                <c:pt idx="6">
                  <c:v>4</c:v>
                </c:pt>
                <c:pt idx="7">
                  <c:v>4</c:v>
                </c:pt>
                <c:pt idx="8">
                  <c:v>4</c:v>
                </c:pt>
                <c:pt idx="9">
                  <c:v>4</c:v>
                </c:pt>
                <c:pt idx="10">
                  <c:v>4</c:v>
                </c:pt>
                <c:pt idx="11">
                  <c:v>4</c:v>
                </c:pt>
                <c:pt idx="12">
                  <c:v>4</c:v>
                </c:pt>
                <c:pt idx="13">
                  <c:v>4</c:v>
                </c:pt>
                <c:pt idx="14">
                  <c:v>4</c:v>
                </c:pt>
                <c:pt idx="15">
                  <c:v>4</c:v>
                </c:pt>
                <c:pt idx="16">
                  <c:v>4</c:v>
                </c:pt>
                <c:pt idx="17">
                  <c:v>4</c:v>
                </c:pt>
                <c:pt idx="18">
                  <c:v>4</c:v>
                </c:pt>
                <c:pt idx="19">
                  <c:v>4</c:v>
                </c:pt>
                <c:pt idx="20">
                  <c:v>4</c:v>
                </c:pt>
                <c:pt idx="21">
                  <c:v>4</c:v>
                </c:pt>
                <c:pt idx="22">
                  <c:v>4</c:v>
                </c:pt>
              </c:numCache>
            </c:numRef>
          </c:yVal>
        </c:ser>
        <c:axId val="35537280"/>
        <c:axId val="35539200"/>
      </c:scatterChart>
      <c:valAx>
        <c:axId val="35537280"/>
        <c:scaling>
          <c:orientation val="minMax"/>
        </c:scaling>
        <c:axPos val="b"/>
        <c:title>
          <c:tx>
            <c:rich>
              <a:bodyPr/>
              <a:lstStyle/>
              <a:p>
                <a:pPr>
                  <a:defRPr sz="1050" b="1" i="0" u="none" strike="noStrike" baseline="0">
                    <a:solidFill>
                      <a:srgbClr val="000000"/>
                    </a:solidFill>
                    <a:latin typeface="Arial"/>
                    <a:ea typeface="Arial"/>
                    <a:cs typeface="Arial"/>
                  </a:defRPr>
                </a:pPr>
                <a:r>
                  <a:rPr lang="fr-BE"/>
                  <a:t>Age in Months</a:t>
                </a:r>
              </a:p>
            </c:rich>
          </c:tx>
          <c:layout>
            <c:manualLayout>
              <c:xMode val="edge"/>
              <c:yMode val="edge"/>
              <c:x val="0.47225729655327375"/>
              <c:y val="0.8340404964891257"/>
            </c:manualLayout>
          </c:layout>
          <c:spPr>
            <a:noFill/>
            <a:ln w="25400">
              <a:noFill/>
            </a:ln>
          </c:spPr>
        </c:title>
        <c:numFmt formatCode="0"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539200"/>
        <c:crosses val="autoZero"/>
        <c:crossBetween val="midCat"/>
        <c:majorUnit val="24"/>
        <c:minorUnit val="12"/>
      </c:valAx>
      <c:valAx>
        <c:axId val="35539200"/>
        <c:scaling>
          <c:orientation val="minMax"/>
          <c:max val="6"/>
        </c:scaling>
        <c:axPos val="l"/>
        <c:title>
          <c:tx>
            <c:rich>
              <a:bodyPr rot="0" vert="horz"/>
              <a:lstStyle/>
              <a:p>
                <a:pPr>
                  <a:defRPr sz="1050" b="1" i="0" u="none" strike="noStrike" baseline="0">
                    <a:solidFill>
                      <a:srgbClr val="000000"/>
                    </a:solidFill>
                    <a:latin typeface="Arial"/>
                    <a:ea typeface="Arial"/>
                    <a:cs typeface="Arial"/>
                  </a:defRPr>
                </a:pPr>
                <a:r>
                  <a:rPr lang="fr-BE"/>
                  <a:t>Q4 Aty</a:t>
                </a:r>
              </a:p>
            </c:rich>
          </c:tx>
          <c:layout>
            <c:manualLayout>
              <c:xMode val="edge"/>
              <c:yMode val="edge"/>
              <c:x val="2.6640495519537092E-3"/>
              <c:y val="9.2717627089704084E-4"/>
            </c:manualLayout>
          </c:layout>
          <c:spPr>
            <a:noFill/>
            <a:ln w="25400">
              <a:noFill/>
            </a:ln>
          </c:spPr>
        </c:title>
        <c:numFmt formatCode="General" sourceLinked="1"/>
        <c:tickLblPos val="nextTo"/>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fr-FR"/>
          </a:p>
        </c:txPr>
        <c:crossAx val="35537280"/>
        <c:crosses val="autoZero"/>
        <c:crossBetween val="midCat"/>
        <c:majorUnit val="1"/>
        <c:minorUnit val="0.5"/>
      </c:valAx>
      <c:spPr>
        <a:solidFill>
          <a:srgbClr val="FFFFFF"/>
        </a:solidFill>
        <a:ln w="3175">
          <a:solidFill>
            <a:srgbClr val="000000"/>
          </a:solidFill>
          <a:prstDash val="solid"/>
        </a:ln>
      </c:spPr>
    </c:plotArea>
    <c:legend>
      <c:legendPos val="b"/>
      <c:layout>
        <c:manualLayout>
          <c:xMode val="edge"/>
          <c:yMode val="edge"/>
          <c:x val="9.4826750751425742E-2"/>
          <c:y val="0.93013100436681262"/>
          <c:w val="0.83885432175061059"/>
          <c:h val="5.4585152838427908E-2"/>
        </c:manualLayout>
      </c:layout>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fr-FR"/>
        </a:p>
      </c:txPr>
    </c:legend>
    <c:plotVisOnly val="1"/>
    <c:dispBlanksAs val="gap"/>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fr-FR"/>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6F7679-6C42-4254-ADF9-52D3AE0C8E30}" type="datetimeFigureOut">
              <a:rPr lang="fr-FR" smtClean="0"/>
              <a:pPr/>
              <a:t>07/05/2014</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C4D84-46BF-46FF-A5F7-1B702D8BB641}" type="slidenum">
              <a:rPr lang="fr-BE" smtClean="0"/>
              <a:pPr/>
              <a:t>‹N°›</a:t>
            </a:fld>
            <a:endParaRPr lang="fr-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1</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14</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15</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16</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17</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2</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3</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4</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5</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6</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7</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8</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C3480E7-69EF-4012-8DD5-BBCFA1A26DB9}" type="slidenum">
              <a:rPr lang="fr-FR" smtClean="0"/>
              <a:pPr/>
              <a:t>9</a:t>
            </a:fld>
            <a:endParaRPr lang="fr-FR"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38DBF1-4617-44CA-8250-B4AA5D381835}" type="datetimeFigureOut">
              <a:rPr lang="fr-FR" smtClean="0"/>
              <a:pPr/>
              <a:t>07/05/2014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5F013F8-E055-47F9-B0FB-F1FAAE1AC310}"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38DBF1-4617-44CA-8250-B4AA5D381835}" type="datetimeFigureOut">
              <a:rPr lang="fr-FR" smtClean="0"/>
              <a:pPr/>
              <a:t>07/05/2014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F013F8-E055-47F9-B0FB-F1FAAE1AC310}"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22" name="Rectangle 2"/>
          <p:cNvSpPr>
            <a:spLocks noGrp="1" noChangeArrowheads="1"/>
          </p:cNvSpPr>
          <p:nvPr>
            <p:ph type="ctrTitle" sz="quarter"/>
          </p:nvPr>
        </p:nvSpPr>
        <p:spPr>
          <a:xfrm>
            <a:off x="107950" y="115888"/>
            <a:ext cx="9036050" cy="2376487"/>
          </a:xfrm>
        </p:spPr>
        <p:txBody>
          <a:bodyPr/>
          <a:lstStyle/>
          <a:p>
            <a:pPr algn="l" eaLnBrk="1" hangingPunct="1">
              <a:defRPr/>
            </a:pPr>
            <a:r>
              <a:rPr lang="fr-FR" sz="2000" b="1" dirty="0" smtClean="0">
                <a:solidFill>
                  <a:schemeClr val="hlink"/>
                </a:solidFill>
              </a:rPr>
              <a:t/>
            </a:r>
            <a:br>
              <a:rPr lang="fr-FR" sz="2000" b="1" dirty="0" smtClean="0">
                <a:solidFill>
                  <a:schemeClr val="hlink"/>
                </a:solidFill>
              </a:rPr>
            </a:br>
            <a:r>
              <a:rPr lang="fr-FR" sz="1400" dirty="0" smtClean="0"/>
              <a:t/>
            </a:r>
            <a:br>
              <a:rPr lang="fr-FR" sz="1400" dirty="0" smtClean="0"/>
            </a:br>
            <a:endParaRPr lang="fr-FR" sz="1600" dirty="0" smtClean="0"/>
          </a:p>
        </p:txBody>
      </p:sp>
      <p:graphicFrame>
        <p:nvGraphicFramePr>
          <p:cNvPr id="798724" name="Group 4"/>
          <p:cNvGraphicFramePr>
            <a:graphicFrameLocks noGrp="1"/>
          </p:cNvGraphicFramePr>
          <p:nvPr/>
        </p:nvGraphicFramePr>
        <p:xfrm>
          <a:off x="0" y="1285860"/>
          <a:ext cx="9144000" cy="1371600"/>
        </p:xfrm>
        <a:graphic>
          <a:graphicData uri="http://schemas.openxmlformats.org/drawingml/2006/table">
            <a:tbl>
              <a:tblPr/>
              <a:tblGrid>
                <a:gridCol w="9144000"/>
              </a:tblGrid>
              <a:tr h="135732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lang="fr-BE" sz="2800" b="1" dirty="0" smtClean="0">
                          <a:latin typeface="Arial"/>
                          <a:ea typeface="Times New Roman"/>
                        </a:rPr>
                        <a:t>Des indices de la perception du temps                        à son implication dans le quotidien. L’évolution développementale de la perception de la durée.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8" name="ZoneTexte 7"/>
          <p:cNvSpPr txBox="1"/>
          <p:nvPr/>
        </p:nvSpPr>
        <p:spPr>
          <a:xfrm>
            <a:off x="0" y="5000636"/>
            <a:ext cx="9144000" cy="1969770"/>
          </a:xfrm>
          <a:prstGeom prst="rect">
            <a:avLst/>
          </a:prstGeom>
          <a:noFill/>
        </p:spPr>
        <p:txBody>
          <a:bodyPr wrap="square" rtlCol="0">
            <a:spAutoFit/>
          </a:bodyPr>
          <a:lstStyle/>
          <a:p>
            <a:r>
              <a:rPr lang="fr-BE" sz="1600" b="1" i="1" dirty="0" smtClean="0">
                <a:effectLst>
                  <a:outerShdw blurRad="38100" dist="38100" dir="2700000" algn="tl">
                    <a:srgbClr val="000000">
                      <a:alpha val="43137"/>
                    </a:srgbClr>
                  </a:outerShdw>
                </a:effectLst>
              </a:rPr>
              <a:t>Jean-Marc Scholl</a:t>
            </a:r>
            <a:r>
              <a:rPr lang="fr-BE" sz="1600" b="1" i="1" baseline="30000" dirty="0" smtClean="0">
                <a:effectLst>
                  <a:outerShdw blurRad="38100" dist="38100" dir="2700000" algn="tl">
                    <a:srgbClr val="000000">
                      <a:alpha val="43137"/>
                    </a:srgbClr>
                  </a:outerShdw>
                </a:effectLst>
              </a:rPr>
              <a:t>5</a:t>
            </a:r>
            <a:r>
              <a:rPr lang="fr-BE" sz="1600" b="1" i="1" dirty="0" smtClean="0">
                <a:effectLst>
                  <a:outerShdw blurRad="38100" dist="38100" dir="2700000" algn="tl">
                    <a:srgbClr val="000000">
                      <a:alpha val="43137"/>
                    </a:srgbClr>
                  </a:outerShdw>
                </a:effectLst>
              </a:rPr>
              <a:t>, Paule Philippe</a:t>
            </a:r>
            <a:r>
              <a:rPr lang="fr-BE" sz="1600" b="1" i="1" baseline="30000" dirty="0" smtClean="0">
                <a:effectLst>
                  <a:outerShdw blurRad="38100" dist="38100" dir="2700000" algn="tl">
                    <a:srgbClr val="000000">
                      <a:alpha val="43137"/>
                    </a:srgbClr>
                  </a:outerShdw>
                </a:effectLst>
              </a:rPr>
              <a:t>5</a:t>
            </a:r>
            <a:r>
              <a:rPr lang="fr-BE" sz="1600" b="1" i="1" dirty="0" smtClean="0">
                <a:effectLst>
                  <a:outerShdw blurRad="38100" dist="38100" dir="2700000" algn="tl">
                    <a:srgbClr val="000000">
                      <a:alpha val="43137"/>
                    </a:srgbClr>
                  </a:outerShdw>
                </a:effectLst>
              </a:rPr>
              <a:t>, David Magis</a:t>
            </a:r>
            <a:r>
              <a:rPr lang="fr-BE" sz="1600" b="1" i="1" baseline="30000" dirty="0" smtClean="0">
                <a:effectLst>
                  <a:outerShdw blurRad="38100" dist="38100" dir="2700000" algn="tl">
                    <a:srgbClr val="000000">
                      <a:alpha val="43137"/>
                    </a:srgbClr>
                  </a:outerShdw>
                </a:effectLst>
              </a:rPr>
              <a:t>3</a:t>
            </a:r>
            <a:r>
              <a:rPr lang="fr-BE" sz="1600" b="1" i="1" dirty="0" smtClean="0">
                <a:effectLst>
                  <a:outerShdw blurRad="38100" dist="38100" dir="2700000" algn="tl">
                    <a:srgbClr val="000000">
                      <a:alpha val="43137"/>
                    </a:srgbClr>
                  </a:outerShdw>
                </a:effectLst>
              </a:rPr>
              <a:t>, Jacqueline Nadel</a:t>
            </a:r>
            <a:r>
              <a:rPr lang="fr-BE" sz="1600" b="1" i="1" baseline="30000" dirty="0" smtClean="0">
                <a:effectLst>
                  <a:outerShdw blurRad="38100" dist="38100" dir="2700000" algn="tl">
                    <a:srgbClr val="000000">
                      <a:alpha val="43137"/>
                    </a:srgbClr>
                  </a:outerShdw>
                </a:effectLst>
              </a:rPr>
              <a:t>4</a:t>
            </a:r>
            <a:r>
              <a:rPr lang="fr-BE" sz="1600" b="1" i="1" dirty="0" smtClean="0">
                <a:effectLst>
                  <a:outerShdw blurRad="38100" dist="38100" dir="2700000" algn="tl">
                    <a:srgbClr val="000000">
                      <a:alpha val="43137"/>
                    </a:srgbClr>
                  </a:outerShdw>
                </a:effectLst>
              </a:rPr>
              <a:t>, Marc Ansseau</a:t>
            </a:r>
            <a:r>
              <a:rPr lang="fr-BE" sz="1600" b="1" i="1" baseline="30000" dirty="0" smtClean="0">
                <a:effectLst>
                  <a:outerShdw blurRad="38100" dist="38100" dir="2700000" algn="tl">
                    <a:srgbClr val="000000">
                      <a:alpha val="43137"/>
                    </a:srgbClr>
                  </a:outerShdw>
                </a:effectLst>
              </a:rPr>
              <a:t>2</a:t>
            </a:r>
            <a:r>
              <a:rPr lang="fr-BE" sz="1600" b="1" i="1" dirty="0" smtClean="0">
                <a:effectLst>
                  <a:outerShdw blurRad="38100" dist="38100" dir="2700000" algn="tl">
                    <a:srgbClr val="000000">
                      <a:alpha val="43137"/>
                    </a:srgbClr>
                  </a:outerShdw>
                </a:effectLst>
              </a:rPr>
              <a:t>, Véronique Delvenne</a:t>
            </a:r>
            <a:r>
              <a:rPr lang="fr-BE" sz="1600" b="1" i="1" baseline="30000" dirty="0" smtClean="0">
                <a:effectLst>
                  <a:outerShdw blurRad="38100" dist="38100" dir="2700000" algn="tl">
                    <a:srgbClr val="000000">
                      <a:alpha val="43137"/>
                    </a:srgbClr>
                  </a:outerShdw>
                </a:effectLst>
              </a:rPr>
              <a:t>1</a:t>
            </a:r>
            <a:endParaRPr lang="fr-BE" sz="1600" b="1" dirty="0" smtClean="0">
              <a:effectLst>
                <a:outerShdw blurRad="38100" dist="38100" dir="2700000" algn="tl">
                  <a:srgbClr val="000000">
                    <a:alpha val="43137"/>
                  </a:srgbClr>
                </a:outerShdw>
              </a:effectLst>
            </a:endParaRPr>
          </a:p>
          <a:p>
            <a:r>
              <a:rPr lang="fr-BE" sz="800" b="1" i="1" dirty="0" smtClean="0"/>
              <a:t>  </a:t>
            </a:r>
            <a:endParaRPr lang="fr-BE" sz="800" b="1" dirty="0" smtClean="0"/>
          </a:p>
          <a:p>
            <a:r>
              <a:rPr lang="en-US" sz="1600" b="1" i="1" baseline="30000" dirty="0" smtClean="0"/>
              <a:t>1</a:t>
            </a:r>
            <a:r>
              <a:rPr lang="en-US" sz="1600" b="1" i="1" dirty="0" smtClean="0"/>
              <a:t>Department of Child and Adolescent Psychiatry - HUDERF (ULB)</a:t>
            </a:r>
            <a:endParaRPr lang="fr-BE" sz="1600" b="1" dirty="0" smtClean="0"/>
          </a:p>
          <a:p>
            <a:r>
              <a:rPr lang="en-US" sz="1600" b="1" i="1" baseline="30000" dirty="0" smtClean="0"/>
              <a:t>2</a:t>
            </a:r>
            <a:r>
              <a:rPr lang="en-US" sz="1600" b="1" i="1" dirty="0" smtClean="0"/>
              <a:t>Laboratory of Clinical Psychiatry and Medical Psychology Research (ULg)</a:t>
            </a:r>
            <a:endParaRPr lang="fr-BE" sz="1600" b="1" dirty="0" smtClean="0"/>
          </a:p>
          <a:p>
            <a:r>
              <a:rPr lang="en-US" sz="1600" b="1" i="1" baseline="30000" smtClean="0"/>
              <a:t>3</a:t>
            </a:r>
            <a:r>
              <a:rPr lang="en-US" sz="1600" b="1" i="1" smtClean="0"/>
              <a:t>Department of Education (</a:t>
            </a:r>
            <a:r>
              <a:rPr lang="en-US" sz="1600" b="1" i="1" dirty="0" smtClean="0"/>
              <a:t>ULg)</a:t>
            </a:r>
            <a:endParaRPr lang="fr-BE" sz="1600" b="1" dirty="0" smtClean="0"/>
          </a:p>
          <a:p>
            <a:r>
              <a:rPr lang="en-US" sz="1600" b="1" i="1" baseline="30000" dirty="0" smtClean="0"/>
              <a:t>4</a:t>
            </a:r>
            <a:r>
              <a:rPr lang="en-US" sz="1600" b="1" i="1" dirty="0" smtClean="0"/>
              <a:t>Laboratory for Vulnerability, Adaptation, Psychopathology, Group Development and Psychopathology, </a:t>
            </a:r>
            <a:r>
              <a:rPr lang="en-US" sz="1600" b="1" i="1" dirty="0" err="1" smtClean="0"/>
              <a:t>Pitié-Salpêtrière</a:t>
            </a:r>
            <a:r>
              <a:rPr lang="en-US" sz="1600" b="1" i="1" dirty="0" smtClean="0"/>
              <a:t> Hospital, Pierre &amp; Marie Curie University, Paris (CNRS)</a:t>
            </a:r>
            <a:endParaRPr lang="fr-BE" sz="1600" b="1" dirty="0" smtClean="0"/>
          </a:p>
          <a:p>
            <a:r>
              <a:rPr lang="en-US" sz="1600" b="1" i="1" baseline="30000" dirty="0" smtClean="0"/>
              <a:t>5</a:t>
            </a:r>
            <a:r>
              <a:rPr lang="en-US" sz="1600" b="1" i="1" dirty="0" smtClean="0"/>
              <a:t>Autism Reference Center Liège, CHU (</a:t>
            </a:r>
            <a:r>
              <a:rPr lang="en-US" sz="1600" b="1" i="1" dirty="0" err="1" smtClean="0"/>
              <a:t>Ulg</a:t>
            </a:r>
            <a:r>
              <a:rPr lang="en-US" sz="1600" b="1" i="1" dirty="0" smtClean="0"/>
              <a:t>)</a:t>
            </a:r>
            <a:endParaRPr lang="fr-BE" dirty="0"/>
          </a:p>
        </p:txBody>
      </p:sp>
      <p:pic>
        <p:nvPicPr>
          <p:cNvPr id="6" name="Picture 360"/>
          <p:cNvPicPr>
            <a:picLocks noChangeAspect="1" noChangeArrowheads="1"/>
          </p:cNvPicPr>
          <p:nvPr/>
        </p:nvPicPr>
        <p:blipFill>
          <a:blip r:embed="rId3">
            <a:extLst>
              <a:ext uri="{28A0092B-C50C-407E-A947-70E740481C1C}">
                <a14:useLocalDpi xmlns:a14="http://schemas.microsoft.com/office/drawing/2010/main" xmlns="" val="0"/>
              </a:ext>
            </a:extLst>
          </a:blip>
          <a:srcRect l="-447" r="-447"/>
          <a:stretch>
            <a:fillRect/>
          </a:stretch>
        </p:blipFill>
        <p:spPr bwMode="auto">
          <a:xfrm>
            <a:off x="0" y="1"/>
            <a:ext cx="2071670" cy="12858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46" descr="image003"/>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928794" y="1"/>
            <a:ext cx="1785950" cy="1285859"/>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10" name="Group 4"/>
          <p:cNvGraphicFramePr>
            <a:graphicFrameLocks noGrp="1"/>
          </p:cNvGraphicFramePr>
          <p:nvPr/>
        </p:nvGraphicFramePr>
        <p:xfrm>
          <a:off x="0" y="2643182"/>
          <a:ext cx="9144000" cy="1371600"/>
        </p:xfrm>
        <a:graphic>
          <a:graphicData uri="http://schemas.openxmlformats.org/drawingml/2006/table">
            <a:tbl>
              <a:tblPr/>
              <a:tblGrid>
                <a:gridCol w="9144000"/>
              </a:tblGrid>
              <a:tr h="12858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fr-BE" sz="2800" b="1" i="0" u="none" strike="noStrike" cap="none" normalizeH="0" baseline="0" dirty="0" smtClean="0">
                          <a:ln>
                            <a:noFill/>
                          </a:ln>
                          <a:solidFill>
                            <a:schemeClr val="tx1"/>
                          </a:solidFill>
                          <a:effectLst/>
                          <a:latin typeface="Arial"/>
                          <a:cs typeface="Arial" charset="0"/>
                        </a:rPr>
                        <a:t>Markers of perception of time </a:t>
                      </a:r>
                      <a:r>
                        <a:rPr kumimoji="0" lang="en-US" sz="2800" b="1" i="0" u="none" strike="noStrike" cap="none" normalizeH="0" baseline="0" dirty="0" smtClean="0">
                          <a:ln>
                            <a:noFill/>
                          </a:ln>
                          <a:solidFill>
                            <a:schemeClr val="tx1"/>
                          </a:solidFill>
                          <a:effectLst/>
                          <a:latin typeface="Arial"/>
                          <a:cs typeface="Arial" charset="0"/>
                        </a:rPr>
                        <a:t>in its implication in everyday life. The development of the perception of duration.</a:t>
                      </a:r>
                      <a:endParaRPr kumimoji="0" lang="fr-FR" sz="2800" b="1" i="0" u="none" strike="noStrike" cap="none" normalizeH="0" baseline="0" dirty="0" smtClean="0">
                        <a:ln>
                          <a:noFill/>
                        </a:ln>
                        <a:solidFill>
                          <a:schemeClr val="tx1"/>
                        </a:solidFill>
                        <a:effectLst/>
                        <a:latin typeface="Tahom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graphicFrame>
        <p:nvGraphicFramePr>
          <p:cNvPr id="12" name="Group 4"/>
          <p:cNvGraphicFramePr>
            <a:graphicFrameLocks noGrp="1"/>
          </p:cNvGraphicFramePr>
          <p:nvPr/>
        </p:nvGraphicFramePr>
        <p:xfrm>
          <a:off x="0" y="4000504"/>
          <a:ext cx="9144032" cy="1030224"/>
        </p:xfrm>
        <a:graphic>
          <a:graphicData uri="http://schemas.openxmlformats.org/drawingml/2006/table">
            <a:tbl>
              <a:tblPr/>
              <a:tblGrid>
                <a:gridCol w="9144032"/>
              </a:tblGrid>
              <a:tr h="9286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lang="fr-BE" sz="2800" b="1" dirty="0" smtClean="0">
                          <a:latin typeface="Arial"/>
                          <a:ea typeface="Times New Roman"/>
                        </a:rPr>
                        <a:t>Jean-Marc</a:t>
                      </a:r>
                      <a:r>
                        <a:rPr lang="fr-BE" sz="2800" b="1" baseline="0" dirty="0" smtClean="0">
                          <a:latin typeface="Arial"/>
                          <a:ea typeface="Times New Roman"/>
                        </a:rPr>
                        <a:t> Scholl – ULg         </a:t>
                      </a:r>
                      <a:r>
                        <a:rPr lang="fr-BE" sz="2000" b="1" baseline="0" dirty="0" smtClean="0">
                          <a:latin typeface="Arial"/>
                          <a:ea typeface="Times New Roman"/>
                        </a:rPr>
                        <a:t>Jean-Marc.Scholl@chu.ulg.ac.be</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lang="fr-BE" sz="2800" b="1" dirty="0" smtClean="0">
                          <a:latin typeface="Arial"/>
                          <a:ea typeface="Times New Roman"/>
                        </a:rPr>
                        <a:t>Véronique </a:t>
                      </a:r>
                      <a:r>
                        <a:rPr lang="fr-BE" sz="2800" b="1" dirty="0" err="1" smtClean="0">
                          <a:latin typeface="Arial"/>
                          <a:ea typeface="Times New Roman"/>
                        </a:rPr>
                        <a:t>Delvenne</a:t>
                      </a:r>
                      <a:r>
                        <a:rPr lang="fr-BE" sz="2800" b="1" dirty="0" smtClean="0">
                          <a:latin typeface="Arial"/>
                          <a:ea typeface="Times New Roman"/>
                        </a:rPr>
                        <a:t> – ULB</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9" name="ZoneTexte 8"/>
          <p:cNvSpPr txBox="1"/>
          <p:nvPr/>
        </p:nvSpPr>
        <p:spPr>
          <a:xfrm>
            <a:off x="5429256" y="285728"/>
            <a:ext cx="3500462" cy="707886"/>
          </a:xfrm>
          <a:prstGeom prst="rect">
            <a:avLst/>
          </a:prstGeom>
          <a:noFill/>
        </p:spPr>
        <p:txBody>
          <a:bodyPr wrap="square" rtlCol="0">
            <a:spAutoFit/>
          </a:bodyPr>
          <a:lstStyle/>
          <a:p>
            <a:r>
              <a:rPr lang="fr-BE" sz="2000" b="1" dirty="0" smtClean="0"/>
              <a:t>AEPEA </a:t>
            </a:r>
            <a:r>
              <a:rPr lang="en-US" sz="2000" b="1" dirty="0" smtClean="0"/>
              <a:t>7th European Congress</a:t>
            </a:r>
          </a:p>
          <a:p>
            <a:r>
              <a:rPr lang="en-US" sz="2000" b="1" dirty="0" smtClean="0"/>
              <a:t>Brussels, 8-9-10th may  2014</a:t>
            </a:r>
            <a:endParaRPr lang="en-US" sz="20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313"/>
            <a:ext cx="8229600" cy="1203325"/>
          </a:xfrm>
        </p:spPr>
        <p:txBody>
          <a:bodyPr>
            <a:normAutofit fontScale="90000"/>
          </a:bodyPr>
          <a:lstStyle/>
          <a:p>
            <a:pPr algn="l">
              <a:lnSpc>
                <a:spcPct val="115000"/>
              </a:lnSpc>
              <a:defRPr/>
            </a:pPr>
            <a:r>
              <a:rPr lang="fr-FR" sz="1800" b="1" dirty="0" smtClean="0">
                <a:latin typeface="Calibri" pitchFamily="34" charset="0"/>
                <a:cs typeface="Times New Roman" pitchFamily="18" charset="0"/>
              </a:rPr>
              <a:t>Q 20: </a:t>
            </a:r>
            <a:r>
              <a:rPr lang="en-US" sz="1800" b="1" dirty="0" smtClean="0">
                <a:latin typeface="Calibri" pitchFamily="34" charset="0"/>
                <a:cs typeface="Times New Roman" pitchFamily="18" charset="0"/>
              </a:rPr>
              <a:t>Does your child “feel” how long a certain amount of time will last? For example, a period 	corresponding to 10 minutes, 1 hour, or 2 hours? Is this the case when, say, you tell 	him or her to wait for 10 minutes before leaving for the pool? </a:t>
            </a:r>
            <a:r>
              <a:rPr lang="fr-BE" sz="2800" b="1" dirty="0" smtClean="0">
                <a:latin typeface="Calibri" pitchFamily="34" charset="0"/>
                <a:ea typeface="Calibri" pitchFamily="34" charset="0"/>
                <a:cs typeface="Times New Roman" pitchFamily="18" charset="0"/>
              </a:rPr>
              <a:t/>
            </a:r>
            <a:br>
              <a:rPr lang="fr-BE" sz="2800" b="1" dirty="0" smtClean="0">
                <a:latin typeface="Calibri" pitchFamily="34" charset="0"/>
                <a:ea typeface="Calibri" pitchFamily="34" charset="0"/>
                <a:cs typeface="Times New Roman" pitchFamily="18" charset="0"/>
              </a:rPr>
            </a:br>
            <a:r>
              <a:rPr lang="fr-FR" sz="1800" b="1" dirty="0" smtClean="0">
                <a:latin typeface="Arial" charset="0"/>
                <a:cs typeface="Times New Roman" pitchFamily="18" charset="0"/>
              </a:rPr>
              <a:t>	</a:t>
            </a:r>
            <a:r>
              <a:rPr lang="en-US" sz="1600" dirty="0" smtClean="0"/>
              <a:t> never  □ rarely  □ sometimes  □  often  □ always </a:t>
            </a:r>
            <a:r>
              <a:rPr lang="fr-BE" sz="1800" b="1" dirty="0" smtClean="0">
                <a:latin typeface="Calibri" pitchFamily="34" charset="0"/>
              </a:rPr>
              <a:t/>
            </a:r>
            <a:br>
              <a:rPr lang="fr-BE" sz="1800" b="1" dirty="0" smtClean="0">
                <a:latin typeface="Calibri" pitchFamily="34" charset="0"/>
              </a:rPr>
            </a:br>
            <a:endParaRPr lang="fr-BE" sz="1800" b="1" dirty="0" smtClean="0"/>
          </a:p>
        </p:txBody>
      </p:sp>
      <p:graphicFrame>
        <p:nvGraphicFramePr>
          <p:cNvPr id="6" name="Graphique 5"/>
          <p:cNvGraphicFramePr/>
          <p:nvPr/>
        </p:nvGraphicFramePr>
        <p:xfrm>
          <a:off x="214282" y="1500174"/>
          <a:ext cx="4357718" cy="33575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aphique 7"/>
          <p:cNvGraphicFramePr/>
          <p:nvPr/>
        </p:nvGraphicFramePr>
        <p:xfrm>
          <a:off x="4572000" y="1500174"/>
          <a:ext cx="4347483" cy="3357586"/>
        </p:xfrm>
        <a:graphic>
          <a:graphicData uri="http://schemas.openxmlformats.org/drawingml/2006/chart">
            <c:chart xmlns:c="http://schemas.openxmlformats.org/drawingml/2006/chart" xmlns:r="http://schemas.openxmlformats.org/officeDocument/2006/relationships" r:id="rId3"/>
          </a:graphicData>
        </a:graphic>
      </p:graphicFrame>
      <p:sp>
        <p:nvSpPr>
          <p:cNvPr id="5" name="Titre 1"/>
          <p:cNvSpPr txBox="1">
            <a:spLocks/>
          </p:cNvSpPr>
          <p:nvPr/>
        </p:nvSpPr>
        <p:spPr>
          <a:xfrm>
            <a:off x="571472" y="5357826"/>
            <a:ext cx="8229600" cy="1203325"/>
          </a:xfrm>
          <a:prstGeom prst="rect">
            <a:avLst/>
          </a:prstGeom>
        </p:spPr>
        <p:txBody>
          <a:bodyPr vert="horz" lIns="91440" tIns="45720" rIns="91440" bIns="45720" rtlCol="0" anchor="ctr">
            <a:normAutofit fontScale="52500" lnSpcReduction="20000"/>
          </a:bodyPr>
          <a:lstStyle/>
          <a:p>
            <a:pPr>
              <a:lnSpc>
                <a:spcPct val="115000"/>
              </a:lnSpc>
              <a:spcBef>
                <a:spcPct val="0"/>
              </a:spcBef>
              <a:defRPr/>
            </a:pPr>
            <a:r>
              <a:rPr kumimoji="0" lang="fr-FR" sz="30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Q 20: </a:t>
            </a:r>
            <a:r>
              <a:rPr lang="fr-FR" sz="3000" b="1" dirty="0" smtClean="0">
                <a:latin typeface="Calibri" pitchFamily="34" charset="0"/>
              </a:rPr>
              <a:t>Votre enfant « sent-il » ce que durera un certain laps de temps, par exemple un temps 	correspondant à 10 minutes, 1 heure, 2 heures, quand vous lui dites par exemple 	d’attendre 10 minutes avant de partir à la piscine ?</a:t>
            </a:r>
            <a:endParaRPr lang="fr-BE" sz="3000" b="1" dirty="0" smtClean="0">
              <a:latin typeface="Calibri" pitchFamily="34" charset="0"/>
            </a:endParaRPr>
          </a:p>
          <a:p>
            <a:pPr>
              <a:lnSpc>
                <a:spcPct val="115000"/>
              </a:lnSpc>
              <a:spcBef>
                <a:spcPct val="0"/>
              </a:spcBef>
              <a:defRPr/>
            </a:pPr>
            <a:r>
              <a:rPr lang="fr-FR" sz="3000" b="1" dirty="0" smtClean="0"/>
              <a:t>	</a:t>
            </a:r>
            <a:r>
              <a:rPr lang="fr-FR" sz="2700" dirty="0" smtClean="0"/>
              <a:t>□ jamais  □ rarement  □ parfois  □  souvent  □ toujours</a:t>
            </a:r>
            <a:r>
              <a:rPr kumimoji="0" lang="fr-BE" sz="1800" b="1" i="0" u="none" strike="noStrike" kern="1200" cap="none" spc="0" normalizeH="0" baseline="0" noProof="0" dirty="0" smtClean="0">
                <a:ln>
                  <a:noFill/>
                </a:ln>
                <a:solidFill>
                  <a:schemeClr val="tx1"/>
                </a:solidFill>
                <a:effectLst/>
                <a:uLnTx/>
                <a:uFillTx/>
                <a:latin typeface="Calibri" pitchFamily="34" charset="0"/>
                <a:ea typeface="+mj-ea"/>
                <a:cs typeface="+mj-cs"/>
              </a:rPr>
              <a:t/>
            </a:r>
            <a:br>
              <a:rPr kumimoji="0" lang="fr-BE" sz="1800" b="1" i="0" u="none" strike="noStrike" kern="1200" cap="none" spc="0" normalizeH="0" baseline="0" noProof="0" dirty="0" smtClean="0">
                <a:ln>
                  <a:noFill/>
                </a:ln>
                <a:solidFill>
                  <a:schemeClr val="tx1"/>
                </a:solidFill>
                <a:effectLst/>
                <a:uLnTx/>
                <a:uFillTx/>
                <a:latin typeface="Calibri" pitchFamily="34" charset="0"/>
                <a:ea typeface="+mj-ea"/>
                <a:cs typeface="+mj-cs"/>
              </a:rPr>
            </a:br>
            <a:endParaRPr kumimoji="0" lang="fr-BE" sz="18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ZoneTexte 6"/>
          <p:cNvSpPr txBox="1"/>
          <p:nvPr/>
        </p:nvSpPr>
        <p:spPr>
          <a:xfrm>
            <a:off x="571472" y="4929198"/>
            <a:ext cx="2143140" cy="369332"/>
          </a:xfrm>
          <a:prstGeom prst="rect">
            <a:avLst/>
          </a:prstGeom>
          <a:noFill/>
        </p:spPr>
        <p:txBody>
          <a:bodyPr wrap="square" rtlCol="0">
            <a:spAutoFit/>
          </a:bodyPr>
          <a:lstStyle/>
          <a:p>
            <a:r>
              <a:rPr lang="en-US" dirty="0" smtClean="0"/>
              <a:t>Typical population</a:t>
            </a:r>
            <a:endParaRPr lang="en-US" dirty="0"/>
          </a:p>
        </p:txBody>
      </p:sp>
      <p:sp>
        <p:nvSpPr>
          <p:cNvPr id="9" name="ZoneTexte 8"/>
          <p:cNvSpPr txBox="1"/>
          <p:nvPr/>
        </p:nvSpPr>
        <p:spPr>
          <a:xfrm>
            <a:off x="4929190" y="4929198"/>
            <a:ext cx="2143140" cy="369332"/>
          </a:xfrm>
          <a:prstGeom prst="rect">
            <a:avLst/>
          </a:prstGeom>
          <a:noFill/>
        </p:spPr>
        <p:txBody>
          <a:bodyPr wrap="square" rtlCol="0">
            <a:spAutoFit/>
          </a:bodyPr>
          <a:lstStyle/>
          <a:p>
            <a:r>
              <a:rPr lang="en-US" dirty="0" smtClean="0"/>
              <a:t>Atypical population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amond(in)">
                                      <p:cBhvr>
                                        <p:cTn id="10"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42844" y="1643050"/>
          <a:ext cx="4500594" cy="3643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aphique 4"/>
          <p:cNvGraphicFramePr/>
          <p:nvPr/>
        </p:nvGraphicFramePr>
        <p:xfrm>
          <a:off x="4643438" y="1643050"/>
          <a:ext cx="4286280" cy="3643338"/>
        </p:xfrm>
        <a:graphic>
          <a:graphicData uri="http://schemas.openxmlformats.org/drawingml/2006/chart">
            <c:chart xmlns:c="http://schemas.openxmlformats.org/drawingml/2006/chart" xmlns:r="http://schemas.openxmlformats.org/officeDocument/2006/relationships" r:id="rId3"/>
          </a:graphicData>
        </a:graphic>
      </p:graphicFrame>
      <p:sp>
        <p:nvSpPr>
          <p:cNvPr id="6" name="Titre 1"/>
          <p:cNvSpPr>
            <a:spLocks noGrp="1"/>
          </p:cNvSpPr>
          <p:nvPr>
            <p:ph type="title"/>
          </p:nvPr>
        </p:nvSpPr>
        <p:spPr>
          <a:xfrm>
            <a:off x="457200" y="274638"/>
            <a:ext cx="8472518" cy="1143000"/>
          </a:xfrm>
        </p:spPr>
        <p:txBody>
          <a:bodyPr>
            <a:normAutofit fontScale="90000"/>
          </a:bodyPr>
          <a:lstStyle/>
          <a:p>
            <a:pPr algn="l">
              <a:lnSpc>
                <a:spcPct val="115000"/>
              </a:lnSpc>
              <a:defRPr/>
            </a:pPr>
            <a:r>
              <a:rPr lang="en-US" sz="1800" b="1" dirty="0" smtClean="0">
                <a:latin typeface="Calibri" pitchFamily="34" charset="0"/>
                <a:cs typeface="Times New Roman" pitchFamily="18" charset="0"/>
              </a:rPr>
              <a:t/>
            </a:r>
            <a:br>
              <a:rPr lang="en-US" sz="1800" b="1" dirty="0" smtClean="0">
                <a:latin typeface="Calibri" pitchFamily="34" charset="0"/>
                <a:cs typeface="Times New Roman" pitchFamily="18" charset="0"/>
              </a:rPr>
            </a:br>
            <a:r>
              <a:rPr lang="en-US" sz="1800" b="1" dirty="0" smtClean="0">
                <a:latin typeface="Calibri" pitchFamily="34" charset="0"/>
                <a:cs typeface="Times New Roman" pitchFamily="18" charset="0"/>
              </a:rPr>
              <a:t>Q18: Does your child spontaneously and without needing to look at a watch “feel” that it will soon 	be time to stop an activity currently underway? (For example, does he or she 	spontaneously feel the approaching end of the swimming lesson? Does he or she 	interrupt a game in time to watch a favorite television program?)</a:t>
            </a:r>
            <a:r>
              <a:rPr lang="fr-BE" sz="2800" b="1" dirty="0" smtClean="0">
                <a:latin typeface="Calibri" pitchFamily="34" charset="0"/>
                <a:ea typeface="Calibri" pitchFamily="34" charset="0"/>
                <a:cs typeface="Times New Roman" pitchFamily="18" charset="0"/>
              </a:rPr>
              <a:t/>
            </a:r>
            <a:br>
              <a:rPr lang="fr-BE" sz="2800" b="1" dirty="0" smtClean="0">
                <a:latin typeface="Calibri" pitchFamily="34" charset="0"/>
                <a:ea typeface="Calibri" pitchFamily="34" charset="0"/>
                <a:cs typeface="Times New Roman" pitchFamily="18" charset="0"/>
              </a:rPr>
            </a:br>
            <a:r>
              <a:rPr lang="fr-FR" sz="1800" b="1" dirty="0" smtClean="0">
                <a:latin typeface="Arial" charset="0"/>
                <a:cs typeface="Times New Roman" pitchFamily="18" charset="0"/>
              </a:rPr>
              <a:t>	</a:t>
            </a:r>
            <a:r>
              <a:rPr lang="en-US" sz="1600" dirty="0" smtClean="0"/>
              <a:t> never  □ rarely  □ sometimes  □  often  □ always </a:t>
            </a:r>
            <a:r>
              <a:rPr lang="fr-BE" sz="1800" b="1" dirty="0" smtClean="0">
                <a:latin typeface="Calibri" pitchFamily="34" charset="0"/>
              </a:rPr>
              <a:t/>
            </a:r>
            <a:br>
              <a:rPr lang="fr-BE" sz="1800" b="1" dirty="0" smtClean="0">
                <a:latin typeface="Calibri" pitchFamily="34" charset="0"/>
              </a:rPr>
            </a:br>
            <a:endParaRPr lang="fr-BE" sz="1800" b="1" dirty="0" smtClean="0"/>
          </a:p>
        </p:txBody>
      </p:sp>
      <p:sp>
        <p:nvSpPr>
          <p:cNvPr id="7" name="Titre 1"/>
          <p:cNvSpPr txBox="1">
            <a:spLocks/>
          </p:cNvSpPr>
          <p:nvPr/>
        </p:nvSpPr>
        <p:spPr>
          <a:xfrm>
            <a:off x="671482" y="5429264"/>
            <a:ext cx="8472518" cy="1214446"/>
          </a:xfrm>
          <a:prstGeom prst="rect">
            <a:avLst/>
          </a:prstGeom>
        </p:spPr>
        <p:txBody>
          <a:bodyPr vert="horz" lIns="91440" tIns="45720" rIns="91440" bIns="45720" rtlCol="0" anchor="ctr">
            <a:noAutofit/>
          </a:bodyPr>
          <a:lstStyle/>
          <a:p>
            <a:pPr>
              <a:lnSpc>
                <a:spcPct val="120000"/>
              </a:lnSpc>
            </a:pPr>
            <a:r>
              <a:rPr kumimoji="0" lang="en-US" sz="16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Q18: </a:t>
            </a:r>
            <a:r>
              <a:rPr lang="fr-FR" sz="1600" b="1" dirty="0" smtClean="0">
                <a:latin typeface="Calibri" pitchFamily="34" charset="0"/>
              </a:rPr>
              <a:t>Spontanément, sans avoir besoin de regarder l’heure, votre enfant « sent-il » qu’une activité 	en cours approche de l’heure où on va devoir l’arrêter ? (par exemple, spontanément   	il ressent l’approche de la fin de l’heure de piscine ; il interrompt à temps son jeu pour 	aller regarder son émission favorite à la TV)</a:t>
            </a:r>
            <a:endParaRPr lang="fr-BE" sz="1600" b="1" dirty="0" smtClean="0">
              <a:latin typeface="Calibri" pitchFamily="34" charset="0"/>
            </a:endParaRPr>
          </a:p>
          <a:p>
            <a:pPr>
              <a:lnSpc>
                <a:spcPct val="120000"/>
              </a:lnSpc>
            </a:pPr>
            <a:r>
              <a:rPr lang="fr-FR" sz="1600" dirty="0" smtClean="0">
                <a:latin typeface="Calibri" pitchFamily="34" charset="0"/>
              </a:rPr>
              <a:t>	</a:t>
            </a:r>
            <a:r>
              <a:rPr lang="fr-FR" sz="1400" dirty="0" smtClean="0">
                <a:latin typeface="Calibri" pitchFamily="34" charset="0"/>
              </a:rPr>
              <a:t>□ jamais  □ rarement  □ parfois  □  souvent  □ toujours</a:t>
            </a:r>
            <a:endParaRPr kumimoji="0" lang="fr-BE" sz="14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313"/>
            <a:ext cx="8686800" cy="1203325"/>
          </a:xfrm>
        </p:spPr>
        <p:txBody>
          <a:bodyPr>
            <a:normAutofit fontScale="90000"/>
          </a:bodyPr>
          <a:lstStyle/>
          <a:p>
            <a:pPr algn="l">
              <a:lnSpc>
                <a:spcPct val="115000"/>
              </a:lnSpc>
              <a:defRPr/>
            </a:pPr>
            <a:r>
              <a:rPr lang="fr-FR" sz="1800" b="1" dirty="0" smtClean="0">
                <a:latin typeface="Calibri" pitchFamily="34" charset="0"/>
                <a:cs typeface="Times New Roman" pitchFamily="18" charset="0"/>
              </a:rPr>
              <a:t/>
            </a:r>
            <a:br>
              <a:rPr lang="fr-FR" sz="1800" b="1" dirty="0" smtClean="0">
                <a:latin typeface="Calibri" pitchFamily="34" charset="0"/>
                <a:cs typeface="Times New Roman" pitchFamily="18" charset="0"/>
              </a:rPr>
            </a:br>
            <a:r>
              <a:rPr lang="fr-FR" sz="1800" b="1" dirty="0" smtClean="0">
                <a:latin typeface="Calibri" pitchFamily="34" charset="0"/>
                <a:cs typeface="Times New Roman" pitchFamily="18" charset="0"/>
              </a:rPr>
              <a:t>Q22:   </a:t>
            </a:r>
            <a:r>
              <a:rPr lang="en-US" sz="1800" b="1" dirty="0" smtClean="0">
                <a:latin typeface="Calibri" pitchFamily="34" charset="0"/>
                <a:cs typeface="Times New Roman" pitchFamily="18" charset="0"/>
              </a:rPr>
              <a:t>In performing activities that involve a series of precisely ordered steps, does your child tend to forget or mix up the steps? For example, when getting dressed, or bathing a doll (which he or she may have forgotten to undress first), or assembling a model? </a:t>
            </a:r>
            <a:br>
              <a:rPr lang="en-US" sz="1800" b="1" dirty="0" smtClean="0">
                <a:latin typeface="Calibri" pitchFamily="34" charset="0"/>
                <a:cs typeface="Times New Roman" pitchFamily="18" charset="0"/>
              </a:rPr>
            </a:br>
            <a:r>
              <a:rPr lang="fr-FR" sz="1800" b="1" dirty="0" smtClean="0">
                <a:latin typeface="Arial" charset="0"/>
                <a:cs typeface="Times New Roman" pitchFamily="18" charset="0"/>
              </a:rPr>
              <a:t>            </a:t>
            </a:r>
            <a:r>
              <a:rPr lang="en-US" sz="1600" dirty="0" smtClean="0"/>
              <a:t>□ never (he or she always does all the steps in the right order without forgetting any)  □ rarely  □ sometimes</a:t>
            </a:r>
            <a:br>
              <a:rPr lang="en-US" sz="1600" dirty="0" smtClean="0"/>
            </a:br>
            <a:r>
              <a:rPr lang="en-US" sz="1600" dirty="0" smtClean="0"/>
              <a:t>                 □ often  □ always (he or she does them in a disordered fashion and forgets some)</a:t>
            </a:r>
            <a:endParaRPr lang="fr-BE" sz="2800" b="1" dirty="0" smtClean="0">
              <a:latin typeface="Calibri" pitchFamily="34" charset="0"/>
            </a:endParaRPr>
          </a:p>
        </p:txBody>
      </p:sp>
      <p:graphicFrame>
        <p:nvGraphicFramePr>
          <p:cNvPr id="5" name="Graphique 4"/>
          <p:cNvGraphicFramePr/>
          <p:nvPr/>
        </p:nvGraphicFramePr>
        <p:xfrm>
          <a:off x="214282" y="1785926"/>
          <a:ext cx="4357718" cy="321471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Graphique 6"/>
          <p:cNvGraphicFramePr/>
          <p:nvPr/>
        </p:nvGraphicFramePr>
        <p:xfrm>
          <a:off x="4572000" y="1785926"/>
          <a:ext cx="4351445" cy="3214710"/>
        </p:xfrm>
        <a:graphic>
          <a:graphicData uri="http://schemas.openxmlformats.org/drawingml/2006/chart">
            <c:chart xmlns:c="http://schemas.openxmlformats.org/drawingml/2006/chart" xmlns:r="http://schemas.openxmlformats.org/officeDocument/2006/relationships" r:id="rId3"/>
          </a:graphicData>
        </a:graphic>
      </p:graphicFrame>
      <p:sp>
        <p:nvSpPr>
          <p:cNvPr id="6" name="Titre 1"/>
          <p:cNvSpPr txBox="1">
            <a:spLocks/>
          </p:cNvSpPr>
          <p:nvPr/>
        </p:nvSpPr>
        <p:spPr>
          <a:xfrm>
            <a:off x="457200" y="5357826"/>
            <a:ext cx="8686800" cy="1203325"/>
          </a:xfrm>
          <a:prstGeom prst="rect">
            <a:avLst/>
          </a:prstGeom>
        </p:spPr>
        <p:txBody>
          <a:bodyPr vert="horz" lIns="91440" tIns="45720" rIns="91440" bIns="45720" rtlCol="0" anchor="ctr">
            <a:noAutofit/>
          </a:bodyPr>
          <a:lstStyle/>
          <a:p>
            <a:pPr>
              <a:lnSpc>
                <a:spcPct val="120000"/>
              </a:lnSpc>
            </a:pPr>
            <a:r>
              <a:rPr kumimoji="0" lang="fr-FR" sz="16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Q22: </a:t>
            </a:r>
            <a:r>
              <a:rPr lang="fr-FR" sz="1600" b="1" dirty="0" smtClean="0">
                <a:latin typeface="Calibri" pitchFamily="34" charset="0"/>
              </a:rPr>
              <a:t> Dans des activités qui nécessitent des étapes dans un ordre précis, a-t-il tendance à oublier ou   	à inverser des étapes ? Par exemple, lorsqu’il s’habille, en donnant un bain à sa poupée 	encore habillée, lors du montage d’une maquette,… ?</a:t>
            </a:r>
            <a:endParaRPr lang="fr-BE" sz="1600" b="1" dirty="0" smtClean="0">
              <a:latin typeface="Calibri" pitchFamily="34" charset="0"/>
            </a:endParaRPr>
          </a:p>
          <a:p>
            <a:pPr>
              <a:lnSpc>
                <a:spcPct val="120000"/>
              </a:lnSpc>
            </a:pPr>
            <a:r>
              <a:rPr lang="fr-FR" sz="1400" dirty="0" smtClean="0">
                <a:latin typeface="Calibri" pitchFamily="34" charset="0"/>
              </a:rPr>
              <a:t>	□ jamais (il les fait toujours dans l'ordre, sans oubli)  □ rarement  □ parfois  □  souvent  </a:t>
            </a:r>
          </a:p>
          <a:p>
            <a:pPr>
              <a:lnSpc>
                <a:spcPct val="120000"/>
              </a:lnSpc>
            </a:pPr>
            <a:r>
              <a:rPr lang="fr-FR" sz="1400" dirty="0" smtClean="0">
                <a:latin typeface="Calibri" pitchFamily="34" charset="0"/>
              </a:rPr>
              <a:t>	□ toujours (il les fait dans le désordre avec des oublis)</a:t>
            </a:r>
            <a:r>
              <a:rPr kumimoji="0" lang="fr-FR" sz="14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 </a:t>
            </a:r>
            <a:endParaRPr kumimoji="0" lang="fr-BE" sz="1400" b="1" i="0" u="none" strike="noStrike" kern="1200" cap="none" spc="0" normalizeH="0" baseline="0" noProof="0" dirty="0" smtClean="0">
              <a:ln>
                <a:noFill/>
              </a:ln>
              <a:solidFill>
                <a:schemeClr val="tx1"/>
              </a:solidFill>
              <a:effectLst/>
              <a:uLnTx/>
              <a:uFillTx/>
              <a:latin typeface="Calibri"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313"/>
            <a:ext cx="8686800" cy="1203325"/>
          </a:xfrm>
        </p:spPr>
        <p:txBody>
          <a:bodyPr>
            <a:normAutofit fontScale="90000"/>
          </a:bodyPr>
          <a:lstStyle/>
          <a:p>
            <a:pPr algn="l">
              <a:lnSpc>
                <a:spcPct val="115000"/>
              </a:lnSpc>
              <a:defRPr/>
            </a:pPr>
            <a:r>
              <a:rPr lang="fr-FR" sz="1800" b="1" dirty="0" smtClean="0">
                <a:latin typeface="Calibri" pitchFamily="34" charset="0"/>
                <a:cs typeface="Times New Roman" pitchFamily="18" charset="0"/>
              </a:rPr>
              <a:t/>
            </a:r>
            <a:br>
              <a:rPr lang="fr-FR" sz="1800" b="1" dirty="0" smtClean="0">
                <a:latin typeface="Calibri" pitchFamily="34" charset="0"/>
                <a:cs typeface="Times New Roman" pitchFamily="18" charset="0"/>
              </a:rPr>
            </a:br>
            <a:r>
              <a:rPr lang="en-US" sz="1800" b="1" dirty="0" smtClean="0">
                <a:latin typeface="Calibri" pitchFamily="34" charset="0"/>
                <a:cs typeface="Times New Roman" pitchFamily="18" charset="0"/>
              </a:rPr>
              <a:t> Q4: Is your child lost when the program for his or her day is changed?</a:t>
            </a:r>
            <a:br>
              <a:rPr lang="en-US" sz="1800" b="1" dirty="0" smtClean="0">
                <a:latin typeface="Calibri" pitchFamily="34" charset="0"/>
                <a:cs typeface="Times New Roman" pitchFamily="18" charset="0"/>
              </a:rPr>
            </a:br>
            <a:r>
              <a:rPr lang="en-US" sz="1800" b="1" dirty="0" smtClean="0">
                <a:latin typeface="Calibri" pitchFamily="34" charset="0"/>
                <a:cs typeface="Times New Roman" pitchFamily="18" charset="0"/>
              </a:rPr>
              <a:t>	</a:t>
            </a:r>
            <a:r>
              <a:rPr lang="fr-FR" sz="1800" b="1" dirty="0" smtClean="0">
                <a:latin typeface="Arial" charset="0"/>
                <a:cs typeface="Times New Roman" pitchFamily="18" charset="0"/>
              </a:rPr>
              <a:t> </a:t>
            </a:r>
            <a:r>
              <a:rPr lang="en-US" sz="1600" dirty="0" smtClean="0"/>
              <a:t>□ never  □ rarely  □  sometimes  □  often  □ always</a:t>
            </a:r>
            <a:r>
              <a:rPr lang="fr-BE" sz="1600" dirty="0" smtClean="0"/>
              <a:t/>
            </a:r>
            <a:br>
              <a:rPr lang="fr-BE" sz="1600" dirty="0" smtClean="0"/>
            </a:br>
            <a:endParaRPr lang="fr-BE" sz="2800" b="1" dirty="0" smtClean="0">
              <a:latin typeface="Calibri" pitchFamily="34" charset="0"/>
            </a:endParaRPr>
          </a:p>
        </p:txBody>
      </p:sp>
      <p:graphicFrame>
        <p:nvGraphicFramePr>
          <p:cNvPr id="6" name="Graphique 5"/>
          <p:cNvGraphicFramePr/>
          <p:nvPr/>
        </p:nvGraphicFramePr>
        <p:xfrm>
          <a:off x="214283" y="1785926"/>
          <a:ext cx="4357717" cy="32861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aphique 7"/>
          <p:cNvGraphicFramePr/>
          <p:nvPr/>
        </p:nvGraphicFramePr>
        <p:xfrm>
          <a:off x="4572000" y="1785926"/>
          <a:ext cx="4357718" cy="328614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re 1"/>
          <p:cNvSpPr txBox="1">
            <a:spLocks/>
          </p:cNvSpPr>
          <p:nvPr/>
        </p:nvSpPr>
        <p:spPr>
          <a:xfrm>
            <a:off x="642910" y="5357826"/>
            <a:ext cx="8686800" cy="1203325"/>
          </a:xfrm>
          <a:prstGeom prst="rect">
            <a:avLst/>
          </a:prstGeom>
        </p:spPr>
        <p:txBody>
          <a:bodyPr vert="horz" lIns="91440" tIns="45720" rIns="91440" bIns="45720" rtlCol="0" anchor="ctr">
            <a:normAutofit fontScale="97500"/>
          </a:bodyPr>
          <a:lstStyle/>
          <a:p>
            <a:r>
              <a:rPr kumimoji="0" lang="fr-FR" sz="18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
            </a:r>
            <a:br>
              <a:rPr kumimoji="0" lang="fr-FR" sz="18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br>
            <a:r>
              <a:rPr kumimoji="0" lang="en-US" sz="18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 </a:t>
            </a:r>
            <a:r>
              <a:rPr kumimoji="0" lang="en-US" sz="1600" b="1" i="0" u="none" strike="noStrike" kern="1200" cap="none" spc="0" normalizeH="0" baseline="0" noProof="0" dirty="0" smtClean="0">
                <a:ln>
                  <a:noFill/>
                </a:ln>
                <a:solidFill>
                  <a:schemeClr val="tx1"/>
                </a:solidFill>
                <a:effectLst/>
                <a:uLnTx/>
                <a:uFillTx/>
                <a:latin typeface="Calibri" pitchFamily="34" charset="0"/>
                <a:ea typeface="+mj-ea"/>
                <a:cs typeface="Times New Roman" pitchFamily="18" charset="0"/>
              </a:rPr>
              <a:t>Q4: </a:t>
            </a:r>
            <a:r>
              <a:rPr lang="fr-FR" sz="1600" b="1" dirty="0" smtClean="0"/>
              <a:t>Est-il perdu quand on change le programme de sa journée ?</a:t>
            </a:r>
            <a:endParaRPr lang="fr-BE" sz="1600" b="1" dirty="0" smtClean="0"/>
          </a:p>
          <a:p>
            <a:r>
              <a:rPr lang="fr-FR" sz="1400" dirty="0" smtClean="0"/>
              <a:t>	□ jamais  □ rarement  □ parfois  □  souvent  □ toujours</a:t>
            </a:r>
            <a:endParaRPr lang="fr-BE" sz="1400" dirty="0" smtClean="0"/>
          </a:p>
          <a:p>
            <a:pPr marL="0" marR="0" lvl="0" indent="0" algn="l" defTabSz="914400" rtl="0" eaLnBrk="1" fontAlgn="auto" latinLnBrk="0" hangingPunct="1">
              <a:lnSpc>
                <a:spcPct val="115000"/>
              </a:lnSpc>
              <a:spcBef>
                <a:spcPct val="0"/>
              </a:spcBef>
              <a:spcAft>
                <a:spcPts val="0"/>
              </a:spcAft>
              <a:buClrTx/>
              <a:buSzTx/>
              <a:buFontTx/>
              <a:buNone/>
              <a:tabLst/>
              <a:defRPr/>
            </a:pPr>
            <a:endParaRPr kumimoji="0" lang="fr-BE" sz="2800" b="1" i="0" u="none" strike="noStrike" kern="1200" cap="none" spc="0" normalizeH="0" baseline="0" noProof="0" dirty="0" smtClean="0">
              <a:ln>
                <a:noFill/>
              </a:ln>
              <a:solidFill>
                <a:schemeClr val="tx1"/>
              </a:solidFill>
              <a:effectLst/>
              <a:uLnTx/>
              <a:uFillTx/>
              <a:latin typeface="Calibri"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5262979"/>
          </a:xfrm>
          <a:prstGeom prst="rect">
            <a:avLst/>
          </a:prstGeom>
          <a:noFill/>
          <a:ln w="9525">
            <a:noFill/>
            <a:miter lim="800000"/>
            <a:headEnd/>
            <a:tailEnd/>
          </a:ln>
          <a:effectLst/>
        </p:spPr>
        <p:txBody>
          <a:bodyPr wrap="square">
            <a:spAutoFit/>
          </a:bodyPr>
          <a:lstStyle/>
          <a:p>
            <a:pPr eaLnBrk="0" hangingPunct="0">
              <a:defRPr/>
            </a:pPr>
            <a:r>
              <a:rPr lang="en-US" sz="2400" b="1" dirty="0" smtClean="0">
                <a:latin typeface="Arial" charset="0"/>
              </a:rPr>
              <a:t>Results </a:t>
            </a:r>
            <a:r>
              <a:rPr lang="en-US" sz="2400" b="1" u="sng" dirty="0" smtClean="0">
                <a:latin typeface="Arial" charset="0"/>
              </a:rPr>
              <a:t>in the general population </a:t>
            </a:r>
          </a:p>
          <a:p>
            <a:pPr eaLnBrk="0" hangingPunct="0">
              <a:defRPr/>
            </a:pPr>
            <a:endParaRPr lang="en-US" sz="2400" b="1" dirty="0" smtClean="0">
              <a:latin typeface="Arial" charset="0"/>
            </a:endParaRPr>
          </a:p>
          <a:p>
            <a:pPr eaLnBrk="0" hangingPunct="0">
              <a:defRPr/>
            </a:pPr>
            <a:r>
              <a:rPr lang="en-US" sz="2400" b="1" u="sng" dirty="0" smtClean="0">
                <a:ea typeface="Calibri"/>
                <a:cs typeface="Times New Roman"/>
              </a:rPr>
              <a:t>Duration’s perception</a:t>
            </a:r>
            <a:r>
              <a:rPr lang="en-US" sz="2400" b="1" dirty="0" smtClean="0">
                <a:ea typeface="Calibri"/>
                <a:cs typeface="Times New Roman"/>
              </a:rPr>
              <a:t> and </a:t>
            </a:r>
            <a:r>
              <a:rPr lang="en-US" sz="2400" b="1" u="sng" dirty="0" smtClean="0">
                <a:ea typeface="Calibri"/>
                <a:cs typeface="Times New Roman"/>
              </a:rPr>
              <a:t>sequential time’s perception</a:t>
            </a:r>
            <a:r>
              <a:rPr lang="en-US" sz="2400" b="1" dirty="0" smtClean="0">
                <a:ea typeface="Calibri"/>
                <a:cs typeface="Times New Roman"/>
              </a:rPr>
              <a:t> have </a:t>
            </a:r>
          </a:p>
          <a:p>
            <a:pPr eaLnBrk="0" hangingPunct="0">
              <a:defRPr/>
            </a:pPr>
            <a:r>
              <a:rPr lang="en-US" sz="2400" b="1" dirty="0" smtClean="0">
                <a:ea typeface="Calibri"/>
                <a:cs typeface="Times New Roman"/>
              </a:rPr>
              <a:t>	two different Developmental evolutions </a:t>
            </a:r>
          </a:p>
          <a:p>
            <a:pPr marL="457200" indent="-457200" eaLnBrk="0" hangingPunct="0">
              <a:defRPr/>
            </a:pPr>
            <a:endParaRPr lang="en-US" sz="2400" b="1" u="sng" dirty="0" smtClean="0">
              <a:latin typeface="Arial" charset="0"/>
              <a:cs typeface="Times New Roman"/>
            </a:endParaRPr>
          </a:p>
          <a:p>
            <a:pPr marL="457200" indent="-457200" eaLnBrk="0" hangingPunct="0">
              <a:buAutoNum type="arabicParenR"/>
              <a:defRPr/>
            </a:pPr>
            <a:r>
              <a:rPr lang="en-US" sz="2400" b="1" dirty="0" smtClean="0"/>
              <a:t>the </a:t>
            </a:r>
            <a:r>
              <a:rPr lang="en-US" sz="2400" b="1" u="sng" dirty="0" smtClean="0"/>
              <a:t>duration’s perception</a:t>
            </a:r>
            <a:r>
              <a:rPr lang="en-US" sz="2400" b="1" dirty="0" smtClean="0"/>
              <a:t> is gradually acquired in a continuous between 2:6-12:0 years; </a:t>
            </a:r>
          </a:p>
          <a:p>
            <a:pPr marL="457200" indent="-457200" eaLnBrk="0" hangingPunct="0">
              <a:buAutoNum type="arabicParenR"/>
              <a:defRPr/>
            </a:pPr>
            <a:r>
              <a:rPr lang="en-US" sz="2400" b="1" dirty="0" smtClean="0"/>
              <a:t>by 9:0 years, the majority of children have full mastery of this capacity, </a:t>
            </a:r>
          </a:p>
          <a:p>
            <a:pPr marL="457200" indent="-457200" eaLnBrk="0" hangingPunct="0">
              <a:buAutoNum type="arabicParenR"/>
              <a:defRPr/>
            </a:pPr>
            <a:r>
              <a:rPr lang="en-US" sz="2400" b="1" dirty="0" smtClean="0"/>
              <a:t>and from 13:0 years on, all children have acquired it.</a:t>
            </a:r>
          </a:p>
          <a:p>
            <a:pPr marL="457200" indent="-457200" eaLnBrk="0" hangingPunct="0">
              <a:buAutoNum type="arabicParenR"/>
              <a:defRPr/>
            </a:pPr>
            <a:endParaRPr lang="en-US" sz="2400" b="1" dirty="0" smtClean="0"/>
          </a:p>
          <a:p>
            <a:pPr marL="457200" indent="-457200" eaLnBrk="0" hangingPunct="0">
              <a:defRPr/>
            </a:pPr>
            <a:r>
              <a:rPr lang="en-US" sz="2400" b="1" dirty="0" smtClean="0"/>
              <a:t>1)   the </a:t>
            </a:r>
            <a:r>
              <a:rPr lang="en-US" sz="2400" b="1" u="sng" dirty="0" smtClean="0"/>
              <a:t>sequential time’s perception</a:t>
            </a:r>
            <a:r>
              <a:rPr lang="en-US" sz="2400" b="1" dirty="0" smtClean="0"/>
              <a:t>  begins at an early age </a:t>
            </a:r>
          </a:p>
          <a:p>
            <a:pPr marL="457200" indent="-457200" eaLnBrk="0" hangingPunct="0">
              <a:defRPr/>
            </a:pPr>
            <a:r>
              <a:rPr lang="en-US" sz="2400" b="1" dirty="0" smtClean="0"/>
              <a:t>2)   and reaches a near maximum at 4:0 years.</a:t>
            </a:r>
            <a:endParaRPr lang="fr-BE" sz="2400" dirty="0" smtClean="0"/>
          </a:p>
          <a:p>
            <a:pPr eaLnBrk="0" hangingPunct="0">
              <a:defRPr/>
            </a:pPr>
            <a:endParaRPr lang="en-US" sz="2400" b="1" dirty="0" smtClean="0">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873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98730">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30">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98730">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8730">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730">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9873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4893647"/>
          </a:xfrm>
          <a:prstGeom prst="rect">
            <a:avLst/>
          </a:prstGeom>
          <a:noFill/>
          <a:ln w="9525">
            <a:noFill/>
            <a:miter lim="800000"/>
            <a:headEnd/>
            <a:tailEnd/>
          </a:ln>
          <a:effectLst/>
        </p:spPr>
        <p:txBody>
          <a:bodyPr wrap="square">
            <a:spAutoFit/>
          </a:bodyPr>
          <a:lstStyle/>
          <a:p>
            <a:pPr eaLnBrk="0" hangingPunct="0">
              <a:defRPr/>
            </a:pPr>
            <a:r>
              <a:rPr lang="en-US" sz="2400" b="1" dirty="0" smtClean="0">
                <a:latin typeface="Arial" charset="0"/>
              </a:rPr>
              <a:t>Results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In the </a:t>
            </a:r>
            <a:r>
              <a:rPr lang="en-US" sz="2400" b="1" u="sng" dirty="0" smtClean="0">
                <a:latin typeface="Arial" charset="0"/>
                <a:sym typeface="Wingdings" pitchFamily="2" charset="2"/>
              </a:rPr>
              <a:t>psychopathological sample</a:t>
            </a:r>
            <a:r>
              <a:rPr lang="en-US" sz="2400" b="1" dirty="0" smtClean="0">
                <a:latin typeface="Arial" charset="0"/>
                <a:sym typeface="Wingdings" pitchFamily="2" charset="2"/>
              </a:rPr>
              <a:t> </a:t>
            </a:r>
          </a:p>
          <a:p>
            <a:pPr eaLnBrk="0" hangingPunct="0">
              <a:defRPr/>
            </a:pPr>
            <a:r>
              <a:rPr lang="en-US" sz="2400" b="1" dirty="0" smtClean="0">
                <a:latin typeface="Arial" charset="0"/>
                <a:sym typeface="Wingdings" pitchFamily="2" charset="2"/>
              </a:rPr>
              <a:t>   mean duration’s perception is delayed by 18 months </a:t>
            </a:r>
          </a:p>
          <a:p>
            <a:pPr eaLnBrk="0" hangingPunct="0">
              <a:defRPr/>
            </a:pPr>
            <a:r>
              <a:rPr lang="en-US" sz="2400" b="1" dirty="0" smtClean="0">
                <a:latin typeface="Arial" charset="0"/>
                <a:sym typeface="Wingdings" pitchFamily="2" charset="2"/>
              </a:rPr>
              <a:t>	and significant difficulties remain even at 13 years</a:t>
            </a:r>
          </a:p>
          <a:p>
            <a:pPr eaLnBrk="0" hangingPunct="0">
              <a:defRPr/>
            </a:pPr>
            <a:r>
              <a:rPr lang="en-US" sz="2400" b="1" dirty="0" smtClean="0">
                <a:latin typeface="Arial" charset="0"/>
                <a:sym typeface="Wingdings" pitchFamily="2" charset="2"/>
              </a:rPr>
              <a:t>   sequential time is also delayed: even at 13 years it 	remains low (at percentile 95) </a:t>
            </a:r>
          </a:p>
          <a:p>
            <a:pPr eaLnBrk="0" hangingPunct="0">
              <a:defRPr/>
            </a:pPr>
            <a:endParaRPr lang="en-US" sz="2400" b="1" dirty="0" smtClean="0">
              <a:latin typeface="Arial" charset="0"/>
              <a:sym typeface="Wingdings" pitchFamily="2" charset="2"/>
            </a:endParaRPr>
          </a:p>
          <a:p>
            <a:pPr eaLnBrk="0" hangingPunct="0">
              <a:defRPr/>
            </a:pPr>
            <a:endParaRPr lang="en-US" sz="2400" b="1" dirty="0" smtClean="0">
              <a:latin typeface="Arial" charset="0"/>
              <a:sym typeface="Wingdings" pitchFamily="2" charset="2"/>
            </a:endParaRPr>
          </a:p>
          <a:p>
            <a:pPr eaLnBrk="0" hangingPunct="0">
              <a:defRPr/>
            </a:pPr>
            <a:r>
              <a:rPr lang="en-US" sz="2400" dirty="0" smtClean="0"/>
              <a:t>Confirm a significant retardation in the development of the perception of time in a mixed psychopathological population.</a:t>
            </a:r>
            <a:endParaRPr lang="en-US" sz="2400" dirty="0" smtClean="0">
              <a:latin typeface="Arial" charset="0"/>
              <a:sym typeface="Wingdings" pitchFamily="2" charset="2"/>
            </a:endParaRPr>
          </a:p>
          <a:p>
            <a:pPr eaLnBrk="0" hangingPunct="0">
              <a:defRPr/>
            </a:pPr>
            <a:r>
              <a:rPr lang="en-US" sz="2400" dirty="0" smtClean="0">
                <a:latin typeface="Arial" charset="0"/>
              </a:rPr>
              <a:t/>
            </a:r>
            <a:br>
              <a:rPr lang="en-US" sz="2400" dirty="0" smtClean="0">
                <a:latin typeface="Arial" charset="0"/>
              </a:rPr>
            </a:br>
            <a:endParaRPr lang="en-US" sz="2400" dirty="0">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873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9873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9873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873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730">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9873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4893647"/>
          </a:xfrm>
          <a:prstGeom prst="rect">
            <a:avLst/>
          </a:prstGeom>
          <a:noFill/>
          <a:ln w="9525">
            <a:noFill/>
            <a:miter lim="800000"/>
            <a:headEnd/>
            <a:tailEnd/>
          </a:ln>
          <a:effectLst/>
        </p:spPr>
        <p:txBody>
          <a:bodyPr wrap="square">
            <a:spAutoFit/>
          </a:bodyPr>
          <a:lstStyle/>
          <a:p>
            <a:pPr eaLnBrk="0" hangingPunct="0">
              <a:defRPr/>
            </a:pPr>
            <a:r>
              <a:rPr lang="en-US" sz="2400" b="1" dirty="0" smtClean="0">
                <a:latin typeface="Arial" charset="0"/>
              </a:rPr>
              <a:t>In the dark, to a new light </a:t>
            </a:r>
          </a:p>
          <a:p>
            <a:pPr eaLnBrk="0" hangingPunct="0">
              <a:defRPr/>
            </a:pPr>
            <a:endParaRPr lang="en-US" sz="2400" b="1" dirty="0" smtClean="0">
              <a:latin typeface="Arial" charset="0"/>
            </a:endParaRPr>
          </a:p>
          <a:p>
            <a:pPr eaLnBrk="0" hangingPunct="0">
              <a:defRPr/>
            </a:pPr>
            <a:r>
              <a:rPr lang="en-US" sz="2400" b="1" dirty="0" smtClean="0">
                <a:latin typeface="Arial" charset="0"/>
                <a:sym typeface="Wingdings" pitchFamily="2" charset="2"/>
              </a:rPr>
              <a:t>   the Duration of Time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   the Developmental evolution of the child’s Capacity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   Semiological markers to track the perception of time in 							everyday life </a:t>
            </a:r>
          </a:p>
          <a:p>
            <a:pPr eaLnBrk="0" hangingPunct="0">
              <a:defRPr/>
            </a:pPr>
            <a:r>
              <a:rPr lang="en-US" sz="2400" b="1" dirty="0" smtClean="0">
                <a:latin typeface="Arial" charset="0"/>
                <a:sym typeface="Wingdings" pitchFamily="2" charset="2"/>
              </a:rPr>
              <a:t>   a parental questionnaire </a:t>
            </a:r>
          </a:p>
          <a:p>
            <a:pPr eaLnBrk="0" hangingPunct="0">
              <a:defRPr/>
            </a:pPr>
            <a:endParaRPr lang="en-US" sz="2400" b="1" dirty="0" smtClean="0">
              <a:latin typeface="Arial" charset="0"/>
              <a:sym typeface="Wingdings" pitchFamily="2" charset="2"/>
            </a:endParaRPr>
          </a:p>
          <a:p>
            <a:pPr eaLnBrk="0" hangingPunct="0">
              <a:defRPr/>
            </a:pPr>
            <a:endParaRPr lang="en-US" sz="2400" dirty="0" smtClean="0">
              <a:latin typeface="Arial" charset="0"/>
              <a:sym typeface="Wingdings" pitchFamily="2" charset="2"/>
            </a:endParaRPr>
          </a:p>
          <a:p>
            <a:pPr eaLnBrk="0" hangingPunct="0">
              <a:defRPr/>
            </a:pPr>
            <a:r>
              <a:rPr lang="en-US" sz="2400" dirty="0" smtClean="0">
                <a:latin typeface="Arial" charset="0"/>
              </a:rPr>
              <a:t/>
            </a:r>
            <a:br>
              <a:rPr lang="en-US" sz="2400" dirty="0" smtClean="0">
                <a:latin typeface="Arial" charset="0"/>
              </a:rPr>
            </a:br>
            <a:endParaRPr lang="en-US" sz="2400" dirty="0">
              <a:latin typeface="Arial" charset="0"/>
            </a:endParaRPr>
          </a:p>
        </p:txBody>
      </p:sp>
      <p:sp>
        <p:nvSpPr>
          <p:cNvPr id="5" name="Text Box 11"/>
          <p:cNvSpPr txBox="1">
            <a:spLocks noChangeArrowheads="1"/>
          </p:cNvSpPr>
          <p:nvPr/>
        </p:nvSpPr>
        <p:spPr bwMode="auto">
          <a:xfrm>
            <a:off x="3857620" y="6488112"/>
            <a:ext cx="5068885" cy="369332"/>
          </a:xfrm>
          <a:prstGeom prst="rect">
            <a:avLst/>
          </a:prstGeom>
          <a:noFill/>
          <a:ln w="9525">
            <a:noFill/>
            <a:miter lim="800000"/>
            <a:headEnd/>
            <a:tailEnd/>
          </a:ln>
          <a:effectLst/>
        </p:spPr>
        <p:txBody>
          <a:bodyPr wrap="square">
            <a:spAutoFit/>
          </a:bodyPr>
          <a:lstStyle/>
          <a:p>
            <a:pPr>
              <a:defRPr/>
            </a:pPr>
            <a:r>
              <a:rPr lang="fr-FR" dirty="0">
                <a:solidFill>
                  <a:schemeClr val="tx2"/>
                </a:solidFill>
                <a:effectLst>
                  <a:outerShdw blurRad="38100" dist="38100" dir="2700000" algn="tl">
                    <a:srgbClr val="000000">
                      <a:alpha val="43137"/>
                    </a:srgbClr>
                  </a:outerShdw>
                </a:effectLst>
                <a:cs typeface="Tahoma" pitchFamily="34" charset="0"/>
              </a:rPr>
              <a:t>Jean-Marc Scholl </a:t>
            </a:r>
            <a:r>
              <a:rPr lang="fr-FR" dirty="0" smtClean="0">
                <a:solidFill>
                  <a:schemeClr val="tx2"/>
                </a:solidFill>
                <a:effectLst>
                  <a:outerShdw blurRad="38100" dist="38100" dir="2700000" algn="tl">
                    <a:srgbClr val="000000">
                      <a:alpha val="43137"/>
                    </a:srgbClr>
                  </a:outerShdw>
                </a:effectLst>
                <a:cs typeface="Tahoma" pitchFamily="34" charset="0"/>
              </a:rPr>
              <a:t>(Jean-Marc.Scholl@chu.ulg.ac.be)</a:t>
            </a:r>
            <a:endParaRPr lang="fr-FR" dirty="0">
              <a:solidFill>
                <a:schemeClr val="tx2"/>
              </a:solidFill>
              <a:effectLst>
                <a:outerShdw blurRad="38100" dist="38100" dir="2700000" algn="tl">
                  <a:srgbClr val="000000">
                    <a:alpha val="43137"/>
                  </a:srgbClr>
                </a:outerShdw>
              </a:effectLst>
              <a:cs typeface="Tahoma"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22" name="Rectangle 2"/>
          <p:cNvSpPr>
            <a:spLocks noGrp="1" noChangeArrowheads="1"/>
          </p:cNvSpPr>
          <p:nvPr>
            <p:ph type="ctrTitle" sz="quarter"/>
          </p:nvPr>
        </p:nvSpPr>
        <p:spPr>
          <a:xfrm>
            <a:off x="107950" y="115888"/>
            <a:ext cx="9036050" cy="2376487"/>
          </a:xfrm>
        </p:spPr>
        <p:txBody>
          <a:bodyPr/>
          <a:lstStyle/>
          <a:p>
            <a:pPr algn="l" eaLnBrk="1" hangingPunct="1">
              <a:defRPr/>
            </a:pPr>
            <a:r>
              <a:rPr lang="fr-FR" sz="2000" b="1" dirty="0" smtClean="0">
                <a:solidFill>
                  <a:schemeClr val="hlink"/>
                </a:solidFill>
              </a:rPr>
              <a:t/>
            </a:r>
            <a:br>
              <a:rPr lang="fr-FR" sz="2000" b="1" dirty="0" smtClean="0">
                <a:solidFill>
                  <a:schemeClr val="hlink"/>
                </a:solidFill>
              </a:rPr>
            </a:br>
            <a:r>
              <a:rPr lang="fr-FR" sz="1400" dirty="0" smtClean="0"/>
              <a:t/>
            </a:r>
            <a:br>
              <a:rPr lang="fr-FR" sz="1400" dirty="0" smtClean="0"/>
            </a:br>
            <a:endParaRPr lang="fr-FR" sz="1600" dirty="0" smtClean="0"/>
          </a:p>
        </p:txBody>
      </p:sp>
      <p:graphicFrame>
        <p:nvGraphicFramePr>
          <p:cNvPr id="798724" name="Group 4"/>
          <p:cNvGraphicFramePr>
            <a:graphicFrameLocks noGrp="1"/>
          </p:cNvGraphicFramePr>
          <p:nvPr/>
        </p:nvGraphicFramePr>
        <p:xfrm>
          <a:off x="0" y="1285860"/>
          <a:ext cx="9144000" cy="1371600"/>
        </p:xfrm>
        <a:graphic>
          <a:graphicData uri="http://schemas.openxmlformats.org/drawingml/2006/table">
            <a:tbl>
              <a:tblPr/>
              <a:tblGrid>
                <a:gridCol w="9144000"/>
              </a:tblGrid>
              <a:tr h="135732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lang="fr-BE" sz="2800" b="1" dirty="0" smtClean="0">
                          <a:latin typeface="Arial"/>
                          <a:ea typeface="Times New Roman"/>
                        </a:rPr>
                        <a:t>Des indices de la perception du temps                        à son implication dans le quotidien. L’évolution développementale de la perception de la durée. </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pic>
        <p:nvPicPr>
          <p:cNvPr id="6" name="Picture 360"/>
          <p:cNvPicPr>
            <a:picLocks noChangeAspect="1" noChangeArrowheads="1"/>
          </p:cNvPicPr>
          <p:nvPr/>
        </p:nvPicPr>
        <p:blipFill>
          <a:blip r:embed="rId3">
            <a:extLst>
              <a:ext uri="{28A0092B-C50C-407E-A947-70E740481C1C}">
                <a14:useLocalDpi xmlns:a14="http://schemas.microsoft.com/office/drawing/2010/main" xmlns="" val="0"/>
              </a:ext>
            </a:extLst>
          </a:blip>
          <a:srcRect l="-447" r="-447"/>
          <a:stretch>
            <a:fillRect/>
          </a:stretch>
        </p:blipFill>
        <p:spPr bwMode="auto">
          <a:xfrm>
            <a:off x="0" y="1"/>
            <a:ext cx="2071670" cy="12858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46" descr="image003"/>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928794" y="1"/>
            <a:ext cx="1785950" cy="1285859"/>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10" name="Group 4"/>
          <p:cNvGraphicFramePr>
            <a:graphicFrameLocks noGrp="1"/>
          </p:cNvGraphicFramePr>
          <p:nvPr/>
        </p:nvGraphicFramePr>
        <p:xfrm>
          <a:off x="0" y="2643182"/>
          <a:ext cx="9144000" cy="1371600"/>
        </p:xfrm>
        <a:graphic>
          <a:graphicData uri="http://schemas.openxmlformats.org/drawingml/2006/table">
            <a:tbl>
              <a:tblPr/>
              <a:tblGrid>
                <a:gridCol w="9144000"/>
              </a:tblGrid>
              <a:tr h="12858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fr-BE" sz="2800" b="1" i="0" u="none" strike="noStrike" cap="none" normalizeH="0" baseline="0" dirty="0" smtClean="0">
                          <a:ln>
                            <a:noFill/>
                          </a:ln>
                          <a:solidFill>
                            <a:schemeClr val="tx1"/>
                          </a:solidFill>
                          <a:effectLst/>
                          <a:latin typeface="Arial"/>
                          <a:cs typeface="Arial" charset="0"/>
                        </a:rPr>
                        <a:t>Markers of perception of time </a:t>
                      </a:r>
                      <a:r>
                        <a:rPr kumimoji="0" lang="en-US" sz="2800" b="1" i="0" u="none" strike="noStrike" cap="none" normalizeH="0" baseline="0" dirty="0" smtClean="0">
                          <a:ln>
                            <a:noFill/>
                          </a:ln>
                          <a:solidFill>
                            <a:schemeClr val="tx1"/>
                          </a:solidFill>
                          <a:effectLst/>
                          <a:latin typeface="Arial"/>
                          <a:cs typeface="Arial" charset="0"/>
                        </a:rPr>
                        <a:t>in its implication in everyday life. The development of the perception of duration.</a:t>
                      </a:r>
                      <a:endParaRPr kumimoji="0" lang="fr-FR" sz="2800" b="1" i="0" u="none" strike="noStrike" cap="none" normalizeH="0" baseline="0" dirty="0" smtClean="0">
                        <a:ln>
                          <a:noFill/>
                        </a:ln>
                        <a:solidFill>
                          <a:schemeClr val="tx1"/>
                        </a:solidFill>
                        <a:effectLst/>
                        <a:latin typeface="Tahoma" pitchFamily="34"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graphicFrame>
        <p:nvGraphicFramePr>
          <p:cNvPr id="12" name="Group 4"/>
          <p:cNvGraphicFramePr>
            <a:graphicFrameLocks noGrp="1"/>
          </p:cNvGraphicFramePr>
          <p:nvPr/>
        </p:nvGraphicFramePr>
        <p:xfrm>
          <a:off x="0" y="5643578"/>
          <a:ext cx="9144032" cy="1030224"/>
        </p:xfrm>
        <a:graphic>
          <a:graphicData uri="http://schemas.openxmlformats.org/drawingml/2006/table">
            <a:tbl>
              <a:tblPr/>
              <a:tblGrid>
                <a:gridCol w="9144032"/>
              </a:tblGrid>
              <a:tr h="9286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lang="fr-BE" sz="2800" b="1" dirty="0" smtClean="0">
                          <a:latin typeface="Arial"/>
                          <a:ea typeface="Times New Roman"/>
                        </a:rPr>
                        <a:t>Jean-Marc</a:t>
                      </a:r>
                      <a:r>
                        <a:rPr lang="fr-BE" sz="2800" b="1" baseline="0" dirty="0" smtClean="0">
                          <a:latin typeface="Arial"/>
                          <a:ea typeface="Times New Roman"/>
                        </a:rPr>
                        <a:t> Scholl – ULg         </a:t>
                      </a:r>
                      <a:r>
                        <a:rPr lang="fr-BE" sz="2000" b="1" baseline="0" dirty="0" smtClean="0">
                          <a:latin typeface="Arial"/>
                          <a:ea typeface="Times New Roman"/>
                        </a:rPr>
                        <a:t>Jean-Marc.Scholl@chu.ulg.ac.be</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lang="fr-BE" sz="2800" b="1" dirty="0" smtClean="0">
                          <a:latin typeface="Arial"/>
                          <a:ea typeface="Times New Roman"/>
                        </a:rPr>
                        <a:t>Véronique </a:t>
                      </a:r>
                      <a:r>
                        <a:rPr lang="fr-BE" sz="2800" b="1" dirty="0" err="1" smtClean="0">
                          <a:latin typeface="Arial"/>
                          <a:ea typeface="Times New Roman"/>
                        </a:rPr>
                        <a:t>Delvenne</a:t>
                      </a:r>
                      <a:r>
                        <a:rPr lang="fr-BE" sz="2800" b="1" dirty="0" smtClean="0">
                          <a:latin typeface="Arial"/>
                          <a:ea typeface="Times New Roman"/>
                        </a:rPr>
                        <a:t> – ULB</a:t>
                      </a: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8" name="ZoneTexte 7"/>
          <p:cNvSpPr txBox="1"/>
          <p:nvPr/>
        </p:nvSpPr>
        <p:spPr>
          <a:xfrm>
            <a:off x="642910" y="4572008"/>
            <a:ext cx="3500462" cy="707886"/>
          </a:xfrm>
          <a:prstGeom prst="rect">
            <a:avLst/>
          </a:prstGeom>
          <a:noFill/>
        </p:spPr>
        <p:txBody>
          <a:bodyPr wrap="square" rtlCol="0">
            <a:spAutoFit/>
          </a:bodyPr>
          <a:lstStyle/>
          <a:p>
            <a:r>
              <a:rPr lang="fr-BE" sz="2000" b="1" dirty="0" smtClean="0"/>
              <a:t>AEPEA </a:t>
            </a:r>
            <a:r>
              <a:rPr lang="en-US" sz="2000" b="1" dirty="0" smtClean="0"/>
              <a:t>7th European Congress</a:t>
            </a:r>
          </a:p>
          <a:p>
            <a:r>
              <a:rPr lang="en-US" sz="2000" b="1" dirty="0" smtClean="0"/>
              <a:t>Brussels, 8-9-10th may  2014</a:t>
            </a:r>
            <a:endParaRPr lang="en-US" sz="2000" b="1"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85720" y="714356"/>
            <a:ext cx="8750330" cy="4893647"/>
          </a:xfrm>
          <a:prstGeom prst="rect">
            <a:avLst/>
          </a:prstGeom>
          <a:noFill/>
          <a:ln w="9525">
            <a:noFill/>
            <a:miter lim="800000"/>
            <a:headEnd/>
            <a:tailEnd/>
          </a:ln>
          <a:effectLst/>
        </p:spPr>
        <p:txBody>
          <a:bodyPr wrap="square">
            <a:spAutoFit/>
          </a:bodyPr>
          <a:lstStyle/>
          <a:p>
            <a:pPr eaLnBrk="0" hangingPunct="0">
              <a:defRPr/>
            </a:pPr>
            <a:r>
              <a:rPr lang="en-US" sz="2400" b="1" dirty="0" smtClean="0">
                <a:latin typeface="Arial" charset="0"/>
              </a:rPr>
              <a:t>Perception of time in childhood</a:t>
            </a:r>
          </a:p>
          <a:p>
            <a:pPr eaLnBrk="0" hangingPunct="0">
              <a:defRPr/>
            </a:pPr>
            <a:endParaRPr lang="en-US" sz="2400" b="1" dirty="0" smtClean="0">
              <a:latin typeface="Arial" charset="0"/>
            </a:endParaRPr>
          </a:p>
          <a:p>
            <a:pPr eaLnBrk="0" hangingPunct="0">
              <a:defRPr/>
            </a:pPr>
            <a:r>
              <a:rPr lang="en-US" sz="2400" b="1" dirty="0" smtClean="0">
                <a:latin typeface="Arial" charset="0"/>
                <a:sym typeface="Wingdings" pitchFamily="2" charset="2"/>
              </a:rPr>
              <a:t>         an impact in everyday life </a:t>
            </a: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sym typeface="Wingdings" pitchFamily="2" charset="2"/>
              </a:rPr>
              <a:t>the child: </a:t>
            </a:r>
            <a:r>
              <a:rPr lang="en-US" sz="2400" dirty="0" smtClean="0">
                <a:effectLst>
                  <a:outerShdw blurRad="38100" dist="38100" dir="2700000" algn="tl">
                    <a:srgbClr val="000000"/>
                  </a:outerShdw>
                </a:effectLst>
                <a:latin typeface="Arial" charset="0"/>
                <a:sym typeface="Wingdings" pitchFamily="2" charset="2"/>
              </a:rPr>
              <a:t>- </a:t>
            </a:r>
            <a:r>
              <a:rPr lang="en-GB" sz="2400" dirty="0" smtClean="0">
                <a:solidFill>
                  <a:schemeClr val="tx2"/>
                </a:solidFill>
              </a:rPr>
              <a:t>feels a constant need to revisit the day’s schedule </a:t>
            </a:r>
          </a:p>
          <a:p>
            <a:pPr eaLnBrk="0" hangingPunct="0">
              <a:defRPr/>
            </a:pPr>
            <a:r>
              <a:rPr lang="en-GB" sz="2400" dirty="0" smtClean="0">
                <a:solidFill>
                  <a:schemeClr val="tx2"/>
                </a:solidFill>
                <a:effectLst>
                  <a:outerShdw blurRad="38100" dist="38100" dir="2700000" algn="tl">
                    <a:srgbClr val="000000"/>
                  </a:outerShdw>
                </a:effectLst>
                <a:latin typeface="Arial" charset="0"/>
              </a:rPr>
              <a:t>	    - </a:t>
            </a:r>
            <a:r>
              <a:rPr lang="en-GB" sz="2400" dirty="0" smtClean="0">
                <a:solidFill>
                  <a:schemeClr val="tx2"/>
                </a:solidFill>
              </a:rPr>
              <a:t>is confused if there is a change in the day’s organization </a:t>
            </a:r>
          </a:p>
          <a:p>
            <a:pPr eaLnBrk="0" hangingPunct="0">
              <a:defRPr/>
            </a:pPr>
            <a:r>
              <a:rPr lang="en-GB" sz="2400" dirty="0" smtClean="0">
                <a:solidFill>
                  <a:schemeClr val="tx2"/>
                </a:solidFill>
                <a:effectLst>
                  <a:outerShdw blurRad="38100" dist="38100" dir="2700000" algn="tl">
                    <a:srgbClr val="000000"/>
                  </a:outerShdw>
                </a:effectLst>
                <a:latin typeface="Arial" charset="0"/>
              </a:rPr>
              <a:t>	    - </a:t>
            </a:r>
            <a:r>
              <a:rPr lang="en-GB" sz="2400" dirty="0" smtClean="0">
                <a:solidFill>
                  <a:schemeClr val="tx2"/>
                </a:solidFill>
              </a:rPr>
              <a:t>asks repeatedly when a given activity will occur </a:t>
            </a:r>
          </a:p>
          <a:p>
            <a:pPr eaLnBrk="0" hangingPunct="0">
              <a:defRPr/>
            </a:pPr>
            <a:r>
              <a:rPr lang="en-GB" sz="2400" dirty="0" smtClean="0">
                <a:solidFill>
                  <a:schemeClr val="tx2"/>
                </a:solidFill>
                <a:effectLst>
                  <a:outerShdw blurRad="38100" dist="38100" dir="2700000" algn="tl">
                    <a:srgbClr val="000000"/>
                  </a:outerShdw>
                </a:effectLst>
                <a:latin typeface="Arial" charset="0"/>
              </a:rPr>
              <a:t>	    - </a:t>
            </a:r>
            <a:r>
              <a:rPr lang="en-GB" sz="2400" dirty="0" smtClean="0">
                <a:solidFill>
                  <a:schemeClr val="tx2"/>
                </a:solidFill>
              </a:rPr>
              <a:t>has difficulty identifying his or her temporal location 			within the day </a:t>
            </a:r>
          </a:p>
          <a:p>
            <a:pPr eaLnBrk="0" hangingPunct="0">
              <a:defRPr/>
            </a:pPr>
            <a:r>
              <a:rPr lang="en-GB" sz="2400" dirty="0" smtClean="0">
                <a:solidFill>
                  <a:schemeClr val="tx2"/>
                </a:solidFill>
                <a:effectLst>
                  <a:outerShdw blurRad="38100" dist="38100" dir="2700000" algn="tl">
                    <a:srgbClr val="000000"/>
                  </a:outerShdw>
                </a:effectLst>
                <a:latin typeface="Arial" charset="0"/>
              </a:rPr>
              <a:t>	    - </a:t>
            </a:r>
            <a:r>
              <a:rPr lang="en-GB" sz="2400" dirty="0" smtClean="0">
                <a:solidFill>
                  <a:schemeClr val="tx2"/>
                </a:solidFill>
              </a:rPr>
              <a:t>doesn’t estimate the time needed to perform a given 			activity </a:t>
            </a:r>
          </a:p>
          <a:p>
            <a:pPr eaLnBrk="0" hangingPunct="0">
              <a:defRPr/>
            </a:pPr>
            <a:r>
              <a:rPr lang="en-GB" sz="2400" dirty="0" smtClean="0">
                <a:solidFill>
                  <a:schemeClr val="tx2"/>
                </a:solidFill>
                <a:effectLst>
                  <a:outerShdw blurRad="38100" dist="38100" dir="2700000" algn="tl">
                    <a:srgbClr val="000000"/>
                  </a:outerShdw>
                </a:effectLst>
                <a:latin typeface="Arial" charset="0"/>
              </a:rPr>
              <a:t>	    - </a:t>
            </a:r>
            <a:r>
              <a:rPr lang="en-GB" sz="2400" dirty="0" smtClean="0">
                <a:solidFill>
                  <a:schemeClr val="tx2"/>
                </a:solidFill>
              </a:rPr>
              <a:t>… </a:t>
            </a:r>
          </a:p>
          <a:p>
            <a:pPr eaLnBrk="0" hangingPunct="0">
              <a:defRPr/>
            </a:pPr>
            <a:endParaRPr lang="en-GB" sz="2400" dirty="0" smtClean="0">
              <a:solidFill>
                <a:schemeClr val="tx2"/>
              </a:solidFill>
            </a:endParaRPr>
          </a:p>
        </p:txBody>
      </p:sp>
      <p:sp>
        <p:nvSpPr>
          <p:cNvPr id="798731" name="Text Box 11"/>
          <p:cNvSpPr txBox="1">
            <a:spLocks noChangeArrowheads="1"/>
          </p:cNvSpPr>
          <p:nvPr/>
        </p:nvSpPr>
        <p:spPr bwMode="auto">
          <a:xfrm>
            <a:off x="3857620" y="6488112"/>
            <a:ext cx="5068885" cy="369332"/>
          </a:xfrm>
          <a:prstGeom prst="rect">
            <a:avLst/>
          </a:prstGeom>
          <a:noFill/>
          <a:ln w="9525">
            <a:noFill/>
            <a:miter lim="800000"/>
            <a:headEnd/>
            <a:tailEnd/>
          </a:ln>
          <a:effectLst/>
        </p:spPr>
        <p:txBody>
          <a:bodyPr wrap="square">
            <a:spAutoFit/>
          </a:bodyPr>
          <a:lstStyle/>
          <a:p>
            <a:pPr>
              <a:defRPr/>
            </a:pPr>
            <a:r>
              <a:rPr lang="fr-FR" dirty="0">
                <a:solidFill>
                  <a:schemeClr val="tx2"/>
                </a:solidFill>
                <a:effectLst>
                  <a:outerShdw blurRad="38100" dist="38100" dir="2700000" algn="tl">
                    <a:srgbClr val="000000">
                      <a:alpha val="43137"/>
                    </a:srgbClr>
                  </a:outerShdw>
                </a:effectLst>
                <a:cs typeface="Tahoma" pitchFamily="34" charset="0"/>
              </a:rPr>
              <a:t>Jean-Marc Scholl </a:t>
            </a:r>
            <a:r>
              <a:rPr lang="fr-FR" dirty="0" smtClean="0">
                <a:solidFill>
                  <a:schemeClr val="tx2"/>
                </a:solidFill>
                <a:effectLst>
                  <a:outerShdw blurRad="38100" dist="38100" dir="2700000" algn="tl">
                    <a:srgbClr val="000000">
                      <a:alpha val="43137"/>
                    </a:srgbClr>
                  </a:outerShdw>
                </a:effectLst>
                <a:cs typeface="Tahoma" pitchFamily="34" charset="0"/>
              </a:rPr>
              <a:t>(Jean-Marc.Scholl@chu.ulg.ac.be)</a:t>
            </a:r>
            <a:endParaRPr lang="fr-FR" dirty="0">
              <a:solidFill>
                <a:schemeClr val="tx2"/>
              </a:solidFill>
              <a:effectLst>
                <a:outerShdw blurRad="38100" dist="38100" dir="2700000" algn="tl">
                  <a:srgbClr val="000000">
                    <a:alpha val="43137"/>
                  </a:srgbClr>
                </a:outerShdw>
              </a:effectLst>
              <a:cs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873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8730">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98730">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98730">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98730">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98730">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8730">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98730">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98730">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30">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98730">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98730">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9873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30" grpId="0" uiExpand="1" build="allAtOnce"/>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5262979"/>
          </a:xfrm>
          <a:prstGeom prst="rect">
            <a:avLst/>
          </a:prstGeom>
          <a:noFill/>
          <a:ln w="9525">
            <a:noFill/>
            <a:miter lim="800000"/>
            <a:headEnd/>
            <a:tailEnd/>
          </a:ln>
          <a:effectLst/>
        </p:spPr>
        <p:txBody>
          <a:bodyPr wrap="square">
            <a:spAutoFit/>
          </a:bodyPr>
          <a:lstStyle/>
          <a:p>
            <a:pPr eaLnBrk="0" hangingPunct="0">
              <a:defRPr/>
            </a:pPr>
            <a:r>
              <a:rPr lang="en-US" sz="2400" dirty="0" smtClean="0">
                <a:effectLst>
                  <a:outerShdw blurRad="38100" dist="38100" dir="2700000" algn="tl">
                    <a:srgbClr val="000000"/>
                  </a:outerShdw>
                </a:effectLst>
                <a:latin typeface="Arial" charset="0"/>
              </a:rPr>
              <a:t>How a clinician could apprehend the perception of time of a  child in everyday life?</a:t>
            </a:r>
          </a:p>
          <a:p>
            <a:pPr eaLnBrk="0" hangingPunct="0">
              <a:defRPr/>
            </a:pPr>
            <a:endParaRPr lang="en-US" sz="2400" dirty="0" smtClean="0">
              <a:effectLst>
                <a:outerShdw blurRad="38100" dist="38100" dir="2700000" algn="tl">
                  <a:srgbClr val="000000"/>
                </a:outerShdw>
              </a:effectLst>
              <a:latin typeface="Arial" charset="0"/>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a:t>
            </a:r>
            <a:r>
              <a:rPr lang="en-US" sz="2400" b="1" dirty="0" smtClean="0">
                <a:latin typeface="Arial" charset="0"/>
                <a:sym typeface="Wingdings" pitchFamily="2" charset="2"/>
              </a:rPr>
              <a:t> Does the child apprehend one or different dimensions of the time?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   How is the Developmental evolution of the child’s Capacity for time-perception?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   Are there semiological markers to track the perception of time in everyday life? </a:t>
            </a: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rPr>
              <a:t/>
            </a:r>
            <a:br>
              <a:rPr lang="en-US" sz="2400" dirty="0" smtClean="0">
                <a:effectLst>
                  <a:outerShdw blurRad="38100" dist="38100" dir="2700000" algn="tl">
                    <a:srgbClr val="000000"/>
                  </a:outerShdw>
                </a:effectLst>
                <a:latin typeface="Arial" charset="0"/>
              </a:rPr>
            </a:br>
            <a:endParaRPr lang="en-US" sz="2400" dirty="0">
              <a:effectLst>
                <a:outerShdw blurRad="38100" dist="38100" dir="2700000" algn="tl">
                  <a:srgbClr val="000000"/>
                </a:outerShdw>
              </a:effectLst>
              <a:latin typeface="Arial" charset="0"/>
            </a:endParaRPr>
          </a:p>
        </p:txBody>
      </p:sp>
      <p:sp>
        <p:nvSpPr>
          <p:cNvPr id="3" name="Text Box 11"/>
          <p:cNvSpPr txBox="1">
            <a:spLocks noChangeArrowheads="1"/>
          </p:cNvSpPr>
          <p:nvPr/>
        </p:nvSpPr>
        <p:spPr bwMode="auto">
          <a:xfrm>
            <a:off x="3857620" y="6488112"/>
            <a:ext cx="5068885" cy="369332"/>
          </a:xfrm>
          <a:prstGeom prst="rect">
            <a:avLst/>
          </a:prstGeom>
          <a:noFill/>
          <a:ln w="9525">
            <a:noFill/>
            <a:miter lim="800000"/>
            <a:headEnd/>
            <a:tailEnd/>
          </a:ln>
          <a:effectLst/>
        </p:spPr>
        <p:txBody>
          <a:bodyPr wrap="square">
            <a:spAutoFit/>
          </a:bodyPr>
          <a:lstStyle/>
          <a:p>
            <a:pPr>
              <a:defRPr/>
            </a:pPr>
            <a:r>
              <a:rPr lang="fr-FR" dirty="0" smtClean="0">
                <a:solidFill>
                  <a:schemeClr val="tx2"/>
                </a:solidFill>
                <a:effectLst>
                  <a:outerShdw blurRad="38100" dist="38100" dir="2700000" algn="tl">
                    <a:srgbClr val="000000">
                      <a:alpha val="43137"/>
                    </a:srgbClr>
                  </a:outerShdw>
                </a:effectLst>
                <a:cs typeface="Tahoma" pitchFamily="34" charset="0"/>
              </a:rPr>
              <a:t>Jean-Marc Scholl </a:t>
            </a:r>
            <a:r>
              <a:rPr lang="fr-FR" dirty="0">
                <a:solidFill>
                  <a:schemeClr val="tx2"/>
                </a:solidFill>
                <a:effectLst>
                  <a:outerShdw blurRad="38100" dist="38100" dir="2700000" algn="tl">
                    <a:srgbClr val="000000">
                      <a:alpha val="43137"/>
                    </a:srgbClr>
                  </a:outerShdw>
                </a:effectLst>
                <a:cs typeface="Tahoma" pitchFamily="34" charset="0"/>
              </a:rPr>
              <a:t>(</a:t>
            </a:r>
            <a:r>
              <a:rPr lang="fr-FR" dirty="0" smtClean="0">
                <a:solidFill>
                  <a:schemeClr val="tx2"/>
                </a:solidFill>
                <a:effectLst>
                  <a:outerShdw blurRad="38100" dist="38100" dir="2700000" algn="tl">
                    <a:srgbClr val="000000">
                      <a:alpha val="43137"/>
                    </a:srgbClr>
                  </a:outerShdw>
                </a:effectLst>
                <a:cs typeface="Tahoma" pitchFamily="34" charset="0"/>
              </a:rPr>
              <a:t>Jean-Marc.Scholl@chu.ulg.ac.be</a:t>
            </a:r>
            <a:r>
              <a:rPr lang="fr-FR" dirty="0">
                <a:solidFill>
                  <a:schemeClr val="tx2"/>
                </a:solidFill>
                <a:effectLst>
                  <a:outerShdw blurRad="38100" dist="38100" dir="2700000" algn="tl">
                    <a:srgbClr val="000000">
                      <a:alpha val="43137"/>
                    </a:srgbClr>
                  </a:outerShdw>
                </a:effectLst>
                <a:cs typeface="Tahoma"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3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3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730">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9873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5386090"/>
          </a:xfrm>
          <a:prstGeom prst="rect">
            <a:avLst/>
          </a:prstGeom>
          <a:noFill/>
          <a:ln w="9525">
            <a:noFill/>
            <a:miter lim="800000"/>
            <a:headEnd/>
            <a:tailEnd/>
          </a:ln>
          <a:effectLst/>
        </p:spPr>
        <p:txBody>
          <a:bodyPr wrap="square">
            <a:spAutoFit/>
          </a:bodyPr>
          <a:lstStyle/>
          <a:p>
            <a:pPr eaLnBrk="0" hangingPunct="0">
              <a:defRPr/>
            </a:pPr>
            <a:r>
              <a:rPr lang="en-US" sz="2400" dirty="0" smtClean="0">
                <a:effectLst>
                  <a:outerShdw blurRad="38100" dist="38100" dir="2700000" algn="tl">
                    <a:srgbClr val="000000"/>
                  </a:outerShdw>
                </a:effectLst>
                <a:latin typeface="Arial" charset="0"/>
              </a:rPr>
              <a:t>In everyday life  </a:t>
            </a:r>
          </a:p>
          <a:p>
            <a:pPr eaLnBrk="0" hangingPunct="0">
              <a:defRPr/>
            </a:pPr>
            <a:endParaRPr lang="en-US" sz="2400" dirty="0" smtClean="0">
              <a:effectLst>
                <a:outerShdw blurRad="38100" dist="38100" dir="2700000" algn="tl">
                  <a:srgbClr val="000000"/>
                </a:outerShdw>
              </a:effectLst>
              <a:latin typeface="Arial" charset="0"/>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Does the child apprehend one or different dimensions of time? </a:t>
            </a: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i="1" dirty="0" smtClean="0"/>
              <a:t>the Sequential Time </a:t>
            </a:r>
            <a:endParaRPr lang="fr-BE" sz="2400" dirty="0" smtClean="0"/>
          </a:p>
          <a:p>
            <a:pPr eaLnBrk="0" hangingPunct="0">
              <a:defRPr/>
            </a:pPr>
            <a:r>
              <a:rPr lang="en-US" sz="2400" dirty="0" smtClean="0">
                <a:effectLst>
                  <a:outerShdw blurRad="38100" dist="38100" dir="2700000" algn="tl">
                    <a:srgbClr val="000000"/>
                  </a:outerShdw>
                </a:effectLst>
                <a:latin typeface="Arial" charset="0"/>
                <a:sym typeface="Wingdings" pitchFamily="2" charset="2"/>
              </a:rPr>
              <a:t>	</a:t>
            </a:r>
            <a:r>
              <a:rPr lang="en-US" sz="2400" dirty="0" smtClean="0">
                <a:latin typeface="Arial" charset="0"/>
                <a:sym typeface="Wingdings" pitchFamily="2" charset="2"/>
              </a:rPr>
              <a:t> </a:t>
            </a:r>
            <a:r>
              <a:rPr lang="en-US" sz="2400" dirty="0" smtClean="0"/>
              <a:t>tied with executive functions</a:t>
            </a:r>
            <a:endParaRPr lang="en-US" sz="2400" dirty="0" smtClean="0">
              <a:latin typeface="Arial" charset="0"/>
              <a:sym typeface="Wingdings" pitchFamily="2" charset="2"/>
            </a:endParaRP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i="1" dirty="0" smtClean="0"/>
              <a:t>the Duration of Time </a:t>
            </a: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800" dirty="0" smtClean="0">
                <a:effectLst>
                  <a:outerShdw blurRad="38100" dist="38100" dir="2700000" algn="tl">
                    <a:srgbClr val="000000"/>
                  </a:outerShdw>
                </a:effectLst>
                <a:latin typeface="Arial" charset="0"/>
                <a:sym typeface="Wingdings" pitchFamily="2" charset="2"/>
              </a:rPr>
              <a:t> </a:t>
            </a:r>
          </a:p>
          <a:p>
            <a:pPr eaLnBrk="0" hangingPunct="0">
              <a:defRPr/>
            </a:pPr>
            <a:r>
              <a:rPr lang="en-US" sz="2400" dirty="0" smtClean="0">
                <a:effectLst>
                  <a:outerShdw blurRad="38100" dist="38100" dir="2700000" algn="tl">
                    <a:srgbClr val="000000"/>
                  </a:outerShdw>
                </a:effectLst>
                <a:latin typeface="Arial" charset="0"/>
                <a:sym typeface="Wingdings" pitchFamily="2" charset="2"/>
              </a:rPr>
              <a:t>          </a:t>
            </a:r>
            <a:r>
              <a:rPr lang="en-US" sz="2400" dirty="0" smtClean="0">
                <a:sym typeface="Wingdings" pitchFamily="2" charset="2"/>
              </a:rPr>
              <a:t>NB  </a:t>
            </a:r>
            <a:r>
              <a:rPr lang="en-US" sz="2400" dirty="0" smtClean="0"/>
              <a:t>Historically :</a:t>
            </a:r>
            <a:r>
              <a:rPr lang="en-US" sz="2400" dirty="0" smtClean="0">
                <a:sym typeface="Wingdings" pitchFamily="2" charset="2"/>
              </a:rPr>
              <a:t> </a:t>
            </a:r>
            <a:r>
              <a:rPr lang="en-US" sz="2400" dirty="0" smtClean="0"/>
              <a:t>controversy, </a:t>
            </a:r>
          </a:p>
          <a:p>
            <a:pPr eaLnBrk="0" hangingPunct="0">
              <a:defRPr/>
            </a:pPr>
            <a:r>
              <a:rPr lang="en-US" sz="2400" dirty="0" smtClean="0">
                <a:latin typeface="Arial" charset="0"/>
                <a:sym typeface="Wingdings" pitchFamily="2" charset="2"/>
              </a:rPr>
              <a:t>	 </a:t>
            </a:r>
            <a:r>
              <a:rPr lang="en-US" sz="2400" dirty="0" smtClean="0"/>
              <a:t>Jean Piaget (1896-1980): required hypothetical-deductive 								reasoning </a:t>
            </a:r>
          </a:p>
          <a:p>
            <a:pPr eaLnBrk="0" hangingPunct="0">
              <a:defRPr/>
            </a:pPr>
            <a:r>
              <a:rPr lang="en-US" sz="2400" dirty="0" smtClean="0">
                <a:latin typeface="Arial" charset="0"/>
                <a:sym typeface="Wingdings" pitchFamily="2" charset="2"/>
              </a:rPr>
              <a:t>	 </a:t>
            </a:r>
            <a:r>
              <a:rPr lang="en-US" sz="2400" dirty="0" smtClean="0"/>
              <a:t>Paul </a:t>
            </a:r>
            <a:r>
              <a:rPr lang="en-US" sz="2400" dirty="0" err="1" smtClean="0"/>
              <a:t>Fraisse</a:t>
            </a:r>
            <a:r>
              <a:rPr lang="en-US" sz="2400" dirty="0" smtClean="0"/>
              <a:t> (1911-1986): a direct intuition of duration </a:t>
            </a:r>
            <a:endParaRPr lang="en-US" sz="2400" dirty="0" smtClean="0">
              <a:latin typeface="Arial" charset="0"/>
              <a:sym typeface="Wingdings" pitchFamily="2" charset="2"/>
            </a:endParaRPr>
          </a:p>
          <a:p>
            <a:pPr eaLnBrk="0" hangingPunct="0">
              <a:defRPr/>
            </a:pPr>
            <a:endParaRPr lang="en-US" sz="2400" dirty="0">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873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9873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873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730">
                                            <p:txEl>
                                              <p:pRg st="7" end="7"/>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798730">
                                            <p:txEl>
                                              <p:pRg st="8" end="8"/>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798730">
                                            <p:txEl>
                                              <p:pRg st="9" end="9"/>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798730">
                                            <p:txEl>
                                              <p:pRg st="10" end="10"/>
                                            </p:txEl>
                                          </p:spTgt>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nodeType="afterEffect">
                                  <p:stCondLst>
                                    <p:cond delay="0"/>
                                  </p:stCondLst>
                                  <p:childTnLst>
                                    <p:set>
                                      <p:cBhvr>
                                        <p:cTn id="28" dur="1" fill="hold">
                                          <p:stCondLst>
                                            <p:cond delay="0"/>
                                          </p:stCondLst>
                                        </p:cTn>
                                        <p:tgtEl>
                                          <p:spTgt spid="79873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4524315"/>
          </a:xfrm>
          <a:prstGeom prst="rect">
            <a:avLst/>
          </a:prstGeom>
          <a:noFill/>
          <a:ln w="9525">
            <a:noFill/>
            <a:miter lim="800000"/>
            <a:headEnd/>
            <a:tailEnd/>
          </a:ln>
          <a:effectLst/>
        </p:spPr>
        <p:txBody>
          <a:bodyPr wrap="square">
            <a:spAutoFit/>
          </a:bodyPr>
          <a:lstStyle/>
          <a:p>
            <a:pPr eaLnBrk="0" hangingPunct="0">
              <a:defRPr/>
            </a:pPr>
            <a:r>
              <a:rPr lang="en-US" sz="2400" dirty="0" smtClean="0">
                <a:effectLst>
                  <a:outerShdw blurRad="38100" dist="38100" dir="2700000" algn="tl">
                    <a:srgbClr val="000000"/>
                  </a:outerShdw>
                </a:effectLst>
                <a:latin typeface="Arial" charset="0"/>
              </a:rPr>
              <a:t>In everyday life  </a:t>
            </a:r>
          </a:p>
          <a:p>
            <a:pPr eaLnBrk="0" hangingPunct="0">
              <a:defRPr/>
            </a:pPr>
            <a:endParaRPr lang="en-US" sz="2400" dirty="0" smtClean="0">
              <a:effectLst>
                <a:outerShdw blurRad="38100" dist="38100" dir="2700000" algn="tl">
                  <a:srgbClr val="000000"/>
                </a:outerShdw>
              </a:effectLst>
              <a:latin typeface="Arial" charset="0"/>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dirty="0" smtClean="0">
                <a:latin typeface="Arial" charset="0"/>
                <a:sym typeface="Wingdings" pitchFamily="2" charset="2"/>
              </a:rPr>
              <a:t>How is the </a:t>
            </a:r>
            <a:r>
              <a:rPr lang="en-US" sz="2400" i="1" dirty="0" smtClean="0">
                <a:effectLst>
                  <a:outerShdw blurRad="38100" dist="38100" dir="2700000" algn="tl">
                    <a:srgbClr val="000000">
                      <a:alpha val="43137"/>
                    </a:srgbClr>
                  </a:outerShdw>
                </a:effectLst>
                <a:latin typeface="Arial" charset="0"/>
                <a:sym typeface="Wingdings" pitchFamily="2" charset="2"/>
              </a:rPr>
              <a:t>Developmental evolution </a:t>
            </a:r>
            <a:r>
              <a:rPr lang="en-US" sz="2400" dirty="0" smtClean="0">
                <a:latin typeface="Arial" charset="0"/>
                <a:sym typeface="Wingdings" pitchFamily="2" charset="2"/>
              </a:rPr>
              <a:t>of the child’s Capacity for time-perception? </a:t>
            </a: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i="1" dirty="0" smtClean="0"/>
              <a:t>the Sequential Time </a:t>
            </a:r>
            <a:endParaRPr lang="fr-BE" sz="2400" dirty="0" smtClean="0"/>
          </a:p>
          <a:p>
            <a:pPr eaLnBrk="0" hangingPunct="0">
              <a:defRPr/>
            </a:pPr>
            <a:r>
              <a:rPr lang="en-US" sz="2400" dirty="0" smtClean="0">
                <a:effectLst>
                  <a:outerShdw blurRad="38100" dist="38100" dir="2700000" algn="tl">
                    <a:srgbClr val="000000"/>
                  </a:outerShdw>
                </a:effectLst>
                <a:latin typeface="Arial" charset="0"/>
                <a:sym typeface="Wingdings" pitchFamily="2" charset="2"/>
              </a:rPr>
              <a:t>	</a:t>
            </a:r>
            <a:r>
              <a:rPr lang="en-US" sz="2400" dirty="0" smtClean="0">
                <a:latin typeface="Arial" charset="0"/>
                <a:sym typeface="Wingdings" pitchFamily="2" charset="2"/>
              </a:rPr>
              <a:t> </a:t>
            </a:r>
            <a:r>
              <a:rPr lang="en-US" sz="2400" dirty="0" smtClean="0"/>
              <a:t>acquisition at  3 – 5 years </a:t>
            </a:r>
            <a:endParaRPr lang="en-US" sz="2400" dirty="0" smtClean="0">
              <a:latin typeface="Arial" charset="0"/>
              <a:sym typeface="Wingdings" pitchFamily="2" charset="2"/>
            </a:endParaRP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i="1" dirty="0" smtClean="0"/>
              <a:t>the Duration of Time </a:t>
            </a:r>
            <a:endParaRPr lang="en-US" sz="2400" dirty="0" smtClean="0"/>
          </a:p>
          <a:p>
            <a:pPr eaLnBrk="0" hangingPunct="0">
              <a:defRPr/>
            </a:pPr>
            <a:r>
              <a:rPr lang="en-US" sz="2400" dirty="0" smtClean="0">
                <a:latin typeface="Arial" charset="0"/>
                <a:sym typeface="Wingdings" pitchFamily="2" charset="2"/>
              </a:rPr>
              <a:t>	 ??? </a:t>
            </a: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endParaRPr lang="en-US" sz="2400" dirty="0">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873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9873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8730">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98730">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873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6001643"/>
          </a:xfrm>
          <a:prstGeom prst="rect">
            <a:avLst/>
          </a:prstGeom>
          <a:noFill/>
          <a:ln w="9525">
            <a:noFill/>
            <a:miter lim="800000"/>
            <a:headEnd/>
            <a:tailEnd/>
          </a:ln>
          <a:effectLst/>
        </p:spPr>
        <p:txBody>
          <a:bodyPr wrap="square">
            <a:spAutoFit/>
          </a:bodyPr>
          <a:lstStyle/>
          <a:p>
            <a:pPr eaLnBrk="0" hangingPunct="0">
              <a:defRPr/>
            </a:pPr>
            <a:r>
              <a:rPr lang="en-US" sz="2400" dirty="0" smtClean="0">
                <a:effectLst>
                  <a:outerShdw blurRad="38100" dist="38100" dir="2700000" algn="tl">
                    <a:srgbClr val="000000"/>
                  </a:outerShdw>
                </a:effectLst>
                <a:latin typeface="Arial" charset="0"/>
              </a:rPr>
              <a:t>How could a clinician apprehend the perception of time of a  child in everyday surroundings?</a:t>
            </a:r>
          </a:p>
          <a:p>
            <a:pPr eaLnBrk="0" hangingPunct="0">
              <a:defRPr/>
            </a:pPr>
            <a:endParaRPr lang="en-US" sz="2400" dirty="0" smtClean="0">
              <a:effectLst>
                <a:outerShdw blurRad="38100" dist="38100" dir="2700000" algn="tl">
                  <a:srgbClr val="000000"/>
                </a:outerShdw>
              </a:effectLst>
              <a:latin typeface="Arial" charset="0"/>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a:t>
            </a:r>
            <a:r>
              <a:rPr lang="en-US" sz="2400" dirty="0" smtClean="0">
                <a:latin typeface="Arial" charset="0"/>
                <a:sym typeface="Wingdings" pitchFamily="2" charset="2"/>
              </a:rPr>
              <a:t> Are there </a:t>
            </a:r>
            <a:r>
              <a:rPr lang="en-US" sz="2400" dirty="0" smtClean="0">
                <a:effectLst>
                  <a:outerShdw blurRad="38100" dist="38100" dir="2700000" algn="tl">
                    <a:srgbClr val="000000">
                      <a:alpha val="43137"/>
                    </a:srgbClr>
                  </a:outerShdw>
                </a:effectLst>
                <a:latin typeface="Arial" charset="0"/>
                <a:sym typeface="Wingdings" pitchFamily="2" charset="2"/>
              </a:rPr>
              <a:t>semiological markers to track </a:t>
            </a:r>
            <a:r>
              <a:rPr lang="en-US" sz="2400" dirty="0" smtClean="0">
                <a:latin typeface="Arial" charset="0"/>
                <a:sym typeface="Wingdings" pitchFamily="2" charset="2"/>
              </a:rPr>
              <a:t>the perception of time in everyday life? </a:t>
            </a: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i="1" dirty="0" smtClean="0"/>
              <a:t>the Sequential Time </a:t>
            </a:r>
            <a:endParaRPr lang="fr-BE" sz="2400" dirty="0" smtClean="0"/>
          </a:p>
          <a:p>
            <a:pPr eaLnBrk="0" hangingPunct="0">
              <a:defRPr/>
            </a:pPr>
            <a:r>
              <a:rPr lang="en-US" sz="2400" dirty="0" smtClean="0">
                <a:effectLst>
                  <a:outerShdw blurRad="38100" dist="38100" dir="2700000" algn="tl">
                    <a:srgbClr val="000000"/>
                  </a:outerShdw>
                </a:effectLst>
                <a:latin typeface="Arial" charset="0"/>
                <a:sym typeface="Wingdings" pitchFamily="2" charset="2"/>
              </a:rPr>
              <a:t>	</a:t>
            </a:r>
            <a:r>
              <a:rPr lang="en-US" sz="2400" dirty="0" smtClean="0">
                <a:latin typeface="Arial" charset="0"/>
                <a:sym typeface="Wingdings" pitchFamily="2" charset="2"/>
              </a:rPr>
              <a:t> </a:t>
            </a:r>
            <a:r>
              <a:rPr lang="en-US" sz="2400" dirty="0" smtClean="0"/>
              <a:t>subtests-batteries  for children (</a:t>
            </a:r>
            <a:r>
              <a:rPr lang="en-US" sz="2400" dirty="0" err="1" smtClean="0"/>
              <a:t>KaTid</a:t>
            </a:r>
            <a:r>
              <a:rPr lang="en-US" sz="2400" dirty="0" smtClean="0"/>
              <a:t>, WISC, NEPSY…) </a:t>
            </a:r>
          </a:p>
          <a:p>
            <a:pPr eaLnBrk="0" hangingPunct="0">
              <a:defRPr/>
            </a:pPr>
            <a:r>
              <a:rPr lang="en-US" sz="2400" dirty="0" smtClean="0"/>
              <a:t>		but not in everyday life</a:t>
            </a:r>
            <a:endParaRPr lang="en-US" sz="2400" dirty="0" smtClean="0">
              <a:latin typeface="Arial" charset="0"/>
              <a:sym typeface="Wingdings" pitchFamily="2" charset="2"/>
            </a:endParaRPr>
          </a:p>
          <a:p>
            <a:pPr eaLnBrk="0" hangingPunct="0">
              <a:defRPr/>
            </a:pP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effectLst>
                  <a:outerShdw blurRad="38100" dist="38100" dir="2700000" algn="tl">
                    <a:srgbClr val="000000"/>
                  </a:outerShdw>
                </a:effectLst>
                <a:latin typeface="Arial" charset="0"/>
                <a:sym typeface="Wingdings" pitchFamily="2" charset="2"/>
              </a:rPr>
              <a:t>  -- </a:t>
            </a:r>
            <a:r>
              <a:rPr lang="en-US" sz="2400" i="1" dirty="0" smtClean="0"/>
              <a:t>the Duration of Time </a:t>
            </a:r>
            <a:endParaRPr lang="en-US" sz="2400" dirty="0" smtClean="0">
              <a:effectLst>
                <a:outerShdw blurRad="38100" dist="38100" dir="2700000" algn="tl">
                  <a:srgbClr val="000000"/>
                </a:outerShdw>
              </a:effectLst>
              <a:latin typeface="Arial" charset="0"/>
              <a:sym typeface="Wingdings" pitchFamily="2" charset="2"/>
            </a:endParaRPr>
          </a:p>
          <a:p>
            <a:pPr eaLnBrk="0" hangingPunct="0">
              <a:defRPr/>
            </a:pPr>
            <a:r>
              <a:rPr lang="en-US" sz="2400" dirty="0" smtClean="0">
                <a:latin typeface="Arial" charset="0"/>
                <a:sym typeface="Wingdings" pitchFamily="2" charset="2"/>
              </a:rPr>
              <a:t>	 ??? </a:t>
            </a:r>
            <a:r>
              <a:rPr lang="en-US" sz="2400" dirty="0" smtClean="0"/>
              <a:t> </a:t>
            </a:r>
          </a:p>
          <a:p>
            <a:pPr eaLnBrk="0" hangingPunct="0">
              <a:defRPr/>
            </a:pPr>
            <a:r>
              <a:rPr lang="en-US" sz="2400" dirty="0" smtClean="0">
                <a:latin typeface="Arial" charset="0"/>
                <a:sym typeface="Wingdings" pitchFamily="2" charset="2"/>
              </a:rPr>
              <a:t>	</a:t>
            </a:r>
          </a:p>
          <a:p>
            <a:pPr eaLnBrk="0" hangingPunct="0">
              <a:defRPr/>
            </a:pPr>
            <a:r>
              <a:rPr lang="en-US" sz="2400" dirty="0" err="1" smtClean="0">
                <a:latin typeface="Arial" charset="0"/>
                <a:sym typeface="Wingdings" pitchFamily="2" charset="2"/>
              </a:rPr>
              <a:t>Cl</a:t>
            </a:r>
            <a:r>
              <a:rPr lang="en-US" sz="2400" dirty="0" smtClean="0">
                <a:latin typeface="Arial" charset="0"/>
                <a:sym typeface="Wingdings" pitchFamily="2" charset="2"/>
              </a:rPr>
              <a:t>: </a:t>
            </a:r>
            <a:r>
              <a:rPr lang="en-US" sz="2400" b="1" dirty="0" smtClean="0">
                <a:latin typeface="Arial" charset="0"/>
                <a:sym typeface="Wingdings" pitchFamily="2" charset="2"/>
              </a:rPr>
              <a:t>No tools </a:t>
            </a:r>
          </a:p>
          <a:p>
            <a:pPr eaLnBrk="0" hangingPunct="0">
              <a:defRPr/>
            </a:pPr>
            <a:r>
              <a:rPr lang="en-US" sz="2400" b="1" dirty="0" smtClean="0">
                <a:latin typeface="Arial" charset="0"/>
                <a:sym typeface="Wingdings" pitchFamily="2" charset="2"/>
              </a:rPr>
              <a:t>	and no parental questionnaires</a:t>
            </a:r>
            <a:endParaRPr lang="en-US" sz="2400" dirty="0" smtClean="0">
              <a:latin typeface="Arial" charset="0"/>
              <a:sym typeface="Wingdings" pitchFamily="2" charset="2"/>
            </a:endParaRPr>
          </a:p>
          <a:p>
            <a:pPr eaLnBrk="0" hangingPunct="0">
              <a:defRPr/>
            </a:pPr>
            <a:endParaRPr lang="en-US" sz="2400" dirty="0">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30">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98730">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8730">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98730">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8730">
                                            <p:txEl>
                                              <p:pRg st="9" end="9"/>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798730">
                                            <p:txEl>
                                              <p:pRg st="10" end="1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798730">
                                            <p:txEl>
                                              <p:pRg st="11" end="11"/>
                                            </p:txEl>
                                          </p:spTgt>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nodeType="afterEffect">
                                  <p:stCondLst>
                                    <p:cond delay="0"/>
                                  </p:stCondLst>
                                  <p:childTnLst>
                                    <p:set>
                                      <p:cBhvr>
                                        <p:cTn id="28" dur="1" fill="hold">
                                          <p:stCondLst>
                                            <p:cond delay="0"/>
                                          </p:stCondLst>
                                        </p:cTn>
                                        <p:tgtEl>
                                          <p:spTgt spid="798730">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714356"/>
            <a:ext cx="8929718" cy="5632311"/>
          </a:xfrm>
          <a:prstGeom prst="rect">
            <a:avLst/>
          </a:prstGeom>
          <a:noFill/>
          <a:ln w="9525">
            <a:noFill/>
            <a:miter lim="800000"/>
            <a:headEnd/>
            <a:tailEnd/>
          </a:ln>
          <a:effectLst/>
        </p:spPr>
        <p:txBody>
          <a:bodyPr wrap="square">
            <a:spAutoFit/>
          </a:bodyPr>
          <a:lstStyle/>
          <a:p>
            <a:pPr eaLnBrk="0" hangingPunct="0">
              <a:defRPr/>
            </a:pPr>
            <a:r>
              <a:rPr lang="en-US" sz="2400" b="1" dirty="0" smtClean="0">
                <a:latin typeface="Arial" charset="0"/>
              </a:rPr>
              <a:t>In the dark about</a:t>
            </a:r>
          </a:p>
          <a:p>
            <a:pPr eaLnBrk="0" hangingPunct="0">
              <a:defRPr/>
            </a:pPr>
            <a:endParaRPr lang="en-US" sz="2400" b="1" dirty="0" smtClean="0">
              <a:latin typeface="Arial" charset="0"/>
            </a:endParaRPr>
          </a:p>
          <a:p>
            <a:pPr eaLnBrk="0" hangingPunct="0">
              <a:defRPr/>
            </a:pPr>
            <a:r>
              <a:rPr lang="en-US" sz="2400" b="1" dirty="0" smtClean="0">
                <a:latin typeface="Arial" charset="0"/>
                <a:sym typeface="Wingdings" pitchFamily="2" charset="2"/>
              </a:rPr>
              <a:t>   the Duration of Time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   the Developmental evolution of the child’s Capacity </a:t>
            </a: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   Semiological markers to track the perception of time in 							everyday life </a:t>
            </a:r>
          </a:p>
          <a:p>
            <a:pPr eaLnBrk="0" hangingPunct="0">
              <a:defRPr/>
            </a:pPr>
            <a:r>
              <a:rPr lang="en-US" sz="2400" b="1" dirty="0" smtClean="0">
                <a:latin typeface="Arial" charset="0"/>
                <a:sym typeface="Wingdings" pitchFamily="2" charset="2"/>
              </a:rPr>
              <a:t>   No Tools and no parental questionnaire </a:t>
            </a:r>
          </a:p>
          <a:p>
            <a:pPr eaLnBrk="0" hangingPunct="0">
              <a:defRPr/>
            </a:pPr>
            <a:endParaRPr lang="en-US" sz="2400" b="1" dirty="0" smtClean="0">
              <a:latin typeface="Arial" charset="0"/>
              <a:sym typeface="Wingdings" pitchFamily="2" charset="2"/>
            </a:endParaRPr>
          </a:p>
          <a:p>
            <a:pPr eaLnBrk="0" hangingPunct="0">
              <a:defRPr/>
            </a:pPr>
            <a:endParaRPr lang="en-US" sz="2400" b="1" dirty="0" smtClean="0">
              <a:latin typeface="Arial" charset="0"/>
              <a:sym typeface="Wingdings" pitchFamily="2" charset="2"/>
            </a:endParaRPr>
          </a:p>
          <a:p>
            <a:pPr eaLnBrk="0" hangingPunct="0">
              <a:defRPr/>
            </a:pPr>
            <a:r>
              <a:rPr lang="en-US" sz="2400" b="1" dirty="0" smtClean="0">
                <a:latin typeface="Arial" charset="0"/>
                <a:sym typeface="Wingdings" pitchFamily="2" charset="2"/>
              </a:rPr>
              <a:t>But a major impact for the child</a:t>
            </a:r>
          </a:p>
          <a:p>
            <a:pPr eaLnBrk="0" hangingPunct="0">
              <a:defRPr/>
            </a:pPr>
            <a:endParaRPr lang="en-US" sz="2400" dirty="0" smtClean="0">
              <a:latin typeface="Arial" charset="0"/>
              <a:sym typeface="Wingdings" pitchFamily="2" charset="2"/>
            </a:endParaRPr>
          </a:p>
          <a:p>
            <a:pPr eaLnBrk="0" hangingPunct="0">
              <a:defRPr/>
            </a:pPr>
            <a:r>
              <a:rPr lang="en-US" sz="2400" dirty="0" smtClean="0">
                <a:latin typeface="Arial" charset="0"/>
              </a:rPr>
              <a:t/>
            </a:r>
            <a:br>
              <a:rPr lang="en-US" sz="2400" dirty="0" smtClean="0">
                <a:latin typeface="Arial" charset="0"/>
              </a:rPr>
            </a:br>
            <a:endParaRPr lang="en-US" sz="2400" dirty="0">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3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3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73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730">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8730">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30">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428604"/>
            <a:ext cx="8929718" cy="6186309"/>
          </a:xfrm>
          <a:prstGeom prst="rect">
            <a:avLst/>
          </a:prstGeom>
          <a:noFill/>
          <a:ln w="9525">
            <a:noFill/>
            <a:miter lim="800000"/>
            <a:headEnd/>
            <a:tailEnd/>
          </a:ln>
          <a:effectLst/>
        </p:spPr>
        <p:txBody>
          <a:bodyPr wrap="square">
            <a:spAutoFit/>
          </a:bodyPr>
          <a:lstStyle/>
          <a:p>
            <a:pPr eaLnBrk="0" hangingPunct="0">
              <a:defRPr/>
            </a:pPr>
            <a:r>
              <a:rPr lang="en-US" sz="2000" b="1" dirty="0" smtClean="0">
                <a:latin typeface="Arial" charset="0"/>
              </a:rPr>
              <a:t>The research  </a:t>
            </a:r>
          </a:p>
          <a:p>
            <a:pPr eaLnBrk="0" hangingPunct="0">
              <a:defRPr/>
            </a:pPr>
            <a:r>
              <a:rPr lang="en-US" sz="800" b="1" dirty="0" smtClean="0">
                <a:latin typeface="Arial" charset="0"/>
              </a:rPr>
              <a:t> </a:t>
            </a:r>
          </a:p>
          <a:p>
            <a:pPr eaLnBrk="0" hangingPunct="0">
              <a:defRPr/>
            </a:pPr>
            <a:r>
              <a:rPr lang="en-US" sz="2000" b="1" dirty="0" smtClean="0">
                <a:latin typeface="Arial" charset="0"/>
              </a:rPr>
              <a:t>Aim  </a:t>
            </a:r>
          </a:p>
          <a:p>
            <a:pPr eaLnBrk="0" hangingPunct="0">
              <a:defRPr/>
            </a:pPr>
            <a:r>
              <a:rPr lang="en-US" sz="2000" b="1" dirty="0" smtClean="0">
                <a:latin typeface="Arial" charset="0"/>
                <a:sym typeface="Wingdings" pitchFamily="2" charset="2"/>
              </a:rPr>
              <a:t>   a </a:t>
            </a:r>
            <a:r>
              <a:rPr lang="en-US" sz="2000" b="1" i="1" dirty="0" smtClean="0">
                <a:latin typeface="Arial" charset="0"/>
                <a:sym typeface="Wingdings" pitchFamily="2" charset="2"/>
              </a:rPr>
              <a:t>developmental</a:t>
            </a:r>
            <a:r>
              <a:rPr lang="en-US" sz="2000" b="1" dirty="0" smtClean="0">
                <a:latin typeface="Arial" charset="0"/>
                <a:sym typeface="Wingdings" pitchFamily="2" charset="2"/>
              </a:rPr>
              <a:t> and </a:t>
            </a:r>
            <a:r>
              <a:rPr lang="en-US" sz="2000" b="1" i="1" dirty="0" smtClean="0">
                <a:latin typeface="Arial" charset="0"/>
                <a:sym typeface="Wingdings" pitchFamily="2" charset="2"/>
              </a:rPr>
              <a:t>dimensional</a:t>
            </a:r>
            <a:r>
              <a:rPr lang="en-US" sz="2000" b="1" dirty="0" smtClean="0">
                <a:latin typeface="Arial" charset="0"/>
                <a:sym typeface="Wingdings" pitchFamily="2" charset="2"/>
              </a:rPr>
              <a:t> semiology of the 		perception of time </a:t>
            </a:r>
          </a:p>
          <a:p>
            <a:pPr eaLnBrk="0" hangingPunct="0">
              <a:defRPr/>
            </a:pPr>
            <a:endParaRPr lang="en-US" sz="2000" b="1" dirty="0" smtClean="0">
              <a:latin typeface="Arial" pitchFamily="34" charset="0"/>
              <a:cs typeface="Arial" pitchFamily="34" charset="0"/>
              <a:sym typeface="Wingdings" pitchFamily="2" charset="2"/>
            </a:endParaRPr>
          </a:p>
          <a:p>
            <a:pPr eaLnBrk="0" hangingPunct="0">
              <a:defRPr/>
            </a:pPr>
            <a:r>
              <a:rPr lang="en-US" sz="2000" b="1" dirty="0" smtClean="0">
                <a:latin typeface="Arial" pitchFamily="34" charset="0"/>
                <a:cs typeface="Arial" pitchFamily="34" charset="0"/>
              </a:rPr>
              <a:t>Hypothesis </a:t>
            </a:r>
            <a:endParaRPr lang="fr-BE" sz="2000" b="1" dirty="0" smtClean="0">
              <a:latin typeface="Arial" pitchFamily="34" charset="0"/>
              <a:cs typeface="Arial" pitchFamily="34" charset="0"/>
            </a:endParaRPr>
          </a:p>
          <a:p>
            <a:pPr eaLnBrk="0" hangingPunct="0">
              <a:defRPr/>
            </a:pPr>
            <a:r>
              <a:rPr lang="en-US" sz="2000" b="1" dirty="0" smtClean="0">
                <a:latin typeface="Arial" pitchFamily="34" charset="0"/>
                <a:cs typeface="Arial" pitchFamily="34" charset="0"/>
                <a:sym typeface="Wingdings" pitchFamily="2" charset="2"/>
              </a:rPr>
              <a:t>   </a:t>
            </a:r>
            <a:r>
              <a:rPr lang="en-US" sz="2000" b="1" dirty="0" smtClean="0">
                <a:latin typeface="Arial" pitchFamily="34" charset="0"/>
                <a:cs typeface="Arial" pitchFamily="34" charset="0"/>
              </a:rPr>
              <a:t>It is possible to track perception of duration using semiological 	markers in everyday life </a:t>
            </a:r>
          </a:p>
          <a:p>
            <a:pPr eaLnBrk="0" hangingPunct="0">
              <a:defRPr/>
            </a:pPr>
            <a:r>
              <a:rPr lang="en-US" sz="2000" b="1" dirty="0" smtClean="0">
                <a:latin typeface="Arial" pitchFamily="34" charset="0"/>
                <a:cs typeface="Arial" pitchFamily="34" charset="0"/>
                <a:sym typeface="Wingdings" pitchFamily="2" charset="2"/>
              </a:rPr>
              <a:t>   Children with developmental disorders can be expected to develop 	difficulties in time perception </a:t>
            </a:r>
          </a:p>
          <a:p>
            <a:pPr eaLnBrk="0" hangingPunct="0">
              <a:defRPr/>
            </a:pPr>
            <a:endParaRPr lang="en-US" sz="2000" b="1" dirty="0" smtClean="0">
              <a:latin typeface="Arial" pitchFamily="34" charset="0"/>
              <a:cs typeface="Arial" pitchFamily="34" charset="0"/>
              <a:sym typeface="Wingdings" pitchFamily="2" charset="2"/>
            </a:endParaRPr>
          </a:p>
          <a:p>
            <a:pPr eaLnBrk="0" hangingPunct="0">
              <a:defRPr/>
            </a:pPr>
            <a:r>
              <a:rPr lang="en-US" sz="2000" b="1" dirty="0" smtClean="0">
                <a:latin typeface="Arial" pitchFamily="34" charset="0"/>
                <a:cs typeface="Arial" pitchFamily="34" charset="0"/>
                <a:sym typeface="Wingdings" pitchFamily="2" charset="2"/>
              </a:rPr>
              <a:t>Methodology </a:t>
            </a:r>
          </a:p>
          <a:p>
            <a:pPr eaLnBrk="0" hangingPunct="0">
              <a:defRPr/>
            </a:pPr>
            <a:r>
              <a:rPr lang="en-US" sz="800" b="1" dirty="0" smtClean="0">
                <a:latin typeface="Arial" pitchFamily="34" charset="0"/>
                <a:cs typeface="Arial" pitchFamily="34" charset="0"/>
                <a:sym typeface="Wingdings" pitchFamily="2" charset="2"/>
              </a:rPr>
              <a:t> </a:t>
            </a:r>
          </a:p>
          <a:p>
            <a:pPr eaLnBrk="0" hangingPunct="0">
              <a:defRPr/>
            </a:pPr>
            <a:r>
              <a:rPr lang="en-US" sz="2000" b="1" dirty="0" smtClean="0">
                <a:latin typeface="Arial" pitchFamily="34" charset="0"/>
                <a:cs typeface="Arial" pitchFamily="34" charset="0"/>
                <a:sym typeface="Wingdings" pitchFamily="2" charset="2"/>
              </a:rPr>
              <a:t>A parental questionnaire </a:t>
            </a:r>
          </a:p>
          <a:p>
            <a:pPr eaLnBrk="0" hangingPunct="0">
              <a:defRPr/>
            </a:pPr>
            <a:r>
              <a:rPr lang="en-US" sz="2000" b="1" dirty="0" smtClean="0">
                <a:latin typeface="Arial" pitchFamily="34" charset="0"/>
                <a:cs typeface="Arial" pitchFamily="34" charset="0"/>
                <a:sym typeface="Wingdings" pitchFamily="2" charset="2"/>
              </a:rPr>
              <a:t>   25 items, targeting at Duration and Sequential time </a:t>
            </a:r>
          </a:p>
          <a:p>
            <a:pPr eaLnBrk="0" hangingPunct="0">
              <a:defRPr/>
            </a:pPr>
            <a:r>
              <a:rPr lang="en-US" sz="2000" b="1" dirty="0" smtClean="0">
                <a:latin typeface="Arial" pitchFamily="34" charset="0"/>
                <a:cs typeface="Arial" pitchFamily="34" charset="0"/>
                <a:sym typeface="Wingdings" pitchFamily="2" charset="2"/>
              </a:rPr>
              <a:t>   5-degree Likert scales  </a:t>
            </a:r>
          </a:p>
          <a:p>
            <a:pPr eaLnBrk="0" hangingPunct="0">
              <a:defRPr/>
            </a:pPr>
            <a:endParaRPr lang="en-US" sz="2000" b="1" dirty="0" smtClean="0">
              <a:latin typeface="Arial" pitchFamily="34" charset="0"/>
              <a:cs typeface="Arial" pitchFamily="34" charset="0"/>
              <a:sym typeface="Wingdings" pitchFamily="2" charset="2"/>
            </a:endParaRPr>
          </a:p>
          <a:p>
            <a:pPr eaLnBrk="0" hangingPunct="0">
              <a:defRPr/>
            </a:pPr>
            <a:r>
              <a:rPr lang="en-US" sz="2000" b="1" dirty="0" smtClean="0">
                <a:latin typeface="Arial" pitchFamily="34" charset="0"/>
                <a:cs typeface="Arial" pitchFamily="34" charset="0"/>
                <a:sym typeface="Wingdings" pitchFamily="2" charset="2"/>
              </a:rPr>
              <a:t>Recruitment </a:t>
            </a:r>
          </a:p>
          <a:p>
            <a:pPr eaLnBrk="0" hangingPunct="0">
              <a:defRPr/>
            </a:pPr>
            <a:r>
              <a:rPr lang="en-US" sz="2000" b="1" dirty="0" smtClean="0">
                <a:latin typeface="Arial" charset="0"/>
                <a:sym typeface="Wingdings" pitchFamily="2" charset="2"/>
              </a:rPr>
              <a:t>   a general population of 827 children from 2:6 to 13:0 years </a:t>
            </a:r>
          </a:p>
          <a:p>
            <a:pPr eaLnBrk="0" hangingPunct="0">
              <a:defRPr/>
            </a:pPr>
            <a:r>
              <a:rPr lang="en-US" sz="2000" b="1" dirty="0" smtClean="0">
                <a:latin typeface="Arial" charset="0"/>
                <a:sym typeface="Wingdings" pitchFamily="2" charset="2"/>
              </a:rPr>
              <a:t>   297 in a mixed-psychopathological population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873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9873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9873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98730">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8730">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98730">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98730">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98730">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30">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98730">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98730">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98730">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98730">
                                            <p:txEl>
                                              <p:pRg st="16" end="1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98730">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30" name="Text Box 10"/>
          <p:cNvSpPr txBox="1">
            <a:spLocks noChangeArrowheads="1"/>
          </p:cNvSpPr>
          <p:nvPr/>
        </p:nvSpPr>
        <p:spPr bwMode="auto">
          <a:xfrm>
            <a:off x="214282" y="285729"/>
            <a:ext cx="8929718" cy="5632311"/>
          </a:xfrm>
          <a:prstGeom prst="rect">
            <a:avLst/>
          </a:prstGeom>
          <a:noFill/>
          <a:ln w="9525">
            <a:noFill/>
            <a:miter lim="800000"/>
            <a:headEnd/>
            <a:tailEnd/>
          </a:ln>
          <a:effectLst/>
        </p:spPr>
        <p:txBody>
          <a:bodyPr wrap="square">
            <a:spAutoFit/>
          </a:bodyPr>
          <a:lstStyle/>
          <a:p>
            <a:pPr eaLnBrk="0" hangingPunct="0">
              <a:defRPr/>
            </a:pPr>
            <a:r>
              <a:rPr lang="en-US" sz="2000" b="1" dirty="0" smtClean="0">
                <a:latin typeface="Arial" pitchFamily="34" charset="0"/>
                <a:cs typeface="Arial" pitchFamily="34" charset="0"/>
              </a:rPr>
              <a:t>Statistical Method </a:t>
            </a:r>
          </a:p>
          <a:p>
            <a:pPr eaLnBrk="0" hangingPunct="0">
              <a:defRPr/>
            </a:pPr>
            <a:endParaRPr lang="en-US" sz="2000" b="1" dirty="0" smtClean="0">
              <a:latin typeface="Arial" pitchFamily="34" charset="0"/>
              <a:cs typeface="Arial" pitchFamily="34" charset="0"/>
            </a:endParaRPr>
          </a:p>
          <a:p>
            <a:pPr eaLnBrk="0" hangingPunct="0">
              <a:defRPr/>
            </a:pPr>
            <a:r>
              <a:rPr lang="en-US" sz="2000" b="1" dirty="0" smtClean="0">
                <a:latin typeface="Arial" pitchFamily="34" charset="0"/>
                <a:cs typeface="Arial" pitchFamily="34" charset="0"/>
              </a:rPr>
              <a:t>  NB Usually: studies compare different sub-groups </a:t>
            </a:r>
          </a:p>
          <a:p>
            <a:pPr eaLnBrk="0" hangingPunct="0">
              <a:defRPr/>
            </a:pPr>
            <a:r>
              <a:rPr lang="en-US" sz="2000" b="1" dirty="0" smtClean="0">
                <a:latin typeface="Arial" pitchFamily="34" charset="0"/>
                <a:cs typeface="Arial" pitchFamily="34" charset="0"/>
              </a:rPr>
              <a:t>			</a:t>
            </a:r>
            <a:r>
              <a:rPr lang="en-US" sz="2000" dirty="0" smtClean="0">
                <a:latin typeface="Arial" pitchFamily="34" charset="0"/>
                <a:cs typeface="Arial" pitchFamily="34" charset="0"/>
              </a:rPr>
              <a:t>(Ex.  2:6-4:9 / 5:3-7:6 / 8:0-10:3 / 10:9-13:0 years) </a:t>
            </a:r>
            <a:endParaRPr lang="en-US" sz="2000" b="1" dirty="0" smtClean="0">
              <a:latin typeface="Arial" pitchFamily="34" charset="0"/>
              <a:cs typeface="Arial" pitchFamily="34" charset="0"/>
            </a:endParaRPr>
          </a:p>
          <a:p>
            <a:pPr eaLnBrk="0" hangingPunct="0">
              <a:defRPr/>
            </a:pPr>
            <a:endParaRPr lang="en-US" sz="2000" b="1" dirty="0" smtClean="0">
              <a:latin typeface="Arial" pitchFamily="34" charset="0"/>
              <a:cs typeface="Arial" pitchFamily="34" charset="0"/>
            </a:endParaRPr>
          </a:p>
          <a:p>
            <a:pPr eaLnBrk="0" hangingPunct="0">
              <a:defRPr/>
            </a:pPr>
            <a:r>
              <a:rPr lang="en-US" sz="2000" b="1" dirty="0" smtClean="0">
                <a:latin typeface="Arial" pitchFamily="34" charset="0"/>
                <a:cs typeface="Arial" pitchFamily="34" charset="0"/>
              </a:rPr>
              <a:t>  NB A developmental </a:t>
            </a:r>
            <a:r>
              <a:rPr lang="en-US" sz="2000" b="1" dirty="0" smtClean="0">
                <a:latin typeface="Arial" charset="0"/>
              </a:rPr>
              <a:t>research: </a:t>
            </a:r>
          </a:p>
          <a:p>
            <a:pPr eaLnBrk="0" hangingPunct="0">
              <a:defRPr/>
            </a:pPr>
            <a:r>
              <a:rPr lang="en-US" sz="2000" b="1" dirty="0" smtClean="0">
                <a:latin typeface="Arial" charset="0"/>
                <a:sym typeface="Wingdings" pitchFamily="2" charset="2"/>
              </a:rPr>
              <a:t>	 the median </a:t>
            </a:r>
          </a:p>
          <a:p>
            <a:pPr eaLnBrk="0" hangingPunct="0">
              <a:defRPr/>
            </a:pPr>
            <a:r>
              <a:rPr lang="en-US" sz="2000" b="1" dirty="0" smtClean="0">
                <a:latin typeface="Arial" charset="0"/>
                <a:cs typeface="Arial" pitchFamily="34" charset="0"/>
                <a:sym typeface="Wingdings" pitchFamily="2" charset="2"/>
              </a:rPr>
              <a:t>	 developmental trajectories as variable from child to child  </a:t>
            </a:r>
            <a:endParaRPr lang="en-US" sz="2000" b="1" dirty="0" smtClean="0">
              <a:latin typeface="Arial" pitchFamily="34" charset="0"/>
              <a:cs typeface="Arial" pitchFamily="34" charset="0"/>
            </a:endParaRPr>
          </a:p>
          <a:p>
            <a:pPr eaLnBrk="0" hangingPunct="0">
              <a:defRPr/>
            </a:pPr>
            <a:endParaRPr lang="en-US" sz="2000" b="1" dirty="0" smtClean="0">
              <a:latin typeface="Arial" pitchFamily="34" charset="0"/>
              <a:cs typeface="Arial" pitchFamily="34" charset="0"/>
            </a:endParaRPr>
          </a:p>
          <a:p>
            <a:pPr eaLnBrk="0" hangingPunct="0">
              <a:defRPr/>
            </a:pPr>
            <a:r>
              <a:rPr lang="en-US" sz="2000" b="1" dirty="0" smtClean="0">
                <a:latin typeface="Arial" pitchFamily="34" charset="0"/>
                <a:cs typeface="Arial" pitchFamily="34" charset="0"/>
              </a:rPr>
              <a:t>Here: </a:t>
            </a:r>
          </a:p>
          <a:p>
            <a:pPr eaLnBrk="0" hangingPunct="0">
              <a:defRPr/>
            </a:pPr>
            <a:r>
              <a:rPr lang="en-US" sz="2000" b="1" dirty="0" smtClean="0">
                <a:latin typeface="Arial" pitchFamily="34" charset="0"/>
                <a:cs typeface="Arial" pitchFamily="34" charset="0"/>
              </a:rPr>
              <a:t>The aim: to capture, for each marker, in each population, their developmental differences in expression from 2:6 to 13:0 years </a:t>
            </a:r>
          </a:p>
          <a:p>
            <a:pPr eaLnBrk="0" hangingPunct="0">
              <a:defRPr/>
            </a:pPr>
            <a:endParaRPr lang="en-US" sz="2000" b="1" dirty="0" smtClean="0">
              <a:latin typeface="Arial" pitchFamily="34" charset="0"/>
              <a:cs typeface="Arial" pitchFamily="34" charset="0"/>
            </a:endParaRPr>
          </a:p>
          <a:p>
            <a:pPr eaLnBrk="0" hangingPunct="0">
              <a:buFont typeface="Wingdings" pitchFamily="2" charset="2"/>
              <a:buChar char="à"/>
              <a:defRPr/>
            </a:pPr>
            <a:r>
              <a:rPr lang="en-US" sz="2000" b="1" dirty="0" smtClean="0">
                <a:latin typeface="Arial" pitchFamily="34" charset="0"/>
                <a:cs typeface="Arial" pitchFamily="34" charset="0"/>
                <a:sym typeface="Wingdings" pitchFamily="2" charset="2"/>
              </a:rPr>
              <a:t> a multinomial logistic regression (in the continuous of ages) </a:t>
            </a:r>
          </a:p>
          <a:p>
            <a:pPr eaLnBrk="0" hangingPunct="0">
              <a:buFont typeface="Wingdings" pitchFamily="2" charset="2"/>
              <a:buChar char="à"/>
              <a:defRPr/>
            </a:pPr>
            <a:r>
              <a:rPr lang="en-US" sz="2000" b="1" dirty="0" smtClean="0">
                <a:latin typeface="Arial" pitchFamily="34" charset="0"/>
                <a:cs typeface="Arial" pitchFamily="34" charset="0"/>
                <a:sym typeface="Wingdings" pitchFamily="2" charset="2"/>
              </a:rPr>
              <a:t> percentile curves: P5,P50,P95 </a:t>
            </a:r>
          </a:p>
          <a:p>
            <a:pPr eaLnBrk="0" hangingPunct="0">
              <a:buFont typeface="Wingdings" pitchFamily="2" charset="2"/>
              <a:buChar char="à"/>
              <a:defRPr/>
            </a:pPr>
            <a:endParaRPr lang="en-US" sz="2000" b="1" dirty="0" smtClean="0">
              <a:latin typeface="Arial" pitchFamily="34" charset="0"/>
              <a:cs typeface="Arial" pitchFamily="34" charset="0"/>
              <a:sym typeface="Wingdings" pitchFamily="2" charset="2"/>
            </a:endParaRPr>
          </a:p>
          <a:p>
            <a:pPr eaLnBrk="0" hangingPunct="0">
              <a:defRPr/>
            </a:pPr>
            <a:r>
              <a:rPr lang="en-US" sz="2000" b="1" dirty="0" smtClean="0">
                <a:latin typeface="Arial" pitchFamily="34" charset="0"/>
                <a:cs typeface="Arial" pitchFamily="34" charset="0"/>
                <a:sym typeface="Wingdings" pitchFamily="2" charset="2"/>
              </a:rPr>
              <a:t>	 A</a:t>
            </a:r>
            <a:r>
              <a:rPr lang="en-US" sz="2000" b="1" dirty="0" smtClean="0">
                <a:latin typeface="Arial" pitchFamily="34" charset="0"/>
                <a:cs typeface="Arial" pitchFamily="34" charset="0"/>
              </a:rPr>
              <a:t> qualitative study with a quantitative method </a:t>
            </a:r>
          </a:p>
          <a:p>
            <a:pPr eaLnBrk="0" hangingPunct="0">
              <a:defRPr/>
            </a:pPr>
            <a:r>
              <a:rPr lang="en-US" sz="2000" b="1" dirty="0" smtClean="0">
                <a:latin typeface="Arial" pitchFamily="34" charset="0"/>
                <a:cs typeface="Arial" pitchFamily="34" charset="0"/>
                <a:sym typeface="Wingdings" pitchFamily="2" charset="2"/>
              </a:rPr>
              <a:t>	 A</a:t>
            </a:r>
            <a:r>
              <a:rPr lang="en-US" sz="2000" b="1" dirty="0" smtClean="0">
                <a:latin typeface="Arial" charset="0"/>
                <a:sym typeface="Wingdings" pitchFamily="2" charset="2"/>
              </a:rPr>
              <a:t> </a:t>
            </a:r>
            <a:r>
              <a:rPr lang="en-US" sz="2000" b="1" i="1" dirty="0" smtClean="0">
                <a:latin typeface="Arial" charset="0"/>
                <a:sym typeface="Wingdings" pitchFamily="2" charset="2"/>
              </a:rPr>
              <a:t>developmental</a:t>
            </a:r>
            <a:r>
              <a:rPr lang="en-US" sz="2000" b="1" dirty="0" smtClean="0">
                <a:latin typeface="Arial" charset="0"/>
                <a:sym typeface="Wingdings" pitchFamily="2" charset="2"/>
              </a:rPr>
              <a:t> and </a:t>
            </a:r>
            <a:r>
              <a:rPr lang="en-US" sz="2000" b="1" i="1" dirty="0" smtClean="0">
                <a:latin typeface="Arial" charset="0"/>
                <a:sym typeface="Wingdings" pitchFamily="2" charset="2"/>
              </a:rPr>
              <a:t>dimensional</a:t>
            </a:r>
            <a:r>
              <a:rPr lang="en-US" sz="2000" b="1" dirty="0" smtClean="0">
                <a:latin typeface="Arial" charset="0"/>
                <a:sym typeface="Wingdings" pitchFamily="2" charset="2"/>
              </a:rPr>
              <a:t> semiology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7987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30">
                                            <p:txEl>
                                              <p:pRg st="2" end="2"/>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798730">
                                            <p:txEl>
                                              <p:pRg st="3" end="3"/>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798730">
                                            <p:txEl>
                                              <p:pRg st="5" end="5"/>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nodeType="afterEffect">
                                  <p:stCondLst>
                                    <p:cond delay="0"/>
                                  </p:stCondLst>
                                  <p:childTnLst>
                                    <p:set>
                                      <p:cBhvr>
                                        <p:cTn id="20" dur="1" fill="hold">
                                          <p:stCondLst>
                                            <p:cond delay="0"/>
                                          </p:stCondLst>
                                        </p:cTn>
                                        <p:tgtEl>
                                          <p:spTgt spid="798730">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798730">
                                            <p:txEl>
                                              <p:pRg st="7" end="7"/>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98730">
                                            <p:txEl>
                                              <p:pRg st="9" end="9"/>
                                            </p:txEl>
                                          </p:spTgt>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nodeType="afterEffect">
                                  <p:stCondLst>
                                    <p:cond delay="0"/>
                                  </p:stCondLst>
                                  <p:childTnLst>
                                    <p:set>
                                      <p:cBhvr>
                                        <p:cTn id="30" dur="1" fill="hold">
                                          <p:stCondLst>
                                            <p:cond delay="0"/>
                                          </p:stCondLst>
                                        </p:cTn>
                                        <p:tgtEl>
                                          <p:spTgt spid="798730">
                                            <p:txEl>
                                              <p:pRg st="10" end="10"/>
                                            </p:txEl>
                                          </p:spTgt>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nodeType="afterEffect">
                                  <p:stCondLst>
                                    <p:cond delay="0"/>
                                  </p:stCondLst>
                                  <p:childTnLst>
                                    <p:set>
                                      <p:cBhvr>
                                        <p:cTn id="33" dur="1" fill="hold">
                                          <p:stCondLst>
                                            <p:cond delay="0"/>
                                          </p:stCondLst>
                                        </p:cTn>
                                        <p:tgtEl>
                                          <p:spTgt spid="798730">
                                            <p:txEl>
                                              <p:pRg st="12" end="12"/>
                                            </p:txEl>
                                          </p:spTgt>
                                        </p:tgtEl>
                                        <p:attrNameLst>
                                          <p:attrName>style.visibility</p:attrName>
                                        </p:attrNameLst>
                                      </p:cBhvr>
                                      <p:to>
                                        <p:strVal val="visible"/>
                                      </p:to>
                                    </p:set>
                                  </p:childTnLst>
                                </p:cTn>
                              </p:par>
                            </p:childTnLst>
                          </p:cTn>
                        </p:par>
                        <p:par>
                          <p:cTn id="34" fill="hold">
                            <p:stCondLst>
                              <p:cond delay="0"/>
                            </p:stCondLst>
                            <p:childTnLst>
                              <p:par>
                                <p:cTn id="35" presetID="1" presetClass="entr" presetSubtype="0" fill="hold" nodeType="afterEffect">
                                  <p:stCondLst>
                                    <p:cond delay="0"/>
                                  </p:stCondLst>
                                  <p:childTnLst>
                                    <p:set>
                                      <p:cBhvr>
                                        <p:cTn id="36" dur="1" fill="hold">
                                          <p:stCondLst>
                                            <p:cond delay="0"/>
                                          </p:stCondLst>
                                        </p:cTn>
                                        <p:tgtEl>
                                          <p:spTgt spid="798730">
                                            <p:txEl>
                                              <p:pRg st="13" end="13"/>
                                            </p:txEl>
                                          </p:spTgt>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nodeType="afterEffect">
                                  <p:stCondLst>
                                    <p:cond delay="0"/>
                                  </p:stCondLst>
                                  <p:childTnLst>
                                    <p:set>
                                      <p:cBhvr>
                                        <p:cTn id="39" dur="1" fill="hold">
                                          <p:stCondLst>
                                            <p:cond delay="0"/>
                                          </p:stCondLst>
                                        </p:cTn>
                                        <p:tgtEl>
                                          <p:spTgt spid="798730">
                                            <p:txEl>
                                              <p:pRg st="15" end="15"/>
                                            </p:txEl>
                                          </p:spTgt>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nodeType="afterEffect">
                                  <p:stCondLst>
                                    <p:cond delay="0"/>
                                  </p:stCondLst>
                                  <p:childTnLst>
                                    <p:set>
                                      <p:cBhvr>
                                        <p:cTn id="42" dur="1" fill="hold">
                                          <p:stCondLst>
                                            <p:cond delay="0"/>
                                          </p:stCondLst>
                                        </p:cTn>
                                        <p:tgtEl>
                                          <p:spTgt spid="798730">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1492</TotalTime>
  <Words>587</Words>
  <Application>Microsoft Office PowerPoint</Application>
  <PresentationFormat>Affichage à l'écran (4:3)</PresentationFormat>
  <Paragraphs>209</Paragraphs>
  <Slides>17</Slides>
  <Notes>13</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  </vt:lpstr>
      <vt:lpstr>Diapositive 2</vt:lpstr>
      <vt:lpstr>Diapositive 3</vt:lpstr>
      <vt:lpstr>Diapositive 4</vt:lpstr>
      <vt:lpstr>Diapositive 5</vt:lpstr>
      <vt:lpstr>Diapositive 6</vt:lpstr>
      <vt:lpstr>Diapositive 7</vt:lpstr>
      <vt:lpstr>Diapositive 8</vt:lpstr>
      <vt:lpstr>Diapositive 9</vt:lpstr>
      <vt:lpstr>Q 20: Does your child “feel” how long a certain amount of time will last? For example, a period  corresponding to 10 minutes, 1 hour, or 2 hours? Is this the case when, say, you tell  him or her to wait for 10 minutes before leaving for the pool?    never  □ rarely  □ sometimes  □  often  □ always  </vt:lpstr>
      <vt:lpstr> Q18: Does your child spontaneously and without needing to look at a watch “feel” that it will soon  be time to stop an activity currently underway? (For example, does he or she  spontaneously feel the approaching end of the swimming lesson? Does he or she  interrupt a game in time to watch a favorite television program?)   never  □ rarely  □ sometimes  □  often  □ always  </vt:lpstr>
      <vt:lpstr> Q22:   In performing activities that involve a series of precisely ordered steps, does your child tend to forget or mix up the steps? For example, when getting dressed, or bathing a doll (which he or she may have forgotten to undress first), or assembling a model?              □ never (he or she always does all the steps in the right order without forgetting any)  □ rarely  □ sometimes                  □ often  □ always (he or she does them in a disordered fashion and forgets some)</vt:lpstr>
      <vt:lpstr>  Q4: Is your child lost when the program for his or her day is changed?   □ never  □ rarely  □  sometimes  □  often  □ always </vt:lpstr>
      <vt:lpstr>Diapositive 14</vt:lpstr>
      <vt:lpstr>Diapositive 15</vt:lpstr>
      <vt:lpstr>Diapositive 16</vt:lpstr>
      <vt:lpstr>  </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c:creator>
  <cp:lastModifiedBy>-</cp:lastModifiedBy>
  <cp:revision>138</cp:revision>
  <dcterms:created xsi:type="dcterms:W3CDTF">2012-12-15T09:07:43Z</dcterms:created>
  <dcterms:modified xsi:type="dcterms:W3CDTF">2014-05-07T18:56:03Z</dcterms:modified>
</cp:coreProperties>
</file>