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29" r:id="rId3"/>
    <p:sldId id="271" r:id="rId4"/>
    <p:sldId id="306" r:id="rId5"/>
    <p:sldId id="282" r:id="rId6"/>
    <p:sldId id="264" r:id="rId7"/>
    <p:sldId id="266" r:id="rId8"/>
    <p:sldId id="320" r:id="rId9"/>
    <p:sldId id="275" r:id="rId10"/>
    <p:sldId id="300" r:id="rId11"/>
    <p:sldId id="328" r:id="rId12"/>
    <p:sldId id="284" r:id="rId13"/>
    <p:sldId id="290" r:id="rId14"/>
    <p:sldId id="294" r:id="rId15"/>
    <p:sldId id="278" r:id="rId16"/>
    <p:sldId id="280" r:id="rId17"/>
    <p:sldId id="330" r:id="rId18"/>
    <p:sldId id="322" r:id="rId19"/>
    <p:sldId id="401" r:id="rId20"/>
    <p:sldId id="361" r:id="rId21"/>
    <p:sldId id="362" r:id="rId22"/>
    <p:sldId id="363" r:id="rId23"/>
    <p:sldId id="364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365" r:id="rId33"/>
    <p:sldId id="366" r:id="rId34"/>
    <p:sldId id="412" r:id="rId35"/>
    <p:sldId id="413" r:id="rId36"/>
    <p:sldId id="379" r:id="rId37"/>
    <p:sldId id="387" r:id="rId38"/>
    <p:sldId id="411" r:id="rId39"/>
    <p:sldId id="414" r:id="rId40"/>
    <p:sldId id="390" r:id="rId41"/>
    <p:sldId id="391" r:id="rId4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E0"/>
    <a:srgbClr val="E7511E"/>
    <a:srgbClr val="41A62A"/>
    <a:srgbClr val="FCE90D"/>
    <a:srgbClr val="E20079"/>
    <a:srgbClr val="326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8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cat>
            <c:strRef>
              <c:f>Feuil1!$A$2:$A$6</c:f>
              <c:strCache>
                <c:ptCount val="5"/>
                <c:pt idx="0">
                  <c:v>Europe: 499</c:v>
                </c:pt>
                <c:pt idx="1">
                  <c:v>Africa: 276</c:v>
                </c:pt>
                <c:pt idx="2">
                  <c:v>America: 89</c:v>
                </c:pt>
                <c:pt idx="3">
                  <c:v>Asia: 79</c:v>
                </c:pt>
                <c:pt idx="4">
                  <c:v>Oceania: 3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499.0</c:v>
                </c:pt>
                <c:pt idx="1">
                  <c:v>276.0</c:v>
                </c:pt>
                <c:pt idx="2">
                  <c:v>89.0</c:v>
                </c:pt>
                <c:pt idx="3">
                  <c:v>79.0</c:v>
                </c:pt>
                <c:pt idx="4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63123228346457"/>
          <c:y val="0.190052239524031"/>
          <c:w val="0.236876771653543"/>
          <c:h val="0.355129536379236"/>
        </c:manualLayout>
      </c:layout>
      <c:overlay val="0"/>
      <c:txPr>
        <a:bodyPr/>
        <a:lstStyle/>
        <a:p>
          <a:pPr>
            <a:defRPr lang="fr-FR">
              <a:solidFill>
                <a:srgbClr val="326187"/>
              </a:solidFill>
              <a:latin typeface="Arial"/>
              <a:cs typeface="Arial"/>
            </a:defRPr>
          </a:pPr>
          <a:endParaRPr lang="fr-F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A97E4-4533-4BF4-B4DE-D0B3E56B14F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4A0C0A8-F5ED-47DE-AEE3-6138E84857A7}">
      <dgm:prSet phldrT="[Texte]"/>
      <dgm:spPr/>
      <dgm:t>
        <a:bodyPr/>
        <a:lstStyle/>
        <a:p>
          <a:r>
            <a:rPr lang="en-US" noProof="0" smtClean="0"/>
            <a:t>Extraction</a:t>
          </a:r>
          <a:endParaRPr lang="en-US" noProof="0"/>
        </a:p>
      </dgm:t>
    </dgm:pt>
    <dgm:pt modelId="{37743091-280D-475F-A5C9-1E60F0CC0160}" type="parTrans" cxnId="{77094916-5D38-4D1C-B687-F237012B539F}">
      <dgm:prSet/>
      <dgm:spPr/>
      <dgm:t>
        <a:bodyPr/>
        <a:lstStyle/>
        <a:p>
          <a:endParaRPr lang="en-US" noProof="0"/>
        </a:p>
      </dgm:t>
    </dgm:pt>
    <dgm:pt modelId="{051E3770-ACA6-401C-9626-A08784482EDE}" type="sibTrans" cxnId="{77094916-5D38-4D1C-B687-F237012B539F}">
      <dgm:prSet/>
      <dgm:spPr/>
      <dgm:t>
        <a:bodyPr/>
        <a:lstStyle/>
        <a:p>
          <a:endParaRPr lang="en-US" noProof="0"/>
        </a:p>
      </dgm:t>
    </dgm:pt>
    <dgm:pt modelId="{0EFC9958-483D-408F-92F3-FBD86305CD5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b="1" noProof="0" smtClean="0"/>
            <a:t>Cracking</a:t>
          </a:r>
          <a:endParaRPr lang="en-US" sz="1800" b="1" noProof="0"/>
        </a:p>
      </dgm:t>
    </dgm:pt>
    <dgm:pt modelId="{BF247A04-31DE-4DDC-9D31-7AFCFCB05B1D}" type="parTrans" cxnId="{0AFAC2EB-A8D5-49AA-AEEA-BA38522E05D6}">
      <dgm:prSet/>
      <dgm:spPr/>
      <dgm:t>
        <a:bodyPr/>
        <a:lstStyle/>
        <a:p>
          <a:endParaRPr lang="en-US" noProof="0"/>
        </a:p>
      </dgm:t>
    </dgm:pt>
    <dgm:pt modelId="{ADF34CAB-5CC0-4156-BBF0-C8084F32C149}" type="sibTrans" cxnId="{0AFAC2EB-A8D5-49AA-AEEA-BA38522E05D6}">
      <dgm:prSet/>
      <dgm:spPr/>
      <dgm:t>
        <a:bodyPr/>
        <a:lstStyle/>
        <a:p>
          <a:endParaRPr lang="en-US" noProof="0"/>
        </a:p>
      </dgm:t>
    </dgm:pt>
    <dgm:pt modelId="{72E39045-3881-4FEE-B41D-9ABF4C55C302}">
      <dgm:prSet phldrT="[Texte]"/>
      <dgm:spPr/>
      <dgm:t>
        <a:bodyPr/>
        <a:lstStyle/>
        <a:p>
          <a:r>
            <a:rPr lang="en-US" noProof="0" smtClean="0"/>
            <a:t>Transformations</a:t>
          </a:r>
          <a:endParaRPr lang="en-US" noProof="0"/>
        </a:p>
      </dgm:t>
    </dgm:pt>
    <dgm:pt modelId="{97CB5616-962D-4919-8D22-6756EDDD322A}" type="parTrans" cxnId="{EDE0CE2A-08FC-4D72-BF8C-66C49EA5D640}">
      <dgm:prSet/>
      <dgm:spPr/>
      <dgm:t>
        <a:bodyPr/>
        <a:lstStyle/>
        <a:p>
          <a:endParaRPr lang="en-US" noProof="0"/>
        </a:p>
      </dgm:t>
    </dgm:pt>
    <dgm:pt modelId="{0D3002F9-C83A-40B8-B7CC-728FA40FD134}" type="sibTrans" cxnId="{EDE0CE2A-08FC-4D72-BF8C-66C49EA5D640}">
      <dgm:prSet/>
      <dgm:spPr/>
      <dgm:t>
        <a:bodyPr/>
        <a:lstStyle/>
        <a:p>
          <a:endParaRPr lang="en-US" noProof="0"/>
        </a:p>
      </dgm:t>
    </dgm:pt>
    <dgm:pt modelId="{6FBAAFE4-D69E-4423-BE9B-293FCAC3AC66}">
      <dgm:prSet phldrT="[Texte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/>
            <a:t>Functionalization</a:t>
          </a:r>
          <a:r>
            <a:rPr lang="en-US" sz="1800" noProof="0" dirty="0" smtClean="0"/>
            <a:t> of ingredients</a:t>
          </a:r>
          <a:endParaRPr lang="en-US" sz="1800" noProof="0" dirty="0"/>
        </a:p>
      </dgm:t>
    </dgm:pt>
    <dgm:pt modelId="{97C4AF5C-B570-4E5C-8D2C-1C08C042528A}" type="parTrans" cxnId="{CC4CAEBD-C495-4C16-8324-43FD060C8AB6}">
      <dgm:prSet/>
      <dgm:spPr/>
      <dgm:t>
        <a:bodyPr/>
        <a:lstStyle/>
        <a:p>
          <a:endParaRPr lang="en-US" noProof="0"/>
        </a:p>
      </dgm:t>
    </dgm:pt>
    <dgm:pt modelId="{5AAC1A86-1191-41F4-8D4B-2B0A88820041}" type="sibTrans" cxnId="{CC4CAEBD-C495-4C16-8324-43FD060C8AB6}">
      <dgm:prSet/>
      <dgm:spPr/>
      <dgm:t>
        <a:bodyPr/>
        <a:lstStyle/>
        <a:p>
          <a:endParaRPr lang="en-US" noProof="0"/>
        </a:p>
      </dgm:t>
    </dgm:pt>
    <dgm:pt modelId="{AC0A65CB-50F7-44D3-BA44-397AFFE0A3AF}">
      <dgm:prSet phldrT="[Texte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noProof="0" smtClean="0"/>
            <a:t>Physical and enzymatical modifications</a:t>
          </a:r>
          <a:endParaRPr lang="en-US" sz="1800" noProof="0"/>
        </a:p>
      </dgm:t>
    </dgm:pt>
    <dgm:pt modelId="{6AF15994-0573-4EB5-9FCF-8B07202E5663}" type="parTrans" cxnId="{883F3F5B-07D1-4142-B7F4-129566BBF56B}">
      <dgm:prSet/>
      <dgm:spPr/>
      <dgm:t>
        <a:bodyPr/>
        <a:lstStyle/>
        <a:p>
          <a:endParaRPr lang="en-US" noProof="0"/>
        </a:p>
      </dgm:t>
    </dgm:pt>
    <dgm:pt modelId="{73721FDC-F9DD-407C-94E5-581B5F403AAD}" type="sibTrans" cxnId="{883F3F5B-07D1-4142-B7F4-129566BBF56B}">
      <dgm:prSet/>
      <dgm:spPr/>
      <dgm:t>
        <a:bodyPr/>
        <a:lstStyle/>
        <a:p>
          <a:endParaRPr lang="en-US" noProof="0"/>
        </a:p>
      </dgm:t>
    </dgm:pt>
    <dgm:pt modelId="{AC59FD4A-A45B-43F9-B272-B9C011DA7FA7}">
      <dgm:prSet phldrT="[Texte]"/>
      <dgm:spPr/>
      <dgm:t>
        <a:bodyPr/>
        <a:lstStyle/>
        <a:p>
          <a:r>
            <a:rPr lang="en-US" noProof="0" smtClean="0"/>
            <a:t>End Products</a:t>
          </a:r>
          <a:endParaRPr lang="en-US" noProof="0"/>
        </a:p>
      </dgm:t>
    </dgm:pt>
    <dgm:pt modelId="{CBC145CA-2451-40D8-A8F3-D81FF361FEFB}" type="parTrans" cxnId="{85E43E85-A81B-40D8-89DD-7E38EDE896FD}">
      <dgm:prSet/>
      <dgm:spPr/>
      <dgm:t>
        <a:bodyPr/>
        <a:lstStyle/>
        <a:p>
          <a:endParaRPr lang="en-US" noProof="0"/>
        </a:p>
      </dgm:t>
    </dgm:pt>
    <dgm:pt modelId="{86EEB285-9B11-47BA-8D64-FACDCDC7CBCF}" type="sibTrans" cxnId="{85E43E85-A81B-40D8-89DD-7E38EDE896FD}">
      <dgm:prSet/>
      <dgm:spPr/>
      <dgm:t>
        <a:bodyPr/>
        <a:lstStyle/>
        <a:p>
          <a:endParaRPr lang="en-US" noProof="0"/>
        </a:p>
      </dgm:t>
    </dgm:pt>
    <dgm:pt modelId="{2D646B71-4BEC-4D74-B8A5-5DDFB9203667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1" noProof="0" smtClean="0"/>
            <a:t>Formulation engineering</a:t>
          </a:r>
          <a:endParaRPr lang="en-US" sz="1800" b="1" noProof="0"/>
        </a:p>
      </dgm:t>
    </dgm:pt>
    <dgm:pt modelId="{33854560-2B83-4AC0-88EB-2B2434A85E56}" type="parTrans" cxnId="{31FD9B4D-01DF-4676-98E6-5B2D64031CD9}">
      <dgm:prSet/>
      <dgm:spPr/>
      <dgm:t>
        <a:bodyPr/>
        <a:lstStyle/>
        <a:p>
          <a:endParaRPr lang="en-US" noProof="0"/>
        </a:p>
      </dgm:t>
    </dgm:pt>
    <dgm:pt modelId="{B8563937-7C94-47CB-9788-0AC1335598BE}" type="sibTrans" cxnId="{31FD9B4D-01DF-4676-98E6-5B2D64031CD9}">
      <dgm:prSet/>
      <dgm:spPr/>
      <dgm:t>
        <a:bodyPr/>
        <a:lstStyle/>
        <a:p>
          <a:endParaRPr lang="en-US" noProof="0"/>
        </a:p>
      </dgm:t>
    </dgm:pt>
    <dgm:pt modelId="{E3D32267-9FE8-4229-B4FB-09B3C2BD03CB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sz="1400" noProof="0"/>
        </a:p>
      </dgm:t>
    </dgm:pt>
    <dgm:pt modelId="{A9305AF3-2A1D-4BFC-861A-535122178D81}" type="parTrans" cxnId="{7C189E00-D2EA-4858-BB1C-1003A55F747D}">
      <dgm:prSet/>
      <dgm:spPr/>
      <dgm:t>
        <a:bodyPr/>
        <a:lstStyle/>
        <a:p>
          <a:endParaRPr lang="en-US" noProof="0"/>
        </a:p>
      </dgm:t>
    </dgm:pt>
    <dgm:pt modelId="{A2CB05E0-C4E1-4612-A1BC-675CE26258DF}" type="sibTrans" cxnId="{7C189E00-D2EA-4858-BB1C-1003A55F747D}">
      <dgm:prSet/>
      <dgm:spPr/>
      <dgm:t>
        <a:bodyPr/>
        <a:lstStyle/>
        <a:p>
          <a:endParaRPr lang="en-US" noProof="0"/>
        </a:p>
      </dgm:t>
    </dgm:pt>
    <dgm:pt modelId="{BE1480FC-1A6E-4445-893A-41D4B2FFFEA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noProof="0" dirty="0" smtClean="0"/>
            <a:t>Use of soft technologies</a:t>
          </a:r>
          <a:endParaRPr lang="en-US" sz="1800" noProof="0" dirty="0"/>
        </a:p>
      </dgm:t>
    </dgm:pt>
    <dgm:pt modelId="{1060CBBE-2DF0-451A-A69E-369DDEB6C097}" type="parTrans" cxnId="{B04DB736-AB4C-4B41-9D14-5F640310372C}">
      <dgm:prSet/>
      <dgm:spPr/>
      <dgm:t>
        <a:bodyPr/>
        <a:lstStyle/>
        <a:p>
          <a:endParaRPr lang="en-US" noProof="0"/>
        </a:p>
      </dgm:t>
    </dgm:pt>
    <dgm:pt modelId="{F492A563-F280-4ECB-BF65-EB1C98B0DB14}" type="sibTrans" cxnId="{B04DB736-AB4C-4B41-9D14-5F640310372C}">
      <dgm:prSet/>
      <dgm:spPr/>
      <dgm:t>
        <a:bodyPr/>
        <a:lstStyle/>
        <a:p>
          <a:endParaRPr lang="en-US" noProof="0"/>
        </a:p>
      </dgm:t>
    </dgm:pt>
    <dgm:pt modelId="{99AE0F13-E171-45ED-9804-E24FB079FDE6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Studies of interactions between ingredients</a:t>
          </a:r>
          <a:endParaRPr lang="en-US" sz="1600" noProof="0"/>
        </a:p>
      </dgm:t>
    </dgm:pt>
    <dgm:pt modelId="{69CE970C-EA53-4972-8004-9D763F9CFD21}" type="parTrans" cxnId="{B3CA9775-CC25-4B1E-9E27-FC857003E4CA}">
      <dgm:prSet/>
      <dgm:spPr/>
      <dgm:t>
        <a:bodyPr/>
        <a:lstStyle/>
        <a:p>
          <a:endParaRPr lang="en-US" noProof="0"/>
        </a:p>
      </dgm:t>
    </dgm:pt>
    <dgm:pt modelId="{97674BF4-ED28-4BD5-8A9B-226F52E63CE6}" type="sibTrans" cxnId="{B3CA9775-CC25-4B1E-9E27-FC857003E4CA}">
      <dgm:prSet/>
      <dgm:spPr/>
      <dgm:t>
        <a:bodyPr/>
        <a:lstStyle/>
        <a:p>
          <a:endParaRPr lang="en-US" noProof="0"/>
        </a:p>
      </dgm:t>
    </dgm:pt>
    <dgm:pt modelId="{39C21DD9-081D-4F08-911E-2F21C91ACE89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Full characterization (physical and sensorial properties)</a:t>
          </a:r>
          <a:endParaRPr lang="en-US" sz="1600" noProof="0"/>
        </a:p>
      </dgm:t>
    </dgm:pt>
    <dgm:pt modelId="{27548DAD-E9E4-48CA-8B0C-8A4CAEC441D7}" type="parTrans" cxnId="{A67A6246-3FCC-436D-A30B-AB6BE342399E}">
      <dgm:prSet/>
      <dgm:spPr/>
      <dgm:t>
        <a:bodyPr/>
        <a:lstStyle/>
        <a:p>
          <a:endParaRPr lang="en-US" noProof="0"/>
        </a:p>
      </dgm:t>
    </dgm:pt>
    <dgm:pt modelId="{40E4008B-D9CF-46F9-A0C4-814D0A4AC925}" type="sibTrans" cxnId="{A67A6246-3FCC-436D-A30B-AB6BE342399E}">
      <dgm:prSet/>
      <dgm:spPr/>
      <dgm:t>
        <a:bodyPr/>
        <a:lstStyle/>
        <a:p>
          <a:endParaRPr lang="en-US" noProof="0"/>
        </a:p>
      </dgm:t>
    </dgm:pt>
    <dgm:pt modelId="{590A38DC-6537-48A6-9BAC-549D514EA677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Development of models</a:t>
          </a:r>
          <a:endParaRPr lang="en-US" sz="1600" noProof="0"/>
        </a:p>
      </dgm:t>
    </dgm:pt>
    <dgm:pt modelId="{234823DA-7E0E-47D2-89AE-3086C7E146CE}" type="parTrans" cxnId="{400F1E2A-74B8-4381-B856-F2BAA107A265}">
      <dgm:prSet/>
      <dgm:spPr/>
      <dgm:t>
        <a:bodyPr/>
        <a:lstStyle/>
        <a:p>
          <a:endParaRPr lang="en-US" noProof="0"/>
        </a:p>
      </dgm:t>
    </dgm:pt>
    <dgm:pt modelId="{8A42A849-0A6E-4788-9263-5F7D3C6A6858}" type="sibTrans" cxnId="{400F1E2A-74B8-4381-B856-F2BAA107A265}">
      <dgm:prSet/>
      <dgm:spPr/>
      <dgm:t>
        <a:bodyPr/>
        <a:lstStyle/>
        <a:p>
          <a:endParaRPr lang="en-US" noProof="0"/>
        </a:p>
      </dgm:t>
    </dgm:pt>
    <dgm:pt modelId="{7B8EE134-681F-4388-9BA4-BCBE76FDE07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noProof="0" smtClean="0"/>
            <a:t>Co-products</a:t>
          </a:r>
          <a:endParaRPr lang="en-US" sz="1800" noProof="0"/>
        </a:p>
      </dgm:t>
    </dgm:pt>
    <dgm:pt modelId="{29D5E304-4573-4BC2-8645-6EF31F7FE856}" type="parTrans" cxnId="{0E269D16-D9C3-402B-AFED-E7EC6BACF240}">
      <dgm:prSet/>
      <dgm:spPr/>
      <dgm:t>
        <a:bodyPr/>
        <a:lstStyle/>
        <a:p>
          <a:endParaRPr lang="en-US" noProof="0"/>
        </a:p>
      </dgm:t>
    </dgm:pt>
    <dgm:pt modelId="{6F1A0227-B652-49EF-BA08-D56B195B426B}" type="sibTrans" cxnId="{0E269D16-D9C3-402B-AFED-E7EC6BACF240}">
      <dgm:prSet/>
      <dgm:spPr/>
      <dgm:t>
        <a:bodyPr/>
        <a:lstStyle/>
        <a:p>
          <a:endParaRPr lang="en-US" noProof="0"/>
        </a:p>
      </dgm:t>
    </dgm:pt>
    <dgm:pt modelId="{1D021BC1-F686-4526-B385-02E014A867A8}" type="pres">
      <dgm:prSet presAssocID="{3CAA97E4-4533-4BF4-B4DE-D0B3E56B14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B115D142-84FC-4DF9-BD3F-DC68E95A94E9}" type="pres">
      <dgm:prSet presAssocID="{3CAA97E4-4533-4BF4-B4DE-D0B3E56B14F5}" presName="tSp" presStyleCnt="0"/>
      <dgm:spPr/>
    </dgm:pt>
    <dgm:pt modelId="{C67C78FB-66FA-4CC4-A591-0CF0F4A5F2F0}" type="pres">
      <dgm:prSet presAssocID="{3CAA97E4-4533-4BF4-B4DE-D0B3E56B14F5}" presName="bSp" presStyleCnt="0"/>
      <dgm:spPr/>
    </dgm:pt>
    <dgm:pt modelId="{666C6799-6EF6-4560-8712-2CE3576F0468}" type="pres">
      <dgm:prSet presAssocID="{3CAA97E4-4533-4BF4-B4DE-D0B3E56B14F5}" presName="process" presStyleCnt="0"/>
      <dgm:spPr/>
    </dgm:pt>
    <dgm:pt modelId="{5299F5E5-F243-462F-AB6B-6347EF69B32B}" type="pres">
      <dgm:prSet presAssocID="{F4A0C0A8-F5ED-47DE-AEE3-6138E84857A7}" presName="composite1" presStyleCnt="0"/>
      <dgm:spPr/>
    </dgm:pt>
    <dgm:pt modelId="{E635E0F1-8175-4C05-8F68-6C7AF9E5576F}" type="pres">
      <dgm:prSet presAssocID="{F4A0C0A8-F5ED-47DE-AEE3-6138E84857A7}" presName="dummyNode1" presStyleLbl="node1" presStyleIdx="0" presStyleCnt="3"/>
      <dgm:spPr/>
    </dgm:pt>
    <dgm:pt modelId="{5FA00DE0-79A8-4059-BDD1-5BFD08DA3C09}" type="pres">
      <dgm:prSet presAssocID="{F4A0C0A8-F5ED-47DE-AEE3-6138E84857A7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D282E34-00F6-4727-8A8A-FE73031D7DAB}" type="pres">
      <dgm:prSet presAssocID="{F4A0C0A8-F5ED-47DE-AEE3-6138E84857A7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BF72EAA-9E87-4C32-AF87-2AB5034E2998}" type="pres">
      <dgm:prSet presAssocID="{F4A0C0A8-F5ED-47DE-AEE3-6138E84857A7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24B2371-6EED-400A-8189-8B0502FD44BC}" type="pres">
      <dgm:prSet presAssocID="{F4A0C0A8-F5ED-47DE-AEE3-6138E84857A7}" presName="connSite1" presStyleCnt="0"/>
      <dgm:spPr/>
    </dgm:pt>
    <dgm:pt modelId="{E88D9C92-8315-4B30-88CA-9E09F45F566F}" type="pres">
      <dgm:prSet presAssocID="{051E3770-ACA6-401C-9626-A08784482EDE}" presName="Name9" presStyleLbl="sibTrans2D1" presStyleIdx="0" presStyleCnt="2"/>
      <dgm:spPr/>
      <dgm:t>
        <a:bodyPr/>
        <a:lstStyle/>
        <a:p>
          <a:endParaRPr lang="fr-BE"/>
        </a:p>
      </dgm:t>
    </dgm:pt>
    <dgm:pt modelId="{F641008A-8D6B-48E4-8A67-10E31A4A261C}" type="pres">
      <dgm:prSet presAssocID="{72E39045-3881-4FEE-B41D-9ABF4C55C302}" presName="composite2" presStyleCnt="0"/>
      <dgm:spPr/>
    </dgm:pt>
    <dgm:pt modelId="{34AFBE9F-B17F-40F7-9DD0-5A3E90C906B0}" type="pres">
      <dgm:prSet presAssocID="{72E39045-3881-4FEE-B41D-9ABF4C55C302}" presName="dummyNode2" presStyleLbl="node1" presStyleIdx="0" presStyleCnt="3"/>
      <dgm:spPr/>
    </dgm:pt>
    <dgm:pt modelId="{981E45B0-6B7D-47CF-99A3-5C06D9B15127}" type="pres">
      <dgm:prSet presAssocID="{72E39045-3881-4FEE-B41D-9ABF4C55C302}" presName="childNode2" presStyleLbl="bgAcc1" presStyleIdx="1" presStyleCnt="3" custLinFactNeighborY="765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2AEEAAA-3125-4653-9F4B-576FA2F64B2C}" type="pres">
      <dgm:prSet presAssocID="{72E39045-3881-4FEE-B41D-9ABF4C55C30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DA9D152-D445-4401-803C-D4231F9D18D6}" type="pres">
      <dgm:prSet presAssocID="{72E39045-3881-4FEE-B41D-9ABF4C55C30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88D0BB1-CB63-4E65-8D7E-31170250E5B2}" type="pres">
      <dgm:prSet presAssocID="{72E39045-3881-4FEE-B41D-9ABF4C55C302}" presName="connSite2" presStyleCnt="0"/>
      <dgm:spPr/>
    </dgm:pt>
    <dgm:pt modelId="{91122B93-CDFF-42C2-BF57-0DD1BB9F46C2}" type="pres">
      <dgm:prSet presAssocID="{0D3002F9-C83A-40B8-B7CC-728FA40FD134}" presName="Name18" presStyleLbl="sibTrans2D1" presStyleIdx="1" presStyleCnt="2"/>
      <dgm:spPr/>
      <dgm:t>
        <a:bodyPr/>
        <a:lstStyle/>
        <a:p>
          <a:endParaRPr lang="fr-BE"/>
        </a:p>
      </dgm:t>
    </dgm:pt>
    <dgm:pt modelId="{6E17839E-F3AA-4ACE-A806-9762F3F275CB}" type="pres">
      <dgm:prSet presAssocID="{AC59FD4A-A45B-43F9-B272-B9C011DA7FA7}" presName="composite1" presStyleCnt="0"/>
      <dgm:spPr/>
    </dgm:pt>
    <dgm:pt modelId="{8EA44AD5-7261-41BA-AFCF-2173EA88B021}" type="pres">
      <dgm:prSet presAssocID="{AC59FD4A-A45B-43F9-B272-B9C011DA7FA7}" presName="dummyNode1" presStyleLbl="node1" presStyleIdx="1" presStyleCnt="3"/>
      <dgm:spPr/>
    </dgm:pt>
    <dgm:pt modelId="{495A172D-12D2-4455-A06E-127F0F5BC2A2}" type="pres">
      <dgm:prSet presAssocID="{AC59FD4A-A45B-43F9-B272-B9C011DA7FA7}" presName="childNode1" presStyleLbl="bgAcc1" presStyleIdx="2" presStyleCnt="3" custScaleX="124396" custScaleY="12252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0201B72-301F-4081-98A3-D2E733BBB863}" type="pres">
      <dgm:prSet presAssocID="{AC59FD4A-A45B-43F9-B272-B9C011DA7FA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83FAF389-AE0C-41D6-8310-C17A5A23AA61}" type="pres">
      <dgm:prSet presAssocID="{AC59FD4A-A45B-43F9-B272-B9C011DA7FA7}" presName="parentNode1" presStyleLbl="node1" presStyleIdx="2" presStyleCnt="3" custLinFactNeighborX="-99" custLinFactNeighborY="4354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0ECD016-9781-46F6-834A-5616DDFEF20F}" type="pres">
      <dgm:prSet presAssocID="{AC59FD4A-A45B-43F9-B272-B9C011DA7FA7}" presName="connSite1" presStyleCnt="0"/>
      <dgm:spPr/>
    </dgm:pt>
  </dgm:ptLst>
  <dgm:cxnLst>
    <dgm:cxn modelId="{E72D968C-EBE2-E94B-92E4-6F0A0CDABAF3}" type="presOf" srcId="{051E3770-ACA6-401C-9626-A08784482EDE}" destId="{E88D9C92-8315-4B30-88CA-9E09F45F566F}" srcOrd="0" destOrd="0" presId="urn:microsoft.com/office/officeart/2005/8/layout/hProcess4"/>
    <dgm:cxn modelId="{0E269D16-D9C3-402B-AFED-E7EC6BACF240}" srcId="{F4A0C0A8-F5ED-47DE-AEE3-6138E84857A7}" destId="{7B8EE134-681F-4388-9BA4-BCBE76FDE07D}" srcOrd="2" destOrd="0" parTransId="{29D5E304-4573-4BC2-8645-6EF31F7FE856}" sibTransId="{6F1A0227-B652-49EF-BA08-D56B195B426B}"/>
    <dgm:cxn modelId="{85E43E85-A81B-40D8-89DD-7E38EDE896FD}" srcId="{3CAA97E4-4533-4BF4-B4DE-D0B3E56B14F5}" destId="{AC59FD4A-A45B-43F9-B272-B9C011DA7FA7}" srcOrd="2" destOrd="0" parTransId="{CBC145CA-2451-40D8-A8F3-D81FF361FEFB}" sibTransId="{86EEB285-9B11-47BA-8D64-FACDCDC7CBCF}"/>
    <dgm:cxn modelId="{0E3AB0DD-C872-CF42-8269-2CE14E9156B9}" type="presOf" srcId="{72E39045-3881-4FEE-B41D-9ABF4C55C302}" destId="{5DA9D152-D445-4401-803C-D4231F9D18D6}" srcOrd="0" destOrd="0" presId="urn:microsoft.com/office/officeart/2005/8/layout/hProcess4"/>
    <dgm:cxn modelId="{883F3F5B-07D1-4142-B7F4-129566BBF56B}" srcId="{72E39045-3881-4FEE-B41D-9ABF4C55C302}" destId="{AC0A65CB-50F7-44D3-BA44-397AFFE0A3AF}" srcOrd="1" destOrd="0" parTransId="{6AF15994-0573-4EB5-9FCF-8B07202E5663}" sibTransId="{73721FDC-F9DD-407C-94E5-581B5F403AAD}"/>
    <dgm:cxn modelId="{B04DB736-AB4C-4B41-9D14-5F640310372C}" srcId="{F4A0C0A8-F5ED-47DE-AEE3-6138E84857A7}" destId="{BE1480FC-1A6E-4445-893A-41D4B2FFFEAD}" srcOrd="1" destOrd="0" parTransId="{1060CBBE-2DF0-451A-A69E-369DDEB6C097}" sibTransId="{F492A563-F280-4ECB-BF65-EB1C98B0DB14}"/>
    <dgm:cxn modelId="{B1F034F6-7335-1C49-AAA8-CBECA010CBCC}" type="presOf" srcId="{7B8EE134-681F-4388-9BA4-BCBE76FDE07D}" destId="{5FA00DE0-79A8-4059-BDD1-5BFD08DA3C09}" srcOrd="0" destOrd="2" presId="urn:microsoft.com/office/officeart/2005/8/layout/hProcess4"/>
    <dgm:cxn modelId="{B3CA9775-CC25-4B1E-9E27-FC857003E4CA}" srcId="{2D646B71-4BEC-4D74-B8A5-5DDFB9203667}" destId="{99AE0F13-E171-45ED-9804-E24FB079FDE6}" srcOrd="0" destOrd="0" parTransId="{69CE970C-EA53-4972-8004-9D763F9CFD21}" sibTransId="{97674BF4-ED28-4BD5-8A9B-226F52E63CE6}"/>
    <dgm:cxn modelId="{77094916-5D38-4D1C-B687-F237012B539F}" srcId="{3CAA97E4-4533-4BF4-B4DE-D0B3E56B14F5}" destId="{F4A0C0A8-F5ED-47DE-AEE3-6138E84857A7}" srcOrd="0" destOrd="0" parTransId="{37743091-280D-475F-A5C9-1E60F0CC0160}" sibTransId="{051E3770-ACA6-401C-9626-A08784482EDE}"/>
    <dgm:cxn modelId="{26B4BDCE-A4E3-6C48-94E6-22A768B33F73}" type="presOf" srcId="{39C21DD9-081D-4F08-911E-2F21C91ACE89}" destId="{495A172D-12D2-4455-A06E-127F0F5BC2A2}" srcOrd="0" destOrd="3" presId="urn:microsoft.com/office/officeart/2005/8/layout/hProcess4"/>
    <dgm:cxn modelId="{A103D859-4BDC-DB4E-851C-B9BCC9D25354}" type="presOf" srcId="{7B8EE134-681F-4388-9BA4-BCBE76FDE07D}" destId="{0D282E34-00F6-4727-8A8A-FE73031D7DAB}" srcOrd="1" destOrd="2" presId="urn:microsoft.com/office/officeart/2005/8/layout/hProcess4"/>
    <dgm:cxn modelId="{A74ABAB0-9344-9643-89D8-04348EBD54AD}" type="presOf" srcId="{BE1480FC-1A6E-4445-893A-41D4B2FFFEAD}" destId="{5FA00DE0-79A8-4059-BDD1-5BFD08DA3C09}" srcOrd="0" destOrd="1" presId="urn:microsoft.com/office/officeart/2005/8/layout/hProcess4"/>
    <dgm:cxn modelId="{36F705E1-AB9E-6E49-8B3A-8E77E63BE8C2}" type="presOf" srcId="{39C21DD9-081D-4F08-911E-2F21C91ACE89}" destId="{50201B72-301F-4081-98A3-D2E733BBB863}" srcOrd="1" destOrd="3" presId="urn:microsoft.com/office/officeart/2005/8/layout/hProcess4"/>
    <dgm:cxn modelId="{F208981D-7B9F-4449-9579-88E0D5779C10}" type="presOf" srcId="{6FBAAFE4-D69E-4423-BE9B-293FCAC3AC66}" destId="{22AEEAAA-3125-4653-9F4B-576FA2F64B2C}" srcOrd="1" destOrd="0" presId="urn:microsoft.com/office/officeart/2005/8/layout/hProcess4"/>
    <dgm:cxn modelId="{E70CB532-B882-5844-B51F-258B22C436C7}" type="presOf" srcId="{BE1480FC-1A6E-4445-893A-41D4B2FFFEAD}" destId="{0D282E34-00F6-4727-8A8A-FE73031D7DAB}" srcOrd="1" destOrd="1" presId="urn:microsoft.com/office/officeart/2005/8/layout/hProcess4"/>
    <dgm:cxn modelId="{D268DF63-C4CB-2D4E-89EC-57CA3D485348}" type="presOf" srcId="{0D3002F9-C83A-40B8-B7CC-728FA40FD134}" destId="{91122B93-CDFF-42C2-BF57-0DD1BB9F46C2}" srcOrd="0" destOrd="0" presId="urn:microsoft.com/office/officeart/2005/8/layout/hProcess4"/>
    <dgm:cxn modelId="{54D4727F-B816-3946-B902-DF000DB77153}" type="presOf" srcId="{AC0A65CB-50F7-44D3-BA44-397AFFE0A3AF}" destId="{981E45B0-6B7D-47CF-99A3-5C06D9B15127}" srcOrd="0" destOrd="1" presId="urn:microsoft.com/office/officeart/2005/8/layout/hProcess4"/>
    <dgm:cxn modelId="{2A181DEB-59C2-9D4E-9C49-69E959A7A47C}" type="presOf" srcId="{99AE0F13-E171-45ED-9804-E24FB079FDE6}" destId="{495A172D-12D2-4455-A06E-127F0F5BC2A2}" srcOrd="0" destOrd="1" presId="urn:microsoft.com/office/officeart/2005/8/layout/hProcess4"/>
    <dgm:cxn modelId="{64EA9C9F-BD35-D345-AD63-26DF236BF5EC}" type="presOf" srcId="{E3D32267-9FE8-4229-B4FB-09B3C2BD03CB}" destId="{495A172D-12D2-4455-A06E-127F0F5BC2A2}" srcOrd="0" destOrd="4" presId="urn:microsoft.com/office/officeart/2005/8/layout/hProcess4"/>
    <dgm:cxn modelId="{92C41C1E-8C08-F841-970E-7A3D79B7941A}" type="presOf" srcId="{590A38DC-6537-48A6-9BAC-549D514EA677}" destId="{495A172D-12D2-4455-A06E-127F0F5BC2A2}" srcOrd="0" destOrd="2" presId="urn:microsoft.com/office/officeart/2005/8/layout/hProcess4"/>
    <dgm:cxn modelId="{EDE0CE2A-08FC-4D72-BF8C-66C49EA5D640}" srcId="{3CAA97E4-4533-4BF4-B4DE-D0B3E56B14F5}" destId="{72E39045-3881-4FEE-B41D-9ABF4C55C302}" srcOrd="1" destOrd="0" parTransId="{97CB5616-962D-4919-8D22-6756EDDD322A}" sibTransId="{0D3002F9-C83A-40B8-B7CC-728FA40FD134}"/>
    <dgm:cxn modelId="{1235A25A-56D4-8045-83EF-ADC80BFF3138}" type="presOf" srcId="{0EFC9958-483D-408F-92F3-FBD86305CD5D}" destId="{0D282E34-00F6-4727-8A8A-FE73031D7DAB}" srcOrd="1" destOrd="0" presId="urn:microsoft.com/office/officeart/2005/8/layout/hProcess4"/>
    <dgm:cxn modelId="{B71AB61D-18E6-A042-A529-5BDCCDB52496}" type="presOf" srcId="{AC0A65CB-50F7-44D3-BA44-397AFFE0A3AF}" destId="{22AEEAAA-3125-4653-9F4B-576FA2F64B2C}" srcOrd="1" destOrd="1" presId="urn:microsoft.com/office/officeart/2005/8/layout/hProcess4"/>
    <dgm:cxn modelId="{55472116-EA03-6E47-972B-7C7735E8CF7D}" type="presOf" srcId="{F4A0C0A8-F5ED-47DE-AEE3-6138E84857A7}" destId="{6BF72EAA-9E87-4C32-AF87-2AB5034E2998}" srcOrd="0" destOrd="0" presId="urn:microsoft.com/office/officeart/2005/8/layout/hProcess4"/>
    <dgm:cxn modelId="{880AF7CC-C401-CA42-B1D5-367BA8A477A5}" type="presOf" srcId="{590A38DC-6537-48A6-9BAC-549D514EA677}" destId="{50201B72-301F-4081-98A3-D2E733BBB863}" srcOrd="1" destOrd="2" presId="urn:microsoft.com/office/officeart/2005/8/layout/hProcess4"/>
    <dgm:cxn modelId="{6D0B3AB8-B6C6-454A-9258-D9EF9011669D}" type="presOf" srcId="{E3D32267-9FE8-4229-B4FB-09B3C2BD03CB}" destId="{50201B72-301F-4081-98A3-D2E733BBB863}" srcOrd="1" destOrd="4" presId="urn:microsoft.com/office/officeart/2005/8/layout/hProcess4"/>
    <dgm:cxn modelId="{31FD9B4D-01DF-4676-98E6-5B2D64031CD9}" srcId="{AC59FD4A-A45B-43F9-B272-B9C011DA7FA7}" destId="{2D646B71-4BEC-4D74-B8A5-5DDFB9203667}" srcOrd="0" destOrd="0" parTransId="{33854560-2B83-4AC0-88EB-2B2434A85E56}" sibTransId="{B8563937-7C94-47CB-9788-0AC1335598BE}"/>
    <dgm:cxn modelId="{7C189E00-D2EA-4858-BB1C-1003A55F747D}" srcId="{AC59FD4A-A45B-43F9-B272-B9C011DA7FA7}" destId="{E3D32267-9FE8-4229-B4FB-09B3C2BD03CB}" srcOrd="1" destOrd="0" parTransId="{A9305AF3-2A1D-4BFC-861A-535122178D81}" sibTransId="{A2CB05E0-C4E1-4612-A1BC-675CE26258DF}"/>
    <dgm:cxn modelId="{8240DD92-2B63-ED4E-988F-51ACEAE75953}" type="presOf" srcId="{3CAA97E4-4533-4BF4-B4DE-D0B3E56B14F5}" destId="{1D021BC1-F686-4526-B385-02E014A867A8}" srcOrd="0" destOrd="0" presId="urn:microsoft.com/office/officeart/2005/8/layout/hProcess4"/>
    <dgm:cxn modelId="{A67A6246-3FCC-436D-A30B-AB6BE342399E}" srcId="{2D646B71-4BEC-4D74-B8A5-5DDFB9203667}" destId="{39C21DD9-081D-4F08-911E-2F21C91ACE89}" srcOrd="2" destOrd="0" parTransId="{27548DAD-E9E4-48CA-8B0C-8A4CAEC441D7}" sibTransId="{40E4008B-D9CF-46F9-A0C4-814D0A4AC925}"/>
    <dgm:cxn modelId="{400F1E2A-74B8-4381-B856-F2BAA107A265}" srcId="{2D646B71-4BEC-4D74-B8A5-5DDFB9203667}" destId="{590A38DC-6537-48A6-9BAC-549D514EA677}" srcOrd="1" destOrd="0" parTransId="{234823DA-7E0E-47D2-89AE-3086C7E146CE}" sibTransId="{8A42A849-0A6E-4788-9263-5F7D3C6A6858}"/>
    <dgm:cxn modelId="{A257AC27-AE08-E045-A3D6-A81E82936FA4}" type="presOf" srcId="{2D646B71-4BEC-4D74-B8A5-5DDFB9203667}" destId="{495A172D-12D2-4455-A06E-127F0F5BC2A2}" srcOrd="0" destOrd="0" presId="urn:microsoft.com/office/officeart/2005/8/layout/hProcess4"/>
    <dgm:cxn modelId="{3908796B-CE8B-AD46-AACA-F8FF72C892C3}" type="presOf" srcId="{2D646B71-4BEC-4D74-B8A5-5DDFB9203667}" destId="{50201B72-301F-4081-98A3-D2E733BBB863}" srcOrd="1" destOrd="0" presId="urn:microsoft.com/office/officeart/2005/8/layout/hProcess4"/>
    <dgm:cxn modelId="{747A6081-7262-5145-9FFB-F4E343717CB7}" type="presOf" srcId="{AC59FD4A-A45B-43F9-B272-B9C011DA7FA7}" destId="{83FAF389-AE0C-41D6-8310-C17A5A23AA61}" srcOrd="0" destOrd="0" presId="urn:microsoft.com/office/officeart/2005/8/layout/hProcess4"/>
    <dgm:cxn modelId="{CC4CAEBD-C495-4C16-8324-43FD060C8AB6}" srcId="{72E39045-3881-4FEE-B41D-9ABF4C55C302}" destId="{6FBAAFE4-D69E-4423-BE9B-293FCAC3AC66}" srcOrd="0" destOrd="0" parTransId="{97C4AF5C-B570-4E5C-8D2C-1C08C042528A}" sibTransId="{5AAC1A86-1191-41F4-8D4B-2B0A88820041}"/>
    <dgm:cxn modelId="{58F842F4-29FE-9B4D-9274-80B47315EB55}" type="presOf" srcId="{99AE0F13-E171-45ED-9804-E24FB079FDE6}" destId="{50201B72-301F-4081-98A3-D2E733BBB863}" srcOrd="1" destOrd="1" presId="urn:microsoft.com/office/officeart/2005/8/layout/hProcess4"/>
    <dgm:cxn modelId="{8D9769FB-D1C8-7740-BD83-7FA8D8E313C1}" type="presOf" srcId="{0EFC9958-483D-408F-92F3-FBD86305CD5D}" destId="{5FA00DE0-79A8-4059-BDD1-5BFD08DA3C09}" srcOrd="0" destOrd="0" presId="urn:microsoft.com/office/officeart/2005/8/layout/hProcess4"/>
    <dgm:cxn modelId="{6DBCBABB-4F53-A84B-B2E2-2AB46E611F51}" type="presOf" srcId="{6FBAAFE4-D69E-4423-BE9B-293FCAC3AC66}" destId="{981E45B0-6B7D-47CF-99A3-5C06D9B15127}" srcOrd="0" destOrd="0" presId="urn:microsoft.com/office/officeart/2005/8/layout/hProcess4"/>
    <dgm:cxn modelId="{0AFAC2EB-A8D5-49AA-AEEA-BA38522E05D6}" srcId="{F4A0C0A8-F5ED-47DE-AEE3-6138E84857A7}" destId="{0EFC9958-483D-408F-92F3-FBD86305CD5D}" srcOrd="0" destOrd="0" parTransId="{BF247A04-31DE-4DDC-9D31-7AFCFCB05B1D}" sibTransId="{ADF34CAB-5CC0-4156-BBF0-C8084F32C149}"/>
    <dgm:cxn modelId="{7955541D-26C7-9347-8529-9199300B8094}" type="presParOf" srcId="{1D021BC1-F686-4526-B385-02E014A867A8}" destId="{B115D142-84FC-4DF9-BD3F-DC68E95A94E9}" srcOrd="0" destOrd="0" presId="urn:microsoft.com/office/officeart/2005/8/layout/hProcess4"/>
    <dgm:cxn modelId="{20F44122-3F10-994A-84B8-3118D5E60F4C}" type="presParOf" srcId="{1D021BC1-F686-4526-B385-02E014A867A8}" destId="{C67C78FB-66FA-4CC4-A591-0CF0F4A5F2F0}" srcOrd="1" destOrd="0" presId="urn:microsoft.com/office/officeart/2005/8/layout/hProcess4"/>
    <dgm:cxn modelId="{3C6BD282-9B3B-9F45-B504-50F17A2C7B90}" type="presParOf" srcId="{1D021BC1-F686-4526-B385-02E014A867A8}" destId="{666C6799-6EF6-4560-8712-2CE3576F0468}" srcOrd="2" destOrd="0" presId="urn:microsoft.com/office/officeart/2005/8/layout/hProcess4"/>
    <dgm:cxn modelId="{8DDF57B9-6259-E04D-8E61-4FCF5979AA23}" type="presParOf" srcId="{666C6799-6EF6-4560-8712-2CE3576F0468}" destId="{5299F5E5-F243-462F-AB6B-6347EF69B32B}" srcOrd="0" destOrd="0" presId="urn:microsoft.com/office/officeart/2005/8/layout/hProcess4"/>
    <dgm:cxn modelId="{006F0669-79DF-8A41-AF41-533B01FBC0A0}" type="presParOf" srcId="{5299F5E5-F243-462F-AB6B-6347EF69B32B}" destId="{E635E0F1-8175-4C05-8F68-6C7AF9E5576F}" srcOrd="0" destOrd="0" presId="urn:microsoft.com/office/officeart/2005/8/layout/hProcess4"/>
    <dgm:cxn modelId="{102247D9-384B-5643-9A95-C129A57621DF}" type="presParOf" srcId="{5299F5E5-F243-462F-AB6B-6347EF69B32B}" destId="{5FA00DE0-79A8-4059-BDD1-5BFD08DA3C09}" srcOrd="1" destOrd="0" presId="urn:microsoft.com/office/officeart/2005/8/layout/hProcess4"/>
    <dgm:cxn modelId="{35DF477C-A8C2-F84B-8B5A-C5D6ADCFE738}" type="presParOf" srcId="{5299F5E5-F243-462F-AB6B-6347EF69B32B}" destId="{0D282E34-00F6-4727-8A8A-FE73031D7DAB}" srcOrd="2" destOrd="0" presId="urn:microsoft.com/office/officeart/2005/8/layout/hProcess4"/>
    <dgm:cxn modelId="{EA8B6D4A-358C-CB4D-804D-B8B35E3CB4A9}" type="presParOf" srcId="{5299F5E5-F243-462F-AB6B-6347EF69B32B}" destId="{6BF72EAA-9E87-4C32-AF87-2AB5034E2998}" srcOrd="3" destOrd="0" presId="urn:microsoft.com/office/officeart/2005/8/layout/hProcess4"/>
    <dgm:cxn modelId="{0CABB2CC-19B8-8E4D-8525-A77DFEDC245E}" type="presParOf" srcId="{5299F5E5-F243-462F-AB6B-6347EF69B32B}" destId="{B24B2371-6EED-400A-8189-8B0502FD44BC}" srcOrd="4" destOrd="0" presId="urn:microsoft.com/office/officeart/2005/8/layout/hProcess4"/>
    <dgm:cxn modelId="{2D685CEE-440D-504C-BAC4-1E1A9A08C3B3}" type="presParOf" srcId="{666C6799-6EF6-4560-8712-2CE3576F0468}" destId="{E88D9C92-8315-4B30-88CA-9E09F45F566F}" srcOrd="1" destOrd="0" presId="urn:microsoft.com/office/officeart/2005/8/layout/hProcess4"/>
    <dgm:cxn modelId="{D49DBD72-E947-4548-B73B-18DD527858EA}" type="presParOf" srcId="{666C6799-6EF6-4560-8712-2CE3576F0468}" destId="{F641008A-8D6B-48E4-8A67-10E31A4A261C}" srcOrd="2" destOrd="0" presId="urn:microsoft.com/office/officeart/2005/8/layout/hProcess4"/>
    <dgm:cxn modelId="{8BD6D821-4E5C-B746-8142-21F521AB0862}" type="presParOf" srcId="{F641008A-8D6B-48E4-8A67-10E31A4A261C}" destId="{34AFBE9F-B17F-40F7-9DD0-5A3E90C906B0}" srcOrd="0" destOrd="0" presId="urn:microsoft.com/office/officeart/2005/8/layout/hProcess4"/>
    <dgm:cxn modelId="{91BC9AAE-E159-4C4B-9557-643AEA0D7A3F}" type="presParOf" srcId="{F641008A-8D6B-48E4-8A67-10E31A4A261C}" destId="{981E45B0-6B7D-47CF-99A3-5C06D9B15127}" srcOrd="1" destOrd="0" presId="urn:microsoft.com/office/officeart/2005/8/layout/hProcess4"/>
    <dgm:cxn modelId="{845E33AA-641F-A04D-8638-A256E4F5BE00}" type="presParOf" srcId="{F641008A-8D6B-48E4-8A67-10E31A4A261C}" destId="{22AEEAAA-3125-4653-9F4B-576FA2F64B2C}" srcOrd="2" destOrd="0" presId="urn:microsoft.com/office/officeart/2005/8/layout/hProcess4"/>
    <dgm:cxn modelId="{B595A888-082D-7346-8EB9-828455D4396D}" type="presParOf" srcId="{F641008A-8D6B-48E4-8A67-10E31A4A261C}" destId="{5DA9D152-D445-4401-803C-D4231F9D18D6}" srcOrd="3" destOrd="0" presId="urn:microsoft.com/office/officeart/2005/8/layout/hProcess4"/>
    <dgm:cxn modelId="{0D8F4402-3736-CE44-AD7E-8B2012C52C24}" type="presParOf" srcId="{F641008A-8D6B-48E4-8A67-10E31A4A261C}" destId="{188D0BB1-CB63-4E65-8D7E-31170250E5B2}" srcOrd="4" destOrd="0" presId="urn:microsoft.com/office/officeart/2005/8/layout/hProcess4"/>
    <dgm:cxn modelId="{2D88B049-9AA7-CC40-A6C8-4AC6BCA688E0}" type="presParOf" srcId="{666C6799-6EF6-4560-8712-2CE3576F0468}" destId="{91122B93-CDFF-42C2-BF57-0DD1BB9F46C2}" srcOrd="3" destOrd="0" presId="urn:microsoft.com/office/officeart/2005/8/layout/hProcess4"/>
    <dgm:cxn modelId="{80660E5F-CB88-B24A-A3B0-AF06551BF297}" type="presParOf" srcId="{666C6799-6EF6-4560-8712-2CE3576F0468}" destId="{6E17839E-F3AA-4ACE-A806-9762F3F275CB}" srcOrd="4" destOrd="0" presId="urn:microsoft.com/office/officeart/2005/8/layout/hProcess4"/>
    <dgm:cxn modelId="{19E66C28-0DD3-C348-9C68-0023A89B50CF}" type="presParOf" srcId="{6E17839E-F3AA-4ACE-A806-9762F3F275CB}" destId="{8EA44AD5-7261-41BA-AFCF-2173EA88B021}" srcOrd="0" destOrd="0" presId="urn:microsoft.com/office/officeart/2005/8/layout/hProcess4"/>
    <dgm:cxn modelId="{7264E1F9-BACF-8D40-B41F-B406E164C088}" type="presParOf" srcId="{6E17839E-F3AA-4ACE-A806-9762F3F275CB}" destId="{495A172D-12D2-4455-A06E-127F0F5BC2A2}" srcOrd="1" destOrd="0" presId="urn:microsoft.com/office/officeart/2005/8/layout/hProcess4"/>
    <dgm:cxn modelId="{887B1C8A-20EB-664E-A590-38C65AC46A5A}" type="presParOf" srcId="{6E17839E-F3AA-4ACE-A806-9762F3F275CB}" destId="{50201B72-301F-4081-98A3-D2E733BBB863}" srcOrd="2" destOrd="0" presId="urn:microsoft.com/office/officeart/2005/8/layout/hProcess4"/>
    <dgm:cxn modelId="{F3D039CE-AA2B-9142-BE5A-0DCEB47D6F5C}" type="presParOf" srcId="{6E17839E-F3AA-4ACE-A806-9762F3F275CB}" destId="{83FAF389-AE0C-41D6-8310-C17A5A23AA61}" srcOrd="3" destOrd="0" presId="urn:microsoft.com/office/officeart/2005/8/layout/hProcess4"/>
    <dgm:cxn modelId="{36264239-E9C1-2347-A601-C5ADECA764F8}" type="presParOf" srcId="{6E17839E-F3AA-4ACE-A806-9762F3F275CB}" destId="{20ECD016-9781-46F6-834A-5616DDFEF20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00DE0-79A8-4059-BDD1-5BFD08DA3C09}">
      <dsp:nvSpPr>
        <dsp:cNvPr id="0" name=""/>
        <dsp:cNvSpPr/>
      </dsp:nvSpPr>
      <dsp:spPr>
        <a:xfrm>
          <a:off x="6646" y="2188165"/>
          <a:ext cx="2315996" cy="1910213"/>
        </a:xfrm>
        <a:prstGeom prst="roundRect">
          <a:avLst>
            <a:gd name="adj" fmla="val 10000"/>
          </a:avLst>
        </a:prstGeom>
        <a:solidFill>
          <a:srgbClr val="CCFF66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smtClean="0"/>
            <a:t>Cracking</a:t>
          </a:r>
          <a:endParaRPr lang="en-US" sz="1800" b="1" kern="1200" noProof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Use of soft technologies</a:t>
          </a:r>
          <a:endParaRPr lang="en-US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smtClean="0"/>
            <a:t>Co-products</a:t>
          </a:r>
          <a:endParaRPr lang="en-US" sz="1800" kern="1200" noProof="0"/>
        </a:p>
      </dsp:txBody>
      <dsp:txXfrm>
        <a:off x="50605" y="2232124"/>
        <a:ext cx="2228078" cy="1412963"/>
      </dsp:txXfrm>
    </dsp:sp>
    <dsp:sp modelId="{E88D9C92-8315-4B30-88CA-9E09F45F566F}">
      <dsp:nvSpPr>
        <dsp:cNvPr id="0" name=""/>
        <dsp:cNvSpPr/>
      </dsp:nvSpPr>
      <dsp:spPr>
        <a:xfrm>
          <a:off x="1382213" y="2841147"/>
          <a:ext cx="2371265" cy="2371265"/>
        </a:xfrm>
        <a:prstGeom prst="leftCircularArrow">
          <a:avLst>
            <a:gd name="adj1" fmla="val 2354"/>
            <a:gd name="adj2" fmla="val 284318"/>
            <a:gd name="adj3" fmla="val 2317063"/>
            <a:gd name="adj4" fmla="val 9281723"/>
            <a:gd name="adj5" fmla="val 274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72EAA-9E87-4C32-AF87-2AB5034E2998}">
      <dsp:nvSpPr>
        <dsp:cNvPr id="0" name=""/>
        <dsp:cNvSpPr/>
      </dsp:nvSpPr>
      <dsp:spPr>
        <a:xfrm>
          <a:off x="521312" y="3689047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smtClean="0"/>
            <a:t>Extraction</a:t>
          </a:r>
          <a:endParaRPr lang="en-US" sz="2100" kern="1200" noProof="0"/>
        </a:p>
      </dsp:txBody>
      <dsp:txXfrm>
        <a:off x="545290" y="3713025"/>
        <a:ext cx="2010707" cy="770706"/>
      </dsp:txXfrm>
    </dsp:sp>
    <dsp:sp modelId="{981E45B0-6B7D-47CF-99A3-5C06D9B15127}">
      <dsp:nvSpPr>
        <dsp:cNvPr id="0" name=""/>
        <dsp:cNvSpPr/>
      </dsp:nvSpPr>
      <dsp:spPr>
        <a:xfrm>
          <a:off x="2845776" y="2334449"/>
          <a:ext cx="2315996" cy="191021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/>
            <a:t>Functionalization</a:t>
          </a:r>
          <a:r>
            <a:rPr lang="en-US" sz="1800" kern="1200" noProof="0" dirty="0" smtClean="0"/>
            <a:t> of ingredients</a:t>
          </a:r>
          <a:endParaRPr lang="en-US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smtClean="0"/>
            <a:t>Physical and enzymatical modifications</a:t>
          </a:r>
          <a:endParaRPr lang="en-US" sz="1800" kern="1200" noProof="0"/>
        </a:p>
      </dsp:txBody>
      <dsp:txXfrm>
        <a:off x="2889735" y="2787739"/>
        <a:ext cx="2228078" cy="1412963"/>
      </dsp:txXfrm>
    </dsp:sp>
    <dsp:sp modelId="{91122B93-CDFF-42C2-BF57-0DD1BB9F46C2}">
      <dsp:nvSpPr>
        <dsp:cNvPr id="0" name=""/>
        <dsp:cNvSpPr/>
      </dsp:nvSpPr>
      <dsp:spPr>
        <a:xfrm>
          <a:off x="4142903" y="992530"/>
          <a:ext cx="2985783" cy="2985783"/>
        </a:xfrm>
        <a:prstGeom prst="circularArrow">
          <a:avLst>
            <a:gd name="adj1" fmla="val 1869"/>
            <a:gd name="adj2" fmla="val 223307"/>
            <a:gd name="adj3" fmla="val 19599062"/>
            <a:gd name="adj4" fmla="val 12573390"/>
            <a:gd name="adj5" fmla="val 21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9D152-D445-4401-803C-D4231F9D18D6}">
      <dsp:nvSpPr>
        <dsp:cNvPr id="0" name=""/>
        <dsp:cNvSpPr/>
      </dsp:nvSpPr>
      <dsp:spPr>
        <a:xfrm>
          <a:off x="3360442" y="1778834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smtClean="0"/>
            <a:t>Transformations</a:t>
          </a:r>
          <a:endParaRPr lang="en-US" sz="2100" kern="1200" noProof="0"/>
        </a:p>
      </dsp:txBody>
      <dsp:txXfrm>
        <a:off x="3384420" y="1802812"/>
        <a:ext cx="2010707" cy="770706"/>
      </dsp:txXfrm>
    </dsp:sp>
    <dsp:sp modelId="{495A172D-12D2-4455-A06E-127F0F5BC2A2}">
      <dsp:nvSpPr>
        <dsp:cNvPr id="0" name=""/>
        <dsp:cNvSpPr/>
      </dsp:nvSpPr>
      <dsp:spPr>
        <a:xfrm>
          <a:off x="5684905" y="1974592"/>
          <a:ext cx="2881007" cy="234043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smtClean="0"/>
            <a:t>Formulation engineering</a:t>
          </a:r>
          <a:endParaRPr lang="en-US" sz="1800" b="1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Studies of interactions between ingredients</a:t>
          </a:r>
          <a:endParaRPr lang="en-US" sz="1600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Development of models</a:t>
          </a:r>
          <a:endParaRPr lang="en-US" sz="1600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Full characterization (physical and sensorial properties)</a:t>
          </a:r>
          <a:endParaRPr lang="en-US" sz="16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noProof="0"/>
        </a:p>
      </dsp:txBody>
      <dsp:txXfrm>
        <a:off x="5738765" y="2028452"/>
        <a:ext cx="2773287" cy="1731190"/>
      </dsp:txXfrm>
    </dsp:sp>
    <dsp:sp modelId="{83FAF389-AE0C-41D6-8310-C17A5A23AA61}">
      <dsp:nvSpPr>
        <dsp:cNvPr id="0" name=""/>
        <dsp:cNvSpPr/>
      </dsp:nvSpPr>
      <dsp:spPr>
        <a:xfrm>
          <a:off x="6480038" y="4047053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smtClean="0"/>
            <a:t>End Products</a:t>
          </a:r>
          <a:endParaRPr lang="en-US" sz="2100" kern="1200" noProof="0"/>
        </a:p>
      </dsp:txBody>
      <dsp:txXfrm>
        <a:off x="6504016" y="4071031"/>
        <a:ext cx="2010707" cy="770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207C6-860E-4C47-A6F5-5B42992ED011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BA07-9B38-5243-9FD7-8F709D9DBA8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63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CCA53-BB86-4E4F-AA5C-5DCDE8F203F2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89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6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51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17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8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8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72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49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74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0228-BFE1-9147-944D-835A14855DE3}" type="datetimeFigureOut">
              <a:rPr lang="fr-FR" smtClean="0"/>
              <a:pPr/>
              <a:t>8/05/13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725F-4EF2-5242-8FDB-F8F99D6F0A3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1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eg"/><Relationship Id="rId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hristophe.blecker@ulg.ac.be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suel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201" y="-99211"/>
            <a:ext cx="5202181" cy="5516163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906448" y="2958792"/>
            <a:ext cx="4796366" cy="1382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rgbClr val="326187"/>
                </a:solidFill>
                <a:latin typeface="Arial"/>
                <a:cs typeface="Arial"/>
              </a:rPr>
              <a:t>Gembloux </a:t>
            </a:r>
            <a:endParaRPr lang="fr-FR" b="1" dirty="0" smtClean="0">
              <a:solidFill>
                <a:srgbClr val="326187"/>
              </a:solidFill>
              <a:latin typeface="Arial"/>
              <a:cs typeface="Arial"/>
            </a:endParaRPr>
          </a:p>
          <a:p>
            <a:pPr algn="l"/>
            <a:r>
              <a:rPr lang="fr-FR" b="1" dirty="0" smtClean="0">
                <a:solidFill>
                  <a:srgbClr val="326187"/>
                </a:solidFill>
                <a:latin typeface="Arial"/>
                <a:cs typeface="Arial"/>
              </a:rPr>
              <a:t>Agro</a:t>
            </a:r>
            <a:r>
              <a:rPr lang="fr-FR" b="1" dirty="0">
                <a:solidFill>
                  <a:srgbClr val="326187"/>
                </a:solidFill>
                <a:latin typeface="Arial"/>
                <a:cs typeface="Arial"/>
              </a:rPr>
              <a:t>-Bio Tech </a:t>
            </a: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906449" y="4363566"/>
            <a:ext cx="4905071" cy="795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A </a:t>
            </a:r>
            <a:r>
              <a:rPr lang="fr-FR" dirty="0" err="1" smtClean="0">
                <a:solidFill>
                  <a:srgbClr val="326187"/>
                </a:solidFill>
                <a:latin typeface="Arial"/>
                <a:cs typeface="Arial"/>
              </a:rPr>
              <a:t>Faculty</a:t>
            </a:r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26187"/>
                </a:solidFill>
                <a:latin typeface="Arial"/>
                <a:cs typeface="Arial"/>
              </a:rPr>
              <a:t>advanced</a:t>
            </a:r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26187"/>
                </a:solidFill>
                <a:latin typeface="Arial"/>
                <a:cs typeface="Arial"/>
              </a:rPr>
              <a:t>towards</a:t>
            </a:r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26187"/>
                </a:solidFill>
                <a:latin typeface="Arial"/>
                <a:cs typeface="Arial"/>
              </a:rPr>
              <a:t>sustainable</a:t>
            </a:r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26187"/>
                </a:solidFill>
                <a:latin typeface="Arial"/>
                <a:cs typeface="Arial"/>
              </a:rPr>
              <a:t>development</a:t>
            </a:r>
            <a:endParaRPr lang="fr-FR" dirty="0">
              <a:solidFill>
                <a:srgbClr val="326187"/>
              </a:solidFill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6449" y="2566984"/>
            <a:ext cx="289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26187"/>
                </a:solidFill>
                <a:latin typeface="Arial"/>
                <a:cs typeface="Arial"/>
              </a:rPr>
              <a:t>UNIVERSITY OF LIÈGE</a:t>
            </a:r>
            <a:endParaRPr lang="fr-FR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218275" y="5479015"/>
            <a:ext cx="8562388" cy="1156444"/>
            <a:chOff x="218275" y="4288495"/>
            <a:chExt cx="8562388" cy="1156444"/>
          </a:xfrm>
        </p:grpSpPr>
        <p:pic>
          <p:nvPicPr>
            <p:cNvPr id="15" name="Image 14" descr="Logo GxABT [small]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75" y="4616939"/>
              <a:ext cx="2365714" cy="828000"/>
            </a:xfrm>
            <a:prstGeom prst="rect">
              <a:avLst/>
            </a:prstGeom>
          </p:spPr>
        </p:pic>
        <p:pic>
          <p:nvPicPr>
            <p:cNvPr id="16" name="Image 15" descr="Logo ULg [small]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0947" y="4288495"/>
              <a:ext cx="1509716" cy="1096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49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1744929" y="414173"/>
            <a:ext cx="4860414" cy="6029654"/>
            <a:chOff x="221226" y="583417"/>
            <a:chExt cx="4860414" cy="6029654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1799300" y="3697197"/>
              <a:ext cx="3282336" cy="2915874"/>
            </a:xfrm>
            <a:prstGeom prst="roundRect">
              <a:avLst/>
            </a:prstGeom>
            <a:ln w="635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1799300" y="1135040"/>
              <a:ext cx="3282336" cy="1559779"/>
            </a:xfrm>
            <a:prstGeom prst="roundRect">
              <a:avLst/>
            </a:prstGeom>
            <a:ln w="635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Rectangle à coins arrondis 1"/>
            <p:cNvSpPr/>
            <p:nvPr/>
          </p:nvSpPr>
          <p:spPr>
            <a:xfrm>
              <a:off x="926384" y="1135040"/>
              <a:ext cx="483260" cy="36871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26384" y="1135040"/>
              <a:ext cx="483260" cy="36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</a:rPr>
                <a:t>1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21227" y="3130598"/>
              <a:ext cx="1188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rgbClr val="326187"/>
                  </a:solidFill>
                  <a:latin typeface="Arial"/>
                  <a:cs typeface="Arial"/>
                </a:rPr>
                <a:t>2</a:t>
              </a:r>
              <a:r>
                <a:rPr lang="fr-FR" sz="1400" baseline="30000" dirty="0" smtClean="0">
                  <a:solidFill>
                    <a:srgbClr val="326187"/>
                  </a:solidFill>
                  <a:latin typeface="Arial"/>
                  <a:cs typeface="Arial"/>
                </a:rPr>
                <a:t>nd</a:t>
              </a:r>
              <a:r>
                <a:rPr lang="fr-FR" sz="1400" dirty="0" smtClean="0">
                  <a:solidFill>
                    <a:srgbClr val="326187"/>
                  </a:solidFill>
                  <a:latin typeface="Arial"/>
                  <a:cs typeface="Arial"/>
                </a:rPr>
                <a:t> CYCLE</a:t>
              </a:r>
              <a:endParaRPr lang="fr-FR" sz="1400" dirty="0">
                <a:solidFill>
                  <a:srgbClr val="326187"/>
                </a:solidFill>
                <a:latin typeface="Arial"/>
                <a:cs typeface="Arial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21226" y="608034"/>
              <a:ext cx="1188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rgbClr val="326187"/>
                  </a:solidFill>
                  <a:latin typeface="Arial"/>
                  <a:cs typeface="Arial"/>
                </a:rPr>
                <a:t>1</a:t>
              </a:r>
              <a:r>
                <a:rPr lang="fr-FR" sz="1400" baseline="30000" dirty="0" smtClean="0">
                  <a:solidFill>
                    <a:srgbClr val="326187"/>
                  </a:solidFill>
                  <a:latin typeface="Arial"/>
                  <a:cs typeface="Arial"/>
                </a:rPr>
                <a:t>st</a:t>
              </a:r>
              <a:r>
                <a:rPr lang="fr-FR" sz="1400" dirty="0" smtClean="0">
                  <a:solidFill>
                    <a:srgbClr val="326187"/>
                  </a:solidFill>
                  <a:latin typeface="Arial"/>
                  <a:cs typeface="Arial"/>
                </a:rPr>
                <a:t> CYCLE</a:t>
              </a:r>
              <a:endParaRPr lang="fr-FR" sz="1400" dirty="0">
                <a:solidFill>
                  <a:srgbClr val="326187"/>
                </a:solidFill>
                <a:latin typeface="Arial"/>
                <a:cs typeface="Arial"/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1799303" y="583417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799304" y="614194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Arial"/>
                  <a:cs typeface="Arial"/>
                </a:rPr>
                <a:t>3 </a:t>
              </a:r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YEARS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3590413" y="583417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590414" y="614194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180 ECTS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8" name="Rectangle à coins arrondis 27"/>
            <p:cNvSpPr/>
            <p:nvPr/>
          </p:nvSpPr>
          <p:spPr>
            <a:xfrm>
              <a:off x="1799303" y="3133949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799304" y="3164726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2 YEARS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3590413" y="3133949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590414" y="3164726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120 ECTS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1799296" y="3966801"/>
              <a:ext cx="3282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BE" sz="1600" b="1" dirty="0" smtClean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	Master </a:t>
              </a:r>
              <a:r>
                <a:rPr lang="fr-BE" sz="1600" b="1" dirty="0" err="1" smtClean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bioengineer</a:t>
              </a:r>
              <a:endParaRPr lang="fr-BE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799302" y="1472488"/>
              <a:ext cx="32823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sz="1600" dirty="0" err="1" smtClean="0">
                  <a:solidFill>
                    <a:srgbClr val="326187"/>
                  </a:solidFill>
                  <a:latin typeface="Arial" charset="0"/>
                </a:rPr>
                <a:t>Bachelor</a:t>
              </a:r>
              <a:r>
                <a:rPr lang="fr-BE" sz="1600" dirty="0" smtClean="0">
                  <a:solidFill>
                    <a:srgbClr val="326187"/>
                  </a:solidFill>
                  <a:latin typeface="Arial" charset="0"/>
                </a:rPr>
                <a:t> </a:t>
              </a:r>
              <a:r>
                <a:rPr lang="fr-BE" sz="1600" dirty="0">
                  <a:solidFill>
                    <a:srgbClr val="326187"/>
                  </a:solidFill>
                  <a:latin typeface="Arial" charset="0"/>
                </a:rPr>
                <a:t>en </a:t>
              </a:r>
              <a:r>
                <a:rPr lang="fr-BE" sz="1600" dirty="0" smtClean="0">
                  <a:solidFill>
                    <a:srgbClr val="326187"/>
                  </a:solidFill>
                  <a:latin typeface="Arial" charset="0"/>
                </a:rPr>
                <a:t>engineering sciences, orientation </a:t>
              </a:r>
              <a:r>
                <a:rPr lang="fr-BE" sz="1600" b="1" dirty="0" err="1" smtClean="0">
                  <a:solidFill>
                    <a:srgbClr val="326187"/>
                  </a:solidFill>
                  <a:latin typeface="Arial" charset="0"/>
                </a:rPr>
                <a:t>bioengineer</a:t>
              </a:r>
              <a:endParaRPr lang="fr-BE" sz="1600" b="1" dirty="0">
                <a:solidFill>
                  <a:srgbClr val="326187"/>
                </a:solidFill>
                <a:latin typeface="Arial" charset="0"/>
              </a:endParaRPr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926384" y="1716373"/>
              <a:ext cx="483260" cy="36871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926384" y="1708375"/>
              <a:ext cx="483260" cy="36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</a:rPr>
                <a:t>2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à coins arrondis 42"/>
            <p:cNvSpPr/>
            <p:nvPr/>
          </p:nvSpPr>
          <p:spPr>
            <a:xfrm>
              <a:off x="926384" y="2297705"/>
              <a:ext cx="483260" cy="36871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26384" y="2297705"/>
              <a:ext cx="483260" cy="36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</a:rPr>
                <a:t>3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à coins arrondis 45"/>
            <p:cNvSpPr/>
            <p:nvPr/>
          </p:nvSpPr>
          <p:spPr>
            <a:xfrm>
              <a:off x="926384" y="3697196"/>
              <a:ext cx="483260" cy="133685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à coins arrondis 47"/>
            <p:cNvSpPr/>
            <p:nvPr/>
          </p:nvSpPr>
          <p:spPr>
            <a:xfrm>
              <a:off x="926384" y="5133838"/>
              <a:ext cx="483260" cy="13730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799308" y="4318966"/>
              <a:ext cx="32823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sz="1400" dirty="0">
                  <a:solidFill>
                    <a:srgbClr val="326187"/>
                  </a:solidFill>
                  <a:latin typeface="Arial" charset="0"/>
                </a:rPr>
                <a:t> </a:t>
              </a: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   • </a:t>
              </a:r>
              <a:r>
                <a:rPr lang="fr-BE" sz="1400" dirty="0" err="1" smtClean="0">
                  <a:solidFill>
                    <a:srgbClr val="326187"/>
                  </a:solidFill>
                  <a:latin typeface="Arial" charset="0"/>
                </a:rPr>
                <a:t>Environmental</a:t>
              </a: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 Sciences and Technologies</a:t>
              </a: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1799308" y="5563417"/>
              <a:ext cx="32823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	• Agricultural Sciences</a:t>
              </a:r>
              <a:endParaRPr lang="fr-BE" sz="1400" dirty="0">
                <a:solidFill>
                  <a:srgbClr val="326187"/>
                </a:solidFill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799296" y="5034051"/>
              <a:ext cx="32823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	• </a:t>
              </a:r>
              <a:r>
                <a:rPr lang="fr-BE" sz="1400" dirty="0" err="1" smtClean="0">
                  <a:solidFill>
                    <a:srgbClr val="326187"/>
                  </a:solidFill>
                  <a:latin typeface="Arial" charset="0"/>
                </a:rPr>
                <a:t>Forests</a:t>
              </a: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, Nature and </a:t>
              </a:r>
              <a:r>
                <a:rPr lang="fr-BE" sz="1400" dirty="0" err="1" smtClean="0">
                  <a:solidFill>
                    <a:srgbClr val="326187"/>
                  </a:solidFill>
                  <a:latin typeface="Arial" charset="0"/>
                </a:rPr>
                <a:t>Landscape</a:t>
              </a:r>
              <a:endParaRPr lang="fr-BE" sz="1400" dirty="0">
                <a:solidFill>
                  <a:srgbClr val="326187"/>
                </a:solidFill>
                <a:latin typeface="Arial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26384" y="4143254"/>
              <a:ext cx="483260" cy="36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</a:rPr>
                <a:t>4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926384" y="5563417"/>
              <a:ext cx="483260" cy="36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</a:rPr>
                <a:t>5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1799296" y="6089851"/>
              <a:ext cx="32823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	• </a:t>
              </a:r>
              <a:r>
                <a:rPr lang="fr-BE" sz="1400" dirty="0" err="1" smtClean="0">
                  <a:solidFill>
                    <a:srgbClr val="326187"/>
                  </a:solidFill>
                  <a:latin typeface="Arial" charset="0"/>
                </a:rPr>
                <a:t>Chemistry</a:t>
              </a:r>
              <a:r>
                <a:rPr lang="fr-BE" sz="1400" dirty="0" smtClean="0">
                  <a:solidFill>
                    <a:srgbClr val="326187"/>
                  </a:solidFill>
                  <a:latin typeface="Arial" charset="0"/>
                </a:rPr>
                <a:t> and Bio-industries</a:t>
              </a:r>
              <a:endParaRPr lang="fr-BE" sz="1400" dirty="0">
                <a:solidFill>
                  <a:srgbClr val="326187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82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056" y="-986828"/>
            <a:ext cx="10664982" cy="681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r 3"/>
          <p:cNvGrpSpPr/>
          <p:nvPr/>
        </p:nvGrpSpPr>
        <p:grpSpPr>
          <a:xfrm>
            <a:off x="0" y="4338320"/>
            <a:ext cx="9144000" cy="2743200"/>
            <a:chOff x="0" y="4114800"/>
            <a:chExt cx="9144000" cy="2743200"/>
          </a:xfrm>
        </p:grpSpPr>
        <p:sp>
          <p:nvSpPr>
            <p:cNvPr id="5" name="Rectangle 4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0" y="4662800"/>
            <a:ext cx="914400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376092"/>
                </a:solidFill>
                <a:latin typeface="Arial"/>
                <a:cs typeface="Arial"/>
              </a:rPr>
              <a:t>International </a:t>
            </a:r>
            <a:r>
              <a:rPr lang="fr-FR" sz="5400" b="1" dirty="0" err="1" smtClean="0">
                <a:solidFill>
                  <a:srgbClr val="376092"/>
                </a:solidFill>
                <a:latin typeface="Arial"/>
                <a:cs typeface="Arial"/>
              </a:rPr>
              <a:t>agreements</a:t>
            </a:r>
            <a:endParaRPr lang="fr-FR" sz="5400" b="1" dirty="0">
              <a:solidFill>
                <a:srgbClr val="37609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39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ois_certifié_Douc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681"/>
            <a:ext cx="9144000" cy="6096000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0" y="2570638"/>
            <a:ext cx="9144000" cy="5455920"/>
            <a:chOff x="0" y="1656080"/>
            <a:chExt cx="9144000" cy="5455920"/>
          </a:xfrm>
        </p:grpSpPr>
        <p:sp>
          <p:nvSpPr>
            <p:cNvPr id="6" name="Rectangle 5"/>
            <p:cNvSpPr/>
            <p:nvPr/>
          </p:nvSpPr>
          <p:spPr>
            <a:xfrm>
              <a:off x="0" y="1656080"/>
              <a:ext cx="9144000" cy="545592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0" y="165608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563" y="2560478"/>
            <a:ext cx="8549437" cy="3555841"/>
          </a:xfrm>
          <a:effectLst/>
        </p:spPr>
        <p:txBody>
          <a:bodyPr anchor="t">
            <a:normAutofit fontScale="90000"/>
          </a:bodyPr>
          <a:lstStyle/>
          <a:p>
            <a:pPr marL="0" indent="0" algn="l">
              <a:lnSpc>
                <a:spcPct val="130000"/>
              </a:lnSpc>
            </a:pP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International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cooperation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b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 Gembloux </a:t>
            </a:r>
            <a:r>
              <a:rPr lang="fr-BE" sz="3000" b="1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Agro-Bio Tech 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</a:t>
            </a:r>
            <a:b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Mainly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with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countries </a:t>
            </a:r>
            <a:r>
              <a:rPr lang="fr-BE" sz="18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South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(over 50 countries)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250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research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projects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in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2011</a:t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820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scientific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articles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published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between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2006 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and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2010</a:t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355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international missions in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2011</a:t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International networks 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of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teaching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and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research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Recruitment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of </a:t>
            </a:r>
            <a:r>
              <a:rPr lang="fr-BE" sz="18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foreign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students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mainly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coming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South</a:t>
            </a:r>
            <a:endParaRPr lang="fr-BE" sz="1800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00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02080" y="934720"/>
            <a:ext cx="672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2799702332"/>
              </p:ext>
            </p:extLst>
          </p:nvPr>
        </p:nvGraphicFramePr>
        <p:xfrm>
          <a:off x="762000" y="1304052"/>
          <a:ext cx="7620000" cy="498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481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946 international missions</a:t>
            </a:r>
            <a:endParaRPr lang="fr-FR" sz="2400" b="1" dirty="0"/>
          </a:p>
          <a:p>
            <a:pPr algn="ctr"/>
            <a:r>
              <a:rPr lang="fr-BE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between</a:t>
            </a:r>
            <a:r>
              <a:rPr lang="fr-BE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2008 and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3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 du mon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1751"/>
            <a:ext cx="9144000" cy="5310823"/>
          </a:xfrm>
          <a:prstGeom prst="rect">
            <a:avLst/>
          </a:prstGeom>
        </p:spPr>
      </p:pic>
      <p:grpSp>
        <p:nvGrpSpPr>
          <p:cNvPr id="57" name="Grouper 56"/>
          <p:cNvGrpSpPr/>
          <p:nvPr/>
        </p:nvGrpSpPr>
        <p:grpSpPr>
          <a:xfrm>
            <a:off x="0" y="4399450"/>
            <a:ext cx="9144000" cy="4094480"/>
            <a:chOff x="0" y="4399450"/>
            <a:chExt cx="9144000" cy="4094480"/>
          </a:xfrm>
        </p:grpSpPr>
        <p:sp>
          <p:nvSpPr>
            <p:cNvPr id="39" name="Rectangle 38"/>
            <p:cNvSpPr/>
            <p:nvPr/>
          </p:nvSpPr>
          <p:spPr>
            <a:xfrm>
              <a:off x="0" y="4399450"/>
              <a:ext cx="9144000" cy="4094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0" y="439945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30"/>
          <p:cNvSpPr>
            <a:spLocks noChangeArrowheads="1"/>
          </p:cNvSpPr>
          <p:nvPr/>
        </p:nvSpPr>
        <p:spPr bwMode="auto">
          <a:xfrm flipH="1">
            <a:off x="2336800" y="2282136"/>
            <a:ext cx="228600" cy="2286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 flipH="1">
            <a:off x="3975100" y="2574236"/>
            <a:ext cx="228600" cy="228600"/>
          </a:xfrm>
          <a:prstGeom prst="ellipse">
            <a:avLst/>
          </a:prstGeom>
          <a:solidFill>
            <a:srgbClr val="E7511E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 flipH="1">
            <a:off x="7014633" y="1757203"/>
            <a:ext cx="228600" cy="228600"/>
          </a:xfrm>
          <a:prstGeom prst="ellipse">
            <a:avLst/>
          </a:prstGeom>
          <a:solidFill>
            <a:srgbClr val="E7511E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Oval 30"/>
          <p:cNvSpPr>
            <a:spLocks noChangeArrowheads="1"/>
          </p:cNvSpPr>
          <p:nvPr/>
        </p:nvSpPr>
        <p:spPr bwMode="auto">
          <a:xfrm flipH="1">
            <a:off x="4110567" y="1910449"/>
            <a:ext cx="304800" cy="3048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auto">
          <a:xfrm flipH="1">
            <a:off x="4504267" y="1872349"/>
            <a:ext cx="304800" cy="3048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Oval 30"/>
          <p:cNvSpPr>
            <a:spLocks noChangeArrowheads="1"/>
          </p:cNvSpPr>
          <p:nvPr/>
        </p:nvSpPr>
        <p:spPr bwMode="auto">
          <a:xfrm flipH="1">
            <a:off x="3860801" y="2371036"/>
            <a:ext cx="304800" cy="3048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 flipH="1">
            <a:off x="7090833" y="2367649"/>
            <a:ext cx="304800" cy="3048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Oval 30"/>
          <p:cNvSpPr>
            <a:spLocks noChangeArrowheads="1"/>
          </p:cNvSpPr>
          <p:nvPr/>
        </p:nvSpPr>
        <p:spPr bwMode="auto">
          <a:xfrm flipH="1">
            <a:off x="4732867" y="2672449"/>
            <a:ext cx="457200" cy="457200"/>
          </a:xfrm>
          <a:prstGeom prst="ellipse">
            <a:avLst/>
          </a:prstGeom>
          <a:solidFill>
            <a:srgbClr val="FCE90D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 flipH="1" flipV="1">
            <a:off x="7670800" y="26724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Oval 30"/>
          <p:cNvSpPr>
            <a:spLocks noChangeArrowheads="1"/>
          </p:cNvSpPr>
          <p:nvPr/>
        </p:nvSpPr>
        <p:spPr bwMode="auto">
          <a:xfrm flipH="1">
            <a:off x="4618567" y="2574236"/>
            <a:ext cx="304800" cy="304800"/>
          </a:xfrm>
          <a:prstGeom prst="ellipse">
            <a:avLst/>
          </a:prstGeom>
          <a:solidFill>
            <a:srgbClr val="E2007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 flipH="1" flipV="1">
            <a:off x="7115175" y="23676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 flipH="1">
            <a:off x="7090833" y="2536136"/>
            <a:ext cx="152400" cy="152400"/>
          </a:xfrm>
          <a:prstGeom prst="ellipse">
            <a:avLst/>
          </a:prstGeom>
          <a:solidFill>
            <a:srgbClr val="009DE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 flipH="1" flipV="1">
            <a:off x="5467350" y="31931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 flipH="1" flipV="1">
            <a:off x="5543550" y="32058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 flipH="1">
            <a:off x="5490633" y="3307449"/>
            <a:ext cx="152400" cy="152400"/>
          </a:xfrm>
          <a:prstGeom prst="ellipse">
            <a:avLst/>
          </a:prstGeom>
          <a:solidFill>
            <a:srgbClr val="009DE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 flipH="1" flipV="1">
            <a:off x="5292725" y="30534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 flipH="1" flipV="1">
            <a:off x="5368925" y="2879036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 flipH="1" flipV="1">
            <a:off x="5113867" y="29772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 flipH="1" flipV="1">
            <a:off x="5037667" y="36630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 flipH="1" flipV="1">
            <a:off x="4694767" y="2840936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 flipH="1" flipV="1">
            <a:off x="4273550" y="2647473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 flipV="1">
            <a:off x="4377267" y="2650436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 flipH="1" flipV="1">
            <a:off x="4262967" y="2447448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 flipH="1" flipV="1">
            <a:off x="4415367" y="21771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Oval 20"/>
          <p:cNvSpPr>
            <a:spLocks noChangeArrowheads="1"/>
          </p:cNvSpPr>
          <p:nvPr/>
        </p:nvSpPr>
        <p:spPr bwMode="auto">
          <a:xfrm flipH="1" flipV="1">
            <a:off x="5254625" y="18723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 flipH="1" flipV="1">
            <a:off x="2180590" y="22533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 flipH="1" flipV="1">
            <a:off x="2939415" y="30915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Oval 20"/>
          <p:cNvSpPr>
            <a:spLocks noChangeArrowheads="1"/>
          </p:cNvSpPr>
          <p:nvPr/>
        </p:nvSpPr>
        <p:spPr bwMode="auto">
          <a:xfrm flipH="1" flipV="1">
            <a:off x="2336800" y="30534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Oval 20"/>
          <p:cNvSpPr>
            <a:spLocks noChangeArrowheads="1"/>
          </p:cNvSpPr>
          <p:nvPr/>
        </p:nvSpPr>
        <p:spPr bwMode="auto">
          <a:xfrm flipH="1" flipV="1">
            <a:off x="2565400" y="3193149"/>
            <a:ext cx="76200" cy="76200"/>
          </a:xfrm>
          <a:prstGeom prst="ellipse">
            <a:avLst/>
          </a:prstGeom>
          <a:solidFill>
            <a:srgbClr val="41A62A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 flipH="1">
            <a:off x="4504267" y="2688536"/>
            <a:ext cx="228600" cy="228600"/>
          </a:xfrm>
          <a:prstGeom prst="ellipse">
            <a:avLst/>
          </a:prstGeom>
          <a:solidFill>
            <a:srgbClr val="E7511E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594563" y="4491049"/>
            <a:ext cx="8549437" cy="88975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fr-BE" sz="18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Scientific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missions </a:t>
            </a:r>
          </a:p>
          <a:p>
            <a:pPr algn="l">
              <a:lnSpc>
                <a:spcPct val="130000"/>
              </a:lnSpc>
            </a:pP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made by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professors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/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researchers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Gembloux campus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between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2008 &amp; 2011</a:t>
            </a:r>
            <a:endParaRPr lang="fr-BE" sz="1800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  <p:grpSp>
        <p:nvGrpSpPr>
          <p:cNvPr id="56" name="Grouper 55"/>
          <p:cNvGrpSpPr/>
          <p:nvPr/>
        </p:nvGrpSpPr>
        <p:grpSpPr>
          <a:xfrm>
            <a:off x="2573867" y="5541617"/>
            <a:ext cx="3996267" cy="854433"/>
            <a:chOff x="2298700" y="5164619"/>
            <a:chExt cx="3996267" cy="854433"/>
          </a:xfrm>
        </p:grpSpPr>
        <p:sp>
          <p:nvSpPr>
            <p:cNvPr id="42" name="Oval 30"/>
            <p:cNvSpPr>
              <a:spLocks noChangeArrowheads="1"/>
            </p:cNvSpPr>
            <p:nvPr/>
          </p:nvSpPr>
          <p:spPr bwMode="auto">
            <a:xfrm flipH="1">
              <a:off x="2413000" y="5164619"/>
              <a:ext cx="457200" cy="457200"/>
            </a:xfrm>
            <a:prstGeom prst="ellipse">
              <a:avLst/>
            </a:prstGeom>
            <a:solidFill>
              <a:srgbClr val="FCE90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Oval 30"/>
            <p:cNvSpPr>
              <a:spLocks noChangeArrowheads="1"/>
            </p:cNvSpPr>
            <p:nvPr/>
          </p:nvSpPr>
          <p:spPr bwMode="auto">
            <a:xfrm flipH="1">
              <a:off x="3461043" y="5240819"/>
              <a:ext cx="304800" cy="304800"/>
            </a:xfrm>
            <a:prstGeom prst="ellipse">
              <a:avLst/>
            </a:prstGeom>
            <a:solidFill>
              <a:srgbClr val="E2007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Oval 30"/>
            <p:cNvSpPr>
              <a:spLocks noChangeArrowheads="1"/>
            </p:cNvSpPr>
            <p:nvPr/>
          </p:nvSpPr>
          <p:spPr bwMode="auto">
            <a:xfrm flipH="1">
              <a:off x="5175101" y="5317019"/>
              <a:ext cx="152400" cy="152400"/>
            </a:xfrm>
            <a:prstGeom prst="ellipse">
              <a:avLst/>
            </a:prstGeom>
            <a:solidFill>
              <a:srgbClr val="009DE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auto">
            <a:xfrm flipH="1" flipV="1">
              <a:off x="5917831" y="5355119"/>
              <a:ext cx="76200" cy="76200"/>
            </a:xfrm>
            <a:prstGeom prst="ellipse">
              <a:avLst/>
            </a:prstGeom>
            <a:solidFill>
              <a:srgbClr val="41A62A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Oval 30"/>
            <p:cNvSpPr>
              <a:spLocks noChangeArrowheads="1"/>
            </p:cNvSpPr>
            <p:nvPr/>
          </p:nvSpPr>
          <p:spPr bwMode="auto">
            <a:xfrm flipH="1">
              <a:off x="4356172" y="5278919"/>
              <a:ext cx="228600" cy="228600"/>
            </a:xfrm>
            <a:prstGeom prst="ellipse">
              <a:avLst/>
            </a:prstGeom>
            <a:solidFill>
              <a:srgbClr val="E7511E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ZoneTexte 72"/>
            <p:cNvSpPr txBox="1">
              <a:spLocks noChangeArrowheads="1"/>
            </p:cNvSpPr>
            <p:nvPr/>
          </p:nvSpPr>
          <p:spPr bwMode="auto">
            <a:xfrm>
              <a:off x="4110567" y="5711275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dirty="0">
                  <a:solidFill>
                    <a:srgbClr val="326187"/>
                  </a:solidFill>
                  <a:latin typeface="Arial"/>
                  <a:cs typeface="Arial"/>
                </a:rPr>
                <a:t>11-25</a:t>
              </a:r>
            </a:p>
          </p:txBody>
        </p:sp>
        <p:sp>
          <p:nvSpPr>
            <p:cNvPr id="51" name="ZoneTexte 73"/>
            <p:cNvSpPr txBox="1">
              <a:spLocks noChangeArrowheads="1"/>
            </p:cNvSpPr>
            <p:nvPr/>
          </p:nvSpPr>
          <p:spPr bwMode="auto">
            <a:xfrm>
              <a:off x="4923367" y="5711275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dirty="0">
                  <a:solidFill>
                    <a:srgbClr val="326187"/>
                  </a:solidFill>
                  <a:latin typeface="Arial"/>
                  <a:cs typeface="Arial"/>
                </a:rPr>
                <a:t>  6-10</a:t>
              </a:r>
            </a:p>
          </p:txBody>
        </p:sp>
        <p:sp>
          <p:nvSpPr>
            <p:cNvPr id="52" name="ZoneTexte 74"/>
            <p:cNvSpPr txBox="1">
              <a:spLocks noChangeArrowheads="1"/>
            </p:cNvSpPr>
            <p:nvPr/>
          </p:nvSpPr>
          <p:spPr bwMode="auto">
            <a:xfrm>
              <a:off x="5609167" y="5711275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dirty="0">
                  <a:solidFill>
                    <a:srgbClr val="326187"/>
                  </a:solidFill>
                  <a:latin typeface="Arial"/>
                  <a:cs typeface="Arial"/>
                </a:rPr>
                <a:t> 1- 5</a:t>
              </a:r>
            </a:p>
          </p:txBody>
        </p:sp>
        <p:sp>
          <p:nvSpPr>
            <p:cNvPr id="53" name="ZoneTexte 77"/>
            <p:cNvSpPr txBox="1">
              <a:spLocks noChangeArrowheads="1"/>
            </p:cNvSpPr>
            <p:nvPr/>
          </p:nvSpPr>
          <p:spPr bwMode="auto">
            <a:xfrm>
              <a:off x="3289300" y="5711275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dirty="0">
                  <a:solidFill>
                    <a:srgbClr val="326187"/>
                  </a:solidFill>
                  <a:latin typeface="Arial"/>
                  <a:cs typeface="Arial"/>
                </a:rPr>
                <a:t>26-50</a:t>
              </a:r>
            </a:p>
          </p:txBody>
        </p:sp>
        <p:sp>
          <p:nvSpPr>
            <p:cNvPr id="54" name="ZoneTexte 79"/>
            <p:cNvSpPr txBox="1">
              <a:spLocks noChangeArrowheads="1"/>
            </p:cNvSpPr>
            <p:nvPr/>
          </p:nvSpPr>
          <p:spPr bwMode="auto">
            <a:xfrm>
              <a:off x="2298700" y="5711275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dirty="0">
                  <a:solidFill>
                    <a:srgbClr val="326187"/>
                  </a:solidFill>
                  <a:latin typeface="Arial"/>
                  <a:cs typeface="Arial"/>
                </a:rPr>
                <a:t>51-99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40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028© Michel Houet Ulg - Sujet = Audit Gembloux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56720"/>
            <a:ext cx="9144000" cy="609600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0" y="4114800"/>
            <a:ext cx="9144000" cy="2743200"/>
            <a:chOff x="0" y="4114800"/>
            <a:chExt cx="9144000" cy="2743200"/>
          </a:xfrm>
        </p:grpSpPr>
        <p:sp>
          <p:nvSpPr>
            <p:cNvPr id="7" name="Rectangle 6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9279" y="4307840"/>
            <a:ext cx="8549437" cy="2397442"/>
          </a:xfrm>
          <a:effectLst/>
        </p:spPr>
        <p:txBody>
          <a:bodyPr anchor="t">
            <a:normAutofit/>
          </a:bodyPr>
          <a:lstStyle/>
          <a:p>
            <a:pPr marL="0" indent="0" algn="l">
              <a:lnSpc>
                <a:spcPct val="130000"/>
              </a:lnSpc>
            </a:pP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Student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mobility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2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Incoming</a:t>
            </a:r>
            <a:r>
              <a:rPr lang="fr-BE" sz="2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mobility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 over 25% of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students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coming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abroad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2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Outgoing</a:t>
            </a:r>
            <a:r>
              <a:rPr lang="fr-BE" sz="2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mobility</a:t>
            </a:r>
            <a:r>
              <a:rPr lang="fr-BE" sz="2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 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over 30</a:t>
            </a: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% 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of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students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are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going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abroad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during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			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their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studies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–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Internships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study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period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master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thesis</a:t>
            </a:r>
            <a:endParaRPr lang="fr-BE" sz="2000" b="1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51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hatea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63700"/>
            <a:ext cx="9144000" cy="611505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-4877" y="3342640"/>
            <a:ext cx="9144000" cy="4094480"/>
            <a:chOff x="0" y="2763520"/>
            <a:chExt cx="9144000" cy="4094480"/>
          </a:xfrm>
        </p:grpSpPr>
        <p:sp>
          <p:nvSpPr>
            <p:cNvPr id="6" name="Rectangle 5"/>
            <p:cNvSpPr/>
            <p:nvPr/>
          </p:nvSpPr>
          <p:spPr>
            <a:xfrm>
              <a:off x="0" y="2763520"/>
              <a:ext cx="9144000" cy="4094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0" y="276352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563" y="3525678"/>
            <a:ext cx="8549437" cy="3112627"/>
          </a:xfrm>
          <a:effectLst/>
        </p:spPr>
        <p:txBody>
          <a:bodyPr anchor="t">
            <a:normAutofit/>
          </a:bodyPr>
          <a:lstStyle/>
          <a:p>
            <a:pPr marL="0" indent="0" algn="l">
              <a:lnSpc>
                <a:spcPct val="130000"/>
              </a:lnSpc>
            </a:pP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Double-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degree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agreements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</a:t>
            </a:r>
            <a:b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Agro </a:t>
            </a:r>
            <a:r>
              <a:rPr lang="fr-BE" sz="1800" b="1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Paris Tech 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(France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)</a:t>
            </a:r>
            <a:b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Universidad </a:t>
            </a:r>
            <a:r>
              <a:rPr lang="fr-BE" sz="1800" b="1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Politécnica de Madrid 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(Spain)</a:t>
            </a:r>
            <a: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8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+ </a:t>
            </a:r>
            <a:r>
              <a:rPr lang="fr-BE" sz="18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Cranfield </a:t>
            </a:r>
            <a:r>
              <a:rPr lang="fr-BE" sz="1800" b="1" dirty="0" err="1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University</a:t>
            </a:r>
            <a:r>
              <a:rPr lang="fr-BE" sz="1800" b="1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(United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Kingdom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)</a:t>
            </a:r>
            <a:b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+ </a:t>
            </a:r>
            <a:r>
              <a:rPr lang="fr-BE" sz="18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Co-tutelle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agreements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usually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made on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individual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basis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with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countries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such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as Chile, China, DR Congo, France, South </a:t>
            </a:r>
            <a:r>
              <a:rPr lang="fr-BE" sz="18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Africa</a:t>
            </a: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etc.</a:t>
            </a:r>
            <a:endParaRPr lang="fr-BE" sz="1800" b="1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00612" y="3040518"/>
            <a:ext cx="122881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AgroParisTech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-226302"/>
            <a:ext cx="9315450" cy="624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er 3"/>
          <p:cNvGrpSpPr/>
          <p:nvPr/>
        </p:nvGrpSpPr>
        <p:grpSpPr>
          <a:xfrm>
            <a:off x="0" y="4338320"/>
            <a:ext cx="9144000" cy="2743200"/>
            <a:chOff x="0" y="4114800"/>
            <a:chExt cx="9144000" cy="2743200"/>
          </a:xfrm>
        </p:grpSpPr>
        <p:sp>
          <p:nvSpPr>
            <p:cNvPr id="5" name="Rectangle 4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0" y="4662800"/>
            <a:ext cx="914400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 smtClean="0">
                <a:solidFill>
                  <a:srgbClr val="376092"/>
                </a:solidFill>
                <a:cs typeface="Arial"/>
              </a:rPr>
              <a:t>Development</a:t>
            </a:r>
            <a:r>
              <a:rPr lang="fr-FR" sz="5400" b="1" dirty="0" smtClean="0">
                <a:solidFill>
                  <a:srgbClr val="376092"/>
                </a:solidFill>
                <a:cs typeface="Arial"/>
              </a:rPr>
              <a:t> </a:t>
            </a:r>
            <a:r>
              <a:rPr lang="fr-FR" sz="5400" b="1" dirty="0" err="1" smtClean="0">
                <a:solidFill>
                  <a:srgbClr val="376092"/>
                </a:solidFill>
                <a:cs typeface="Arial"/>
              </a:rPr>
              <a:t>cooperation</a:t>
            </a:r>
            <a:endParaRPr lang="fr-FR" sz="5400" b="1" dirty="0">
              <a:solidFill>
                <a:srgbClr val="37609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9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fry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0600"/>
            <a:ext cx="9144000" cy="3778713"/>
          </a:xfrm>
          <a:prstGeom prst="rect">
            <a:avLst/>
          </a:prstGeom>
        </p:spPr>
      </p:pic>
      <p:grpSp>
        <p:nvGrpSpPr>
          <p:cNvPr id="2" name="Grouper 7"/>
          <p:cNvGrpSpPr/>
          <p:nvPr/>
        </p:nvGrpSpPr>
        <p:grpSpPr>
          <a:xfrm>
            <a:off x="0" y="2570638"/>
            <a:ext cx="9144000" cy="5455920"/>
            <a:chOff x="0" y="1656080"/>
            <a:chExt cx="9144000" cy="5455920"/>
          </a:xfrm>
        </p:grpSpPr>
        <p:sp>
          <p:nvSpPr>
            <p:cNvPr id="6" name="Rectangle 5"/>
            <p:cNvSpPr/>
            <p:nvPr/>
          </p:nvSpPr>
          <p:spPr>
            <a:xfrm>
              <a:off x="0" y="1656080"/>
              <a:ext cx="9144000" cy="545592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0" y="165608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80975" y="2560478"/>
            <a:ext cx="8963025" cy="4297522"/>
          </a:xfrm>
          <a:effectLst/>
        </p:spPr>
        <p:txBody>
          <a:bodyPr anchor="t">
            <a:normAutofit fontScale="90000"/>
          </a:bodyPr>
          <a:lstStyle/>
          <a:p>
            <a:pPr lvl="3"/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Development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cooperation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in the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ULg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a long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field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experience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</a:t>
            </a:r>
            <a:b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1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1900:	-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Creation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of the </a:t>
            </a:r>
            <a:r>
              <a:rPr lang="fr-BE" sz="2000" i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Universidad</a:t>
            </a:r>
            <a:r>
              <a:rPr lang="fr-BE" sz="2000" i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i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Agraria</a:t>
            </a:r>
            <a:r>
              <a:rPr lang="fr-BE" sz="2000" i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de la Molina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(Lima,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Peru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	-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Creation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of </a:t>
            </a:r>
            <a:r>
              <a:rPr lang="fr-BE" sz="2000" i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ESALQ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(part of the USP, Piracicaba,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Brazil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1930: 	-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Creation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development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and direction of the Institut National pour 			l’Étude Agronomique au Congo (INEAC)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	- Important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cooperation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with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Katanga Province (DR Congo)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	*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With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Université d’Élisabethville (Lubumbashi)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		*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With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Magombo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community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(FULREAC)</a:t>
            </a:r>
            <a:b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+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1997:	-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Creation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of the Tropical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Veterinary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Institute (IVT, Liège)</a:t>
            </a:r>
            <a:r>
              <a:rPr lang="fr-FR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fr-FR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/>
            </a:r>
            <a:br>
              <a:rPr lang="fr-BE" sz="18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endParaRPr lang="fr-BE" sz="1800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00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embloux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6" y="5944306"/>
            <a:ext cx="1557220" cy="51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logo_coul_texte_blason_cadre_7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0" y="5826552"/>
            <a:ext cx="915529" cy="6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Logo - couleur - tex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36" y="1122155"/>
            <a:ext cx="4742688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053"/>
            <a:ext cx="914400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r 3"/>
          <p:cNvGrpSpPr/>
          <p:nvPr/>
        </p:nvGrpSpPr>
        <p:grpSpPr>
          <a:xfrm>
            <a:off x="0" y="4338320"/>
            <a:ext cx="9144000" cy="2743200"/>
            <a:chOff x="0" y="4114800"/>
            <a:chExt cx="9144000" cy="2743200"/>
          </a:xfrm>
        </p:grpSpPr>
        <p:sp>
          <p:nvSpPr>
            <p:cNvPr id="5" name="Rectangle 4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0" y="4662800"/>
            <a:ext cx="914400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376092"/>
                </a:solidFill>
                <a:cs typeface="Arial"/>
              </a:rPr>
              <a:t>The institution</a:t>
            </a:r>
            <a:endParaRPr lang="fr-FR" sz="5400" b="1" dirty="0">
              <a:solidFill>
                <a:srgbClr val="37609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3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Human forces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400" dirty="0" err="1" smtClean="0"/>
              <a:t>Academic</a:t>
            </a:r>
            <a:r>
              <a:rPr lang="fr-FR" sz="2400" dirty="0" err="1"/>
              <a:t>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Dr Ir Christophe BLECKER</a:t>
            </a:r>
            <a:br>
              <a:rPr lang="fr-FR" sz="2400" dirty="0" smtClean="0"/>
            </a:br>
            <a:r>
              <a:rPr lang="fr-FR" sz="2400" dirty="0" smtClean="0"/>
              <a:t>- Dr Ir Sabine DANTHINE</a:t>
            </a:r>
          </a:p>
          <a:p>
            <a:endParaRPr lang="fr-FR" sz="2400" dirty="0"/>
          </a:p>
          <a:p>
            <a:r>
              <a:rPr lang="fr-FR" sz="2400" dirty="0" err="1" smtClean="0"/>
              <a:t>Research</a:t>
            </a:r>
            <a:r>
              <a:rPr lang="fr-FR" sz="2400" dirty="0" smtClean="0"/>
              <a:t> staff (50-60 people)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Research</a:t>
            </a:r>
            <a:r>
              <a:rPr lang="fr-FR" sz="2400" dirty="0" smtClean="0"/>
              <a:t> </a:t>
            </a:r>
            <a:r>
              <a:rPr lang="fr-FR" sz="2400" dirty="0" err="1" smtClean="0"/>
              <a:t>associates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- Postdoctoral </a:t>
            </a:r>
            <a:r>
              <a:rPr lang="fr-FR" sz="2400" dirty="0" err="1" smtClean="0"/>
              <a:t>fellows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MSc</a:t>
            </a:r>
            <a:r>
              <a:rPr lang="fr-FR" sz="2400" dirty="0" smtClean="0"/>
              <a:t>. And </a:t>
            </a:r>
            <a:r>
              <a:rPr lang="fr-FR" sz="2400" dirty="0" err="1" smtClean="0"/>
              <a:t>Ph.D</a:t>
            </a:r>
            <a:r>
              <a:rPr lang="fr-FR" sz="2400" dirty="0" smtClean="0"/>
              <a:t>. </a:t>
            </a:r>
            <a:r>
              <a:rPr lang="fr-FR" sz="2400" dirty="0" err="1" smtClean="0"/>
              <a:t>graduate</a:t>
            </a:r>
            <a:r>
              <a:rPr lang="fr-FR" sz="2400" dirty="0" smtClean="0"/>
              <a:t> </a:t>
            </a:r>
            <a:r>
              <a:rPr lang="fr-FR" sz="2400" dirty="0" err="1" smtClean="0"/>
              <a:t>students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Technicians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5235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aculté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0558" y="1719155"/>
            <a:ext cx="6120000" cy="4590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Infrastructure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8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Technological center</a:t>
            </a:r>
            <a:endParaRPr lang="en-US" sz="3600" b="1" dirty="0">
              <a:solidFill>
                <a:srgbClr val="3366FF"/>
              </a:solidFill>
            </a:endParaRPr>
          </a:p>
        </p:txBody>
      </p:sp>
      <p:pic>
        <p:nvPicPr>
          <p:cNvPr id="6" name="Image 5" descr="1 Isnes Extérieur.jpg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60430"/>
            <a:ext cx="6120000" cy="45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-1074" y="5958987"/>
            <a:ext cx="9144000" cy="2110307"/>
            <a:chOff x="0" y="2763520"/>
            <a:chExt cx="9144000" cy="4094480"/>
          </a:xfrm>
        </p:grpSpPr>
        <p:sp>
          <p:nvSpPr>
            <p:cNvPr id="4" name="Rectangle 3"/>
            <p:cNvSpPr/>
            <p:nvPr/>
          </p:nvSpPr>
          <p:spPr>
            <a:xfrm>
              <a:off x="0" y="2763520"/>
              <a:ext cx="9144000" cy="4094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0" y="276352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14414" y="6266535"/>
            <a:ext cx="9144000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24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Food Is Life</a:t>
            </a:r>
            <a:endParaRPr lang="fr-BE" sz="2400" b="1" dirty="0">
              <a:solidFill>
                <a:srgbClr val="008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789990"/>
            <a:ext cx="7525569" cy="243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436249" y="3359334"/>
            <a:ext cx="2387411" cy="246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84728" y="3360700"/>
            <a:ext cx="2402602" cy="244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1650" y="3377369"/>
            <a:ext cx="2407233" cy="245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52667" y="3454451"/>
            <a:ext cx="1470392" cy="2213435"/>
          </a:xfrm>
          <a:prstGeom prst="rect">
            <a:avLst/>
          </a:prstGeom>
          <a:solidFill>
            <a:schemeClr val="accent2">
              <a:alpha val="9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338507" y="3435634"/>
            <a:ext cx="1470392" cy="2213435"/>
          </a:xfrm>
          <a:prstGeom prst="rect">
            <a:avLst/>
          </a:prstGeom>
          <a:solidFill>
            <a:schemeClr val="accent2">
              <a:alpha val="9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422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Soon …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1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215206" y="4429132"/>
            <a:ext cx="1714512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714612" y="4857760"/>
            <a:ext cx="1643074" cy="1928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4500562" y="2928934"/>
            <a:ext cx="2571768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571472" y="2643182"/>
            <a:ext cx="2000264" cy="242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600" b="1" dirty="0" smtClean="0">
                <a:solidFill>
                  <a:srgbClr val="3366FF"/>
                </a:solidFill>
              </a:rPr>
              <a:t>Analytical techniques</a:t>
            </a:r>
            <a:endParaRPr lang="fr-BE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32" y="1208410"/>
            <a:ext cx="8229600" cy="49292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Interfacial properties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Adsorption kinetics, monolayers, interfacial rheology,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Image 5" descr="BILD1000.JPG"/>
          <p:cNvPicPr>
            <a:picLocks noChangeAspect="1"/>
          </p:cNvPicPr>
          <p:nvPr/>
        </p:nvPicPr>
        <p:blipFill>
          <a:blip r:embed="rId3" cstate="print"/>
          <a:srcRect r="36110"/>
          <a:stretch>
            <a:fillRect/>
          </a:stretch>
        </p:blipFill>
        <p:spPr>
          <a:xfrm>
            <a:off x="785785" y="2786058"/>
            <a:ext cx="1643095" cy="1928826"/>
          </a:xfrm>
          <a:prstGeom prst="rect">
            <a:avLst/>
          </a:prstGeom>
        </p:spPr>
      </p:pic>
      <p:pic>
        <p:nvPicPr>
          <p:cNvPr id="11" name="Image 10" descr="BILD1002.JPG"/>
          <p:cNvPicPr>
            <a:picLocks noChangeAspect="1"/>
          </p:cNvPicPr>
          <p:nvPr/>
        </p:nvPicPr>
        <p:blipFill>
          <a:blip r:embed="rId4" cstate="print"/>
          <a:srcRect r="13889"/>
          <a:stretch>
            <a:fillRect/>
          </a:stretch>
        </p:blipFill>
        <p:spPr>
          <a:xfrm rot="16200000">
            <a:off x="7252250" y="4751926"/>
            <a:ext cx="1640426" cy="142876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358082" y="6286520"/>
            <a:ext cx="142876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Langmuir film </a:t>
            </a:r>
            <a:endParaRPr lang="fr-BE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85786" y="4714884"/>
            <a:ext cx="164307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Spinning</a:t>
            </a:r>
            <a:r>
              <a:rPr lang="fr-BE" sz="1200" dirty="0" smtClean="0"/>
              <a:t> drop</a:t>
            </a:r>
            <a:endParaRPr lang="fr-BE" sz="1200" dirty="0"/>
          </a:p>
        </p:txBody>
      </p:sp>
      <p:pic>
        <p:nvPicPr>
          <p:cNvPr id="13" name="Image 12" descr="BILD1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705682" y="5206021"/>
            <a:ext cx="1643074" cy="123230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57488" y="5009389"/>
            <a:ext cx="121444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Bubble</a:t>
            </a:r>
            <a:r>
              <a:rPr lang="fr-BE" sz="1200" dirty="0" smtClean="0"/>
              <a:t> pressure</a:t>
            </a:r>
            <a:endParaRPr lang="fr-BE" sz="1200" dirty="0"/>
          </a:p>
        </p:txBody>
      </p:sp>
      <p:pic>
        <p:nvPicPr>
          <p:cNvPr id="18" name="Image 17" descr="BILD1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70" y="3071810"/>
            <a:ext cx="2285984" cy="17144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643438" y="4786322"/>
            <a:ext cx="228601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Hanging</a:t>
            </a:r>
            <a:r>
              <a:rPr lang="fr-BE" sz="1200" dirty="0" smtClean="0"/>
              <a:t> drop </a:t>
            </a:r>
            <a:r>
              <a:rPr lang="fr-BE" sz="1200" dirty="0" err="1" smtClean="0"/>
              <a:t>Tensiometer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91106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29190" y="4572008"/>
            <a:ext cx="2286016" cy="1714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000496" y="2143116"/>
            <a:ext cx="2714644" cy="1928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285984" y="2428868"/>
            <a:ext cx="1643074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 descr="BILD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846" y="2768195"/>
            <a:ext cx="1571612" cy="1178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170" y="923578"/>
            <a:ext cx="2887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BE" sz="2400" dirty="0" smtClean="0"/>
              <a:t>- Emulsions, </a:t>
            </a:r>
            <a:r>
              <a:rPr lang="en-US" sz="2400" dirty="0" smtClean="0"/>
              <a:t>foams</a:t>
            </a:r>
            <a:r>
              <a:rPr lang="fr-BE" sz="2400" dirty="0" smtClean="0"/>
              <a:t>,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0298" y="4143380"/>
            <a:ext cx="1143008" cy="2857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Turbiscan</a:t>
            </a:r>
            <a:endParaRPr lang="fr-BE" sz="12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643446"/>
            <a:ext cx="1845172" cy="121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143504" y="5857892"/>
            <a:ext cx="1857388" cy="285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Foam</a:t>
            </a:r>
            <a:r>
              <a:rPr lang="fr-BE" sz="1200" dirty="0" smtClean="0"/>
              <a:t> scan</a:t>
            </a:r>
            <a:endParaRPr lang="fr-BE" sz="1200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285992"/>
            <a:ext cx="2292237" cy="161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838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43636" y="4286256"/>
            <a:ext cx="2714644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5214942" y="2285992"/>
            <a:ext cx="2500330" cy="1857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3000364" y="4214818"/>
            <a:ext cx="2286016" cy="257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85786" y="2643182"/>
            <a:ext cx="1928826" cy="2857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14282" y="865084"/>
            <a:ext cx="864399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Rheology, texture analysis, </a:t>
            </a:r>
            <a:r>
              <a:rPr lang="en-US" sz="2400" dirty="0" err="1" smtClean="0"/>
              <a:t>particule</a:t>
            </a:r>
            <a:r>
              <a:rPr lang="en-US" sz="2400" dirty="0" smtClean="0"/>
              <a:t>/globule </a:t>
            </a:r>
            <a:r>
              <a:rPr lang="en-US" sz="2400" dirty="0" err="1" smtClean="0"/>
              <a:t>sizer</a:t>
            </a:r>
            <a:r>
              <a:rPr lang="en-US" sz="2400" dirty="0" smtClean="0"/>
              <a:t>, zeta potential,…</a:t>
            </a:r>
          </a:p>
          <a:p>
            <a:endParaRPr lang="en-US" dirty="0" smtClean="0"/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5" name="Image 4" descr="BILD0997.JPG"/>
          <p:cNvPicPr>
            <a:picLocks noChangeAspect="1"/>
          </p:cNvPicPr>
          <p:nvPr/>
        </p:nvPicPr>
        <p:blipFill>
          <a:blip r:embed="rId2" cstate="print"/>
          <a:srcRect r="8163" b="20407"/>
          <a:stretch>
            <a:fillRect/>
          </a:stretch>
        </p:blipFill>
        <p:spPr>
          <a:xfrm rot="16200000">
            <a:off x="596212" y="3118508"/>
            <a:ext cx="2307974" cy="1500198"/>
          </a:xfrm>
          <a:prstGeom prst="rect">
            <a:avLst/>
          </a:prstGeom>
        </p:spPr>
      </p:pic>
      <p:pic>
        <p:nvPicPr>
          <p:cNvPr id="8" name="Image 7" descr="BILD0996.JPG"/>
          <p:cNvPicPr>
            <a:picLocks noChangeAspect="1"/>
          </p:cNvPicPr>
          <p:nvPr/>
        </p:nvPicPr>
        <p:blipFill>
          <a:blip r:embed="rId3" cstate="print"/>
          <a:srcRect t="15385" b="7691"/>
          <a:stretch>
            <a:fillRect/>
          </a:stretch>
        </p:blipFill>
        <p:spPr>
          <a:xfrm>
            <a:off x="5357818" y="2428868"/>
            <a:ext cx="2233630" cy="12886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57818" y="3714752"/>
            <a:ext cx="2214578" cy="285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Master </a:t>
            </a:r>
            <a:r>
              <a:rPr lang="fr-BE" sz="1200" dirty="0" err="1" smtClean="0"/>
              <a:t>sizer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3143240" y="6286520"/>
            <a:ext cx="1928826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Texturometer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00100" y="5000636"/>
            <a:ext cx="150019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Rheometer</a:t>
            </a:r>
            <a:endParaRPr lang="fr-BE" sz="1200" dirty="0"/>
          </a:p>
        </p:txBody>
      </p:sp>
      <p:pic>
        <p:nvPicPr>
          <p:cNvPr id="13" name="Image 12" descr="BILD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429132"/>
            <a:ext cx="2214578" cy="17859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357950" y="6215082"/>
            <a:ext cx="2214578" cy="285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Beckman</a:t>
            </a:r>
            <a:r>
              <a:rPr lang="fr-BE" sz="1200" dirty="0" smtClean="0"/>
              <a:t> </a:t>
            </a:r>
            <a:r>
              <a:rPr lang="fr-BE" sz="1200" dirty="0" err="1" smtClean="0"/>
              <a:t>coulter</a:t>
            </a:r>
            <a:r>
              <a:rPr lang="fr-BE" sz="1200" dirty="0" smtClean="0"/>
              <a:t>-</a:t>
            </a:r>
            <a:r>
              <a:rPr lang="fr-BE" sz="1200" dirty="0" err="1" smtClean="0"/>
              <a:t>Delsa</a:t>
            </a:r>
            <a:r>
              <a:rPr lang="fr-BE" sz="1200" dirty="0" smtClean="0"/>
              <a:t> Nano </a:t>
            </a:r>
            <a:endParaRPr lang="fr-BE" sz="1200" dirty="0"/>
          </a:p>
        </p:txBody>
      </p:sp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378" y="4357694"/>
            <a:ext cx="19446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653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7752" y="2214554"/>
            <a:ext cx="3143272" cy="41434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571472" y="2857496"/>
            <a:ext cx="3500462" cy="2643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3612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Microscopy</a:t>
            </a:r>
            <a:endParaRPr lang="fr-BE" sz="2400" dirty="0"/>
          </a:p>
        </p:txBody>
      </p:sp>
      <p:pic>
        <p:nvPicPr>
          <p:cNvPr id="11" name="Image 10" descr="BILD0991.JPG"/>
          <p:cNvPicPr>
            <a:picLocks noChangeAspect="1"/>
          </p:cNvPicPr>
          <p:nvPr/>
        </p:nvPicPr>
        <p:blipFill>
          <a:blip r:embed="rId2" cstate="print"/>
          <a:srcRect t="13333" r="13999"/>
          <a:stretch>
            <a:fillRect/>
          </a:stretch>
        </p:blipFill>
        <p:spPr>
          <a:xfrm>
            <a:off x="785786" y="3000372"/>
            <a:ext cx="3143272" cy="2375704"/>
          </a:xfrm>
          <a:prstGeom prst="rect">
            <a:avLst/>
          </a:prstGeom>
        </p:spPr>
      </p:pic>
      <p:pic>
        <p:nvPicPr>
          <p:cNvPr id="12" name="Image 11" descr="BILD1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524379" y="2833680"/>
            <a:ext cx="3809995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57818" y="1785926"/>
            <a:ext cx="3429024" cy="45005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28596" y="3286124"/>
            <a:ext cx="2857520" cy="2643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874161"/>
            <a:ext cx="8229600" cy="4525963"/>
          </a:xfrm>
        </p:spPr>
        <p:txBody>
          <a:bodyPr>
            <a:normAutofit/>
          </a:bodyPr>
          <a:lstStyle/>
          <a:p>
            <a:r>
              <a:rPr lang="fr-BE" sz="2400" dirty="0" smtClean="0"/>
              <a:t>Thermal properties</a:t>
            </a:r>
            <a:endParaRPr lang="fr-BE" sz="2400" dirty="0"/>
          </a:p>
        </p:txBody>
      </p:sp>
      <p:pic>
        <p:nvPicPr>
          <p:cNvPr id="5" name="Image 4" descr="BILD0984.JPG"/>
          <p:cNvPicPr>
            <a:picLocks noChangeAspect="1"/>
          </p:cNvPicPr>
          <p:nvPr/>
        </p:nvPicPr>
        <p:blipFill>
          <a:blip r:embed="rId2" cstate="print"/>
          <a:srcRect t="9091" b="6060"/>
          <a:stretch>
            <a:fillRect/>
          </a:stretch>
        </p:blipFill>
        <p:spPr>
          <a:xfrm>
            <a:off x="5715008" y="4214818"/>
            <a:ext cx="2469689" cy="1571636"/>
          </a:xfrm>
          <a:prstGeom prst="rect">
            <a:avLst/>
          </a:prstGeom>
        </p:spPr>
      </p:pic>
      <p:pic>
        <p:nvPicPr>
          <p:cNvPr id="6" name="Image 5" descr="BILD0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86190"/>
            <a:ext cx="2381267" cy="1785950"/>
          </a:xfrm>
          <a:prstGeom prst="rect">
            <a:avLst/>
          </a:prstGeom>
        </p:spPr>
      </p:pic>
      <p:pic>
        <p:nvPicPr>
          <p:cNvPr id="7" name="Image 6" descr="BILD0985.JPG"/>
          <p:cNvPicPr>
            <a:picLocks noChangeAspect="1"/>
          </p:cNvPicPr>
          <p:nvPr/>
        </p:nvPicPr>
        <p:blipFill>
          <a:blip r:embed="rId4" cstate="print"/>
          <a:srcRect t="6202"/>
          <a:stretch>
            <a:fillRect/>
          </a:stretch>
        </p:blipFill>
        <p:spPr>
          <a:xfrm>
            <a:off x="5500694" y="2000240"/>
            <a:ext cx="1929418" cy="13573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15008" y="5786454"/>
            <a:ext cx="250033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MDSC  TA2920</a:t>
            </a:r>
            <a:endParaRPr lang="fr-BE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5500694" y="3286124"/>
            <a:ext cx="1928826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MDSC  Q1000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42910" y="5429264"/>
            <a:ext cx="2357454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TGA </a:t>
            </a:r>
            <a:endParaRPr lang="fr-BE" sz="1200" dirty="0"/>
          </a:p>
        </p:txBody>
      </p:sp>
      <p:pic>
        <p:nvPicPr>
          <p:cNvPr id="13" name="Imag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2214554"/>
            <a:ext cx="12329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72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29256" y="4500570"/>
            <a:ext cx="3000396" cy="2143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5072066" y="1857364"/>
            <a:ext cx="2857520" cy="2357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000100" y="2529660"/>
            <a:ext cx="3000396" cy="25717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78560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Oils</a:t>
            </a:r>
            <a:r>
              <a:rPr lang="fr-BE" sz="2400" dirty="0" smtClean="0"/>
              <a:t> &amp; fats </a:t>
            </a:r>
            <a:endParaRPr lang="fr-BE" sz="2400" dirty="0"/>
          </a:p>
        </p:txBody>
      </p:sp>
      <p:pic>
        <p:nvPicPr>
          <p:cNvPr id="7" name="Image 6" descr="BILD09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743974"/>
            <a:ext cx="2571736" cy="1928802"/>
          </a:xfrm>
          <a:prstGeom prst="rect">
            <a:avLst/>
          </a:prstGeom>
        </p:spPr>
      </p:pic>
      <p:pic>
        <p:nvPicPr>
          <p:cNvPr id="8" name="Image 7" descr="BILD0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643446"/>
            <a:ext cx="2357422" cy="1768067"/>
          </a:xfrm>
          <a:prstGeom prst="rect">
            <a:avLst/>
          </a:prstGeom>
        </p:spPr>
      </p:pic>
      <p:pic>
        <p:nvPicPr>
          <p:cNvPr id="9" name="Image 8" descr="BILD09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071678"/>
            <a:ext cx="2357422" cy="17680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14414" y="4672800"/>
            <a:ext cx="2571768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P NMR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86380" y="3786190"/>
            <a:ext cx="2357454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Mettler</a:t>
            </a:r>
            <a:r>
              <a:rPr lang="fr-BE" sz="1200" dirty="0" smtClean="0"/>
              <a:t> (CP-DP-…)</a:t>
            </a:r>
            <a:endParaRPr lang="fr-BE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715008" y="6286520"/>
            <a:ext cx="2357454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Rancimat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9056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046© Michel Houet Ulg - Sujet = Audit Gembloux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0937"/>
            <a:ext cx="9144000" cy="6096000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0" y="3322424"/>
            <a:ext cx="9144000" cy="3535575"/>
            <a:chOff x="0" y="3322424"/>
            <a:chExt cx="9144000" cy="3535575"/>
          </a:xfrm>
        </p:grpSpPr>
        <p:sp>
          <p:nvSpPr>
            <p:cNvPr id="15" name="Rectangle 14"/>
            <p:cNvSpPr/>
            <p:nvPr/>
          </p:nvSpPr>
          <p:spPr>
            <a:xfrm>
              <a:off x="0" y="3322424"/>
              <a:ext cx="9144000" cy="353557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0" y="3322425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191828" y="3599629"/>
            <a:ext cx="1146781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1.038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endParaRPr lang="fr-FR" sz="2500" dirty="0"/>
          </a:p>
        </p:txBody>
      </p:sp>
      <p:sp>
        <p:nvSpPr>
          <p:cNvPr id="4" name="Rectangle 3"/>
          <p:cNvSpPr/>
          <p:nvPr/>
        </p:nvSpPr>
        <p:spPr>
          <a:xfrm>
            <a:off x="2533952" y="3589233"/>
            <a:ext cx="5595121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Students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in Gembloux </a:t>
            </a:r>
            <a:r>
              <a:rPr lang="fr-FR" sz="2500" dirty="0">
                <a:solidFill>
                  <a:srgbClr val="326187"/>
                </a:solidFill>
                <a:latin typeface="Arial"/>
                <a:cs typeface="Arial"/>
              </a:rPr>
              <a:t>Agro-Bio Tech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2429" y="4280844"/>
            <a:ext cx="826180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227</a:t>
            </a:r>
            <a:endParaRPr lang="fr-FR" sz="2500" dirty="0"/>
          </a:p>
        </p:txBody>
      </p:sp>
      <p:sp>
        <p:nvSpPr>
          <p:cNvPr id="6" name="Rectangle 5"/>
          <p:cNvSpPr/>
          <p:nvPr/>
        </p:nvSpPr>
        <p:spPr>
          <a:xfrm>
            <a:off x="2558578" y="4280844"/>
            <a:ext cx="3890809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PhD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students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/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researchers</a:t>
            </a:r>
            <a:endParaRPr lang="fr-FR" sz="2500" dirty="0">
              <a:solidFill>
                <a:srgbClr val="326187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267" y="4962059"/>
            <a:ext cx="612342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r>
              <a:rPr lang="fr-FR" sz="2500" dirty="0">
                <a:solidFill>
                  <a:srgbClr val="326187"/>
                </a:solidFill>
                <a:latin typeface="Arial Black"/>
                <a:cs typeface="Arial Black"/>
              </a:rPr>
              <a:t>99</a:t>
            </a:r>
            <a:r>
              <a:rPr lang="fr-FR" sz="2500" dirty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endParaRPr lang="fr-FR" sz="2500" dirty="0"/>
          </a:p>
        </p:txBody>
      </p:sp>
      <p:sp>
        <p:nvSpPr>
          <p:cNvPr id="8" name="Rectangle 7"/>
          <p:cNvSpPr/>
          <p:nvPr/>
        </p:nvSpPr>
        <p:spPr>
          <a:xfrm>
            <a:off x="2533952" y="4962059"/>
            <a:ext cx="3798476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Academic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staff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members</a:t>
            </a:r>
            <a:endParaRPr lang="fr-FR" sz="2500" dirty="0"/>
          </a:p>
        </p:txBody>
      </p:sp>
      <p:sp>
        <p:nvSpPr>
          <p:cNvPr id="9" name="Rectangle 8"/>
          <p:cNvSpPr/>
          <p:nvPr/>
        </p:nvSpPr>
        <p:spPr>
          <a:xfrm>
            <a:off x="1512429" y="5643273"/>
            <a:ext cx="826180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r>
              <a:rPr lang="fr-FR" sz="2500" dirty="0">
                <a:solidFill>
                  <a:srgbClr val="326187"/>
                </a:solidFill>
                <a:latin typeface="Arial Black"/>
                <a:cs typeface="Arial Black"/>
              </a:rPr>
              <a:t>457</a:t>
            </a:r>
            <a:r>
              <a:rPr lang="fr-FR" sz="2500" dirty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endParaRPr lang="fr-FR" sz="2500" dirty="0"/>
          </a:p>
        </p:txBody>
      </p:sp>
      <p:sp>
        <p:nvSpPr>
          <p:cNvPr id="10" name="Rectangle 9"/>
          <p:cNvSpPr/>
          <p:nvPr/>
        </p:nvSpPr>
        <p:spPr>
          <a:xfrm>
            <a:off x="2558577" y="5625180"/>
            <a:ext cx="5274777" cy="861774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Scientific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, administrative and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technical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staff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members</a:t>
            </a:r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126601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71404" y="4275116"/>
            <a:ext cx="2814812" cy="21815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4441096" y="1657382"/>
            <a:ext cx="3581924" cy="48017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 descr="BILD0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036215" y="2321711"/>
            <a:ext cx="4286282" cy="3214712"/>
          </a:xfrm>
          <a:prstGeom prst="rect">
            <a:avLst/>
          </a:prstGeom>
        </p:spPr>
      </p:pic>
      <p:pic>
        <p:nvPicPr>
          <p:cNvPr id="14" name="Image 13" descr="BILD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064" y="4388674"/>
            <a:ext cx="2571736" cy="192880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72000" y="6072206"/>
            <a:ext cx="3214710" cy="2857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XRD with  controlled temperature</a:t>
            </a:r>
            <a:endParaRPr lang="en-US" sz="120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8741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 smtClean="0"/>
              <a:t>X-Ray diffraction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18121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70825" y="1340221"/>
            <a:ext cx="2129726" cy="2869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549778" y="1309241"/>
            <a:ext cx="3546851" cy="5250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 descr="2 Isnes intérie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2" y="3934640"/>
            <a:ext cx="3198736" cy="2399052"/>
          </a:xfrm>
          <a:prstGeom prst="rect">
            <a:avLst/>
          </a:prstGeom>
        </p:spPr>
      </p:pic>
      <p:pic>
        <p:nvPicPr>
          <p:cNvPr id="7" name="Image 6" descr="pilot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2" y="1452119"/>
            <a:ext cx="3124193" cy="2343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2079" y="4333946"/>
            <a:ext cx="2764758" cy="2092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 descr="8 Cuiseur extrude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78" y="4457832"/>
            <a:ext cx="2499956" cy="18749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08970" y="1464141"/>
            <a:ext cx="1920570" cy="2524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Image 11" descr="BILD09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565950" y="1923507"/>
            <a:ext cx="2217293" cy="166297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596242" y="-17039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66FF"/>
                </a:solidFill>
              </a:rPr>
              <a:t>P</a:t>
            </a:r>
            <a:r>
              <a:rPr lang="en-US" sz="3600" b="1" dirty="0" smtClean="0">
                <a:solidFill>
                  <a:srgbClr val="3366FF"/>
                </a:solidFill>
              </a:rPr>
              <a:t>ilot equipment </a:t>
            </a:r>
            <a:endParaRPr lang="en-US" sz="3600" b="1" dirty="0">
              <a:solidFill>
                <a:srgbClr val="3366FF"/>
              </a:solidFill>
            </a:endParaRPr>
          </a:p>
        </p:txBody>
      </p:sp>
      <p:pic>
        <p:nvPicPr>
          <p:cNvPr id="15" name="Image 14" descr="pilote1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51" y="1522425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4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/>
        </p:nvGraphicFramePr>
        <p:xfrm>
          <a:off x="285720" y="285728"/>
          <a:ext cx="857256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Field of activities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571472" y="6160907"/>
            <a:ext cx="5715040" cy="5714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Researches linked to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health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environmental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concens</a:t>
            </a:r>
            <a:endParaRPr lang="fr-B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3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More specifically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“Cracking” of biological raw materials 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state of food materials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Techno-functionality of ingredients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Dairy science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86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rack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928802"/>
            <a:ext cx="4667283" cy="3500462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366FF"/>
                </a:solidFill>
              </a:rPr>
              <a:t>“Cracking”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9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0034" y="1428736"/>
            <a:ext cx="8143932" cy="47149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76310" y="428604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2400" b="1">
              <a:solidFill>
                <a:srgbClr val="FF9900"/>
              </a:solidFill>
            </a:endParaRPr>
          </a:p>
        </p:txBody>
      </p:sp>
      <p:grpSp>
        <p:nvGrpSpPr>
          <p:cNvPr id="3" name="Groupe 22"/>
          <p:cNvGrpSpPr/>
          <p:nvPr/>
        </p:nvGrpSpPr>
        <p:grpSpPr>
          <a:xfrm>
            <a:off x="594618" y="952511"/>
            <a:ext cx="8072494" cy="5708793"/>
            <a:chOff x="642910" y="1339829"/>
            <a:chExt cx="8072494" cy="5708793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85786" y="3786190"/>
              <a:ext cx="2057400" cy="846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BE" sz="1400" dirty="0" err="1" smtClean="0"/>
                <a:t>Grinding</a:t>
              </a:r>
              <a:endParaRPr lang="fr-FR" sz="1400" dirty="0"/>
            </a:p>
            <a:p>
              <a:pPr algn="ctr" eaLnBrk="0" hangingPunct="0">
                <a:spcAft>
                  <a:spcPct val="50000"/>
                </a:spcAft>
              </a:pPr>
              <a:r>
                <a:rPr lang="fr-BE" sz="1400" dirty="0" err="1" smtClean="0"/>
                <a:t>Bagging</a:t>
              </a:r>
              <a:endParaRPr lang="fr-FR" sz="1400" dirty="0"/>
            </a:p>
            <a:p>
              <a:pPr algn="ctr" eaLnBrk="0" hangingPunct="0">
                <a:spcAft>
                  <a:spcPct val="50000"/>
                </a:spcAft>
              </a:pPr>
              <a:r>
                <a:rPr lang="fr-FR" sz="1400" b="1" dirty="0" err="1" smtClean="0">
                  <a:solidFill>
                    <a:schemeClr val="accent1"/>
                  </a:solidFill>
                </a:rPr>
                <a:t>External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Pea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Fibre</a:t>
              </a:r>
              <a:endParaRPr lang="fr-FR" sz="1400" dirty="0">
                <a:solidFill>
                  <a:schemeClr val="accent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4240568" y="3786190"/>
              <a:ext cx="2514600" cy="326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sz="1400" dirty="0"/>
                <a:t>Purification</a:t>
              </a:r>
            </a:p>
            <a:p>
              <a:pPr algn="ctr" eaLnBrk="0" hangingPunct="0"/>
              <a:r>
                <a:rPr lang="fr-FR" sz="1400" dirty="0"/>
                <a:t>Concentration</a:t>
              </a:r>
            </a:p>
            <a:p>
              <a:pPr algn="ctr" eaLnBrk="0" hangingPunct="0"/>
              <a:r>
                <a:rPr lang="fr-FR" sz="1400" dirty="0" err="1" smtClean="0"/>
                <a:t>Drying</a:t>
              </a:r>
              <a:endParaRPr lang="fr-FR" sz="1400" dirty="0"/>
            </a:p>
            <a:p>
              <a:pPr algn="ctr" eaLnBrk="0" hangingPunct="0"/>
              <a:r>
                <a:rPr lang="fr-FR" sz="1400" dirty="0" err="1" smtClean="0"/>
                <a:t>Bagging</a:t>
              </a:r>
              <a:endParaRPr lang="fr-FR" sz="1400" dirty="0" smtClean="0"/>
            </a:p>
            <a:p>
              <a:pPr algn="ctr" eaLnBrk="0" hangingPunct="0">
                <a:spcBef>
                  <a:spcPct val="50000"/>
                </a:spcBef>
                <a:spcAft>
                  <a:spcPct val="50000"/>
                </a:spcAft>
              </a:pPr>
              <a:r>
                <a:rPr lang="fr-FR" sz="1400" b="1" dirty="0" smtClean="0">
                  <a:solidFill>
                    <a:schemeClr val="accent1"/>
                  </a:solidFill>
                </a:rPr>
                <a:t>Native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Starch</a:t>
              </a:r>
              <a:endParaRPr lang="fr-FR" sz="1400" b="1" dirty="0" smtClean="0">
                <a:solidFill>
                  <a:schemeClr val="accent1"/>
                </a:solidFill>
              </a:endParaRPr>
            </a:p>
            <a:p>
              <a:pPr algn="ctr" eaLnBrk="0" hangingPunct="0">
                <a:lnSpc>
                  <a:spcPct val="50000"/>
                </a:lnSpc>
              </a:pPr>
              <a:r>
                <a:rPr lang="fr-FR" sz="1400" dirty="0" err="1" smtClean="0"/>
                <a:t>Heat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treatment</a:t>
              </a:r>
              <a:endParaRPr lang="fr-FR" sz="1400" dirty="0" smtClean="0"/>
            </a:p>
            <a:p>
              <a:pPr algn="ctr" eaLnBrk="0" hangingPunct="0">
                <a:lnSpc>
                  <a:spcPct val="50000"/>
                </a:lnSpc>
              </a:pPr>
              <a:endParaRPr lang="fr-FR" sz="1400" b="1" dirty="0" smtClean="0"/>
            </a:p>
            <a:p>
              <a:pPr algn="ctr" eaLnBrk="0" hangingPunct="0">
                <a:lnSpc>
                  <a:spcPct val="50000"/>
                </a:lnSpc>
              </a:pPr>
              <a:r>
                <a:rPr lang="fr-BE" sz="1400" b="1" dirty="0" smtClean="0"/>
                <a:t/>
              </a:r>
              <a:br>
                <a:rPr lang="fr-BE" sz="1400" b="1" dirty="0" smtClean="0"/>
              </a:br>
              <a:endParaRPr lang="fr-FR" sz="1400" b="1" dirty="0" smtClean="0"/>
            </a:p>
            <a:p>
              <a:pPr algn="ctr" eaLnBrk="0" hangingPunct="0">
                <a:lnSpc>
                  <a:spcPct val="50000"/>
                </a:lnSpc>
              </a:pPr>
              <a:endParaRPr lang="fr-FR" sz="1400" b="1" dirty="0" smtClean="0">
                <a:solidFill>
                  <a:schemeClr val="accent1"/>
                </a:solidFill>
              </a:endParaRPr>
            </a:p>
            <a:p>
              <a:pPr algn="ctr" eaLnBrk="0" hangingPunct="0">
                <a:lnSpc>
                  <a:spcPct val="50000"/>
                </a:lnSpc>
              </a:pPr>
              <a:r>
                <a:rPr lang="fr-FR" sz="1400" b="1" dirty="0" smtClean="0">
                  <a:solidFill>
                    <a:schemeClr val="accent1"/>
                  </a:solidFill>
                </a:rPr>
                <a:t>Instant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Starch</a:t>
              </a:r>
              <a:endParaRPr lang="fr-FR" sz="1400" b="1" dirty="0" smtClean="0">
                <a:solidFill>
                  <a:schemeClr val="accent1"/>
                </a:solidFill>
              </a:endParaRP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fr-FR" sz="2000" dirty="0">
                <a:latin typeface="Times New Roman" pitchFamily="18" charset="0"/>
              </a:endParaRPr>
            </a:p>
            <a:p>
              <a:pPr eaLnBrk="0" hangingPunct="0"/>
              <a:endParaRPr lang="fr-FR" sz="2000" dirty="0">
                <a:latin typeface="Times New Roman" pitchFamily="18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fr-FR" sz="2000" dirty="0">
                <a:latin typeface="Times New Roman" pitchFamily="18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24110" y="1339829"/>
              <a:ext cx="2057400" cy="332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400" b="1" dirty="0" smtClean="0">
                  <a:solidFill>
                    <a:schemeClr val="accent1"/>
                  </a:solidFill>
                </a:rPr>
                <a:t>Dry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Pea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Seeds</a:t>
              </a:r>
              <a:endParaRPr lang="fr-FR" sz="1400" b="1" dirty="0" smtClean="0">
                <a:solidFill>
                  <a:schemeClr val="accent1"/>
                </a:solidFill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fr-FR" sz="1400" dirty="0" err="1" smtClean="0"/>
                <a:t>Cleaning</a:t>
              </a:r>
              <a:endParaRPr lang="fr-FR" sz="1400" dirty="0"/>
            </a:p>
            <a:p>
              <a:pPr algn="ctr" eaLnBrk="0" hangingPunct="0"/>
              <a:r>
                <a:rPr lang="fr-BE" sz="1400" dirty="0" smtClean="0"/>
                <a:t>Classification</a:t>
              </a:r>
              <a:endParaRPr lang="fr-FR" sz="1400" dirty="0"/>
            </a:p>
            <a:p>
              <a:pPr algn="ctr" eaLnBrk="0" hangingPunct="0"/>
              <a:r>
                <a:rPr lang="fr-BE" sz="1400" dirty="0" err="1" smtClean="0"/>
                <a:t>Dehulling</a:t>
              </a:r>
              <a:endParaRPr lang="fr-FR" sz="1400" dirty="0"/>
            </a:p>
            <a:p>
              <a:pPr algn="ctr" eaLnBrk="0" hangingPunct="0"/>
              <a:r>
                <a:rPr lang="fr-BE" sz="1400" dirty="0" err="1" smtClean="0"/>
                <a:t>Grinding</a:t>
              </a:r>
              <a:endParaRPr lang="fr-FR" sz="1400" dirty="0"/>
            </a:p>
            <a:p>
              <a:pPr algn="ctr" eaLnBrk="0" hangingPunct="0"/>
              <a:r>
                <a:rPr lang="fr-FR" sz="1400" dirty="0"/>
                <a:t>Extraction</a:t>
              </a:r>
            </a:p>
            <a:p>
              <a:pPr algn="ctr" eaLnBrk="0" hangingPunct="0"/>
              <a:r>
                <a:rPr lang="fr-BE" sz="1400" dirty="0" err="1" smtClean="0"/>
                <a:t>Sieving</a:t>
              </a:r>
              <a:endParaRPr lang="fr-FR" sz="1400" dirty="0"/>
            </a:p>
            <a:p>
              <a:pPr algn="ctr" eaLnBrk="0" hangingPunct="0"/>
              <a:r>
                <a:rPr lang="fr-FR" sz="1400" dirty="0" err="1" smtClean="0"/>
                <a:t>Decantation</a:t>
              </a:r>
              <a:endParaRPr lang="fr-FR" sz="1400" dirty="0"/>
            </a:p>
            <a:p>
              <a:pPr algn="ctr" eaLnBrk="0" hangingPunct="0"/>
              <a:r>
                <a:rPr lang="fr-FR" sz="1400" dirty="0" err="1" smtClean="0"/>
                <a:t>Pasteurization</a:t>
              </a:r>
              <a:endParaRPr lang="fr-FR" sz="1400" dirty="0"/>
            </a:p>
            <a:p>
              <a:pPr algn="ctr" eaLnBrk="0" hangingPunct="0"/>
              <a:r>
                <a:rPr lang="fr-FR" sz="1400" dirty="0"/>
                <a:t>Ultrafiltration</a:t>
              </a:r>
            </a:p>
            <a:p>
              <a:pPr algn="ctr" eaLnBrk="0" hangingPunct="0"/>
              <a:r>
                <a:rPr lang="fr-FR" sz="1400" dirty="0"/>
                <a:t>Concentration</a:t>
              </a:r>
            </a:p>
            <a:p>
              <a:pPr algn="ctr" eaLnBrk="0" hangingPunct="0"/>
              <a:r>
                <a:rPr lang="fr-FR" sz="1400" dirty="0" err="1" smtClean="0"/>
                <a:t>Drying</a:t>
              </a:r>
              <a:endParaRPr lang="fr-FR" sz="1400" dirty="0"/>
            </a:p>
            <a:p>
              <a:pPr algn="ctr" eaLnBrk="0" hangingPunct="0">
                <a:spcAft>
                  <a:spcPct val="50000"/>
                </a:spcAft>
              </a:pPr>
              <a:r>
                <a:rPr lang="fr-FR" sz="1400" dirty="0" err="1" smtClean="0"/>
                <a:t>Bagging</a:t>
              </a:r>
              <a:endParaRPr lang="fr-FR" sz="1400" dirty="0"/>
            </a:p>
            <a:p>
              <a:pPr algn="ctr" eaLnBrk="0" hangingPunct="0">
                <a:spcAft>
                  <a:spcPct val="50000"/>
                </a:spcAft>
              </a:pPr>
              <a:r>
                <a:rPr lang="fr-FR" sz="1400" b="1" dirty="0" err="1" smtClean="0">
                  <a:solidFill>
                    <a:schemeClr val="accent1"/>
                  </a:solidFill>
                </a:rPr>
                <a:t>Pea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Protein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Isolate</a:t>
              </a:r>
              <a:endParaRPr lang="fr-FR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42910" y="4924404"/>
              <a:ext cx="1752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2000">
                <a:latin typeface="Times New Roman" pitchFamily="18" charset="0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1785918" y="2285992"/>
              <a:ext cx="1285884" cy="71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5507737" y="5348302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6581804" y="3786190"/>
              <a:ext cx="213360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400" dirty="0"/>
                <a:t>Concentration</a:t>
              </a:r>
            </a:p>
            <a:p>
              <a:pPr algn="ctr" eaLnBrk="0" hangingPunct="0"/>
              <a:r>
                <a:rPr lang="fr-FR" sz="1400" dirty="0" err="1" smtClean="0"/>
                <a:t>Drying</a:t>
              </a:r>
              <a:endParaRPr lang="fr-FR" sz="1400" dirty="0"/>
            </a:p>
            <a:p>
              <a:pPr algn="ctr" eaLnBrk="0" hangingPunct="0"/>
              <a:r>
                <a:rPr lang="fr-FR" sz="1400" dirty="0" err="1" smtClean="0"/>
                <a:t>Bagging</a:t>
              </a:r>
              <a:endParaRPr lang="fr-FR" sz="1400" dirty="0"/>
            </a:p>
            <a:p>
              <a:pPr algn="ctr" eaLnBrk="0" hangingPunct="0">
                <a:spcBef>
                  <a:spcPct val="50000"/>
                </a:spcBef>
              </a:pPr>
              <a:r>
                <a:rPr lang="fr-FR" sz="1400" b="1" dirty="0" err="1" smtClean="0">
                  <a:solidFill>
                    <a:schemeClr val="accent1"/>
                  </a:solidFill>
                </a:rPr>
                <a:t>Internal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Pea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Fibre</a:t>
              </a:r>
              <a:r>
                <a:rPr lang="fr-FR" sz="1400" b="1" dirty="0" smtClean="0"/>
                <a:t/>
              </a:r>
              <a:br>
                <a:rPr lang="fr-FR" sz="1400" b="1" dirty="0" smtClean="0"/>
              </a:br>
              <a:r>
                <a:rPr lang="fr-FR" sz="1400" dirty="0" err="1" smtClean="0"/>
                <a:t>Grinding</a:t>
              </a:r>
              <a:endParaRPr lang="fr-FR" sz="1400" dirty="0"/>
            </a:p>
            <a:p>
              <a:pPr algn="ctr" eaLnBrk="0" hangingPunct="0">
                <a:spcBef>
                  <a:spcPct val="50000"/>
                </a:spcBef>
                <a:spcAft>
                  <a:spcPct val="50000"/>
                </a:spcAft>
              </a:pPr>
              <a:r>
                <a:rPr lang="fr-FR" sz="1400" b="1" dirty="0" smtClean="0">
                  <a:solidFill>
                    <a:schemeClr val="accent1"/>
                  </a:solidFill>
                </a:rPr>
                <a:t/>
              </a:r>
              <a:br>
                <a:rPr lang="fr-FR" sz="1400" b="1" dirty="0" smtClean="0">
                  <a:solidFill>
                    <a:schemeClr val="accent1"/>
                  </a:solidFill>
                </a:rPr>
              </a:br>
              <a:r>
                <a:rPr lang="fr-FR" sz="1400" b="1" dirty="0" err="1" smtClean="0">
                  <a:solidFill>
                    <a:schemeClr val="accent1"/>
                  </a:solidFill>
                </a:rPr>
                <a:t>Micronized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Fibre</a:t>
              </a:r>
              <a:endParaRPr lang="fr-FR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7636791" y="5133988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4266326" y="311749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5500694" y="3119438"/>
              <a:ext cx="0" cy="54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4265276" y="2903176"/>
              <a:ext cx="335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7611033" y="2899829"/>
              <a:ext cx="0" cy="75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1785918" y="3000372"/>
              <a:ext cx="0" cy="72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3" name="Titre 1"/>
          <p:cNvSpPr txBox="1">
            <a:spLocks/>
          </p:cNvSpPr>
          <p:nvPr/>
        </p:nvSpPr>
        <p:spPr>
          <a:xfrm>
            <a:off x="618460" y="613013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Industrial fractionation of pea</a:t>
            </a:r>
            <a:r>
              <a:rPr lang="en-US" sz="2400" b="1" dirty="0" smtClean="0">
                <a:solidFill>
                  <a:srgbClr val="008000"/>
                </a:solidFill>
              </a:rPr>
              <a:t/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6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8460" y="613013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Glass transition, water sorption, caking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6" name="Image 25" descr="inulin ca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36" y="1824950"/>
            <a:ext cx="5894604" cy="41071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366FF"/>
                </a:solidFill>
              </a:rPr>
              <a:t>Physical state of food materials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8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 txBox="1">
            <a:spLocks/>
          </p:cNvSpPr>
          <p:nvPr/>
        </p:nvSpPr>
        <p:spPr>
          <a:xfrm>
            <a:off x="674036" y="622264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Formulation of compound dairy fat blends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Image 3" descr="Dairy bl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7" y="170397"/>
            <a:ext cx="7168661" cy="57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555875" y="2232039"/>
            <a:ext cx="3997325" cy="3197225"/>
            <a:chOff x="1655" y="1389"/>
            <a:chExt cx="2518" cy="2014"/>
          </a:xfrm>
        </p:grpSpPr>
        <p:pic>
          <p:nvPicPr>
            <p:cNvPr id="13" name="Picture 5" descr="oeuf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55" y="1389"/>
              <a:ext cx="2518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464" y="2989"/>
              <a:ext cx="122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>
                  <a:latin typeface="Monotype Corsiva" pitchFamily="66" charset="0"/>
                </a:rPr>
                <a:t>Ceci n’est pas un œuf</a:t>
              </a:r>
              <a:r>
                <a:rPr lang="fr-BE"/>
                <a:t> </a:t>
              </a:r>
              <a:endParaRPr lang="fr-FR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H="1" flipV="1">
              <a:off x="2835" y="2750"/>
              <a:ext cx="127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itre 1"/>
          <p:cNvSpPr txBox="1">
            <a:spLocks/>
          </p:cNvSpPr>
          <p:nvPr/>
        </p:nvSpPr>
        <p:spPr>
          <a:xfrm>
            <a:off x="457200" y="39622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3366FF"/>
                </a:solidFill>
              </a:rPr>
              <a:t>Technofunctionality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457200" y="39622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366FF"/>
                </a:solidFill>
              </a:rPr>
              <a:t>Dairy science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7" name="Espace réservé du contenu 14"/>
          <p:cNvSpPr>
            <a:spLocks noGrp="1"/>
          </p:cNvSpPr>
          <p:nvPr>
            <p:ph sz="half" idx="4294967295"/>
          </p:nvPr>
        </p:nvSpPr>
        <p:spPr>
          <a:xfrm>
            <a:off x="292056" y="1579082"/>
            <a:ext cx="3960440" cy="48691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lvl="0" indent="0" algn="just">
              <a:buFont typeface="Arial" pitchFamily="34" charset="0"/>
              <a:buChar char="•"/>
              <a:defRPr/>
            </a:pPr>
            <a:r>
              <a:rPr lang="fr-BE" sz="1800" dirty="0" smtClean="0"/>
              <a:t> </a:t>
            </a:r>
            <a:r>
              <a:rPr lang="fr-BE" sz="1800" dirty="0" err="1" smtClean="0"/>
              <a:t>Fundamental</a:t>
            </a:r>
            <a:r>
              <a:rPr lang="fr-BE" sz="1800" dirty="0" smtClean="0"/>
              <a:t> </a:t>
            </a:r>
            <a:r>
              <a:rPr lang="fr-BE" sz="1800" dirty="0" err="1" smtClean="0"/>
              <a:t>understanding</a:t>
            </a:r>
            <a:r>
              <a:rPr lang="fr-BE" sz="1800" dirty="0" smtClean="0"/>
              <a:t>  : </a:t>
            </a:r>
          </a:p>
          <a:p>
            <a:pPr marL="0" lvl="0" indent="0" algn="just">
              <a:buNone/>
              <a:defRPr/>
            </a:pPr>
            <a:r>
              <a:rPr lang="fr-BE" sz="1800" dirty="0" smtClean="0"/>
              <a:t>last MFGM </a:t>
            </a:r>
            <a:r>
              <a:rPr lang="fr-BE" sz="1800" dirty="0" err="1" smtClean="0"/>
              <a:t>models</a:t>
            </a:r>
            <a:r>
              <a:rPr lang="fr-BE" sz="1800" dirty="0" smtClean="0"/>
              <a:t> (2000 &amp; 2010)</a:t>
            </a:r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endParaRPr lang="fr-BE" sz="1800" dirty="0" smtClean="0"/>
          </a:p>
          <a:p>
            <a:pPr marL="0" lvl="0" indent="0" algn="just">
              <a:buNone/>
              <a:defRPr/>
            </a:pPr>
            <a:endParaRPr lang="fr-BE" sz="1800" dirty="0" smtClean="0"/>
          </a:p>
          <a:p>
            <a:pPr marL="0" lvl="0" indent="0" algn="just">
              <a:buFont typeface="Arial" pitchFamily="34" charset="0"/>
              <a:buChar char="•"/>
              <a:defRPr/>
            </a:pPr>
            <a:r>
              <a:rPr lang="fr-BE" sz="1800" dirty="0" smtClean="0"/>
              <a:t> </a:t>
            </a:r>
            <a:r>
              <a:rPr lang="fr-BE" sz="1800" dirty="0" err="1" smtClean="0"/>
              <a:t>Specific</a:t>
            </a:r>
            <a:r>
              <a:rPr lang="fr-BE" sz="1800" dirty="0" smtClean="0"/>
              <a:t> </a:t>
            </a:r>
            <a:r>
              <a:rPr lang="fr-BE" sz="1800" dirty="0" err="1" smtClean="0"/>
              <a:t>research</a:t>
            </a:r>
            <a:r>
              <a:rPr lang="fr-BE" sz="1800" dirty="0" smtClean="0"/>
              <a:t> </a:t>
            </a:r>
            <a:r>
              <a:rPr lang="fr-BE" sz="1800" dirty="0" err="1" smtClean="0"/>
              <a:t>towards</a:t>
            </a:r>
            <a:r>
              <a:rPr lang="fr-BE" sz="1800" dirty="0" smtClean="0"/>
              <a:t> purification &amp; </a:t>
            </a:r>
            <a:r>
              <a:rPr lang="fr-BE" sz="1800" dirty="0" err="1" smtClean="0"/>
              <a:t>fractionation</a:t>
            </a:r>
            <a:r>
              <a:rPr lang="fr-BE" sz="1800" dirty="0" smtClean="0"/>
              <a:t> to </a:t>
            </a:r>
            <a:r>
              <a:rPr lang="fr-BE" sz="1800" dirty="0" err="1" smtClean="0"/>
              <a:t>get</a:t>
            </a:r>
            <a:r>
              <a:rPr lang="fr-BE" sz="1800" dirty="0" smtClean="0"/>
              <a:t> new </a:t>
            </a:r>
            <a:r>
              <a:rPr lang="fr-BE" sz="1800" dirty="0" err="1" smtClean="0"/>
              <a:t>products</a:t>
            </a:r>
            <a:r>
              <a:rPr lang="fr-BE" sz="1800" dirty="0" smtClean="0"/>
              <a:t> </a:t>
            </a:r>
            <a:r>
              <a:rPr lang="fr-BE" sz="1800" dirty="0" err="1" smtClean="0"/>
              <a:t>with</a:t>
            </a:r>
            <a:r>
              <a:rPr lang="fr-BE" sz="1800" dirty="0" smtClean="0"/>
              <a:t> </a:t>
            </a:r>
            <a:r>
              <a:rPr lang="fr-BE" sz="1800" dirty="0" err="1" smtClean="0"/>
              <a:t>added</a:t>
            </a:r>
            <a:r>
              <a:rPr lang="fr-BE" sz="1800" dirty="0" smtClean="0"/>
              <a:t> value</a:t>
            </a:r>
          </a:p>
          <a:p>
            <a:endParaRPr lang="fr-BE" sz="2000" dirty="0"/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4688736" y="1805647"/>
            <a:ext cx="4038600" cy="37338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fr-BE" sz="2000" dirty="0" err="1" smtClean="0"/>
              <a:t>Scaling</a:t>
            </a:r>
            <a:r>
              <a:rPr lang="fr-BE" sz="2000" dirty="0" smtClean="0"/>
              <a:t>-up (</a:t>
            </a:r>
            <a:r>
              <a:rPr lang="fr-BE" sz="2000" dirty="0" err="1" smtClean="0"/>
              <a:t>industrial</a:t>
            </a:r>
            <a:r>
              <a:rPr lang="fr-BE" sz="2000" dirty="0" smtClean="0"/>
              <a:t> </a:t>
            </a:r>
            <a:r>
              <a:rPr lang="fr-BE" sz="2000" dirty="0" err="1" smtClean="0"/>
              <a:t>level</a:t>
            </a:r>
            <a:r>
              <a:rPr lang="fr-BE" sz="2000" dirty="0" smtClean="0"/>
              <a:t>)</a:t>
            </a:r>
          </a:p>
          <a:p>
            <a:r>
              <a:rPr lang="fr-BE" sz="2000" dirty="0" smtClean="0"/>
              <a:t>By-</a:t>
            </a:r>
            <a:r>
              <a:rPr lang="fr-BE" sz="2000" dirty="0" err="1" smtClean="0"/>
              <a:t>product</a:t>
            </a:r>
            <a:r>
              <a:rPr lang="fr-BE" sz="2000" dirty="0" smtClean="0"/>
              <a:t> </a:t>
            </a:r>
            <a:r>
              <a:rPr lang="fr-BE" sz="2000" dirty="0" err="1" smtClean="0"/>
              <a:t>valorization</a:t>
            </a:r>
            <a:r>
              <a:rPr lang="fr-BE" sz="2000" dirty="0" smtClean="0"/>
              <a:t> (</a:t>
            </a:r>
            <a:r>
              <a:rPr lang="fr-BE" sz="2000" dirty="0" err="1" smtClean="0"/>
              <a:t>buttermilk</a:t>
            </a:r>
            <a:r>
              <a:rPr lang="fr-BE" sz="2000" dirty="0" smtClean="0"/>
              <a:t>)</a:t>
            </a:r>
          </a:p>
          <a:p>
            <a:pPr algn="just"/>
            <a:r>
              <a:rPr lang="fr-BE" sz="2000" dirty="0" smtClean="0"/>
              <a:t>Formulation of new </a:t>
            </a:r>
            <a:r>
              <a:rPr lang="fr-BE" sz="2000" dirty="0" err="1" smtClean="0"/>
              <a:t>products</a:t>
            </a:r>
            <a:endParaRPr lang="fr-BE" sz="2000" dirty="0" smtClean="0"/>
          </a:p>
          <a:p>
            <a:pPr algn="just"/>
            <a:r>
              <a:rPr lang="fr-BE" sz="2000" dirty="0" smtClean="0"/>
              <a:t>Patent : </a:t>
            </a:r>
            <a:r>
              <a:rPr lang="fr-FR" sz="1800" dirty="0" err="1" smtClean="0">
                <a:solidFill>
                  <a:schemeClr val="bg1">
                    <a:lumMod val="50000"/>
                  </a:schemeClr>
                </a:solidFill>
              </a:rPr>
              <a:t>Dalemans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 D., </a:t>
            </a:r>
            <a:r>
              <a:rPr lang="fr-FR" sz="1800" u="sng" dirty="0" smtClean="0">
                <a:solidFill>
                  <a:schemeClr val="bg1">
                    <a:lumMod val="50000"/>
                  </a:schemeClr>
                </a:solidFill>
              </a:rPr>
              <a:t>Blecker C.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, Bodson P., </a:t>
            </a:r>
            <a:r>
              <a:rPr lang="fr-FR" sz="1800" u="sng" dirty="0" smtClean="0">
                <a:solidFill>
                  <a:schemeClr val="bg1">
                    <a:lumMod val="50000"/>
                  </a:schemeClr>
                </a:solidFill>
              </a:rPr>
              <a:t>Danthine S.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800" dirty="0" err="1" smtClean="0">
                <a:solidFill>
                  <a:schemeClr val="bg1">
                    <a:lumMod val="50000"/>
                  </a:schemeClr>
                </a:solidFill>
              </a:rPr>
              <a:t>Deroanne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 C., Paquot M. (2008).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Milk ingredient enriched in polar lipids and uses thereof. International Patent,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 WO/2008/009636</a:t>
            </a:r>
          </a:p>
          <a:p>
            <a:pPr algn="just">
              <a:buNone/>
            </a:pPr>
            <a:endParaRPr lang="fr-BE" sz="2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2528696"/>
            <a:ext cx="2622261" cy="28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8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robiotech©jlwertz-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9122"/>
            <a:ext cx="9144000" cy="6084541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0" y="3322424"/>
            <a:ext cx="9144000" cy="3535575"/>
            <a:chOff x="0" y="3322424"/>
            <a:chExt cx="9144000" cy="3535575"/>
          </a:xfrm>
        </p:grpSpPr>
        <p:sp>
          <p:nvSpPr>
            <p:cNvPr id="15" name="Rectangle 14"/>
            <p:cNvSpPr/>
            <p:nvPr/>
          </p:nvSpPr>
          <p:spPr>
            <a:xfrm>
              <a:off x="0" y="3322424"/>
              <a:ext cx="9144000" cy="353557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0" y="3322425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5666" y="3599629"/>
            <a:ext cx="932943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algn="r"/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40%</a:t>
            </a:r>
            <a:endParaRPr lang="fr-FR" sz="2500" dirty="0"/>
          </a:p>
        </p:txBody>
      </p:sp>
      <p:sp>
        <p:nvSpPr>
          <p:cNvPr id="4" name="Rectangle 3"/>
          <p:cNvSpPr/>
          <p:nvPr/>
        </p:nvSpPr>
        <p:spPr>
          <a:xfrm>
            <a:off x="2533952" y="3589233"/>
            <a:ext cx="2877711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Of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female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students</a:t>
            </a:r>
            <a:endParaRPr lang="fr-FR" sz="2500" dirty="0">
              <a:solidFill>
                <a:srgbClr val="32618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2429" y="4280844"/>
            <a:ext cx="826180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algn="r"/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243</a:t>
            </a:r>
            <a:endParaRPr lang="fr-FR" sz="2500" dirty="0"/>
          </a:p>
        </p:txBody>
      </p:sp>
      <p:sp>
        <p:nvSpPr>
          <p:cNvPr id="6" name="Rectangle 5"/>
          <p:cNvSpPr/>
          <p:nvPr/>
        </p:nvSpPr>
        <p:spPr>
          <a:xfrm>
            <a:off x="2558578" y="4280844"/>
            <a:ext cx="5567550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New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students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in 1</a:t>
            </a:r>
            <a:r>
              <a:rPr lang="fr-FR" sz="2500" baseline="30000" dirty="0" smtClean="0">
                <a:solidFill>
                  <a:srgbClr val="326187"/>
                </a:solidFill>
                <a:latin typeface="Arial"/>
                <a:cs typeface="Arial"/>
              </a:rPr>
              <a:t>st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year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of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bachelor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endParaRPr lang="fr-FR" sz="2500" dirty="0">
              <a:solidFill>
                <a:srgbClr val="326187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4020" y="4962059"/>
            <a:ext cx="1144589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algn="r"/>
            <a:r>
              <a:rPr lang="fr-FR" sz="2500" dirty="0">
                <a:solidFill>
                  <a:srgbClr val="326187"/>
                </a:solidFill>
                <a:latin typeface="Arial Black"/>
                <a:cs typeface="Arial Black"/>
              </a:rPr>
              <a:t>+19</a:t>
            </a:r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%</a:t>
            </a:r>
            <a:endParaRPr lang="fr-FR" sz="2500" dirty="0"/>
          </a:p>
        </p:txBody>
      </p:sp>
      <p:sp>
        <p:nvSpPr>
          <p:cNvPr id="8" name="Rectangle 7"/>
          <p:cNvSpPr/>
          <p:nvPr/>
        </p:nvSpPr>
        <p:spPr>
          <a:xfrm>
            <a:off x="2533952" y="4962059"/>
            <a:ext cx="5808257" cy="477054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fr-FR" sz="2500" dirty="0" err="1" smtClean="0">
                <a:solidFill>
                  <a:srgbClr val="326187"/>
                </a:solidFill>
                <a:cs typeface="Arial"/>
              </a:rPr>
              <a:t>Compared</a:t>
            </a:r>
            <a:r>
              <a:rPr lang="fr-FR" sz="2500" dirty="0" smtClean="0">
                <a:solidFill>
                  <a:srgbClr val="326187"/>
                </a:solidFill>
                <a:cs typeface="Arial"/>
              </a:rPr>
              <a:t> to </a:t>
            </a:r>
            <a:r>
              <a:rPr lang="fr-FR" sz="2500" dirty="0" err="1" smtClean="0">
                <a:solidFill>
                  <a:srgbClr val="326187"/>
                </a:solidFill>
                <a:cs typeface="Arial"/>
              </a:rPr>
              <a:t>academic</a:t>
            </a:r>
            <a:r>
              <a:rPr lang="fr-FR" sz="2500" dirty="0" smtClean="0">
                <a:solidFill>
                  <a:srgbClr val="326187"/>
                </a:solidFill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cs typeface="Arial"/>
              </a:rPr>
              <a:t>year</a:t>
            </a:r>
            <a:r>
              <a:rPr lang="fr-FR" sz="2500" dirty="0" smtClean="0">
                <a:solidFill>
                  <a:srgbClr val="326187"/>
                </a:solidFill>
                <a:cs typeface="Arial"/>
              </a:rPr>
              <a:t> 2011-2012</a:t>
            </a:r>
            <a:endParaRPr lang="fr-FR" sz="2500" dirty="0">
              <a:solidFill>
                <a:srgbClr val="326187"/>
              </a:solidFill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666" y="5643273"/>
            <a:ext cx="932943" cy="477054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algn="r"/>
            <a:r>
              <a:rPr lang="fr-FR" sz="2500" dirty="0" smtClean="0">
                <a:solidFill>
                  <a:srgbClr val="326187"/>
                </a:solidFill>
                <a:latin typeface="Arial Black"/>
                <a:cs typeface="Arial Black"/>
              </a:rPr>
              <a:t>26%</a:t>
            </a:r>
            <a:endParaRPr lang="fr-FR" sz="2500" dirty="0"/>
          </a:p>
        </p:txBody>
      </p:sp>
      <p:sp>
        <p:nvSpPr>
          <p:cNvPr id="10" name="Rectangle 9"/>
          <p:cNvSpPr/>
          <p:nvPr/>
        </p:nvSpPr>
        <p:spPr>
          <a:xfrm>
            <a:off x="2558577" y="5625180"/>
            <a:ext cx="5274777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Of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foreign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students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,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from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which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44%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from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</a:t>
            </a:r>
            <a:r>
              <a:rPr lang="fr-FR" sz="2500" dirty="0" err="1" smtClean="0">
                <a:solidFill>
                  <a:srgbClr val="326187"/>
                </a:solidFill>
                <a:latin typeface="Arial"/>
                <a:cs typeface="Arial"/>
              </a:rPr>
              <a:t>outside</a:t>
            </a:r>
            <a:r>
              <a:rPr lang="fr-FR" sz="2500" dirty="0" smtClean="0">
                <a:solidFill>
                  <a:srgbClr val="326187"/>
                </a:solidFill>
                <a:latin typeface="Arial"/>
                <a:cs typeface="Arial"/>
              </a:rPr>
              <a:t> the EU</a:t>
            </a:r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34497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7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Conclusion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382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Analytical tools from biophysics + pilot scale processing =&gt; Better fundamental knowledge on food material + applied results for industrial partners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 smtClean="0"/>
              <a:t>We are open to collaboration</a:t>
            </a:r>
          </a:p>
          <a:p>
            <a:endParaRPr lang="en-US" sz="2400" dirty="0"/>
          </a:p>
          <a:p>
            <a:r>
              <a:rPr lang="en-US" sz="2400" dirty="0" smtClean="0"/>
              <a:t>Contact : 	</a:t>
            </a:r>
            <a:r>
              <a:rPr lang="en-US" sz="2400" dirty="0" smtClean="0">
                <a:hlinkClick r:id="rId2"/>
              </a:rPr>
              <a:t>christophe.blecker@ulg.ac.be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		Phone : 32 81 62 23 08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</a:p>
          <a:p>
            <a:pPr marL="1371600" lvl="3" indent="0">
              <a:buNone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63089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820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DIA23 Champs</a:t>
            </a:r>
            <a:endParaRPr lang="fr-FR" dirty="0"/>
          </a:p>
        </p:txBody>
      </p:sp>
      <p:pic>
        <p:nvPicPr>
          <p:cNvPr id="3" name="Image 2" descr="B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93108" y="621459"/>
            <a:ext cx="10248568" cy="6858000"/>
          </a:xfrm>
          <a:prstGeom prst="rect">
            <a:avLst/>
          </a:prstGeom>
        </p:spPr>
      </p:pic>
      <p:grpSp>
        <p:nvGrpSpPr>
          <p:cNvPr id="2" name="Grouper 5"/>
          <p:cNvGrpSpPr/>
          <p:nvPr/>
        </p:nvGrpSpPr>
        <p:grpSpPr>
          <a:xfrm>
            <a:off x="-1074" y="5129357"/>
            <a:ext cx="9144000" cy="4094480"/>
            <a:chOff x="0" y="2763520"/>
            <a:chExt cx="9144000" cy="4094480"/>
          </a:xfrm>
        </p:grpSpPr>
        <p:sp>
          <p:nvSpPr>
            <p:cNvPr id="7" name="Rectangle 6"/>
            <p:cNvSpPr/>
            <p:nvPr/>
          </p:nvSpPr>
          <p:spPr>
            <a:xfrm>
              <a:off x="0" y="2763520"/>
              <a:ext cx="9144000" cy="4094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0" y="276352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-537" y="5265003"/>
            <a:ext cx="9144000" cy="58477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3200" b="1" dirty="0" err="1" smtClean="0">
                <a:solidFill>
                  <a:srgbClr val="376092"/>
                </a:solidFill>
                <a:ea typeface="Arial" charset="0"/>
                <a:cs typeface="Arial" charset="0"/>
              </a:rPr>
              <a:t>Thank</a:t>
            </a:r>
            <a:r>
              <a:rPr lang="fr-BE" sz="3200" b="1" dirty="0" smtClean="0">
                <a:solidFill>
                  <a:srgbClr val="376092"/>
                </a:solidFill>
                <a:ea typeface="Arial" charset="0"/>
                <a:cs typeface="Arial" charset="0"/>
              </a:rPr>
              <a:t> </a:t>
            </a:r>
            <a:r>
              <a:rPr lang="fr-BE" sz="3200" b="1" dirty="0" err="1" smtClean="0">
                <a:solidFill>
                  <a:srgbClr val="376092"/>
                </a:solidFill>
                <a:ea typeface="Arial" charset="0"/>
                <a:cs typeface="Arial" charset="0"/>
              </a:rPr>
              <a:t>you</a:t>
            </a:r>
            <a:r>
              <a:rPr lang="fr-BE" sz="3200" b="1" dirty="0" smtClean="0">
                <a:solidFill>
                  <a:srgbClr val="376092"/>
                </a:solidFill>
                <a:ea typeface="Arial" charset="0"/>
                <a:cs typeface="Arial" charset="0"/>
              </a:rPr>
              <a:t> for </a:t>
            </a:r>
            <a:r>
              <a:rPr lang="fr-BE" sz="3200" b="1" dirty="0" err="1" smtClean="0">
                <a:solidFill>
                  <a:srgbClr val="376092"/>
                </a:solidFill>
                <a:ea typeface="Arial" charset="0"/>
                <a:cs typeface="Arial" charset="0"/>
              </a:rPr>
              <a:t>your</a:t>
            </a:r>
            <a:r>
              <a:rPr lang="fr-BE" sz="3200" b="1" dirty="0" smtClean="0">
                <a:solidFill>
                  <a:srgbClr val="376092"/>
                </a:solidFill>
                <a:ea typeface="Arial" charset="0"/>
                <a:cs typeface="Arial" charset="0"/>
              </a:rPr>
              <a:t> </a:t>
            </a:r>
            <a:r>
              <a:rPr lang="fr-BE" sz="3200" b="1" dirty="0" err="1" smtClean="0">
                <a:solidFill>
                  <a:srgbClr val="376092"/>
                </a:solidFill>
                <a:ea typeface="Arial" charset="0"/>
                <a:cs typeface="Arial" charset="0"/>
              </a:rPr>
              <a:t>kind</a:t>
            </a:r>
            <a:r>
              <a:rPr lang="fr-BE" sz="3200" b="1" dirty="0" smtClean="0">
                <a:solidFill>
                  <a:srgbClr val="376092"/>
                </a:solidFill>
                <a:ea typeface="Arial" charset="0"/>
                <a:cs typeface="Arial" charset="0"/>
              </a:rPr>
              <a:t> attention</a:t>
            </a:r>
            <a:endParaRPr lang="fr-BE" sz="3200" dirty="0">
              <a:solidFill>
                <a:srgbClr val="376092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513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SAGX_campus_11 {_DSC0038_1}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2960"/>
            <a:ext cx="9144000" cy="6121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500880"/>
            <a:ext cx="9144000" cy="272288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4500880"/>
            <a:ext cx="9144000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563" y="4592479"/>
            <a:ext cx="8549437" cy="2397442"/>
          </a:xfrm>
          <a:effectLst/>
        </p:spPr>
        <p:txBody>
          <a:bodyPr anchor="t">
            <a:normAutofit/>
          </a:bodyPr>
          <a:lstStyle/>
          <a:p>
            <a:pPr marL="0" indent="0" algn="l">
              <a:lnSpc>
                <a:spcPct val="130000"/>
              </a:lnSpc>
            </a:pP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 unique </a:t>
            </a:r>
            <a:r>
              <a:rPr lang="fr-BE" sz="3000" b="1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atmosphere</a:t>
            </a:r>
            <a: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:</a:t>
            </a:r>
            <a:br>
              <a:rPr lang="fr-BE" sz="3000" b="1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</a:b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The campus of Gembloux </a:t>
            </a:r>
            <a:r>
              <a:rPr lang="fr-BE" sz="2000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Agro-Bio Tech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occupies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the buildings and a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park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from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an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old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Benedictin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abbey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,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established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in the 11</a:t>
            </a:r>
            <a:r>
              <a:rPr lang="fr-BE" sz="2000" baseline="30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th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 </a:t>
            </a:r>
            <a:r>
              <a:rPr lang="fr-BE" sz="2000" dirty="0" err="1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century</a:t>
            </a:r>
            <a:r>
              <a:rPr lang="fr-BE" sz="2000" dirty="0" smtClean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32618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/>
                <a:cs typeface="Arial"/>
              </a:rPr>
              <a:t>.</a:t>
            </a:r>
            <a:endParaRPr lang="fr-BE" sz="2000" dirty="0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32618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78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ue generale de l'institu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548640"/>
            <a:ext cx="9144000" cy="5889625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er 16"/>
          <p:cNvGrpSpPr/>
          <p:nvPr/>
        </p:nvGrpSpPr>
        <p:grpSpPr>
          <a:xfrm>
            <a:off x="0" y="4114800"/>
            <a:ext cx="9144000" cy="2743200"/>
            <a:chOff x="0" y="4114800"/>
            <a:chExt cx="9144000" cy="2743200"/>
          </a:xfrm>
        </p:grpSpPr>
        <p:sp>
          <p:nvSpPr>
            <p:cNvPr id="15" name="Rectangle 14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1054656" y="4439280"/>
            <a:ext cx="7266384" cy="1311142"/>
            <a:chOff x="1054656" y="4439280"/>
            <a:chExt cx="7266384" cy="131114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865120" y="4550093"/>
              <a:ext cx="545592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358775"/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The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oldest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Belgian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institution of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teaching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and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research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in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agronomy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and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bioengineering</a:t>
              </a:r>
              <a:endParaRPr lang="fr-BE" sz="2400" dirty="0">
                <a:solidFill>
                  <a:srgbClr val="376092"/>
                </a:solidFill>
                <a:latin typeface="Arial"/>
                <a:cs typeface="Arial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054656" y="4439280"/>
              <a:ext cx="1728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00" b="1" dirty="0" smtClean="0">
                  <a:solidFill>
                    <a:srgbClr val="376092"/>
                  </a:solidFill>
                  <a:latin typeface="Arial"/>
                  <a:cs typeface="Arial"/>
                </a:rPr>
                <a:t>1860</a:t>
              </a:r>
              <a:endParaRPr lang="fr-FR" sz="5400" b="1" dirty="0">
                <a:solidFill>
                  <a:srgbClr val="376092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5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grobiotech©jlwertz-2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38269"/>
            <a:ext cx="9144000" cy="6084541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0" y="4114800"/>
            <a:ext cx="9144000" cy="2743200"/>
            <a:chOff x="0" y="4114800"/>
            <a:chExt cx="9144000" cy="2743200"/>
          </a:xfrm>
        </p:grpSpPr>
        <p:sp>
          <p:nvSpPr>
            <p:cNvPr id="8" name="Rectangle 7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3"/>
          <p:cNvGrpSpPr/>
          <p:nvPr/>
        </p:nvGrpSpPr>
        <p:grpSpPr>
          <a:xfrm>
            <a:off x="1054656" y="4439280"/>
            <a:ext cx="7266384" cy="941810"/>
            <a:chOff x="1054656" y="4439280"/>
            <a:chExt cx="7266384" cy="94181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865120" y="4550093"/>
              <a:ext cx="54559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358775"/>
              <a:r>
                <a:rPr lang="fr-BE" sz="2400" b="1" dirty="0">
                  <a:solidFill>
                    <a:srgbClr val="376092"/>
                  </a:solidFill>
                  <a:latin typeface="Arial"/>
                  <a:cs typeface="Arial"/>
                </a:rPr>
                <a:t>Gembloux Agro-Bio Tech </a:t>
              </a:r>
            </a:p>
            <a:p>
              <a:pPr defTabSz="358775"/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A campus of the </a:t>
              </a:r>
              <a:r>
                <a:rPr lang="fr-BE" sz="2400" dirty="0" err="1" smtClean="0">
                  <a:solidFill>
                    <a:srgbClr val="376092"/>
                  </a:solidFill>
                  <a:latin typeface="Arial"/>
                  <a:cs typeface="Arial"/>
                </a:rPr>
                <a:t>University</a:t>
              </a:r>
              <a:r>
                <a:rPr lang="fr-BE" sz="2400" dirty="0" smtClean="0">
                  <a:solidFill>
                    <a:srgbClr val="376092"/>
                  </a:solidFill>
                  <a:latin typeface="Arial"/>
                  <a:cs typeface="Arial"/>
                </a:rPr>
                <a:t> of </a:t>
              </a:r>
              <a:r>
                <a:rPr lang="fr-BE" sz="2400" dirty="0">
                  <a:solidFill>
                    <a:srgbClr val="376092"/>
                  </a:solidFill>
                  <a:latin typeface="Arial"/>
                  <a:cs typeface="Arial"/>
                </a:rPr>
                <a:t>Liège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054656" y="4439280"/>
              <a:ext cx="1728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00" b="1" dirty="0" smtClean="0">
                  <a:solidFill>
                    <a:srgbClr val="376092"/>
                  </a:solidFill>
                  <a:latin typeface="Arial"/>
                  <a:cs typeface="Arial"/>
                </a:rPr>
                <a:t>2009</a:t>
              </a:r>
              <a:endParaRPr lang="fr-FR" sz="5400" b="1" dirty="0">
                <a:solidFill>
                  <a:srgbClr val="376092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73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246∏michel houet-ulg - sujet= Procla Gembloux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88160"/>
            <a:ext cx="9144000" cy="6096000"/>
          </a:xfrm>
          <a:prstGeom prst="rect">
            <a:avLst/>
          </a:prstGeom>
        </p:spPr>
      </p:pic>
      <p:grpSp>
        <p:nvGrpSpPr>
          <p:cNvPr id="3" name="Grouper 3"/>
          <p:cNvGrpSpPr/>
          <p:nvPr/>
        </p:nvGrpSpPr>
        <p:grpSpPr>
          <a:xfrm>
            <a:off x="0" y="4338320"/>
            <a:ext cx="9144000" cy="2743200"/>
            <a:chOff x="0" y="4114800"/>
            <a:chExt cx="9144000" cy="2743200"/>
          </a:xfrm>
        </p:grpSpPr>
        <p:sp>
          <p:nvSpPr>
            <p:cNvPr id="5" name="Rectangle 4"/>
            <p:cNvSpPr/>
            <p:nvPr/>
          </p:nvSpPr>
          <p:spPr>
            <a:xfrm>
              <a:off x="0" y="4114800"/>
              <a:ext cx="9144000" cy="27432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0" y="411480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0" y="4662800"/>
            <a:ext cx="914400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 smtClean="0">
                <a:solidFill>
                  <a:srgbClr val="376092"/>
                </a:solidFill>
                <a:latin typeface="Arial"/>
                <a:cs typeface="Arial"/>
              </a:rPr>
              <a:t>Studies</a:t>
            </a:r>
            <a:endParaRPr lang="fr-FR" sz="5400" b="1" dirty="0">
              <a:solidFill>
                <a:srgbClr val="37609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71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986504" y="905016"/>
            <a:ext cx="1491227" cy="380766"/>
            <a:chOff x="1606264" y="905016"/>
            <a:chExt cx="1491227" cy="380766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1606264" y="905016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606265" y="935793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6 YEARS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930832" y="777842"/>
            <a:ext cx="3282336" cy="697407"/>
            <a:chOff x="3282663" y="777842"/>
            <a:chExt cx="3282336" cy="697407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3282663" y="777842"/>
              <a:ext cx="3282336" cy="697407"/>
            </a:xfrm>
            <a:prstGeom prst="roundRect">
              <a:avLst/>
            </a:prstGeom>
            <a:ln w="635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82665" y="834158"/>
              <a:ext cx="32823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sz="1600" b="1" dirty="0" err="1" smtClean="0">
                  <a:solidFill>
                    <a:srgbClr val="326187"/>
                  </a:solidFill>
                  <a:latin typeface="Arial" charset="0"/>
                </a:rPr>
                <a:t>Primary</a:t>
              </a:r>
              <a:endParaRPr lang="fr-BE" sz="1600" b="1" dirty="0" smtClean="0">
                <a:solidFill>
                  <a:srgbClr val="326187"/>
                </a:solidFill>
                <a:latin typeface="Arial" charset="0"/>
              </a:endParaRPr>
            </a:p>
            <a:p>
              <a:pPr algn="ctr">
                <a:defRPr/>
              </a:pPr>
              <a:r>
                <a:rPr lang="fr-BE" sz="1600" dirty="0" err="1" smtClean="0">
                  <a:solidFill>
                    <a:srgbClr val="326187"/>
                  </a:solidFill>
                  <a:latin typeface="Arial" charset="0"/>
                </a:rPr>
                <a:t>School</a:t>
              </a:r>
              <a:endParaRPr lang="fr-BE" sz="1600" dirty="0">
                <a:solidFill>
                  <a:srgbClr val="326187"/>
                </a:solidFill>
                <a:latin typeface="Arial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11632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dirty="0" err="1" smtClean="0">
                <a:solidFill>
                  <a:srgbClr val="326187"/>
                </a:solidFill>
                <a:latin typeface="Arial"/>
                <a:cs typeface="Arial"/>
              </a:rPr>
              <a:t>Teaching</a:t>
            </a:r>
            <a:r>
              <a:rPr lang="fr-BE" sz="2400" dirty="0" smtClean="0">
                <a:solidFill>
                  <a:srgbClr val="326187"/>
                </a:solidFill>
                <a:latin typeface="Arial"/>
                <a:cs typeface="Arial"/>
              </a:rPr>
              <a:t> in </a:t>
            </a:r>
            <a:r>
              <a:rPr lang="fr-BE" sz="2400" dirty="0" err="1" smtClean="0">
                <a:solidFill>
                  <a:srgbClr val="326187"/>
                </a:solidFill>
                <a:latin typeface="Arial"/>
                <a:cs typeface="Arial"/>
              </a:rPr>
              <a:t>Belgium</a:t>
            </a:r>
            <a:endParaRPr lang="fr-BE" sz="2400" dirty="0">
              <a:solidFill>
                <a:srgbClr val="326187"/>
              </a:solidFill>
              <a:latin typeface="Arial"/>
              <a:cs typeface="Arial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4231640" y="1589529"/>
            <a:ext cx="680720" cy="444757"/>
          </a:xfrm>
          <a:prstGeom prst="downArrow">
            <a:avLst/>
          </a:prstGeom>
          <a:noFill/>
          <a:ln>
            <a:solidFill>
              <a:srgbClr val="3261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2930832" y="3509441"/>
            <a:ext cx="3282336" cy="12841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32618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930832" y="3648479"/>
            <a:ext cx="3282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1600" b="1" dirty="0" err="1" smtClean="0">
                <a:solidFill>
                  <a:srgbClr val="326187"/>
                </a:solidFill>
                <a:latin typeface="Arial" charset="0"/>
              </a:rPr>
              <a:t>Higher</a:t>
            </a:r>
            <a:r>
              <a:rPr lang="fr-BE" sz="1600" dirty="0" smtClean="0">
                <a:solidFill>
                  <a:srgbClr val="326187"/>
                </a:solidFill>
                <a:latin typeface="Arial" charset="0"/>
              </a:rPr>
              <a:t> Education</a:t>
            </a:r>
          </a:p>
          <a:p>
            <a:pPr algn="ctr">
              <a:defRPr/>
            </a:pPr>
            <a:endParaRPr lang="fr-BE" sz="1600" dirty="0" smtClean="0">
              <a:solidFill>
                <a:srgbClr val="326187"/>
              </a:solidFill>
              <a:latin typeface="Arial" charset="0"/>
            </a:endParaRPr>
          </a:p>
          <a:p>
            <a:pPr algn="ctr">
              <a:defRPr/>
            </a:pPr>
            <a:r>
              <a:rPr lang="fr-BE" sz="1600" b="1" dirty="0" err="1" smtClean="0">
                <a:solidFill>
                  <a:srgbClr val="326187"/>
                </a:solidFill>
                <a:latin typeface="Arial" charset="0"/>
              </a:rPr>
              <a:t>Bachelor</a:t>
            </a:r>
            <a:r>
              <a:rPr lang="fr-BE" sz="1600" b="1" dirty="0" smtClean="0">
                <a:solidFill>
                  <a:srgbClr val="326187"/>
                </a:solidFill>
                <a:latin typeface="Arial" charset="0"/>
              </a:rPr>
              <a:t> – Master – </a:t>
            </a:r>
            <a:r>
              <a:rPr lang="fr-BE" sz="1600" b="1" dirty="0" err="1" smtClean="0">
                <a:solidFill>
                  <a:srgbClr val="326187"/>
                </a:solidFill>
                <a:latin typeface="Arial" charset="0"/>
              </a:rPr>
              <a:t>PhD</a:t>
            </a:r>
            <a:endParaRPr lang="fr-BE" sz="1600" b="1" dirty="0" smtClean="0">
              <a:solidFill>
                <a:srgbClr val="326187"/>
              </a:solidFill>
              <a:latin typeface="Arial" charset="0"/>
            </a:endParaRPr>
          </a:p>
        </p:txBody>
      </p:sp>
      <p:sp>
        <p:nvSpPr>
          <p:cNvPr id="45" name="Flèche vers le bas 44"/>
          <p:cNvSpPr/>
          <p:nvPr/>
        </p:nvSpPr>
        <p:spPr>
          <a:xfrm>
            <a:off x="4231640" y="2981683"/>
            <a:ext cx="680720" cy="444757"/>
          </a:xfrm>
          <a:prstGeom prst="downArrow">
            <a:avLst/>
          </a:prstGeom>
          <a:noFill/>
          <a:ln>
            <a:solidFill>
              <a:srgbClr val="3261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2930829" y="2184026"/>
            <a:ext cx="3282343" cy="697407"/>
            <a:chOff x="3282658" y="2184026"/>
            <a:chExt cx="3282343" cy="697407"/>
          </a:xfrm>
        </p:grpSpPr>
        <p:sp>
          <p:nvSpPr>
            <p:cNvPr id="54" name="Rectangle à coins arrondis 53"/>
            <p:cNvSpPr/>
            <p:nvPr/>
          </p:nvSpPr>
          <p:spPr>
            <a:xfrm>
              <a:off x="3282665" y="2184026"/>
              <a:ext cx="3282336" cy="697407"/>
            </a:xfrm>
            <a:prstGeom prst="roundRect">
              <a:avLst/>
            </a:prstGeom>
            <a:ln w="635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282658" y="2240342"/>
              <a:ext cx="32823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sz="1600" b="1" dirty="0" err="1" smtClean="0">
                  <a:solidFill>
                    <a:srgbClr val="326187"/>
                  </a:solidFill>
                  <a:latin typeface="Arial" charset="0"/>
                </a:rPr>
                <a:t>Secondary</a:t>
              </a:r>
              <a:endParaRPr lang="fr-BE" sz="1600" b="1" dirty="0" smtClean="0">
                <a:solidFill>
                  <a:srgbClr val="326187"/>
                </a:solidFill>
                <a:latin typeface="Arial" charset="0"/>
              </a:endParaRPr>
            </a:p>
            <a:p>
              <a:pPr algn="ctr">
                <a:defRPr/>
              </a:pPr>
              <a:r>
                <a:rPr lang="fr-BE" sz="1600" dirty="0" err="1" smtClean="0">
                  <a:solidFill>
                    <a:srgbClr val="326187"/>
                  </a:solidFill>
                  <a:latin typeface="Arial" charset="0"/>
                </a:rPr>
                <a:t>School</a:t>
              </a:r>
              <a:endParaRPr lang="fr-BE" sz="1600" dirty="0">
                <a:solidFill>
                  <a:srgbClr val="326187"/>
                </a:solidFill>
                <a:latin typeface="Arial" charset="0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986505" y="2338117"/>
            <a:ext cx="1491227" cy="380766"/>
            <a:chOff x="1606265" y="2307340"/>
            <a:chExt cx="1491227" cy="380766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1606265" y="2307340"/>
              <a:ext cx="1491226" cy="380766"/>
            </a:xfrm>
            <a:prstGeom prst="round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606266" y="2338117"/>
              <a:ext cx="14912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6 YEARS</a:t>
              </a:r>
              <a:endParaRPr lang="fr-FR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854101" y="4868692"/>
            <a:ext cx="1435798" cy="492645"/>
            <a:chOff x="3787033" y="4868692"/>
            <a:chExt cx="1435798" cy="492645"/>
          </a:xfrm>
        </p:grpSpPr>
        <p:sp>
          <p:nvSpPr>
            <p:cNvPr id="10" name="Flèche vers le bas 9"/>
            <p:cNvSpPr/>
            <p:nvPr/>
          </p:nvSpPr>
          <p:spPr>
            <a:xfrm rot="18900000">
              <a:off x="4806271" y="4868692"/>
              <a:ext cx="416560" cy="4926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Flèche vers le bas 62"/>
            <p:cNvSpPr/>
            <p:nvPr/>
          </p:nvSpPr>
          <p:spPr>
            <a:xfrm rot="2700000">
              <a:off x="3825076" y="4868692"/>
              <a:ext cx="416560" cy="4926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5621347" y="5599085"/>
            <a:ext cx="336371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1st </a:t>
            </a:r>
            <a:r>
              <a:rPr lang="fr-BE" sz="1200" dirty="0">
                <a:solidFill>
                  <a:srgbClr val="326187"/>
                </a:solidFill>
                <a:latin typeface="Arial" charset="0"/>
              </a:rPr>
              <a:t>cycle: 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	</a:t>
            </a:r>
            <a:r>
              <a:rPr lang="fr-BE" sz="1200" b="1" dirty="0" err="1" smtClean="0">
                <a:solidFill>
                  <a:srgbClr val="326187"/>
                </a:solidFill>
                <a:latin typeface="Arial" charset="0"/>
              </a:rPr>
              <a:t>Bachelor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 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(3 </a:t>
            </a:r>
            <a:r>
              <a:rPr lang="fr-BE" sz="1200" dirty="0" err="1" smtClean="0">
                <a:solidFill>
                  <a:srgbClr val="326187"/>
                </a:solidFill>
                <a:latin typeface="Arial" charset="0"/>
              </a:rPr>
              <a:t>years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)</a:t>
            </a:r>
            <a:endParaRPr lang="fr-BE" sz="1200" dirty="0">
              <a:solidFill>
                <a:srgbClr val="326187"/>
              </a:solidFill>
              <a:latin typeface="Arial" charset="0"/>
            </a:endParaRPr>
          </a:p>
          <a:p>
            <a:pPr>
              <a:lnSpc>
                <a:spcPct val="120000"/>
              </a:lnSpc>
              <a:defRPr/>
            </a:pP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2nd </a:t>
            </a:r>
            <a:r>
              <a:rPr lang="fr-BE" sz="1200" dirty="0">
                <a:solidFill>
                  <a:srgbClr val="326187"/>
                </a:solidFill>
                <a:latin typeface="Arial" charset="0"/>
              </a:rPr>
              <a:t>cycle: 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	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Master </a:t>
            </a:r>
            <a:r>
              <a:rPr lang="fr-BE" sz="1200" b="1" dirty="0">
                <a:solidFill>
                  <a:srgbClr val="326187"/>
                </a:solidFill>
                <a:latin typeface="Arial" charset="0"/>
              </a:rPr>
              <a:t>et 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Advanced Master 				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 (1 or 2 </a:t>
            </a:r>
            <a:r>
              <a:rPr lang="fr-BE" sz="1200" dirty="0" err="1" smtClean="0">
                <a:solidFill>
                  <a:srgbClr val="326187"/>
                </a:solidFill>
                <a:latin typeface="Arial" charset="0"/>
              </a:rPr>
              <a:t>years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)</a:t>
            </a:r>
            <a:endParaRPr lang="fr-BE" sz="1200" dirty="0">
              <a:solidFill>
                <a:srgbClr val="326187"/>
              </a:solidFill>
              <a:latin typeface="Arial" charset="0"/>
            </a:endParaRPr>
          </a:p>
          <a:p>
            <a:pPr>
              <a:lnSpc>
                <a:spcPct val="120000"/>
              </a:lnSpc>
              <a:defRPr/>
            </a:pP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3rd </a:t>
            </a:r>
            <a:r>
              <a:rPr lang="fr-BE" sz="1200" dirty="0">
                <a:solidFill>
                  <a:srgbClr val="326187"/>
                </a:solidFill>
                <a:latin typeface="Arial" charset="0"/>
              </a:rPr>
              <a:t>cycle: 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	</a:t>
            </a:r>
            <a:r>
              <a:rPr lang="fr-BE" sz="1200" b="1" dirty="0" err="1" smtClean="0">
                <a:solidFill>
                  <a:srgbClr val="326187"/>
                </a:solidFill>
                <a:latin typeface="Arial" charset="0"/>
              </a:rPr>
              <a:t>PhD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 training/</a:t>
            </a:r>
            <a:r>
              <a:rPr lang="fr-BE" sz="1200" b="1" dirty="0" err="1" smtClean="0">
                <a:solidFill>
                  <a:srgbClr val="326187"/>
                </a:solidFill>
                <a:latin typeface="Arial" charset="0"/>
              </a:rPr>
              <a:t>PhD</a:t>
            </a:r>
            <a:endParaRPr lang="fr-BE" sz="1200" b="1" dirty="0">
              <a:solidFill>
                <a:srgbClr val="326187"/>
              </a:solidFill>
              <a:latin typeface="Arial" charset="0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302399" y="5057704"/>
            <a:ext cx="3363710" cy="4419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BE" b="1" dirty="0" smtClean="0">
                <a:solidFill>
                  <a:srgbClr val="326187"/>
                </a:solidFill>
                <a:latin typeface="Arial" charset="0"/>
              </a:rPr>
              <a:t>« Haute-Écoles »</a:t>
            </a:r>
            <a:endParaRPr lang="fr-BE" b="1" dirty="0">
              <a:solidFill>
                <a:srgbClr val="326187"/>
              </a:solidFill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302396" y="5499698"/>
            <a:ext cx="33637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Professional </a:t>
            </a:r>
            <a:r>
              <a:rPr lang="fr-BE" sz="1200" b="1" dirty="0" err="1" smtClean="0">
                <a:solidFill>
                  <a:srgbClr val="326187"/>
                </a:solidFill>
                <a:latin typeface="Arial" charset="0"/>
              </a:rPr>
              <a:t>Bachelor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 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(3 </a:t>
            </a:r>
            <a:r>
              <a:rPr lang="fr-BE" sz="1200" dirty="0" err="1" smtClean="0">
                <a:solidFill>
                  <a:srgbClr val="326187"/>
                </a:solidFill>
                <a:latin typeface="Arial" charset="0"/>
              </a:rPr>
              <a:t>years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)</a:t>
            </a:r>
            <a:endParaRPr lang="fr-BE" sz="1200" dirty="0">
              <a:solidFill>
                <a:srgbClr val="326187"/>
              </a:solidFill>
              <a:latin typeface="Arial" charset="0"/>
            </a:endParaRPr>
          </a:p>
          <a:p>
            <a:pPr>
              <a:lnSpc>
                <a:spcPct val="120000"/>
              </a:lnSpc>
              <a:defRPr/>
            </a:pP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For </a:t>
            </a:r>
            <a:r>
              <a:rPr lang="fr-BE" sz="1200" dirty="0" err="1" smtClean="0">
                <a:solidFill>
                  <a:srgbClr val="326187"/>
                </a:solidFill>
                <a:latin typeface="Arial" charset="0"/>
              </a:rPr>
              <a:t>specific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 cases: </a:t>
            </a:r>
            <a:r>
              <a:rPr lang="fr-BE" sz="1200" b="1" dirty="0" smtClean="0">
                <a:solidFill>
                  <a:srgbClr val="326187"/>
                </a:solidFill>
                <a:latin typeface="Arial" charset="0"/>
              </a:rPr>
              <a:t>Master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 (2 </a:t>
            </a:r>
            <a:r>
              <a:rPr lang="fr-BE" sz="1200" dirty="0" err="1" smtClean="0">
                <a:solidFill>
                  <a:srgbClr val="326187"/>
                </a:solidFill>
                <a:latin typeface="Arial" charset="0"/>
              </a:rPr>
              <a:t>years</a:t>
            </a:r>
            <a:r>
              <a:rPr lang="fr-BE" sz="1200" dirty="0" smtClean="0">
                <a:solidFill>
                  <a:srgbClr val="326187"/>
                </a:solidFill>
                <a:latin typeface="Arial" charset="0"/>
              </a:rPr>
              <a:t>)</a:t>
            </a:r>
            <a:endParaRPr lang="fr-BE" sz="1200" dirty="0">
              <a:solidFill>
                <a:srgbClr val="326187"/>
              </a:solidFill>
              <a:latin typeface="Arial" charset="0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5621347" y="5057704"/>
            <a:ext cx="3363710" cy="4419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BE" b="1" dirty="0" err="1" smtClean="0">
                <a:solidFill>
                  <a:srgbClr val="326187"/>
                </a:solidFill>
                <a:latin typeface="Arial" charset="0"/>
              </a:rPr>
              <a:t>University</a:t>
            </a:r>
            <a:endParaRPr lang="fr-BE" b="1" dirty="0">
              <a:solidFill>
                <a:srgbClr val="32618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590</Words>
  <Application>Microsoft Macintosh PowerPoint</Application>
  <PresentationFormat>Présentation à l'écran (4:3)</PresentationFormat>
  <Paragraphs>209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A unique atmosphere: The campus of Gembloux Agro-Bio Tech occupies the buildings and a park from an old Benedictin abbey, established in the 11th century.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International cooperation  in Gembloux Agro-Bio Tech :  + Mainly with countries from the South (over 50 countries)   + 250 research projects in 2011  + 820 scientific articles published between 2006 and 2010  + 355 international missions in 2011  + International networks of teaching and research  + Recruitment of foreign students mainly coming from the South</vt:lpstr>
      <vt:lpstr>Présentation PowerPoint</vt:lpstr>
      <vt:lpstr>Présentation PowerPoint</vt:lpstr>
      <vt:lpstr>Student mobility   + Incoming mobility: over 25% of students coming from abroad  + Outgoing mobility: over 30% of students are going abroad during    their studies – Internships, study period, master thesis</vt:lpstr>
      <vt:lpstr>Double-degree agreements:  + Agro Paris Tech (France)  + Universidad Politécnica de Madrid (Spain)  + Cranfield University (United Kingdom)   + Co-tutelle agreements usually made on individual basis with countries such as Chile, China, DR Congo, France, South Africa, etc.</vt:lpstr>
      <vt:lpstr>Présentation PowerPoint</vt:lpstr>
      <vt:lpstr>Development cooperation in the ULg, a long field experience:  + From 1900: - Creation of the Universidad Agraria de la Molina (Lima, Peru)   - Creation of ESALQ (part of the USP, Piracicaba, Brazil)  + From 1930:  - Creation, development and direction of the Institut National pour    l’Étude Agronomique au Congo (INEAC)   - Important cooperation with the Katanga Province (DR Congo)    * With the Université d’Élisabethville (Lubumbashi)    * With the Magombo community (FULREAC)  + From 1997: - Creation of the Tropical Veterinary Institute (IVT, Liège)  </vt:lpstr>
      <vt:lpstr>Présentation PowerPoint</vt:lpstr>
      <vt:lpstr>Human forces</vt:lpstr>
      <vt:lpstr>Infrastructure</vt:lpstr>
      <vt:lpstr>Technological center</vt:lpstr>
      <vt:lpstr>Soon …</vt:lpstr>
      <vt:lpstr>Analytical techniques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Pilot equipment </vt:lpstr>
      <vt:lpstr>Field of activities</vt:lpstr>
      <vt:lpstr>More specifically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DIA23 Champs</vt:lpstr>
    </vt:vector>
  </TitlesOfParts>
  <Company>Gembloux Agro-Bio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en ARIAL</dc:title>
  <dc:creator>Quanah Zimmerman</dc:creator>
  <cp:lastModifiedBy>Christophe Blecker</cp:lastModifiedBy>
  <cp:revision>113</cp:revision>
  <dcterms:created xsi:type="dcterms:W3CDTF">2012-09-14T07:15:50Z</dcterms:created>
  <dcterms:modified xsi:type="dcterms:W3CDTF">2013-05-08T14:23:03Z</dcterms:modified>
</cp:coreProperties>
</file>