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2" r:id="rId6"/>
    <p:sldId id="260" r:id="rId7"/>
    <p:sldId id="271" r:id="rId8"/>
    <p:sldId id="264" r:id="rId9"/>
    <p:sldId id="275" r:id="rId10"/>
    <p:sldId id="262" r:id="rId11"/>
    <p:sldId id="273" r:id="rId12"/>
    <p:sldId id="263" r:id="rId13"/>
    <p:sldId id="274" r:id="rId14"/>
    <p:sldId id="266" r:id="rId15"/>
    <p:sldId id="268" r:id="rId16"/>
    <p:sldId id="269" r:id="rId17"/>
    <p:sldId id="276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CDFB2-F30F-324E-9C40-C4458C53616C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10A1-3503-5845-8F47-FDBF7C406D1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759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3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12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13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14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15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16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4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5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6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7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8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9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10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72CB-F451-4A51-A09C-3FAEC37D3D16}" type="slidenum">
              <a:rPr lang="fr-FR"/>
              <a:pPr/>
              <a:t>11</a:t>
            </a:fld>
            <a:endParaRPr lang="fr-FR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06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46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378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62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95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04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28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50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69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19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50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C6A7-C01B-B14E-B713-75086913BC38}" type="datetimeFigureOut">
              <a:rPr lang="fr-FR" smtClean="0"/>
              <a:t>27/03/13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1D4C7-A725-BD48-9BB0-39BB4B7E6CD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26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1.jpg"/><Relationship Id="rId5" Type="http://schemas.openxmlformats.org/officeDocument/2006/relationships/oleObject" Target="../embeddings/oleObject1.bin"/><Relationship Id="rId6" Type="http://schemas.openxmlformats.org/officeDocument/2006/relationships/image" Target="../media/image9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nsecte dégustation.jpg"/>
          <p:cNvPicPr>
            <a:picLocks noChangeAspect="1"/>
          </p:cNvPicPr>
          <p:nvPr/>
        </p:nvPicPr>
        <p:blipFill>
          <a:blip r:embed="rId2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177" y="1621197"/>
            <a:ext cx="5076900" cy="38027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22215"/>
            <a:ext cx="7772400" cy="1470025"/>
          </a:xfrm>
        </p:spPr>
        <p:txBody>
          <a:bodyPr/>
          <a:lstStyle/>
          <a:p>
            <a:r>
              <a:rPr lang="fr-FR" b="1" dirty="0" smtClean="0"/>
              <a:t>Les insectes, des aliments 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513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" name="Image 4" descr="qualité.JPG"/>
          <p:cNvPicPr>
            <a:picLocks noChangeAspect="1"/>
          </p:cNvPicPr>
          <p:nvPr/>
        </p:nvPicPr>
        <p:blipFill>
          <a:blip r:embed="rId3" cstate="print"/>
          <a:srcRect l="28640" t="25000" r="11551" b="43750"/>
          <a:stretch>
            <a:fillRect/>
          </a:stretch>
        </p:blipFill>
        <p:spPr>
          <a:xfrm>
            <a:off x="3327349" y="209147"/>
            <a:ext cx="5300700" cy="3786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36760" y="810598"/>
            <a:ext cx="1378187" cy="9862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en angle 5"/>
          <p:cNvCxnSpPr/>
          <p:nvPr/>
        </p:nvCxnSpPr>
        <p:spPr>
          <a:xfrm rot="10800000" flipV="1">
            <a:off x="4134561" y="1796826"/>
            <a:ext cx="548084" cy="405299"/>
          </a:xfrm>
          <a:prstGeom prst="bentConnector3">
            <a:avLst>
              <a:gd name="adj1" fmla="val 316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881515" y="2026496"/>
            <a:ext cx="1685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8EB4E3"/>
                </a:solidFill>
              </a:rPr>
              <a:t>Néophobie -  </a:t>
            </a:r>
          </a:p>
        </p:txBody>
      </p:sp>
    </p:spTree>
    <p:extLst>
      <p:ext uri="{BB962C8B-B14F-4D97-AF65-F5344CB8AC3E}">
        <p14:creationId xmlns:p14="http://schemas.microsoft.com/office/powerpoint/2010/main" val="895503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14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fr-BE" sz="3600" b="1" i="1" dirty="0" smtClean="0"/>
              <a:t>Tenebrio molitor </a:t>
            </a:r>
            <a:r>
              <a:rPr lang="fr-BE" sz="3600" b="1" dirty="0" smtClean="0"/>
              <a:t>- néophobie </a:t>
            </a:r>
            <a:endParaRPr lang="fr-FR" sz="3600" b="1" dirty="0" smtClean="0"/>
          </a:p>
        </p:txBody>
      </p:sp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620325"/>
              </p:ext>
            </p:extLst>
          </p:nvPr>
        </p:nvGraphicFramePr>
        <p:xfrm>
          <a:off x="1524000" y="1397000"/>
          <a:ext cx="6096000" cy="465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6554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Pain gris</a:t>
                      </a: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Panel (16-20 ans)  </a:t>
                      </a:r>
                      <a:endParaRPr lang="fr-FR" dirty="0" smtClean="0">
                        <a:solidFill>
                          <a:srgbClr val="000000"/>
                        </a:solidFill>
                        <a:sym typeface="Wingdings"/>
                      </a:endParaRPr>
                    </a:p>
                    <a:p>
                      <a:pPr marL="1762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endParaRPr lang="fr-BE" baseline="0" dirty="0" smtClean="0">
                        <a:solidFill>
                          <a:srgbClr val="000000"/>
                        </a:solidFill>
                        <a:sym typeface="Wingdings"/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r>
                        <a:rPr lang="fr-BE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Moins d’appréhension pour l’Intégration sous forme cachée </a:t>
                      </a:r>
                      <a:endParaRPr lang="fr-BE" dirty="0" smtClean="0">
                        <a:solidFill>
                          <a:srgbClr val="008000"/>
                        </a:solidFill>
                        <a:sym typeface="Wingdings"/>
                      </a:endParaRPr>
                    </a:p>
                    <a:p>
                      <a:pPr marL="539750" indent="-363538"/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39750" indent="-363538"/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39750" indent="-363538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Image 3" descr="pain_de_seig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77846"/>
            <a:ext cx="3049200" cy="30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429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" name="Image 4" descr="qualité.JPG"/>
          <p:cNvPicPr>
            <a:picLocks noChangeAspect="1"/>
          </p:cNvPicPr>
          <p:nvPr/>
        </p:nvPicPr>
        <p:blipFill>
          <a:blip r:embed="rId3" cstate="print"/>
          <a:srcRect l="28640" t="25000" r="11551" b="43750"/>
          <a:stretch>
            <a:fillRect/>
          </a:stretch>
        </p:blipFill>
        <p:spPr>
          <a:xfrm>
            <a:off x="219664" y="209147"/>
            <a:ext cx="5300700" cy="3786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9583" y="209147"/>
            <a:ext cx="2520781" cy="128344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en angle 5"/>
          <p:cNvCxnSpPr>
            <a:stCxn id="3" idx="2"/>
          </p:cNvCxnSpPr>
          <p:nvPr/>
        </p:nvCxnSpPr>
        <p:spPr>
          <a:xfrm rot="16200000" flipH="1">
            <a:off x="4650237" y="1102332"/>
            <a:ext cx="479866" cy="12603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661376" y="1783316"/>
            <a:ext cx="299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8EB4E3"/>
                </a:solidFill>
              </a:rPr>
              <a:t>- Mode de présentation</a:t>
            </a:r>
          </a:p>
          <a:p>
            <a:r>
              <a:rPr lang="fr-FR" sz="1600" b="1" dirty="0" smtClean="0">
                <a:solidFill>
                  <a:srgbClr val="8EB4E3"/>
                </a:solidFill>
              </a:rPr>
              <a:t>- Incorporation dans des produits </a:t>
            </a:r>
            <a:br>
              <a:rPr lang="fr-FR" sz="1600" b="1" dirty="0" smtClean="0">
                <a:solidFill>
                  <a:srgbClr val="8EB4E3"/>
                </a:solidFill>
              </a:rPr>
            </a:br>
            <a:r>
              <a:rPr lang="fr-FR" sz="1600" b="1" dirty="0" smtClean="0">
                <a:solidFill>
                  <a:srgbClr val="8EB4E3"/>
                </a:solidFill>
              </a:rPr>
              <a:t>  alimentaires</a:t>
            </a:r>
            <a:endParaRPr lang="fr-FR" sz="1600" b="1" dirty="0">
              <a:solidFill>
                <a:srgbClr val="8EB4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68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14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fr-BE" sz="3600" b="1" i="1" dirty="0" smtClean="0"/>
              <a:t>Tenebrio molitor </a:t>
            </a:r>
            <a:r>
              <a:rPr lang="fr-BE" sz="3600" b="1" dirty="0" smtClean="0"/>
              <a:t>– barre céréales </a:t>
            </a:r>
            <a:endParaRPr lang="fr-FR" sz="3600" b="1" dirty="0" smtClean="0"/>
          </a:p>
        </p:txBody>
      </p:sp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38597"/>
              </p:ext>
            </p:extLst>
          </p:nvPr>
        </p:nvGraphicFramePr>
        <p:xfrm>
          <a:off x="1524000" y="1397000"/>
          <a:ext cx="6096000" cy="465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6554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762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fr-BE" baseline="0" dirty="0" smtClean="0">
                          <a:solidFill>
                            <a:srgbClr val="000000"/>
                          </a:solidFill>
                          <a:sym typeface="Wingdings"/>
                        </a:rPr>
                        <a:t>Modèle de barre céréales</a:t>
                      </a:r>
                    </a:p>
                    <a:p>
                      <a:pPr marL="1762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endParaRPr lang="fr-BE" baseline="0" dirty="0" smtClean="0">
                        <a:solidFill>
                          <a:srgbClr val="000000"/>
                        </a:solidFill>
                        <a:sym typeface="Wingdings"/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r>
                        <a:rPr lang="fr-BE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Incorporation</a:t>
                      </a:r>
                    </a:p>
                    <a:p>
                      <a:pPr marL="1762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fr-BE" sz="1600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         20% de protéines</a:t>
                      </a:r>
                    </a:p>
                    <a:p>
                      <a:pPr marL="1762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r>
                        <a:rPr lang="fr-BE" sz="1600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         </a:t>
                      </a:r>
                      <a:r>
                        <a:rPr lang="fr-BE" sz="1600" baseline="0" dirty="0" smtClean="0">
                          <a:solidFill>
                            <a:srgbClr val="FF6600"/>
                          </a:solidFill>
                          <a:sym typeface="Wingdings"/>
                        </a:rPr>
                        <a:t>10% de matières grasses </a:t>
                      </a: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endParaRPr lang="fr-BE" baseline="0" dirty="0" smtClean="0">
                        <a:solidFill>
                          <a:srgbClr val="008000"/>
                        </a:solidFill>
                        <a:sym typeface="Wingdings"/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r>
                        <a:rPr lang="fr-BE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Texture</a:t>
                      </a: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endParaRPr lang="fr-BE" baseline="0" dirty="0" smtClean="0">
                        <a:solidFill>
                          <a:srgbClr val="000000"/>
                        </a:solidFill>
                        <a:sym typeface="Wingdings"/>
                      </a:endParaRPr>
                    </a:p>
                    <a:p>
                      <a:pPr marL="539750" marR="0" indent="-3651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L"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Flaveur</a:t>
                      </a:r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39750" indent="-363538"/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39750" indent="-363538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age 5" descr="photo-1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27579" r="20209" b="18050"/>
          <a:stretch/>
        </p:blipFill>
        <p:spPr>
          <a:xfrm>
            <a:off x="1524000" y="2080537"/>
            <a:ext cx="3049200" cy="30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8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14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fr-BE" sz="3600" b="1" dirty="0" smtClean="0"/>
              <a:t>Le « cracking »</a:t>
            </a:r>
            <a:endParaRPr lang="fr-FR" sz="3600" b="1" dirty="0" smtClean="0"/>
          </a:p>
        </p:txBody>
      </p:sp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6" name="Image 5" descr="Crac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04" y="1899272"/>
            <a:ext cx="4595843" cy="34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13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14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fr-BE" sz="3600" b="1" dirty="0" smtClean="0"/>
              <a:t>Le cracking des insectes</a:t>
            </a:r>
            <a:endParaRPr lang="fr-FR" sz="3600" b="1" dirty="0" smtClean="0"/>
          </a:p>
        </p:txBody>
      </p:sp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" name="Image 4" descr="images insec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7" y="2566895"/>
            <a:ext cx="3589771" cy="2337225"/>
          </a:xfrm>
          <a:prstGeom prst="rect">
            <a:avLst/>
          </a:prstGeom>
        </p:spPr>
      </p:pic>
      <p:sp>
        <p:nvSpPr>
          <p:cNvPr id="8" name="Multiplication 7"/>
          <p:cNvSpPr/>
          <p:nvPr/>
        </p:nvSpPr>
        <p:spPr>
          <a:xfrm>
            <a:off x="2161862" y="2999214"/>
            <a:ext cx="1364675" cy="137801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20794"/>
              </p:ext>
            </p:extLst>
          </p:nvPr>
        </p:nvGraphicFramePr>
        <p:xfrm>
          <a:off x="5402460" y="3872308"/>
          <a:ext cx="2339708" cy="175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Fichier image" r:id="rId5" imgW="6502734" imgH="4876190" progId="ImageExpertImage">
                  <p:embed/>
                </p:oleObj>
              </mc:Choice>
              <mc:Fallback>
                <p:oleObj name="Fichier image" r:id="rId5" imgW="6502734" imgH="4876190" progId="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2460" y="3872308"/>
                        <a:ext cx="2339708" cy="17547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79594"/>
              </p:ext>
            </p:extLst>
          </p:nvPr>
        </p:nvGraphicFramePr>
        <p:xfrm>
          <a:off x="5402460" y="1894241"/>
          <a:ext cx="2339708" cy="173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Fichier image" r:id="rId7" imgW="6502734" imgH="4876190" progId="ImageExpertImage">
                  <p:embed/>
                </p:oleObj>
              </mc:Choice>
              <mc:Fallback>
                <p:oleObj name="Fichier image" r:id="rId7" imgW="6502734" imgH="4876190" progId="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305" t="8859" r="8305" b="8859"/>
                      <a:stretch>
                        <a:fillRect/>
                      </a:stretch>
                    </p:blipFill>
                    <p:spPr bwMode="auto">
                      <a:xfrm>
                        <a:off x="5402460" y="1894241"/>
                        <a:ext cx="2339708" cy="1730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lèche droite rayée 2"/>
          <p:cNvSpPr/>
          <p:nvPr/>
        </p:nvSpPr>
        <p:spPr>
          <a:xfrm>
            <a:off x="4729073" y="3553123"/>
            <a:ext cx="499930" cy="35971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269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42424" y="5630963"/>
            <a:ext cx="206351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46192" y="4499913"/>
            <a:ext cx="20635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646192" y="3689313"/>
            <a:ext cx="20635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642424" y="2888433"/>
            <a:ext cx="20635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638656" y="2195633"/>
            <a:ext cx="206351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3246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fr-BE" sz="3600" b="1" dirty="0" smtClean="0"/>
              <a:t>Le schéma de fractionnement</a:t>
            </a:r>
            <a:endParaRPr lang="fr-FR" sz="3600" b="1" dirty="0" smtClean="0"/>
          </a:p>
        </p:txBody>
      </p:sp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837570" y="2864383"/>
            <a:ext cx="168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Prétraitement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38656" y="2195633"/>
            <a:ext cx="206351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Matière première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835362" y="3669557"/>
            <a:ext cx="168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Séchage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835362" y="4470437"/>
            <a:ext cx="168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Délipidation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835362" y="5622576"/>
            <a:ext cx="168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Solubilisation</a:t>
            </a:r>
            <a:endParaRPr lang="fr-FR" dirty="0"/>
          </a:p>
        </p:txBody>
      </p:sp>
      <p:grpSp>
        <p:nvGrpSpPr>
          <p:cNvPr id="16" name="Groupe 17"/>
          <p:cNvGrpSpPr/>
          <p:nvPr/>
        </p:nvGrpSpPr>
        <p:grpSpPr>
          <a:xfrm>
            <a:off x="6760164" y="1859135"/>
            <a:ext cx="390525" cy="1536700"/>
            <a:chOff x="0" y="0"/>
            <a:chExt cx="390525" cy="15367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390525" cy="108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1076325"/>
              <a:ext cx="390525" cy="460375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9" name="Flèche vers le bas 8"/>
          <p:cNvSpPr/>
          <p:nvPr/>
        </p:nvSpPr>
        <p:spPr>
          <a:xfrm>
            <a:off x="2557459" y="3405603"/>
            <a:ext cx="202675" cy="2026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2557459" y="2623365"/>
            <a:ext cx="202675" cy="2026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vers le bas 23"/>
          <p:cNvSpPr/>
          <p:nvPr/>
        </p:nvSpPr>
        <p:spPr>
          <a:xfrm>
            <a:off x="2557459" y="4174582"/>
            <a:ext cx="202675" cy="20265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301"/>
          <p:cNvGrpSpPr/>
          <p:nvPr/>
        </p:nvGrpSpPr>
        <p:grpSpPr>
          <a:xfrm>
            <a:off x="6065691" y="2876613"/>
            <a:ext cx="390525" cy="1787526"/>
            <a:chOff x="0" y="0"/>
            <a:chExt cx="390525" cy="1787706"/>
          </a:xfrm>
        </p:grpSpPr>
        <p:sp>
          <p:nvSpPr>
            <p:cNvPr id="27" name="Rectangle 26"/>
            <p:cNvSpPr/>
            <p:nvPr/>
          </p:nvSpPr>
          <p:spPr>
            <a:xfrm>
              <a:off x="0" y="0"/>
              <a:ext cx="390525" cy="895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83127"/>
              <a:ext cx="390525" cy="10795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1171355"/>
              <a:ext cx="390525" cy="5397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1698171"/>
              <a:ext cx="390525" cy="895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7443884" y="3352905"/>
            <a:ext cx="390525" cy="10077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6760164" y="4889572"/>
            <a:ext cx="390525" cy="5397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33" name="Groupe 309"/>
          <p:cNvGrpSpPr/>
          <p:nvPr/>
        </p:nvGrpSpPr>
        <p:grpSpPr>
          <a:xfrm>
            <a:off x="5336063" y="4255283"/>
            <a:ext cx="390525" cy="1709416"/>
            <a:chOff x="0" y="0"/>
            <a:chExt cx="390536" cy="1710759"/>
          </a:xfrm>
        </p:grpSpPr>
        <p:sp>
          <p:nvSpPr>
            <p:cNvPr id="34" name="Rectangle 33"/>
            <p:cNvSpPr/>
            <p:nvPr/>
          </p:nvSpPr>
          <p:spPr>
            <a:xfrm>
              <a:off x="0" y="0"/>
              <a:ext cx="390525" cy="1260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1" y="126062"/>
              <a:ext cx="390525" cy="15306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" y="1584703"/>
              <a:ext cx="390525" cy="12605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cxnSp>
        <p:nvCxnSpPr>
          <p:cNvPr id="21" name="Connecteur droit avec flèche 20"/>
          <p:cNvCxnSpPr/>
          <p:nvPr/>
        </p:nvCxnSpPr>
        <p:spPr>
          <a:xfrm>
            <a:off x="4012956" y="2377755"/>
            <a:ext cx="2443260" cy="0"/>
          </a:xfrm>
          <a:prstGeom prst="straightConnector1">
            <a:avLst/>
          </a:prstGeom>
          <a:ln w="22225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4012956" y="3878080"/>
            <a:ext cx="1837583" cy="9720"/>
          </a:xfrm>
          <a:prstGeom prst="straightConnector1">
            <a:avLst/>
          </a:prstGeom>
          <a:ln w="22225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4012956" y="4681439"/>
            <a:ext cx="1053908" cy="0"/>
          </a:xfrm>
          <a:prstGeom prst="straightConnector1">
            <a:avLst/>
          </a:prstGeom>
          <a:ln w="22225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6972004" y="3419113"/>
            <a:ext cx="0" cy="283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6246148" y="4693677"/>
            <a:ext cx="0" cy="283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6760164" y="3702823"/>
            <a:ext cx="211840" cy="184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6038667" y="4958673"/>
            <a:ext cx="211840" cy="184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6972004" y="3702823"/>
            <a:ext cx="297256" cy="18497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/>
          <p:nvPr/>
        </p:nvCxnSpPr>
        <p:spPr>
          <a:xfrm>
            <a:off x="6273148" y="4976553"/>
            <a:ext cx="297256" cy="184977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7150689" y="2555815"/>
            <a:ext cx="108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70% eau</a:t>
            </a:r>
            <a:br>
              <a:rPr lang="fr-FR" dirty="0" smtClean="0"/>
            </a:br>
            <a:r>
              <a:rPr lang="fr-FR" dirty="0" smtClean="0"/>
              <a:t>30% MS</a:t>
            </a:r>
            <a:endParaRPr lang="fr-FR" dirty="0"/>
          </a:p>
        </p:txBody>
      </p:sp>
      <p:sp>
        <p:nvSpPr>
          <p:cNvPr id="62" name="ZoneTexte 61"/>
          <p:cNvSpPr txBox="1"/>
          <p:nvPr/>
        </p:nvSpPr>
        <p:spPr>
          <a:xfrm>
            <a:off x="4391284" y="2849593"/>
            <a:ext cx="1626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5</a:t>
            </a:r>
            <a:r>
              <a:rPr lang="fr-FR" dirty="0" smtClean="0"/>
              <a:t>% eau</a:t>
            </a:r>
            <a:br>
              <a:rPr lang="fr-FR" dirty="0" smtClean="0"/>
            </a:br>
            <a:r>
              <a:rPr lang="fr-FR" dirty="0" smtClean="0"/>
              <a:t>60% protéines</a:t>
            </a:r>
          </a:p>
          <a:p>
            <a:pPr algn="r"/>
            <a:r>
              <a:rPr lang="fr-FR" dirty="0" smtClean="0"/>
              <a:t>30% MG</a:t>
            </a:r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3678916" y="4893393"/>
            <a:ext cx="1626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5</a:t>
            </a:r>
            <a:r>
              <a:rPr lang="fr-FR" dirty="0" smtClean="0"/>
              <a:t>% eau</a:t>
            </a:r>
            <a:br>
              <a:rPr lang="fr-FR" dirty="0" smtClean="0"/>
            </a:br>
            <a:r>
              <a:rPr lang="fr-FR" dirty="0" smtClean="0"/>
              <a:t>80% protéines</a:t>
            </a:r>
          </a:p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443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Conclusions et perspectives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8410"/>
            <a:ext cx="8229600" cy="4525963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>
                <a:solidFill>
                  <a:srgbClr val="008000"/>
                </a:solidFill>
              </a:rPr>
              <a:t>Insectes entiers : résultats encourageants (nutritionnel et sensoriel), </a:t>
            </a:r>
            <a:r>
              <a:rPr lang="fr-FR" dirty="0" smtClean="0">
                <a:solidFill>
                  <a:srgbClr val="FF0000"/>
                </a:solidFill>
              </a:rPr>
              <a:t>étudier l’influence des conditions d’élevage et l’</a:t>
            </a:r>
            <a:r>
              <a:rPr lang="fr-FR" dirty="0" err="1" smtClean="0">
                <a:solidFill>
                  <a:srgbClr val="FF0000"/>
                </a:solidFill>
              </a:rPr>
              <a:t>allergénicité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008000"/>
                </a:solidFill>
              </a:rPr>
              <a:t>Formulations : problèmes organoleptiques, solution par le cracking, </a:t>
            </a:r>
            <a:r>
              <a:rPr lang="fr-FR" dirty="0" smtClean="0">
                <a:solidFill>
                  <a:srgbClr val="FF0000"/>
                </a:solidFill>
              </a:rPr>
              <a:t>améliorer la solubilité des protéines et étudier leurs propriétés </a:t>
            </a:r>
            <a:r>
              <a:rPr lang="fr-FR" dirty="0" err="1" smtClean="0">
                <a:solidFill>
                  <a:srgbClr val="FF0000"/>
                </a:solidFill>
              </a:rPr>
              <a:t>technofonctionnelles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77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/>
              <a:t>Valorisation alimentaire des insectes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3380"/>
            <a:ext cx="8229600" cy="4525963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>
                <a:solidFill>
                  <a:srgbClr val="008000"/>
                </a:solidFill>
              </a:rPr>
              <a:t>Les attentes vis-à-vis des insectes en tant qu’aliments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>
                <a:solidFill>
                  <a:srgbClr val="008000"/>
                </a:solidFill>
              </a:rPr>
              <a:t>Le fractionnement (« cracking ») des insectes</a:t>
            </a:r>
            <a:endParaRPr lang="fr-FR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5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14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fr-BE" sz="3600" b="1" dirty="0" smtClean="0"/>
              <a:t>Les attentes (critères de qualité) </a:t>
            </a:r>
            <a:endParaRPr lang="fr-FR" sz="3600" b="1" dirty="0" smtClean="0"/>
          </a:p>
        </p:txBody>
      </p:sp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" name="Image 4" descr="qualité.JPG"/>
          <p:cNvPicPr>
            <a:picLocks noChangeAspect="1"/>
          </p:cNvPicPr>
          <p:nvPr/>
        </p:nvPicPr>
        <p:blipFill>
          <a:blip r:embed="rId3" cstate="print"/>
          <a:srcRect l="28640" t="25000" r="11551" b="43750"/>
          <a:stretch>
            <a:fillRect/>
          </a:stretch>
        </p:blipFill>
        <p:spPr>
          <a:xfrm>
            <a:off x="1557316" y="1857364"/>
            <a:ext cx="5300700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8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" name="Image 4" descr="qualité.JPG"/>
          <p:cNvPicPr>
            <a:picLocks noChangeAspect="1"/>
          </p:cNvPicPr>
          <p:nvPr/>
        </p:nvPicPr>
        <p:blipFill>
          <a:blip r:embed="rId3" cstate="print"/>
          <a:srcRect l="28640" t="25000" r="11551" b="43750"/>
          <a:stretch>
            <a:fillRect/>
          </a:stretch>
        </p:blipFill>
        <p:spPr>
          <a:xfrm>
            <a:off x="219664" y="209147"/>
            <a:ext cx="5300700" cy="3786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86351" y="2320046"/>
            <a:ext cx="1378187" cy="2076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en angle 5"/>
          <p:cNvCxnSpPr>
            <a:stCxn id="3" idx="2"/>
          </p:cNvCxnSpPr>
          <p:nvPr/>
        </p:nvCxnSpPr>
        <p:spPr>
          <a:xfrm rot="16200000" flipH="1">
            <a:off x="1795281" y="4277155"/>
            <a:ext cx="449420" cy="68909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2520781" y="4687961"/>
            <a:ext cx="299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8EB4E3"/>
                </a:solidFill>
              </a:rPr>
              <a:t>- Analyse de la composition</a:t>
            </a:r>
          </a:p>
          <a:p>
            <a:r>
              <a:rPr lang="fr-FR" sz="1600" b="1" dirty="0" smtClean="0">
                <a:solidFill>
                  <a:srgbClr val="8EB4E3"/>
                </a:solidFill>
              </a:rPr>
              <a:t>   . Protéines (acides aminés)</a:t>
            </a:r>
            <a:br>
              <a:rPr lang="fr-FR" sz="1600" b="1" dirty="0" smtClean="0">
                <a:solidFill>
                  <a:srgbClr val="8EB4E3"/>
                </a:solidFill>
              </a:rPr>
            </a:br>
            <a:r>
              <a:rPr lang="fr-FR" sz="1600" b="1" dirty="0" smtClean="0">
                <a:solidFill>
                  <a:srgbClr val="8EB4E3"/>
                </a:solidFill>
              </a:rPr>
              <a:t>   . Lipides (acides gras) </a:t>
            </a:r>
          </a:p>
        </p:txBody>
      </p:sp>
    </p:spTree>
    <p:extLst>
      <p:ext uri="{BB962C8B-B14F-4D97-AF65-F5344CB8AC3E}">
        <p14:creationId xmlns:p14="http://schemas.microsoft.com/office/powerpoint/2010/main" val="3788009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14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fr-BE" sz="3600" b="1" i="1" dirty="0" smtClean="0"/>
              <a:t>Tenebrio molitor </a:t>
            </a:r>
            <a:r>
              <a:rPr lang="fr-BE" sz="3600" b="1" dirty="0" smtClean="0"/>
              <a:t>- composition </a:t>
            </a:r>
            <a:endParaRPr lang="fr-FR" sz="3600" b="1" dirty="0" smtClean="0"/>
          </a:p>
        </p:txBody>
      </p:sp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36118"/>
              </p:ext>
            </p:extLst>
          </p:nvPr>
        </p:nvGraphicFramePr>
        <p:xfrm>
          <a:off x="1524000" y="1397000"/>
          <a:ext cx="6096000" cy="465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6554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solidFill>
                            <a:srgbClr val="000000"/>
                          </a:solidFill>
                        </a:rPr>
                        <a:t>Macroconstituants</a:t>
                      </a:r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  </a:t>
                      </a: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rgbClr val="000000"/>
                        </a:solidFill>
                        <a:sym typeface="Wingdings"/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r>
                        <a:rPr lang="fr-BE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Matière sèche : 30%</a:t>
                      </a: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endParaRPr lang="fr-BE" baseline="0" dirty="0" smtClean="0">
                        <a:solidFill>
                          <a:srgbClr val="008000"/>
                        </a:solidFill>
                        <a:sym typeface="Wingdings"/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r>
                        <a:rPr lang="fr-BE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Protéines : 60%</a:t>
                      </a:r>
                      <a:br>
                        <a:rPr lang="fr-BE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</a:br>
                      <a:r>
                        <a:rPr lang="fr-BE" sz="1600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47,5% aa essentiels</a:t>
                      </a: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endParaRPr lang="fr-BE" baseline="0" dirty="0" smtClean="0">
                        <a:solidFill>
                          <a:srgbClr val="008000"/>
                        </a:solidFill>
                        <a:sym typeface="Wingdings"/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r>
                        <a:rPr lang="fr-BE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Matières grasses : 30%</a:t>
                      </a:r>
                      <a:br>
                        <a:rPr lang="fr-BE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</a:br>
                      <a:r>
                        <a:rPr lang="fr-BE" sz="1600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70% acides gras insaturés</a:t>
                      </a:r>
                      <a:br>
                        <a:rPr lang="fr-BE" sz="1600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</a:br>
                      <a:endParaRPr lang="fr-BE" sz="1600" dirty="0" smtClean="0">
                        <a:solidFill>
                          <a:srgbClr val="008000"/>
                        </a:solidFill>
                        <a:sym typeface="Wingdings"/>
                      </a:endParaRPr>
                    </a:p>
                    <a:p>
                      <a:pPr marL="539750" indent="-363538"/>
                      <a:endParaRPr lang="fr-FR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539750" indent="-363538"/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39750" indent="-363538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Image 5" descr="photo-1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1" b="6919"/>
          <a:stretch/>
        </p:blipFill>
        <p:spPr>
          <a:xfrm>
            <a:off x="1524000" y="2038071"/>
            <a:ext cx="3049200" cy="35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732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" name="Image 4" descr="qualité.JPG"/>
          <p:cNvPicPr>
            <a:picLocks noChangeAspect="1"/>
          </p:cNvPicPr>
          <p:nvPr/>
        </p:nvPicPr>
        <p:blipFill>
          <a:blip r:embed="rId3" cstate="print"/>
          <a:srcRect l="28640" t="25000" r="11551" b="43750"/>
          <a:stretch>
            <a:fillRect/>
          </a:stretch>
        </p:blipFill>
        <p:spPr>
          <a:xfrm>
            <a:off x="219664" y="209147"/>
            <a:ext cx="5300700" cy="3786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0420" y="1918416"/>
            <a:ext cx="1256583" cy="20769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en angle 5"/>
          <p:cNvCxnSpPr>
            <a:stCxn id="3" idx="2"/>
          </p:cNvCxnSpPr>
          <p:nvPr/>
        </p:nvCxnSpPr>
        <p:spPr>
          <a:xfrm rot="16200000" flipH="1">
            <a:off x="3528147" y="3905925"/>
            <a:ext cx="449420" cy="62829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364259" y="4269151"/>
            <a:ext cx="2999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- Analyses microbiologiques</a:t>
            </a:r>
          </a:p>
        </p:txBody>
      </p:sp>
    </p:spTree>
    <p:extLst>
      <p:ext uri="{BB962C8B-B14F-4D97-AF65-F5344CB8AC3E}">
        <p14:creationId xmlns:p14="http://schemas.microsoft.com/office/powerpoint/2010/main" val="40395601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14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fr-BE" sz="3600" b="1" i="1" dirty="0" smtClean="0"/>
              <a:t>Tenebrio molitor </a:t>
            </a:r>
            <a:r>
              <a:rPr lang="fr-BE" sz="3600" b="1" dirty="0" smtClean="0"/>
              <a:t>- microbiologie </a:t>
            </a:r>
            <a:endParaRPr lang="fr-FR" sz="3600" b="1" dirty="0" smtClean="0"/>
          </a:p>
        </p:txBody>
      </p:sp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94714"/>
              </p:ext>
            </p:extLst>
          </p:nvPr>
        </p:nvGraphicFramePr>
        <p:xfrm>
          <a:off x="1524000" y="1397000"/>
          <a:ext cx="6096000" cy="4655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65546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Germes</a:t>
                      </a:r>
                      <a:r>
                        <a:rPr lang="fr-FR" baseline="0" dirty="0" smtClean="0">
                          <a:solidFill>
                            <a:schemeClr val="tx1"/>
                          </a:solidFill>
                        </a:rPr>
                        <a:t> totaux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Max. 10</a:t>
                      </a:r>
                      <a:r>
                        <a:rPr lang="fr-FR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germes/g</a:t>
                      </a: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fr-BE" dirty="0" smtClean="0">
                        <a:solidFill>
                          <a:srgbClr val="FF0000"/>
                        </a:solidFill>
                        <a:sym typeface="Wingdings"/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L"/>
                        <a:tabLst/>
                        <a:defRPr/>
                      </a:pPr>
                      <a:r>
                        <a:rPr lang="fr-B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Frais : 2 . 10</a:t>
                      </a:r>
                      <a:r>
                        <a:rPr lang="fr-BE" baseline="30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6</a:t>
                      </a:r>
                      <a:br>
                        <a:rPr lang="fr-BE" baseline="30000" dirty="0" smtClean="0">
                          <a:solidFill>
                            <a:srgbClr val="FF0000"/>
                          </a:solidFill>
                          <a:sym typeface="Wingdings"/>
                        </a:rPr>
                      </a:br>
                      <a:endParaRPr lang="fr-BE" baseline="30000" dirty="0" smtClean="0">
                        <a:solidFill>
                          <a:srgbClr val="FF0000"/>
                        </a:solidFill>
                        <a:sym typeface="Wingdings"/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L"/>
                        <a:tabLst/>
                        <a:defRPr/>
                      </a:pPr>
                      <a:r>
                        <a:rPr lang="fr-B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Lyophilisé : 6 . 10</a:t>
                      </a:r>
                      <a:r>
                        <a:rPr lang="fr-BE" baseline="30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7</a:t>
                      </a:r>
                    </a:p>
                    <a:p>
                      <a:pPr marL="1762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endParaRPr lang="fr-FR" baseline="30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L"/>
                        <a:tabLst/>
                        <a:defRPr/>
                      </a:pPr>
                      <a:r>
                        <a:rPr lang="fr-B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75° - 4h : 5 . 10</a:t>
                      </a:r>
                      <a:r>
                        <a:rPr lang="fr-BE" baseline="30000" dirty="0" smtClean="0">
                          <a:solidFill>
                            <a:srgbClr val="FF0000"/>
                          </a:solidFill>
                          <a:sym typeface="Wingdings"/>
                        </a:rPr>
                        <a:t>4</a:t>
                      </a: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chemeClr val="tx1"/>
                        </a:solidFill>
                        <a:sym typeface="Wingdings"/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dirty="0" smtClean="0">
                          <a:solidFill>
                            <a:srgbClr val="FF6600"/>
                          </a:solidFill>
                          <a:sym typeface="Wingdings"/>
                        </a:rPr>
                        <a:t>   105°</a:t>
                      </a:r>
                      <a:r>
                        <a:rPr lang="fr-BE" baseline="0" dirty="0" smtClean="0">
                          <a:solidFill>
                            <a:srgbClr val="FF6600"/>
                          </a:solidFill>
                          <a:sym typeface="Wingdings"/>
                        </a:rPr>
                        <a:t> - 2h : 8 . 10</a:t>
                      </a:r>
                      <a:r>
                        <a:rPr lang="fr-BE" baseline="30000" dirty="0" smtClean="0">
                          <a:solidFill>
                            <a:srgbClr val="FF6600"/>
                          </a:solidFill>
                          <a:sym typeface="Wingdings"/>
                        </a:rPr>
                        <a:t>3</a:t>
                      </a:r>
                      <a:r>
                        <a:rPr lang="fr-BE" dirty="0" smtClean="0">
                          <a:solidFill>
                            <a:srgbClr val="FF6600"/>
                          </a:solidFill>
                          <a:sym typeface="Wingdings"/>
                        </a:rPr>
                        <a:t> </a:t>
                      </a:r>
                    </a:p>
                    <a:p>
                      <a:pPr marL="539750" indent="-363538"/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539750" indent="-363538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Image 2" descr="bedotia_1272006863-boite-de-petr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53019"/>
            <a:ext cx="30480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99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5" name="Image 4" descr="qualité.JPG"/>
          <p:cNvPicPr>
            <a:picLocks noChangeAspect="1"/>
          </p:cNvPicPr>
          <p:nvPr/>
        </p:nvPicPr>
        <p:blipFill>
          <a:blip r:embed="rId3" cstate="print"/>
          <a:srcRect l="28640" t="25000" r="11551" b="43750"/>
          <a:stretch>
            <a:fillRect/>
          </a:stretch>
        </p:blipFill>
        <p:spPr>
          <a:xfrm>
            <a:off x="219664" y="209147"/>
            <a:ext cx="5300700" cy="37862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7293" y="2367837"/>
            <a:ext cx="1256583" cy="18337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en angle 5"/>
          <p:cNvCxnSpPr>
            <a:stCxn id="3" idx="2"/>
          </p:cNvCxnSpPr>
          <p:nvPr/>
        </p:nvCxnSpPr>
        <p:spPr>
          <a:xfrm rot="16200000" flipH="1">
            <a:off x="5037345" y="4069842"/>
            <a:ext cx="351258" cy="61477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634353" y="4375834"/>
            <a:ext cx="29995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8EB4E3"/>
                </a:solidFill>
              </a:rPr>
              <a:t>- Evaluation sensorielle</a:t>
            </a:r>
          </a:p>
          <a:p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58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1414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fr-BE" sz="3600" b="1" i="1" dirty="0" smtClean="0"/>
              <a:t>Tenebrio molitor </a:t>
            </a:r>
            <a:r>
              <a:rPr lang="fr-BE" sz="3600" b="1" dirty="0" smtClean="0"/>
              <a:t>– tests hédoniques </a:t>
            </a:r>
            <a:endParaRPr lang="fr-FR" sz="3600" b="1" dirty="0" smtClean="0"/>
          </a:p>
        </p:txBody>
      </p:sp>
      <p:sp>
        <p:nvSpPr>
          <p:cNvPr id="12313" name="Rectangle 24"/>
          <p:cNvSpPr>
            <a:spLocks noChangeArrowheads="1"/>
          </p:cNvSpPr>
          <p:nvPr/>
        </p:nvSpPr>
        <p:spPr bwMode="auto">
          <a:xfrm>
            <a:off x="0" y="1601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495272"/>
              </p:ext>
            </p:extLst>
          </p:nvPr>
        </p:nvGraphicFramePr>
        <p:xfrm>
          <a:off x="1524000" y="1397000"/>
          <a:ext cx="6096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655468">
                <a:tc>
                  <a:txBody>
                    <a:bodyPr/>
                    <a:lstStyle/>
                    <a:p>
                      <a:r>
                        <a:rPr lang="fr-FR" dirty="0" smtClean="0"/>
                        <a:t/>
                      </a:r>
                      <a:br>
                        <a:rPr lang="fr-FR" dirty="0" smtClean="0"/>
                      </a:br>
                      <a:endParaRPr lang="fr-FR" dirty="0" smtClean="0"/>
                    </a:p>
                    <a:p>
                      <a:endParaRPr lang="fr-FR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Epreuve hédonique</a:t>
                      </a:r>
                    </a:p>
                    <a:p>
                      <a:pPr marL="176213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Panel</a:t>
                      </a:r>
                      <a:r>
                        <a:rPr lang="fr-FR" baseline="0" dirty="0" smtClean="0">
                          <a:solidFill>
                            <a:srgbClr val="000000"/>
                          </a:solidFill>
                        </a:rPr>
                        <a:t> (189 personnes)</a:t>
                      </a:r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rgbClr val="000000"/>
                          </a:solidFill>
                        </a:rPr>
                        <a:t>  </a:t>
                      </a:r>
                    </a:p>
                    <a:p>
                      <a:pPr marL="1762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endParaRPr lang="fr-BE" baseline="0" dirty="0" smtClean="0">
                        <a:solidFill>
                          <a:srgbClr val="008000"/>
                        </a:solidFill>
                        <a:sym typeface="Wingdings"/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r>
                        <a:rPr lang="fr-BE" baseline="0" dirty="0" smtClean="0">
                          <a:solidFill>
                            <a:srgbClr val="FF6600"/>
                          </a:solidFill>
                          <a:sym typeface="Wingdings"/>
                        </a:rPr>
                        <a:t>Néophobie</a:t>
                      </a: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endParaRPr lang="fr-BE" baseline="0" dirty="0" smtClean="0">
                        <a:solidFill>
                          <a:srgbClr val="008000"/>
                        </a:solidFill>
                        <a:sym typeface="Wingdings"/>
                      </a:endParaRP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r>
                        <a:rPr lang="fr-BE" baseline="0" dirty="0" smtClean="0">
                          <a:solidFill>
                            <a:srgbClr val="008000"/>
                          </a:solidFill>
                          <a:sym typeface="Wingdings"/>
                        </a:rPr>
                        <a:t>Goût</a:t>
                      </a:r>
                    </a:p>
                    <a:p>
                      <a:pPr marL="539750" marR="0" indent="-36353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J"/>
                        <a:tabLst/>
                        <a:defRPr/>
                      </a:pPr>
                      <a:endParaRPr lang="fr-BE" baseline="0" dirty="0" smtClean="0">
                        <a:solidFill>
                          <a:srgbClr val="008000"/>
                        </a:solidFill>
                        <a:sym typeface="Wingdings"/>
                      </a:endParaRPr>
                    </a:p>
                    <a:p>
                      <a:pPr marL="539750" marR="0" indent="-3651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L"/>
                        <a:tabLst/>
                        <a:defRPr/>
                      </a:pPr>
                      <a:r>
                        <a:rPr lang="fr-BE" dirty="0" smtClean="0">
                          <a:solidFill>
                            <a:srgbClr val="FF0000"/>
                          </a:solidFill>
                          <a:sym typeface="Wingdings"/>
                        </a:rPr>
                        <a:t>Apparence</a:t>
                      </a:r>
                    </a:p>
                    <a:p>
                      <a:pPr marL="461962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Char char="L"/>
                        <a:tabLst/>
                        <a:defRPr/>
                      </a:pPr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762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endParaRPr lang="fr-BE" baseline="0" dirty="0" smtClean="0">
                        <a:solidFill>
                          <a:srgbClr val="008000"/>
                        </a:solidFill>
                        <a:sym typeface="Wingdings"/>
                      </a:endParaRPr>
                    </a:p>
                    <a:p>
                      <a:pPr marL="176212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0"/>
                        <a:buNone/>
                        <a:tabLst/>
                        <a:defRPr/>
                      </a:pPr>
                      <a:endParaRPr lang="fr-BE" dirty="0" smtClean="0">
                        <a:solidFill>
                          <a:srgbClr val="008000"/>
                        </a:solidFill>
                        <a:sym typeface="Wingdings"/>
                      </a:endParaRPr>
                    </a:p>
                    <a:p>
                      <a:pPr marL="539750" indent="-363538"/>
                      <a:endParaRPr lang="fr-FR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539750" indent="-363538"/>
                      <a:endParaRPr lang="fr-FR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539750" indent="-363538"/>
                      <a:endParaRPr lang="fr-FR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Image 7" descr="re_analys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91797"/>
            <a:ext cx="3049200" cy="228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08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214</Words>
  <Application>Microsoft Macintosh PowerPoint</Application>
  <PresentationFormat>Présentation à l'écran (4:3)</PresentationFormat>
  <Paragraphs>107</Paragraphs>
  <Slides>17</Slides>
  <Notes>14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Fichier image</vt:lpstr>
      <vt:lpstr>Les insectes, des aliments ?</vt:lpstr>
      <vt:lpstr>Valorisation alimentaire des insectes</vt:lpstr>
      <vt:lpstr>Les attentes (critères de qualité) </vt:lpstr>
      <vt:lpstr>Présentation PowerPoint</vt:lpstr>
      <vt:lpstr>Tenebrio molitor - composition </vt:lpstr>
      <vt:lpstr>Présentation PowerPoint</vt:lpstr>
      <vt:lpstr>Tenebrio molitor - microbiologie </vt:lpstr>
      <vt:lpstr>Présentation PowerPoint</vt:lpstr>
      <vt:lpstr>Tenebrio molitor – tests hédoniques </vt:lpstr>
      <vt:lpstr>Présentation PowerPoint</vt:lpstr>
      <vt:lpstr>Tenebrio molitor - néophobie </vt:lpstr>
      <vt:lpstr>Présentation PowerPoint</vt:lpstr>
      <vt:lpstr>Tenebrio molitor – barre céréales </vt:lpstr>
      <vt:lpstr>Le « cracking »</vt:lpstr>
      <vt:lpstr>Le cracking des insectes</vt:lpstr>
      <vt:lpstr>Le schéma de fractionnement</vt:lpstr>
      <vt:lpstr>Conclusions et perspectives</vt:lpstr>
    </vt:vector>
  </TitlesOfParts>
  <Company>GxABT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insectes, des aliments ?</dc:title>
  <dc:creator>Christophe Blecker</dc:creator>
  <cp:lastModifiedBy>Christophe Blecker</cp:lastModifiedBy>
  <cp:revision>40</cp:revision>
  <cp:lastPrinted>2013-03-27T09:12:19Z</cp:lastPrinted>
  <dcterms:created xsi:type="dcterms:W3CDTF">2013-03-22T08:08:46Z</dcterms:created>
  <dcterms:modified xsi:type="dcterms:W3CDTF">2013-03-27T09:56:35Z</dcterms:modified>
</cp:coreProperties>
</file>