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71" r:id="rId8"/>
    <p:sldId id="272" r:id="rId9"/>
    <p:sldId id="264" r:id="rId10"/>
    <p:sldId id="266" r:id="rId11"/>
    <p:sldId id="268" r:id="rId12"/>
    <p:sldId id="273" r:id="rId13"/>
    <p:sldId id="275" r:id="rId14"/>
    <p:sldId id="276" r:id="rId15"/>
    <p:sldId id="277" r:id="rId16"/>
    <p:sldId id="279" r:id="rId17"/>
    <p:sldId id="28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0462" autoAdjust="0"/>
  </p:normalViewPr>
  <p:slideViewPr>
    <p:cSldViewPr>
      <p:cViewPr>
        <p:scale>
          <a:sx n="66" d="100"/>
          <a:sy n="66" d="100"/>
        </p:scale>
        <p:origin x="-152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oc\Desktop\working\wageningen\presentation\pics\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95610842762301E-2"/>
          <c:y val="3.0760222665948501E-2"/>
          <c:w val="0.82624572663711149"/>
          <c:h val="0.90203509800700576"/>
        </c:manualLayout>
      </c:layout>
      <c:barChart>
        <c:barDir val="col"/>
        <c:grouping val="clustered"/>
        <c:varyColors val="0"/>
        <c:ser>
          <c:idx val="0"/>
          <c:order val="0"/>
          <c:tx>
            <c:strRef>
              <c:f>Sheet1!$E$8</c:f>
              <c:strCache>
                <c:ptCount val="1"/>
                <c:pt idx="0">
                  <c:v>Lab 1</c:v>
                </c:pt>
              </c:strCache>
            </c:strRef>
          </c:tx>
          <c:invertIfNegative val="0"/>
          <c:errBars>
            <c:errBarType val="both"/>
            <c:errValType val="cust"/>
            <c:noEndCap val="0"/>
            <c:plus>
              <c:numRef>
                <c:f>Sheet1!$J$10:$J$17</c:f>
                <c:numCache>
                  <c:formatCode>General</c:formatCode>
                  <c:ptCount val="8"/>
                  <c:pt idx="0">
                    <c:v>0</c:v>
                  </c:pt>
                  <c:pt idx="1">
                    <c:v>0.26</c:v>
                  </c:pt>
                  <c:pt idx="2">
                    <c:v>0.01</c:v>
                  </c:pt>
                  <c:pt idx="3">
                    <c:v>0.05</c:v>
                  </c:pt>
                  <c:pt idx="4">
                    <c:v>0</c:v>
                  </c:pt>
                  <c:pt idx="5">
                    <c:v>0.01</c:v>
                  </c:pt>
                  <c:pt idx="6">
                    <c:v>0.01</c:v>
                  </c:pt>
                  <c:pt idx="7">
                    <c:v>0</c:v>
                  </c:pt>
                </c:numCache>
              </c:numRef>
            </c:plus>
            <c:minus>
              <c:numLit>
                <c:formatCode>General</c:formatCode>
                <c:ptCount val="1"/>
                <c:pt idx="0">
                  <c:v>1</c:v>
                </c:pt>
              </c:numLit>
            </c:minus>
          </c:errBars>
          <c:cat>
            <c:strRef>
              <c:f>Sheet1!$D$9:$D$17</c:f>
              <c:strCache>
                <c:ptCount val="9"/>
                <c:pt idx="1">
                  <c:v> C12:0</c:v>
                </c:pt>
                <c:pt idx="2">
                  <c:v> C14:0</c:v>
                </c:pt>
                <c:pt idx="3">
                  <c:v> C16:0</c:v>
                </c:pt>
                <c:pt idx="4">
                  <c:v> C18:0</c:v>
                </c:pt>
                <c:pt idx="5">
                  <c:v>C16 :1</c:v>
                </c:pt>
                <c:pt idx="6">
                  <c:v> C18:1</c:v>
                </c:pt>
                <c:pt idx="7">
                  <c:v> C18:2</c:v>
                </c:pt>
                <c:pt idx="8">
                  <c:v>C18:3</c:v>
                </c:pt>
              </c:strCache>
            </c:strRef>
          </c:cat>
          <c:val>
            <c:numRef>
              <c:f>Sheet1!$E$9:$E$17</c:f>
              <c:numCache>
                <c:formatCode>General</c:formatCode>
                <c:ptCount val="9"/>
                <c:pt idx="1">
                  <c:v>0.34</c:v>
                </c:pt>
                <c:pt idx="2">
                  <c:v>1.52</c:v>
                </c:pt>
                <c:pt idx="3">
                  <c:v>20.75</c:v>
                </c:pt>
                <c:pt idx="4">
                  <c:v>2.0499999999999998</c:v>
                </c:pt>
                <c:pt idx="5">
                  <c:v>1</c:v>
                </c:pt>
                <c:pt idx="6">
                  <c:v>51.84</c:v>
                </c:pt>
                <c:pt idx="7">
                  <c:v>16.059999999999999</c:v>
                </c:pt>
                <c:pt idx="8">
                  <c:v>0.13</c:v>
                </c:pt>
              </c:numCache>
            </c:numRef>
          </c:val>
        </c:ser>
        <c:ser>
          <c:idx val="1"/>
          <c:order val="1"/>
          <c:tx>
            <c:strRef>
              <c:f>Sheet1!$F$8</c:f>
              <c:strCache>
                <c:ptCount val="1"/>
                <c:pt idx="0">
                  <c:v>Lab 2</c:v>
                </c:pt>
              </c:strCache>
            </c:strRef>
          </c:tx>
          <c:invertIfNegative val="0"/>
          <c:errBars>
            <c:errBarType val="both"/>
            <c:errValType val="cust"/>
            <c:noEndCap val="0"/>
            <c:plus>
              <c:numRef>
                <c:f>Sheet1!$K$10:$K$17</c:f>
                <c:numCache>
                  <c:formatCode>General</c:formatCode>
                  <c:ptCount val="8"/>
                  <c:pt idx="0">
                    <c:v>0</c:v>
                  </c:pt>
                  <c:pt idx="1">
                    <c:v>7.0000000000000007E-2</c:v>
                  </c:pt>
                  <c:pt idx="2">
                    <c:v>0.03</c:v>
                  </c:pt>
                  <c:pt idx="3">
                    <c:v>0</c:v>
                  </c:pt>
                  <c:pt idx="4">
                    <c:v>0</c:v>
                  </c:pt>
                  <c:pt idx="5">
                    <c:v>0.08</c:v>
                  </c:pt>
                  <c:pt idx="6">
                    <c:v>0.08</c:v>
                  </c:pt>
                  <c:pt idx="7">
                    <c:v>0</c:v>
                  </c:pt>
                </c:numCache>
              </c:numRef>
            </c:plus>
            <c:minus>
              <c:numLit>
                <c:formatCode>General</c:formatCode>
                <c:ptCount val="1"/>
                <c:pt idx="0">
                  <c:v>1</c:v>
                </c:pt>
              </c:numLit>
            </c:minus>
          </c:errBars>
          <c:cat>
            <c:strRef>
              <c:f>Sheet1!$D$9:$D$17</c:f>
              <c:strCache>
                <c:ptCount val="9"/>
                <c:pt idx="1">
                  <c:v> C12:0</c:v>
                </c:pt>
                <c:pt idx="2">
                  <c:v> C14:0</c:v>
                </c:pt>
                <c:pt idx="3">
                  <c:v> C16:0</c:v>
                </c:pt>
                <c:pt idx="4">
                  <c:v> C18:0</c:v>
                </c:pt>
                <c:pt idx="5">
                  <c:v>C16 :1</c:v>
                </c:pt>
                <c:pt idx="6">
                  <c:v> C18:1</c:v>
                </c:pt>
                <c:pt idx="7">
                  <c:v> C18:2</c:v>
                </c:pt>
                <c:pt idx="8">
                  <c:v>C18:3</c:v>
                </c:pt>
              </c:strCache>
            </c:strRef>
          </c:cat>
          <c:val>
            <c:numRef>
              <c:f>Sheet1!$F$9:$F$17</c:f>
              <c:numCache>
                <c:formatCode>General</c:formatCode>
                <c:ptCount val="9"/>
                <c:pt idx="1">
                  <c:v>0.36</c:v>
                </c:pt>
                <c:pt idx="2">
                  <c:v>4.3</c:v>
                </c:pt>
                <c:pt idx="3">
                  <c:v>17.309999999999999</c:v>
                </c:pt>
                <c:pt idx="4">
                  <c:v>4</c:v>
                </c:pt>
                <c:pt idx="5">
                  <c:v>1.54</c:v>
                </c:pt>
                <c:pt idx="6">
                  <c:v>53.12</c:v>
                </c:pt>
                <c:pt idx="7">
                  <c:v>15.67</c:v>
                </c:pt>
                <c:pt idx="8">
                  <c:v>0.17</c:v>
                </c:pt>
              </c:numCache>
            </c:numRef>
          </c:val>
        </c:ser>
        <c:ser>
          <c:idx val="2"/>
          <c:order val="2"/>
          <c:tx>
            <c:strRef>
              <c:f>Sheet1!$G$8</c:f>
              <c:strCache>
                <c:ptCount val="1"/>
                <c:pt idx="0">
                  <c:v>External 1</c:v>
                </c:pt>
              </c:strCache>
            </c:strRef>
          </c:tx>
          <c:invertIfNegative val="0"/>
          <c:errBars>
            <c:errBarType val="both"/>
            <c:errValType val="cust"/>
            <c:noEndCap val="0"/>
            <c:plus>
              <c:numRef>
                <c:f>Sheet1!$L$10:$L$17</c:f>
                <c:numCache>
                  <c:formatCode>General</c:formatCode>
                  <c:ptCount val="8"/>
                  <c:pt idx="0">
                    <c:v>0</c:v>
                  </c:pt>
                  <c:pt idx="1">
                    <c:v>0.66</c:v>
                  </c:pt>
                  <c:pt idx="2">
                    <c:v>0.01</c:v>
                  </c:pt>
                  <c:pt idx="3">
                    <c:v>0.02</c:v>
                  </c:pt>
                  <c:pt idx="4">
                    <c:v>0</c:v>
                  </c:pt>
                  <c:pt idx="5">
                    <c:v>0.06</c:v>
                  </c:pt>
                  <c:pt idx="6">
                    <c:v>0.06</c:v>
                  </c:pt>
                  <c:pt idx="7">
                    <c:v>0.03</c:v>
                  </c:pt>
                </c:numCache>
              </c:numRef>
            </c:plus>
            <c:minus>
              <c:numLit>
                <c:formatCode>General</c:formatCode>
                <c:ptCount val="1"/>
                <c:pt idx="0">
                  <c:v>1</c:v>
                </c:pt>
              </c:numLit>
            </c:minus>
          </c:errBars>
          <c:cat>
            <c:strRef>
              <c:f>Sheet1!$D$9:$D$17</c:f>
              <c:strCache>
                <c:ptCount val="9"/>
                <c:pt idx="1">
                  <c:v> C12:0</c:v>
                </c:pt>
                <c:pt idx="2">
                  <c:v> C14:0</c:v>
                </c:pt>
                <c:pt idx="3">
                  <c:v> C16:0</c:v>
                </c:pt>
                <c:pt idx="4">
                  <c:v> C18:0</c:v>
                </c:pt>
                <c:pt idx="5">
                  <c:v>C16 :1</c:v>
                </c:pt>
                <c:pt idx="6">
                  <c:v> C18:1</c:v>
                </c:pt>
                <c:pt idx="7">
                  <c:v> C18:2</c:v>
                </c:pt>
                <c:pt idx="8">
                  <c:v>C18:3</c:v>
                </c:pt>
              </c:strCache>
            </c:strRef>
          </c:cat>
          <c:val>
            <c:numRef>
              <c:f>Sheet1!$G$9:$G$17</c:f>
              <c:numCache>
                <c:formatCode>General</c:formatCode>
                <c:ptCount val="9"/>
                <c:pt idx="1">
                  <c:v>0.36</c:v>
                </c:pt>
                <c:pt idx="2">
                  <c:v>2.36</c:v>
                </c:pt>
                <c:pt idx="3">
                  <c:v>14.36</c:v>
                </c:pt>
                <c:pt idx="4">
                  <c:v>2.33</c:v>
                </c:pt>
                <c:pt idx="5">
                  <c:v>1.3</c:v>
                </c:pt>
                <c:pt idx="6">
                  <c:v>40.340000000000003</c:v>
                </c:pt>
                <c:pt idx="7">
                  <c:v>29.74</c:v>
                </c:pt>
                <c:pt idx="8">
                  <c:v>1.1299999999999999</c:v>
                </c:pt>
              </c:numCache>
            </c:numRef>
          </c:val>
        </c:ser>
        <c:ser>
          <c:idx val="3"/>
          <c:order val="3"/>
          <c:tx>
            <c:strRef>
              <c:f>Sheet1!$H$8</c:f>
              <c:strCache>
                <c:ptCount val="1"/>
                <c:pt idx="0">
                  <c:v>Exterbal 2 </c:v>
                </c:pt>
              </c:strCache>
            </c:strRef>
          </c:tx>
          <c:invertIfNegative val="0"/>
          <c:errBars>
            <c:errBarType val="both"/>
            <c:errValType val="cust"/>
            <c:noEndCap val="0"/>
            <c:plus>
              <c:numRef>
                <c:f>Sheet1!$M$10:$M$17</c:f>
                <c:numCache>
                  <c:formatCode>General</c:formatCode>
                  <c:ptCount val="8"/>
                  <c:pt idx="0">
                    <c:v>0</c:v>
                  </c:pt>
                  <c:pt idx="1">
                    <c:v>0.12</c:v>
                  </c:pt>
                  <c:pt idx="2">
                    <c:v>1</c:v>
                  </c:pt>
                  <c:pt idx="3">
                    <c:v>0.15</c:v>
                  </c:pt>
                  <c:pt idx="4">
                    <c:v>0.03</c:v>
                  </c:pt>
                  <c:pt idx="5">
                    <c:v>1.87</c:v>
                  </c:pt>
                  <c:pt idx="6">
                    <c:v>0.82</c:v>
                  </c:pt>
                  <c:pt idx="7">
                    <c:v>0</c:v>
                  </c:pt>
                </c:numCache>
              </c:numRef>
            </c:plus>
            <c:minus>
              <c:numLit>
                <c:formatCode>General</c:formatCode>
                <c:ptCount val="1"/>
                <c:pt idx="0">
                  <c:v>1</c:v>
                </c:pt>
              </c:numLit>
            </c:minus>
          </c:errBars>
          <c:cat>
            <c:strRef>
              <c:f>Sheet1!$D$9:$D$17</c:f>
              <c:strCache>
                <c:ptCount val="9"/>
                <c:pt idx="1">
                  <c:v> C12:0</c:v>
                </c:pt>
                <c:pt idx="2">
                  <c:v> C14:0</c:v>
                </c:pt>
                <c:pt idx="3">
                  <c:v> C16:0</c:v>
                </c:pt>
                <c:pt idx="4">
                  <c:v> C18:0</c:v>
                </c:pt>
                <c:pt idx="5">
                  <c:v>C16 :1</c:v>
                </c:pt>
                <c:pt idx="6">
                  <c:v> C18:1</c:v>
                </c:pt>
                <c:pt idx="7">
                  <c:v> C18:2</c:v>
                </c:pt>
                <c:pt idx="8">
                  <c:v>C18:3</c:v>
                </c:pt>
              </c:strCache>
            </c:strRef>
          </c:cat>
          <c:val>
            <c:numRef>
              <c:f>Sheet1!$H$9:$H$17</c:f>
              <c:numCache>
                <c:formatCode>General</c:formatCode>
                <c:ptCount val="9"/>
                <c:pt idx="1">
                  <c:v>0.27</c:v>
                </c:pt>
                <c:pt idx="2">
                  <c:v>4.08</c:v>
                </c:pt>
                <c:pt idx="3">
                  <c:v>19.899999999999999</c:v>
                </c:pt>
                <c:pt idx="4">
                  <c:v>3.57</c:v>
                </c:pt>
                <c:pt idx="5">
                  <c:v>1.95</c:v>
                </c:pt>
                <c:pt idx="6">
                  <c:v>45.73</c:v>
                </c:pt>
                <c:pt idx="7">
                  <c:v>21.95</c:v>
                </c:pt>
                <c:pt idx="8">
                  <c:v>0</c:v>
                </c:pt>
              </c:numCache>
            </c:numRef>
          </c:val>
        </c:ser>
        <c:dLbls>
          <c:showLegendKey val="0"/>
          <c:showVal val="0"/>
          <c:showCatName val="0"/>
          <c:showSerName val="0"/>
          <c:showPercent val="0"/>
          <c:showBubbleSize val="0"/>
        </c:dLbls>
        <c:gapWidth val="300"/>
        <c:axId val="86521344"/>
        <c:axId val="72985408"/>
      </c:barChart>
      <c:catAx>
        <c:axId val="86521344"/>
        <c:scaling>
          <c:orientation val="minMax"/>
        </c:scaling>
        <c:delete val="0"/>
        <c:axPos val="b"/>
        <c:majorTickMark val="none"/>
        <c:minorTickMark val="none"/>
        <c:tickLblPos val="nextTo"/>
        <c:txPr>
          <a:bodyPr/>
          <a:lstStyle/>
          <a:p>
            <a:pPr>
              <a:defRPr sz="1400"/>
            </a:pPr>
            <a:endParaRPr lang="en-US"/>
          </a:p>
        </c:txPr>
        <c:crossAx val="72985408"/>
        <c:crosses val="autoZero"/>
        <c:auto val="1"/>
        <c:lblAlgn val="ctr"/>
        <c:lblOffset val="100"/>
        <c:noMultiLvlLbl val="0"/>
      </c:catAx>
      <c:valAx>
        <c:axId val="72985408"/>
        <c:scaling>
          <c:orientation val="minMax"/>
          <c:min val="0"/>
        </c:scaling>
        <c:delete val="0"/>
        <c:axPos val="l"/>
        <c:title>
          <c:tx>
            <c:rich>
              <a:bodyPr/>
              <a:lstStyle/>
              <a:p>
                <a:pPr>
                  <a:defRPr sz="1600"/>
                </a:pPr>
                <a:r>
                  <a:rPr lang="en-US" sz="1600"/>
                  <a:t>Percentage</a:t>
                </a:r>
              </a:p>
            </c:rich>
          </c:tx>
          <c:layout>
            <c:manualLayout>
              <c:xMode val="edge"/>
              <c:yMode val="edge"/>
              <c:x val="0"/>
              <c:y val="0.37134304862642276"/>
            </c:manualLayout>
          </c:layout>
          <c:overlay val="0"/>
        </c:title>
        <c:numFmt formatCode="General" sourceLinked="1"/>
        <c:majorTickMark val="out"/>
        <c:minorTickMark val="none"/>
        <c:tickLblPos val="nextTo"/>
        <c:txPr>
          <a:bodyPr/>
          <a:lstStyle/>
          <a:p>
            <a:pPr>
              <a:defRPr sz="1400"/>
            </a:pPr>
            <a:endParaRPr lang="en-US"/>
          </a:p>
        </c:txPr>
        <c:crossAx val="8652134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71428-7C86-40AF-8CA1-CC0E0336D767}" type="doc">
      <dgm:prSet loTypeId="urn:microsoft.com/office/officeart/2008/layout/LinedList" loCatId="list" qsTypeId="urn:microsoft.com/office/officeart/2005/8/quickstyle/3d1" qsCatId="3D" csTypeId="urn:microsoft.com/office/officeart/2005/8/colors/accent3_3" csCatId="accent3" phldr="1"/>
      <dgm:spPr/>
      <dgm:t>
        <a:bodyPr/>
        <a:lstStyle/>
        <a:p>
          <a:endParaRPr lang="en-US"/>
        </a:p>
      </dgm:t>
    </dgm:pt>
    <dgm:pt modelId="{D9D431F3-4413-45F9-B38E-F8436A914DCA}">
      <dgm:prSet phldrT="[Text]"/>
      <dgm:spPr/>
      <dgm:t>
        <a:bodyPr/>
        <a:lstStyle/>
        <a:p>
          <a:r>
            <a:rPr lang="en-US" b="1" dirty="0" smtClean="0"/>
            <a:t>Nutritionally superior to most conventional meats</a:t>
          </a:r>
          <a:endParaRPr lang="en-US" b="1" dirty="0"/>
        </a:p>
      </dgm:t>
    </dgm:pt>
    <dgm:pt modelId="{14CC2690-32DD-40ED-8778-99BF1EF30B4A}" type="parTrans" cxnId="{253C343C-9A9A-4BFE-91EF-22E6383A68BA}">
      <dgm:prSet/>
      <dgm:spPr/>
      <dgm:t>
        <a:bodyPr/>
        <a:lstStyle/>
        <a:p>
          <a:endParaRPr lang="en-US" b="1"/>
        </a:p>
      </dgm:t>
    </dgm:pt>
    <dgm:pt modelId="{171A106E-7CB2-4A69-9D32-D7A8D5256EC7}" type="sibTrans" cxnId="{253C343C-9A9A-4BFE-91EF-22E6383A68BA}">
      <dgm:prSet/>
      <dgm:spPr/>
      <dgm:t>
        <a:bodyPr/>
        <a:lstStyle/>
        <a:p>
          <a:endParaRPr lang="en-US" b="1"/>
        </a:p>
      </dgm:t>
    </dgm:pt>
    <dgm:pt modelId="{7D310A7B-2F90-4B41-AABE-06CAD3EF1988}">
      <dgm:prSet phldrT="[Text]"/>
      <dgm:spPr/>
      <dgm:t>
        <a:bodyPr/>
        <a:lstStyle/>
        <a:p>
          <a:r>
            <a:rPr lang="en-US" b="1" dirty="0" smtClean="0"/>
            <a:t>Production may result in lesser greenhouse gases and ammonia emission</a:t>
          </a:r>
          <a:endParaRPr lang="en-US" b="1" dirty="0"/>
        </a:p>
      </dgm:t>
    </dgm:pt>
    <dgm:pt modelId="{84027644-D8A8-425F-BFF5-B0300D609FBF}" type="parTrans" cxnId="{66FEA747-8996-4493-BEEE-6E945D2B75C0}">
      <dgm:prSet/>
      <dgm:spPr/>
      <dgm:t>
        <a:bodyPr/>
        <a:lstStyle/>
        <a:p>
          <a:endParaRPr lang="en-US" b="1"/>
        </a:p>
      </dgm:t>
    </dgm:pt>
    <dgm:pt modelId="{6CE46EAF-13B3-4A2F-BF8A-A53E66AE44CC}" type="sibTrans" cxnId="{66FEA747-8996-4493-BEEE-6E945D2B75C0}">
      <dgm:prSet/>
      <dgm:spPr/>
      <dgm:t>
        <a:bodyPr/>
        <a:lstStyle/>
        <a:p>
          <a:endParaRPr lang="en-US" b="1"/>
        </a:p>
      </dgm:t>
    </dgm:pt>
    <dgm:pt modelId="{08F73836-6441-4F52-8DD5-7AF2C5B51937}">
      <dgm:prSet phldrT="[Text]"/>
      <dgm:spPr/>
      <dgm:t>
        <a:bodyPr/>
        <a:lstStyle/>
        <a:p>
          <a:r>
            <a:rPr lang="en-US" b="1" dirty="0" smtClean="0"/>
            <a:t>Risk of zoonotic diseases maybe less</a:t>
          </a:r>
          <a:endParaRPr lang="en-US" b="1" dirty="0"/>
        </a:p>
      </dgm:t>
    </dgm:pt>
    <dgm:pt modelId="{FA6BD089-CB19-47CC-B587-1706891F4F4E}" type="parTrans" cxnId="{3A980B52-FA6A-4B2C-BCD1-FE19A35C577A}">
      <dgm:prSet/>
      <dgm:spPr/>
      <dgm:t>
        <a:bodyPr/>
        <a:lstStyle/>
        <a:p>
          <a:endParaRPr lang="en-US" b="1"/>
        </a:p>
      </dgm:t>
    </dgm:pt>
    <dgm:pt modelId="{0A808D34-11CE-4BFD-9BEE-AE2FD15B01C6}" type="sibTrans" cxnId="{3A980B52-FA6A-4B2C-BCD1-FE19A35C577A}">
      <dgm:prSet/>
      <dgm:spPr/>
      <dgm:t>
        <a:bodyPr/>
        <a:lstStyle/>
        <a:p>
          <a:endParaRPr lang="en-US" b="1"/>
        </a:p>
      </dgm:t>
    </dgm:pt>
    <dgm:pt modelId="{D4424543-84DC-4089-A9D1-830C6E8E49A9}">
      <dgm:prSet phldrT="[Text]" phldr="1"/>
      <dgm:spPr/>
      <dgm:t>
        <a:bodyPr/>
        <a:lstStyle/>
        <a:p>
          <a:endParaRPr lang="en-US" b="1" dirty="0"/>
        </a:p>
      </dgm:t>
    </dgm:pt>
    <dgm:pt modelId="{0EDEE627-388A-45D4-97B5-4193B50C6964}" type="sibTrans" cxnId="{3979DC4D-CF0D-4F4D-9F47-A9703236B048}">
      <dgm:prSet/>
      <dgm:spPr/>
      <dgm:t>
        <a:bodyPr/>
        <a:lstStyle/>
        <a:p>
          <a:endParaRPr lang="en-US" b="1"/>
        </a:p>
      </dgm:t>
    </dgm:pt>
    <dgm:pt modelId="{A904FD75-22C9-47DF-9C0A-BC8A056326FE}" type="parTrans" cxnId="{3979DC4D-CF0D-4F4D-9F47-A9703236B048}">
      <dgm:prSet/>
      <dgm:spPr/>
      <dgm:t>
        <a:bodyPr/>
        <a:lstStyle/>
        <a:p>
          <a:endParaRPr lang="en-US" b="1"/>
        </a:p>
      </dgm:t>
    </dgm:pt>
    <dgm:pt modelId="{4943D3E6-CCC8-4765-A15A-F676463817FB}">
      <dgm:prSet/>
      <dgm:spPr/>
      <dgm:t>
        <a:bodyPr/>
        <a:lstStyle/>
        <a:p>
          <a:r>
            <a:rPr lang="en-US" b="1" dirty="0" smtClean="0"/>
            <a:t>Much less water requirement</a:t>
          </a:r>
          <a:endParaRPr lang="en-US" b="1" dirty="0"/>
        </a:p>
      </dgm:t>
    </dgm:pt>
    <dgm:pt modelId="{AE7DA5F5-BFC3-41AC-96B7-1D72A4141DB3}" type="parTrans" cxnId="{8DFFA8FA-95A8-4731-A2A5-6928F539C856}">
      <dgm:prSet/>
      <dgm:spPr/>
      <dgm:t>
        <a:bodyPr/>
        <a:lstStyle/>
        <a:p>
          <a:endParaRPr lang="en-US" b="1"/>
        </a:p>
      </dgm:t>
    </dgm:pt>
    <dgm:pt modelId="{62571623-EAC4-49FC-A2A7-0A351A0C6BF0}" type="sibTrans" cxnId="{8DFFA8FA-95A8-4731-A2A5-6928F539C856}">
      <dgm:prSet/>
      <dgm:spPr/>
      <dgm:t>
        <a:bodyPr/>
        <a:lstStyle/>
        <a:p>
          <a:endParaRPr lang="en-US" b="1"/>
        </a:p>
      </dgm:t>
    </dgm:pt>
    <dgm:pt modelId="{03245FFF-7639-4408-8420-AC6ECDEF74B2}">
      <dgm:prSet/>
      <dgm:spPr/>
      <dgm:t>
        <a:bodyPr/>
        <a:lstStyle/>
        <a:p>
          <a:r>
            <a:rPr lang="en-US" b="1" dirty="0" smtClean="0"/>
            <a:t>Feed conversion ratio and percentage edibility much higher</a:t>
          </a:r>
          <a:endParaRPr lang="en-US" b="1" dirty="0"/>
        </a:p>
      </dgm:t>
    </dgm:pt>
    <dgm:pt modelId="{03578C20-E629-40B3-81D7-8F9076EFCF89}" type="parTrans" cxnId="{D5605C56-291B-466D-A366-BD9ABE25E811}">
      <dgm:prSet/>
      <dgm:spPr/>
      <dgm:t>
        <a:bodyPr/>
        <a:lstStyle/>
        <a:p>
          <a:endParaRPr lang="en-US" b="1"/>
        </a:p>
      </dgm:t>
    </dgm:pt>
    <dgm:pt modelId="{52CF3881-1E2D-4412-8C3C-FB89E54B5F3B}" type="sibTrans" cxnId="{D5605C56-291B-466D-A366-BD9ABE25E811}">
      <dgm:prSet/>
      <dgm:spPr/>
      <dgm:t>
        <a:bodyPr/>
        <a:lstStyle/>
        <a:p>
          <a:endParaRPr lang="en-US" b="1"/>
        </a:p>
      </dgm:t>
    </dgm:pt>
    <dgm:pt modelId="{3D5BC0C6-FE2C-4930-A8AA-C51B50B11F1B}" type="pres">
      <dgm:prSet presAssocID="{EBF71428-7C86-40AF-8CA1-CC0E0336D767}" presName="vert0" presStyleCnt="0">
        <dgm:presLayoutVars>
          <dgm:dir/>
          <dgm:animOne val="branch"/>
          <dgm:animLvl val="lvl"/>
        </dgm:presLayoutVars>
      </dgm:prSet>
      <dgm:spPr/>
      <dgm:t>
        <a:bodyPr/>
        <a:lstStyle/>
        <a:p>
          <a:endParaRPr lang="en-US"/>
        </a:p>
      </dgm:t>
    </dgm:pt>
    <dgm:pt modelId="{2E591B39-8DF9-4889-B8C3-1605565BCE68}" type="pres">
      <dgm:prSet presAssocID="{D4424543-84DC-4089-A9D1-830C6E8E49A9}" presName="thickLine" presStyleLbl="alignNode1" presStyleIdx="0" presStyleCnt="1"/>
      <dgm:spPr/>
    </dgm:pt>
    <dgm:pt modelId="{195E555A-1947-4898-8480-21DDE4027950}" type="pres">
      <dgm:prSet presAssocID="{D4424543-84DC-4089-A9D1-830C6E8E49A9}" presName="horz1" presStyleCnt="0"/>
      <dgm:spPr/>
    </dgm:pt>
    <dgm:pt modelId="{DBE36EB2-0386-4545-8A6E-56E5FE0142BC}" type="pres">
      <dgm:prSet presAssocID="{D4424543-84DC-4089-A9D1-830C6E8E49A9}" presName="tx1" presStyleLbl="revTx" presStyleIdx="0" presStyleCnt="6" custFlipHor="1" custScaleX="7143"/>
      <dgm:spPr/>
      <dgm:t>
        <a:bodyPr/>
        <a:lstStyle/>
        <a:p>
          <a:endParaRPr lang="en-US"/>
        </a:p>
      </dgm:t>
    </dgm:pt>
    <dgm:pt modelId="{96E337EE-79D4-4D75-89B7-C4405C5040B7}" type="pres">
      <dgm:prSet presAssocID="{D4424543-84DC-4089-A9D1-830C6E8E49A9}" presName="vert1" presStyleCnt="0"/>
      <dgm:spPr/>
    </dgm:pt>
    <dgm:pt modelId="{DD8B330B-C662-434A-BC6C-B879AB5CF206}" type="pres">
      <dgm:prSet presAssocID="{D9D431F3-4413-45F9-B38E-F8436A914DCA}" presName="vertSpace2a" presStyleCnt="0"/>
      <dgm:spPr/>
    </dgm:pt>
    <dgm:pt modelId="{1F979DED-E654-47D1-8366-24E58A37EC9D}" type="pres">
      <dgm:prSet presAssocID="{D9D431F3-4413-45F9-B38E-F8436A914DCA}" presName="horz2" presStyleCnt="0"/>
      <dgm:spPr/>
    </dgm:pt>
    <dgm:pt modelId="{24C90D47-95F3-4E07-AFC1-A9F332E27995}" type="pres">
      <dgm:prSet presAssocID="{D9D431F3-4413-45F9-B38E-F8436A914DCA}" presName="horzSpace2" presStyleCnt="0"/>
      <dgm:spPr/>
    </dgm:pt>
    <dgm:pt modelId="{9101996A-1E55-4F20-830B-A972733CB116}" type="pres">
      <dgm:prSet presAssocID="{D9D431F3-4413-45F9-B38E-F8436A914DCA}" presName="tx2" presStyleLbl="revTx" presStyleIdx="1" presStyleCnt="6"/>
      <dgm:spPr/>
      <dgm:t>
        <a:bodyPr/>
        <a:lstStyle/>
        <a:p>
          <a:endParaRPr lang="en-US"/>
        </a:p>
      </dgm:t>
    </dgm:pt>
    <dgm:pt modelId="{15E3CAA5-72E8-4FAF-947D-540B3867FDF8}" type="pres">
      <dgm:prSet presAssocID="{D9D431F3-4413-45F9-B38E-F8436A914DCA}" presName="vert2" presStyleCnt="0"/>
      <dgm:spPr/>
    </dgm:pt>
    <dgm:pt modelId="{897D83A9-FCF6-464F-88FD-3505CFB7456F}" type="pres">
      <dgm:prSet presAssocID="{D9D431F3-4413-45F9-B38E-F8436A914DCA}" presName="thinLine2b" presStyleLbl="callout" presStyleIdx="0" presStyleCnt="5"/>
      <dgm:spPr/>
    </dgm:pt>
    <dgm:pt modelId="{DB6ED6FF-9DE9-471F-9E5F-FBE4DBD41C0E}" type="pres">
      <dgm:prSet presAssocID="{D9D431F3-4413-45F9-B38E-F8436A914DCA}" presName="vertSpace2b" presStyleCnt="0"/>
      <dgm:spPr/>
    </dgm:pt>
    <dgm:pt modelId="{F356FEC7-A081-43BA-9FC5-44A219DE3323}" type="pres">
      <dgm:prSet presAssocID="{7D310A7B-2F90-4B41-AABE-06CAD3EF1988}" presName="horz2" presStyleCnt="0"/>
      <dgm:spPr/>
    </dgm:pt>
    <dgm:pt modelId="{73C1AD54-DEF0-4964-9ABF-70E8146AFD90}" type="pres">
      <dgm:prSet presAssocID="{7D310A7B-2F90-4B41-AABE-06CAD3EF1988}" presName="horzSpace2" presStyleCnt="0"/>
      <dgm:spPr/>
    </dgm:pt>
    <dgm:pt modelId="{B6139998-A30D-4155-A3FA-73E4649401C9}" type="pres">
      <dgm:prSet presAssocID="{7D310A7B-2F90-4B41-AABE-06CAD3EF1988}" presName="tx2" presStyleLbl="revTx" presStyleIdx="2" presStyleCnt="6"/>
      <dgm:spPr/>
      <dgm:t>
        <a:bodyPr/>
        <a:lstStyle/>
        <a:p>
          <a:endParaRPr lang="en-US"/>
        </a:p>
      </dgm:t>
    </dgm:pt>
    <dgm:pt modelId="{952B44F3-BB68-4F01-B627-360515CC574C}" type="pres">
      <dgm:prSet presAssocID="{7D310A7B-2F90-4B41-AABE-06CAD3EF1988}" presName="vert2" presStyleCnt="0"/>
      <dgm:spPr/>
    </dgm:pt>
    <dgm:pt modelId="{5EC50A3B-664F-4A18-82AC-15097C55C3D1}" type="pres">
      <dgm:prSet presAssocID="{7D310A7B-2F90-4B41-AABE-06CAD3EF1988}" presName="thinLine2b" presStyleLbl="callout" presStyleIdx="1" presStyleCnt="5"/>
      <dgm:spPr/>
    </dgm:pt>
    <dgm:pt modelId="{93C02D4A-59F5-4B26-B42A-37831D1E2391}" type="pres">
      <dgm:prSet presAssocID="{7D310A7B-2F90-4B41-AABE-06CAD3EF1988}" presName="vertSpace2b" presStyleCnt="0"/>
      <dgm:spPr/>
    </dgm:pt>
    <dgm:pt modelId="{016CE53A-3CE5-4008-8F1B-D48A05E19565}" type="pres">
      <dgm:prSet presAssocID="{08F73836-6441-4F52-8DD5-7AF2C5B51937}" presName="horz2" presStyleCnt="0"/>
      <dgm:spPr/>
    </dgm:pt>
    <dgm:pt modelId="{F41ADFD3-0DBD-4358-9D88-D004971789F5}" type="pres">
      <dgm:prSet presAssocID="{08F73836-6441-4F52-8DD5-7AF2C5B51937}" presName="horzSpace2" presStyleCnt="0"/>
      <dgm:spPr/>
    </dgm:pt>
    <dgm:pt modelId="{D41EA278-5782-409D-BEAD-BFAC61324E7D}" type="pres">
      <dgm:prSet presAssocID="{08F73836-6441-4F52-8DD5-7AF2C5B51937}" presName="tx2" presStyleLbl="revTx" presStyleIdx="3" presStyleCnt="6"/>
      <dgm:spPr/>
      <dgm:t>
        <a:bodyPr/>
        <a:lstStyle/>
        <a:p>
          <a:endParaRPr lang="en-US"/>
        </a:p>
      </dgm:t>
    </dgm:pt>
    <dgm:pt modelId="{9CD25C33-7F37-406B-8605-B2F49C003AF8}" type="pres">
      <dgm:prSet presAssocID="{08F73836-6441-4F52-8DD5-7AF2C5B51937}" presName="vert2" presStyleCnt="0"/>
      <dgm:spPr/>
    </dgm:pt>
    <dgm:pt modelId="{71BF7149-7D4E-4D50-86C8-A2542578BD6A}" type="pres">
      <dgm:prSet presAssocID="{08F73836-6441-4F52-8DD5-7AF2C5B51937}" presName="thinLine2b" presStyleLbl="callout" presStyleIdx="2" presStyleCnt="5"/>
      <dgm:spPr/>
    </dgm:pt>
    <dgm:pt modelId="{07764A11-480C-455D-807E-85DEA2F93B66}" type="pres">
      <dgm:prSet presAssocID="{08F73836-6441-4F52-8DD5-7AF2C5B51937}" presName="vertSpace2b" presStyleCnt="0"/>
      <dgm:spPr/>
    </dgm:pt>
    <dgm:pt modelId="{D6B519D7-D78F-4F3C-92DC-73C902B242D4}" type="pres">
      <dgm:prSet presAssocID="{4943D3E6-CCC8-4765-A15A-F676463817FB}" presName="horz2" presStyleCnt="0"/>
      <dgm:spPr/>
    </dgm:pt>
    <dgm:pt modelId="{6B01D90B-83F9-4B7A-9980-68AD9CAF5AA0}" type="pres">
      <dgm:prSet presAssocID="{4943D3E6-CCC8-4765-A15A-F676463817FB}" presName="horzSpace2" presStyleCnt="0"/>
      <dgm:spPr/>
    </dgm:pt>
    <dgm:pt modelId="{126E283E-DFD1-4A02-AFDB-BB3B9150DDB1}" type="pres">
      <dgm:prSet presAssocID="{4943D3E6-CCC8-4765-A15A-F676463817FB}" presName="tx2" presStyleLbl="revTx" presStyleIdx="4" presStyleCnt="6"/>
      <dgm:spPr/>
      <dgm:t>
        <a:bodyPr/>
        <a:lstStyle/>
        <a:p>
          <a:endParaRPr lang="en-US"/>
        </a:p>
      </dgm:t>
    </dgm:pt>
    <dgm:pt modelId="{F66157FF-B6DA-4D28-9DE3-CEC90697C7E3}" type="pres">
      <dgm:prSet presAssocID="{4943D3E6-CCC8-4765-A15A-F676463817FB}" presName="vert2" presStyleCnt="0"/>
      <dgm:spPr/>
    </dgm:pt>
    <dgm:pt modelId="{D01665D2-032F-49A9-BC23-5ED010CBEC9C}" type="pres">
      <dgm:prSet presAssocID="{4943D3E6-CCC8-4765-A15A-F676463817FB}" presName="thinLine2b" presStyleLbl="callout" presStyleIdx="3" presStyleCnt="5"/>
      <dgm:spPr/>
    </dgm:pt>
    <dgm:pt modelId="{C67143F3-574E-4D63-9256-1B6F67F4EFAB}" type="pres">
      <dgm:prSet presAssocID="{4943D3E6-CCC8-4765-A15A-F676463817FB}" presName="vertSpace2b" presStyleCnt="0"/>
      <dgm:spPr/>
    </dgm:pt>
    <dgm:pt modelId="{8246B49D-6092-4931-BD83-EE47F8669E00}" type="pres">
      <dgm:prSet presAssocID="{03245FFF-7639-4408-8420-AC6ECDEF74B2}" presName="horz2" presStyleCnt="0"/>
      <dgm:spPr/>
    </dgm:pt>
    <dgm:pt modelId="{F8EECA42-DA44-4372-B5DC-F8DBA65ABEB2}" type="pres">
      <dgm:prSet presAssocID="{03245FFF-7639-4408-8420-AC6ECDEF74B2}" presName="horzSpace2" presStyleCnt="0"/>
      <dgm:spPr/>
    </dgm:pt>
    <dgm:pt modelId="{D10CBBDE-3638-4B12-B8EA-55016F37FF49}" type="pres">
      <dgm:prSet presAssocID="{03245FFF-7639-4408-8420-AC6ECDEF74B2}" presName="tx2" presStyleLbl="revTx" presStyleIdx="5" presStyleCnt="6"/>
      <dgm:spPr/>
      <dgm:t>
        <a:bodyPr/>
        <a:lstStyle/>
        <a:p>
          <a:endParaRPr lang="en-US"/>
        </a:p>
      </dgm:t>
    </dgm:pt>
    <dgm:pt modelId="{A5B64756-5B9D-465D-96BA-895F5DB3F0A2}" type="pres">
      <dgm:prSet presAssocID="{03245FFF-7639-4408-8420-AC6ECDEF74B2}" presName="vert2" presStyleCnt="0"/>
      <dgm:spPr/>
    </dgm:pt>
    <dgm:pt modelId="{E33ABE3E-578B-49D1-A7D3-B6F5D42B00CC}" type="pres">
      <dgm:prSet presAssocID="{03245FFF-7639-4408-8420-AC6ECDEF74B2}" presName="thinLine2b" presStyleLbl="callout" presStyleIdx="4" presStyleCnt="5"/>
      <dgm:spPr/>
    </dgm:pt>
    <dgm:pt modelId="{2A358D56-6F4F-4913-B0B3-E1C5648A1D08}" type="pres">
      <dgm:prSet presAssocID="{03245FFF-7639-4408-8420-AC6ECDEF74B2}" presName="vertSpace2b" presStyleCnt="0"/>
      <dgm:spPr/>
    </dgm:pt>
  </dgm:ptLst>
  <dgm:cxnLst>
    <dgm:cxn modelId="{3979DC4D-CF0D-4F4D-9F47-A9703236B048}" srcId="{EBF71428-7C86-40AF-8CA1-CC0E0336D767}" destId="{D4424543-84DC-4089-A9D1-830C6E8E49A9}" srcOrd="0" destOrd="0" parTransId="{A904FD75-22C9-47DF-9C0A-BC8A056326FE}" sibTransId="{0EDEE627-388A-45D4-97B5-4193B50C6964}"/>
    <dgm:cxn modelId="{0BDD8CD2-3354-4FE6-9052-EEDD0BDBFEDD}" type="presOf" srcId="{08F73836-6441-4F52-8DD5-7AF2C5B51937}" destId="{D41EA278-5782-409D-BEAD-BFAC61324E7D}" srcOrd="0" destOrd="0" presId="urn:microsoft.com/office/officeart/2008/layout/LinedList"/>
    <dgm:cxn modelId="{253C343C-9A9A-4BFE-91EF-22E6383A68BA}" srcId="{D4424543-84DC-4089-A9D1-830C6E8E49A9}" destId="{D9D431F3-4413-45F9-B38E-F8436A914DCA}" srcOrd="0" destOrd="0" parTransId="{14CC2690-32DD-40ED-8778-99BF1EF30B4A}" sibTransId="{171A106E-7CB2-4A69-9D32-D7A8D5256EC7}"/>
    <dgm:cxn modelId="{66FEA747-8996-4493-BEEE-6E945D2B75C0}" srcId="{D4424543-84DC-4089-A9D1-830C6E8E49A9}" destId="{7D310A7B-2F90-4B41-AABE-06CAD3EF1988}" srcOrd="1" destOrd="0" parTransId="{84027644-D8A8-425F-BFF5-B0300D609FBF}" sibTransId="{6CE46EAF-13B3-4A2F-BF8A-A53E66AE44CC}"/>
    <dgm:cxn modelId="{8DFFA8FA-95A8-4731-A2A5-6928F539C856}" srcId="{D4424543-84DC-4089-A9D1-830C6E8E49A9}" destId="{4943D3E6-CCC8-4765-A15A-F676463817FB}" srcOrd="3" destOrd="0" parTransId="{AE7DA5F5-BFC3-41AC-96B7-1D72A4141DB3}" sibTransId="{62571623-EAC4-49FC-A2A7-0A351A0C6BF0}"/>
    <dgm:cxn modelId="{509917F8-FB5F-4666-9BCC-3D7BBA666CF4}" type="presOf" srcId="{D9D431F3-4413-45F9-B38E-F8436A914DCA}" destId="{9101996A-1E55-4F20-830B-A972733CB116}" srcOrd="0" destOrd="0" presId="urn:microsoft.com/office/officeart/2008/layout/LinedList"/>
    <dgm:cxn modelId="{3A980B52-FA6A-4B2C-BCD1-FE19A35C577A}" srcId="{D4424543-84DC-4089-A9D1-830C6E8E49A9}" destId="{08F73836-6441-4F52-8DD5-7AF2C5B51937}" srcOrd="2" destOrd="0" parTransId="{FA6BD089-CB19-47CC-B587-1706891F4F4E}" sibTransId="{0A808D34-11CE-4BFD-9BEE-AE2FD15B01C6}"/>
    <dgm:cxn modelId="{F23262F8-7C83-4AD5-98C6-25D198F6691B}" type="presOf" srcId="{7D310A7B-2F90-4B41-AABE-06CAD3EF1988}" destId="{B6139998-A30D-4155-A3FA-73E4649401C9}" srcOrd="0" destOrd="0" presId="urn:microsoft.com/office/officeart/2008/layout/LinedList"/>
    <dgm:cxn modelId="{F82802E6-565D-42CE-BC5F-8598E5D8FEFC}" type="presOf" srcId="{4943D3E6-CCC8-4765-A15A-F676463817FB}" destId="{126E283E-DFD1-4A02-AFDB-BB3B9150DDB1}" srcOrd="0" destOrd="0" presId="urn:microsoft.com/office/officeart/2008/layout/LinedList"/>
    <dgm:cxn modelId="{A6CC0688-FB4F-453B-B5A8-0EB2C2EE465C}" type="presOf" srcId="{03245FFF-7639-4408-8420-AC6ECDEF74B2}" destId="{D10CBBDE-3638-4B12-B8EA-55016F37FF49}" srcOrd="0" destOrd="0" presId="urn:microsoft.com/office/officeart/2008/layout/LinedList"/>
    <dgm:cxn modelId="{4BEA1D08-1A84-4671-A277-7957A71E5BC7}" type="presOf" srcId="{EBF71428-7C86-40AF-8CA1-CC0E0336D767}" destId="{3D5BC0C6-FE2C-4930-A8AA-C51B50B11F1B}" srcOrd="0" destOrd="0" presId="urn:microsoft.com/office/officeart/2008/layout/LinedList"/>
    <dgm:cxn modelId="{81547E34-FCBF-49D3-888A-9832DC4442CC}" type="presOf" srcId="{D4424543-84DC-4089-A9D1-830C6E8E49A9}" destId="{DBE36EB2-0386-4545-8A6E-56E5FE0142BC}" srcOrd="0" destOrd="0" presId="urn:microsoft.com/office/officeart/2008/layout/LinedList"/>
    <dgm:cxn modelId="{D5605C56-291B-466D-A366-BD9ABE25E811}" srcId="{D4424543-84DC-4089-A9D1-830C6E8E49A9}" destId="{03245FFF-7639-4408-8420-AC6ECDEF74B2}" srcOrd="4" destOrd="0" parTransId="{03578C20-E629-40B3-81D7-8F9076EFCF89}" sibTransId="{52CF3881-1E2D-4412-8C3C-FB89E54B5F3B}"/>
    <dgm:cxn modelId="{1A9AC4A1-66EF-45D0-A7DC-6AC6F04BE5E4}" type="presParOf" srcId="{3D5BC0C6-FE2C-4930-A8AA-C51B50B11F1B}" destId="{2E591B39-8DF9-4889-B8C3-1605565BCE68}" srcOrd="0" destOrd="0" presId="urn:microsoft.com/office/officeart/2008/layout/LinedList"/>
    <dgm:cxn modelId="{91E4D3A0-1047-4A28-9BFB-1B335E195293}" type="presParOf" srcId="{3D5BC0C6-FE2C-4930-A8AA-C51B50B11F1B}" destId="{195E555A-1947-4898-8480-21DDE4027950}" srcOrd="1" destOrd="0" presId="urn:microsoft.com/office/officeart/2008/layout/LinedList"/>
    <dgm:cxn modelId="{56A1AF13-699C-4A44-891B-DBBF8C8E81EB}" type="presParOf" srcId="{195E555A-1947-4898-8480-21DDE4027950}" destId="{DBE36EB2-0386-4545-8A6E-56E5FE0142BC}" srcOrd="0" destOrd="0" presId="urn:microsoft.com/office/officeart/2008/layout/LinedList"/>
    <dgm:cxn modelId="{CA5BA0E3-29A0-477B-91EA-610ADB8DFCA2}" type="presParOf" srcId="{195E555A-1947-4898-8480-21DDE4027950}" destId="{96E337EE-79D4-4D75-89B7-C4405C5040B7}" srcOrd="1" destOrd="0" presId="urn:microsoft.com/office/officeart/2008/layout/LinedList"/>
    <dgm:cxn modelId="{6B8B7E8E-4073-40E8-9F3F-5DDF30AC39CD}" type="presParOf" srcId="{96E337EE-79D4-4D75-89B7-C4405C5040B7}" destId="{DD8B330B-C662-434A-BC6C-B879AB5CF206}" srcOrd="0" destOrd="0" presId="urn:microsoft.com/office/officeart/2008/layout/LinedList"/>
    <dgm:cxn modelId="{7E36D2DC-8F09-4AA0-8A65-BC68CA7996C9}" type="presParOf" srcId="{96E337EE-79D4-4D75-89B7-C4405C5040B7}" destId="{1F979DED-E654-47D1-8366-24E58A37EC9D}" srcOrd="1" destOrd="0" presId="urn:microsoft.com/office/officeart/2008/layout/LinedList"/>
    <dgm:cxn modelId="{98272C59-63EC-4EEC-8435-A306182D35CD}" type="presParOf" srcId="{1F979DED-E654-47D1-8366-24E58A37EC9D}" destId="{24C90D47-95F3-4E07-AFC1-A9F332E27995}" srcOrd="0" destOrd="0" presId="urn:microsoft.com/office/officeart/2008/layout/LinedList"/>
    <dgm:cxn modelId="{16EBDE4B-25B4-47F3-8BE6-C5CE4782FDA2}" type="presParOf" srcId="{1F979DED-E654-47D1-8366-24E58A37EC9D}" destId="{9101996A-1E55-4F20-830B-A972733CB116}" srcOrd="1" destOrd="0" presId="urn:microsoft.com/office/officeart/2008/layout/LinedList"/>
    <dgm:cxn modelId="{7D56A46C-1595-418B-83BB-BBDAA55A9926}" type="presParOf" srcId="{1F979DED-E654-47D1-8366-24E58A37EC9D}" destId="{15E3CAA5-72E8-4FAF-947D-540B3867FDF8}" srcOrd="2" destOrd="0" presId="urn:microsoft.com/office/officeart/2008/layout/LinedList"/>
    <dgm:cxn modelId="{03EA66EF-1389-4E1C-B033-6ABC4CCF1DB2}" type="presParOf" srcId="{96E337EE-79D4-4D75-89B7-C4405C5040B7}" destId="{897D83A9-FCF6-464F-88FD-3505CFB7456F}" srcOrd="2" destOrd="0" presId="urn:microsoft.com/office/officeart/2008/layout/LinedList"/>
    <dgm:cxn modelId="{48AAC541-9BD2-4F33-B87C-1514780D43C7}" type="presParOf" srcId="{96E337EE-79D4-4D75-89B7-C4405C5040B7}" destId="{DB6ED6FF-9DE9-471F-9E5F-FBE4DBD41C0E}" srcOrd="3" destOrd="0" presId="urn:microsoft.com/office/officeart/2008/layout/LinedList"/>
    <dgm:cxn modelId="{0ADBC459-4BA4-49C2-B5DD-EDDA4F354C48}" type="presParOf" srcId="{96E337EE-79D4-4D75-89B7-C4405C5040B7}" destId="{F356FEC7-A081-43BA-9FC5-44A219DE3323}" srcOrd="4" destOrd="0" presId="urn:microsoft.com/office/officeart/2008/layout/LinedList"/>
    <dgm:cxn modelId="{639E1811-815A-420D-BF70-355076D817F9}" type="presParOf" srcId="{F356FEC7-A081-43BA-9FC5-44A219DE3323}" destId="{73C1AD54-DEF0-4964-9ABF-70E8146AFD90}" srcOrd="0" destOrd="0" presId="urn:microsoft.com/office/officeart/2008/layout/LinedList"/>
    <dgm:cxn modelId="{E2812F72-4952-4812-BAF3-9B3D84288724}" type="presParOf" srcId="{F356FEC7-A081-43BA-9FC5-44A219DE3323}" destId="{B6139998-A30D-4155-A3FA-73E4649401C9}" srcOrd="1" destOrd="0" presId="urn:microsoft.com/office/officeart/2008/layout/LinedList"/>
    <dgm:cxn modelId="{6F18F824-81D2-4D9F-9419-EFD9E94FD681}" type="presParOf" srcId="{F356FEC7-A081-43BA-9FC5-44A219DE3323}" destId="{952B44F3-BB68-4F01-B627-360515CC574C}" srcOrd="2" destOrd="0" presId="urn:microsoft.com/office/officeart/2008/layout/LinedList"/>
    <dgm:cxn modelId="{891529EC-FBAB-454E-86FB-E7DB4E6D82F6}" type="presParOf" srcId="{96E337EE-79D4-4D75-89B7-C4405C5040B7}" destId="{5EC50A3B-664F-4A18-82AC-15097C55C3D1}" srcOrd="5" destOrd="0" presId="urn:microsoft.com/office/officeart/2008/layout/LinedList"/>
    <dgm:cxn modelId="{2CB34A2F-E1DE-44B5-8941-DDF57BEF4DCC}" type="presParOf" srcId="{96E337EE-79D4-4D75-89B7-C4405C5040B7}" destId="{93C02D4A-59F5-4B26-B42A-37831D1E2391}" srcOrd="6" destOrd="0" presId="urn:microsoft.com/office/officeart/2008/layout/LinedList"/>
    <dgm:cxn modelId="{2506FC12-FE67-4E8C-9D1D-29ACF3D38352}" type="presParOf" srcId="{96E337EE-79D4-4D75-89B7-C4405C5040B7}" destId="{016CE53A-3CE5-4008-8F1B-D48A05E19565}" srcOrd="7" destOrd="0" presId="urn:microsoft.com/office/officeart/2008/layout/LinedList"/>
    <dgm:cxn modelId="{1DFD966D-29C4-425A-9AE9-26B67540F5BA}" type="presParOf" srcId="{016CE53A-3CE5-4008-8F1B-D48A05E19565}" destId="{F41ADFD3-0DBD-4358-9D88-D004971789F5}" srcOrd="0" destOrd="0" presId="urn:microsoft.com/office/officeart/2008/layout/LinedList"/>
    <dgm:cxn modelId="{B1BDF8C7-DDD3-4934-9CA7-3985B625316C}" type="presParOf" srcId="{016CE53A-3CE5-4008-8F1B-D48A05E19565}" destId="{D41EA278-5782-409D-BEAD-BFAC61324E7D}" srcOrd="1" destOrd="0" presId="urn:microsoft.com/office/officeart/2008/layout/LinedList"/>
    <dgm:cxn modelId="{0BA93DC5-09BB-4591-BAAE-D551D62C8130}" type="presParOf" srcId="{016CE53A-3CE5-4008-8F1B-D48A05E19565}" destId="{9CD25C33-7F37-406B-8605-B2F49C003AF8}" srcOrd="2" destOrd="0" presId="urn:microsoft.com/office/officeart/2008/layout/LinedList"/>
    <dgm:cxn modelId="{AC39BCEE-75A5-4F1D-9082-ACDEEBCBEB9B}" type="presParOf" srcId="{96E337EE-79D4-4D75-89B7-C4405C5040B7}" destId="{71BF7149-7D4E-4D50-86C8-A2542578BD6A}" srcOrd="8" destOrd="0" presId="urn:microsoft.com/office/officeart/2008/layout/LinedList"/>
    <dgm:cxn modelId="{C3FF36AC-F7D4-40E9-A2F9-DBFD9855573C}" type="presParOf" srcId="{96E337EE-79D4-4D75-89B7-C4405C5040B7}" destId="{07764A11-480C-455D-807E-85DEA2F93B66}" srcOrd="9" destOrd="0" presId="urn:microsoft.com/office/officeart/2008/layout/LinedList"/>
    <dgm:cxn modelId="{64BA873C-FB79-4BD3-B335-61F8AE856418}" type="presParOf" srcId="{96E337EE-79D4-4D75-89B7-C4405C5040B7}" destId="{D6B519D7-D78F-4F3C-92DC-73C902B242D4}" srcOrd="10" destOrd="0" presId="urn:microsoft.com/office/officeart/2008/layout/LinedList"/>
    <dgm:cxn modelId="{82FFC763-E8A7-403B-B80C-8281FDAEFC0A}" type="presParOf" srcId="{D6B519D7-D78F-4F3C-92DC-73C902B242D4}" destId="{6B01D90B-83F9-4B7A-9980-68AD9CAF5AA0}" srcOrd="0" destOrd="0" presId="urn:microsoft.com/office/officeart/2008/layout/LinedList"/>
    <dgm:cxn modelId="{007BEB2D-4DA9-4A34-987E-68F513BAF942}" type="presParOf" srcId="{D6B519D7-D78F-4F3C-92DC-73C902B242D4}" destId="{126E283E-DFD1-4A02-AFDB-BB3B9150DDB1}" srcOrd="1" destOrd="0" presId="urn:microsoft.com/office/officeart/2008/layout/LinedList"/>
    <dgm:cxn modelId="{8B59A00C-A44C-4013-95F2-852B21DAC3FD}" type="presParOf" srcId="{D6B519D7-D78F-4F3C-92DC-73C902B242D4}" destId="{F66157FF-B6DA-4D28-9DE3-CEC90697C7E3}" srcOrd="2" destOrd="0" presId="urn:microsoft.com/office/officeart/2008/layout/LinedList"/>
    <dgm:cxn modelId="{0217AD79-5BD1-4D9C-8261-5D928DC54AE7}" type="presParOf" srcId="{96E337EE-79D4-4D75-89B7-C4405C5040B7}" destId="{D01665D2-032F-49A9-BC23-5ED010CBEC9C}" srcOrd="11" destOrd="0" presId="urn:microsoft.com/office/officeart/2008/layout/LinedList"/>
    <dgm:cxn modelId="{B602C598-CC9D-48F9-B3AB-3E8BA32EC04B}" type="presParOf" srcId="{96E337EE-79D4-4D75-89B7-C4405C5040B7}" destId="{C67143F3-574E-4D63-9256-1B6F67F4EFAB}" srcOrd="12" destOrd="0" presId="urn:microsoft.com/office/officeart/2008/layout/LinedList"/>
    <dgm:cxn modelId="{1CCE9520-B2FD-48D4-9C27-30DA2471878A}" type="presParOf" srcId="{96E337EE-79D4-4D75-89B7-C4405C5040B7}" destId="{8246B49D-6092-4931-BD83-EE47F8669E00}" srcOrd="13" destOrd="0" presId="urn:microsoft.com/office/officeart/2008/layout/LinedList"/>
    <dgm:cxn modelId="{5D9666D5-BB88-44FB-B8DA-8356B563FAAC}" type="presParOf" srcId="{8246B49D-6092-4931-BD83-EE47F8669E00}" destId="{F8EECA42-DA44-4372-B5DC-F8DBA65ABEB2}" srcOrd="0" destOrd="0" presId="urn:microsoft.com/office/officeart/2008/layout/LinedList"/>
    <dgm:cxn modelId="{81AC6774-DC04-4FC2-B3C4-A4CC762E2C7B}" type="presParOf" srcId="{8246B49D-6092-4931-BD83-EE47F8669E00}" destId="{D10CBBDE-3638-4B12-B8EA-55016F37FF49}" srcOrd="1" destOrd="0" presId="urn:microsoft.com/office/officeart/2008/layout/LinedList"/>
    <dgm:cxn modelId="{FFADDF97-4502-4AE6-9B2E-A91CEB6D738E}" type="presParOf" srcId="{8246B49D-6092-4931-BD83-EE47F8669E00}" destId="{A5B64756-5B9D-465D-96BA-895F5DB3F0A2}" srcOrd="2" destOrd="0" presId="urn:microsoft.com/office/officeart/2008/layout/LinedList"/>
    <dgm:cxn modelId="{336D0E4E-2575-492A-A5B6-16ED14A146D3}" type="presParOf" srcId="{96E337EE-79D4-4D75-89B7-C4405C5040B7}" destId="{E33ABE3E-578B-49D1-A7D3-B6F5D42B00CC}" srcOrd="14" destOrd="0" presId="urn:microsoft.com/office/officeart/2008/layout/LinedList"/>
    <dgm:cxn modelId="{CDB03336-14C9-403A-BE7A-535932A50299}" type="presParOf" srcId="{96E337EE-79D4-4D75-89B7-C4405C5040B7}" destId="{2A358D56-6F4F-4913-B0B3-E1C5648A1D08}" srcOrd="15"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B06D6-F31D-4933-8F9C-9CD41DE1E78D}" type="doc">
      <dgm:prSet loTypeId="urn:microsoft.com/office/officeart/2009/3/layout/IncreasingArrowsProcess" loCatId="process" qsTypeId="urn:microsoft.com/office/officeart/2005/8/quickstyle/simple2" qsCatId="simple" csTypeId="urn:microsoft.com/office/officeart/2005/8/colors/accent3_4" csCatId="accent3" phldr="1"/>
      <dgm:spPr/>
      <dgm:t>
        <a:bodyPr/>
        <a:lstStyle/>
        <a:p>
          <a:endParaRPr lang="en-US"/>
        </a:p>
      </dgm:t>
    </dgm:pt>
    <dgm:pt modelId="{E5C113B6-D4D0-47AB-90A6-E1CA6D96CB4D}">
      <dgm:prSet phldrT="[Text]"/>
      <dgm:spPr/>
      <dgm:t>
        <a:bodyPr/>
        <a:lstStyle/>
        <a:p>
          <a:r>
            <a:rPr lang="en-US" dirty="0" smtClean="0"/>
            <a:t>Nutrient Richness</a:t>
          </a:r>
          <a:endParaRPr lang="en-US" dirty="0"/>
        </a:p>
      </dgm:t>
    </dgm:pt>
    <dgm:pt modelId="{F8640D9D-E0D0-4F8D-8F0D-673AFE0DCC0F}" type="parTrans" cxnId="{97D7CE1A-A81D-4B44-A4D8-F06244FC43E8}">
      <dgm:prSet/>
      <dgm:spPr/>
      <dgm:t>
        <a:bodyPr/>
        <a:lstStyle/>
        <a:p>
          <a:endParaRPr lang="en-US"/>
        </a:p>
      </dgm:t>
    </dgm:pt>
    <dgm:pt modelId="{F55DEC61-2D6D-44F5-9BC5-CD7B9FFB6F28}" type="sibTrans" cxnId="{97D7CE1A-A81D-4B44-A4D8-F06244FC43E8}">
      <dgm:prSet/>
      <dgm:spPr/>
      <dgm:t>
        <a:bodyPr/>
        <a:lstStyle/>
        <a:p>
          <a:endParaRPr lang="en-US"/>
        </a:p>
      </dgm:t>
    </dgm:pt>
    <dgm:pt modelId="{5F2400BA-2F45-4B58-AF1C-6D6228202927}">
      <dgm:prSet phldrT="[Text]"/>
      <dgm:spPr/>
      <dgm:t>
        <a:bodyPr/>
        <a:lstStyle/>
        <a:p>
          <a:pPr algn="just"/>
          <a:r>
            <a:rPr lang="en-US" dirty="0" smtClean="0"/>
            <a:t>1. </a:t>
          </a:r>
          <a:r>
            <a:rPr lang="en-US" b="1" dirty="0" smtClean="0"/>
            <a:t>Proteins-</a:t>
          </a:r>
          <a:r>
            <a:rPr lang="en-US" dirty="0" smtClean="0"/>
            <a:t> 15% to 81% on dry basis (</a:t>
          </a:r>
          <a:r>
            <a:rPr lang="es-ES" dirty="0" smtClean="0"/>
            <a:t>Ramos - </a:t>
          </a:r>
          <a:r>
            <a:rPr lang="es-ES" dirty="0" err="1" smtClean="0"/>
            <a:t>Elorduy</a:t>
          </a:r>
          <a:r>
            <a:rPr lang="es-ES" dirty="0" smtClean="0"/>
            <a:t> et al., 1997)</a:t>
          </a:r>
          <a:endParaRPr lang="en-US" dirty="0"/>
        </a:p>
      </dgm:t>
    </dgm:pt>
    <dgm:pt modelId="{84BC84FB-2D28-415F-9F6A-E1B2CE5D6F34}" type="parTrans" cxnId="{A3D2EF43-3F4A-487F-B0F5-DA7CD0796E3C}">
      <dgm:prSet/>
      <dgm:spPr/>
      <dgm:t>
        <a:bodyPr/>
        <a:lstStyle/>
        <a:p>
          <a:endParaRPr lang="en-US"/>
        </a:p>
      </dgm:t>
    </dgm:pt>
    <dgm:pt modelId="{62870E95-401A-46A2-8324-DF835D081333}" type="sibTrans" cxnId="{A3D2EF43-3F4A-487F-B0F5-DA7CD0796E3C}">
      <dgm:prSet/>
      <dgm:spPr/>
      <dgm:t>
        <a:bodyPr/>
        <a:lstStyle/>
        <a:p>
          <a:endParaRPr lang="en-US"/>
        </a:p>
      </dgm:t>
    </dgm:pt>
    <dgm:pt modelId="{0763CBE3-FD6B-4F55-811E-A0A90A8B2091}">
      <dgm:prSet phldrT="[Text]"/>
      <dgm:spPr/>
      <dgm:t>
        <a:bodyPr/>
        <a:lstStyle/>
        <a:p>
          <a:r>
            <a:rPr lang="en-US" dirty="0" smtClean="0"/>
            <a:t>Lipid Content</a:t>
          </a:r>
          <a:endParaRPr lang="en-US" dirty="0"/>
        </a:p>
      </dgm:t>
    </dgm:pt>
    <dgm:pt modelId="{D295EC1F-4828-45AF-AEBE-F3A9002CB97D}" type="parTrans" cxnId="{413647EA-2999-4621-946B-1B7E458118D4}">
      <dgm:prSet/>
      <dgm:spPr/>
      <dgm:t>
        <a:bodyPr/>
        <a:lstStyle/>
        <a:p>
          <a:endParaRPr lang="en-US"/>
        </a:p>
      </dgm:t>
    </dgm:pt>
    <dgm:pt modelId="{49C6C583-0072-4027-A37A-7E60C86F533C}" type="sibTrans" cxnId="{413647EA-2999-4621-946B-1B7E458118D4}">
      <dgm:prSet/>
      <dgm:spPr/>
      <dgm:t>
        <a:bodyPr/>
        <a:lstStyle/>
        <a:p>
          <a:endParaRPr lang="en-US"/>
        </a:p>
      </dgm:t>
    </dgm:pt>
    <dgm:pt modelId="{D7348D30-F599-4608-B463-C0035AA8102B}">
      <dgm:prSet phldrT="[Text]"/>
      <dgm:spPr/>
      <dgm:t>
        <a:bodyPr/>
        <a:lstStyle/>
        <a:p>
          <a:pPr algn="just"/>
          <a:r>
            <a:rPr lang="en-US" dirty="0" smtClean="0"/>
            <a:t>1. </a:t>
          </a:r>
          <a:r>
            <a:rPr lang="en-US" b="1" dirty="0" smtClean="0"/>
            <a:t>Fat-</a:t>
          </a:r>
          <a:r>
            <a:rPr lang="en-US" dirty="0" smtClean="0"/>
            <a:t> 1.5% (Coleoptera) to 77% (Lepidoptera) on dry basis (</a:t>
          </a:r>
          <a:r>
            <a:rPr lang="en-US" dirty="0" err="1" smtClean="0"/>
            <a:t>Raksakantong</a:t>
          </a:r>
          <a:r>
            <a:rPr lang="en-US" dirty="0" smtClean="0"/>
            <a:t> et al., 2010)</a:t>
          </a:r>
          <a:endParaRPr lang="en-US" dirty="0"/>
        </a:p>
      </dgm:t>
    </dgm:pt>
    <dgm:pt modelId="{63E8E1F9-0C03-491C-B816-59B008F15770}" type="parTrans" cxnId="{2884531A-99D3-4B0F-B8D3-5B46E8744996}">
      <dgm:prSet/>
      <dgm:spPr/>
      <dgm:t>
        <a:bodyPr/>
        <a:lstStyle/>
        <a:p>
          <a:endParaRPr lang="en-US"/>
        </a:p>
      </dgm:t>
    </dgm:pt>
    <dgm:pt modelId="{5927A2B8-0C3E-4387-947B-1FA5755FDA7D}" type="sibTrans" cxnId="{2884531A-99D3-4B0F-B8D3-5B46E8744996}">
      <dgm:prSet/>
      <dgm:spPr/>
      <dgm:t>
        <a:bodyPr/>
        <a:lstStyle/>
        <a:p>
          <a:endParaRPr lang="en-US"/>
        </a:p>
      </dgm:t>
    </dgm:pt>
    <dgm:pt modelId="{772D0640-D53A-4DC3-9299-34F2F0AA7EFA}">
      <dgm:prSet phldrT="[Text]"/>
      <dgm:spPr/>
      <dgm:t>
        <a:bodyPr/>
        <a:lstStyle/>
        <a:p>
          <a:r>
            <a:rPr lang="en-US" dirty="0" smtClean="0"/>
            <a:t>Unsaturated Fatty Acids</a:t>
          </a:r>
          <a:endParaRPr lang="en-US" dirty="0"/>
        </a:p>
      </dgm:t>
    </dgm:pt>
    <dgm:pt modelId="{B9DE44D0-EF23-481C-A4E5-ACAB2D92903F}" type="parTrans" cxnId="{D4CA16F4-8349-411D-A883-ABD4FF9D7764}">
      <dgm:prSet/>
      <dgm:spPr/>
      <dgm:t>
        <a:bodyPr/>
        <a:lstStyle/>
        <a:p>
          <a:endParaRPr lang="en-US"/>
        </a:p>
      </dgm:t>
    </dgm:pt>
    <dgm:pt modelId="{C0718838-F085-490D-AFB0-48634001B4FF}" type="sibTrans" cxnId="{D4CA16F4-8349-411D-A883-ABD4FF9D7764}">
      <dgm:prSet/>
      <dgm:spPr/>
      <dgm:t>
        <a:bodyPr/>
        <a:lstStyle/>
        <a:p>
          <a:endParaRPr lang="en-US"/>
        </a:p>
      </dgm:t>
    </dgm:pt>
    <dgm:pt modelId="{4F22974C-A708-400E-A241-5EC732EBFDC5}">
      <dgm:prSet phldrT="[Text]"/>
      <dgm:spPr/>
      <dgm:t>
        <a:bodyPr/>
        <a:lstStyle/>
        <a:p>
          <a:pPr algn="just"/>
          <a:r>
            <a:rPr lang="en-US" b="0" dirty="0" smtClean="0"/>
            <a:t>1. </a:t>
          </a:r>
          <a:r>
            <a:rPr lang="en-US" b="1" dirty="0" smtClean="0"/>
            <a:t>PUFA </a:t>
          </a:r>
          <a:r>
            <a:rPr lang="en-US" dirty="0" smtClean="0"/>
            <a:t>were most predominant fatty  acids in all  the investigated insects (</a:t>
          </a:r>
          <a:r>
            <a:rPr lang="en-US" dirty="0" err="1" smtClean="0"/>
            <a:t>Raksakantong</a:t>
          </a:r>
          <a:r>
            <a:rPr lang="en-US" dirty="0" smtClean="0"/>
            <a:t> et al., 2010)</a:t>
          </a:r>
          <a:endParaRPr lang="en-US" dirty="0"/>
        </a:p>
      </dgm:t>
    </dgm:pt>
    <dgm:pt modelId="{513DA9F6-7933-47EE-A3D5-B238CC664D2B}" type="parTrans" cxnId="{0E2CFBEF-EFA2-4D0E-8688-5AB70EE2B6D0}">
      <dgm:prSet/>
      <dgm:spPr/>
      <dgm:t>
        <a:bodyPr/>
        <a:lstStyle/>
        <a:p>
          <a:endParaRPr lang="en-US"/>
        </a:p>
      </dgm:t>
    </dgm:pt>
    <dgm:pt modelId="{43CA5BB9-E3A6-4F38-9FC6-9DD146F101C6}" type="sibTrans" cxnId="{0E2CFBEF-EFA2-4D0E-8688-5AB70EE2B6D0}">
      <dgm:prSet/>
      <dgm:spPr/>
      <dgm:t>
        <a:bodyPr/>
        <a:lstStyle/>
        <a:p>
          <a:endParaRPr lang="en-US"/>
        </a:p>
      </dgm:t>
    </dgm:pt>
    <dgm:pt modelId="{42DFDFAD-D37B-4ECD-B2F9-C3AC681F4084}">
      <dgm:prSet/>
      <dgm:spPr/>
      <dgm:t>
        <a:bodyPr/>
        <a:lstStyle/>
        <a:p>
          <a:pPr algn="just"/>
          <a:r>
            <a:rPr lang="es-ES" dirty="0" smtClean="0"/>
            <a:t>2. Also </a:t>
          </a:r>
          <a:r>
            <a:rPr lang="en-US" dirty="0" smtClean="0"/>
            <a:t>rich sources of </a:t>
          </a:r>
          <a:r>
            <a:rPr lang="en-US" b="1" dirty="0" smtClean="0"/>
            <a:t>fat</a:t>
          </a:r>
          <a:r>
            <a:rPr lang="en-US" dirty="0" smtClean="0"/>
            <a:t>, </a:t>
          </a:r>
          <a:r>
            <a:rPr lang="en-US" b="1" dirty="0" smtClean="0"/>
            <a:t>vitamins</a:t>
          </a:r>
          <a:r>
            <a:rPr lang="en-US" dirty="0" smtClean="0"/>
            <a:t> and </a:t>
          </a:r>
          <a:r>
            <a:rPr lang="en-US" b="1" dirty="0" smtClean="0"/>
            <a:t>minerals</a:t>
          </a:r>
          <a:r>
            <a:rPr lang="en-US" dirty="0" smtClean="0"/>
            <a:t>, especially </a:t>
          </a:r>
          <a:r>
            <a:rPr lang="en-US" b="1" dirty="0" smtClean="0"/>
            <a:t>iron</a:t>
          </a:r>
          <a:r>
            <a:rPr lang="en-US" dirty="0" smtClean="0"/>
            <a:t> and </a:t>
          </a:r>
          <a:r>
            <a:rPr lang="en-US" b="1" dirty="0" smtClean="0"/>
            <a:t>zinc</a:t>
          </a:r>
          <a:r>
            <a:rPr lang="en-US" dirty="0" smtClean="0"/>
            <a:t> (</a:t>
          </a:r>
          <a:r>
            <a:rPr lang="en-US" dirty="0" err="1" smtClean="0"/>
            <a:t>Akinnawo</a:t>
          </a:r>
          <a:r>
            <a:rPr lang="en-US" dirty="0" smtClean="0"/>
            <a:t> &amp; </a:t>
          </a:r>
          <a:r>
            <a:rPr lang="en-US" dirty="0" err="1" smtClean="0"/>
            <a:t>Ketiku</a:t>
          </a:r>
          <a:r>
            <a:rPr lang="en-US" dirty="0" smtClean="0"/>
            <a:t>, 2000)</a:t>
          </a:r>
          <a:endParaRPr lang="en-IN" dirty="0"/>
        </a:p>
      </dgm:t>
    </dgm:pt>
    <dgm:pt modelId="{F32B4E7F-2A22-472F-BABB-52192C5A4B0D}" type="parTrans" cxnId="{0D281BD6-76CE-4870-BE2E-63A75CC23B1C}">
      <dgm:prSet/>
      <dgm:spPr/>
      <dgm:t>
        <a:bodyPr/>
        <a:lstStyle/>
        <a:p>
          <a:endParaRPr lang="en-US"/>
        </a:p>
      </dgm:t>
    </dgm:pt>
    <dgm:pt modelId="{3C2E0731-3978-4498-BB0F-ECAD9C884F0F}" type="sibTrans" cxnId="{0D281BD6-76CE-4870-BE2E-63A75CC23B1C}">
      <dgm:prSet/>
      <dgm:spPr/>
      <dgm:t>
        <a:bodyPr/>
        <a:lstStyle/>
        <a:p>
          <a:endParaRPr lang="en-US"/>
        </a:p>
      </dgm:t>
    </dgm:pt>
    <dgm:pt modelId="{61E3F2B8-8647-4ECF-84A2-D35DCD65B59F}">
      <dgm:prSet/>
      <dgm:spPr/>
      <dgm:t>
        <a:bodyPr/>
        <a:lstStyle/>
        <a:p>
          <a:pPr algn="just"/>
          <a:r>
            <a:rPr lang="en-US" dirty="0" smtClean="0"/>
            <a:t>2. Insects often establish </a:t>
          </a:r>
          <a:r>
            <a:rPr lang="en-US" b="1" dirty="0" smtClean="0"/>
            <a:t>metabolic reserves</a:t>
          </a:r>
          <a:r>
            <a:rPr lang="en-US" dirty="0" smtClean="0"/>
            <a:t>, such as fats, especially during immature stages, for example larvae</a:t>
          </a:r>
        </a:p>
      </dgm:t>
    </dgm:pt>
    <dgm:pt modelId="{F8806369-C71C-41B1-8C95-FAA565D85AAE}" type="parTrans" cxnId="{44BCA005-E736-449E-AF13-6BC12A65801F}">
      <dgm:prSet/>
      <dgm:spPr/>
      <dgm:t>
        <a:bodyPr/>
        <a:lstStyle/>
        <a:p>
          <a:endParaRPr lang="en-US"/>
        </a:p>
      </dgm:t>
    </dgm:pt>
    <dgm:pt modelId="{9D93CBF1-49F1-4E67-9566-379FA0EBCCDC}" type="sibTrans" cxnId="{44BCA005-E736-449E-AF13-6BC12A65801F}">
      <dgm:prSet/>
      <dgm:spPr/>
      <dgm:t>
        <a:bodyPr/>
        <a:lstStyle/>
        <a:p>
          <a:endParaRPr lang="en-US"/>
        </a:p>
      </dgm:t>
    </dgm:pt>
    <dgm:pt modelId="{4806EF17-D3CD-4421-84AB-B432514BF244}">
      <dgm:prSet/>
      <dgm:spPr/>
      <dgm:t>
        <a:bodyPr/>
        <a:lstStyle/>
        <a:p>
          <a:pPr algn="just"/>
          <a:r>
            <a:rPr lang="en-US" dirty="0" smtClean="0"/>
            <a:t>2. Insects are good source of important fatty acid, which should be considered for human consumption</a:t>
          </a:r>
          <a:endParaRPr lang="en-IN" b="0" dirty="0"/>
        </a:p>
      </dgm:t>
    </dgm:pt>
    <dgm:pt modelId="{F6CCA458-FBF6-4D92-9D4E-10A6D179D0E6}" type="parTrans" cxnId="{F422F815-867F-4A00-8C07-B08323C85FA8}">
      <dgm:prSet/>
      <dgm:spPr/>
      <dgm:t>
        <a:bodyPr/>
        <a:lstStyle/>
        <a:p>
          <a:endParaRPr lang="en-US"/>
        </a:p>
      </dgm:t>
    </dgm:pt>
    <dgm:pt modelId="{56A8FBC2-CC3C-42CC-B50D-7245270781FE}" type="sibTrans" cxnId="{F422F815-867F-4A00-8C07-B08323C85FA8}">
      <dgm:prSet/>
      <dgm:spPr/>
      <dgm:t>
        <a:bodyPr/>
        <a:lstStyle/>
        <a:p>
          <a:endParaRPr lang="en-US"/>
        </a:p>
      </dgm:t>
    </dgm:pt>
    <dgm:pt modelId="{2850AC9E-1668-4C8C-8F67-04B089248A96}" type="pres">
      <dgm:prSet presAssocID="{90CB06D6-F31D-4933-8F9C-9CD41DE1E78D}" presName="Name0" presStyleCnt="0">
        <dgm:presLayoutVars>
          <dgm:chMax val="5"/>
          <dgm:chPref val="5"/>
          <dgm:dir/>
          <dgm:animLvl val="lvl"/>
        </dgm:presLayoutVars>
      </dgm:prSet>
      <dgm:spPr/>
      <dgm:t>
        <a:bodyPr/>
        <a:lstStyle/>
        <a:p>
          <a:endParaRPr lang="en-US"/>
        </a:p>
      </dgm:t>
    </dgm:pt>
    <dgm:pt modelId="{F9F7CDC5-609E-4D82-8113-25776FD870EA}" type="pres">
      <dgm:prSet presAssocID="{E5C113B6-D4D0-47AB-90A6-E1CA6D96CB4D}" presName="parentText1" presStyleLbl="node1" presStyleIdx="0" presStyleCnt="3">
        <dgm:presLayoutVars>
          <dgm:chMax/>
          <dgm:chPref val="3"/>
          <dgm:bulletEnabled val="1"/>
        </dgm:presLayoutVars>
      </dgm:prSet>
      <dgm:spPr/>
      <dgm:t>
        <a:bodyPr/>
        <a:lstStyle/>
        <a:p>
          <a:endParaRPr lang="en-US"/>
        </a:p>
      </dgm:t>
    </dgm:pt>
    <dgm:pt modelId="{866DAEA4-5FA0-4688-86A3-ECAF31EAF830}" type="pres">
      <dgm:prSet presAssocID="{E5C113B6-D4D0-47AB-90A6-E1CA6D96CB4D}" presName="childText1" presStyleLbl="solidAlignAcc1" presStyleIdx="0" presStyleCnt="3">
        <dgm:presLayoutVars>
          <dgm:chMax val="0"/>
          <dgm:chPref val="0"/>
          <dgm:bulletEnabled val="1"/>
        </dgm:presLayoutVars>
      </dgm:prSet>
      <dgm:spPr/>
      <dgm:t>
        <a:bodyPr/>
        <a:lstStyle/>
        <a:p>
          <a:endParaRPr lang="en-US"/>
        </a:p>
      </dgm:t>
    </dgm:pt>
    <dgm:pt modelId="{D3571AFB-1450-444C-B289-B10B7DE4DCF5}" type="pres">
      <dgm:prSet presAssocID="{0763CBE3-FD6B-4F55-811E-A0A90A8B2091}" presName="parentText2" presStyleLbl="node1" presStyleIdx="1" presStyleCnt="3">
        <dgm:presLayoutVars>
          <dgm:chMax/>
          <dgm:chPref val="3"/>
          <dgm:bulletEnabled val="1"/>
        </dgm:presLayoutVars>
      </dgm:prSet>
      <dgm:spPr/>
      <dgm:t>
        <a:bodyPr/>
        <a:lstStyle/>
        <a:p>
          <a:endParaRPr lang="en-US"/>
        </a:p>
      </dgm:t>
    </dgm:pt>
    <dgm:pt modelId="{679E6941-8624-4181-87FE-78B87D0A4B5C}" type="pres">
      <dgm:prSet presAssocID="{0763CBE3-FD6B-4F55-811E-A0A90A8B2091}" presName="childText2" presStyleLbl="solidAlignAcc1" presStyleIdx="1" presStyleCnt="3">
        <dgm:presLayoutVars>
          <dgm:chMax val="0"/>
          <dgm:chPref val="0"/>
          <dgm:bulletEnabled val="1"/>
        </dgm:presLayoutVars>
      </dgm:prSet>
      <dgm:spPr/>
      <dgm:t>
        <a:bodyPr/>
        <a:lstStyle/>
        <a:p>
          <a:endParaRPr lang="en-US"/>
        </a:p>
      </dgm:t>
    </dgm:pt>
    <dgm:pt modelId="{ED2A123A-B207-4E61-A7AC-3E45AB0CFC79}" type="pres">
      <dgm:prSet presAssocID="{772D0640-D53A-4DC3-9299-34F2F0AA7EFA}" presName="parentText3" presStyleLbl="node1" presStyleIdx="2" presStyleCnt="3">
        <dgm:presLayoutVars>
          <dgm:chMax/>
          <dgm:chPref val="3"/>
          <dgm:bulletEnabled val="1"/>
        </dgm:presLayoutVars>
      </dgm:prSet>
      <dgm:spPr/>
      <dgm:t>
        <a:bodyPr/>
        <a:lstStyle/>
        <a:p>
          <a:endParaRPr lang="en-US"/>
        </a:p>
      </dgm:t>
    </dgm:pt>
    <dgm:pt modelId="{DB917CB7-2C91-4A0C-A6CF-346CF94B65F5}" type="pres">
      <dgm:prSet presAssocID="{772D0640-D53A-4DC3-9299-34F2F0AA7EFA}" presName="childText3" presStyleLbl="solidAlignAcc1" presStyleIdx="2" presStyleCnt="3">
        <dgm:presLayoutVars>
          <dgm:chMax val="0"/>
          <dgm:chPref val="0"/>
          <dgm:bulletEnabled val="1"/>
        </dgm:presLayoutVars>
      </dgm:prSet>
      <dgm:spPr/>
      <dgm:t>
        <a:bodyPr/>
        <a:lstStyle/>
        <a:p>
          <a:endParaRPr lang="en-US"/>
        </a:p>
      </dgm:t>
    </dgm:pt>
  </dgm:ptLst>
  <dgm:cxnLst>
    <dgm:cxn modelId="{D4CA16F4-8349-411D-A883-ABD4FF9D7764}" srcId="{90CB06D6-F31D-4933-8F9C-9CD41DE1E78D}" destId="{772D0640-D53A-4DC3-9299-34F2F0AA7EFA}" srcOrd="2" destOrd="0" parTransId="{B9DE44D0-EF23-481C-A4E5-ACAB2D92903F}" sibTransId="{C0718838-F085-490D-AFB0-48634001B4FF}"/>
    <dgm:cxn modelId="{0D281BD6-76CE-4870-BE2E-63A75CC23B1C}" srcId="{E5C113B6-D4D0-47AB-90A6-E1CA6D96CB4D}" destId="{42DFDFAD-D37B-4ECD-B2F9-C3AC681F4084}" srcOrd="1" destOrd="0" parTransId="{F32B4E7F-2A22-472F-BABB-52192C5A4B0D}" sibTransId="{3C2E0731-3978-4498-BB0F-ECAD9C884F0F}"/>
    <dgm:cxn modelId="{413647EA-2999-4621-946B-1B7E458118D4}" srcId="{90CB06D6-F31D-4933-8F9C-9CD41DE1E78D}" destId="{0763CBE3-FD6B-4F55-811E-A0A90A8B2091}" srcOrd="1" destOrd="0" parTransId="{D295EC1F-4828-45AF-AEBE-F3A9002CB97D}" sibTransId="{49C6C583-0072-4027-A37A-7E60C86F533C}"/>
    <dgm:cxn modelId="{8760B59F-07DF-498F-933E-7EA6A4521558}" type="presOf" srcId="{5F2400BA-2F45-4B58-AF1C-6D6228202927}" destId="{866DAEA4-5FA0-4688-86A3-ECAF31EAF830}" srcOrd="0" destOrd="0" presId="urn:microsoft.com/office/officeart/2009/3/layout/IncreasingArrowsProcess"/>
    <dgm:cxn modelId="{6193CCAA-3D23-4FB4-8E1F-01418250F8B2}" type="presOf" srcId="{90CB06D6-F31D-4933-8F9C-9CD41DE1E78D}" destId="{2850AC9E-1668-4C8C-8F67-04B089248A96}" srcOrd="0" destOrd="0" presId="urn:microsoft.com/office/officeart/2009/3/layout/IncreasingArrowsProcess"/>
    <dgm:cxn modelId="{E40461A5-145D-4831-8100-B9B870CD775C}" type="presOf" srcId="{E5C113B6-D4D0-47AB-90A6-E1CA6D96CB4D}" destId="{F9F7CDC5-609E-4D82-8113-25776FD870EA}" srcOrd="0" destOrd="0" presId="urn:microsoft.com/office/officeart/2009/3/layout/IncreasingArrowsProcess"/>
    <dgm:cxn modelId="{0E2CFBEF-EFA2-4D0E-8688-5AB70EE2B6D0}" srcId="{772D0640-D53A-4DC3-9299-34F2F0AA7EFA}" destId="{4F22974C-A708-400E-A241-5EC732EBFDC5}" srcOrd="0" destOrd="0" parTransId="{513DA9F6-7933-47EE-A3D5-B238CC664D2B}" sibTransId="{43CA5BB9-E3A6-4F38-9FC6-9DD146F101C6}"/>
    <dgm:cxn modelId="{CD234413-C36D-4552-ABAD-617CF225D6B3}" type="presOf" srcId="{D7348D30-F599-4608-B463-C0035AA8102B}" destId="{679E6941-8624-4181-87FE-78B87D0A4B5C}" srcOrd="0" destOrd="0" presId="urn:microsoft.com/office/officeart/2009/3/layout/IncreasingArrowsProcess"/>
    <dgm:cxn modelId="{8864C6F3-A5E9-4360-888B-F69A3597F836}" type="presOf" srcId="{772D0640-D53A-4DC3-9299-34F2F0AA7EFA}" destId="{ED2A123A-B207-4E61-A7AC-3E45AB0CFC79}" srcOrd="0" destOrd="0" presId="urn:microsoft.com/office/officeart/2009/3/layout/IncreasingArrowsProcess"/>
    <dgm:cxn modelId="{05DFE38B-110F-4C84-9A63-4C9A47F01C6C}" type="presOf" srcId="{0763CBE3-FD6B-4F55-811E-A0A90A8B2091}" destId="{D3571AFB-1450-444C-B289-B10B7DE4DCF5}" srcOrd="0" destOrd="0" presId="urn:microsoft.com/office/officeart/2009/3/layout/IncreasingArrowsProcess"/>
    <dgm:cxn modelId="{44BCA005-E736-449E-AF13-6BC12A65801F}" srcId="{0763CBE3-FD6B-4F55-811E-A0A90A8B2091}" destId="{61E3F2B8-8647-4ECF-84A2-D35DCD65B59F}" srcOrd="1" destOrd="0" parTransId="{F8806369-C71C-41B1-8C95-FAA565D85AAE}" sibTransId="{9D93CBF1-49F1-4E67-9566-379FA0EBCCDC}"/>
    <dgm:cxn modelId="{A291DE6E-13DA-45DF-B57A-059BEDF7B9D5}" type="presOf" srcId="{61E3F2B8-8647-4ECF-84A2-D35DCD65B59F}" destId="{679E6941-8624-4181-87FE-78B87D0A4B5C}" srcOrd="0" destOrd="1" presId="urn:microsoft.com/office/officeart/2009/3/layout/IncreasingArrowsProcess"/>
    <dgm:cxn modelId="{2884531A-99D3-4B0F-B8D3-5B46E8744996}" srcId="{0763CBE3-FD6B-4F55-811E-A0A90A8B2091}" destId="{D7348D30-F599-4608-B463-C0035AA8102B}" srcOrd="0" destOrd="0" parTransId="{63E8E1F9-0C03-491C-B816-59B008F15770}" sibTransId="{5927A2B8-0C3E-4387-947B-1FA5755FDA7D}"/>
    <dgm:cxn modelId="{A3D2EF43-3F4A-487F-B0F5-DA7CD0796E3C}" srcId="{E5C113B6-D4D0-47AB-90A6-E1CA6D96CB4D}" destId="{5F2400BA-2F45-4B58-AF1C-6D6228202927}" srcOrd="0" destOrd="0" parTransId="{84BC84FB-2D28-415F-9F6A-E1B2CE5D6F34}" sibTransId="{62870E95-401A-46A2-8324-DF835D081333}"/>
    <dgm:cxn modelId="{F422F815-867F-4A00-8C07-B08323C85FA8}" srcId="{772D0640-D53A-4DC3-9299-34F2F0AA7EFA}" destId="{4806EF17-D3CD-4421-84AB-B432514BF244}" srcOrd="1" destOrd="0" parTransId="{F6CCA458-FBF6-4D92-9D4E-10A6D179D0E6}" sibTransId="{56A8FBC2-CC3C-42CC-B50D-7245270781FE}"/>
    <dgm:cxn modelId="{8F7A1BB8-FB2A-4069-859A-1CC1E9C0D6E2}" type="presOf" srcId="{42DFDFAD-D37B-4ECD-B2F9-C3AC681F4084}" destId="{866DAEA4-5FA0-4688-86A3-ECAF31EAF830}" srcOrd="0" destOrd="1" presId="urn:microsoft.com/office/officeart/2009/3/layout/IncreasingArrowsProcess"/>
    <dgm:cxn modelId="{118CEAA5-2E65-4B5F-944D-F1941F7A51DA}" type="presOf" srcId="{4806EF17-D3CD-4421-84AB-B432514BF244}" destId="{DB917CB7-2C91-4A0C-A6CF-346CF94B65F5}" srcOrd="0" destOrd="1" presId="urn:microsoft.com/office/officeart/2009/3/layout/IncreasingArrowsProcess"/>
    <dgm:cxn modelId="{1F02E430-C914-4055-A630-766789C6AFD5}" type="presOf" srcId="{4F22974C-A708-400E-A241-5EC732EBFDC5}" destId="{DB917CB7-2C91-4A0C-A6CF-346CF94B65F5}" srcOrd="0" destOrd="0" presId="urn:microsoft.com/office/officeart/2009/3/layout/IncreasingArrowsProcess"/>
    <dgm:cxn modelId="{97D7CE1A-A81D-4B44-A4D8-F06244FC43E8}" srcId="{90CB06D6-F31D-4933-8F9C-9CD41DE1E78D}" destId="{E5C113B6-D4D0-47AB-90A6-E1CA6D96CB4D}" srcOrd="0" destOrd="0" parTransId="{F8640D9D-E0D0-4F8D-8F0D-673AFE0DCC0F}" sibTransId="{F55DEC61-2D6D-44F5-9BC5-CD7B9FFB6F28}"/>
    <dgm:cxn modelId="{E16684AD-9B8E-4422-AF5C-8CA3C0EA01E2}" type="presParOf" srcId="{2850AC9E-1668-4C8C-8F67-04B089248A96}" destId="{F9F7CDC5-609E-4D82-8113-25776FD870EA}" srcOrd="0" destOrd="0" presId="urn:microsoft.com/office/officeart/2009/3/layout/IncreasingArrowsProcess"/>
    <dgm:cxn modelId="{8224286A-218A-4C6F-9525-B1761CA9E6C0}" type="presParOf" srcId="{2850AC9E-1668-4C8C-8F67-04B089248A96}" destId="{866DAEA4-5FA0-4688-86A3-ECAF31EAF830}" srcOrd="1" destOrd="0" presId="urn:microsoft.com/office/officeart/2009/3/layout/IncreasingArrowsProcess"/>
    <dgm:cxn modelId="{B282F689-8022-4F67-A417-7CF0D6153363}" type="presParOf" srcId="{2850AC9E-1668-4C8C-8F67-04B089248A96}" destId="{D3571AFB-1450-444C-B289-B10B7DE4DCF5}" srcOrd="2" destOrd="0" presId="urn:microsoft.com/office/officeart/2009/3/layout/IncreasingArrowsProcess"/>
    <dgm:cxn modelId="{122D85E7-0F99-41F7-973A-B296B83D2091}" type="presParOf" srcId="{2850AC9E-1668-4C8C-8F67-04B089248A96}" destId="{679E6941-8624-4181-87FE-78B87D0A4B5C}" srcOrd="3" destOrd="0" presId="urn:microsoft.com/office/officeart/2009/3/layout/IncreasingArrowsProcess"/>
    <dgm:cxn modelId="{04E4C509-AAE0-4643-A20B-584400DF4274}" type="presParOf" srcId="{2850AC9E-1668-4C8C-8F67-04B089248A96}" destId="{ED2A123A-B207-4E61-A7AC-3E45AB0CFC79}" srcOrd="4" destOrd="0" presId="urn:microsoft.com/office/officeart/2009/3/layout/IncreasingArrowsProcess"/>
    <dgm:cxn modelId="{80A3A902-52D2-4131-B5E8-B48C23424271}" type="presParOf" srcId="{2850AC9E-1668-4C8C-8F67-04B089248A96}" destId="{DB917CB7-2C91-4A0C-A6CF-346CF94B65F5}"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244EF-60F9-4874-97B7-7EE45955B784}" type="doc">
      <dgm:prSet loTypeId="urn:microsoft.com/office/officeart/2009/3/layout/CircleRelationship" loCatId="relationship" qsTypeId="urn:microsoft.com/office/officeart/2005/8/quickstyle/simple2" qsCatId="simple" csTypeId="urn:microsoft.com/office/officeart/2005/8/colors/accent4_1" csCatId="accent4" phldr="1"/>
      <dgm:spPr/>
      <dgm:t>
        <a:bodyPr/>
        <a:lstStyle/>
        <a:p>
          <a:endParaRPr lang="en-US"/>
        </a:p>
      </dgm:t>
    </dgm:pt>
    <dgm:pt modelId="{6606D9B6-8A6B-49E2-9F20-261E9A9209CD}">
      <dgm:prSet phldrT="[Text]" custT="1"/>
      <dgm:spPr/>
      <dgm:t>
        <a:bodyPr/>
        <a:lstStyle/>
        <a:p>
          <a:r>
            <a:rPr lang="en-US" sz="3000" b="1" dirty="0" smtClean="0"/>
            <a:t>Lipids from </a:t>
          </a:r>
          <a:r>
            <a:rPr lang="en-US" sz="3000" b="1" i="1" dirty="0" smtClean="0"/>
            <a:t>Tenebrio molitor </a:t>
          </a:r>
          <a:r>
            <a:rPr lang="en-US" sz="3000" b="1" dirty="0" smtClean="0"/>
            <a:t>larvae (mealworms)</a:t>
          </a:r>
          <a:endParaRPr lang="en-US" sz="3000" b="1" dirty="0"/>
        </a:p>
      </dgm:t>
    </dgm:pt>
    <dgm:pt modelId="{39D2BEDF-DA29-4ADF-A1EA-C7BDCC09DD25}" type="parTrans" cxnId="{C48A3179-6958-4DB9-B724-B0A83540A29F}">
      <dgm:prSet/>
      <dgm:spPr/>
      <dgm:t>
        <a:bodyPr/>
        <a:lstStyle/>
        <a:p>
          <a:endParaRPr lang="en-US"/>
        </a:p>
      </dgm:t>
    </dgm:pt>
    <dgm:pt modelId="{0F3A4E9A-E6A2-4B9D-98EB-00F7476BE519}" type="sibTrans" cxnId="{C48A3179-6958-4DB9-B724-B0A83540A29F}">
      <dgm:prSet/>
      <dgm:spPr/>
      <dgm:t>
        <a:bodyPr/>
        <a:lstStyle/>
        <a:p>
          <a:endParaRPr lang="en-US"/>
        </a:p>
      </dgm:t>
    </dgm:pt>
    <dgm:pt modelId="{D05E2EB0-0085-4878-8F65-0EF11E015D2E}">
      <dgm:prSet phldrT="[Text]" custT="1"/>
      <dgm:spPr/>
      <dgm:t>
        <a:bodyPr/>
        <a:lstStyle/>
        <a:p>
          <a:r>
            <a:rPr lang="en-US" sz="2000" b="1" dirty="0" smtClean="0"/>
            <a:t>Quantity &amp; Quality</a:t>
          </a:r>
          <a:endParaRPr lang="en-US" sz="2000" b="1" dirty="0"/>
        </a:p>
      </dgm:t>
    </dgm:pt>
    <dgm:pt modelId="{5C37BBF2-5D3F-4482-A7A8-2E972A50AAC9}" type="parTrans" cxnId="{2FFF125E-4D68-469F-ACA6-87F55AC65168}">
      <dgm:prSet/>
      <dgm:spPr/>
      <dgm:t>
        <a:bodyPr/>
        <a:lstStyle/>
        <a:p>
          <a:endParaRPr lang="en-US"/>
        </a:p>
      </dgm:t>
    </dgm:pt>
    <dgm:pt modelId="{3BC3BE40-C536-4D29-85D2-E05314042D8A}" type="sibTrans" cxnId="{2FFF125E-4D68-469F-ACA6-87F55AC65168}">
      <dgm:prSet/>
      <dgm:spPr/>
      <dgm:t>
        <a:bodyPr/>
        <a:lstStyle/>
        <a:p>
          <a:endParaRPr lang="en-US"/>
        </a:p>
      </dgm:t>
    </dgm:pt>
    <dgm:pt modelId="{B4AF0E39-F3E3-42F4-BB8B-05FE6B16587D}">
      <dgm:prSet phldrT="[Text]"/>
      <dgm:spPr/>
      <dgm:t>
        <a:bodyPr/>
        <a:lstStyle/>
        <a:p>
          <a:r>
            <a:rPr lang="en-US" b="1" dirty="0" smtClean="0"/>
            <a:t>Substitute of oilseeds</a:t>
          </a:r>
          <a:endParaRPr lang="en-US" b="1" dirty="0"/>
        </a:p>
      </dgm:t>
    </dgm:pt>
    <dgm:pt modelId="{A0F13BE3-15EC-4F1B-8C9F-9E2D97DD8CF7}" type="parTrans" cxnId="{20FC4885-43FA-461F-87B6-758AF95581DA}">
      <dgm:prSet/>
      <dgm:spPr/>
      <dgm:t>
        <a:bodyPr/>
        <a:lstStyle/>
        <a:p>
          <a:endParaRPr lang="en-US"/>
        </a:p>
      </dgm:t>
    </dgm:pt>
    <dgm:pt modelId="{84F64AB2-3B02-40BE-A0B8-2DBF1922E891}" type="sibTrans" cxnId="{20FC4885-43FA-461F-87B6-758AF95581DA}">
      <dgm:prSet/>
      <dgm:spPr/>
      <dgm:t>
        <a:bodyPr/>
        <a:lstStyle/>
        <a:p>
          <a:endParaRPr lang="en-US"/>
        </a:p>
      </dgm:t>
    </dgm:pt>
    <dgm:pt modelId="{0F85421C-98F0-412D-9A49-DF6961983268}" type="pres">
      <dgm:prSet presAssocID="{AAD244EF-60F9-4874-97B7-7EE45955B784}" presName="Name0" presStyleCnt="0">
        <dgm:presLayoutVars>
          <dgm:chMax val="1"/>
          <dgm:chPref val="1"/>
        </dgm:presLayoutVars>
      </dgm:prSet>
      <dgm:spPr/>
      <dgm:t>
        <a:bodyPr/>
        <a:lstStyle/>
        <a:p>
          <a:endParaRPr lang="en-US"/>
        </a:p>
      </dgm:t>
    </dgm:pt>
    <dgm:pt modelId="{2573066F-0B23-441C-A1D1-87C6A94C1450}" type="pres">
      <dgm:prSet presAssocID="{6606D9B6-8A6B-49E2-9F20-261E9A9209CD}" presName="Parent" presStyleLbl="node0" presStyleIdx="0" presStyleCnt="1" custScaleX="102708" custScaleY="105352">
        <dgm:presLayoutVars>
          <dgm:chMax val="5"/>
          <dgm:chPref val="5"/>
        </dgm:presLayoutVars>
      </dgm:prSet>
      <dgm:spPr/>
      <dgm:t>
        <a:bodyPr/>
        <a:lstStyle/>
        <a:p>
          <a:endParaRPr lang="en-US"/>
        </a:p>
      </dgm:t>
    </dgm:pt>
    <dgm:pt modelId="{5E388FA0-E447-46D6-A01C-765A029EE4CA}" type="pres">
      <dgm:prSet presAssocID="{6606D9B6-8A6B-49E2-9F20-261E9A9209CD}" presName="Accent1" presStyleLbl="node1" presStyleIdx="0" presStyleCnt="13" custScaleX="40651" custScaleY="40511"/>
      <dgm:spPr/>
      <dgm:t>
        <a:bodyPr/>
        <a:lstStyle/>
        <a:p>
          <a:endParaRPr lang="en-US"/>
        </a:p>
      </dgm:t>
    </dgm:pt>
    <dgm:pt modelId="{32FC99F2-653F-4B4B-958B-AA737624E599}" type="pres">
      <dgm:prSet presAssocID="{6606D9B6-8A6B-49E2-9F20-261E9A9209CD}" presName="Accent2" presStyleLbl="node1" presStyleIdx="1" presStyleCnt="13" custScaleX="40651" custScaleY="40511"/>
      <dgm:spPr/>
      <dgm:t>
        <a:bodyPr/>
        <a:lstStyle/>
        <a:p>
          <a:endParaRPr lang="en-US"/>
        </a:p>
      </dgm:t>
    </dgm:pt>
    <dgm:pt modelId="{456D6B3E-F7E5-4700-9A26-B4CCA1739F0D}" type="pres">
      <dgm:prSet presAssocID="{6606D9B6-8A6B-49E2-9F20-261E9A9209CD}" presName="Accent3" presStyleLbl="node1" presStyleIdx="2" presStyleCnt="13" custScaleX="40651" custScaleY="40511"/>
      <dgm:spPr/>
      <dgm:t>
        <a:bodyPr/>
        <a:lstStyle/>
        <a:p>
          <a:endParaRPr lang="en-US"/>
        </a:p>
      </dgm:t>
    </dgm:pt>
    <dgm:pt modelId="{BC2712BD-D9E0-45FC-AF77-CF17F5D6C835}" type="pres">
      <dgm:prSet presAssocID="{6606D9B6-8A6B-49E2-9F20-261E9A9209CD}" presName="Accent4" presStyleLbl="node1" presStyleIdx="3" presStyleCnt="13" custScaleX="40651" custScaleY="40511"/>
      <dgm:spPr/>
      <dgm:t>
        <a:bodyPr/>
        <a:lstStyle/>
        <a:p>
          <a:endParaRPr lang="en-US"/>
        </a:p>
      </dgm:t>
    </dgm:pt>
    <dgm:pt modelId="{395B23F7-CCB3-4FDC-8319-CC4A833BCAC6}" type="pres">
      <dgm:prSet presAssocID="{6606D9B6-8A6B-49E2-9F20-261E9A9209CD}" presName="Accent5" presStyleLbl="node1" presStyleIdx="4" presStyleCnt="13" custScaleX="40651" custScaleY="40511"/>
      <dgm:spPr/>
      <dgm:t>
        <a:bodyPr/>
        <a:lstStyle/>
        <a:p>
          <a:endParaRPr lang="en-US"/>
        </a:p>
      </dgm:t>
    </dgm:pt>
    <dgm:pt modelId="{00FC1A6A-86D4-42FA-B832-F9EDE75E23FA}" type="pres">
      <dgm:prSet presAssocID="{6606D9B6-8A6B-49E2-9F20-261E9A9209CD}" presName="Accent6" presStyleLbl="node1" presStyleIdx="5" presStyleCnt="13" custScaleX="40651" custScaleY="40511"/>
      <dgm:spPr/>
      <dgm:t>
        <a:bodyPr/>
        <a:lstStyle/>
        <a:p>
          <a:endParaRPr lang="en-US"/>
        </a:p>
      </dgm:t>
    </dgm:pt>
    <dgm:pt modelId="{39FBF962-9CC3-49C5-8F23-44B26E9C6587}" type="pres">
      <dgm:prSet presAssocID="{D05E2EB0-0085-4878-8F65-0EF11E015D2E}" presName="Child1" presStyleLbl="node1" presStyleIdx="6" presStyleCnt="13" custScaleX="113804" custScaleY="116692">
        <dgm:presLayoutVars>
          <dgm:chMax val="0"/>
          <dgm:chPref val="0"/>
        </dgm:presLayoutVars>
      </dgm:prSet>
      <dgm:spPr/>
      <dgm:t>
        <a:bodyPr/>
        <a:lstStyle/>
        <a:p>
          <a:endParaRPr lang="en-US"/>
        </a:p>
      </dgm:t>
    </dgm:pt>
    <dgm:pt modelId="{A0BE2788-0215-4ADE-8D58-EB86BEBE0D84}" type="pres">
      <dgm:prSet presAssocID="{D05E2EB0-0085-4878-8F65-0EF11E015D2E}" presName="Accent7" presStyleCnt="0"/>
      <dgm:spPr/>
      <dgm:t>
        <a:bodyPr/>
        <a:lstStyle/>
        <a:p>
          <a:endParaRPr lang="en-US"/>
        </a:p>
      </dgm:t>
    </dgm:pt>
    <dgm:pt modelId="{9CF89550-506C-4BC3-8FC8-33B6A63A6B47}" type="pres">
      <dgm:prSet presAssocID="{D05E2EB0-0085-4878-8F65-0EF11E015D2E}" presName="AccentHold1" presStyleLbl="node1" presStyleIdx="7" presStyleCnt="13" custFlipVert="0" custFlipHor="0" custScaleX="52132" custScaleY="56231" custLinFactX="-200000" custLinFactY="-53133" custLinFactNeighborX="-226777" custLinFactNeighborY="-100000"/>
      <dgm:spPr/>
      <dgm:t>
        <a:bodyPr/>
        <a:lstStyle/>
        <a:p>
          <a:endParaRPr lang="en-US"/>
        </a:p>
      </dgm:t>
    </dgm:pt>
    <dgm:pt modelId="{67D91274-B42B-469E-B030-77286B500449}" type="pres">
      <dgm:prSet presAssocID="{D05E2EB0-0085-4878-8F65-0EF11E015D2E}" presName="Accent8" presStyleCnt="0"/>
      <dgm:spPr/>
      <dgm:t>
        <a:bodyPr/>
        <a:lstStyle/>
        <a:p>
          <a:endParaRPr lang="en-US"/>
        </a:p>
      </dgm:t>
    </dgm:pt>
    <dgm:pt modelId="{2FA7BE96-301A-4EAE-AAE1-DC8D1F66E067}" type="pres">
      <dgm:prSet presAssocID="{D05E2EB0-0085-4878-8F65-0EF11E015D2E}" presName="AccentHold2" presStyleLbl="node1" presStyleIdx="8" presStyleCnt="13" custScaleX="40651" custScaleY="40511" custLinFactX="300000" custLinFactY="-109331" custLinFactNeighborX="396167" custLinFactNeighborY="-200000"/>
      <dgm:spPr/>
      <dgm:t>
        <a:bodyPr/>
        <a:lstStyle/>
        <a:p>
          <a:endParaRPr lang="en-US"/>
        </a:p>
      </dgm:t>
    </dgm:pt>
    <dgm:pt modelId="{61B0DA44-74CE-4AB5-80E6-C1A6D10C9F36}" type="pres">
      <dgm:prSet presAssocID="{B4AF0E39-F3E3-42F4-BB8B-05FE6B16587D}" presName="Child2" presStyleLbl="node1" presStyleIdx="9" presStyleCnt="13" custScaleX="129587" custScaleY="123748" custLinFactY="41529" custLinFactNeighborX="-52494" custLinFactNeighborY="100000">
        <dgm:presLayoutVars>
          <dgm:chMax val="0"/>
          <dgm:chPref val="0"/>
        </dgm:presLayoutVars>
      </dgm:prSet>
      <dgm:spPr/>
      <dgm:t>
        <a:bodyPr/>
        <a:lstStyle/>
        <a:p>
          <a:endParaRPr lang="en-US"/>
        </a:p>
      </dgm:t>
    </dgm:pt>
    <dgm:pt modelId="{D64A7C66-0B36-47E3-B105-8686502C4055}" type="pres">
      <dgm:prSet presAssocID="{B4AF0E39-F3E3-42F4-BB8B-05FE6B16587D}" presName="Accent9" presStyleCnt="0"/>
      <dgm:spPr/>
      <dgm:t>
        <a:bodyPr/>
        <a:lstStyle/>
        <a:p>
          <a:endParaRPr lang="en-US"/>
        </a:p>
      </dgm:t>
    </dgm:pt>
    <dgm:pt modelId="{9DBECF96-3751-4080-A3C5-DD0F326BEEA5}" type="pres">
      <dgm:prSet presAssocID="{B4AF0E39-F3E3-42F4-BB8B-05FE6B16587D}" presName="AccentHold1" presStyleLbl="node1" presStyleIdx="10" presStyleCnt="13" custScaleX="40651" custScaleY="40511" custLinFactX="-384356" custLinFactY="300000" custLinFactNeighborX="-400000" custLinFactNeighborY="310320"/>
      <dgm:spPr/>
      <dgm:t>
        <a:bodyPr/>
        <a:lstStyle/>
        <a:p>
          <a:endParaRPr lang="en-US"/>
        </a:p>
      </dgm:t>
    </dgm:pt>
    <dgm:pt modelId="{A79BBB5C-DABE-4941-9B74-4A519EB2582C}" type="pres">
      <dgm:prSet presAssocID="{B4AF0E39-F3E3-42F4-BB8B-05FE6B16587D}" presName="Accent10" presStyleCnt="0"/>
      <dgm:spPr/>
      <dgm:t>
        <a:bodyPr/>
        <a:lstStyle/>
        <a:p>
          <a:endParaRPr lang="en-US"/>
        </a:p>
      </dgm:t>
    </dgm:pt>
    <dgm:pt modelId="{0911832D-41A9-4FB8-8CA3-C04B872B2CA7}" type="pres">
      <dgm:prSet presAssocID="{B4AF0E39-F3E3-42F4-BB8B-05FE6B16587D}" presName="AccentHold2" presStyleLbl="node1" presStyleIdx="11" presStyleCnt="13" custScaleX="40651" custScaleY="40511"/>
      <dgm:spPr/>
      <dgm:t>
        <a:bodyPr/>
        <a:lstStyle/>
        <a:p>
          <a:endParaRPr lang="en-US"/>
        </a:p>
      </dgm:t>
    </dgm:pt>
    <dgm:pt modelId="{BDED3948-34AC-462A-BF13-AA390C346E91}" type="pres">
      <dgm:prSet presAssocID="{B4AF0E39-F3E3-42F4-BB8B-05FE6B16587D}" presName="Accent11" presStyleCnt="0"/>
      <dgm:spPr/>
      <dgm:t>
        <a:bodyPr/>
        <a:lstStyle/>
        <a:p>
          <a:endParaRPr lang="en-US"/>
        </a:p>
      </dgm:t>
    </dgm:pt>
    <dgm:pt modelId="{CEE725F5-A5E0-41FE-A353-1150005C4809}" type="pres">
      <dgm:prSet presAssocID="{B4AF0E39-F3E3-42F4-BB8B-05FE6B16587D}" presName="AccentHold3" presStyleLbl="node1" presStyleIdx="12" presStyleCnt="13" custScaleX="40651" custScaleY="40511" custLinFactY="136190" custLinFactNeighborX="7519" custLinFactNeighborY="200000"/>
      <dgm:spPr/>
      <dgm:t>
        <a:bodyPr/>
        <a:lstStyle/>
        <a:p>
          <a:endParaRPr lang="en-US"/>
        </a:p>
      </dgm:t>
    </dgm:pt>
  </dgm:ptLst>
  <dgm:cxnLst>
    <dgm:cxn modelId="{20FC4885-43FA-461F-87B6-758AF95581DA}" srcId="{6606D9B6-8A6B-49E2-9F20-261E9A9209CD}" destId="{B4AF0E39-F3E3-42F4-BB8B-05FE6B16587D}" srcOrd="1" destOrd="0" parTransId="{A0F13BE3-15EC-4F1B-8C9F-9E2D97DD8CF7}" sibTransId="{84F64AB2-3B02-40BE-A0B8-2DBF1922E891}"/>
    <dgm:cxn modelId="{6A43E899-2753-43A9-B50F-BFF11368423C}" type="presOf" srcId="{AAD244EF-60F9-4874-97B7-7EE45955B784}" destId="{0F85421C-98F0-412D-9A49-DF6961983268}" srcOrd="0" destOrd="0" presId="urn:microsoft.com/office/officeart/2009/3/layout/CircleRelationship"/>
    <dgm:cxn modelId="{2FFF125E-4D68-469F-ACA6-87F55AC65168}" srcId="{6606D9B6-8A6B-49E2-9F20-261E9A9209CD}" destId="{D05E2EB0-0085-4878-8F65-0EF11E015D2E}" srcOrd="0" destOrd="0" parTransId="{5C37BBF2-5D3F-4482-A7A8-2E972A50AAC9}" sibTransId="{3BC3BE40-C536-4D29-85D2-E05314042D8A}"/>
    <dgm:cxn modelId="{524901FC-AE44-4E3B-9933-1E422D35E2D8}" type="presOf" srcId="{D05E2EB0-0085-4878-8F65-0EF11E015D2E}" destId="{39FBF962-9CC3-49C5-8F23-44B26E9C6587}" srcOrd="0" destOrd="0" presId="urn:microsoft.com/office/officeart/2009/3/layout/CircleRelationship"/>
    <dgm:cxn modelId="{041F9D22-31DD-48C2-BE45-35508A3E638C}" type="presOf" srcId="{B4AF0E39-F3E3-42F4-BB8B-05FE6B16587D}" destId="{61B0DA44-74CE-4AB5-80E6-C1A6D10C9F36}" srcOrd="0" destOrd="0" presId="urn:microsoft.com/office/officeart/2009/3/layout/CircleRelationship"/>
    <dgm:cxn modelId="{1174DD3D-5958-4E3F-AA76-00228FDAD53E}" type="presOf" srcId="{6606D9B6-8A6B-49E2-9F20-261E9A9209CD}" destId="{2573066F-0B23-441C-A1D1-87C6A94C1450}" srcOrd="0" destOrd="0" presId="urn:microsoft.com/office/officeart/2009/3/layout/CircleRelationship"/>
    <dgm:cxn modelId="{C48A3179-6958-4DB9-B724-B0A83540A29F}" srcId="{AAD244EF-60F9-4874-97B7-7EE45955B784}" destId="{6606D9B6-8A6B-49E2-9F20-261E9A9209CD}" srcOrd="0" destOrd="0" parTransId="{39D2BEDF-DA29-4ADF-A1EA-C7BDCC09DD25}" sibTransId="{0F3A4E9A-E6A2-4B9D-98EB-00F7476BE519}"/>
    <dgm:cxn modelId="{0C4AFAC5-3B55-4AC4-A198-43ACF582AA82}" type="presParOf" srcId="{0F85421C-98F0-412D-9A49-DF6961983268}" destId="{2573066F-0B23-441C-A1D1-87C6A94C1450}" srcOrd="0" destOrd="0" presId="urn:microsoft.com/office/officeart/2009/3/layout/CircleRelationship"/>
    <dgm:cxn modelId="{9626C0CD-6434-400D-B785-1F09B103DE32}" type="presParOf" srcId="{0F85421C-98F0-412D-9A49-DF6961983268}" destId="{5E388FA0-E447-46D6-A01C-765A029EE4CA}" srcOrd="1" destOrd="0" presId="urn:microsoft.com/office/officeart/2009/3/layout/CircleRelationship"/>
    <dgm:cxn modelId="{8327F007-BCA8-4898-8C6C-8BEFC422143C}" type="presParOf" srcId="{0F85421C-98F0-412D-9A49-DF6961983268}" destId="{32FC99F2-653F-4B4B-958B-AA737624E599}" srcOrd="2" destOrd="0" presId="urn:microsoft.com/office/officeart/2009/3/layout/CircleRelationship"/>
    <dgm:cxn modelId="{88F557AB-847A-43BF-A7CA-535D08587105}" type="presParOf" srcId="{0F85421C-98F0-412D-9A49-DF6961983268}" destId="{456D6B3E-F7E5-4700-9A26-B4CCA1739F0D}" srcOrd="3" destOrd="0" presId="urn:microsoft.com/office/officeart/2009/3/layout/CircleRelationship"/>
    <dgm:cxn modelId="{37D7B245-F25C-4D9E-BA82-7763C548E8D7}" type="presParOf" srcId="{0F85421C-98F0-412D-9A49-DF6961983268}" destId="{BC2712BD-D9E0-45FC-AF77-CF17F5D6C835}" srcOrd="4" destOrd="0" presId="urn:microsoft.com/office/officeart/2009/3/layout/CircleRelationship"/>
    <dgm:cxn modelId="{EEEAF712-AEF6-4748-925C-E6D0AC8D425A}" type="presParOf" srcId="{0F85421C-98F0-412D-9A49-DF6961983268}" destId="{395B23F7-CCB3-4FDC-8319-CC4A833BCAC6}" srcOrd="5" destOrd="0" presId="urn:microsoft.com/office/officeart/2009/3/layout/CircleRelationship"/>
    <dgm:cxn modelId="{2122CB8D-F3DB-4DBD-BF6F-5D2A7883AEC7}" type="presParOf" srcId="{0F85421C-98F0-412D-9A49-DF6961983268}" destId="{00FC1A6A-86D4-42FA-B832-F9EDE75E23FA}" srcOrd="6" destOrd="0" presId="urn:microsoft.com/office/officeart/2009/3/layout/CircleRelationship"/>
    <dgm:cxn modelId="{5F9DC651-5501-45DF-BD7B-C8DD30BC7CD5}" type="presParOf" srcId="{0F85421C-98F0-412D-9A49-DF6961983268}" destId="{39FBF962-9CC3-49C5-8F23-44B26E9C6587}" srcOrd="7" destOrd="0" presId="urn:microsoft.com/office/officeart/2009/3/layout/CircleRelationship"/>
    <dgm:cxn modelId="{BA82F1D4-0CDD-4C9B-A8AF-D593888DFEFA}" type="presParOf" srcId="{0F85421C-98F0-412D-9A49-DF6961983268}" destId="{A0BE2788-0215-4ADE-8D58-EB86BEBE0D84}" srcOrd="8" destOrd="0" presId="urn:microsoft.com/office/officeart/2009/3/layout/CircleRelationship"/>
    <dgm:cxn modelId="{0E0C8493-E7A3-4090-8500-D7D5B7A0A7EB}" type="presParOf" srcId="{A0BE2788-0215-4ADE-8D58-EB86BEBE0D84}" destId="{9CF89550-506C-4BC3-8FC8-33B6A63A6B47}" srcOrd="0" destOrd="0" presId="urn:microsoft.com/office/officeart/2009/3/layout/CircleRelationship"/>
    <dgm:cxn modelId="{BD76AB72-6532-4813-8B7B-972A53D50E25}" type="presParOf" srcId="{0F85421C-98F0-412D-9A49-DF6961983268}" destId="{67D91274-B42B-469E-B030-77286B500449}" srcOrd="9" destOrd="0" presId="urn:microsoft.com/office/officeart/2009/3/layout/CircleRelationship"/>
    <dgm:cxn modelId="{7329A861-5719-42BD-90A3-788FE0E8EFC0}" type="presParOf" srcId="{67D91274-B42B-469E-B030-77286B500449}" destId="{2FA7BE96-301A-4EAE-AAE1-DC8D1F66E067}" srcOrd="0" destOrd="0" presId="urn:microsoft.com/office/officeart/2009/3/layout/CircleRelationship"/>
    <dgm:cxn modelId="{55D9BF6E-385B-4AE3-88C0-07ADDA68523B}" type="presParOf" srcId="{0F85421C-98F0-412D-9A49-DF6961983268}" destId="{61B0DA44-74CE-4AB5-80E6-C1A6D10C9F36}" srcOrd="10" destOrd="0" presId="urn:microsoft.com/office/officeart/2009/3/layout/CircleRelationship"/>
    <dgm:cxn modelId="{7D2C2B37-AFA0-4BE3-B78E-0BB6FD0396E0}" type="presParOf" srcId="{0F85421C-98F0-412D-9A49-DF6961983268}" destId="{D64A7C66-0B36-47E3-B105-8686502C4055}" srcOrd="11" destOrd="0" presId="urn:microsoft.com/office/officeart/2009/3/layout/CircleRelationship"/>
    <dgm:cxn modelId="{605DE90C-DCAC-406E-8E1F-CD5ACD94912D}" type="presParOf" srcId="{D64A7C66-0B36-47E3-B105-8686502C4055}" destId="{9DBECF96-3751-4080-A3C5-DD0F326BEEA5}" srcOrd="0" destOrd="0" presId="urn:microsoft.com/office/officeart/2009/3/layout/CircleRelationship"/>
    <dgm:cxn modelId="{6EE44BC9-0C88-44AB-BB78-C5166CA1DD8F}" type="presParOf" srcId="{0F85421C-98F0-412D-9A49-DF6961983268}" destId="{A79BBB5C-DABE-4941-9B74-4A519EB2582C}" srcOrd="12" destOrd="0" presId="urn:microsoft.com/office/officeart/2009/3/layout/CircleRelationship"/>
    <dgm:cxn modelId="{D1A43669-7615-4404-9720-624D6D99E83B}" type="presParOf" srcId="{A79BBB5C-DABE-4941-9B74-4A519EB2582C}" destId="{0911832D-41A9-4FB8-8CA3-C04B872B2CA7}" srcOrd="0" destOrd="0" presId="urn:microsoft.com/office/officeart/2009/3/layout/CircleRelationship"/>
    <dgm:cxn modelId="{2057F0AE-DDBE-4A77-ABAE-1AC436C63C8E}" type="presParOf" srcId="{0F85421C-98F0-412D-9A49-DF6961983268}" destId="{BDED3948-34AC-462A-BF13-AA390C346E91}" srcOrd="13" destOrd="0" presId="urn:microsoft.com/office/officeart/2009/3/layout/CircleRelationship"/>
    <dgm:cxn modelId="{BC6D411C-348F-4504-AA08-4A2468416A9A}" type="presParOf" srcId="{BDED3948-34AC-462A-BF13-AA390C346E91}" destId="{CEE725F5-A5E0-41FE-A353-1150005C4809}"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25C3F-22D1-4F44-8A32-EAABD0F8AAF2}" type="doc">
      <dgm:prSet loTypeId="urn:microsoft.com/office/officeart/2008/layout/TitlePictureLineup" loCatId="picture" qsTypeId="urn:microsoft.com/office/officeart/2005/8/quickstyle/simple1" qsCatId="simple" csTypeId="urn:microsoft.com/office/officeart/2005/8/colors/accent3_1" csCatId="accent3" phldr="1"/>
      <dgm:spPr/>
      <dgm:t>
        <a:bodyPr/>
        <a:lstStyle/>
        <a:p>
          <a:endParaRPr lang="en-US"/>
        </a:p>
      </dgm:t>
    </dgm:pt>
    <dgm:pt modelId="{B6B6FF6F-9E1E-466B-89B4-92F1C02F82C4}">
      <dgm:prSet phldrT="[Text]"/>
      <dgm:spPr/>
      <dgm:t>
        <a:bodyPr/>
        <a:lstStyle/>
        <a:p>
          <a:r>
            <a:rPr lang="en-US" b="1" dirty="0" smtClean="0"/>
            <a:t>Proteins</a:t>
          </a:r>
          <a:endParaRPr lang="en-US" b="1" dirty="0"/>
        </a:p>
      </dgm:t>
    </dgm:pt>
    <dgm:pt modelId="{6F603BD5-F1F8-4790-B52E-46B28CF28C0B}" type="parTrans" cxnId="{1E047FC2-FF1B-4439-A780-7994697E4B63}">
      <dgm:prSet/>
      <dgm:spPr/>
      <dgm:t>
        <a:bodyPr/>
        <a:lstStyle/>
        <a:p>
          <a:endParaRPr lang="en-US"/>
        </a:p>
      </dgm:t>
    </dgm:pt>
    <dgm:pt modelId="{A40A9114-58AB-48AB-92E1-422D0C5455FC}" type="sibTrans" cxnId="{1E047FC2-FF1B-4439-A780-7994697E4B63}">
      <dgm:prSet/>
      <dgm:spPr/>
      <dgm:t>
        <a:bodyPr/>
        <a:lstStyle/>
        <a:p>
          <a:endParaRPr lang="en-US"/>
        </a:p>
      </dgm:t>
    </dgm:pt>
    <dgm:pt modelId="{F3DF4D6C-1C67-42D6-BB1B-6FF98459A0C3}">
      <dgm:prSet phldrT="[Text]" custT="1"/>
      <dgm:spPr/>
      <dgm:t>
        <a:bodyPr/>
        <a:lstStyle/>
        <a:p>
          <a:r>
            <a:rPr lang="en-US" sz="1700" b="1" dirty="0" smtClean="0">
              <a:solidFill>
                <a:schemeClr val="accent5">
                  <a:lumMod val="75000"/>
                </a:schemeClr>
              </a:solidFill>
            </a:rPr>
            <a:t>Protein estimation was done using dumas method</a:t>
          </a:r>
          <a:endParaRPr lang="en-US" sz="1700" dirty="0"/>
        </a:p>
      </dgm:t>
    </dgm:pt>
    <dgm:pt modelId="{44A91D94-C099-4882-BB5E-795C2E7CA753}" type="parTrans" cxnId="{0B3E25D3-0477-4163-AB27-417B923E5874}">
      <dgm:prSet/>
      <dgm:spPr/>
      <dgm:t>
        <a:bodyPr/>
        <a:lstStyle/>
        <a:p>
          <a:endParaRPr lang="en-US"/>
        </a:p>
      </dgm:t>
    </dgm:pt>
    <dgm:pt modelId="{6CF00BDC-ABEE-4383-8500-1D23401A9D92}" type="sibTrans" cxnId="{0B3E25D3-0477-4163-AB27-417B923E5874}">
      <dgm:prSet/>
      <dgm:spPr/>
      <dgm:t>
        <a:bodyPr/>
        <a:lstStyle/>
        <a:p>
          <a:endParaRPr lang="en-US"/>
        </a:p>
      </dgm:t>
    </dgm:pt>
    <dgm:pt modelId="{189D7C7C-9C88-422A-B77E-4197CD5B335B}">
      <dgm:prSet phldrT="[Text]"/>
      <dgm:spPr/>
      <dgm:t>
        <a:bodyPr/>
        <a:lstStyle/>
        <a:p>
          <a:r>
            <a:rPr lang="en-US" b="1" dirty="0" smtClean="0"/>
            <a:t>Lipids</a:t>
          </a:r>
          <a:endParaRPr lang="en-US" b="1" dirty="0"/>
        </a:p>
      </dgm:t>
    </dgm:pt>
    <dgm:pt modelId="{BD14F3B9-CF25-4AC2-8302-C0CDC735868B}" type="parTrans" cxnId="{DCECEABD-A50E-48A1-BE77-A28593A46104}">
      <dgm:prSet/>
      <dgm:spPr/>
      <dgm:t>
        <a:bodyPr/>
        <a:lstStyle/>
        <a:p>
          <a:endParaRPr lang="en-US"/>
        </a:p>
      </dgm:t>
    </dgm:pt>
    <dgm:pt modelId="{49AEF7FC-20C3-4535-B16A-80178D136586}" type="sibTrans" cxnId="{DCECEABD-A50E-48A1-BE77-A28593A46104}">
      <dgm:prSet/>
      <dgm:spPr/>
      <dgm:t>
        <a:bodyPr/>
        <a:lstStyle/>
        <a:p>
          <a:endParaRPr lang="en-US"/>
        </a:p>
      </dgm:t>
    </dgm:pt>
    <dgm:pt modelId="{6DE74C32-2D60-4571-B15B-D2701D2D2644}">
      <dgm:prSet phldrT="[Text]"/>
      <dgm:spPr/>
      <dgm:t>
        <a:bodyPr/>
        <a:lstStyle/>
        <a:p>
          <a:r>
            <a:rPr lang="en-US" b="1" dirty="0" smtClean="0">
              <a:solidFill>
                <a:schemeClr val="accent5">
                  <a:lumMod val="75000"/>
                </a:schemeClr>
              </a:solidFill>
            </a:rPr>
            <a:t>Lipid extraction was done by a cold extraction technique using 2:1 chloroform/methanol as solvent</a:t>
          </a:r>
          <a:endParaRPr lang="en-US" dirty="0"/>
        </a:p>
      </dgm:t>
    </dgm:pt>
    <dgm:pt modelId="{0F770672-3316-41E6-A6CA-9EE0985C7A4E}" type="parTrans" cxnId="{09AE6508-1D79-4EC6-A990-51B9BB4BD11B}">
      <dgm:prSet/>
      <dgm:spPr/>
      <dgm:t>
        <a:bodyPr/>
        <a:lstStyle/>
        <a:p>
          <a:endParaRPr lang="en-US"/>
        </a:p>
      </dgm:t>
    </dgm:pt>
    <dgm:pt modelId="{90E163CF-F610-4213-A765-9EFC66CEB46B}" type="sibTrans" cxnId="{09AE6508-1D79-4EC6-A990-51B9BB4BD11B}">
      <dgm:prSet/>
      <dgm:spPr/>
      <dgm:t>
        <a:bodyPr/>
        <a:lstStyle/>
        <a:p>
          <a:endParaRPr lang="en-US"/>
        </a:p>
      </dgm:t>
    </dgm:pt>
    <dgm:pt modelId="{BD631D1B-ECBA-4C70-9D5A-A00105F67D6D}">
      <dgm:prSet phldrT="[Text]"/>
      <dgm:spPr/>
      <dgm:t>
        <a:bodyPr/>
        <a:lstStyle/>
        <a:p>
          <a:r>
            <a:rPr lang="en-US" b="1" dirty="0" smtClean="0"/>
            <a:t>Thermal Profile of Lipids</a:t>
          </a:r>
          <a:endParaRPr lang="en-US" b="1" dirty="0"/>
        </a:p>
      </dgm:t>
    </dgm:pt>
    <dgm:pt modelId="{FCD74C9F-3A71-4AA2-BD79-077D92DDDA22}" type="parTrans" cxnId="{E1A4E42B-222B-4208-B9F6-63314E73DBFA}">
      <dgm:prSet/>
      <dgm:spPr/>
      <dgm:t>
        <a:bodyPr/>
        <a:lstStyle/>
        <a:p>
          <a:endParaRPr lang="en-US"/>
        </a:p>
      </dgm:t>
    </dgm:pt>
    <dgm:pt modelId="{AA5B7522-CFD5-4C57-A4CF-B5A9E2F8F282}" type="sibTrans" cxnId="{E1A4E42B-222B-4208-B9F6-63314E73DBFA}">
      <dgm:prSet/>
      <dgm:spPr/>
      <dgm:t>
        <a:bodyPr/>
        <a:lstStyle/>
        <a:p>
          <a:endParaRPr lang="en-US"/>
        </a:p>
      </dgm:t>
    </dgm:pt>
    <dgm:pt modelId="{1FBAB0B6-4DA4-4E4C-B39D-985B1E9ECCF9}">
      <dgm:prSet phldrT="[Text]"/>
      <dgm:spPr/>
      <dgm:t>
        <a:bodyPr/>
        <a:lstStyle/>
        <a:p>
          <a:r>
            <a:rPr lang="en-US" b="1" dirty="0" smtClean="0">
              <a:solidFill>
                <a:schemeClr val="accent5">
                  <a:lumMod val="75000"/>
                </a:schemeClr>
              </a:solidFill>
            </a:rPr>
            <a:t>Thermal profile was analyzed by differential scanning calorimetry Q1000 DSC connected to refrigerated cooling system</a:t>
          </a:r>
          <a:endParaRPr lang="en-US" dirty="0"/>
        </a:p>
      </dgm:t>
    </dgm:pt>
    <dgm:pt modelId="{FE69B234-0358-47F1-824E-4001838ECAB5}" type="parTrans" cxnId="{AFDDD072-57EB-4142-AF17-12BE1284C150}">
      <dgm:prSet/>
      <dgm:spPr/>
      <dgm:t>
        <a:bodyPr/>
        <a:lstStyle/>
        <a:p>
          <a:endParaRPr lang="en-US"/>
        </a:p>
      </dgm:t>
    </dgm:pt>
    <dgm:pt modelId="{E5ED0A40-5151-479D-8EFB-345E36551361}" type="sibTrans" cxnId="{AFDDD072-57EB-4142-AF17-12BE1284C150}">
      <dgm:prSet/>
      <dgm:spPr/>
      <dgm:t>
        <a:bodyPr/>
        <a:lstStyle/>
        <a:p>
          <a:endParaRPr lang="en-US"/>
        </a:p>
      </dgm:t>
    </dgm:pt>
    <dgm:pt modelId="{A0BC8AE7-84C6-4C5F-9184-AE9F69A1D9D1}" type="pres">
      <dgm:prSet presAssocID="{CEF25C3F-22D1-4F44-8A32-EAABD0F8AAF2}" presName="Name0" presStyleCnt="0">
        <dgm:presLayoutVars>
          <dgm:dir/>
        </dgm:presLayoutVars>
      </dgm:prSet>
      <dgm:spPr/>
      <dgm:t>
        <a:bodyPr/>
        <a:lstStyle/>
        <a:p>
          <a:endParaRPr lang="en-US"/>
        </a:p>
      </dgm:t>
    </dgm:pt>
    <dgm:pt modelId="{49FB33B7-D1FC-4029-80A6-2D39AF898771}" type="pres">
      <dgm:prSet presAssocID="{B6B6FF6F-9E1E-466B-89B4-92F1C02F82C4}" presName="composite" presStyleCnt="0"/>
      <dgm:spPr/>
    </dgm:pt>
    <dgm:pt modelId="{C92BCB50-0ACA-47FE-9033-CBCB260986CD}" type="pres">
      <dgm:prSet presAssocID="{B6B6FF6F-9E1E-466B-89B4-92F1C02F82C4}" presName="Accent" presStyleLbl="alignAcc1" presStyleIdx="0" presStyleCnt="3"/>
      <dgm:spPr/>
    </dgm:pt>
    <dgm:pt modelId="{6FE2C277-6D3E-4F88-B554-A9BA1257C4B2}" type="pres">
      <dgm:prSet presAssocID="{B6B6FF6F-9E1E-466B-89B4-92F1C02F82C4}" presName="Image" presStyleLbl="node1" presStyleIdx="0" presStyleCnt="3" custLinFactNeighborX="0" custLinFactNeighborY="-128"/>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4106" t="1468" r="4106" b="1468"/>
          </a:stretch>
        </a:blipFill>
      </dgm:spPr>
    </dgm:pt>
    <dgm:pt modelId="{850B4E18-A2AA-47CC-B5DC-E79CD853A790}" type="pres">
      <dgm:prSet presAssocID="{B6B6FF6F-9E1E-466B-89B4-92F1C02F82C4}" presName="Child" presStyleLbl="revTx" presStyleIdx="0" presStyleCnt="3">
        <dgm:presLayoutVars>
          <dgm:bulletEnabled val="1"/>
        </dgm:presLayoutVars>
      </dgm:prSet>
      <dgm:spPr/>
      <dgm:t>
        <a:bodyPr/>
        <a:lstStyle/>
        <a:p>
          <a:endParaRPr lang="en-US"/>
        </a:p>
      </dgm:t>
    </dgm:pt>
    <dgm:pt modelId="{B361E222-1925-4F7B-8183-BAB408195628}" type="pres">
      <dgm:prSet presAssocID="{B6B6FF6F-9E1E-466B-89B4-92F1C02F82C4}" presName="Parent" presStyleLbl="alignNode1" presStyleIdx="0" presStyleCnt="3">
        <dgm:presLayoutVars>
          <dgm:bulletEnabled val="1"/>
        </dgm:presLayoutVars>
      </dgm:prSet>
      <dgm:spPr/>
      <dgm:t>
        <a:bodyPr/>
        <a:lstStyle/>
        <a:p>
          <a:endParaRPr lang="en-US"/>
        </a:p>
      </dgm:t>
    </dgm:pt>
    <dgm:pt modelId="{269A5A10-2F5A-4F96-A11B-E98DBECF0739}" type="pres">
      <dgm:prSet presAssocID="{A40A9114-58AB-48AB-92E1-422D0C5455FC}" presName="sibTrans" presStyleCnt="0"/>
      <dgm:spPr/>
    </dgm:pt>
    <dgm:pt modelId="{12DE24E4-DFB3-40E4-BFC1-93531FD547B6}" type="pres">
      <dgm:prSet presAssocID="{189D7C7C-9C88-422A-B77E-4197CD5B335B}" presName="composite" presStyleCnt="0"/>
      <dgm:spPr/>
    </dgm:pt>
    <dgm:pt modelId="{57C2DDBD-7FE2-4703-953D-E5ACEA189B46}" type="pres">
      <dgm:prSet presAssocID="{189D7C7C-9C88-422A-B77E-4197CD5B335B}" presName="Accent" presStyleLbl="alignAcc1" presStyleIdx="1" presStyleCnt="3"/>
      <dgm:spPr/>
    </dgm:pt>
    <dgm:pt modelId="{D35FAF87-E0C7-498C-905B-5B4E4C362E6B}" type="pres">
      <dgm:prSet presAssocID="{189D7C7C-9C88-422A-B77E-4197CD5B335B}" presName="Image" presStyleLbl="nod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920" t="-1086" r="1920" b="-1086"/>
          </a:stretch>
        </a:blipFill>
      </dgm:spPr>
    </dgm:pt>
    <dgm:pt modelId="{EA91FC86-1163-4DC2-A92D-C49A72D15FB7}" type="pres">
      <dgm:prSet presAssocID="{189D7C7C-9C88-422A-B77E-4197CD5B335B}" presName="Child" presStyleLbl="revTx" presStyleIdx="1" presStyleCnt="3">
        <dgm:presLayoutVars>
          <dgm:bulletEnabled val="1"/>
        </dgm:presLayoutVars>
      </dgm:prSet>
      <dgm:spPr/>
      <dgm:t>
        <a:bodyPr/>
        <a:lstStyle/>
        <a:p>
          <a:endParaRPr lang="en-US"/>
        </a:p>
      </dgm:t>
    </dgm:pt>
    <dgm:pt modelId="{7876682C-A501-4B87-BF8F-F55EF66836B3}" type="pres">
      <dgm:prSet presAssocID="{189D7C7C-9C88-422A-B77E-4197CD5B335B}" presName="Parent" presStyleLbl="alignNode1" presStyleIdx="1" presStyleCnt="3">
        <dgm:presLayoutVars>
          <dgm:bulletEnabled val="1"/>
        </dgm:presLayoutVars>
      </dgm:prSet>
      <dgm:spPr/>
      <dgm:t>
        <a:bodyPr/>
        <a:lstStyle/>
        <a:p>
          <a:endParaRPr lang="en-US"/>
        </a:p>
      </dgm:t>
    </dgm:pt>
    <dgm:pt modelId="{FB68A14C-6233-4047-B927-245D9C5055AE}" type="pres">
      <dgm:prSet presAssocID="{49AEF7FC-20C3-4535-B16A-80178D136586}" presName="sibTrans" presStyleCnt="0"/>
      <dgm:spPr/>
    </dgm:pt>
    <dgm:pt modelId="{C5CB6F62-639E-46DB-8BAE-EC5146B335BB}" type="pres">
      <dgm:prSet presAssocID="{BD631D1B-ECBA-4C70-9D5A-A00105F67D6D}" presName="composite" presStyleCnt="0"/>
      <dgm:spPr/>
    </dgm:pt>
    <dgm:pt modelId="{D01CB552-0DBF-4003-9893-220BCCBCFB21}" type="pres">
      <dgm:prSet presAssocID="{BD631D1B-ECBA-4C70-9D5A-A00105F67D6D}" presName="Accent" presStyleLbl="alignAcc1" presStyleIdx="2" presStyleCnt="3"/>
      <dgm:spPr/>
    </dgm:pt>
    <dgm:pt modelId="{98F80D2E-5DCE-4763-BA3A-BDBF82095CA2}" type="pres">
      <dgm:prSet presAssocID="{BD631D1B-ECBA-4C70-9D5A-A00105F67D6D}" presName="Image" presStyleLbl="nod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106" t="1468" r="4106" b="1468"/>
          </a:stretch>
        </a:blipFill>
      </dgm:spPr>
    </dgm:pt>
    <dgm:pt modelId="{B526C039-C72C-4FF7-8BDD-E008BA63227C}" type="pres">
      <dgm:prSet presAssocID="{BD631D1B-ECBA-4C70-9D5A-A00105F67D6D}" presName="Child" presStyleLbl="revTx" presStyleIdx="2" presStyleCnt="3">
        <dgm:presLayoutVars>
          <dgm:bulletEnabled val="1"/>
        </dgm:presLayoutVars>
      </dgm:prSet>
      <dgm:spPr/>
      <dgm:t>
        <a:bodyPr/>
        <a:lstStyle/>
        <a:p>
          <a:endParaRPr lang="en-US"/>
        </a:p>
      </dgm:t>
    </dgm:pt>
    <dgm:pt modelId="{D69A21C6-5D64-4D9B-B1D5-728E60EC89AA}" type="pres">
      <dgm:prSet presAssocID="{BD631D1B-ECBA-4C70-9D5A-A00105F67D6D}" presName="Parent" presStyleLbl="alignNode1" presStyleIdx="2" presStyleCnt="3">
        <dgm:presLayoutVars>
          <dgm:bulletEnabled val="1"/>
        </dgm:presLayoutVars>
      </dgm:prSet>
      <dgm:spPr/>
      <dgm:t>
        <a:bodyPr/>
        <a:lstStyle/>
        <a:p>
          <a:endParaRPr lang="en-US"/>
        </a:p>
      </dgm:t>
    </dgm:pt>
  </dgm:ptLst>
  <dgm:cxnLst>
    <dgm:cxn modelId="{09AE6508-1D79-4EC6-A990-51B9BB4BD11B}" srcId="{189D7C7C-9C88-422A-B77E-4197CD5B335B}" destId="{6DE74C32-2D60-4571-B15B-D2701D2D2644}" srcOrd="0" destOrd="0" parTransId="{0F770672-3316-41E6-A6CA-9EE0985C7A4E}" sibTransId="{90E163CF-F610-4213-A765-9EFC66CEB46B}"/>
    <dgm:cxn modelId="{3FE5DE4B-9ED0-46CC-864B-F4B18AEFA9C7}" type="presOf" srcId="{6DE74C32-2D60-4571-B15B-D2701D2D2644}" destId="{EA91FC86-1163-4DC2-A92D-C49A72D15FB7}" srcOrd="0" destOrd="0" presId="urn:microsoft.com/office/officeart/2008/layout/TitlePictureLineup"/>
    <dgm:cxn modelId="{0B3E25D3-0477-4163-AB27-417B923E5874}" srcId="{B6B6FF6F-9E1E-466B-89B4-92F1C02F82C4}" destId="{F3DF4D6C-1C67-42D6-BB1B-6FF98459A0C3}" srcOrd="0" destOrd="0" parTransId="{44A91D94-C099-4882-BB5E-795C2E7CA753}" sibTransId="{6CF00BDC-ABEE-4383-8500-1D23401A9D92}"/>
    <dgm:cxn modelId="{69A4551A-7646-46EA-8B17-EE0F4EB07EF0}" type="presOf" srcId="{CEF25C3F-22D1-4F44-8A32-EAABD0F8AAF2}" destId="{A0BC8AE7-84C6-4C5F-9184-AE9F69A1D9D1}" srcOrd="0" destOrd="0" presId="urn:microsoft.com/office/officeart/2008/layout/TitlePictureLineup"/>
    <dgm:cxn modelId="{F3E75CEB-DBA0-4C26-9102-28949E4C59CE}" type="presOf" srcId="{1FBAB0B6-4DA4-4E4C-B39D-985B1E9ECCF9}" destId="{B526C039-C72C-4FF7-8BDD-E008BA63227C}" srcOrd="0" destOrd="0" presId="urn:microsoft.com/office/officeart/2008/layout/TitlePictureLineup"/>
    <dgm:cxn modelId="{A8618EA6-9918-4501-970E-30C11315B54C}" type="presOf" srcId="{B6B6FF6F-9E1E-466B-89B4-92F1C02F82C4}" destId="{B361E222-1925-4F7B-8183-BAB408195628}" srcOrd="0" destOrd="0" presId="urn:microsoft.com/office/officeart/2008/layout/TitlePictureLineup"/>
    <dgm:cxn modelId="{DCECEABD-A50E-48A1-BE77-A28593A46104}" srcId="{CEF25C3F-22D1-4F44-8A32-EAABD0F8AAF2}" destId="{189D7C7C-9C88-422A-B77E-4197CD5B335B}" srcOrd="1" destOrd="0" parTransId="{BD14F3B9-CF25-4AC2-8302-C0CDC735868B}" sibTransId="{49AEF7FC-20C3-4535-B16A-80178D136586}"/>
    <dgm:cxn modelId="{AFDDD072-57EB-4142-AF17-12BE1284C150}" srcId="{BD631D1B-ECBA-4C70-9D5A-A00105F67D6D}" destId="{1FBAB0B6-4DA4-4E4C-B39D-985B1E9ECCF9}" srcOrd="0" destOrd="0" parTransId="{FE69B234-0358-47F1-824E-4001838ECAB5}" sibTransId="{E5ED0A40-5151-479D-8EFB-345E36551361}"/>
    <dgm:cxn modelId="{C969921D-0FFF-417A-B223-FBCC923E448F}" type="presOf" srcId="{F3DF4D6C-1C67-42D6-BB1B-6FF98459A0C3}" destId="{850B4E18-A2AA-47CC-B5DC-E79CD853A790}" srcOrd="0" destOrd="0" presId="urn:microsoft.com/office/officeart/2008/layout/TitlePictureLineup"/>
    <dgm:cxn modelId="{1E047FC2-FF1B-4439-A780-7994697E4B63}" srcId="{CEF25C3F-22D1-4F44-8A32-EAABD0F8AAF2}" destId="{B6B6FF6F-9E1E-466B-89B4-92F1C02F82C4}" srcOrd="0" destOrd="0" parTransId="{6F603BD5-F1F8-4790-B52E-46B28CF28C0B}" sibTransId="{A40A9114-58AB-48AB-92E1-422D0C5455FC}"/>
    <dgm:cxn modelId="{344BDCCB-4D11-4BC4-A2FB-2D6B1DCB0C67}" type="presOf" srcId="{189D7C7C-9C88-422A-B77E-4197CD5B335B}" destId="{7876682C-A501-4B87-BF8F-F55EF66836B3}" srcOrd="0" destOrd="0" presId="urn:microsoft.com/office/officeart/2008/layout/TitlePictureLineup"/>
    <dgm:cxn modelId="{E1A4E42B-222B-4208-B9F6-63314E73DBFA}" srcId="{CEF25C3F-22D1-4F44-8A32-EAABD0F8AAF2}" destId="{BD631D1B-ECBA-4C70-9D5A-A00105F67D6D}" srcOrd="2" destOrd="0" parTransId="{FCD74C9F-3A71-4AA2-BD79-077D92DDDA22}" sibTransId="{AA5B7522-CFD5-4C57-A4CF-B5A9E2F8F282}"/>
    <dgm:cxn modelId="{1148995C-BB38-4012-9046-51152A59137B}" type="presOf" srcId="{BD631D1B-ECBA-4C70-9D5A-A00105F67D6D}" destId="{D69A21C6-5D64-4D9B-B1D5-728E60EC89AA}" srcOrd="0" destOrd="0" presId="urn:microsoft.com/office/officeart/2008/layout/TitlePictureLineup"/>
    <dgm:cxn modelId="{473B0202-8C6F-4ECE-ACE6-EFE938DA97BE}" type="presParOf" srcId="{A0BC8AE7-84C6-4C5F-9184-AE9F69A1D9D1}" destId="{49FB33B7-D1FC-4029-80A6-2D39AF898771}" srcOrd="0" destOrd="0" presId="urn:microsoft.com/office/officeart/2008/layout/TitlePictureLineup"/>
    <dgm:cxn modelId="{EFFF8624-3491-4995-8910-70D371E7145B}" type="presParOf" srcId="{49FB33B7-D1FC-4029-80A6-2D39AF898771}" destId="{C92BCB50-0ACA-47FE-9033-CBCB260986CD}" srcOrd="0" destOrd="0" presId="urn:microsoft.com/office/officeart/2008/layout/TitlePictureLineup"/>
    <dgm:cxn modelId="{158EBEEF-8C7E-4F3D-B905-893D7A4095A0}" type="presParOf" srcId="{49FB33B7-D1FC-4029-80A6-2D39AF898771}" destId="{6FE2C277-6D3E-4F88-B554-A9BA1257C4B2}" srcOrd="1" destOrd="0" presId="urn:microsoft.com/office/officeart/2008/layout/TitlePictureLineup"/>
    <dgm:cxn modelId="{70160226-A97E-47B3-91A8-A103EF8FA8DA}" type="presParOf" srcId="{49FB33B7-D1FC-4029-80A6-2D39AF898771}" destId="{850B4E18-A2AA-47CC-B5DC-E79CD853A790}" srcOrd="2" destOrd="0" presId="urn:microsoft.com/office/officeart/2008/layout/TitlePictureLineup"/>
    <dgm:cxn modelId="{05977899-B3AD-493D-A657-12B87CCE08CE}" type="presParOf" srcId="{49FB33B7-D1FC-4029-80A6-2D39AF898771}" destId="{B361E222-1925-4F7B-8183-BAB408195628}" srcOrd="3" destOrd="0" presId="urn:microsoft.com/office/officeart/2008/layout/TitlePictureLineup"/>
    <dgm:cxn modelId="{DBB745A4-1504-4159-AEFC-E659013C32EE}" type="presParOf" srcId="{A0BC8AE7-84C6-4C5F-9184-AE9F69A1D9D1}" destId="{269A5A10-2F5A-4F96-A11B-E98DBECF0739}" srcOrd="1" destOrd="0" presId="urn:microsoft.com/office/officeart/2008/layout/TitlePictureLineup"/>
    <dgm:cxn modelId="{5C86D798-4690-463A-BEB4-6FC9C835572B}" type="presParOf" srcId="{A0BC8AE7-84C6-4C5F-9184-AE9F69A1D9D1}" destId="{12DE24E4-DFB3-40E4-BFC1-93531FD547B6}" srcOrd="2" destOrd="0" presId="urn:microsoft.com/office/officeart/2008/layout/TitlePictureLineup"/>
    <dgm:cxn modelId="{8E2B0607-EA26-46E5-977A-8588CBC3DD03}" type="presParOf" srcId="{12DE24E4-DFB3-40E4-BFC1-93531FD547B6}" destId="{57C2DDBD-7FE2-4703-953D-E5ACEA189B46}" srcOrd="0" destOrd="0" presId="urn:microsoft.com/office/officeart/2008/layout/TitlePictureLineup"/>
    <dgm:cxn modelId="{ECAD7CFE-86E5-405E-8822-DAD1AB1D0DB6}" type="presParOf" srcId="{12DE24E4-DFB3-40E4-BFC1-93531FD547B6}" destId="{D35FAF87-E0C7-498C-905B-5B4E4C362E6B}" srcOrd="1" destOrd="0" presId="urn:microsoft.com/office/officeart/2008/layout/TitlePictureLineup"/>
    <dgm:cxn modelId="{72A9F83F-EDA2-446B-8026-5B429F038F3A}" type="presParOf" srcId="{12DE24E4-DFB3-40E4-BFC1-93531FD547B6}" destId="{EA91FC86-1163-4DC2-A92D-C49A72D15FB7}" srcOrd="2" destOrd="0" presId="urn:microsoft.com/office/officeart/2008/layout/TitlePictureLineup"/>
    <dgm:cxn modelId="{6E8D3A9E-F2AE-41C3-8A32-EA18C47FA893}" type="presParOf" srcId="{12DE24E4-DFB3-40E4-BFC1-93531FD547B6}" destId="{7876682C-A501-4B87-BF8F-F55EF66836B3}" srcOrd="3" destOrd="0" presId="urn:microsoft.com/office/officeart/2008/layout/TitlePictureLineup"/>
    <dgm:cxn modelId="{0C895C3D-8A61-460C-9D6C-CA7FF20F7A8D}" type="presParOf" srcId="{A0BC8AE7-84C6-4C5F-9184-AE9F69A1D9D1}" destId="{FB68A14C-6233-4047-B927-245D9C5055AE}" srcOrd="3" destOrd="0" presId="urn:microsoft.com/office/officeart/2008/layout/TitlePictureLineup"/>
    <dgm:cxn modelId="{B27C5F5C-3787-4157-B2D2-3F31E8591934}" type="presParOf" srcId="{A0BC8AE7-84C6-4C5F-9184-AE9F69A1D9D1}" destId="{C5CB6F62-639E-46DB-8BAE-EC5146B335BB}" srcOrd="4" destOrd="0" presId="urn:microsoft.com/office/officeart/2008/layout/TitlePictureLineup"/>
    <dgm:cxn modelId="{EBA5BF1D-A064-4287-B5F3-43DD6E75CB43}" type="presParOf" srcId="{C5CB6F62-639E-46DB-8BAE-EC5146B335BB}" destId="{D01CB552-0DBF-4003-9893-220BCCBCFB21}" srcOrd="0" destOrd="0" presId="urn:microsoft.com/office/officeart/2008/layout/TitlePictureLineup"/>
    <dgm:cxn modelId="{CDB6404A-6561-4D6B-BF7F-9D695F95ED5B}" type="presParOf" srcId="{C5CB6F62-639E-46DB-8BAE-EC5146B335BB}" destId="{98F80D2E-5DCE-4763-BA3A-BDBF82095CA2}" srcOrd="1" destOrd="0" presId="urn:microsoft.com/office/officeart/2008/layout/TitlePictureLineup"/>
    <dgm:cxn modelId="{881BECEE-FB8F-4908-BA46-9E54702A642D}" type="presParOf" srcId="{C5CB6F62-639E-46DB-8BAE-EC5146B335BB}" destId="{B526C039-C72C-4FF7-8BDD-E008BA63227C}" srcOrd="2" destOrd="0" presId="urn:microsoft.com/office/officeart/2008/layout/TitlePictureLineup"/>
    <dgm:cxn modelId="{156FCADE-53A8-4B04-B479-441858037C2B}" type="presParOf" srcId="{C5CB6F62-639E-46DB-8BAE-EC5146B335BB}" destId="{D69A21C6-5D64-4D9B-B1D5-728E60EC89AA}"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3F352C-E7C1-47C7-8718-DB413929E8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5E907AB-1B77-4A10-8546-DC61F18A73C3}">
      <dgm:prSet phldrT="[Text]" custT="1"/>
      <dgm:spPr>
        <a:blipFill rotWithShape="0">
          <a:blip xmlns:r="http://schemas.openxmlformats.org/officeDocument/2006/relationships" r:embed="rId1"/>
          <a:stretch>
            <a:fillRect l="4106" t="1468" r="4106" b="1468"/>
          </a:stretch>
        </a:blipFill>
      </dgm:spPr>
      <dgm:t>
        <a:bodyPr anchor="t"/>
        <a:lstStyle/>
        <a:p>
          <a:endParaRPr lang="en-US" sz="2400" b="1" dirty="0">
            <a:solidFill>
              <a:srgbClr val="7030A0"/>
            </a:solidFill>
          </a:endParaRPr>
        </a:p>
      </dgm:t>
    </dgm:pt>
    <dgm:pt modelId="{7CF06EB9-C31D-4CC6-BCC5-85F9EDA5A6E6}" type="parTrans" cxnId="{9A239B10-5837-4E8E-A9FE-D1292B358A6A}">
      <dgm:prSet/>
      <dgm:spPr/>
      <dgm:t>
        <a:bodyPr/>
        <a:lstStyle/>
        <a:p>
          <a:endParaRPr lang="en-US"/>
        </a:p>
      </dgm:t>
    </dgm:pt>
    <dgm:pt modelId="{AAD6A56B-C771-4C85-BEE2-6E92BF421A6B}" type="sibTrans" cxnId="{9A239B10-5837-4E8E-A9FE-D1292B358A6A}">
      <dgm:prSet/>
      <dgm:spPr/>
      <dgm:t>
        <a:bodyPr/>
        <a:lstStyle/>
        <a:p>
          <a:endParaRPr lang="en-US"/>
        </a:p>
      </dgm:t>
    </dgm:pt>
    <dgm:pt modelId="{4E02CCE5-9582-44FB-BDC0-73B8EFB1D348}">
      <dgm:prSet phldrT="[Text]" phldr="1"/>
      <dgm:spPr>
        <a:blipFill rotWithShape="0">
          <a:blip xmlns:r="http://schemas.openxmlformats.org/officeDocument/2006/relationships" r:embed="rId2"/>
          <a:stretch>
            <a:fillRect l="4106" t="1468" r="4106" b="1468"/>
          </a:stretch>
        </a:blipFill>
      </dgm:spPr>
      <dgm:t>
        <a:bodyPr/>
        <a:lstStyle/>
        <a:p>
          <a:endParaRPr lang="en-US" dirty="0"/>
        </a:p>
      </dgm:t>
    </dgm:pt>
    <dgm:pt modelId="{6D5B43CA-E919-4079-B022-A4A098942C9A}" type="parTrans" cxnId="{F9A2D5DF-71AA-4982-A758-00D5654F5B9C}">
      <dgm:prSet/>
      <dgm:spPr/>
      <dgm:t>
        <a:bodyPr/>
        <a:lstStyle/>
        <a:p>
          <a:endParaRPr lang="en-US"/>
        </a:p>
      </dgm:t>
    </dgm:pt>
    <dgm:pt modelId="{11BFF111-A08D-4D64-8956-D3699D4C22C6}" type="sibTrans" cxnId="{F9A2D5DF-71AA-4982-A758-00D5654F5B9C}">
      <dgm:prSet/>
      <dgm:spPr/>
      <dgm:t>
        <a:bodyPr/>
        <a:lstStyle/>
        <a:p>
          <a:endParaRPr lang="en-US"/>
        </a:p>
      </dgm:t>
    </dgm:pt>
    <dgm:pt modelId="{B1169099-801A-410C-97A2-6AAAAAC5988F}">
      <dgm:prSet phldrT="[Text]"/>
      <dgm:spPr>
        <a:noFill/>
        <a:ln>
          <a:solidFill>
            <a:schemeClr val="accent5">
              <a:lumMod val="75000"/>
            </a:schemeClr>
          </a:solidFill>
        </a:ln>
      </dgm:spPr>
      <dgm:t>
        <a:bodyPr/>
        <a:lstStyle/>
        <a:p>
          <a:r>
            <a:rPr lang="en-US" b="0" dirty="0" smtClean="0">
              <a:solidFill>
                <a:schemeClr val="tx1"/>
              </a:solidFill>
            </a:rPr>
            <a:t>Fatty acid compositions were determined by GC on a HP 6890 Series GC System fitted with a HP 7683 Series injector and flame </a:t>
          </a:r>
          <a:r>
            <a:rPr lang="en-US" b="0" smtClean="0">
              <a:solidFill>
                <a:schemeClr val="tx1"/>
              </a:solidFill>
            </a:rPr>
            <a:t>ionization detector</a:t>
          </a:r>
          <a:endParaRPr lang="en-US" b="0" dirty="0">
            <a:solidFill>
              <a:schemeClr val="tx1"/>
            </a:solidFill>
          </a:endParaRPr>
        </a:p>
      </dgm:t>
    </dgm:pt>
    <dgm:pt modelId="{84DE2AC7-5470-48C0-AFD8-B3B97F0B7299}" type="parTrans" cxnId="{1867CB18-6954-4AE7-9E70-D195275A7499}">
      <dgm:prSet/>
      <dgm:spPr/>
      <dgm:t>
        <a:bodyPr/>
        <a:lstStyle/>
        <a:p>
          <a:endParaRPr lang="en-US"/>
        </a:p>
      </dgm:t>
    </dgm:pt>
    <dgm:pt modelId="{D7C1DF1D-B354-43D8-98BE-9984D4589CB4}" type="sibTrans" cxnId="{1867CB18-6954-4AE7-9E70-D195275A7499}">
      <dgm:prSet/>
      <dgm:spPr/>
      <dgm:t>
        <a:bodyPr/>
        <a:lstStyle/>
        <a:p>
          <a:endParaRPr lang="en-US"/>
        </a:p>
      </dgm:t>
    </dgm:pt>
    <dgm:pt modelId="{8D4F9D59-97AE-430E-9674-2BE691E5B5F5}">
      <dgm:prSet phldrT="[Text]"/>
      <dgm:spPr>
        <a:noFill/>
        <a:ln>
          <a:solidFill>
            <a:schemeClr val="accent5">
              <a:lumMod val="75000"/>
            </a:schemeClr>
          </a:solidFill>
        </a:ln>
      </dgm:spPr>
      <dgm:t>
        <a:bodyPr/>
        <a:lstStyle/>
        <a:p>
          <a:r>
            <a:rPr lang="fr-FR" b="0" dirty="0" smtClean="0">
              <a:solidFill>
                <a:schemeClr val="tx1"/>
              </a:solidFill>
            </a:rPr>
            <a:t>TAG compositions </a:t>
          </a:r>
          <a:r>
            <a:rPr lang="fr-FR" b="0" dirty="0" err="1" smtClean="0">
              <a:solidFill>
                <a:schemeClr val="tx1"/>
              </a:solidFill>
            </a:rPr>
            <a:t>were</a:t>
          </a:r>
          <a:r>
            <a:rPr lang="fr-FR" b="0" dirty="0" smtClean="0">
              <a:solidFill>
                <a:schemeClr val="tx1"/>
              </a:solidFill>
            </a:rPr>
            <a:t> </a:t>
          </a:r>
          <a:r>
            <a:rPr lang="fr-FR" b="0" dirty="0" err="1" smtClean="0">
              <a:solidFill>
                <a:schemeClr val="tx1"/>
              </a:solidFill>
            </a:rPr>
            <a:t>analyzed</a:t>
          </a:r>
          <a:r>
            <a:rPr lang="fr-FR" b="0" dirty="0" smtClean="0">
              <a:solidFill>
                <a:schemeClr val="tx1"/>
              </a:solidFill>
            </a:rPr>
            <a:t> by </a:t>
          </a:r>
          <a:r>
            <a:rPr lang="fr-FR" b="0" dirty="0" err="1" smtClean="0">
              <a:solidFill>
                <a:schemeClr val="tx1"/>
              </a:solidFill>
            </a:rPr>
            <a:t>reversed</a:t>
          </a:r>
          <a:r>
            <a:rPr lang="fr-FR" b="0" dirty="0" smtClean="0">
              <a:solidFill>
                <a:schemeClr val="tx1"/>
              </a:solidFill>
            </a:rPr>
            <a:t> phase HPLC (</a:t>
          </a:r>
          <a:r>
            <a:rPr lang="fr-FR" b="0" dirty="0" err="1" smtClean="0">
              <a:solidFill>
                <a:schemeClr val="tx1"/>
              </a:solidFill>
            </a:rPr>
            <a:t>Agilent</a:t>
          </a:r>
          <a:r>
            <a:rPr lang="fr-FR" b="0" dirty="0" smtClean="0">
              <a:solidFill>
                <a:schemeClr val="tx1"/>
              </a:solidFill>
            </a:rPr>
            <a:t> technologies 1200 </a:t>
          </a:r>
          <a:r>
            <a:rPr lang="fr-FR" b="0" dirty="0" err="1" smtClean="0">
              <a:solidFill>
                <a:schemeClr val="tx1"/>
              </a:solidFill>
            </a:rPr>
            <a:t>series</a:t>
          </a:r>
          <a:r>
            <a:rPr lang="fr-FR" b="0" dirty="0" smtClean="0">
              <a:solidFill>
                <a:schemeClr val="tx1"/>
              </a:solidFill>
            </a:rPr>
            <a:t> </a:t>
          </a:r>
          <a:r>
            <a:rPr lang="fr-FR" b="0" dirty="0" err="1" smtClean="0">
              <a:solidFill>
                <a:schemeClr val="tx1"/>
              </a:solidFill>
            </a:rPr>
            <a:t>with</a:t>
          </a:r>
          <a:r>
            <a:rPr lang="fr-FR" b="0" dirty="0" smtClean="0">
              <a:solidFill>
                <a:schemeClr val="tx1"/>
              </a:solidFill>
            </a:rPr>
            <a:t> a </a:t>
          </a:r>
          <a:r>
            <a:rPr lang="fr-FR" b="0" dirty="0" err="1" smtClean="0">
              <a:solidFill>
                <a:schemeClr val="tx1"/>
              </a:solidFill>
            </a:rPr>
            <a:t>Evaporative</a:t>
          </a:r>
          <a:r>
            <a:rPr lang="fr-FR" b="0" dirty="0" smtClean="0">
              <a:solidFill>
                <a:schemeClr val="tx1"/>
              </a:solidFill>
            </a:rPr>
            <a:t> Light </a:t>
          </a:r>
          <a:r>
            <a:rPr lang="fr-FR" b="0" dirty="0" err="1" smtClean="0">
              <a:solidFill>
                <a:schemeClr val="tx1"/>
              </a:solidFill>
            </a:rPr>
            <a:t>Scattering</a:t>
          </a:r>
          <a:r>
            <a:rPr lang="fr-FR" b="0" dirty="0" smtClean="0">
              <a:solidFill>
                <a:schemeClr val="tx1"/>
              </a:solidFill>
            </a:rPr>
            <a:t> Detector (</a:t>
          </a:r>
          <a:r>
            <a:rPr lang="fr-FR" b="0" dirty="0" err="1" smtClean="0">
              <a:solidFill>
                <a:schemeClr val="tx1"/>
              </a:solidFill>
            </a:rPr>
            <a:t>Agilent</a:t>
          </a:r>
          <a:r>
            <a:rPr lang="fr-FR" b="0" dirty="0" smtClean="0">
              <a:solidFill>
                <a:schemeClr val="tx1"/>
              </a:solidFill>
            </a:rPr>
            <a:t> Technologies 1200 </a:t>
          </a:r>
          <a:r>
            <a:rPr lang="fr-FR" b="0" dirty="0" err="1" smtClean="0">
              <a:solidFill>
                <a:schemeClr val="tx1"/>
              </a:solidFill>
            </a:rPr>
            <a:t>Series</a:t>
          </a:r>
          <a:r>
            <a:rPr lang="fr-FR" b="0" dirty="0" smtClean="0">
              <a:solidFill>
                <a:schemeClr val="tx1"/>
              </a:solidFill>
            </a:rPr>
            <a:t> ELSD)</a:t>
          </a:r>
          <a:endParaRPr lang="en-US" b="0" dirty="0">
            <a:solidFill>
              <a:schemeClr val="tx1"/>
            </a:solidFill>
          </a:endParaRPr>
        </a:p>
      </dgm:t>
    </dgm:pt>
    <dgm:pt modelId="{5F9F5C20-4A2C-4A06-AC26-3C0374417703}" type="parTrans" cxnId="{045FBBBA-5861-448C-B671-8B28392B34BA}">
      <dgm:prSet/>
      <dgm:spPr/>
      <dgm:t>
        <a:bodyPr/>
        <a:lstStyle/>
        <a:p>
          <a:endParaRPr lang="en-US"/>
        </a:p>
      </dgm:t>
    </dgm:pt>
    <dgm:pt modelId="{3ED08D16-563B-4BFD-BCC5-7122C488AEDB}" type="sibTrans" cxnId="{045FBBBA-5861-448C-B671-8B28392B34BA}">
      <dgm:prSet/>
      <dgm:spPr/>
      <dgm:t>
        <a:bodyPr/>
        <a:lstStyle/>
        <a:p>
          <a:endParaRPr lang="en-US"/>
        </a:p>
      </dgm:t>
    </dgm:pt>
    <dgm:pt modelId="{B58DAEFC-85F5-4E18-ACD7-3D4F87C46ADD}" type="pres">
      <dgm:prSet presAssocID="{993F352C-E7C1-47C7-8718-DB413929E833}" presName="diagram" presStyleCnt="0">
        <dgm:presLayoutVars>
          <dgm:dir/>
          <dgm:resizeHandles val="exact"/>
        </dgm:presLayoutVars>
      </dgm:prSet>
      <dgm:spPr/>
      <dgm:t>
        <a:bodyPr/>
        <a:lstStyle/>
        <a:p>
          <a:endParaRPr lang="en-US"/>
        </a:p>
      </dgm:t>
    </dgm:pt>
    <dgm:pt modelId="{69FB4545-9FF0-43A8-A32E-5C77B93EE3D0}" type="pres">
      <dgm:prSet presAssocID="{B5E907AB-1B77-4A10-8546-DC61F18A73C3}" presName="node" presStyleLbl="node1" presStyleIdx="0" presStyleCnt="4" custScaleX="96872" custScaleY="114182" custLinFactNeighborX="-24448" custLinFactNeighborY="13386">
        <dgm:presLayoutVars>
          <dgm:bulletEnabled val="1"/>
        </dgm:presLayoutVars>
      </dgm:prSet>
      <dgm:spPr/>
      <dgm:t>
        <a:bodyPr/>
        <a:lstStyle/>
        <a:p>
          <a:endParaRPr lang="en-US"/>
        </a:p>
      </dgm:t>
    </dgm:pt>
    <dgm:pt modelId="{20D3636E-CFF4-4739-8680-779A674B7955}" type="pres">
      <dgm:prSet presAssocID="{AAD6A56B-C771-4C85-BEE2-6E92BF421A6B}" presName="sibTrans" presStyleCnt="0"/>
      <dgm:spPr/>
    </dgm:pt>
    <dgm:pt modelId="{154D4B1F-C66F-444F-B889-F8C4A39ADA2F}" type="pres">
      <dgm:prSet presAssocID="{4E02CCE5-9582-44FB-BDC0-73B8EFB1D348}" presName="node" presStyleLbl="node1" presStyleIdx="1" presStyleCnt="4" custScaleX="96872" custScaleY="114182" custLinFactNeighborX="21773" custLinFactNeighborY="16015">
        <dgm:presLayoutVars>
          <dgm:bulletEnabled val="1"/>
        </dgm:presLayoutVars>
      </dgm:prSet>
      <dgm:spPr/>
      <dgm:t>
        <a:bodyPr/>
        <a:lstStyle/>
        <a:p>
          <a:endParaRPr lang="en-US"/>
        </a:p>
      </dgm:t>
    </dgm:pt>
    <dgm:pt modelId="{D82F5E11-D5AE-46E5-BB37-B5DD35B53692}" type="pres">
      <dgm:prSet presAssocID="{11BFF111-A08D-4D64-8956-D3699D4C22C6}" presName="sibTrans" presStyleCnt="0"/>
      <dgm:spPr/>
    </dgm:pt>
    <dgm:pt modelId="{8307E910-9FC2-493B-9724-17471080235D}" type="pres">
      <dgm:prSet presAssocID="{B1169099-801A-410C-97A2-6AAAAAC5988F}" presName="node" presStyleLbl="node1" presStyleIdx="2" presStyleCnt="4" custScaleX="144921" custScaleY="119825">
        <dgm:presLayoutVars>
          <dgm:bulletEnabled val="1"/>
        </dgm:presLayoutVars>
      </dgm:prSet>
      <dgm:spPr/>
      <dgm:t>
        <a:bodyPr/>
        <a:lstStyle/>
        <a:p>
          <a:endParaRPr lang="en-US"/>
        </a:p>
      </dgm:t>
    </dgm:pt>
    <dgm:pt modelId="{9AB0BDE9-E938-4448-97C1-4C62BDC4AB25}" type="pres">
      <dgm:prSet presAssocID="{D7C1DF1D-B354-43D8-98BE-9984D4589CB4}" presName="sibTrans" presStyleCnt="0"/>
      <dgm:spPr/>
    </dgm:pt>
    <dgm:pt modelId="{94349809-C7BB-4510-95F4-3E56392B69D6}" type="pres">
      <dgm:prSet presAssocID="{8D4F9D59-97AE-430E-9674-2BE691E5B5F5}" presName="node" presStyleLbl="node1" presStyleIdx="3" presStyleCnt="4" custScaleX="144921" custScaleY="119825">
        <dgm:presLayoutVars>
          <dgm:bulletEnabled val="1"/>
        </dgm:presLayoutVars>
      </dgm:prSet>
      <dgm:spPr/>
      <dgm:t>
        <a:bodyPr/>
        <a:lstStyle/>
        <a:p>
          <a:endParaRPr lang="en-US"/>
        </a:p>
      </dgm:t>
    </dgm:pt>
  </dgm:ptLst>
  <dgm:cxnLst>
    <dgm:cxn modelId="{38909E68-7609-46B1-90B5-19051844ABB6}" type="presOf" srcId="{B1169099-801A-410C-97A2-6AAAAAC5988F}" destId="{8307E910-9FC2-493B-9724-17471080235D}" srcOrd="0" destOrd="0" presId="urn:microsoft.com/office/officeart/2005/8/layout/default"/>
    <dgm:cxn modelId="{1867CB18-6954-4AE7-9E70-D195275A7499}" srcId="{993F352C-E7C1-47C7-8718-DB413929E833}" destId="{B1169099-801A-410C-97A2-6AAAAAC5988F}" srcOrd="2" destOrd="0" parTransId="{84DE2AC7-5470-48C0-AFD8-B3B97F0B7299}" sibTransId="{D7C1DF1D-B354-43D8-98BE-9984D4589CB4}"/>
    <dgm:cxn modelId="{9A239B10-5837-4E8E-A9FE-D1292B358A6A}" srcId="{993F352C-E7C1-47C7-8718-DB413929E833}" destId="{B5E907AB-1B77-4A10-8546-DC61F18A73C3}" srcOrd="0" destOrd="0" parTransId="{7CF06EB9-C31D-4CC6-BCC5-85F9EDA5A6E6}" sibTransId="{AAD6A56B-C771-4C85-BEE2-6E92BF421A6B}"/>
    <dgm:cxn modelId="{2049D48D-273A-44AB-933E-1430603E96CA}" type="presOf" srcId="{8D4F9D59-97AE-430E-9674-2BE691E5B5F5}" destId="{94349809-C7BB-4510-95F4-3E56392B69D6}" srcOrd="0" destOrd="0" presId="urn:microsoft.com/office/officeart/2005/8/layout/default"/>
    <dgm:cxn modelId="{F9A2D5DF-71AA-4982-A758-00D5654F5B9C}" srcId="{993F352C-E7C1-47C7-8718-DB413929E833}" destId="{4E02CCE5-9582-44FB-BDC0-73B8EFB1D348}" srcOrd="1" destOrd="0" parTransId="{6D5B43CA-E919-4079-B022-A4A098942C9A}" sibTransId="{11BFF111-A08D-4D64-8956-D3699D4C22C6}"/>
    <dgm:cxn modelId="{7790CFB5-FB54-409F-AC4A-7624EFD92C2A}" type="presOf" srcId="{4E02CCE5-9582-44FB-BDC0-73B8EFB1D348}" destId="{154D4B1F-C66F-444F-B889-F8C4A39ADA2F}" srcOrd="0" destOrd="0" presId="urn:microsoft.com/office/officeart/2005/8/layout/default"/>
    <dgm:cxn modelId="{045FBBBA-5861-448C-B671-8B28392B34BA}" srcId="{993F352C-E7C1-47C7-8718-DB413929E833}" destId="{8D4F9D59-97AE-430E-9674-2BE691E5B5F5}" srcOrd="3" destOrd="0" parTransId="{5F9F5C20-4A2C-4A06-AC26-3C0374417703}" sibTransId="{3ED08D16-563B-4BFD-BCC5-7122C488AEDB}"/>
    <dgm:cxn modelId="{CC2400CE-3E6A-432C-88CA-4948265A053D}" type="presOf" srcId="{B5E907AB-1B77-4A10-8546-DC61F18A73C3}" destId="{69FB4545-9FF0-43A8-A32E-5C77B93EE3D0}" srcOrd="0" destOrd="0" presId="urn:microsoft.com/office/officeart/2005/8/layout/default"/>
    <dgm:cxn modelId="{FA088D72-537A-400B-8DED-48AA09995A80}" type="presOf" srcId="{993F352C-E7C1-47C7-8718-DB413929E833}" destId="{B58DAEFC-85F5-4E18-ACD7-3D4F87C46ADD}" srcOrd="0" destOrd="0" presId="urn:microsoft.com/office/officeart/2005/8/layout/default"/>
    <dgm:cxn modelId="{D7822205-2E14-46AF-9368-3BA68295B36C}" type="presParOf" srcId="{B58DAEFC-85F5-4E18-ACD7-3D4F87C46ADD}" destId="{69FB4545-9FF0-43A8-A32E-5C77B93EE3D0}" srcOrd="0" destOrd="0" presId="urn:microsoft.com/office/officeart/2005/8/layout/default"/>
    <dgm:cxn modelId="{02F07B60-47BF-4CA1-AC31-88A2687EE2BA}" type="presParOf" srcId="{B58DAEFC-85F5-4E18-ACD7-3D4F87C46ADD}" destId="{20D3636E-CFF4-4739-8680-779A674B7955}" srcOrd="1" destOrd="0" presId="urn:microsoft.com/office/officeart/2005/8/layout/default"/>
    <dgm:cxn modelId="{7D5DF22F-CCD2-478D-831A-792A01983A9B}" type="presParOf" srcId="{B58DAEFC-85F5-4E18-ACD7-3D4F87C46ADD}" destId="{154D4B1F-C66F-444F-B889-F8C4A39ADA2F}" srcOrd="2" destOrd="0" presId="urn:microsoft.com/office/officeart/2005/8/layout/default"/>
    <dgm:cxn modelId="{B67BEC3C-B7D0-40BE-B946-0A275B4FC51C}" type="presParOf" srcId="{B58DAEFC-85F5-4E18-ACD7-3D4F87C46ADD}" destId="{D82F5E11-D5AE-46E5-BB37-B5DD35B53692}" srcOrd="3" destOrd="0" presId="urn:microsoft.com/office/officeart/2005/8/layout/default"/>
    <dgm:cxn modelId="{F788756A-4A46-48FB-A55F-96192A8C6D43}" type="presParOf" srcId="{B58DAEFC-85F5-4E18-ACD7-3D4F87C46ADD}" destId="{8307E910-9FC2-493B-9724-17471080235D}" srcOrd="4" destOrd="0" presId="urn:microsoft.com/office/officeart/2005/8/layout/default"/>
    <dgm:cxn modelId="{60AC14CA-AEEB-4C25-A9D4-87CDC04EC4FE}" type="presParOf" srcId="{B58DAEFC-85F5-4E18-ACD7-3D4F87C46ADD}" destId="{9AB0BDE9-E938-4448-97C1-4C62BDC4AB25}" srcOrd="5" destOrd="0" presId="urn:microsoft.com/office/officeart/2005/8/layout/default"/>
    <dgm:cxn modelId="{1F0A920E-94E6-4BFA-8DB3-C7A0DE86E3D1}" type="presParOf" srcId="{B58DAEFC-85F5-4E18-ACD7-3D4F87C46ADD}" destId="{94349809-C7BB-4510-95F4-3E56392B69D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DB3BB9-6C72-44F1-B7F3-A9C57944091B}" type="doc">
      <dgm:prSet loTypeId="urn:microsoft.com/office/officeart/2008/layout/VerticalCurvedList" loCatId="list" qsTypeId="urn:microsoft.com/office/officeart/2005/8/quickstyle/simple2" qsCatId="simple" csTypeId="urn:microsoft.com/office/officeart/2005/8/colors/colorful1" csCatId="colorful" phldr="1"/>
      <dgm:spPr/>
      <dgm:t>
        <a:bodyPr/>
        <a:lstStyle/>
        <a:p>
          <a:endParaRPr lang="en-US"/>
        </a:p>
      </dgm:t>
    </dgm:pt>
    <dgm:pt modelId="{62BFB7EA-9DB9-4F45-8761-AC6612787CCB}">
      <dgm:prSet phldrT="[Text]"/>
      <dgm:spPr/>
      <dgm:t>
        <a:bodyPr/>
        <a:lstStyle/>
        <a:p>
          <a:pPr algn="just"/>
          <a:r>
            <a:rPr lang="en-US" b="1" dirty="0" smtClean="0">
              <a:solidFill>
                <a:schemeClr val="bg1"/>
              </a:solidFill>
            </a:rPr>
            <a:t>Mealworms are important source of </a:t>
          </a:r>
          <a:r>
            <a:rPr lang="en-US" b="1" dirty="0" smtClean="0">
              <a:solidFill>
                <a:schemeClr val="bg1"/>
              </a:solidFill>
            </a:rPr>
            <a:t>lipids especially the unsaturated lipids</a:t>
          </a:r>
          <a:endParaRPr lang="en-US" dirty="0">
            <a:solidFill>
              <a:schemeClr val="bg1"/>
            </a:solidFill>
          </a:endParaRPr>
        </a:p>
      </dgm:t>
    </dgm:pt>
    <dgm:pt modelId="{F7695A13-F907-4925-A405-71A8FB4D4048}" type="parTrans" cxnId="{F1A8349A-B5CE-4366-B02F-147738BCECA5}">
      <dgm:prSet/>
      <dgm:spPr/>
      <dgm:t>
        <a:bodyPr/>
        <a:lstStyle/>
        <a:p>
          <a:endParaRPr lang="en-US">
            <a:solidFill>
              <a:schemeClr val="bg1"/>
            </a:solidFill>
          </a:endParaRPr>
        </a:p>
      </dgm:t>
    </dgm:pt>
    <dgm:pt modelId="{F6279240-243C-415A-B637-BB849A095428}" type="sibTrans" cxnId="{F1A8349A-B5CE-4366-B02F-147738BCECA5}">
      <dgm:prSet/>
      <dgm:spPr/>
      <dgm:t>
        <a:bodyPr/>
        <a:lstStyle/>
        <a:p>
          <a:endParaRPr lang="en-US">
            <a:solidFill>
              <a:schemeClr val="bg1"/>
            </a:solidFill>
          </a:endParaRPr>
        </a:p>
      </dgm:t>
    </dgm:pt>
    <dgm:pt modelId="{5F8272FC-12F6-4A95-BA5A-E5BB6FFA96F6}">
      <dgm:prSet phldrT="[Text]"/>
      <dgm:spPr/>
      <dgm:t>
        <a:bodyPr/>
        <a:lstStyle/>
        <a:p>
          <a:pPr algn="just"/>
          <a:r>
            <a:rPr lang="en-US" b="1" dirty="0" smtClean="0">
              <a:solidFill>
                <a:schemeClr val="bg1"/>
              </a:solidFill>
            </a:rPr>
            <a:t>With this fatty acid, TAG and thermal profiles mealworms can be really a potential oilseed substitute</a:t>
          </a:r>
          <a:endParaRPr lang="en-US" dirty="0">
            <a:solidFill>
              <a:schemeClr val="bg1"/>
            </a:solidFill>
          </a:endParaRPr>
        </a:p>
      </dgm:t>
    </dgm:pt>
    <dgm:pt modelId="{89FF192B-2AFD-4B73-A0BF-521C1100B6AB}" type="parTrans" cxnId="{66E281F6-BAFB-4A7E-A2BB-FB9A1438A2E1}">
      <dgm:prSet/>
      <dgm:spPr/>
      <dgm:t>
        <a:bodyPr/>
        <a:lstStyle/>
        <a:p>
          <a:endParaRPr lang="en-US">
            <a:solidFill>
              <a:schemeClr val="bg1"/>
            </a:solidFill>
          </a:endParaRPr>
        </a:p>
      </dgm:t>
    </dgm:pt>
    <dgm:pt modelId="{E7FAE3F3-F48B-4F28-8EF8-4F200FF31F8C}" type="sibTrans" cxnId="{66E281F6-BAFB-4A7E-A2BB-FB9A1438A2E1}">
      <dgm:prSet/>
      <dgm:spPr/>
      <dgm:t>
        <a:bodyPr/>
        <a:lstStyle/>
        <a:p>
          <a:endParaRPr lang="en-US">
            <a:solidFill>
              <a:schemeClr val="bg1"/>
            </a:solidFill>
          </a:endParaRPr>
        </a:p>
      </dgm:t>
    </dgm:pt>
    <dgm:pt modelId="{C5EDE442-F683-4A9B-91E1-9BF7376470D0}">
      <dgm:prSet phldrT="[Text]"/>
      <dgm:spPr/>
      <dgm:t>
        <a:bodyPr/>
        <a:lstStyle/>
        <a:p>
          <a:pPr algn="just"/>
          <a:r>
            <a:rPr lang="en-US" b="1" smtClean="0">
              <a:solidFill>
                <a:schemeClr val="bg1"/>
              </a:solidFill>
            </a:rPr>
            <a:t>The chemical composition and thermal properties varied with source, further it could be interesting to study effect of diet on the lipid composition</a:t>
          </a:r>
          <a:endParaRPr lang="en-US" dirty="0">
            <a:solidFill>
              <a:schemeClr val="bg1"/>
            </a:solidFill>
          </a:endParaRPr>
        </a:p>
      </dgm:t>
    </dgm:pt>
    <dgm:pt modelId="{5BA073AF-8F6A-4529-8B0B-40A53DB49121}" type="parTrans" cxnId="{3CD60991-751D-46C7-88EF-2C270B5DD2A8}">
      <dgm:prSet/>
      <dgm:spPr/>
      <dgm:t>
        <a:bodyPr/>
        <a:lstStyle/>
        <a:p>
          <a:endParaRPr lang="en-US">
            <a:solidFill>
              <a:schemeClr val="bg1"/>
            </a:solidFill>
          </a:endParaRPr>
        </a:p>
      </dgm:t>
    </dgm:pt>
    <dgm:pt modelId="{CBEC6CE4-7D4D-4D05-AEAF-149DC865B60C}" type="sibTrans" cxnId="{3CD60991-751D-46C7-88EF-2C270B5DD2A8}">
      <dgm:prSet/>
      <dgm:spPr/>
      <dgm:t>
        <a:bodyPr/>
        <a:lstStyle/>
        <a:p>
          <a:endParaRPr lang="en-US">
            <a:solidFill>
              <a:schemeClr val="bg1"/>
            </a:solidFill>
          </a:endParaRPr>
        </a:p>
      </dgm:t>
    </dgm:pt>
    <dgm:pt modelId="{569C172F-AD73-4344-88BC-4AE475C9AC48}" type="pres">
      <dgm:prSet presAssocID="{D2DB3BB9-6C72-44F1-B7F3-A9C57944091B}" presName="Name0" presStyleCnt="0">
        <dgm:presLayoutVars>
          <dgm:chMax val="7"/>
          <dgm:chPref val="7"/>
          <dgm:dir/>
        </dgm:presLayoutVars>
      </dgm:prSet>
      <dgm:spPr/>
      <dgm:t>
        <a:bodyPr/>
        <a:lstStyle/>
        <a:p>
          <a:endParaRPr lang="en-US"/>
        </a:p>
      </dgm:t>
    </dgm:pt>
    <dgm:pt modelId="{CDCBF24C-1F13-4401-AAF2-A7E6E4F5E478}" type="pres">
      <dgm:prSet presAssocID="{D2DB3BB9-6C72-44F1-B7F3-A9C57944091B}" presName="Name1" presStyleCnt="0"/>
      <dgm:spPr/>
    </dgm:pt>
    <dgm:pt modelId="{7F8D5172-3B6F-410D-BDCF-426FDA816F65}" type="pres">
      <dgm:prSet presAssocID="{D2DB3BB9-6C72-44F1-B7F3-A9C57944091B}" presName="cycle" presStyleCnt="0"/>
      <dgm:spPr/>
    </dgm:pt>
    <dgm:pt modelId="{554C063D-B5CD-4D49-BC9B-8F4D98EDE40F}" type="pres">
      <dgm:prSet presAssocID="{D2DB3BB9-6C72-44F1-B7F3-A9C57944091B}" presName="srcNode" presStyleLbl="node1" presStyleIdx="0" presStyleCnt="3"/>
      <dgm:spPr/>
    </dgm:pt>
    <dgm:pt modelId="{021DEC0B-6657-4B82-9FBB-1E88E8436747}" type="pres">
      <dgm:prSet presAssocID="{D2DB3BB9-6C72-44F1-B7F3-A9C57944091B}" presName="conn" presStyleLbl="parChTrans1D2" presStyleIdx="0" presStyleCnt="1"/>
      <dgm:spPr/>
      <dgm:t>
        <a:bodyPr/>
        <a:lstStyle/>
        <a:p>
          <a:endParaRPr lang="en-US"/>
        </a:p>
      </dgm:t>
    </dgm:pt>
    <dgm:pt modelId="{2E18F237-A421-42CD-BA25-0BF2D8384A21}" type="pres">
      <dgm:prSet presAssocID="{D2DB3BB9-6C72-44F1-B7F3-A9C57944091B}" presName="extraNode" presStyleLbl="node1" presStyleIdx="0" presStyleCnt="3"/>
      <dgm:spPr/>
    </dgm:pt>
    <dgm:pt modelId="{64F82F6F-9A3F-4400-9820-F3931D68F7D4}" type="pres">
      <dgm:prSet presAssocID="{D2DB3BB9-6C72-44F1-B7F3-A9C57944091B}" presName="dstNode" presStyleLbl="node1" presStyleIdx="0" presStyleCnt="3"/>
      <dgm:spPr/>
    </dgm:pt>
    <dgm:pt modelId="{5AFA68AE-EE7D-4C87-92F5-8FB2411629A4}" type="pres">
      <dgm:prSet presAssocID="{62BFB7EA-9DB9-4F45-8761-AC6612787CCB}" presName="text_1" presStyleLbl="node1" presStyleIdx="0" presStyleCnt="3">
        <dgm:presLayoutVars>
          <dgm:bulletEnabled val="1"/>
        </dgm:presLayoutVars>
      </dgm:prSet>
      <dgm:spPr/>
      <dgm:t>
        <a:bodyPr/>
        <a:lstStyle/>
        <a:p>
          <a:endParaRPr lang="en-US"/>
        </a:p>
      </dgm:t>
    </dgm:pt>
    <dgm:pt modelId="{3A9DF144-5900-414A-86E8-6EAA6D7C6D77}" type="pres">
      <dgm:prSet presAssocID="{62BFB7EA-9DB9-4F45-8761-AC6612787CCB}" presName="accent_1" presStyleCnt="0"/>
      <dgm:spPr/>
    </dgm:pt>
    <dgm:pt modelId="{7C96D317-C49F-4B77-9B72-87B1EF8494B5}" type="pres">
      <dgm:prSet presAssocID="{62BFB7EA-9DB9-4F45-8761-AC6612787CCB}" presName="accentRepeatNode" presStyleLbl="solidFgAcc1" presStyleIdx="0" presStyleCnt="3"/>
      <dgm:spPr/>
    </dgm:pt>
    <dgm:pt modelId="{6C37A690-4600-4BF1-A94F-10901E70A023}" type="pres">
      <dgm:prSet presAssocID="{5F8272FC-12F6-4A95-BA5A-E5BB6FFA96F6}" presName="text_2" presStyleLbl="node1" presStyleIdx="1" presStyleCnt="3">
        <dgm:presLayoutVars>
          <dgm:bulletEnabled val="1"/>
        </dgm:presLayoutVars>
      </dgm:prSet>
      <dgm:spPr/>
      <dgm:t>
        <a:bodyPr/>
        <a:lstStyle/>
        <a:p>
          <a:endParaRPr lang="en-US"/>
        </a:p>
      </dgm:t>
    </dgm:pt>
    <dgm:pt modelId="{EF61CEBD-B0DA-4BEC-9E06-C25986384801}" type="pres">
      <dgm:prSet presAssocID="{5F8272FC-12F6-4A95-BA5A-E5BB6FFA96F6}" presName="accent_2" presStyleCnt="0"/>
      <dgm:spPr/>
    </dgm:pt>
    <dgm:pt modelId="{8AEECCE5-58F1-44AE-9A40-80D2519C4FD9}" type="pres">
      <dgm:prSet presAssocID="{5F8272FC-12F6-4A95-BA5A-E5BB6FFA96F6}" presName="accentRepeatNode" presStyleLbl="solidFgAcc1" presStyleIdx="1" presStyleCnt="3"/>
      <dgm:spPr/>
    </dgm:pt>
    <dgm:pt modelId="{88AAA9BF-23FB-4CE1-B6A4-B2F2222613F8}" type="pres">
      <dgm:prSet presAssocID="{C5EDE442-F683-4A9B-91E1-9BF7376470D0}" presName="text_3" presStyleLbl="node1" presStyleIdx="2" presStyleCnt="3">
        <dgm:presLayoutVars>
          <dgm:bulletEnabled val="1"/>
        </dgm:presLayoutVars>
      </dgm:prSet>
      <dgm:spPr/>
      <dgm:t>
        <a:bodyPr/>
        <a:lstStyle/>
        <a:p>
          <a:endParaRPr lang="en-US"/>
        </a:p>
      </dgm:t>
    </dgm:pt>
    <dgm:pt modelId="{AE38C8D3-0071-422B-B614-6579EA7272A5}" type="pres">
      <dgm:prSet presAssocID="{C5EDE442-F683-4A9B-91E1-9BF7376470D0}" presName="accent_3" presStyleCnt="0"/>
      <dgm:spPr/>
    </dgm:pt>
    <dgm:pt modelId="{50AA2B8C-B426-4720-9342-5F5CAA3D6652}" type="pres">
      <dgm:prSet presAssocID="{C5EDE442-F683-4A9B-91E1-9BF7376470D0}" presName="accentRepeatNode" presStyleLbl="solidFgAcc1" presStyleIdx="2" presStyleCnt="3"/>
      <dgm:spPr/>
    </dgm:pt>
  </dgm:ptLst>
  <dgm:cxnLst>
    <dgm:cxn modelId="{DDFEF480-0AF1-484F-9EF3-8C1D2D82104A}" type="presOf" srcId="{62BFB7EA-9DB9-4F45-8761-AC6612787CCB}" destId="{5AFA68AE-EE7D-4C87-92F5-8FB2411629A4}" srcOrd="0" destOrd="0" presId="urn:microsoft.com/office/officeart/2008/layout/VerticalCurvedList"/>
    <dgm:cxn modelId="{E308146F-446D-4BA7-973C-B5CD74A56DB5}" type="presOf" srcId="{C5EDE442-F683-4A9B-91E1-9BF7376470D0}" destId="{88AAA9BF-23FB-4CE1-B6A4-B2F2222613F8}" srcOrd="0" destOrd="0" presId="urn:microsoft.com/office/officeart/2008/layout/VerticalCurvedList"/>
    <dgm:cxn modelId="{E08648AE-08F3-408F-BF41-CB7797A38161}" type="presOf" srcId="{D2DB3BB9-6C72-44F1-B7F3-A9C57944091B}" destId="{569C172F-AD73-4344-88BC-4AE475C9AC48}" srcOrd="0" destOrd="0" presId="urn:microsoft.com/office/officeart/2008/layout/VerticalCurvedList"/>
    <dgm:cxn modelId="{6DF19EFC-B82F-4B1B-8D18-E37A8AB65605}" type="presOf" srcId="{F6279240-243C-415A-B637-BB849A095428}" destId="{021DEC0B-6657-4B82-9FBB-1E88E8436747}" srcOrd="0" destOrd="0" presId="urn:microsoft.com/office/officeart/2008/layout/VerticalCurvedList"/>
    <dgm:cxn modelId="{3CD60991-751D-46C7-88EF-2C270B5DD2A8}" srcId="{D2DB3BB9-6C72-44F1-B7F3-A9C57944091B}" destId="{C5EDE442-F683-4A9B-91E1-9BF7376470D0}" srcOrd="2" destOrd="0" parTransId="{5BA073AF-8F6A-4529-8B0B-40A53DB49121}" sibTransId="{CBEC6CE4-7D4D-4D05-AEAF-149DC865B60C}"/>
    <dgm:cxn modelId="{2DE07722-326D-4B95-9B37-AF60B2377ED3}" type="presOf" srcId="{5F8272FC-12F6-4A95-BA5A-E5BB6FFA96F6}" destId="{6C37A690-4600-4BF1-A94F-10901E70A023}" srcOrd="0" destOrd="0" presId="urn:microsoft.com/office/officeart/2008/layout/VerticalCurvedList"/>
    <dgm:cxn modelId="{66E281F6-BAFB-4A7E-A2BB-FB9A1438A2E1}" srcId="{D2DB3BB9-6C72-44F1-B7F3-A9C57944091B}" destId="{5F8272FC-12F6-4A95-BA5A-E5BB6FFA96F6}" srcOrd="1" destOrd="0" parTransId="{89FF192B-2AFD-4B73-A0BF-521C1100B6AB}" sibTransId="{E7FAE3F3-F48B-4F28-8EF8-4F200FF31F8C}"/>
    <dgm:cxn modelId="{F1A8349A-B5CE-4366-B02F-147738BCECA5}" srcId="{D2DB3BB9-6C72-44F1-B7F3-A9C57944091B}" destId="{62BFB7EA-9DB9-4F45-8761-AC6612787CCB}" srcOrd="0" destOrd="0" parTransId="{F7695A13-F907-4925-A405-71A8FB4D4048}" sibTransId="{F6279240-243C-415A-B637-BB849A095428}"/>
    <dgm:cxn modelId="{420BD150-D2B3-48C7-8ECF-2E9F72B08585}" type="presParOf" srcId="{569C172F-AD73-4344-88BC-4AE475C9AC48}" destId="{CDCBF24C-1F13-4401-AAF2-A7E6E4F5E478}" srcOrd="0" destOrd="0" presId="urn:microsoft.com/office/officeart/2008/layout/VerticalCurvedList"/>
    <dgm:cxn modelId="{93BBB64D-AA0B-4D3A-BFE4-F3E4C6651F06}" type="presParOf" srcId="{CDCBF24C-1F13-4401-AAF2-A7E6E4F5E478}" destId="{7F8D5172-3B6F-410D-BDCF-426FDA816F65}" srcOrd="0" destOrd="0" presId="urn:microsoft.com/office/officeart/2008/layout/VerticalCurvedList"/>
    <dgm:cxn modelId="{30444936-F447-4070-B22A-E6B0D7038A64}" type="presParOf" srcId="{7F8D5172-3B6F-410D-BDCF-426FDA816F65}" destId="{554C063D-B5CD-4D49-BC9B-8F4D98EDE40F}" srcOrd="0" destOrd="0" presId="urn:microsoft.com/office/officeart/2008/layout/VerticalCurvedList"/>
    <dgm:cxn modelId="{ECFF44EF-1E1E-48C6-82E3-3A5FF8E0B723}" type="presParOf" srcId="{7F8D5172-3B6F-410D-BDCF-426FDA816F65}" destId="{021DEC0B-6657-4B82-9FBB-1E88E8436747}" srcOrd="1" destOrd="0" presId="urn:microsoft.com/office/officeart/2008/layout/VerticalCurvedList"/>
    <dgm:cxn modelId="{DB44DD1A-80DD-4279-826E-3954B8EA3DBF}" type="presParOf" srcId="{7F8D5172-3B6F-410D-BDCF-426FDA816F65}" destId="{2E18F237-A421-42CD-BA25-0BF2D8384A21}" srcOrd="2" destOrd="0" presId="urn:microsoft.com/office/officeart/2008/layout/VerticalCurvedList"/>
    <dgm:cxn modelId="{467E526B-7A42-412F-9C6B-595F8A18C3C2}" type="presParOf" srcId="{7F8D5172-3B6F-410D-BDCF-426FDA816F65}" destId="{64F82F6F-9A3F-4400-9820-F3931D68F7D4}" srcOrd="3" destOrd="0" presId="urn:microsoft.com/office/officeart/2008/layout/VerticalCurvedList"/>
    <dgm:cxn modelId="{0ADC84E8-B892-4848-A5CC-56F9FACD42A5}" type="presParOf" srcId="{CDCBF24C-1F13-4401-AAF2-A7E6E4F5E478}" destId="{5AFA68AE-EE7D-4C87-92F5-8FB2411629A4}" srcOrd="1" destOrd="0" presId="urn:microsoft.com/office/officeart/2008/layout/VerticalCurvedList"/>
    <dgm:cxn modelId="{F8CE82A1-E0C8-492A-B5B1-614649E3FA0D}" type="presParOf" srcId="{CDCBF24C-1F13-4401-AAF2-A7E6E4F5E478}" destId="{3A9DF144-5900-414A-86E8-6EAA6D7C6D77}" srcOrd="2" destOrd="0" presId="urn:microsoft.com/office/officeart/2008/layout/VerticalCurvedList"/>
    <dgm:cxn modelId="{B9858B9A-0919-4235-8860-532F25212C37}" type="presParOf" srcId="{3A9DF144-5900-414A-86E8-6EAA6D7C6D77}" destId="{7C96D317-C49F-4B77-9B72-87B1EF8494B5}" srcOrd="0" destOrd="0" presId="urn:microsoft.com/office/officeart/2008/layout/VerticalCurvedList"/>
    <dgm:cxn modelId="{194A6506-653B-43BD-B9AA-2B297DF332BA}" type="presParOf" srcId="{CDCBF24C-1F13-4401-AAF2-A7E6E4F5E478}" destId="{6C37A690-4600-4BF1-A94F-10901E70A023}" srcOrd="3" destOrd="0" presId="urn:microsoft.com/office/officeart/2008/layout/VerticalCurvedList"/>
    <dgm:cxn modelId="{DEB560A4-3F07-48EA-9CA8-2ED01CD95824}" type="presParOf" srcId="{CDCBF24C-1F13-4401-AAF2-A7E6E4F5E478}" destId="{EF61CEBD-B0DA-4BEC-9E06-C25986384801}" srcOrd="4" destOrd="0" presId="urn:microsoft.com/office/officeart/2008/layout/VerticalCurvedList"/>
    <dgm:cxn modelId="{3C994C3F-859C-4469-B9AB-0FBEBEE6DD46}" type="presParOf" srcId="{EF61CEBD-B0DA-4BEC-9E06-C25986384801}" destId="{8AEECCE5-58F1-44AE-9A40-80D2519C4FD9}" srcOrd="0" destOrd="0" presId="urn:microsoft.com/office/officeart/2008/layout/VerticalCurvedList"/>
    <dgm:cxn modelId="{822C7F4A-4378-42B3-8C71-383111CCA617}" type="presParOf" srcId="{CDCBF24C-1F13-4401-AAF2-A7E6E4F5E478}" destId="{88AAA9BF-23FB-4CE1-B6A4-B2F2222613F8}" srcOrd="5" destOrd="0" presId="urn:microsoft.com/office/officeart/2008/layout/VerticalCurvedList"/>
    <dgm:cxn modelId="{E5020009-67C8-4F66-8A7A-46EF0782420B}" type="presParOf" srcId="{CDCBF24C-1F13-4401-AAF2-A7E6E4F5E478}" destId="{AE38C8D3-0071-422B-B614-6579EA7272A5}" srcOrd="6" destOrd="0" presId="urn:microsoft.com/office/officeart/2008/layout/VerticalCurvedList"/>
    <dgm:cxn modelId="{396D2324-024E-466E-BEDC-FB5C955E39DB}" type="presParOf" srcId="{AE38C8D3-0071-422B-B614-6579EA7272A5}" destId="{50AA2B8C-B426-4720-9342-5F5CAA3D665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91B39-8DF9-4889-B8C3-1605565BCE68}">
      <dsp:nvSpPr>
        <dsp:cNvPr id="0" name=""/>
        <dsp:cNvSpPr/>
      </dsp:nvSpPr>
      <dsp:spPr>
        <a:xfrm>
          <a:off x="0" y="1619"/>
          <a:ext cx="4267200" cy="0"/>
        </a:xfrm>
        <a:prstGeom prst="lin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BE36EB2-0386-4545-8A6E-56E5FE0142BC}">
      <dsp:nvSpPr>
        <dsp:cNvPr id="0" name=""/>
        <dsp:cNvSpPr/>
      </dsp:nvSpPr>
      <dsp:spPr>
        <a:xfrm flipH="1">
          <a:off x="0" y="1619"/>
          <a:ext cx="60961" cy="331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n-US" sz="500" b="1" kern="1200" dirty="0"/>
        </a:p>
      </dsp:txBody>
      <dsp:txXfrm>
        <a:off x="0" y="1619"/>
        <a:ext cx="60961" cy="3314393"/>
      </dsp:txXfrm>
    </dsp:sp>
    <dsp:sp modelId="{9101996A-1E55-4F20-830B-A972733CB116}">
      <dsp:nvSpPr>
        <dsp:cNvPr id="0" name=""/>
        <dsp:cNvSpPr/>
      </dsp:nvSpPr>
      <dsp:spPr>
        <a:xfrm>
          <a:off x="124969" y="32854"/>
          <a:ext cx="3349752" cy="6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Nutritionally superior to most conventional meats</a:t>
          </a:r>
          <a:endParaRPr lang="en-US" sz="1400" b="1" kern="1200" dirty="0"/>
        </a:p>
      </dsp:txBody>
      <dsp:txXfrm>
        <a:off x="124969" y="32854"/>
        <a:ext cx="3349752" cy="624685"/>
      </dsp:txXfrm>
    </dsp:sp>
    <dsp:sp modelId="{897D83A9-FCF6-464F-88FD-3505CFB7456F}">
      <dsp:nvSpPr>
        <dsp:cNvPr id="0" name=""/>
        <dsp:cNvSpPr/>
      </dsp:nvSpPr>
      <dsp:spPr>
        <a:xfrm>
          <a:off x="60961" y="657539"/>
          <a:ext cx="341376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6139998-A30D-4155-A3FA-73E4649401C9}">
      <dsp:nvSpPr>
        <dsp:cNvPr id="0" name=""/>
        <dsp:cNvSpPr/>
      </dsp:nvSpPr>
      <dsp:spPr>
        <a:xfrm>
          <a:off x="124969" y="688773"/>
          <a:ext cx="3349752" cy="6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Production may result in lesser greenhouse gases and ammonia emission</a:t>
          </a:r>
          <a:endParaRPr lang="en-US" sz="1400" b="1" kern="1200" dirty="0"/>
        </a:p>
      </dsp:txBody>
      <dsp:txXfrm>
        <a:off x="124969" y="688773"/>
        <a:ext cx="3349752" cy="624685"/>
      </dsp:txXfrm>
    </dsp:sp>
    <dsp:sp modelId="{5EC50A3B-664F-4A18-82AC-15097C55C3D1}">
      <dsp:nvSpPr>
        <dsp:cNvPr id="0" name=""/>
        <dsp:cNvSpPr/>
      </dsp:nvSpPr>
      <dsp:spPr>
        <a:xfrm>
          <a:off x="60961" y="1313459"/>
          <a:ext cx="341376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41EA278-5782-409D-BEAD-BFAC61324E7D}">
      <dsp:nvSpPr>
        <dsp:cNvPr id="0" name=""/>
        <dsp:cNvSpPr/>
      </dsp:nvSpPr>
      <dsp:spPr>
        <a:xfrm>
          <a:off x="124969" y="1344693"/>
          <a:ext cx="3349752" cy="6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Risk of zoonotic diseases maybe less</a:t>
          </a:r>
          <a:endParaRPr lang="en-US" sz="1400" b="1" kern="1200" dirty="0"/>
        </a:p>
      </dsp:txBody>
      <dsp:txXfrm>
        <a:off x="124969" y="1344693"/>
        <a:ext cx="3349752" cy="624685"/>
      </dsp:txXfrm>
    </dsp:sp>
    <dsp:sp modelId="{71BF7149-7D4E-4D50-86C8-A2542578BD6A}">
      <dsp:nvSpPr>
        <dsp:cNvPr id="0" name=""/>
        <dsp:cNvSpPr/>
      </dsp:nvSpPr>
      <dsp:spPr>
        <a:xfrm>
          <a:off x="60961" y="1969379"/>
          <a:ext cx="341376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26E283E-DFD1-4A02-AFDB-BB3B9150DDB1}">
      <dsp:nvSpPr>
        <dsp:cNvPr id="0" name=""/>
        <dsp:cNvSpPr/>
      </dsp:nvSpPr>
      <dsp:spPr>
        <a:xfrm>
          <a:off x="124969" y="2000613"/>
          <a:ext cx="3349752" cy="6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Much less water requirement</a:t>
          </a:r>
          <a:endParaRPr lang="en-US" sz="1400" b="1" kern="1200" dirty="0"/>
        </a:p>
      </dsp:txBody>
      <dsp:txXfrm>
        <a:off x="124969" y="2000613"/>
        <a:ext cx="3349752" cy="624685"/>
      </dsp:txXfrm>
    </dsp:sp>
    <dsp:sp modelId="{D01665D2-032F-49A9-BC23-5ED010CBEC9C}">
      <dsp:nvSpPr>
        <dsp:cNvPr id="0" name=""/>
        <dsp:cNvSpPr/>
      </dsp:nvSpPr>
      <dsp:spPr>
        <a:xfrm>
          <a:off x="60961" y="2625298"/>
          <a:ext cx="341376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10CBBDE-3638-4B12-B8EA-55016F37FF49}">
      <dsp:nvSpPr>
        <dsp:cNvPr id="0" name=""/>
        <dsp:cNvSpPr/>
      </dsp:nvSpPr>
      <dsp:spPr>
        <a:xfrm>
          <a:off x="124969" y="2656532"/>
          <a:ext cx="3349752" cy="62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Feed conversion ratio and percentage edibility much higher</a:t>
          </a:r>
          <a:endParaRPr lang="en-US" sz="1400" b="1" kern="1200" dirty="0"/>
        </a:p>
      </dsp:txBody>
      <dsp:txXfrm>
        <a:off x="124969" y="2656532"/>
        <a:ext cx="3349752" cy="624685"/>
      </dsp:txXfrm>
    </dsp:sp>
    <dsp:sp modelId="{E33ABE3E-578B-49D1-A7D3-B6F5D42B00CC}">
      <dsp:nvSpPr>
        <dsp:cNvPr id="0" name=""/>
        <dsp:cNvSpPr/>
      </dsp:nvSpPr>
      <dsp:spPr>
        <a:xfrm>
          <a:off x="60961" y="3281218"/>
          <a:ext cx="341376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7CDC5-609E-4D82-8113-25776FD870EA}">
      <dsp:nvSpPr>
        <dsp:cNvPr id="0" name=""/>
        <dsp:cNvSpPr/>
      </dsp:nvSpPr>
      <dsp:spPr>
        <a:xfrm>
          <a:off x="0" y="564740"/>
          <a:ext cx="8915400" cy="1298421"/>
        </a:xfrm>
        <a:prstGeom prst="rightArrow">
          <a:avLst>
            <a:gd name="adj1" fmla="val 50000"/>
            <a:gd name="adj2" fmla="val 50000"/>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254000" bIns="206124" numCol="1" spcCol="1270" anchor="ctr" anchorCtr="0">
          <a:noAutofit/>
        </a:bodyPr>
        <a:lstStyle/>
        <a:p>
          <a:pPr lvl="0" algn="l" defTabSz="977900">
            <a:lnSpc>
              <a:spcPct val="90000"/>
            </a:lnSpc>
            <a:spcBef>
              <a:spcPct val="0"/>
            </a:spcBef>
            <a:spcAft>
              <a:spcPct val="35000"/>
            </a:spcAft>
          </a:pPr>
          <a:r>
            <a:rPr lang="en-US" sz="2200" kern="1200" dirty="0" smtClean="0"/>
            <a:t>Nutrient Richness</a:t>
          </a:r>
          <a:endParaRPr lang="en-US" sz="2200" kern="1200" dirty="0"/>
        </a:p>
      </dsp:txBody>
      <dsp:txXfrm>
        <a:off x="0" y="889345"/>
        <a:ext cx="8590795" cy="649211"/>
      </dsp:txXfrm>
    </dsp:sp>
    <dsp:sp modelId="{866DAEA4-5FA0-4688-86A3-ECAF31EAF830}">
      <dsp:nvSpPr>
        <dsp:cNvPr id="0" name=""/>
        <dsp:cNvSpPr/>
      </dsp:nvSpPr>
      <dsp:spPr>
        <a:xfrm>
          <a:off x="0" y="1566011"/>
          <a:ext cx="2745943" cy="250123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smtClean="0"/>
            <a:t>1. </a:t>
          </a:r>
          <a:r>
            <a:rPr lang="en-US" sz="1800" b="1" kern="1200" dirty="0" smtClean="0"/>
            <a:t>Proteins-</a:t>
          </a:r>
          <a:r>
            <a:rPr lang="en-US" sz="1800" kern="1200" dirty="0" smtClean="0"/>
            <a:t> 15% to 81% on dry basis (</a:t>
          </a:r>
          <a:r>
            <a:rPr lang="es-ES" sz="1800" kern="1200" dirty="0" smtClean="0"/>
            <a:t>Ramos - </a:t>
          </a:r>
          <a:r>
            <a:rPr lang="es-ES" sz="1800" kern="1200" dirty="0" err="1" smtClean="0"/>
            <a:t>Elorduy</a:t>
          </a:r>
          <a:r>
            <a:rPr lang="es-ES" sz="1800" kern="1200" dirty="0" smtClean="0"/>
            <a:t> et al., 1997)</a:t>
          </a:r>
          <a:endParaRPr lang="en-US" sz="1800" kern="1200" dirty="0"/>
        </a:p>
        <a:p>
          <a:pPr lvl="0" algn="just" defTabSz="800100">
            <a:lnSpc>
              <a:spcPct val="90000"/>
            </a:lnSpc>
            <a:spcBef>
              <a:spcPct val="0"/>
            </a:spcBef>
            <a:spcAft>
              <a:spcPct val="35000"/>
            </a:spcAft>
          </a:pPr>
          <a:r>
            <a:rPr lang="es-ES" sz="1800" kern="1200" dirty="0" smtClean="0"/>
            <a:t>2. Also </a:t>
          </a:r>
          <a:r>
            <a:rPr lang="en-US" sz="1800" kern="1200" dirty="0" smtClean="0"/>
            <a:t>rich sources of </a:t>
          </a:r>
          <a:r>
            <a:rPr lang="en-US" sz="1800" b="1" kern="1200" dirty="0" smtClean="0"/>
            <a:t>fat</a:t>
          </a:r>
          <a:r>
            <a:rPr lang="en-US" sz="1800" kern="1200" dirty="0" smtClean="0"/>
            <a:t>, </a:t>
          </a:r>
          <a:r>
            <a:rPr lang="en-US" sz="1800" b="1" kern="1200" dirty="0" smtClean="0"/>
            <a:t>vitamins</a:t>
          </a:r>
          <a:r>
            <a:rPr lang="en-US" sz="1800" kern="1200" dirty="0" smtClean="0"/>
            <a:t> and </a:t>
          </a:r>
          <a:r>
            <a:rPr lang="en-US" sz="1800" b="1" kern="1200" dirty="0" smtClean="0"/>
            <a:t>minerals</a:t>
          </a:r>
          <a:r>
            <a:rPr lang="en-US" sz="1800" kern="1200" dirty="0" smtClean="0"/>
            <a:t>, especially </a:t>
          </a:r>
          <a:r>
            <a:rPr lang="en-US" sz="1800" b="1" kern="1200" dirty="0" smtClean="0"/>
            <a:t>iron</a:t>
          </a:r>
          <a:r>
            <a:rPr lang="en-US" sz="1800" kern="1200" dirty="0" smtClean="0"/>
            <a:t> and </a:t>
          </a:r>
          <a:r>
            <a:rPr lang="en-US" sz="1800" b="1" kern="1200" dirty="0" smtClean="0"/>
            <a:t>zinc</a:t>
          </a:r>
          <a:r>
            <a:rPr lang="en-US" sz="1800" kern="1200" dirty="0" smtClean="0"/>
            <a:t> (</a:t>
          </a:r>
          <a:r>
            <a:rPr lang="en-US" sz="1800" kern="1200" dirty="0" err="1" smtClean="0"/>
            <a:t>Akinnawo</a:t>
          </a:r>
          <a:r>
            <a:rPr lang="en-US" sz="1800" kern="1200" dirty="0" smtClean="0"/>
            <a:t> &amp; </a:t>
          </a:r>
          <a:r>
            <a:rPr lang="en-US" sz="1800" kern="1200" dirty="0" err="1" smtClean="0"/>
            <a:t>Ketiku</a:t>
          </a:r>
          <a:r>
            <a:rPr lang="en-US" sz="1800" kern="1200" dirty="0" smtClean="0"/>
            <a:t>, 2000)</a:t>
          </a:r>
          <a:endParaRPr lang="en-IN" sz="1800" kern="1200" dirty="0"/>
        </a:p>
      </dsp:txBody>
      <dsp:txXfrm>
        <a:off x="0" y="1566011"/>
        <a:ext cx="2745943" cy="2501238"/>
      </dsp:txXfrm>
    </dsp:sp>
    <dsp:sp modelId="{D3571AFB-1450-444C-B289-B10B7DE4DCF5}">
      <dsp:nvSpPr>
        <dsp:cNvPr id="0" name=""/>
        <dsp:cNvSpPr/>
      </dsp:nvSpPr>
      <dsp:spPr>
        <a:xfrm>
          <a:off x="2745943" y="997548"/>
          <a:ext cx="6169456" cy="1298421"/>
        </a:xfrm>
        <a:prstGeom prst="rightArrow">
          <a:avLst>
            <a:gd name="adj1" fmla="val 50000"/>
            <a:gd name="adj2" fmla="val 50000"/>
          </a:avLst>
        </a:prstGeom>
        <a:solidFill>
          <a:schemeClr val="accent3">
            <a:shade val="50000"/>
            <a:hueOff val="178371"/>
            <a:satOff val="-2846"/>
            <a:lumOff val="274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254000" bIns="206124" numCol="1" spcCol="1270" anchor="ctr" anchorCtr="0">
          <a:noAutofit/>
        </a:bodyPr>
        <a:lstStyle/>
        <a:p>
          <a:pPr lvl="0" algn="l" defTabSz="977900">
            <a:lnSpc>
              <a:spcPct val="90000"/>
            </a:lnSpc>
            <a:spcBef>
              <a:spcPct val="0"/>
            </a:spcBef>
            <a:spcAft>
              <a:spcPct val="35000"/>
            </a:spcAft>
          </a:pPr>
          <a:r>
            <a:rPr lang="en-US" sz="2200" kern="1200" dirty="0" smtClean="0"/>
            <a:t>Lipid Content</a:t>
          </a:r>
          <a:endParaRPr lang="en-US" sz="2200" kern="1200" dirty="0"/>
        </a:p>
      </dsp:txBody>
      <dsp:txXfrm>
        <a:off x="2745943" y="1322153"/>
        <a:ext cx="5844851" cy="649211"/>
      </dsp:txXfrm>
    </dsp:sp>
    <dsp:sp modelId="{679E6941-8624-4181-87FE-78B87D0A4B5C}">
      <dsp:nvSpPr>
        <dsp:cNvPr id="0" name=""/>
        <dsp:cNvSpPr/>
      </dsp:nvSpPr>
      <dsp:spPr>
        <a:xfrm>
          <a:off x="2745943" y="1998818"/>
          <a:ext cx="2745943" cy="250123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smtClean="0"/>
            <a:t>1. </a:t>
          </a:r>
          <a:r>
            <a:rPr lang="en-US" sz="1800" b="1" kern="1200" dirty="0" smtClean="0"/>
            <a:t>Fat-</a:t>
          </a:r>
          <a:r>
            <a:rPr lang="en-US" sz="1800" kern="1200" dirty="0" smtClean="0"/>
            <a:t> 1.5% (Coleoptera) to 77% (Lepidoptera) on dry basis (</a:t>
          </a:r>
          <a:r>
            <a:rPr lang="en-US" sz="1800" kern="1200" dirty="0" err="1" smtClean="0"/>
            <a:t>Raksakantong</a:t>
          </a:r>
          <a:r>
            <a:rPr lang="en-US" sz="1800" kern="1200" dirty="0" smtClean="0"/>
            <a:t> et al., 2010)</a:t>
          </a:r>
          <a:endParaRPr lang="en-US" sz="1800" kern="1200" dirty="0"/>
        </a:p>
        <a:p>
          <a:pPr lvl="0" algn="just" defTabSz="800100">
            <a:lnSpc>
              <a:spcPct val="90000"/>
            </a:lnSpc>
            <a:spcBef>
              <a:spcPct val="0"/>
            </a:spcBef>
            <a:spcAft>
              <a:spcPct val="35000"/>
            </a:spcAft>
          </a:pPr>
          <a:r>
            <a:rPr lang="en-US" sz="1800" kern="1200" dirty="0" smtClean="0"/>
            <a:t>2. Insects often establish </a:t>
          </a:r>
          <a:r>
            <a:rPr lang="en-US" sz="1800" b="1" kern="1200" dirty="0" smtClean="0"/>
            <a:t>metabolic reserves</a:t>
          </a:r>
          <a:r>
            <a:rPr lang="en-US" sz="1800" kern="1200" dirty="0" smtClean="0"/>
            <a:t>, such as fats, especially during immature stages, for example larvae</a:t>
          </a:r>
        </a:p>
      </dsp:txBody>
      <dsp:txXfrm>
        <a:off x="2745943" y="1998818"/>
        <a:ext cx="2745943" cy="2501238"/>
      </dsp:txXfrm>
    </dsp:sp>
    <dsp:sp modelId="{ED2A123A-B207-4E61-A7AC-3E45AB0CFC79}">
      <dsp:nvSpPr>
        <dsp:cNvPr id="0" name=""/>
        <dsp:cNvSpPr/>
      </dsp:nvSpPr>
      <dsp:spPr>
        <a:xfrm>
          <a:off x="5491886" y="1430355"/>
          <a:ext cx="3423513" cy="1298421"/>
        </a:xfrm>
        <a:prstGeom prst="rightArrow">
          <a:avLst>
            <a:gd name="adj1" fmla="val 50000"/>
            <a:gd name="adj2" fmla="val 50000"/>
          </a:avLst>
        </a:prstGeom>
        <a:solidFill>
          <a:schemeClr val="accent3">
            <a:shade val="50000"/>
            <a:hueOff val="178371"/>
            <a:satOff val="-2846"/>
            <a:lumOff val="274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254000" bIns="206124" numCol="1" spcCol="1270" anchor="ctr" anchorCtr="0">
          <a:noAutofit/>
        </a:bodyPr>
        <a:lstStyle/>
        <a:p>
          <a:pPr lvl="0" algn="l" defTabSz="977900">
            <a:lnSpc>
              <a:spcPct val="90000"/>
            </a:lnSpc>
            <a:spcBef>
              <a:spcPct val="0"/>
            </a:spcBef>
            <a:spcAft>
              <a:spcPct val="35000"/>
            </a:spcAft>
          </a:pPr>
          <a:r>
            <a:rPr lang="en-US" sz="2200" kern="1200" dirty="0" smtClean="0"/>
            <a:t>Unsaturated Fatty Acids</a:t>
          </a:r>
          <a:endParaRPr lang="en-US" sz="2200" kern="1200" dirty="0"/>
        </a:p>
      </dsp:txBody>
      <dsp:txXfrm>
        <a:off x="5491886" y="1754960"/>
        <a:ext cx="3098908" cy="649211"/>
      </dsp:txXfrm>
    </dsp:sp>
    <dsp:sp modelId="{DB917CB7-2C91-4A0C-A6CF-346CF94B65F5}">
      <dsp:nvSpPr>
        <dsp:cNvPr id="0" name=""/>
        <dsp:cNvSpPr/>
      </dsp:nvSpPr>
      <dsp:spPr>
        <a:xfrm>
          <a:off x="5491886" y="2431626"/>
          <a:ext cx="2745943" cy="2464633"/>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b="0" kern="1200" dirty="0" smtClean="0"/>
            <a:t>1. </a:t>
          </a:r>
          <a:r>
            <a:rPr lang="en-US" sz="1800" b="1" kern="1200" dirty="0" smtClean="0"/>
            <a:t>PUFA </a:t>
          </a:r>
          <a:r>
            <a:rPr lang="en-US" sz="1800" kern="1200" dirty="0" smtClean="0"/>
            <a:t>were most predominant fatty  acids in all  the investigated insects (</a:t>
          </a:r>
          <a:r>
            <a:rPr lang="en-US" sz="1800" kern="1200" dirty="0" err="1" smtClean="0"/>
            <a:t>Raksakantong</a:t>
          </a:r>
          <a:r>
            <a:rPr lang="en-US" sz="1800" kern="1200" dirty="0" smtClean="0"/>
            <a:t> et al., 2010)</a:t>
          </a:r>
          <a:endParaRPr lang="en-US" sz="1800" kern="1200" dirty="0"/>
        </a:p>
        <a:p>
          <a:pPr lvl="0" algn="just" defTabSz="800100">
            <a:lnSpc>
              <a:spcPct val="90000"/>
            </a:lnSpc>
            <a:spcBef>
              <a:spcPct val="0"/>
            </a:spcBef>
            <a:spcAft>
              <a:spcPct val="35000"/>
            </a:spcAft>
          </a:pPr>
          <a:r>
            <a:rPr lang="en-US" sz="1800" kern="1200" dirty="0" smtClean="0"/>
            <a:t>2. Insects are good source of important fatty acid, which should be considered for human consumption</a:t>
          </a:r>
          <a:endParaRPr lang="en-IN" sz="1800" b="0" kern="1200" dirty="0"/>
        </a:p>
      </dsp:txBody>
      <dsp:txXfrm>
        <a:off x="5491886" y="2431626"/>
        <a:ext cx="2745943" cy="2464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3066F-0B23-441C-A1D1-87C6A94C1450}">
      <dsp:nvSpPr>
        <dsp:cNvPr id="0" name=""/>
        <dsp:cNvSpPr/>
      </dsp:nvSpPr>
      <dsp:spPr>
        <a:xfrm>
          <a:off x="1212694" y="795609"/>
          <a:ext cx="4124063" cy="4230137"/>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Lipids from </a:t>
          </a:r>
          <a:r>
            <a:rPr lang="en-US" sz="3000" b="1" i="1" kern="1200" dirty="0" smtClean="0"/>
            <a:t>Tenebrio molitor </a:t>
          </a:r>
          <a:r>
            <a:rPr lang="en-US" sz="3000" b="1" kern="1200" dirty="0" smtClean="0"/>
            <a:t>larvae (mealworms)</a:t>
          </a:r>
          <a:endParaRPr lang="en-US" sz="3000" b="1" kern="1200" dirty="0"/>
        </a:p>
      </dsp:txBody>
      <dsp:txXfrm>
        <a:off x="1816649" y="1415098"/>
        <a:ext cx="2916153" cy="2991159"/>
      </dsp:txXfrm>
    </dsp:sp>
    <dsp:sp modelId="{5E388FA0-E447-46D6-A01C-765A029EE4CA}">
      <dsp:nvSpPr>
        <dsp:cNvPr id="0" name=""/>
        <dsp:cNvSpPr/>
      </dsp:nvSpPr>
      <dsp:spPr>
        <a:xfrm>
          <a:off x="3690636" y="852945"/>
          <a:ext cx="181532" cy="180903"/>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2FC99F2-653F-4B4B-958B-AA737624E599}">
      <dsp:nvSpPr>
        <dsp:cNvPr id="0" name=""/>
        <dsp:cNvSpPr/>
      </dsp:nvSpPr>
      <dsp:spPr>
        <a:xfrm>
          <a:off x="2596661" y="4716241"/>
          <a:ext cx="131443" cy="131117"/>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56D6B3E-F7E5-4700-9A26-B4CCA1739F0D}">
      <dsp:nvSpPr>
        <dsp:cNvPr id="0" name=""/>
        <dsp:cNvSpPr/>
      </dsp:nvSpPr>
      <dsp:spPr>
        <a:xfrm>
          <a:off x="5636721" y="2628878"/>
          <a:ext cx="131443" cy="131117"/>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C2712BD-D9E0-45FC-AF77-CF17F5D6C835}">
      <dsp:nvSpPr>
        <dsp:cNvPr id="0" name=""/>
        <dsp:cNvSpPr/>
      </dsp:nvSpPr>
      <dsp:spPr>
        <a:xfrm>
          <a:off x="4125997" y="5097094"/>
          <a:ext cx="181532" cy="180903"/>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95B23F7-CCB3-4FDC-8319-CC4A833BCAC6}">
      <dsp:nvSpPr>
        <dsp:cNvPr id="0" name=""/>
        <dsp:cNvSpPr/>
      </dsp:nvSpPr>
      <dsp:spPr>
        <a:xfrm>
          <a:off x="2688512" y="1451042"/>
          <a:ext cx="131443" cy="131117"/>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0FC1A6A-86D4-42FA-B832-F9EDE75E23FA}">
      <dsp:nvSpPr>
        <dsp:cNvPr id="0" name=""/>
        <dsp:cNvSpPr/>
      </dsp:nvSpPr>
      <dsp:spPr>
        <a:xfrm>
          <a:off x="1669185" y="3302463"/>
          <a:ext cx="131443" cy="131117"/>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9FBF962-9CC3-49C5-8F23-44B26E9C6587}">
      <dsp:nvSpPr>
        <dsp:cNvPr id="0" name=""/>
        <dsp:cNvSpPr/>
      </dsp:nvSpPr>
      <dsp:spPr>
        <a:xfrm>
          <a:off x="-100164" y="1491573"/>
          <a:ext cx="1857756" cy="1904291"/>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Quantity &amp; Quality</a:t>
          </a:r>
          <a:endParaRPr lang="en-US" sz="2000" b="1" kern="1200" dirty="0"/>
        </a:p>
      </dsp:txBody>
      <dsp:txXfrm>
        <a:off x="171898" y="1770450"/>
        <a:ext cx="1313632" cy="1346537"/>
      </dsp:txXfrm>
    </dsp:sp>
    <dsp:sp modelId="{9CF89550-506C-4BC3-8FC8-33B6A63A6B47}">
      <dsp:nvSpPr>
        <dsp:cNvPr id="0" name=""/>
        <dsp:cNvSpPr/>
      </dsp:nvSpPr>
      <dsp:spPr>
        <a:xfrm>
          <a:off x="1307386" y="782747"/>
          <a:ext cx="232801" cy="251102"/>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FA7BE96-301A-4EAE-AAE1-DC8D1F66E067}">
      <dsp:nvSpPr>
        <dsp:cNvPr id="0" name=""/>
        <dsp:cNvSpPr/>
      </dsp:nvSpPr>
      <dsp:spPr>
        <a:xfrm>
          <a:off x="6024928" y="1481100"/>
          <a:ext cx="328154" cy="327033"/>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1B0DA44-74CE-4AB5-80E6-C1A6D10C9F36}">
      <dsp:nvSpPr>
        <dsp:cNvPr id="0" name=""/>
        <dsp:cNvSpPr/>
      </dsp:nvSpPr>
      <dsp:spPr>
        <a:xfrm>
          <a:off x="4595442" y="2975737"/>
          <a:ext cx="2115400" cy="2019438"/>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Substitute of oilseeds</a:t>
          </a:r>
          <a:endParaRPr lang="en-US" sz="2400" b="1" kern="1200" dirty="0"/>
        </a:p>
      </dsp:txBody>
      <dsp:txXfrm>
        <a:off x="4905235" y="3271477"/>
        <a:ext cx="1495814" cy="1427958"/>
      </dsp:txXfrm>
    </dsp:sp>
    <dsp:sp modelId="{9DBECF96-3751-4080-A3C5-DD0F326BEEA5}">
      <dsp:nvSpPr>
        <dsp:cNvPr id="0" name=""/>
        <dsp:cNvSpPr/>
      </dsp:nvSpPr>
      <dsp:spPr>
        <a:xfrm>
          <a:off x="1595639" y="4844849"/>
          <a:ext cx="181532" cy="180903"/>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911832D-41A9-4FB8-8CA3-C04B872B2CA7}">
      <dsp:nvSpPr>
        <dsp:cNvPr id="0" name=""/>
        <dsp:cNvSpPr/>
      </dsp:nvSpPr>
      <dsp:spPr>
        <a:xfrm>
          <a:off x="-45375" y="4795045"/>
          <a:ext cx="131443" cy="131117"/>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E725F5-A5E0-41FE-A353-1150005C4809}">
      <dsp:nvSpPr>
        <dsp:cNvPr id="0" name=""/>
        <dsp:cNvSpPr/>
      </dsp:nvSpPr>
      <dsp:spPr>
        <a:xfrm>
          <a:off x="3203446" y="5422526"/>
          <a:ext cx="131443" cy="131117"/>
        </a:xfrm>
        <a:prstGeom prst="ellipse">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BCB50-0ACA-47FE-9033-CBCB260986CD}">
      <dsp:nvSpPr>
        <dsp:cNvPr id="0" name=""/>
        <dsp:cNvSpPr/>
      </dsp:nvSpPr>
      <dsp:spPr>
        <a:xfrm>
          <a:off x="422910" y="441960"/>
          <a:ext cx="0" cy="3977640"/>
        </a:xfrm>
        <a:prstGeom prst="lin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E2C277-6D3E-4F88-B554-A9BA1257C4B2}">
      <dsp:nvSpPr>
        <dsp:cNvPr id="0" name=""/>
        <dsp:cNvSpPr/>
      </dsp:nvSpPr>
      <dsp:spPr>
        <a:xfrm>
          <a:off x="533399" y="572256"/>
          <a:ext cx="2092017" cy="178993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4106" t="1468" r="4106" b="1468"/>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B4E18-A2AA-47CC-B5DC-E79CD853A790}">
      <dsp:nvSpPr>
        <dsp:cNvPr id="0" name=""/>
        <dsp:cNvSpPr/>
      </dsp:nvSpPr>
      <dsp:spPr>
        <a:xfrm>
          <a:off x="533399" y="2364486"/>
          <a:ext cx="2092017" cy="205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lvl="0" algn="ctr" defTabSz="755650">
            <a:lnSpc>
              <a:spcPct val="90000"/>
            </a:lnSpc>
            <a:spcBef>
              <a:spcPct val="0"/>
            </a:spcBef>
            <a:spcAft>
              <a:spcPct val="35000"/>
            </a:spcAft>
          </a:pPr>
          <a:r>
            <a:rPr lang="en-US" sz="1700" b="1" kern="1200" dirty="0" smtClean="0">
              <a:solidFill>
                <a:schemeClr val="accent5">
                  <a:lumMod val="75000"/>
                </a:schemeClr>
              </a:solidFill>
            </a:rPr>
            <a:t>Protein estimation was done using dumas method</a:t>
          </a:r>
          <a:endParaRPr lang="en-US" sz="1700" kern="1200" dirty="0"/>
        </a:p>
      </dsp:txBody>
      <dsp:txXfrm>
        <a:off x="533399" y="2364486"/>
        <a:ext cx="2092017" cy="2055114"/>
      </dsp:txXfrm>
    </dsp:sp>
    <dsp:sp modelId="{B361E222-1925-4F7B-8183-BAB408195628}">
      <dsp:nvSpPr>
        <dsp:cNvPr id="0" name=""/>
        <dsp:cNvSpPr/>
      </dsp:nvSpPr>
      <dsp:spPr>
        <a:xfrm>
          <a:off x="422910" y="0"/>
          <a:ext cx="2209800" cy="44196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Proteins</a:t>
          </a:r>
          <a:endParaRPr lang="en-US" sz="1600" b="1" kern="1200" dirty="0"/>
        </a:p>
      </dsp:txBody>
      <dsp:txXfrm>
        <a:off x="422910" y="0"/>
        <a:ext cx="2209800" cy="441960"/>
      </dsp:txXfrm>
    </dsp:sp>
    <dsp:sp modelId="{57C2DDBD-7FE2-4703-953D-E5ACEA189B46}">
      <dsp:nvSpPr>
        <dsp:cNvPr id="0" name=""/>
        <dsp:cNvSpPr/>
      </dsp:nvSpPr>
      <dsp:spPr>
        <a:xfrm>
          <a:off x="3048000" y="441960"/>
          <a:ext cx="0" cy="3977640"/>
        </a:xfrm>
        <a:prstGeom prst="lin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5FAF87-E0C7-498C-905B-5B4E4C362E6B}">
      <dsp:nvSpPr>
        <dsp:cNvPr id="0" name=""/>
        <dsp:cNvSpPr/>
      </dsp:nvSpPr>
      <dsp:spPr>
        <a:xfrm>
          <a:off x="3158490" y="574548"/>
          <a:ext cx="2092017" cy="1789938"/>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920" t="-1086" r="1920" b="-1086"/>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1FC86-1163-4DC2-A92D-C49A72D15FB7}">
      <dsp:nvSpPr>
        <dsp:cNvPr id="0" name=""/>
        <dsp:cNvSpPr/>
      </dsp:nvSpPr>
      <dsp:spPr>
        <a:xfrm>
          <a:off x="3158490" y="2364486"/>
          <a:ext cx="2092017" cy="205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lvl="0" algn="ctr" defTabSz="755650">
            <a:lnSpc>
              <a:spcPct val="90000"/>
            </a:lnSpc>
            <a:spcBef>
              <a:spcPct val="0"/>
            </a:spcBef>
            <a:spcAft>
              <a:spcPct val="35000"/>
            </a:spcAft>
          </a:pPr>
          <a:r>
            <a:rPr lang="en-US" sz="1700" b="1" kern="1200" dirty="0" smtClean="0">
              <a:solidFill>
                <a:schemeClr val="accent5">
                  <a:lumMod val="75000"/>
                </a:schemeClr>
              </a:solidFill>
            </a:rPr>
            <a:t>Lipid extraction was done by a cold extraction technique using 2:1 chloroform/methanol as solvent</a:t>
          </a:r>
          <a:endParaRPr lang="en-US" sz="1700" kern="1200" dirty="0"/>
        </a:p>
      </dsp:txBody>
      <dsp:txXfrm>
        <a:off x="3158490" y="2364486"/>
        <a:ext cx="2092017" cy="2055114"/>
      </dsp:txXfrm>
    </dsp:sp>
    <dsp:sp modelId="{7876682C-A501-4B87-BF8F-F55EF66836B3}">
      <dsp:nvSpPr>
        <dsp:cNvPr id="0" name=""/>
        <dsp:cNvSpPr/>
      </dsp:nvSpPr>
      <dsp:spPr>
        <a:xfrm>
          <a:off x="3048000" y="0"/>
          <a:ext cx="2209800" cy="44196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Lipids</a:t>
          </a:r>
          <a:endParaRPr lang="en-US" sz="1600" b="1" kern="1200" dirty="0"/>
        </a:p>
      </dsp:txBody>
      <dsp:txXfrm>
        <a:off x="3048000" y="0"/>
        <a:ext cx="2209800" cy="441960"/>
      </dsp:txXfrm>
    </dsp:sp>
    <dsp:sp modelId="{D01CB552-0DBF-4003-9893-220BCCBCFB21}">
      <dsp:nvSpPr>
        <dsp:cNvPr id="0" name=""/>
        <dsp:cNvSpPr/>
      </dsp:nvSpPr>
      <dsp:spPr>
        <a:xfrm>
          <a:off x="5673090" y="441960"/>
          <a:ext cx="0" cy="3977640"/>
        </a:xfrm>
        <a:prstGeom prst="lin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80D2E-5DCE-4763-BA3A-BDBF82095CA2}">
      <dsp:nvSpPr>
        <dsp:cNvPr id="0" name=""/>
        <dsp:cNvSpPr/>
      </dsp:nvSpPr>
      <dsp:spPr>
        <a:xfrm>
          <a:off x="5783580" y="574548"/>
          <a:ext cx="2092017" cy="1789938"/>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106" t="1468" r="4106" b="1468"/>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6C039-C72C-4FF7-8BDD-E008BA63227C}">
      <dsp:nvSpPr>
        <dsp:cNvPr id="0" name=""/>
        <dsp:cNvSpPr/>
      </dsp:nvSpPr>
      <dsp:spPr>
        <a:xfrm>
          <a:off x="5783580" y="2364486"/>
          <a:ext cx="2092017" cy="205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lvl="0" algn="ctr" defTabSz="755650">
            <a:lnSpc>
              <a:spcPct val="90000"/>
            </a:lnSpc>
            <a:spcBef>
              <a:spcPct val="0"/>
            </a:spcBef>
            <a:spcAft>
              <a:spcPct val="35000"/>
            </a:spcAft>
          </a:pPr>
          <a:r>
            <a:rPr lang="en-US" sz="1700" b="1" kern="1200" dirty="0" smtClean="0">
              <a:solidFill>
                <a:schemeClr val="accent5">
                  <a:lumMod val="75000"/>
                </a:schemeClr>
              </a:solidFill>
            </a:rPr>
            <a:t>Thermal profile was analyzed by differential scanning calorimetry Q1000 DSC connected to refrigerated cooling system</a:t>
          </a:r>
          <a:endParaRPr lang="en-US" sz="1700" kern="1200" dirty="0"/>
        </a:p>
      </dsp:txBody>
      <dsp:txXfrm>
        <a:off x="5783580" y="2364486"/>
        <a:ext cx="2092017" cy="2055114"/>
      </dsp:txXfrm>
    </dsp:sp>
    <dsp:sp modelId="{D69A21C6-5D64-4D9B-B1D5-728E60EC89AA}">
      <dsp:nvSpPr>
        <dsp:cNvPr id="0" name=""/>
        <dsp:cNvSpPr/>
      </dsp:nvSpPr>
      <dsp:spPr>
        <a:xfrm>
          <a:off x="5673090" y="0"/>
          <a:ext cx="2209800" cy="44196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kern="1200" dirty="0" smtClean="0"/>
            <a:t>Thermal Profile of Lipids</a:t>
          </a:r>
          <a:endParaRPr lang="en-US" sz="1600" b="1" kern="1200" dirty="0"/>
        </a:p>
      </dsp:txBody>
      <dsp:txXfrm>
        <a:off x="5673090" y="0"/>
        <a:ext cx="2209800" cy="441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B4545-9FF0-43A8-A32E-5C77B93EE3D0}">
      <dsp:nvSpPr>
        <dsp:cNvPr id="0" name=""/>
        <dsp:cNvSpPr/>
      </dsp:nvSpPr>
      <dsp:spPr>
        <a:xfrm>
          <a:off x="671893" y="336100"/>
          <a:ext cx="2757160" cy="1949901"/>
        </a:xfrm>
        <a:prstGeom prst="rect">
          <a:avLst/>
        </a:prstGeom>
        <a:blipFill rotWithShape="0">
          <a:blip xmlns:r="http://schemas.openxmlformats.org/officeDocument/2006/relationships" r:embed="rId1"/>
          <a:stretch>
            <a:fillRect l="4106" t="1468" r="4106" b="146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endParaRPr lang="en-US" sz="2400" b="1" kern="1200" dirty="0">
            <a:solidFill>
              <a:srgbClr val="7030A0"/>
            </a:solidFill>
          </a:endParaRPr>
        </a:p>
      </dsp:txBody>
      <dsp:txXfrm>
        <a:off x="671893" y="336100"/>
        <a:ext cx="2757160" cy="1949901"/>
      </dsp:txXfrm>
    </dsp:sp>
    <dsp:sp modelId="{154D4B1F-C66F-444F-B889-F8C4A39ADA2F}">
      <dsp:nvSpPr>
        <dsp:cNvPr id="0" name=""/>
        <dsp:cNvSpPr/>
      </dsp:nvSpPr>
      <dsp:spPr>
        <a:xfrm>
          <a:off x="5029210" y="380996"/>
          <a:ext cx="2757160" cy="1949901"/>
        </a:xfrm>
        <a:prstGeom prst="rect">
          <a:avLst/>
        </a:prstGeom>
        <a:blipFill rotWithShape="0">
          <a:blip xmlns:r="http://schemas.openxmlformats.org/officeDocument/2006/relationships" r:embed="rId2"/>
          <a:stretch>
            <a:fillRect l="4106" t="1468" r="4106" b="146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dirty="0"/>
        </a:p>
      </dsp:txBody>
      <dsp:txXfrm>
        <a:off x="5029210" y="380996"/>
        <a:ext cx="2757160" cy="1949901"/>
      </dsp:txXfrm>
    </dsp:sp>
    <dsp:sp modelId="{8307E910-9FC2-493B-9724-17471080235D}">
      <dsp:nvSpPr>
        <dsp:cNvPr id="0" name=""/>
        <dsp:cNvSpPr/>
      </dsp:nvSpPr>
      <dsp:spPr>
        <a:xfrm>
          <a:off x="164" y="2342026"/>
          <a:ext cx="4124725" cy="2046267"/>
        </a:xfrm>
        <a:prstGeom prst="rect">
          <a:avLst/>
        </a:prstGeom>
        <a:no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0" kern="1200" dirty="0" smtClean="0">
              <a:solidFill>
                <a:schemeClr val="tx1"/>
              </a:solidFill>
            </a:rPr>
            <a:t>Fatty acid compositions were determined by GC on a HP 6890 Series GC System fitted with a HP 7683 Series injector and flame </a:t>
          </a:r>
          <a:r>
            <a:rPr lang="en-US" sz="2200" b="0" kern="1200" smtClean="0">
              <a:solidFill>
                <a:schemeClr val="tx1"/>
              </a:solidFill>
            </a:rPr>
            <a:t>ionization detector</a:t>
          </a:r>
          <a:endParaRPr lang="en-US" sz="2200" b="0" kern="1200" dirty="0">
            <a:solidFill>
              <a:schemeClr val="tx1"/>
            </a:solidFill>
          </a:endParaRPr>
        </a:p>
      </dsp:txBody>
      <dsp:txXfrm>
        <a:off x="164" y="2342026"/>
        <a:ext cx="4124725" cy="2046267"/>
      </dsp:txXfrm>
    </dsp:sp>
    <dsp:sp modelId="{94349809-C7BB-4510-95F4-3E56392B69D6}">
      <dsp:nvSpPr>
        <dsp:cNvPr id="0" name=""/>
        <dsp:cNvSpPr/>
      </dsp:nvSpPr>
      <dsp:spPr>
        <a:xfrm>
          <a:off x="4409509" y="2342026"/>
          <a:ext cx="4124725" cy="2046267"/>
        </a:xfrm>
        <a:prstGeom prst="rect">
          <a:avLst/>
        </a:prstGeom>
        <a:no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0" kern="1200" dirty="0" smtClean="0">
              <a:solidFill>
                <a:schemeClr val="tx1"/>
              </a:solidFill>
            </a:rPr>
            <a:t>TAG compositions </a:t>
          </a:r>
          <a:r>
            <a:rPr lang="fr-FR" sz="2200" b="0" kern="1200" dirty="0" err="1" smtClean="0">
              <a:solidFill>
                <a:schemeClr val="tx1"/>
              </a:solidFill>
            </a:rPr>
            <a:t>were</a:t>
          </a:r>
          <a:r>
            <a:rPr lang="fr-FR" sz="2200" b="0" kern="1200" dirty="0" smtClean="0">
              <a:solidFill>
                <a:schemeClr val="tx1"/>
              </a:solidFill>
            </a:rPr>
            <a:t> </a:t>
          </a:r>
          <a:r>
            <a:rPr lang="fr-FR" sz="2200" b="0" kern="1200" dirty="0" err="1" smtClean="0">
              <a:solidFill>
                <a:schemeClr val="tx1"/>
              </a:solidFill>
            </a:rPr>
            <a:t>analyzed</a:t>
          </a:r>
          <a:r>
            <a:rPr lang="fr-FR" sz="2200" b="0" kern="1200" dirty="0" smtClean="0">
              <a:solidFill>
                <a:schemeClr val="tx1"/>
              </a:solidFill>
            </a:rPr>
            <a:t> by </a:t>
          </a:r>
          <a:r>
            <a:rPr lang="fr-FR" sz="2200" b="0" kern="1200" dirty="0" err="1" smtClean="0">
              <a:solidFill>
                <a:schemeClr val="tx1"/>
              </a:solidFill>
            </a:rPr>
            <a:t>reversed</a:t>
          </a:r>
          <a:r>
            <a:rPr lang="fr-FR" sz="2200" b="0" kern="1200" dirty="0" smtClean="0">
              <a:solidFill>
                <a:schemeClr val="tx1"/>
              </a:solidFill>
            </a:rPr>
            <a:t> phase HPLC (</a:t>
          </a:r>
          <a:r>
            <a:rPr lang="fr-FR" sz="2200" b="0" kern="1200" dirty="0" err="1" smtClean="0">
              <a:solidFill>
                <a:schemeClr val="tx1"/>
              </a:solidFill>
            </a:rPr>
            <a:t>Agilent</a:t>
          </a:r>
          <a:r>
            <a:rPr lang="fr-FR" sz="2200" b="0" kern="1200" dirty="0" smtClean="0">
              <a:solidFill>
                <a:schemeClr val="tx1"/>
              </a:solidFill>
            </a:rPr>
            <a:t> technologies 1200 </a:t>
          </a:r>
          <a:r>
            <a:rPr lang="fr-FR" sz="2200" b="0" kern="1200" dirty="0" err="1" smtClean="0">
              <a:solidFill>
                <a:schemeClr val="tx1"/>
              </a:solidFill>
            </a:rPr>
            <a:t>series</a:t>
          </a:r>
          <a:r>
            <a:rPr lang="fr-FR" sz="2200" b="0" kern="1200" dirty="0" smtClean="0">
              <a:solidFill>
                <a:schemeClr val="tx1"/>
              </a:solidFill>
            </a:rPr>
            <a:t> </a:t>
          </a:r>
          <a:r>
            <a:rPr lang="fr-FR" sz="2200" b="0" kern="1200" dirty="0" err="1" smtClean="0">
              <a:solidFill>
                <a:schemeClr val="tx1"/>
              </a:solidFill>
            </a:rPr>
            <a:t>with</a:t>
          </a:r>
          <a:r>
            <a:rPr lang="fr-FR" sz="2200" b="0" kern="1200" dirty="0" smtClean="0">
              <a:solidFill>
                <a:schemeClr val="tx1"/>
              </a:solidFill>
            </a:rPr>
            <a:t> a </a:t>
          </a:r>
          <a:r>
            <a:rPr lang="fr-FR" sz="2200" b="0" kern="1200" dirty="0" err="1" smtClean="0">
              <a:solidFill>
                <a:schemeClr val="tx1"/>
              </a:solidFill>
            </a:rPr>
            <a:t>Evaporative</a:t>
          </a:r>
          <a:r>
            <a:rPr lang="fr-FR" sz="2200" b="0" kern="1200" dirty="0" smtClean="0">
              <a:solidFill>
                <a:schemeClr val="tx1"/>
              </a:solidFill>
            </a:rPr>
            <a:t> Light </a:t>
          </a:r>
          <a:r>
            <a:rPr lang="fr-FR" sz="2200" b="0" kern="1200" dirty="0" err="1" smtClean="0">
              <a:solidFill>
                <a:schemeClr val="tx1"/>
              </a:solidFill>
            </a:rPr>
            <a:t>Scattering</a:t>
          </a:r>
          <a:r>
            <a:rPr lang="fr-FR" sz="2200" b="0" kern="1200" dirty="0" smtClean="0">
              <a:solidFill>
                <a:schemeClr val="tx1"/>
              </a:solidFill>
            </a:rPr>
            <a:t> Detector (</a:t>
          </a:r>
          <a:r>
            <a:rPr lang="fr-FR" sz="2200" b="0" kern="1200" dirty="0" err="1" smtClean="0">
              <a:solidFill>
                <a:schemeClr val="tx1"/>
              </a:solidFill>
            </a:rPr>
            <a:t>Agilent</a:t>
          </a:r>
          <a:r>
            <a:rPr lang="fr-FR" sz="2200" b="0" kern="1200" dirty="0" smtClean="0">
              <a:solidFill>
                <a:schemeClr val="tx1"/>
              </a:solidFill>
            </a:rPr>
            <a:t> Technologies 1200 </a:t>
          </a:r>
          <a:r>
            <a:rPr lang="fr-FR" sz="2200" b="0" kern="1200" dirty="0" err="1" smtClean="0">
              <a:solidFill>
                <a:schemeClr val="tx1"/>
              </a:solidFill>
            </a:rPr>
            <a:t>Series</a:t>
          </a:r>
          <a:r>
            <a:rPr lang="fr-FR" sz="2200" b="0" kern="1200" dirty="0" smtClean="0">
              <a:solidFill>
                <a:schemeClr val="tx1"/>
              </a:solidFill>
            </a:rPr>
            <a:t> ELSD)</a:t>
          </a:r>
          <a:endParaRPr lang="en-US" sz="2200" b="0" kern="1200" dirty="0">
            <a:solidFill>
              <a:schemeClr val="tx1"/>
            </a:solidFill>
          </a:endParaRPr>
        </a:p>
      </dsp:txBody>
      <dsp:txXfrm>
        <a:off x="4409509" y="2342026"/>
        <a:ext cx="4124725" cy="2046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DEC0B-6657-4B82-9FBB-1E88E843674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FA68AE-EE7D-4C87-92F5-8FB2411629A4}">
      <dsp:nvSpPr>
        <dsp:cNvPr id="0" name=""/>
        <dsp:cNvSpPr/>
      </dsp:nvSpPr>
      <dsp:spPr>
        <a:xfrm>
          <a:off x="564979" y="406400"/>
          <a:ext cx="5475833" cy="81280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43180" rIns="43180" bIns="4318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bg1"/>
              </a:solidFill>
            </a:rPr>
            <a:t>Mealworms are important source of </a:t>
          </a:r>
          <a:r>
            <a:rPr lang="en-US" sz="1700" b="1" kern="1200" dirty="0" smtClean="0">
              <a:solidFill>
                <a:schemeClr val="bg1"/>
              </a:solidFill>
            </a:rPr>
            <a:t>lipids especially the unsaturated lipids</a:t>
          </a:r>
          <a:endParaRPr lang="en-US" sz="1700" kern="1200" dirty="0">
            <a:solidFill>
              <a:schemeClr val="bg1"/>
            </a:solidFill>
          </a:endParaRPr>
        </a:p>
      </dsp:txBody>
      <dsp:txXfrm>
        <a:off x="564979" y="406400"/>
        <a:ext cx="5475833" cy="812800"/>
      </dsp:txXfrm>
    </dsp:sp>
    <dsp:sp modelId="{7C96D317-C49F-4B77-9B72-87B1EF8494B5}">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37A690-4600-4BF1-A94F-10901E70A023}">
      <dsp:nvSpPr>
        <dsp:cNvPr id="0" name=""/>
        <dsp:cNvSpPr/>
      </dsp:nvSpPr>
      <dsp:spPr>
        <a:xfrm>
          <a:off x="860432" y="1625599"/>
          <a:ext cx="5180380" cy="81280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43180" rIns="43180" bIns="43180" numCol="1" spcCol="1270" anchor="ctr" anchorCtr="0">
          <a:noAutofit/>
        </a:bodyPr>
        <a:lstStyle/>
        <a:p>
          <a:pPr lvl="0" algn="just" defTabSz="755650">
            <a:lnSpc>
              <a:spcPct val="90000"/>
            </a:lnSpc>
            <a:spcBef>
              <a:spcPct val="0"/>
            </a:spcBef>
            <a:spcAft>
              <a:spcPct val="35000"/>
            </a:spcAft>
          </a:pPr>
          <a:r>
            <a:rPr lang="en-US" sz="1700" b="1" kern="1200" dirty="0" smtClean="0">
              <a:solidFill>
                <a:schemeClr val="bg1"/>
              </a:solidFill>
            </a:rPr>
            <a:t>With this fatty acid, TAG and thermal profiles mealworms can be really a potential oilseed substitute</a:t>
          </a:r>
          <a:endParaRPr lang="en-US" sz="1700" kern="1200" dirty="0">
            <a:solidFill>
              <a:schemeClr val="bg1"/>
            </a:solidFill>
          </a:endParaRPr>
        </a:p>
      </dsp:txBody>
      <dsp:txXfrm>
        <a:off x="860432" y="1625599"/>
        <a:ext cx="5180380" cy="812800"/>
      </dsp:txXfrm>
    </dsp:sp>
    <dsp:sp modelId="{8AEECCE5-58F1-44AE-9A40-80D2519C4FD9}">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AA9BF-23FB-4CE1-B6A4-B2F2222613F8}">
      <dsp:nvSpPr>
        <dsp:cNvPr id="0" name=""/>
        <dsp:cNvSpPr/>
      </dsp:nvSpPr>
      <dsp:spPr>
        <a:xfrm>
          <a:off x="564979" y="2844800"/>
          <a:ext cx="5475833" cy="812800"/>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5160" tIns="43180" rIns="43180" bIns="43180" numCol="1" spcCol="1270" anchor="ctr" anchorCtr="0">
          <a:noAutofit/>
        </a:bodyPr>
        <a:lstStyle/>
        <a:p>
          <a:pPr lvl="0" algn="just" defTabSz="755650">
            <a:lnSpc>
              <a:spcPct val="90000"/>
            </a:lnSpc>
            <a:spcBef>
              <a:spcPct val="0"/>
            </a:spcBef>
            <a:spcAft>
              <a:spcPct val="35000"/>
            </a:spcAft>
          </a:pPr>
          <a:r>
            <a:rPr lang="en-US" sz="1700" b="1" kern="1200" smtClean="0">
              <a:solidFill>
                <a:schemeClr val="bg1"/>
              </a:solidFill>
            </a:rPr>
            <a:t>The chemical composition and thermal properties varied with source, further it could be interesting to study effect of diet on the lipid composition</a:t>
          </a:r>
          <a:endParaRPr lang="en-US" sz="1700" kern="1200" dirty="0">
            <a:solidFill>
              <a:schemeClr val="bg1"/>
            </a:solidFill>
          </a:endParaRPr>
        </a:p>
      </dsp:txBody>
      <dsp:txXfrm>
        <a:off x="564979" y="2844800"/>
        <a:ext cx="5475833" cy="812800"/>
      </dsp:txXfrm>
    </dsp:sp>
    <dsp:sp modelId="{50AA2B8C-B426-4720-9342-5F5CAA3D6652}">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0D382F-0DF9-4DD1-B8FE-39377BEF022F}" type="datetimeFigureOut">
              <a:rPr lang="en-US" smtClean="0"/>
              <a:t>5/16/2014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7657D3-3AF3-40E2-A01F-9896EF1A6861}" type="slidenum">
              <a:rPr lang="en-US" smtClean="0"/>
              <a:t>‹#›</a:t>
            </a:fld>
            <a:endParaRPr lang="en-US"/>
          </a:p>
        </p:txBody>
      </p:sp>
    </p:spTree>
    <p:extLst>
      <p:ext uri="{BB962C8B-B14F-4D97-AF65-F5344CB8AC3E}">
        <p14:creationId xmlns:p14="http://schemas.microsoft.com/office/powerpoint/2010/main" val="403905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world is talking about proteins from insects. They have high quantity of good quality proteins.</a:t>
            </a:r>
          </a:p>
          <a:p>
            <a:pPr lvl="0"/>
            <a:r>
              <a:rPr lang="en-US" sz="1200" kern="1200" dirty="0" smtClean="0">
                <a:solidFill>
                  <a:schemeClr val="tx1"/>
                </a:solidFill>
                <a:effectLst/>
                <a:latin typeface="+mn-lt"/>
                <a:ea typeface="+mn-ea"/>
                <a:cs typeface="+mn-cs"/>
              </a:rPr>
              <a:t>But in this competitive market where every company is trying to put their product at the lowest cost, producing insects just for their protein will not be worth.</a:t>
            </a:r>
          </a:p>
          <a:p>
            <a:pPr lvl="0"/>
            <a:r>
              <a:rPr lang="en-US" sz="1200" kern="1200" dirty="0" smtClean="0">
                <a:solidFill>
                  <a:schemeClr val="tx1"/>
                </a:solidFill>
                <a:effectLst/>
                <a:latin typeface="+mn-lt"/>
                <a:ea typeface="+mn-ea"/>
                <a:cs typeface="+mn-cs"/>
              </a:rPr>
              <a:t>So we thought of extracting and exploring commercial potential of lipids from mealworms, which could be a by-product of mealworms protein industry. And the results were surprising.</a:t>
            </a:r>
          </a:p>
          <a:p>
            <a:pPr lvl="0"/>
            <a:r>
              <a:rPr lang="en-US" sz="1200" kern="1200" dirty="0" smtClean="0">
                <a:solidFill>
                  <a:schemeClr val="tx1"/>
                </a:solidFill>
                <a:effectLst/>
                <a:latin typeface="+mn-lt"/>
                <a:ea typeface="+mn-ea"/>
                <a:cs typeface="+mn-cs"/>
              </a:rPr>
              <a:t>So, I will explain you this story what exactly happened……</a:t>
            </a:r>
          </a:p>
        </p:txBody>
      </p:sp>
      <p:sp>
        <p:nvSpPr>
          <p:cNvPr id="4" name="Slide Number Placeholder 3"/>
          <p:cNvSpPr>
            <a:spLocks noGrp="1"/>
          </p:cNvSpPr>
          <p:nvPr>
            <p:ph type="sldNum" sz="quarter" idx="10"/>
          </p:nvPr>
        </p:nvSpPr>
        <p:spPr/>
        <p:txBody>
          <a:bodyPr/>
          <a:lstStyle/>
          <a:p>
            <a:fld id="{597657D3-3AF3-40E2-A01F-9896EF1A6861}" type="slidenum">
              <a:rPr lang="en-US" smtClean="0"/>
              <a:t>1</a:t>
            </a:fld>
            <a:endParaRPr lang="en-US"/>
          </a:p>
        </p:txBody>
      </p:sp>
    </p:spTree>
    <p:extLst>
      <p:ext uri="{BB962C8B-B14F-4D97-AF65-F5344CB8AC3E}">
        <p14:creationId xmlns:p14="http://schemas.microsoft.com/office/powerpoint/2010/main" val="139053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below graph represents the %Fatty acid composition of the mealworms.  You can clearly see that it is dominated by the unsaturated fatty acids. </a:t>
            </a:r>
          </a:p>
          <a:p>
            <a:pPr lvl="0"/>
            <a:r>
              <a:rPr lang="en-US" sz="1200" kern="1200" dirty="0" smtClean="0">
                <a:solidFill>
                  <a:schemeClr val="tx1"/>
                </a:solidFill>
                <a:effectLst/>
                <a:latin typeface="+mn-lt"/>
                <a:ea typeface="+mn-ea"/>
                <a:cs typeface="+mn-cs"/>
              </a:rPr>
              <a:t>You can see that lab produced samples are rich in MUFA especially C 18:1 (Oleic acid). While those procured from local supplier are rich in PUFA especially C 18:2 (n6 linoleic acid).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7657D3-3AF3-40E2-A01F-9896EF1A6861}" type="slidenum">
              <a:rPr lang="en-US" smtClean="0"/>
              <a:t>10</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left you can see the melting profile of the lipids extracted from sample produced in lab (lab 1). You can see that the lipids are liquid at room temperature. In the right you can see the Triacylglycerol profile of lipids. Triacylglycerols contain three fatty acid molecules, where one, two or all three can unsaturated fatty acids. In the beginning you can the signal of low carbon chain saturated TAG  and as we move on in the last you can see the high carbon </a:t>
            </a:r>
            <a:r>
              <a:rPr lang="en-US" baseline="0" dirty="0" err="1" smtClean="0"/>
              <a:t>triunsaturated</a:t>
            </a:r>
            <a:r>
              <a:rPr lang="en-US" baseline="0" dirty="0" smtClean="0"/>
              <a:t> TAGs. And the TAG profile is in contrast with the melting profile of lipids. The depression in the melting graph is in contrast to the peaks in the TAG profile. </a:t>
            </a:r>
            <a:endParaRPr lang="en-US" dirty="0"/>
          </a:p>
        </p:txBody>
      </p:sp>
      <p:sp>
        <p:nvSpPr>
          <p:cNvPr id="4" name="Slide Number Placeholder 3"/>
          <p:cNvSpPr>
            <a:spLocks noGrp="1"/>
          </p:cNvSpPr>
          <p:nvPr>
            <p:ph type="sldNum" sz="quarter" idx="10"/>
          </p:nvPr>
        </p:nvSpPr>
        <p:spPr/>
        <p:txBody>
          <a:bodyPr/>
          <a:lstStyle/>
          <a:p>
            <a:fld id="{597657D3-3AF3-40E2-A01F-9896EF1A6861}" type="slidenum">
              <a:rPr lang="en-US" smtClean="0"/>
              <a:t>11</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Lipids</a:t>
            </a:r>
            <a:r>
              <a:rPr lang="en-US" baseline="0" dirty="0" smtClean="0"/>
              <a:t> from sample 2 produced in labs are also liquid at room temperature. They are also rich in unsaturated TAG. The depressions in the melting profile are congruent to peaks in TAG profile.</a:t>
            </a:r>
            <a:endParaRPr lang="en-US" dirty="0"/>
          </a:p>
        </p:txBody>
      </p:sp>
      <p:sp>
        <p:nvSpPr>
          <p:cNvPr id="4" name="Slide Number Placeholder 3"/>
          <p:cNvSpPr>
            <a:spLocks noGrp="1"/>
          </p:cNvSpPr>
          <p:nvPr>
            <p:ph type="sldNum" sz="quarter" idx="10"/>
          </p:nvPr>
        </p:nvSpPr>
        <p:spPr/>
        <p:txBody>
          <a:bodyPr/>
          <a:lstStyle/>
          <a:p>
            <a:fld id="{597657D3-3AF3-40E2-A01F-9896EF1A6861}" type="slidenum">
              <a:rPr lang="en-US" smtClean="0"/>
              <a:t>12</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for sample</a:t>
            </a:r>
            <a:r>
              <a:rPr lang="en-US" baseline="0" dirty="0" smtClean="0"/>
              <a:t> 1 procured from local supplier</a:t>
            </a:r>
            <a:endParaRPr lang="en-US" dirty="0"/>
          </a:p>
        </p:txBody>
      </p:sp>
      <p:sp>
        <p:nvSpPr>
          <p:cNvPr id="4" name="Slide Number Placeholder 3"/>
          <p:cNvSpPr>
            <a:spLocks noGrp="1"/>
          </p:cNvSpPr>
          <p:nvPr>
            <p:ph type="sldNum" sz="quarter" idx="10"/>
          </p:nvPr>
        </p:nvSpPr>
        <p:spPr/>
        <p:txBody>
          <a:bodyPr/>
          <a:lstStyle/>
          <a:p>
            <a:fld id="{597657D3-3AF3-40E2-A01F-9896EF1A6861}" type="slidenum">
              <a:rPr lang="en-US" smtClean="0"/>
              <a:t>13</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for</a:t>
            </a:r>
            <a:r>
              <a:rPr lang="en-US" baseline="0" dirty="0" smtClean="0"/>
              <a:t> sample 2 procured from local supplier</a:t>
            </a:r>
            <a:endParaRPr lang="en-US" dirty="0"/>
          </a:p>
        </p:txBody>
      </p:sp>
      <p:sp>
        <p:nvSpPr>
          <p:cNvPr id="4" name="Slide Number Placeholder 3"/>
          <p:cNvSpPr>
            <a:spLocks noGrp="1"/>
          </p:cNvSpPr>
          <p:nvPr>
            <p:ph type="sldNum" sz="quarter" idx="10"/>
          </p:nvPr>
        </p:nvSpPr>
        <p:spPr/>
        <p:txBody>
          <a:bodyPr/>
          <a:lstStyle/>
          <a:p>
            <a:fld id="{597657D3-3AF3-40E2-A01F-9896EF1A6861}" type="slidenum">
              <a:rPr lang="en-US" smtClean="0"/>
              <a:t>14</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657D3-3AF3-40E2-A01F-9896EF1A6861}" type="slidenum">
              <a:rPr lang="en-US" smtClean="0"/>
              <a:t>15</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this is the flow of my presentation, first I will give you a short introduction to this presentation, then the objectives, materials and methods, results and finally the conclusion.</a:t>
            </a:r>
          </a:p>
        </p:txBody>
      </p:sp>
      <p:sp>
        <p:nvSpPr>
          <p:cNvPr id="4" name="Slide Number Placeholder 3"/>
          <p:cNvSpPr>
            <a:spLocks noGrp="1"/>
          </p:cNvSpPr>
          <p:nvPr>
            <p:ph type="sldNum" sz="quarter" idx="10"/>
          </p:nvPr>
        </p:nvSpPr>
        <p:spPr/>
        <p:txBody>
          <a:bodyPr/>
          <a:lstStyle/>
          <a:p>
            <a:fld id="{597657D3-3AF3-40E2-A01F-9896EF1A6861}" type="slidenum">
              <a:rPr lang="en-US" smtClean="0"/>
              <a:t>2</a:t>
            </a:fld>
            <a:endParaRPr lang="en-US"/>
          </a:p>
        </p:txBody>
      </p:sp>
    </p:spTree>
    <p:extLst>
      <p:ext uri="{BB962C8B-B14F-4D97-AF65-F5344CB8AC3E}">
        <p14:creationId xmlns:p14="http://schemas.microsoft.com/office/powerpoint/2010/main" val="66773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Entomophagy is the consumption of insects as human food</a:t>
            </a:r>
          </a:p>
          <a:p>
            <a:pPr lvl="0"/>
            <a:r>
              <a:rPr lang="en-US" sz="1200" kern="1200" dirty="0" smtClean="0">
                <a:solidFill>
                  <a:schemeClr val="tx1"/>
                </a:solidFill>
                <a:effectLst/>
                <a:latin typeface="+mn-lt"/>
                <a:ea typeface="+mn-ea"/>
                <a:cs typeface="+mn-cs"/>
              </a:rPr>
              <a:t>More than 1900 species of insects are edible throughout the world</a:t>
            </a:r>
          </a:p>
          <a:p>
            <a:pPr lvl="0"/>
            <a:r>
              <a:rPr lang="en-US" sz="1200" kern="1200" dirty="0" smtClean="0">
                <a:solidFill>
                  <a:schemeClr val="tx1"/>
                </a:solidFill>
                <a:effectLst/>
                <a:latin typeface="+mn-lt"/>
                <a:ea typeface="+mn-ea"/>
                <a:cs typeface="+mn-cs"/>
              </a:rPr>
              <a:t>Entomophagy is heavily influenced by local cultural and religion practices</a:t>
            </a:r>
          </a:p>
          <a:p>
            <a:pPr lvl="0"/>
            <a:r>
              <a:rPr lang="en-US" sz="1200" kern="1200" dirty="0" smtClean="0">
                <a:solidFill>
                  <a:schemeClr val="tx1"/>
                </a:solidFill>
                <a:effectLst/>
                <a:latin typeface="+mn-lt"/>
                <a:ea typeface="+mn-ea"/>
                <a:cs typeface="+mn-cs"/>
              </a:rPr>
              <a:t>The practice is entomophagy is not new, for example around 524 species of insects are edible in Africa and so on….</a:t>
            </a:r>
          </a:p>
          <a:p>
            <a:pPr lvl="0"/>
            <a:r>
              <a:rPr lang="en-US" sz="1200" kern="1200" dirty="0" smtClean="0">
                <a:solidFill>
                  <a:schemeClr val="tx1"/>
                </a:solidFill>
                <a:effectLst/>
                <a:latin typeface="+mn-lt"/>
                <a:ea typeface="+mn-ea"/>
                <a:cs typeface="+mn-cs"/>
              </a:rPr>
              <a:t>But why insects?</a:t>
            </a:r>
          </a:p>
          <a:p>
            <a:r>
              <a:rPr lang="en-US" sz="1200" kern="1200" dirty="0" smtClean="0">
                <a:solidFill>
                  <a:schemeClr val="tx1"/>
                </a:solidFill>
                <a:effectLst/>
                <a:latin typeface="+mn-lt"/>
                <a:ea typeface="+mn-ea"/>
                <a:cs typeface="+mn-cs"/>
              </a:rPr>
              <a:t>-Literature supports the fact that they are nutritional superior to most conventional meats</a:t>
            </a:r>
          </a:p>
          <a:p>
            <a:r>
              <a:rPr lang="en-US" sz="1200" kern="1200" dirty="0" smtClean="0">
                <a:solidFill>
                  <a:schemeClr val="tx1"/>
                </a:solidFill>
                <a:effectLst/>
                <a:latin typeface="+mn-lt"/>
                <a:ea typeface="+mn-ea"/>
                <a:cs typeface="+mn-cs"/>
              </a:rPr>
              <a:t>- Production of insects may result in lesser greenhouse gases and ammonia emission</a:t>
            </a:r>
          </a:p>
          <a:p>
            <a:r>
              <a:rPr lang="en-US" sz="1200" kern="1200" dirty="0" smtClean="0">
                <a:solidFill>
                  <a:schemeClr val="tx1"/>
                </a:solidFill>
                <a:effectLst/>
                <a:latin typeface="+mn-lt"/>
                <a:ea typeface="+mn-ea"/>
                <a:cs typeface="+mn-cs"/>
              </a:rPr>
              <a:t>-Lesser risk of zoonotic diseases</a:t>
            </a:r>
          </a:p>
          <a:p>
            <a:r>
              <a:rPr lang="en-US" sz="1200" kern="1200" dirty="0" smtClean="0">
                <a:solidFill>
                  <a:schemeClr val="tx1"/>
                </a:solidFill>
                <a:effectLst/>
                <a:latin typeface="+mn-lt"/>
                <a:ea typeface="+mn-ea"/>
                <a:cs typeface="+mn-cs"/>
              </a:rPr>
              <a:t>-Some insects like yellow mealworms are almost drought resistant</a:t>
            </a:r>
          </a:p>
          <a:p>
            <a:r>
              <a:rPr lang="en-US" sz="1200" kern="1200" dirty="0" smtClean="0">
                <a:solidFill>
                  <a:schemeClr val="tx1"/>
                </a:solidFill>
                <a:effectLst/>
                <a:latin typeface="+mn-lt"/>
                <a:ea typeface="+mn-ea"/>
                <a:cs typeface="+mn-cs"/>
              </a:rPr>
              <a:t>-Feed conversion ratio and percentage edibility is much higher</a:t>
            </a:r>
            <a:endParaRPr lang="en-US" dirty="0"/>
          </a:p>
        </p:txBody>
      </p:sp>
      <p:sp>
        <p:nvSpPr>
          <p:cNvPr id="4" name="Slide Number Placeholder 3"/>
          <p:cNvSpPr>
            <a:spLocks noGrp="1"/>
          </p:cNvSpPr>
          <p:nvPr>
            <p:ph type="sldNum" sz="quarter" idx="10"/>
          </p:nvPr>
        </p:nvSpPr>
        <p:spPr/>
        <p:txBody>
          <a:bodyPr/>
          <a:lstStyle/>
          <a:p>
            <a:fld id="{597657D3-3AF3-40E2-A01F-9896EF1A6861}" type="slidenum">
              <a:rPr lang="en-US" smtClean="0"/>
              <a:t>3</a:t>
            </a:fld>
            <a:endParaRPr lang="en-US"/>
          </a:p>
        </p:txBody>
      </p:sp>
    </p:spTree>
    <p:extLst>
      <p:ext uri="{BB962C8B-B14F-4D97-AF65-F5344CB8AC3E}">
        <p14:creationId xmlns:p14="http://schemas.microsoft.com/office/powerpoint/2010/main" val="9772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Insects are really rich source of protein, some of them contain almost 80% proteins</a:t>
            </a:r>
          </a:p>
          <a:p>
            <a:pPr lvl="0"/>
            <a:r>
              <a:rPr lang="en-US" sz="1200" kern="1200" dirty="0" smtClean="0">
                <a:solidFill>
                  <a:schemeClr val="tx1"/>
                </a:solidFill>
                <a:effectLst/>
                <a:latin typeface="+mn-lt"/>
                <a:ea typeface="+mn-ea"/>
                <a:cs typeface="+mn-cs"/>
              </a:rPr>
              <a:t>Besides this they are also source of lipids, vitamins and minerals</a:t>
            </a:r>
          </a:p>
          <a:p>
            <a:pPr lvl="0"/>
            <a:r>
              <a:rPr lang="en-US" sz="1200" kern="1200" dirty="0" err="1" smtClean="0">
                <a:solidFill>
                  <a:schemeClr val="tx1"/>
                </a:solidFill>
                <a:effectLst/>
                <a:latin typeface="+mn-lt"/>
                <a:ea typeface="+mn-ea"/>
                <a:cs typeface="+mn-cs"/>
              </a:rPr>
              <a:t>Upto</a:t>
            </a:r>
            <a:r>
              <a:rPr lang="en-US" sz="1200" kern="1200" dirty="0" smtClean="0">
                <a:solidFill>
                  <a:schemeClr val="tx1"/>
                </a:solidFill>
                <a:effectLst/>
                <a:latin typeface="+mn-lt"/>
                <a:ea typeface="+mn-ea"/>
                <a:cs typeface="+mn-cs"/>
              </a:rPr>
              <a:t> 77% lipids have been reported in some insects</a:t>
            </a:r>
          </a:p>
          <a:p>
            <a:pPr lvl="0"/>
            <a:r>
              <a:rPr lang="en-US" sz="1200" kern="1200" dirty="0" smtClean="0">
                <a:solidFill>
                  <a:schemeClr val="tx1"/>
                </a:solidFill>
                <a:effectLst/>
                <a:latin typeface="+mn-lt"/>
                <a:ea typeface="+mn-ea"/>
                <a:cs typeface="+mn-cs"/>
              </a:rPr>
              <a:t>During the larvae stage the insects accumulate metabolic reserves of fat</a:t>
            </a:r>
          </a:p>
          <a:p>
            <a:pPr lvl="0"/>
            <a:r>
              <a:rPr lang="en-US" sz="1200" kern="1200" dirty="0" smtClean="0">
                <a:solidFill>
                  <a:schemeClr val="tx1"/>
                </a:solidFill>
                <a:effectLst/>
                <a:latin typeface="+mn-lt"/>
                <a:ea typeface="+mn-ea"/>
                <a:cs typeface="+mn-cs"/>
              </a:rPr>
              <a:t>PUFA were found to be dominant in most of the insects</a:t>
            </a:r>
          </a:p>
        </p:txBody>
      </p:sp>
      <p:sp>
        <p:nvSpPr>
          <p:cNvPr id="4" name="Slide Number Placeholder 3"/>
          <p:cNvSpPr>
            <a:spLocks noGrp="1"/>
          </p:cNvSpPr>
          <p:nvPr>
            <p:ph type="sldNum" sz="quarter" idx="10"/>
          </p:nvPr>
        </p:nvSpPr>
        <p:spPr/>
        <p:txBody>
          <a:bodyPr/>
          <a:lstStyle/>
          <a:p>
            <a:fld id="{597657D3-3AF3-40E2-A01F-9896EF1A6861}" type="slidenum">
              <a:rPr lang="en-US" smtClean="0"/>
              <a:t>4</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main objective of this study was to extract lipids from Tenebrio molitor larvae that are mealworms. To analyze the quantity and quality of lipids from them.  And finally to access their potential as substitutes to conventional oilseeds.</a:t>
            </a:r>
          </a:p>
        </p:txBody>
      </p:sp>
      <p:sp>
        <p:nvSpPr>
          <p:cNvPr id="4" name="Slide Number Placeholder 3"/>
          <p:cNvSpPr>
            <a:spLocks noGrp="1"/>
          </p:cNvSpPr>
          <p:nvPr>
            <p:ph type="sldNum" sz="quarter" idx="10"/>
          </p:nvPr>
        </p:nvSpPr>
        <p:spPr/>
        <p:txBody>
          <a:bodyPr/>
          <a:lstStyle/>
          <a:p>
            <a:fld id="{597657D3-3AF3-40E2-A01F-9896EF1A6861}" type="slidenum">
              <a:rPr lang="en-US" smtClean="0"/>
              <a:t>5</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batches of mealworms were produced in the entomology lab based at Gembloux, while 2 other batches were produced from a local Belgian supplier</a:t>
            </a:r>
          </a:p>
        </p:txBody>
      </p:sp>
      <p:sp>
        <p:nvSpPr>
          <p:cNvPr id="4" name="Slide Number Placeholder 3"/>
          <p:cNvSpPr>
            <a:spLocks noGrp="1"/>
          </p:cNvSpPr>
          <p:nvPr>
            <p:ph type="sldNum" sz="quarter" idx="10"/>
          </p:nvPr>
        </p:nvSpPr>
        <p:spPr/>
        <p:txBody>
          <a:bodyPr/>
          <a:lstStyle/>
          <a:p>
            <a:fld id="{597657D3-3AF3-40E2-A01F-9896EF1A6861}" type="slidenum">
              <a:rPr lang="en-US" smtClean="0"/>
              <a:t>6</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protein estimation was done using the dumas method.</a:t>
            </a:r>
          </a:p>
          <a:p>
            <a:pPr lvl="0"/>
            <a:r>
              <a:rPr lang="en-US" sz="1200" kern="1200" dirty="0" smtClean="0">
                <a:solidFill>
                  <a:schemeClr val="tx1"/>
                </a:solidFill>
                <a:effectLst/>
                <a:latin typeface="+mn-lt"/>
                <a:ea typeface="+mn-ea"/>
                <a:cs typeface="+mn-cs"/>
              </a:rPr>
              <a:t>Lipid extraction was done by a cold extraction technique utilizing 2:1 ration of Chloroform/methanol as solvent</a:t>
            </a:r>
          </a:p>
          <a:p>
            <a:pPr lvl="0"/>
            <a:r>
              <a:rPr lang="en-US" sz="1200" kern="1200" dirty="0" smtClean="0">
                <a:solidFill>
                  <a:schemeClr val="tx1"/>
                </a:solidFill>
                <a:effectLst/>
                <a:latin typeface="+mn-lt"/>
                <a:ea typeface="+mn-ea"/>
                <a:cs typeface="+mn-cs"/>
              </a:rPr>
              <a:t>Thermal profile was analyzed using differential scanning calorimetry</a:t>
            </a:r>
          </a:p>
        </p:txBody>
      </p:sp>
      <p:sp>
        <p:nvSpPr>
          <p:cNvPr id="4" name="Slide Number Placeholder 3"/>
          <p:cNvSpPr>
            <a:spLocks noGrp="1"/>
          </p:cNvSpPr>
          <p:nvPr>
            <p:ph type="sldNum" sz="quarter" idx="10"/>
          </p:nvPr>
        </p:nvSpPr>
        <p:spPr/>
        <p:txBody>
          <a:bodyPr/>
          <a:lstStyle/>
          <a:p>
            <a:fld id="{597657D3-3AF3-40E2-A01F-9896EF1A6861}" type="slidenum">
              <a:rPr lang="en-US" smtClean="0"/>
              <a:t>7</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fatty acid composition was determined using Gas chromatography</a:t>
            </a:r>
          </a:p>
          <a:p>
            <a:pPr lvl="0"/>
            <a:r>
              <a:rPr lang="en-US" sz="1200" kern="1200" dirty="0" smtClean="0">
                <a:solidFill>
                  <a:schemeClr val="tx1"/>
                </a:solidFill>
                <a:effectLst/>
                <a:latin typeface="+mn-lt"/>
                <a:ea typeface="+mn-ea"/>
                <a:cs typeface="+mn-cs"/>
              </a:rPr>
              <a:t>Triacylglycerol profile was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using reversed phased HPLC with a Evaporative light scattering detector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7657D3-3AF3-40E2-A01F-9896EF1A6861}" type="slidenum">
              <a:rPr lang="en-US" smtClean="0"/>
              <a:t>8</a:t>
            </a:fld>
            <a:endParaRPr lang="en-US"/>
          </a:p>
        </p:txBody>
      </p:sp>
    </p:spTree>
    <p:extLst>
      <p:ext uri="{BB962C8B-B14F-4D97-AF65-F5344CB8AC3E}">
        <p14:creationId xmlns:p14="http://schemas.microsoft.com/office/powerpoint/2010/main" val="3373713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Moving on to the results</a:t>
            </a:r>
          </a:p>
          <a:p>
            <a:pPr lvl="0"/>
            <a:r>
              <a:rPr lang="en-US" sz="1200" kern="1200" dirty="0" smtClean="0">
                <a:solidFill>
                  <a:schemeClr val="tx1"/>
                </a:solidFill>
                <a:effectLst/>
                <a:latin typeface="+mn-lt"/>
                <a:ea typeface="+mn-ea"/>
                <a:cs typeface="+mn-cs"/>
              </a:rPr>
              <a:t>The % protein in commercial and lab reared samples were 58% and 52%.</a:t>
            </a:r>
          </a:p>
          <a:p>
            <a:pPr lvl="0"/>
            <a:r>
              <a:rPr lang="en-US" sz="1200" kern="1200" dirty="0" smtClean="0">
                <a:solidFill>
                  <a:schemeClr val="tx1"/>
                </a:solidFill>
                <a:effectLst/>
                <a:latin typeface="+mn-lt"/>
                <a:ea typeface="+mn-ea"/>
                <a:cs typeface="+mn-cs"/>
              </a:rPr>
              <a:t>The % lipids in commercial and lab reared samples were 30% and 36%</a:t>
            </a:r>
          </a:p>
          <a:p>
            <a:pPr lvl="0"/>
            <a:r>
              <a:rPr lang="en-US" sz="1200" kern="1200" dirty="0" smtClean="0">
                <a:solidFill>
                  <a:schemeClr val="tx1"/>
                </a:solidFill>
                <a:effectLst/>
                <a:latin typeface="+mn-lt"/>
                <a:ea typeface="+mn-ea"/>
                <a:cs typeface="+mn-cs"/>
              </a:rPr>
              <a:t>The %MUFA and %PUFA in commercial and lab reared samples were 41% and 31%</a:t>
            </a:r>
          </a:p>
          <a:p>
            <a:pPr lvl="0"/>
            <a:r>
              <a:rPr lang="en-US" sz="1200" kern="1200" dirty="0" smtClean="0">
                <a:solidFill>
                  <a:schemeClr val="tx1"/>
                </a:solidFill>
                <a:effectLst/>
                <a:latin typeface="+mn-lt"/>
                <a:ea typeface="+mn-ea"/>
                <a:cs typeface="+mn-cs"/>
              </a:rPr>
              <a:t>The %MUFA in lab reared samples varied between 53-56% and %PUFA was 16%.</a:t>
            </a:r>
          </a:p>
        </p:txBody>
      </p:sp>
      <p:sp>
        <p:nvSpPr>
          <p:cNvPr id="4" name="Slide Number Placeholder 3"/>
          <p:cNvSpPr>
            <a:spLocks noGrp="1"/>
          </p:cNvSpPr>
          <p:nvPr>
            <p:ph type="sldNum" sz="quarter" idx="10"/>
          </p:nvPr>
        </p:nvSpPr>
        <p:spPr/>
        <p:txBody>
          <a:bodyPr/>
          <a:lstStyle/>
          <a:p>
            <a:fld id="{597657D3-3AF3-40E2-A01F-9896EF1A6861}" type="slidenum">
              <a:rPr lang="en-US" smtClean="0"/>
              <a:t>9</a:t>
            </a:fld>
            <a:endParaRPr lang="en-US"/>
          </a:p>
        </p:txBody>
      </p:sp>
    </p:spTree>
    <p:extLst>
      <p:ext uri="{BB962C8B-B14F-4D97-AF65-F5344CB8AC3E}">
        <p14:creationId xmlns:p14="http://schemas.microsoft.com/office/powerpoint/2010/main" val="337371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jpg"/><Relationship Id="rId7"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1.jpg"/><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2.jpg"/><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457200"/>
            <a:ext cx="8915400" cy="4876800"/>
            <a:chOff x="76200" y="457200"/>
            <a:chExt cx="8915400" cy="4876800"/>
          </a:xfrm>
        </p:grpSpPr>
        <p:sp>
          <p:nvSpPr>
            <p:cNvPr id="3" name="Content Placeholder 2"/>
            <p:cNvSpPr txBox="1">
              <a:spLocks/>
            </p:cNvSpPr>
            <p:nvPr/>
          </p:nvSpPr>
          <p:spPr>
            <a:xfrm>
              <a:off x="76200" y="457200"/>
              <a:ext cx="8915400" cy="1371600"/>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smtClean="0">
                  <a:solidFill>
                    <a:schemeClr val="accent3">
                      <a:lumMod val="75000"/>
                    </a:schemeClr>
                  </a:solidFill>
                  <a:latin typeface="Cooper Black" panose="0208090404030B020404" pitchFamily="18" charset="0"/>
                </a:rPr>
                <a:t>Mealworms: </a:t>
              </a:r>
              <a:r>
                <a:rPr lang="en-US" sz="4000" b="1" dirty="0">
                  <a:solidFill>
                    <a:schemeClr val="accent3">
                      <a:lumMod val="75000"/>
                    </a:schemeClr>
                  </a:solidFill>
                  <a:latin typeface="Cooper Black" panose="0208090404030B020404" pitchFamily="18" charset="0"/>
                </a:rPr>
                <a:t>Alternate Source of </a:t>
              </a:r>
              <a:r>
                <a:rPr lang="en-US" sz="4000" b="1" dirty="0" smtClean="0">
                  <a:solidFill>
                    <a:schemeClr val="accent3">
                      <a:lumMod val="75000"/>
                    </a:schemeClr>
                  </a:solidFill>
                  <a:latin typeface="Cooper Black" panose="0208090404030B020404" pitchFamily="18" charset="0"/>
                </a:rPr>
                <a:t>Lipids</a:t>
              </a:r>
              <a:endParaRPr lang="en-US" sz="4000" b="1" dirty="0">
                <a:solidFill>
                  <a:schemeClr val="accent3">
                    <a:lumMod val="75000"/>
                  </a:schemeClr>
                </a:solidFill>
                <a:latin typeface="Cooper Black" panose="0208090404030B020404" pitchFamily="18" charset="0"/>
              </a:endParaRPr>
            </a:p>
          </p:txBody>
        </p:sp>
        <p:sp>
          <p:nvSpPr>
            <p:cNvPr id="5" name="Content Placeholder 2"/>
            <p:cNvSpPr txBox="1">
              <a:spLocks/>
            </p:cNvSpPr>
            <p:nvPr/>
          </p:nvSpPr>
          <p:spPr>
            <a:xfrm>
              <a:off x="304800" y="1447800"/>
              <a:ext cx="8534400" cy="388620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smtClean="0"/>
                <a:t>Danthine, S.</a:t>
              </a:r>
              <a:r>
                <a:rPr lang="en-US" sz="2400" b="1" baseline="30000" dirty="0" smtClean="0"/>
                <a:t>1</a:t>
              </a:r>
              <a:r>
                <a:rPr lang="en-US" sz="2400" b="1" dirty="0" smtClean="0"/>
                <a:t>, Blecker, C.</a:t>
              </a:r>
              <a:r>
                <a:rPr lang="en-US" sz="2400" b="1" baseline="30000" dirty="0" smtClean="0"/>
                <a:t>1</a:t>
              </a:r>
              <a:r>
                <a:rPr lang="en-US" sz="2400" b="1" dirty="0" smtClean="0"/>
                <a:t>, Paul, A.</a:t>
              </a:r>
              <a:r>
                <a:rPr lang="en-US" sz="2400" b="1" baseline="30000" dirty="0" smtClean="0"/>
                <a:t>1*</a:t>
              </a:r>
              <a:r>
                <a:rPr lang="en-US" sz="2400" b="1" dirty="0" smtClean="0"/>
                <a:t>, </a:t>
              </a:r>
              <a:r>
                <a:rPr lang="en-US" sz="2400" b="1" dirty="0" err="1"/>
                <a:t>Caparros</a:t>
              </a:r>
              <a:r>
                <a:rPr lang="en-US" sz="2400" b="1" dirty="0"/>
                <a:t> </a:t>
              </a:r>
              <a:r>
                <a:rPr lang="en-US" sz="2400" b="1" dirty="0" err="1"/>
                <a:t>Medigo</a:t>
              </a:r>
              <a:r>
                <a:rPr lang="en-US" sz="2400" b="1" dirty="0"/>
                <a:t>, R.</a:t>
              </a:r>
              <a:r>
                <a:rPr lang="en-US" sz="2400" b="1" baseline="30000" dirty="0"/>
                <a:t>1</a:t>
              </a:r>
              <a:r>
                <a:rPr lang="en-US" sz="2400" b="1" dirty="0"/>
                <a:t>, </a:t>
              </a:r>
              <a:r>
                <a:rPr lang="en-US" sz="2400" b="1" dirty="0" err="1"/>
                <a:t>Haubruge</a:t>
              </a:r>
              <a:r>
                <a:rPr lang="en-US" sz="2400" b="1" dirty="0"/>
                <a:t>, E.</a:t>
              </a:r>
              <a:r>
                <a:rPr lang="en-US" sz="2400" b="1" baseline="30000" dirty="0"/>
                <a:t>1</a:t>
              </a:r>
              <a:r>
                <a:rPr lang="en-US" sz="2400" b="1" dirty="0"/>
                <a:t>, Taofic, A.</a:t>
              </a:r>
              <a:r>
                <a:rPr lang="en-US" sz="2400" b="1" baseline="30000" dirty="0"/>
                <a:t>1</a:t>
              </a:r>
              <a:r>
                <a:rPr lang="en-US" sz="2400" b="1" dirty="0"/>
                <a:t>, Lognay, G.</a:t>
              </a:r>
              <a:r>
                <a:rPr lang="en-US" sz="2400" b="1" baseline="30000" dirty="0"/>
                <a:t>1</a:t>
              </a:r>
              <a:r>
                <a:rPr lang="en-US" sz="2400" b="1" dirty="0"/>
                <a:t>, </a:t>
              </a:r>
              <a:r>
                <a:rPr lang="en-US" sz="2400" b="1" dirty="0" err="1"/>
                <a:t>Fauconnier</a:t>
              </a:r>
              <a:r>
                <a:rPr lang="en-US" sz="2400" b="1" dirty="0"/>
                <a:t>, M-L.</a:t>
              </a:r>
              <a:r>
                <a:rPr lang="en-US" sz="2400" b="1" baseline="30000" dirty="0"/>
                <a:t>1</a:t>
              </a:r>
              <a:r>
                <a:rPr lang="en-US" sz="2400" b="1" dirty="0"/>
                <a:t>, </a:t>
              </a:r>
              <a:r>
                <a:rPr lang="en-US" sz="2400" b="1" dirty="0" err="1"/>
                <a:t>Frédérich</a:t>
              </a:r>
              <a:r>
                <a:rPr lang="en-US" sz="2400" b="1" dirty="0"/>
                <a:t>, </a:t>
              </a:r>
              <a:r>
                <a:rPr lang="en-US" sz="2400" b="1" dirty="0" smtClean="0"/>
                <a:t>M.</a:t>
              </a:r>
              <a:r>
                <a:rPr lang="en-US" sz="2400" b="1" baseline="30000" dirty="0" smtClean="0"/>
                <a:t>2</a:t>
              </a:r>
              <a:r>
                <a:rPr lang="en-US" sz="2400" b="1" dirty="0"/>
                <a:t> </a:t>
              </a:r>
              <a:r>
                <a:rPr lang="en-US" sz="2400" b="1" dirty="0" smtClean="0"/>
                <a:t>&amp; </a:t>
              </a:r>
              <a:r>
                <a:rPr lang="en-US" sz="2400" b="1" dirty="0"/>
                <a:t>Francis, </a:t>
              </a:r>
              <a:r>
                <a:rPr lang="en-US" sz="2400" b="1" dirty="0" smtClean="0"/>
                <a:t>F.</a:t>
              </a:r>
              <a:r>
                <a:rPr lang="en-US" sz="2400" b="1" baseline="30000" dirty="0" smtClean="0"/>
                <a:t>1</a:t>
              </a:r>
              <a:endParaRPr lang="en-US" sz="1800" u="sng" dirty="0" smtClean="0">
                <a:solidFill>
                  <a:srgbClr val="7030A0"/>
                </a:solidFill>
              </a:endParaRPr>
            </a:p>
            <a:p>
              <a:pPr marL="0" indent="0" algn="ctr">
                <a:buNone/>
              </a:pPr>
              <a:endParaRPr lang="en-US" sz="1800" u="sng" dirty="0" smtClean="0">
                <a:solidFill>
                  <a:srgbClr val="7030A0"/>
                </a:solidFill>
              </a:endParaRPr>
            </a:p>
            <a:p>
              <a:pPr marL="0" indent="0" algn="ctr">
                <a:buNone/>
              </a:pPr>
              <a:r>
                <a:rPr lang="fr-BE" sz="1600" b="1" baseline="30000" dirty="0"/>
                <a:t>1</a:t>
              </a:r>
              <a:r>
                <a:rPr lang="fr-BE" sz="1600" b="1" dirty="0"/>
                <a:t>Gembloux Agro-Bio Tech, Université de Liège, Passage des déportés, 2, 5030 Gembloux, </a:t>
              </a:r>
              <a:r>
                <a:rPr lang="fr-BE" sz="1600" b="1" dirty="0" smtClean="0"/>
                <a:t>Belgique</a:t>
              </a:r>
            </a:p>
            <a:p>
              <a:pPr marL="0" indent="0" algn="ctr">
                <a:buNone/>
              </a:pPr>
              <a:r>
                <a:rPr lang="fr-BE" sz="1600" b="1" baseline="30000" dirty="0" smtClean="0"/>
                <a:t>2</a:t>
              </a:r>
              <a:r>
                <a:rPr lang="fr-BE" sz="1600" b="1" dirty="0" smtClean="0"/>
                <a:t>Department </a:t>
              </a:r>
              <a:r>
                <a:rPr lang="fr-BE" sz="1600" b="1" dirty="0"/>
                <a:t>of </a:t>
              </a:r>
              <a:r>
                <a:rPr lang="fr-BE" sz="1600" b="1" dirty="0" err="1"/>
                <a:t>Pharmacy</a:t>
              </a:r>
              <a:r>
                <a:rPr lang="fr-BE" sz="1600" b="1" dirty="0"/>
                <a:t>, Pharmacognosie, Université de Liège, Avenue de l'</a:t>
              </a:r>
              <a:r>
                <a:rPr lang="fr-BE" sz="1600" b="1" dirty="0" err="1"/>
                <a:t>Hopital</a:t>
              </a:r>
              <a:r>
                <a:rPr lang="fr-BE" sz="1600" b="1" dirty="0"/>
                <a:t> 1, 4000 Liège, Belgique</a:t>
              </a:r>
              <a:endParaRPr lang="en-US" sz="1600" b="1" dirty="0"/>
            </a:p>
            <a:p>
              <a:pPr marL="0" indent="0" algn="ctr">
                <a:buNone/>
              </a:pPr>
              <a:endParaRPr lang="en-US" sz="1800" dirty="0">
                <a:solidFill>
                  <a:schemeClr val="accent3">
                    <a:lumMod val="75000"/>
                  </a:schemeClr>
                </a:solidFill>
                <a:latin typeface="Cooper Black" panose="0208090404030B020404" pitchFamily="18" charset="0"/>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800600"/>
            <a:ext cx="1981200" cy="1806388"/>
          </a:xfrm>
          <a:prstGeom prst="rect">
            <a:avLst/>
          </a:prstGeom>
        </p:spPr>
      </p:pic>
    </p:spTree>
    <p:extLst>
      <p:ext uri="{BB962C8B-B14F-4D97-AF65-F5344CB8AC3E}">
        <p14:creationId xmlns:p14="http://schemas.microsoft.com/office/powerpoint/2010/main" val="724196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Result and Discussion</a:t>
                </a:r>
                <a:endParaRPr lang="en-US" sz="2000" b="1"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sp>
        <p:nvSpPr>
          <p:cNvPr id="27" name="Rounded Rectangle 26"/>
          <p:cNvSpPr/>
          <p:nvPr/>
        </p:nvSpPr>
        <p:spPr>
          <a:xfrm>
            <a:off x="228600" y="6248400"/>
            <a:ext cx="86106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b="1" dirty="0" smtClean="0"/>
              <a:t>Note: </a:t>
            </a:r>
            <a:r>
              <a:rPr lang="en-US" dirty="0" smtClean="0"/>
              <a:t>Unsaturated fatty acids represent 70% of total fatty acids in both commercial and in lab reared samples.</a:t>
            </a: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24575" y="76200"/>
            <a:ext cx="657225" cy="457200"/>
          </a:xfrm>
          <a:prstGeom prst="rect">
            <a:avLst/>
          </a:prstGeom>
        </p:spPr>
      </p:pic>
      <p:sp>
        <p:nvSpPr>
          <p:cNvPr id="2" name="Rectangle 1"/>
          <p:cNvSpPr/>
          <p:nvPr/>
        </p:nvSpPr>
        <p:spPr>
          <a:xfrm>
            <a:off x="1295400" y="2667000"/>
            <a:ext cx="3962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rPr>
              <a:t>% Fatty Acid Composition</a:t>
            </a:r>
            <a:endParaRPr lang="en-US" sz="2800" b="1" dirty="0">
              <a:solidFill>
                <a:srgbClr val="00B050"/>
              </a:solidFill>
            </a:endParaRPr>
          </a:p>
        </p:txBody>
      </p:sp>
      <p:graphicFrame>
        <p:nvGraphicFramePr>
          <p:cNvPr id="22" name="Chart 21"/>
          <p:cNvGraphicFramePr>
            <a:graphicFrameLocks/>
          </p:cNvGraphicFramePr>
          <p:nvPr>
            <p:extLst>
              <p:ext uri="{D42A27DB-BD31-4B8C-83A1-F6EECF244321}">
                <p14:modId xmlns:p14="http://schemas.microsoft.com/office/powerpoint/2010/main" val="1777422909"/>
              </p:ext>
            </p:extLst>
          </p:nvPr>
        </p:nvGraphicFramePr>
        <p:xfrm>
          <a:off x="36286" y="1257924"/>
          <a:ext cx="9067800" cy="49904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481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Result and Discussion</a:t>
                </a:r>
                <a:endParaRPr lang="en-US" sz="2000" b="1"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24575" y="76200"/>
            <a:ext cx="657225" cy="457200"/>
          </a:xfrm>
          <a:prstGeom prst="rect">
            <a:avLst/>
          </a:prstGeom>
        </p:spPr>
      </p:pic>
      <p:pic>
        <p:nvPicPr>
          <p:cNvPr id="20" name="Image 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38400"/>
            <a:ext cx="5638800" cy="4419600"/>
          </a:xfrm>
          <a:prstGeom prst="rect">
            <a:avLst/>
          </a:prstGeom>
          <a:noFill/>
          <a:ln>
            <a:noFill/>
          </a:ln>
        </p:spPr>
      </p:pic>
      <p:sp>
        <p:nvSpPr>
          <p:cNvPr id="2" name="Rectangle 1"/>
          <p:cNvSpPr/>
          <p:nvPr/>
        </p:nvSpPr>
        <p:spPr>
          <a:xfrm>
            <a:off x="914400" y="1524000"/>
            <a:ext cx="739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Thermal Profile and TAG Profile </a:t>
            </a:r>
            <a:r>
              <a:rPr lang="en-US" sz="2400" b="1" dirty="0" smtClean="0">
                <a:solidFill>
                  <a:schemeClr val="accent2">
                    <a:lumMod val="75000"/>
                  </a:schemeClr>
                </a:solidFill>
              </a:rPr>
              <a:t>(Lab </a:t>
            </a:r>
            <a:r>
              <a:rPr lang="en-US" sz="2400" b="1" dirty="0">
                <a:solidFill>
                  <a:schemeClr val="accent2">
                    <a:lumMod val="75000"/>
                  </a:schemeClr>
                </a:solidFill>
              </a:rPr>
              <a:t>1</a:t>
            </a:r>
            <a:r>
              <a:rPr lang="en-US" sz="2400" b="1" dirty="0" smtClean="0">
                <a:solidFill>
                  <a:schemeClr val="accent2">
                    <a:lumMod val="75000"/>
                  </a:schemeClr>
                </a:solidFill>
              </a:rPr>
              <a:t>)</a:t>
            </a:r>
            <a:endParaRPr lang="en-US" sz="2400" b="1" dirty="0">
              <a:solidFill>
                <a:schemeClr val="accent2">
                  <a:lumMod val="75000"/>
                </a:schemeClr>
              </a:solidFill>
            </a:endParaRPr>
          </a:p>
        </p:txBody>
      </p:sp>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276599"/>
            <a:ext cx="3429000" cy="251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2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Result and Discussion</a:t>
                </a:r>
                <a:endParaRPr lang="en-US" sz="2000" b="1"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24575" y="76200"/>
            <a:ext cx="657225" cy="457200"/>
          </a:xfrm>
          <a:prstGeom prst="rect">
            <a:avLst/>
          </a:prstGeom>
        </p:spPr>
      </p:pic>
      <p:pic>
        <p:nvPicPr>
          <p:cNvPr id="21" name="Image 2"/>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38400"/>
            <a:ext cx="5638800" cy="4419600"/>
          </a:xfrm>
          <a:prstGeom prst="rect">
            <a:avLst/>
          </a:prstGeom>
          <a:noFill/>
          <a:ln>
            <a:noFill/>
          </a:ln>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76601"/>
            <a:ext cx="3505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14400" y="1524000"/>
            <a:ext cx="739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Thermal Profile and TAG Profile </a:t>
            </a:r>
            <a:r>
              <a:rPr lang="en-US" sz="2400" b="1" dirty="0" smtClean="0">
                <a:solidFill>
                  <a:schemeClr val="accent3">
                    <a:lumMod val="75000"/>
                  </a:schemeClr>
                </a:solidFill>
              </a:rPr>
              <a:t>(Lab 2)</a:t>
            </a:r>
            <a:endParaRPr lang="en-US" sz="2400" b="1" dirty="0">
              <a:solidFill>
                <a:schemeClr val="accent3">
                  <a:lumMod val="75000"/>
                </a:schemeClr>
              </a:solidFill>
            </a:endParaRPr>
          </a:p>
        </p:txBody>
      </p:sp>
    </p:spTree>
    <p:extLst>
      <p:ext uri="{BB962C8B-B14F-4D97-AF65-F5344CB8AC3E}">
        <p14:creationId xmlns:p14="http://schemas.microsoft.com/office/powerpoint/2010/main" val="1046152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Result and Discussion</a:t>
                </a:r>
                <a:endParaRPr lang="en-US" sz="2000" b="1"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24575" y="76200"/>
            <a:ext cx="657225" cy="457200"/>
          </a:xfrm>
          <a:prstGeom prst="rect">
            <a:avLst/>
          </a:prstGeom>
        </p:spPr>
      </p:pic>
      <p:pic>
        <p:nvPicPr>
          <p:cNvPr id="22" name="Image 3"/>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38400"/>
            <a:ext cx="5638800" cy="4419600"/>
          </a:xfrm>
          <a:prstGeom prst="rect">
            <a:avLst/>
          </a:prstGeom>
          <a:noFill/>
          <a:ln>
            <a:noFill/>
          </a:ln>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3505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914400" y="1524000"/>
            <a:ext cx="739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Thermal Profile and TAG Profile </a:t>
            </a:r>
            <a:r>
              <a:rPr lang="en-US" sz="2400" b="1" dirty="0" smtClean="0">
                <a:solidFill>
                  <a:schemeClr val="accent5">
                    <a:lumMod val="75000"/>
                  </a:schemeClr>
                </a:solidFill>
              </a:rPr>
              <a:t>(External </a:t>
            </a:r>
            <a:r>
              <a:rPr lang="en-US" sz="2400" b="1" dirty="0">
                <a:solidFill>
                  <a:schemeClr val="accent5">
                    <a:lumMod val="75000"/>
                  </a:schemeClr>
                </a:solidFill>
              </a:rPr>
              <a:t>1</a:t>
            </a:r>
            <a:r>
              <a:rPr lang="en-US" sz="2400" b="1" dirty="0" smtClean="0">
                <a:solidFill>
                  <a:schemeClr val="accent5">
                    <a:lumMod val="75000"/>
                  </a:schemeClr>
                </a:solidFill>
              </a:rPr>
              <a:t>)</a:t>
            </a:r>
            <a:endParaRPr lang="en-US" sz="2400" b="1" dirty="0">
              <a:solidFill>
                <a:schemeClr val="accent5">
                  <a:lumMod val="75000"/>
                </a:schemeClr>
              </a:solidFill>
            </a:endParaRPr>
          </a:p>
        </p:txBody>
      </p:sp>
    </p:spTree>
    <p:extLst>
      <p:ext uri="{BB962C8B-B14F-4D97-AF65-F5344CB8AC3E}">
        <p14:creationId xmlns:p14="http://schemas.microsoft.com/office/powerpoint/2010/main" val="2567431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Result and Discussion</a:t>
                </a:r>
                <a:endParaRPr lang="en-US" sz="2000" b="1"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24575" y="76200"/>
            <a:ext cx="657225" cy="457200"/>
          </a:xfrm>
          <a:prstGeom prst="rect">
            <a:avLst/>
          </a:prstGeom>
        </p:spPr>
      </p:pic>
      <p:pic>
        <p:nvPicPr>
          <p:cNvPr id="20"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38400"/>
            <a:ext cx="5638800" cy="4419600"/>
          </a:xfrm>
          <a:prstGeom prst="rect">
            <a:avLst/>
          </a:prstGeom>
          <a:noFill/>
          <a:ln>
            <a:noFill/>
          </a:ln>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3505200" cy="247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914400" y="1524000"/>
            <a:ext cx="7391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Thermal Profile and TAG Profile </a:t>
            </a:r>
            <a:r>
              <a:rPr lang="en-US" sz="2400" b="1" dirty="0" smtClean="0">
                <a:solidFill>
                  <a:schemeClr val="accent4">
                    <a:lumMod val="75000"/>
                  </a:schemeClr>
                </a:solidFill>
              </a:rPr>
              <a:t>(External 2)</a:t>
            </a:r>
            <a:endParaRPr lang="en-US" sz="2400" b="1" dirty="0">
              <a:solidFill>
                <a:schemeClr val="accent4">
                  <a:lumMod val="75000"/>
                </a:schemeClr>
              </a:solidFill>
            </a:endParaRPr>
          </a:p>
        </p:txBody>
      </p:sp>
    </p:spTree>
    <p:extLst>
      <p:ext uri="{BB962C8B-B14F-4D97-AF65-F5344CB8AC3E}">
        <p14:creationId xmlns:p14="http://schemas.microsoft.com/office/powerpoint/2010/main" val="1680634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Result and Discussion</a:t>
                </a:r>
                <a:endParaRPr lang="en-US" sz="2000"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Conclusion</a:t>
                </a:r>
                <a:endParaRPr lang="en-US" sz="2000" b="1"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77187" y="991848"/>
            <a:ext cx="657225" cy="4572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36" y="1618343"/>
            <a:ext cx="2415041" cy="2415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26" name="Diagram 25"/>
          <p:cNvGraphicFramePr/>
          <p:nvPr>
            <p:extLst>
              <p:ext uri="{D42A27DB-BD31-4B8C-83A1-F6EECF244321}">
                <p14:modId xmlns:p14="http://schemas.microsoft.com/office/powerpoint/2010/main" val="2751811182"/>
              </p:ext>
            </p:extLst>
          </p:nvPr>
        </p:nvGraphicFramePr>
        <p:xfrm>
          <a:off x="2895600" y="18796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2400" y="4140200"/>
            <a:ext cx="2409825" cy="1676400"/>
          </a:xfrm>
          <a:prstGeom prst="rect">
            <a:avLst/>
          </a:prstGeom>
        </p:spPr>
      </p:pic>
    </p:spTree>
    <p:extLst>
      <p:ext uri="{BB962C8B-B14F-4D97-AF65-F5344CB8AC3E}">
        <p14:creationId xmlns:p14="http://schemas.microsoft.com/office/powerpoint/2010/main" val="2137722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200" y="3657600"/>
            <a:ext cx="8763000" cy="2209800"/>
            <a:chOff x="76200" y="3657600"/>
            <a:chExt cx="8763000" cy="2209800"/>
          </a:xfrm>
        </p:grpSpPr>
        <p:sp>
          <p:nvSpPr>
            <p:cNvPr id="6" name="Rectangle 5"/>
            <p:cNvSpPr/>
            <p:nvPr/>
          </p:nvSpPr>
          <p:spPr>
            <a:xfrm>
              <a:off x="2743200" y="36576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Contact details</a:t>
              </a:r>
              <a:endParaRPr lang="en-US" sz="3600" b="1" dirty="0">
                <a:solidFill>
                  <a:schemeClr val="tx1"/>
                </a:solidFill>
              </a:endParaRPr>
            </a:p>
          </p:txBody>
        </p:sp>
        <p:sp>
          <p:nvSpPr>
            <p:cNvPr id="7" name="Rectangle 6"/>
            <p:cNvSpPr/>
            <p:nvPr/>
          </p:nvSpPr>
          <p:spPr>
            <a:xfrm>
              <a:off x="76200" y="3810000"/>
              <a:ext cx="87630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Email id: </a:t>
              </a:r>
              <a:r>
                <a:rPr lang="en-US" sz="2800" b="1" dirty="0" smtClean="0">
                  <a:solidFill>
                    <a:schemeClr val="accent3">
                      <a:lumMod val="75000"/>
                    </a:schemeClr>
                  </a:solidFill>
                </a:rPr>
                <a:t>paul.aman@ulg.ac.be</a:t>
              </a:r>
              <a:endParaRPr lang="en-US" sz="2800" b="1" dirty="0">
                <a:solidFill>
                  <a:schemeClr val="accent3">
                    <a:lumMod val="75000"/>
                  </a:schemeClr>
                </a:solidFill>
              </a:endParaRPr>
            </a:p>
          </p:txBody>
        </p:sp>
      </p:grpSp>
      <p:grpSp>
        <p:nvGrpSpPr>
          <p:cNvPr id="3" name="Group 2"/>
          <p:cNvGrpSpPr/>
          <p:nvPr/>
        </p:nvGrpSpPr>
        <p:grpSpPr>
          <a:xfrm>
            <a:off x="1676400" y="533400"/>
            <a:ext cx="5638800" cy="2133600"/>
            <a:chOff x="1676400" y="533400"/>
            <a:chExt cx="5638800" cy="2133600"/>
          </a:xfrm>
        </p:grpSpPr>
        <p:sp>
          <p:nvSpPr>
            <p:cNvPr id="4" name="Rectangle 3"/>
            <p:cNvSpPr/>
            <p:nvPr/>
          </p:nvSpPr>
          <p:spPr>
            <a:xfrm>
              <a:off x="2667000" y="533400"/>
              <a:ext cx="3505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Sponsored by</a:t>
              </a:r>
              <a:endParaRPr lang="en-US" sz="3600" b="1" dirty="0">
                <a:solidFill>
                  <a:schemeClr val="tx1"/>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76400" y="1295400"/>
              <a:ext cx="5638800" cy="1371600"/>
            </a:xfrm>
            <a:prstGeom prst="rect">
              <a:avLst/>
            </a:prstGeom>
          </p:spPr>
        </p:pic>
      </p:grpSp>
    </p:spTree>
    <p:extLst>
      <p:ext uri="{BB962C8B-B14F-4D97-AF65-F5344CB8AC3E}">
        <p14:creationId xmlns:p14="http://schemas.microsoft.com/office/powerpoint/2010/main" val="2641527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05000" y="762000"/>
            <a:ext cx="5330761" cy="4411363"/>
            <a:chOff x="2166257" y="1664824"/>
            <a:chExt cx="5330761" cy="4411363"/>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6406" y="3505200"/>
              <a:ext cx="2885147" cy="2570987"/>
            </a:xfrm>
            <a:prstGeom prst="rect">
              <a:avLst/>
            </a:prstGeom>
          </p:spPr>
        </p:pic>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6257" y="1664824"/>
              <a:ext cx="5330761" cy="3067812"/>
            </a:xfrm>
            <a:prstGeom prst="rect">
              <a:avLst/>
            </a:prstGeom>
          </p:spPr>
        </p:pic>
      </p:grpSp>
      <p:sp>
        <p:nvSpPr>
          <p:cNvPr id="7" name="Rounded Rectangle 6"/>
          <p:cNvSpPr/>
          <p:nvPr/>
        </p:nvSpPr>
        <p:spPr>
          <a:xfrm>
            <a:off x="914400" y="5029200"/>
            <a:ext cx="73152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B050"/>
                </a:solidFill>
              </a:rPr>
              <a:t>Hope I will be a substitute to oilseeds in future</a:t>
            </a:r>
            <a:endParaRPr lang="en-US" sz="3600" b="1" dirty="0">
              <a:solidFill>
                <a:srgbClr val="00B050"/>
              </a:solidFill>
            </a:endParaRPr>
          </a:p>
        </p:txBody>
      </p:sp>
    </p:spTree>
    <p:extLst>
      <p:ext uri="{BB962C8B-B14F-4D97-AF65-F5344CB8AC3E}">
        <p14:creationId xmlns:p14="http://schemas.microsoft.com/office/powerpoint/2010/main" val="4072468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73162"/>
          </a:xfrm>
        </p:spPr>
        <p:txBody>
          <a:bodyPr>
            <a:normAutofit/>
          </a:bodyPr>
          <a:lstStyle/>
          <a:p>
            <a:r>
              <a:rPr lang="en-US" sz="4800" b="1" dirty="0" smtClean="0">
                <a:solidFill>
                  <a:schemeClr val="accent5">
                    <a:lumMod val="75000"/>
                  </a:schemeClr>
                </a:solidFill>
              </a:rPr>
              <a:t>Flow of presentation</a:t>
            </a:r>
            <a:endParaRPr lang="en-US" sz="4800" b="1" dirty="0">
              <a:solidFill>
                <a:schemeClr val="accent5">
                  <a:lumMod val="75000"/>
                </a:schemeClr>
              </a:solidFill>
            </a:endParaRPr>
          </a:p>
        </p:txBody>
      </p:sp>
      <p:sp>
        <p:nvSpPr>
          <p:cNvPr id="5" name="Rounded Rectangle 4"/>
          <p:cNvSpPr/>
          <p:nvPr/>
        </p:nvSpPr>
        <p:spPr>
          <a:xfrm>
            <a:off x="957050" y="1447800"/>
            <a:ext cx="6858000" cy="4876800"/>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pPr marL="285750" indent="-285750">
              <a:buFontTx/>
              <a:buChar char="-"/>
            </a:pPr>
            <a:r>
              <a:rPr lang="en-US" sz="3200" b="1" dirty="0" smtClean="0">
                <a:solidFill>
                  <a:schemeClr val="accent3">
                    <a:lumMod val="75000"/>
                  </a:schemeClr>
                </a:solidFill>
              </a:rPr>
              <a:t>Introduction</a:t>
            </a:r>
          </a:p>
          <a:p>
            <a:pPr marL="285750" indent="-285750">
              <a:buFontTx/>
              <a:buChar char="-"/>
            </a:pPr>
            <a:endParaRPr lang="en-US" sz="3200" b="1" dirty="0" smtClean="0">
              <a:solidFill>
                <a:schemeClr val="accent3">
                  <a:lumMod val="75000"/>
                </a:schemeClr>
              </a:solidFill>
            </a:endParaRPr>
          </a:p>
          <a:p>
            <a:pPr marL="285750" indent="-285750">
              <a:buFontTx/>
              <a:buChar char="-"/>
            </a:pPr>
            <a:r>
              <a:rPr lang="en-US" sz="3200" b="1" dirty="0" smtClean="0">
                <a:solidFill>
                  <a:schemeClr val="accent3">
                    <a:lumMod val="75000"/>
                  </a:schemeClr>
                </a:solidFill>
              </a:rPr>
              <a:t>Objectives</a:t>
            </a:r>
          </a:p>
          <a:p>
            <a:pPr marL="285750" indent="-285750">
              <a:buFontTx/>
              <a:buChar char="-"/>
            </a:pPr>
            <a:endParaRPr lang="en-US" sz="3200" b="1" dirty="0" smtClean="0">
              <a:solidFill>
                <a:schemeClr val="accent3">
                  <a:lumMod val="75000"/>
                </a:schemeClr>
              </a:solidFill>
            </a:endParaRPr>
          </a:p>
          <a:p>
            <a:pPr marL="285750" indent="-285750">
              <a:buFontTx/>
              <a:buChar char="-"/>
            </a:pPr>
            <a:r>
              <a:rPr lang="en-US" sz="3200" b="1" dirty="0" smtClean="0">
                <a:solidFill>
                  <a:schemeClr val="accent3">
                    <a:lumMod val="75000"/>
                  </a:schemeClr>
                </a:solidFill>
              </a:rPr>
              <a:t>Material and Methods</a:t>
            </a:r>
          </a:p>
          <a:p>
            <a:pPr marL="285750" indent="-285750">
              <a:buFontTx/>
              <a:buChar char="-"/>
            </a:pPr>
            <a:endParaRPr lang="en-US" sz="3200" b="1" dirty="0" smtClean="0">
              <a:solidFill>
                <a:schemeClr val="accent3">
                  <a:lumMod val="75000"/>
                </a:schemeClr>
              </a:solidFill>
            </a:endParaRPr>
          </a:p>
          <a:p>
            <a:pPr marL="285750" indent="-285750">
              <a:buFontTx/>
              <a:buChar char="-"/>
            </a:pPr>
            <a:r>
              <a:rPr lang="en-US" sz="3200" b="1" dirty="0" smtClean="0">
                <a:solidFill>
                  <a:schemeClr val="accent3">
                    <a:lumMod val="75000"/>
                  </a:schemeClr>
                </a:solidFill>
              </a:rPr>
              <a:t>Result and Discussion</a:t>
            </a:r>
          </a:p>
          <a:p>
            <a:pPr marL="285750" indent="-285750">
              <a:buFontTx/>
              <a:buChar char="-"/>
            </a:pPr>
            <a:endParaRPr lang="en-US" sz="3200" b="1" dirty="0" smtClean="0">
              <a:solidFill>
                <a:schemeClr val="accent3">
                  <a:lumMod val="75000"/>
                </a:schemeClr>
              </a:solidFill>
            </a:endParaRPr>
          </a:p>
          <a:p>
            <a:pPr marL="285750" indent="-285750">
              <a:buFontTx/>
              <a:buChar char="-"/>
            </a:pPr>
            <a:r>
              <a:rPr lang="en-US" sz="3200" b="1" dirty="0" smtClean="0">
                <a:solidFill>
                  <a:schemeClr val="accent3">
                    <a:lumMod val="75000"/>
                  </a:schemeClr>
                </a:solidFill>
              </a:rPr>
              <a:t>Conclusion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67400" y="2209800"/>
            <a:ext cx="1204913" cy="838200"/>
          </a:xfrm>
          <a:prstGeom prst="rect">
            <a:avLst/>
          </a:prstGeom>
        </p:spPr>
      </p:pic>
    </p:spTree>
    <p:extLst>
      <p:ext uri="{BB962C8B-B14F-4D97-AF65-F5344CB8AC3E}">
        <p14:creationId xmlns:p14="http://schemas.microsoft.com/office/powerpoint/2010/main" val="367625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52400" y="1449048"/>
            <a:ext cx="8839200" cy="570252"/>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smtClean="0"/>
              <a:t>Entomophagy</a:t>
            </a:r>
            <a:endParaRPr lang="en-US" sz="3600" b="1" dirty="0"/>
          </a:p>
        </p:txBody>
      </p:sp>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352800" y="1524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Result and Discussion</a:t>
                </a:r>
                <a:endParaRPr lang="en-US" sz="2000"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Introduction</a:t>
              </a:r>
              <a:endParaRPr lang="en-US" sz="2000" b="1" dirty="0">
                <a:solidFill>
                  <a:schemeClr val="bg2">
                    <a:lumMod val="50000"/>
                  </a:schemeClr>
                </a:solidFill>
              </a:endParaRPr>
            </a:p>
          </p:txBody>
        </p:sp>
      </p:grpSp>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t="11302" b="3464"/>
          <a:stretch/>
        </p:blipFill>
        <p:spPr>
          <a:xfrm>
            <a:off x="620921" y="4447309"/>
            <a:ext cx="3570079" cy="2258291"/>
          </a:xfrm>
          <a:prstGeom prst="rect">
            <a:avLst/>
          </a:prstGeom>
          <a:ln>
            <a:noFill/>
          </a:ln>
          <a:effectLst>
            <a:outerShdw blurRad="292100" dist="139700" dir="2700000" algn="tl" rotWithShape="0">
              <a:srgbClr val="333333">
                <a:alpha val="65000"/>
              </a:srgbClr>
            </a:outerShdw>
          </a:effectLst>
        </p:spPr>
      </p:pic>
      <p:grpSp>
        <p:nvGrpSpPr>
          <p:cNvPr id="35" name="Group 34"/>
          <p:cNvGrpSpPr/>
          <p:nvPr/>
        </p:nvGrpSpPr>
        <p:grpSpPr>
          <a:xfrm>
            <a:off x="685800" y="2286000"/>
            <a:ext cx="3352800" cy="2133600"/>
            <a:chOff x="381000" y="2286000"/>
            <a:chExt cx="3352800" cy="2133600"/>
          </a:xfrm>
        </p:grpSpPr>
        <p:sp>
          <p:nvSpPr>
            <p:cNvPr id="32" name="Rectangle 31"/>
            <p:cNvSpPr/>
            <p:nvPr/>
          </p:nvSpPr>
          <p:spPr>
            <a:xfrm>
              <a:off x="685800" y="2286000"/>
              <a:ext cx="3048000" cy="21336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000" b="1" dirty="0" smtClean="0">
                  <a:solidFill>
                    <a:schemeClr val="accent3">
                      <a:lumMod val="75000"/>
                    </a:schemeClr>
                  </a:solidFill>
                </a:rPr>
                <a:t>Consumption of insects as human foods</a:t>
              </a:r>
            </a:p>
            <a:p>
              <a:pPr algn="just"/>
              <a:r>
                <a:rPr lang="en-US" sz="2000" b="1" dirty="0" smtClean="0">
                  <a:solidFill>
                    <a:schemeClr val="accent3">
                      <a:lumMod val="75000"/>
                    </a:schemeClr>
                  </a:solidFill>
                </a:rPr>
                <a:t>More than 1900 species of insects are edible</a:t>
              </a:r>
            </a:p>
            <a:p>
              <a:pPr algn="just"/>
              <a:r>
                <a:rPr lang="en-US" sz="2000" b="1" dirty="0" smtClean="0">
                  <a:solidFill>
                    <a:schemeClr val="accent3">
                      <a:lumMod val="75000"/>
                    </a:schemeClr>
                  </a:solidFill>
                </a:rPr>
                <a:t>Heavily influenced by local religious and cultural beliefs</a:t>
              </a:r>
              <a:endParaRPr lang="en-US" sz="2000" b="1" dirty="0">
                <a:solidFill>
                  <a:schemeClr val="accent3">
                    <a:lumMod val="75000"/>
                  </a:schemeClr>
                </a:solidFill>
              </a:endParaRP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286000"/>
              <a:ext cx="293479" cy="304800"/>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895600"/>
              <a:ext cx="293479" cy="304800"/>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21" y="3505200"/>
              <a:ext cx="293479" cy="304800"/>
            </a:xfrm>
            <a:prstGeom prst="rect">
              <a:avLst/>
            </a:prstGeom>
          </p:spPr>
        </p:pic>
      </p:grpSp>
      <p:grpSp>
        <p:nvGrpSpPr>
          <p:cNvPr id="18" name="Group 17"/>
          <p:cNvGrpSpPr/>
          <p:nvPr/>
        </p:nvGrpSpPr>
        <p:grpSpPr>
          <a:xfrm>
            <a:off x="5029200" y="2246376"/>
            <a:ext cx="3428999" cy="1106424"/>
            <a:chOff x="5029200" y="2133600"/>
            <a:chExt cx="3428999" cy="1106424"/>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5770" y="2185475"/>
              <a:ext cx="1832429" cy="1054549"/>
            </a:xfrm>
            <a:prstGeom prst="rect">
              <a:avLst/>
            </a:prstGeom>
          </p:spPr>
        </p:pic>
        <p:sp>
          <p:nvSpPr>
            <p:cNvPr id="19" name="Cloud Callout 18"/>
            <p:cNvSpPr/>
            <p:nvPr/>
          </p:nvSpPr>
          <p:spPr>
            <a:xfrm>
              <a:off x="5029200" y="2133600"/>
              <a:ext cx="1524000" cy="914400"/>
            </a:xfrm>
            <a:prstGeom prst="cloudCallout">
              <a:avLst>
                <a:gd name="adj1" fmla="val 68864"/>
                <a:gd name="adj2" fmla="val 3327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t>Why us?</a:t>
              </a:r>
              <a:endParaRPr lang="en-US" b="1" dirty="0"/>
            </a:p>
          </p:txBody>
        </p:sp>
      </p:grpSp>
      <p:graphicFrame>
        <p:nvGraphicFramePr>
          <p:cNvPr id="20" name="Diagram 19"/>
          <p:cNvGraphicFramePr/>
          <p:nvPr>
            <p:extLst>
              <p:ext uri="{D42A27DB-BD31-4B8C-83A1-F6EECF244321}">
                <p14:modId xmlns:p14="http://schemas.microsoft.com/office/powerpoint/2010/main" val="426300773"/>
              </p:ext>
            </p:extLst>
          </p:nvPr>
        </p:nvGraphicFramePr>
        <p:xfrm>
          <a:off x="4686300" y="3464167"/>
          <a:ext cx="4267200" cy="33176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85800" y="991848"/>
            <a:ext cx="657225" cy="457200"/>
          </a:xfrm>
          <a:prstGeom prst="rect">
            <a:avLst/>
          </a:prstGeom>
        </p:spPr>
      </p:pic>
    </p:spTree>
    <p:extLst>
      <p:ext uri="{BB962C8B-B14F-4D97-AF65-F5344CB8AC3E}">
        <p14:creationId xmlns:p14="http://schemas.microsoft.com/office/powerpoint/2010/main" val="25805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352800" y="1524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Result and Discussion</a:t>
                </a:r>
                <a:endParaRPr lang="en-US" sz="2000"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Introduction</a:t>
              </a:r>
              <a:endParaRPr lang="en-US" sz="2000" b="1" dirty="0">
                <a:solidFill>
                  <a:schemeClr val="bg2">
                    <a:lumMod val="50000"/>
                  </a:schemeClr>
                </a:solidFill>
              </a:endParaRPr>
            </a:p>
          </p:txBody>
        </p:sp>
      </p:grpSp>
      <p:graphicFrame>
        <p:nvGraphicFramePr>
          <p:cNvPr id="18" name="Diagram 17"/>
          <p:cNvGraphicFramePr/>
          <p:nvPr>
            <p:extLst>
              <p:ext uri="{D42A27DB-BD31-4B8C-83A1-F6EECF244321}">
                <p14:modId xmlns:p14="http://schemas.microsoft.com/office/powerpoint/2010/main" val="1359083989"/>
              </p:ext>
            </p:extLst>
          </p:nvPr>
        </p:nvGraphicFramePr>
        <p:xfrm>
          <a:off x="76200" y="1397000"/>
          <a:ext cx="89154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490787" y="87215"/>
            <a:ext cx="657225" cy="457200"/>
          </a:xfrm>
          <a:prstGeom prst="rect">
            <a:avLst/>
          </a:prstGeom>
        </p:spPr>
      </p:pic>
    </p:spTree>
    <p:extLst>
      <p:ext uri="{BB962C8B-B14F-4D97-AF65-F5344CB8AC3E}">
        <p14:creationId xmlns:p14="http://schemas.microsoft.com/office/powerpoint/2010/main" val="1921538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Objectives</a:t>
                </a:r>
                <a:endParaRPr lang="en-US" sz="2000" b="1" dirty="0">
                  <a:solidFill>
                    <a:schemeClr val="bg2">
                      <a:lumMod val="50000"/>
                    </a:schemeClr>
                  </a:solidFill>
                </a:endParaRPr>
              </a:p>
            </p:txBody>
          </p:sp>
          <p:sp>
            <p:nvSpPr>
              <p:cNvPr id="8" name="Rectangle 7"/>
              <p:cNvSpPr/>
              <p:nvPr/>
            </p:nvSpPr>
            <p:spPr>
              <a:xfrm>
                <a:off x="3352800" y="1524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Result and Discussion</a:t>
                </a:r>
                <a:endParaRPr lang="en-US" sz="2000"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graphicFrame>
        <p:nvGraphicFramePr>
          <p:cNvPr id="19" name="Diagram 18"/>
          <p:cNvGraphicFramePr/>
          <p:nvPr>
            <p:extLst>
              <p:ext uri="{D42A27DB-BD31-4B8C-83A1-F6EECF244321}">
                <p14:modId xmlns:p14="http://schemas.microsoft.com/office/powerpoint/2010/main" val="1754018822"/>
              </p:ext>
            </p:extLst>
          </p:nvPr>
        </p:nvGraphicFramePr>
        <p:xfrm>
          <a:off x="1143000" y="928255"/>
          <a:ext cx="7467600" cy="5944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490787" y="87215"/>
            <a:ext cx="657225" cy="457200"/>
          </a:xfrm>
          <a:prstGeom prst="rect">
            <a:avLst/>
          </a:prstGeom>
        </p:spPr>
      </p:pic>
    </p:spTree>
    <p:extLst>
      <p:ext uri="{BB962C8B-B14F-4D97-AF65-F5344CB8AC3E}">
        <p14:creationId xmlns:p14="http://schemas.microsoft.com/office/powerpoint/2010/main" val="101428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Material and Methods</a:t>
                </a:r>
                <a:endParaRPr lang="en-US" sz="2000" b="1"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Result and Discussion</a:t>
                </a:r>
                <a:endParaRPr lang="en-US" sz="2000"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sp>
        <p:nvSpPr>
          <p:cNvPr id="18" name="Rounded Rectangle 17"/>
          <p:cNvSpPr/>
          <p:nvPr/>
        </p:nvSpPr>
        <p:spPr>
          <a:xfrm>
            <a:off x="-200538" y="1524000"/>
            <a:ext cx="2867537"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rPr>
              <a:t>Samples</a:t>
            </a:r>
            <a:endParaRPr lang="en-US" sz="3600" b="1" dirty="0">
              <a:solidFill>
                <a:srgbClr val="7030A0"/>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09800"/>
            <a:ext cx="52578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Oval 10"/>
          <p:cNvSpPr/>
          <p:nvPr/>
        </p:nvSpPr>
        <p:spPr>
          <a:xfrm>
            <a:off x="6705600" y="2362200"/>
            <a:ext cx="1295400" cy="12573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2</a:t>
            </a:r>
            <a:r>
              <a:rPr lang="en-US" b="1" dirty="0" smtClean="0"/>
              <a:t> batches</a:t>
            </a:r>
            <a:endParaRPr lang="en-US" b="1" dirty="0"/>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5943600" y="3295650"/>
            <a:ext cx="3048000" cy="895350"/>
          </a:xfrm>
          <a:prstGeom prst="rect">
            <a:avLst/>
          </a:prstGeom>
        </p:spPr>
      </p:pic>
      <p:sp>
        <p:nvSpPr>
          <p:cNvPr id="33" name="Oval 32"/>
          <p:cNvSpPr/>
          <p:nvPr/>
        </p:nvSpPr>
        <p:spPr>
          <a:xfrm>
            <a:off x="6705600" y="4533900"/>
            <a:ext cx="1295400" cy="12573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2</a:t>
            </a:r>
            <a:r>
              <a:rPr lang="en-US" b="1" dirty="0" smtClean="0"/>
              <a:t> batches</a:t>
            </a:r>
            <a:endParaRPr lang="en-US" b="1" dirty="0"/>
          </a:p>
        </p:txBody>
      </p:sp>
      <p:sp>
        <p:nvSpPr>
          <p:cNvPr id="19" name="Rectangle 18"/>
          <p:cNvSpPr/>
          <p:nvPr/>
        </p:nvSpPr>
        <p:spPr>
          <a:xfrm>
            <a:off x="6019800" y="5791200"/>
            <a:ext cx="3124200" cy="6858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chemeClr val="accent5">
                    <a:lumMod val="75000"/>
                  </a:schemeClr>
                </a:solidFill>
              </a:rPr>
              <a:t>Purchased from local supplier</a:t>
            </a:r>
            <a:endParaRPr lang="en-US" b="1" dirty="0">
              <a:solidFill>
                <a:schemeClr val="accent5">
                  <a:lumMod val="75000"/>
                </a:schemeClr>
              </a:solidFill>
            </a:endParaRPr>
          </a:p>
        </p:txBody>
      </p:sp>
      <p:sp>
        <p:nvSpPr>
          <p:cNvPr id="38" name="Rectangle 37"/>
          <p:cNvSpPr/>
          <p:nvPr/>
        </p:nvSpPr>
        <p:spPr>
          <a:xfrm>
            <a:off x="228600" y="5867400"/>
            <a:ext cx="3124200" cy="68580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chemeClr val="tx1"/>
                </a:solidFill>
              </a:rPr>
              <a:t>Tenebrio molitor larvae</a:t>
            </a:r>
            <a:endParaRPr lang="en-US" b="1" dirty="0">
              <a:solidFill>
                <a:schemeClr val="tx1"/>
              </a:solidFill>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81487" y="990600"/>
            <a:ext cx="657225" cy="457200"/>
          </a:xfrm>
          <a:prstGeom prst="rect">
            <a:avLst/>
          </a:prstGeom>
        </p:spPr>
      </p:pic>
    </p:spTree>
    <p:extLst>
      <p:ext uri="{BB962C8B-B14F-4D97-AF65-F5344CB8AC3E}">
        <p14:creationId xmlns:p14="http://schemas.microsoft.com/office/powerpoint/2010/main" val="201111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Material and Methods</a:t>
                </a:r>
                <a:endParaRPr lang="en-US" sz="2000" b="1"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Result and Discussion</a:t>
                </a:r>
                <a:endParaRPr lang="en-US" sz="2000"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sp>
        <p:nvSpPr>
          <p:cNvPr id="25" name="Rounded Rectangle 24"/>
          <p:cNvSpPr/>
          <p:nvPr/>
        </p:nvSpPr>
        <p:spPr>
          <a:xfrm>
            <a:off x="-7620" y="1371600"/>
            <a:ext cx="442722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5">
                    <a:lumMod val="75000"/>
                  </a:schemeClr>
                </a:solidFill>
              </a:rPr>
              <a:t>Material and Methods</a:t>
            </a:r>
            <a:endParaRPr lang="en-US" sz="3200" b="1" dirty="0">
              <a:solidFill>
                <a:schemeClr val="accent5">
                  <a:lumMod val="75000"/>
                </a:schemeClr>
              </a:solidFill>
            </a:endParaRPr>
          </a:p>
        </p:txBody>
      </p:sp>
      <p:sp>
        <p:nvSpPr>
          <p:cNvPr id="30" name="Rounded Rectangle 29"/>
          <p:cNvSpPr/>
          <p:nvPr/>
        </p:nvSpPr>
        <p:spPr>
          <a:xfrm>
            <a:off x="152400" y="6324600"/>
            <a:ext cx="89154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rPr>
              <a:t>Note</a:t>
            </a:r>
            <a:r>
              <a:rPr lang="en-US" b="1" dirty="0" smtClean="0">
                <a:solidFill>
                  <a:schemeClr val="accent5">
                    <a:lumMod val="75000"/>
                  </a:schemeClr>
                </a:solidFill>
              </a:rPr>
              <a:t>- </a:t>
            </a:r>
            <a:r>
              <a:rPr lang="en-US" b="1" dirty="0" smtClean="0">
                <a:solidFill>
                  <a:srgbClr val="002060"/>
                </a:solidFill>
              </a:rPr>
              <a:t>All the samples were freeze dried (during 48hrs) and store at 4°C before examination</a:t>
            </a:r>
            <a:endParaRPr lang="en-US" b="1" dirty="0">
              <a:solidFill>
                <a:srgbClr val="002060"/>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81487" y="990600"/>
            <a:ext cx="657225" cy="457200"/>
          </a:xfrm>
          <a:prstGeom prst="rect">
            <a:avLst/>
          </a:prstGeom>
        </p:spPr>
      </p:pic>
      <p:graphicFrame>
        <p:nvGraphicFramePr>
          <p:cNvPr id="11" name="Diagram 10"/>
          <p:cNvGraphicFramePr/>
          <p:nvPr>
            <p:extLst>
              <p:ext uri="{D42A27DB-BD31-4B8C-83A1-F6EECF244321}">
                <p14:modId xmlns:p14="http://schemas.microsoft.com/office/powerpoint/2010/main" val="1728161351"/>
              </p:ext>
            </p:extLst>
          </p:nvPr>
        </p:nvGraphicFramePr>
        <p:xfrm>
          <a:off x="304800" y="1981200"/>
          <a:ext cx="83058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3406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Material and Methods</a:t>
                </a:r>
                <a:endParaRPr lang="en-US" sz="2000" b="1"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Result and Discussion</a:t>
                </a:r>
                <a:endParaRPr lang="en-US" sz="2000"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sp>
        <p:nvSpPr>
          <p:cNvPr id="25" name="Rounded Rectangle 24"/>
          <p:cNvSpPr/>
          <p:nvPr/>
        </p:nvSpPr>
        <p:spPr>
          <a:xfrm>
            <a:off x="-7620" y="1447800"/>
            <a:ext cx="610362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5">
                    <a:lumMod val="75000"/>
                  </a:schemeClr>
                </a:solidFill>
              </a:rPr>
              <a:t>Material and Methods (continued)</a:t>
            </a:r>
            <a:endParaRPr lang="en-US" sz="3200" b="1" dirty="0">
              <a:solidFill>
                <a:schemeClr val="accent5">
                  <a:lumMod val="75000"/>
                </a:schemeClr>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281487" y="990600"/>
            <a:ext cx="657225" cy="457200"/>
          </a:xfrm>
          <a:prstGeom prst="rect">
            <a:avLst/>
          </a:prstGeom>
        </p:spPr>
      </p:pic>
      <p:graphicFrame>
        <p:nvGraphicFramePr>
          <p:cNvPr id="18" name="Diagram 17"/>
          <p:cNvGraphicFramePr/>
          <p:nvPr>
            <p:extLst>
              <p:ext uri="{D42A27DB-BD31-4B8C-83A1-F6EECF244321}">
                <p14:modId xmlns:p14="http://schemas.microsoft.com/office/powerpoint/2010/main" val="4022961571"/>
              </p:ext>
            </p:extLst>
          </p:nvPr>
        </p:nvGraphicFramePr>
        <p:xfrm>
          <a:off x="228600" y="2286000"/>
          <a:ext cx="85344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1219200" y="2133600"/>
            <a:ext cx="1981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Fatty Acid Profile</a:t>
            </a:r>
            <a:endParaRPr lang="en-US" b="1" dirty="0">
              <a:solidFill>
                <a:schemeClr val="tx1"/>
              </a:solidFill>
            </a:endParaRPr>
          </a:p>
        </p:txBody>
      </p:sp>
      <p:sp>
        <p:nvSpPr>
          <p:cNvPr id="24" name="Rectangle 23"/>
          <p:cNvSpPr/>
          <p:nvPr/>
        </p:nvSpPr>
        <p:spPr>
          <a:xfrm>
            <a:off x="5638800" y="2133600"/>
            <a:ext cx="1981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TAG Profile</a:t>
            </a:r>
            <a:endParaRPr lang="en-US" b="1" dirty="0">
              <a:solidFill>
                <a:schemeClr val="tx1"/>
              </a:solidFill>
            </a:endParaRPr>
          </a:p>
        </p:txBody>
      </p:sp>
    </p:spTree>
    <p:extLst>
      <p:ext uri="{BB962C8B-B14F-4D97-AF65-F5344CB8AC3E}">
        <p14:creationId xmlns:p14="http://schemas.microsoft.com/office/powerpoint/2010/main" val="1050844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144000" cy="1372848"/>
            <a:chOff x="152400" y="152400"/>
            <a:chExt cx="9144000" cy="1372848"/>
          </a:xfrm>
        </p:grpSpPr>
        <p:grpSp>
          <p:nvGrpSpPr>
            <p:cNvPr id="4" name="Group 3"/>
            <p:cNvGrpSpPr/>
            <p:nvPr/>
          </p:nvGrpSpPr>
          <p:grpSpPr>
            <a:xfrm>
              <a:off x="152400" y="152400"/>
              <a:ext cx="9144000" cy="1372848"/>
              <a:chOff x="0" y="152400"/>
              <a:chExt cx="9144000" cy="1372848"/>
            </a:xfrm>
          </p:grpSpPr>
          <p:grpSp>
            <p:nvGrpSpPr>
              <p:cNvPr id="5" name="Group 4"/>
              <p:cNvGrpSpPr/>
              <p:nvPr/>
            </p:nvGrpSpPr>
            <p:grpSpPr>
              <a:xfrm>
                <a:off x="381000" y="685800"/>
                <a:ext cx="8305800" cy="304800"/>
                <a:chOff x="381000" y="457200"/>
                <a:chExt cx="8305800" cy="304800"/>
              </a:xfrm>
            </p:grpSpPr>
            <p:cxnSp>
              <p:nvCxnSpPr>
                <p:cNvPr id="12" name="Straight Connector 11"/>
                <p:cNvCxnSpPr/>
                <p:nvPr/>
              </p:nvCxnSpPr>
              <p:spPr>
                <a:xfrm>
                  <a:off x="381000" y="609600"/>
                  <a:ext cx="83058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7620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4" name="Oval 13"/>
                <p:cNvSpPr/>
                <p:nvPr/>
              </p:nvSpPr>
              <p:spPr>
                <a:xfrm>
                  <a:off x="25908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5" name="Oval 14"/>
                <p:cNvSpPr/>
                <p:nvPr/>
              </p:nvSpPr>
              <p:spPr>
                <a:xfrm>
                  <a:off x="44196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6" name="Oval 15"/>
                <p:cNvSpPr/>
                <p:nvPr/>
              </p:nvSpPr>
              <p:spPr>
                <a:xfrm>
                  <a:off x="6248400" y="457200"/>
                  <a:ext cx="304800" cy="304800"/>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7" name="Oval 16"/>
                <p:cNvSpPr/>
                <p:nvPr/>
              </p:nvSpPr>
              <p:spPr>
                <a:xfrm>
                  <a:off x="8077200" y="4572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sp>
            <p:nvSpPr>
              <p:cNvPr id="6" name="Rectangle 5"/>
              <p:cNvSpPr/>
              <p:nvPr/>
            </p:nvSpPr>
            <p:spPr>
              <a:xfrm>
                <a:off x="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2">
                      <a:lumMod val="50000"/>
                    </a:schemeClr>
                  </a:solidFill>
                </a:endParaRPr>
              </a:p>
            </p:txBody>
          </p:sp>
          <p:sp>
            <p:nvSpPr>
              <p:cNvPr id="7" name="Rectangle 6"/>
              <p:cNvSpPr/>
              <p:nvPr/>
            </p:nvSpPr>
            <p:spPr>
              <a:xfrm>
                <a:off x="1828800" y="11430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Objectives</a:t>
                </a:r>
                <a:endParaRPr lang="en-US" sz="2000" dirty="0">
                  <a:solidFill>
                    <a:schemeClr val="bg2">
                      <a:lumMod val="50000"/>
                    </a:schemeClr>
                  </a:solidFill>
                </a:endParaRPr>
              </a:p>
            </p:txBody>
          </p:sp>
          <p:sp>
            <p:nvSpPr>
              <p:cNvPr id="8" name="Rectangle 7"/>
              <p:cNvSpPr/>
              <p:nvPr/>
            </p:nvSpPr>
            <p:spPr>
              <a:xfrm>
                <a:off x="3200400" y="152400"/>
                <a:ext cx="281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Material and Methods</a:t>
                </a:r>
                <a:endParaRPr lang="en-US" sz="2000" dirty="0">
                  <a:solidFill>
                    <a:schemeClr val="bg2">
                      <a:lumMod val="50000"/>
                    </a:schemeClr>
                  </a:solidFill>
                </a:endParaRPr>
              </a:p>
            </p:txBody>
          </p:sp>
          <p:sp>
            <p:nvSpPr>
              <p:cNvPr id="9" name="Rectangle 8"/>
              <p:cNvSpPr/>
              <p:nvPr/>
            </p:nvSpPr>
            <p:spPr>
              <a:xfrm>
                <a:off x="5105400" y="1143000"/>
                <a:ext cx="2590800" cy="38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lumMod val="50000"/>
                      </a:schemeClr>
                    </a:solidFill>
                  </a:rPr>
                  <a:t>Result and Discussion</a:t>
                </a:r>
                <a:endParaRPr lang="en-US" sz="2000" b="1" dirty="0">
                  <a:solidFill>
                    <a:schemeClr val="bg2">
                      <a:lumMod val="50000"/>
                    </a:schemeClr>
                  </a:solidFill>
                </a:endParaRPr>
              </a:p>
            </p:txBody>
          </p:sp>
          <p:sp>
            <p:nvSpPr>
              <p:cNvPr id="10" name="Rectangle 9"/>
              <p:cNvSpPr/>
              <p:nvPr/>
            </p:nvSpPr>
            <p:spPr>
              <a:xfrm>
                <a:off x="73152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Conclusion</a:t>
                </a:r>
                <a:endParaRPr lang="en-US" sz="2000" dirty="0">
                  <a:solidFill>
                    <a:schemeClr val="bg2">
                      <a:lumMod val="50000"/>
                    </a:schemeClr>
                  </a:solidFill>
                </a:endParaRPr>
              </a:p>
            </p:txBody>
          </p:sp>
        </p:grpSp>
        <p:sp>
          <p:nvSpPr>
            <p:cNvPr id="31" name="Rectangle 30"/>
            <p:cNvSpPr/>
            <p:nvPr/>
          </p:nvSpPr>
          <p:spPr>
            <a:xfrm>
              <a:off x="152400" y="228600"/>
              <a:ext cx="1828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Introduction</a:t>
              </a:r>
              <a:endParaRPr lang="en-US" sz="2000" dirty="0">
                <a:solidFill>
                  <a:schemeClr val="bg2">
                    <a:lumMod val="50000"/>
                  </a:schemeClr>
                </a:solidFill>
              </a:endParaRPr>
            </a:p>
          </p:txBody>
        </p:sp>
      </p:grpSp>
      <p:graphicFrame>
        <p:nvGraphicFramePr>
          <p:cNvPr id="21" name="Table 20"/>
          <p:cNvGraphicFramePr>
            <a:graphicFrameLocks noGrp="1"/>
          </p:cNvGraphicFramePr>
          <p:nvPr>
            <p:extLst>
              <p:ext uri="{D42A27DB-BD31-4B8C-83A1-F6EECF244321}">
                <p14:modId xmlns:p14="http://schemas.microsoft.com/office/powerpoint/2010/main" val="1964829127"/>
              </p:ext>
            </p:extLst>
          </p:nvPr>
        </p:nvGraphicFramePr>
        <p:xfrm>
          <a:off x="228600" y="3429001"/>
          <a:ext cx="4724400" cy="2895599"/>
        </p:xfrm>
        <a:graphic>
          <a:graphicData uri="http://schemas.openxmlformats.org/drawingml/2006/table">
            <a:tbl>
              <a:tblPr firstRow="1" bandRow="1">
                <a:tableStyleId>{EB344D84-9AFB-497E-A393-DC336BA19D2E}</a:tableStyleId>
              </a:tblPr>
              <a:tblGrid>
                <a:gridCol w="1574800"/>
                <a:gridCol w="1574800"/>
                <a:gridCol w="1574800"/>
              </a:tblGrid>
              <a:tr h="1034326">
                <a:tc>
                  <a:txBody>
                    <a:bodyPr/>
                    <a:lstStyle/>
                    <a:p>
                      <a:pPr algn="ctr"/>
                      <a:r>
                        <a:rPr lang="en-US" sz="2400" dirty="0" smtClean="0"/>
                        <a:t>Sample</a:t>
                      </a:r>
                      <a:endParaRPr lang="en-US" sz="2400" dirty="0"/>
                    </a:p>
                  </a:txBody>
                  <a:tcPr anchor="ctr"/>
                </a:tc>
                <a:tc>
                  <a:txBody>
                    <a:bodyPr/>
                    <a:lstStyle/>
                    <a:p>
                      <a:pPr algn="ctr"/>
                      <a:r>
                        <a:rPr lang="en-US" sz="2400" dirty="0" smtClean="0"/>
                        <a:t>Protein content</a:t>
                      </a:r>
                      <a:endParaRPr lang="en-US" sz="2400" dirty="0"/>
                    </a:p>
                  </a:txBody>
                  <a:tcPr anchor="ctr"/>
                </a:tc>
                <a:tc>
                  <a:txBody>
                    <a:bodyPr/>
                    <a:lstStyle/>
                    <a:p>
                      <a:pPr algn="ctr"/>
                      <a:r>
                        <a:rPr lang="en-US" sz="2400" dirty="0" smtClean="0"/>
                        <a:t>Fat content</a:t>
                      </a:r>
                      <a:endParaRPr lang="en-US" sz="2400" dirty="0"/>
                    </a:p>
                  </a:txBody>
                  <a:tcPr anchor="ctr"/>
                </a:tc>
              </a:tr>
              <a:tr h="882817">
                <a:tc>
                  <a:txBody>
                    <a:bodyPr/>
                    <a:lstStyle/>
                    <a:p>
                      <a:pPr algn="ctr"/>
                      <a:r>
                        <a:rPr lang="en-US" sz="2000" dirty="0" smtClean="0"/>
                        <a:t>Commercial</a:t>
                      </a:r>
                      <a:endParaRPr lang="en-US" sz="2000" b="1" dirty="0"/>
                    </a:p>
                  </a:txBody>
                  <a:tcPr anchor="ctr"/>
                </a:tc>
                <a:tc>
                  <a:txBody>
                    <a:bodyPr/>
                    <a:lstStyle/>
                    <a:p>
                      <a:pPr algn="ctr"/>
                      <a:r>
                        <a:rPr lang="en-US" sz="2000" dirty="0" smtClean="0"/>
                        <a:t>58%</a:t>
                      </a:r>
                      <a:endParaRPr lang="en-US" sz="2000" dirty="0"/>
                    </a:p>
                  </a:txBody>
                  <a:tcPr anchor="ctr"/>
                </a:tc>
                <a:tc>
                  <a:txBody>
                    <a:bodyPr/>
                    <a:lstStyle/>
                    <a:p>
                      <a:pPr algn="ctr"/>
                      <a:r>
                        <a:rPr lang="en-US" sz="2000" b="1" dirty="0" smtClean="0"/>
                        <a:t>30%</a:t>
                      </a:r>
                      <a:endParaRPr lang="en-US" sz="2000" b="1" dirty="0"/>
                    </a:p>
                  </a:txBody>
                  <a:tcPr anchor="ctr"/>
                </a:tc>
              </a:tr>
              <a:tr h="978456">
                <a:tc>
                  <a:txBody>
                    <a:bodyPr/>
                    <a:lstStyle/>
                    <a:p>
                      <a:pPr algn="ctr"/>
                      <a:r>
                        <a:rPr lang="en-US" sz="2000" dirty="0" smtClean="0"/>
                        <a:t>Lab</a:t>
                      </a:r>
                      <a:r>
                        <a:rPr lang="en-US" sz="2000" baseline="0" dirty="0" smtClean="0"/>
                        <a:t> reared</a:t>
                      </a:r>
                      <a:endParaRPr lang="en-US" sz="2000" b="1" dirty="0"/>
                    </a:p>
                  </a:txBody>
                  <a:tcPr anchor="ctr"/>
                </a:tc>
                <a:tc>
                  <a:txBody>
                    <a:bodyPr/>
                    <a:lstStyle/>
                    <a:p>
                      <a:pPr algn="ctr"/>
                      <a:r>
                        <a:rPr lang="en-US" sz="2000" dirty="0" smtClean="0"/>
                        <a:t>52%</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36%</a:t>
                      </a:r>
                    </a:p>
                  </a:txBody>
                  <a:tcPr anchor="ctr"/>
                </a:tc>
              </a:tr>
            </a:tbl>
          </a:graphicData>
        </a:graphic>
      </p:graphicFrame>
      <p:sp>
        <p:nvSpPr>
          <p:cNvPr id="22" name="Rounded Rectangle 21"/>
          <p:cNvSpPr/>
          <p:nvPr/>
        </p:nvSpPr>
        <p:spPr>
          <a:xfrm>
            <a:off x="228600" y="1705149"/>
            <a:ext cx="4724400" cy="14759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t>Protein &amp; Fat Content </a:t>
            </a:r>
          </a:p>
          <a:p>
            <a:pPr algn="ctr"/>
            <a:r>
              <a:rPr lang="en-US" sz="2400" dirty="0" smtClean="0"/>
              <a:t>(% dry matter)</a:t>
            </a:r>
            <a:endParaRPr lang="en-US" sz="2400" dirty="0"/>
          </a:p>
        </p:txBody>
      </p:sp>
      <p:graphicFrame>
        <p:nvGraphicFramePr>
          <p:cNvPr id="23" name="Table 22"/>
          <p:cNvGraphicFramePr>
            <a:graphicFrameLocks noGrp="1"/>
          </p:cNvGraphicFramePr>
          <p:nvPr>
            <p:extLst>
              <p:ext uri="{D42A27DB-BD31-4B8C-83A1-F6EECF244321}">
                <p14:modId xmlns:p14="http://schemas.microsoft.com/office/powerpoint/2010/main" val="374108982"/>
              </p:ext>
            </p:extLst>
          </p:nvPr>
        </p:nvGraphicFramePr>
        <p:xfrm>
          <a:off x="5105400" y="3423026"/>
          <a:ext cx="3810000" cy="2901574"/>
        </p:xfrm>
        <a:graphic>
          <a:graphicData uri="http://schemas.openxmlformats.org/drawingml/2006/table">
            <a:tbl>
              <a:tblPr firstRow="1" bandRow="1">
                <a:tableStyleId>{74C1A8A3-306A-4EB7-A6B1-4F7E0EB9C5D6}</a:tableStyleId>
              </a:tblPr>
              <a:tblGrid>
                <a:gridCol w="1371600"/>
                <a:gridCol w="1168400"/>
                <a:gridCol w="1270000"/>
              </a:tblGrid>
              <a:tr h="907631">
                <a:tc>
                  <a:txBody>
                    <a:bodyPr/>
                    <a:lstStyle/>
                    <a:p>
                      <a:pPr algn="ctr"/>
                      <a:r>
                        <a:rPr lang="en-US" sz="2400" dirty="0" smtClean="0"/>
                        <a:t>Sample</a:t>
                      </a:r>
                      <a:endParaRPr lang="en-US" sz="2400" dirty="0"/>
                    </a:p>
                  </a:txBody>
                  <a:tcPr anchor="ctr"/>
                </a:tc>
                <a:tc>
                  <a:txBody>
                    <a:bodyPr/>
                    <a:lstStyle/>
                    <a:p>
                      <a:pPr algn="ctr"/>
                      <a:r>
                        <a:rPr lang="en-US" sz="2400" dirty="0" smtClean="0"/>
                        <a:t>MUFA</a:t>
                      </a:r>
                      <a:endParaRPr lang="en-US" sz="2400" dirty="0"/>
                    </a:p>
                  </a:txBody>
                  <a:tcPr anchor="ctr"/>
                </a:tc>
                <a:tc>
                  <a:txBody>
                    <a:bodyPr/>
                    <a:lstStyle/>
                    <a:p>
                      <a:pPr algn="ctr"/>
                      <a:r>
                        <a:rPr lang="en-US" sz="2400" dirty="0" smtClean="0"/>
                        <a:t>PUFA</a:t>
                      </a:r>
                      <a:endParaRPr lang="en-US" sz="2400" dirty="0"/>
                    </a:p>
                  </a:txBody>
                  <a:tcPr anchor="ctr"/>
                </a:tc>
              </a:tr>
              <a:tr h="885971">
                <a:tc>
                  <a:txBody>
                    <a:bodyPr/>
                    <a:lstStyle/>
                    <a:p>
                      <a:pPr algn="ctr"/>
                      <a:r>
                        <a:rPr lang="en-US" sz="1800" dirty="0" smtClean="0"/>
                        <a:t>Commercial</a:t>
                      </a:r>
                      <a:endParaRPr lang="en-US" sz="1800" b="1" dirty="0"/>
                    </a:p>
                  </a:txBody>
                  <a:tcPr anchor="ctr"/>
                </a:tc>
                <a:tc>
                  <a:txBody>
                    <a:bodyPr/>
                    <a:lstStyle/>
                    <a:p>
                      <a:pPr algn="ctr"/>
                      <a:r>
                        <a:rPr lang="en-US" sz="1800" b="1" dirty="0" smtClean="0"/>
                        <a:t>41%</a:t>
                      </a:r>
                      <a:endParaRPr lang="en-US" sz="1800" b="1" dirty="0"/>
                    </a:p>
                  </a:txBody>
                  <a:tcPr anchor="ctr"/>
                </a:tc>
                <a:tc>
                  <a:txBody>
                    <a:bodyPr/>
                    <a:lstStyle/>
                    <a:p>
                      <a:pPr algn="ctr"/>
                      <a:r>
                        <a:rPr lang="en-US" sz="1800" b="1" dirty="0" smtClean="0"/>
                        <a:t>31%</a:t>
                      </a:r>
                      <a:endParaRPr lang="en-US" sz="1800" b="1" dirty="0"/>
                    </a:p>
                  </a:txBody>
                  <a:tcPr anchor="ctr"/>
                </a:tc>
              </a:tr>
              <a:tr h="1107972">
                <a:tc>
                  <a:txBody>
                    <a:bodyPr/>
                    <a:lstStyle/>
                    <a:p>
                      <a:pPr algn="ctr"/>
                      <a:r>
                        <a:rPr lang="en-US" sz="1800" dirty="0" smtClean="0"/>
                        <a:t>Lab</a:t>
                      </a:r>
                      <a:r>
                        <a:rPr lang="en-US" sz="1800" baseline="0" dirty="0" smtClean="0"/>
                        <a:t> reared</a:t>
                      </a:r>
                      <a:endParaRPr lang="en-US" sz="1800" b="1" dirty="0"/>
                    </a:p>
                  </a:txBody>
                  <a:tcPr anchor="ctr"/>
                </a:tc>
                <a:tc>
                  <a:txBody>
                    <a:bodyPr/>
                    <a:lstStyle/>
                    <a:p>
                      <a:pPr algn="ctr"/>
                      <a:r>
                        <a:rPr lang="en-US" sz="1800" b="1" dirty="0" smtClean="0"/>
                        <a:t>53-56%</a:t>
                      </a:r>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16%</a:t>
                      </a:r>
                    </a:p>
                  </a:txBody>
                  <a:tcPr anchor="ctr"/>
                </a:tc>
              </a:tr>
            </a:tbl>
          </a:graphicData>
        </a:graphic>
      </p:graphicFrame>
      <p:sp>
        <p:nvSpPr>
          <p:cNvPr id="24" name="Rounded Rectangle 23"/>
          <p:cNvSpPr/>
          <p:nvPr/>
        </p:nvSpPr>
        <p:spPr>
          <a:xfrm>
            <a:off x="5105400" y="1724400"/>
            <a:ext cx="3810000" cy="1476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smtClean="0"/>
              <a:t>% MUFA &amp; PUFA</a:t>
            </a:r>
            <a:endParaRPr lang="en-US" sz="2400" b="1" dirty="0"/>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24575" y="76200"/>
            <a:ext cx="657225" cy="457200"/>
          </a:xfrm>
          <a:prstGeom prst="rect">
            <a:avLst/>
          </a:prstGeom>
        </p:spPr>
      </p:pic>
    </p:spTree>
    <p:extLst>
      <p:ext uri="{BB962C8B-B14F-4D97-AF65-F5344CB8AC3E}">
        <p14:creationId xmlns:p14="http://schemas.microsoft.com/office/powerpoint/2010/main" val="4038043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1471</Words>
  <Application>Microsoft Office PowerPoint</Application>
  <PresentationFormat>On-screen Show (4:3)</PresentationFormat>
  <Paragraphs>208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Flow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dc:creator>
  <cp:lastModifiedBy>Doc</cp:lastModifiedBy>
  <cp:revision>74</cp:revision>
  <cp:lastPrinted>2014-04-28T13:28:08Z</cp:lastPrinted>
  <dcterms:created xsi:type="dcterms:W3CDTF">2006-08-16T00:00:00Z</dcterms:created>
  <dcterms:modified xsi:type="dcterms:W3CDTF">2014-05-16T05:00:45Z</dcterms:modified>
</cp:coreProperties>
</file>