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2"/>
  </p:notesMasterIdLst>
  <p:sldIdLst>
    <p:sldId id="264" r:id="rId2"/>
    <p:sldId id="297" r:id="rId3"/>
    <p:sldId id="298" r:id="rId4"/>
    <p:sldId id="279" r:id="rId5"/>
    <p:sldId id="281" r:id="rId6"/>
    <p:sldId id="299" r:id="rId7"/>
    <p:sldId id="261" r:id="rId8"/>
    <p:sldId id="286" r:id="rId9"/>
    <p:sldId id="296" r:id="rId10"/>
    <p:sldId id="308" r:id="rId11"/>
    <p:sldId id="311" r:id="rId12"/>
    <p:sldId id="313" r:id="rId13"/>
    <p:sldId id="314" r:id="rId14"/>
    <p:sldId id="315" r:id="rId15"/>
    <p:sldId id="316" r:id="rId16"/>
    <p:sldId id="317" r:id="rId17"/>
    <p:sldId id="318" r:id="rId18"/>
    <p:sldId id="305" r:id="rId19"/>
    <p:sldId id="287" r:id="rId20"/>
    <p:sldId id="295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A6DAC"/>
    <a:srgbClr val="0070C0"/>
    <a:srgbClr val="6BC1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8" autoAdjust="0"/>
    <p:restoredTop sz="70870" autoAdjust="0"/>
  </p:normalViewPr>
  <p:slideViewPr>
    <p:cSldViewPr showGuides="1">
      <p:cViewPr>
        <p:scale>
          <a:sx n="80" d="100"/>
          <a:sy n="80" d="100"/>
        </p:scale>
        <p:origin x="-171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D74EC8-3B09-4F8F-BF88-F76ECBD05316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7E80A896-686D-4578-8ABB-A0AEACB6C2C9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6BC1C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fr-BE" sz="3600" b="1" dirty="0" smtClean="0">
              <a:solidFill>
                <a:srgbClr val="3A6DAC"/>
              </a:solidFill>
            </a:rPr>
            <a:t>Adapter</a:t>
          </a:r>
          <a:endParaRPr lang="fr-BE" sz="3600" b="1" dirty="0">
            <a:solidFill>
              <a:srgbClr val="3A6DAC"/>
            </a:solidFill>
          </a:endParaRPr>
        </a:p>
      </dgm:t>
    </dgm:pt>
    <dgm:pt modelId="{B2AFA3E1-9FF9-4E5F-B048-2003CB926613}" type="parTrans" cxnId="{7A902E3D-9CF0-45DA-90A0-B275CA46FAC3}">
      <dgm:prSet/>
      <dgm:spPr/>
      <dgm:t>
        <a:bodyPr/>
        <a:lstStyle/>
        <a:p>
          <a:endParaRPr lang="fr-BE"/>
        </a:p>
      </dgm:t>
    </dgm:pt>
    <dgm:pt modelId="{54219ADD-B001-42A0-A1BD-0CDBCB80F7D9}" type="sibTrans" cxnId="{7A902E3D-9CF0-45DA-90A0-B275CA46FAC3}">
      <dgm:prSet/>
      <dgm:spPr/>
      <dgm:t>
        <a:bodyPr/>
        <a:lstStyle/>
        <a:p>
          <a:endParaRPr lang="fr-BE"/>
        </a:p>
      </dgm:t>
    </dgm:pt>
    <dgm:pt modelId="{80ABE3D7-0A67-44FA-8793-7B5EBFD12BC2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6BC1C0"/>
          </a:solidFill>
        </a:ln>
      </dgm:spPr>
      <dgm:t>
        <a:bodyPr/>
        <a:lstStyle/>
        <a:p>
          <a:r>
            <a:rPr lang="fr-BE" sz="3600" b="1" dirty="0" smtClean="0">
              <a:solidFill>
                <a:srgbClr val="3A6DAC"/>
              </a:solidFill>
            </a:rPr>
            <a:t>Planifier</a:t>
          </a:r>
        </a:p>
      </dgm:t>
    </dgm:pt>
    <dgm:pt modelId="{8E81517E-722C-47EC-ABCF-5334F6BAD84C}" type="parTrans" cxnId="{E9E82E14-41C9-449F-A1DC-0D77E73CF7C5}">
      <dgm:prSet/>
      <dgm:spPr/>
      <dgm:t>
        <a:bodyPr/>
        <a:lstStyle/>
        <a:p>
          <a:endParaRPr lang="fr-BE"/>
        </a:p>
      </dgm:t>
    </dgm:pt>
    <dgm:pt modelId="{6B68D68A-7E57-4BEE-A487-2FE2BD1C83B8}" type="sibTrans" cxnId="{E9E82E14-41C9-449F-A1DC-0D77E73CF7C5}">
      <dgm:prSet/>
      <dgm:spPr/>
      <dgm:t>
        <a:bodyPr/>
        <a:lstStyle/>
        <a:p>
          <a:endParaRPr lang="fr-BE"/>
        </a:p>
      </dgm:t>
    </dgm:pt>
    <dgm:pt modelId="{D7E3B6F9-18ED-4F73-AEA2-C68A9B343E00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6BC1C0"/>
          </a:solidFill>
        </a:ln>
      </dgm:spPr>
      <dgm:t>
        <a:bodyPr/>
        <a:lstStyle/>
        <a:p>
          <a:r>
            <a:rPr lang="fr-BE" sz="3600" b="1" dirty="0" smtClean="0">
              <a:solidFill>
                <a:srgbClr val="3A6DAC"/>
              </a:solidFill>
            </a:rPr>
            <a:t>Appliquer </a:t>
          </a:r>
        </a:p>
      </dgm:t>
    </dgm:pt>
    <dgm:pt modelId="{96E60CB6-C66A-46C2-B29A-5C0881B92F54}" type="parTrans" cxnId="{9FC19080-0288-442A-B69B-D14AE2F8160D}">
      <dgm:prSet/>
      <dgm:spPr/>
      <dgm:t>
        <a:bodyPr/>
        <a:lstStyle/>
        <a:p>
          <a:endParaRPr lang="fr-BE"/>
        </a:p>
      </dgm:t>
    </dgm:pt>
    <dgm:pt modelId="{16AE95EC-2F8C-4FC6-A1C0-5C440B83C25C}" type="sibTrans" cxnId="{9FC19080-0288-442A-B69B-D14AE2F8160D}">
      <dgm:prSet/>
      <dgm:spPr/>
      <dgm:t>
        <a:bodyPr/>
        <a:lstStyle/>
        <a:p>
          <a:endParaRPr lang="fr-BE"/>
        </a:p>
      </dgm:t>
    </dgm:pt>
    <dgm:pt modelId="{2542EA18-4F94-4DB0-82EF-280A833C32F5}">
      <dgm:prSet phldrT="[Texte]"/>
      <dgm:spPr>
        <a:solidFill>
          <a:srgbClr val="6BC1C0"/>
        </a:solidFill>
      </dgm:spPr>
      <dgm:t>
        <a:bodyPr/>
        <a:lstStyle/>
        <a:p>
          <a:endParaRPr lang="fr-BE" dirty="0"/>
        </a:p>
      </dgm:t>
    </dgm:pt>
    <dgm:pt modelId="{680A22EA-2F35-4F3E-8F16-2C1B3C664512}" type="sibTrans" cxnId="{4A4FCCD1-B852-43DB-A4D4-EF8045A9843A}">
      <dgm:prSet/>
      <dgm:spPr/>
      <dgm:t>
        <a:bodyPr/>
        <a:lstStyle/>
        <a:p>
          <a:endParaRPr lang="fr-BE"/>
        </a:p>
      </dgm:t>
    </dgm:pt>
    <dgm:pt modelId="{45C34255-FCA4-4306-8E1B-30B5685DE08F}" type="parTrans" cxnId="{4A4FCCD1-B852-43DB-A4D4-EF8045A9843A}">
      <dgm:prSet/>
      <dgm:spPr/>
      <dgm:t>
        <a:bodyPr/>
        <a:lstStyle/>
        <a:p>
          <a:endParaRPr lang="fr-BE"/>
        </a:p>
      </dgm:t>
    </dgm:pt>
    <dgm:pt modelId="{C6683E25-6F20-4A3B-AB09-DBAC7221864D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solidFill>
            <a:srgbClr val="6BC1C0"/>
          </a:solidFill>
        </a:ln>
      </dgm:spPr>
      <dgm:t>
        <a:bodyPr/>
        <a:lstStyle/>
        <a:p>
          <a:r>
            <a:rPr lang="fr-BE" sz="3600" b="1" dirty="0" smtClean="0">
              <a:solidFill>
                <a:srgbClr val="3A6DAC"/>
              </a:solidFill>
            </a:rPr>
            <a:t>Evaluer</a:t>
          </a:r>
          <a:endParaRPr lang="fr-BE" sz="3600" b="1" dirty="0">
            <a:solidFill>
              <a:srgbClr val="3A6DAC"/>
            </a:solidFill>
          </a:endParaRPr>
        </a:p>
      </dgm:t>
    </dgm:pt>
    <dgm:pt modelId="{51FCFE36-2F5B-46E4-9764-16269CD1C4CD}" type="parTrans" cxnId="{1844A4A2-6E47-4A4C-9470-79E84639497A}">
      <dgm:prSet/>
      <dgm:spPr/>
      <dgm:t>
        <a:bodyPr/>
        <a:lstStyle/>
        <a:p>
          <a:endParaRPr lang="fr-BE"/>
        </a:p>
      </dgm:t>
    </dgm:pt>
    <dgm:pt modelId="{D00797E2-7B6E-4DB8-BFA2-1157101CFD59}" type="sibTrans" cxnId="{1844A4A2-6E47-4A4C-9470-79E84639497A}">
      <dgm:prSet/>
      <dgm:spPr/>
      <dgm:t>
        <a:bodyPr/>
        <a:lstStyle/>
        <a:p>
          <a:endParaRPr lang="fr-BE"/>
        </a:p>
      </dgm:t>
    </dgm:pt>
    <dgm:pt modelId="{1E9CE50B-95BA-4C83-96B0-77133BE497CA}" type="pres">
      <dgm:prSet presAssocID="{00D74EC8-3B09-4F8F-BF88-F76ECBD0531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6CED6939-9B63-40D6-B5D5-DDC0C923680B}" type="pres">
      <dgm:prSet presAssocID="{00D74EC8-3B09-4F8F-BF88-F76ECBD05316}" presName="matrix" presStyleCnt="0"/>
      <dgm:spPr/>
    </dgm:pt>
    <dgm:pt modelId="{E662137B-DBA7-4572-867E-38478581D9D4}" type="pres">
      <dgm:prSet presAssocID="{00D74EC8-3B09-4F8F-BF88-F76ECBD05316}" presName="tile1" presStyleLbl="node1" presStyleIdx="0" presStyleCnt="4"/>
      <dgm:spPr/>
      <dgm:t>
        <a:bodyPr/>
        <a:lstStyle/>
        <a:p>
          <a:endParaRPr lang="fr-BE"/>
        </a:p>
      </dgm:t>
    </dgm:pt>
    <dgm:pt modelId="{15A3B390-939D-413E-9104-253F5D14954C}" type="pres">
      <dgm:prSet presAssocID="{00D74EC8-3B09-4F8F-BF88-F76ECBD0531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882AE241-DB49-4F86-875F-CE09010D5D97}" type="pres">
      <dgm:prSet presAssocID="{00D74EC8-3B09-4F8F-BF88-F76ECBD05316}" presName="tile2" presStyleLbl="node1" presStyleIdx="1" presStyleCnt="4"/>
      <dgm:spPr/>
      <dgm:t>
        <a:bodyPr/>
        <a:lstStyle/>
        <a:p>
          <a:endParaRPr lang="fr-BE"/>
        </a:p>
      </dgm:t>
    </dgm:pt>
    <dgm:pt modelId="{444492D8-1BA6-4C44-A0B5-F52AF8750287}" type="pres">
      <dgm:prSet presAssocID="{00D74EC8-3B09-4F8F-BF88-F76ECBD0531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27A46E9F-46DE-4CD3-B519-FCA9BCCE39DD}" type="pres">
      <dgm:prSet presAssocID="{00D74EC8-3B09-4F8F-BF88-F76ECBD05316}" presName="tile3" presStyleLbl="node1" presStyleIdx="2" presStyleCnt="4"/>
      <dgm:spPr/>
      <dgm:t>
        <a:bodyPr/>
        <a:lstStyle/>
        <a:p>
          <a:endParaRPr lang="fr-BE"/>
        </a:p>
      </dgm:t>
    </dgm:pt>
    <dgm:pt modelId="{159D9E09-E5EA-4AC6-B81B-8D8FCA4A92F2}" type="pres">
      <dgm:prSet presAssocID="{00D74EC8-3B09-4F8F-BF88-F76ECBD0531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7736966-E6E6-46B9-9EF9-72AE4DA74083}" type="pres">
      <dgm:prSet presAssocID="{00D74EC8-3B09-4F8F-BF88-F76ECBD05316}" presName="tile4" presStyleLbl="node1" presStyleIdx="3" presStyleCnt="4"/>
      <dgm:spPr/>
      <dgm:t>
        <a:bodyPr/>
        <a:lstStyle/>
        <a:p>
          <a:endParaRPr lang="fr-BE"/>
        </a:p>
      </dgm:t>
    </dgm:pt>
    <dgm:pt modelId="{98B20E86-BCAD-4716-BE7C-2319637B39E4}" type="pres">
      <dgm:prSet presAssocID="{00D74EC8-3B09-4F8F-BF88-F76ECBD0531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77E413C-A3A9-447D-BACA-5DD0421FAA68}" type="pres">
      <dgm:prSet presAssocID="{00D74EC8-3B09-4F8F-BF88-F76ECBD05316}" presName="centerTile" presStyleLbl="fgShp" presStyleIdx="0" presStyleCnt="1" custScaleY="134011">
        <dgm:presLayoutVars>
          <dgm:chMax val="0"/>
          <dgm:chPref val="0"/>
        </dgm:presLayoutVars>
      </dgm:prSet>
      <dgm:spPr/>
      <dgm:t>
        <a:bodyPr/>
        <a:lstStyle/>
        <a:p>
          <a:endParaRPr lang="fr-BE"/>
        </a:p>
      </dgm:t>
    </dgm:pt>
  </dgm:ptLst>
  <dgm:cxnLst>
    <dgm:cxn modelId="{CBBF0C7D-9507-4E5E-868B-9D8EC840D9A0}" type="presOf" srcId="{80ABE3D7-0A67-44FA-8793-7B5EBFD12BC2}" destId="{882AE241-DB49-4F86-875F-CE09010D5D97}" srcOrd="0" destOrd="0" presId="urn:microsoft.com/office/officeart/2005/8/layout/matrix1"/>
    <dgm:cxn modelId="{1844A4A2-6E47-4A4C-9470-79E84639497A}" srcId="{2542EA18-4F94-4DB0-82EF-280A833C32F5}" destId="{C6683E25-6F20-4A3B-AB09-DBAC7221864D}" srcOrd="2" destOrd="0" parTransId="{51FCFE36-2F5B-46E4-9764-16269CD1C4CD}" sibTransId="{D00797E2-7B6E-4DB8-BFA2-1157101CFD59}"/>
    <dgm:cxn modelId="{5C378885-56F1-4079-B168-F5783C10C831}" type="presOf" srcId="{C6683E25-6F20-4A3B-AB09-DBAC7221864D}" destId="{159D9E09-E5EA-4AC6-B81B-8D8FCA4A92F2}" srcOrd="1" destOrd="0" presId="urn:microsoft.com/office/officeart/2005/8/layout/matrix1"/>
    <dgm:cxn modelId="{EA274742-2DEA-40E1-98CE-BBE30A4F5AD0}" type="presOf" srcId="{2542EA18-4F94-4DB0-82EF-280A833C32F5}" destId="{B77E413C-A3A9-447D-BACA-5DD0421FAA68}" srcOrd="0" destOrd="0" presId="urn:microsoft.com/office/officeart/2005/8/layout/matrix1"/>
    <dgm:cxn modelId="{4A4FCCD1-B852-43DB-A4D4-EF8045A9843A}" srcId="{00D74EC8-3B09-4F8F-BF88-F76ECBD05316}" destId="{2542EA18-4F94-4DB0-82EF-280A833C32F5}" srcOrd="0" destOrd="0" parTransId="{45C34255-FCA4-4306-8E1B-30B5685DE08F}" sibTransId="{680A22EA-2F35-4F3E-8F16-2C1B3C664512}"/>
    <dgm:cxn modelId="{3DCF6113-2BA2-46A5-95B8-A9E14FDCE05D}" type="presOf" srcId="{7E80A896-686D-4578-8ABB-A0AEACB6C2C9}" destId="{15A3B390-939D-413E-9104-253F5D14954C}" srcOrd="1" destOrd="0" presId="urn:microsoft.com/office/officeart/2005/8/layout/matrix1"/>
    <dgm:cxn modelId="{9D0C8CA8-42B7-4383-ABC9-9CC5086F6320}" type="presOf" srcId="{80ABE3D7-0A67-44FA-8793-7B5EBFD12BC2}" destId="{444492D8-1BA6-4C44-A0B5-F52AF8750287}" srcOrd="1" destOrd="0" presId="urn:microsoft.com/office/officeart/2005/8/layout/matrix1"/>
    <dgm:cxn modelId="{E9E82E14-41C9-449F-A1DC-0D77E73CF7C5}" srcId="{2542EA18-4F94-4DB0-82EF-280A833C32F5}" destId="{80ABE3D7-0A67-44FA-8793-7B5EBFD12BC2}" srcOrd="1" destOrd="0" parTransId="{8E81517E-722C-47EC-ABCF-5334F6BAD84C}" sibTransId="{6B68D68A-7E57-4BEE-A487-2FE2BD1C83B8}"/>
    <dgm:cxn modelId="{69BAB8BB-5AC2-47C6-8420-FC8EA4E6AFD1}" type="presOf" srcId="{D7E3B6F9-18ED-4F73-AEA2-C68A9B343E00}" destId="{98B20E86-BCAD-4716-BE7C-2319637B39E4}" srcOrd="1" destOrd="0" presId="urn:microsoft.com/office/officeart/2005/8/layout/matrix1"/>
    <dgm:cxn modelId="{7A902E3D-9CF0-45DA-90A0-B275CA46FAC3}" srcId="{2542EA18-4F94-4DB0-82EF-280A833C32F5}" destId="{7E80A896-686D-4578-8ABB-A0AEACB6C2C9}" srcOrd="0" destOrd="0" parTransId="{B2AFA3E1-9FF9-4E5F-B048-2003CB926613}" sibTransId="{54219ADD-B001-42A0-A1BD-0CDBCB80F7D9}"/>
    <dgm:cxn modelId="{6834269F-F58C-4E39-99B5-90EC43A67FEE}" type="presOf" srcId="{00D74EC8-3B09-4F8F-BF88-F76ECBD05316}" destId="{1E9CE50B-95BA-4C83-96B0-77133BE497CA}" srcOrd="0" destOrd="0" presId="urn:microsoft.com/office/officeart/2005/8/layout/matrix1"/>
    <dgm:cxn modelId="{31711AB7-2F27-40B4-B8E3-EABF0945007C}" type="presOf" srcId="{D7E3B6F9-18ED-4F73-AEA2-C68A9B343E00}" destId="{C7736966-E6E6-46B9-9EF9-72AE4DA74083}" srcOrd="0" destOrd="0" presId="urn:microsoft.com/office/officeart/2005/8/layout/matrix1"/>
    <dgm:cxn modelId="{43451C8F-191B-42EA-A848-C085F34DAEA9}" type="presOf" srcId="{C6683E25-6F20-4A3B-AB09-DBAC7221864D}" destId="{27A46E9F-46DE-4CD3-B519-FCA9BCCE39DD}" srcOrd="0" destOrd="0" presId="urn:microsoft.com/office/officeart/2005/8/layout/matrix1"/>
    <dgm:cxn modelId="{9FC19080-0288-442A-B69B-D14AE2F8160D}" srcId="{2542EA18-4F94-4DB0-82EF-280A833C32F5}" destId="{D7E3B6F9-18ED-4F73-AEA2-C68A9B343E00}" srcOrd="3" destOrd="0" parTransId="{96E60CB6-C66A-46C2-B29A-5C0881B92F54}" sibTransId="{16AE95EC-2F8C-4FC6-A1C0-5C440B83C25C}"/>
    <dgm:cxn modelId="{AA9957AA-2F8F-49EC-A28C-A94BC944CAA8}" type="presOf" srcId="{7E80A896-686D-4578-8ABB-A0AEACB6C2C9}" destId="{E662137B-DBA7-4572-867E-38478581D9D4}" srcOrd="0" destOrd="0" presId="urn:microsoft.com/office/officeart/2005/8/layout/matrix1"/>
    <dgm:cxn modelId="{6417D72D-A30B-4F79-B123-07ED2C3360D2}" type="presParOf" srcId="{1E9CE50B-95BA-4C83-96B0-77133BE497CA}" destId="{6CED6939-9B63-40D6-B5D5-DDC0C923680B}" srcOrd="0" destOrd="0" presId="urn:microsoft.com/office/officeart/2005/8/layout/matrix1"/>
    <dgm:cxn modelId="{4857AF38-CDAC-4AC8-8E33-BB39A2E98F57}" type="presParOf" srcId="{6CED6939-9B63-40D6-B5D5-DDC0C923680B}" destId="{E662137B-DBA7-4572-867E-38478581D9D4}" srcOrd="0" destOrd="0" presId="urn:microsoft.com/office/officeart/2005/8/layout/matrix1"/>
    <dgm:cxn modelId="{5C30236F-4ACA-4FBD-AB96-CDB0496E36B1}" type="presParOf" srcId="{6CED6939-9B63-40D6-B5D5-DDC0C923680B}" destId="{15A3B390-939D-413E-9104-253F5D14954C}" srcOrd="1" destOrd="0" presId="urn:microsoft.com/office/officeart/2005/8/layout/matrix1"/>
    <dgm:cxn modelId="{9768B928-1FCB-4DBC-BB61-BE246F1B5FC5}" type="presParOf" srcId="{6CED6939-9B63-40D6-B5D5-DDC0C923680B}" destId="{882AE241-DB49-4F86-875F-CE09010D5D97}" srcOrd="2" destOrd="0" presId="urn:microsoft.com/office/officeart/2005/8/layout/matrix1"/>
    <dgm:cxn modelId="{647A5394-6A01-47CD-92C0-0936DE87C58D}" type="presParOf" srcId="{6CED6939-9B63-40D6-B5D5-DDC0C923680B}" destId="{444492D8-1BA6-4C44-A0B5-F52AF8750287}" srcOrd="3" destOrd="0" presId="urn:microsoft.com/office/officeart/2005/8/layout/matrix1"/>
    <dgm:cxn modelId="{E733E23F-B5DE-4A7D-9C94-B00407161682}" type="presParOf" srcId="{6CED6939-9B63-40D6-B5D5-DDC0C923680B}" destId="{27A46E9F-46DE-4CD3-B519-FCA9BCCE39DD}" srcOrd="4" destOrd="0" presId="urn:microsoft.com/office/officeart/2005/8/layout/matrix1"/>
    <dgm:cxn modelId="{272988CF-4406-49F4-BA97-A9225A38B5F0}" type="presParOf" srcId="{6CED6939-9B63-40D6-B5D5-DDC0C923680B}" destId="{159D9E09-E5EA-4AC6-B81B-8D8FCA4A92F2}" srcOrd="5" destOrd="0" presId="urn:microsoft.com/office/officeart/2005/8/layout/matrix1"/>
    <dgm:cxn modelId="{EA1C73F1-CA22-47FF-B650-E255FC29BC49}" type="presParOf" srcId="{6CED6939-9B63-40D6-B5D5-DDC0C923680B}" destId="{C7736966-E6E6-46B9-9EF9-72AE4DA74083}" srcOrd="6" destOrd="0" presId="urn:microsoft.com/office/officeart/2005/8/layout/matrix1"/>
    <dgm:cxn modelId="{A7AB07CE-D362-4C0F-B7DD-BFE2B4D4F3BD}" type="presParOf" srcId="{6CED6939-9B63-40D6-B5D5-DDC0C923680B}" destId="{98B20E86-BCAD-4716-BE7C-2319637B39E4}" srcOrd="7" destOrd="0" presId="urn:microsoft.com/office/officeart/2005/8/layout/matrix1"/>
    <dgm:cxn modelId="{455EE1B9-C562-46CA-BEF3-6541F76D5D36}" type="presParOf" srcId="{1E9CE50B-95BA-4C83-96B0-77133BE497CA}" destId="{B77E413C-A3A9-447D-BACA-5DD0421FAA6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62137B-DBA7-4572-867E-38478581D9D4}">
      <dsp:nvSpPr>
        <dsp:cNvPr id="0" name=""/>
        <dsp:cNvSpPr/>
      </dsp:nvSpPr>
      <dsp:spPr>
        <a:xfrm rot="16200000">
          <a:off x="501047" y="-501047"/>
          <a:ext cx="1832122" cy="28342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rgbClr val="6BC1C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BE" sz="3600" b="1" kern="1200" dirty="0" smtClean="0">
              <a:solidFill>
                <a:srgbClr val="3A6DAC"/>
              </a:solidFill>
            </a:rPr>
            <a:t>Adapter</a:t>
          </a:r>
          <a:endParaRPr lang="fr-BE" sz="3600" b="1" kern="1200" dirty="0">
            <a:solidFill>
              <a:srgbClr val="3A6DAC"/>
            </a:solidFill>
          </a:endParaRPr>
        </a:p>
      </dsp:txBody>
      <dsp:txXfrm rot="5400000">
        <a:off x="0" y="0"/>
        <a:ext cx="2834218" cy="1374091"/>
      </dsp:txXfrm>
    </dsp:sp>
    <dsp:sp modelId="{882AE241-DB49-4F86-875F-CE09010D5D97}">
      <dsp:nvSpPr>
        <dsp:cNvPr id="0" name=""/>
        <dsp:cNvSpPr/>
      </dsp:nvSpPr>
      <dsp:spPr>
        <a:xfrm>
          <a:off x="2834218" y="0"/>
          <a:ext cx="2834218" cy="1832122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rgbClr val="6BC1C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600" b="1" kern="1200" dirty="0" smtClean="0">
              <a:solidFill>
                <a:srgbClr val="3A6DAC"/>
              </a:solidFill>
            </a:rPr>
            <a:t>Planifier</a:t>
          </a:r>
        </a:p>
      </dsp:txBody>
      <dsp:txXfrm>
        <a:off x="2834218" y="0"/>
        <a:ext cx="2834218" cy="1374091"/>
      </dsp:txXfrm>
    </dsp:sp>
    <dsp:sp modelId="{27A46E9F-46DE-4CD3-B519-FCA9BCCE39DD}">
      <dsp:nvSpPr>
        <dsp:cNvPr id="0" name=""/>
        <dsp:cNvSpPr/>
      </dsp:nvSpPr>
      <dsp:spPr>
        <a:xfrm rot="10800000">
          <a:off x="0" y="1832122"/>
          <a:ext cx="2834218" cy="1832122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rgbClr val="6BC1C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600" b="1" kern="1200" dirty="0" smtClean="0">
              <a:solidFill>
                <a:srgbClr val="3A6DAC"/>
              </a:solidFill>
            </a:rPr>
            <a:t>Evaluer</a:t>
          </a:r>
          <a:endParaRPr lang="fr-BE" sz="3600" b="1" kern="1200" dirty="0">
            <a:solidFill>
              <a:srgbClr val="3A6DAC"/>
            </a:solidFill>
          </a:endParaRPr>
        </a:p>
      </dsp:txBody>
      <dsp:txXfrm rot="10800000">
        <a:off x="0" y="2290153"/>
        <a:ext cx="2834218" cy="1374091"/>
      </dsp:txXfrm>
    </dsp:sp>
    <dsp:sp modelId="{C7736966-E6E6-46B9-9EF9-72AE4DA74083}">
      <dsp:nvSpPr>
        <dsp:cNvPr id="0" name=""/>
        <dsp:cNvSpPr/>
      </dsp:nvSpPr>
      <dsp:spPr>
        <a:xfrm rot="5400000">
          <a:off x="3335265" y="1331074"/>
          <a:ext cx="1832122" cy="28342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rgbClr val="6BC1C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600" b="1" kern="1200" dirty="0" smtClean="0">
              <a:solidFill>
                <a:srgbClr val="3A6DAC"/>
              </a:solidFill>
            </a:rPr>
            <a:t>Appliquer </a:t>
          </a:r>
        </a:p>
      </dsp:txBody>
      <dsp:txXfrm rot="-5400000">
        <a:off x="2834218" y="2290153"/>
        <a:ext cx="2834218" cy="1374091"/>
      </dsp:txXfrm>
    </dsp:sp>
    <dsp:sp modelId="{B77E413C-A3A9-447D-BACA-5DD0421FAA68}">
      <dsp:nvSpPr>
        <dsp:cNvPr id="0" name=""/>
        <dsp:cNvSpPr/>
      </dsp:nvSpPr>
      <dsp:spPr>
        <a:xfrm>
          <a:off x="1983952" y="1218311"/>
          <a:ext cx="1700530" cy="1227622"/>
        </a:xfrm>
        <a:prstGeom prst="roundRect">
          <a:avLst/>
        </a:prstGeom>
        <a:solidFill>
          <a:srgbClr val="6BC1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5300" kern="1200" dirty="0"/>
        </a:p>
      </dsp:txBody>
      <dsp:txXfrm>
        <a:off x="2043880" y="1278239"/>
        <a:ext cx="1580674" cy="1107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8F8C3-5C20-43A0-A722-0B6866DAD2D4}" type="datetimeFigureOut">
              <a:rPr lang="fr-BE" smtClean="0"/>
              <a:t>4/08/2014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2ABCC-262E-4163-A841-79A5587A36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9916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8014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464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464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60574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76132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37905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625059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4649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306512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800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731835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19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2158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61386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20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5528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0574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87640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87640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4353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sz="1200" kern="1200" baseline="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C59634-A83E-4314-9594-2AA3DD826053}" type="slidenum">
              <a:rPr lang="fr-BE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fr-B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2114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C59634-A83E-4314-9594-2AA3DD826053}" type="slidenum">
              <a:rPr lang="fr-BE" smtClean="0"/>
              <a:pPr>
                <a:defRPr/>
              </a:pPr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724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ABCC-262E-4163-A841-79A5587A36EB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464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U-bckgr2-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altLang="fr-FR" noProof="0" smtClean="0"/>
              <a:t>Cliquez pour modifier le style du titre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altLang="fr-FR" noProof="0" smtClean="0"/>
              <a:t>Cliquez pour modifier le style des sous-titres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88900" y="62706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E5C0BD-840F-4CA1-ACEA-C44DDB2B731B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319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D8E26-89A2-42EC-8041-BAA3AC375AEF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4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38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38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6D6FD-4974-4447-BB5B-AF3D02A60054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38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71096-A48C-4B71-8FE5-6F7923ACE787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85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8C8C8-B565-4B3E-AE02-A74F5C041CB3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72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1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1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B08C8-91DE-465A-BF61-E08B5C2561EF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087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8AB12-63B3-4102-8A68-D99C87F12547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95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CEA25-FF46-4FAA-94D6-A486BE1E46E2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85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745BE-B7EA-43D1-A9CE-859C25C2370C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76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58D80-723B-4ECA-AA3E-0FCF16FB60E9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45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85D53-BC37-4821-A991-64B1E67E713D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86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CHU-bckgr2-ppt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6988" y="274638"/>
            <a:ext cx="73898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1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00" y="6518275"/>
            <a:ext cx="213360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1" smtClean="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8563" y="6494463"/>
            <a:ext cx="1582737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8448B0-5A8E-4DE1-93D7-A7FA8B95339B}" type="slidenum">
              <a:rPr lang="fr-FR" alt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596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6DA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6DAC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6DAC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6DAC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6DAC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3A6DAC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3A6DAC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3A6DAC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3A6DAC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36512" y="2228716"/>
            <a:ext cx="9144000" cy="244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6D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6DAC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6DAC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6DAC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6DAC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6DAC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6DAC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6DAC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6DAC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fr-BE" kern="0" dirty="0" smtClean="0">
                <a:latin typeface="+mn-lt"/>
              </a:rPr>
              <a:t>Itinéraires Cliniques </a:t>
            </a:r>
          </a:p>
          <a:p>
            <a:pPr>
              <a:lnSpc>
                <a:spcPct val="150000"/>
              </a:lnSpc>
            </a:pPr>
            <a:r>
              <a:rPr lang="fr-BE" kern="0" dirty="0" smtClean="0">
                <a:latin typeface="+mn-lt"/>
              </a:rPr>
              <a:t>&amp;</a:t>
            </a:r>
          </a:p>
          <a:p>
            <a:pPr>
              <a:lnSpc>
                <a:spcPct val="150000"/>
              </a:lnSpc>
            </a:pPr>
            <a:r>
              <a:rPr lang="fr-BE" kern="0" dirty="0" smtClean="0">
                <a:latin typeface="+mn-lt"/>
              </a:rPr>
              <a:t>Soins Intégrés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03912"/>
            <a:ext cx="2519741" cy="174091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10" y="188640"/>
            <a:ext cx="1886673" cy="108012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410085"/>
            <a:ext cx="1800200" cy="1312966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2" t="9671" r="62149" b="39526"/>
          <a:stretch/>
        </p:blipFill>
        <p:spPr bwMode="auto">
          <a:xfrm>
            <a:off x="179512" y="5607557"/>
            <a:ext cx="2062166" cy="1061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221850" y="6300028"/>
            <a:ext cx="27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Vendredi 9 mai 2014</a:t>
            </a:r>
          </a:p>
        </p:txBody>
      </p:sp>
    </p:spTree>
    <p:extLst>
      <p:ext uri="{BB962C8B-B14F-4D97-AF65-F5344CB8AC3E}">
        <p14:creationId xmlns:p14="http://schemas.microsoft.com/office/powerpoint/2010/main" val="200038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704617" y="3124200"/>
            <a:ext cx="2159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nl-NL" sz="1000" b="1">
                <a:solidFill>
                  <a:srgbClr val="081D58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50800" y="2646363"/>
            <a:ext cx="2651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nl-NL" sz="2400">
                <a:latin typeface="Georgia" pitchFamily="18" charset="0"/>
              </a:rPr>
              <a:t> 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128230" y="1897063"/>
            <a:ext cx="141287" cy="16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BE">
              <a:latin typeface="Georgia" pitchFamily="18" charset="0"/>
            </a:endParaRP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-21431" y="3464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BE">
              <a:latin typeface="Georgia" pitchFamily="18" charset="0"/>
            </a:endParaRPr>
          </a:p>
        </p:txBody>
      </p:sp>
      <p:grpSp>
        <p:nvGrpSpPr>
          <p:cNvPr id="174" name="Groupe 173"/>
          <p:cNvGrpSpPr/>
          <p:nvPr/>
        </p:nvGrpSpPr>
        <p:grpSpPr>
          <a:xfrm>
            <a:off x="1355747" y="1291704"/>
            <a:ext cx="1152000" cy="3035300"/>
            <a:chOff x="4057650" y="1301750"/>
            <a:chExt cx="1042988" cy="3035300"/>
          </a:xfrm>
          <a:solidFill>
            <a:srgbClr val="3A6DAC"/>
          </a:solidFill>
        </p:grpSpPr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4057650" y="130175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8" name="Text Box 44"/>
            <p:cNvSpPr txBox="1">
              <a:spLocks noChangeArrowheads="1"/>
            </p:cNvSpPr>
            <p:nvPr/>
          </p:nvSpPr>
          <p:spPr bwMode="auto">
            <a:xfrm>
              <a:off x="4128294" y="1447800"/>
              <a:ext cx="90170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US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3" name="Groupe 172"/>
          <p:cNvGrpSpPr/>
          <p:nvPr/>
        </p:nvGrpSpPr>
        <p:grpSpPr>
          <a:xfrm>
            <a:off x="5321402" y="1291704"/>
            <a:ext cx="1152000" cy="3035300"/>
            <a:chOff x="5264150" y="1295400"/>
            <a:chExt cx="1155700" cy="3035300"/>
          </a:xfrm>
          <a:solidFill>
            <a:srgbClr val="3A6DAC"/>
          </a:solidFill>
        </p:grpSpPr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5264150" y="1295400"/>
              <a:ext cx="1155700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9" name="Text Box 45"/>
            <p:cNvSpPr txBox="1">
              <a:spLocks noChangeArrowheads="1"/>
            </p:cNvSpPr>
            <p:nvPr/>
          </p:nvSpPr>
          <p:spPr bwMode="auto">
            <a:xfrm>
              <a:off x="5399881" y="1447800"/>
              <a:ext cx="884238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USI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2" name="Groupe 171"/>
          <p:cNvGrpSpPr/>
          <p:nvPr/>
        </p:nvGrpSpPr>
        <p:grpSpPr>
          <a:xfrm>
            <a:off x="2677632" y="1291704"/>
            <a:ext cx="1152000" cy="3035300"/>
            <a:chOff x="6648451" y="1295400"/>
            <a:chExt cx="1169988" cy="3035300"/>
          </a:xfrm>
          <a:solidFill>
            <a:srgbClr val="3A6DAC"/>
          </a:solidFill>
        </p:grpSpPr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648451" y="1295400"/>
              <a:ext cx="1169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50" name="Text Box 46"/>
            <p:cNvSpPr txBox="1">
              <a:spLocks noChangeArrowheads="1"/>
            </p:cNvSpPr>
            <p:nvPr/>
          </p:nvSpPr>
          <p:spPr bwMode="auto">
            <a:xfrm>
              <a:off x="6686551" y="1362075"/>
              <a:ext cx="1093787" cy="7386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>
                  <a:solidFill>
                    <a:schemeClr val="bg1"/>
                  </a:solidFill>
                  <a:latin typeface="Georgia" pitchFamily="18" charset="0"/>
                </a:rPr>
                <a:t>Services </a:t>
              </a:r>
            </a:p>
            <a:p>
              <a:pPr algn="ctr"/>
              <a:r>
                <a:rPr lang="nl-NL" sz="1400" b="1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médico-tech</a:t>
              </a:r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.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1" name="Groupe 170"/>
          <p:cNvGrpSpPr/>
          <p:nvPr/>
        </p:nvGrpSpPr>
        <p:grpSpPr>
          <a:xfrm>
            <a:off x="6643287" y="1291704"/>
            <a:ext cx="1152000" cy="3035300"/>
            <a:chOff x="8207375" y="1301750"/>
            <a:chExt cx="790575" cy="3035300"/>
          </a:xfrm>
          <a:solidFill>
            <a:srgbClr val="3A6DAC"/>
          </a:solidFill>
        </p:grpSpPr>
        <p:sp>
          <p:nvSpPr>
            <p:cNvPr id="169" name="Rectangle 41"/>
            <p:cNvSpPr>
              <a:spLocks noChangeArrowheads="1"/>
            </p:cNvSpPr>
            <p:nvPr/>
          </p:nvSpPr>
          <p:spPr bwMode="auto">
            <a:xfrm>
              <a:off x="8207375" y="1301750"/>
              <a:ext cx="790575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51" name="Text Box 47"/>
            <p:cNvSpPr txBox="1">
              <a:spLocks noChangeArrowheads="1"/>
            </p:cNvSpPr>
            <p:nvPr/>
          </p:nvSpPr>
          <p:spPr bwMode="auto">
            <a:xfrm>
              <a:off x="8221662" y="1447800"/>
              <a:ext cx="76200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US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6" name="Groupe 175"/>
          <p:cNvGrpSpPr/>
          <p:nvPr/>
        </p:nvGrpSpPr>
        <p:grpSpPr>
          <a:xfrm>
            <a:off x="3999517" y="1291704"/>
            <a:ext cx="1152000" cy="3035300"/>
            <a:chOff x="1338262" y="1295400"/>
            <a:chExt cx="1042988" cy="3035300"/>
          </a:xfrm>
          <a:solidFill>
            <a:srgbClr val="3A6DAC"/>
          </a:solidFill>
        </p:grpSpPr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1338262" y="129540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6" name="Text Box 42"/>
            <p:cNvSpPr txBox="1">
              <a:spLocks noChangeArrowheads="1"/>
            </p:cNvSpPr>
            <p:nvPr/>
          </p:nvSpPr>
          <p:spPr bwMode="auto">
            <a:xfrm>
              <a:off x="1412081" y="1447800"/>
              <a:ext cx="89535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Bloc</a:t>
              </a:r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 op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sp>
        <p:nvSpPr>
          <p:cNvPr id="64" name="Oval 60"/>
          <p:cNvSpPr>
            <a:spLocks noChangeArrowheads="1"/>
          </p:cNvSpPr>
          <p:nvPr/>
        </p:nvSpPr>
        <p:spPr bwMode="auto">
          <a:xfrm>
            <a:off x="6941839" y="5387290"/>
            <a:ext cx="1651635" cy="1175753"/>
          </a:xfrm>
          <a:prstGeom prst="ellipse">
            <a:avLst/>
          </a:prstGeom>
          <a:solidFill>
            <a:srgbClr val="6BC1C0"/>
          </a:solidFill>
          <a:ln w="9525">
            <a:solidFill>
              <a:srgbClr val="30304A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b="1">
                <a:latin typeface="Georgia" pitchFamily="18" charset="0"/>
              </a:rPr>
              <a:t>Département </a:t>
            </a:r>
          </a:p>
          <a:p>
            <a:pPr algn="ctr"/>
            <a:r>
              <a:rPr lang="nl-NL" sz="1600" b="1">
                <a:latin typeface="Georgia" pitchFamily="18" charset="0"/>
              </a:rPr>
              <a:t>paramédical</a:t>
            </a:r>
          </a:p>
        </p:txBody>
      </p:sp>
      <p:sp>
        <p:nvSpPr>
          <p:cNvPr id="65" name="Oval 61"/>
          <p:cNvSpPr>
            <a:spLocks noChangeArrowheads="1"/>
          </p:cNvSpPr>
          <p:nvPr/>
        </p:nvSpPr>
        <p:spPr bwMode="auto">
          <a:xfrm>
            <a:off x="4825220" y="5412921"/>
            <a:ext cx="1651635" cy="1175753"/>
          </a:xfrm>
          <a:prstGeom prst="ellipse">
            <a:avLst/>
          </a:prstGeom>
          <a:solidFill>
            <a:srgbClr val="6BC1C0"/>
          </a:solidFill>
          <a:ln w="9525">
            <a:solidFill>
              <a:srgbClr val="30304A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b="1" dirty="0" err="1">
                <a:latin typeface="Georgia" pitchFamily="18" charset="0"/>
              </a:rPr>
              <a:t>Département</a:t>
            </a:r>
            <a:endParaRPr lang="nl-NL" sz="1600" b="1" dirty="0">
              <a:latin typeface="Georgia" pitchFamily="18" charset="0"/>
            </a:endParaRPr>
          </a:p>
          <a:p>
            <a:pPr algn="ctr"/>
            <a:r>
              <a:rPr lang="nl-NL" sz="1600" b="1" dirty="0" err="1" smtClean="0">
                <a:latin typeface="Georgia" pitchFamily="18" charset="0"/>
              </a:rPr>
              <a:t>logistique</a:t>
            </a:r>
            <a:endParaRPr lang="nl-NL" sz="1600" b="1" dirty="0">
              <a:latin typeface="Georgia" pitchFamily="18" charset="0"/>
            </a:endParaRPr>
          </a:p>
        </p:txBody>
      </p:sp>
      <p:sp>
        <p:nvSpPr>
          <p:cNvPr id="66" name="Oval 62"/>
          <p:cNvSpPr>
            <a:spLocks noChangeArrowheads="1"/>
          </p:cNvSpPr>
          <p:nvPr/>
        </p:nvSpPr>
        <p:spPr bwMode="auto">
          <a:xfrm>
            <a:off x="2708601" y="5412921"/>
            <a:ext cx="1651635" cy="1175753"/>
          </a:xfrm>
          <a:prstGeom prst="ellipse">
            <a:avLst/>
          </a:prstGeom>
          <a:solidFill>
            <a:srgbClr val="6BC1C0"/>
          </a:solidFill>
          <a:ln w="9525">
            <a:solidFill>
              <a:srgbClr val="30304A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b="1" dirty="0" err="1">
                <a:latin typeface="Georgia" pitchFamily="18" charset="0"/>
              </a:rPr>
              <a:t>Département</a:t>
            </a:r>
            <a:r>
              <a:rPr lang="nl-NL" sz="1600" b="1" dirty="0">
                <a:latin typeface="Georgia" pitchFamily="18" charset="0"/>
              </a:rPr>
              <a:t> </a:t>
            </a:r>
          </a:p>
          <a:p>
            <a:pPr algn="ctr"/>
            <a:r>
              <a:rPr lang="nl-NL" sz="1600" b="1" dirty="0" err="1">
                <a:latin typeface="Georgia" pitchFamily="18" charset="0"/>
              </a:rPr>
              <a:t>infirmier</a:t>
            </a:r>
            <a:endParaRPr lang="nl-NL" sz="1600" b="1" dirty="0">
              <a:latin typeface="Georgia" pitchFamily="18" charset="0"/>
            </a:endParaRPr>
          </a:p>
        </p:txBody>
      </p:sp>
      <p:sp>
        <p:nvSpPr>
          <p:cNvPr id="63" name="Oval 59"/>
          <p:cNvSpPr>
            <a:spLocks noChangeArrowheads="1"/>
          </p:cNvSpPr>
          <p:nvPr/>
        </p:nvSpPr>
        <p:spPr bwMode="auto">
          <a:xfrm>
            <a:off x="591982" y="5352142"/>
            <a:ext cx="1651635" cy="1175753"/>
          </a:xfrm>
          <a:prstGeom prst="ellipse">
            <a:avLst/>
          </a:prstGeom>
          <a:solidFill>
            <a:srgbClr val="6BC1C0"/>
          </a:solidFill>
          <a:ln w="9525">
            <a:solidFill>
              <a:srgbClr val="30304A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600" b="1" dirty="0" err="1">
                <a:latin typeface="Georgia" pitchFamily="18" charset="0"/>
              </a:rPr>
              <a:t>Département</a:t>
            </a:r>
            <a:endParaRPr lang="nl-NL" sz="1600" b="1" dirty="0">
              <a:latin typeface="Georgia" pitchFamily="18" charset="0"/>
            </a:endParaRPr>
          </a:p>
          <a:p>
            <a:pPr algn="ctr"/>
            <a:r>
              <a:rPr lang="nl-NL" sz="1600" b="1" dirty="0" err="1">
                <a:latin typeface="Georgia" pitchFamily="18" charset="0"/>
              </a:rPr>
              <a:t>médical</a:t>
            </a:r>
            <a:endParaRPr lang="nl-NL" sz="1600" b="1" dirty="0">
              <a:latin typeface="Georgia" pitchFamily="18" charset="0"/>
            </a:endParaRPr>
          </a:p>
        </p:txBody>
      </p:sp>
      <p:sp>
        <p:nvSpPr>
          <p:cNvPr id="168" name="AutoShape 164"/>
          <p:cNvSpPr>
            <a:spLocks noChangeArrowheads="1"/>
          </p:cNvSpPr>
          <p:nvPr/>
        </p:nvSpPr>
        <p:spPr bwMode="auto">
          <a:xfrm>
            <a:off x="1187624" y="2396021"/>
            <a:ext cx="6777421" cy="739849"/>
          </a:xfrm>
          <a:prstGeom prst="rightArrow">
            <a:avLst>
              <a:gd name="adj1" fmla="val 69444"/>
              <a:gd name="adj2" fmla="val 31954"/>
            </a:avLst>
          </a:prstGeom>
          <a:solidFill>
            <a:srgbClr val="6BC1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b="1" dirty="0" smtClean="0">
                <a:latin typeface="Georgia" pitchFamily="18" charset="0"/>
              </a:rPr>
              <a:t>IC </a:t>
            </a:r>
            <a:r>
              <a:rPr lang="nl-NL" sz="2000" b="1" dirty="0" err="1" smtClean="0">
                <a:latin typeface="Georgia" pitchFamily="18" charset="0"/>
                <a:cs typeface="Times New Roman" pitchFamily="18" charset="0"/>
              </a:rPr>
              <a:t>Opéré</a:t>
            </a:r>
            <a:r>
              <a:rPr lang="nl-NL" sz="2000" b="1" dirty="0" smtClean="0">
                <a:latin typeface="Georgia" pitchFamily="18" charset="0"/>
                <a:cs typeface="Times New Roman" pitchFamily="18" charset="0"/>
              </a:rPr>
              <a:t> PAC</a:t>
            </a:r>
            <a:endParaRPr lang="nl-NL" sz="24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cxnSp>
        <p:nvCxnSpPr>
          <p:cNvPr id="5" name="Connecteur droit 4"/>
          <p:cNvCxnSpPr>
            <a:stCxn id="63" idx="0"/>
            <a:endCxn id="37" idx="2"/>
          </p:cNvCxnSpPr>
          <p:nvPr/>
        </p:nvCxnSpPr>
        <p:spPr>
          <a:xfrm flipV="1">
            <a:off x="1417800" y="4327004"/>
            <a:ext cx="3157717" cy="1025138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necteur droit 212"/>
          <p:cNvCxnSpPr>
            <a:stCxn id="63" idx="0"/>
            <a:endCxn id="41" idx="2"/>
          </p:cNvCxnSpPr>
          <p:nvPr/>
        </p:nvCxnSpPr>
        <p:spPr>
          <a:xfrm flipV="1">
            <a:off x="1417800" y="4327004"/>
            <a:ext cx="1835832" cy="1025138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cteur droit 213"/>
          <p:cNvCxnSpPr>
            <a:stCxn id="63" idx="0"/>
            <a:endCxn id="40" idx="2"/>
          </p:cNvCxnSpPr>
          <p:nvPr/>
        </p:nvCxnSpPr>
        <p:spPr>
          <a:xfrm flipV="1">
            <a:off x="1417800" y="4327004"/>
            <a:ext cx="513947" cy="1025138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cteur droit 214"/>
          <p:cNvCxnSpPr>
            <a:stCxn id="63" idx="0"/>
            <a:endCxn id="39" idx="2"/>
          </p:cNvCxnSpPr>
          <p:nvPr/>
        </p:nvCxnSpPr>
        <p:spPr>
          <a:xfrm flipV="1">
            <a:off x="1417800" y="4327004"/>
            <a:ext cx="4479602" cy="1025138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eur droit 215"/>
          <p:cNvCxnSpPr>
            <a:stCxn id="63" idx="0"/>
            <a:endCxn id="169" idx="2"/>
          </p:cNvCxnSpPr>
          <p:nvPr/>
        </p:nvCxnSpPr>
        <p:spPr>
          <a:xfrm flipV="1">
            <a:off x="1417800" y="4327004"/>
            <a:ext cx="5801487" cy="1025138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Connecteur droit 217"/>
          <p:cNvCxnSpPr>
            <a:stCxn id="66" idx="0"/>
            <a:endCxn id="40" idx="2"/>
          </p:cNvCxnSpPr>
          <p:nvPr/>
        </p:nvCxnSpPr>
        <p:spPr>
          <a:xfrm flipH="1" flipV="1">
            <a:off x="1931747" y="4327004"/>
            <a:ext cx="1602672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cteur droit 220"/>
          <p:cNvCxnSpPr>
            <a:stCxn id="66" idx="0"/>
            <a:endCxn id="41" idx="2"/>
          </p:cNvCxnSpPr>
          <p:nvPr/>
        </p:nvCxnSpPr>
        <p:spPr>
          <a:xfrm flipH="1" flipV="1">
            <a:off x="3253632" y="4327004"/>
            <a:ext cx="280787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Connecteur droit 223"/>
          <p:cNvCxnSpPr>
            <a:stCxn id="66" idx="0"/>
            <a:endCxn id="37" idx="2"/>
          </p:cNvCxnSpPr>
          <p:nvPr/>
        </p:nvCxnSpPr>
        <p:spPr>
          <a:xfrm flipV="1">
            <a:off x="3534419" y="4327004"/>
            <a:ext cx="1041098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Connecteur droit 226"/>
          <p:cNvCxnSpPr>
            <a:stCxn id="66" idx="0"/>
            <a:endCxn id="39" idx="2"/>
          </p:cNvCxnSpPr>
          <p:nvPr/>
        </p:nvCxnSpPr>
        <p:spPr>
          <a:xfrm flipV="1">
            <a:off x="3534419" y="4327004"/>
            <a:ext cx="2362983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Connecteur droit 229"/>
          <p:cNvCxnSpPr>
            <a:stCxn id="66" idx="0"/>
            <a:endCxn id="169" idx="2"/>
          </p:cNvCxnSpPr>
          <p:nvPr/>
        </p:nvCxnSpPr>
        <p:spPr>
          <a:xfrm flipV="1">
            <a:off x="3534419" y="4327004"/>
            <a:ext cx="3684868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necteur droit 235"/>
          <p:cNvCxnSpPr>
            <a:stCxn id="65" idx="0"/>
            <a:endCxn id="40" idx="2"/>
          </p:cNvCxnSpPr>
          <p:nvPr/>
        </p:nvCxnSpPr>
        <p:spPr>
          <a:xfrm flipH="1" flipV="1">
            <a:off x="1931747" y="4327004"/>
            <a:ext cx="3719291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Connecteur droit 238"/>
          <p:cNvCxnSpPr>
            <a:stCxn id="65" idx="0"/>
            <a:endCxn id="41" idx="2"/>
          </p:cNvCxnSpPr>
          <p:nvPr/>
        </p:nvCxnSpPr>
        <p:spPr>
          <a:xfrm flipH="1" flipV="1">
            <a:off x="3253632" y="4327004"/>
            <a:ext cx="2397406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Connecteur droit 241"/>
          <p:cNvCxnSpPr>
            <a:stCxn id="65" idx="0"/>
            <a:endCxn id="37" idx="2"/>
          </p:cNvCxnSpPr>
          <p:nvPr/>
        </p:nvCxnSpPr>
        <p:spPr>
          <a:xfrm flipH="1" flipV="1">
            <a:off x="4575517" y="4327004"/>
            <a:ext cx="1075521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cteur droit 244"/>
          <p:cNvCxnSpPr>
            <a:stCxn id="65" idx="0"/>
            <a:endCxn id="39" idx="2"/>
          </p:cNvCxnSpPr>
          <p:nvPr/>
        </p:nvCxnSpPr>
        <p:spPr>
          <a:xfrm flipV="1">
            <a:off x="5651038" y="4327004"/>
            <a:ext cx="246364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Connecteur droit 247"/>
          <p:cNvCxnSpPr>
            <a:stCxn id="65" idx="0"/>
            <a:endCxn id="169" idx="2"/>
          </p:cNvCxnSpPr>
          <p:nvPr/>
        </p:nvCxnSpPr>
        <p:spPr>
          <a:xfrm flipV="1">
            <a:off x="5651038" y="4327004"/>
            <a:ext cx="1568249" cy="1085917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Connecteur droit 256"/>
          <p:cNvCxnSpPr>
            <a:stCxn id="64" idx="0"/>
            <a:endCxn id="169" idx="2"/>
          </p:cNvCxnSpPr>
          <p:nvPr/>
        </p:nvCxnSpPr>
        <p:spPr>
          <a:xfrm flipH="1" flipV="1">
            <a:off x="7219287" y="4327004"/>
            <a:ext cx="548370" cy="1060286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Connecteur droit 259"/>
          <p:cNvCxnSpPr>
            <a:stCxn id="64" idx="0"/>
            <a:endCxn id="37" idx="2"/>
          </p:cNvCxnSpPr>
          <p:nvPr/>
        </p:nvCxnSpPr>
        <p:spPr>
          <a:xfrm flipH="1" flipV="1">
            <a:off x="4575517" y="4327004"/>
            <a:ext cx="3192140" cy="1060286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necteur droit 263"/>
          <p:cNvCxnSpPr>
            <a:stCxn id="64" idx="0"/>
            <a:endCxn id="41" idx="2"/>
          </p:cNvCxnSpPr>
          <p:nvPr/>
        </p:nvCxnSpPr>
        <p:spPr>
          <a:xfrm flipH="1" flipV="1">
            <a:off x="3253632" y="4327004"/>
            <a:ext cx="4514025" cy="1060286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necteur droit 266"/>
          <p:cNvCxnSpPr>
            <a:stCxn id="64" idx="0"/>
            <a:endCxn id="40" idx="2"/>
          </p:cNvCxnSpPr>
          <p:nvPr/>
        </p:nvCxnSpPr>
        <p:spPr>
          <a:xfrm flipH="1" flipV="1">
            <a:off x="1931747" y="4327004"/>
            <a:ext cx="5835910" cy="1060286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Connecteur droit 269"/>
          <p:cNvCxnSpPr>
            <a:stCxn id="64" idx="0"/>
            <a:endCxn id="39" idx="2"/>
          </p:cNvCxnSpPr>
          <p:nvPr/>
        </p:nvCxnSpPr>
        <p:spPr>
          <a:xfrm flipH="1" flipV="1">
            <a:off x="5897402" y="4327004"/>
            <a:ext cx="1870255" cy="1060286"/>
          </a:xfrm>
          <a:prstGeom prst="line">
            <a:avLst/>
          </a:prstGeom>
          <a:ln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Rectangle 233"/>
          <p:cNvSpPr/>
          <p:nvPr/>
        </p:nvSpPr>
        <p:spPr>
          <a:xfrm>
            <a:off x="517788" y="5224277"/>
            <a:ext cx="8278783" cy="143148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2800" b="1" dirty="0" smtClean="0">
                <a:solidFill>
                  <a:srgbClr val="FF0000"/>
                </a:solidFill>
              </a:rPr>
              <a:t>Engagement institutionnel !</a:t>
            </a:r>
            <a:endParaRPr lang="fr-BE" sz="2800" b="1" dirty="0">
              <a:solidFill>
                <a:srgbClr val="FF0000"/>
              </a:solidFill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2771800" y="281824"/>
            <a:ext cx="4015439" cy="461665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BE" sz="2400" dirty="0" smtClean="0"/>
              <a:t>Equipe pluridisciplinaire 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4218696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64" grpId="0" animBg="1"/>
      <p:bldP spid="65" grpId="0" animBg="1"/>
      <p:bldP spid="66" grpId="0" animBg="1"/>
      <p:bldP spid="63" grpId="0" animBg="1"/>
      <p:bldP spid="2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704617" y="3124200"/>
            <a:ext cx="2159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nl-NL" sz="1000" b="1">
                <a:solidFill>
                  <a:srgbClr val="081D58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50800" y="2646363"/>
            <a:ext cx="2651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nl-NL" sz="2400">
                <a:latin typeface="Georgia" pitchFamily="18" charset="0"/>
              </a:rPr>
              <a:t> 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128230" y="1897063"/>
            <a:ext cx="141287" cy="16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BE">
              <a:latin typeface="Georgia" pitchFamily="18" charset="0"/>
            </a:endParaRP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-21431" y="3464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BE">
              <a:latin typeface="Georgia" pitchFamily="18" charset="0"/>
            </a:endParaRPr>
          </a:p>
        </p:txBody>
      </p:sp>
      <p:grpSp>
        <p:nvGrpSpPr>
          <p:cNvPr id="174" name="Groupe 173"/>
          <p:cNvGrpSpPr/>
          <p:nvPr/>
        </p:nvGrpSpPr>
        <p:grpSpPr>
          <a:xfrm>
            <a:off x="1355747" y="1291704"/>
            <a:ext cx="1152000" cy="3035300"/>
            <a:chOff x="4057650" y="1301750"/>
            <a:chExt cx="1042988" cy="3035300"/>
          </a:xfrm>
          <a:solidFill>
            <a:srgbClr val="3A6DAC"/>
          </a:solidFill>
        </p:grpSpPr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4057650" y="130175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8" name="Text Box 44"/>
            <p:cNvSpPr txBox="1">
              <a:spLocks noChangeArrowheads="1"/>
            </p:cNvSpPr>
            <p:nvPr/>
          </p:nvSpPr>
          <p:spPr bwMode="auto">
            <a:xfrm>
              <a:off x="4128294" y="1447800"/>
              <a:ext cx="90170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US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3" name="Groupe 172"/>
          <p:cNvGrpSpPr/>
          <p:nvPr/>
        </p:nvGrpSpPr>
        <p:grpSpPr>
          <a:xfrm>
            <a:off x="5321402" y="1291704"/>
            <a:ext cx="1152000" cy="3035300"/>
            <a:chOff x="5264150" y="1295400"/>
            <a:chExt cx="1155700" cy="3035300"/>
          </a:xfrm>
          <a:solidFill>
            <a:srgbClr val="3A6DAC"/>
          </a:solidFill>
        </p:grpSpPr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5264150" y="1295400"/>
              <a:ext cx="1155700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9" name="Text Box 45"/>
            <p:cNvSpPr txBox="1">
              <a:spLocks noChangeArrowheads="1"/>
            </p:cNvSpPr>
            <p:nvPr/>
          </p:nvSpPr>
          <p:spPr bwMode="auto">
            <a:xfrm>
              <a:off x="5399881" y="1447800"/>
              <a:ext cx="884238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USI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2" name="Groupe 171"/>
          <p:cNvGrpSpPr/>
          <p:nvPr/>
        </p:nvGrpSpPr>
        <p:grpSpPr>
          <a:xfrm>
            <a:off x="2677632" y="1291704"/>
            <a:ext cx="1152000" cy="3035300"/>
            <a:chOff x="6648451" y="1295400"/>
            <a:chExt cx="1169988" cy="3035300"/>
          </a:xfrm>
          <a:solidFill>
            <a:srgbClr val="3A6DAC"/>
          </a:solidFill>
        </p:grpSpPr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648451" y="1295400"/>
              <a:ext cx="1169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50" name="Text Box 46"/>
            <p:cNvSpPr txBox="1">
              <a:spLocks noChangeArrowheads="1"/>
            </p:cNvSpPr>
            <p:nvPr/>
          </p:nvSpPr>
          <p:spPr bwMode="auto">
            <a:xfrm>
              <a:off x="6686551" y="1362075"/>
              <a:ext cx="1093787" cy="7386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>
                  <a:solidFill>
                    <a:schemeClr val="bg1"/>
                  </a:solidFill>
                  <a:latin typeface="Georgia" pitchFamily="18" charset="0"/>
                </a:rPr>
                <a:t>Services </a:t>
              </a:r>
            </a:p>
            <a:p>
              <a:pPr algn="ctr"/>
              <a:r>
                <a:rPr lang="nl-NL" sz="1400" b="1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médico-tech</a:t>
              </a:r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.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1" name="Groupe 170"/>
          <p:cNvGrpSpPr/>
          <p:nvPr/>
        </p:nvGrpSpPr>
        <p:grpSpPr>
          <a:xfrm>
            <a:off x="6643287" y="1291704"/>
            <a:ext cx="1152000" cy="3035300"/>
            <a:chOff x="8207375" y="1301750"/>
            <a:chExt cx="790575" cy="3035300"/>
          </a:xfrm>
          <a:solidFill>
            <a:srgbClr val="3A6DAC"/>
          </a:solidFill>
        </p:grpSpPr>
        <p:sp>
          <p:nvSpPr>
            <p:cNvPr id="169" name="Rectangle 41"/>
            <p:cNvSpPr>
              <a:spLocks noChangeArrowheads="1"/>
            </p:cNvSpPr>
            <p:nvPr/>
          </p:nvSpPr>
          <p:spPr bwMode="auto">
            <a:xfrm>
              <a:off x="8207375" y="1301750"/>
              <a:ext cx="790575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51" name="Text Box 47"/>
            <p:cNvSpPr txBox="1">
              <a:spLocks noChangeArrowheads="1"/>
            </p:cNvSpPr>
            <p:nvPr/>
          </p:nvSpPr>
          <p:spPr bwMode="auto">
            <a:xfrm>
              <a:off x="8221662" y="1447800"/>
              <a:ext cx="76200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US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6" name="Groupe 175"/>
          <p:cNvGrpSpPr/>
          <p:nvPr/>
        </p:nvGrpSpPr>
        <p:grpSpPr>
          <a:xfrm>
            <a:off x="3999517" y="1291704"/>
            <a:ext cx="1152000" cy="3035300"/>
            <a:chOff x="1338262" y="1295400"/>
            <a:chExt cx="1042988" cy="3035300"/>
          </a:xfrm>
          <a:solidFill>
            <a:srgbClr val="3A6DAC"/>
          </a:solidFill>
        </p:grpSpPr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1338262" y="129540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6" name="Text Box 42"/>
            <p:cNvSpPr txBox="1">
              <a:spLocks noChangeArrowheads="1"/>
            </p:cNvSpPr>
            <p:nvPr/>
          </p:nvSpPr>
          <p:spPr bwMode="auto">
            <a:xfrm>
              <a:off x="1412081" y="1447800"/>
              <a:ext cx="89535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Bloc</a:t>
              </a:r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 op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sp>
        <p:nvSpPr>
          <p:cNvPr id="168" name="AutoShape 164"/>
          <p:cNvSpPr>
            <a:spLocks noChangeArrowheads="1"/>
          </p:cNvSpPr>
          <p:nvPr/>
        </p:nvSpPr>
        <p:spPr bwMode="auto">
          <a:xfrm>
            <a:off x="1187624" y="2396021"/>
            <a:ext cx="6777421" cy="739849"/>
          </a:xfrm>
          <a:prstGeom prst="rightArrow">
            <a:avLst>
              <a:gd name="adj1" fmla="val 69444"/>
              <a:gd name="adj2" fmla="val 31954"/>
            </a:avLst>
          </a:prstGeom>
          <a:solidFill>
            <a:srgbClr val="6BC1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b="1" dirty="0" smtClean="0">
                <a:latin typeface="Georgia" pitchFamily="18" charset="0"/>
              </a:rPr>
              <a:t>IC </a:t>
            </a:r>
            <a:r>
              <a:rPr lang="nl-NL" sz="2000" b="1" dirty="0" err="1" smtClean="0">
                <a:latin typeface="Georgia" pitchFamily="18" charset="0"/>
                <a:cs typeface="Times New Roman" pitchFamily="18" charset="0"/>
              </a:rPr>
              <a:t>Opéré</a:t>
            </a:r>
            <a:r>
              <a:rPr lang="nl-NL" sz="2000" b="1" dirty="0" smtClean="0">
                <a:latin typeface="Georgia" pitchFamily="18" charset="0"/>
                <a:cs typeface="Times New Roman" pitchFamily="18" charset="0"/>
              </a:rPr>
              <a:t> PAC</a:t>
            </a:r>
            <a:endParaRPr lang="nl-NL" sz="24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3203848" y="281824"/>
            <a:ext cx="2747574" cy="461665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>
            <a:defPPr>
              <a:defRPr lang="fr-FR"/>
            </a:defPPr>
            <a:lvl1pPr algn="ctr">
              <a:defRPr sz="2400"/>
            </a:lvl1pPr>
          </a:lstStyle>
          <a:p>
            <a:r>
              <a:rPr lang="fr-BE" dirty="0" smtClean="0"/>
              <a:t>Objectif 1</a:t>
            </a:r>
            <a:endParaRPr lang="fr-BE" dirty="0"/>
          </a:p>
        </p:txBody>
      </p:sp>
      <p:sp>
        <p:nvSpPr>
          <p:cNvPr id="68" name="Rectangle 67"/>
          <p:cNvSpPr/>
          <p:nvPr/>
        </p:nvSpPr>
        <p:spPr>
          <a:xfrm>
            <a:off x="251520" y="5085184"/>
            <a:ext cx="8648575" cy="9994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2400" b="1" dirty="0" smtClean="0">
                <a:solidFill>
                  <a:srgbClr val="FF0000"/>
                </a:solidFill>
              </a:rPr>
              <a:t>Le patient comprendra les risques liés à son intervention</a:t>
            </a:r>
            <a:endParaRPr lang="fr-B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2372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024336"/>
          </a:xfrm>
        </p:spPr>
        <p:txBody>
          <a:bodyPr/>
          <a:lstStyle/>
          <a:p>
            <a:r>
              <a:rPr lang="fr-BE" sz="2800" dirty="0" smtClean="0"/>
              <a:t>Information orale </a:t>
            </a:r>
          </a:p>
          <a:p>
            <a:pPr lvl="1"/>
            <a:r>
              <a:rPr lang="fr-BE" sz="2400" dirty="0"/>
              <a:t>Consultation de chirurgie</a:t>
            </a:r>
          </a:p>
          <a:p>
            <a:pPr lvl="1"/>
            <a:r>
              <a:rPr lang="fr-BE" sz="2400" dirty="0" smtClean="0"/>
              <a:t>Consultation d’anesthésie-réanimation</a:t>
            </a:r>
          </a:p>
          <a:p>
            <a:r>
              <a:rPr lang="fr-BE" sz="2800" dirty="0" smtClean="0"/>
              <a:t>Brochure d’information</a:t>
            </a:r>
          </a:p>
          <a:p>
            <a:pPr lvl="1"/>
            <a:r>
              <a:rPr lang="fr-BE" sz="2400" dirty="0" smtClean="0"/>
              <a:t>Remise à l’arrivée en US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203848" y="281824"/>
            <a:ext cx="2747574" cy="461665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>
            <a:defPPr>
              <a:defRPr lang="fr-FR"/>
            </a:defPPr>
            <a:lvl1pPr algn="ctr">
              <a:defRPr sz="2400"/>
            </a:lvl1pPr>
          </a:lstStyle>
          <a:p>
            <a:r>
              <a:rPr lang="fr-BE" dirty="0" smtClean="0"/>
              <a:t>Processus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5068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424660"/>
          </a:xfrm>
        </p:spPr>
        <p:txBody>
          <a:bodyPr/>
          <a:lstStyle/>
          <a:p>
            <a:r>
              <a:rPr lang="fr-BE" sz="2800" dirty="0" smtClean="0"/>
              <a:t>Enquête satisfaction </a:t>
            </a:r>
          </a:p>
          <a:p>
            <a:pPr lvl="1"/>
            <a:r>
              <a:rPr lang="fr-BE" sz="2400" dirty="0" smtClean="0"/>
              <a:t>« Etes vous satisfait de l’information reçue? »</a:t>
            </a:r>
          </a:p>
          <a:p>
            <a:pPr marL="457200" lvl="1" indent="0">
              <a:buNone/>
            </a:pPr>
            <a:r>
              <a:rPr lang="fr-BE" sz="2400" dirty="0" smtClean="0"/>
              <a:t>Si non, pourquoi?</a:t>
            </a:r>
          </a:p>
          <a:p>
            <a:pPr marL="0" indent="0">
              <a:buNone/>
            </a:pPr>
            <a:endParaRPr lang="fr-BE" dirty="0" smtClean="0"/>
          </a:p>
          <a:p>
            <a:endParaRPr lang="fr-BE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3203848" y="281824"/>
            <a:ext cx="2747574" cy="461665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>
            <a:defPPr>
              <a:defRPr lang="fr-FR"/>
            </a:defPPr>
            <a:lvl1pPr algn="ctr">
              <a:defRPr sz="2400"/>
            </a:lvl1pPr>
          </a:lstStyle>
          <a:p>
            <a:r>
              <a:rPr lang="fr-BE" dirty="0" smtClean="0"/>
              <a:t>Indicateur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688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424660"/>
          </a:xfrm>
        </p:spPr>
        <p:txBody>
          <a:bodyPr/>
          <a:lstStyle/>
          <a:p>
            <a:r>
              <a:rPr lang="fr-BE" sz="2800" dirty="0" smtClean="0"/>
              <a:t>20 enquêtes satisfaction</a:t>
            </a:r>
          </a:p>
          <a:p>
            <a:pPr lvl="1"/>
            <a:r>
              <a:rPr lang="fr-BE" sz="2400" dirty="0"/>
              <a:t>3 sont </a:t>
            </a:r>
            <a:r>
              <a:rPr lang="fr-BE" sz="2400" dirty="0" smtClean="0"/>
              <a:t>satisfaits</a:t>
            </a:r>
          </a:p>
          <a:p>
            <a:pPr lvl="1"/>
            <a:r>
              <a:rPr lang="fr-BE" sz="2400" dirty="0" smtClean="0"/>
              <a:t>17 ne sont pas satisfaits</a:t>
            </a:r>
            <a:endParaRPr lang="fr-BE" sz="2400" dirty="0"/>
          </a:p>
          <a:p>
            <a:pPr lvl="2"/>
            <a:r>
              <a:rPr lang="fr-BE" sz="2000" dirty="0" smtClean="0"/>
              <a:t>5 patients n’ont pas reçu de brochure </a:t>
            </a:r>
          </a:p>
          <a:p>
            <a:pPr lvl="2"/>
            <a:r>
              <a:rPr lang="fr-BE" sz="2000" dirty="0" smtClean="0"/>
              <a:t>5 n’ont pas compris ce que le chirurgien a dit</a:t>
            </a:r>
          </a:p>
          <a:p>
            <a:pPr lvl="2"/>
            <a:r>
              <a:rPr lang="fr-BE" sz="2000" dirty="0" smtClean="0"/>
              <a:t>5 n’ont pas retenu ce que l’AR a dit</a:t>
            </a:r>
          </a:p>
          <a:p>
            <a:pPr lvl="2"/>
            <a:r>
              <a:rPr lang="fr-BE" sz="2000" dirty="0"/>
              <a:t>2</a:t>
            </a:r>
            <a:r>
              <a:rPr lang="fr-BE" sz="2000" dirty="0" smtClean="0"/>
              <a:t> ne voulaient pas savoir</a:t>
            </a:r>
          </a:p>
          <a:p>
            <a:pPr lvl="1"/>
            <a:endParaRPr lang="fr-BE" dirty="0" smtClean="0"/>
          </a:p>
          <a:p>
            <a:pPr marL="0" indent="0">
              <a:buNone/>
            </a:pPr>
            <a:endParaRPr lang="fr-BE" dirty="0" smtClean="0"/>
          </a:p>
          <a:p>
            <a:endParaRPr lang="fr-BE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3203848" y="281824"/>
            <a:ext cx="2747574" cy="461665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>
            <a:defPPr>
              <a:defRPr lang="fr-FR"/>
            </a:defPPr>
            <a:lvl1pPr algn="ctr">
              <a:defRPr sz="2400"/>
            </a:lvl1pPr>
          </a:lstStyle>
          <a:p>
            <a:r>
              <a:rPr lang="fr-BE" dirty="0" smtClean="0"/>
              <a:t>Résultats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25526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507288" cy="3960440"/>
          </a:xfrm>
        </p:spPr>
        <p:txBody>
          <a:bodyPr/>
          <a:lstStyle/>
          <a:p>
            <a:r>
              <a:rPr lang="fr-BE" sz="2400" dirty="0"/>
              <a:t>5 patients n’ont pas reçu de brochure </a:t>
            </a:r>
            <a:endParaRPr lang="fr-BE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000" dirty="0" smtClean="0">
                <a:solidFill>
                  <a:srgbClr val="FF0000"/>
                </a:solidFill>
              </a:rPr>
              <a:t>Commande systématique par l’assistante logistique</a:t>
            </a:r>
            <a:endParaRPr lang="fr-BE" sz="2000" dirty="0">
              <a:solidFill>
                <a:srgbClr val="FF0000"/>
              </a:solidFill>
            </a:endParaRPr>
          </a:p>
          <a:p>
            <a:r>
              <a:rPr lang="fr-BE" sz="2400" dirty="0"/>
              <a:t>5</a:t>
            </a:r>
            <a:r>
              <a:rPr lang="fr-BE" sz="2400" dirty="0" smtClean="0"/>
              <a:t> </a:t>
            </a:r>
            <a:r>
              <a:rPr lang="fr-BE" sz="2400" dirty="0"/>
              <a:t>n’ont pas compris ce que le chirurgien a </a:t>
            </a:r>
            <a:r>
              <a:rPr lang="fr-BE" sz="2400" dirty="0" smtClean="0"/>
              <a:t>dit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000" dirty="0">
                <a:solidFill>
                  <a:srgbClr val="FF0000"/>
                </a:solidFill>
              </a:rPr>
              <a:t>I. de liaison passera la veille de l’intervention pour Q/R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sz="2000" dirty="0" smtClean="0">
                <a:solidFill>
                  <a:srgbClr val="FF0000"/>
                </a:solidFill>
              </a:rPr>
              <a:t>Appel </a:t>
            </a:r>
            <a:r>
              <a:rPr lang="fr-BE" sz="2000" dirty="0">
                <a:solidFill>
                  <a:srgbClr val="FF0000"/>
                </a:solidFill>
              </a:rPr>
              <a:t>interprète SNC et brochure éditée en plusieurs langues</a:t>
            </a:r>
          </a:p>
          <a:p>
            <a:r>
              <a:rPr lang="fr-BE" sz="2400" dirty="0" smtClean="0"/>
              <a:t>5 </a:t>
            </a:r>
            <a:r>
              <a:rPr lang="fr-BE" sz="2400" dirty="0"/>
              <a:t>n’ont pas retenu ce que </a:t>
            </a:r>
            <a:r>
              <a:rPr lang="fr-BE" sz="2400" dirty="0" smtClean="0"/>
              <a:t>l’A-R </a:t>
            </a:r>
            <a:r>
              <a:rPr lang="fr-BE" sz="2400" dirty="0"/>
              <a:t>a </a:t>
            </a:r>
            <a:r>
              <a:rPr lang="fr-BE" sz="2400" dirty="0" smtClean="0"/>
              <a:t>dit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fr-BE" sz="2000" dirty="0" smtClean="0">
                <a:solidFill>
                  <a:srgbClr val="FF0000"/>
                </a:solidFill>
              </a:rPr>
              <a:t>I. de liaison passera la veille de l’intervention pour Q/R</a:t>
            </a:r>
          </a:p>
          <a:p>
            <a:r>
              <a:rPr lang="fr-BE" sz="2400" strike="sngStrike" dirty="0" smtClean="0"/>
              <a:t>2 voulaient </a:t>
            </a:r>
            <a:r>
              <a:rPr lang="fr-BE" sz="2400" strike="sngStrike" dirty="0"/>
              <a:t>pas savoir</a:t>
            </a:r>
          </a:p>
          <a:p>
            <a:pPr lvl="1"/>
            <a:endParaRPr lang="fr-BE" sz="2400" dirty="0" smtClean="0"/>
          </a:p>
          <a:p>
            <a:pPr marL="0" indent="0">
              <a:buNone/>
            </a:pPr>
            <a:endParaRPr lang="fr-BE" sz="2400" dirty="0" smtClean="0"/>
          </a:p>
          <a:p>
            <a:endParaRPr lang="fr-BE" sz="24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3203848" y="281824"/>
            <a:ext cx="2747574" cy="461665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>
            <a:defPPr>
              <a:defRPr lang="fr-FR"/>
            </a:defPPr>
            <a:lvl1pPr algn="ctr">
              <a:defRPr sz="2400"/>
            </a:lvl1pPr>
          </a:lstStyle>
          <a:p>
            <a:r>
              <a:rPr lang="fr-BE" dirty="0" smtClean="0"/>
              <a:t>Actions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6806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704617" y="3124200"/>
            <a:ext cx="2159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nl-NL" sz="1000" b="1">
                <a:solidFill>
                  <a:srgbClr val="081D58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50800" y="2646363"/>
            <a:ext cx="2651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nl-NL" sz="2400">
                <a:latin typeface="Georgia" pitchFamily="18" charset="0"/>
              </a:rPr>
              <a:t> 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128230" y="1897063"/>
            <a:ext cx="141287" cy="16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BE">
              <a:latin typeface="Georgia" pitchFamily="18" charset="0"/>
            </a:endParaRP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-21431" y="3464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BE">
              <a:latin typeface="Georgia" pitchFamily="18" charset="0"/>
            </a:endParaRPr>
          </a:p>
        </p:txBody>
      </p:sp>
      <p:grpSp>
        <p:nvGrpSpPr>
          <p:cNvPr id="174" name="Groupe 173"/>
          <p:cNvGrpSpPr/>
          <p:nvPr/>
        </p:nvGrpSpPr>
        <p:grpSpPr>
          <a:xfrm>
            <a:off x="1355747" y="1291704"/>
            <a:ext cx="1152000" cy="3035300"/>
            <a:chOff x="4057650" y="1301750"/>
            <a:chExt cx="1042988" cy="3035300"/>
          </a:xfrm>
          <a:solidFill>
            <a:srgbClr val="3A6DAC"/>
          </a:solidFill>
        </p:grpSpPr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4057650" y="130175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8" name="Text Box 44"/>
            <p:cNvSpPr txBox="1">
              <a:spLocks noChangeArrowheads="1"/>
            </p:cNvSpPr>
            <p:nvPr/>
          </p:nvSpPr>
          <p:spPr bwMode="auto">
            <a:xfrm>
              <a:off x="4128294" y="1447800"/>
              <a:ext cx="90170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US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3" name="Groupe 172"/>
          <p:cNvGrpSpPr/>
          <p:nvPr/>
        </p:nvGrpSpPr>
        <p:grpSpPr>
          <a:xfrm>
            <a:off x="5321402" y="1291704"/>
            <a:ext cx="1152000" cy="3035300"/>
            <a:chOff x="5264150" y="1295400"/>
            <a:chExt cx="1155700" cy="3035300"/>
          </a:xfrm>
          <a:solidFill>
            <a:srgbClr val="3A6DAC"/>
          </a:solidFill>
        </p:grpSpPr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5264150" y="1295400"/>
              <a:ext cx="1155700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9" name="Text Box 45"/>
            <p:cNvSpPr txBox="1">
              <a:spLocks noChangeArrowheads="1"/>
            </p:cNvSpPr>
            <p:nvPr/>
          </p:nvSpPr>
          <p:spPr bwMode="auto">
            <a:xfrm>
              <a:off x="5399881" y="1447800"/>
              <a:ext cx="884238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USI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2" name="Groupe 171"/>
          <p:cNvGrpSpPr/>
          <p:nvPr/>
        </p:nvGrpSpPr>
        <p:grpSpPr>
          <a:xfrm>
            <a:off x="2677632" y="1291704"/>
            <a:ext cx="1152000" cy="3035300"/>
            <a:chOff x="6648451" y="1295400"/>
            <a:chExt cx="1169988" cy="3035300"/>
          </a:xfrm>
          <a:solidFill>
            <a:srgbClr val="3A6DAC"/>
          </a:solidFill>
        </p:grpSpPr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648451" y="1295400"/>
              <a:ext cx="1169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50" name="Text Box 46"/>
            <p:cNvSpPr txBox="1">
              <a:spLocks noChangeArrowheads="1"/>
            </p:cNvSpPr>
            <p:nvPr/>
          </p:nvSpPr>
          <p:spPr bwMode="auto">
            <a:xfrm>
              <a:off x="6686551" y="1362075"/>
              <a:ext cx="1093787" cy="7386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>
                  <a:solidFill>
                    <a:schemeClr val="bg1"/>
                  </a:solidFill>
                  <a:latin typeface="Georgia" pitchFamily="18" charset="0"/>
                </a:rPr>
                <a:t>Services </a:t>
              </a:r>
            </a:p>
            <a:p>
              <a:pPr algn="ctr"/>
              <a:r>
                <a:rPr lang="nl-NL" sz="1400" b="1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médico-tech</a:t>
              </a:r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.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1" name="Groupe 170"/>
          <p:cNvGrpSpPr/>
          <p:nvPr/>
        </p:nvGrpSpPr>
        <p:grpSpPr>
          <a:xfrm>
            <a:off x="6643287" y="1291704"/>
            <a:ext cx="1152000" cy="3035300"/>
            <a:chOff x="8207375" y="1301750"/>
            <a:chExt cx="790575" cy="3035300"/>
          </a:xfrm>
          <a:solidFill>
            <a:srgbClr val="3A6DAC"/>
          </a:solidFill>
        </p:grpSpPr>
        <p:sp>
          <p:nvSpPr>
            <p:cNvPr id="169" name="Rectangle 41"/>
            <p:cNvSpPr>
              <a:spLocks noChangeArrowheads="1"/>
            </p:cNvSpPr>
            <p:nvPr/>
          </p:nvSpPr>
          <p:spPr bwMode="auto">
            <a:xfrm>
              <a:off x="8207375" y="1301750"/>
              <a:ext cx="790575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51" name="Text Box 47"/>
            <p:cNvSpPr txBox="1">
              <a:spLocks noChangeArrowheads="1"/>
            </p:cNvSpPr>
            <p:nvPr/>
          </p:nvSpPr>
          <p:spPr bwMode="auto">
            <a:xfrm>
              <a:off x="8221662" y="1447800"/>
              <a:ext cx="76200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US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6" name="Groupe 175"/>
          <p:cNvGrpSpPr/>
          <p:nvPr/>
        </p:nvGrpSpPr>
        <p:grpSpPr>
          <a:xfrm>
            <a:off x="3999517" y="1291704"/>
            <a:ext cx="1152000" cy="3035300"/>
            <a:chOff x="1338262" y="1295400"/>
            <a:chExt cx="1042988" cy="3035300"/>
          </a:xfrm>
          <a:solidFill>
            <a:srgbClr val="3A6DAC"/>
          </a:solidFill>
        </p:grpSpPr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1338262" y="129540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6" name="Text Box 42"/>
            <p:cNvSpPr txBox="1">
              <a:spLocks noChangeArrowheads="1"/>
            </p:cNvSpPr>
            <p:nvPr/>
          </p:nvSpPr>
          <p:spPr bwMode="auto">
            <a:xfrm>
              <a:off x="1412081" y="1447800"/>
              <a:ext cx="89535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Bloc</a:t>
              </a:r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 op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sp>
        <p:nvSpPr>
          <p:cNvPr id="168" name="AutoShape 164"/>
          <p:cNvSpPr>
            <a:spLocks noChangeArrowheads="1"/>
          </p:cNvSpPr>
          <p:nvPr/>
        </p:nvSpPr>
        <p:spPr bwMode="auto">
          <a:xfrm>
            <a:off x="1187624" y="2396021"/>
            <a:ext cx="6777421" cy="739849"/>
          </a:xfrm>
          <a:prstGeom prst="rightArrow">
            <a:avLst>
              <a:gd name="adj1" fmla="val 69444"/>
              <a:gd name="adj2" fmla="val 31954"/>
            </a:avLst>
          </a:prstGeom>
          <a:solidFill>
            <a:srgbClr val="6BC1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b="1" dirty="0" smtClean="0">
                <a:latin typeface="Georgia" pitchFamily="18" charset="0"/>
              </a:rPr>
              <a:t>IC </a:t>
            </a:r>
            <a:r>
              <a:rPr lang="nl-NL" sz="2000" b="1" dirty="0" err="1" smtClean="0">
                <a:latin typeface="Georgia" pitchFamily="18" charset="0"/>
                <a:cs typeface="Times New Roman" pitchFamily="18" charset="0"/>
              </a:rPr>
              <a:t>Opéré</a:t>
            </a:r>
            <a:r>
              <a:rPr lang="nl-NL" sz="2000" b="1" dirty="0" smtClean="0">
                <a:latin typeface="Georgia" pitchFamily="18" charset="0"/>
                <a:cs typeface="Times New Roman" pitchFamily="18" charset="0"/>
              </a:rPr>
              <a:t> PAC</a:t>
            </a:r>
            <a:endParaRPr lang="nl-NL" sz="24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3203848" y="281824"/>
            <a:ext cx="2747574" cy="461665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>
            <a:defPPr>
              <a:defRPr lang="fr-FR"/>
            </a:defPPr>
            <a:lvl1pPr algn="ctr">
              <a:defRPr sz="2400"/>
            </a:lvl1pPr>
          </a:lstStyle>
          <a:p>
            <a:r>
              <a:rPr lang="fr-BE" dirty="0" smtClean="0"/>
              <a:t>Objectif 2</a:t>
            </a:r>
            <a:endParaRPr lang="fr-BE" dirty="0"/>
          </a:p>
        </p:txBody>
      </p:sp>
      <p:sp>
        <p:nvSpPr>
          <p:cNvPr id="68" name="Rectangle 67"/>
          <p:cNvSpPr/>
          <p:nvPr/>
        </p:nvSpPr>
        <p:spPr>
          <a:xfrm>
            <a:off x="251520" y="5085184"/>
            <a:ext cx="8648575" cy="9994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2400" b="1" dirty="0" smtClean="0">
                <a:solidFill>
                  <a:srgbClr val="FF0000"/>
                </a:solidFill>
              </a:rPr>
              <a:t>Le patient ne sera ni anémique ni transfusé</a:t>
            </a:r>
            <a:endParaRPr lang="fr-B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7496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36504"/>
          </a:xfrm>
        </p:spPr>
        <p:txBody>
          <a:bodyPr/>
          <a:lstStyle/>
          <a:p>
            <a:r>
              <a:rPr lang="fr-BE" sz="2800" dirty="0" smtClean="0"/>
              <a:t>Diagnostic et prise en charge précoce de l’anémie </a:t>
            </a:r>
          </a:p>
          <a:p>
            <a:r>
              <a:rPr lang="fr-BE" sz="2800" dirty="0" smtClean="0"/>
              <a:t>Diminuer les pertes sanguines</a:t>
            </a:r>
          </a:p>
          <a:p>
            <a:r>
              <a:rPr lang="fr-BE" sz="2800" dirty="0" smtClean="0"/>
              <a:t>Améliorer la tolérance physiologique à l’anémie</a:t>
            </a:r>
          </a:p>
          <a:p>
            <a:r>
              <a:rPr lang="fr-BE" sz="2800" dirty="0" smtClean="0"/>
              <a:t>Améliorer le transport en O</a:t>
            </a:r>
            <a:r>
              <a:rPr lang="fr-BE" sz="2800" baseline="-25000" dirty="0" smtClean="0"/>
              <a:t>2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181075" y="281824"/>
            <a:ext cx="2747574" cy="461665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>
            <a:defPPr>
              <a:defRPr lang="fr-FR"/>
            </a:defPPr>
            <a:lvl1pPr algn="ctr">
              <a:defRPr sz="2400"/>
            </a:lvl1pPr>
          </a:lstStyle>
          <a:p>
            <a:r>
              <a:rPr lang="fr-BE" dirty="0" smtClean="0"/>
              <a:t>Recommandations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2549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813300"/>
          </a:xfrm>
        </p:spPr>
        <p:txBody>
          <a:bodyPr/>
          <a:lstStyle/>
          <a:p>
            <a:r>
              <a:rPr lang="fr-BE" sz="1800" dirty="0" smtClean="0"/>
              <a:t>Un </a:t>
            </a:r>
            <a:r>
              <a:rPr lang="fr-BE" sz="1800" dirty="0"/>
              <a:t>état </a:t>
            </a:r>
            <a:r>
              <a:rPr lang="fr-FR" sz="1800" dirty="0"/>
              <a:t>spécifique des </a:t>
            </a:r>
            <a:r>
              <a:rPr lang="fr-FR" sz="1800" b="1" dirty="0"/>
              <a:t>buts et des éléments-clés </a:t>
            </a:r>
            <a:r>
              <a:rPr lang="fr-FR" sz="1800" dirty="0"/>
              <a:t>des soins </a:t>
            </a:r>
          </a:p>
          <a:p>
            <a:pPr marL="0" indent="0">
              <a:buNone/>
            </a:pPr>
            <a:r>
              <a:rPr lang="fr-FR" sz="1800" dirty="0" smtClean="0"/>
              <a:t>	basés </a:t>
            </a:r>
            <a:r>
              <a:rPr lang="fr-FR" sz="1800" dirty="0"/>
              <a:t>sur l’évidence, la meilleure </a:t>
            </a:r>
            <a:r>
              <a:rPr lang="fr-FR" sz="1800" dirty="0" smtClean="0"/>
              <a:t>pratique, </a:t>
            </a:r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 smtClean="0"/>
              <a:t>les </a:t>
            </a:r>
            <a:r>
              <a:rPr lang="fr-FR" sz="1800" dirty="0"/>
              <a:t>attentes des patients </a:t>
            </a:r>
            <a:r>
              <a:rPr lang="fr-FR" sz="1800" dirty="0" smtClean="0"/>
              <a:t>et leurs caractéristiques</a:t>
            </a:r>
          </a:p>
          <a:p>
            <a:pPr marL="0" indent="0">
              <a:buNone/>
            </a:pPr>
            <a:endParaRPr lang="fr-FR" sz="900" dirty="0" smtClean="0"/>
          </a:p>
          <a:p>
            <a:r>
              <a:rPr lang="fr-FR" sz="1800" dirty="0" smtClean="0"/>
              <a:t>Une </a:t>
            </a:r>
            <a:r>
              <a:rPr lang="fr-FR" sz="1800" b="1" dirty="0"/>
              <a:t>communication facilitée 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	entre </a:t>
            </a:r>
            <a:r>
              <a:rPr lang="fr-FR" sz="1800" dirty="0"/>
              <a:t>les membres de l’équipe 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     	et </a:t>
            </a:r>
            <a:r>
              <a:rPr lang="fr-FR" sz="1800" dirty="0"/>
              <a:t>avec les patients et leur </a:t>
            </a:r>
            <a:r>
              <a:rPr lang="fr-FR" sz="1800" dirty="0" smtClean="0"/>
              <a:t>entourage</a:t>
            </a:r>
          </a:p>
          <a:p>
            <a:endParaRPr lang="fr-FR" sz="900" dirty="0" smtClean="0"/>
          </a:p>
          <a:p>
            <a:r>
              <a:rPr lang="fr-FR" sz="1800" dirty="0" smtClean="0"/>
              <a:t>La </a:t>
            </a:r>
            <a:r>
              <a:rPr lang="fr-FR" sz="1800" dirty="0"/>
              <a:t>coordination du processus de soins 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 smtClean="0"/>
              <a:t>par </a:t>
            </a:r>
            <a:r>
              <a:rPr lang="fr-FR" sz="1800" dirty="0"/>
              <a:t>la </a:t>
            </a:r>
            <a:r>
              <a:rPr lang="fr-FR" sz="1800" b="1" dirty="0"/>
              <a:t>coordination des rôles </a:t>
            </a:r>
            <a:r>
              <a:rPr lang="fr-FR" sz="1800" dirty="0" smtClean="0"/>
              <a:t>et </a:t>
            </a:r>
            <a:r>
              <a:rPr lang="fr-FR" sz="1800" dirty="0"/>
              <a:t>la </a:t>
            </a:r>
            <a:r>
              <a:rPr lang="fr-FR" sz="1800" b="1" dirty="0"/>
              <a:t>séquence des activités 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b="1" dirty="0"/>
              <a:t>	</a:t>
            </a:r>
            <a:r>
              <a:rPr lang="fr-FR" sz="1800" dirty="0" smtClean="0"/>
              <a:t>de </a:t>
            </a:r>
            <a:r>
              <a:rPr lang="fr-FR" sz="1800" dirty="0"/>
              <a:t>l’équipe </a:t>
            </a:r>
            <a:r>
              <a:rPr lang="fr-FR" sz="1800" dirty="0" smtClean="0"/>
              <a:t>multidisciplinaire</a:t>
            </a:r>
            <a:r>
              <a:rPr lang="fr-FR" sz="1800" dirty="0"/>
              <a:t>, </a:t>
            </a:r>
            <a:r>
              <a:rPr lang="fr-FR" sz="1800" dirty="0" smtClean="0"/>
              <a:t>des </a:t>
            </a:r>
            <a:r>
              <a:rPr lang="fr-FR" sz="1800" dirty="0"/>
              <a:t>patients et de leur </a:t>
            </a:r>
            <a:r>
              <a:rPr lang="fr-FR" sz="1800" dirty="0" smtClean="0"/>
              <a:t>entourage</a:t>
            </a:r>
          </a:p>
          <a:p>
            <a:endParaRPr lang="fr-FR" sz="900" dirty="0" smtClean="0"/>
          </a:p>
          <a:p>
            <a:r>
              <a:rPr lang="fr-FR" sz="1800" dirty="0" smtClean="0"/>
              <a:t>Les </a:t>
            </a:r>
            <a:r>
              <a:rPr lang="fr-FR" sz="1800" dirty="0"/>
              <a:t>documents, le suivi et </a:t>
            </a:r>
            <a:r>
              <a:rPr lang="fr-FR" sz="1800" b="1" dirty="0"/>
              <a:t>l’évaluation des écarts et des </a:t>
            </a:r>
            <a:r>
              <a:rPr lang="fr-FR" sz="1800" b="1" dirty="0" smtClean="0"/>
              <a:t>résultats</a:t>
            </a:r>
          </a:p>
          <a:p>
            <a:endParaRPr lang="fr-FR" sz="900" b="1" dirty="0" smtClean="0"/>
          </a:p>
          <a:p>
            <a:r>
              <a:rPr lang="fr-FR" sz="1800" dirty="0" smtClean="0"/>
              <a:t>L’</a:t>
            </a:r>
            <a:r>
              <a:rPr lang="fr-FR" sz="1800" b="1" dirty="0" smtClean="0"/>
              <a:t>identification </a:t>
            </a:r>
            <a:r>
              <a:rPr lang="fr-FR" sz="1800" b="1" dirty="0"/>
              <a:t>des ressources </a:t>
            </a:r>
            <a:r>
              <a:rPr lang="fr-FR" sz="1800" dirty="0"/>
              <a:t>appropriées</a:t>
            </a:r>
            <a:r>
              <a:rPr lang="fr-FR" sz="1800" dirty="0" smtClean="0"/>
              <a:t>.</a:t>
            </a:r>
            <a:endParaRPr lang="fr-BE" sz="1800" dirty="0"/>
          </a:p>
        </p:txBody>
      </p:sp>
      <p:grpSp>
        <p:nvGrpSpPr>
          <p:cNvPr id="4" name="Groupe 3"/>
          <p:cNvGrpSpPr/>
          <p:nvPr/>
        </p:nvGrpSpPr>
        <p:grpSpPr>
          <a:xfrm>
            <a:off x="1788368" y="318032"/>
            <a:ext cx="6096000" cy="1238760"/>
            <a:chOff x="1524000" y="1405809"/>
            <a:chExt cx="6096000" cy="1238760"/>
          </a:xfrm>
        </p:grpSpPr>
        <p:sp>
          <p:nvSpPr>
            <p:cNvPr id="5" name="Rectangle 4"/>
            <p:cNvSpPr/>
            <p:nvPr/>
          </p:nvSpPr>
          <p:spPr>
            <a:xfrm>
              <a:off x="1524000" y="1863369"/>
              <a:ext cx="6096000" cy="781200"/>
            </a:xfrm>
            <a:prstGeom prst="rect">
              <a:avLst/>
            </a:prstGeom>
            <a:solidFill>
              <a:srgbClr val="6BC1C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BE"/>
            </a:p>
          </p:txBody>
        </p:sp>
        <p:grpSp>
          <p:nvGrpSpPr>
            <p:cNvPr id="6" name="Groupe 5"/>
            <p:cNvGrpSpPr/>
            <p:nvPr/>
          </p:nvGrpSpPr>
          <p:grpSpPr>
            <a:xfrm>
              <a:off x="1828800" y="1405809"/>
              <a:ext cx="5185885" cy="915120"/>
              <a:chOff x="304800" y="6459"/>
              <a:chExt cx="5185885" cy="915120"/>
            </a:xfrm>
          </p:grpSpPr>
          <p:sp>
            <p:nvSpPr>
              <p:cNvPr id="7" name="Rectangle à coins arrondis 6"/>
              <p:cNvSpPr/>
              <p:nvPr/>
            </p:nvSpPr>
            <p:spPr>
              <a:xfrm>
                <a:off x="304800" y="6459"/>
                <a:ext cx="5185885" cy="915120"/>
              </a:xfrm>
              <a:prstGeom prst="roundRect">
                <a:avLst/>
              </a:prstGeom>
              <a:solidFill>
                <a:srgbClr val="3A6DAC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fr-BE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49472" y="51131"/>
                <a:ext cx="5096541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61290" tIns="0" rIns="161290" bIns="0" numCol="1" spcCol="1270" anchor="ctr" anchorCtr="0">
                <a:no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800" kern="1200" dirty="0" smtClean="0"/>
                  <a:t>IC: Caractéristiques</a:t>
                </a:r>
                <a:endParaRPr lang="fr-BE" sz="2800" kern="1200" dirty="0"/>
              </a:p>
            </p:txBody>
          </p:sp>
        </p:grpSp>
      </p:grp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076056" y="6479758"/>
            <a:ext cx="384432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nl-BE" sz="1100">
                <a:latin typeface="Georgia" pitchFamily="18" charset="0"/>
              </a:rPr>
              <a:t>Source: Vanhaecht, De Witte, Sermeus, 2007, E-P-A, 2008</a:t>
            </a:r>
            <a:endParaRPr lang="en-US" sz="110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28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79325" y="1802433"/>
            <a:ext cx="7032625" cy="4529138"/>
          </a:xfrm>
        </p:spPr>
      </p:pic>
      <p:sp>
        <p:nvSpPr>
          <p:cNvPr id="37" name="Rectangle 36"/>
          <p:cNvSpPr/>
          <p:nvPr/>
        </p:nvSpPr>
        <p:spPr>
          <a:xfrm>
            <a:off x="4688452" y="1858256"/>
            <a:ext cx="1224024" cy="549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pSp>
        <p:nvGrpSpPr>
          <p:cNvPr id="43" name="Groupe 42"/>
          <p:cNvGrpSpPr/>
          <p:nvPr/>
        </p:nvGrpSpPr>
        <p:grpSpPr>
          <a:xfrm>
            <a:off x="691578" y="1675805"/>
            <a:ext cx="7125649" cy="4672861"/>
            <a:chOff x="691578" y="1502172"/>
            <a:chExt cx="7125649" cy="4672861"/>
          </a:xfrm>
        </p:grpSpPr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397001" y="1789509"/>
              <a:ext cx="0" cy="2447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612901" y="1789509"/>
              <a:ext cx="0" cy="2447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3979738" y="1789508"/>
              <a:ext cx="0" cy="8474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4195638" y="1789509"/>
              <a:ext cx="0" cy="847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2179513" y="1502172"/>
              <a:ext cx="5762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fr-BE" sz="2400" dirty="0">
                  <a:solidFill>
                    <a:prstClr val="black"/>
                  </a:solidFill>
                </a:rPr>
                <a:t>*</a:t>
              </a:r>
              <a:endParaRPr lang="en-US" sz="2400" dirty="0">
                <a:solidFill>
                  <a:prstClr val="black"/>
                </a:solidFill>
              </a:endParaRPr>
            </a:p>
          </p:txBody>
        </p:sp>
        <p:grpSp>
          <p:nvGrpSpPr>
            <p:cNvPr id="33" name="Groupe 32"/>
            <p:cNvGrpSpPr/>
            <p:nvPr/>
          </p:nvGrpSpPr>
          <p:grpSpPr>
            <a:xfrm>
              <a:off x="691578" y="1730772"/>
              <a:ext cx="7125649" cy="4444261"/>
              <a:chOff x="691578" y="1730772"/>
              <a:chExt cx="7125649" cy="4444261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705551" y="3013471"/>
                <a:ext cx="1008000" cy="99159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691578" y="1789509"/>
                <a:ext cx="1008000" cy="99159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148064" y="1730772"/>
                <a:ext cx="1224024" cy="54949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924040" y="2781102"/>
                <a:ext cx="1224024" cy="54949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11760" y="5098467"/>
                <a:ext cx="1531918" cy="27474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798201" y="5762910"/>
                <a:ext cx="1531918" cy="27474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616146" y="5900284"/>
                <a:ext cx="2143930" cy="27474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6285309" y="5764763"/>
                <a:ext cx="1531918" cy="27474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92037" y="5235842"/>
                <a:ext cx="1007541" cy="39969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</p:grpSp>
      </p:grp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835696" y="5906889"/>
            <a:ext cx="1008000" cy="4608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BE" sz="2400" dirty="0">
                <a:solidFill>
                  <a:prstClr val="black"/>
                </a:solidFill>
              </a:rPr>
              <a:t>Haut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2195736" y="5140994"/>
            <a:ext cx="2016125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fr-BE" b="1" dirty="0">
                <a:solidFill>
                  <a:prstClr val="black"/>
                </a:solidFill>
              </a:rPr>
              <a:t>Modèle linéaire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705551" y="5409475"/>
            <a:ext cx="1008000" cy="46166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BE" sz="2400" dirty="0">
                <a:solidFill>
                  <a:prstClr val="black"/>
                </a:solidFill>
              </a:rPr>
              <a:t>Haut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 rot="-5400000">
            <a:off x="-327061" y="3397561"/>
            <a:ext cx="3168000" cy="570677"/>
          </a:xfrm>
          <a:prstGeom prst="rect">
            <a:avLst/>
          </a:prstGeom>
          <a:solidFill>
            <a:srgbClr val="6BC1C0"/>
          </a:solidFill>
          <a:ln>
            <a:noFill/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l-BE" sz="2400" b="1" dirty="0" err="1">
                <a:solidFill>
                  <a:prstClr val="black"/>
                </a:solidFill>
              </a:rPr>
              <a:t>Degr</a:t>
            </a:r>
            <a:r>
              <a:rPr lang="fr-BE" sz="2400" b="1" dirty="0">
                <a:solidFill>
                  <a:prstClr val="black"/>
                </a:solidFill>
              </a:rPr>
              <a:t>é</a:t>
            </a:r>
            <a:r>
              <a:rPr lang="nl-BE" sz="2400" b="1" dirty="0">
                <a:solidFill>
                  <a:prstClr val="black"/>
                </a:solidFill>
              </a:rPr>
              <a:t> de consensus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790201" y="1556792"/>
            <a:ext cx="1008000" cy="46166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BE" sz="2400" dirty="0">
                <a:solidFill>
                  <a:prstClr val="black"/>
                </a:solidFill>
              </a:rPr>
              <a:t>Bas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6" name="Text Box 19"/>
          <p:cNvSpPr txBox="1">
            <a:spLocks noChangeArrowheads="1"/>
          </p:cNvSpPr>
          <p:nvPr/>
        </p:nvSpPr>
        <p:spPr bwMode="auto">
          <a:xfrm>
            <a:off x="3605353" y="2882553"/>
            <a:ext cx="190275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fr-BE" b="1" dirty="0"/>
              <a:t>Modèle en ramifications</a:t>
            </a:r>
            <a:endParaRPr lang="en-US" b="1" dirty="0"/>
          </a:p>
        </p:txBody>
      </p:sp>
      <p:grpSp>
        <p:nvGrpSpPr>
          <p:cNvPr id="44" name="Groupe 43"/>
          <p:cNvGrpSpPr/>
          <p:nvPr/>
        </p:nvGrpSpPr>
        <p:grpSpPr>
          <a:xfrm>
            <a:off x="2987824" y="5809165"/>
            <a:ext cx="5382053" cy="716697"/>
            <a:chOff x="2987824" y="5635532"/>
            <a:chExt cx="5382053" cy="716697"/>
          </a:xfrm>
        </p:grpSpPr>
        <p:pic>
          <p:nvPicPr>
            <p:cNvPr id="48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144" t="37908" r="65561" b="54926"/>
            <a:stretch/>
          </p:blipFill>
          <p:spPr bwMode="auto">
            <a:xfrm>
              <a:off x="6384664" y="5635532"/>
              <a:ext cx="923640" cy="716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987824" y="5740516"/>
              <a:ext cx="3396840" cy="431800"/>
            </a:xfrm>
            <a:prstGeom prst="rect">
              <a:avLst/>
            </a:prstGeom>
            <a:solidFill>
              <a:srgbClr val="6BC1C0"/>
            </a:solidFill>
            <a:ln>
              <a:noFill/>
              <a:headEnd/>
              <a:tailEnd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BE" sz="2400" b="1" dirty="0">
                  <a:solidFill>
                    <a:prstClr val="black"/>
                  </a:solidFill>
                </a:rPr>
                <a:t>Degré de prévisibilité</a:t>
              </a:r>
              <a:endParaRPr lang="en-US" sz="2400" b="1" dirty="0">
                <a:solidFill>
                  <a:prstClr val="black"/>
                </a:solidFill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6384664" y="5764763"/>
              <a:ext cx="1212193" cy="461665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BE" sz="2400" dirty="0">
                  <a:solidFill>
                    <a:prstClr val="black"/>
                  </a:solidFill>
                </a:rPr>
                <a:t>Bas</a:t>
              </a:r>
              <a:endParaRPr lang="en-US" sz="2400" dirty="0">
                <a:solidFill>
                  <a:prstClr val="black"/>
                </a:solidFill>
              </a:endParaRPr>
            </a:p>
          </p:txBody>
        </p:sp>
        <p:pic>
          <p:nvPicPr>
            <p:cNvPr id="6147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144" t="47385" r="65561" b="49015"/>
            <a:stretch/>
          </p:blipFill>
          <p:spPr bwMode="auto">
            <a:xfrm>
              <a:off x="7236296" y="5697507"/>
              <a:ext cx="1133581" cy="474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0" name="Text Box 18"/>
          <p:cNvSpPr txBox="1">
            <a:spLocks noChangeArrowheads="1"/>
          </p:cNvSpPr>
          <p:nvPr/>
        </p:nvSpPr>
        <p:spPr bwMode="auto">
          <a:xfrm>
            <a:off x="5486114" y="1639975"/>
            <a:ext cx="15983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fr-BE" b="1" dirty="0"/>
              <a:t>Modèle en réseau</a:t>
            </a:r>
            <a:endParaRPr lang="en-US" b="1" dirty="0"/>
          </a:p>
        </p:txBody>
      </p:sp>
      <p:grpSp>
        <p:nvGrpSpPr>
          <p:cNvPr id="52" name="Groupe 51"/>
          <p:cNvGrpSpPr/>
          <p:nvPr/>
        </p:nvGrpSpPr>
        <p:grpSpPr>
          <a:xfrm>
            <a:off x="1788368" y="318032"/>
            <a:ext cx="6096000" cy="1238760"/>
            <a:chOff x="1524000" y="1405809"/>
            <a:chExt cx="6096000" cy="1238760"/>
          </a:xfrm>
        </p:grpSpPr>
        <p:sp>
          <p:nvSpPr>
            <p:cNvPr id="53" name="Rectangle 52"/>
            <p:cNvSpPr/>
            <p:nvPr/>
          </p:nvSpPr>
          <p:spPr>
            <a:xfrm>
              <a:off x="1524000" y="1863369"/>
              <a:ext cx="6096000" cy="781200"/>
            </a:xfrm>
            <a:prstGeom prst="rect">
              <a:avLst/>
            </a:prstGeom>
            <a:solidFill>
              <a:srgbClr val="6BC1C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BE"/>
            </a:p>
          </p:txBody>
        </p:sp>
        <p:grpSp>
          <p:nvGrpSpPr>
            <p:cNvPr id="54" name="Groupe 53"/>
            <p:cNvGrpSpPr/>
            <p:nvPr/>
          </p:nvGrpSpPr>
          <p:grpSpPr>
            <a:xfrm>
              <a:off x="1828800" y="1405809"/>
              <a:ext cx="5185885" cy="915120"/>
              <a:chOff x="304800" y="6459"/>
              <a:chExt cx="5185885" cy="915120"/>
            </a:xfrm>
          </p:grpSpPr>
          <p:sp>
            <p:nvSpPr>
              <p:cNvPr id="55" name="Rectangle à coins arrondis 54"/>
              <p:cNvSpPr/>
              <p:nvPr/>
            </p:nvSpPr>
            <p:spPr>
              <a:xfrm>
                <a:off x="304800" y="6459"/>
                <a:ext cx="5185885" cy="915120"/>
              </a:xfrm>
              <a:prstGeom prst="roundRect">
                <a:avLst/>
              </a:prstGeom>
              <a:solidFill>
                <a:srgbClr val="3A6DAC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fr-BE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349472" y="51131"/>
                <a:ext cx="5096541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61290" tIns="0" rIns="161290" bIns="0" numCol="1" spcCol="1270" anchor="ctr" anchorCtr="0">
                <a:no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800" kern="1200" dirty="0" smtClean="0"/>
                  <a:t>De l’IC au réseau</a:t>
                </a:r>
                <a:endParaRPr lang="fr-BE" sz="2800" kern="1200" dirty="0"/>
              </a:p>
            </p:txBody>
          </p:sp>
        </p:grpSp>
      </p:grpSp>
      <p:sp>
        <p:nvSpPr>
          <p:cNvPr id="58" name="Rectangle 57"/>
          <p:cNvSpPr/>
          <p:nvPr/>
        </p:nvSpPr>
        <p:spPr>
          <a:xfrm>
            <a:off x="2179513" y="5445224"/>
            <a:ext cx="384647" cy="101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07504" y="6454497"/>
            <a:ext cx="887717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100" dirty="0" err="1" smtClean="0">
                <a:solidFill>
                  <a:prstClr val="black"/>
                </a:solidFill>
              </a:rPr>
              <a:t>Sermeus</a:t>
            </a:r>
            <a:r>
              <a:rPr lang="en-GB" sz="1100" dirty="0">
                <a:solidFill>
                  <a:prstClr val="black"/>
                </a:solidFill>
              </a:rPr>
              <a:t>, W. &amp; </a:t>
            </a:r>
            <a:r>
              <a:rPr lang="en-GB" sz="1100" dirty="0" err="1">
                <a:solidFill>
                  <a:prstClr val="black"/>
                </a:solidFill>
              </a:rPr>
              <a:t>Vanhaecht</a:t>
            </a:r>
            <a:r>
              <a:rPr lang="en-GB" sz="1100" dirty="0">
                <a:solidFill>
                  <a:prstClr val="black"/>
                </a:solidFill>
              </a:rPr>
              <a:t>, K. (2009). From clinical pathways to care </a:t>
            </a:r>
            <a:r>
              <a:rPr lang="en-GB" sz="1100" dirty="0" smtClean="0">
                <a:solidFill>
                  <a:prstClr val="black"/>
                </a:solidFill>
              </a:rPr>
              <a:t>pathways. Kluwer</a:t>
            </a:r>
            <a:r>
              <a:rPr lang="en-GB" sz="1100" dirty="0">
                <a:solidFill>
                  <a:prstClr val="black"/>
                </a:solidFill>
              </a:rPr>
              <a:t>, </a:t>
            </a:r>
            <a:r>
              <a:rPr lang="en-GB" sz="1100" dirty="0" err="1">
                <a:solidFill>
                  <a:prstClr val="black"/>
                </a:solidFill>
              </a:rPr>
              <a:t>Mechelen</a:t>
            </a:r>
            <a:r>
              <a:rPr lang="en-GB" sz="1100" dirty="0" smtClean="0">
                <a:solidFill>
                  <a:prstClr val="black"/>
                </a:solidFill>
              </a:rPr>
              <a:t>. / </a:t>
            </a:r>
            <a:r>
              <a:rPr lang="en-GB" sz="1100" dirty="0" err="1" smtClean="0">
                <a:solidFill>
                  <a:prstClr val="black"/>
                </a:solidFill>
              </a:rPr>
              <a:t>Vanhaecht</a:t>
            </a:r>
            <a:r>
              <a:rPr lang="en-GB" sz="1100" dirty="0">
                <a:solidFill>
                  <a:prstClr val="black"/>
                </a:solidFill>
              </a:rPr>
              <a:t>, K., </a:t>
            </a:r>
            <a:r>
              <a:rPr lang="en-GB" sz="1100" dirty="0" err="1">
                <a:solidFill>
                  <a:prstClr val="black"/>
                </a:solidFill>
              </a:rPr>
              <a:t>Panella</a:t>
            </a:r>
            <a:r>
              <a:rPr lang="en-GB" sz="1100" dirty="0">
                <a:solidFill>
                  <a:prstClr val="black"/>
                </a:solidFill>
              </a:rPr>
              <a:t>, M., Van </a:t>
            </a:r>
            <a:r>
              <a:rPr lang="en-GB" sz="1100" dirty="0" err="1">
                <a:solidFill>
                  <a:prstClr val="black"/>
                </a:solidFill>
              </a:rPr>
              <a:t>Zelm</a:t>
            </a:r>
            <a:r>
              <a:rPr lang="en-GB" sz="1100" dirty="0">
                <a:solidFill>
                  <a:prstClr val="black"/>
                </a:solidFill>
              </a:rPr>
              <a:t>, R., </a:t>
            </a:r>
            <a:r>
              <a:rPr lang="en-GB" sz="1100" dirty="0" err="1">
                <a:solidFill>
                  <a:prstClr val="black"/>
                </a:solidFill>
              </a:rPr>
              <a:t>Sermeus</a:t>
            </a:r>
            <a:r>
              <a:rPr lang="en-GB" sz="1100" dirty="0">
                <a:solidFill>
                  <a:prstClr val="black"/>
                </a:solidFill>
              </a:rPr>
              <a:t>, W. (2010). What about care pathways. </a:t>
            </a:r>
            <a:r>
              <a:rPr lang="en-GB" sz="1100" dirty="0" smtClean="0">
                <a:solidFill>
                  <a:prstClr val="black"/>
                </a:solidFill>
              </a:rPr>
              <a:t>In </a:t>
            </a:r>
            <a:r>
              <a:rPr lang="en-GB" sz="1100" dirty="0" err="1">
                <a:solidFill>
                  <a:prstClr val="black"/>
                </a:solidFill>
              </a:rPr>
              <a:t>Ellershaw</a:t>
            </a:r>
            <a:r>
              <a:rPr lang="en-GB" sz="1100" dirty="0">
                <a:solidFill>
                  <a:prstClr val="black"/>
                </a:solidFill>
              </a:rPr>
              <a:t> (red), Care of the dying, second edition. Oxford University Press, Oxford.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144" name="Rectangle 6143"/>
          <p:cNvSpPr/>
          <p:nvPr/>
        </p:nvSpPr>
        <p:spPr>
          <a:xfrm>
            <a:off x="3851920" y="5496036"/>
            <a:ext cx="343718" cy="113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6148" name="Connecteur droit 6147"/>
          <p:cNvCxnSpPr/>
          <p:nvPr/>
        </p:nvCxnSpPr>
        <p:spPr>
          <a:xfrm>
            <a:off x="2231944" y="5517232"/>
            <a:ext cx="1872000" cy="0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86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7127488" y="908720"/>
            <a:ext cx="20168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0000"/>
                </a:solidFill>
                <a:latin typeface="Arial" charset="0"/>
              </a:rPr>
              <a:t>Diversité des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0000"/>
                </a:solidFill>
                <a:latin typeface="Arial" charset="0"/>
              </a:rPr>
              <a:t>compétences</a:t>
            </a: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7061061" y="5517231"/>
            <a:ext cx="196560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0000"/>
                </a:solidFill>
                <a:latin typeface="Arial" charset="0"/>
              </a:rPr>
              <a:t>Diversité des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0000"/>
                </a:solidFill>
                <a:latin typeface="Arial" charset="0"/>
              </a:rPr>
              <a:t>pratiques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14248" y="908720"/>
            <a:ext cx="196560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0000"/>
                </a:solidFill>
                <a:latin typeface="Arial" charset="0"/>
              </a:rPr>
              <a:t>Diversité des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0000"/>
                </a:solidFill>
                <a:latin typeface="Arial" charset="0"/>
              </a:rPr>
              <a:t>structures</a:t>
            </a:r>
          </a:p>
        </p:txBody>
      </p:sp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179373" y="5517231"/>
            <a:ext cx="196560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0000"/>
                </a:solidFill>
                <a:latin typeface="Arial" charset="0"/>
              </a:rPr>
              <a:t>Diversité des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0000"/>
                </a:solidFill>
                <a:latin typeface="Arial" charset="0"/>
              </a:rPr>
              <a:t>motivations</a:t>
            </a:r>
          </a:p>
        </p:txBody>
      </p:sp>
      <p:sp>
        <p:nvSpPr>
          <p:cNvPr id="9" name="AutoShape 25"/>
          <p:cNvSpPr>
            <a:spLocks noChangeArrowheads="1"/>
          </p:cNvSpPr>
          <p:nvPr/>
        </p:nvSpPr>
        <p:spPr bwMode="auto">
          <a:xfrm>
            <a:off x="611188" y="4572000"/>
            <a:ext cx="642937" cy="785813"/>
          </a:xfrm>
          <a:prstGeom prst="lightningBolt">
            <a:avLst/>
          </a:prstGeom>
          <a:gradFill rotWithShape="1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AutoShape 25"/>
          <p:cNvSpPr>
            <a:spLocks noChangeArrowheads="1"/>
          </p:cNvSpPr>
          <p:nvPr/>
        </p:nvSpPr>
        <p:spPr bwMode="auto">
          <a:xfrm>
            <a:off x="468313" y="1844675"/>
            <a:ext cx="714375" cy="785812"/>
          </a:xfrm>
          <a:prstGeom prst="lightningBolt">
            <a:avLst/>
          </a:prstGeom>
          <a:gradFill rotWithShape="1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AutoShape 25"/>
          <p:cNvSpPr>
            <a:spLocks noChangeArrowheads="1"/>
          </p:cNvSpPr>
          <p:nvPr/>
        </p:nvSpPr>
        <p:spPr bwMode="auto">
          <a:xfrm>
            <a:off x="7667625" y="1844675"/>
            <a:ext cx="642938" cy="785813"/>
          </a:xfrm>
          <a:prstGeom prst="lightningBolt">
            <a:avLst/>
          </a:prstGeom>
          <a:gradFill rotWithShape="1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AutoShape 25"/>
          <p:cNvSpPr>
            <a:spLocks noChangeArrowheads="1"/>
          </p:cNvSpPr>
          <p:nvPr/>
        </p:nvSpPr>
        <p:spPr bwMode="auto">
          <a:xfrm>
            <a:off x="7715250" y="4572000"/>
            <a:ext cx="620713" cy="785813"/>
          </a:xfrm>
          <a:prstGeom prst="lightningBolt">
            <a:avLst/>
          </a:prstGeom>
          <a:gradFill rotWithShape="1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prstClr val="black"/>
              </a:solidFill>
              <a:latin typeface="Arial" charset="0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1439652" y="296652"/>
            <a:ext cx="6264695" cy="6264695"/>
            <a:chOff x="1008112" y="0"/>
            <a:chExt cx="6264695" cy="6264695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1" name="Ellipse 30"/>
            <p:cNvSpPr/>
            <p:nvPr/>
          </p:nvSpPr>
          <p:spPr>
            <a:xfrm>
              <a:off x="1008112" y="0"/>
              <a:ext cx="6264695" cy="6264695"/>
            </a:xfrm>
            <a:prstGeom prst="ellipse">
              <a:avLst/>
            </a:prstGeom>
            <a:solidFill>
              <a:srgbClr val="C0504D"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32" name="Ellipse 4"/>
            <p:cNvSpPr/>
            <p:nvPr/>
          </p:nvSpPr>
          <p:spPr>
            <a:xfrm>
              <a:off x="2965829" y="313234"/>
              <a:ext cx="2349261" cy="6264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200" b="1" kern="1200" dirty="0" smtClean="0">
                  <a:solidFill>
                    <a:srgbClr val="002060"/>
                  </a:solidFill>
                  <a:latin typeface="Arial Narrow"/>
                  <a:ea typeface="+mn-ea"/>
                  <a:cs typeface="+mn-cs"/>
                </a:rPr>
                <a:t>Directions</a:t>
              </a:r>
              <a:endParaRPr lang="fr-BE" sz="1200" b="1" kern="1200" dirty="0">
                <a:solidFill>
                  <a:srgbClr val="002060"/>
                </a:solidFill>
                <a:latin typeface="Arial Narrow"/>
                <a:ea typeface="+mn-ea"/>
                <a:cs typeface="+mn-cs"/>
              </a:endParaRP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1948855" y="1236356"/>
            <a:ext cx="5246288" cy="5324991"/>
            <a:chOff x="1517315" y="939704"/>
            <a:chExt cx="5246288" cy="5324991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9" name="Ellipse 28"/>
            <p:cNvSpPr/>
            <p:nvPr/>
          </p:nvSpPr>
          <p:spPr>
            <a:xfrm>
              <a:off x="1517315" y="939704"/>
              <a:ext cx="5246288" cy="5324991"/>
            </a:xfrm>
            <a:prstGeom prst="ellipse">
              <a:avLst/>
            </a:prstGeom>
            <a:solidFill>
              <a:srgbClr val="9BBB59"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30" name="Ellipse 6"/>
            <p:cNvSpPr/>
            <p:nvPr/>
          </p:nvSpPr>
          <p:spPr>
            <a:xfrm>
              <a:off x="3009229" y="1245891"/>
              <a:ext cx="2262461" cy="61237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200" b="1" kern="1200" dirty="0" smtClean="0">
                  <a:solidFill>
                    <a:srgbClr val="002060"/>
                  </a:solidFill>
                  <a:latin typeface="Arial Narrow"/>
                  <a:ea typeface="+mn-ea"/>
                  <a:cs typeface="+mn-cs"/>
                </a:rPr>
                <a:t>Ensemble des services et départements administratifs et logistiques</a:t>
              </a:r>
              <a:endParaRPr lang="fr-BE" sz="1200" b="1" kern="1200" dirty="0">
                <a:solidFill>
                  <a:srgbClr val="002060"/>
                </a:solidFill>
                <a:latin typeface="Arial Narrow"/>
                <a:ea typeface="+mn-ea"/>
                <a:cs typeface="+mn-cs"/>
              </a:endParaRPr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2379356" y="2176060"/>
            <a:ext cx="4385287" cy="4385287"/>
            <a:chOff x="1947816" y="1879408"/>
            <a:chExt cx="4385287" cy="438528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7" name="Ellipse 26"/>
            <p:cNvSpPr/>
            <p:nvPr/>
          </p:nvSpPr>
          <p:spPr>
            <a:xfrm>
              <a:off x="1947816" y="1879408"/>
              <a:ext cx="4385287" cy="4385287"/>
            </a:xfrm>
            <a:prstGeom prst="ellipse">
              <a:avLst/>
            </a:prstGeom>
            <a:solidFill>
              <a:srgbClr val="8064A2"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28" name="Ellipse 8"/>
            <p:cNvSpPr/>
            <p:nvPr/>
          </p:nvSpPr>
          <p:spPr>
            <a:xfrm>
              <a:off x="3005766" y="2181993"/>
              <a:ext cx="2269386" cy="605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200" b="1" kern="1200" dirty="0" smtClean="0">
                  <a:solidFill>
                    <a:srgbClr val="002060"/>
                  </a:solidFill>
                  <a:latin typeface="Arial Narrow"/>
                  <a:ea typeface="+mn-ea"/>
                  <a:cs typeface="+mn-cs"/>
                </a:rPr>
                <a:t>Ensemble des services et départements médicaux</a:t>
              </a:r>
              <a:endParaRPr lang="fr-BE" sz="1200" b="1" kern="1200" dirty="0">
                <a:solidFill>
                  <a:srgbClr val="002060"/>
                </a:solidFill>
                <a:latin typeface="Arial Narrow"/>
                <a:ea typeface="+mn-ea"/>
                <a:cs typeface="+mn-cs"/>
              </a:endParaRP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2951818" y="3320984"/>
            <a:ext cx="3240363" cy="3240000"/>
            <a:chOff x="2520278" y="3024332"/>
            <a:chExt cx="3240363" cy="3240000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5" name="Ellipse 24"/>
            <p:cNvSpPr/>
            <p:nvPr/>
          </p:nvSpPr>
          <p:spPr>
            <a:xfrm>
              <a:off x="2520278" y="3024332"/>
              <a:ext cx="3240363" cy="3240000"/>
            </a:xfrm>
            <a:prstGeom prst="ellipse">
              <a:avLst/>
            </a:prstGeom>
            <a:solidFill>
              <a:srgbClr val="4BACC6"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26" name="Ellipse 10"/>
            <p:cNvSpPr/>
            <p:nvPr/>
          </p:nvSpPr>
          <p:spPr>
            <a:xfrm>
              <a:off x="3265561" y="3297495"/>
              <a:ext cx="1749796" cy="5463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200" b="1" kern="1200" dirty="0" smtClean="0">
                  <a:solidFill>
                    <a:srgbClr val="002060"/>
                  </a:solidFill>
                  <a:latin typeface="Arial Narrow"/>
                  <a:ea typeface="+mn-ea"/>
                  <a:cs typeface="+mn-cs"/>
                </a:rPr>
                <a:t>Autres unités de soins</a:t>
              </a:r>
              <a:endParaRPr lang="fr-BE" sz="1200" b="1" kern="1200" dirty="0">
                <a:solidFill>
                  <a:srgbClr val="002060"/>
                </a:solidFill>
                <a:latin typeface="Arial Narrow"/>
                <a:ea typeface="+mn-ea"/>
                <a:cs typeface="+mn-cs"/>
              </a:endParaRPr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3329999" y="4077072"/>
            <a:ext cx="2484000" cy="2484000"/>
            <a:chOff x="2952322" y="3888434"/>
            <a:chExt cx="2505878" cy="2361865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3" name="Ellipse 22"/>
            <p:cNvSpPr/>
            <p:nvPr/>
          </p:nvSpPr>
          <p:spPr>
            <a:xfrm>
              <a:off x="2952322" y="3888434"/>
              <a:ext cx="2505878" cy="2361865"/>
            </a:xfrm>
            <a:prstGeom prst="ellipse">
              <a:avLst/>
            </a:prstGeom>
            <a:solidFill>
              <a:srgbClr val="F79646"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Ellipse 12"/>
            <p:cNvSpPr/>
            <p:nvPr/>
          </p:nvSpPr>
          <p:spPr>
            <a:xfrm>
              <a:off x="3390851" y="4183667"/>
              <a:ext cx="1628820" cy="59046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200" b="1" kern="1200" dirty="0" smtClean="0">
                  <a:solidFill>
                    <a:srgbClr val="002060"/>
                  </a:solidFill>
                  <a:latin typeface="Arial Narrow"/>
                  <a:ea typeface="+mn-ea"/>
                  <a:cs typeface="+mn-cs"/>
                </a:rPr>
                <a:t>Unité de soins</a:t>
              </a:r>
              <a:endParaRPr lang="fr-BE" sz="1200" b="1" kern="1200" dirty="0">
                <a:solidFill>
                  <a:srgbClr val="002060"/>
                </a:solidFill>
                <a:latin typeface="Arial Narrow"/>
                <a:ea typeface="+mn-ea"/>
                <a:cs typeface="+mn-cs"/>
              </a:endParaRP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3788913" y="4977178"/>
            <a:ext cx="1566173" cy="1566173"/>
            <a:chOff x="3456386" y="4680526"/>
            <a:chExt cx="1566173" cy="1566173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1" name="Ellipse 20"/>
            <p:cNvSpPr/>
            <p:nvPr/>
          </p:nvSpPr>
          <p:spPr>
            <a:xfrm>
              <a:off x="3456386" y="4680526"/>
              <a:ext cx="1566173" cy="1566173"/>
            </a:xfrm>
            <a:prstGeom prst="ellipse">
              <a:avLst/>
            </a:prstGeom>
            <a:solidFill>
              <a:srgbClr val="C0504D"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22" name="Ellipse 14"/>
            <p:cNvSpPr/>
            <p:nvPr/>
          </p:nvSpPr>
          <p:spPr>
            <a:xfrm>
              <a:off x="3685747" y="5072070"/>
              <a:ext cx="1107452" cy="78308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200" b="1" kern="1200" dirty="0" smtClean="0">
                  <a:solidFill>
                    <a:srgbClr val="002060"/>
                  </a:solidFill>
                  <a:latin typeface="Arial Narrow"/>
                  <a:ea typeface="+mn-ea"/>
                  <a:cs typeface="+mn-cs"/>
                </a:rPr>
                <a:t>Patient</a:t>
              </a:r>
            </a:p>
          </p:txBody>
        </p:sp>
      </p:grpSp>
      <p:pic>
        <p:nvPicPr>
          <p:cNvPr id="45" name="Picture 3" descr="C:\Users\merpicum\AppData\Local\Microsoft\Windows\Temporary Internet Files\Content.IE5\7SKM4GQY\MC90041140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497" y="3108156"/>
            <a:ext cx="665007" cy="641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6" name="Connecteur droit 45"/>
          <p:cNvCxnSpPr/>
          <p:nvPr/>
        </p:nvCxnSpPr>
        <p:spPr>
          <a:xfrm flipV="1">
            <a:off x="4572000" y="3749844"/>
            <a:ext cx="1" cy="1227334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21901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6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Rot by="21600000">
                                      <p:cBhvr>
                                        <p:cTn id="8" dur="1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Rot by="21600000">
                                      <p:cBhvr>
                                        <p:cTn id="10" dur="14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Rot by="21600000">
                                      <p:cBhvr>
                                        <p:cTn id="12" dur="15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21600000">
                                      <p:cBhvr>
                                        <p:cTn id="14" dur="16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1540" y="1556792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b="1" dirty="0"/>
              <a:t>"Ce n'est pas parce que les choses sont difficiles que nous n'osons pas, </a:t>
            </a:r>
            <a:endParaRPr lang="fr-BE" b="1" dirty="0" smtClean="0"/>
          </a:p>
          <a:p>
            <a:pPr algn="ctr"/>
            <a:r>
              <a:rPr lang="fr-BE" b="1" dirty="0" smtClean="0"/>
              <a:t>c'est </a:t>
            </a:r>
            <a:r>
              <a:rPr lang="fr-BE" b="1" dirty="0"/>
              <a:t>parce que nous n'osons pas qu'elles sont </a:t>
            </a:r>
            <a:r>
              <a:rPr lang="fr-BE" b="1" dirty="0" smtClean="0"/>
              <a:t>difficiles". </a:t>
            </a:r>
          </a:p>
          <a:p>
            <a:pPr algn="ctr"/>
            <a:endParaRPr lang="fr-BE" b="1" dirty="0"/>
          </a:p>
          <a:p>
            <a:pPr algn="ctr"/>
            <a:r>
              <a:rPr lang="fr-BE" b="1" dirty="0" smtClean="0"/>
              <a:t>				</a:t>
            </a:r>
            <a:r>
              <a:rPr lang="fr-BE" b="1" dirty="0"/>
              <a:t> </a:t>
            </a:r>
            <a:r>
              <a:rPr lang="fr-BE" b="1" dirty="0" smtClean="0"/>
              <a:t>      Sénèque</a:t>
            </a:r>
            <a:endParaRPr lang="fr-BE" dirty="0"/>
          </a:p>
        </p:txBody>
      </p:sp>
      <p:sp>
        <p:nvSpPr>
          <p:cNvPr id="2" name="Rectangle 1"/>
          <p:cNvSpPr/>
          <p:nvPr/>
        </p:nvSpPr>
        <p:spPr>
          <a:xfrm>
            <a:off x="609761" y="4149080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"La première qualité d'un créateur, c'est le courage. Le courage d'affronter le scepticisme, le conformisme et, finalement, la jalousie". </a:t>
            </a:r>
            <a:r>
              <a:rPr lang="fr-FR" b="1" dirty="0" smtClean="0"/>
              <a:t>						</a:t>
            </a:r>
          </a:p>
          <a:p>
            <a:r>
              <a:rPr lang="fr-FR" b="1" dirty="0"/>
              <a:t>	</a:t>
            </a:r>
            <a:r>
              <a:rPr lang="fr-FR" b="1" dirty="0" smtClean="0"/>
              <a:t>					Claude </a:t>
            </a:r>
            <a:r>
              <a:rPr lang="fr-FR" b="1" dirty="0"/>
              <a:t>Allègre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25372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ZoneTexte 55"/>
          <p:cNvSpPr txBox="1"/>
          <p:nvPr/>
        </p:nvSpPr>
        <p:spPr>
          <a:xfrm>
            <a:off x="9106" y="683914"/>
            <a:ext cx="9433304" cy="551723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95978"/>
              </a:avLst>
            </a:prstTxWarp>
            <a:spAutoFit/>
          </a:bodyPr>
          <a:lstStyle/>
          <a:p>
            <a:r>
              <a:rPr lang="fr-BE" sz="3200" dirty="0" smtClean="0">
                <a:latin typeface="Calibri" panose="020F0502020204030204" pitchFamily="34" charset="0"/>
              </a:rPr>
              <a:t>	</a:t>
            </a:r>
            <a:r>
              <a:rPr lang="fr-BE" sz="3200" dirty="0">
                <a:latin typeface="Calibri" panose="020F0502020204030204" pitchFamily="34" charset="0"/>
              </a:rPr>
              <a:t> Collaboration </a:t>
            </a:r>
            <a:r>
              <a:rPr lang="fr-BE" sz="3200" dirty="0" smtClean="0">
                <a:latin typeface="Calibri" panose="020F0502020204030204" pitchFamily="34" charset="0"/>
              </a:rPr>
              <a:t>	Coordination</a:t>
            </a:r>
            <a:r>
              <a:rPr lang="fr-BE" sz="3200" dirty="0">
                <a:latin typeface="Calibri" panose="020F0502020204030204" pitchFamily="34" charset="0"/>
              </a:rPr>
              <a:t>	</a:t>
            </a:r>
            <a:r>
              <a:rPr lang="fr-BE" sz="3200" dirty="0" smtClean="0">
                <a:latin typeface="Calibri" panose="020F0502020204030204" pitchFamily="34" charset="0"/>
              </a:rPr>
              <a:t>Subsidiarité	</a:t>
            </a:r>
          </a:p>
        </p:txBody>
      </p:sp>
      <p:cxnSp>
        <p:nvCxnSpPr>
          <p:cNvPr id="23" name="Connecteur droit 22"/>
          <p:cNvCxnSpPr>
            <a:stCxn id="18" idx="0"/>
            <a:endCxn id="54" idx="2"/>
          </p:cNvCxnSpPr>
          <p:nvPr/>
        </p:nvCxnSpPr>
        <p:spPr>
          <a:xfrm flipV="1">
            <a:off x="4572000" y="1946449"/>
            <a:ext cx="1" cy="3030729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stCxn id="18" idx="7"/>
          </p:cNvCxnSpPr>
          <p:nvPr/>
        </p:nvCxnSpPr>
        <p:spPr>
          <a:xfrm flipV="1">
            <a:off x="5125725" y="4062771"/>
            <a:ext cx="894368" cy="1143768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 flipV="1">
            <a:off x="3198604" y="4101549"/>
            <a:ext cx="869928" cy="1143768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-439948" y="2964438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Hôpital général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165160" y="2212276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Hôpital spécialisé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-540568" y="3784191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Hôpital gériatrique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-229309" y="4676829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Maison médicale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5677675" y="2924944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Hôpital psychiatrique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4630151" y="2238703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Hôpital universitaire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5801529" y="3759423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Hôpital de jour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5281123" y="4676829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Centre de soins de jour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251520" y="5445224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MR / MRS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2640562" y="1484784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Médecin généraliste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5257059" y="5445224"/>
            <a:ext cx="386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Services à domicile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0" y="3322526"/>
            <a:ext cx="9162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b="1" dirty="0" smtClean="0">
                <a:latin typeface="Calibri" panose="020F0502020204030204" pitchFamily="34" charset="0"/>
              </a:rPr>
              <a:t>Qui ? Quoi? Quand ? Où? Comment? Pour quoi?</a:t>
            </a:r>
            <a:endParaRPr lang="fr-BE" sz="2800" b="1" dirty="0">
              <a:latin typeface="Calibri" panose="020F0502020204030204" pitchFamily="34" charset="0"/>
            </a:endParaRPr>
          </a:p>
        </p:txBody>
      </p:sp>
      <p:cxnSp>
        <p:nvCxnSpPr>
          <p:cNvPr id="24" name="Connecteur droit 23"/>
          <p:cNvCxnSpPr/>
          <p:nvPr/>
        </p:nvCxnSpPr>
        <p:spPr>
          <a:xfrm flipH="1">
            <a:off x="3148346" y="5676056"/>
            <a:ext cx="640568" cy="0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5357391" y="5722310"/>
            <a:ext cx="444138" cy="0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H="1" flipV="1">
            <a:off x="3119542" y="4984163"/>
            <a:ext cx="859267" cy="461061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flipH="1">
            <a:off x="5198165" y="5018921"/>
            <a:ext cx="396552" cy="391544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 flipV="1">
            <a:off x="3512158" y="2849330"/>
            <a:ext cx="915629" cy="2276810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flipH="1">
            <a:off x="4846899" y="3322526"/>
            <a:ext cx="1016373" cy="1781908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V="1">
            <a:off x="4653302" y="2828858"/>
            <a:ext cx="727240" cy="2276810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>
            <a:off x="3052599" y="6071850"/>
            <a:ext cx="839738" cy="159916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>
            <a:stCxn id="58" idx="1"/>
          </p:cNvCxnSpPr>
          <p:nvPr/>
        </p:nvCxnSpPr>
        <p:spPr>
          <a:xfrm flipH="1" flipV="1">
            <a:off x="5254592" y="6092207"/>
            <a:ext cx="1045600" cy="159914"/>
          </a:xfrm>
          <a:prstGeom prst="line">
            <a:avLst/>
          </a:prstGeom>
          <a:ln w="1270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ZoneTexte 57"/>
          <p:cNvSpPr txBox="1"/>
          <p:nvPr/>
        </p:nvSpPr>
        <p:spPr>
          <a:xfrm>
            <a:off x="6300192" y="6021288"/>
            <a:ext cx="118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…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251520" y="6021288"/>
            <a:ext cx="2697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 smtClean="0">
                <a:latin typeface="Calibri" panose="020F0502020204030204" pitchFamily="34" charset="0"/>
              </a:rPr>
              <a:t>Kinésithérapeute</a:t>
            </a:r>
            <a:endParaRPr lang="fr-BE" sz="2400" i="1" dirty="0">
              <a:latin typeface="Calibri" panose="020F0502020204030204" pitchFamily="34" charset="0"/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3788913" y="4977178"/>
            <a:ext cx="1566173" cy="1566173"/>
            <a:chOff x="3456386" y="4680526"/>
            <a:chExt cx="1566173" cy="1566173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8" name="Ellipse 17"/>
            <p:cNvSpPr/>
            <p:nvPr/>
          </p:nvSpPr>
          <p:spPr>
            <a:xfrm>
              <a:off x="3456386" y="4680526"/>
              <a:ext cx="1566173" cy="1566173"/>
            </a:xfrm>
            <a:prstGeom prst="ellipse">
              <a:avLst/>
            </a:prstGeom>
            <a:solidFill>
              <a:srgbClr val="C0504D"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9" name="Ellipse 14"/>
            <p:cNvSpPr/>
            <p:nvPr/>
          </p:nvSpPr>
          <p:spPr>
            <a:xfrm>
              <a:off x="3685747" y="5072070"/>
              <a:ext cx="1107452" cy="78308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200" b="1" kern="1200" dirty="0" smtClean="0">
                  <a:solidFill>
                    <a:srgbClr val="002060"/>
                  </a:solidFill>
                  <a:latin typeface="Arial Narrow"/>
                  <a:ea typeface="+mn-ea"/>
                  <a:cs typeface="+mn-cs"/>
                </a:rPr>
                <a:t>Patient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657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6" grpId="1"/>
      <p:bldP spid="44" grpId="1"/>
      <p:bldP spid="45" grpId="1"/>
      <p:bldP spid="46" grpId="1"/>
      <p:bldP spid="47" grpId="1"/>
      <p:bldP spid="48" grpId="1"/>
      <p:bldP spid="50" grpId="1"/>
      <p:bldP spid="51" grpId="1"/>
      <p:bldP spid="52" grpId="1"/>
      <p:bldP spid="53" grpId="1"/>
      <p:bldP spid="54" grpId="1"/>
      <p:bldP spid="55" grpId="1"/>
      <p:bldP spid="57" grpId="0"/>
      <p:bldP spid="58" grpId="0"/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4669579" y="1358592"/>
            <a:ext cx="4086200" cy="204907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Rectangle 12"/>
          <p:cNvSpPr/>
          <p:nvPr/>
        </p:nvSpPr>
        <p:spPr>
          <a:xfrm>
            <a:off x="270620" y="1988840"/>
            <a:ext cx="4877444" cy="943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800" dirty="0" smtClean="0">
                <a:latin typeface="Calibri"/>
              </a:rPr>
              <a:t>↗ Forfaits all-in</a:t>
            </a:r>
          </a:p>
          <a:p>
            <a:r>
              <a:rPr lang="fr-BE" sz="2800" dirty="0" smtClean="0">
                <a:latin typeface="Calibri"/>
              </a:rPr>
              <a:t>↙ Paiements à la prestation</a:t>
            </a:r>
            <a:endParaRPr lang="fr-BE" sz="2800" dirty="0"/>
          </a:p>
        </p:txBody>
      </p:sp>
      <p:grpSp>
        <p:nvGrpSpPr>
          <p:cNvPr id="15" name="Groupe 14"/>
          <p:cNvGrpSpPr/>
          <p:nvPr/>
        </p:nvGrpSpPr>
        <p:grpSpPr>
          <a:xfrm>
            <a:off x="1788368" y="318032"/>
            <a:ext cx="6096000" cy="1238760"/>
            <a:chOff x="1524000" y="1405809"/>
            <a:chExt cx="6096000" cy="1238760"/>
          </a:xfrm>
        </p:grpSpPr>
        <p:sp>
          <p:nvSpPr>
            <p:cNvPr id="16" name="Rectangle 15"/>
            <p:cNvSpPr/>
            <p:nvPr/>
          </p:nvSpPr>
          <p:spPr>
            <a:xfrm>
              <a:off x="1524000" y="1863369"/>
              <a:ext cx="6096000" cy="781200"/>
            </a:xfrm>
            <a:prstGeom prst="rect">
              <a:avLst/>
            </a:prstGeom>
            <a:solidFill>
              <a:srgbClr val="6BC1C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BE"/>
            </a:p>
          </p:txBody>
        </p:sp>
        <p:grpSp>
          <p:nvGrpSpPr>
            <p:cNvPr id="17" name="Groupe 16"/>
            <p:cNvGrpSpPr/>
            <p:nvPr/>
          </p:nvGrpSpPr>
          <p:grpSpPr>
            <a:xfrm>
              <a:off x="1828800" y="1405809"/>
              <a:ext cx="5185885" cy="915120"/>
              <a:chOff x="304800" y="6459"/>
              <a:chExt cx="5185885" cy="915120"/>
            </a:xfrm>
          </p:grpSpPr>
          <p:sp>
            <p:nvSpPr>
              <p:cNvPr id="18" name="Rectangle à coins arrondis 17"/>
              <p:cNvSpPr/>
              <p:nvPr/>
            </p:nvSpPr>
            <p:spPr>
              <a:xfrm>
                <a:off x="304800" y="6459"/>
                <a:ext cx="5185885" cy="915120"/>
              </a:xfrm>
              <a:prstGeom prst="roundRect">
                <a:avLst/>
              </a:prstGeom>
              <a:solidFill>
                <a:srgbClr val="3A6DAC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fr-BE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49472" y="51131"/>
                <a:ext cx="5096541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61290" tIns="0" rIns="161290" bIns="0" numCol="1" spcCol="1270" anchor="ctr" anchorCtr="0">
                <a:no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800" kern="1200" dirty="0" smtClean="0"/>
                  <a:t>Evolution des soins de santé</a:t>
                </a:r>
                <a:endParaRPr lang="fr-BE" sz="2800" kern="1200" dirty="0"/>
              </a:p>
            </p:txBody>
          </p:sp>
        </p:grpSp>
      </p:grpSp>
      <p:sp>
        <p:nvSpPr>
          <p:cNvPr id="22" name="Rectangle 21"/>
          <p:cNvSpPr/>
          <p:nvPr/>
        </p:nvSpPr>
        <p:spPr>
          <a:xfrm>
            <a:off x="6264424" y="3895736"/>
            <a:ext cx="212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2400" b="1" dirty="0" smtClean="0">
                <a:solidFill>
                  <a:prstClr val="black"/>
                </a:solidFill>
                <a:latin typeface="Calibri"/>
              </a:rPr>
              <a:t>Efficients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64424" y="2132856"/>
            <a:ext cx="212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2400" b="1" dirty="0" smtClean="0">
                <a:solidFill>
                  <a:prstClr val="black"/>
                </a:solidFill>
                <a:latin typeface="Calibri"/>
              </a:rPr>
              <a:t>Coordonnés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64424" y="3014296"/>
            <a:ext cx="212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BE" sz="2400" b="1" dirty="0" smtClean="0">
                <a:solidFill>
                  <a:prstClr val="black"/>
                </a:solidFill>
                <a:latin typeface="Calibri"/>
              </a:rPr>
              <a:t>Intégrés</a:t>
            </a:r>
            <a:endParaRPr lang="fr-BE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264424" y="4777176"/>
            <a:ext cx="212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BE" sz="2400" b="1" dirty="0">
                <a:solidFill>
                  <a:prstClr val="black"/>
                </a:solidFill>
                <a:latin typeface="Calibri"/>
              </a:rPr>
              <a:t>Ciblés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0620" y="3068960"/>
            <a:ext cx="4877444" cy="943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800" dirty="0" smtClean="0">
                <a:latin typeface="Calibri"/>
              </a:rPr>
              <a:t>↙ </a:t>
            </a:r>
            <a:r>
              <a:rPr lang="fr-BE" sz="2800" dirty="0">
                <a:latin typeface="Calibri"/>
              </a:rPr>
              <a:t>S</a:t>
            </a:r>
            <a:r>
              <a:rPr lang="fr-BE" sz="2800" dirty="0" smtClean="0">
                <a:latin typeface="Calibri"/>
              </a:rPr>
              <a:t>éjours hospitaliers</a:t>
            </a:r>
          </a:p>
          <a:p>
            <a:r>
              <a:rPr lang="fr-BE" sz="2800" dirty="0">
                <a:latin typeface="Calibri"/>
              </a:rPr>
              <a:t>↗ Soins de 1</a:t>
            </a:r>
            <a:r>
              <a:rPr lang="fr-BE" sz="2800" baseline="30000" dirty="0">
                <a:latin typeface="Calibri"/>
              </a:rPr>
              <a:t>ère</a:t>
            </a:r>
            <a:r>
              <a:rPr lang="fr-BE" sz="2800" dirty="0">
                <a:latin typeface="Calibri"/>
              </a:rPr>
              <a:t> </a:t>
            </a:r>
            <a:r>
              <a:rPr lang="fr-BE" sz="2800" dirty="0" smtClean="0">
                <a:latin typeface="Calibri"/>
              </a:rPr>
              <a:t>ligne</a:t>
            </a:r>
            <a:endParaRPr lang="fr-BE" sz="2800" dirty="0">
              <a:latin typeface="Calibri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70620" y="4149080"/>
            <a:ext cx="4877444" cy="943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800" dirty="0" err="1" smtClean="0">
                <a:latin typeface="Calibri"/>
              </a:rPr>
              <a:t>Empowerment</a:t>
            </a:r>
            <a:r>
              <a:rPr lang="fr-BE" sz="2800" dirty="0" smtClean="0">
                <a:latin typeface="Calibri"/>
              </a:rPr>
              <a:t> Patient &amp; </a:t>
            </a:r>
            <a:r>
              <a:rPr lang="fr-BE" sz="2800" dirty="0" err="1" smtClean="0">
                <a:latin typeface="Calibri"/>
              </a:rPr>
              <a:t>Family</a:t>
            </a:r>
            <a:endParaRPr lang="fr-BE" sz="2800" dirty="0" smtClean="0">
              <a:latin typeface="Calibri"/>
            </a:endParaRPr>
          </a:p>
          <a:p>
            <a:r>
              <a:rPr lang="fr-BE" sz="2800" dirty="0">
                <a:latin typeface="Calibri"/>
              </a:rPr>
              <a:t>↗ I</a:t>
            </a:r>
            <a:r>
              <a:rPr lang="fr-BE" sz="2800" dirty="0" smtClean="0">
                <a:latin typeface="Calibri"/>
              </a:rPr>
              <a:t>nformation médicale</a:t>
            </a:r>
            <a:endParaRPr lang="fr-BE" sz="2800" dirty="0">
              <a:latin typeface="Calibri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424" y="5658616"/>
            <a:ext cx="212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BE" sz="2400" b="1" dirty="0" smtClean="0">
                <a:solidFill>
                  <a:prstClr val="black"/>
                </a:solidFill>
                <a:latin typeface="Calibri"/>
              </a:rPr>
              <a:t>Transparents</a:t>
            </a:r>
          </a:p>
        </p:txBody>
      </p:sp>
      <p:sp>
        <p:nvSpPr>
          <p:cNvPr id="2" name="Accolade fermante 1"/>
          <p:cNvSpPr/>
          <p:nvPr/>
        </p:nvSpPr>
        <p:spPr>
          <a:xfrm>
            <a:off x="5076056" y="1916832"/>
            <a:ext cx="1054549" cy="4392488"/>
          </a:xfrm>
          <a:prstGeom prst="rightBrace">
            <a:avLst>
              <a:gd name="adj1" fmla="val 44167"/>
              <a:gd name="adj2" fmla="val 50434"/>
            </a:avLst>
          </a:prstGeom>
          <a:ln w="1905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0" name="Rectangle 19"/>
          <p:cNvSpPr/>
          <p:nvPr/>
        </p:nvSpPr>
        <p:spPr>
          <a:xfrm>
            <a:off x="270620" y="5238841"/>
            <a:ext cx="4877444" cy="943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800" dirty="0" smtClean="0">
                <a:latin typeface="Calibri"/>
              </a:rPr>
              <a:t>↗ Normes &amp; Exigences</a:t>
            </a:r>
          </a:p>
          <a:p>
            <a:r>
              <a:rPr lang="fr-BE" sz="2800" dirty="0" smtClean="0">
                <a:latin typeface="Calibri"/>
              </a:rPr>
              <a:t>… Accréditation ?</a:t>
            </a:r>
            <a:endParaRPr lang="fr-BE" sz="28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872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5" grpId="0"/>
      <p:bldP spid="28" grpId="0"/>
      <p:bldP spid="38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4669579" y="1358592"/>
            <a:ext cx="4086200" cy="204907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Rectangle 12"/>
          <p:cNvSpPr/>
          <p:nvPr/>
        </p:nvSpPr>
        <p:spPr>
          <a:xfrm>
            <a:off x="558652" y="2042912"/>
            <a:ext cx="4877444" cy="57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800" dirty="0" smtClean="0">
                <a:latin typeface="Calibri"/>
              </a:rPr>
              <a:t>Conventions</a:t>
            </a:r>
          </a:p>
        </p:txBody>
      </p:sp>
      <p:grpSp>
        <p:nvGrpSpPr>
          <p:cNvPr id="15" name="Groupe 14"/>
          <p:cNvGrpSpPr/>
          <p:nvPr/>
        </p:nvGrpSpPr>
        <p:grpSpPr>
          <a:xfrm>
            <a:off x="1788368" y="318032"/>
            <a:ext cx="6096000" cy="1238760"/>
            <a:chOff x="1524000" y="1405809"/>
            <a:chExt cx="6096000" cy="1238760"/>
          </a:xfrm>
        </p:grpSpPr>
        <p:sp>
          <p:nvSpPr>
            <p:cNvPr id="16" name="Rectangle 15"/>
            <p:cNvSpPr/>
            <p:nvPr/>
          </p:nvSpPr>
          <p:spPr>
            <a:xfrm>
              <a:off x="1524000" y="1863369"/>
              <a:ext cx="6096000" cy="781200"/>
            </a:xfrm>
            <a:prstGeom prst="rect">
              <a:avLst/>
            </a:prstGeom>
            <a:solidFill>
              <a:srgbClr val="6BC1C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BE"/>
            </a:p>
          </p:txBody>
        </p:sp>
        <p:grpSp>
          <p:nvGrpSpPr>
            <p:cNvPr id="17" name="Groupe 16"/>
            <p:cNvGrpSpPr/>
            <p:nvPr/>
          </p:nvGrpSpPr>
          <p:grpSpPr>
            <a:xfrm>
              <a:off x="1828800" y="1405809"/>
              <a:ext cx="5185885" cy="915120"/>
              <a:chOff x="304800" y="6459"/>
              <a:chExt cx="5185885" cy="915120"/>
            </a:xfrm>
          </p:grpSpPr>
          <p:sp>
            <p:nvSpPr>
              <p:cNvPr id="18" name="Rectangle à coins arrondis 17"/>
              <p:cNvSpPr/>
              <p:nvPr/>
            </p:nvSpPr>
            <p:spPr>
              <a:xfrm>
                <a:off x="304800" y="6459"/>
                <a:ext cx="5185885" cy="915120"/>
              </a:xfrm>
              <a:prstGeom prst="roundRect">
                <a:avLst/>
              </a:prstGeom>
              <a:solidFill>
                <a:srgbClr val="3A6DAC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fr-BE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49472" y="51131"/>
                <a:ext cx="5096541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61290" tIns="0" rIns="161290" bIns="0" numCol="1" spcCol="1270" anchor="ctr" anchorCtr="0">
                <a:no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800" kern="1200" dirty="0" smtClean="0"/>
                  <a:t>Evolution des soins de santé</a:t>
                </a:r>
                <a:endParaRPr lang="fr-BE" sz="2800" kern="1200" dirty="0"/>
              </a:p>
            </p:txBody>
          </p:sp>
        </p:grpSp>
      </p:grpSp>
      <p:sp>
        <p:nvSpPr>
          <p:cNvPr id="22" name="Rectangle 21"/>
          <p:cNvSpPr/>
          <p:nvPr/>
        </p:nvSpPr>
        <p:spPr>
          <a:xfrm>
            <a:off x="6264424" y="3895736"/>
            <a:ext cx="212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2400" b="1" dirty="0" smtClean="0">
                <a:solidFill>
                  <a:prstClr val="black"/>
                </a:solidFill>
                <a:latin typeface="Calibri"/>
              </a:rPr>
              <a:t>Coordonnés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64424" y="2132856"/>
            <a:ext cx="212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2400" b="1" dirty="0" smtClean="0">
                <a:solidFill>
                  <a:prstClr val="black"/>
                </a:solidFill>
                <a:latin typeface="Calibri"/>
              </a:rPr>
              <a:t>Efficients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64424" y="3014296"/>
            <a:ext cx="212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BE" sz="2400" b="1" dirty="0" smtClean="0">
                <a:solidFill>
                  <a:prstClr val="black"/>
                </a:solidFill>
                <a:latin typeface="Calibri"/>
              </a:rPr>
              <a:t>Ciblés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264424" y="4777176"/>
            <a:ext cx="212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BE" sz="2400" b="1" dirty="0" smtClean="0">
                <a:solidFill>
                  <a:prstClr val="black"/>
                </a:solidFill>
                <a:latin typeface="Calibri"/>
              </a:rPr>
              <a:t>Intégrés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58652" y="4670306"/>
            <a:ext cx="4877444" cy="57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800" dirty="0" smtClean="0">
                <a:latin typeface="Calibri"/>
              </a:rPr>
              <a:t>Itinéraires cliniques</a:t>
            </a:r>
            <a:endParaRPr lang="fr-BE" sz="2800" dirty="0">
              <a:latin typeface="Calibri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424" y="5658616"/>
            <a:ext cx="212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BE" sz="2400" b="1" dirty="0" smtClean="0">
                <a:solidFill>
                  <a:prstClr val="black"/>
                </a:solidFill>
                <a:latin typeface="Calibri"/>
              </a:rPr>
              <a:t>Transparents</a:t>
            </a:r>
          </a:p>
        </p:txBody>
      </p:sp>
      <p:sp>
        <p:nvSpPr>
          <p:cNvPr id="2" name="Accolade fermante 1"/>
          <p:cNvSpPr/>
          <p:nvPr/>
        </p:nvSpPr>
        <p:spPr>
          <a:xfrm rot="10800000">
            <a:off x="5076056" y="1916832"/>
            <a:ext cx="1054549" cy="4392488"/>
          </a:xfrm>
          <a:prstGeom prst="rightBrace">
            <a:avLst>
              <a:gd name="adj1" fmla="val 44167"/>
              <a:gd name="adj2" fmla="val 50434"/>
            </a:avLst>
          </a:prstGeom>
          <a:ln w="19050">
            <a:solidFill>
              <a:srgbClr val="3A6D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1" name="Rectangle 20"/>
          <p:cNvSpPr/>
          <p:nvPr/>
        </p:nvSpPr>
        <p:spPr>
          <a:xfrm>
            <a:off x="558652" y="3794508"/>
            <a:ext cx="3509292" cy="57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800" dirty="0">
                <a:solidFill>
                  <a:schemeClr val="dk1"/>
                </a:solidFill>
                <a:latin typeface="Calibri"/>
              </a:rPr>
              <a:t>Trajets de </a:t>
            </a:r>
            <a:r>
              <a:rPr lang="fr-BE" sz="2800" dirty="0" smtClean="0">
                <a:solidFill>
                  <a:schemeClr val="dk1"/>
                </a:solidFill>
                <a:latin typeface="Calibri"/>
              </a:rPr>
              <a:t>soins</a:t>
            </a:r>
            <a:endParaRPr lang="fr-BE" sz="2800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652" y="2918710"/>
            <a:ext cx="2659831" cy="57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800" dirty="0">
                <a:solidFill>
                  <a:schemeClr val="dk1"/>
                </a:solidFill>
                <a:latin typeface="Calibri"/>
              </a:rPr>
              <a:t>Réseaux de soins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8652" y="5546104"/>
            <a:ext cx="2659831" cy="57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800" dirty="0" smtClean="0">
                <a:solidFill>
                  <a:schemeClr val="dk1"/>
                </a:solidFill>
                <a:latin typeface="Calibri"/>
              </a:rPr>
              <a:t>…</a:t>
            </a:r>
            <a:endParaRPr lang="fr-BE" sz="2800" dirty="0">
              <a:solidFill>
                <a:schemeClr val="dk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945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788368" y="318032"/>
            <a:ext cx="6096000" cy="1238760"/>
            <a:chOff x="1524000" y="1405809"/>
            <a:chExt cx="6096000" cy="1238760"/>
          </a:xfrm>
        </p:grpSpPr>
        <p:sp>
          <p:nvSpPr>
            <p:cNvPr id="3" name="Rectangle 2"/>
            <p:cNvSpPr/>
            <p:nvPr/>
          </p:nvSpPr>
          <p:spPr>
            <a:xfrm>
              <a:off x="1524000" y="1863369"/>
              <a:ext cx="6096000" cy="781200"/>
            </a:xfrm>
            <a:prstGeom prst="rect">
              <a:avLst/>
            </a:prstGeom>
            <a:solidFill>
              <a:srgbClr val="6BC1C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BE"/>
            </a:p>
          </p:txBody>
        </p:sp>
        <p:grpSp>
          <p:nvGrpSpPr>
            <p:cNvPr id="4" name="Groupe 3"/>
            <p:cNvGrpSpPr/>
            <p:nvPr/>
          </p:nvGrpSpPr>
          <p:grpSpPr>
            <a:xfrm>
              <a:off x="1828800" y="1405809"/>
              <a:ext cx="5185885" cy="915120"/>
              <a:chOff x="304800" y="6459"/>
              <a:chExt cx="5185885" cy="915120"/>
            </a:xfrm>
          </p:grpSpPr>
          <p:sp>
            <p:nvSpPr>
              <p:cNvPr id="5" name="Rectangle à coins arrondis 4"/>
              <p:cNvSpPr/>
              <p:nvPr/>
            </p:nvSpPr>
            <p:spPr>
              <a:xfrm>
                <a:off x="304800" y="6459"/>
                <a:ext cx="5185885" cy="915120"/>
              </a:xfrm>
              <a:prstGeom prst="roundRect">
                <a:avLst/>
              </a:prstGeom>
              <a:solidFill>
                <a:srgbClr val="3A6DAC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fr-BE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49472" y="51131"/>
                <a:ext cx="5096541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61290" tIns="0" rIns="161290" bIns="0" numCol="1" spcCol="1270" anchor="ctr" anchorCtr="0">
                <a:no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800" kern="1200" dirty="0" smtClean="0"/>
                  <a:t>Itinéraires cliniques</a:t>
                </a:r>
                <a:endParaRPr lang="fr-BE" sz="28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883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76817"/>
            <a:ext cx="8229600" cy="4392488"/>
          </a:xfrm>
        </p:spPr>
        <p:txBody>
          <a:bodyPr/>
          <a:lstStyle/>
          <a:p>
            <a:r>
              <a:rPr lang="fr-BE" sz="2400" dirty="0">
                <a:latin typeface="Calibri" panose="020F0502020204030204" pitchFamily="34" charset="0"/>
              </a:rPr>
              <a:t>Aménagement optimal des actions entreprises </a:t>
            </a:r>
          </a:p>
          <a:p>
            <a:pPr marL="0" indent="0">
              <a:buNone/>
            </a:pPr>
            <a:r>
              <a:rPr lang="fr-BE" sz="2400" dirty="0">
                <a:latin typeface="Calibri" panose="020F0502020204030204" pitchFamily="34" charset="0"/>
              </a:rPr>
              <a:t>	par toutes les disciplines </a:t>
            </a:r>
            <a:br>
              <a:rPr lang="fr-BE" sz="2400" dirty="0">
                <a:latin typeface="Calibri" panose="020F0502020204030204" pitchFamily="34" charset="0"/>
              </a:rPr>
            </a:br>
            <a:r>
              <a:rPr lang="fr-BE" sz="2400" dirty="0">
                <a:latin typeface="Calibri" panose="020F0502020204030204" pitchFamily="34" charset="0"/>
              </a:rPr>
              <a:t>	pour les soins d’un patient </a:t>
            </a:r>
            <a:br>
              <a:rPr lang="fr-BE" sz="2400" dirty="0">
                <a:latin typeface="Calibri" panose="020F0502020204030204" pitchFamily="34" charset="0"/>
              </a:rPr>
            </a:br>
            <a:r>
              <a:rPr lang="fr-BE" sz="2400" dirty="0">
                <a:latin typeface="Calibri" panose="020F0502020204030204" pitchFamily="34" charset="0"/>
              </a:rPr>
              <a:t>	et pour un diagnostic ou une procédure particulière</a:t>
            </a:r>
            <a:r>
              <a:rPr lang="fr-BE" sz="2400" baseline="30000" dirty="0">
                <a:latin typeface="Calibri" panose="020F0502020204030204" pitchFamily="34" charset="0"/>
              </a:rPr>
              <a:t>1</a:t>
            </a:r>
            <a:r>
              <a:rPr lang="fr-BE" sz="2400" dirty="0">
                <a:latin typeface="Calibri" panose="020F0502020204030204" pitchFamily="34" charset="0"/>
              </a:rPr>
              <a:t> </a:t>
            </a:r>
          </a:p>
          <a:p>
            <a:endParaRPr lang="fr-BE" sz="2400" dirty="0" smtClean="0">
              <a:latin typeface="Calibri" panose="020F0502020204030204" pitchFamily="34" charset="0"/>
            </a:endParaRPr>
          </a:p>
          <a:p>
            <a:r>
              <a:rPr lang="fr-BE" sz="2400" dirty="0" smtClean="0">
                <a:latin typeface="Calibri" panose="020F0502020204030204" pitchFamily="34" charset="0"/>
              </a:rPr>
              <a:t>Méthode </a:t>
            </a:r>
            <a:r>
              <a:rPr lang="fr-BE" sz="2400" dirty="0">
                <a:latin typeface="Calibri" panose="020F0502020204030204" pitchFamily="34" charset="0"/>
              </a:rPr>
              <a:t>pour rendre transparents, pour standardiser et pour optimaliser les processus de soins centrés sur le patient</a:t>
            </a:r>
          </a:p>
          <a:p>
            <a:endParaRPr lang="fr-BE" sz="2400" dirty="0" smtClean="0">
              <a:latin typeface="Calibri" panose="020F0502020204030204" pitchFamily="34" charset="0"/>
            </a:endParaRPr>
          </a:p>
          <a:p>
            <a:endParaRPr lang="fr-BE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r-BE" sz="24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9647" y="6207695"/>
            <a:ext cx="87129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</a:rPr>
              <a:t>1Coffey RJ, Richards </a:t>
            </a:r>
            <a:r>
              <a:rPr lang="en-US" sz="1400" dirty="0" err="1">
                <a:solidFill>
                  <a:prstClr val="black"/>
                </a:solidFill>
              </a:rPr>
              <a:t>JS</a:t>
            </a:r>
            <a:r>
              <a:rPr lang="en-US" sz="1400" dirty="0">
                <a:solidFill>
                  <a:prstClr val="black"/>
                </a:solidFill>
              </a:rPr>
              <a:t>, </a:t>
            </a:r>
            <a:r>
              <a:rPr lang="en-US" sz="1400" dirty="0" err="1">
                <a:solidFill>
                  <a:prstClr val="black"/>
                </a:solidFill>
              </a:rPr>
              <a:t>Remmert</a:t>
            </a:r>
            <a:r>
              <a:rPr lang="en-US" sz="1400" dirty="0">
                <a:solidFill>
                  <a:prstClr val="black"/>
                </a:solidFill>
              </a:rPr>
              <a:t> CS, </a:t>
            </a:r>
            <a:r>
              <a:rPr lang="en-US" sz="1400" dirty="0" err="1">
                <a:solidFill>
                  <a:prstClr val="black"/>
                </a:solidFill>
              </a:rPr>
              <a:t>LeRoy</a:t>
            </a:r>
            <a:r>
              <a:rPr lang="en-US" sz="1400" dirty="0">
                <a:solidFill>
                  <a:prstClr val="black"/>
                </a:solidFill>
              </a:rPr>
              <a:t> SS, </a:t>
            </a:r>
            <a:r>
              <a:rPr lang="en-US" sz="1400" dirty="0" err="1">
                <a:solidFill>
                  <a:prstClr val="black"/>
                </a:solidFill>
              </a:rPr>
              <a:t>Schoville</a:t>
            </a:r>
            <a:r>
              <a:rPr lang="en-US" sz="1400" dirty="0">
                <a:solidFill>
                  <a:prstClr val="black"/>
                </a:solidFill>
              </a:rPr>
              <a:t> RR, Baldwin </a:t>
            </a:r>
            <a:r>
              <a:rPr lang="en-US" sz="1400" dirty="0" err="1">
                <a:solidFill>
                  <a:prstClr val="black"/>
                </a:solidFill>
              </a:rPr>
              <a:t>PJ</a:t>
            </a:r>
            <a:r>
              <a:rPr lang="en-US" sz="1400" dirty="0">
                <a:solidFill>
                  <a:prstClr val="black"/>
                </a:solidFill>
              </a:rPr>
              <a:t>. An introduction to critical paths. </a:t>
            </a:r>
            <a:r>
              <a:rPr lang="en-US" sz="1400" dirty="0" err="1">
                <a:solidFill>
                  <a:prstClr val="black"/>
                </a:solidFill>
              </a:rPr>
              <a:t>Qual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Manag</a:t>
            </a:r>
            <a:r>
              <a:rPr lang="en-US" sz="1400" dirty="0">
                <a:solidFill>
                  <a:prstClr val="black"/>
                </a:solidFill>
              </a:rPr>
              <a:t> Health Care. Fall 1992;1(1):45-54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1788368" y="318032"/>
            <a:ext cx="6096000" cy="1238760"/>
            <a:chOff x="1524000" y="1405809"/>
            <a:chExt cx="6096000" cy="1238760"/>
          </a:xfrm>
        </p:grpSpPr>
        <p:sp>
          <p:nvSpPr>
            <p:cNvPr id="12" name="Rectangle 11"/>
            <p:cNvSpPr/>
            <p:nvPr/>
          </p:nvSpPr>
          <p:spPr>
            <a:xfrm>
              <a:off x="1524000" y="1863369"/>
              <a:ext cx="6096000" cy="781200"/>
            </a:xfrm>
            <a:prstGeom prst="rect">
              <a:avLst/>
            </a:prstGeom>
            <a:solidFill>
              <a:srgbClr val="6BC1C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BE"/>
            </a:p>
          </p:txBody>
        </p:sp>
        <p:grpSp>
          <p:nvGrpSpPr>
            <p:cNvPr id="13" name="Groupe 12"/>
            <p:cNvGrpSpPr/>
            <p:nvPr/>
          </p:nvGrpSpPr>
          <p:grpSpPr>
            <a:xfrm>
              <a:off x="1828800" y="1405809"/>
              <a:ext cx="5185885" cy="915120"/>
              <a:chOff x="304800" y="6459"/>
              <a:chExt cx="5185885" cy="915120"/>
            </a:xfrm>
          </p:grpSpPr>
          <p:sp>
            <p:nvSpPr>
              <p:cNvPr id="14" name="Rectangle à coins arrondis 13"/>
              <p:cNvSpPr/>
              <p:nvPr/>
            </p:nvSpPr>
            <p:spPr>
              <a:xfrm>
                <a:off x="304800" y="6459"/>
                <a:ext cx="5185885" cy="915120"/>
              </a:xfrm>
              <a:prstGeom prst="roundRect">
                <a:avLst/>
              </a:prstGeom>
              <a:solidFill>
                <a:srgbClr val="3A6DAC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fr-BE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49472" y="51131"/>
                <a:ext cx="5096541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61290" tIns="0" rIns="161290" bIns="0" numCol="1" spcCol="1270" anchor="ctr" anchorCtr="0">
                <a:no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800" kern="1200" dirty="0" smtClean="0"/>
                  <a:t>IC: Définition</a:t>
                </a:r>
                <a:endParaRPr lang="fr-BE" sz="2800" kern="1200" dirty="0"/>
              </a:p>
            </p:txBody>
          </p:sp>
        </p:grpSp>
      </p:grpSp>
      <p:sp>
        <p:nvSpPr>
          <p:cNvPr id="9" name="ZoneTexte 8"/>
          <p:cNvSpPr txBox="1"/>
          <p:nvPr/>
        </p:nvSpPr>
        <p:spPr>
          <a:xfrm>
            <a:off x="5220072" y="2492896"/>
            <a:ext cx="2747574" cy="360000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BE" dirty="0" smtClean="0"/>
              <a:t>Equipe pluridisciplinaire 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5220072" y="2924944"/>
            <a:ext cx="2052000" cy="360000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BE" dirty="0" smtClean="0"/>
              <a:t>Population ciblée </a:t>
            </a:r>
            <a:endParaRPr lang="fr-BE" dirty="0"/>
          </a:p>
        </p:txBody>
      </p:sp>
      <p:sp>
        <p:nvSpPr>
          <p:cNvPr id="16" name="ZoneTexte 15"/>
          <p:cNvSpPr txBox="1"/>
          <p:nvPr/>
        </p:nvSpPr>
        <p:spPr>
          <a:xfrm>
            <a:off x="359465" y="5086925"/>
            <a:ext cx="2315526" cy="646331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BE" dirty="0" smtClean="0"/>
              <a:t>Description du processus de soins</a:t>
            </a:r>
            <a:endParaRPr lang="fr-BE" dirty="0"/>
          </a:p>
        </p:txBody>
      </p:sp>
      <p:sp>
        <p:nvSpPr>
          <p:cNvPr id="17" name="ZoneTexte 16"/>
          <p:cNvSpPr txBox="1"/>
          <p:nvPr/>
        </p:nvSpPr>
        <p:spPr>
          <a:xfrm>
            <a:off x="2870609" y="5086925"/>
            <a:ext cx="1728192" cy="646331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BE" dirty="0" smtClean="0"/>
              <a:t>Révision de l’organisation</a:t>
            </a:r>
            <a:endParaRPr lang="fr-BE" dirty="0"/>
          </a:p>
        </p:txBody>
      </p:sp>
      <p:sp>
        <p:nvSpPr>
          <p:cNvPr id="18" name="ZoneTexte 17"/>
          <p:cNvSpPr txBox="1"/>
          <p:nvPr/>
        </p:nvSpPr>
        <p:spPr>
          <a:xfrm>
            <a:off x="4794419" y="5225424"/>
            <a:ext cx="1728192" cy="369332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BE" dirty="0" smtClean="0"/>
              <a:t>Fixer objectifs</a:t>
            </a:r>
            <a:endParaRPr lang="fr-BE" dirty="0"/>
          </a:p>
        </p:txBody>
      </p:sp>
      <p:sp>
        <p:nvSpPr>
          <p:cNvPr id="19" name="ZoneTexte 18"/>
          <p:cNvSpPr txBox="1"/>
          <p:nvPr/>
        </p:nvSpPr>
        <p:spPr>
          <a:xfrm>
            <a:off x="6718229" y="5225424"/>
            <a:ext cx="2102243" cy="369332"/>
          </a:xfrm>
          <a:prstGeom prst="rect">
            <a:avLst/>
          </a:prstGeom>
          <a:solidFill>
            <a:srgbClr val="6BC1C0"/>
          </a:solidFill>
          <a:ln w="190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BE" dirty="0" smtClean="0"/>
              <a:t>Mesurer résultats</a:t>
            </a:r>
            <a:endParaRPr lang="fr-BE" dirty="0"/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2483768" y="5410090"/>
            <a:ext cx="576064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endCxn id="18" idx="1"/>
          </p:cNvCxnSpPr>
          <p:nvPr/>
        </p:nvCxnSpPr>
        <p:spPr>
          <a:xfrm>
            <a:off x="4427984" y="5410090"/>
            <a:ext cx="366435" cy="0"/>
          </a:xfrm>
          <a:prstGeom prst="straightConnector1">
            <a:avLst/>
          </a:prstGeom>
          <a:ln w="28575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6430197" y="5414928"/>
            <a:ext cx="446059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en arc 48"/>
          <p:cNvCxnSpPr>
            <a:stCxn id="19" idx="2"/>
            <a:endCxn id="17" idx="2"/>
          </p:cNvCxnSpPr>
          <p:nvPr/>
        </p:nvCxnSpPr>
        <p:spPr>
          <a:xfrm rot="5400000">
            <a:off x="5682778" y="3646683"/>
            <a:ext cx="138500" cy="4034646"/>
          </a:xfrm>
          <a:prstGeom prst="curvedConnector3">
            <a:avLst>
              <a:gd name="adj1" fmla="val 410817"/>
            </a:avLst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>
            <a:off x="2483768" y="5410090"/>
            <a:ext cx="543258" cy="4838"/>
          </a:xfrm>
          <a:prstGeom prst="straightConnector1">
            <a:avLst/>
          </a:prstGeom>
          <a:ln w="28575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7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28135568"/>
              </p:ext>
            </p:extLst>
          </p:nvPr>
        </p:nvGraphicFramePr>
        <p:xfrm>
          <a:off x="1748162" y="2025103"/>
          <a:ext cx="5668436" cy="3664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oupe 4"/>
          <p:cNvGrpSpPr/>
          <p:nvPr/>
        </p:nvGrpSpPr>
        <p:grpSpPr>
          <a:xfrm>
            <a:off x="3979573" y="3381468"/>
            <a:ext cx="1189148" cy="925758"/>
            <a:chOff x="3979573" y="3381468"/>
            <a:chExt cx="1189148" cy="925758"/>
          </a:xfrm>
        </p:grpSpPr>
        <p:sp>
          <p:nvSpPr>
            <p:cNvPr id="4" name="Flèche courbée vers la droite 3"/>
            <p:cNvSpPr/>
            <p:nvPr/>
          </p:nvSpPr>
          <p:spPr>
            <a:xfrm flipV="1">
              <a:off x="3979573" y="3381468"/>
              <a:ext cx="540000" cy="900000"/>
            </a:xfrm>
            <a:prstGeom prst="curvedRightArrow">
              <a:avLst/>
            </a:prstGeom>
            <a:solidFill>
              <a:srgbClr val="3A6DAC"/>
            </a:solidFill>
            <a:ln>
              <a:solidFill>
                <a:srgbClr val="3A6DA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>
                <a:solidFill>
                  <a:schemeClr val="tx1"/>
                </a:solidFill>
              </a:endParaRPr>
            </a:p>
          </p:txBody>
        </p:sp>
        <p:sp>
          <p:nvSpPr>
            <p:cNvPr id="6" name="Flèche courbée vers la droite 5"/>
            <p:cNvSpPr/>
            <p:nvPr/>
          </p:nvSpPr>
          <p:spPr>
            <a:xfrm rot="10800000" flipV="1">
              <a:off x="4628721" y="3407226"/>
              <a:ext cx="540000" cy="900000"/>
            </a:xfrm>
            <a:prstGeom prst="curvedRightArrow">
              <a:avLst/>
            </a:prstGeom>
            <a:solidFill>
              <a:srgbClr val="3A6DAC"/>
            </a:solidFill>
            <a:ln>
              <a:solidFill>
                <a:srgbClr val="3A6DA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>
                <a:solidFill>
                  <a:schemeClr val="tx1"/>
                </a:solidFill>
              </a:endParaRPr>
            </a:p>
          </p:txBody>
        </p:sp>
      </p:grp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877094" y="210244"/>
            <a:ext cx="7389812" cy="1143000"/>
          </a:xfrm>
        </p:spPr>
        <p:txBody>
          <a:bodyPr/>
          <a:lstStyle/>
          <a:p>
            <a:pPr eaLnBrk="1" hangingPunct="1"/>
            <a:r>
              <a:rPr lang="fr-FR" altLang="fr-FR" dirty="0" smtClean="0"/>
              <a:t>Cycle </a:t>
            </a:r>
            <a:r>
              <a:rPr lang="fr-FR" altLang="fr-FR" dirty="0" err="1" smtClean="0"/>
              <a:t>PDCA</a:t>
            </a:r>
            <a:endParaRPr lang="fr-FR" altLang="fr-FR" dirty="0" smtClean="0"/>
          </a:p>
        </p:txBody>
      </p:sp>
      <p:grpSp>
        <p:nvGrpSpPr>
          <p:cNvPr id="9" name="Groupe 8"/>
          <p:cNvGrpSpPr/>
          <p:nvPr/>
        </p:nvGrpSpPr>
        <p:grpSpPr>
          <a:xfrm>
            <a:off x="1746423" y="261149"/>
            <a:ext cx="6096000" cy="1238760"/>
            <a:chOff x="1524000" y="1405809"/>
            <a:chExt cx="6096000" cy="1238760"/>
          </a:xfrm>
        </p:grpSpPr>
        <p:sp>
          <p:nvSpPr>
            <p:cNvPr id="10" name="Rectangle 9"/>
            <p:cNvSpPr/>
            <p:nvPr/>
          </p:nvSpPr>
          <p:spPr>
            <a:xfrm>
              <a:off x="1524000" y="1863369"/>
              <a:ext cx="6096000" cy="781200"/>
            </a:xfrm>
            <a:prstGeom prst="rect">
              <a:avLst/>
            </a:prstGeom>
            <a:solidFill>
              <a:srgbClr val="6BC1C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11" name="Groupe 10"/>
            <p:cNvGrpSpPr/>
            <p:nvPr/>
          </p:nvGrpSpPr>
          <p:grpSpPr>
            <a:xfrm>
              <a:off x="1828800" y="1405809"/>
              <a:ext cx="5185885" cy="915120"/>
              <a:chOff x="304800" y="6459"/>
              <a:chExt cx="5185885" cy="915120"/>
            </a:xfrm>
          </p:grpSpPr>
          <p:sp>
            <p:nvSpPr>
              <p:cNvPr id="12" name="Rectangle à coins arrondis 11"/>
              <p:cNvSpPr/>
              <p:nvPr/>
            </p:nvSpPr>
            <p:spPr>
              <a:xfrm>
                <a:off x="304800" y="6459"/>
                <a:ext cx="5185885" cy="915120"/>
              </a:xfrm>
              <a:prstGeom prst="roundRect">
                <a:avLst/>
              </a:prstGeom>
              <a:solidFill>
                <a:srgbClr val="3A6DAC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" name="Rectangle 12"/>
              <p:cNvSpPr/>
              <p:nvPr/>
            </p:nvSpPr>
            <p:spPr>
              <a:xfrm>
                <a:off x="349472" y="51131"/>
                <a:ext cx="5096541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61290" tIns="0" rIns="161290" bIns="0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800" kern="1200" dirty="0" smtClean="0"/>
                  <a:t>Cycle </a:t>
                </a:r>
                <a:r>
                  <a:rPr lang="fr-BE" sz="2800" kern="1200" dirty="0" err="1" smtClean="0"/>
                  <a:t>PDCA</a:t>
                </a:r>
                <a:endParaRPr lang="fr-BE" sz="28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6870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356123" y="4279518"/>
            <a:ext cx="2159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nl-NL" sz="1000" b="1">
                <a:solidFill>
                  <a:srgbClr val="081D58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-180528" y="2646363"/>
            <a:ext cx="2651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nl-NL" sz="2400">
                <a:latin typeface="Georgia" pitchFamily="18" charset="0"/>
              </a:rPr>
              <a:t> </a:t>
            </a: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>
            <a:off x="7931423" y="2450718"/>
            <a:ext cx="0" cy="3035300"/>
          </a:xfrm>
          <a:prstGeom prst="line">
            <a:avLst/>
          </a:prstGeom>
          <a:noFill/>
          <a:ln w="12700">
            <a:solidFill>
              <a:srgbClr val="66FF99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7959998" y="2450718"/>
            <a:ext cx="130175" cy="0"/>
          </a:xfrm>
          <a:prstGeom prst="line">
            <a:avLst/>
          </a:prstGeom>
          <a:noFill/>
          <a:ln w="12700">
            <a:solidFill>
              <a:srgbClr val="66FF99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79736" y="3052381"/>
            <a:ext cx="141287" cy="16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BE">
              <a:latin typeface="Georgia" pitchFamily="18" charset="0"/>
            </a:endParaRP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-21431" y="3464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BE">
              <a:latin typeface="Georgia" pitchFamily="18" charset="0"/>
            </a:endParaRPr>
          </a:p>
        </p:txBody>
      </p:sp>
      <p:grpSp>
        <p:nvGrpSpPr>
          <p:cNvPr id="175" name="Groupe 174"/>
          <p:cNvGrpSpPr/>
          <p:nvPr/>
        </p:nvGrpSpPr>
        <p:grpSpPr>
          <a:xfrm>
            <a:off x="5777047" y="2553940"/>
            <a:ext cx="625438" cy="3035300"/>
            <a:chOff x="2720975" y="1301750"/>
            <a:chExt cx="1044575" cy="3035300"/>
          </a:xfrm>
          <a:solidFill>
            <a:srgbClr val="3A6DAC"/>
          </a:solidFill>
        </p:grpSpPr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2720975" y="1301750"/>
              <a:ext cx="1044575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 b="1">
                <a:latin typeface="Georgia" pitchFamily="18" charset="0"/>
              </a:endParaRPr>
            </a:p>
          </p:txBody>
        </p:sp>
        <p:sp>
          <p:nvSpPr>
            <p:cNvPr id="47" name="Text Box 43"/>
            <p:cNvSpPr txBox="1">
              <a:spLocks noChangeArrowheads="1"/>
            </p:cNvSpPr>
            <p:nvPr/>
          </p:nvSpPr>
          <p:spPr bwMode="auto">
            <a:xfrm>
              <a:off x="2746375" y="1447800"/>
              <a:ext cx="993775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US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4" name="Groupe 173"/>
          <p:cNvGrpSpPr/>
          <p:nvPr/>
        </p:nvGrpSpPr>
        <p:grpSpPr>
          <a:xfrm>
            <a:off x="1530401" y="2553940"/>
            <a:ext cx="913091" cy="3035300"/>
            <a:chOff x="4057650" y="1301750"/>
            <a:chExt cx="968089" cy="3035300"/>
          </a:xfrm>
          <a:solidFill>
            <a:srgbClr val="3A6DAC"/>
          </a:solidFill>
        </p:grpSpPr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4057650" y="1301750"/>
              <a:ext cx="968089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8" name="Text Box 44"/>
            <p:cNvSpPr txBox="1">
              <a:spLocks noChangeArrowheads="1"/>
            </p:cNvSpPr>
            <p:nvPr/>
          </p:nvSpPr>
          <p:spPr bwMode="auto">
            <a:xfrm>
              <a:off x="4128294" y="1447800"/>
              <a:ext cx="897444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Cardio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3" name="Groupe 172"/>
          <p:cNvGrpSpPr/>
          <p:nvPr/>
        </p:nvGrpSpPr>
        <p:grpSpPr>
          <a:xfrm>
            <a:off x="4095893" y="2553940"/>
            <a:ext cx="767391" cy="3035300"/>
            <a:chOff x="5264150" y="1295400"/>
            <a:chExt cx="1155700" cy="3035300"/>
          </a:xfrm>
          <a:solidFill>
            <a:srgbClr val="3A6DAC"/>
          </a:solidFill>
        </p:grpSpPr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5264150" y="1295400"/>
              <a:ext cx="1155700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9" name="Text Box 45"/>
            <p:cNvSpPr txBox="1">
              <a:spLocks noChangeArrowheads="1"/>
            </p:cNvSpPr>
            <p:nvPr/>
          </p:nvSpPr>
          <p:spPr bwMode="auto">
            <a:xfrm>
              <a:off x="5399881" y="1447800"/>
              <a:ext cx="884238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BO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2" name="Groupe 171"/>
          <p:cNvGrpSpPr/>
          <p:nvPr/>
        </p:nvGrpSpPr>
        <p:grpSpPr>
          <a:xfrm>
            <a:off x="2516678" y="2553940"/>
            <a:ext cx="758758" cy="3035300"/>
            <a:chOff x="6648451" y="1295400"/>
            <a:chExt cx="1169988" cy="3035300"/>
          </a:xfrm>
          <a:solidFill>
            <a:srgbClr val="3A6DAC"/>
          </a:solidFill>
        </p:grpSpPr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648451" y="1295400"/>
              <a:ext cx="1169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50" name="Text Box 46"/>
            <p:cNvSpPr txBox="1">
              <a:spLocks noChangeArrowheads="1"/>
            </p:cNvSpPr>
            <p:nvPr/>
          </p:nvSpPr>
          <p:spPr bwMode="auto">
            <a:xfrm>
              <a:off x="6686551" y="1424540"/>
              <a:ext cx="1093787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Coro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1" name="Groupe 170"/>
          <p:cNvGrpSpPr/>
          <p:nvPr/>
        </p:nvGrpSpPr>
        <p:grpSpPr>
          <a:xfrm>
            <a:off x="4936470" y="2553940"/>
            <a:ext cx="767391" cy="3035300"/>
            <a:chOff x="8207375" y="1301750"/>
            <a:chExt cx="790575" cy="3035300"/>
          </a:xfrm>
          <a:solidFill>
            <a:srgbClr val="3A6DAC"/>
          </a:solidFill>
        </p:grpSpPr>
        <p:sp>
          <p:nvSpPr>
            <p:cNvPr id="169" name="Rectangle 41"/>
            <p:cNvSpPr>
              <a:spLocks noChangeArrowheads="1"/>
            </p:cNvSpPr>
            <p:nvPr/>
          </p:nvSpPr>
          <p:spPr bwMode="auto">
            <a:xfrm>
              <a:off x="8207375" y="1301750"/>
              <a:ext cx="790575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51" name="Text Box 47"/>
            <p:cNvSpPr txBox="1">
              <a:spLocks noChangeArrowheads="1"/>
            </p:cNvSpPr>
            <p:nvPr/>
          </p:nvSpPr>
          <p:spPr bwMode="auto">
            <a:xfrm>
              <a:off x="8221662" y="1447800"/>
              <a:ext cx="76200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USI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76" name="Groupe 175"/>
          <p:cNvGrpSpPr/>
          <p:nvPr/>
        </p:nvGrpSpPr>
        <p:grpSpPr>
          <a:xfrm>
            <a:off x="3348622" y="2553940"/>
            <a:ext cx="674085" cy="3035300"/>
            <a:chOff x="1338262" y="1295400"/>
            <a:chExt cx="1042988" cy="3035300"/>
          </a:xfrm>
          <a:solidFill>
            <a:srgbClr val="3A6DAC"/>
          </a:solidFill>
        </p:grpSpPr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1338262" y="129540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46" name="Text Box 42"/>
            <p:cNvSpPr txBox="1">
              <a:spLocks noChangeArrowheads="1"/>
            </p:cNvSpPr>
            <p:nvPr/>
          </p:nvSpPr>
          <p:spPr bwMode="auto">
            <a:xfrm>
              <a:off x="1412081" y="1447800"/>
              <a:ext cx="89535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US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59" name="Groupe 58"/>
          <p:cNvGrpSpPr/>
          <p:nvPr/>
        </p:nvGrpSpPr>
        <p:grpSpPr>
          <a:xfrm>
            <a:off x="6475671" y="2553940"/>
            <a:ext cx="1044000" cy="3035300"/>
            <a:chOff x="1338262" y="1295400"/>
            <a:chExt cx="1042988" cy="3035300"/>
          </a:xfrm>
          <a:solidFill>
            <a:srgbClr val="3A6DAC"/>
          </a:solidFill>
        </p:grpSpPr>
        <p:sp>
          <p:nvSpPr>
            <p:cNvPr id="60" name="Rectangle 33"/>
            <p:cNvSpPr>
              <a:spLocks noChangeArrowheads="1"/>
            </p:cNvSpPr>
            <p:nvPr/>
          </p:nvSpPr>
          <p:spPr bwMode="auto">
            <a:xfrm>
              <a:off x="1338262" y="129540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61" name="Text Box 42"/>
            <p:cNvSpPr txBox="1">
              <a:spLocks noChangeArrowheads="1"/>
            </p:cNvSpPr>
            <p:nvPr/>
          </p:nvSpPr>
          <p:spPr bwMode="auto">
            <a:xfrm>
              <a:off x="1412081" y="1447800"/>
              <a:ext cx="89535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err="1" smtClean="0">
                  <a:solidFill>
                    <a:schemeClr val="bg1"/>
                  </a:solidFill>
                  <a:latin typeface="Georgia" pitchFamily="18" charset="0"/>
                </a:rPr>
                <a:t>Reva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76" name="Groupe 75"/>
          <p:cNvGrpSpPr/>
          <p:nvPr/>
        </p:nvGrpSpPr>
        <p:grpSpPr>
          <a:xfrm>
            <a:off x="761108" y="2553940"/>
            <a:ext cx="696107" cy="3035300"/>
            <a:chOff x="1338262" y="1295400"/>
            <a:chExt cx="1042988" cy="3035300"/>
          </a:xfrm>
          <a:solidFill>
            <a:srgbClr val="3A6DAC"/>
          </a:solidFill>
        </p:grpSpPr>
        <p:sp>
          <p:nvSpPr>
            <p:cNvPr id="77" name="Rectangle 33"/>
            <p:cNvSpPr>
              <a:spLocks noChangeArrowheads="1"/>
            </p:cNvSpPr>
            <p:nvPr/>
          </p:nvSpPr>
          <p:spPr bwMode="auto">
            <a:xfrm>
              <a:off x="1338262" y="129540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78" name="Text Box 42"/>
            <p:cNvSpPr txBox="1">
              <a:spLocks noChangeArrowheads="1"/>
            </p:cNvSpPr>
            <p:nvPr/>
          </p:nvSpPr>
          <p:spPr bwMode="auto">
            <a:xfrm>
              <a:off x="1412081" y="1447800"/>
              <a:ext cx="89535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MG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83" name="Groupe 82"/>
          <p:cNvGrpSpPr/>
          <p:nvPr/>
        </p:nvGrpSpPr>
        <p:grpSpPr>
          <a:xfrm>
            <a:off x="164208" y="2553940"/>
            <a:ext cx="523714" cy="3035300"/>
            <a:chOff x="1338262" y="1295400"/>
            <a:chExt cx="1042988" cy="3035300"/>
          </a:xfrm>
          <a:solidFill>
            <a:srgbClr val="3A6DAC"/>
          </a:solidFill>
        </p:grpSpPr>
        <p:sp>
          <p:nvSpPr>
            <p:cNvPr id="84" name="Rectangle 33"/>
            <p:cNvSpPr>
              <a:spLocks noChangeArrowheads="1"/>
            </p:cNvSpPr>
            <p:nvPr/>
          </p:nvSpPr>
          <p:spPr bwMode="auto">
            <a:xfrm>
              <a:off x="1338262" y="129540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85" name="Text Box 42"/>
            <p:cNvSpPr txBox="1">
              <a:spLocks noChangeArrowheads="1"/>
            </p:cNvSpPr>
            <p:nvPr/>
          </p:nvSpPr>
          <p:spPr bwMode="auto">
            <a:xfrm>
              <a:off x="1412081" y="1447800"/>
              <a:ext cx="89535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…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86" name="Groupe 85"/>
          <p:cNvGrpSpPr/>
          <p:nvPr/>
        </p:nvGrpSpPr>
        <p:grpSpPr>
          <a:xfrm>
            <a:off x="7592857" y="2553940"/>
            <a:ext cx="696107" cy="3035300"/>
            <a:chOff x="1338262" y="1295400"/>
            <a:chExt cx="1042988" cy="3035300"/>
          </a:xfrm>
          <a:solidFill>
            <a:srgbClr val="3A6DAC"/>
          </a:solidFill>
        </p:grpSpPr>
        <p:sp>
          <p:nvSpPr>
            <p:cNvPr id="87" name="Rectangle 33"/>
            <p:cNvSpPr>
              <a:spLocks noChangeArrowheads="1"/>
            </p:cNvSpPr>
            <p:nvPr/>
          </p:nvSpPr>
          <p:spPr bwMode="auto">
            <a:xfrm>
              <a:off x="1338262" y="129540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88" name="Text Box 42"/>
            <p:cNvSpPr txBox="1">
              <a:spLocks noChangeArrowheads="1"/>
            </p:cNvSpPr>
            <p:nvPr/>
          </p:nvSpPr>
          <p:spPr bwMode="auto">
            <a:xfrm>
              <a:off x="1412081" y="1447800"/>
              <a:ext cx="89535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MG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89" name="Groupe 88"/>
          <p:cNvGrpSpPr/>
          <p:nvPr/>
        </p:nvGrpSpPr>
        <p:grpSpPr>
          <a:xfrm>
            <a:off x="8362147" y="2553940"/>
            <a:ext cx="371014" cy="3035300"/>
            <a:chOff x="1338262" y="1295400"/>
            <a:chExt cx="1042988" cy="3035300"/>
          </a:xfrm>
          <a:solidFill>
            <a:srgbClr val="3A6DAC"/>
          </a:solidFill>
        </p:grpSpPr>
        <p:sp>
          <p:nvSpPr>
            <p:cNvPr id="90" name="Rectangle 33"/>
            <p:cNvSpPr>
              <a:spLocks noChangeArrowheads="1"/>
            </p:cNvSpPr>
            <p:nvPr/>
          </p:nvSpPr>
          <p:spPr bwMode="auto">
            <a:xfrm>
              <a:off x="1338262" y="1295400"/>
              <a:ext cx="1042988" cy="3035300"/>
            </a:xfrm>
            <a:prstGeom prst="rect">
              <a:avLst/>
            </a:prstGeom>
            <a:grpFill/>
            <a:ln w="12700">
              <a:solidFill>
                <a:srgbClr val="30304A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nl-NL" sz="4000">
                <a:latin typeface="Georgia" pitchFamily="18" charset="0"/>
              </a:endParaRPr>
            </a:p>
          </p:txBody>
        </p:sp>
        <p:sp>
          <p:nvSpPr>
            <p:cNvPr id="91" name="Text Box 42"/>
            <p:cNvSpPr txBox="1">
              <a:spLocks noChangeArrowheads="1"/>
            </p:cNvSpPr>
            <p:nvPr/>
          </p:nvSpPr>
          <p:spPr bwMode="auto">
            <a:xfrm>
              <a:off x="1412081" y="1447800"/>
              <a:ext cx="895350" cy="3077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NL" sz="1400" b="1" dirty="0" smtClean="0">
                  <a:solidFill>
                    <a:schemeClr val="bg1"/>
                  </a:solidFill>
                  <a:latin typeface="Georgia" pitchFamily="18" charset="0"/>
                </a:rPr>
                <a:t>…</a:t>
              </a:r>
              <a:endParaRPr lang="nl-NL" sz="14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sp>
        <p:nvSpPr>
          <p:cNvPr id="168" name="AutoShape 164"/>
          <p:cNvSpPr>
            <a:spLocks noChangeArrowheads="1"/>
          </p:cNvSpPr>
          <p:nvPr/>
        </p:nvSpPr>
        <p:spPr bwMode="auto">
          <a:xfrm>
            <a:off x="122519" y="3420519"/>
            <a:ext cx="8893598" cy="739849"/>
          </a:xfrm>
          <a:prstGeom prst="rightArrow">
            <a:avLst>
              <a:gd name="adj1" fmla="val 69444"/>
              <a:gd name="adj2" fmla="val 31954"/>
            </a:avLst>
          </a:prstGeom>
          <a:solidFill>
            <a:srgbClr val="6BC1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b="1" dirty="0" smtClean="0">
                <a:latin typeface="Georgia" pitchFamily="18" charset="0"/>
              </a:rPr>
              <a:t>Parcours </a:t>
            </a:r>
            <a:r>
              <a:rPr lang="nl-NL" sz="2000" b="1" dirty="0" err="1" smtClean="0">
                <a:latin typeface="Georgia" pitchFamily="18" charset="0"/>
              </a:rPr>
              <a:t>Patient</a:t>
            </a:r>
            <a:r>
              <a:rPr lang="nl-NL" sz="2000" b="1" dirty="0" smtClean="0">
                <a:latin typeface="Georgia" pitchFamily="18" charset="0"/>
              </a:rPr>
              <a:t> </a:t>
            </a:r>
            <a:r>
              <a:rPr lang="nl-NL" sz="2000" b="1" dirty="0" err="1" smtClean="0">
                <a:latin typeface="Georgia" pitchFamily="18" charset="0"/>
                <a:cs typeface="Times New Roman" pitchFamily="18" charset="0"/>
              </a:rPr>
              <a:t>cardiaque</a:t>
            </a:r>
            <a:endParaRPr lang="nl-NL" sz="24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62" name="AutoShape 164"/>
          <p:cNvSpPr>
            <a:spLocks noChangeArrowheads="1"/>
          </p:cNvSpPr>
          <p:nvPr/>
        </p:nvSpPr>
        <p:spPr bwMode="auto">
          <a:xfrm>
            <a:off x="3308501" y="3420520"/>
            <a:ext cx="3151408" cy="739849"/>
          </a:xfrm>
          <a:prstGeom prst="rightArrow">
            <a:avLst>
              <a:gd name="adj1" fmla="val 69444"/>
              <a:gd name="adj2" fmla="val 31954"/>
            </a:avLst>
          </a:prstGeom>
          <a:solidFill>
            <a:srgbClr val="6BC1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b="1" dirty="0" smtClean="0">
                <a:latin typeface="Georgia" pitchFamily="18" charset="0"/>
              </a:rPr>
              <a:t>IC </a:t>
            </a:r>
            <a:r>
              <a:rPr lang="nl-NL" sz="2000" b="1" dirty="0" err="1" smtClean="0">
                <a:latin typeface="Georgia" pitchFamily="18" charset="0"/>
              </a:rPr>
              <a:t>opéré</a:t>
            </a:r>
            <a:r>
              <a:rPr lang="nl-NL" sz="2000" b="1" dirty="0" smtClean="0">
                <a:latin typeface="Georgia" pitchFamily="18" charset="0"/>
              </a:rPr>
              <a:t> PAC</a:t>
            </a:r>
            <a:endParaRPr lang="nl-NL" sz="2400" b="1" dirty="0">
              <a:solidFill>
                <a:srgbClr val="FF0000"/>
              </a:solidFill>
              <a:latin typeface="Georgia" pitchFamily="18" charset="0"/>
            </a:endParaRPr>
          </a:p>
        </p:txBody>
      </p:sp>
      <p:grpSp>
        <p:nvGrpSpPr>
          <p:cNvPr id="104" name="Groupe 103"/>
          <p:cNvGrpSpPr/>
          <p:nvPr/>
        </p:nvGrpSpPr>
        <p:grpSpPr>
          <a:xfrm>
            <a:off x="1788368" y="318032"/>
            <a:ext cx="6096000" cy="1238760"/>
            <a:chOff x="1524000" y="1405809"/>
            <a:chExt cx="6096000" cy="1238760"/>
          </a:xfrm>
        </p:grpSpPr>
        <p:sp>
          <p:nvSpPr>
            <p:cNvPr id="105" name="Rectangle 104"/>
            <p:cNvSpPr/>
            <p:nvPr/>
          </p:nvSpPr>
          <p:spPr>
            <a:xfrm>
              <a:off x="1524000" y="1863369"/>
              <a:ext cx="6096000" cy="781200"/>
            </a:xfrm>
            <a:prstGeom prst="rect">
              <a:avLst/>
            </a:prstGeom>
            <a:solidFill>
              <a:srgbClr val="6BC1C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BE"/>
            </a:p>
          </p:txBody>
        </p:sp>
        <p:grpSp>
          <p:nvGrpSpPr>
            <p:cNvPr id="106" name="Groupe 105"/>
            <p:cNvGrpSpPr/>
            <p:nvPr/>
          </p:nvGrpSpPr>
          <p:grpSpPr>
            <a:xfrm>
              <a:off x="1828800" y="1405809"/>
              <a:ext cx="5185885" cy="915120"/>
              <a:chOff x="304800" y="6459"/>
              <a:chExt cx="5185885" cy="915120"/>
            </a:xfrm>
          </p:grpSpPr>
          <p:sp>
            <p:nvSpPr>
              <p:cNvPr id="107" name="Rectangle à coins arrondis 106"/>
              <p:cNvSpPr/>
              <p:nvPr/>
            </p:nvSpPr>
            <p:spPr>
              <a:xfrm>
                <a:off x="304800" y="6459"/>
                <a:ext cx="5185885" cy="915120"/>
              </a:xfrm>
              <a:prstGeom prst="roundRect">
                <a:avLst/>
              </a:prstGeom>
              <a:solidFill>
                <a:srgbClr val="3A6DAC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fr-BE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349472" y="51131"/>
                <a:ext cx="5096541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61290" tIns="0" rIns="161290" bIns="0" numCol="1" spcCol="1270" anchor="ctr" anchorCtr="0">
                <a:no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800" kern="1200" dirty="0" smtClean="0"/>
                  <a:t>IC: Exemple</a:t>
                </a:r>
                <a:endParaRPr lang="fr-BE" sz="2800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5415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5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9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6" grpId="0" animBg="1"/>
      <p:bldP spid="17" grpId="0"/>
      <p:bldP spid="168" grpId="0" animBg="1"/>
      <p:bldP spid="168" grpId="1" animBg="1"/>
      <p:bldP spid="62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3109</TotalTime>
  <Words>656</Words>
  <Application>Microsoft Office PowerPoint</Application>
  <PresentationFormat>Affichage à l'écran (4:3)</PresentationFormat>
  <Paragraphs>225</Paragraphs>
  <Slides>20</Slides>
  <Notes>20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Cycle PDCA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PRIMINFO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 Erpicum</dc:creator>
  <cp:lastModifiedBy>Marie Erpicum</cp:lastModifiedBy>
  <cp:revision>212</cp:revision>
  <dcterms:created xsi:type="dcterms:W3CDTF">2014-02-12T13:46:41Z</dcterms:created>
  <dcterms:modified xsi:type="dcterms:W3CDTF">2014-08-04T10:29:26Z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