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7" r:id="rId3"/>
    <p:sldId id="258" r:id="rId4"/>
    <p:sldId id="263" r:id="rId5"/>
    <p:sldId id="264" r:id="rId6"/>
    <p:sldId id="261" r:id="rId7"/>
    <p:sldId id="262" r:id="rId8"/>
    <p:sldId id="265" r:id="rId9"/>
    <p:sldId id="267" r:id="rId10"/>
    <p:sldId id="266" r:id="rId11"/>
    <p:sldId id="268" r:id="rId12"/>
    <p:sldId id="26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2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8346318001703512"/>
          <c:y val="0.42776977771700581"/>
          <c:w val="0.33530255897492872"/>
          <c:h val="0.38688756804799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Cell fate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cat>
            <c:strRef>
              <c:f>Sheet1!$A$2:$A$5</c:f>
              <c:strCache>
                <c:ptCount val="4"/>
                <c:pt idx="0">
                  <c:v>Sox9/Runx2</c:v>
                </c:pt>
                <c:pt idx="1">
                  <c:v>Runx2</c:v>
                </c:pt>
                <c:pt idx="2">
                  <c:v>Sox9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0.67</c:v>
                </c:pt>
                <c:pt idx="2">
                  <c:v>0.08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819385808984192"/>
          <c:y val="3.3121586917692916E-2"/>
          <c:w val="0.36007688960485873"/>
          <c:h val="0.351847123823848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Cell fate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cat>
            <c:strRef>
              <c:f>Sheet1!$A$2:$A$5</c:f>
              <c:strCache>
                <c:ptCount val="4"/>
                <c:pt idx="0">
                  <c:v>Sox9/Runx2</c:v>
                </c:pt>
                <c:pt idx="1">
                  <c:v>Runx2</c:v>
                </c:pt>
                <c:pt idx="2">
                  <c:v>Sox9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0.67</c:v>
                </c:pt>
                <c:pt idx="2">
                  <c:v>0.08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404404496366495"/>
          <c:y val="0.18203384147793103"/>
          <c:w val="0.36595587765204446"/>
          <c:h val="0.704585761081260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64399-5B01-4E7A-835D-088F98765B8C}" type="datetimeFigureOut">
              <a:rPr lang="nl-BE" smtClean="0"/>
              <a:t>11/09/2013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812DA-178D-48F4-B6EE-B008C873CAE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547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The</a:t>
            </a:r>
            <a:r>
              <a:rPr lang="nl-BE" baseline="0" dirty="0" smtClean="0"/>
              <a:t> new scientist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812DA-178D-48F4-B6EE-B008C873CAE6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313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To</a:t>
            </a:r>
            <a:r>
              <a:rPr lang="nl-BE" baseline="0" dirty="0" smtClean="0"/>
              <a:t> model edge quantitatively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>
                <a:solidFill>
                  <a:prstClr val="black"/>
                </a:solidFill>
              </a:rPr>
              <a:pPr/>
              <a:t>5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>
                <a:solidFill>
                  <a:prstClr val="black"/>
                </a:solidFill>
              </a:rPr>
              <a:pPr/>
              <a:t>6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1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Parallel coordinate plot (matlab)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812DA-178D-48F4-B6EE-B008C873CAE6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7043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Parallel coordinate plot (matlab)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812DA-178D-48F4-B6EE-B008C873CAE6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704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www.ulg.ac.be/" TargetMode="External"/><Relationship Id="rId4" Type="http://schemas.openxmlformats.org/officeDocument/2006/relationships/image" Target="../media/image3.gif"/><Relationship Id="rId9" Type="http://schemas.openxmlformats.org/officeDocument/2006/relationships/image" Target="../media/image7.gi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hyperlink" Target="http://www.ulg.ac.be/" TargetMode="External"/><Relationship Id="rId4" Type="http://schemas.openxmlformats.org/officeDocument/2006/relationships/image" Target="../media/image3.gi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733D-60B1-43A8-84EA-8213D67257EF}" type="datetimeFigureOut">
              <a:rPr lang="nl-BE" smtClean="0"/>
              <a:t>11/09/2013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9A71-05E4-4C25-9609-180511D516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7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733D-60B1-43A8-84EA-8213D67257EF}" type="datetimeFigureOut">
              <a:rPr lang="nl-BE" smtClean="0"/>
              <a:t>11/09/2013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9A71-05E4-4C25-9609-180511D516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018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733D-60B1-43A8-84EA-8213D67257EF}" type="datetimeFigureOut">
              <a:rPr lang="nl-BE" smtClean="0"/>
              <a:t>11/09/2013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9A71-05E4-4C25-9609-180511D516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8733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791485" y="2088000"/>
            <a:ext cx="7492115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69168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  <p:pic>
        <p:nvPicPr>
          <p:cNvPr id="203778" name="Picture 2" descr="E:\Documents\luik\Graphic2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9999"/>
            <a:ext cx="1723675" cy="719329"/>
          </a:xfrm>
          <a:prstGeom prst="rect">
            <a:avLst/>
          </a:prstGeom>
          <a:noFill/>
          <a:ln w="9525">
            <a:solidFill>
              <a:srgbClr val="0066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ULg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5" t="2896" r="4662" b="55199"/>
          <a:stretch>
            <a:fillRect/>
          </a:stretch>
        </p:blipFill>
        <p:spPr bwMode="auto">
          <a:xfrm>
            <a:off x="432967" y="5688383"/>
            <a:ext cx="717037" cy="75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79" name="Picture 3" descr="E:\Documents\website\BioMech_logo\BioMech_logo\screen RGB\RGB Color negative\BioMech_logo_beeldscherm_L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762961"/>
            <a:ext cx="2627823" cy="66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81" name="Picture 5" descr="E:\TE\administratie\Prometheus_for_PowerPoint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88" y="5665527"/>
            <a:ext cx="76388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23/05/2013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All rights reserved © 2013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2050" name="Picture 2" descr="N:\BMGO\Pool\_BMGO\New Logo\Animated version\BMe_Animation.gif"/>
          <p:cNvPicPr>
            <a:picLocks noChangeAspect="1" noChangeArrowheads="1" noCrop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706000"/>
            <a:ext cx="805272" cy="80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19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791485" y="2088000"/>
            <a:ext cx="7492115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69168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  <p:pic>
        <p:nvPicPr>
          <p:cNvPr id="203778" name="Picture 2" descr="E:\Documents\luik\Graphic2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9999"/>
            <a:ext cx="1723675" cy="719329"/>
          </a:xfrm>
          <a:prstGeom prst="rect">
            <a:avLst/>
          </a:prstGeom>
          <a:noFill/>
          <a:ln w="9525">
            <a:solidFill>
              <a:srgbClr val="0066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ULg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5" t="2896" r="4662" b="55199"/>
          <a:stretch>
            <a:fillRect/>
          </a:stretch>
        </p:blipFill>
        <p:spPr bwMode="auto">
          <a:xfrm>
            <a:off x="432967" y="5688383"/>
            <a:ext cx="717037" cy="75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79" name="Picture 3" descr="E:\Documents\website\BioMech_logo\BioMech_logo\screen RGB\RGB Color negative\BioMech_logo_beeldscherm_L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762961"/>
            <a:ext cx="2627823" cy="66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81" name="Picture 5" descr="E:\TE\administratie\Prometheus_for_PowerPoint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80" y="5706000"/>
            <a:ext cx="76388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23/05/2013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All rights reserved © 2013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74340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79512" y="6570000"/>
            <a:ext cx="936000" cy="288000"/>
          </a:xfrm>
        </p:spPr>
        <p:txBody>
          <a:bodyPr/>
          <a:lstStyle/>
          <a:p>
            <a:r>
              <a:rPr lang="nl-BE" smtClean="0"/>
              <a:t>23/05/2013</a:t>
            </a:r>
            <a:endParaRPr lang="nl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47864" y="6570000"/>
            <a:ext cx="1980000" cy="288000"/>
          </a:xfrm>
        </p:spPr>
        <p:txBody>
          <a:bodyPr/>
          <a:lstStyle/>
          <a:p>
            <a:r>
              <a:rPr lang="nl-BE" smtClean="0"/>
              <a:t>All rights reserved © 2013</a:t>
            </a:r>
            <a:endParaRPr lang="nl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28384" y="6570000"/>
            <a:ext cx="936000" cy="288000"/>
          </a:xfrm>
        </p:spPr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60308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800"/>
            <a:ext cx="3300991" cy="3209551"/>
          </a:xfrm>
          <a:prstGeom prst="rect">
            <a:avLst/>
          </a:prstGeom>
        </p:spPr>
      </p:pic>
      <p:pic>
        <p:nvPicPr>
          <p:cNvPr id="8" name="Picture 2" descr="E:\Documents\luik\Graphic2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12000"/>
            <a:ext cx="1293961" cy="539999"/>
          </a:xfrm>
          <a:prstGeom prst="rect">
            <a:avLst/>
          </a:prstGeom>
          <a:noFill/>
          <a:ln w="9525">
            <a:solidFill>
              <a:srgbClr val="0066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Documents\website\BioMech_logo\BioMech_logo\screen RGB\RGB Color negative\BioMech_logo_beeldscherm_L.pn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1"/>
          <a:stretch/>
        </p:blipFill>
        <p:spPr bwMode="auto">
          <a:xfrm>
            <a:off x="7596336" y="180001"/>
            <a:ext cx="625550" cy="72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E:\TE\administratie\Prometheus_for_PowerPoin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0001"/>
            <a:ext cx="618340" cy="91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62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23/05/2013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All rights reserved © 2013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3644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23/05/2013</a:t>
            </a:r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All rights reserved © 2013</a:t>
            </a:r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05101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23/05/2013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All rights reserved © 2013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9897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23/05/2013</a:t>
            </a:r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All rights reserved © 2013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2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733D-60B1-43A8-84EA-8213D67257EF}" type="datetimeFigureOut">
              <a:rPr lang="nl-BE" smtClean="0"/>
              <a:t>11/09/2013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9A71-05E4-4C25-9609-180511D516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0082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23/05/2013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All rights reserved © 2013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297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r>
              <a:rPr lang="nl-BE" smtClean="0"/>
              <a:t>23/05/2013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r>
              <a:rPr lang="nl-BE" smtClean="0"/>
              <a:t>All rights reserved © 2013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21847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733D-60B1-43A8-84EA-8213D67257EF}" type="datetimeFigureOut">
              <a:rPr lang="nl-BE" smtClean="0"/>
              <a:t>11/09/2013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9A71-05E4-4C25-9609-180511D516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834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733D-60B1-43A8-84EA-8213D67257EF}" type="datetimeFigureOut">
              <a:rPr lang="nl-BE" smtClean="0"/>
              <a:t>11/09/2013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9A71-05E4-4C25-9609-180511D516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150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733D-60B1-43A8-84EA-8213D67257EF}" type="datetimeFigureOut">
              <a:rPr lang="nl-BE" smtClean="0"/>
              <a:t>11/09/2013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9A71-05E4-4C25-9609-180511D516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469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733D-60B1-43A8-84EA-8213D67257EF}" type="datetimeFigureOut">
              <a:rPr lang="nl-BE" smtClean="0"/>
              <a:t>11/09/2013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9A71-05E4-4C25-9609-180511D516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341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733D-60B1-43A8-84EA-8213D67257EF}" type="datetimeFigureOut">
              <a:rPr lang="nl-BE" smtClean="0"/>
              <a:t>11/09/2013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9A71-05E4-4C25-9609-180511D516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952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733D-60B1-43A8-84EA-8213D67257EF}" type="datetimeFigureOut">
              <a:rPr lang="nl-BE" smtClean="0"/>
              <a:t>11/09/2013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9A71-05E4-4C25-9609-180511D516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88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733D-60B1-43A8-84EA-8213D67257EF}" type="datetimeFigureOut">
              <a:rPr lang="nl-BE" smtClean="0"/>
              <a:t>11/09/2013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9A71-05E4-4C25-9609-180511D516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773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D733D-60B1-43A8-84EA-8213D67257EF}" type="datetimeFigureOut">
              <a:rPr lang="nl-BE" smtClean="0"/>
              <a:t>11/09/2013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19A71-05E4-4C25-9609-180511D516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76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 smtClean="0"/>
              <a:t>23/05/2013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 smtClean="0"/>
              <a:t>All rights reserved © 2013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1026" name="Picture 2" descr="C:\Users\u0009992\Documents\Prometheus\Logo\logo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03360" y="180001"/>
            <a:ext cx="618340" cy="900000"/>
          </a:xfrm>
          <a:prstGeom prst="rect">
            <a:avLst/>
          </a:prstGeom>
          <a:noFill/>
        </p:spPr>
      </p:pic>
      <p:pic>
        <p:nvPicPr>
          <p:cNvPr id="10" name="Picture 2" descr="E:\Documents\luik\Graphic2.g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12000"/>
            <a:ext cx="1293961" cy="539999"/>
          </a:xfrm>
          <a:prstGeom prst="rect">
            <a:avLst/>
          </a:prstGeom>
          <a:noFill/>
          <a:ln w="9525">
            <a:solidFill>
              <a:srgbClr val="0066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Documents\website\BioMech_logo\BioMech_logo\screen RGB\RGB Color negative\BioMech_logo_beeldscherm_L.pn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1"/>
          <a:stretch/>
        </p:blipFill>
        <p:spPr bwMode="auto">
          <a:xfrm>
            <a:off x="7596336" y="180001"/>
            <a:ext cx="625550" cy="72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97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docid=g1FiMFfHEI2nKM&amp;tbnid=TsWJCtCDnN6KkM:&amp;ved=0CAUQjRw&amp;url=http://www.nature.com/news/2010/100813/full/news.2010.406.html&amp;ei=y-cpUo3YEKf80QWIpYGYBQ&amp;psig=AFQjCNEzj1UaMcADp9wbzivViZdJrsETjw&amp;ust=137856438908984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2088000"/>
            <a:ext cx="8928992" cy="1800000"/>
          </a:xfrm>
        </p:spPr>
        <p:txBody>
          <a:bodyPr anchor="t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 Gene Regulatory Network model to assess the stability of the cartilage phenotype</a:t>
            </a:r>
            <a:endParaRPr lang="nl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J. Kerkhofs</a:t>
            </a:r>
            <a:r>
              <a:rPr lang="en-US" baseline="30000" dirty="0" smtClean="0"/>
              <a:t>1,2,3</a:t>
            </a:r>
            <a:r>
              <a:rPr lang="en-US" dirty="0" smtClean="0"/>
              <a:t>, H. Van Oosterwyck</a:t>
            </a:r>
            <a:r>
              <a:rPr lang="en-US" baseline="30000" dirty="0" smtClean="0"/>
              <a:t>1,3</a:t>
            </a:r>
            <a:r>
              <a:rPr lang="en-US" dirty="0" smtClean="0"/>
              <a:t>, L. Geris</a:t>
            </a:r>
            <a:r>
              <a:rPr lang="en-US" baseline="30000" dirty="0" smtClean="0"/>
              <a:t>2,3</a:t>
            </a:r>
            <a:r>
              <a:rPr lang="en-US" dirty="0" smtClean="0"/>
              <a:t> </a:t>
            </a:r>
            <a:endParaRPr lang="en-US" dirty="0"/>
          </a:p>
          <a:p>
            <a:endParaRPr lang="en-US" sz="2600" dirty="0"/>
          </a:p>
          <a:p>
            <a:pPr algn="ctr"/>
            <a:r>
              <a:rPr lang="en-US" sz="1900" dirty="0"/>
              <a:t>1. Biomechanics Section, KU Leuven, Belgium; 2. Biomechanics Research Unit, University of Liège, Belgium; 3. Prometheus, the Leuven R&amp;D division of skeletal tissue engineering, Belgium</a:t>
            </a:r>
            <a:endParaRPr lang="nl-BE" sz="1900" dirty="0"/>
          </a:p>
        </p:txBody>
      </p:sp>
    </p:spTree>
    <p:extLst>
      <p:ext uri="{BB962C8B-B14F-4D97-AF65-F5344CB8AC3E}">
        <p14:creationId xmlns:p14="http://schemas.microsoft.com/office/powerpoint/2010/main" val="25255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Conclusions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Qualitative information &amp; results</a:t>
            </a:r>
          </a:p>
          <a:p>
            <a:endParaRPr lang="nl-BE" dirty="0"/>
          </a:p>
          <a:p>
            <a:r>
              <a:rPr lang="nl-BE" dirty="0" smtClean="0"/>
              <a:t>Judgment on overall stability is not robust</a:t>
            </a:r>
          </a:p>
          <a:p>
            <a:endParaRPr lang="nl-BE" dirty="0" smtClean="0"/>
          </a:p>
          <a:p>
            <a:r>
              <a:rPr lang="nl-BE" dirty="0" smtClean="0"/>
              <a:t>Suggestion of most plausible mechanisms</a:t>
            </a:r>
          </a:p>
          <a:p>
            <a:endParaRPr lang="nl-BE" dirty="0"/>
          </a:p>
          <a:p>
            <a:r>
              <a:rPr lang="nl-BE" dirty="0" smtClean="0"/>
              <a:t>Validation required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All rights reserved © 2013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570000"/>
            <a:ext cx="936000" cy="288000"/>
          </a:xfrm>
        </p:spPr>
        <p:txBody>
          <a:bodyPr/>
          <a:lstStyle/>
          <a:p>
            <a:r>
              <a:rPr lang="nl-BE" dirty="0" smtClean="0"/>
              <a:t>12/09/2013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854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12/09/2013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All rights reserved © 2013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7" name="Rectangle 6"/>
          <p:cNvSpPr/>
          <p:nvPr/>
        </p:nvSpPr>
        <p:spPr>
          <a:xfrm>
            <a:off x="755576" y="2132856"/>
            <a:ext cx="523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</a:rPr>
              <a:t>"The only thing I know is that I know nothing.“</a:t>
            </a:r>
          </a:p>
          <a:p>
            <a:pPr algn="r"/>
            <a:r>
              <a:rPr lang="en-US" b="1" dirty="0" smtClean="0"/>
              <a:t>̶  Socrates</a:t>
            </a:r>
            <a:endParaRPr lang="nl-BE" dirty="0"/>
          </a:p>
        </p:txBody>
      </p:sp>
      <p:pic>
        <p:nvPicPr>
          <p:cNvPr id="1026" name="Picture 2" descr="https://encrypted-tbn0.gstatic.com/images?q=tbn:ANd9GcQXEvnkip3wtkDV-xiaHK3s6Z9xKMAyveqHv4xwxJbUHKT3h7r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44091"/>
            <a:ext cx="19526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2.gstatic.com/images?q=tbn:ANd9GcTuUKCOvMFQnajF26dQxDMPwSqJvbjXvFqnkaX98uGvaumBXIwMz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18" y="3933055"/>
            <a:ext cx="1439649" cy="8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ndertitel 5"/>
          <p:cNvSpPr txBox="1">
            <a:spLocks/>
          </p:cNvSpPr>
          <p:nvPr/>
        </p:nvSpPr>
        <p:spPr bwMode="auto">
          <a:xfrm>
            <a:off x="4788535" y="3141339"/>
            <a:ext cx="417646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83786"/>
              </a:buClr>
              <a:buFontTx/>
              <a:buNone/>
              <a:defRPr sz="2800">
                <a:solidFill>
                  <a:srgbClr val="517DA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786"/>
              </a:buClr>
              <a:buFont typeface="Arial" charset="0"/>
              <a:buChar char="–"/>
              <a:defRPr sz="2400">
                <a:solidFill>
                  <a:srgbClr val="517DA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786"/>
              </a:buClr>
              <a:buChar char="•"/>
              <a:defRPr sz="2000">
                <a:solidFill>
                  <a:srgbClr val="517DA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786"/>
              </a:buClr>
              <a:buFont typeface="Arial" charset="0"/>
              <a:buChar char="–"/>
              <a:defRPr sz="2000">
                <a:solidFill>
                  <a:srgbClr val="517DA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BE" dirty="0" smtClean="0">
                <a:solidFill>
                  <a:schemeClr val="accent3"/>
                </a:solidFill>
              </a:rPr>
              <a:t>Funding</a:t>
            </a:r>
          </a:p>
        </p:txBody>
      </p:sp>
      <p:pic>
        <p:nvPicPr>
          <p:cNvPr id="11" name="Picture 2" descr="http://researchsupportgroup.files.wordpress.com/2011/07/erc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91" y="3861046"/>
            <a:ext cx="1018803" cy="101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7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5"/>
            <a:ext cx="9460369" cy="293238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23/05/2013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All rights reserved © 2013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12</a:t>
            </a:fld>
            <a:endParaRPr lang="nl-B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42" b="4916"/>
          <a:stretch/>
        </p:blipFill>
        <p:spPr bwMode="auto">
          <a:xfrm>
            <a:off x="5364088" y="4201145"/>
            <a:ext cx="3389362" cy="127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92080" y="2924944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5220072" y="3985121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70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23/05/2013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All rights reserved © 2013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13</a:t>
            </a:fld>
            <a:endParaRPr lang="nl-B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58"/>
          <a:stretch/>
        </p:blipFill>
        <p:spPr bwMode="auto">
          <a:xfrm>
            <a:off x="3157741" y="3212976"/>
            <a:ext cx="2337537" cy="88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46769" y="3210954"/>
            <a:ext cx="195818" cy="148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3111634" y="3990377"/>
            <a:ext cx="195818" cy="148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23844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2623858">
            <a:off x="5028772" y="1508854"/>
            <a:ext cx="395871" cy="153028"/>
          </a:xfrm>
          <a:prstGeom prst="rightArrow">
            <a:avLst>
              <a:gd name="adj1" fmla="val 36150"/>
              <a:gd name="adj2" fmla="val 44952"/>
            </a:avLst>
          </a:prstGeom>
          <a:noFill/>
          <a:ln w="254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ight Arrow 11"/>
          <p:cNvSpPr/>
          <p:nvPr/>
        </p:nvSpPr>
        <p:spPr>
          <a:xfrm rot="2623858">
            <a:off x="5784125" y="1316739"/>
            <a:ext cx="395871" cy="153028"/>
          </a:xfrm>
          <a:prstGeom prst="rightArrow">
            <a:avLst>
              <a:gd name="adj1" fmla="val 36150"/>
              <a:gd name="adj2" fmla="val 44952"/>
            </a:avLst>
          </a:prstGeom>
          <a:noFill/>
          <a:ln w="254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ight Arrow 12"/>
          <p:cNvSpPr/>
          <p:nvPr/>
        </p:nvSpPr>
        <p:spPr>
          <a:xfrm rot="2623858">
            <a:off x="6514199" y="1508856"/>
            <a:ext cx="395871" cy="153028"/>
          </a:xfrm>
          <a:prstGeom prst="rightArrow">
            <a:avLst>
              <a:gd name="adj1" fmla="val 36150"/>
              <a:gd name="adj2" fmla="val 44952"/>
            </a:avLst>
          </a:prstGeom>
          <a:noFill/>
          <a:ln w="254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93738"/>
            <a:ext cx="8235950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6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Attractor Stability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Attractor basin size estimated by Monte Carlo approach</a:t>
            </a:r>
          </a:p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All rights reserved © 2013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14</a:t>
            </a:fld>
            <a:endParaRPr lang="nl-BE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14910605"/>
              </p:ext>
            </p:extLst>
          </p:nvPr>
        </p:nvGraphicFramePr>
        <p:xfrm>
          <a:off x="2267744" y="4725144"/>
          <a:ext cx="432048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AutoShape 2" descr="data:image/jpeg;base64,/9j/4AAQSkZJRgABAQAAAQABAAD/2wCEAAkGBxQTEhUUEhQWFRUXFxgaGBgXGBgaHhgaHBcXFxQaIBgeIiggGholHBcXITEhJSouLi4uFx8zODMsNygtLiwBCgoKDg0OGhAQGy8kHB8sLCwsLC8sLCwsLCwsLCwsLCwsLCwsLCwsKywsLCwsLCwsLCw3LCwsLCwsNywsLCwsN//AABEIAQMAwwMBIgACEQEDEQH/xAAcAAABBQEBAQAAAAAAAAAAAAAAAgMEBQYBBwj/xABOEAACAQIDAwkDCAUKBAYDAAABAgMAEQQSIQUxQQYTUWFxgZGhsSIywRRCUmJygpLRIzNDorIHFRZTY3ODwuHwNETS8SSTs8PT4zVUo//EABgBAAMBAQAAAAAAAAAAAAAAAAABAgME/8QAKxEBAQACAQQBAgQHAQAAAAAAAAECESEDEjFBUSJhgaGx8BMykcHR4fEj/9oADAMBAAIRAxEAPwD3GiiigCiiigCiiigCmpJ1WwZgL7rm1N47GLEhdzYD/dq8i27ygaaRnaZI7+4t77twO61RlnMVY43K8PYlmU6BgT20uvBsDymaJ7s4brVr3q/wv8oAHznHfp51M6kXellHrVdrz7B/ygKfnKe0Wq5w3LOJt48GBqu+I7K1FFVUHKCFvnW7amx41G3Op76rcSkUVzNRTDtFcvRegO0Vy9F6A7RRRQBRRRQBRRRQBRRRQBRRRQBXGa2+gmsly35QCJDEjAOw7f8Af50rdQRnuXm1ziM0ccnNohte17t0WrGQvJGCDG0qjgEB795NLxUwAUXNwRa3E8T41f7LxEqksMOSo4plNtPavxJ1rm6l92ba4/DGz4+En28JGO2Mr52p3DzYFt8Cj7LsPRhW+TaSN+sUoCbXay6/6VEmXByk/q5Dx0X1IF+6pmcvpfM9swmxcI+scssfeGH7wv50f0Vm3xYmJ+gNnQ+Klh5VfHYGBYmySIelQwt4grSRyYS36LFOPtZD5XF6rcEyyipTZ+0Itchcf2bq/kQDSxymmi/Wo6fbRk891Wy7LxKfqsRE/bmQ9fSKkRTbQXTIjjoWWI+RINTx8r7/AJiPs7l2PpeDA/kavcPy4HFyO0f96q55c3/EbPzdJ5oN5peoT4HZp96J4D1GRPI1W8i/876bLD8tEP7RbdLC3noKsI+UTEXUI46mt8CPOsHHyfwzaw4yZeo5HHmt/OuS8mnUFonimOmg/RMevNe16e8oJj0/lv8A+k9vegk7Vyt6G9PRcp4SQCHUngyEV5nI+LjH6jFi30WSQePtU0OVUye+kw+1FfzUU5nl8qvTwvqf1e1IwIBHGl15vyX5RmY2VyDppZhv6jXoWGz29u1+qtsctuXLHV0eoooqkiiiigCiiigCiim5ZMoJPCgIO3dprBEWJ4H/AH2149tDEvNKTvd/3V+HCr7lbtY4iXJHdlU9xbt6B01mZpxGCAbs3vEceodXSaxyyXIfxARFAW3W5UFmO42v7oqwwCzuq5QI4gOAJJHd8KzCylmzFWa2gCgcdwANXezNlzMSeZlVT9cknsymy+dKS65JqI4RGt7ZltrmzE9ynhS2TDyr7Sxix3kKw/0NZrFcmmb3osSfvsfW9Mps3Ew6RJOq/VYg/hZAPOl2Re19i4EQf+GC3+rO6D8NiDUNjMffw6yW485Gx7iYwfOoWHnIuMTck8GgViO0qBr2U8uJhU6RSnrWGcD/ANT4Uu0+4ppFA9vBTIBvyID/AOm4PlSRtXDcXxEf21mFu9g1TcPtSIf/ALEfbHPbzzCpqbVj/r0PW5C+qA0WDaphxMbE81j17GyaeSmpRONt7MsE46M2X1LCpUoifeYnHSjxnyemJdjQNuFj1LEPNGU1z555Tx/dpNITpKf1mCU9aBD6ZT507FFBb2osQh+rm9Pap1dhW9yaZfsh29Weo74PEKbLix2TRn1Kr61E6ucvj9TuMvs/GYwf0eMkTqceo0qdHNNbSWCUfhP+++q+PCYu2qJIOmKYj917imp+dT9ZBIB0vCjj8UdjWs63zKns+Gu5M4bPIWZEVgODZrjh3Vsax3ImewICGxsSRm07mNwK2NdnTss4YZeRRRRVpFFFFAFFFFAFZflziCIgoYKG39JH5VpZZAoJO4V5Ry12wZZCbZFFhc9/71RneDnlUYmbQpHYAb/gWPovGqKWVWLKDmIIuL6nt6OzhS9rYtjEFw4sW4k6jgWPFm1/KoOGgEKWGrHex4nj2ms5NrvC6XG5UUZULcFyXJ8NSaewe1cdmyqrRr0lSo6rAjSqXZsUjyELdSRrI4IAHh/u9bPB4FwVVne1gSQ4yk9OQACnSxhv5TjF1edBpcapfwpD7Yx2nNuGPXzVv4hV2+DiFrJn6yWHpU0RqwtoB0F2HmFqdVfDONtPG2/Swxy9ICRn/wBw+lJTaFxrs6M9N1RfRvhWnGFFgLKf8UnyZabOFUG4Ru5oj6kU+S0o48RCwu+FaG3FZcg/iArsG2sIh/WYlSN4MhYeWbyNXpiQizIx7YlPoxvVPjOSuFc3yhf8B19L1nnLYqEHF4OQk88pb+1jibzIB8aT/N8T6K+DI68OR5qab/obhjuYfjdfIpS15Ex29lifsyX8rCsNdSeKvUIfk29jza4S/wBSWaPyvpTB2Xj0uVWUD+zxEcg8GKnzqYnJQrumxCdgDf5qn4bYcy7sZMB9aG/nm1q5/E+E6xZ9MXj+nEDtiU+jVMwW3cSrASOwHHNAwH4herltmOP26drRFPQgUnEYXEBQA0Eo6C5UgdIBzA+IrXd9lpd7Gne+c/O324jwrVQy5hpfvFqquTsQ5oZspbjY3y9VXNb4ThjRRRRVkKKKKAKKKKAh7VnZImaMAtwBryjbU6rd5CJH11I49CjgL17C1eTcrsVEMR+jUEroiKb5je2c8BroPHfWXUx2qVmjCWILD2m91Pz6BUqHDFQebAzaXYm33V6O2pjR5QST7RHtt0X4Dzt02vUeTEE+xGPDW3V1mp+xoE7OM7FY83HLnFtdPaG8mmsLhJJBm5mUi+9Gc/GpcuAmA0kWPpUEk953d9c2fiWSwaaYte1lsbdGugA7aNKlRzDl944lO2uNGze5iZB9qMnzFbPBzuVFsUFP0WMbfGnmgkbf8nk6zGvwJo2phW2XNvGL/EjgeOvpUf5DjL+xNC/ZIB5FRXoLYFzvwsL9aMV9RTL4Bfn4SUfYdW9aWxwxYG0V3KW+y4PowpX88Y9RrFKOux/OtS+zsLxWdD1xX9BUWbAwH3cSVPAvG61Ge9cKx1vkxgfl0iZzIEPBXaxI16Abdh6aaxWP2jF8wv1oVb01p3+ZGPu4uE/4hHqKfTkxiDumB7JAa45h1Zk2tx0qU5Z41dDh5D90j4U63LjFD3sK/blqxm5IYlt7EnpLD4VVYvkTjL6Np0DN/wBq68Lmxvafj5cTccKw7So9TUiPla0hscOB1lk/OqZuQWJOpK95F/M0/huQ0ikF7EdAZfzrZm9L5N45iAy6g8F4mtfC5Iuwt1Xqn5JwqmHQBMlhbUgk679Nwq8rTHwzooooqiFFFFAFFFFAM4uDOjLe1xa44ddeT7TjSGQgCzEnJcanhmI3ljrbq6K9erzb+UDE/phqi2Fs2pPWO2ozvCsWWxC2vc3O89V+HQWPlTquqLcZQba21A6qTLjlWKwG8nQjUnpNUUuJJOVQC3QBoOs1E2o7tHaR1AuPU9gpWzFlIu0giQbwVYk/aAt07r8alRQLEurNzzHUghR2E8B2WrmNwZb2xiI77iqOAOy5uKKUWEGMwai0gjLcSVNj3hQV7NafafCH3XgHZKy+tqz005G7DK1uIxb/AOUgVG+XnccKvdin+LVH1fv/AI13i1saw/TBPDLPEPjepWHsd00g6P0yj0fWsjC+b/kpPuTZvIk13LGP1mGxI6iqEeaUfV8fn/ofT8t8sjfNmlHWxjcHxpd5iNHw7j6wQE9wNedKmEvcNLHfgyaeKFaefZOcDmcQrjoaWRD5gjzp7+xa+7fthG+dBC3YSPW4qMNkqbk4UJ2SAE/hT1NYj+ZcSnuxTHrjxAYUHEYmPeccg+4wrHqZzw0xxbM4Cx0Mqdj/AP2D0p0B13SSkcfbbT91hWJTb062PymdR9eG47yt67HyxkU/8Xh2+2lj/DepmV9X8juLbLjTu5xj/iR/FBTOKxR/rJR2Ph9fG1ZxOXDMQW+Ry/eKnzFqlryvRvewnejgj90mtsct+2dmvTU8n9uqjBRFKxOhcuhAB3khb+lb9WvXlWxOUuGWVcsMiOT9Vt/UTevS8Bi+cGYLYddbYVlml0UUVogUUUUAUUUUAV5Dy8xH6cuy5RuReoE3Y9Z/KvV8Xi0jXM5sPXsHGvJOVW0FeYyNd2GiA7l7F6fGpyOMwsDye090TpO89g4DrqPPiVUZYzl13jeOkk8TV1hoXkJJNjxJ3ION+lurhUnEoAMsUagfTPs37xqahSugnijW7e0SNza97E6X6uFNYeRZZFCxxJn9kewGY/cG+nRgEU5n9s9B0X8PHvpM+OkRQYlRPshV9LEigNLh+TGJjFkngVegIyDyPnUmPZeJXfPhm+3JJ8TWAgx8zPaQ5RxOVNey+niavI8TCRoXX7UMUn8OtGzaCXZV9XGCY/b+JrhwGmgiX+7xJX0tVA0sP9ZhT9uIofNa6BB0YJuxgPypdx6XpwYtbnGU9WIRv471Gk2YxGirJ9qNHP4o2B8qgrHEd0cB+xIo/wDcFdbDgboGI+pJe3fY+tBuSYNPnKqnoBxCfA0hYCpuskq/YmiYeD5WrrYy2n/iFHQwEg8GpIx0R0zIOwNEfBTlrHqSe5GmNvp35cCbNM565MO38Sm3fS/k+b3cTD3s48iLUuPmW00tbQoyOT2hgKUuzoSbXI62hW3ZfNvomGAtyhMWz8UDp8ncdP6JvUVJRcYuvM4c23EcyD8Khvh4VNlmiB3WeBh55rU6IY7D24CelWaP0PwNayaReV1yZikZxz4VV6C6W9Wt3V6bEAALbuFeZ8n9mZrHeeBR86+Yr0bBRsqgMbmrwkjPNJooorRAooooAooooCHtLFRRrmltboIBvXm+3sYJ2DZFjUXC2FmbpN+C1u+UGzhItzkAGpLDo3dwrASxalm1/wB6Vnl5VIjIoC2Gijh09ZqDi8UALkj/AH8aVisWSSEANuPAdv5VWEqDcnOw4ncOwbh60j04ZidWBC9e9j2cBT+FwBk9rMFvfiosOG+qyTENIbKQBfVjuH5nq31a4DAYdRfESIXO72mPDUkaW7KA7JsF2GjI3aIvgwqK/J+VdeZjbsU/5XNalcPh5lW6xOo3ZlawvvsbdVdg2LAnuRQficetBs2sEqjWBfDEfAGnoJ/pQr4n/Olag4cruhU9Syf60y+NYf8AKyjsL/C96B5UyTQj3kj72j/NakYfFYYm3ydG7Fv6OanHaot+ol675h6pUWbGxMCTGU/xNfNCPGjRpfy7CAWMfN9qstBkw7DR1btf87iqxMdGPclkXqvG3krLXP5wj+dmPbh2N/I1GXTxy8w5lYmSbJwr2/RMT0q0XqpFKHJ6Efq5MTH2WYfGoy43CH3sg/w8v5VLSXBncyjsdh6NUzoYRV6lIOAZd05P95Ax8xemsqD33gB6zKnwFTQ8JFhiCB0Fg48GHxqXFECLJPG3aCv8LW8q0nTkT31Cw0TfsxC2txlxEo8ibVq9h7XxLOUmREAGhJBHdb41nzsohriJHPSjKCe9lF/Gr/YuEMhDKMoU2ZWVdPDXd3VUmk27aqNri970quAV2tGblFFFAdooooCHtGBnXKLWO+9YTlFsmRATlYoBrlBt236K9GJryvlxt95SYi6og+atyzdZ4VGaoxmLxzE5R7K8AvGokrWHtfh/0G89tXM2ymMKvCbFluw0uQd1juGlRIMEqgFYpJG+czaA9gPCspdqqGmCdhqwQm1gPaI7eC9lOwbCykksZj0E5e3eGFuy1RtqSJuMMq232dVHxNP7F2dFIGYh0VRfMcpv0D2luavkTS9Dyn3cJKOH6PEadwvT2HkmQH9BM19fbaNrdQJI0qigxGEX3+e7ljI8hUk7RwQ3yTp1kAeq1NwnhcqzOIc74pU7Cv8A11x9pyR/s5SOsBv4WqvXaeC4YyT71/hUqLE4U6riQ/U0ki+mtR/DhzIteUMvCOU9iSil/wBKwujCS/QbjyIpTCFtVaMdQmcerb6cjwLtb9M2t9zo2XouTfQ9V6rX3O0w/KCN9SreAPkQKaXbOGOhjuenm4h5Br1In5PSj2g/faN/RQb91RzgphvmjHRnjUX8QKzyxt9njZ8HY5sO2uRrdSyfDTzpTx4RjbOQegyuh8GpHyaXjFDIelABfwLHwFcxOJUDLLhWtbUEm379qUwz+RcsXZOT0Z90zEHiHWQVEk5OBT7MrqfrIR6AUhFwX9Q6fYU37cyPelQYmMfq8dNGOiQORb7wpZYdWeL+n+ClwWnJ/D4gSBRLzg4aa+FzXrey4Ckagix47t9eSYDE4i5MUsWIQDepyt17t1egclZLC8mZXOmUlivcTe/l2U+l1spe3OF1OnNbjTV2uCu12udyiiigO0UUUAziXIViozMBoOk8K8l5RYOSeWTnLA7mtbLpwuu+1b7lhtaSCMczbM2l9SRofmgedeYTo9hzku75oFus66km9Z55SeV4w40xjUKHzWAFlGmg6agTys+sjm30UtfvbcKiYrGx7lUv1a+nHvquxOIkbcO4W/OwrnxnO4u60fxWFhuSWy9AJv8AvGkCYW9iYqeIXNr0biLnupvCYSLfPLlvwUZj3k+gqdBsfCs3v879Vi0Y8r38a31vylWSYQnUFCT0gX9PjUR8NOGHsAj6QS9u5WJrSJsaGM3jBQn+tVpk38DmBHrTvySW11hw8g/spZIz4NpT0NstGszfNi6/aK27mpXyVz70St9nI/oDWhkjkAu2FxijpQxyj93WmV2nCvvSzxHolwrD0NLVOWKU4RRviy9qFfO/wrqCEDUyA/VZj5Cr+PasJOmKwrH6xeM+a/GpaIJfmRS9kkb+pJFLkbjO4eaMn9Fi3B6MwHkSKs4WxVsy4hyo3lg4HYWIIHfUyfAQrq+FydeQkH7wIprDLErZoXePqilHo4Hhc1Gdz9ReMx9jDTYk6lecA1vHzb/wi9W2F2g1r55NPoAvrbccjNY9oFRfksb6s+ZvpFMjj/Ei+NMyYCUAtHJzxHzXyFgOqQFW8TSxy+Ydx+KdPKaE/rkIP10U2Pba9MxbSRrhGwzA8CGiPZx1qDidpPbLOuIjHHPGs6X+8A/gTUUQxye6cJJ0BWMT/hkvr1VpPsz4+Gg2SsyTZ0iCjiYWRiV6NbeYr2LY4DIG5vJfdqGv314TgcMFYArJE3C+cDuZbqfCvbOSEBWAXfMDqOkabj191GPOXMLLWuKvaKKK2ZuUUUUB2iiuGgMxyxxkcS3MPOueAcL2X1vbrrynHRCSRmVT9iMs4XqzNWy/lEx5aVUSMG2823nTfbeB11jWxIAy5iT9COyjx3XqLjNriNNg2UamKIfWa58BVZicMhv+mZj9SPTxJqxedB70eU9mY/iPHsrolRiSsdjp7RAH7xNh40vHhSgkwhGhuo6XUserRb/ClYRMPEbv+kY8XWVQOsAEAd9SMcAx1ZHv0SRkjr1JNR8Ph5wTzMUmu8hN44XIIFqUXN2LeHbWDtrJMn93M3o7sB4U8m2MGfdxU9/rJC/nYGqkQY4HXDyG39kW/MVI+UYsb8KT24RvgtVtNwXEG1IuEw7TCwPir/Cp8W02YWWdSOF5Sp8JEt51lpNoSftMAjdsDg/waV1NrRj3sCR2c4vwpbHZWkE0uuZWcf3MMo8UveoE7YIt+miwwP1oXib4eVV8HKLCrviZPtEOR942bzq5wXKPDOMjTGx3rICwPcxao77vmcHcOBh4oAf0Dyxg8YcSzf8A83zV3GbOnbRJIMR9SeIRyEdUg9knwrj8nsFNrG0asdxjkyfuk28qUvJqSL9ViZsvQ2Ujr0O/wq97TpV4wGLK0mFkhI3hlLo3TZ0Nx260/h9tYaS4EvNn6Mpzp2DMAy+NXEQnjP8AxCrcbw2TvK3K95WlzDFtww0+l7SRRkn7wIPfajgkCCCVheOQEdEWJUjwkBI8aW+Bf9pA0l+loWv+EXqLLIin9PsyMdceZT4WpeFfAubD5TAegObDs3UdsG60PJ2Hm2HN4Rl6gGt4G6+Vep4IHIMwym2o00PdpWC5LbMDaLNJIvTuYdumviK2uAwGT5z95vVSJqwoooqkk0UUUwVSZHAFzoBSqbnW6kdIpB57yl5aHM64eKMHdzszZTu3hQCe+vL3hI1M0K9l2/KvQ+U3JvCo+crDIxNspd9Ok5dT51RcwIyebSKJbbwijzY38qlUY2dV3mVj1hKgzyREW59//LB9b2rTbVnjN82IY36Ne3QCs22UHMPa10ujA+TUKM4VcGo9uWcn6qLb1vUzCbfaIkYd9Db2Xizag3BvnvemmRW1WOU9YUKPFq4kZJ1yR26VDfwKaNDa6blVj5BqsTAcTGR5h70iHa20RqjMB0Z3t5k1EE7/ADZodBb3sSv+Wn4pJhqJoe/ESjyy1PKppZR8o9oHfHG/2iD6iuNymxKn28PFfpUj4VGgxM/9bF3YtfRxTwfFXuLnskw7+hFLk+C/6WyDX5Ee0f8Ac0tuUkUtuewagccwJ9VPrXOaxbHVWt/dIfIGkyQyjeg0+lFIvmFt50bo4dZdnSbkeM8Mjb/u3pcOyv6jaDxHgkuZfy+NcMMTKBKifdky/wAYpo7LiOkTzKN2UlZF7rG3lSNYGPacetosQBuKlSe4nKfOkNt6b9vgzf6rC/gdfCqsbPljN0lX7yvH6AA/iqfh9tYlQQ2ZlH0Sjqe0EMfOgJ0HK+MLYpNEL/tEdgOG/MpFSoeUkT7zA400YsL/AI0PrVIduh/ejiBJ+bnhPeVLL4rQuI3WzoPrJHMv4kAIHWV8aei4el7C20FsEyWI90Mpt2HQ1t8PMGAI414/ydxZW1sNDONLmKVVftKtofKvUtiYrnIwcjpwKva4I4aVWNrLKLOuV2uGrS5RRRTIqkSqCLHdS6S63FjSN5By4ji5081KYlGlwbFm48QbVmnwSlTnDSG24m508fhXoHKXkosKviNJDe5zWFhwA6gKw7bUsTYAcdxPhcADwrHxeW016UGKdRujOnTY+lVWI2g40USW6r28BVxjtoyMd9l6MzD0sKZw0ko+c1ugO2vfc1W4NKP+didG8yR33olZb6Ssw6uHjWlmeNVBd5ASbBQb62+kfZ7qpsdjovoSHozDDnXpuBe1G5Tm/gjCwBhosx6wFt51NTZ5PCf8KmqiPaQGqZk7Mg/hWpKbUkJCpK1ybWzIb+K0K/BP/m5vpSj7UbH0JpxNmycLntik/I1Kg2NjXXPzRKkXBYxLfxWkjZ2KvYIl+p4j/loLRs4OcHW/ejjzK07E2JX3Wt2OR+VSv5uxv9SG7GX0ApKpjF97Cy9xk/y2oLRyPbGLX3jLl+0Wv12NwascPtCGU+3PGW6JFhU/vLeokeOcWDRToeiQXHcSGPpT7NBMDnSN+m/skdls3nagdp3E4mEX5t4cy711jzfZeMqL9fGmxj43UZ1kU/bjmHhKubwNNjYUJF4y0YPAjMPBSwt2gVXycmmLFkykg+9GSG7PYDG3UaW77HbEuXmm9nnICeCTLLD8WUdtqZj2Q29Fddd8TLMnjGSV+8tQpMHKujTEdAbLbs9tFpcckkRBKNpuZYVI/HGdKO+F21tOTe0Yo7LiIQ+tjIp8MyMbC3XavXMIylQU90jT4V43yS24ksgXE4iIIdyuPaHYW9rxr17ZcUaoBEQV4WNx6mrw1pGflMNcrtcq2blFFFMF0UVw1Jsf/KRiCIQObzLe+YkgKeFrEXNeUM1kuqkt9Jg1+wE2NuuvSf5SZ5DlUD2QbizC5Nvo3sB115jiJwN65j0M5Y9+WoumuO9KuXEuL+0ASem/relYeZt7c0/a2U9ns09Ns+Vh7KxoLHeVHdvvUHDYSfNYRi/TYMLeNqmHqJnOJMxBgCdZMpHcQDY9VO40poonBAFhmjlsOoXtpUmHY0hW+bJwAuFO7eButSsHhBGuSWGeQ8WVirdugN+6lV/y+Kq5vbN2lhY9GVgB3ZhTOKjAX3oT/hv/ANWtXUuDw/CLGL05gWHdmWosuAw39ZKn2o1+BBFT+BdyjhlI3c2PuyAeVLfGX95oe9pR5Zqto9nxHdiWUdayj0anv5pG/n0btkkX1v4U9wb+6iXaCjdzH/myg+GanU24B88d08vrewq3XYN/dMTH+/Q+RWuSbAmH7Jrf2ZRvTWnuEbw22w37SQfZnVv3XF6lfLG+dKD1TRBh+IHzFRpsMpQK+GKOLAu2fXtUggd1Q2wDqbwi9rXMbMvhlJBHaKOKcysaGJkIvlQH6UUrISfsyjKfGnXxjr7x7DMttP7xbi9ZvbGeHdeVTvulm7ylr94NV+D2uyG8ZeI/RVtLcfZOX0NPtHffbfHHSD3g2XiUtIh/De3lTEUqMQRlfhdbZh0WKlXHeDWdw3KLW5QX+lGTGfIZSe6ryDGRYj3srk2sXSzjtkT2u80rLD+mtRsQAMBLC0y8ct3ZR9k+0bdetelbKMRS8IsvRYi3cd1eZ7LlkUouGkQsDrGsoYkWv7J4jt17a9Uw18q5hY2F76kdV6rDTPqY2Q7XK7XK1YuUUUUAuiiikbL8v8NI2Fk5kDOBcsVQ2UD2t+oNuIBrwyKEm4Cq1+I9o778da+iNtbKhmU86itYG2e9h03twr5/5RQRCVska5b+zkDKLcCAxJ8aixcrqy2QBUsRv90+VInN7F05wLr7LlfFQB61W/JYdCGZD05fiDTkEjI4dJ0J+srA9+gFR22K3Ex8bHcHmJUHEAOVb8JNj3VIgniZ/wBG/Mg7s74iNgejKEYHt8qsoNrqq3dg5BB0YhT1WCoAOonvqq2ltqFs2bDgFr6gEjuOYgitJsr2tPBhZgNMQh+0x9TGt++hzis2VcRhyTwMgN/GvOF2kR7s06joVnAHg1Ox7Sdt0+IP+LJ/1U+C09IVsVaxihc7t8Vie005h8Nij/ycJH1Xi79Aa85G3JF052bvklPxpce35BqryfiY+tLj90ar0OXZrt72zWPWki+nOikPsoqL/I5xbcAST5Zv4qwCcpJwf1rDv/OgcqJ76ynX6w/Kj6Ry3Chx+wxadtz8CKhYydNSIWZuiSFR+8ANeu9ZxOVWIH7eQDqI/KpEPLHGfNmnP3l+K6VFxxVLU6LaOGBHOZ4r/RkcAeDsLVKlwZkF4JZCOkSJKLdgGceFU2N5Q4iUDngZbXy5xE1r2va68bDwqrbaSg35qO445Irjvy0a34Pa12hFiY7WlLX6Yo9Oq9hbwqPhsZKDaSKOTryqvmCDXYeU8oFxn/dt4AU5DyokJ1jjbtiB87VWqnhq+SGNjEyXwjXJ3qS+X62+9u+vZ4tw/wBfjXmP8nONWd2zwJGANGTMlz0FePca9OjjAFhfvJPrTx2nIuuV01yrQ5RRRQC6KKKRmMXkKsHGZcpzLa9xbXTjXk3KqTZsxYRmSBwNGWPMhPAFdcuvGvS9u7IWdbFVJG43dSOxlII8a8y2t/JfiCxaB1Q8fadr/iJNI3nIfUgk6ccgsbdwpUcWisShDG262U3sc2um6tZN/J/tRfmRSjrax/h+NN/0Vxyn28CW+wyN5E0BUwYbIxB5sgjRwSQrEGxykFWI6Liq6XYbZi3y52N9fZOvb7Xr4VfYvYuJUBUwUl2PtM0Vyg03CzI3GrNdnq1k+QYxTa2bmIgCen2m048BS1TmmUg5OoQS03Tb9Et7/aBFA2Aq2vISetSP89XT7CmDELgpyOnm408i7Cn4+TUh1ODxncYh8aOTZmfYzE+y7/gy/A0pdmSLb2Q3blPkLEVoZeTk/DBYrv5v4NTD8nMXwwmK8V+L0tfY9/dAwuBckXQ/dMep+8dKmfJGFwVIt/aRf5Y2pxOS+NO/C4ruK/8AyClf0QxhFvkuLHdhz5szWo7RtGVIx70gB6Of/KMU/HIgFknCX32nkGncovS4+RmNG7CYrjvMH+9Kcj5H44EEYOdup5Ird9qXbT3EOTCcBO56AJZfSxFqaGzm+adekBif4KtW5LbQB/8AxqH7y/Ainl5O7RuCdmRkDgWUX7w9PVLcUiQsgKuJHBsRmWZrEdAMZHlUURx5jZypP08ygdmaOwrbLsDG2Ftkop6sSLdWlQ15MbZJ1w0AH2wNPE0ao3FVsWKQyrlkkQfSjliy9pAYX8K922MpEYvJznXp0dVea7I5I47nA02Gw1uOZz5ZQa9UwkORVXdYAWF9OrXWnNpy16OmuUqiqQRRSstcp7BVFFFIxRRRQHK7RRQHKCKKKAMooyjooooAAotRRQHaKKKAK5XaKA5RRRQBQKKKALV2iigCiiigCiiigP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570000"/>
            <a:ext cx="936000" cy="288000"/>
          </a:xfrm>
        </p:spPr>
        <p:txBody>
          <a:bodyPr/>
          <a:lstStyle/>
          <a:p>
            <a:r>
              <a:rPr lang="nl-BE" dirty="0" smtClean="0"/>
              <a:t>12/09/2013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0338"/>
            <a:ext cx="238442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746406"/>
            <a:ext cx="9844312" cy="305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7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Developmental</a:t>
            </a:r>
            <a:r>
              <a:rPr lang="fr-BE" dirty="0" smtClean="0"/>
              <a:t> engineering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BE" dirty="0" smtClean="0"/>
              <a:t>An approach to tissue engineering</a:t>
            </a:r>
          </a:p>
          <a:p>
            <a:pPr>
              <a:defRPr/>
            </a:pPr>
            <a:endParaRPr lang="nl-BE" dirty="0"/>
          </a:p>
          <a:p>
            <a:pPr>
              <a:defRPr/>
            </a:pPr>
            <a:r>
              <a:rPr lang="nl-BE" dirty="0" smtClean="0"/>
              <a:t>A developmental process as a flow through attractors</a:t>
            </a:r>
          </a:p>
          <a:p>
            <a:pPr marL="0" indent="0">
              <a:buNone/>
              <a:defRPr/>
            </a:pPr>
            <a:endParaRPr lang="nl-BE" dirty="0" smtClean="0"/>
          </a:p>
          <a:p>
            <a:pPr>
              <a:defRPr/>
            </a:pPr>
            <a:r>
              <a:rPr lang="nl-BE" dirty="0" smtClean="0"/>
              <a:t>Modelling</a:t>
            </a:r>
          </a:p>
          <a:p>
            <a:pPr>
              <a:defRPr/>
            </a:pPr>
            <a:endParaRPr lang="nl-BE" dirty="0"/>
          </a:p>
          <a:p>
            <a:pPr lvl="1">
              <a:defRPr/>
            </a:pPr>
            <a:r>
              <a:rPr lang="nl-BE" dirty="0" smtClean="0"/>
              <a:t>Identification of attractors</a:t>
            </a:r>
          </a:p>
          <a:p>
            <a:pPr marL="0" indent="0">
              <a:buNone/>
              <a:defRPr/>
            </a:pPr>
            <a:endParaRPr lang="nl-BE" dirty="0"/>
          </a:p>
          <a:p>
            <a:pPr lvl="1">
              <a:defRPr/>
            </a:pPr>
            <a:r>
              <a:rPr lang="nl-BE" dirty="0" smtClean="0"/>
              <a:t>How to crest the ridges?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12/09/2013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All rights reserved © 2013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</a:t>
            </a:fld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6"/>
          <a:stretch/>
        </p:blipFill>
        <p:spPr bwMode="auto">
          <a:xfrm>
            <a:off x="5364088" y="2924944"/>
            <a:ext cx="3389362" cy="255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4314" y="5733255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/>
              <a:t>Lenas, 2009</a:t>
            </a:r>
            <a:endParaRPr lang="nl-BE" sz="1400" dirty="0"/>
          </a:p>
        </p:txBody>
      </p:sp>
      <p:sp>
        <p:nvSpPr>
          <p:cNvPr id="8" name="Rectangle 7"/>
          <p:cNvSpPr/>
          <p:nvPr/>
        </p:nvSpPr>
        <p:spPr>
          <a:xfrm>
            <a:off x="5292080" y="2924944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5220072" y="3985121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70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Endochondral ossification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All rights reserved © 2013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</a:t>
            </a:fld>
            <a:endParaRPr lang="nl-BE" dirty="0"/>
          </a:p>
        </p:txBody>
      </p:sp>
      <p:pic>
        <p:nvPicPr>
          <p:cNvPr id="2050" name="Picture 2" descr="image: Growth Plate Dynam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570000"/>
            <a:ext cx="936000" cy="288000"/>
          </a:xfrm>
        </p:spPr>
        <p:txBody>
          <a:bodyPr/>
          <a:lstStyle/>
          <a:p>
            <a:r>
              <a:rPr lang="nl-BE" dirty="0" smtClean="0"/>
              <a:t>12/09/2013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22151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Hypertrophic switch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Focus on changes in the differentiation network accompanying these phenotypic changes</a:t>
            </a:r>
          </a:p>
          <a:p>
            <a:pPr lvl="1"/>
            <a:r>
              <a:rPr lang="nl-BE" dirty="0" smtClean="0"/>
              <a:t>Middle-out approach: Sox9-Runx2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All rights reserved © 2013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7" name="Right Arrow 6"/>
          <p:cNvSpPr/>
          <p:nvPr/>
        </p:nvSpPr>
        <p:spPr>
          <a:xfrm>
            <a:off x="3380337" y="4161392"/>
            <a:ext cx="8636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12" y="3186088"/>
            <a:ext cx="3417888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http://www.nature.com/news/2010/100813/images/news.2010.406.citation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48300"/>
            <a:ext cx="1828428" cy="242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570000"/>
            <a:ext cx="936000" cy="288000"/>
          </a:xfrm>
        </p:spPr>
        <p:txBody>
          <a:bodyPr/>
          <a:lstStyle/>
          <a:p>
            <a:r>
              <a:rPr lang="nl-BE" dirty="0" smtClean="0"/>
              <a:t>12/09/2013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9653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 few Network Model Types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All rights reserved © 2013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7" name="Gelijkbenige driehoek 5"/>
          <p:cNvSpPr/>
          <p:nvPr/>
        </p:nvSpPr>
        <p:spPr>
          <a:xfrm rot="5400000">
            <a:off x="4322821" y="-498285"/>
            <a:ext cx="714381" cy="7560840"/>
          </a:xfrm>
          <a:prstGeom prst="triangle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dirty="0">
                <a:solidFill>
                  <a:srgbClr val="FFFFFF"/>
                </a:solidFill>
              </a:rPr>
              <a:t>Complexity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2132856"/>
            <a:ext cx="553998" cy="312521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nl-BE" sz="2400" dirty="0">
                <a:solidFill>
                  <a:srgbClr val="00407A"/>
                </a:solidFill>
              </a:rPr>
              <a:t>Mechanistic modelling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12335" y="1412775"/>
            <a:ext cx="553998" cy="43652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2400" dirty="0">
                <a:solidFill>
                  <a:srgbClr val="00407A"/>
                </a:solidFill>
              </a:rPr>
              <a:t>Phenomenological modelling</a:t>
            </a:r>
          </a:p>
        </p:txBody>
      </p:sp>
      <p:sp>
        <p:nvSpPr>
          <p:cNvPr id="10" name="Gelijkbenige driehoek 5"/>
          <p:cNvSpPr/>
          <p:nvPr/>
        </p:nvSpPr>
        <p:spPr>
          <a:xfrm rot="16200000">
            <a:off x="4178806" y="-1002341"/>
            <a:ext cx="714381" cy="7560840"/>
          </a:xfrm>
          <a:prstGeom prst="triangle">
            <a:avLst/>
          </a:prstGeom>
          <a:gradFill flip="none" rotWithShape="1"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l-BE" dirty="0">
                <a:solidFill>
                  <a:srgbClr val="FFFFFF"/>
                </a:solidFill>
              </a:rPr>
              <a:t>Scope</a:t>
            </a:r>
          </a:p>
        </p:txBody>
      </p:sp>
      <p:sp>
        <p:nvSpPr>
          <p:cNvPr id="11" name="Gelijkbenige driehoek 5"/>
          <p:cNvSpPr/>
          <p:nvPr/>
        </p:nvSpPr>
        <p:spPr>
          <a:xfrm rot="5400000">
            <a:off x="4331206" y="-1495164"/>
            <a:ext cx="714381" cy="7560840"/>
          </a:xfrm>
          <a:prstGeom prst="triangle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dirty="0">
                <a:solidFill>
                  <a:srgbClr val="FFFFFF"/>
                </a:solidFill>
              </a:rPr>
              <a:t>Data required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2110" y="4051300"/>
            <a:ext cx="1656184" cy="106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547" y="4005064"/>
            <a:ext cx="13330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68142" y="540615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407A"/>
                </a:solidFill>
              </a:rPr>
              <a:t>Graph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1"/>
          <a:stretch/>
        </p:blipFill>
        <p:spPr>
          <a:xfrm>
            <a:off x="4932040" y="3880183"/>
            <a:ext cx="1686021" cy="1304528"/>
          </a:xfrm>
          <a:prstGeom prst="rect">
            <a:avLst/>
          </a:prstGeom>
        </p:spPr>
      </p:pic>
      <p:pic>
        <p:nvPicPr>
          <p:cNvPr id="17" name="Picture 4" descr="D:\Profiles\ScholmaJ\Desktop\Plaatjes ANIMO\Network_hyp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789040"/>
            <a:ext cx="2620087" cy="224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15511" y="5448417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407A"/>
                </a:solidFill>
              </a:rPr>
              <a:t>ANIMO</a:t>
            </a:r>
          </a:p>
          <a:p>
            <a:pPr algn="ctr"/>
            <a:r>
              <a:rPr lang="nl-BE" dirty="0">
                <a:solidFill>
                  <a:srgbClr val="00407A"/>
                </a:solidFill>
              </a:rPr>
              <a:t>/ODE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60087" y="540615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407A"/>
                </a:solidFill>
              </a:rPr>
              <a:t>Additive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6051" y="540615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407A"/>
                </a:solidFill>
              </a:rPr>
              <a:t>Boolean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570000"/>
            <a:ext cx="936000" cy="288000"/>
          </a:xfrm>
        </p:spPr>
        <p:txBody>
          <a:bodyPr/>
          <a:lstStyle/>
          <a:p>
            <a:r>
              <a:rPr lang="nl-BE" dirty="0" smtClean="0"/>
              <a:t>12/09/2013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025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Chondrocyte gene network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All rights reserved © 2013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6</a:t>
            </a:fld>
            <a:endParaRPr lang="nl-BE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235" y="1124744"/>
            <a:ext cx="6910687" cy="486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570000"/>
            <a:ext cx="936000" cy="288000"/>
          </a:xfrm>
        </p:spPr>
        <p:txBody>
          <a:bodyPr/>
          <a:lstStyle/>
          <a:p>
            <a:r>
              <a:rPr lang="nl-BE" dirty="0" smtClean="0"/>
              <a:t>12/09/2013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904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Attractor Stability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Attractor basin size estimated by Monte Carlo approach</a:t>
            </a:r>
          </a:p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All rights reserved © 2013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15" name="AutoShape 2" descr="data:image/jpeg;base64,/9j/4AAQSkZJRgABAQAAAQABAAD/2wCEAAkGBxQTEhUUEhQWFRUXFxgaGBgXGBgaHhgaHBcXFxQaIBgeIiggGholHBcXITEhJSouLi4uFx8zODMsNygtLiwBCgoKDg0OGhAQGy8kHB8sLCwsLC8sLCwsLCwsLCwsLCwsLCwsLCwsKywsLCwsLCwsLCw3LCwsLCwsNywsLCwsN//AABEIAQMAwwMBIgACEQEDEQH/xAAcAAABBQEBAQAAAAAAAAAAAAAAAgMEBQYBBwj/xABOEAACAQIDAwkDCAUKBAYDAAABAgMAEQQSIQUxQQYTUWFxgZGhsSIywRRCUmJygpLRIzNDorIHFRZTY3ODwuHwNETS8SSTs8PT4zVUo//EABgBAAMBAQAAAAAAAAAAAAAAAAABAgME/8QAKxEBAQACAQQBAgQHAQAAAAAAAAECESEDEjFBUSJhgaGx8BMykcHR4fEj/9oADAMBAAIRAxEAPwD3GiiigCiiigCiiigCmpJ1WwZgL7rm1N47GLEhdzYD/dq8i27ygaaRnaZI7+4t77twO61RlnMVY43K8PYlmU6BgT20uvBsDymaJ7s4brVr3q/wv8oAHznHfp51M6kXellHrVdrz7B/ygKfnKe0Wq5w3LOJt48GBqu+I7K1FFVUHKCFvnW7amx41G3Op76rcSkUVzNRTDtFcvRegO0Vy9F6A7RRRQBRRRQBRRRQBRRRQBRRRQBXGa2+gmsly35QCJDEjAOw7f8Af50rdQRnuXm1ziM0ccnNohte17t0WrGQvJGCDG0qjgEB795NLxUwAUXNwRa3E8T41f7LxEqksMOSo4plNtPavxJ1rm6l92ba4/DGz4+En28JGO2Mr52p3DzYFt8Cj7LsPRhW+TaSN+sUoCbXay6/6VEmXByk/q5Dx0X1IF+6pmcvpfM9swmxcI+scssfeGH7wv50f0Vm3xYmJ+gNnQ+Klh5VfHYGBYmySIelQwt4grSRyYS36LFOPtZD5XF6rcEyyipTZ+0Itchcf2bq/kQDSxymmi/Wo6fbRk891Wy7LxKfqsRE/bmQ9fSKkRTbQXTIjjoWWI+RINTx8r7/AJiPs7l2PpeDA/kavcPy4HFyO0f96q55c3/EbPzdJ5oN5peoT4HZp96J4D1GRPI1W8i/876bLD8tEP7RbdLC3noKsI+UTEXUI46mt8CPOsHHyfwzaw4yZeo5HHmt/OuS8mnUFonimOmg/RMevNe16e8oJj0/lv8A+k9vegk7Vyt6G9PRcp4SQCHUngyEV5nI+LjH6jFi30WSQePtU0OVUye+kw+1FfzUU5nl8qvTwvqf1e1IwIBHGl15vyX5RmY2VyDppZhv6jXoWGz29u1+qtsctuXLHV0eoooqkiiiigCiiigCiim5ZMoJPCgIO3dprBEWJ4H/AH2149tDEvNKTvd/3V+HCr7lbtY4iXJHdlU9xbt6B01mZpxGCAbs3vEceodXSaxyyXIfxARFAW3W5UFmO42v7oqwwCzuq5QI4gOAJJHd8KzCylmzFWa2gCgcdwANXezNlzMSeZlVT9cknsymy+dKS65JqI4RGt7ZltrmzE9ynhS2TDyr7Sxix3kKw/0NZrFcmmb3osSfvsfW9Mps3Ew6RJOq/VYg/hZAPOl2Re19i4EQf+GC3+rO6D8NiDUNjMffw6yW485Gx7iYwfOoWHnIuMTck8GgViO0qBr2U8uJhU6RSnrWGcD/ANT4Uu0+4ppFA9vBTIBvyID/AOm4PlSRtXDcXxEf21mFu9g1TcPtSIf/ALEfbHPbzzCpqbVj/r0PW5C+qA0WDaphxMbE81j17GyaeSmpRONt7MsE46M2X1LCpUoifeYnHSjxnyemJdjQNuFj1LEPNGU1z555Tx/dpNITpKf1mCU9aBD6ZT507FFBb2osQh+rm9Pap1dhW9yaZfsh29Weo74PEKbLix2TRn1Kr61E6ucvj9TuMvs/GYwf0eMkTqceo0qdHNNbSWCUfhP+++q+PCYu2qJIOmKYj917imp+dT9ZBIB0vCjj8UdjWs63zKns+Gu5M4bPIWZEVgODZrjh3Vsax3ImewICGxsSRm07mNwK2NdnTss4YZeRRRRVpFFFFAFFFFAFZflziCIgoYKG39JH5VpZZAoJO4V5Ry12wZZCbZFFhc9/71RneDnlUYmbQpHYAb/gWPovGqKWVWLKDmIIuL6nt6OzhS9rYtjEFw4sW4k6jgWPFm1/KoOGgEKWGrHex4nj2ms5NrvC6XG5UUZULcFyXJ8NSaewe1cdmyqrRr0lSo6rAjSqXZsUjyELdSRrI4IAHh/u9bPB4FwVVne1gSQ4yk9OQACnSxhv5TjF1edBpcapfwpD7Yx2nNuGPXzVv4hV2+DiFrJn6yWHpU0RqwtoB0F2HmFqdVfDONtPG2/Swxy9ICRn/wBw+lJTaFxrs6M9N1RfRvhWnGFFgLKf8UnyZabOFUG4Ru5oj6kU+S0o48RCwu+FaG3FZcg/iArsG2sIh/WYlSN4MhYeWbyNXpiQizIx7YlPoxvVPjOSuFc3yhf8B19L1nnLYqEHF4OQk88pb+1jibzIB8aT/N8T6K+DI68OR5qab/obhjuYfjdfIpS15Ex29lifsyX8rCsNdSeKvUIfk29jza4S/wBSWaPyvpTB2Xj0uVWUD+zxEcg8GKnzqYnJQrumxCdgDf5qn4bYcy7sZMB9aG/nm1q5/E+E6xZ9MXj+nEDtiU+jVMwW3cSrASOwHHNAwH4herltmOP26drRFPQgUnEYXEBQA0Eo6C5UgdIBzA+IrXd9lpd7Gne+c/O324jwrVQy5hpfvFqquTsQ5oZspbjY3y9VXNb4ThjRRRRVkKKKKAKKKKAh7VnZImaMAtwBryjbU6rd5CJH11I49CjgL17C1eTcrsVEMR+jUEroiKb5je2c8BroPHfWXUx2qVmjCWILD2m91Pz6BUqHDFQebAzaXYm33V6O2pjR5QST7RHtt0X4Dzt02vUeTEE+xGPDW3V1mp+xoE7OM7FY83HLnFtdPaG8mmsLhJJBm5mUi+9Gc/GpcuAmA0kWPpUEk953d9c2fiWSwaaYte1lsbdGugA7aNKlRzDl944lO2uNGze5iZB9qMnzFbPBzuVFsUFP0WMbfGnmgkbf8nk6zGvwJo2phW2XNvGL/EjgeOvpUf5DjL+xNC/ZIB5FRXoLYFzvwsL9aMV9RTL4Bfn4SUfYdW9aWxwxYG0V3KW+y4PowpX88Y9RrFKOux/OtS+zsLxWdD1xX9BUWbAwH3cSVPAvG61Ge9cKx1vkxgfl0iZzIEPBXaxI16Abdh6aaxWP2jF8wv1oVb01p3+ZGPu4uE/4hHqKfTkxiDumB7JAa45h1Zk2tx0qU5Z41dDh5D90j4U63LjFD3sK/blqxm5IYlt7EnpLD4VVYvkTjL6Np0DN/wBq68Lmxvafj5cTccKw7So9TUiPla0hscOB1lk/OqZuQWJOpK95F/M0/huQ0ikF7EdAZfzrZm9L5N45iAy6g8F4mtfC5Iuwt1Xqn5JwqmHQBMlhbUgk679Nwq8rTHwzooooqiFFFFAFFFFAM4uDOjLe1xa44ddeT7TjSGQgCzEnJcanhmI3ljrbq6K9erzb+UDE/phqi2Fs2pPWO2ozvCsWWxC2vc3O89V+HQWPlTquqLcZQba21A6qTLjlWKwG8nQjUnpNUUuJJOVQC3QBoOs1E2o7tHaR1AuPU9gpWzFlIu0giQbwVYk/aAt07r8alRQLEurNzzHUghR2E8B2WrmNwZb2xiI77iqOAOy5uKKUWEGMwai0gjLcSVNj3hQV7NafafCH3XgHZKy+tqz005G7DK1uIxb/AOUgVG+XnccKvdin+LVH1fv/AI13i1saw/TBPDLPEPjepWHsd00g6P0yj0fWsjC+b/kpPuTZvIk13LGP1mGxI6iqEeaUfV8fn/ofT8t8sjfNmlHWxjcHxpd5iNHw7j6wQE9wNedKmEvcNLHfgyaeKFaefZOcDmcQrjoaWRD5gjzp7+xa+7fthG+dBC3YSPW4qMNkqbk4UJ2SAE/hT1NYj+ZcSnuxTHrjxAYUHEYmPeccg+4wrHqZzw0xxbM4Cx0Mqdj/AP2D0p0B13SSkcfbbT91hWJTb062PymdR9eG47yt67HyxkU/8Xh2+2lj/DepmV9X8juLbLjTu5xj/iR/FBTOKxR/rJR2Ph9fG1ZxOXDMQW+Ry/eKnzFqlryvRvewnejgj90mtsct+2dmvTU8n9uqjBRFKxOhcuhAB3khb+lb9WvXlWxOUuGWVcsMiOT9Vt/UTevS8Bi+cGYLYddbYVlml0UUVogUUUUAUUUUAV5Dy8xH6cuy5RuReoE3Y9Z/KvV8Xi0jXM5sPXsHGvJOVW0FeYyNd2GiA7l7F6fGpyOMwsDye090TpO89g4DrqPPiVUZYzl13jeOkk8TV1hoXkJJNjxJ3ION+lurhUnEoAMsUagfTPs37xqahSugnijW7e0SNza97E6X6uFNYeRZZFCxxJn9kewGY/cG+nRgEU5n9s9B0X8PHvpM+OkRQYlRPshV9LEigNLh+TGJjFkngVegIyDyPnUmPZeJXfPhm+3JJ8TWAgx8zPaQ5RxOVNey+niavI8TCRoXX7UMUn8OtGzaCXZV9XGCY/b+JrhwGmgiX+7xJX0tVA0sP9ZhT9uIofNa6BB0YJuxgPypdx6XpwYtbnGU9WIRv471Gk2YxGirJ9qNHP4o2B8qgrHEd0cB+xIo/wDcFdbDgboGI+pJe3fY+tBuSYNPnKqnoBxCfA0hYCpuskq/YmiYeD5WrrYy2n/iFHQwEg8GpIx0R0zIOwNEfBTlrHqSe5GmNvp35cCbNM565MO38Sm3fS/k+b3cTD3s48iLUuPmW00tbQoyOT2hgKUuzoSbXI62hW3ZfNvomGAtyhMWz8UDp8ncdP6JvUVJRcYuvM4c23EcyD8Khvh4VNlmiB3WeBh55rU6IY7D24CelWaP0PwNayaReV1yZikZxz4VV6C6W9Wt3V6bEAALbuFeZ8n9mZrHeeBR86+Yr0bBRsqgMbmrwkjPNJooorRAooooAooooCHtLFRRrmltboIBvXm+3sYJ2DZFjUXC2FmbpN+C1u+UGzhItzkAGpLDo3dwrASxalm1/wB6Vnl5VIjIoC2Gijh09ZqDi8UALkj/AH8aVisWSSEANuPAdv5VWEqDcnOw4ncOwbh60j04ZidWBC9e9j2cBT+FwBk9rMFvfiosOG+qyTENIbKQBfVjuH5nq31a4DAYdRfESIXO72mPDUkaW7KA7JsF2GjI3aIvgwqK/J+VdeZjbsU/5XNalcPh5lW6xOo3ZlawvvsbdVdg2LAnuRQficetBs2sEqjWBfDEfAGnoJ/pQr4n/Olag4cruhU9Syf60y+NYf8AKyjsL/C96B5UyTQj3kj72j/NakYfFYYm3ydG7Fv6OanHaot+ol675h6pUWbGxMCTGU/xNfNCPGjRpfy7CAWMfN9qstBkw7DR1btf87iqxMdGPclkXqvG3krLXP5wj+dmPbh2N/I1GXTxy8w5lYmSbJwr2/RMT0q0XqpFKHJ6Efq5MTH2WYfGoy43CH3sg/w8v5VLSXBncyjsdh6NUzoYRV6lIOAZd05P95Ax8xemsqD33gB6zKnwFTQ8JFhiCB0Fg48GHxqXFECLJPG3aCv8LW8q0nTkT31Cw0TfsxC2txlxEo8ibVq9h7XxLOUmREAGhJBHdb41nzsohriJHPSjKCe9lF/Gr/YuEMhDKMoU2ZWVdPDXd3VUmk27aqNri970quAV2tGblFFFAdooooCHtGBnXKLWO+9YTlFsmRATlYoBrlBt236K9GJryvlxt95SYi6og+atyzdZ4VGaoxmLxzE5R7K8AvGokrWHtfh/0G89tXM2ymMKvCbFluw0uQd1juGlRIMEqgFYpJG+czaA9gPCspdqqGmCdhqwQm1gPaI7eC9lOwbCykksZj0E5e3eGFuy1RtqSJuMMq232dVHxNP7F2dFIGYh0VRfMcpv0D2luavkTS9Dyn3cJKOH6PEadwvT2HkmQH9BM19fbaNrdQJI0qigxGEX3+e7ljI8hUk7RwQ3yTp1kAeq1NwnhcqzOIc74pU7Cv8A11x9pyR/s5SOsBv4WqvXaeC4YyT71/hUqLE4U6riQ/U0ki+mtR/DhzIteUMvCOU9iSil/wBKwujCS/QbjyIpTCFtVaMdQmcerb6cjwLtb9M2t9zo2XouTfQ9V6rX3O0w/KCN9SreAPkQKaXbOGOhjuenm4h5Br1In5PSj2g/faN/RQb91RzgphvmjHRnjUX8QKzyxt9njZ8HY5sO2uRrdSyfDTzpTx4RjbOQegyuh8GpHyaXjFDIelABfwLHwFcxOJUDLLhWtbUEm379qUwz+RcsXZOT0Z90zEHiHWQVEk5OBT7MrqfrIR6AUhFwX9Q6fYU37cyPelQYmMfq8dNGOiQORb7wpZYdWeL+n+ClwWnJ/D4gSBRLzg4aa+FzXrey4Ckagix47t9eSYDE4i5MUsWIQDepyt17t1egclZLC8mZXOmUlivcTe/l2U+l1spe3OF1OnNbjTV2uCu12udyiiigO0UUUAziXIViozMBoOk8K8l5RYOSeWTnLA7mtbLpwuu+1b7lhtaSCMczbM2l9SRofmgedeYTo9hzku75oFus66km9Z55SeV4w40xjUKHzWAFlGmg6agTys+sjm30UtfvbcKiYrGx7lUv1a+nHvquxOIkbcO4W/OwrnxnO4u60fxWFhuSWy9AJv8AvGkCYW9iYqeIXNr0biLnupvCYSLfPLlvwUZj3k+gqdBsfCs3v879Vi0Y8r38a31vylWSYQnUFCT0gX9PjUR8NOGHsAj6QS9u5WJrSJsaGM3jBQn+tVpk38DmBHrTvySW11hw8g/spZIz4NpT0NstGszfNi6/aK27mpXyVz70St9nI/oDWhkjkAu2FxijpQxyj93WmV2nCvvSzxHolwrD0NLVOWKU4RRviy9qFfO/wrqCEDUyA/VZj5Cr+PasJOmKwrH6xeM+a/GpaIJfmRS9kkb+pJFLkbjO4eaMn9Fi3B6MwHkSKs4WxVsy4hyo3lg4HYWIIHfUyfAQrq+FydeQkH7wIprDLErZoXePqilHo4Hhc1Gdz9ReMx9jDTYk6lecA1vHzb/wi9W2F2g1r55NPoAvrbccjNY9oFRfksb6s+ZvpFMjj/Ei+NMyYCUAtHJzxHzXyFgOqQFW8TSxy+Ydx+KdPKaE/rkIP10U2Pba9MxbSRrhGwzA8CGiPZx1qDidpPbLOuIjHHPGs6X+8A/gTUUQxye6cJJ0BWMT/hkvr1VpPsz4+Gg2SsyTZ0iCjiYWRiV6NbeYr2LY4DIG5vJfdqGv314TgcMFYArJE3C+cDuZbqfCvbOSEBWAXfMDqOkabj191GPOXMLLWuKvaKKK2ZuUUUUB2iiuGgMxyxxkcS3MPOueAcL2X1vbrrynHRCSRmVT9iMs4XqzNWy/lEx5aVUSMG2823nTfbeB11jWxIAy5iT9COyjx3XqLjNriNNg2UamKIfWa58BVZicMhv+mZj9SPTxJqxedB70eU9mY/iPHsrolRiSsdjp7RAH7xNh40vHhSgkwhGhuo6XUserRb/ClYRMPEbv+kY8XWVQOsAEAd9SMcAx1ZHv0SRkjr1JNR8Ph5wTzMUmu8hN44XIIFqUXN2LeHbWDtrJMn93M3o7sB4U8m2MGfdxU9/rJC/nYGqkQY4HXDyG39kW/MVI+UYsb8KT24RvgtVtNwXEG1IuEw7TCwPir/Cp8W02YWWdSOF5Sp8JEt51lpNoSftMAjdsDg/waV1NrRj3sCR2c4vwpbHZWkE0uuZWcf3MMo8UveoE7YIt+miwwP1oXib4eVV8HKLCrviZPtEOR942bzq5wXKPDOMjTGx3rICwPcxao77vmcHcOBh4oAf0Dyxg8YcSzf8A83zV3GbOnbRJIMR9SeIRyEdUg9knwrj8nsFNrG0asdxjkyfuk28qUvJqSL9ViZsvQ2Ujr0O/wq97TpV4wGLK0mFkhI3hlLo3TZ0Nx260/h9tYaS4EvNn6Mpzp2DMAy+NXEQnjP8AxCrcbw2TvK3K95WlzDFtww0+l7SRRkn7wIPfajgkCCCVheOQEdEWJUjwkBI8aW+Bf9pA0l+loWv+EXqLLIin9PsyMdceZT4WpeFfAubD5TAegObDs3UdsG60PJ2Hm2HN4Rl6gGt4G6+Vep4IHIMwym2o00PdpWC5LbMDaLNJIvTuYdumviK2uAwGT5z95vVSJqwoooqkk0UUUwVSZHAFzoBSqbnW6kdIpB57yl5aHM64eKMHdzszZTu3hQCe+vL3hI1M0K9l2/KvQ+U3JvCo+crDIxNspd9Ok5dT51RcwIyebSKJbbwijzY38qlUY2dV3mVj1hKgzyREW59//LB9b2rTbVnjN82IY36Ne3QCs22UHMPa10ujA+TUKM4VcGo9uWcn6qLb1vUzCbfaIkYd9Db2Xizag3BvnvemmRW1WOU9YUKPFq4kZJ1yR26VDfwKaNDa6blVj5BqsTAcTGR5h70iHa20RqjMB0Z3t5k1EE7/ADZodBb3sSv+Wn4pJhqJoe/ESjyy1PKppZR8o9oHfHG/2iD6iuNymxKn28PFfpUj4VGgxM/9bF3YtfRxTwfFXuLnskw7+hFLk+C/6WyDX5Ee0f8Ac0tuUkUtuewagccwJ9VPrXOaxbHVWt/dIfIGkyQyjeg0+lFIvmFt50bo4dZdnSbkeM8Mjb/u3pcOyv6jaDxHgkuZfy+NcMMTKBKifdky/wAYpo7LiOkTzKN2UlZF7rG3lSNYGPacetosQBuKlSe4nKfOkNt6b9vgzf6rC/gdfCqsbPljN0lX7yvH6AA/iqfh9tYlQQ2ZlH0Sjqe0EMfOgJ0HK+MLYpNEL/tEdgOG/MpFSoeUkT7zA400YsL/AI0PrVIduh/ejiBJ+bnhPeVLL4rQuI3WzoPrJHMv4kAIHWV8aei4el7C20FsEyWI90Mpt2HQ1t8PMGAI414/ydxZW1sNDONLmKVVftKtofKvUtiYrnIwcjpwKva4I4aVWNrLKLOuV2uGrS5RRRTIqkSqCLHdS6S63FjSN5By4ji5081KYlGlwbFm48QbVmnwSlTnDSG24m508fhXoHKXkosKviNJDe5zWFhwA6gKw7bUsTYAcdxPhcADwrHxeW016UGKdRujOnTY+lVWI2g40USW6r28BVxjtoyMd9l6MzD0sKZw0ko+c1ugO2vfc1W4NKP+didG8yR33olZb6Ssw6uHjWlmeNVBd5ASbBQb62+kfZ7qpsdjovoSHozDDnXpuBe1G5Tm/gjCwBhosx6wFt51NTZ5PCf8KmqiPaQGqZk7Mg/hWpKbUkJCpK1ybWzIb+K0K/BP/m5vpSj7UbH0JpxNmycLntik/I1Kg2NjXXPzRKkXBYxLfxWkjZ2KvYIl+p4j/loLRs4OcHW/ejjzK07E2JX3Wt2OR+VSv5uxv9SG7GX0ApKpjF97Cy9xk/y2oLRyPbGLX3jLl+0Wv12NwascPtCGU+3PGW6JFhU/vLeokeOcWDRToeiQXHcSGPpT7NBMDnSN+m/skdls3nagdp3E4mEX5t4cy711jzfZeMqL9fGmxj43UZ1kU/bjmHhKubwNNjYUJF4y0YPAjMPBSwt2gVXycmmLFkykg+9GSG7PYDG3UaW77HbEuXmm9nnICeCTLLD8WUdtqZj2Q29Fddd8TLMnjGSV+8tQpMHKujTEdAbLbs9tFpcckkRBKNpuZYVI/HGdKO+F21tOTe0Yo7LiIQ+tjIp8MyMbC3XavXMIylQU90jT4V43yS24ksgXE4iIIdyuPaHYW9rxr17ZcUaoBEQV4WNx6mrw1pGflMNcrtcq2blFFFMF0UVw1Jsf/KRiCIQObzLe+YkgKeFrEXNeUM1kuqkt9Jg1+wE2NuuvSf5SZ5DlUD2QbizC5Nvo3sB115jiJwN65j0M5Y9+WoumuO9KuXEuL+0ASem/relYeZt7c0/a2U9ns09Ns+Vh7KxoLHeVHdvvUHDYSfNYRi/TYMLeNqmHqJnOJMxBgCdZMpHcQDY9VO40poonBAFhmjlsOoXtpUmHY0hW+bJwAuFO7eButSsHhBGuSWGeQ8WVirdugN+6lV/y+Kq5vbN2lhY9GVgB3ZhTOKjAX3oT/hv/ANWtXUuDw/CLGL05gWHdmWosuAw39ZKn2o1+BBFT+BdyjhlI3c2PuyAeVLfGX95oe9pR5Zqto9nxHdiWUdayj0anv5pG/n0btkkX1v4U9wb+6iXaCjdzH/myg+GanU24B88d08vrewq3XYN/dMTH+/Q+RWuSbAmH7Jrf2ZRvTWnuEbw22w37SQfZnVv3XF6lfLG+dKD1TRBh+IHzFRpsMpQK+GKOLAu2fXtUggd1Q2wDqbwi9rXMbMvhlJBHaKOKcysaGJkIvlQH6UUrISfsyjKfGnXxjr7x7DMttP7xbi9ZvbGeHdeVTvulm7ylr94NV+D2uyG8ZeI/RVtLcfZOX0NPtHffbfHHSD3g2XiUtIh/De3lTEUqMQRlfhdbZh0WKlXHeDWdw3KLW5QX+lGTGfIZSe6ryDGRYj3srk2sXSzjtkT2u80rLD+mtRsQAMBLC0y8ct3ZR9k+0bdetelbKMRS8IsvRYi3cd1eZ7LlkUouGkQsDrGsoYkWv7J4jt17a9Uw18q5hY2F76kdV6rDTPqY2Q7XK7XK1YuUUUUAuiiikbL8v8NI2Fk5kDOBcsVQ2UD2t+oNuIBrwyKEm4Cq1+I9o778da+iNtbKhmU86itYG2e9h03twr5/5RQRCVska5b+zkDKLcCAxJ8aixcrqy2QBUsRv90+VInN7F05wLr7LlfFQB61W/JYdCGZD05fiDTkEjI4dJ0J+srA9+gFR22K3Ex8bHcHmJUHEAOVb8JNj3VIgniZ/wBG/Mg7s74iNgejKEYHt8qsoNrqq3dg5BB0YhT1WCoAOonvqq2ltqFs2bDgFr6gEjuOYgitJsr2tPBhZgNMQh+0x9TGt++hzis2VcRhyTwMgN/GvOF2kR7s06joVnAHg1Ox7Sdt0+IP+LJ/1U+C09IVsVaxihc7t8Vie005h8Nij/ycJH1Xi79Aa85G3JF052bvklPxpce35BqryfiY+tLj90ar0OXZrt72zWPWki+nOikPsoqL/I5xbcAST5Zv4qwCcpJwf1rDv/OgcqJ76ynX6w/Kj6Ry3Chx+wxadtz8CKhYydNSIWZuiSFR+8ANeu9ZxOVWIH7eQDqI/KpEPLHGfNmnP3l+K6VFxxVLU6LaOGBHOZ4r/RkcAeDsLVKlwZkF4JZCOkSJKLdgGceFU2N5Q4iUDngZbXy5xE1r2va68bDwqrbaSg35qO445Irjvy0a34Pa12hFiY7WlLX6Yo9Oq9hbwqPhsZKDaSKOTryqvmCDXYeU8oFxn/dt4AU5DyokJ1jjbtiB87VWqnhq+SGNjEyXwjXJ3qS+X62+9u+vZ4tw/wBfjXmP8nONWd2zwJGANGTMlz0FePca9OjjAFhfvJPrTx2nIuuV01yrQ5RRRQC6KKKRmMXkKsHGZcpzLa9xbXTjXk3KqTZsxYRmSBwNGWPMhPAFdcuvGvS9u7IWdbFVJG43dSOxlII8a8y2t/JfiCxaB1Q8fadr/iJNI3nIfUgk6ccgsbdwpUcWisShDG262U3sc2um6tZN/J/tRfmRSjrax/h+NN/0Vxyn28CW+wyN5E0BUwYbIxB5sgjRwSQrEGxykFWI6Liq6XYbZi3y52N9fZOvb7Xr4VfYvYuJUBUwUl2PtM0Vyg03CzI3GrNdnq1k+QYxTa2bmIgCen2m048BS1TmmUg5OoQS03Tb9Et7/aBFA2Aq2vISetSP89XT7CmDELgpyOnm408i7Cn4+TUh1ODxncYh8aOTZmfYzE+y7/gy/A0pdmSLb2Q3blPkLEVoZeTk/DBYrv5v4NTD8nMXwwmK8V+L0tfY9/dAwuBckXQ/dMep+8dKmfJGFwVIt/aRf5Y2pxOS+NO/C4ruK/8AyClf0QxhFvkuLHdhz5szWo7RtGVIx70gB6Of/KMU/HIgFknCX32nkGncovS4+RmNG7CYrjvMH+9Kcj5H44EEYOdup5Ird9qXbT3EOTCcBO56AJZfSxFqaGzm+adekBif4KtW5LbQB/8AxqH7y/Ainl5O7RuCdmRkDgWUX7w9PVLcUiQsgKuJHBsRmWZrEdAMZHlUURx5jZypP08ygdmaOwrbLsDG2Ftkop6sSLdWlQ15MbZJ1w0AH2wNPE0ao3FVsWKQyrlkkQfSjliy9pAYX8K922MpEYvJznXp0dVea7I5I47nA02Gw1uOZz5ZQa9UwkORVXdYAWF9OrXWnNpy16OmuUqiqQRRSstcp7BVFFFIxRRRQHK7RRQHKCKKKAMooyjooooAAotRRQHaKKKAK5XaKA5RRRQBQKKKALV2iigCiiigCiiigP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570000"/>
            <a:ext cx="936000" cy="288000"/>
          </a:xfrm>
        </p:spPr>
        <p:txBody>
          <a:bodyPr/>
          <a:lstStyle/>
          <a:p>
            <a:r>
              <a:rPr lang="nl-BE" dirty="0" smtClean="0"/>
              <a:t>12/09/2013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0338"/>
            <a:ext cx="238442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5960335" cy="395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875683701"/>
              </p:ext>
            </p:extLst>
          </p:nvPr>
        </p:nvGraphicFramePr>
        <p:xfrm>
          <a:off x="4716016" y="2348880"/>
          <a:ext cx="432048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95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State transitions</a:t>
            </a:r>
            <a:endParaRPr lang="nl-B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5168909" cy="230425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All rights reserved © 2013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1788084" y="3861048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Smad7</a:t>
            </a:r>
          </a:p>
          <a:p>
            <a:endParaRPr lang="nl-BE" dirty="0"/>
          </a:p>
        </p:txBody>
      </p:sp>
      <p:sp>
        <p:nvSpPr>
          <p:cNvPr id="9" name="TextBox 8"/>
          <p:cNvSpPr txBox="1"/>
          <p:nvPr/>
        </p:nvSpPr>
        <p:spPr>
          <a:xfrm>
            <a:off x="3953531" y="3861048"/>
            <a:ext cx="958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RSmad</a:t>
            </a:r>
          </a:p>
          <a:p>
            <a:endParaRPr lang="nl-BE" dirty="0"/>
          </a:p>
        </p:txBody>
      </p:sp>
      <p:sp>
        <p:nvSpPr>
          <p:cNvPr id="10" name="TextBox 9"/>
          <p:cNvSpPr txBox="1"/>
          <p:nvPr/>
        </p:nvSpPr>
        <p:spPr>
          <a:xfrm>
            <a:off x="1663573" y="5456257"/>
            <a:ext cx="919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Smad3</a:t>
            </a:r>
          </a:p>
          <a:p>
            <a:endParaRPr lang="nl-BE" dirty="0"/>
          </a:p>
        </p:txBody>
      </p:sp>
      <p:sp>
        <p:nvSpPr>
          <p:cNvPr id="11" name="TextBox 10"/>
          <p:cNvSpPr txBox="1"/>
          <p:nvPr/>
        </p:nvSpPr>
        <p:spPr>
          <a:xfrm>
            <a:off x="6081112" y="3861048"/>
            <a:ext cx="165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Smadcomplex</a:t>
            </a:r>
          </a:p>
          <a:p>
            <a:endParaRPr lang="nl-BE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015425" y="4003323"/>
            <a:ext cx="720080" cy="0"/>
          </a:xfrm>
          <a:prstGeom prst="straightConnector1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889595" y="4867419"/>
            <a:ext cx="720080" cy="0"/>
          </a:xfrm>
          <a:prstGeom prst="straightConnector1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03657" y="4003323"/>
            <a:ext cx="7920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548382" y="4795411"/>
            <a:ext cx="720080" cy="0"/>
          </a:xfrm>
          <a:prstGeom prst="straightConnector1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35687" y="5456257"/>
            <a:ext cx="872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STAT1</a:t>
            </a:r>
          </a:p>
          <a:p>
            <a:endParaRPr lang="nl-BE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5823737" y="5659507"/>
            <a:ext cx="720080" cy="0"/>
          </a:xfrm>
          <a:prstGeom prst="straightConnector1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17360" y="5456257"/>
            <a:ext cx="662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PPR</a:t>
            </a:r>
          </a:p>
          <a:p>
            <a:endParaRPr lang="nl-BE" dirty="0"/>
          </a:p>
        </p:txBody>
      </p:sp>
      <p:sp>
        <p:nvSpPr>
          <p:cNvPr id="19" name="TextBox 18"/>
          <p:cNvSpPr txBox="1"/>
          <p:nvPr/>
        </p:nvSpPr>
        <p:spPr>
          <a:xfrm>
            <a:off x="3381888" y="5442930"/>
            <a:ext cx="71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Sox9</a:t>
            </a:r>
          </a:p>
          <a:p>
            <a:endParaRPr lang="nl-BE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167553" y="5659507"/>
            <a:ext cx="7920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583377" y="5671089"/>
            <a:ext cx="7920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911807" y="2492896"/>
            <a:ext cx="30826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21665"/>
            <a:ext cx="5144053" cy="30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Arrow Connector 25"/>
          <p:cNvCxnSpPr>
            <a:endCxn id="1026" idx="0"/>
          </p:cNvCxnSpPr>
          <p:nvPr/>
        </p:nvCxnSpPr>
        <p:spPr>
          <a:xfrm>
            <a:off x="3953531" y="2492896"/>
            <a:ext cx="598208" cy="728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570000"/>
            <a:ext cx="936000" cy="288000"/>
          </a:xfrm>
        </p:spPr>
        <p:txBody>
          <a:bodyPr/>
          <a:lstStyle/>
          <a:p>
            <a:r>
              <a:rPr lang="nl-BE" dirty="0" smtClean="0"/>
              <a:t>12/09/2013</a:t>
            </a:r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930" y="129480"/>
            <a:ext cx="286111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17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6" grpId="0"/>
      <p:bldP spid="16" grpId="1"/>
      <p:bldP spid="18" grpId="0"/>
      <p:bldP spid="18" grpId="1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</a:t>
            </a:r>
            <a:r>
              <a:rPr lang="nl-BE" dirty="0" smtClean="0"/>
              <a:t>ndividual factors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All rights reserved © 2013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570000"/>
            <a:ext cx="936000" cy="288000"/>
          </a:xfrm>
        </p:spPr>
        <p:txBody>
          <a:bodyPr/>
          <a:lstStyle/>
          <a:p>
            <a:r>
              <a:rPr lang="nl-BE" dirty="0" smtClean="0"/>
              <a:t>12/09/2013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1235" r="2481" b="1974"/>
          <a:stretch/>
        </p:blipFill>
        <p:spPr bwMode="auto">
          <a:xfrm>
            <a:off x="283945" y="1052736"/>
            <a:ext cx="430561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7995" r="2223" b="2092"/>
          <a:stretch/>
        </p:blipFill>
        <p:spPr bwMode="auto">
          <a:xfrm>
            <a:off x="4644008" y="1340768"/>
            <a:ext cx="427721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1268"/>
            <a:ext cx="28590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ultiply 3"/>
          <p:cNvSpPr/>
          <p:nvPr/>
        </p:nvSpPr>
        <p:spPr>
          <a:xfrm>
            <a:off x="5076056" y="116632"/>
            <a:ext cx="457200" cy="554360"/>
          </a:xfrm>
          <a:prstGeom prst="mathMultiply">
            <a:avLst>
              <a:gd name="adj1" fmla="val 14609"/>
            </a:avLst>
          </a:prstGeom>
          <a:solidFill>
            <a:srgbClr val="8B2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6330"/>
            <a:ext cx="2984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310</Words>
  <Application>Microsoft Office PowerPoint</Application>
  <PresentationFormat>On-screen Show (4:3)</PresentationFormat>
  <Paragraphs>103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Corporate-KU Leuven-Liggend-Achtergrond Wit</vt:lpstr>
      <vt:lpstr>A Gene Regulatory Network model to assess the stability of the cartilage phenotype</vt:lpstr>
      <vt:lpstr>Developmental engineering</vt:lpstr>
      <vt:lpstr>Endochondral ossification</vt:lpstr>
      <vt:lpstr>Hypertrophic switch</vt:lpstr>
      <vt:lpstr>A few Network Model Types</vt:lpstr>
      <vt:lpstr>Chondrocyte gene network</vt:lpstr>
      <vt:lpstr>Attractor Stability</vt:lpstr>
      <vt:lpstr>State transitions</vt:lpstr>
      <vt:lpstr>Individual factors</vt:lpstr>
      <vt:lpstr>Conclusions</vt:lpstr>
      <vt:lpstr>PowerPoint Presentation</vt:lpstr>
      <vt:lpstr>PowerPoint Presentation</vt:lpstr>
      <vt:lpstr>PowerPoint Presentation</vt:lpstr>
      <vt:lpstr>Attractor Stability</vt:lpstr>
    </vt:vector>
  </TitlesOfParts>
  <Company>K.U.Leuven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Gene Regulatory Network model to assess the stability of the cartilage phenotype</dc:title>
  <dc:creator>Johan Kerkhofs</dc:creator>
  <cp:lastModifiedBy>Johan Kerkhofs</cp:lastModifiedBy>
  <cp:revision>42</cp:revision>
  <dcterms:created xsi:type="dcterms:W3CDTF">2013-09-05T08:17:47Z</dcterms:created>
  <dcterms:modified xsi:type="dcterms:W3CDTF">2013-09-11T19:01:32Z</dcterms:modified>
</cp:coreProperties>
</file>