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5" r:id="rId1"/>
  </p:sldMasterIdLst>
  <p:notesMasterIdLst>
    <p:notesMasterId r:id="rId28"/>
  </p:notesMasterIdLst>
  <p:handoutMasterIdLst>
    <p:handoutMasterId r:id="rId29"/>
  </p:handoutMasterIdLst>
  <p:sldIdLst>
    <p:sldId id="256" r:id="rId2"/>
    <p:sldId id="327" r:id="rId3"/>
    <p:sldId id="285" r:id="rId4"/>
    <p:sldId id="346" r:id="rId5"/>
    <p:sldId id="331" r:id="rId6"/>
    <p:sldId id="279" r:id="rId7"/>
    <p:sldId id="281" r:id="rId8"/>
    <p:sldId id="280" r:id="rId9"/>
    <p:sldId id="347" r:id="rId10"/>
    <p:sldId id="282" r:id="rId11"/>
    <p:sldId id="332" r:id="rId12"/>
    <p:sldId id="283" r:id="rId13"/>
    <p:sldId id="315" r:id="rId14"/>
    <p:sldId id="333" r:id="rId15"/>
    <p:sldId id="336" r:id="rId16"/>
    <p:sldId id="337" r:id="rId17"/>
    <p:sldId id="335" r:id="rId18"/>
    <p:sldId id="343" r:id="rId19"/>
    <p:sldId id="344" r:id="rId20"/>
    <p:sldId id="342" r:id="rId21"/>
    <p:sldId id="345" r:id="rId22"/>
    <p:sldId id="348" r:id="rId23"/>
    <p:sldId id="334" r:id="rId24"/>
    <p:sldId id="349" r:id="rId25"/>
    <p:sldId id="306" r:id="rId26"/>
    <p:sldId id="323" r:id="rId27"/>
  </p:sldIdLst>
  <p:sldSz cx="9144000" cy="6858000" type="screen4x3"/>
  <p:notesSz cx="9832975" cy="66627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A746"/>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6" autoAdjust="0"/>
    <p:restoredTop sz="85476" autoAdjust="0"/>
  </p:normalViewPr>
  <p:slideViewPr>
    <p:cSldViewPr>
      <p:cViewPr>
        <p:scale>
          <a:sx n="66" d="100"/>
          <a:sy n="66" d="100"/>
        </p:scale>
        <p:origin x="-1542" y="-78"/>
      </p:cViewPr>
      <p:guideLst>
        <p:guide orient="horz" pos="2160"/>
        <p:guide pos="2880"/>
      </p:guideLst>
    </p:cSldViewPr>
  </p:slideViewPr>
  <p:outlineViewPr>
    <p:cViewPr>
      <p:scale>
        <a:sx n="33" d="100"/>
        <a:sy n="33" d="100"/>
      </p:scale>
      <p:origin x="0" y="171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4" d="100"/>
          <a:sy n="114" d="100"/>
        </p:scale>
        <p:origin x="-324" y="-102"/>
      </p:cViewPr>
      <p:guideLst>
        <p:guide orient="horz" pos="2099"/>
        <p:guide pos="309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imona\Desktop\ArticleNew\Graph%25ALL-DB.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imona\Desktop\ArticleNew\Graph%25ALL-DB.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BE"/>
  <c:chart>
    <c:title>
      <c:tx>
        <c:rich>
          <a:bodyPr/>
          <a:lstStyle/>
          <a:p>
            <a:pPr>
              <a:defRPr sz="2400"/>
            </a:pPr>
            <a:r>
              <a:rPr lang="fr-BE" sz="2400" dirty="0" err="1"/>
              <a:t>urbanization</a:t>
            </a:r>
            <a:endParaRPr lang="fr-BE" sz="2400" dirty="0"/>
          </a:p>
        </c:rich>
      </c:tx>
      <c:layout/>
    </c:title>
    <c:plotArea>
      <c:layout/>
      <c:pieChart>
        <c:varyColors val="1"/>
        <c:ser>
          <c:idx val="0"/>
          <c:order val="0"/>
          <c:dLbls>
            <c:dLbl>
              <c:idx val="0"/>
              <c:spPr/>
              <c:txPr>
                <a:bodyPr/>
                <a:lstStyle/>
                <a:p>
                  <a:pPr>
                    <a:defRPr sz="2000"/>
                  </a:pPr>
                  <a:endParaRPr lang="fr-FR"/>
                </a:p>
              </c:txPr>
            </c:dLbl>
            <c:dLbl>
              <c:idx val="1"/>
              <c:spPr/>
              <c:txPr>
                <a:bodyPr/>
                <a:lstStyle/>
                <a:p>
                  <a:pPr>
                    <a:defRPr sz="1200"/>
                  </a:pPr>
                  <a:endParaRPr lang="fr-FR"/>
                </a:p>
              </c:txPr>
            </c:dLbl>
            <c:dLbl>
              <c:idx val="2"/>
              <c:spPr/>
              <c:txPr>
                <a:bodyPr/>
                <a:lstStyle/>
                <a:p>
                  <a:pPr>
                    <a:defRPr sz="1200"/>
                  </a:pPr>
                  <a:endParaRPr lang="fr-FR"/>
                </a:p>
              </c:txPr>
            </c:dLbl>
            <c:dLbl>
              <c:idx val="3"/>
              <c:spPr/>
              <c:txPr>
                <a:bodyPr/>
                <a:lstStyle/>
                <a:p>
                  <a:pPr>
                    <a:defRPr sz="1200"/>
                  </a:pPr>
                  <a:endParaRPr lang="fr-FR"/>
                </a:p>
              </c:txPr>
            </c:dLbl>
            <c:dLbl>
              <c:idx val="4"/>
              <c:spPr/>
              <c:txPr>
                <a:bodyPr/>
                <a:lstStyle/>
                <a:p>
                  <a:pPr>
                    <a:defRPr sz="1800"/>
                  </a:pPr>
                  <a:endParaRPr lang="fr-FR"/>
                </a:p>
              </c:txPr>
            </c:dLbl>
            <c:showCatName val="1"/>
            <c:showPercent val="1"/>
            <c:showLeaderLines val="1"/>
          </c:dLbls>
          <c:cat>
            <c:strRef>
              <c:f>Feuil3!$A$3:$A$7</c:f>
              <c:strCache>
                <c:ptCount val="5"/>
                <c:pt idx="0">
                  <c:v>GS</c:v>
                </c:pt>
                <c:pt idx="1">
                  <c:v>WoS</c:v>
                </c:pt>
                <c:pt idx="2">
                  <c:v>GeoRef</c:v>
                </c:pt>
                <c:pt idx="3">
                  <c:v>FRANCIS</c:v>
                </c:pt>
                <c:pt idx="4">
                  <c:v>Overlap</c:v>
                </c:pt>
              </c:strCache>
            </c:strRef>
          </c:cat>
          <c:val>
            <c:numRef>
              <c:f>Feuil3!$B$3:$B$7</c:f>
              <c:numCache>
                <c:formatCode>General</c:formatCode>
                <c:ptCount val="5"/>
                <c:pt idx="0">
                  <c:v>2473</c:v>
                </c:pt>
                <c:pt idx="1">
                  <c:v>83</c:v>
                </c:pt>
                <c:pt idx="2">
                  <c:v>39</c:v>
                </c:pt>
                <c:pt idx="3">
                  <c:v>11</c:v>
                </c:pt>
                <c:pt idx="4">
                  <c:v>543</c:v>
                </c:pt>
              </c:numCache>
            </c:numRef>
          </c:val>
        </c:ser>
        <c:dLbls>
          <c:showCatName val="1"/>
          <c:showPercent val="1"/>
        </c:dLbls>
        <c:firstSliceAng val="0"/>
      </c:pieChart>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fr-BE"/>
  <c:chart>
    <c:title>
      <c:tx>
        <c:rich>
          <a:bodyPr/>
          <a:lstStyle/>
          <a:p>
            <a:pPr>
              <a:defRPr sz="2400"/>
            </a:pPr>
            <a:r>
              <a:rPr lang="fr-BE" sz="2400" dirty="0" err="1"/>
              <a:t>sedimentation</a:t>
            </a:r>
            <a:endParaRPr lang="fr-BE" sz="2400" dirty="0"/>
          </a:p>
        </c:rich>
      </c:tx>
      <c:layout/>
    </c:title>
    <c:plotArea>
      <c:layout/>
      <c:pieChart>
        <c:varyColors val="1"/>
        <c:ser>
          <c:idx val="0"/>
          <c:order val="0"/>
          <c:dLbls>
            <c:dLbl>
              <c:idx val="0"/>
              <c:spPr/>
              <c:txPr>
                <a:bodyPr/>
                <a:lstStyle/>
                <a:p>
                  <a:pPr>
                    <a:defRPr sz="2000"/>
                  </a:pPr>
                  <a:endParaRPr lang="fr-FR"/>
                </a:p>
              </c:txPr>
            </c:dLbl>
            <c:dLbl>
              <c:idx val="1"/>
              <c:spPr/>
              <c:txPr>
                <a:bodyPr/>
                <a:lstStyle/>
                <a:p>
                  <a:pPr>
                    <a:defRPr sz="1600"/>
                  </a:pPr>
                  <a:endParaRPr lang="fr-FR"/>
                </a:p>
              </c:txPr>
            </c:dLbl>
            <c:dLbl>
              <c:idx val="2"/>
              <c:spPr/>
              <c:txPr>
                <a:bodyPr/>
                <a:lstStyle/>
                <a:p>
                  <a:pPr>
                    <a:defRPr sz="1600"/>
                  </a:pPr>
                  <a:endParaRPr lang="fr-FR"/>
                </a:p>
              </c:txPr>
            </c:dLbl>
            <c:dLbl>
              <c:idx val="3"/>
              <c:spPr/>
              <c:txPr>
                <a:bodyPr/>
                <a:lstStyle/>
                <a:p>
                  <a:pPr>
                    <a:defRPr sz="1600"/>
                  </a:pPr>
                  <a:endParaRPr lang="fr-FR"/>
                </a:p>
              </c:txPr>
            </c:dLbl>
            <c:dLbl>
              <c:idx val="4"/>
              <c:spPr/>
              <c:txPr>
                <a:bodyPr/>
                <a:lstStyle/>
                <a:p>
                  <a:pPr>
                    <a:defRPr sz="2000"/>
                  </a:pPr>
                  <a:endParaRPr lang="fr-FR"/>
                </a:p>
              </c:txPr>
            </c:dLbl>
            <c:showCatName val="1"/>
            <c:showPercent val="1"/>
            <c:showLeaderLines val="1"/>
          </c:dLbls>
          <c:cat>
            <c:strRef>
              <c:f>Feuil2!$A$2:$A$6</c:f>
              <c:strCache>
                <c:ptCount val="5"/>
                <c:pt idx="0">
                  <c:v>GS</c:v>
                </c:pt>
                <c:pt idx="1">
                  <c:v>WoS</c:v>
                </c:pt>
                <c:pt idx="2">
                  <c:v>GeoRef</c:v>
                </c:pt>
                <c:pt idx="3">
                  <c:v>FRANCIS</c:v>
                </c:pt>
                <c:pt idx="4">
                  <c:v>Overlap</c:v>
                </c:pt>
              </c:strCache>
            </c:strRef>
          </c:cat>
          <c:val>
            <c:numRef>
              <c:f>Feuil2!$B$2:$B$6</c:f>
              <c:numCache>
                <c:formatCode>General</c:formatCode>
                <c:ptCount val="5"/>
                <c:pt idx="0">
                  <c:v>904</c:v>
                </c:pt>
                <c:pt idx="1">
                  <c:v>72</c:v>
                </c:pt>
                <c:pt idx="2">
                  <c:v>466</c:v>
                </c:pt>
                <c:pt idx="3">
                  <c:v>6</c:v>
                </c:pt>
                <c:pt idx="4">
                  <c:v>2311</c:v>
                </c:pt>
              </c:numCache>
            </c:numRef>
          </c:val>
        </c:ser>
        <c:dLbls>
          <c:showCatName val="1"/>
          <c:showPercent val="1"/>
        </c:dLbls>
        <c:firstSliceAng val="0"/>
      </c:pieChart>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261659" cy="33346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r>
              <a:rPr lang="en-US" smtClean="0"/>
              <a:t>Simona Stirbu </a:t>
            </a:r>
            <a:endParaRPr lang="en-US"/>
          </a:p>
        </p:txBody>
      </p:sp>
      <p:sp>
        <p:nvSpPr>
          <p:cNvPr id="3" name="Espace réservé de la date 2"/>
          <p:cNvSpPr>
            <a:spLocks noGrp="1"/>
          </p:cNvSpPr>
          <p:nvPr>
            <p:ph type="dt" sz="quarter" idx="1"/>
          </p:nvPr>
        </p:nvSpPr>
        <p:spPr>
          <a:xfrm>
            <a:off x="5568974" y="0"/>
            <a:ext cx="4261658" cy="33346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6ED8F4E-8E18-48B0-B6CE-B0AE52ED45A3}" type="datetimeFigureOut">
              <a:rPr lang="en-US"/>
              <a:pPr>
                <a:defRPr/>
              </a:pPr>
              <a:t>5/7/2014</a:t>
            </a:fld>
            <a:endParaRPr lang="en-US"/>
          </a:p>
        </p:txBody>
      </p:sp>
      <p:sp>
        <p:nvSpPr>
          <p:cNvPr id="4" name="Espace réservé du pied de page 3"/>
          <p:cNvSpPr>
            <a:spLocks noGrp="1"/>
          </p:cNvSpPr>
          <p:nvPr>
            <p:ph type="ftr" sz="quarter" idx="2"/>
          </p:nvPr>
        </p:nvSpPr>
        <p:spPr>
          <a:xfrm>
            <a:off x="1" y="6328203"/>
            <a:ext cx="4261659" cy="33346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Espace réservé du numéro de diapositive 4"/>
          <p:cNvSpPr>
            <a:spLocks noGrp="1"/>
          </p:cNvSpPr>
          <p:nvPr>
            <p:ph type="sldNum" sz="quarter" idx="3"/>
          </p:nvPr>
        </p:nvSpPr>
        <p:spPr>
          <a:xfrm>
            <a:off x="5568974" y="6328203"/>
            <a:ext cx="4261658" cy="33346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CF84F58-B584-4937-A39A-9AB0BBDFC1EC}" type="slidenum">
              <a:rPr lang="en-US"/>
              <a:pPr>
                <a:defRPr/>
              </a:pPr>
              <a:t>‹N°›</a:t>
            </a:fld>
            <a:endParaRPr 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261659" cy="33346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r>
              <a:rPr lang="fr-FR" smtClean="0"/>
              <a:t>Simona Stirbu </a:t>
            </a:r>
            <a:endParaRPr lang="fr-FR"/>
          </a:p>
        </p:txBody>
      </p:sp>
      <p:sp>
        <p:nvSpPr>
          <p:cNvPr id="3" name="Espace réservé de la date 2"/>
          <p:cNvSpPr>
            <a:spLocks noGrp="1"/>
          </p:cNvSpPr>
          <p:nvPr>
            <p:ph type="dt" idx="1"/>
          </p:nvPr>
        </p:nvSpPr>
        <p:spPr>
          <a:xfrm>
            <a:off x="5568974" y="0"/>
            <a:ext cx="4261658" cy="33346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779CFC2-825D-4D1E-90B5-A88BBDEC8E24}" type="datetimeFigureOut">
              <a:rPr lang="fr-FR"/>
              <a:pPr>
                <a:defRPr/>
              </a:pPr>
              <a:t>07/05/2014</a:t>
            </a:fld>
            <a:endParaRPr lang="fr-FR"/>
          </a:p>
        </p:txBody>
      </p:sp>
      <p:sp>
        <p:nvSpPr>
          <p:cNvPr id="4" name="Espace réservé de l'image des diapositives 3"/>
          <p:cNvSpPr>
            <a:spLocks noGrp="1" noRot="1" noChangeAspect="1"/>
          </p:cNvSpPr>
          <p:nvPr>
            <p:ph type="sldImg" idx="2"/>
          </p:nvPr>
        </p:nvSpPr>
        <p:spPr>
          <a:xfrm>
            <a:off x="3252788" y="500063"/>
            <a:ext cx="3328987" cy="2497137"/>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984001" y="3164639"/>
            <a:ext cx="7864974" cy="299791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1" y="6328203"/>
            <a:ext cx="4261659" cy="33346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5568974" y="6328203"/>
            <a:ext cx="4261658" cy="33346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3F84506-D377-4E2E-9FE9-368B695BA2F2}" type="slidenum">
              <a:rPr lang="fr-FR"/>
              <a:pPr>
                <a:defRPr/>
              </a:pPr>
              <a:t>‹N°›</a:t>
            </a:fld>
            <a:endParaRPr lang="fr-FR"/>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1</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BE" sz="1200" kern="1200" dirty="0" smtClean="0">
              <a:solidFill>
                <a:schemeClr val="tx1"/>
              </a:solidFill>
              <a:latin typeface="+mn-lt"/>
              <a:ea typeface="+mn-ea"/>
              <a:cs typeface="+mn-cs"/>
            </a:endParaRPr>
          </a:p>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10</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12</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13</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16</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baseline="0" dirty="0" smtClean="0"/>
          </a:p>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smtClean="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sz="1200" dirty="0" smtClean="0">
              <a:solidFill>
                <a:prstClr val="black"/>
              </a:solidFill>
              <a:ea typeface="+mn-ea"/>
              <a:cs typeface="+mn-cs"/>
            </a:endParaRPr>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21</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22</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23</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24</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25</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26</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584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Espace réservé du numéro de diapositive 3"/>
          <p:cNvSpPr>
            <a:spLocks noGrp="1"/>
          </p:cNvSpPr>
          <p:nvPr>
            <p:ph type="sldNum" sz="quarter" idx="5"/>
          </p:nvPr>
        </p:nvSpPr>
        <p:spPr/>
        <p:txBody>
          <a:bodyPr/>
          <a:lstStyle/>
          <a:p>
            <a:pPr>
              <a:defRPr/>
            </a:pPr>
            <a:fld id="{4F59CF68-70E0-49CF-9F95-5C8C234FFA48}" type="slidenum">
              <a:rPr lang="fr-FR" smtClean="0"/>
              <a:pPr>
                <a:defRPr/>
              </a:pPr>
              <a:t>3</a:t>
            </a:fld>
            <a:endParaRPr lang="fr-FR"/>
          </a:p>
        </p:txBody>
      </p:sp>
      <p:sp>
        <p:nvSpPr>
          <p:cNvPr id="5" name="Espace réservé de l'en-tête 4"/>
          <p:cNvSpPr>
            <a:spLocks noGrp="1"/>
          </p:cNvSpPr>
          <p:nvPr>
            <p:ph type="hdr" sz="quarter" idx="10"/>
          </p:nvPr>
        </p:nvSpPr>
        <p:spPr/>
        <p:txBody>
          <a:bodyPr/>
          <a:lstStyle/>
          <a:p>
            <a:pPr>
              <a:defRPr/>
            </a:pPr>
            <a:r>
              <a:rPr lang="fr-FR" smtClean="0"/>
              <a:t>Simona Stirbu </a:t>
            </a:r>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4</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e l'en-tête 3"/>
          <p:cNvSpPr>
            <a:spLocks noGrp="1"/>
          </p:cNvSpPr>
          <p:nvPr>
            <p:ph type="hdr" sz="quarter" idx="10"/>
          </p:nvPr>
        </p:nvSpPr>
        <p:spPr/>
        <p:txBody>
          <a:bodyPr/>
          <a:lstStyle/>
          <a:p>
            <a:pPr>
              <a:defRPr/>
            </a:pPr>
            <a:r>
              <a:rPr lang="fr-FR" smtClean="0"/>
              <a:t>Simona Stirbu </a:t>
            </a:r>
            <a:endParaRPr lang="fr-FR"/>
          </a:p>
        </p:txBody>
      </p:sp>
      <p:sp>
        <p:nvSpPr>
          <p:cNvPr id="5" name="Espace réservé du numéro de diapositive 4"/>
          <p:cNvSpPr>
            <a:spLocks noGrp="1"/>
          </p:cNvSpPr>
          <p:nvPr>
            <p:ph type="sldNum" sz="quarter" idx="11"/>
          </p:nvPr>
        </p:nvSpPr>
        <p:spPr/>
        <p:txBody>
          <a:bodyPr/>
          <a:lstStyle/>
          <a:p>
            <a:pPr>
              <a:defRPr/>
            </a:pPr>
            <a:fld id="{B3F84506-D377-4E2E-9FE9-368B695BA2F2}" type="slidenum">
              <a:rPr lang="fr-FR" smtClean="0"/>
              <a:pPr>
                <a:defRPr/>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smtClean="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6</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7</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686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en-US" baseline="0" dirty="0" smtClean="0"/>
          </a:p>
        </p:txBody>
      </p:sp>
      <p:sp>
        <p:nvSpPr>
          <p:cNvPr id="4" name="Espace réservé du numéro de diapositive 3"/>
          <p:cNvSpPr>
            <a:spLocks noGrp="1"/>
          </p:cNvSpPr>
          <p:nvPr>
            <p:ph type="sldNum" sz="quarter" idx="5"/>
          </p:nvPr>
        </p:nvSpPr>
        <p:spPr/>
        <p:txBody>
          <a:bodyPr/>
          <a:lstStyle/>
          <a:p>
            <a:pPr>
              <a:defRPr/>
            </a:pPr>
            <a:fld id="{4BBEDFFA-CD58-467D-8297-73C82A9EA661}" type="slidenum">
              <a:rPr lang="fr-FR" smtClean="0"/>
              <a:pPr>
                <a:defRPr/>
              </a:pPr>
              <a:t>8</a:t>
            </a:fld>
            <a:endParaRPr lang="fr-FR"/>
          </a:p>
        </p:txBody>
      </p:sp>
      <p:sp>
        <p:nvSpPr>
          <p:cNvPr id="5" name="Espace réservé de l'en-tête 4"/>
          <p:cNvSpPr>
            <a:spLocks noGrp="1"/>
          </p:cNvSpPr>
          <p:nvPr>
            <p:ph type="hdr" sz="quarter" idx="10"/>
          </p:nvPr>
        </p:nvSpPr>
        <p:spPr/>
        <p:txBody>
          <a:bodyPr/>
          <a:lstStyle/>
          <a:p>
            <a:pPr>
              <a:defRPr/>
            </a:pPr>
            <a:r>
              <a:rPr lang="fr-FR" smtClean="0"/>
              <a:t>Simona Stirbu </a:t>
            </a:r>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B3F84506-D377-4E2E-9FE9-368B695BA2F2}" type="slidenum">
              <a:rPr lang="fr-FR" smtClean="0"/>
              <a:pPr>
                <a:defRPr/>
              </a:pPr>
              <a:t>9</a:t>
            </a:fld>
            <a:endParaRPr lang="fr-FR"/>
          </a:p>
        </p:txBody>
      </p:sp>
      <p:sp>
        <p:nvSpPr>
          <p:cNvPr id="5" name="Espace réservé de l'en-tête 4"/>
          <p:cNvSpPr>
            <a:spLocks noGrp="1"/>
          </p:cNvSpPr>
          <p:nvPr>
            <p:ph type="hdr" sz="quarter" idx="11"/>
          </p:nvPr>
        </p:nvSpPr>
        <p:spPr/>
        <p:txBody>
          <a:bodyPr/>
          <a:lstStyle/>
          <a:p>
            <a:pPr>
              <a:defRPr/>
            </a:pPr>
            <a:r>
              <a:rPr lang="fr-FR" smtClean="0"/>
              <a:t>Simona Stirbu </a:t>
            </a: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pPr>
              <a:defRPr/>
            </a:pPr>
            <a:fld id="{6385F0AC-9B4C-429F-AB23-F143A9CC7947}" type="datetime1">
              <a:rPr lang="fr-FR" smtClean="0"/>
              <a:pPr>
                <a:defRPr/>
              </a:pPr>
              <a:t>07/05/2014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5AC51431-3D80-40AA-B169-624B91CB713F}" type="slidenum">
              <a:rPr lang="fr-FR" smtClean="0"/>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pPr>
              <a:defRPr/>
            </a:pPr>
            <a:fld id="{AF76447C-FF5D-41E3-97C9-1A9C5976325F}" type="datetime1">
              <a:rPr lang="fr-FR" smtClean="0"/>
              <a:pPr>
                <a:defRPr/>
              </a:pPr>
              <a:t>07/05/2014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23F90899-3025-48B7-97C9-D228B3DA6ABE}" type="slidenum">
              <a:rPr lang="fr-FR" smtClean="0"/>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pPr>
              <a:defRPr/>
            </a:pPr>
            <a:fld id="{BCB24A1E-3612-43F5-A845-48F8C60631DE}" type="datetime1">
              <a:rPr lang="fr-FR" smtClean="0"/>
              <a:pPr>
                <a:defRPr/>
              </a:pPr>
              <a:t>07/05/2014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308EBB46-CFDD-4305-953B-89F672B451E1}" type="slidenum">
              <a:rPr lang="fr-FR" smtClean="0"/>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pPr>
              <a:defRPr/>
            </a:pPr>
            <a:fld id="{89F9D591-E6AE-4BBB-AFA9-6C002C195C58}" type="datetime1">
              <a:rPr lang="fr-FR" smtClean="0"/>
              <a:pPr>
                <a:defRPr/>
              </a:pPr>
              <a:t>07/05/2014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BA5E7CB1-AF5E-4D99-AB18-7425B711FFDF}" type="slidenum">
              <a:rPr lang="fr-FR" smtClean="0"/>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pPr>
              <a:defRPr/>
            </a:pPr>
            <a:fld id="{05844B1F-A5DE-4224-AED5-89DE2D04D898}" type="datetime1">
              <a:rPr lang="fr-FR" smtClean="0"/>
              <a:pPr>
                <a:defRPr/>
              </a:pPr>
              <a:t>07/05/2014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E847F38B-EF01-4616-A623-B77BC3D18E85}" type="slidenum">
              <a:rPr lang="fr-FR" smtClean="0"/>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pPr>
              <a:defRPr/>
            </a:pPr>
            <a:fld id="{14FFB230-8FD0-4A3C-84B0-94D9501B04EB}" type="datetime1">
              <a:rPr lang="fr-FR" smtClean="0"/>
              <a:pPr>
                <a:defRPr/>
              </a:pPr>
              <a:t>07/05/2014</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90BDCAF6-5108-4980-A5F9-E11CE8F3F75D}" type="slidenum">
              <a:rPr lang="fr-FR" smtClean="0"/>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pPr>
              <a:defRPr/>
            </a:pPr>
            <a:fld id="{DC340BEA-4BE0-468A-B955-1D932D6F12A9}" type="datetime1">
              <a:rPr lang="fr-FR" smtClean="0"/>
              <a:pPr>
                <a:defRPr/>
              </a:pPr>
              <a:t>07/05/2014</a:t>
            </a:fld>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9" name="Espace réservé du numéro de diapositive 8"/>
          <p:cNvSpPr>
            <a:spLocks noGrp="1"/>
          </p:cNvSpPr>
          <p:nvPr>
            <p:ph type="sldNum" sz="quarter" idx="12"/>
          </p:nvPr>
        </p:nvSpPr>
        <p:spPr/>
        <p:txBody>
          <a:bodyPr/>
          <a:lstStyle/>
          <a:p>
            <a:pPr>
              <a:defRPr/>
            </a:pPr>
            <a:fld id="{1A44CC7C-A690-425D-A799-EA576DB00707}" type="slidenum">
              <a:rPr lang="fr-FR" smtClean="0"/>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pPr>
              <a:defRPr/>
            </a:pPr>
            <a:fld id="{A7F95D76-201C-4E24-84F8-4D4A8CA4289D}" type="datetime1">
              <a:rPr lang="fr-FR" smtClean="0"/>
              <a:pPr>
                <a:defRPr/>
              </a:pPr>
              <a:t>07/05/2014</a:t>
            </a:fld>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322788E7-8336-43DD-AD0A-557390181C31}" type="slidenum">
              <a:rPr lang="fr-FR" smtClean="0"/>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44DD66C0-74A6-4EFD-B3B2-F756C964FE8D}" type="datetime1">
              <a:rPr lang="fr-FR" smtClean="0"/>
              <a:pPr>
                <a:defRPr/>
              </a:pPr>
              <a:t>07/05/2014</a:t>
            </a:fld>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F52CEA1B-EEFF-4811-9EFD-E73D2E127E66}" type="slidenum">
              <a:rPr lang="fr-FR" smtClean="0"/>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fld id="{01793D3B-C9F1-4C0C-991F-72E992B4E6FE}" type="datetime1">
              <a:rPr lang="fr-FR" smtClean="0"/>
              <a:pPr>
                <a:defRPr/>
              </a:pPr>
              <a:t>07/05/2014</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1437B8BC-C2E3-4918-A11C-570DFA146546}" type="slidenum">
              <a:rPr lang="fr-FR" smtClean="0"/>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fld id="{5905B8A2-E07F-4CCB-B86C-8EE52CAAE1A4}" type="datetime1">
              <a:rPr lang="fr-FR" smtClean="0"/>
              <a:pPr>
                <a:defRPr/>
              </a:pPr>
              <a:t>07/05/2014</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9156401B-0F4C-48C9-A876-9903B38D98CC}" type="slidenum">
              <a:rPr lang="fr-FR" smtClean="0"/>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3DD377A-B3F3-41BB-B497-4E945759BECE}" type="datetime1">
              <a:rPr lang="fr-FR" smtClean="0"/>
              <a:pPr>
                <a:defRPr/>
              </a:pPr>
              <a:t>07/05/2014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475693D-A2F6-48F7-B4A4-02A696616110}" type="slidenum">
              <a:rPr lang="fr-FR" smtClean="0"/>
              <a:pPr>
                <a:defRPr/>
              </a:pPr>
              <a:t>‹N°›</a:t>
            </a:fld>
            <a:endParaRPr lang="fr-FR"/>
          </a:p>
        </p:txBody>
      </p:sp>
    </p:spTree>
  </p:cSld>
  <p:clrMap bg1="lt1" tx1="dk1" bg2="lt2" tx2="dk2" accent1="accent1" accent2="accent2" accent3="accent3" accent4="accent4" accent5="accent5" accent6="accent6" hlink="hlink" folHlink="folHlink"/>
  <p:sldLayoutIdLst>
    <p:sldLayoutId id="2147484156" r:id="rId1"/>
    <p:sldLayoutId id="2147484157" r:id="rId2"/>
    <p:sldLayoutId id="2147484158" r:id="rId3"/>
    <p:sldLayoutId id="2147484159" r:id="rId4"/>
    <p:sldLayoutId id="2147484160" r:id="rId5"/>
    <p:sldLayoutId id="2147484161" r:id="rId6"/>
    <p:sldLayoutId id="2147484162" r:id="rId7"/>
    <p:sldLayoutId id="2147484163" r:id="rId8"/>
    <p:sldLayoutId id="2147484164" r:id="rId9"/>
    <p:sldLayoutId id="2147484165" r:id="rId10"/>
    <p:sldLayoutId id="2147484166"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ulg.ac.be/"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ulg.ac.be/"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836712"/>
            <a:ext cx="8229600" cy="2088232"/>
          </a:xfrm>
        </p:spPr>
        <p:txBody>
          <a:bodyPr>
            <a:normAutofit fontScale="90000"/>
          </a:bodyPr>
          <a:lstStyle/>
          <a:p>
            <a:pPr>
              <a:lnSpc>
                <a:spcPct val="115000"/>
              </a:lnSpc>
              <a:spcAft>
                <a:spcPts val="600"/>
              </a:spcAft>
              <a:defRPr/>
            </a:pPr>
            <a:r>
              <a:rPr lang="en-US" sz="4000" b="1" dirty="0" smtClean="0"/>
              <a:t>What about Google Scholar when searching information in Human and Physical Geography?</a:t>
            </a:r>
            <a:endParaRPr lang="en-US" sz="4000" b="1" dirty="0">
              <a:latin typeface="+mn-lt"/>
            </a:endParaRPr>
          </a:p>
        </p:txBody>
      </p:sp>
      <p:pic>
        <p:nvPicPr>
          <p:cNvPr id="6" name="Picture 2" descr="logo">
            <a:hlinkClick r:id="rId3"/>
          </p:cNvPr>
          <p:cNvPicPr>
            <a:picLocks noChangeAspect="1" noChangeArrowheads="1"/>
          </p:cNvPicPr>
          <p:nvPr/>
        </p:nvPicPr>
        <p:blipFill>
          <a:blip r:embed="rId4" cstate="print"/>
          <a:srcRect/>
          <a:stretch>
            <a:fillRect/>
          </a:stretch>
        </p:blipFill>
        <p:spPr bwMode="auto">
          <a:xfrm>
            <a:off x="6084168" y="4869160"/>
            <a:ext cx="1584176" cy="1080120"/>
          </a:xfrm>
          <a:prstGeom prst="rect">
            <a:avLst/>
          </a:prstGeom>
          <a:noFill/>
        </p:spPr>
      </p:pic>
      <p:sp>
        <p:nvSpPr>
          <p:cNvPr id="8" name="Rectangle 7"/>
          <p:cNvSpPr/>
          <p:nvPr/>
        </p:nvSpPr>
        <p:spPr>
          <a:xfrm>
            <a:off x="-972616" y="4869160"/>
            <a:ext cx="5508104" cy="1661993"/>
          </a:xfrm>
          <a:prstGeom prst="rect">
            <a:avLst/>
          </a:prstGeom>
        </p:spPr>
        <p:txBody>
          <a:bodyPr wrap="square">
            <a:spAutoFit/>
          </a:bodyPr>
          <a:lstStyle/>
          <a:p>
            <a:pPr lvl="4" algn="just" fontAlgn="auto">
              <a:spcAft>
                <a:spcPts val="0"/>
              </a:spcAft>
              <a:buClr>
                <a:schemeClr val="accent2">
                  <a:tint val="60000"/>
                </a:schemeClr>
              </a:buClr>
              <a:defRPr/>
            </a:pPr>
            <a:r>
              <a:rPr lang="en-US" b="1" dirty="0" err="1" smtClean="0">
                <a:latin typeface="Calibri" pitchFamily="34" charset="0"/>
              </a:rPr>
              <a:t>Simona</a:t>
            </a:r>
            <a:r>
              <a:rPr lang="en-US" b="1" dirty="0" smtClean="0">
                <a:latin typeface="Calibri" pitchFamily="34" charset="0"/>
              </a:rPr>
              <a:t> STIRBU (Ms.)</a:t>
            </a:r>
          </a:p>
          <a:p>
            <a:pPr lvl="4" algn="just" fontAlgn="auto">
              <a:spcAft>
                <a:spcPts val="0"/>
              </a:spcAft>
              <a:buClr>
                <a:schemeClr val="accent2">
                  <a:tint val="60000"/>
                </a:schemeClr>
              </a:buClr>
              <a:defRPr/>
            </a:pPr>
            <a:r>
              <a:rPr lang="en-US" dirty="0" smtClean="0">
                <a:latin typeface="Calibri" pitchFamily="34" charset="0"/>
              </a:rPr>
              <a:t>Library of Sciences and Technologies  Geosciences Section</a:t>
            </a:r>
          </a:p>
          <a:p>
            <a:pPr lvl="4" algn="just" fontAlgn="auto">
              <a:spcAft>
                <a:spcPts val="0"/>
              </a:spcAft>
              <a:buClr>
                <a:schemeClr val="accent2">
                  <a:tint val="60000"/>
                </a:schemeClr>
              </a:buClr>
              <a:defRPr/>
            </a:pPr>
            <a:r>
              <a:rPr lang="en-US" dirty="0" smtClean="0">
                <a:latin typeface="Calibri" pitchFamily="34" charset="0"/>
              </a:rPr>
              <a:t>12 April 2014</a:t>
            </a:r>
          </a:p>
          <a:p>
            <a:pPr lvl="4" algn="just" fontAlgn="auto">
              <a:spcAft>
                <a:spcPts val="0"/>
              </a:spcAft>
              <a:buClr>
                <a:schemeClr val="accent2">
                  <a:tint val="60000"/>
                </a:schemeClr>
              </a:buClr>
              <a:defRPr/>
            </a:pPr>
            <a:endParaRPr lang="en-US" sz="3000" dirty="0" smtClean="0">
              <a:solidFill>
                <a:schemeClr val="tx2"/>
              </a:solidFill>
              <a:latin typeface="Calibri"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0" y="188640"/>
            <a:ext cx="9217024" cy="1224136"/>
          </a:xfrm>
        </p:spPr>
        <p:txBody>
          <a:bodyPr>
            <a:noAutofit/>
          </a:bodyPr>
          <a:lstStyle/>
          <a:p>
            <a:pPr algn="l">
              <a:defRPr/>
            </a:pPr>
            <a:r>
              <a:rPr lang="en-GB" sz="2200" dirty="0" smtClean="0"/>
              <a:t>When the same search is repeated over time there is little variation in the number of hits retrieved by the traditional bibliographic tools, while the results  retrieved by GS increases constantly (except for the last search)</a:t>
            </a:r>
            <a:endParaRPr lang="en-US" sz="2200" dirty="0">
              <a:solidFill>
                <a:schemeClr val="tx1"/>
              </a:solidFill>
              <a:latin typeface="Century Schoolbook" pitchFamily="18" charset="0"/>
            </a:endParaRPr>
          </a:p>
        </p:txBody>
      </p:sp>
      <p:pic>
        <p:nvPicPr>
          <p:cNvPr id="5" name="Image 4"/>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2555776" y="1412776"/>
            <a:ext cx="5904000" cy="5256000"/>
          </a:xfrm>
          <a:prstGeom prst="rect">
            <a:avLst/>
          </a:prstGeom>
          <a:noFill/>
          <a:ln>
            <a:noFill/>
          </a:ln>
        </p:spPr>
      </p:pic>
      <p:sp>
        <p:nvSpPr>
          <p:cNvPr id="7" name="Flèche vers le bas 6"/>
          <p:cNvSpPr/>
          <p:nvPr/>
        </p:nvSpPr>
        <p:spPr>
          <a:xfrm rot="13760215" flipH="1">
            <a:off x="6264378" y="2291851"/>
            <a:ext cx="216102" cy="384537"/>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964488" cy="1152128"/>
          </a:xfrm>
        </p:spPr>
        <p:txBody>
          <a:bodyPr>
            <a:normAutofit fontScale="90000"/>
          </a:bodyPr>
          <a:lstStyle/>
          <a:p>
            <a:pPr algn="l"/>
            <a:r>
              <a:rPr lang="en-GB" sz="2000" dirty="0" smtClean="0"/>
              <a:t/>
            </a:r>
            <a:br>
              <a:rPr lang="en-GB" sz="2000" dirty="0" smtClean="0"/>
            </a:br>
            <a:r>
              <a:rPr lang="en-GB" sz="2000" dirty="0" smtClean="0"/>
              <a:t/>
            </a:r>
            <a:br>
              <a:rPr lang="en-GB" sz="2000" dirty="0" smtClean="0"/>
            </a:br>
            <a:r>
              <a:rPr lang="en-GB" sz="2400" dirty="0" smtClean="0"/>
              <a:t>When considering the publication years over the eight searches, the number of results retrieved remains quite similar. The </a:t>
            </a:r>
            <a:r>
              <a:rPr lang="en-GB" sz="2400" smtClean="0"/>
              <a:t>averages computed in GS </a:t>
            </a:r>
            <a:r>
              <a:rPr lang="en-GB" sz="2400" dirty="0" smtClean="0"/>
              <a:t>for 2009 show a more variable pattern than the other years</a:t>
            </a:r>
            <a:r>
              <a:rPr lang="en-GB" sz="2200" dirty="0" smtClean="0"/>
              <a:t/>
            </a:r>
            <a:br>
              <a:rPr lang="en-GB" sz="2200" dirty="0" smtClean="0"/>
            </a:br>
            <a:endParaRPr lang="en-US" dirty="0"/>
          </a:p>
        </p:txBody>
      </p:sp>
      <p:pic>
        <p:nvPicPr>
          <p:cNvPr id="3" name="Image 2"/>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627784" y="1268760"/>
            <a:ext cx="5904656" cy="5256584"/>
          </a:xfrm>
          <a:prstGeom prst="rect">
            <a:avLst/>
          </a:prstGeom>
          <a:noFill/>
          <a:ln>
            <a:noFill/>
          </a:ln>
        </p:spPr>
      </p:pic>
      <p:sp>
        <p:nvSpPr>
          <p:cNvPr id="4" name="Flèche vers le bas 3"/>
          <p:cNvSpPr/>
          <p:nvPr/>
        </p:nvSpPr>
        <p:spPr>
          <a:xfrm rot="13760215" flipH="1">
            <a:off x="5760321" y="2579882"/>
            <a:ext cx="216102" cy="384537"/>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79512" y="197768"/>
            <a:ext cx="8352928" cy="926976"/>
          </a:xfrm>
        </p:spPr>
        <p:txBody>
          <a:bodyPr>
            <a:normAutofit fontScale="90000"/>
          </a:bodyPr>
          <a:lstStyle/>
          <a:p>
            <a:pPr algn="l"/>
            <a:r>
              <a:rPr lang="en-GB" sz="2800" dirty="0" smtClean="0"/>
              <a:t/>
            </a:r>
            <a:br>
              <a:rPr lang="en-GB" sz="2800" dirty="0" smtClean="0"/>
            </a:br>
            <a:r>
              <a:rPr lang="en-GB" sz="2400" dirty="0" smtClean="0"/>
              <a:t>The number of hits retrieved by the traditional databases is low,</a:t>
            </a:r>
            <a:r>
              <a:rPr lang="en-GB" sz="2400" dirty="0" smtClean="0">
                <a:solidFill>
                  <a:prstClr val="black"/>
                </a:solidFill>
              </a:rPr>
              <a:t> while GS reached averages lying between 2000 and 2500 results </a:t>
            </a:r>
            <a:r>
              <a:rPr lang="en-GB" sz="2800" dirty="0" smtClean="0"/>
              <a:t/>
            </a:r>
            <a:br>
              <a:rPr lang="en-GB" sz="2800" dirty="0" smtClean="0"/>
            </a:br>
            <a:endParaRPr lang="en-US" sz="2800" dirty="0"/>
          </a:p>
        </p:txBody>
      </p:sp>
      <p:pic>
        <p:nvPicPr>
          <p:cNvPr id="4" name="Image 3"/>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2843808" y="1124744"/>
            <a:ext cx="5904000" cy="5256000"/>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79512" y="188640"/>
            <a:ext cx="8964488" cy="850106"/>
          </a:xfrm>
        </p:spPr>
        <p:txBody>
          <a:bodyPr>
            <a:noAutofit/>
          </a:bodyPr>
          <a:lstStyle/>
          <a:p>
            <a:pPr algn="l"/>
            <a:r>
              <a:rPr lang="en-GB" sz="2000" dirty="0" smtClean="0"/>
              <a:t>The variations for the keywords “earthquake”, “tsunami”, and “tourism” in all the bibliographic tools, are directly linked to events such as tsunami and earthquakes</a:t>
            </a:r>
            <a:endParaRPr lang="en-US" sz="2000" dirty="0"/>
          </a:p>
        </p:txBody>
      </p:sp>
      <p:pic>
        <p:nvPicPr>
          <p:cNvPr id="4" name="Image 3"/>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123728" y="1052736"/>
            <a:ext cx="6480000" cy="5184000"/>
          </a:xfrm>
          <a:prstGeom prst="rect">
            <a:avLst/>
          </a:prstGeom>
          <a:noFill/>
          <a:ln>
            <a:noFill/>
          </a:ln>
        </p:spPr>
      </p:pic>
      <p:sp>
        <p:nvSpPr>
          <p:cNvPr id="8" name="Flèche vers le bas 7"/>
          <p:cNvSpPr/>
          <p:nvPr/>
        </p:nvSpPr>
        <p:spPr>
          <a:xfrm rot="8328487" flipH="1" flipV="1">
            <a:off x="3532743" y="2431477"/>
            <a:ext cx="187436" cy="413204"/>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9" name="Flèche vers le bas 8"/>
          <p:cNvSpPr/>
          <p:nvPr/>
        </p:nvSpPr>
        <p:spPr>
          <a:xfrm rot="8328487" flipH="1" flipV="1">
            <a:off x="3824947" y="3942714"/>
            <a:ext cx="189693" cy="426728"/>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0" name="Flèche vers le bas 9"/>
          <p:cNvSpPr/>
          <p:nvPr/>
        </p:nvSpPr>
        <p:spPr>
          <a:xfrm rot="8328487" flipH="1" flipV="1">
            <a:off x="4251034" y="2792714"/>
            <a:ext cx="189297" cy="408475"/>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rmAutofit/>
          </a:bodyPr>
          <a:lstStyle/>
          <a:p>
            <a:pPr algn="l"/>
            <a:r>
              <a:rPr lang="en-GB" sz="2200" dirty="0" smtClean="0"/>
              <a:t>For all the keywords searched, GS yields many more results than the other bibliographic databases, both in human and physical geography</a:t>
            </a:r>
            <a:endParaRPr lang="en-US" sz="2200" dirty="0"/>
          </a:p>
        </p:txBody>
      </p:sp>
      <p:pic>
        <p:nvPicPr>
          <p:cNvPr id="3" name="Image 2"/>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771800" y="1340768"/>
            <a:ext cx="5904000" cy="5256000"/>
          </a:xfrm>
          <a:prstGeom prst="rect">
            <a:avLst/>
          </a:prstGeom>
          <a:noFill/>
          <a:ln>
            <a:noFill/>
          </a:ln>
        </p:spPr>
      </p:pic>
      <p:sp>
        <p:nvSpPr>
          <p:cNvPr id="4" name="Flèche droite 3"/>
          <p:cNvSpPr/>
          <p:nvPr/>
        </p:nvSpPr>
        <p:spPr>
          <a:xfrm rot="10262155">
            <a:off x="7031040" y="3322350"/>
            <a:ext cx="493481" cy="1768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èche droite 4"/>
          <p:cNvSpPr/>
          <p:nvPr/>
        </p:nvSpPr>
        <p:spPr>
          <a:xfrm rot="10262155">
            <a:off x="7031040" y="2530261"/>
            <a:ext cx="493481" cy="1768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èche droite 5"/>
          <p:cNvSpPr/>
          <p:nvPr/>
        </p:nvSpPr>
        <p:spPr>
          <a:xfrm rot="2134668">
            <a:off x="5513503" y="4924196"/>
            <a:ext cx="493481" cy="1768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1143000"/>
          </a:xfrm>
        </p:spPr>
        <p:txBody>
          <a:bodyPr>
            <a:normAutofit/>
          </a:bodyPr>
          <a:lstStyle/>
          <a:p>
            <a:pPr algn="l"/>
            <a:r>
              <a:rPr lang="en-GB" sz="2000" dirty="0" smtClean="0"/>
              <a:t>GS seems to be more efficient in human geography while </a:t>
            </a:r>
            <a:r>
              <a:rPr lang="en-GB" sz="2000" dirty="0" err="1" smtClean="0"/>
              <a:t>WoS</a:t>
            </a:r>
            <a:r>
              <a:rPr lang="en-GB" sz="2000" dirty="0" smtClean="0"/>
              <a:t> performs better in physical geography. </a:t>
            </a:r>
            <a:r>
              <a:rPr lang="en-GB" sz="2000" dirty="0" err="1" smtClean="0"/>
              <a:t>GeoRef</a:t>
            </a:r>
            <a:r>
              <a:rPr lang="en-GB" sz="2000" dirty="0" smtClean="0"/>
              <a:t> and FRANCIS yield results which are in accordance with their subfield specificities</a:t>
            </a:r>
            <a:endParaRPr lang="en-US" dirty="0"/>
          </a:p>
        </p:txBody>
      </p:sp>
      <p:pic>
        <p:nvPicPr>
          <p:cNvPr id="3" name="Image 2"/>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843808" y="1268760"/>
            <a:ext cx="5904000" cy="5256000"/>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3688" y="1052736"/>
            <a:ext cx="7056784" cy="4752528"/>
          </a:xfrm>
        </p:spPr>
        <p:txBody>
          <a:bodyPr>
            <a:normAutofit fontScale="92500"/>
          </a:bodyPr>
          <a:lstStyle/>
          <a:p>
            <a:pPr>
              <a:lnSpc>
                <a:spcPct val="150000"/>
              </a:lnSpc>
              <a:buNone/>
            </a:pPr>
            <a:r>
              <a:rPr lang="en-US" dirty="0" smtClean="0"/>
              <a:t>Bibliographic searches &amp; databases</a:t>
            </a:r>
          </a:p>
          <a:p>
            <a:pPr>
              <a:lnSpc>
                <a:spcPct val="150000"/>
              </a:lnSpc>
              <a:buNone/>
            </a:pPr>
            <a:r>
              <a:rPr lang="en-US" dirty="0" smtClean="0">
                <a:solidFill>
                  <a:srgbClr val="FF0000"/>
                </a:solidFill>
              </a:rPr>
              <a:t>Search results </a:t>
            </a:r>
          </a:p>
          <a:p>
            <a:pPr>
              <a:buNone/>
            </a:pPr>
            <a:r>
              <a:rPr lang="en-US" dirty="0" smtClean="0"/>
              <a:t>                 - repeatability, DB performances</a:t>
            </a:r>
          </a:p>
          <a:p>
            <a:pPr>
              <a:lnSpc>
                <a:spcPct val="150000"/>
              </a:lnSpc>
              <a:buNone/>
            </a:pPr>
            <a:r>
              <a:rPr lang="en-US" dirty="0" smtClean="0">
                <a:solidFill>
                  <a:srgbClr val="FF0000"/>
                </a:solidFill>
              </a:rPr>
              <a:t>                 - geogr. ref., type &amp; unique results</a:t>
            </a:r>
          </a:p>
          <a:p>
            <a:pPr>
              <a:lnSpc>
                <a:spcPct val="150000"/>
              </a:lnSpc>
              <a:buNone/>
            </a:pPr>
            <a:r>
              <a:rPr lang="en-US" dirty="0" smtClean="0">
                <a:solidFill>
                  <a:srgbClr val="FF0000"/>
                </a:solidFill>
              </a:rPr>
              <a:t>                 </a:t>
            </a:r>
            <a:r>
              <a:rPr lang="en-US" dirty="0" smtClean="0"/>
              <a:t>- overlap</a:t>
            </a:r>
          </a:p>
          <a:p>
            <a:pPr>
              <a:buNone/>
            </a:pPr>
            <a:r>
              <a:rPr lang="en-US" dirty="0" smtClean="0"/>
              <a:t>Findings &amp; Conclusions</a:t>
            </a:r>
          </a:p>
          <a:p>
            <a:pPr>
              <a:buFontTx/>
              <a:buChar cha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a:bodyPr>
          <a:lstStyle/>
          <a:p>
            <a:pPr algn="l"/>
            <a:r>
              <a:rPr lang="en-US" sz="2200" dirty="0" smtClean="0"/>
              <a:t>Case study: “urbanization” and “sedimentation”</a:t>
            </a:r>
            <a:endParaRPr lang="en-US" sz="2200" dirty="0"/>
          </a:p>
        </p:txBody>
      </p:sp>
      <p:sp>
        <p:nvSpPr>
          <p:cNvPr id="4" name="Rectangle 3"/>
          <p:cNvSpPr/>
          <p:nvPr/>
        </p:nvSpPr>
        <p:spPr>
          <a:xfrm>
            <a:off x="539552" y="1052736"/>
            <a:ext cx="1593000" cy="400110"/>
          </a:xfrm>
          <a:prstGeom prst="rect">
            <a:avLst/>
          </a:prstGeom>
        </p:spPr>
        <p:txBody>
          <a:bodyPr wrap="none">
            <a:spAutoFit/>
          </a:bodyPr>
          <a:lstStyle/>
          <a:p>
            <a:r>
              <a:rPr lang="en-GB" sz="2000" b="1" i="1" dirty="0" smtClean="0">
                <a:latin typeface="+mn-lt"/>
              </a:rPr>
              <a:t>urbanization</a:t>
            </a:r>
            <a:r>
              <a:rPr lang="en-GB" dirty="0" smtClean="0"/>
              <a:t> </a:t>
            </a:r>
            <a:endParaRPr lang="en-US" dirty="0"/>
          </a:p>
        </p:txBody>
      </p:sp>
      <p:sp>
        <p:nvSpPr>
          <p:cNvPr id="5" name="Rectangle 4"/>
          <p:cNvSpPr/>
          <p:nvPr/>
        </p:nvSpPr>
        <p:spPr>
          <a:xfrm>
            <a:off x="611560" y="3645024"/>
            <a:ext cx="1714957" cy="400110"/>
          </a:xfrm>
          <a:prstGeom prst="rect">
            <a:avLst/>
          </a:prstGeom>
        </p:spPr>
        <p:txBody>
          <a:bodyPr wrap="none">
            <a:spAutoFit/>
          </a:bodyPr>
          <a:lstStyle/>
          <a:p>
            <a:r>
              <a:rPr lang="en-GB" sz="2000" b="1" i="1" dirty="0" smtClean="0">
                <a:latin typeface="+mn-lt"/>
              </a:rPr>
              <a:t>sedimentation</a:t>
            </a:r>
            <a:endParaRPr lang="en-US" sz="2000" b="1" i="1" dirty="0">
              <a:latin typeface="+mn-lt"/>
            </a:endParaRPr>
          </a:p>
        </p:txBody>
      </p:sp>
      <p:sp>
        <p:nvSpPr>
          <p:cNvPr id="13" name="Rectangle 12"/>
          <p:cNvSpPr/>
          <p:nvPr/>
        </p:nvSpPr>
        <p:spPr>
          <a:xfrm>
            <a:off x="467544" y="1484784"/>
            <a:ext cx="7992888" cy="2369880"/>
          </a:xfrm>
          <a:prstGeom prst="rect">
            <a:avLst/>
          </a:prstGeom>
        </p:spPr>
        <p:txBody>
          <a:bodyPr wrap="square">
            <a:spAutoFit/>
          </a:bodyPr>
          <a:lstStyle/>
          <a:p>
            <a:r>
              <a:rPr lang="en-US" sz="2000" dirty="0" smtClean="0">
                <a:latin typeface="+mn-lt"/>
              </a:rPr>
              <a:t>                        </a:t>
            </a:r>
            <a:r>
              <a:rPr lang="en-US" sz="2000" b="1" dirty="0" smtClean="0">
                <a:latin typeface="+mn-lt"/>
              </a:rPr>
              <a:t>No of ref.     Geogr. Ref.    Grey Lit.    Book/ Book      Unique</a:t>
            </a:r>
          </a:p>
          <a:p>
            <a:r>
              <a:rPr lang="en-US" sz="2000" b="1" dirty="0" smtClean="0">
                <a:latin typeface="+mn-lt"/>
              </a:rPr>
              <a:t>   ‘05 – ‘09                                   %                    %           Chapter  %       Ref/DB             </a:t>
            </a:r>
          </a:p>
          <a:p>
            <a:pPr>
              <a:lnSpc>
                <a:spcPct val="150000"/>
              </a:lnSpc>
              <a:buFont typeface="Wingdings" pitchFamily="2" charset="2"/>
              <a:buNone/>
            </a:pPr>
            <a:r>
              <a:rPr lang="en-US" sz="2000" dirty="0" smtClean="0">
                <a:latin typeface="+mn-lt"/>
              </a:rPr>
              <a:t>    GS                      4791               57                  15                    6                  2473</a:t>
            </a:r>
          </a:p>
          <a:p>
            <a:pPr>
              <a:buFont typeface="Wingdings" pitchFamily="2" charset="2"/>
              <a:buNone/>
            </a:pPr>
            <a:r>
              <a:rPr lang="en-US" sz="2000" dirty="0" smtClean="0">
                <a:latin typeface="+mn-lt"/>
              </a:rPr>
              <a:t>    </a:t>
            </a:r>
            <a:r>
              <a:rPr lang="en-US" sz="2000" dirty="0" err="1" smtClean="0">
                <a:latin typeface="+mn-lt"/>
              </a:rPr>
              <a:t>WoS</a:t>
            </a:r>
            <a:r>
              <a:rPr lang="en-US" sz="2000" dirty="0" smtClean="0">
                <a:latin typeface="+mn-lt"/>
              </a:rPr>
              <a:t>                    585</a:t>
            </a:r>
            <a:r>
              <a:rPr lang="en-US" sz="2000" dirty="0" smtClean="0">
                <a:solidFill>
                  <a:srgbClr val="FF0000"/>
                </a:solidFill>
                <a:latin typeface="+mn-lt"/>
              </a:rPr>
              <a:t>     </a:t>
            </a:r>
            <a:r>
              <a:rPr lang="en-US" sz="2000" dirty="0" smtClean="0">
                <a:latin typeface="+mn-lt"/>
              </a:rPr>
              <a:t>           47                   --                    --                    83</a:t>
            </a:r>
            <a:endParaRPr lang="en-US" sz="2000" dirty="0" smtClean="0">
              <a:solidFill>
                <a:srgbClr val="00B050"/>
              </a:solidFill>
              <a:latin typeface="+mn-lt"/>
            </a:endParaRPr>
          </a:p>
          <a:p>
            <a:pPr>
              <a:buFont typeface="Wingdings" pitchFamily="2" charset="2"/>
              <a:buNone/>
            </a:pPr>
            <a:r>
              <a:rPr lang="en-US" sz="2000" dirty="0" smtClean="0">
                <a:latin typeface="+mn-lt"/>
              </a:rPr>
              <a:t>    </a:t>
            </a:r>
            <a:r>
              <a:rPr lang="en-US" sz="2000" dirty="0" err="1" smtClean="0">
                <a:latin typeface="+mn-lt"/>
              </a:rPr>
              <a:t>GeoRef</a:t>
            </a:r>
            <a:r>
              <a:rPr lang="en-US" sz="2000" dirty="0" smtClean="0">
                <a:latin typeface="+mn-lt"/>
              </a:rPr>
              <a:t>                99  </a:t>
            </a:r>
            <a:r>
              <a:rPr lang="en-US" sz="2000" dirty="0" smtClean="0">
                <a:solidFill>
                  <a:srgbClr val="FF0000"/>
                </a:solidFill>
                <a:latin typeface="+mn-lt"/>
              </a:rPr>
              <a:t>               </a:t>
            </a:r>
            <a:r>
              <a:rPr lang="en-US" sz="2000" dirty="0" smtClean="0">
                <a:latin typeface="+mn-lt"/>
              </a:rPr>
              <a:t>98                  47                    4                    39</a:t>
            </a:r>
          </a:p>
          <a:p>
            <a:pPr>
              <a:buFont typeface="Wingdings" pitchFamily="2" charset="2"/>
              <a:buNone/>
            </a:pPr>
            <a:r>
              <a:rPr lang="en-US" sz="2000" dirty="0" smtClean="0">
                <a:latin typeface="+mn-lt"/>
              </a:rPr>
              <a:t>    FRANCIS              64</a:t>
            </a:r>
            <a:r>
              <a:rPr lang="en-US" sz="2000" dirty="0" smtClean="0">
                <a:solidFill>
                  <a:srgbClr val="FF0000"/>
                </a:solidFill>
                <a:latin typeface="+mn-lt"/>
              </a:rPr>
              <a:t>                 </a:t>
            </a:r>
            <a:r>
              <a:rPr lang="en-US" sz="2000" dirty="0" smtClean="0">
                <a:latin typeface="+mn-lt"/>
              </a:rPr>
              <a:t>70                   --                    --                    11</a:t>
            </a:r>
          </a:p>
          <a:p>
            <a:pPr>
              <a:buFont typeface="Wingdings" pitchFamily="2" charset="2"/>
              <a:buNone/>
            </a:pPr>
            <a:endParaRPr lang="en-US" dirty="0" smtClean="0">
              <a:solidFill>
                <a:srgbClr val="00B050"/>
              </a:solidFill>
            </a:endParaRPr>
          </a:p>
        </p:txBody>
      </p:sp>
      <p:sp>
        <p:nvSpPr>
          <p:cNvPr id="14" name="Rectangle 13"/>
          <p:cNvSpPr/>
          <p:nvPr/>
        </p:nvSpPr>
        <p:spPr>
          <a:xfrm>
            <a:off x="539552" y="4077072"/>
            <a:ext cx="7704856" cy="1600438"/>
          </a:xfrm>
          <a:prstGeom prst="rect">
            <a:avLst/>
          </a:prstGeom>
        </p:spPr>
        <p:txBody>
          <a:bodyPr wrap="square">
            <a:spAutoFit/>
          </a:bodyPr>
          <a:lstStyle/>
          <a:p>
            <a:r>
              <a:rPr lang="en-US" sz="2000" dirty="0" smtClean="0">
                <a:latin typeface="+mn-lt"/>
              </a:rPr>
              <a:t>    GS                     4123                45                 34                     5                  904        </a:t>
            </a:r>
          </a:p>
          <a:p>
            <a:pPr>
              <a:buFont typeface="Wingdings" pitchFamily="2" charset="2"/>
              <a:buNone/>
            </a:pPr>
            <a:r>
              <a:rPr lang="en-US" sz="2000" dirty="0" smtClean="0">
                <a:latin typeface="+mn-lt"/>
              </a:rPr>
              <a:t>    </a:t>
            </a:r>
            <a:r>
              <a:rPr lang="en-US" sz="2000" dirty="0" err="1" smtClean="0">
                <a:latin typeface="+mn-lt"/>
              </a:rPr>
              <a:t>WoS</a:t>
            </a:r>
            <a:r>
              <a:rPr lang="en-US" sz="2000" dirty="0" smtClean="0">
                <a:latin typeface="+mn-lt"/>
              </a:rPr>
              <a:t>                  1445</a:t>
            </a:r>
            <a:r>
              <a:rPr lang="en-US" sz="2000" dirty="0" smtClean="0">
                <a:solidFill>
                  <a:srgbClr val="FF0000"/>
                </a:solidFill>
                <a:latin typeface="+mn-lt"/>
              </a:rPr>
              <a:t>     </a:t>
            </a:r>
            <a:r>
              <a:rPr lang="en-US" sz="2000" dirty="0" smtClean="0">
                <a:latin typeface="+mn-lt"/>
              </a:rPr>
              <a:t>           42                  --                     --                   72</a:t>
            </a:r>
            <a:endParaRPr lang="en-US" sz="2000" dirty="0" smtClean="0">
              <a:solidFill>
                <a:srgbClr val="00B050"/>
              </a:solidFill>
              <a:latin typeface="+mn-lt"/>
            </a:endParaRPr>
          </a:p>
          <a:p>
            <a:pPr>
              <a:buFont typeface="Wingdings" pitchFamily="2" charset="2"/>
              <a:buNone/>
            </a:pPr>
            <a:r>
              <a:rPr lang="en-US" sz="2000" dirty="0" smtClean="0">
                <a:latin typeface="+mn-lt"/>
              </a:rPr>
              <a:t>    </a:t>
            </a:r>
            <a:r>
              <a:rPr lang="en-US" sz="2000" dirty="0" err="1" smtClean="0">
                <a:latin typeface="+mn-lt"/>
              </a:rPr>
              <a:t>GeoRef</a:t>
            </a:r>
            <a:r>
              <a:rPr lang="en-US" sz="2000" dirty="0" smtClean="0">
                <a:latin typeface="+mn-lt"/>
              </a:rPr>
              <a:t>             1307  </a:t>
            </a:r>
            <a:r>
              <a:rPr lang="en-US" sz="2000" dirty="0" smtClean="0">
                <a:solidFill>
                  <a:srgbClr val="FF0000"/>
                </a:solidFill>
                <a:latin typeface="+mn-lt"/>
              </a:rPr>
              <a:t>              </a:t>
            </a:r>
            <a:r>
              <a:rPr lang="en-US" sz="2000" dirty="0" smtClean="0">
                <a:latin typeface="+mn-lt"/>
              </a:rPr>
              <a:t>97                 32                    2                  466</a:t>
            </a:r>
          </a:p>
          <a:p>
            <a:pPr>
              <a:buFont typeface="Wingdings" pitchFamily="2" charset="2"/>
              <a:buNone/>
            </a:pPr>
            <a:r>
              <a:rPr lang="en-US" sz="2000" dirty="0" smtClean="0">
                <a:latin typeface="+mn-lt"/>
              </a:rPr>
              <a:t>    FRANCIS             39</a:t>
            </a:r>
            <a:r>
              <a:rPr lang="en-US" sz="2000" dirty="0" smtClean="0">
                <a:solidFill>
                  <a:srgbClr val="FF0000"/>
                </a:solidFill>
                <a:latin typeface="+mn-lt"/>
              </a:rPr>
              <a:t>                 </a:t>
            </a:r>
            <a:r>
              <a:rPr lang="en-US" sz="2000" dirty="0" smtClean="0">
                <a:latin typeface="+mn-lt"/>
              </a:rPr>
              <a:t> 85                  --                     --                    6</a:t>
            </a:r>
          </a:p>
          <a:p>
            <a:pPr>
              <a:buFont typeface="Wingdings" pitchFamily="2" charset="2"/>
              <a:buNone/>
            </a:pPr>
            <a:endParaRPr lang="en-US" dirty="0" smtClean="0">
              <a:solidFill>
                <a:srgbClr val="00B05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88640"/>
            <a:ext cx="8892480" cy="504056"/>
          </a:xfrm>
        </p:spPr>
        <p:txBody>
          <a:bodyPr>
            <a:noAutofit/>
          </a:bodyPr>
          <a:lstStyle/>
          <a:p>
            <a:pPr algn="l"/>
            <a:r>
              <a:rPr lang="en-US" sz="2000" dirty="0" smtClean="0"/>
              <a:t/>
            </a:r>
            <a:br>
              <a:rPr lang="en-US" sz="2000" dirty="0" smtClean="0"/>
            </a:br>
            <a:r>
              <a:rPr lang="en-US" sz="2200" dirty="0" smtClean="0"/>
              <a:t> Journal articles represent the most important part of the unique references </a:t>
            </a:r>
            <a:r>
              <a:rPr lang="en-US" sz="2000" dirty="0" smtClean="0"/>
              <a:t/>
            </a:r>
            <a:br>
              <a:rPr lang="en-US" sz="2000" dirty="0" smtClean="0"/>
            </a:br>
            <a:endParaRPr lang="en-US" sz="2000" dirty="0"/>
          </a:p>
        </p:txBody>
      </p:sp>
      <p:pic>
        <p:nvPicPr>
          <p:cNvPr id="8" name="Espace réservé du contenu 7" descr="graphiquesO2_html_6bce44d7.jpg"/>
          <p:cNvPicPr>
            <a:picLocks noGrp="1" noChangeAspect="1"/>
          </p:cNvPicPr>
          <p:nvPr>
            <p:ph idx="1"/>
          </p:nvPr>
        </p:nvPicPr>
        <p:blipFill>
          <a:blip r:embed="rId3" cstate="print"/>
          <a:stretch>
            <a:fillRect/>
          </a:stretch>
        </p:blipFill>
        <p:spPr>
          <a:xfrm>
            <a:off x="1366731" y="1196752"/>
            <a:ext cx="7777269" cy="5472608"/>
          </a:xfrm>
        </p:spPr>
      </p:pic>
      <p:sp>
        <p:nvSpPr>
          <p:cNvPr id="4" name="Titre 1"/>
          <p:cNvSpPr txBox="1">
            <a:spLocks/>
          </p:cNvSpPr>
          <p:nvPr/>
        </p:nvSpPr>
        <p:spPr>
          <a:xfrm>
            <a:off x="2411760" y="3284984"/>
            <a:ext cx="5817840" cy="792088"/>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1"/>
                </a:solidFill>
                <a:effectLst/>
                <a:uLnTx/>
                <a:uFillTx/>
                <a:latin typeface="+mj-lt"/>
                <a:ea typeface="+mj-ea"/>
                <a:cs typeface="+mj-cs"/>
              </a:rPr>
              <a:t/>
            </a:r>
            <a:br>
              <a:rPr kumimoji="0" lang="en-US" sz="2000" b="0" i="0" u="none" strike="noStrike" kern="1200" cap="none" spc="0" normalizeH="0" baseline="0" noProof="0" dirty="0" smtClean="0">
                <a:ln>
                  <a:noFill/>
                </a:ln>
                <a:solidFill>
                  <a:schemeClr val="tx1"/>
                </a:solidFill>
                <a:effectLst/>
                <a:uLnTx/>
                <a:uFillTx/>
                <a:latin typeface="+mj-lt"/>
                <a:ea typeface="+mj-ea"/>
                <a:cs typeface="+mj-cs"/>
              </a:rPr>
            </a:br>
            <a:r>
              <a:rPr kumimoji="0" lang="en-US" sz="2000" b="0" i="0" u="none" strike="noStrike" kern="1200" cap="none" spc="0" normalizeH="0" baseline="0" noProof="0" dirty="0" smtClean="0">
                <a:ln>
                  <a:noFill/>
                </a:ln>
                <a:solidFill>
                  <a:schemeClr val="tx1"/>
                </a:solidFill>
                <a:effectLst/>
                <a:uLnTx/>
                <a:uFillTx/>
                <a:latin typeface="+mj-lt"/>
                <a:ea typeface="+mj-ea"/>
                <a:cs typeface="+mj-cs"/>
              </a:rPr>
              <a:t/>
            </a:r>
            <a:br>
              <a:rPr kumimoji="0" lang="en-US" sz="2000" b="0" i="0" u="none" strike="noStrike" kern="1200" cap="none" spc="0" normalizeH="0" baseline="0" noProof="0" dirty="0" smtClean="0">
                <a:ln>
                  <a:noFill/>
                </a:ln>
                <a:solidFill>
                  <a:schemeClr val="tx1"/>
                </a:solidFill>
                <a:effectLst/>
                <a:uLnTx/>
                <a:uFillTx/>
                <a:latin typeface="+mj-lt"/>
                <a:ea typeface="+mj-ea"/>
                <a:cs typeface="+mj-cs"/>
              </a:rPr>
            </a:b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Rectangle 4"/>
          <p:cNvSpPr/>
          <p:nvPr/>
        </p:nvSpPr>
        <p:spPr>
          <a:xfrm>
            <a:off x="3419872" y="980728"/>
            <a:ext cx="3821624" cy="369332"/>
          </a:xfrm>
          <a:prstGeom prst="rect">
            <a:avLst/>
          </a:prstGeom>
        </p:spPr>
        <p:txBody>
          <a:bodyPr wrap="none">
            <a:spAutoFit/>
          </a:bodyPr>
          <a:lstStyle/>
          <a:p>
            <a:r>
              <a:rPr lang="en-US" dirty="0" smtClean="0">
                <a:latin typeface="+mj-lt"/>
              </a:rPr>
              <a:t>Unique reference’s type – urbanization</a:t>
            </a:r>
            <a:endParaRPr lang="en-US" dirty="0">
              <a:latin typeface="+mj-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descr="graphiquesO2_html_m7495a911.jpg"/>
          <p:cNvPicPr>
            <a:picLocks noChangeAspect="1"/>
          </p:cNvPicPr>
          <p:nvPr/>
        </p:nvPicPr>
        <p:blipFill>
          <a:blip r:embed="rId3" cstate="print"/>
          <a:stretch>
            <a:fillRect/>
          </a:stretch>
        </p:blipFill>
        <p:spPr>
          <a:xfrm>
            <a:off x="1241180" y="1196752"/>
            <a:ext cx="7902820" cy="5472024"/>
          </a:xfrm>
          <a:prstGeom prst="rect">
            <a:avLst/>
          </a:prstGeom>
        </p:spPr>
      </p:pic>
      <p:sp>
        <p:nvSpPr>
          <p:cNvPr id="3" name="Titre 1"/>
          <p:cNvSpPr>
            <a:spLocks noGrp="1"/>
          </p:cNvSpPr>
          <p:nvPr>
            <p:ph type="title"/>
          </p:nvPr>
        </p:nvSpPr>
        <p:spPr>
          <a:xfrm>
            <a:off x="3491880" y="1052736"/>
            <a:ext cx="4320480" cy="504056"/>
          </a:xfrm>
        </p:spPr>
        <p:txBody>
          <a:bodyPr>
            <a:normAutofit/>
          </a:bodyPr>
          <a:lstStyle/>
          <a:p>
            <a:pPr algn="l"/>
            <a:r>
              <a:rPr lang="en-US" sz="1800" dirty="0" smtClean="0"/>
              <a:t>% of unique reference’s type - urbanization</a:t>
            </a:r>
            <a:endParaRPr lang="en-US" sz="1800" dirty="0"/>
          </a:p>
        </p:txBody>
      </p:sp>
      <p:sp>
        <p:nvSpPr>
          <p:cNvPr id="5" name="Rectangle 4"/>
          <p:cNvSpPr/>
          <p:nvPr/>
        </p:nvSpPr>
        <p:spPr>
          <a:xfrm>
            <a:off x="179512" y="188641"/>
            <a:ext cx="8712968" cy="707886"/>
          </a:xfrm>
          <a:prstGeom prst="rect">
            <a:avLst/>
          </a:prstGeom>
        </p:spPr>
        <p:txBody>
          <a:bodyPr wrap="square">
            <a:spAutoFit/>
          </a:bodyPr>
          <a:lstStyle/>
          <a:p>
            <a:r>
              <a:rPr lang="en-US" sz="2000" dirty="0" smtClean="0">
                <a:latin typeface="+mj-lt"/>
              </a:rPr>
              <a:t>Proportionally to the results number, conf. proceedings, reports, and book chapters </a:t>
            </a:r>
            <a:r>
              <a:rPr lang="en-US" sz="2000" dirty="0" smtClean="0">
                <a:solidFill>
                  <a:prstClr val="black"/>
                </a:solidFill>
                <a:latin typeface="Calibri"/>
              </a:rPr>
              <a:t>percentages </a:t>
            </a:r>
            <a:r>
              <a:rPr lang="en-US" sz="2000" dirty="0" smtClean="0">
                <a:latin typeface="+mj-lt"/>
              </a:rPr>
              <a:t>are significant in </a:t>
            </a:r>
            <a:r>
              <a:rPr lang="en-US" sz="2000" dirty="0" err="1" smtClean="0">
                <a:latin typeface="+mj-lt"/>
              </a:rPr>
              <a:t>GeoRef</a:t>
            </a:r>
            <a:endParaRPr lang="en-US" sz="2000"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dirty="0" smtClean="0"/>
              <a:t>Google Scholar’s devise:</a:t>
            </a:r>
            <a:endParaRPr lang="en-US" sz="3600" dirty="0"/>
          </a:p>
        </p:txBody>
      </p:sp>
      <p:sp>
        <p:nvSpPr>
          <p:cNvPr id="3" name="Espace réservé du contenu 2"/>
          <p:cNvSpPr>
            <a:spLocks noGrp="1"/>
          </p:cNvSpPr>
          <p:nvPr>
            <p:ph idx="1"/>
          </p:nvPr>
        </p:nvSpPr>
        <p:spPr>
          <a:xfrm>
            <a:off x="251520" y="2852936"/>
            <a:ext cx="8229600" cy="936103"/>
          </a:xfrm>
        </p:spPr>
        <p:txBody>
          <a:bodyPr>
            <a:normAutofit/>
          </a:bodyPr>
          <a:lstStyle/>
          <a:p>
            <a:pPr>
              <a:buNone/>
            </a:pPr>
            <a:r>
              <a:rPr lang="en-US" sz="4000" b="1" dirty="0" smtClean="0">
                <a:solidFill>
                  <a:srgbClr val="00B050"/>
                </a:solidFill>
              </a:rPr>
              <a:t>       “Stand on the shoulders of giants”</a:t>
            </a:r>
            <a:endParaRPr lang="en-US" sz="4000" dirty="0">
              <a:solidFill>
                <a:srgbClr val="00B05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79512" y="0"/>
            <a:ext cx="8964488" cy="908720"/>
          </a:xfrm>
        </p:spPr>
        <p:txBody>
          <a:bodyPr>
            <a:noAutofit/>
          </a:bodyPr>
          <a:lstStyle/>
          <a:p>
            <a:pPr algn="l"/>
            <a:r>
              <a:rPr lang="en-US" sz="2000" dirty="0" err="1" smtClean="0"/>
              <a:t>GeoRef</a:t>
            </a:r>
            <a:r>
              <a:rPr lang="en-US" sz="2000" dirty="0" smtClean="0"/>
              <a:t> provides an important number of unique references, and </a:t>
            </a:r>
            <a:r>
              <a:rPr lang="en-US" sz="2000" dirty="0" smtClean="0">
                <a:solidFill>
                  <a:prstClr val="black"/>
                </a:solidFill>
                <a:ea typeface="+mn-ea"/>
                <a:cs typeface="+mn-cs"/>
              </a:rPr>
              <a:t>despite </a:t>
            </a:r>
            <a:r>
              <a:rPr lang="en-US" sz="2000" dirty="0" smtClean="0">
                <a:solidFill>
                  <a:prstClr val="black"/>
                </a:solidFill>
              </a:rPr>
              <a:t>journal articles dominance,</a:t>
            </a:r>
            <a:r>
              <a:rPr lang="en-US" sz="2000" dirty="0" smtClean="0">
                <a:solidFill>
                  <a:prstClr val="black"/>
                </a:solidFill>
                <a:ea typeface="+mn-ea"/>
                <a:cs typeface="+mn-cs"/>
              </a:rPr>
              <a:t> other types of literature is also significant</a:t>
            </a:r>
            <a:endParaRPr lang="en-US" sz="2000" dirty="0"/>
          </a:p>
        </p:txBody>
      </p:sp>
      <p:pic>
        <p:nvPicPr>
          <p:cNvPr id="11" name="Image 10" descr="graphiquesO2_html_12b21d0.jpg"/>
          <p:cNvPicPr>
            <a:picLocks noChangeAspect="1"/>
          </p:cNvPicPr>
          <p:nvPr/>
        </p:nvPicPr>
        <p:blipFill>
          <a:blip r:embed="rId3" cstate="print"/>
          <a:stretch>
            <a:fillRect/>
          </a:stretch>
        </p:blipFill>
        <p:spPr>
          <a:xfrm>
            <a:off x="1403648" y="1412776"/>
            <a:ext cx="7740352" cy="5256583"/>
          </a:xfrm>
          <a:prstGeom prst="rect">
            <a:avLst/>
          </a:prstGeom>
        </p:spPr>
      </p:pic>
      <p:sp>
        <p:nvSpPr>
          <p:cNvPr id="5" name="Rectangle 4"/>
          <p:cNvSpPr/>
          <p:nvPr/>
        </p:nvSpPr>
        <p:spPr>
          <a:xfrm>
            <a:off x="3491880" y="1052736"/>
            <a:ext cx="3998467" cy="369332"/>
          </a:xfrm>
          <a:prstGeom prst="rect">
            <a:avLst/>
          </a:prstGeom>
        </p:spPr>
        <p:txBody>
          <a:bodyPr wrap="none">
            <a:spAutoFit/>
          </a:bodyPr>
          <a:lstStyle/>
          <a:p>
            <a:r>
              <a:rPr lang="en-US" dirty="0" smtClean="0">
                <a:latin typeface="+mj-lt"/>
              </a:rPr>
              <a:t>Unique reference’s type – sedimentation</a:t>
            </a:r>
            <a:endParaRPr lang="en-US" dirty="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graphiquesO2_html_564fa376.jpg"/>
          <p:cNvPicPr>
            <a:picLocks noChangeAspect="1"/>
          </p:cNvPicPr>
          <p:nvPr/>
        </p:nvPicPr>
        <p:blipFill>
          <a:blip r:embed="rId3" cstate="print"/>
          <a:stretch>
            <a:fillRect/>
          </a:stretch>
        </p:blipFill>
        <p:spPr>
          <a:xfrm>
            <a:off x="1556107" y="1412776"/>
            <a:ext cx="7587893" cy="5256000"/>
          </a:xfrm>
          <a:prstGeom prst="rect">
            <a:avLst/>
          </a:prstGeom>
        </p:spPr>
      </p:pic>
      <p:sp>
        <p:nvSpPr>
          <p:cNvPr id="4" name="Titre 1"/>
          <p:cNvSpPr>
            <a:spLocks noGrp="1"/>
          </p:cNvSpPr>
          <p:nvPr>
            <p:ph type="title"/>
          </p:nvPr>
        </p:nvSpPr>
        <p:spPr>
          <a:xfrm>
            <a:off x="3491880" y="1196752"/>
            <a:ext cx="4824536" cy="504056"/>
          </a:xfrm>
        </p:spPr>
        <p:txBody>
          <a:bodyPr>
            <a:noAutofit/>
          </a:bodyPr>
          <a:lstStyle/>
          <a:p>
            <a:pPr algn="l"/>
            <a:r>
              <a:rPr lang="en-US" sz="1800" dirty="0" smtClean="0"/>
              <a:t>% of unique reference’s type - sedimentation</a:t>
            </a:r>
            <a:endParaRPr lang="en-US" sz="1800" dirty="0"/>
          </a:p>
        </p:txBody>
      </p:sp>
      <p:sp>
        <p:nvSpPr>
          <p:cNvPr id="5" name="Rectangle 4"/>
          <p:cNvSpPr/>
          <p:nvPr/>
        </p:nvSpPr>
        <p:spPr>
          <a:xfrm>
            <a:off x="179512" y="260649"/>
            <a:ext cx="8784976" cy="769441"/>
          </a:xfrm>
          <a:prstGeom prst="rect">
            <a:avLst/>
          </a:prstGeom>
        </p:spPr>
        <p:txBody>
          <a:bodyPr wrap="square">
            <a:spAutoFit/>
          </a:bodyPr>
          <a:lstStyle/>
          <a:p>
            <a:r>
              <a:rPr lang="en-US" sz="2200" dirty="0" smtClean="0">
                <a:latin typeface="+mj-lt"/>
              </a:rPr>
              <a:t>Conf. proceedings, thesis, book chapters, and reports </a:t>
            </a:r>
            <a:r>
              <a:rPr lang="en-US" sz="2200" dirty="0" smtClean="0">
                <a:solidFill>
                  <a:prstClr val="black"/>
                </a:solidFill>
                <a:latin typeface="+mj-lt"/>
              </a:rPr>
              <a:t>percentages </a:t>
            </a:r>
            <a:r>
              <a:rPr lang="en-US" sz="2200" dirty="0" smtClean="0">
                <a:latin typeface="+mj-lt"/>
              </a:rPr>
              <a:t>are significant in </a:t>
            </a:r>
            <a:r>
              <a:rPr lang="en-US" sz="2200" dirty="0" err="1" smtClean="0">
                <a:latin typeface="+mj-lt"/>
              </a:rPr>
              <a:t>GeoRef</a:t>
            </a:r>
            <a:r>
              <a:rPr lang="en-US" sz="2200" dirty="0" smtClean="0">
                <a:latin typeface="+mj-lt"/>
              </a:rPr>
              <a:t> but even more in GS</a:t>
            </a:r>
            <a:endParaRPr lang="en-US" sz="2200" dirty="0">
              <a:latin typeface="+mj-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3688" y="1052736"/>
            <a:ext cx="7056784" cy="4752528"/>
          </a:xfrm>
        </p:spPr>
        <p:txBody>
          <a:bodyPr>
            <a:normAutofit fontScale="92500"/>
          </a:bodyPr>
          <a:lstStyle/>
          <a:p>
            <a:pPr>
              <a:lnSpc>
                <a:spcPct val="150000"/>
              </a:lnSpc>
              <a:buNone/>
            </a:pPr>
            <a:r>
              <a:rPr lang="en-US" dirty="0" smtClean="0"/>
              <a:t>Bibliographic searches &amp; databases</a:t>
            </a:r>
          </a:p>
          <a:p>
            <a:pPr>
              <a:lnSpc>
                <a:spcPct val="150000"/>
              </a:lnSpc>
              <a:buNone/>
            </a:pPr>
            <a:r>
              <a:rPr lang="en-US" dirty="0" smtClean="0">
                <a:solidFill>
                  <a:srgbClr val="FF0000"/>
                </a:solidFill>
              </a:rPr>
              <a:t>Search results </a:t>
            </a:r>
          </a:p>
          <a:p>
            <a:pPr>
              <a:buNone/>
            </a:pPr>
            <a:r>
              <a:rPr lang="en-US" dirty="0" smtClean="0"/>
              <a:t>                 - repeatability, DB performances</a:t>
            </a:r>
          </a:p>
          <a:p>
            <a:pPr>
              <a:lnSpc>
                <a:spcPct val="150000"/>
              </a:lnSpc>
              <a:buNone/>
            </a:pPr>
            <a:r>
              <a:rPr lang="en-US" dirty="0" smtClean="0"/>
              <a:t>                 - geographical ref., unique results</a:t>
            </a:r>
          </a:p>
          <a:p>
            <a:pPr>
              <a:lnSpc>
                <a:spcPct val="150000"/>
              </a:lnSpc>
              <a:buNone/>
            </a:pPr>
            <a:r>
              <a:rPr lang="en-US" dirty="0" smtClean="0">
                <a:solidFill>
                  <a:srgbClr val="FF0000"/>
                </a:solidFill>
              </a:rPr>
              <a:t>                 - overlap</a:t>
            </a:r>
          </a:p>
          <a:p>
            <a:pPr>
              <a:buNone/>
            </a:pPr>
            <a:r>
              <a:rPr lang="en-US" dirty="0" smtClean="0"/>
              <a:t>Findings &amp; Conclusions</a:t>
            </a:r>
          </a:p>
          <a:p>
            <a:pPr>
              <a:buFontTx/>
              <a:buChar char="-"/>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p:cNvGraphicFramePr>
            <a:graphicFrameLocks noGrp="1"/>
          </p:cNvGraphicFramePr>
          <p:nvPr>
            <p:ph idx="1"/>
          </p:nvPr>
        </p:nvGraphicFramePr>
        <p:xfrm>
          <a:off x="179512" y="836712"/>
          <a:ext cx="4320480" cy="46085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aphique 7"/>
          <p:cNvGraphicFramePr/>
          <p:nvPr/>
        </p:nvGraphicFramePr>
        <p:xfrm>
          <a:off x="4499992" y="908720"/>
          <a:ext cx="4644008" cy="460851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3688" y="1052736"/>
            <a:ext cx="7056784" cy="4752528"/>
          </a:xfrm>
        </p:spPr>
        <p:txBody>
          <a:bodyPr>
            <a:normAutofit fontScale="92500"/>
          </a:bodyPr>
          <a:lstStyle/>
          <a:p>
            <a:pPr>
              <a:lnSpc>
                <a:spcPct val="150000"/>
              </a:lnSpc>
              <a:buNone/>
            </a:pPr>
            <a:r>
              <a:rPr lang="en-US" dirty="0" smtClean="0"/>
              <a:t>Bibliographic searches &amp; databases</a:t>
            </a:r>
          </a:p>
          <a:p>
            <a:pPr>
              <a:lnSpc>
                <a:spcPct val="150000"/>
              </a:lnSpc>
              <a:buNone/>
            </a:pPr>
            <a:r>
              <a:rPr lang="en-US" dirty="0" smtClean="0"/>
              <a:t>Search results </a:t>
            </a:r>
          </a:p>
          <a:p>
            <a:pPr>
              <a:buNone/>
            </a:pPr>
            <a:r>
              <a:rPr lang="en-US" dirty="0" smtClean="0"/>
              <a:t>                 - repeatability, DB performances</a:t>
            </a:r>
          </a:p>
          <a:p>
            <a:pPr>
              <a:lnSpc>
                <a:spcPct val="150000"/>
              </a:lnSpc>
              <a:buNone/>
            </a:pPr>
            <a:r>
              <a:rPr lang="en-US" dirty="0" smtClean="0"/>
              <a:t>                 - geographical ref., unique results</a:t>
            </a:r>
          </a:p>
          <a:p>
            <a:pPr>
              <a:lnSpc>
                <a:spcPct val="150000"/>
              </a:lnSpc>
              <a:buNone/>
            </a:pPr>
            <a:r>
              <a:rPr lang="en-US" dirty="0" smtClean="0"/>
              <a:t>                 - overlap</a:t>
            </a:r>
          </a:p>
          <a:p>
            <a:pPr>
              <a:buNone/>
            </a:pPr>
            <a:r>
              <a:rPr lang="en-US" dirty="0" smtClean="0">
                <a:solidFill>
                  <a:srgbClr val="FF0000"/>
                </a:solidFill>
              </a:rPr>
              <a:t>Findings &amp; Conclusions</a:t>
            </a:r>
          </a:p>
          <a:p>
            <a:pPr>
              <a:buFontTx/>
              <a:buChar char="-"/>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87624" y="1484784"/>
            <a:ext cx="7596336" cy="4464496"/>
          </a:xfrm>
        </p:spPr>
        <p:txBody>
          <a:bodyPr>
            <a:normAutofit fontScale="55000" lnSpcReduction="20000"/>
          </a:bodyPr>
          <a:lstStyle/>
          <a:p>
            <a:pPr lvl="0">
              <a:lnSpc>
                <a:spcPct val="120000"/>
              </a:lnSpc>
            </a:pPr>
            <a:r>
              <a:rPr lang="en-GB" sz="4400" dirty="0" smtClean="0">
                <a:solidFill>
                  <a:prstClr val="black"/>
                </a:solidFill>
                <a:latin typeface="Times New Roman" pitchFamily="18" charset="0"/>
                <a:cs typeface="Times New Roman" pitchFamily="18" charset="0"/>
              </a:rPr>
              <a:t>Results provided by commercial DB’s is stable through time, while GS encounter more variations</a:t>
            </a:r>
            <a:endParaRPr lang="en-US" sz="4400" dirty="0" smtClean="0">
              <a:solidFill>
                <a:prstClr val="black"/>
              </a:solidFill>
              <a:latin typeface="Times New Roman" pitchFamily="18" charset="0"/>
              <a:cs typeface="Times New Roman" pitchFamily="18" charset="0"/>
            </a:endParaRPr>
          </a:p>
          <a:p>
            <a:pPr lvl="0"/>
            <a:endParaRPr lang="en-US" sz="4400" dirty="0" smtClean="0">
              <a:latin typeface="Constantia" pitchFamily="18" charset="0"/>
            </a:endParaRPr>
          </a:p>
          <a:p>
            <a:r>
              <a:rPr lang="en-US" sz="4400" dirty="0" smtClean="0">
                <a:latin typeface="Times New Roman" pitchFamily="18" charset="0"/>
                <a:cs typeface="Times New Roman" pitchFamily="18" charset="0"/>
              </a:rPr>
              <a:t>Results correspond to the DB’s specificity.</a:t>
            </a:r>
          </a:p>
          <a:p>
            <a:pPr>
              <a:buNone/>
            </a:pPr>
            <a:endParaRPr lang="en-US" sz="4400" dirty="0" smtClean="0">
              <a:latin typeface="Times New Roman" pitchFamily="18" charset="0"/>
              <a:cs typeface="Times New Roman" pitchFamily="18" charset="0"/>
            </a:endParaRPr>
          </a:p>
          <a:p>
            <a:r>
              <a:rPr lang="en-GB" sz="4400" dirty="0" smtClean="0">
                <a:latin typeface="Times New Roman" pitchFamily="18" charset="0"/>
                <a:cs typeface="Times New Roman" pitchFamily="18" charset="0"/>
              </a:rPr>
              <a:t>GS seems to be more efficient in retrieving unique references in human geography, although </a:t>
            </a:r>
            <a:r>
              <a:rPr lang="en-US" sz="4400" dirty="0" smtClean="0">
                <a:latin typeface="Times New Roman" pitchFamily="18" charset="0"/>
                <a:cs typeface="Times New Roman" pitchFamily="18" charset="0"/>
              </a:rPr>
              <a:t>both domains are well represented.</a:t>
            </a:r>
          </a:p>
          <a:p>
            <a:pPr>
              <a:buNone/>
            </a:pPr>
            <a:endParaRPr lang="en-US" sz="4400" dirty="0" smtClean="0">
              <a:latin typeface="Times New Roman" pitchFamily="18" charset="0"/>
              <a:cs typeface="Times New Roman" pitchFamily="18" charset="0"/>
            </a:endParaRPr>
          </a:p>
          <a:p>
            <a:r>
              <a:rPr lang="en-US" sz="4400" dirty="0" smtClean="0">
                <a:latin typeface="Times New Roman" pitchFamily="18" charset="0"/>
                <a:cs typeface="Times New Roman" pitchFamily="18" charset="0"/>
              </a:rPr>
              <a:t>Geographers can use GS at least as a complementary tool, for their bibliographic research. After testing, it may become the principal tool.</a:t>
            </a:r>
          </a:p>
          <a:p>
            <a:pPr>
              <a:buNone/>
            </a:pPr>
            <a:endParaRPr lang="en-US" sz="4000" dirty="0" smtClean="0">
              <a:latin typeface="Times New Roman" pitchFamily="18" charset="0"/>
              <a:cs typeface="Times New Roman" pitchFamily="18" charset="0"/>
            </a:endParaRPr>
          </a:p>
          <a:p>
            <a:pPr>
              <a:buFontTx/>
              <a:buChar char="-"/>
            </a:pPr>
            <a:endParaRPr lang="en-US" dirty="0"/>
          </a:p>
        </p:txBody>
      </p:sp>
      <p:sp>
        <p:nvSpPr>
          <p:cNvPr id="6" name="Rectangle 5"/>
          <p:cNvSpPr/>
          <p:nvPr/>
        </p:nvSpPr>
        <p:spPr>
          <a:xfrm>
            <a:off x="323528" y="332656"/>
            <a:ext cx="4680520" cy="523220"/>
          </a:xfrm>
          <a:prstGeom prst="rect">
            <a:avLst/>
          </a:prstGeom>
        </p:spPr>
        <p:txBody>
          <a:bodyPr wrap="square">
            <a:spAutoFit/>
          </a:bodyPr>
          <a:lstStyle/>
          <a:p>
            <a:r>
              <a:rPr lang="en-US" sz="2800" b="1" dirty="0" smtClean="0">
                <a:solidFill>
                  <a:srgbClr val="FF0000"/>
                </a:solidFill>
                <a:latin typeface="+mj-lt"/>
              </a:rPr>
              <a:t>Conclusion &amp; findings</a:t>
            </a:r>
            <a:endParaRPr lang="en-US" sz="2800" dirty="0">
              <a:latin typeface="+mj-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ogo">
            <a:hlinkClick r:id="rId3"/>
          </p:cNvPr>
          <p:cNvPicPr>
            <a:picLocks noChangeAspect="1" noChangeArrowheads="1"/>
          </p:cNvPicPr>
          <p:nvPr/>
        </p:nvPicPr>
        <p:blipFill>
          <a:blip r:embed="rId4" cstate="print"/>
          <a:srcRect/>
          <a:stretch>
            <a:fillRect/>
          </a:stretch>
        </p:blipFill>
        <p:spPr bwMode="auto">
          <a:xfrm>
            <a:off x="2627784" y="1916832"/>
            <a:ext cx="3456384" cy="194421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683568" y="476672"/>
            <a:ext cx="7726362" cy="1015663"/>
          </a:xfrm>
          <a:prstGeom prst="rect">
            <a:avLst/>
          </a:prstGeom>
          <a:noFill/>
          <a:ln w="9525">
            <a:noFill/>
            <a:miter lim="800000"/>
            <a:headEnd/>
            <a:tailEnd/>
          </a:ln>
        </p:spPr>
        <p:txBody>
          <a:bodyPr wrap="square">
            <a:spAutoFit/>
          </a:bodyPr>
          <a:lstStyle/>
          <a:p>
            <a:pPr algn="ctr"/>
            <a:r>
              <a:rPr lang="en-US" sz="2800" dirty="0" smtClean="0">
                <a:solidFill>
                  <a:srgbClr val="FF0000"/>
                </a:solidFill>
                <a:latin typeface="+mj-lt"/>
                <a:cs typeface="Times New Roman" pitchFamily="18" charset="0"/>
              </a:rPr>
              <a:t> Bibliographic Searches in</a:t>
            </a:r>
            <a:r>
              <a:rPr lang="en-US" sz="2800" dirty="0" smtClean="0">
                <a:latin typeface="+mj-lt"/>
                <a:cs typeface="Times New Roman" pitchFamily="18" charset="0"/>
              </a:rPr>
              <a:t>:</a:t>
            </a:r>
            <a:endParaRPr lang="en-US" sz="2800" dirty="0">
              <a:latin typeface="+mj-lt"/>
            </a:endParaRPr>
          </a:p>
          <a:p>
            <a:endParaRPr lang="en-US" sz="3200" dirty="0"/>
          </a:p>
        </p:txBody>
      </p:sp>
      <p:sp>
        <p:nvSpPr>
          <p:cNvPr id="8" name="Ellipse 7"/>
          <p:cNvSpPr/>
          <p:nvPr/>
        </p:nvSpPr>
        <p:spPr>
          <a:xfrm>
            <a:off x="539552" y="2636912"/>
            <a:ext cx="2951931" cy="1656581"/>
          </a:xfrm>
          <a:prstGeom prst="ellipse">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sz="2000" b="1" dirty="0">
              <a:solidFill>
                <a:schemeClr val="tx1"/>
              </a:solidFill>
              <a:latin typeface="Times New Roman" pitchFamily="18" charset="0"/>
              <a:cs typeface="Times New Roman" pitchFamily="18" charset="0"/>
            </a:endParaRPr>
          </a:p>
        </p:txBody>
      </p:sp>
      <p:sp>
        <p:nvSpPr>
          <p:cNvPr id="9" name="Ellipse 8"/>
          <p:cNvSpPr/>
          <p:nvPr/>
        </p:nvSpPr>
        <p:spPr>
          <a:xfrm>
            <a:off x="5436096" y="2708920"/>
            <a:ext cx="3168650" cy="1511300"/>
          </a:xfrm>
          <a:prstGeom prst="ellipse">
            <a:avLst/>
          </a:prstGeom>
        </p:spPr>
        <p:style>
          <a:lnRef idx="2">
            <a:schemeClr val="accent2"/>
          </a:lnRef>
          <a:fillRef idx="1">
            <a:schemeClr val="lt1"/>
          </a:fillRef>
          <a:effectRef idx="0">
            <a:schemeClr val="accent2"/>
          </a:effectRef>
          <a:fontRef idx="minor">
            <a:schemeClr val="dk1"/>
          </a:fontRef>
        </p:style>
        <p:txBody>
          <a:bodyPr anchor="ctr"/>
          <a:lstStyle/>
          <a:p>
            <a:pPr algn="ctr">
              <a:spcBef>
                <a:spcPct val="20000"/>
              </a:spcBef>
              <a:buClr>
                <a:schemeClr val="hlink"/>
              </a:buClr>
              <a:buSzPct val="75000"/>
              <a:defRPr/>
            </a:pPr>
            <a:r>
              <a:rPr lang="en-US" sz="2000" b="1" dirty="0">
                <a:solidFill>
                  <a:srgbClr val="292933"/>
                </a:solidFill>
                <a:latin typeface="Times New Roman" pitchFamily="18" charset="0"/>
                <a:cs typeface="Times New Roman" pitchFamily="18" charset="0"/>
              </a:rPr>
              <a:t>Web of </a:t>
            </a:r>
            <a:r>
              <a:rPr lang="en-US" sz="2000" b="1" dirty="0" smtClean="0">
                <a:solidFill>
                  <a:srgbClr val="292933"/>
                </a:solidFill>
                <a:latin typeface="Times New Roman" pitchFamily="18" charset="0"/>
                <a:cs typeface="Times New Roman" pitchFamily="18" charset="0"/>
              </a:rPr>
              <a:t>Science</a:t>
            </a:r>
          </a:p>
          <a:p>
            <a:pPr algn="ctr">
              <a:spcBef>
                <a:spcPct val="20000"/>
              </a:spcBef>
              <a:buClr>
                <a:schemeClr val="hlink"/>
              </a:buClr>
              <a:buSzPct val="75000"/>
              <a:defRPr/>
            </a:pPr>
            <a:r>
              <a:rPr lang="en-US" sz="2000" b="1" dirty="0" err="1" smtClean="0">
                <a:solidFill>
                  <a:srgbClr val="292933"/>
                </a:solidFill>
                <a:latin typeface="Times New Roman" pitchFamily="18" charset="0"/>
                <a:cs typeface="Times New Roman" pitchFamily="18" charset="0"/>
              </a:rPr>
              <a:t>GeoRef</a:t>
            </a:r>
            <a:endParaRPr lang="en-US" sz="2000" b="1" dirty="0">
              <a:solidFill>
                <a:srgbClr val="292933"/>
              </a:solidFill>
              <a:latin typeface="Times New Roman" pitchFamily="18" charset="0"/>
              <a:cs typeface="Times New Roman" pitchFamily="18" charset="0"/>
            </a:endParaRPr>
          </a:p>
          <a:p>
            <a:pPr algn="ctr">
              <a:spcBef>
                <a:spcPct val="20000"/>
              </a:spcBef>
              <a:buClr>
                <a:schemeClr val="hlink"/>
              </a:buClr>
              <a:buSzPct val="75000"/>
              <a:defRPr/>
            </a:pPr>
            <a:r>
              <a:rPr lang="en-US" sz="2000" b="1" dirty="0" smtClean="0">
                <a:solidFill>
                  <a:srgbClr val="292933"/>
                </a:solidFill>
                <a:latin typeface="Times New Roman" pitchFamily="18" charset="0"/>
                <a:cs typeface="Times New Roman" pitchFamily="18" charset="0"/>
              </a:rPr>
              <a:t>FRANCIS</a:t>
            </a:r>
            <a:endParaRPr lang="en-US" sz="2000" b="1" dirty="0">
              <a:solidFill>
                <a:srgbClr val="292933"/>
              </a:solidFill>
              <a:latin typeface="Times New Roman" pitchFamily="18" charset="0"/>
              <a:cs typeface="Times New Roman" pitchFamily="18" charset="0"/>
            </a:endParaRPr>
          </a:p>
        </p:txBody>
      </p:sp>
      <p:sp>
        <p:nvSpPr>
          <p:cNvPr id="11" name="Accolade ouvrante 10"/>
          <p:cNvSpPr/>
          <p:nvPr/>
        </p:nvSpPr>
        <p:spPr>
          <a:xfrm rot="5400000">
            <a:off x="4158109" y="386507"/>
            <a:ext cx="539750" cy="360040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9222" name="Rectangle 11"/>
          <p:cNvSpPr>
            <a:spLocks noChangeArrowheads="1"/>
          </p:cNvSpPr>
          <p:nvPr/>
        </p:nvSpPr>
        <p:spPr bwMode="auto">
          <a:xfrm>
            <a:off x="3995936" y="2996952"/>
            <a:ext cx="963725" cy="523220"/>
          </a:xfrm>
          <a:prstGeom prst="rect">
            <a:avLst/>
          </a:prstGeom>
          <a:noFill/>
          <a:ln w="9525">
            <a:noFill/>
            <a:miter lim="800000"/>
            <a:headEnd/>
            <a:tailEnd/>
          </a:ln>
        </p:spPr>
        <p:txBody>
          <a:bodyPr wrap="none">
            <a:spAutoFit/>
          </a:bodyPr>
          <a:lstStyle/>
          <a:p>
            <a:r>
              <a:rPr lang="en-US" sz="2800" b="1" dirty="0" smtClean="0">
                <a:latin typeface="Times New Roman" pitchFamily="18" charset="0"/>
                <a:cs typeface="Times New Roman" pitchFamily="18" charset="0"/>
              </a:rPr>
              <a:t>AND</a:t>
            </a:r>
            <a:endParaRPr lang="en-US" sz="2800" b="1" dirty="0"/>
          </a:p>
        </p:txBody>
      </p:sp>
      <p:sp>
        <p:nvSpPr>
          <p:cNvPr id="14" name="Accolade ouvrante 13"/>
          <p:cNvSpPr/>
          <p:nvPr/>
        </p:nvSpPr>
        <p:spPr>
          <a:xfrm rot="16200000">
            <a:off x="4095428" y="2897460"/>
            <a:ext cx="752475" cy="3687763"/>
          </a:xfrm>
          <a:prstGeom prst="leftBrace">
            <a:avLst>
              <a:gd name="adj1" fmla="val 8333"/>
              <a:gd name="adj2" fmla="val 48028"/>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224" name="Rectangle 14"/>
          <p:cNvSpPr>
            <a:spLocks noChangeArrowheads="1"/>
          </p:cNvSpPr>
          <p:nvPr/>
        </p:nvSpPr>
        <p:spPr bwMode="auto">
          <a:xfrm>
            <a:off x="3995936" y="5289550"/>
            <a:ext cx="788987" cy="1568450"/>
          </a:xfrm>
          <a:prstGeom prst="rect">
            <a:avLst/>
          </a:prstGeom>
          <a:noFill/>
          <a:ln w="9525">
            <a:noFill/>
            <a:miter lim="800000"/>
            <a:headEnd/>
            <a:tailEnd/>
          </a:ln>
        </p:spPr>
        <p:txBody>
          <a:bodyPr wrap="none">
            <a:spAutoFit/>
          </a:bodyPr>
          <a:lstStyle/>
          <a:p>
            <a:r>
              <a:rPr lang="en-US" dirty="0">
                <a:latin typeface="Times New Roman" pitchFamily="18" charset="0"/>
                <a:cs typeface="Times New Roman" pitchFamily="18" charset="0"/>
              </a:rPr>
              <a:t> </a:t>
            </a:r>
            <a:r>
              <a:rPr lang="en-US" sz="9600" dirty="0">
                <a:solidFill>
                  <a:srgbClr val="FF0000"/>
                </a:solidFill>
                <a:latin typeface="Times New Roman" pitchFamily="18" charset="0"/>
                <a:cs typeface="Times New Roman" pitchFamily="18" charset="0"/>
              </a:rPr>
              <a:t>?</a:t>
            </a:r>
            <a:endParaRPr lang="en-US" sz="9600" dirty="0">
              <a:solidFill>
                <a:srgbClr val="FF0000"/>
              </a:solidFill>
            </a:endParaRPr>
          </a:p>
        </p:txBody>
      </p:sp>
      <p:sp>
        <p:nvSpPr>
          <p:cNvPr id="13" name="Rectangle 12"/>
          <p:cNvSpPr/>
          <p:nvPr/>
        </p:nvSpPr>
        <p:spPr>
          <a:xfrm>
            <a:off x="-180528" y="3140968"/>
            <a:ext cx="4572000" cy="707886"/>
          </a:xfrm>
          <a:prstGeom prst="rect">
            <a:avLst/>
          </a:prstGeom>
        </p:spPr>
        <p:txBody>
          <a:bodyPr>
            <a:spAutoFit/>
          </a:bodyPr>
          <a:lstStyle/>
          <a:p>
            <a:pPr algn="ctr">
              <a:defRPr/>
            </a:pPr>
            <a:r>
              <a:rPr lang="en-US" sz="2000" b="1" dirty="0" smtClean="0">
                <a:latin typeface="Times New Roman" pitchFamily="18" charset="0"/>
                <a:cs typeface="Times New Roman" pitchFamily="18" charset="0"/>
              </a:rPr>
              <a:t>Google Scholar</a:t>
            </a:r>
          </a:p>
          <a:p>
            <a:pPr algn="ctr">
              <a:defRPr/>
            </a:pPr>
            <a:r>
              <a:rPr lang="en-US" sz="2000" b="1" dirty="0" smtClean="0">
                <a:latin typeface="Times New Roman" pitchFamily="18" charset="0"/>
                <a:cs typeface="Times New Roman" pitchFamily="18" charset="0"/>
              </a:rPr>
              <a:t>search engine</a:t>
            </a:r>
            <a:endParaRPr lang="en-US" sz="2000" b="1" dirty="0">
              <a:latin typeface="Times New Roman" pitchFamily="18" charset="0"/>
              <a:cs typeface="Times New Roman" pitchFamily="18" charset="0"/>
            </a:endParaRP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3688" y="1052736"/>
            <a:ext cx="7056784" cy="4752528"/>
          </a:xfrm>
        </p:spPr>
        <p:txBody>
          <a:bodyPr>
            <a:normAutofit fontScale="92500"/>
          </a:bodyPr>
          <a:lstStyle/>
          <a:p>
            <a:pPr>
              <a:lnSpc>
                <a:spcPct val="150000"/>
              </a:lnSpc>
              <a:buNone/>
            </a:pPr>
            <a:r>
              <a:rPr lang="en-US" dirty="0" smtClean="0">
                <a:solidFill>
                  <a:srgbClr val="FF0000"/>
                </a:solidFill>
              </a:rPr>
              <a:t>Bibliographic searches &amp; databases</a:t>
            </a:r>
          </a:p>
          <a:p>
            <a:pPr>
              <a:lnSpc>
                <a:spcPct val="150000"/>
              </a:lnSpc>
              <a:buNone/>
            </a:pPr>
            <a:r>
              <a:rPr lang="en-US" dirty="0" smtClean="0"/>
              <a:t>Search results </a:t>
            </a:r>
          </a:p>
          <a:p>
            <a:pPr>
              <a:buNone/>
            </a:pPr>
            <a:r>
              <a:rPr lang="en-US" dirty="0" smtClean="0"/>
              <a:t>                 - repeatability, DB performances</a:t>
            </a:r>
          </a:p>
          <a:p>
            <a:pPr>
              <a:lnSpc>
                <a:spcPct val="150000"/>
              </a:lnSpc>
              <a:buNone/>
            </a:pPr>
            <a:r>
              <a:rPr lang="en-US" dirty="0" smtClean="0">
                <a:solidFill>
                  <a:srgbClr val="FF0000"/>
                </a:solidFill>
              </a:rPr>
              <a:t>                 </a:t>
            </a:r>
            <a:r>
              <a:rPr lang="en-US" dirty="0" smtClean="0"/>
              <a:t>- geographical ref., unique results</a:t>
            </a:r>
          </a:p>
          <a:p>
            <a:pPr>
              <a:lnSpc>
                <a:spcPct val="150000"/>
              </a:lnSpc>
              <a:buNone/>
            </a:pPr>
            <a:r>
              <a:rPr lang="en-US" dirty="0" smtClean="0"/>
              <a:t>                 - overlap</a:t>
            </a:r>
          </a:p>
          <a:p>
            <a:pPr>
              <a:buNone/>
            </a:pPr>
            <a:r>
              <a:rPr lang="en-US" dirty="0" smtClean="0"/>
              <a:t>Findings &amp; Conclusions</a:t>
            </a:r>
          </a:p>
          <a:p>
            <a:pPr>
              <a:buFontTx/>
              <a:buChar cha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611560" y="1412776"/>
            <a:ext cx="3339376" cy="461665"/>
          </a:xfrm>
          <a:prstGeom prst="rect">
            <a:avLst/>
          </a:prstGeom>
          <a:noFill/>
          <a:ln w="9525">
            <a:noFill/>
            <a:miter lim="800000"/>
            <a:headEnd/>
            <a:tailEnd/>
          </a:ln>
        </p:spPr>
        <p:txBody>
          <a:bodyPr wrap="none">
            <a:spAutoFit/>
          </a:bodyPr>
          <a:lstStyle/>
          <a:p>
            <a:r>
              <a:rPr lang="fr-FR" b="1" dirty="0">
                <a:solidFill>
                  <a:srgbClr val="FF0000"/>
                </a:solidFill>
                <a:latin typeface="Century Schoolbook" pitchFamily="18" charset="0"/>
              </a:rPr>
              <a:t>  </a:t>
            </a:r>
            <a:r>
              <a:rPr lang="fr-FR" sz="2400" b="1" dirty="0" smtClean="0">
                <a:latin typeface="Century Schoolbook" pitchFamily="18" charset="0"/>
              </a:rPr>
              <a:t>Human Geography</a:t>
            </a:r>
            <a:endParaRPr lang="en-US" sz="2400" b="1" dirty="0">
              <a:latin typeface="Century Schoolbook" pitchFamily="18" charset="0"/>
            </a:endParaRPr>
          </a:p>
        </p:txBody>
      </p:sp>
      <p:sp>
        <p:nvSpPr>
          <p:cNvPr id="6" name="Rectangle 5"/>
          <p:cNvSpPr>
            <a:spLocks noChangeArrowheads="1"/>
          </p:cNvSpPr>
          <p:nvPr/>
        </p:nvSpPr>
        <p:spPr bwMode="auto">
          <a:xfrm>
            <a:off x="4860032" y="1412776"/>
            <a:ext cx="3578224" cy="461665"/>
          </a:xfrm>
          <a:prstGeom prst="rect">
            <a:avLst/>
          </a:prstGeom>
          <a:noFill/>
          <a:ln w="9525">
            <a:noFill/>
            <a:miter lim="800000"/>
            <a:headEnd/>
            <a:tailEnd/>
          </a:ln>
        </p:spPr>
        <p:txBody>
          <a:bodyPr wrap="none">
            <a:spAutoFit/>
          </a:bodyPr>
          <a:lstStyle/>
          <a:p>
            <a:r>
              <a:rPr lang="fr-FR" sz="2400" b="1" dirty="0">
                <a:solidFill>
                  <a:srgbClr val="FF0000"/>
                </a:solidFill>
                <a:latin typeface="Century Schoolbook" pitchFamily="18" charset="0"/>
              </a:rPr>
              <a:t>  </a:t>
            </a:r>
            <a:r>
              <a:rPr lang="fr-FR" sz="2400" b="1" dirty="0" smtClean="0">
                <a:latin typeface="Century Schoolbook" pitchFamily="18" charset="0"/>
              </a:rPr>
              <a:t>Physical Geography</a:t>
            </a:r>
            <a:endParaRPr lang="en-US" sz="2400" b="1" dirty="0">
              <a:latin typeface="Century Schoolbook" pitchFamily="18" charset="0"/>
            </a:endParaRPr>
          </a:p>
        </p:txBody>
      </p:sp>
      <p:sp>
        <p:nvSpPr>
          <p:cNvPr id="7" name="Rectangle à coins arrondis 6"/>
          <p:cNvSpPr/>
          <p:nvPr/>
        </p:nvSpPr>
        <p:spPr>
          <a:xfrm>
            <a:off x="971600" y="2492896"/>
            <a:ext cx="2592288" cy="187220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en-US" dirty="0">
              <a:solidFill>
                <a:prstClr val="black"/>
              </a:solidFill>
            </a:endParaRPr>
          </a:p>
          <a:p>
            <a:pPr algn="ctr" fontAlgn="auto">
              <a:spcBef>
                <a:spcPts val="0"/>
              </a:spcBef>
              <a:spcAft>
                <a:spcPts val="0"/>
              </a:spcAft>
              <a:defRPr/>
            </a:pPr>
            <a:endParaRPr lang="en-US" dirty="0">
              <a:solidFill>
                <a:prstClr val="black"/>
              </a:solidFill>
            </a:endParaRPr>
          </a:p>
          <a:p>
            <a:pPr algn="ctr"/>
            <a:r>
              <a:rPr lang="en-GB" sz="2000" b="1" dirty="0" smtClean="0">
                <a:solidFill>
                  <a:schemeClr val="tx1"/>
                </a:solidFill>
                <a:latin typeface="Century Schoolbook" pitchFamily="18" charset="0"/>
                <a:ea typeface="Times New Roman" pitchFamily="18" charset="0"/>
                <a:cs typeface="Times New Roman" pitchFamily="18" charset="0"/>
              </a:rPr>
              <a:t>urbanization</a:t>
            </a:r>
            <a:r>
              <a:rPr lang="en-GB" sz="2000" b="1" dirty="0" smtClean="0">
                <a:latin typeface="Century Schoolbook" pitchFamily="18" charset="0"/>
                <a:ea typeface="Times New Roman" pitchFamily="18" charset="0"/>
                <a:cs typeface="Times New Roman" pitchFamily="18" charset="0"/>
              </a:rPr>
              <a:t> </a:t>
            </a:r>
            <a:r>
              <a:rPr lang="en-GB" sz="2000" dirty="0" smtClean="0">
                <a:latin typeface="Century Schoolbook" pitchFamily="18" charset="0"/>
                <a:ea typeface="Times New Roman" pitchFamily="18" charset="0"/>
                <a:cs typeface="Times New Roman" pitchFamily="18" charset="0"/>
              </a:rPr>
              <a:t>transportation</a:t>
            </a:r>
          </a:p>
          <a:p>
            <a:pPr algn="ctr"/>
            <a:r>
              <a:rPr lang="en-GB" sz="2000" dirty="0" smtClean="0">
                <a:latin typeface="Century Schoolbook" pitchFamily="18" charset="0"/>
                <a:ea typeface="Times New Roman" pitchFamily="18" charset="0"/>
                <a:cs typeface="Times New Roman" pitchFamily="18" charset="0"/>
              </a:rPr>
              <a:t>gentrification</a:t>
            </a:r>
            <a:endParaRPr lang="en-GB" sz="2000" dirty="0" smtClean="0">
              <a:solidFill>
                <a:schemeClr val="tx1"/>
              </a:solidFill>
              <a:latin typeface="Century Schoolbook" pitchFamily="18" charset="0"/>
              <a:ea typeface="Times New Roman" pitchFamily="18" charset="0"/>
              <a:cs typeface="Times New Roman" pitchFamily="18" charset="0"/>
            </a:endParaRPr>
          </a:p>
          <a:p>
            <a:pPr lvl="0" algn="ctr"/>
            <a:r>
              <a:rPr lang="en-GB" sz="2000" dirty="0" smtClean="0">
                <a:solidFill>
                  <a:schemeClr val="tx1"/>
                </a:solidFill>
                <a:latin typeface="Century Schoolbook" pitchFamily="18" charset="0"/>
                <a:ea typeface="Times New Roman" pitchFamily="18" charset="0"/>
                <a:cs typeface="Times New Roman" pitchFamily="18" charset="0"/>
              </a:rPr>
              <a:t> immigration</a:t>
            </a:r>
          </a:p>
          <a:p>
            <a:pPr lvl="0" algn="ctr"/>
            <a:r>
              <a:rPr lang="en-GB" sz="2000" dirty="0" smtClean="0">
                <a:solidFill>
                  <a:schemeClr val="tx1"/>
                </a:solidFill>
                <a:latin typeface="Century Schoolbook" pitchFamily="18" charset="0"/>
                <a:ea typeface="Times New Roman" pitchFamily="18" charset="0"/>
                <a:cs typeface="Times New Roman" pitchFamily="18" charset="0"/>
              </a:rPr>
              <a:t>tourism</a:t>
            </a:r>
            <a:r>
              <a:rPr lang="en-US" sz="2000" b="1" dirty="0" smtClean="0">
                <a:solidFill>
                  <a:schemeClr val="tx1"/>
                </a:solidFill>
                <a:latin typeface="Century Schoolbook" pitchFamily="18" charset="0"/>
              </a:rPr>
              <a:t> </a:t>
            </a:r>
          </a:p>
          <a:p>
            <a:pPr algn="ctr" fontAlgn="auto">
              <a:spcBef>
                <a:spcPts val="0"/>
              </a:spcBef>
              <a:spcAft>
                <a:spcPts val="0"/>
              </a:spcAft>
              <a:defRPr/>
            </a:pPr>
            <a:endParaRPr lang="en-US" dirty="0">
              <a:solidFill>
                <a:prstClr val="black"/>
              </a:solidFill>
            </a:endParaRPr>
          </a:p>
          <a:p>
            <a:pPr algn="ctr" fontAlgn="auto">
              <a:spcBef>
                <a:spcPts val="0"/>
              </a:spcBef>
              <a:spcAft>
                <a:spcPts val="0"/>
              </a:spcAft>
              <a:defRPr/>
            </a:pPr>
            <a:endParaRPr lang="en-US" dirty="0"/>
          </a:p>
        </p:txBody>
      </p:sp>
      <p:sp>
        <p:nvSpPr>
          <p:cNvPr id="8" name="Rectangle à coins arrondis 7"/>
          <p:cNvSpPr/>
          <p:nvPr/>
        </p:nvSpPr>
        <p:spPr>
          <a:xfrm>
            <a:off x="5292080" y="2492896"/>
            <a:ext cx="2664296" cy="1944216"/>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lvl="0" algn="ctr"/>
            <a:r>
              <a:rPr lang="en-GB" sz="2000" b="1" dirty="0" smtClean="0">
                <a:solidFill>
                  <a:prstClr val="black"/>
                </a:solidFill>
                <a:latin typeface="Century Schoolbook" pitchFamily="18" charset="0"/>
                <a:ea typeface="Times New Roman" pitchFamily="18" charset="0"/>
                <a:cs typeface="Times New Roman" pitchFamily="18" charset="0"/>
              </a:rPr>
              <a:t>sedimentation</a:t>
            </a:r>
          </a:p>
          <a:p>
            <a:pPr lvl="0" algn="ctr"/>
            <a:r>
              <a:rPr lang="en-GB" sz="2000" dirty="0" smtClean="0">
                <a:solidFill>
                  <a:prstClr val="black"/>
                </a:solidFill>
                <a:latin typeface="Century Schoolbook" pitchFamily="18" charset="0"/>
                <a:ea typeface="Times New Roman" pitchFamily="18" charset="0"/>
                <a:cs typeface="Times New Roman" pitchFamily="18" charset="0"/>
              </a:rPr>
              <a:t>earthquake</a:t>
            </a:r>
          </a:p>
          <a:p>
            <a:pPr lvl="0" algn="ctr"/>
            <a:r>
              <a:rPr lang="en-GB" sz="2000" dirty="0" smtClean="0">
                <a:solidFill>
                  <a:prstClr val="black"/>
                </a:solidFill>
                <a:latin typeface="Century Schoolbook" pitchFamily="18" charset="0"/>
                <a:ea typeface="Times New Roman" pitchFamily="18" charset="0"/>
                <a:cs typeface="Times New Roman" pitchFamily="18" charset="0"/>
              </a:rPr>
              <a:t>tsunami</a:t>
            </a:r>
          </a:p>
          <a:p>
            <a:pPr lvl="0" algn="ctr"/>
            <a:r>
              <a:rPr lang="en-GB" sz="2000" dirty="0" smtClean="0">
                <a:solidFill>
                  <a:prstClr val="black"/>
                </a:solidFill>
                <a:latin typeface="Century Schoolbook" pitchFamily="18" charset="0"/>
                <a:ea typeface="Times New Roman" pitchFamily="18" charset="0"/>
                <a:cs typeface="Times New Roman" pitchFamily="18" charset="0"/>
              </a:rPr>
              <a:t>erosion</a:t>
            </a:r>
          </a:p>
          <a:p>
            <a:pPr lvl="0" algn="ctr"/>
            <a:r>
              <a:rPr lang="en-GB" sz="2000" dirty="0" smtClean="0">
                <a:solidFill>
                  <a:prstClr val="black"/>
                </a:solidFill>
                <a:latin typeface="Century Schoolbook" pitchFamily="18" charset="0"/>
                <a:ea typeface="Times New Roman" pitchFamily="18" charset="0"/>
                <a:cs typeface="Times New Roman" pitchFamily="18" charset="0"/>
              </a:rPr>
              <a:t>flood</a:t>
            </a:r>
            <a:endParaRPr lang="en-GB" sz="2000" dirty="0" smtClean="0">
              <a:solidFill>
                <a:prstClr val="black"/>
              </a:solidFill>
              <a:latin typeface="Century Schoolbook" pitchFamily="18" charset="0"/>
            </a:endParaRPr>
          </a:p>
        </p:txBody>
      </p:sp>
      <p:sp>
        <p:nvSpPr>
          <p:cNvPr id="9" name="Flèche droite 8"/>
          <p:cNvSpPr/>
          <p:nvPr/>
        </p:nvSpPr>
        <p:spPr>
          <a:xfrm rot="5400000">
            <a:off x="1978918" y="1989634"/>
            <a:ext cx="288925" cy="287338"/>
          </a:xfrm>
          <a:prstGeom prst="rightArrow">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0" name="Flèche droite 9"/>
          <p:cNvSpPr/>
          <p:nvPr/>
        </p:nvSpPr>
        <p:spPr>
          <a:xfrm rot="5400000">
            <a:off x="6443415" y="1989634"/>
            <a:ext cx="288925" cy="287338"/>
          </a:xfrm>
          <a:prstGeom prst="rightArrow">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3347864" y="188640"/>
            <a:ext cx="1962397" cy="400110"/>
          </a:xfrm>
          <a:prstGeom prst="rect">
            <a:avLst/>
          </a:prstGeom>
          <a:noFill/>
          <a:ln w="9525">
            <a:noFill/>
            <a:miter lim="800000"/>
            <a:headEnd/>
            <a:tailEnd/>
          </a:ln>
        </p:spPr>
        <p:txBody>
          <a:bodyPr wrap="none">
            <a:spAutoFit/>
          </a:bodyPr>
          <a:lstStyle/>
          <a:p>
            <a:r>
              <a:rPr lang="fr-FR" b="1" dirty="0">
                <a:solidFill>
                  <a:srgbClr val="FF0000"/>
                </a:solidFill>
                <a:latin typeface="Century Schoolbook" pitchFamily="18" charset="0"/>
              </a:rPr>
              <a:t>  </a:t>
            </a:r>
            <a:r>
              <a:rPr lang="fr-FR" sz="2000" b="1" dirty="0" smtClean="0">
                <a:solidFill>
                  <a:srgbClr val="FF0000"/>
                </a:solidFill>
                <a:latin typeface="Century Schoolbook" pitchFamily="18" charset="0"/>
              </a:rPr>
              <a:t>KEYWORDS</a:t>
            </a:r>
            <a:endParaRPr lang="en-US" sz="2000" b="1" dirty="0">
              <a:solidFill>
                <a:srgbClr val="FF0000"/>
              </a:solidFill>
              <a:latin typeface="Century Schoolbook" pitchFamily="18" charset="0"/>
            </a:endParaRPr>
          </a:p>
        </p:txBody>
      </p:sp>
      <p:sp>
        <p:nvSpPr>
          <p:cNvPr id="3" name="Rectangle 2"/>
          <p:cNvSpPr/>
          <p:nvPr/>
        </p:nvSpPr>
        <p:spPr>
          <a:xfrm>
            <a:off x="899592" y="3284984"/>
            <a:ext cx="8064896" cy="400110"/>
          </a:xfrm>
          <a:prstGeom prst="rect">
            <a:avLst/>
          </a:prstGeom>
        </p:spPr>
        <p:txBody>
          <a:bodyPr wrap="square">
            <a:spAutoFit/>
          </a:bodyPr>
          <a:lstStyle/>
          <a:p>
            <a:pPr fontAlgn="auto">
              <a:spcBef>
                <a:spcPts val="0"/>
              </a:spcBef>
              <a:spcAft>
                <a:spcPts val="0"/>
              </a:spcAft>
              <a:defRPr/>
            </a:pPr>
            <a:r>
              <a:rPr lang="en-US" sz="2000" b="1" dirty="0">
                <a:solidFill>
                  <a:prstClr val="black"/>
                </a:solidFill>
                <a:latin typeface="Century Schoolbook" pitchFamily="18" charset="0"/>
                <a:ea typeface="+mj-ea"/>
                <a:cs typeface="+mj-cs"/>
              </a:rPr>
              <a:t>Physical</a:t>
            </a:r>
            <a:r>
              <a:rPr lang="fr-FR" sz="2000" b="1" dirty="0">
                <a:solidFill>
                  <a:prstClr val="black"/>
                </a:solidFill>
                <a:latin typeface="Century Schoolbook" pitchFamily="18" charset="0"/>
                <a:ea typeface="+mj-ea"/>
                <a:cs typeface="+mj-cs"/>
              </a:rPr>
              <a:t> </a:t>
            </a:r>
            <a:r>
              <a:rPr lang="en-US" sz="2000" b="1" dirty="0">
                <a:solidFill>
                  <a:prstClr val="black"/>
                </a:solidFill>
                <a:latin typeface="Century Schoolbook" pitchFamily="18" charset="0"/>
                <a:ea typeface="+mj-ea"/>
                <a:cs typeface="+mj-cs"/>
              </a:rPr>
              <a:t>Geography</a:t>
            </a:r>
            <a:r>
              <a:rPr lang="fr-FR" sz="2000" b="1" dirty="0">
                <a:solidFill>
                  <a:prstClr val="black"/>
                </a:solidFill>
                <a:latin typeface="Century Schoolbook" pitchFamily="18" charset="0"/>
                <a:ea typeface="+mj-ea"/>
                <a:cs typeface="+mj-cs"/>
              </a:rPr>
              <a:t> </a:t>
            </a:r>
            <a:r>
              <a:rPr lang="fr-FR" sz="2000" b="1" dirty="0" smtClean="0">
                <a:solidFill>
                  <a:prstClr val="black"/>
                </a:solidFill>
                <a:latin typeface="Century Schoolbook" pitchFamily="18" charset="0"/>
                <a:ea typeface="+mj-ea"/>
                <a:cs typeface="+mj-cs"/>
              </a:rPr>
              <a:t>      and        </a:t>
            </a:r>
            <a:r>
              <a:rPr lang="en-US" sz="2000" b="1" dirty="0" smtClean="0">
                <a:solidFill>
                  <a:prstClr val="black"/>
                </a:solidFill>
                <a:latin typeface="Century Schoolbook" pitchFamily="18" charset="0"/>
                <a:ea typeface="+mj-ea"/>
                <a:cs typeface="+mj-cs"/>
              </a:rPr>
              <a:t>Human</a:t>
            </a:r>
            <a:r>
              <a:rPr lang="fr-FR" sz="2000" b="1" dirty="0" smtClean="0">
                <a:solidFill>
                  <a:prstClr val="black"/>
                </a:solidFill>
                <a:latin typeface="Century Schoolbook" pitchFamily="18" charset="0"/>
                <a:ea typeface="+mj-ea"/>
                <a:cs typeface="+mj-cs"/>
              </a:rPr>
              <a:t> </a:t>
            </a:r>
            <a:r>
              <a:rPr lang="en-US" sz="2000" b="1" dirty="0">
                <a:solidFill>
                  <a:prstClr val="black"/>
                </a:solidFill>
                <a:latin typeface="Century Schoolbook" pitchFamily="18" charset="0"/>
                <a:ea typeface="+mj-ea"/>
                <a:cs typeface="+mj-cs"/>
              </a:rPr>
              <a:t>Geography</a:t>
            </a:r>
            <a:r>
              <a:rPr lang="fr-FR" sz="2000" b="1" dirty="0">
                <a:solidFill>
                  <a:prstClr val="black"/>
                </a:solidFill>
                <a:latin typeface="Century Schoolbook" pitchFamily="18" charset="0"/>
                <a:ea typeface="+mj-ea"/>
                <a:cs typeface="+mj-cs"/>
              </a:rPr>
              <a:t> </a:t>
            </a:r>
            <a:endParaRPr lang="en-US" sz="2000" dirty="0">
              <a:latin typeface="Century Schoolbook" pitchFamily="18" charset="0"/>
            </a:endParaRPr>
          </a:p>
        </p:txBody>
      </p:sp>
      <p:sp>
        <p:nvSpPr>
          <p:cNvPr id="5" name="Flèche droite 4"/>
          <p:cNvSpPr/>
          <p:nvPr/>
        </p:nvSpPr>
        <p:spPr>
          <a:xfrm rot="5400000">
            <a:off x="4283174" y="1845618"/>
            <a:ext cx="288925" cy="287338"/>
          </a:xfrm>
          <a:prstGeom prst="rightArrow">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2295" name="Rectangle 7"/>
          <p:cNvSpPr>
            <a:spLocks noChangeArrowheads="1"/>
          </p:cNvSpPr>
          <p:nvPr/>
        </p:nvSpPr>
        <p:spPr bwMode="auto">
          <a:xfrm>
            <a:off x="1979712" y="2276872"/>
            <a:ext cx="5115503" cy="369332"/>
          </a:xfrm>
          <a:prstGeom prst="rect">
            <a:avLst/>
          </a:prstGeom>
          <a:noFill/>
          <a:ln w="9525">
            <a:noFill/>
            <a:miter lim="800000"/>
            <a:headEnd/>
            <a:tailEnd/>
          </a:ln>
        </p:spPr>
        <p:txBody>
          <a:bodyPr wrap="none">
            <a:spAutoFit/>
          </a:bodyPr>
          <a:lstStyle/>
          <a:p>
            <a:r>
              <a:rPr lang="en-US" dirty="0" smtClean="0">
                <a:latin typeface="Century Schoolbook" pitchFamily="18" charset="0"/>
              </a:rPr>
              <a:t>to find publications of the years </a:t>
            </a:r>
            <a:r>
              <a:rPr lang="en-US" b="1" dirty="0" smtClean="0">
                <a:solidFill>
                  <a:srgbClr val="FF0000"/>
                </a:solidFill>
                <a:latin typeface="Century Schoolbook" pitchFamily="18" charset="0"/>
              </a:rPr>
              <a:t>2005 to 2009</a:t>
            </a:r>
            <a:endParaRPr lang="en-US" dirty="0">
              <a:latin typeface="Century Schoolbook" pitchFamily="18" charset="0"/>
            </a:endParaRPr>
          </a:p>
        </p:txBody>
      </p:sp>
      <p:sp>
        <p:nvSpPr>
          <p:cNvPr id="12296" name="Rectangle 8"/>
          <p:cNvSpPr>
            <a:spLocks noChangeArrowheads="1"/>
          </p:cNvSpPr>
          <p:nvPr/>
        </p:nvSpPr>
        <p:spPr bwMode="auto">
          <a:xfrm>
            <a:off x="3635896" y="4509120"/>
            <a:ext cx="1728787" cy="368300"/>
          </a:xfrm>
          <a:prstGeom prst="rect">
            <a:avLst/>
          </a:prstGeom>
          <a:noFill/>
          <a:ln w="9525">
            <a:noFill/>
            <a:miter lim="800000"/>
            <a:headEnd/>
            <a:tailEnd/>
          </a:ln>
        </p:spPr>
        <p:txBody>
          <a:bodyPr>
            <a:spAutoFit/>
          </a:bodyPr>
          <a:lstStyle/>
          <a:p>
            <a:r>
              <a:rPr lang="fr-FR" b="1" dirty="0">
                <a:solidFill>
                  <a:srgbClr val="FF0000"/>
                </a:solidFill>
                <a:latin typeface="Century Schoolbook" pitchFamily="18" charset="0"/>
              </a:rPr>
              <a:t>    RESULTS</a:t>
            </a:r>
          </a:p>
        </p:txBody>
      </p:sp>
      <p:sp>
        <p:nvSpPr>
          <p:cNvPr id="12297" name="Rectangle 9"/>
          <p:cNvSpPr>
            <a:spLocks noChangeArrowheads="1"/>
          </p:cNvSpPr>
          <p:nvPr/>
        </p:nvSpPr>
        <p:spPr bwMode="auto">
          <a:xfrm>
            <a:off x="5575394" y="6021288"/>
            <a:ext cx="3568606" cy="369332"/>
          </a:xfrm>
          <a:prstGeom prst="rect">
            <a:avLst/>
          </a:prstGeom>
          <a:noFill/>
          <a:ln w="9525">
            <a:noFill/>
            <a:miter lim="800000"/>
            <a:headEnd/>
            <a:tailEnd/>
          </a:ln>
        </p:spPr>
        <p:txBody>
          <a:bodyPr wrap="none">
            <a:spAutoFit/>
          </a:bodyPr>
          <a:lstStyle/>
          <a:p>
            <a:r>
              <a:rPr lang="en-US" b="1" dirty="0" smtClean="0">
                <a:latin typeface="Century Schoolbook" pitchFamily="18" charset="0"/>
              </a:rPr>
              <a:t>references number and type</a:t>
            </a:r>
            <a:endParaRPr lang="en-US" b="1" dirty="0">
              <a:latin typeface="Century Schoolbook" pitchFamily="18" charset="0"/>
            </a:endParaRPr>
          </a:p>
        </p:txBody>
      </p:sp>
      <p:sp>
        <p:nvSpPr>
          <p:cNvPr id="12299" name="Rectangle 11"/>
          <p:cNvSpPr>
            <a:spLocks noChangeArrowheads="1"/>
          </p:cNvSpPr>
          <p:nvPr/>
        </p:nvSpPr>
        <p:spPr bwMode="auto">
          <a:xfrm>
            <a:off x="251520" y="6021288"/>
            <a:ext cx="2890535" cy="369332"/>
          </a:xfrm>
          <a:prstGeom prst="rect">
            <a:avLst/>
          </a:prstGeom>
          <a:noFill/>
          <a:ln w="9525">
            <a:noFill/>
            <a:miter lim="800000"/>
            <a:headEnd/>
            <a:tailEnd/>
          </a:ln>
        </p:spPr>
        <p:txBody>
          <a:bodyPr wrap="none">
            <a:spAutoFit/>
          </a:bodyPr>
          <a:lstStyle/>
          <a:p>
            <a:r>
              <a:rPr lang="fr-FR" b="1" dirty="0" smtClean="0">
                <a:latin typeface="Century Schoolbook" pitchFamily="18" charset="0"/>
              </a:rPr>
              <a:t>bibliogr. </a:t>
            </a:r>
            <a:r>
              <a:rPr lang="fr-FR" b="1" dirty="0" err="1" smtClean="0">
                <a:latin typeface="Century Schoolbook" pitchFamily="18" charset="0"/>
              </a:rPr>
              <a:t>tool</a:t>
            </a:r>
            <a:r>
              <a:rPr lang="fr-FR" b="1" dirty="0" smtClean="0">
                <a:latin typeface="Century Schoolbook" pitchFamily="18" charset="0"/>
              </a:rPr>
              <a:t> </a:t>
            </a:r>
            <a:r>
              <a:rPr lang="en-US" b="1" dirty="0" smtClean="0">
                <a:latin typeface="Century Schoolbook" pitchFamily="18" charset="0"/>
              </a:rPr>
              <a:t>contents</a:t>
            </a:r>
            <a:r>
              <a:rPr lang="fr-FR" b="1" dirty="0" smtClean="0">
                <a:latin typeface="Century Schoolbook" pitchFamily="18" charset="0"/>
              </a:rPr>
              <a:t> </a:t>
            </a:r>
            <a:endParaRPr lang="fr-BE" b="1" dirty="0">
              <a:latin typeface="Century Schoolbook" pitchFamily="18" charset="0"/>
            </a:endParaRPr>
          </a:p>
        </p:txBody>
      </p:sp>
      <p:sp>
        <p:nvSpPr>
          <p:cNvPr id="14" name="Flèche vers le bas 13"/>
          <p:cNvSpPr/>
          <p:nvPr/>
        </p:nvSpPr>
        <p:spPr>
          <a:xfrm rot="3555406">
            <a:off x="2748700" y="5078487"/>
            <a:ext cx="247552" cy="757293"/>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6" name="Flèche vers le bas 15"/>
          <p:cNvSpPr/>
          <p:nvPr/>
        </p:nvSpPr>
        <p:spPr>
          <a:xfrm rot="18208966">
            <a:off x="5999041" y="5014259"/>
            <a:ext cx="259139" cy="798513"/>
          </a:xfrm>
          <a:prstGeom prst="downArrow">
            <a:avLst>
              <a:gd name="adj1" fmla="val 50000"/>
              <a:gd name="adj2" fmla="val 40444"/>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9" name="Accolade fermante 18"/>
          <p:cNvSpPr/>
          <p:nvPr/>
        </p:nvSpPr>
        <p:spPr>
          <a:xfrm rot="5400000">
            <a:off x="4417045" y="2935883"/>
            <a:ext cx="311150" cy="2449512"/>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fr-FR"/>
          </a:p>
        </p:txBody>
      </p:sp>
      <p:sp>
        <p:nvSpPr>
          <p:cNvPr id="23" name="Rectangle 22"/>
          <p:cNvSpPr/>
          <p:nvPr/>
        </p:nvSpPr>
        <p:spPr>
          <a:xfrm>
            <a:off x="3995936" y="6021288"/>
            <a:ext cx="1096775" cy="369332"/>
          </a:xfrm>
          <a:prstGeom prst="rect">
            <a:avLst/>
          </a:prstGeom>
        </p:spPr>
        <p:txBody>
          <a:bodyPr wrap="none">
            <a:spAutoFit/>
          </a:bodyPr>
          <a:lstStyle/>
          <a:p>
            <a:r>
              <a:rPr lang="en-US" b="1" dirty="0" smtClean="0">
                <a:latin typeface="Century Schoolbook" pitchFamily="18" charset="0"/>
              </a:rPr>
              <a:t>overlap</a:t>
            </a:r>
            <a:endParaRPr lang="en-US" dirty="0">
              <a:latin typeface="Century Schoolbook" pitchFamily="18" charset="0"/>
            </a:endParaRPr>
          </a:p>
        </p:txBody>
      </p:sp>
      <p:sp>
        <p:nvSpPr>
          <p:cNvPr id="24" name="Flèche vers le bas 23"/>
          <p:cNvSpPr/>
          <p:nvPr/>
        </p:nvSpPr>
        <p:spPr>
          <a:xfrm>
            <a:off x="4427984" y="5229200"/>
            <a:ext cx="288925" cy="358775"/>
          </a:xfrm>
          <a:prstGeom prst="downArrow">
            <a:avLst/>
          </a:prstGeom>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20" name="Rectangle 7"/>
          <p:cNvSpPr>
            <a:spLocks noChangeArrowheads="1"/>
          </p:cNvSpPr>
          <p:nvPr/>
        </p:nvSpPr>
        <p:spPr bwMode="auto">
          <a:xfrm>
            <a:off x="4139952" y="2852936"/>
            <a:ext cx="428322" cy="369332"/>
          </a:xfrm>
          <a:prstGeom prst="rect">
            <a:avLst/>
          </a:prstGeom>
          <a:noFill/>
          <a:ln w="9525">
            <a:noFill/>
            <a:miter lim="800000"/>
            <a:headEnd/>
            <a:tailEnd/>
          </a:ln>
        </p:spPr>
        <p:txBody>
          <a:bodyPr wrap="none">
            <a:spAutoFit/>
          </a:bodyPr>
          <a:lstStyle/>
          <a:p>
            <a:r>
              <a:rPr lang="en-US" b="1" dirty="0" smtClean="0">
                <a:latin typeface="Century Schoolbook" pitchFamily="18" charset="0"/>
              </a:rPr>
              <a:t>in</a:t>
            </a:r>
            <a:endParaRPr lang="en-US" b="1" dirty="0">
              <a:latin typeface="Century Schoolbook" pitchFamily="18" charset="0"/>
            </a:endParaRPr>
          </a:p>
        </p:txBody>
      </p:sp>
      <p:sp>
        <p:nvSpPr>
          <p:cNvPr id="25" name="Rectangle 1"/>
          <p:cNvSpPr>
            <a:spLocks noChangeArrowheads="1"/>
          </p:cNvSpPr>
          <p:nvPr/>
        </p:nvSpPr>
        <p:spPr bwMode="auto">
          <a:xfrm>
            <a:off x="1187624" y="692696"/>
            <a:ext cx="6471643" cy="1200329"/>
          </a:xfrm>
          <a:prstGeom prst="rect">
            <a:avLst/>
          </a:prstGeom>
          <a:noFill/>
          <a:ln w="9525">
            <a:noFill/>
            <a:miter lim="800000"/>
            <a:headEnd/>
            <a:tailEnd/>
          </a:ln>
        </p:spPr>
        <p:txBody>
          <a:bodyPr wrap="none">
            <a:spAutoFit/>
          </a:bodyPr>
          <a:lstStyle/>
          <a:p>
            <a:pPr algn="ctr"/>
            <a:r>
              <a:rPr lang="en-US" b="1" dirty="0" smtClean="0">
                <a:solidFill>
                  <a:srgbClr val="FF0000"/>
                </a:solidFill>
                <a:latin typeface="Century Schoolbook" pitchFamily="18" charset="0"/>
              </a:rPr>
              <a:t>searched </a:t>
            </a:r>
            <a:r>
              <a:rPr lang="en-US" b="1" dirty="0" smtClean="0">
                <a:latin typeface="Century Schoolbook" pitchFamily="18" charset="0"/>
              </a:rPr>
              <a:t>in </a:t>
            </a:r>
            <a:r>
              <a:rPr lang="fr-FR" b="1" dirty="0" smtClean="0">
                <a:latin typeface="Century Schoolbook" pitchFamily="18" charset="0"/>
              </a:rPr>
              <a:t>the </a:t>
            </a:r>
            <a:r>
              <a:rPr lang="fr-FR" b="1" dirty="0">
                <a:solidFill>
                  <a:srgbClr val="FF0000"/>
                </a:solidFill>
                <a:latin typeface="Century Schoolbook" pitchFamily="18" charset="0"/>
              </a:rPr>
              <a:t>TITLE </a:t>
            </a:r>
            <a:r>
              <a:rPr lang="en-US" b="1" dirty="0" smtClean="0">
                <a:latin typeface="Century Schoolbook" pitchFamily="18" charset="0"/>
              </a:rPr>
              <a:t>field</a:t>
            </a:r>
            <a:r>
              <a:rPr lang="fr-FR" b="1" dirty="0" smtClean="0">
                <a:latin typeface="Century Schoolbook" pitchFamily="18" charset="0"/>
              </a:rPr>
              <a:t> </a:t>
            </a:r>
          </a:p>
          <a:p>
            <a:pPr algn="ctr"/>
            <a:r>
              <a:rPr lang="fr-FR" b="1" dirty="0" smtClean="0">
                <a:latin typeface="Century Schoolbook" pitchFamily="18" charset="0"/>
              </a:rPr>
              <a:t>and </a:t>
            </a:r>
          </a:p>
          <a:p>
            <a:pPr algn="ctr"/>
            <a:r>
              <a:rPr lang="en-US" b="1" dirty="0" smtClean="0">
                <a:latin typeface="Century Schoolbook" pitchFamily="18" charset="0"/>
              </a:rPr>
              <a:t>identically repeated </a:t>
            </a:r>
            <a:r>
              <a:rPr lang="en-US" b="1" dirty="0" smtClean="0">
                <a:solidFill>
                  <a:srgbClr val="FF0000"/>
                </a:solidFill>
                <a:latin typeface="Century Schoolbook" pitchFamily="18" charset="0"/>
              </a:rPr>
              <a:t>monthly from 11/2010 to 05/2011</a:t>
            </a:r>
            <a:endParaRPr lang="en-US" u="sng" dirty="0" smtClean="0"/>
          </a:p>
          <a:p>
            <a:r>
              <a:rPr lang="fr-FR" b="1" dirty="0" smtClean="0">
                <a:latin typeface="Century Schoolbook" pitchFamily="18" charset="0"/>
              </a:rPr>
              <a:t>   </a:t>
            </a:r>
            <a:endParaRPr lang="en-US" b="1" dirty="0">
              <a:solidFill>
                <a:srgbClr val="FF0000"/>
              </a:solidFill>
              <a:latin typeface="Century Schoolbook"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67544" y="404664"/>
            <a:ext cx="2232248" cy="778098"/>
          </a:xfrm>
        </p:spPr>
        <p:txBody>
          <a:bodyPr>
            <a:normAutofit/>
          </a:bodyPr>
          <a:lstStyle/>
          <a:p>
            <a:pPr>
              <a:defRPr/>
            </a:pPr>
            <a:r>
              <a:rPr lang="fr-BE" sz="2200" b="1" dirty="0" smtClean="0"/>
              <a:t>Google Scholar:</a:t>
            </a:r>
            <a:endParaRPr lang="en-US" sz="2200" b="1" dirty="0"/>
          </a:p>
        </p:txBody>
      </p:sp>
      <p:graphicFrame>
        <p:nvGraphicFramePr>
          <p:cNvPr id="13" name="Tableau 12"/>
          <p:cNvGraphicFramePr>
            <a:graphicFrameLocks noGrp="1"/>
          </p:cNvGraphicFramePr>
          <p:nvPr/>
        </p:nvGraphicFramePr>
        <p:xfrm>
          <a:off x="8004517" y="4853354"/>
          <a:ext cx="829994" cy="365760"/>
        </p:xfrm>
        <a:graphic>
          <a:graphicData uri="http://schemas.openxmlformats.org/drawingml/2006/table">
            <a:tbl>
              <a:tblPr/>
              <a:tblGrid>
                <a:gridCol w="829994"/>
              </a:tblGrid>
              <a:tr h="0">
                <a:tc>
                  <a:txBody>
                    <a:bodyPr/>
                    <a:lstStyle/>
                    <a:p>
                      <a:endParaRPr lang="en-US" dirty="0"/>
                    </a:p>
                  </a:txBody>
                  <a:tcPr>
                    <a:lnL w="12700" cmpd="sng">
                      <a:noFill/>
                      <a:prstDash val="solid"/>
                    </a:lnL>
                    <a:lnR w="12700" cmpd="sng">
                      <a:noFill/>
                      <a:prstDash val="solid"/>
                    </a:lnR>
                    <a:lnT w="12700" cmpd="sng">
                      <a:noFill/>
                      <a:prstDash val="solid"/>
                    </a:lnT>
                    <a:lnB w="12700" cmpd="sng">
                      <a:noFill/>
                      <a:prstDash val="solid"/>
                    </a:lnB>
                  </a:tcPr>
                </a:tc>
              </a:tr>
            </a:tbl>
          </a:graphicData>
        </a:graphic>
      </p:graphicFrame>
      <p:sp>
        <p:nvSpPr>
          <p:cNvPr id="194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endParaRPr>
          </a:p>
        </p:txBody>
      </p:sp>
      <p:graphicFrame>
        <p:nvGraphicFramePr>
          <p:cNvPr id="17" name="Tableau 16"/>
          <p:cNvGraphicFramePr>
            <a:graphicFrameLocks noGrp="1"/>
          </p:cNvGraphicFramePr>
          <p:nvPr/>
        </p:nvGraphicFramePr>
        <p:xfrm>
          <a:off x="467544" y="1340768"/>
          <a:ext cx="8136904" cy="4495340"/>
        </p:xfrm>
        <a:graphic>
          <a:graphicData uri="http://schemas.openxmlformats.org/drawingml/2006/table">
            <a:tbl>
              <a:tblPr/>
              <a:tblGrid>
                <a:gridCol w="2364506"/>
                <a:gridCol w="2364506"/>
                <a:gridCol w="2111748"/>
                <a:gridCol w="1296144"/>
              </a:tblGrid>
              <a:tr h="715668">
                <a:tc>
                  <a:txBody>
                    <a:bodyPr/>
                    <a:lstStyle/>
                    <a:p>
                      <a:pPr>
                        <a:lnSpc>
                          <a:spcPct val="115000"/>
                        </a:lnSpc>
                        <a:spcAft>
                          <a:spcPts val="1000"/>
                        </a:spcAft>
                      </a:pPr>
                      <a:r>
                        <a:rPr lang="en-US" sz="2000" b="1" dirty="0">
                          <a:solidFill>
                            <a:srgbClr val="0070C0"/>
                          </a:solidFill>
                          <a:latin typeface="Calibri"/>
                          <a:ea typeface="Calibri"/>
                          <a:cs typeface="Times New Roman"/>
                        </a:rPr>
                        <a:t>Breadth of coverage </a:t>
                      </a:r>
                      <a:endParaRPr lang="fr-BE" sz="2000" dirty="0">
                        <a:solidFill>
                          <a:srgbClr val="0070C0"/>
                        </a:solidFill>
                        <a:latin typeface="Calibri"/>
                        <a:ea typeface="Calibri"/>
                        <a:cs typeface="Times New Roman"/>
                      </a:endParaRPr>
                    </a:p>
                  </a:txBody>
                  <a:tcPr marL="50624" marR="50624" marT="70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b="1" dirty="0">
                          <a:solidFill>
                            <a:srgbClr val="0070C0"/>
                          </a:solidFill>
                          <a:latin typeface="Calibri"/>
                          <a:ea typeface="Calibri"/>
                          <a:cs typeface="Times New Roman"/>
                        </a:rPr>
                        <a:t>Coverage years </a:t>
                      </a:r>
                      <a:endParaRPr lang="fr-BE" sz="2000" b="1" dirty="0">
                        <a:solidFill>
                          <a:srgbClr val="0070C0"/>
                        </a:solidFill>
                        <a:latin typeface="Calibri"/>
                        <a:ea typeface="Calibri"/>
                        <a:cs typeface="Times New Roman"/>
                      </a:endParaRPr>
                    </a:p>
                  </a:txBody>
                  <a:tcPr marL="50624" marR="50624" marT="70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2000" b="1" dirty="0">
                          <a:solidFill>
                            <a:srgbClr val="0070C0"/>
                          </a:solidFill>
                          <a:latin typeface="Calibri"/>
                          <a:ea typeface="Calibri"/>
                          <a:cs typeface="Times New Roman"/>
                        </a:rPr>
                        <a:t>Resources </a:t>
                      </a:r>
                      <a:endParaRPr lang="fr-BE" sz="2000" dirty="0">
                        <a:solidFill>
                          <a:srgbClr val="0070C0"/>
                        </a:solidFill>
                        <a:latin typeface="Calibri"/>
                        <a:ea typeface="Calibri"/>
                        <a:cs typeface="Times New Roman"/>
                      </a:endParaRPr>
                    </a:p>
                  </a:txBody>
                  <a:tcPr marL="50624" marR="50624" marT="70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fr-BE" sz="2000" b="1" dirty="0" smtClean="0">
                          <a:solidFill>
                            <a:srgbClr val="0070C0"/>
                          </a:solidFill>
                          <a:latin typeface="Calibri"/>
                          <a:ea typeface="Calibri"/>
                          <a:cs typeface="Times New Roman"/>
                        </a:rPr>
                        <a:t>Information Type</a:t>
                      </a:r>
                    </a:p>
                    <a:p>
                      <a:pPr>
                        <a:lnSpc>
                          <a:spcPct val="115000"/>
                        </a:lnSpc>
                        <a:spcAft>
                          <a:spcPts val="1000"/>
                        </a:spcAft>
                      </a:pPr>
                      <a:endParaRPr lang="fr-BE" sz="2000" dirty="0">
                        <a:solidFill>
                          <a:srgbClr val="0070C0"/>
                        </a:solidFill>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3215">
                <a:tc>
                  <a:txBody>
                    <a:bodyPr/>
                    <a:lstStyle/>
                    <a:p>
                      <a:pPr>
                        <a:lnSpc>
                          <a:spcPct val="115000"/>
                        </a:lnSpc>
                        <a:spcAft>
                          <a:spcPts val="1000"/>
                        </a:spcAft>
                      </a:pPr>
                      <a:r>
                        <a:rPr lang="en-US" sz="1600" dirty="0">
                          <a:latin typeface="Calibri"/>
                          <a:ea typeface="Calibri"/>
                          <a:cs typeface="Times New Roman"/>
                        </a:rPr>
                        <a:t>500M records </a:t>
                      </a:r>
                      <a:endParaRPr lang="fr-BE" sz="1600" dirty="0">
                        <a:latin typeface="Calibri"/>
                        <a:ea typeface="Calibri"/>
                        <a:cs typeface="Times New Roman"/>
                      </a:endParaRPr>
                    </a:p>
                  </a:txBody>
                  <a:tcPr marL="50624" marR="50624" marT="70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600" dirty="0">
                          <a:latin typeface="Calibri"/>
                          <a:ea typeface="Calibri"/>
                          <a:cs typeface="Times New Roman"/>
                        </a:rPr>
                        <a:t>Unknown</a:t>
                      </a:r>
                      <a:endParaRPr lang="fr-BE" sz="1600" dirty="0">
                        <a:latin typeface="Calibri"/>
                        <a:ea typeface="Calibri"/>
                        <a:cs typeface="Times New Roman"/>
                      </a:endParaRPr>
                    </a:p>
                    <a:p>
                      <a:pPr>
                        <a:lnSpc>
                          <a:spcPct val="115000"/>
                        </a:lnSpc>
                        <a:spcAft>
                          <a:spcPts val="1000"/>
                        </a:spcAft>
                      </a:pPr>
                      <a:r>
                        <a:rPr lang="en-US" sz="1600" dirty="0">
                          <a:latin typeface="Calibri"/>
                          <a:ea typeface="Calibri"/>
                          <a:cs typeface="Times New Roman"/>
                        </a:rPr>
                        <a:t> </a:t>
                      </a:r>
                      <a:endParaRPr lang="fr-BE" sz="1600" dirty="0">
                        <a:latin typeface="Calibri"/>
                        <a:ea typeface="Calibri"/>
                        <a:cs typeface="Times New Roman"/>
                      </a:endParaRPr>
                    </a:p>
                  </a:txBody>
                  <a:tcPr marL="50624" marR="50624" marT="70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600" dirty="0">
                          <a:latin typeface="Calibri"/>
                          <a:ea typeface="Calibri"/>
                          <a:cs typeface="Times New Roman"/>
                        </a:rPr>
                        <a:t>peer-reviewed papers,</a:t>
                      </a:r>
                      <a:endParaRPr lang="fr-BE" sz="1600" dirty="0">
                        <a:latin typeface="Calibri"/>
                        <a:ea typeface="Calibri"/>
                        <a:cs typeface="Times New Roman"/>
                      </a:endParaRPr>
                    </a:p>
                    <a:p>
                      <a:pPr>
                        <a:lnSpc>
                          <a:spcPct val="115000"/>
                        </a:lnSpc>
                        <a:spcAft>
                          <a:spcPts val="1000"/>
                        </a:spcAft>
                      </a:pPr>
                      <a:r>
                        <a:rPr lang="en-US" sz="1600" dirty="0">
                          <a:latin typeface="Calibri"/>
                          <a:ea typeface="Calibri"/>
                          <a:cs typeface="Times New Roman"/>
                        </a:rPr>
                        <a:t> theses, books, abstracts and </a:t>
                      </a:r>
                      <a:r>
                        <a:rPr lang="en-US" sz="1600" smtClean="0">
                          <a:latin typeface="Calibri"/>
                          <a:ea typeface="Calibri"/>
                          <a:cs typeface="Times New Roman"/>
                        </a:rPr>
                        <a:t>articles, reports  </a:t>
                      </a:r>
                      <a:r>
                        <a:rPr lang="en-US" sz="1600" dirty="0">
                          <a:latin typeface="Calibri"/>
                          <a:ea typeface="Calibri"/>
                          <a:cs typeface="Times New Roman"/>
                        </a:rPr>
                        <a:t>from academic publishers, professional societies, preprint repositories, </a:t>
                      </a:r>
                      <a:endParaRPr lang="fr-BE" sz="1600" dirty="0">
                        <a:latin typeface="Calibri"/>
                        <a:ea typeface="Calibri"/>
                        <a:cs typeface="Times New Roman"/>
                      </a:endParaRPr>
                    </a:p>
                    <a:p>
                      <a:pPr>
                        <a:lnSpc>
                          <a:spcPct val="115000"/>
                        </a:lnSpc>
                        <a:spcAft>
                          <a:spcPts val="1000"/>
                        </a:spcAft>
                      </a:pPr>
                      <a:r>
                        <a:rPr lang="en-US" sz="1600" dirty="0">
                          <a:latin typeface="Calibri"/>
                          <a:ea typeface="Calibri"/>
                          <a:cs typeface="Times New Roman"/>
                        </a:rPr>
                        <a:t>universities and other scholarly organizations </a:t>
                      </a:r>
                      <a:endParaRPr lang="fr-BE" sz="1600" dirty="0">
                        <a:latin typeface="Calibri"/>
                        <a:ea typeface="Calibri"/>
                        <a:cs typeface="Times New Roman"/>
                      </a:endParaRPr>
                    </a:p>
                  </a:txBody>
                  <a:tcPr marL="50624" marR="50624" marT="70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US" sz="1600" dirty="0">
                          <a:solidFill>
                            <a:srgbClr val="333333"/>
                          </a:solidFill>
                          <a:latin typeface="Calibri"/>
                          <a:ea typeface="Times New Roman"/>
                          <a:cs typeface="Arial"/>
                        </a:rPr>
                        <a:t> Citations</a:t>
                      </a:r>
                      <a:endParaRPr lang="fr-BE" sz="1600" dirty="0">
                        <a:latin typeface="Calibri"/>
                        <a:ea typeface="Calibri"/>
                        <a:cs typeface="Times New Roman"/>
                      </a:endParaRPr>
                    </a:p>
                    <a:p>
                      <a:pPr>
                        <a:lnSpc>
                          <a:spcPct val="115000"/>
                        </a:lnSpc>
                        <a:spcAft>
                          <a:spcPts val="1000"/>
                        </a:spcAft>
                      </a:pPr>
                      <a:r>
                        <a:rPr lang="en-US" sz="1600" dirty="0">
                          <a:solidFill>
                            <a:srgbClr val="333333"/>
                          </a:solidFill>
                          <a:latin typeface="Calibri"/>
                          <a:ea typeface="Times New Roman"/>
                          <a:cs typeface="Arial"/>
                        </a:rPr>
                        <a:t>Abstracts</a:t>
                      </a:r>
                      <a:endParaRPr lang="fr-BE" sz="1600" dirty="0">
                        <a:latin typeface="Calibri"/>
                        <a:ea typeface="Calibri"/>
                        <a:cs typeface="Times New Roman"/>
                      </a:endParaRPr>
                    </a:p>
                    <a:p>
                      <a:pPr>
                        <a:lnSpc>
                          <a:spcPct val="115000"/>
                        </a:lnSpc>
                        <a:spcAft>
                          <a:spcPts val="1000"/>
                        </a:spcAft>
                      </a:pPr>
                      <a:r>
                        <a:rPr lang="en-US" sz="1600" dirty="0">
                          <a:solidFill>
                            <a:srgbClr val="333333"/>
                          </a:solidFill>
                          <a:latin typeface="Calibri"/>
                          <a:ea typeface="Times New Roman"/>
                          <a:cs typeface="Arial"/>
                        </a:rPr>
                        <a:t>Full Text</a:t>
                      </a:r>
                      <a:endParaRPr lang="fr-BE" sz="16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565">
                <a:tc gridSpan="4">
                  <a:txBody>
                    <a:bodyPr/>
                    <a:lstStyle/>
                    <a:p>
                      <a:pPr marL="68580">
                        <a:lnSpc>
                          <a:spcPct val="115000"/>
                        </a:lnSpc>
                        <a:spcAft>
                          <a:spcPts val="1000"/>
                        </a:spcAft>
                      </a:pPr>
                      <a:r>
                        <a:rPr lang="fr-BE" sz="1600" b="1" dirty="0">
                          <a:solidFill>
                            <a:schemeClr val="accent1"/>
                          </a:solidFill>
                          <a:latin typeface="Calibri"/>
                          <a:ea typeface="Calibri"/>
                          <a:cs typeface="Times New Roman"/>
                        </a:rPr>
                        <a:t>Source: http://</a:t>
                      </a:r>
                      <a:r>
                        <a:rPr lang="fr-BE" sz="1600" b="1" dirty="0" smtClean="0">
                          <a:solidFill>
                            <a:schemeClr val="accent1"/>
                          </a:solidFill>
                          <a:latin typeface="Calibri"/>
                          <a:ea typeface="Calibri"/>
                          <a:cs typeface="Times New Roman"/>
                        </a:rPr>
                        <a:t>scholar.google.com</a:t>
                      </a:r>
                      <a:endParaRPr lang="fr-BE" sz="1600" dirty="0">
                        <a:solidFill>
                          <a:schemeClr val="accent1"/>
                        </a:solidFill>
                        <a:latin typeface="Calibri"/>
                        <a:ea typeface="Calibri"/>
                        <a:cs typeface="Times New Roman"/>
                      </a:endParaRPr>
                    </a:p>
                  </a:txBody>
                  <a:tcPr marL="32812" marR="32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85"/>
          <p:cNvGraphicFramePr>
            <a:graphicFrameLocks/>
          </p:cNvGraphicFramePr>
          <p:nvPr/>
        </p:nvGraphicFramePr>
        <p:xfrm>
          <a:off x="323528" y="1196752"/>
          <a:ext cx="8587681" cy="4671739"/>
        </p:xfrm>
        <a:graphic>
          <a:graphicData uri="http://schemas.openxmlformats.org/drawingml/2006/table">
            <a:tbl>
              <a:tblPr/>
              <a:tblGrid>
                <a:gridCol w="1296839"/>
                <a:gridCol w="2448272"/>
                <a:gridCol w="2376264"/>
                <a:gridCol w="2466306"/>
              </a:tblGrid>
              <a:tr h="7399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fr-FR" sz="1800" b="0" i="0" u="none" strike="noStrike" cap="none" normalizeH="0" baseline="0" dirty="0" smtClean="0">
                        <a:ln>
                          <a:noFill/>
                        </a:ln>
                        <a:solidFill>
                          <a:srgbClr val="292933"/>
                        </a:solidFill>
                        <a:effectLst/>
                        <a:latin typeface="Tw Cen MT"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1" i="0" u="none" strike="noStrike" cap="none" normalizeH="0" baseline="0" dirty="0" smtClean="0">
                          <a:ln>
                            <a:noFill/>
                          </a:ln>
                          <a:solidFill>
                            <a:srgbClr val="0070C0"/>
                          </a:solidFill>
                          <a:effectLst/>
                          <a:latin typeface="Tw Cen MT" pitchFamily="34" charset="0"/>
                        </a:rPr>
                        <a:t>Web of Science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defRPr/>
                      </a:pPr>
                      <a:r>
                        <a:rPr kumimoji="0" lang="en-US" sz="2400" b="1" i="0" u="none" strike="noStrike" cap="none" normalizeH="0" baseline="0" dirty="0" smtClean="0">
                          <a:ln>
                            <a:noFill/>
                          </a:ln>
                          <a:solidFill>
                            <a:srgbClr val="0070C0"/>
                          </a:solidFill>
                          <a:effectLst/>
                          <a:latin typeface="Tw Cen MT" pitchFamily="34" charset="0"/>
                        </a:rPr>
                        <a:t>FRANCIS</a:t>
                      </a:r>
                    </a:p>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endParaRPr kumimoji="0" lang="en-US" sz="1800" b="1" i="0" u="none" strike="noStrike" cap="none" normalizeH="0" baseline="0" dirty="0" smtClean="0">
                        <a:ln>
                          <a:noFill/>
                        </a:ln>
                        <a:solidFill>
                          <a:srgbClr val="292933"/>
                        </a:solidFill>
                        <a:effectLst/>
                        <a:latin typeface="Tw Cen MT"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400" b="1" i="0" u="none" strike="noStrike" cap="none" normalizeH="0" baseline="0" dirty="0" err="1" smtClean="0">
                          <a:ln>
                            <a:noFill/>
                          </a:ln>
                          <a:solidFill>
                            <a:srgbClr val="0070C0"/>
                          </a:solidFill>
                          <a:effectLst/>
                          <a:latin typeface="Tw Cen MT" pitchFamily="34" charset="0"/>
                        </a:rPr>
                        <a:t>GeoRef</a:t>
                      </a:r>
                      <a:endParaRPr kumimoji="0" lang="en-US" sz="2400" b="1" i="0" u="none" strike="noStrike" cap="none" normalizeH="0" baseline="0" dirty="0" smtClean="0">
                        <a:ln>
                          <a:noFill/>
                        </a:ln>
                        <a:solidFill>
                          <a:srgbClr val="0070C0"/>
                        </a:solidFill>
                        <a:effectLst/>
                        <a:latin typeface="Tw Cen MT"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741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2000" b="1" i="0" u="none" strike="noStrike" cap="none" normalizeH="0" baseline="0" dirty="0" smtClean="0">
                          <a:ln>
                            <a:noFill/>
                          </a:ln>
                          <a:solidFill>
                            <a:srgbClr val="0070C0"/>
                          </a:solidFill>
                          <a:effectLst/>
                          <a:latin typeface="Tw Cen MT" pitchFamily="34" charset="0"/>
                        </a:rPr>
                        <a:t>Breadth of coverage</a:t>
                      </a:r>
                      <a:r>
                        <a:rPr kumimoji="0" lang="en-US" sz="2000" b="0" i="0" u="none" strike="noStrike" cap="none" normalizeH="0" baseline="0" dirty="0" smtClean="0">
                          <a:ln>
                            <a:noFill/>
                          </a:ln>
                          <a:solidFill>
                            <a:srgbClr val="0070C0"/>
                          </a:solidFill>
                          <a:effectLst/>
                          <a:latin typeface="Tw Cen MT"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40 million records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10,000 titles</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Journals (240 open access) &amp; conference papers</a:t>
                      </a:r>
                      <a:endParaRPr kumimoji="0" lang="en-US" sz="1800" b="0" i="0" u="none" strike="noStrike" cap="none" normalizeH="0" baseline="0" dirty="0" smtClean="0">
                        <a:ln>
                          <a:noFill/>
                        </a:ln>
                        <a:solidFill>
                          <a:srgbClr val="292933"/>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lang="en-US" dirty="0" smtClean="0"/>
                        <a:t>2.5 million records(journal articles, books, conference proceedings, dissertations, and reports)</a:t>
                      </a:r>
                      <a:endParaRPr kumimoji="0" lang="en-US" sz="1800" b="0" i="0" u="none" strike="noStrike" cap="none" normalizeH="0" baseline="0" dirty="0" smtClean="0">
                        <a:ln>
                          <a:noFill/>
                        </a:ln>
                        <a:solidFill>
                          <a:srgbClr val="292933"/>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lang="fr-BE" dirty="0" smtClean="0"/>
                        <a:t>3 million records (3,500 </a:t>
                      </a:r>
                      <a:r>
                        <a:rPr lang="en-US" noProof="0" dirty="0" smtClean="0"/>
                        <a:t>journals</a:t>
                      </a:r>
                      <a:r>
                        <a:rPr lang="fr-BE" dirty="0" smtClean="0"/>
                        <a:t>,</a:t>
                      </a:r>
                      <a:r>
                        <a:rPr lang="fr-BE" baseline="0" dirty="0" smtClean="0"/>
                        <a:t> </a:t>
                      </a:r>
                      <a:r>
                        <a:rPr lang="en-US" dirty="0" smtClean="0"/>
                        <a:t>books, maps, government reports, conference papers, theses and dissertations)</a:t>
                      </a:r>
                      <a:endParaRPr kumimoji="0" lang="en-US" sz="1800" b="0" i="0" u="none" strike="noStrike" cap="none" normalizeH="0" baseline="0" dirty="0" smtClean="0">
                        <a:ln>
                          <a:noFill/>
                        </a:ln>
                        <a:solidFill>
                          <a:srgbClr val="292933"/>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975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2000" b="1" i="0" u="none" strike="noStrike" cap="none" normalizeH="0" baseline="0" dirty="0" smtClean="0">
                          <a:ln>
                            <a:noFill/>
                          </a:ln>
                          <a:solidFill>
                            <a:srgbClr val="0070C0"/>
                          </a:solidFill>
                          <a:effectLst/>
                          <a:latin typeface="Tw Cen MT" pitchFamily="34" charset="0"/>
                        </a:rPr>
                        <a:t>Coverage years</a:t>
                      </a:r>
                      <a:r>
                        <a:rPr kumimoji="0" lang="en-US" sz="2000" b="0" i="0" u="none" strike="noStrike" cap="none" normalizeH="0" baseline="0" dirty="0" smtClean="0">
                          <a:ln>
                            <a:noFill/>
                          </a:ln>
                          <a:solidFill>
                            <a:srgbClr val="0070C0"/>
                          </a:solidFill>
                          <a:effectLst/>
                          <a:latin typeface="Tw Cen MT"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A&amp;HCI: 1975-present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SCI: 1900-present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SSCI: 1956-</a:t>
                      </a:r>
                      <a:r>
                        <a:rPr kumimoji="0" lang="en-US" sz="1800" b="0" i="0" u="none" strike="noStrike" cap="none" normalizeH="0" baseline="0" dirty="0" smtClean="0">
                          <a:ln>
                            <a:noFill/>
                          </a:ln>
                          <a:solidFill>
                            <a:srgbClr val="292933"/>
                          </a:solidFill>
                          <a:effectLst/>
                          <a:latin typeface="Arial Unicode MS" pitchFamily="34" charset="-128"/>
                        </a:rPr>
                        <a:t>present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1800" b="0" i="0" u="none" strike="noStrike" cap="none" normalizeH="0" baseline="0" dirty="0" smtClean="0">
                          <a:ln>
                            <a:noFill/>
                          </a:ln>
                          <a:solidFill>
                            <a:srgbClr val="292933"/>
                          </a:solidFill>
                          <a:effectLst/>
                          <a:latin typeface="Arial Unicode MS" pitchFamily="34" charset="-128"/>
                        </a:rPr>
                        <a:t>1972-present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dirty="0" smtClean="0">
                          <a:ln>
                            <a:noFill/>
                          </a:ln>
                          <a:solidFill>
                            <a:srgbClr val="292933"/>
                          </a:solidFill>
                          <a:effectLst/>
                          <a:latin typeface="Arial Unicode MS" pitchFamily="34" charset="-128"/>
                        </a:rPr>
                        <a:t>1933-present</a:t>
                      </a:r>
                    </a:p>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800" b="0" i="0" u="none" strike="noStrike" cap="none" normalizeH="0" baseline="0" dirty="0" smtClean="0">
                          <a:ln>
                            <a:noFill/>
                          </a:ln>
                          <a:solidFill>
                            <a:srgbClr val="292933"/>
                          </a:solidFill>
                          <a:effectLst/>
                          <a:latin typeface="Arial Unicode MS" pitchFamily="34" charset="-128"/>
                        </a:rPr>
                        <a:t>1669- present(for North America)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42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GB" sz="2000" b="1" i="0" u="none" strike="noStrike" cap="none" normalizeH="0" baseline="0" dirty="0" smtClean="0">
                          <a:ln>
                            <a:noFill/>
                          </a:ln>
                          <a:solidFill>
                            <a:srgbClr val="0070C0"/>
                          </a:solidFill>
                          <a:effectLst/>
                          <a:latin typeface="Tw Cen MT" pitchFamily="34" charset="0"/>
                        </a:rPr>
                        <a:t>Source</a:t>
                      </a:r>
                      <a:endParaRPr kumimoji="0" lang="en-US" sz="2000" b="0" i="0" u="none" strike="noStrike" cap="none" normalizeH="0" baseline="0" dirty="0" smtClean="0">
                        <a:ln>
                          <a:noFill/>
                        </a:ln>
                        <a:solidFill>
                          <a:srgbClr val="0070C0"/>
                        </a:solidFill>
                        <a:effectLst/>
                        <a:latin typeface="Tw Cen MT"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1" i="0" u="none" strike="noStrike" cap="none" normalizeH="0" baseline="0" dirty="0" smtClean="0">
                          <a:ln>
                            <a:noFill/>
                          </a:ln>
                          <a:solidFill>
                            <a:srgbClr val="292933"/>
                          </a:solidFill>
                          <a:effectLst/>
                          <a:latin typeface="Arial Unicode MS" pitchFamily="34" charset="-128"/>
                        </a:rPr>
                        <a:t>http://isiwebofknowledge.com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1" i="0" u="none" strike="noStrike" cap="none" normalizeH="0" baseline="0" dirty="0" smtClean="0">
                          <a:ln>
                            <a:noFill/>
                          </a:ln>
                          <a:solidFill>
                            <a:schemeClr val="tx1"/>
                          </a:solidFill>
                          <a:effectLst/>
                          <a:latin typeface="Arial Unicode MS" pitchFamily="34" charset="-128"/>
                        </a:rPr>
                        <a:t>http://support.ebsco.com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1200" b="1" i="0" u="none" strike="noStrike" cap="none" normalizeH="0" baseline="0" dirty="0" smtClean="0">
                          <a:ln>
                            <a:noFill/>
                          </a:ln>
                          <a:solidFill>
                            <a:schemeClr val="tx1"/>
                          </a:solidFill>
                          <a:effectLst/>
                          <a:latin typeface="Arial Unicode MS" pitchFamily="34" charset="-128"/>
                        </a:rPr>
                        <a:t>http://support.ebsco.com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3688" y="1052736"/>
            <a:ext cx="7056784" cy="4752528"/>
          </a:xfrm>
        </p:spPr>
        <p:txBody>
          <a:bodyPr>
            <a:normAutofit fontScale="92500"/>
          </a:bodyPr>
          <a:lstStyle/>
          <a:p>
            <a:pPr>
              <a:lnSpc>
                <a:spcPct val="150000"/>
              </a:lnSpc>
              <a:buNone/>
            </a:pPr>
            <a:r>
              <a:rPr lang="en-US" dirty="0" smtClean="0"/>
              <a:t>Bibliographic searches &amp; databases</a:t>
            </a:r>
          </a:p>
          <a:p>
            <a:pPr>
              <a:lnSpc>
                <a:spcPct val="150000"/>
              </a:lnSpc>
              <a:buNone/>
            </a:pPr>
            <a:r>
              <a:rPr lang="en-US" dirty="0" smtClean="0">
                <a:solidFill>
                  <a:srgbClr val="FF0000"/>
                </a:solidFill>
              </a:rPr>
              <a:t>Search results </a:t>
            </a:r>
          </a:p>
          <a:p>
            <a:pPr>
              <a:buNone/>
            </a:pPr>
            <a:r>
              <a:rPr lang="en-US" dirty="0" smtClean="0">
                <a:solidFill>
                  <a:srgbClr val="FF0000"/>
                </a:solidFill>
              </a:rPr>
              <a:t>                 - repeatability, DB performances</a:t>
            </a:r>
          </a:p>
          <a:p>
            <a:pPr>
              <a:lnSpc>
                <a:spcPct val="150000"/>
              </a:lnSpc>
              <a:buNone/>
            </a:pPr>
            <a:r>
              <a:rPr lang="en-US" dirty="0" smtClean="0">
                <a:solidFill>
                  <a:srgbClr val="FF0000"/>
                </a:solidFill>
              </a:rPr>
              <a:t>                 </a:t>
            </a:r>
            <a:r>
              <a:rPr lang="en-US" dirty="0" smtClean="0"/>
              <a:t>- geographical ref., unique results</a:t>
            </a:r>
          </a:p>
          <a:p>
            <a:pPr>
              <a:lnSpc>
                <a:spcPct val="150000"/>
              </a:lnSpc>
              <a:buNone/>
            </a:pPr>
            <a:r>
              <a:rPr lang="en-US" dirty="0" smtClean="0">
                <a:solidFill>
                  <a:srgbClr val="FF0000"/>
                </a:solidFill>
              </a:rPr>
              <a:t>                 </a:t>
            </a:r>
            <a:r>
              <a:rPr lang="en-US" dirty="0" smtClean="0"/>
              <a:t>- overlap</a:t>
            </a:r>
          </a:p>
          <a:p>
            <a:pPr>
              <a:buNone/>
            </a:pPr>
            <a:r>
              <a:rPr lang="en-US" dirty="0" smtClean="0"/>
              <a:t>Findings &amp; Conclusions</a:t>
            </a:r>
          </a:p>
          <a:p>
            <a:pPr>
              <a:buFontTx/>
              <a:buChar char="-"/>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10660</TotalTime>
  <Words>842</Words>
  <Application>Microsoft Office PowerPoint</Application>
  <PresentationFormat>Affichage à l'écran (4:3)</PresentationFormat>
  <Paragraphs>194</Paragraphs>
  <Slides>26</Slides>
  <Notes>26</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Thème Office</vt:lpstr>
      <vt:lpstr>What about Google Scholar when searching information in Human and Physical Geography?</vt:lpstr>
      <vt:lpstr>Google Scholar’s devise:</vt:lpstr>
      <vt:lpstr>Diapositive 3</vt:lpstr>
      <vt:lpstr>Diapositive 4</vt:lpstr>
      <vt:lpstr>Diapositive 5</vt:lpstr>
      <vt:lpstr>Diapositive 6</vt:lpstr>
      <vt:lpstr>Google Scholar:</vt:lpstr>
      <vt:lpstr>Diapositive 8</vt:lpstr>
      <vt:lpstr>Diapositive 9</vt:lpstr>
      <vt:lpstr>When the same search is repeated over time there is little variation in the number of hits retrieved by the traditional bibliographic tools, while the results  retrieved by GS increases constantly (except for the last search)</vt:lpstr>
      <vt:lpstr>  When considering the publication years over the eight searches, the number of results retrieved remains quite similar. The averages computed in GS for 2009 show a more variable pattern than the other years </vt:lpstr>
      <vt:lpstr> The number of hits retrieved by the traditional databases is low, while GS reached averages lying between 2000 and 2500 results  </vt:lpstr>
      <vt:lpstr>The variations for the keywords “earthquake”, “tsunami”, and “tourism” in all the bibliographic tools, are directly linked to events such as tsunami and earthquakes</vt:lpstr>
      <vt:lpstr>For all the keywords searched, GS yields many more results than the other bibliographic databases, both in human and physical geography</vt:lpstr>
      <vt:lpstr>GS seems to be more efficient in human geography while WoS performs better in physical geography. GeoRef and FRANCIS yield results which are in accordance with their subfield specificities</vt:lpstr>
      <vt:lpstr>Diapositive 16</vt:lpstr>
      <vt:lpstr>Case study: “urbanization” and “sedimentation”</vt:lpstr>
      <vt:lpstr>  Journal articles represent the most important part of the unique references  </vt:lpstr>
      <vt:lpstr>% of unique reference’s type - urbanization</vt:lpstr>
      <vt:lpstr>GeoRef provides an important number of unique references, and despite journal articles dominance, other types of literature is also significant</vt:lpstr>
      <vt:lpstr>% of unique reference’s type - sedimentation</vt:lpstr>
      <vt:lpstr>Diapositive 22</vt:lpstr>
      <vt:lpstr>Diapositive 23</vt:lpstr>
      <vt:lpstr>Diapositive 24</vt:lpstr>
      <vt:lpstr>Diapositive 25</vt:lpstr>
      <vt:lpstr>Diapositive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du développement de l’information électronique et le l’Open Access sur la communauté scientifique des géographes</dc:title>
  <dc:creator>Simona Stirbu</dc:creator>
  <cp:lastModifiedBy>Simona</cp:lastModifiedBy>
  <cp:revision>1446</cp:revision>
  <dcterms:created xsi:type="dcterms:W3CDTF">2010-11-03T10:16:55Z</dcterms:created>
  <dcterms:modified xsi:type="dcterms:W3CDTF">2014-05-07T08:13:24Z</dcterms:modified>
</cp:coreProperties>
</file>