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58" r:id="rId4"/>
    <p:sldId id="260" r:id="rId5"/>
    <p:sldId id="261" r:id="rId6"/>
    <p:sldId id="263" r:id="rId7"/>
    <p:sldId id="265" r:id="rId8"/>
    <p:sldId id="267" r:id="rId9"/>
    <p:sldId id="268" r:id="rId10"/>
    <p:sldId id="278" r:id="rId11"/>
    <p:sldId id="279" r:id="rId12"/>
    <p:sldId id="280" r:id="rId13"/>
    <p:sldId id="281" r:id="rId14"/>
    <p:sldId id="282" r:id="rId15"/>
    <p:sldId id="283" r:id="rId16"/>
    <p:sldId id="284" r:id="rId17"/>
    <p:sldId id="285" r:id="rId1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672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BE"/>
  <c:style val="1"/>
  <c:chart>
    <c:plotArea>
      <c:layout>
        <c:manualLayout>
          <c:layoutTarget val="inner"/>
          <c:xMode val="edge"/>
          <c:yMode val="edge"/>
          <c:x val="5.935776905669142E-2"/>
          <c:y val="5.5528109169903105E-2"/>
          <c:w val="0.71499492753623184"/>
          <c:h val="0.88894378166019394"/>
        </c:manualLayout>
      </c:layout>
      <c:lineChart>
        <c:grouping val="standard"/>
        <c:ser>
          <c:idx val="0"/>
          <c:order val="0"/>
          <c:tx>
            <c:strRef>
              <c:f>'Feuil1'!$B$1</c:f>
              <c:strCache>
                <c:ptCount val="1"/>
                <c:pt idx="0">
                  <c:v>Solde primaire</c:v>
                </c:pt>
              </c:strCache>
            </c:strRef>
          </c:tx>
          <c:marker>
            <c:symbol val="none"/>
          </c:marker>
          <c:cat>
            <c:numRef>
              <c:f>'Feuil1'!$A$2:$A$11</c:f>
              <c:numCache>
                <c:formatCode>General</c:formatCode>
                <c:ptCount val="10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</c:numCache>
            </c:numRef>
          </c:cat>
          <c:val>
            <c:numRef>
              <c:f>'Feuil1'!$B$2:$B$11</c:f>
              <c:numCache>
                <c:formatCode>General</c:formatCode>
                <c:ptCount val="10"/>
                <c:pt idx="0">
                  <c:v>3.6</c:v>
                </c:pt>
                <c:pt idx="1">
                  <c:v>3.6</c:v>
                </c:pt>
                <c:pt idx="2">
                  <c:v>3.8</c:v>
                </c:pt>
                <c:pt idx="3">
                  <c:v>5</c:v>
                </c:pt>
                <c:pt idx="4">
                  <c:v>4.9000000000000004</c:v>
                </c:pt>
                <c:pt idx="5">
                  <c:v>5</c:v>
                </c:pt>
                <c:pt idx="6">
                  <c:v>5.9</c:v>
                </c:pt>
                <c:pt idx="7">
                  <c:v>6.6</c:v>
                </c:pt>
                <c:pt idx="8">
                  <c:v>6.6</c:v>
                </c:pt>
                <c:pt idx="9">
                  <c:v>6.9</c:v>
                </c:pt>
              </c:numCache>
            </c:numRef>
          </c:val>
        </c:ser>
        <c:ser>
          <c:idx val="1"/>
          <c:order val="1"/>
          <c:tx>
            <c:strRef>
              <c:f>'Feuil1'!$C$1</c:f>
              <c:strCache>
                <c:ptCount val="1"/>
                <c:pt idx="0">
                  <c:v>Solde net de financement</c:v>
                </c:pt>
              </c:strCache>
            </c:strRef>
          </c:tx>
          <c:marker>
            <c:symbol val="none"/>
          </c:marker>
          <c:cat>
            <c:numRef>
              <c:f>'Feuil1'!$A$2:$A$11</c:f>
              <c:numCache>
                <c:formatCode>General</c:formatCode>
                <c:ptCount val="10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</c:numCache>
            </c:numRef>
          </c:cat>
          <c:val>
            <c:numRef>
              <c:f>'Feuil1'!$C$2:$C$11</c:f>
              <c:numCache>
                <c:formatCode>General</c:formatCode>
                <c:ptCount val="10"/>
                <c:pt idx="0">
                  <c:v>-6.7</c:v>
                </c:pt>
                <c:pt idx="1">
                  <c:v>-7.1</c:v>
                </c:pt>
                <c:pt idx="2">
                  <c:v>-6.7</c:v>
                </c:pt>
                <c:pt idx="3">
                  <c:v>-5.3</c:v>
                </c:pt>
                <c:pt idx="4">
                  <c:v>-4.2</c:v>
                </c:pt>
                <c:pt idx="5">
                  <c:v>-3.7</c:v>
                </c:pt>
                <c:pt idx="6">
                  <c:v>-2</c:v>
                </c:pt>
                <c:pt idx="7">
                  <c:v>-1</c:v>
                </c:pt>
                <c:pt idx="8">
                  <c:v>-0.4</c:v>
                </c:pt>
                <c:pt idx="9">
                  <c:v>0.1</c:v>
                </c:pt>
              </c:numCache>
            </c:numRef>
          </c:val>
        </c:ser>
        <c:marker val="1"/>
        <c:axId val="223242496"/>
        <c:axId val="223260672"/>
      </c:lineChart>
      <c:catAx>
        <c:axId val="223242496"/>
        <c:scaling>
          <c:orientation val="minMax"/>
        </c:scaling>
        <c:axPos val="b"/>
        <c:numFmt formatCode="General" sourceLinked="1"/>
        <c:tickLblPos val="nextTo"/>
        <c:crossAx val="223260672"/>
        <c:crosses val="autoZero"/>
        <c:auto val="1"/>
        <c:lblAlgn val="ctr"/>
        <c:lblOffset val="100"/>
      </c:catAx>
      <c:valAx>
        <c:axId val="223260672"/>
        <c:scaling>
          <c:orientation val="minMax"/>
        </c:scaling>
        <c:axPos val="l"/>
        <c:majorGridlines/>
        <c:numFmt formatCode="General" sourceLinked="1"/>
        <c:tickLblPos val="nextTo"/>
        <c:crossAx val="2232424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090301932367146"/>
          <c:y val="0.30150416666666674"/>
          <c:w val="0.20909698067632854"/>
          <c:h val="0.44579443891577064"/>
        </c:manualLayout>
      </c:layout>
    </c:legend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BE"/>
  <c:style val="1"/>
  <c:chart>
    <c:plotArea>
      <c:layout>
        <c:manualLayout>
          <c:layoutTarget val="inner"/>
          <c:xMode val="edge"/>
          <c:yMode val="edge"/>
          <c:x val="5.4103611503483771E-2"/>
          <c:y val="6.1867125984251974E-2"/>
          <c:w val="0.71322866407700747"/>
          <c:h val="0.90751574803149593"/>
        </c:manualLayout>
      </c:layout>
      <c:lineChart>
        <c:grouping val="standard"/>
        <c:ser>
          <c:idx val="0"/>
          <c:order val="0"/>
          <c:tx>
            <c:strRef>
              <c:f>Feuil1!$B$1</c:f>
              <c:strCache>
                <c:ptCount val="1"/>
                <c:pt idx="0">
                  <c:v>Solde primaire</c:v>
                </c:pt>
              </c:strCache>
            </c:strRef>
          </c:tx>
          <c:marker>
            <c:symbol val="none"/>
          </c:marker>
          <c:cat>
            <c:numRef>
              <c:f>Feuil1!$A$2:$A$9</c:f>
              <c:numCache>
                <c:formatCode>General</c:formatCode>
                <c:ptCount val="8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</c:numCache>
            </c:numRef>
          </c:cat>
          <c:val>
            <c:numRef>
              <c:f>Feuil1!$B$2:$B$9</c:f>
              <c:numCache>
                <c:formatCode>General</c:formatCode>
                <c:ptCount val="8"/>
                <c:pt idx="0">
                  <c:v>6.8</c:v>
                </c:pt>
                <c:pt idx="1">
                  <c:v>5.6</c:v>
                </c:pt>
                <c:pt idx="2">
                  <c:v>5.0999999999999996</c:v>
                </c:pt>
                <c:pt idx="3">
                  <c:v>4.5</c:v>
                </c:pt>
                <c:pt idx="4">
                  <c:v>1.7</c:v>
                </c:pt>
                <c:pt idx="5">
                  <c:v>4.3</c:v>
                </c:pt>
                <c:pt idx="6">
                  <c:v>3.8</c:v>
                </c:pt>
                <c:pt idx="7">
                  <c:v>2.8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Solde net de financement</c:v>
                </c:pt>
              </c:strCache>
            </c:strRef>
          </c:tx>
          <c:marker>
            <c:symbol val="none"/>
          </c:marker>
          <c:cat>
            <c:numRef>
              <c:f>Feuil1!$A$2:$A$9</c:f>
              <c:numCache>
                <c:formatCode>General</c:formatCode>
                <c:ptCount val="8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</c:numCache>
            </c:numRef>
          </c:cat>
          <c:val>
            <c:numRef>
              <c:f>Feuil1!$C$2:$C$9</c:f>
              <c:numCache>
                <c:formatCode>General</c:formatCode>
                <c:ptCount val="8"/>
                <c:pt idx="0">
                  <c:v>0.4</c:v>
                </c:pt>
                <c:pt idx="1">
                  <c:v>-0.1</c:v>
                </c:pt>
                <c:pt idx="2">
                  <c:v>-0.1</c:v>
                </c:pt>
                <c:pt idx="3">
                  <c:v>-0.1</c:v>
                </c:pt>
                <c:pt idx="4">
                  <c:v>-2.5</c:v>
                </c:pt>
                <c:pt idx="5">
                  <c:v>0.4</c:v>
                </c:pt>
                <c:pt idx="6">
                  <c:v>-0.1</c:v>
                </c:pt>
                <c:pt idx="7">
                  <c:v>-1</c:v>
                </c:pt>
              </c:numCache>
            </c:numRef>
          </c:val>
        </c:ser>
        <c:marker val="1"/>
        <c:axId val="225565696"/>
        <c:axId val="225571584"/>
      </c:lineChart>
      <c:catAx>
        <c:axId val="225565696"/>
        <c:scaling>
          <c:orientation val="minMax"/>
        </c:scaling>
        <c:axPos val="b"/>
        <c:numFmt formatCode="General" sourceLinked="1"/>
        <c:tickLblPos val="nextTo"/>
        <c:crossAx val="225571584"/>
        <c:crosses val="autoZero"/>
        <c:auto val="1"/>
        <c:lblAlgn val="ctr"/>
        <c:lblOffset val="100"/>
      </c:catAx>
      <c:valAx>
        <c:axId val="225571584"/>
        <c:scaling>
          <c:orientation val="minMax"/>
        </c:scaling>
        <c:axPos val="l"/>
        <c:majorGridlines/>
        <c:numFmt formatCode="General" sourceLinked="1"/>
        <c:tickLblPos val="nextTo"/>
        <c:crossAx val="2255656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304371980676313"/>
          <c:y val="0.32200805555555562"/>
          <c:w val="0.20597413779421339"/>
          <c:h val="0.34464804836499646"/>
        </c:manualLayout>
      </c:layout>
    </c:legend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BE"/>
  <c:style val="1"/>
  <c:chart>
    <c:plotArea>
      <c:layout>
        <c:manualLayout>
          <c:layoutTarget val="inner"/>
          <c:xMode val="edge"/>
          <c:yMode val="edge"/>
          <c:x val="5.7299516908212569E-2"/>
          <c:y val="5.2202222222222233E-2"/>
          <c:w val="0.69913043478260861"/>
          <c:h val="0.8955955555555557"/>
        </c:manualLayout>
      </c:layout>
      <c:lineChart>
        <c:grouping val="standard"/>
        <c:ser>
          <c:idx val="0"/>
          <c:order val="0"/>
          <c:tx>
            <c:strRef>
              <c:f>'Feuil1'!$B$1</c:f>
              <c:strCache>
                <c:ptCount val="1"/>
                <c:pt idx="0">
                  <c:v>Solde primaire</c:v>
                </c:pt>
              </c:strCache>
            </c:strRef>
          </c:tx>
          <c:marker>
            <c:symbol val="none"/>
          </c:marker>
          <c:cat>
            <c:numRef>
              <c:f>'Feuil1'!$A$2:$A$6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'Feuil1'!$B$2:$B$6</c:f>
              <c:numCache>
                <c:formatCode>General</c:formatCode>
                <c:ptCount val="5"/>
                <c:pt idx="0">
                  <c:v>-1.9000000000000001</c:v>
                </c:pt>
                <c:pt idx="1">
                  <c:v>-0.4</c:v>
                </c:pt>
                <c:pt idx="2">
                  <c:v>-0.4</c:v>
                </c:pt>
                <c:pt idx="3">
                  <c:v>-0.60000000000000031</c:v>
                </c:pt>
                <c:pt idx="4">
                  <c:v>0.5</c:v>
                </c:pt>
              </c:numCache>
            </c:numRef>
          </c:val>
        </c:ser>
        <c:ser>
          <c:idx val="1"/>
          <c:order val="1"/>
          <c:tx>
            <c:strRef>
              <c:f>'Feuil1'!$C$1</c:f>
              <c:strCache>
                <c:ptCount val="1"/>
                <c:pt idx="0">
                  <c:v>Solde structurel</c:v>
                </c:pt>
              </c:strCache>
            </c:strRef>
          </c:tx>
          <c:marker>
            <c:symbol val="none"/>
          </c:marker>
          <c:cat>
            <c:numRef>
              <c:f>'Feuil1'!$A$2:$A$6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'Feuil1'!$C$2:$C$6</c:f>
              <c:numCache>
                <c:formatCode>General</c:formatCode>
                <c:ptCount val="5"/>
                <c:pt idx="0">
                  <c:v>-3.9</c:v>
                </c:pt>
                <c:pt idx="1">
                  <c:v>-3.3</c:v>
                </c:pt>
                <c:pt idx="2">
                  <c:v>-3.5</c:v>
                </c:pt>
                <c:pt idx="3">
                  <c:v>-3.2</c:v>
                </c:pt>
                <c:pt idx="4">
                  <c:v>-1.7</c:v>
                </c:pt>
              </c:numCache>
            </c:numRef>
          </c:val>
        </c:ser>
        <c:ser>
          <c:idx val="2"/>
          <c:order val="2"/>
          <c:tx>
            <c:strRef>
              <c:f>'Feuil1'!$D$1</c:f>
              <c:strCache>
                <c:ptCount val="1"/>
                <c:pt idx="0">
                  <c:v>Solde net de financement</c:v>
                </c:pt>
              </c:strCache>
            </c:strRef>
          </c:tx>
          <c:marker>
            <c:symbol val="none"/>
          </c:marker>
          <c:cat>
            <c:numRef>
              <c:f>'Feuil1'!$A$2:$A$6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'Feuil1'!$D$2:$D$6</c:f>
              <c:numCache>
                <c:formatCode>General</c:formatCode>
                <c:ptCount val="5"/>
                <c:pt idx="0">
                  <c:v>-5.6</c:v>
                </c:pt>
                <c:pt idx="1">
                  <c:v>-3.7</c:v>
                </c:pt>
                <c:pt idx="2">
                  <c:v>-3.7</c:v>
                </c:pt>
                <c:pt idx="3">
                  <c:v>-4</c:v>
                </c:pt>
                <c:pt idx="4">
                  <c:v>-2.7</c:v>
                </c:pt>
              </c:numCache>
            </c:numRef>
          </c:val>
        </c:ser>
        <c:marker val="1"/>
        <c:axId val="256501632"/>
        <c:axId val="256503168"/>
      </c:lineChart>
      <c:catAx>
        <c:axId val="256501632"/>
        <c:scaling>
          <c:orientation val="minMax"/>
        </c:scaling>
        <c:axPos val="b"/>
        <c:numFmt formatCode="General" sourceLinked="1"/>
        <c:tickLblPos val="nextTo"/>
        <c:crossAx val="256503168"/>
        <c:crosses val="autoZero"/>
        <c:auto val="1"/>
        <c:lblAlgn val="ctr"/>
        <c:lblOffset val="100"/>
      </c:catAx>
      <c:valAx>
        <c:axId val="256503168"/>
        <c:scaling>
          <c:orientation val="minMax"/>
        </c:scaling>
        <c:axPos val="l"/>
        <c:majorGridlines/>
        <c:numFmt formatCode="General" sourceLinked="1"/>
        <c:tickLblPos val="nextTo"/>
        <c:crossAx val="2565016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097101449275363"/>
          <c:y val="0.24918000000000004"/>
          <c:w val="0.21749516908212571"/>
          <c:h val="0.4205011111111111"/>
        </c:manualLayout>
      </c:layout>
    </c:legend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490261-16BE-4C53-AC40-AC14E897A479}" type="datetimeFigureOut">
              <a:rPr lang="fr-BE" smtClean="0"/>
              <a:pPr/>
              <a:t>9/04/2014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C903CA-A832-4307-9BAD-B95A6358BD82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057F41A1-327D-41F9-9B02-191EAB8B52D6}" type="datetime1">
              <a:rPr lang="fr-BE" smtClean="0"/>
              <a:pPr/>
              <a:t>9/04/2014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fr-BE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6AB52F3-2383-47C4-BD27-7830920A97CD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BA755-3288-4FC7-B8A6-B47A16BBB856}" type="datetime1">
              <a:rPr lang="fr-BE" smtClean="0"/>
              <a:pPr/>
              <a:t>9/04/2014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B52F3-2383-47C4-BD27-7830920A97CD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955B75E5-F694-4AC6-94B4-FD96FC45DD4D}" type="datetime1">
              <a:rPr lang="fr-BE" smtClean="0"/>
              <a:pPr/>
              <a:t>9/04/2014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fr-BE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6AB52F3-2383-47C4-BD27-7830920A97CD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CAD1C-FEA0-4227-BFF5-42412D89C797}" type="datetime1">
              <a:rPr lang="fr-BE" smtClean="0"/>
              <a:pPr/>
              <a:t>9/04/2014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6AB52F3-2383-47C4-BD27-7830920A97CD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AFA09-2A39-4608-88A9-0ECFE217003E}" type="datetime1">
              <a:rPr lang="fr-BE" smtClean="0"/>
              <a:pPr/>
              <a:t>9/04/2014</a:t>
            </a:fld>
            <a:endParaRPr lang="fr-BE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E6AB52F3-2383-47C4-BD27-7830920A97CD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50AF547-171E-46C0-B2EC-8E5F8A809330}" type="datetime1">
              <a:rPr lang="fr-BE" smtClean="0"/>
              <a:pPr/>
              <a:t>9/04/2014</a:t>
            </a:fld>
            <a:endParaRPr lang="fr-BE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6AB52F3-2383-47C4-BD27-7830920A97CD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A5F169B-09FD-48A5-B9C3-D0963F0094C1}" type="datetime1">
              <a:rPr lang="fr-BE" smtClean="0"/>
              <a:pPr/>
              <a:t>9/04/2014</a:t>
            </a:fld>
            <a:endParaRPr lang="fr-BE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6AB52F3-2383-47C4-BD27-7830920A97CD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BE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426F8-8369-4C7A-A728-49D456360677}" type="datetime1">
              <a:rPr lang="fr-BE" smtClean="0"/>
              <a:pPr/>
              <a:t>9/04/2014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6AB52F3-2383-47C4-BD27-7830920A97CD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5F3D6-A2A6-4EE3-A8BE-812FD81BC147}" type="datetime1">
              <a:rPr lang="fr-BE" smtClean="0"/>
              <a:pPr/>
              <a:t>9/04/2014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6AB52F3-2383-47C4-BD27-7830920A97CD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565E4-5D9D-4830-A858-4B4A899A300E}" type="datetime1">
              <a:rPr lang="fr-BE" smtClean="0"/>
              <a:pPr/>
              <a:t>9/04/2014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6AB52F3-2383-47C4-BD27-7830920A97CD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CAE3DDDC-0E5D-43AB-B5BD-36A111B13585}" type="datetime1">
              <a:rPr lang="fr-BE" smtClean="0"/>
              <a:pPr/>
              <a:t>9/04/2014</a:t>
            </a:fld>
            <a:endParaRPr lang="fr-BE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E6AB52F3-2383-47C4-BD27-7830920A97CD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B6D42BB-3E37-410E-97BF-66C4127E5B56}" type="datetime1">
              <a:rPr lang="fr-BE" smtClean="0"/>
              <a:pPr/>
              <a:t>9/04/2014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BE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6AB52F3-2383-47C4-BD27-7830920A97CD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95536" y="836712"/>
            <a:ext cx="8352928" cy="4382616"/>
          </a:xfrm>
        </p:spPr>
        <p:txBody>
          <a:bodyPr>
            <a:noAutofit/>
          </a:bodyPr>
          <a:lstStyle/>
          <a:p>
            <a:pPr algn="ctr"/>
            <a:r>
              <a:rPr lang="fr-BE" sz="3200" b="1" cap="none" dirty="0" smtClean="0"/>
              <a:t/>
            </a:r>
            <a:br>
              <a:rPr lang="fr-BE" sz="3200" b="1" cap="none" dirty="0" smtClean="0"/>
            </a:br>
            <a:r>
              <a:rPr lang="fr-BE" sz="3200" b="1" cap="none" dirty="0" smtClean="0"/>
              <a:t>6</a:t>
            </a:r>
            <a:r>
              <a:rPr lang="fr-BE" sz="3200" b="1" cap="none" baseline="30000" dirty="0" smtClean="0"/>
              <a:t>ème</a:t>
            </a:r>
            <a:r>
              <a:rPr lang="fr-BE" sz="3200" b="1" cap="none" dirty="0" smtClean="0"/>
              <a:t> Congrès triennal de l’ABSP</a:t>
            </a:r>
            <a:br>
              <a:rPr lang="fr-BE" sz="3200" b="1" cap="none" dirty="0" smtClean="0"/>
            </a:br>
            <a:r>
              <a:rPr lang="fr-BE" sz="3200" b="1" cap="none" dirty="0" smtClean="0"/>
              <a:t>Liège – 10 avril 2014</a:t>
            </a:r>
            <a:br>
              <a:rPr lang="fr-BE" sz="3200" b="1" cap="none" dirty="0" smtClean="0"/>
            </a:br>
            <a:r>
              <a:rPr lang="fr-BE" sz="3200" b="1" cap="none" dirty="0" smtClean="0"/>
              <a:t/>
            </a:r>
            <a:br>
              <a:rPr lang="fr-BE" sz="3200" b="1" cap="none" dirty="0" smtClean="0"/>
            </a:br>
            <a:r>
              <a:rPr lang="fr-BE" sz="3200" b="1" cap="none" dirty="0" smtClean="0"/>
              <a:t/>
            </a:r>
            <a:br>
              <a:rPr lang="fr-BE" sz="3200" b="1" cap="none" dirty="0" smtClean="0"/>
            </a:br>
            <a:r>
              <a:rPr lang="fr-BE" sz="3200" b="1" cap="none" dirty="0" smtClean="0"/>
              <a:t/>
            </a:r>
            <a:br>
              <a:rPr lang="fr-BE" sz="3200" b="1" cap="none" dirty="0" smtClean="0"/>
            </a:br>
            <a:r>
              <a:rPr lang="fr-BE" sz="3200" b="1" cap="none" dirty="0" smtClean="0"/>
              <a:t>VINGT-CINQ ANNÉES DE RECOMMANDATIONS BUDGÉTAIRES : RÔLE ET INFLUENCE DE LA SECTION ‘BESOINS DE FINANCEMENT DES POUVOIRS PUBLICS’ </a:t>
            </a:r>
            <a:r>
              <a:rPr lang="fr-BE" sz="3200" b="1" cap="none" dirty="0" smtClean="0"/>
              <a:t>DU CONSEIL SUPERIEUR DES FINANCES </a:t>
            </a:r>
            <a:r>
              <a:rPr lang="fr-BE" sz="3200" b="1" cap="none" dirty="0" smtClean="0"/>
              <a:t>(1989 </a:t>
            </a:r>
            <a:r>
              <a:rPr lang="fr-BE" sz="3200" b="1" cap="none" dirty="0" smtClean="0"/>
              <a:t>- 2014)</a:t>
            </a:r>
            <a:endParaRPr lang="fr-BE" sz="3200" cap="non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BE" dirty="0" smtClean="0"/>
              <a:t>Damien PIRON (Université de Liège)</a:t>
            </a:r>
            <a:endParaRPr lang="fr-BE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B52F3-2383-47C4-BD27-7830920A97CD}" type="slidenum">
              <a:rPr lang="fr-BE" smtClean="0">
                <a:solidFill>
                  <a:schemeClr val="bg2"/>
                </a:solidFill>
              </a:rPr>
              <a:pPr/>
              <a:t>1</a:t>
            </a:fld>
            <a:endParaRPr lang="fr-BE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531352" cy="990600"/>
          </a:xfrm>
        </p:spPr>
        <p:txBody>
          <a:bodyPr>
            <a:noAutofit/>
          </a:bodyPr>
          <a:lstStyle/>
          <a:p>
            <a:pPr indent="-514350"/>
            <a:r>
              <a:rPr lang="fr-BE" sz="3600" dirty="0" smtClean="0"/>
              <a:t>4) Critères d’explication potentiels:</a:t>
            </a:r>
            <a:br>
              <a:rPr lang="fr-BE" sz="3600" dirty="0" smtClean="0"/>
            </a:br>
            <a:r>
              <a:rPr lang="fr-BE" sz="3600" dirty="0" smtClean="0"/>
              <a:t>b) Les risques sur les marchés financiers</a:t>
            </a:r>
            <a:endParaRPr lang="fr-BE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257800"/>
          </a:xfrm>
        </p:spPr>
        <p:txBody>
          <a:bodyPr numCol="3">
            <a:noAutofit/>
          </a:bodyPr>
          <a:lstStyle/>
          <a:p>
            <a:pPr algn="ctr">
              <a:buNone/>
            </a:pPr>
            <a:r>
              <a:rPr lang="fr-BE" sz="2400" b="1" u="sng" dirty="0" smtClean="0"/>
              <a:t>1993: crise du </a:t>
            </a:r>
            <a:r>
              <a:rPr lang="fr-BE" sz="2400" b="1" u="sng" dirty="0" smtClean="0"/>
              <a:t>SME</a:t>
            </a:r>
          </a:p>
          <a:p>
            <a:pPr algn="ctr">
              <a:buNone/>
            </a:pPr>
            <a:endParaRPr lang="fr-BE" sz="2400" b="1" u="sng" dirty="0" smtClean="0"/>
          </a:p>
          <a:p>
            <a:pPr algn="ctr"/>
            <a:r>
              <a:rPr lang="fr-BE" sz="2400" i="1" dirty="0" smtClean="0"/>
              <a:t>«</a:t>
            </a:r>
            <a:r>
              <a:rPr lang="fr-BE" sz="2400" i="1" dirty="0" smtClean="0"/>
              <a:t> Il fallait […] montrer qu’on voulait tout faire pour arriver à l’objectif de       l’UEM » </a:t>
            </a:r>
            <a:r>
              <a:rPr lang="fr-BE" sz="2400" dirty="0" smtClean="0"/>
              <a:t>(P1</a:t>
            </a:r>
            <a:r>
              <a:rPr lang="fr-BE" sz="2400" dirty="0" smtClean="0"/>
              <a:t>)</a:t>
            </a:r>
          </a:p>
          <a:p>
            <a:pPr algn="ctr"/>
            <a:endParaRPr lang="fr-BE" sz="2400" dirty="0" smtClean="0">
              <a:sym typeface="Wingdings" pitchFamily="2" charset="2"/>
            </a:endParaRPr>
          </a:p>
          <a:p>
            <a:pPr algn="ctr"/>
            <a:r>
              <a:rPr lang="fr-BE" sz="2400" dirty="0" smtClean="0">
                <a:sym typeface="Wingdings" pitchFamily="2" charset="2"/>
              </a:rPr>
              <a:t>Plan global  Regain de confiance</a:t>
            </a:r>
          </a:p>
          <a:p>
            <a:pPr algn="ctr">
              <a:buNone/>
            </a:pPr>
            <a:endParaRPr lang="fr-BE" sz="2400" dirty="0" smtClean="0">
              <a:sym typeface="Wingdings" pitchFamily="2" charset="2"/>
            </a:endParaRPr>
          </a:p>
          <a:p>
            <a:pPr algn="ctr"/>
            <a:endParaRPr lang="fr-BE" sz="2400" dirty="0" smtClean="0">
              <a:sym typeface="Wingdings" pitchFamily="2" charset="2"/>
            </a:endParaRPr>
          </a:p>
          <a:p>
            <a:pPr algn="ctr">
              <a:buNone/>
            </a:pPr>
            <a:endParaRPr lang="fr-BE" sz="2400" b="1" u="sng" dirty="0" smtClean="0"/>
          </a:p>
          <a:p>
            <a:pPr marL="0" algn="ctr">
              <a:buNone/>
            </a:pPr>
            <a:r>
              <a:rPr lang="fr-BE" sz="2400" b="1" u="sng" dirty="0" smtClean="0"/>
              <a:t>2001-2008: convergence à la baisse des taux d’intérêts</a:t>
            </a:r>
          </a:p>
          <a:p>
            <a:pPr algn="ctr">
              <a:buNone/>
            </a:pPr>
            <a:endParaRPr lang="fr-BE" sz="2400" b="1" u="sng" dirty="0" smtClean="0"/>
          </a:p>
          <a:p>
            <a:pPr algn="ctr">
              <a:buNone/>
            </a:pPr>
            <a:r>
              <a:rPr lang="fr-BE" sz="2400" i="1" dirty="0" smtClean="0"/>
              <a:t>« Le </a:t>
            </a:r>
            <a:r>
              <a:rPr lang="fr-BE" sz="2400" i="1" dirty="0" smtClean="0"/>
              <a:t>sentiment d’urgence s’est un peu estompé » </a:t>
            </a:r>
            <a:r>
              <a:rPr lang="fr-BE" sz="2400" dirty="0" smtClean="0"/>
              <a:t>(E2</a:t>
            </a:r>
            <a:r>
              <a:rPr lang="fr-BE" sz="2400" dirty="0" smtClean="0"/>
              <a:t>)</a:t>
            </a:r>
            <a:endParaRPr lang="fr-BE" sz="2400" dirty="0" smtClean="0"/>
          </a:p>
          <a:p>
            <a:pPr algn="ctr">
              <a:buNone/>
            </a:pPr>
            <a:endParaRPr lang="fr-BE" sz="2400" dirty="0" smtClean="0"/>
          </a:p>
          <a:p>
            <a:pPr algn="ctr">
              <a:buNone/>
            </a:pPr>
            <a:endParaRPr lang="fr-BE" sz="2400" dirty="0" smtClean="0"/>
          </a:p>
          <a:p>
            <a:pPr algn="ctr">
              <a:buNone/>
            </a:pPr>
            <a:endParaRPr lang="fr-BE" sz="2400" dirty="0" smtClean="0"/>
          </a:p>
          <a:p>
            <a:pPr algn="ctr">
              <a:buNone/>
            </a:pPr>
            <a:endParaRPr lang="fr-BE" sz="2400" dirty="0" smtClean="0"/>
          </a:p>
          <a:p>
            <a:pPr algn="ctr">
              <a:buNone/>
            </a:pPr>
            <a:endParaRPr lang="fr-BE" sz="2400" dirty="0" smtClean="0"/>
          </a:p>
          <a:p>
            <a:pPr marL="0" algn="ctr">
              <a:buNone/>
            </a:pPr>
            <a:r>
              <a:rPr lang="fr-BE" sz="2400" b="1" u="sng" dirty="0" smtClean="0"/>
              <a:t>2009-2014: divergence des taux d’intérêts</a:t>
            </a:r>
          </a:p>
          <a:p>
            <a:pPr algn="ctr">
              <a:buNone/>
            </a:pPr>
            <a:endParaRPr lang="fr-BE" sz="600" u="sng" dirty="0" smtClean="0"/>
          </a:p>
          <a:p>
            <a:pPr algn="ctr"/>
            <a:r>
              <a:rPr lang="fr-BE" sz="2400" i="1" dirty="0" smtClean="0"/>
              <a:t>« Les marchés ont commencé à avoir des doutes car l’absence de gouvernement signifiait aussi l’absence d’assainissement » (E7</a:t>
            </a:r>
            <a:r>
              <a:rPr lang="fr-BE" sz="2400" i="1" dirty="0" smtClean="0"/>
              <a:t>)</a:t>
            </a:r>
          </a:p>
          <a:p>
            <a:pPr algn="ctr"/>
            <a:endParaRPr lang="fr-BE" sz="800" i="1" dirty="0" smtClean="0"/>
          </a:p>
          <a:p>
            <a:pPr algn="ctr"/>
            <a:r>
              <a:rPr lang="fr-BE" sz="2400" dirty="0" smtClean="0"/>
              <a:t>Budget initial 2012 </a:t>
            </a:r>
            <a:r>
              <a:rPr lang="fr-BE" sz="2400" dirty="0" smtClean="0">
                <a:sym typeface="Wingdings" pitchFamily="2" charset="2"/>
              </a:rPr>
              <a:t> </a:t>
            </a:r>
            <a:r>
              <a:rPr lang="fr-BE" sz="2400" dirty="0" smtClean="0"/>
              <a:t>apaisement</a:t>
            </a:r>
          </a:p>
          <a:p>
            <a:pPr algn="ctr"/>
            <a:endParaRPr lang="fr-BE" sz="2400" i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6AB52F3-2383-47C4-BD27-7830920A97CD}" type="slidenum">
              <a:rPr lang="fr-BE" smtClean="0"/>
              <a:pPr/>
              <a:t>10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228600"/>
            <a:ext cx="8532440" cy="990600"/>
          </a:xfrm>
        </p:spPr>
        <p:txBody>
          <a:bodyPr>
            <a:noAutofit/>
          </a:bodyPr>
          <a:lstStyle/>
          <a:p>
            <a:pPr indent="-514350"/>
            <a:r>
              <a:rPr lang="fr-BE" sz="3600" dirty="0" smtClean="0"/>
              <a:t>4) Critères d’explication potentiels: </a:t>
            </a:r>
            <a:br>
              <a:rPr lang="fr-BE" sz="3600" dirty="0" smtClean="0"/>
            </a:br>
            <a:r>
              <a:rPr lang="fr-BE" sz="3600" dirty="0" smtClean="0"/>
              <a:t>c) Les priorités gouvernementales</a:t>
            </a:r>
            <a:endParaRPr lang="fr-BE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257800"/>
          </a:xfrm>
        </p:spPr>
        <p:txBody>
          <a:bodyPr numCol="3">
            <a:normAutofit/>
          </a:bodyPr>
          <a:lstStyle/>
          <a:p>
            <a:pPr marL="0" algn="ctr">
              <a:buNone/>
            </a:pPr>
            <a:r>
              <a:rPr lang="fr-BE" sz="2400" b="1" u="sng" dirty="0" smtClean="0"/>
              <a:t>1992-1999: l’assainissement comme priorité absolue</a:t>
            </a:r>
          </a:p>
          <a:p>
            <a:pPr marL="0" algn="ctr">
              <a:buNone/>
            </a:pPr>
            <a:endParaRPr lang="fr-BE" sz="2400" dirty="0" smtClean="0"/>
          </a:p>
          <a:p>
            <a:pPr marL="0" algn="ctr">
              <a:buNone/>
            </a:pPr>
            <a:r>
              <a:rPr lang="fr-BE" sz="2400" dirty="0" smtClean="0"/>
              <a:t>« </a:t>
            </a:r>
            <a:r>
              <a:rPr lang="fr-BE" sz="2400" i="1" dirty="0" smtClean="0"/>
              <a:t>Caractère impérieux</a:t>
            </a:r>
            <a:r>
              <a:rPr lang="fr-BE" sz="2400" dirty="0" smtClean="0"/>
              <a:t> » de l’adhésion à l’UEM, « </a:t>
            </a:r>
            <a:r>
              <a:rPr lang="fr-BE" sz="2400" i="1" dirty="0" smtClean="0"/>
              <a:t>d’en être</a:t>
            </a:r>
            <a:r>
              <a:rPr lang="fr-BE" sz="2400" dirty="0" smtClean="0"/>
              <a:t> » (E8)</a:t>
            </a:r>
          </a:p>
          <a:p>
            <a:pPr marL="0" algn="ctr">
              <a:buNone/>
            </a:pPr>
            <a:endParaRPr lang="fr-BE" sz="2400" dirty="0" smtClean="0"/>
          </a:p>
          <a:p>
            <a:pPr marL="0" algn="ctr">
              <a:buNone/>
            </a:pPr>
            <a:endParaRPr lang="fr-BE" sz="2400" dirty="0" smtClean="0"/>
          </a:p>
          <a:p>
            <a:pPr marL="0" algn="ctr">
              <a:buNone/>
            </a:pPr>
            <a:endParaRPr lang="fr-BE" sz="2400" dirty="0" smtClean="0"/>
          </a:p>
          <a:p>
            <a:pPr marL="0" algn="ctr">
              <a:buNone/>
            </a:pPr>
            <a:endParaRPr lang="fr-BE" sz="2400" dirty="0" smtClean="0"/>
          </a:p>
          <a:p>
            <a:pPr marL="0" algn="ctr">
              <a:buNone/>
            </a:pPr>
            <a:endParaRPr lang="fr-BE" sz="2400" dirty="0" smtClean="0"/>
          </a:p>
          <a:p>
            <a:pPr marL="0" algn="ctr">
              <a:buNone/>
            </a:pPr>
            <a:r>
              <a:rPr lang="fr-BE" sz="2400" b="1" u="sng" dirty="0" smtClean="0"/>
              <a:t>2000-2008: fatigue de la consolidation et autres priorités</a:t>
            </a:r>
          </a:p>
          <a:p>
            <a:pPr marL="0" algn="ctr">
              <a:buNone/>
            </a:pPr>
            <a:endParaRPr lang="fr-BE" sz="2400" dirty="0" smtClean="0"/>
          </a:p>
          <a:p>
            <a:pPr marL="0" algn="ctr">
              <a:buNone/>
            </a:pPr>
            <a:r>
              <a:rPr lang="fr-BE" sz="2400" dirty="0" smtClean="0"/>
              <a:t>« </a:t>
            </a:r>
            <a:r>
              <a:rPr lang="fr-BE" sz="2400" i="1" dirty="0" smtClean="0"/>
              <a:t>On pensait qu’il était moins essentiel d’assainir, que la croissance allait solutionner les problèmes </a:t>
            </a:r>
            <a:r>
              <a:rPr lang="fr-BE" sz="2400" dirty="0" smtClean="0"/>
              <a:t>» (E2)</a:t>
            </a:r>
          </a:p>
          <a:p>
            <a:pPr marL="0" algn="ctr">
              <a:buNone/>
            </a:pPr>
            <a:endParaRPr lang="fr-BE" sz="2400" dirty="0" smtClean="0"/>
          </a:p>
          <a:p>
            <a:pPr marL="0" algn="ctr">
              <a:buNone/>
            </a:pPr>
            <a:endParaRPr lang="fr-BE" sz="2400" dirty="0" smtClean="0"/>
          </a:p>
          <a:p>
            <a:pPr marL="0" algn="ctr">
              <a:buNone/>
            </a:pPr>
            <a:endParaRPr lang="fr-BE" sz="2400" dirty="0" smtClean="0"/>
          </a:p>
          <a:p>
            <a:pPr marL="0" algn="ctr">
              <a:buNone/>
            </a:pPr>
            <a:r>
              <a:rPr lang="fr-BE" sz="2400" b="1" u="sng" dirty="0" smtClean="0"/>
              <a:t>2009-2014: retour au sommet de l’agenda politique</a:t>
            </a:r>
          </a:p>
          <a:p>
            <a:pPr marL="0" algn="ctr">
              <a:buNone/>
            </a:pPr>
            <a:endParaRPr lang="fr-BE" sz="2400" dirty="0" smtClean="0"/>
          </a:p>
          <a:p>
            <a:pPr marL="0" algn="ctr">
              <a:buNone/>
            </a:pPr>
            <a:r>
              <a:rPr lang="fr-BE" sz="2400" dirty="0" smtClean="0"/>
              <a:t>Priorité en matière socio-économique                    (Voir accord de gouvernement fédéral:                        pp. 76-84)</a:t>
            </a:r>
            <a:endParaRPr lang="fr-BE" sz="2400" dirty="0" smtClean="0"/>
          </a:p>
          <a:p>
            <a:pPr marL="0" algn="ctr">
              <a:buNone/>
            </a:pPr>
            <a:endParaRPr lang="fr-BE" sz="24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6AB52F3-2383-47C4-BD27-7830920A97CD}" type="slidenum">
              <a:rPr lang="fr-BE" smtClean="0"/>
              <a:pPr/>
              <a:t>11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531352" cy="990600"/>
          </a:xfrm>
        </p:spPr>
        <p:txBody>
          <a:bodyPr>
            <a:noAutofit/>
          </a:bodyPr>
          <a:lstStyle/>
          <a:p>
            <a:r>
              <a:rPr lang="fr-BE" sz="3600" dirty="0" smtClean="0"/>
              <a:t>4) Critères d’explication potentiels: </a:t>
            </a:r>
            <a:br>
              <a:rPr lang="fr-BE" sz="3600" dirty="0" smtClean="0"/>
            </a:br>
            <a:r>
              <a:rPr lang="fr-BE" sz="3600" dirty="0" smtClean="0"/>
              <a:t>d) Les compositions du </a:t>
            </a:r>
            <a:r>
              <a:rPr lang="fr-BE" sz="3600" dirty="0" err="1" smtClean="0"/>
              <a:t>gouv</a:t>
            </a:r>
            <a:r>
              <a:rPr lang="fr-BE" sz="3600" dirty="0" smtClean="0"/>
              <a:t>. et de la Section</a:t>
            </a:r>
            <a:endParaRPr lang="fr-BE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257800"/>
          </a:xfrm>
        </p:spPr>
        <p:txBody>
          <a:bodyPr numCol="3">
            <a:noAutofit/>
          </a:bodyPr>
          <a:lstStyle/>
          <a:p>
            <a:pPr marL="0" algn="ctr">
              <a:buNone/>
            </a:pPr>
            <a:r>
              <a:rPr lang="fr-BE" sz="2400" b="1" u="sng" dirty="0" smtClean="0"/>
              <a:t>1990-1999: compositions symétriques</a:t>
            </a:r>
          </a:p>
          <a:p>
            <a:pPr algn="ctr"/>
            <a:endParaRPr lang="fr-BE" sz="400" dirty="0" smtClean="0"/>
          </a:p>
          <a:p>
            <a:pPr algn="ctr"/>
            <a:r>
              <a:rPr lang="fr-BE" sz="2400" dirty="0" smtClean="0"/>
              <a:t>Légitimité technocratique et politique</a:t>
            </a:r>
          </a:p>
          <a:p>
            <a:pPr algn="ctr"/>
            <a:endParaRPr lang="fr-BE" sz="1800" dirty="0" smtClean="0"/>
          </a:p>
          <a:p>
            <a:pPr algn="ctr"/>
            <a:r>
              <a:rPr lang="fr-BE" sz="2400" dirty="0" smtClean="0"/>
              <a:t>Équilibre entre représentation  politique et appréciation personnelle </a:t>
            </a:r>
          </a:p>
          <a:p>
            <a:pPr marL="0" algn="ctr">
              <a:buNone/>
            </a:pPr>
            <a:r>
              <a:rPr lang="fr-BE" sz="2400" b="1" u="sng" dirty="0" smtClean="0"/>
              <a:t>1999-2006:                                 « </a:t>
            </a:r>
            <a:r>
              <a:rPr lang="fr-BE" sz="2400" b="1" i="1" u="sng" dirty="0" smtClean="0"/>
              <a:t>malaise</a:t>
            </a:r>
            <a:r>
              <a:rPr lang="fr-BE" sz="2400" b="1" u="sng" dirty="0" smtClean="0"/>
              <a:t> »</a:t>
            </a:r>
          </a:p>
          <a:p>
            <a:pPr algn="ctr"/>
            <a:r>
              <a:rPr lang="fr-BE" sz="2400" dirty="0" smtClean="0"/>
              <a:t>«</a:t>
            </a:r>
            <a:r>
              <a:rPr lang="fr-BE" sz="2400" dirty="0" smtClean="0"/>
              <a:t> </a:t>
            </a:r>
            <a:r>
              <a:rPr lang="fr-BE" sz="2400" i="1" dirty="0" smtClean="0"/>
              <a:t>Les sociaux-chrétiens ont disparu de la majorité […] alors que le président de la Section était CVP</a:t>
            </a:r>
            <a:r>
              <a:rPr lang="fr-BE" sz="2400" dirty="0" smtClean="0"/>
              <a:t> » (E5)</a:t>
            </a:r>
          </a:p>
          <a:p>
            <a:pPr algn="ctr"/>
            <a:r>
              <a:rPr lang="fr-BE" sz="2400" dirty="0" smtClean="0"/>
              <a:t>Avis </a:t>
            </a:r>
            <a:r>
              <a:rPr lang="fr-BE" sz="2400" dirty="0" smtClean="0"/>
              <a:t>de </a:t>
            </a:r>
            <a:r>
              <a:rPr lang="fr-BE" sz="2400" dirty="0" smtClean="0"/>
              <a:t>2004</a:t>
            </a:r>
          </a:p>
          <a:p>
            <a:pPr algn="ctr"/>
            <a:r>
              <a:rPr lang="fr-BE" sz="2400" dirty="0" smtClean="0"/>
              <a:t>Non-renouvellement </a:t>
            </a:r>
            <a:r>
              <a:rPr lang="fr-BE" sz="2400" dirty="0" smtClean="0"/>
              <a:t>en 2005: « </a:t>
            </a:r>
            <a:r>
              <a:rPr lang="fr-BE" sz="2400" i="1" dirty="0" smtClean="0"/>
              <a:t>mise en veilleuse </a:t>
            </a:r>
            <a:r>
              <a:rPr lang="fr-BE" sz="2400" dirty="0" smtClean="0"/>
              <a:t>» (E3)</a:t>
            </a:r>
          </a:p>
          <a:p>
            <a:pPr algn="ctr">
              <a:spcBef>
                <a:spcPts val="0"/>
              </a:spcBef>
              <a:buNone/>
            </a:pPr>
            <a:endParaRPr lang="fr-BE" sz="2400" b="1" u="sng" dirty="0" smtClean="0"/>
          </a:p>
          <a:p>
            <a:pPr marL="0" algn="ctr">
              <a:spcBef>
                <a:spcPts val="0"/>
              </a:spcBef>
              <a:buNone/>
            </a:pPr>
            <a:r>
              <a:rPr lang="fr-BE" sz="2400" b="1" u="sng" dirty="0" smtClean="0"/>
              <a:t>2007-2012: </a:t>
            </a:r>
          </a:p>
          <a:p>
            <a:pPr marL="0" algn="ctr">
              <a:spcBef>
                <a:spcPts val="0"/>
              </a:spcBef>
              <a:buNone/>
            </a:pPr>
            <a:r>
              <a:rPr lang="fr-BE" sz="2400" b="1" u="sng" dirty="0" smtClean="0"/>
              <a:t>Accentuation de la politisation</a:t>
            </a:r>
          </a:p>
          <a:p>
            <a:pPr algn="ctr"/>
            <a:endParaRPr lang="fr-BE" sz="900" dirty="0" smtClean="0"/>
          </a:p>
          <a:p>
            <a:pPr algn="ctr"/>
            <a:r>
              <a:rPr lang="fr-BE" sz="2400" dirty="0" smtClean="0"/>
              <a:t>«</a:t>
            </a:r>
            <a:r>
              <a:rPr lang="fr-BE" sz="2400" dirty="0" smtClean="0"/>
              <a:t> </a:t>
            </a:r>
            <a:r>
              <a:rPr lang="fr-BE" sz="2400" dirty="0" err="1" smtClean="0"/>
              <a:t>W</a:t>
            </a:r>
            <a:r>
              <a:rPr lang="fr-BE" sz="2400" i="1" dirty="0" err="1" smtClean="0"/>
              <a:t>orking</a:t>
            </a:r>
            <a:r>
              <a:rPr lang="fr-BE" sz="2400" i="1" dirty="0" smtClean="0"/>
              <a:t> </a:t>
            </a:r>
            <a:r>
              <a:rPr lang="fr-BE" sz="2400" i="1" dirty="0" smtClean="0"/>
              <a:t>group de </a:t>
            </a:r>
            <a:r>
              <a:rPr lang="fr-BE" sz="2400" i="1" dirty="0" err="1" smtClean="0"/>
              <a:t>cabinettards</a:t>
            </a:r>
            <a:r>
              <a:rPr lang="fr-BE" sz="2400" dirty="0" smtClean="0"/>
              <a:t> » (E1)</a:t>
            </a:r>
          </a:p>
          <a:p>
            <a:pPr algn="ctr"/>
            <a:endParaRPr lang="fr-BE" sz="1600" dirty="0" smtClean="0"/>
          </a:p>
          <a:p>
            <a:pPr algn="ctr"/>
            <a:r>
              <a:rPr lang="fr-BE" sz="2400" dirty="0" smtClean="0"/>
              <a:t>Permet de « </a:t>
            </a:r>
            <a:r>
              <a:rPr lang="fr-BE" sz="2400" i="1" dirty="0" smtClean="0"/>
              <a:t>tester […] jusqu’où on peut aller</a:t>
            </a:r>
            <a:r>
              <a:rPr lang="fr-BE" sz="2400" dirty="0" smtClean="0"/>
              <a:t> », même si « </a:t>
            </a:r>
            <a:r>
              <a:rPr lang="fr-BE" sz="2400" i="1" dirty="0" smtClean="0"/>
              <a:t>entre être influencé et influent, la marge est fine</a:t>
            </a:r>
            <a:r>
              <a:rPr lang="fr-BE" sz="2400" dirty="0" smtClean="0"/>
              <a:t> » (E6)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6AB52F3-2383-47C4-BD27-7830920A97CD}" type="slidenum">
              <a:rPr lang="fr-BE" smtClean="0"/>
              <a:pPr/>
              <a:t>12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BE" sz="3600" dirty="0" smtClean="0"/>
              <a:t>4) Critères d’explication potentiels:</a:t>
            </a:r>
            <a:br>
              <a:rPr lang="fr-BE" sz="3600" dirty="0" smtClean="0"/>
            </a:br>
            <a:r>
              <a:rPr lang="fr-BE" sz="3600" dirty="0" smtClean="0"/>
              <a:t>e) Le prestige de la Section</a:t>
            </a:r>
            <a:endParaRPr lang="fr-BE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257800"/>
          </a:xfrm>
        </p:spPr>
        <p:txBody>
          <a:bodyPr numCol="3">
            <a:normAutofit/>
          </a:bodyPr>
          <a:lstStyle/>
          <a:p>
            <a:pPr marL="0" algn="ctr">
              <a:buNone/>
            </a:pPr>
            <a:r>
              <a:rPr lang="fr-BE" sz="2400" b="1" u="sng" dirty="0" smtClean="0"/>
              <a:t>1990-1999:                un prestige fort</a:t>
            </a:r>
          </a:p>
          <a:p>
            <a:pPr algn="ctr">
              <a:buNone/>
            </a:pPr>
            <a:endParaRPr lang="fr-BE" sz="1400" dirty="0" smtClean="0"/>
          </a:p>
          <a:p>
            <a:pPr algn="ctr"/>
            <a:r>
              <a:rPr lang="fr-BE" sz="2400" dirty="0" smtClean="0"/>
              <a:t>« </a:t>
            </a:r>
            <a:r>
              <a:rPr lang="fr-BE" sz="2400" i="1" dirty="0" smtClean="0"/>
              <a:t>chien de garde</a:t>
            </a:r>
            <a:r>
              <a:rPr lang="fr-BE" sz="2400" dirty="0" smtClean="0"/>
              <a:t> » (E2) muni d’une grande « </a:t>
            </a:r>
            <a:r>
              <a:rPr lang="fr-BE" sz="2400" i="1" dirty="0" smtClean="0"/>
              <a:t>autorité morale</a:t>
            </a:r>
            <a:r>
              <a:rPr lang="fr-BE" sz="2400" dirty="0" smtClean="0"/>
              <a:t> » (E1)</a:t>
            </a:r>
          </a:p>
          <a:p>
            <a:pPr algn="ctr"/>
            <a:r>
              <a:rPr lang="fr-BE" sz="2400" dirty="0" smtClean="0"/>
              <a:t>« </a:t>
            </a:r>
            <a:r>
              <a:rPr lang="fr-BE" sz="2400" i="1" dirty="0" smtClean="0"/>
              <a:t>S</a:t>
            </a:r>
            <a:r>
              <a:rPr lang="fr-BE" sz="2400" i="1" dirty="0" smtClean="0"/>
              <a:t>i </a:t>
            </a:r>
            <a:r>
              <a:rPr lang="fr-BE" sz="2400" i="1" dirty="0" smtClean="0"/>
              <a:t>le CSF disait quelque chose au gouvernement, il le faisait</a:t>
            </a:r>
            <a:r>
              <a:rPr lang="fr-BE" sz="2400" dirty="0" smtClean="0"/>
              <a:t> » (E6)</a:t>
            </a:r>
          </a:p>
          <a:p>
            <a:pPr algn="ctr"/>
            <a:r>
              <a:rPr lang="fr-BE" sz="2400" dirty="0" smtClean="0"/>
              <a:t>Monitoring du budget fédéral</a:t>
            </a:r>
          </a:p>
          <a:p>
            <a:pPr marL="0" algn="ctr">
              <a:buNone/>
            </a:pPr>
            <a:r>
              <a:rPr lang="fr-BE" sz="2400" b="1" u="sng" dirty="0" smtClean="0"/>
              <a:t>2000-2009:                                 perte de prestige</a:t>
            </a:r>
          </a:p>
          <a:p>
            <a:pPr algn="ctr">
              <a:buNone/>
            </a:pPr>
            <a:endParaRPr lang="fr-BE" sz="1400" dirty="0" smtClean="0"/>
          </a:p>
          <a:p>
            <a:pPr algn="ctr"/>
            <a:r>
              <a:rPr lang="fr-BE" sz="2400" dirty="0" smtClean="0"/>
              <a:t>«</a:t>
            </a:r>
            <a:r>
              <a:rPr lang="fr-BE" sz="2400" dirty="0" smtClean="0"/>
              <a:t> </a:t>
            </a:r>
            <a:r>
              <a:rPr lang="fr-BE" sz="2400" i="1" dirty="0" smtClean="0"/>
              <a:t>le gouvernement a dit qu’il […] ajusterait les objectifs de façon plus réaliste, plus politique</a:t>
            </a:r>
            <a:r>
              <a:rPr lang="fr-BE" sz="2400" dirty="0" smtClean="0"/>
              <a:t> » (E6)</a:t>
            </a:r>
          </a:p>
          <a:p>
            <a:pPr algn="ctr"/>
            <a:r>
              <a:rPr lang="fr-BE" sz="2400" dirty="0" smtClean="0"/>
              <a:t>Non-renouvellement</a:t>
            </a:r>
          </a:p>
          <a:p>
            <a:pPr algn="ctr"/>
            <a:endParaRPr lang="fr-BE" sz="2400" dirty="0" smtClean="0"/>
          </a:p>
          <a:p>
            <a:pPr algn="ctr"/>
            <a:endParaRPr lang="fr-BE" sz="2400" dirty="0" smtClean="0"/>
          </a:p>
          <a:p>
            <a:pPr algn="ctr"/>
            <a:endParaRPr lang="fr-BE" sz="2400" dirty="0" smtClean="0"/>
          </a:p>
          <a:p>
            <a:pPr marL="0" algn="ctr">
              <a:buNone/>
            </a:pPr>
            <a:r>
              <a:rPr lang="fr-BE" sz="2400" b="1" u="sng" dirty="0" smtClean="0"/>
              <a:t>2010-2014:                          regain de crédit</a:t>
            </a:r>
          </a:p>
          <a:p>
            <a:pPr algn="ctr">
              <a:buNone/>
            </a:pPr>
            <a:endParaRPr lang="fr-BE" sz="1400" dirty="0" smtClean="0"/>
          </a:p>
          <a:p>
            <a:pPr algn="ctr"/>
            <a:r>
              <a:rPr lang="fr-BE" sz="2400" dirty="0" smtClean="0"/>
              <a:t>« </a:t>
            </a:r>
            <a:r>
              <a:rPr lang="fr-BE" sz="2400" i="1" dirty="0" smtClean="0"/>
              <a:t>Ils </a:t>
            </a:r>
            <a:r>
              <a:rPr lang="fr-BE" sz="2400" i="1" dirty="0" smtClean="0"/>
              <a:t>essaient à nouveau de se mettre un peu plus sur le terrain maintenant</a:t>
            </a:r>
            <a:r>
              <a:rPr lang="fr-BE" sz="2400" dirty="0" smtClean="0"/>
              <a:t> » (E6)</a:t>
            </a:r>
          </a:p>
          <a:p>
            <a:pPr algn="ctr"/>
            <a:r>
              <a:rPr lang="fr-BE" sz="2400" dirty="0" smtClean="0"/>
              <a:t>Nouvelle mission: organisme indépendant chargé du suivi des règles budgétaires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6AB52F3-2383-47C4-BD27-7830920A97CD}" type="slidenum">
              <a:rPr lang="fr-BE" smtClean="0"/>
              <a:pPr/>
              <a:t>13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BE" sz="4000" dirty="0" smtClean="0"/>
              <a:t>5) Élaboration d’un modèle explicatif</a:t>
            </a:r>
            <a:endParaRPr lang="fr-BE" sz="4000" dirty="0"/>
          </a:p>
        </p:txBody>
      </p:sp>
      <p:pic>
        <p:nvPicPr>
          <p:cNvPr id="4" name="Espace réservé du contenu 3"/>
          <p:cNvPicPr>
            <a:picLocks noGrp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611559" y="1600200"/>
            <a:ext cx="7920000" cy="468000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6AB52F3-2383-47C4-BD27-7830920A97CD}" type="slidenum">
              <a:rPr lang="fr-BE" smtClean="0"/>
              <a:pPr/>
              <a:t>14</a:t>
            </a:fld>
            <a:endParaRPr lang="fr-BE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/>
              <a:t>6) Mise en perspective: le modèle de </a:t>
            </a:r>
            <a:r>
              <a:rPr lang="fr-BE" dirty="0" err="1" smtClean="0"/>
              <a:t>Coene</a:t>
            </a:r>
            <a:r>
              <a:rPr lang="fr-BE" dirty="0" smtClean="0"/>
              <a:t> et </a:t>
            </a:r>
            <a:r>
              <a:rPr lang="fr-BE" dirty="0" err="1" smtClean="0"/>
              <a:t>Langenus</a:t>
            </a:r>
            <a:r>
              <a:rPr lang="fr-BE" dirty="0" smtClean="0"/>
              <a:t> (I)</a:t>
            </a:r>
            <a:endParaRPr lang="fr-BE" dirty="0"/>
          </a:p>
        </p:txBody>
      </p:sp>
      <p:pic>
        <p:nvPicPr>
          <p:cNvPr id="4" name="Picture 2"/>
          <p:cNvPicPr>
            <a:picLocks noGrp="1"/>
          </p:cNvPicPr>
          <p:nvPr>
            <p:ph sz="quarter" idx="1"/>
          </p:nvPr>
        </p:nvPicPr>
        <p:blipFill rotWithShape="1">
          <a:blip r:embed="rId2" cstate="print"/>
          <a:srcRect l="19701" t="17193" r="20852" b="23596"/>
          <a:stretch/>
        </p:blipFill>
        <p:spPr bwMode="auto">
          <a:xfrm>
            <a:off x="611560" y="1682399"/>
            <a:ext cx="7920000" cy="46800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6AB52F3-2383-47C4-BD27-7830920A97CD}" type="slidenum">
              <a:rPr lang="fr-BE" smtClean="0"/>
              <a:pPr/>
              <a:t>15</a:t>
            </a:fld>
            <a:endParaRPr lang="fr-BE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/>
              <a:t>6) Mise en perspective: le modèle de </a:t>
            </a:r>
            <a:r>
              <a:rPr lang="fr-BE" dirty="0" err="1" smtClean="0"/>
              <a:t>Coene</a:t>
            </a:r>
            <a:r>
              <a:rPr lang="fr-BE" dirty="0" smtClean="0"/>
              <a:t> et </a:t>
            </a:r>
            <a:r>
              <a:rPr lang="fr-BE" dirty="0" err="1" smtClean="0"/>
              <a:t>Langenus</a:t>
            </a:r>
            <a:r>
              <a:rPr lang="fr-BE" dirty="0" smtClean="0"/>
              <a:t> (II)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531352" cy="4997152"/>
          </a:xfrm>
        </p:spPr>
        <p:txBody>
          <a:bodyPr>
            <a:normAutofit/>
          </a:bodyPr>
          <a:lstStyle/>
          <a:p>
            <a:r>
              <a:rPr lang="fr-BE" dirty="0" smtClean="0"/>
              <a:t>Similarité des périodes (voir </a:t>
            </a:r>
            <a:r>
              <a:rPr lang="fr-BE" dirty="0" err="1" smtClean="0"/>
              <a:t>Coene</a:t>
            </a:r>
            <a:r>
              <a:rPr lang="fr-BE" dirty="0" smtClean="0"/>
              <a:t> &amp; </a:t>
            </a:r>
            <a:r>
              <a:rPr lang="fr-BE" dirty="0" err="1" smtClean="0"/>
              <a:t>Langenus</a:t>
            </a:r>
            <a:r>
              <a:rPr lang="fr-BE" dirty="0" smtClean="0"/>
              <a:t>, 2013)</a:t>
            </a:r>
          </a:p>
          <a:p>
            <a:endParaRPr lang="fr-BE" sz="1800" dirty="0" smtClean="0"/>
          </a:p>
          <a:p>
            <a:r>
              <a:rPr lang="fr-BE" dirty="0" smtClean="0"/>
              <a:t>Différences ponctuelles (ex:2004</a:t>
            </a:r>
            <a:r>
              <a:rPr lang="fr-BE" dirty="0" smtClean="0"/>
              <a:t>)</a:t>
            </a:r>
          </a:p>
          <a:p>
            <a:r>
              <a:rPr lang="fr-BE" dirty="0" smtClean="0"/>
              <a:t>Cause</a:t>
            </a:r>
            <a:r>
              <a:rPr lang="fr-BE" dirty="0" smtClean="0"/>
              <a:t>? Deux démarches différentes: </a:t>
            </a:r>
            <a:r>
              <a:rPr lang="fr-BE" dirty="0" smtClean="0"/>
              <a:t>contenu des avis </a:t>
            </a:r>
            <a:r>
              <a:rPr lang="fr-BE" i="1" dirty="0" smtClean="0"/>
              <a:t>vs</a:t>
            </a:r>
            <a:r>
              <a:rPr lang="fr-BE" dirty="0" smtClean="0"/>
              <a:t> contexte politico-institutionnel</a:t>
            </a:r>
            <a:endParaRPr lang="fr-BE" dirty="0" smtClean="0"/>
          </a:p>
          <a:p>
            <a:endParaRPr lang="fr-BE" sz="1800" dirty="0" smtClean="0"/>
          </a:p>
          <a:p>
            <a:r>
              <a:rPr lang="fr-BE" dirty="0" smtClean="0"/>
              <a:t>« </a:t>
            </a:r>
            <a:r>
              <a:rPr lang="fr-BE" dirty="0" smtClean="0"/>
              <a:t>T</a:t>
            </a:r>
            <a:r>
              <a:rPr lang="fr-BE" i="1" dirty="0" smtClean="0"/>
              <a:t>u </a:t>
            </a:r>
            <a:r>
              <a:rPr lang="fr-BE" i="1" dirty="0" smtClean="0"/>
              <a:t>peux faire des analyses économiques et émettre des recommandations très fondées mais si tu sais que le soutien, la portée politique n’est pas présente, tu écris cent pages qu’on jette à la poubelle</a:t>
            </a:r>
            <a:r>
              <a:rPr lang="fr-BE" dirty="0" smtClean="0"/>
              <a:t> » (E6)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6AB52F3-2383-47C4-BD27-7830920A97CD}" type="slidenum">
              <a:rPr lang="fr-BE" smtClean="0"/>
              <a:pPr/>
              <a:t>16</a:t>
            </a:fld>
            <a:endParaRPr lang="fr-BE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7) Conclusion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fr-BE" dirty="0" smtClean="0"/>
          </a:p>
          <a:p>
            <a:r>
              <a:rPr lang="fr-BE" dirty="0" smtClean="0"/>
              <a:t>Rôle fondamental des contraintes européennes</a:t>
            </a:r>
          </a:p>
          <a:p>
            <a:r>
              <a:rPr lang="fr-BE" dirty="0" smtClean="0"/>
              <a:t>Rôle ponctuel des risques sur les marchés financiers</a:t>
            </a:r>
          </a:p>
          <a:p>
            <a:r>
              <a:rPr lang="fr-BE" dirty="0" smtClean="0"/>
              <a:t>Transformation de la mission première: d’un rôle de monitoring à un rôle de coordination</a:t>
            </a:r>
          </a:p>
          <a:p>
            <a:endParaRPr lang="fr-BE" dirty="0" smtClean="0"/>
          </a:p>
          <a:p>
            <a:r>
              <a:rPr lang="fr-BE" dirty="0" smtClean="0"/>
              <a:t>Futur? Impact de la NGEE et de la sixième réforme de l’État sur l’action de la Section</a:t>
            </a:r>
          </a:p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6AB52F3-2383-47C4-BD27-7830920A97CD}" type="slidenum">
              <a:rPr lang="fr-BE" smtClean="0"/>
              <a:pPr/>
              <a:t>17</a:t>
            </a:fld>
            <a:endParaRPr lang="fr-B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Plan de l’exposé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531352" cy="4495800"/>
          </a:xfrm>
        </p:spPr>
        <p:txBody>
          <a:bodyPr/>
          <a:lstStyle/>
          <a:p>
            <a:pPr>
              <a:buNone/>
            </a:pPr>
            <a:endParaRPr lang="fr-BE" dirty="0" smtClean="0"/>
          </a:p>
          <a:p>
            <a:pPr>
              <a:buNone/>
            </a:pPr>
            <a:r>
              <a:rPr lang="fr-BE" dirty="0" smtClean="0"/>
              <a:t>1) Présentation du CSF et de la Section</a:t>
            </a:r>
          </a:p>
          <a:p>
            <a:pPr>
              <a:buNone/>
            </a:pPr>
            <a:r>
              <a:rPr lang="fr-BE" dirty="0" smtClean="0"/>
              <a:t>2) Précisions méthodologiques</a:t>
            </a:r>
          </a:p>
          <a:p>
            <a:pPr>
              <a:buNone/>
            </a:pPr>
            <a:r>
              <a:rPr lang="fr-BE" dirty="0" smtClean="0"/>
              <a:t>3) Trois périodes d’influence</a:t>
            </a:r>
          </a:p>
          <a:p>
            <a:pPr>
              <a:buNone/>
            </a:pPr>
            <a:r>
              <a:rPr lang="fr-BE" dirty="0" smtClean="0"/>
              <a:t>4) Critères d’explication potentiels</a:t>
            </a:r>
          </a:p>
          <a:p>
            <a:pPr>
              <a:buNone/>
            </a:pPr>
            <a:r>
              <a:rPr lang="fr-BE" dirty="0" smtClean="0"/>
              <a:t>5) Élaboration d’un modèle explicatif</a:t>
            </a:r>
          </a:p>
          <a:p>
            <a:pPr>
              <a:buNone/>
            </a:pPr>
            <a:r>
              <a:rPr lang="fr-BE" dirty="0" smtClean="0"/>
              <a:t>6) Mise en perspective: le modèle de </a:t>
            </a:r>
            <a:r>
              <a:rPr lang="fr-BE" dirty="0" err="1" smtClean="0"/>
              <a:t>Coene</a:t>
            </a:r>
            <a:r>
              <a:rPr lang="fr-BE" dirty="0" smtClean="0"/>
              <a:t> et </a:t>
            </a:r>
            <a:r>
              <a:rPr lang="fr-BE" dirty="0" err="1" smtClean="0"/>
              <a:t>Langenus</a:t>
            </a:r>
            <a:endParaRPr lang="fr-BE" dirty="0" smtClean="0"/>
          </a:p>
          <a:p>
            <a:pPr>
              <a:buNone/>
            </a:pPr>
            <a:r>
              <a:rPr lang="fr-BE" dirty="0" smtClean="0"/>
              <a:t>7) Conclusion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6AB52F3-2383-47C4-BD27-7830920A97CD}" type="slidenum">
              <a:rPr lang="fr-BE" smtClean="0"/>
              <a:pPr/>
              <a:t>2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1) Présentation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11560" y="1600200"/>
            <a:ext cx="8532440" cy="5257800"/>
          </a:xfrm>
        </p:spPr>
        <p:txBody>
          <a:bodyPr>
            <a:normAutofit fontScale="70000" lnSpcReduction="20000"/>
          </a:bodyPr>
          <a:lstStyle/>
          <a:p>
            <a:r>
              <a:rPr lang="fr-BE" sz="3800" dirty="0" smtClean="0"/>
              <a:t>Le CSF:</a:t>
            </a:r>
          </a:p>
          <a:p>
            <a:pPr>
              <a:buFontTx/>
              <a:buChar char="-"/>
            </a:pPr>
            <a:r>
              <a:rPr lang="fr-BE" sz="3800" dirty="0" smtClean="0"/>
              <a:t>Instance d’avis créée </a:t>
            </a:r>
            <a:r>
              <a:rPr lang="fr-BE" sz="3800" dirty="0" smtClean="0"/>
              <a:t>en 1936</a:t>
            </a:r>
          </a:p>
          <a:p>
            <a:pPr>
              <a:buFontTx/>
              <a:buChar char="-"/>
            </a:pPr>
            <a:r>
              <a:rPr lang="fr-BE" sz="3800" dirty="0" smtClean="0"/>
              <a:t>Mission? Assister les ministres des Finances et du Budget dans </a:t>
            </a:r>
            <a:r>
              <a:rPr lang="fr-BE" sz="3800" i="1" dirty="0" smtClean="0"/>
              <a:t>« l’élaboration de la politique fiscale et financière et de la politique budgétaire »</a:t>
            </a:r>
          </a:p>
          <a:p>
            <a:pPr>
              <a:buFontTx/>
              <a:buChar char="-"/>
            </a:pPr>
            <a:r>
              <a:rPr lang="fr-BE" sz="3800" dirty="0" smtClean="0"/>
              <a:t>Trois sections depuis 2006</a:t>
            </a:r>
          </a:p>
          <a:p>
            <a:pPr>
              <a:buFontTx/>
              <a:buChar char="-"/>
            </a:pPr>
            <a:endParaRPr lang="fr-BE" sz="3800" dirty="0" smtClean="0"/>
          </a:p>
          <a:p>
            <a:r>
              <a:rPr lang="fr-BE" sz="3800" dirty="0" smtClean="0"/>
              <a:t>La section « Besoins de financement des pouvoirs publics »:</a:t>
            </a:r>
          </a:p>
          <a:p>
            <a:pPr>
              <a:buFontTx/>
              <a:buChar char="-"/>
            </a:pPr>
            <a:r>
              <a:rPr lang="fr-BE" sz="3800" dirty="0" smtClean="0"/>
              <a:t>Instituée en 1989</a:t>
            </a:r>
          </a:p>
          <a:p>
            <a:pPr>
              <a:buFontTx/>
              <a:buChar char="-"/>
            </a:pPr>
            <a:r>
              <a:rPr lang="fr-BE" sz="3800" dirty="0" smtClean="0"/>
              <a:t>12 membres</a:t>
            </a:r>
          </a:p>
          <a:p>
            <a:pPr>
              <a:buFontTx/>
              <a:buChar char="-"/>
            </a:pPr>
            <a:r>
              <a:rPr lang="fr-BE" sz="3800" dirty="0" smtClean="0"/>
              <a:t>Mission légale (art. 49, §6 LSF)</a:t>
            </a:r>
          </a:p>
          <a:p>
            <a:pPr>
              <a:buFontTx/>
              <a:buChar char="-"/>
            </a:pPr>
            <a:r>
              <a:rPr lang="fr-BE" sz="3800" dirty="0" smtClean="0"/>
              <a:t>Mission coutumière</a:t>
            </a:r>
          </a:p>
          <a:p>
            <a:pPr>
              <a:buFontTx/>
              <a:buChar char="-"/>
            </a:pPr>
            <a:endParaRPr lang="fr-BE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6AB52F3-2383-47C4-BD27-7830920A97CD}" type="slidenum">
              <a:rPr lang="fr-BE" smtClean="0"/>
              <a:pPr/>
              <a:t>3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2) Précisions méthodologiques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>
            <a:normAutofit/>
          </a:bodyPr>
          <a:lstStyle/>
          <a:p>
            <a:r>
              <a:rPr lang="fr-BE" dirty="0" smtClean="0"/>
              <a:t>Quinze entretiens semi-directifs</a:t>
            </a:r>
          </a:p>
          <a:p>
            <a:r>
              <a:rPr lang="fr-BE" dirty="0" smtClean="0"/>
              <a:t>Dix experts, quatre hommes politiques, un journaliste politique</a:t>
            </a:r>
          </a:p>
          <a:p>
            <a:endParaRPr lang="fr-BE" dirty="0" smtClean="0"/>
          </a:p>
          <a:p>
            <a:r>
              <a:rPr lang="fr-BE" dirty="0" smtClean="0"/>
              <a:t>Résultats: </a:t>
            </a:r>
          </a:p>
          <a:p>
            <a:pPr>
              <a:buFontTx/>
              <a:buChar char="-"/>
            </a:pPr>
            <a:r>
              <a:rPr lang="fr-BE" dirty="0" smtClean="0"/>
              <a:t>Trois périodes d’influence</a:t>
            </a:r>
          </a:p>
          <a:p>
            <a:pPr>
              <a:buFontTx/>
              <a:buChar char="-"/>
            </a:pPr>
            <a:r>
              <a:rPr lang="fr-BE" dirty="0" smtClean="0"/>
              <a:t>Cinq facteurs explicatifs</a:t>
            </a:r>
          </a:p>
          <a:p>
            <a:endParaRPr lang="fr-BE" dirty="0" smtClean="0"/>
          </a:p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6AB52F3-2383-47C4-BD27-7830920A97CD}" type="slidenum">
              <a:rPr lang="fr-BE" smtClean="0"/>
              <a:pPr/>
              <a:t>4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3) Trois périodes d’influence (I)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83568" y="1672208"/>
            <a:ext cx="7488832" cy="532656"/>
          </a:xfrm>
        </p:spPr>
        <p:txBody>
          <a:bodyPr>
            <a:normAutofit lnSpcReduction="10000"/>
          </a:bodyPr>
          <a:lstStyle/>
          <a:p>
            <a:r>
              <a:rPr lang="fr-BE" sz="3000" dirty="0" smtClean="0"/>
              <a:t>1</a:t>
            </a:r>
            <a:r>
              <a:rPr lang="fr-BE" sz="3000" baseline="30000" dirty="0" smtClean="0"/>
              <a:t>ère</a:t>
            </a:r>
            <a:r>
              <a:rPr lang="fr-BE" sz="3000" dirty="0" smtClean="0"/>
              <a:t> période (1992-1999): </a:t>
            </a:r>
            <a:r>
              <a:rPr lang="fr-BE" sz="3000" i="1" dirty="0" smtClean="0"/>
              <a:t>influence forte</a:t>
            </a:r>
          </a:p>
          <a:p>
            <a:endParaRPr lang="fr-BE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6AB52F3-2383-47C4-BD27-7830920A97CD}" type="slidenum">
              <a:rPr lang="fr-BE" smtClean="0"/>
              <a:pPr/>
              <a:t>5</a:t>
            </a:fld>
            <a:endParaRPr lang="fr-BE"/>
          </a:p>
        </p:txBody>
      </p:sp>
      <p:sp>
        <p:nvSpPr>
          <p:cNvPr id="5" name="Rectangle 4"/>
          <p:cNvSpPr/>
          <p:nvPr/>
        </p:nvSpPr>
        <p:spPr>
          <a:xfrm>
            <a:off x="611560" y="2422629"/>
            <a:ext cx="69847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BE" sz="2000" i="1" dirty="0" smtClean="0"/>
              <a:t>Solde primaire et solde net de financement en Belgique entre 1991 et 2000, en p. c. du PIB (BNB, 1996; 2000; 2002)</a:t>
            </a:r>
            <a:endParaRPr lang="fr-BE" sz="2000" dirty="0"/>
          </a:p>
        </p:txBody>
      </p:sp>
      <p:graphicFrame>
        <p:nvGraphicFramePr>
          <p:cNvPr id="7" name="Graphique 6"/>
          <p:cNvGraphicFramePr/>
          <p:nvPr/>
        </p:nvGraphicFramePr>
        <p:xfrm>
          <a:off x="683568" y="3212976"/>
          <a:ext cx="8280000" cy="36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3) Trois périodes d’influence (II)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11560" y="1600200"/>
            <a:ext cx="8531352" cy="4925144"/>
          </a:xfrm>
        </p:spPr>
        <p:txBody>
          <a:bodyPr>
            <a:noAutofit/>
          </a:bodyPr>
          <a:lstStyle/>
          <a:p>
            <a:r>
              <a:rPr lang="fr-BE" sz="3000" dirty="0" smtClean="0"/>
              <a:t>2</a:t>
            </a:r>
            <a:r>
              <a:rPr lang="fr-BE" sz="3000" baseline="30000" dirty="0" smtClean="0"/>
              <a:t>ème</a:t>
            </a:r>
            <a:r>
              <a:rPr lang="fr-BE" sz="3000" dirty="0" smtClean="0"/>
              <a:t> période (2000-2009): </a:t>
            </a:r>
            <a:r>
              <a:rPr lang="fr-BE" sz="3000" i="1" dirty="0" smtClean="0"/>
              <a:t>influence faible</a:t>
            </a:r>
          </a:p>
          <a:p>
            <a:endParaRPr lang="fr-BE" sz="28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6AB52F3-2383-47C4-BD27-7830920A97CD}" type="slidenum">
              <a:rPr lang="fr-BE" smtClean="0"/>
              <a:pPr/>
              <a:t>6</a:t>
            </a:fld>
            <a:endParaRPr lang="fr-BE"/>
          </a:p>
        </p:txBody>
      </p:sp>
      <p:sp>
        <p:nvSpPr>
          <p:cNvPr id="6" name="ZoneTexte 5"/>
          <p:cNvSpPr txBox="1"/>
          <p:nvPr/>
        </p:nvSpPr>
        <p:spPr>
          <a:xfrm>
            <a:off x="611560" y="2433082"/>
            <a:ext cx="8208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i="1" dirty="0"/>
              <a:t>S</a:t>
            </a:r>
            <a:r>
              <a:rPr lang="fr-BE" sz="2000" i="1" dirty="0" smtClean="0"/>
              <a:t>olde primaire et solde </a:t>
            </a:r>
            <a:r>
              <a:rPr lang="fr-BE" sz="2000" i="1" dirty="0"/>
              <a:t>net de </a:t>
            </a:r>
            <a:r>
              <a:rPr lang="fr-BE" sz="2000" i="1" dirty="0" smtClean="0"/>
              <a:t>financement </a:t>
            </a:r>
            <a:r>
              <a:rPr lang="fr-BE" sz="2000" i="1" dirty="0"/>
              <a:t>en Belgique entre 2001 et </a:t>
            </a:r>
            <a:endParaRPr lang="fr-BE" sz="2000" i="1" dirty="0" smtClean="0"/>
          </a:p>
          <a:p>
            <a:r>
              <a:rPr lang="fr-BE" sz="2000" i="1" dirty="0" smtClean="0"/>
              <a:t>2008</a:t>
            </a:r>
            <a:r>
              <a:rPr lang="fr-BE" sz="2000" i="1" dirty="0"/>
              <a:t>, en p. c. du PIB (</a:t>
            </a:r>
            <a:r>
              <a:rPr lang="fr-BE" sz="2000" i="1" dirty="0" err="1"/>
              <a:t>Nautet</a:t>
            </a:r>
            <a:r>
              <a:rPr lang="fr-BE" sz="2000" i="1" dirty="0"/>
              <a:t> &amp; Van </a:t>
            </a:r>
            <a:r>
              <a:rPr lang="fr-BE" sz="2000" i="1" dirty="0" err="1"/>
              <a:t>Meensel</a:t>
            </a:r>
            <a:r>
              <a:rPr lang="fr-BE" sz="2000" i="1" dirty="0"/>
              <a:t>, </a:t>
            </a:r>
            <a:r>
              <a:rPr lang="fr-BE" sz="2000" i="1" dirty="0" smtClean="0"/>
              <a:t>2012)</a:t>
            </a:r>
            <a:endParaRPr lang="fr-BE" sz="2000" i="1" dirty="0"/>
          </a:p>
        </p:txBody>
      </p:sp>
      <p:graphicFrame>
        <p:nvGraphicFramePr>
          <p:cNvPr id="7" name="Graphique 6"/>
          <p:cNvGraphicFramePr/>
          <p:nvPr/>
        </p:nvGraphicFramePr>
        <p:xfrm>
          <a:off x="467544" y="3140968"/>
          <a:ext cx="8280000" cy="36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3) Trois périodes d’influence (III)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604664"/>
          </a:xfrm>
        </p:spPr>
        <p:txBody>
          <a:bodyPr>
            <a:normAutofit/>
          </a:bodyPr>
          <a:lstStyle/>
          <a:p>
            <a:r>
              <a:rPr lang="fr-BE" sz="3000" dirty="0" smtClean="0"/>
              <a:t>3</a:t>
            </a:r>
            <a:r>
              <a:rPr lang="fr-BE" sz="3000" baseline="30000" dirty="0" smtClean="0"/>
              <a:t>ème</a:t>
            </a:r>
            <a:r>
              <a:rPr lang="fr-BE" sz="3000" dirty="0" smtClean="0"/>
              <a:t> période (2010-2014):</a:t>
            </a:r>
            <a:r>
              <a:rPr lang="fr-BE" sz="3000" i="1" dirty="0" smtClean="0"/>
              <a:t> influence forte</a:t>
            </a:r>
          </a:p>
          <a:p>
            <a:pPr lvl="2">
              <a:buNone/>
            </a:pPr>
            <a:endParaRPr lang="fr-BE" i="1" dirty="0" smtClean="0"/>
          </a:p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6AB52F3-2383-47C4-BD27-7830920A97CD}" type="slidenum">
              <a:rPr lang="fr-BE" smtClean="0"/>
              <a:pPr/>
              <a:t>7</a:t>
            </a:fld>
            <a:endParaRPr lang="fr-BE"/>
          </a:p>
        </p:txBody>
      </p:sp>
      <p:graphicFrame>
        <p:nvGraphicFramePr>
          <p:cNvPr id="6" name="Graphique 5"/>
          <p:cNvGraphicFramePr/>
          <p:nvPr/>
        </p:nvGraphicFramePr>
        <p:xfrm>
          <a:off x="395536" y="3258000"/>
          <a:ext cx="8280000" cy="36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611560" y="2420888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i="1" dirty="0" smtClean="0"/>
              <a:t>Solde primaire et solde net de financement en Belgique entre 2009 et</a:t>
            </a:r>
          </a:p>
          <a:p>
            <a:r>
              <a:rPr lang="fr-BE" sz="2000" i="1" dirty="0" smtClean="0"/>
              <a:t>2013, en p. c. du PIB (BNB, 2014)</a:t>
            </a:r>
            <a:endParaRPr lang="fr-BE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4) Critères d’explication potentiels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25144"/>
          </a:xfrm>
        </p:spPr>
        <p:txBody>
          <a:bodyPr>
            <a:normAutofit/>
          </a:bodyPr>
          <a:lstStyle/>
          <a:p>
            <a:r>
              <a:rPr lang="fr-BE" dirty="0" smtClean="0"/>
              <a:t>L’analyse de contenu des entretiens permet de relever cinq facteurs qui varient de façon similaire à l’influence de la Section</a:t>
            </a:r>
          </a:p>
          <a:p>
            <a:endParaRPr lang="fr-BE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6AB52F3-2383-47C4-BD27-7830920A97CD}" type="slidenum">
              <a:rPr lang="fr-BE" smtClean="0"/>
              <a:pPr/>
              <a:t>8</a:t>
            </a:fld>
            <a:endParaRPr lang="fr-BE"/>
          </a:p>
        </p:txBody>
      </p:sp>
      <p:pic>
        <p:nvPicPr>
          <p:cNvPr id="5" name="Espace réservé du contenu 3"/>
          <p:cNvPicPr>
            <a:picLocks/>
          </p:cNvPicPr>
          <p:nvPr/>
        </p:nvPicPr>
        <p:blipFill>
          <a:blip r:embed="rId2" cstate="print"/>
          <a:srcRect l="16224" t="31080" r="16910" b="21636"/>
          <a:stretch>
            <a:fillRect/>
          </a:stretch>
        </p:blipFill>
        <p:spPr bwMode="auto">
          <a:xfrm>
            <a:off x="323528" y="3140968"/>
            <a:ext cx="8280000" cy="32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BE" sz="3600" dirty="0" smtClean="0"/>
              <a:t>4) Critères d’explication potentiels:</a:t>
            </a:r>
            <a:br>
              <a:rPr lang="fr-BE" sz="3600" dirty="0" smtClean="0"/>
            </a:br>
            <a:r>
              <a:rPr lang="fr-BE" sz="3600" dirty="0" smtClean="0"/>
              <a:t>a) La contrainte budgétaire européenne</a:t>
            </a:r>
            <a:endParaRPr lang="fr-BE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257800"/>
          </a:xfrm>
        </p:spPr>
        <p:txBody>
          <a:bodyPr numCol="3">
            <a:noAutofit/>
          </a:bodyPr>
          <a:lstStyle/>
          <a:p>
            <a:pPr marL="0" algn="ctr">
              <a:buNone/>
            </a:pPr>
            <a:r>
              <a:rPr lang="fr-BE" sz="2600" b="1" u="sng" dirty="0" smtClean="0"/>
              <a:t>1992-1999:                 les critères de convergence</a:t>
            </a:r>
          </a:p>
          <a:p>
            <a:pPr>
              <a:buNone/>
            </a:pPr>
            <a:endParaRPr lang="fr-BE" sz="2600" dirty="0" smtClean="0"/>
          </a:p>
          <a:p>
            <a:pPr algn="ctr">
              <a:buNone/>
            </a:pPr>
            <a:r>
              <a:rPr lang="fr-BE" sz="2600" i="1" dirty="0" smtClean="0"/>
              <a:t>« C’était une contrainte forte parce que, si on n’y était pas, on n’était pas dans l’euro »</a:t>
            </a:r>
            <a:r>
              <a:rPr lang="fr-BE" sz="2600" dirty="0" smtClean="0"/>
              <a:t> (E4) </a:t>
            </a:r>
          </a:p>
          <a:p>
            <a:pPr algn="ctr">
              <a:buNone/>
            </a:pPr>
            <a:endParaRPr lang="fr-BE" sz="2600" dirty="0" smtClean="0">
              <a:sym typeface="Wingdings" pitchFamily="2" charset="2"/>
            </a:endParaRPr>
          </a:p>
          <a:p>
            <a:pPr algn="ctr">
              <a:buNone/>
            </a:pPr>
            <a:endParaRPr lang="fr-BE" sz="2600" dirty="0" smtClean="0"/>
          </a:p>
          <a:p>
            <a:pPr algn="ctr">
              <a:buNone/>
            </a:pPr>
            <a:r>
              <a:rPr lang="fr-BE" sz="2600" b="1" u="sng" dirty="0" smtClean="0"/>
              <a:t>2000-2009: le PSC</a:t>
            </a:r>
          </a:p>
          <a:p>
            <a:pPr algn="ctr"/>
            <a:endParaRPr lang="fr-BE" sz="2600" dirty="0" smtClean="0"/>
          </a:p>
          <a:p>
            <a:pPr algn="ctr"/>
            <a:r>
              <a:rPr lang="fr-BE" sz="2600" dirty="0" smtClean="0"/>
              <a:t>les </a:t>
            </a:r>
            <a:r>
              <a:rPr lang="fr-BE" sz="2600" dirty="0" smtClean="0"/>
              <a:t>objectifs du PSC </a:t>
            </a:r>
            <a:r>
              <a:rPr lang="fr-BE" sz="2600" i="1" dirty="0" smtClean="0"/>
              <a:t>« sont tombés à l’eau » </a:t>
            </a:r>
            <a:r>
              <a:rPr lang="fr-BE" sz="2600" dirty="0" smtClean="0"/>
              <a:t>(P1</a:t>
            </a:r>
            <a:r>
              <a:rPr lang="fr-BE" sz="2600" dirty="0" smtClean="0"/>
              <a:t>)</a:t>
            </a:r>
          </a:p>
          <a:p>
            <a:pPr algn="ctr"/>
            <a:endParaRPr lang="fr-BE" sz="2600" i="1" dirty="0" smtClean="0"/>
          </a:p>
          <a:p>
            <a:pPr algn="ctr"/>
            <a:r>
              <a:rPr lang="fr-BE" sz="2600" i="1" dirty="0" smtClean="0"/>
              <a:t> </a:t>
            </a:r>
            <a:r>
              <a:rPr lang="fr-BE" sz="2600" i="1" dirty="0" smtClean="0"/>
              <a:t>« La pression manquait » </a:t>
            </a:r>
            <a:r>
              <a:rPr lang="fr-BE" sz="2600" dirty="0" smtClean="0"/>
              <a:t>(E7) </a:t>
            </a:r>
          </a:p>
          <a:p>
            <a:pPr algn="ctr"/>
            <a:endParaRPr lang="fr-BE" sz="2600" dirty="0" smtClean="0"/>
          </a:p>
          <a:p>
            <a:pPr algn="ctr"/>
            <a:endParaRPr lang="fr-BE" sz="2600" dirty="0" smtClean="0"/>
          </a:p>
          <a:p>
            <a:pPr algn="ctr">
              <a:buNone/>
            </a:pPr>
            <a:endParaRPr lang="fr-BE" sz="2600" dirty="0" smtClean="0"/>
          </a:p>
          <a:p>
            <a:pPr marL="0" algn="ctr">
              <a:buNone/>
            </a:pPr>
            <a:r>
              <a:rPr lang="fr-BE" sz="2600" b="1" u="sng" dirty="0" smtClean="0"/>
              <a:t>2010-2014</a:t>
            </a:r>
            <a:r>
              <a:rPr lang="fr-BE" sz="2600" b="1" u="sng" dirty="0" smtClean="0"/>
              <a:t>:                              la NGEE</a:t>
            </a:r>
          </a:p>
          <a:p>
            <a:pPr algn="ctr">
              <a:buNone/>
            </a:pPr>
            <a:endParaRPr lang="fr-BE" sz="2600" dirty="0" smtClean="0"/>
          </a:p>
          <a:p>
            <a:pPr algn="ctr"/>
            <a:r>
              <a:rPr lang="fr-BE" sz="2600" dirty="0" smtClean="0"/>
              <a:t>L’UE dispose d’un « </a:t>
            </a:r>
            <a:r>
              <a:rPr lang="fr-BE" sz="2600" i="1" dirty="0" smtClean="0"/>
              <a:t>bâton pour punir les mauvais élèves </a:t>
            </a:r>
            <a:r>
              <a:rPr lang="fr-BE" sz="2600" dirty="0" smtClean="0"/>
              <a:t>» (E5)</a:t>
            </a:r>
          </a:p>
          <a:p>
            <a:pPr algn="ctr">
              <a:buNone/>
            </a:pPr>
            <a:endParaRPr lang="fr-BE" sz="2600" dirty="0" smtClean="0"/>
          </a:p>
          <a:p>
            <a:pPr algn="ctr"/>
            <a:r>
              <a:rPr lang="fr-BE" sz="2600" dirty="0" smtClean="0"/>
              <a:t>« </a:t>
            </a:r>
            <a:r>
              <a:rPr lang="fr-BE" sz="2600" i="1" dirty="0" smtClean="0"/>
              <a:t>On change de monde </a:t>
            </a:r>
            <a:r>
              <a:rPr lang="fr-BE" sz="2600" dirty="0" smtClean="0"/>
              <a:t>» (E4)</a:t>
            </a:r>
          </a:p>
          <a:p>
            <a:pPr algn="ctr">
              <a:buNone/>
            </a:pPr>
            <a:endParaRPr lang="fr-BE" sz="7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6AB52F3-2383-47C4-BD27-7830920A97CD}" type="slidenum">
              <a:rPr lang="fr-BE" smtClean="0"/>
              <a:pPr/>
              <a:t>9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édian">
  <a:themeElements>
    <a:clrScheme name="Mé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é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é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798</TotalTime>
  <Words>462</Words>
  <Application>Microsoft Office PowerPoint</Application>
  <PresentationFormat>Affichage à l'écran (4:3)</PresentationFormat>
  <Paragraphs>168</Paragraphs>
  <Slides>17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18" baseType="lpstr">
      <vt:lpstr>Médian</vt:lpstr>
      <vt:lpstr> 6ème Congrès triennal de l’ABSP Liège – 10 avril 2014    VINGT-CINQ ANNÉES DE RECOMMANDATIONS BUDGÉTAIRES : RÔLE ET INFLUENCE DE LA SECTION ‘BESOINS DE FINANCEMENT DES POUVOIRS PUBLICS’ DU CONSEIL SUPERIEUR DES FINANCES (1989 - 2014)</vt:lpstr>
      <vt:lpstr>Plan de l’exposé</vt:lpstr>
      <vt:lpstr>1) Présentation</vt:lpstr>
      <vt:lpstr>2) Précisions méthodologiques</vt:lpstr>
      <vt:lpstr>3) Trois périodes d’influence (I)</vt:lpstr>
      <vt:lpstr>3) Trois périodes d’influence (II)</vt:lpstr>
      <vt:lpstr>3) Trois périodes d’influence (III)</vt:lpstr>
      <vt:lpstr>4) Critères d’explication potentiels</vt:lpstr>
      <vt:lpstr>4) Critères d’explication potentiels: a) La contrainte budgétaire européenne</vt:lpstr>
      <vt:lpstr>4) Critères d’explication potentiels: b) Les risques sur les marchés financiers</vt:lpstr>
      <vt:lpstr>4) Critères d’explication potentiels:  c) Les priorités gouvernementales</vt:lpstr>
      <vt:lpstr>4) Critères d’explication potentiels:  d) Les compositions du gouv. et de la Section</vt:lpstr>
      <vt:lpstr>4) Critères d’explication potentiels: e) Le prestige de la Section</vt:lpstr>
      <vt:lpstr>5) Élaboration d’un modèle explicatif</vt:lpstr>
      <vt:lpstr>6) Mise en perspective: le modèle de Coene et Langenus (I)</vt:lpstr>
      <vt:lpstr>6) Mise en perspective: le modèle de Coene et Langenus (II)</vt:lpstr>
      <vt:lpstr>7) 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Damien</dc:creator>
  <cp:lastModifiedBy>Damien</cp:lastModifiedBy>
  <cp:revision>7</cp:revision>
  <dcterms:created xsi:type="dcterms:W3CDTF">2014-04-08T07:48:57Z</dcterms:created>
  <dcterms:modified xsi:type="dcterms:W3CDTF">2014-04-09T21:39:48Z</dcterms:modified>
</cp:coreProperties>
</file>