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374" r:id="rId3"/>
    <p:sldId id="404" r:id="rId4"/>
    <p:sldId id="405" r:id="rId5"/>
    <p:sldId id="410" r:id="rId6"/>
    <p:sldId id="411" r:id="rId7"/>
    <p:sldId id="413" r:id="rId8"/>
    <p:sldId id="412" r:id="rId9"/>
    <p:sldId id="414" r:id="rId10"/>
    <p:sldId id="408" r:id="rId11"/>
    <p:sldId id="416" r:id="rId12"/>
    <p:sldId id="41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honny" initials="J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21" autoAdjust="0"/>
  </p:normalViewPr>
  <p:slideViewPr>
    <p:cSldViewPr snapToObjects="1">
      <p:cViewPr varScale="1">
        <p:scale>
          <a:sx n="88" d="100"/>
          <a:sy n="88" d="100"/>
        </p:scale>
        <p:origin x="-14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8813B-8720-6444-8EC6-7FF8D3E7536D}" type="datetimeFigureOut">
              <a:rPr lang="en-US" smtClean="0"/>
              <a:pPr/>
              <a:t>20/03/14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E2BB0-0C79-7347-B95F-749E26A8D6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9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E2BB0-0C79-7347-B95F-749E26A8D69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5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8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3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2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6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2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0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EA38-6809-0F43-82D3-DA4016BC7CF6}" type="datetimeFigureOut">
              <a:rPr lang="en-US" smtClean="0"/>
              <a:t>20/03/14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4BD1-9628-0A47-9211-7F42389EF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5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6" Type="http://schemas.openxmlformats.org/officeDocument/2006/relationships/image" Target="../media/image10.tiff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6" Type="http://schemas.openxmlformats.org/officeDocument/2006/relationships/image" Target="../media/image10.tiff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hales\Dropbox\EN COURS\IMG_2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041087"/>
            <a:ext cx="9144000" cy="382406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pie-de-Diapositiv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98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810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2014</a:t>
            </a:r>
          </a:p>
        </p:txBody>
      </p:sp>
      <p:pic>
        <p:nvPicPr>
          <p:cNvPr id="1026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914346"/>
            <a:ext cx="2483767" cy="9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ulleville\Desktop\Belsp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561" y="5955735"/>
            <a:ext cx="965377" cy="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1981200"/>
            <a:ext cx="9143999" cy="382406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5400" b="1" cap="small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Times New Roman"/>
              </a:rPr>
              <a:t>Deuxième </a:t>
            </a:r>
            <a:r>
              <a:rPr lang="fr-BE" sz="5400" b="1" cap="sm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Times New Roman"/>
              </a:rPr>
              <a:t>mission de terrain dans la reserve de Yangambi</a:t>
            </a:r>
            <a:endParaRPr lang="fr-BE" sz="3200" i="1" cap="small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cs typeface="Times New Roman"/>
            </a:endParaRPr>
          </a:p>
          <a:p>
            <a:r>
              <a:rPr lang="fr-BE" sz="3200" b="1" i="1" cap="sm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Times New Roman"/>
              </a:rPr>
              <a:t>Protocole</a:t>
            </a:r>
            <a:endParaRPr lang="fr-BE" sz="5400" b="1" cap="small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2609" y="595573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Thalès de Haulleville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cap="small" dirty="0" smtClean="0"/>
              <a:t>Etude spatio-temporelle de la déforestation : fragmentation?</a:t>
            </a:r>
            <a:endParaRPr lang="fr-BE" cap="small" dirty="0"/>
          </a:p>
        </p:txBody>
      </p:sp>
      <p:pic>
        <p:nvPicPr>
          <p:cNvPr id="4" name="Picture 3" descr="5806_06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088" y="2012609"/>
            <a:ext cx="4497212" cy="4251338"/>
          </a:xfrm>
          <a:prstGeom prst="rect">
            <a:avLst/>
          </a:prstGeom>
        </p:spPr>
      </p:pic>
      <p:pic>
        <p:nvPicPr>
          <p:cNvPr id="3" name="Picture 2" descr="5806_06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55560" y="2034767"/>
            <a:ext cx="4532950" cy="4242761"/>
          </a:xfrm>
          <a:prstGeom prst="rect">
            <a:avLst/>
          </a:prstGeom>
        </p:spPr>
      </p:pic>
      <p:pic>
        <p:nvPicPr>
          <p:cNvPr id="6" name="Picture 5" descr="5806_06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9652" y="2016897"/>
            <a:ext cx="4524373" cy="4269922"/>
          </a:xfrm>
          <a:prstGeom prst="rect">
            <a:avLst/>
          </a:prstGeom>
        </p:spPr>
      </p:pic>
      <p:pic>
        <p:nvPicPr>
          <p:cNvPr id="7" name="Picture 6" descr="po_737537_rgb_0010000_ov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244" y="1772372"/>
            <a:ext cx="4886363" cy="4682450"/>
          </a:xfrm>
          <a:prstGeom prst="rect">
            <a:avLst/>
          </a:prstGeom>
        </p:spPr>
      </p:pic>
      <p:pic>
        <p:nvPicPr>
          <p:cNvPr id="8" name="Picture 7" descr="IMG_284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45492"/>
            <a:ext cx="5076056" cy="3384037"/>
          </a:xfrm>
          <a:prstGeom prst="rect">
            <a:avLst/>
          </a:prstGeom>
        </p:spPr>
      </p:pic>
      <p:pic>
        <p:nvPicPr>
          <p:cNvPr id="10" name="Picture 9" descr="IMG_2847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864" y="2767585"/>
            <a:ext cx="5560936" cy="37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cap="small" dirty="0"/>
              <a:t>Etude spatio-temporelle de la déforestation : fragmentation?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566781"/>
            <a:ext cx="84969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u="sng" dirty="0" smtClean="0"/>
              <a:t>Questions de recherche :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i="1" dirty="0" smtClean="0"/>
              <a:t>(Vous connaissez la musique…)</a:t>
            </a:r>
          </a:p>
          <a:p>
            <a:endParaRPr lang="fr-BE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Quelles est la </a:t>
            </a:r>
            <a:r>
              <a:rPr lang="fr-BE" sz="2400" dirty="0"/>
              <a:t>le type (PTS</a:t>
            </a:r>
            <a:r>
              <a:rPr lang="fr-BE" sz="2400" dirty="0" smtClean="0"/>
              <a:t>), l’étendu et la vitesse de la déforestation en à Yangambi? </a:t>
            </a:r>
            <a:r>
              <a:rPr lang="fr-BE" sz="2400" dirty="0">
                <a:sym typeface="Wingdings"/>
              </a:rPr>
              <a:t> Si fragmentation : augmentation de l’effet de lisière</a:t>
            </a:r>
            <a:r>
              <a:rPr lang="fr-BE" sz="2400" dirty="0" smtClean="0">
                <a:sym typeface="Wingdings"/>
              </a:rPr>
              <a:t>…</a:t>
            </a:r>
            <a:endParaRPr lang="fr-BE" sz="2400" dirty="0" smtClean="0"/>
          </a:p>
          <a:p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Comment cette déforestation a t’elle évolué dans le temps?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>
                <a:sym typeface="Wingdings"/>
              </a:rPr>
              <a:t>Liens avec les autres sujet de recherches : quantification des effet observés sur l’ensemble de la réserve.</a:t>
            </a:r>
            <a:endParaRPr lang="fr-BE" sz="2400" dirty="0"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endParaRPr lang="fr-BE" sz="24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750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ie-de-Diapositive2.pn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6" y="4976581"/>
            <a:ext cx="9144000" cy="1885294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-1897"/>
            <a:ext cx="9188403" cy="6859897"/>
            <a:chOff x="0" y="-1897"/>
            <a:chExt cx="9188403" cy="6859897"/>
          </a:xfrm>
        </p:grpSpPr>
        <p:pic>
          <p:nvPicPr>
            <p:cNvPr id="3" name="Picture 2" descr="IMG_1150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897"/>
              <a:ext cx="3616876" cy="6858000"/>
            </a:xfrm>
            <a:prstGeom prst="rect">
              <a:avLst/>
            </a:prstGeom>
          </p:spPr>
        </p:pic>
        <p:pic>
          <p:nvPicPr>
            <p:cNvPr id="9" name="Picture 8" descr="IMG_2766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452" y="3140968"/>
              <a:ext cx="5575548" cy="3717032"/>
            </a:xfrm>
            <a:prstGeom prst="rect">
              <a:avLst/>
            </a:prstGeom>
          </p:spPr>
        </p:pic>
        <p:pic>
          <p:nvPicPr>
            <p:cNvPr id="8" name="Picture 7" descr="IMG_2398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6876" y="-1897"/>
              <a:ext cx="5571527" cy="371435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5639" y="2996952"/>
            <a:ext cx="9112764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fr-BE" sz="9600" b="1" cap="sm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Merci de votre attention</a:t>
            </a:r>
            <a:endParaRPr lang="fr-BE" sz="3600" b="1" cap="small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La réserve de yangambi</a:t>
            </a:r>
            <a:endParaRPr lang="fr-BE" cap="small" dirty="0"/>
          </a:p>
        </p:txBody>
      </p:sp>
      <p:pic>
        <p:nvPicPr>
          <p:cNvPr id="3" name="Picture 2" descr="Capture d’écran 2014-03-17 à 18.35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844824"/>
            <a:ext cx="8432800" cy="4241800"/>
          </a:xfrm>
          <a:prstGeom prst="rect">
            <a:avLst/>
          </a:prstGeom>
        </p:spPr>
      </p:pic>
      <p:pic>
        <p:nvPicPr>
          <p:cNvPr id="6" name="Picture 5" descr="IMG_11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844824"/>
            <a:ext cx="2790056" cy="4072276"/>
          </a:xfrm>
          <a:prstGeom prst="rect">
            <a:avLst/>
          </a:prstGeom>
        </p:spPr>
      </p:pic>
      <p:pic>
        <p:nvPicPr>
          <p:cNvPr id="4" name="Picture 3" descr="IMG_171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844824"/>
            <a:ext cx="2714850" cy="4072275"/>
          </a:xfrm>
          <a:prstGeom prst="rect">
            <a:avLst/>
          </a:prstGeom>
        </p:spPr>
      </p:pic>
      <p:pic>
        <p:nvPicPr>
          <p:cNvPr id="7" name="Picture 6" descr="ybr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92406" y="246773"/>
            <a:ext cx="5275290" cy="74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Première mission : résultats</a:t>
            </a:r>
            <a:endParaRPr lang="fr-BE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84482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fr-BE"/>
          </a:p>
        </p:txBody>
      </p:sp>
      <p:sp>
        <p:nvSpPr>
          <p:cNvPr id="3" name="TextBox 2"/>
          <p:cNvSpPr txBox="1"/>
          <p:nvPr/>
        </p:nvSpPr>
        <p:spPr>
          <a:xfrm>
            <a:off x="323528" y="1566780"/>
            <a:ext cx="8363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25 parcelles </a:t>
            </a:r>
            <a:r>
              <a:rPr lang="fr-BE" sz="2400" dirty="0" smtClean="0"/>
              <a:t>d’échantillonnage permanant (PEP) d’un hectare</a:t>
            </a:r>
          </a:p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6 types forestiers </a:t>
            </a:r>
            <a:r>
              <a:rPr lang="fr-BE" sz="2400" dirty="0" smtClean="0"/>
              <a:t>représentés</a:t>
            </a:r>
          </a:p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8000 + individus </a:t>
            </a:r>
            <a:r>
              <a:rPr lang="fr-BE" sz="2400" dirty="0" smtClean="0"/>
              <a:t>identifiés et mesurés selon le protocole RAINFOR.</a:t>
            </a:r>
          </a:p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500 + hauteurs </a:t>
            </a:r>
            <a:r>
              <a:rPr lang="fr-BE" sz="2400" dirty="0" smtClean="0"/>
              <a:t>mesurées</a:t>
            </a:r>
          </a:p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1200 + </a:t>
            </a:r>
            <a:r>
              <a:rPr lang="fr-BE" sz="2400" b="1" dirty="0" smtClean="0"/>
              <a:t>échantillons </a:t>
            </a:r>
            <a:r>
              <a:rPr lang="fr-BE" sz="2400" dirty="0" smtClean="0"/>
              <a:t>de bois rapportés; Densité mesurée.</a:t>
            </a:r>
          </a:p>
          <a:p>
            <a:pPr marL="285750" indent="-285750">
              <a:buFont typeface="Arial"/>
              <a:buChar char="•"/>
            </a:pPr>
            <a:r>
              <a:rPr lang="fr-BE" sz="2400" b="1" dirty="0" smtClean="0"/>
              <a:t>300 + carottes </a:t>
            </a:r>
            <a:r>
              <a:rPr lang="fr-BE" sz="2400" dirty="0" smtClean="0"/>
              <a:t>de bois rapportés.</a:t>
            </a:r>
          </a:p>
        </p:txBody>
      </p:sp>
      <p:pic>
        <p:nvPicPr>
          <p:cNvPr id="11" name="Picture 10" descr="Rplot01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42267"/>
            <a:ext cx="6866676" cy="4551029"/>
          </a:xfrm>
          <a:prstGeom prst="rect">
            <a:avLst/>
          </a:prstGeom>
        </p:spPr>
      </p:pic>
      <p:pic>
        <p:nvPicPr>
          <p:cNvPr id="10" name="Picture 9" descr="IMG_109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197" y="4040195"/>
            <a:ext cx="2737603" cy="25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apture d’écran 2014-03-17 à 21.11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27952"/>
            <a:ext cx="7524328" cy="5178813"/>
          </a:xfrm>
          <a:prstGeom prst="rect">
            <a:avLst/>
          </a:prstGeom>
        </p:spPr>
      </p:pic>
      <p:pic>
        <p:nvPicPr>
          <p:cNvPr id="4" name="Picture 3" descr="Capture d’écran 2014-03-17 à 20.31.11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66780"/>
            <a:ext cx="8449753" cy="42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Hauteurs</a:t>
            </a:r>
            <a:endParaRPr lang="fr-BE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3407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fr-BE" dirty="0"/>
          </a:p>
        </p:txBody>
      </p:sp>
      <p:pic>
        <p:nvPicPr>
          <p:cNvPr id="4" name="Picture 3" descr="Capture d’écran 2014-03-17 à 21.07.1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3789040"/>
            <a:ext cx="4787900" cy="293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010" y="4797152"/>
            <a:ext cx="3250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….Parfois ça marche moins… </a:t>
            </a:r>
            <a:endParaRPr lang="fr-BE" sz="3200" dirty="0"/>
          </a:p>
        </p:txBody>
      </p:sp>
      <p:pic>
        <p:nvPicPr>
          <p:cNvPr id="12" name="Picture 11" descr="Capture d’écran 2014-03-17 à 21.07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40768"/>
            <a:ext cx="4622800" cy="294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088" y="2204864"/>
            <a:ext cx="3131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….Parfois ça marche....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3057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Hauteurs</a:t>
            </a:r>
            <a:endParaRPr lang="fr-BE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566781"/>
            <a:ext cx="84969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u="sng" dirty="0" smtClean="0"/>
              <a:t>Questions de recherche :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dirty="0" smtClean="0"/>
              <a:t>(</a:t>
            </a:r>
            <a:r>
              <a:rPr lang="fr-BE" dirty="0"/>
              <a:t>C’est là que ça serait bien que vous allumiez vos machines à questions, parce que tout avis/remarque/question sera le bienvenu en fin de présentation)</a:t>
            </a:r>
          </a:p>
          <a:p>
            <a:endParaRPr lang="fr-BE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Quelles </a:t>
            </a:r>
            <a:r>
              <a:rPr lang="fr-BE" sz="2400" dirty="0"/>
              <a:t>sont les allométries spécifiques des espèces les plus représentée à Yangambi? Life-history strategy</a:t>
            </a:r>
            <a:r>
              <a:rPr lang="fr-BE" sz="24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A </a:t>
            </a:r>
            <a:r>
              <a:rPr lang="fr-BE" sz="2400" dirty="0"/>
              <a:t>quel point ces allométries spécifiques varient selon le type forestier ou on les retrouve? (à Effet de lisière?</a:t>
            </a:r>
            <a:r>
              <a:rPr lang="fr-BE" sz="24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A </a:t>
            </a:r>
            <a:r>
              <a:rPr lang="fr-BE" sz="2400" dirty="0"/>
              <a:t>quel point ces allométries spécifiques s’éloignent des allométries de Kearsley et al. (allométries basée sur le type forestier) ?</a:t>
            </a:r>
          </a:p>
          <a:p>
            <a:pPr marL="342900" indent="-342900">
              <a:buFont typeface="+mj-lt"/>
              <a:buAutoNum type="arabicPeriod"/>
            </a:pP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7916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Densité du bois</a:t>
            </a:r>
            <a:endParaRPr lang="fr-BE" cap="small" dirty="0"/>
          </a:p>
        </p:txBody>
      </p:sp>
      <p:pic>
        <p:nvPicPr>
          <p:cNvPr id="8" name="Picture 7" descr="Rplot01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42267"/>
            <a:ext cx="6866676" cy="4551029"/>
          </a:xfrm>
          <a:prstGeom prst="rect">
            <a:avLst/>
          </a:prstGeom>
        </p:spPr>
      </p:pic>
      <p:pic>
        <p:nvPicPr>
          <p:cNvPr id="10" name="Picture 9" descr="IMG_109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197" y="4040195"/>
            <a:ext cx="2737603" cy="25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57200" y="1936113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La densité du bois varie avec …</a:t>
            </a:r>
          </a:p>
          <a:p>
            <a:pPr marL="285750" indent="-285750">
              <a:buFont typeface="Arial"/>
              <a:buChar char="•"/>
            </a:pPr>
            <a:r>
              <a:rPr lang="fr-BE" sz="2800" dirty="0" smtClean="0"/>
              <a:t>L’espèces étudiée,</a:t>
            </a:r>
          </a:p>
          <a:p>
            <a:pPr marL="285750" indent="-285750">
              <a:buFont typeface="Arial"/>
              <a:buChar char="•"/>
            </a:pPr>
            <a:r>
              <a:rPr lang="fr-BE" sz="2800" dirty="0" smtClean="0"/>
              <a:t>La profondeur du prélèvement (profile de densité),</a:t>
            </a:r>
          </a:p>
          <a:p>
            <a:pPr marL="285750" indent="-285750">
              <a:buFont typeface="Arial"/>
              <a:buChar char="•"/>
            </a:pPr>
            <a:r>
              <a:rPr lang="fr-BE" sz="2800" dirty="0" smtClean="0"/>
              <a:t>L’</a:t>
            </a:r>
            <a:r>
              <a:rPr lang="fr-BE" sz="2800" dirty="0" smtClean="0"/>
              <a:t>â</a:t>
            </a:r>
            <a:r>
              <a:rPr lang="fr-BE" sz="2800" dirty="0" smtClean="0"/>
              <a:t>ge </a:t>
            </a:r>
            <a:r>
              <a:rPr lang="fr-BE" sz="2800" dirty="0" smtClean="0"/>
              <a:t>de l’individu,</a:t>
            </a:r>
          </a:p>
          <a:p>
            <a:endParaRPr lang="fr-BE" sz="2800" dirty="0" smtClean="0"/>
          </a:p>
          <a:p>
            <a:pPr marL="285750" indent="-285750">
              <a:buFont typeface="Arial"/>
              <a:buChar char="•"/>
            </a:pPr>
            <a:r>
              <a:rPr lang="fr-BE" sz="2800" dirty="0" smtClean="0"/>
              <a:t>…Et </a:t>
            </a:r>
            <a:r>
              <a:rPr lang="fr-BE" sz="2800" dirty="0" smtClean="0"/>
              <a:t>le type forestier? Effet de lisière?</a:t>
            </a:r>
          </a:p>
          <a:p>
            <a:r>
              <a:rPr lang="fr-BE" sz="2800" dirty="0"/>
              <a:t> </a:t>
            </a:r>
            <a:r>
              <a:rPr lang="fr-BE" sz="2800" dirty="0" smtClean="0">
                <a:sym typeface="Wingdings"/>
              </a:rPr>
              <a:t> Données pour beaucoup d’espèces, mais pas beaucoup de données par espèces, pour représenter les différentes variations.</a:t>
            </a:r>
            <a:endParaRPr lang="fr-BE" sz="2800" dirty="0" smtClean="0"/>
          </a:p>
        </p:txBody>
      </p:sp>
      <p:pic>
        <p:nvPicPr>
          <p:cNvPr id="15" name="Picture 14" descr="Rplot01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28" y="1694667"/>
            <a:ext cx="6866676" cy="4551029"/>
          </a:xfrm>
          <a:prstGeom prst="rect">
            <a:avLst/>
          </a:prstGeom>
        </p:spPr>
      </p:pic>
      <p:pic>
        <p:nvPicPr>
          <p:cNvPr id="16" name="Picture 15" descr="IMG_109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97" y="4192595"/>
            <a:ext cx="2737603" cy="25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0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Densité du bois</a:t>
            </a:r>
            <a:endParaRPr lang="fr-BE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566781"/>
            <a:ext cx="84969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u="sng" dirty="0" smtClean="0"/>
              <a:t>Questions de recherche :</a:t>
            </a:r>
            <a:endParaRPr lang="fr-BE" sz="2000" dirty="0"/>
          </a:p>
          <a:p>
            <a:r>
              <a:rPr lang="fr-BE" dirty="0" smtClean="0"/>
              <a:t>(</a:t>
            </a:r>
            <a:r>
              <a:rPr lang="fr-BE" dirty="0"/>
              <a:t>C’est là que ça serait bien que vous participiez aussi)</a:t>
            </a:r>
          </a:p>
          <a:p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/>
              <a:t>Quels sont les profils de densité des espèces les plus représentée à Yangambi? (Life-history strategy?)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>
                <a:sym typeface="Wingdings"/>
              </a:rPr>
              <a:t></a:t>
            </a:r>
            <a:r>
              <a:rPr lang="fr-BE" sz="2400" dirty="0" smtClean="0"/>
              <a:t> </a:t>
            </a:r>
            <a:r>
              <a:rPr lang="fr-BE" sz="2400" dirty="0"/>
              <a:t>Maaike De Ridder (Post doc, MRAC) va étudier 104 de mes carottes à l’aide d’un CT scan. Vrais </a:t>
            </a:r>
            <a:r>
              <a:rPr lang="fr-BE" sz="2400" dirty="0" smtClean="0"/>
              <a:t>profils </a:t>
            </a:r>
            <a:r>
              <a:rPr lang="fr-BE" sz="2400" dirty="0"/>
              <a:t>de densité.</a:t>
            </a:r>
          </a:p>
          <a:p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/>
              <a:t>A quel point ces profils de densité varient selon le type forestier ou on les retrouve? </a:t>
            </a:r>
            <a:r>
              <a:rPr lang="fr-BE" sz="2400" dirty="0" smtClean="0"/>
              <a:t>(</a:t>
            </a:r>
            <a:r>
              <a:rPr lang="fr-BE" sz="2400" dirty="0" smtClean="0">
                <a:sym typeface="Wingdings"/>
              </a:rPr>
              <a:t></a:t>
            </a:r>
            <a:r>
              <a:rPr lang="fr-BE" sz="2400" dirty="0" smtClean="0"/>
              <a:t> </a:t>
            </a:r>
            <a:r>
              <a:rPr lang="fr-BE" sz="2400" dirty="0"/>
              <a:t>Effet de lisière?</a:t>
            </a:r>
            <a:r>
              <a:rPr lang="fr-BE" sz="2400" dirty="0" smtClean="0"/>
              <a:t>)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7654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Productivité</a:t>
            </a:r>
            <a:endParaRPr lang="fr-BE" cap="small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6678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1700808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 </a:t>
            </a:r>
            <a:r>
              <a:rPr lang="fr-BE" sz="2400" dirty="0" smtClean="0"/>
              <a:t>COBIMFO : Congo </a:t>
            </a:r>
            <a:r>
              <a:rPr lang="fr-BE" sz="2400" dirty="0"/>
              <a:t>basin integrated </a:t>
            </a:r>
            <a:r>
              <a:rPr lang="fr-BE" sz="2400" b="1" dirty="0"/>
              <a:t>monitoring for forest carbon mitigation </a:t>
            </a:r>
            <a:r>
              <a:rPr lang="fr-BE" sz="2400" dirty="0"/>
              <a:t>and biodiversity </a:t>
            </a:r>
            <a:endParaRPr lang="fr-BE" sz="2400" dirty="0" smtClean="0"/>
          </a:p>
          <a:p>
            <a:pPr marL="457200" indent="-457200">
              <a:buFont typeface="Arial"/>
              <a:buChar char="•"/>
            </a:pPr>
            <a:r>
              <a:rPr lang="fr-BE" sz="2400" dirty="0" smtClean="0">
                <a:sym typeface="Wingdings"/>
              </a:rPr>
              <a:t>Un stock de carbone c’est bien, une productivité c’est mieux.  remesure de l’ensemble des parcelles installées.</a:t>
            </a:r>
          </a:p>
          <a:p>
            <a:pPr marL="457200" indent="-457200">
              <a:buFont typeface="Arial"/>
              <a:buChar char="•"/>
            </a:pPr>
            <a:r>
              <a:rPr lang="fr-BE" sz="2400" dirty="0" smtClean="0">
                <a:sym typeface="Wingdings"/>
              </a:rPr>
              <a:t>Dernière mission : 2012</a:t>
            </a:r>
          </a:p>
          <a:p>
            <a:pPr marL="457200" indent="-457200">
              <a:buFont typeface="Arial"/>
              <a:buChar char="•"/>
            </a:pPr>
            <a:r>
              <a:rPr lang="fr-BE" sz="2400" dirty="0" smtClean="0">
                <a:sym typeface="Wingdings"/>
              </a:rPr>
              <a:t>2 ans : tout juste suffisant pour observer une productivité. Malheureusement le projet devrait être </a:t>
            </a:r>
            <a:r>
              <a:rPr lang="fr-BE" sz="2400" dirty="0" smtClean="0">
                <a:sym typeface="Wingdings"/>
              </a:rPr>
              <a:t>cl</a:t>
            </a:r>
            <a:r>
              <a:rPr lang="fr-BE" sz="2400" dirty="0" smtClean="0">
                <a:sym typeface="Wingdings"/>
              </a:rPr>
              <a:t>ô</a:t>
            </a:r>
            <a:r>
              <a:rPr lang="fr-BE" sz="2400" dirty="0" smtClean="0">
                <a:sym typeface="Wingdings"/>
              </a:rPr>
              <a:t>turé </a:t>
            </a:r>
            <a:r>
              <a:rPr lang="fr-BE" sz="2400" dirty="0" smtClean="0">
                <a:sym typeface="Wingdings"/>
              </a:rPr>
              <a:t>en 2015 (et ma thèse aussi).</a:t>
            </a:r>
            <a:r>
              <a:rPr lang="fr-BE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4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pie-de-Diapositive2.png"/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31"/>
          <a:stretch/>
        </p:blipFill>
        <p:spPr>
          <a:xfrm>
            <a:off x="7799" y="5166674"/>
            <a:ext cx="9144000" cy="1691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3" y="659115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>
                    <a:alpha val="50000"/>
                  </a:srgbClr>
                </a:solidFill>
                <a:latin typeface="Times New Roman"/>
                <a:cs typeface="Times New Roman"/>
              </a:rPr>
              <a:t>Thalès de Haulleville 2013</a:t>
            </a:r>
          </a:p>
        </p:txBody>
      </p:sp>
      <p:pic>
        <p:nvPicPr>
          <p:cNvPr id="58" name="Picture 3" descr="C:\Users\haulleville\Desktop\Belspo.jpg"/>
          <p:cNvPicPr>
            <a:picLocks noChangeAspect="1" noChangeArrowheads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"/>
            <a:ext cx="899592" cy="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haulleville\Desktop\Logo-AfricaMuseum.jpg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543" y="-1897"/>
            <a:ext cx="1828221" cy="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423781"/>
            <a:ext cx="8229600" cy="1143000"/>
          </a:xfrm>
        </p:spPr>
        <p:txBody>
          <a:bodyPr>
            <a:normAutofit/>
          </a:bodyPr>
          <a:lstStyle/>
          <a:p>
            <a:r>
              <a:rPr lang="fr-BE" cap="small" dirty="0" smtClean="0"/>
              <a:t>Productivité</a:t>
            </a:r>
            <a:endParaRPr lang="fr-BE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566781"/>
            <a:ext cx="84969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u="sng" dirty="0" smtClean="0"/>
              <a:t>Questions de recherche :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i="1" dirty="0" smtClean="0"/>
              <a:t>(Vous connaissez la musique…)</a:t>
            </a:r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Quelle </a:t>
            </a:r>
            <a:r>
              <a:rPr lang="fr-BE" sz="2400" dirty="0"/>
              <a:t>est la productivité des différentes parcelles/types forestiers/espèces les plus représentée à Yangambi? (Life-history strategy?</a:t>
            </a:r>
            <a:r>
              <a:rPr lang="fr-BE" sz="24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A </a:t>
            </a:r>
            <a:r>
              <a:rPr lang="fr-BE" sz="2400" dirty="0"/>
              <a:t>quel point productivité varient selon le type forestier ou on les retrouve? (à Effet de lisière?</a:t>
            </a:r>
            <a:r>
              <a:rPr lang="fr-BE" sz="24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  <a:p>
            <a:pPr marL="342900" indent="-342900">
              <a:buFont typeface="+mj-lt"/>
              <a:buAutoNum type="arabicPeriod"/>
            </a:pPr>
            <a:r>
              <a:rPr lang="fr-BE" sz="2400" dirty="0" smtClean="0"/>
              <a:t>Mortalité </a:t>
            </a:r>
            <a:r>
              <a:rPr lang="fr-BE" sz="2400" dirty="0"/>
              <a:t>des individus sur lesquels des échantillons ont été prélevés…?</a:t>
            </a:r>
          </a:p>
          <a:p>
            <a:pPr marL="342900" indent="-342900">
              <a:buFont typeface="+mj-lt"/>
              <a:buAutoNum type="arabicPeriod"/>
            </a:pP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9362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</TotalTime>
  <Words>393</Words>
  <Application>Microsoft Macintosh PowerPoint</Application>
  <PresentationFormat>On-screen Show (4:3)</PresentationFormat>
  <Paragraphs>84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La réserve de yangambi</vt:lpstr>
      <vt:lpstr>Première mission : résultats</vt:lpstr>
      <vt:lpstr>Hauteurs</vt:lpstr>
      <vt:lpstr>Hauteurs</vt:lpstr>
      <vt:lpstr>Densité du bois</vt:lpstr>
      <vt:lpstr>Densité du bois</vt:lpstr>
      <vt:lpstr>Productivité</vt:lpstr>
      <vt:lpstr>Productivité</vt:lpstr>
      <vt:lpstr>Etude spatio-temporelle de la déforestation : fragmentation?</vt:lpstr>
      <vt:lpstr>Etude spatio-temporelle de la déforestation : fragmentation?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Jhonny</dc:creator>
  <cp:lastModifiedBy>Thales de Haulleville</cp:lastModifiedBy>
  <cp:revision>214</cp:revision>
  <dcterms:created xsi:type="dcterms:W3CDTF">2012-10-17T07:44:02Z</dcterms:created>
  <dcterms:modified xsi:type="dcterms:W3CDTF">2014-03-20T03:51:11Z</dcterms:modified>
</cp:coreProperties>
</file>