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523" r:id="rId3"/>
    <p:sldId id="510" r:id="rId4"/>
    <p:sldId id="385" r:id="rId5"/>
    <p:sldId id="501" r:id="rId6"/>
    <p:sldId id="502" r:id="rId7"/>
    <p:sldId id="503" r:id="rId8"/>
    <p:sldId id="505" r:id="rId9"/>
    <p:sldId id="506" r:id="rId10"/>
    <p:sldId id="504" r:id="rId11"/>
    <p:sldId id="524" r:id="rId12"/>
    <p:sldId id="507" r:id="rId13"/>
    <p:sldId id="511" r:id="rId14"/>
    <p:sldId id="508" r:id="rId15"/>
    <p:sldId id="509" r:id="rId16"/>
    <p:sldId id="514" r:id="rId17"/>
    <p:sldId id="515" r:id="rId18"/>
    <p:sldId id="516" r:id="rId19"/>
    <p:sldId id="517" r:id="rId20"/>
    <p:sldId id="512" r:id="rId21"/>
    <p:sldId id="518" r:id="rId22"/>
    <p:sldId id="519" r:id="rId23"/>
    <p:sldId id="520" r:id="rId24"/>
    <p:sldId id="521" r:id="rId25"/>
    <p:sldId id="513" r:id="rId26"/>
    <p:sldId id="522" r:id="rId27"/>
    <p:sldId id="528" r:id="rId28"/>
    <p:sldId id="525" r:id="rId29"/>
    <p:sldId id="526" r:id="rId30"/>
    <p:sldId id="527" r:id="rId31"/>
    <p:sldId id="52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3EFFF3"/>
    <a:srgbClr val="000069"/>
    <a:srgbClr val="290029"/>
    <a:srgbClr val="82007A"/>
    <a:srgbClr val="6C1B64"/>
    <a:srgbClr val="F2F8AA"/>
    <a:srgbClr val="E2ED98"/>
    <a:srgbClr val="3D0D47"/>
    <a:srgbClr val="0C43F4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657" autoAdjust="0"/>
    <p:restoredTop sz="97368" autoAdjust="0"/>
  </p:normalViewPr>
  <p:slideViewPr>
    <p:cSldViewPr snapToGrid="0">
      <p:cViewPr>
        <p:scale>
          <a:sx n="75" d="100"/>
          <a:sy n="75" d="100"/>
        </p:scale>
        <p:origin x="-1920" y="-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53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CB559157-B03F-0245-A195-89308B1632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AA1A5150-837D-D14C-B479-1BCAF0C514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8E12BC-9F31-7043-A6BC-A55F9DC343F4}" type="slidenum">
              <a:rPr lang="fr-FR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FR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9052-5D3F-EE4F-8ED1-A8490C9519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26D3-1C44-0F49-BEEA-61CC3B1296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2288-5DAE-B848-A508-68B8A141AD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00A6-F22B-434A-808C-97602B2758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A94A-B51B-D842-8A40-F10F2F2A2B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91A6-16D5-CA47-8066-78485835F0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D50B-4958-E94F-B919-BBC5A5D43B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7379-9B2D-6649-BAD9-645612AC54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5EE10-CC89-C84D-82E5-32BE5E0DB6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51FA-BA55-6345-8E70-B63BD67244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DEA8-0592-5441-BF40-F846B59BD8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125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6684A7D4-DB0A-AF42-A094-9D9343CD87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..%5C..%5C..%5CDocuments%20and%20Settings%5CFran%C3%A7ois%20Wang%5CMes%20documents%5CPr%C3%A9sentations%20Power%20Point%5CDES2000%20bis.ppt%2322.%20Pr%C3%A9sentation%20PowerPoint" TargetMode="External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5524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François Wang – JNLF STRASBOURG 2014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1066800"/>
            <a:ext cx="7239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  <a:latin typeface="Cambria" pitchFamily="-65" charset="0"/>
              </a:rPr>
              <a:t>Neuropathies </a:t>
            </a:r>
            <a:r>
              <a:rPr lang="en-US" sz="4000" b="1" dirty="0" err="1" smtClean="0">
                <a:solidFill>
                  <a:srgbClr val="FFFF00"/>
                </a:solidFill>
                <a:latin typeface="Cambria" pitchFamily="-65" charset="0"/>
              </a:rPr>
              <a:t>proximales</a:t>
            </a:r>
            <a:r>
              <a:rPr lang="en-US" sz="4000" b="1" dirty="0" smtClean="0">
                <a:solidFill>
                  <a:srgbClr val="FFFF00"/>
                </a:solidFill>
                <a:latin typeface="Cambria" pitchFamily="-65" charset="0"/>
              </a:rPr>
              <a:t> du </a:t>
            </a:r>
            <a:r>
              <a:rPr lang="en-US" sz="4000" b="1" dirty="0" err="1" smtClean="0">
                <a:solidFill>
                  <a:srgbClr val="FFFF00"/>
                </a:solidFill>
                <a:latin typeface="Cambria" pitchFamily="-65" charset="0"/>
              </a:rPr>
              <a:t>membre</a:t>
            </a:r>
            <a:r>
              <a:rPr lang="en-US" sz="4000" b="1" dirty="0" smtClean="0">
                <a:solidFill>
                  <a:srgbClr val="FFFF00"/>
                </a:solidFill>
                <a:latin typeface="Cambria" pitchFamily="-65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Cambria" pitchFamily="-65" charset="0"/>
              </a:rPr>
              <a:t>supérieur</a:t>
            </a:r>
            <a:endParaRPr lang="en-US" sz="4000" b="1" dirty="0" smtClean="0">
              <a:solidFill>
                <a:srgbClr val="FFFF00"/>
              </a:solidFill>
              <a:latin typeface="Cambria" pitchFamily="-65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Cambria" pitchFamily="-65" charset="0"/>
              </a:rPr>
              <a:t>4 situations </a:t>
            </a:r>
            <a:r>
              <a:rPr lang="en-US" sz="4000" b="1" dirty="0" err="1" smtClean="0">
                <a:solidFill>
                  <a:schemeClr val="bg1"/>
                </a:solidFill>
                <a:latin typeface="Cambria" pitchFamily="-65" charset="0"/>
              </a:rPr>
              <a:t>cliniques</a:t>
            </a:r>
            <a:endParaRPr lang="en-US" sz="4000" b="1" dirty="0" smtClean="0">
              <a:solidFill>
                <a:schemeClr val="bg1"/>
              </a:solidFill>
              <a:latin typeface="Cambria" pitchFamily="-65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ambria" pitchFamily="-65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ambria" pitchFamily="-65" charset="0"/>
              </a:rPr>
              <a:t>réflexion</a:t>
            </a:r>
            <a:r>
              <a:rPr lang="en-US" dirty="0" smtClean="0">
                <a:solidFill>
                  <a:schemeClr val="bg1"/>
                </a:solidFill>
                <a:latin typeface="Cambria" pitchFamily="-65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mbria" pitchFamily="-65" charset="0"/>
              </a:rPr>
              <a:t>clinico</a:t>
            </a:r>
            <a:r>
              <a:rPr lang="en-US" dirty="0" smtClean="0">
                <a:solidFill>
                  <a:schemeClr val="bg1"/>
                </a:solidFill>
                <a:latin typeface="Cambria" pitchFamily="-65" charset="0"/>
              </a:rPr>
              <a:t>-électrophysiologique)</a:t>
            </a:r>
            <a:endParaRPr lang="en-US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2. Mécanisme </a:t>
            </a: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infiltratif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49552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Cellules inflammatoires (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Parsonage et Turner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vascularite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	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Lyme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Cellules tumorales (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métastase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syndrome de Pancoast Tobias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	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lymphome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ENMG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Imagerie, biologie, PL, 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biopsies, immunophénotypage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	lymphocytaire, 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PCR, cytométrie de flux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570" y="2571750"/>
            <a:ext cx="3642079" cy="3435350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869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Infiltration néoplasique vs séquelle de radiothérapie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55598" y="190500"/>
          <a:ext cx="8521701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331"/>
                <a:gridCol w="3187185"/>
                <a:gridCol w="3187185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Infiltration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néoplasique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Séquelle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 de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radiothérapie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Début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Installation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subaigüe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Douleur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&lt; 6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mois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de la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radiothérapie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Insidieux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Paresthésies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buFont typeface="Wingdings" pitchFamily="-65" charset="2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&gt;2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ans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de la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radiothérapie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Distribution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Troncs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primaires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(TPI)</a:t>
                      </a:r>
                    </a:p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Syn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d’Horner/Pancoast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Tobias</a:t>
                      </a:r>
                      <a:endParaRPr lang="en-US" sz="24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Troncs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secondaires</a:t>
                      </a:r>
                      <a:endParaRPr lang="en-US" sz="24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ENMG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Dénervation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active (fibrillations et pointes positives)</a:t>
                      </a:r>
                      <a:endParaRPr lang="en-US" sz="24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Myokymie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Perte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axonale sensitive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BC</a:t>
                      </a:r>
                      <a:endParaRPr lang="en-US" sz="2400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" name="Image 9" descr="hornerc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094" y="5198872"/>
            <a:ext cx="2295144" cy="829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3. Mécanisme toxique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Contexte de toxicomanie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(héroïne)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Associations possibles :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myélopathie, rhabdomyolyse</a:t>
            </a: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pic>
        <p:nvPicPr>
          <p:cNvPr id="8" name="Image 7" descr="heroinsclong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948" y="882207"/>
            <a:ext cx="1482852" cy="3448493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vaccin-heroi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" y="2603500"/>
            <a:ext cx="4040072" cy="2787650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5524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François Wang – JNLF STRASBOURG 2014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1066800"/>
            <a:ext cx="7239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bg1"/>
                </a:solidFill>
                <a:latin typeface="Cambria" pitchFamily="-65" charset="0"/>
              </a:rPr>
              <a:t>Deuxième</a:t>
            </a:r>
            <a:r>
              <a:rPr lang="en-US" sz="8000" b="1" dirty="0" smtClean="0">
                <a:solidFill>
                  <a:schemeClr val="bg1"/>
                </a:solidFill>
                <a:latin typeface="Cambria" pitchFamily="-65" charset="0"/>
              </a:rPr>
              <a:t> situation </a:t>
            </a:r>
            <a:r>
              <a:rPr lang="en-US" sz="8000" b="1" dirty="0" err="1" smtClean="0">
                <a:solidFill>
                  <a:schemeClr val="bg1"/>
                </a:solidFill>
                <a:latin typeface="Cambria" pitchFamily="-65" charset="0"/>
              </a:rPr>
              <a:t>clinique</a:t>
            </a:r>
            <a:r>
              <a:rPr lang="en-US" sz="8000" b="1" dirty="0" smtClean="0">
                <a:solidFill>
                  <a:schemeClr val="bg1"/>
                </a:solidFill>
                <a:latin typeface="Cambria" pitchFamily="-65" charset="0"/>
              </a:rPr>
              <a:t> </a:t>
            </a:r>
            <a:endParaRPr lang="en-US" sz="8000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Deuxième situation clinique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Atteintes purement motrices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Exclure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myopathies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et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troubles de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transmission neuromusculaire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97100" y="3035300"/>
            <a:ext cx="6032421" cy="2277547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Atteinte de troncs nerveux moteurs</a:t>
            </a: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Atteinte spécifique des axones moteurs</a:t>
            </a: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Atteinte très chronique</a:t>
            </a: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Atteinte du motoneurone spinal</a:t>
            </a:r>
            <a:endParaRPr lang="fr-FR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86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1. Atteinte de troncs nerveux moteurs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Nerfs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sus-scapulaire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spinal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et 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thoracique long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NIA 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ENMG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30200" y="2844800"/>
            <a:ext cx="3223959" cy="1723549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Etirement aigu</a:t>
            </a: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Microtraumatismes</a:t>
            </a: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Parsonage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&amp; Turner</a:t>
            </a:r>
            <a:endParaRPr lang="fr-FR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  <p:pic>
        <p:nvPicPr>
          <p:cNvPr id="9" name="Image 8" descr="Figure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966" y="520700"/>
            <a:ext cx="2218266" cy="1663700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Figure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444" y="2844800"/>
            <a:ext cx="4412555" cy="3022600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86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2. Atteinte spécifique des axones moteurs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-446069"/>
            <a:ext cx="8896350" cy="76143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Parsonage &amp; Turner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Neuropathies motrices multifocales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avec ou sans bloc de conduction persistants</a:t>
            </a: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ENMG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Biologie : anti GM1 (IgM)</a:t>
            </a:r>
            <a:endParaRPr lang="fr-BE" sz="2000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1000" y="2057400"/>
            <a:ext cx="8328572" cy="3385542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Consensus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criteria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for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diagnosis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of MMN </a:t>
            </a: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(Olney </a:t>
            </a:r>
            <a:r>
              <a:rPr lang="fr-FR" sz="2000" i="1" dirty="0" smtClean="0">
                <a:solidFill>
                  <a:srgbClr val="000069"/>
                </a:solidFill>
                <a:latin typeface="Cambria"/>
                <a:cs typeface="Cambria"/>
              </a:rPr>
              <a:t>et al</a:t>
            </a: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, 2003)</a:t>
            </a:r>
            <a:b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Bloc partiel défini: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-	dispersion temporelle &lt; 30%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-	MS &gt; 40% (S) 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sauf segment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Erb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/axillaire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-	MI &gt; 50% (S) 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sauf segment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sous-/sus-fibula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(&gt; 40%)</a:t>
            </a: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TST </a:t>
            </a: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(</a:t>
            </a:r>
            <a:r>
              <a:rPr lang="fr-FR" sz="2000" dirty="0" err="1" smtClean="0">
                <a:solidFill>
                  <a:srgbClr val="000069"/>
                </a:solidFill>
                <a:latin typeface="Cambria"/>
                <a:cs typeface="Cambria"/>
              </a:rPr>
              <a:t>Magistris</a:t>
            </a: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fr-FR" sz="2000" i="1" dirty="0" smtClean="0">
                <a:solidFill>
                  <a:srgbClr val="000069"/>
                </a:solidFill>
                <a:latin typeface="Cambria"/>
                <a:cs typeface="Cambria"/>
              </a:rPr>
              <a:t>et al</a:t>
            </a: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, 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86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3. Atteinte très chronique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158750" y="-319069"/>
            <a:ext cx="89852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Neuropathie compressive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TOS neurologique vrai 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(D1 &gt; C8)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Neuropathie tumorale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Périneuriome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Imagerie et ENMG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9399" y="1612900"/>
            <a:ext cx="3258035" cy="1723549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ENMG documente la composante sensitive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infraclinique</a:t>
            </a:r>
            <a:endParaRPr lang="fr-FR" sz="2000" dirty="0" smtClean="0">
              <a:solidFill>
                <a:srgbClr val="000069"/>
              </a:solidFill>
              <a:latin typeface="Cambria"/>
              <a:cs typeface="Cambria"/>
            </a:endParaRPr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3938588" y="1219200"/>
            <a:ext cx="4515072" cy="2027238"/>
            <a:chOff x="2640" y="192"/>
            <a:chExt cx="3168" cy="1277"/>
          </a:xfrm>
        </p:grpSpPr>
        <p:pic>
          <p:nvPicPr>
            <p:cNvPr id="10" name="Picture 18" descr="C:\Mes documents\DES2000\DES images\TOS neurologique.jpg">
              <a:hlinkClick r:id="rId4" action="ppaction://hlinkpres?slideindex=22&amp;slidetitle=Présentation PowerPoint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68" y="200"/>
              <a:ext cx="1440" cy="1269"/>
            </a:xfrm>
            <a:prstGeom prst="rect">
              <a:avLst/>
            </a:prstGeom>
            <a:noFill/>
            <a:ln w="63500">
              <a:solidFill>
                <a:srgbClr val="660066"/>
              </a:solidFill>
              <a:miter lim="800000"/>
              <a:headEnd/>
              <a:tailEnd/>
            </a:ln>
          </p:spPr>
        </p:pic>
        <p:pic>
          <p:nvPicPr>
            <p:cNvPr id="11" name="I 2" descr="F:\091101Egypte 138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40" y="192"/>
              <a:ext cx="1701" cy="1275"/>
            </a:xfrm>
            <a:prstGeom prst="rect">
              <a:avLst/>
            </a:prstGeom>
            <a:noFill/>
            <a:ln w="63500">
              <a:solidFill>
                <a:srgbClr val="660066"/>
              </a:solidFill>
              <a:miter lim="800000"/>
              <a:headEnd/>
              <a:tailEnd/>
            </a:ln>
          </p:spPr>
        </p:pic>
      </p:grp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4830763" y="1752600"/>
            <a:ext cx="7086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r-FR" dirty="0">
                <a:solidFill>
                  <a:schemeClr val="bg1"/>
                </a:solidFill>
                <a:latin typeface="Trebuchet MS" pitchFamily="-65" charset="0"/>
              </a:rPr>
              <a:t>TOS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3661038"/>
            <a:ext cx="6026150" cy="2396861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5409717" y="3198168"/>
            <a:ext cx="2159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Périneuriome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86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4. Atteinte du </a:t>
            </a:r>
            <a:r>
              <a:rPr lang="fr-FR" sz="2400" b="1" smtClean="0">
                <a:solidFill>
                  <a:schemeClr val="bg1"/>
                </a:solidFill>
                <a:latin typeface="Cambria" pitchFamily="-1" charset="0"/>
              </a:rPr>
              <a:t>motoneurone spinal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158750" y="-319069"/>
            <a:ext cx="898525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Séquelle de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polio 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ou syndrome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post-polio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Dégénérescence motoneuronale : </a:t>
            </a:r>
            <a:b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flail arm syndrome 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(Man-in-the barrel)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Maladie de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Hirayama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C7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C8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D1, 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unilatéral ou asymétrique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3101" y="2654300"/>
            <a:ext cx="4051300" cy="3385542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Hommes entre 15-25 ans</a:t>
            </a: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Début insidieux</a:t>
            </a: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Amyotrophie oblique</a:t>
            </a: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Evolue 3 à 6 ans</a:t>
            </a: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Myélopathie de flexion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(composante ischémique)</a:t>
            </a:r>
            <a:endParaRPr lang="fr-FR" b="1" dirty="0" smtClean="0">
              <a:solidFill>
                <a:srgbClr val="FF0000"/>
              </a:solidFill>
              <a:latin typeface="Cambria"/>
              <a:cs typeface="Cambria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99" y="2653358"/>
            <a:ext cx="2820985" cy="3391842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800" y="1345442"/>
            <a:ext cx="1464852" cy="1042158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86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4. Atteinte du </a:t>
            </a:r>
            <a:r>
              <a:rPr lang="fr-FR" sz="2400" b="1" smtClean="0">
                <a:solidFill>
                  <a:schemeClr val="bg1"/>
                </a:solidFill>
                <a:latin typeface="Cambria" pitchFamily="-1" charset="0"/>
              </a:rPr>
              <a:t>motoneurone spinal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158750" y="-319069"/>
            <a:ext cx="898525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Séquelle de 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polio 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ou syndrome 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post-polio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Dégénérescence motoneuronale :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flail arm syndrome 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(Man-in-the barrel)</a:t>
            </a:r>
            <a:endParaRPr lang="fr-BE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Maladie de </a:t>
            </a:r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Hirayama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(C7)C8(D1)</a:t>
            </a: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Imagerie et ENMG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3100" y="2844800"/>
            <a:ext cx="5702299" cy="2831544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Rapport d’amplitude du PAGM 	ulnaire/médian </a:t>
            </a: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(</a:t>
            </a:r>
            <a:r>
              <a:rPr lang="fr-FR" sz="2000" dirty="0" err="1" smtClean="0">
                <a:solidFill>
                  <a:srgbClr val="000069"/>
                </a:solidFill>
                <a:latin typeface="Cambria"/>
                <a:cs typeface="Cambria"/>
              </a:rPr>
              <a:t>Lyu</a:t>
            </a: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fr-FR" sz="2000" i="1" dirty="0" smtClean="0">
                <a:solidFill>
                  <a:srgbClr val="000069"/>
                </a:solidFill>
                <a:latin typeface="Cambria"/>
                <a:cs typeface="Cambria"/>
              </a:rPr>
              <a:t>et al</a:t>
            </a: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, 2011)</a:t>
            </a:r>
            <a:b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sz="2000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- (0,6 – 1,7) : normal</a:t>
            </a:r>
            <a:b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	- &gt; 1,7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SLA 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(TOS)</a:t>
            </a:r>
            <a:b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	- &lt; 0,6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Hirayama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267" y="1841500"/>
            <a:ext cx="2083982" cy="4267200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162" y="279400"/>
            <a:ext cx="1502687" cy="1361471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5524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François Wang – JNLF STRASBOURG 2014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304800" y="-203200"/>
            <a:ext cx="4298950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Neuronopathie motrice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Polio et post-polio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SLA et Flail arm syn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ASP et Kennedy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Hirayama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Médullopathie cervicale</a:t>
            </a: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673100" y="2438400"/>
            <a:ext cx="750570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Radiculopathie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Compressive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Inflammatoire/infectieuse/infiltrative/tumorale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4864100" y="-190500"/>
            <a:ext cx="7505700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Plexopathie brachiale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Parsonage et Turner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Pancoast Tobias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TOS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Périneuriome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Toxique </a:t>
            </a:r>
          </a:p>
        </p:txBody>
      </p:sp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3517900" y="2438400"/>
            <a:ext cx="750570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Mononeuropathie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Compressive/inflammatoire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</a:p>
        </p:txBody>
      </p:sp>
      <p:sp>
        <p:nvSpPr>
          <p:cNvPr id="12" name="Text Box 1030"/>
          <p:cNvSpPr txBox="1">
            <a:spLocks noChangeArrowheads="1"/>
          </p:cNvSpPr>
          <p:nvPr/>
        </p:nvSpPr>
        <p:spPr bwMode="auto">
          <a:xfrm>
            <a:off x="4292600" y="3848100"/>
            <a:ext cx="750570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Mononeuropathie multiple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MMN et Lewis Sumner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Vascularite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HNLPP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</a:p>
        </p:txBody>
      </p:sp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342900" y="3898900"/>
            <a:ext cx="750570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PNP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et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 PRN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CMT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PRNC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5524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François Wang – JNLF STRASBOURG 2014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1066800"/>
            <a:ext cx="7239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bg1"/>
                </a:solidFill>
                <a:latin typeface="Cambria" pitchFamily="-65" charset="0"/>
              </a:rPr>
              <a:t>Troisième</a:t>
            </a:r>
            <a:r>
              <a:rPr lang="en-US" sz="8000" b="1" dirty="0" smtClean="0">
                <a:solidFill>
                  <a:schemeClr val="bg1"/>
                </a:solidFill>
                <a:latin typeface="Cambria" pitchFamily="-65" charset="0"/>
              </a:rPr>
              <a:t> situation </a:t>
            </a:r>
            <a:r>
              <a:rPr lang="en-US" sz="8000" b="1" dirty="0" err="1" smtClean="0">
                <a:solidFill>
                  <a:schemeClr val="bg1"/>
                </a:solidFill>
                <a:latin typeface="Cambria" pitchFamily="-65" charset="0"/>
              </a:rPr>
              <a:t>clinique</a:t>
            </a:r>
            <a:r>
              <a:rPr lang="en-US" sz="8000" b="1" dirty="0" smtClean="0">
                <a:solidFill>
                  <a:schemeClr val="bg1"/>
                </a:solidFill>
                <a:latin typeface="Cambria" pitchFamily="-65" charset="0"/>
              </a:rPr>
              <a:t> </a:t>
            </a:r>
            <a:endParaRPr lang="en-US" sz="8000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Troisième situation clinique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L’atteinte nerveuse n’est pas limitée aux membres 	supérieurs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41400" y="2400300"/>
            <a:ext cx="6840334" cy="1723549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Atteinte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des 4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membres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prédominant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aux MS</a:t>
            </a: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Composante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motrice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centrale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associée</a:t>
            </a:r>
            <a:endParaRPr lang="en-US" b="1" dirty="0" smtClean="0">
              <a:solidFill>
                <a:srgbClr val="000069"/>
              </a:solidFill>
              <a:latin typeface="Cambria"/>
              <a:cs typeface="Cambria"/>
            </a:endParaRP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Atteinte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extra-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neurologique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associée</a:t>
            </a:r>
            <a:endParaRPr lang="en-US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825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1. Atteinte des 4 membres prédominant aux MS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-242869"/>
            <a:ext cx="8896350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Amyotrophies spinales progressives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dHMN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5A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– CMT 2D 	(GARS),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dHMN 5B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(REEP1),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dHMN 5C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(BSCL2)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CMT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forme scapulo-péronière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(TRPV4),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forme proximale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(TFG)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Neuropathies dysimmunes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-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PRNC</a:t>
            </a: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7400" y="3162300"/>
            <a:ext cx="7827784" cy="2831544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Critères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électrodiagnostiques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consensuels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des PIDC</a:t>
            </a:r>
            <a:b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en-US" sz="2000" dirty="0" smtClean="0">
                <a:solidFill>
                  <a:srgbClr val="000069"/>
                </a:solidFill>
                <a:latin typeface="Cambria"/>
                <a:cs typeface="Cambria"/>
              </a:rPr>
              <a:t>(EFNS et PNS, 2010)</a:t>
            </a:r>
          </a:p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LDM, VCM,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ondes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F</a:t>
            </a:r>
          </a:p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BC et dispersion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temporelle</a:t>
            </a:r>
            <a:endParaRPr lang="en-US" b="1" dirty="0" smtClean="0">
              <a:solidFill>
                <a:srgbClr val="000069"/>
              </a:solidFill>
              <a:latin typeface="Cambria"/>
              <a:cs typeface="Cambria"/>
            </a:endParaRPr>
          </a:p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Durée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du PAGM distal</a:t>
            </a:r>
            <a:endParaRPr lang="en-US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825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2. Composante motrice centrale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-242869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SLA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Médullopathie cervicarthrosique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Imagerie et électrophysiologie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76900" y="3213100"/>
            <a:ext cx="3046227" cy="2831544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ENMG, </a:t>
            </a:r>
            <a:b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Comptage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des UM</a:t>
            </a:r>
            <a:b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	(ENUM/MUNE)</a:t>
            </a:r>
          </a:p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PES</a:t>
            </a:r>
          </a:p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PEM et TST</a:t>
            </a:r>
            <a:endParaRPr lang="en-US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976134"/>
            <a:ext cx="5048250" cy="3376916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162040" y="5267524"/>
            <a:ext cx="307893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>
              <a:lnSpc>
                <a:spcPct val="150000"/>
              </a:lnSpc>
              <a:tabLst>
                <a:tab pos="3556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latin typeface="Cambria"/>
                <a:cs typeface="Cambria"/>
              </a:rPr>
              <a:t>Magistris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FR" i="1" dirty="0" smtClean="0">
                <a:solidFill>
                  <a:schemeClr val="bg1"/>
                </a:solidFill>
                <a:latin typeface="Cambria"/>
                <a:cs typeface="Cambria"/>
              </a:rPr>
              <a:t>et al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, 1998)</a:t>
            </a:r>
            <a:endParaRPr lang="en-US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1" name="Image 10" descr="cervicale-stenose-2-F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500" y="304800"/>
            <a:ext cx="1549400" cy="2541016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825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3. Atteinte </a:t>
            </a: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extra-neurologique</a:t>
            </a: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 associée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-242869"/>
            <a:ext cx="8896350" cy="672799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Traits dysmorphiques : 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forme héréditaire de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Parsonage &amp; 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turner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 (HNA1-17q25 ; HNA2 ; HNA3)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Syndrome de Kennedy 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: </a:t>
            </a:r>
            <a:b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	gynécomastie, </a:t>
            </a:r>
            <a:b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	atrophie testiculaire, diabète…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ENMG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Bio mol : &gt; 39 répétitions CAG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1000" y="3568700"/>
            <a:ext cx="5969000" cy="1723549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Atteinte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neurogène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proximale</a:t>
            </a:r>
            <a:endParaRPr lang="en-US" b="1" dirty="0" smtClean="0">
              <a:solidFill>
                <a:srgbClr val="000069"/>
              </a:solidFill>
              <a:latin typeface="Cambria"/>
              <a:cs typeface="Cambria"/>
            </a:endParaRPr>
          </a:p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Fasciculations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diffuses (face et langue)</a:t>
            </a:r>
          </a:p>
          <a:p>
            <a:pPr indent="3556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Ganglionopathie</a:t>
            </a:r>
            <a:endParaRPr lang="en-US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  <p:pic>
        <p:nvPicPr>
          <p:cNvPr id="9" name="Image 8" descr="hnaey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317500"/>
            <a:ext cx="2601912" cy="6307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1023412"/>
            <a:ext cx="2597150" cy="19509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10300" y="2540000"/>
            <a:ext cx="2717800" cy="622300"/>
          </a:xfrm>
          <a:prstGeom prst="rect">
            <a:avLst/>
          </a:prstGeom>
          <a:solidFill>
            <a:srgbClr val="8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35822" y="2486968"/>
            <a:ext cx="2766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solidFill>
                  <a:srgbClr val="FFFFFF"/>
                </a:solidFill>
                <a:latin typeface="Cambria"/>
                <a:cs typeface="Cambria"/>
              </a:rPr>
              <a:t>Pachydermie plicaturée </a:t>
            </a:r>
            <a:br>
              <a:rPr lang="fr-BE" sz="2000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rgbClr val="FFFFFF"/>
                </a:solidFill>
                <a:latin typeface="Cambria"/>
                <a:cs typeface="Cambria"/>
              </a:rPr>
              <a:t>du cuir chevelu</a:t>
            </a:r>
            <a:endParaRPr lang="en-US" sz="2000" dirty="0"/>
          </a:p>
        </p:txBody>
      </p:sp>
      <p:pic>
        <p:nvPicPr>
          <p:cNvPr id="13" name="Image 12" descr="bsmatongu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971" y="3562604"/>
            <a:ext cx="1935889" cy="173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5524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François Wang – JNLF STRASBOURG 2014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1066800"/>
            <a:ext cx="7239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bg1"/>
                </a:solidFill>
                <a:latin typeface="Cambria" pitchFamily="-65" charset="0"/>
              </a:rPr>
              <a:t>Quatrième</a:t>
            </a:r>
            <a:r>
              <a:rPr lang="en-US" sz="8000" b="1" dirty="0" smtClean="0">
                <a:solidFill>
                  <a:schemeClr val="bg1"/>
                </a:solidFill>
                <a:latin typeface="Cambria" pitchFamily="-65" charset="0"/>
              </a:rPr>
              <a:t> situation </a:t>
            </a:r>
            <a:r>
              <a:rPr lang="en-US" sz="8000" b="1" dirty="0" err="1" smtClean="0">
                <a:solidFill>
                  <a:schemeClr val="bg1"/>
                </a:solidFill>
                <a:latin typeface="Cambria" pitchFamily="-65" charset="0"/>
              </a:rPr>
              <a:t>clinique</a:t>
            </a:r>
            <a:r>
              <a:rPr lang="en-US" sz="8000" b="1" dirty="0" smtClean="0">
                <a:solidFill>
                  <a:schemeClr val="bg1"/>
                </a:solidFill>
                <a:latin typeface="Cambria" pitchFamily="-65" charset="0"/>
              </a:rPr>
              <a:t> </a:t>
            </a:r>
            <a:endParaRPr lang="en-US" sz="8000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Quatrième situation clinique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L’ENMG montre des signes évocateurs d’une myélinopathie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41400" y="2400300"/>
            <a:ext cx="3916457" cy="2831544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Diffus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MS &gt; MI </a:t>
            </a:r>
          </a:p>
          <a:p>
            <a:pPr indent="355600">
              <a:lnSpc>
                <a:spcPct val="15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Diffus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prédominant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b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	aux sites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d’enclavement</a:t>
            </a:r>
            <a:endParaRPr lang="en-US" b="1" dirty="0" smtClean="0">
              <a:solidFill>
                <a:srgbClr val="000069"/>
              </a:solidFill>
              <a:latin typeface="Cambria"/>
              <a:cs typeface="Cambria"/>
            </a:endParaRP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Multitronculaires</a:t>
            </a:r>
            <a:endParaRPr lang="en-US" b="1" dirty="0" smtClean="0">
              <a:solidFill>
                <a:srgbClr val="000069"/>
              </a:solidFill>
              <a:latin typeface="Cambria"/>
              <a:cs typeface="Cambria"/>
            </a:endParaRP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Focaux</a:t>
            </a:r>
            <a:endParaRPr lang="en-US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5384800" y="2005031"/>
            <a:ext cx="5930900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PRNC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HNLPP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endParaRPr lang="fr-BE" b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Lewis Sumner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Syn. canalaire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A6C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ChangeArrowheads="1"/>
          </p:cNvSpPr>
          <p:nvPr/>
        </p:nvSpPr>
        <p:spPr bwMode="auto">
          <a:xfrm>
            <a:off x="1657350" y="3486150"/>
            <a:ext cx="2867025" cy="2667000"/>
          </a:xfrm>
          <a:prstGeom prst="rect">
            <a:avLst/>
          </a:prstGeom>
          <a:solidFill>
            <a:srgbClr val="25911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pic>
        <p:nvPicPr>
          <p:cNvPr id="87043" name="Picture 28" descr="C:\Documents and Settings\François Wang\Mes documents\Medtronic\F CID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363" y="3941763"/>
            <a:ext cx="2400300" cy="172720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87044" name="Rectangle 9"/>
          <p:cNvSpPr>
            <a:spLocks noChangeArrowheads="1"/>
          </p:cNvSpPr>
          <p:nvPr/>
        </p:nvSpPr>
        <p:spPr bwMode="auto">
          <a:xfrm>
            <a:off x="1657350" y="733425"/>
            <a:ext cx="2867025" cy="2667000"/>
          </a:xfrm>
          <a:prstGeom prst="rect">
            <a:avLst/>
          </a:prstGeom>
          <a:solidFill>
            <a:srgbClr val="25911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pic>
        <p:nvPicPr>
          <p:cNvPr id="87045" name="Picture 27" descr="C:\Documents and Settings\François Wang\Mes documents\Medtronic\F 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7538" y="1257300"/>
            <a:ext cx="2397125" cy="177165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87046" name="Rectangle 13"/>
          <p:cNvSpPr>
            <a:spLocks noChangeArrowheads="1"/>
          </p:cNvSpPr>
          <p:nvPr/>
        </p:nvSpPr>
        <p:spPr bwMode="auto">
          <a:xfrm>
            <a:off x="4648200" y="3486150"/>
            <a:ext cx="2867025" cy="2667000"/>
          </a:xfrm>
          <a:prstGeom prst="rect">
            <a:avLst/>
          </a:prstGeom>
          <a:solidFill>
            <a:srgbClr val="25911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87047" name="Rectangle 14"/>
          <p:cNvSpPr>
            <a:spLocks noChangeArrowheads="1"/>
          </p:cNvSpPr>
          <p:nvPr/>
        </p:nvSpPr>
        <p:spPr bwMode="auto">
          <a:xfrm>
            <a:off x="4648200" y="733425"/>
            <a:ext cx="2867025" cy="2667000"/>
          </a:xfrm>
          <a:prstGeom prst="rect">
            <a:avLst/>
          </a:prstGeom>
          <a:solidFill>
            <a:srgbClr val="25911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46075" y="1887538"/>
            <a:ext cx="8208963" cy="3070225"/>
            <a:chOff x="206" y="1357"/>
            <a:chExt cx="5171" cy="1934"/>
          </a:xfrm>
        </p:grpSpPr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206" y="1357"/>
              <a:ext cx="6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CC3300"/>
                  </a:solidFill>
                  <a:effectLst>
                    <a:glow rad="152400">
                      <a:srgbClr val="CCFFCC">
                        <a:alpha val="76000"/>
                      </a:srgbClr>
                    </a:glow>
                  </a:effectLst>
                  <a:latin typeface="Century Gothic" charset="0"/>
                  <a:ea typeface="+mn-ea"/>
                  <a:cs typeface="+mn-cs"/>
                </a:rPr>
                <a:t>Normal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421" y="3058"/>
              <a:ext cx="5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CC3300"/>
                  </a:solidFill>
                  <a:effectLst>
                    <a:glow rad="152400">
                      <a:srgbClr val="CCFFCC">
                        <a:alpha val="76000"/>
                      </a:srgbClr>
                    </a:glow>
                  </a:effectLst>
                  <a:latin typeface="Century Gothic" charset="0"/>
                  <a:ea typeface="+mn-ea"/>
                  <a:cs typeface="+mn-cs"/>
                </a:rPr>
                <a:t>PRNC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4778" y="1357"/>
              <a:ext cx="5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CC3300"/>
                  </a:solidFill>
                  <a:effectLst>
                    <a:glow rad="152400">
                      <a:srgbClr val="CCFFCC">
                        <a:alpha val="76000"/>
                      </a:srgbClr>
                    </a:glow>
                  </a:effectLst>
                  <a:latin typeface="Century Gothic" charset="0"/>
                  <a:ea typeface="+mn-ea"/>
                  <a:cs typeface="+mn-cs"/>
                </a:rPr>
                <a:t>CMT1a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4760" y="3058"/>
              <a:ext cx="5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>
                  <a:solidFill>
                    <a:srgbClr val="CC3300"/>
                  </a:solidFill>
                  <a:effectLst>
                    <a:glow rad="152400">
                      <a:srgbClr val="CCFFCC">
                        <a:alpha val="76000"/>
                      </a:srgbClr>
                    </a:glow>
                  </a:effectLst>
                  <a:latin typeface="Century Gothic" charset="0"/>
                  <a:ea typeface="+mn-ea"/>
                  <a:cs typeface="+mn-cs"/>
                </a:rPr>
                <a:t>DADS</a:t>
              </a:r>
            </a:p>
          </p:txBody>
        </p:sp>
      </p:grpSp>
      <p:pic>
        <p:nvPicPr>
          <p:cNvPr id="87049" name="Picture 30" descr="C:\Documents and Settings\François Wang\Mes documents\Medtronic\F CM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5213" y="1281113"/>
            <a:ext cx="2422525" cy="1724025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7050" name="Picture 32" descr="C:\Documents and Settings\François Wang\Mes documents\Medtronic\F MA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7438" y="3944938"/>
            <a:ext cx="2400300" cy="1722437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943225" y="1900238"/>
            <a:ext cx="4410075" cy="2825750"/>
            <a:chOff x="1782" y="1365"/>
            <a:chExt cx="2778" cy="1780"/>
          </a:xfrm>
        </p:grpSpPr>
        <p:sp>
          <p:nvSpPr>
            <p:cNvPr id="87056" name="Text Box 23"/>
            <p:cNvSpPr txBox="1">
              <a:spLocks noChangeArrowheads="1"/>
            </p:cNvSpPr>
            <p:nvPr/>
          </p:nvSpPr>
          <p:spPr bwMode="auto">
            <a:xfrm>
              <a:off x="1860" y="1365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rgbClr val="000000"/>
                  </a:solidFill>
                  <a:latin typeface="Century Gothic" pitchFamily="-65" charset="0"/>
                </a:rPr>
                <a:t>F-LAT: 24.7 ms</a:t>
              </a:r>
            </a:p>
          </p:txBody>
        </p:sp>
        <p:sp>
          <p:nvSpPr>
            <p:cNvPr id="87057" name="Text Box 29"/>
            <p:cNvSpPr txBox="1">
              <a:spLocks noChangeArrowheads="1"/>
            </p:cNvSpPr>
            <p:nvPr/>
          </p:nvSpPr>
          <p:spPr bwMode="auto">
            <a:xfrm>
              <a:off x="1782" y="2971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rgbClr val="000000"/>
                  </a:solidFill>
                  <a:latin typeface="Century Gothic" pitchFamily="-65" charset="0"/>
                </a:rPr>
                <a:t>F-LAT: 50.5 ms</a:t>
              </a:r>
            </a:p>
          </p:txBody>
        </p:sp>
        <p:sp>
          <p:nvSpPr>
            <p:cNvPr id="87058" name="Text Box 31"/>
            <p:cNvSpPr txBox="1">
              <a:spLocks noChangeArrowheads="1"/>
            </p:cNvSpPr>
            <p:nvPr/>
          </p:nvSpPr>
          <p:spPr bwMode="auto">
            <a:xfrm>
              <a:off x="3528" y="1365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rgbClr val="000000"/>
                  </a:solidFill>
                  <a:latin typeface="Century Gothic" pitchFamily="-65" charset="0"/>
                </a:rPr>
                <a:t>F-LAT: 62.8 ms</a:t>
              </a:r>
            </a:p>
          </p:txBody>
        </p:sp>
        <p:sp>
          <p:nvSpPr>
            <p:cNvPr id="87059" name="Text Box 33"/>
            <p:cNvSpPr txBox="1">
              <a:spLocks noChangeArrowheads="1"/>
            </p:cNvSpPr>
            <p:nvPr/>
          </p:nvSpPr>
          <p:spPr bwMode="auto">
            <a:xfrm>
              <a:off x="3726" y="2972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rgbClr val="000000"/>
                  </a:solidFill>
                  <a:latin typeface="Century Gothic" pitchFamily="-65" charset="0"/>
                </a:rPr>
                <a:t>F-LAT: 66.3 ms</a:t>
              </a:r>
            </a:p>
          </p:txBody>
        </p:sp>
      </p:grpSp>
      <p:cxnSp>
        <p:nvCxnSpPr>
          <p:cNvPr id="28" name="Connecteur droit 27"/>
          <p:cNvCxnSpPr/>
          <p:nvPr/>
        </p:nvCxnSpPr>
        <p:spPr>
          <a:xfrm rot="5400000">
            <a:off x="2112169" y="2385219"/>
            <a:ext cx="976312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5400000">
            <a:off x="5393531" y="2594769"/>
            <a:ext cx="687388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5400000">
            <a:off x="2137568" y="5072857"/>
            <a:ext cx="976313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5518943" y="5072857"/>
            <a:ext cx="976313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PRNC MS &gt; MI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117600" y="1532466"/>
          <a:ext cx="65661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13"/>
                <a:gridCol w="1550611"/>
                <a:gridCol w="1690062"/>
                <a:gridCol w="1438692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LDM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(ms)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VCM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</a:t>
                      </a:r>
                      <a:r>
                        <a:rPr lang="en-US" sz="2400" dirty="0" err="1" smtClean="0">
                          <a:latin typeface="Cambria"/>
                          <a:cs typeface="Cambria"/>
                        </a:rPr>
                        <a:t>m/s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F-M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(ms)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Médian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 (7)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38 (-5)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42 (17)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Ulnaire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 (8)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41 (14)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Médian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 (7)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31 (-7)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42 (17)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Ulnaire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5 (5)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40 (13)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45534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Fibulaire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 (2)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40 (-2)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64 (7)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Tibial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 (1)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59 (6)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HNLPP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117600" y="1532466"/>
          <a:ext cx="65661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13"/>
                <a:gridCol w="1550611"/>
                <a:gridCol w="1690062"/>
                <a:gridCol w="1438692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LDM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(ms)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VCM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</a:t>
                      </a:r>
                      <a:r>
                        <a:rPr lang="en-US" sz="2400" dirty="0" err="1" smtClean="0">
                          <a:latin typeface="Cambria"/>
                          <a:cs typeface="Cambria"/>
                        </a:rPr>
                        <a:t>m/s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F-M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(ms)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Médian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 (7)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54 (-1)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26 (3)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Ulnaire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7 (9)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45/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18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27 (4)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Médian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7 (9)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54 (-1)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26 (3)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Ulnaire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5 (7)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48/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18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25 (2)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5534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Fibulaire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12 (11)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Tibial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 (1)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94825" y="5551901"/>
            <a:ext cx="6412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chemeClr val="bg1"/>
                </a:solidFill>
                <a:latin typeface="Cambria" pitchFamily="-1" charset="0"/>
              </a:rPr>
              <a:t>+ PARALYSIE PLEXUELLE BRACHIALE AIGUE</a:t>
            </a:r>
            <a:endParaRPr lang="fr-FR" b="1" dirty="0">
              <a:solidFill>
                <a:schemeClr val="bg1"/>
              </a:solidFill>
              <a:latin typeface="Cambria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5524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François Wang – JNLF STRASBOURG 2014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1066800"/>
            <a:ext cx="7239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smtClean="0">
                <a:solidFill>
                  <a:schemeClr val="bg1"/>
                </a:solidFill>
                <a:latin typeface="Cambria" pitchFamily="-65" charset="0"/>
              </a:rPr>
              <a:t>Première situation </a:t>
            </a:r>
            <a:r>
              <a:rPr lang="en-US" sz="8000" b="1" dirty="0" err="1" smtClean="0">
                <a:solidFill>
                  <a:schemeClr val="bg1"/>
                </a:solidFill>
                <a:latin typeface="Cambria" pitchFamily="-65" charset="0"/>
              </a:rPr>
              <a:t>clinique</a:t>
            </a:r>
            <a:r>
              <a:rPr lang="en-US" sz="8000" b="1" dirty="0" smtClean="0">
                <a:solidFill>
                  <a:schemeClr val="bg1"/>
                </a:solidFill>
                <a:latin typeface="Cambria" pitchFamily="-65" charset="0"/>
              </a:rPr>
              <a:t> </a:t>
            </a:r>
            <a:endParaRPr lang="en-US" sz="8000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Lewis </a:t>
            </a: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Sumner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117600" y="1532466"/>
          <a:ext cx="65661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13"/>
                <a:gridCol w="1550611"/>
                <a:gridCol w="1690062"/>
                <a:gridCol w="1438692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LDM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(ms)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VCM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</a:t>
                      </a:r>
                      <a:r>
                        <a:rPr lang="en-US" sz="2400" dirty="0" err="1" smtClean="0">
                          <a:latin typeface="Cambria"/>
                          <a:cs typeface="Cambria"/>
                        </a:rPr>
                        <a:t>m/s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mbria"/>
                          <a:cs typeface="Cambria"/>
                        </a:rPr>
                        <a:t>F-M</a:t>
                      </a:r>
                      <a:r>
                        <a:rPr lang="en-US" sz="2400" dirty="0" smtClean="0">
                          <a:latin typeface="Cambria"/>
                          <a:cs typeface="Cambria"/>
                        </a:rPr>
                        <a:t> (ms)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Médian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3 (-1)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53 (0)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23 (0)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Ulnaire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6 (8)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44 (19)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Médian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 (0)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30 (-7)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43 (20)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Ulnaire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 (2)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28 (5)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245534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Fibulaire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 (0)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45 (-1)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45 (0)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Tibial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 Dr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 (-1)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48 (0)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mbria"/>
                          <a:cs typeface="Cambria"/>
                        </a:rPr>
                        <a:t>46 (0)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5524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François Wang – JNLF STRASBOURG 2014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799" y="1066800"/>
            <a:ext cx="860213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6000" b="1" dirty="0" smtClean="0">
                <a:solidFill>
                  <a:srgbClr val="FFFF00"/>
                </a:solidFill>
                <a:latin typeface="Cambria" pitchFamily="-65" charset="0"/>
              </a:rPr>
              <a:t>http://</a:t>
            </a:r>
            <a:r>
              <a:rPr lang="fr-FR" sz="6000" b="1" dirty="0" err="1" smtClean="0">
                <a:solidFill>
                  <a:srgbClr val="FFFF00"/>
                </a:solidFill>
                <a:latin typeface="Cambria" pitchFamily="-65" charset="0"/>
              </a:rPr>
              <a:t>enmgblog.blogspot.fr</a:t>
            </a:r>
            <a:endParaRPr lang="fr-FR" sz="6000" b="1" dirty="0" smtClean="0">
              <a:solidFill>
                <a:srgbClr val="FFFF00"/>
              </a:solidFill>
              <a:latin typeface="Cambria" pitchFamily="-65" charset="0"/>
            </a:endParaRPr>
          </a:p>
          <a:p>
            <a:pPr algn="ctr">
              <a:spcBef>
                <a:spcPct val="50000"/>
              </a:spcBef>
            </a:pPr>
            <a:endParaRPr lang="en-US" sz="4000" b="1" dirty="0" smtClean="0">
              <a:solidFill>
                <a:schemeClr val="bg1"/>
              </a:solidFill>
              <a:latin typeface="Cambria" pitchFamily="-65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Cambria" pitchFamily="-65" charset="0"/>
              </a:rPr>
              <a:t>MERCI</a:t>
            </a:r>
            <a:endParaRPr lang="en-US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Première situation clinique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Douleur neurologique intense initiale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Accompagnée ou suivie d’un déficit sensitif et/ou moteur 	plus ou moins marqué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97100" y="3035300"/>
            <a:ext cx="4390946" cy="1723549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Mécanisme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compressif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aigu</a:t>
            </a:r>
            <a:endParaRPr lang="en-US" b="1" dirty="0" smtClean="0">
              <a:solidFill>
                <a:srgbClr val="000069"/>
              </a:solidFill>
              <a:latin typeface="Cambria"/>
              <a:cs typeface="Cambria"/>
            </a:endParaRP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Mécanisme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infiltratif</a:t>
            </a:r>
            <a:endParaRPr lang="en-US" b="1" dirty="0" smtClean="0">
              <a:solidFill>
                <a:srgbClr val="000069"/>
              </a:solidFill>
              <a:latin typeface="Cambria"/>
              <a:cs typeface="Cambria"/>
            </a:endParaRPr>
          </a:p>
          <a:p>
            <a:pPr indent="3556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Mécanisme</a:t>
            </a:r>
            <a:r>
              <a:rPr lang="en-US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69"/>
                </a:solidFill>
                <a:latin typeface="Cambria"/>
                <a:cs typeface="Cambria"/>
              </a:rPr>
              <a:t>toxique</a:t>
            </a:r>
            <a:endParaRPr lang="en-US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1. Mécanisme compressif aigu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Compression radiculaire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cervicale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Imagerie cervicale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ENMG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4700" y="2641600"/>
            <a:ext cx="6429965" cy="2831544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En cas de discordance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radio-clinique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Potentiels sensitifs distaux normaux</a:t>
            </a: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Pas toujours de dénervation motrice active 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(trop tôt ou lésion </a:t>
            </a:r>
            <a:r>
              <a:rPr lang="fr-FR" dirty="0" err="1" smtClean="0">
                <a:solidFill>
                  <a:srgbClr val="000069"/>
                </a:solidFill>
                <a:latin typeface="Cambria"/>
                <a:cs typeface="Cambria"/>
              </a:rPr>
              <a:t>neurapraxique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)</a:t>
            </a: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Intérêt des muscles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paravertébraux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endParaRPr lang="fr-FR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0" y="373504"/>
            <a:ext cx="2311400" cy="1799861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1. Mécanisme compressif aigu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Compression radiculaire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cervicale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Imagerie cervicale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ENMG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4700" y="2438400"/>
            <a:ext cx="3801041" cy="2277547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Rhomboideus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major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C5</a:t>
            </a: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Pronator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teres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C6</a:t>
            </a: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Triceps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C7</a:t>
            </a: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Extensor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indicis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C8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</a:t>
            </a:r>
            <a:endParaRPr lang="fr-FR" b="1" dirty="0">
              <a:solidFill>
                <a:srgbClr val="000069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188" y="400977"/>
            <a:ext cx="2294312" cy="1783423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2. Mécanisme </a:t>
            </a: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infiltratif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Cellules inflammatoires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Parsonage et Turner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vascularite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Lyme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Cellules tumorales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métastase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syndrome de Pancoast Tobias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lymphome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ENMG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05000" y="2768600"/>
            <a:ext cx="6853158" cy="3016210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indent="177800"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Dénervation motrice active 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(fibrillations et pointes positives)</a:t>
            </a: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Radiculaire –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plexuel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- tronculaire</a:t>
            </a: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Moteur &gt;&gt; sensitif :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Parsonage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et Turner</a:t>
            </a:r>
            <a:endParaRPr lang="fr-FR" b="1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indent="177800">
              <a:lnSpc>
                <a:spcPct val="150000"/>
              </a:lnSpc>
              <a:buFont typeface="Arial"/>
              <a:buChar char="•"/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Topographie du TPI ou TSAI :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Pancoast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Tobias</a:t>
            </a:r>
            <a:endParaRPr lang="fr-FR" b="1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indent="177800">
              <a:lnSpc>
                <a:spcPct val="150000"/>
              </a:lnSpc>
              <a:buFont typeface="Arial"/>
              <a:buChar char="•"/>
              <a:tabLst>
                <a:tab pos="177800" algn="l"/>
              </a:tabLst>
            </a:pP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Méningo-radiculite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Lyme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, lymphome</a:t>
            </a:r>
            <a:endParaRPr lang="fr-FR" dirty="0" smtClean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2. Mécanisme </a:t>
            </a:r>
            <a:r>
              <a:rPr lang="fr-FR" sz="2400" b="1" dirty="0" err="1" smtClean="0">
                <a:solidFill>
                  <a:schemeClr val="bg1"/>
                </a:solidFill>
                <a:latin typeface="Cambria" pitchFamily="-1" charset="0"/>
              </a:rPr>
              <a:t>infiltratif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74631"/>
            <a:ext cx="8896350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Cellules inflammatoires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Parsonage et Turner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vascularite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Lyme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Cellules tumorales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métastase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syndrome de Pancoast Tobias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lymphome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ENMG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05000" y="2552700"/>
            <a:ext cx="6729677" cy="3416320"/>
          </a:xfrm>
          <a:prstGeom prst="rect">
            <a:avLst/>
          </a:prstGeom>
          <a:solidFill>
            <a:schemeClr val="bg1"/>
          </a:solidFill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177800">
              <a:buFont typeface="+mj-lt"/>
              <a:buAutoNum type="arabicPeriod"/>
              <a:tabLst>
                <a:tab pos="177800" algn="l"/>
              </a:tabLst>
            </a:pP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Pré-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ou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post-ganglionnaire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? 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(</a:t>
            </a:r>
            <a:r>
              <a:rPr lang="fr-FR" dirty="0" err="1" smtClean="0">
                <a:solidFill>
                  <a:srgbClr val="000069"/>
                </a:solidFill>
                <a:latin typeface="Cambria"/>
                <a:cs typeface="Cambria"/>
              </a:rPr>
              <a:t>paravertébraux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, pot. sensitifs)</a:t>
            </a:r>
          </a:p>
          <a:p>
            <a:pPr indent="177800">
              <a:buFont typeface="+mj-lt"/>
              <a:buAutoNum type="arabicPeriod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Racine </a:t>
            </a:r>
            <a:r>
              <a:rPr lang="fr-FR" b="1" dirty="0" err="1" smtClean="0">
                <a:solidFill>
                  <a:srgbClr val="000069"/>
                </a:solidFill>
                <a:latin typeface="Cambria"/>
                <a:cs typeface="Cambria"/>
              </a:rPr>
              <a:t>post-ganglionnaire</a:t>
            </a: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 ou plexus ?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(nerfs scapulaire dorsal et thoracique long)</a:t>
            </a:r>
          </a:p>
          <a:p>
            <a:pPr indent="177800">
              <a:buFont typeface="+mj-lt"/>
              <a:buAutoNum type="arabicPeriod"/>
              <a:tabLst>
                <a:tab pos="177800" algn="l"/>
              </a:tabLst>
            </a:pP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Troncs primaires ou secondaires ?</a:t>
            </a:r>
            <a:b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b="1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u="sng" dirty="0" smtClean="0">
                <a:solidFill>
                  <a:srgbClr val="000069"/>
                </a:solidFill>
                <a:latin typeface="Cambria"/>
                <a:cs typeface="Cambria"/>
              </a:rPr>
              <a:t>TPS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C5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+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C6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, </a:t>
            </a:r>
            <a:r>
              <a:rPr lang="fr-FR" u="sng" dirty="0" smtClean="0">
                <a:solidFill>
                  <a:srgbClr val="000069"/>
                </a:solidFill>
                <a:latin typeface="Cambria"/>
                <a:cs typeface="Cambria"/>
              </a:rPr>
              <a:t>TPM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C7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, </a:t>
            </a:r>
            <a:r>
              <a:rPr lang="fr-FR" u="sng" dirty="0" smtClean="0">
                <a:solidFill>
                  <a:srgbClr val="000069"/>
                </a:solidFill>
                <a:latin typeface="Cambria"/>
                <a:cs typeface="Cambria"/>
              </a:rPr>
              <a:t>TPI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C8 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+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D1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u="sng" dirty="0" smtClean="0">
                <a:solidFill>
                  <a:srgbClr val="000069"/>
                </a:solidFill>
                <a:latin typeface="Cambria"/>
                <a:cs typeface="Cambria"/>
              </a:rPr>
              <a:t>TSAE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médian 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(C6C7) + </a:t>
            </a:r>
            <a:r>
              <a:rPr lang="fr-FR" b="1" dirty="0" err="1" smtClean="0">
                <a:solidFill>
                  <a:srgbClr val="FF0000"/>
                </a:solidFill>
                <a:latin typeface="Cambria"/>
                <a:cs typeface="Cambria"/>
              </a:rPr>
              <a:t>musculocutané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, </a:t>
            </a:r>
            <a:r>
              <a:rPr lang="fr-FR" u="sng" dirty="0" smtClean="0">
                <a:solidFill>
                  <a:srgbClr val="000069"/>
                </a:solidFill>
                <a:latin typeface="Cambria"/>
                <a:cs typeface="Cambria"/>
              </a:rPr>
              <a:t>TSP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b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radial 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+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axillaire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, </a:t>
            </a:r>
            <a:r>
              <a:rPr lang="fr-FR" u="sng" dirty="0" smtClean="0">
                <a:solidFill>
                  <a:srgbClr val="000069"/>
                </a:solidFill>
                <a:latin typeface="Cambria"/>
                <a:cs typeface="Cambria"/>
              </a:rPr>
              <a:t>TSAI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 :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médian 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(C8D1) + </a:t>
            </a:r>
            <a:b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	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ulnaire </a:t>
            </a:r>
            <a:r>
              <a:rPr lang="fr-FR" dirty="0" smtClean="0">
                <a:solidFill>
                  <a:srgbClr val="000069"/>
                </a:solidFill>
                <a:latin typeface="Cambria"/>
                <a:cs typeface="Cambria"/>
              </a:rPr>
              <a:t>+ 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cutané </a:t>
            </a:r>
            <a:r>
              <a:rPr lang="fr-FR" b="1" dirty="0" err="1" smtClean="0">
                <a:solidFill>
                  <a:srgbClr val="FF0000"/>
                </a:solidFill>
                <a:latin typeface="Cambria"/>
                <a:cs typeface="Cambria"/>
              </a:rPr>
              <a:t>antebrachial</a:t>
            </a:r>
            <a:r>
              <a:rPr lang="fr-FR" b="1" dirty="0" smtClean="0">
                <a:solidFill>
                  <a:srgbClr val="FF0000"/>
                </a:solidFill>
                <a:latin typeface="Cambria"/>
                <a:cs typeface="Cambria"/>
              </a:rPr>
              <a:t> médial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786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mbria" pitchFamily="-1" charset="0"/>
              </a:rPr>
              <a:t>Vision simplifiée des atteintes du plexus brachial</a:t>
            </a:r>
            <a:endParaRPr lang="fr-FR" sz="2400" b="1" dirty="0">
              <a:solidFill>
                <a:schemeClr val="bg1"/>
              </a:solidFill>
              <a:latin typeface="Cambria" pitchFamily="-1" charset="0"/>
            </a:endParaRPr>
          </a:p>
        </p:txBody>
      </p:sp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74631"/>
            <a:ext cx="8896350" cy="628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Plexus inférieur : </a:t>
            </a:r>
            <a:r>
              <a:rPr lang="fr-BE" b="1" dirty="0" smtClean="0">
                <a:solidFill>
                  <a:srgbClr val="3EFFF3"/>
                </a:solidFill>
                <a:latin typeface="Cambria"/>
                <a:cs typeface="Cambria"/>
              </a:rPr>
              <a:t>muscles intrinsèques de la main</a:t>
            </a:r>
            <a:br>
              <a:rPr lang="fr-BE" b="1" dirty="0" smtClean="0">
                <a:solidFill>
                  <a:srgbClr val="3EFFF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3EFFF3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APB, ADM, BCI, R5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	avec EI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TPI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	sans EI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TSAI</a:t>
            </a:r>
            <a:endParaRPr lang="fr-BE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37719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Plexus supérieur : </a:t>
            </a:r>
            <a:r>
              <a:rPr lang="fr-BE" b="1" dirty="0" smtClean="0">
                <a:solidFill>
                  <a:srgbClr val="3EFFF3"/>
                </a:solidFill>
                <a:latin typeface="Cambria"/>
                <a:cs typeface="Cambria"/>
              </a:rPr>
              <a:t>flexion du coude et du poignet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BB, FCR, PT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	avec D (+ radial sensitif)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TPS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	sans D (+ médian sensitif)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TSAE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3771900" algn="l"/>
                <a:tab pos="60960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Plexus moyen/post. : </a:t>
            </a:r>
            <a:r>
              <a:rPr lang="fr-BE" b="1" dirty="0" smtClean="0">
                <a:solidFill>
                  <a:srgbClr val="3EFFF3"/>
                </a:solidFill>
                <a:latin typeface="Cambria"/>
                <a:cs typeface="Cambria"/>
              </a:rPr>
              <a:t>extension du coude et du poignet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TB, radial sensitif</a:t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		sans EI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TPM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		avec D =&gt;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TSP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b="1" dirty="0" smtClean="0">
              <a:solidFill>
                <a:srgbClr val="FF99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50856</TotalTime>
  <Words>1647</Words>
  <Application>Microsoft Macintosh PowerPoint</Application>
  <PresentationFormat>Présentation à l'écran (4:3)</PresentationFormat>
  <Paragraphs>325</Paragraphs>
  <Slides>31</Slides>
  <Notes>31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Company>Liminh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Wangpage</dc:creator>
  <cp:lastModifiedBy>Francois Wang</cp:lastModifiedBy>
  <cp:revision>483</cp:revision>
  <dcterms:created xsi:type="dcterms:W3CDTF">2014-03-30T16:06:19Z</dcterms:created>
  <dcterms:modified xsi:type="dcterms:W3CDTF">2014-03-31T05:53:23Z</dcterms:modified>
</cp:coreProperties>
</file>