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  <p:sldMasterId id="2147483694" r:id="rId2"/>
  </p:sldMasterIdLst>
  <p:notesMasterIdLst>
    <p:notesMasterId r:id="rId13"/>
  </p:notesMasterIdLst>
  <p:handoutMasterIdLst>
    <p:handoutMasterId r:id="rId14"/>
  </p:handoutMasterIdLst>
  <p:sldIdLst>
    <p:sldId id="278" r:id="rId3"/>
    <p:sldId id="413" r:id="rId4"/>
    <p:sldId id="414" r:id="rId5"/>
    <p:sldId id="415" r:id="rId6"/>
    <p:sldId id="376" r:id="rId7"/>
    <p:sldId id="384" r:id="rId8"/>
    <p:sldId id="365" r:id="rId9"/>
    <p:sldId id="385" r:id="rId10"/>
    <p:sldId id="386" r:id="rId11"/>
    <p:sldId id="388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5B89"/>
    <a:srgbClr val="5F6D5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9" autoAdjust="0"/>
    <p:restoredTop sz="90929"/>
  </p:normalViewPr>
  <p:slideViewPr>
    <p:cSldViewPr>
      <p:cViewPr>
        <p:scale>
          <a:sx n="100" d="100"/>
          <a:sy n="100" d="100"/>
        </p:scale>
        <p:origin x="-164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D980D-FE8D-4041-8B43-CBCDB2074D93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1538A-851D-4D19-9090-9907625A0E1F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5B0BB7-0B8A-4E64-A917-E5C32616B8A1}" type="datetimeFigureOut">
              <a:rPr lang="fr-FR"/>
              <a:pPr>
                <a:defRPr/>
              </a:pPr>
              <a:t>26/09/2013</a:t>
            </a:fld>
            <a:endParaRPr lang="fr-FR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87E7A87-0D8E-48D6-ADAC-00C8806843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990656" cy="720079"/>
          </a:xfrm>
        </p:spPr>
        <p:txBody>
          <a:bodyPr>
            <a:normAutofit/>
          </a:bodyPr>
          <a:lstStyle>
            <a:lvl1pPr>
              <a:defRPr sz="2200" b="1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276872"/>
            <a:ext cx="7992888" cy="3852000"/>
          </a:xfrm>
        </p:spPr>
        <p:txBody>
          <a:bodyPr>
            <a:normAutofit/>
          </a:bodyPr>
          <a:lstStyle>
            <a:lvl1pPr marL="0" indent="0" algn="just">
              <a:buNone/>
              <a:defRPr sz="2000" b="0">
                <a:solidFill>
                  <a:schemeClr val="tx1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1"/>
          </p:nvPr>
        </p:nvSpPr>
        <p:spPr>
          <a:xfrm>
            <a:off x="2051050" y="260648"/>
            <a:ext cx="6624638" cy="50405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fr-FR" sz="2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800">
                <a:latin typeface="Helvetica" pitchFamily="34" charset="0"/>
              </a:defRPr>
            </a:lvl4pPr>
            <a:lvl5pPr>
              <a:defRPr sz="1600">
                <a:solidFill>
                  <a:srgbClr val="0070C0"/>
                </a:solidFill>
                <a:latin typeface="Helvetica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16"/>
          <p:cNvSpPr>
            <a:spLocks noGrp="1"/>
          </p:cNvSpPr>
          <p:nvPr>
            <p:ph sz="quarter" idx="11"/>
          </p:nvPr>
        </p:nvSpPr>
        <p:spPr>
          <a:xfrm>
            <a:off x="2051050" y="260648"/>
            <a:ext cx="6624638" cy="50405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fr-FR" sz="2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3568" y="1600200"/>
            <a:ext cx="38880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>
                <a:latin typeface="Helvetica" pitchFamily="34" charset="0"/>
              </a:defRPr>
            </a:lvl4pPr>
            <a:lvl5pPr>
              <a:defRPr sz="16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88024" y="1600200"/>
            <a:ext cx="38880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6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2864297" cy="1162050"/>
          </a:xfrm>
        </p:spPr>
        <p:txBody>
          <a:bodyPr anchor="t"/>
          <a:lstStyle>
            <a:lvl1pPr algn="l">
              <a:defRPr sz="2000" b="0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484784"/>
            <a:ext cx="5111750" cy="464137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>
                <a:latin typeface="Helvetica" pitchFamily="34" charset="0"/>
              </a:defRPr>
            </a:lvl4pPr>
            <a:lvl5pPr>
              <a:defRPr sz="1600">
                <a:solidFill>
                  <a:srgbClr val="0070C0"/>
                </a:solidFill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1560" y="2564904"/>
            <a:ext cx="2853953" cy="35612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contenu 16"/>
          <p:cNvSpPr>
            <a:spLocks noGrp="1"/>
          </p:cNvSpPr>
          <p:nvPr>
            <p:ph sz="quarter" idx="11"/>
          </p:nvPr>
        </p:nvSpPr>
        <p:spPr>
          <a:xfrm>
            <a:off x="2051050" y="260648"/>
            <a:ext cx="6624638" cy="50405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fr-FR" sz="2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95414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95414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contenu 16"/>
          <p:cNvSpPr>
            <a:spLocks noGrp="1"/>
          </p:cNvSpPr>
          <p:nvPr>
            <p:ph sz="quarter" idx="11"/>
          </p:nvPr>
        </p:nvSpPr>
        <p:spPr>
          <a:xfrm>
            <a:off x="2051050" y="260648"/>
            <a:ext cx="6624638" cy="50405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fr-FR" sz="25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</a:defRPr>
            </a:lvl1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561975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050" y="274638"/>
            <a:ext cx="6635750" cy="561975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188" y="1600200"/>
            <a:ext cx="8075612" cy="4525963"/>
          </a:xfrm>
        </p:spPr>
        <p:txBody>
          <a:bodyPr/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6" descr="Fond_1.3.jpg"/>
          <p:cNvPicPr>
            <a:picLocks noChangeAspect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9525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051050" y="274638"/>
            <a:ext cx="66357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532813" y="6519863"/>
            <a:ext cx="719137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fld id="{8D27D2F4-200E-4635-954B-2DE71CFFE1E1}" type="slidenum">
              <a:rPr lang="fr-FR" sz="1600">
                <a:solidFill>
                  <a:schemeClr val="tx1">
                    <a:lumMod val="50000"/>
                    <a:lumOff val="50000"/>
                  </a:schemeClr>
                </a:solidFill>
                <a:latin typeface="Helvetica" pitchFamily="34" charset="0"/>
              </a:rPr>
              <a:pPr algn="ctr" eaLnBrk="0" hangingPunct="0">
                <a:defRPr/>
              </a:pPr>
              <a:t>‹N°›</a:t>
            </a:fld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755576" y="6505676"/>
            <a:ext cx="8064896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Parlement des Animateurs du </a:t>
            </a:r>
            <a:r>
              <a:rPr lang="fr-FR" sz="1400" b="1" kern="1200" cap="small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MCC </a:t>
            </a:r>
            <a:r>
              <a:rPr kumimoji="0" lang="fr-BE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– Redynamisation des centres-villes – Liège - 28/09/2013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1" r:id="rId2"/>
    <p:sldLayoutId id="2147483690" r:id="rId3"/>
    <p:sldLayoutId id="2147483689" r:id="rId4"/>
    <p:sldLayoutId id="2147483688" r:id="rId5"/>
    <p:sldLayoutId id="2147483687" r:id="rId6"/>
    <p:sldLayoutId id="2147483686" r:id="rId7"/>
    <p:sldLayoutId id="2147483685" r:id="rId8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kern="1200">
          <a:solidFill>
            <a:srgbClr val="0070C0"/>
          </a:solidFill>
          <a:latin typeface="Helvetic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0070C0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Helvetic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0070C0"/>
          </a:solidFill>
          <a:latin typeface="Helvetica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Helvetica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A259F-668A-4B12-B070-18B559D8B64E}" type="datetimeFigureOut">
              <a:rPr lang="fr-BE" smtClean="0"/>
              <a:pPr/>
              <a:t>26/09/2013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59732-1773-464D-A955-8DD7A88901ED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683568" y="1268760"/>
            <a:ext cx="7560840" cy="491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2400"/>
              </a:spcBef>
            </a:pPr>
            <a:r>
              <a:rPr lang="fr-BE" sz="2800" dirty="0" smtClean="0">
                <a:latin typeface="Geneva"/>
              </a:rPr>
              <a:t>Les cellules vides commerciales : </a:t>
            </a:r>
            <a:endParaRPr lang="fr-BE" sz="2800" dirty="0" smtClean="0">
              <a:latin typeface="Geneva"/>
            </a:endParaRPr>
          </a:p>
          <a:p>
            <a:pPr algn="ctr">
              <a:spcBef>
                <a:spcPts val="2400"/>
              </a:spcBef>
            </a:pPr>
            <a:r>
              <a:rPr lang="fr-BE" dirty="0" smtClean="0">
                <a:latin typeface="Geneva"/>
              </a:rPr>
              <a:t>Ampleur </a:t>
            </a:r>
            <a:r>
              <a:rPr lang="fr-BE" dirty="0" smtClean="0">
                <a:latin typeface="Geneva"/>
              </a:rPr>
              <a:t>et distribution du phénomène en </a:t>
            </a:r>
            <a:r>
              <a:rPr lang="fr-BE" dirty="0" smtClean="0">
                <a:latin typeface="Geneva"/>
              </a:rPr>
              <a:t>Wallonie </a:t>
            </a:r>
          </a:p>
          <a:p>
            <a:pPr algn="ctr">
              <a:spcBef>
                <a:spcPts val="2400"/>
              </a:spcBef>
            </a:pPr>
            <a:r>
              <a:rPr lang="fr-BE" dirty="0" smtClean="0">
                <a:latin typeface="Geneva"/>
              </a:rPr>
              <a:t>Causes </a:t>
            </a:r>
          </a:p>
          <a:p>
            <a:pPr algn="ctr">
              <a:spcBef>
                <a:spcPts val="2400"/>
              </a:spcBef>
            </a:pPr>
            <a:r>
              <a:rPr lang="fr-BE" dirty="0" smtClean="0">
                <a:latin typeface="Geneva"/>
              </a:rPr>
              <a:t>C</a:t>
            </a:r>
            <a:r>
              <a:rPr lang="fr-BE" dirty="0" smtClean="0">
                <a:latin typeface="Geneva"/>
              </a:rPr>
              <a:t>onséquences </a:t>
            </a:r>
          </a:p>
          <a:p>
            <a:pPr algn="ctr">
              <a:spcBef>
                <a:spcPts val="2400"/>
              </a:spcBef>
            </a:pPr>
            <a:r>
              <a:rPr lang="fr-BE" dirty="0" smtClean="0">
                <a:latin typeface="Geneva"/>
              </a:rPr>
              <a:t>Outils </a:t>
            </a:r>
            <a:r>
              <a:rPr lang="fr-BE" dirty="0" smtClean="0">
                <a:latin typeface="Geneva"/>
              </a:rPr>
              <a:t>disponibles pour réguler le commerce et redynamiser les centres-villes</a:t>
            </a:r>
          </a:p>
          <a:p>
            <a:pPr algn="ctr">
              <a:spcBef>
                <a:spcPct val="15000"/>
              </a:spcBef>
            </a:pPr>
            <a:endParaRPr lang="fr-BE" sz="2000" dirty="0" smtClean="0">
              <a:latin typeface="Geneva" charset="0"/>
            </a:endParaRPr>
          </a:p>
          <a:p>
            <a:pPr algn="ctr">
              <a:spcBef>
                <a:spcPct val="15000"/>
              </a:spcBef>
            </a:pPr>
            <a:r>
              <a:rPr lang="fr-BE" sz="2000" dirty="0" smtClean="0">
                <a:latin typeface="Geneva" charset="0"/>
              </a:rPr>
              <a:t>Lambotte J.-M.</a:t>
            </a:r>
          </a:p>
          <a:p>
            <a:pPr algn="ctr">
              <a:spcBef>
                <a:spcPct val="15000"/>
              </a:spcBef>
            </a:pPr>
            <a:r>
              <a:rPr lang="fr-BE" sz="1600" dirty="0" smtClean="0">
                <a:latin typeface="Geneva" charset="0"/>
              </a:rPr>
              <a:t>Géographe-Urbaniste </a:t>
            </a:r>
          </a:p>
          <a:p>
            <a:pPr algn="ctr">
              <a:spcBef>
                <a:spcPct val="15000"/>
              </a:spcBef>
            </a:pPr>
            <a:r>
              <a:rPr lang="fr-BE" sz="1800" dirty="0" smtClean="0">
                <a:latin typeface="Geneva" charset="0"/>
              </a:rPr>
              <a:t>Coordinateur scientifique du </a:t>
            </a:r>
            <a:r>
              <a:rPr lang="fr-BE" sz="1800" dirty="0" err="1" smtClean="0">
                <a:latin typeface="Geneva" charset="0"/>
              </a:rPr>
              <a:t>Lepur</a:t>
            </a:r>
            <a:r>
              <a:rPr lang="fr-BE" sz="1800" dirty="0" smtClean="0">
                <a:latin typeface="Geneva" charset="0"/>
              </a:rPr>
              <a:t> – ULg</a:t>
            </a:r>
            <a:endParaRPr lang="fr-BE" sz="2000" dirty="0">
              <a:latin typeface="Geneva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1"/>
          </p:nvPr>
        </p:nvSpPr>
        <p:spPr>
          <a:xfrm>
            <a:off x="2051050" y="188640"/>
            <a:ext cx="6624638" cy="720080"/>
          </a:xfrm>
        </p:spPr>
        <p:txBody>
          <a:bodyPr/>
          <a:lstStyle/>
          <a:p>
            <a:r>
              <a:rPr lang="fr-BE" sz="2700" b="1" cap="all" dirty="0" smtClean="0">
                <a:latin typeface="Geneva"/>
              </a:rPr>
              <a:t>Les centres-villes : </a:t>
            </a:r>
            <a:r>
              <a:rPr lang="fr-BE" sz="2800" b="1" cap="all" dirty="0" smtClean="0"/>
              <a:t>DÉSERTS </a:t>
            </a:r>
            <a:r>
              <a:rPr lang="fr-BE" sz="2800" b="1" dirty="0" smtClean="0"/>
              <a:t>URBAINS OU CŒUR DE NOS CITÉS ?</a:t>
            </a:r>
            <a:br>
              <a:rPr lang="fr-BE" sz="2800" b="1" dirty="0" smtClean="0"/>
            </a:br>
            <a:endParaRPr lang="fr-BE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124744"/>
            <a:ext cx="8712968" cy="5498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BE" sz="2200" b="1" dirty="0" smtClean="0">
                <a:latin typeface="Geneva"/>
              </a:rPr>
              <a:t>1.4 Outils </a:t>
            </a:r>
            <a:r>
              <a:rPr lang="fr-BE" sz="2200" b="1" dirty="0" smtClean="0">
                <a:latin typeface="Geneva"/>
              </a:rPr>
              <a:t>disponibles pour réguler le commerce et redynamiser les </a:t>
            </a:r>
            <a:r>
              <a:rPr lang="fr-BE" sz="2200" b="1" dirty="0" smtClean="0">
                <a:latin typeface="Geneva"/>
              </a:rPr>
              <a:t>centres-villes</a:t>
            </a:r>
          </a:p>
          <a:p>
            <a:pPr>
              <a:spcBef>
                <a:spcPts val="600"/>
              </a:spcBef>
            </a:pPr>
            <a:r>
              <a:rPr lang="fr-BE" sz="2200" b="1" i="1" dirty="0" smtClean="0">
                <a:latin typeface="Geneva"/>
              </a:rPr>
              <a:t>Ou</a:t>
            </a:r>
            <a:r>
              <a:rPr lang="fr-BE" sz="2200" b="1" i="1" dirty="0" smtClean="0">
                <a:latin typeface="Geneva"/>
              </a:rPr>
              <a:t>til de régulation en Belgique : </a:t>
            </a:r>
            <a:r>
              <a:rPr lang="fr-BE" sz="2000" b="1" dirty="0" smtClean="0">
                <a:latin typeface="Geneva"/>
              </a:rPr>
              <a:t>Permis socio-économique </a:t>
            </a:r>
          </a:p>
          <a:p>
            <a:pPr>
              <a:spcBef>
                <a:spcPts val="600"/>
              </a:spcBef>
            </a:pPr>
            <a:r>
              <a:rPr lang="fr-BE" sz="1800" dirty="0" smtClean="0">
                <a:latin typeface="Geneva"/>
              </a:rPr>
              <a:t>Evolution attendue : Régionalisation de la compétence (6</a:t>
            </a:r>
            <a:r>
              <a:rPr lang="fr-BE" sz="1800" baseline="30000" dirty="0" smtClean="0">
                <a:latin typeface="Geneva"/>
              </a:rPr>
              <a:t>ème</a:t>
            </a:r>
            <a:r>
              <a:rPr lang="fr-BE" sz="1800" dirty="0" smtClean="0">
                <a:latin typeface="Geneva"/>
              </a:rPr>
              <a:t> réforme de l’Etat)</a:t>
            </a:r>
          </a:p>
          <a:p>
            <a:pPr>
              <a:spcBef>
                <a:spcPts val="600"/>
              </a:spcBef>
              <a:buFont typeface="Symbol"/>
              <a:buChar char="Þ"/>
            </a:pPr>
            <a:r>
              <a:rPr lang="fr-BE" sz="1800" dirty="0" smtClean="0">
                <a:latin typeface="Geneva"/>
              </a:rPr>
              <a:t>Projet en cours en RW :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Préparation d’un schéma de développement régional du commerce précisant les 4 critères de la loi </a:t>
            </a:r>
            <a:r>
              <a:rPr lang="fr-BE" sz="1800" dirty="0" err="1" smtClean="0">
                <a:latin typeface="Geneva"/>
              </a:rPr>
              <a:t>féd</a:t>
            </a:r>
            <a:r>
              <a:rPr lang="fr-BE" sz="1800" dirty="0" smtClean="0">
                <a:latin typeface="Geneva"/>
              </a:rPr>
              <a:t>. (</a:t>
            </a:r>
            <a:r>
              <a:rPr lang="fr-BE" sz="1800" dirty="0" smtClean="0">
                <a:latin typeface="Geneva"/>
              </a:rPr>
              <a:t>Eviter </a:t>
            </a:r>
            <a:r>
              <a:rPr lang="fr-BE" sz="1800" dirty="0" smtClean="0">
                <a:latin typeface="Geneva"/>
              </a:rPr>
              <a:t>suroffre / sous-offre </a:t>
            </a:r>
            <a:r>
              <a:rPr lang="fr-BE" sz="1800" dirty="0" smtClean="0">
                <a:latin typeface="Geneva"/>
              </a:rPr>
              <a:t>+ </a:t>
            </a:r>
            <a:r>
              <a:rPr lang="fr-BE" sz="1800" dirty="0" smtClean="0">
                <a:latin typeface="Geneva"/>
              </a:rPr>
              <a:t>Inscrire le com. dans l’habitat)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Distinction claire de 3 types de commerces et de 3 logiques de localisation</a:t>
            </a:r>
          </a:p>
          <a:p>
            <a:pPr>
              <a:spcBef>
                <a:spcPts val="3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Création d’un observatoire régional du commerce (données objectives couvrant tout le territoire)</a:t>
            </a:r>
            <a:endParaRPr lang="fr-BE" sz="2200" dirty="0" smtClean="0">
              <a:latin typeface="Geneva"/>
            </a:endParaRPr>
          </a:p>
          <a:p>
            <a:pPr>
              <a:spcBef>
                <a:spcPts val="600"/>
              </a:spcBef>
            </a:pPr>
            <a:r>
              <a:rPr lang="fr-BE" sz="2200" b="1" i="1" dirty="0" smtClean="0">
                <a:latin typeface="Geneva"/>
              </a:rPr>
              <a:t>Outils servant à redynamiser les centres-villes :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2200" b="1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Cellules de gestion de centre-ville : une vingtaine en RW encadrées par l’AMCV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Agences de développement local : une cinquantaine en RW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Schéma de développement commercial communal</a:t>
            </a:r>
            <a:endParaRPr lang="fr-BE" sz="1800" dirty="0" smtClean="0">
              <a:latin typeface="Geneva"/>
            </a:endParaRP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Outils DGO4 pour faciliter les opérations immobilières : - PRU</a:t>
            </a:r>
            <a:endParaRPr lang="fr-BE" sz="1800" dirty="0" smtClean="0">
              <a:latin typeface="Geneva"/>
            </a:endParaRPr>
          </a:p>
          <a:p>
            <a:pPr marL="4197600" lvl="8">
              <a:spcBef>
                <a:spcPts val="100"/>
              </a:spcBef>
            </a:pPr>
            <a:r>
              <a:rPr lang="fr-BE" sz="1800" dirty="0" smtClean="0">
                <a:latin typeface="Geneva"/>
              </a:rPr>
              <a:t>		    - Revitalisation urbaine</a:t>
            </a:r>
            <a:endParaRPr lang="fr-BE" sz="2200" dirty="0" smtClean="0">
              <a:latin typeface="Geneva"/>
            </a:endParaRP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smtClean="0"/>
              <a:t>Les cellules vides commerciales</a:t>
            </a: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1166549"/>
            <a:ext cx="61206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000" b="1" dirty="0" smtClean="0">
                <a:latin typeface="Geneva"/>
              </a:rPr>
              <a:t>1.1 Ampleur et distribution du problème :</a:t>
            </a:r>
          </a:p>
          <a:p>
            <a:endParaRPr lang="fr-BE" sz="2000" dirty="0" smtClean="0">
              <a:latin typeface="Geneva"/>
            </a:endParaRPr>
          </a:p>
          <a:p>
            <a:r>
              <a:rPr lang="fr-BE" sz="2000" i="1" dirty="0" smtClean="0">
                <a:latin typeface="Geneva"/>
              </a:rPr>
              <a:t>Données : </a:t>
            </a:r>
            <a:r>
              <a:rPr lang="fr-FR" sz="2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SEGEFA – ULg, 2010</a:t>
            </a:r>
            <a:endParaRPr lang="fr-BE" sz="2000" i="1" dirty="0" smtClean="0">
              <a:latin typeface="Geneva"/>
            </a:endParaRPr>
          </a:p>
          <a:p>
            <a:r>
              <a:rPr lang="fr-BE" sz="2000" dirty="0" smtClean="0">
                <a:latin typeface="Geneva"/>
              </a:rPr>
              <a:t>Taux moyen RW : 13,54 % </a:t>
            </a:r>
          </a:p>
          <a:p>
            <a:r>
              <a:rPr lang="fr-BE" sz="2000" dirty="0" smtClean="0">
                <a:latin typeface="Geneva"/>
              </a:rPr>
              <a:t>	 	    </a:t>
            </a:r>
            <a:r>
              <a:rPr lang="fr-BE" sz="1800" dirty="0" smtClean="0">
                <a:latin typeface="Geneva"/>
              </a:rPr>
              <a:t>(sur 260 nodules et 58 272 cellules)</a:t>
            </a:r>
          </a:p>
          <a:p>
            <a:endParaRPr lang="fr-BE" sz="2000" dirty="0" smtClean="0">
              <a:latin typeface="Geneva"/>
            </a:endParaRPr>
          </a:p>
          <a:p>
            <a:pPr lvl="0" algn="r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Proportion moyenne par arrondissement des </a:t>
            </a:r>
          </a:p>
          <a:p>
            <a:pPr lvl="0" algn="r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cellules vides au sein des nodules commerçants :</a:t>
            </a:r>
            <a:endParaRPr lang="fr-BE" sz="80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endParaRPr lang="fr-FR" sz="1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hangingPunct="0"/>
            <a:endParaRPr lang="fr-FR" sz="1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fr-BE" sz="2000" i="1" dirty="0" smtClean="0">
                <a:latin typeface="Geneva"/>
              </a:rPr>
              <a:t>Données : </a:t>
            </a:r>
            <a:r>
              <a:rPr lang="fr-FR" sz="2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AMCV, 2009-2012</a:t>
            </a:r>
            <a:endParaRPr lang="fr-BE" sz="2000" i="1" dirty="0" smtClean="0">
              <a:latin typeface="Geneva"/>
            </a:endParaRPr>
          </a:p>
          <a:p>
            <a:r>
              <a:rPr lang="fr-BE" sz="2000" dirty="0" smtClean="0">
                <a:latin typeface="Geneva"/>
              </a:rPr>
              <a:t>Evolution du taux moyen au sein d’un périmètre fluctuant :</a:t>
            </a:r>
          </a:p>
          <a:p>
            <a:r>
              <a:rPr lang="fr-BE" sz="2000" dirty="0" smtClean="0">
                <a:latin typeface="Geneva"/>
              </a:rPr>
              <a:t>2009 : 13,0 % </a:t>
            </a:r>
            <a:r>
              <a:rPr lang="fr-BE" sz="1600" dirty="0" smtClean="0">
                <a:latin typeface="Geneva"/>
              </a:rPr>
              <a:t>(sur 25 centres-villes et 8 060 cellules)</a:t>
            </a:r>
          </a:p>
          <a:p>
            <a:r>
              <a:rPr lang="fr-BE" sz="2000" dirty="0" smtClean="0">
                <a:latin typeface="Geneva"/>
              </a:rPr>
              <a:t>2010 : 13,3 % </a:t>
            </a:r>
            <a:r>
              <a:rPr lang="fr-BE" sz="1600" dirty="0" smtClean="0">
                <a:latin typeface="Geneva"/>
              </a:rPr>
              <a:t>(sur 24 centres-villes et 8 014 cellules)</a:t>
            </a:r>
          </a:p>
          <a:p>
            <a:r>
              <a:rPr lang="fr-BE" sz="2000" dirty="0" smtClean="0">
                <a:latin typeface="Geneva"/>
              </a:rPr>
              <a:t>2011 : 14,3 %	</a:t>
            </a:r>
          </a:p>
          <a:p>
            <a:r>
              <a:rPr lang="fr-BE" sz="2000" dirty="0" smtClean="0">
                <a:latin typeface="Geneva"/>
              </a:rPr>
              <a:t>2012 : 14,6 % </a:t>
            </a:r>
            <a:r>
              <a:rPr lang="fr-BE" sz="1600" dirty="0" smtClean="0">
                <a:latin typeface="Geneva"/>
              </a:rPr>
              <a:t>(sur 38 centres-villes et + de 10 000 cellules)</a:t>
            </a:r>
          </a:p>
          <a:p>
            <a:endParaRPr lang="fr-BE" sz="2000" dirty="0" smtClean="0">
              <a:latin typeface="Geneva"/>
            </a:endParaRPr>
          </a:p>
          <a:p>
            <a:endParaRPr lang="fr-BE" sz="2000" dirty="0" smtClean="0">
              <a:latin typeface="Geneva"/>
            </a:endParaRP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</a:t>
            </a:r>
            <a:r>
              <a:rPr lang="fr-BE" dirty="0" smtClean="0"/>
              <a:t>cellules vides commerciales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372200" y="1124744"/>
          <a:ext cx="2771801" cy="5151120"/>
        </p:xfrm>
        <a:graphic>
          <a:graphicData uri="http://schemas.openxmlformats.org/drawingml/2006/table">
            <a:tbl>
              <a:tblPr/>
              <a:tblGrid>
                <a:gridCol w="1800200"/>
                <a:gridCol w="971601"/>
              </a:tblGrid>
              <a:tr h="30162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Arrondissement</a:t>
                      </a:r>
                      <a:endParaRPr lang="fr-BE" sz="13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 des cellules vides</a:t>
                      </a:r>
                      <a:endParaRPr lang="fr-BE" sz="13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Arlon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20,78%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Charleroi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18,50%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Thuin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17,66%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Verviers 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15,43%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Communauté germanophone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12,58%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Verviers francophone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16,37%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8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Soignies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14,65%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9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Tournai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13,90%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Neufchâteau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13,76%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90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Mouscron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13,48%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84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Virton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13,43%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0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Dinant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13,19%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45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Mons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12,64%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Liège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12,03%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9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Nivelles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11,78%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Namur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11,02%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43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Marche-en-Famenne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10,77%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Bastogne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10,23%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2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Huy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9,88%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3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Philippeville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8,33%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9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Waremme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8,13%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Ath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3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8,11%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SECTEUR_02_Commerce_C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1" y="1135580"/>
            <a:ext cx="7521164" cy="531775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124744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000" b="1" dirty="0" smtClean="0">
                <a:latin typeface="Geneva"/>
              </a:rPr>
              <a:t>1.1 Ampleur et distribution du problème :</a:t>
            </a:r>
          </a:p>
          <a:p>
            <a:endParaRPr lang="fr-BE" sz="2000" b="1" dirty="0" smtClean="0">
              <a:latin typeface="Geneva"/>
            </a:endParaRPr>
          </a:p>
          <a:p>
            <a:endParaRPr lang="fr-BE" sz="3200" b="1" dirty="0" smtClean="0">
              <a:latin typeface="Geneva"/>
            </a:endParaRPr>
          </a:p>
          <a:p>
            <a:endParaRPr lang="fr-BE" sz="2000" b="1" dirty="0" smtClean="0">
              <a:latin typeface="Geneva"/>
            </a:endParaRPr>
          </a:p>
          <a:p>
            <a:r>
              <a:rPr lang="fr-BE" sz="2000" b="1" dirty="0" smtClean="0">
                <a:latin typeface="Geneva"/>
              </a:rPr>
              <a:t>Les cellules vides :</a:t>
            </a:r>
          </a:p>
          <a:p>
            <a:endParaRPr lang="fr-BE" sz="2000" dirty="0" smtClean="0">
              <a:latin typeface="Geneva"/>
            </a:endParaRPr>
          </a:p>
          <a:p>
            <a:r>
              <a:rPr lang="fr-BE" sz="2000" dirty="0" smtClean="0">
                <a:latin typeface="Geneva"/>
              </a:rPr>
              <a:t>Tendance quasi généralisée  :</a:t>
            </a:r>
          </a:p>
          <a:p>
            <a:pPr>
              <a:buFontTx/>
              <a:buChar char="-"/>
            </a:pPr>
            <a:r>
              <a:rPr lang="fr-BE" sz="2000" dirty="0" smtClean="0">
                <a:latin typeface="Geneva"/>
              </a:rPr>
              <a:t> Haut taux de vacances en centre-ville</a:t>
            </a:r>
          </a:p>
          <a:p>
            <a:pPr>
              <a:buFontTx/>
              <a:buChar char="-"/>
            </a:pPr>
            <a:r>
              <a:rPr lang="fr-BE" sz="2000" dirty="0" smtClean="0">
                <a:latin typeface="Geneva"/>
              </a:rPr>
              <a:t> Commerces périphériques florissants</a:t>
            </a:r>
            <a:endParaRPr lang="fr-BE" sz="2000" dirty="0">
              <a:latin typeface="Geneva"/>
            </a:endParaRP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</a:t>
            </a:r>
            <a:r>
              <a:rPr lang="fr-BE" dirty="0" smtClean="0"/>
              <a:t>cellules vides commerciales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124744"/>
            <a:ext cx="8064896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000" b="1" dirty="0" smtClean="0">
                <a:latin typeface="Geneva"/>
              </a:rPr>
              <a:t>1.2 Causes du problème :</a:t>
            </a:r>
          </a:p>
          <a:p>
            <a:pPr>
              <a:spcBef>
                <a:spcPts val="200"/>
              </a:spcBef>
            </a:pPr>
            <a:r>
              <a:rPr lang="fr-BE" sz="1800" dirty="0" smtClean="0">
                <a:latin typeface="Geneva"/>
              </a:rPr>
              <a:t>Face à un pouvoir d’achat qui stagne et une démographie en faible croissance dans la plupart des communes,</a:t>
            </a:r>
          </a:p>
          <a:p>
            <a:pPr>
              <a:spcBef>
                <a:spcPts val="200"/>
              </a:spcBef>
            </a:pPr>
            <a:r>
              <a:rPr lang="fr-BE" sz="1800" dirty="0" smtClean="0">
                <a:latin typeface="Geneva"/>
              </a:rPr>
              <a:t>Nombre de m² de commerces en forte progression surtout dans des sites périphériques (hors centre-ville commerçant traditionnel)  </a:t>
            </a:r>
          </a:p>
          <a:p>
            <a:pPr>
              <a:spcBef>
                <a:spcPts val="200"/>
              </a:spcBef>
              <a:buFont typeface="Symbol"/>
              <a:buChar char="Þ"/>
            </a:pPr>
            <a:r>
              <a:rPr lang="fr-BE" sz="1800" dirty="0" smtClean="0">
                <a:latin typeface="Geneva"/>
              </a:rPr>
              <a:t> Jeu de vases communicants lié à l’absence d’un outil de régulation adéquat</a:t>
            </a:r>
          </a:p>
          <a:p>
            <a:pPr>
              <a:spcBef>
                <a:spcPts val="200"/>
              </a:spcBef>
            </a:pPr>
            <a:endParaRPr lang="fr-BE" sz="1400" b="1" dirty="0" smtClean="0">
              <a:latin typeface="Geneva"/>
            </a:endParaRPr>
          </a:p>
          <a:p>
            <a:pPr>
              <a:spcBef>
                <a:spcPts val="200"/>
              </a:spcBef>
            </a:pPr>
            <a:r>
              <a:rPr lang="fr-BE" sz="2000" b="1" dirty="0" smtClean="0">
                <a:latin typeface="Geneva"/>
              </a:rPr>
              <a:t>Désavantages des cellules commerciales de centre-ville :</a:t>
            </a:r>
          </a:p>
          <a:p>
            <a:pPr>
              <a:spcBef>
                <a:spcPts val="200"/>
              </a:spcBef>
              <a:buFontTx/>
              <a:buChar char="-"/>
            </a:pPr>
            <a:r>
              <a:rPr lang="fr-BE" sz="2000" b="1" dirty="0" smtClean="0">
                <a:latin typeface="Geneva"/>
              </a:rPr>
              <a:t> </a:t>
            </a:r>
            <a:r>
              <a:rPr lang="fr-BE" sz="1800" dirty="0" smtClean="0">
                <a:latin typeface="Geneva"/>
              </a:rPr>
              <a:t>Petite taille par rapport aux attentes des enseignes (offre très </a:t>
            </a:r>
            <a:r>
              <a:rPr lang="fr-BE" sz="1800" dirty="0" err="1" smtClean="0">
                <a:latin typeface="Geneva"/>
              </a:rPr>
              <a:t>svt</a:t>
            </a:r>
            <a:r>
              <a:rPr lang="fr-BE" sz="1800" dirty="0" smtClean="0">
                <a:latin typeface="Geneva"/>
              </a:rPr>
              <a:t> &lt; 100 m², rarement &gt; 400 m² vs demande très </a:t>
            </a:r>
            <a:r>
              <a:rPr lang="fr-BE" sz="1800" dirty="0" err="1" smtClean="0">
                <a:latin typeface="Geneva"/>
              </a:rPr>
              <a:t>svt</a:t>
            </a:r>
            <a:r>
              <a:rPr lang="fr-BE" sz="1800" dirty="0" smtClean="0">
                <a:latin typeface="Geneva"/>
              </a:rPr>
              <a:t> &gt; 200 m²)</a:t>
            </a:r>
          </a:p>
          <a:p>
            <a:pPr>
              <a:spcBef>
                <a:spcPts val="2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Manque de parking à proximité </a:t>
            </a:r>
            <a:r>
              <a:rPr lang="fr-BE" sz="1800" u="sng" dirty="0" smtClean="0">
                <a:latin typeface="Geneva"/>
              </a:rPr>
              <a:t>immédiate</a:t>
            </a:r>
            <a:r>
              <a:rPr lang="fr-BE" sz="1800" dirty="0" smtClean="0">
                <a:latin typeface="Geneva"/>
              </a:rPr>
              <a:t> liée à la forte dépendance à la voiture de la classe moyenne vu la périurbanisation de ses lieux de résidence / d’activité </a:t>
            </a:r>
          </a:p>
          <a:p>
            <a:pPr>
              <a:spcBef>
                <a:spcPts val="2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Haut coût du foncier et morcellement de la propriété en centre urbain</a:t>
            </a:r>
          </a:p>
          <a:p>
            <a:pPr>
              <a:spcBef>
                <a:spcPts val="2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Autres freins au montage de projets de remembrement de cellules commerciales : surcoûts liés à la logistique des chantiers, difficultés pour l’obtention d’autorisation (</a:t>
            </a:r>
            <a:r>
              <a:rPr lang="fr-BE" sz="1800" dirty="0" err="1" smtClean="0">
                <a:latin typeface="Geneva"/>
              </a:rPr>
              <a:t>Nimby</a:t>
            </a:r>
            <a:r>
              <a:rPr lang="fr-BE" sz="1800" dirty="0" smtClean="0">
                <a:latin typeface="Geneva"/>
              </a:rPr>
              <a:t>, patrimoine, doc. </a:t>
            </a:r>
            <a:r>
              <a:rPr lang="fr-BE" sz="1800" dirty="0" err="1" smtClean="0">
                <a:latin typeface="Geneva"/>
              </a:rPr>
              <a:t>planologiques</a:t>
            </a:r>
            <a:r>
              <a:rPr lang="fr-BE" sz="1800" dirty="0" smtClean="0">
                <a:latin typeface="Geneva"/>
              </a:rPr>
              <a:t> à revoir…)</a:t>
            </a: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</a:t>
            </a:r>
            <a:r>
              <a:rPr lang="fr-BE" dirty="0" smtClean="0"/>
              <a:t>cellules vides commerciales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Permis-socio-éco94-20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2496" y="1628800"/>
            <a:ext cx="3791504" cy="2232248"/>
          </a:xfrm>
          <a:prstGeom prst="rect">
            <a:avLst/>
          </a:prstGeom>
        </p:spPr>
      </p:pic>
      <p:sp>
        <p:nvSpPr>
          <p:cNvPr id="11265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769422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</a:t>
            </a:r>
            <a:r>
              <a:rPr lang="fr-BE" dirty="0" smtClean="0"/>
              <a:t>cellules vides commerciales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373848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BE" sz="2000" dirty="0" smtClean="0">
              <a:latin typeface="Geneva"/>
            </a:endParaRPr>
          </a:p>
          <a:p>
            <a:endParaRPr lang="fr-BE" sz="2000" dirty="0" smtClean="0">
              <a:latin typeface="Geneva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983" y="1196752"/>
            <a:ext cx="8099425" cy="537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fr-BE" sz="2200" b="1" dirty="0" smtClean="0">
                <a:latin typeface="Geneva"/>
              </a:rPr>
              <a:t>1.2 Causes du problème :</a:t>
            </a:r>
          </a:p>
          <a:p>
            <a:pPr>
              <a:spcBef>
                <a:spcPct val="20000"/>
              </a:spcBef>
            </a:pPr>
            <a:r>
              <a:rPr lang="fr-BE" sz="1800" b="1" dirty="0" smtClean="0">
                <a:latin typeface="Geneva" charset="0"/>
              </a:rPr>
              <a:t>Outil de régulation actuel de l’offre </a:t>
            </a:r>
          </a:p>
          <a:p>
            <a:pPr>
              <a:spcBef>
                <a:spcPts val="0"/>
              </a:spcBef>
            </a:pPr>
            <a:r>
              <a:rPr lang="fr-BE" sz="1800" b="1" dirty="0" smtClean="0">
                <a:latin typeface="Geneva" charset="0"/>
              </a:rPr>
              <a:t>commerciale = Permis socio-économique</a:t>
            </a:r>
            <a:endParaRPr lang="fr-BE" sz="1800" b="1" dirty="0">
              <a:latin typeface="Geneva" charset="0"/>
            </a:endParaRPr>
          </a:p>
          <a:p>
            <a:pPr>
              <a:spcBef>
                <a:spcPct val="20000"/>
              </a:spcBef>
            </a:pPr>
            <a:r>
              <a:rPr lang="fr-BE" sz="1800" b="1" dirty="0">
                <a:latin typeface="Geneva" charset="0"/>
              </a:rPr>
              <a:t>Impact de la loi </a:t>
            </a:r>
            <a:r>
              <a:rPr lang="fr-BE" sz="1800" b="1" dirty="0" smtClean="0">
                <a:latin typeface="Geneva" charset="0"/>
              </a:rPr>
              <a:t>IKEA donnant </a:t>
            </a:r>
          </a:p>
          <a:p>
            <a:pPr>
              <a:spcBef>
                <a:spcPts val="0"/>
              </a:spcBef>
            </a:pPr>
            <a:r>
              <a:rPr lang="fr-BE" sz="1800" b="1" dirty="0" smtClean="0">
                <a:latin typeface="Geneva" charset="0"/>
              </a:rPr>
              <a:t>la compétence aux communes</a:t>
            </a:r>
          </a:p>
          <a:p>
            <a:pPr>
              <a:spcBef>
                <a:spcPct val="20000"/>
              </a:spcBef>
            </a:pPr>
            <a:r>
              <a:rPr lang="fr-BE" sz="1700" dirty="0" smtClean="0">
                <a:latin typeface="Geneva" charset="0"/>
              </a:rPr>
              <a:t>Nombre de demandes et part des surfaces acceptées</a:t>
            </a:r>
            <a:endParaRPr lang="fr-BE" sz="1700" dirty="0">
              <a:latin typeface="Geneva" charset="0"/>
            </a:endParaRP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1700" dirty="0" smtClean="0">
                <a:latin typeface="Geneva" charset="0"/>
              </a:rPr>
              <a:t>2000-2004 </a:t>
            </a:r>
            <a:r>
              <a:rPr lang="fr-BE" sz="1700" dirty="0">
                <a:latin typeface="Geneva" charset="0"/>
              </a:rPr>
              <a:t>: </a:t>
            </a:r>
            <a:r>
              <a:rPr lang="fr-BE" sz="1700" dirty="0" smtClean="0">
                <a:latin typeface="Geneva" charset="0"/>
              </a:rPr>
              <a:t>160  &amp; 49,7</a:t>
            </a:r>
            <a:r>
              <a:rPr lang="fr-BE" sz="1700" dirty="0">
                <a:latin typeface="Geneva" charset="0"/>
              </a:rPr>
              <a:t> % surface </a:t>
            </a:r>
            <a:r>
              <a:rPr lang="fr-BE" sz="1700" dirty="0" smtClean="0">
                <a:latin typeface="Geneva" charset="0"/>
              </a:rPr>
              <a:t>acceptée</a:t>
            </a:r>
            <a:endParaRPr lang="fr-BE" sz="1700" dirty="0">
              <a:latin typeface="Geneva" charset="0"/>
            </a:endParaRP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1700" dirty="0" smtClean="0">
                <a:latin typeface="Geneva" charset="0"/>
              </a:rPr>
              <a:t>2005-2008 </a:t>
            </a:r>
            <a:r>
              <a:rPr lang="fr-BE" sz="1700" dirty="0">
                <a:latin typeface="Geneva" charset="0"/>
              </a:rPr>
              <a:t>: </a:t>
            </a:r>
            <a:r>
              <a:rPr lang="fr-BE" sz="1700" dirty="0" smtClean="0">
                <a:latin typeface="Geneva" charset="0"/>
              </a:rPr>
              <a:t>230 &amp; 83,7</a:t>
            </a:r>
            <a:r>
              <a:rPr lang="fr-BE" sz="1700" dirty="0">
                <a:latin typeface="Geneva" charset="0"/>
              </a:rPr>
              <a:t> % surface </a:t>
            </a:r>
            <a:r>
              <a:rPr lang="fr-BE" sz="1700" dirty="0" smtClean="0">
                <a:latin typeface="Geneva" charset="0"/>
              </a:rPr>
              <a:t>acceptée</a:t>
            </a:r>
            <a:endParaRPr lang="fr-BE" sz="1700" dirty="0">
              <a:latin typeface="Geneva" charset="0"/>
            </a:endParaRPr>
          </a:p>
          <a:p>
            <a:pPr>
              <a:spcBef>
                <a:spcPts val="600"/>
              </a:spcBef>
              <a:buFontTx/>
              <a:buChar char="-"/>
            </a:pPr>
            <a:endParaRPr lang="fr-BE" sz="1100" dirty="0">
              <a:latin typeface="Geneva" charset="0"/>
            </a:endParaRPr>
          </a:p>
          <a:p>
            <a:pPr>
              <a:spcBef>
                <a:spcPts val="600"/>
              </a:spcBef>
              <a:buFontTx/>
              <a:buChar char="-"/>
            </a:pPr>
            <a:endParaRPr lang="fr-BE" sz="1800" dirty="0">
              <a:latin typeface="Geneva" charset="0"/>
            </a:endParaRPr>
          </a:p>
          <a:p>
            <a:pPr lvl="1">
              <a:spcBef>
                <a:spcPts val="600"/>
              </a:spcBef>
              <a:buFontTx/>
              <a:buChar char="-"/>
            </a:pPr>
            <a:endParaRPr lang="fr-BE" sz="200" dirty="0">
              <a:latin typeface="Geneva" charset="0"/>
            </a:endParaRPr>
          </a:p>
          <a:p>
            <a:pPr>
              <a:spcBef>
                <a:spcPts val="600"/>
              </a:spcBef>
            </a:pPr>
            <a:r>
              <a:rPr lang="fr-BE" sz="2000" b="1" dirty="0" smtClean="0">
                <a:latin typeface="Geneva" charset="0"/>
              </a:rPr>
              <a:t>Au total période 2000-2008 :</a:t>
            </a:r>
          </a:p>
          <a:p>
            <a:pPr>
              <a:spcBef>
                <a:spcPts val="500"/>
              </a:spcBef>
              <a:buFontTx/>
              <a:buChar char="-"/>
            </a:pPr>
            <a:r>
              <a:rPr lang="fr-BE" sz="1800" dirty="0" smtClean="0">
                <a:latin typeface="Geneva" charset="0"/>
              </a:rPr>
              <a:t> 524 m² acceptés par 1 000 hab. sur les 9 ans</a:t>
            </a:r>
          </a:p>
          <a:p>
            <a:pPr>
              <a:spcBef>
                <a:spcPts val="500"/>
              </a:spcBef>
            </a:pPr>
            <a:r>
              <a:rPr lang="fr-BE" sz="1800" dirty="0" smtClean="0">
                <a:latin typeface="Geneva" charset="0"/>
              </a:rPr>
              <a:t>Ce rythme est-il adéquat par rapport aux besoins liés à l’évolution démographique et économique ?</a:t>
            </a:r>
          </a:p>
          <a:p>
            <a:pPr>
              <a:spcBef>
                <a:spcPts val="600"/>
              </a:spcBef>
            </a:pPr>
            <a:endParaRPr lang="fr-BE" sz="1800" dirty="0">
              <a:latin typeface="Geneva" charset="0"/>
            </a:endParaRPr>
          </a:p>
          <a:p>
            <a:pPr>
              <a:spcBef>
                <a:spcPct val="20000"/>
              </a:spcBef>
            </a:pPr>
            <a:endParaRPr lang="fr-BE" sz="1800" dirty="0">
              <a:latin typeface="Geneva" charset="0"/>
            </a:endParaRPr>
          </a:p>
        </p:txBody>
      </p:sp>
      <p:sp>
        <p:nvSpPr>
          <p:cNvPr id="6" name="ZoneTexte 8"/>
          <p:cNvSpPr txBox="1">
            <a:spLocks noChangeArrowheads="1"/>
          </p:cNvSpPr>
          <p:nvPr/>
        </p:nvSpPr>
        <p:spPr bwMode="auto">
          <a:xfrm>
            <a:off x="107504" y="3801666"/>
            <a:ext cx="2857500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sz="1800" u="sng" dirty="0">
                <a:latin typeface="Geneva" charset="0"/>
              </a:rPr>
              <a:t>2000-2004</a:t>
            </a:r>
          </a:p>
          <a:p>
            <a:pPr algn="ctr"/>
            <a:r>
              <a:rPr lang="fr-BE" sz="1800" dirty="0">
                <a:latin typeface="Geneva" charset="0"/>
              </a:rPr>
              <a:t>120 630 m² acceptés/an</a:t>
            </a:r>
          </a:p>
        </p:txBody>
      </p:sp>
      <p:sp>
        <p:nvSpPr>
          <p:cNvPr id="7" name="ZoneTexte 9"/>
          <p:cNvSpPr txBox="1">
            <a:spLocks noChangeArrowheads="1"/>
          </p:cNvSpPr>
          <p:nvPr/>
        </p:nvSpPr>
        <p:spPr bwMode="auto">
          <a:xfrm>
            <a:off x="3707954" y="3773091"/>
            <a:ext cx="2857500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sz="1800" u="sng" dirty="0">
                <a:latin typeface="Geneva" charset="0"/>
              </a:rPr>
              <a:t>2005-2008</a:t>
            </a:r>
          </a:p>
          <a:p>
            <a:pPr algn="ctr"/>
            <a:r>
              <a:rPr lang="fr-BE" sz="1800" dirty="0">
                <a:latin typeface="Geneva" charset="0"/>
              </a:rPr>
              <a:t>301 920 m² acceptés/an</a:t>
            </a:r>
          </a:p>
        </p:txBody>
      </p:sp>
      <p:sp>
        <p:nvSpPr>
          <p:cNvPr id="8" name="Flèche vers le bas 12"/>
          <p:cNvSpPr>
            <a:spLocks noChangeArrowheads="1"/>
          </p:cNvSpPr>
          <p:nvPr/>
        </p:nvSpPr>
        <p:spPr bwMode="auto">
          <a:xfrm rot="16200000">
            <a:off x="3206304" y="3773215"/>
            <a:ext cx="285750" cy="717550"/>
          </a:xfrm>
          <a:prstGeom prst="downArrow">
            <a:avLst>
              <a:gd name="adj1" fmla="val 50000"/>
              <a:gd name="adj2" fmla="val 50001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BE"/>
          </a:p>
        </p:txBody>
      </p:sp>
      <p:sp>
        <p:nvSpPr>
          <p:cNvPr id="9" name="ZoneTexte 13"/>
          <p:cNvSpPr txBox="1">
            <a:spLocks noChangeArrowheads="1"/>
          </p:cNvSpPr>
          <p:nvPr/>
        </p:nvSpPr>
        <p:spPr bwMode="auto">
          <a:xfrm>
            <a:off x="2779267" y="4273153"/>
            <a:ext cx="1071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sz="1400">
                <a:latin typeface="Geneva" charset="0"/>
              </a:rPr>
              <a:t>+ 150%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340768"/>
            <a:ext cx="8064896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fr-BE" sz="2200" b="1" dirty="0" smtClean="0">
                <a:latin typeface="Geneva"/>
              </a:rPr>
              <a:t>1.2 Causes du problème :</a:t>
            </a:r>
          </a:p>
          <a:p>
            <a:pPr>
              <a:spcBef>
                <a:spcPts val="600"/>
              </a:spcBef>
            </a:pPr>
            <a:r>
              <a:rPr lang="fr-BE" sz="2200" i="1" dirty="0" smtClean="0">
                <a:latin typeface="Geneva"/>
              </a:rPr>
              <a:t>Cette nouvelle offre = réponse adéquate à un déficit ?</a:t>
            </a:r>
          </a:p>
          <a:p>
            <a:pPr>
              <a:spcBef>
                <a:spcPts val="600"/>
              </a:spcBef>
            </a:pPr>
            <a:r>
              <a:rPr lang="fr-BE" sz="2200" dirty="0" smtClean="0">
                <a:latin typeface="Geneva"/>
              </a:rPr>
              <a:t>Ratio </a:t>
            </a:r>
            <a:r>
              <a:rPr lang="fr-BE" sz="2200" dirty="0" smtClean="0">
                <a:latin typeface="Geneva"/>
              </a:rPr>
              <a:t>surface de vente par 1 000 habitants dans l’</a:t>
            </a:r>
            <a:r>
              <a:rPr lang="fr-BE" sz="2200" dirty="0" err="1" smtClean="0">
                <a:latin typeface="Geneva"/>
              </a:rPr>
              <a:t>Euregio</a:t>
            </a:r>
            <a:r>
              <a:rPr lang="fr-BE" sz="2200" dirty="0" smtClean="0">
                <a:latin typeface="Geneva"/>
              </a:rPr>
              <a:t> :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2000" dirty="0" smtClean="0">
                <a:latin typeface="Geneva"/>
              </a:rPr>
              <a:t> Wallonie : 1.575 m²/1.000 habitants (hors points de vente &lt; 400 m² hors nodule commerçant)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2000" dirty="0" smtClean="0">
                <a:latin typeface="Geneva"/>
              </a:rPr>
              <a:t> Flandre : 1.716 m²/1.000 habitants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2000" dirty="0" smtClean="0">
                <a:latin typeface="Geneva"/>
              </a:rPr>
              <a:t> Limbourg néerlandais : 1.955 m²/1.000 habitants (moyenne des Pays-Bas : 1.645 m²/1.000 habitants)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fr-BE" sz="2000" dirty="0" smtClean="0">
                <a:latin typeface="Geneva"/>
              </a:rPr>
              <a:t> Région d’Aix-la-Chapelle : 1.714 m²/1.000 habitants </a:t>
            </a:r>
          </a:p>
          <a:p>
            <a:pPr>
              <a:spcBef>
                <a:spcPts val="600"/>
              </a:spcBef>
              <a:buFont typeface="Symbol"/>
              <a:buChar char="Þ"/>
            </a:pPr>
            <a:r>
              <a:rPr lang="fr-BE" sz="2000" dirty="0" smtClean="0">
                <a:latin typeface="Geneva"/>
              </a:rPr>
              <a:t> Ratios assez similaires sauf pour le Limbourg NL</a:t>
            </a:r>
          </a:p>
          <a:p>
            <a:pPr>
              <a:spcBef>
                <a:spcPts val="600"/>
              </a:spcBef>
              <a:buFont typeface="Symbol"/>
              <a:buChar char="Þ"/>
            </a:pPr>
            <a:r>
              <a:rPr lang="fr-BE" sz="2000" dirty="0" smtClean="0">
                <a:latin typeface="Geneva"/>
              </a:rPr>
              <a:t> Pas de suroffre, ni sous-offre en Wallonie</a:t>
            </a:r>
          </a:p>
          <a:p>
            <a:pPr>
              <a:spcBef>
                <a:spcPts val="600"/>
              </a:spcBef>
              <a:buFont typeface="Symbol"/>
              <a:buChar char="Þ"/>
            </a:pPr>
            <a:r>
              <a:rPr lang="fr-BE" sz="2000" dirty="0" smtClean="0">
                <a:latin typeface="Geneva"/>
              </a:rPr>
              <a:t> Des politiques en matière d’implantations commerciales parfois très différentes donnent des résultats assez proches</a:t>
            </a:r>
            <a:endParaRPr lang="fr-BE" sz="1200" dirty="0">
              <a:latin typeface="Geneva"/>
            </a:endParaRP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cellules vides commerciales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1412776"/>
            <a:ext cx="8064896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BE" sz="2200" b="1" dirty="0" smtClean="0">
                <a:latin typeface="Geneva"/>
              </a:rPr>
              <a:t>1.2 Causes du problème :</a:t>
            </a:r>
          </a:p>
          <a:p>
            <a:pPr>
              <a:spcBef>
                <a:spcPts val="600"/>
              </a:spcBef>
            </a:pPr>
            <a:r>
              <a:rPr lang="fr-BE" sz="2000" b="1" dirty="0" smtClean="0">
                <a:latin typeface="Geneva"/>
              </a:rPr>
              <a:t>Adéquation </a:t>
            </a:r>
            <a:r>
              <a:rPr lang="fr-BE" sz="2000" b="1" dirty="0" smtClean="0">
                <a:latin typeface="Geneva"/>
              </a:rPr>
              <a:t>entre surfaces autorisées et besoins à l’échelle régionale :</a:t>
            </a:r>
          </a:p>
          <a:p>
            <a:pPr>
              <a:spcBef>
                <a:spcPts val="600"/>
              </a:spcBef>
            </a:pPr>
            <a:r>
              <a:rPr lang="fr-BE" sz="2000" dirty="0" smtClean="0">
                <a:latin typeface="Geneva"/>
              </a:rPr>
              <a:t>Surface de vente par 1 000 habitants acceptée 2000-2008 = </a:t>
            </a:r>
          </a:p>
          <a:p>
            <a:pPr>
              <a:spcBef>
                <a:spcPts val="0"/>
              </a:spcBef>
            </a:pPr>
            <a:r>
              <a:rPr lang="fr-BE" sz="2000" dirty="0" smtClean="0">
                <a:latin typeface="Geneva"/>
              </a:rPr>
              <a:t>524 m² / 1 575 m² = 30 % de l’offre totale </a:t>
            </a:r>
          </a:p>
          <a:p>
            <a:pPr>
              <a:spcBef>
                <a:spcPts val="600"/>
              </a:spcBef>
            </a:pPr>
            <a:r>
              <a:rPr lang="fr-BE" sz="2000" dirty="0" smtClean="0">
                <a:latin typeface="Geneva"/>
              </a:rPr>
              <a:t>Croissance de la population 2000-2009 =  3,5 % de la population totale</a:t>
            </a:r>
          </a:p>
          <a:p>
            <a:pPr>
              <a:spcBef>
                <a:spcPts val="600"/>
              </a:spcBef>
            </a:pPr>
            <a:endParaRPr lang="fr-BE" sz="2000" dirty="0" smtClean="0">
              <a:latin typeface="Geneva"/>
            </a:endParaRPr>
          </a:p>
          <a:p>
            <a:pPr>
              <a:spcBef>
                <a:spcPts val="600"/>
              </a:spcBef>
              <a:buFont typeface="Symbol"/>
              <a:buChar char="Þ"/>
            </a:pPr>
            <a:r>
              <a:rPr lang="fr-BE" sz="2000" dirty="0" smtClean="0">
                <a:latin typeface="Geneva"/>
              </a:rPr>
              <a:t> Offre nouvelle acceptée = gravement surdimensionnée par rapport aux besoins (surtout à cause des gros complexes : centres commerciaux + </a:t>
            </a:r>
            <a:r>
              <a:rPr lang="fr-BE" sz="2000" dirty="0" err="1" smtClean="0">
                <a:latin typeface="Geneva"/>
              </a:rPr>
              <a:t>retail</a:t>
            </a:r>
            <a:r>
              <a:rPr lang="fr-BE" sz="2000" dirty="0" smtClean="0">
                <a:latin typeface="Geneva"/>
              </a:rPr>
              <a:t> </a:t>
            </a:r>
            <a:r>
              <a:rPr lang="fr-BE" sz="2000" dirty="0" err="1" smtClean="0">
                <a:latin typeface="Geneva"/>
              </a:rPr>
              <a:t>parks</a:t>
            </a:r>
            <a:r>
              <a:rPr lang="fr-BE" sz="2000" dirty="0" smtClean="0">
                <a:latin typeface="Geneva"/>
              </a:rPr>
              <a:t>)</a:t>
            </a: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cellules vides commerciales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568" y="1124744"/>
            <a:ext cx="8208912" cy="513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BE" sz="2200" b="1" dirty="0" smtClean="0">
                <a:latin typeface="Geneva"/>
              </a:rPr>
              <a:t>1.2 Causes du problème :</a:t>
            </a:r>
          </a:p>
          <a:p>
            <a:pPr>
              <a:spcBef>
                <a:spcPts val="600"/>
              </a:spcBef>
            </a:pPr>
            <a:r>
              <a:rPr lang="fr-BE" sz="2000" b="1" dirty="0" smtClean="0">
                <a:latin typeface="Geneva"/>
              </a:rPr>
              <a:t>Arguments </a:t>
            </a:r>
            <a:r>
              <a:rPr lang="fr-BE" sz="2000" b="1" dirty="0" smtClean="0">
                <a:latin typeface="Geneva"/>
              </a:rPr>
              <a:t>qui influencent le plus les décisions au niveau local / fédéral = perspectives de création d’emploi</a:t>
            </a:r>
          </a:p>
          <a:p>
            <a:pPr>
              <a:spcBef>
                <a:spcPts val="600"/>
              </a:spcBef>
            </a:pPr>
            <a:r>
              <a:rPr lang="fr-BE" sz="2000" b="1" dirty="0" smtClean="0">
                <a:latin typeface="Geneva"/>
              </a:rPr>
              <a:t>Evolution </a:t>
            </a:r>
            <a:r>
              <a:rPr lang="fr-BE" sz="2000" b="1" dirty="0" smtClean="0">
                <a:latin typeface="Geneva"/>
              </a:rPr>
              <a:t>2001-09 de l’emploi dans le commerce en </a:t>
            </a:r>
            <a:r>
              <a:rPr lang="fr-BE" sz="2000" b="1" dirty="0" smtClean="0">
                <a:latin typeface="Geneva"/>
              </a:rPr>
              <a:t>Wallonie</a:t>
            </a:r>
          </a:p>
          <a:p>
            <a:pPr>
              <a:spcBef>
                <a:spcPts val="600"/>
              </a:spcBef>
            </a:pPr>
            <a:endParaRPr lang="fr-BE" sz="2000" b="1" dirty="0" smtClean="0">
              <a:latin typeface="Geneva"/>
            </a:endParaRPr>
          </a:p>
          <a:p>
            <a:endParaRPr lang="fr-BE" sz="2000" b="1" dirty="0" smtClean="0">
              <a:latin typeface="Geneva"/>
            </a:endParaRPr>
          </a:p>
          <a:p>
            <a:endParaRPr lang="fr-BE" sz="2000" dirty="0" smtClean="0">
              <a:latin typeface="Geneva"/>
            </a:endParaRPr>
          </a:p>
          <a:p>
            <a:r>
              <a:rPr lang="fr-BE" sz="2000" dirty="0" smtClean="0">
                <a:latin typeface="Geneva"/>
              </a:rPr>
              <a:t> </a:t>
            </a:r>
          </a:p>
          <a:p>
            <a:endParaRPr lang="fr-BE" sz="2000" dirty="0" smtClean="0">
              <a:latin typeface="Geneva"/>
            </a:endParaRPr>
          </a:p>
          <a:p>
            <a:endParaRPr lang="fr-BE" sz="1000" dirty="0" smtClean="0">
              <a:latin typeface="Geneva"/>
            </a:endParaRPr>
          </a:p>
          <a:p>
            <a:endParaRPr lang="fr-BE" sz="1100" dirty="0" smtClean="0">
              <a:latin typeface="Geneva"/>
            </a:endParaRPr>
          </a:p>
          <a:p>
            <a:endParaRPr lang="fr-BE" sz="1100" dirty="0" smtClean="0">
              <a:latin typeface="Geneva"/>
            </a:endParaRPr>
          </a:p>
          <a:p>
            <a:pPr>
              <a:spcBef>
                <a:spcPts val="600"/>
              </a:spcBef>
            </a:pPr>
            <a:r>
              <a:rPr lang="fr-BE" sz="1100" dirty="0" smtClean="0">
                <a:latin typeface="Geneva"/>
              </a:rPr>
              <a:t>Sources</a:t>
            </a:r>
            <a:r>
              <a:rPr lang="fr-BE" sz="1100" dirty="0" smtClean="0">
                <a:latin typeface="Geneva"/>
              </a:rPr>
              <a:t> : ONSS, INASTI et BNB</a:t>
            </a:r>
          </a:p>
          <a:p>
            <a:pPr>
              <a:spcBef>
                <a:spcPts val="600"/>
              </a:spcBef>
            </a:pPr>
            <a:r>
              <a:rPr lang="fr-BE" sz="1800" dirty="0" smtClean="0">
                <a:latin typeface="Geneva"/>
              </a:rPr>
              <a:t>Or, croissance pop. </a:t>
            </a:r>
            <a:r>
              <a:rPr lang="fr-BE" sz="1800" dirty="0" err="1" smtClean="0">
                <a:latin typeface="Geneva"/>
              </a:rPr>
              <a:t>pdt</a:t>
            </a:r>
            <a:r>
              <a:rPr lang="fr-BE" sz="1800" dirty="0" smtClean="0">
                <a:latin typeface="Geneva"/>
              </a:rPr>
              <a:t> la même période = + 3,86 %</a:t>
            </a:r>
          </a:p>
          <a:p>
            <a:pPr>
              <a:spcBef>
                <a:spcPts val="300"/>
              </a:spcBef>
              <a:buFont typeface="Symbol"/>
              <a:buChar char="Þ"/>
            </a:pPr>
            <a:r>
              <a:rPr lang="fr-BE" sz="1800" dirty="0" smtClean="0">
                <a:latin typeface="Geneva"/>
              </a:rPr>
              <a:t> Croissance en ETP &lt; croissance pop.</a:t>
            </a:r>
          </a:p>
          <a:p>
            <a:pPr>
              <a:spcBef>
                <a:spcPts val="300"/>
              </a:spcBef>
              <a:buFont typeface="Symbol"/>
              <a:buChar char="Þ"/>
            </a:pPr>
            <a:r>
              <a:rPr lang="fr-BE" sz="1800" dirty="0" smtClean="0">
                <a:latin typeface="Geneva"/>
              </a:rPr>
              <a:t> Vases communicants entre offre nouvelle et préexistante. </a:t>
            </a:r>
          </a:p>
          <a:p>
            <a:pPr>
              <a:spcBef>
                <a:spcPts val="300"/>
              </a:spcBef>
              <a:buFont typeface="Symbol"/>
              <a:buChar char="Þ"/>
            </a:pPr>
            <a:r>
              <a:rPr lang="fr-BE" sz="1800" dirty="0" smtClean="0">
                <a:latin typeface="Geneva"/>
              </a:rPr>
              <a:t> A chaque indépendant en -, 2 salariés en + à mi-temps.</a:t>
            </a: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cellules vides commerciales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55576" y="2636912"/>
          <a:ext cx="7776864" cy="199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56184"/>
                <a:gridCol w="1728192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r-BE" sz="14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Volume en 2001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Volume en 2009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Evolution en %</a:t>
                      </a:r>
                    </a:p>
                  </a:txBody>
                  <a:tcPr marL="68580" marR="68580" marT="36195" marB="1778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Emploi salarié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63 826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75 396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+ 18,13 % </a:t>
                      </a:r>
                    </a:p>
                  </a:txBody>
                  <a:tcPr marL="68580" marR="68580" marT="36195" marB="1778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Emploi indépendant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60 538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57 032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- 5,79 % </a:t>
                      </a:r>
                    </a:p>
                  </a:txBody>
                  <a:tcPr marL="68580" marR="68580" marT="36195" marB="1778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Emploi total salariés + indépendants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124 364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132 428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+ 6,48 % </a:t>
                      </a:r>
                    </a:p>
                  </a:txBody>
                  <a:tcPr marL="68580" marR="68580" marT="36195" marB="1778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Nombre total d’ETP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92 909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95 100 </a:t>
                      </a:r>
                    </a:p>
                  </a:txBody>
                  <a:tcPr marL="68580" marR="68580" marT="36195" marB="17780"/>
                </a:tc>
                <a:tc>
                  <a:txBody>
                    <a:bodyPr/>
                    <a:lstStyle/>
                    <a:p>
                      <a:pPr marR="221615" algn="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BE" sz="15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+ 2,36 % </a:t>
                      </a:r>
                    </a:p>
                  </a:txBody>
                  <a:tcPr marL="68580" marR="68580" marT="36195" marB="1778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568" y="1124744"/>
            <a:ext cx="8208912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BE" sz="1900" b="1" dirty="0" smtClean="0">
                <a:latin typeface="Geneva"/>
              </a:rPr>
              <a:t>Raisons de ce faible ratio croissance de l’emploi / croissance pop. :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Gain de productivité des nouvelles formes commerciales (cf. hard-discount)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Hausse des autres postes de dépenses et croissance des revenus limitée à l’inflation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Evasion commerciale transfrontalière en   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Croissance fulgurante de l’e-commerce</a:t>
            </a:r>
          </a:p>
          <a:p>
            <a:pPr>
              <a:spcBef>
                <a:spcPts val="900"/>
              </a:spcBef>
            </a:pPr>
            <a:r>
              <a:rPr lang="fr-BE" sz="2200" b="1" dirty="0" smtClean="0">
                <a:latin typeface="Geneva"/>
              </a:rPr>
              <a:t>1.3 Conséquences </a:t>
            </a:r>
            <a:r>
              <a:rPr lang="fr-BE" sz="2200" b="1" dirty="0" smtClean="0">
                <a:latin typeface="Geneva"/>
              </a:rPr>
              <a:t>de </a:t>
            </a:r>
            <a:r>
              <a:rPr lang="fr-BE" sz="2200" b="1" dirty="0" smtClean="0">
                <a:latin typeface="Geneva"/>
              </a:rPr>
              <a:t>la croissance </a:t>
            </a:r>
            <a:r>
              <a:rPr lang="fr-BE" sz="2200" b="1" dirty="0" smtClean="0">
                <a:latin typeface="Geneva"/>
              </a:rPr>
              <a:t>des cellules vides </a:t>
            </a:r>
            <a:r>
              <a:rPr lang="fr-BE" sz="2200" b="1" dirty="0" smtClean="0">
                <a:latin typeface="Geneva"/>
              </a:rPr>
              <a:t>:</a:t>
            </a:r>
            <a:endParaRPr lang="fr-BE" sz="2200" b="1" dirty="0" smtClean="0">
              <a:latin typeface="Geneva"/>
            </a:endParaRP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Dégradation du cadre de vie des quartiers centraux (hausse du sentiment d’insécurité, renforcement de la fuite des classes moyennes et de la paupérisation)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 Dégradation de l’image de marque des villes wallonnes (déficit d’attractivité pour les investisseurs)</a:t>
            </a:r>
          </a:p>
          <a:p>
            <a:pPr>
              <a:spcBef>
                <a:spcPts val="400"/>
              </a:spcBef>
              <a:buFontTx/>
              <a:buChar char="-"/>
            </a:pPr>
            <a:r>
              <a:rPr lang="fr-BE" sz="1800" dirty="0" smtClean="0">
                <a:latin typeface="Geneva"/>
              </a:rPr>
              <a:t>Gaspillage du foncier de centre-ville au profit de la périphérie : accroissement </a:t>
            </a:r>
            <a:r>
              <a:rPr lang="fr-BE" sz="1800" dirty="0" smtClean="0">
                <a:latin typeface="Geneva"/>
              </a:rPr>
              <a:t>de la dépendance à la voiture</a:t>
            </a:r>
            <a:endParaRPr lang="fr-BE" sz="1800" dirty="0" smtClean="0">
              <a:latin typeface="Geneva"/>
            </a:endParaRPr>
          </a:p>
          <a:p>
            <a:pPr>
              <a:spcBef>
                <a:spcPts val="600"/>
              </a:spcBef>
            </a:pPr>
            <a:r>
              <a:rPr lang="fr-BE" sz="1800" dirty="0" smtClean="0">
                <a:latin typeface="Geneva"/>
              </a:rPr>
              <a:t>Laisser partir les commerces surtout de biens peu pondéreux en périphérie = laisser partir une des rares fonctions susceptibles d’assumer les surcoûts d’opérations en centre-ville</a:t>
            </a:r>
          </a:p>
        </p:txBody>
      </p:sp>
      <p:sp>
        <p:nvSpPr>
          <p:cNvPr id="6" name="Espace réservé du contenu 1"/>
          <p:cNvSpPr>
            <a:spLocks noGrp="1"/>
          </p:cNvSpPr>
          <p:nvPr>
            <p:ph sz="quarter" idx="11"/>
          </p:nvPr>
        </p:nvSpPr>
        <p:spPr>
          <a:xfrm>
            <a:off x="2051050" y="260350"/>
            <a:ext cx="6841430" cy="504825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lang="fr-BE" dirty="0" smtClean="0"/>
              <a:t>Les cellules vides commerciales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5076056" y="2492896"/>
            <a:ext cx="144016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4142</TotalTime>
  <Words>967</Words>
  <Application>Microsoft Office PowerPoint</Application>
  <PresentationFormat>Affichage à l'écran (4:3)</PresentationFormat>
  <Paragraphs>194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Conception personnalisée</vt:lpstr>
      <vt:lpstr>1_Conception personnalisée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Université de Liège</dc:creator>
  <cp:lastModifiedBy>Université de Liège</cp:lastModifiedBy>
  <cp:revision>323</cp:revision>
  <cp:lastPrinted>2006-06-21T14:36:20Z</cp:lastPrinted>
  <dcterms:created xsi:type="dcterms:W3CDTF">2011-06-15T13:18:11Z</dcterms:created>
  <dcterms:modified xsi:type="dcterms:W3CDTF">2013-09-26T13:20:43Z</dcterms:modified>
</cp:coreProperties>
</file>