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rawings/drawing3.xml" ContentType="application/vnd.openxmlformats-officedocument.drawingml.chartshapes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413" r:id="rId5"/>
    <p:sldId id="261" r:id="rId6"/>
    <p:sldId id="411" r:id="rId7"/>
    <p:sldId id="410" r:id="rId8"/>
    <p:sldId id="281" r:id="rId9"/>
    <p:sldId id="291" r:id="rId10"/>
    <p:sldId id="292" r:id="rId11"/>
    <p:sldId id="424" r:id="rId12"/>
    <p:sldId id="422" r:id="rId13"/>
    <p:sldId id="404" r:id="rId14"/>
    <p:sldId id="302" r:id="rId15"/>
    <p:sldId id="423" r:id="rId16"/>
    <p:sldId id="425" r:id="rId17"/>
    <p:sldId id="426" r:id="rId18"/>
    <p:sldId id="427" r:id="rId19"/>
    <p:sldId id="428" r:id="rId20"/>
    <p:sldId id="429" r:id="rId21"/>
    <p:sldId id="431" r:id="rId22"/>
    <p:sldId id="432" r:id="rId23"/>
    <p:sldId id="433" r:id="rId2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003300"/>
    <a:srgbClr val="990033"/>
    <a:srgbClr val="CC0066"/>
    <a:srgbClr val="FFFF99"/>
    <a:srgbClr val="CC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660"/>
  </p:normalViewPr>
  <p:slideViewPr>
    <p:cSldViewPr>
      <p:cViewPr varScale="1">
        <p:scale>
          <a:sx n="35" d="100"/>
          <a:sy n="35" d="100"/>
        </p:scale>
        <p:origin x="-8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Utilisateur\Documents\IELT%20dans%20la%20population%20g&#233;n&#233;rale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Utilisateur\Documents\IELT%20dans%20la%20population%20g&#233;n&#233;rale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Utilisateur\Documents\IELT%20dans%20la%20population%20g&#233;n&#233;rale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BE"/>
  <c:chart>
    <c:title>
      <c:tx>
        <c:rich>
          <a:bodyPr/>
          <a:lstStyle/>
          <a:p>
            <a:pPr>
              <a:defRPr/>
            </a:pPr>
            <a:r>
              <a:rPr lang="en-US" sz="2000" dirty="0"/>
              <a:t>IELT </a:t>
            </a:r>
            <a:r>
              <a:rPr lang="en-US" sz="2000" dirty="0" err="1"/>
              <a:t>dans</a:t>
            </a:r>
            <a:r>
              <a:rPr lang="en-US" sz="2000" dirty="0"/>
              <a:t> la population </a:t>
            </a:r>
            <a:r>
              <a:rPr lang="en-US" sz="2000" dirty="0" err="1"/>
              <a:t>générale</a:t>
            </a:r>
            <a:r>
              <a:rPr lang="en-US" sz="2000" dirty="0"/>
              <a:t> </a:t>
            </a:r>
            <a:r>
              <a:rPr lang="en-US" sz="1200" dirty="0"/>
              <a:t>(</a:t>
            </a:r>
            <a:r>
              <a:rPr lang="en-US" sz="1200" dirty="0" err="1"/>
              <a:t>Waldinger</a:t>
            </a:r>
            <a:r>
              <a:rPr lang="en-US" sz="1200" dirty="0"/>
              <a:t> et al., 2005)</a:t>
            </a:r>
            <a:endParaRPr lang="en-US" sz="2000" dirty="0"/>
          </a:p>
          <a:p>
            <a:pPr>
              <a:defRPr/>
            </a:pPr>
            <a:r>
              <a:rPr lang="en-US" sz="1200" dirty="0"/>
              <a:t>491 homes,</a:t>
            </a:r>
            <a:r>
              <a:rPr lang="en-US" sz="1200" baseline="0" dirty="0"/>
              <a:t> 5 pays (NL, GB, TR, E, USA)</a:t>
            </a:r>
            <a:endParaRPr lang="en-US" sz="1200" dirty="0"/>
          </a:p>
        </c:rich>
      </c:tx>
      <c:layout>
        <c:manualLayout>
          <c:xMode val="edge"/>
          <c:yMode val="edge"/>
          <c:x val="0.27674467774861738"/>
          <c:y val="0.12569987867775317"/>
        </c:manualLayout>
      </c:layout>
      <c:overlay val="1"/>
    </c:title>
    <c:plotArea>
      <c:layout/>
      <c:lineChart>
        <c:grouping val="standard"/>
        <c:ser>
          <c:idx val="0"/>
          <c:order val="0"/>
          <c:spPr>
            <a:ln w="57150">
              <a:solidFill>
                <a:srgbClr val="00B050"/>
              </a:solidFill>
            </a:ln>
          </c:spPr>
          <c:marker>
            <c:symbol val="none"/>
          </c:marker>
          <c:val>
            <c:numRef>
              <c:f>Feuil1!$A$3:$AB$3</c:f>
              <c:numCache>
                <c:formatCode>General</c:formatCode>
                <c:ptCount val="28"/>
                <c:pt idx="0">
                  <c:v>2</c:v>
                </c:pt>
                <c:pt idx="1">
                  <c:v>62</c:v>
                </c:pt>
                <c:pt idx="2">
                  <c:v>87</c:v>
                </c:pt>
                <c:pt idx="3">
                  <c:v>90</c:v>
                </c:pt>
                <c:pt idx="4">
                  <c:v>48</c:v>
                </c:pt>
                <c:pt idx="5">
                  <c:v>33</c:v>
                </c:pt>
                <c:pt idx="6">
                  <c:v>17</c:v>
                </c:pt>
                <c:pt idx="7">
                  <c:v>25</c:v>
                </c:pt>
                <c:pt idx="8">
                  <c:v>17</c:v>
                </c:pt>
                <c:pt idx="9">
                  <c:v>14</c:v>
                </c:pt>
                <c:pt idx="10">
                  <c:v>8</c:v>
                </c:pt>
                <c:pt idx="11">
                  <c:v>6</c:v>
                </c:pt>
                <c:pt idx="12">
                  <c:v>5</c:v>
                </c:pt>
                <c:pt idx="13">
                  <c:v>6</c:v>
                </c:pt>
                <c:pt idx="14">
                  <c:v>6</c:v>
                </c:pt>
                <c:pt idx="15">
                  <c:v>5</c:v>
                </c:pt>
                <c:pt idx="16">
                  <c:v>4</c:v>
                </c:pt>
                <c:pt idx="17">
                  <c:v>2</c:v>
                </c:pt>
                <c:pt idx="18">
                  <c:v>2</c:v>
                </c:pt>
                <c:pt idx="19">
                  <c:v>1</c:v>
                </c:pt>
                <c:pt idx="20">
                  <c:v>2</c:v>
                </c:pt>
                <c:pt idx="21">
                  <c:v>1</c:v>
                </c:pt>
                <c:pt idx="22">
                  <c:v>1</c:v>
                </c:pt>
                <c:pt idx="23">
                  <c:v>0</c:v>
                </c:pt>
                <c:pt idx="24">
                  <c:v>0</c:v>
                </c:pt>
                <c:pt idx="25">
                  <c:v>2</c:v>
                </c:pt>
                <c:pt idx="26">
                  <c:v>1</c:v>
                </c:pt>
                <c:pt idx="27">
                  <c:v>0</c:v>
                </c:pt>
              </c:numCache>
            </c:numRef>
          </c:val>
        </c:ser>
        <c:marker val="1"/>
        <c:axId val="71018752"/>
        <c:axId val="67076480"/>
      </c:lineChart>
      <c:catAx>
        <c:axId val="71018752"/>
        <c:scaling>
          <c:orientation val="minMax"/>
        </c:scaling>
        <c:axPos val="b"/>
        <c:majorGridlines>
          <c:spPr>
            <a:ln>
              <a:solidFill>
                <a:srgbClr val="4F81BD">
                  <a:alpha val="0"/>
                </a:srgbClr>
              </a:solidFill>
            </a:ln>
          </c:spPr>
        </c:majorGridlines>
        <c:minorGridlines>
          <c:spPr>
            <a:ln>
              <a:solidFill>
                <a:srgbClr val="4F81BD">
                  <a:alpha val="0"/>
                </a:srgbClr>
              </a:solidFill>
            </a:ln>
          </c:spPr>
        </c:min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 sz="2000" dirty="0"/>
                  <a:t>IELT</a:t>
                </a:r>
              </a:p>
            </c:rich>
          </c:tx>
          <c:layout>
            <c:manualLayout>
              <c:xMode val="edge"/>
              <c:yMode val="edge"/>
              <c:x val="0.92723680373285966"/>
              <c:y val="0.92307250412785058"/>
            </c:manualLayout>
          </c:layout>
        </c:title>
        <c:majorTickMark val="none"/>
        <c:tickLblPos val="none"/>
        <c:crossAx val="67076480"/>
        <c:crosses val="autoZero"/>
        <c:auto val="1"/>
        <c:lblAlgn val="ctr"/>
        <c:lblOffset val="100"/>
      </c:catAx>
      <c:valAx>
        <c:axId val="67076480"/>
        <c:scaling>
          <c:orientation val="minMax"/>
        </c:scaling>
        <c:delete val="1"/>
        <c:axPos val="l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sz="2000" dirty="0"/>
                  <a:t>%</a:t>
                </a:r>
              </a:p>
            </c:rich>
          </c:tx>
          <c:layout>
            <c:manualLayout>
              <c:xMode val="edge"/>
              <c:yMode val="edge"/>
              <c:x val="2.7469135802469707E-2"/>
              <c:y val="0.19681490988768649"/>
            </c:manualLayout>
          </c:layout>
        </c:title>
        <c:numFmt formatCode="General" sourceLinked="1"/>
        <c:tickLblPos val="none"/>
        <c:crossAx val="71018752"/>
        <c:crosses val="autoZero"/>
        <c:crossBetween val="between"/>
      </c:valAx>
    </c:plotArea>
    <c:plotVisOnly val="1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BE"/>
  <c:chart>
    <c:title>
      <c:tx>
        <c:rich>
          <a:bodyPr/>
          <a:lstStyle/>
          <a:p>
            <a:pPr>
              <a:defRPr/>
            </a:pPr>
            <a:r>
              <a:rPr lang="en-US" sz="1800" b="1" dirty="0" smtClean="0"/>
              <a:t>Perception</a:t>
            </a:r>
            <a:r>
              <a:rPr lang="en-US" sz="1800" b="1" baseline="0" dirty="0" smtClean="0"/>
              <a:t> </a:t>
            </a:r>
            <a:r>
              <a:rPr lang="en-US" sz="1800" b="1" baseline="0" dirty="0" err="1" smtClean="0"/>
              <a:t>moyenne</a:t>
            </a:r>
            <a:r>
              <a:rPr lang="en-US" sz="1800" b="1" baseline="0" dirty="0" smtClean="0"/>
              <a:t> </a:t>
            </a:r>
            <a:r>
              <a:rPr lang="en-US" sz="1800" b="1" baseline="0" dirty="0" err="1" smtClean="0"/>
              <a:t>d’une</a:t>
            </a:r>
            <a:r>
              <a:rPr lang="en-US" sz="1800" b="1" baseline="0" dirty="0" smtClean="0"/>
              <a:t> </a:t>
            </a:r>
            <a:r>
              <a:rPr lang="en-US" sz="1800" b="1" baseline="0" dirty="0" err="1" smtClean="0"/>
              <a:t>durée</a:t>
            </a:r>
            <a:r>
              <a:rPr lang="en-US" sz="1800" b="1" baseline="0" dirty="0" smtClean="0"/>
              <a:t> de </a:t>
            </a:r>
            <a:r>
              <a:rPr lang="en-US" sz="1800" b="1" baseline="0" dirty="0" err="1" smtClean="0"/>
              <a:t>pénétration</a:t>
            </a:r>
            <a:r>
              <a:rPr lang="en-US" sz="1800" b="1" baseline="0" dirty="0" smtClean="0"/>
              <a:t> “</a:t>
            </a:r>
            <a:r>
              <a:rPr lang="en-US" sz="1800" b="1" baseline="0" dirty="0" err="1" smtClean="0"/>
              <a:t>normale</a:t>
            </a:r>
            <a:r>
              <a:rPr lang="en-US" sz="1800" b="1" baseline="0" dirty="0" smtClean="0"/>
              <a:t>” </a:t>
            </a:r>
          </a:p>
          <a:p>
            <a:pPr>
              <a:defRPr/>
            </a:pPr>
            <a:r>
              <a:rPr lang="en-US" sz="1200" baseline="0" dirty="0" smtClean="0"/>
              <a:t>Multi Country Evaluation and Assessment of PE Incidence Study, 2002 (</a:t>
            </a:r>
            <a:r>
              <a:rPr lang="en-US" sz="1200" baseline="0" dirty="0" err="1" smtClean="0"/>
              <a:t>cité</a:t>
            </a:r>
            <a:r>
              <a:rPr lang="en-US" sz="1200" baseline="0" dirty="0" smtClean="0"/>
              <a:t> par </a:t>
            </a:r>
            <a:r>
              <a:rPr lang="en-US" sz="1200" baseline="0" dirty="0" err="1" smtClean="0"/>
              <a:t>Montorsi</a:t>
            </a:r>
            <a:r>
              <a:rPr lang="en-US" sz="1200" baseline="0" dirty="0" smtClean="0"/>
              <a:t>, 2005)</a:t>
            </a:r>
            <a:endParaRPr lang="en-US" sz="2000" dirty="0"/>
          </a:p>
        </c:rich>
      </c:tx>
      <c:layout>
        <c:manualLayout>
          <c:xMode val="edge"/>
          <c:yMode val="edge"/>
          <c:x val="0.27674467774861738"/>
          <c:y val="0.12569987867775317"/>
        </c:manualLayout>
      </c:layout>
      <c:overlay val="1"/>
    </c:title>
    <c:plotArea>
      <c:layout/>
      <c:lineChart>
        <c:grouping val="standard"/>
        <c:ser>
          <c:idx val="0"/>
          <c:order val="0"/>
          <c:spPr>
            <a:ln w="57150">
              <a:solidFill>
                <a:srgbClr val="00B050"/>
              </a:solidFill>
            </a:ln>
          </c:spPr>
          <c:marker>
            <c:symbol val="none"/>
          </c:marker>
          <c:val>
            <c:numRef>
              <c:f>Feuil1!$A$3:$AB$3</c:f>
              <c:numCache>
                <c:formatCode>General</c:formatCode>
                <c:ptCount val="28"/>
                <c:pt idx="0">
                  <c:v>2</c:v>
                </c:pt>
                <c:pt idx="1">
                  <c:v>62</c:v>
                </c:pt>
                <c:pt idx="2">
                  <c:v>87</c:v>
                </c:pt>
                <c:pt idx="3">
                  <c:v>90</c:v>
                </c:pt>
                <c:pt idx="4">
                  <c:v>48</c:v>
                </c:pt>
                <c:pt idx="5">
                  <c:v>33</c:v>
                </c:pt>
                <c:pt idx="6">
                  <c:v>17</c:v>
                </c:pt>
                <c:pt idx="7">
                  <c:v>25</c:v>
                </c:pt>
                <c:pt idx="8">
                  <c:v>17</c:v>
                </c:pt>
                <c:pt idx="9">
                  <c:v>14</c:v>
                </c:pt>
                <c:pt idx="10">
                  <c:v>8</c:v>
                </c:pt>
                <c:pt idx="11">
                  <c:v>6</c:v>
                </c:pt>
                <c:pt idx="12">
                  <c:v>5</c:v>
                </c:pt>
                <c:pt idx="13">
                  <c:v>6</c:v>
                </c:pt>
                <c:pt idx="14">
                  <c:v>6</c:v>
                </c:pt>
                <c:pt idx="15">
                  <c:v>5</c:v>
                </c:pt>
                <c:pt idx="16">
                  <c:v>4</c:v>
                </c:pt>
                <c:pt idx="17">
                  <c:v>2</c:v>
                </c:pt>
                <c:pt idx="18">
                  <c:v>2</c:v>
                </c:pt>
                <c:pt idx="19">
                  <c:v>1</c:v>
                </c:pt>
                <c:pt idx="20">
                  <c:v>2</c:v>
                </c:pt>
                <c:pt idx="21">
                  <c:v>1</c:v>
                </c:pt>
                <c:pt idx="22">
                  <c:v>1</c:v>
                </c:pt>
                <c:pt idx="23">
                  <c:v>0</c:v>
                </c:pt>
                <c:pt idx="24">
                  <c:v>0</c:v>
                </c:pt>
                <c:pt idx="25">
                  <c:v>2</c:v>
                </c:pt>
                <c:pt idx="26">
                  <c:v>1</c:v>
                </c:pt>
                <c:pt idx="27">
                  <c:v>0</c:v>
                </c:pt>
              </c:numCache>
            </c:numRef>
          </c:val>
        </c:ser>
        <c:marker val="1"/>
        <c:axId val="67105536"/>
        <c:axId val="67107456"/>
      </c:lineChart>
      <c:catAx>
        <c:axId val="67105536"/>
        <c:scaling>
          <c:orientation val="minMax"/>
        </c:scaling>
        <c:axPos val="b"/>
        <c:majorGridlines>
          <c:spPr>
            <a:ln>
              <a:solidFill>
                <a:srgbClr val="4F81BD">
                  <a:alpha val="0"/>
                </a:srgbClr>
              </a:solidFill>
            </a:ln>
          </c:spPr>
        </c:majorGridlines>
        <c:minorGridlines>
          <c:spPr>
            <a:ln>
              <a:solidFill>
                <a:srgbClr val="4F81BD">
                  <a:alpha val="0"/>
                </a:srgbClr>
              </a:solidFill>
            </a:ln>
          </c:spPr>
        </c:min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 sz="2000" dirty="0"/>
                  <a:t>IELT</a:t>
                </a:r>
              </a:p>
            </c:rich>
          </c:tx>
          <c:layout>
            <c:manualLayout>
              <c:xMode val="edge"/>
              <c:yMode val="edge"/>
              <c:x val="0.92723680373285855"/>
              <c:y val="0.92307250412785058"/>
            </c:manualLayout>
          </c:layout>
        </c:title>
        <c:majorTickMark val="none"/>
        <c:tickLblPos val="none"/>
        <c:crossAx val="67107456"/>
        <c:crosses val="autoZero"/>
        <c:auto val="1"/>
        <c:lblAlgn val="ctr"/>
        <c:lblOffset val="100"/>
      </c:catAx>
      <c:valAx>
        <c:axId val="67107456"/>
        <c:scaling>
          <c:orientation val="minMax"/>
        </c:scaling>
        <c:delete val="1"/>
        <c:axPos val="l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sz="2000" dirty="0"/>
                  <a:t>%</a:t>
                </a:r>
              </a:p>
            </c:rich>
          </c:tx>
          <c:layout>
            <c:manualLayout>
              <c:xMode val="edge"/>
              <c:yMode val="edge"/>
              <c:x val="2.7469135802469766E-2"/>
              <c:y val="0.19681490988768621"/>
            </c:manualLayout>
          </c:layout>
        </c:title>
        <c:numFmt formatCode="General" sourceLinked="1"/>
        <c:tickLblPos val="none"/>
        <c:crossAx val="67105536"/>
        <c:crosses val="autoZero"/>
        <c:crossBetween val="between"/>
      </c:valAx>
    </c:plotArea>
    <c:plotVisOnly val="1"/>
  </c:chart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BE"/>
  <c:chart>
    <c:title>
      <c:tx>
        <c:rich>
          <a:bodyPr/>
          <a:lstStyle/>
          <a:p>
            <a:pPr>
              <a:defRPr/>
            </a:pPr>
            <a:r>
              <a:rPr lang="en-US" sz="1200" dirty="0" smtClean="0"/>
              <a:t>Opinion</a:t>
            </a:r>
            <a:r>
              <a:rPr lang="en-US" sz="1200" baseline="0" dirty="0" smtClean="0"/>
              <a:t> des </a:t>
            </a:r>
            <a:r>
              <a:rPr lang="en-US" sz="1200" baseline="0" dirty="0" err="1" smtClean="0"/>
              <a:t>membres</a:t>
            </a:r>
            <a:r>
              <a:rPr lang="en-US" sz="1200" baseline="0" dirty="0" smtClean="0"/>
              <a:t>  </a:t>
            </a:r>
            <a:r>
              <a:rPr lang="en-US" sz="1200" baseline="0" dirty="0" err="1" smtClean="0"/>
              <a:t>expérimentés</a:t>
            </a:r>
            <a:r>
              <a:rPr lang="en-US" sz="1200" baseline="0" dirty="0" smtClean="0"/>
              <a:t> de la Society for Sex Therapy and Research (N = 34)</a:t>
            </a:r>
          </a:p>
          <a:p>
            <a:pPr>
              <a:defRPr/>
            </a:pPr>
            <a:r>
              <a:rPr lang="en-US" sz="1200" baseline="0" dirty="0" smtClean="0"/>
              <a:t> </a:t>
            </a:r>
            <a:r>
              <a:rPr lang="en-US" sz="1200" dirty="0" smtClean="0"/>
              <a:t>(</a:t>
            </a:r>
            <a:r>
              <a:rPr lang="en-US" sz="1200" dirty="0" err="1" smtClean="0"/>
              <a:t>Corty</a:t>
            </a:r>
            <a:r>
              <a:rPr lang="en-US" sz="1200" baseline="0" dirty="0" smtClean="0"/>
              <a:t> &amp; </a:t>
            </a:r>
            <a:r>
              <a:rPr lang="en-US" sz="1200" baseline="0" dirty="0" err="1" smtClean="0"/>
              <a:t>Guardiani</a:t>
            </a:r>
            <a:r>
              <a:rPr lang="en-US" sz="1200" dirty="0" smtClean="0"/>
              <a:t>, 2008)</a:t>
            </a:r>
            <a:endParaRPr lang="en-US" sz="2000" dirty="0"/>
          </a:p>
        </c:rich>
      </c:tx>
      <c:layout>
        <c:manualLayout>
          <c:xMode val="edge"/>
          <c:yMode val="edge"/>
          <c:x val="0.27848765432098782"/>
          <c:y val="6.3967160138074478E-2"/>
        </c:manualLayout>
      </c:layout>
      <c:overlay val="1"/>
    </c:title>
    <c:plotArea>
      <c:layout>
        <c:manualLayout>
          <c:layoutTarget val="inner"/>
          <c:xMode val="edge"/>
          <c:yMode val="edge"/>
          <c:x val="5.3364197530864195E-2"/>
          <c:y val="3.3672391930733854E-2"/>
          <c:w val="0.93429012345679063"/>
          <c:h val="0.85243538226008475"/>
        </c:manualLayout>
      </c:layout>
      <c:lineChart>
        <c:grouping val="standard"/>
        <c:ser>
          <c:idx val="0"/>
          <c:order val="0"/>
          <c:spPr>
            <a:ln w="57150">
              <a:solidFill>
                <a:srgbClr val="00B050"/>
              </a:solidFill>
            </a:ln>
          </c:spPr>
          <c:marker>
            <c:symbol val="none"/>
          </c:marker>
          <c:val>
            <c:numRef>
              <c:f>Feuil1!$A$3:$AB$3</c:f>
              <c:numCache>
                <c:formatCode>General</c:formatCode>
                <c:ptCount val="28"/>
                <c:pt idx="0">
                  <c:v>2</c:v>
                </c:pt>
                <c:pt idx="1">
                  <c:v>62</c:v>
                </c:pt>
                <c:pt idx="2">
                  <c:v>87</c:v>
                </c:pt>
                <c:pt idx="3">
                  <c:v>90</c:v>
                </c:pt>
                <c:pt idx="4">
                  <c:v>48</c:v>
                </c:pt>
                <c:pt idx="5">
                  <c:v>33</c:v>
                </c:pt>
                <c:pt idx="6">
                  <c:v>17</c:v>
                </c:pt>
                <c:pt idx="7">
                  <c:v>25</c:v>
                </c:pt>
                <c:pt idx="8">
                  <c:v>17</c:v>
                </c:pt>
                <c:pt idx="9">
                  <c:v>14</c:v>
                </c:pt>
                <c:pt idx="10">
                  <c:v>8</c:v>
                </c:pt>
                <c:pt idx="11">
                  <c:v>6</c:v>
                </c:pt>
                <c:pt idx="12">
                  <c:v>5</c:v>
                </c:pt>
                <c:pt idx="13">
                  <c:v>6</c:v>
                </c:pt>
                <c:pt idx="14">
                  <c:v>6</c:v>
                </c:pt>
                <c:pt idx="15">
                  <c:v>5</c:v>
                </c:pt>
                <c:pt idx="16">
                  <c:v>4</c:v>
                </c:pt>
                <c:pt idx="17">
                  <c:v>2</c:v>
                </c:pt>
                <c:pt idx="18">
                  <c:v>2</c:v>
                </c:pt>
                <c:pt idx="19">
                  <c:v>1</c:v>
                </c:pt>
                <c:pt idx="20">
                  <c:v>2</c:v>
                </c:pt>
                <c:pt idx="21">
                  <c:v>1</c:v>
                </c:pt>
                <c:pt idx="22">
                  <c:v>1</c:v>
                </c:pt>
                <c:pt idx="23">
                  <c:v>0</c:v>
                </c:pt>
                <c:pt idx="24">
                  <c:v>0</c:v>
                </c:pt>
                <c:pt idx="25">
                  <c:v>2</c:v>
                </c:pt>
                <c:pt idx="26">
                  <c:v>1</c:v>
                </c:pt>
                <c:pt idx="27">
                  <c:v>0</c:v>
                </c:pt>
              </c:numCache>
            </c:numRef>
          </c:val>
        </c:ser>
        <c:marker val="1"/>
        <c:axId val="67783296"/>
        <c:axId val="91661056"/>
      </c:lineChart>
      <c:catAx>
        <c:axId val="67783296"/>
        <c:scaling>
          <c:orientation val="minMax"/>
        </c:scaling>
        <c:axPos val="b"/>
        <c:majorGridlines>
          <c:spPr>
            <a:ln>
              <a:solidFill>
                <a:srgbClr val="4F81BD">
                  <a:alpha val="0"/>
                </a:srgbClr>
              </a:solidFill>
            </a:ln>
          </c:spPr>
        </c:majorGridlines>
        <c:minorGridlines>
          <c:spPr>
            <a:ln>
              <a:solidFill>
                <a:srgbClr val="4F81BD">
                  <a:alpha val="0"/>
                </a:srgbClr>
              </a:solidFill>
            </a:ln>
          </c:spPr>
        </c:min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 sz="2000" dirty="0"/>
                  <a:t>IELT</a:t>
                </a:r>
              </a:p>
            </c:rich>
          </c:tx>
          <c:layout>
            <c:manualLayout>
              <c:xMode val="edge"/>
              <c:yMode val="edge"/>
              <c:x val="0.92723680373285855"/>
              <c:y val="0.92307250412785058"/>
            </c:manualLayout>
          </c:layout>
        </c:title>
        <c:majorTickMark val="none"/>
        <c:tickLblPos val="none"/>
        <c:crossAx val="91661056"/>
        <c:crosses val="autoZero"/>
        <c:auto val="1"/>
        <c:lblAlgn val="ctr"/>
        <c:lblOffset val="100"/>
      </c:catAx>
      <c:valAx>
        <c:axId val="91661056"/>
        <c:scaling>
          <c:orientation val="minMax"/>
        </c:scaling>
        <c:delete val="1"/>
        <c:axPos val="l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sz="2000" dirty="0"/>
                  <a:t>%</a:t>
                </a:r>
              </a:p>
            </c:rich>
          </c:tx>
          <c:layout>
            <c:manualLayout>
              <c:xMode val="edge"/>
              <c:yMode val="edge"/>
              <c:x val="2.7469135802469759E-2"/>
              <c:y val="0.19681490988768596"/>
            </c:manualLayout>
          </c:layout>
        </c:title>
        <c:numFmt formatCode="General" sourceLinked="1"/>
        <c:tickLblPos val="none"/>
        <c:crossAx val="67783296"/>
        <c:crosses val="autoZero"/>
        <c:crossBetween val="between"/>
      </c:valAx>
    </c:plotArea>
    <c:plotVisOnly val="1"/>
  </c:chart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BE"/>
  <c:chart>
    <c:plotArea>
      <c:layout>
        <c:manualLayout>
          <c:layoutTarget val="inner"/>
          <c:xMode val="edge"/>
          <c:yMode val="edge"/>
          <c:x val="2.020898140947338E-2"/>
          <c:y val="2.4829258120014602E-2"/>
          <c:w val="0.9595820371810535"/>
          <c:h val="0.85081069808664822"/>
        </c:manualLayout>
      </c:layout>
      <c:lineChart>
        <c:grouping val="standard"/>
        <c:ser>
          <c:idx val="0"/>
          <c:order val="0"/>
          <c:tx>
            <c:strRef>
              <c:f>Feuil1!$A$24</c:f>
              <c:strCache>
                <c:ptCount val="1"/>
                <c:pt idx="0">
                  <c:v>EP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cat>
            <c:strRef>
              <c:f>Feuil1!$B$23:$W$23</c:f>
              <c:strCache>
                <c:ptCount val="22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&gt; 20</c:v>
                </c:pt>
              </c:strCache>
            </c:strRef>
          </c:cat>
          <c:val>
            <c:numRef>
              <c:f>Feuil1!$B$24:$W$24</c:f>
              <c:numCache>
                <c:formatCode>General</c:formatCode>
                <c:ptCount val="22"/>
                <c:pt idx="0">
                  <c:v>0.60000000000000064</c:v>
                </c:pt>
                <c:pt idx="1">
                  <c:v>19</c:v>
                </c:pt>
                <c:pt idx="2">
                  <c:v>31</c:v>
                </c:pt>
                <c:pt idx="3">
                  <c:v>11.5</c:v>
                </c:pt>
                <c:pt idx="4">
                  <c:v>11.5</c:v>
                </c:pt>
                <c:pt idx="5">
                  <c:v>8</c:v>
                </c:pt>
                <c:pt idx="6">
                  <c:v>6.5</c:v>
                </c:pt>
                <c:pt idx="7">
                  <c:v>3</c:v>
                </c:pt>
                <c:pt idx="8">
                  <c:v>4</c:v>
                </c:pt>
                <c:pt idx="9">
                  <c:v>1</c:v>
                </c:pt>
                <c:pt idx="10">
                  <c:v>3</c:v>
                </c:pt>
                <c:pt idx="11">
                  <c:v>0.5</c:v>
                </c:pt>
                <c:pt idx="12">
                  <c:v>1</c:v>
                </c:pt>
                <c:pt idx="13">
                  <c:v>0</c:v>
                </c:pt>
                <c:pt idx="14">
                  <c:v>0</c:v>
                </c:pt>
                <c:pt idx="15">
                  <c:v>0.5</c:v>
                </c:pt>
                <c:pt idx="16">
                  <c:v>0.5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0.2</c:v>
                </c:pt>
                <c:pt idx="21">
                  <c:v>1</c:v>
                </c:pt>
              </c:numCache>
            </c:numRef>
          </c:val>
        </c:ser>
        <c:ser>
          <c:idx val="1"/>
          <c:order val="1"/>
          <c:tx>
            <c:strRef>
              <c:f>Feuil1!$A$25</c:f>
              <c:strCache>
                <c:ptCount val="1"/>
                <c:pt idx="0">
                  <c:v>non EP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cat>
            <c:strRef>
              <c:f>Feuil1!$B$23:$W$23</c:f>
              <c:strCache>
                <c:ptCount val="22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&gt; 20</c:v>
                </c:pt>
              </c:strCache>
            </c:strRef>
          </c:cat>
          <c:val>
            <c:numRef>
              <c:f>Feuil1!$B$25:$W$25</c:f>
              <c:numCache>
                <c:formatCode>General</c:formatCode>
                <c:ptCount val="22"/>
                <c:pt idx="0">
                  <c:v>1.9000000000000001</c:v>
                </c:pt>
                <c:pt idx="1">
                  <c:v>9.4</c:v>
                </c:pt>
                <c:pt idx="2">
                  <c:v>26</c:v>
                </c:pt>
                <c:pt idx="3">
                  <c:v>33</c:v>
                </c:pt>
                <c:pt idx="4">
                  <c:v>40</c:v>
                </c:pt>
                <c:pt idx="5">
                  <c:v>42</c:v>
                </c:pt>
                <c:pt idx="6">
                  <c:v>28</c:v>
                </c:pt>
                <c:pt idx="7">
                  <c:v>28</c:v>
                </c:pt>
                <c:pt idx="8">
                  <c:v>38</c:v>
                </c:pt>
                <c:pt idx="9">
                  <c:v>33</c:v>
                </c:pt>
                <c:pt idx="10">
                  <c:v>33</c:v>
                </c:pt>
                <c:pt idx="11">
                  <c:v>33</c:v>
                </c:pt>
                <c:pt idx="12">
                  <c:v>23.5</c:v>
                </c:pt>
                <c:pt idx="13">
                  <c:v>21</c:v>
                </c:pt>
                <c:pt idx="14">
                  <c:v>21</c:v>
                </c:pt>
                <c:pt idx="15">
                  <c:v>19</c:v>
                </c:pt>
                <c:pt idx="16">
                  <c:v>14</c:v>
                </c:pt>
                <c:pt idx="17">
                  <c:v>7</c:v>
                </c:pt>
                <c:pt idx="18">
                  <c:v>9.4</c:v>
                </c:pt>
                <c:pt idx="19">
                  <c:v>9.4</c:v>
                </c:pt>
                <c:pt idx="20">
                  <c:v>7</c:v>
                </c:pt>
                <c:pt idx="21">
                  <c:v>46</c:v>
                </c:pt>
              </c:numCache>
            </c:numRef>
          </c:val>
        </c:ser>
        <c:marker val="1"/>
        <c:axId val="91687168"/>
        <c:axId val="91688960"/>
      </c:lineChart>
      <c:catAx>
        <c:axId val="91687168"/>
        <c:scaling>
          <c:orientation val="minMax"/>
        </c:scaling>
        <c:axPos val="b"/>
        <c:tickLblPos val="nextTo"/>
        <c:crossAx val="91688960"/>
        <c:crosses val="autoZero"/>
        <c:auto val="1"/>
        <c:lblAlgn val="ctr"/>
        <c:lblOffset val="100"/>
      </c:catAx>
      <c:valAx>
        <c:axId val="91688960"/>
        <c:scaling>
          <c:orientation val="minMax"/>
        </c:scaling>
        <c:delete val="1"/>
        <c:axPos val="l"/>
        <c:numFmt formatCode="General" sourceLinked="1"/>
        <c:tickLblPos val="none"/>
        <c:crossAx val="91687168"/>
        <c:crosses val="autoZero"/>
        <c:crossBetween val="between"/>
      </c:valAx>
    </c:plotArea>
    <c:plotVisOnly val="1"/>
    <c:dispBlanksAs val="gap"/>
  </c:chart>
  <c:externalData r:id="rId1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0.21125</cdr:x>
      <cdr:y>0.30861</cdr:y>
    </cdr:from>
    <cdr:to>
      <cdr:x>0.21125</cdr:x>
      <cdr:y>0.94501</cdr:y>
    </cdr:to>
    <cdr:sp macro="" textlink="">
      <cdr:nvSpPr>
        <cdr:cNvPr id="5" name="Connecteur droit 4"/>
        <cdr:cNvSpPr/>
      </cdr:nvSpPr>
      <cdr:spPr>
        <a:xfrm xmlns:a="http://schemas.openxmlformats.org/drawingml/2006/main">
          <a:off x="1738536" y="1396752"/>
          <a:ext cx="0" cy="2880320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rgbClr val="FF0000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  <cdr:relSizeAnchor xmlns:cdr="http://schemas.openxmlformats.org/drawingml/2006/chartDrawing">
    <cdr:from>
      <cdr:x>0.185</cdr:x>
      <cdr:y>0.14951</cdr:y>
    </cdr:from>
    <cdr:to>
      <cdr:x>0.185</cdr:x>
      <cdr:y>0.94501</cdr:y>
    </cdr:to>
    <cdr:sp macro="" textlink="">
      <cdr:nvSpPr>
        <cdr:cNvPr id="7" name="Connecteur droit 6"/>
        <cdr:cNvSpPr/>
      </cdr:nvSpPr>
      <cdr:spPr>
        <a:xfrm xmlns:a="http://schemas.openxmlformats.org/drawingml/2006/main">
          <a:off x="1522512" y="676672"/>
          <a:ext cx="0" cy="3600400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rgbClr val="FF0000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  <cdr:relSizeAnchor xmlns:cdr="http://schemas.openxmlformats.org/drawingml/2006/chartDrawing">
    <cdr:from>
      <cdr:x>0.08001</cdr:x>
      <cdr:y>0.2927</cdr:y>
    </cdr:from>
    <cdr:to>
      <cdr:x>0.08001</cdr:x>
      <cdr:y>0.94501</cdr:y>
    </cdr:to>
    <cdr:sp macro="" textlink="">
      <cdr:nvSpPr>
        <cdr:cNvPr id="9" name="Connecteur droit 8"/>
        <cdr:cNvSpPr/>
      </cdr:nvSpPr>
      <cdr:spPr>
        <a:xfrm xmlns:a="http://schemas.openxmlformats.org/drawingml/2006/main">
          <a:off x="658416" y="1324744"/>
          <a:ext cx="0" cy="2952328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rgbClr val="FF0000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  <cdr:relSizeAnchor xmlns:cdr="http://schemas.openxmlformats.org/drawingml/2006/chartDrawing">
    <cdr:from>
      <cdr:x>0.38625</cdr:x>
      <cdr:y>0.64272</cdr:y>
    </cdr:from>
    <cdr:to>
      <cdr:x>0.38625</cdr:x>
      <cdr:y>0.9291</cdr:y>
    </cdr:to>
    <cdr:sp macro="" textlink="">
      <cdr:nvSpPr>
        <cdr:cNvPr id="11" name="Connecteur droit 10"/>
        <cdr:cNvSpPr/>
      </cdr:nvSpPr>
      <cdr:spPr>
        <a:xfrm xmlns:a="http://schemas.openxmlformats.org/drawingml/2006/main">
          <a:off x="3178696" y="2908920"/>
          <a:ext cx="0" cy="1296144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rgbClr val="FF0000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  <cdr:relSizeAnchor xmlns:cdr="http://schemas.openxmlformats.org/drawingml/2006/chartDrawing">
    <cdr:from>
      <cdr:x>0.395</cdr:x>
      <cdr:y>0.2927</cdr:y>
    </cdr:from>
    <cdr:to>
      <cdr:x>0.92874</cdr:x>
      <cdr:y>0.64272</cdr:y>
    </cdr:to>
    <cdr:sp macro="" textlink="">
      <cdr:nvSpPr>
        <cdr:cNvPr id="12" name="ZoneTexte 11"/>
        <cdr:cNvSpPr txBox="1"/>
      </cdr:nvSpPr>
      <cdr:spPr>
        <a:xfrm xmlns:a="http://schemas.openxmlformats.org/drawingml/2006/main">
          <a:off x="3250704" y="1324744"/>
          <a:ext cx="4392488" cy="15841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r-BE" sz="1100" dirty="0" smtClean="0"/>
            <a:t>Médiane: 5 min 27 sec</a:t>
          </a:r>
        </a:p>
        <a:p xmlns:a="http://schemas.openxmlformats.org/drawingml/2006/main">
          <a:r>
            <a:rPr lang="fr-BE" dirty="0" smtClean="0"/>
            <a:t>Moyenne : 8 min 4 sec</a:t>
          </a:r>
        </a:p>
        <a:p xmlns:a="http://schemas.openxmlformats.org/drawingml/2006/main">
          <a:r>
            <a:rPr lang="fr-BE" sz="1100" dirty="0" smtClean="0"/>
            <a:t>M – SD : 55 sec</a:t>
          </a:r>
        </a:p>
        <a:p xmlns:a="http://schemas.openxmlformats.org/drawingml/2006/main">
          <a:r>
            <a:rPr lang="fr-BE" dirty="0" smtClean="0"/>
            <a:t>M + SD : 15 min 13 sec</a:t>
          </a:r>
          <a:endParaRPr lang="fr-BE" sz="1100" dirty="0"/>
        </a:p>
      </cdr:txBody>
    </cdr:sp>
  </cdr:relSizeAnchor>
  <cdr:relSizeAnchor xmlns:cdr="http://schemas.openxmlformats.org/drawingml/2006/chartDrawing">
    <cdr:from>
      <cdr:x>0.04501</cdr:x>
      <cdr:y>0.94501</cdr:y>
    </cdr:from>
    <cdr:to>
      <cdr:x>0.11501</cdr:x>
      <cdr:y>1</cdr:y>
    </cdr:to>
    <cdr:sp macro="" textlink="">
      <cdr:nvSpPr>
        <cdr:cNvPr id="8" name="ZoneTexte 7"/>
        <cdr:cNvSpPr txBox="1"/>
      </cdr:nvSpPr>
      <cdr:spPr>
        <a:xfrm xmlns:a="http://schemas.openxmlformats.org/drawingml/2006/main">
          <a:off x="370384" y="4277071"/>
          <a:ext cx="576064" cy="2488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fr-BE" sz="1400" dirty="0" smtClean="0">
              <a:solidFill>
                <a:srgbClr val="FF0000"/>
              </a:solidFill>
            </a:rPr>
            <a:t>0:55</a:t>
          </a:r>
          <a:endParaRPr lang="fr-BE" sz="14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0.13251</cdr:x>
      <cdr:y>0.94501</cdr:y>
    </cdr:from>
    <cdr:to>
      <cdr:x>0.2025</cdr:x>
      <cdr:y>1</cdr:y>
    </cdr:to>
    <cdr:sp macro="" textlink="">
      <cdr:nvSpPr>
        <cdr:cNvPr id="10" name="ZoneTexte 9"/>
        <cdr:cNvSpPr txBox="1"/>
      </cdr:nvSpPr>
      <cdr:spPr>
        <a:xfrm xmlns:a="http://schemas.openxmlformats.org/drawingml/2006/main">
          <a:off x="1090464" y="4277072"/>
          <a:ext cx="576064" cy="2488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fr-BE" sz="1400" dirty="0" smtClean="0">
              <a:solidFill>
                <a:srgbClr val="FF0000"/>
              </a:solidFill>
            </a:rPr>
            <a:t>5:27</a:t>
          </a:r>
          <a:endParaRPr lang="fr-BE" sz="14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0.185</cdr:x>
      <cdr:y>0.94501</cdr:y>
    </cdr:from>
    <cdr:to>
      <cdr:x>0.26375</cdr:x>
      <cdr:y>1</cdr:y>
    </cdr:to>
    <cdr:sp macro="" textlink="">
      <cdr:nvSpPr>
        <cdr:cNvPr id="13" name="ZoneTexte 12"/>
        <cdr:cNvSpPr txBox="1"/>
      </cdr:nvSpPr>
      <cdr:spPr>
        <a:xfrm xmlns:a="http://schemas.openxmlformats.org/drawingml/2006/main">
          <a:off x="1522512" y="4277072"/>
          <a:ext cx="648072" cy="2488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fr-BE" sz="1400" dirty="0" smtClean="0">
              <a:solidFill>
                <a:srgbClr val="FF0000"/>
              </a:solidFill>
            </a:rPr>
            <a:t>8:04</a:t>
          </a:r>
          <a:endParaRPr lang="fr-BE" sz="14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0.3425</cdr:x>
      <cdr:y>0.94501</cdr:y>
    </cdr:from>
    <cdr:to>
      <cdr:x>0.43875</cdr:x>
      <cdr:y>1</cdr:y>
    </cdr:to>
    <cdr:sp macro="" textlink="">
      <cdr:nvSpPr>
        <cdr:cNvPr id="14" name="ZoneTexte 13"/>
        <cdr:cNvSpPr txBox="1"/>
      </cdr:nvSpPr>
      <cdr:spPr>
        <a:xfrm xmlns:a="http://schemas.openxmlformats.org/drawingml/2006/main">
          <a:off x="2818656" y="4277072"/>
          <a:ext cx="792088" cy="2488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fr-BE" sz="1400" dirty="0" smtClean="0">
              <a:solidFill>
                <a:srgbClr val="FF0000"/>
              </a:solidFill>
            </a:rPr>
            <a:t>15:13</a:t>
          </a:r>
          <a:endParaRPr lang="fr-BE" sz="14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0.75375</cdr:x>
      <cdr:y>0.2927</cdr:y>
    </cdr:from>
    <cdr:to>
      <cdr:x>0.96374</cdr:x>
      <cdr:y>0.73818</cdr:y>
    </cdr:to>
    <cdr:pic>
      <cdr:nvPicPr>
        <cdr:cNvPr id="15" name="Image 14" descr="http://us.123rf.com/400wm/400/400/spaxia/spaxia0911/spaxia091100344/5947020-chronometre-dans-une-main-isole-sur-fond-blanc.jpg"/>
        <cdr:cNvPicPr/>
      </cdr:nvPicPr>
      <cdr:blipFill>
        <a:blip xmlns:a="http://schemas.openxmlformats.org/drawingml/2006/main" xmlns:r="http://schemas.openxmlformats.org/officeDocument/2006/relationships" r:embed="rId1"/>
        <a:srcRect xmlns:a="http://schemas.openxmlformats.org/drawingml/2006/main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6203032" y="1324744"/>
          <a:ext cx="1728192" cy="201622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0.395</cdr:x>
      <cdr:y>0.2927</cdr:y>
    </cdr:from>
    <cdr:to>
      <cdr:x>0.92874</cdr:x>
      <cdr:y>0.64272</cdr:y>
    </cdr:to>
    <cdr:sp macro="" textlink="">
      <cdr:nvSpPr>
        <cdr:cNvPr id="12" name="ZoneTexte 11"/>
        <cdr:cNvSpPr txBox="1"/>
      </cdr:nvSpPr>
      <cdr:spPr>
        <a:xfrm xmlns:a="http://schemas.openxmlformats.org/drawingml/2006/main">
          <a:off x="3250704" y="1324744"/>
          <a:ext cx="4392488" cy="15841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r-BE" dirty="0" smtClean="0"/>
            <a:t>Europe </a:t>
          </a:r>
          <a:r>
            <a:rPr lang="fr-BE" sz="1100" dirty="0" smtClean="0"/>
            <a:t>:  9,6 min</a:t>
          </a:r>
        </a:p>
        <a:p xmlns:a="http://schemas.openxmlformats.org/drawingml/2006/main">
          <a:r>
            <a:rPr lang="fr-BE" dirty="0" smtClean="0"/>
            <a:t>USA : 13 min </a:t>
          </a:r>
        </a:p>
      </cdr:txBody>
    </cdr:sp>
  </cdr:relSizeAnchor>
  <cdr:relSizeAnchor xmlns:cdr="http://schemas.openxmlformats.org/drawingml/2006/chartDrawing">
    <cdr:from>
      <cdr:x>0.04501</cdr:x>
      <cdr:y>0.94501</cdr:y>
    </cdr:from>
    <cdr:to>
      <cdr:x>0.11501</cdr:x>
      <cdr:y>1</cdr:y>
    </cdr:to>
    <cdr:sp macro="" textlink="">
      <cdr:nvSpPr>
        <cdr:cNvPr id="8" name="ZoneTexte 7"/>
        <cdr:cNvSpPr txBox="1"/>
      </cdr:nvSpPr>
      <cdr:spPr>
        <a:xfrm xmlns:a="http://schemas.openxmlformats.org/drawingml/2006/main">
          <a:off x="370384" y="4277071"/>
          <a:ext cx="576064" cy="2488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endParaRPr lang="fr-BE" sz="14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0.13251</cdr:x>
      <cdr:y>0.94501</cdr:y>
    </cdr:from>
    <cdr:to>
      <cdr:x>0.2025</cdr:x>
      <cdr:y>1</cdr:y>
    </cdr:to>
    <cdr:sp macro="" textlink="">
      <cdr:nvSpPr>
        <cdr:cNvPr id="10" name="ZoneTexte 9"/>
        <cdr:cNvSpPr txBox="1"/>
      </cdr:nvSpPr>
      <cdr:spPr>
        <a:xfrm xmlns:a="http://schemas.openxmlformats.org/drawingml/2006/main">
          <a:off x="1090464" y="4277072"/>
          <a:ext cx="576064" cy="2488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endParaRPr lang="fr-BE" sz="14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0.185</cdr:x>
      <cdr:y>0.94501</cdr:y>
    </cdr:from>
    <cdr:to>
      <cdr:x>0.26375</cdr:x>
      <cdr:y>1</cdr:y>
    </cdr:to>
    <cdr:sp macro="" textlink="">
      <cdr:nvSpPr>
        <cdr:cNvPr id="13" name="ZoneTexte 12"/>
        <cdr:cNvSpPr txBox="1"/>
      </cdr:nvSpPr>
      <cdr:spPr>
        <a:xfrm xmlns:a="http://schemas.openxmlformats.org/drawingml/2006/main">
          <a:off x="1522512" y="4277072"/>
          <a:ext cx="648072" cy="2488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endParaRPr lang="fr-BE" sz="14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0.255</cdr:x>
      <cdr:y>0.54726</cdr:y>
    </cdr:from>
    <cdr:to>
      <cdr:x>0.255</cdr:x>
      <cdr:y>0.9291</cdr:y>
    </cdr:to>
    <cdr:sp macro="" textlink="">
      <cdr:nvSpPr>
        <cdr:cNvPr id="17" name="Connecteur droit 16"/>
        <cdr:cNvSpPr/>
      </cdr:nvSpPr>
      <cdr:spPr>
        <a:xfrm xmlns:a="http://schemas.openxmlformats.org/drawingml/2006/main">
          <a:off x="2098576" y="2476872"/>
          <a:ext cx="0" cy="1728192"/>
        </a:xfrm>
        <a:prstGeom xmlns:a="http://schemas.openxmlformats.org/drawingml/2006/main" prst="line">
          <a:avLst/>
        </a:prstGeom>
        <a:ln xmlns:a="http://schemas.openxmlformats.org/drawingml/2006/main" w="38100">
          <a:solidFill>
            <a:srgbClr val="FF0000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  <cdr:relSizeAnchor xmlns:cdr="http://schemas.openxmlformats.org/drawingml/2006/chartDrawing">
    <cdr:from>
      <cdr:x>0.325</cdr:x>
      <cdr:y>0.54726</cdr:y>
    </cdr:from>
    <cdr:to>
      <cdr:x>0.325</cdr:x>
      <cdr:y>0.91319</cdr:y>
    </cdr:to>
    <cdr:sp macro="" textlink="">
      <cdr:nvSpPr>
        <cdr:cNvPr id="19" name="Connecteur droit 18"/>
        <cdr:cNvSpPr/>
      </cdr:nvSpPr>
      <cdr:spPr>
        <a:xfrm xmlns:a="http://schemas.openxmlformats.org/drawingml/2006/main">
          <a:off x="2674640" y="2476872"/>
          <a:ext cx="0" cy="1656184"/>
        </a:xfrm>
        <a:prstGeom xmlns:a="http://schemas.openxmlformats.org/drawingml/2006/main" prst="line">
          <a:avLst/>
        </a:prstGeom>
        <a:ln xmlns:a="http://schemas.openxmlformats.org/drawingml/2006/main" w="38100">
          <a:solidFill>
            <a:srgbClr val="FF0000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  <cdr:relSizeAnchor xmlns:cdr="http://schemas.openxmlformats.org/drawingml/2006/chartDrawing">
    <cdr:from>
      <cdr:x>0.22875</cdr:x>
      <cdr:y>0.48362</cdr:y>
    </cdr:from>
    <cdr:to>
      <cdr:x>0.29</cdr:x>
      <cdr:y>0.54726</cdr:y>
    </cdr:to>
    <cdr:sp macro="" textlink="">
      <cdr:nvSpPr>
        <cdr:cNvPr id="20" name="ZoneTexte 19"/>
        <cdr:cNvSpPr txBox="1"/>
      </cdr:nvSpPr>
      <cdr:spPr>
        <a:xfrm xmlns:a="http://schemas.openxmlformats.org/drawingml/2006/main">
          <a:off x="1882552" y="2188840"/>
          <a:ext cx="50405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fr-BE" sz="1400" dirty="0" smtClean="0">
              <a:solidFill>
                <a:srgbClr val="FF0000"/>
              </a:solidFill>
            </a:rPr>
            <a:t>EU</a:t>
          </a:r>
          <a:endParaRPr lang="fr-BE" sz="14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0.29875</cdr:x>
      <cdr:y>0.48362</cdr:y>
    </cdr:from>
    <cdr:to>
      <cdr:x>0.36</cdr:x>
      <cdr:y>0.54726</cdr:y>
    </cdr:to>
    <cdr:sp macro="" textlink="">
      <cdr:nvSpPr>
        <cdr:cNvPr id="21" name="ZoneTexte 20"/>
        <cdr:cNvSpPr txBox="1"/>
      </cdr:nvSpPr>
      <cdr:spPr>
        <a:xfrm xmlns:a="http://schemas.openxmlformats.org/drawingml/2006/main">
          <a:off x="2458616" y="2188840"/>
          <a:ext cx="50405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fr-BE" sz="1400" dirty="0" smtClean="0">
              <a:solidFill>
                <a:srgbClr val="FF0000"/>
              </a:solidFill>
            </a:rPr>
            <a:t>USA</a:t>
          </a:r>
          <a:endParaRPr lang="fr-BE" sz="14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0.21125</cdr:x>
      <cdr:y>0.91319</cdr:y>
    </cdr:from>
    <cdr:to>
      <cdr:x>0.29</cdr:x>
      <cdr:y>0.96818</cdr:y>
    </cdr:to>
    <cdr:sp macro="" textlink="">
      <cdr:nvSpPr>
        <cdr:cNvPr id="22" name="ZoneTexte 21"/>
        <cdr:cNvSpPr txBox="1"/>
      </cdr:nvSpPr>
      <cdr:spPr>
        <a:xfrm xmlns:a="http://schemas.openxmlformats.org/drawingml/2006/main">
          <a:off x="1738536" y="4133056"/>
          <a:ext cx="648072" cy="2488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fr-BE" sz="1400" dirty="0" smtClean="0">
              <a:solidFill>
                <a:srgbClr val="FF0000"/>
              </a:solidFill>
            </a:rPr>
            <a:t>9,6</a:t>
          </a:r>
          <a:endParaRPr lang="fr-BE" sz="14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0.29</cdr:x>
      <cdr:y>0.91319</cdr:y>
    </cdr:from>
    <cdr:to>
      <cdr:x>0.36</cdr:x>
      <cdr:y>0.97683</cdr:y>
    </cdr:to>
    <cdr:sp macro="" textlink="">
      <cdr:nvSpPr>
        <cdr:cNvPr id="23" name="ZoneTexte 22"/>
        <cdr:cNvSpPr txBox="1"/>
      </cdr:nvSpPr>
      <cdr:spPr>
        <a:xfrm xmlns:a="http://schemas.openxmlformats.org/drawingml/2006/main">
          <a:off x="2386608" y="4133056"/>
          <a:ext cx="57606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fr-BE" sz="1400" dirty="0" smtClean="0">
              <a:solidFill>
                <a:srgbClr val="FF0000"/>
              </a:solidFill>
            </a:rPr>
            <a:t>13</a:t>
          </a:r>
          <a:endParaRPr lang="fr-BE" sz="1400" dirty="0">
            <a:solidFill>
              <a:srgbClr val="FF0000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0.45499</cdr:x>
      <cdr:y>0.19092</cdr:y>
    </cdr:from>
    <cdr:to>
      <cdr:x>0.90999</cdr:x>
      <cdr:y>0.54094</cdr:y>
    </cdr:to>
    <cdr:sp macro="" textlink="">
      <cdr:nvSpPr>
        <cdr:cNvPr id="12" name="ZoneTexte 11"/>
        <cdr:cNvSpPr txBox="1"/>
      </cdr:nvSpPr>
      <cdr:spPr>
        <a:xfrm xmlns:a="http://schemas.openxmlformats.org/drawingml/2006/main">
          <a:off x="3744416" y="864096"/>
          <a:ext cx="3744416" cy="15841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r-BE" dirty="0" smtClean="0"/>
            <a:t>« trop rapide » </a:t>
          </a:r>
          <a:r>
            <a:rPr lang="fr-BE" sz="1100" dirty="0" smtClean="0"/>
            <a:t>: 1-2 min</a:t>
          </a:r>
        </a:p>
        <a:p xmlns:a="http://schemas.openxmlformats.org/drawingml/2006/main">
          <a:r>
            <a:rPr lang="fr-BE" dirty="0" smtClean="0"/>
            <a:t>« suffisant » : 3-7 min</a:t>
          </a:r>
        </a:p>
        <a:p xmlns:a="http://schemas.openxmlformats.org/drawingml/2006/main">
          <a:r>
            <a:rPr lang="fr-BE" dirty="0" smtClean="0"/>
            <a:t>« souhaitable »</a:t>
          </a:r>
          <a:r>
            <a:rPr lang="fr-BE" sz="1100" dirty="0" smtClean="0"/>
            <a:t> : </a:t>
          </a:r>
          <a:r>
            <a:rPr lang="fr-BE" dirty="0" smtClean="0"/>
            <a:t>7-13 min</a:t>
          </a:r>
          <a:endParaRPr lang="fr-BE" sz="1100" dirty="0" smtClean="0"/>
        </a:p>
        <a:p xmlns:a="http://schemas.openxmlformats.org/drawingml/2006/main">
          <a:r>
            <a:rPr lang="fr-BE" dirty="0" smtClean="0"/>
            <a:t>« trop long » : 10-30 min</a:t>
          </a:r>
          <a:endParaRPr lang="fr-BE" sz="1100" dirty="0"/>
        </a:p>
      </cdr:txBody>
    </cdr:sp>
  </cdr:relSizeAnchor>
  <cdr:relSizeAnchor xmlns:cdr="http://schemas.openxmlformats.org/drawingml/2006/chartDrawing">
    <cdr:from>
      <cdr:x>0.105</cdr:x>
      <cdr:y>0.12728</cdr:y>
    </cdr:from>
    <cdr:to>
      <cdr:x>0.10626</cdr:x>
      <cdr:y>0.88128</cdr:y>
    </cdr:to>
    <cdr:sp macro="" textlink="">
      <cdr:nvSpPr>
        <cdr:cNvPr id="17" name="Connecteur droit 16"/>
        <cdr:cNvSpPr/>
      </cdr:nvSpPr>
      <cdr:spPr>
        <a:xfrm xmlns:a="http://schemas.openxmlformats.org/drawingml/2006/main">
          <a:off x="864108" y="576065"/>
          <a:ext cx="10369" cy="3412576"/>
        </a:xfrm>
        <a:prstGeom xmlns:a="http://schemas.openxmlformats.org/drawingml/2006/main" prst="line">
          <a:avLst/>
        </a:prstGeom>
        <a:ln xmlns:a="http://schemas.openxmlformats.org/drawingml/2006/main" w="25400">
          <a:solidFill>
            <a:srgbClr val="00B0F0"/>
          </a:solidFill>
          <a:prstDash val="dash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  <cdr:relSizeAnchor xmlns:cdr="http://schemas.openxmlformats.org/drawingml/2006/chartDrawing">
    <cdr:from>
      <cdr:x>0.20125</cdr:x>
      <cdr:y>0.12728</cdr:y>
    </cdr:from>
    <cdr:to>
      <cdr:x>0.2025</cdr:x>
      <cdr:y>0.89719</cdr:y>
    </cdr:to>
    <cdr:sp macro="" textlink="">
      <cdr:nvSpPr>
        <cdr:cNvPr id="19" name="Connecteur droit 18"/>
        <cdr:cNvSpPr/>
      </cdr:nvSpPr>
      <cdr:spPr>
        <a:xfrm xmlns:a="http://schemas.openxmlformats.org/drawingml/2006/main">
          <a:off x="1656184" y="576064"/>
          <a:ext cx="10344" cy="3484584"/>
        </a:xfrm>
        <a:prstGeom xmlns:a="http://schemas.openxmlformats.org/drawingml/2006/main" prst="line">
          <a:avLst/>
        </a:prstGeom>
        <a:ln xmlns:a="http://schemas.openxmlformats.org/drawingml/2006/main" w="25400">
          <a:solidFill>
            <a:srgbClr val="00B0F0"/>
          </a:solidFill>
          <a:prstDash val="dash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  <cdr:relSizeAnchor xmlns:cdr="http://schemas.openxmlformats.org/drawingml/2006/chartDrawing">
    <cdr:from>
      <cdr:x>0.3325</cdr:x>
      <cdr:y>0.19092</cdr:y>
    </cdr:from>
    <cdr:to>
      <cdr:x>0.33375</cdr:x>
      <cdr:y>0.89719</cdr:y>
    </cdr:to>
    <cdr:sp macro="" textlink="">
      <cdr:nvSpPr>
        <cdr:cNvPr id="21" name="Connecteur droit 20"/>
        <cdr:cNvSpPr/>
      </cdr:nvSpPr>
      <cdr:spPr>
        <a:xfrm xmlns:a="http://schemas.openxmlformats.org/drawingml/2006/main">
          <a:off x="2736304" y="864096"/>
          <a:ext cx="10287" cy="3196552"/>
        </a:xfrm>
        <a:prstGeom xmlns:a="http://schemas.openxmlformats.org/drawingml/2006/main" prst="line">
          <a:avLst/>
        </a:prstGeom>
        <a:ln xmlns:a="http://schemas.openxmlformats.org/drawingml/2006/main" w="25400">
          <a:solidFill>
            <a:srgbClr val="00B0F0"/>
          </a:solidFill>
          <a:prstDash val="dash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marL="0" indent="0"/>
          <a:endParaRPr lang="fr-FR" sz="1100">
            <a:solidFill>
              <a:schemeClr val="tx1"/>
            </a:solidFill>
            <a:latin typeface="+mn-lt"/>
            <a:ea typeface="+mn-ea"/>
            <a:cs typeface="+mn-cs"/>
          </a:endParaRPr>
        </a:p>
      </cdr:txBody>
    </cdr:sp>
  </cdr:relSizeAnchor>
  <cdr:relSizeAnchor xmlns:cdr="http://schemas.openxmlformats.org/drawingml/2006/chartDrawing">
    <cdr:from>
      <cdr:x>0.07875</cdr:x>
      <cdr:y>0.36593</cdr:y>
    </cdr:from>
    <cdr:to>
      <cdr:x>0.21875</cdr:x>
      <cdr:y>0.42957</cdr:y>
    </cdr:to>
    <cdr:sp macro="" textlink="">
      <cdr:nvSpPr>
        <cdr:cNvPr id="6" name="ZoneTexte 5"/>
        <cdr:cNvSpPr txBox="1"/>
      </cdr:nvSpPr>
      <cdr:spPr>
        <a:xfrm xmlns:a="http://schemas.openxmlformats.org/drawingml/2006/main">
          <a:off x="648072" y="1656184"/>
          <a:ext cx="115214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r-BE" sz="1800" b="1" dirty="0" err="1" smtClean="0">
              <a:solidFill>
                <a:srgbClr val="0070C0"/>
              </a:solidFill>
            </a:rPr>
            <a:t>Adequate</a:t>
          </a:r>
          <a:r>
            <a:rPr lang="fr-BE" sz="1800" dirty="0" smtClean="0">
              <a:solidFill>
                <a:srgbClr val="0070C0"/>
              </a:solidFill>
            </a:rPr>
            <a:t> </a:t>
          </a:r>
          <a:endParaRPr lang="fr-BE" sz="1800" dirty="0">
            <a:solidFill>
              <a:srgbClr val="0070C0"/>
            </a:solidFill>
          </a:endParaRPr>
        </a:p>
      </cdr:txBody>
    </cdr:sp>
  </cdr:relSizeAnchor>
  <cdr:relSizeAnchor xmlns:cdr="http://schemas.openxmlformats.org/drawingml/2006/chartDrawing">
    <cdr:from>
      <cdr:x>0.21</cdr:x>
      <cdr:y>0.49321</cdr:y>
    </cdr:from>
    <cdr:to>
      <cdr:x>0.38499</cdr:x>
      <cdr:y>0.57276</cdr:y>
    </cdr:to>
    <cdr:sp macro="" textlink="">
      <cdr:nvSpPr>
        <cdr:cNvPr id="7" name="ZoneTexte 6"/>
        <cdr:cNvSpPr txBox="1"/>
      </cdr:nvSpPr>
      <cdr:spPr>
        <a:xfrm xmlns:a="http://schemas.openxmlformats.org/drawingml/2006/main">
          <a:off x="1728192" y="2232248"/>
          <a:ext cx="1440098" cy="3600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r-BE" sz="1800" b="1" dirty="0" err="1" smtClean="0">
              <a:solidFill>
                <a:srgbClr val="0070C0"/>
              </a:solidFill>
            </a:rPr>
            <a:t>Desirable</a:t>
          </a:r>
          <a:r>
            <a:rPr lang="fr-BE" sz="1800" dirty="0" smtClean="0"/>
            <a:t> </a:t>
          </a:r>
          <a:endParaRPr lang="fr-BE" sz="1800" dirty="0"/>
        </a:p>
      </cdr:txBody>
    </cdr:sp>
  </cdr:relSizeAnchor>
  <cdr:relSizeAnchor xmlns:cdr="http://schemas.openxmlformats.org/drawingml/2006/chartDrawing">
    <cdr:from>
      <cdr:x>0.39374</cdr:x>
      <cdr:y>0.6364</cdr:y>
    </cdr:from>
    <cdr:to>
      <cdr:x>0.53374</cdr:x>
      <cdr:y>0.73186</cdr:y>
    </cdr:to>
    <cdr:sp macro="" textlink="">
      <cdr:nvSpPr>
        <cdr:cNvPr id="8" name="ZoneTexte 7"/>
        <cdr:cNvSpPr txBox="1"/>
      </cdr:nvSpPr>
      <cdr:spPr>
        <a:xfrm xmlns:a="http://schemas.openxmlformats.org/drawingml/2006/main">
          <a:off x="3240360" y="2880320"/>
          <a:ext cx="1152128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r-BE" sz="1800" b="1" dirty="0" err="1" smtClean="0">
              <a:solidFill>
                <a:srgbClr val="0070C0"/>
              </a:solidFill>
            </a:rPr>
            <a:t>Too</a:t>
          </a:r>
          <a:r>
            <a:rPr lang="fr-BE" sz="1800" b="1" dirty="0" smtClean="0">
              <a:solidFill>
                <a:srgbClr val="0070C0"/>
              </a:solidFill>
            </a:rPr>
            <a:t> long</a:t>
          </a:r>
          <a:endParaRPr lang="fr-BE" sz="1800" b="1" dirty="0">
            <a:solidFill>
              <a:srgbClr val="0070C0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4F3-2D70-451E-A5FF-018E8A318EA9}" type="datetimeFigureOut">
              <a:rPr lang="fr-BE" smtClean="0"/>
              <a:pPr/>
              <a:t>17-03-14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CD47-AC50-440F-936D-4C859E7244AF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4F3-2D70-451E-A5FF-018E8A318EA9}" type="datetimeFigureOut">
              <a:rPr lang="fr-BE" smtClean="0"/>
              <a:pPr/>
              <a:t>17-03-14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CD47-AC50-440F-936D-4C859E7244AF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4F3-2D70-451E-A5FF-018E8A318EA9}" type="datetimeFigureOut">
              <a:rPr lang="fr-BE" smtClean="0"/>
              <a:pPr/>
              <a:t>17-03-14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CD47-AC50-440F-936D-4C859E7244AF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4F3-2D70-451E-A5FF-018E8A318EA9}" type="datetimeFigureOut">
              <a:rPr lang="fr-BE" smtClean="0"/>
              <a:pPr/>
              <a:t>17-03-14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CD47-AC50-440F-936D-4C859E7244AF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4F3-2D70-451E-A5FF-018E8A318EA9}" type="datetimeFigureOut">
              <a:rPr lang="fr-BE" smtClean="0"/>
              <a:pPr/>
              <a:t>17-03-14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CD47-AC50-440F-936D-4C859E7244AF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4F3-2D70-451E-A5FF-018E8A318EA9}" type="datetimeFigureOut">
              <a:rPr lang="fr-BE" smtClean="0"/>
              <a:pPr/>
              <a:t>17-03-14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CD47-AC50-440F-936D-4C859E7244AF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4F3-2D70-451E-A5FF-018E8A318EA9}" type="datetimeFigureOut">
              <a:rPr lang="fr-BE" smtClean="0"/>
              <a:pPr/>
              <a:t>17-03-14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CD47-AC50-440F-936D-4C859E7244AF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4F3-2D70-451E-A5FF-018E8A318EA9}" type="datetimeFigureOut">
              <a:rPr lang="fr-BE" smtClean="0"/>
              <a:pPr/>
              <a:t>17-03-14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CD47-AC50-440F-936D-4C859E7244AF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4F3-2D70-451E-A5FF-018E8A318EA9}" type="datetimeFigureOut">
              <a:rPr lang="fr-BE" smtClean="0"/>
              <a:pPr/>
              <a:t>17-03-14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CD47-AC50-440F-936D-4C859E7244AF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4F3-2D70-451E-A5FF-018E8A318EA9}" type="datetimeFigureOut">
              <a:rPr lang="fr-BE" smtClean="0"/>
              <a:pPr/>
              <a:t>17-03-14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CD47-AC50-440F-936D-4C859E7244AF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4F3-2D70-451E-A5FF-018E8A318EA9}" type="datetimeFigureOut">
              <a:rPr lang="fr-BE" smtClean="0"/>
              <a:pPr/>
              <a:t>17-03-14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CD47-AC50-440F-936D-4C859E7244AF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3C4F3-2D70-451E-A5FF-018E8A318EA9}" type="datetimeFigureOut">
              <a:rPr lang="fr-BE" smtClean="0"/>
              <a:pPr/>
              <a:t>17-03-14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6CD47-AC50-440F-936D-4C859E7244AF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be/url?sa=i&amp;rct=j&amp;q=&amp;esrc=s&amp;frm=1&amp;source=images&amp;cd=&amp;cad=rja&amp;docid=FqvDiILB7u64DM&amp;tbnid=3bKhEEdKmz2h1M:&amp;ved=0CAUQjRw&amp;url=http://www.phythema.ulg.ac.be/Address/address.php&amp;ei=OGNhUongIOOK0AWz0oG4Dg&amp;bvm=bv.54176721,d.d2k&amp;psig=AFQjCNFIx9f7FNHh7uRkT8kKaovoLeX73Q&amp;ust=1382200401699868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Relationship Id="rId9" Type="http://schemas.openxmlformats.org/officeDocument/2006/relationships/image" Target="../media/image19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772400" cy="2547714"/>
          </a:xfrm>
        </p:spPr>
        <p:txBody>
          <a:bodyPr>
            <a:normAutofit/>
          </a:bodyPr>
          <a:lstStyle/>
          <a:p>
            <a:r>
              <a:rPr lang="fr-BE" sz="3600" dirty="0" smtClean="0"/>
              <a:t>L’éjaculation précoce et son traitement :</a:t>
            </a:r>
            <a:br>
              <a:rPr lang="fr-BE" sz="3600" dirty="0" smtClean="0"/>
            </a:br>
            <a:r>
              <a:rPr lang="fr-BE" sz="3600" dirty="0" smtClean="0"/>
              <a:t>Le critère d’une minute maximum de pénétration en question</a:t>
            </a:r>
            <a:endParaRPr lang="fr-BE" sz="3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fr-BE" sz="2800" dirty="0" smtClean="0"/>
              <a:t>Philippe </a:t>
            </a:r>
            <a:r>
              <a:rPr lang="fr-BE" sz="2800" dirty="0" err="1" smtClean="0"/>
              <a:t>Kempeneers</a:t>
            </a:r>
            <a:endParaRPr lang="fr-BE" sz="2800" dirty="0" smtClean="0"/>
          </a:p>
          <a:p>
            <a:r>
              <a:rPr lang="fr-BE" sz="2000" dirty="0" smtClean="0"/>
              <a:t>Université de Liège (B)</a:t>
            </a:r>
          </a:p>
          <a:p>
            <a:r>
              <a:rPr lang="fr-BE" sz="2000" dirty="0" smtClean="0"/>
              <a:t>Clinique Psychiatrique des Frères </a:t>
            </a:r>
            <a:r>
              <a:rPr lang="fr-BE" sz="2000" dirty="0" err="1" smtClean="0"/>
              <a:t>Alexiens</a:t>
            </a:r>
            <a:r>
              <a:rPr lang="fr-BE" sz="2000" dirty="0" smtClean="0"/>
              <a:t> (B)</a:t>
            </a:r>
            <a:endParaRPr lang="fr-BE" sz="2000" dirty="0"/>
          </a:p>
        </p:txBody>
      </p:sp>
      <p:pic>
        <p:nvPicPr>
          <p:cNvPr id="212994" name="Imag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54807"/>
          <a:stretch>
            <a:fillRect/>
          </a:stretch>
        </p:blipFill>
        <p:spPr bwMode="auto">
          <a:xfrm>
            <a:off x="1547664" y="5949280"/>
            <a:ext cx="1872208" cy="708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rc_mi" descr="http://www.phythema.ulg.ac.be/Pictures/logo_ULg.gif">
            <a:hlinkClick r:id="rId3"/>
          </p:cNvPr>
          <p:cNvPicPr/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5877272"/>
            <a:ext cx="1224136" cy="77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6" descr="Province de Liège"/>
          <p:cNvPicPr/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36096" y="5733256"/>
            <a:ext cx="1440160" cy="90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 7" descr="Psy pluriel"/>
          <p:cNvPicPr/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92280" y="5949280"/>
            <a:ext cx="1800200" cy="454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" descr="libliothep_logo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63888" y="5877272"/>
            <a:ext cx="1439863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BE" sz="2800" dirty="0" smtClean="0">
                <a:solidFill>
                  <a:srgbClr val="0070C0"/>
                </a:solidFill>
              </a:rPr>
              <a:t>Le problème avec la définition de l’EP primaire (IELT &lt; 1-2 min) proposée par l’ISSM</a:t>
            </a:r>
            <a:endParaRPr lang="fr-BE" sz="2800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10000"/>
          </a:bodyPr>
          <a:lstStyle/>
          <a:p>
            <a:r>
              <a:rPr lang="fr-BE" dirty="0" smtClean="0"/>
              <a:t>Manque d’études confirmatoires</a:t>
            </a:r>
          </a:p>
          <a:p>
            <a:pPr lvl="1"/>
            <a:r>
              <a:rPr lang="fr-BE" i="1" dirty="0" smtClean="0"/>
              <a:t>McMahon (2002)</a:t>
            </a:r>
            <a:r>
              <a:rPr lang="fr-BE" dirty="0" smtClean="0"/>
              <a:t> : méthodologie non-précisée</a:t>
            </a:r>
          </a:p>
          <a:p>
            <a:r>
              <a:rPr lang="fr-BE" dirty="0" smtClean="0"/>
              <a:t>Études contradictoires : </a:t>
            </a:r>
          </a:p>
          <a:p>
            <a:pPr lvl="1"/>
            <a:r>
              <a:rPr lang="fr-BE" i="1" dirty="0" smtClean="0"/>
              <a:t>Giuliano et al. (2007) ; Patrick et al. (2005)</a:t>
            </a:r>
            <a:r>
              <a:rPr lang="fr-BE" dirty="0" smtClean="0"/>
              <a:t> : respectivement 44% et 48 % des sujets EP présentent un IELT &gt; 2 min (mais pas de distinctions entre les sous-types d’EP)</a:t>
            </a:r>
          </a:p>
          <a:p>
            <a:pPr lvl="1"/>
            <a:r>
              <a:rPr lang="fr-BE" i="1" dirty="0" smtClean="0"/>
              <a:t>Kempeneers et al. (2013)</a:t>
            </a:r>
            <a:r>
              <a:rPr lang="fr-BE" dirty="0" smtClean="0"/>
              <a:t> : 26% des sujets présentant une EP primaire et généralisée rapportent une latence &gt; 2 min (mais auto-estimations)</a:t>
            </a:r>
          </a:p>
          <a:p>
            <a:pPr lvl="1"/>
            <a:r>
              <a:rPr lang="fr-BE" i="1" dirty="0" smtClean="0"/>
              <a:t>McMahon et al. (2012)</a:t>
            </a:r>
            <a:r>
              <a:rPr lang="fr-BE" dirty="0" smtClean="0"/>
              <a:t> : 74% des sujets EP (diagnostic PEDT) rapportent une latence &gt; 2 min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2592287"/>
          </a:xfrm>
        </p:spPr>
        <p:txBody>
          <a:bodyPr>
            <a:noAutofit/>
          </a:bodyPr>
          <a:lstStyle/>
          <a:p>
            <a:r>
              <a:rPr lang="fr-BE" sz="3200" dirty="0" smtClean="0"/>
              <a:t>Pourquoi retenir un seuil maximal d’une minute de pénétration comme critère définitionnel du trouble à partir d’évidences scientifiques aussi faibles ?</a:t>
            </a:r>
            <a:endParaRPr lang="fr-BE" sz="3200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BE" u="sng" dirty="0" smtClean="0">
                <a:solidFill>
                  <a:srgbClr val="0070C0"/>
                </a:solidFill>
              </a:rPr>
              <a:t>Hypothèse</a:t>
            </a:r>
            <a:r>
              <a:rPr lang="fr-BE" dirty="0" smtClean="0">
                <a:solidFill>
                  <a:srgbClr val="0070C0"/>
                </a:solidFill>
              </a:rPr>
              <a:t> : La visée ne serait-elle pas essentiellement de justifier une approche médicamenteuse du problème ?</a:t>
            </a:r>
            <a:endParaRPr lang="fr-BE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fr-BE" sz="2000" smtClean="0"/>
              <a:t> </a:t>
            </a:r>
            <a:endParaRPr lang="fr-FR" sz="2000" smtClean="0"/>
          </a:p>
        </p:txBody>
      </p:sp>
      <p:sp>
        <p:nvSpPr>
          <p:cNvPr id="57347" name="Line 3"/>
          <p:cNvSpPr>
            <a:spLocks noChangeShapeType="1"/>
          </p:cNvSpPr>
          <p:nvPr/>
        </p:nvSpPr>
        <p:spPr bwMode="auto">
          <a:xfrm>
            <a:off x="684213" y="4868863"/>
            <a:ext cx="7632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BE"/>
          </a:p>
        </p:txBody>
      </p:sp>
      <p:sp>
        <p:nvSpPr>
          <p:cNvPr id="57348" name="Line 4"/>
          <p:cNvSpPr>
            <a:spLocks noChangeShapeType="1"/>
          </p:cNvSpPr>
          <p:nvPr/>
        </p:nvSpPr>
        <p:spPr bwMode="auto">
          <a:xfrm flipV="1">
            <a:off x="684213" y="2492375"/>
            <a:ext cx="0" cy="2376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BE"/>
          </a:p>
        </p:txBody>
      </p:sp>
      <p:sp>
        <p:nvSpPr>
          <p:cNvPr id="57349" name="Text Box 7"/>
          <p:cNvSpPr txBox="1">
            <a:spLocks noChangeArrowheads="1"/>
          </p:cNvSpPr>
          <p:nvPr/>
        </p:nvSpPr>
        <p:spPr bwMode="auto">
          <a:xfrm rot="-5400000">
            <a:off x="-1128712" y="3222625"/>
            <a:ext cx="29527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BE" sz="1600"/>
              <a:t>Indicateurs physiologiques</a:t>
            </a:r>
            <a:endParaRPr lang="fr-FR" sz="1600"/>
          </a:p>
        </p:txBody>
      </p:sp>
      <p:sp>
        <p:nvSpPr>
          <p:cNvPr id="57350" name="Text Box 8"/>
          <p:cNvSpPr txBox="1">
            <a:spLocks noChangeArrowheads="1"/>
          </p:cNvSpPr>
          <p:nvPr/>
        </p:nvSpPr>
        <p:spPr bwMode="auto">
          <a:xfrm>
            <a:off x="7000875" y="4913313"/>
            <a:ext cx="804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BE" sz="1600"/>
              <a:t>Temps</a:t>
            </a:r>
            <a:endParaRPr lang="fr-FR" sz="1600"/>
          </a:p>
        </p:txBody>
      </p:sp>
      <p:sp>
        <p:nvSpPr>
          <p:cNvPr id="56334" name="Freeform 14"/>
          <p:cNvSpPr>
            <a:spLocks/>
          </p:cNvSpPr>
          <p:nvPr/>
        </p:nvSpPr>
        <p:spPr bwMode="auto">
          <a:xfrm>
            <a:off x="3635375" y="2924175"/>
            <a:ext cx="431800" cy="1871663"/>
          </a:xfrm>
          <a:custGeom>
            <a:avLst/>
            <a:gdLst>
              <a:gd name="T0" fmla="*/ 0 w 272"/>
              <a:gd name="T1" fmla="*/ 2147483647 h 1179"/>
              <a:gd name="T2" fmla="*/ 2147483647 w 272"/>
              <a:gd name="T3" fmla="*/ 2147483647 h 1179"/>
              <a:gd name="T4" fmla="*/ 2147483647 w 272"/>
              <a:gd name="T5" fmla="*/ 2147483647 h 1179"/>
              <a:gd name="T6" fmla="*/ 0 60000 65536"/>
              <a:gd name="T7" fmla="*/ 0 60000 65536"/>
              <a:gd name="T8" fmla="*/ 0 60000 65536"/>
              <a:gd name="T9" fmla="*/ 0 w 272"/>
              <a:gd name="T10" fmla="*/ 0 h 1179"/>
              <a:gd name="T11" fmla="*/ 272 w 272"/>
              <a:gd name="T12" fmla="*/ 1179 h 117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2" h="1179">
                <a:moveTo>
                  <a:pt x="0" y="362"/>
                </a:moveTo>
                <a:cubicBezTo>
                  <a:pt x="68" y="181"/>
                  <a:pt x="136" y="0"/>
                  <a:pt x="181" y="136"/>
                </a:cubicBezTo>
                <a:cubicBezTo>
                  <a:pt x="226" y="272"/>
                  <a:pt x="257" y="1005"/>
                  <a:pt x="272" y="1179"/>
                </a:cubicBezTo>
              </a:path>
            </a:pathLst>
          </a:custGeom>
          <a:ln>
            <a:solidFill>
              <a:srgbClr val="FF0000"/>
            </a:solidFill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fr-BE"/>
          </a:p>
        </p:txBody>
      </p:sp>
      <p:sp>
        <p:nvSpPr>
          <p:cNvPr id="57352" name="Text Box 15"/>
          <p:cNvSpPr txBox="1">
            <a:spLocks noChangeArrowheads="1"/>
          </p:cNvSpPr>
          <p:nvPr/>
        </p:nvSpPr>
        <p:spPr bwMode="auto">
          <a:xfrm>
            <a:off x="395288" y="5661025"/>
            <a:ext cx="82089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fr-FR" dirty="0"/>
          </a:p>
        </p:txBody>
      </p:sp>
      <p:sp>
        <p:nvSpPr>
          <p:cNvPr id="18" name="Forme libre 17"/>
          <p:cNvSpPr/>
          <p:nvPr/>
        </p:nvSpPr>
        <p:spPr>
          <a:xfrm>
            <a:off x="749300" y="3471863"/>
            <a:ext cx="2984500" cy="1379537"/>
          </a:xfrm>
          <a:custGeom>
            <a:avLst/>
            <a:gdLst>
              <a:gd name="connsiteX0" fmla="*/ 0 w 2984500"/>
              <a:gd name="connsiteY0" fmla="*/ 1380067 h 1380067"/>
              <a:gd name="connsiteX1" fmla="*/ 774700 w 2984500"/>
              <a:gd name="connsiteY1" fmla="*/ 224367 h 1380067"/>
              <a:gd name="connsiteX2" fmla="*/ 2667000 w 2984500"/>
              <a:gd name="connsiteY2" fmla="*/ 33867 h 1380067"/>
              <a:gd name="connsiteX3" fmla="*/ 2679700 w 2984500"/>
              <a:gd name="connsiteY3" fmla="*/ 46567 h 1380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84500" h="1380067">
                <a:moveTo>
                  <a:pt x="0" y="1380067"/>
                </a:moveTo>
                <a:cubicBezTo>
                  <a:pt x="165100" y="914400"/>
                  <a:pt x="330200" y="448734"/>
                  <a:pt x="774700" y="224367"/>
                </a:cubicBezTo>
                <a:cubicBezTo>
                  <a:pt x="1219200" y="0"/>
                  <a:pt x="2349500" y="63500"/>
                  <a:pt x="2667000" y="33867"/>
                </a:cubicBezTo>
                <a:cubicBezTo>
                  <a:pt x="2984500" y="4234"/>
                  <a:pt x="2832100" y="25400"/>
                  <a:pt x="2679700" y="46567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sp>
        <p:nvSpPr>
          <p:cNvPr id="19" name="Forme libre 18"/>
          <p:cNvSpPr/>
          <p:nvPr/>
        </p:nvSpPr>
        <p:spPr>
          <a:xfrm>
            <a:off x="684213" y="3500438"/>
            <a:ext cx="1223962" cy="1257300"/>
          </a:xfrm>
          <a:custGeom>
            <a:avLst/>
            <a:gdLst>
              <a:gd name="connsiteX0" fmla="*/ 0 w 1181100"/>
              <a:gd name="connsiteY0" fmla="*/ 1257300 h 1257300"/>
              <a:gd name="connsiteX1" fmla="*/ 457200 w 1181100"/>
              <a:gd name="connsiteY1" fmla="*/ 342900 h 1257300"/>
              <a:gd name="connsiteX2" fmla="*/ 1104900 w 1181100"/>
              <a:gd name="connsiteY2" fmla="*/ 12700 h 1257300"/>
              <a:gd name="connsiteX3" fmla="*/ 1104900 w 1181100"/>
              <a:gd name="connsiteY3" fmla="*/ 12700 h 1257300"/>
              <a:gd name="connsiteX4" fmla="*/ 1155700 w 1181100"/>
              <a:gd name="connsiteY4" fmla="*/ 12700 h 1257300"/>
              <a:gd name="connsiteX5" fmla="*/ 1181100 w 1181100"/>
              <a:gd name="connsiteY5" fmla="*/ 0 h 1257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81100" h="1257300">
                <a:moveTo>
                  <a:pt x="0" y="1257300"/>
                </a:moveTo>
                <a:cubicBezTo>
                  <a:pt x="136525" y="903816"/>
                  <a:pt x="273050" y="550333"/>
                  <a:pt x="457200" y="342900"/>
                </a:cubicBezTo>
                <a:cubicBezTo>
                  <a:pt x="641350" y="135467"/>
                  <a:pt x="1104900" y="12700"/>
                  <a:pt x="1104900" y="12700"/>
                </a:cubicBezTo>
                <a:lnTo>
                  <a:pt x="1104900" y="12700"/>
                </a:lnTo>
                <a:cubicBezTo>
                  <a:pt x="1113367" y="12700"/>
                  <a:pt x="1143000" y="14817"/>
                  <a:pt x="1155700" y="12700"/>
                </a:cubicBezTo>
                <a:cubicBezTo>
                  <a:pt x="1168400" y="10583"/>
                  <a:pt x="1174750" y="5291"/>
                  <a:pt x="1181100" y="0"/>
                </a:cubicBezTo>
              </a:path>
            </a:pathLst>
          </a:cu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sp>
        <p:nvSpPr>
          <p:cNvPr id="20" name="Freeform 14"/>
          <p:cNvSpPr>
            <a:spLocks/>
          </p:cNvSpPr>
          <p:nvPr/>
        </p:nvSpPr>
        <p:spPr bwMode="auto">
          <a:xfrm>
            <a:off x="1908175" y="2924175"/>
            <a:ext cx="431800" cy="1871663"/>
          </a:xfrm>
          <a:custGeom>
            <a:avLst/>
            <a:gdLst>
              <a:gd name="T0" fmla="*/ 0 w 272"/>
              <a:gd name="T1" fmla="*/ 2147483647 h 1179"/>
              <a:gd name="T2" fmla="*/ 2147483647 w 272"/>
              <a:gd name="T3" fmla="*/ 2147483647 h 1179"/>
              <a:gd name="T4" fmla="*/ 2147483647 w 272"/>
              <a:gd name="T5" fmla="*/ 2147483647 h 1179"/>
              <a:gd name="T6" fmla="*/ 0 60000 65536"/>
              <a:gd name="T7" fmla="*/ 0 60000 65536"/>
              <a:gd name="T8" fmla="*/ 0 60000 65536"/>
              <a:gd name="T9" fmla="*/ 0 w 272"/>
              <a:gd name="T10" fmla="*/ 0 h 1179"/>
              <a:gd name="T11" fmla="*/ 272 w 272"/>
              <a:gd name="T12" fmla="*/ 1179 h 117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2" h="1179">
                <a:moveTo>
                  <a:pt x="0" y="362"/>
                </a:moveTo>
                <a:cubicBezTo>
                  <a:pt x="68" y="181"/>
                  <a:pt x="136" y="0"/>
                  <a:pt x="181" y="136"/>
                </a:cubicBezTo>
                <a:cubicBezTo>
                  <a:pt x="226" y="272"/>
                  <a:pt x="257" y="1005"/>
                  <a:pt x="272" y="1179"/>
                </a:cubicBezTo>
              </a:path>
            </a:pathLst>
          </a:cu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fr-BE"/>
          </a:p>
        </p:txBody>
      </p:sp>
      <p:sp>
        <p:nvSpPr>
          <p:cNvPr id="21" name="Forme libre 20"/>
          <p:cNvSpPr/>
          <p:nvPr/>
        </p:nvSpPr>
        <p:spPr>
          <a:xfrm>
            <a:off x="876300" y="3074988"/>
            <a:ext cx="6324600" cy="1751012"/>
          </a:xfrm>
          <a:custGeom>
            <a:avLst/>
            <a:gdLst>
              <a:gd name="connsiteX0" fmla="*/ 0 w 6324600"/>
              <a:gd name="connsiteY0" fmla="*/ 1750483 h 1750483"/>
              <a:gd name="connsiteX1" fmla="*/ 546100 w 6324600"/>
              <a:gd name="connsiteY1" fmla="*/ 785283 h 1750483"/>
              <a:gd name="connsiteX2" fmla="*/ 1473200 w 6324600"/>
              <a:gd name="connsiteY2" fmla="*/ 531283 h 1750483"/>
              <a:gd name="connsiteX3" fmla="*/ 4470400 w 6324600"/>
              <a:gd name="connsiteY3" fmla="*/ 416983 h 1750483"/>
              <a:gd name="connsiteX4" fmla="*/ 5537200 w 6324600"/>
              <a:gd name="connsiteY4" fmla="*/ 404283 h 1750483"/>
              <a:gd name="connsiteX5" fmla="*/ 5930900 w 6324600"/>
              <a:gd name="connsiteY5" fmla="*/ 61383 h 1750483"/>
              <a:gd name="connsiteX6" fmla="*/ 6324600 w 6324600"/>
              <a:gd name="connsiteY6" fmla="*/ 772583 h 1750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24600" h="1750483">
                <a:moveTo>
                  <a:pt x="0" y="1750483"/>
                </a:moveTo>
                <a:cubicBezTo>
                  <a:pt x="150283" y="1369483"/>
                  <a:pt x="300567" y="988483"/>
                  <a:pt x="546100" y="785283"/>
                </a:cubicBezTo>
                <a:cubicBezTo>
                  <a:pt x="791633" y="582083"/>
                  <a:pt x="819150" y="592666"/>
                  <a:pt x="1473200" y="531283"/>
                </a:cubicBezTo>
                <a:cubicBezTo>
                  <a:pt x="2127250" y="469900"/>
                  <a:pt x="3793067" y="438150"/>
                  <a:pt x="4470400" y="416983"/>
                </a:cubicBezTo>
                <a:cubicBezTo>
                  <a:pt x="5147733" y="395816"/>
                  <a:pt x="5293783" y="463550"/>
                  <a:pt x="5537200" y="404283"/>
                </a:cubicBezTo>
                <a:cubicBezTo>
                  <a:pt x="5780617" y="345016"/>
                  <a:pt x="5799667" y="0"/>
                  <a:pt x="5930900" y="61383"/>
                </a:cubicBezTo>
                <a:cubicBezTo>
                  <a:pt x="6062133" y="122766"/>
                  <a:pt x="6193366" y="447674"/>
                  <a:pt x="6324600" y="772583"/>
                </a:cubicBezTo>
              </a:path>
            </a:pathLst>
          </a:custGeom>
          <a:ln>
            <a:solidFill>
              <a:srgbClr val="92D05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sp>
        <p:nvSpPr>
          <p:cNvPr id="15" name="ZoneTexte 14"/>
          <p:cNvSpPr txBox="1"/>
          <p:nvPr/>
        </p:nvSpPr>
        <p:spPr>
          <a:xfrm>
            <a:off x="899592" y="476672"/>
            <a:ext cx="7056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800" dirty="0" smtClean="0">
                <a:solidFill>
                  <a:srgbClr val="0070C0"/>
                </a:solidFill>
              </a:rPr>
              <a:t>Le problème</a:t>
            </a:r>
            <a:endParaRPr lang="fr-BE" sz="2800" dirty="0">
              <a:solidFill>
                <a:srgbClr val="0070C0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827584" y="5013176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>
                <a:solidFill>
                  <a:srgbClr val="FF0000"/>
                </a:solidFill>
              </a:rPr>
              <a:t>Norme statistique (IELT « normal »)</a:t>
            </a:r>
            <a:endParaRPr lang="fr-BE" dirty="0">
              <a:solidFill>
                <a:srgbClr val="FF000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827584" y="5301208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Valeur maximale d’IELT pour un sujet EP tel que caractérisé par la proposition de l’ISSM</a:t>
            </a:r>
            <a:endParaRPr lang="fr-BE" dirty="0"/>
          </a:p>
        </p:txBody>
      </p:sp>
      <p:sp>
        <p:nvSpPr>
          <p:cNvPr id="22" name="ZoneTexte 21"/>
          <p:cNvSpPr txBox="1"/>
          <p:nvPr/>
        </p:nvSpPr>
        <p:spPr>
          <a:xfrm>
            <a:off x="899592" y="6165304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>
                <a:solidFill>
                  <a:srgbClr val="00B050"/>
                </a:solidFill>
              </a:rPr>
              <a:t>Durée moyenne de stimulation nécessaire à l’orgasme féminin</a:t>
            </a:r>
            <a:endParaRPr lang="fr-BE" dirty="0">
              <a:solidFill>
                <a:srgbClr val="00B05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899592" y="6453336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>
                <a:solidFill>
                  <a:srgbClr val="00B050"/>
                </a:solidFill>
              </a:rPr>
              <a:t>« 5 à 25 min chez la femme contre 4 à 7 min chez l’homme » (</a:t>
            </a:r>
            <a:r>
              <a:rPr lang="fr-BE" dirty="0" err="1" smtClean="0">
                <a:solidFill>
                  <a:srgbClr val="00B050"/>
                </a:solidFill>
              </a:rPr>
              <a:t>Nagoski</a:t>
            </a:r>
            <a:r>
              <a:rPr lang="fr-BE" dirty="0" smtClean="0">
                <a:solidFill>
                  <a:srgbClr val="00B050"/>
                </a:solidFill>
              </a:rPr>
              <a:t>, 2010)</a:t>
            </a:r>
            <a:endParaRPr lang="fr-BE" dirty="0">
              <a:solidFill>
                <a:srgbClr val="00B050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827584" y="5877272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>
                <a:solidFill>
                  <a:srgbClr val="00B050"/>
                </a:solidFill>
              </a:rPr>
              <a:t>Norme socioculturelle (IELT perçu comme « souhaitable » ou « normal »)</a:t>
            </a:r>
            <a:endParaRPr lang="fr-BE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4" grpId="0" animBg="1"/>
      <p:bldP spid="18" grpId="0" animBg="1"/>
      <p:bldP spid="19" grpId="0" animBg="1"/>
      <p:bldP spid="20" grpId="0" animBg="1"/>
      <p:bldP spid="21" grpId="0" animBg="1"/>
      <p:bldP spid="16" grpId="0"/>
      <p:bldP spid="17" grpId="0"/>
      <p:bldP spid="22" grpId="0"/>
      <p:bldP spid="23" grpId="0"/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6" name="Picture 4" descr="Numériser00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12776"/>
            <a:ext cx="9144000" cy="5173662"/>
          </a:xfrm>
          <a:prstGeom prst="rect">
            <a:avLst/>
          </a:prstGeom>
          <a:noFill/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2800" dirty="0" smtClean="0">
                <a:solidFill>
                  <a:srgbClr val="0070C0"/>
                </a:solidFill>
              </a:rPr>
              <a:t>Coït «naturellement rapide » en regard des aspirations</a:t>
            </a:r>
            <a:endParaRPr lang="fr-BE" sz="2800" dirty="0">
              <a:solidFill>
                <a:srgbClr val="0070C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BE" sz="2800" dirty="0" smtClean="0">
                <a:solidFill>
                  <a:srgbClr val="0070C0"/>
                </a:solidFill>
              </a:rPr>
              <a:t>Coït «naturellement rapide »</a:t>
            </a:r>
            <a:br>
              <a:rPr lang="fr-BE" sz="2800" dirty="0" smtClean="0">
                <a:solidFill>
                  <a:srgbClr val="0070C0"/>
                </a:solidFill>
              </a:rPr>
            </a:br>
            <a:r>
              <a:rPr lang="fr-BE" sz="2800" dirty="0" smtClean="0">
                <a:solidFill>
                  <a:srgbClr val="0070C0"/>
                </a:solidFill>
              </a:rPr>
              <a:t>Thèse évolutionniste (Hong, 1984)</a:t>
            </a:r>
            <a:endParaRPr lang="fr-BE" sz="2800" dirty="0">
              <a:solidFill>
                <a:srgbClr val="0070C0"/>
              </a:solidFill>
            </a:endParaRPr>
          </a:p>
        </p:txBody>
      </p:sp>
      <p:pic>
        <p:nvPicPr>
          <p:cNvPr id="4" name="Image 3" descr="https://encrypted-tbn1.google.com/images?q=tbn:ANd9GcSiHvo4UW7h0_RbJ2OQmv-9zVMFGMyy2e8v5i-DZ6iN3Kax_od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484785"/>
            <a:ext cx="1440160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4" descr="https://encrypted-tbn1.google.com/images?q=tbn:ANd9GcQtdtot-yj0JcxokxbENnth18-nmIhoReoAfaHn6je6_brQqKFZ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736" y="1556792"/>
            <a:ext cx="1512168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 5" descr="https://encrypted-tbn1.google.com/images?q=tbn:ANd9GcSiKQnryOkoW4ESVF7oIPdQ6mLlPsFkhDx0ApQKbqwocVbuGLgw9A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5976" y="1628800"/>
            <a:ext cx="1719064" cy="10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 7" descr="https://encrypted-tbn1.google.com/images?q=tbn:ANd9GcSS9L2KDroqtGdoKvxwcWVieXAhUuzXYvKm7t0ZT5yy5okTNz2a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576" y="3573016"/>
            <a:ext cx="1872208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 8" descr="https://encrypted-tbn1.google.com/images?q=tbn:ANd9GcTF2Qo3ie6xHoC8_TUA7plWaFC8Fm_bx7R3Wm2ZqX8-shvTpm4Za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91880" y="3429000"/>
            <a:ext cx="2250554" cy="1519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Image 9" descr="https://encrypted-tbn0.google.com/images?q=tbn:ANd9GcQgIHxxNObSpL6vKKnuE9wPujVCaVkzQsj1kCItr9oXi0h6f8xBJQ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44208" y="4221088"/>
            <a:ext cx="1800200" cy="1931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s://encrypted-tbn1.google.com/images?q=tbn:ANd9GcRw2boRhYGDjfIz8Oj5CfL9z4ChuAT2COW1vo22gfmzvQ_g12WN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71600" y="5157192"/>
            <a:ext cx="1944216" cy="134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ZoneTexte 11"/>
          <p:cNvSpPr txBox="1"/>
          <p:nvPr/>
        </p:nvSpPr>
        <p:spPr>
          <a:xfrm>
            <a:off x="899592" y="3068960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/>
              <a:t>Rongeurs : &lt; 15 sec</a:t>
            </a:r>
            <a:endParaRPr lang="fr-BE" dirty="0"/>
          </a:p>
        </p:txBody>
      </p:sp>
      <p:sp>
        <p:nvSpPr>
          <p:cNvPr id="13" name="ZoneTexte 12"/>
          <p:cNvSpPr txBox="1"/>
          <p:nvPr/>
        </p:nvSpPr>
        <p:spPr>
          <a:xfrm>
            <a:off x="4355976" y="278092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/>
              <a:t>Chat : &lt; 5 sec</a:t>
            </a:r>
            <a:endParaRPr lang="fr-BE" dirty="0"/>
          </a:p>
        </p:txBody>
      </p:sp>
      <p:sp>
        <p:nvSpPr>
          <p:cNvPr id="15" name="ZoneTexte 14"/>
          <p:cNvSpPr txBox="1"/>
          <p:nvPr/>
        </p:nvSpPr>
        <p:spPr>
          <a:xfrm>
            <a:off x="539552" y="465313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/>
              <a:t>Lion : &lt; 20 sec</a:t>
            </a:r>
            <a:endParaRPr lang="fr-BE" dirty="0"/>
          </a:p>
        </p:txBody>
      </p:sp>
      <p:sp>
        <p:nvSpPr>
          <p:cNvPr id="16" name="ZoneTexte 15"/>
          <p:cNvSpPr txBox="1"/>
          <p:nvPr/>
        </p:nvSpPr>
        <p:spPr>
          <a:xfrm>
            <a:off x="3491880" y="5085184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/>
              <a:t>Éléphant : &lt; 30 sec</a:t>
            </a:r>
            <a:endParaRPr lang="fr-BE" dirty="0"/>
          </a:p>
        </p:txBody>
      </p:sp>
      <p:sp>
        <p:nvSpPr>
          <p:cNvPr id="17" name="ZoneTexte 16"/>
          <p:cNvSpPr txBox="1"/>
          <p:nvPr/>
        </p:nvSpPr>
        <p:spPr>
          <a:xfrm>
            <a:off x="6228184" y="6237312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Gorille : 30 sec – 4 min</a:t>
            </a:r>
            <a:endParaRPr lang="fr-BE" dirty="0"/>
          </a:p>
        </p:txBody>
      </p:sp>
      <p:sp>
        <p:nvSpPr>
          <p:cNvPr id="19" name="ZoneTexte 18"/>
          <p:cNvSpPr txBox="1"/>
          <p:nvPr/>
        </p:nvSpPr>
        <p:spPr>
          <a:xfrm>
            <a:off x="827584" y="6525344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/>
              <a:t>Bonobo : &lt; 15 sec</a:t>
            </a:r>
            <a:endParaRPr lang="fr-BE" dirty="0"/>
          </a:p>
        </p:txBody>
      </p:sp>
      <p:pic>
        <p:nvPicPr>
          <p:cNvPr id="18" name="Image 17" descr="C:\Users\Utilisateur\Documents\couillonnades et illustrations diverses\illustration IELT.jpg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563888" y="5555615"/>
            <a:ext cx="1880235" cy="1302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ZoneTexte 19"/>
          <p:cNvSpPr txBox="1"/>
          <p:nvPr/>
        </p:nvSpPr>
        <p:spPr>
          <a:xfrm>
            <a:off x="6444208" y="2204864"/>
            <a:ext cx="24482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dirty="0" smtClean="0">
                <a:solidFill>
                  <a:srgbClr val="FF0000"/>
                </a:solidFill>
              </a:rPr>
              <a:t>Valeur adaptative de la rapidité ?</a:t>
            </a:r>
            <a:endParaRPr lang="fr-BE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  <p:bldP spid="16" grpId="0"/>
      <p:bldP spid="17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BE" sz="2800" dirty="0" smtClean="0">
                <a:solidFill>
                  <a:srgbClr val="0070C0"/>
                </a:solidFill>
              </a:rPr>
              <a:t>Coït «naturellement rapide » en regard des aspirations</a:t>
            </a:r>
            <a:endParaRPr lang="fr-BE" sz="2800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buNone/>
            </a:pPr>
            <a:r>
              <a:rPr lang="fr-BE" sz="2400" dirty="0" smtClean="0"/>
              <a:t>Mais plasticité de la constitution (sensibilité avérée de l’EP aux facteurs d’apprentissage  -&gt; </a:t>
            </a:r>
            <a:r>
              <a:rPr lang="fr-BE" sz="2000" dirty="0" smtClean="0"/>
              <a:t>voir revues </a:t>
            </a:r>
            <a:r>
              <a:rPr lang="fr-BE" sz="2000" i="1" dirty="0" err="1" smtClean="0"/>
              <a:t>Melnik</a:t>
            </a:r>
            <a:r>
              <a:rPr lang="fr-BE" sz="2000" i="1" dirty="0" smtClean="0"/>
              <a:t> et al., 2011</a:t>
            </a:r>
            <a:r>
              <a:rPr lang="fr-BE" sz="2000" dirty="0" smtClean="0"/>
              <a:t>; </a:t>
            </a:r>
            <a:r>
              <a:rPr lang="fr-BE" sz="2000" i="1" dirty="0" err="1" smtClean="0"/>
              <a:t>Kempeneers</a:t>
            </a:r>
            <a:r>
              <a:rPr lang="fr-BE" sz="2000" i="1" dirty="0" smtClean="0"/>
              <a:t> et al., sous presse</a:t>
            </a:r>
            <a:r>
              <a:rPr lang="fr-BE" sz="2400" dirty="0" smtClean="0"/>
              <a:t>)</a:t>
            </a:r>
          </a:p>
          <a:p>
            <a:pPr lvl="1"/>
            <a:r>
              <a:rPr lang="fr-BE" sz="2400" dirty="0" smtClean="0"/>
              <a:t>Adaptation comportementale ± spontanée aux fins d’une optimalisation du plaisir</a:t>
            </a:r>
          </a:p>
          <a:p>
            <a:pPr lvl="1"/>
            <a:r>
              <a:rPr lang="fr-BE" sz="2400" dirty="0" smtClean="0"/>
              <a:t>Plaintes : 15 à 30% de la population</a:t>
            </a:r>
          </a:p>
          <a:p>
            <a:pPr lvl="1"/>
            <a:endParaRPr lang="fr-BE" sz="2400" dirty="0" smtClean="0"/>
          </a:p>
          <a:p>
            <a:pPr lvl="1">
              <a:buNone/>
            </a:pPr>
            <a:r>
              <a:rPr lang="fr-BE" sz="2400" dirty="0" smtClean="0"/>
              <a:t>Deux stratégies d’aide :</a:t>
            </a:r>
          </a:p>
          <a:p>
            <a:pPr lvl="1"/>
            <a:r>
              <a:rPr lang="fr-BE" sz="2400" b="1" dirty="0" smtClean="0"/>
              <a:t>TCC</a:t>
            </a:r>
            <a:r>
              <a:rPr lang="fr-BE" sz="2400" dirty="0" smtClean="0"/>
              <a:t> : favoriser des apprentissages propices à une gestion optimale de l’excitation</a:t>
            </a:r>
          </a:p>
          <a:p>
            <a:pPr lvl="1"/>
            <a:r>
              <a:rPr lang="fr-BE" sz="2400" b="1" dirty="0" smtClean="0"/>
              <a:t>Pharmacothérapie </a:t>
            </a:r>
            <a:r>
              <a:rPr lang="fr-BE" sz="2400" dirty="0" smtClean="0"/>
              <a:t>: agir chimiquement sur la transmission nerveuse</a:t>
            </a:r>
          </a:p>
          <a:p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fr-BE" sz="2000" smtClean="0"/>
              <a:t> </a:t>
            </a:r>
            <a:endParaRPr lang="fr-FR" sz="2000" smtClean="0"/>
          </a:p>
        </p:txBody>
      </p:sp>
      <p:sp>
        <p:nvSpPr>
          <p:cNvPr id="57347" name="Line 3"/>
          <p:cNvSpPr>
            <a:spLocks noChangeShapeType="1"/>
          </p:cNvSpPr>
          <p:nvPr/>
        </p:nvSpPr>
        <p:spPr bwMode="auto">
          <a:xfrm>
            <a:off x="684213" y="4868863"/>
            <a:ext cx="7632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BE"/>
          </a:p>
        </p:txBody>
      </p:sp>
      <p:sp>
        <p:nvSpPr>
          <p:cNvPr id="57348" name="Line 4"/>
          <p:cNvSpPr>
            <a:spLocks noChangeShapeType="1"/>
          </p:cNvSpPr>
          <p:nvPr/>
        </p:nvSpPr>
        <p:spPr bwMode="auto">
          <a:xfrm flipV="1">
            <a:off x="684213" y="2492375"/>
            <a:ext cx="0" cy="2376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BE"/>
          </a:p>
        </p:txBody>
      </p:sp>
      <p:sp>
        <p:nvSpPr>
          <p:cNvPr id="57349" name="Text Box 7"/>
          <p:cNvSpPr txBox="1">
            <a:spLocks noChangeArrowheads="1"/>
          </p:cNvSpPr>
          <p:nvPr/>
        </p:nvSpPr>
        <p:spPr bwMode="auto">
          <a:xfrm rot="-5400000">
            <a:off x="-1128712" y="3222625"/>
            <a:ext cx="29527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BE" sz="1600"/>
              <a:t>Indicateurs physiologiques</a:t>
            </a:r>
            <a:endParaRPr lang="fr-FR" sz="1600"/>
          </a:p>
        </p:txBody>
      </p:sp>
      <p:sp>
        <p:nvSpPr>
          <p:cNvPr id="57350" name="Text Box 8"/>
          <p:cNvSpPr txBox="1">
            <a:spLocks noChangeArrowheads="1"/>
          </p:cNvSpPr>
          <p:nvPr/>
        </p:nvSpPr>
        <p:spPr bwMode="auto">
          <a:xfrm>
            <a:off x="7000875" y="4913313"/>
            <a:ext cx="804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BE" sz="1600"/>
              <a:t>Temps</a:t>
            </a:r>
            <a:endParaRPr lang="fr-FR" sz="1600"/>
          </a:p>
        </p:txBody>
      </p:sp>
      <p:sp>
        <p:nvSpPr>
          <p:cNvPr id="56334" name="Freeform 14"/>
          <p:cNvSpPr>
            <a:spLocks/>
          </p:cNvSpPr>
          <p:nvPr/>
        </p:nvSpPr>
        <p:spPr bwMode="auto">
          <a:xfrm>
            <a:off x="3635375" y="2924175"/>
            <a:ext cx="431800" cy="1871663"/>
          </a:xfrm>
          <a:custGeom>
            <a:avLst/>
            <a:gdLst>
              <a:gd name="T0" fmla="*/ 0 w 272"/>
              <a:gd name="T1" fmla="*/ 2147483647 h 1179"/>
              <a:gd name="T2" fmla="*/ 2147483647 w 272"/>
              <a:gd name="T3" fmla="*/ 2147483647 h 1179"/>
              <a:gd name="T4" fmla="*/ 2147483647 w 272"/>
              <a:gd name="T5" fmla="*/ 2147483647 h 1179"/>
              <a:gd name="T6" fmla="*/ 0 60000 65536"/>
              <a:gd name="T7" fmla="*/ 0 60000 65536"/>
              <a:gd name="T8" fmla="*/ 0 60000 65536"/>
              <a:gd name="T9" fmla="*/ 0 w 272"/>
              <a:gd name="T10" fmla="*/ 0 h 1179"/>
              <a:gd name="T11" fmla="*/ 272 w 272"/>
              <a:gd name="T12" fmla="*/ 1179 h 117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2" h="1179">
                <a:moveTo>
                  <a:pt x="0" y="362"/>
                </a:moveTo>
                <a:cubicBezTo>
                  <a:pt x="68" y="181"/>
                  <a:pt x="136" y="0"/>
                  <a:pt x="181" y="136"/>
                </a:cubicBezTo>
                <a:cubicBezTo>
                  <a:pt x="226" y="272"/>
                  <a:pt x="257" y="1005"/>
                  <a:pt x="272" y="1179"/>
                </a:cubicBezTo>
              </a:path>
            </a:pathLst>
          </a:custGeom>
          <a:ln>
            <a:solidFill>
              <a:srgbClr val="FF0000"/>
            </a:solidFill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fr-BE"/>
          </a:p>
        </p:txBody>
      </p:sp>
      <p:sp>
        <p:nvSpPr>
          <p:cNvPr id="57352" name="Text Box 15"/>
          <p:cNvSpPr txBox="1">
            <a:spLocks noChangeArrowheads="1"/>
          </p:cNvSpPr>
          <p:nvPr/>
        </p:nvSpPr>
        <p:spPr bwMode="auto">
          <a:xfrm>
            <a:off x="395288" y="5661025"/>
            <a:ext cx="82089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fr-FR" dirty="0"/>
          </a:p>
        </p:txBody>
      </p:sp>
      <p:sp>
        <p:nvSpPr>
          <p:cNvPr id="18" name="Forme libre 17"/>
          <p:cNvSpPr/>
          <p:nvPr/>
        </p:nvSpPr>
        <p:spPr>
          <a:xfrm>
            <a:off x="749300" y="3471863"/>
            <a:ext cx="2984500" cy="1379537"/>
          </a:xfrm>
          <a:custGeom>
            <a:avLst/>
            <a:gdLst>
              <a:gd name="connsiteX0" fmla="*/ 0 w 2984500"/>
              <a:gd name="connsiteY0" fmla="*/ 1380067 h 1380067"/>
              <a:gd name="connsiteX1" fmla="*/ 774700 w 2984500"/>
              <a:gd name="connsiteY1" fmla="*/ 224367 h 1380067"/>
              <a:gd name="connsiteX2" fmla="*/ 2667000 w 2984500"/>
              <a:gd name="connsiteY2" fmla="*/ 33867 h 1380067"/>
              <a:gd name="connsiteX3" fmla="*/ 2679700 w 2984500"/>
              <a:gd name="connsiteY3" fmla="*/ 46567 h 1380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84500" h="1380067">
                <a:moveTo>
                  <a:pt x="0" y="1380067"/>
                </a:moveTo>
                <a:cubicBezTo>
                  <a:pt x="165100" y="914400"/>
                  <a:pt x="330200" y="448734"/>
                  <a:pt x="774700" y="224367"/>
                </a:cubicBezTo>
                <a:cubicBezTo>
                  <a:pt x="1219200" y="0"/>
                  <a:pt x="2349500" y="63500"/>
                  <a:pt x="2667000" y="33867"/>
                </a:cubicBezTo>
                <a:cubicBezTo>
                  <a:pt x="2984500" y="4234"/>
                  <a:pt x="2832100" y="25400"/>
                  <a:pt x="2679700" y="46567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sp>
        <p:nvSpPr>
          <p:cNvPr id="19" name="Forme libre 18"/>
          <p:cNvSpPr/>
          <p:nvPr/>
        </p:nvSpPr>
        <p:spPr>
          <a:xfrm>
            <a:off x="684213" y="3500438"/>
            <a:ext cx="1223962" cy="1257300"/>
          </a:xfrm>
          <a:custGeom>
            <a:avLst/>
            <a:gdLst>
              <a:gd name="connsiteX0" fmla="*/ 0 w 1181100"/>
              <a:gd name="connsiteY0" fmla="*/ 1257300 h 1257300"/>
              <a:gd name="connsiteX1" fmla="*/ 457200 w 1181100"/>
              <a:gd name="connsiteY1" fmla="*/ 342900 h 1257300"/>
              <a:gd name="connsiteX2" fmla="*/ 1104900 w 1181100"/>
              <a:gd name="connsiteY2" fmla="*/ 12700 h 1257300"/>
              <a:gd name="connsiteX3" fmla="*/ 1104900 w 1181100"/>
              <a:gd name="connsiteY3" fmla="*/ 12700 h 1257300"/>
              <a:gd name="connsiteX4" fmla="*/ 1155700 w 1181100"/>
              <a:gd name="connsiteY4" fmla="*/ 12700 h 1257300"/>
              <a:gd name="connsiteX5" fmla="*/ 1181100 w 1181100"/>
              <a:gd name="connsiteY5" fmla="*/ 0 h 1257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81100" h="1257300">
                <a:moveTo>
                  <a:pt x="0" y="1257300"/>
                </a:moveTo>
                <a:cubicBezTo>
                  <a:pt x="136525" y="903816"/>
                  <a:pt x="273050" y="550333"/>
                  <a:pt x="457200" y="342900"/>
                </a:cubicBezTo>
                <a:cubicBezTo>
                  <a:pt x="641350" y="135467"/>
                  <a:pt x="1104900" y="12700"/>
                  <a:pt x="1104900" y="12700"/>
                </a:cubicBezTo>
                <a:lnTo>
                  <a:pt x="1104900" y="12700"/>
                </a:lnTo>
                <a:cubicBezTo>
                  <a:pt x="1113367" y="12700"/>
                  <a:pt x="1143000" y="14817"/>
                  <a:pt x="1155700" y="12700"/>
                </a:cubicBezTo>
                <a:cubicBezTo>
                  <a:pt x="1168400" y="10583"/>
                  <a:pt x="1174750" y="5291"/>
                  <a:pt x="1181100" y="0"/>
                </a:cubicBezTo>
              </a:path>
            </a:pathLst>
          </a:cu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sp>
        <p:nvSpPr>
          <p:cNvPr id="20" name="Freeform 14"/>
          <p:cNvSpPr>
            <a:spLocks/>
          </p:cNvSpPr>
          <p:nvPr/>
        </p:nvSpPr>
        <p:spPr bwMode="auto">
          <a:xfrm>
            <a:off x="1908175" y="2924175"/>
            <a:ext cx="431800" cy="1871663"/>
          </a:xfrm>
          <a:custGeom>
            <a:avLst/>
            <a:gdLst>
              <a:gd name="T0" fmla="*/ 0 w 272"/>
              <a:gd name="T1" fmla="*/ 2147483647 h 1179"/>
              <a:gd name="T2" fmla="*/ 2147483647 w 272"/>
              <a:gd name="T3" fmla="*/ 2147483647 h 1179"/>
              <a:gd name="T4" fmla="*/ 2147483647 w 272"/>
              <a:gd name="T5" fmla="*/ 2147483647 h 1179"/>
              <a:gd name="T6" fmla="*/ 0 60000 65536"/>
              <a:gd name="T7" fmla="*/ 0 60000 65536"/>
              <a:gd name="T8" fmla="*/ 0 60000 65536"/>
              <a:gd name="T9" fmla="*/ 0 w 272"/>
              <a:gd name="T10" fmla="*/ 0 h 1179"/>
              <a:gd name="T11" fmla="*/ 272 w 272"/>
              <a:gd name="T12" fmla="*/ 1179 h 117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2" h="1179">
                <a:moveTo>
                  <a:pt x="0" y="362"/>
                </a:moveTo>
                <a:cubicBezTo>
                  <a:pt x="68" y="181"/>
                  <a:pt x="136" y="0"/>
                  <a:pt x="181" y="136"/>
                </a:cubicBezTo>
                <a:cubicBezTo>
                  <a:pt x="226" y="272"/>
                  <a:pt x="257" y="1005"/>
                  <a:pt x="272" y="1179"/>
                </a:cubicBezTo>
              </a:path>
            </a:pathLst>
          </a:cu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fr-BE"/>
          </a:p>
        </p:txBody>
      </p:sp>
      <p:sp>
        <p:nvSpPr>
          <p:cNvPr id="21" name="Forme libre 20"/>
          <p:cNvSpPr/>
          <p:nvPr/>
        </p:nvSpPr>
        <p:spPr>
          <a:xfrm>
            <a:off x="876300" y="3074988"/>
            <a:ext cx="6324600" cy="1751012"/>
          </a:xfrm>
          <a:custGeom>
            <a:avLst/>
            <a:gdLst>
              <a:gd name="connsiteX0" fmla="*/ 0 w 6324600"/>
              <a:gd name="connsiteY0" fmla="*/ 1750483 h 1750483"/>
              <a:gd name="connsiteX1" fmla="*/ 546100 w 6324600"/>
              <a:gd name="connsiteY1" fmla="*/ 785283 h 1750483"/>
              <a:gd name="connsiteX2" fmla="*/ 1473200 w 6324600"/>
              <a:gd name="connsiteY2" fmla="*/ 531283 h 1750483"/>
              <a:gd name="connsiteX3" fmla="*/ 4470400 w 6324600"/>
              <a:gd name="connsiteY3" fmla="*/ 416983 h 1750483"/>
              <a:gd name="connsiteX4" fmla="*/ 5537200 w 6324600"/>
              <a:gd name="connsiteY4" fmla="*/ 404283 h 1750483"/>
              <a:gd name="connsiteX5" fmla="*/ 5930900 w 6324600"/>
              <a:gd name="connsiteY5" fmla="*/ 61383 h 1750483"/>
              <a:gd name="connsiteX6" fmla="*/ 6324600 w 6324600"/>
              <a:gd name="connsiteY6" fmla="*/ 772583 h 1750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24600" h="1750483">
                <a:moveTo>
                  <a:pt x="0" y="1750483"/>
                </a:moveTo>
                <a:cubicBezTo>
                  <a:pt x="150283" y="1369483"/>
                  <a:pt x="300567" y="988483"/>
                  <a:pt x="546100" y="785283"/>
                </a:cubicBezTo>
                <a:cubicBezTo>
                  <a:pt x="791633" y="582083"/>
                  <a:pt x="819150" y="592666"/>
                  <a:pt x="1473200" y="531283"/>
                </a:cubicBezTo>
                <a:cubicBezTo>
                  <a:pt x="2127250" y="469900"/>
                  <a:pt x="3793067" y="438150"/>
                  <a:pt x="4470400" y="416983"/>
                </a:cubicBezTo>
                <a:cubicBezTo>
                  <a:pt x="5147733" y="395816"/>
                  <a:pt x="5293783" y="463550"/>
                  <a:pt x="5537200" y="404283"/>
                </a:cubicBezTo>
                <a:cubicBezTo>
                  <a:pt x="5780617" y="345016"/>
                  <a:pt x="5799667" y="0"/>
                  <a:pt x="5930900" y="61383"/>
                </a:cubicBezTo>
                <a:cubicBezTo>
                  <a:pt x="6062133" y="122766"/>
                  <a:pt x="6193366" y="447674"/>
                  <a:pt x="6324600" y="772583"/>
                </a:cubicBezTo>
              </a:path>
            </a:pathLst>
          </a:custGeom>
          <a:ln>
            <a:solidFill>
              <a:srgbClr val="92D05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sp>
        <p:nvSpPr>
          <p:cNvPr id="15" name="ZoneTexte 14"/>
          <p:cNvSpPr txBox="1"/>
          <p:nvPr/>
        </p:nvSpPr>
        <p:spPr>
          <a:xfrm>
            <a:off x="899592" y="476672"/>
            <a:ext cx="7056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800" dirty="0" smtClean="0">
                <a:solidFill>
                  <a:srgbClr val="C00000"/>
                </a:solidFill>
              </a:rPr>
              <a:t>Plaintes EP : </a:t>
            </a:r>
            <a:r>
              <a:rPr lang="fr-BE" sz="2800" i="1" dirty="0" smtClean="0">
                <a:solidFill>
                  <a:srgbClr val="C00000"/>
                </a:solidFill>
              </a:rPr>
              <a:t>15 à 30 % de la population</a:t>
            </a:r>
            <a:endParaRPr lang="fr-BE" sz="2800" i="1" dirty="0">
              <a:solidFill>
                <a:srgbClr val="C00000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827584" y="5013176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>
                <a:solidFill>
                  <a:srgbClr val="FF0000"/>
                </a:solidFill>
              </a:rPr>
              <a:t>Norme statistique (IELT « normal »)</a:t>
            </a:r>
            <a:endParaRPr lang="fr-BE" dirty="0">
              <a:solidFill>
                <a:srgbClr val="FF000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827584" y="5301208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Valeur maximale d’IELT pour un sujet EP tel que caractérisé par la proposition de l’ISSM</a:t>
            </a:r>
            <a:endParaRPr lang="fr-BE" dirty="0"/>
          </a:p>
        </p:txBody>
      </p:sp>
      <p:sp>
        <p:nvSpPr>
          <p:cNvPr id="24" name="ZoneTexte 23"/>
          <p:cNvSpPr txBox="1"/>
          <p:nvPr/>
        </p:nvSpPr>
        <p:spPr>
          <a:xfrm>
            <a:off x="827584" y="5877272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>
                <a:solidFill>
                  <a:srgbClr val="00B050"/>
                </a:solidFill>
              </a:rPr>
              <a:t>Norme socioculturelle (IELT perçu comme « souhaitable » ou « normal »)</a:t>
            </a:r>
            <a:endParaRPr lang="fr-BE" dirty="0">
              <a:solidFill>
                <a:srgbClr val="00B050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755576" y="1124744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solidFill>
                  <a:srgbClr val="002060"/>
                </a:solidFill>
              </a:rPr>
              <a:t>Aide psycho-sexologique éthiquement acceptable</a:t>
            </a:r>
            <a:endParaRPr lang="fr-BE" dirty="0">
              <a:solidFill>
                <a:srgbClr val="002060"/>
              </a:solidFill>
            </a:endParaRPr>
          </a:p>
        </p:txBody>
      </p:sp>
      <p:cxnSp>
        <p:nvCxnSpPr>
          <p:cNvPr id="28" name="Connecteur droit avec flèche 27"/>
          <p:cNvCxnSpPr>
            <a:stCxn id="26" idx="2"/>
          </p:cNvCxnSpPr>
          <p:nvPr/>
        </p:nvCxnSpPr>
        <p:spPr>
          <a:xfrm>
            <a:off x="2195736" y="1771075"/>
            <a:ext cx="1440160" cy="1081861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fr-BE" sz="2000" smtClean="0"/>
              <a:t> </a:t>
            </a:r>
            <a:endParaRPr lang="fr-FR" sz="2000" smtClean="0"/>
          </a:p>
        </p:txBody>
      </p:sp>
      <p:sp>
        <p:nvSpPr>
          <p:cNvPr id="57347" name="Line 3"/>
          <p:cNvSpPr>
            <a:spLocks noChangeShapeType="1"/>
          </p:cNvSpPr>
          <p:nvPr/>
        </p:nvSpPr>
        <p:spPr bwMode="auto">
          <a:xfrm>
            <a:off x="684213" y="4868863"/>
            <a:ext cx="7632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BE"/>
          </a:p>
        </p:txBody>
      </p:sp>
      <p:sp>
        <p:nvSpPr>
          <p:cNvPr id="57348" name="Line 4"/>
          <p:cNvSpPr>
            <a:spLocks noChangeShapeType="1"/>
          </p:cNvSpPr>
          <p:nvPr/>
        </p:nvSpPr>
        <p:spPr bwMode="auto">
          <a:xfrm flipV="1">
            <a:off x="684213" y="2492375"/>
            <a:ext cx="0" cy="2376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BE"/>
          </a:p>
        </p:txBody>
      </p:sp>
      <p:sp>
        <p:nvSpPr>
          <p:cNvPr id="57349" name="Text Box 7"/>
          <p:cNvSpPr txBox="1">
            <a:spLocks noChangeArrowheads="1"/>
          </p:cNvSpPr>
          <p:nvPr/>
        </p:nvSpPr>
        <p:spPr bwMode="auto">
          <a:xfrm rot="-5400000">
            <a:off x="-1128712" y="3222625"/>
            <a:ext cx="29527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BE" sz="1600"/>
              <a:t>Indicateurs physiologiques</a:t>
            </a:r>
            <a:endParaRPr lang="fr-FR" sz="1600"/>
          </a:p>
        </p:txBody>
      </p:sp>
      <p:sp>
        <p:nvSpPr>
          <p:cNvPr id="57350" name="Text Box 8"/>
          <p:cNvSpPr txBox="1">
            <a:spLocks noChangeArrowheads="1"/>
          </p:cNvSpPr>
          <p:nvPr/>
        </p:nvSpPr>
        <p:spPr bwMode="auto">
          <a:xfrm>
            <a:off x="7000875" y="4913313"/>
            <a:ext cx="804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BE" sz="1600"/>
              <a:t>Temps</a:t>
            </a:r>
            <a:endParaRPr lang="fr-FR" sz="1600"/>
          </a:p>
        </p:txBody>
      </p:sp>
      <p:sp>
        <p:nvSpPr>
          <p:cNvPr id="56334" name="Freeform 14"/>
          <p:cNvSpPr>
            <a:spLocks/>
          </p:cNvSpPr>
          <p:nvPr/>
        </p:nvSpPr>
        <p:spPr bwMode="auto">
          <a:xfrm>
            <a:off x="3635375" y="2924175"/>
            <a:ext cx="431800" cy="1871663"/>
          </a:xfrm>
          <a:custGeom>
            <a:avLst/>
            <a:gdLst>
              <a:gd name="T0" fmla="*/ 0 w 272"/>
              <a:gd name="T1" fmla="*/ 2147483647 h 1179"/>
              <a:gd name="T2" fmla="*/ 2147483647 w 272"/>
              <a:gd name="T3" fmla="*/ 2147483647 h 1179"/>
              <a:gd name="T4" fmla="*/ 2147483647 w 272"/>
              <a:gd name="T5" fmla="*/ 2147483647 h 1179"/>
              <a:gd name="T6" fmla="*/ 0 60000 65536"/>
              <a:gd name="T7" fmla="*/ 0 60000 65536"/>
              <a:gd name="T8" fmla="*/ 0 60000 65536"/>
              <a:gd name="T9" fmla="*/ 0 w 272"/>
              <a:gd name="T10" fmla="*/ 0 h 1179"/>
              <a:gd name="T11" fmla="*/ 272 w 272"/>
              <a:gd name="T12" fmla="*/ 1179 h 117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2" h="1179">
                <a:moveTo>
                  <a:pt x="0" y="362"/>
                </a:moveTo>
                <a:cubicBezTo>
                  <a:pt x="68" y="181"/>
                  <a:pt x="136" y="0"/>
                  <a:pt x="181" y="136"/>
                </a:cubicBezTo>
                <a:cubicBezTo>
                  <a:pt x="226" y="272"/>
                  <a:pt x="257" y="1005"/>
                  <a:pt x="272" y="1179"/>
                </a:cubicBezTo>
              </a:path>
            </a:pathLst>
          </a:custGeom>
          <a:ln>
            <a:solidFill>
              <a:srgbClr val="FF0000"/>
            </a:solidFill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fr-BE"/>
          </a:p>
        </p:txBody>
      </p:sp>
      <p:sp>
        <p:nvSpPr>
          <p:cNvPr id="57352" name="Text Box 15"/>
          <p:cNvSpPr txBox="1">
            <a:spLocks noChangeArrowheads="1"/>
          </p:cNvSpPr>
          <p:nvPr/>
        </p:nvSpPr>
        <p:spPr bwMode="auto">
          <a:xfrm>
            <a:off x="395288" y="5661025"/>
            <a:ext cx="82089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fr-FR" dirty="0"/>
          </a:p>
        </p:txBody>
      </p:sp>
      <p:sp>
        <p:nvSpPr>
          <p:cNvPr id="18" name="Forme libre 17"/>
          <p:cNvSpPr/>
          <p:nvPr/>
        </p:nvSpPr>
        <p:spPr>
          <a:xfrm>
            <a:off x="749300" y="3471863"/>
            <a:ext cx="2984500" cy="1379537"/>
          </a:xfrm>
          <a:custGeom>
            <a:avLst/>
            <a:gdLst>
              <a:gd name="connsiteX0" fmla="*/ 0 w 2984500"/>
              <a:gd name="connsiteY0" fmla="*/ 1380067 h 1380067"/>
              <a:gd name="connsiteX1" fmla="*/ 774700 w 2984500"/>
              <a:gd name="connsiteY1" fmla="*/ 224367 h 1380067"/>
              <a:gd name="connsiteX2" fmla="*/ 2667000 w 2984500"/>
              <a:gd name="connsiteY2" fmla="*/ 33867 h 1380067"/>
              <a:gd name="connsiteX3" fmla="*/ 2679700 w 2984500"/>
              <a:gd name="connsiteY3" fmla="*/ 46567 h 1380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84500" h="1380067">
                <a:moveTo>
                  <a:pt x="0" y="1380067"/>
                </a:moveTo>
                <a:cubicBezTo>
                  <a:pt x="165100" y="914400"/>
                  <a:pt x="330200" y="448734"/>
                  <a:pt x="774700" y="224367"/>
                </a:cubicBezTo>
                <a:cubicBezTo>
                  <a:pt x="1219200" y="0"/>
                  <a:pt x="2349500" y="63500"/>
                  <a:pt x="2667000" y="33867"/>
                </a:cubicBezTo>
                <a:cubicBezTo>
                  <a:pt x="2984500" y="4234"/>
                  <a:pt x="2832100" y="25400"/>
                  <a:pt x="2679700" y="46567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sp>
        <p:nvSpPr>
          <p:cNvPr id="19" name="Forme libre 18"/>
          <p:cNvSpPr/>
          <p:nvPr/>
        </p:nvSpPr>
        <p:spPr>
          <a:xfrm>
            <a:off x="684213" y="3500438"/>
            <a:ext cx="1223962" cy="1257300"/>
          </a:xfrm>
          <a:custGeom>
            <a:avLst/>
            <a:gdLst>
              <a:gd name="connsiteX0" fmla="*/ 0 w 1181100"/>
              <a:gd name="connsiteY0" fmla="*/ 1257300 h 1257300"/>
              <a:gd name="connsiteX1" fmla="*/ 457200 w 1181100"/>
              <a:gd name="connsiteY1" fmla="*/ 342900 h 1257300"/>
              <a:gd name="connsiteX2" fmla="*/ 1104900 w 1181100"/>
              <a:gd name="connsiteY2" fmla="*/ 12700 h 1257300"/>
              <a:gd name="connsiteX3" fmla="*/ 1104900 w 1181100"/>
              <a:gd name="connsiteY3" fmla="*/ 12700 h 1257300"/>
              <a:gd name="connsiteX4" fmla="*/ 1155700 w 1181100"/>
              <a:gd name="connsiteY4" fmla="*/ 12700 h 1257300"/>
              <a:gd name="connsiteX5" fmla="*/ 1181100 w 1181100"/>
              <a:gd name="connsiteY5" fmla="*/ 0 h 1257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81100" h="1257300">
                <a:moveTo>
                  <a:pt x="0" y="1257300"/>
                </a:moveTo>
                <a:cubicBezTo>
                  <a:pt x="136525" y="903816"/>
                  <a:pt x="273050" y="550333"/>
                  <a:pt x="457200" y="342900"/>
                </a:cubicBezTo>
                <a:cubicBezTo>
                  <a:pt x="641350" y="135467"/>
                  <a:pt x="1104900" y="12700"/>
                  <a:pt x="1104900" y="12700"/>
                </a:cubicBezTo>
                <a:lnTo>
                  <a:pt x="1104900" y="12700"/>
                </a:lnTo>
                <a:cubicBezTo>
                  <a:pt x="1113367" y="12700"/>
                  <a:pt x="1143000" y="14817"/>
                  <a:pt x="1155700" y="12700"/>
                </a:cubicBezTo>
                <a:cubicBezTo>
                  <a:pt x="1168400" y="10583"/>
                  <a:pt x="1174750" y="5291"/>
                  <a:pt x="1181100" y="0"/>
                </a:cubicBezTo>
              </a:path>
            </a:pathLst>
          </a:cu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sp>
        <p:nvSpPr>
          <p:cNvPr id="20" name="Freeform 14"/>
          <p:cNvSpPr>
            <a:spLocks/>
          </p:cNvSpPr>
          <p:nvPr/>
        </p:nvSpPr>
        <p:spPr bwMode="auto">
          <a:xfrm>
            <a:off x="1908175" y="2924175"/>
            <a:ext cx="431800" cy="1871663"/>
          </a:xfrm>
          <a:custGeom>
            <a:avLst/>
            <a:gdLst>
              <a:gd name="T0" fmla="*/ 0 w 272"/>
              <a:gd name="T1" fmla="*/ 2147483647 h 1179"/>
              <a:gd name="T2" fmla="*/ 2147483647 w 272"/>
              <a:gd name="T3" fmla="*/ 2147483647 h 1179"/>
              <a:gd name="T4" fmla="*/ 2147483647 w 272"/>
              <a:gd name="T5" fmla="*/ 2147483647 h 1179"/>
              <a:gd name="T6" fmla="*/ 0 60000 65536"/>
              <a:gd name="T7" fmla="*/ 0 60000 65536"/>
              <a:gd name="T8" fmla="*/ 0 60000 65536"/>
              <a:gd name="T9" fmla="*/ 0 w 272"/>
              <a:gd name="T10" fmla="*/ 0 h 1179"/>
              <a:gd name="T11" fmla="*/ 272 w 272"/>
              <a:gd name="T12" fmla="*/ 1179 h 117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2" h="1179">
                <a:moveTo>
                  <a:pt x="0" y="362"/>
                </a:moveTo>
                <a:cubicBezTo>
                  <a:pt x="68" y="181"/>
                  <a:pt x="136" y="0"/>
                  <a:pt x="181" y="136"/>
                </a:cubicBezTo>
                <a:cubicBezTo>
                  <a:pt x="226" y="272"/>
                  <a:pt x="257" y="1005"/>
                  <a:pt x="272" y="1179"/>
                </a:cubicBezTo>
              </a:path>
            </a:pathLst>
          </a:cu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fr-BE"/>
          </a:p>
        </p:txBody>
      </p:sp>
      <p:sp>
        <p:nvSpPr>
          <p:cNvPr id="21" name="Forme libre 20"/>
          <p:cNvSpPr/>
          <p:nvPr/>
        </p:nvSpPr>
        <p:spPr>
          <a:xfrm>
            <a:off x="876300" y="3074988"/>
            <a:ext cx="6324600" cy="1751012"/>
          </a:xfrm>
          <a:custGeom>
            <a:avLst/>
            <a:gdLst>
              <a:gd name="connsiteX0" fmla="*/ 0 w 6324600"/>
              <a:gd name="connsiteY0" fmla="*/ 1750483 h 1750483"/>
              <a:gd name="connsiteX1" fmla="*/ 546100 w 6324600"/>
              <a:gd name="connsiteY1" fmla="*/ 785283 h 1750483"/>
              <a:gd name="connsiteX2" fmla="*/ 1473200 w 6324600"/>
              <a:gd name="connsiteY2" fmla="*/ 531283 h 1750483"/>
              <a:gd name="connsiteX3" fmla="*/ 4470400 w 6324600"/>
              <a:gd name="connsiteY3" fmla="*/ 416983 h 1750483"/>
              <a:gd name="connsiteX4" fmla="*/ 5537200 w 6324600"/>
              <a:gd name="connsiteY4" fmla="*/ 404283 h 1750483"/>
              <a:gd name="connsiteX5" fmla="*/ 5930900 w 6324600"/>
              <a:gd name="connsiteY5" fmla="*/ 61383 h 1750483"/>
              <a:gd name="connsiteX6" fmla="*/ 6324600 w 6324600"/>
              <a:gd name="connsiteY6" fmla="*/ 772583 h 1750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24600" h="1750483">
                <a:moveTo>
                  <a:pt x="0" y="1750483"/>
                </a:moveTo>
                <a:cubicBezTo>
                  <a:pt x="150283" y="1369483"/>
                  <a:pt x="300567" y="988483"/>
                  <a:pt x="546100" y="785283"/>
                </a:cubicBezTo>
                <a:cubicBezTo>
                  <a:pt x="791633" y="582083"/>
                  <a:pt x="819150" y="592666"/>
                  <a:pt x="1473200" y="531283"/>
                </a:cubicBezTo>
                <a:cubicBezTo>
                  <a:pt x="2127250" y="469900"/>
                  <a:pt x="3793067" y="438150"/>
                  <a:pt x="4470400" y="416983"/>
                </a:cubicBezTo>
                <a:cubicBezTo>
                  <a:pt x="5147733" y="395816"/>
                  <a:pt x="5293783" y="463550"/>
                  <a:pt x="5537200" y="404283"/>
                </a:cubicBezTo>
                <a:cubicBezTo>
                  <a:pt x="5780617" y="345016"/>
                  <a:pt x="5799667" y="0"/>
                  <a:pt x="5930900" y="61383"/>
                </a:cubicBezTo>
                <a:cubicBezTo>
                  <a:pt x="6062133" y="122766"/>
                  <a:pt x="6193366" y="447674"/>
                  <a:pt x="6324600" y="772583"/>
                </a:cubicBezTo>
              </a:path>
            </a:pathLst>
          </a:custGeom>
          <a:ln>
            <a:solidFill>
              <a:srgbClr val="92D05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sp>
        <p:nvSpPr>
          <p:cNvPr id="15" name="ZoneTexte 14"/>
          <p:cNvSpPr txBox="1"/>
          <p:nvPr/>
        </p:nvSpPr>
        <p:spPr>
          <a:xfrm>
            <a:off x="899592" y="476672"/>
            <a:ext cx="7056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800" dirty="0" smtClean="0">
                <a:solidFill>
                  <a:srgbClr val="C00000"/>
                </a:solidFill>
              </a:rPr>
              <a:t>Plaintes EP : </a:t>
            </a:r>
            <a:r>
              <a:rPr lang="fr-BE" sz="2800" i="1" dirty="0" smtClean="0">
                <a:solidFill>
                  <a:srgbClr val="C00000"/>
                </a:solidFill>
              </a:rPr>
              <a:t>15 à 30 % de la population</a:t>
            </a:r>
            <a:endParaRPr lang="fr-BE" sz="2800" i="1" dirty="0">
              <a:solidFill>
                <a:srgbClr val="C00000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827584" y="5013176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>
                <a:solidFill>
                  <a:srgbClr val="FF0000"/>
                </a:solidFill>
              </a:rPr>
              <a:t>Norme statistique (IELT « normal »)</a:t>
            </a:r>
            <a:endParaRPr lang="fr-BE" dirty="0">
              <a:solidFill>
                <a:srgbClr val="FF000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827584" y="5301208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Valeur maximale d’IELT pour un sujet EP tel que caractérisé par la proposition de l’ISSM</a:t>
            </a:r>
            <a:endParaRPr lang="fr-BE" dirty="0"/>
          </a:p>
        </p:txBody>
      </p:sp>
      <p:sp>
        <p:nvSpPr>
          <p:cNvPr id="24" name="ZoneTexte 23"/>
          <p:cNvSpPr txBox="1"/>
          <p:nvPr/>
        </p:nvSpPr>
        <p:spPr>
          <a:xfrm>
            <a:off x="827584" y="5877272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>
                <a:solidFill>
                  <a:srgbClr val="00B050"/>
                </a:solidFill>
              </a:rPr>
              <a:t>Norme socioculturelle (IELT perçu comme « souhaitable » ou « normal »)</a:t>
            </a:r>
            <a:endParaRPr lang="fr-BE" dirty="0">
              <a:solidFill>
                <a:srgbClr val="00B050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755576" y="1124744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solidFill>
                  <a:srgbClr val="002060"/>
                </a:solidFill>
              </a:rPr>
              <a:t>Aide psycho-sexologique éthiquement acceptable</a:t>
            </a:r>
            <a:endParaRPr lang="fr-BE" dirty="0">
              <a:solidFill>
                <a:srgbClr val="002060"/>
              </a:solidFill>
            </a:endParaRPr>
          </a:p>
        </p:txBody>
      </p:sp>
      <p:cxnSp>
        <p:nvCxnSpPr>
          <p:cNvPr id="28" name="Connecteur droit avec flèche 27"/>
          <p:cNvCxnSpPr>
            <a:stCxn id="26" idx="2"/>
          </p:cNvCxnSpPr>
          <p:nvPr/>
        </p:nvCxnSpPr>
        <p:spPr>
          <a:xfrm>
            <a:off x="2195736" y="1771075"/>
            <a:ext cx="1440160" cy="1081861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4572000" y="1052736"/>
            <a:ext cx="403244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solidFill>
                  <a:srgbClr val="002060"/>
                </a:solidFill>
              </a:rPr>
              <a:t>Aide pharmacologique éthiquement contestable</a:t>
            </a:r>
          </a:p>
          <a:p>
            <a:pPr algn="ctr"/>
            <a:r>
              <a:rPr lang="fr-BE" sz="1600" dirty="0" smtClean="0">
                <a:solidFill>
                  <a:srgbClr val="002060"/>
                </a:solidFill>
              </a:rPr>
              <a:t>(effets secondaires ? « médicalisation de la normalité » ? « dopage » ?)</a:t>
            </a:r>
            <a:endParaRPr lang="fr-BE" sz="1600" dirty="0">
              <a:solidFill>
                <a:srgbClr val="002060"/>
              </a:solidFill>
            </a:endParaRPr>
          </a:p>
        </p:txBody>
      </p:sp>
      <p:cxnSp>
        <p:nvCxnSpPr>
          <p:cNvPr id="29" name="Connecteur droit avec flèche 28"/>
          <p:cNvCxnSpPr/>
          <p:nvPr/>
        </p:nvCxnSpPr>
        <p:spPr>
          <a:xfrm flipH="1">
            <a:off x="4211960" y="2060848"/>
            <a:ext cx="864096" cy="792088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fr-BE" sz="2000" smtClean="0"/>
              <a:t> </a:t>
            </a:r>
            <a:endParaRPr lang="fr-FR" sz="2000" smtClean="0"/>
          </a:p>
        </p:txBody>
      </p:sp>
      <p:sp>
        <p:nvSpPr>
          <p:cNvPr id="57347" name="Line 3"/>
          <p:cNvSpPr>
            <a:spLocks noChangeShapeType="1"/>
          </p:cNvSpPr>
          <p:nvPr/>
        </p:nvSpPr>
        <p:spPr bwMode="auto">
          <a:xfrm>
            <a:off x="684213" y="4868863"/>
            <a:ext cx="7632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BE"/>
          </a:p>
        </p:txBody>
      </p:sp>
      <p:sp>
        <p:nvSpPr>
          <p:cNvPr id="57348" name="Line 4"/>
          <p:cNvSpPr>
            <a:spLocks noChangeShapeType="1"/>
          </p:cNvSpPr>
          <p:nvPr/>
        </p:nvSpPr>
        <p:spPr bwMode="auto">
          <a:xfrm flipV="1">
            <a:off x="684213" y="2492375"/>
            <a:ext cx="0" cy="2376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BE"/>
          </a:p>
        </p:txBody>
      </p:sp>
      <p:sp>
        <p:nvSpPr>
          <p:cNvPr id="57349" name="Text Box 7"/>
          <p:cNvSpPr txBox="1">
            <a:spLocks noChangeArrowheads="1"/>
          </p:cNvSpPr>
          <p:nvPr/>
        </p:nvSpPr>
        <p:spPr bwMode="auto">
          <a:xfrm rot="-5400000">
            <a:off x="-1128712" y="3222625"/>
            <a:ext cx="29527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BE" sz="1600"/>
              <a:t>Indicateurs physiologiques</a:t>
            </a:r>
            <a:endParaRPr lang="fr-FR" sz="1600"/>
          </a:p>
        </p:txBody>
      </p:sp>
      <p:sp>
        <p:nvSpPr>
          <p:cNvPr id="57350" name="Text Box 8"/>
          <p:cNvSpPr txBox="1">
            <a:spLocks noChangeArrowheads="1"/>
          </p:cNvSpPr>
          <p:nvPr/>
        </p:nvSpPr>
        <p:spPr bwMode="auto">
          <a:xfrm>
            <a:off x="7000875" y="4913313"/>
            <a:ext cx="804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BE" sz="1600"/>
              <a:t>Temps</a:t>
            </a:r>
            <a:endParaRPr lang="fr-FR" sz="1600"/>
          </a:p>
        </p:txBody>
      </p:sp>
      <p:sp>
        <p:nvSpPr>
          <p:cNvPr id="56334" name="Freeform 14"/>
          <p:cNvSpPr>
            <a:spLocks/>
          </p:cNvSpPr>
          <p:nvPr/>
        </p:nvSpPr>
        <p:spPr bwMode="auto">
          <a:xfrm>
            <a:off x="3635375" y="2924175"/>
            <a:ext cx="431800" cy="1871663"/>
          </a:xfrm>
          <a:custGeom>
            <a:avLst/>
            <a:gdLst>
              <a:gd name="T0" fmla="*/ 0 w 272"/>
              <a:gd name="T1" fmla="*/ 2147483647 h 1179"/>
              <a:gd name="T2" fmla="*/ 2147483647 w 272"/>
              <a:gd name="T3" fmla="*/ 2147483647 h 1179"/>
              <a:gd name="T4" fmla="*/ 2147483647 w 272"/>
              <a:gd name="T5" fmla="*/ 2147483647 h 1179"/>
              <a:gd name="T6" fmla="*/ 0 60000 65536"/>
              <a:gd name="T7" fmla="*/ 0 60000 65536"/>
              <a:gd name="T8" fmla="*/ 0 60000 65536"/>
              <a:gd name="T9" fmla="*/ 0 w 272"/>
              <a:gd name="T10" fmla="*/ 0 h 1179"/>
              <a:gd name="T11" fmla="*/ 272 w 272"/>
              <a:gd name="T12" fmla="*/ 1179 h 117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2" h="1179">
                <a:moveTo>
                  <a:pt x="0" y="362"/>
                </a:moveTo>
                <a:cubicBezTo>
                  <a:pt x="68" y="181"/>
                  <a:pt x="136" y="0"/>
                  <a:pt x="181" y="136"/>
                </a:cubicBezTo>
                <a:cubicBezTo>
                  <a:pt x="226" y="272"/>
                  <a:pt x="257" y="1005"/>
                  <a:pt x="272" y="1179"/>
                </a:cubicBezTo>
              </a:path>
            </a:pathLst>
          </a:custGeom>
          <a:ln>
            <a:solidFill>
              <a:srgbClr val="FF0000"/>
            </a:solidFill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fr-BE"/>
          </a:p>
        </p:txBody>
      </p:sp>
      <p:sp>
        <p:nvSpPr>
          <p:cNvPr id="57352" name="Text Box 15"/>
          <p:cNvSpPr txBox="1">
            <a:spLocks noChangeArrowheads="1"/>
          </p:cNvSpPr>
          <p:nvPr/>
        </p:nvSpPr>
        <p:spPr bwMode="auto">
          <a:xfrm>
            <a:off x="395288" y="5661025"/>
            <a:ext cx="82089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fr-FR" dirty="0"/>
          </a:p>
        </p:txBody>
      </p:sp>
      <p:sp>
        <p:nvSpPr>
          <p:cNvPr id="18" name="Forme libre 17"/>
          <p:cNvSpPr/>
          <p:nvPr/>
        </p:nvSpPr>
        <p:spPr>
          <a:xfrm>
            <a:off x="749300" y="3471863"/>
            <a:ext cx="2984500" cy="1379537"/>
          </a:xfrm>
          <a:custGeom>
            <a:avLst/>
            <a:gdLst>
              <a:gd name="connsiteX0" fmla="*/ 0 w 2984500"/>
              <a:gd name="connsiteY0" fmla="*/ 1380067 h 1380067"/>
              <a:gd name="connsiteX1" fmla="*/ 774700 w 2984500"/>
              <a:gd name="connsiteY1" fmla="*/ 224367 h 1380067"/>
              <a:gd name="connsiteX2" fmla="*/ 2667000 w 2984500"/>
              <a:gd name="connsiteY2" fmla="*/ 33867 h 1380067"/>
              <a:gd name="connsiteX3" fmla="*/ 2679700 w 2984500"/>
              <a:gd name="connsiteY3" fmla="*/ 46567 h 1380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84500" h="1380067">
                <a:moveTo>
                  <a:pt x="0" y="1380067"/>
                </a:moveTo>
                <a:cubicBezTo>
                  <a:pt x="165100" y="914400"/>
                  <a:pt x="330200" y="448734"/>
                  <a:pt x="774700" y="224367"/>
                </a:cubicBezTo>
                <a:cubicBezTo>
                  <a:pt x="1219200" y="0"/>
                  <a:pt x="2349500" y="63500"/>
                  <a:pt x="2667000" y="33867"/>
                </a:cubicBezTo>
                <a:cubicBezTo>
                  <a:pt x="2984500" y="4234"/>
                  <a:pt x="2832100" y="25400"/>
                  <a:pt x="2679700" y="46567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sp>
        <p:nvSpPr>
          <p:cNvPr id="19" name="Forme libre 18"/>
          <p:cNvSpPr/>
          <p:nvPr/>
        </p:nvSpPr>
        <p:spPr>
          <a:xfrm>
            <a:off x="684213" y="3500438"/>
            <a:ext cx="1223962" cy="1257300"/>
          </a:xfrm>
          <a:custGeom>
            <a:avLst/>
            <a:gdLst>
              <a:gd name="connsiteX0" fmla="*/ 0 w 1181100"/>
              <a:gd name="connsiteY0" fmla="*/ 1257300 h 1257300"/>
              <a:gd name="connsiteX1" fmla="*/ 457200 w 1181100"/>
              <a:gd name="connsiteY1" fmla="*/ 342900 h 1257300"/>
              <a:gd name="connsiteX2" fmla="*/ 1104900 w 1181100"/>
              <a:gd name="connsiteY2" fmla="*/ 12700 h 1257300"/>
              <a:gd name="connsiteX3" fmla="*/ 1104900 w 1181100"/>
              <a:gd name="connsiteY3" fmla="*/ 12700 h 1257300"/>
              <a:gd name="connsiteX4" fmla="*/ 1155700 w 1181100"/>
              <a:gd name="connsiteY4" fmla="*/ 12700 h 1257300"/>
              <a:gd name="connsiteX5" fmla="*/ 1181100 w 1181100"/>
              <a:gd name="connsiteY5" fmla="*/ 0 h 1257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81100" h="1257300">
                <a:moveTo>
                  <a:pt x="0" y="1257300"/>
                </a:moveTo>
                <a:cubicBezTo>
                  <a:pt x="136525" y="903816"/>
                  <a:pt x="273050" y="550333"/>
                  <a:pt x="457200" y="342900"/>
                </a:cubicBezTo>
                <a:cubicBezTo>
                  <a:pt x="641350" y="135467"/>
                  <a:pt x="1104900" y="12700"/>
                  <a:pt x="1104900" y="12700"/>
                </a:cubicBezTo>
                <a:lnTo>
                  <a:pt x="1104900" y="12700"/>
                </a:lnTo>
                <a:cubicBezTo>
                  <a:pt x="1113367" y="12700"/>
                  <a:pt x="1143000" y="14817"/>
                  <a:pt x="1155700" y="12700"/>
                </a:cubicBezTo>
                <a:cubicBezTo>
                  <a:pt x="1168400" y="10583"/>
                  <a:pt x="1174750" y="5291"/>
                  <a:pt x="1181100" y="0"/>
                </a:cubicBezTo>
              </a:path>
            </a:pathLst>
          </a:cu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sp>
        <p:nvSpPr>
          <p:cNvPr id="20" name="Freeform 14"/>
          <p:cNvSpPr>
            <a:spLocks/>
          </p:cNvSpPr>
          <p:nvPr/>
        </p:nvSpPr>
        <p:spPr bwMode="auto">
          <a:xfrm>
            <a:off x="1908175" y="2924175"/>
            <a:ext cx="431800" cy="1871663"/>
          </a:xfrm>
          <a:custGeom>
            <a:avLst/>
            <a:gdLst>
              <a:gd name="T0" fmla="*/ 0 w 272"/>
              <a:gd name="T1" fmla="*/ 2147483647 h 1179"/>
              <a:gd name="T2" fmla="*/ 2147483647 w 272"/>
              <a:gd name="T3" fmla="*/ 2147483647 h 1179"/>
              <a:gd name="T4" fmla="*/ 2147483647 w 272"/>
              <a:gd name="T5" fmla="*/ 2147483647 h 1179"/>
              <a:gd name="T6" fmla="*/ 0 60000 65536"/>
              <a:gd name="T7" fmla="*/ 0 60000 65536"/>
              <a:gd name="T8" fmla="*/ 0 60000 65536"/>
              <a:gd name="T9" fmla="*/ 0 w 272"/>
              <a:gd name="T10" fmla="*/ 0 h 1179"/>
              <a:gd name="T11" fmla="*/ 272 w 272"/>
              <a:gd name="T12" fmla="*/ 1179 h 117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2" h="1179">
                <a:moveTo>
                  <a:pt x="0" y="362"/>
                </a:moveTo>
                <a:cubicBezTo>
                  <a:pt x="68" y="181"/>
                  <a:pt x="136" y="0"/>
                  <a:pt x="181" y="136"/>
                </a:cubicBezTo>
                <a:cubicBezTo>
                  <a:pt x="226" y="272"/>
                  <a:pt x="257" y="1005"/>
                  <a:pt x="272" y="1179"/>
                </a:cubicBezTo>
              </a:path>
            </a:pathLst>
          </a:cu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fr-BE"/>
          </a:p>
        </p:txBody>
      </p:sp>
      <p:sp>
        <p:nvSpPr>
          <p:cNvPr id="21" name="Forme libre 20"/>
          <p:cNvSpPr/>
          <p:nvPr/>
        </p:nvSpPr>
        <p:spPr>
          <a:xfrm>
            <a:off x="876300" y="3074988"/>
            <a:ext cx="6324600" cy="1751012"/>
          </a:xfrm>
          <a:custGeom>
            <a:avLst/>
            <a:gdLst>
              <a:gd name="connsiteX0" fmla="*/ 0 w 6324600"/>
              <a:gd name="connsiteY0" fmla="*/ 1750483 h 1750483"/>
              <a:gd name="connsiteX1" fmla="*/ 546100 w 6324600"/>
              <a:gd name="connsiteY1" fmla="*/ 785283 h 1750483"/>
              <a:gd name="connsiteX2" fmla="*/ 1473200 w 6324600"/>
              <a:gd name="connsiteY2" fmla="*/ 531283 h 1750483"/>
              <a:gd name="connsiteX3" fmla="*/ 4470400 w 6324600"/>
              <a:gd name="connsiteY3" fmla="*/ 416983 h 1750483"/>
              <a:gd name="connsiteX4" fmla="*/ 5537200 w 6324600"/>
              <a:gd name="connsiteY4" fmla="*/ 404283 h 1750483"/>
              <a:gd name="connsiteX5" fmla="*/ 5930900 w 6324600"/>
              <a:gd name="connsiteY5" fmla="*/ 61383 h 1750483"/>
              <a:gd name="connsiteX6" fmla="*/ 6324600 w 6324600"/>
              <a:gd name="connsiteY6" fmla="*/ 772583 h 1750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24600" h="1750483">
                <a:moveTo>
                  <a:pt x="0" y="1750483"/>
                </a:moveTo>
                <a:cubicBezTo>
                  <a:pt x="150283" y="1369483"/>
                  <a:pt x="300567" y="988483"/>
                  <a:pt x="546100" y="785283"/>
                </a:cubicBezTo>
                <a:cubicBezTo>
                  <a:pt x="791633" y="582083"/>
                  <a:pt x="819150" y="592666"/>
                  <a:pt x="1473200" y="531283"/>
                </a:cubicBezTo>
                <a:cubicBezTo>
                  <a:pt x="2127250" y="469900"/>
                  <a:pt x="3793067" y="438150"/>
                  <a:pt x="4470400" y="416983"/>
                </a:cubicBezTo>
                <a:cubicBezTo>
                  <a:pt x="5147733" y="395816"/>
                  <a:pt x="5293783" y="463550"/>
                  <a:pt x="5537200" y="404283"/>
                </a:cubicBezTo>
                <a:cubicBezTo>
                  <a:pt x="5780617" y="345016"/>
                  <a:pt x="5799667" y="0"/>
                  <a:pt x="5930900" y="61383"/>
                </a:cubicBezTo>
                <a:cubicBezTo>
                  <a:pt x="6062133" y="122766"/>
                  <a:pt x="6193366" y="447674"/>
                  <a:pt x="6324600" y="772583"/>
                </a:cubicBezTo>
              </a:path>
            </a:pathLst>
          </a:custGeom>
          <a:ln>
            <a:solidFill>
              <a:srgbClr val="92D05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sp>
        <p:nvSpPr>
          <p:cNvPr id="15" name="ZoneTexte 14"/>
          <p:cNvSpPr txBox="1"/>
          <p:nvPr/>
        </p:nvSpPr>
        <p:spPr>
          <a:xfrm>
            <a:off x="611560" y="476672"/>
            <a:ext cx="7704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800" dirty="0" smtClean="0"/>
              <a:t>« Trouble EP » = plainte + IELT &lt; 1-2 min  </a:t>
            </a:r>
          </a:p>
          <a:p>
            <a:pPr algn="ctr"/>
            <a:r>
              <a:rPr lang="fr-BE" sz="2800" i="1" dirty="0" smtClean="0"/>
              <a:t>&lt; 5% de la population</a:t>
            </a:r>
            <a:endParaRPr lang="fr-BE" sz="2800" i="1" dirty="0"/>
          </a:p>
        </p:txBody>
      </p:sp>
      <p:sp>
        <p:nvSpPr>
          <p:cNvPr id="16" name="ZoneTexte 15"/>
          <p:cNvSpPr txBox="1"/>
          <p:nvPr/>
        </p:nvSpPr>
        <p:spPr>
          <a:xfrm>
            <a:off x="827584" y="5013176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>
                <a:solidFill>
                  <a:srgbClr val="FF0000"/>
                </a:solidFill>
              </a:rPr>
              <a:t>Norme statistique (IELT « normal »)</a:t>
            </a:r>
            <a:endParaRPr lang="fr-BE" dirty="0">
              <a:solidFill>
                <a:srgbClr val="FF000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827584" y="5301208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Valeur maximale d’IELT pour un sujet EP tel que caractérisé par la proposition de l’ISSM</a:t>
            </a:r>
            <a:endParaRPr lang="fr-BE" dirty="0"/>
          </a:p>
        </p:txBody>
      </p:sp>
      <p:sp>
        <p:nvSpPr>
          <p:cNvPr id="24" name="ZoneTexte 23"/>
          <p:cNvSpPr txBox="1"/>
          <p:nvPr/>
        </p:nvSpPr>
        <p:spPr>
          <a:xfrm>
            <a:off x="827584" y="5877272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>
                <a:solidFill>
                  <a:srgbClr val="00B050"/>
                </a:solidFill>
              </a:rPr>
              <a:t>Norme socioculturelle (IELT perçu comme « souhaitable » ou « normal »)</a:t>
            </a:r>
            <a:endParaRPr lang="fr-BE" dirty="0">
              <a:solidFill>
                <a:srgbClr val="00B05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179512" y="1412776"/>
            <a:ext cx="3672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solidFill>
                  <a:srgbClr val="002060"/>
                </a:solidFill>
              </a:rPr>
              <a:t>EP sévère = « anomalie » neurobiologique</a:t>
            </a:r>
          </a:p>
          <a:p>
            <a:pPr algn="ctr"/>
            <a:r>
              <a:rPr lang="fr-BE" dirty="0" smtClean="0">
                <a:solidFill>
                  <a:srgbClr val="002060"/>
                </a:solidFill>
              </a:rPr>
              <a:t>&gt;&gt; </a:t>
            </a:r>
            <a:r>
              <a:rPr lang="fr-BE" i="1" dirty="0" smtClean="0">
                <a:solidFill>
                  <a:srgbClr val="002060"/>
                </a:solidFill>
              </a:rPr>
              <a:t>« correction » pharmacologique légitime</a:t>
            </a:r>
          </a:p>
        </p:txBody>
      </p:sp>
      <p:cxnSp>
        <p:nvCxnSpPr>
          <p:cNvPr id="30" name="Connecteur droit avec flèche 29"/>
          <p:cNvCxnSpPr>
            <a:stCxn id="23" idx="2"/>
          </p:cNvCxnSpPr>
          <p:nvPr/>
        </p:nvCxnSpPr>
        <p:spPr>
          <a:xfrm>
            <a:off x="2015716" y="2613105"/>
            <a:ext cx="36004" cy="383847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fr-BE" sz="2000" smtClean="0"/>
              <a:t> </a:t>
            </a:r>
            <a:endParaRPr lang="fr-FR" sz="2000" smtClean="0"/>
          </a:p>
        </p:txBody>
      </p:sp>
      <p:sp>
        <p:nvSpPr>
          <p:cNvPr id="57347" name="Line 3"/>
          <p:cNvSpPr>
            <a:spLocks noChangeShapeType="1"/>
          </p:cNvSpPr>
          <p:nvPr/>
        </p:nvSpPr>
        <p:spPr bwMode="auto">
          <a:xfrm>
            <a:off x="684213" y="4868863"/>
            <a:ext cx="7632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BE"/>
          </a:p>
        </p:txBody>
      </p:sp>
      <p:sp>
        <p:nvSpPr>
          <p:cNvPr id="57348" name="Line 4"/>
          <p:cNvSpPr>
            <a:spLocks noChangeShapeType="1"/>
          </p:cNvSpPr>
          <p:nvPr/>
        </p:nvSpPr>
        <p:spPr bwMode="auto">
          <a:xfrm flipV="1">
            <a:off x="684213" y="2492375"/>
            <a:ext cx="0" cy="2376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BE"/>
          </a:p>
        </p:txBody>
      </p:sp>
      <p:sp>
        <p:nvSpPr>
          <p:cNvPr id="57349" name="Text Box 7"/>
          <p:cNvSpPr txBox="1">
            <a:spLocks noChangeArrowheads="1"/>
          </p:cNvSpPr>
          <p:nvPr/>
        </p:nvSpPr>
        <p:spPr bwMode="auto">
          <a:xfrm rot="-5400000">
            <a:off x="-1128712" y="3222625"/>
            <a:ext cx="29527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BE" sz="1600"/>
              <a:t>Indicateurs physiologiques</a:t>
            </a:r>
            <a:endParaRPr lang="fr-FR" sz="1600"/>
          </a:p>
        </p:txBody>
      </p:sp>
      <p:sp>
        <p:nvSpPr>
          <p:cNvPr id="57350" name="Text Box 8"/>
          <p:cNvSpPr txBox="1">
            <a:spLocks noChangeArrowheads="1"/>
          </p:cNvSpPr>
          <p:nvPr/>
        </p:nvSpPr>
        <p:spPr bwMode="auto">
          <a:xfrm>
            <a:off x="7000875" y="4913313"/>
            <a:ext cx="804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BE" sz="1600"/>
              <a:t>Temps</a:t>
            </a:r>
            <a:endParaRPr lang="fr-FR" sz="1600"/>
          </a:p>
        </p:txBody>
      </p:sp>
      <p:sp>
        <p:nvSpPr>
          <p:cNvPr id="56334" name="Freeform 14"/>
          <p:cNvSpPr>
            <a:spLocks/>
          </p:cNvSpPr>
          <p:nvPr/>
        </p:nvSpPr>
        <p:spPr bwMode="auto">
          <a:xfrm>
            <a:off x="3635375" y="2924175"/>
            <a:ext cx="431800" cy="1871663"/>
          </a:xfrm>
          <a:custGeom>
            <a:avLst/>
            <a:gdLst>
              <a:gd name="T0" fmla="*/ 0 w 272"/>
              <a:gd name="T1" fmla="*/ 2147483647 h 1179"/>
              <a:gd name="T2" fmla="*/ 2147483647 w 272"/>
              <a:gd name="T3" fmla="*/ 2147483647 h 1179"/>
              <a:gd name="T4" fmla="*/ 2147483647 w 272"/>
              <a:gd name="T5" fmla="*/ 2147483647 h 1179"/>
              <a:gd name="T6" fmla="*/ 0 60000 65536"/>
              <a:gd name="T7" fmla="*/ 0 60000 65536"/>
              <a:gd name="T8" fmla="*/ 0 60000 65536"/>
              <a:gd name="T9" fmla="*/ 0 w 272"/>
              <a:gd name="T10" fmla="*/ 0 h 1179"/>
              <a:gd name="T11" fmla="*/ 272 w 272"/>
              <a:gd name="T12" fmla="*/ 1179 h 117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2" h="1179">
                <a:moveTo>
                  <a:pt x="0" y="362"/>
                </a:moveTo>
                <a:cubicBezTo>
                  <a:pt x="68" y="181"/>
                  <a:pt x="136" y="0"/>
                  <a:pt x="181" y="136"/>
                </a:cubicBezTo>
                <a:cubicBezTo>
                  <a:pt x="226" y="272"/>
                  <a:pt x="257" y="1005"/>
                  <a:pt x="272" y="1179"/>
                </a:cubicBezTo>
              </a:path>
            </a:pathLst>
          </a:custGeom>
          <a:ln>
            <a:solidFill>
              <a:srgbClr val="FF0000"/>
            </a:solidFill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fr-BE"/>
          </a:p>
        </p:txBody>
      </p:sp>
      <p:sp>
        <p:nvSpPr>
          <p:cNvPr id="57352" name="Text Box 15"/>
          <p:cNvSpPr txBox="1">
            <a:spLocks noChangeArrowheads="1"/>
          </p:cNvSpPr>
          <p:nvPr/>
        </p:nvSpPr>
        <p:spPr bwMode="auto">
          <a:xfrm>
            <a:off x="395288" y="5661025"/>
            <a:ext cx="82089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fr-FR" dirty="0"/>
          </a:p>
        </p:txBody>
      </p:sp>
      <p:sp>
        <p:nvSpPr>
          <p:cNvPr id="18" name="Forme libre 17"/>
          <p:cNvSpPr/>
          <p:nvPr/>
        </p:nvSpPr>
        <p:spPr>
          <a:xfrm>
            <a:off x="749300" y="3471863"/>
            <a:ext cx="2984500" cy="1379537"/>
          </a:xfrm>
          <a:custGeom>
            <a:avLst/>
            <a:gdLst>
              <a:gd name="connsiteX0" fmla="*/ 0 w 2984500"/>
              <a:gd name="connsiteY0" fmla="*/ 1380067 h 1380067"/>
              <a:gd name="connsiteX1" fmla="*/ 774700 w 2984500"/>
              <a:gd name="connsiteY1" fmla="*/ 224367 h 1380067"/>
              <a:gd name="connsiteX2" fmla="*/ 2667000 w 2984500"/>
              <a:gd name="connsiteY2" fmla="*/ 33867 h 1380067"/>
              <a:gd name="connsiteX3" fmla="*/ 2679700 w 2984500"/>
              <a:gd name="connsiteY3" fmla="*/ 46567 h 1380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84500" h="1380067">
                <a:moveTo>
                  <a:pt x="0" y="1380067"/>
                </a:moveTo>
                <a:cubicBezTo>
                  <a:pt x="165100" y="914400"/>
                  <a:pt x="330200" y="448734"/>
                  <a:pt x="774700" y="224367"/>
                </a:cubicBezTo>
                <a:cubicBezTo>
                  <a:pt x="1219200" y="0"/>
                  <a:pt x="2349500" y="63500"/>
                  <a:pt x="2667000" y="33867"/>
                </a:cubicBezTo>
                <a:cubicBezTo>
                  <a:pt x="2984500" y="4234"/>
                  <a:pt x="2832100" y="25400"/>
                  <a:pt x="2679700" y="46567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sp>
        <p:nvSpPr>
          <p:cNvPr id="19" name="Forme libre 18"/>
          <p:cNvSpPr/>
          <p:nvPr/>
        </p:nvSpPr>
        <p:spPr>
          <a:xfrm>
            <a:off x="684213" y="3500438"/>
            <a:ext cx="1223962" cy="1257300"/>
          </a:xfrm>
          <a:custGeom>
            <a:avLst/>
            <a:gdLst>
              <a:gd name="connsiteX0" fmla="*/ 0 w 1181100"/>
              <a:gd name="connsiteY0" fmla="*/ 1257300 h 1257300"/>
              <a:gd name="connsiteX1" fmla="*/ 457200 w 1181100"/>
              <a:gd name="connsiteY1" fmla="*/ 342900 h 1257300"/>
              <a:gd name="connsiteX2" fmla="*/ 1104900 w 1181100"/>
              <a:gd name="connsiteY2" fmla="*/ 12700 h 1257300"/>
              <a:gd name="connsiteX3" fmla="*/ 1104900 w 1181100"/>
              <a:gd name="connsiteY3" fmla="*/ 12700 h 1257300"/>
              <a:gd name="connsiteX4" fmla="*/ 1155700 w 1181100"/>
              <a:gd name="connsiteY4" fmla="*/ 12700 h 1257300"/>
              <a:gd name="connsiteX5" fmla="*/ 1181100 w 1181100"/>
              <a:gd name="connsiteY5" fmla="*/ 0 h 1257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81100" h="1257300">
                <a:moveTo>
                  <a:pt x="0" y="1257300"/>
                </a:moveTo>
                <a:cubicBezTo>
                  <a:pt x="136525" y="903816"/>
                  <a:pt x="273050" y="550333"/>
                  <a:pt x="457200" y="342900"/>
                </a:cubicBezTo>
                <a:cubicBezTo>
                  <a:pt x="641350" y="135467"/>
                  <a:pt x="1104900" y="12700"/>
                  <a:pt x="1104900" y="12700"/>
                </a:cubicBezTo>
                <a:lnTo>
                  <a:pt x="1104900" y="12700"/>
                </a:lnTo>
                <a:cubicBezTo>
                  <a:pt x="1113367" y="12700"/>
                  <a:pt x="1143000" y="14817"/>
                  <a:pt x="1155700" y="12700"/>
                </a:cubicBezTo>
                <a:cubicBezTo>
                  <a:pt x="1168400" y="10583"/>
                  <a:pt x="1174750" y="5291"/>
                  <a:pt x="1181100" y="0"/>
                </a:cubicBezTo>
              </a:path>
            </a:pathLst>
          </a:cu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sp>
        <p:nvSpPr>
          <p:cNvPr id="20" name="Freeform 14"/>
          <p:cNvSpPr>
            <a:spLocks/>
          </p:cNvSpPr>
          <p:nvPr/>
        </p:nvSpPr>
        <p:spPr bwMode="auto">
          <a:xfrm>
            <a:off x="1908175" y="2924175"/>
            <a:ext cx="431800" cy="1871663"/>
          </a:xfrm>
          <a:custGeom>
            <a:avLst/>
            <a:gdLst>
              <a:gd name="T0" fmla="*/ 0 w 272"/>
              <a:gd name="T1" fmla="*/ 2147483647 h 1179"/>
              <a:gd name="T2" fmla="*/ 2147483647 w 272"/>
              <a:gd name="T3" fmla="*/ 2147483647 h 1179"/>
              <a:gd name="T4" fmla="*/ 2147483647 w 272"/>
              <a:gd name="T5" fmla="*/ 2147483647 h 1179"/>
              <a:gd name="T6" fmla="*/ 0 60000 65536"/>
              <a:gd name="T7" fmla="*/ 0 60000 65536"/>
              <a:gd name="T8" fmla="*/ 0 60000 65536"/>
              <a:gd name="T9" fmla="*/ 0 w 272"/>
              <a:gd name="T10" fmla="*/ 0 h 1179"/>
              <a:gd name="T11" fmla="*/ 272 w 272"/>
              <a:gd name="T12" fmla="*/ 1179 h 117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2" h="1179">
                <a:moveTo>
                  <a:pt x="0" y="362"/>
                </a:moveTo>
                <a:cubicBezTo>
                  <a:pt x="68" y="181"/>
                  <a:pt x="136" y="0"/>
                  <a:pt x="181" y="136"/>
                </a:cubicBezTo>
                <a:cubicBezTo>
                  <a:pt x="226" y="272"/>
                  <a:pt x="257" y="1005"/>
                  <a:pt x="272" y="1179"/>
                </a:cubicBezTo>
              </a:path>
            </a:pathLst>
          </a:cu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fr-BE"/>
          </a:p>
        </p:txBody>
      </p:sp>
      <p:sp>
        <p:nvSpPr>
          <p:cNvPr id="21" name="Forme libre 20"/>
          <p:cNvSpPr/>
          <p:nvPr/>
        </p:nvSpPr>
        <p:spPr>
          <a:xfrm>
            <a:off x="876300" y="3074988"/>
            <a:ext cx="6324600" cy="1751012"/>
          </a:xfrm>
          <a:custGeom>
            <a:avLst/>
            <a:gdLst>
              <a:gd name="connsiteX0" fmla="*/ 0 w 6324600"/>
              <a:gd name="connsiteY0" fmla="*/ 1750483 h 1750483"/>
              <a:gd name="connsiteX1" fmla="*/ 546100 w 6324600"/>
              <a:gd name="connsiteY1" fmla="*/ 785283 h 1750483"/>
              <a:gd name="connsiteX2" fmla="*/ 1473200 w 6324600"/>
              <a:gd name="connsiteY2" fmla="*/ 531283 h 1750483"/>
              <a:gd name="connsiteX3" fmla="*/ 4470400 w 6324600"/>
              <a:gd name="connsiteY3" fmla="*/ 416983 h 1750483"/>
              <a:gd name="connsiteX4" fmla="*/ 5537200 w 6324600"/>
              <a:gd name="connsiteY4" fmla="*/ 404283 h 1750483"/>
              <a:gd name="connsiteX5" fmla="*/ 5930900 w 6324600"/>
              <a:gd name="connsiteY5" fmla="*/ 61383 h 1750483"/>
              <a:gd name="connsiteX6" fmla="*/ 6324600 w 6324600"/>
              <a:gd name="connsiteY6" fmla="*/ 772583 h 1750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24600" h="1750483">
                <a:moveTo>
                  <a:pt x="0" y="1750483"/>
                </a:moveTo>
                <a:cubicBezTo>
                  <a:pt x="150283" y="1369483"/>
                  <a:pt x="300567" y="988483"/>
                  <a:pt x="546100" y="785283"/>
                </a:cubicBezTo>
                <a:cubicBezTo>
                  <a:pt x="791633" y="582083"/>
                  <a:pt x="819150" y="592666"/>
                  <a:pt x="1473200" y="531283"/>
                </a:cubicBezTo>
                <a:cubicBezTo>
                  <a:pt x="2127250" y="469900"/>
                  <a:pt x="3793067" y="438150"/>
                  <a:pt x="4470400" y="416983"/>
                </a:cubicBezTo>
                <a:cubicBezTo>
                  <a:pt x="5147733" y="395816"/>
                  <a:pt x="5293783" y="463550"/>
                  <a:pt x="5537200" y="404283"/>
                </a:cubicBezTo>
                <a:cubicBezTo>
                  <a:pt x="5780617" y="345016"/>
                  <a:pt x="5799667" y="0"/>
                  <a:pt x="5930900" y="61383"/>
                </a:cubicBezTo>
                <a:cubicBezTo>
                  <a:pt x="6062133" y="122766"/>
                  <a:pt x="6193366" y="447674"/>
                  <a:pt x="6324600" y="772583"/>
                </a:cubicBezTo>
              </a:path>
            </a:pathLst>
          </a:custGeom>
          <a:ln>
            <a:solidFill>
              <a:srgbClr val="92D05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sp>
        <p:nvSpPr>
          <p:cNvPr id="15" name="ZoneTexte 14"/>
          <p:cNvSpPr txBox="1"/>
          <p:nvPr/>
        </p:nvSpPr>
        <p:spPr>
          <a:xfrm>
            <a:off x="611560" y="476672"/>
            <a:ext cx="7704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800" dirty="0" smtClean="0"/>
              <a:t>« Trouble EP » = plainte + IELT &lt; 1-2 min  </a:t>
            </a:r>
          </a:p>
          <a:p>
            <a:pPr algn="ctr"/>
            <a:r>
              <a:rPr lang="fr-BE" sz="2800" i="1" dirty="0" smtClean="0"/>
              <a:t>&lt; 5% de la population</a:t>
            </a:r>
            <a:endParaRPr lang="fr-BE" sz="2800" i="1" dirty="0"/>
          </a:p>
        </p:txBody>
      </p:sp>
      <p:sp>
        <p:nvSpPr>
          <p:cNvPr id="16" name="ZoneTexte 15"/>
          <p:cNvSpPr txBox="1"/>
          <p:nvPr/>
        </p:nvSpPr>
        <p:spPr>
          <a:xfrm>
            <a:off x="827584" y="5013176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>
                <a:solidFill>
                  <a:srgbClr val="FF0000"/>
                </a:solidFill>
              </a:rPr>
              <a:t>Norme statistique (IELT « normal »)</a:t>
            </a:r>
            <a:endParaRPr lang="fr-BE" dirty="0">
              <a:solidFill>
                <a:srgbClr val="FF000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827584" y="5301208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Valeur maximale d’IELT pour un sujet EP tel que caractérisé par la proposition de l’ISSM</a:t>
            </a:r>
            <a:endParaRPr lang="fr-BE" dirty="0"/>
          </a:p>
        </p:txBody>
      </p:sp>
      <p:sp>
        <p:nvSpPr>
          <p:cNvPr id="24" name="ZoneTexte 23"/>
          <p:cNvSpPr txBox="1"/>
          <p:nvPr/>
        </p:nvSpPr>
        <p:spPr>
          <a:xfrm>
            <a:off x="827584" y="5877272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>
                <a:solidFill>
                  <a:srgbClr val="00B050"/>
                </a:solidFill>
              </a:rPr>
              <a:t>Norme socioculturelle (IELT perçu comme « souhaitable » ou « normal »)</a:t>
            </a:r>
            <a:endParaRPr lang="fr-BE" dirty="0">
              <a:solidFill>
                <a:srgbClr val="00B05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179512" y="1412776"/>
            <a:ext cx="3672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solidFill>
                  <a:srgbClr val="002060"/>
                </a:solidFill>
              </a:rPr>
              <a:t>EP sévère = « anomalie » neurobiologique</a:t>
            </a:r>
          </a:p>
          <a:p>
            <a:pPr algn="ctr"/>
            <a:r>
              <a:rPr lang="fr-BE" dirty="0" smtClean="0">
                <a:solidFill>
                  <a:srgbClr val="002060"/>
                </a:solidFill>
              </a:rPr>
              <a:t>&gt;&gt; </a:t>
            </a:r>
            <a:r>
              <a:rPr lang="fr-BE" i="1" dirty="0" smtClean="0">
                <a:solidFill>
                  <a:srgbClr val="002060"/>
                </a:solidFill>
              </a:rPr>
              <a:t>« correction » pharmacologique légitime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4644008" y="1484784"/>
            <a:ext cx="36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solidFill>
                  <a:srgbClr val="002060"/>
                </a:solidFill>
              </a:rPr>
              <a:t>Traitement psycho-sexologique inefficace</a:t>
            </a:r>
          </a:p>
          <a:p>
            <a:pPr algn="ctr"/>
            <a:r>
              <a:rPr lang="fr-BE" i="1" dirty="0" smtClean="0">
                <a:solidFill>
                  <a:srgbClr val="002060"/>
                </a:solidFill>
              </a:rPr>
              <a:t>&gt;&gt;  Traitement pharmacologique nécessaire</a:t>
            </a:r>
            <a:endParaRPr lang="fr-BE" i="1" dirty="0">
              <a:solidFill>
                <a:srgbClr val="002060"/>
              </a:solidFill>
            </a:endParaRPr>
          </a:p>
        </p:txBody>
      </p:sp>
      <p:cxnSp>
        <p:nvCxnSpPr>
          <p:cNvPr id="30" name="Connecteur droit avec flèche 29"/>
          <p:cNvCxnSpPr>
            <a:stCxn id="23" idx="2"/>
          </p:cNvCxnSpPr>
          <p:nvPr/>
        </p:nvCxnSpPr>
        <p:spPr>
          <a:xfrm>
            <a:off x="2015716" y="2613105"/>
            <a:ext cx="36004" cy="383847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 flipH="1">
            <a:off x="2411760" y="2564904"/>
            <a:ext cx="2880320" cy="504056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3600" dirty="0" smtClean="0">
                <a:solidFill>
                  <a:srgbClr val="0070C0"/>
                </a:solidFill>
              </a:rPr>
              <a:t>Définition de l’EP</a:t>
            </a:r>
            <a:r>
              <a:rPr lang="fr-BE" sz="3600" dirty="0">
                <a:solidFill>
                  <a:srgbClr val="0070C0"/>
                </a:solidFill>
              </a:rPr>
              <a:t> </a:t>
            </a:r>
            <a:r>
              <a:rPr lang="fr-BE" sz="3600" dirty="0" smtClean="0">
                <a:solidFill>
                  <a:srgbClr val="0070C0"/>
                </a:solidFill>
              </a:rPr>
              <a:t>: éléments de consensus</a:t>
            </a:r>
            <a:endParaRPr lang="fr-BE" sz="3600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BE" dirty="0" smtClean="0"/>
              <a:t>Rapidité de survenue du réflexe éjaculatoire</a:t>
            </a:r>
          </a:p>
          <a:p>
            <a:pPr marL="514350" indent="-514350">
              <a:buFont typeface="+mj-lt"/>
              <a:buAutoNum type="arabicPeriod"/>
            </a:pPr>
            <a:endParaRPr lang="fr-BE" dirty="0" smtClean="0"/>
          </a:p>
          <a:p>
            <a:pPr marL="514350" indent="-514350">
              <a:buFont typeface="+mj-lt"/>
              <a:buAutoNum type="arabicPeriod"/>
            </a:pPr>
            <a:r>
              <a:rPr lang="fr-BE" dirty="0" smtClean="0"/>
              <a:t>Faible sentiment de contrôle</a:t>
            </a:r>
          </a:p>
          <a:p>
            <a:pPr marL="514350" indent="-514350">
              <a:buFont typeface="+mj-lt"/>
              <a:buAutoNum type="arabicPeriod"/>
            </a:pPr>
            <a:endParaRPr lang="fr-BE" dirty="0" smtClean="0"/>
          </a:p>
          <a:p>
            <a:pPr marL="514350" indent="-514350">
              <a:buFont typeface="+mj-lt"/>
              <a:buAutoNum type="arabicPeriod"/>
            </a:pPr>
            <a:r>
              <a:rPr lang="fr-BE" dirty="0" smtClean="0"/>
              <a:t>Sentiment de détresse et d’insatisfaction sexuelle</a:t>
            </a:r>
          </a:p>
          <a:p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fr-BE" sz="2000" smtClean="0"/>
              <a:t> </a:t>
            </a:r>
            <a:endParaRPr lang="fr-FR" sz="2000" smtClean="0"/>
          </a:p>
        </p:txBody>
      </p:sp>
      <p:sp>
        <p:nvSpPr>
          <p:cNvPr id="57347" name="Line 3"/>
          <p:cNvSpPr>
            <a:spLocks noChangeShapeType="1"/>
          </p:cNvSpPr>
          <p:nvPr/>
        </p:nvSpPr>
        <p:spPr bwMode="auto">
          <a:xfrm>
            <a:off x="684213" y="4868863"/>
            <a:ext cx="7632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BE"/>
          </a:p>
        </p:txBody>
      </p:sp>
      <p:sp>
        <p:nvSpPr>
          <p:cNvPr id="57348" name="Line 4"/>
          <p:cNvSpPr>
            <a:spLocks noChangeShapeType="1"/>
          </p:cNvSpPr>
          <p:nvPr/>
        </p:nvSpPr>
        <p:spPr bwMode="auto">
          <a:xfrm flipV="1">
            <a:off x="684213" y="2492375"/>
            <a:ext cx="0" cy="2376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BE"/>
          </a:p>
        </p:txBody>
      </p:sp>
      <p:sp>
        <p:nvSpPr>
          <p:cNvPr id="57349" name="Text Box 7"/>
          <p:cNvSpPr txBox="1">
            <a:spLocks noChangeArrowheads="1"/>
          </p:cNvSpPr>
          <p:nvPr/>
        </p:nvSpPr>
        <p:spPr bwMode="auto">
          <a:xfrm rot="-5400000">
            <a:off x="-1128712" y="3222625"/>
            <a:ext cx="29527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BE" sz="1600"/>
              <a:t>Indicateurs physiologiques</a:t>
            </a:r>
            <a:endParaRPr lang="fr-FR" sz="1600"/>
          </a:p>
        </p:txBody>
      </p:sp>
      <p:sp>
        <p:nvSpPr>
          <p:cNvPr id="57350" name="Text Box 8"/>
          <p:cNvSpPr txBox="1">
            <a:spLocks noChangeArrowheads="1"/>
          </p:cNvSpPr>
          <p:nvPr/>
        </p:nvSpPr>
        <p:spPr bwMode="auto">
          <a:xfrm>
            <a:off x="7000875" y="4913313"/>
            <a:ext cx="804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BE" sz="1600"/>
              <a:t>Temps</a:t>
            </a:r>
            <a:endParaRPr lang="fr-FR" sz="1600"/>
          </a:p>
        </p:txBody>
      </p:sp>
      <p:sp>
        <p:nvSpPr>
          <p:cNvPr id="56334" name="Freeform 14"/>
          <p:cNvSpPr>
            <a:spLocks/>
          </p:cNvSpPr>
          <p:nvPr/>
        </p:nvSpPr>
        <p:spPr bwMode="auto">
          <a:xfrm>
            <a:off x="3635375" y="2924175"/>
            <a:ext cx="431800" cy="1871663"/>
          </a:xfrm>
          <a:custGeom>
            <a:avLst/>
            <a:gdLst>
              <a:gd name="T0" fmla="*/ 0 w 272"/>
              <a:gd name="T1" fmla="*/ 2147483647 h 1179"/>
              <a:gd name="T2" fmla="*/ 2147483647 w 272"/>
              <a:gd name="T3" fmla="*/ 2147483647 h 1179"/>
              <a:gd name="T4" fmla="*/ 2147483647 w 272"/>
              <a:gd name="T5" fmla="*/ 2147483647 h 1179"/>
              <a:gd name="T6" fmla="*/ 0 60000 65536"/>
              <a:gd name="T7" fmla="*/ 0 60000 65536"/>
              <a:gd name="T8" fmla="*/ 0 60000 65536"/>
              <a:gd name="T9" fmla="*/ 0 w 272"/>
              <a:gd name="T10" fmla="*/ 0 h 1179"/>
              <a:gd name="T11" fmla="*/ 272 w 272"/>
              <a:gd name="T12" fmla="*/ 1179 h 117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2" h="1179">
                <a:moveTo>
                  <a:pt x="0" y="362"/>
                </a:moveTo>
                <a:cubicBezTo>
                  <a:pt x="68" y="181"/>
                  <a:pt x="136" y="0"/>
                  <a:pt x="181" y="136"/>
                </a:cubicBezTo>
                <a:cubicBezTo>
                  <a:pt x="226" y="272"/>
                  <a:pt x="257" y="1005"/>
                  <a:pt x="272" y="1179"/>
                </a:cubicBezTo>
              </a:path>
            </a:pathLst>
          </a:custGeom>
          <a:ln>
            <a:solidFill>
              <a:srgbClr val="FF0000"/>
            </a:solidFill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fr-BE"/>
          </a:p>
        </p:txBody>
      </p:sp>
      <p:sp>
        <p:nvSpPr>
          <p:cNvPr id="57352" name="Text Box 15"/>
          <p:cNvSpPr txBox="1">
            <a:spLocks noChangeArrowheads="1"/>
          </p:cNvSpPr>
          <p:nvPr/>
        </p:nvSpPr>
        <p:spPr bwMode="auto">
          <a:xfrm>
            <a:off x="395288" y="5661025"/>
            <a:ext cx="82089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fr-FR" dirty="0"/>
          </a:p>
        </p:txBody>
      </p:sp>
      <p:sp>
        <p:nvSpPr>
          <p:cNvPr id="18" name="Forme libre 17"/>
          <p:cNvSpPr/>
          <p:nvPr/>
        </p:nvSpPr>
        <p:spPr>
          <a:xfrm>
            <a:off x="749300" y="3471863"/>
            <a:ext cx="2984500" cy="1379537"/>
          </a:xfrm>
          <a:custGeom>
            <a:avLst/>
            <a:gdLst>
              <a:gd name="connsiteX0" fmla="*/ 0 w 2984500"/>
              <a:gd name="connsiteY0" fmla="*/ 1380067 h 1380067"/>
              <a:gd name="connsiteX1" fmla="*/ 774700 w 2984500"/>
              <a:gd name="connsiteY1" fmla="*/ 224367 h 1380067"/>
              <a:gd name="connsiteX2" fmla="*/ 2667000 w 2984500"/>
              <a:gd name="connsiteY2" fmla="*/ 33867 h 1380067"/>
              <a:gd name="connsiteX3" fmla="*/ 2679700 w 2984500"/>
              <a:gd name="connsiteY3" fmla="*/ 46567 h 1380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84500" h="1380067">
                <a:moveTo>
                  <a:pt x="0" y="1380067"/>
                </a:moveTo>
                <a:cubicBezTo>
                  <a:pt x="165100" y="914400"/>
                  <a:pt x="330200" y="448734"/>
                  <a:pt x="774700" y="224367"/>
                </a:cubicBezTo>
                <a:cubicBezTo>
                  <a:pt x="1219200" y="0"/>
                  <a:pt x="2349500" y="63500"/>
                  <a:pt x="2667000" y="33867"/>
                </a:cubicBezTo>
                <a:cubicBezTo>
                  <a:pt x="2984500" y="4234"/>
                  <a:pt x="2832100" y="25400"/>
                  <a:pt x="2679700" y="46567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sp>
        <p:nvSpPr>
          <p:cNvPr id="19" name="Forme libre 18"/>
          <p:cNvSpPr/>
          <p:nvPr/>
        </p:nvSpPr>
        <p:spPr>
          <a:xfrm>
            <a:off x="684213" y="3500438"/>
            <a:ext cx="1223962" cy="1257300"/>
          </a:xfrm>
          <a:custGeom>
            <a:avLst/>
            <a:gdLst>
              <a:gd name="connsiteX0" fmla="*/ 0 w 1181100"/>
              <a:gd name="connsiteY0" fmla="*/ 1257300 h 1257300"/>
              <a:gd name="connsiteX1" fmla="*/ 457200 w 1181100"/>
              <a:gd name="connsiteY1" fmla="*/ 342900 h 1257300"/>
              <a:gd name="connsiteX2" fmla="*/ 1104900 w 1181100"/>
              <a:gd name="connsiteY2" fmla="*/ 12700 h 1257300"/>
              <a:gd name="connsiteX3" fmla="*/ 1104900 w 1181100"/>
              <a:gd name="connsiteY3" fmla="*/ 12700 h 1257300"/>
              <a:gd name="connsiteX4" fmla="*/ 1155700 w 1181100"/>
              <a:gd name="connsiteY4" fmla="*/ 12700 h 1257300"/>
              <a:gd name="connsiteX5" fmla="*/ 1181100 w 1181100"/>
              <a:gd name="connsiteY5" fmla="*/ 0 h 1257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81100" h="1257300">
                <a:moveTo>
                  <a:pt x="0" y="1257300"/>
                </a:moveTo>
                <a:cubicBezTo>
                  <a:pt x="136525" y="903816"/>
                  <a:pt x="273050" y="550333"/>
                  <a:pt x="457200" y="342900"/>
                </a:cubicBezTo>
                <a:cubicBezTo>
                  <a:pt x="641350" y="135467"/>
                  <a:pt x="1104900" y="12700"/>
                  <a:pt x="1104900" y="12700"/>
                </a:cubicBezTo>
                <a:lnTo>
                  <a:pt x="1104900" y="12700"/>
                </a:lnTo>
                <a:cubicBezTo>
                  <a:pt x="1113367" y="12700"/>
                  <a:pt x="1143000" y="14817"/>
                  <a:pt x="1155700" y="12700"/>
                </a:cubicBezTo>
                <a:cubicBezTo>
                  <a:pt x="1168400" y="10583"/>
                  <a:pt x="1174750" y="5291"/>
                  <a:pt x="1181100" y="0"/>
                </a:cubicBezTo>
              </a:path>
            </a:pathLst>
          </a:cu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sp>
        <p:nvSpPr>
          <p:cNvPr id="20" name="Freeform 14"/>
          <p:cNvSpPr>
            <a:spLocks/>
          </p:cNvSpPr>
          <p:nvPr/>
        </p:nvSpPr>
        <p:spPr bwMode="auto">
          <a:xfrm>
            <a:off x="1908175" y="2924175"/>
            <a:ext cx="431800" cy="1871663"/>
          </a:xfrm>
          <a:custGeom>
            <a:avLst/>
            <a:gdLst>
              <a:gd name="T0" fmla="*/ 0 w 272"/>
              <a:gd name="T1" fmla="*/ 2147483647 h 1179"/>
              <a:gd name="T2" fmla="*/ 2147483647 w 272"/>
              <a:gd name="T3" fmla="*/ 2147483647 h 1179"/>
              <a:gd name="T4" fmla="*/ 2147483647 w 272"/>
              <a:gd name="T5" fmla="*/ 2147483647 h 1179"/>
              <a:gd name="T6" fmla="*/ 0 60000 65536"/>
              <a:gd name="T7" fmla="*/ 0 60000 65536"/>
              <a:gd name="T8" fmla="*/ 0 60000 65536"/>
              <a:gd name="T9" fmla="*/ 0 w 272"/>
              <a:gd name="T10" fmla="*/ 0 h 1179"/>
              <a:gd name="T11" fmla="*/ 272 w 272"/>
              <a:gd name="T12" fmla="*/ 1179 h 117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2" h="1179">
                <a:moveTo>
                  <a:pt x="0" y="362"/>
                </a:moveTo>
                <a:cubicBezTo>
                  <a:pt x="68" y="181"/>
                  <a:pt x="136" y="0"/>
                  <a:pt x="181" y="136"/>
                </a:cubicBezTo>
                <a:cubicBezTo>
                  <a:pt x="226" y="272"/>
                  <a:pt x="257" y="1005"/>
                  <a:pt x="272" y="1179"/>
                </a:cubicBezTo>
              </a:path>
            </a:pathLst>
          </a:cu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fr-BE"/>
          </a:p>
        </p:txBody>
      </p:sp>
      <p:sp>
        <p:nvSpPr>
          <p:cNvPr id="21" name="Forme libre 20"/>
          <p:cNvSpPr/>
          <p:nvPr/>
        </p:nvSpPr>
        <p:spPr>
          <a:xfrm>
            <a:off x="876300" y="3074988"/>
            <a:ext cx="6324600" cy="1751012"/>
          </a:xfrm>
          <a:custGeom>
            <a:avLst/>
            <a:gdLst>
              <a:gd name="connsiteX0" fmla="*/ 0 w 6324600"/>
              <a:gd name="connsiteY0" fmla="*/ 1750483 h 1750483"/>
              <a:gd name="connsiteX1" fmla="*/ 546100 w 6324600"/>
              <a:gd name="connsiteY1" fmla="*/ 785283 h 1750483"/>
              <a:gd name="connsiteX2" fmla="*/ 1473200 w 6324600"/>
              <a:gd name="connsiteY2" fmla="*/ 531283 h 1750483"/>
              <a:gd name="connsiteX3" fmla="*/ 4470400 w 6324600"/>
              <a:gd name="connsiteY3" fmla="*/ 416983 h 1750483"/>
              <a:gd name="connsiteX4" fmla="*/ 5537200 w 6324600"/>
              <a:gd name="connsiteY4" fmla="*/ 404283 h 1750483"/>
              <a:gd name="connsiteX5" fmla="*/ 5930900 w 6324600"/>
              <a:gd name="connsiteY5" fmla="*/ 61383 h 1750483"/>
              <a:gd name="connsiteX6" fmla="*/ 6324600 w 6324600"/>
              <a:gd name="connsiteY6" fmla="*/ 772583 h 1750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24600" h="1750483">
                <a:moveTo>
                  <a:pt x="0" y="1750483"/>
                </a:moveTo>
                <a:cubicBezTo>
                  <a:pt x="150283" y="1369483"/>
                  <a:pt x="300567" y="988483"/>
                  <a:pt x="546100" y="785283"/>
                </a:cubicBezTo>
                <a:cubicBezTo>
                  <a:pt x="791633" y="582083"/>
                  <a:pt x="819150" y="592666"/>
                  <a:pt x="1473200" y="531283"/>
                </a:cubicBezTo>
                <a:cubicBezTo>
                  <a:pt x="2127250" y="469900"/>
                  <a:pt x="3793067" y="438150"/>
                  <a:pt x="4470400" y="416983"/>
                </a:cubicBezTo>
                <a:cubicBezTo>
                  <a:pt x="5147733" y="395816"/>
                  <a:pt x="5293783" y="463550"/>
                  <a:pt x="5537200" y="404283"/>
                </a:cubicBezTo>
                <a:cubicBezTo>
                  <a:pt x="5780617" y="345016"/>
                  <a:pt x="5799667" y="0"/>
                  <a:pt x="5930900" y="61383"/>
                </a:cubicBezTo>
                <a:cubicBezTo>
                  <a:pt x="6062133" y="122766"/>
                  <a:pt x="6193366" y="447674"/>
                  <a:pt x="6324600" y="772583"/>
                </a:cubicBezTo>
              </a:path>
            </a:pathLst>
          </a:custGeom>
          <a:ln>
            <a:solidFill>
              <a:srgbClr val="92D05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sp>
        <p:nvSpPr>
          <p:cNvPr id="15" name="ZoneTexte 14"/>
          <p:cNvSpPr txBox="1"/>
          <p:nvPr/>
        </p:nvSpPr>
        <p:spPr>
          <a:xfrm>
            <a:off x="611560" y="476672"/>
            <a:ext cx="7704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800" dirty="0" smtClean="0"/>
              <a:t>« Trouble EP » = plainte + IELT &lt; 1-2 min  </a:t>
            </a:r>
          </a:p>
          <a:p>
            <a:pPr algn="ctr"/>
            <a:r>
              <a:rPr lang="fr-BE" sz="2800" i="1" dirty="0" smtClean="0"/>
              <a:t>&lt; 5% de la population</a:t>
            </a:r>
            <a:endParaRPr lang="fr-BE" sz="2800" i="1" dirty="0"/>
          </a:p>
        </p:txBody>
      </p:sp>
      <p:sp>
        <p:nvSpPr>
          <p:cNvPr id="16" name="ZoneTexte 15"/>
          <p:cNvSpPr txBox="1"/>
          <p:nvPr/>
        </p:nvSpPr>
        <p:spPr>
          <a:xfrm>
            <a:off x="827584" y="5013176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>
                <a:solidFill>
                  <a:srgbClr val="FF0000"/>
                </a:solidFill>
              </a:rPr>
              <a:t>Norme statistique (IELT « normal »)</a:t>
            </a:r>
            <a:endParaRPr lang="fr-BE" dirty="0">
              <a:solidFill>
                <a:srgbClr val="FF000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827584" y="5301208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Valeur maximale d’IELT pour un sujet EP tel que caractérisé par la proposition de l’ISSM</a:t>
            </a:r>
            <a:endParaRPr lang="fr-BE" dirty="0"/>
          </a:p>
        </p:txBody>
      </p:sp>
      <p:sp>
        <p:nvSpPr>
          <p:cNvPr id="24" name="ZoneTexte 23"/>
          <p:cNvSpPr txBox="1"/>
          <p:nvPr/>
        </p:nvSpPr>
        <p:spPr>
          <a:xfrm>
            <a:off x="827584" y="5877272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>
                <a:solidFill>
                  <a:srgbClr val="00B050"/>
                </a:solidFill>
              </a:rPr>
              <a:t>Norme socioculturelle (IELT perçu comme « souhaitable » ou « normal »)</a:t>
            </a:r>
            <a:endParaRPr lang="fr-BE" dirty="0">
              <a:solidFill>
                <a:srgbClr val="00B05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179512" y="1412776"/>
            <a:ext cx="3672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solidFill>
                  <a:srgbClr val="002060"/>
                </a:solidFill>
              </a:rPr>
              <a:t>EP sévère = « anomalie » neurobiologique</a:t>
            </a:r>
          </a:p>
          <a:p>
            <a:pPr algn="ctr"/>
            <a:r>
              <a:rPr lang="fr-BE" dirty="0" smtClean="0">
                <a:solidFill>
                  <a:srgbClr val="002060"/>
                </a:solidFill>
              </a:rPr>
              <a:t>&gt;&gt; </a:t>
            </a:r>
            <a:r>
              <a:rPr lang="fr-BE" i="1" dirty="0" smtClean="0">
                <a:solidFill>
                  <a:srgbClr val="002060"/>
                </a:solidFill>
              </a:rPr>
              <a:t>« correction » pharmacologique légitime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4644008" y="1484784"/>
            <a:ext cx="36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solidFill>
                  <a:srgbClr val="002060"/>
                </a:solidFill>
              </a:rPr>
              <a:t>Traitement psycho-sexologique inefficace</a:t>
            </a:r>
          </a:p>
          <a:p>
            <a:pPr algn="ctr"/>
            <a:r>
              <a:rPr lang="fr-BE" i="1" dirty="0" smtClean="0">
                <a:solidFill>
                  <a:srgbClr val="002060"/>
                </a:solidFill>
              </a:rPr>
              <a:t>&gt;&gt;  Traitement pharmacologique nécessaire</a:t>
            </a:r>
            <a:endParaRPr lang="fr-BE" i="1" dirty="0">
              <a:solidFill>
                <a:srgbClr val="002060"/>
              </a:solidFill>
            </a:endParaRPr>
          </a:p>
        </p:txBody>
      </p:sp>
      <p:cxnSp>
        <p:nvCxnSpPr>
          <p:cNvPr id="30" name="Connecteur droit avec flèche 29"/>
          <p:cNvCxnSpPr>
            <a:stCxn id="23" idx="2"/>
          </p:cNvCxnSpPr>
          <p:nvPr/>
        </p:nvCxnSpPr>
        <p:spPr>
          <a:xfrm>
            <a:off x="2015716" y="2613105"/>
            <a:ext cx="36004" cy="383847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 flipH="1">
            <a:off x="2411760" y="2564904"/>
            <a:ext cx="2880320" cy="504056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1475656" y="1196752"/>
            <a:ext cx="100811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600" b="1" dirty="0" smtClean="0">
                <a:solidFill>
                  <a:srgbClr val="FF0000"/>
                </a:solidFill>
              </a:rPr>
              <a:t>?</a:t>
            </a:r>
            <a:endParaRPr lang="fr-BE" sz="6600" b="1" dirty="0">
              <a:solidFill>
                <a:srgbClr val="FF0000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5868144" y="1268760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600" b="1" dirty="0" smtClean="0">
                <a:solidFill>
                  <a:srgbClr val="FF0000"/>
                </a:solidFill>
              </a:rPr>
              <a:t>?</a:t>
            </a:r>
            <a:endParaRPr lang="fr-BE" sz="6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3200" dirty="0" smtClean="0"/>
              <a:t>EP primaire sévère (IELT &lt; 1 min) = trouble essentiellement neurobiologique ?</a:t>
            </a:r>
            <a:endParaRPr lang="fr-BE" sz="360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lnSpcReduction="10000"/>
          </a:bodyPr>
          <a:lstStyle/>
          <a:p>
            <a:r>
              <a:rPr lang="fr-BE" sz="2200" b="1" dirty="0" smtClean="0"/>
              <a:t>Argument 1</a:t>
            </a:r>
          </a:p>
          <a:p>
            <a:pPr>
              <a:buNone/>
            </a:pPr>
            <a:r>
              <a:rPr lang="fr-BE" sz="2200" dirty="0" smtClean="0"/>
              <a:t>	Le seuil d’une minute ramène la prévalence des hommes touchés à une proportion analogue à ce que l’on trouve dans la plupart des maladies organiques (ostéoporose, diabètes, MCV)</a:t>
            </a:r>
          </a:p>
          <a:p>
            <a:pPr lvl="1">
              <a:buFont typeface="Wingdings"/>
              <a:buChar char="Ø"/>
            </a:pPr>
            <a:r>
              <a:rPr lang="fr-BE" sz="2400" dirty="0" smtClean="0">
                <a:solidFill>
                  <a:srgbClr val="FF0000"/>
                </a:solidFill>
              </a:rPr>
              <a:t>Syllogisme </a:t>
            </a:r>
          </a:p>
          <a:p>
            <a:pPr lvl="1">
              <a:buFont typeface="Wingdings"/>
              <a:buChar char="Ø"/>
            </a:pPr>
            <a:endParaRPr lang="fr-BE" sz="2600" dirty="0" smtClean="0"/>
          </a:p>
          <a:p>
            <a:r>
              <a:rPr lang="fr-BE" sz="2200" b="1" dirty="0" smtClean="0"/>
              <a:t>Argument 2</a:t>
            </a:r>
          </a:p>
          <a:p>
            <a:pPr>
              <a:buNone/>
            </a:pPr>
            <a:r>
              <a:rPr lang="fr-BE" sz="2200" dirty="0" smtClean="0"/>
              <a:t>	Implication de variables constitutionnelles</a:t>
            </a:r>
          </a:p>
          <a:p>
            <a:pPr lvl="1"/>
            <a:r>
              <a:rPr lang="fr-BE" sz="1900" dirty="0" smtClean="0"/>
              <a:t>Héritabilité de l’EP : 28% </a:t>
            </a:r>
            <a:r>
              <a:rPr lang="fr-BE" sz="1500" dirty="0" smtClean="0"/>
              <a:t>(</a:t>
            </a:r>
            <a:r>
              <a:rPr lang="fr-BE" sz="1500" dirty="0" err="1" smtClean="0"/>
              <a:t>Jern</a:t>
            </a:r>
            <a:r>
              <a:rPr lang="fr-BE" sz="1500" dirty="0" smtClean="0"/>
              <a:t> et al., 2007)</a:t>
            </a:r>
            <a:endParaRPr lang="fr-BE" sz="1900" dirty="0" smtClean="0"/>
          </a:p>
          <a:p>
            <a:pPr lvl="1"/>
            <a:r>
              <a:rPr lang="fr-BE" sz="1900" dirty="0" smtClean="0"/>
              <a:t>Variante LL du gène 5-HTLPR : durées de pénétration plus courtes </a:t>
            </a:r>
            <a:r>
              <a:rPr lang="fr-BE" sz="1500" dirty="0" smtClean="0"/>
              <a:t>(Janssen et al., 2009)</a:t>
            </a:r>
            <a:endParaRPr lang="fr-BE" sz="1900" dirty="0" smtClean="0"/>
          </a:p>
          <a:p>
            <a:pPr lvl="1"/>
            <a:r>
              <a:rPr lang="fr-BE" sz="1900" dirty="0" smtClean="0"/>
              <a:t>Influence du milieu hormonal </a:t>
            </a:r>
            <a:r>
              <a:rPr lang="fr-BE" sz="1500" dirty="0" smtClean="0"/>
              <a:t>(Corona et al., 2011)</a:t>
            </a:r>
            <a:endParaRPr lang="fr-BE" sz="1900" dirty="0" smtClean="0"/>
          </a:p>
          <a:p>
            <a:pPr lvl="1">
              <a:buFont typeface="Wingdings" pitchFamily="2" charset="2"/>
              <a:buChar char="Ø"/>
            </a:pPr>
            <a:r>
              <a:rPr lang="fr-BE" sz="2400" dirty="0" smtClean="0">
                <a:solidFill>
                  <a:srgbClr val="FF0000"/>
                </a:solidFill>
              </a:rPr>
              <a:t>Rien ne permet de conclure que ces variables jouent un rôle exclusif ou même prédominant dans les EP sévères</a:t>
            </a:r>
          </a:p>
          <a:p>
            <a:endParaRPr lang="fr-BE" dirty="0" smtClean="0"/>
          </a:p>
          <a:p>
            <a:endParaRPr lang="fr-BE" dirty="0" smtClean="0"/>
          </a:p>
          <a:p>
            <a:endParaRPr lang="fr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sz="3600" dirty="0" smtClean="0"/>
              <a:t>Traitements psycho-sexologiques inefficaces dans les EP sévères (IELT &lt; 1 min) ?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fr-BE" sz="2800" dirty="0" smtClean="0"/>
          </a:p>
          <a:p>
            <a:pPr>
              <a:buFont typeface="Wingdings" pitchFamily="2" charset="2"/>
              <a:buChar char="Ø"/>
            </a:pPr>
            <a:r>
              <a:rPr lang="fr-BE" sz="2800" dirty="0" smtClean="0">
                <a:solidFill>
                  <a:srgbClr val="FF0000"/>
                </a:solidFill>
              </a:rPr>
              <a:t>Au moins trois essais cliniques démentent le propos</a:t>
            </a:r>
          </a:p>
          <a:p>
            <a:pPr lvl="1"/>
            <a:r>
              <a:rPr lang="fr-BE" sz="2400" dirty="0" smtClean="0">
                <a:solidFill>
                  <a:schemeClr val="tx2"/>
                </a:solidFill>
              </a:rPr>
              <a:t>De </a:t>
            </a:r>
            <a:r>
              <a:rPr lang="fr-BE" sz="2400" dirty="0" err="1" smtClean="0">
                <a:solidFill>
                  <a:schemeClr val="tx2"/>
                </a:solidFill>
              </a:rPr>
              <a:t>Sutter</a:t>
            </a:r>
            <a:r>
              <a:rPr lang="fr-BE" sz="2400" dirty="0" smtClean="0">
                <a:solidFill>
                  <a:schemeClr val="tx2"/>
                </a:solidFill>
              </a:rPr>
              <a:t> et al. (JTCC, 2002)</a:t>
            </a:r>
          </a:p>
          <a:p>
            <a:pPr lvl="1"/>
            <a:r>
              <a:rPr lang="fr-BE" sz="2400" dirty="0" smtClean="0">
                <a:solidFill>
                  <a:schemeClr val="tx2"/>
                </a:solidFill>
              </a:rPr>
              <a:t>De </a:t>
            </a:r>
            <a:r>
              <a:rPr lang="fr-BE" sz="2400" dirty="0" err="1" smtClean="0">
                <a:solidFill>
                  <a:schemeClr val="tx2"/>
                </a:solidFill>
              </a:rPr>
              <a:t>Caruffel</a:t>
            </a:r>
            <a:r>
              <a:rPr lang="fr-BE" sz="2400" dirty="0" smtClean="0">
                <a:solidFill>
                  <a:schemeClr val="tx2"/>
                </a:solidFill>
              </a:rPr>
              <a:t> &amp; Trudel (J </a:t>
            </a:r>
            <a:r>
              <a:rPr lang="fr-BE" sz="2400" dirty="0" err="1" smtClean="0">
                <a:solidFill>
                  <a:schemeClr val="tx2"/>
                </a:solidFill>
              </a:rPr>
              <a:t>Sex</a:t>
            </a:r>
            <a:r>
              <a:rPr lang="fr-BE" sz="2400" dirty="0" smtClean="0">
                <a:solidFill>
                  <a:schemeClr val="tx2"/>
                </a:solidFill>
              </a:rPr>
              <a:t> Marital </a:t>
            </a:r>
            <a:r>
              <a:rPr lang="fr-BE" sz="2400" dirty="0" err="1" smtClean="0">
                <a:solidFill>
                  <a:schemeClr val="tx2"/>
                </a:solidFill>
              </a:rPr>
              <a:t>Ther</a:t>
            </a:r>
            <a:r>
              <a:rPr lang="fr-BE" sz="2400" dirty="0" smtClean="0">
                <a:solidFill>
                  <a:schemeClr val="tx2"/>
                </a:solidFill>
              </a:rPr>
              <a:t>, 2006)</a:t>
            </a:r>
          </a:p>
          <a:p>
            <a:pPr lvl="1"/>
            <a:r>
              <a:rPr lang="fr-BE" sz="2400" dirty="0" err="1" smtClean="0">
                <a:solidFill>
                  <a:schemeClr val="tx2"/>
                </a:solidFill>
              </a:rPr>
              <a:t>Kempeneers</a:t>
            </a:r>
            <a:r>
              <a:rPr lang="fr-BE" sz="2400" dirty="0" smtClean="0">
                <a:solidFill>
                  <a:schemeClr val="tx2"/>
                </a:solidFill>
              </a:rPr>
              <a:t> et al. (J </a:t>
            </a:r>
            <a:r>
              <a:rPr lang="fr-BE" sz="2400" dirty="0" err="1" smtClean="0">
                <a:solidFill>
                  <a:schemeClr val="tx2"/>
                </a:solidFill>
              </a:rPr>
              <a:t>Sex</a:t>
            </a:r>
            <a:r>
              <a:rPr lang="fr-BE" sz="2400" dirty="0" smtClean="0">
                <a:solidFill>
                  <a:schemeClr val="tx2"/>
                </a:solidFill>
              </a:rPr>
              <a:t> Med, 2012)</a:t>
            </a:r>
          </a:p>
          <a:p>
            <a:pPr lvl="1"/>
            <a:endParaRPr lang="fr-BE" sz="2400" dirty="0" smtClean="0"/>
          </a:p>
          <a:p>
            <a:pPr lvl="1"/>
            <a:endParaRPr lang="fr-BE" sz="2400" dirty="0" smtClean="0"/>
          </a:p>
          <a:p>
            <a:pPr lvl="1">
              <a:buNone/>
            </a:pPr>
            <a:r>
              <a:rPr lang="fr-BE" sz="2400" dirty="0" smtClean="0"/>
              <a:t>	Améliorations de moindre ampleur dans les EP sévères mais néanmoins présentes, comme avec les traitements médicamenteux </a:t>
            </a:r>
            <a:r>
              <a:rPr lang="fr-BE" sz="1800" dirty="0" smtClean="0"/>
              <a:t>(</a:t>
            </a:r>
            <a:r>
              <a:rPr lang="fr-BE" sz="1800" dirty="0" err="1" smtClean="0"/>
              <a:t>Waldinger</a:t>
            </a:r>
            <a:r>
              <a:rPr lang="fr-BE" sz="1800" dirty="0" smtClean="0"/>
              <a:t>, 2007)</a:t>
            </a:r>
            <a:endParaRPr lang="fr-BE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>
                <a:solidFill>
                  <a:srgbClr val="0070C0"/>
                </a:solidFill>
              </a:rPr>
              <a:t>Conclusions</a:t>
            </a:r>
            <a:endParaRPr lang="fr-BE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fr-FR" dirty="0" smtClean="0"/>
              <a:t>Il semble « prématuré » de fonder le diagnostic d’EP sur un IELT &lt; 1 min. Ce critère détermine plutôt un gradient de sévérité du trouble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L’état actuel des connaissances ne permet pas d’affirmer que les formes sévères d’EP relèvent d’un trouble neurobiologique traitable seulement par voie médicamenteuse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L’indication d’un traitement </a:t>
            </a:r>
            <a:r>
              <a:rPr lang="fr-FR" dirty="0" err="1" smtClean="0"/>
              <a:t>sexo</a:t>
            </a:r>
            <a:r>
              <a:rPr lang="fr-FR" dirty="0" smtClean="0"/>
              <a:t>- ou </a:t>
            </a:r>
            <a:r>
              <a:rPr lang="fr-FR" dirty="0" err="1" smtClean="0"/>
              <a:t>pharmacothérapeutique</a:t>
            </a:r>
            <a:r>
              <a:rPr lang="fr-FR" dirty="0" smtClean="0"/>
              <a:t> ne semble pas pouvoir se trancher sur la base de l’IELT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En raison de possibles effets secondaires, les traitements médicamenteux  ne devraient idéalement pas être proposés en première intention, même en cas d’IELT &lt; 1 min. 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La sexothérapie est moins aisément accessible (implication personnelle, coût, insuffisance relative de l’offre de soins) -&gt; en cas d’impossibilité ou d’inefficacité, la pharmacothérapie ne devrait pas être écartée même pour les IELT &gt; 1min. 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L’effet combiné des deux stratégies gagnerait à être étudié et exploité, en particulier pour les formes sévères d’EP résistantes aux deux types de traitement</a:t>
            </a:r>
          </a:p>
          <a:p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sz="3600" dirty="0" smtClean="0">
                <a:solidFill>
                  <a:srgbClr val="0070C0"/>
                </a:solidFill>
              </a:rPr>
              <a:t>Définition de l’EP</a:t>
            </a:r>
            <a:r>
              <a:rPr lang="fr-BE" sz="3600" dirty="0">
                <a:solidFill>
                  <a:srgbClr val="0070C0"/>
                </a:solidFill>
              </a:rPr>
              <a:t> </a:t>
            </a:r>
            <a:r>
              <a:rPr lang="fr-BE" sz="3600" dirty="0" smtClean="0">
                <a:solidFill>
                  <a:srgbClr val="0070C0"/>
                </a:solidFill>
              </a:rPr>
              <a:t>: éléments de divergences </a:t>
            </a:r>
            <a:endParaRPr lang="fr-BE" sz="3600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Rapidité de survenue du réflexe éjaculatoire</a:t>
            </a:r>
          </a:p>
          <a:p>
            <a:pPr lvl="1"/>
            <a:r>
              <a:rPr lang="fr-BE" sz="2200" dirty="0" smtClean="0"/>
              <a:t>Avant le moment souhaité (subjectivité stricte) ?</a:t>
            </a:r>
          </a:p>
          <a:p>
            <a:pPr lvl="1"/>
            <a:r>
              <a:rPr lang="fr-BE" sz="2200" dirty="0" smtClean="0"/>
              <a:t>En deçà d’un temps pénétration vaginale (« </a:t>
            </a:r>
            <a:r>
              <a:rPr lang="fr-BE" sz="2200" dirty="0" err="1" smtClean="0"/>
              <a:t>Intravaginal</a:t>
            </a:r>
            <a:r>
              <a:rPr lang="fr-BE" sz="2200" dirty="0" smtClean="0"/>
              <a:t> </a:t>
            </a:r>
            <a:r>
              <a:rPr lang="fr-BE" sz="2200" dirty="0" err="1" smtClean="0"/>
              <a:t>Ejaculatory</a:t>
            </a:r>
            <a:r>
              <a:rPr lang="fr-BE" sz="2200" dirty="0" smtClean="0"/>
              <a:t> </a:t>
            </a:r>
            <a:r>
              <a:rPr lang="fr-BE" sz="2200" dirty="0" err="1" smtClean="0"/>
              <a:t>Latency</a:t>
            </a:r>
            <a:r>
              <a:rPr lang="fr-BE" sz="2200" dirty="0" smtClean="0"/>
              <a:t> Time – IELT ») déterminé et objectivé (IELT &lt; 1min) ?</a:t>
            </a:r>
            <a:endParaRPr lang="fr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274638"/>
            <a:ext cx="7211144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fr-BE" sz="4000" dirty="0" smtClean="0">
                <a:solidFill>
                  <a:srgbClr val="0070C0"/>
                </a:solidFill>
              </a:rPr>
              <a:t>Prévalence de l’EP</a:t>
            </a:r>
            <a:endParaRPr lang="fr-FR" sz="4000" dirty="0" smtClean="0">
              <a:solidFill>
                <a:srgbClr val="0070C0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3284984"/>
            <a:ext cx="8229600" cy="3168204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fr-BE" dirty="0" smtClean="0"/>
              <a:t>Généralement estimée autour de 20 - 30%</a:t>
            </a:r>
          </a:p>
          <a:p>
            <a:pPr>
              <a:lnSpc>
                <a:spcPct val="90000"/>
              </a:lnSpc>
              <a:defRPr/>
            </a:pPr>
            <a:r>
              <a:rPr lang="fr-BE" dirty="0" smtClean="0"/>
              <a:t>Moins de 5% si on ne teint compte que des latences &lt; 1 min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A835E9-D4BA-4DB3-B41C-E568F3B0FE28}" type="slidenum">
              <a:rPr lang="fr-FR"/>
              <a:pPr>
                <a:defRPr/>
              </a:pPr>
              <a:t>4</a:t>
            </a:fld>
            <a:endParaRPr lang="fr-FR"/>
          </a:p>
        </p:txBody>
      </p:sp>
      <p:pic>
        <p:nvPicPr>
          <p:cNvPr id="5" name="Image 4" descr="ejacprecoc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0"/>
            <a:ext cx="2791994" cy="3121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>
                <a:solidFill>
                  <a:srgbClr val="0070C0"/>
                </a:solidFill>
              </a:rPr>
              <a:t>Critère de rapidité</a:t>
            </a:r>
            <a:br>
              <a:rPr lang="fr-BE" dirty="0" smtClean="0">
                <a:solidFill>
                  <a:srgbClr val="0070C0"/>
                </a:solidFill>
              </a:rPr>
            </a:br>
            <a:r>
              <a:rPr lang="fr-BE" dirty="0" smtClean="0">
                <a:solidFill>
                  <a:srgbClr val="0070C0"/>
                </a:solidFill>
              </a:rPr>
              <a:t>« IELT » </a:t>
            </a:r>
            <a:r>
              <a:rPr lang="fr-BE" sz="2700" dirty="0" smtClean="0">
                <a:solidFill>
                  <a:srgbClr val="0070C0"/>
                </a:solidFill>
              </a:rPr>
              <a:t>(</a:t>
            </a:r>
            <a:r>
              <a:rPr lang="fr-BE" sz="2700" dirty="0" err="1" smtClean="0">
                <a:solidFill>
                  <a:srgbClr val="0070C0"/>
                </a:solidFill>
              </a:rPr>
              <a:t>Intravaginal</a:t>
            </a:r>
            <a:r>
              <a:rPr lang="fr-BE" sz="2700" dirty="0" smtClean="0">
                <a:solidFill>
                  <a:srgbClr val="0070C0"/>
                </a:solidFill>
              </a:rPr>
              <a:t> </a:t>
            </a:r>
            <a:r>
              <a:rPr lang="fr-BE" sz="2700" dirty="0" err="1" smtClean="0">
                <a:solidFill>
                  <a:srgbClr val="0070C0"/>
                </a:solidFill>
              </a:rPr>
              <a:t>Ejaculatory</a:t>
            </a:r>
            <a:r>
              <a:rPr lang="fr-BE" sz="2700" dirty="0" smtClean="0">
                <a:solidFill>
                  <a:srgbClr val="0070C0"/>
                </a:solidFill>
              </a:rPr>
              <a:t> </a:t>
            </a:r>
            <a:r>
              <a:rPr lang="fr-BE" sz="2700" dirty="0" err="1" smtClean="0">
                <a:solidFill>
                  <a:srgbClr val="0070C0"/>
                </a:solidFill>
              </a:rPr>
              <a:t>Latency</a:t>
            </a:r>
            <a:r>
              <a:rPr lang="fr-BE" sz="2700" dirty="0" smtClean="0">
                <a:solidFill>
                  <a:srgbClr val="0070C0"/>
                </a:solidFill>
              </a:rPr>
              <a:t> Time)</a:t>
            </a:r>
            <a:endParaRPr lang="fr-BE" dirty="0">
              <a:solidFill>
                <a:srgbClr val="0070C0"/>
              </a:solidFill>
            </a:endParaRP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BE" dirty="0" smtClean="0">
                <a:solidFill>
                  <a:srgbClr val="0070C0"/>
                </a:solidFill>
              </a:rPr>
              <a:t>Critère de rapidité</a:t>
            </a:r>
            <a:br>
              <a:rPr lang="fr-BE" dirty="0" smtClean="0">
                <a:solidFill>
                  <a:srgbClr val="0070C0"/>
                </a:solidFill>
              </a:rPr>
            </a:br>
            <a:r>
              <a:rPr lang="fr-BE" sz="3600" dirty="0" smtClean="0">
                <a:solidFill>
                  <a:srgbClr val="0070C0"/>
                </a:solidFill>
              </a:rPr>
              <a:t>Qu’est-ce qui est perçu comme « normal » par les hommes ?</a:t>
            </a:r>
            <a:endParaRPr lang="fr-BE" sz="3600" dirty="0">
              <a:solidFill>
                <a:srgbClr val="0070C0"/>
              </a:solidFill>
            </a:endParaRP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>
                <a:solidFill>
                  <a:srgbClr val="0070C0"/>
                </a:solidFill>
              </a:rPr>
              <a:t>Critère de rapidité</a:t>
            </a:r>
            <a:br>
              <a:rPr lang="fr-BE" dirty="0" smtClean="0">
                <a:solidFill>
                  <a:srgbClr val="0070C0"/>
                </a:solidFill>
              </a:rPr>
            </a:br>
            <a:r>
              <a:rPr lang="fr-BE" sz="3600" dirty="0" smtClean="0">
                <a:solidFill>
                  <a:srgbClr val="0070C0"/>
                </a:solidFill>
              </a:rPr>
              <a:t>Sondage auprès des sexologues</a:t>
            </a:r>
            <a:endParaRPr lang="fr-BE" sz="3600" dirty="0">
              <a:solidFill>
                <a:srgbClr val="0070C0"/>
              </a:solidFill>
            </a:endParaRP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395536" y="16288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179512" y="371703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dirty="0" err="1" smtClean="0">
                <a:solidFill>
                  <a:srgbClr val="0070C0"/>
                </a:solidFill>
              </a:rPr>
              <a:t>Too</a:t>
            </a:r>
            <a:r>
              <a:rPr lang="fr-BE" b="1" dirty="0" smtClean="0">
                <a:solidFill>
                  <a:srgbClr val="0070C0"/>
                </a:solidFill>
              </a:rPr>
              <a:t> short</a:t>
            </a:r>
            <a:endParaRPr lang="fr-BE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fr-BE" sz="2800" dirty="0" smtClean="0">
                <a:solidFill>
                  <a:srgbClr val="0070C0"/>
                </a:solidFill>
              </a:rPr>
              <a:t>Critère de rapidité </a:t>
            </a:r>
            <a:br>
              <a:rPr lang="fr-BE" sz="2800" dirty="0" smtClean="0">
                <a:solidFill>
                  <a:srgbClr val="0070C0"/>
                </a:solidFill>
              </a:rPr>
            </a:br>
            <a:r>
              <a:rPr lang="fr-BE" sz="2000" dirty="0" smtClean="0">
                <a:solidFill>
                  <a:srgbClr val="0070C0"/>
                </a:solidFill>
              </a:rPr>
              <a:t>IELT (minutes)</a:t>
            </a:r>
            <a:r>
              <a:rPr lang="fr-BE" sz="2400" dirty="0" smtClean="0">
                <a:solidFill>
                  <a:srgbClr val="0070C0"/>
                </a:solidFill>
              </a:rPr>
              <a:t/>
            </a:r>
            <a:br>
              <a:rPr lang="fr-BE" sz="2400" dirty="0" smtClean="0">
                <a:solidFill>
                  <a:srgbClr val="0070C0"/>
                </a:solidFill>
              </a:rPr>
            </a:br>
            <a:endParaRPr lang="fr-FR" sz="1800" dirty="0" smtClean="0">
              <a:solidFill>
                <a:srgbClr val="0070C0"/>
              </a:solidFill>
            </a:endParaRPr>
          </a:p>
        </p:txBody>
      </p:sp>
      <p:sp>
        <p:nvSpPr>
          <p:cNvPr id="1028" name="Rectangle 12"/>
          <p:cNvSpPr>
            <a:spLocks noGrp="1" noChangeArrowheads="1"/>
          </p:cNvSpPr>
          <p:nvPr>
            <p:ph idx="1"/>
          </p:nvPr>
        </p:nvSpPr>
        <p:spPr>
          <a:xfrm>
            <a:off x="468313" y="1196975"/>
            <a:ext cx="8229600" cy="54006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fr-BE" sz="1600" b="1" dirty="0" smtClean="0"/>
              <a:t>Patrick et al. (2005)</a:t>
            </a:r>
            <a:r>
              <a:rPr lang="fr-BE" sz="2400" dirty="0" smtClean="0"/>
              <a:t> </a:t>
            </a:r>
            <a:r>
              <a:rPr lang="fr-BE" sz="1600" dirty="0" smtClean="0"/>
              <a:t>– USA - 1587 sujets – critères DSM </a:t>
            </a:r>
            <a:endParaRPr lang="fr-BE" sz="2400" dirty="0" smtClean="0"/>
          </a:p>
          <a:p>
            <a:pPr eaLnBrk="1" hangingPunct="1"/>
            <a:r>
              <a:rPr lang="fr-BE" sz="1600" dirty="0" smtClean="0"/>
              <a:t>Sujets </a:t>
            </a:r>
            <a:r>
              <a:rPr lang="fr-BE" sz="1600" b="1" dirty="0" smtClean="0">
                <a:solidFill>
                  <a:srgbClr val="FF0000"/>
                </a:solidFill>
              </a:rPr>
              <a:t>EP</a:t>
            </a:r>
            <a:r>
              <a:rPr lang="fr-BE" sz="1600" b="1" dirty="0" smtClean="0"/>
              <a:t> </a:t>
            </a:r>
            <a:r>
              <a:rPr lang="fr-BE" sz="1600" dirty="0" smtClean="0"/>
              <a:t>: </a:t>
            </a:r>
            <a:r>
              <a:rPr lang="fr-BE" sz="1600" b="1" dirty="0" smtClean="0"/>
              <a:t>1,8</a:t>
            </a:r>
            <a:r>
              <a:rPr lang="fr-BE" sz="1600" dirty="0" smtClean="0"/>
              <a:t> minutes (médiane) – </a:t>
            </a:r>
            <a:r>
              <a:rPr lang="fr-BE" sz="1600" b="1" dirty="0" smtClean="0"/>
              <a:t>3</a:t>
            </a:r>
            <a:r>
              <a:rPr lang="fr-BE" sz="1600" dirty="0" smtClean="0"/>
              <a:t> min (moyenne)</a:t>
            </a:r>
          </a:p>
          <a:p>
            <a:pPr eaLnBrk="1" hangingPunct="1"/>
            <a:r>
              <a:rPr lang="fr-BE" sz="1600" dirty="0" smtClean="0"/>
              <a:t>Sujets </a:t>
            </a:r>
            <a:r>
              <a:rPr lang="fr-BE" sz="1600" b="1" dirty="0" smtClean="0">
                <a:solidFill>
                  <a:srgbClr val="0070C0"/>
                </a:solidFill>
              </a:rPr>
              <a:t>non</a:t>
            </a:r>
            <a:r>
              <a:rPr lang="fr-BE" sz="1600" dirty="0" smtClean="0">
                <a:solidFill>
                  <a:srgbClr val="0070C0"/>
                </a:solidFill>
              </a:rPr>
              <a:t> </a:t>
            </a:r>
            <a:r>
              <a:rPr lang="fr-BE" sz="1600" b="1" dirty="0" smtClean="0">
                <a:solidFill>
                  <a:srgbClr val="0070C0"/>
                </a:solidFill>
              </a:rPr>
              <a:t>EP</a:t>
            </a:r>
            <a:r>
              <a:rPr lang="fr-BE" sz="1600" dirty="0" smtClean="0"/>
              <a:t> : </a:t>
            </a:r>
            <a:r>
              <a:rPr lang="fr-BE" sz="1600" b="1" dirty="0" smtClean="0"/>
              <a:t>7,3</a:t>
            </a:r>
            <a:r>
              <a:rPr lang="fr-BE" sz="1600" dirty="0" smtClean="0"/>
              <a:t> minutes (médiane) – </a:t>
            </a:r>
            <a:r>
              <a:rPr lang="fr-BE" sz="1600" b="1" dirty="0" smtClean="0"/>
              <a:t>9,2</a:t>
            </a:r>
            <a:r>
              <a:rPr lang="fr-BE" sz="1600" dirty="0" smtClean="0"/>
              <a:t> min (moyenne)</a:t>
            </a:r>
          </a:p>
          <a:p>
            <a:pPr eaLnBrk="1" hangingPunct="1"/>
            <a:endParaRPr lang="fr-BE" sz="1600" dirty="0" smtClean="0"/>
          </a:p>
          <a:p>
            <a:pPr eaLnBrk="1" hangingPunct="1">
              <a:buFontTx/>
              <a:buNone/>
            </a:pPr>
            <a:r>
              <a:rPr lang="fr-BE" sz="1600" b="1" dirty="0" smtClean="0"/>
              <a:t>Giuliano et al. (2008)</a:t>
            </a:r>
            <a:r>
              <a:rPr lang="fr-BE" sz="2400" dirty="0" smtClean="0"/>
              <a:t> </a:t>
            </a:r>
            <a:r>
              <a:rPr lang="fr-BE" sz="1600" dirty="0" smtClean="0"/>
              <a:t>– Union européenne – 1115 sujets – critères DSM </a:t>
            </a:r>
          </a:p>
          <a:p>
            <a:pPr eaLnBrk="1" hangingPunct="1"/>
            <a:r>
              <a:rPr lang="fr-BE" sz="1600" dirty="0" smtClean="0"/>
              <a:t>Sujets </a:t>
            </a:r>
            <a:r>
              <a:rPr lang="fr-BE" sz="1600" b="1" dirty="0" smtClean="0">
                <a:solidFill>
                  <a:srgbClr val="FF0000"/>
                </a:solidFill>
              </a:rPr>
              <a:t>EP</a:t>
            </a:r>
            <a:r>
              <a:rPr lang="fr-BE" sz="1600" dirty="0" smtClean="0"/>
              <a:t> : </a:t>
            </a:r>
            <a:r>
              <a:rPr lang="fr-BE" sz="1600" b="1" dirty="0" smtClean="0"/>
              <a:t>2</a:t>
            </a:r>
            <a:r>
              <a:rPr lang="fr-BE" sz="1600" dirty="0" smtClean="0"/>
              <a:t> minutes (médiane) – </a:t>
            </a:r>
            <a:r>
              <a:rPr lang="fr-BE" sz="1600" b="1" dirty="0" smtClean="0"/>
              <a:t>3,3</a:t>
            </a:r>
            <a:r>
              <a:rPr lang="fr-BE" sz="1600" dirty="0" smtClean="0"/>
              <a:t> min (moyenne)</a:t>
            </a:r>
          </a:p>
          <a:p>
            <a:pPr eaLnBrk="1" hangingPunct="1"/>
            <a:r>
              <a:rPr lang="fr-BE" sz="1600" dirty="0" smtClean="0"/>
              <a:t>Sujets </a:t>
            </a:r>
            <a:r>
              <a:rPr lang="fr-BE" sz="1600" b="1" dirty="0" smtClean="0">
                <a:solidFill>
                  <a:srgbClr val="0070C0"/>
                </a:solidFill>
              </a:rPr>
              <a:t>non</a:t>
            </a:r>
            <a:r>
              <a:rPr lang="fr-BE" sz="1600" dirty="0" smtClean="0">
                <a:solidFill>
                  <a:srgbClr val="0070C0"/>
                </a:solidFill>
              </a:rPr>
              <a:t> </a:t>
            </a:r>
            <a:r>
              <a:rPr lang="fr-BE" sz="1600" b="1" dirty="0" smtClean="0">
                <a:solidFill>
                  <a:srgbClr val="0070C0"/>
                </a:solidFill>
              </a:rPr>
              <a:t>EP</a:t>
            </a:r>
            <a:r>
              <a:rPr lang="fr-BE" sz="1600" dirty="0" smtClean="0">
                <a:solidFill>
                  <a:srgbClr val="0070C0"/>
                </a:solidFill>
              </a:rPr>
              <a:t> </a:t>
            </a:r>
            <a:r>
              <a:rPr lang="fr-BE" sz="1600" dirty="0" smtClean="0"/>
              <a:t>: </a:t>
            </a:r>
            <a:r>
              <a:rPr lang="fr-BE" sz="1600" b="1" dirty="0" smtClean="0"/>
              <a:t>8</a:t>
            </a:r>
            <a:r>
              <a:rPr lang="fr-BE" sz="1600" dirty="0" smtClean="0"/>
              <a:t> minutes (médiane) – </a:t>
            </a:r>
            <a:r>
              <a:rPr lang="fr-BE" sz="1600" b="1" dirty="0" smtClean="0"/>
              <a:t>10</a:t>
            </a:r>
            <a:r>
              <a:rPr lang="fr-BE" sz="1600" dirty="0" smtClean="0"/>
              <a:t> min (moyenne)</a:t>
            </a:r>
          </a:p>
          <a:p>
            <a:pPr eaLnBrk="1" hangingPunct="1"/>
            <a:endParaRPr lang="fr-BE" sz="1600" dirty="0" smtClean="0"/>
          </a:p>
          <a:p>
            <a:pPr eaLnBrk="1" hangingPunct="1">
              <a:buFontTx/>
              <a:buNone/>
            </a:pPr>
            <a:r>
              <a:rPr lang="fr-BE" sz="1600" u="sng" dirty="0" smtClean="0"/>
              <a:t>Recouvrements importants</a:t>
            </a:r>
            <a:r>
              <a:rPr lang="fr-BE" sz="1600" dirty="0" smtClean="0"/>
              <a:t> entre 2 et 4 minutes</a:t>
            </a:r>
          </a:p>
          <a:p>
            <a:pPr eaLnBrk="1" hangingPunct="1">
              <a:buFontTx/>
              <a:buNone/>
            </a:pPr>
            <a:endParaRPr lang="fr-FR" sz="1600" dirty="0" smtClean="0"/>
          </a:p>
        </p:txBody>
      </p:sp>
      <p:sp>
        <p:nvSpPr>
          <p:cNvPr id="1034" name="Text Box 21"/>
          <p:cNvSpPr txBox="1">
            <a:spLocks noChangeArrowheads="1"/>
          </p:cNvSpPr>
          <p:nvPr/>
        </p:nvSpPr>
        <p:spPr bwMode="auto">
          <a:xfrm>
            <a:off x="7451725" y="6453188"/>
            <a:ext cx="15128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endParaRPr lang="fr-BE" sz="1000"/>
          </a:p>
        </p:txBody>
      </p:sp>
      <p:graphicFrame>
        <p:nvGraphicFramePr>
          <p:cNvPr id="10" name="Graphique 9"/>
          <p:cNvGraphicFramePr/>
          <p:nvPr/>
        </p:nvGraphicFramePr>
        <p:xfrm>
          <a:off x="899592" y="3789040"/>
          <a:ext cx="6912768" cy="3068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Connecteur droit 6"/>
          <p:cNvCxnSpPr/>
          <p:nvPr/>
        </p:nvCxnSpPr>
        <p:spPr>
          <a:xfrm flipV="1">
            <a:off x="1691680" y="4653136"/>
            <a:ext cx="0" cy="1872208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V="1">
            <a:off x="3491880" y="4221088"/>
            <a:ext cx="0" cy="2304256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 7" descr="http://us.123rf.com/400wm/400/400/spaxia/spaxia0911/spaxia091100344/5947020-chronometre-dans-une-main-isole-sur-fond-blanc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2276872"/>
            <a:ext cx="960074" cy="1222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BE" sz="2800" dirty="0" smtClean="0">
                <a:solidFill>
                  <a:srgbClr val="0070C0"/>
                </a:solidFill>
              </a:rPr>
              <a:t>Objection au sein de l’ISSM, principalement portée par McMahon et </a:t>
            </a:r>
            <a:r>
              <a:rPr lang="fr-BE" sz="2800" dirty="0" err="1" smtClean="0">
                <a:solidFill>
                  <a:srgbClr val="0070C0"/>
                </a:solidFill>
              </a:rPr>
              <a:t>Waldinger</a:t>
            </a:r>
            <a:r>
              <a:rPr lang="fr-BE" sz="2800" dirty="0" smtClean="0">
                <a:solidFill>
                  <a:srgbClr val="0070C0"/>
                </a:solidFill>
              </a:rPr>
              <a:t> </a:t>
            </a:r>
            <a:r>
              <a:rPr lang="fr-BE" sz="1800" dirty="0" smtClean="0">
                <a:solidFill>
                  <a:srgbClr val="0070C0"/>
                </a:solidFill>
              </a:rPr>
              <a:t>(McMahon et al. 2008)</a:t>
            </a:r>
            <a:endParaRPr lang="fr-BE" sz="2800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sz="2000" dirty="0" smtClean="0"/>
              <a:t>Il semble possible de caractériser l’</a:t>
            </a:r>
            <a:r>
              <a:rPr lang="fr-BE" sz="2000" dirty="0" smtClean="0">
                <a:solidFill>
                  <a:srgbClr val="FF0000"/>
                </a:solidFill>
              </a:rPr>
              <a:t>EP primaire et généralisée</a:t>
            </a:r>
            <a:r>
              <a:rPr lang="fr-BE" sz="2000" dirty="0" smtClean="0"/>
              <a:t> (« </a:t>
            </a:r>
            <a:r>
              <a:rPr lang="fr-BE" sz="2000" dirty="0" err="1" smtClean="0"/>
              <a:t>Lifelong</a:t>
            </a:r>
            <a:r>
              <a:rPr lang="fr-BE" sz="2000" dirty="0" smtClean="0"/>
              <a:t> PE ») comme survenant </a:t>
            </a:r>
            <a:r>
              <a:rPr lang="fr-BE" sz="2000" dirty="0" smtClean="0">
                <a:solidFill>
                  <a:srgbClr val="FF0000"/>
                </a:solidFill>
              </a:rPr>
              <a:t>endéans 1 à 2 minutes de pénétration </a:t>
            </a:r>
            <a:endParaRPr lang="fr-BE" dirty="0" smtClean="0">
              <a:solidFill>
                <a:srgbClr val="FF0000"/>
              </a:solidFill>
            </a:endParaRPr>
          </a:p>
          <a:p>
            <a:endParaRPr lang="fr-BE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95536" y="3068960"/>
            <a:ext cx="7200974" cy="378904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771800" y="3861048"/>
            <a:ext cx="56166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BE" sz="1400" u="sng" dirty="0" smtClean="0"/>
          </a:p>
          <a:p>
            <a:r>
              <a:rPr lang="fr-BE" sz="1400" b="1" dirty="0" smtClean="0"/>
              <a:t>110 men </a:t>
            </a:r>
            <a:r>
              <a:rPr lang="fr-BE" sz="1400" b="1" dirty="0" err="1" smtClean="0"/>
              <a:t>with</a:t>
            </a:r>
            <a:r>
              <a:rPr lang="fr-BE" sz="1400" b="1" dirty="0" smtClean="0"/>
              <a:t> </a:t>
            </a:r>
            <a:r>
              <a:rPr lang="fr-BE" sz="1400" b="1" i="1" dirty="0" smtClean="0"/>
              <a:t>complaint of </a:t>
            </a:r>
            <a:r>
              <a:rPr lang="fr-BE" sz="1400" b="1" i="1" dirty="0" err="1" smtClean="0"/>
              <a:t>lifelong</a:t>
            </a:r>
            <a:r>
              <a:rPr lang="fr-BE" sz="1400" b="1" i="1" dirty="0" smtClean="0"/>
              <a:t> PE</a:t>
            </a:r>
            <a:r>
              <a:rPr lang="fr-BE" sz="1400" b="1" dirty="0" smtClean="0"/>
              <a:t/>
            </a:r>
            <a:br>
              <a:rPr lang="fr-BE" sz="1400" b="1" dirty="0" smtClean="0"/>
            </a:br>
            <a:r>
              <a:rPr lang="fr-BE" sz="1400" b="1" u="sng" dirty="0" smtClean="0"/>
              <a:t>IELT</a:t>
            </a:r>
            <a:r>
              <a:rPr lang="fr-BE" sz="1400" b="1" dirty="0" smtClean="0"/>
              <a:t> : 40% &lt; 15 sec ; 70% &lt; 30 sec ; 90% &lt; 1 min ; presque 100% &lt; 2 min </a:t>
            </a:r>
            <a:r>
              <a:rPr lang="fr-BE" sz="1400" dirty="0" smtClean="0"/>
              <a:t>(</a:t>
            </a:r>
            <a:r>
              <a:rPr lang="fr-BE" sz="1400" dirty="0" err="1" smtClean="0"/>
              <a:t>Waldinger</a:t>
            </a:r>
            <a:r>
              <a:rPr lang="fr-BE" sz="1400" dirty="0" smtClean="0"/>
              <a:t> et al., 1998)</a:t>
            </a:r>
            <a:endParaRPr lang="fr-BE" sz="1400" dirty="0"/>
          </a:p>
        </p:txBody>
      </p:sp>
      <p:cxnSp>
        <p:nvCxnSpPr>
          <p:cNvPr id="7" name="Connecteur droit 6"/>
          <p:cNvCxnSpPr/>
          <p:nvPr/>
        </p:nvCxnSpPr>
        <p:spPr>
          <a:xfrm flipV="1">
            <a:off x="5796136" y="4725144"/>
            <a:ext cx="0" cy="165618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5796136" y="5229201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400" dirty="0" smtClean="0">
                <a:solidFill>
                  <a:srgbClr val="FF0000"/>
                </a:solidFill>
              </a:rPr>
              <a:t>Faux négatifs &lt; 1%</a:t>
            </a:r>
            <a:endParaRPr lang="fr-BE" sz="1400" dirty="0">
              <a:solidFill>
                <a:srgbClr val="FF0000"/>
              </a:solidFill>
            </a:endParaRPr>
          </a:p>
        </p:txBody>
      </p:sp>
      <p:pic>
        <p:nvPicPr>
          <p:cNvPr id="9" name="Image 8" descr="https://encrypted-tbn0.google.com/images?q=tbn:ANd9GcTvp8piAFbCOpMDEtq8ct8TOzDCMp2o9eW-8k27u1vtx9_Mt7YB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3068960"/>
            <a:ext cx="1296144" cy="1181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ZoneTexte 9"/>
          <p:cNvSpPr txBox="1"/>
          <p:nvPr/>
        </p:nvSpPr>
        <p:spPr>
          <a:xfrm>
            <a:off x="3923928" y="3212976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dirty="0" smtClean="0">
                <a:solidFill>
                  <a:srgbClr val="FF0000"/>
                </a:solidFill>
              </a:rPr>
              <a:t>→ DSM-5</a:t>
            </a:r>
            <a:endParaRPr lang="fr-BE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0" grpId="0"/>
    </p:bldLst>
  </p:timing>
</p:sld>
</file>

<file path=ppt/theme/theme1.xml><?xml version="1.0" encoding="utf-8"?>
<a:theme xmlns:a="http://schemas.openxmlformats.org/drawingml/2006/main" name="Thème Office">
  <a:themeElements>
    <a:clrScheme name="Nuances de gri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516</TotalTime>
  <Words>1079</Words>
  <Application>Microsoft Office PowerPoint</Application>
  <PresentationFormat>Affichage à l'écran (4:3)</PresentationFormat>
  <Paragraphs>188</Paragraphs>
  <Slides>23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Thème Office</vt:lpstr>
      <vt:lpstr>L’éjaculation précoce et son traitement : Le critère d’une minute maximum de pénétration en question</vt:lpstr>
      <vt:lpstr>Définition de l’EP : éléments de consensus</vt:lpstr>
      <vt:lpstr>Définition de l’EP : éléments de divergences </vt:lpstr>
      <vt:lpstr>Prévalence de l’EP</vt:lpstr>
      <vt:lpstr>Critère de rapidité « IELT » (Intravaginal Ejaculatory Latency Time)</vt:lpstr>
      <vt:lpstr>Critère de rapidité Qu’est-ce qui est perçu comme « normal » par les hommes ?</vt:lpstr>
      <vt:lpstr>Critère de rapidité Sondage auprès des sexologues</vt:lpstr>
      <vt:lpstr>Critère de rapidité  IELT (minutes) </vt:lpstr>
      <vt:lpstr>Objection au sein de l’ISSM, principalement portée par McMahon et Waldinger (McMahon et al. 2008)</vt:lpstr>
      <vt:lpstr>Le problème avec la définition de l’EP primaire (IELT &lt; 1-2 min) proposée par l’ISSM</vt:lpstr>
      <vt:lpstr>Pourquoi retenir un seuil maximal d’une minute de pénétration comme critère définitionnel du trouble à partir d’évidences scientifiques aussi faibles ?</vt:lpstr>
      <vt:lpstr> </vt:lpstr>
      <vt:lpstr>Coït «naturellement rapide » en regard des aspirations</vt:lpstr>
      <vt:lpstr>Coït «naturellement rapide » Thèse évolutionniste (Hong, 1984)</vt:lpstr>
      <vt:lpstr>Coït «naturellement rapide » en regard des aspirations</vt:lpstr>
      <vt:lpstr> </vt:lpstr>
      <vt:lpstr> </vt:lpstr>
      <vt:lpstr> </vt:lpstr>
      <vt:lpstr> </vt:lpstr>
      <vt:lpstr> </vt:lpstr>
      <vt:lpstr>EP primaire sévère (IELT &lt; 1 min) = trouble essentiellement neurobiologique ?</vt:lpstr>
      <vt:lpstr>Traitements psycho-sexologiques inefficaces dans les EP sévères (IELT &lt; 1 min) ?</vt:lpstr>
      <vt:lpstr>Conclusions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Utilisateur</dc:creator>
  <cp:lastModifiedBy>User</cp:lastModifiedBy>
  <cp:revision>312</cp:revision>
  <dcterms:created xsi:type="dcterms:W3CDTF">2012-07-03T08:43:54Z</dcterms:created>
  <dcterms:modified xsi:type="dcterms:W3CDTF">2014-03-17T10:26:02Z</dcterms:modified>
</cp:coreProperties>
</file>