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3" r:id="rId3"/>
    <p:sldId id="264" r:id="rId4"/>
    <p:sldId id="265" r:id="rId5"/>
    <p:sldId id="262" r:id="rId6"/>
    <p:sldId id="278" r:id="rId7"/>
    <p:sldId id="272" r:id="rId8"/>
    <p:sldId id="257" r:id="rId9"/>
    <p:sldId id="260" r:id="rId10"/>
    <p:sldId id="277" r:id="rId11"/>
    <p:sldId id="267" r:id="rId12"/>
    <p:sldId id="280" r:id="rId13"/>
    <p:sldId id="274" r:id="rId14"/>
    <p:sldId id="261" r:id="rId15"/>
    <p:sldId id="275" r:id="rId16"/>
    <p:sldId id="270" r:id="rId17"/>
    <p:sldId id="25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1594" autoAdjust="0"/>
  </p:normalViewPr>
  <p:slideViewPr>
    <p:cSldViewPr>
      <p:cViewPr varScale="1">
        <p:scale>
          <a:sx n="83" d="100"/>
          <a:sy n="83" d="100"/>
        </p:scale>
        <p:origin x="-10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651B2C-8008-4AB8-8360-7D14D6981789}" type="doc">
      <dgm:prSet loTypeId="urn:microsoft.com/office/officeart/2005/8/layout/gear1" loCatId="cycle" qsTypeId="urn:microsoft.com/office/officeart/2005/8/quickstyle/simple4#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DF1E1F5-3563-4475-9231-ABE244FB033C}">
      <dgm:prSet phldrT="[Text]"/>
      <dgm:spPr/>
      <dgm:t>
        <a:bodyPr/>
        <a:lstStyle/>
        <a:p>
          <a:r>
            <a:rPr lang="nl-BE" b="1" dirty="0" err="1" smtClean="0"/>
            <a:t>Nanotechnologen</a:t>
          </a:r>
          <a:endParaRPr lang="en-US" b="1" dirty="0"/>
        </a:p>
      </dgm:t>
    </dgm:pt>
    <dgm:pt modelId="{05798137-4119-414C-B42B-ED59553DB74E}" type="parTrans" cxnId="{37E5EE4C-B2A9-4816-827E-688F71C0511D}">
      <dgm:prSet/>
      <dgm:spPr/>
      <dgm:t>
        <a:bodyPr/>
        <a:lstStyle/>
        <a:p>
          <a:endParaRPr lang="en-US"/>
        </a:p>
      </dgm:t>
    </dgm:pt>
    <dgm:pt modelId="{776C4B50-4D3B-4270-89EF-2A25C334E5B7}" type="sibTrans" cxnId="{37E5EE4C-B2A9-4816-827E-688F71C0511D}">
      <dgm:prSet/>
      <dgm:spPr/>
      <dgm:t>
        <a:bodyPr/>
        <a:lstStyle/>
        <a:p>
          <a:endParaRPr lang="en-US"/>
        </a:p>
      </dgm:t>
    </dgm:pt>
    <dgm:pt modelId="{7A98B4ED-E1F2-4C11-9888-00E910AD3515}">
      <dgm:prSet phldrT="[Text]"/>
      <dgm:spPr/>
      <dgm:t>
        <a:bodyPr/>
        <a:lstStyle/>
        <a:p>
          <a:r>
            <a:rPr lang="fr-FR" dirty="0" smtClean="0"/>
            <a:t>Burgers</a:t>
          </a:r>
          <a:endParaRPr lang="en-US" dirty="0"/>
        </a:p>
      </dgm:t>
    </dgm:pt>
    <dgm:pt modelId="{C1EE54B7-3F09-4A5E-9AF3-2F512FA7B41A}" type="parTrans" cxnId="{0B613BE8-6983-4380-AD7E-D7B058643206}">
      <dgm:prSet/>
      <dgm:spPr/>
      <dgm:t>
        <a:bodyPr/>
        <a:lstStyle/>
        <a:p>
          <a:endParaRPr lang="en-US"/>
        </a:p>
      </dgm:t>
    </dgm:pt>
    <dgm:pt modelId="{A33E4CC6-2E66-4D0F-82A9-C9D92D3EB98F}" type="sibTrans" cxnId="{0B613BE8-6983-4380-AD7E-D7B058643206}">
      <dgm:prSet/>
      <dgm:spPr/>
      <dgm:t>
        <a:bodyPr/>
        <a:lstStyle/>
        <a:p>
          <a:endParaRPr lang="en-US"/>
        </a:p>
      </dgm:t>
    </dgm:pt>
    <dgm:pt modelId="{A83B2B3E-7940-436C-BE67-FD6924F0E03A}">
      <dgm:prSet phldrT="[Text]"/>
      <dgm:spPr/>
      <dgm:t>
        <a:bodyPr/>
        <a:lstStyle/>
        <a:p>
          <a:r>
            <a:rPr lang="fr-FR" dirty="0" err="1" smtClean="0"/>
            <a:t>Middenveld</a:t>
          </a:r>
          <a:endParaRPr lang="en-US" dirty="0"/>
        </a:p>
      </dgm:t>
    </dgm:pt>
    <dgm:pt modelId="{2BB43F69-36E6-45B0-BD6C-24E6C10B4AE8}" type="parTrans" cxnId="{48DEB428-1B65-4153-8A31-444ABC3314C1}">
      <dgm:prSet/>
      <dgm:spPr/>
      <dgm:t>
        <a:bodyPr/>
        <a:lstStyle/>
        <a:p>
          <a:endParaRPr lang="en-US"/>
        </a:p>
      </dgm:t>
    </dgm:pt>
    <dgm:pt modelId="{07C207B7-90F0-48EC-8233-E9B637155D98}" type="sibTrans" cxnId="{48DEB428-1B65-4153-8A31-444ABC3314C1}">
      <dgm:prSet/>
      <dgm:spPr/>
      <dgm:t>
        <a:bodyPr/>
        <a:lstStyle/>
        <a:p>
          <a:endParaRPr lang="en-US"/>
        </a:p>
      </dgm:t>
    </dgm:pt>
    <dgm:pt modelId="{3FEF07EE-92CF-4B55-89CA-CC5710673F0D}" type="pres">
      <dgm:prSet presAssocID="{D3651B2C-8008-4AB8-8360-7D14D6981789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9F94F7B2-E5BC-4952-B78A-CBCD288DAF29}" type="pres">
      <dgm:prSet presAssocID="{8DF1E1F5-3563-4475-9231-ABE244FB033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13BF4C6-73B2-4A9C-8BAF-EE8D4D275040}" type="pres">
      <dgm:prSet presAssocID="{8DF1E1F5-3563-4475-9231-ABE244FB033C}" presName="gear1srcNode" presStyleLbl="node1" presStyleIdx="0" presStyleCnt="3"/>
      <dgm:spPr/>
      <dgm:t>
        <a:bodyPr/>
        <a:lstStyle/>
        <a:p>
          <a:endParaRPr lang="nl-BE"/>
        </a:p>
      </dgm:t>
    </dgm:pt>
    <dgm:pt modelId="{E60EE760-DB37-4108-AA18-756002CD3995}" type="pres">
      <dgm:prSet presAssocID="{8DF1E1F5-3563-4475-9231-ABE244FB033C}" presName="gear1dstNode" presStyleLbl="node1" presStyleIdx="0" presStyleCnt="3"/>
      <dgm:spPr/>
      <dgm:t>
        <a:bodyPr/>
        <a:lstStyle/>
        <a:p>
          <a:endParaRPr lang="nl-BE"/>
        </a:p>
      </dgm:t>
    </dgm:pt>
    <dgm:pt modelId="{27497E4F-30F1-4DA2-9954-343B3D7B6207}" type="pres">
      <dgm:prSet presAssocID="{7A98B4ED-E1F2-4C11-9888-00E910AD351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3B3EBC6-EFC5-43E6-A972-19EE1B5BF6D0}" type="pres">
      <dgm:prSet presAssocID="{7A98B4ED-E1F2-4C11-9888-00E910AD3515}" presName="gear2srcNode" presStyleLbl="node1" presStyleIdx="1" presStyleCnt="3"/>
      <dgm:spPr/>
      <dgm:t>
        <a:bodyPr/>
        <a:lstStyle/>
        <a:p>
          <a:endParaRPr lang="nl-BE"/>
        </a:p>
      </dgm:t>
    </dgm:pt>
    <dgm:pt modelId="{311DDD90-7EAA-48A8-90D5-3DE73E88B450}" type="pres">
      <dgm:prSet presAssocID="{7A98B4ED-E1F2-4C11-9888-00E910AD3515}" presName="gear2dstNode" presStyleLbl="node1" presStyleIdx="1" presStyleCnt="3"/>
      <dgm:spPr/>
      <dgm:t>
        <a:bodyPr/>
        <a:lstStyle/>
        <a:p>
          <a:endParaRPr lang="nl-BE"/>
        </a:p>
      </dgm:t>
    </dgm:pt>
    <dgm:pt modelId="{84EF5293-FDFB-49EC-B3F1-849ADB7F38E3}" type="pres">
      <dgm:prSet presAssocID="{A83B2B3E-7940-436C-BE67-FD6924F0E03A}" presName="gear3" presStyleLbl="node1" presStyleIdx="2" presStyleCnt="3"/>
      <dgm:spPr/>
      <dgm:t>
        <a:bodyPr/>
        <a:lstStyle/>
        <a:p>
          <a:endParaRPr lang="nl-BE"/>
        </a:p>
      </dgm:t>
    </dgm:pt>
    <dgm:pt modelId="{C96F467B-9875-49E1-A5C7-74980AB11204}" type="pres">
      <dgm:prSet presAssocID="{A83B2B3E-7940-436C-BE67-FD6924F0E03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6556DD4-3EF8-4C44-80CA-B5C2B5BF1496}" type="pres">
      <dgm:prSet presAssocID="{A83B2B3E-7940-436C-BE67-FD6924F0E03A}" presName="gear3srcNode" presStyleLbl="node1" presStyleIdx="2" presStyleCnt="3"/>
      <dgm:spPr/>
      <dgm:t>
        <a:bodyPr/>
        <a:lstStyle/>
        <a:p>
          <a:endParaRPr lang="nl-BE"/>
        </a:p>
      </dgm:t>
    </dgm:pt>
    <dgm:pt modelId="{1D7E34A2-5734-4AEF-B8A6-D0FC2A61EAE2}" type="pres">
      <dgm:prSet presAssocID="{A83B2B3E-7940-436C-BE67-FD6924F0E03A}" presName="gear3dstNode" presStyleLbl="node1" presStyleIdx="2" presStyleCnt="3"/>
      <dgm:spPr/>
      <dgm:t>
        <a:bodyPr/>
        <a:lstStyle/>
        <a:p>
          <a:endParaRPr lang="nl-BE"/>
        </a:p>
      </dgm:t>
    </dgm:pt>
    <dgm:pt modelId="{13B67D19-5C9F-4FE0-BA37-1FADA36B7782}" type="pres">
      <dgm:prSet presAssocID="{776C4B50-4D3B-4270-89EF-2A25C334E5B7}" presName="connector1" presStyleLbl="sibTrans2D1" presStyleIdx="0" presStyleCnt="3"/>
      <dgm:spPr/>
      <dgm:t>
        <a:bodyPr/>
        <a:lstStyle/>
        <a:p>
          <a:endParaRPr lang="nl-BE"/>
        </a:p>
      </dgm:t>
    </dgm:pt>
    <dgm:pt modelId="{C8E6D03B-5283-4A12-8DEF-6DF1F4816233}" type="pres">
      <dgm:prSet presAssocID="{A33E4CC6-2E66-4D0F-82A9-C9D92D3EB98F}" presName="connector2" presStyleLbl="sibTrans2D1" presStyleIdx="1" presStyleCnt="3"/>
      <dgm:spPr/>
      <dgm:t>
        <a:bodyPr/>
        <a:lstStyle/>
        <a:p>
          <a:endParaRPr lang="nl-BE"/>
        </a:p>
      </dgm:t>
    </dgm:pt>
    <dgm:pt modelId="{C370655D-9F1C-418D-92BA-FA8A9D0FFCC8}" type="pres">
      <dgm:prSet presAssocID="{07C207B7-90F0-48EC-8233-E9B637155D98}" presName="connector3" presStyleLbl="sibTrans2D1" presStyleIdx="2" presStyleCnt="3"/>
      <dgm:spPr/>
      <dgm:t>
        <a:bodyPr/>
        <a:lstStyle/>
        <a:p>
          <a:endParaRPr lang="nl-BE"/>
        </a:p>
      </dgm:t>
    </dgm:pt>
  </dgm:ptLst>
  <dgm:cxnLst>
    <dgm:cxn modelId="{BF1EBCE6-D323-4DDE-B67C-47DF8CA92F82}" type="presOf" srcId="{7A98B4ED-E1F2-4C11-9888-00E910AD3515}" destId="{311DDD90-7EAA-48A8-90D5-3DE73E88B450}" srcOrd="2" destOrd="0" presId="urn:microsoft.com/office/officeart/2005/8/layout/gear1"/>
    <dgm:cxn modelId="{D92C3890-A0DC-4732-8579-FC7915FF0B29}" type="presOf" srcId="{7A98B4ED-E1F2-4C11-9888-00E910AD3515}" destId="{E3B3EBC6-EFC5-43E6-A972-19EE1B5BF6D0}" srcOrd="1" destOrd="0" presId="urn:microsoft.com/office/officeart/2005/8/layout/gear1"/>
    <dgm:cxn modelId="{7C1EE176-4A5D-4507-8721-DB995122CF2C}" type="presOf" srcId="{A83B2B3E-7940-436C-BE67-FD6924F0E03A}" destId="{84EF5293-FDFB-49EC-B3F1-849ADB7F38E3}" srcOrd="0" destOrd="0" presId="urn:microsoft.com/office/officeart/2005/8/layout/gear1"/>
    <dgm:cxn modelId="{E927D98A-6F49-48BA-896C-64426EE9EB9D}" type="presOf" srcId="{8DF1E1F5-3563-4475-9231-ABE244FB033C}" destId="{9F94F7B2-E5BC-4952-B78A-CBCD288DAF29}" srcOrd="0" destOrd="0" presId="urn:microsoft.com/office/officeart/2005/8/layout/gear1"/>
    <dgm:cxn modelId="{90E66475-B9A1-4CFA-9E95-89F47016DD68}" type="presOf" srcId="{A83B2B3E-7940-436C-BE67-FD6924F0E03A}" destId="{C96F467B-9875-49E1-A5C7-74980AB11204}" srcOrd="1" destOrd="0" presId="urn:microsoft.com/office/officeart/2005/8/layout/gear1"/>
    <dgm:cxn modelId="{48DEB428-1B65-4153-8A31-444ABC3314C1}" srcId="{D3651B2C-8008-4AB8-8360-7D14D6981789}" destId="{A83B2B3E-7940-436C-BE67-FD6924F0E03A}" srcOrd="2" destOrd="0" parTransId="{2BB43F69-36E6-45B0-BD6C-24E6C10B4AE8}" sibTransId="{07C207B7-90F0-48EC-8233-E9B637155D98}"/>
    <dgm:cxn modelId="{8111053D-0144-484E-8D97-39EE3E0F2F7C}" type="presOf" srcId="{8DF1E1F5-3563-4475-9231-ABE244FB033C}" destId="{E60EE760-DB37-4108-AA18-756002CD3995}" srcOrd="2" destOrd="0" presId="urn:microsoft.com/office/officeart/2005/8/layout/gear1"/>
    <dgm:cxn modelId="{8C7FB9D3-380D-45E8-AA25-2DE78EEC071F}" type="presOf" srcId="{7A98B4ED-E1F2-4C11-9888-00E910AD3515}" destId="{27497E4F-30F1-4DA2-9954-343B3D7B6207}" srcOrd="0" destOrd="0" presId="urn:microsoft.com/office/officeart/2005/8/layout/gear1"/>
    <dgm:cxn modelId="{2772C658-516D-4192-BA46-D5CA7E8A130A}" type="presOf" srcId="{07C207B7-90F0-48EC-8233-E9B637155D98}" destId="{C370655D-9F1C-418D-92BA-FA8A9D0FFCC8}" srcOrd="0" destOrd="0" presId="urn:microsoft.com/office/officeart/2005/8/layout/gear1"/>
    <dgm:cxn modelId="{FA2AA0EA-601F-4D1D-A1DF-50D686A5857A}" type="presOf" srcId="{A83B2B3E-7940-436C-BE67-FD6924F0E03A}" destId="{56556DD4-3EF8-4C44-80CA-B5C2B5BF1496}" srcOrd="2" destOrd="0" presId="urn:microsoft.com/office/officeart/2005/8/layout/gear1"/>
    <dgm:cxn modelId="{EEB286A6-282F-4F52-9EFB-F9ABCC9B3FB0}" type="presOf" srcId="{A33E4CC6-2E66-4D0F-82A9-C9D92D3EB98F}" destId="{C8E6D03B-5283-4A12-8DEF-6DF1F4816233}" srcOrd="0" destOrd="0" presId="urn:microsoft.com/office/officeart/2005/8/layout/gear1"/>
    <dgm:cxn modelId="{4BFD6DC6-480A-4A62-BCC0-ED4A3EC10421}" type="presOf" srcId="{8DF1E1F5-3563-4475-9231-ABE244FB033C}" destId="{613BF4C6-73B2-4A9C-8BAF-EE8D4D275040}" srcOrd="1" destOrd="0" presId="urn:microsoft.com/office/officeart/2005/8/layout/gear1"/>
    <dgm:cxn modelId="{F0518EA2-0CC8-4611-918A-BA25F36A8EDC}" type="presOf" srcId="{776C4B50-4D3B-4270-89EF-2A25C334E5B7}" destId="{13B67D19-5C9F-4FE0-BA37-1FADA36B7782}" srcOrd="0" destOrd="0" presId="urn:microsoft.com/office/officeart/2005/8/layout/gear1"/>
    <dgm:cxn modelId="{7FA73672-CEA6-479E-A570-522C82157196}" type="presOf" srcId="{D3651B2C-8008-4AB8-8360-7D14D6981789}" destId="{3FEF07EE-92CF-4B55-89CA-CC5710673F0D}" srcOrd="0" destOrd="0" presId="urn:microsoft.com/office/officeart/2005/8/layout/gear1"/>
    <dgm:cxn modelId="{5DFDDE10-CAB6-43BB-9EBF-03C9945772B6}" type="presOf" srcId="{A83B2B3E-7940-436C-BE67-FD6924F0E03A}" destId="{1D7E34A2-5734-4AEF-B8A6-D0FC2A61EAE2}" srcOrd="3" destOrd="0" presId="urn:microsoft.com/office/officeart/2005/8/layout/gear1"/>
    <dgm:cxn modelId="{37E5EE4C-B2A9-4816-827E-688F71C0511D}" srcId="{D3651B2C-8008-4AB8-8360-7D14D6981789}" destId="{8DF1E1F5-3563-4475-9231-ABE244FB033C}" srcOrd="0" destOrd="0" parTransId="{05798137-4119-414C-B42B-ED59553DB74E}" sibTransId="{776C4B50-4D3B-4270-89EF-2A25C334E5B7}"/>
    <dgm:cxn modelId="{0B613BE8-6983-4380-AD7E-D7B058643206}" srcId="{D3651B2C-8008-4AB8-8360-7D14D6981789}" destId="{7A98B4ED-E1F2-4C11-9888-00E910AD3515}" srcOrd="1" destOrd="0" parTransId="{C1EE54B7-3F09-4A5E-9AF3-2F512FA7B41A}" sibTransId="{A33E4CC6-2E66-4D0F-82A9-C9D92D3EB98F}"/>
    <dgm:cxn modelId="{B697A146-F4BD-4B32-9194-1EDF5039EB86}" type="presParOf" srcId="{3FEF07EE-92CF-4B55-89CA-CC5710673F0D}" destId="{9F94F7B2-E5BC-4952-B78A-CBCD288DAF29}" srcOrd="0" destOrd="0" presId="urn:microsoft.com/office/officeart/2005/8/layout/gear1"/>
    <dgm:cxn modelId="{42436D5A-38C2-45BC-AAE1-3961D1329A21}" type="presParOf" srcId="{3FEF07EE-92CF-4B55-89CA-CC5710673F0D}" destId="{613BF4C6-73B2-4A9C-8BAF-EE8D4D275040}" srcOrd="1" destOrd="0" presId="urn:microsoft.com/office/officeart/2005/8/layout/gear1"/>
    <dgm:cxn modelId="{434F87FF-4A51-4E6D-9028-110FF3E06B12}" type="presParOf" srcId="{3FEF07EE-92CF-4B55-89CA-CC5710673F0D}" destId="{E60EE760-DB37-4108-AA18-756002CD3995}" srcOrd="2" destOrd="0" presId="urn:microsoft.com/office/officeart/2005/8/layout/gear1"/>
    <dgm:cxn modelId="{1E23631C-0C55-4BBB-8C99-6546F3A86DC0}" type="presParOf" srcId="{3FEF07EE-92CF-4B55-89CA-CC5710673F0D}" destId="{27497E4F-30F1-4DA2-9954-343B3D7B6207}" srcOrd="3" destOrd="0" presId="urn:microsoft.com/office/officeart/2005/8/layout/gear1"/>
    <dgm:cxn modelId="{CCEB65FB-803E-4D1E-A4CC-57BE4573699A}" type="presParOf" srcId="{3FEF07EE-92CF-4B55-89CA-CC5710673F0D}" destId="{E3B3EBC6-EFC5-43E6-A972-19EE1B5BF6D0}" srcOrd="4" destOrd="0" presId="urn:microsoft.com/office/officeart/2005/8/layout/gear1"/>
    <dgm:cxn modelId="{77BDB3D9-4BAF-4E30-B5E1-25E1A985ABA4}" type="presParOf" srcId="{3FEF07EE-92CF-4B55-89CA-CC5710673F0D}" destId="{311DDD90-7EAA-48A8-90D5-3DE73E88B450}" srcOrd="5" destOrd="0" presId="urn:microsoft.com/office/officeart/2005/8/layout/gear1"/>
    <dgm:cxn modelId="{71273125-4DC8-47E4-8F90-1007173245B4}" type="presParOf" srcId="{3FEF07EE-92CF-4B55-89CA-CC5710673F0D}" destId="{84EF5293-FDFB-49EC-B3F1-849ADB7F38E3}" srcOrd="6" destOrd="0" presId="urn:microsoft.com/office/officeart/2005/8/layout/gear1"/>
    <dgm:cxn modelId="{19989954-BF0A-4AE6-B5BD-09D79ACB1A66}" type="presParOf" srcId="{3FEF07EE-92CF-4B55-89CA-CC5710673F0D}" destId="{C96F467B-9875-49E1-A5C7-74980AB11204}" srcOrd="7" destOrd="0" presId="urn:microsoft.com/office/officeart/2005/8/layout/gear1"/>
    <dgm:cxn modelId="{2138E189-9F2A-4B63-9CE4-8F61F19E4939}" type="presParOf" srcId="{3FEF07EE-92CF-4B55-89CA-CC5710673F0D}" destId="{56556DD4-3EF8-4C44-80CA-B5C2B5BF1496}" srcOrd="8" destOrd="0" presId="urn:microsoft.com/office/officeart/2005/8/layout/gear1"/>
    <dgm:cxn modelId="{01CD950A-4DAA-40DC-8A63-45AA3A8A188D}" type="presParOf" srcId="{3FEF07EE-92CF-4B55-89CA-CC5710673F0D}" destId="{1D7E34A2-5734-4AEF-B8A6-D0FC2A61EAE2}" srcOrd="9" destOrd="0" presId="urn:microsoft.com/office/officeart/2005/8/layout/gear1"/>
    <dgm:cxn modelId="{6A596B64-2989-4BEB-B13B-D4E082F7E419}" type="presParOf" srcId="{3FEF07EE-92CF-4B55-89CA-CC5710673F0D}" destId="{13B67D19-5C9F-4FE0-BA37-1FADA36B7782}" srcOrd="10" destOrd="0" presId="urn:microsoft.com/office/officeart/2005/8/layout/gear1"/>
    <dgm:cxn modelId="{667E8652-9ED4-4712-BC42-2A3EE30CB3CA}" type="presParOf" srcId="{3FEF07EE-92CF-4B55-89CA-CC5710673F0D}" destId="{C8E6D03B-5283-4A12-8DEF-6DF1F4816233}" srcOrd="11" destOrd="0" presId="urn:microsoft.com/office/officeart/2005/8/layout/gear1"/>
    <dgm:cxn modelId="{DBCE34E1-72DC-4EA4-A72A-3A95FF9D319A}" type="presParOf" srcId="{3FEF07EE-92CF-4B55-89CA-CC5710673F0D}" destId="{C370655D-9F1C-418D-92BA-FA8A9D0FFCC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F3545B-F80E-4934-9F1D-167DA22AC89A}" type="doc">
      <dgm:prSet loTypeId="urn:microsoft.com/office/officeart/2005/8/layout/cycle2" loCatId="cycle" qsTypeId="urn:microsoft.com/office/officeart/2005/8/quickstyle/simple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94171F58-8B8E-401D-A4CC-6E9FBEED9442}">
      <dgm:prSet phldrT="[Text]" custT="1"/>
      <dgm:spPr/>
      <dgm:t>
        <a:bodyPr/>
        <a:lstStyle/>
        <a:p>
          <a:pPr algn="ctr"/>
          <a:r>
            <a:rPr lang="fr-FR" sz="2800" dirty="0" smtClean="0"/>
            <a:t>de burger</a:t>
          </a:r>
          <a:endParaRPr lang="en-US" sz="2800" dirty="0"/>
        </a:p>
      </dgm:t>
    </dgm:pt>
    <dgm:pt modelId="{59023544-659F-48C5-B337-9B0111464D74}" type="parTrans" cxnId="{704138B4-AC40-4706-AAE4-92BD19141696}">
      <dgm:prSet/>
      <dgm:spPr/>
      <dgm:t>
        <a:bodyPr/>
        <a:lstStyle/>
        <a:p>
          <a:pPr algn="ctr"/>
          <a:endParaRPr lang="en-US"/>
        </a:p>
      </dgm:t>
    </dgm:pt>
    <dgm:pt modelId="{8424F561-96C0-49DD-AC4A-FCE352987696}" type="sibTrans" cxnId="{704138B4-AC40-4706-AAE4-92BD19141696}">
      <dgm:prSet/>
      <dgm:spPr/>
      <dgm:t>
        <a:bodyPr/>
        <a:lstStyle/>
        <a:p>
          <a:pPr algn="ctr"/>
          <a:endParaRPr lang="en-US"/>
        </a:p>
      </dgm:t>
    </dgm:pt>
    <dgm:pt modelId="{1B878D4E-B3BA-4271-AE62-DC5130334947}">
      <dgm:prSet phldrT="[Text]" custT="1"/>
      <dgm:spPr/>
      <dgm:t>
        <a:bodyPr/>
        <a:lstStyle/>
        <a:p>
          <a:pPr algn="ctr"/>
          <a:r>
            <a:rPr lang="fr-FR" sz="2800" dirty="0" smtClean="0"/>
            <a:t>nano-techno-</a:t>
          </a:r>
          <a:r>
            <a:rPr lang="fr-FR" sz="2800" dirty="0" err="1" smtClean="0"/>
            <a:t>logie</a:t>
          </a:r>
          <a:endParaRPr lang="en-US" sz="2800" dirty="0"/>
        </a:p>
      </dgm:t>
    </dgm:pt>
    <dgm:pt modelId="{90D8DDA2-4F14-4C51-BAF2-040B4D16196E}" type="parTrans" cxnId="{90B5D2E1-F3DF-4119-9329-DAB48C8E69A3}">
      <dgm:prSet/>
      <dgm:spPr/>
      <dgm:t>
        <a:bodyPr/>
        <a:lstStyle/>
        <a:p>
          <a:pPr algn="ctr"/>
          <a:endParaRPr lang="en-US"/>
        </a:p>
      </dgm:t>
    </dgm:pt>
    <dgm:pt modelId="{7CDA4E9A-8B0C-4668-A317-C2AA259A879C}" type="sibTrans" cxnId="{90B5D2E1-F3DF-4119-9329-DAB48C8E69A3}">
      <dgm:prSet/>
      <dgm:spPr/>
      <dgm:t>
        <a:bodyPr/>
        <a:lstStyle/>
        <a:p>
          <a:pPr algn="ctr"/>
          <a:endParaRPr lang="en-US"/>
        </a:p>
      </dgm:t>
    </dgm:pt>
    <dgm:pt modelId="{388F920E-3066-44BB-8ED5-165A54D63B3D}">
      <dgm:prSet phldrT="[Text]" custT="1"/>
      <dgm:spPr/>
      <dgm:t>
        <a:bodyPr/>
        <a:lstStyle/>
        <a:p>
          <a:pPr algn="ctr"/>
          <a:r>
            <a:rPr lang="fr-FR" sz="2800" dirty="0" smtClean="0"/>
            <a:t>impact</a:t>
          </a:r>
          <a:endParaRPr lang="en-US" sz="2800" dirty="0"/>
        </a:p>
      </dgm:t>
    </dgm:pt>
    <dgm:pt modelId="{BEAE91BD-F240-4D24-AB74-42155ED78FA8}" type="parTrans" cxnId="{966980AB-DF85-47BC-924A-40B54209297F}">
      <dgm:prSet/>
      <dgm:spPr/>
      <dgm:t>
        <a:bodyPr/>
        <a:lstStyle/>
        <a:p>
          <a:pPr algn="ctr"/>
          <a:endParaRPr lang="en-US"/>
        </a:p>
      </dgm:t>
    </dgm:pt>
    <dgm:pt modelId="{47102629-A4BF-48F2-96E0-19ABF61DBEF3}" type="sibTrans" cxnId="{966980AB-DF85-47BC-924A-40B54209297F}">
      <dgm:prSet/>
      <dgm:spPr/>
      <dgm:t>
        <a:bodyPr/>
        <a:lstStyle/>
        <a:p>
          <a:pPr algn="ctr"/>
          <a:endParaRPr lang="en-US"/>
        </a:p>
      </dgm:t>
    </dgm:pt>
    <dgm:pt modelId="{8A830F59-01C5-4F53-95C5-C5C168362B02}">
      <dgm:prSet phldrT="[Text]" custT="1"/>
      <dgm:spPr/>
      <dgm:t>
        <a:bodyPr/>
        <a:lstStyle/>
        <a:p>
          <a:pPr algn="ctr"/>
          <a:r>
            <a:rPr lang="fr-FR" sz="2800" dirty="0" err="1" smtClean="0"/>
            <a:t>politiek</a:t>
          </a:r>
          <a:endParaRPr lang="en-US" sz="2800" dirty="0"/>
        </a:p>
      </dgm:t>
    </dgm:pt>
    <dgm:pt modelId="{779693FD-0ED6-4D1F-8D7F-D0F714D81489}" type="parTrans" cxnId="{C866067A-633A-4A6E-820F-70B1E685E69D}">
      <dgm:prSet/>
      <dgm:spPr/>
      <dgm:t>
        <a:bodyPr/>
        <a:lstStyle/>
        <a:p>
          <a:pPr algn="ctr"/>
          <a:endParaRPr lang="en-US"/>
        </a:p>
      </dgm:t>
    </dgm:pt>
    <dgm:pt modelId="{E8C8F8CF-08C3-4982-A1E6-8B6C61EAA94A}" type="sibTrans" cxnId="{C866067A-633A-4A6E-820F-70B1E685E69D}">
      <dgm:prSet/>
      <dgm:spPr/>
      <dgm:t>
        <a:bodyPr/>
        <a:lstStyle/>
        <a:p>
          <a:pPr algn="ctr"/>
          <a:endParaRPr lang="en-US"/>
        </a:p>
      </dgm:t>
    </dgm:pt>
    <dgm:pt modelId="{5AE0DE97-D23E-4564-85F2-40BA08B70024}">
      <dgm:prSet phldrT="[Text]" custT="1"/>
      <dgm:spPr/>
      <dgm:t>
        <a:bodyPr/>
        <a:lstStyle/>
        <a:p>
          <a:pPr algn="ctr"/>
          <a:r>
            <a:rPr lang="fr-FR" sz="2800" dirty="0" err="1" smtClean="0"/>
            <a:t>socio-logie</a:t>
          </a:r>
          <a:endParaRPr lang="en-US" sz="2800" dirty="0"/>
        </a:p>
      </dgm:t>
    </dgm:pt>
    <dgm:pt modelId="{353D49D5-B2C5-47B2-97C6-14794195F4DD}" type="parTrans" cxnId="{4D918982-F566-4302-83FA-8AB372256E92}">
      <dgm:prSet/>
      <dgm:spPr/>
      <dgm:t>
        <a:bodyPr/>
        <a:lstStyle/>
        <a:p>
          <a:pPr algn="ctr"/>
          <a:endParaRPr lang="en-US"/>
        </a:p>
      </dgm:t>
    </dgm:pt>
    <dgm:pt modelId="{193A7DCC-234A-481F-B244-6A5506821F1A}" type="sibTrans" cxnId="{4D918982-F566-4302-83FA-8AB372256E92}">
      <dgm:prSet/>
      <dgm:spPr/>
      <dgm:t>
        <a:bodyPr/>
        <a:lstStyle/>
        <a:p>
          <a:pPr algn="ctr"/>
          <a:endParaRPr lang="en-US"/>
        </a:p>
      </dgm:t>
    </dgm:pt>
    <dgm:pt modelId="{451B8212-D5EC-4DFF-A4E5-01058B99B2B0}" type="pres">
      <dgm:prSet presAssocID="{B0F3545B-F80E-4934-9F1D-167DA22AC89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1AE9F9-D94A-470A-8492-1C62267D65FE}" type="pres">
      <dgm:prSet presAssocID="{94171F58-8B8E-401D-A4CC-6E9FBEED94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A5CB3-BE8A-4D02-9C4C-0C5633F52B83}" type="pres">
      <dgm:prSet presAssocID="{8424F561-96C0-49DD-AC4A-FCE352987696}" presName="sibTrans" presStyleLbl="sibTrans2D1" presStyleIdx="0" presStyleCnt="5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D0F4CD97-2AC0-42E6-B166-D14C17549C70}" type="pres">
      <dgm:prSet presAssocID="{8424F561-96C0-49DD-AC4A-FCE35298769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C028BE8-C587-43F4-9133-D6118097B094}" type="pres">
      <dgm:prSet presAssocID="{1B878D4E-B3BA-4271-AE62-DC513033494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2E88E-F57A-4DBD-AF73-710C02161E8D}" type="pres">
      <dgm:prSet presAssocID="{7CDA4E9A-8B0C-4668-A317-C2AA259A879C}" presName="sibTrans" presStyleLbl="sibTrans2D1" presStyleIdx="1" presStyleCnt="5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FCD87469-F135-4740-A9D6-9C890B96D158}" type="pres">
      <dgm:prSet presAssocID="{7CDA4E9A-8B0C-4668-A317-C2AA259A879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E6A9A14A-E8F2-4B64-8267-0D5E50DD4DBD}" type="pres">
      <dgm:prSet presAssocID="{388F920E-3066-44BB-8ED5-165A54D63B3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149A0-EA78-4EBD-8F30-23DC3092DB6B}" type="pres">
      <dgm:prSet presAssocID="{47102629-A4BF-48F2-96E0-19ABF61DBEF3}" presName="sibTrans" presStyleLbl="sibTrans2D1" presStyleIdx="2" presStyleCnt="5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9A6F79A5-A1C6-4AD2-9B9F-7BB2DE83B28E}" type="pres">
      <dgm:prSet presAssocID="{47102629-A4BF-48F2-96E0-19ABF61DBEF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BDD0EF7-2676-4D0B-8DC0-EDD3C3DB18EF}" type="pres">
      <dgm:prSet presAssocID="{8A830F59-01C5-4F53-95C5-C5C168362B0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D4599-4BAA-40F7-A87F-3EC749F20D72}" type="pres">
      <dgm:prSet presAssocID="{E8C8F8CF-08C3-4982-A1E6-8B6C61EAA94A}" presName="sibTrans" presStyleLbl="sibTrans2D1" presStyleIdx="3" presStyleCnt="5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EA777150-B697-4391-8E8E-2C726807EA09}" type="pres">
      <dgm:prSet presAssocID="{E8C8F8CF-08C3-4982-A1E6-8B6C61EAA94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F46CC99C-D3B4-4159-B377-394E3C561A31}" type="pres">
      <dgm:prSet presAssocID="{5AE0DE97-D23E-4564-85F2-40BA08B7002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20C12-6134-4C36-A6C2-D9D1DE108458}" type="pres">
      <dgm:prSet presAssocID="{193A7DCC-234A-481F-B244-6A5506821F1A}" presName="sibTrans" presStyleLbl="sibTrans2D1" presStyleIdx="4" presStyleCnt="5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4F806BF2-022E-443B-B11C-17652ADF0152}" type="pres">
      <dgm:prSet presAssocID="{193A7DCC-234A-481F-B244-6A5506821F1A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966980AB-DF85-47BC-924A-40B54209297F}" srcId="{B0F3545B-F80E-4934-9F1D-167DA22AC89A}" destId="{388F920E-3066-44BB-8ED5-165A54D63B3D}" srcOrd="2" destOrd="0" parTransId="{BEAE91BD-F240-4D24-AB74-42155ED78FA8}" sibTransId="{47102629-A4BF-48F2-96E0-19ABF61DBEF3}"/>
    <dgm:cxn modelId="{3185FCA6-C68B-4A08-A626-5F301719C893}" type="presOf" srcId="{7CDA4E9A-8B0C-4668-A317-C2AA259A879C}" destId="{FCD87469-F135-4740-A9D6-9C890B96D158}" srcOrd="1" destOrd="0" presId="urn:microsoft.com/office/officeart/2005/8/layout/cycle2"/>
    <dgm:cxn modelId="{BF63364C-C83C-4A15-9628-514A6141FBAF}" type="presOf" srcId="{8424F561-96C0-49DD-AC4A-FCE352987696}" destId="{D0F4CD97-2AC0-42E6-B166-D14C17549C70}" srcOrd="1" destOrd="0" presId="urn:microsoft.com/office/officeart/2005/8/layout/cycle2"/>
    <dgm:cxn modelId="{A3C7A54B-F731-4E01-89C9-0C190A970CB7}" type="presOf" srcId="{E8C8F8CF-08C3-4982-A1E6-8B6C61EAA94A}" destId="{070D4599-4BAA-40F7-A87F-3EC749F20D72}" srcOrd="0" destOrd="0" presId="urn:microsoft.com/office/officeart/2005/8/layout/cycle2"/>
    <dgm:cxn modelId="{D92C379B-E7E6-4935-9D71-8196BB03D4C9}" type="presOf" srcId="{47102629-A4BF-48F2-96E0-19ABF61DBEF3}" destId="{9A6F79A5-A1C6-4AD2-9B9F-7BB2DE83B28E}" srcOrd="1" destOrd="0" presId="urn:microsoft.com/office/officeart/2005/8/layout/cycle2"/>
    <dgm:cxn modelId="{9C195A8C-3BAC-4D2E-A1F4-BC902DA1082A}" type="presOf" srcId="{8424F561-96C0-49DD-AC4A-FCE352987696}" destId="{AFBA5CB3-BE8A-4D02-9C4C-0C5633F52B83}" srcOrd="0" destOrd="0" presId="urn:microsoft.com/office/officeart/2005/8/layout/cycle2"/>
    <dgm:cxn modelId="{C866067A-633A-4A6E-820F-70B1E685E69D}" srcId="{B0F3545B-F80E-4934-9F1D-167DA22AC89A}" destId="{8A830F59-01C5-4F53-95C5-C5C168362B02}" srcOrd="3" destOrd="0" parTransId="{779693FD-0ED6-4D1F-8D7F-D0F714D81489}" sibTransId="{E8C8F8CF-08C3-4982-A1E6-8B6C61EAA94A}"/>
    <dgm:cxn modelId="{704138B4-AC40-4706-AAE4-92BD19141696}" srcId="{B0F3545B-F80E-4934-9F1D-167DA22AC89A}" destId="{94171F58-8B8E-401D-A4CC-6E9FBEED9442}" srcOrd="0" destOrd="0" parTransId="{59023544-659F-48C5-B337-9B0111464D74}" sibTransId="{8424F561-96C0-49DD-AC4A-FCE352987696}"/>
    <dgm:cxn modelId="{4D918982-F566-4302-83FA-8AB372256E92}" srcId="{B0F3545B-F80E-4934-9F1D-167DA22AC89A}" destId="{5AE0DE97-D23E-4564-85F2-40BA08B70024}" srcOrd="4" destOrd="0" parTransId="{353D49D5-B2C5-47B2-97C6-14794195F4DD}" sibTransId="{193A7DCC-234A-481F-B244-6A5506821F1A}"/>
    <dgm:cxn modelId="{6605DFC9-6C9F-4AEF-9924-0FFD47883177}" type="presOf" srcId="{1B878D4E-B3BA-4271-AE62-DC5130334947}" destId="{0C028BE8-C587-43F4-9133-D6118097B094}" srcOrd="0" destOrd="0" presId="urn:microsoft.com/office/officeart/2005/8/layout/cycle2"/>
    <dgm:cxn modelId="{53CCAACA-6753-46D0-9D7C-8C995EF4B323}" type="presOf" srcId="{193A7DCC-234A-481F-B244-6A5506821F1A}" destId="{4F806BF2-022E-443B-B11C-17652ADF0152}" srcOrd="1" destOrd="0" presId="urn:microsoft.com/office/officeart/2005/8/layout/cycle2"/>
    <dgm:cxn modelId="{90B5D2E1-F3DF-4119-9329-DAB48C8E69A3}" srcId="{B0F3545B-F80E-4934-9F1D-167DA22AC89A}" destId="{1B878D4E-B3BA-4271-AE62-DC5130334947}" srcOrd="1" destOrd="0" parTransId="{90D8DDA2-4F14-4C51-BAF2-040B4D16196E}" sibTransId="{7CDA4E9A-8B0C-4668-A317-C2AA259A879C}"/>
    <dgm:cxn modelId="{43771977-B0A2-4701-976A-871668B31357}" type="presOf" srcId="{E8C8F8CF-08C3-4982-A1E6-8B6C61EAA94A}" destId="{EA777150-B697-4391-8E8E-2C726807EA09}" srcOrd="1" destOrd="0" presId="urn:microsoft.com/office/officeart/2005/8/layout/cycle2"/>
    <dgm:cxn modelId="{75C4DB35-B648-4598-994E-C3314119017B}" type="presOf" srcId="{388F920E-3066-44BB-8ED5-165A54D63B3D}" destId="{E6A9A14A-E8F2-4B64-8267-0D5E50DD4DBD}" srcOrd="0" destOrd="0" presId="urn:microsoft.com/office/officeart/2005/8/layout/cycle2"/>
    <dgm:cxn modelId="{C6A7CCFB-0B3E-4EBE-AFBD-F87BBDB7FFDC}" type="presOf" srcId="{193A7DCC-234A-481F-B244-6A5506821F1A}" destId="{67120C12-6134-4C36-A6C2-D9D1DE108458}" srcOrd="0" destOrd="0" presId="urn:microsoft.com/office/officeart/2005/8/layout/cycle2"/>
    <dgm:cxn modelId="{7473C663-A3FB-404F-9B22-A9F6FF37DBD2}" type="presOf" srcId="{B0F3545B-F80E-4934-9F1D-167DA22AC89A}" destId="{451B8212-D5EC-4DFF-A4E5-01058B99B2B0}" srcOrd="0" destOrd="0" presId="urn:microsoft.com/office/officeart/2005/8/layout/cycle2"/>
    <dgm:cxn modelId="{05BFF0FD-3A97-494C-802B-2286D7BB06A1}" type="presOf" srcId="{8A830F59-01C5-4F53-95C5-C5C168362B02}" destId="{6BDD0EF7-2676-4D0B-8DC0-EDD3C3DB18EF}" srcOrd="0" destOrd="0" presId="urn:microsoft.com/office/officeart/2005/8/layout/cycle2"/>
    <dgm:cxn modelId="{25B2C0FB-AA69-4857-96B2-3E88D7280F66}" type="presOf" srcId="{7CDA4E9A-8B0C-4668-A317-C2AA259A879C}" destId="{D422E88E-F57A-4DBD-AF73-710C02161E8D}" srcOrd="0" destOrd="0" presId="urn:microsoft.com/office/officeart/2005/8/layout/cycle2"/>
    <dgm:cxn modelId="{AF5444CB-DC2B-4575-BFBE-B4A68A36AC9F}" type="presOf" srcId="{94171F58-8B8E-401D-A4CC-6E9FBEED9442}" destId="{A61AE9F9-D94A-470A-8492-1C62267D65FE}" srcOrd="0" destOrd="0" presId="urn:microsoft.com/office/officeart/2005/8/layout/cycle2"/>
    <dgm:cxn modelId="{9A8F7282-13E5-4BAD-9A93-D578F906D7CC}" type="presOf" srcId="{5AE0DE97-D23E-4564-85F2-40BA08B70024}" destId="{F46CC99C-D3B4-4159-B377-394E3C561A31}" srcOrd="0" destOrd="0" presId="urn:microsoft.com/office/officeart/2005/8/layout/cycle2"/>
    <dgm:cxn modelId="{EDAEAA67-39AB-4364-8361-EB9159DCE9D1}" type="presOf" srcId="{47102629-A4BF-48F2-96E0-19ABF61DBEF3}" destId="{568149A0-EA78-4EBD-8F30-23DC3092DB6B}" srcOrd="0" destOrd="0" presId="urn:microsoft.com/office/officeart/2005/8/layout/cycle2"/>
    <dgm:cxn modelId="{A74A084F-F332-47BE-8D16-35108458574B}" type="presParOf" srcId="{451B8212-D5EC-4DFF-A4E5-01058B99B2B0}" destId="{A61AE9F9-D94A-470A-8492-1C62267D65FE}" srcOrd="0" destOrd="0" presId="urn:microsoft.com/office/officeart/2005/8/layout/cycle2"/>
    <dgm:cxn modelId="{0752520C-1C7B-410B-A261-CFC1BF34904D}" type="presParOf" srcId="{451B8212-D5EC-4DFF-A4E5-01058B99B2B0}" destId="{AFBA5CB3-BE8A-4D02-9C4C-0C5633F52B83}" srcOrd="1" destOrd="0" presId="urn:microsoft.com/office/officeart/2005/8/layout/cycle2"/>
    <dgm:cxn modelId="{8A4F83BD-6A28-418F-AED9-29501F5E39D1}" type="presParOf" srcId="{AFBA5CB3-BE8A-4D02-9C4C-0C5633F52B83}" destId="{D0F4CD97-2AC0-42E6-B166-D14C17549C70}" srcOrd="0" destOrd="0" presId="urn:microsoft.com/office/officeart/2005/8/layout/cycle2"/>
    <dgm:cxn modelId="{C5CCBB01-7A4F-49C0-994B-9E6A8E96C0CD}" type="presParOf" srcId="{451B8212-D5EC-4DFF-A4E5-01058B99B2B0}" destId="{0C028BE8-C587-43F4-9133-D6118097B094}" srcOrd="2" destOrd="0" presId="urn:microsoft.com/office/officeart/2005/8/layout/cycle2"/>
    <dgm:cxn modelId="{2654E428-B721-4032-A023-B8B9D46C68DF}" type="presParOf" srcId="{451B8212-D5EC-4DFF-A4E5-01058B99B2B0}" destId="{D422E88E-F57A-4DBD-AF73-710C02161E8D}" srcOrd="3" destOrd="0" presId="urn:microsoft.com/office/officeart/2005/8/layout/cycle2"/>
    <dgm:cxn modelId="{9ED421CC-6ED3-4028-A1CD-32AD717DE8B2}" type="presParOf" srcId="{D422E88E-F57A-4DBD-AF73-710C02161E8D}" destId="{FCD87469-F135-4740-A9D6-9C890B96D158}" srcOrd="0" destOrd="0" presId="urn:microsoft.com/office/officeart/2005/8/layout/cycle2"/>
    <dgm:cxn modelId="{8410EDD1-33C2-4ADF-85AA-1F4D59943A79}" type="presParOf" srcId="{451B8212-D5EC-4DFF-A4E5-01058B99B2B0}" destId="{E6A9A14A-E8F2-4B64-8267-0D5E50DD4DBD}" srcOrd="4" destOrd="0" presId="urn:microsoft.com/office/officeart/2005/8/layout/cycle2"/>
    <dgm:cxn modelId="{B9F7F116-5727-4D5F-9FF2-D06E6E98E85E}" type="presParOf" srcId="{451B8212-D5EC-4DFF-A4E5-01058B99B2B0}" destId="{568149A0-EA78-4EBD-8F30-23DC3092DB6B}" srcOrd="5" destOrd="0" presId="urn:microsoft.com/office/officeart/2005/8/layout/cycle2"/>
    <dgm:cxn modelId="{EE24CF3E-18AD-4AC4-935F-2076370DA676}" type="presParOf" srcId="{568149A0-EA78-4EBD-8F30-23DC3092DB6B}" destId="{9A6F79A5-A1C6-4AD2-9B9F-7BB2DE83B28E}" srcOrd="0" destOrd="0" presId="urn:microsoft.com/office/officeart/2005/8/layout/cycle2"/>
    <dgm:cxn modelId="{89702981-AD00-43AC-BF26-963620D488D1}" type="presParOf" srcId="{451B8212-D5EC-4DFF-A4E5-01058B99B2B0}" destId="{6BDD0EF7-2676-4D0B-8DC0-EDD3C3DB18EF}" srcOrd="6" destOrd="0" presId="urn:microsoft.com/office/officeart/2005/8/layout/cycle2"/>
    <dgm:cxn modelId="{731D80BD-67B3-409A-A1BB-D806727009E0}" type="presParOf" srcId="{451B8212-D5EC-4DFF-A4E5-01058B99B2B0}" destId="{070D4599-4BAA-40F7-A87F-3EC749F20D72}" srcOrd="7" destOrd="0" presId="urn:microsoft.com/office/officeart/2005/8/layout/cycle2"/>
    <dgm:cxn modelId="{98BA17E7-999B-4D1B-BDF9-3A8619BD2963}" type="presParOf" srcId="{070D4599-4BAA-40F7-A87F-3EC749F20D72}" destId="{EA777150-B697-4391-8E8E-2C726807EA09}" srcOrd="0" destOrd="0" presId="urn:microsoft.com/office/officeart/2005/8/layout/cycle2"/>
    <dgm:cxn modelId="{6D3A749E-EA1C-44FA-88A2-BD1DB62A8A44}" type="presParOf" srcId="{451B8212-D5EC-4DFF-A4E5-01058B99B2B0}" destId="{F46CC99C-D3B4-4159-B377-394E3C561A31}" srcOrd="8" destOrd="0" presId="urn:microsoft.com/office/officeart/2005/8/layout/cycle2"/>
    <dgm:cxn modelId="{DDA7BD99-E31B-41DE-BD5F-94D79E6EC843}" type="presParOf" srcId="{451B8212-D5EC-4DFF-A4E5-01058B99B2B0}" destId="{67120C12-6134-4C36-A6C2-D9D1DE108458}" srcOrd="9" destOrd="0" presId="urn:microsoft.com/office/officeart/2005/8/layout/cycle2"/>
    <dgm:cxn modelId="{B65E9137-25BF-45F2-BC67-2D8993580BFB}" type="presParOf" srcId="{67120C12-6134-4C36-A6C2-D9D1DE108458}" destId="{4F806BF2-022E-443B-B11C-17652ADF015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94F7B2-E5BC-4952-B78A-CBCD288DAF29}">
      <dsp:nvSpPr>
        <dsp:cNvPr id="0" name=""/>
        <dsp:cNvSpPr/>
      </dsp:nvSpPr>
      <dsp:spPr>
        <a:xfrm>
          <a:off x="3888501" y="2036683"/>
          <a:ext cx="2489279" cy="2489279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b="1" kern="1200" dirty="0" err="1" smtClean="0"/>
            <a:t>Nanotechnologen</a:t>
          </a:r>
          <a:endParaRPr lang="en-US" sz="1500" b="1" kern="1200" dirty="0"/>
        </a:p>
      </dsp:txBody>
      <dsp:txXfrm>
        <a:off x="3888501" y="2036683"/>
        <a:ext cx="2489279" cy="2489279"/>
      </dsp:txXfrm>
    </dsp:sp>
    <dsp:sp modelId="{27497E4F-30F1-4DA2-9954-343B3D7B6207}">
      <dsp:nvSpPr>
        <dsp:cNvPr id="0" name=""/>
        <dsp:cNvSpPr/>
      </dsp:nvSpPr>
      <dsp:spPr>
        <a:xfrm>
          <a:off x="2440193" y="1448308"/>
          <a:ext cx="1810385" cy="1810385"/>
        </a:xfrm>
        <a:prstGeom prst="gear6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Burgers</a:t>
          </a:r>
          <a:endParaRPr lang="en-US" sz="1500" kern="1200" dirty="0"/>
        </a:p>
      </dsp:txBody>
      <dsp:txXfrm>
        <a:off x="2440193" y="1448308"/>
        <a:ext cx="1810385" cy="1810385"/>
      </dsp:txXfrm>
    </dsp:sp>
    <dsp:sp modelId="{84EF5293-FDFB-49EC-B3F1-849ADB7F38E3}">
      <dsp:nvSpPr>
        <dsp:cNvPr id="0" name=""/>
        <dsp:cNvSpPr/>
      </dsp:nvSpPr>
      <dsp:spPr>
        <a:xfrm rot="20700000">
          <a:off x="3454194" y="199327"/>
          <a:ext cx="1773807" cy="1773807"/>
        </a:xfrm>
        <a:prstGeom prst="gear6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err="1" smtClean="0"/>
            <a:t>Middenveld</a:t>
          </a:r>
          <a:endParaRPr lang="en-US" sz="1500" kern="1200" dirty="0"/>
        </a:p>
      </dsp:txBody>
      <dsp:txXfrm>
        <a:off x="3843242" y="588375"/>
        <a:ext cx="995711" cy="995711"/>
      </dsp:txXfrm>
    </dsp:sp>
    <dsp:sp modelId="{13B67D19-5C9F-4FE0-BA37-1FADA36B7782}">
      <dsp:nvSpPr>
        <dsp:cNvPr id="0" name=""/>
        <dsp:cNvSpPr/>
      </dsp:nvSpPr>
      <dsp:spPr>
        <a:xfrm>
          <a:off x="3700746" y="1658974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E6D03B-5283-4A12-8DEF-6DF1F4816233}">
      <dsp:nvSpPr>
        <dsp:cNvPr id="0" name=""/>
        <dsp:cNvSpPr/>
      </dsp:nvSpPr>
      <dsp:spPr>
        <a:xfrm>
          <a:off x="2119577" y="1046315"/>
          <a:ext cx="2315030" cy="231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70655D-9F1C-418D-92BA-FA8A9D0FFCC8}">
      <dsp:nvSpPr>
        <dsp:cNvPr id="0" name=""/>
        <dsp:cNvSpPr/>
      </dsp:nvSpPr>
      <dsp:spPr>
        <a:xfrm>
          <a:off x="3043894" y="-190626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1AE9F9-D94A-470A-8492-1C62267D65FE}">
      <dsp:nvSpPr>
        <dsp:cNvPr id="0" name=""/>
        <dsp:cNvSpPr/>
      </dsp:nvSpPr>
      <dsp:spPr>
        <a:xfrm>
          <a:off x="3754933" y="1771"/>
          <a:ext cx="1634132" cy="16341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de burger</a:t>
          </a:r>
          <a:endParaRPr lang="en-US" sz="2800" kern="1200" dirty="0"/>
        </a:p>
      </dsp:txBody>
      <dsp:txXfrm>
        <a:off x="3754933" y="1771"/>
        <a:ext cx="1634132" cy="1634132"/>
      </dsp:txXfrm>
    </dsp:sp>
    <dsp:sp modelId="{AFBA5CB3-BE8A-4D02-9C4C-0C5633F52B83}">
      <dsp:nvSpPr>
        <dsp:cNvPr id="0" name=""/>
        <dsp:cNvSpPr/>
      </dsp:nvSpPr>
      <dsp:spPr>
        <a:xfrm rot="2160000">
          <a:off x="5337135" y="1256358"/>
          <a:ext cx="433223" cy="55151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2160000">
        <a:off x="5337135" y="1256358"/>
        <a:ext cx="433223" cy="551519"/>
      </dsp:txXfrm>
    </dsp:sp>
    <dsp:sp modelId="{0C028BE8-C587-43F4-9133-D6118097B094}">
      <dsp:nvSpPr>
        <dsp:cNvPr id="0" name=""/>
        <dsp:cNvSpPr/>
      </dsp:nvSpPr>
      <dsp:spPr>
        <a:xfrm>
          <a:off x="5738267" y="1442747"/>
          <a:ext cx="1634132" cy="16341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nano-techno-</a:t>
          </a:r>
          <a:r>
            <a:rPr lang="fr-FR" sz="2800" kern="1200" dirty="0" err="1" smtClean="0"/>
            <a:t>logie</a:t>
          </a:r>
          <a:endParaRPr lang="en-US" sz="2800" kern="1200" dirty="0"/>
        </a:p>
      </dsp:txBody>
      <dsp:txXfrm>
        <a:off x="5738267" y="1442747"/>
        <a:ext cx="1634132" cy="1634132"/>
      </dsp:txXfrm>
    </dsp:sp>
    <dsp:sp modelId="{D422E88E-F57A-4DBD-AF73-710C02161E8D}">
      <dsp:nvSpPr>
        <dsp:cNvPr id="0" name=""/>
        <dsp:cNvSpPr/>
      </dsp:nvSpPr>
      <dsp:spPr>
        <a:xfrm rot="6480000">
          <a:off x="5963727" y="3138167"/>
          <a:ext cx="433223" cy="55151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6480000">
        <a:off x="5963727" y="3138167"/>
        <a:ext cx="433223" cy="551519"/>
      </dsp:txXfrm>
    </dsp:sp>
    <dsp:sp modelId="{E6A9A14A-E8F2-4B64-8267-0D5E50DD4DBD}">
      <dsp:nvSpPr>
        <dsp:cNvPr id="0" name=""/>
        <dsp:cNvSpPr/>
      </dsp:nvSpPr>
      <dsp:spPr>
        <a:xfrm>
          <a:off x="4980701" y="3774295"/>
          <a:ext cx="1634132" cy="16341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impact</a:t>
          </a:r>
          <a:endParaRPr lang="en-US" sz="2800" kern="1200" dirty="0"/>
        </a:p>
      </dsp:txBody>
      <dsp:txXfrm>
        <a:off x="4980701" y="3774295"/>
        <a:ext cx="1634132" cy="1634132"/>
      </dsp:txXfrm>
    </dsp:sp>
    <dsp:sp modelId="{568149A0-EA78-4EBD-8F30-23DC3092DB6B}">
      <dsp:nvSpPr>
        <dsp:cNvPr id="0" name=""/>
        <dsp:cNvSpPr/>
      </dsp:nvSpPr>
      <dsp:spPr>
        <a:xfrm rot="10800000">
          <a:off x="4367649" y="4315602"/>
          <a:ext cx="433223" cy="55151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4367649" y="4315602"/>
        <a:ext cx="433223" cy="551519"/>
      </dsp:txXfrm>
    </dsp:sp>
    <dsp:sp modelId="{6BDD0EF7-2676-4D0B-8DC0-EDD3C3DB18EF}">
      <dsp:nvSpPr>
        <dsp:cNvPr id="0" name=""/>
        <dsp:cNvSpPr/>
      </dsp:nvSpPr>
      <dsp:spPr>
        <a:xfrm>
          <a:off x="2529165" y="3774295"/>
          <a:ext cx="1634132" cy="16341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err="1" smtClean="0"/>
            <a:t>politiek</a:t>
          </a:r>
          <a:endParaRPr lang="en-US" sz="2800" kern="1200" dirty="0"/>
        </a:p>
      </dsp:txBody>
      <dsp:txXfrm>
        <a:off x="2529165" y="3774295"/>
        <a:ext cx="1634132" cy="1634132"/>
      </dsp:txXfrm>
    </dsp:sp>
    <dsp:sp modelId="{070D4599-4BAA-40F7-A87F-3EC749F20D72}">
      <dsp:nvSpPr>
        <dsp:cNvPr id="0" name=""/>
        <dsp:cNvSpPr/>
      </dsp:nvSpPr>
      <dsp:spPr>
        <a:xfrm rot="15120000">
          <a:off x="2754626" y="3161489"/>
          <a:ext cx="433223" cy="55151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5120000">
        <a:off x="2754626" y="3161489"/>
        <a:ext cx="433223" cy="551519"/>
      </dsp:txXfrm>
    </dsp:sp>
    <dsp:sp modelId="{F46CC99C-D3B4-4159-B377-394E3C561A31}">
      <dsp:nvSpPr>
        <dsp:cNvPr id="0" name=""/>
        <dsp:cNvSpPr/>
      </dsp:nvSpPr>
      <dsp:spPr>
        <a:xfrm>
          <a:off x="1771599" y="1442747"/>
          <a:ext cx="1634132" cy="16341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err="1" smtClean="0"/>
            <a:t>socio-logie</a:t>
          </a:r>
          <a:endParaRPr lang="en-US" sz="2800" kern="1200" dirty="0"/>
        </a:p>
      </dsp:txBody>
      <dsp:txXfrm>
        <a:off x="1771599" y="1442747"/>
        <a:ext cx="1634132" cy="1634132"/>
      </dsp:txXfrm>
    </dsp:sp>
    <dsp:sp modelId="{67120C12-6134-4C36-A6C2-D9D1DE108458}">
      <dsp:nvSpPr>
        <dsp:cNvPr id="0" name=""/>
        <dsp:cNvSpPr/>
      </dsp:nvSpPr>
      <dsp:spPr>
        <a:xfrm rot="19440000">
          <a:off x="3353802" y="1270772"/>
          <a:ext cx="433223" cy="55151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9440000">
        <a:off x="3353802" y="1270772"/>
        <a:ext cx="433223" cy="551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E8A929-67C9-4A7C-90C5-131F862D4E29}" type="datetimeFigureOut">
              <a:rPr lang="en-US"/>
              <a:pPr/>
              <a:t>12/12/2012</a:t>
            </a:fld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60A14B-96F5-4258-BCD4-DE035D38A8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DDEA7F-6C06-443B-9902-8F46005E4CFD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7CC9DD8-D89D-4D65-91D4-21E7A0241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Vb. def. ‘nanotechnologie’. Black box: vragen veelal niet gesteld.</a:t>
            </a: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115B38-78BF-4280-A10B-4F55599C448D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Eerste logica dominant. RM: ‘Samen het draagvlak voor W&amp;T en innovatie vergroten’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EADB82-CF61-4CE4-B8F1-9CC4CC1DD228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993CC2-FDE7-478F-8D9C-537B21C4A394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Spanningen tussen deelnemers, maar ook tussen discoursen, idealen, wereldbeelden, ‘materialiteiten’.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81B24A-E931-4B6D-9F74-9AFF5CF78053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AAF0FF-40D2-4C74-8B65-0E38079938C5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21F96C-0D5B-4786-9C0B-E64F3B8CA04A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326097-72FD-4E0D-B408-1E61E0C3244C}" type="slidenum">
              <a:rPr lang="en-US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1D2C21-E000-4E9B-9A5B-E5DE4408FB99}" type="slidenum">
              <a:rPr lang="en-US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076E60-271F-4410-BA7E-BFB1EC054BC9}" type="slidenum">
              <a:rPr lang="en-US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BFA34B-C0C3-46C3-91A2-BF80B8E590A5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Nadruk op overleg tussen nanowetenschappers en sociologen in onderzoeksconsortium + tussen sociologen onderling; in mindere mate tss. derden (burgers, middenveldorganisaties, politici). </a:t>
            </a: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017A35-87AB-4EEF-BAE4-E07A2EDDD99F}" type="slidenum">
              <a:rPr lang="en-US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95E4B-2E4A-4575-801C-3DB1A7DC211C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01740-DA6C-43A9-8544-A3C57EF21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AB401-8884-4FF5-8C4D-738BE4146C6D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29D46-BA6C-4A3E-A0F9-1EEF5683D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C68F9-6952-42CE-BA4A-408B2D804BA1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E356-4FF6-47DF-8DBB-B29285AB0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BEBE9-C996-4826-A65F-7E5AD72C47AD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273C3-7DED-4159-9C12-7A487FA76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5BCD4-6DA5-48B6-827F-B35872A3E749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DE877-50C1-4AC2-9B86-EAF845F19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27499-EB9F-485D-81B0-CDDEA825166B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A00A8-61BC-4332-BF9A-370F642A0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63FB4-3802-4E69-BE4E-045A2896E1CC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1FDB8-87DE-4EEB-9A0E-2ED2F3F7B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0165C-B468-40CD-9A63-667F727B6B45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08FD0-F5C0-40AD-A0E3-7CE59FB5A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B5DE0-EBE2-498B-9E24-2228A8556CD6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58C07-ED65-4D65-A5B4-0D53DE103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55CEF-BB67-4C71-8EA0-6BDAFEF700F7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C6437-963A-4A26-877E-A99CA374A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0516-DA06-40D7-8C2E-25B72A82F12B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4872E-47A2-4176-BEBC-CCA8231B7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Titelstijl van model bewerken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5120BD-75C1-47C1-9689-9BCA54DADAFE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7D19F80-B4DB-4701-B728-F1F38EE6C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84" charset="0"/>
        <a:buChar char="•"/>
        <a:defRPr sz="3200" kern="1200">
          <a:solidFill>
            <a:schemeClr val="tx1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84" charset="0"/>
        <a:buChar char="–"/>
        <a:defRPr sz="28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84" charset="0"/>
        <a:buChar char="•"/>
        <a:defRPr sz="24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84" charset="0"/>
        <a:buChar char="–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84" charset="0"/>
        <a:buChar char="»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ichiel.vanoudheusden@ulg.ac.b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686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spc="600" dirty="0" err="1" smtClean="0">
                <a:ea typeface="+mj-ea"/>
                <a:cs typeface="+mj-cs"/>
              </a:rPr>
              <a:t>Participeren</a:t>
            </a:r>
            <a:r>
              <a:rPr lang="en-US" sz="6000" b="1" spc="600" dirty="0" smtClean="0">
                <a:ea typeface="+mj-ea"/>
                <a:cs typeface="+mj-cs"/>
              </a:rPr>
              <a:t> (z)</a:t>
            </a:r>
            <a:r>
              <a:rPr lang="en-US" sz="6000" b="1" spc="600" dirty="0" err="1" smtClean="0">
                <a:ea typeface="+mj-ea"/>
                <a:cs typeface="+mj-cs"/>
              </a:rPr>
              <a:t>onder</a:t>
            </a:r>
            <a:r>
              <a:rPr lang="en-US" sz="6000" b="1" spc="600" dirty="0" smtClean="0">
                <a:ea typeface="+mj-ea"/>
                <a:cs typeface="+mj-cs"/>
              </a:rPr>
              <a:t> spanning</a:t>
            </a:r>
            <a:r>
              <a:rPr lang="en-US" b="1" dirty="0" smtClean="0">
                <a:ea typeface="+mj-ea"/>
                <a:cs typeface="+mj-cs"/>
              </a:rPr>
              <a:t/>
            </a:r>
            <a:br>
              <a:rPr lang="en-US" b="1" dirty="0" smtClean="0">
                <a:ea typeface="+mj-ea"/>
                <a:cs typeface="+mj-cs"/>
              </a:rPr>
            </a:br>
            <a:r>
              <a:rPr lang="en-US" sz="4000" dirty="0" smtClean="0">
                <a:solidFill>
                  <a:schemeClr val="tx2"/>
                </a:solidFill>
                <a:ea typeface="+mj-ea"/>
                <a:cs typeface="+mj-cs"/>
              </a:rPr>
              <a:t>over </a:t>
            </a:r>
            <a:r>
              <a:rPr lang="en-US" sz="4000" dirty="0" err="1" smtClean="0">
                <a:solidFill>
                  <a:schemeClr val="tx2"/>
                </a:solidFill>
                <a:ea typeface="+mj-ea"/>
                <a:cs typeface="+mj-cs"/>
              </a:rPr>
              <a:t>conflicten</a:t>
            </a:r>
            <a:r>
              <a:rPr lang="en-US" sz="4000" dirty="0" smtClean="0">
                <a:solidFill>
                  <a:schemeClr val="tx2"/>
                </a:solidFill>
                <a:ea typeface="+mj-ea"/>
                <a:cs typeface="+mj-cs"/>
              </a:rPr>
              <a:t>, </a:t>
            </a:r>
            <a:r>
              <a:rPr lang="en-US" sz="4000" dirty="0" err="1" smtClean="0">
                <a:solidFill>
                  <a:schemeClr val="tx2"/>
                </a:solidFill>
                <a:ea typeface="+mj-ea"/>
                <a:cs typeface="+mj-cs"/>
              </a:rPr>
              <a:t>macht</a:t>
            </a:r>
            <a:r>
              <a:rPr lang="en-US" sz="40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sz="4000" dirty="0" smtClean="0">
                <a:solidFill>
                  <a:schemeClr val="tx2"/>
                </a:solidFill>
                <a:ea typeface="+mj-ea"/>
                <a:cs typeface="+mj-cs"/>
              </a:rPr>
              <a:t>en impasses in </a:t>
            </a:r>
            <a:r>
              <a:rPr lang="en-US" sz="4000" dirty="0" err="1" smtClean="0">
                <a:solidFill>
                  <a:schemeClr val="tx2"/>
                </a:solidFill>
                <a:ea typeface="+mj-ea"/>
                <a:cs typeface="+mj-cs"/>
              </a:rPr>
              <a:t>participatieprocessen</a:t>
            </a:r>
            <a:endParaRPr lang="en-US" sz="40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89547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100" dirty="0" err="1" smtClean="0">
                <a:ea typeface="+mn-ea"/>
                <a:cs typeface="+mn-cs"/>
              </a:rPr>
              <a:t>Michiel</a:t>
            </a:r>
            <a:r>
              <a:rPr lang="en-US" sz="4100" dirty="0" smtClean="0">
                <a:ea typeface="+mn-ea"/>
                <a:cs typeface="+mn-cs"/>
              </a:rPr>
              <a:t> van </a:t>
            </a:r>
            <a:r>
              <a:rPr lang="en-US" sz="4100" dirty="0" err="1" smtClean="0">
                <a:ea typeface="+mn-ea"/>
                <a:cs typeface="+mn-cs"/>
              </a:rPr>
              <a:t>Oudheusden</a:t>
            </a:r>
            <a:endParaRPr lang="en-US" sz="41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err="1" smtClean="0">
                <a:ea typeface="+mn-ea"/>
                <a:cs typeface="+mn-cs"/>
              </a:rPr>
              <a:t>Université</a:t>
            </a:r>
            <a:r>
              <a:rPr lang="en-US" sz="3600" dirty="0" smtClean="0">
                <a:ea typeface="+mn-ea"/>
                <a:cs typeface="+mn-cs"/>
              </a:rPr>
              <a:t> de Liège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solidFill>
                  <a:schemeClr val="tx1"/>
                </a:solidFill>
                <a:ea typeface="+mn-ea"/>
                <a:cs typeface="+mn-cs"/>
              </a:rPr>
              <a:t>Inspiratiedagen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+mn-ea"/>
                <a:cs typeface="+mn-cs"/>
              </a:rPr>
              <a:t>wetenschapswinkel</a:t>
            </a:r>
            <a:endParaRPr lang="en-US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13 </a:t>
            </a:r>
            <a:r>
              <a:rPr lang="en-US" dirty="0" err="1" smtClean="0">
                <a:solidFill>
                  <a:schemeClr val="tx1"/>
                </a:solidFill>
                <a:ea typeface="+mn-ea"/>
                <a:cs typeface="+mn-cs"/>
              </a:rPr>
              <a:t>december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 2012</a:t>
            </a:r>
            <a:endParaRPr lang="en-US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14339" name="Picture 2" descr="http://www.polesud.ulg.ac.be/image/newlogoUL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781675"/>
            <a:ext cx="152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http://www.vub.ac.be/image/wewi_be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121400"/>
            <a:ext cx="3840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ackbox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7244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3600" b="1" dirty="0" smtClean="0">
                <a:ea typeface="+mj-ea"/>
                <a:cs typeface="+mj-cs"/>
              </a:rPr>
              <a:t>Openen van ‘participatie’ in een pTA project:</a:t>
            </a:r>
            <a:r>
              <a:rPr lang="nl-NL" dirty="0" smtClean="0">
                <a:ea typeface="+mj-ea"/>
                <a:cs typeface="+mj-cs"/>
              </a:rPr>
              <a:t/>
            </a:r>
            <a:br>
              <a:rPr lang="nl-NL" dirty="0" smtClean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smtClean="0">
                <a:solidFill>
                  <a:schemeClr val="tx2"/>
                </a:solidFill>
                <a:ea typeface="+mn-ea"/>
                <a:cs typeface="+mn-cs"/>
              </a:rPr>
              <a:t>Observatie: impasses, irritaties, ongemakkelijke stiltes, dubbelzinnigheid, ‘decision deadlock’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sz="8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ea typeface="+mn-ea"/>
                <a:cs typeface="+mn-cs"/>
              </a:rPr>
              <a:t>Hoe participeren betrokkenen in een pTA?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ea typeface="+mn-ea"/>
                <a:cs typeface="+mn-cs"/>
              </a:rPr>
              <a:t>Hoe </a:t>
            </a:r>
            <a:r>
              <a:rPr lang="nl-NL" dirty="0" smtClean="0">
                <a:solidFill>
                  <a:schemeClr val="tx2"/>
                </a:solidFill>
                <a:ea typeface="+mn-ea"/>
                <a:cs typeface="+mn-cs"/>
              </a:rPr>
              <a:t>onderhandelen</a:t>
            </a:r>
            <a:r>
              <a:rPr lang="nl-NL" dirty="0" smtClean="0">
                <a:ea typeface="+mn-ea"/>
                <a:cs typeface="+mn-cs"/>
              </a:rPr>
              <a:t> ze betekenissen?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smtClean="0">
                <a:ea typeface="+mn-ea"/>
              </a:rPr>
              <a:t>Betekenisgeving: vaak bron van conflict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ea typeface="+mn-ea"/>
                <a:cs typeface="+mn-cs"/>
              </a:rPr>
              <a:t>Welke plaats heeft </a:t>
            </a:r>
            <a:r>
              <a:rPr lang="nl-NL" dirty="0" smtClean="0">
                <a:solidFill>
                  <a:schemeClr val="tx2"/>
                </a:solidFill>
                <a:ea typeface="+mn-ea"/>
                <a:cs typeface="+mn-cs"/>
              </a:rPr>
              <a:t>conflict </a:t>
            </a:r>
            <a:r>
              <a:rPr lang="nl-NL" dirty="0" smtClean="0">
                <a:ea typeface="+mn-ea"/>
                <a:cs typeface="+mn-cs"/>
              </a:rPr>
              <a:t>in een </a:t>
            </a:r>
            <a:r>
              <a:rPr lang="nl-NL" dirty="0" err="1" smtClean="0">
                <a:ea typeface="+mn-ea"/>
                <a:cs typeface="+mn-cs"/>
              </a:rPr>
              <a:t>pTA</a:t>
            </a:r>
            <a:r>
              <a:rPr lang="nl-NL" dirty="0" smtClean="0">
                <a:ea typeface="+mn-ea"/>
                <a:cs typeface="+mn-cs"/>
              </a:rPr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ea typeface="+mn-ea"/>
                <a:cs typeface="+mn-cs"/>
              </a:rPr>
              <a:t>Hoe </a:t>
            </a:r>
            <a:r>
              <a:rPr lang="nl-NL" dirty="0" smtClean="0">
                <a:solidFill>
                  <a:schemeClr val="tx2"/>
                </a:solidFill>
                <a:ea typeface="+mn-ea"/>
                <a:cs typeface="+mn-cs"/>
              </a:rPr>
              <a:t>participatie</a:t>
            </a:r>
            <a:r>
              <a:rPr lang="nl-NL" dirty="0" smtClean="0">
                <a:ea typeface="+mn-ea"/>
                <a:cs typeface="+mn-cs"/>
              </a:rPr>
              <a:t> dan opvatten?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ea typeface="+mj-ea"/>
                <a:cs typeface="+mj-cs"/>
              </a:rPr>
              <a:t>Antwoorden</a:t>
            </a:r>
            <a:r>
              <a:rPr lang="en-US" b="1" dirty="0" smtClean="0">
                <a:ea typeface="+mj-ea"/>
                <a:cs typeface="+mj-cs"/>
              </a:rPr>
              <a:t> </a:t>
            </a:r>
            <a:r>
              <a:rPr lang="en-US" b="1" dirty="0" err="1" smtClean="0">
                <a:ea typeface="+mj-ea"/>
                <a:cs typeface="+mj-cs"/>
              </a:rPr>
              <a:t>hangen</a:t>
            </a:r>
            <a:r>
              <a:rPr lang="en-US" b="1" dirty="0" smtClean="0">
                <a:ea typeface="+mj-ea"/>
                <a:cs typeface="+mj-cs"/>
              </a:rPr>
              <a:t> </a:t>
            </a:r>
            <a:r>
              <a:rPr lang="en-US" b="1" dirty="0" err="1" smtClean="0">
                <a:ea typeface="+mj-ea"/>
                <a:cs typeface="+mj-cs"/>
              </a:rPr>
              <a:t>samen</a:t>
            </a:r>
            <a:r>
              <a:rPr lang="en-US" b="1" dirty="0" smtClean="0">
                <a:ea typeface="+mj-ea"/>
                <a:cs typeface="+mj-cs"/>
              </a:rPr>
              <a:t> met </a:t>
            </a:r>
            <a:r>
              <a:rPr lang="en-US" b="1" dirty="0" err="1" smtClean="0">
                <a:ea typeface="+mj-ea"/>
                <a:cs typeface="+mj-cs"/>
              </a:rPr>
              <a:t>opvattingen</a:t>
            </a:r>
            <a:r>
              <a:rPr lang="en-US" b="1" dirty="0" smtClean="0">
                <a:ea typeface="+mj-ea"/>
                <a:cs typeface="+mj-cs"/>
              </a:rPr>
              <a:t> over ‘</a:t>
            </a:r>
            <a:r>
              <a:rPr lang="en-US" b="1" dirty="0" err="1" smtClean="0">
                <a:ea typeface="+mj-ea"/>
                <a:cs typeface="+mj-cs"/>
              </a:rPr>
              <a:t>participatie</a:t>
            </a:r>
            <a:r>
              <a:rPr lang="en-US" b="1" dirty="0" smtClean="0">
                <a:ea typeface="+mj-ea"/>
                <a:cs typeface="+mj-cs"/>
              </a:rPr>
              <a:t>’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solidFill>
                  <a:schemeClr val="tx2"/>
                </a:solidFill>
                <a:ea typeface="+mn-ea"/>
                <a:cs typeface="+mn-cs"/>
              </a:rPr>
              <a:t>Waarom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ea typeface="+mn-ea"/>
                <a:cs typeface="+mn-cs"/>
              </a:rPr>
              <a:t>participeren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“</a:t>
            </a:r>
            <a:r>
              <a:rPr lang="en-US" dirty="0">
                <a:ea typeface="+mn-ea"/>
                <a:cs typeface="+mn-cs"/>
              </a:rPr>
              <a:t>O</a:t>
            </a:r>
            <a:r>
              <a:rPr lang="en-US" dirty="0" smtClean="0">
                <a:ea typeface="+mn-ea"/>
                <a:cs typeface="+mn-cs"/>
              </a:rPr>
              <a:t>m </a:t>
            </a:r>
            <a:r>
              <a:rPr lang="en-US" dirty="0" err="1" smtClean="0">
                <a:ea typeface="+mn-ea"/>
                <a:cs typeface="+mn-cs"/>
              </a:rPr>
              <a:t>angsten</a:t>
            </a:r>
            <a:r>
              <a:rPr lang="en-US" dirty="0" smtClean="0">
                <a:ea typeface="+mn-ea"/>
                <a:cs typeface="+mn-cs"/>
              </a:rPr>
              <a:t> over </a:t>
            </a:r>
            <a:r>
              <a:rPr lang="en-US" dirty="0" err="1" smtClean="0">
                <a:ea typeface="+mn-ea"/>
                <a:cs typeface="+mn-cs"/>
              </a:rPr>
              <a:t>technologie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bij</a:t>
            </a:r>
            <a:r>
              <a:rPr lang="en-US" dirty="0" smtClean="0">
                <a:ea typeface="+mn-ea"/>
                <a:cs typeface="+mn-cs"/>
              </a:rPr>
              <a:t> burgers </a:t>
            </a:r>
            <a:r>
              <a:rPr lang="en-US" dirty="0" err="1" smtClean="0">
                <a:ea typeface="+mn-ea"/>
                <a:cs typeface="+mn-cs"/>
              </a:rPr>
              <a:t>weg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te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nemen</a:t>
            </a:r>
            <a:r>
              <a:rPr lang="en-US" dirty="0" smtClean="0">
                <a:ea typeface="+mn-ea"/>
                <a:cs typeface="+mn-cs"/>
              </a:rPr>
              <a:t>”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	</a:t>
            </a:r>
            <a:r>
              <a:rPr lang="en-US" dirty="0" smtClean="0">
                <a:solidFill>
                  <a:schemeClr val="tx2"/>
                </a:solidFill>
                <a:ea typeface="+mn-ea"/>
              </a:rPr>
              <a:t>=</a:t>
            </a:r>
            <a:r>
              <a:rPr lang="en-US" dirty="0" smtClean="0">
                <a:ea typeface="+mn-ea"/>
              </a:rPr>
              <a:t> </a:t>
            </a:r>
            <a:r>
              <a:rPr lang="en-US" i="1" dirty="0" err="1" smtClean="0">
                <a:solidFill>
                  <a:schemeClr val="tx2"/>
                </a:solidFill>
                <a:ea typeface="+mn-ea"/>
              </a:rPr>
              <a:t>instrumentele</a:t>
            </a:r>
            <a:r>
              <a:rPr lang="en-US" i="1" dirty="0" smtClean="0">
                <a:solidFill>
                  <a:schemeClr val="tx2"/>
                </a:solidFill>
                <a:ea typeface="+mn-ea"/>
              </a:rPr>
              <a:t> </a:t>
            </a:r>
            <a:r>
              <a:rPr lang="en-US" i="1" dirty="0" err="1" smtClean="0">
                <a:solidFill>
                  <a:schemeClr val="tx2"/>
                </a:solidFill>
                <a:ea typeface="+mn-ea"/>
              </a:rPr>
              <a:t>logica</a:t>
            </a:r>
            <a:r>
              <a:rPr lang="en-US" i="1" dirty="0" smtClean="0">
                <a:solidFill>
                  <a:schemeClr val="tx2"/>
                </a:solidFill>
                <a:ea typeface="+mn-ea"/>
              </a:rPr>
              <a:t> (</a:t>
            </a:r>
            <a:r>
              <a:rPr lang="en-US" i="1" dirty="0" err="1" smtClean="0">
                <a:solidFill>
                  <a:schemeClr val="tx2"/>
                </a:solidFill>
                <a:ea typeface="+mn-ea"/>
              </a:rPr>
              <a:t>overtuigingslogica</a:t>
            </a:r>
            <a:r>
              <a:rPr lang="en-US" i="1" dirty="0" smtClean="0">
                <a:solidFill>
                  <a:schemeClr val="tx2"/>
                </a:solidFill>
                <a:ea typeface="+mn-ea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“Om tot </a:t>
            </a:r>
            <a:r>
              <a:rPr lang="en-US" dirty="0" err="1" smtClean="0">
                <a:ea typeface="+mn-ea"/>
                <a:cs typeface="+mn-cs"/>
              </a:rPr>
              <a:t>inhoudelijk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betere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besluitvorming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te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komen</a:t>
            </a:r>
            <a:r>
              <a:rPr lang="en-US" dirty="0" smtClean="0">
                <a:ea typeface="+mn-ea"/>
                <a:cs typeface="+mn-cs"/>
              </a:rPr>
              <a:t>”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</a:rPr>
              <a:t>	</a:t>
            </a:r>
            <a:r>
              <a:rPr lang="en-US" dirty="0" smtClean="0">
                <a:solidFill>
                  <a:schemeClr val="tx2"/>
                </a:solidFill>
                <a:ea typeface="+mn-ea"/>
              </a:rPr>
              <a:t>= </a:t>
            </a:r>
            <a:r>
              <a:rPr lang="en-US" i="1" dirty="0" err="1" smtClean="0">
                <a:solidFill>
                  <a:schemeClr val="tx2"/>
                </a:solidFill>
                <a:ea typeface="+mn-ea"/>
              </a:rPr>
              <a:t>substantieve</a:t>
            </a:r>
            <a:r>
              <a:rPr lang="en-US" i="1" dirty="0" smtClean="0">
                <a:solidFill>
                  <a:schemeClr val="tx2"/>
                </a:solidFill>
                <a:ea typeface="+mn-ea"/>
              </a:rPr>
              <a:t> </a:t>
            </a:r>
            <a:r>
              <a:rPr lang="en-US" i="1" dirty="0" err="1" smtClean="0">
                <a:solidFill>
                  <a:schemeClr val="tx2"/>
                </a:solidFill>
                <a:ea typeface="+mn-ea"/>
              </a:rPr>
              <a:t>logica</a:t>
            </a:r>
            <a:r>
              <a:rPr lang="en-US" i="1" dirty="0" smtClean="0">
                <a:solidFill>
                  <a:schemeClr val="tx2"/>
                </a:solidFill>
                <a:ea typeface="+mn-ea"/>
              </a:rPr>
              <a:t> (</a:t>
            </a:r>
            <a:r>
              <a:rPr lang="en-US" i="1" dirty="0" err="1" smtClean="0">
                <a:solidFill>
                  <a:schemeClr val="tx2"/>
                </a:solidFill>
                <a:ea typeface="+mn-ea"/>
              </a:rPr>
              <a:t>nadruk</a:t>
            </a:r>
            <a:r>
              <a:rPr lang="en-US" i="1" dirty="0" smtClean="0">
                <a:solidFill>
                  <a:schemeClr val="tx2"/>
                </a:solidFill>
                <a:ea typeface="+mn-ea"/>
              </a:rPr>
              <a:t> op </a:t>
            </a:r>
            <a:r>
              <a:rPr lang="en-US" i="1" dirty="0" err="1" smtClean="0">
                <a:solidFill>
                  <a:schemeClr val="tx2"/>
                </a:solidFill>
                <a:ea typeface="+mn-ea"/>
              </a:rPr>
              <a:t>sociaal</a:t>
            </a:r>
            <a:r>
              <a:rPr lang="en-US" i="1" dirty="0" smtClean="0">
                <a:solidFill>
                  <a:schemeClr val="tx2"/>
                </a:solidFill>
                <a:ea typeface="+mn-ea"/>
              </a:rPr>
              <a:t> </a:t>
            </a:r>
            <a:r>
              <a:rPr lang="en-US" i="1" dirty="0" err="1" smtClean="0">
                <a:solidFill>
                  <a:schemeClr val="tx2"/>
                </a:solidFill>
                <a:ea typeface="+mn-ea"/>
              </a:rPr>
              <a:t>leren</a:t>
            </a:r>
            <a:r>
              <a:rPr lang="en-US" i="1" dirty="0" smtClean="0">
                <a:solidFill>
                  <a:schemeClr val="tx2"/>
                </a:solidFill>
                <a:ea typeface="+mn-ea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“</a:t>
            </a:r>
            <a:r>
              <a:rPr lang="en-US" dirty="0" err="1" smtClean="0">
                <a:ea typeface="+mn-ea"/>
                <a:cs typeface="+mn-cs"/>
              </a:rPr>
              <a:t>Omdat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burgerparticipatie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democratisch</a:t>
            </a:r>
            <a:r>
              <a:rPr lang="en-US" dirty="0" smtClean="0">
                <a:ea typeface="+mn-ea"/>
                <a:cs typeface="+mn-cs"/>
              </a:rPr>
              <a:t> is”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solidFill>
                  <a:schemeClr val="tx2"/>
                </a:solidFill>
                <a:ea typeface="+mn-ea"/>
              </a:rPr>
              <a:t>	= </a:t>
            </a:r>
            <a:r>
              <a:rPr lang="en-US" i="1" dirty="0" err="1" smtClean="0">
                <a:solidFill>
                  <a:schemeClr val="tx2"/>
                </a:solidFill>
                <a:ea typeface="+mn-ea"/>
              </a:rPr>
              <a:t>normatieve</a:t>
            </a:r>
            <a:r>
              <a:rPr lang="en-US" i="1" dirty="0" smtClean="0">
                <a:solidFill>
                  <a:schemeClr val="tx2"/>
                </a:solidFill>
                <a:ea typeface="+mn-ea"/>
              </a:rPr>
              <a:t> </a:t>
            </a:r>
            <a:r>
              <a:rPr lang="en-US" i="1" dirty="0" err="1" smtClean="0">
                <a:solidFill>
                  <a:schemeClr val="tx2"/>
                </a:solidFill>
                <a:ea typeface="+mn-ea"/>
              </a:rPr>
              <a:t>logica</a:t>
            </a:r>
            <a:endParaRPr lang="en-US" i="1" dirty="0" smtClean="0">
              <a:solidFill>
                <a:schemeClr val="tx2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Betekenisonderhandeling (strijd)</a:t>
            </a:r>
            <a:endParaRPr 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152400" y="1295400"/>
          <a:ext cx="9144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Logica’s botsen! En toch: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ea typeface="+mn-ea"/>
                <a:cs typeface="+mn-cs"/>
              </a:rPr>
              <a:t>Uitgangspunt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NanoSoc</a:t>
            </a:r>
            <a:r>
              <a:rPr lang="en-US" dirty="0" smtClean="0">
                <a:ea typeface="+mn-ea"/>
                <a:cs typeface="+mn-cs"/>
              </a:rPr>
              <a:t>: </a:t>
            </a:r>
            <a:r>
              <a:rPr lang="en-US" dirty="0" err="1">
                <a:ea typeface="+mn-ea"/>
                <a:cs typeface="+mn-cs"/>
              </a:rPr>
              <a:t>s</a:t>
            </a:r>
            <a:r>
              <a:rPr lang="en-US" dirty="0" err="1" smtClean="0">
                <a:ea typeface="+mn-ea"/>
                <a:cs typeface="+mn-cs"/>
              </a:rPr>
              <a:t>amen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zoeken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naar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sociaal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gedragen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technologie</a:t>
            </a:r>
            <a:r>
              <a:rPr lang="en-US" dirty="0" smtClean="0">
                <a:ea typeface="+mn-ea"/>
                <a:cs typeface="+mn-cs"/>
              </a:rPr>
              <a:t>(</a:t>
            </a:r>
            <a:r>
              <a:rPr lang="en-US" dirty="0" err="1" smtClean="0">
                <a:ea typeface="+mn-ea"/>
                <a:cs typeface="+mn-cs"/>
              </a:rPr>
              <a:t>trajecten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= </a:t>
            </a:r>
            <a:r>
              <a:rPr lang="en-US" dirty="0" err="1" smtClean="0">
                <a:ea typeface="+mn-ea"/>
                <a:cs typeface="+mn-cs"/>
              </a:rPr>
              <a:t>samen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tot </a:t>
            </a:r>
            <a:r>
              <a:rPr lang="en-US" dirty="0" err="1" smtClean="0">
                <a:ea typeface="+mn-ea"/>
                <a:cs typeface="+mn-cs"/>
              </a:rPr>
              <a:t>oplossingen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komen</a:t>
            </a:r>
            <a:r>
              <a:rPr lang="en-US" dirty="0" smtClean="0">
                <a:ea typeface="+mn-ea"/>
                <a:cs typeface="+mn-cs"/>
              </a:rPr>
              <a:t> door </a:t>
            </a:r>
            <a:r>
              <a:rPr lang="en-US" dirty="0" err="1" smtClean="0">
                <a:ea typeface="+mn-ea"/>
                <a:cs typeface="+mn-cs"/>
              </a:rPr>
              <a:t>uitwisseling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ideeën</a:t>
            </a:r>
            <a:r>
              <a:rPr lang="en-US" dirty="0" smtClean="0">
                <a:ea typeface="+mn-ea"/>
                <a:cs typeface="+mn-cs"/>
              </a:rPr>
              <a:t>, </a:t>
            </a:r>
            <a:r>
              <a:rPr lang="en-US" dirty="0" err="1" smtClean="0">
                <a:ea typeface="+mn-ea"/>
                <a:cs typeface="+mn-cs"/>
              </a:rPr>
              <a:t>kennis</a:t>
            </a:r>
            <a:r>
              <a:rPr lang="en-US" dirty="0" smtClean="0">
                <a:ea typeface="+mn-ea"/>
                <a:cs typeface="+mn-cs"/>
              </a:rPr>
              <a:t>, </a:t>
            </a:r>
            <a:r>
              <a:rPr lang="en-US" dirty="0" err="1" smtClean="0">
                <a:ea typeface="+mn-ea"/>
                <a:cs typeface="+mn-cs"/>
              </a:rPr>
              <a:t>middelen</a:t>
            </a:r>
            <a:endParaRPr lang="en-US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Open </a:t>
            </a:r>
            <a:r>
              <a:rPr lang="en-US" dirty="0" err="1" smtClean="0">
                <a:ea typeface="+mn-ea"/>
                <a:cs typeface="+mn-cs"/>
              </a:rPr>
              <a:t>debat</a:t>
            </a:r>
            <a:r>
              <a:rPr lang="en-US" dirty="0" smtClean="0">
                <a:ea typeface="+mn-ea"/>
                <a:cs typeface="+mn-cs"/>
              </a:rPr>
              <a:t>, </a:t>
            </a:r>
            <a:r>
              <a:rPr lang="en-US" dirty="0" err="1" smtClean="0">
                <a:ea typeface="+mn-ea"/>
                <a:cs typeface="+mn-cs"/>
              </a:rPr>
              <a:t>gevolgd</a:t>
            </a:r>
            <a:r>
              <a:rPr lang="en-US" dirty="0" smtClean="0">
                <a:ea typeface="+mn-ea"/>
                <a:cs typeface="+mn-cs"/>
              </a:rPr>
              <a:t> door </a:t>
            </a:r>
            <a:r>
              <a:rPr lang="en-US" dirty="0" err="1" smtClean="0">
                <a:ea typeface="+mn-ea"/>
                <a:cs typeface="+mn-cs"/>
              </a:rPr>
              <a:t>sluiting</a:t>
            </a:r>
            <a:endParaRPr lang="en-US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Maar </a:t>
            </a:r>
            <a:r>
              <a:rPr lang="en-US" dirty="0" err="1" smtClean="0">
                <a:ea typeface="+mn-ea"/>
                <a:cs typeface="+mn-cs"/>
              </a:rPr>
              <a:t>wat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als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deelnemers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niet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participeren</a:t>
            </a:r>
            <a:r>
              <a:rPr lang="en-US" dirty="0" smtClean="0">
                <a:ea typeface="+mn-ea"/>
                <a:cs typeface="+mn-cs"/>
              </a:rPr>
              <a:t>? Of </a:t>
            </a:r>
            <a:r>
              <a:rPr lang="en-US" dirty="0" err="1" smtClean="0">
                <a:ea typeface="+mn-ea"/>
                <a:cs typeface="+mn-cs"/>
              </a:rPr>
              <a:t>niet</a:t>
            </a:r>
            <a:r>
              <a:rPr lang="en-US" dirty="0" smtClean="0">
                <a:ea typeface="+mn-ea"/>
                <a:cs typeface="+mn-cs"/>
              </a:rPr>
              <a:t> op de </a:t>
            </a:r>
            <a:r>
              <a:rPr lang="en-US" dirty="0" err="1" smtClean="0">
                <a:ea typeface="+mn-ea"/>
                <a:cs typeface="+mn-cs"/>
              </a:rPr>
              <a:t>voorgeschreven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manier</a:t>
            </a:r>
            <a:r>
              <a:rPr lang="en-US" dirty="0" smtClean="0">
                <a:ea typeface="+mn-ea"/>
                <a:cs typeface="+mn-cs"/>
              </a:rPr>
              <a:t>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	</a:t>
            </a:r>
            <a:r>
              <a:rPr lang="en-US" dirty="0" err="1" smtClean="0">
                <a:solidFill>
                  <a:schemeClr val="tx2"/>
                </a:solidFill>
                <a:ea typeface="+mn-ea"/>
                <a:cs typeface="+mn-cs"/>
              </a:rPr>
              <a:t>Waar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 is de spanning (fun)? </a:t>
            </a:r>
            <a:r>
              <a:rPr lang="en-US" dirty="0" err="1" smtClean="0">
                <a:solidFill>
                  <a:schemeClr val="tx2"/>
                </a:solidFill>
                <a:ea typeface="+mn-ea"/>
                <a:cs typeface="+mn-cs"/>
              </a:rPr>
              <a:t>Macht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 en conflict?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smtClean="0">
                <a:solidFill>
                  <a:schemeClr val="bg1"/>
                </a:solidFill>
              </a:rPr>
              <a:t>Hoeveel spanning?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112963"/>
            <a:ext cx="3657600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114800"/>
            <a:ext cx="364966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524000"/>
            <a:ext cx="39195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Participatie in wetenschap?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smtClean="0"/>
              <a:t>Geen pleidooi tegen participatie (pTA)</a:t>
            </a:r>
          </a:p>
          <a:p>
            <a:r>
              <a:rPr lang="en-US" smtClean="0"/>
              <a:t>Geen pleidooi tegen sluiten, beslissen, sturen</a:t>
            </a:r>
          </a:p>
          <a:p>
            <a:r>
              <a:rPr lang="en-US" smtClean="0"/>
              <a:t>Wel voor aanvaarding ambiguïteit, spanningen, onzekerheden + het expliciet maken van uiteenlopende noden</a:t>
            </a:r>
          </a:p>
          <a:p>
            <a:pPr marL="457200" lvl="1" indent="0">
              <a:buFont typeface="Arial" pitchFamily="84" charset="0"/>
              <a:buNone/>
            </a:pPr>
            <a:r>
              <a:rPr lang="en-US" smtClean="0">
                <a:solidFill>
                  <a:schemeClr val="tx2"/>
                </a:solidFill>
              </a:rPr>
              <a:t>= herdefiniëring van ‘participatie’</a:t>
            </a:r>
          </a:p>
          <a:p>
            <a:r>
              <a:rPr lang="en-US" smtClean="0"/>
              <a:t>Nadruk op </a:t>
            </a:r>
            <a:r>
              <a:rPr lang="en-US" b="1" smtClean="0">
                <a:solidFill>
                  <a:schemeClr val="tx2"/>
                </a:solidFill>
              </a:rPr>
              <a:t>leren over leren </a:t>
            </a:r>
            <a:r>
              <a:rPr lang="en-US" smtClean="0"/>
              <a:t>+ macht en conflict als leerkansen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375" y="5105400"/>
            <a:ext cx="16732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smtClean="0"/>
              <a:t>Participatie en co-creatie?</a:t>
            </a:r>
          </a:p>
        </p:txBody>
      </p:sp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381000" y="2590800"/>
            <a:ext cx="403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sz="2400" b="1">
                <a:latin typeface="Calibri" pitchFamily="84" charset="0"/>
              </a:rPr>
              <a:t>De kloof tussen wetenschap en maatschappij dichten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29000"/>
            <a:ext cx="37369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508250"/>
            <a:ext cx="2928938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90550"/>
          </a:xfrm>
        </p:spPr>
        <p:txBody>
          <a:bodyPr/>
          <a:lstStyle/>
          <a:p>
            <a:pPr marL="0" indent="0">
              <a:buFont typeface="Arial" pitchFamily="84" charset="0"/>
              <a:buNone/>
            </a:pPr>
            <a:endParaRPr lang="en-US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9350" y="381000"/>
            <a:ext cx="27622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4648200"/>
            <a:ext cx="20574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8838" y="2187575"/>
            <a:ext cx="1935162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itchFamily="84" charset="0"/>
              <a:buNone/>
            </a:pPr>
            <a:r>
              <a:rPr lang="en-US" smtClean="0">
                <a:hlinkClick r:id="rId3"/>
              </a:rPr>
              <a:t>michiel.vanoudheusden@ulg.ac.be</a:t>
            </a:r>
            <a:endParaRPr lang="en-US" smtClean="0"/>
          </a:p>
          <a:p>
            <a:pPr marL="0" indent="0">
              <a:buFont typeface="Arial" pitchFamily="84" charset="0"/>
              <a:buNone/>
            </a:pPr>
            <a:endParaRPr lang="en-US" smtClean="0"/>
          </a:p>
        </p:txBody>
      </p:sp>
      <p:pic>
        <p:nvPicPr>
          <p:cNvPr id="41987" name="Picture 4" descr="http://www.mesydel.com/theme/logo_spir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495800"/>
            <a:ext cx="33940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828800" y="3244850"/>
            <a:ext cx="472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latin typeface="Calibri" pitchFamily="84" charset="0"/>
              </a:rPr>
              <a:t>www.spiral.ulg.ac.be</a:t>
            </a:r>
            <a:endParaRPr lang="en-US">
              <a:latin typeface="Calibri" pitchFamily="84" charset="0"/>
            </a:endParaRPr>
          </a:p>
        </p:txBody>
      </p:sp>
      <p:pic>
        <p:nvPicPr>
          <p:cNvPr id="41989" name="Picture 2" descr="http://www.polesud.ulg.ac.be/image/newlogoUL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5562600"/>
            <a:ext cx="152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7772400" cy="914400"/>
          </a:xfrm>
        </p:spPr>
        <p:txBody>
          <a:bodyPr/>
          <a:lstStyle/>
          <a:p>
            <a:r>
              <a:rPr lang="fr-FR" b="1" smtClean="0">
                <a:solidFill>
                  <a:schemeClr val="bg1"/>
                </a:solidFill>
              </a:rPr>
              <a:t>nanotechnologie</a:t>
            </a:r>
            <a:endParaRPr lang="en-US" b="1" smtClean="0">
              <a:solidFill>
                <a:schemeClr val="bg1"/>
              </a:solidFill>
            </a:endParaRPr>
          </a:p>
        </p:txBody>
      </p:sp>
      <p:pic>
        <p:nvPicPr>
          <p:cNvPr id="15363" name="Content Placeholder 6" descr="Nanoscale_2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295400"/>
            <a:ext cx="8305800" cy="5600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828800"/>
            <a:ext cx="1828800" cy="990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smtClean="0">
                <a:ea typeface="+mj-ea"/>
                <a:cs typeface="+mj-cs"/>
              </a:rPr>
              <a:t>BAN:</a:t>
            </a:r>
            <a:br>
              <a:rPr lang="fr-FR" b="1" smtClean="0">
                <a:ea typeface="+mj-ea"/>
                <a:cs typeface="+mj-cs"/>
              </a:rPr>
            </a:br>
            <a:r>
              <a:rPr lang="fr-FR" sz="2800" b="1" smtClean="0">
                <a:ea typeface="+mj-ea"/>
                <a:cs typeface="+mj-cs"/>
              </a:rPr>
              <a:t>Body Area Network</a:t>
            </a:r>
            <a:br>
              <a:rPr lang="fr-FR" sz="2800" b="1" smtClean="0">
                <a:ea typeface="+mj-ea"/>
                <a:cs typeface="+mj-cs"/>
              </a:rPr>
            </a:br>
            <a:r>
              <a:rPr lang="fr-FR" sz="2800" b="1" smtClean="0">
                <a:ea typeface="+mj-ea"/>
                <a:cs typeface="+mj-cs"/>
              </a:rPr>
              <a:t/>
            </a:r>
            <a:br>
              <a:rPr lang="fr-FR" sz="2800" b="1" smtClean="0">
                <a:ea typeface="+mj-ea"/>
                <a:cs typeface="+mj-cs"/>
              </a:rPr>
            </a:br>
            <a:r>
              <a:rPr lang="fr-FR" sz="2400" smtClean="0">
                <a:ea typeface="+mj-ea"/>
                <a:cs typeface="+mj-cs"/>
              </a:rPr>
              <a:t>nano as enabling technology</a:t>
            </a:r>
            <a:endParaRPr lang="en-US" smtClean="0">
              <a:ea typeface="+mj-ea"/>
              <a:cs typeface="+mj-cs"/>
            </a:endParaRPr>
          </a:p>
        </p:txBody>
      </p:sp>
      <p:pic>
        <p:nvPicPr>
          <p:cNvPr id="17410" name="Picture 7" descr="academic_schem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9146" t="3610" r="4271" b="4324"/>
          <a:stretch>
            <a:fillRect/>
          </a:stretch>
        </p:blipFill>
        <p:spPr>
          <a:xfrm>
            <a:off x="3298825" y="1209675"/>
            <a:ext cx="5159375" cy="4962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1600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ea typeface="+mj-ea"/>
                <a:cs typeface="+mj-cs"/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  <a:ea typeface="+mj-ea"/>
                <a:cs typeface="+mj-cs"/>
              </a:rPr>
            </a:br>
            <a:r>
              <a:rPr lang="en-US" sz="3200" b="1" dirty="0" err="1" smtClean="0">
                <a:solidFill>
                  <a:schemeClr val="accent2"/>
                </a:solidFill>
                <a:ea typeface="+mj-ea"/>
                <a:cs typeface="+mj-cs"/>
              </a:rPr>
              <a:t>Nanotechnologieën</a:t>
            </a:r>
            <a:r>
              <a:rPr lang="en-US" sz="3200" b="1" dirty="0" smtClean="0">
                <a:solidFill>
                  <a:schemeClr val="accent2"/>
                </a:solidFill>
                <a:ea typeface="+mj-ea"/>
                <a:cs typeface="+mj-cs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ea typeface="+mj-ea"/>
                <a:cs typeface="+mj-cs"/>
              </a:rPr>
              <a:t>voor</a:t>
            </a:r>
            <a:r>
              <a:rPr lang="en-US" sz="3200" b="1" dirty="0" smtClean="0">
                <a:solidFill>
                  <a:schemeClr val="accent2"/>
                </a:solidFill>
                <a:ea typeface="+mj-ea"/>
                <a:cs typeface="+mj-cs"/>
              </a:rPr>
              <a:t> de </a:t>
            </a:r>
            <a:r>
              <a:rPr lang="en-US" sz="3200" b="1" dirty="0" err="1" smtClean="0">
                <a:solidFill>
                  <a:schemeClr val="accent2"/>
                </a:solidFill>
                <a:ea typeface="+mj-ea"/>
                <a:cs typeface="+mj-cs"/>
              </a:rPr>
              <a:t>maatschappij</a:t>
            </a:r>
            <a:r>
              <a:rPr lang="en-US" sz="3200" b="1" dirty="0" smtClean="0">
                <a:solidFill>
                  <a:schemeClr val="accent2"/>
                </a:solidFill>
                <a:ea typeface="+mj-ea"/>
                <a:cs typeface="+mj-cs"/>
              </a:rPr>
              <a:t> van </a:t>
            </a:r>
            <a:r>
              <a:rPr lang="en-US" sz="3200" b="1" dirty="0" err="1" smtClean="0">
                <a:solidFill>
                  <a:schemeClr val="accent2"/>
                </a:solidFill>
                <a:ea typeface="+mj-ea"/>
                <a:cs typeface="+mj-cs"/>
              </a:rPr>
              <a:t>morgen</a:t>
            </a:r>
            <a:r>
              <a:rPr lang="en-US" sz="3200" b="1" dirty="0" smtClean="0">
                <a:solidFill>
                  <a:schemeClr val="accent2"/>
                </a:solidFill>
                <a:ea typeface="+mj-ea"/>
                <a:cs typeface="+mj-cs"/>
              </a:rPr>
              <a:t> (</a:t>
            </a:r>
            <a:r>
              <a:rPr lang="en-US" sz="3200" b="1" dirty="0" err="1" smtClean="0">
                <a:solidFill>
                  <a:schemeClr val="accent2"/>
                </a:solidFill>
                <a:ea typeface="+mj-ea"/>
                <a:cs typeface="+mj-cs"/>
              </a:rPr>
              <a:t>NanoSoc</a:t>
            </a:r>
            <a:r>
              <a:rPr lang="en-US" sz="3200" b="1" dirty="0" smtClean="0">
                <a:solidFill>
                  <a:schemeClr val="accent2"/>
                </a:solidFill>
                <a:ea typeface="+mj-ea"/>
                <a:cs typeface="+mj-cs"/>
              </a:rPr>
              <a:t>)</a:t>
            </a: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1000" dirty="0" smtClean="0">
                <a:ea typeface="+mj-ea"/>
                <a:cs typeface="+mj-cs"/>
              </a:rPr>
              <a:t/>
            </a:r>
            <a:br>
              <a:rPr lang="en-US" sz="1000" dirty="0" smtClean="0">
                <a:ea typeface="+mj-ea"/>
                <a:cs typeface="+mj-cs"/>
              </a:rPr>
            </a:b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52800"/>
            <a:ext cx="7772400" cy="2743200"/>
          </a:xfrm>
        </p:spPr>
        <p:txBody>
          <a:bodyPr/>
          <a:lstStyle/>
          <a:p>
            <a:r>
              <a:rPr lang="en-US" sz="2800" smtClean="0"/>
              <a:t>Vlaams pTA project (2006-2010), met steun van de Vlaamse overheid</a:t>
            </a:r>
          </a:p>
          <a:p>
            <a:r>
              <a:rPr lang="en-US" sz="2800" smtClean="0">
                <a:solidFill>
                  <a:schemeClr val="tx2"/>
                </a:solidFill>
              </a:rPr>
              <a:t>Sociale wetenschappers</a:t>
            </a:r>
            <a:r>
              <a:rPr lang="en-US" sz="2800" smtClean="0">
                <a:solidFill>
                  <a:schemeClr val="accent2"/>
                </a:solidFill>
              </a:rPr>
              <a:t> </a:t>
            </a:r>
            <a:r>
              <a:rPr lang="en-US" sz="2800" smtClean="0"/>
              <a:t>(leidende rol) + ethici + nano-wetenschappers / technologen</a:t>
            </a:r>
          </a:p>
          <a:p>
            <a:pPr>
              <a:buFontTx/>
              <a:buNone/>
            </a:pPr>
            <a:r>
              <a:rPr lang="en-US" sz="2800" smtClean="0"/>
              <a:t>		= onderzoeksconsortium</a:t>
            </a:r>
          </a:p>
        </p:txBody>
      </p:sp>
      <p:pic>
        <p:nvPicPr>
          <p:cNvPr id="19459" name="Picture 9" descr="http://www.ictthatmakesthedifference.eu/2009.1122.images/nanoso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314950"/>
            <a:ext cx="18288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858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pTA</a:t>
            </a:r>
            <a:r>
              <a:rPr lang="fr-FR" sz="4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= </a:t>
            </a:r>
            <a:r>
              <a:rPr lang="fr-FR" sz="48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participatieve</a:t>
            </a:r>
            <a:r>
              <a:rPr lang="fr-FR" sz="4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8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technology</a:t>
            </a:r>
            <a:r>
              <a:rPr lang="fr-FR" sz="4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8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assessment</a:t>
            </a:r>
            <a:endParaRPr lang="en-US" sz="4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495800"/>
          </a:xfrm>
        </p:spPr>
        <p:txBody>
          <a:bodyPr/>
          <a:lstStyle/>
          <a:p>
            <a:pPr marL="0" indent="0">
              <a:buFont typeface="Arial" pitchFamily="84" charset="0"/>
              <a:buNone/>
            </a:pPr>
            <a:r>
              <a:rPr lang="fr-FR" smtClean="0"/>
              <a:t>NanoSoc doelen:</a:t>
            </a:r>
          </a:p>
          <a:p>
            <a:pPr lvl="1"/>
            <a:r>
              <a:rPr lang="fr-FR" smtClean="0"/>
              <a:t>met alle betrokkenen (nanowetenschappers, sociologen, burgers, middenveldorganisaties) een </a:t>
            </a:r>
            <a:r>
              <a:rPr lang="fr-FR" smtClean="0">
                <a:solidFill>
                  <a:schemeClr val="tx2"/>
                </a:solidFill>
              </a:rPr>
              <a:t>interactieve methode </a:t>
            </a:r>
            <a:r>
              <a:rPr lang="fr-FR" smtClean="0"/>
              <a:t>ontwikkelen die toelaat om sociale wensen en verwachtingen tav ‘nano’ in nano-onderzoek in te brengen;</a:t>
            </a:r>
          </a:p>
          <a:p>
            <a:pPr lvl="1"/>
            <a:r>
              <a:rPr lang="fr-FR" smtClean="0"/>
              <a:t>nano-wetenschappers </a:t>
            </a:r>
            <a:r>
              <a:rPr lang="fr-FR" smtClean="0">
                <a:solidFill>
                  <a:schemeClr val="tx2"/>
                </a:solidFill>
              </a:rPr>
              <a:t>bewustmaken</a:t>
            </a:r>
            <a:r>
              <a:rPr lang="fr-FR" smtClean="0"/>
              <a:t> van ethische en sociale implicaties van nano-onderzoek</a:t>
            </a:r>
            <a:r>
              <a:rPr lang="fr-FR" sz="3200" smtClean="0"/>
              <a:t>.</a:t>
            </a:r>
            <a:endParaRPr lang="en-US" sz="3200" smtClean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3400" y="4800600"/>
            <a:ext cx="403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i="1">
                <a:solidFill>
                  <a:schemeClr val="tx2"/>
                </a:solidFill>
                <a:latin typeface="Calibri" pitchFamily="84" charset="0"/>
                <a:sym typeface="Wingdings" pitchFamily="84" charset="2"/>
              </a:rPr>
              <a:t>Maar hoe gaat dit in zijn werk?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943600" y="5149850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i="1">
                <a:solidFill>
                  <a:schemeClr val="tx2"/>
                </a:solidFill>
                <a:latin typeface="Calibri" pitchFamily="84" charset="0"/>
              </a:rPr>
              <a:t>Waarom?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15000" y="6186488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i="1">
                <a:solidFill>
                  <a:schemeClr val="tx2"/>
                </a:solidFill>
                <a:latin typeface="Calibri" pitchFamily="84" charset="0"/>
                <a:sym typeface="Wingdings" pitchFamily="84" charset="2"/>
              </a:rPr>
              <a:t>Met wie?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95600" y="61341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sz="2800" i="1">
                <a:solidFill>
                  <a:schemeClr val="tx2"/>
                </a:solidFill>
                <a:latin typeface="Calibri" pitchFamily="84" charset="0"/>
              </a:rPr>
              <a:t>Wanneer?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Collaboratief participatiemodel</a:t>
            </a:r>
            <a:endParaRPr 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15240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6019800" y="1981200"/>
            <a:ext cx="2743200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2400">
                <a:latin typeface="Calibri" pitchFamily="84" charset="0"/>
              </a:rPr>
              <a:t>Inputs en outputs samen bespreken + bepalen</a:t>
            </a:r>
            <a:endParaRPr lang="en-US" sz="2400">
              <a:latin typeface="Calibri" pitchFamily="84" charset="0"/>
            </a:endParaRPr>
          </a:p>
          <a:p>
            <a:endParaRPr lang="fr-FR" sz="2400">
              <a:latin typeface="Calibri" pitchFamily="84" charset="0"/>
            </a:endParaRPr>
          </a:p>
          <a:p>
            <a:r>
              <a:rPr lang="fr-FR" sz="2400">
                <a:latin typeface="Calibri" pitchFamily="84" charset="0"/>
              </a:rPr>
              <a:t>Sociologen initiëren + faciliteren proces</a:t>
            </a:r>
          </a:p>
          <a:p>
            <a:endParaRPr lang="fr-FR" sz="2400">
              <a:latin typeface="Calibri" pitchFamily="84" charset="0"/>
            </a:endParaRPr>
          </a:p>
          <a:p>
            <a:r>
              <a:rPr lang="fr-FR" sz="2400">
                <a:latin typeface="Calibri" pitchFamily="84" charset="0"/>
              </a:rPr>
              <a:t>Doel: wegen op onderzoeksagenda’s (en op beleid)</a:t>
            </a:r>
          </a:p>
          <a:p>
            <a:endParaRPr lang="fr-FR">
              <a:latin typeface="Calibri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http://www.tahan.com/charlie/images/nanosocLogo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lum bright="10000" contrast="22000"/>
          </a:blip>
          <a:srcRect/>
          <a:stretch>
            <a:fillRect/>
          </a:stretch>
        </p:blipFill>
        <p:spPr>
          <a:xfrm>
            <a:off x="4724400" y="2938463"/>
            <a:ext cx="4191000" cy="3690937"/>
          </a:xfrm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28600"/>
            <a:ext cx="534035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648200"/>
            <a:ext cx="37274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1555750"/>
            <a:ext cx="2219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533400"/>
            <a:ext cx="171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33463" y="2895600"/>
            <a:ext cx="22145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Fragment uit conversatie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84" charset="0"/>
              <a:buNone/>
            </a:pPr>
            <a:r>
              <a:rPr lang="nl-NL"/>
              <a:t>Wat hebben wij eigenlijk gedaan? Wat, wel ik ben geen socioloog. Jullie zijn… in dat domein werkzaam! Ik weet niet wat iedereen zijn plaats is ((lacht)).</a:t>
            </a: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416425"/>
            <a:ext cx="234156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381000" y="1447800"/>
            <a:ext cx="8229600" cy="2840038"/>
          </a:xfrm>
          <a:prstGeom prst="wedgeRectCallout">
            <a:avLst>
              <a:gd name="adj1" fmla="val -27904"/>
              <a:gd name="adj2" fmla="val 610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19600" y="4953000"/>
            <a:ext cx="4191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Calibri" pitchFamily="84" charset="0"/>
              </a:rPr>
              <a:t>Nanowetenschapper in discussie met sociologen</a:t>
            </a:r>
          </a:p>
          <a:p>
            <a:r>
              <a:rPr lang="en-US" sz="2800">
                <a:solidFill>
                  <a:schemeClr val="tx2"/>
                </a:solidFill>
                <a:latin typeface="Calibri" pitchFamily="84" charset="0"/>
              </a:rPr>
              <a:t>in pTA-project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http://bizrelationships.files.wordpress.com/2011/03/convers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114800"/>
            <a:ext cx="27527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smtClean="0">
                <a:solidFill>
                  <a:schemeClr val="tx2"/>
                </a:solidFill>
              </a:rPr>
              <a:t>‘participatie’, ‘technologie’ en ‘assessment’ </a:t>
            </a:r>
            <a:r>
              <a:rPr lang="fr-FR" sz="3200" b="1" smtClean="0"/>
              <a:t>inzet van betekenisonderhandeling</a:t>
            </a:r>
            <a:endParaRPr lang="en-US" sz="3200" b="1" smtClean="0"/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Font typeface="Arial" pitchFamily="84" charset="0"/>
              <a:buNone/>
            </a:pPr>
            <a:r>
              <a:rPr lang="en-US" sz="2800" b="1" smtClean="0"/>
              <a:t>Nanotechnoloog: “Ik ben geen socioloog”</a:t>
            </a:r>
          </a:p>
          <a:p>
            <a:pPr lvl="1"/>
            <a:r>
              <a:rPr lang="fr-FR" sz="2400" smtClean="0"/>
              <a:t>ik begrijp het project / de taakverdeling niet</a:t>
            </a:r>
          </a:p>
          <a:p>
            <a:pPr lvl="1"/>
            <a:r>
              <a:rPr lang="fr-FR" sz="2400" smtClean="0"/>
              <a:t>ik heb de competenties niet om…</a:t>
            </a:r>
          </a:p>
          <a:p>
            <a:pPr lvl="1"/>
            <a:r>
              <a:rPr lang="fr-FR" sz="2400" smtClean="0"/>
              <a:t>ik delegeer mijn taken / verantwoordelijkheden liever aan anderen</a:t>
            </a:r>
          </a:p>
          <a:p>
            <a:pPr lvl="1"/>
            <a:r>
              <a:rPr lang="fr-FR" sz="2400" smtClean="0"/>
              <a:t>ik vind dit project niet relevant voor mij </a:t>
            </a:r>
          </a:p>
          <a:p>
            <a:pPr lvl="1"/>
            <a:r>
              <a:rPr lang="fr-FR" sz="2400" smtClean="0"/>
              <a:t>ik vraag me af wat ik hier doe</a:t>
            </a:r>
          </a:p>
          <a:p>
            <a:pPr lvl="1"/>
            <a:r>
              <a:rPr lang="fr-FR" sz="2400" smtClean="0"/>
              <a:t>ik vind het de taak van de sociologen om…</a:t>
            </a:r>
          </a:p>
          <a:p>
            <a:pPr lvl="1"/>
            <a:r>
              <a:rPr lang="fr-FR" sz="2400" smtClean="0"/>
              <a:t>…</a:t>
            </a:r>
          </a:p>
          <a:p>
            <a:pPr marL="914400" lvl="2" indent="0">
              <a:buFont typeface="Arial" pitchFamily="84" charset="0"/>
              <a:buNone/>
            </a:pPr>
            <a:endParaRPr lang="fr-FR" sz="2000" smtClean="0"/>
          </a:p>
          <a:p>
            <a:pPr marL="914400" lvl="2" indent="0">
              <a:buFont typeface="Arial" pitchFamily="84" charset="0"/>
              <a:buNone/>
            </a:pPr>
            <a:r>
              <a:rPr lang="fr-FR" b="1" smtClean="0">
                <a:solidFill>
                  <a:srgbClr val="FF0000"/>
                </a:solidFill>
              </a:rPr>
              <a:t>implicaties voor proces + uitkomsten</a:t>
            </a:r>
          </a:p>
          <a:p>
            <a:pPr marL="0" indent="0"/>
            <a:endParaRPr lang="fr-FR" sz="1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544</Words>
  <Application>Microsoft Office PowerPoint</Application>
  <PresentationFormat>On-screen Show (4:3)</PresentationFormat>
  <Paragraphs>99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Participeren (z)onder spanning over conflicten, macht en impasses in participatieprocessen</vt:lpstr>
      <vt:lpstr>nanotechnologie</vt:lpstr>
      <vt:lpstr>BAN: Body Area Network  nano as enabling technology</vt:lpstr>
      <vt:lpstr> Nanotechnologieën voor de maatschappij van morgen (NanoSoc)  </vt:lpstr>
      <vt:lpstr>Slide 5</vt:lpstr>
      <vt:lpstr>Collaboratief participatiemodel</vt:lpstr>
      <vt:lpstr>Slide 7</vt:lpstr>
      <vt:lpstr>Fragment uit conversatie</vt:lpstr>
      <vt:lpstr>‘participatie’, ‘technologie’ en ‘assessment’ inzet van betekenisonderhandeling</vt:lpstr>
      <vt:lpstr>Openen van ‘participatie’ in een pTA project: </vt:lpstr>
      <vt:lpstr>Antwoorden hangen samen met opvattingen over ‘participatie’</vt:lpstr>
      <vt:lpstr>Betekenisonderhandeling (strijd)</vt:lpstr>
      <vt:lpstr>Logica’s botsen! En toch:</vt:lpstr>
      <vt:lpstr>Hoeveel spanning?</vt:lpstr>
      <vt:lpstr>Participatie in wetenschap?</vt:lpstr>
      <vt:lpstr>Participatie en co-creatie?</vt:lpstr>
      <vt:lpstr>Slide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Participeren (z)onder spanning over conflicten, macht en impasses in participatieprocessen</dc:title>
  <dc:creator>mvoudheu</dc:creator>
  <cp:lastModifiedBy>mvoudheu</cp:lastModifiedBy>
  <cp:revision>50</cp:revision>
  <cp:lastPrinted>2012-12-12T08:51:31Z</cp:lastPrinted>
  <dcterms:created xsi:type="dcterms:W3CDTF">2012-12-10T09:59:57Z</dcterms:created>
  <dcterms:modified xsi:type="dcterms:W3CDTF">2012-12-12T10:58:57Z</dcterms:modified>
</cp:coreProperties>
</file>