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7" r:id="rId8"/>
    <p:sldId id="268" r:id="rId9"/>
    <p:sldId id="262" r:id="rId10"/>
    <p:sldId id="269" r:id="rId11"/>
    <p:sldId id="270" r:id="rId12"/>
    <p:sldId id="263" r:id="rId13"/>
    <p:sldId id="271" r:id="rId14"/>
    <p:sldId id="264" r:id="rId15"/>
    <p:sldId id="272" r:id="rId16"/>
    <p:sldId id="265"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023A54C2-0F13-40F8-A84A-12EA4725EC3C}" type="slidenum">
              <a:rPr lang="fr-BE" smtClean="0"/>
              <a:pPr/>
              <a:t>‹N°›</a:t>
            </a:fld>
            <a:endParaRPr lang="fr-BE"/>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023A54C2-0F13-40F8-A84A-12EA4725EC3C}"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023A54C2-0F13-40F8-A84A-12EA4725EC3C}"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023A54C2-0F13-40F8-A84A-12EA4725EC3C}" type="slidenum">
              <a:rPr lang="fr-BE" smtClean="0"/>
              <a:pPr/>
              <a:t>‹N°›</a:t>
            </a:fld>
            <a:endParaRPr lang="fr-BE"/>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5" name="Espace réservé du pied de page 4"/>
          <p:cNvSpPr>
            <a:spLocks noGrp="1"/>
          </p:cNvSpPr>
          <p:nvPr>
            <p:ph type="ftr" sz="quarter" idx="11"/>
          </p:nvPr>
        </p:nvSpPr>
        <p:spPr>
          <a:xfrm>
            <a:off x="800100" y="6172200"/>
            <a:ext cx="4000500" cy="457200"/>
          </a:xfrm>
        </p:spPr>
        <p:txBody>
          <a:bodyPr/>
          <a:lstStyle/>
          <a:p>
            <a:endParaRPr lang="fr-BE"/>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023A54C2-0F13-40F8-A84A-12EA4725EC3C}"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023A54C2-0F13-40F8-A84A-12EA4725EC3C}" type="slidenum">
              <a:rPr lang="fr-BE" smtClean="0"/>
              <a:pPr/>
              <a:t>‹N°›</a:t>
            </a:fld>
            <a:endParaRPr lang="fr-BE"/>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023A54C2-0F13-40F8-A84A-12EA4725EC3C}" type="slidenum">
              <a:rPr lang="fr-BE" smtClean="0"/>
              <a:pPr/>
              <a:t>‹N°›</a:t>
            </a:fld>
            <a:endParaRPr lang="fr-BE"/>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023A54C2-0F13-40F8-A84A-12EA4725EC3C}"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023A54C2-0F13-40F8-A84A-12EA4725EC3C}"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023A54C2-0F13-40F8-A84A-12EA4725EC3C}" type="slidenum">
              <a:rPr lang="fr-BE" smtClean="0"/>
              <a:pPr/>
              <a:t>‹N°›</a:t>
            </a:fld>
            <a:endParaRPr lang="fr-BE"/>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Modifiez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45C5CE70-B4B1-4830-97B1-F9EC8CDDAB87}" type="datetimeFigureOut">
              <a:rPr lang="fr-BE" smtClean="0"/>
              <a:pPr/>
              <a:t>29/11/2013</a:t>
            </a:fld>
            <a:endParaRPr lang="fr-BE"/>
          </a:p>
        </p:txBody>
      </p:sp>
      <p:sp>
        <p:nvSpPr>
          <p:cNvPr id="6" name="Espace réservé du pied de page 5"/>
          <p:cNvSpPr>
            <a:spLocks noGrp="1"/>
          </p:cNvSpPr>
          <p:nvPr>
            <p:ph type="ftr" sz="quarter" idx="11"/>
          </p:nvPr>
        </p:nvSpPr>
        <p:spPr>
          <a:xfrm>
            <a:off x="914400" y="6172200"/>
            <a:ext cx="3886200" cy="457200"/>
          </a:xfrm>
        </p:spPr>
        <p:txBody>
          <a:bodyPr/>
          <a:lstStyle/>
          <a:p>
            <a:endParaRPr lang="fr-BE"/>
          </a:p>
        </p:txBody>
      </p:sp>
      <p:sp>
        <p:nvSpPr>
          <p:cNvPr id="7" name="Espace réservé du numéro de diapositive 6"/>
          <p:cNvSpPr>
            <a:spLocks noGrp="1"/>
          </p:cNvSpPr>
          <p:nvPr>
            <p:ph type="sldNum" sz="quarter" idx="12"/>
          </p:nvPr>
        </p:nvSpPr>
        <p:spPr>
          <a:xfrm>
            <a:off x="146304" y="6208776"/>
            <a:ext cx="457200" cy="457200"/>
          </a:xfrm>
        </p:spPr>
        <p:txBody>
          <a:bodyPr/>
          <a:lstStyle/>
          <a:p>
            <a:fld id="{023A54C2-0F13-40F8-A84A-12EA4725EC3C}" type="slidenum">
              <a:rPr lang="fr-BE" smtClean="0"/>
              <a:pPr/>
              <a:t>‹N°›</a:t>
            </a:fld>
            <a:endParaRPr lang="fr-BE"/>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5C5CE70-B4B1-4830-97B1-F9EC8CDDAB87}" type="datetimeFigureOut">
              <a:rPr lang="fr-BE" smtClean="0"/>
              <a:pPr/>
              <a:t>29/11/2013</a:t>
            </a:fld>
            <a:endParaRPr lang="fr-BE"/>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BE"/>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23A54C2-0F13-40F8-A84A-12EA4725EC3C}"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95400" y="3200400"/>
            <a:ext cx="7597080" cy="1600200"/>
          </a:xfrm>
        </p:spPr>
        <p:txBody>
          <a:bodyPr/>
          <a:lstStyle/>
          <a:p>
            <a:pPr algn="r"/>
            <a:endParaRPr lang="fr-BE" dirty="0" smtClean="0"/>
          </a:p>
          <a:p>
            <a:pPr algn="r"/>
            <a:endParaRPr lang="fr-BE" dirty="0"/>
          </a:p>
          <a:p>
            <a:pPr algn="r"/>
            <a:r>
              <a:rPr lang="fr-BE" dirty="0" smtClean="0"/>
              <a:t>Björn-Olav </a:t>
            </a:r>
            <a:r>
              <a:rPr lang="fr-BE" sz="2400" dirty="0" smtClean="0"/>
              <a:t>Dozo, Université de Liège</a:t>
            </a:r>
            <a:endParaRPr lang="fr-BE" dirty="0"/>
          </a:p>
        </p:txBody>
      </p:sp>
      <p:sp>
        <p:nvSpPr>
          <p:cNvPr id="2" name="Titre 1"/>
          <p:cNvSpPr>
            <a:spLocks noGrp="1"/>
          </p:cNvSpPr>
          <p:nvPr>
            <p:ph type="ctrTitle"/>
          </p:nvPr>
        </p:nvSpPr>
        <p:spPr>
          <a:xfrm>
            <a:off x="-108520" y="1505930"/>
            <a:ext cx="9252520" cy="1470025"/>
          </a:xfrm>
        </p:spPr>
        <p:txBody>
          <a:bodyPr>
            <a:noAutofit/>
          </a:bodyPr>
          <a:lstStyle/>
          <a:p>
            <a:r>
              <a:rPr lang="fr-BE" sz="3200" dirty="0"/>
              <a:t>Le rôle des animateurs de la vie </a:t>
            </a:r>
            <a:r>
              <a:rPr lang="fr-BE" sz="3200" dirty="0" smtClean="0"/>
              <a:t>littéraire</a:t>
            </a:r>
            <a:br>
              <a:rPr lang="fr-BE" sz="3200" dirty="0" smtClean="0"/>
            </a:br>
            <a:r>
              <a:rPr lang="fr-BE" sz="3200" dirty="0" smtClean="0"/>
              <a:t> </a:t>
            </a:r>
            <a:r>
              <a:rPr lang="fr-BE" sz="3200" dirty="0"/>
              <a:t>dans la dynamique des groupes </a:t>
            </a:r>
            <a:r>
              <a:rPr lang="fr-BE" sz="3200" dirty="0" smtClean="0"/>
              <a:t>belges francophones de</a:t>
            </a:r>
            <a:r>
              <a:rPr lang="fr-BE" sz="3200" dirty="0"/>
              <a:t> l'entre-deux-guerres</a:t>
            </a:r>
          </a:p>
        </p:txBody>
      </p:sp>
    </p:spTree>
    <p:extLst>
      <p:ext uri="{BB962C8B-B14F-4D97-AF65-F5344CB8AC3E}">
        <p14:creationId xmlns:p14="http://schemas.microsoft.com/office/powerpoint/2010/main" xmlns="" val="33250205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899592" y="332656"/>
            <a:ext cx="7787208" cy="5687144"/>
          </a:xfrm>
        </p:spPr>
        <p:txBody>
          <a:bodyPr/>
          <a:lstStyle/>
          <a:p>
            <a:r>
              <a:rPr lang="fr-BE" dirty="0" smtClean="0"/>
              <a:t>Une belle évocation de </a:t>
            </a:r>
            <a:r>
              <a:rPr lang="fr-BE" dirty="0" err="1" smtClean="0"/>
              <a:t>Pulings</a:t>
            </a:r>
            <a:r>
              <a:rPr lang="fr-BE" dirty="0" smtClean="0"/>
              <a:t> en forme d’</a:t>
            </a:r>
            <a:r>
              <a:rPr lang="fr-BE" b="1" dirty="0" smtClean="0"/>
              <a:t>hommage théâtral fictionnel</a:t>
            </a:r>
            <a:r>
              <a:rPr lang="fr-BE" dirty="0" smtClean="0"/>
              <a:t> paraît le 20 mai 1921 dans l’hebdomadaire </a:t>
            </a:r>
            <a:r>
              <a:rPr lang="fr-BE" i="1" dirty="0" smtClean="0"/>
              <a:t>Pourquoi Pas ?</a:t>
            </a:r>
            <a:r>
              <a:rPr lang="fr-BE" dirty="0" smtClean="0"/>
              <a:t> Il est particulièrement intéressant d’analyser en détail cette courte pièce, car elle expose en peu de mots les différentes facettes de l’animateur.</a:t>
            </a:r>
          </a:p>
          <a:p>
            <a:endParaRPr lang="fr-BE" dirty="0" smtClean="0"/>
          </a:p>
          <a:p>
            <a:endParaRPr lang="fr-BE" dirty="0"/>
          </a:p>
        </p:txBody>
      </p:sp>
      <p:pic>
        <p:nvPicPr>
          <p:cNvPr id="4" name="Image 3" descr="C:\Users\ULg\Dropbox\animateur d'art\Pulings 1_0002.jpg"/>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059832" y="2636912"/>
            <a:ext cx="2915702" cy="3771900"/>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899592" y="404664"/>
            <a:ext cx="7787208" cy="5615136"/>
          </a:xfrm>
        </p:spPr>
        <p:txBody>
          <a:bodyPr>
            <a:normAutofit fontScale="70000" lnSpcReduction="20000"/>
          </a:bodyPr>
          <a:lstStyle/>
          <a:p>
            <a:r>
              <a:rPr lang="fr-BE" cap="small" dirty="0" smtClean="0"/>
              <a:t>Le gros questeur</a:t>
            </a:r>
            <a:r>
              <a:rPr lang="fr-BE" dirty="0" smtClean="0"/>
              <a:t>. – Qu’est-ce que vous faites là, </a:t>
            </a:r>
            <a:r>
              <a:rPr lang="fr-BE" dirty="0" err="1" smtClean="0"/>
              <a:t>Pulings</a:t>
            </a:r>
            <a:r>
              <a:rPr lang="fr-BE" dirty="0" smtClean="0"/>
              <a:t> ?</a:t>
            </a:r>
          </a:p>
          <a:p>
            <a:r>
              <a:rPr lang="fr-BE" cap="small" dirty="0" smtClean="0"/>
              <a:t>M. </a:t>
            </a:r>
            <a:r>
              <a:rPr lang="fr-BE" cap="small" dirty="0" err="1" smtClean="0"/>
              <a:t>Pulings</a:t>
            </a:r>
            <a:r>
              <a:rPr lang="fr-BE" dirty="0" smtClean="0"/>
              <a:t>. – Je fais des vers, M. le Questeur.</a:t>
            </a:r>
          </a:p>
          <a:p>
            <a:r>
              <a:rPr lang="fr-BE" cap="small" dirty="0" smtClean="0"/>
              <a:t>Un des collègues</a:t>
            </a:r>
            <a:r>
              <a:rPr lang="fr-BE" dirty="0" smtClean="0"/>
              <a:t>. – Où diable trouver vous le temps de faire tout cela ?</a:t>
            </a:r>
          </a:p>
          <a:p>
            <a:r>
              <a:rPr lang="fr-BE" cap="small" dirty="0" smtClean="0"/>
              <a:t>Un huissier</a:t>
            </a:r>
            <a:r>
              <a:rPr lang="fr-BE" dirty="0" smtClean="0"/>
              <a:t> (entrant). – M. le sénateur </a:t>
            </a:r>
            <a:r>
              <a:rPr lang="fr-BE" dirty="0" err="1" smtClean="0"/>
              <a:t>Volkaert</a:t>
            </a:r>
            <a:r>
              <a:rPr lang="fr-BE" dirty="0" smtClean="0"/>
              <a:t> demande de lui faire envoyer du papier à lettres et deux caisses de biscuit à 8 francs. M. le sénateur Hubert désire qu’on lui prépare deux bouteilles d’huile d’olive, dix d’Hunyadi-</a:t>
            </a:r>
            <a:r>
              <a:rPr lang="fr-BE" dirty="0" err="1" smtClean="0"/>
              <a:t>Janos</a:t>
            </a:r>
            <a:r>
              <a:rPr lang="fr-BE" dirty="0" smtClean="0"/>
              <a:t> et quatre boîtes de cigare ; il voudrait aussi que l’on fasse prendre à la bibliothèque les œuvres complètes de Crébillon le fils. M. le sénateur Speyer voudrait deux bons cigares à trois sous les deux. M. le ministre des travaux publics prie de téléphoner pour que son auto soit ici à 4 h. 45. Cette réponse constitue le véritable leitmotiv de la pièce.</a:t>
            </a:r>
          </a:p>
          <a:p>
            <a:pPr>
              <a:buNone/>
            </a:pPr>
            <a:r>
              <a:rPr lang="fr-BE" cap="small" dirty="0" smtClean="0"/>
              <a:t>[…]</a:t>
            </a:r>
          </a:p>
          <a:p>
            <a:r>
              <a:rPr lang="fr-BE" cap="small" dirty="0" smtClean="0"/>
              <a:t>Le gros questeur</a:t>
            </a:r>
            <a:r>
              <a:rPr lang="fr-BE" dirty="0" smtClean="0"/>
              <a:t>. – Vous êtes encore en train de peloter la Muse, </a:t>
            </a:r>
            <a:r>
              <a:rPr lang="fr-BE" dirty="0" err="1" smtClean="0"/>
              <a:t>Pulings</a:t>
            </a:r>
            <a:r>
              <a:rPr lang="fr-BE" dirty="0" smtClean="0"/>
              <a:t> ?</a:t>
            </a:r>
          </a:p>
          <a:p>
            <a:r>
              <a:rPr lang="fr-BE" cap="small" dirty="0" smtClean="0"/>
              <a:t>Deuxième</a:t>
            </a:r>
            <a:r>
              <a:rPr lang="fr-BE" dirty="0" smtClean="0"/>
              <a:t> </a:t>
            </a:r>
            <a:r>
              <a:rPr lang="fr-BE" cap="small" dirty="0" smtClean="0"/>
              <a:t>collègue</a:t>
            </a:r>
            <a:r>
              <a:rPr lang="fr-BE" dirty="0" smtClean="0"/>
              <a:t>. ­– Quand va paraître votre volume de vers ?</a:t>
            </a:r>
          </a:p>
          <a:p>
            <a:r>
              <a:rPr lang="fr-BE" cap="small" dirty="0" smtClean="0"/>
              <a:t>M. </a:t>
            </a:r>
            <a:r>
              <a:rPr lang="fr-BE" cap="small" dirty="0" err="1" smtClean="0"/>
              <a:t>Pulings</a:t>
            </a:r>
            <a:r>
              <a:rPr lang="fr-BE" dirty="0" smtClean="0"/>
              <a:t>. – La semaine prochaine. C’est 5 francs. Voici un bulletin de souscription (le deuxième collègue appose sa signature sur le bulletin de souscription). Si vous désirez faire signer quelques-uns de vos amis, parents, créanciers hypothécaires, fournisseurs et connaissances, voici d’autres bulletins. Ce sera édité à la Libraire française et internationale.</a:t>
            </a:r>
          </a:p>
          <a:p>
            <a:r>
              <a:rPr lang="fr-BE" cap="small" dirty="0" smtClean="0"/>
              <a:t>Premier</a:t>
            </a:r>
            <a:r>
              <a:rPr lang="fr-BE" dirty="0" smtClean="0"/>
              <a:t> </a:t>
            </a:r>
            <a:r>
              <a:rPr lang="fr-BE" cap="small" dirty="0" smtClean="0"/>
              <a:t>collègue</a:t>
            </a:r>
            <a:r>
              <a:rPr lang="fr-BE" dirty="0" smtClean="0"/>
              <a:t>. – Le titre ?</a:t>
            </a:r>
          </a:p>
          <a:p>
            <a:r>
              <a:rPr lang="fr-BE" cap="small" dirty="0" smtClean="0"/>
              <a:t>M.</a:t>
            </a:r>
            <a:r>
              <a:rPr lang="fr-BE" dirty="0" smtClean="0"/>
              <a:t> </a:t>
            </a:r>
            <a:r>
              <a:rPr lang="fr-BE" cap="small" dirty="0" err="1" smtClean="0"/>
              <a:t>Pulings</a:t>
            </a:r>
            <a:r>
              <a:rPr lang="fr-BE" dirty="0" smtClean="0"/>
              <a:t>. – « Les Sources vives ». Si vous désirez également quelques bulletins de souscription…</a:t>
            </a:r>
            <a:endParaRPr lang="fr-BE"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Pulings</a:t>
            </a:r>
            <a:r>
              <a:rPr lang="fr-BE" dirty="0" smtClean="0"/>
              <a:t> le médiateur transnational</a:t>
            </a:r>
            <a:endParaRPr lang="fr-BE" dirty="0"/>
          </a:p>
        </p:txBody>
      </p:sp>
      <p:sp>
        <p:nvSpPr>
          <p:cNvPr id="3" name="Espace réservé du contenu 2"/>
          <p:cNvSpPr>
            <a:spLocks noGrp="1"/>
          </p:cNvSpPr>
          <p:nvPr>
            <p:ph sz="quarter" idx="1"/>
          </p:nvPr>
        </p:nvSpPr>
        <p:spPr>
          <a:xfrm>
            <a:off x="914400" y="1447800"/>
            <a:ext cx="7772400" cy="4933528"/>
          </a:xfrm>
        </p:spPr>
        <p:txBody>
          <a:bodyPr>
            <a:normAutofit fontScale="85000" lnSpcReduction="20000"/>
          </a:bodyPr>
          <a:lstStyle/>
          <a:p>
            <a:r>
              <a:rPr lang="fr-BE" dirty="0" smtClean="0"/>
              <a:t>En 1928 (jusqu’en 1940), il devient ainsi</a:t>
            </a:r>
            <a:r>
              <a:rPr lang="fr-BE" b="1" dirty="0" smtClean="0"/>
              <a:t> correspondant pour </a:t>
            </a:r>
            <a:r>
              <a:rPr lang="fr-BE" b="1" i="1" dirty="0" smtClean="0"/>
              <a:t>Les Nouvelles littéraires</a:t>
            </a:r>
            <a:r>
              <a:rPr lang="fr-BE" dirty="0" smtClean="0"/>
              <a:t> au sein desquelles il doit tenir une chronique sur les activités littéraires belges. Lui qui prône une vision de la littérature belge comme englobée dans la littérature française du fait de leur langue commune (</a:t>
            </a:r>
            <a:r>
              <a:rPr lang="fr-BE" b="1" dirty="0" smtClean="0"/>
              <a:t>position </a:t>
            </a:r>
            <a:r>
              <a:rPr lang="fr-BE" b="1" dirty="0" err="1" smtClean="0"/>
              <a:t>lundiste</a:t>
            </a:r>
            <a:r>
              <a:rPr lang="fr-BE" dirty="0" smtClean="0"/>
              <a:t>), tient alors une rubrique soulignant les spécificités de </a:t>
            </a:r>
            <a:r>
              <a:rPr lang="fr-BE" b="1" dirty="0" smtClean="0"/>
              <a:t>l’actualité littéraire belge</a:t>
            </a:r>
            <a:r>
              <a:rPr lang="fr-BE" dirty="0" smtClean="0"/>
              <a:t>. Cette position paradoxale va lui permettre d’occuper une place de plus en plus visible au sein de la vie littéraire belge et de multiplier les relations. Les écrivains souhaitant ainsi voir figurer une critique (la plupart du temps positive) de leur dernière œuvre dans cette revue française en vue passent donc par l’intermédiaire de </a:t>
            </a:r>
            <a:r>
              <a:rPr lang="fr-BE" dirty="0" err="1" smtClean="0"/>
              <a:t>Pulings</a:t>
            </a:r>
            <a:r>
              <a:rPr lang="fr-BE" dirty="0" smtClean="0"/>
              <a:t>. On trouve ainsi quantité de lettres d’auteurs variés (citons Léon </a:t>
            </a:r>
            <a:r>
              <a:rPr lang="fr-BE" dirty="0" err="1" smtClean="0"/>
              <a:t>Duesberg</a:t>
            </a:r>
            <a:r>
              <a:rPr lang="fr-BE" dirty="0" smtClean="0"/>
              <a:t>, Marie </a:t>
            </a:r>
            <a:r>
              <a:rPr lang="fr-BE" dirty="0" err="1" smtClean="0"/>
              <a:t>Gevers</a:t>
            </a:r>
            <a:r>
              <a:rPr lang="fr-BE" dirty="0" smtClean="0"/>
              <a:t>, Albert </a:t>
            </a:r>
            <a:r>
              <a:rPr lang="fr-BE" dirty="0" err="1" smtClean="0"/>
              <a:t>Mockel</a:t>
            </a:r>
            <a:r>
              <a:rPr lang="fr-BE" dirty="0" smtClean="0"/>
              <a:t>) remerciant le critique pour l’attention portée à leur œuvre.</a:t>
            </a:r>
          </a:p>
          <a:p>
            <a:r>
              <a:rPr lang="fr-FR" dirty="0" smtClean="0"/>
              <a:t>D</a:t>
            </a:r>
            <a:r>
              <a:rPr lang="fr-BE" dirty="0" smtClean="0"/>
              <a:t>e 1928 à 1934, </a:t>
            </a:r>
            <a:r>
              <a:rPr lang="fr-BE" dirty="0" err="1" smtClean="0"/>
              <a:t>Pulings</a:t>
            </a:r>
            <a:r>
              <a:rPr lang="fr-BE" dirty="0" smtClean="0"/>
              <a:t> tient une </a:t>
            </a:r>
            <a:r>
              <a:rPr lang="fr-BE" b="1" dirty="0" smtClean="0"/>
              <a:t>chronique littéraire semblable </a:t>
            </a:r>
            <a:r>
              <a:rPr lang="fr-BE" dirty="0" smtClean="0"/>
              <a:t>dans une autre revue française, </a:t>
            </a:r>
            <a:r>
              <a:rPr lang="fr-BE" b="1" i="1" dirty="0" smtClean="0"/>
              <a:t>Les Cahiers du Sud</a:t>
            </a:r>
            <a:r>
              <a:rPr lang="fr-BE" dirty="0" smtClean="0"/>
              <a:t>. Sur le même modèle, cette rubrique lui permet de faire connaître l’actualité des lettres belges et de mettre en relation auteurs belges et revue française.</a:t>
            </a:r>
          </a:p>
          <a:p>
            <a:endParaRPr lang="fr-BE" dirty="0" smtClean="0"/>
          </a:p>
          <a:p>
            <a:endParaRPr lang="fr-BE" dirty="0"/>
          </a:p>
        </p:txBody>
      </p:sp>
    </p:spTree>
    <p:extLst>
      <p:ext uri="{BB962C8B-B14F-4D97-AF65-F5344CB8AC3E}">
        <p14:creationId xmlns:p14="http://schemas.microsoft.com/office/powerpoint/2010/main" xmlns="" val="16831270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899592" y="404664"/>
            <a:ext cx="7787208" cy="5615136"/>
          </a:xfrm>
        </p:spPr>
        <p:txBody>
          <a:bodyPr>
            <a:normAutofit fontScale="92500"/>
          </a:bodyPr>
          <a:lstStyle/>
          <a:p>
            <a:r>
              <a:rPr lang="fr-BE" dirty="0" smtClean="0"/>
              <a:t>On a pu postuler, pour le cas belge, que ces agents participaient grandement à l’</a:t>
            </a:r>
            <a:r>
              <a:rPr lang="fr-BE" b="1" dirty="0" smtClean="0"/>
              <a:t>élaboration de discours sur l’existence ou la spécificité de la littérature belge</a:t>
            </a:r>
            <a:r>
              <a:rPr lang="fr-BE" dirty="0" smtClean="0"/>
              <a:t>. À partir du cas de Gaston </a:t>
            </a:r>
            <a:r>
              <a:rPr lang="fr-BE" dirty="0" err="1" smtClean="0"/>
              <a:t>Pulings</a:t>
            </a:r>
            <a:r>
              <a:rPr lang="fr-BE" dirty="0" smtClean="0"/>
              <a:t>, il a été possible d’éclairer le rôle de </a:t>
            </a:r>
            <a:r>
              <a:rPr lang="fr-BE" b="1" dirty="0" smtClean="0"/>
              <a:t>médiateur transnational </a:t>
            </a:r>
            <a:r>
              <a:rPr lang="fr-BE" dirty="0" smtClean="0"/>
              <a:t>de ces animateurs, même pour un critique défendant l’absence de pertinence du critère national (donc de frontière) pour évoquer la littérature belge.</a:t>
            </a:r>
          </a:p>
          <a:p>
            <a:r>
              <a:rPr lang="fr-BE" dirty="0" smtClean="0"/>
              <a:t>La définition de l’animateur, fondée sur un important capital relationnel, lui-même fonction des relations au sein du sous-champ littéraire belge, inciterait à penser cette fonction comme concernée uniquement par l’intérieur même du champ. Pourtant, avec </a:t>
            </a:r>
            <a:r>
              <a:rPr lang="fr-BE" dirty="0" err="1" smtClean="0"/>
              <a:t>Pulings</a:t>
            </a:r>
            <a:r>
              <a:rPr lang="fr-BE" dirty="0" smtClean="0"/>
              <a:t>, on s’aperçoit qu’un producteur de discours identitaire a </a:t>
            </a:r>
            <a:r>
              <a:rPr lang="fr-BE" b="1" dirty="0" smtClean="0"/>
              <a:t>tout à gagner à diffuser ce discours en-dehors de son lieu d’adresse premier</a:t>
            </a:r>
            <a:r>
              <a:rPr lang="fr-BE" dirty="0" smtClean="0"/>
              <a:t>. </a:t>
            </a:r>
            <a:endParaRPr lang="fr-BE"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274638"/>
            <a:ext cx="8352928" cy="1143000"/>
          </a:xfrm>
        </p:spPr>
        <p:txBody>
          <a:bodyPr>
            <a:normAutofit fontScale="90000"/>
          </a:bodyPr>
          <a:lstStyle/>
          <a:p>
            <a:r>
              <a:rPr lang="fr-BE" dirty="0" smtClean="0"/>
              <a:t>Hellens et </a:t>
            </a:r>
            <a:r>
              <a:rPr lang="fr-BE" dirty="0" err="1" smtClean="0"/>
              <a:t>Gauchez</a:t>
            </a:r>
            <a:r>
              <a:rPr lang="fr-BE" dirty="0" smtClean="0"/>
              <a:t>, les porteurs de projet</a:t>
            </a:r>
            <a:endParaRPr lang="fr-BE" dirty="0"/>
          </a:p>
        </p:txBody>
      </p:sp>
      <p:sp>
        <p:nvSpPr>
          <p:cNvPr id="3" name="Espace réservé du contenu 2"/>
          <p:cNvSpPr>
            <a:spLocks noGrp="1"/>
          </p:cNvSpPr>
          <p:nvPr>
            <p:ph sz="quarter" idx="1"/>
          </p:nvPr>
        </p:nvSpPr>
        <p:spPr/>
        <p:txBody>
          <a:bodyPr>
            <a:normAutofit fontScale="92500" lnSpcReduction="20000"/>
          </a:bodyPr>
          <a:lstStyle/>
          <a:p>
            <a:r>
              <a:rPr lang="fr-BE" i="1" dirty="0" smtClean="0"/>
              <a:t>Le Disque vert </a:t>
            </a:r>
            <a:r>
              <a:rPr lang="fr-BE" dirty="0" smtClean="0"/>
              <a:t>(et ses déclinaisons) vs. </a:t>
            </a:r>
            <a:r>
              <a:rPr lang="fr-BE" i="1" dirty="0" smtClean="0"/>
              <a:t>La Renaissance d’Occident</a:t>
            </a:r>
          </a:p>
          <a:p>
            <a:r>
              <a:rPr lang="fr-BE" dirty="0" smtClean="0"/>
              <a:t>Deux conceptions du groupe </a:t>
            </a:r>
            <a:r>
              <a:rPr lang="fr-BE" dirty="0" smtClean="0"/>
              <a:t>différentes</a:t>
            </a:r>
          </a:p>
          <a:p>
            <a:endParaRPr lang="fr-BE" dirty="0" smtClean="0"/>
          </a:p>
          <a:p>
            <a:r>
              <a:rPr lang="fr-BE" dirty="0" smtClean="0"/>
              <a:t>Hellens </a:t>
            </a:r>
            <a:r>
              <a:rPr lang="fr-BE" dirty="0" smtClean="0"/>
              <a:t>s’est fait le porteur d’une </a:t>
            </a:r>
            <a:r>
              <a:rPr lang="fr-BE" b="1" dirty="0" smtClean="0"/>
              <a:t>conception moderniste </a:t>
            </a:r>
            <a:r>
              <a:rPr lang="fr-BE" dirty="0" smtClean="0"/>
              <a:t>et internationale de la littérature, illustrée par sa revue, et en relation avec d’autres conceptions littéraires émergentes à l’époque. Il devient ainsi le </a:t>
            </a:r>
            <a:r>
              <a:rPr lang="fr-BE" b="1" dirty="0" smtClean="0"/>
              <a:t>point de jonction de plusieurs groupes</a:t>
            </a:r>
            <a:r>
              <a:rPr lang="fr-BE" dirty="0" smtClean="0"/>
              <a:t>, ce que montre très bien sa centralité d’intermédiarité très élevée. En misant sur une stratégie réticulaire, il a acquis, on va le voir, un capital symbolique important au sein de la Belgique francophone. Cette </a:t>
            </a:r>
            <a:r>
              <a:rPr lang="fr-BE" b="1" dirty="0" smtClean="0"/>
              <a:t>conversion d’un capital relationnel fort en capital symbolique belge fort</a:t>
            </a:r>
            <a:r>
              <a:rPr lang="fr-BE" dirty="0" smtClean="0"/>
              <a:t> est à retenir : elle explicite en effet un mode de fonctionnement spécifique du champ littéraire belge.</a:t>
            </a:r>
            <a:endParaRPr lang="fr-BE" dirty="0" smtClean="0"/>
          </a:p>
          <a:p>
            <a:pPr lvl="1"/>
            <a:endParaRPr lang="fr-BE" dirty="0"/>
          </a:p>
        </p:txBody>
      </p:sp>
    </p:spTree>
    <p:extLst>
      <p:ext uri="{BB962C8B-B14F-4D97-AF65-F5344CB8AC3E}">
        <p14:creationId xmlns:p14="http://schemas.microsoft.com/office/powerpoint/2010/main" xmlns="" val="9721012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fontScale="92500" lnSpcReduction="10000"/>
          </a:bodyPr>
          <a:lstStyle/>
          <a:p>
            <a:r>
              <a:rPr lang="fr-BE" dirty="0" smtClean="0"/>
              <a:t>L</a:t>
            </a:r>
            <a:r>
              <a:rPr lang="fr-BE" dirty="0" smtClean="0"/>
              <a:t>e </a:t>
            </a:r>
            <a:r>
              <a:rPr lang="fr-BE" dirty="0" smtClean="0"/>
              <a:t>groupe de </a:t>
            </a:r>
            <a:r>
              <a:rPr lang="fr-BE" i="1" dirty="0" smtClean="0"/>
              <a:t>La Renaissance d’Occident </a:t>
            </a:r>
            <a:r>
              <a:rPr lang="fr-BE" dirty="0" smtClean="0"/>
              <a:t>a une </a:t>
            </a:r>
            <a:r>
              <a:rPr lang="fr-BE" b="1" dirty="0" smtClean="0"/>
              <a:t>structure assez rigide</a:t>
            </a:r>
            <a:r>
              <a:rPr lang="fr-BE" dirty="0" smtClean="0"/>
              <a:t>, avec des responsables de rubriques fixes, des collaborateurs réguliers, etc. Ce groupe constitue une forme de « communauté émotionnelle », rassemblée autour du leader qu’est </a:t>
            </a:r>
            <a:r>
              <a:rPr lang="fr-BE" b="1" dirty="0" err="1" smtClean="0"/>
              <a:t>Gauchez</a:t>
            </a:r>
            <a:r>
              <a:rPr lang="fr-BE" dirty="0" smtClean="0"/>
              <a:t>. Ce dernier va privilégier en quelque sorte les </a:t>
            </a:r>
            <a:r>
              <a:rPr lang="fr-BE" b="1" dirty="0" smtClean="0"/>
              <a:t>liens forts</a:t>
            </a:r>
            <a:r>
              <a:rPr lang="fr-BE" dirty="0" smtClean="0"/>
              <a:t>, là où </a:t>
            </a:r>
            <a:r>
              <a:rPr lang="fr-BE" b="1" dirty="0" smtClean="0"/>
              <a:t>Hellens</a:t>
            </a:r>
            <a:r>
              <a:rPr lang="fr-BE" dirty="0" smtClean="0"/>
              <a:t> multiplie les </a:t>
            </a:r>
            <a:r>
              <a:rPr lang="fr-BE" b="1" dirty="0" smtClean="0"/>
              <a:t>liens faibles</a:t>
            </a:r>
            <a:r>
              <a:rPr lang="fr-BE" dirty="0" smtClean="0"/>
              <a:t> : collaborations ponctuelles à une grande quantité de revues, présences dans différents mouvements, etc. </a:t>
            </a:r>
          </a:p>
          <a:p>
            <a:r>
              <a:rPr lang="fr-BE" dirty="0" smtClean="0"/>
              <a:t>Les lettres enflammées que </a:t>
            </a:r>
            <a:r>
              <a:rPr lang="fr-BE" dirty="0" err="1" smtClean="0"/>
              <a:t>Gauchez</a:t>
            </a:r>
            <a:r>
              <a:rPr lang="fr-BE" dirty="0" smtClean="0"/>
              <a:t> envoie aux collaborateurs qui ne jouent pas le jeu dont il fixe les règles (retard dans les rubriques, textes bâclés, etc.) sont la preuve de sa volonté de contrôler son projet littéraire, qui s’incarne dans </a:t>
            </a:r>
            <a:r>
              <a:rPr lang="fr-BE" i="1" dirty="0" smtClean="0"/>
              <a:t>La Renaissance d’Occident</a:t>
            </a:r>
            <a:r>
              <a:rPr lang="fr-BE" dirty="0" smtClean="0"/>
              <a:t>.</a:t>
            </a:r>
          </a:p>
          <a:p>
            <a:endParaRPr lang="fr-BE"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Eekhoud et Carton de </a:t>
            </a:r>
            <a:r>
              <a:rPr lang="fr-BE" dirty="0" err="1" smtClean="0"/>
              <a:t>Wiart</a:t>
            </a:r>
            <a:r>
              <a:rPr lang="fr-BE" dirty="0" smtClean="0"/>
              <a:t>, les éminences grises</a:t>
            </a:r>
            <a:endParaRPr lang="fr-BE" dirty="0"/>
          </a:p>
        </p:txBody>
      </p:sp>
      <p:sp>
        <p:nvSpPr>
          <p:cNvPr id="3" name="Espace réservé du contenu 2"/>
          <p:cNvSpPr>
            <a:spLocks noGrp="1"/>
          </p:cNvSpPr>
          <p:nvPr>
            <p:ph sz="quarter" idx="1"/>
          </p:nvPr>
        </p:nvSpPr>
        <p:spPr/>
        <p:txBody>
          <a:bodyPr>
            <a:normAutofit fontScale="92500" lnSpcReduction="10000"/>
          </a:bodyPr>
          <a:lstStyle/>
          <a:p>
            <a:r>
              <a:rPr lang="fr-BE" dirty="0" smtClean="0"/>
              <a:t>Peu </a:t>
            </a:r>
            <a:r>
              <a:rPr lang="fr-BE" dirty="0" smtClean="0"/>
              <a:t>avant sa mort en 1927, </a:t>
            </a:r>
            <a:r>
              <a:rPr lang="fr-BE" dirty="0" smtClean="0"/>
              <a:t>Eekhoud bénéficie </a:t>
            </a:r>
            <a:r>
              <a:rPr lang="fr-BE" dirty="0" smtClean="0"/>
              <a:t>du statut d’« </a:t>
            </a:r>
            <a:r>
              <a:rPr lang="fr-BE" b="1" dirty="0" smtClean="0"/>
              <a:t>éminence grise</a:t>
            </a:r>
            <a:r>
              <a:rPr lang="fr-BE" dirty="0" smtClean="0"/>
              <a:t> »</a:t>
            </a:r>
            <a:r>
              <a:rPr lang="fr-BE" baseline="30000" dirty="0" smtClean="0"/>
              <a:t> </a:t>
            </a:r>
            <a:r>
              <a:rPr lang="fr-BE" dirty="0" smtClean="0"/>
              <a:t>auprès de la jeune génération (à l’instar de </a:t>
            </a:r>
            <a:r>
              <a:rPr lang="fr-BE" dirty="0" err="1" smtClean="0"/>
              <a:t>Gauchez</a:t>
            </a:r>
            <a:r>
              <a:rPr lang="fr-BE" dirty="0" smtClean="0"/>
              <a:t>, que nous avons évoqué plus haut, il est un des plus âgé parmi les participants à </a:t>
            </a:r>
            <a:r>
              <a:rPr lang="fr-BE" i="1" dirty="0" smtClean="0"/>
              <a:t>La Renaissance d’Occident</a:t>
            </a:r>
            <a:r>
              <a:rPr lang="fr-BE" dirty="0" smtClean="0"/>
              <a:t>). Il s’entoure d’un </a:t>
            </a:r>
            <a:r>
              <a:rPr lang="fr-BE" b="1" dirty="0" smtClean="0"/>
              <a:t>groupe informel de jeunes littérateurs </a:t>
            </a:r>
            <a:r>
              <a:rPr lang="fr-BE" dirty="0" smtClean="0"/>
              <a:t>qui se donne pour nom la « Synthèse » </a:t>
            </a:r>
            <a:endParaRPr lang="fr-BE" dirty="0" smtClean="0"/>
          </a:p>
          <a:p>
            <a:r>
              <a:rPr lang="fr-BE" dirty="0" smtClean="0"/>
              <a:t>Dans le réseau des préfaciers, </a:t>
            </a:r>
            <a:r>
              <a:rPr lang="fr-BE" dirty="0" err="1" smtClean="0"/>
              <a:t>Eeckhoud</a:t>
            </a:r>
            <a:r>
              <a:rPr lang="fr-BE" dirty="0" smtClean="0"/>
              <a:t> produit quatre </a:t>
            </a:r>
            <a:r>
              <a:rPr lang="fr-BE" b="1" dirty="0" smtClean="0"/>
              <a:t>préfaces</a:t>
            </a:r>
            <a:r>
              <a:rPr lang="fr-BE" dirty="0" smtClean="0"/>
              <a:t>. </a:t>
            </a:r>
            <a:r>
              <a:rPr lang="fr-BE" b="1" dirty="0" smtClean="0"/>
              <a:t>Carton de </a:t>
            </a:r>
            <a:r>
              <a:rPr lang="fr-BE" b="1" dirty="0" err="1" smtClean="0"/>
              <a:t>Wiart</a:t>
            </a:r>
            <a:r>
              <a:rPr lang="fr-BE" dirty="0" smtClean="0"/>
              <a:t>, homme politique catholique, en produit </a:t>
            </a:r>
            <a:r>
              <a:rPr lang="fr-BE" b="1" dirty="0" smtClean="0"/>
              <a:t>huit</a:t>
            </a:r>
            <a:r>
              <a:rPr lang="fr-BE" dirty="0" smtClean="0"/>
              <a:t>. Ce sont les plus âgés. Leurs œuvres ne sont pas nécessairement passées à la </a:t>
            </a:r>
            <a:r>
              <a:rPr lang="fr-BE" dirty="0" smtClean="0"/>
              <a:t>postérité, </a:t>
            </a:r>
            <a:r>
              <a:rPr lang="fr-BE" dirty="0" smtClean="0"/>
              <a:t>mais leur position à l’époque dans le champ littéraire est centrale. Par leur abondante production de préfaces, </a:t>
            </a:r>
            <a:r>
              <a:rPr lang="fr-BE" b="1" dirty="0" smtClean="0"/>
              <a:t>ils structurent chaque réseau autour d’eux</a:t>
            </a:r>
            <a:r>
              <a:rPr lang="fr-BE" dirty="0" smtClean="0"/>
              <a:t>. La figure de Carton de </a:t>
            </a:r>
            <a:r>
              <a:rPr lang="fr-BE" dirty="0" err="1" smtClean="0"/>
              <a:t>Wiart</a:t>
            </a:r>
            <a:r>
              <a:rPr lang="fr-BE" dirty="0" smtClean="0"/>
              <a:t> comme éminence grise serait à creuser.</a:t>
            </a:r>
          </a:p>
          <a:p>
            <a:endParaRPr lang="fr-BE" dirty="0"/>
          </a:p>
        </p:txBody>
      </p:sp>
    </p:spTree>
    <p:extLst>
      <p:ext uri="{BB962C8B-B14F-4D97-AF65-F5344CB8AC3E}">
        <p14:creationId xmlns:p14="http://schemas.microsoft.com/office/powerpoint/2010/main" xmlns="" val="33595113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Qu’est-ce qu’un animateur de la vie littéraire?</a:t>
            </a:r>
            <a:endParaRPr lang="fr-BE" dirty="0"/>
          </a:p>
        </p:txBody>
      </p:sp>
      <p:sp>
        <p:nvSpPr>
          <p:cNvPr id="3" name="Espace réservé du contenu 2"/>
          <p:cNvSpPr>
            <a:spLocks noGrp="1"/>
          </p:cNvSpPr>
          <p:nvPr>
            <p:ph sz="quarter" idx="1"/>
          </p:nvPr>
        </p:nvSpPr>
        <p:spPr>
          <a:xfrm>
            <a:off x="914400" y="1447800"/>
            <a:ext cx="7772400" cy="1189112"/>
          </a:xfrm>
        </p:spPr>
        <p:txBody>
          <a:bodyPr/>
          <a:lstStyle/>
          <a:p>
            <a:r>
              <a:rPr lang="fr-BE" dirty="0" smtClean="0"/>
              <a:t>Catégorie du personnel littéraire qui bénéficie d’un capital relationnel important</a:t>
            </a:r>
            <a:endParaRPr lang="fr-BE" dirty="0"/>
          </a:p>
        </p:txBody>
      </p:sp>
      <p:sp>
        <p:nvSpPr>
          <p:cNvPr id="4" name="Titre 1"/>
          <p:cNvSpPr txBox="1">
            <a:spLocks/>
          </p:cNvSpPr>
          <p:nvPr/>
        </p:nvSpPr>
        <p:spPr>
          <a:xfrm>
            <a:off x="971600" y="2420888"/>
            <a:ext cx="7772400" cy="792088"/>
          </a:xfrm>
          <a:prstGeom prst="rect">
            <a:avLst/>
          </a:prstGeom>
        </p:spPr>
        <p:txBody>
          <a:bodyPr bIns="91440" anchor="b" anchorCtr="0">
            <a:normAutofit fontScale="97500"/>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fr-BE" sz="3600" dirty="0" smtClean="0"/>
              <a:t>Qu’est-ce que le capital relationnel?</a:t>
            </a:r>
          </a:p>
        </p:txBody>
      </p:sp>
      <p:sp>
        <p:nvSpPr>
          <p:cNvPr id="5" name="Espace réservé du contenu 2"/>
          <p:cNvSpPr txBox="1">
            <a:spLocks/>
          </p:cNvSpPr>
          <p:nvPr/>
        </p:nvSpPr>
        <p:spPr>
          <a:xfrm>
            <a:off x="1044782" y="3284984"/>
            <a:ext cx="7772400" cy="2448272"/>
          </a:xfrm>
          <a:prstGeom prst="rect">
            <a:avLst/>
          </a:prstGeom>
        </p:spPr>
        <p:txBody>
          <a:bodyPr vert="horz">
            <a:no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fr-BE" dirty="0"/>
              <a:t>le capital que l’agent doit à sa </a:t>
            </a:r>
            <a:r>
              <a:rPr lang="fr-BE" b="1" dirty="0"/>
              <a:t>position relative dans la structure de son réseau</a:t>
            </a:r>
            <a:r>
              <a:rPr lang="fr-BE" dirty="0"/>
              <a:t> de relations sociales, mesurée grâce aux outils de l’analyse structurale des réseaux sociaux (en particulier, dans les calculs qui suivent, les notions de </a:t>
            </a:r>
            <a:r>
              <a:rPr lang="fr-BE" b="1" dirty="0"/>
              <a:t>centralité</a:t>
            </a:r>
            <a:r>
              <a:rPr lang="fr-BE" dirty="0"/>
              <a:t>, mais sans exclusive pour d’autres recherches)</a:t>
            </a:r>
          </a:p>
        </p:txBody>
      </p:sp>
    </p:spTree>
    <p:extLst>
      <p:ext uri="{BB962C8B-B14F-4D97-AF65-F5344CB8AC3E}">
        <p14:creationId xmlns:p14="http://schemas.microsoft.com/office/powerpoint/2010/main" xmlns="" val="3433568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Les relations dans l’entre-deux-guerres en Belgique francophone</a:t>
            </a:r>
            <a:endParaRPr lang="fr-BE" dirty="0"/>
          </a:p>
        </p:txBody>
      </p:sp>
      <p:pic>
        <p:nvPicPr>
          <p:cNvPr id="4" name="Image 3" descr="lieux"/>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5576" y="1340768"/>
            <a:ext cx="7776864" cy="4968552"/>
          </a:xfrm>
          <a:prstGeom prst="rect">
            <a:avLst/>
          </a:prstGeom>
          <a:noFill/>
          <a:ln>
            <a:noFill/>
          </a:ln>
        </p:spPr>
      </p:pic>
      <p:sp>
        <p:nvSpPr>
          <p:cNvPr id="5" name="ZoneTexte 4"/>
          <p:cNvSpPr txBox="1"/>
          <p:nvPr/>
        </p:nvSpPr>
        <p:spPr>
          <a:xfrm>
            <a:off x="1547664" y="6311971"/>
            <a:ext cx="6192688"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BE" b="1" dirty="0"/>
              <a:t>Relations entre les lieux de sociabilité</a:t>
            </a:r>
          </a:p>
        </p:txBody>
      </p:sp>
    </p:spTree>
    <p:extLst>
      <p:ext uri="{BB962C8B-B14F-4D97-AF65-F5344CB8AC3E}">
        <p14:creationId xmlns:p14="http://schemas.microsoft.com/office/powerpoint/2010/main" xmlns="" val="3443418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tho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7504" y="116633"/>
            <a:ext cx="5309227" cy="33123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27" name="Picture 3" descr="laiques"/>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558654" y="3371968"/>
            <a:ext cx="5585346" cy="34860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ZoneTexte 3"/>
          <p:cNvSpPr txBox="1"/>
          <p:nvPr/>
        </p:nvSpPr>
        <p:spPr>
          <a:xfrm>
            <a:off x="5724128" y="476672"/>
            <a:ext cx="2952328" cy="646331"/>
          </a:xfrm>
          <a:prstGeom prst="rect">
            <a:avLst/>
          </a:prstGeom>
          <a:noFill/>
        </p:spPr>
        <p:txBody>
          <a:bodyPr wrap="square" rtlCol="0">
            <a:spAutoFit/>
          </a:bodyPr>
          <a:lstStyle/>
          <a:p>
            <a:r>
              <a:rPr lang="fr-BE" dirty="0" smtClean="0"/>
              <a:t>Réseau des préfaces à tendance catholique</a:t>
            </a:r>
            <a:endParaRPr lang="fr-BE" dirty="0"/>
          </a:p>
        </p:txBody>
      </p:sp>
      <p:sp>
        <p:nvSpPr>
          <p:cNvPr id="7" name="ZoneTexte 6"/>
          <p:cNvSpPr txBox="1"/>
          <p:nvPr/>
        </p:nvSpPr>
        <p:spPr>
          <a:xfrm>
            <a:off x="1192073" y="5229200"/>
            <a:ext cx="2366581" cy="646331"/>
          </a:xfrm>
          <a:prstGeom prst="rect">
            <a:avLst/>
          </a:prstGeom>
          <a:noFill/>
        </p:spPr>
        <p:txBody>
          <a:bodyPr wrap="square" rtlCol="0">
            <a:spAutoFit/>
          </a:bodyPr>
          <a:lstStyle/>
          <a:p>
            <a:r>
              <a:rPr lang="fr-BE" dirty="0" smtClean="0"/>
              <a:t>Réseau des préfaces à tendance laïque</a:t>
            </a:r>
          </a:p>
        </p:txBody>
      </p:sp>
    </p:spTree>
    <p:extLst>
      <p:ext uri="{BB962C8B-B14F-4D97-AF65-F5344CB8AC3E}">
        <p14:creationId xmlns:p14="http://schemas.microsoft.com/office/powerpoint/2010/main" xmlns="" val="22663014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Fonctions des animateurs</a:t>
            </a:r>
            <a:endParaRPr lang="fr-BE" dirty="0"/>
          </a:p>
        </p:txBody>
      </p:sp>
      <p:sp>
        <p:nvSpPr>
          <p:cNvPr id="3" name="Espace réservé du contenu 2"/>
          <p:cNvSpPr>
            <a:spLocks noGrp="1"/>
          </p:cNvSpPr>
          <p:nvPr>
            <p:ph sz="quarter" idx="1"/>
          </p:nvPr>
        </p:nvSpPr>
        <p:spPr/>
        <p:txBody>
          <a:bodyPr/>
          <a:lstStyle/>
          <a:p>
            <a:r>
              <a:rPr lang="fr-BE" dirty="0" smtClean="0"/>
              <a:t>Animateur institutionnel</a:t>
            </a:r>
          </a:p>
          <a:p>
            <a:r>
              <a:rPr lang="fr-BE" dirty="0" smtClean="0"/>
              <a:t>Médiateur :</a:t>
            </a:r>
          </a:p>
          <a:p>
            <a:pPr lvl="1"/>
            <a:r>
              <a:rPr lang="fr-BE" dirty="0" smtClean="0"/>
              <a:t>Producteur de discours identitaire</a:t>
            </a:r>
          </a:p>
          <a:p>
            <a:pPr lvl="1"/>
            <a:r>
              <a:rPr lang="fr-BE" dirty="0" smtClean="0"/>
              <a:t>Intermédiaire entre sphères littéraire/artistique et sphère politique/administrative</a:t>
            </a:r>
          </a:p>
          <a:p>
            <a:r>
              <a:rPr lang="fr-BE" dirty="0" smtClean="0"/>
              <a:t>Porteur de projet</a:t>
            </a:r>
          </a:p>
          <a:p>
            <a:r>
              <a:rPr lang="fr-BE" dirty="0" smtClean="0"/>
              <a:t>« Éminence grise »</a:t>
            </a:r>
            <a:endParaRPr lang="fr-BE" dirty="0"/>
          </a:p>
        </p:txBody>
      </p:sp>
    </p:spTree>
    <p:extLst>
      <p:ext uri="{BB962C8B-B14F-4D97-AF65-F5344CB8AC3E}">
        <p14:creationId xmlns:p14="http://schemas.microsoft.com/office/powerpoint/2010/main" xmlns="" val="1450666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Destrée l’institutionnel</a:t>
            </a:r>
            <a:endParaRPr lang="fr-BE" dirty="0"/>
          </a:p>
        </p:txBody>
      </p:sp>
      <p:sp>
        <p:nvSpPr>
          <p:cNvPr id="3" name="Espace réservé du contenu 2"/>
          <p:cNvSpPr>
            <a:spLocks noGrp="1"/>
          </p:cNvSpPr>
          <p:nvPr>
            <p:ph sz="quarter" idx="1"/>
          </p:nvPr>
        </p:nvSpPr>
        <p:spPr/>
        <p:txBody>
          <a:bodyPr/>
          <a:lstStyle/>
          <a:p>
            <a:r>
              <a:rPr lang="fr-BE" dirty="0" smtClean="0"/>
              <a:t>Le journal de Destrée signale déjà les nombreux contacts, écrivains reconnus et moins connus de la fin du 19</a:t>
            </a:r>
            <a:r>
              <a:rPr lang="fr-BE" baseline="30000" dirty="0" smtClean="0"/>
              <a:t>e</a:t>
            </a:r>
            <a:r>
              <a:rPr lang="fr-BE" dirty="0" smtClean="0"/>
              <a:t> et du début du 20</a:t>
            </a:r>
            <a:r>
              <a:rPr lang="fr-BE" baseline="30000" dirty="0" smtClean="0"/>
              <a:t>e</a:t>
            </a:r>
            <a:r>
              <a:rPr lang="fr-BE" dirty="0" smtClean="0"/>
              <a:t> siècle, qu’il entretenait. Rapidement sensibilisé à la condition d’écrivain, il va aussi suivre, durant 25 ans, les débats sur la création d’un lieu de sociabilité spécifique pour les écrivains (on a parlé d’académie, de commissions ou encore d’autres dénominations pour un tel regroupement).</a:t>
            </a:r>
          </a:p>
          <a:p>
            <a:endParaRPr lang="fr-BE" dirty="0"/>
          </a:p>
        </p:txBody>
      </p:sp>
    </p:spTree>
    <p:extLst>
      <p:ext uri="{BB962C8B-B14F-4D97-AF65-F5344CB8AC3E}">
        <p14:creationId xmlns:p14="http://schemas.microsoft.com/office/powerpoint/2010/main" xmlns="" val="28460405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899592" y="476672"/>
            <a:ext cx="7787208" cy="5543128"/>
          </a:xfrm>
        </p:spPr>
        <p:txBody>
          <a:bodyPr>
            <a:normAutofit fontScale="85000" lnSpcReduction="20000"/>
          </a:bodyPr>
          <a:lstStyle/>
          <a:p>
            <a:r>
              <a:rPr lang="fr-BE" dirty="0" smtClean="0"/>
              <a:t>Destrée se tient assez loin de la création littéraire en tant que telle. Il travaille à l’institutionnalisation des lettres, d’un point de vue complètement externe. Paul Aron, dans un article séminal sur l’Académie, souligne déjà cet aspect :</a:t>
            </a:r>
          </a:p>
          <a:p>
            <a:pPr lvl="1">
              <a:buNone/>
            </a:pPr>
            <a:r>
              <a:rPr lang="fr-BE" dirty="0" smtClean="0"/>
              <a:t>		Toute considération doctrinale ou de circonstance mise à part, en 	envisageant seulement « l’illustration de la langue française » [thème 		principal de son texte], Jules Destrée, fin politique, évitait ainsi de se 	prononcer en des termes qui eussent marqué ses préférences dans le 	débat littéraire. Il se plaçait clairement hors champ. La formule de son 	arrêté n’impliquait aucune prise de position et tout écrivain, quelles que 	soient ses préférences littéraires, pouvait trouver sa place dans cette 	« illustration » de la langue. (Paul Aron, « Questions académiques », 	</a:t>
            </a:r>
            <a:r>
              <a:rPr lang="fr-BE" i="1" dirty="0" err="1" smtClean="0"/>
              <a:t>Textyles</a:t>
            </a:r>
            <a:r>
              <a:rPr lang="fr-BE" dirty="0" smtClean="0"/>
              <a:t>, n</a:t>
            </a:r>
            <a:r>
              <a:rPr lang="fr-BE" baseline="30000" dirty="0" smtClean="0"/>
              <a:t>o</a:t>
            </a:r>
            <a:r>
              <a:rPr lang="fr-BE" dirty="0" smtClean="0"/>
              <a:t>  15, p. 134.)</a:t>
            </a:r>
          </a:p>
          <a:p>
            <a:r>
              <a:rPr lang="fr-BE" dirty="0" smtClean="0"/>
              <a:t>On voit que Destrée, même par le critère de choix (qui se veut objectif) qui lui a permis de sélectionner le premier noyau de l’ARLLF, essaie de neutraliser toutes les tensions spécifiques au champ littéraire, les tensions entre écoles, entre individus et entre esthétiques. Ses positions apparaîtront plus clairement dans son discours inaugural (</a:t>
            </a:r>
            <a:r>
              <a:rPr lang="fr-BE" i="1" dirty="0" smtClean="0"/>
              <a:t>Bulletin de l’ARLLF</a:t>
            </a:r>
            <a:r>
              <a:rPr lang="fr-BE" dirty="0" smtClean="0"/>
              <a:t>, n</a:t>
            </a:r>
            <a:r>
              <a:rPr lang="fr-BE" baseline="30000" dirty="0" smtClean="0"/>
              <a:t>o</a:t>
            </a:r>
            <a:r>
              <a:rPr lang="fr-BE" dirty="0" smtClean="0"/>
              <a:t> 1, mars 1922, p. 15-20).</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899592" y="404664"/>
            <a:ext cx="7787208" cy="5904656"/>
          </a:xfrm>
        </p:spPr>
        <p:txBody>
          <a:bodyPr>
            <a:normAutofit fontScale="70000" lnSpcReduction="20000"/>
          </a:bodyPr>
          <a:lstStyle/>
          <a:p>
            <a:r>
              <a:rPr lang="fr-BE" sz="3600" dirty="0" smtClean="0"/>
              <a:t>Le salon de Madame Destrée. On en trouve un témoignage éclairant, dû à Albert Guislain, dans le Bulletin de l’ARLLF :</a:t>
            </a:r>
          </a:p>
          <a:p>
            <a:pPr>
              <a:buNone/>
            </a:pPr>
            <a:r>
              <a:rPr lang="fr-BE" dirty="0" smtClean="0"/>
              <a:t>	Le 45 de la rue des Minimes assura, pendant des années, la jonction du Tout-Bruxelles, comme disent les courriéristes, avec le Tout-Paris des Premières. Ce fut le «Salon bruxellois» par excellence, où se rencontraient les personnalités de premier plan, qu'elles appartinssent au Parlement, aux Académies, aux Universités, au Théâtre. Et sous le signe de l'union sacrée la plus parfaite. (Extrait du discours en hommage à Jules Destrée d’Albert Guislain lors de l’hommage rendu par l’ARLLF en 1963. </a:t>
            </a:r>
            <a:r>
              <a:rPr lang="fr-BE" i="1" dirty="0" smtClean="0"/>
              <a:t>Bulletin de l’ARLLF</a:t>
            </a:r>
            <a:r>
              <a:rPr lang="fr-BE" dirty="0" smtClean="0"/>
              <a:t>, t. XLI, 1963, p. 295)</a:t>
            </a:r>
          </a:p>
          <a:p>
            <a:r>
              <a:rPr lang="fr-BE" sz="3400" dirty="0" smtClean="0"/>
              <a:t>On retrouve encore cette position de neutralisation des conflits, que d’autres hommages ne manquent pas de souligner : on citera par exemple le discours de Marcel Thiry lors de la même occasion, le centenaire de Destrée.</a:t>
            </a:r>
          </a:p>
          <a:p>
            <a:pPr>
              <a:buNone/>
            </a:pPr>
            <a:r>
              <a:rPr lang="fr-BE" dirty="0" smtClean="0"/>
              <a:t>	[…] de même qu'il nous faudrait toute une étude sur le salon de la rue des Minimes et sur son influence. Rarement un seul être aura réuni autant de personnalités en une seule, rarement autant de catégories de l'humanisme auront été affectées par les activités d'un seul homme. (Extrait du discours en hommage à Jules Destrée de Marcel Thiry lors de l’hommage rendu par l’ARLLF en 1963. </a:t>
            </a:r>
            <a:r>
              <a:rPr lang="fr-BE" i="1" dirty="0" smtClean="0"/>
              <a:t>Bulletin de l’ARLLF</a:t>
            </a:r>
            <a:r>
              <a:rPr lang="fr-BE" dirty="0" smtClean="0"/>
              <a:t>, t. XLI, 1963, p. 268.)</a:t>
            </a:r>
          </a:p>
          <a:p>
            <a:r>
              <a:rPr lang="fr-BE" sz="3400" dirty="0" smtClean="0"/>
              <a:t>Homme rassembleur, Destrée sut mettre son pouvoir politique au service de la reconnaissance d’une certaine littérature belge..</a:t>
            </a:r>
          </a:p>
          <a:p>
            <a:endParaRPr lang="fr-BE"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err="1" smtClean="0"/>
              <a:t>Pulings</a:t>
            </a:r>
            <a:r>
              <a:rPr lang="fr-BE" dirty="0" smtClean="0"/>
              <a:t> le médiateur national</a:t>
            </a:r>
            <a:endParaRPr lang="fr-BE" dirty="0"/>
          </a:p>
        </p:txBody>
      </p:sp>
      <p:sp>
        <p:nvSpPr>
          <p:cNvPr id="3" name="Espace réservé du contenu 2"/>
          <p:cNvSpPr>
            <a:spLocks noGrp="1"/>
          </p:cNvSpPr>
          <p:nvPr>
            <p:ph sz="quarter" idx="1"/>
          </p:nvPr>
        </p:nvSpPr>
        <p:spPr/>
        <p:txBody>
          <a:bodyPr>
            <a:normAutofit fontScale="77500" lnSpcReduction="20000"/>
          </a:bodyPr>
          <a:lstStyle/>
          <a:p>
            <a:r>
              <a:rPr lang="fr-BE" dirty="0" smtClean="0"/>
              <a:t>Les principaux axes relationnels de </a:t>
            </a:r>
            <a:r>
              <a:rPr lang="fr-BE" dirty="0" err="1" smtClean="0"/>
              <a:t>Pulings</a:t>
            </a:r>
            <a:r>
              <a:rPr lang="fr-BE" dirty="0" smtClean="0"/>
              <a:t> passent par son </a:t>
            </a:r>
            <a:r>
              <a:rPr lang="fr-BE" b="1" dirty="0" smtClean="0"/>
              <a:t>travail à la questure</a:t>
            </a:r>
            <a:r>
              <a:rPr lang="fr-BE" dirty="0" smtClean="0"/>
              <a:t>, son investissement dans différentes </a:t>
            </a:r>
            <a:r>
              <a:rPr lang="fr-BE" b="1" dirty="0" smtClean="0"/>
              <a:t>revues littéraires </a:t>
            </a:r>
            <a:r>
              <a:rPr lang="fr-BE" dirty="0" smtClean="0"/>
              <a:t>belges et françaises et son goût pour la </a:t>
            </a:r>
            <a:r>
              <a:rPr lang="fr-BE" b="1" dirty="0" smtClean="0"/>
              <a:t>peinture</a:t>
            </a:r>
            <a:r>
              <a:rPr lang="fr-BE" dirty="0" smtClean="0"/>
              <a:t>. Maîtrisant les codes épistolaires de l’amitié littéraire, il entretient une abondante </a:t>
            </a:r>
            <a:r>
              <a:rPr lang="fr-BE" b="1" dirty="0" smtClean="0"/>
              <a:t>correspondance</a:t>
            </a:r>
            <a:r>
              <a:rPr lang="fr-BE" dirty="0" smtClean="0"/>
              <a:t> avec une série d’écrivains à qui il rend de nombreux services et qu’il met en relation. Proches ou éloignés, les correspondants de </a:t>
            </a:r>
            <a:r>
              <a:rPr lang="fr-BE" dirty="0" err="1" smtClean="0"/>
              <a:t>Pulings</a:t>
            </a:r>
            <a:r>
              <a:rPr lang="fr-BE" dirty="0" smtClean="0"/>
              <a:t> bénéficient tous de la plus grande attention à leurs demandes. Épistolier infatigable, </a:t>
            </a:r>
            <a:r>
              <a:rPr lang="fr-BE" dirty="0" err="1" smtClean="0"/>
              <a:t>Pulings</a:t>
            </a:r>
            <a:r>
              <a:rPr lang="fr-BE" dirty="0" smtClean="0"/>
              <a:t> complimente l’un sur des vers, présente l’autre à un concours, négocie l’achat du tableau d’un troisième, répond à une enquête pour un journal français curieux des lettres belges, arrange un rendez-vous entre un sénateur et un écrivain… </a:t>
            </a:r>
            <a:r>
              <a:rPr lang="fr-BE" b="1" dirty="0" smtClean="0"/>
              <a:t>Les rôles des épistoliers se superposent </a:t>
            </a:r>
            <a:r>
              <a:rPr lang="fr-BE" dirty="0" smtClean="0"/>
              <a:t>: dans une même lettre, Maurice de </a:t>
            </a:r>
            <a:r>
              <a:rPr lang="fr-BE" dirty="0" err="1" smtClean="0"/>
              <a:t>Vlaminck</a:t>
            </a:r>
            <a:r>
              <a:rPr lang="fr-BE" dirty="0" smtClean="0"/>
              <a:t> pourra négocier avec le directeur de la questure du Sénat l’achat d’un de ses tableaux et donner des nouvelles très personnelles de sa fille, la filleule de </a:t>
            </a:r>
            <a:r>
              <a:rPr lang="fr-BE" dirty="0" err="1" smtClean="0"/>
              <a:t>Pulings</a:t>
            </a:r>
            <a:r>
              <a:rPr lang="fr-BE" dirty="0" smtClean="0"/>
              <a:t>. Dans une autre, Franz Hellens le remercie pour son séjour à </a:t>
            </a:r>
            <a:r>
              <a:rPr lang="fr-BE" dirty="0" err="1" smtClean="0"/>
              <a:t>Wardin</a:t>
            </a:r>
            <a:r>
              <a:rPr lang="fr-BE" dirty="0" smtClean="0"/>
              <a:t>, l’informe sur l’avancée de son livre et demande, de la part de son épouse, si le fermier de </a:t>
            </a:r>
            <a:r>
              <a:rPr lang="fr-BE" dirty="0" err="1" smtClean="0"/>
              <a:t>Pulings</a:t>
            </a:r>
            <a:r>
              <a:rPr lang="fr-BE" dirty="0" smtClean="0"/>
              <a:t> pourrait lui envoyer dix kilos de beurre…</a:t>
            </a:r>
            <a:endParaRPr lang="fr-BE" dirty="0"/>
          </a:p>
        </p:txBody>
      </p:sp>
    </p:spTree>
    <p:extLst>
      <p:ext uri="{BB962C8B-B14F-4D97-AF65-F5344CB8AC3E}">
        <p14:creationId xmlns:p14="http://schemas.microsoft.com/office/powerpoint/2010/main" xmlns="" val="40803313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955</Words>
  <Application>Microsoft Office PowerPoint</Application>
  <PresentationFormat>Affichage à l'écran (4:3)</PresentationFormat>
  <Paragraphs>57</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Capitaux</vt:lpstr>
      <vt:lpstr>Le rôle des animateurs de la vie littéraire  dans la dynamique des groupes belges francophones de l'entre-deux-guerres</vt:lpstr>
      <vt:lpstr>Qu’est-ce qu’un animateur de la vie littéraire?</vt:lpstr>
      <vt:lpstr>Les relations dans l’entre-deux-guerres en Belgique francophone</vt:lpstr>
      <vt:lpstr>Diapositive 4</vt:lpstr>
      <vt:lpstr>Fonctions des animateurs</vt:lpstr>
      <vt:lpstr>Destrée l’institutionnel</vt:lpstr>
      <vt:lpstr>Diapositive 7</vt:lpstr>
      <vt:lpstr>Diapositive 8</vt:lpstr>
      <vt:lpstr>Pulings le médiateur national</vt:lpstr>
      <vt:lpstr>Diapositive 10</vt:lpstr>
      <vt:lpstr>Diapositive 11</vt:lpstr>
      <vt:lpstr>Pulings le médiateur transnational</vt:lpstr>
      <vt:lpstr>Diapositive 13</vt:lpstr>
      <vt:lpstr>Hellens et Gauchez, les porteurs de projet</vt:lpstr>
      <vt:lpstr>Diapositive 15</vt:lpstr>
      <vt:lpstr>Eekhoud et Carton de Wiart, les éminences grises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rôle des animateurs de la vie littéraires dans la dynamique des groupes belges francophones de l'entre-deux-guerres</dc:title>
  <dc:creator>ULg</dc:creator>
  <cp:lastModifiedBy>Windows User</cp:lastModifiedBy>
  <cp:revision>16</cp:revision>
  <dcterms:created xsi:type="dcterms:W3CDTF">2013-11-26T10:04:05Z</dcterms:created>
  <dcterms:modified xsi:type="dcterms:W3CDTF">2013-11-29T11:32:02Z</dcterms:modified>
</cp:coreProperties>
</file>