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8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9" r:id="rId3"/>
    <p:sldId id="260" r:id="rId4"/>
    <p:sldId id="279" r:id="rId5"/>
    <p:sldId id="257" r:id="rId6"/>
    <p:sldId id="280" r:id="rId7"/>
    <p:sldId id="261" r:id="rId8"/>
    <p:sldId id="281" r:id="rId9"/>
    <p:sldId id="262" r:id="rId10"/>
    <p:sldId id="263" r:id="rId11"/>
    <p:sldId id="282" r:id="rId12"/>
    <p:sldId id="290" r:id="rId13"/>
    <p:sldId id="275" r:id="rId14"/>
    <p:sldId id="283" r:id="rId15"/>
    <p:sldId id="286" r:id="rId16"/>
    <p:sldId id="287" r:id="rId17"/>
    <p:sldId id="289" r:id="rId18"/>
    <p:sldId id="288" r:id="rId19"/>
    <p:sldId id="278" r:id="rId20"/>
    <p:sldId id="276" r:id="rId21"/>
    <p:sldId id="284" r:id="rId22"/>
    <p:sldId id="285" r:id="rId23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ia vivas" initials="o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clrMru>
    <a:srgbClr val="008F00"/>
    <a:srgbClr val="00CE00"/>
    <a:srgbClr val="00FA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>
    <p:restoredLeft sz="12712" autoAdjust="0"/>
    <p:restoredTop sz="94580" autoAdjust="0"/>
  </p:normalViewPr>
  <p:slideViewPr>
    <p:cSldViewPr snapToGrid="0" snapToObjects="1">
      <p:cViewPr varScale="1">
        <p:scale>
          <a:sx n="103" d="100"/>
          <a:sy n="103" d="100"/>
        </p:scale>
        <p:origin x="-120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commentAuthors" Target="commentAuthors.xml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FR" smtClean="0"/>
              <a:t>Maria Vivas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B33D6A-9213-1E46-ACF7-481EF2EE786F}" type="datetime1">
              <a:rPr lang="en-US" smtClean="0"/>
              <a:pPr/>
              <a:t>31/03/14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 smtClean="0"/>
              <a:t>CEDEM - ULg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704D63-5240-B744-BDC6-4AD6F02027D1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5952854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FR" smtClean="0"/>
              <a:t>Maria Vivas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68ACE2-B81B-AB4D-AA15-B24CAB542B9A}" type="datetime1">
              <a:rPr lang="en-US" smtClean="0"/>
              <a:pPr/>
              <a:t>31/03/14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 smtClean="0"/>
              <a:t>CEDEM - ULg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345D5F-7926-EC4D-AB9B-09D30AF80A21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6065674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45D5F-7926-EC4D-AB9B-09D30AF80A21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7" name="Espace réservé de l'en-tête 6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fr-FR" dirty="0" smtClean="0"/>
              <a:t>Maria Vivas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 smtClean="0"/>
              <a:t>CEDEM - </a:t>
            </a:r>
            <a:r>
              <a:rPr lang="fr-FR" dirty="0" err="1" smtClean="0"/>
              <a:t>ULg</a:t>
            </a:r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45D5F-7926-EC4D-AB9B-09D30AF80A21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7" name="Espace réservé de l'en-tête 6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fr-FR" smtClean="0"/>
              <a:t>Maria Vivas</a:t>
            </a:r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CEDEM - ULg</a:t>
            </a:r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45D5F-7926-EC4D-AB9B-09D30AF80A21}" type="slidenum">
              <a:rPr lang="fr-FR" smtClean="0"/>
              <a:pPr/>
              <a:t>20</a:t>
            </a:fld>
            <a:endParaRPr lang="fr-FR"/>
          </a:p>
        </p:txBody>
      </p:sp>
      <p:sp>
        <p:nvSpPr>
          <p:cNvPr id="5" name="Espace réservé de l'en-tête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fr-FR" smtClean="0"/>
              <a:t>Maria Vivas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CEDEM - ULg</a:t>
            </a:r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86D6-EFCC-4B41-B863-5E12C44EB471}" type="datetime1">
              <a:rPr lang="en-US" smtClean="0"/>
              <a:pPr/>
              <a:t>31/03/14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24D3E-C6C4-444E-AEE3-1A050D5BCE7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0D19C-02C5-0042-9766-A870CEFE523A}" type="datetime1">
              <a:rPr lang="en-US" smtClean="0"/>
              <a:pPr/>
              <a:t>31/03/14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24D3E-C6C4-444E-AEE3-1A050D5BCE7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45B34-726B-314E-A319-6C087337060C}" type="datetime1">
              <a:rPr lang="en-US" smtClean="0"/>
              <a:pPr/>
              <a:t>31/03/14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24D3E-C6C4-444E-AEE3-1A050D5BCE7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C5459-B12D-0C41-894A-78F9BEB5D237}" type="datetime1">
              <a:rPr lang="en-US" smtClean="0"/>
              <a:pPr/>
              <a:t>31/03/14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24D3E-C6C4-444E-AEE3-1A050D5BCE7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3B78D-DA14-8048-A9DD-9D3A91EA90EC}" type="datetime1">
              <a:rPr lang="en-US" smtClean="0"/>
              <a:pPr/>
              <a:t>31/03/14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729AB-E85C-C645-AB40-48B348EE563E}" type="datetime1">
              <a:rPr lang="en-US" smtClean="0"/>
              <a:pPr/>
              <a:t>31/03/14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24D3E-C6C4-444E-AEE3-1A050D5BCE7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F76BB-3CFA-DE4E-8FAD-10296898413A}" type="datetime1">
              <a:rPr lang="en-US" smtClean="0"/>
              <a:pPr/>
              <a:t>31/03/14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24D3E-C6C4-444E-AEE3-1A050D5BCE7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DFF2C-CD8E-F64B-8F62-3A61D6D78290}" type="datetime1">
              <a:rPr lang="en-US" smtClean="0"/>
              <a:pPr/>
              <a:t>31/03/14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24D3E-C6C4-444E-AEE3-1A050D5BCE7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A221A-84D1-9A4D-BCAF-A7EF6F9974C2}" type="datetime1">
              <a:rPr lang="en-US" smtClean="0"/>
              <a:pPr/>
              <a:t>31/03/14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24D3E-C6C4-444E-AEE3-1A050D5BCE7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9E6B-7FE7-9E48-9878-71F19E149242}" type="datetime1">
              <a:rPr lang="en-US" smtClean="0"/>
              <a:pPr/>
              <a:t>31/03/14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24D3E-C6C4-444E-AEE3-1A050D5BCE7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47D5-709D-CB42-8176-2D56557C0966}" type="datetime1">
              <a:rPr lang="en-US" smtClean="0"/>
              <a:pPr/>
              <a:t>31/03/14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24D3E-C6C4-444E-AEE3-1A050D5BCE7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59E36-54C5-464C-A1CE-C7B3BB48E2DC}" type="datetime1">
              <a:rPr lang="en-US" smtClean="0"/>
              <a:pPr/>
              <a:t>31/03/14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24D3E-C6C4-444E-AEE3-1A050D5BCE7E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mvivas@ulg.ac.be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gi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hiva.kuleuven.be/resources/pdf/publicaties/R1433b_fr_MigrationPenuriesPersonnelSante.pdf" TargetMode="External"/><Relationship Id="rId4" Type="http://schemas.openxmlformats.org/officeDocument/2006/relationships/hyperlink" Target="http://www.migrationinformation.org/Profiles/display.cfm?ID=109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and.org/pubs/technical_reports/TR591.html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97556" y="429324"/>
            <a:ext cx="8777111" cy="3148375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i="1" dirty="0" smtClean="0">
                <a:solidFill>
                  <a:srgbClr val="FF6600"/>
                </a:solidFill>
              </a:rPr>
              <a:t>“The Construction of Transnational Migratory Careers : The Case of Ecuadorian and Colombian Women Working in the care/domestic sectors in the Global City of Brussels.</a:t>
            </a:r>
            <a:r>
              <a:rPr lang="en-US" sz="2800" b="1" dirty="0" smtClean="0">
                <a:solidFill>
                  <a:srgbClr val="FF6600"/>
                </a:solidFill>
              </a:rPr>
              <a:t> “</a:t>
            </a:r>
            <a:endParaRPr lang="en-US" sz="2800" b="1" dirty="0">
              <a:solidFill>
                <a:srgbClr val="FF66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14777" y="4221684"/>
            <a:ext cx="6970889" cy="2039288"/>
          </a:xfrm>
          <a:ln>
            <a:solidFill>
              <a:srgbClr val="008000"/>
            </a:solidFill>
          </a:ln>
        </p:spPr>
        <p:txBody>
          <a:bodyPr>
            <a:normAutofit fontScale="77500" lnSpcReduction="20000"/>
          </a:bodyPr>
          <a:lstStyle/>
          <a:p>
            <a:pPr algn="ctr"/>
            <a:r>
              <a:rPr lang="fr-FR" sz="2000" dirty="0" smtClean="0">
                <a:solidFill>
                  <a:srgbClr val="151515"/>
                </a:solidFill>
              </a:rPr>
              <a:t>Maria Vivas </a:t>
            </a:r>
          </a:p>
          <a:p>
            <a:pPr algn="ctr"/>
            <a:r>
              <a:rPr lang="fr-FR" sz="2000" dirty="0" smtClean="0">
                <a:solidFill>
                  <a:srgbClr val="151515"/>
                </a:solidFill>
                <a:hlinkClick r:id="rId3"/>
              </a:rPr>
              <a:t>mvivas@ulg.ac.be</a:t>
            </a:r>
            <a:endParaRPr lang="fr-FR" sz="2000" dirty="0" smtClean="0">
              <a:solidFill>
                <a:srgbClr val="151515"/>
              </a:solidFill>
            </a:endParaRPr>
          </a:p>
          <a:p>
            <a:pPr algn="ctr"/>
            <a:r>
              <a:rPr lang="fr-FR" sz="2000" dirty="0" smtClean="0">
                <a:solidFill>
                  <a:srgbClr val="151515"/>
                </a:solidFill>
              </a:rPr>
              <a:t>Séminaire Doctoral Genre et </a:t>
            </a:r>
            <a:r>
              <a:rPr lang="fr-FR" sz="2000" dirty="0" err="1" smtClean="0">
                <a:solidFill>
                  <a:srgbClr val="151515"/>
                </a:solidFill>
              </a:rPr>
              <a:t>Developpement</a:t>
            </a:r>
            <a:r>
              <a:rPr lang="fr-FR" sz="2000" dirty="0" smtClean="0">
                <a:solidFill>
                  <a:srgbClr val="151515"/>
                </a:solidFill>
              </a:rPr>
              <a:t>/ Université Catholique de Louvain </a:t>
            </a:r>
          </a:p>
          <a:p>
            <a:pPr algn="ctr"/>
            <a:r>
              <a:rPr lang="fr-FR" sz="2000" dirty="0" err="1" smtClean="0">
                <a:solidFill>
                  <a:srgbClr val="151515"/>
                </a:solidFill>
              </a:rPr>
              <a:t>February</a:t>
            </a:r>
            <a:r>
              <a:rPr lang="fr-FR" sz="2000" dirty="0" smtClean="0">
                <a:solidFill>
                  <a:srgbClr val="151515"/>
                </a:solidFill>
              </a:rPr>
              <a:t>, 2014</a:t>
            </a:r>
          </a:p>
          <a:p>
            <a:pPr algn="ctr"/>
            <a:r>
              <a:rPr lang="fr-FR" sz="2000" b="1" dirty="0" smtClean="0">
                <a:solidFill>
                  <a:srgbClr val="151515"/>
                </a:solidFill>
              </a:rPr>
              <a:t>CEDEM - </a:t>
            </a:r>
            <a:r>
              <a:rPr lang="fr-FR" sz="2000" b="1" dirty="0">
                <a:solidFill>
                  <a:srgbClr val="151515"/>
                </a:solidFill>
              </a:rPr>
              <a:t>UNIVERSITY OF LIEGE PhD STUDENT</a:t>
            </a:r>
            <a:r>
              <a:rPr lang="fr-FR" sz="2000" b="1" dirty="0" smtClean="0">
                <a:solidFill>
                  <a:srgbClr val="151515"/>
                </a:solidFill>
              </a:rPr>
              <a:t> </a:t>
            </a:r>
          </a:p>
          <a:p>
            <a:pPr algn="ctr"/>
            <a:r>
              <a:rPr lang="fr-FR" sz="2000" b="1" dirty="0" smtClean="0">
                <a:solidFill>
                  <a:srgbClr val="151515"/>
                </a:solidFill>
              </a:rPr>
              <a:t>(</a:t>
            </a:r>
            <a:r>
              <a:rPr lang="fr-FR" sz="2000" b="1" dirty="0">
                <a:solidFill>
                  <a:srgbClr val="151515"/>
                </a:solidFill>
              </a:rPr>
              <a:t>Sponsored by FNRS-</a:t>
            </a:r>
            <a:r>
              <a:rPr lang="fr-FR" sz="2000" b="1" dirty="0" smtClean="0">
                <a:solidFill>
                  <a:srgbClr val="151515"/>
                </a:solidFill>
              </a:rPr>
              <a:t>FRESH) </a:t>
            </a:r>
          </a:p>
          <a:p>
            <a:pPr algn="ctr"/>
            <a:r>
              <a:rPr lang="fr-FR" sz="2000" b="1" dirty="0" smtClean="0">
                <a:solidFill>
                  <a:srgbClr val="151515"/>
                </a:solidFill>
              </a:rPr>
              <a:t>Adviser Jean-Michel </a:t>
            </a:r>
            <a:r>
              <a:rPr lang="fr-FR" sz="2000" b="1" dirty="0">
                <a:solidFill>
                  <a:srgbClr val="151515"/>
                </a:solidFill>
              </a:rPr>
              <a:t>Lafleur    </a:t>
            </a:r>
            <a:endParaRPr lang="fr-FR" sz="2000" dirty="0" smtClean="0">
              <a:solidFill>
                <a:srgbClr val="151515"/>
              </a:solidFill>
            </a:endParaRPr>
          </a:p>
          <a:p>
            <a:endParaRPr lang="fr-FR" sz="2000" dirty="0">
              <a:solidFill>
                <a:srgbClr val="151515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259437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    </a:t>
            </a:r>
            <a:r>
              <a:rPr lang="en-US" sz="2800" b="1" dirty="0" smtClean="0">
                <a:solidFill>
                  <a:srgbClr val="FF6600"/>
                </a:solidFill>
              </a:rPr>
              <a:t>The Transnational Fieldwork: An overview of the methodology</a:t>
            </a:r>
            <a:endParaRPr lang="en-US" sz="2800" b="1" dirty="0">
              <a:solidFill>
                <a:srgbClr val="FF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4831" y="1310997"/>
            <a:ext cx="8481969" cy="5642764"/>
          </a:xfrm>
        </p:spPr>
        <p:txBody>
          <a:bodyPr vert="horz" anchor="ctr">
            <a:noAutofit/>
          </a:bodyPr>
          <a:lstStyle/>
          <a:p>
            <a:pPr algn="just">
              <a:spcAft>
                <a:spcPts val="1800"/>
              </a:spcAft>
              <a:buClr>
                <a:srgbClr val="00CE00"/>
              </a:buClr>
              <a:buFont typeface="Courier New"/>
              <a:buChar char="o"/>
            </a:pPr>
            <a:r>
              <a:rPr lang="en-US" sz="2000" dirty="0" smtClean="0">
                <a:solidFill>
                  <a:schemeClr val="tx1">
                    <a:lumMod val="10000"/>
                  </a:schemeClr>
                </a:solidFill>
              </a:rPr>
              <a:t>Access to the field : language abilities, involvement in the community. </a:t>
            </a:r>
          </a:p>
          <a:p>
            <a:pPr algn="just">
              <a:spcAft>
                <a:spcPts val="1800"/>
              </a:spcAft>
              <a:buClr>
                <a:srgbClr val="00CE00"/>
              </a:buClr>
              <a:buFont typeface="Courier New"/>
              <a:buChar char="o"/>
            </a:pPr>
            <a:r>
              <a:rPr lang="en-US" sz="2000" dirty="0" smtClean="0">
                <a:solidFill>
                  <a:schemeClr val="tx1">
                    <a:lumMod val="10000"/>
                  </a:schemeClr>
                </a:solidFill>
              </a:rPr>
              <a:t>Sample selection : a set of 2 constant variables based on previous empirical/theoretical research: 1- Time of arrival in Belgium: 1990s-2008 this relates to the highest period of augmentation of Latin American migration to Europe (Herrera &amp; </a:t>
            </a:r>
            <a:r>
              <a:rPr lang="en-US" sz="2000" dirty="0" err="1" smtClean="0">
                <a:solidFill>
                  <a:schemeClr val="tx1">
                    <a:lumMod val="10000"/>
                  </a:schemeClr>
                </a:solidFill>
              </a:rPr>
              <a:t>Yepez</a:t>
            </a:r>
            <a:r>
              <a:rPr lang="en-US" sz="2000" dirty="0" smtClean="0">
                <a:solidFill>
                  <a:schemeClr val="tx1">
                    <a:lumMod val="10000"/>
                  </a:schemeClr>
                </a:solidFill>
              </a:rPr>
              <a:t> 2008). 2- Working as care-work professionals in the global city of Brussels. </a:t>
            </a:r>
          </a:p>
          <a:p>
            <a:pPr algn="just">
              <a:spcAft>
                <a:spcPts val="1800"/>
              </a:spcAft>
              <a:buClr>
                <a:srgbClr val="00CE00"/>
              </a:buClr>
              <a:buFont typeface="Courier New"/>
              <a:buChar char="o"/>
            </a:pPr>
            <a:r>
              <a:rPr lang="en-US" sz="2000" dirty="0" smtClean="0">
                <a:solidFill>
                  <a:schemeClr val="tx1">
                    <a:lumMod val="10000"/>
                  </a:schemeClr>
                </a:solidFill>
              </a:rPr>
              <a:t>Fieldwork Places: The Global City of Brussels/ Their countries of origin. </a:t>
            </a:r>
          </a:p>
          <a:p>
            <a:pPr algn="just">
              <a:spcAft>
                <a:spcPts val="1800"/>
              </a:spcAft>
              <a:buClr>
                <a:srgbClr val="00CE00"/>
              </a:buClr>
              <a:buFont typeface="Courier New"/>
              <a:buChar char="o"/>
            </a:pPr>
            <a:r>
              <a:rPr lang="en-US" sz="2000" dirty="0" smtClean="0">
                <a:solidFill>
                  <a:schemeClr val="tx1">
                    <a:lumMod val="10000"/>
                  </a:schemeClr>
                </a:solidFill>
              </a:rPr>
              <a:t>Various Actors: The Women, Migrant Organizations, State Institutions, Work Places, Households in the Country of origin. </a:t>
            </a:r>
          </a:p>
          <a:p>
            <a:pPr algn="just">
              <a:spcAft>
                <a:spcPts val="1800"/>
              </a:spcAft>
              <a:buClr>
                <a:srgbClr val="00CE00"/>
              </a:buClr>
              <a:buFont typeface="Courier New"/>
              <a:buChar char="o"/>
            </a:pPr>
            <a:endParaRPr lang="en-US" sz="2400" dirty="0" smtClean="0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24D3E-C6C4-444E-AEE3-1A050D5BCE7E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6600"/>
                </a:solidFill>
              </a:rPr>
              <a:t>The Research’s Main Goals: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AU" dirty="0" smtClean="0">
                <a:solidFill>
                  <a:srgbClr val="151515"/>
                </a:solidFill>
              </a:rPr>
              <a:t>Obtain a clear picture of these new feminisation of migration in Belgium. Move along towards the recognition of it as a Transnational phenomenon that has consequences/implications at the local, individual and transnational levels; revealing the multiple connections of the actors involved in them. </a:t>
            </a:r>
          </a:p>
          <a:p>
            <a:endParaRPr lang="en-AU" dirty="0" smtClean="0">
              <a:solidFill>
                <a:srgbClr val="151515"/>
              </a:solidFill>
            </a:endParaRPr>
          </a:p>
          <a:p>
            <a:r>
              <a:rPr lang="en-AU" dirty="0" smtClean="0">
                <a:solidFill>
                  <a:srgbClr val="151515"/>
                </a:solidFill>
              </a:rPr>
              <a:t>Challenge the image of a migrant women, powerless and embedded in a International Division of Reproductive labour and evaluate her capacity to mobilize actors/resources, to overcome the difficulties imposed by the global/local contexts.  </a:t>
            </a:r>
          </a:p>
          <a:p>
            <a:pPr>
              <a:buNone/>
            </a:pPr>
            <a:endParaRPr lang="en-AU" dirty="0" smtClean="0">
              <a:solidFill>
                <a:srgbClr val="151515"/>
              </a:solidFill>
            </a:endParaRPr>
          </a:p>
          <a:p>
            <a:r>
              <a:rPr lang="en-AU" dirty="0" smtClean="0">
                <a:solidFill>
                  <a:srgbClr val="151515"/>
                </a:solidFill>
              </a:rPr>
              <a:t>Provide a comparative approach,  might lead into easier generalizations, of female labour migration in Belgium and abroad. </a:t>
            </a:r>
          </a:p>
          <a:p>
            <a:pPr>
              <a:buNone/>
            </a:pPr>
            <a:endParaRPr lang="en-AU" dirty="0" smtClean="0">
              <a:solidFill>
                <a:srgbClr val="151515"/>
              </a:solidFill>
            </a:endParaRPr>
          </a:p>
          <a:p>
            <a:r>
              <a:rPr lang="en-AU" dirty="0" smtClean="0">
                <a:solidFill>
                  <a:srgbClr val="151515"/>
                </a:solidFill>
              </a:rPr>
              <a:t>Evaluate these phenomenon from a transnational lens that might lead me to propose accurate policies that will benefit all of the actors involved in it. Therefore, making links between theory and practice; moving beyond description and analysis. </a:t>
            </a:r>
          </a:p>
          <a:p>
            <a:endParaRPr lang="fr-FR" dirty="0">
              <a:solidFill>
                <a:srgbClr val="151515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24D3E-C6C4-444E-AEE3-1A050D5BCE7E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6600"/>
                </a:solidFill>
              </a:rPr>
              <a:t>Current Stage of the Project:</a:t>
            </a:r>
            <a:endParaRPr lang="fr-FR" dirty="0">
              <a:solidFill>
                <a:srgbClr val="FF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dirty="0" smtClean="0">
                <a:solidFill>
                  <a:schemeClr val="tx1">
                    <a:lumMod val="1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Stage 1: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Clarification of my Research Question and aims of the research.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 Construction a Theoretical framework (Transnationalism, The Use of Careers in Migration Studies.)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First Sketch of a methodological framework for the fieldwork. 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 Active participation in academic events, to verify my ideas, research question and methods. </a:t>
            </a:r>
          </a:p>
          <a:p>
            <a:pPr>
              <a:buFontTx/>
              <a:buChar char="-"/>
            </a:pPr>
            <a:endParaRPr lang="fr-FR" dirty="0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24D3E-C6C4-444E-AEE3-1A050D5BCE7E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9507" y="2467581"/>
            <a:ext cx="8183880" cy="1051560"/>
          </a:xfrm>
        </p:spPr>
        <p:txBody>
          <a:bodyPr/>
          <a:lstStyle/>
          <a:p>
            <a:r>
              <a:rPr lang="fr-FR" b="1" dirty="0" smtClean="0">
                <a:solidFill>
                  <a:srgbClr val="FF6600"/>
                </a:solidFill>
              </a:rPr>
              <a:t>  </a:t>
            </a:r>
            <a:r>
              <a:rPr lang="en-US" b="1" dirty="0" smtClean="0">
                <a:solidFill>
                  <a:srgbClr val="F79646"/>
                </a:solidFill>
              </a:rPr>
              <a:t>Annexes &amp; Definitions</a:t>
            </a:r>
            <a:endParaRPr lang="en-US" b="1" dirty="0">
              <a:solidFill>
                <a:srgbClr val="F79646"/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24D3E-C6C4-444E-AEE3-1A050D5BCE7E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6600"/>
                </a:solidFill>
              </a:rPr>
              <a:t>Multi-sited Fieldwork Methodology : </a:t>
            </a:r>
            <a:br>
              <a:rPr lang="en-US" dirty="0" smtClean="0">
                <a:solidFill>
                  <a:srgbClr val="FF6600"/>
                </a:solidFill>
              </a:rPr>
            </a:br>
            <a:endParaRPr lang="fr-FR" dirty="0">
              <a:solidFill>
                <a:srgbClr val="FF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3744" y="972718"/>
            <a:ext cx="8229600" cy="5153445"/>
          </a:xfrm>
        </p:spPr>
        <p:txBody>
          <a:bodyPr>
            <a:normAutofit fontScale="32500" lnSpcReduction="20000"/>
          </a:bodyPr>
          <a:lstStyle/>
          <a:p>
            <a:pPr algn="just">
              <a:spcAft>
                <a:spcPts val="1800"/>
              </a:spcAft>
              <a:buClr>
                <a:srgbClr val="00CE00"/>
              </a:buClr>
              <a:buNone/>
            </a:pPr>
            <a:r>
              <a:rPr lang="en-US" b="1" dirty="0" smtClean="0">
                <a:solidFill>
                  <a:schemeClr val="tx1">
                    <a:lumMod val="10000"/>
                  </a:schemeClr>
                </a:solidFill>
              </a:rPr>
              <a:t>Sept 2014- December 2014: Brussels (the global city,  </a:t>
            </a:r>
            <a:r>
              <a:rPr lang="en-US" b="1" dirty="0" err="1" smtClean="0">
                <a:solidFill>
                  <a:schemeClr val="tx1">
                    <a:lumMod val="10000"/>
                  </a:schemeClr>
                </a:solidFill>
              </a:rPr>
              <a:t>Sassen</a:t>
            </a:r>
            <a:r>
              <a:rPr lang="en-US" b="1" dirty="0" smtClean="0">
                <a:solidFill>
                  <a:schemeClr val="tx1">
                    <a:lumMod val="10000"/>
                  </a:schemeClr>
                </a:solidFill>
              </a:rPr>
              <a:t>, 2001).</a:t>
            </a:r>
          </a:p>
          <a:p>
            <a:pPr algn="just">
              <a:spcAft>
                <a:spcPts val="1800"/>
              </a:spcAft>
              <a:buClr>
                <a:srgbClr val="00CE00"/>
              </a:buClr>
              <a:buNone/>
            </a:pP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1- Work Places: </a:t>
            </a:r>
            <a:r>
              <a:rPr lang="en-US" dirty="0" smtClean="0">
                <a:solidFill>
                  <a:srgbClr val="0000FF"/>
                </a:solidFill>
              </a:rPr>
              <a:t>To conduct</a:t>
            </a:r>
            <a:r>
              <a:rPr lang="fr-FR" dirty="0" err="1" smtClean="0">
                <a:solidFill>
                  <a:srgbClr val="0000FF"/>
                </a:solidFill>
                <a:sym typeface="Wingdings"/>
              </a:rPr>
              <a:t>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Participant Objectivation &amp; Narratives (</a:t>
            </a:r>
            <a:r>
              <a:rPr lang="en-US" dirty="0" err="1" smtClean="0">
                <a:solidFill>
                  <a:schemeClr val="tx1">
                    <a:lumMod val="10000"/>
                  </a:schemeClr>
                </a:solidFill>
              </a:rPr>
              <a:t>Sommers</a:t>
            </a: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 &amp; Gibson, 1994, Foote-Whyte, 1993, </a:t>
            </a:r>
            <a:r>
              <a:rPr lang="en-US" dirty="0" err="1" smtClean="0">
                <a:solidFill>
                  <a:schemeClr val="tx1">
                    <a:lumMod val="10000"/>
                  </a:schemeClr>
                </a:solidFill>
              </a:rPr>
              <a:t>Bourdieu</a:t>
            </a: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, 2003).</a:t>
            </a:r>
          </a:p>
          <a:p>
            <a:pPr algn="just">
              <a:spcAft>
                <a:spcPts val="1800"/>
              </a:spcAft>
              <a:buClr>
                <a:srgbClr val="00CE00"/>
              </a:buClr>
              <a:buNone/>
            </a:pP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2- Migrant Organizations: Hispano-</a:t>
            </a:r>
            <a:r>
              <a:rPr lang="en-US" dirty="0" err="1" smtClean="0">
                <a:solidFill>
                  <a:schemeClr val="tx1">
                    <a:lumMod val="10000"/>
                  </a:schemeClr>
                </a:solidFill>
              </a:rPr>
              <a:t>Belga</a:t>
            </a: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: </a:t>
            </a:r>
            <a:r>
              <a:rPr lang="en-US" dirty="0" smtClean="0">
                <a:solidFill>
                  <a:srgbClr val="0000FF"/>
                </a:solidFill>
              </a:rPr>
              <a:t>To conduct </a:t>
            </a:r>
            <a:r>
              <a:rPr lang="fr-FR" dirty="0" err="1" smtClean="0">
                <a:solidFill>
                  <a:srgbClr val="0000FF"/>
                </a:solidFill>
                <a:sym typeface="Wingdings"/>
              </a:rPr>
              <a:t></a:t>
            </a:r>
            <a:r>
              <a:rPr lang="fr-FR" dirty="0" smtClean="0">
                <a:solidFill>
                  <a:srgbClr val="0000FF"/>
                </a:solidFill>
                <a:sym typeface="Wingdings"/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Focus Groups</a:t>
            </a: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 (Morgan, 1996). </a:t>
            </a:r>
          </a:p>
          <a:p>
            <a:pPr algn="just">
              <a:spcAft>
                <a:spcPts val="1800"/>
              </a:spcAft>
              <a:buClr>
                <a:srgbClr val="00CE00"/>
              </a:buClr>
              <a:buNone/>
            </a:pP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3- State Institutions: The office for foreign Affairs, Local Domestic workers trade Unions CSC Femmes-</a:t>
            </a:r>
            <a:r>
              <a:rPr lang="fr-FR" dirty="0" err="1" smtClean="0">
                <a:solidFill>
                  <a:srgbClr val="0000FF"/>
                </a:solidFill>
                <a:sym typeface="Wingdings"/>
              </a:rPr>
              <a:t></a:t>
            </a:r>
            <a:r>
              <a:rPr lang="fr-FR" dirty="0" smtClean="0">
                <a:solidFill>
                  <a:srgbClr val="0000FF"/>
                </a:solidFill>
                <a:sym typeface="Wingdings"/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both to collect statistical data &amp; Interview some staff members.</a:t>
            </a:r>
          </a:p>
          <a:p>
            <a:pPr algn="just">
              <a:spcAft>
                <a:spcPts val="1800"/>
              </a:spcAft>
              <a:buClr>
                <a:srgbClr val="00CE00"/>
              </a:buClr>
              <a:buNone/>
            </a:pPr>
            <a:r>
              <a:rPr lang="en-US" b="1" dirty="0" smtClean="0">
                <a:solidFill>
                  <a:schemeClr val="tx1">
                    <a:lumMod val="10000"/>
                  </a:schemeClr>
                </a:solidFill>
              </a:rPr>
              <a:t>January 2015- September 2015: </a:t>
            </a:r>
          </a:p>
          <a:p>
            <a:pPr algn="just">
              <a:spcAft>
                <a:spcPts val="1800"/>
              </a:spcAft>
              <a:buClr>
                <a:srgbClr val="00CE00"/>
              </a:buClr>
              <a:buNone/>
            </a:pP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1- Colombia/Ecuador: sites will be determine by the earlier period of research in Belgium.-</a:t>
            </a:r>
            <a:r>
              <a:rPr lang="fr-FR" dirty="0" err="1" smtClean="0">
                <a:solidFill>
                  <a:srgbClr val="0000FF"/>
                </a:solidFill>
                <a:sym typeface="Wingdings"/>
              </a:rPr>
              <a:t></a:t>
            </a:r>
            <a:r>
              <a:rPr lang="fr-FR" dirty="0" smtClean="0">
                <a:solidFill>
                  <a:srgbClr val="0000FF"/>
                </a:solidFill>
                <a:sym typeface="Wingdings"/>
              </a:rPr>
              <a:t> Interview and observe </a:t>
            </a:r>
            <a:r>
              <a:rPr lang="en-US" dirty="0" smtClean="0">
                <a:solidFill>
                  <a:srgbClr val="0000FF"/>
                </a:solidFill>
                <a:sym typeface="Wingdings"/>
              </a:rPr>
              <a:t>care/labor networks that take place simultaneously and </a:t>
            </a:r>
            <a:r>
              <a:rPr lang="en-US" dirty="0" err="1" smtClean="0">
                <a:solidFill>
                  <a:srgbClr val="0000FF"/>
                </a:solidFill>
                <a:sym typeface="Wingdings"/>
              </a:rPr>
              <a:t>transnationally</a:t>
            </a:r>
            <a:r>
              <a:rPr lang="en-US" dirty="0" smtClean="0">
                <a:solidFill>
                  <a:srgbClr val="0000FF"/>
                </a:solidFill>
                <a:sym typeface="Wingdings"/>
              </a:rPr>
              <a:t>. </a:t>
            </a:r>
          </a:p>
          <a:p>
            <a:pPr algn="just">
              <a:spcAft>
                <a:spcPts val="1800"/>
              </a:spcAft>
              <a:buClr>
                <a:srgbClr val="00CE00"/>
              </a:buClr>
              <a:buNone/>
            </a:pPr>
            <a:r>
              <a:rPr lang="en-US" b="1" dirty="0" smtClean="0">
                <a:solidFill>
                  <a:srgbClr val="151515"/>
                </a:solidFill>
              </a:rPr>
              <a:t>September 2015- January 2016: </a:t>
            </a:r>
          </a:p>
          <a:p>
            <a:pPr algn="just">
              <a:spcAft>
                <a:spcPts val="1800"/>
              </a:spcAft>
              <a:buClr>
                <a:srgbClr val="00CE00"/>
              </a:buClr>
              <a:buNone/>
            </a:pPr>
            <a:r>
              <a:rPr lang="en-US" dirty="0" smtClean="0">
                <a:solidFill>
                  <a:srgbClr val="151515"/>
                </a:solidFill>
              </a:rPr>
              <a:t>1- Work Places</a:t>
            </a:r>
          </a:p>
          <a:p>
            <a:pPr algn="just">
              <a:spcAft>
                <a:spcPts val="1800"/>
              </a:spcAft>
              <a:buClr>
                <a:srgbClr val="00CE00"/>
              </a:buClr>
              <a:buNone/>
            </a:pPr>
            <a:r>
              <a:rPr lang="en-US" dirty="0" smtClean="0">
                <a:solidFill>
                  <a:srgbClr val="151515"/>
                </a:solidFill>
              </a:rPr>
              <a:t>2- Migrant Organizations:  </a:t>
            </a: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O.R.C.A</a:t>
            </a:r>
          </a:p>
          <a:p>
            <a:pPr algn="just">
              <a:spcAft>
                <a:spcPts val="1800"/>
              </a:spcAft>
              <a:buClr>
                <a:srgbClr val="00CE00"/>
              </a:buClr>
              <a:buNone/>
            </a:pP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3- State </a:t>
            </a:r>
            <a:r>
              <a:rPr lang="en-US" dirty="0" err="1" smtClean="0">
                <a:solidFill>
                  <a:schemeClr val="tx1">
                    <a:lumMod val="10000"/>
                  </a:schemeClr>
                </a:solidFill>
              </a:rPr>
              <a:t>Insitutions</a:t>
            </a: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: The Office of </a:t>
            </a:r>
            <a:r>
              <a:rPr lang="en-US" dirty="0" err="1" smtClean="0">
                <a:solidFill>
                  <a:schemeClr val="tx1">
                    <a:lumMod val="10000"/>
                  </a:schemeClr>
                </a:solidFill>
              </a:rPr>
              <a:t>Foreing</a:t>
            </a: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 Affairs. </a:t>
            </a:r>
          </a:p>
          <a:p>
            <a:pPr algn="just">
              <a:spcAft>
                <a:spcPts val="1800"/>
              </a:spcAft>
              <a:buClr>
                <a:srgbClr val="00CE00"/>
              </a:buClr>
              <a:buNone/>
            </a:pPr>
            <a:r>
              <a:rPr lang="en-US" b="1" dirty="0" smtClean="0">
                <a:solidFill>
                  <a:schemeClr val="tx1">
                    <a:lumMod val="10000"/>
                  </a:schemeClr>
                </a:solidFill>
              </a:rPr>
              <a:t>January 2016- September 2016:</a:t>
            </a:r>
          </a:p>
          <a:p>
            <a:pPr algn="just">
              <a:spcAft>
                <a:spcPts val="1800"/>
              </a:spcAft>
              <a:buClr>
                <a:srgbClr val="00CE00"/>
              </a:buClr>
              <a:buNone/>
            </a:pP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1- Countries of origin. </a:t>
            </a:r>
            <a:endParaRPr lang="en-US" dirty="0" smtClean="0">
              <a:solidFill>
                <a:srgbClr val="151515"/>
              </a:solidFill>
            </a:endParaRP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24D3E-C6C4-444E-AEE3-1A050D5BCE7E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6600"/>
                </a:solidFill>
              </a:rPr>
              <a:t>«Transnationalism »</a:t>
            </a:r>
            <a:endParaRPr lang="fr-FR" dirty="0">
              <a:solidFill>
                <a:srgbClr val="FF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r>
              <a:rPr lang="fr-FR" dirty="0" smtClean="0"/>
              <a:t> </a:t>
            </a:r>
            <a:r>
              <a:rPr lang="fr-FR" dirty="0" smtClean="0">
                <a:solidFill>
                  <a:schemeClr val="tx1">
                    <a:lumMod val="10000"/>
                  </a:schemeClr>
                </a:solidFill>
              </a:rPr>
              <a:t>« The practices </a:t>
            </a:r>
            <a:r>
              <a:rPr lang="fr-FR" dirty="0" err="1" smtClean="0">
                <a:solidFill>
                  <a:schemeClr val="tx1">
                    <a:lumMod val="10000"/>
                  </a:schemeClr>
                </a:solidFill>
              </a:rPr>
              <a:t>that</a:t>
            </a:r>
            <a:r>
              <a:rPr lang="fr-FR" dirty="0" smtClean="0">
                <a:solidFill>
                  <a:schemeClr val="tx1">
                    <a:lumMod val="10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1">
                    <a:lumMod val="10000"/>
                  </a:schemeClr>
                </a:solidFill>
              </a:rPr>
              <a:t>take</a:t>
            </a:r>
            <a:r>
              <a:rPr lang="fr-FR" dirty="0" smtClean="0">
                <a:solidFill>
                  <a:schemeClr val="tx1">
                    <a:lumMod val="10000"/>
                  </a:schemeClr>
                </a:solidFill>
              </a:rPr>
              <a:t> place </a:t>
            </a:r>
            <a:r>
              <a:rPr lang="fr-FR" dirty="0" err="1" smtClean="0">
                <a:solidFill>
                  <a:schemeClr val="tx1">
                    <a:lumMod val="10000"/>
                  </a:schemeClr>
                </a:solidFill>
              </a:rPr>
              <a:t>within</a:t>
            </a:r>
            <a:r>
              <a:rPr lang="fr-FR" dirty="0" smtClean="0">
                <a:solidFill>
                  <a:schemeClr val="tx1">
                    <a:lumMod val="10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1">
                    <a:lumMod val="10000"/>
                  </a:schemeClr>
                </a:solidFill>
              </a:rPr>
              <a:t>fluid</a:t>
            </a:r>
            <a:r>
              <a:rPr lang="fr-FR" dirty="0" smtClean="0">
                <a:solidFill>
                  <a:schemeClr val="tx1">
                    <a:lumMod val="10000"/>
                  </a:schemeClr>
                </a:solidFill>
              </a:rPr>
              <a:t> social </a:t>
            </a:r>
            <a:r>
              <a:rPr lang="fr-FR" dirty="0" err="1" smtClean="0">
                <a:solidFill>
                  <a:schemeClr val="tx1">
                    <a:lumMod val="10000"/>
                  </a:schemeClr>
                </a:solidFill>
              </a:rPr>
              <a:t>spaces</a:t>
            </a:r>
            <a:r>
              <a:rPr lang="fr-FR" dirty="0" smtClean="0">
                <a:solidFill>
                  <a:schemeClr val="tx1">
                    <a:lumMod val="10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1">
                    <a:lumMod val="10000"/>
                  </a:schemeClr>
                </a:solidFill>
              </a:rPr>
              <a:t>that</a:t>
            </a:r>
            <a:r>
              <a:rPr lang="fr-FR" dirty="0" smtClean="0">
                <a:solidFill>
                  <a:schemeClr val="tx1">
                    <a:lumMod val="10000"/>
                  </a:schemeClr>
                </a:solidFill>
              </a:rPr>
              <a:t> are </a:t>
            </a:r>
            <a:r>
              <a:rPr lang="fr-FR" dirty="0" err="1" smtClean="0">
                <a:solidFill>
                  <a:schemeClr val="tx1">
                    <a:lumMod val="10000"/>
                  </a:schemeClr>
                </a:solidFill>
              </a:rPr>
              <a:t>constantly</a:t>
            </a:r>
            <a:r>
              <a:rPr lang="fr-FR" dirty="0" smtClean="0">
                <a:solidFill>
                  <a:schemeClr val="tx1">
                    <a:lumMod val="10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1">
                    <a:lumMod val="10000"/>
                  </a:schemeClr>
                </a:solidFill>
              </a:rPr>
              <a:t>re-worked</a:t>
            </a:r>
            <a:r>
              <a:rPr lang="fr-FR" dirty="0" smtClean="0">
                <a:solidFill>
                  <a:schemeClr val="tx1">
                    <a:lumMod val="10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1">
                    <a:lumMod val="10000"/>
                  </a:schemeClr>
                </a:solidFill>
              </a:rPr>
              <a:t>through</a:t>
            </a:r>
            <a:r>
              <a:rPr lang="fr-FR" dirty="0" smtClean="0">
                <a:solidFill>
                  <a:schemeClr val="tx1">
                    <a:lumMod val="10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1">
                    <a:lumMod val="10000"/>
                  </a:schemeClr>
                </a:solidFill>
              </a:rPr>
              <a:t>migrant’s</a:t>
            </a:r>
            <a:r>
              <a:rPr lang="fr-FR" dirty="0" smtClean="0">
                <a:solidFill>
                  <a:schemeClr val="tx1">
                    <a:lumMod val="10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1">
                    <a:lumMod val="10000"/>
                  </a:schemeClr>
                </a:solidFill>
              </a:rPr>
              <a:t>simultaneous</a:t>
            </a:r>
            <a:r>
              <a:rPr lang="fr-FR" dirty="0" smtClean="0">
                <a:solidFill>
                  <a:schemeClr val="tx1">
                    <a:lumMod val="10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1">
                    <a:lumMod val="10000"/>
                  </a:schemeClr>
                </a:solidFill>
              </a:rPr>
              <a:t>embeddeness</a:t>
            </a:r>
            <a:r>
              <a:rPr lang="fr-FR" dirty="0" smtClean="0">
                <a:solidFill>
                  <a:schemeClr val="tx1">
                    <a:lumMod val="10000"/>
                  </a:schemeClr>
                </a:solidFill>
              </a:rPr>
              <a:t> ,in more </a:t>
            </a:r>
            <a:r>
              <a:rPr lang="fr-FR" dirty="0" err="1" smtClean="0">
                <a:solidFill>
                  <a:schemeClr val="tx1">
                    <a:lumMod val="10000"/>
                  </a:schemeClr>
                </a:solidFill>
              </a:rPr>
              <a:t>than</a:t>
            </a:r>
            <a:r>
              <a:rPr lang="fr-FR" dirty="0" smtClean="0">
                <a:solidFill>
                  <a:schemeClr val="tx1">
                    <a:lumMod val="10000"/>
                  </a:schemeClr>
                </a:solidFill>
              </a:rPr>
              <a:t> on society. »</a:t>
            </a:r>
          </a:p>
          <a:p>
            <a:pPr algn="ctr">
              <a:buNone/>
            </a:pPr>
            <a:r>
              <a:rPr lang="fr-FR" dirty="0" smtClean="0">
                <a:solidFill>
                  <a:schemeClr val="tx1">
                    <a:lumMod val="10000"/>
                  </a:schemeClr>
                </a:solidFill>
              </a:rPr>
              <a:t> (Levitt &amp; </a:t>
            </a:r>
            <a:r>
              <a:rPr lang="fr-FR" dirty="0" err="1" smtClean="0">
                <a:solidFill>
                  <a:schemeClr val="tx1">
                    <a:lumMod val="10000"/>
                  </a:schemeClr>
                </a:solidFill>
              </a:rPr>
              <a:t>Glick-Schiller</a:t>
            </a:r>
            <a:r>
              <a:rPr lang="fr-FR" dirty="0" smtClean="0">
                <a:solidFill>
                  <a:schemeClr val="tx1">
                    <a:lumMod val="10000"/>
                  </a:schemeClr>
                </a:solidFill>
              </a:rPr>
              <a:t>, 2004).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24D3E-C6C4-444E-AEE3-1A050D5BCE7E}" type="slidenum">
              <a:rPr lang="fr-FR" smtClean="0"/>
              <a:pPr/>
              <a:t>15</a:t>
            </a:fld>
            <a:endParaRPr lang="fr-F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6600"/>
                </a:solidFill>
              </a:rPr>
              <a:t>« Transnational Social Field »</a:t>
            </a:r>
            <a:endParaRPr lang="fr-FR" dirty="0">
              <a:solidFill>
                <a:srgbClr val="FF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dirty="0" smtClean="0">
                <a:solidFill>
                  <a:schemeClr val="tx1">
                    <a:lumMod val="10000"/>
                  </a:schemeClr>
                </a:solidFill>
              </a:rPr>
              <a:t> </a:t>
            </a:r>
          </a:p>
          <a:p>
            <a:pPr algn="ctr">
              <a:buNone/>
            </a:pP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« A field in which ideas, practices, and resources in this case care-work are being constantly unequally exchanged, organized and transformed with bounded structures, actors and processes. »</a:t>
            </a:r>
          </a:p>
          <a:p>
            <a:pPr algn="ctr">
              <a:buNone/>
            </a:pP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 (</a:t>
            </a:r>
            <a:r>
              <a:rPr lang="en-US" dirty="0" err="1" smtClean="0">
                <a:solidFill>
                  <a:schemeClr val="tx1">
                    <a:lumMod val="10000"/>
                  </a:schemeClr>
                </a:solidFill>
              </a:rPr>
              <a:t>Basch</a:t>
            </a: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, Glick-Schiller et al.1994; Glick-Schiller &amp; Levitt 2004, Levitt &amp; </a:t>
            </a:r>
            <a:r>
              <a:rPr lang="en-US" dirty="0" err="1" smtClean="0">
                <a:solidFill>
                  <a:schemeClr val="tx1">
                    <a:lumMod val="10000"/>
                  </a:schemeClr>
                </a:solidFill>
              </a:rPr>
              <a:t>Khagram</a:t>
            </a: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, 2008). </a:t>
            </a:r>
            <a:endParaRPr lang="en-US" dirty="0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24D3E-C6C4-444E-AEE3-1A050D5BCE7E}" type="slidenum">
              <a:rPr lang="fr-FR" smtClean="0"/>
              <a:pPr/>
              <a:t>16</a:t>
            </a:fld>
            <a:endParaRPr lang="fr-F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6600"/>
                </a:solidFill>
              </a:rPr>
              <a:t>« </a:t>
            </a:r>
            <a:r>
              <a:rPr lang="fr-FR" dirty="0" err="1" smtClean="0">
                <a:solidFill>
                  <a:srgbClr val="FF6600"/>
                </a:solidFill>
              </a:rPr>
              <a:t>Care-Work</a:t>
            </a:r>
            <a:r>
              <a:rPr lang="fr-FR" dirty="0" smtClean="0">
                <a:solidFill>
                  <a:srgbClr val="FF6600"/>
                </a:solidFill>
              </a:rPr>
              <a:t> »</a:t>
            </a:r>
            <a:endParaRPr lang="fr-FR" dirty="0">
              <a:solidFill>
                <a:srgbClr val="FF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en-US" sz="1730" dirty="0" smtClean="0">
                <a:solidFill>
                  <a:schemeClr val="tx1">
                    <a:lumMod val="10000"/>
                  </a:schemeClr>
                </a:solidFill>
              </a:rPr>
              <a:t>«  Care-Work refers to the multiple-facets of labor that produce daily living conditions responsible for basic human health and well-being. They include housekeeping tasks but also the care for others, nursing the sick etc. The protective and restorative aspect of care-work that connects people is not ignored. Care-work connects people on a deep level to many human emotions and these aspects are over-looked when we just refer to this type of labor as: « care ». This term also acknowledges 40 years of feminist work that indicates that care-work is neither natural nor essential to a woman’s being. Contemporary care dynamics are rooted in cultural, political dynamics of gender relations » </a:t>
            </a:r>
          </a:p>
          <a:p>
            <a:pPr algn="ctr">
              <a:buNone/>
            </a:pPr>
            <a:r>
              <a:rPr lang="en-US" sz="1730" dirty="0" smtClean="0">
                <a:solidFill>
                  <a:schemeClr val="tx1">
                    <a:lumMod val="10000"/>
                  </a:schemeClr>
                </a:solidFill>
              </a:rPr>
              <a:t>(Zimmerman et, al. 2006)</a:t>
            </a:r>
            <a:r>
              <a:rPr lang="en-US" sz="2065" dirty="0" smtClean="0">
                <a:solidFill>
                  <a:schemeClr val="tx1">
                    <a:lumMod val="10000"/>
                  </a:schemeClr>
                </a:solidFill>
              </a:rPr>
              <a:t>. </a:t>
            </a:r>
            <a:endParaRPr lang="en-US" sz="2065" dirty="0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24D3E-C6C4-444E-AEE3-1A050D5BCE7E}" type="slidenum">
              <a:rPr lang="fr-FR" smtClean="0"/>
              <a:pPr/>
              <a:t>17</a:t>
            </a:fld>
            <a:endParaRPr lang="fr-F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6600"/>
                </a:solidFill>
              </a:rPr>
              <a:t>« Gender »</a:t>
            </a:r>
            <a:endParaRPr lang="fr-FR" dirty="0">
              <a:solidFill>
                <a:srgbClr val="FF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>
                <a:solidFill>
                  <a:srgbClr val="151515"/>
                </a:solidFill>
              </a:rPr>
              <a:t>  </a:t>
            </a:r>
          </a:p>
          <a:p>
            <a:pPr algn="ctr">
              <a:buNone/>
            </a:pPr>
            <a:r>
              <a:rPr lang="en-US" sz="2400" dirty="0" smtClean="0">
                <a:solidFill>
                  <a:srgbClr val="151515"/>
                </a:solidFill>
              </a:rPr>
              <a:t>“The term gender describes those conducts which we tend to considered normal that are mainly embodied in the female figure and are ultimately called “gender”. </a:t>
            </a:r>
            <a:r>
              <a:rPr lang="en-US" sz="2400" dirty="0" err="1" smtClean="0">
                <a:solidFill>
                  <a:srgbClr val="151515"/>
                </a:solidFill>
              </a:rPr>
              <a:t>Aranda</a:t>
            </a:r>
            <a:r>
              <a:rPr lang="en-US" sz="2400" dirty="0" smtClean="0">
                <a:solidFill>
                  <a:srgbClr val="151515"/>
                </a:solidFill>
              </a:rPr>
              <a:t> (2003) describes this as a “routine of methodological accomplishments.” These accomplishments eventually transform into routines and multiple ways of “doing gender”. These routines are the product of a social construction and an interaction that casts particular pursuits and expressions of mainly women natures. “</a:t>
            </a:r>
            <a:endParaRPr lang="en-US" sz="2400" dirty="0">
              <a:solidFill>
                <a:srgbClr val="151515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24D3E-C6C4-444E-AEE3-1A050D5BCE7E}" type="slidenum">
              <a:rPr lang="fr-FR" smtClean="0"/>
              <a:pPr/>
              <a:t>18</a:t>
            </a:fld>
            <a:endParaRPr lang="fr-F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352778"/>
            <a:ext cx="8183880" cy="1439332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FF6600"/>
                </a:solidFill>
              </a:rPr>
              <a:t>Belgium and the feminization of migration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1792110"/>
            <a:ext cx="8183880" cy="4275668"/>
          </a:xfrm>
        </p:spPr>
        <p:txBody>
          <a:bodyPr anchor="ctr">
            <a:normAutofit fontScale="62500" lnSpcReduction="20000"/>
          </a:bodyPr>
          <a:lstStyle/>
          <a:p>
            <a:pPr algn="just">
              <a:spcAft>
                <a:spcPts val="1800"/>
              </a:spcAft>
              <a:buClr>
                <a:srgbClr val="00CE00"/>
              </a:buClr>
              <a:buFont typeface="Courier New"/>
              <a:buChar char="o"/>
            </a:pP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In Belgium out of the total percentage of migrants 48.96% are women. </a:t>
            </a:r>
          </a:p>
          <a:p>
            <a:pPr algn="just">
              <a:spcAft>
                <a:spcPts val="1800"/>
              </a:spcAft>
              <a:buClr>
                <a:srgbClr val="00CE00"/>
              </a:buClr>
              <a:buFont typeface="Courier New"/>
              <a:buChar char="o"/>
            </a:pP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This feminization does not apply to all national categories, mainly to Pilipino and Latin American women. </a:t>
            </a:r>
          </a:p>
          <a:p>
            <a:pPr algn="just">
              <a:spcAft>
                <a:spcPts val="1800"/>
              </a:spcAft>
              <a:buClr>
                <a:srgbClr val="00CE00"/>
              </a:buClr>
              <a:buFont typeface="Courier New"/>
              <a:buChar char="o"/>
            </a:pP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The nationalities with the highest percentage of women within them are : </a:t>
            </a:r>
          </a:p>
          <a:p>
            <a:pPr lvl="1" algn="just">
              <a:buClr>
                <a:srgbClr val="00CE00"/>
              </a:buClr>
              <a:buFont typeface="Arial"/>
              <a:buChar char="•"/>
            </a:pP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Philippines : 76.6%</a:t>
            </a:r>
          </a:p>
          <a:p>
            <a:pPr lvl="1" algn="just">
              <a:buClr>
                <a:srgbClr val="00CE00"/>
              </a:buClr>
              <a:buFont typeface="Arial"/>
              <a:buChar char="•"/>
            </a:pP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Brazilians :  61% </a:t>
            </a:r>
          </a:p>
          <a:p>
            <a:pPr lvl="1" algn="just">
              <a:buClr>
                <a:srgbClr val="00CE00"/>
              </a:buClr>
              <a:buFont typeface="Arial"/>
              <a:buChar char="•"/>
            </a:pP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Ecuadorians : 59%</a:t>
            </a:r>
          </a:p>
          <a:p>
            <a:pPr lvl="1" algn="just">
              <a:buClr>
                <a:srgbClr val="00CE00"/>
              </a:buClr>
              <a:buFont typeface="Arial"/>
              <a:buChar char="•"/>
            </a:pP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Peruvians : 65%</a:t>
            </a:r>
          </a:p>
          <a:p>
            <a:pPr lvl="1" algn="just">
              <a:buClr>
                <a:srgbClr val="00CE00"/>
              </a:buClr>
              <a:buFont typeface="Arial"/>
              <a:buChar char="•"/>
            </a:pP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Colombians : 59%</a:t>
            </a:r>
          </a:p>
          <a:p>
            <a:pPr algn="just">
              <a:buNone/>
            </a:pPr>
            <a:endParaRPr lang="en-US" dirty="0" smtClean="0">
              <a:solidFill>
                <a:schemeClr val="tx1">
                  <a:lumMod val="10000"/>
                </a:schemeClr>
              </a:solidFill>
            </a:endParaRPr>
          </a:p>
          <a:p>
            <a:pPr algn="just">
              <a:spcAft>
                <a:spcPts val="2400"/>
              </a:spcAft>
              <a:buClr>
                <a:srgbClr val="00CE00"/>
              </a:buClr>
              <a:buFont typeface="Courier New"/>
              <a:buChar char="o"/>
            </a:pP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Latin American were described in </a:t>
            </a:r>
            <a:r>
              <a:rPr lang="en-US" dirty="0" err="1" smtClean="0">
                <a:solidFill>
                  <a:schemeClr val="tx1">
                    <a:lumMod val="10000"/>
                  </a:schemeClr>
                </a:solidFill>
              </a:rPr>
              <a:t>Femigrin</a:t>
            </a:r>
            <a:r>
              <a:rPr lang="en-US" dirty="0" smtClean="0">
                <a:solidFill>
                  <a:schemeClr val="tx1">
                    <a:lumMod val="10000"/>
                  </a:schemeClr>
                </a:solidFill>
              </a:rPr>
              <a:t> (2012) as the entrepreneurs of their own projects. </a:t>
            </a:r>
            <a:endParaRPr lang="en-US" dirty="0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24D3E-C6C4-444E-AEE3-1A050D5BCE7E}" type="slidenum">
              <a:rPr lang="fr-FR" smtClean="0"/>
              <a:pPr/>
              <a:t>19</a:t>
            </a:fld>
            <a:endParaRPr lang="fr-F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530352"/>
            <a:ext cx="86410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 </a:t>
            </a:r>
            <a:r>
              <a:rPr lang="en-US" sz="3111" b="1" dirty="0" smtClean="0">
                <a:solidFill>
                  <a:srgbClr val="FF6600"/>
                </a:solidFill>
              </a:rPr>
              <a:t>The Feminization of Migration: percentage of migrant women through the world</a:t>
            </a:r>
            <a:endParaRPr lang="en-US" sz="3111" b="1" dirty="0">
              <a:solidFill>
                <a:srgbClr val="FF6600"/>
              </a:solidFill>
            </a:endParaRPr>
          </a:p>
        </p:txBody>
      </p:sp>
      <p:pic>
        <p:nvPicPr>
          <p:cNvPr id="4" name="Espace réservé du contenu 3" descr="marketsFS_panel2a.gif"/>
          <p:cNvPicPr>
            <a:picLocks noGrp="1" noChangeAspect="1"/>
          </p:cNvPicPr>
          <p:nvPr>
            <p:ph idx="1"/>
          </p:nvPr>
        </p:nvPicPr>
        <p:blipFill>
          <a:blip r:embed="rId3"/>
          <a:srcRect l="-25094" r="-25094"/>
          <a:stretch>
            <a:fillRect/>
          </a:stretch>
        </p:blipFill>
        <p:spPr>
          <a:xfrm>
            <a:off x="163690" y="1981406"/>
            <a:ext cx="7503336" cy="3739246"/>
          </a:xfr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24D3E-C6C4-444E-AEE3-1A050D5BCE7E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349969"/>
            <a:ext cx="7978683" cy="105156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F6600"/>
                </a:solidFill>
              </a:rPr>
              <a:t>References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1401529"/>
            <a:ext cx="8183880" cy="5051342"/>
          </a:xfrm>
        </p:spPr>
        <p:txBody>
          <a:bodyPr anchor="ctr">
            <a:normAutofit fontScale="77500" lnSpcReduction="20000"/>
          </a:bodyPr>
          <a:lstStyle/>
          <a:p>
            <a:pPr lvl="1">
              <a:spcAft>
                <a:spcPts val="1200"/>
              </a:spcAft>
              <a:buClr>
                <a:srgbClr val="00CE00"/>
              </a:buClr>
              <a:buNone/>
            </a:pPr>
            <a:endParaRPr lang="en-US" sz="1000" dirty="0" smtClean="0"/>
          </a:p>
          <a:p>
            <a:pPr>
              <a:spcAft>
                <a:spcPts val="1200"/>
              </a:spcAft>
              <a:buClr>
                <a:srgbClr val="00CE00"/>
              </a:buClr>
              <a:buFont typeface="Courier New"/>
              <a:buChar char="o"/>
            </a:pPr>
            <a:r>
              <a:rPr lang="en-US" sz="1400" dirty="0" err="1" smtClean="0">
                <a:solidFill>
                  <a:srgbClr val="151515"/>
                </a:solidFill>
              </a:rPr>
              <a:t>Aranda</a:t>
            </a:r>
            <a:r>
              <a:rPr lang="en-US" sz="1400" dirty="0" smtClean="0">
                <a:solidFill>
                  <a:srgbClr val="151515"/>
                </a:solidFill>
              </a:rPr>
              <a:t>, E.M and E. </a:t>
            </a:r>
            <a:r>
              <a:rPr lang="en-US" sz="1400" dirty="0" err="1" smtClean="0">
                <a:solidFill>
                  <a:srgbClr val="151515"/>
                </a:solidFill>
              </a:rPr>
              <a:t>Montijano</a:t>
            </a:r>
            <a:r>
              <a:rPr lang="en-US" sz="1400" dirty="0" smtClean="0">
                <a:solidFill>
                  <a:srgbClr val="151515"/>
                </a:solidFill>
              </a:rPr>
              <a:t>-Sanchez (2011). “European Parliament Study: Proposal for the creation of an observatory migration between the EU and Latin America. Retrieved July 2</a:t>
            </a:r>
            <a:r>
              <a:rPr lang="en-US" sz="1400" baseline="30000" dirty="0" smtClean="0">
                <a:solidFill>
                  <a:srgbClr val="151515"/>
                </a:solidFill>
              </a:rPr>
              <a:t>nd</a:t>
            </a:r>
            <a:r>
              <a:rPr lang="en-US" sz="1400" dirty="0" smtClean="0">
                <a:solidFill>
                  <a:srgbClr val="151515"/>
                </a:solidFill>
              </a:rPr>
              <a:t>, 2013, from http://</a:t>
            </a:r>
            <a:r>
              <a:rPr lang="en-US" sz="1400" dirty="0" err="1" smtClean="0">
                <a:solidFill>
                  <a:srgbClr val="151515"/>
                </a:solidFill>
              </a:rPr>
              <a:t>womenlobby.net</a:t>
            </a:r>
            <a:r>
              <a:rPr lang="en-US" sz="1400" dirty="0" smtClean="0">
                <a:solidFill>
                  <a:srgbClr val="151515"/>
                </a:solidFill>
              </a:rPr>
              <a:t>/New -</a:t>
            </a:r>
            <a:r>
              <a:rPr lang="en-US" sz="1400" dirty="0" err="1" smtClean="0">
                <a:solidFill>
                  <a:srgbClr val="151515"/>
                </a:solidFill>
              </a:rPr>
              <a:t>Resources/article/europeam-parliament-study-proposal?lang</a:t>
            </a:r>
            <a:r>
              <a:rPr lang="en-US" sz="1400" dirty="0" smtClean="0">
                <a:solidFill>
                  <a:srgbClr val="151515"/>
                </a:solidFill>
              </a:rPr>
              <a:t>=en. </a:t>
            </a:r>
          </a:p>
          <a:p>
            <a:pPr>
              <a:spcAft>
                <a:spcPts val="1200"/>
              </a:spcAft>
              <a:buClr>
                <a:srgbClr val="00CE00"/>
              </a:buClr>
              <a:buFont typeface="Courier New"/>
              <a:buChar char="o"/>
            </a:pPr>
            <a:r>
              <a:rPr lang="en-US" sz="1200" dirty="0" err="1" smtClean="0">
                <a:solidFill>
                  <a:srgbClr val="151515"/>
                </a:solidFill>
              </a:rPr>
              <a:t>Basch</a:t>
            </a:r>
            <a:r>
              <a:rPr lang="en-US" sz="1200" dirty="0" smtClean="0">
                <a:solidFill>
                  <a:srgbClr val="151515"/>
                </a:solidFill>
              </a:rPr>
              <a:t>, L., N. Glick-Schiller, et al. (1994). </a:t>
            </a:r>
            <a:r>
              <a:rPr lang="en-US" sz="1200" u="sng" dirty="0" smtClean="0">
                <a:solidFill>
                  <a:srgbClr val="151515"/>
                </a:solidFill>
              </a:rPr>
              <a:t>Nations Unbound: Transnational Projects, Post-Colonial Predicaments and De-territorialized Nation States</a:t>
            </a:r>
            <a:r>
              <a:rPr lang="en-US" sz="1200" dirty="0" smtClean="0">
                <a:solidFill>
                  <a:srgbClr val="151515"/>
                </a:solidFill>
              </a:rPr>
              <a:t>. Amsterdam, Gordon and Breach.</a:t>
            </a:r>
            <a:endParaRPr lang="en-US" sz="1400" dirty="0" smtClean="0">
              <a:solidFill>
                <a:srgbClr val="151515"/>
              </a:solidFill>
            </a:endParaRPr>
          </a:p>
          <a:p>
            <a:pPr>
              <a:spcAft>
                <a:spcPts val="1200"/>
              </a:spcAft>
              <a:buClr>
                <a:srgbClr val="00CE00"/>
              </a:buClr>
              <a:buFont typeface="Courier New"/>
              <a:buChar char="o"/>
            </a:pPr>
            <a:r>
              <a:rPr lang="en-US" sz="1400" dirty="0" smtClean="0">
                <a:solidFill>
                  <a:srgbClr val="151515"/>
                </a:solidFill>
              </a:rPr>
              <a:t>Constant, A.F., </a:t>
            </a:r>
            <a:r>
              <a:rPr lang="en-US" sz="1400" dirty="0" err="1" smtClean="0">
                <a:solidFill>
                  <a:srgbClr val="151515"/>
                </a:solidFill>
              </a:rPr>
              <a:t>Nottmeyer</a:t>
            </a:r>
            <a:r>
              <a:rPr lang="en-US" sz="1400" dirty="0" smtClean="0">
                <a:solidFill>
                  <a:srgbClr val="151515"/>
                </a:solidFill>
              </a:rPr>
              <a:t>, O., &amp; Zimmerman, K.F. (2012). The Economics of Circular </a:t>
            </a:r>
            <a:r>
              <a:rPr lang="en-US" sz="1400" dirty="0" err="1" smtClean="0">
                <a:solidFill>
                  <a:srgbClr val="151515"/>
                </a:solidFill>
              </a:rPr>
              <a:t>Migratio</a:t>
            </a:r>
            <a:r>
              <a:rPr lang="en-US" sz="1400" dirty="0" smtClean="0">
                <a:solidFill>
                  <a:srgbClr val="151515"/>
                </a:solidFill>
              </a:rPr>
              <a:t>, IZA Discussion Papers, IZA DP N.6940. </a:t>
            </a:r>
          </a:p>
          <a:p>
            <a:pPr>
              <a:spcAft>
                <a:spcPts val="1200"/>
              </a:spcAft>
              <a:buClr>
                <a:srgbClr val="00CE00"/>
              </a:buClr>
              <a:buFont typeface="Courier New"/>
              <a:buChar char="o"/>
            </a:pPr>
            <a:r>
              <a:rPr lang="en-US" sz="1400" dirty="0" err="1" smtClean="0">
                <a:solidFill>
                  <a:srgbClr val="151515"/>
                </a:solidFill>
              </a:rPr>
              <a:t>Donato</a:t>
            </a:r>
            <a:r>
              <a:rPr lang="en-US" sz="1400" dirty="0" smtClean="0">
                <a:solidFill>
                  <a:srgbClr val="151515"/>
                </a:solidFill>
              </a:rPr>
              <a:t>, K.,D. </a:t>
            </a:r>
            <a:r>
              <a:rPr lang="en-US" sz="1400" dirty="0" err="1" smtClean="0">
                <a:solidFill>
                  <a:srgbClr val="151515"/>
                </a:solidFill>
              </a:rPr>
              <a:t>Gabaccia</a:t>
            </a:r>
            <a:r>
              <a:rPr lang="en-US" sz="1400" dirty="0" smtClean="0">
                <a:solidFill>
                  <a:srgbClr val="151515"/>
                </a:solidFill>
              </a:rPr>
              <a:t>, et al. (2006) “ A Glass full of? Gender in Migration Studies” International Migration Review: 40 (1): 3-26. </a:t>
            </a:r>
          </a:p>
          <a:p>
            <a:pPr>
              <a:spcAft>
                <a:spcPts val="1200"/>
              </a:spcAft>
              <a:buClr>
                <a:srgbClr val="00CE00"/>
              </a:buClr>
              <a:buFont typeface="Courier New"/>
              <a:buChar char="o"/>
            </a:pPr>
            <a:r>
              <a:rPr lang="en-US" sz="1400" dirty="0" err="1" smtClean="0">
                <a:solidFill>
                  <a:srgbClr val="151515"/>
                </a:solidFill>
              </a:rPr>
              <a:t>Drebby</a:t>
            </a:r>
            <a:r>
              <a:rPr lang="en-US" sz="1400" dirty="0" smtClean="0">
                <a:solidFill>
                  <a:srgbClr val="151515"/>
                </a:solidFill>
              </a:rPr>
              <a:t>, J. (2010). Divided by the Borders. Mexican Migrants and Their Children. California, Berkeley, University of California Press. </a:t>
            </a:r>
          </a:p>
          <a:p>
            <a:pPr>
              <a:spcAft>
                <a:spcPts val="1200"/>
              </a:spcAft>
              <a:buClr>
                <a:srgbClr val="00CE00"/>
              </a:buClr>
              <a:buFont typeface="Courier New"/>
              <a:buChar char="o"/>
            </a:pPr>
            <a:r>
              <a:rPr lang="en-US" sz="1400" dirty="0" smtClean="0">
                <a:solidFill>
                  <a:srgbClr val="151515"/>
                </a:solidFill>
              </a:rPr>
              <a:t>Glick-Schiller, N., </a:t>
            </a:r>
            <a:r>
              <a:rPr lang="en-US" sz="1400" dirty="0" err="1" smtClean="0">
                <a:solidFill>
                  <a:srgbClr val="151515"/>
                </a:solidFill>
              </a:rPr>
              <a:t>Wimmer</a:t>
            </a:r>
            <a:r>
              <a:rPr lang="en-US" sz="1400" dirty="0" smtClean="0">
                <a:solidFill>
                  <a:srgbClr val="151515"/>
                </a:solidFill>
              </a:rPr>
              <a:t>, A. (2003). Methodological Nationalism the Social Sciences and The Study of Migration an Essay in Historical Epistemology. International Migration Review, 37 (3), 576-610. </a:t>
            </a:r>
          </a:p>
          <a:p>
            <a:pPr>
              <a:spcAft>
                <a:spcPts val="1200"/>
              </a:spcAft>
              <a:buClr>
                <a:srgbClr val="00CE00"/>
              </a:buClr>
              <a:buFont typeface="Courier New"/>
              <a:buChar char="o"/>
            </a:pPr>
            <a:r>
              <a:rPr lang="en-US" sz="1200" dirty="0" smtClean="0">
                <a:solidFill>
                  <a:srgbClr val="151515"/>
                </a:solidFill>
              </a:rPr>
              <a:t>Glick-Schiller, N. and P. Levitt (2004). "Conceptualizing Simultaneity: A Transnational Social Field </a:t>
            </a:r>
            <a:r>
              <a:rPr lang="en-US" sz="1200" dirty="0" err="1" smtClean="0">
                <a:solidFill>
                  <a:srgbClr val="151515"/>
                </a:solidFill>
              </a:rPr>
              <a:t>Pespective</a:t>
            </a:r>
            <a:r>
              <a:rPr lang="en-US" sz="1200" dirty="0" smtClean="0">
                <a:solidFill>
                  <a:srgbClr val="151515"/>
                </a:solidFill>
              </a:rPr>
              <a:t> on Society." </a:t>
            </a:r>
            <a:r>
              <a:rPr lang="en-US" sz="1200" u="sng" dirty="0" smtClean="0">
                <a:solidFill>
                  <a:srgbClr val="151515"/>
                </a:solidFill>
              </a:rPr>
              <a:t>International Migration Review</a:t>
            </a:r>
            <a:r>
              <a:rPr lang="en-US" sz="1200" dirty="0" smtClean="0">
                <a:solidFill>
                  <a:srgbClr val="151515"/>
                </a:solidFill>
              </a:rPr>
              <a:t> </a:t>
            </a:r>
            <a:r>
              <a:rPr lang="en-US" sz="1200" b="1" dirty="0" smtClean="0">
                <a:solidFill>
                  <a:srgbClr val="151515"/>
                </a:solidFill>
              </a:rPr>
              <a:t>38</a:t>
            </a:r>
            <a:r>
              <a:rPr lang="en-US" sz="1200" dirty="0" smtClean="0">
                <a:solidFill>
                  <a:srgbClr val="151515"/>
                </a:solidFill>
              </a:rPr>
              <a:t>(3).</a:t>
            </a:r>
            <a:endParaRPr lang="en-US" sz="1400" dirty="0" smtClean="0">
              <a:solidFill>
                <a:srgbClr val="151515"/>
              </a:solidFill>
            </a:endParaRPr>
          </a:p>
          <a:p>
            <a:pPr>
              <a:spcAft>
                <a:spcPts val="1200"/>
              </a:spcAft>
              <a:buClr>
                <a:srgbClr val="00CE00"/>
              </a:buClr>
              <a:buFont typeface="Courier New"/>
              <a:buChar char="o"/>
            </a:pPr>
            <a:r>
              <a:rPr lang="en-US" sz="1400" dirty="0" err="1" smtClean="0">
                <a:solidFill>
                  <a:srgbClr val="151515"/>
                </a:solidFill>
              </a:rPr>
              <a:t>Layder</a:t>
            </a:r>
            <a:r>
              <a:rPr lang="en-US" sz="1400" dirty="0" smtClean="0">
                <a:solidFill>
                  <a:srgbClr val="151515"/>
                </a:solidFill>
              </a:rPr>
              <a:t>, D. (1998). Sociological Practice: Linking Theory and Social Research, London: Sage.</a:t>
            </a:r>
          </a:p>
          <a:p>
            <a:pPr>
              <a:spcAft>
                <a:spcPts val="1200"/>
              </a:spcAft>
              <a:buClr>
                <a:srgbClr val="00CE00"/>
              </a:buClr>
              <a:buFont typeface="Courier New"/>
              <a:buChar char="o"/>
            </a:pPr>
            <a:r>
              <a:rPr lang="fr-FR" sz="1400" dirty="0" smtClean="0">
                <a:solidFill>
                  <a:srgbClr val="151515"/>
                </a:solidFill>
              </a:rPr>
              <a:t>Levitt, P. &amp; </a:t>
            </a:r>
            <a:r>
              <a:rPr lang="en-US" sz="1400" dirty="0" smtClean="0">
                <a:solidFill>
                  <a:srgbClr val="151515"/>
                </a:solidFill>
              </a:rPr>
              <a:t>Glick-Schiller, N. (2004). Conceptualizing simultaneity : a transnational social field perspective on society. International Migration Review, 38 (145), pp. 595-629.</a:t>
            </a:r>
            <a:endParaRPr lang="fr-FR" sz="1400" dirty="0" smtClean="0">
              <a:solidFill>
                <a:srgbClr val="151515"/>
              </a:solidFill>
            </a:endParaRPr>
          </a:p>
          <a:p>
            <a:pPr>
              <a:spcAft>
                <a:spcPts val="1200"/>
              </a:spcAft>
              <a:buClr>
                <a:srgbClr val="00CE00"/>
              </a:buClr>
              <a:buFont typeface="Courier New"/>
              <a:buChar char="o"/>
            </a:pPr>
            <a:r>
              <a:rPr lang="fr-FR" sz="1400" dirty="0" err="1" smtClean="0">
                <a:solidFill>
                  <a:srgbClr val="151515"/>
                </a:solidFill>
              </a:rPr>
              <a:t>Martiniello</a:t>
            </a:r>
            <a:r>
              <a:rPr lang="fr-FR" sz="1400" dirty="0" smtClean="0">
                <a:solidFill>
                  <a:srgbClr val="151515"/>
                </a:solidFill>
              </a:rPr>
              <a:t>, M., </a:t>
            </a:r>
            <a:r>
              <a:rPr lang="fr-FR" sz="1400" dirty="0" err="1" smtClean="0">
                <a:solidFill>
                  <a:srgbClr val="151515"/>
                </a:solidFill>
              </a:rPr>
              <a:t>Mazzochetti</a:t>
            </a:r>
            <a:r>
              <a:rPr lang="fr-FR" sz="1400" dirty="0" smtClean="0">
                <a:solidFill>
                  <a:srgbClr val="151515"/>
                </a:solidFill>
              </a:rPr>
              <a:t>, J., &amp; </a:t>
            </a:r>
            <a:r>
              <a:rPr lang="fr-FR" sz="1400" dirty="0" err="1" smtClean="0">
                <a:solidFill>
                  <a:srgbClr val="151515"/>
                </a:solidFill>
              </a:rPr>
              <a:t>Rea</a:t>
            </a:r>
            <a:r>
              <a:rPr lang="fr-FR" sz="1400" dirty="0" smtClean="0">
                <a:solidFill>
                  <a:srgbClr val="151515"/>
                </a:solidFill>
              </a:rPr>
              <a:t>, A. (2013). Editorial: Les nouveaux enjeux des migrations en </a:t>
            </a:r>
            <a:r>
              <a:rPr lang="fr-FR" sz="1400" dirty="0" err="1" smtClean="0">
                <a:solidFill>
                  <a:srgbClr val="151515"/>
                </a:solidFill>
              </a:rPr>
              <a:t>belgique</a:t>
            </a:r>
            <a:r>
              <a:rPr lang="fr-FR" sz="1400" dirty="0" smtClean="0">
                <a:solidFill>
                  <a:srgbClr val="151515"/>
                </a:solidFill>
              </a:rPr>
              <a:t>. </a:t>
            </a:r>
            <a:r>
              <a:rPr lang="fr-FR" sz="1400" i="1" dirty="0" smtClean="0">
                <a:solidFill>
                  <a:srgbClr val="151515"/>
                </a:solidFill>
              </a:rPr>
              <a:t>Revue Européenne des Migrations Internationales, 29(2), 7-14.</a:t>
            </a:r>
          </a:p>
          <a:p>
            <a:pPr>
              <a:spcAft>
                <a:spcPts val="1200"/>
              </a:spcAft>
              <a:buClr>
                <a:srgbClr val="00CE00"/>
              </a:buClr>
              <a:buFont typeface="Courier New"/>
              <a:buChar char="o"/>
            </a:pPr>
            <a:r>
              <a:rPr lang="en-US" sz="1400" dirty="0" err="1" smtClean="0">
                <a:solidFill>
                  <a:srgbClr val="151515"/>
                </a:solidFill>
              </a:rPr>
              <a:t>Merla</a:t>
            </a:r>
            <a:r>
              <a:rPr lang="en-US" sz="1400" dirty="0" smtClean="0">
                <a:solidFill>
                  <a:srgbClr val="151515"/>
                </a:solidFill>
              </a:rPr>
              <a:t>, L. and M. </a:t>
            </a:r>
            <a:r>
              <a:rPr lang="en-US" sz="1400" dirty="0" err="1" smtClean="0">
                <a:solidFill>
                  <a:srgbClr val="151515"/>
                </a:solidFill>
              </a:rPr>
              <a:t>Kilkey</a:t>
            </a:r>
            <a:r>
              <a:rPr lang="en-US" sz="1400" dirty="0" smtClean="0">
                <a:solidFill>
                  <a:srgbClr val="151515"/>
                </a:solidFill>
              </a:rPr>
              <a:t> (Forthcoming). "Transnational Families Care-Giving: </a:t>
            </a:r>
            <a:r>
              <a:rPr lang="en-US" sz="1400" dirty="0" err="1" smtClean="0">
                <a:solidFill>
                  <a:srgbClr val="151515"/>
                </a:solidFill>
              </a:rPr>
              <a:t>Arragements</a:t>
            </a:r>
            <a:r>
              <a:rPr lang="en-US" sz="1400" dirty="0" smtClean="0">
                <a:solidFill>
                  <a:srgbClr val="151515"/>
                </a:solidFill>
              </a:rPr>
              <a:t>: Towards a Situated Transnationalism." </a:t>
            </a:r>
            <a:r>
              <a:rPr lang="en-US" sz="1400" u="sng" dirty="0" smtClean="0">
                <a:solidFill>
                  <a:srgbClr val="151515"/>
                </a:solidFill>
              </a:rPr>
              <a:t>Global Networks</a:t>
            </a:r>
            <a:r>
              <a:rPr lang="en-US" sz="1400" dirty="0" smtClean="0">
                <a:solidFill>
                  <a:srgbClr val="151515"/>
                </a:solidFill>
              </a:rPr>
              <a:t>.</a:t>
            </a:r>
          </a:p>
          <a:p>
            <a:pPr>
              <a:spcAft>
                <a:spcPts val="1200"/>
              </a:spcAft>
              <a:buClr>
                <a:srgbClr val="00CE00"/>
              </a:buClr>
              <a:buFont typeface="Courier New"/>
              <a:buChar char="o"/>
            </a:pPr>
            <a:endParaRPr lang="fr-FR" sz="1400" i="1" dirty="0" smtClean="0">
              <a:solidFill>
                <a:srgbClr val="151515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24D3E-C6C4-444E-AEE3-1A050D5BCE7E}" type="slidenum">
              <a:rPr lang="fr-FR" smtClean="0"/>
              <a:pPr/>
              <a:t>20</a:t>
            </a:fld>
            <a:endParaRPr lang="fr-F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45698"/>
            <a:ext cx="8229600" cy="475615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1200" dirty="0" smtClean="0"/>
              <a:t>       </a:t>
            </a:r>
            <a:endParaRPr lang="en-US" sz="1200" dirty="0" smtClean="0">
              <a:solidFill>
                <a:srgbClr val="151515"/>
              </a:solidFill>
            </a:endParaRPr>
          </a:p>
          <a:p>
            <a:pPr>
              <a:spcAft>
                <a:spcPts val="1200"/>
              </a:spcAft>
              <a:buClr>
                <a:srgbClr val="00CE00"/>
              </a:buClr>
              <a:buFont typeface="Courier New"/>
              <a:buChar char="o"/>
            </a:pPr>
            <a:r>
              <a:rPr lang="en-US" sz="1200" dirty="0" smtClean="0">
                <a:solidFill>
                  <a:srgbClr val="151515"/>
                </a:solidFill>
              </a:rPr>
              <a:t>Rubin, J., </a:t>
            </a:r>
            <a:r>
              <a:rPr lang="en-US" sz="1200" dirty="0" err="1" smtClean="0">
                <a:solidFill>
                  <a:srgbClr val="151515"/>
                </a:solidFill>
              </a:rPr>
              <a:t>Rendall</a:t>
            </a:r>
            <a:r>
              <a:rPr lang="en-US" sz="1200" dirty="0" smtClean="0">
                <a:solidFill>
                  <a:srgbClr val="151515"/>
                </a:solidFill>
              </a:rPr>
              <a:t>, M. S., </a:t>
            </a:r>
            <a:r>
              <a:rPr lang="en-US" sz="1200" dirty="0" err="1" smtClean="0">
                <a:solidFill>
                  <a:srgbClr val="151515"/>
                </a:solidFill>
              </a:rPr>
              <a:t>Rabinovich</a:t>
            </a:r>
            <a:r>
              <a:rPr lang="en-US" sz="1200" dirty="0" smtClean="0">
                <a:solidFill>
                  <a:srgbClr val="151515"/>
                </a:solidFill>
              </a:rPr>
              <a:t>, L., Tsang, F., Van </a:t>
            </a:r>
            <a:r>
              <a:rPr lang="en-US" sz="1200" dirty="0" err="1" smtClean="0">
                <a:solidFill>
                  <a:srgbClr val="151515"/>
                </a:solidFill>
              </a:rPr>
              <a:t>Oranje</a:t>
            </a:r>
            <a:r>
              <a:rPr lang="en-US" sz="1200" dirty="0" smtClean="0">
                <a:solidFill>
                  <a:srgbClr val="151515"/>
                </a:solidFill>
              </a:rPr>
              <a:t>-Nassau, C., &amp; </a:t>
            </a:r>
            <a:r>
              <a:rPr lang="en-US" sz="1200" dirty="0" err="1" smtClean="0">
                <a:solidFill>
                  <a:srgbClr val="151515"/>
                </a:solidFill>
              </a:rPr>
              <a:t>Janta</a:t>
            </a:r>
            <a:r>
              <a:rPr lang="en-US" sz="1200" dirty="0" smtClean="0">
                <a:solidFill>
                  <a:srgbClr val="151515"/>
                </a:solidFill>
              </a:rPr>
              <a:t>, B. Directorate General for Employment Social Affairs and Equal Opportunities, (2008). </a:t>
            </a:r>
            <a:r>
              <a:rPr lang="en-US" sz="1200" i="1" dirty="0" smtClean="0">
                <a:solidFill>
                  <a:srgbClr val="151515"/>
                </a:solidFill>
              </a:rPr>
              <a:t>Migrant Women in the European </a:t>
            </a:r>
            <a:r>
              <a:rPr lang="en-US" sz="1200" i="1" dirty="0" err="1" smtClean="0">
                <a:solidFill>
                  <a:srgbClr val="151515"/>
                </a:solidFill>
              </a:rPr>
              <a:t>Labour</a:t>
            </a:r>
            <a:r>
              <a:rPr lang="en-US" sz="1200" i="1" dirty="0" smtClean="0">
                <a:solidFill>
                  <a:srgbClr val="151515"/>
                </a:solidFill>
              </a:rPr>
              <a:t> Force: Current situation and Future Prospects</a:t>
            </a:r>
            <a:r>
              <a:rPr lang="en-US" sz="1200" dirty="0" smtClean="0">
                <a:solidFill>
                  <a:srgbClr val="151515"/>
                </a:solidFill>
              </a:rPr>
              <a:t>. Retrieved from European Commission/ Rand Corporation website: </a:t>
            </a:r>
            <a:r>
              <a:rPr lang="en-US" sz="1200" u="sng" dirty="0" smtClean="0">
                <a:solidFill>
                  <a:srgbClr val="151515"/>
                </a:solidFill>
                <a:hlinkClick r:id="rId2"/>
              </a:rPr>
              <a:t>http://www.rand.org/pubs/technical_reports/TR591.html</a:t>
            </a:r>
            <a:endParaRPr lang="en-US" sz="1200" u="sng" dirty="0" smtClean="0">
              <a:solidFill>
                <a:srgbClr val="151515"/>
              </a:solidFill>
            </a:endParaRPr>
          </a:p>
          <a:p>
            <a:pPr>
              <a:spcAft>
                <a:spcPts val="1200"/>
              </a:spcAft>
              <a:buClr>
                <a:srgbClr val="00CE00"/>
              </a:buClr>
              <a:buFont typeface="Courier New"/>
              <a:buChar char="o"/>
            </a:pPr>
            <a:r>
              <a:rPr lang="en-US" sz="1200" dirty="0" smtClean="0">
                <a:solidFill>
                  <a:srgbClr val="151515"/>
                </a:solidFill>
              </a:rPr>
              <a:t>Levitt, P. and S. </a:t>
            </a:r>
            <a:r>
              <a:rPr lang="en-US" sz="1200" dirty="0" err="1" smtClean="0">
                <a:solidFill>
                  <a:srgbClr val="151515"/>
                </a:solidFill>
              </a:rPr>
              <a:t>Khagram</a:t>
            </a:r>
            <a:r>
              <a:rPr lang="en-US" sz="1200" dirty="0" smtClean="0">
                <a:solidFill>
                  <a:srgbClr val="151515"/>
                </a:solidFill>
              </a:rPr>
              <a:t> (2008). Constructing Transnational Studies. </a:t>
            </a:r>
            <a:r>
              <a:rPr lang="en-US" sz="1200" u="sng" dirty="0" smtClean="0">
                <a:solidFill>
                  <a:srgbClr val="151515"/>
                </a:solidFill>
              </a:rPr>
              <a:t>The Transnational Studies Reader</a:t>
            </a:r>
            <a:r>
              <a:rPr lang="en-US" sz="1200" dirty="0" smtClean="0">
                <a:solidFill>
                  <a:srgbClr val="151515"/>
                </a:solidFill>
              </a:rPr>
              <a:t>. P. Levitt and K. S. New </a:t>
            </a:r>
            <a:r>
              <a:rPr lang="en-US" sz="1200" dirty="0" err="1" smtClean="0">
                <a:solidFill>
                  <a:srgbClr val="151515"/>
                </a:solidFill>
              </a:rPr>
              <a:t>YorkOxon</a:t>
            </a:r>
            <a:r>
              <a:rPr lang="en-US" sz="1200" dirty="0" smtClean="0">
                <a:solidFill>
                  <a:srgbClr val="151515"/>
                </a:solidFill>
              </a:rPr>
              <a:t>, </a:t>
            </a:r>
            <a:r>
              <a:rPr lang="en-US" sz="1200" dirty="0" err="1" smtClean="0">
                <a:solidFill>
                  <a:srgbClr val="151515"/>
                </a:solidFill>
              </a:rPr>
              <a:t>RoutledgeRoutledge</a:t>
            </a:r>
            <a:r>
              <a:rPr lang="en-US" sz="1200" dirty="0" smtClean="0">
                <a:solidFill>
                  <a:srgbClr val="151515"/>
                </a:solidFill>
              </a:rPr>
              <a:t> </a:t>
            </a:r>
            <a:r>
              <a:rPr lang="en-US" sz="1200" dirty="0" err="1" smtClean="0">
                <a:solidFill>
                  <a:srgbClr val="151515"/>
                </a:solidFill>
              </a:rPr>
              <a:t>UK.nazarette</a:t>
            </a:r>
            <a:endParaRPr lang="en-US" sz="1200" dirty="0" smtClean="0">
              <a:solidFill>
                <a:srgbClr val="151515"/>
              </a:solidFill>
            </a:endParaRPr>
          </a:p>
          <a:p>
            <a:pPr>
              <a:spcAft>
                <a:spcPts val="1200"/>
              </a:spcAft>
              <a:buClr>
                <a:srgbClr val="00CE00"/>
              </a:buClr>
              <a:buFont typeface="Courier New"/>
              <a:buChar char="o"/>
            </a:pPr>
            <a:r>
              <a:rPr lang="en-US" sz="1200" dirty="0" err="1" smtClean="0">
                <a:solidFill>
                  <a:srgbClr val="151515"/>
                </a:solidFill>
              </a:rPr>
              <a:t>Freitas</a:t>
            </a:r>
            <a:r>
              <a:rPr lang="en-US" sz="1200" dirty="0" smtClean="0">
                <a:solidFill>
                  <a:srgbClr val="151515"/>
                </a:solidFill>
              </a:rPr>
              <a:t>, A., M. </a:t>
            </a:r>
            <a:r>
              <a:rPr lang="en-US" sz="1200" dirty="0" err="1" smtClean="0">
                <a:solidFill>
                  <a:srgbClr val="151515"/>
                </a:solidFill>
              </a:rPr>
              <a:t>Godin</a:t>
            </a:r>
            <a:r>
              <a:rPr lang="en-US" sz="1200" dirty="0" smtClean="0">
                <a:solidFill>
                  <a:srgbClr val="151515"/>
                </a:solidFill>
              </a:rPr>
              <a:t>, et al. (2012). </a:t>
            </a:r>
            <a:r>
              <a:rPr lang="en-US" sz="1200" dirty="0" err="1" smtClean="0">
                <a:solidFill>
                  <a:srgbClr val="151515"/>
                </a:solidFill>
              </a:rPr>
              <a:t>Carrieres</a:t>
            </a:r>
            <a:r>
              <a:rPr lang="en-US" sz="1200" dirty="0" smtClean="0">
                <a:solidFill>
                  <a:srgbClr val="151515"/>
                </a:solidFill>
              </a:rPr>
              <a:t> </a:t>
            </a:r>
            <a:r>
              <a:rPr lang="en-US" sz="1200" dirty="0" err="1" smtClean="0">
                <a:solidFill>
                  <a:srgbClr val="151515"/>
                </a:solidFill>
              </a:rPr>
              <a:t>migratoires</a:t>
            </a:r>
            <a:r>
              <a:rPr lang="en-US" sz="1200" dirty="0" smtClean="0">
                <a:solidFill>
                  <a:srgbClr val="151515"/>
                </a:solidFill>
              </a:rPr>
              <a:t> des femmes Latino-</a:t>
            </a:r>
            <a:r>
              <a:rPr lang="en-US" sz="1200" dirty="0" err="1" smtClean="0">
                <a:solidFill>
                  <a:srgbClr val="151515"/>
                </a:solidFill>
              </a:rPr>
              <a:t>Américaines</a:t>
            </a:r>
            <a:r>
              <a:rPr lang="en-US" sz="1200" dirty="0" smtClean="0">
                <a:solidFill>
                  <a:srgbClr val="151515"/>
                </a:solidFill>
              </a:rPr>
              <a:t> </a:t>
            </a:r>
            <a:r>
              <a:rPr lang="en-US" sz="1200" dirty="0" err="1" smtClean="0">
                <a:solidFill>
                  <a:srgbClr val="151515"/>
                </a:solidFill>
              </a:rPr>
              <a:t>dans</a:t>
            </a:r>
            <a:r>
              <a:rPr lang="en-US" sz="1200" dirty="0" smtClean="0">
                <a:solidFill>
                  <a:srgbClr val="151515"/>
                </a:solidFill>
              </a:rPr>
              <a:t> le </a:t>
            </a:r>
            <a:r>
              <a:rPr lang="en-US" sz="1200" dirty="0" err="1" smtClean="0">
                <a:solidFill>
                  <a:srgbClr val="151515"/>
                </a:solidFill>
              </a:rPr>
              <a:t>secteur</a:t>
            </a:r>
            <a:r>
              <a:rPr lang="en-US" sz="1200" dirty="0" smtClean="0">
                <a:solidFill>
                  <a:srgbClr val="151515"/>
                </a:solidFill>
              </a:rPr>
              <a:t> de la </a:t>
            </a:r>
            <a:r>
              <a:rPr lang="en-US" sz="1200" dirty="0" err="1" smtClean="0">
                <a:solidFill>
                  <a:srgbClr val="151515"/>
                </a:solidFill>
              </a:rPr>
              <a:t>domesticité</a:t>
            </a:r>
            <a:r>
              <a:rPr lang="en-US" sz="1200" dirty="0" smtClean="0">
                <a:solidFill>
                  <a:srgbClr val="151515"/>
                </a:solidFill>
              </a:rPr>
              <a:t> </a:t>
            </a:r>
            <a:r>
              <a:rPr lang="en-US" sz="1200" dirty="0" err="1" smtClean="0">
                <a:solidFill>
                  <a:srgbClr val="151515"/>
                </a:solidFill>
              </a:rPr>
              <a:t>à</a:t>
            </a:r>
            <a:r>
              <a:rPr lang="en-US" sz="1200" dirty="0" smtClean="0">
                <a:solidFill>
                  <a:srgbClr val="151515"/>
                </a:solidFill>
              </a:rPr>
              <a:t> </a:t>
            </a:r>
            <a:r>
              <a:rPr lang="en-US" sz="1200" dirty="0" err="1" smtClean="0">
                <a:solidFill>
                  <a:srgbClr val="151515"/>
                </a:solidFill>
              </a:rPr>
              <a:t>Bruxelles</a:t>
            </a:r>
            <a:r>
              <a:rPr lang="en-US" sz="1200" dirty="0" smtClean="0">
                <a:solidFill>
                  <a:srgbClr val="151515"/>
                </a:solidFill>
              </a:rPr>
              <a:t>. </a:t>
            </a:r>
            <a:r>
              <a:rPr lang="en-US" sz="1200" u="sng" dirty="0" smtClean="0">
                <a:solidFill>
                  <a:srgbClr val="151515"/>
                </a:solidFill>
              </a:rPr>
              <a:t>Femmes </a:t>
            </a:r>
            <a:r>
              <a:rPr lang="en-US" sz="1200" u="sng" dirty="0" err="1" smtClean="0">
                <a:solidFill>
                  <a:srgbClr val="151515"/>
                </a:solidFill>
              </a:rPr>
              <a:t>dans</a:t>
            </a:r>
            <a:r>
              <a:rPr lang="en-US" sz="1200" u="sng" dirty="0" smtClean="0">
                <a:solidFill>
                  <a:srgbClr val="151515"/>
                </a:solidFill>
              </a:rPr>
              <a:t> le </a:t>
            </a:r>
            <a:r>
              <a:rPr lang="en-US" sz="1200" u="sng" dirty="0" err="1" smtClean="0">
                <a:solidFill>
                  <a:srgbClr val="151515"/>
                </a:solidFill>
              </a:rPr>
              <a:t>procesus</a:t>
            </a:r>
            <a:r>
              <a:rPr lang="en-US" sz="1200" u="sng" dirty="0" smtClean="0">
                <a:solidFill>
                  <a:srgbClr val="151515"/>
                </a:solidFill>
              </a:rPr>
              <a:t> </a:t>
            </a:r>
            <a:r>
              <a:rPr lang="en-US" sz="1200" u="sng" dirty="0" err="1" smtClean="0">
                <a:solidFill>
                  <a:srgbClr val="151515"/>
                </a:solidFill>
              </a:rPr>
              <a:t>migratoires</a:t>
            </a:r>
            <a:r>
              <a:rPr lang="en-US" sz="1200" u="sng" dirty="0" smtClean="0">
                <a:solidFill>
                  <a:srgbClr val="151515"/>
                </a:solidFill>
              </a:rPr>
              <a:t> </a:t>
            </a:r>
            <a:r>
              <a:rPr lang="en-US" sz="1200" u="sng" dirty="0" err="1" smtClean="0">
                <a:solidFill>
                  <a:srgbClr val="151515"/>
                </a:solidFill>
              </a:rPr>
              <a:t>contemporaines</a:t>
            </a:r>
            <a:r>
              <a:rPr lang="en-US" sz="1200" u="sng" dirty="0" smtClean="0">
                <a:solidFill>
                  <a:srgbClr val="151515"/>
                </a:solidFill>
              </a:rPr>
              <a:t> </a:t>
            </a:r>
            <a:r>
              <a:rPr lang="en-US" sz="1200" u="sng" dirty="0" err="1" smtClean="0">
                <a:solidFill>
                  <a:srgbClr val="151515"/>
                </a:solidFill>
              </a:rPr>
              <a:t>une</a:t>
            </a:r>
            <a:r>
              <a:rPr lang="en-US" sz="1200" u="sng" dirty="0" smtClean="0">
                <a:solidFill>
                  <a:srgbClr val="151515"/>
                </a:solidFill>
              </a:rPr>
              <a:t> </a:t>
            </a:r>
            <a:r>
              <a:rPr lang="en-US" sz="1200" u="sng" dirty="0" err="1" smtClean="0">
                <a:solidFill>
                  <a:srgbClr val="151515"/>
                </a:solidFill>
              </a:rPr>
              <a:t>analyse</a:t>
            </a:r>
            <a:r>
              <a:rPr lang="en-US" sz="1200" u="sng" dirty="0" smtClean="0">
                <a:solidFill>
                  <a:srgbClr val="151515"/>
                </a:solidFill>
              </a:rPr>
              <a:t> de la </a:t>
            </a:r>
            <a:r>
              <a:rPr lang="en-US" sz="1200" u="sng" dirty="0" err="1" smtClean="0">
                <a:solidFill>
                  <a:srgbClr val="151515"/>
                </a:solidFill>
              </a:rPr>
              <a:t>féminisation</a:t>
            </a:r>
            <a:r>
              <a:rPr lang="en-US" sz="1200" u="sng" dirty="0" smtClean="0">
                <a:solidFill>
                  <a:srgbClr val="151515"/>
                </a:solidFill>
              </a:rPr>
              <a:t> de la migration </a:t>
            </a:r>
            <a:r>
              <a:rPr lang="en-US" sz="1200" u="sng" dirty="0" err="1" smtClean="0">
                <a:solidFill>
                  <a:srgbClr val="151515"/>
                </a:solidFill>
              </a:rPr>
              <a:t>vers</a:t>
            </a:r>
            <a:r>
              <a:rPr lang="en-US" sz="1200" u="sng" dirty="0" smtClean="0">
                <a:solidFill>
                  <a:srgbClr val="151515"/>
                </a:solidFill>
              </a:rPr>
              <a:t> la </a:t>
            </a:r>
            <a:r>
              <a:rPr lang="en-US" sz="1200" u="sng" dirty="0" err="1" smtClean="0">
                <a:solidFill>
                  <a:srgbClr val="151515"/>
                </a:solidFill>
              </a:rPr>
              <a:t>Belgique</a:t>
            </a:r>
            <a:r>
              <a:rPr lang="en-US" sz="1200" dirty="0" smtClean="0">
                <a:solidFill>
                  <a:srgbClr val="151515"/>
                </a:solidFill>
              </a:rPr>
              <a:t>. Ghent, Brussels, Ghent Academia Press </a:t>
            </a:r>
            <a:r>
              <a:rPr lang="en-US" sz="1200" dirty="0" err="1" smtClean="0">
                <a:solidFill>
                  <a:srgbClr val="151515"/>
                </a:solidFill>
              </a:rPr>
              <a:t>Politique</a:t>
            </a:r>
            <a:r>
              <a:rPr lang="en-US" sz="1200" dirty="0" smtClean="0">
                <a:solidFill>
                  <a:srgbClr val="151515"/>
                </a:solidFill>
              </a:rPr>
              <a:t> </a:t>
            </a:r>
            <a:r>
              <a:rPr lang="en-US" sz="1200" dirty="0" err="1" smtClean="0">
                <a:solidFill>
                  <a:srgbClr val="151515"/>
                </a:solidFill>
              </a:rPr>
              <a:t>Fédérale</a:t>
            </a:r>
            <a:r>
              <a:rPr lang="en-US" sz="1200" dirty="0" smtClean="0">
                <a:solidFill>
                  <a:srgbClr val="151515"/>
                </a:solidFill>
              </a:rPr>
              <a:t> </a:t>
            </a:r>
            <a:r>
              <a:rPr lang="en-US" sz="1200" dirty="0" err="1" smtClean="0">
                <a:solidFill>
                  <a:srgbClr val="151515"/>
                </a:solidFill>
              </a:rPr>
              <a:t>Belspo</a:t>
            </a:r>
            <a:r>
              <a:rPr lang="en-US" sz="1200" dirty="0" smtClean="0">
                <a:solidFill>
                  <a:srgbClr val="151515"/>
                </a:solidFill>
              </a:rPr>
              <a:t>.</a:t>
            </a:r>
          </a:p>
          <a:p>
            <a:pPr>
              <a:spcAft>
                <a:spcPts val="1200"/>
              </a:spcAft>
              <a:buClr>
                <a:srgbClr val="00CE00"/>
              </a:buClr>
              <a:buFont typeface="Courier New"/>
              <a:buChar char="o"/>
            </a:pPr>
            <a:r>
              <a:rPr lang="en-US" sz="1200" dirty="0" err="1" smtClean="0">
                <a:solidFill>
                  <a:srgbClr val="151515"/>
                </a:solidFill>
              </a:rPr>
              <a:t>Morokvasic</a:t>
            </a:r>
            <a:r>
              <a:rPr lang="en-US" sz="1200" dirty="0" smtClean="0">
                <a:solidFill>
                  <a:srgbClr val="151515"/>
                </a:solidFill>
              </a:rPr>
              <a:t>, M. (1991). "Fortress Europe and Migrant Women." </a:t>
            </a:r>
            <a:r>
              <a:rPr lang="en-US" sz="1200" u="sng" dirty="0" smtClean="0">
                <a:solidFill>
                  <a:srgbClr val="151515"/>
                </a:solidFill>
              </a:rPr>
              <a:t>Feminist Review</a:t>
            </a:r>
            <a:r>
              <a:rPr lang="en-US" sz="1200" dirty="0" smtClean="0">
                <a:solidFill>
                  <a:srgbClr val="151515"/>
                </a:solidFill>
              </a:rPr>
              <a:t> </a:t>
            </a:r>
            <a:r>
              <a:rPr lang="en-US" sz="1200" b="1" dirty="0" smtClean="0">
                <a:solidFill>
                  <a:srgbClr val="151515"/>
                </a:solidFill>
              </a:rPr>
              <a:t>39</a:t>
            </a:r>
            <a:r>
              <a:rPr lang="en-US" sz="1200" dirty="0" smtClean="0">
                <a:solidFill>
                  <a:srgbClr val="151515"/>
                </a:solidFill>
              </a:rPr>
              <a:t>: 69-84.</a:t>
            </a:r>
            <a:endParaRPr lang="en-US" sz="1200" u="sng" dirty="0" smtClean="0">
              <a:solidFill>
                <a:srgbClr val="151515"/>
              </a:solidFill>
            </a:endParaRPr>
          </a:p>
          <a:p>
            <a:pPr>
              <a:spcAft>
                <a:spcPts val="1200"/>
              </a:spcAft>
              <a:buClr>
                <a:srgbClr val="00CE00"/>
              </a:buClr>
              <a:buFont typeface="Courier New"/>
              <a:buChar char="o"/>
            </a:pPr>
            <a:r>
              <a:rPr lang="en-US" sz="1200" dirty="0" err="1" smtClean="0">
                <a:solidFill>
                  <a:srgbClr val="151515"/>
                </a:solidFill>
              </a:rPr>
              <a:t>Parreñas</a:t>
            </a:r>
            <a:r>
              <a:rPr lang="en-US" sz="1200" dirty="0" smtClean="0">
                <a:solidFill>
                  <a:srgbClr val="151515"/>
                </a:solidFill>
              </a:rPr>
              <a:t>, R.S (2001) Servants of Globalization. Women, Migration and Domestic Work. California, Stanford University Press. </a:t>
            </a:r>
          </a:p>
          <a:p>
            <a:pPr>
              <a:spcAft>
                <a:spcPts val="1200"/>
              </a:spcAft>
              <a:buClr>
                <a:srgbClr val="00CE00"/>
              </a:buClr>
              <a:buFont typeface="Courier New"/>
              <a:buChar char="o"/>
            </a:pPr>
            <a:r>
              <a:rPr lang="fr-FR" sz="1200" dirty="0" err="1" smtClean="0">
                <a:solidFill>
                  <a:srgbClr val="151515"/>
                </a:solidFill>
              </a:rPr>
              <a:t>Wets</a:t>
            </a:r>
            <a:r>
              <a:rPr lang="fr-FR" sz="1200" dirty="0" smtClean="0">
                <a:solidFill>
                  <a:srgbClr val="151515"/>
                </a:solidFill>
              </a:rPr>
              <a:t>, J., &amp; de Bruyn, T. (2011). </a:t>
            </a:r>
            <a:r>
              <a:rPr lang="fr-FR" sz="1200" i="1" dirty="0" smtClean="0">
                <a:solidFill>
                  <a:srgbClr val="151515"/>
                </a:solidFill>
              </a:rPr>
              <a:t>La migration: la solution aux pénuries de personnel dans le secteur des soins et de la santé?. </a:t>
            </a:r>
            <a:r>
              <a:rPr lang="fr-FR" sz="1200" i="1" dirty="0" err="1" smtClean="0">
                <a:solidFill>
                  <a:srgbClr val="151515"/>
                </a:solidFill>
              </a:rPr>
              <a:t>Retrieved</a:t>
            </a:r>
            <a:r>
              <a:rPr lang="fr-FR" sz="1200" i="1" dirty="0" smtClean="0">
                <a:solidFill>
                  <a:srgbClr val="151515"/>
                </a:solidFill>
              </a:rPr>
              <a:t> </a:t>
            </a:r>
            <a:r>
              <a:rPr lang="fr-FR" sz="1200" i="1" dirty="0" err="1" smtClean="0">
                <a:solidFill>
                  <a:srgbClr val="151515"/>
                </a:solidFill>
              </a:rPr>
              <a:t>from</a:t>
            </a:r>
            <a:r>
              <a:rPr lang="fr-FR" sz="1200" i="1" dirty="0" smtClean="0">
                <a:solidFill>
                  <a:srgbClr val="151515"/>
                </a:solidFill>
              </a:rPr>
              <a:t> Fondation Roi Baudouin </a:t>
            </a:r>
            <a:r>
              <a:rPr lang="fr-FR" sz="1200" i="1" dirty="0" err="1" smtClean="0">
                <a:solidFill>
                  <a:srgbClr val="151515"/>
                </a:solidFill>
              </a:rPr>
              <a:t>website</a:t>
            </a:r>
            <a:r>
              <a:rPr lang="fr-FR" sz="1200" i="1" dirty="0" smtClean="0">
                <a:solidFill>
                  <a:srgbClr val="151515"/>
                </a:solidFill>
              </a:rPr>
              <a:t> </a:t>
            </a:r>
            <a:r>
              <a:rPr lang="fr-FR" sz="1200" i="1" dirty="0" smtClean="0">
                <a:solidFill>
                  <a:srgbClr val="151515"/>
                </a:solidFill>
                <a:hlinkClick r:id="rId3"/>
              </a:rPr>
              <a:t>https://hiva.kuleuven.be/resources/pdf/publicaties/R1433b_fr_MigrationPenuriesPersonnelSante.pdf</a:t>
            </a:r>
            <a:r>
              <a:rPr lang="fr-FR" sz="1200" i="1" dirty="0" smtClean="0">
                <a:solidFill>
                  <a:srgbClr val="151515"/>
                </a:solidFill>
              </a:rPr>
              <a:t> </a:t>
            </a:r>
            <a:endParaRPr lang="fr-FR" sz="1200" dirty="0" smtClean="0">
              <a:solidFill>
                <a:srgbClr val="151515"/>
              </a:solidFill>
            </a:endParaRPr>
          </a:p>
          <a:p>
            <a:pPr>
              <a:spcAft>
                <a:spcPts val="1200"/>
              </a:spcAft>
              <a:buClr>
                <a:srgbClr val="00CE00"/>
              </a:buClr>
              <a:buFont typeface="Courier New"/>
              <a:buChar char="o"/>
            </a:pPr>
            <a:r>
              <a:rPr lang="fr-FR" sz="1200" dirty="0" err="1" smtClean="0">
                <a:solidFill>
                  <a:srgbClr val="151515"/>
                </a:solidFill>
              </a:rPr>
              <a:t>Zlotnick</a:t>
            </a:r>
            <a:r>
              <a:rPr lang="fr-FR" sz="1200" dirty="0" smtClean="0">
                <a:solidFill>
                  <a:srgbClr val="151515"/>
                </a:solidFill>
              </a:rPr>
              <a:t> , H. (2003). « The Global Dimension of </a:t>
            </a:r>
            <a:r>
              <a:rPr lang="fr-FR" sz="1200" dirty="0" err="1" smtClean="0">
                <a:solidFill>
                  <a:srgbClr val="151515"/>
                </a:solidFill>
              </a:rPr>
              <a:t>Female</a:t>
            </a:r>
            <a:r>
              <a:rPr lang="fr-FR" sz="1200" dirty="0" smtClean="0">
                <a:solidFill>
                  <a:srgbClr val="151515"/>
                </a:solidFill>
              </a:rPr>
              <a:t> Migration. » Migration Information Source. </a:t>
            </a:r>
            <a:r>
              <a:rPr lang="fr-FR" sz="1200" dirty="0" err="1" smtClean="0">
                <a:solidFill>
                  <a:srgbClr val="151515"/>
                </a:solidFill>
              </a:rPr>
              <a:t>Retrieved</a:t>
            </a:r>
            <a:r>
              <a:rPr lang="fr-FR" sz="1200" dirty="0" smtClean="0">
                <a:solidFill>
                  <a:srgbClr val="151515"/>
                </a:solidFill>
              </a:rPr>
              <a:t> </a:t>
            </a:r>
            <a:r>
              <a:rPr lang="fr-FR" sz="1200" dirty="0" err="1" smtClean="0">
                <a:solidFill>
                  <a:srgbClr val="151515"/>
                </a:solidFill>
              </a:rPr>
              <a:t>February</a:t>
            </a:r>
            <a:r>
              <a:rPr lang="fr-FR" sz="1200" dirty="0" smtClean="0">
                <a:solidFill>
                  <a:srgbClr val="151515"/>
                </a:solidFill>
              </a:rPr>
              <a:t>, 4th, 2014, </a:t>
            </a:r>
            <a:r>
              <a:rPr lang="fr-FR" sz="1200" dirty="0" err="1" smtClean="0">
                <a:solidFill>
                  <a:srgbClr val="151515"/>
                </a:solidFill>
              </a:rPr>
              <a:t>from</a:t>
            </a:r>
            <a:r>
              <a:rPr lang="fr-FR" sz="1200" dirty="0" smtClean="0">
                <a:solidFill>
                  <a:srgbClr val="151515"/>
                </a:solidFill>
              </a:rPr>
              <a:t>: </a:t>
            </a:r>
            <a:r>
              <a:rPr lang="fr-FR" sz="1200" dirty="0" smtClean="0">
                <a:solidFill>
                  <a:srgbClr val="151515"/>
                </a:solidFill>
                <a:hlinkClick r:id="rId4"/>
              </a:rPr>
              <a:t>http://www.migrationinformation.org/Profiles/display.cfm?ID=109</a:t>
            </a:r>
            <a:endParaRPr lang="fr-FR" sz="1200" dirty="0" smtClean="0">
              <a:solidFill>
                <a:srgbClr val="151515"/>
              </a:solidFill>
            </a:endParaRPr>
          </a:p>
          <a:p>
            <a:pPr>
              <a:spcAft>
                <a:spcPts val="1200"/>
              </a:spcAft>
              <a:buClr>
                <a:srgbClr val="00CE00"/>
              </a:buClr>
              <a:buFont typeface="Courier New"/>
              <a:buChar char="o"/>
            </a:pPr>
            <a:r>
              <a:rPr lang="en-US" sz="1200" dirty="0" smtClean="0">
                <a:solidFill>
                  <a:srgbClr val="151515"/>
                </a:solidFill>
              </a:rPr>
              <a:t>Zimmerman, M. K., J. S. </a:t>
            </a:r>
            <a:r>
              <a:rPr lang="en-US" sz="1200" dirty="0" err="1" smtClean="0">
                <a:solidFill>
                  <a:srgbClr val="151515"/>
                </a:solidFill>
              </a:rPr>
              <a:t>Litt</a:t>
            </a:r>
            <a:r>
              <a:rPr lang="en-US" sz="1200" dirty="0" smtClean="0">
                <a:solidFill>
                  <a:srgbClr val="151515"/>
                </a:solidFill>
              </a:rPr>
              <a:t>, et al. (2006). </a:t>
            </a:r>
            <a:r>
              <a:rPr lang="en-US" sz="1200" u="sng" dirty="0" smtClean="0">
                <a:solidFill>
                  <a:srgbClr val="151515"/>
                </a:solidFill>
              </a:rPr>
              <a:t>Global Dimensions of Gender and </a:t>
            </a:r>
            <a:r>
              <a:rPr lang="en-US" sz="1200" u="sng" dirty="0" err="1" smtClean="0">
                <a:solidFill>
                  <a:srgbClr val="151515"/>
                </a:solidFill>
              </a:rPr>
              <a:t>Carework</a:t>
            </a:r>
            <a:r>
              <a:rPr lang="en-US" sz="1200" dirty="0" smtClean="0">
                <a:solidFill>
                  <a:srgbClr val="151515"/>
                </a:solidFill>
              </a:rPr>
              <a:t>. California, </a:t>
            </a:r>
            <a:r>
              <a:rPr lang="en-US" sz="1200" dirty="0" err="1" smtClean="0">
                <a:solidFill>
                  <a:srgbClr val="151515"/>
                </a:solidFill>
              </a:rPr>
              <a:t>Standford</a:t>
            </a:r>
            <a:r>
              <a:rPr lang="en-US" sz="1200" dirty="0" smtClean="0">
                <a:solidFill>
                  <a:srgbClr val="151515"/>
                </a:solidFill>
              </a:rPr>
              <a:t> University Press.</a:t>
            </a:r>
          </a:p>
          <a:p>
            <a:pPr>
              <a:buNone/>
            </a:pPr>
            <a:endParaRPr lang="fr-FR" sz="1200" dirty="0" smtClean="0">
              <a:solidFill>
                <a:srgbClr val="151515"/>
              </a:solidFill>
            </a:endParaRPr>
          </a:p>
          <a:p>
            <a:pPr>
              <a:spcAft>
                <a:spcPts val="1200"/>
              </a:spcAft>
              <a:buClr>
                <a:srgbClr val="00CE00"/>
              </a:buClr>
              <a:buFont typeface="Courier New"/>
              <a:buChar char="o"/>
            </a:pPr>
            <a:r>
              <a:rPr lang="fr-FR" sz="1200" dirty="0" smtClean="0">
                <a:solidFill>
                  <a:srgbClr val="151515"/>
                </a:solidFill>
              </a:rPr>
              <a:t>Timmerman, C., M. </a:t>
            </a:r>
            <a:r>
              <a:rPr lang="fr-FR" sz="1200" dirty="0" err="1" smtClean="0">
                <a:solidFill>
                  <a:srgbClr val="151515"/>
                </a:solidFill>
              </a:rPr>
              <a:t>Martiniello</a:t>
            </a:r>
            <a:r>
              <a:rPr lang="fr-FR" sz="1200" dirty="0" smtClean="0">
                <a:solidFill>
                  <a:srgbClr val="151515"/>
                </a:solidFill>
              </a:rPr>
              <a:t>, et al. (2012). </a:t>
            </a:r>
            <a:r>
              <a:rPr lang="fr-FR" sz="1200" dirty="0" err="1" smtClean="0">
                <a:solidFill>
                  <a:srgbClr val="151515"/>
                </a:solidFill>
              </a:rPr>
              <a:t>Femigrin</a:t>
            </a:r>
            <a:r>
              <a:rPr lang="fr-FR" sz="1200" dirty="0" smtClean="0">
                <a:solidFill>
                  <a:srgbClr val="151515"/>
                </a:solidFill>
              </a:rPr>
              <a:t> (Femmes dans les </a:t>
            </a:r>
            <a:r>
              <a:rPr lang="fr-FR" sz="1200" dirty="0" err="1" smtClean="0">
                <a:solidFill>
                  <a:srgbClr val="151515"/>
                </a:solidFill>
              </a:rPr>
              <a:t>procesus</a:t>
            </a:r>
            <a:r>
              <a:rPr lang="fr-FR" sz="1200" dirty="0" smtClean="0">
                <a:solidFill>
                  <a:srgbClr val="151515"/>
                </a:solidFill>
              </a:rPr>
              <a:t> migratoires contemporains, une analyse de la féminisation de la migration vers la Belgique. </a:t>
            </a:r>
            <a:r>
              <a:rPr lang="fr-FR" sz="1200" dirty="0" err="1" smtClean="0">
                <a:solidFill>
                  <a:srgbClr val="151515"/>
                </a:solidFill>
              </a:rPr>
              <a:t>Ghent</a:t>
            </a:r>
            <a:r>
              <a:rPr lang="fr-FR" sz="1200" dirty="0" smtClean="0">
                <a:solidFill>
                  <a:srgbClr val="151515"/>
                </a:solidFill>
              </a:rPr>
              <a:t> </a:t>
            </a:r>
            <a:r>
              <a:rPr lang="fr-FR" sz="1200" dirty="0" err="1" smtClean="0">
                <a:solidFill>
                  <a:srgbClr val="151515"/>
                </a:solidFill>
              </a:rPr>
              <a:t>Academia</a:t>
            </a:r>
            <a:r>
              <a:rPr lang="fr-FR" sz="1200" dirty="0" smtClean="0">
                <a:solidFill>
                  <a:srgbClr val="151515"/>
                </a:solidFill>
              </a:rPr>
              <a:t> </a:t>
            </a:r>
            <a:r>
              <a:rPr lang="fr-FR" sz="1200" dirty="0" err="1" smtClean="0">
                <a:solidFill>
                  <a:srgbClr val="151515"/>
                </a:solidFill>
              </a:rPr>
              <a:t>Press</a:t>
            </a:r>
            <a:r>
              <a:rPr lang="fr-FR" sz="1200" dirty="0" smtClean="0">
                <a:solidFill>
                  <a:srgbClr val="151515"/>
                </a:solidFill>
              </a:rPr>
              <a:t>, Brussels, Politique Scientifique Fédérale </a:t>
            </a:r>
            <a:r>
              <a:rPr lang="fr-FR" sz="1200" dirty="0" err="1" smtClean="0">
                <a:solidFill>
                  <a:srgbClr val="151515"/>
                </a:solidFill>
              </a:rPr>
              <a:t>Belspo</a:t>
            </a:r>
            <a:r>
              <a:rPr lang="fr-FR" sz="1200" dirty="0" smtClean="0">
                <a:solidFill>
                  <a:srgbClr val="151515"/>
                </a:solidFill>
              </a:rPr>
              <a:t>. </a:t>
            </a:r>
          </a:p>
          <a:p>
            <a:pPr>
              <a:spcAft>
                <a:spcPts val="1200"/>
              </a:spcAft>
              <a:buClr>
                <a:srgbClr val="00CE00"/>
              </a:buClr>
              <a:buFont typeface="Courier New"/>
              <a:buChar char="o"/>
            </a:pPr>
            <a:endParaRPr lang="fr-FR" sz="1200" dirty="0" smtClean="0"/>
          </a:p>
          <a:p>
            <a:pPr>
              <a:spcAft>
                <a:spcPts val="1200"/>
              </a:spcAft>
              <a:buClr>
                <a:srgbClr val="00CE00"/>
              </a:buClr>
              <a:buFont typeface="Courier New"/>
              <a:buChar char="o"/>
            </a:pPr>
            <a:endParaRPr lang="fr-FR" sz="1200" dirty="0" smtClean="0"/>
          </a:p>
          <a:p>
            <a:pPr>
              <a:spcAft>
                <a:spcPts val="1200"/>
              </a:spcAft>
              <a:buClr>
                <a:srgbClr val="00CE00"/>
              </a:buClr>
              <a:buFont typeface="Courier New"/>
              <a:buChar char="o"/>
            </a:pPr>
            <a:endParaRPr lang="fr-FR" sz="1200" dirty="0" smtClean="0"/>
          </a:p>
          <a:p>
            <a:pPr>
              <a:spcAft>
                <a:spcPts val="1200"/>
              </a:spcAft>
              <a:buClr>
                <a:srgbClr val="00CE00"/>
              </a:buClr>
              <a:buFont typeface="Courier New"/>
              <a:buChar char="o"/>
            </a:pPr>
            <a:endParaRPr lang="fr-FR" sz="1200" dirty="0" smtClean="0"/>
          </a:p>
          <a:p>
            <a:pPr>
              <a:spcAft>
                <a:spcPts val="1200"/>
              </a:spcAft>
              <a:buClr>
                <a:srgbClr val="00CE00"/>
              </a:buClr>
              <a:buFont typeface="Courier New"/>
              <a:buChar char="o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24D3E-C6C4-444E-AEE3-1A050D5BCE7E}" type="slidenum">
              <a:rPr lang="fr-FR" smtClean="0"/>
              <a:pPr/>
              <a:t>21</a:t>
            </a:fld>
            <a:endParaRPr lang="fr-F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59208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fr-FR" sz="1400" dirty="0" err="1" smtClean="0">
                <a:solidFill>
                  <a:srgbClr val="151515"/>
                </a:solidFill>
              </a:rPr>
              <a:t>Yepez-Del-Castillo</a:t>
            </a:r>
            <a:r>
              <a:rPr lang="fr-FR" sz="1400" dirty="0" smtClean="0">
                <a:solidFill>
                  <a:srgbClr val="151515"/>
                </a:solidFill>
              </a:rPr>
              <a:t>, I. and G. Herrera (2008). Les Nouvelles Migrations Latino-Américaines en Europe, Bilans et défis. Barcelona: </a:t>
            </a:r>
            <a:r>
              <a:rPr lang="en-US" sz="1400" dirty="0" smtClean="0">
                <a:solidFill>
                  <a:srgbClr val="151515"/>
                </a:solidFill>
              </a:rPr>
              <a:t>Collections Transformations FLACSO-UCL-UB.</a:t>
            </a:r>
          </a:p>
          <a:p>
            <a:r>
              <a:rPr lang="fr-FR" sz="1400" dirty="0" err="1" smtClean="0">
                <a:solidFill>
                  <a:srgbClr val="151515"/>
                </a:solidFill>
              </a:rPr>
              <a:t>Guarnizo</a:t>
            </a:r>
            <a:r>
              <a:rPr lang="fr-FR" sz="1400" dirty="0" smtClean="0">
                <a:solidFill>
                  <a:srgbClr val="151515"/>
                </a:solidFill>
              </a:rPr>
              <a:t>, L.E (2006). « El </a:t>
            </a:r>
            <a:r>
              <a:rPr lang="fr-FR" sz="1400" dirty="0" err="1" smtClean="0">
                <a:solidFill>
                  <a:srgbClr val="151515"/>
                </a:solidFill>
              </a:rPr>
              <a:t>Estado</a:t>
            </a:r>
            <a:r>
              <a:rPr lang="fr-FR" sz="1400" dirty="0" smtClean="0">
                <a:solidFill>
                  <a:srgbClr val="151515"/>
                </a:solidFill>
              </a:rPr>
              <a:t> y la </a:t>
            </a:r>
            <a:r>
              <a:rPr lang="fr-FR" sz="1400" dirty="0" err="1" smtClean="0">
                <a:solidFill>
                  <a:srgbClr val="151515"/>
                </a:solidFill>
              </a:rPr>
              <a:t>Migración</a:t>
            </a:r>
            <a:r>
              <a:rPr lang="fr-FR" sz="1400" dirty="0" smtClean="0">
                <a:solidFill>
                  <a:srgbClr val="151515"/>
                </a:solidFill>
              </a:rPr>
              <a:t> Global </a:t>
            </a:r>
            <a:r>
              <a:rPr lang="fr-FR" sz="1400" dirty="0" err="1" smtClean="0">
                <a:solidFill>
                  <a:srgbClr val="151515"/>
                </a:solidFill>
              </a:rPr>
              <a:t>CoLombiana</a:t>
            </a:r>
            <a:r>
              <a:rPr lang="fr-FR" sz="1400" dirty="0" smtClean="0">
                <a:solidFill>
                  <a:srgbClr val="151515"/>
                </a:solidFill>
              </a:rPr>
              <a:t>. »  </a:t>
            </a:r>
            <a:r>
              <a:rPr lang="fr-FR" sz="1400" dirty="0" err="1" smtClean="0">
                <a:solidFill>
                  <a:srgbClr val="151515"/>
                </a:solidFill>
              </a:rPr>
              <a:t>Migración</a:t>
            </a:r>
            <a:r>
              <a:rPr lang="fr-FR" sz="1400" dirty="0" smtClean="0">
                <a:solidFill>
                  <a:srgbClr val="151515"/>
                </a:solidFill>
              </a:rPr>
              <a:t> y </a:t>
            </a:r>
            <a:r>
              <a:rPr lang="fr-FR" sz="1400" dirty="0" err="1" smtClean="0">
                <a:solidFill>
                  <a:srgbClr val="151515"/>
                </a:solidFill>
              </a:rPr>
              <a:t>Desarrollo</a:t>
            </a:r>
            <a:r>
              <a:rPr lang="fr-FR" sz="1400" dirty="0" smtClean="0">
                <a:solidFill>
                  <a:srgbClr val="151515"/>
                </a:solidFill>
              </a:rPr>
              <a:t>, Primer Semestre. </a:t>
            </a:r>
          </a:p>
          <a:p>
            <a:r>
              <a:rPr lang="fr-FR" sz="1400" dirty="0" err="1" smtClean="0">
                <a:solidFill>
                  <a:srgbClr val="151515"/>
                </a:solidFill>
              </a:rPr>
              <a:t>Lagomarsino</a:t>
            </a:r>
            <a:r>
              <a:rPr lang="fr-FR" sz="1400" dirty="0" smtClean="0">
                <a:solidFill>
                  <a:srgbClr val="151515"/>
                </a:solidFill>
              </a:rPr>
              <a:t>, F., Torre. A El </a:t>
            </a:r>
            <a:r>
              <a:rPr lang="fr-FR" sz="1400" dirty="0" err="1" smtClean="0">
                <a:solidFill>
                  <a:srgbClr val="151515"/>
                </a:solidFill>
              </a:rPr>
              <a:t>Exodo</a:t>
            </a:r>
            <a:r>
              <a:rPr lang="fr-FR" sz="1400" dirty="0" smtClean="0">
                <a:solidFill>
                  <a:srgbClr val="151515"/>
                </a:solidFill>
              </a:rPr>
              <a:t> </a:t>
            </a:r>
            <a:r>
              <a:rPr lang="fr-FR" sz="1400" dirty="0" err="1" smtClean="0">
                <a:solidFill>
                  <a:srgbClr val="151515"/>
                </a:solidFill>
              </a:rPr>
              <a:t>Ecuatoriano</a:t>
            </a:r>
            <a:r>
              <a:rPr lang="fr-FR" sz="1400" dirty="0" smtClean="0">
                <a:solidFill>
                  <a:srgbClr val="151515"/>
                </a:solidFill>
              </a:rPr>
              <a:t> a Europa, </a:t>
            </a:r>
            <a:r>
              <a:rPr lang="fr-FR" sz="1400" dirty="0" err="1" smtClean="0">
                <a:solidFill>
                  <a:srgbClr val="151515"/>
                </a:solidFill>
              </a:rPr>
              <a:t>Jóvenes</a:t>
            </a:r>
            <a:r>
              <a:rPr lang="fr-FR" sz="1400" dirty="0" smtClean="0">
                <a:solidFill>
                  <a:srgbClr val="151515"/>
                </a:solidFill>
              </a:rPr>
              <a:t> y familias migrantes entre </a:t>
            </a:r>
            <a:r>
              <a:rPr lang="fr-FR" sz="1400" dirty="0" err="1" smtClean="0">
                <a:solidFill>
                  <a:srgbClr val="151515"/>
                </a:solidFill>
              </a:rPr>
              <a:t>discriminación</a:t>
            </a:r>
            <a:r>
              <a:rPr lang="fr-FR" sz="1400" dirty="0" smtClean="0">
                <a:solidFill>
                  <a:srgbClr val="151515"/>
                </a:solidFill>
              </a:rPr>
              <a:t> y </a:t>
            </a:r>
            <a:r>
              <a:rPr lang="fr-FR" sz="1400" dirty="0" err="1" smtClean="0">
                <a:solidFill>
                  <a:srgbClr val="151515"/>
                </a:solidFill>
              </a:rPr>
              <a:t>nuevos</a:t>
            </a:r>
            <a:r>
              <a:rPr lang="fr-FR" sz="1400" dirty="0" smtClean="0">
                <a:solidFill>
                  <a:srgbClr val="151515"/>
                </a:solidFill>
              </a:rPr>
              <a:t> </a:t>
            </a:r>
            <a:r>
              <a:rPr lang="fr-FR" sz="1400" dirty="0" err="1" smtClean="0">
                <a:solidFill>
                  <a:srgbClr val="151515"/>
                </a:solidFill>
              </a:rPr>
              <a:t>espacios</a:t>
            </a:r>
            <a:r>
              <a:rPr lang="fr-FR" sz="1400" dirty="0" smtClean="0">
                <a:solidFill>
                  <a:srgbClr val="151515"/>
                </a:solidFill>
              </a:rPr>
              <a:t> de </a:t>
            </a:r>
            <a:r>
              <a:rPr lang="fr-FR" sz="1400" dirty="0" err="1" smtClean="0">
                <a:solidFill>
                  <a:srgbClr val="151515"/>
                </a:solidFill>
              </a:rPr>
              <a:t>ciudadanía</a:t>
            </a:r>
            <a:r>
              <a:rPr lang="fr-FR" sz="1400" dirty="0" smtClean="0">
                <a:solidFill>
                  <a:srgbClr val="151515"/>
                </a:solidFill>
              </a:rPr>
              <a:t>. </a:t>
            </a:r>
            <a:r>
              <a:rPr lang="fr-FR" sz="1400" dirty="0" err="1" smtClean="0">
                <a:solidFill>
                  <a:srgbClr val="151515"/>
                </a:solidFill>
              </a:rPr>
              <a:t>Ediciones</a:t>
            </a:r>
            <a:r>
              <a:rPr lang="fr-FR" sz="1400" dirty="0" smtClean="0">
                <a:solidFill>
                  <a:srgbClr val="151515"/>
                </a:solidFill>
              </a:rPr>
              <a:t> </a:t>
            </a:r>
            <a:r>
              <a:rPr lang="fr-FR" sz="1400" dirty="0" err="1" smtClean="0">
                <a:solidFill>
                  <a:srgbClr val="151515"/>
                </a:solidFill>
              </a:rPr>
              <a:t>Abya-Yala</a:t>
            </a:r>
            <a:r>
              <a:rPr lang="fr-FR" sz="1400" dirty="0" smtClean="0">
                <a:solidFill>
                  <a:srgbClr val="151515"/>
                </a:solidFill>
              </a:rPr>
              <a:t>: Quito, </a:t>
            </a:r>
            <a:r>
              <a:rPr lang="fr-FR" sz="1400" dirty="0" err="1" smtClean="0">
                <a:solidFill>
                  <a:srgbClr val="151515"/>
                </a:solidFill>
              </a:rPr>
              <a:t>Ecuador</a:t>
            </a:r>
            <a:r>
              <a:rPr lang="fr-FR" sz="1400" dirty="0" smtClean="0">
                <a:solidFill>
                  <a:srgbClr val="151515"/>
                </a:solidFill>
              </a:rPr>
              <a:t>. </a:t>
            </a:r>
          </a:p>
          <a:p>
            <a:r>
              <a:rPr lang="en-US" sz="1400" dirty="0" err="1" smtClean="0">
                <a:solidFill>
                  <a:srgbClr val="151515"/>
                </a:solidFill>
              </a:rPr>
              <a:t>Sandell</a:t>
            </a:r>
            <a:r>
              <a:rPr lang="en-US" sz="1400" dirty="0" smtClean="0">
                <a:solidFill>
                  <a:srgbClr val="151515"/>
                </a:solidFill>
              </a:rPr>
              <a:t>, R. (2005). La </a:t>
            </a:r>
            <a:r>
              <a:rPr lang="en-US" sz="1400" dirty="0" err="1" smtClean="0">
                <a:solidFill>
                  <a:srgbClr val="151515"/>
                </a:solidFill>
              </a:rPr>
              <a:t>búsqueda</a:t>
            </a:r>
            <a:r>
              <a:rPr lang="en-US" sz="1400" dirty="0" smtClean="0">
                <a:solidFill>
                  <a:srgbClr val="151515"/>
                </a:solidFill>
              </a:rPr>
              <a:t> </a:t>
            </a:r>
            <a:r>
              <a:rPr lang="en-US" sz="1400" dirty="0" err="1" smtClean="0">
                <a:solidFill>
                  <a:srgbClr val="151515"/>
                </a:solidFill>
              </a:rPr>
              <a:t>española</a:t>
            </a:r>
            <a:r>
              <a:rPr lang="en-US" sz="1400" dirty="0" smtClean="0">
                <a:solidFill>
                  <a:srgbClr val="151515"/>
                </a:solidFill>
              </a:rPr>
              <a:t> de </a:t>
            </a:r>
            <a:r>
              <a:rPr lang="en-US" sz="1400" dirty="0" err="1" smtClean="0">
                <a:solidFill>
                  <a:srgbClr val="151515"/>
                </a:solidFill>
              </a:rPr>
              <a:t>una</a:t>
            </a:r>
            <a:r>
              <a:rPr lang="en-US" sz="1400" dirty="0" smtClean="0">
                <a:solidFill>
                  <a:srgbClr val="151515"/>
                </a:solidFill>
              </a:rPr>
              <a:t> </a:t>
            </a:r>
            <a:r>
              <a:rPr lang="en-US" sz="1400" dirty="0" err="1" smtClean="0">
                <a:solidFill>
                  <a:srgbClr val="151515"/>
                </a:solidFill>
              </a:rPr>
              <a:t>inmigración</a:t>
            </a:r>
            <a:r>
              <a:rPr lang="en-US" sz="1400" dirty="0" smtClean="0">
                <a:solidFill>
                  <a:srgbClr val="151515"/>
                </a:solidFill>
              </a:rPr>
              <a:t> regular. R. I. E. Cano. Spain, Real </a:t>
            </a:r>
            <a:r>
              <a:rPr lang="en-US" sz="1400" dirty="0" err="1" smtClean="0">
                <a:solidFill>
                  <a:srgbClr val="151515"/>
                </a:solidFill>
              </a:rPr>
              <a:t>Instituto</a:t>
            </a:r>
            <a:r>
              <a:rPr lang="en-US" sz="1400" dirty="0" smtClean="0">
                <a:solidFill>
                  <a:srgbClr val="151515"/>
                </a:solidFill>
              </a:rPr>
              <a:t> El Cano.</a:t>
            </a:r>
          </a:p>
          <a:p>
            <a:r>
              <a:rPr lang="en-US" sz="1400" dirty="0" smtClean="0">
                <a:solidFill>
                  <a:srgbClr val="151515"/>
                </a:solidFill>
              </a:rPr>
              <a:t>Curran, S. and E. </a:t>
            </a:r>
            <a:r>
              <a:rPr lang="en-US" sz="1400" dirty="0" err="1" smtClean="0">
                <a:solidFill>
                  <a:srgbClr val="151515"/>
                </a:solidFill>
              </a:rPr>
              <a:t>Rivero</a:t>
            </a:r>
            <a:r>
              <a:rPr lang="en-US" sz="1400" dirty="0" smtClean="0">
                <a:solidFill>
                  <a:srgbClr val="151515"/>
                </a:solidFill>
              </a:rPr>
              <a:t>-Fuentes (2003) Engendering Migrant Networks: The Case of Mexican Migration. Demography: 40 (2): 289-307. </a:t>
            </a:r>
          </a:p>
          <a:p>
            <a:r>
              <a:rPr lang="en-US" sz="1400" dirty="0" err="1" smtClean="0">
                <a:solidFill>
                  <a:srgbClr val="151515"/>
                </a:solidFill>
              </a:rPr>
              <a:t>Granovetter</a:t>
            </a:r>
            <a:r>
              <a:rPr lang="en-US" sz="1400" dirty="0" smtClean="0">
                <a:solidFill>
                  <a:srgbClr val="151515"/>
                </a:solidFill>
              </a:rPr>
              <a:t>, M. (1982) </a:t>
            </a:r>
            <a:r>
              <a:rPr lang="en-US" sz="1400" dirty="0" err="1" smtClean="0">
                <a:solidFill>
                  <a:srgbClr val="151515"/>
                </a:solidFill>
              </a:rPr>
              <a:t>Strenght</a:t>
            </a:r>
            <a:r>
              <a:rPr lang="en-US" sz="1400" dirty="0" smtClean="0">
                <a:solidFill>
                  <a:srgbClr val="151515"/>
                </a:solidFill>
              </a:rPr>
              <a:t> of Weak Ties: A Network Theory revisited., In: P. Marsden and N. Lin (</a:t>
            </a:r>
            <a:r>
              <a:rPr lang="en-US" sz="1400" dirty="0" err="1" smtClean="0">
                <a:solidFill>
                  <a:srgbClr val="151515"/>
                </a:solidFill>
              </a:rPr>
              <a:t>eds</a:t>
            </a:r>
            <a:r>
              <a:rPr lang="en-US" sz="1400" dirty="0" smtClean="0">
                <a:solidFill>
                  <a:srgbClr val="151515"/>
                </a:solidFill>
              </a:rPr>
              <a:t>), Social Structure and Network Analysis, 105-130. Beverly Hills Sage Publishing. </a:t>
            </a:r>
          </a:p>
          <a:p>
            <a:r>
              <a:rPr lang="en-US" sz="1400" dirty="0" err="1" smtClean="0">
                <a:solidFill>
                  <a:srgbClr val="151515"/>
                </a:solidFill>
              </a:rPr>
              <a:t>Sassen</a:t>
            </a:r>
            <a:r>
              <a:rPr lang="en-US" sz="1400" dirty="0" smtClean="0">
                <a:solidFill>
                  <a:srgbClr val="151515"/>
                </a:solidFill>
              </a:rPr>
              <a:t>, S. (2001). </a:t>
            </a:r>
            <a:r>
              <a:rPr lang="en-US" sz="1400" u="sng" dirty="0" smtClean="0">
                <a:solidFill>
                  <a:srgbClr val="151515"/>
                </a:solidFill>
              </a:rPr>
              <a:t>The Global City: New York, London, Tokyo</a:t>
            </a:r>
            <a:r>
              <a:rPr lang="en-US" sz="1400" dirty="0" smtClean="0">
                <a:solidFill>
                  <a:srgbClr val="151515"/>
                </a:solidFill>
              </a:rPr>
              <a:t>. Princeton, Princeton University Press.</a:t>
            </a:r>
          </a:p>
          <a:p>
            <a:r>
              <a:rPr lang="en-US" sz="1400" dirty="0" smtClean="0">
                <a:solidFill>
                  <a:srgbClr val="151515"/>
                </a:solidFill>
              </a:rPr>
              <a:t>Morgan, D.L. (1996). “Focus Groups” Annual Review: (22): 129-52</a:t>
            </a:r>
          </a:p>
          <a:p>
            <a:r>
              <a:rPr lang="en-US" sz="1400" dirty="0" err="1" smtClean="0">
                <a:solidFill>
                  <a:srgbClr val="151515"/>
                </a:solidFill>
              </a:rPr>
              <a:t>Degavre</a:t>
            </a:r>
            <a:r>
              <a:rPr lang="en-US" sz="1400" dirty="0" smtClean="0">
                <a:solidFill>
                  <a:srgbClr val="151515"/>
                </a:solidFill>
              </a:rPr>
              <a:t>, F. (2008) Les Contours du Care. </a:t>
            </a:r>
            <a:r>
              <a:rPr lang="en-US" sz="1400" dirty="0" err="1" smtClean="0">
                <a:solidFill>
                  <a:srgbClr val="151515"/>
                </a:solidFill>
              </a:rPr>
              <a:t>Réflexions</a:t>
            </a:r>
            <a:r>
              <a:rPr lang="en-US" sz="1400" dirty="0" smtClean="0">
                <a:solidFill>
                  <a:srgbClr val="151515"/>
                </a:solidFill>
              </a:rPr>
              <a:t> pour </a:t>
            </a:r>
            <a:r>
              <a:rPr lang="en-US" sz="1400" dirty="0" err="1" smtClean="0">
                <a:solidFill>
                  <a:srgbClr val="151515"/>
                </a:solidFill>
              </a:rPr>
              <a:t>une</a:t>
            </a:r>
            <a:r>
              <a:rPr lang="en-US" sz="1400" dirty="0" smtClean="0">
                <a:solidFill>
                  <a:srgbClr val="151515"/>
                </a:solidFill>
              </a:rPr>
              <a:t> </a:t>
            </a:r>
            <a:r>
              <a:rPr lang="en-US" sz="1400" dirty="0" err="1" smtClean="0">
                <a:solidFill>
                  <a:srgbClr val="151515"/>
                </a:solidFill>
              </a:rPr>
              <a:t>conceptualisation</a:t>
            </a:r>
            <a:r>
              <a:rPr lang="en-US" sz="1400" dirty="0" smtClean="0">
                <a:solidFill>
                  <a:srgbClr val="151515"/>
                </a:solidFill>
              </a:rPr>
              <a:t> du Care aux </a:t>
            </a:r>
            <a:r>
              <a:rPr lang="en-US" sz="1400" dirty="0" err="1" smtClean="0">
                <a:solidFill>
                  <a:srgbClr val="151515"/>
                </a:solidFill>
              </a:rPr>
              <a:t>Personnes</a:t>
            </a:r>
            <a:r>
              <a:rPr lang="en-US" sz="1400" dirty="0" smtClean="0">
                <a:solidFill>
                  <a:srgbClr val="151515"/>
                </a:solidFill>
              </a:rPr>
              <a:t> </a:t>
            </a:r>
            <a:r>
              <a:rPr lang="en-US" sz="1400" dirty="0" err="1" smtClean="0">
                <a:solidFill>
                  <a:srgbClr val="151515"/>
                </a:solidFill>
              </a:rPr>
              <a:t>Agées</a:t>
            </a:r>
            <a:r>
              <a:rPr lang="en-US" sz="1400" dirty="0" smtClean="0">
                <a:solidFill>
                  <a:srgbClr val="151515"/>
                </a:solidFill>
              </a:rPr>
              <a:t> </a:t>
            </a:r>
            <a:r>
              <a:rPr lang="en-US" sz="1400" dirty="0" err="1" smtClean="0">
                <a:solidFill>
                  <a:srgbClr val="151515"/>
                </a:solidFill>
              </a:rPr>
              <a:t>Dépendanes</a:t>
            </a:r>
            <a:r>
              <a:rPr lang="en-US" sz="1400" dirty="0" smtClean="0">
                <a:solidFill>
                  <a:srgbClr val="151515"/>
                </a:solidFill>
              </a:rPr>
              <a:t> </a:t>
            </a:r>
            <a:r>
              <a:rPr lang="en-US" sz="1400" dirty="0" err="1" smtClean="0">
                <a:solidFill>
                  <a:srgbClr val="151515"/>
                </a:solidFill>
              </a:rPr>
              <a:t>à</a:t>
            </a:r>
            <a:r>
              <a:rPr lang="en-US" sz="1400" dirty="0" smtClean="0">
                <a:solidFill>
                  <a:srgbClr val="151515"/>
                </a:solidFill>
              </a:rPr>
              <a:t> </a:t>
            </a:r>
            <a:r>
              <a:rPr lang="en-US" sz="1400" dirty="0" err="1" smtClean="0">
                <a:solidFill>
                  <a:srgbClr val="151515"/>
                </a:solidFill>
              </a:rPr>
              <a:t>partir</a:t>
            </a:r>
            <a:r>
              <a:rPr lang="en-US" sz="1400" dirty="0" smtClean="0">
                <a:solidFill>
                  <a:srgbClr val="151515"/>
                </a:solidFill>
              </a:rPr>
              <a:t> </a:t>
            </a:r>
            <a:r>
              <a:rPr lang="en-US" sz="1400" dirty="0" err="1" smtClean="0">
                <a:solidFill>
                  <a:srgbClr val="151515"/>
                </a:solidFill>
              </a:rPr>
              <a:t>d’une</a:t>
            </a:r>
            <a:r>
              <a:rPr lang="en-US" sz="1400" dirty="0" smtClean="0">
                <a:solidFill>
                  <a:srgbClr val="151515"/>
                </a:solidFill>
              </a:rPr>
              <a:t> </a:t>
            </a:r>
            <a:r>
              <a:rPr lang="en-US" sz="1400" dirty="0" err="1" smtClean="0">
                <a:solidFill>
                  <a:srgbClr val="151515"/>
                </a:solidFill>
              </a:rPr>
              <a:t>étude</a:t>
            </a:r>
            <a:r>
              <a:rPr lang="en-US" sz="1400" dirty="0" smtClean="0">
                <a:solidFill>
                  <a:srgbClr val="151515"/>
                </a:solidFill>
              </a:rPr>
              <a:t> de </a:t>
            </a:r>
            <a:r>
              <a:rPr lang="en-US" sz="1400" dirty="0" err="1" smtClean="0">
                <a:solidFill>
                  <a:srgbClr val="151515"/>
                </a:solidFill>
              </a:rPr>
              <a:t>cas</a:t>
            </a:r>
            <a:r>
              <a:rPr lang="en-US" sz="1400" dirty="0" smtClean="0">
                <a:solidFill>
                  <a:srgbClr val="151515"/>
                </a:solidFill>
              </a:rPr>
              <a:t> a </a:t>
            </a:r>
            <a:r>
              <a:rPr lang="en-US" sz="1400" dirty="0" err="1" smtClean="0">
                <a:solidFill>
                  <a:srgbClr val="151515"/>
                </a:solidFill>
              </a:rPr>
              <a:t>Bruxelles</a:t>
            </a:r>
            <a:r>
              <a:rPr lang="en-US" sz="1400" dirty="0" smtClean="0">
                <a:solidFill>
                  <a:srgbClr val="151515"/>
                </a:solidFill>
              </a:rPr>
              <a:t>. In Y. </a:t>
            </a:r>
            <a:r>
              <a:rPr lang="en-US" sz="1400" dirty="0" err="1" smtClean="0">
                <a:solidFill>
                  <a:srgbClr val="151515"/>
                </a:solidFill>
              </a:rPr>
              <a:t>Yepez</a:t>
            </a:r>
            <a:r>
              <a:rPr lang="en-US" sz="1400" dirty="0" smtClean="0">
                <a:solidFill>
                  <a:srgbClr val="151515"/>
                </a:solidFill>
              </a:rPr>
              <a:t> and G. Herrera. Louvain La </a:t>
            </a:r>
            <a:r>
              <a:rPr lang="en-US" sz="1400" dirty="0" err="1" smtClean="0">
                <a:solidFill>
                  <a:srgbClr val="151515"/>
                </a:solidFill>
              </a:rPr>
              <a:t>Neuve</a:t>
            </a:r>
            <a:r>
              <a:rPr lang="en-US" sz="1400" dirty="0" smtClean="0">
                <a:solidFill>
                  <a:srgbClr val="151515"/>
                </a:solidFill>
              </a:rPr>
              <a:t>; Presses </a:t>
            </a:r>
            <a:r>
              <a:rPr lang="en-US" sz="1400" dirty="0" err="1" smtClean="0">
                <a:solidFill>
                  <a:srgbClr val="151515"/>
                </a:solidFill>
              </a:rPr>
              <a:t>Universitaires</a:t>
            </a:r>
            <a:r>
              <a:rPr lang="en-US" sz="1400" dirty="0" smtClean="0">
                <a:solidFill>
                  <a:srgbClr val="151515"/>
                </a:solidFill>
              </a:rPr>
              <a:t> de Louvain, Barcelona: </a:t>
            </a:r>
            <a:r>
              <a:rPr lang="en-US" sz="1400" dirty="0" err="1" smtClean="0">
                <a:solidFill>
                  <a:srgbClr val="151515"/>
                </a:solidFill>
              </a:rPr>
              <a:t>Publicacións</a:t>
            </a:r>
            <a:r>
              <a:rPr lang="en-US" sz="1400" dirty="0" smtClean="0">
                <a:solidFill>
                  <a:srgbClr val="151515"/>
                </a:solidFill>
              </a:rPr>
              <a:t> </a:t>
            </a:r>
            <a:r>
              <a:rPr lang="en-US" sz="1400" dirty="0" err="1" smtClean="0">
                <a:solidFill>
                  <a:srgbClr val="151515"/>
                </a:solidFill>
              </a:rPr>
              <a:t>Edicions</a:t>
            </a:r>
            <a:r>
              <a:rPr lang="en-US" sz="1400" dirty="0" smtClean="0">
                <a:solidFill>
                  <a:srgbClr val="151515"/>
                </a:solidFill>
              </a:rPr>
              <a:t> </a:t>
            </a:r>
            <a:r>
              <a:rPr lang="en-US" sz="1400" dirty="0" err="1" smtClean="0">
                <a:solidFill>
                  <a:srgbClr val="151515"/>
                </a:solidFill>
              </a:rPr>
              <a:t>Universitat</a:t>
            </a:r>
            <a:r>
              <a:rPr lang="en-US" sz="1400" dirty="0" smtClean="0">
                <a:solidFill>
                  <a:srgbClr val="151515"/>
                </a:solidFill>
              </a:rPr>
              <a:t> de Barcelona. </a:t>
            </a:r>
          </a:p>
          <a:p>
            <a:r>
              <a:rPr lang="en-US" sz="1400" dirty="0" err="1" smtClean="0">
                <a:solidFill>
                  <a:srgbClr val="151515"/>
                </a:solidFill>
              </a:rPr>
              <a:t>Ravenstein</a:t>
            </a:r>
            <a:r>
              <a:rPr lang="en-US" sz="1400" dirty="0" smtClean="0">
                <a:solidFill>
                  <a:srgbClr val="151515"/>
                </a:solidFill>
              </a:rPr>
              <a:t>, E. G. (1885). The Laws of Migration </a:t>
            </a:r>
            <a:r>
              <a:rPr lang="en-US" sz="1400" u="sng" dirty="0" smtClean="0">
                <a:solidFill>
                  <a:srgbClr val="151515"/>
                </a:solidFill>
              </a:rPr>
              <a:t>Journal of Statistical Society of London</a:t>
            </a:r>
            <a:r>
              <a:rPr lang="en-US" sz="1400" dirty="0" smtClean="0">
                <a:solidFill>
                  <a:srgbClr val="151515"/>
                </a:solidFill>
              </a:rPr>
              <a:t>. L. L. M.Z </a:t>
            </a:r>
            <a:r>
              <a:rPr lang="en-US" sz="1400" dirty="0" err="1" smtClean="0">
                <a:solidFill>
                  <a:srgbClr val="151515"/>
                </a:solidFill>
              </a:rPr>
              <a:t>Rosaldo</a:t>
            </a:r>
            <a:r>
              <a:rPr lang="en-US" sz="1400" dirty="0" smtClean="0">
                <a:solidFill>
                  <a:srgbClr val="151515"/>
                </a:solidFill>
              </a:rPr>
              <a:t>. </a:t>
            </a:r>
            <a:r>
              <a:rPr lang="en-US" sz="1400" b="1" dirty="0" smtClean="0">
                <a:solidFill>
                  <a:srgbClr val="151515"/>
                </a:solidFill>
              </a:rPr>
              <a:t>48: </a:t>
            </a:r>
            <a:r>
              <a:rPr lang="en-US" sz="1400" dirty="0" smtClean="0">
                <a:solidFill>
                  <a:srgbClr val="151515"/>
                </a:solidFill>
              </a:rPr>
              <a:t>167-235.</a:t>
            </a:r>
          </a:p>
          <a:p>
            <a:endParaRPr lang="en-US" sz="1400" dirty="0" smtClean="0">
              <a:solidFill>
                <a:srgbClr val="151515"/>
              </a:solidFill>
            </a:endParaRPr>
          </a:p>
          <a:p>
            <a:endParaRPr lang="en-US" sz="14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24D3E-C6C4-444E-AEE3-1A050D5BCE7E}" type="slidenum">
              <a:rPr lang="fr-FR" smtClean="0"/>
              <a:pPr/>
              <a:t>22</a:t>
            </a:fld>
            <a:endParaRPr lang="fr-F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86850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rgbClr val="FF6600"/>
                </a:solidFill>
              </a:rPr>
              <a:t> </a:t>
            </a:r>
            <a:r>
              <a:rPr lang="en-US" sz="2800" b="1" dirty="0" smtClean="0">
                <a:solidFill>
                  <a:srgbClr val="F79646"/>
                </a:solidFill>
              </a:rPr>
              <a:t>Gender &amp; Migration Studies: locating my study within the existing theories. </a:t>
            </a:r>
            <a:endParaRPr lang="en-US" sz="2800" b="1" dirty="0">
              <a:solidFill>
                <a:srgbClr val="F79646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1538410"/>
            <a:ext cx="8183880" cy="4597342"/>
          </a:xfrm>
        </p:spPr>
        <p:txBody>
          <a:bodyPr anchor="ctr">
            <a:normAutofit fontScale="70000" lnSpcReduction="20000"/>
          </a:bodyPr>
          <a:lstStyle/>
          <a:p>
            <a:pPr algn="just">
              <a:buClr>
                <a:srgbClr val="00CE00"/>
              </a:buClr>
              <a:buFont typeface="Courier New"/>
              <a:buChar char="o"/>
            </a:pPr>
            <a:r>
              <a:rPr lang="en-US" sz="2400" dirty="0" smtClean="0">
                <a:solidFill>
                  <a:schemeClr val="tx1">
                    <a:lumMod val="10000"/>
                  </a:schemeClr>
                </a:solidFill>
              </a:rPr>
              <a:t>1885: Ernst </a:t>
            </a:r>
            <a:r>
              <a:rPr lang="en-US" sz="2400" dirty="0" err="1" smtClean="0">
                <a:solidFill>
                  <a:schemeClr val="tx1">
                    <a:lumMod val="10000"/>
                  </a:schemeClr>
                </a:solidFill>
              </a:rPr>
              <a:t>Revensteins</a:t>
            </a:r>
            <a:r>
              <a:rPr lang="en-US" sz="2400" dirty="0" smtClean="0">
                <a:solidFill>
                  <a:schemeClr val="tx1">
                    <a:lumMod val="10000"/>
                  </a:schemeClr>
                </a:solidFill>
              </a:rPr>
              <a:t> announces that “Women are more migratory than men” at least over short distances. </a:t>
            </a:r>
          </a:p>
          <a:p>
            <a:pPr algn="just">
              <a:buClr>
                <a:srgbClr val="00CE00"/>
              </a:buClr>
              <a:buFont typeface="Courier New"/>
              <a:buChar char="o"/>
            </a:pPr>
            <a:endParaRPr lang="en-US" sz="2400" dirty="0" smtClean="0">
              <a:solidFill>
                <a:schemeClr val="tx1">
                  <a:lumMod val="10000"/>
                </a:schemeClr>
              </a:solidFill>
            </a:endParaRPr>
          </a:p>
          <a:p>
            <a:pPr algn="just">
              <a:buClr>
                <a:srgbClr val="00CE00"/>
              </a:buClr>
              <a:buFont typeface="Courier New"/>
              <a:buChar char="o"/>
            </a:pPr>
            <a:r>
              <a:rPr lang="en-US" sz="2400" dirty="0" smtClean="0">
                <a:solidFill>
                  <a:schemeClr val="tx1">
                    <a:lumMod val="10000"/>
                  </a:schemeClr>
                </a:solidFill>
              </a:rPr>
              <a:t>1970s : the question of gender re-appears in migration studies (</a:t>
            </a:r>
            <a:r>
              <a:rPr lang="en-US" sz="2400" dirty="0" err="1" smtClean="0">
                <a:solidFill>
                  <a:schemeClr val="tx1">
                    <a:lumMod val="10000"/>
                  </a:schemeClr>
                </a:solidFill>
              </a:rPr>
              <a:t>Donato</a:t>
            </a:r>
            <a:r>
              <a:rPr lang="en-US" sz="2400" dirty="0" smtClean="0">
                <a:solidFill>
                  <a:schemeClr val="tx1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1">
                    <a:lumMod val="10000"/>
                  </a:schemeClr>
                </a:solidFill>
              </a:rPr>
              <a:t>et.al</a:t>
            </a:r>
            <a:r>
              <a:rPr lang="en-US" sz="2400" dirty="0" smtClean="0">
                <a:solidFill>
                  <a:schemeClr val="tx1">
                    <a:lumMod val="10000"/>
                  </a:schemeClr>
                </a:solidFill>
              </a:rPr>
              <a:t>, 2006). Researchers begin to add women, “mix &amp; stir” women become just another variable.</a:t>
            </a:r>
          </a:p>
          <a:p>
            <a:pPr algn="just">
              <a:buClr>
                <a:srgbClr val="00CE00"/>
              </a:buClr>
              <a:buFont typeface="Courier New"/>
              <a:buChar char="o"/>
            </a:pPr>
            <a:endParaRPr lang="en-US" sz="2400" dirty="0" smtClean="0">
              <a:solidFill>
                <a:schemeClr val="tx1">
                  <a:lumMod val="10000"/>
                </a:schemeClr>
              </a:solidFill>
            </a:endParaRPr>
          </a:p>
          <a:p>
            <a:pPr algn="just">
              <a:buClr>
                <a:srgbClr val="00CE00"/>
              </a:buClr>
              <a:buFont typeface="Courier New"/>
              <a:buChar char="o"/>
            </a:pPr>
            <a:r>
              <a:rPr lang="en-US" sz="2400" dirty="0" smtClean="0">
                <a:solidFill>
                  <a:schemeClr val="tx1">
                    <a:lumMod val="10000"/>
                  </a:schemeClr>
                </a:solidFill>
              </a:rPr>
              <a:t>1980s : research in gender &amp; migration expands to multiple topics : economic impacts, family cohesion, </a:t>
            </a:r>
            <a:r>
              <a:rPr lang="en-US" sz="2400" dirty="0" err="1" smtClean="0">
                <a:solidFill>
                  <a:schemeClr val="tx1">
                    <a:lumMod val="10000"/>
                  </a:schemeClr>
                </a:solidFill>
              </a:rPr>
              <a:t>racialization</a:t>
            </a:r>
            <a:r>
              <a:rPr lang="en-US" sz="2400" dirty="0" smtClean="0">
                <a:solidFill>
                  <a:schemeClr val="tx1">
                    <a:lumMod val="10000"/>
                  </a:schemeClr>
                </a:solidFill>
              </a:rPr>
              <a:t> of migrants, the gender division of labor, … (</a:t>
            </a:r>
            <a:r>
              <a:rPr lang="en-US" sz="2400" dirty="0" err="1" smtClean="0">
                <a:solidFill>
                  <a:schemeClr val="tx1">
                    <a:lumMod val="10000"/>
                  </a:schemeClr>
                </a:solidFill>
              </a:rPr>
              <a:t>Donato</a:t>
            </a:r>
            <a:r>
              <a:rPr lang="en-US" sz="2400" dirty="0" smtClean="0">
                <a:solidFill>
                  <a:schemeClr val="tx1">
                    <a:lumMod val="10000"/>
                  </a:schemeClr>
                </a:solidFill>
              </a:rPr>
              <a:t> et. Al, 2006).  We move towards the “women only approach”</a:t>
            </a:r>
          </a:p>
          <a:p>
            <a:pPr algn="just">
              <a:buClr>
                <a:srgbClr val="00CE00"/>
              </a:buClr>
              <a:buFont typeface="Courier New"/>
              <a:buChar char="o"/>
            </a:pPr>
            <a:endParaRPr lang="en-US" sz="2400" dirty="0" smtClean="0">
              <a:solidFill>
                <a:schemeClr val="tx1">
                  <a:lumMod val="10000"/>
                </a:schemeClr>
              </a:solidFill>
            </a:endParaRPr>
          </a:p>
          <a:p>
            <a:pPr algn="just">
              <a:buClr>
                <a:srgbClr val="00CE00"/>
              </a:buClr>
              <a:buFont typeface="Courier New"/>
              <a:buChar char="o"/>
            </a:pPr>
            <a:r>
              <a:rPr lang="en-US" sz="2400" dirty="0" smtClean="0">
                <a:solidFill>
                  <a:schemeClr val="tx1">
                    <a:lumMod val="10000"/>
                  </a:schemeClr>
                </a:solidFill>
              </a:rPr>
              <a:t>1990s : the feminization of migration and gender as relational in the whole migration process (Zlotnick,2003). </a:t>
            </a:r>
          </a:p>
          <a:p>
            <a:pPr algn="just">
              <a:buClr>
                <a:srgbClr val="00CE00"/>
              </a:buClr>
              <a:buFont typeface="Courier New"/>
              <a:buChar char="o"/>
            </a:pPr>
            <a:endParaRPr lang="en-US" sz="2400" dirty="0" smtClean="0">
              <a:solidFill>
                <a:schemeClr val="tx1">
                  <a:lumMod val="10000"/>
                </a:schemeClr>
              </a:solidFill>
            </a:endParaRPr>
          </a:p>
          <a:p>
            <a:pPr algn="just">
              <a:buClr>
                <a:srgbClr val="00CE00"/>
              </a:buClr>
              <a:buFont typeface="Courier New"/>
              <a:buChar char="o"/>
            </a:pPr>
            <a:r>
              <a:rPr lang="en-US" sz="2400" dirty="0" smtClean="0">
                <a:solidFill>
                  <a:schemeClr val="tx1">
                    <a:lumMod val="10000"/>
                  </a:schemeClr>
                </a:solidFill>
              </a:rPr>
              <a:t>2000s : discussing women’s transnational strategies : transnational motherhood (</a:t>
            </a:r>
            <a:r>
              <a:rPr lang="en-US" sz="2400" dirty="0" err="1" smtClean="0">
                <a:solidFill>
                  <a:schemeClr val="tx1">
                    <a:lumMod val="10000"/>
                  </a:schemeClr>
                </a:solidFill>
              </a:rPr>
              <a:t>Drebby</a:t>
            </a:r>
            <a:r>
              <a:rPr lang="en-US" sz="2400" dirty="0" smtClean="0">
                <a:solidFill>
                  <a:schemeClr val="tx1">
                    <a:lumMod val="10000"/>
                  </a:schemeClr>
                </a:solidFill>
              </a:rPr>
              <a:t>, 2010), the global care chain (</a:t>
            </a:r>
            <a:r>
              <a:rPr lang="en-US" sz="2400" dirty="0" err="1" smtClean="0">
                <a:solidFill>
                  <a:schemeClr val="tx1">
                    <a:lumMod val="10000"/>
                  </a:schemeClr>
                </a:solidFill>
              </a:rPr>
              <a:t>Parreñas</a:t>
            </a:r>
            <a:r>
              <a:rPr lang="en-US" sz="2400" dirty="0" smtClean="0">
                <a:solidFill>
                  <a:schemeClr val="tx1">
                    <a:lumMod val="10000"/>
                  </a:schemeClr>
                </a:solidFill>
              </a:rPr>
              <a:t>, 2001).</a:t>
            </a:r>
          </a:p>
          <a:p>
            <a:pPr algn="just">
              <a:buClr>
                <a:srgbClr val="00CE00"/>
              </a:buClr>
              <a:buFont typeface="Courier New"/>
              <a:buChar char="o"/>
            </a:pPr>
            <a:endParaRPr lang="en-US" sz="2400" dirty="0" smtClean="0">
              <a:solidFill>
                <a:schemeClr val="tx1">
                  <a:lumMod val="10000"/>
                </a:schemeClr>
              </a:solidFill>
            </a:endParaRPr>
          </a:p>
          <a:p>
            <a:pPr algn="just">
              <a:buClr>
                <a:srgbClr val="00CE00"/>
              </a:buClr>
              <a:buFont typeface="Courier New"/>
              <a:buChar char="o"/>
            </a:pPr>
            <a:r>
              <a:rPr lang="en-US" sz="2400" dirty="0" smtClean="0">
                <a:solidFill>
                  <a:schemeClr val="tx1">
                    <a:lumMod val="10000"/>
                  </a:schemeClr>
                </a:solidFill>
              </a:rPr>
              <a:t>Towards a new </a:t>
            </a:r>
            <a:r>
              <a:rPr lang="en-US" sz="2400" dirty="0" smtClean="0">
                <a:solidFill>
                  <a:schemeClr val="tx1">
                    <a:lumMod val="10000"/>
                  </a:schemeClr>
                </a:solidFill>
              </a:rPr>
              <a:t>Transnational Migratory Career Approach</a:t>
            </a:r>
            <a:r>
              <a:rPr lang="en-US" sz="2400" dirty="0" smtClean="0">
                <a:solidFill>
                  <a:schemeClr val="tx1">
                    <a:lumMod val="10000"/>
                  </a:schemeClr>
                </a:solidFill>
              </a:rPr>
              <a:t>: </a:t>
            </a:r>
            <a:r>
              <a:rPr lang="en-US" sz="2400" dirty="0" smtClean="0">
                <a:solidFill>
                  <a:schemeClr val="tx1">
                    <a:lumMod val="10000"/>
                  </a:schemeClr>
                </a:solidFill>
              </a:rPr>
              <a:t>Questioning these past theories and bringing female migrants in out of the shadow (Timmerman et. Al, 2012, </a:t>
            </a:r>
            <a:r>
              <a:rPr lang="en-US" sz="2400" dirty="0" err="1" smtClean="0">
                <a:solidFill>
                  <a:schemeClr val="tx1">
                    <a:lumMod val="10000"/>
                  </a:schemeClr>
                </a:solidFill>
              </a:rPr>
              <a:t>Kilkey</a:t>
            </a:r>
            <a:r>
              <a:rPr lang="en-US" sz="2400" dirty="0" smtClean="0">
                <a:solidFill>
                  <a:schemeClr val="tx1">
                    <a:lumMod val="10000"/>
                  </a:schemeClr>
                </a:solidFill>
              </a:rPr>
              <a:t> &amp; </a:t>
            </a:r>
            <a:r>
              <a:rPr lang="en-US" sz="2400" dirty="0" err="1" smtClean="0">
                <a:solidFill>
                  <a:schemeClr val="tx1">
                    <a:lumMod val="10000"/>
                  </a:schemeClr>
                </a:solidFill>
              </a:rPr>
              <a:t>Merla</a:t>
            </a:r>
            <a:r>
              <a:rPr lang="en-US" sz="2400" dirty="0" smtClean="0">
                <a:solidFill>
                  <a:schemeClr val="tx1">
                    <a:lumMod val="10000"/>
                  </a:schemeClr>
                </a:solidFill>
              </a:rPr>
              <a:t>, 2013).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24D3E-C6C4-444E-AEE3-1A050D5BCE7E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b="1" dirty="0" smtClean="0">
                <a:solidFill>
                  <a:schemeClr val="accent6"/>
                </a:solidFill>
              </a:rPr>
              <a:t>Gender </a:t>
            </a:r>
            <a:r>
              <a:rPr lang="en-US" sz="2800" b="1" dirty="0" smtClean="0">
                <a:solidFill>
                  <a:schemeClr val="accent6"/>
                </a:solidFill>
              </a:rPr>
              <a:t>as </a:t>
            </a:r>
            <a:r>
              <a:rPr lang="en-US" sz="2800" b="1" dirty="0" smtClean="0">
                <a:solidFill>
                  <a:schemeClr val="accent6"/>
                </a:solidFill>
              </a:rPr>
              <a:t>a transversal aspect in the entire migration process: </a:t>
            </a:r>
            <a:r>
              <a:rPr lang="en-US" sz="2800" b="1" dirty="0" smtClean="0">
                <a:solidFill>
                  <a:schemeClr val="accent6"/>
                </a:solidFill>
              </a:rPr>
              <a:t>Towards a Transnational and multi-dimensional Gender approach. </a:t>
            </a:r>
            <a:endParaRPr lang="en-US" sz="2800" b="1" dirty="0">
              <a:solidFill>
                <a:schemeClr val="accent6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82675"/>
            <a:ext cx="8229601" cy="4573675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en-US" sz="5600" dirty="0" smtClean="0"/>
          </a:p>
          <a:p>
            <a:pPr>
              <a:buNone/>
            </a:pPr>
            <a:r>
              <a:rPr lang="en-US" sz="4800" dirty="0" smtClean="0">
                <a:solidFill>
                  <a:srgbClr val="151515"/>
                </a:solidFill>
              </a:rPr>
              <a:t>Researchers have realized that the links between gender &amp; Migration are global  and encompass a multiplicity of actors: </a:t>
            </a:r>
          </a:p>
          <a:p>
            <a:pPr>
              <a:buNone/>
            </a:pPr>
            <a:endParaRPr lang="en-US" sz="4800" dirty="0" smtClean="0">
              <a:solidFill>
                <a:srgbClr val="151515"/>
              </a:solidFill>
            </a:endParaRPr>
          </a:p>
          <a:p>
            <a:pPr>
              <a:lnSpc>
                <a:spcPct val="170000"/>
              </a:lnSpc>
              <a:buFontTx/>
              <a:buChar char="-"/>
            </a:pPr>
            <a:r>
              <a:rPr lang="en-US" sz="4800" b="1" dirty="0" smtClean="0">
                <a:solidFill>
                  <a:srgbClr val="151515"/>
                </a:solidFill>
              </a:rPr>
              <a:t>At the Macro Level: </a:t>
            </a:r>
            <a:r>
              <a:rPr lang="en-US" sz="4800" dirty="0" smtClean="0">
                <a:solidFill>
                  <a:srgbClr val="151515"/>
                </a:solidFill>
              </a:rPr>
              <a:t>The Transnational outflows of labor seem to be gender and require women to take the role of care-workers in the new globalized economy (</a:t>
            </a:r>
            <a:r>
              <a:rPr lang="en-US" sz="4800" dirty="0" err="1" smtClean="0">
                <a:solidFill>
                  <a:srgbClr val="151515"/>
                </a:solidFill>
              </a:rPr>
              <a:t>Parreñas</a:t>
            </a:r>
            <a:r>
              <a:rPr lang="en-US" sz="4800" dirty="0" smtClean="0">
                <a:solidFill>
                  <a:srgbClr val="151515"/>
                </a:solidFill>
              </a:rPr>
              <a:t>, 2001). These leads migrant women to be a part of Transnational Social Fields in which ideas, practices, labor (care-work) are unequally exchanged, organized and transformed with bounded structures, actors and processes (</a:t>
            </a:r>
            <a:r>
              <a:rPr lang="en-US" sz="4800" dirty="0" err="1" smtClean="0">
                <a:solidFill>
                  <a:srgbClr val="151515"/>
                </a:solidFill>
              </a:rPr>
              <a:t>Basch</a:t>
            </a:r>
            <a:r>
              <a:rPr lang="en-US" sz="4800" dirty="0" smtClean="0">
                <a:solidFill>
                  <a:srgbClr val="151515"/>
                </a:solidFill>
              </a:rPr>
              <a:t>, Glick-Schiller et al. 1994; Glick-Schiller &amp; Levitt, 2004, Levitt &amp; </a:t>
            </a:r>
            <a:r>
              <a:rPr lang="en-US" sz="4800" dirty="0" err="1" smtClean="0">
                <a:solidFill>
                  <a:srgbClr val="151515"/>
                </a:solidFill>
              </a:rPr>
              <a:t>Khagram</a:t>
            </a:r>
            <a:r>
              <a:rPr lang="en-US" sz="4800" dirty="0" smtClean="0">
                <a:solidFill>
                  <a:srgbClr val="151515"/>
                </a:solidFill>
              </a:rPr>
              <a:t>, 2008). </a:t>
            </a:r>
            <a:r>
              <a:rPr lang="en-US" sz="4800" dirty="0" smtClean="0">
                <a:solidFill>
                  <a:srgbClr val="151515"/>
                </a:solidFill>
              </a:rPr>
              <a:t> </a:t>
            </a:r>
            <a:r>
              <a:rPr lang="en-US" sz="4800" dirty="0" smtClean="0">
                <a:solidFill>
                  <a:srgbClr val="151515"/>
                </a:solidFill>
              </a:rPr>
              <a:t>On the other hand, Institutions, laws and policies in the country of origin and here are also gendered. </a:t>
            </a:r>
            <a:endParaRPr lang="en-US" sz="4800" dirty="0" smtClean="0">
              <a:solidFill>
                <a:srgbClr val="151515"/>
              </a:solidFill>
            </a:endParaRPr>
          </a:p>
          <a:p>
            <a:pPr>
              <a:lnSpc>
                <a:spcPct val="170000"/>
              </a:lnSpc>
              <a:buNone/>
            </a:pPr>
            <a:endParaRPr lang="en-US" sz="4800" dirty="0" smtClean="0">
              <a:solidFill>
                <a:srgbClr val="151515"/>
              </a:solidFill>
            </a:endParaRPr>
          </a:p>
          <a:p>
            <a:pPr>
              <a:lnSpc>
                <a:spcPct val="170000"/>
              </a:lnSpc>
              <a:buFontTx/>
              <a:buChar char="-"/>
            </a:pPr>
            <a:r>
              <a:rPr lang="en-US" sz="4800" b="1" dirty="0" smtClean="0">
                <a:solidFill>
                  <a:srgbClr val="151515"/>
                </a:solidFill>
              </a:rPr>
              <a:t> A the </a:t>
            </a:r>
            <a:r>
              <a:rPr lang="en-US" sz="4800" b="1" dirty="0" err="1" smtClean="0">
                <a:solidFill>
                  <a:srgbClr val="151515"/>
                </a:solidFill>
              </a:rPr>
              <a:t>Meso</a:t>
            </a:r>
            <a:r>
              <a:rPr lang="en-US" sz="4800" b="1" dirty="0" smtClean="0">
                <a:solidFill>
                  <a:srgbClr val="151515"/>
                </a:solidFill>
              </a:rPr>
              <a:t> Level: </a:t>
            </a:r>
            <a:r>
              <a:rPr lang="en-US" sz="4800" dirty="0" smtClean="0">
                <a:solidFill>
                  <a:srgbClr val="151515"/>
                </a:solidFill>
              </a:rPr>
              <a:t>Transnational Social and Care Networks gain an ever-increasing importance when explaining female migration. They might motivate women to move abroad while they might also block them in particular gendered sectors of the receiving country’s economy. </a:t>
            </a:r>
          </a:p>
          <a:p>
            <a:pPr>
              <a:lnSpc>
                <a:spcPct val="170000"/>
              </a:lnSpc>
              <a:buNone/>
            </a:pPr>
            <a:endParaRPr lang="en-US" sz="4800" dirty="0" smtClean="0">
              <a:solidFill>
                <a:srgbClr val="151515"/>
              </a:solidFill>
            </a:endParaRPr>
          </a:p>
          <a:p>
            <a:pPr>
              <a:lnSpc>
                <a:spcPct val="170000"/>
              </a:lnSpc>
              <a:buFontTx/>
              <a:buChar char="-"/>
            </a:pPr>
            <a:r>
              <a:rPr lang="en-US" sz="4800" b="1" dirty="0" smtClean="0">
                <a:solidFill>
                  <a:srgbClr val="151515"/>
                </a:solidFill>
              </a:rPr>
              <a:t> At the Micro level:</a:t>
            </a:r>
            <a:r>
              <a:rPr lang="en-US" sz="4800" dirty="0" smtClean="0">
                <a:solidFill>
                  <a:srgbClr val="151515"/>
                </a:solidFill>
              </a:rPr>
              <a:t> Migration decisions and projects are influenced by gender roles &amp; Positions (</a:t>
            </a:r>
            <a:r>
              <a:rPr lang="en-US" sz="4800" dirty="0" err="1" smtClean="0">
                <a:solidFill>
                  <a:srgbClr val="151515"/>
                </a:solidFill>
              </a:rPr>
              <a:t>Morokvasic</a:t>
            </a:r>
            <a:r>
              <a:rPr lang="en-US" sz="4800" dirty="0" smtClean="0">
                <a:solidFill>
                  <a:srgbClr val="151515"/>
                </a:solidFill>
              </a:rPr>
              <a:t>, 1991)</a:t>
            </a:r>
          </a:p>
          <a:p>
            <a:pPr>
              <a:lnSpc>
                <a:spcPct val="170000"/>
              </a:lnSpc>
              <a:buNone/>
            </a:pPr>
            <a:endParaRPr lang="en-US" sz="5600" dirty="0" smtClean="0">
              <a:solidFill>
                <a:srgbClr val="151515"/>
              </a:solidFill>
            </a:endParaRP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24D3E-C6C4-444E-AEE3-1A050D5BCE7E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2522" y="270199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 smtClean="0">
                <a:solidFill>
                  <a:srgbClr val="FF6600"/>
                </a:solidFill>
              </a:rPr>
              <a:t>Introducing my research: Filling in the gaps studying care-work labor migration in Belgium with a Transnational lens.  </a:t>
            </a:r>
            <a:endParaRPr lang="en-US" sz="2800" b="1" dirty="0">
              <a:solidFill>
                <a:srgbClr val="FF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2522" y="1321760"/>
            <a:ext cx="8434278" cy="5399716"/>
          </a:xfrm>
        </p:spPr>
        <p:txBody>
          <a:bodyPr anchor="ctr">
            <a:noAutofit/>
          </a:bodyPr>
          <a:lstStyle/>
          <a:p>
            <a:pPr algn="just">
              <a:spcAft>
                <a:spcPts val="3000"/>
              </a:spcAft>
              <a:buClr>
                <a:srgbClr val="00CE00"/>
              </a:buClr>
              <a:buFont typeface="Courier New"/>
              <a:buChar char="o"/>
            </a:pPr>
            <a:r>
              <a:rPr lang="en-US" sz="2000" dirty="0" smtClean="0">
                <a:solidFill>
                  <a:srgbClr val="151515"/>
                </a:solidFill>
              </a:rPr>
              <a:t>Belgium : the feminization of migration &amp; the implications for the Belgian society and the women themselves </a:t>
            </a:r>
            <a:r>
              <a:rPr lang="en-US" sz="2000" dirty="0" smtClean="0">
                <a:solidFill>
                  <a:schemeClr val="tx1">
                    <a:lumMod val="10000"/>
                  </a:schemeClr>
                </a:solidFill>
              </a:rPr>
              <a:t>(Timmerman et. Al, </a:t>
            </a:r>
            <a:r>
              <a:rPr lang="en-US" sz="2000" dirty="0" smtClean="0">
                <a:solidFill>
                  <a:srgbClr val="151515"/>
                </a:solidFill>
              </a:rPr>
              <a:t>2012). </a:t>
            </a:r>
          </a:p>
          <a:p>
            <a:pPr algn="just">
              <a:spcAft>
                <a:spcPts val="3000"/>
              </a:spcAft>
              <a:buClr>
                <a:srgbClr val="00CE00"/>
              </a:buClr>
              <a:buFont typeface="Courier New"/>
              <a:buChar char="o"/>
            </a:pPr>
            <a:r>
              <a:rPr lang="en-US" sz="2000" dirty="0" smtClean="0">
                <a:solidFill>
                  <a:srgbClr val="151515"/>
                </a:solidFill>
              </a:rPr>
              <a:t>The dynamics of </a:t>
            </a:r>
            <a:r>
              <a:rPr lang="en-US" sz="2000" dirty="0" err="1" smtClean="0">
                <a:solidFill>
                  <a:srgbClr val="151515"/>
                </a:solidFill>
              </a:rPr>
              <a:t>Carework</a:t>
            </a:r>
            <a:r>
              <a:rPr lang="en-US" sz="2000" dirty="0" smtClean="0">
                <a:solidFill>
                  <a:srgbClr val="151515"/>
                </a:solidFill>
              </a:rPr>
              <a:t> labor migration in Belgium (Zimmerman et. Al, 2006) could be described as a Transnational phenomenon. </a:t>
            </a:r>
          </a:p>
          <a:p>
            <a:pPr algn="just">
              <a:spcAft>
                <a:spcPts val="3000"/>
              </a:spcAft>
              <a:buClr>
                <a:srgbClr val="00CE00"/>
              </a:buClr>
              <a:buFont typeface="Courier New"/>
              <a:buChar char="o"/>
            </a:pPr>
            <a:r>
              <a:rPr lang="en-US" sz="2000" dirty="0" smtClean="0">
                <a:solidFill>
                  <a:srgbClr val="151515"/>
                </a:solidFill>
              </a:rPr>
              <a:t>The Study of two small but relevant minorities: Colombian &amp; Ecuadorian women. </a:t>
            </a:r>
          </a:p>
          <a:p>
            <a:pPr algn="just">
              <a:spcAft>
                <a:spcPts val="3000"/>
              </a:spcAft>
              <a:buClr>
                <a:srgbClr val="00CE00"/>
              </a:buClr>
              <a:buFont typeface="Courier New"/>
              <a:buChar char="o"/>
            </a:pPr>
            <a:r>
              <a:rPr lang="en-US" sz="2000" dirty="0" smtClean="0">
                <a:solidFill>
                  <a:srgbClr val="151515"/>
                </a:solidFill>
              </a:rPr>
              <a:t>This context leads me into these research questions: </a:t>
            </a:r>
          </a:p>
          <a:p>
            <a:pPr algn="ctr">
              <a:spcAft>
                <a:spcPts val="3000"/>
              </a:spcAft>
              <a:buClr>
                <a:srgbClr val="00CE00"/>
              </a:buClr>
              <a:buNone/>
            </a:pPr>
            <a:r>
              <a:rPr lang="en-US" sz="2000" dirty="0" smtClean="0">
                <a:solidFill>
                  <a:srgbClr val="151515"/>
                </a:solidFill>
              </a:rPr>
              <a:t>    “How are </a:t>
            </a:r>
            <a:r>
              <a:rPr lang="en-US" sz="2000" dirty="0" smtClean="0">
                <a:solidFill>
                  <a:srgbClr val="151515"/>
                </a:solidFill>
              </a:rPr>
              <a:t>these care-workers in </a:t>
            </a:r>
            <a:r>
              <a:rPr lang="en-US" sz="2000" dirty="0" smtClean="0">
                <a:solidFill>
                  <a:srgbClr val="151515"/>
                </a:solidFill>
              </a:rPr>
              <a:t>the global city of Brussels incorporating themselves in the Belgian labor market </a:t>
            </a:r>
            <a:r>
              <a:rPr lang="en-US" sz="2000" dirty="0" smtClean="0">
                <a:solidFill>
                  <a:srgbClr val="151515"/>
                </a:solidFill>
              </a:rPr>
              <a:t>through the</a:t>
            </a:r>
            <a:r>
              <a:rPr lang="en-US" sz="2000" dirty="0" smtClean="0">
                <a:solidFill>
                  <a:srgbClr val="151515"/>
                </a:solidFill>
              </a:rPr>
              <a:t> mobilization of various</a:t>
            </a:r>
            <a:r>
              <a:rPr lang="en-US" sz="2000" dirty="0" smtClean="0">
                <a:solidFill>
                  <a:srgbClr val="151515"/>
                </a:solidFill>
              </a:rPr>
              <a:t> </a:t>
            </a:r>
            <a:r>
              <a:rPr lang="en-US" sz="2000" dirty="0" smtClean="0">
                <a:solidFill>
                  <a:srgbClr val="151515"/>
                </a:solidFill>
              </a:rPr>
              <a:t>resources </a:t>
            </a:r>
            <a:r>
              <a:rPr lang="en-US" sz="2000" dirty="0" smtClean="0">
                <a:solidFill>
                  <a:srgbClr val="151515"/>
                </a:solidFill>
              </a:rPr>
              <a:t>at different scales of the “</a:t>
            </a:r>
            <a:r>
              <a:rPr lang="en-US" sz="2000" b="1" i="1" dirty="0" smtClean="0">
                <a:solidFill>
                  <a:srgbClr val="151515"/>
                </a:solidFill>
              </a:rPr>
              <a:t>Transnational Social Field” </a:t>
            </a:r>
            <a:r>
              <a:rPr lang="en-US" sz="2000" dirty="0" smtClean="0">
                <a:solidFill>
                  <a:srgbClr val="151515"/>
                </a:solidFill>
              </a:rPr>
              <a:t>? </a:t>
            </a:r>
            <a:r>
              <a:rPr lang="en-US" sz="2000" dirty="0" smtClean="0">
                <a:solidFill>
                  <a:srgbClr val="151515"/>
                </a:solidFill>
              </a:rPr>
              <a:t>And what is the role of these resources in their incorporation? </a:t>
            </a:r>
            <a:r>
              <a:rPr lang="en-US" sz="2000" dirty="0" smtClean="0">
                <a:solidFill>
                  <a:srgbClr val="151515"/>
                </a:solidFill>
              </a:rPr>
              <a:t>“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24D3E-C6C4-444E-AEE3-1A050D5BCE7E}" type="slidenum">
              <a:rPr lang="fr-FR" smtClean="0"/>
              <a:pPr/>
              <a:t>5</a:t>
            </a:fld>
            <a:endParaRPr lang="fr-F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79646"/>
                </a:solidFill>
              </a:rPr>
              <a:t>Why focus on Ecuadorian/Colombian Women? </a:t>
            </a:r>
            <a:endParaRPr lang="fr-FR" dirty="0">
              <a:solidFill>
                <a:srgbClr val="F79646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40332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rgbClr val="151515"/>
                </a:solidFill>
              </a:rPr>
              <a:t>Latin Americans have the second highest percentage of women among their immigrants:</a:t>
            </a:r>
          </a:p>
          <a:p>
            <a:pPr>
              <a:buNone/>
            </a:pPr>
            <a:r>
              <a:rPr lang="en-US" sz="2000" dirty="0" smtClean="0">
                <a:solidFill>
                  <a:srgbClr val="151515"/>
                </a:solidFill>
              </a:rPr>
              <a:t>    -  Colombian women represent 59% of the Colombian immigrant population in Belgium.</a:t>
            </a:r>
          </a:p>
          <a:p>
            <a:pPr>
              <a:buNone/>
            </a:pPr>
            <a:r>
              <a:rPr lang="en-US" sz="2000" dirty="0" smtClean="0">
                <a:solidFill>
                  <a:srgbClr val="151515"/>
                </a:solidFill>
              </a:rPr>
              <a:t>   -  Ecuadorian women represent 65% of the Ecuadorian immigrant population in Belgium (</a:t>
            </a:r>
            <a:r>
              <a:rPr lang="en-US" sz="2000" dirty="0" err="1" smtClean="0">
                <a:solidFill>
                  <a:srgbClr val="151515"/>
                </a:solidFill>
              </a:rPr>
              <a:t>Martiniello</a:t>
            </a:r>
            <a:r>
              <a:rPr lang="en-US" sz="2000" dirty="0" smtClean="0">
                <a:solidFill>
                  <a:srgbClr val="151515"/>
                </a:solidFill>
              </a:rPr>
              <a:t>, </a:t>
            </a:r>
            <a:r>
              <a:rPr lang="en-US" sz="2000" dirty="0" err="1" smtClean="0">
                <a:solidFill>
                  <a:srgbClr val="151515"/>
                </a:solidFill>
              </a:rPr>
              <a:t>Mazzochetti</a:t>
            </a:r>
            <a:r>
              <a:rPr lang="en-US" sz="2000" dirty="0" smtClean="0">
                <a:solidFill>
                  <a:srgbClr val="151515"/>
                </a:solidFill>
              </a:rPr>
              <a:t>, et. Al, 2013).</a:t>
            </a:r>
          </a:p>
          <a:p>
            <a:pPr>
              <a:buNone/>
            </a:pPr>
            <a:endParaRPr lang="en-US" sz="2000" dirty="0" smtClean="0">
              <a:solidFill>
                <a:srgbClr val="151515"/>
              </a:solidFill>
            </a:endParaRPr>
          </a:p>
          <a:p>
            <a:r>
              <a:rPr lang="en-US" sz="2000" dirty="0" smtClean="0">
                <a:solidFill>
                  <a:srgbClr val="151515"/>
                </a:solidFill>
              </a:rPr>
              <a:t>Although these two groups are recent they have been growing increasingly through time. There is approximately: 5,137 Ecuadorians legally residing in  Belgium and about 4,632 and among them 2,942 became Belgian citizens (European Migration Network, 2012) . </a:t>
            </a:r>
          </a:p>
          <a:p>
            <a:pPr>
              <a:buNone/>
            </a:pPr>
            <a:endParaRPr lang="en-US" sz="2000" dirty="0" smtClean="0">
              <a:solidFill>
                <a:srgbClr val="151515"/>
              </a:solidFill>
            </a:endParaRPr>
          </a:p>
          <a:p>
            <a:r>
              <a:rPr lang="en-US" sz="2000" dirty="0" smtClean="0">
                <a:solidFill>
                  <a:srgbClr val="151515"/>
                </a:solidFill>
              </a:rPr>
              <a:t>These two groups of female migrants have constituted ethnic niches around the sectors of care-work (</a:t>
            </a:r>
            <a:r>
              <a:rPr lang="en-US" sz="2000" dirty="0" err="1" smtClean="0">
                <a:solidFill>
                  <a:srgbClr val="151515"/>
                </a:solidFill>
              </a:rPr>
              <a:t>Freitas</a:t>
            </a:r>
            <a:r>
              <a:rPr lang="en-US" sz="2000" dirty="0" smtClean="0">
                <a:solidFill>
                  <a:srgbClr val="151515"/>
                </a:solidFill>
              </a:rPr>
              <a:t>, </a:t>
            </a:r>
            <a:r>
              <a:rPr lang="en-US" sz="2000" dirty="0" err="1" smtClean="0">
                <a:solidFill>
                  <a:srgbClr val="151515"/>
                </a:solidFill>
              </a:rPr>
              <a:t>Godin</a:t>
            </a:r>
            <a:r>
              <a:rPr lang="en-US" sz="2000" dirty="0" smtClean="0">
                <a:solidFill>
                  <a:srgbClr val="151515"/>
                </a:solidFill>
              </a:rPr>
              <a:t> et al.2012). 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r>
              <a:rPr lang="fr-FR" sz="2400" dirty="0" smtClean="0"/>
              <a:t>    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24D3E-C6C4-444E-AEE3-1A050D5BCE7E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748875"/>
            <a:ext cx="8183880" cy="1051560"/>
          </a:xfrm>
        </p:spPr>
        <p:txBody>
          <a:bodyPr>
            <a:normAutofit/>
          </a:bodyPr>
          <a:lstStyle/>
          <a:p>
            <a:r>
              <a:rPr lang="en-US" sz="3111" b="1" dirty="0" smtClean="0">
                <a:solidFill>
                  <a:srgbClr val="F79646"/>
                </a:solidFill>
              </a:rPr>
              <a:t>Who are these new Latin American Migrants in Belgium?</a:t>
            </a:r>
            <a:endParaRPr lang="en-US" sz="3111" b="1" dirty="0">
              <a:solidFill>
                <a:srgbClr val="F79646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2024160"/>
            <a:ext cx="8183880" cy="3941770"/>
          </a:xfrm>
        </p:spPr>
        <p:txBody>
          <a:bodyPr anchor="ctr">
            <a:normAutofit fontScale="70000" lnSpcReduction="20000"/>
          </a:bodyPr>
          <a:lstStyle/>
          <a:p>
            <a:pPr algn="just">
              <a:spcAft>
                <a:spcPts val="1800"/>
              </a:spcAft>
              <a:buClr>
                <a:srgbClr val="00CE00"/>
              </a:buClr>
              <a:buFont typeface="Courier New"/>
              <a:buChar char="o"/>
            </a:pPr>
            <a:r>
              <a:rPr lang="en-US" sz="2400" dirty="0" smtClean="0">
                <a:solidFill>
                  <a:srgbClr val="151515"/>
                </a:solidFill>
              </a:rPr>
              <a:t>An immigration pattern that intensified due to border control scrutiny in older destination countries (Lafleur,2008). </a:t>
            </a:r>
          </a:p>
          <a:p>
            <a:pPr algn="just">
              <a:spcAft>
                <a:spcPts val="1800"/>
              </a:spcAft>
              <a:buClr>
                <a:srgbClr val="00CE00"/>
              </a:buClr>
              <a:buFont typeface="Courier New"/>
              <a:buChar char="o"/>
            </a:pPr>
            <a:r>
              <a:rPr lang="en-US" sz="2400" dirty="0" smtClean="0">
                <a:solidFill>
                  <a:srgbClr val="151515"/>
                </a:solidFill>
              </a:rPr>
              <a:t>Demographical changes in certain L.A. countries have led towards autonomous female migratory paths from L.A to E.U and other places in the world (</a:t>
            </a:r>
            <a:r>
              <a:rPr lang="en-US" sz="2400" dirty="0" err="1" smtClean="0">
                <a:solidFill>
                  <a:srgbClr val="151515"/>
                </a:solidFill>
              </a:rPr>
              <a:t>Camargo</a:t>
            </a:r>
            <a:r>
              <a:rPr lang="en-US" sz="2400" dirty="0" smtClean="0">
                <a:solidFill>
                  <a:srgbClr val="151515"/>
                </a:solidFill>
              </a:rPr>
              <a:t>, 2010; </a:t>
            </a:r>
            <a:r>
              <a:rPr lang="en-US" sz="2400" dirty="0" err="1" smtClean="0">
                <a:solidFill>
                  <a:srgbClr val="151515"/>
                </a:solidFill>
              </a:rPr>
              <a:t>Martiniello</a:t>
            </a:r>
            <a:r>
              <a:rPr lang="en-US" sz="2400" dirty="0" smtClean="0">
                <a:solidFill>
                  <a:srgbClr val="151515"/>
                </a:solidFill>
              </a:rPr>
              <a:t>, </a:t>
            </a:r>
            <a:r>
              <a:rPr lang="en-US" sz="2400" dirty="0" err="1" smtClean="0">
                <a:solidFill>
                  <a:srgbClr val="151515"/>
                </a:solidFill>
              </a:rPr>
              <a:t>Mazzochetti</a:t>
            </a:r>
            <a:r>
              <a:rPr lang="en-US" sz="2400" dirty="0" smtClean="0">
                <a:solidFill>
                  <a:srgbClr val="151515"/>
                </a:solidFill>
              </a:rPr>
              <a:t>; Rea 2013).</a:t>
            </a:r>
          </a:p>
          <a:p>
            <a:pPr algn="just">
              <a:spcAft>
                <a:spcPts val="1800"/>
              </a:spcAft>
              <a:buClr>
                <a:srgbClr val="00CE00"/>
              </a:buClr>
              <a:buFont typeface="Courier New"/>
              <a:buChar char="o"/>
            </a:pPr>
            <a:r>
              <a:rPr lang="en-US" sz="2400" dirty="0" smtClean="0">
                <a:solidFill>
                  <a:srgbClr val="151515"/>
                </a:solidFill>
              </a:rPr>
              <a:t>Structural adjustments plans &amp; economic crisis in certain L.A countries made these women take the autonomous decision to leave (Roman </a:t>
            </a:r>
            <a:r>
              <a:rPr lang="en-US" sz="2400" dirty="0" err="1" smtClean="0">
                <a:solidFill>
                  <a:srgbClr val="151515"/>
                </a:solidFill>
              </a:rPr>
              <a:t>Arnez</a:t>
            </a:r>
            <a:r>
              <a:rPr lang="en-US" sz="2400" dirty="0" smtClean="0">
                <a:solidFill>
                  <a:srgbClr val="151515"/>
                </a:solidFill>
              </a:rPr>
              <a:t>, 2009, Herrera &amp; </a:t>
            </a:r>
            <a:r>
              <a:rPr lang="en-US" sz="2400" dirty="0" err="1" smtClean="0">
                <a:solidFill>
                  <a:srgbClr val="151515"/>
                </a:solidFill>
              </a:rPr>
              <a:t>Yepez</a:t>
            </a:r>
            <a:r>
              <a:rPr lang="en-US" sz="2400" dirty="0" smtClean="0">
                <a:solidFill>
                  <a:srgbClr val="151515"/>
                </a:solidFill>
              </a:rPr>
              <a:t>, 2008).</a:t>
            </a:r>
          </a:p>
          <a:p>
            <a:pPr algn="just">
              <a:spcAft>
                <a:spcPts val="1800"/>
              </a:spcAft>
              <a:buClr>
                <a:srgbClr val="00CE00"/>
              </a:buClr>
              <a:buFont typeface="Courier New"/>
              <a:buChar char="o"/>
            </a:pPr>
            <a:r>
              <a:rPr lang="en-US" sz="2400" dirty="0" smtClean="0">
                <a:solidFill>
                  <a:srgbClr val="151515"/>
                </a:solidFill>
              </a:rPr>
              <a:t>Most of these L.A women come from </a:t>
            </a:r>
            <a:r>
              <a:rPr lang="en-US" sz="2400" dirty="0" err="1" smtClean="0">
                <a:solidFill>
                  <a:srgbClr val="151515"/>
                </a:solidFill>
              </a:rPr>
              <a:t>L.A’s</a:t>
            </a:r>
            <a:r>
              <a:rPr lang="en-US" sz="2400" dirty="0" smtClean="0">
                <a:solidFill>
                  <a:srgbClr val="151515"/>
                </a:solidFill>
              </a:rPr>
              <a:t> urban centers. In the case of Ecuador from: Quito &amp; Guayaquil (Herrera &amp; </a:t>
            </a:r>
            <a:r>
              <a:rPr lang="en-US" sz="2400" dirty="0" err="1" smtClean="0">
                <a:solidFill>
                  <a:srgbClr val="151515"/>
                </a:solidFill>
              </a:rPr>
              <a:t>Yepez</a:t>
            </a:r>
            <a:r>
              <a:rPr lang="en-US" sz="2400" dirty="0" smtClean="0">
                <a:solidFill>
                  <a:srgbClr val="151515"/>
                </a:solidFill>
              </a:rPr>
              <a:t>, 2008). In the Case of Colombia, from: Barranquilla, Medellin, Bogota, Bucaramanga… (</a:t>
            </a:r>
            <a:r>
              <a:rPr lang="en-US" sz="2400" dirty="0" err="1" smtClean="0">
                <a:solidFill>
                  <a:srgbClr val="151515"/>
                </a:solidFill>
              </a:rPr>
              <a:t>Guarnizo</a:t>
            </a:r>
            <a:r>
              <a:rPr lang="en-US" sz="2400" dirty="0" smtClean="0">
                <a:solidFill>
                  <a:srgbClr val="151515"/>
                </a:solidFill>
              </a:rPr>
              <a:t>, 2006)</a:t>
            </a:r>
          </a:p>
          <a:p>
            <a:pPr algn="just">
              <a:spcAft>
                <a:spcPts val="1800"/>
              </a:spcAft>
              <a:buClr>
                <a:srgbClr val="00CE00"/>
              </a:buClr>
              <a:buNone/>
            </a:pPr>
            <a:endParaRPr lang="en-US" sz="2400" dirty="0">
              <a:solidFill>
                <a:srgbClr val="151515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24D3E-C6C4-444E-AEE3-1A050D5BCE7E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86746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79646"/>
                </a:solidFill>
              </a:rPr>
              <a:t>The factors concerning labor incorporation of these women in Belgium:</a:t>
            </a:r>
            <a:endParaRPr lang="en-US" sz="2800" b="1" dirty="0">
              <a:solidFill>
                <a:srgbClr val="F79646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30387"/>
            <a:ext cx="8229600" cy="45259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sz="2800" dirty="0" smtClean="0">
              <a:solidFill>
                <a:srgbClr val="FF0000"/>
              </a:solidFill>
            </a:endParaRPr>
          </a:p>
          <a:p>
            <a:r>
              <a:rPr lang="en-US" sz="2800" dirty="0" smtClean="0">
                <a:solidFill>
                  <a:srgbClr val="151515"/>
                </a:solidFill>
              </a:rPr>
              <a:t>Belgium’s, does not recognize care-work as sector in shortage, therefore, they cannot easily access to regularization for work related reasons </a:t>
            </a:r>
            <a:r>
              <a:rPr lang="fr-FR" sz="2800" dirty="0" err="1" smtClean="0">
                <a:solidFill>
                  <a:srgbClr val="151515"/>
                </a:solidFill>
                <a:sym typeface="Wingdings"/>
              </a:rPr>
              <a:t></a:t>
            </a:r>
            <a:r>
              <a:rPr lang="fr-FR" sz="2800" dirty="0" smtClean="0">
                <a:solidFill>
                  <a:srgbClr val="151515"/>
                </a:solidFill>
                <a:sym typeface="Wingdings"/>
              </a:rPr>
              <a:t> </a:t>
            </a:r>
            <a:r>
              <a:rPr lang="en-US" sz="2800" dirty="0" smtClean="0">
                <a:solidFill>
                  <a:srgbClr val="151515"/>
                </a:solidFill>
              </a:rPr>
              <a:t>Leading them into the informal market,  many of them remain invisible actors in the global city of Brussels ( </a:t>
            </a:r>
            <a:r>
              <a:rPr lang="en-US" sz="2800" dirty="0" err="1" smtClean="0">
                <a:solidFill>
                  <a:srgbClr val="151515"/>
                </a:solidFill>
              </a:rPr>
              <a:t>Freitas</a:t>
            </a:r>
            <a:r>
              <a:rPr lang="en-US" sz="2800" dirty="0" smtClean="0">
                <a:solidFill>
                  <a:srgbClr val="151515"/>
                </a:solidFill>
              </a:rPr>
              <a:t> &amp; </a:t>
            </a:r>
            <a:r>
              <a:rPr lang="en-US" sz="2800" dirty="0" err="1" smtClean="0">
                <a:solidFill>
                  <a:srgbClr val="151515"/>
                </a:solidFill>
              </a:rPr>
              <a:t>Godin</a:t>
            </a:r>
            <a:r>
              <a:rPr lang="en-US" sz="2800" dirty="0" smtClean="0">
                <a:solidFill>
                  <a:srgbClr val="151515"/>
                </a:solidFill>
              </a:rPr>
              <a:t>, 2013, </a:t>
            </a:r>
            <a:r>
              <a:rPr lang="en-US" sz="2800" dirty="0" err="1" smtClean="0">
                <a:solidFill>
                  <a:srgbClr val="151515"/>
                </a:solidFill>
              </a:rPr>
              <a:t>Degavre</a:t>
            </a:r>
            <a:r>
              <a:rPr lang="en-US" sz="2800" dirty="0" smtClean="0">
                <a:solidFill>
                  <a:srgbClr val="151515"/>
                </a:solidFill>
              </a:rPr>
              <a:t>, 2008). </a:t>
            </a:r>
          </a:p>
          <a:p>
            <a:pPr>
              <a:buNone/>
            </a:pPr>
            <a:endParaRPr lang="en-US" sz="2800" dirty="0" smtClean="0">
              <a:solidFill>
                <a:srgbClr val="151515"/>
              </a:solidFill>
            </a:endParaRPr>
          </a:p>
          <a:p>
            <a:r>
              <a:rPr lang="en-US" sz="2800" dirty="0" smtClean="0">
                <a:solidFill>
                  <a:srgbClr val="151515"/>
                </a:solidFill>
              </a:rPr>
              <a:t>Belgium’s Welfare state leaves the responsibility on the user to “choose” who takes care of their loved ones. Additionally it’s a gender welfare state in which mainly women hold the responsibility to care and decides over who takes care of the kids/elders (Lutz, 2008). </a:t>
            </a:r>
          </a:p>
          <a:p>
            <a:pPr>
              <a:buNone/>
            </a:pPr>
            <a:endParaRPr lang="en-US" sz="2800" dirty="0" smtClean="0">
              <a:solidFill>
                <a:srgbClr val="151515"/>
              </a:solidFill>
            </a:endParaRPr>
          </a:p>
          <a:p>
            <a:r>
              <a:rPr lang="en-US" sz="2800" dirty="0" smtClean="0">
                <a:solidFill>
                  <a:srgbClr val="151515"/>
                </a:solidFill>
              </a:rPr>
              <a:t>Immigration status: some of them have benefitted from earlier regularization periods both in Belgium and southern European States (</a:t>
            </a:r>
            <a:r>
              <a:rPr lang="en-US" sz="2800" dirty="0" err="1" smtClean="0">
                <a:solidFill>
                  <a:srgbClr val="151515"/>
                </a:solidFill>
              </a:rPr>
              <a:t>Sandell</a:t>
            </a:r>
            <a:r>
              <a:rPr lang="en-US" sz="2800" dirty="0" smtClean="0">
                <a:solidFill>
                  <a:srgbClr val="151515"/>
                </a:solidFill>
              </a:rPr>
              <a:t>, 2005). This might make their regular incorporation to the labor market as care-workers smoother. </a:t>
            </a:r>
          </a:p>
          <a:p>
            <a:endParaRPr lang="en-US" sz="2800" dirty="0" smtClean="0">
              <a:solidFill>
                <a:srgbClr val="151515"/>
              </a:solidFill>
            </a:endParaRPr>
          </a:p>
          <a:p>
            <a:r>
              <a:rPr lang="en-US" sz="2800" dirty="0" smtClean="0">
                <a:solidFill>
                  <a:srgbClr val="151515"/>
                </a:solidFill>
              </a:rPr>
              <a:t>These new migrant women are part of the New Reproductive International Division of labor, and gender is in the outflow of labor, specifically: Care-Work (</a:t>
            </a:r>
            <a:r>
              <a:rPr lang="en-US" sz="2800" dirty="0" err="1" smtClean="0">
                <a:solidFill>
                  <a:srgbClr val="151515"/>
                </a:solidFill>
              </a:rPr>
              <a:t>Parreñas</a:t>
            </a:r>
            <a:r>
              <a:rPr lang="en-US" sz="2800" dirty="0" smtClean="0">
                <a:solidFill>
                  <a:srgbClr val="151515"/>
                </a:solidFill>
              </a:rPr>
              <a:t>, 2001, </a:t>
            </a:r>
            <a:r>
              <a:rPr lang="en-US" sz="2800" dirty="0" err="1" smtClean="0">
                <a:solidFill>
                  <a:srgbClr val="151515"/>
                </a:solidFill>
              </a:rPr>
              <a:t>Sassen</a:t>
            </a:r>
            <a:r>
              <a:rPr lang="en-US" sz="2800" dirty="0" smtClean="0">
                <a:solidFill>
                  <a:srgbClr val="151515"/>
                </a:solidFill>
              </a:rPr>
              <a:t> 2001). </a:t>
            </a:r>
          </a:p>
          <a:p>
            <a:pPr>
              <a:buNone/>
            </a:pPr>
            <a:endParaRPr lang="en-US" sz="2800" dirty="0" smtClean="0">
              <a:solidFill>
                <a:srgbClr val="151515"/>
              </a:solidFill>
            </a:endParaRPr>
          </a:p>
          <a:p>
            <a:r>
              <a:rPr lang="en-US" sz="2800" dirty="0" smtClean="0">
                <a:solidFill>
                  <a:srgbClr val="151515"/>
                </a:solidFill>
              </a:rPr>
              <a:t>Their labor incorporation is a transnational phenomenon in which they construct social/care networks to smooth the process, where also gender roles changes are continuously taking place( Curran &amp; </a:t>
            </a:r>
            <a:r>
              <a:rPr lang="en-US" sz="2800" dirty="0" err="1" smtClean="0">
                <a:solidFill>
                  <a:srgbClr val="151515"/>
                </a:solidFill>
              </a:rPr>
              <a:t>Rivero</a:t>
            </a:r>
            <a:r>
              <a:rPr lang="en-US" sz="2800" dirty="0" smtClean="0">
                <a:solidFill>
                  <a:srgbClr val="151515"/>
                </a:solidFill>
              </a:rPr>
              <a:t>-Fuentes, 2003).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24D3E-C6C4-444E-AEE3-1A050D5BCE7E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530352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 smtClean="0">
                <a:solidFill>
                  <a:srgbClr val="F79646"/>
                </a:solidFill>
              </a:rPr>
              <a:t>An adequate theoretical core : The concept of migratory careers.</a:t>
            </a:r>
            <a:br>
              <a:rPr lang="en-US" sz="2800" b="1" dirty="0" smtClean="0">
                <a:solidFill>
                  <a:srgbClr val="F79646"/>
                </a:solidFill>
              </a:rPr>
            </a:br>
            <a:r>
              <a:rPr lang="en-US" sz="2800" b="1" dirty="0" smtClean="0">
                <a:solidFill>
                  <a:srgbClr val="F79646"/>
                </a:solidFill>
              </a:rPr>
              <a:t> (</a:t>
            </a:r>
            <a:r>
              <a:rPr lang="en-US" sz="2800" b="1" dirty="0" err="1" smtClean="0">
                <a:solidFill>
                  <a:srgbClr val="F79646"/>
                </a:solidFill>
              </a:rPr>
              <a:t>Martiniello</a:t>
            </a:r>
            <a:r>
              <a:rPr lang="en-US" sz="2800" b="1" dirty="0" smtClean="0">
                <a:solidFill>
                  <a:srgbClr val="F79646"/>
                </a:solidFill>
              </a:rPr>
              <a:t> &amp; Rea 2011)</a:t>
            </a:r>
            <a:endParaRPr lang="en-US" sz="2800" b="1" dirty="0">
              <a:solidFill>
                <a:srgbClr val="F79646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1947800"/>
            <a:ext cx="8183880" cy="4187952"/>
          </a:xfrm>
        </p:spPr>
        <p:txBody>
          <a:bodyPr anchor="ctr">
            <a:normAutofit fontScale="70000" lnSpcReduction="20000"/>
          </a:bodyPr>
          <a:lstStyle/>
          <a:p>
            <a:pPr>
              <a:buClr>
                <a:srgbClr val="00CE00"/>
              </a:buClr>
              <a:buNone/>
            </a:pPr>
            <a:r>
              <a:rPr lang="en-US" sz="3097" dirty="0" smtClean="0">
                <a:solidFill>
                  <a:srgbClr val="151515"/>
                </a:solidFill>
              </a:rPr>
              <a:t>Covering the 3 levels of sociological analysis :</a:t>
            </a:r>
          </a:p>
          <a:p>
            <a:pPr>
              <a:buClr>
                <a:srgbClr val="00CE00"/>
              </a:buClr>
              <a:buNone/>
            </a:pPr>
            <a:endParaRPr lang="en-US" sz="3097" dirty="0" smtClean="0">
              <a:solidFill>
                <a:srgbClr val="151515"/>
              </a:solidFill>
            </a:endParaRPr>
          </a:p>
          <a:p>
            <a:pPr algn="just">
              <a:buClr>
                <a:srgbClr val="00CE00"/>
              </a:buClr>
              <a:buFont typeface="Courier New"/>
              <a:buChar char="o"/>
            </a:pPr>
            <a:r>
              <a:rPr lang="en-US" sz="3097" dirty="0" smtClean="0">
                <a:solidFill>
                  <a:srgbClr val="151515"/>
                </a:solidFill>
              </a:rPr>
              <a:t>Macro : opportunities offered by the Belgian state &amp; their choice to settle here. </a:t>
            </a:r>
          </a:p>
          <a:p>
            <a:pPr algn="just">
              <a:buClr>
                <a:srgbClr val="00CE00"/>
              </a:buClr>
              <a:buFont typeface="Courier New"/>
              <a:buChar char="o"/>
            </a:pPr>
            <a:endParaRPr lang="en-US" sz="3097" dirty="0" smtClean="0">
              <a:solidFill>
                <a:srgbClr val="151515"/>
              </a:solidFill>
            </a:endParaRPr>
          </a:p>
          <a:p>
            <a:pPr algn="just">
              <a:buClr>
                <a:srgbClr val="00CE00"/>
              </a:buClr>
              <a:buFont typeface="Courier New"/>
              <a:buChar char="o"/>
            </a:pPr>
            <a:r>
              <a:rPr lang="en-US" sz="3097" dirty="0" err="1" smtClean="0">
                <a:solidFill>
                  <a:srgbClr val="151515"/>
                </a:solidFill>
              </a:rPr>
              <a:t>Meso</a:t>
            </a:r>
            <a:r>
              <a:rPr lang="en-US" sz="3097" dirty="0" smtClean="0">
                <a:solidFill>
                  <a:srgbClr val="151515"/>
                </a:solidFill>
              </a:rPr>
              <a:t>: the transnational networks and the impact in their labor careers. The use and mobilization of labor, care &amp; social networks (Levitt &amp; </a:t>
            </a:r>
            <a:r>
              <a:rPr lang="en-US" sz="3097" dirty="0" err="1" smtClean="0">
                <a:solidFill>
                  <a:srgbClr val="151515"/>
                </a:solidFill>
              </a:rPr>
              <a:t>Jaworsky</a:t>
            </a:r>
            <a:r>
              <a:rPr lang="en-US" sz="3097" dirty="0" smtClean="0">
                <a:solidFill>
                  <a:srgbClr val="151515"/>
                </a:solidFill>
              </a:rPr>
              <a:t>, 2007, </a:t>
            </a:r>
            <a:r>
              <a:rPr lang="en-US" sz="3097" dirty="0" err="1" smtClean="0">
                <a:solidFill>
                  <a:srgbClr val="151515"/>
                </a:solidFill>
              </a:rPr>
              <a:t>Kilkey</a:t>
            </a:r>
            <a:r>
              <a:rPr lang="en-US" sz="3097" dirty="0" smtClean="0">
                <a:solidFill>
                  <a:srgbClr val="151515"/>
                </a:solidFill>
              </a:rPr>
              <a:t> &amp; </a:t>
            </a:r>
            <a:r>
              <a:rPr lang="en-US" sz="3097" dirty="0" err="1" smtClean="0">
                <a:solidFill>
                  <a:srgbClr val="151515"/>
                </a:solidFill>
              </a:rPr>
              <a:t>Merla</a:t>
            </a:r>
            <a:r>
              <a:rPr lang="en-US" sz="3097" dirty="0" smtClean="0">
                <a:solidFill>
                  <a:srgbClr val="151515"/>
                </a:solidFill>
              </a:rPr>
              <a:t>, 2013) ;</a:t>
            </a:r>
          </a:p>
          <a:p>
            <a:pPr algn="just">
              <a:buClr>
                <a:srgbClr val="00CE00"/>
              </a:buClr>
              <a:buFont typeface="Courier New"/>
              <a:buChar char="o"/>
            </a:pPr>
            <a:endParaRPr lang="en-US" sz="3097" dirty="0" smtClean="0">
              <a:solidFill>
                <a:srgbClr val="151515"/>
              </a:solidFill>
            </a:endParaRPr>
          </a:p>
          <a:p>
            <a:pPr algn="just">
              <a:buClr>
                <a:srgbClr val="00CE00"/>
              </a:buClr>
              <a:buFont typeface="Courier New"/>
              <a:buChar char="o"/>
            </a:pPr>
            <a:r>
              <a:rPr lang="en-US" sz="3097" dirty="0" smtClean="0">
                <a:solidFill>
                  <a:srgbClr val="151515"/>
                </a:solidFill>
              </a:rPr>
              <a:t>Micro: individual gender role changes : gains in agency and ways of accomplishing new gender roles through their labor migration before/after (</a:t>
            </a:r>
            <a:r>
              <a:rPr lang="en-US" sz="3097" dirty="0" err="1" smtClean="0">
                <a:solidFill>
                  <a:srgbClr val="151515"/>
                </a:solidFill>
              </a:rPr>
              <a:t>Giddens</a:t>
            </a:r>
            <a:r>
              <a:rPr lang="en-US" sz="3097" dirty="0" smtClean="0">
                <a:solidFill>
                  <a:srgbClr val="151515"/>
                </a:solidFill>
              </a:rPr>
              <a:t>, 1976, Melucci,1989, </a:t>
            </a:r>
            <a:r>
              <a:rPr lang="en-US" sz="3097" dirty="0" err="1" smtClean="0">
                <a:solidFill>
                  <a:srgbClr val="151515"/>
                </a:solidFill>
              </a:rPr>
              <a:t>Aranda</a:t>
            </a:r>
            <a:r>
              <a:rPr lang="en-US" sz="3097" dirty="0" smtClean="0">
                <a:solidFill>
                  <a:srgbClr val="151515"/>
                </a:solidFill>
              </a:rPr>
              <a:t>, 2003).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24D3E-C6C4-444E-AEE3-1A050D5BCE7E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e 1">
      <a:dk1>
        <a:srgbClr val="D5D5D5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2406</TotalTime>
  <Words>2794</Words>
  <Application>Microsoft Macintosh PowerPoint</Application>
  <PresentationFormat>On-screen Show (4:3)</PresentationFormat>
  <Paragraphs>195</Paragraphs>
  <Slides>22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Thème Office</vt:lpstr>
      <vt:lpstr>“The Construction of Transnational Migratory Careers : The Case of Ecuadorian and Colombian Women Working in the care/domestic sectors in the Global City of Brussels. “</vt:lpstr>
      <vt:lpstr> The Feminization of Migration: percentage of migrant women through the world</vt:lpstr>
      <vt:lpstr> Gender &amp; Migration Studies: locating my study within the existing theories. </vt:lpstr>
      <vt:lpstr>Gender as a transversal aspect in the entire migration process: Towards a Transnational and multi-dimensional Gender approach. </vt:lpstr>
      <vt:lpstr>Introducing my research: Filling in the gaps studying care-work labor migration in Belgium with a Transnational lens.  </vt:lpstr>
      <vt:lpstr>Why focus on Ecuadorian/Colombian Women? </vt:lpstr>
      <vt:lpstr>Who are these new Latin American Migrants in Belgium?</vt:lpstr>
      <vt:lpstr>The factors concerning labor incorporation of these women in Belgium:</vt:lpstr>
      <vt:lpstr>An adequate theoretical core : The concept of migratory careers.  (Martiniello &amp; Rea 2011)</vt:lpstr>
      <vt:lpstr>    The Transnational Fieldwork: An overview of the methodology</vt:lpstr>
      <vt:lpstr>The Research’s Main Goals:</vt:lpstr>
      <vt:lpstr>Current Stage of the Project:</vt:lpstr>
      <vt:lpstr>  Annexes &amp; Definitions</vt:lpstr>
      <vt:lpstr>Multi-sited Fieldwork Methodology :  </vt:lpstr>
      <vt:lpstr>«Transnationalism »</vt:lpstr>
      <vt:lpstr>« Transnational Social Field »</vt:lpstr>
      <vt:lpstr>« Care-Work »</vt:lpstr>
      <vt:lpstr>« Gender »</vt:lpstr>
      <vt:lpstr>Belgium and the feminization of migration</vt:lpstr>
      <vt:lpstr>References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Explorations in the field: The Construction of Transnational Female Migratory Careers: The Case of Bolivian/Brazilian Women in French Speaking Belgium. </dc:title>
  <dc:creator>maria vivas</dc:creator>
  <cp:lastModifiedBy>Maria Vivas</cp:lastModifiedBy>
  <cp:revision>46</cp:revision>
  <cp:lastPrinted>2014-03-31T06:45:38Z</cp:lastPrinted>
  <dcterms:created xsi:type="dcterms:W3CDTF">2014-02-18T06:02:09Z</dcterms:created>
  <dcterms:modified xsi:type="dcterms:W3CDTF">2014-03-31T10:08:28Z</dcterms:modified>
</cp:coreProperties>
</file>