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2" r:id="rId3"/>
    <p:sldId id="272" r:id="rId4"/>
    <p:sldId id="271" r:id="rId5"/>
    <p:sldId id="273" r:id="rId6"/>
    <p:sldId id="276" r:id="rId7"/>
    <p:sldId id="274" r:id="rId8"/>
    <p:sldId id="275" r:id="rId9"/>
    <p:sldId id="277" r:id="rId10"/>
    <p:sldId id="278" r:id="rId11"/>
    <p:sldId id="279" r:id="rId12"/>
    <p:sldId id="280" r:id="rId13"/>
    <p:sldId id="257" r:id="rId14"/>
    <p:sldId id="258" r:id="rId15"/>
    <p:sldId id="259" r:id="rId16"/>
    <p:sldId id="288" r:id="rId17"/>
    <p:sldId id="27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60" r:id="rId27"/>
    <p:sldId id="261" r:id="rId28"/>
    <p:sldId id="291" r:id="rId29"/>
    <p:sldId id="290" r:id="rId3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57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13968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F88203-11E8-4E32-BF87-148F620BF77B}" type="datetimeFigureOut">
              <a:rPr lang="fr-BE" smtClean="0"/>
              <a:pPr/>
              <a:t>10/06/2014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D4AB6B9-22E4-4434-9D35-7256F8B946EA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8145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7EC453C-AC1B-444F-A7FF-1ACE0B6E4509}" type="datetimeFigureOut">
              <a:rPr lang="en-GB" smtClean="0"/>
              <a:pPr/>
              <a:t>10/06/2014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1955036-9B6C-4F26-BC73-B171D01DA353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56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78F81-960C-49F8-A33B-62BE77579019}" type="slidenum">
              <a:rPr lang="fr-BE" smtClean="0"/>
              <a:pPr/>
              <a:t>18</a:t>
            </a:fld>
            <a:endParaRPr lang="fr-BE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78F81-960C-49F8-A33B-62BE77579019}" type="slidenum">
              <a:rPr lang="fr-BE" smtClean="0"/>
              <a:pPr/>
              <a:t>19</a:t>
            </a:fld>
            <a:endParaRPr lang="fr-BE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78F81-960C-49F8-A33B-62BE77579019}" type="slidenum">
              <a:rPr lang="fr-BE" smtClean="0"/>
              <a:pPr/>
              <a:t>20</a:t>
            </a:fld>
            <a:endParaRPr lang="fr-BE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78F81-960C-49F8-A33B-62BE77579019}" type="slidenum">
              <a:rPr lang="fr-BE" smtClean="0"/>
              <a:pPr/>
              <a:t>21</a:t>
            </a:fld>
            <a:endParaRPr lang="fr-BE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78F81-960C-49F8-A33B-62BE77579019}" type="slidenum">
              <a:rPr lang="fr-BE" smtClean="0"/>
              <a:pPr/>
              <a:t>22</a:t>
            </a:fld>
            <a:endParaRPr lang="fr-BE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78F81-960C-49F8-A33B-62BE77579019}" type="slidenum">
              <a:rPr lang="fr-BE" smtClean="0"/>
              <a:pPr/>
              <a:t>23</a:t>
            </a:fld>
            <a:endParaRPr lang="fr-BE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78F81-960C-49F8-A33B-62BE77579019}" type="slidenum">
              <a:rPr lang="fr-BE" smtClean="0"/>
              <a:pPr/>
              <a:t>24</a:t>
            </a:fld>
            <a:endParaRPr lang="fr-BE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55036-9B6C-4F26-BC73-B171D01DA35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09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6/10/2010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B5B3-6370-4EDA-87A5-E1AD33B6BB50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hdl.handle.net/2268/16377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6903" y="1700808"/>
            <a:ext cx="83834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latin typeface="MS Reference Sans Serif" pitchFamily="34" charset="0"/>
              </a:rPr>
              <a:t>EXPERIMENTAL TESTS AND NUMERICAL </a:t>
            </a:r>
            <a:r>
              <a:rPr lang="en-US" sz="2400" i="1" dirty="0" smtClean="0">
                <a:latin typeface="MS Reference Sans Serif" pitchFamily="34" charset="0"/>
              </a:rPr>
              <a:t>MODELLING</a:t>
            </a:r>
          </a:p>
          <a:p>
            <a:pPr algn="ctr"/>
            <a:r>
              <a:rPr lang="en-US" sz="2400" i="1" dirty="0" smtClean="0">
                <a:latin typeface="MS Reference Sans Serif" pitchFamily="34" charset="0"/>
              </a:rPr>
              <a:t> </a:t>
            </a:r>
          </a:p>
          <a:p>
            <a:pPr algn="ctr"/>
            <a:r>
              <a:rPr lang="en-US" sz="2400" i="1" dirty="0" smtClean="0">
                <a:latin typeface="MS Reference Sans Serif" pitchFamily="34" charset="0"/>
              </a:rPr>
              <a:t>ON </a:t>
            </a:r>
            <a:r>
              <a:rPr lang="en-US" sz="2400" i="1" dirty="0">
                <a:latin typeface="MS Reference Sans Serif" pitchFamily="34" charset="0"/>
              </a:rPr>
              <a:t>EIGHT SLENDER STEEL </a:t>
            </a:r>
            <a:r>
              <a:rPr lang="en-US" sz="2400" i="1" dirty="0" smtClean="0">
                <a:latin typeface="MS Reference Sans Serif" pitchFamily="34" charset="0"/>
              </a:rPr>
              <a:t>COLUMNS</a:t>
            </a:r>
          </a:p>
          <a:p>
            <a:pPr algn="ctr"/>
            <a:endParaRPr lang="en-US" sz="2400" i="1" dirty="0">
              <a:latin typeface="MS Reference Sans Serif" pitchFamily="34" charset="0"/>
            </a:endParaRPr>
          </a:p>
          <a:p>
            <a:pPr algn="ctr"/>
            <a:r>
              <a:rPr lang="en-US" sz="2400" i="1" dirty="0">
                <a:latin typeface="MS Reference Sans Serif" pitchFamily="34" charset="0"/>
              </a:rPr>
              <a:t>U</a:t>
            </a:r>
            <a:r>
              <a:rPr lang="en-US" sz="2400" i="1" dirty="0" smtClean="0">
                <a:latin typeface="MS Reference Sans Serif" pitchFamily="34" charset="0"/>
              </a:rPr>
              <a:t>NDER </a:t>
            </a:r>
            <a:r>
              <a:rPr lang="en-US" sz="2400" i="1" dirty="0">
                <a:latin typeface="MS Reference Sans Serif" pitchFamily="34" charset="0"/>
              </a:rPr>
              <a:t>INCREASING TEMPERATURES</a:t>
            </a:r>
            <a:endParaRPr lang="fr-BE" sz="2400" i="1" dirty="0" smtClean="0">
              <a:latin typeface="MS Reference Sans Serif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1026" name="Picture 2" descr="logo_coul_texte_blason_cadre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5304"/>
            <a:ext cx="950955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87624" y="4149080"/>
            <a:ext cx="655272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000" dirty="0"/>
              <a:t>Jean-Marc </a:t>
            </a:r>
            <a:r>
              <a:rPr lang="fr-BE" sz="2000" dirty="0" smtClean="0"/>
              <a:t>FRANSSEN*, </a:t>
            </a:r>
            <a:r>
              <a:rPr lang="fr-BE" sz="2000" dirty="0"/>
              <a:t>Bin </a:t>
            </a:r>
            <a:r>
              <a:rPr lang="fr-BE" sz="2000" dirty="0" smtClean="0"/>
              <a:t>ZHAO** </a:t>
            </a:r>
            <a:r>
              <a:rPr lang="fr-BE" sz="2000" dirty="0"/>
              <a:t>and Thomas </a:t>
            </a:r>
            <a:r>
              <a:rPr lang="fr-BE" sz="2000" dirty="0" smtClean="0"/>
              <a:t>GERNAY</a:t>
            </a:r>
            <a:r>
              <a:rPr lang="fr-BE" sz="2000" baseline="30000" dirty="0" smtClean="0"/>
              <a:t>*</a:t>
            </a:r>
          </a:p>
          <a:p>
            <a:pPr algn="ctr"/>
            <a:endParaRPr lang="fr-BE" baseline="30000" dirty="0"/>
          </a:p>
          <a:p>
            <a:pPr algn="ctr"/>
            <a:r>
              <a:rPr lang="fr-BE" dirty="0" smtClean="0"/>
              <a:t>* </a:t>
            </a:r>
            <a:r>
              <a:rPr lang="fr-BE" dirty="0" err="1" smtClean="0"/>
              <a:t>University</a:t>
            </a:r>
            <a:r>
              <a:rPr lang="fr-BE" dirty="0" smtClean="0"/>
              <a:t> of Liège, </a:t>
            </a:r>
            <a:r>
              <a:rPr lang="fr-BE" dirty="0" err="1" smtClean="0"/>
              <a:t>Belgium</a:t>
            </a:r>
            <a:endParaRPr lang="fr-BE" dirty="0" smtClean="0"/>
          </a:p>
          <a:p>
            <a:pPr algn="ctr"/>
            <a:endParaRPr lang="fr-BE" dirty="0"/>
          </a:p>
          <a:p>
            <a:pPr algn="ctr"/>
            <a:r>
              <a:rPr lang="fr-BE" dirty="0" smtClean="0"/>
              <a:t>** CTICM, France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215515" y="44624"/>
            <a:ext cx="8712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Second </a:t>
            </a:r>
            <a:r>
              <a:rPr lang="fr-BE" sz="2800" dirty="0" err="1" smtClean="0"/>
              <a:t>blank</a:t>
            </a:r>
            <a:r>
              <a:rPr lang="fr-BE" sz="2800" dirty="0" smtClean="0"/>
              <a:t> test @ 100 and 200°C/h with a 10 mm gap </a:t>
            </a:r>
            <a:r>
              <a:rPr lang="fr-BE" sz="2800" dirty="0" err="1" smtClean="0"/>
              <a:t>between</a:t>
            </a:r>
            <a:r>
              <a:rPr lang="fr-BE" sz="2800" dirty="0" smtClean="0"/>
              <a:t> the </a:t>
            </a:r>
            <a:r>
              <a:rPr lang="fr-BE" sz="2800" dirty="0" err="1" smtClean="0"/>
              <a:t>ceramic</a:t>
            </a:r>
            <a:r>
              <a:rPr lang="fr-BE" sz="2800" dirty="0" smtClean="0"/>
              <a:t> pads and the </a:t>
            </a:r>
            <a:r>
              <a:rPr lang="fr-BE" sz="2800" dirty="0" err="1" smtClean="0"/>
              <a:t>steel</a:t>
            </a:r>
            <a:r>
              <a:rPr lang="fr-BE" sz="2800" dirty="0" smtClean="0"/>
              <a:t> </a:t>
            </a:r>
            <a:r>
              <a:rPr lang="fr-BE" sz="2800" dirty="0" err="1" smtClean="0"/>
              <a:t>member</a:t>
            </a:r>
            <a:r>
              <a:rPr lang="fr-BE" sz="2800" dirty="0" smtClean="0"/>
              <a:t>.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836" y="980728"/>
            <a:ext cx="8005596" cy="504056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5536" y="6050200"/>
            <a:ext cx="2850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err="1" smtClean="0"/>
              <a:t>Differences</a:t>
            </a:r>
            <a:r>
              <a:rPr lang="fr-BE" sz="2800" dirty="0" smtClean="0"/>
              <a:t> ≤ 30°C</a:t>
            </a:r>
          </a:p>
        </p:txBody>
      </p:sp>
    </p:spTree>
    <p:extLst>
      <p:ext uri="{BB962C8B-B14F-4D97-AF65-F5344CB8AC3E}">
        <p14:creationId xmlns:p14="http://schemas.microsoft.com/office/powerpoint/2010/main" val="262900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75" y="1052736"/>
            <a:ext cx="8107573" cy="52565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422742"/>
            <a:ext cx="7189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err="1" smtClean="0"/>
              <a:t>Geometrical</a:t>
            </a:r>
            <a:r>
              <a:rPr lang="fr-BE" sz="2800" dirty="0" smtClean="0"/>
              <a:t> imperfections have been </a:t>
            </a:r>
            <a:r>
              <a:rPr lang="fr-BE" sz="2800" dirty="0" err="1" smtClean="0"/>
              <a:t>measured</a:t>
            </a:r>
            <a:endParaRPr lang="fr-BE" sz="2800" dirty="0" smtClean="0"/>
          </a:p>
        </p:txBody>
      </p:sp>
    </p:spTree>
    <p:extLst>
      <p:ext uri="{BB962C8B-B14F-4D97-AF65-F5344CB8AC3E}">
        <p14:creationId xmlns:p14="http://schemas.microsoft.com/office/powerpoint/2010/main" val="38846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3" name="Image 2" descr="1259 003.jpg"/>
          <p:cNvPicPr/>
          <p:nvPr/>
        </p:nvPicPr>
        <p:blipFill>
          <a:blip r:embed="rId2" cstate="print"/>
          <a:srcRect t="12941"/>
          <a:stretch>
            <a:fillRect/>
          </a:stretch>
        </p:blipFill>
        <p:spPr>
          <a:xfrm>
            <a:off x="5029264" y="1849607"/>
            <a:ext cx="4114736" cy="500839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26064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Boundary</a:t>
            </a:r>
            <a:r>
              <a:rPr lang="fr-BE" sz="2400" dirty="0" smtClean="0"/>
              <a:t> conditions: </a:t>
            </a:r>
            <a:r>
              <a:rPr lang="fr-BE" sz="2400" dirty="0" err="1" smtClean="0"/>
              <a:t>Pinned-pinned</a:t>
            </a:r>
            <a:r>
              <a:rPr lang="fr-BE" sz="2400" dirty="0" smtClean="0"/>
              <a:t> in one plane, </a:t>
            </a:r>
            <a:r>
              <a:rPr lang="fr-BE" sz="2400" dirty="0" err="1" smtClean="0"/>
              <a:t>fixed-fixed</a:t>
            </a:r>
            <a:r>
              <a:rPr lang="fr-BE" sz="2400" dirty="0" smtClean="0"/>
              <a:t> in the </a:t>
            </a:r>
            <a:r>
              <a:rPr lang="fr-BE" sz="2400" dirty="0" err="1" smtClean="0"/>
              <a:t>other</a:t>
            </a:r>
            <a:r>
              <a:rPr lang="fr-BE" sz="2400" dirty="0" smtClean="0"/>
              <a:t> plane Elongation </a:t>
            </a:r>
            <a:r>
              <a:rPr lang="fr-BE" sz="2400" dirty="0" err="1" smtClean="0"/>
              <a:t>unrestrained</a:t>
            </a:r>
            <a:r>
              <a:rPr lang="fr-BE" sz="2400" dirty="0" smtClean="0"/>
              <a:t>.</a:t>
            </a:r>
          </a:p>
          <a:p>
            <a:r>
              <a:rPr lang="fr-BE" sz="2400" dirty="0" smtClean="0"/>
              <a:t>Note</a:t>
            </a:r>
            <a:r>
              <a:rPr lang="fr-BE" sz="2400" dirty="0" smtClean="0"/>
              <a:t>: </a:t>
            </a:r>
            <a:r>
              <a:rPr lang="fr-BE" sz="2400" dirty="0" err="1" smtClean="0"/>
              <a:t>preliminary</a:t>
            </a:r>
            <a:r>
              <a:rPr lang="fr-BE" sz="2400" dirty="0" smtClean="0"/>
              <a:t> </a:t>
            </a:r>
            <a:r>
              <a:rPr lang="fr-BE" sz="2400" dirty="0" err="1" smtClean="0"/>
              <a:t>numerical</a:t>
            </a:r>
            <a:r>
              <a:rPr lang="fr-BE" sz="2400" dirty="0" smtClean="0"/>
              <a:t> </a:t>
            </a:r>
            <a:r>
              <a:rPr lang="fr-BE" sz="2400" dirty="0" err="1" smtClean="0"/>
              <a:t>modeling</a:t>
            </a:r>
            <a:r>
              <a:rPr lang="fr-BE" sz="2400" dirty="0" smtClean="0"/>
              <a:t> </a:t>
            </a:r>
            <a:r>
              <a:rPr lang="fr-BE" sz="2400" dirty="0" err="1" smtClean="0"/>
              <a:t>showed</a:t>
            </a:r>
            <a:r>
              <a:rPr lang="fr-BE" sz="2400" dirty="0" smtClean="0"/>
              <a:t> </a:t>
            </a:r>
            <a:r>
              <a:rPr lang="fr-BE" sz="2400" dirty="0" err="1" smtClean="0"/>
              <a:t>that</a:t>
            </a:r>
            <a:r>
              <a:rPr lang="fr-BE" sz="2400" dirty="0" smtClean="0"/>
              <a:t> no </a:t>
            </a:r>
            <a:r>
              <a:rPr lang="fr-BE" sz="2400" dirty="0" err="1" smtClean="0"/>
              <a:t>lateral</a:t>
            </a:r>
            <a:r>
              <a:rPr lang="fr-BE" sz="2400" dirty="0" smtClean="0"/>
              <a:t> support </a:t>
            </a:r>
            <a:r>
              <a:rPr lang="fr-BE" sz="2400" dirty="0" err="1" smtClean="0"/>
              <a:t>was</a:t>
            </a:r>
            <a:r>
              <a:rPr lang="fr-BE" sz="2400" dirty="0" smtClean="0"/>
              <a:t> </a:t>
            </a:r>
            <a:r>
              <a:rPr lang="fr-BE" sz="2400" dirty="0" err="1" smtClean="0"/>
              <a:t>necessaery</a:t>
            </a:r>
            <a:r>
              <a:rPr lang="fr-BE" sz="2400" dirty="0" smtClean="0"/>
              <a:t> at </a:t>
            </a:r>
            <a:r>
              <a:rPr lang="fr-BE" sz="2400" dirty="0" err="1" smtClean="0"/>
              <a:t>mid</a:t>
            </a:r>
            <a:r>
              <a:rPr lang="fr-BE" sz="2400" dirty="0" smtClean="0"/>
              <a:t> </a:t>
            </a:r>
            <a:r>
              <a:rPr lang="fr-BE" sz="2400" dirty="0" err="1" smtClean="0"/>
              <a:t>level</a:t>
            </a:r>
            <a:r>
              <a:rPr lang="fr-BE" sz="2400" dirty="0" smtClean="0"/>
              <a:t>.</a:t>
            </a: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4"/>
          <a:stretch>
            <a:fillRect/>
          </a:stretch>
        </p:blipFill>
        <p:spPr bwMode="auto">
          <a:xfrm>
            <a:off x="-4545" y="1849607"/>
            <a:ext cx="4749673" cy="5008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215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-28173"/>
            <a:ext cx="7768432" cy="5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5949280"/>
            <a:ext cx="7776864" cy="792088"/>
          </a:xfrm>
          <a:noFill/>
        </p:spPr>
        <p:txBody>
          <a:bodyPr/>
          <a:lstStyle/>
          <a:p>
            <a:r>
              <a:rPr lang="fr-BE" dirty="0" err="1" smtClean="0"/>
              <a:t>Hinged</a:t>
            </a:r>
            <a:r>
              <a:rPr lang="fr-BE" dirty="0" smtClean="0"/>
              <a:t> support (nylon </a:t>
            </a:r>
            <a:r>
              <a:rPr lang="fr-BE" dirty="0" err="1" smtClean="0"/>
              <a:t>bearings</a:t>
            </a:r>
            <a:r>
              <a:rPr lang="fr-BE" dirty="0" smtClean="0"/>
              <a:t>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56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14</a:t>
            </a:fld>
            <a:endParaRPr lang="fr-BE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11511"/>
              </p:ext>
            </p:extLst>
          </p:nvPr>
        </p:nvGraphicFramePr>
        <p:xfrm>
          <a:off x="179512" y="188640"/>
          <a:ext cx="8964487" cy="6120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1690"/>
                <a:gridCol w="1257919"/>
                <a:gridCol w="1363771"/>
                <a:gridCol w="1985003"/>
                <a:gridCol w="1736104"/>
              </a:tblGrid>
              <a:tr h="768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Section</a:t>
                      </a:r>
                      <a:endParaRPr lang="fr-BE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Class of the web</a:t>
                      </a:r>
                      <a:endParaRPr lang="fr-BE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Class of the flange</a:t>
                      </a:r>
                      <a:endParaRPr lang="fr-BE" sz="20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Eccentricity [mm] </a:t>
                      </a:r>
                      <a:endParaRPr lang="fr-BE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and direction</a:t>
                      </a:r>
                      <a:endParaRPr lang="fr-BE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Applied load</a:t>
                      </a:r>
                      <a:endParaRPr lang="fr-BE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[</a:t>
                      </a:r>
                      <a:r>
                        <a:rPr lang="en-GB" sz="2000" dirty="0" err="1">
                          <a:effectLst/>
                        </a:rPr>
                        <a:t>kN</a:t>
                      </a:r>
                      <a:r>
                        <a:rPr lang="en-GB" sz="2000" dirty="0">
                          <a:effectLst/>
                        </a:rPr>
                        <a:t>]</a:t>
                      </a:r>
                      <a:endParaRPr lang="fr-BE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</a:tr>
              <a:tr h="982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IPE240AA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237/120/5,2/8,3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5, weak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8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450/150/4/5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5, weak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8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450/150/4/5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5, weak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8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500-300/300/4,5/5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– 6, strong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8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360/150/4/5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– 71, strong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98210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360/150/4/5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 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178, 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982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HE340AA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320/300/8,5/11,5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BE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– 0, strong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761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8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450-300/150/4/5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– 0, strong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1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15</a:t>
            </a:fld>
            <a:endParaRPr lang="fr-BE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90053"/>
              </p:ext>
            </p:extLst>
          </p:nvPr>
        </p:nvGraphicFramePr>
        <p:xfrm>
          <a:off x="467544" y="1397000"/>
          <a:ext cx="849694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7215"/>
                <a:gridCol w="3149729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3200" dirty="0" err="1" smtClean="0"/>
                        <a:t>Length</a:t>
                      </a:r>
                      <a:r>
                        <a:rPr lang="fr-BE" sz="3200" dirty="0" smtClean="0"/>
                        <a:t> of the </a:t>
                      </a:r>
                      <a:r>
                        <a:rPr lang="fr-BE" sz="3200" dirty="0" err="1" smtClean="0"/>
                        <a:t>columns</a:t>
                      </a:r>
                      <a:endParaRPr lang="fr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3200" dirty="0" smtClean="0"/>
                        <a:t>2740 – 2760 mm</a:t>
                      </a:r>
                      <a:endParaRPr lang="fr-B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3200" dirty="0" smtClean="0"/>
                        <a:t>Global imperfection</a:t>
                      </a:r>
                      <a:endParaRPr lang="fr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3200" dirty="0" smtClean="0"/>
                        <a:t>1</a:t>
                      </a:r>
                      <a:r>
                        <a:rPr lang="fr-BE" sz="3200" baseline="0" dirty="0" smtClean="0"/>
                        <a:t> – 5 mm</a:t>
                      </a:r>
                      <a:endParaRPr lang="fr-B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3200" dirty="0" smtClean="0"/>
                        <a:t>Local </a:t>
                      </a:r>
                      <a:r>
                        <a:rPr lang="fr-BE" sz="3200" dirty="0" err="1" smtClean="0"/>
                        <a:t>imperf</a:t>
                      </a:r>
                      <a:r>
                        <a:rPr lang="fr-BE" sz="3200" dirty="0" smtClean="0"/>
                        <a:t>.</a:t>
                      </a:r>
                      <a:r>
                        <a:rPr lang="fr-BE" sz="3200" baseline="0" dirty="0" smtClean="0"/>
                        <a:t> In the web</a:t>
                      </a:r>
                      <a:endParaRPr lang="fr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3200" dirty="0" smtClean="0"/>
                        <a:t>0 – 5 mm</a:t>
                      </a:r>
                      <a:endParaRPr lang="fr-B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3200" dirty="0" smtClean="0"/>
                        <a:t>Local </a:t>
                      </a:r>
                      <a:r>
                        <a:rPr lang="fr-BE" sz="3200" dirty="0" err="1" smtClean="0"/>
                        <a:t>imperf</a:t>
                      </a:r>
                      <a:r>
                        <a:rPr lang="fr-BE" sz="3200" dirty="0" smtClean="0"/>
                        <a:t>.</a:t>
                      </a:r>
                      <a:r>
                        <a:rPr lang="fr-BE" sz="3200" baseline="0" dirty="0" smtClean="0"/>
                        <a:t> In the </a:t>
                      </a:r>
                      <a:r>
                        <a:rPr lang="fr-BE" sz="3200" baseline="0" dirty="0" err="1" smtClean="0"/>
                        <a:t>flanges</a:t>
                      </a:r>
                      <a:endParaRPr lang="fr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3200" dirty="0" smtClean="0"/>
                        <a:t>0 – 5 mm</a:t>
                      </a:r>
                      <a:endParaRPr lang="fr-B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3200" dirty="0" smtClean="0"/>
                        <a:t>f</a:t>
                      </a:r>
                      <a:r>
                        <a:rPr lang="fr-BE" sz="3200" baseline="-25000" dirty="0" smtClean="0"/>
                        <a:t>y</a:t>
                      </a:r>
                      <a:r>
                        <a:rPr lang="fr-BE" sz="3200" dirty="0" smtClean="0"/>
                        <a:t> in the web</a:t>
                      </a:r>
                      <a:endParaRPr lang="fr-BE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3200" dirty="0" smtClean="0"/>
                        <a:t>445 -580 N/mm²</a:t>
                      </a:r>
                      <a:endParaRPr lang="fr-BE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3200" dirty="0" smtClean="0"/>
                        <a:t>fy in the </a:t>
                      </a:r>
                      <a:r>
                        <a:rPr lang="fr-BE" sz="3200" dirty="0" err="1" smtClean="0"/>
                        <a:t>flanges</a:t>
                      </a:r>
                      <a:endParaRPr lang="fr-BE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3200" dirty="0" smtClean="0"/>
                        <a:t>398 – 531 N/mm²</a:t>
                      </a:r>
                      <a:endParaRPr lang="fr-BE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7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776864" cy="1143000"/>
          </a:xfrm>
          <a:solidFill>
            <a:schemeClr val="bg2">
              <a:alpha val="33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BE" dirty="0" smtClean="0"/>
              <a:t> 3) Main </a:t>
            </a:r>
            <a:r>
              <a:rPr lang="fr-BE" dirty="0" err="1" smtClean="0"/>
              <a:t>results</a:t>
            </a: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755576" y="1556792"/>
            <a:ext cx="46401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dirty="0">
                <a:hlinkClick r:id="rId3"/>
              </a:rPr>
              <a:t>http://</a:t>
            </a:r>
            <a:r>
              <a:rPr lang="fr-BE" sz="2400" dirty="0" smtClean="0">
                <a:hlinkClick r:id="rId3"/>
              </a:rPr>
              <a:t>hdl.handle.net/2268/163773</a:t>
            </a:r>
            <a:endParaRPr lang="fr-BE" sz="2400" dirty="0" smtClean="0"/>
          </a:p>
          <a:p>
            <a:endParaRPr lang="fr-BE" sz="2400" dirty="0"/>
          </a:p>
          <a:p>
            <a:r>
              <a:rPr lang="fr-BE" sz="2400" dirty="0" smtClean="0"/>
              <a:t>Or Google « FRANSSEN ORBI »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2801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17</a:t>
            </a:fld>
            <a:endParaRPr lang="fr-BE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937296"/>
              </p:ext>
            </p:extLst>
          </p:nvPr>
        </p:nvGraphicFramePr>
        <p:xfrm>
          <a:off x="0" y="0"/>
          <a:ext cx="9036495" cy="6120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2440"/>
                <a:gridCol w="2220287"/>
                <a:gridCol w="1941884"/>
                <a:gridCol w="1941884"/>
              </a:tblGrid>
              <a:tr h="768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Section</a:t>
                      </a:r>
                      <a:endParaRPr lang="fr-BE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Eccentricity [mm] </a:t>
                      </a:r>
                      <a:endParaRPr lang="fr-BE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and direction</a:t>
                      </a:r>
                      <a:endParaRPr lang="fr-BE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Applied load</a:t>
                      </a:r>
                      <a:endParaRPr lang="fr-BE" sz="2000" dirty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[</a:t>
                      </a:r>
                      <a:r>
                        <a:rPr lang="en-GB" sz="2000" dirty="0" err="1">
                          <a:effectLst/>
                        </a:rPr>
                        <a:t>kN</a:t>
                      </a:r>
                      <a:r>
                        <a:rPr lang="en-GB" sz="2000" dirty="0">
                          <a:effectLst/>
                        </a:rPr>
                        <a:t>]</a:t>
                      </a:r>
                      <a:endParaRPr lang="fr-BE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smtClean="0">
                          <a:effectLst/>
                          <a:latin typeface="Times New Roman"/>
                          <a:ea typeface="SimSun"/>
                        </a:rPr>
                        <a:t>Test </a:t>
                      </a:r>
                      <a:r>
                        <a:rPr lang="fr-BE" sz="2000" dirty="0" err="1" smtClean="0">
                          <a:effectLst/>
                          <a:latin typeface="Times New Roman"/>
                          <a:ea typeface="SimSun"/>
                        </a:rPr>
                        <a:t>result</a:t>
                      </a:r>
                      <a:r>
                        <a:rPr lang="fr-BE" sz="2000" dirty="0" smtClean="0">
                          <a:effectLst/>
                          <a:latin typeface="Times New Roman"/>
                          <a:ea typeface="SimSun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2000" dirty="0" smtClean="0">
                          <a:effectLst/>
                          <a:latin typeface="Times New Roman"/>
                          <a:ea typeface="SimSun"/>
                        </a:rPr>
                        <a:t>[°C]</a:t>
                      </a:r>
                      <a:endParaRPr lang="fr-BE" sz="20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44450" marR="44450" marT="0" marB="0"/>
                </a:tc>
              </a:tr>
              <a:tr h="982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IPE240AA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237/120/5,2/8,3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5, weak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8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450/150/4/5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5, weak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608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8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450/150/4/5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– 5, weak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452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8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500-300/300/4,5/5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– 6, strong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348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8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360/150/4/5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 – 71, strong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510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982106">
                <a:tc>
                  <a:txBody>
                    <a:bodyPr/>
                    <a:lstStyle/>
                    <a:p>
                      <a:pPr indent="1803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360/150/4/5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 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178, </a:t>
                      </a: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strong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982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HE340AA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320/300/8,5/11,5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– 0, strong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761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623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  <a:tr h="4812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450-300/150/4/5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– 0, strong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B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505</a:t>
                      </a:r>
                      <a:endParaRPr lang="fr-BE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1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47DD4-0EEF-4BA3-8D94-32C9DF38FF3A}" type="slidenum">
              <a:rPr lang="fr-BE" altLang="en-US"/>
              <a:pPr>
                <a:defRPr/>
              </a:pPr>
              <a:t>18</a:t>
            </a:fld>
            <a:endParaRPr lang="fr-BE" altLang="en-US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19256" cy="5328592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  <a:buNone/>
            </a:pPr>
            <a:r>
              <a:rPr lang="en-GB" sz="2400" b="1" u="sng" dirty="0" smtClean="0"/>
              <a:t>Test No 1 – IPE240A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Failure modes: global buckling along the weak axis without local buckling</a:t>
            </a:r>
          </a:p>
          <a:p>
            <a:pPr lvl="1" eaLnBrk="1" hangingPunct="1">
              <a:spcAft>
                <a:spcPts val="600"/>
              </a:spcAft>
            </a:pPr>
            <a:endParaRPr lang="en-GB" sz="1600" dirty="0" smtClean="0"/>
          </a:p>
        </p:txBody>
      </p:sp>
      <p:pic>
        <p:nvPicPr>
          <p:cNvPr id="8" name="Imag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68893"/>
            <a:ext cx="4541857" cy="2976331"/>
          </a:xfrm>
          <a:prstGeom prst="rect">
            <a:avLst/>
          </a:prstGeom>
        </p:spPr>
      </p:pic>
      <p:pic>
        <p:nvPicPr>
          <p:cNvPr id="10" name="Imag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68893"/>
            <a:ext cx="4464496" cy="297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47DD4-0EEF-4BA3-8D94-32C9DF38FF3A}" type="slidenum">
              <a:rPr lang="fr-BE" altLang="en-US"/>
              <a:pPr>
                <a:defRPr/>
              </a:pPr>
              <a:t>19</a:t>
            </a:fld>
            <a:endParaRPr lang="fr-BE" altLang="en-US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19256" cy="5328592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  <a:buNone/>
            </a:pPr>
            <a:r>
              <a:rPr lang="en-GB" sz="2400" b="1" u="sng" dirty="0" smtClean="0"/>
              <a:t>Test No 2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Failure modes: global buckling along the weak axis with local buckling of the flanges</a:t>
            </a:r>
          </a:p>
          <a:p>
            <a:pPr lvl="1" eaLnBrk="1" hangingPunct="1">
              <a:spcAft>
                <a:spcPts val="600"/>
              </a:spcAft>
            </a:pPr>
            <a:endParaRPr lang="en-GB" sz="1600" dirty="0" smtClean="0"/>
          </a:p>
        </p:txBody>
      </p:sp>
      <p:pic>
        <p:nvPicPr>
          <p:cNvPr id="9" name="Imag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4344"/>
            <a:ext cx="5292080" cy="3472928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060848"/>
            <a:ext cx="31683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776864" cy="1143000"/>
          </a:xfrm>
          <a:solidFill>
            <a:schemeClr val="bg2">
              <a:alpha val="33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BE" dirty="0" smtClean="0"/>
              <a:t> 1) Introduction</a:t>
            </a:r>
            <a:endParaRPr lang="fr-BE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292804"/>
              </p:ext>
            </p:extLst>
          </p:nvPr>
        </p:nvGraphicFramePr>
        <p:xfrm>
          <a:off x="179512" y="1340768"/>
          <a:ext cx="8784975" cy="414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4200466"/>
                <a:gridCol w="2928325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Name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Class in EN 1993-1-1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err="1" smtClean="0"/>
                        <a:t>Behaviou</a:t>
                      </a:r>
                      <a:endParaRPr lang="fr-BE" sz="2400" dirty="0"/>
                    </a:p>
                  </a:txBody>
                  <a:tcPr/>
                </a:tc>
              </a:tr>
              <a:tr h="779685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STOCKY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1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Global </a:t>
                      </a:r>
                      <a:r>
                        <a:rPr lang="fr-BE" sz="2400" dirty="0" err="1" smtClean="0"/>
                        <a:t>buckling</a:t>
                      </a:r>
                      <a:endParaRPr lang="fr-BE" sz="2400" dirty="0"/>
                    </a:p>
                  </a:txBody>
                  <a:tcPr/>
                </a:tc>
              </a:tr>
              <a:tr h="779685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….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2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smtClean="0"/>
                        <a:t>Global buckling</a:t>
                      </a:r>
                      <a:endParaRPr lang="fr-BE" sz="2400" dirty="0"/>
                    </a:p>
                  </a:txBody>
                  <a:tcPr/>
                </a:tc>
              </a:tr>
              <a:tr h="779685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….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3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Global </a:t>
                      </a:r>
                      <a:r>
                        <a:rPr lang="fr-BE" sz="2400" dirty="0" err="1" smtClean="0"/>
                        <a:t>buckling</a:t>
                      </a:r>
                      <a:endParaRPr lang="fr-BE" sz="2400" dirty="0" smtClean="0"/>
                    </a:p>
                    <a:p>
                      <a:pPr algn="ctr"/>
                      <a:r>
                        <a:rPr lang="fr-BE" sz="2400" dirty="0" smtClean="0"/>
                        <a:t>+ local </a:t>
                      </a:r>
                      <a:r>
                        <a:rPr lang="fr-BE" sz="2400" dirty="0" err="1" smtClean="0"/>
                        <a:t>buckling</a:t>
                      </a:r>
                      <a:endParaRPr lang="fr-BE" sz="2400" dirty="0"/>
                    </a:p>
                  </a:txBody>
                  <a:tcPr/>
                </a:tc>
              </a:tr>
              <a:tr h="779685"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SLENDER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4</a:t>
                      </a:r>
                      <a:endParaRPr lang="fr-B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2400" dirty="0" smtClean="0"/>
                        <a:t>Local </a:t>
                      </a:r>
                      <a:r>
                        <a:rPr lang="fr-BE" sz="2400" dirty="0" err="1" smtClean="0"/>
                        <a:t>buckling</a:t>
                      </a:r>
                      <a:r>
                        <a:rPr lang="fr-BE" sz="2400" dirty="0" smtClean="0"/>
                        <a:t> </a:t>
                      </a:r>
                    </a:p>
                    <a:p>
                      <a:pPr algn="ctr"/>
                      <a:r>
                        <a:rPr lang="fr-BE" sz="2400" dirty="0" smtClean="0"/>
                        <a:t>+ Global </a:t>
                      </a:r>
                      <a:r>
                        <a:rPr lang="fr-BE" sz="2400" dirty="0" err="1" smtClean="0"/>
                        <a:t>buckling</a:t>
                      </a:r>
                      <a:endParaRPr lang="fr-BE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74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47DD4-0EEF-4BA3-8D94-32C9DF38FF3A}" type="slidenum">
              <a:rPr lang="fr-BE" altLang="en-US"/>
              <a:pPr>
                <a:defRPr/>
              </a:pPr>
              <a:t>20</a:t>
            </a:fld>
            <a:endParaRPr lang="fr-BE" altLang="en-US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640"/>
            <a:ext cx="8219256" cy="5976664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  <a:buNone/>
            </a:pPr>
            <a:r>
              <a:rPr lang="en-GB" sz="2400" b="1" u="sng" dirty="0" smtClean="0"/>
              <a:t>Test No 4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Failure modes</a:t>
            </a:r>
            <a:r>
              <a:rPr lang="en-US" sz="1600" dirty="0" smtClean="0"/>
              <a:t>:</a:t>
            </a:r>
          </a:p>
          <a:p>
            <a:pPr lvl="1" eaLnBrk="1" hangingPunct="1">
              <a:spcAft>
                <a:spcPts val="600"/>
              </a:spcAft>
            </a:pPr>
            <a:endParaRPr lang="en-GB" sz="1600" dirty="0" smtClean="0"/>
          </a:p>
        </p:txBody>
      </p:sp>
      <p:pic>
        <p:nvPicPr>
          <p:cNvPr id="16" name="Imag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240360" cy="5200121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3168352" cy="52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0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47DD4-0EEF-4BA3-8D94-32C9DF38FF3A}" type="slidenum">
              <a:rPr lang="fr-BE" altLang="en-US"/>
              <a:pPr>
                <a:defRPr/>
              </a:pPr>
              <a:t>21</a:t>
            </a:fld>
            <a:endParaRPr lang="fr-BE" altLang="en-US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19256" cy="5328592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  <a:buNone/>
            </a:pPr>
            <a:r>
              <a:rPr lang="en-GB" sz="2400" b="1" u="sng" dirty="0" smtClean="0"/>
              <a:t>Test No 5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Failure mode</a:t>
            </a:r>
            <a:r>
              <a:rPr lang="en-US" sz="1600" dirty="0" smtClean="0"/>
              <a:t>:</a:t>
            </a:r>
          </a:p>
          <a:p>
            <a:pPr lvl="1" eaLnBrk="1" hangingPunct="1">
              <a:spcAft>
                <a:spcPts val="600"/>
              </a:spcAft>
            </a:pPr>
            <a:endParaRPr lang="en-GB" sz="1600" dirty="0" smtClean="0"/>
          </a:p>
        </p:txBody>
      </p:sp>
      <p:pic>
        <p:nvPicPr>
          <p:cNvPr id="9" name="Image 8" descr="C:\Documents and Settings\Fohn\Bureau\FIDESC4\Experimental tests - ULg\Test No 5\1259 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5004048" cy="338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Documents and Settings\Fohn\Bureau\FIDESC4\Experimental tests - ULg\Test No 5\1259 0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7"/>
          <a:stretch>
            <a:fillRect/>
          </a:stretch>
        </p:blipFill>
        <p:spPr bwMode="auto">
          <a:xfrm rot="5400000">
            <a:off x="5017232" y="2767743"/>
            <a:ext cx="4761655" cy="3491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4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47DD4-0EEF-4BA3-8D94-32C9DF38FF3A}" type="slidenum">
              <a:rPr lang="fr-BE" altLang="en-US"/>
              <a:pPr>
                <a:defRPr/>
              </a:pPr>
              <a:t>22</a:t>
            </a:fld>
            <a:endParaRPr lang="fr-BE" altLang="en-US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664"/>
            <a:ext cx="8219256" cy="5760640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  <a:buNone/>
            </a:pPr>
            <a:r>
              <a:rPr lang="en-GB" sz="2400" b="1" u="sng" dirty="0" smtClean="0"/>
              <a:t>Test No 6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Failure mode</a:t>
            </a:r>
            <a:r>
              <a:rPr lang="en-US" sz="1600" dirty="0" smtClean="0"/>
              <a:t>:</a:t>
            </a:r>
          </a:p>
          <a:p>
            <a:pPr lvl="1" eaLnBrk="1" hangingPunct="1">
              <a:spcAft>
                <a:spcPts val="600"/>
              </a:spcAft>
            </a:pPr>
            <a:endParaRPr lang="en-GB" sz="1600" dirty="0" smtClean="0"/>
          </a:p>
        </p:txBody>
      </p:sp>
      <p:pic>
        <p:nvPicPr>
          <p:cNvPr id="13" name="Image 12" descr="C:\Documents and Settings\Fohn\Bureau\FIDESC4\Experimental tests - ULg\Test No 6\1260 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1" y="2276872"/>
            <a:ext cx="5444507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C:\Documents and Settings\Fohn\Bureau\FIDESC4\Experimental tests - ULg\Test No 6\1260 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45"/>
          <a:stretch>
            <a:fillRect/>
          </a:stretch>
        </p:blipFill>
        <p:spPr bwMode="auto">
          <a:xfrm rot="16200000">
            <a:off x="5341256" y="2803760"/>
            <a:ext cx="4320480" cy="326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94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47DD4-0EEF-4BA3-8D94-32C9DF38FF3A}" type="slidenum">
              <a:rPr lang="fr-BE" altLang="en-US"/>
              <a:pPr>
                <a:defRPr/>
              </a:pPr>
              <a:t>23</a:t>
            </a:fld>
            <a:endParaRPr lang="fr-BE" altLang="en-US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2656"/>
            <a:ext cx="8219256" cy="5832648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  <a:buNone/>
            </a:pPr>
            <a:r>
              <a:rPr lang="en-GB" sz="2400" b="1" u="sng" dirty="0" smtClean="0"/>
              <a:t>Test No 7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Failure mode:</a:t>
            </a:r>
          </a:p>
          <a:p>
            <a:pPr lvl="1" eaLnBrk="1" hangingPunct="1">
              <a:spcAft>
                <a:spcPts val="600"/>
              </a:spcAft>
            </a:pPr>
            <a:endParaRPr lang="en-GB" sz="1600" dirty="0" smtClean="0"/>
          </a:p>
        </p:txBody>
      </p:sp>
      <p:pic>
        <p:nvPicPr>
          <p:cNvPr id="9" name="Image 8" descr="C:\Documents and Settings\Fohn\Bureau\FIDESC4\Experimental tests - ULg\Test No 7\Cot+® droi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9" y="1340768"/>
            <a:ext cx="3678155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C:\Documents and Settings\Fohn\Bureau\FIDESC4\Experimental tests - ULg\Test No 7\Milieu cot+® gauch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132855"/>
            <a:ext cx="3183299" cy="477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51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47DD4-0EEF-4BA3-8D94-32C9DF38FF3A}" type="slidenum">
              <a:rPr lang="fr-BE" altLang="en-US"/>
              <a:pPr>
                <a:defRPr/>
              </a:pPr>
              <a:t>24</a:t>
            </a:fld>
            <a:endParaRPr lang="fr-BE" altLang="en-US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648"/>
            <a:ext cx="8219256" cy="5904656"/>
          </a:xfrm>
        </p:spPr>
        <p:txBody>
          <a:bodyPr/>
          <a:lstStyle/>
          <a:p>
            <a:pPr lvl="1" eaLnBrk="1" hangingPunct="1">
              <a:spcAft>
                <a:spcPts val="600"/>
              </a:spcAft>
              <a:buNone/>
            </a:pPr>
            <a:r>
              <a:rPr lang="en-GB" sz="2400" b="1" u="sng" dirty="0" smtClean="0"/>
              <a:t>Test No 8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 smtClean="0"/>
              <a:t>Failure mode</a:t>
            </a:r>
            <a:r>
              <a:rPr lang="en-US" sz="1600" dirty="0" smtClean="0"/>
              <a:t>:</a:t>
            </a:r>
          </a:p>
          <a:p>
            <a:pPr lvl="1" eaLnBrk="1" hangingPunct="1">
              <a:spcAft>
                <a:spcPts val="600"/>
              </a:spcAft>
            </a:pPr>
            <a:endParaRPr lang="en-GB" sz="1600" dirty="0" smtClean="0"/>
          </a:p>
        </p:txBody>
      </p:sp>
      <p:pic>
        <p:nvPicPr>
          <p:cNvPr id="13" name="Image 12" descr="C:\Documents and Settings\Fohn\Bureau\FIDESC4\Experimental tests - ULg\Test No 8\1261 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3528392" cy="524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C:\Documents and Settings\Fohn\Bureau\FIDESC4\Experimental tests - ULg\Test No 8\1261 0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32856"/>
            <a:ext cx="336010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478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776864" cy="1143000"/>
          </a:xfrm>
          <a:solidFill>
            <a:schemeClr val="bg2">
              <a:alpha val="33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BE" dirty="0" smtClean="0"/>
              <a:t> </a:t>
            </a:r>
            <a:r>
              <a:rPr lang="fr-BE" dirty="0"/>
              <a:t>4</a:t>
            </a:r>
            <a:r>
              <a:rPr lang="fr-BE" dirty="0" smtClean="0"/>
              <a:t>) </a:t>
            </a:r>
            <a:r>
              <a:rPr lang="fr-BE" dirty="0" err="1" smtClean="0"/>
              <a:t>Numerical</a:t>
            </a:r>
            <a:r>
              <a:rPr lang="fr-BE" dirty="0" smtClean="0"/>
              <a:t> </a:t>
            </a:r>
            <a:r>
              <a:rPr lang="fr-BE" dirty="0" err="1" smtClean="0"/>
              <a:t>modelling</a:t>
            </a:r>
            <a:endParaRPr lang="fr-BE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9" y="1445349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err="1" smtClean="0"/>
              <a:t>Based</a:t>
            </a:r>
            <a:r>
              <a:rPr lang="fr-BE" sz="2400" dirty="0" smtClean="0"/>
              <a:t> on </a:t>
            </a:r>
            <a:r>
              <a:rPr lang="fr-BE" sz="2400" dirty="0" err="1" smtClean="0"/>
              <a:t>measured</a:t>
            </a:r>
            <a:r>
              <a:rPr lang="fr-BE" sz="2400" dirty="0" smtClean="0"/>
              <a:t> values of </a:t>
            </a:r>
          </a:p>
          <a:p>
            <a:r>
              <a:rPr lang="fr-BE" sz="2400" dirty="0" err="1" smtClean="0"/>
              <a:t>yield</a:t>
            </a:r>
            <a:r>
              <a:rPr lang="fr-BE" sz="2400" dirty="0" smtClean="0"/>
              <a:t> </a:t>
            </a:r>
            <a:r>
              <a:rPr lang="fr-BE" sz="2400" dirty="0" err="1" smtClean="0"/>
              <a:t>strength</a:t>
            </a:r>
            <a:r>
              <a:rPr lang="fr-BE" sz="2400" dirty="0" smtClean="0"/>
              <a:t> </a:t>
            </a:r>
          </a:p>
          <a:p>
            <a:r>
              <a:rPr lang="fr-BE" sz="2400" dirty="0" err="1" smtClean="0"/>
              <a:t>Geometry</a:t>
            </a:r>
            <a:r>
              <a:rPr lang="fr-BE" sz="2400" dirty="0" smtClean="0"/>
              <a:t> (</a:t>
            </a:r>
            <a:r>
              <a:rPr lang="fr-BE" sz="2400" dirty="0" err="1" smtClean="0"/>
              <a:t>length</a:t>
            </a:r>
            <a:r>
              <a:rPr lang="fr-BE" sz="2400" dirty="0" smtClean="0"/>
              <a:t>, </a:t>
            </a:r>
            <a:r>
              <a:rPr lang="fr-BE" sz="2400" dirty="0" err="1" smtClean="0"/>
              <a:t>thickness</a:t>
            </a:r>
            <a:r>
              <a:rPr lang="fr-BE" sz="2400" dirty="0" smtClean="0"/>
              <a:t>, imperfections)</a:t>
            </a:r>
          </a:p>
          <a:p>
            <a:endParaRPr lang="fr-BE" sz="2400" dirty="0"/>
          </a:p>
          <a:p>
            <a:r>
              <a:rPr lang="fr-BE" sz="2400" dirty="0" smtClean="0"/>
              <a:t>SAFIR </a:t>
            </a:r>
            <a:r>
              <a:rPr lang="fr-BE" sz="2400" dirty="0" err="1" smtClean="0"/>
              <a:t>shell</a:t>
            </a:r>
            <a:r>
              <a:rPr lang="fr-BE" sz="2400" dirty="0" smtClean="0"/>
              <a:t> </a:t>
            </a:r>
            <a:r>
              <a:rPr lang="fr-BE" sz="2400" dirty="0" err="1" smtClean="0"/>
              <a:t>finite</a:t>
            </a:r>
            <a:r>
              <a:rPr lang="fr-BE" sz="2400" dirty="0" smtClean="0"/>
              <a:t> </a:t>
            </a:r>
            <a:r>
              <a:rPr lang="fr-BE" sz="2400" dirty="0" err="1" smtClean="0"/>
              <a:t>element</a:t>
            </a:r>
            <a:r>
              <a:rPr lang="fr-BE" sz="2400" dirty="0" smtClean="0"/>
              <a:t> (8 </a:t>
            </a:r>
            <a:r>
              <a:rPr lang="fr-BE" sz="2400" dirty="0" err="1" smtClean="0"/>
              <a:t>elements</a:t>
            </a:r>
            <a:r>
              <a:rPr lang="fr-BE" sz="2400" dirty="0" smtClean="0"/>
              <a:t> for the </a:t>
            </a:r>
            <a:r>
              <a:rPr lang="fr-BE" sz="2400" dirty="0" err="1" smtClean="0"/>
              <a:t>flange</a:t>
            </a:r>
            <a:r>
              <a:rPr lang="fr-BE" sz="2400" dirty="0" smtClean="0"/>
              <a:t>, 8 </a:t>
            </a:r>
            <a:r>
              <a:rPr lang="fr-BE" sz="2400" dirty="0" err="1" smtClean="0"/>
              <a:t>elements</a:t>
            </a:r>
            <a:r>
              <a:rPr lang="fr-BE" sz="2400" dirty="0" smtClean="0"/>
              <a:t> for the web, 100 </a:t>
            </a:r>
            <a:r>
              <a:rPr lang="fr-BE" sz="2400" dirty="0" err="1" smtClean="0"/>
              <a:t>elements</a:t>
            </a:r>
            <a:r>
              <a:rPr lang="fr-BE" sz="2400" dirty="0" smtClean="0"/>
              <a:t> on the </a:t>
            </a:r>
            <a:r>
              <a:rPr lang="fr-BE" sz="2400" dirty="0" err="1" smtClean="0"/>
              <a:t>length</a:t>
            </a:r>
            <a:r>
              <a:rPr lang="fr-BE" sz="2400" dirty="0" smtClean="0"/>
              <a:t>)</a:t>
            </a:r>
          </a:p>
          <a:p>
            <a:endParaRPr lang="fr-BE" sz="2400" dirty="0"/>
          </a:p>
          <a:p>
            <a:endParaRPr lang="fr-BE" sz="2400" dirty="0" smtClean="0"/>
          </a:p>
          <a:p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321001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589240"/>
            <a:ext cx="7776864" cy="1143000"/>
          </a:xfrm>
          <a:solidFill>
            <a:schemeClr val="bg2">
              <a:alpha val="33000"/>
            </a:schemeClr>
          </a:solidFill>
        </p:spPr>
        <p:txBody>
          <a:bodyPr>
            <a:noAutofit/>
          </a:bodyPr>
          <a:lstStyle/>
          <a:p>
            <a:r>
              <a:rPr lang="fr-BE" sz="3600" dirty="0" err="1" smtClean="0"/>
              <a:t>Geometrical</a:t>
            </a:r>
            <a:r>
              <a:rPr lang="fr-BE" sz="3600" dirty="0" smtClean="0"/>
              <a:t> imperfections</a:t>
            </a:r>
            <a:br>
              <a:rPr lang="fr-BE" sz="3600" dirty="0" smtClean="0"/>
            </a:br>
            <a:r>
              <a:rPr lang="fr-BE" sz="3600" dirty="0" smtClean="0"/>
              <a:t>First 2 Eigen modes </a:t>
            </a:r>
            <a:r>
              <a:rPr lang="fr-BE" sz="3600" dirty="0" err="1" smtClean="0"/>
              <a:t>from</a:t>
            </a:r>
            <a:r>
              <a:rPr lang="fr-BE" sz="3600" dirty="0" smtClean="0"/>
              <a:t> CAST3M</a:t>
            </a:r>
            <a:endParaRPr lang="fr-BE" sz="36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8209"/>
            <a:ext cx="1872207" cy="550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5382344"/>
            <a:ext cx="8712968" cy="1143000"/>
          </a:xfrm>
          <a:solidFill>
            <a:schemeClr val="bg2">
              <a:alpha val="33000"/>
            </a:schemeClr>
          </a:solidFill>
        </p:spPr>
        <p:txBody>
          <a:bodyPr>
            <a:normAutofit fontScale="90000"/>
          </a:bodyPr>
          <a:lstStyle/>
          <a:p>
            <a:r>
              <a:rPr lang="fr-BE" dirty="0" err="1" smtClean="0"/>
              <a:t>Numerical</a:t>
            </a:r>
            <a:r>
              <a:rPr lang="fr-BE" dirty="0" smtClean="0"/>
              <a:t> simulations / test </a:t>
            </a:r>
            <a:r>
              <a:rPr lang="fr-BE" dirty="0" err="1" smtClean="0"/>
              <a:t>results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err="1" smtClean="0"/>
              <a:t>Average</a:t>
            </a:r>
            <a:r>
              <a:rPr lang="fr-BE" dirty="0" smtClean="0"/>
              <a:t>: 1,01 – standard </a:t>
            </a:r>
            <a:r>
              <a:rPr lang="fr-BE" dirty="0" err="1" smtClean="0"/>
              <a:t>deviation</a:t>
            </a:r>
            <a:r>
              <a:rPr lang="fr-BE" dirty="0" smtClean="0"/>
              <a:t>: 0,04</a:t>
            </a:r>
            <a:endParaRPr lang="fr-BE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005"/>
            <a:ext cx="9079523" cy="51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7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28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776864" cy="1143000"/>
          </a:xfrm>
          <a:solidFill>
            <a:schemeClr val="bg2">
              <a:alpha val="33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BE" dirty="0" smtClean="0"/>
              <a:t> </a:t>
            </a:r>
            <a:r>
              <a:rPr lang="fr-BE" dirty="0"/>
              <a:t>5</a:t>
            </a:r>
            <a:r>
              <a:rPr lang="fr-BE" dirty="0" smtClean="0"/>
              <a:t>) </a:t>
            </a:r>
            <a:r>
              <a:rPr lang="fr-BE" dirty="0" err="1" smtClean="0"/>
              <a:t>What’s</a:t>
            </a:r>
            <a:r>
              <a:rPr lang="fr-BE" dirty="0" smtClean="0"/>
              <a:t> </a:t>
            </a:r>
            <a:r>
              <a:rPr lang="fr-BE" dirty="0" err="1" smtClean="0"/>
              <a:t>next</a:t>
            </a:r>
            <a:r>
              <a:rPr lang="fr-BE" dirty="0" smtClean="0"/>
              <a:t>?</a:t>
            </a:r>
            <a:endParaRPr lang="fr-BE" dirty="0"/>
          </a:p>
        </p:txBody>
      </p:sp>
      <p:sp>
        <p:nvSpPr>
          <p:cNvPr id="3" name="Rectangle 2"/>
          <p:cNvSpPr/>
          <p:nvPr/>
        </p:nvSpPr>
        <p:spPr>
          <a:xfrm>
            <a:off x="323528" y="1556792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800" dirty="0" smtClean="0"/>
              <a:t>Data base made in </a:t>
            </a:r>
            <a:r>
              <a:rPr lang="fr-BE" sz="2800" dirty="0" err="1" smtClean="0"/>
              <a:t>Liege</a:t>
            </a:r>
            <a:r>
              <a:rPr lang="fr-BE" sz="2800" dirty="0" smtClean="0"/>
              <a:t> of 5 000</a:t>
            </a:r>
            <a:r>
              <a:rPr lang="fr-BE" sz="2800" baseline="30000" dirty="0" smtClean="0"/>
              <a:t>+</a:t>
            </a:r>
            <a:r>
              <a:rPr lang="fr-BE" sz="2800" dirty="0" smtClean="0"/>
              <a:t> </a:t>
            </a:r>
            <a:r>
              <a:rPr lang="fr-BE" sz="2800" dirty="0" err="1" smtClean="0"/>
              <a:t>numerical</a:t>
            </a:r>
            <a:r>
              <a:rPr lang="fr-BE" sz="2800" dirty="0" smtClean="0"/>
              <a:t> tests </a:t>
            </a:r>
            <a:r>
              <a:rPr lang="fr-BE" sz="2800" dirty="0" err="1" smtClean="0"/>
              <a:t>performed</a:t>
            </a:r>
            <a:r>
              <a:rPr lang="fr-BE" sz="2800" dirty="0" smtClean="0"/>
              <a:t> on </a:t>
            </a:r>
            <a:r>
              <a:rPr lang="fr-BE" sz="2800" dirty="0" err="1" smtClean="0"/>
              <a:t>centrically</a:t>
            </a:r>
            <a:r>
              <a:rPr lang="fr-BE" sz="2800" dirty="0" smtClean="0"/>
              <a:t> </a:t>
            </a:r>
            <a:r>
              <a:rPr lang="fr-BE" sz="2800" dirty="0" err="1" smtClean="0"/>
              <a:t>loaded</a:t>
            </a:r>
            <a:r>
              <a:rPr lang="fr-BE" sz="2800" dirty="0" smtClean="0"/>
              <a:t> </a:t>
            </a:r>
            <a:r>
              <a:rPr lang="fr-BE" sz="2800" dirty="0" err="1" smtClean="0"/>
              <a:t>welded</a:t>
            </a:r>
            <a:r>
              <a:rPr lang="fr-BE" sz="2800" dirty="0" smtClean="0"/>
              <a:t> section </a:t>
            </a:r>
            <a:r>
              <a:rPr lang="fr-BE" sz="2800" dirty="0" err="1" smtClean="0"/>
              <a:t>steel</a:t>
            </a:r>
            <a:r>
              <a:rPr lang="fr-BE" sz="2800" dirty="0" smtClean="0"/>
              <a:t> </a:t>
            </a:r>
            <a:r>
              <a:rPr lang="fr-BE" sz="2800" dirty="0" err="1" smtClean="0"/>
              <a:t>columns</a:t>
            </a:r>
            <a:endParaRPr lang="fr-BE" sz="2800" dirty="0" smtClean="0"/>
          </a:p>
          <a:p>
            <a:r>
              <a:rPr lang="fr-BE" sz="2800" dirty="0" smtClean="0"/>
              <a:t>Note: </a:t>
            </a:r>
            <a:r>
              <a:rPr lang="fr-BE" sz="2800" dirty="0" err="1" smtClean="0"/>
              <a:t>other</a:t>
            </a:r>
            <a:r>
              <a:rPr lang="fr-BE" sz="2800" dirty="0" smtClean="0"/>
              <a:t> data bases </a:t>
            </a:r>
            <a:r>
              <a:rPr lang="fr-BE" sz="2800" dirty="0" err="1" smtClean="0"/>
              <a:t>built</a:t>
            </a:r>
            <a:r>
              <a:rPr lang="fr-BE" sz="2800" dirty="0" smtClean="0"/>
              <a:t> by </a:t>
            </a:r>
            <a:r>
              <a:rPr lang="fr-BE" sz="2800" dirty="0" err="1" smtClean="0"/>
              <a:t>other</a:t>
            </a:r>
            <a:r>
              <a:rPr lang="fr-BE" sz="2800" dirty="0" smtClean="0"/>
              <a:t> </a:t>
            </a:r>
            <a:r>
              <a:rPr lang="fr-BE" sz="2800" dirty="0" err="1" smtClean="0"/>
              <a:t>partners</a:t>
            </a:r>
            <a:endParaRPr lang="fr-BE" sz="2800" dirty="0" smtClean="0"/>
          </a:p>
          <a:p>
            <a:endParaRPr lang="fr-BE" sz="2800" dirty="0"/>
          </a:p>
          <a:p>
            <a:r>
              <a:rPr lang="fr-BE" sz="2800" dirty="0" smtClean="0"/>
              <a:t>Design </a:t>
            </a:r>
            <a:r>
              <a:rPr lang="fr-BE" sz="2800" dirty="0" err="1" smtClean="0"/>
              <a:t>equations</a:t>
            </a:r>
            <a:r>
              <a:rPr lang="fr-BE" sz="2800" dirty="0" smtClean="0"/>
              <a:t> </a:t>
            </a:r>
            <a:r>
              <a:rPr lang="fr-BE" sz="2800" dirty="0" err="1" smtClean="0"/>
              <a:t>under</a:t>
            </a:r>
            <a:r>
              <a:rPr lang="fr-BE" sz="2800" dirty="0" smtClean="0"/>
              <a:t> construction.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21280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29</a:t>
            </a:fld>
            <a:endParaRPr lang="fr-BE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107504" y="44624"/>
            <a:ext cx="7776864" cy="1143000"/>
          </a:xfrm>
          <a:prstGeom prst="rect">
            <a:avLst/>
          </a:prstGeom>
          <a:solidFill>
            <a:schemeClr val="bg2">
              <a:alpha val="33000"/>
            </a:scheme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dirty="0" smtClean="0"/>
              <a:t> 6) Conclusions</a:t>
            </a:r>
            <a:endParaRPr lang="fr-BE" dirty="0"/>
          </a:p>
        </p:txBody>
      </p:sp>
      <p:sp>
        <p:nvSpPr>
          <p:cNvPr id="4" name="ZoneTexte 3"/>
          <p:cNvSpPr txBox="1"/>
          <p:nvPr/>
        </p:nvSpPr>
        <p:spPr>
          <a:xfrm>
            <a:off x="395536" y="234888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8 </a:t>
            </a:r>
            <a:r>
              <a:rPr lang="fr-BE" sz="2400" dirty="0" err="1" smtClean="0"/>
              <a:t>experimental</a:t>
            </a:r>
            <a:r>
              <a:rPr lang="fr-BE" sz="2400" dirty="0" smtClean="0"/>
              <a:t> tests </a:t>
            </a:r>
            <a:r>
              <a:rPr lang="fr-BE" sz="2400" dirty="0" err="1" smtClean="0"/>
              <a:t>performed</a:t>
            </a:r>
            <a:r>
              <a:rPr lang="fr-BE" sz="2400" dirty="0" smtClean="0"/>
              <a:t> </a:t>
            </a:r>
            <a:r>
              <a:rPr lang="fr-BE" sz="2400" dirty="0" err="1" smtClean="0"/>
              <a:t>under</a:t>
            </a:r>
            <a:r>
              <a:rPr lang="fr-BE" sz="2400" dirty="0" smtClean="0"/>
              <a:t> </a:t>
            </a:r>
            <a:r>
              <a:rPr lang="fr-BE" sz="2400" dirty="0" err="1" smtClean="0"/>
              <a:t>well</a:t>
            </a:r>
            <a:r>
              <a:rPr lang="fr-BE" sz="2400" dirty="0" smtClean="0"/>
              <a:t> </a:t>
            </a:r>
            <a:r>
              <a:rPr lang="fr-BE" sz="2400" dirty="0" err="1" smtClean="0"/>
              <a:t>controlled</a:t>
            </a:r>
            <a:r>
              <a:rPr lang="fr-BE" sz="2400" dirty="0" smtClean="0"/>
              <a:t> conditions</a:t>
            </a:r>
          </a:p>
          <a:p>
            <a:endParaRPr lang="fr-BE" sz="2400" dirty="0"/>
          </a:p>
          <a:p>
            <a:r>
              <a:rPr lang="fr-BE" sz="2400" dirty="0" err="1" smtClean="0"/>
              <a:t>Well</a:t>
            </a:r>
            <a:r>
              <a:rPr lang="fr-BE" sz="2400" dirty="0" smtClean="0"/>
              <a:t> </a:t>
            </a:r>
            <a:r>
              <a:rPr lang="fr-BE" sz="2400" dirty="0" err="1" smtClean="0"/>
              <a:t>documented</a:t>
            </a:r>
            <a:r>
              <a:rPr lang="fr-BE" sz="2400" dirty="0" smtClean="0"/>
              <a:t>: all </a:t>
            </a:r>
            <a:r>
              <a:rPr lang="fr-BE" sz="2400" dirty="0" err="1" smtClean="0"/>
              <a:t>detailled</a:t>
            </a:r>
            <a:r>
              <a:rPr lang="fr-BE" sz="2400" dirty="0" smtClean="0"/>
              <a:t> </a:t>
            </a:r>
            <a:r>
              <a:rPr lang="fr-BE" sz="2400" dirty="0" err="1" smtClean="0"/>
              <a:t>results</a:t>
            </a:r>
            <a:r>
              <a:rPr lang="fr-BE" sz="2400" dirty="0" smtClean="0"/>
              <a:t> (</a:t>
            </a:r>
            <a:r>
              <a:rPr lang="fr-BE" sz="2400" dirty="0" err="1" smtClean="0"/>
              <a:t>will</a:t>
            </a:r>
            <a:r>
              <a:rPr lang="fr-BE" sz="2400" dirty="0" smtClean="0"/>
              <a:t> </a:t>
            </a:r>
            <a:r>
              <a:rPr lang="fr-BE" sz="2400" dirty="0" err="1" smtClean="0"/>
              <a:t>be</a:t>
            </a:r>
            <a:r>
              <a:rPr lang="fr-BE" sz="2400" dirty="0" smtClean="0"/>
              <a:t>) </a:t>
            </a:r>
            <a:r>
              <a:rPr lang="fr-BE" sz="2400" dirty="0" err="1" smtClean="0"/>
              <a:t>published</a:t>
            </a:r>
            <a:r>
              <a:rPr lang="fr-BE" sz="2400" dirty="0" smtClean="0"/>
              <a:t> in an « open data » </a:t>
            </a:r>
            <a:r>
              <a:rPr lang="fr-BE" sz="2400" dirty="0" err="1" smtClean="0"/>
              <a:t>phylosophy</a:t>
            </a:r>
            <a:endParaRPr lang="fr-BE" sz="2400" dirty="0" smtClean="0"/>
          </a:p>
          <a:p>
            <a:endParaRPr lang="fr-BE" sz="2400" dirty="0"/>
          </a:p>
          <a:p>
            <a:r>
              <a:rPr lang="fr-BE" sz="2400" dirty="0" smtClean="0"/>
              <a:t>Can </a:t>
            </a:r>
            <a:r>
              <a:rPr lang="fr-BE" sz="2400" dirty="0" err="1" smtClean="0"/>
              <a:t>be</a:t>
            </a:r>
            <a:r>
              <a:rPr lang="fr-BE" sz="2400" dirty="0" smtClean="0"/>
              <a:t> </a:t>
            </a:r>
            <a:r>
              <a:rPr lang="fr-BE" sz="2400" dirty="0" err="1" smtClean="0"/>
              <a:t>used</a:t>
            </a:r>
            <a:r>
              <a:rPr lang="fr-BE" sz="2400" dirty="0" smtClean="0"/>
              <a:t> to </a:t>
            </a:r>
            <a:r>
              <a:rPr lang="fr-BE" sz="2400" dirty="0" err="1" smtClean="0"/>
              <a:t>verify</a:t>
            </a:r>
            <a:r>
              <a:rPr lang="fr-BE" sz="2400" dirty="0" smtClean="0"/>
              <a:t> </a:t>
            </a:r>
            <a:r>
              <a:rPr lang="fr-BE" sz="2400" dirty="0" err="1" smtClean="0"/>
              <a:t>numerical</a:t>
            </a:r>
            <a:r>
              <a:rPr lang="fr-BE" sz="2400" dirty="0" smtClean="0"/>
              <a:t> </a:t>
            </a:r>
            <a:r>
              <a:rPr lang="fr-BE" sz="2400" dirty="0" err="1" smtClean="0"/>
              <a:t>models</a:t>
            </a:r>
            <a:r>
              <a:rPr lang="fr-BE" sz="2400" dirty="0" smtClean="0"/>
              <a:t> or design </a:t>
            </a:r>
            <a:r>
              <a:rPr lang="fr-BE" sz="2400" dirty="0" err="1" smtClean="0"/>
              <a:t>equations</a:t>
            </a:r>
            <a:r>
              <a:rPr lang="fr-BE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37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776864" cy="2304256"/>
          </a:xfrm>
          <a:solidFill>
            <a:schemeClr val="bg2">
              <a:alpha val="33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fr-BE" dirty="0" smtClean="0"/>
              <a:t>At </a:t>
            </a:r>
            <a:r>
              <a:rPr lang="fr-BE" dirty="0" err="1" smtClean="0"/>
              <a:t>elevated</a:t>
            </a:r>
            <a:r>
              <a:rPr lang="fr-BE" dirty="0" smtClean="0"/>
              <a:t> </a:t>
            </a:r>
            <a:r>
              <a:rPr lang="fr-BE" dirty="0" err="1" smtClean="0"/>
              <a:t>temperature</a:t>
            </a:r>
            <a:r>
              <a:rPr lang="fr-BE" dirty="0" smtClean="0"/>
              <a:t>,</a:t>
            </a:r>
            <a:br>
              <a:rPr lang="fr-BE" dirty="0" smtClean="0"/>
            </a:br>
            <a:r>
              <a:rPr lang="fr-BE" dirty="0" err="1" smtClean="0"/>
              <a:t>stiffness</a:t>
            </a:r>
            <a:r>
              <a:rPr lang="fr-BE" dirty="0" smtClean="0"/>
              <a:t> of </a:t>
            </a:r>
            <a:r>
              <a:rPr lang="fr-BE" dirty="0" err="1" smtClean="0"/>
              <a:t>steel</a:t>
            </a:r>
            <a:r>
              <a:rPr lang="fr-BE" dirty="0" smtClean="0"/>
              <a:t> </a:t>
            </a:r>
            <a:r>
              <a:rPr lang="fr-BE" dirty="0" err="1" smtClean="0"/>
              <a:t>decreases</a:t>
            </a:r>
            <a:r>
              <a:rPr lang="fr-BE" dirty="0" smtClean="0"/>
              <a:t> </a:t>
            </a:r>
            <a:r>
              <a:rPr lang="fr-BE" dirty="0" err="1" smtClean="0"/>
              <a:t>faster</a:t>
            </a:r>
            <a:r>
              <a:rPr lang="fr-BE" dirty="0" smtClean="0"/>
              <a:t> </a:t>
            </a:r>
            <a:r>
              <a:rPr lang="fr-BE" dirty="0" err="1" smtClean="0"/>
              <a:t>than</a:t>
            </a:r>
            <a:r>
              <a:rPr lang="fr-BE" dirty="0" smtClean="0"/>
              <a:t> </a:t>
            </a:r>
            <a:r>
              <a:rPr lang="fr-BE" dirty="0" err="1" smtClean="0"/>
              <a:t>strength</a:t>
            </a:r>
            <a:r>
              <a:rPr lang="fr-BE" dirty="0" smtClean="0"/>
              <a:t>.</a:t>
            </a:r>
            <a:br>
              <a:rPr lang="fr-BE" dirty="0" smtClean="0"/>
            </a:b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2348880"/>
            <a:ext cx="8204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18" charset="2"/>
              <a:buChar char="Þ"/>
            </a:pPr>
            <a:r>
              <a:rPr lang="fr-BE" sz="3200" dirty="0" smtClean="0"/>
              <a:t>The </a:t>
            </a:r>
            <a:r>
              <a:rPr lang="fr-BE" sz="3200" dirty="0" err="1" smtClean="0"/>
              <a:t>likelyhood</a:t>
            </a:r>
            <a:r>
              <a:rPr lang="fr-BE" sz="3200" dirty="0" smtClean="0"/>
              <a:t> of local </a:t>
            </a:r>
            <a:r>
              <a:rPr lang="fr-BE" sz="3200" dirty="0" err="1" smtClean="0"/>
              <a:t>buckling</a:t>
            </a:r>
            <a:r>
              <a:rPr lang="fr-BE" sz="3200" dirty="0" smtClean="0"/>
              <a:t> </a:t>
            </a:r>
            <a:r>
              <a:rPr lang="fr-BE" sz="3200" dirty="0" err="1" smtClean="0"/>
              <a:t>is</a:t>
            </a:r>
            <a:r>
              <a:rPr lang="fr-BE" sz="3200" dirty="0" smtClean="0"/>
              <a:t> </a:t>
            </a:r>
            <a:r>
              <a:rPr lang="fr-BE" sz="3200" dirty="0" err="1" smtClean="0"/>
              <a:t>even</a:t>
            </a:r>
            <a:r>
              <a:rPr lang="fr-BE" sz="3200" dirty="0" smtClean="0"/>
              <a:t> </a:t>
            </a:r>
            <a:r>
              <a:rPr lang="fr-BE" sz="3200" dirty="0" err="1" smtClean="0"/>
              <a:t>higher</a:t>
            </a:r>
            <a:endParaRPr lang="fr-BE" sz="3200" dirty="0" smtClean="0"/>
          </a:p>
          <a:p>
            <a:r>
              <a:rPr lang="fr-BE" sz="3200" dirty="0" smtClean="0"/>
              <a:t>(</a:t>
            </a:r>
            <a:r>
              <a:rPr lang="fr-BE" sz="2800" dirty="0" smtClean="0"/>
              <a:t>factor 0,85 in </a:t>
            </a:r>
            <a:r>
              <a:rPr lang="fr-BE" sz="2800" dirty="0" err="1" smtClean="0"/>
              <a:t>Eurocode</a:t>
            </a:r>
            <a:r>
              <a:rPr lang="fr-BE" sz="2800" dirty="0" smtClean="0"/>
              <a:t> 3</a:t>
            </a:r>
            <a:r>
              <a:rPr lang="fr-BE" sz="3200" dirty="0" smtClean="0"/>
              <a:t>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3528" y="3789040"/>
            <a:ext cx="84993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pitchFamily="18" charset="2"/>
              <a:buChar char="Þ"/>
            </a:pPr>
            <a:r>
              <a:rPr lang="fr-BE" sz="3200" dirty="0" smtClean="0"/>
              <a:t>Design </a:t>
            </a:r>
            <a:r>
              <a:rPr lang="fr-BE" sz="3200" dirty="0" err="1" smtClean="0"/>
              <a:t>method</a:t>
            </a:r>
            <a:r>
              <a:rPr lang="fr-BE" sz="3200" dirty="0" smtClean="0"/>
              <a:t> </a:t>
            </a:r>
            <a:r>
              <a:rPr lang="fr-BE" sz="3200" dirty="0" err="1" smtClean="0"/>
              <a:t>based</a:t>
            </a:r>
            <a:r>
              <a:rPr lang="fr-BE" sz="3200" dirty="0" smtClean="0"/>
              <a:t> on 0,2% proof </a:t>
            </a:r>
            <a:r>
              <a:rPr lang="fr-BE" sz="3200" dirty="0" err="1" smtClean="0"/>
              <a:t>strength</a:t>
            </a:r>
            <a:endParaRPr lang="fr-BE" sz="3200" dirty="0" smtClean="0"/>
          </a:p>
          <a:p>
            <a:r>
              <a:rPr lang="fr-BE" sz="3200" dirty="0"/>
              <a:t>o</a:t>
            </a:r>
            <a:r>
              <a:rPr lang="fr-BE" sz="3200" dirty="0" smtClean="0"/>
              <a:t>r </a:t>
            </a:r>
            <a:r>
              <a:rPr lang="fr-BE" sz="3200" dirty="0" err="1" smtClean="0"/>
              <a:t>critical</a:t>
            </a:r>
            <a:r>
              <a:rPr lang="fr-BE" sz="3200" dirty="0" smtClean="0"/>
              <a:t> </a:t>
            </a:r>
            <a:r>
              <a:rPr lang="fr-BE" sz="3200" dirty="0" err="1" smtClean="0"/>
              <a:t>temperature</a:t>
            </a:r>
            <a:r>
              <a:rPr lang="fr-BE" sz="3200" dirty="0" smtClean="0"/>
              <a:t> of 350°C in </a:t>
            </a:r>
            <a:r>
              <a:rPr lang="fr-BE" sz="3200" dirty="0" err="1" smtClean="0"/>
              <a:t>Eurocode</a:t>
            </a:r>
            <a:r>
              <a:rPr lang="fr-BE" sz="3200" dirty="0" smtClean="0"/>
              <a:t> 3.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3528" y="523210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itchFamily="18" charset="2"/>
              <a:buChar char="Þ"/>
            </a:pPr>
            <a:r>
              <a:rPr lang="fr-BE" sz="3200" dirty="0" smtClean="0"/>
              <a:t>RFCS </a:t>
            </a:r>
            <a:r>
              <a:rPr lang="fr-BE" sz="3200" dirty="0" err="1" smtClean="0"/>
              <a:t>project</a:t>
            </a:r>
            <a:r>
              <a:rPr lang="fr-BE" sz="3200" dirty="0" smtClean="0"/>
              <a:t> FIDESC4 on class 4 sections (</a:t>
            </a:r>
            <a:r>
              <a:rPr lang="fr-BE" sz="3200" dirty="0" err="1" smtClean="0"/>
              <a:t>beams</a:t>
            </a:r>
            <a:r>
              <a:rPr lang="fr-BE" sz="3200" dirty="0" smtClean="0"/>
              <a:t> and </a:t>
            </a:r>
            <a:r>
              <a:rPr lang="fr-BE" sz="3200" dirty="0" err="1" smtClean="0"/>
              <a:t>columns</a:t>
            </a:r>
            <a:r>
              <a:rPr lang="fr-BE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859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107504" y="188640"/>
            <a:ext cx="34563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/>
              <a:t>FIDESC4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600" dirty="0" smtClean="0"/>
              <a:t>CTICM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600" dirty="0" err="1" smtClean="0"/>
              <a:t>Technalia</a:t>
            </a:r>
            <a:endParaRPr lang="fr-BE" sz="3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600" dirty="0" err="1" smtClean="0"/>
              <a:t>Lindab</a:t>
            </a:r>
            <a:endParaRPr lang="fr-BE" sz="3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600" dirty="0" err="1" smtClean="0"/>
              <a:t>Univ</a:t>
            </a:r>
            <a:r>
              <a:rPr lang="fr-BE" sz="3600" dirty="0" smtClean="0"/>
              <a:t>. of </a:t>
            </a:r>
            <a:r>
              <a:rPr lang="fr-BE" sz="3600" dirty="0" err="1" smtClean="0"/>
              <a:t>Liege</a:t>
            </a:r>
            <a:endParaRPr lang="fr-BE" sz="3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600" dirty="0" err="1" smtClean="0"/>
              <a:t>Univ</a:t>
            </a:r>
            <a:r>
              <a:rPr lang="fr-BE" sz="3600" dirty="0" smtClean="0"/>
              <a:t>. of Aveiro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600" dirty="0" err="1" smtClean="0"/>
              <a:t>Univ</a:t>
            </a:r>
            <a:r>
              <a:rPr lang="fr-BE" sz="3600" dirty="0" smtClean="0"/>
              <a:t>. of Prague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283968" y="3284984"/>
            <a:ext cx="43695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fr-BE" sz="3600" dirty="0" err="1" smtClean="0"/>
              <a:t>Experimental</a:t>
            </a:r>
            <a:r>
              <a:rPr lang="fr-BE" sz="3600" dirty="0" smtClean="0"/>
              <a:t> tests</a:t>
            </a:r>
          </a:p>
          <a:p>
            <a:pPr marL="457200" indent="-457200">
              <a:buFont typeface="+mj-lt"/>
              <a:buAutoNum type="arabicParenR"/>
            </a:pPr>
            <a:r>
              <a:rPr lang="fr-BE" sz="3600" dirty="0" err="1" smtClean="0"/>
              <a:t>Numerical</a:t>
            </a:r>
            <a:r>
              <a:rPr lang="fr-BE" sz="3600" dirty="0" smtClean="0"/>
              <a:t> </a:t>
            </a:r>
            <a:r>
              <a:rPr lang="fr-BE" sz="3600" dirty="0" err="1" smtClean="0"/>
              <a:t>models</a:t>
            </a:r>
            <a:endParaRPr lang="fr-BE" sz="3600" dirty="0" smtClean="0"/>
          </a:p>
          <a:p>
            <a:pPr marL="457200" indent="-457200">
              <a:buFont typeface="+mj-lt"/>
              <a:buAutoNum type="arabicParenR"/>
            </a:pPr>
            <a:r>
              <a:rPr lang="fr-BE" sz="3600" dirty="0" err="1" smtClean="0"/>
              <a:t>Parametric</a:t>
            </a:r>
            <a:r>
              <a:rPr lang="fr-BE" sz="3600" dirty="0" smtClean="0"/>
              <a:t> analyses</a:t>
            </a:r>
          </a:p>
          <a:p>
            <a:pPr marL="457200" indent="-457200">
              <a:buFont typeface="+mj-lt"/>
              <a:buAutoNum type="arabicParenR"/>
            </a:pPr>
            <a:r>
              <a:rPr lang="fr-BE" sz="3600" dirty="0" smtClean="0"/>
              <a:t>Design </a:t>
            </a:r>
            <a:r>
              <a:rPr lang="fr-BE" sz="3600" dirty="0" err="1" smtClean="0"/>
              <a:t>equations</a:t>
            </a:r>
            <a:endParaRPr lang="fr-BE" sz="3600" dirty="0" smtClean="0"/>
          </a:p>
        </p:txBody>
      </p:sp>
    </p:spTree>
    <p:extLst>
      <p:ext uri="{BB962C8B-B14F-4D97-AF65-F5344CB8AC3E}">
        <p14:creationId xmlns:p14="http://schemas.microsoft.com/office/powerpoint/2010/main" val="76791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56576" y="5085184"/>
            <a:ext cx="2133600" cy="365125"/>
          </a:xfrm>
        </p:spPr>
        <p:txBody>
          <a:bodyPr/>
          <a:lstStyle/>
          <a:p>
            <a:fld id="{8CDFB5B3-6370-4EDA-87A5-E1AD33B6BB50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776864" cy="1143000"/>
          </a:xfrm>
          <a:solidFill>
            <a:schemeClr val="bg2">
              <a:alpha val="33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BE" dirty="0" smtClean="0"/>
              <a:t> 2) Test </a:t>
            </a:r>
            <a:r>
              <a:rPr lang="fr-BE" dirty="0" err="1" smtClean="0"/>
              <a:t>set-up</a:t>
            </a:r>
            <a:endParaRPr lang="fr-BE" dirty="0"/>
          </a:p>
        </p:txBody>
      </p:sp>
      <p:sp>
        <p:nvSpPr>
          <p:cNvPr id="5" name="ZoneTexte 4"/>
          <p:cNvSpPr txBox="1"/>
          <p:nvPr/>
        </p:nvSpPr>
        <p:spPr>
          <a:xfrm>
            <a:off x="-36512" y="1268760"/>
            <a:ext cx="93053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200" dirty="0" err="1" smtClean="0"/>
              <a:t>Heating</a:t>
            </a:r>
            <a:r>
              <a:rPr lang="fr-BE" sz="3200" dirty="0" smtClean="0"/>
              <a:t> </a:t>
            </a:r>
            <a:r>
              <a:rPr lang="fr-BE" sz="3200" dirty="0" err="1" smtClean="0"/>
              <a:t>was</a:t>
            </a:r>
            <a:r>
              <a:rPr lang="fr-BE" sz="3200" dirty="0" smtClean="0"/>
              <a:t> </a:t>
            </a:r>
            <a:r>
              <a:rPr lang="fr-BE" sz="3200" dirty="0" err="1" smtClean="0"/>
              <a:t>achieved</a:t>
            </a:r>
            <a:r>
              <a:rPr lang="fr-BE" sz="3200" dirty="0" smtClean="0"/>
              <a:t> by </a:t>
            </a:r>
            <a:r>
              <a:rPr lang="fr-BE" sz="3200" dirty="0" err="1" smtClean="0"/>
              <a:t>electrical</a:t>
            </a:r>
            <a:r>
              <a:rPr lang="fr-BE" sz="3200" dirty="0" smtClean="0"/>
              <a:t> </a:t>
            </a:r>
            <a:r>
              <a:rPr lang="fr-BE" sz="3200" dirty="0" err="1" smtClean="0"/>
              <a:t>resistances</a:t>
            </a:r>
            <a:r>
              <a:rPr lang="fr-BE" sz="3200" dirty="0" smtClean="0"/>
              <a:t> (</a:t>
            </a:r>
            <a:r>
              <a:rPr lang="fr-BE" sz="2800" dirty="0" smtClean="0"/>
              <a:t>30 KVA</a:t>
            </a:r>
            <a:r>
              <a:rPr lang="fr-BE" sz="3200" dirty="0" smtClean="0"/>
              <a:t>):</a:t>
            </a:r>
          </a:p>
          <a:p>
            <a:endParaRPr lang="fr-BE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200" dirty="0" err="1" smtClean="0"/>
              <a:t>Better</a:t>
            </a:r>
            <a:r>
              <a:rPr lang="fr-BE" sz="3200" dirty="0" smtClean="0"/>
              <a:t> control of the </a:t>
            </a:r>
            <a:r>
              <a:rPr lang="fr-BE" sz="3200" dirty="0" err="1" smtClean="0"/>
              <a:t>temperature</a:t>
            </a:r>
            <a:r>
              <a:rPr lang="fr-BE" sz="3200" dirty="0" smtClean="0"/>
              <a:t> </a:t>
            </a:r>
            <a:r>
              <a:rPr lang="fr-BE" sz="3200" dirty="0" err="1" smtClean="0"/>
              <a:t>increase</a:t>
            </a:r>
            <a:endParaRPr lang="fr-BE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fr-BE" sz="32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fr-BE" sz="3200" dirty="0" smtClean="0"/>
              <a:t>More </a:t>
            </a:r>
            <a:r>
              <a:rPr lang="fr-BE" sz="3200" dirty="0" err="1" smtClean="0"/>
              <a:t>uniform</a:t>
            </a:r>
            <a:r>
              <a:rPr lang="fr-BE" sz="3200" dirty="0" smtClean="0"/>
              <a:t> </a:t>
            </a:r>
            <a:r>
              <a:rPr lang="fr-BE" sz="3200" dirty="0" err="1" smtClean="0"/>
              <a:t>temperature</a:t>
            </a:r>
            <a:r>
              <a:rPr lang="fr-BE" sz="3200" dirty="0" smtClean="0"/>
              <a:t> distribution</a:t>
            </a:r>
          </a:p>
        </p:txBody>
      </p:sp>
    </p:spTree>
    <p:extLst>
      <p:ext uri="{BB962C8B-B14F-4D97-AF65-F5344CB8AC3E}">
        <p14:creationId xmlns:p14="http://schemas.microsoft.com/office/powerpoint/2010/main" val="2316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5" name="Image 4" descr="Th 13 à 2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59" y="188640"/>
            <a:ext cx="7999639" cy="568863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558267" y="6165304"/>
            <a:ext cx="5678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smtClean="0"/>
              <a:t>One </a:t>
            </a:r>
            <a:r>
              <a:rPr lang="fr-BE" sz="2800" dirty="0" err="1" smtClean="0"/>
              <a:t>heating</a:t>
            </a:r>
            <a:r>
              <a:rPr lang="fr-BE" sz="2800" dirty="0" smtClean="0"/>
              <a:t> mat + thermocouple </a:t>
            </a:r>
            <a:r>
              <a:rPr lang="fr-BE" sz="2800" dirty="0" err="1" smtClean="0"/>
              <a:t>tree</a:t>
            </a:r>
            <a:endParaRPr lang="fr-BE" sz="2800" dirty="0" smtClean="0"/>
          </a:p>
        </p:txBody>
      </p:sp>
    </p:spTree>
    <p:extLst>
      <p:ext uri="{BB962C8B-B14F-4D97-AF65-F5344CB8AC3E}">
        <p14:creationId xmlns:p14="http://schemas.microsoft.com/office/powerpoint/2010/main" val="29116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0763" y="276194"/>
            <a:ext cx="4169669" cy="639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187201" y="1196752"/>
            <a:ext cx="38087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400" dirty="0" smtClean="0"/>
              <a:t>2 </a:t>
            </a:r>
            <a:r>
              <a:rPr lang="fr-BE" sz="2400" dirty="0" err="1" smtClean="0"/>
              <a:t>heating</a:t>
            </a:r>
            <a:r>
              <a:rPr lang="fr-BE" sz="2400" dirty="0" smtClean="0"/>
              <a:t> mats on the web</a:t>
            </a:r>
          </a:p>
          <a:p>
            <a:r>
              <a:rPr lang="fr-BE" sz="2400" dirty="0" smtClean="0"/>
              <a:t>2 </a:t>
            </a:r>
            <a:r>
              <a:rPr lang="fr-BE" sz="2400" dirty="0" err="1" smtClean="0"/>
              <a:t>heating</a:t>
            </a:r>
            <a:r>
              <a:rPr lang="fr-BE" sz="2400" dirty="0" smtClean="0"/>
              <a:t> mats on one </a:t>
            </a:r>
            <a:r>
              <a:rPr lang="fr-BE" sz="2400" dirty="0" err="1" smtClean="0"/>
              <a:t>flange</a:t>
            </a: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42197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3" name="Image 2" descr="1255 Pré-Test 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89086" cy="538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5496" y="5949280"/>
            <a:ext cx="9010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err="1" smtClean="0"/>
              <a:t>Column</a:t>
            </a:r>
            <a:r>
              <a:rPr lang="fr-BE" sz="2800" dirty="0" smtClean="0"/>
              <a:t> </a:t>
            </a:r>
            <a:r>
              <a:rPr lang="fr-BE" sz="2800" dirty="0" err="1" smtClean="0"/>
              <a:t>wrapped</a:t>
            </a:r>
            <a:r>
              <a:rPr lang="fr-BE" sz="2800" dirty="0" smtClean="0"/>
              <a:t> in </a:t>
            </a:r>
            <a:r>
              <a:rPr lang="fr-BE" sz="2800" dirty="0" err="1" smtClean="0"/>
              <a:t>ceramic</a:t>
            </a:r>
            <a:r>
              <a:rPr lang="fr-BE" sz="2800" dirty="0" smtClean="0"/>
              <a:t> mats + </a:t>
            </a:r>
            <a:r>
              <a:rPr lang="fr-BE" sz="2800" dirty="0" err="1" smtClean="0"/>
              <a:t>displacement</a:t>
            </a:r>
            <a:r>
              <a:rPr lang="fr-BE" sz="2800" dirty="0" smtClean="0"/>
              <a:t> </a:t>
            </a:r>
            <a:r>
              <a:rPr lang="fr-BE" sz="2800" dirty="0" err="1" smtClean="0"/>
              <a:t>transducer</a:t>
            </a:r>
            <a:endParaRPr lang="fr-BE" sz="2800" dirty="0" smtClean="0"/>
          </a:p>
        </p:txBody>
      </p:sp>
    </p:spTree>
    <p:extLst>
      <p:ext uri="{BB962C8B-B14F-4D97-AF65-F5344CB8AC3E}">
        <p14:creationId xmlns:p14="http://schemas.microsoft.com/office/powerpoint/2010/main" val="31274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FB5B3-6370-4EDA-87A5-E1AD33B6BB50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215515" y="116632"/>
            <a:ext cx="8712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/>
              <a:t>First </a:t>
            </a:r>
            <a:r>
              <a:rPr lang="fr-BE" sz="2800" dirty="0" err="1" smtClean="0"/>
              <a:t>blank</a:t>
            </a:r>
            <a:r>
              <a:rPr lang="fr-BE" sz="2800" dirty="0" smtClean="0"/>
              <a:t> test @ 100°C/h  to control the </a:t>
            </a:r>
            <a:r>
              <a:rPr lang="fr-BE" sz="2800" dirty="0" err="1" smtClean="0"/>
              <a:t>uniform</a:t>
            </a:r>
            <a:r>
              <a:rPr lang="fr-BE" sz="2800" dirty="0" smtClean="0"/>
              <a:t> </a:t>
            </a:r>
            <a:r>
              <a:rPr lang="fr-BE" sz="2800" dirty="0" err="1" smtClean="0"/>
              <a:t>character</a:t>
            </a:r>
            <a:r>
              <a:rPr lang="fr-BE" sz="2800" dirty="0" smtClean="0"/>
              <a:t> </a:t>
            </a:r>
            <a:r>
              <a:rPr lang="fr-BE" sz="2800" dirty="0" smtClean="0"/>
              <a:t>of the </a:t>
            </a:r>
            <a:r>
              <a:rPr lang="fr-BE" sz="2800" dirty="0" err="1" smtClean="0"/>
              <a:t>temperature</a:t>
            </a:r>
            <a:r>
              <a:rPr lang="fr-BE" sz="2800" dirty="0" smtClean="0"/>
              <a:t> </a:t>
            </a:r>
            <a:r>
              <a:rPr lang="fr-BE" sz="2800" dirty="0" err="1" smtClean="0"/>
              <a:t>field</a:t>
            </a:r>
            <a:r>
              <a:rPr lang="fr-BE" sz="2800" dirty="0" smtClean="0"/>
              <a:t>.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084910"/>
            <a:ext cx="8286062" cy="493637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95536" y="6050200"/>
            <a:ext cx="3636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800" dirty="0" err="1" smtClean="0"/>
              <a:t>Differences</a:t>
            </a:r>
            <a:r>
              <a:rPr lang="fr-BE" sz="2800" dirty="0" smtClean="0"/>
              <a:t> up to </a:t>
            </a:r>
            <a:r>
              <a:rPr lang="fr-BE" sz="2800" dirty="0" smtClean="0"/>
              <a:t>70°C !</a:t>
            </a:r>
            <a:endParaRPr lang="fr-BE" sz="2800" dirty="0" smtClean="0"/>
          </a:p>
        </p:txBody>
      </p:sp>
    </p:spTree>
    <p:extLst>
      <p:ext uri="{BB962C8B-B14F-4D97-AF65-F5344CB8AC3E}">
        <p14:creationId xmlns:p14="http://schemas.microsoft.com/office/powerpoint/2010/main" val="7525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just">
          <a:defRPr sz="2000" smtClean="0"/>
        </a:defPPr>
      </a:lstStyle>
    </a:spDef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743</Words>
  <Application>Microsoft Office PowerPoint</Application>
  <PresentationFormat>Affichage à l'écran (4:3)</PresentationFormat>
  <Paragraphs>252</Paragraphs>
  <Slides>29</Slides>
  <Notes>20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Présentation PowerPoint</vt:lpstr>
      <vt:lpstr> 1) Introduction</vt:lpstr>
      <vt:lpstr>At elevated temperature, stiffness of steel decreases faster than strength.  </vt:lpstr>
      <vt:lpstr>Présentation PowerPoint</vt:lpstr>
      <vt:lpstr> 2) Test set-up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Hinged support (nylon bearings)</vt:lpstr>
      <vt:lpstr>Présentation PowerPoint</vt:lpstr>
      <vt:lpstr>Présentation PowerPoint</vt:lpstr>
      <vt:lpstr> 3) Main results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4) Numerical modelling</vt:lpstr>
      <vt:lpstr>Geometrical imperfections First 2 Eigen modes from CAST3M</vt:lpstr>
      <vt:lpstr>Numerical simulations / test results Average: 1,01 – standard deviation: 0,04</vt:lpstr>
      <vt:lpstr> 5) What’s next?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Jean-Marc Franssen</dc:creator>
  <cp:lastModifiedBy>Jean-Marc Franssen</cp:lastModifiedBy>
  <cp:revision>119</cp:revision>
  <cp:lastPrinted>2011-10-23T08:37:20Z</cp:lastPrinted>
  <dcterms:created xsi:type="dcterms:W3CDTF">2010-09-20T16:02:30Z</dcterms:created>
  <dcterms:modified xsi:type="dcterms:W3CDTF">2014-06-10T10:52:58Z</dcterms:modified>
</cp:coreProperties>
</file>