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345" r:id="rId3"/>
    <p:sldId id="277" r:id="rId4"/>
    <p:sldId id="288" r:id="rId5"/>
    <p:sldId id="261" r:id="rId6"/>
    <p:sldId id="262" r:id="rId7"/>
    <p:sldId id="264" r:id="rId8"/>
    <p:sldId id="265" r:id="rId9"/>
    <p:sldId id="299" r:id="rId10"/>
    <p:sldId id="303" r:id="rId11"/>
    <p:sldId id="270" r:id="rId12"/>
    <p:sldId id="256" r:id="rId13"/>
    <p:sldId id="290" r:id="rId14"/>
    <p:sldId id="292" r:id="rId15"/>
    <p:sldId id="291" r:id="rId16"/>
    <p:sldId id="293" r:id="rId17"/>
    <p:sldId id="342" r:id="rId18"/>
    <p:sldId id="306" r:id="rId19"/>
    <p:sldId id="310" r:id="rId20"/>
    <p:sldId id="309" r:id="rId21"/>
    <p:sldId id="308" r:id="rId22"/>
    <p:sldId id="294" r:id="rId23"/>
    <p:sldId id="311" r:id="rId24"/>
    <p:sldId id="312" r:id="rId25"/>
    <p:sldId id="315" r:id="rId26"/>
    <p:sldId id="314" r:id="rId27"/>
    <p:sldId id="295" r:id="rId28"/>
    <p:sldId id="313" r:id="rId29"/>
    <p:sldId id="296" r:id="rId30"/>
    <p:sldId id="343" r:id="rId31"/>
    <p:sldId id="329" r:id="rId32"/>
    <p:sldId id="325" r:id="rId33"/>
    <p:sldId id="330" r:id="rId34"/>
    <p:sldId id="346" r:id="rId35"/>
    <p:sldId id="344" r:id="rId36"/>
    <p:sldId id="298" r:id="rId37"/>
    <p:sldId id="336" r:id="rId38"/>
    <p:sldId id="337" r:id="rId39"/>
    <p:sldId id="334" r:id="rId40"/>
    <p:sldId id="332" r:id="rId41"/>
    <p:sldId id="338" r:id="rId42"/>
    <p:sldId id="339" r:id="rId43"/>
    <p:sldId id="272" r:id="rId44"/>
    <p:sldId id="274" r:id="rId45"/>
    <p:sldId id="275" r:id="rId46"/>
    <p:sldId id="276" r:id="rId47"/>
    <p:sldId id="286" r:id="rId48"/>
    <p:sldId id="281" r:id="rId49"/>
    <p:sldId id="284" r:id="rId50"/>
    <p:sldId id="285" r:id="rId51"/>
    <p:sldId id="287" r:id="rId52"/>
    <p:sldId id="305" r:id="rId53"/>
    <p:sldId id="321" r:id="rId54"/>
    <p:sldId id="327" r:id="rId55"/>
    <p:sldId id="340" r:id="rId56"/>
    <p:sldId id="341" r:id="rId57"/>
    <p:sldId id="322" r:id="rId58"/>
    <p:sldId id="324" r:id="rId59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009900"/>
    <a:srgbClr val="0033CC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2101" autoAdjust="0"/>
  </p:normalViewPr>
  <p:slideViewPr>
    <p:cSldViewPr>
      <p:cViewPr>
        <p:scale>
          <a:sx n="66" d="100"/>
          <a:sy n="66" d="100"/>
        </p:scale>
        <p:origin x="-1374" y="-228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F7DB13-D9E5-45CD-97CD-D7E18359B697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6682A-F25A-4921-8EEB-A969CB9F42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79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16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57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6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92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8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90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8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4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84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9E3-60DB-4673-A064-4120688DA459}" type="datetimeFigureOut">
              <a:rPr lang="fr-BE" smtClean="0"/>
              <a:t>28/02/2014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6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tif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4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4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206375" y="-9525"/>
            <a:ext cx="9493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e 21"/>
          <p:cNvGrpSpPr>
            <a:grpSpLocks/>
          </p:cNvGrpSpPr>
          <p:nvPr/>
        </p:nvGrpSpPr>
        <p:grpSpPr bwMode="auto">
          <a:xfrm>
            <a:off x="1354138" y="1414463"/>
            <a:ext cx="7735887" cy="5392737"/>
            <a:chOff x="1275334" y="1348282"/>
            <a:chExt cx="7734658" cy="5393086"/>
          </a:xfrm>
        </p:grpSpPr>
        <p:grpSp>
          <p:nvGrpSpPr>
            <p:cNvPr id="2054" name="Groupe 16"/>
            <p:cNvGrpSpPr>
              <a:grpSpLocks/>
            </p:cNvGrpSpPr>
            <p:nvPr/>
          </p:nvGrpSpPr>
          <p:grpSpPr bwMode="auto">
            <a:xfrm>
              <a:off x="1837211" y="1357104"/>
              <a:ext cx="7172781" cy="5384264"/>
              <a:chOff x="1863715" y="1357104"/>
              <a:chExt cx="7172781" cy="5384264"/>
            </a:xfrm>
          </p:grpSpPr>
          <p:pic>
            <p:nvPicPr>
              <p:cNvPr id="2060" name="Image 12" descr="Image1.em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3715" y="1357104"/>
                <a:ext cx="7172781" cy="5384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riangle rectangle 11"/>
              <p:cNvSpPr/>
              <p:nvPr/>
            </p:nvSpPr>
            <p:spPr>
              <a:xfrm rot="5400000">
                <a:off x="2775792" y="466376"/>
                <a:ext cx="5361335" cy="7160074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 dirty="0"/>
              </a:p>
            </p:txBody>
          </p:sp>
        </p:grpSp>
        <p:grpSp>
          <p:nvGrpSpPr>
            <p:cNvPr id="2055" name="Groupe 20"/>
            <p:cNvGrpSpPr>
              <a:grpSpLocks/>
            </p:cNvGrpSpPr>
            <p:nvPr/>
          </p:nvGrpSpPr>
          <p:grpSpPr bwMode="auto">
            <a:xfrm>
              <a:off x="1275334" y="1348282"/>
              <a:ext cx="7158488" cy="5361334"/>
              <a:chOff x="1275334" y="1348282"/>
              <a:chExt cx="7158488" cy="5361334"/>
            </a:xfrm>
          </p:grpSpPr>
          <p:sp>
            <p:nvSpPr>
              <p:cNvPr id="16" name="Triangle rectangle 15"/>
              <p:cNvSpPr/>
              <p:nvPr/>
            </p:nvSpPr>
            <p:spPr>
              <a:xfrm rot="5400000">
                <a:off x="2173911" y="449705"/>
                <a:ext cx="5361334" cy="7158488"/>
              </a:xfrm>
              <a:prstGeom prst="rtTriangle">
                <a:avLst/>
              </a:prstGeom>
              <a:solidFill>
                <a:schemeClr val="bg1"/>
              </a:solidFill>
              <a:ln w="317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 dirty="0"/>
              </a:p>
            </p:txBody>
          </p:sp>
          <p:grpSp>
            <p:nvGrpSpPr>
              <p:cNvPr id="2057" name="Groupe 19"/>
              <p:cNvGrpSpPr>
                <a:grpSpLocks/>
              </p:cNvGrpSpPr>
              <p:nvPr/>
            </p:nvGrpSpPr>
            <p:grpSpPr bwMode="auto">
              <a:xfrm>
                <a:off x="1540681" y="1634645"/>
                <a:ext cx="5399540" cy="3504232"/>
                <a:chOff x="1593689" y="1674401"/>
                <a:chExt cx="5399540" cy="3504232"/>
              </a:xfrm>
            </p:grpSpPr>
            <p:sp>
              <p:nvSpPr>
                <p:cNvPr id="2058" name="Rectangle 5"/>
                <p:cNvSpPr>
                  <a:spLocks noChangeArrowheads="1"/>
                </p:cNvSpPr>
                <p:nvPr/>
              </p:nvSpPr>
              <p:spPr bwMode="auto">
                <a:xfrm>
                  <a:off x="1606110" y="1674401"/>
                  <a:ext cx="5387119" cy="1816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r>
                    <a:rPr lang="en-GB" sz="2800" dirty="0" smtClean="0"/>
                    <a:t>New insights for an old topic: </a:t>
                  </a:r>
                  <a:r>
                    <a:rPr lang="en-GB" sz="2800" dirty="0" err="1" smtClean="0"/>
                    <a:t>seagrasses</a:t>
                  </a:r>
                  <a:r>
                    <a:rPr lang="en-GB" sz="2800" dirty="0" smtClean="0"/>
                    <a:t> as </a:t>
                  </a:r>
                  <a:r>
                    <a:rPr lang="en-GB" sz="2800" dirty="0" err="1" smtClean="0"/>
                    <a:t>bioindicators</a:t>
                  </a:r>
                  <a:r>
                    <a:rPr lang="en-GB" sz="2800" dirty="0" smtClean="0"/>
                    <a:t> </a:t>
                  </a:r>
                </a:p>
                <a:p>
                  <a:r>
                    <a:rPr lang="en-GB" sz="2800" dirty="0" smtClean="0"/>
                    <a:t>of coastal trace element </a:t>
                  </a:r>
                </a:p>
                <a:p>
                  <a:r>
                    <a:rPr lang="en-GB" sz="2800" dirty="0" smtClean="0"/>
                    <a:t>pollution.</a:t>
                  </a:r>
                  <a:endParaRPr lang="fr-BE" sz="2800" dirty="0"/>
                </a:p>
              </p:txBody>
            </p:sp>
            <p:sp>
              <p:nvSpPr>
                <p:cNvPr id="20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93689" y="3762769"/>
                  <a:ext cx="3659272" cy="1415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fr-BE" altLang="fr-FR" sz="1600" dirty="0" smtClean="0"/>
                    <a:t>J</a:t>
                  </a:r>
                  <a:r>
                    <a:rPr lang="fr-BE" altLang="fr-FR" sz="1600" dirty="0"/>
                    <a:t>. </a:t>
                  </a:r>
                  <a:r>
                    <a:rPr lang="fr-BE" altLang="fr-FR" sz="1600" dirty="0" err="1" smtClean="0"/>
                    <a:t>Richir</a:t>
                  </a:r>
                  <a:r>
                    <a:rPr lang="fr-BE" altLang="fr-FR" sz="1600" dirty="0" smtClean="0"/>
                    <a:t>, P. Lejeune and </a:t>
                  </a:r>
                </a:p>
                <a:p>
                  <a:pPr eaLnBrk="1" hangingPunct="1"/>
                  <a:r>
                    <a:rPr lang="fr-BE" altLang="fr-FR" sz="1600" dirty="0" smtClean="0"/>
                    <a:t>S</a:t>
                  </a:r>
                  <a:r>
                    <a:rPr lang="fr-BE" altLang="fr-FR" sz="1600" dirty="0"/>
                    <a:t>. </a:t>
                  </a:r>
                  <a:r>
                    <a:rPr lang="fr-BE" altLang="fr-FR" sz="1600" dirty="0" err="1"/>
                    <a:t>Gobert</a:t>
                  </a:r>
                  <a:endParaRPr lang="fr-BE" altLang="fr-FR" sz="1600" dirty="0"/>
                </a:p>
                <a:p>
                  <a:pPr eaLnBrk="1" hangingPunct="1">
                    <a:spcBef>
                      <a:spcPts val="1200"/>
                    </a:spcBef>
                  </a:pPr>
                  <a:endParaRPr lang="fr-BE" altLang="fr-FR" sz="1200" dirty="0"/>
                </a:p>
                <a:p>
                  <a:pPr eaLnBrk="1" hangingPunct="1"/>
                  <a:r>
                    <a:rPr lang="fr-BE" altLang="fr-FR" sz="1600" dirty="0" err="1" smtClean="0"/>
                    <a:t>Olhão</a:t>
                  </a:r>
                  <a:r>
                    <a:rPr lang="fr-BE" altLang="fr-FR" sz="1600" dirty="0" smtClean="0"/>
                    <a:t>, Portugal</a:t>
                  </a:r>
                  <a:endParaRPr lang="fr-BE" altLang="fr-FR" sz="1600" dirty="0"/>
                </a:p>
                <a:p>
                  <a:pPr eaLnBrk="1" hangingPunct="1"/>
                  <a:r>
                    <a:rPr lang="fr-BE" altLang="fr-FR" sz="1600" dirty="0" smtClean="0"/>
                    <a:t>03-2014</a:t>
                  </a:r>
                  <a:endParaRPr lang="fr-BE" altLang="fr-FR" sz="1600" dirty="0"/>
                </a:p>
              </p:txBody>
            </p:sp>
          </p:grpSp>
        </p:grpSp>
      </p:grpSp>
      <p:pic>
        <p:nvPicPr>
          <p:cNvPr id="2053" name="Picture 8" descr="logo Oce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500"/>
            <a:ext cx="158432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TARESO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01" y="91098"/>
            <a:ext cx="2373545" cy="122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8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2772612" y="1780347"/>
            <a:ext cx="5856950" cy="4800600"/>
            <a:chOff x="3146816" y="1780347"/>
            <a:chExt cx="5856950" cy="4800600"/>
          </a:xfrm>
        </p:grpSpPr>
        <p:grpSp>
          <p:nvGrpSpPr>
            <p:cNvPr id="19" name="Groupe 18"/>
            <p:cNvGrpSpPr/>
            <p:nvPr/>
          </p:nvGrpSpPr>
          <p:grpSpPr>
            <a:xfrm>
              <a:off x="3146816" y="1780347"/>
              <a:ext cx="5856950" cy="4800600"/>
              <a:chOff x="3146816" y="1780347"/>
              <a:chExt cx="5856950" cy="4800600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3146816" y="1780347"/>
                <a:ext cx="5856950" cy="4800600"/>
                <a:chOff x="3146816" y="1694622"/>
                <a:chExt cx="5856950" cy="4800600"/>
              </a:xfrm>
            </p:grpSpPr>
            <p:grpSp>
              <p:nvGrpSpPr>
                <p:cNvPr id="6" name="Groupe 5"/>
                <p:cNvGrpSpPr/>
                <p:nvPr/>
              </p:nvGrpSpPr>
              <p:grpSpPr>
                <a:xfrm>
                  <a:off x="3146816" y="1694622"/>
                  <a:ext cx="5856950" cy="4800600"/>
                  <a:chOff x="3362716" y="1694622"/>
                  <a:chExt cx="5856950" cy="4800600"/>
                </a:xfrm>
              </p:grpSpPr>
              <p:pic>
                <p:nvPicPr>
                  <p:cNvPr id="21" name="Image 20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5067" y="1694622"/>
                    <a:ext cx="5854599" cy="4800600"/>
                  </a:xfrm>
                  <a:prstGeom prst="rect">
                    <a:avLst/>
                  </a:prstGeom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3362716" y="1732726"/>
                    <a:ext cx="767710" cy="9422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7" name="Rectangle 6"/>
                <p:cNvSpPr/>
                <p:nvPr/>
              </p:nvSpPr>
              <p:spPr>
                <a:xfrm>
                  <a:off x="3556071" y="6093296"/>
                  <a:ext cx="1185345" cy="3198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" name="Ellipse 17"/>
              <p:cNvSpPr/>
              <p:nvPr/>
            </p:nvSpPr>
            <p:spPr>
              <a:xfrm>
                <a:off x="3857956" y="2314388"/>
                <a:ext cx="153418" cy="1312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Ellipse 21"/>
            <p:cNvSpPr/>
            <p:nvPr/>
          </p:nvSpPr>
          <p:spPr>
            <a:xfrm>
              <a:off x="4686038" y="6201881"/>
              <a:ext cx="124846" cy="1599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849313" y="404813"/>
            <a:ext cx="5912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 – mining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Zn)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/ industrial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(As)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activities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43" name="ZoneTexte 24"/>
          <p:cNvSpPr txBox="1">
            <a:spLocks noChangeArrowheads="1"/>
          </p:cNvSpPr>
          <p:nvPr/>
        </p:nvSpPr>
        <p:spPr bwMode="auto">
          <a:xfrm>
            <a:off x="7016325" y="6495222"/>
            <a:ext cx="1584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1200" dirty="0" err="1"/>
              <a:t>Culioli</a:t>
            </a:r>
            <a:r>
              <a:rPr lang="fr-BE" sz="1200" dirty="0"/>
              <a:t> et al. (2009)</a:t>
            </a: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849313" y="404813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Sb 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1" t="32134" r="8566" b="11145"/>
          <a:stretch/>
        </p:blipFill>
        <p:spPr>
          <a:xfrm>
            <a:off x="237355" y="1843831"/>
            <a:ext cx="2701057" cy="388942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694538" y="895353"/>
            <a:ext cx="4692767" cy="5962647"/>
            <a:chOff x="2068742" y="895353"/>
            <a:chExt cx="4692767" cy="5962647"/>
          </a:xfrm>
        </p:grpSpPr>
        <p:sp>
          <p:nvSpPr>
            <p:cNvPr id="9" name="Rectangle 8"/>
            <p:cNvSpPr/>
            <p:nvPr/>
          </p:nvSpPr>
          <p:spPr>
            <a:xfrm>
              <a:off x="2068743" y="3585029"/>
              <a:ext cx="775066" cy="595085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1" name="Connecteur droit 10"/>
            <p:cNvCxnSpPr/>
            <p:nvPr/>
          </p:nvCxnSpPr>
          <p:spPr>
            <a:xfrm flipV="1">
              <a:off x="2068742" y="895353"/>
              <a:ext cx="4692767" cy="2689676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2068743" y="4180114"/>
              <a:ext cx="4692766" cy="2677886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necteur droit avec flèche 35"/>
          <p:cNvCxnSpPr/>
          <p:nvPr/>
        </p:nvCxnSpPr>
        <p:spPr>
          <a:xfrm>
            <a:off x="5136294" y="3207626"/>
            <a:ext cx="37331" cy="853959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e libre 36"/>
          <p:cNvSpPr/>
          <p:nvPr/>
        </p:nvSpPr>
        <p:spPr>
          <a:xfrm>
            <a:off x="5180293" y="4103360"/>
            <a:ext cx="3247072" cy="1760220"/>
          </a:xfrm>
          <a:custGeom>
            <a:avLst/>
            <a:gdLst>
              <a:gd name="connsiteX0" fmla="*/ 0 w 4638675"/>
              <a:gd name="connsiteY0" fmla="*/ 0 h 2514600"/>
              <a:gd name="connsiteX1" fmla="*/ 1571625 w 4638675"/>
              <a:gd name="connsiteY1" fmla="*/ 1704975 h 2514600"/>
              <a:gd name="connsiteX2" fmla="*/ 4638675 w 4638675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8675" h="2514600">
                <a:moveTo>
                  <a:pt x="0" y="0"/>
                </a:moveTo>
                <a:cubicBezTo>
                  <a:pt x="399256" y="642937"/>
                  <a:pt x="798513" y="1285875"/>
                  <a:pt x="1571625" y="1704975"/>
                </a:cubicBezTo>
                <a:cubicBezTo>
                  <a:pt x="2344737" y="2124075"/>
                  <a:pt x="3491706" y="2319337"/>
                  <a:pt x="4638675" y="2514600"/>
                </a:cubicBezTo>
              </a:path>
            </a:pathLst>
          </a:custGeom>
          <a:noFill/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Ellipse 34"/>
          <p:cNvSpPr/>
          <p:nvPr/>
        </p:nvSpPr>
        <p:spPr>
          <a:xfrm>
            <a:off x="5071869" y="3465444"/>
            <a:ext cx="252028" cy="302434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/>
          <p:cNvSpPr/>
          <p:nvPr/>
        </p:nvSpPr>
        <p:spPr>
          <a:xfrm>
            <a:off x="8461890" y="5745956"/>
            <a:ext cx="226390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8600650" y="5519057"/>
            <a:ext cx="87630" cy="214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600650" y="5194300"/>
            <a:ext cx="397746" cy="32475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tx1"/>
                </a:solidFill>
              </a:rPr>
              <a:t>V</a:t>
            </a:r>
            <a:endParaRPr lang="fr-BE" b="1" dirty="0">
              <a:solidFill>
                <a:schemeClr val="tx1"/>
              </a:solidFill>
            </a:endParaRPr>
          </a:p>
        </p:txBody>
      </p:sp>
      <p:pic>
        <p:nvPicPr>
          <p:cNvPr id="40" name="Image 22" descr="Corse.png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4638" r="79103" b="83699"/>
          <a:stretch/>
        </p:blipFill>
        <p:spPr bwMode="auto">
          <a:xfrm>
            <a:off x="2509894" y="1545027"/>
            <a:ext cx="318242" cy="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e 40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8" descr="logo Ocean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STARESO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47" name="Groupe 46"/>
          <p:cNvGrpSpPr/>
          <p:nvPr/>
        </p:nvGrpSpPr>
        <p:grpSpPr>
          <a:xfrm>
            <a:off x="5791200" y="1278779"/>
            <a:ext cx="3147060" cy="1861985"/>
            <a:chOff x="5791200" y="1320551"/>
            <a:chExt cx="3147060" cy="1861985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7384" r="6705" b="-4939"/>
            <a:stretch/>
          </p:blipFill>
          <p:spPr bwMode="auto">
            <a:xfrm>
              <a:off x="5791200" y="1320551"/>
              <a:ext cx="3147060" cy="1861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49" name="Ellipse 48"/>
            <p:cNvSpPr/>
            <p:nvPr/>
          </p:nvSpPr>
          <p:spPr bwMode="auto">
            <a:xfrm>
              <a:off x="8430387" y="1559965"/>
              <a:ext cx="228367" cy="1441750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250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45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94" y="3663116"/>
            <a:ext cx="5475326" cy="300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51" y="848111"/>
            <a:ext cx="5475326" cy="300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e 38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43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849313" y="404813"/>
            <a:ext cx="132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V vs. Sb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72816"/>
            <a:ext cx="277180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7" y="2234424"/>
            <a:ext cx="2421205" cy="241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72816"/>
            <a:ext cx="914400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59832" y="2204864"/>
            <a:ext cx="5832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order and to compare TEs according to the overall spatial variability of their environmental levels through the whole of a studied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area ?</a:t>
            </a:r>
          </a:p>
        </p:txBody>
      </p:sp>
      <p:pic>
        <p:nvPicPr>
          <p:cNvPr id="6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7" y="2234424"/>
            <a:ext cx="2421205" cy="241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8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72816"/>
            <a:ext cx="914400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7" y="2234424"/>
            <a:ext cx="2421205" cy="241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059832" y="2204864"/>
            <a:ext cx="58326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order and to compare TEs according to the overall spatial variability of their environmental levels through the whole of a studied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area ?</a:t>
            </a:r>
          </a:p>
          <a:p>
            <a:pPr algn="just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compare global pollution levels in TEs between several monitored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sites ?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0285" y="982469"/>
            <a:ext cx="7782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order and to compare TEs according to the overall spatial variability of their environmental levels through the whole of a studied area 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9752" y="2348880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9313" y="404813"/>
            <a:ext cx="5320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6148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0285" y="982469"/>
            <a:ext cx="7782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order and to compare TEs according to the overall spatial variability of their environmental levels through the whole of a studied area 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9752" y="2348880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5616" y="3789040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are the maximum and minimum mean concentrations recorded among the n sites,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are mean concentrations recorded in each of the n sites,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is the standard deviation of the weighted sum ∑(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)/n.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highest the index value, the more environmental levels of a TE globally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vary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(punctual contaminations and overall coastal spatial heterogeneity of TE levels taken into account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through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whole of the studied area the index is applied to.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9313" y="404813"/>
            <a:ext cx="5320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41422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6" y="2215666"/>
            <a:ext cx="8111594" cy="44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5779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5138" name="Groupe 5137"/>
          <p:cNvGrpSpPr/>
          <p:nvPr/>
        </p:nvGrpSpPr>
        <p:grpSpPr>
          <a:xfrm>
            <a:off x="780886" y="2215666"/>
            <a:ext cx="8111594" cy="4453694"/>
            <a:chOff x="1005373" y="2348880"/>
            <a:chExt cx="8111594" cy="445369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73" y="2348880"/>
              <a:ext cx="8111594" cy="445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H="1">
              <a:off x="2505999" y="3440113"/>
              <a:ext cx="5791864" cy="1587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 flipV="1">
              <a:off x="2501232" y="5500787"/>
              <a:ext cx="4226591" cy="1488"/>
            </a:xfrm>
            <a:prstGeom prst="line">
              <a:avLst/>
            </a:prstGeom>
            <a:ln w="3810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6722711" y="3464717"/>
              <a:ext cx="1937" cy="20241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50318" y="3851756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BE" dirty="0"/>
            </a:p>
          </p:txBody>
        </p:sp>
      </p:grp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798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4650468" y="5157192"/>
            <a:ext cx="4170004" cy="1364429"/>
            <a:chOff x="3020221" y="2694409"/>
            <a:chExt cx="3034881" cy="1638300"/>
          </a:xfrm>
        </p:grpSpPr>
        <p:sp>
          <p:nvSpPr>
            <p:cNvPr id="26" name="Rectangle 25"/>
            <p:cNvSpPr/>
            <p:nvPr/>
          </p:nvSpPr>
          <p:spPr>
            <a:xfrm>
              <a:off x="3020221" y="2694409"/>
              <a:ext cx="3001963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7" name="ZoneTexte 40"/>
            <p:cNvSpPr txBox="1">
              <a:spLocks noChangeArrowheads="1"/>
            </p:cNvSpPr>
            <p:nvPr/>
          </p:nvSpPr>
          <p:spPr bwMode="auto">
            <a:xfrm>
              <a:off x="3053139" y="2700759"/>
              <a:ext cx="3001963" cy="163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bioindicators =</a:t>
              </a:r>
            </a:p>
            <a:p>
              <a:pPr eaLnBrk="1" hangingPunct="1"/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organisms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accumulating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pollutants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to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levels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representative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of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their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habitat pollution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status</a:t>
              </a:r>
              <a:endParaRPr lang="fr-BE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6337907" y="1204676"/>
            <a:ext cx="2718022" cy="3880508"/>
            <a:chOff x="6258121" y="1504046"/>
            <a:chExt cx="1387145" cy="1980421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255" y="1504046"/>
              <a:ext cx="1359011" cy="175775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6258121" y="3257096"/>
              <a:ext cx="1307656" cy="22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P. oceanica</a:t>
              </a: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644995" y="5159155"/>
            <a:ext cx="2638973" cy="710666"/>
            <a:chOff x="3020221" y="2694409"/>
            <a:chExt cx="3034881" cy="1622909"/>
          </a:xfrm>
        </p:grpSpPr>
        <p:sp>
          <p:nvSpPr>
            <p:cNvPr id="34" name="Rectangle 33"/>
            <p:cNvSpPr/>
            <p:nvPr/>
          </p:nvSpPr>
          <p:spPr>
            <a:xfrm>
              <a:off x="3020221" y="2694409"/>
              <a:ext cx="3001963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35" name="ZoneTexte 40"/>
            <p:cNvSpPr txBox="1">
              <a:spLocks noChangeArrowheads="1"/>
            </p:cNvSpPr>
            <p:nvPr/>
          </p:nvSpPr>
          <p:spPr bwMode="auto">
            <a:xfrm>
              <a:off x="3053139" y="2700758"/>
              <a:ext cx="3001963" cy="1616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direct measurements in the environment</a:t>
              </a:r>
              <a:endParaRPr lang="en-GB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Flèche droite 35"/>
          <p:cNvSpPr/>
          <p:nvPr/>
        </p:nvSpPr>
        <p:spPr bwMode="auto">
          <a:xfrm rot="7800000">
            <a:off x="3578146" y="4419323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4919228" y="4418046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31242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076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315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Mediterranean</a:t>
            </a:r>
            <a:r>
              <a:rPr lang="en-GB" altLang="fr-FR" sz="2200" dirty="0" smtClean="0"/>
              <a:t>          anthropic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078" name="Rectangle 35"/>
          <p:cNvSpPr>
            <a:spLocks noChangeArrowheads="1"/>
          </p:cNvSpPr>
          <p:nvPr/>
        </p:nvSpPr>
        <p:spPr bwMode="auto">
          <a:xfrm>
            <a:off x="2586038" y="6088063"/>
            <a:ext cx="112712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Calibri" pitchFamily="34" charset="0"/>
            </a:endParaRPr>
          </a:p>
        </p:txBody>
      </p:sp>
      <p:sp>
        <p:nvSpPr>
          <p:cNvPr id="308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/>
              <a:t>I</a:t>
            </a:r>
          </a:p>
          <a:p>
            <a:pPr algn="ctr" eaLnBrk="1" hangingPunct="1"/>
            <a:r>
              <a:rPr lang="fr-BE" altLang="fr-FR" sz="2200" b="1"/>
              <a:t>N</a:t>
            </a:r>
          </a:p>
          <a:p>
            <a:pPr algn="ctr" eaLnBrk="1" hangingPunct="1"/>
            <a:r>
              <a:rPr lang="fr-BE" altLang="fr-FR" sz="2200" b="1"/>
              <a:t>T</a:t>
            </a:r>
          </a:p>
          <a:p>
            <a:pPr algn="ctr" eaLnBrk="1" hangingPunct="1"/>
            <a:r>
              <a:rPr lang="fr-BE" altLang="fr-FR" sz="2200" b="1"/>
              <a:t>R</a:t>
            </a:r>
          </a:p>
          <a:p>
            <a:pPr algn="ctr" eaLnBrk="1" hangingPunct="1"/>
            <a:r>
              <a:rPr lang="fr-BE" altLang="fr-FR" sz="2200" b="1"/>
              <a:t>O</a:t>
            </a:r>
          </a:p>
          <a:p>
            <a:pPr algn="ctr" eaLnBrk="1" hangingPunct="1"/>
            <a:r>
              <a:rPr lang="fr-BE" altLang="fr-FR" sz="2200" b="1"/>
              <a:t>D</a:t>
            </a:r>
          </a:p>
          <a:p>
            <a:pPr algn="ctr" eaLnBrk="1" hangingPunct="1"/>
            <a:r>
              <a:rPr lang="fr-BE" altLang="fr-FR" sz="2200" b="1"/>
              <a:t>U</a:t>
            </a:r>
          </a:p>
          <a:p>
            <a:pPr algn="ctr" eaLnBrk="1" hangingPunct="1"/>
            <a:r>
              <a:rPr lang="fr-BE" altLang="fr-FR" sz="2200" b="1"/>
              <a:t>C</a:t>
            </a:r>
          </a:p>
          <a:p>
            <a:pPr algn="ctr" eaLnBrk="1" hangingPunct="1"/>
            <a:r>
              <a:rPr lang="fr-BE" altLang="fr-FR" sz="2200" b="1"/>
              <a:t>T</a:t>
            </a:r>
          </a:p>
          <a:p>
            <a:pPr algn="ctr" eaLnBrk="1" hangingPunct="1"/>
            <a:r>
              <a:rPr lang="fr-BE" altLang="fr-FR" sz="2200" b="1"/>
              <a:t>I</a:t>
            </a:r>
          </a:p>
          <a:p>
            <a:pPr algn="ctr" eaLnBrk="1" hangingPunct="1"/>
            <a:r>
              <a:rPr lang="fr-BE" altLang="fr-FR" sz="2200" b="1"/>
              <a:t>O</a:t>
            </a:r>
          </a:p>
          <a:p>
            <a:pPr algn="ctr" eaLnBrk="1" hangingPunct="1"/>
            <a:r>
              <a:rPr lang="fr-BE" altLang="fr-FR" sz="2200" b="1"/>
              <a:t>N</a:t>
            </a:r>
          </a:p>
        </p:txBody>
      </p:sp>
      <p:pic>
        <p:nvPicPr>
          <p:cNvPr id="3081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859540" y="2087409"/>
            <a:ext cx="1504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200" u="sng" dirty="0"/>
              <a:t> </a:t>
            </a:r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3484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849313" y="404813"/>
            <a:ext cx="18630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Introduction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lèche droite 45"/>
          <p:cNvSpPr/>
          <p:nvPr/>
        </p:nvSpPr>
        <p:spPr bwMode="auto">
          <a:xfrm>
            <a:off x="3136055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3484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06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5138" name="Groupe 5137"/>
          <p:cNvGrpSpPr/>
          <p:nvPr/>
        </p:nvGrpSpPr>
        <p:grpSpPr>
          <a:xfrm>
            <a:off x="780886" y="2215666"/>
            <a:ext cx="8111594" cy="4453694"/>
            <a:chOff x="1005373" y="2348880"/>
            <a:chExt cx="8111594" cy="445369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73" y="2348880"/>
              <a:ext cx="8111594" cy="445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H="1">
              <a:off x="2502824" y="3440113"/>
              <a:ext cx="5791864" cy="1587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 flipV="1">
              <a:off x="2501232" y="5500787"/>
              <a:ext cx="4226591" cy="1488"/>
            </a:xfrm>
            <a:prstGeom prst="line">
              <a:avLst/>
            </a:prstGeom>
            <a:ln w="3810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6722711" y="3464717"/>
              <a:ext cx="1937" cy="20241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50318" y="3851756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BE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2668836" y="3464719"/>
              <a:ext cx="2133" cy="12112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2983706" y="3465290"/>
              <a:ext cx="944" cy="3828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V="1">
              <a:off x="3293269" y="3463926"/>
              <a:ext cx="0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3604419" y="3463926"/>
              <a:ext cx="0" cy="8469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3919538" y="3463925"/>
              <a:ext cx="0" cy="18986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4228630" y="3464721"/>
              <a:ext cx="2851" cy="19145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7" name="Rectangle 5126"/>
            <p:cNvSpPr/>
            <p:nvPr/>
          </p:nvSpPr>
          <p:spPr>
            <a:xfrm>
              <a:off x="4260726" y="3356992"/>
              <a:ext cx="1122423" cy="1538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>
                <a:spcAft>
                  <a:spcPts val="1200"/>
                </a:spcAft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∑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/x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SD</a:t>
              </a:r>
              <a:endParaRPr lang="fr-BE" dirty="0"/>
            </a:p>
          </p:txBody>
        </p:sp>
      </p:grp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2626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5138" name="Groupe 5137"/>
          <p:cNvGrpSpPr/>
          <p:nvPr/>
        </p:nvGrpSpPr>
        <p:grpSpPr>
          <a:xfrm>
            <a:off x="780886" y="2215666"/>
            <a:ext cx="8111594" cy="4453694"/>
            <a:chOff x="1005373" y="2348880"/>
            <a:chExt cx="8111594" cy="445369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73" y="2348880"/>
              <a:ext cx="8111594" cy="445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H="1">
              <a:off x="2502824" y="3440113"/>
              <a:ext cx="5791864" cy="1587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 flipV="1">
              <a:off x="2501232" y="5500787"/>
              <a:ext cx="4226591" cy="1488"/>
            </a:xfrm>
            <a:prstGeom prst="line">
              <a:avLst/>
            </a:prstGeom>
            <a:ln w="3810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6722711" y="3464717"/>
              <a:ext cx="1937" cy="20241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50318" y="3851756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BE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2668836" y="3464719"/>
              <a:ext cx="2133" cy="12112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2983706" y="3465290"/>
              <a:ext cx="944" cy="3828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V="1">
              <a:off x="3293269" y="3463926"/>
              <a:ext cx="0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3604419" y="3463926"/>
              <a:ext cx="0" cy="8469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3919538" y="3463925"/>
              <a:ext cx="0" cy="18986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4228630" y="3464721"/>
              <a:ext cx="2851" cy="19145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7" name="Rectangle 5126"/>
            <p:cNvSpPr/>
            <p:nvPr/>
          </p:nvSpPr>
          <p:spPr>
            <a:xfrm>
              <a:off x="4260726" y="3356992"/>
              <a:ext cx="1122423" cy="1538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>
                <a:spcAft>
                  <a:spcPts val="1200"/>
                </a:spcAft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∑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/x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SD</a:t>
              </a:r>
              <a:endParaRPr lang="fr-BE" dirty="0"/>
            </a:p>
          </p:txBody>
        </p:sp>
        <p:grpSp>
          <p:nvGrpSpPr>
            <p:cNvPr id="5135" name="Groupe 5134"/>
            <p:cNvGrpSpPr/>
            <p:nvPr/>
          </p:nvGrpSpPr>
          <p:grpSpPr>
            <a:xfrm>
              <a:off x="2500313" y="6205538"/>
              <a:ext cx="6612953" cy="404811"/>
              <a:chOff x="2500313" y="6205538"/>
              <a:chExt cx="6612953" cy="404811"/>
            </a:xfrm>
          </p:grpSpPr>
          <p:sp>
            <p:nvSpPr>
              <p:cNvPr id="5129" name="Rectangle 5128"/>
              <p:cNvSpPr/>
              <p:nvPr/>
            </p:nvSpPr>
            <p:spPr>
              <a:xfrm>
                <a:off x="8800360" y="6205781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fr-BE" dirty="0"/>
              </a:p>
            </p:txBody>
          </p:sp>
          <p:grpSp>
            <p:nvGrpSpPr>
              <p:cNvPr id="5134" name="Groupe 5133"/>
              <p:cNvGrpSpPr/>
              <p:nvPr/>
            </p:nvGrpSpPr>
            <p:grpSpPr>
              <a:xfrm>
                <a:off x="2500313" y="6205538"/>
                <a:ext cx="6354762" cy="404811"/>
                <a:chOff x="2500313" y="6248400"/>
                <a:chExt cx="6354762" cy="330200"/>
              </a:xfrm>
            </p:grpSpPr>
            <p:sp>
              <p:nvSpPr>
                <p:cNvPr id="5130" name="Flèche droite 5129"/>
                <p:cNvSpPr/>
                <p:nvPr/>
              </p:nvSpPr>
              <p:spPr>
                <a:xfrm>
                  <a:off x="8493064" y="6248400"/>
                  <a:ext cx="362011" cy="330200"/>
                </a:xfrm>
                <a:prstGeom prst="rightArrow">
                  <a:avLst/>
                </a:prstGeom>
                <a:solidFill>
                  <a:srgbClr val="FFC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5131" name="Rectangle 5130"/>
                <p:cNvSpPr/>
                <p:nvPr/>
              </p:nvSpPr>
              <p:spPr>
                <a:xfrm>
                  <a:off x="2500313" y="6330950"/>
                  <a:ext cx="5992751" cy="1651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</p:grpSp>
      </p:grp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7830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33450" cy="6858000"/>
            <a:chOff x="0" y="0"/>
            <a:chExt cx="933450" cy="6858000"/>
          </a:xfrm>
        </p:grpSpPr>
        <p:sp>
          <p:nvSpPr>
            <p:cNvPr id="6" name="Rectangle 5"/>
            <p:cNvSpPr/>
            <p:nvPr/>
          </p:nvSpPr>
          <p:spPr>
            <a:xfrm rot="16200000">
              <a:off x="215106" y="177007"/>
              <a:ext cx="503237" cy="93345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63" y="188640"/>
            <a:ext cx="6104257" cy="56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7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4307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33450" cy="6858000"/>
            <a:chOff x="0" y="0"/>
            <a:chExt cx="933450" cy="6858000"/>
          </a:xfrm>
        </p:grpSpPr>
        <p:sp>
          <p:nvSpPr>
            <p:cNvPr id="6" name="Rectangle 5"/>
            <p:cNvSpPr/>
            <p:nvPr/>
          </p:nvSpPr>
          <p:spPr>
            <a:xfrm rot="16200000">
              <a:off x="215106" y="177007"/>
              <a:ext cx="503237" cy="93345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63" y="188640"/>
            <a:ext cx="6104257" cy="56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4146" y="597830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7838" y="2095500"/>
            <a:ext cx="5681662" cy="190898"/>
          </a:xfrm>
          <a:prstGeom prst="rect">
            <a:avLst/>
          </a:prstGeom>
          <a:solidFill>
            <a:srgbClr val="009900">
              <a:alpha val="20000"/>
            </a:srgb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744638" y="1184052"/>
            <a:ext cx="5681662" cy="190898"/>
          </a:xfrm>
          <a:prstGeom prst="rect">
            <a:avLst/>
          </a:prstGeom>
          <a:solidFill>
            <a:srgbClr val="0033CC">
              <a:alpha val="20000"/>
            </a:srgbClr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744638" y="3303760"/>
            <a:ext cx="5681662" cy="190898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744638" y="3534345"/>
            <a:ext cx="5681662" cy="190898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0111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9592" y="60180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895350"/>
            <a:chOff x="0" y="0"/>
            <a:chExt cx="9144000" cy="89535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89443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4366"/>
          <a:stretch/>
        </p:blipFill>
        <p:spPr>
          <a:xfrm>
            <a:off x="13716" y="904434"/>
            <a:ext cx="9116568" cy="4987151"/>
          </a:xfrm>
          <a:prstGeom prst="rect">
            <a:avLst/>
          </a:prstGeom>
          <a:ln>
            <a:noFill/>
          </a:ln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9592" y="60180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895350"/>
            <a:chOff x="0" y="0"/>
            <a:chExt cx="9144000" cy="89535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89443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13716" y="904434"/>
            <a:ext cx="9116568" cy="4987151"/>
            <a:chOff x="13716" y="904434"/>
            <a:chExt cx="9116568" cy="498715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1" b="4366"/>
            <a:stretch/>
          </p:blipFill>
          <p:spPr>
            <a:xfrm>
              <a:off x="13716" y="904434"/>
              <a:ext cx="9116568" cy="498715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2834284" y="1302668"/>
              <a:ext cx="0" cy="1062879"/>
            </a:xfrm>
            <a:prstGeom prst="straightConnector1">
              <a:avLst/>
            </a:prstGeom>
            <a:ln w="635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528614" y="933336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33C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7653460" y="1290752"/>
              <a:ext cx="1465" cy="1360373"/>
            </a:xfrm>
            <a:prstGeom prst="straightConnector1">
              <a:avLst/>
            </a:prstGeom>
            <a:ln w="635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347790" y="934120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3183731" y="3921152"/>
              <a:ext cx="1834" cy="149857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879895" y="3547057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 flipH="1">
              <a:off x="7653338" y="4024313"/>
              <a:ext cx="4762" cy="148577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358109" y="3656595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</p:grp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33450" cy="6858000"/>
            <a:chOff x="0" y="0"/>
            <a:chExt cx="933450" cy="6858000"/>
          </a:xfrm>
        </p:grpSpPr>
        <p:sp>
          <p:nvSpPr>
            <p:cNvPr id="6" name="Rectangle 5"/>
            <p:cNvSpPr/>
            <p:nvPr/>
          </p:nvSpPr>
          <p:spPr>
            <a:xfrm rot="16200000">
              <a:off x="215106" y="177007"/>
              <a:ext cx="503237" cy="93345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63" y="188640"/>
            <a:ext cx="6104257" cy="56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4146" y="597830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7838" y="2095500"/>
            <a:ext cx="5681662" cy="190898"/>
          </a:xfrm>
          <a:prstGeom prst="rect">
            <a:avLst/>
          </a:prstGeom>
          <a:solidFill>
            <a:srgbClr val="009900">
              <a:alpha val="20000"/>
            </a:srgb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744638" y="1184052"/>
            <a:ext cx="5681662" cy="190898"/>
          </a:xfrm>
          <a:prstGeom prst="rect">
            <a:avLst/>
          </a:prstGeom>
          <a:solidFill>
            <a:srgbClr val="0033CC">
              <a:alpha val="20000"/>
            </a:srgbClr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744638" y="3303760"/>
            <a:ext cx="5681662" cy="190898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744638" y="3534345"/>
            <a:ext cx="5681662" cy="190898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>
            <a:off x="2771800" y="4599796"/>
            <a:ext cx="432048" cy="307484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 28"/>
          <p:cNvSpPr/>
          <p:nvPr/>
        </p:nvSpPr>
        <p:spPr>
          <a:xfrm>
            <a:off x="3307217" y="4195764"/>
            <a:ext cx="1984863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17"/>
          <p:cNvCxnSpPr>
            <a:stCxn id="12" idx="0"/>
          </p:cNvCxnSpPr>
          <p:nvPr/>
        </p:nvCxnSpPr>
        <p:spPr>
          <a:xfrm flipV="1">
            <a:off x="2987824" y="4365104"/>
            <a:ext cx="638786" cy="234692"/>
          </a:xfrm>
          <a:prstGeom prst="line">
            <a:avLst/>
          </a:prstGeom>
          <a:ln w="254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25" idx="3"/>
            <a:endCxn id="12" idx="3"/>
          </p:cNvCxnSpPr>
          <p:nvPr/>
        </p:nvCxnSpPr>
        <p:spPr>
          <a:xfrm flipH="1" flipV="1">
            <a:off x="2835072" y="4862250"/>
            <a:ext cx="791538" cy="317256"/>
          </a:xfrm>
          <a:prstGeom prst="line">
            <a:avLst/>
          </a:prstGeom>
          <a:ln w="254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/>
        </p:nvSpPr>
        <p:spPr>
          <a:xfrm>
            <a:off x="3357390" y="4195764"/>
            <a:ext cx="1838350" cy="1152525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BE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22.8</a:t>
            </a:r>
            <a:endParaRPr lang="fr-BE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2154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9592" y="60180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895350"/>
            <a:chOff x="0" y="0"/>
            <a:chExt cx="9144000" cy="89535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89443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4418"/>
          <a:stretch/>
        </p:blipFill>
        <p:spPr>
          <a:xfrm>
            <a:off x="10668" y="903955"/>
            <a:ext cx="9122664" cy="4989535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1"/>
            <a:ext cx="9144000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0285" y="982469"/>
            <a:ext cx="778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compare global pollution levels in TEs between several monitored sites ?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1988840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80320" y="256490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28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 Pollution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3532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0285" y="982469"/>
            <a:ext cx="778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compare global pollution levels in TEs between several monitored sites ?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1988840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5616" y="3789040"/>
            <a:ext cx="77768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the mean normalized concentration of the TE n in a given monitored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site. 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highest the index value, the more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monitored site is globally contaminated in TEs compared to the others.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0320" y="256490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3234462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weighted version of the Metal Pollution Index (MPI) of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Usero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 MPB) </a:t>
            </a:r>
            <a:endParaRPr lang="fr-BE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28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 Pollution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93048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56" y="1340768"/>
            <a:ext cx="8046720" cy="4864608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5925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6"/>
            <a:chOff x="0" y="0"/>
            <a:chExt cx="9144000" cy="899196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899196"/>
            <a:ext cx="9144000" cy="29366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765" y="3501008"/>
            <a:ext cx="416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Be, Al, V, Cr, Mn, Fe, Co, Ni, Cu, Zn, As, Se, Mo, Ag, Cd, Sn, Sb, Pb, Bi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9533" y="3501008"/>
            <a:ext cx="412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Sb, V, Sn, Se, Be, Pb, Ni, Mo, Mn, Fe, Cu, Cr, Co, Cd, Bi, Zn, As, Ag, Al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195"/>
            <a:ext cx="9144000" cy="5873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765" y="3501008"/>
            <a:ext cx="416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Be, Al, V, Cr, Mn, Fe, Co, Ni, Cu, Zn, As, Se, Mo, Ag, Cd, Sn, Sb, Pb, Bi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9533" y="3501008"/>
            <a:ext cx="412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Sb, V, Sn, Se, Be, Pb, Ni, Mo, Mn, Fe, Cu, Cr, Co, Cd, Bi, Zn, As, Ag, Al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5848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TEPI for the French Mediterranean littoral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700" y="1340768"/>
            <a:ext cx="8038434" cy="4453694"/>
            <a:chOff x="1009700" y="1340768"/>
            <a:chExt cx="8038434" cy="44536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00" y="1340768"/>
              <a:ext cx="8038434" cy="445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476148" y="1822728"/>
              <a:ext cx="3456384" cy="324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56176" y="1820446"/>
              <a:ext cx="2232248" cy="324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8285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00" y="1340768"/>
            <a:ext cx="8038434" cy="44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849313" y="404813"/>
            <a:ext cx="5848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TEPI for the French Mediterranean littoral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6"/>
            <a:ext cx="9144000" cy="68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8"/>
          <a:stretch/>
        </p:blipFill>
        <p:spPr>
          <a:xfrm>
            <a:off x="2281780" y="0"/>
            <a:ext cx="6858000" cy="452845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" y="3393593"/>
            <a:ext cx="6028826" cy="33402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Image 22" descr="Corse.png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4638" r="79103" b="83699"/>
          <a:stretch/>
        </p:blipFill>
        <p:spPr bwMode="auto">
          <a:xfrm>
            <a:off x="8825758" y="1"/>
            <a:ext cx="318242" cy="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9" y="129884"/>
            <a:ext cx="1960315" cy="253548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-140772" y="2651893"/>
            <a:ext cx="2562268" cy="4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BE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P. oceanica</a:t>
            </a:r>
          </a:p>
        </p:txBody>
      </p:sp>
    </p:spTree>
    <p:extLst>
      <p:ext uri="{BB962C8B-B14F-4D97-AF65-F5344CB8AC3E}">
        <p14:creationId xmlns:p14="http://schemas.microsoft.com/office/powerpoint/2010/main" val="51513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281780" y="0"/>
            <a:ext cx="6862220" cy="4528457"/>
            <a:chOff x="2281780" y="0"/>
            <a:chExt cx="6862220" cy="452845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58"/>
            <a:stretch/>
          </p:blipFill>
          <p:spPr>
            <a:xfrm>
              <a:off x="2281780" y="0"/>
              <a:ext cx="6858000" cy="4528457"/>
            </a:xfrm>
            <a:prstGeom prst="rect">
              <a:avLst/>
            </a:prstGeom>
          </p:spPr>
        </p:pic>
        <p:pic>
          <p:nvPicPr>
            <p:cNvPr id="9" name="Image 22" descr="Corse.png"/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t="4638" r="79103" b="83699"/>
            <a:stretch/>
          </p:blipFill>
          <p:spPr bwMode="auto">
            <a:xfrm>
              <a:off x="8825758" y="1"/>
              <a:ext cx="318242" cy="58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orme libre 24"/>
            <p:cNvSpPr/>
            <p:nvPr/>
          </p:nvSpPr>
          <p:spPr>
            <a:xfrm>
              <a:off x="3599954" y="1130300"/>
              <a:ext cx="2305546" cy="1074335"/>
            </a:xfrm>
            <a:custGeom>
              <a:avLst/>
              <a:gdLst>
                <a:gd name="connsiteX0" fmla="*/ 2146300 w 2146300"/>
                <a:gd name="connsiteY0" fmla="*/ 0 h 1074571"/>
                <a:gd name="connsiteX1" fmla="*/ 1758950 w 2146300"/>
                <a:gd name="connsiteY1" fmla="*/ 260350 h 1074571"/>
                <a:gd name="connsiteX2" fmla="*/ 1454150 w 2146300"/>
                <a:gd name="connsiteY2" fmla="*/ 539750 h 1074571"/>
                <a:gd name="connsiteX3" fmla="*/ 1333500 w 2146300"/>
                <a:gd name="connsiteY3" fmla="*/ 704850 h 1074571"/>
                <a:gd name="connsiteX4" fmla="*/ 1257300 w 2146300"/>
                <a:gd name="connsiteY4" fmla="*/ 977900 h 1074571"/>
                <a:gd name="connsiteX5" fmla="*/ 113030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58950 w 2146300"/>
                <a:gd name="connsiteY1" fmla="*/ 260350 h 1074571"/>
                <a:gd name="connsiteX2" fmla="*/ 1454150 w 2146300"/>
                <a:gd name="connsiteY2" fmla="*/ 539750 h 1074571"/>
                <a:gd name="connsiteX3" fmla="*/ 1346200 w 2146300"/>
                <a:gd name="connsiteY3" fmla="*/ 704850 h 1074571"/>
                <a:gd name="connsiteX4" fmla="*/ 1257300 w 2146300"/>
                <a:gd name="connsiteY4" fmla="*/ 977900 h 1074571"/>
                <a:gd name="connsiteX5" fmla="*/ 113030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58950 w 2146300"/>
                <a:gd name="connsiteY1" fmla="*/ 260350 h 1074571"/>
                <a:gd name="connsiteX2" fmla="*/ 1473200 w 2146300"/>
                <a:gd name="connsiteY2" fmla="*/ 527050 h 1074571"/>
                <a:gd name="connsiteX3" fmla="*/ 1346200 w 2146300"/>
                <a:gd name="connsiteY3" fmla="*/ 704850 h 1074571"/>
                <a:gd name="connsiteX4" fmla="*/ 1257300 w 2146300"/>
                <a:gd name="connsiteY4" fmla="*/ 977900 h 1074571"/>
                <a:gd name="connsiteX5" fmla="*/ 113030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58950 w 2146300"/>
                <a:gd name="connsiteY1" fmla="*/ 260350 h 1074571"/>
                <a:gd name="connsiteX2" fmla="*/ 1473200 w 2146300"/>
                <a:gd name="connsiteY2" fmla="*/ 527050 h 1074571"/>
                <a:gd name="connsiteX3" fmla="*/ 1346200 w 2146300"/>
                <a:gd name="connsiteY3" fmla="*/ 70485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58950 w 2146300"/>
                <a:gd name="connsiteY1" fmla="*/ 260350 h 1074571"/>
                <a:gd name="connsiteX2" fmla="*/ 1473200 w 2146300"/>
                <a:gd name="connsiteY2" fmla="*/ 527050 h 1074571"/>
                <a:gd name="connsiteX3" fmla="*/ 1364806 w 2146300"/>
                <a:gd name="connsiteY3" fmla="*/ 70485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65152 w 2146300"/>
                <a:gd name="connsiteY1" fmla="*/ 279400 h 1074571"/>
                <a:gd name="connsiteX2" fmla="*/ 1473200 w 2146300"/>
                <a:gd name="connsiteY2" fmla="*/ 527050 h 1074571"/>
                <a:gd name="connsiteX3" fmla="*/ 1364806 w 2146300"/>
                <a:gd name="connsiteY3" fmla="*/ 70485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65152 w 2146300"/>
                <a:gd name="connsiteY1" fmla="*/ 279400 h 1074571"/>
                <a:gd name="connsiteX2" fmla="*/ 1491805 w 2146300"/>
                <a:gd name="connsiteY2" fmla="*/ 527050 h 1074571"/>
                <a:gd name="connsiteX3" fmla="*/ 1364806 w 2146300"/>
                <a:gd name="connsiteY3" fmla="*/ 70485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65152 w 2146300"/>
                <a:gd name="connsiteY1" fmla="*/ 279400 h 1074571"/>
                <a:gd name="connsiteX2" fmla="*/ 1491805 w 2146300"/>
                <a:gd name="connsiteY2" fmla="*/ 527050 h 1074571"/>
                <a:gd name="connsiteX3" fmla="*/ 1383412 w 2146300"/>
                <a:gd name="connsiteY3" fmla="*/ 70485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146300 w 2146300"/>
                <a:gd name="connsiteY0" fmla="*/ 0 h 1074571"/>
                <a:gd name="connsiteX1" fmla="*/ 1765152 w 2146300"/>
                <a:gd name="connsiteY1" fmla="*/ 279400 h 1074571"/>
                <a:gd name="connsiteX2" fmla="*/ 1491805 w 2146300"/>
                <a:gd name="connsiteY2" fmla="*/ 527050 h 1074571"/>
                <a:gd name="connsiteX3" fmla="*/ 1358605 w 2146300"/>
                <a:gd name="connsiteY3" fmla="*/ 736600 h 1074571"/>
                <a:gd name="connsiteX4" fmla="*/ 1257300 w 2146300"/>
                <a:gd name="connsiteY4" fmla="*/ 977900 h 1074571"/>
                <a:gd name="connsiteX5" fmla="*/ 1123950 w 2146300"/>
                <a:gd name="connsiteY5" fmla="*/ 1073150 h 1074571"/>
                <a:gd name="connsiteX6" fmla="*/ 800100 w 2146300"/>
                <a:gd name="connsiteY6" fmla="*/ 1022350 h 1074571"/>
                <a:gd name="connsiteX7" fmla="*/ 247650 w 2146300"/>
                <a:gd name="connsiteY7" fmla="*/ 857250 h 1074571"/>
                <a:gd name="connsiteX8" fmla="*/ 0 w 2146300"/>
                <a:gd name="connsiteY8" fmla="*/ 831850 h 1074571"/>
                <a:gd name="connsiteX9" fmla="*/ 0 w 2146300"/>
                <a:gd name="connsiteY9" fmla="*/ 831850 h 1074571"/>
                <a:gd name="connsiteX0" fmla="*/ 2251730 w 2251730"/>
                <a:gd name="connsiteY0" fmla="*/ 0 h 1074571"/>
                <a:gd name="connsiteX1" fmla="*/ 1870582 w 2251730"/>
                <a:gd name="connsiteY1" fmla="*/ 279400 h 1074571"/>
                <a:gd name="connsiteX2" fmla="*/ 1597235 w 2251730"/>
                <a:gd name="connsiteY2" fmla="*/ 527050 h 1074571"/>
                <a:gd name="connsiteX3" fmla="*/ 1464035 w 2251730"/>
                <a:gd name="connsiteY3" fmla="*/ 736600 h 1074571"/>
                <a:gd name="connsiteX4" fmla="*/ 1362730 w 2251730"/>
                <a:gd name="connsiteY4" fmla="*/ 977900 h 1074571"/>
                <a:gd name="connsiteX5" fmla="*/ 1229380 w 2251730"/>
                <a:gd name="connsiteY5" fmla="*/ 1073150 h 1074571"/>
                <a:gd name="connsiteX6" fmla="*/ 905530 w 2251730"/>
                <a:gd name="connsiteY6" fmla="*/ 1022350 h 1074571"/>
                <a:gd name="connsiteX7" fmla="*/ 353080 w 2251730"/>
                <a:gd name="connsiteY7" fmla="*/ 857250 h 1074571"/>
                <a:gd name="connsiteX8" fmla="*/ 105430 w 2251730"/>
                <a:gd name="connsiteY8" fmla="*/ 831850 h 1074571"/>
                <a:gd name="connsiteX9" fmla="*/ 0 w 2251730"/>
                <a:gd name="connsiteY9" fmla="*/ 825500 h 1074571"/>
                <a:gd name="connsiteX0" fmla="*/ 2251730 w 2251730"/>
                <a:gd name="connsiteY0" fmla="*/ 0 h 1074443"/>
                <a:gd name="connsiteX1" fmla="*/ 1870582 w 2251730"/>
                <a:gd name="connsiteY1" fmla="*/ 279400 h 1074443"/>
                <a:gd name="connsiteX2" fmla="*/ 1597235 w 2251730"/>
                <a:gd name="connsiteY2" fmla="*/ 527050 h 1074443"/>
                <a:gd name="connsiteX3" fmla="*/ 1464035 w 2251730"/>
                <a:gd name="connsiteY3" fmla="*/ 736600 h 1074443"/>
                <a:gd name="connsiteX4" fmla="*/ 1362730 w 2251730"/>
                <a:gd name="connsiteY4" fmla="*/ 977900 h 1074443"/>
                <a:gd name="connsiteX5" fmla="*/ 1229380 w 2251730"/>
                <a:gd name="connsiteY5" fmla="*/ 1073150 h 1074443"/>
                <a:gd name="connsiteX6" fmla="*/ 905530 w 2251730"/>
                <a:gd name="connsiteY6" fmla="*/ 1022350 h 1074443"/>
                <a:gd name="connsiteX7" fmla="*/ 359282 w 2251730"/>
                <a:gd name="connsiteY7" fmla="*/ 876300 h 1074443"/>
                <a:gd name="connsiteX8" fmla="*/ 105430 w 2251730"/>
                <a:gd name="connsiteY8" fmla="*/ 831850 h 1074443"/>
                <a:gd name="connsiteX9" fmla="*/ 0 w 2251730"/>
                <a:gd name="connsiteY9" fmla="*/ 825500 h 1074443"/>
                <a:gd name="connsiteX0" fmla="*/ 2251730 w 2251730"/>
                <a:gd name="connsiteY0" fmla="*/ 0 h 1074335"/>
                <a:gd name="connsiteX1" fmla="*/ 1870582 w 2251730"/>
                <a:gd name="connsiteY1" fmla="*/ 279400 h 1074335"/>
                <a:gd name="connsiteX2" fmla="*/ 1597235 w 2251730"/>
                <a:gd name="connsiteY2" fmla="*/ 527050 h 1074335"/>
                <a:gd name="connsiteX3" fmla="*/ 1464035 w 2251730"/>
                <a:gd name="connsiteY3" fmla="*/ 736600 h 1074335"/>
                <a:gd name="connsiteX4" fmla="*/ 1362730 w 2251730"/>
                <a:gd name="connsiteY4" fmla="*/ 977900 h 1074335"/>
                <a:gd name="connsiteX5" fmla="*/ 1229380 w 2251730"/>
                <a:gd name="connsiteY5" fmla="*/ 1073150 h 1074335"/>
                <a:gd name="connsiteX6" fmla="*/ 905530 w 2251730"/>
                <a:gd name="connsiteY6" fmla="*/ 1022350 h 1074335"/>
                <a:gd name="connsiteX7" fmla="*/ 359282 w 2251730"/>
                <a:gd name="connsiteY7" fmla="*/ 895350 h 1074335"/>
                <a:gd name="connsiteX8" fmla="*/ 105430 w 2251730"/>
                <a:gd name="connsiteY8" fmla="*/ 831850 h 1074335"/>
                <a:gd name="connsiteX9" fmla="*/ 0 w 2251730"/>
                <a:gd name="connsiteY9" fmla="*/ 825500 h 107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1730" h="1074335">
                  <a:moveTo>
                    <a:pt x="2251730" y="0"/>
                  </a:moveTo>
                  <a:cubicBezTo>
                    <a:pt x="2115734" y="85196"/>
                    <a:pt x="1979665" y="191558"/>
                    <a:pt x="1870582" y="279400"/>
                  </a:cubicBezTo>
                  <a:cubicBezTo>
                    <a:pt x="1761499" y="367242"/>
                    <a:pt x="1664993" y="450850"/>
                    <a:pt x="1597235" y="527050"/>
                  </a:cubicBezTo>
                  <a:cubicBezTo>
                    <a:pt x="1529477" y="603250"/>
                    <a:pt x="1503119" y="661458"/>
                    <a:pt x="1464035" y="736600"/>
                  </a:cubicBezTo>
                  <a:cubicBezTo>
                    <a:pt x="1424951" y="811742"/>
                    <a:pt x="1401839" y="921808"/>
                    <a:pt x="1362730" y="977900"/>
                  </a:cubicBezTo>
                  <a:cubicBezTo>
                    <a:pt x="1323621" y="1033992"/>
                    <a:pt x="1305580" y="1065742"/>
                    <a:pt x="1229380" y="1073150"/>
                  </a:cubicBezTo>
                  <a:cubicBezTo>
                    <a:pt x="1153180" y="1080558"/>
                    <a:pt x="1050546" y="1051983"/>
                    <a:pt x="905530" y="1022350"/>
                  </a:cubicBezTo>
                  <a:cubicBezTo>
                    <a:pt x="760514" y="992717"/>
                    <a:pt x="492632" y="927100"/>
                    <a:pt x="359282" y="895350"/>
                  </a:cubicBezTo>
                  <a:cubicBezTo>
                    <a:pt x="225932" y="863600"/>
                    <a:pt x="165310" y="843492"/>
                    <a:pt x="105430" y="831850"/>
                  </a:cubicBezTo>
                  <a:cubicBezTo>
                    <a:pt x="45550" y="820208"/>
                    <a:pt x="35143" y="827617"/>
                    <a:pt x="0" y="825500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9" y="129884"/>
            <a:ext cx="1960315" cy="253548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-140772" y="2651893"/>
            <a:ext cx="2562268" cy="4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BE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P. oceanica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" y="3393593"/>
            <a:ext cx="6028826" cy="3340271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Connecteur droit avec flèche 4"/>
          <p:cNvCxnSpPr/>
          <p:nvPr/>
        </p:nvCxnSpPr>
        <p:spPr>
          <a:xfrm flipH="1">
            <a:off x="2051721" y="4050784"/>
            <a:ext cx="1584175" cy="683231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2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/>
        </p:blipFill>
        <p:spPr>
          <a:xfrm>
            <a:off x="2282756" y="0"/>
            <a:ext cx="6858000" cy="4532243"/>
          </a:xfrm>
          <a:prstGeom prst="rect">
            <a:avLst/>
          </a:prstGeom>
        </p:spPr>
      </p:pic>
      <p:pic>
        <p:nvPicPr>
          <p:cNvPr id="9" name="Image 22" descr="Corse.png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4638" r="79103" b="83699"/>
          <a:stretch/>
        </p:blipFill>
        <p:spPr bwMode="auto">
          <a:xfrm>
            <a:off x="8825758" y="1"/>
            <a:ext cx="318242" cy="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9" y="129884"/>
            <a:ext cx="1960315" cy="253548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-140772" y="2651893"/>
            <a:ext cx="2562268" cy="4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BE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P. oceanica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3387845"/>
            <a:ext cx="602882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1338779" y="1610217"/>
            <a:ext cx="3377237" cy="1442058"/>
          </a:xfrm>
          <a:custGeom>
            <a:avLst/>
            <a:gdLst>
              <a:gd name="connsiteX0" fmla="*/ 0 w 3454400"/>
              <a:gd name="connsiteY0" fmla="*/ 653142 h 1273294"/>
              <a:gd name="connsiteX1" fmla="*/ 1378858 w 3454400"/>
              <a:gd name="connsiteY1" fmla="*/ 1248228 h 1273294"/>
              <a:gd name="connsiteX2" fmla="*/ 2307772 w 3454400"/>
              <a:gd name="connsiteY2" fmla="*/ 1045028 h 1273294"/>
              <a:gd name="connsiteX3" fmla="*/ 3454400 w 3454400"/>
              <a:gd name="connsiteY3" fmla="*/ 0 h 12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1273294">
                <a:moveTo>
                  <a:pt x="0" y="653142"/>
                </a:moveTo>
                <a:cubicBezTo>
                  <a:pt x="497114" y="918028"/>
                  <a:pt x="994229" y="1182914"/>
                  <a:pt x="1378858" y="1248228"/>
                </a:cubicBezTo>
                <a:cubicBezTo>
                  <a:pt x="1763487" y="1313542"/>
                  <a:pt x="1961848" y="1253066"/>
                  <a:pt x="2307772" y="1045028"/>
                </a:cubicBezTo>
                <a:cubicBezTo>
                  <a:pt x="2653696" y="836990"/>
                  <a:pt x="3054048" y="418495"/>
                  <a:pt x="3454400" y="0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orme libre 4"/>
          <p:cNvSpPr/>
          <p:nvPr/>
        </p:nvSpPr>
        <p:spPr>
          <a:xfrm>
            <a:off x="6294210" y="3144046"/>
            <a:ext cx="1763996" cy="2926860"/>
          </a:xfrm>
          <a:custGeom>
            <a:avLst/>
            <a:gdLst>
              <a:gd name="connsiteX0" fmla="*/ 87086 w 1827902"/>
              <a:gd name="connsiteY0" fmla="*/ 409928 h 3092849"/>
              <a:gd name="connsiteX1" fmla="*/ 972457 w 1827902"/>
              <a:gd name="connsiteY1" fmla="*/ 3528 h 3092849"/>
              <a:gd name="connsiteX2" fmla="*/ 1582057 w 1827902"/>
              <a:gd name="connsiteY2" fmla="*/ 279300 h 3092849"/>
              <a:gd name="connsiteX3" fmla="*/ 1814286 w 1827902"/>
              <a:gd name="connsiteY3" fmla="*/ 1324328 h 3092849"/>
              <a:gd name="connsiteX4" fmla="*/ 1219200 w 1827902"/>
              <a:gd name="connsiteY4" fmla="*/ 3007985 h 3092849"/>
              <a:gd name="connsiteX5" fmla="*/ 406400 w 1827902"/>
              <a:gd name="connsiteY5" fmla="*/ 2732214 h 3092849"/>
              <a:gd name="connsiteX6" fmla="*/ 0 w 1827902"/>
              <a:gd name="connsiteY6" fmla="*/ 1774271 h 3092849"/>
              <a:gd name="connsiteX0" fmla="*/ 130629 w 1871445"/>
              <a:gd name="connsiteY0" fmla="*/ 409928 h 3096138"/>
              <a:gd name="connsiteX1" fmla="*/ 1016000 w 1871445"/>
              <a:gd name="connsiteY1" fmla="*/ 3528 h 3096138"/>
              <a:gd name="connsiteX2" fmla="*/ 1625600 w 1871445"/>
              <a:gd name="connsiteY2" fmla="*/ 279300 h 3096138"/>
              <a:gd name="connsiteX3" fmla="*/ 1857829 w 1871445"/>
              <a:gd name="connsiteY3" fmla="*/ 1324328 h 3096138"/>
              <a:gd name="connsiteX4" fmla="*/ 1262743 w 1871445"/>
              <a:gd name="connsiteY4" fmla="*/ 3007985 h 3096138"/>
              <a:gd name="connsiteX5" fmla="*/ 449943 w 1871445"/>
              <a:gd name="connsiteY5" fmla="*/ 2732214 h 3096138"/>
              <a:gd name="connsiteX6" fmla="*/ 0 w 1871445"/>
              <a:gd name="connsiteY6" fmla="*/ 1643643 h 3096138"/>
              <a:gd name="connsiteX0" fmla="*/ 159657 w 1900473"/>
              <a:gd name="connsiteY0" fmla="*/ 409928 h 3098440"/>
              <a:gd name="connsiteX1" fmla="*/ 1045028 w 1900473"/>
              <a:gd name="connsiteY1" fmla="*/ 3528 h 3098440"/>
              <a:gd name="connsiteX2" fmla="*/ 1654628 w 1900473"/>
              <a:gd name="connsiteY2" fmla="*/ 279300 h 3098440"/>
              <a:gd name="connsiteX3" fmla="*/ 1886857 w 1900473"/>
              <a:gd name="connsiteY3" fmla="*/ 1324328 h 3098440"/>
              <a:gd name="connsiteX4" fmla="*/ 1291771 w 1900473"/>
              <a:gd name="connsiteY4" fmla="*/ 3007985 h 3098440"/>
              <a:gd name="connsiteX5" fmla="*/ 478971 w 1900473"/>
              <a:gd name="connsiteY5" fmla="*/ 2732214 h 3098440"/>
              <a:gd name="connsiteX6" fmla="*/ 0 w 1900473"/>
              <a:gd name="connsiteY6" fmla="*/ 1556557 h 3098440"/>
              <a:gd name="connsiteX0" fmla="*/ 23180 w 1763996"/>
              <a:gd name="connsiteY0" fmla="*/ 409928 h 3098440"/>
              <a:gd name="connsiteX1" fmla="*/ 908551 w 1763996"/>
              <a:gd name="connsiteY1" fmla="*/ 3528 h 3098440"/>
              <a:gd name="connsiteX2" fmla="*/ 1518151 w 1763996"/>
              <a:gd name="connsiteY2" fmla="*/ 279300 h 3098440"/>
              <a:gd name="connsiteX3" fmla="*/ 1750380 w 1763996"/>
              <a:gd name="connsiteY3" fmla="*/ 1324328 h 3098440"/>
              <a:gd name="connsiteX4" fmla="*/ 1155294 w 1763996"/>
              <a:gd name="connsiteY4" fmla="*/ 3007985 h 3098440"/>
              <a:gd name="connsiteX5" fmla="*/ 342494 w 1763996"/>
              <a:gd name="connsiteY5" fmla="*/ 2732214 h 3098440"/>
              <a:gd name="connsiteX6" fmla="*/ 0 w 1763996"/>
              <a:gd name="connsiteY6" fmla="*/ 2047268 h 3098440"/>
              <a:gd name="connsiteX0" fmla="*/ 200601 w 1763996"/>
              <a:gd name="connsiteY0" fmla="*/ 335166 h 3095840"/>
              <a:gd name="connsiteX1" fmla="*/ 908551 w 1763996"/>
              <a:gd name="connsiteY1" fmla="*/ 928 h 3095840"/>
              <a:gd name="connsiteX2" fmla="*/ 1518151 w 1763996"/>
              <a:gd name="connsiteY2" fmla="*/ 276700 h 3095840"/>
              <a:gd name="connsiteX3" fmla="*/ 1750380 w 1763996"/>
              <a:gd name="connsiteY3" fmla="*/ 1321728 h 3095840"/>
              <a:gd name="connsiteX4" fmla="*/ 1155294 w 1763996"/>
              <a:gd name="connsiteY4" fmla="*/ 3005385 h 3095840"/>
              <a:gd name="connsiteX5" fmla="*/ 342494 w 1763996"/>
              <a:gd name="connsiteY5" fmla="*/ 2729614 h 3095840"/>
              <a:gd name="connsiteX6" fmla="*/ 0 w 1763996"/>
              <a:gd name="connsiteY6" fmla="*/ 2044668 h 3095840"/>
              <a:gd name="connsiteX0" fmla="*/ 186953 w 1763996"/>
              <a:gd name="connsiteY0" fmla="*/ 305648 h 3095186"/>
              <a:gd name="connsiteX1" fmla="*/ 908551 w 1763996"/>
              <a:gd name="connsiteY1" fmla="*/ 274 h 3095186"/>
              <a:gd name="connsiteX2" fmla="*/ 1518151 w 1763996"/>
              <a:gd name="connsiteY2" fmla="*/ 276046 h 3095186"/>
              <a:gd name="connsiteX3" fmla="*/ 1750380 w 1763996"/>
              <a:gd name="connsiteY3" fmla="*/ 1321074 h 3095186"/>
              <a:gd name="connsiteX4" fmla="*/ 1155294 w 1763996"/>
              <a:gd name="connsiteY4" fmla="*/ 3004731 h 3095186"/>
              <a:gd name="connsiteX5" fmla="*/ 342494 w 1763996"/>
              <a:gd name="connsiteY5" fmla="*/ 2728960 h 3095186"/>
              <a:gd name="connsiteX6" fmla="*/ 0 w 1763996"/>
              <a:gd name="connsiteY6" fmla="*/ 2044014 h 309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3996" h="3095186">
                <a:moveTo>
                  <a:pt x="186953" y="305648"/>
                </a:moveTo>
                <a:cubicBezTo>
                  <a:pt x="505057" y="113333"/>
                  <a:pt x="686685" y="5208"/>
                  <a:pt x="908551" y="274"/>
                </a:cubicBezTo>
                <a:cubicBezTo>
                  <a:pt x="1130417" y="-4660"/>
                  <a:pt x="1377846" y="55913"/>
                  <a:pt x="1518151" y="276046"/>
                </a:cubicBezTo>
                <a:cubicBezTo>
                  <a:pt x="1658456" y="496179"/>
                  <a:pt x="1810856" y="866293"/>
                  <a:pt x="1750380" y="1321074"/>
                </a:cubicBezTo>
                <a:cubicBezTo>
                  <a:pt x="1689904" y="1775855"/>
                  <a:pt x="1389942" y="2770083"/>
                  <a:pt x="1155294" y="3004731"/>
                </a:cubicBezTo>
                <a:cubicBezTo>
                  <a:pt x="920646" y="3239379"/>
                  <a:pt x="557789" y="2970865"/>
                  <a:pt x="342494" y="2728960"/>
                </a:cubicBezTo>
                <a:cubicBezTo>
                  <a:pt x="127199" y="2487055"/>
                  <a:pt x="101600" y="2420176"/>
                  <a:pt x="0" y="2044014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883150" y="1948182"/>
            <a:ext cx="393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25938" y="1179330"/>
            <a:ext cx="948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50289" y="3131728"/>
            <a:ext cx="620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45094" y="5585427"/>
            <a:ext cx="1052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VII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36143" y="4319225"/>
            <a:ext cx="28318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B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sampled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18 sites at 15 m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April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  DRC-ICP-MS: Be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, Al, V, Cr, Mn, Fe, Co, Ni, Cu, Zn, As, Se, Mo, Ag, Cd, Sn, Sb, Pb,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200" y="1124744"/>
            <a:ext cx="446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Index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88" y="18355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486046" cy="245089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76056" y="112474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99484" y="181942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33" y="2285889"/>
            <a:ext cx="4401129" cy="2438644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-10008" y="0"/>
            <a:ext cx="9154008" cy="4855357"/>
            <a:chOff x="-10008" y="0"/>
            <a:chExt cx="9154008" cy="4855357"/>
          </a:xfrm>
        </p:grpSpPr>
        <p:grpSp>
          <p:nvGrpSpPr>
            <p:cNvPr id="4" name="Groupe 2"/>
            <p:cNvGrpSpPr>
              <a:grpSpLocks/>
            </p:cNvGrpSpPr>
            <p:nvPr/>
          </p:nvGrpSpPr>
          <p:grpSpPr bwMode="auto">
            <a:xfrm>
              <a:off x="0" y="0"/>
              <a:ext cx="9144000" cy="896814"/>
              <a:chOff x="0" y="0"/>
              <a:chExt cx="9144000" cy="89681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30213" y="0"/>
                <a:ext cx="503237" cy="89681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4320381" y="-3928268"/>
                <a:ext cx="503237" cy="9144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</p:grpSp>
        <p:cxnSp>
          <p:nvCxnSpPr>
            <p:cNvPr id="9" name="Connecteur droit 8"/>
            <p:cNvCxnSpPr/>
            <p:nvPr/>
          </p:nvCxnSpPr>
          <p:spPr>
            <a:xfrm>
              <a:off x="4721349" y="896815"/>
              <a:ext cx="0" cy="395854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-10008" y="4852182"/>
              <a:ext cx="9154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200" y="1124744"/>
            <a:ext cx="446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Index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88" y="18355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486046" cy="245089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76056" y="112474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99484" y="181942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33" y="2285889"/>
            <a:ext cx="4401129" cy="24386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71449" y="5120024"/>
            <a:ext cx="8729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TESVI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TEPI         efficient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complementary indices to monitor the pollution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TEs, since they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ordering of TEs according to the overall spatial variability of their environmental levels along the French Mediterranean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littoral;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quantification of the global pollution in TEs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between monitored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sites.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èche droite 40"/>
          <p:cNvSpPr/>
          <p:nvPr/>
        </p:nvSpPr>
        <p:spPr>
          <a:xfrm>
            <a:off x="2127920" y="5152329"/>
            <a:ext cx="576064" cy="295126"/>
          </a:xfrm>
          <a:prstGeom prst="rightArrow">
            <a:avLst/>
          </a:prstGeom>
          <a:solidFill>
            <a:srgbClr val="009900">
              <a:alpha val="3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9" name="Groupe 58"/>
          <p:cNvGrpSpPr/>
          <p:nvPr/>
        </p:nvGrpSpPr>
        <p:grpSpPr>
          <a:xfrm>
            <a:off x="-10008" y="0"/>
            <a:ext cx="9154008" cy="4855357"/>
            <a:chOff x="-10008" y="0"/>
            <a:chExt cx="9154008" cy="4855357"/>
          </a:xfrm>
        </p:grpSpPr>
        <p:grpSp>
          <p:nvGrpSpPr>
            <p:cNvPr id="4" name="Groupe 2"/>
            <p:cNvGrpSpPr>
              <a:grpSpLocks/>
            </p:cNvGrpSpPr>
            <p:nvPr/>
          </p:nvGrpSpPr>
          <p:grpSpPr bwMode="auto">
            <a:xfrm>
              <a:off x="0" y="0"/>
              <a:ext cx="9144000" cy="896814"/>
              <a:chOff x="0" y="0"/>
              <a:chExt cx="9144000" cy="89681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30213" y="0"/>
                <a:ext cx="503237" cy="89681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4320381" y="-3928268"/>
                <a:ext cx="503237" cy="9144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</p:grpSp>
        <p:cxnSp>
          <p:nvCxnSpPr>
            <p:cNvPr id="9" name="Connecteur droit 8"/>
            <p:cNvCxnSpPr/>
            <p:nvPr/>
          </p:nvCxnSpPr>
          <p:spPr>
            <a:xfrm>
              <a:off x="4721349" y="896815"/>
              <a:ext cx="0" cy="395854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-10008" y="4852182"/>
              <a:ext cx="9154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2" descr="herbier posidon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695325"/>
            <a:ext cx="821055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5605" name="ZoneTexte 9"/>
          <p:cNvSpPr txBox="1">
            <a:spLocks noChangeArrowheads="1"/>
          </p:cNvSpPr>
          <p:nvPr/>
        </p:nvSpPr>
        <p:spPr bwMode="auto">
          <a:xfrm>
            <a:off x="0" y="2243138"/>
            <a:ext cx="431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000" b="1"/>
              <a:t>QUEST</a:t>
            </a:r>
          </a:p>
          <a:p>
            <a:pPr algn="ctr" eaLnBrk="1" hangingPunct="1"/>
            <a:r>
              <a:rPr lang="fr-BE" altLang="fr-FR" sz="2000" b="1"/>
              <a:t>IONS</a:t>
            </a:r>
          </a:p>
        </p:txBody>
      </p:sp>
      <p:pic>
        <p:nvPicPr>
          <p:cNvPr id="2560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10"/>
          <p:cNvSpPr txBox="1">
            <a:spLocks noChangeArrowheads="1"/>
          </p:cNvSpPr>
          <p:nvPr/>
        </p:nvSpPr>
        <p:spPr bwMode="auto">
          <a:xfrm>
            <a:off x="5003800" y="1052513"/>
            <a:ext cx="36734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4400">
                <a:latin typeface="Times New Roman" pitchFamily="18" charset="0"/>
                <a:cs typeface="Times New Roman" pitchFamily="18" charset="0"/>
              </a:rPr>
              <a:t>Thank you for your attention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6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Coastal</a:t>
            </a:r>
            <a:r>
              <a:rPr lang="fr-BE" sz="2400" dirty="0" smtClean="0">
                <a:latin typeface="Arial" charset="0"/>
                <a:cs typeface="Arial" charset="0"/>
              </a:rPr>
              <a:t> pollution of the </a:t>
            </a:r>
            <a:r>
              <a:rPr lang="fr-BE" sz="2400" dirty="0" err="1" smtClean="0">
                <a:latin typeface="Arial" charset="0"/>
                <a:cs typeface="Arial" charset="0"/>
              </a:rPr>
              <a:t>Mediterranean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8156" y="6126847"/>
            <a:ext cx="751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itchFamily="34" charset="0"/>
                <a:cs typeface="Arial" pitchFamily="34" charset="0"/>
              </a:rPr>
              <a:t>Pollution hot spots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(full red circles) along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the Mediterranean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coasts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(EEA 2006)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401"/>
            <a:ext cx="9144000" cy="5154627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31" name="Image 51" descr="Imagex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979993" y="100188"/>
            <a:ext cx="5386874" cy="192525"/>
            <a:chOff x="979993" y="100188"/>
            <a:chExt cx="5386874" cy="192525"/>
          </a:xfrm>
        </p:grpSpPr>
        <p:grpSp>
          <p:nvGrpSpPr>
            <p:cNvPr id="8" name="Groupe 7"/>
            <p:cNvGrpSpPr/>
            <p:nvPr/>
          </p:nvGrpSpPr>
          <p:grpSpPr>
            <a:xfrm>
              <a:off x="979993" y="100188"/>
              <a:ext cx="2671854" cy="185606"/>
              <a:chOff x="979993" y="100188"/>
              <a:chExt cx="2671854" cy="185606"/>
            </a:xfrm>
          </p:grpSpPr>
          <p:sp>
            <p:nvSpPr>
              <p:cNvPr id="4" name="Ellipse 3"/>
              <p:cNvSpPr>
                <a:spLocks noChangeAspect="1"/>
              </p:cNvSpPr>
              <p:nvPr/>
            </p:nvSpPr>
            <p:spPr>
              <a:xfrm>
                <a:off x="979993" y="101774"/>
                <a:ext cx="182880" cy="18288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3" name="Ellipse 12"/>
              <p:cNvSpPr>
                <a:spLocks noChangeAspect="1"/>
              </p:cNvSpPr>
              <p:nvPr/>
            </p:nvSpPr>
            <p:spPr>
              <a:xfrm>
                <a:off x="1205421" y="102345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8" name="Ellipse 17"/>
              <p:cNvSpPr>
                <a:spLocks noChangeAspect="1"/>
              </p:cNvSpPr>
              <p:nvPr/>
            </p:nvSpPr>
            <p:spPr>
              <a:xfrm>
                <a:off x="1432223" y="102343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9" name="Ellipse 18"/>
              <p:cNvSpPr>
                <a:spLocks noChangeAspect="1"/>
              </p:cNvSpPr>
              <p:nvPr/>
            </p:nvSpPr>
            <p:spPr>
              <a:xfrm>
                <a:off x="1657651" y="10291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0" name="Ellipse 19"/>
              <p:cNvSpPr>
                <a:spLocks noChangeAspect="1"/>
              </p:cNvSpPr>
              <p:nvPr/>
            </p:nvSpPr>
            <p:spPr>
              <a:xfrm>
                <a:off x="1885862" y="10155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1" name="Ellipse 20"/>
              <p:cNvSpPr>
                <a:spLocks noChangeAspect="1"/>
              </p:cNvSpPr>
              <p:nvPr/>
            </p:nvSpPr>
            <p:spPr>
              <a:xfrm>
                <a:off x="2111290" y="102122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2" name="Ellipse 21"/>
              <p:cNvSpPr>
                <a:spLocks noChangeAspect="1"/>
              </p:cNvSpPr>
              <p:nvPr/>
            </p:nvSpPr>
            <p:spPr>
              <a:xfrm>
                <a:off x="2338092" y="10212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3" name="Ellipse 22"/>
              <p:cNvSpPr>
                <a:spLocks noChangeAspect="1"/>
              </p:cNvSpPr>
              <p:nvPr/>
            </p:nvSpPr>
            <p:spPr>
              <a:xfrm>
                <a:off x="2563520" y="10269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4" name="Ellipse 23"/>
              <p:cNvSpPr>
                <a:spLocks noChangeAspect="1"/>
              </p:cNvSpPr>
              <p:nvPr/>
            </p:nvSpPr>
            <p:spPr>
              <a:xfrm>
                <a:off x="2791309" y="10018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5" name="Ellipse 24"/>
              <p:cNvSpPr>
                <a:spLocks noChangeAspect="1"/>
              </p:cNvSpPr>
              <p:nvPr/>
            </p:nvSpPr>
            <p:spPr>
              <a:xfrm>
                <a:off x="3016737" y="10075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6" name="Ellipse 25"/>
              <p:cNvSpPr>
                <a:spLocks noChangeAspect="1"/>
              </p:cNvSpPr>
              <p:nvPr/>
            </p:nvSpPr>
            <p:spPr>
              <a:xfrm>
                <a:off x="3243539" y="10075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7" name="Ellipse 26"/>
              <p:cNvSpPr>
                <a:spLocks noChangeAspect="1"/>
              </p:cNvSpPr>
              <p:nvPr/>
            </p:nvSpPr>
            <p:spPr>
              <a:xfrm>
                <a:off x="3468967" y="10132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3695013" y="107107"/>
              <a:ext cx="2671854" cy="185606"/>
              <a:chOff x="979993" y="100188"/>
              <a:chExt cx="2671854" cy="185606"/>
            </a:xfrm>
          </p:grpSpPr>
          <p:sp>
            <p:nvSpPr>
              <p:cNvPr id="36" name="Ellipse 35"/>
              <p:cNvSpPr>
                <a:spLocks noChangeAspect="1"/>
              </p:cNvSpPr>
              <p:nvPr/>
            </p:nvSpPr>
            <p:spPr>
              <a:xfrm>
                <a:off x="979993" y="101774"/>
                <a:ext cx="182880" cy="182880"/>
              </a:xfrm>
              <a:prstGeom prst="ellipse">
                <a:avLst/>
              </a:prstGeom>
              <a:noFill/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Ellipse 36"/>
              <p:cNvSpPr>
                <a:spLocks noChangeAspect="1"/>
              </p:cNvSpPr>
              <p:nvPr/>
            </p:nvSpPr>
            <p:spPr>
              <a:xfrm>
                <a:off x="1205421" y="102345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Ellipse 37"/>
              <p:cNvSpPr>
                <a:spLocks noChangeAspect="1"/>
              </p:cNvSpPr>
              <p:nvPr/>
            </p:nvSpPr>
            <p:spPr>
              <a:xfrm>
                <a:off x="1432223" y="102343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Ellipse 38"/>
              <p:cNvSpPr>
                <a:spLocks noChangeAspect="1"/>
              </p:cNvSpPr>
              <p:nvPr/>
            </p:nvSpPr>
            <p:spPr>
              <a:xfrm>
                <a:off x="1657651" y="10291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Ellipse 39"/>
              <p:cNvSpPr>
                <a:spLocks noChangeAspect="1"/>
              </p:cNvSpPr>
              <p:nvPr/>
            </p:nvSpPr>
            <p:spPr>
              <a:xfrm>
                <a:off x="1885862" y="10155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Ellipse 40"/>
              <p:cNvSpPr>
                <a:spLocks noChangeAspect="1"/>
              </p:cNvSpPr>
              <p:nvPr/>
            </p:nvSpPr>
            <p:spPr>
              <a:xfrm>
                <a:off x="2111290" y="102122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Ellipse 41"/>
              <p:cNvSpPr>
                <a:spLocks noChangeAspect="1"/>
              </p:cNvSpPr>
              <p:nvPr/>
            </p:nvSpPr>
            <p:spPr>
              <a:xfrm>
                <a:off x="2338092" y="10212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Ellipse 42"/>
              <p:cNvSpPr>
                <a:spLocks noChangeAspect="1"/>
              </p:cNvSpPr>
              <p:nvPr/>
            </p:nvSpPr>
            <p:spPr>
              <a:xfrm>
                <a:off x="2563520" y="10269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4" name="Ellipse 43"/>
              <p:cNvSpPr>
                <a:spLocks noChangeAspect="1"/>
              </p:cNvSpPr>
              <p:nvPr/>
            </p:nvSpPr>
            <p:spPr>
              <a:xfrm>
                <a:off x="2791309" y="10018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5" name="Ellipse 44"/>
              <p:cNvSpPr>
                <a:spLocks noChangeAspect="1"/>
              </p:cNvSpPr>
              <p:nvPr/>
            </p:nvSpPr>
            <p:spPr>
              <a:xfrm>
                <a:off x="3016737" y="10075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6" name="Ellipse 45"/>
              <p:cNvSpPr>
                <a:spLocks noChangeAspect="1"/>
              </p:cNvSpPr>
              <p:nvPr/>
            </p:nvSpPr>
            <p:spPr>
              <a:xfrm>
                <a:off x="3243539" y="10075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7" name="Ellipse 46"/>
              <p:cNvSpPr>
                <a:spLocks noChangeAspect="1"/>
              </p:cNvSpPr>
              <p:nvPr/>
            </p:nvSpPr>
            <p:spPr>
              <a:xfrm>
                <a:off x="3468967" y="10132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74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sp>
        <p:nvSpPr>
          <p:cNvPr id="615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Monitoring of the pollution by trace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elements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Rectangle 37"/>
          <p:cNvSpPr>
            <a:spLocks noChangeArrowheads="1"/>
          </p:cNvSpPr>
          <p:nvPr/>
        </p:nvSpPr>
        <p:spPr bwMode="auto">
          <a:xfrm>
            <a:off x="3859540" y="1196174"/>
            <a:ext cx="1504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400" u="sng" dirty="0"/>
              <a:t> </a:t>
            </a:r>
          </a:p>
        </p:txBody>
      </p:sp>
      <p:sp>
        <p:nvSpPr>
          <p:cNvPr id="72" name="Flèche droite 71"/>
          <p:cNvSpPr/>
          <p:nvPr/>
        </p:nvSpPr>
        <p:spPr bwMode="auto">
          <a:xfrm rot="5400000">
            <a:off x="4256086" y="1872707"/>
            <a:ext cx="69068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4" name="Ellipse 33"/>
          <p:cNvSpPr/>
          <p:nvPr/>
        </p:nvSpPr>
        <p:spPr>
          <a:xfrm>
            <a:off x="2913843" y="2477656"/>
            <a:ext cx="3386349" cy="10197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01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sp>
        <p:nvSpPr>
          <p:cNvPr id="615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579018" y="4495454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Monitoring of the pollution by trace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elements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6349975" y="5442049"/>
            <a:ext cx="461962" cy="470097"/>
          </a:xfrm>
          <a:prstGeom prst="rect">
            <a:avLst/>
          </a:prstGeom>
          <a:solidFill>
            <a:srgbClr val="FF66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7" name="Rectangle 37"/>
          <p:cNvSpPr>
            <a:spLocks noChangeArrowheads="1"/>
          </p:cNvSpPr>
          <p:nvPr/>
        </p:nvSpPr>
        <p:spPr bwMode="auto">
          <a:xfrm>
            <a:off x="3859540" y="1196174"/>
            <a:ext cx="1504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400" u="sng" dirty="0"/>
              <a:t> </a:t>
            </a:r>
          </a:p>
        </p:txBody>
      </p:sp>
      <p:sp>
        <p:nvSpPr>
          <p:cNvPr id="73" name="Flèche droite 72"/>
          <p:cNvSpPr/>
          <p:nvPr/>
        </p:nvSpPr>
        <p:spPr bwMode="auto">
          <a:xfrm rot="5400000">
            <a:off x="4256086" y="1872707"/>
            <a:ext cx="69068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0" name="Ellipse 39"/>
          <p:cNvSpPr/>
          <p:nvPr/>
        </p:nvSpPr>
        <p:spPr>
          <a:xfrm>
            <a:off x="2913843" y="2477656"/>
            <a:ext cx="3386349" cy="10197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46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sp>
        <p:nvSpPr>
          <p:cNvPr id="615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579018" y="4495454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114675" y="4495800"/>
            <a:ext cx="5341143" cy="481004"/>
            <a:chOff x="3114675" y="4838512"/>
            <a:chExt cx="5341143" cy="481004"/>
          </a:xfrm>
        </p:grpSpPr>
        <p:sp>
          <p:nvSpPr>
            <p:cNvPr id="6179" name="Rectangle 27"/>
            <p:cNvSpPr>
              <a:spLocks noChangeArrowheads="1"/>
            </p:cNvSpPr>
            <p:nvPr/>
          </p:nvSpPr>
          <p:spPr bwMode="auto">
            <a:xfrm>
              <a:off x="3114675" y="4845395"/>
              <a:ext cx="464344" cy="4741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3" name="Rectangle 19"/>
            <p:cNvSpPr>
              <a:spLocks noChangeArrowheads="1"/>
            </p:cNvSpPr>
            <p:nvPr/>
          </p:nvSpPr>
          <p:spPr bwMode="auto">
            <a:xfrm>
              <a:off x="4499991" y="4838512"/>
              <a:ext cx="462534" cy="473424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7993855" y="4841084"/>
              <a:ext cx="461963" cy="47679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Monitoring of the pollution by trace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elements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646238" y="3557935"/>
            <a:ext cx="7355680" cy="2351880"/>
            <a:chOff x="1646238" y="3910013"/>
            <a:chExt cx="7355680" cy="2351880"/>
          </a:xfrm>
        </p:grpSpPr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5881684" y="5322887"/>
              <a:ext cx="465141" cy="47148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4033838" y="4848226"/>
              <a:ext cx="466153" cy="47377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3579019" y="5322093"/>
              <a:ext cx="457435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4962525" y="4847886"/>
              <a:ext cx="457200" cy="47386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7993855" y="5332165"/>
              <a:ext cx="461963" cy="92972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6911179" y="4376738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8546305" y="4854576"/>
              <a:ext cx="45561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646238" y="3910013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7448550" y="5325022"/>
              <a:ext cx="456203" cy="4733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6349975" y="5442049"/>
            <a:ext cx="461962" cy="470097"/>
          </a:xfrm>
          <a:prstGeom prst="rect">
            <a:avLst/>
          </a:prstGeom>
          <a:solidFill>
            <a:srgbClr val="FF66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3859540" y="1196174"/>
            <a:ext cx="1504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400" u="sng" dirty="0"/>
              <a:t> </a:t>
            </a:r>
          </a:p>
        </p:txBody>
      </p:sp>
      <p:sp>
        <p:nvSpPr>
          <p:cNvPr id="87" name="Flèche droite 86"/>
          <p:cNvSpPr/>
          <p:nvPr/>
        </p:nvSpPr>
        <p:spPr bwMode="auto">
          <a:xfrm rot="5400000">
            <a:off x="4256086" y="1872707"/>
            <a:ext cx="69068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4" name="Ellipse 53"/>
          <p:cNvSpPr/>
          <p:nvPr/>
        </p:nvSpPr>
        <p:spPr>
          <a:xfrm>
            <a:off x="2913843" y="2477656"/>
            <a:ext cx="3386349" cy="10197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e 33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STARESO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50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60022"/>
              </p:ext>
            </p:extLst>
          </p:nvPr>
        </p:nvGraphicFramePr>
        <p:xfrm>
          <a:off x="1043608" y="2367992"/>
          <a:ext cx="6947696" cy="3384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462"/>
                <a:gridCol w="868462"/>
                <a:gridCol w="868462"/>
                <a:gridCol w="868462"/>
                <a:gridCol w="868462"/>
                <a:gridCol w="868462"/>
                <a:gridCol w="868462"/>
                <a:gridCol w="868462"/>
              </a:tblGrid>
              <a:tr h="483482">
                <a:tc>
                  <a:txBody>
                    <a:bodyPr/>
                    <a:lstStyle/>
                    <a:p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Zn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Cr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Ni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fr-BE" sz="2000" dirty="0" err="1" smtClean="0">
                          <a:latin typeface="Arial" pitchFamily="34" charset="0"/>
                          <a:cs typeface="Arial" pitchFamily="34" charset="0"/>
                        </a:rPr>
                        <a:t>ref</a:t>
                      </a:r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40000"/>
                      </a:srgbClr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Ag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fr-BE" sz="2000" dirty="0" err="1" smtClean="0">
                          <a:latin typeface="Arial" pitchFamily="34" charset="0"/>
                          <a:cs typeface="Arial" pitchFamily="34" charset="0"/>
                        </a:rPr>
                        <a:t>ref</a:t>
                      </a:r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Be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Bi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Mo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Sn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fr-BE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fr-BE" sz="2000" dirty="0" err="1" smtClean="0">
                          <a:latin typeface="Arial" pitchFamily="34" charset="0"/>
                          <a:cs typeface="Arial" pitchFamily="34" charset="0"/>
                        </a:rPr>
                        <a:t>ref</a:t>
                      </a:r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</a:tr>
            </a:tbl>
          </a:graphicData>
        </a:graphic>
      </p:graphicFrame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3078" name="Rectangle 35"/>
          <p:cNvSpPr>
            <a:spLocks noChangeArrowheads="1"/>
          </p:cNvSpPr>
          <p:nvPr/>
        </p:nvSpPr>
        <p:spPr bwMode="auto">
          <a:xfrm>
            <a:off x="2586038" y="6088063"/>
            <a:ext cx="112712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08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200" b="1"/>
              <a:t>I</a:t>
            </a:r>
          </a:p>
          <a:p>
            <a:pPr algn="ctr" eaLnBrk="1" hangingPunct="1"/>
            <a:r>
              <a:rPr lang="fr-BE" sz="2200" b="1"/>
              <a:t>N</a:t>
            </a:r>
          </a:p>
          <a:p>
            <a:pPr algn="ctr" eaLnBrk="1" hangingPunct="1"/>
            <a:r>
              <a:rPr lang="fr-BE" sz="2200" b="1"/>
              <a:t>T</a:t>
            </a:r>
          </a:p>
          <a:p>
            <a:pPr algn="ctr" eaLnBrk="1" hangingPunct="1"/>
            <a:r>
              <a:rPr lang="fr-BE" sz="2200" b="1"/>
              <a:t>R</a:t>
            </a:r>
          </a:p>
          <a:p>
            <a:pPr algn="ctr" eaLnBrk="1" hangingPunct="1"/>
            <a:r>
              <a:rPr lang="fr-BE" sz="2200" b="1"/>
              <a:t>O</a:t>
            </a:r>
          </a:p>
          <a:p>
            <a:pPr algn="ctr" eaLnBrk="1" hangingPunct="1"/>
            <a:r>
              <a:rPr lang="fr-BE" sz="2200" b="1"/>
              <a:t>D</a:t>
            </a:r>
          </a:p>
          <a:p>
            <a:pPr algn="ctr" eaLnBrk="1" hangingPunct="1"/>
            <a:r>
              <a:rPr lang="fr-BE" sz="2200" b="1"/>
              <a:t>U</a:t>
            </a:r>
          </a:p>
          <a:p>
            <a:pPr algn="ctr" eaLnBrk="1" hangingPunct="1"/>
            <a:r>
              <a:rPr lang="fr-BE" sz="2200" b="1"/>
              <a:t>C</a:t>
            </a:r>
          </a:p>
          <a:p>
            <a:pPr algn="ctr" eaLnBrk="1" hangingPunct="1"/>
            <a:r>
              <a:rPr lang="fr-BE" sz="2200" b="1"/>
              <a:t>T</a:t>
            </a:r>
          </a:p>
          <a:p>
            <a:pPr algn="ctr" eaLnBrk="1" hangingPunct="1"/>
            <a:r>
              <a:rPr lang="fr-BE" sz="2200" b="1"/>
              <a:t>I</a:t>
            </a:r>
          </a:p>
          <a:p>
            <a:pPr algn="ctr" eaLnBrk="1" hangingPunct="1"/>
            <a:r>
              <a:rPr lang="fr-BE" sz="2200" b="1"/>
              <a:t>O</a:t>
            </a:r>
          </a:p>
          <a:p>
            <a:pPr algn="ctr" eaLnBrk="1" hangingPunct="1"/>
            <a:r>
              <a:rPr lang="fr-BE" sz="2200" b="1"/>
              <a:t>N</a:t>
            </a:r>
          </a:p>
        </p:txBody>
      </p:sp>
      <p:pic>
        <p:nvPicPr>
          <p:cNvPr id="25" name="Image 15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92" y="3344752"/>
            <a:ext cx="187801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2137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Monitoring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30545" y="1280954"/>
            <a:ext cx="7069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Number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references (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1975-2012)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on trace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elements studied in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Posidonia </a:t>
            </a:r>
            <a:r>
              <a:rPr lang="fr-BE" sz="2000" i="1" dirty="0" smtClean="0">
                <a:latin typeface="Arial" pitchFamily="34" charset="0"/>
                <a:cs typeface="Arial" pitchFamily="34" charset="0"/>
              </a:rPr>
              <a:t>oceanica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1796028" y="5968724"/>
            <a:ext cx="3219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1400" dirty="0" err="1"/>
              <a:t>Luy</a:t>
            </a:r>
            <a:r>
              <a:rPr lang="en-GB" altLang="fr-FR" sz="1400" dirty="0"/>
              <a:t> et al. (</a:t>
            </a:r>
            <a:r>
              <a:rPr lang="en-GB" altLang="fr-FR" sz="1400" dirty="0" smtClean="0"/>
              <a:t>2012; Ecological Indicators)</a:t>
            </a:r>
            <a:endParaRPr lang="en-GB" altLang="fr-FR" sz="14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9" name="Image 51" descr="Imagex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4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017605" y="1052268"/>
            <a:ext cx="7783433" cy="5628000"/>
            <a:chOff x="1017605" y="1052268"/>
            <a:chExt cx="7783433" cy="5628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6"/>
            <a:stretch/>
          </p:blipFill>
          <p:spPr>
            <a:xfrm>
              <a:off x="4860032" y="1052268"/>
              <a:ext cx="3941006" cy="5628000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11" b="53563"/>
            <a:stretch/>
          </p:blipFill>
          <p:spPr>
            <a:xfrm>
              <a:off x="1017605" y="2059664"/>
              <a:ext cx="3768242" cy="2613475"/>
            </a:xfrm>
            <a:prstGeom prst="rect">
              <a:avLst/>
            </a:prstGeom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959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World production of 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7922" y="1130646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974262" y="2119793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4981560" y="3932588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6" name="Groupe 15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0" name="Image 51" descr="Imagex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959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World production of 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4860032" y="1054423"/>
            <a:ext cx="3947568" cy="5628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5" b="53653"/>
          <a:stretch/>
        </p:blipFill>
        <p:spPr>
          <a:xfrm>
            <a:off x="1026344" y="2058126"/>
            <a:ext cx="3761680" cy="2608436"/>
          </a:xfrm>
          <a:prstGeom prst="rect">
            <a:avLst/>
          </a:prstGeom>
        </p:spPr>
      </p:pic>
      <p:sp>
        <p:nvSpPr>
          <p:cNvPr id="47" name="Flèche droite 46"/>
          <p:cNvSpPr/>
          <p:nvPr/>
        </p:nvSpPr>
        <p:spPr>
          <a:xfrm rot="20100000">
            <a:off x="6620294" y="1742416"/>
            <a:ext cx="2259443" cy="909164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lèche droite 49"/>
          <p:cNvSpPr/>
          <p:nvPr/>
        </p:nvSpPr>
        <p:spPr>
          <a:xfrm rot="20100000">
            <a:off x="1898338" y="2408872"/>
            <a:ext cx="3087565" cy="1429320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Flèche droite 50"/>
          <p:cNvSpPr/>
          <p:nvPr/>
        </p:nvSpPr>
        <p:spPr>
          <a:xfrm rot="20100000">
            <a:off x="6580884" y="4554686"/>
            <a:ext cx="2472394" cy="1092552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ZoneTexte 51"/>
          <p:cNvSpPr txBox="1"/>
          <p:nvPr/>
        </p:nvSpPr>
        <p:spPr>
          <a:xfrm rot="20100000">
            <a:off x="6908840" y="4430535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3.1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20100000">
            <a:off x="2495806" y="2371698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3.1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 rot="20100000">
            <a:off x="6843338" y="1592067"/>
            <a:ext cx="1267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2.0</a:t>
            </a:r>
            <a:endParaRPr lang="fr-BE" sz="3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77922" y="1130646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56"/>
          <p:cNvSpPr/>
          <p:nvPr/>
        </p:nvSpPr>
        <p:spPr>
          <a:xfrm>
            <a:off x="974262" y="2119793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Rectangle 57"/>
          <p:cNvSpPr/>
          <p:nvPr/>
        </p:nvSpPr>
        <p:spPr>
          <a:xfrm>
            <a:off x="4981560" y="3932588"/>
            <a:ext cx="288032" cy="28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1" name="Groupe 20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5" name="Image 51" descr="Imagex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7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4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  <p:pic>
        <p:nvPicPr>
          <p:cNvPr id="3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849313" y="404813"/>
            <a:ext cx="2666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 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899592" y="2026940"/>
            <a:ext cx="6083696" cy="3340271"/>
            <a:chOff x="899592" y="2026940"/>
            <a:chExt cx="6083696" cy="334027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026940"/>
              <a:ext cx="6083696" cy="3340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e 9"/>
            <p:cNvGrpSpPr/>
            <p:nvPr/>
          </p:nvGrpSpPr>
          <p:grpSpPr>
            <a:xfrm>
              <a:off x="2057400" y="2380630"/>
              <a:ext cx="4405858" cy="2432670"/>
              <a:chOff x="2057400" y="2380630"/>
              <a:chExt cx="4405858" cy="243267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057400" y="2381250"/>
                <a:ext cx="2584450" cy="2432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807074" y="2380630"/>
                <a:ext cx="1656184" cy="2432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42" name="Groupe 4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62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319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World </a:t>
            </a:r>
            <a:r>
              <a:rPr lang="fr-BE" sz="2400" dirty="0" err="1" smtClean="0">
                <a:latin typeface="Arial" charset="0"/>
                <a:cs typeface="Arial" charset="0"/>
              </a:rPr>
              <a:t>consumption</a:t>
            </a:r>
            <a:r>
              <a:rPr lang="fr-BE" sz="2400" dirty="0" smtClean="0">
                <a:latin typeface="Arial" charset="0"/>
                <a:cs typeface="Arial" charset="0"/>
              </a:rPr>
              <a:t> of 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>
                <a:latin typeface="Arial" charset="0"/>
                <a:cs typeface="Arial" charset="0"/>
              </a:rPr>
              <a:t>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092938" y="1052736"/>
            <a:ext cx="5507986" cy="5677294"/>
            <a:chOff x="1102364" y="1052736"/>
            <a:chExt cx="5507986" cy="567729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8"/>
            <a:stretch/>
          </p:blipFill>
          <p:spPr bwMode="auto">
            <a:xfrm>
              <a:off x="1102364" y="1052736"/>
              <a:ext cx="5507986" cy="5677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H="1">
              <a:off x="6605587" y="1112044"/>
              <a:ext cx="4763" cy="52884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/>
          <p:cNvSpPr txBox="1"/>
          <p:nvPr/>
        </p:nvSpPr>
        <p:spPr>
          <a:xfrm>
            <a:off x="6855444" y="5991671"/>
            <a:ext cx="2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</a:rPr>
              <a:t>(modified after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Sievers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et al. 2010)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33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5157788" cy="6858000"/>
            <a:chOff x="0" y="0"/>
            <a:chExt cx="5158220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327491" y="-1935378"/>
              <a:ext cx="503237" cy="51582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/>
              <a:t>Posidonia oceanica</a:t>
            </a:r>
          </a:p>
        </p:txBody>
      </p:sp>
      <p:sp>
        <p:nvSpPr>
          <p:cNvPr id="10244" name="Rectangle 72"/>
          <p:cNvSpPr>
            <a:spLocks noChangeArrowheads="1"/>
          </p:cNvSpPr>
          <p:nvPr/>
        </p:nvSpPr>
        <p:spPr bwMode="auto">
          <a:xfrm>
            <a:off x="933450" y="5805264"/>
            <a:ext cx="810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Arial" pitchFamily="34" charset="0"/>
                <a:cs typeface="Arial" pitchFamily="34" charset="0"/>
              </a:rPr>
              <a:t>Left: </a:t>
            </a:r>
            <a:r>
              <a:rPr lang="en-GB" sz="1600" i="1" dirty="0">
                <a:latin typeface="Arial" pitchFamily="34" charset="0"/>
                <a:cs typeface="Arial" pitchFamily="34" charset="0"/>
              </a:rPr>
              <a:t>P. oceanica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shoots fixed on a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rhizome. Right: (A) shoot of leaves on a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rhizome; (B, C) adult leaves; (D) intermediate leaf; (E) juvenile leaf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(modified after 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Libes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Boudouresque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1987).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245" name="Groupe 53"/>
          <p:cNvGrpSpPr>
            <a:grpSpLocks/>
          </p:cNvGrpSpPr>
          <p:nvPr/>
        </p:nvGrpSpPr>
        <p:grpSpPr bwMode="auto">
          <a:xfrm>
            <a:off x="508000" y="981075"/>
            <a:ext cx="4643438" cy="4584700"/>
            <a:chOff x="454292" y="1556792"/>
            <a:chExt cx="4644115" cy="4585202"/>
          </a:xfrm>
        </p:grpSpPr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56792"/>
              <a:ext cx="3528392" cy="458520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65" name="Groupe 52"/>
            <p:cNvGrpSpPr>
              <a:grpSpLocks/>
            </p:cNvGrpSpPr>
            <p:nvPr/>
          </p:nvGrpSpPr>
          <p:grpSpPr bwMode="auto">
            <a:xfrm>
              <a:off x="454292" y="1931121"/>
              <a:ext cx="4644115" cy="4041515"/>
              <a:chOff x="454292" y="1931121"/>
              <a:chExt cx="4644115" cy="4041515"/>
            </a:xfrm>
          </p:grpSpPr>
          <p:sp>
            <p:nvSpPr>
              <p:cNvPr id="10266" name="Text Box 60"/>
              <p:cNvSpPr txBox="1">
                <a:spLocks noChangeArrowheads="1"/>
              </p:cNvSpPr>
              <p:nvPr/>
            </p:nvSpPr>
            <p:spPr bwMode="auto">
              <a:xfrm>
                <a:off x="3969166" y="4312148"/>
                <a:ext cx="112924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plagiotropic shoot</a:t>
                </a:r>
              </a:p>
            </p:txBody>
          </p:sp>
          <p:sp>
            <p:nvSpPr>
              <p:cNvPr id="10267" name="Text Box 60"/>
              <p:cNvSpPr txBox="1">
                <a:spLocks noChangeArrowheads="1"/>
              </p:cNvSpPr>
              <p:nvPr/>
            </p:nvSpPr>
            <p:spPr bwMode="auto">
              <a:xfrm>
                <a:off x="2205371" y="4653136"/>
                <a:ext cx="112924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sz="1300">
                    <a:latin typeface="Calibri" pitchFamily="34" charset="0"/>
                  </a:rPr>
                  <a:t>orthotropic shoot</a:t>
                </a:r>
              </a:p>
            </p:txBody>
          </p:sp>
          <p:sp>
            <p:nvSpPr>
              <p:cNvPr id="10268" name="Text Box 60"/>
              <p:cNvSpPr txBox="1">
                <a:spLocks noChangeArrowheads="1"/>
              </p:cNvSpPr>
              <p:nvPr/>
            </p:nvSpPr>
            <p:spPr bwMode="auto">
              <a:xfrm>
                <a:off x="454292" y="5392216"/>
                <a:ext cx="1129241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rhizome</a:t>
                </a:r>
              </a:p>
            </p:txBody>
          </p:sp>
          <p:sp>
            <p:nvSpPr>
              <p:cNvPr id="10269" name="Text Box 60"/>
              <p:cNvSpPr txBox="1">
                <a:spLocks noChangeArrowheads="1"/>
              </p:cNvSpPr>
              <p:nvPr/>
            </p:nvSpPr>
            <p:spPr bwMode="auto">
              <a:xfrm>
                <a:off x="3707904" y="2132856"/>
                <a:ext cx="710445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blade</a:t>
                </a:r>
              </a:p>
            </p:txBody>
          </p:sp>
          <p:sp>
            <p:nvSpPr>
              <p:cNvPr id="10270" name="Text Box 60"/>
              <p:cNvSpPr txBox="1">
                <a:spLocks noChangeArrowheads="1"/>
              </p:cNvSpPr>
              <p:nvPr/>
            </p:nvSpPr>
            <p:spPr bwMode="auto">
              <a:xfrm>
                <a:off x="2699792" y="5680248"/>
                <a:ext cx="553177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roots</a:t>
                </a:r>
              </a:p>
            </p:txBody>
          </p:sp>
          <p:cxnSp>
            <p:nvCxnSpPr>
              <p:cNvPr id="46" name="Connecteur droit 45"/>
              <p:cNvCxnSpPr/>
              <p:nvPr/>
            </p:nvCxnSpPr>
            <p:spPr>
              <a:xfrm rot="16200000" flipH="1">
                <a:off x="3995731" y="2003721"/>
                <a:ext cx="215924" cy="71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3866327" y="4586073"/>
                <a:ext cx="14448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2127761" y="4921073"/>
                <a:ext cx="14448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48" name="Groupe 63"/>
          <p:cNvGrpSpPr>
            <a:grpSpLocks/>
          </p:cNvGrpSpPr>
          <p:nvPr/>
        </p:nvGrpSpPr>
        <p:grpSpPr bwMode="auto">
          <a:xfrm>
            <a:off x="4953000" y="260350"/>
            <a:ext cx="4083050" cy="5372100"/>
            <a:chOff x="5004048" y="908720"/>
            <a:chExt cx="4083272" cy="5373216"/>
          </a:xfrm>
        </p:grpSpPr>
        <p:pic>
          <p:nvPicPr>
            <p:cNvPr id="10249" name="Image 33" descr="Image3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9"/>
            <a:stretch>
              <a:fillRect/>
            </a:stretch>
          </p:blipFill>
          <p:spPr bwMode="auto">
            <a:xfrm>
              <a:off x="5077189" y="908720"/>
              <a:ext cx="4010131" cy="537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0" name="Groupe 62"/>
            <p:cNvGrpSpPr>
              <a:grpSpLocks/>
            </p:cNvGrpSpPr>
            <p:nvPr/>
          </p:nvGrpSpPr>
          <p:grpSpPr bwMode="auto">
            <a:xfrm>
              <a:off x="5004048" y="4145473"/>
              <a:ext cx="3743558" cy="2115195"/>
              <a:chOff x="5004048" y="4145473"/>
              <a:chExt cx="3743558" cy="2115195"/>
            </a:xfrm>
          </p:grpSpPr>
          <p:sp>
            <p:nvSpPr>
              <p:cNvPr id="10251" name="Text Box 59"/>
              <p:cNvSpPr txBox="1">
                <a:spLocks noChangeArrowheads="1"/>
              </p:cNvSpPr>
              <p:nvPr/>
            </p:nvSpPr>
            <p:spPr bwMode="auto">
              <a:xfrm>
                <a:off x="5681406" y="5075304"/>
                <a:ext cx="769201" cy="291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limb</a:t>
                </a:r>
              </a:p>
            </p:txBody>
          </p:sp>
          <p:sp>
            <p:nvSpPr>
              <p:cNvPr id="10252" name="Text Box 60"/>
              <p:cNvSpPr txBox="1">
                <a:spLocks noChangeArrowheads="1"/>
              </p:cNvSpPr>
              <p:nvPr/>
            </p:nvSpPr>
            <p:spPr bwMode="auto">
              <a:xfrm>
                <a:off x="5386342" y="5548296"/>
                <a:ext cx="769201" cy="289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ligula</a:t>
                </a:r>
              </a:p>
            </p:txBody>
          </p:sp>
          <p:sp>
            <p:nvSpPr>
              <p:cNvPr id="10253" name="Text Box 61"/>
              <p:cNvSpPr txBox="1">
                <a:spLocks noChangeArrowheads="1"/>
              </p:cNvSpPr>
              <p:nvPr/>
            </p:nvSpPr>
            <p:spPr bwMode="auto">
              <a:xfrm>
                <a:off x="6144872" y="4886576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leaf base (petiole)</a:t>
                </a:r>
              </a:p>
            </p:txBody>
          </p:sp>
          <p:sp>
            <p:nvSpPr>
              <p:cNvPr id="10254" name="Text Box 63"/>
              <p:cNvSpPr txBox="1">
                <a:spLocks noChangeArrowheads="1"/>
              </p:cNvSpPr>
              <p:nvPr/>
            </p:nvSpPr>
            <p:spPr bwMode="auto">
              <a:xfrm>
                <a:off x="6852162" y="4145473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E</a:t>
                </a:r>
              </a:p>
            </p:txBody>
          </p:sp>
          <p:sp>
            <p:nvSpPr>
              <p:cNvPr id="10255" name="Text Box 65"/>
              <p:cNvSpPr txBox="1">
                <a:spLocks noChangeArrowheads="1"/>
              </p:cNvSpPr>
              <p:nvPr/>
            </p:nvSpPr>
            <p:spPr bwMode="auto">
              <a:xfrm>
                <a:off x="6241832" y="4145473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D</a:t>
                </a:r>
              </a:p>
            </p:txBody>
          </p:sp>
          <p:sp>
            <p:nvSpPr>
              <p:cNvPr id="10256" name="Text Box 66"/>
              <p:cNvSpPr txBox="1">
                <a:spLocks noChangeArrowheads="1"/>
              </p:cNvSpPr>
              <p:nvPr/>
            </p:nvSpPr>
            <p:spPr bwMode="auto">
              <a:xfrm>
                <a:off x="5617288" y="4147187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0257" name="Text Box 67"/>
              <p:cNvSpPr txBox="1">
                <a:spLocks noChangeArrowheads="1"/>
              </p:cNvSpPr>
              <p:nvPr/>
            </p:nvSpPr>
            <p:spPr bwMode="auto">
              <a:xfrm>
                <a:off x="5004048" y="4147187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10258" name="Text Box 69"/>
              <p:cNvSpPr txBox="1">
                <a:spLocks noChangeArrowheads="1"/>
              </p:cNvSpPr>
              <p:nvPr/>
            </p:nvSpPr>
            <p:spPr bwMode="auto">
              <a:xfrm>
                <a:off x="8439248" y="5242849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259" name="Text Box 60"/>
              <p:cNvSpPr txBox="1">
                <a:spLocks noChangeArrowheads="1"/>
              </p:cNvSpPr>
              <p:nvPr/>
            </p:nvSpPr>
            <p:spPr bwMode="auto">
              <a:xfrm>
                <a:off x="7173923" y="5968280"/>
                <a:ext cx="553177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root</a:t>
                </a:r>
              </a:p>
            </p:txBody>
          </p:sp>
          <p:sp>
            <p:nvSpPr>
              <p:cNvPr id="10260" name="Text Box 61"/>
              <p:cNvSpPr txBox="1">
                <a:spLocks noChangeArrowheads="1"/>
              </p:cNvSpPr>
              <p:nvPr/>
            </p:nvSpPr>
            <p:spPr bwMode="auto">
              <a:xfrm>
                <a:off x="5667758" y="5733256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leaf base</a:t>
                </a:r>
              </a:p>
            </p:txBody>
          </p:sp>
          <p:sp>
            <p:nvSpPr>
              <p:cNvPr id="10261" name="Text Box 61"/>
              <p:cNvSpPr txBox="1">
                <a:spLocks noChangeArrowheads="1"/>
              </p:cNvSpPr>
              <p:nvPr/>
            </p:nvSpPr>
            <p:spPr bwMode="auto">
              <a:xfrm>
                <a:off x="5559282" y="5908690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stipule</a:t>
                </a:r>
              </a:p>
            </p:txBody>
          </p:sp>
          <p:sp>
            <p:nvSpPr>
              <p:cNvPr id="10262" name="Text Box 61"/>
              <p:cNvSpPr txBox="1">
                <a:spLocks noChangeArrowheads="1"/>
              </p:cNvSpPr>
              <p:nvPr/>
            </p:nvSpPr>
            <p:spPr bwMode="auto">
              <a:xfrm>
                <a:off x="7099816" y="4985880"/>
                <a:ext cx="926224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scale</a:t>
                </a:r>
              </a:p>
            </p:txBody>
          </p:sp>
          <p:sp>
            <p:nvSpPr>
              <p:cNvPr id="10263" name="Text Box 60"/>
              <p:cNvSpPr txBox="1">
                <a:spLocks noChangeArrowheads="1"/>
              </p:cNvSpPr>
              <p:nvPr/>
            </p:nvSpPr>
            <p:spPr bwMode="auto">
              <a:xfrm>
                <a:off x="6543512" y="5246616"/>
                <a:ext cx="1129241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rhizome</a:t>
                </a:r>
              </a:p>
            </p:txBody>
          </p:sp>
        </p:grpSp>
      </p:grpSp>
      <p:sp>
        <p:nvSpPr>
          <p:cNvPr id="6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U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</a:p>
          <a:p>
            <a:pPr algn="ctr" eaLnBrk="1" hangingPunct="1"/>
            <a:r>
              <a:rPr lang="fr-BE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0"/>
          <p:cNvSpPr txBox="1">
            <a:spLocks noChangeArrowheads="1"/>
          </p:cNvSpPr>
          <p:nvPr/>
        </p:nvSpPr>
        <p:spPr bwMode="auto">
          <a:xfrm>
            <a:off x="5724525" y="1589088"/>
            <a:ext cx="27352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u="sng" dirty="0" err="1">
                <a:latin typeface="Arial" charset="0"/>
                <a:cs typeface="Arial" charset="0"/>
              </a:rPr>
              <a:t>Analytical</a:t>
            </a:r>
            <a:r>
              <a:rPr lang="fr-BE" u="sng" dirty="0">
                <a:latin typeface="Arial" charset="0"/>
                <a:cs typeface="Arial" charset="0"/>
              </a:rPr>
              <a:t> </a:t>
            </a:r>
            <a:r>
              <a:rPr lang="fr-BE" u="sng" dirty="0" err="1">
                <a:latin typeface="Arial" charset="0"/>
                <a:cs typeface="Arial" charset="0"/>
              </a:rPr>
              <a:t>steps</a:t>
            </a:r>
            <a:r>
              <a:rPr lang="fr-BE" dirty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ct val="100000"/>
              </a:spcBef>
              <a:buClr>
                <a:srgbClr val="FF3300"/>
              </a:buClr>
              <a:buFontTx/>
              <a:buChar char="•"/>
            </a:pP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homogeneous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sample</a:t>
            </a:r>
            <a:endParaRPr lang="fr-BE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150000"/>
              </a:spcBef>
              <a:buClr>
                <a:srgbClr val="FF3300"/>
              </a:buClr>
              <a:buFontTx/>
              <a:buChar char="•"/>
            </a:pP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acidic</a:t>
            </a:r>
            <a:r>
              <a:rPr lang="fr-BE" dirty="0">
                <a:latin typeface="Arial" charset="0"/>
                <a:cs typeface="Arial" charset="0"/>
              </a:rPr>
              <a:t> digestion in a </a:t>
            </a:r>
            <a:r>
              <a:rPr lang="fr-BE" dirty="0" err="1">
                <a:latin typeface="Arial" charset="0"/>
                <a:cs typeface="Arial" charset="0"/>
              </a:rPr>
              <a:t>microwave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oven</a:t>
            </a:r>
            <a:endParaRPr lang="fr-BE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150000"/>
              </a:spcBef>
              <a:buClr>
                <a:srgbClr val="FF3300"/>
              </a:buClr>
              <a:buFontTx/>
              <a:buChar char="•"/>
            </a:pP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measures</a:t>
            </a:r>
            <a:r>
              <a:rPr lang="fr-BE" dirty="0">
                <a:latin typeface="Arial" charset="0"/>
                <a:cs typeface="Arial" charset="0"/>
              </a:rPr>
              <a:t> : </a:t>
            </a:r>
          </a:p>
          <a:p>
            <a:pPr lvl="1" eaLnBrk="1" hangingPunct="1">
              <a:buClr>
                <a:srgbClr val="008000"/>
              </a:buClr>
              <a:buFont typeface="Wingdings" pitchFamily="2" charset="2"/>
              <a:buChar char="Ø"/>
            </a:pP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inductively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coupled</a:t>
            </a:r>
            <a:r>
              <a:rPr lang="fr-BE" dirty="0">
                <a:latin typeface="Arial" charset="0"/>
                <a:cs typeface="Arial" charset="0"/>
              </a:rPr>
              <a:t> plasma mass </a:t>
            </a:r>
            <a:r>
              <a:rPr lang="fr-BE" dirty="0" err="1">
                <a:latin typeface="Arial" charset="0"/>
                <a:cs typeface="Arial" charset="0"/>
              </a:rPr>
              <a:t>spectrometer</a:t>
            </a:r>
            <a:endParaRPr lang="fr-BE" dirty="0">
              <a:latin typeface="Arial" charset="0"/>
              <a:cs typeface="Arial" charset="0"/>
            </a:endParaRPr>
          </a:p>
        </p:txBody>
      </p:sp>
      <p:grpSp>
        <p:nvGrpSpPr>
          <p:cNvPr id="23555" name="Groupe 36"/>
          <p:cNvGrpSpPr>
            <a:grpSpLocks/>
          </p:cNvGrpSpPr>
          <p:nvPr/>
        </p:nvGrpSpPr>
        <p:grpSpPr bwMode="auto">
          <a:xfrm>
            <a:off x="6532563" y="2509838"/>
            <a:ext cx="185737" cy="1312862"/>
            <a:chOff x="6532343" y="2510255"/>
            <a:chExt cx="186312" cy="1312462"/>
          </a:xfrm>
        </p:grpSpPr>
        <p:sp>
          <p:nvSpPr>
            <p:cNvPr id="23589" name="AutoShape 41"/>
            <p:cNvSpPr>
              <a:spLocks noChangeArrowheads="1"/>
            </p:cNvSpPr>
            <p:nvPr/>
          </p:nvSpPr>
          <p:spPr bwMode="auto">
            <a:xfrm>
              <a:off x="6532343" y="2510255"/>
              <a:ext cx="186312" cy="360261"/>
            </a:xfrm>
            <a:prstGeom prst="downArrow">
              <a:avLst>
                <a:gd name="adj1" fmla="val 50000"/>
                <a:gd name="adj2" fmla="val 41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90" name="AutoShape 42"/>
            <p:cNvSpPr>
              <a:spLocks noChangeArrowheads="1"/>
            </p:cNvSpPr>
            <p:nvPr/>
          </p:nvSpPr>
          <p:spPr bwMode="auto">
            <a:xfrm>
              <a:off x="6532343" y="3462456"/>
              <a:ext cx="186312" cy="360261"/>
            </a:xfrm>
            <a:prstGeom prst="downArrow">
              <a:avLst>
                <a:gd name="adj1" fmla="val 50000"/>
                <a:gd name="adj2" fmla="val 41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3557" name="ZoneTexte 62"/>
          <p:cNvSpPr txBox="1">
            <a:spLocks noChangeArrowheads="1"/>
          </p:cNvSpPr>
          <p:nvPr/>
        </p:nvSpPr>
        <p:spPr bwMode="auto">
          <a:xfrm>
            <a:off x="0" y="1052513"/>
            <a:ext cx="431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M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A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T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E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R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I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A</a:t>
            </a: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L</a:t>
            </a:r>
          </a:p>
          <a:p>
            <a:pPr algn="ctr" eaLnBrk="1" hangingPunct="1"/>
            <a:endParaRPr lang="fr-BE" sz="2000" b="1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-</a:t>
            </a:r>
          </a:p>
          <a:p>
            <a:pPr algn="ctr" eaLnBrk="1" hangingPunct="1"/>
            <a:endParaRPr lang="fr-BE" sz="2000" b="1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000" b="1">
                <a:latin typeface="Arial" charset="0"/>
                <a:cs typeface="Arial" charset="0"/>
              </a:rPr>
              <a:t>METHODS</a:t>
            </a:r>
          </a:p>
        </p:txBody>
      </p:sp>
      <p:sp>
        <p:nvSpPr>
          <p:cNvPr id="23558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>
                <a:latin typeface="Arial" charset="0"/>
                <a:cs typeface="Arial" charset="0"/>
              </a:rPr>
              <a:t>Laboratory analyses</a:t>
            </a:r>
          </a:p>
        </p:txBody>
      </p:sp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325688"/>
            <a:ext cx="1930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AutoShape 20"/>
          <p:cNvSpPr>
            <a:spLocks noChangeArrowheads="1"/>
          </p:cNvSpPr>
          <p:nvPr/>
        </p:nvSpPr>
        <p:spPr bwMode="auto">
          <a:xfrm rot="1459041">
            <a:off x="2292350" y="2516188"/>
            <a:ext cx="849313" cy="190500"/>
          </a:xfrm>
          <a:prstGeom prst="rightArrow">
            <a:avLst>
              <a:gd name="adj1" fmla="val 50000"/>
              <a:gd name="adj2" fmla="val 583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68" name="Text Box 37"/>
          <p:cNvSpPr txBox="1">
            <a:spLocks noChangeArrowheads="1"/>
          </p:cNvSpPr>
          <p:nvPr/>
        </p:nvSpPr>
        <p:spPr bwMode="auto">
          <a:xfrm>
            <a:off x="3292475" y="201771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>
                <a:cs typeface="Arial" charset="0"/>
              </a:rPr>
              <a:t>Ethos D</a:t>
            </a:r>
          </a:p>
        </p:txBody>
      </p:sp>
      <p:sp>
        <p:nvSpPr>
          <p:cNvPr id="23569" name="Text Box 38"/>
          <p:cNvSpPr txBox="1">
            <a:spLocks noChangeArrowheads="1"/>
          </p:cNvSpPr>
          <p:nvPr/>
        </p:nvSpPr>
        <p:spPr bwMode="auto">
          <a:xfrm>
            <a:off x="2686050" y="5770563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>
                <a:cs typeface="Arial" charset="0"/>
              </a:rPr>
              <a:t>ELAN DRCII</a:t>
            </a:r>
          </a:p>
        </p:txBody>
      </p:sp>
      <p:pic>
        <p:nvPicPr>
          <p:cNvPr id="2357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567238"/>
            <a:ext cx="17637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Virage 43"/>
          <p:cNvSpPr/>
          <p:nvPr/>
        </p:nvSpPr>
        <p:spPr bwMode="auto">
          <a:xfrm flipV="1">
            <a:off x="3600450" y="4330700"/>
            <a:ext cx="376238" cy="914400"/>
          </a:xfrm>
          <a:prstGeom prst="ben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23572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03650"/>
            <a:ext cx="154146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AutoShape 20"/>
          <p:cNvSpPr>
            <a:spLocks noChangeArrowheads="1"/>
          </p:cNvSpPr>
          <p:nvPr/>
        </p:nvSpPr>
        <p:spPr bwMode="auto">
          <a:xfrm rot="16200000">
            <a:off x="1434307" y="3385344"/>
            <a:ext cx="849312" cy="190500"/>
          </a:xfrm>
          <a:prstGeom prst="rightArrow">
            <a:avLst>
              <a:gd name="adj1" fmla="val 50000"/>
              <a:gd name="adj2" fmla="val 583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49" y="1686052"/>
            <a:ext cx="601628" cy="1184157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logo Ocean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STARESO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9"/>
          <a:stretch/>
        </p:blipFill>
        <p:spPr>
          <a:xfrm>
            <a:off x="0" y="899196"/>
            <a:ext cx="9144000" cy="29249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92765" y="3501008"/>
            <a:ext cx="416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Be, Al, V, Cr, Mn, Fe, Co, Ni, Cu, Zn, As, Se, Mo, Ag, Cd, Sn, Sb, Pb, Bi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59533" y="3501008"/>
            <a:ext cx="412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Sb, V, Sn, Se, Be, Pb, Ni, Mo, Mn, Fe, Cu, Cr, Co, Cd, Bi, Zn, As, Ag, Al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195"/>
            <a:ext cx="9144000" cy="5873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2765" y="3501008"/>
            <a:ext cx="416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Be, Al, V, Cr, Mn, Fe, Co, Ni, Cu, Zn, As, Se, Mo, Ag, Cd, Sn, Sb, Pb, Bi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9533" y="3501008"/>
            <a:ext cx="412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Sb, V, Sn, Se, Be, Pb, Ni, Mo, Mn, Fe, Cu, Cr, Co, Cd, Bi, Zn, As, Ag, Al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/>
          <a:stretch/>
        </p:blipFill>
        <p:spPr>
          <a:xfrm>
            <a:off x="0" y="899195"/>
            <a:ext cx="9144000" cy="5245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3239" y="6186790"/>
            <a:ext cx="8458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Sb, V, Sn, Se, Be, Pb, Ni, Mo, Mn, Fe, Cu, Cr, Co, Cd, Bi, Zn, As, Ag, Al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49313" y="404813"/>
            <a:ext cx="27687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pre-treatment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STARESO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597"/>
            <a:ext cx="9144000" cy="54027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07704" y="1124744"/>
            <a:ext cx="18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85 %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39948" y="1125058"/>
            <a:ext cx="18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85 %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07704" y="3815230"/>
            <a:ext cx="18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85 %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339948" y="3828796"/>
            <a:ext cx="1800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29 %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849313" y="404813"/>
            <a:ext cx="25458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TEPI comparison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4"/>
            <a:ext cx="9144000" cy="66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4"/>
            <a:ext cx="9144000" cy="66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/>
          <a:stretch/>
        </p:blipFill>
        <p:spPr bwMode="auto">
          <a:xfrm>
            <a:off x="7034556" y="5251450"/>
            <a:ext cx="2105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56" y="889000"/>
            <a:ext cx="21066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/>
          <a:stretch/>
        </p:blipFill>
        <p:spPr bwMode="auto">
          <a:xfrm>
            <a:off x="7034556" y="3557588"/>
            <a:ext cx="2105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8152156" y="3327400"/>
            <a:ext cx="1060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BE" sz="1000">
                <a:solidFill>
                  <a:schemeClr val="bg1"/>
                </a:solidFill>
              </a:rPr>
              <a:t>newsvine.com</a:t>
            </a:r>
          </a:p>
        </p:txBody>
      </p:sp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6974231" y="6623050"/>
            <a:ext cx="2232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BE" sz="1000">
                <a:solidFill>
                  <a:schemeClr val="bg1"/>
                </a:solidFill>
              </a:rPr>
              <a:t>aria.developpement-durable.gouv.fr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8009281" y="5157788"/>
            <a:ext cx="1228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BE" sz="1000">
                <a:solidFill>
                  <a:schemeClr val="bg1"/>
                </a:solidFill>
              </a:rPr>
              <a:t>corsematin.com</a:t>
            </a:r>
          </a:p>
        </p:txBody>
      </p:sp>
      <p:grpSp>
        <p:nvGrpSpPr>
          <p:cNvPr id="1229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849313" y="404813"/>
            <a:ext cx="2666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V 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26940"/>
            <a:ext cx="608369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Groupe 56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8" descr="logo Ocean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 descr="STARESO_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61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6700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/>
          <a:stretch/>
        </p:blipFill>
        <p:spPr bwMode="auto">
          <a:xfrm>
            <a:off x="7034556" y="5251450"/>
            <a:ext cx="2105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56" y="889000"/>
            <a:ext cx="21066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/>
          <a:stretch/>
        </p:blipFill>
        <p:spPr bwMode="auto">
          <a:xfrm>
            <a:off x="7034556" y="3557588"/>
            <a:ext cx="2105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2300" name="Rectangle 19"/>
          <p:cNvSpPr>
            <a:spLocks noChangeArrowheads="1"/>
          </p:cNvSpPr>
          <p:nvPr/>
        </p:nvSpPr>
        <p:spPr bwMode="auto">
          <a:xfrm>
            <a:off x="8152156" y="3327400"/>
            <a:ext cx="1060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BE" sz="1000">
                <a:solidFill>
                  <a:schemeClr val="bg1"/>
                </a:solidFill>
              </a:rPr>
              <a:t>newsvine.com</a:t>
            </a:r>
          </a:p>
        </p:txBody>
      </p:sp>
      <p:sp>
        <p:nvSpPr>
          <p:cNvPr id="12301" name="Rectangle 21"/>
          <p:cNvSpPr>
            <a:spLocks noChangeArrowheads="1"/>
          </p:cNvSpPr>
          <p:nvPr/>
        </p:nvSpPr>
        <p:spPr bwMode="auto">
          <a:xfrm>
            <a:off x="6974231" y="6623050"/>
            <a:ext cx="2232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BE" sz="1000">
                <a:solidFill>
                  <a:schemeClr val="bg1"/>
                </a:solidFill>
              </a:rPr>
              <a:t>aria.developpement-durable.gouv.fr</a:t>
            </a:r>
          </a:p>
        </p:txBody>
      </p:sp>
      <p:sp>
        <p:nvSpPr>
          <p:cNvPr id="12302" name="Rectangle 26"/>
          <p:cNvSpPr>
            <a:spLocks noChangeArrowheads="1"/>
          </p:cNvSpPr>
          <p:nvPr/>
        </p:nvSpPr>
        <p:spPr bwMode="auto">
          <a:xfrm>
            <a:off x="8009281" y="5157788"/>
            <a:ext cx="1228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BE" sz="1000">
                <a:solidFill>
                  <a:schemeClr val="bg1"/>
                </a:solidFill>
              </a:rPr>
              <a:t>corsematin.com</a:t>
            </a:r>
          </a:p>
        </p:txBody>
      </p: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2666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V 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31640" y="5734997"/>
            <a:ext cx="1265037" cy="646331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itchFamily="34" charset="0"/>
                <a:cs typeface="Arial" pitchFamily="34" charset="0"/>
              </a:rPr>
              <a:t>Marseille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refinery</a:t>
            </a:r>
            <a:endParaRPr lang="fr-B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915816" y="5728286"/>
            <a:ext cx="1988400" cy="646331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Antibes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oil-exporting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harbour</a:t>
            </a:r>
            <a:endParaRPr lang="fr-B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076056" y="5735735"/>
            <a:ext cx="1857694" cy="646331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itchFamily="34" charset="0"/>
                <a:cs typeface="Arial" pitchFamily="34" charset="0"/>
              </a:rPr>
              <a:t>Taglio-Isolaccio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petroleum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>
                <a:latin typeface="Arial" pitchFamily="34" charset="0"/>
                <a:cs typeface="Arial" pitchFamily="34" charset="0"/>
              </a:rPr>
              <a:t>depot</a:t>
            </a:r>
            <a:r>
              <a:rPr lang="fr-BE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894596" y="2062082"/>
            <a:ext cx="3932582" cy="3540471"/>
            <a:chOff x="1894596" y="2062082"/>
            <a:chExt cx="3932582" cy="3540471"/>
          </a:xfrm>
        </p:grpSpPr>
        <p:sp>
          <p:nvSpPr>
            <p:cNvPr id="43" name="Ellipse 42"/>
            <p:cNvSpPr/>
            <p:nvPr/>
          </p:nvSpPr>
          <p:spPr bwMode="auto">
            <a:xfrm>
              <a:off x="1894596" y="2737180"/>
              <a:ext cx="1185432" cy="2865373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44" name="Ellipse 43"/>
            <p:cNvSpPr/>
            <p:nvPr/>
          </p:nvSpPr>
          <p:spPr bwMode="auto">
            <a:xfrm>
              <a:off x="4068246" y="2062082"/>
              <a:ext cx="365141" cy="3523404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45" name="Ellipse 44"/>
            <p:cNvSpPr/>
            <p:nvPr/>
          </p:nvSpPr>
          <p:spPr bwMode="auto">
            <a:xfrm>
              <a:off x="5462037" y="2737180"/>
              <a:ext cx="365141" cy="2848612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26940"/>
            <a:ext cx="608369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e 51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8" descr="logo Ocean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 descr="STARESO_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60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5949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849313" y="404813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Sb 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5" y="2034722"/>
            <a:ext cx="608369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" name="Groupe 443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44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6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7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448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7728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849313" y="404813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e.g.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1 -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Sb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pollution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5" y="2034722"/>
            <a:ext cx="608369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" name="Ellipse 441"/>
          <p:cNvSpPr/>
          <p:nvPr/>
        </p:nvSpPr>
        <p:spPr bwMode="auto">
          <a:xfrm>
            <a:off x="5709502" y="2737180"/>
            <a:ext cx="365141" cy="2466293"/>
          </a:xfrm>
          <a:prstGeom prst="ellipse">
            <a:avLst/>
          </a:prstGeom>
          <a:solidFill>
            <a:srgbClr val="FF3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23" name="Groupe 22"/>
          <p:cNvGrpSpPr/>
          <p:nvPr/>
        </p:nvGrpSpPr>
        <p:grpSpPr>
          <a:xfrm>
            <a:off x="7817259" y="0"/>
            <a:ext cx="1326741" cy="896814"/>
            <a:chOff x="7817259" y="0"/>
            <a:chExt cx="1326741" cy="896814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89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318" y="2303"/>
              <a:ext cx="704890" cy="47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STARESO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259" y="479848"/>
              <a:ext cx="808390" cy="41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36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COASTAL</a:t>
            </a:r>
          </a:p>
          <a:p>
            <a:pPr algn="ctr" eaLnBrk="1" hangingPunct="1"/>
            <a:r>
              <a:rPr lang="fr-BE" sz="2000" b="1" dirty="0" smtClean="0"/>
              <a:t> </a:t>
            </a:r>
          </a:p>
          <a:p>
            <a:pPr algn="ctr" eaLnBrk="1" hangingPunct="1"/>
            <a:r>
              <a:rPr lang="fr-BE" sz="2000" b="1" dirty="0" smtClean="0"/>
              <a:t>POLLUT</a:t>
            </a:r>
          </a:p>
          <a:p>
            <a:pPr algn="ctr" eaLnBrk="1" hangingPunct="1"/>
            <a:r>
              <a:rPr lang="fr-BE" sz="2000" b="1" dirty="0" smtClean="0"/>
              <a:t>ION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6119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1954</Words>
  <Application>Microsoft Office PowerPoint</Application>
  <PresentationFormat>Affichage à l'écran (4:3)</PresentationFormat>
  <Paragraphs>448</Paragraphs>
  <Slides>58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76</cp:revision>
  <cp:lastPrinted>2014-02-18T12:01:13Z</cp:lastPrinted>
  <dcterms:created xsi:type="dcterms:W3CDTF">2014-02-14T13:52:17Z</dcterms:created>
  <dcterms:modified xsi:type="dcterms:W3CDTF">2014-02-28T09:54:28Z</dcterms:modified>
</cp:coreProperties>
</file>